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307" r:id="rId2"/>
    <p:sldId id="448" r:id="rId3"/>
    <p:sldId id="476" r:id="rId4"/>
    <p:sldId id="308" r:id="rId5"/>
    <p:sldId id="309" r:id="rId6"/>
    <p:sldId id="477" r:id="rId7"/>
    <p:sldId id="462" r:id="rId8"/>
    <p:sldId id="311" r:id="rId9"/>
    <p:sldId id="478" r:id="rId10"/>
    <p:sldId id="378" r:id="rId11"/>
    <p:sldId id="380" r:id="rId12"/>
    <p:sldId id="381" r:id="rId13"/>
    <p:sldId id="382" r:id="rId14"/>
    <p:sldId id="383" r:id="rId15"/>
    <p:sldId id="385" r:id="rId16"/>
    <p:sldId id="386" r:id="rId17"/>
    <p:sldId id="387" r:id="rId18"/>
    <p:sldId id="388" r:id="rId19"/>
    <p:sldId id="389" r:id="rId20"/>
    <p:sldId id="390" r:id="rId21"/>
    <p:sldId id="392" r:id="rId22"/>
    <p:sldId id="393" r:id="rId23"/>
    <p:sldId id="396" r:id="rId24"/>
    <p:sldId id="397" r:id="rId25"/>
    <p:sldId id="443" r:id="rId26"/>
    <p:sldId id="459" r:id="rId27"/>
    <p:sldId id="400" r:id="rId28"/>
    <p:sldId id="401" r:id="rId29"/>
    <p:sldId id="402" r:id="rId30"/>
    <p:sldId id="413" r:id="rId31"/>
    <p:sldId id="412" r:id="rId32"/>
    <p:sldId id="406" r:id="rId33"/>
    <p:sldId id="408" r:id="rId34"/>
    <p:sldId id="470" r:id="rId35"/>
    <p:sldId id="454" r:id="rId36"/>
    <p:sldId id="460" r:id="rId37"/>
    <p:sldId id="414" r:id="rId38"/>
    <p:sldId id="411" r:id="rId39"/>
    <p:sldId id="415" r:id="rId40"/>
    <p:sldId id="409" r:id="rId41"/>
    <p:sldId id="410" r:id="rId42"/>
    <p:sldId id="444" r:id="rId43"/>
    <p:sldId id="340" r:id="rId44"/>
    <p:sldId id="461" r:id="rId45"/>
    <p:sldId id="417" r:id="rId46"/>
    <p:sldId id="418" r:id="rId47"/>
    <p:sldId id="419" r:id="rId48"/>
    <p:sldId id="473" r:id="rId49"/>
    <p:sldId id="420" r:id="rId50"/>
    <p:sldId id="346" r:id="rId51"/>
    <p:sldId id="347" r:id="rId52"/>
    <p:sldId id="348" r:id="rId53"/>
    <p:sldId id="349" r:id="rId54"/>
    <p:sldId id="350" r:id="rId55"/>
    <p:sldId id="351" r:id="rId56"/>
    <p:sldId id="446" r:id="rId57"/>
    <p:sldId id="421" r:id="rId58"/>
    <p:sldId id="422" r:id="rId59"/>
    <p:sldId id="439" r:id="rId60"/>
    <p:sldId id="475" r:id="rId61"/>
    <p:sldId id="465" r:id="rId62"/>
    <p:sldId id="480" r:id="rId63"/>
    <p:sldId id="354" r:id="rId6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AD6"/>
    <a:srgbClr val="5704FC"/>
    <a:srgbClr val="5E1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57540" autoAdjust="0"/>
  </p:normalViewPr>
  <p:slideViewPr>
    <p:cSldViewPr>
      <p:cViewPr varScale="1">
        <p:scale>
          <a:sx n="41" d="100"/>
          <a:sy n="41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2064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420" cy="48061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34" y="1"/>
            <a:ext cx="3170420" cy="480615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r>
              <a:rPr lang="en-US" smtClean="0"/>
              <a:t>12/8/2016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373"/>
            <a:ext cx="3170420" cy="4806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34" y="9118373"/>
            <a:ext cx="3170420" cy="4806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95270B9F-7435-4AA4-9FE7-83192F1A2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0498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5894" tIns="47947" rIns="95894" bIns="47947" rtlCol="0"/>
          <a:lstStyle>
            <a:lvl1pPr algn="r">
              <a:defRPr sz="1200"/>
            </a:lvl1pPr>
          </a:lstStyle>
          <a:p>
            <a:r>
              <a:rPr lang="en-US" smtClean="0"/>
              <a:t>12/8/2016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94" tIns="47947" rIns="95894" bIns="479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5894" tIns="47947" rIns="95894" bIns="479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0060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5894" tIns="47947" rIns="95894" bIns="47947" rtlCol="0" anchor="b"/>
          <a:lstStyle>
            <a:lvl1pPr algn="r">
              <a:defRPr sz="1200"/>
            </a:lvl1pPr>
          </a:lstStyle>
          <a:p>
            <a:fld id="{0F46AD83-032B-4705-9F4E-E270F947E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5512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8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06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79139" indent="-299669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98676" indent="-23973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78146" indent="-23973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57616" indent="-23973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37087" indent="-2397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116557" indent="-2397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96028" indent="-2397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75498" indent="-23973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7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9139" indent="-299669" defTabSz="95727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98676" indent="-239736" defTabSz="95727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78146" indent="-239736" defTabSz="95727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57616" indent="-239736" defTabSz="95727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37087" indent="-239736" defTabSz="95727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16557" indent="-239736" defTabSz="95727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96028" indent="-239736" defTabSz="95727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75498" indent="-239736" defTabSz="95727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06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3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31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7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95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1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9139" indent="-299669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9867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7814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5761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37087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16557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96028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75498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3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93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6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62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2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72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46" indent="-29640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10" indent="-23712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54" indent="-23712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098" indent="-23712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43" indent="-237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586" indent="-237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831" indent="-237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074" indent="-237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6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75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56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>
              <a:ea typeface="ＭＳ Ｐゴシック" pitchFamily="34" charset="-128"/>
            </a:endParaRPr>
          </a:p>
        </p:txBody>
      </p:sp>
      <p:sp>
        <p:nvSpPr>
          <p:cNvPr id="340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0646" indent="-29640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5610" indent="-23712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9854" indent="-23712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34098" indent="-23712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08343" indent="-237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2586" indent="-237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56831" indent="-237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31074" indent="-237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mtClean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99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3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9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3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3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05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365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365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365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36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52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36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9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6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660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32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0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10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36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58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397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382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724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503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54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8940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0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77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012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612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91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9139" indent="-299669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9867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7814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5761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37087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16557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96028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75498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27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26195" indent="-426195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9139" indent="-299669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9867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7814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5761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37087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16557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96028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75498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36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9139" indent="-299669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9867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7814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57616" indent="-239736" eaLnBrk="0" hangingPunct="0"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37087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116557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96028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75498" indent="-23973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339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36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894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358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459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05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43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886" tIns="47943" rIns="95886" bIns="4794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4143590" y="9119475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86" tIns="47943" rIns="95886" bIns="47943" anchor="b"/>
          <a:lstStyle>
            <a:lvl1pPr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40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44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21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9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0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8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6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9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6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5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D6ECFF"/>
                </a:solidFill>
              </a:rPr>
              <a:t>Developing Self Discipline, 3/21/12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4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el.org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ordpress.oet.udel.edu/pbs/correcting-problem-behaviors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wordpress.oet.udel.edu/pbs/developing-self-disciplin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543800" cy="2593975"/>
          </a:xfrm>
        </p:spPr>
        <p:txBody>
          <a:bodyPr/>
          <a:lstStyle/>
          <a:p>
            <a:r>
              <a:rPr lang="en-US" sz="4800" b="1" dirty="0"/>
              <a:t>School-wide PBS </a:t>
            </a:r>
            <a:r>
              <a:rPr lang="en-US" sz="4800" b="1" dirty="0" smtClean="0"/>
              <a:t>: </a:t>
            </a:r>
            <a:r>
              <a:rPr lang="en-US" sz="4800" b="1" dirty="0"/>
              <a:t>Correcting Problem Behavior &amp; Developing Self-Discipline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December 8, 2016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4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/>
              <a:t>Self-Discipline is more than learning concrete behaviors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71600"/>
            <a:ext cx="7543800" cy="4571999"/>
          </a:xfrm>
        </p:spPr>
        <p:txBody>
          <a:bodyPr>
            <a:noAutofit/>
          </a:bodyPr>
          <a:lstStyle/>
          <a:p>
            <a:pPr marL="0" indent="0">
              <a:spcAft>
                <a:spcPts val="480"/>
              </a:spcAft>
              <a:buNone/>
            </a:pPr>
            <a:r>
              <a:rPr lang="en-US" sz="2000" dirty="0" smtClean="0"/>
              <a:t>“…teachers </a:t>
            </a:r>
            <a:r>
              <a:rPr lang="en-US" sz="2000" dirty="0"/>
              <a:t>often think of school demands in fairly simple and concrete terms: paying attention in class, making comments in a discussion, talking with friends in the cafeteria, filling in answers on a worksheet. </a:t>
            </a:r>
            <a:endParaRPr lang="en-US" sz="2000" dirty="0" smtClean="0"/>
          </a:p>
          <a:p>
            <a:pPr marL="0" indent="0">
              <a:spcAft>
                <a:spcPts val="480"/>
              </a:spcAft>
              <a:buNone/>
            </a:pPr>
            <a:r>
              <a:rPr lang="en-US" sz="2000" dirty="0" smtClean="0"/>
              <a:t>But </a:t>
            </a:r>
            <a:r>
              <a:rPr lang="en-US" sz="2000" dirty="0"/>
              <a:t>demands like these actually represent a considerable range of behavior that students must learn to </a:t>
            </a:r>
            <a:r>
              <a:rPr lang="en-US" sz="2000" b="1" dirty="0"/>
              <a:t>negotiate </a:t>
            </a:r>
            <a:r>
              <a:rPr lang="en-US" sz="2000" b="1" dirty="0" smtClean="0"/>
              <a:t>proficiently.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dirty="0" smtClean="0"/>
              <a:t>To </a:t>
            </a:r>
            <a:r>
              <a:rPr lang="en-US" sz="2000" dirty="0"/>
              <a:t>perform well in school, students must be able </a:t>
            </a:r>
            <a:r>
              <a:rPr lang="en-US" sz="2000" dirty="0" smtClean="0"/>
              <a:t>to[:] </a:t>
            </a:r>
          </a:p>
          <a:p>
            <a:pPr marL="457200" indent="-457200">
              <a:spcAft>
                <a:spcPts val="600"/>
              </a:spcAft>
            </a:pPr>
            <a:r>
              <a:rPr lang="en-US" sz="2000" b="1" dirty="0" smtClean="0"/>
              <a:t>moderate </a:t>
            </a:r>
            <a:r>
              <a:rPr lang="en-US" sz="2000" b="1" dirty="0"/>
              <a:t>and shape their behavior to fit changing circumstances</a:t>
            </a:r>
            <a:r>
              <a:rPr lang="en-US" sz="2000" dirty="0"/>
              <a:t>, </a:t>
            </a:r>
            <a:r>
              <a:rPr lang="en-US" sz="2000" b="1" dirty="0"/>
              <a:t>to judge the effects of what they </a:t>
            </a:r>
            <a:r>
              <a:rPr lang="en-US" sz="2000" b="1" dirty="0" smtClean="0"/>
              <a:t>do</a:t>
            </a:r>
            <a:r>
              <a:rPr lang="en-US" sz="2000" dirty="0" smtClean="0"/>
              <a:t>…</a:t>
            </a:r>
          </a:p>
          <a:p>
            <a:pPr marL="457200" indent="-457200">
              <a:spcAft>
                <a:spcPts val="600"/>
              </a:spcAft>
            </a:pPr>
            <a:r>
              <a:rPr lang="en-US" sz="2000" dirty="0" smtClean="0"/>
              <a:t>determine </a:t>
            </a:r>
            <a:r>
              <a:rPr lang="en-US" sz="2000" dirty="0"/>
              <a:t>the proper times and places to display their </a:t>
            </a:r>
            <a:r>
              <a:rPr lang="en-US" sz="2000" dirty="0" smtClean="0"/>
              <a:t>actions…</a:t>
            </a:r>
          </a:p>
          <a:p>
            <a:pPr marL="457200" indent="-457200">
              <a:spcAft>
                <a:spcPts val="600"/>
              </a:spcAft>
            </a:pPr>
            <a:r>
              <a:rPr lang="en-US" sz="2000" b="1" dirty="0" smtClean="0"/>
              <a:t>persevere </a:t>
            </a:r>
            <a:r>
              <a:rPr lang="en-US" sz="2000" b="1" dirty="0"/>
              <a:t>in their behavior</a:t>
            </a:r>
            <a:r>
              <a:rPr lang="en-US" sz="2000" dirty="0"/>
              <a:t>, </a:t>
            </a:r>
            <a:r>
              <a:rPr lang="en-US" sz="2000" b="1" dirty="0"/>
              <a:t>weigh alternative ends</a:t>
            </a:r>
            <a:r>
              <a:rPr lang="en-US" sz="2000" dirty="0"/>
              <a:t>, </a:t>
            </a:r>
            <a:r>
              <a:rPr lang="en-US" sz="2000" b="1" dirty="0"/>
              <a:t>track progress </a:t>
            </a:r>
            <a:r>
              <a:rPr lang="en-US" sz="2000" dirty="0"/>
              <a:t>toward desired outcomes and </a:t>
            </a:r>
          </a:p>
          <a:p>
            <a:pPr marL="457200" indent="-457200">
              <a:spcAft>
                <a:spcPts val="600"/>
              </a:spcAft>
            </a:pPr>
            <a:r>
              <a:rPr lang="en-US" sz="2000" b="1" dirty="0" smtClean="0"/>
              <a:t>draw </a:t>
            </a:r>
            <a:r>
              <a:rPr lang="en-US" sz="2000" b="1" dirty="0"/>
              <a:t>incentive from both the immediate and the long term results </a:t>
            </a:r>
            <a:r>
              <a:rPr lang="en-US" sz="2000" dirty="0"/>
              <a:t>of their performance</a:t>
            </a:r>
            <a:r>
              <a:rPr lang="en-US" sz="2000" dirty="0" smtClean="0"/>
              <a:t>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8144" y="6400800"/>
            <a:ext cx="5617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(Dennis </a:t>
            </a:r>
            <a:r>
              <a:rPr lang="en-US" dirty="0" err="1"/>
              <a:t>Knapczyk</a:t>
            </a:r>
            <a:r>
              <a:rPr lang="en-US" dirty="0"/>
              <a:t>, 2004, formatting and emphasis added)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PBS Key Feature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9548" y="1676400"/>
            <a:ext cx="79248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Schools recognize the importance of </a:t>
            </a:r>
            <a:r>
              <a:rPr lang="en-US" sz="2400" i="1" dirty="0" smtClean="0">
                <a:ea typeface="ＭＳ Ｐゴシック" pitchFamily="34" charset="-128"/>
              </a:rPr>
              <a:t>developing self- discipline</a:t>
            </a:r>
            <a:r>
              <a:rPr lang="en-US" sz="2400" dirty="0" smtClean="0">
                <a:ea typeface="ＭＳ Ｐゴシック" pitchFamily="34" charset="-128"/>
              </a:rPr>
              <a:t>, implementing evidence based programs in character education and social and emotional learning, and/or infuse lessons throughout the curriculum that teach social-emotional competencies.</a:t>
            </a:r>
          </a:p>
        </p:txBody>
      </p:sp>
      <p:pic>
        <p:nvPicPr>
          <p:cNvPr id="17411" name="Picture 2" descr="C:\Users\hearn\AppData\Local\Microsoft\Windows\Temporary Internet Files\Content.IE5\L9CIPBVF\MC90023969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18335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7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DE’s </a:t>
            </a:r>
            <a:r>
              <a:rPr lang="en-US" dirty="0"/>
              <a:t>approach to </a:t>
            </a:r>
            <a:r>
              <a:rPr lang="en-US" dirty="0" smtClean="0"/>
              <a:t>SWPBS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Although </a:t>
            </a:r>
            <a:r>
              <a:rPr lang="en-US" sz="2400" dirty="0"/>
              <a:t>similar to the SWPBS approach found in many other </a:t>
            </a:r>
            <a:r>
              <a:rPr lang="en-US" sz="2400" dirty="0" smtClean="0"/>
              <a:t>states, </a:t>
            </a:r>
            <a:r>
              <a:rPr lang="en-US" sz="2400" dirty="0"/>
              <a:t>Delaware’s approach (DE-PBS) places much greater emphasis on </a:t>
            </a:r>
            <a:r>
              <a:rPr lang="en-US" sz="2400" dirty="0">
                <a:solidFill>
                  <a:schemeClr val="accent4"/>
                </a:solidFill>
              </a:rPr>
              <a:t>integrating common features of SWPBS with those of the Social and Emotional Learning approach  </a:t>
            </a:r>
            <a:r>
              <a:rPr lang="en-US" sz="2400" dirty="0" smtClean="0">
                <a:solidFill>
                  <a:schemeClr val="accent4"/>
                </a:solidFill>
              </a:rPr>
              <a:t>         </a:t>
            </a:r>
          </a:p>
          <a:p>
            <a:pPr lvl="1"/>
            <a:r>
              <a:rPr lang="en-US" sz="2400" dirty="0" smtClean="0">
                <a:solidFill>
                  <a:schemeClr val="accent4"/>
                </a:solidFill>
              </a:rPr>
              <a:t>(</a:t>
            </a:r>
            <a:r>
              <a:rPr lang="en-US" sz="2400" dirty="0">
                <a:solidFill>
                  <a:schemeClr val="accent4"/>
                </a:solidFill>
              </a:rPr>
              <a:t>SEL; </a:t>
            </a:r>
            <a:r>
              <a:rPr lang="en-US" sz="2400" dirty="0"/>
              <a:t>see www.CASEL.org).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integrating these two popular approaches, the primary goal of DE-PBS is to create safe and caring learning </a:t>
            </a:r>
            <a:r>
              <a:rPr lang="en-US" sz="2400" dirty="0">
                <a:solidFill>
                  <a:schemeClr val="accent4"/>
                </a:solidFill>
              </a:rPr>
              <a:t>environments that promote the social-emotional and academic development of all children. </a:t>
            </a:r>
            <a:endParaRPr lang="en-US" sz="24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6305449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http://www.casel.org/videos/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146858"/>
            <a:ext cx="3505200" cy="3844722"/>
            <a:chOff x="228600" y="1058990"/>
            <a:chExt cx="4485736" cy="541801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1066800"/>
              <a:ext cx="4485736" cy="541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Core_Competencies_Short_FINAL_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32" y="1690412"/>
              <a:ext cx="3883915" cy="388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49132" y="5906642"/>
              <a:ext cx="2895599" cy="520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http://www.casel.org</a:t>
              </a:r>
              <a:r>
                <a:rPr lang="en-US" b="1" dirty="0"/>
                <a:t>/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4686" y="1058990"/>
              <a:ext cx="3436866" cy="650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The CASEL Model</a:t>
              </a:r>
              <a:endParaRPr lang="en-US" sz="2400" b="1" dirty="0"/>
            </a:p>
          </p:txBody>
        </p:sp>
      </p:grp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26" y="3220439"/>
            <a:ext cx="5523304" cy="308501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6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3744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21441"/>
              </p:ext>
            </p:extLst>
          </p:nvPr>
        </p:nvGraphicFramePr>
        <p:xfrm>
          <a:off x="152400" y="466578"/>
          <a:ext cx="8793480" cy="585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5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5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95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Approach 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96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Components</a:t>
                      </a:r>
                      <a:r>
                        <a:rPr lang="en-US" sz="2400" b="1" baseline="0" dirty="0" smtClean="0"/>
                        <a:t> of Comprehensive School Discipline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Traditional</a:t>
                      </a:r>
                    </a:p>
                    <a:p>
                      <a:pPr algn="ctr"/>
                      <a:r>
                        <a:rPr lang="en-US" sz="2400" b="1" dirty="0" smtClean="0"/>
                        <a:t>SWPBS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SEL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Developing the social and emotional competencies of self-discipline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Weakness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Strength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Preventing behavior problems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Strength (more so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for</a:t>
                      </a:r>
                      <a:r>
                        <a:rPr lang="en-US" sz="2000" baseline="0" dirty="0" smtClean="0"/>
                        <a:t> immediate environment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Strength (more lasting effects)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Correcting behavior problems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(short-term goal)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Strength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Weakness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Addressing</a:t>
                      </a:r>
                      <a:r>
                        <a:rPr lang="en-US" sz="2000" baseline="0" dirty="0" smtClean="0"/>
                        <a:t> Tier 2 and 3 Needs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Strength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Weakness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324600"/>
            <a:ext cx="2367281" cy="3657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Bullying and Self-Discipline DE-PBS </a:t>
            </a:r>
            <a:r>
              <a:rPr lang="en-US" dirty="0" err="1" smtClean="0">
                <a:solidFill>
                  <a:schemeClr val="tx1"/>
                </a:solidFill>
              </a:rPr>
              <a:t>Inservice</a:t>
            </a:r>
            <a:r>
              <a:rPr lang="en-US" dirty="0" smtClean="0">
                <a:solidFill>
                  <a:schemeClr val="tx1"/>
                </a:solidFill>
              </a:rPr>
              <a:t>, 12 14 2012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7620000" cy="14017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the research say regarding integrating the two approaches? </a:t>
            </a:r>
          </a:p>
        </p:txBody>
      </p:sp>
      <p:sp>
        <p:nvSpPr>
          <p:cNvPr id="6554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286000"/>
            <a:ext cx="7620000" cy="4267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 smtClean="0"/>
              <a:t>In the areas of school discipline, classroom management, and childrearing, the best approach is that of Authoritative Discipline (combination of structure and support), which blends strategies of SEL and SWPBIS</a:t>
            </a:r>
          </a:p>
          <a:p>
            <a:pPr lvl="1" eaLnBrk="1" hangingPunct="1"/>
            <a:r>
              <a:rPr lang="en-US" sz="2400" dirty="0" smtClean="0"/>
              <a:t>Best for achieving compliance </a:t>
            </a:r>
          </a:p>
          <a:p>
            <a:pPr lvl="1" eaLnBrk="1" hangingPunct="1"/>
            <a:r>
              <a:rPr lang="en-US" sz="2400" dirty="0" smtClean="0"/>
              <a:t>Best for promoting self-discipline and resilience</a:t>
            </a:r>
          </a:p>
          <a:p>
            <a:pPr lvl="1" eaLnBrk="1" hangingPunct="1"/>
            <a:r>
              <a:rPr lang="en-US" sz="2400" dirty="0"/>
              <a:t>B</a:t>
            </a:r>
            <a:r>
              <a:rPr lang="en-US" sz="2400" dirty="0" smtClean="0"/>
              <a:t>est for effective prevention and correction</a:t>
            </a:r>
          </a:p>
          <a:p>
            <a:pPr lvl="1"/>
            <a:r>
              <a:rPr lang="en-US" sz="2400" dirty="0" smtClean="0"/>
              <a:t>Best </a:t>
            </a:r>
            <a:r>
              <a:rPr lang="en-US" sz="2400" dirty="0"/>
              <a:t>for school </a:t>
            </a:r>
            <a:r>
              <a:rPr lang="en-US" sz="2400" dirty="0" smtClean="0"/>
              <a:t>climate</a:t>
            </a:r>
          </a:p>
          <a:p>
            <a:pPr lvl="1"/>
            <a:r>
              <a:rPr lang="en-US" sz="2400" dirty="0"/>
              <a:t>Best for preventing </a:t>
            </a:r>
            <a:r>
              <a:rPr lang="en-US" sz="2400" dirty="0" smtClean="0"/>
              <a:t>bullying</a:t>
            </a:r>
            <a:endParaRPr lang="en-US" sz="2400" dirty="0"/>
          </a:p>
          <a:p>
            <a:pPr lvl="1"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870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/>
          <a:lstStyle/>
          <a:p>
            <a:r>
              <a:rPr lang="en-US" sz="4000" dirty="0" smtClean="0"/>
              <a:t>Brief Definition of Self-Discipline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9815"/>
            <a:ext cx="69342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/>
              <a:t>Self-discipline is </a:t>
            </a:r>
            <a:endParaRPr lang="en-US" sz="3600" dirty="0" smtClean="0"/>
          </a:p>
          <a:p>
            <a:pPr marL="114300" indent="0" algn="ctr">
              <a:buNone/>
            </a:pPr>
            <a:r>
              <a:rPr lang="en-US" sz="3600" dirty="0" smtClean="0"/>
              <a:t>the </a:t>
            </a:r>
            <a:r>
              <a:rPr lang="en-US" sz="3600" dirty="0"/>
              <a:t>ability to take responsibility and </a:t>
            </a:r>
            <a:endParaRPr lang="en-US" sz="3600" dirty="0" smtClean="0"/>
          </a:p>
          <a:p>
            <a:pPr marL="114300" indent="0" algn="ctr">
              <a:buNone/>
            </a:pPr>
            <a:r>
              <a:rPr lang="en-US" sz="3600" dirty="0" smtClean="0"/>
              <a:t>ownership </a:t>
            </a:r>
            <a:r>
              <a:rPr lang="en-US" sz="3600" dirty="0"/>
              <a:t>for one’s behavior</a:t>
            </a:r>
            <a:r>
              <a:rPr lang="en-US" sz="3600" dirty="0" smtClean="0"/>
              <a:t>.</a:t>
            </a:r>
          </a:p>
          <a:p>
            <a:pPr marL="114300" indent="0" algn="ctr">
              <a:buNone/>
            </a:pPr>
            <a:endParaRPr lang="en-US" sz="3600" dirty="0"/>
          </a:p>
          <a:p>
            <a:pPr marL="114300" indent="0">
              <a:buNone/>
            </a:pPr>
            <a:endParaRPr lang="en-US" sz="3600" dirty="0" smtClean="0"/>
          </a:p>
          <a:p>
            <a:pPr marL="114300" indent="0">
              <a:buNone/>
            </a:pP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648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(Dennis </a:t>
            </a:r>
            <a:r>
              <a:rPr lang="en-US" dirty="0" err="1">
                <a:solidFill>
                  <a:prstClr val="black"/>
                </a:solidFill>
              </a:rPr>
              <a:t>Knapczyk</a:t>
            </a:r>
            <a:r>
              <a:rPr lang="en-US" dirty="0">
                <a:solidFill>
                  <a:prstClr val="black"/>
                </a:solidFill>
              </a:rPr>
              <a:t>, 2004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62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10588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Times New Roman" pitchFamily="18" charset="0"/>
                <a:sym typeface="Times New Roman" pitchFamily="18" charset="0"/>
              </a:rPr>
              <a:t>What is Self-Discipline?</a:t>
            </a:r>
          </a:p>
        </p:txBody>
      </p:sp>
      <p:sp>
        <p:nvSpPr>
          <p:cNvPr id="7680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429086" y="1457377"/>
            <a:ext cx="5186631" cy="5184775"/>
          </a:xfrm>
        </p:spPr>
        <p:txBody>
          <a:bodyPr rtlCol="0">
            <a:normAutofit/>
          </a:bodyPr>
          <a:lstStyle/>
          <a:p>
            <a:pPr marL="547688" indent="-31591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ea typeface="+mn-ea"/>
                <a:cs typeface="Times New Roman" pitchFamily="18" charset="0"/>
                <a:sym typeface="Times New Roman" pitchFamily="18" charset="0"/>
              </a:rPr>
              <a:t>Consists of 5 key Social and Emotional Learning skills: </a:t>
            </a:r>
            <a:endParaRPr lang="en-US" sz="2800" dirty="0" smtClean="0">
              <a:latin typeface="Perpetua" pitchFamily="18" charset="0"/>
              <a:ea typeface="+mn-ea"/>
              <a:sym typeface="Times New Roman" pitchFamily="18" charset="0"/>
            </a:endParaRPr>
          </a:p>
          <a:p>
            <a:pPr marL="685800" indent="-288925"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n-ea"/>
              </a:rPr>
              <a:t>Self-management skills </a:t>
            </a:r>
          </a:p>
          <a:p>
            <a:pPr marL="685800" indent="-288925"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n-ea"/>
              </a:rPr>
              <a:t>Social awareness and empathy </a:t>
            </a:r>
          </a:p>
          <a:p>
            <a:pPr marL="685800" indent="-288925"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n-ea"/>
              </a:rPr>
              <a:t>Social connectedness and relationship skills</a:t>
            </a:r>
          </a:p>
          <a:p>
            <a:pPr marL="685800" indent="-288925"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n-ea"/>
              </a:rPr>
              <a:t>Responsible decision making </a:t>
            </a:r>
          </a:p>
          <a:p>
            <a:pPr marL="685800" indent="-288925"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n-ea"/>
              </a:rPr>
              <a:t>Positive sense of self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12899" y="1139634"/>
            <a:ext cx="3386986" cy="3766347"/>
            <a:chOff x="228600" y="1058990"/>
            <a:chExt cx="4485736" cy="5436729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066800"/>
              <a:ext cx="4485736" cy="541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ore_Competencies_Short_FINAL_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32" y="1690412"/>
              <a:ext cx="3883915" cy="388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96428" y="5906642"/>
              <a:ext cx="3196784" cy="589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http://www.casel.org</a:t>
              </a:r>
              <a:r>
                <a:rPr lang="en-US" b="1" dirty="0"/>
                <a:t>/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996" y="1058990"/>
              <a:ext cx="3779651" cy="736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The CASEL Model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40540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533400"/>
            <a:ext cx="8510588" cy="6096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Times New Roman" pitchFamily="18" charset="0"/>
                <a:sym typeface="Times New Roman" pitchFamily="18" charset="0"/>
              </a:rPr>
              <a:t>What is Self-Discipline?</a:t>
            </a:r>
          </a:p>
        </p:txBody>
      </p:sp>
      <p:sp>
        <p:nvSpPr>
          <p:cNvPr id="7680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0" y="1295400"/>
            <a:ext cx="5863518" cy="5410200"/>
          </a:xfrm>
        </p:spPr>
        <p:txBody>
          <a:bodyPr>
            <a:normAutofit/>
          </a:bodyPr>
          <a:lstStyle/>
          <a:p>
            <a:pPr marL="574675" indent="-342900"/>
            <a:r>
              <a:rPr lang="en-US" sz="2800" b="1" dirty="0" smtClean="0">
                <a:cs typeface="Times New Roman" pitchFamily="18" charset="0"/>
                <a:sym typeface="Times New Roman" pitchFamily="18" charset="0"/>
              </a:rPr>
              <a:t>Consists of each of the social and emotional skills, but especially: </a:t>
            </a:r>
          </a:p>
          <a:p>
            <a:pPr marL="914400" lvl="1" indent="-341313">
              <a:buFont typeface="Arial" pitchFamily="34" charset="0"/>
              <a:buChar char="•"/>
            </a:pPr>
            <a:r>
              <a:rPr lang="en-US" sz="2400" dirty="0" smtClean="0"/>
              <a:t>Responsible decision making at school, home, and in the community</a:t>
            </a:r>
          </a:p>
          <a:p>
            <a:pPr marL="914400" lvl="1" indent="-341313">
              <a:buFont typeface="Arial" pitchFamily="34" charset="0"/>
              <a:buChar char="•"/>
            </a:pPr>
            <a:r>
              <a:rPr lang="en-US" sz="2400" dirty="0" smtClean="0"/>
              <a:t>Self-management of emotions and behavior, and doing so under one’s own volition.</a:t>
            </a:r>
          </a:p>
          <a:p>
            <a:pPr indent="-342900">
              <a:buSzPct val="125000"/>
            </a:pPr>
            <a:r>
              <a:rPr lang="en-US" sz="2800" b="1" dirty="0" smtClean="0">
                <a:cs typeface="Times New Roman" pitchFamily="18" charset="0"/>
                <a:sym typeface="Times New Roman" pitchFamily="18" charset="0"/>
              </a:rPr>
              <a:t>Connotes the critical notion of internalization, as seen in</a:t>
            </a:r>
            <a:endParaRPr lang="en-US" sz="2800" b="1" dirty="0" smtClean="0">
              <a:sym typeface="Times New Roman" pitchFamily="18" charset="0"/>
            </a:endParaRPr>
          </a:p>
          <a:p>
            <a:pPr marL="914400" lvl="1" indent="-341313" eaLnBrk="1" hangingPunct="1">
              <a:spcBef>
                <a:spcPts val="1300"/>
              </a:spcBef>
              <a:buClr>
                <a:srgbClr val="C00000"/>
              </a:buClr>
              <a:buFont typeface="Times New Roman" pitchFamily="18" charset="0"/>
              <a:buChar char="•"/>
            </a:pPr>
            <a:r>
              <a:rPr lang="en-US" sz="2400" dirty="0" smtClean="0">
                <a:cs typeface="Times New Roman" pitchFamily="18" charset="0"/>
                <a:sym typeface="Times New Roman" pitchFamily="18" charset="0"/>
              </a:rPr>
              <a:t>Committed compliance or</a:t>
            </a:r>
            <a:r>
              <a:rPr lang="en-US" sz="2400" dirty="0" smtClean="0">
                <a:sym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  <a:sym typeface="Times New Roman" pitchFamily="18" charset="0"/>
              </a:rPr>
              <a:t>willing compliance</a:t>
            </a:r>
            <a:endParaRPr lang="en-US" sz="2400" dirty="0" smtClean="0"/>
          </a:p>
          <a:p>
            <a:pPr eaLnBrk="1" hangingPunct="1">
              <a:spcBef>
                <a:spcPts val="2600"/>
              </a:spcBef>
              <a:buSzPct val="125000"/>
              <a:buFont typeface="Times New Roman" pitchFamily="18" charset="0"/>
              <a:buChar char="•"/>
            </a:pPr>
            <a:endParaRPr lang="en-US" sz="3200" dirty="0" smtClean="0">
              <a:latin typeface="Perpetua" pitchFamily="18" charset="0"/>
              <a:sym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2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856484" y="1180879"/>
            <a:ext cx="3144871" cy="3439437"/>
            <a:chOff x="228600" y="1058990"/>
            <a:chExt cx="4485736" cy="5418010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066800"/>
              <a:ext cx="4485736" cy="541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ore_Competencies_Short_FINAL_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32" y="1690412"/>
              <a:ext cx="3883915" cy="388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9132" y="5906642"/>
              <a:ext cx="3196784" cy="553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http://www.casel.org</a:t>
              </a:r>
              <a:r>
                <a:rPr lang="en-US" b="1" dirty="0"/>
                <a:t>/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996" y="1058990"/>
              <a:ext cx="3779651" cy="736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The CASEL Model</a:t>
              </a:r>
              <a:endParaRPr lang="en-US" sz="2400" b="1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6326948" y="1901483"/>
            <a:ext cx="1132549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75203" y="2556804"/>
            <a:ext cx="1122280" cy="95660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7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304800"/>
            <a:ext cx="5399284" cy="412919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SzPct val="125000"/>
              <a:buNone/>
            </a:pPr>
            <a:endParaRPr lang="en-US" sz="2400" b="1" i="1" dirty="0" smtClean="0">
              <a:cs typeface="Times New Roman" pitchFamily="18" charset="0"/>
              <a:sym typeface="Times New Roman" pitchFamily="18" charset="0"/>
            </a:endParaRPr>
          </a:p>
          <a:p>
            <a:pPr>
              <a:buSzPct val="125000"/>
            </a:pPr>
            <a:r>
              <a:rPr lang="en-US" sz="2400" b="1" i="1" dirty="0" smtClean="0">
                <a:cs typeface="Times New Roman" pitchFamily="18" charset="0"/>
                <a:sym typeface="Times New Roman" pitchFamily="18" charset="0"/>
              </a:rPr>
              <a:t>Often used interchangeably with:</a:t>
            </a:r>
            <a:endParaRPr lang="en-US" sz="2400" b="1" i="1" dirty="0" smtClean="0">
              <a:sym typeface="Times New Roman" pitchFamily="18" charset="0"/>
            </a:endParaRPr>
          </a:p>
          <a:p>
            <a:pPr lvl="1" eaLnBrk="1" hangingPunct="1">
              <a:buClr>
                <a:srgbClr val="C00000"/>
              </a:buClr>
              <a:buSzPct val="75000"/>
              <a:buFont typeface="Times New Roman" pitchFamily="18" charset="0"/>
              <a:buChar char="•"/>
            </a:pPr>
            <a:r>
              <a:rPr lang="en-US" sz="2400" dirty="0" smtClean="0">
                <a:cs typeface="Times New Roman" pitchFamily="18" charset="0"/>
                <a:sym typeface="Times New Roman" pitchFamily="18" charset="0"/>
              </a:rPr>
              <a:t>Autonomy</a:t>
            </a:r>
          </a:p>
          <a:p>
            <a:pPr lvl="1" eaLnBrk="1" hangingPunct="1">
              <a:buClr>
                <a:srgbClr val="C00000"/>
              </a:buClr>
              <a:buSzPct val="75000"/>
              <a:buFont typeface="Times New Roman" pitchFamily="18" charset="0"/>
              <a:buChar char="•"/>
            </a:pPr>
            <a:r>
              <a:rPr lang="en-US" sz="2400" dirty="0" smtClean="0">
                <a:cs typeface="Times New Roman" pitchFamily="18" charset="0"/>
                <a:sym typeface="Times New Roman" pitchFamily="18" charset="0"/>
              </a:rPr>
              <a:t>Self-determination</a:t>
            </a:r>
            <a:endParaRPr lang="en-US" sz="2400" dirty="0" smtClean="0">
              <a:sym typeface="Times New Roman" pitchFamily="18" charset="0"/>
            </a:endParaRPr>
          </a:p>
          <a:p>
            <a:pPr lvl="1" eaLnBrk="1" hangingPunct="1">
              <a:buClr>
                <a:srgbClr val="C00000"/>
              </a:buClr>
              <a:buSzPct val="75000"/>
              <a:buFont typeface="Times New Roman" pitchFamily="18" charset="0"/>
              <a:buChar char="•"/>
            </a:pPr>
            <a:r>
              <a:rPr lang="en-US" sz="2400" dirty="0" smtClean="0">
                <a:cs typeface="Times New Roman" pitchFamily="18" charset="0"/>
                <a:sym typeface="Times New Roman" pitchFamily="18" charset="0"/>
              </a:rPr>
              <a:t>Responsibility </a:t>
            </a:r>
            <a:endParaRPr lang="en-US" sz="2400" dirty="0" smtClean="0">
              <a:sym typeface="Times New Roman" pitchFamily="18" charset="0"/>
            </a:endParaRPr>
          </a:p>
          <a:p>
            <a:pPr lvl="1" eaLnBrk="1" hangingPunct="1">
              <a:buClr>
                <a:srgbClr val="C00000"/>
              </a:buClr>
              <a:buSzPct val="75000"/>
              <a:buFont typeface="Times New Roman" pitchFamily="18" charset="0"/>
              <a:buChar char="•"/>
            </a:pPr>
            <a:r>
              <a:rPr lang="en-US" sz="2400" dirty="0" smtClean="0">
                <a:cs typeface="Times New Roman" pitchFamily="18" charset="0"/>
                <a:sym typeface="Times New Roman" pitchFamily="18" charset="0"/>
              </a:rPr>
              <a:t>Self-regulation </a:t>
            </a:r>
            <a:endParaRPr lang="en-US" sz="2400" dirty="0" smtClean="0">
              <a:sym typeface="Times New Roman" pitchFamily="18" charset="0"/>
            </a:endParaRPr>
          </a:p>
          <a:p>
            <a:pPr lvl="1" eaLnBrk="1" hangingPunct="1">
              <a:buClr>
                <a:srgbClr val="C00000"/>
              </a:buClr>
              <a:buSzPct val="75000"/>
              <a:buFont typeface="Times New Roman" pitchFamily="18" charset="0"/>
              <a:buChar char="•"/>
            </a:pPr>
            <a:r>
              <a:rPr lang="en-US" sz="2400" dirty="0" smtClean="0">
                <a:cs typeface="Times New Roman" pitchFamily="18" charset="0"/>
                <a:sym typeface="Times New Roman" pitchFamily="18" charset="0"/>
              </a:rPr>
              <a:t>Self-control </a:t>
            </a:r>
            <a:endParaRPr lang="en-US" sz="2400" dirty="0">
              <a:cs typeface="Times New Roman" pitchFamily="18" charset="0"/>
              <a:sym typeface="Times New Roman" pitchFamily="18" charset="0"/>
            </a:endParaRPr>
          </a:p>
          <a:p>
            <a:pPr marL="411480" lvl="1" indent="0">
              <a:buClr>
                <a:schemeClr val="accent1"/>
              </a:buClr>
              <a:buSzPct val="75000"/>
              <a:buNone/>
            </a:pPr>
            <a:endParaRPr lang="en-US" sz="2400" b="1" i="1" dirty="0" smtClean="0">
              <a:solidFill>
                <a:srgbClr val="C00000"/>
              </a:solidFill>
              <a:cs typeface="Times New Roman" pitchFamily="18" charset="0"/>
              <a:sym typeface="Times New Roman" pitchFamily="18" charset="0"/>
            </a:endParaRPr>
          </a:p>
          <a:p>
            <a:pPr>
              <a:buSzPct val="75000"/>
            </a:pPr>
            <a:r>
              <a:rPr lang="en-US" sz="2400" b="1" i="1" dirty="0" smtClean="0">
                <a:solidFill>
                  <a:schemeClr val="accent4"/>
                </a:solidFill>
                <a:cs typeface="Times New Roman" pitchFamily="18" charset="0"/>
                <a:sym typeface="Times New Roman" pitchFamily="18" charset="0"/>
              </a:rPr>
              <a:t>Self-awareness is a foundational piece:</a:t>
            </a:r>
          </a:p>
          <a:p>
            <a:pPr lvl="1">
              <a:buClr>
                <a:srgbClr val="C00000"/>
              </a:buClr>
              <a:buSzPct val="75000"/>
            </a:pPr>
            <a:r>
              <a:rPr lang="en-US" sz="2400" dirty="0" smtClean="0">
                <a:solidFill>
                  <a:schemeClr val="accent4"/>
                </a:solidFill>
                <a:sym typeface="Times New Roman" pitchFamily="18" charset="0"/>
              </a:rPr>
              <a:t>This allows students to recognize their values, standards, beliefs, and attitudes and that recognition can impact their SEL skills and their academic behaviors</a:t>
            </a:r>
            <a:endParaRPr lang="en-US" sz="2400" dirty="0">
              <a:solidFill>
                <a:schemeClr val="accent4"/>
              </a:solidFill>
              <a:sym typeface="Times New Roman" pitchFamily="18" charset="0"/>
            </a:endParaRPr>
          </a:p>
          <a:p>
            <a:pPr marL="411480" lvl="1" indent="0" eaLnBrk="1" hangingPunct="1">
              <a:buClr>
                <a:schemeClr val="accent1"/>
              </a:buClr>
              <a:buSzPct val="75000"/>
              <a:buNone/>
            </a:pPr>
            <a:endParaRPr lang="en-US" sz="2400" dirty="0">
              <a:cs typeface="Times New Roman" pitchFamily="18" charset="0"/>
              <a:sym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56484" y="663313"/>
            <a:ext cx="3144871" cy="3439437"/>
            <a:chOff x="228600" y="1058990"/>
            <a:chExt cx="4485736" cy="541801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1066800"/>
              <a:ext cx="4485736" cy="5410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Core_Competencies_Short_FINAL_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32" y="1690412"/>
              <a:ext cx="3883915" cy="3883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9132" y="5906642"/>
              <a:ext cx="3196784" cy="553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http://www.casel.org</a:t>
              </a:r>
              <a:r>
                <a:rPr lang="en-US" b="1" dirty="0"/>
                <a:t>/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4996" y="1058990"/>
              <a:ext cx="3779651" cy="736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The CASEL Model</a:t>
              </a:r>
              <a:endParaRPr lang="en-US" sz="2400" b="1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7461234" y="1383917"/>
            <a:ext cx="1018366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543" y="4426565"/>
            <a:ext cx="6979817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>
              <a:buClr>
                <a:schemeClr val="accent1"/>
              </a:buClr>
              <a:buSzPct val="75000"/>
            </a:pPr>
            <a:r>
              <a:rPr lang="en-US" sz="3200" b="1" dirty="0" smtClean="0">
                <a:cs typeface="Times New Roman" pitchFamily="18" charset="0"/>
                <a:sym typeface="Times New Roman" pitchFamily="18" charset="0"/>
              </a:rPr>
              <a:t>Self-Discipline </a:t>
            </a:r>
            <a:r>
              <a:rPr lang="en-US" sz="2400" b="1" dirty="0" smtClean="0">
                <a:cs typeface="Times New Roman" pitchFamily="18" charset="0"/>
                <a:sym typeface="Times New Roman" pitchFamily="18" charset="0"/>
              </a:rPr>
              <a:t>is used </a:t>
            </a:r>
            <a:r>
              <a:rPr lang="en-US" sz="2400" b="1" dirty="0">
                <a:cs typeface="Times New Roman" pitchFamily="18" charset="0"/>
                <a:sym typeface="Times New Roman" pitchFamily="18" charset="0"/>
              </a:rPr>
              <a:t>to remind educators that there is more to school discipline than the </a:t>
            </a:r>
            <a:r>
              <a:rPr lang="en-US" sz="2400" b="1" i="1" dirty="0">
                <a:cs typeface="Times New Roman" pitchFamily="18" charset="0"/>
                <a:sym typeface="Times New Roman" pitchFamily="18" charset="0"/>
              </a:rPr>
              <a:t>use</a:t>
            </a:r>
            <a:r>
              <a:rPr lang="en-US" sz="2400" b="1" dirty="0">
                <a:cs typeface="Times New Roman" pitchFamily="18" charset="0"/>
                <a:sym typeface="Times New Roman" pitchFamily="18" charset="0"/>
              </a:rPr>
              <a:t> of discipline.</a:t>
            </a:r>
          </a:p>
          <a:p>
            <a:pPr lvl="1">
              <a:buClr>
                <a:schemeClr val="accent1"/>
              </a:buClr>
              <a:buSzPct val="75000"/>
            </a:pPr>
            <a:endParaRPr lang="en-US" sz="1400" dirty="0">
              <a:sym typeface="Times New Roman" pitchFamily="18" charset="0"/>
            </a:endParaRPr>
          </a:p>
          <a:p>
            <a:pPr lvl="1" algn="ctr">
              <a:buClr>
                <a:schemeClr val="accent1"/>
              </a:buClr>
              <a:buSzPct val="75000"/>
            </a:pPr>
            <a:r>
              <a:rPr lang="en-US" sz="4000" b="1" i="1" dirty="0">
                <a:cs typeface="Times New Roman" pitchFamily="18" charset="0"/>
                <a:sym typeface="Times New Roman" pitchFamily="18" charset="0"/>
              </a:rPr>
              <a:t>LONG-TERM goal</a:t>
            </a:r>
            <a:r>
              <a:rPr lang="en-US" sz="4000" b="1" i="1" dirty="0" smtClean="0">
                <a:cs typeface="Times New Roman" pitchFamily="18" charset="0"/>
                <a:sym typeface="Times New Roman" pitchFamily="18" charset="0"/>
              </a:rPr>
              <a:t>!</a:t>
            </a:r>
            <a:endParaRPr lang="en-US" sz="4000" b="1" i="1" dirty="0"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48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– 9:00 – 3:30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Morning</a:t>
            </a:r>
          </a:p>
          <a:p>
            <a:pPr lvl="1"/>
            <a:r>
              <a:rPr lang="en-US" sz="2800" dirty="0" smtClean="0"/>
              <a:t>Sharing School-wide Successes</a:t>
            </a:r>
          </a:p>
          <a:p>
            <a:pPr lvl="1"/>
            <a:r>
              <a:rPr lang="en-US" sz="2800" dirty="0" smtClean="0"/>
              <a:t>Systems to Correct Problem Behavior</a:t>
            </a:r>
          </a:p>
          <a:p>
            <a:pPr lvl="1"/>
            <a:r>
              <a:rPr lang="en-US" sz="2800" dirty="0" smtClean="0"/>
              <a:t>Action Planning</a:t>
            </a:r>
          </a:p>
          <a:p>
            <a:r>
              <a:rPr lang="en-US" sz="2800" dirty="0" smtClean="0"/>
              <a:t>Lunch</a:t>
            </a:r>
          </a:p>
          <a:p>
            <a:r>
              <a:rPr lang="en-US" sz="2800" dirty="0" smtClean="0"/>
              <a:t>Afternoon</a:t>
            </a:r>
          </a:p>
          <a:p>
            <a:pPr lvl="1"/>
            <a:r>
              <a:rPr lang="en-US" sz="2800" dirty="0" smtClean="0"/>
              <a:t>Systems to Develop Self-Discipline</a:t>
            </a:r>
          </a:p>
          <a:p>
            <a:pPr lvl="1"/>
            <a:r>
              <a:rPr lang="en-US" sz="2800" dirty="0" smtClean="0"/>
              <a:t>Action Planning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3993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7772400" cy="5105400"/>
          </a:xfrm>
        </p:spPr>
        <p:txBody>
          <a:bodyPr/>
          <a:lstStyle/>
          <a:p>
            <a:pPr>
              <a:buNone/>
            </a:pPr>
            <a:r>
              <a:rPr lang="en-US" sz="2800" b="1" dirty="0"/>
              <a:t>It’s not just what you see (observed behaviors), but about how children: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800" dirty="0" smtClean="0"/>
              <a:t>How children behave in your </a:t>
            </a:r>
            <a:r>
              <a:rPr lang="en-US" sz="2800" dirty="0" smtClean="0">
                <a:solidFill>
                  <a:schemeClr val="accent4"/>
                </a:solidFill>
              </a:rPr>
              <a:t>absence</a:t>
            </a:r>
            <a:r>
              <a:rPr lang="en-US" sz="2800" dirty="0" smtClean="0"/>
              <a:t> is more important than how they behave in your presence or when punishment and rewards are not highly salient.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06843" y="243839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3200" dirty="0" smtClean="0"/>
              <a:t> Think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97643" y="2438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Feel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9843" y="2438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94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ea typeface="+mj-ea"/>
              </a:rPr>
              <a:t>Incorporating Self-Discipline </a:t>
            </a:r>
            <a:br>
              <a:rPr lang="en-US" sz="4000" b="1" dirty="0" smtClean="0">
                <a:ea typeface="+mj-ea"/>
              </a:rPr>
            </a:br>
            <a:r>
              <a:rPr lang="en-US" sz="4000" b="1" dirty="0" smtClean="0">
                <a:ea typeface="+mj-ea"/>
              </a:rPr>
              <a:t>in Your SW PBS/MTSS Framework </a:t>
            </a:r>
            <a:endParaRPr lang="en-US" sz="4000" b="1" dirty="0">
              <a:ea typeface="+mj-ea"/>
            </a:endParaRPr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4953000" cy="5486400"/>
          </a:xfrm>
        </p:spPr>
        <p:txBody>
          <a:bodyPr/>
          <a:lstStyle/>
          <a:p>
            <a:pPr marL="971550" lvl="1" indent="-514350" eaLnBrk="1" hangingPunct="1">
              <a:buClr>
                <a:schemeClr val="accent5">
                  <a:lumMod val="75000"/>
                </a:schemeClr>
              </a:buClr>
              <a:buFont typeface="+mj-lt"/>
              <a:buAutoNum type="arabicParenR"/>
            </a:pPr>
            <a:r>
              <a:rPr lang="en-US" altLang="en-US" sz="2800" dirty="0" smtClean="0">
                <a:ea typeface="ＭＳ Ｐゴシック" pitchFamily="34" charset="-128"/>
              </a:rPr>
              <a:t>Relationship building</a:t>
            </a:r>
          </a:p>
          <a:p>
            <a:pPr marL="971550" lvl="1" indent="-514350" eaLnBrk="1" hangingPunct="1">
              <a:buClr>
                <a:schemeClr val="accent5">
                  <a:lumMod val="75000"/>
                </a:schemeClr>
              </a:buClr>
              <a:buFont typeface="+mj-lt"/>
              <a:buAutoNum type="arabicParenR"/>
            </a:pPr>
            <a:r>
              <a:rPr lang="en-US" altLang="en-US" sz="2800" dirty="0" smtClean="0">
                <a:ea typeface="ＭＳ Ｐゴシック" pitchFamily="34" charset="-128"/>
              </a:rPr>
              <a:t>School-wide policies and activities </a:t>
            </a:r>
          </a:p>
          <a:p>
            <a:pPr marL="971550" lvl="1" indent="-514350" eaLnBrk="1" hangingPunct="1">
              <a:buClr>
                <a:schemeClr val="accent5">
                  <a:lumMod val="75000"/>
                </a:schemeClr>
              </a:buClr>
              <a:buFont typeface="+mj-lt"/>
              <a:buAutoNum type="arabicParenR"/>
            </a:pPr>
            <a:r>
              <a:rPr lang="en-US" altLang="en-US" sz="2800" dirty="0" smtClean="0">
                <a:ea typeface="ＭＳ Ｐゴシック" pitchFamily="34" charset="-128"/>
              </a:rPr>
              <a:t>Student decision making</a:t>
            </a:r>
          </a:p>
          <a:p>
            <a:pPr marL="971550" lvl="1" indent="-514350" eaLnBrk="1" hangingPunct="1">
              <a:buClr>
                <a:schemeClr val="accent5">
                  <a:lumMod val="75000"/>
                </a:schemeClr>
              </a:buClr>
              <a:buFont typeface="+mj-lt"/>
              <a:buAutoNum type="arabicParenR"/>
            </a:pPr>
            <a:r>
              <a:rPr lang="en-US" altLang="en-US" sz="2800" dirty="0" smtClean="0">
                <a:ea typeface="ＭＳ Ｐゴシック" pitchFamily="34" charset="-128"/>
              </a:rPr>
              <a:t>Social </a:t>
            </a:r>
            <a:r>
              <a:rPr lang="en-US" altLang="en-US" sz="2800" dirty="0">
                <a:ea typeface="ＭＳ Ｐゴシック" pitchFamily="34" charset="-128"/>
              </a:rPr>
              <a:t>and Emotional Curriculum</a:t>
            </a:r>
          </a:p>
          <a:p>
            <a:pPr marL="971550" lvl="1" indent="-514350" eaLnBrk="1" hangingPunct="1">
              <a:buClr>
                <a:schemeClr val="accent5">
                  <a:lumMod val="75000"/>
                </a:schemeClr>
              </a:buClr>
              <a:buFont typeface="+mj-lt"/>
              <a:buAutoNum type="arabicParenR"/>
            </a:pPr>
            <a:r>
              <a:rPr lang="en-US" altLang="en-US" sz="2800" dirty="0">
                <a:ea typeface="ＭＳ Ｐゴシック" pitchFamily="34" charset="-128"/>
              </a:rPr>
              <a:t>Strategic Use of Praise and </a:t>
            </a:r>
            <a:r>
              <a:rPr lang="en-US" altLang="en-US" sz="2800" dirty="0" smtClean="0">
                <a:ea typeface="ＭＳ Ｐゴシック" pitchFamily="34" charset="-128"/>
              </a:rPr>
              <a:t>Rewards</a:t>
            </a:r>
          </a:p>
          <a:p>
            <a:pPr marL="971550" lvl="1" indent="-514350">
              <a:buClr>
                <a:schemeClr val="accent5">
                  <a:lumMod val="75000"/>
                </a:schemeClr>
              </a:buClr>
              <a:buFont typeface="+mj-lt"/>
              <a:buAutoNum type="arabicParenR"/>
            </a:pPr>
            <a:r>
              <a:rPr lang="en-US" altLang="en-US" sz="2800" dirty="0">
                <a:ea typeface="ＭＳ Ｐゴシック" pitchFamily="34" charset="-128"/>
              </a:rPr>
              <a:t>Corrective </a:t>
            </a:r>
            <a:r>
              <a:rPr lang="en-US" altLang="en-US" sz="2800" dirty="0" smtClean="0">
                <a:ea typeface="ＭＳ Ｐゴシック" pitchFamily="34" charset="-128"/>
              </a:rPr>
              <a:t>Procedures</a:t>
            </a:r>
          </a:p>
          <a:p>
            <a:pPr lvl="1" eaLnBrk="1" hangingPunct="1"/>
            <a:endParaRPr lang="en-US" altLang="en-US" sz="1800" dirty="0" smtClean="0">
              <a:ea typeface="ＭＳ Ｐゴシック" pitchFamily="34" charset="-128"/>
            </a:endParaRPr>
          </a:p>
        </p:txBody>
      </p:sp>
      <p:pic>
        <p:nvPicPr>
          <p:cNvPr id="5" name="Picture 4" descr="framework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89" y="3758045"/>
            <a:ext cx="3788611" cy="311064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0619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  <a:noFill/>
        </p:spPr>
        <p:txBody>
          <a:bodyPr>
            <a:normAutofit/>
          </a:bodyPr>
          <a:lstStyle/>
          <a:p>
            <a:r>
              <a:rPr lang="en-US" sz="3600" b="1" dirty="0" smtClean="0"/>
              <a:t>1. Relationship Building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56199"/>
            <a:ext cx="7162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cs typeface="Times New Roman" pitchFamily="18" charset="0"/>
                <a:sym typeface="Times New Roman" pitchFamily="18" charset="0"/>
              </a:rPr>
              <a:t>Not only do students like teachers who are caring, respectful, and provide emotional support, but when those qualities are found students also show increased:</a:t>
            </a:r>
          </a:p>
          <a:p>
            <a:pPr marL="0" indent="0">
              <a:buNone/>
            </a:pPr>
            <a:endParaRPr lang="en-US" sz="1200" b="1" i="1" dirty="0" smtClean="0">
              <a:cs typeface="Times New Roman" pitchFamily="18" charset="0"/>
              <a:sym typeface="Times New Roman" pitchFamily="18" charset="0"/>
            </a:endParaRPr>
          </a:p>
          <a:p>
            <a:pPr marL="458788"/>
            <a:r>
              <a:rPr lang="en-US" sz="2800" dirty="0" smtClean="0"/>
              <a:t>school </a:t>
            </a:r>
            <a:r>
              <a:rPr lang="en-US" sz="2800" dirty="0"/>
              <a:t>completion, </a:t>
            </a:r>
            <a:r>
              <a:rPr lang="en-US" sz="2800" dirty="0" smtClean="0"/>
              <a:t>academic </a:t>
            </a:r>
            <a:r>
              <a:rPr lang="en-US" sz="2800" dirty="0"/>
              <a:t>engagement, and academic achievement </a:t>
            </a:r>
          </a:p>
          <a:p>
            <a:pPr marL="458788"/>
            <a:r>
              <a:rPr lang="en-US" sz="2800" dirty="0" smtClean="0"/>
              <a:t>peer </a:t>
            </a:r>
            <a:r>
              <a:rPr lang="en-US" sz="2800" dirty="0"/>
              <a:t>acceptance </a:t>
            </a:r>
          </a:p>
          <a:p>
            <a:pPr marL="458788"/>
            <a:r>
              <a:rPr lang="en-US" sz="2800" dirty="0" smtClean="0"/>
              <a:t>motivation </a:t>
            </a:r>
            <a:r>
              <a:rPr lang="en-US" sz="2800" dirty="0"/>
              <a:t>to act responsibly and </a:t>
            </a:r>
            <a:r>
              <a:rPr lang="en-US" sz="2800" dirty="0" smtClean="0"/>
              <a:t>pro-socially </a:t>
            </a:r>
            <a:endParaRPr lang="en-US" sz="2800" dirty="0"/>
          </a:p>
          <a:p>
            <a:pPr marL="458788"/>
            <a:r>
              <a:rPr lang="en-US" sz="2800" dirty="0" smtClean="0"/>
              <a:t>subjective well-being</a:t>
            </a:r>
            <a:endParaRPr lang="en-US" sz="18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3200" dirty="0" smtClean="0"/>
          </a:p>
          <a:p>
            <a:endParaRPr lang="en-US" sz="3200" dirty="0"/>
          </a:p>
          <a:p>
            <a:pPr marL="0" indent="0">
              <a:buNone/>
            </a:pPr>
            <a:endParaRPr lang="en-US" sz="3200" b="1" dirty="0" smtClean="0"/>
          </a:p>
          <a:p>
            <a:endParaRPr lang="en-US" sz="2400" dirty="0" smtClean="0">
              <a:latin typeface="Perpetua" pitchFamily="18" charset="0"/>
            </a:endParaRPr>
          </a:p>
          <a:p>
            <a:endParaRPr lang="en-US" sz="2800" dirty="0"/>
          </a:p>
        </p:txBody>
      </p:sp>
      <p:pic>
        <p:nvPicPr>
          <p:cNvPr id="6" name="Picture 5" descr="framework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37" y="5486400"/>
            <a:ext cx="1683563" cy="138229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39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2700" dirty="0" smtClean="0"/>
              <a:t>1. Relationship Building: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Student-Student Relationships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Students </a:t>
            </a:r>
            <a:r>
              <a:rPr lang="en-US" sz="2800" dirty="0"/>
              <a:t>with positive peer relationships </a:t>
            </a:r>
            <a:r>
              <a:rPr lang="en-US" sz="2800" dirty="0" smtClean="0"/>
              <a:t>experience:</a:t>
            </a:r>
          </a:p>
          <a:p>
            <a:pPr lvl="1"/>
            <a:r>
              <a:rPr lang="en-US" sz="2600" b="1" dirty="0"/>
              <a:t>Higher self-esteem </a:t>
            </a:r>
            <a:r>
              <a:rPr lang="en-US" sz="2600" dirty="0"/>
              <a:t>and a more </a:t>
            </a:r>
            <a:r>
              <a:rPr lang="en-US" sz="2600" b="1" dirty="0"/>
              <a:t>positive self-concept</a:t>
            </a:r>
            <a:endParaRPr lang="en-US" sz="2600" baseline="30000" dirty="0"/>
          </a:p>
          <a:p>
            <a:pPr lvl="1"/>
            <a:r>
              <a:rPr lang="en-US" sz="2600" dirty="0"/>
              <a:t>Greater </a:t>
            </a:r>
            <a:r>
              <a:rPr lang="en-US" sz="2600" b="1" dirty="0"/>
              <a:t>satisfaction toward school</a:t>
            </a:r>
            <a:endParaRPr lang="en-US" sz="2600" baseline="30000" dirty="0"/>
          </a:p>
          <a:p>
            <a:pPr lvl="1"/>
            <a:r>
              <a:rPr lang="en-US" sz="2600" dirty="0"/>
              <a:t>Greater </a:t>
            </a:r>
            <a:r>
              <a:rPr lang="en-US" sz="2600" b="1" dirty="0"/>
              <a:t>academic achievement</a:t>
            </a:r>
            <a:endParaRPr lang="en-US" sz="2600" baseline="30000" dirty="0"/>
          </a:p>
          <a:p>
            <a:pPr lvl="1"/>
            <a:r>
              <a:rPr lang="en-US" sz="2600" dirty="0"/>
              <a:t>Greater </a:t>
            </a:r>
            <a:r>
              <a:rPr lang="en-US" sz="2600" b="1" dirty="0"/>
              <a:t>engagement in school</a:t>
            </a:r>
            <a:endParaRPr lang="en-US" sz="2600" baseline="30000" dirty="0"/>
          </a:p>
          <a:p>
            <a:pPr marL="0" indent="0">
              <a:buNone/>
            </a:pPr>
            <a:r>
              <a:rPr lang="en-US" sz="2800" dirty="0" smtClean="0"/>
              <a:t>They experience less:</a:t>
            </a:r>
          </a:p>
          <a:p>
            <a:pPr lvl="1"/>
            <a:r>
              <a:rPr lang="en-US" sz="2600" dirty="0"/>
              <a:t>school avoidance &amp; academic problems</a:t>
            </a:r>
          </a:p>
          <a:p>
            <a:pPr lvl="1"/>
            <a:r>
              <a:rPr lang="en-US" sz="2600" dirty="0"/>
              <a:t>depression and other internalizing problems</a:t>
            </a:r>
          </a:p>
          <a:p>
            <a:pPr lvl="1"/>
            <a:r>
              <a:rPr lang="en-US" sz="2600" dirty="0"/>
              <a:t>externalizing problems</a:t>
            </a:r>
          </a:p>
          <a:p>
            <a:pPr lvl="1"/>
            <a:r>
              <a:rPr lang="en-US" sz="2600" dirty="0"/>
              <a:t>bullying</a:t>
            </a:r>
          </a:p>
          <a:p>
            <a:pPr lvl="1"/>
            <a:r>
              <a:rPr lang="en-US" sz="2600" dirty="0"/>
              <a:t>drug abuse</a:t>
            </a:r>
          </a:p>
        </p:txBody>
      </p:sp>
    </p:spTree>
    <p:extLst>
      <p:ext uri="{BB962C8B-B14F-4D97-AF65-F5344CB8AC3E}">
        <p14:creationId xmlns:p14="http://schemas.microsoft.com/office/powerpoint/2010/main" val="38529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 smtClean="0"/>
              <a:t>1. Relationship </a:t>
            </a:r>
            <a:r>
              <a:rPr lang="en-US" sz="2700" dirty="0"/>
              <a:t>Building: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400" b="1" dirty="0" smtClean="0">
                <a:ea typeface="+mj-ea"/>
              </a:rPr>
              <a:t>Student-Student Relationship Building</a:t>
            </a:r>
            <a:endParaRPr lang="en-US" sz="4400" b="1" dirty="0">
              <a:ea typeface="+mj-ea"/>
            </a:endParaRP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i="1" dirty="0" smtClean="0">
                <a:solidFill>
                  <a:schemeClr val="accent4"/>
                </a:solidFill>
                <a:ea typeface="ＭＳ Ｐゴシック" pitchFamily="34" charset="-128"/>
              </a:rPr>
              <a:t>Positive relationships with others. </a:t>
            </a:r>
            <a:r>
              <a:rPr lang="en-US" altLang="en-US" sz="2800" dirty="0" smtClean="0">
                <a:ea typeface="ＭＳ Ｐゴシック" pitchFamily="34" charset="-128"/>
              </a:rPr>
              <a:t>Positive relations with others are expected, taught, and encouraged and planned opportunities (e.g., extracurricular activities, class meetings, structured recess activities) are provided to develop positive relationships. </a:t>
            </a:r>
            <a:r>
              <a:rPr lang="en-US" altLang="en-US" sz="2400" dirty="0" smtClean="0">
                <a:ea typeface="ＭＳ Ｐゴシック" pitchFamily="34" charset="-128"/>
              </a:rPr>
              <a:t>	</a:t>
            </a:r>
          </a:p>
        </p:txBody>
      </p:sp>
      <p:pic>
        <p:nvPicPr>
          <p:cNvPr id="144388" name="Picture 4" descr="C:\Users\hearn\AppData\Local\Microsoft\Windows\Temporary Internet Files\Content.IE5\0J7I7RMX\MP9004395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3081338" cy="220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8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350" y="-20940"/>
            <a:ext cx="8305800" cy="1143000"/>
          </a:xfrm>
        </p:spPr>
        <p:txBody>
          <a:bodyPr/>
          <a:lstStyle/>
          <a:p>
            <a:r>
              <a:rPr lang="en-US" sz="3700" b="1" dirty="0" smtClean="0"/>
              <a:t>Activity: Student Relations Involve Skills</a:t>
            </a:r>
            <a:endParaRPr lang="en-US" sz="37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6250" y="1073427"/>
            <a:ext cx="7620000" cy="4495800"/>
          </a:xfrm>
        </p:spPr>
        <p:txBody>
          <a:bodyPr/>
          <a:lstStyle/>
          <a:p>
            <a:r>
              <a:rPr lang="en-US" sz="2400" dirty="0"/>
              <a:t>Stay </a:t>
            </a:r>
            <a:r>
              <a:rPr lang="en-US" sz="2400" dirty="0" smtClean="0"/>
              <a:t>within your teams</a:t>
            </a:r>
            <a:endParaRPr lang="en-US" sz="2400" dirty="0"/>
          </a:p>
          <a:p>
            <a:r>
              <a:rPr lang="en-US" sz="2400" dirty="0" smtClean="0"/>
              <a:t>Complete chart connecting Student-Student Relational Skills to SW Expectations</a:t>
            </a:r>
            <a:endParaRPr lang="en-US" sz="2400" dirty="0"/>
          </a:p>
          <a:p>
            <a:r>
              <a:rPr lang="en-US" sz="2400" dirty="0" smtClean="0"/>
              <a:t>Answer/Discuss guiding questions on the back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" y="4056375"/>
            <a:ext cx="7583667" cy="3645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830712"/>
            <a:ext cx="7657240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School-based activity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Relationship Building Discussions</a:t>
            </a:r>
            <a:endParaRPr lang="en-US" sz="2400" dirty="0"/>
          </a:p>
          <a:p>
            <a:pPr lvl="1"/>
            <a:r>
              <a:rPr lang="en-US" sz="2400" dirty="0"/>
              <a:t>WORKBOOK – </a:t>
            </a:r>
            <a:r>
              <a:rPr lang="en-US" sz="2400" dirty="0" smtClean="0"/>
              <a:t>Team Questions (p1)</a:t>
            </a:r>
            <a:endParaRPr lang="en-US" sz="2400" dirty="0"/>
          </a:p>
          <a:p>
            <a:pPr lvl="1"/>
            <a:r>
              <a:rPr lang="en-US" sz="2400" dirty="0"/>
              <a:t>EXAMPLES – </a:t>
            </a:r>
            <a:r>
              <a:rPr lang="en-US" sz="2400" dirty="0" smtClean="0"/>
              <a:t>Relationship Building Strategies (p1-6)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1143000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Schoolwide</a:t>
            </a:r>
            <a:r>
              <a:rPr lang="en-US" b="1" dirty="0" smtClean="0"/>
              <a:t> (SW) Policies </a:t>
            </a:r>
            <a:br>
              <a:rPr lang="en-US" b="1" dirty="0" smtClean="0"/>
            </a:br>
            <a:r>
              <a:rPr lang="en-US" b="1" dirty="0" smtClean="0"/>
              <a:t>    and  Activities Encourage </a:t>
            </a:r>
            <a:br>
              <a:rPr lang="en-US" b="1" dirty="0" smtClean="0"/>
            </a:br>
            <a:r>
              <a:rPr lang="en-US" b="1" dirty="0"/>
              <a:t> </a:t>
            </a:r>
            <a:r>
              <a:rPr lang="en-US" b="1" dirty="0" smtClean="0"/>
              <a:t>   Self-Discipline</a:t>
            </a:r>
            <a:endParaRPr lang="en-US" b="1" dirty="0"/>
          </a:p>
        </p:txBody>
      </p:sp>
      <p:pic>
        <p:nvPicPr>
          <p:cNvPr id="2052" name="Picture 4" descr="http://0.tqn.com/y/discipline/1/W/r/0/-/-/85921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37692"/>
            <a:ext cx="3667125" cy="2438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050" name="Picture 2" descr="http://0.tqn.com/y/tweenparenting/1/W/W/5/-/-/450123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733800"/>
            <a:ext cx="3657600" cy="2438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21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997418" cy="11430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2. SW Policies &amp; Activities</a:t>
            </a:r>
            <a:br>
              <a:rPr lang="en-US" sz="2400" dirty="0" smtClean="0"/>
            </a:br>
            <a:r>
              <a:rPr lang="en-US" sz="4000" b="1" dirty="0" smtClean="0"/>
              <a:t>Your Current SW Policies</a:t>
            </a:r>
            <a:endParaRPr lang="en-US" sz="4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315200" cy="47244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accent4"/>
                </a:solidFill>
              </a:rPr>
              <a:t>Mission Statement &amp; SW behavioral expectations </a:t>
            </a:r>
            <a:r>
              <a:rPr lang="en-US" sz="2400" dirty="0"/>
              <a:t>include the goal of developing self-discipline (character education, social &amp; emotional learning, caring, or social responsibility</a:t>
            </a:r>
            <a:r>
              <a:rPr lang="en-US" sz="2400" dirty="0" smtClean="0"/>
              <a:t>)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i="1" dirty="0">
                <a:solidFill>
                  <a:schemeClr val="accent4"/>
                </a:solidFill>
                <a:ea typeface="ＭＳ Ｐゴシック" pitchFamily="34" charset="-128"/>
              </a:rPr>
              <a:t>Self-discipline is emphasized in behavioral expectations and rules. </a:t>
            </a:r>
            <a:r>
              <a:rPr lang="en-US" sz="2400" dirty="0">
                <a:ea typeface="ＭＳ Ｐゴシック" pitchFamily="34" charset="-128"/>
              </a:rPr>
              <a:t>At the </a:t>
            </a:r>
            <a:r>
              <a:rPr lang="en-US" sz="2400" dirty="0" smtClean="0">
                <a:ea typeface="ＭＳ Ｐゴシック" pitchFamily="34" charset="-128"/>
              </a:rPr>
              <a:t>SW and </a:t>
            </a:r>
            <a:r>
              <a:rPr lang="en-US" sz="2400" dirty="0">
                <a:ea typeface="ＭＳ Ｐゴシック" pitchFamily="34" charset="-128"/>
              </a:rPr>
              <a:t>classroom levels, the importance of self-discipline is highlighted, such as the importance of regulating and accepting responsibility for one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s actions, respecting others, helping others, and exerting one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s best effort</a:t>
            </a:r>
            <a:r>
              <a:rPr lang="en-US" altLang="ja-JP" sz="2400" dirty="0" smtClean="0">
                <a:ea typeface="ＭＳ Ｐゴシック" pitchFamily="34" charset="-128"/>
              </a:rPr>
              <a:t>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4000" dirty="0">
              <a:ea typeface="Calibri"/>
              <a:cs typeface="Times New Roman"/>
            </a:endParaRPr>
          </a:p>
          <a:p>
            <a:endParaRPr lang="en-US" sz="2400" dirty="0"/>
          </a:p>
        </p:txBody>
      </p:sp>
      <p:pic>
        <p:nvPicPr>
          <p:cNvPr id="8" name="Picture 7" descr="framework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37" y="5486400"/>
            <a:ext cx="1683563" cy="138229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62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3152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Morning announcements &amp; public displays of information</a:t>
            </a:r>
          </a:p>
          <a:p>
            <a:endParaRPr lang="en-US" sz="1200" dirty="0"/>
          </a:p>
          <a:p>
            <a:r>
              <a:rPr lang="en-US" sz="2400" dirty="0"/>
              <a:t>School assemblies </a:t>
            </a:r>
          </a:p>
          <a:p>
            <a:endParaRPr lang="en-US" sz="1200" dirty="0" smtClean="0"/>
          </a:p>
          <a:p>
            <a:r>
              <a:rPr lang="en-US" sz="2400" dirty="0"/>
              <a:t>In </a:t>
            </a:r>
            <a:r>
              <a:rPr lang="en-US" sz="2400" dirty="0" smtClean="0"/>
              <a:t>service </a:t>
            </a:r>
            <a:r>
              <a:rPr lang="en-US" sz="2400" dirty="0"/>
              <a:t>learning activities or community service </a:t>
            </a:r>
            <a:r>
              <a:rPr lang="en-US" sz="2400" dirty="0" smtClean="0"/>
              <a:t>that </a:t>
            </a:r>
            <a:r>
              <a:rPr lang="en-US" sz="2400" dirty="0"/>
              <a:t>involved students in multiple classes (e.g., food drive, visits to senior citizen center</a:t>
            </a:r>
            <a:r>
              <a:rPr lang="en-US" sz="2400" dirty="0" smtClean="0"/>
              <a:t>)</a:t>
            </a:r>
          </a:p>
          <a:p>
            <a:endParaRPr lang="en-US" sz="1200" dirty="0" smtClean="0"/>
          </a:p>
          <a:p>
            <a:r>
              <a:rPr lang="en-US" sz="2400" dirty="0" smtClean="0"/>
              <a:t>Administrative advisory committee of students</a:t>
            </a:r>
          </a:p>
          <a:p>
            <a:endParaRPr lang="en-US" sz="1200" dirty="0"/>
          </a:p>
          <a:p>
            <a:r>
              <a:rPr lang="en-US" sz="2400" dirty="0" smtClean="0"/>
              <a:t>Restorative Practices and </a:t>
            </a:r>
            <a:r>
              <a:rPr lang="en-US" sz="2400" dirty="0" smtClean="0">
                <a:solidFill>
                  <a:schemeClr val="accent4"/>
                </a:solidFill>
              </a:rPr>
              <a:t>Credit Recovery Programming</a:t>
            </a:r>
            <a:endParaRPr lang="en-US" sz="1200" dirty="0" smtClean="0">
              <a:solidFill>
                <a:schemeClr val="accent4"/>
              </a:solidFill>
            </a:endParaRPr>
          </a:p>
          <a:p>
            <a:endParaRPr lang="en-US" sz="1200" dirty="0" smtClean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4"/>
                </a:solidFill>
              </a:rPr>
              <a:t>Growth Mindset Activities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7997418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2. SW Policies &amp; Activities</a:t>
            </a:r>
            <a:br>
              <a:rPr lang="en-US" sz="2400" smtClean="0"/>
            </a:br>
            <a:r>
              <a:rPr lang="en-US" sz="4000" b="1" smtClean="0"/>
              <a:t>Your Current SW Policies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988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914400"/>
          </a:xfrm>
        </p:spPr>
        <p:txBody>
          <a:bodyPr/>
          <a:lstStyle/>
          <a:p>
            <a:r>
              <a:rPr lang="en-US" sz="4000" dirty="0"/>
              <a:t>DE-PBS </a:t>
            </a:r>
            <a:r>
              <a:rPr lang="en-US" sz="4000" dirty="0" smtClean="0"/>
              <a:t>MTSS Framework Components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001000" cy="54864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ea typeface="Geneva" pitchFamily="29" charset="0"/>
                <a:cs typeface="Geneva" pitchFamily="29" charset="0"/>
              </a:rPr>
              <a:t>Program Development &amp; </a:t>
            </a:r>
            <a:r>
              <a:rPr lang="en-US" sz="2400" b="1" dirty="0" smtClean="0">
                <a:ea typeface="Geneva" pitchFamily="29" charset="0"/>
                <a:cs typeface="Geneva" pitchFamily="29" charset="0"/>
              </a:rPr>
              <a:t>Evaluation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Problem-Solving/Leadership Team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Data</a:t>
            </a:r>
            <a:endParaRPr lang="en-US" sz="2200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/>
              <a:t>Professional </a:t>
            </a:r>
            <a:r>
              <a:rPr lang="en-US" sz="2200" dirty="0" smtClean="0"/>
              <a:t>Development &amp; Resources</a:t>
            </a:r>
          </a:p>
          <a:p>
            <a:r>
              <a:rPr lang="en-US" sz="2400" b="1" dirty="0" smtClean="0"/>
              <a:t>Developing SW and Classroom Systems to Prevent Problem Behavior</a:t>
            </a:r>
            <a:endParaRPr lang="en-US" sz="2000" b="1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Expectations and Teaching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/>
              <a:t>P</a:t>
            </a:r>
            <a:r>
              <a:rPr lang="en-US" sz="2200" dirty="0" smtClean="0"/>
              <a:t>ositive Relationships</a:t>
            </a:r>
          </a:p>
          <a:p>
            <a:r>
              <a:rPr lang="en-US" sz="2400" b="1" dirty="0" smtClean="0"/>
              <a:t>Correcting Problem Behaviors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Consistent and clear procedures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>
                <a:ea typeface="Geneva" pitchFamily="29" charset="0"/>
                <a:cs typeface="Geneva" pitchFamily="29" charset="0"/>
              </a:rPr>
              <a:t>Disciplinary encounters </a:t>
            </a:r>
            <a:r>
              <a:rPr lang="en-US" sz="2200" dirty="0" smtClean="0">
                <a:ea typeface="Geneva" pitchFamily="29" charset="0"/>
                <a:cs typeface="Geneva" pitchFamily="29" charset="0"/>
              </a:rPr>
              <a:t>used as </a:t>
            </a:r>
            <a:r>
              <a:rPr lang="en-US" sz="2200" dirty="0">
                <a:ea typeface="Geneva" pitchFamily="29" charset="0"/>
                <a:cs typeface="Geneva" pitchFamily="29" charset="0"/>
              </a:rPr>
              <a:t>learning </a:t>
            </a:r>
            <a:r>
              <a:rPr lang="en-US" sz="2200" dirty="0" smtClean="0">
                <a:ea typeface="Geneva" pitchFamily="29" charset="0"/>
                <a:cs typeface="Geneva" pitchFamily="29" charset="0"/>
              </a:rPr>
              <a:t>opportunities to teach problem </a:t>
            </a:r>
            <a:r>
              <a:rPr lang="en-US" sz="2200" dirty="0">
                <a:ea typeface="Geneva" pitchFamily="29" charset="0"/>
                <a:cs typeface="Geneva" pitchFamily="29" charset="0"/>
              </a:rPr>
              <a:t>solving strategies </a:t>
            </a:r>
            <a:endParaRPr lang="en-US" sz="2200" dirty="0" smtClean="0"/>
          </a:p>
          <a:p>
            <a:r>
              <a:rPr lang="en-US" sz="2400" b="1" dirty="0" smtClean="0"/>
              <a:t>Developing Self-Discipline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4000" b="1" dirty="0" smtClean="0"/>
              <a:t>Growth Mindset in Classrooms	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51905" y="1143000"/>
            <a:ext cx="8382000" cy="53245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/>
              <a:t>Article Name</a:t>
            </a:r>
            <a:r>
              <a:rPr lang="en-US" sz="3200" b="1" dirty="0"/>
              <a:t>: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Debunking Myths in Brain Research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smtClean="0"/>
              <a:t>(NASSP, 2008)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sz="2000" b="1" dirty="0" smtClean="0"/>
              <a:t>Sample Myths: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brain doesn’t </a:t>
            </a:r>
            <a:r>
              <a:rPr lang="en-US" sz="2000" dirty="0" smtClean="0"/>
              <a:t>grow new </a:t>
            </a:r>
            <a:r>
              <a:rPr lang="en-US" sz="2000" dirty="0"/>
              <a:t>cells</a:t>
            </a:r>
            <a:r>
              <a:rPr lang="en-US" sz="20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Some people are left brained </a:t>
            </a:r>
            <a:r>
              <a:rPr lang="en-US" sz="2000" dirty="0" smtClean="0"/>
              <a:t>while others </a:t>
            </a:r>
            <a:r>
              <a:rPr lang="en-US" sz="2000" dirty="0"/>
              <a:t>are right brained.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Playing Mozart to babies </a:t>
            </a:r>
            <a:r>
              <a:rPr lang="en-US" sz="2000" dirty="0" smtClean="0"/>
              <a:t>increases their </a:t>
            </a:r>
            <a:r>
              <a:rPr lang="en-US" sz="2000" dirty="0"/>
              <a:t>intelligence</a:t>
            </a:r>
            <a:r>
              <a:rPr lang="en-US" sz="20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Brain </a:t>
            </a:r>
            <a:r>
              <a:rPr lang="en-US" sz="2000" dirty="0"/>
              <a:t>research is too </a:t>
            </a:r>
            <a:r>
              <a:rPr lang="en-US" sz="2000" dirty="0" smtClean="0"/>
              <a:t>new to </a:t>
            </a:r>
            <a:r>
              <a:rPr lang="en-US" sz="2000" dirty="0"/>
              <a:t>be reliable</a:t>
            </a:r>
            <a:r>
              <a:rPr lang="en-US" sz="20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Medication is the only </a:t>
            </a:r>
            <a:r>
              <a:rPr lang="en-US" sz="2000" dirty="0" smtClean="0"/>
              <a:t>evidence-based intervention </a:t>
            </a:r>
            <a:r>
              <a:rPr lang="en-US" sz="2000" dirty="0"/>
              <a:t>for a number </a:t>
            </a:r>
            <a:r>
              <a:rPr lang="en-US" sz="2000" dirty="0" smtClean="0"/>
              <a:t>of brain-related </a:t>
            </a:r>
            <a:r>
              <a:rPr lang="en-US" sz="2000" dirty="0"/>
              <a:t>problems.</a:t>
            </a:r>
            <a:endParaRPr lang="en-US" sz="2000" dirty="0" smtClean="0"/>
          </a:p>
          <a:p>
            <a:pPr lvl="1"/>
            <a:endParaRPr lang="en-US" sz="800" b="1" dirty="0" smtClean="0"/>
          </a:p>
          <a:p>
            <a:pPr lvl="1"/>
            <a:r>
              <a:rPr lang="en-US" sz="2000" b="1" dirty="0" smtClean="0"/>
              <a:t>Sample Classroom Implications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“Students </a:t>
            </a:r>
            <a:r>
              <a:rPr lang="en-US" sz="2000" dirty="0"/>
              <a:t>have to </a:t>
            </a:r>
            <a:r>
              <a:rPr lang="en-US" sz="2000" b="1" dirty="0"/>
              <a:t>feel safe in the </a:t>
            </a:r>
            <a:r>
              <a:rPr lang="en-US" sz="2000" b="1" dirty="0" smtClean="0"/>
              <a:t>classroom </a:t>
            </a:r>
            <a:r>
              <a:rPr lang="en-US" sz="2000" dirty="0" smtClean="0"/>
              <a:t>in </a:t>
            </a:r>
            <a:r>
              <a:rPr lang="en-US" sz="2000" dirty="0"/>
              <a:t>order for learning to take place. Threats </a:t>
            </a:r>
            <a:r>
              <a:rPr lang="en-US" sz="2000" dirty="0" smtClean="0"/>
              <a:t>were found </a:t>
            </a:r>
            <a:r>
              <a:rPr lang="en-US" sz="2000" dirty="0"/>
              <a:t>to impair brain cells and negatively </a:t>
            </a:r>
            <a:r>
              <a:rPr lang="en-US" sz="2000" dirty="0" smtClean="0"/>
              <a:t>affect learning </a:t>
            </a:r>
            <a:r>
              <a:rPr lang="en-US" sz="2000" dirty="0"/>
              <a:t>(Jensen, 2006</a:t>
            </a:r>
            <a:r>
              <a:rPr lang="en-US" sz="2000" dirty="0" smtClean="0"/>
              <a:t>)” </a:t>
            </a:r>
            <a:r>
              <a:rPr lang="en-US" sz="2000" dirty="0"/>
              <a:t>(pg.4</a:t>
            </a:r>
            <a:r>
              <a:rPr lang="en-US" sz="2000" dirty="0" smtClean="0"/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“</a:t>
            </a:r>
            <a:r>
              <a:rPr lang="en-US" sz="2000" dirty="0" err="1"/>
              <a:t>Tileston</a:t>
            </a:r>
            <a:r>
              <a:rPr lang="en-US" sz="2000" dirty="0"/>
              <a:t> (2005) adds that students also have </a:t>
            </a:r>
            <a:r>
              <a:rPr lang="en-US" sz="2000" dirty="0" smtClean="0"/>
              <a:t>to </a:t>
            </a:r>
            <a:r>
              <a:rPr lang="en-US" sz="2000" b="1" dirty="0" smtClean="0"/>
              <a:t>perceive </a:t>
            </a:r>
            <a:r>
              <a:rPr lang="en-US" sz="2000" b="1" dirty="0"/>
              <a:t>that they can be successful</a:t>
            </a:r>
            <a:r>
              <a:rPr lang="en-US" sz="2000" dirty="0"/>
              <a:t> in achieving </a:t>
            </a:r>
            <a:r>
              <a:rPr lang="en-US" sz="2000" dirty="0" smtClean="0"/>
              <a:t>the learning </a:t>
            </a:r>
            <a:r>
              <a:rPr lang="en-US" sz="2000" dirty="0"/>
              <a:t>task or goal at </a:t>
            </a:r>
            <a:r>
              <a:rPr lang="en-US" sz="2000" dirty="0" smtClean="0"/>
              <a:t>hand” (pg.4).</a:t>
            </a:r>
          </a:p>
        </p:txBody>
      </p:sp>
    </p:spTree>
    <p:extLst>
      <p:ext uri="{BB962C8B-B14F-4D97-AF65-F5344CB8AC3E}">
        <p14:creationId xmlns:p14="http://schemas.microsoft.com/office/powerpoint/2010/main" val="41647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4000" b="1" dirty="0" smtClean="0"/>
              <a:t>Growth Mindset in Classrooms	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8382000" cy="45858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/>
              <a:t>Intervention Name</a:t>
            </a:r>
            <a:r>
              <a:rPr lang="en-US" sz="3200" b="1" dirty="0"/>
              <a:t>: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Self-Affirmation Writing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             </a:t>
            </a:r>
            <a:r>
              <a:rPr lang="en-US" sz="2000" dirty="0" smtClean="0"/>
              <a:t>(Cohen et al., 2009)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Method:</a:t>
            </a:r>
            <a:r>
              <a:rPr lang="en-US" sz="2000" i="1" dirty="0">
                <a:solidFill>
                  <a:schemeClr val="dk1"/>
                </a:solidFill>
              </a:rPr>
              <a:t> </a:t>
            </a:r>
            <a:r>
              <a:rPr lang="en-US" sz="2000" dirty="0"/>
              <a:t>Students are asked to </a:t>
            </a:r>
            <a:r>
              <a:rPr lang="en-US" sz="2000" dirty="0" smtClean="0"/>
              <a:t>complete </a:t>
            </a:r>
            <a:r>
              <a:rPr lang="en-US" sz="2000" dirty="0"/>
              <a:t>a neutral (no right/wrong answer) writing assignment </a:t>
            </a:r>
            <a:r>
              <a:rPr lang="en-US" sz="2000" dirty="0" smtClean="0"/>
              <a:t>that: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related </a:t>
            </a:r>
            <a:r>
              <a:rPr lang="en-US" sz="2000" dirty="0"/>
              <a:t>to questions about “your ideas, your beliefs, and your life” and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</a:t>
            </a:r>
            <a:r>
              <a:rPr lang="en-US" sz="2000" dirty="0"/>
              <a:t>they rated the importance of personal values such as athletic ability, being good at art, being smart or getting good grades, etc.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Study: </a:t>
            </a:r>
            <a:r>
              <a:rPr lang="en-US" sz="2000" dirty="0" smtClean="0"/>
              <a:t>Randomized, middle school classrooms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Findings: </a:t>
            </a:r>
            <a:r>
              <a:rPr lang="en-US" sz="2000" dirty="0" smtClean="0"/>
              <a:t>Intervention worked </a:t>
            </a:r>
            <a:r>
              <a:rPr lang="en-US" sz="2000" dirty="0"/>
              <a:t>most for students who were African American and low-achieving  in </a:t>
            </a:r>
            <a:r>
              <a:rPr lang="en-US" sz="2000" dirty="0" smtClean="0"/>
              <a:t>school (GPA and long-term), </a:t>
            </a:r>
            <a:r>
              <a:rPr lang="en-US" sz="2000" dirty="0"/>
              <a:t>but it did not harm students who came in initially expecting high </a:t>
            </a:r>
            <a:r>
              <a:rPr lang="en-US" sz="2000" dirty="0" smtClean="0"/>
              <a:t>success.</a:t>
            </a:r>
            <a:endParaRPr lang="en-US" sz="2000" i="1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4000" b="1" dirty="0" smtClean="0"/>
              <a:t>Growth Mindset in Classrooms	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8382000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3200" b="1" dirty="0"/>
              <a:t>Name: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Relevance Writing Exercise  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             </a:t>
            </a:r>
            <a:r>
              <a:rPr lang="en-US" sz="2000" dirty="0"/>
              <a:t>(</a:t>
            </a:r>
            <a:r>
              <a:rPr lang="en-US" sz="2000" dirty="0" err="1"/>
              <a:t>Hulleman</a:t>
            </a:r>
            <a:r>
              <a:rPr lang="en-US" sz="2000" dirty="0"/>
              <a:t> and </a:t>
            </a:r>
            <a:r>
              <a:rPr lang="en-US" sz="2000" dirty="0" err="1"/>
              <a:t>Harackiewicz</a:t>
            </a:r>
            <a:r>
              <a:rPr lang="en-US" sz="2000" dirty="0"/>
              <a:t>, 2009</a:t>
            </a:r>
            <a:r>
              <a:rPr lang="en-US" sz="2000" dirty="0" smtClean="0"/>
              <a:t>)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Method:</a:t>
            </a:r>
            <a:r>
              <a:rPr lang="en-US" sz="2000" i="1" dirty="0">
                <a:solidFill>
                  <a:schemeClr val="dk1"/>
                </a:solidFill>
              </a:rPr>
              <a:t> </a:t>
            </a:r>
            <a:r>
              <a:rPr lang="en-US" sz="2000" dirty="0" smtClean="0">
                <a:solidFill>
                  <a:schemeClr val="dk1"/>
                </a:solidFill>
              </a:rPr>
              <a:t>Students were asked “to </a:t>
            </a:r>
            <a:r>
              <a:rPr lang="en-US" sz="2000" dirty="0">
                <a:solidFill>
                  <a:schemeClr val="dk1"/>
                </a:solidFill>
              </a:rPr>
              <a:t>make connections between their lives and what they were learning in their science </a:t>
            </a:r>
            <a:r>
              <a:rPr lang="en-US" sz="2000" dirty="0" smtClean="0">
                <a:solidFill>
                  <a:schemeClr val="dk1"/>
                </a:solidFill>
              </a:rPr>
              <a:t>courses”.</a:t>
            </a:r>
          </a:p>
          <a:p>
            <a:pPr lvl="1"/>
            <a:endParaRPr lang="en-US" sz="2000" b="1" dirty="0">
              <a:solidFill>
                <a:schemeClr val="dk1"/>
              </a:solidFill>
            </a:endParaRPr>
          </a:p>
          <a:p>
            <a:pPr lvl="1"/>
            <a:r>
              <a:rPr lang="en-US" sz="2000" dirty="0" smtClean="0"/>
              <a:t>Teachers presented </a:t>
            </a:r>
            <a:r>
              <a:rPr lang="en-US" sz="2000" dirty="0"/>
              <a:t>summarization activities that instruct students to describe “My application to life”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How might this information be useful to you, or a friend/relative?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How does learning about this topic apply to your future plans?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Study: </a:t>
            </a:r>
            <a:r>
              <a:rPr lang="en-US" sz="2000" dirty="0" smtClean="0"/>
              <a:t>Randomized, high school science classrooms</a:t>
            </a:r>
          </a:p>
          <a:p>
            <a:pPr lvl="1"/>
            <a:endParaRPr lang="en-US" sz="2000" b="1" dirty="0" smtClean="0"/>
          </a:p>
          <a:p>
            <a:pPr lvl="1"/>
            <a:r>
              <a:rPr lang="en-US" sz="2000" b="1" dirty="0" smtClean="0"/>
              <a:t>Findings: “</a:t>
            </a:r>
            <a:r>
              <a:rPr lang="en-US" sz="2000" i="1" dirty="0" smtClean="0">
                <a:solidFill>
                  <a:schemeClr val="dk1"/>
                </a:solidFill>
              </a:rPr>
              <a:t>…increased </a:t>
            </a:r>
            <a:r>
              <a:rPr lang="en-US" sz="2000" i="1" dirty="0">
                <a:solidFill>
                  <a:schemeClr val="dk1"/>
                </a:solidFill>
              </a:rPr>
              <a:t>interest in science and course grades for students with low success </a:t>
            </a:r>
            <a:r>
              <a:rPr lang="en-US" sz="2000" i="1" dirty="0" smtClean="0">
                <a:solidFill>
                  <a:schemeClr val="dk1"/>
                </a:solidFill>
              </a:rPr>
              <a:t>expectations”</a:t>
            </a:r>
          </a:p>
        </p:txBody>
      </p:sp>
    </p:spTree>
    <p:extLst>
      <p:ext uri="{BB962C8B-B14F-4D97-AF65-F5344CB8AC3E}">
        <p14:creationId xmlns:p14="http://schemas.microsoft.com/office/powerpoint/2010/main" val="22615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9445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4000" b="1" dirty="0" smtClean="0"/>
              <a:t>Growth Mindset in Classrooms	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1034981"/>
            <a:ext cx="8382000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endParaRPr lang="en-US" sz="2000" i="1" dirty="0" smtClean="0">
              <a:solidFill>
                <a:schemeClr val="dk1"/>
              </a:solidFill>
            </a:endParaRPr>
          </a:p>
          <a:p>
            <a:pPr lvl="1"/>
            <a:endParaRPr lang="en-US" sz="2000" i="1" dirty="0">
              <a:solidFill>
                <a:schemeClr val="dk1"/>
              </a:solidFill>
            </a:endParaRPr>
          </a:p>
          <a:p>
            <a:pPr lvl="1"/>
            <a:endParaRPr lang="en-US" sz="2000" i="1" dirty="0" smtClean="0">
              <a:solidFill>
                <a:schemeClr val="dk1"/>
              </a:solidFill>
            </a:endParaRPr>
          </a:p>
          <a:p>
            <a:pPr lvl="1"/>
            <a:endParaRPr lang="en-US" sz="2000" i="1" dirty="0">
              <a:solidFill>
                <a:schemeClr val="dk1"/>
              </a:solidFill>
            </a:endParaRPr>
          </a:p>
          <a:p>
            <a:pPr lvl="1"/>
            <a:endParaRPr lang="en-US" sz="2000" i="1" dirty="0" smtClean="0">
              <a:solidFill>
                <a:schemeClr val="dk1"/>
              </a:solidFill>
            </a:endParaRPr>
          </a:p>
          <a:p>
            <a:pPr lvl="1"/>
            <a:endParaRPr lang="en-US" sz="2000" i="1" dirty="0">
              <a:solidFill>
                <a:schemeClr val="dk1"/>
              </a:solidFill>
            </a:endParaRPr>
          </a:p>
          <a:p>
            <a:pPr lvl="1"/>
            <a:endParaRPr lang="en-US" sz="2000" i="1" dirty="0" smtClean="0">
              <a:solidFill>
                <a:schemeClr val="dk1"/>
              </a:solidFill>
            </a:endParaRPr>
          </a:p>
          <a:p>
            <a:pPr lvl="1"/>
            <a:endParaRPr lang="en-US" sz="2000" i="1" dirty="0">
              <a:solidFill>
                <a:schemeClr val="dk1"/>
              </a:solidFill>
            </a:endParaRPr>
          </a:p>
          <a:p>
            <a:pPr lvl="1"/>
            <a:endParaRPr lang="en-US" sz="2000" i="1" dirty="0" smtClean="0">
              <a:solidFill>
                <a:schemeClr val="dk1"/>
              </a:solidFill>
            </a:endParaRPr>
          </a:p>
          <a:p>
            <a:pPr lvl="1"/>
            <a:endParaRPr lang="en-US" sz="2000" i="1" dirty="0">
              <a:solidFill>
                <a:schemeClr val="dk1"/>
              </a:solidFill>
            </a:endParaRPr>
          </a:p>
          <a:p>
            <a:pPr lvl="1"/>
            <a:endParaRPr lang="en-US" sz="2000" i="1" dirty="0" smtClean="0">
              <a:solidFill>
                <a:schemeClr val="dk1"/>
              </a:solidFill>
            </a:endParaRPr>
          </a:p>
          <a:p>
            <a:pPr lvl="1"/>
            <a:endParaRPr lang="en-US" sz="2000" i="1" dirty="0">
              <a:solidFill>
                <a:schemeClr val="dk1"/>
              </a:solidFill>
            </a:endParaRPr>
          </a:p>
          <a:p>
            <a:pPr lvl="1"/>
            <a:endParaRPr lang="en-US" sz="2000" i="1" dirty="0" smtClean="0">
              <a:solidFill>
                <a:schemeClr val="dk1"/>
              </a:solidFill>
            </a:endParaRPr>
          </a:p>
          <a:p>
            <a:pPr lvl="1"/>
            <a:endParaRPr lang="en-US" sz="2000" i="1" dirty="0">
              <a:solidFill>
                <a:schemeClr val="dk1"/>
              </a:solidFill>
            </a:endParaRPr>
          </a:p>
          <a:p>
            <a:pPr lvl="1"/>
            <a:endParaRPr lang="en-US" sz="2000" i="1" dirty="0" smtClean="0">
              <a:solidFill>
                <a:schemeClr val="dk1"/>
              </a:solidFill>
            </a:endParaRPr>
          </a:p>
          <a:p>
            <a:pPr lvl="1"/>
            <a:endParaRPr lang="en-US" sz="2000" i="1" dirty="0">
              <a:solidFill>
                <a:schemeClr val="dk1"/>
              </a:solidFill>
            </a:endParaRPr>
          </a:p>
          <a:p>
            <a:pPr lvl="1"/>
            <a:endParaRPr lang="en-US" sz="2000" i="1" dirty="0" smtClean="0">
              <a:solidFill>
                <a:schemeClr val="dk1"/>
              </a:solidFill>
            </a:endParaRPr>
          </a:p>
          <a:p>
            <a:pPr lvl="1"/>
            <a:endParaRPr lang="en-US" sz="2000" i="1" dirty="0" smtClean="0">
              <a:solidFill>
                <a:schemeClr val="dk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1313"/>
            <a:ext cx="7162800" cy="53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485" y="653226"/>
            <a:ext cx="7546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http://web.stanford.edu/~gwalton/home/Welcome_files/DweckWaltonCohen_2014.pdf</a:t>
            </a:r>
          </a:p>
        </p:txBody>
      </p:sp>
      <p:sp>
        <p:nvSpPr>
          <p:cNvPr id="4" name="Oval 3"/>
          <p:cNvSpPr/>
          <p:nvPr/>
        </p:nvSpPr>
        <p:spPr>
          <a:xfrm>
            <a:off x="5058508" y="1128767"/>
            <a:ext cx="3886200" cy="56566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Growth Mindset Meets SW-PBS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Shields Elementary, Cape </a:t>
            </a:r>
            <a:r>
              <a:rPr lang="en-US" sz="3200" i="1" dirty="0" err="1" smtClean="0">
                <a:solidFill>
                  <a:schemeClr val="tx1"/>
                </a:solidFill>
              </a:rPr>
              <a:t>Henlopen</a:t>
            </a:r>
            <a:r>
              <a:rPr lang="en-US" sz="3200" i="1" dirty="0" smtClean="0">
                <a:solidFill>
                  <a:schemeClr val="tx1"/>
                </a:solidFill>
              </a:rPr>
              <a:t> SD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pic>
        <p:nvPicPr>
          <p:cNvPr id="5" name="Content Placeholder 4" descr="Screen Shot 2015-10-03 at 6.48.13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3991" y="1740068"/>
            <a:ext cx="1911836" cy="1015663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962404" y="1740067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+</a:t>
            </a:r>
            <a:endParaRPr lang="en-US" sz="6000" b="1" dirty="0"/>
          </a:p>
        </p:txBody>
      </p:sp>
      <p:pic>
        <p:nvPicPr>
          <p:cNvPr id="10" name="Picture 9" descr="Screen Shot 2015-10-24 at 9.52.05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7234" y="1454583"/>
            <a:ext cx="1390882" cy="1301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4786" y="1705063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=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023836"/>
              </p:ext>
            </p:extLst>
          </p:nvPr>
        </p:nvGraphicFramePr>
        <p:xfrm>
          <a:off x="192434" y="1692770"/>
          <a:ext cx="8229600" cy="4937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Ready to Learn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 new strategies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Experiment with new ideas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Problem solve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Follow directions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Have supplies ready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to attend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 Ready to Try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Again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Rewrite/redo/fix it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Learn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from mistakes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Choose another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Follow adult prompts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Make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 better choice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alm positive self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talk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 Ready to Accept Help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Seek out critiques of work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Learn from corrections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Use support to improve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Reflection/goal setting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Use behavior strategies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Accept consequence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Be Ready to Care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 your best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work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Have pride in your work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Work toward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Show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kindness to others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Attend to own emotions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Take care of environment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 Ready to Lead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Take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academic risks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Share ideas with others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Find a new way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Follow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rules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Solve conflicts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Build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 caring community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63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28844" cy="944562"/>
          </a:xfrm>
          <a:noFill/>
        </p:spPr>
        <p:txBody>
          <a:bodyPr/>
          <a:lstStyle/>
          <a:p>
            <a:r>
              <a:rPr lang="en-US" sz="4000" b="1" dirty="0" smtClean="0"/>
              <a:t>School-based Activity: Service Learning Brainstorm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95" y="2476875"/>
            <a:ext cx="4648200" cy="4114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What activities currently take place?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How are they tied in with SWPBS?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Do students participate in discussions about the impact of these activities?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Are students involved in the planning and execution of these activities?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32" y="2725836"/>
            <a:ext cx="3997632" cy="259080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212" y="1463952"/>
            <a:ext cx="8264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2400" b="1" i="1" dirty="0"/>
              <a:t>Complete the “Service Learning Brainstorm” sheet with team</a:t>
            </a:r>
          </a:p>
          <a:p>
            <a:pPr marL="114300" indent="0">
              <a:buNone/>
            </a:pPr>
            <a:endParaRPr lang="en-US" sz="1000" i="1" dirty="0"/>
          </a:p>
          <a:p>
            <a:pPr marL="114300" indent="0" algn="ctr">
              <a:buNone/>
            </a:pPr>
            <a:r>
              <a:rPr lang="en-US" sz="2400" dirty="0"/>
              <a:t>Think about the following: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School-based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School Policies Discussions</a:t>
            </a:r>
            <a:endParaRPr lang="en-US" sz="2400" dirty="0"/>
          </a:p>
          <a:p>
            <a:pPr lvl="1"/>
            <a:r>
              <a:rPr lang="en-US" sz="2400" dirty="0"/>
              <a:t>WORKBOOK – </a:t>
            </a:r>
            <a:r>
              <a:rPr lang="en-US" sz="2400" dirty="0" smtClean="0"/>
              <a:t>Team Questions (p2), Service Learning Brainstorm (p7)</a:t>
            </a:r>
            <a:endParaRPr lang="en-US" sz="2400" dirty="0"/>
          </a:p>
          <a:p>
            <a:pPr lvl="1"/>
            <a:r>
              <a:rPr lang="en-US" sz="2400" dirty="0"/>
              <a:t>EXAMPLES – </a:t>
            </a:r>
            <a:r>
              <a:rPr lang="en-US" sz="2400" dirty="0" smtClean="0"/>
              <a:t>Behavior Matrix &amp; SEL Standards (p7-8)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3. Student Involvement in Decision Making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8486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ea typeface="Calibri"/>
                <a:cs typeface="Calibri"/>
              </a:rPr>
              <a:t>The </a:t>
            </a:r>
            <a:r>
              <a:rPr lang="en-US" sz="2800" dirty="0">
                <a:ea typeface="Calibri"/>
                <a:cs typeface="Calibri"/>
              </a:rPr>
              <a:t>school principal meets regularly with students </a:t>
            </a:r>
            <a:r>
              <a:rPr lang="en-US" sz="2800" dirty="0" smtClean="0">
                <a:ea typeface="Calibri"/>
                <a:cs typeface="Calibri"/>
              </a:rPr>
              <a:t>to </a:t>
            </a:r>
            <a:r>
              <a:rPr lang="en-US" sz="2800" dirty="0">
                <a:ea typeface="Calibri"/>
                <a:cs typeface="Calibri"/>
              </a:rPr>
              <a:t>discuss current </a:t>
            </a:r>
            <a:r>
              <a:rPr lang="en-US" sz="2800" dirty="0" smtClean="0">
                <a:ea typeface="Calibri"/>
                <a:cs typeface="Calibri"/>
              </a:rPr>
              <a:t>school-wide </a:t>
            </a:r>
            <a:r>
              <a:rPr lang="en-US" sz="2800" dirty="0">
                <a:ea typeface="Calibri"/>
                <a:cs typeface="Calibri"/>
              </a:rPr>
              <a:t>issues and involves them in decisions about the welfare of the school. </a:t>
            </a:r>
            <a:endParaRPr lang="en-US" sz="2800" dirty="0" smtClean="0">
              <a:ea typeface="Calibri"/>
              <a:cs typeface="Calibri"/>
            </a:endParaRPr>
          </a:p>
          <a:p>
            <a:pPr lvl="2">
              <a:spcAft>
                <a:spcPts val="1200"/>
              </a:spcAft>
            </a:pPr>
            <a:r>
              <a:rPr lang="en-US" sz="2400" dirty="0" smtClean="0">
                <a:ea typeface="Calibri"/>
                <a:cs typeface="Calibri"/>
              </a:rPr>
              <a:t>Student council/government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>
                <a:ea typeface="Calibri"/>
                <a:cs typeface="Calibri"/>
              </a:rPr>
              <a:t>SWPBS </a:t>
            </a:r>
            <a:r>
              <a:rPr lang="en-US" sz="2400" dirty="0">
                <a:ea typeface="Calibri"/>
                <a:cs typeface="Calibri"/>
              </a:rPr>
              <a:t>student group, </a:t>
            </a:r>
            <a:endParaRPr lang="en-US" sz="2400" dirty="0" smtClean="0">
              <a:ea typeface="Calibri"/>
              <a:cs typeface="Calibri"/>
            </a:endParaRPr>
          </a:p>
          <a:p>
            <a:pPr lvl="2">
              <a:spcAft>
                <a:spcPts val="1200"/>
              </a:spcAft>
            </a:pPr>
            <a:r>
              <a:rPr lang="en-US" sz="2400" dirty="0" smtClean="0">
                <a:ea typeface="Calibri"/>
                <a:cs typeface="Calibri"/>
              </a:rPr>
              <a:t>other groups representing </a:t>
            </a:r>
            <a:r>
              <a:rPr lang="en-US" sz="2400" dirty="0">
                <a:ea typeface="Calibri"/>
                <a:cs typeface="Calibri"/>
              </a:rPr>
              <a:t>the student </a:t>
            </a:r>
            <a:r>
              <a:rPr lang="en-US" sz="2400" dirty="0" smtClean="0">
                <a:ea typeface="Calibri"/>
                <a:cs typeface="Calibri"/>
              </a:rPr>
              <a:t>body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Teachers across grade levels create opportunities for students to be active decision makers </a:t>
            </a:r>
            <a:endParaRPr lang="en-US" sz="2800" dirty="0"/>
          </a:p>
        </p:txBody>
      </p:sp>
      <p:pic>
        <p:nvPicPr>
          <p:cNvPr id="6" name="Picture 5" descr="framework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37" y="5486400"/>
            <a:ext cx="1683563" cy="138229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88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81000"/>
            <a:ext cx="7848600" cy="868362"/>
          </a:xfrm>
        </p:spPr>
        <p:txBody>
          <a:bodyPr/>
          <a:lstStyle/>
          <a:p>
            <a:r>
              <a:rPr lang="en-US" sz="3600" b="1" dirty="0"/>
              <a:t>3. Student Involvement in Decision </a:t>
            </a:r>
            <a:r>
              <a:rPr lang="en-US" sz="3600" b="1" dirty="0" smtClean="0"/>
              <a:t>Making </a:t>
            </a:r>
            <a:r>
              <a:rPr lang="en-US" sz="3600" dirty="0"/>
              <a:t> </a:t>
            </a:r>
            <a:r>
              <a:rPr lang="en-US" sz="2800" b="1" dirty="0" smtClean="0"/>
              <a:t>- Boston Student Advisory Council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9436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=5nH6Pq93C1c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55799"/>
            <a:ext cx="6273800" cy="35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3. Student Involvement in Decision Making: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000" b="1" dirty="0" smtClean="0"/>
              <a:t>Students reviewing data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800600"/>
          </a:xfrm>
        </p:spPr>
        <p:txBody>
          <a:bodyPr/>
          <a:lstStyle/>
          <a:p>
            <a:r>
              <a:rPr lang="en-US" sz="2400" dirty="0" smtClean="0"/>
              <a:t>Involve </a:t>
            </a:r>
            <a:r>
              <a:rPr lang="en-US" sz="2400" dirty="0"/>
              <a:t>students in </a:t>
            </a:r>
            <a:r>
              <a:rPr lang="en-US" sz="2400" dirty="0" smtClean="0"/>
              <a:t>reviewing school </a:t>
            </a:r>
            <a:r>
              <a:rPr lang="en-US" sz="2400" dirty="0"/>
              <a:t>data and generating </a:t>
            </a:r>
            <a:r>
              <a:rPr lang="en-US" sz="2400" dirty="0" smtClean="0"/>
              <a:t>solutions.</a:t>
            </a:r>
            <a:endParaRPr lang="en-US" sz="2400" dirty="0"/>
          </a:p>
          <a:p>
            <a:r>
              <a:rPr lang="en-US" sz="2400" dirty="0" smtClean="0"/>
              <a:t>Remember to </a:t>
            </a:r>
            <a:r>
              <a:rPr lang="en-US" sz="2400" dirty="0"/>
              <a:t>f</a:t>
            </a:r>
            <a:r>
              <a:rPr lang="en-US" sz="2400" dirty="0" smtClean="0"/>
              <a:t>irst </a:t>
            </a:r>
            <a:r>
              <a:rPr lang="en-US" sz="2400" dirty="0"/>
              <a:t>ask students what they can do differently to make things better.  </a:t>
            </a:r>
            <a:endParaRPr lang="en-US" sz="2400" dirty="0" smtClean="0"/>
          </a:p>
          <a:p>
            <a:r>
              <a:rPr lang="en-US" sz="2400" dirty="0" smtClean="0"/>
              <a:t>Next ask </a:t>
            </a:r>
            <a:r>
              <a:rPr lang="en-US" sz="2400" dirty="0"/>
              <a:t>what </a:t>
            </a:r>
            <a:r>
              <a:rPr lang="en-US" sz="2400" dirty="0" smtClean="0"/>
              <a:t>students </a:t>
            </a:r>
            <a:r>
              <a:rPr lang="en-US" sz="2400" dirty="0"/>
              <a:t>think </a:t>
            </a:r>
            <a:r>
              <a:rPr lang="en-US" sz="2400" dirty="0" smtClean="0"/>
              <a:t>teachers and other adults </a:t>
            </a:r>
            <a:r>
              <a:rPr lang="en-US" sz="2400" dirty="0"/>
              <a:t>can do to </a:t>
            </a:r>
            <a:r>
              <a:rPr lang="en-US" sz="2400" dirty="0" smtClean="0"/>
              <a:t>help.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teacher and studen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33" y="3962400"/>
            <a:ext cx="4223067" cy="2819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459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your table, think &amp; list strategies that have been successful this year.</a:t>
            </a:r>
          </a:p>
          <a:p>
            <a:endParaRPr lang="en-US" sz="2800" dirty="0" smtClean="0"/>
          </a:p>
          <a:p>
            <a:r>
              <a:rPr lang="en-US" sz="2400" dirty="0" smtClean="0"/>
              <a:t>Data use and sharing</a:t>
            </a:r>
          </a:p>
          <a:p>
            <a:r>
              <a:rPr lang="en-US" sz="2400" dirty="0" smtClean="0"/>
              <a:t>Teaching &amp; Acknowledging</a:t>
            </a:r>
          </a:p>
          <a:p>
            <a:pPr marL="1143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Expectations</a:t>
            </a:r>
          </a:p>
          <a:p>
            <a:r>
              <a:rPr lang="en-US" sz="2400" dirty="0" smtClean="0"/>
              <a:t>Buy-in for Students, Staff, Parents</a:t>
            </a:r>
          </a:p>
          <a:p>
            <a:r>
              <a:rPr lang="en-US" sz="2400" dirty="0" smtClean="0"/>
              <a:t>Facilitating </a:t>
            </a:r>
            <a:r>
              <a:rPr lang="en-US" sz="2400" dirty="0"/>
              <a:t>Positive Teacher-Student </a:t>
            </a:r>
            <a:endParaRPr lang="en-US" sz="2400" dirty="0" smtClean="0"/>
          </a:p>
          <a:p>
            <a:pPr marL="11430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Relationships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7" t="18748" r="27744" b="22001"/>
          <a:stretch/>
        </p:blipFill>
        <p:spPr bwMode="auto">
          <a:xfrm>
            <a:off x="5257800" y="2057400"/>
            <a:ext cx="3701012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3058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100" dirty="0"/>
              <a:t>3. Student Involvement </a:t>
            </a:r>
            <a:r>
              <a:rPr lang="en-US" sz="2100" dirty="0" smtClean="0"/>
              <a:t>in </a:t>
            </a:r>
            <a:r>
              <a:rPr lang="en-US" sz="2100" dirty="0"/>
              <a:t>Decision Making</a:t>
            </a:r>
            <a:r>
              <a:rPr lang="en-US" sz="2100" dirty="0" smtClean="0"/>
              <a:t>: </a:t>
            </a:r>
          </a:p>
          <a:p>
            <a:pPr>
              <a:defRPr/>
            </a:pPr>
            <a:r>
              <a:rPr lang="en-US" sz="4100" b="1" dirty="0" smtClean="0"/>
              <a:t>School Climate Focus Groups</a:t>
            </a:r>
            <a:endParaRPr lang="en-US" sz="41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6996491" cy="491749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239000" cy="49475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3058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100" dirty="0"/>
              <a:t>3. Student Involvement </a:t>
            </a:r>
            <a:r>
              <a:rPr lang="en-US" sz="2100" dirty="0" smtClean="0"/>
              <a:t>in </a:t>
            </a:r>
            <a:r>
              <a:rPr lang="en-US" sz="2100" dirty="0"/>
              <a:t>Decision Making</a:t>
            </a:r>
            <a:r>
              <a:rPr lang="en-US" sz="2100" dirty="0" smtClean="0"/>
              <a:t>: </a:t>
            </a:r>
          </a:p>
          <a:p>
            <a:pPr>
              <a:defRPr/>
            </a:pPr>
            <a:r>
              <a:rPr lang="en-US" sz="4100" b="1" dirty="0" smtClean="0"/>
              <a:t>School Climate Focus Groups</a:t>
            </a:r>
            <a:endParaRPr lang="en-US" sz="4100" b="1" dirty="0"/>
          </a:p>
        </p:txBody>
      </p:sp>
    </p:spTree>
    <p:extLst>
      <p:ext uri="{BB962C8B-B14F-4D97-AF65-F5344CB8AC3E}">
        <p14:creationId xmlns:p14="http://schemas.microsoft.com/office/powerpoint/2010/main" val="3546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675" y="-152400"/>
            <a:ext cx="8572500" cy="1143000"/>
          </a:xfrm>
        </p:spPr>
        <p:txBody>
          <a:bodyPr/>
          <a:lstStyle/>
          <a:p>
            <a:r>
              <a:rPr lang="en-US" sz="3700" b="1" dirty="0" smtClean="0"/>
              <a:t>Activity: </a:t>
            </a:r>
            <a:r>
              <a:rPr lang="en-US" sz="3200" b="1" dirty="0" smtClean="0"/>
              <a:t>Students </a:t>
            </a:r>
            <a:r>
              <a:rPr lang="en-US" sz="3200" b="1" dirty="0"/>
              <a:t>in School Decision-Making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077200" cy="4572000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With your team, review </a:t>
            </a:r>
            <a:r>
              <a:rPr lang="en-US" sz="2200" dirty="0"/>
              <a:t>these ideas from </a:t>
            </a:r>
            <a:r>
              <a:rPr lang="en-US" sz="2200" dirty="0" smtClean="0"/>
              <a:t>DE </a:t>
            </a:r>
            <a:r>
              <a:rPr lang="en-US" sz="2200" dirty="0"/>
              <a:t>schools.  </a:t>
            </a:r>
            <a:endParaRPr lang="en-US" sz="2200" dirty="0" smtClean="0"/>
          </a:p>
          <a:p>
            <a:pPr lvl="1"/>
            <a:r>
              <a:rPr lang="en-US" sz="2200" dirty="0" smtClean="0"/>
              <a:t>See </a:t>
            </a:r>
            <a:r>
              <a:rPr lang="en-US" sz="2200" dirty="0"/>
              <a:t>other side of paper and think about how students are currently involved in school-wide and classroom decision-making at your school.  </a:t>
            </a:r>
            <a:endParaRPr lang="en-US" sz="2200" dirty="0" smtClean="0"/>
          </a:p>
          <a:p>
            <a:pPr lvl="1"/>
            <a:r>
              <a:rPr lang="en-US" sz="2200" dirty="0" smtClean="0"/>
              <a:t>Brainstorm </a:t>
            </a:r>
            <a:r>
              <a:rPr lang="en-US" sz="2200" dirty="0"/>
              <a:t>additional ideas for how to involve students using 3 avenues: </a:t>
            </a:r>
            <a:endParaRPr lang="en-US" sz="2200" dirty="0" smtClean="0"/>
          </a:p>
          <a:p>
            <a:pPr lvl="2"/>
            <a:r>
              <a:rPr lang="en-US" sz="2000" dirty="0" smtClean="0"/>
              <a:t>Student feedback</a:t>
            </a:r>
          </a:p>
          <a:p>
            <a:pPr lvl="2"/>
            <a:r>
              <a:rPr lang="en-US" sz="2000" dirty="0" smtClean="0"/>
              <a:t>Involvement </a:t>
            </a:r>
            <a:r>
              <a:rPr lang="en-US" sz="2000" dirty="0"/>
              <a:t>in SWPBS </a:t>
            </a:r>
            <a:r>
              <a:rPr lang="en-US" sz="2000" dirty="0" smtClean="0"/>
              <a:t>activities</a:t>
            </a:r>
          </a:p>
          <a:p>
            <a:pPr lvl="2"/>
            <a:r>
              <a:rPr lang="en-US" sz="2000" dirty="0" smtClean="0"/>
              <a:t>Student </a:t>
            </a:r>
            <a:r>
              <a:rPr lang="en-US" sz="2000" dirty="0"/>
              <a:t>PBS teams. 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Please complete the worksheet 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“</a:t>
            </a:r>
            <a:r>
              <a:rPr lang="en-US" sz="2000" b="1" dirty="0" smtClean="0">
                <a:solidFill>
                  <a:schemeClr val="tx2"/>
                </a:solidFill>
              </a:rPr>
              <a:t>Strategies </a:t>
            </a:r>
            <a:r>
              <a:rPr lang="en-US" sz="2000" b="1" dirty="0">
                <a:solidFill>
                  <a:schemeClr val="tx2"/>
                </a:solidFill>
              </a:rPr>
              <a:t>to Involve Students in School </a:t>
            </a:r>
            <a:r>
              <a:rPr lang="en-US" sz="2000" b="1" dirty="0" smtClean="0">
                <a:solidFill>
                  <a:schemeClr val="tx2"/>
                </a:solidFill>
              </a:rPr>
              <a:t>Decision-Making</a:t>
            </a:r>
            <a:r>
              <a:rPr lang="en-US" sz="2000" i="1" dirty="0" smtClean="0">
                <a:solidFill>
                  <a:schemeClr val="tx2"/>
                </a:solidFill>
              </a:rPr>
              <a:t>”</a:t>
            </a:r>
          </a:p>
          <a:p>
            <a:pPr marL="0" indent="0" algn="ctr">
              <a:buNone/>
            </a:pPr>
            <a:endParaRPr lang="en-US" sz="2000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i="1" dirty="0" smtClean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81900" y="533693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10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2501" t="22619" r="12945" b="47619"/>
          <a:stretch/>
        </p:blipFill>
        <p:spPr>
          <a:xfrm>
            <a:off x="80963" y="4953000"/>
            <a:ext cx="4191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2829" t="14536" r="12771" b="58798"/>
          <a:stretch/>
        </p:blipFill>
        <p:spPr>
          <a:xfrm>
            <a:off x="4352925" y="4953000"/>
            <a:ext cx="4648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Refer to “Ideal School Activities” handout</a:t>
            </a:r>
          </a:p>
          <a:p>
            <a:endParaRPr lang="en-US" sz="2800" b="1" dirty="0"/>
          </a:p>
          <a:p>
            <a:r>
              <a:rPr lang="en-US" sz="2800" dirty="0" smtClean="0"/>
              <a:t>Activity to gather information on students’ perspective and to provide them with an opportunity to participate in action planning for the school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28600"/>
            <a:ext cx="83058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100" dirty="0"/>
              <a:t>3. Student Involvement </a:t>
            </a:r>
            <a:r>
              <a:rPr lang="en-US" sz="2100" dirty="0" smtClean="0"/>
              <a:t>in </a:t>
            </a:r>
            <a:r>
              <a:rPr lang="en-US" sz="2100" dirty="0"/>
              <a:t>Decision Making</a:t>
            </a:r>
            <a:r>
              <a:rPr lang="en-US" sz="2100" dirty="0" smtClean="0"/>
              <a:t>: </a:t>
            </a:r>
          </a:p>
          <a:p>
            <a:pPr>
              <a:defRPr/>
            </a:pPr>
            <a:r>
              <a:rPr lang="en-US" sz="4100" b="1" dirty="0" smtClean="0"/>
              <a:t>School-based Activity: Dream School</a:t>
            </a:r>
            <a:endParaRPr lang="en-US" sz="4100" b="1" dirty="0"/>
          </a:p>
        </p:txBody>
      </p:sp>
    </p:spTree>
    <p:extLst>
      <p:ext uri="{BB962C8B-B14F-4D97-AF65-F5344CB8AC3E}">
        <p14:creationId xmlns:p14="http://schemas.microsoft.com/office/powerpoint/2010/main" val="59502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School-based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Student Decision Making/Voice Discussions</a:t>
            </a:r>
            <a:endParaRPr lang="en-US" sz="2400" dirty="0"/>
          </a:p>
          <a:p>
            <a:pPr lvl="1"/>
            <a:r>
              <a:rPr lang="en-US" sz="2400" dirty="0"/>
              <a:t>WORKBOOK – </a:t>
            </a:r>
            <a:r>
              <a:rPr lang="en-US" sz="2400" dirty="0" smtClean="0"/>
              <a:t>Team Questions (p3), Ideal School Activities (p5-6)</a:t>
            </a:r>
          </a:p>
          <a:p>
            <a:pPr lvl="1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/>
              <a:t>4. </a:t>
            </a:r>
            <a:r>
              <a:rPr lang="en-US" sz="4000" b="1" dirty="0"/>
              <a:t>Social and Emotional </a:t>
            </a:r>
            <a:r>
              <a:rPr lang="en-US" sz="4000" b="1" dirty="0" smtClean="0"/>
              <a:t>Curriculum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543800" cy="4419600"/>
          </a:xfrm>
        </p:spPr>
        <p:txBody>
          <a:bodyPr>
            <a:normAutofit/>
          </a:bodyPr>
          <a:lstStyle/>
          <a:p>
            <a:pPr marL="114300" indent="0">
              <a:spcAft>
                <a:spcPts val="1200"/>
              </a:spcAft>
              <a:buNone/>
            </a:pPr>
            <a:r>
              <a:rPr lang="en-US" sz="3000" dirty="0" smtClean="0"/>
              <a:t>Social Emotional Lessons are</a:t>
            </a:r>
            <a:r>
              <a:rPr lang="en-US" sz="3000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chemeClr val="accent4"/>
                </a:solidFill>
              </a:rPr>
              <a:t>infused throughout the school curriculum </a:t>
            </a:r>
            <a:r>
              <a:rPr lang="en-US" sz="3000" dirty="0" smtClean="0"/>
              <a:t>to promote the development of: </a:t>
            </a:r>
          </a:p>
          <a:p>
            <a:pPr lvl="2">
              <a:spcAft>
                <a:spcPts val="1200"/>
              </a:spcAft>
              <a:buClr>
                <a:srgbClr val="00B050"/>
              </a:buClr>
            </a:pPr>
            <a:r>
              <a:rPr lang="en-US" sz="2800" dirty="0" smtClean="0"/>
              <a:t>thoughts</a:t>
            </a:r>
            <a:r>
              <a:rPr lang="en-US" sz="2800" dirty="0"/>
              <a:t>, </a:t>
            </a:r>
            <a:endParaRPr lang="en-US" sz="2800" dirty="0" smtClean="0"/>
          </a:p>
          <a:p>
            <a:pPr lvl="2">
              <a:spcAft>
                <a:spcPts val="1200"/>
              </a:spcAft>
              <a:buClr>
                <a:srgbClr val="00B050"/>
              </a:buClr>
            </a:pPr>
            <a:r>
              <a:rPr lang="en-US" sz="2800" dirty="0" smtClean="0"/>
              <a:t>feelings</a:t>
            </a:r>
            <a:r>
              <a:rPr lang="en-US" sz="2800" dirty="0"/>
              <a:t>, </a:t>
            </a:r>
            <a:endParaRPr lang="en-US" sz="2800" dirty="0" smtClean="0"/>
          </a:p>
          <a:p>
            <a:pPr lvl="2">
              <a:spcAft>
                <a:spcPts val="1200"/>
              </a:spcAft>
              <a:buClr>
                <a:srgbClr val="00B050"/>
              </a:buClr>
            </a:pPr>
            <a:r>
              <a:rPr lang="en-US" sz="2800" dirty="0" smtClean="0"/>
              <a:t>and </a:t>
            </a:r>
            <a:r>
              <a:rPr lang="en-US" sz="2800" dirty="0"/>
              <a:t>behaviors </a:t>
            </a:r>
            <a:endParaRPr lang="en-US" sz="2800" dirty="0" smtClean="0"/>
          </a:p>
          <a:p>
            <a:pPr marL="114300" indent="0">
              <a:spcAft>
                <a:spcPts val="1200"/>
              </a:spcAft>
              <a:buNone/>
            </a:pPr>
            <a:r>
              <a:rPr lang="en-US" sz="3000" dirty="0" smtClean="0"/>
              <a:t>associated </a:t>
            </a:r>
            <a:r>
              <a:rPr lang="en-US" sz="3000" dirty="0"/>
              <a:t>with responsible </a:t>
            </a:r>
            <a:r>
              <a:rPr lang="en-US" sz="3000" dirty="0" smtClean="0"/>
              <a:t>behavior.</a:t>
            </a:r>
            <a:r>
              <a:rPr lang="en-US" sz="2600" dirty="0" smtClean="0"/>
              <a:t> </a:t>
            </a:r>
          </a:p>
          <a:p>
            <a:pPr>
              <a:spcAft>
                <a:spcPts val="1200"/>
              </a:spcAft>
            </a:pPr>
            <a:endParaRPr lang="en-US" sz="2800" b="1" dirty="0"/>
          </a:p>
          <a:p>
            <a:endParaRPr lang="en-US" dirty="0"/>
          </a:p>
        </p:txBody>
      </p:sp>
      <p:pic>
        <p:nvPicPr>
          <p:cNvPr id="4" name="Picture 3" descr="framework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37" y="5486400"/>
            <a:ext cx="1683563" cy="138229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09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800600"/>
          </a:xfrm>
        </p:spPr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sz="3000" dirty="0" smtClean="0"/>
              <a:t>Specific SEL </a:t>
            </a:r>
            <a:r>
              <a:rPr lang="en-US" sz="3000" dirty="0"/>
              <a:t>lessons are </a:t>
            </a:r>
            <a:r>
              <a:rPr lang="en-US" sz="3000" b="1" dirty="0">
                <a:solidFill>
                  <a:schemeClr val="accent4"/>
                </a:solidFill>
              </a:rPr>
              <a:t>regularly provided to all students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(e.g., Second Step, </a:t>
            </a:r>
            <a:r>
              <a:rPr lang="en-US" sz="3000" dirty="0" smtClean="0">
                <a:solidFill>
                  <a:srgbClr val="0070C0"/>
                </a:solidFill>
                <a:hlinkClick r:id="rId3"/>
              </a:rPr>
              <a:t>www.casel.org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 smtClean="0"/>
              <a:t> lessons)  </a:t>
            </a:r>
          </a:p>
          <a:p>
            <a:pPr marL="342900" lvl="1">
              <a:buClr>
                <a:schemeClr val="accent1"/>
              </a:buClr>
            </a:pPr>
            <a:endParaRPr lang="en-US" sz="1600" dirty="0" smtClean="0"/>
          </a:p>
          <a:p>
            <a:pPr marL="708660" lvl="2">
              <a:buClr>
                <a:schemeClr val="accent1"/>
              </a:buClr>
            </a:pPr>
            <a:r>
              <a:rPr lang="en-US" sz="2800" dirty="0" smtClean="0"/>
              <a:t>Are staff aware of what is taught in these lessons? If not, how can they be included?</a:t>
            </a:r>
          </a:p>
          <a:p>
            <a:pPr marL="708660" lvl="2">
              <a:buClr>
                <a:schemeClr val="accent1"/>
              </a:buClr>
            </a:pPr>
            <a:endParaRPr lang="en-US" sz="1600" dirty="0" smtClean="0"/>
          </a:p>
          <a:p>
            <a:pPr marL="708660" lvl="2">
              <a:buClr>
                <a:schemeClr val="accent1"/>
              </a:buClr>
            </a:pPr>
            <a:r>
              <a:rPr lang="en-US" sz="2800" dirty="0" smtClean="0"/>
              <a:t>How can these lessons be tied into daily classroom activities?</a:t>
            </a:r>
            <a:endParaRPr lang="en-US" sz="2800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4. </a:t>
            </a:r>
            <a:r>
              <a:rPr lang="en-US" sz="4000" b="1" dirty="0"/>
              <a:t>Social and Emotional </a:t>
            </a:r>
            <a:r>
              <a:rPr lang="en-US" sz="4000" b="1" dirty="0" smtClean="0"/>
              <a:t>Curriculum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421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Curriculum </a:t>
            </a:r>
            <a:r>
              <a:rPr lang="en-US" sz="2800" dirty="0"/>
              <a:t>activities in language arts and social studies highlight the general importance of </a:t>
            </a:r>
            <a:r>
              <a:rPr lang="en-US" sz="2800" b="1" dirty="0">
                <a:solidFill>
                  <a:schemeClr val="accent4"/>
                </a:solidFill>
              </a:rPr>
              <a:t>empathy, perspective taking, and social and moral problem solving</a:t>
            </a:r>
            <a:r>
              <a:rPr lang="en-US" sz="2800" dirty="0">
                <a:solidFill>
                  <a:schemeClr val="accent4"/>
                </a:solidFill>
              </a:rPr>
              <a:t>. </a:t>
            </a:r>
          </a:p>
          <a:p>
            <a:pPr marL="708660" lvl="2">
              <a:buClr>
                <a:schemeClr val="accent1"/>
              </a:buClr>
            </a:pPr>
            <a:r>
              <a:rPr lang="en-US" sz="2400" dirty="0" smtClean="0"/>
              <a:t>How can you incorporate social-emotional learning into your lessons?</a:t>
            </a:r>
          </a:p>
          <a:p>
            <a:pPr marL="708660" lvl="2">
              <a:buClr>
                <a:schemeClr val="accent1"/>
              </a:buClr>
            </a:pPr>
            <a:r>
              <a:rPr lang="en-US" sz="2400" dirty="0" smtClean="0"/>
              <a:t>Not just about lesson content – also method of delivery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b="1" dirty="0" smtClean="0"/>
              <a:t>4. </a:t>
            </a:r>
            <a:r>
              <a:rPr lang="en-US" sz="4000" b="1" dirty="0"/>
              <a:t>Social and Emotional </a:t>
            </a:r>
            <a:r>
              <a:rPr lang="en-US" sz="4000" b="1" dirty="0" smtClean="0"/>
              <a:t>Curriculum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31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960"/>
            <a:ext cx="7620000" cy="1143000"/>
          </a:xfrm>
        </p:spPr>
        <p:txBody>
          <a:bodyPr/>
          <a:lstStyle/>
          <a:p>
            <a:r>
              <a:rPr lang="en-US" dirty="0" smtClean="0"/>
              <a:t>Combining ELA Core &amp; 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Jamie to add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250657"/>
          </a:xfrm>
          <a:prstGeom prst="rect">
            <a:avLst/>
          </a:prstGeom>
        </p:spPr>
      </p:pic>
      <p:pic>
        <p:nvPicPr>
          <p:cNvPr id="1026" name="Picture 2" descr="http://www.socialthinking.com/~/media/Images/Products/I%20Get%20It%20Building%20Social%20Thinking%20and%20Reading%20Comprehension%20Through%20Book%20Chats.ashx?mw=1000&amp;mh=1000&amp;hash=DCABA13989A4D9D8B8FB911C8305DA80E7AD1F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1" y="67467"/>
            <a:ext cx="972968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153400" cy="1143000"/>
          </a:xfrm>
        </p:spPr>
        <p:txBody>
          <a:bodyPr/>
          <a:lstStyle/>
          <a:p>
            <a:r>
              <a:rPr lang="en-US" sz="2400" dirty="0" smtClean="0"/>
              <a:t>4. Social and Emotional Curriculum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School-based Activity: Incorporating SEL in the Curriculum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620000" cy="3886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WORKBOOK - Social-Emotional Learning in the Curriculum</a:t>
            </a:r>
            <a:r>
              <a:rPr lang="en-US" sz="2400" dirty="0"/>
              <a:t> </a:t>
            </a:r>
            <a:r>
              <a:rPr lang="en-US" sz="2400" dirty="0" smtClean="0"/>
              <a:t>(p8-10</a:t>
            </a:r>
            <a:r>
              <a:rPr lang="en-US" sz="2400" b="1" dirty="0" smtClean="0"/>
              <a:t>)</a:t>
            </a:r>
          </a:p>
          <a:p>
            <a:pPr marL="114300" indent="0">
              <a:buNone/>
            </a:pPr>
            <a:endParaRPr lang="en-US" sz="2400" b="1" dirty="0" smtClean="0"/>
          </a:p>
          <a:p>
            <a:r>
              <a:rPr lang="en-US" sz="2400" dirty="0" smtClean="0"/>
              <a:t>Review and complete worksheets with team and  consider how social-emotional learning can be incorporated into your current curriculum</a:t>
            </a:r>
          </a:p>
          <a:p>
            <a:endParaRPr lang="en-US" sz="2400" dirty="0"/>
          </a:p>
          <a:p>
            <a:r>
              <a:rPr lang="en-US" sz="2400" dirty="0" smtClean="0"/>
              <a:t>EXAMPLES – Character Education Resource Guide (p11-14)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78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</a:t>
            </a:r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Select 1-2 unique/innovative strategies, or ones that have gone very well.  </a:t>
            </a:r>
          </a:p>
          <a:p>
            <a:endParaRPr lang="en-US" sz="2800" dirty="0" smtClean="0"/>
          </a:p>
          <a:p>
            <a:r>
              <a:rPr lang="en-US" sz="2800" dirty="0" smtClean="0"/>
              <a:t>Write strategies on </a:t>
            </a:r>
            <a:r>
              <a:rPr lang="en-US" sz="2800" dirty="0"/>
              <a:t>wall under category </a:t>
            </a:r>
            <a:r>
              <a:rPr lang="en-US" sz="2800" dirty="0" smtClean="0"/>
              <a:t>heading; Note elementary (E) vs. secondary (S) ideas.</a:t>
            </a:r>
          </a:p>
          <a:p>
            <a:endParaRPr lang="en-US" sz="2800" dirty="0"/>
          </a:p>
          <a:p>
            <a:r>
              <a:rPr lang="en-US" sz="2800" dirty="0" smtClean="0"/>
              <a:t>Explore categories where you need additional ideas.</a:t>
            </a:r>
          </a:p>
          <a:p>
            <a:endParaRPr lang="en-US" sz="2800" dirty="0" smtClean="0"/>
          </a:p>
          <a:p>
            <a:r>
              <a:rPr lang="en-US" sz="2800" dirty="0" smtClean="0"/>
              <a:t>Participants will have a chance to ask follow-up questions on a strategy they are interested in knowing more about.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51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5. Strategic Use of Praise and Rewards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Praise and rewards are used </a:t>
            </a:r>
            <a:r>
              <a:rPr lang="en-US" sz="2800" i="1" dirty="0"/>
              <a:t>strategically</a:t>
            </a:r>
            <a:r>
              <a:rPr lang="en-US" sz="2800" dirty="0"/>
              <a:t> to recognize and reinforce social and emotional competencies that underlie </a:t>
            </a:r>
            <a:r>
              <a:rPr lang="en-US" sz="2800" dirty="0" err="1"/>
              <a:t>prosocial</a:t>
            </a:r>
            <a:r>
              <a:rPr lang="en-US" sz="2800" dirty="0"/>
              <a:t> behavior. </a:t>
            </a:r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example, students are routinely recognized with praise and rewards for demonstrating empathy, caring, responsibility, and respect. 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framework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37" y="5486400"/>
            <a:ext cx="1683563" cy="138229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74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5. </a:t>
            </a:r>
            <a:r>
              <a:rPr lang="en-US" sz="2200" dirty="0"/>
              <a:t>Strategic Use of Praise and </a:t>
            </a:r>
            <a:r>
              <a:rPr lang="en-US" sz="2200" dirty="0" smtClean="0"/>
              <a:t>Rewards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4000" b="1" dirty="0" smtClean="0"/>
              <a:t>Effective Ways to Praise &amp; Acknowledge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Focus on the message</a:t>
            </a:r>
            <a:endParaRPr lang="en-US" sz="2800" dirty="0"/>
          </a:p>
          <a:p>
            <a:pPr lvl="1"/>
            <a:r>
              <a:rPr lang="en-US" sz="2400" dirty="0"/>
              <a:t>Emphasize the informative rather than controlling function of praise and rewards </a:t>
            </a:r>
          </a:p>
          <a:p>
            <a:r>
              <a:rPr lang="en-US" sz="2400" b="1" dirty="0"/>
              <a:t>Highlight the student’s specific achievement </a:t>
            </a:r>
            <a:r>
              <a:rPr lang="en-US" sz="2400" b="1" dirty="0" smtClean="0"/>
              <a:t>demonstrated </a:t>
            </a:r>
            <a:r>
              <a:rPr lang="en-US" sz="2400" b="1" dirty="0"/>
              <a:t>toward the </a:t>
            </a:r>
            <a:r>
              <a:rPr lang="en-US" sz="2400" b="1" dirty="0" smtClean="0"/>
              <a:t>achievement</a:t>
            </a:r>
          </a:p>
          <a:p>
            <a:pPr lvl="0"/>
            <a:r>
              <a:rPr lang="en-US" sz="2400" b="1" dirty="0"/>
              <a:t>Link the behaviors to underlying thoughts, emotions, and dispositions</a:t>
            </a:r>
            <a:endParaRPr lang="en-US" sz="2400" dirty="0"/>
          </a:p>
          <a:p>
            <a:pPr lvl="1"/>
            <a:r>
              <a:rPr lang="en-US" sz="2400" dirty="0"/>
              <a:t>These may include: feelings of pride, empathy, autonomy, responsibility, caring, kindness, trustworthiness, etc.</a:t>
            </a:r>
          </a:p>
          <a:p>
            <a:r>
              <a:rPr lang="en-US" sz="2400" b="1" dirty="0"/>
              <a:t>Highlight the future value or usefulness of the behavior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457200"/>
            <a:ext cx="7927975" cy="60960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800" i="1" dirty="0" smtClean="0">
                <a:ea typeface="+mn-ea"/>
                <a:cs typeface="Times New Roman" pitchFamily="18" charset="0"/>
              </a:rPr>
              <a:t>Link the behaviors to underlying thoughts, emotions, and dispositions that that you hope to develop and to attributions of self-discipline. </a:t>
            </a:r>
          </a:p>
          <a:p>
            <a:pPr marL="640080" lvl="1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 smtClean="0">
                <a:ea typeface="+mn-ea"/>
                <a:cs typeface="Times New Roman" pitchFamily="18" charset="0"/>
              </a:rPr>
              <a:t>feelings of pride</a:t>
            </a:r>
          </a:p>
          <a:p>
            <a:pPr marL="640080" lvl="1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 smtClean="0">
                <a:ea typeface="+mn-ea"/>
                <a:cs typeface="Times New Roman" pitchFamily="18" charset="0"/>
              </a:rPr>
              <a:t>empathy </a:t>
            </a:r>
          </a:p>
          <a:p>
            <a:pPr marL="640080" lvl="1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 smtClean="0">
                <a:ea typeface="+mn-ea"/>
                <a:cs typeface="Times New Roman" pitchFamily="18" charset="0"/>
              </a:rPr>
              <a:t>autonomy </a:t>
            </a:r>
          </a:p>
          <a:p>
            <a:pPr marL="640080" lvl="1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 smtClean="0">
                <a:ea typeface="+mn-ea"/>
                <a:cs typeface="Times New Roman" pitchFamily="18" charset="0"/>
              </a:rPr>
              <a:t>responsibility</a:t>
            </a:r>
          </a:p>
          <a:p>
            <a:pPr marL="640080" lvl="1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i="1" dirty="0" smtClean="0">
                <a:ea typeface="+mn-ea"/>
                <a:cs typeface="Times New Roman" pitchFamily="18" charset="0"/>
              </a:rPr>
              <a:t>caring, kindness, trustworthiness, and so forth</a:t>
            </a:r>
          </a:p>
          <a:p>
            <a:pPr marL="640080" lvl="1" eaLnBrk="1" fontAlgn="auto" hangingPunct="1">
              <a:spcBef>
                <a:spcPct val="0"/>
              </a:spcBef>
              <a:spcAft>
                <a:spcPts val="600"/>
              </a:spcAft>
              <a:defRPr/>
            </a:pPr>
            <a:endParaRPr lang="en-US" sz="2800" dirty="0" smtClean="0"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800" dirty="0" smtClean="0">
                <a:ea typeface="+mn-ea"/>
                <a:cs typeface="Times New Roman" pitchFamily="18" charset="0"/>
              </a:rPr>
              <a:t>Most of all: </a:t>
            </a:r>
            <a:r>
              <a:rPr lang="en-US" sz="2800" b="1" i="1" dirty="0" smtClean="0">
                <a:ea typeface="+mn-ea"/>
                <a:cs typeface="Times New Roman" pitchFamily="18" charset="0"/>
              </a:rPr>
              <a:t>Avoid teaching students that the only, or most important, reason to act in a morally and socially responsible manner is to earn rewards or to be praised.</a:t>
            </a:r>
          </a:p>
          <a:p>
            <a:pPr eaLnBrk="1" fontAlgn="auto" hangingPunct="1">
              <a:spcBef>
                <a:spcPct val="0"/>
              </a:spcBef>
              <a:spcAft>
                <a:spcPct val="50000"/>
              </a:spcAft>
              <a:defRPr/>
            </a:pPr>
            <a:endParaRPr lang="en-US" sz="2800" b="1" dirty="0" smtClean="0">
              <a:latin typeface="Comic Sans MS" pitchFamily="66" charset="0"/>
              <a:ea typeface="+mn-ea"/>
            </a:endParaRPr>
          </a:p>
          <a:p>
            <a:pPr eaLnBrk="1" fontAlgn="auto" hangingPunct="1">
              <a:spcBef>
                <a:spcPct val="0"/>
              </a:spcBef>
              <a:spcAft>
                <a:spcPct val="50000"/>
              </a:spcAft>
              <a:defRPr/>
            </a:pPr>
            <a:endParaRPr lang="en-US" sz="2800" dirty="0" smtClean="0">
              <a:latin typeface="Comic Sans MS" pitchFamily="66" charset="0"/>
              <a:ea typeface="+mn-ea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733800" y="3770313"/>
            <a:ext cx="388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78278" name="Text Box 6"/>
          <p:cNvSpPr txBox="1">
            <a:spLocks noChangeArrowheads="1"/>
          </p:cNvSpPr>
          <p:nvPr/>
        </p:nvSpPr>
        <p:spPr bwMode="auto">
          <a:xfrm>
            <a:off x="4191000" y="32766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Aft>
                <a:spcPct val="50000"/>
              </a:spcAft>
              <a:buClr>
                <a:srgbClr val="4E5B6F"/>
              </a:buClr>
              <a:buSzPct val="75000"/>
              <a:buFont typeface="Wingdings" pitchFamily="2" charset="2"/>
              <a:buChar char="§"/>
              <a:defRPr/>
            </a:pP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lvl="1">
              <a:spcAft>
                <a:spcPct val="50000"/>
              </a:spcAft>
              <a:buClr>
                <a:srgbClr val="4E5B6F"/>
              </a:buClr>
              <a:buSzPct val="75000"/>
              <a:buFont typeface="Wingdings" pitchFamily="2" charset="2"/>
              <a:buNone/>
              <a:defRPr/>
            </a:pP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5. </a:t>
            </a:r>
            <a:r>
              <a:rPr lang="en-US" sz="2000" dirty="0"/>
              <a:t>Strategic Use of Praise and Rewards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b="1" dirty="0" smtClean="0">
                <a:ea typeface="+mj-ea"/>
              </a:rPr>
              <a:t>Examples of recognition</a:t>
            </a:r>
            <a:endParaRPr lang="en-US" b="1" dirty="0">
              <a:ea typeface="+mj-ea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5000"/>
              <a:buFont typeface="Arial" pitchFamily="34" charset="0"/>
              <a:buNone/>
            </a:pP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 Great! You should feel really proud of yourself for working so hard.</a:t>
            </a: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”</a:t>
            </a:r>
            <a:endParaRPr lang="en-US" altLang="ja-JP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5000"/>
              <a:buFont typeface="Arial" pitchFamily="34" charset="0"/>
              <a:buNone/>
            </a:pPr>
            <a:r>
              <a:rPr lang="ja-JP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I’m giving you a reward, but I know that you would help Carrie even if you didn't</a:t>
            </a: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’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t receive a reward because you care about others.</a:t>
            </a: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5000"/>
              <a:buFont typeface="Arial" pitchFamily="34" charset="0"/>
              <a:buNone/>
            </a:pP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The reason I’m giving the class 15 minutes of free time is because you demonstrated responsibility yesterday by being so well behaved when a substitute was here.</a:t>
            </a: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”</a:t>
            </a:r>
            <a:endParaRPr lang="en-US" sz="280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381000" y="1371600"/>
            <a:ext cx="8610600" cy="6553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1066800" lvl="1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75000"/>
              <a:buFont typeface="Wingdings" pitchFamily="2" charset="2"/>
              <a:buNone/>
            </a:pP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That’s terrific that you were able to control your anger when teased by Jerome.  That’s an important skill that will help you keep friends (and avoid being sent to the office 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</a:t>
            </a: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). </a:t>
            </a:r>
          </a:p>
          <a:p>
            <a:pPr marL="1066800" lvl="1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75000"/>
              <a:buFont typeface="Wingdings" pitchFamily="2" charset="2"/>
              <a:buNone/>
            </a:pPr>
            <a:endParaRPr lang="en-US" sz="2800" dirty="0" smtClean="0">
              <a:ea typeface="ＭＳ Ｐゴシック" pitchFamily="34" charset="-128"/>
              <a:cs typeface="Times New Roman" pitchFamily="18" charset="0"/>
            </a:endParaRPr>
          </a:p>
          <a:p>
            <a:pPr marL="1066800" lvl="1" indent="-342900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SzPct val="75000"/>
              <a:buFont typeface="Wingdings" pitchFamily="2" charset="2"/>
              <a:buNone/>
            </a:pP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Great! You must have stopped and thought about how your behavior might affect others.</a:t>
            </a: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”</a:t>
            </a:r>
            <a:endParaRPr lang="en-US" sz="280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5. </a:t>
            </a:r>
            <a:r>
              <a:rPr lang="en-US" sz="2000" dirty="0"/>
              <a:t>Strategic Use of Praise and Rewards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b="1" dirty="0" smtClean="0">
                <a:ea typeface="ＭＳ Ｐゴシック" pitchFamily="34" charset="-128"/>
              </a:rPr>
              <a:t>More examples…</a:t>
            </a:r>
          </a:p>
        </p:txBody>
      </p:sp>
    </p:spTree>
    <p:extLst>
      <p:ext uri="{BB962C8B-B14F-4D97-AF65-F5344CB8AC3E}">
        <p14:creationId xmlns:p14="http://schemas.microsoft.com/office/powerpoint/2010/main" val="112821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3"/>
          <p:cNvGrpSpPr>
            <a:grpSpLocks/>
          </p:cNvGrpSpPr>
          <p:nvPr/>
        </p:nvGrpSpPr>
        <p:grpSpPr bwMode="auto">
          <a:xfrm>
            <a:off x="44200" y="2249256"/>
            <a:ext cx="2241800" cy="3702908"/>
            <a:chOff x="76200" y="1516284"/>
            <a:chExt cx="2343873" cy="3589116"/>
          </a:xfrm>
        </p:grpSpPr>
        <p:pic>
          <p:nvPicPr>
            <p:cNvPr id="35847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97" r="3120"/>
            <a:stretch>
              <a:fillRect/>
            </a:stretch>
          </p:blipFill>
          <p:spPr bwMode="auto">
            <a:xfrm>
              <a:off x="76200" y="1516284"/>
              <a:ext cx="2343873" cy="3589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218" y="1516284"/>
              <a:ext cx="895855" cy="312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16608" y="1905000"/>
            <a:ext cx="6365392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endParaRPr lang="en-US" sz="2800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>
                <a:ea typeface="ＭＳ Ｐゴシック" pitchFamily="34" charset="-128"/>
                <a:cs typeface="Times New Roman" pitchFamily="18" charset="0"/>
              </a:rPr>
              <a:t>Do NOT say:</a:t>
            </a:r>
          </a:p>
          <a:p>
            <a:pPr marL="625475"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5000"/>
            </a:pP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I will give you a sticker if you finish your work.</a:t>
            </a: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”</a:t>
            </a:r>
            <a:endParaRPr lang="en-US" altLang="ja-JP" sz="2800" dirty="0" smtClean="0">
              <a:ea typeface="ＭＳ Ｐゴシック" pitchFamily="34" charset="-128"/>
              <a:cs typeface="Times New Roman" pitchFamily="18" charset="0"/>
            </a:endParaRPr>
          </a:p>
          <a:p>
            <a:pPr marL="625475"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5000"/>
            </a:pP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If you behave, you will get a _____.</a:t>
            </a: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”</a:t>
            </a:r>
            <a:endParaRPr lang="en-US" altLang="ja-JP" sz="2800" dirty="0" smtClean="0">
              <a:ea typeface="ＭＳ Ｐゴシック" pitchFamily="34" charset="-128"/>
              <a:cs typeface="Times New Roman" pitchFamily="18" charset="0"/>
            </a:endParaRPr>
          </a:p>
          <a:p>
            <a:pPr marL="625475" lvl="1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SzPct val="75000"/>
            </a:pP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You get a token because I caught you being good.</a:t>
            </a:r>
            <a:r>
              <a:rPr lang="ja-JP" altLang="en-US" sz="2800" dirty="0" smtClean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8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sz="2800" b="1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0772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ct val="50000"/>
              </a:spcAft>
              <a:defRPr/>
            </a:pP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Remember, use acknowledgements 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that emphasize 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chemeClr val="accent4"/>
                </a:solidFill>
                <a:cs typeface="Times New Roman" pitchFamily="18" charset="0"/>
              </a:rPr>
              <a:t>informative 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rather than the controlling function of praise and rewards</a:t>
            </a:r>
          </a:p>
          <a:p>
            <a:pPr marL="114300">
              <a:lnSpc>
                <a:spcPct val="90000"/>
              </a:lnSpc>
              <a:spcAft>
                <a:spcPct val="50000"/>
              </a:spcAft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06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19" y="152400"/>
            <a:ext cx="8572500" cy="1143000"/>
          </a:xfrm>
        </p:spPr>
        <p:txBody>
          <a:bodyPr/>
          <a:lstStyle/>
          <a:p>
            <a:r>
              <a:rPr lang="en-US" sz="4000" b="1" dirty="0" smtClean="0"/>
              <a:t>School based activity: Effective Praise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6250" y="1227992"/>
            <a:ext cx="7753350" cy="4572000"/>
          </a:xfrm>
        </p:spPr>
        <p:txBody>
          <a:bodyPr/>
          <a:lstStyle/>
          <a:p>
            <a:pPr lvl="1"/>
            <a:r>
              <a:rPr lang="en-US" sz="2200" dirty="0" smtClean="0"/>
              <a:t>Review 7 student scenarios and recommended techniques for crafting an effective acknowledgement for each scenario. </a:t>
            </a:r>
          </a:p>
          <a:p>
            <a:pPr lvl="1"/>
            <a:r>
              <a:rPr lang="en-US" sz="2200" dirty="0" smtClean="0"/>
              <a:t>Create effective praise statements for each scenario based on the recommended technique.</a:t>
            </a:r>
            <a:endParaRPr lang="en-US" sz="700" dirty="0" smtClean="0"/>
          </a:p>
          <a:p>
            <a:pPr marL="114300" indent="0">
              <a:buNone/>
            </a:pPr>
            <a:endParaRPr lang="en-US" sz="7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657600"/>
            <a:ext cx="7867650" cy="4924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en-US" sz="4000" dirty="0" smtClean="0"/>
              <a:t>What was your new “effective” praise?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4419600"/>
          </a:xfrm>
          <a:solidFill>
            <a:schemeClr val="bg1">
              <a:lumMod val="9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A student stands up for or comforts a peer who is being bullied, what would you say or do to recognize the student?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 struggling student has turned in her homework every day this week.  What feedback would you give her?</a:t>
            </a:r>
          </a:p>
          <a:p>
            <a:endParaRPr lang="en-US" sz="2400" dirty="0" smtClean="0"/>
          </a:p>
          <a:p>
            <a:r>
              <a:rPr lang="en-US" sz="2400" dirty="0" smtClean="0"/>
              <a:t>Kathy calls Lisa a name and instead of responding, Lisa walks away.  What would you say to that student?</a:t>
            </a:r>
          </a:p>
        </p:txBody>
      </p:sp>
    </p:spTree>
    <p:extLst>
      <p:ext uri="{BB962C8B-B14F-4D97-AF65-F5344CB8AC3E}">
        <p14:creationId xmlns:p14="http://schemas.microsoft.com/office/powerpoint/2010/main" val="32823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  <a:noFill/>
        </p:spPr>
        <p:txBody>
          <a:bodyPr/>
          <a:lstStyle/>
          <a:p>
            <a:r>
              <a:rPr lang="en-US" sz="4000" dirty="0"/>
              <a:t>What was your new “effective” praise?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Your </a:t>
            </a:r>
            <a:r>
              <a:rPr lang="en-US" sz="2400" dirty="0"/>
              <a:t>class remains quiet and respectful during a school assembly.  How could you acknowledge their good behavior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/>
              <a:t>Charlie gets a perfect score on his spelling test for the first time all year.  What might you say to him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/>
              <a:t>You spot one student praising another.  What could you say to recognize that student?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noFill/>
        </p:spPr>
        <p:txBody>
          <a:bodyPr/>
          <a:lstStyle/>
          <a:p>
            <a:r>
              <a:rPr lang="en-US" sz="4000" b="1" dirty="0" smtClean="0"/>
              <a:t>6. Corrective Procedures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6947"/>
            <a:ext cx="7315200" cy="4800600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dirty="0" smtClean="0"/>
              <a:t>Administration </a:t>
            </a:r>
            <a:r>
              <a:rPr lang="en-US" sz="2800" b="1" i="1" dirty="0" smtClean="0"/>
              <a:t>and</a:t>
            </a:r>
            <a:r>
              <a:rPr lang="en-US" sz="2800" b="1" dirty="0" smtClean="0"/>
              <a:t> </a:t>
            </a:r>
            <a:r>
              <a:rPr lang="en-US" sz="2800" dirty="0" smtClean="0"/>
              <a:t>staff view </a:t>
            </a:r>
            <a:r>
              <a:rPr lang="en-US" sz="2800" dirty="0"/>
              <a:t>correction not just as use of punishment </a:t>
            </a:r>
            <a:r>
              <a:rPr lang="en-US" sz="2800" dirty="0" smtClean="0"/>
              <a:t>but </a:t>
            </a:r>
            <a:r>
              <a:rPr lang="en-US" sz="2800" dirty="0"/>
              <a:t>also as </a:t>
            </a:r>
            <a:r>
              <a:rPr lang="en-US" sz="2800" b="1" dirty="0">
                <a:solidFill>
                  <a:schemeClr val="accent4"/>
                </a:solidFill>
              </a:rPr>
              <a:t>opportunity to help develop social &amp; emotional problem solving/decision making skills </a:t>
            </a:r>
            <a:r>
              <a:rPr lang="en-US" sz="2800" dirty="0"/>
              <a:t>of </a:t>
            </a:r>
            <a:r>
              <a:rPr lang="en-US" sz="2800" dirty="0" smtClean="0"/>
              <a:t>self-discipline.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endParaRPr lang="en-US" sz="2800" dirty="0" smtClean="0"/>
          </a:p>
          <a:p>
            <a:pPr marL="0" marR="0">
              <a:lnSpc>
                <a:spcPct val="115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accent4"/>
                </a:solidFill>
                <a:ea typeface="Calibri"/>
                <a:cs typeface="Times New Roman"/>
              </a:rPr>
              <a:t>Systematic behavioral reflection </a:t>
            </a:r>
            <a:r>
              <a:rPr lang="en-US" sz="2800" dirty="0" smtClean="0">
                <a:ea typeface="Calibri"/>
                <a:cs typeface="Times New Roman"/>
              </a:rPr>
              <a:t>including impact of behavior on self/others &amp; action planning for positive change with discussion of supports needed for positive choice making</a:t>
            </a:r>
            <a:endParaRPr lang="en-US" sz="2800" dirty="0">
              <a:ea typeface="Calibri"/>
              <a:cs typeface="Times New Roman"/>
            </a:endParaRPr>
          </a:p>
        </p:txBody>
      </p:sp>
      <p:pic>
        <p:nvPicPr>
          <p:cNvPr id="4" name="Picture 3" descr="framework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37" y="5486400"/>
            <a:ext cx="1683563" cy="138229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15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914400"/>
          </a:xfrm>
        </p:spPr>
        <p:txBody>
          <a:bodyPr/>
          <a:lstStyle/>
          <a:p>
            <a:r>
              <a:rPr lang="en-US" sz="4000" dirty="0"/>
              <a:t>DE-PBS </a:t>
            </a:r>
            <a:r>
              <a:rPr lang="en-US" sz="4000" dirty="0" smtClean="0"/>
              <a:t>MTSS Framework Components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001000" cy="54864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ea typeface="Geneva" pitchFamily="29" charset="0"/>
                <a:cs typeface="Geneva" pitchFamily="29" charset="0"/>
              </a:rPr>
              <a:t>Program Development &amp; </a:t>
            </a:r>
            <a:r>
              <a:rPr lang="en-US" sz="2400" b="1" dirty="0" smtClean="0">
                <a:ea typeface="Geneva" pitchFamily="29" charset="0"/>
                <a:cs typeface="Geneva" pitchFamily="29" charset="0"/>
              </a:rPr>
              <a:t>Evaluation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Problem-Solving/Leadership Team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Data</a:t>
            </a:r>
            <a:endParaRPr lang="en-US" sz="2200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/>
              <a:t>Professional </a:t>
            </a:r>
            <a:r>
              <a:rPr lang="en-US" sz="2200" dirty="0" smtClean="0"/>
              <a:t>Development &amp; Resources</a:t>
            </a:r>
          </a:p>
          <a:p>
            <a:r>
              <a:rPr lang="en-US" sz="2400" b="1" dirty="0" smtClean="0"/>
              <a:t>Developing SW and Classroom Systems to Prevent Problem Behavior</a:t>
            </a:r>
            <a:endParaRPr lang="en-US" sz="2000" b="1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Expectations and Teaching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/>
              <a:t>P</a:t>
            </a:r>
            <a:r>
              <a:rPr lang="en-US" sz="2200" dirty="0" smtClean="0"/>
              <a:t>ositive Relationships</a:t>
            </a:r>
          </a:p>
          <a:p>
            <a:r>
              <a:rPr lang="en-US" sz="2400" b="1" dirty="0" smtClean="0"/>
              <a:t>Correcting Problem Behaviors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Consistent and clear procedures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>
                <a:ea typeface="Geneva" pitchFamily="29" charset="0"/>
                <a:cs typeface="Geneva" pitchFamily="29" charset="0"/>
              </a:rPr>
              <a:t>Disciplinary encounters </a:t>
            </a:r>
            <a:r>
              <a:rPr lang="en-US" sz="2200" dirty="0" smtClean="0">
                <a:ea typeface="Geneva" pitchFamily="29" charset="0"/>
                <a:cs typeface="Geneva" pitchFamily="29" charset="0"/>
              </a:rPr>
              <a:t>used as </a:t>
            </a:r>
            <a:r>
              <a:rPr lang="en-US" sz="2200" dirty="0">
                <a:ea typeface="Geneva" pitchFamily="29" charset="0"/>
                <a:cs typeface="Geneva" pitchFamily="29" charset="0"/>
              </a:rPr>
              <a:t>learning </a:t>
            </a:r>
            <a:r>
              <a:rPr lang="en-US" sz="2200" dirty="0" smtClean="0">
                <a:ea typeface="Geneva" pitchFamily="29" charset="0"/>
                <a:cs typeface="Geneva" pitchFamily="29" charset="0"/>
              </a:rPr>
              <a:t>opportunities to teach problem </a:t>
            </a:r>
            <a:r>
              <a:rPr lang="en-US" sz="2200" dirty="0">
                <a:ea typeface="Geneva" pitchFamily="29" charset="0"/>
                <a:cs typeface="Geneva" pitchFamily="29" charset="0"/>
              </a:rPr>
              <a:t>solving strategies </a:t>
            </a:r>
            <a:endParaRPr lang="en-US" sz="2200" dirty="0" smtClean="0"/>
          </a:p>
          <a:p>
            <a:r>
              <a:rPr lang="en-US" sz="2400" b="1" dirty="0" smtClean="0"/>
              <a:t>Developing Self-Discipline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5400000">
            <a:off x="5829300" y="3314700"/>
            <a:ext cx="762000" cy="2514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001000" cy="1143000"/>
          </a:xfrm>
        </p:spPr>
        <p:txBody>
          <a:bodyPr/>
          <a:lstStyle/>
          <a:p>
            <a:pPr algn="ctr"/>
            <a:r>
              <a:rPr lang="en-US" dirty="0"/>
              <a:t>Action Plan Time</a:t>
            </a:r>
            <a:endParaRPr lang="en-US" sz="27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620000" cy="3733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73533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Think about </a:t>
            </a:r>
            <a:r>
              <a:rPr lang="en-US" sz="2400" dirty="0" smtClean="0">
                <a:solidFill>
                  <a:prstClr val="black"/>
                </a:solidFill>
              </a:rPr>
              <a:t>Developing Self-Discipline Content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228600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Identify a recorder</a:t>
            </a:r>
          </a:p>
          <a:p>
            <a:pPr marL="342900" lvl="0" indent="-228600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Pick 1-2 tools/activities discussed this morning around </a:t>
            </a:r>
            <a:r>
              <a:rPr lang="en-US" sz="2400" dirty="0" smtClean="0">
                <a:solidFill>
                  <a:prstClr val="black"/>
                </a:solidFill>
              </a:rPr>
              <a:t>Self-Discipline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228600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Plan method to share with your team/staff. Who would be involved? When and how will this happen?</a:t>
            </a:r>
          </a:p>
          <a:p>
            <a:pPr marL="342900" lvl="0" indent="-228600">
              <a:spcBef>
                <a:spcPct val="20000"/>
              </a:spcBef>
              <a:buClr>
                <a:srgbClr val="00B05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At end of day we will collect 1 plan/team and return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250" t="14100" r="6250" b="46316"/>
          <a:stretch/>
        </p:blipFill>
        <p:spPr>
          <a:xfrm>
            <a:off x="765008" y="4191000"/>
            <a:ext cx="673768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7848600" cy="106521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Delaware Assessment of Strengths and Needs for Positive Behavior Supports Overview (DASNPBS) </a:t>
            </a:r>
            <a:endParaRPr lang="en-US" sz="3200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27237"/>
            <a:ext cx="7848600" cy="46942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Staff perception survey </a:t>
            </a:r>
            <a:r>
              <a:rPr lang="en-US" sz="2800" dirty="0" smtClean="0"/>
              <a:t>designed to </a:t>
            </a:r>
            <a:r>
              <a:rPr lang="en-US" sz="2800" dirty="0"/>
              <a:t>gain </a:t>
            </a:r>
            <a:r>
              <a:rPr lang="en-US" sz="2800" dirty="0" smtClean="0"/>
              <a:t>insight &amp; input </a:t>
            </a:r>
            <a:r>
              <a:rPr lang="en-US" sz="2800" dirty="0"/>
              <a:t>of school </a:t>
            </a:r>
            <a:r>
              <a:rPr lang="en-US" sz="2800" dirty="0" smtClean="0"/>
              <a:t>staff</a:t>
            </a:r>
            <a:r>
              <a:rPr lang="en-US" sz="2800" dirty="0"/>
              <a:t> </a:t>
            </a:r>
            <a:r>
              <a:rPr lang="en-US" sz="2800" dirty="0" smtClean="0"/>
              <a:t>in DE-PBS implementation and planning</a:t>
            </a:r>
          </a:p>
          <a:p>
            <a:pPr eaLnBrk="1" hangingPunct="1"/>
            <a:r>
              <a:rPr lang="en-US" sz="2800" dirty="0" smtClean="0"/>
              <a:t>Aligned to </a:t>
            </a:r>
            <a:r>
              <a:rPr lang="en-US" sz="2800" b="1" dirty="0" smtClean="0"/>
              <a:t>Delaware’s Key Features</a:t>
            </a:r>
            <a:r>
              <a:rPr lang="en-US" sz="2800" dirty="0" smtClean="0"/>
              <a:t> of Positive Behavior Support</a:t>
            </a:r>
          </a:p>
          <a:p>
            <a:r>
              <a:rPr lang="en-US" sz="2800" dirty="0" smtClean="0"/>
              <a:t>4 sections, 10 items each - </a:t>
            </a:r>
          </a:p>
          <a:p>
            <a:pPr lvl="1"/>
            <a:r>
              <a:rPr lang="en-US" sz="2600" dirty="0" smtClean="0"/>
              <a:t>School-wide </a:t>
            </a:r>
            <a:r>
              <a:rPr lang="en-US" sz="2600" dirty="0"/>
              <a:t>Tier 1 - Program Development and Evaluation </a:t>
            </a:r>
            <a:endParaRPr lang="en-US" sz="2800" dirty="0"/>
          </a:p>
          <a:p>
            <a:pPr lvl="1"/>
            <a:r>
              <a:rPr lang="en-US" sz="2600" dirty="0"/>
              <a:t>Implementing </a:t>
            </a:r>
            <a:r>
              <a:rPr lang="en-US" sz="2600" dirty="0" err="1"/>
              <a:t>Schoolwide</a:t>
            </a:r>
            <a:r>
              <a:rPr lang="en-US" sz="2600" dirty="0"/>
              <a:t> &amp; Classroom </a:t>
            </a:r>
            <a:r>
              <a:rPr lang="en-US" sz="2600" dirty="0" smtClean="0"/>
              <a:t>Systems</a:t>
            </a:r>
            <a:endParaRPr lang="en-US" sz="2800" dirty="0"/>
          </a:p>
          <a:p>
            <a:pPr lvl="1"/>
            <a:r>
              <a:rPr lang="en-US" sz="2600" dirty="0"/>
              <a:t>Developing </a:t>
            </a:r>
            <a:r>
              <a:rPr lang="en-US" sz="2600" dirty="0" smtClean="0"/>
              <a:t>Self-Discipline</a:t>
            </a:r>
            <a:endParaRPr lang="en-US" sz="2800" dirty="0"/>
          </a:p>
          <a:p>
            <a:pPr lvl="1"/>
            <a:r>
              <a:rPr lang="en-US" sz="2600" dirty="0"/>
              <a:t>Correcting Behavior Problems</a:t>
            </a:r>
          </a:p>
        </p:txBody>
      </p:sp>
      <p:sp>
        <p:nvSpPr>
          <p:cNvPr id="36868" name="Footer Placeholder 3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sz="1200">
              <a:solidFill>
                <a:srgbClr val="898989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228600"/>
            <a:ext cx="8610601" cy="1143000"/>
          </a:xfrm>
        </p:spPr>
        <p:txBody>
          <a:bodyPr/>
          <a:lstStyle/>
          <a:p>
            <a:r>
              <a:rPr lang="en-US" dirty="0" smtClean="0"/>
              <a:t>DE-PBS Key Feature Status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324600" cy="50292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ea typeface="Geneva" pitchFamily="29" charset="0"/>
                <a:cs typeface="Geneva" pitchFamily="29" charset="0"/>
              </a:rPr>
              <a:t>4 Framework Components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a typeface="Geneva" pitchFamily="29" charset="0"/>
                <a:cs typeface="Geneva" pitchFamily="29" charset="0"/>
              </a:rPr>
              <a:t>Program </a:t>
            </a:r>
            <a:r>
              <a:rPr lang="en-US" dirty="0">
                <a:ea typeface="Geneva" pitchFamily="29" charset="0"/>
                <a:cs typeface="Geneva" pitchFamily="29" charset="0"/>
              </a:rPr>
              <a:t>Development &amp; Evaluation</a:t>
            </a:r>
          </a:p>
          <a:p>
            <a:pPr lvl="1"/>
            <a:r>
              <a:rPr lang="en-US" dirty="0" smtClean="0"/>
              <a:t>Prevention: Developing SW &amp; CR Systems</a:t>
            </a:r>
            <a:endParaRPr lang="en-US" dirty="0"/>
          </a:p>
          <a:p>
            <a:pPr lvl="1"/>
            <a:r>
              <a:rPr lang="en-US" dirty="0" smtClean="0"/>
              <a:t>Correcting </a:t>
            </a:r>
            <a:r>
              <a:rPr lang="en-US" dirty="0"/>
              <a:t>Problem Behaviors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Self-Discipline</a:t>
            </a:r>
          </a:p>
          <a:p>
            <a:pPr lvl="1"/>
            <a:endParaRPr lang="en-US" sz="1400" dirty="0"/>
          </a:p>
          <a:p>
            <a:r>
              <a:rPr lang="en-US" sz="2000" dirty="0" smtClean="0"/>
              <a:t>Status</a:t>
            </a:r>
          </a:p>
          <a:p>
            <a:pPr lvl="1"/>
            <a:r>
              <a:rPr lang="en-US" dirty="0" smtClean="0"/>
              <a:t>Discuss as a team if components are: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n Place, </a:t>
            </a:r>
            <a:r>
              <a:rPr lang="en-US" b="1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artially in place, </a:t>
            </a:r>
            <a:r>
              <a:rPr lang="en-US" b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ot in Place</a:t>
            </a:r>
          </a:p>
          <a:p>
            <a:endParaRPr lang="en-US" sz="1400" dirty="0"/>
          </a:p>
          <a:p>
            <a:r>
              <a:rPr lang="en-US" sz="2000" dirty="0" smtClean="0"/>
              <a:t>Action Plan</a:t>
            </a:r>
          </a:p>
          <a:p>
            <a:pPr lvl="1"/>
            <a:r>
              <a:rPr lang="en-US" dirty="0" smtClean="0"/>
              <a:t>Discuss as a team the items </a:t>
            </a:r>
            <a:r>
              <a:rPr lang="en-US" b="1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artially in place or </a:t>
            </a:r>
            <a:r>
              <a:rPr lang="en-US" b="1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ot in Place</a:t>
            </a:r>
          </a:p>
          <a:p>
            <a:pPr lvl="1"/>
            <a:r>
              <a:rPr lang="en-US" dirty="0" smtClean="0"/>
              <a:t>Note </a:t>
            </a:r>
            <a:r>
              <a:rPr lang="en-US" dirty="0" smtClean="0">
                <a:solidFill>
                  <a:schemeClr val="accent2"/>
                </a:solidFill>
              </a:rPr>
              <a:t>activities</a:t>
            </a:r>
            <a:r>
              <a:rPr lang="en-US" dirty="0" smtClean="0"/>
              <a:t> to be completed, </a:t>
            </a:r>
            <a:r>
              <a:rPr lang="en-US" dirty="0" smtClean="0">
                <a:solidFill>
                  <a:schemeClr val="accent2"/>
                </a:solidFill>
              </a:rPr>
              <a:t>who</a:t>
            </a:r>
            <a:r>
              <a:rPr lang="en-US" dirty="0" smtClean="0"/>
              <a:t> will do them and </a:t>
            </a:r>
            <a:r>
              <a:rPr lang="en-US" dirty="0" smtClean="0">
                <a:solidFill>
                  <a:schemeClr val="accent2"/>
                </a:solidFill>
              </a:rPr>
              <a:t>when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hearn\AppData\Local\Microsoft\Windows\Temporary Internet Files\Content.IE5\0J7I7RMX\MC9000787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17" y="1952501"/>
            <a:ext cx="1811854" cy="2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21014"/>
            <a:ext cx="76200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Thank you!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077200" cy="4191000"/>
          </a:xfrm>
        </p:spPr>
        <p:txBody>
          <a:bodyPr/>
          <a:lstStyle/>
          <a:p>
            <a:pPr marL="114300" indent="0">
              <a:buNone/>
            </a:pPr>
            <a:endParaRPr lang="en-US" sz="3200" dirty="0" smtClean="0">
              <a:hlinkClick r:id=""/>
            </a:endParaRPr>
          </a:p>
          <a:p>
            <a:r>
              <a:rPr lang="en-US" sz="3200" dirty="0" smtClean="0">
                <a:hlinkClick r:id=""/>
              </a:rPr>
              <a:t>WWW.DELAWAREPBS.ORG</a:t>
            </a:r>
          </a:p>
          <a:p>
            <a:pPr lvl="1"/>
            <a:r>
              <a:rPr lang="en-US" sz="3000" dirty="0" smtClean="0">
                <a:hlinkClick r:id=""/>
              </a:rPr>
              <a:t>http</a:t>
            </a:r>
            <a:r>
              <a:rPr lang="en-US" sz="3000" dirty="0">
                <a:hlinkClick r:id="rId3"/>
              </a:rPr>
              <a:t>://wordpress.oet.udel.edu/pbs/correcting-problem-behaviors</a:t>
            </a:r>
            <a:r>
              <a:rPr lang="en-US" sz="3000" dirty="0" smtClean="0">
                <a:hlinkClick r:id="rId3"/>
              </a:rPr>
              <a:t>/</a:t>
            </a:r>
            <a:endParaRPr lang="en-US" sz="3200" dirty="0"/>
          </a:p>
          <a:p>
            <a:pPr lvl="1"/>
            <a:r>
              <a:rPr lang="en-US" sz="3000" dirty="0">
                <a:hlinkClick r:id="rId4"/>
              </a:rPr>
              <a:t>http://wordpress.oet.udel.edu/pbs/developing-self-discipline</a:t>
            </a:r>
            <a:r>
              <a:rPr lang="en-US" sz="3000" dirty="0" smtClean="0">
                <a:hlinkClick r:id="rId4"/>
              </a:rPr>
              <a:t>/</a:t>
            </a:r>
            <a:endParaRPr lang="en-US" sz="3000" dirty="0" smtClean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6961" y="3629"/>
            <a:ext cx="2385181" cy="35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/>
          <a:lstStyle/>
          <a:p>
            <a:r>
              <a:rPr lang="en-US" dirty="0" smtClean="0"/>
              <a:t>Keep in Mind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 time to answer all the questions proposed, but time to learn more about what the questions are &amp; prioritize team efforts and plan to address them.</a:t>
            </a:r>
          </a:p>
          <a:p>
            <a:endParaRPr lang="en-US" sz="2800" dirty="0" smtClean="0"/>
          </a:p>
          <a:p>
            <a:r>
              <a:rPr lang="en-US" sz="2800" dirty="0" smtClean="0"/>
              <a:t>Activities and resources to support conversations with teams and staff around these framework components.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885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458200" cy="2593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Developing Self-Discipline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pic>
        <p:nvPicPr>
          <p:cNvPr id="4" name="Picture 3" descr="dunce cap self-discipl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05800" cy="914400"/>
          </a:xfrm>
        </p:spPr>
        <p:txBody>
          <a:bodyPr/>
          <a:lstStyle/>
          <a:p>
            <a:r>
              <a:rPr lang="en-US" sz="4000" dirty="0"/>
              <a:t>DE-PBS </a:t>
            </a:r>
            <a:r>
              <a:rPr lang="en-US" sz="4000" dirty="0" smtClean="0"/>
              <a:t>MTSS Framework Components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001000" cy="54864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1" dirty="0">
                <a:ea typeface="Geneva" pitchFamily="29" charset="0"/>
                <a:cs typeface="Geneva" pitchFamily="29" charset="0"/>
              </a:rPr>
              <a:t>Program Development &amp; </a:t>
            </a:r>
            <a:r>
              <a:rPr lang="en-US" sz="2400" b="1" dirty="0" smtClean="0">
                <a:ea typeface="Geneva" pitchFamily="29" charset="0"/>
                <a:cs typeface="Geneva" pitchFamily="29" charset="0"/>
              </a:rPr>
              <a:t>Evaluation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Problem-Solving/Leadership Team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Data</a:t>
            </a:r>
            <a:endParaRPr lang="en-US" sz="2200" dirty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/>
              <a:t>Professional </a:t>
            </a:r>
            <a:r>
              <a:rPr lang="en-US" sz="2200" dirty="0" smtClean="0"/>
              <a:t>Development &amp; Resources</a:t>
            </a:r>
          </a:p>
          <a:p>
            <a:r>
              <a:rPr lang="en-US" sz="2400" b="1" dirty="0" smtClean="0"/>
              <a:t>Developing SW and Classroom Systems to Prevent Problem Behavior</a:t>
            </a:r>
            <a:endParaRPr lang="en-US" sz="2000" b="1" dirty="0" smtClean="0"/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Expectations and Teaching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/>
              <a:t>P</a:t>
            </a:r>
            <a:r>
              <a:rPr lang="en-US" sz="2200" dirty="0" smtClean="0"/>
              <a:t>ositive Relationships</a:t>
            </a:r>
          </a:p>
          <a:p>
            <a:r>
              <a:rPr lang="en-US" sz="2400" b="1" dirty="0" smtClean="0"/>
              <a:t>Correcting Problem Behaviors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 smtClean="0"/>
              <a:t>Consistent and clear procedures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en-US" sz="2200" dirty="0">
                <a:ea typeface="Geneva" pitchFamily="29" charset="0"/>
                <a:cs typeface="Geneva" pitchFamily="29" charset="0"/>
              </a:rPr>
              <a:t>Disciplinary encounters </a:t>
            </a:r>
            <a:r>
              <a:rPr lang="en-US" sz="2200" dirty="0" smtClean="0">
                <a:ea typeface="Geneva" pitchFamily="29" charset="0"/>
                <a:cs typeface="Geneva" pitchFamily="29" charset="0"/>
              </a:rPr>
              <a:t>used as </a:t>
            </a:r>
            <a:r>
              <a:rPr lang="en-US" sz="2200" dirty="0">
                <a:ea typeface="Geneva" pitchFamily="29" charset="0"/>
                <a:cs typeface="Geneva" pitchFamily="29" charset="0"/>
              </a:rPr>
              <a:t>learning </a:t>
            </a:r>
            <a:r>
              <a:rPr lang="en-US" sz="2200" dirty="0" smtClean="0">
                <a:ea typeface="Geneva" pitchFamily="29" charset="0"/>
                <a:cs typeface="Geneva" pitchFamily="29" charset="0"/>
              </a:rPr>
              <a:t>opportunities to teach problem </a:t>
            </a:r>
            <a:r>
              <a:rPr lang="en-US" sz="2200" dirty="0">
                <a:ea typeface="Geneva" pitchFamily="29" charset="0"/>
                <a:cs typeface="Geneva" pitchFamily="29" charset="0"/>
              </a:rPr>
              <a:t>solving strategies </a:t>
            </a:r>
            <a:endParaRPr lang="en-US" sz="2200" dirty="0" smtClean="0"/>
          </a:p>
          <a:p>
            <a:r>
              <a:rPr lang="en-US" sz="2400" b="1" dirty="0" smtClean="0"/>
              <a:t>Developing Self-Discipline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5400000">
            <a:off x="5448300" y="4838700"/>
            <a:ext cx="762000" cy="2514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7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B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5011</TotalTime>
  <Words>3193</Words>
  <Application>Microsoft Office PowerPoint</Application>
  <PresentationFormat>On-screen Show (4:3)</PresentationFormat>
  <Paragraphs>476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ＭＳ Ｐゴシック</vt:lpstr>
      <vt:lpstr>Arial</vt:lpstr>
      <vt:lpstr>Calibri</vt:lpstr>
      <vt:lpstr>Cambria</vt:lpstr>
      <vt:lpstr>Comic Sans MS</vt:lpstr>
      <vt:lpstr>Geneva</vt:lpstr>
      <vt:lpstr>Georgia</vt:lpstr>
      <vt:lpstr>Perpetua</vt:lpstr>
      <vt:lpstr>Times New Roman</vt:lpstr>
      <vt:lpstr>Wingdings</vt:lpstr>
      <vt:lpstr>Adjacency</vt:lpstr>
      <vt:lpstr>School-wide PBS : Correcting Problem Behavior &amp; Developing Self-Discipline</vt:lpstr>
      <vt:lpstr>Agenda – 9:00 – 3:30</vt:lpstr>
      <vt:lpstr>DE-PBS MTSS Framework Components</vt:lpstr>
      <vt:lpstr>Success Brainstorm</vt:lpstr>
      <vt:lpstr>Success Sharing</vt:lpstr>
      <vt:lpstr>DE-PBS MTSS Framework Components</vt:lpstr>
      <vt:lpstr>Keep in Mind</vt:lpstr>
      <vt:lpstr>Developing Self-Discipline </vt:lpstr>
      <vt:lpstr>DE-PBS MTSS Framework Components</vt:lpstr>
      <vt:lpstr> Self-Discipline is more than learning concrete behaviors</vt:lpstr>
      <vt:lpstr>PBS Key Feature</vt:lpstr>
      <vt:lpstr>DE’s approach to SWPBS</vt:lpstr>
      <vt:lpstr>PowerPoint Presentation</vt:lpstr>
      <vt:lpstr>PowerPoint Presentation</vt:lpstr>
      <vt:lpstr>What does the research say regarding integrating the two approaches? </vt:lpstr>
      <vt:lpstr>Brief Definition of Self-Discipline</vt:lpstr>
      <vt:lpstr>What is Self-Discipline?</vt:lpstr>
      <vt:lpstr>What is Self-Discipline?</vt:lpstr>
      <vt:lpstr>PowerPoint Presentation</vt:lpstr>
      <vt:lpstr>PowerPoint Presentation</vt:lpstr>
      <vt:lpstr>Incorporating Self-Discipline  in Your SW PBS/MTSS Framework </vt:lpstr>
      <vt:lpstr>1. Relationship Building</vt:lpstr>
      <vt:lpstr>1. Relationship Building: Student-Student Relationships</vt:lpstr>
      <vt:lpstr>1. Relationship Building:  Student-Student Relationship Building</vt:lpstr>
      <vt:lpstr>Activity: Student Relations Involve Skills</vt:lpstr>
      <vt:lpstr>School-based activity summary</vt:lpstr>
      <vt:lpstr>2. Schoolwide (SW) Policies      and  Activities Encourage      Self-Discipline</vt:lpstr>
      <vt:lpstr>2. SW Policies &amp; Activities Your Current SW Policies</vt:lpstr>
      <vt:lpstr>PowerPoint Presentation</vt:lpstr>
      <vt:lpstr>Growth Mindset in Classrooms </vt:lpstr>
      <vt:lpstr>Growth Mindset in Classrooms </vt:lpstr>
      <vt:lpstr>Growth Mindset in Classrooms </vt:lpstr>
      <vt:lpstr>Growth Mindset in Classrooms </vt:lpstr>
      <vt:lpstr>Growth Mindset Meets SW-PBS Shields Elementary, Cape Henlopen SD</vt:lpstr>
      <vt:lpstr>School-based Activity: Service Learning Brainstorm</vt:lpstr>
      <vt:lpstr>School-based Activities</vt:lpstr>
      <vt:lpstr>3. Student Involvement in Decision Making</vt:lpstr>
      <vt:lpstr>3. Student Involvement in Decision Making  - Boston Student Advisory Council</vt:lpstr>
      <vt:lpstr>3. Student Involvement in Decision Making:  Students reviewing data</vt:lpstr>
      <vt:lpstr>PowerPoint Presentation</vt:lpstr>
      <vt:lpstr>PowerPoint Presentation</vt:lpstr>
      <vt:lpstr>Activity: Students in School Decision-Making</vt:lpstr>
      <vt:lpstr>PowerPoint Presentation</vt:lpstr>
      <vt:lpstr>School-based Activities</vt:lpstr>
      <vt:lpstr>4. Social and Emotional Curriculum</vt:lpstr>
      <vt:lpstr>4. Social and Emotional Curriculum</vt:lpstr>
      <vt:lpstr>4. Social and Emotional Curriculum</vt:lpstr>
      <vt:lpstr>Combining ELA Core &amp; SEL</vt:lpstr>
      <vt:lpstr>4. Social and Emotional Curriculum School-based Activity: Incorporating SEL in the Curriculum</vt:lpstr>
      <vt:lpstr>5. Strategic Use of Praise and Rewards</vt:lpstr>
      <vt:lpstr>5. Strategic Use of Praise and Rewards  Effective Ways to Praise &amp; Acknowledge</vt:lpstr>
      <vt:lpstr>PowerPoint Presentation</vt:lpstr>
      <vt:lpstr>5. Strategic Use of Praise and Rewards  Examples of recognition</vt:lpstr>
      <vt:lpstr>5. Strategic Use of Praise and Rewards  More examples…</vt:lpstr>
      <vt:lpstr>PowerPoint Presentation</vt:lpstr>
      <vt:lpstr>School based activity: Effective Praise</vt:lpstr>
      <vt:lpstr>What was your new “effective” praise?</vt:lpstr>
      <vt:lpstr>What was your new “effective” praise?</vt:lpstr>
      <vt:lpstr>6. Corrective Procedures</vt:lpstr>
      <vt:lpstr>Action Plan Time</vt:lpstr>
      <vt:lpstr>Delaware Assessment of Strengths and Needs for Positive Behavior Supports Overview (DASNPBS) </vt:lpstr>
      <vt:lpstr>DE-PBS Key Feature Status Tracker</vt:lpstr>
      <vt:lpstr>Thank you! </vt:lpstr>
    </vt:vector>
  </TitlesOfParts>
  <Company>University of Delaware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Correcting Problem Behaviors</dc:title>
  <dc:creator>hearn</dc:creator>
  <cp:lastModifiedBy>Sydney Morales</cp:lastModifiedBy>
  <cp:revision>274</cp:revision>
  <cp:lastPrinted>2016-12-13T16:58:29Z</cp:lastPrinted>
  <dcterms:created xsi:type="dcterms:W3CDTF">2013-06-10T13:35:47Z</dcterms:created>
  <dcterms:modified xsi:type="dcterms:W3CDTF">2016-12-13T17:52:05Z</dcterms:modified>
</cp:coreProperties>
</file>