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63.xml" ContentType="application/vnd.openxmlformats-officedocument.presentationml.notesSlide+xml"/>
  <Override PartName="/ppt/tags/tag2.xml" ContentType="application/vnd.openxmlformats-officedocument.presentationml.tags+xml"/>
  <Override PartName="/ppt/notesSlides/notesSlide64.xml" ContentType="application/vnd.openxmlformats-officedocument.presentationml.notesSlide+xml"/>
  <Override PartName="/ppt/tags/tag3.xml" ContentType="application/vnd.openxmlformats-officedocument.presentationml.tags+xml"/>
  <Override PartName="/ppt/notesSlides/notesSlide6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6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6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6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notesSlides/notesSlide6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charts/chart1.xml" ContentType="application/vnd.openxmlformats-officedocument.drawingml.chart+xml"/>
  <Override PartName="/ppt/notesSlides/notesSlide87.xml" ContentType="application/vnd.openxmlformats-officedocument.presentationml.notesSlide+xml"/>
  <Override PartName="/ppt/charts/chart2.xml" ContentType="application/vnd.openxmlformats-officedocument.drawingml.chart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04" r:id="rId2"/>
    <p:sldMasterId id="2147483820" r:id="rId3"/>
    <p:sldMasterId id="2147483834" r:id="rId4"/>
    <p:sldMasterId id="2147483842" r:id="rId5"/>
  </p:sldMasterIdLst>
  <p:notesMasterIdLst>
    <p:notesMasterId r:id="rId104"/>
  </p:notesMasterIdLst>
  <p:sldIdLst>
    <p:sldId id="265" r:id="rId6"/>
    <p:sldId id="256" r:id="rId7"/>
    <p:sldId id="286" r:id="rId8"/>
    <p:sldId id="257" r:id="rId9"/>
    <p:sldId id="258" r:id="rId10"/>
    <p:sldId id="259" r:id="rId11"/>
    <p:sldId id="260" r:id="rId12"/>
    <p:sldId id="263" r:id="rId13"/>
    <p:sldId id="261" r:id="rId14"/>
    <p:sldId id="262" r:id="rId15"/>
    <p:sldId id="312" r:id="rId16"/>
    <p:sldId id="429" r:id="rId17"/>
    <p:sldId id="430" r:id="rId18"/>
    <p:sldId id="423" r:id="rId19"/>
    <p:sldId id="424" r:id="rId20"/>
    <p:sldId id="350" r:id="rId21"/>
    <p:sldId id="351" r:id="rId22"/>
    <p:sldId id="352" r:id="rId23"/>
    <p:sldId id="353" r:id="rId24"/>
    <p:sldId id="354" r:id="rId25"/>
    <p:sldId id="318" r:id="rId26"/>
    <p:sldId id="320" r:id="rId27"/>
    <p:sldId id="321" r:id="rId28"/>
    <p:sldId id="439" r:id="rId29"/>
    <p:sldId id="277" r:id="rId30"/>
    <p:sldId id="282" r:id="rId31"/>
    <p:sldId id="438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25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283" r:id="rId64"/>
    <p:sldId id="358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371" r:id="rId84"/>
    <p:sldId id="372" r:id="rId85"/>
    <p:sldId id="374" r:id="rId86"/>
    <p:sldId id="375" r:id="rId87"/>
    <p:sldId id="376" r:id="rId88"/>
    <p:sldId id="359" r:id="rId89"/>
    <p:sldId id="360" r:id="rId90"/>
    <p:sldId id="426" r:id="rId91"/>
    <p:sldId id="427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285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88" autoAdjust="0"/>
    <p:restoredTop sz="72143" autoAdjust="0"/>
  </p:normalViewPr>
  <p:slideViewPr>
    <p:cSldViewPr>
      <p:cViewPr varScale="1">
        <p:scale>
          <a:sx n="60" d="100"/>
          <a:sy n="6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o\CDS\Projects\Positive%20Behavioral%20Supports\DDRT%20Templates%20&amp;%20Data%20Analysis\_2015-2016%20Updates\DDRT%20Analysis\DDRT%20Graph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o\CDS\Projects\Positive%20Behavioral%20Supports\DDRT%20Templates%20&amp;%20Data%20Analysis\_2016-2017%20DDRT\Template_DDRT_2016-17_2_year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Daily Referrals Per Month Multi-Year Comparison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2014-2015</c:v>
          </c:tx>
          <c:invertIfNegative val="0"/>
          <c:cat>
            <c:strRef>
              <c:f>Graphs!$A$2:$A$12</c:f>
              <c:strCache>
                <c:ptCount val="11"/>
                <c:pt idx="0">
                  <c:v>Aug.</c:v>
                </c:pt>
                <c:pt idx="1">
                  <c:v>Sept.</c:v>
                </c:pt>
                <c:pt idx="2">
                  <c:v>Oct.</c:v>
                </c:pt>
                <c:pt idx="3">
                  <c:v>Nov.</c:v>
                </c:pt>
                <c:pt idx="4">
                  <c:v>Dec.</c:v>
                </c:pt>
                <c:pt idx="5">
                  <c:v>Jan.</c:v>
                </c:pt>
                <c:pt idx="6">
                  <c:v>Feb.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Graphs!$C$2:$C$12</c:f>
              <c:numCache>
                <c:formatCode>General</c:formatCode>
                <c:ptCount val="11"/>
                <c:pt idx="0">
                  <c:v>0.55000000000000004</c:v>
                </c:pt>
                <c:pt idx="1">
                  <c:v>2.23</c:v>
                </c:pt>
                <c:pt idx="2">
                  <c:v>3.2</c:v>
                </c:pt>
                <c:pt idx="3">
                  <c:v>3.47</c:v>
                </c:pt>
                <c:pt idx="4">
                  <c:v>3.5</c:v>
                </c:pt>
                <c:pt idx="5">
                  <c:v>3.26</c:v>
                </c:pt>
                <c:pt idx="6">
                  <c:v>3.49</c:v>
                </c:pt>
                <c:pt idx="7">
                  <c:v>3.91</c:v>
                </c:pt>
                <c:pt idx="8">
                  <c:v>3.93</c:v>
                </c:pt>
                <c:pt idx="9">
                  <c:v>4.28</c:v>
                </c:pt>
                <c:pt idx="1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86-4FDE-9949-8F4EBA6514F6}"/>
            </c:ext>
          </c:extLst>
        </c:ser>
        <c:ser>
          <c:idx val="0"/>
          <c:order val="1"/>
          <c:tx>
            <c:v>2015-2016</c:v>
          </c:tx>
          <c:invertIfNegative val="0"/>
          <c:cat>
            <c:strRef>
              <c:f>Graphs!$A$2:$A$12</c:f>
              <c:strCache>
                <c:ptCount val="11"/>
                <c:pt idx="0">
                  <c:v>Aug.</c:v>
                </c:pt>
                <c:pt idx="1">
                  <c:v>Sept.</c:v>
                </c:pt>
                <c:pt idx="2">
                  <c:v>Oct.</c:v>
                </c:pt>
                <c:pt idx="3">
                  <c:v>Nov.</c:v>
                </c:pt>
                <c:pt idx="4">
                  <c:v>Dec.</c:v>
                </c:pt>
                <c:pt idx="5">
                  <c:v>Jan.</c:v>
                </c:pt>
                <c:pt idx="6">
                  <c:v>Feb.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Graphs!$B$2:$B$12</c:f>
              <c:numCache>
                <c:formatCode>General</c:formatCode>
                <c:ptCount val="11"/>
                <c:pt idx="0">
                  <c:v>0.2</c:v>
                </c:pt>
                <c:pt idx="1">
                  <c:v>1.9</c:v>
                </c:pt>
                <c:pt idx="2">
                  <c:v>3.17</c:v>
                </c:pt>
                <c:pt idx="3">
                  <c:v>3.96</c:v>
                </c:pt>
                <c:pt idx="4">
                  <c:v>3.78</c:v>
                </c:pt>
                <c:pt idx="5">
                  <c:v>3.18</c:v>
                </c:pt>
                <c:pt idx="6">
                  <c:v>4.0659999999999998</c:v>
                </c:pt>
                <c:pt idx="7">
                  <c:v>4.38</c:v>
                </c:pt>
                <c:pt idx="8">
                  <c:v>3.91</c:v>
                </c:pt>
                <c:pt idx="9">
                  <c:v>3.93</c:v>
                </c:pt>
                <c:pt idx="10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86-4FDE-9949-8F4EBA651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65440"/>
        <c:axId val="125966976"/>
      </c:barChart>
      <c:catAx>
        <c:axId val="12596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966976"/>
        <c:crosses val="autoZero"/>
        <c:auto val="1"/>
        <c:lblAlgn val="ctr"/>
        <c:lblOffset val="100"/>
        <c:noMultiLvlLbl val="0"/>
      </c:catAx>
      <c:valAx>
        <c:axId val="125966976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596544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71"/>
      <c:rotY val="5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450045298166812E-2"/>
          <c:y val="0.19684611201740077"/>
          <c:w val="0.7939326674065853"/>
          <c:h val="0.785209352909189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'Tab 4 Triangle Data'!$A$1</c:f>
              <c:strCache>
                <c:ptCount val="1"/>
                <c:pt idx="0">
                  <c:v>0 - 1 Referrals</c:v>
                </c:pt>
              </c:strCache>
            </c:strRef>
          </c:tx>
          <c:spPr>
            <a:solidFill>
              <a:srgbClr val="00641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'Tab 4 Triangle Data'!$A$2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67-4368-8D80-D5DF0006F5FA}"/>
            </c:ext>
          </c:extLst>
        </c:ser>
        <c:ser>
          <c:idx val="1"/>
          <c:order val="1"/>
          <c:tx>
            <c:strRef>
              <c:f>'Tab 4 Triangle Data'!$B$1</c:f>
              <c:strCache>
                <c:ptCount val="1"/>
                <c:pt idx="0">
                  <c:v>2 - 5 Referrals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798121655436798"/>
                  <c:y val="1.78126592251009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42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67-4368-8D80-D5DF0006F5F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'Tab 4 Triangle Data'!$B$2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67-4368-8D80-D5DF0006F5FA}"/>
            </c:ext>
          </c:extLst>
        </c:ser>
        <c:ser>
          <c:idx val="2"/>
          <c:order val="2"/>
          <c:tx>
            <c:strRef>
              <c:f>'Tab 4 Triangle Data'!$C$1</c:f>
              <c:strCache>
                <c:ptCount val="1"/>
                <c:pt idx="0">
                  <c:v>6+ Referrals</c:v>
                </c:pt>
              </c:strCache>
            </c:strRef>
          </c:tx>
          <c:spPr>
            <a:solidFill>
              <a:srgbClr val="DD080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313107920333487"/>
                  <c:y val="1.5066558768245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0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67-4368-8D80-D5DF0006F5F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'Tab 4 Triangle Data'!$C$2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67-4368-8D80-D5DF0006F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pyramid"/>
        <c:axId val="125939712"/>
        <c:axId val="125941248"/>
        <c:axId val="0"/>
      </c:bar3DChart>
      <c:catAx>
        <c:axId val="12593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5941248"/>
        <c:crossesAt val="0.86"/>
        <c:auto val="1"/>
        <c:lblAlgn val="ctr"/>
        <c:lblOffset val="100"/>
        <c:noMultiLvlLbl val="0"/>
      </c:catAx>
      <c:valAx>
        <c:axId val="125941248"/>
        <c:scaling>
          <c:orientation val="minMax"/>
          <c:min val="1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939712"/>
        <c:crosses val="autoZero"/>
        <c:crossBetween val="between"/>
        <c:majorUnit val="0.1"/>
        <c:minorUnit val="4.0000000000000001E-3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4583795782463924"/>
          <c:y val="0.43556280587275692"/>
          <c:w val="0.19496855345911951"/>
          <c:h val="0.4426318651441000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Schools by Level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Exploring</c:v>
                </c:pt>
                <c:pt idx="1">
                  <c:v>Developing</c:v>
                </c:pt>
                <c:pt idx="2">
                  <c:v>Proficient</c:v>
                </c:pt>
                <c:pt idx="3">
                  <c:v>Exemplary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0.39</c:v>
                </c:pt>
                <c:pt idx="2">
                  <c:v>0.31</c:v>
                </c:pt>
                <c:pt idx="3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5-46DF-820D-BD3404AA7D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C966A-6FF0-4225-B29E-A16B31FA5D4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7D9698-C60F-4CE0-9FDF-CC3377C8F4E0}">
      <dgm:prSet/>
      <dgm:spPr/>
      <dgm:t>
        <a:bodyPr/>
        <a:lstStyle/>
        <a:p>
          <a:pPr rtl="0"/>
          <a:r>
            <a:rPr lang="en-US" dirty="0"/>
            <a:t>In March 2016, U.S. ED released a Notice of Proposed Rule Making (NPRM) for significant disproportionality.</a:t>
          </a:r>
        </a:p>
      </dgm:t>
    </dgm:pt>
    <dgm:pt modelId="{AA59D8FB-9A53-4A5A-ACAC-246C123C6A3F}" type="parTrans" cxnId="{C8391EC9-BF0B-448E-94A8-D3476A2A1442}">
      <dgm:prSet/>
      <dgm:spPr/>
      <dgm:t>
        <a:bodyPr/>
        <a:lstStyle/>
        <a:p>
          <a:endParaRPr lang="en-US"/>
        </a:p>
      </dgm:t>
    </dgm:pt>
    <dgm:pt modelId="{874F3005-EB89-4CE7-9B4B-B6F805756A1F}" type="sibTrans" cxnId="{C8391EC9-BF0B-448E-94A8-D3476A2A1442}">
      <dgm:prSet/>
      <dgm:spPr/>
      <dgm:t>
        <a:bodyPr/>
        <a:lstStyle/>
        <a:p>
          <a:endParaRPr lang="en-US"/>
        </a:p>
      </dgm:t>
    </dgm:pt>
    <dgm:pt modelId="{BC1596C7-7341-41C6-97CF-20B9E70E6889}">
      <dgm:prSet/>
      <dgm:spPr/>
      <dgm:t>
        <a:bodyPr/>
        <a:lstStyle/>
        <a:p>
          <a:pPr rtl="0"/>
          <a:r>
            <a:rPr lang="en-US" dirty="0"/>
            <a:t>The NPRM proposes some changes to how states calculate and identify significant disproportionality as well as some changes to coordinated early intervening </a:t>
          </a:r>
          <a:r>
            <a:rPr lang="en-US" dirty="0" smtClean="0"/>
            <a:t>services (CEIS).</a:t>
          </a:r>
          <a:endParaRPr lang="en-US" dirty="0"/>
        </a:p>
      </dgm:t>
    </dgm:pt>
    <dgm:pt modelId="{74D7C2C3-70DE-4C10-90B2-F3702AD7DB56}" type="parTrans" cxnId="{A524A556-DE92-48E4-A66B-0490334949C9}">
      <dgm:prSet/>
      <dgm:spPr/>
      <dgm:t>
        <a:bodyPr/>
        <a:lstStyle/>
        <a:p>
          <a:endParaRPr lang="en-US"/>
        </a:p>
      </dgm:t>
    </dgm:pt>
    <dgm:pt modelId="{6C934395-1BB9-4F0B-9DD6-8424AF5DD771}" type="sibTrans" cxnId="{A524A556-DE92-48E4-A66B-0490334949C9}">
      <dgm:prSet/>
      <dgm:spPr/>
      <dgm:t>
        <a:bodyPr/>
        <a:lstStyle/>
        <a:p>
          <a:endParaRPr lang="en-US"/>
        </a:p>
      </dgm:t>
    </dgm:pt>
    <dgm:pt modelId="{E6F37610-D881-49C7-B252-A05D86D37C98}">
      <dgm:prSet/>
      <dgm:spPr/>
      <dgm:t>
        <a:bodyPr/>
        <a:lstStyle/>
        <a:p>
          <a:pPr rtl="0"/>
          <a:r>
            <a:rPr lang="en-US" dirty="0" smtClean="0"/>
            <a:t>The DDOE has put together a stakeholder group to review the NPRM and make recommendations for Delaware.</a:t>
          </a:r>
          <a:endParaRPr lang="en-US" dirty="0"/>
        </a:p>
      </dgm:t>
    </dgm:pt>
    <dgm:pt modelId="{6C00CE31-CD55-4F9F-9BC6-8F241C23D766}" type="parTrans" cxnId="{9383611B-2329-45E1-B639-4E132908A0FB}">
      <dgm:prSet/>
      <dgm:spPr/>
      <dgm:t>
        <a:bodyPr/>
        <a:lstStyle/>
        <a:p>
          <a:endParaRPr lang="en-US"/>
        </a:p>
      </dgm:t>
    </dgm:pt>
    <dgm:pt modelId="{35859E15-D2F1-4A54-B284-32854E608034}" type="sibTrans" cxnId="{9383611B-2329-45E1-B639-4E132908A0FB}">
      <dgm:prSet/>
      <dgm:spPr/>
      <dgm:t>
        <a:bodyPr/>
        <a:lstStyle/>
        <a:p>
          <a:endParaRPr lang="en-US"/>
        </a:p>
      </dgm:t>
    </dgm:pt>
    <dgm:pt modelId="{88CFC0C8-2B67-43F0-8F10-17B0D27D3496}">
      <dgm:prSet/>
      <dgm:spPr/>
      <dgm:t>
        <a:bodyPr/>
        <a:lstStyle/>
        <a:p>
          <a:pPr rtl="0"/>
          <a:endParaRPr lang="en-US"/>
        </a:p>
      </dgm:t>
    </dgm:pt>
    <dgm:pt modelId="{275329F8-C574-4B74-91CF-06EFEAE2D5C7}" type="parTrans" cxnId="{3B08BA1D-47E8-4170-8C0C-5E4B9ACE2876}">
      <dgm:prSet/>
      <dgm:spPr/>
      <dgm:t>
        <a:bodyPr/>
        <a:lstStyle/>
        <a:p>
          <a:endParaRPr lang="en-US"/>
        </a:p>
      </dgm:t>
    </dgm:pt>
    <dgm:pt modelId="{DF5D7ECD-50B5-4FF4-A8D1-38AB90809459}" type="sibTrans" cxnId="{3B08BA1D-47E8-4170-8C0C-5E4B9ACE2876}">
      <dgm:prSet/>
      <dgm:spPr/>
      <dgm:t>
        <a:bodyPr/>
        <a:lstStyle/>
        <a:p>
          <a:endParaRPr lang="en-US"/>
        </a:p>
      </dgm:t>
    </dgm:pt>
    <dgm:pt modelId="{7E92AA22-1C00-4BD5-8835-2AFEBBBFB19D}">
      <dgm:prSet/>
      <dgm:spPr/>
      <dgm:t>
        <a:bodyPr/>
        <a:lstStyle/>
        <a:p>
          <a:pPr rtl="0"/>
          <a:endParaRPr lang="en-US" dirty="0"/>
        </a:p>
      </dgm:t>
    </dgm:pt>
    <dgm:pt modelId="{1338507A-8D01-4A0C-B15A-B8AD52104306}" type="parTrans" cxnId="{930CEC0E-8859-43D7-A3E4-E07B1D1FEE5F}">
      <dgm:prSet/>
      <dgm:spPr/>
      <dgm:t>
        <a:bodyPr/>
        <a:lstStyle/>
        <a:p>
          <a:endParaRPr lang="en-US"/>
        </a:p>
      </dgm:t>
    </dgm:pt>
    <dgm:pt modelId="{55B0E636-E98D-4A85-B6CF-FBC2E66860FB}" type="sibTrans" cxnId="{930CEC0E-8859-43D7-A3E4-E07B1D1FEE5F}">
      <dgm:prSet/>
      <dgm:spPr/>
      <dgm:t>
        <a:bodyPr/>
        <a:lstStyle/>
        <a:p>
          <a:endParaRPr lang="en-US"/>
        </a:p>
      </dgm:t>
    </dgm:pt>
    <dgm:pt modelId="{29CEF2E1-F144-40CA-97EA-19D1CD994F20}" type="pres">
      <dgm:prSet presAssocID="{A42C966A-6FF0-4225-B29E-A16B31FA5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3831E-8699-4694-9396-C330B32354CC}" type="pres">
      <dgm:prSet presAssocID="{D27D9698-C60F-4CE0-9FDF-CC3377C8F4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FB0D-27CB-41AC-8A82-4A9835E48507}" type="pres">
      <dgm:prSet presAssocID="{D27D9698-C60F-4CE0-9FDF-CC3377C8F4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C0F25-610D-490B-81B7-08638F5156D2}" type="pres">
      <dgm:prSet presAssocID="{E6F37610-D881-49C7-B252-A05D86D37C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D83CD-23C3-40AA-B97A-B2C2B264DE5D}" type="presOf" srcId="{D27D9698-C60F-4CE0-9FDF-CC3377C8F4E0}" destId="{58A3831E-8699-4694-9396-C330B32354CC}" srcOrd="0" destOrd="0" presId="urn:microsoft.com/office/officeart/2005/8/layout/vList2"/>
    <dgm:cxn modelId="{930CEC0E-8859-43D7-A3E4-E07B1D1FEE5F}" srcId="{D27D9698-C60F-4CE0-9FDF-CC3377C8F4E0}" destId="{7E92AA22-1C00-4BD5-8835-2AFEBBBFB19D}" srcOrd="2" destOrd="0" parTransId="{1338507A-8D01-4A0C-B15A-B8AD52104306}" sibTransId="{55B0E636-E98D-4A85-B6CF-FBC2E66860FB}"/>
    <dgm:cxn modelId="{71A837E0-0C7A-45C9-9189-E0A79CC2211C}" type="presOf" srcId="{E6F37610-D881-49C7-B252-A05D86D37C98}" destId="{282C0F25-610D-490B-81B7-08638F5156D2}" srcOrd="0" destOrd="0" presId="urn:microsoft.com/office/officeart/2005/8/layout/vList2"/>
    <dgm:cxn modelId="{EE3E38E9-69CF-40CE-984D-EEB054D6BEAD}" type="presOf" srcId="{A42C966A-6FF0-4225-B29E-A16B31FA5D42}" destId="{29CEF2E1-F144-40CA-97EA-19D1CD994F20}" srcOrd="0" destOrd="0" presId="urn:microsoft.com/office/officeart/2005/8/layout/vList2"/>
    <dgm:cxn modelId="{C8391EC9-BF0B-448E-94A8-D3476A2A1442}" srcId="{A42C966A-6FF0-4225-B29E-A16B31FA5D42}" destId="{D27D9698-C60F-4CE0-9FDF-CC3377C8F4E0}" srcOrd="0" destOrd="0" parTransId="{AA59D8FB-9A53-4A5A-ACAC-246C123C6A3F}" sibTransId="{874F3005-EB89-4CE7-9B4B-B6F805756A1F}"/>
    <dgm:cxn modelId="{ED239A12-A02B-42E1-8449-8EC99EADB52A}" type="presOf" srcId="{7E92AA22-1C00-4BD5-8835-2AFEBBBFB19D}" destId="{1468FB0D-27CB-41AC-8A82-4A9835E48507}" srcOrd="0" destOrd="2" presId="urn:microsoft.com/office/officeart/2005/8/layout/vList2"/>
    <dgm:cxn modelId="{90F03060-0190-4CFD-A2E1-EA60BF3331ED}" type="presOf" srcId="{88CFC0C8-2B67-43F0-8F10-17B0D27D3496}" destId="{1468FB0D-27CB-41AC-8A82-4A9835E48507}" srcOrd="0" destOrd="0" presId="urn:microsoft.com/office/officeart/2005/8/layout/vList2"/>
    <dgm:cxn modelId="{E5E69B87-96A4-4DF1-AA98-865DA114C3F3}" type="presOf" srcId="{BC1596C7-7341-41C6-97CF-20B9E70E6889}" destId="{1468FB0D-27CB-41AC-8A82-4A9835E48507}" srcOrd="0" destOrd="1" presId="urn:microsoft.com/office/officeart/2005/8/layout/vList2"/>
    <dgm:cxn modelId="{3B08BA1D-47E8-4170-8C0C-5E4B9ACE2876}" srcId="{D27D9698-C60F-4CE0-9FDF-CC3377C8F4E0}" destId="{88CFC0C8-2B67-43F0-8F10-17B0D27D3496}" srcOrd="0" destOrd="0" parTransId="{275329F8-C574-4B74-91CF-06EFEAE2D5C7}" sibTransId="{DF5D7ECD-50B5-4FF4-A8D1-38AB90809459}"/>
    <dgm:cxn modelId="{9383611B-2329-45E1-B639-4E132908A0FB}" srcId="{A42C966A-6FF0-4225-B29E-A16B31FA5D42}" destId="{E6F37610-D881-49C7-B252-A05D86D37C98}" srcOrd="1" destOrd="0" parTransId="{6C00CE31-CD55-4F9F-9BC6-8F241C23D766}" sibTransId="{35859E15-D2F1-4A54-B284-32854E608034}"/>
    <dgm:cxn modelId="{A524A556-DE92-48E4-A66B-0490334949C9}" srcId="{D27D9698-C60F-4CE0-9FDF-CC3377C8F4E0}" destId="{BC1596C7-7341-41C6-97CF-20B9E70E6889}" srcOrd="1" destOrd="0" parTransId="{74D7C2C3-70DE-4C10-90B2-F3702AD7DB56}" sibTransId="{6C934395-1BB9-4F0B-9DD6-8424AF5DD771}"/>
    <dgm:cxn modelId="{6277D02B-2471-404B-9B37-14462F12D1C4}" type="presParOf" srcId="{29CEF2E1-F144-40CA-97EA-19D1CD994F20}" destId="{58A3831E-8699-4694-9396-C330B32354CC}" srcOrd="0" destOrd="0" presId="urn:microsoft.com/office/officeart/2005/8/layout/vList2"/>
    <dgm:cxn modelId="{77698422-3A21-4642-AD11-A892022DB8D3}" type="presParOf" srcId="{29CEF2E1-F144-40CA-97EA-19D1CD994F20}" destId="{1468FB0D-27CB-41AC-8A82-4A9835E48507}" srcOrd="1" destOrd="0" presId="urn:microsoft.com/office/officeart/2005/8/layout/vList2"/>
    <dgm:cxn modelId="{F17E2C72-1575-4BE2-939C-2C5F9FF44206}" type="presParOf" srcId="{29CEF2E1-F144-40CA-97EA-19D1CD994F20}" destId="{282C0F25-610D-490B-81B7-08638F5156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B53F8-73E0-4D71-835D-7652211C7775}" type="doc">
      <dgm:prSet loTypeId="urn:microsoft.com/office/officeart/2005/8/layout/vList5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66627B4-9A9C-4436-BE00-2D00BBD38EF0}">
      <dgm:prSet/>
      <dgm:spPr/>
      <dgm:t>
        <a:bodyPr/>
        <a:lstStyle/>
        <a:p>
          <a:pPr rtl="0"/>
          <a:r>
            <a:rPr lang="en-US" dirty="0"/>
            <a:t>Identification</a:t>
          </a:r>
        </a:p>
      </dgm:t>
    </dgm:pt>
    <dgm:pt modelId="{0CF376A2-5C2A-4F43-ABA0-D5029E4FC66A}" type="parTrans" cxnId="{5CBC04D8-CD5B-441F-B187-F7DBC653FC2E}">
      <dgm:prSet/>
      <dgm:spPr/>
      <dgm:t>
        <a:bodyPr/>
        <a:lstStyle/>
        <a:p>
          <a:endParaRPr lang="en-US"/>
        </a:p>
      </dgm:t>
    </dgm:pt>
    <dgm:pt modelId="{A2A509B6-65FE-4C93-B3FE-E14C7E5DAEF3}" type="sibTrans" cxnId="{5CBC04D8-CD5B-441F-B187-F7DBC653FC2E}">
      <dgm:prSet/>
      <dgm:spPr/>
      <dgm:t>
        <a:bodyPr/>
        <a:lstStyle/>
        <a:p>
          <a:endParaRPr lang="en-US"/>
        </a:p>
      </dgm:t>
    </dgm:pt>
    <dgm:pt modelId="{9D81121C-46F1-406D-8099-D8153CF08A54}">
      <dgm:prSet/>
      <dgm:spPr/>
      <dgm:t>
        <a:bodyPr/>
        <a:lstStyle/>
        <a:p>
          <a:pPr rtl="0"/>
          <a:r>
            <a:rPr lang="en-US" dirty="0"/>
            <a:t>All disabilities and</a:t>
          </a:r>
        </a:p>
      </dgm:t>
    </dgm:pt>
    <dgm:pt modelId="{3EBF2A28-2DBB-4DA1-BA89-ECF21FF9F216}" type="parTrans" cxnId="{229C318B-045F-445C-A6CE-76FAF4E2A188}">
      <dgm:prSet/>
      <dgm:spPr/>
      <dgm:t>
        <a:bodyPr/>
        <a:lstStyle/>
        <a:p>
          <a:endParaRPr lang="en-US"/>
        </a:p>
      </dgm:t>
    </dgm:pt>
    <dgm:pt modelId="{15818CB1-3FDB-4D4A-AF12-D320ECBB07E1}" type="sibTrans" cxnId="{229C318B-045F-445C-A6CE-76FAF4E2A188}">
      <dgm:prSet/>
      <dgm:spPr/>
      <dgm:t>
        <a:bodyPr/>
        <a:lstStyle/>
        <a:p>
          <a:endParaRPr lang="en-US"/>
        </a:p>
      </dgm:t>
    </dgm:pt>
    <dgm:pt modelId="{FB06E9CC-0AB6-47E3-99CF-DA22E65D64D7}">
      <dgm:prSet/>
      <dgm:spPr/>
      <dgm:t>
        <a:bodyPr/>
        <a:lstStyle/>
        <a:p>
          <a:pPr rtl="0"/>
          <a:r>
            <a:rPr lang="en-US" dirty="0"/>
            <a:t>Six disability categories:</a:t>
          </a:r>
        </a:p>
      </dgm:t>
    </dgm:pt>
    <dgm:pt modelId="{0EEAC271-874A-4F19-8569-6E9D31612C9A}" type="parTrans" cxnId="{E5E3BF20-E209-45A4-B22D-4E1BDB35B704}">
      <dgm:prSet/>
      <dgm:spPr/>
      <dgm:t>
        <a:bodyPr/>
        <a:lstStyle/>
        <a:p>
          <a:endParaRPr lang="en-US"/>
        </a:p>
      </dgm:t>
    </dgm:pt>
    <dgm:pt modelId="{77E91AD6-A556-4CA1-AD0B-582B3588C080}" type="sibTrans" cxnId="{E5E3BF20-E209-45A4-B22D-4E1BDB35B704}">
      <dgm:prSet/>
      <dgm:spPr/>
      <dgm:t>
        <a:bodyPr/>
        <a:lstStyle/>
        <a:p>
          <a:endParaRPr lang="en-US"/>
        </a:p>
      </dgm:t>
    </dgm:pt>
    <dgm:pt modelId="{FB0B9175-BED4-4093-81B0-5088F9849483}">
      <dgm:prSet/>
      <dgm:spPr/>
      <dgm:t>
        <a:bodyPr/>
        <a:lstStyle/>
        <a:p>
          <a:pPr rtl="0"/>
          <a:r>
            <a:rPr lang="en-US" dirty="0"/>
            <a:t>Intellectual Disability</a:t>
          </a:r>
        </a:p>
      </dgm:t>
    </dgm:pt>
    <dgm:pt modelId="{1061D37C-B32A-4A51-BD18-C1D96D808AA5}" type="parTrans" cxnId="{1FE7CFAD-743B-44FE-A561-EDA32FF85A28}">
      <dgm:prSet/>
      <dgm:spPr/>
      <dgm:t>
        <a:bodyPr/>
        <a:lstStyle/>
        <a:p>
          <a:endParaRPr lang="en-US"/>
        </a:p>
      </dgm:t>
    </dgm:pt>
    <dgm:pt modelId="{0C3192C7-414D-4B3C-8ED0-9A677B26FFD8}" type="sibTrans" cxnId="{1FE7CFAD-743B-44FE-A561-EDA32FF85A28}">
      <dgm:prSet/>
      <dgm:spPr/>
      <dgm:t>
        <a:bodyPr/>
        <a:lstStyle/>
        <a:p>
          <a:endParaRPr lang="en-US"/>
        </a:p>
      </dgm:t>
    </dgm:pt>
    <dgm:pt modelId="{FD4E0FA4-B0C3-43E7-A4AB-AEB4FAE7D09C}">
      <dgm:prSet/>
      <dgm:spPr/>
      <dgm:t>
        <a:bodyPr/>
        <a:lstStyle/>
        <a:p>
          <a:pPr rtl="0"/>
          <a:r>
            <a:rPr lang="en-US" dirty="0"/>
            <a:t>Specific Learning Disabilities</a:t>
          </a:r>
        </a:p>
      </dgm:t>
    </dgm:pt>
    <dgm:pt modelId="{CC0FDB34-EAD7-44A2-85A5-DB62E8AD6BB5}" type="parTrans" cxnId="{7846D7CF-B539-4176-9FF1-5E9012B155BE}">
      <dgm:prSet/>
      <dgm:spPr/>
      <dgm:t>
        <a:bodyPr/>
        <a:lstStyle/>
        <a:p>
          <a:endParaRPr lang="en-US"/>
        </a:p>
      </dgm:t>
    </dgm:pt>
    <dgm:pt modelId="{90FC6527-E677-4849-9204-A3966A0A5E76}" type="sibTrans" cxnId="{7846D7CF-B539-4176-9FF1-5E9012B155BE}">
      <dgm:prSet/>
      <dgm:spPr/>
      <dgm:t>
        <a:bodyPr/>
        <a:lstStyle/>
        <a:p>
          <a:endParaRPr lang="en-US"/>
        </a:p>
      </dgm:t>
    </dgm:pt>
    <dgm:pt modelId="{DBE2B7C2-F0E2-4F0B-AA62-BCC8215B6F96}">
      <dgm:prSet/>
      <dgm:spPr/>
      <dgm:t>
        <a:bodyPr/>
        <a:lstStyle/>
        <a:p>
          <a:pPr rtl="0"/>
          <a:r>
            <a:rPr lang="en-US" dirty="0"/>
            <a:t>Emotional Disturbance</a:t>
          </a:r>
        </a:p>
      </dgm:t>
    </dgm:pt>
    <dgm:pt modelId="{16B24B61-F5FE-4983-8100-5DA783540674}" type="parTrans" cxnId="{36491274-2C86-48B7-870B-4B668AC8A3F3}">
      <dgm:prSet/>
      <dgm:spPr/>
      <dgm:t>
        <a:bodyPr/>
        <a:lstStyle/>
        <a:p>
          <a:endParaRPr lang="en-US"/>
        </a:p>
      </dgm:t>
    </dgm:pt>
    <dgm:pt modelId="{AC567633-D4E7-44A7-A546-09E2B15F8E11}" type="sibTrans" cxnId="{36491274-2C86-48B7-870B-4B668AC8A3F3}">
      <dgm:prSet/>
      <dgm:spPr/>
      <dgm:t>
        <a:bodyPr/>
        <a:lstStyle/>
        <a:p>
          <a:endParaRPr lang="en-US"/>
        </a:p>
      </dgm:t>
    </dgm:pt>
    <dgm:pt modelId="{4BD839EB-4140-4291-8383-5B76C430B675}">
      <dgm:prSet/>
      <dgm:spPr/>
      <dgm:t>
        <a:bodyPr/>
        <a:lstStyle/>
        <a:p>
          <a:pPr rtl="0"/>
          <a:r>
            <a:rPr lang="en-US" dirty="0"/>
            <a:t>Speech or Language Impairments</a:t>
          </a:r>
        </a:p>
      </dgm:t>
    </dgm:pt>
    <dgm:pt modelId="{14425CD9-2614-4809-9A08-0AEA3C564C3A}" type="parTrans" cxnId="{538197A4-BAA0-4012-8EFC-D71F21111291}">
      <dgm:prSet/>
      <dgm:spPr/>
      <dgm:t>
        <a:bodyPr/>
        <a:lstStyle/>
        <a:p>
          <a:endParaRPr lang="en-US"/>
        </a:p>
      </dgm:t>
    </dgm:pt>
    <dgm:pt modelId="{8BE26410-420A-480B-9BE9-2CC5A07AED7C}" type="sibTrans" cxnId="{538197A4-BAA0-4012-8EFC-D71F21111291}">
      <dgm:prSet/>
      <dgm:spPr/>
      <dgm:t>
        <a:bodyPr/>
        <a:lstStyle/>
        <a:p>
          <a:endParaRPr lang="en-US"/>
        </a:p>
      </dgm:t>
    </dgm:pt>
    <dgm:pt modelId="{FB3B2B60-C7D1-48A9-8394-06E76341DFAB}">
      <dgm:prSet/>
      <dgm:spPr/>
      <dgm:t>
        <a:bodyPr/>
        <a:lstStyle/>
        <a:p>
          <a:pPr rtl="0"/>
          <a:r>
            <a:rPr lang="en-US" dirty="0"/>
            <a:t>Other Health Impairments</a:t>
          </a:r>
        </a:p>
      </dgm:t>
    </dgm:pt>
    <dgm:pt modelId="{FDD47093-27D6-4E0B-B533-C94D0092767C}" type="parTrans" cxnId="{9F3A78AE-D9F6-46B8-9618-D76BEDB6618D}">
      <dgm:prSet/>
      <dgm:spPr/>
      <dgm:t>
        <a:bodyPr/>
        <a:lstStyle/>
        <a:p>
          <a:endParaRPr lang="en-US"/>
        </a:p>
      </dgm:t>
    </dgm:pt>
    <dgm:pt modelId="{D642216A-3CF2-4885-9D0C-E45E90259475}" type="sibTrans" cxnId="{9F3A78AE-D9F6-46B8-9618-D76BEDB6618D}">
      <dgm:prSet/>
      <dgm:spPr/>
      <dgm:t>
        <a:bodyPr/>
        <a:lstStyle/>
        <a:p>
          <a:endParaRPr lang="en-US"/>
        </a:p>
      </dgm:t>
    </dgm:pt>
    <dgm:pt modelId="{6DC98818-A3B1-421E-B250-A6017857442D}">
      <dgm:prSet/>
      <dgm:spPr/>
      <dgm:t>
        <a:bodyPr/>
        <a:lstStyle/>
        <a:p>
          <a:pPr rtl="0"/>
          <a:r>
            <a:rPr lang="en-US" dirty="0"/>
            <a:t>Autism</a:t>
          </a:r>
        </a:p>
      </dgm:t>
    </dgm:pt>
    <dgm:pt modelId="{4AE92D2D-ADA6-4655-A038-A2F297C4FD27}" type="parTrans" cxnId="{B3DB8E1A-765B-4B85-BFA2-4F1B39DDBFCF}">
      <dgm:prSet/>
      <dgm:spPr/>
      <dgm:t>
        <a:bodyPr/>
        <a:lstStyle/>
        <a:p>
          <a:endParaRPr lang="en-US"/>
        </a:p>
      </dgm:t>
    </dgm:pt>
    <dgm:pt modelId="{ECEB22AF-703E-432D-9685-AD9996F7F716}" type="sibTrans" cxnId="{B3DB8E1A-765B-4B85-BFA2-4F1B39DDBFCF}">
      <dgm:prSet/>
      <dgm:spPr/>
      <dgm:t>
        <a:bodyPr/>
        <a:lstStyle/>
        <a:p>
          <a:endParaRPr lang="en-US"/>
        </a:p>
      </dgm:t>
    </dgm:pt>
    <dgm:pt modelId="{F54E56EC-889D-4AAE-B3A5-5D568CAC3DEE}" type="pres">
      <dgm:prSet presAssocID="{61EB53F8-73E0-4D71-835D-7652211C77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B56F5-BA2D-4B63-BB7A-DA9FC88B2F54}" type="pres">
      <dgm:prSet presAssocID="{F66627B4-9A9C-4436-BE00-2D00BBD38EF0}" presName="linNode" presStyleCnt="0"/>
      <dgm:spPr/>
    </dgm:pt>
    <dgm:pt modelId="{E2ABE0F3-29EE-40B6-B0D2-8F19FB11F2F1}" type="pres">
      <dgm:prSet presAssocID="{F66627B4-9A9C-4436-BE00-2D00BBD38EF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F329E-2246-4CC4-BCA8-85A0BF65511F}" type="pres">
      <dgm:prSet presAssocID="{F66627B4-9A9C-4436-BE00-2D00BBD38EF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8197A4-BAA0-4012-8EFC-D71F21111291}" srcId="{FB06E9CC-0AB6-47E3-99CF-DA22E65D64D7}" destId="{4BD839EB-4140-4291-8383-5B76C430B675}" srcOrd="3" destOrd="0" parTransId="{14425CD9-2614-4809-9A08-0AEA3C564C3A}" sibTransId="{8BE26410-420A-480B-9BE9-2CC5A07AED7C}"/>
    <dgm:cxn modelId="{36491274-2C86-48B7-870B-4B668AC8A3F3}" srcId="{FB06E9CC-0AB6-47E3-99CF-DA22E65D64D7}" destId="{DBE2B7C2-F0E2-4F0B-AA62-BCC8215B6F96}" srcOrd="2" destOrd="0" parTransId="{16B24B61-F5FE-4983-8100-5DA783540674}" sibTransId="{AC567633-D4E7-44A7-A546-09E2B15F8E11}"/>
    <dgm:cxn modelId="{C5990597-F970-4879-BA5E-538AD2804066}" type="presOf" srcId="{61EB53F8-73E0-4D71-835D-7652211C7775}" destId="{F54E56EC-889D-4AAE-B3A5-5D568CAC3DEE}" srcOrd="0" destOrd="0" presId="urn:microsoft.com/office/officeart/2005/8/layout/vList5"/>
    <dgm:cxn modelId="{4F98B4C2-F93D-4E62-8ED4-B419E1E950EA}" type="presOf" srcId="{FD4E0FA4-B0C3-43E7-A4AB-AEB4FAE7D09C}" destId="{B0CF329E-2246-4CC4-BCA8-85A0BF65511F}" srcOrd="0" destOrd="3" presId="urn:microsoft.com/office/officeart/2005/8/layout/vList5"/>
    <dgm:cxn modelId="{7846D7CF-B539-4176-9FF1-5E9012B155BE}" srcId="{FB06E9CC-0AB6-47E3-99CF-DA22E65D64D7}" destId="{FD4E0FA4-B0C3-43E7-A4AB-AEB4FAE7D09C}" srcOrd="1" destOrd="0" parTransId="{CC0FDB34-EAD7-44A2-85A5-DB62E8AD6BB5}" sibTransId="{90FC6527-E677-4849-9204-A3966A0A5E76}"/>
    <dgm:cxn modelId="{55033BB3-AAC5-4068-B211-3335EAFD6CFC}" type="presOf" srcId="{9D81121C-46F1-406D-8099-D8153CF08A54}" destId="{B0CF329E-2246-4CC4-BCA8-85A0BF65511F}" srcOrd="0" destOrd="0" presId="urn:microsoft.com/office/officeart/2005/8/layout/vList5"/>
    <dgm:cxn modelId="{01605394-17A4-4F5E-983B-A2C356489590}" type="presOf" srcId="{4BD839EB-4140-4291-8383-5B76C430B675}" destId="{B0CF329E-2246-4CC4-BCA8-85A0BF65511F}" srcOrd="0" destOrd="5" presId="urn:microsoft.com/office/officeart/2005/8/layout/vList5"/>
    <dgm:cxn modelId="{5CBC04D8-CD5B-441F-B187-F7DBC653FC2E}" srcId="{61EB53F8-73E0-4D71-835D-7652211C7775}" destId="{F66627B4-9A9C-4436-BE00-2D00BBD38EF0}" srcOrd="0" destOrd="0" parTransId="{0CF376A2-5C2A-4F43-ABA0-D5029E4FC66A}" sibTransId="{A2A509B6-65FE-4C93-B3FE-E14C7E5DAEF3}"/>
    <dgm:cxn modelId="{229C318B-045F-445C-A6CE-76FAF4E2A188}" srcId="{F66627B4-9A9C-4436-BE00-2D00BBD38EF0}" destId="{9D81121C-46F1-406D-8099-D8153CF08A54}" srcOrd="0" destOrd="0" parTransId="{3EBF2A28-2DBB-4DA1-BA89-ECF21FF9F216}" sibTransId="{15818CB1-3FDB-4D4A-AF12-D320ECBB07E1}"/>
    <dgm:cxn modelId="{6B179B9F-FBB5-4006-B07E-D23FF8A96E2F}" type="presOf" srcId="{FB0B9175-BED4-4093-81B0-5088F9849483}" destId="{B0CF329E-2246-4CC4-BCA8-85A0BF65511F}" srcOrd="0" destOrd="2" presId="urn:microsoft.com/office/officeart/2005/8/layout/vList5"/>
    <dgm:cxn modelId="{84EF22B3-C32F-4012-ACDC-BAA7122CDC95}" type="presOf" srcId="{6DC98818-A3B1-421E-B250-A6017857442D}" destId="{B0CF329E-2246-4CC4-BCA8-85A0BF65511F}" srcOrd="0" destOrd="7" presId="urn:microsoft.com/office/officeart/2005/8/layout/vList5"/>
    <dgm:cxn modelId="{134410BE-E24B-4DB8-BA76-857D28E142D1}" type="presOf" srcId="{FB06E9CC-0AB6-47E3-99CF-DA22E65D64D7}" destId="{B0CF329E-2246-4CC4-BCA8-85A0BF65511F}" srcOrd="0" destOrd="1" presId="urn:microsoft.com/office/officeart/2005/8/layout/vList5"/>
    <dgm:cxn modelId="{B5664484-2306-4C10-B9B3-879BF3422A44}" type="presOf" srcId="{FB3B2B60-C7D1-48A9-8394-06E76341DFAB}" destId="{B0CF329E-2246-4CC4-BCA8-85A0BF65511F}" srcOrd="0" destOrd="6" presId="urn:microsoft.com/office/officeart/2005/8/layout/vList5"/>
    <dgm:cxn modelId="{B3DB8E1A-765B-4B85-BFA2-4F1B39DDBFCF}" srcId="{FB06E9CC-0AB6-47E3-99CF-DA22E65D64D7}" destId="{6DC98818-A3B1-421E-B250-A6017857442D}" srcOrd="5" destOrd="0" parTransId="{4AE92D2D-ADA6-4655-A038-A2F297C4FD27}" sibTransId="{ECEB22AF-703E-432D-9685-AD9996F7F716}"/>
    <dgm:cxn modelId="{B76E2699-967D-46CF-B732-2E89D54C321D}" type="presOf" srcId="{F66627B4-9A9C-4436-BE00-2D00BBD38EF0}" destId="{E2ABE0F3-29EE-40B6-B0D2-8F19FB11F2F1}" srcOrd="0" destOrd="0" presId="urn:microsoft.com/office/officeart/2005/8/layout/vList5"/>
    <dgm:cxn modelId="{6DB0D0C3-1023-43D2-8BCB-8FC2D6180CCB}" type="presOf" srcId="{DBE2B7C2-F0E2-4F0B-AA62-BCC8215B6F96}" destId="{B0CF329E-2246-4CC4-BCA8-85A0BF65511F}" srcOrd="0" destOrd="4" presId="urn:microsoft.com/office/officeart/2005/8/layout/vList5"/>
    <dgm:cxn modelId="{E5E3BF20-E209-45A4-B22D-4E1BDB35B704}" srcId="{F66627B4-9A9C-4436-BE00-2D00BBD38EF0}" destId="{FB06E9CC-0AB6-47E3-99CF-DA22E65D64D7}" srcOrd="1" destOrd="0" parTransId="{0EEAC271-874A-4F19-8569-6E9D31612C9A}" sibTransId="{77E91AD6-A556-4CA1-AD0B-582B3588C080}"/>
    <dgm:cxn modelId="{1FE7CFAD-743B-44FE-A561-EDA32FF85A28}" srcId="{FB06E9CC-0AB6-47E3-99CF-DA22E65D64D7}" destId="{FB0B9175-BED4-4093-81B0-5088F9849483}" srcOrd="0" destOrd="0" parTransId="{1061D37C-B32A-4A51-BD18-C1D96D808AA5}" sibTransId="{0C3192C7-414D-4B3C-8ED0-9A677B26FFD8}"/>
    <dgm:cxn modelId="{9F3A78AE-D9F6-46B8-9618-D76BEDB6618D}" srcId="{FB06E9CC-0AB6-47E3-99CF-DA22E65D64D7}" destId="{FB3B2B60-C7D1-48A9-8394-06E76341DFAB}" srcOrd="4" destOrd="0" parTransId="{FDD47093-27D6-4E0B-B533-C94D0092767C}" sibTransId="{D642216A-3CF2-4885-9D0C-E45E90259475}"/>
    <dgm:cxn modelId="{2E759865-C6CC-405B-964B-E907E0A8DC72}" type="presParOf" srcId="{F54E56EC-889D-4AAE-B3A5-5D568CAC3DEE}" destId="{46BB56F5-BA2D-4B63-BB7A-DA9FC88B2F54}" srcOrd="0" destOrd="0" presId="urn:microsoft.com/office/officeart/2005/8/layout/vList5"/>
    <dgm:cxn modelId="{F6556607-8F81-42C2-8DA5-163C5EF131F7}" type="presParOf" srcId="{46BB56F5-BA2D-4B63-BB7A-DA9FC88B2F54}" destId="{E2ABE0F3-29EE-40B6-B0D2-8F19FB11F2F1}" srcOrd="0" destOrd="0" presId="urn:microsoft.com/office/officeart/2005/8/layout/vList5"/>
    <dgm:cxn modelId="{82CD6154-99EF-44E1-A6BF-F0B22207E88D}" type="presParOf" srcId="{46BB56F5-BA2D-4B63-BB7A-DA9FC88B2F54}" destId="{B0CF329E-2246-4CC4-BCA8-85A0BF6551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50ED0-64C5-4D73-9973-2AC4140B370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3ECD8-9D0D-4FDA-93DE-D5EAD963241E}">
      <dgm:prSet/>
      <dgm:spPr/>
      <dgm:t>
        <a:bodyPr/>
        <a:lstStyle/>
        <a:p>
          <a:pPr rtl="0"/>
          <a:r>
            <a:rPr lang="en-US" dirty="0"/>
            <a:t>Placement</a:t>
          </a:r>
        </a:p>
      </dgm:t>
    </dgm:pt>
    <dgm:pt modelId="{0EDFE3C0-4BEC-4723-8ADC-83EC4F3258E2}" type="parTrans" cxnId="{979FD973-FBA7-4FC8-82DE-94E802203B86}">
      <dgm:prSet/>
      <dgm:spPr/>
      <dgm:t>
        <a:bodyPr/>
        <a:lstStyle/>
        <a:p>
          <a:endParaRPr lang="en-US"/>
        </a:p>
      </dgm:t>
    </dgm:pt>
    <dgm:pt modelId="{949AF644-292B-4E3A-BC6B-1FE1ECC9ABFA}" type="sibTrans" cxnId="{979FD973-FBA7-4FC8-82DE-94E802203B86}">
      <dgm:prSet/>
      <dgm:spPr/>
      <dgm:t>
        <a:bodyPr/>
        <a:lstStyle/>
        <a:p>
          <a:endParaRPr lang="en-US"/>
        </a:p>
      </dgm:t>
    </dgm:pt>
    <dgm:pt modelId="{8E1168B2-F5C1-4A13-82D8-F35FC1F6D8EB}">
      <dgm:prSet/>
      <dgm:spPr/>
      <dgm:t>
        <a:bodyPr/>
        <a:lstStyle/>
        <a:p>
          <a:pPr rtl="0"/>
          <a:r>
            <a:rPr lang="en-US" dirty="0"/>
            <a:t>Children who received educational and related services in the regular class no more than </a:t>
          </a:r>
          <a:r>
            <a:rPr lang="en-US" b="1" dirty="0"/>
            <a:t>79 percent of the day and no less than 40 percent </a:t>
          </a:r>
          <a:r>
            <a:rPr lang="en-US" dirty="0"/>
            <a:t>of the day </a:t>
          </a:r>
        </a:p>
      </dgm:t>
    </dgm:pt>
    <dgm:pt modelId="{8E82D9AE-15D8-4E34-9098-03F0AB83D127}" type="parTrans" cxnId="{A3C4DA0F-B459-4E5E-9FFC-FF5E2CC04FFC}">
      <dgm:prSet/>
      <dgm:spPr/>
      <dgm:t>
        <a:bodyPr/>
        <a:lstStyle/>
        <a:p>
          <a:endParaRPr lang="en-US"/>
        </a:p>
      </dgm:t>
    </dgm:pt>
    <dgm:pt modelId="{1709C340-0689-4D8A-8470-6089F9BDDC74}" type="sibTrans" cxnId="{A3C4DA0F-B459-4E5E-9FFC-FF5E2CC04FFC}">
      <dgm:prSet/>
      <dgm:spPr/>
      <dgm:t>
        <a:bodyPr/>
        <a:lstStyle/>
        <a:p>
          <a:endParaRPr lang="en-US"/>
        </a:p>
      </dgm:t>
    </dgm:pt>
    <dgm:pt modelId="{521091AE-27BB-466F-8551-E9C287761291}">
      <dgm:prSet/>
      <dgm:spPr/>
      <dgm:t>
        <a:bodyPr/>
        <a:lstStyle/>
        <a:p>
          <a:pPr rtl="0"/>
          <a:r>
            <a:rPr lang="en-US" dirty="0"/>
            <a:t>Children who received special education and related services in the regular class for </a:t>
          </a:r>
          <a:r>
            <a:rPr lang="en-US" b="1" dirty="0"/>
            <a:t>less than 40 percent </a:t>
          </a:r>
          <a:r>
            <a:rPr lang="en-US" dirty="0"/>
            <a:t>of the day</a:t>
          </a:r>
        </a:p>
      </dgm:t>
    </dgm:pt>
    <dgm:pt modelId="{E9E23E4B-D379-4808-A83C-A71D807E8F57}" type="parTrans" cxnId="{1CA0F32F-B159-400B-B531-009AC4AD2481}">
      <dgm:prSet/>
      <dgm:spPr/>
      <dgm:t>
        <a:bodyPr/>
        <a:lstStyle/>
        <a:p>
          <a:endParaRPr lang="en-US"/>
        </a:p>
      </dgm:t>
    </dgm:pt>
    <dgm:pt modelId="{F8B3A88F-42CE-43F4-B86E-AC6D15B406F9}" type="sibTrans" cxnId="{1CA0F32F-B159-400B-B531-009AC4AD2481}">
      <dgm:prSet/>
      <dgm:spPr/>
      <dgm:t>
        <a:bodyPr/>
        <a:lstStyle/>
        <a:p>
          <a:endParaRPr lang="en-US"/>
        </a:p>
      </dgm:t>
    </dgm:pt>
    <dgm:pt modelId="{CB065BAF-00DE-4C81-B1A3-46580E5A7FCF}">
      <dgm:prSet/>
      <dgm:spPr/>
      <dgm:t>
        <a:bodyPr/>
        <a:lstStyle/>
        <a:p>
          <a:pPr rtl="0"/>
          <a:r>
            <a:rPr lang="en-US" dirty="0"/>
            <a:t>Children who received special education and related services in </a:t>
          </a:r>
          <a:r>
            <a:rPr lang="en-US" b="1" dirty="0"/>
            <a:t>separate schools and residential facilities</a:t>
          </a:r>
          <a:r>
            <a:rPr lang="en-US" dirty="0"/>
            <a:t> </a:t>
          </a:r>
        </a:p>
      </dgm:t>
    </dgm:pt>
    <dgm:pt modelId="{1312BAFD-9E75-49C7-972B-83FFB7CA2346}" type="parTrans" cxnId="{756617F2-0483-4653-8491-5136DF3C1825}">
      <dgm:prSet/>
      <dgm:spPr/>
      <dgm:t>
        <a:bodyPr/>
        <a:lstStyle/>
        <a:p>
          <a:endParaRPr lang="en-US"/>
        </a:p>
      </dgm:t>
    </dgm:pt>
    <dgm:pt modelId="{76E6AE58-DD5B-4D07-AC84-2F6235A6C587}" type="sibTrans" cxnId="{756617F2-0483-4653-8491-5136DF3C1825}">
      <dgm:prSet/>
      <dgm:spPr/>
      <dgm:t>
        <a:bodyPr/>
        <a:lstStyle/>
        <a:p>
          <a:endParaRPr lang="en-US"/>
        </a:p>
      </dgm:t>
    </dgm:pt>
    <dgm:pt modelId="{09962DB2-7D55-42C7-ADCF-A3B38AA272E7}" type="pres">
      <dgm:prSet presAssocID="{16E50ED0-64C5-4D73-9973-2AC4140B3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AD996-F782-4D36-B32E-E269C4269CE1}" type="pres">
      <dgm:prSet presAssocID="{2203ECD8-9D0D-4FDA-93DE-D5EAD963241E}" presName="linNode" presStyleCnt="0"/>
      <dgm:spPr/>
    </dgm:pt>
    <dgm:pt modelId="{1CD3B73D-567D-4767-9486-8E8AC4AB8342}" type="pres">
      <dgm:prSet presAssocID="{2203ECD8-9D0D-4FDA-93DE-D5EAD963241E}" presName="parentText" presStyleLbl="node1" presStyleIdx="0" presStyleCnt="1" custScaleX="878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74A2E-9C5B-4655-92C0-F4B8A35E0ABB}" type="pres">
      <dgm:prSet presAssocID="{2203ECD8-9D0D-4FDA-93DE-D5EAD963241E}" presName="descendantText" presStyleLbl="alignAccFollowNode1" presStyleIdx="0" presStyleCnt="1" custScaleX="119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4DA0F-B459-4E5E-9FFC-FF5E2CC04FFC}" srcId="{2203ECD8-9D0D-4FDA-93DE-D5EAD963241E}" destId="{8E1168B2-F5C1-4A13-82D8-F35FC1F6D8EB}" srcOrd="0" destOrd="0" parTransId="{8E82D9AE-15D8-4E34-9098-03F0AB83D127}" sibTransId="{1709C340-0689-4D8A-8470-6089F9BDDC74}"/>
    <dgm:cxn modelId="{D3926631-D962-4059-9BC7-4892C6242557}" type="presOf" srcId="{16E50ED0-64C5-4D73-9973-2AC4140B3706}" destId="{09962DB2-7D55-42C7-ADCF-A3B38AA272E7}" srcOrd="0" destOrd="0" presId="urn:microsoft.com/office/officeart/2005/8/layout/vList5"/>
    <dgm:cxn modelId="{1CA0F32F-B159-400B-B531-009AC4AD2481}" srcId="{2203ECD8-9D0D-4FDA-93DE-D5EAD963241E}" destId="{521091AE-27BB-466F-8551-E9C287761291}" srcOrd="1" destOrd="0" parTransId="{E9E23E4B-D379-4808-A83C-A71D807E8F57}" sibTransId="{F8B3A88F-42CE-43F4-B86E-AC6D15B406F9}"/>
    <dgm:cxn modelId="{979FD973-FBA7-4FC8-82DE-94E802203B86}" srcId="{16E50ED0-64C5-4D73-9973-2AC4140B3706}" destId="{2203ECD8-9D0D-4FDA-93DE-D5EAD963241E}" srcOrd="0" destOrd="0" parTransId="{0EDFE3C0-4BEC-4723-8ADC-83EC4F3258E2}" sibTransId="{949AF644-292B-4E3A-BC6B-1FE1ECC9ABFA}"/>
    <dgm:cxn modelId="{756617F2-0483-4653-8491-5136DF3C1825}" srcId="{2203ECD8-9D0D-4FDA-93DE-D5EAD963241E}" destId="{CB065BAF-00DE-4C81-B1A3-46580E5A7FCF}" srcOrd="2" destOrd="0" parTransId="{1312BAFD-9E75-49C7-972B-83FFB7CA2346}" sibTransId="{76E6AE58-DD5B-4D07-AC84-2F6235A6C587}"/>
    <dgm:cxn modelId="{39B86373-28A2-4170-B876-D5CB93BDCEA3}" type="presOf" srcId="{CB065BAF-00DE-4C81-B1A3-46580E5A7FCF}" destId="{62E74A2E-9C5B-4655-92C0-F4B8A35E0ABB}" srcOrd="0" destOrd="2" presId="urn:microsoft.com/office/officeart/2005/8/layout/vList5"/>
    <dgm:cxn modelId="{AC5533C2-C6D0-4FA5-A680-BD45FD06E474}" type="presOf" srcId="{2203ECD8-9D0D-4FDA-93DE-D5EAD963241E}" destId="{1CD3B73D-567D-4767-9486-8E8AC4AB8342}" srcOrd="0" destOrd="0" presId="urn:microsoft.com/office/officeart/2005/8/layout/vList5"/>
    <dgm:cxn modelId="{E365BE68-8C51-494B-A5D5-2B4D30E19489}" type="presOf" srcId="{8E1168B2-F5C1-4A13-82D8-F35FC1F6D8EB}" destId="{62E74A2E-9C5B-4655-92C0-F4B8A35E0ABB}" srcOrd="0" destOrd="0" presId="urn:microsoft.com/office/officeart/2005/8/layout/vList5"/>
    <dgm:cxn modelId="{B50700D2-32BB-42AA-A2EC-80161BCF66F1}" type="presOf" srcId="{521091AE-27BB-466F-8551-E9C287761291}" destId="{62E74A2E-9C5B-4655-92C0-F4B8A35E0ABB}" srcOrd="0" destOrd="1" presId="urn:microsoft.com/office/officeart/2005/8/layout/vList5"/>
    <dgm:cxn modelId="{1DF8B0BD-2242-4058-A3B4-A21CDFF0E9F4}" type="presParOf" srcId="{09962DB2-7D55-42C7-ADCF-A3B38AA272E7}" destId="{A58AD996-F782-4D36-B32E-E269C4269CE1}" srcOrd="0" destOrd="0" presId="urn:microsoft.com/office/officeart/2005/8/layout/vList5"/>
    <dgm:cxn modelId="{02A0DD65-B6F5-426A-B083-644ACF311A7F}" type="presParOf" srcId="{A58AD996-F782-4D36-B32E-E269C4269CE1}" destId="{1CD3B73D-567D-4767-9486-8E8AC4AB8342}" srcOrd="0" destOrd="0" presId="urn:microsoft.com/office/officeart/2005/8/layout/vList5"/>
    <dgm:cxn modelId="{28E61CA1-32AE-4745-ABED-DA17E3FADE79}" type="presParOf" srcId="{A58AD996-F782-4D36-B32E-E269C4269CE1}" destId="{62E74A2E-9C5B-4655-92C0-F4B8A35E0A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A04F8-26A6-4184-A1DB-A7947A30D9BE}" type="doc">
      <dgm:prSet loTypeId="urn:microsoft.com/office/officeart/2005/8/layout/vList5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FB6325B-9B7D-4D63-8A69-46AA79D40531}">
      <dgm:prSet custT="1"/>
      <dgm:spPr/>
      <dgm:t>
        <a:bodyPr/>
        <a:lstStyle/>
        <a:p>
          <a:pPr rtl="0"/>
          <a:r>
            <a:rPr lang="en-US" sz="3000" dirty="0"/>
            <a:t>Disciplinary Actions: </a:t>
          </a:r>
          <a:r>
            <a:rPr lang="en-US" sz="2400" dirty="0"/>
            <a:t>Must consider all three areas (incidence, duration, type) </a:t>
          </a:r>
        </a:p>
      </dgm:t>
    </dgm:pt>
    <dgm:pt modelId="{BB6274E3-847D-4C03-AF24-152E369D964A}" type="parTrans" cxnId="{7E6D44AB-8BA5-471C-83F2-97849AF0629E}">
      <dgm:prSet/>
      <dgm:spPr/>
      <dgm:t>
        <a:bodyPr/>
        <a:lstStyle/>
        <a:p>
          <a:endParaRPr lang="en-US"/>
        </a:p>
      </dgm:t>
    </dgm:pt>
    <dgm:pt modelId="{A8D67BA2-6FAD-4242-B7F1-5ABDFE2EEC6B}" type="sibTrans" cxnId="{7E6D44AB-8BA5-471C-83F2-97849AF0629E}">
      <dgm:prSet/>
      <dgm:spPr/>
      <dgm:t>
        <a:bodyPr/>
        <a:lstStyle/>
        <a:p>
          <a:endParaRPr lang="en-US"/>
        </a:p>
      </dgm:t>
    </dgm:pt>
    <dgm:pt modelId="{189B46B2-8DA6-4B6B-9E50-1CEEF69FE168}">
      <dgm:prSet/>
      <dgm:spPr/>
      <dgm:t>
        <a:bodyPr/>
        <a:lstStyle/>
        <a:p>
          <a:pPr rtl="0"/>
          <a:r>
            <a:rPr lang="en-US" dirty="0"/>
            <a:t>For example:</a:t>
          </a:r>
        </a:p>
      </dgm:t>
    </dgm:pt>
    <dgm:pt modelId="{5C3B8873-EF9A-4C72-ACE8-6E1481E69D68}" type="parTrans" cxnId="{0AD56D23-88AA-4755-94D9-D4C474842795}">
      <dgm:prSet/>
      <dgm:spPr/>
      <dgm:t>
        <a:bodyPr/>
        <a:lstStyle/>
        <a:p>
          <a:endParaRPr lang="en-US"/>
        </a:p>
      </dgm:t>
    </dgm:pt>
    <dgm:pt modelId="{E0D89D35-4553-411B-86A4-C0FABE8A7B37}" type="sibTrans" cxnId="{0AD56D23-88AA-4755-94D9-D4C474842795}">
      <dgm:prSet/>
      <dgm:spPr/>
      <dgm:t>
        <a:bodyPr/>
        <a:lstStyle/>
        <a:p>
          <a:endParaRPr lang="en-US"/>
        </a:p>
      </dgm:t>
    </dgm:pt>
    <dgm:pt modelId="{171F8CB0-71D8-4897-A7F0-CD6BCA02C539}">
      <dgm:prSet/>
      <dgm:spPr/>
      <dgm:t>
        <a:bodyPr/>
        <a:lstStyle/>
        <a:p>
          <a:pPr rtl="0"/>
          <a:r>
            <a:rPr lang="en-US" dirty="0"/>
            <a:t>Number of out-of-school suspensions/ expulsions of 10 days or less</a:t>
          </a:r>
        </a:p>
      </dgm:t>
    </dgm:pt>
    <dgm:pt modelId="{219B3B54-C640-4AA6-9351-14234026C420}" type="parTrans" cxnId="{8D32210B-1B7F-4730-8ED9-06032490F140}">
      <dgm:prSet/>
      <dgm:spPr/>
      <dgm:t>
        <a:bodyPr/>
        <a:lstStyle/>
        <a:p>
          <a:endParaRPr lang="en-US"/>
        </a:p>
      </dgm:t>
    </dgm:pt>
    <dgm:pt modelId="{10B42224-FEAC-4F13-8A2B-7F0C08DC5029}" type="sibTrans" cxnId="{8D32210B-1B7F-4730-8ED9-06032490F140}">
      <dgm:prSet/>
      <dgm:spPr/>
      <dgm:t>
        <a:bodyPr/>
        <a:lstStyle/>
        <a:p>
          <a:endParaRPr lang="en-US"/>
        </a:p>
      </dgm:t>
    </dgm:pt>
    <dgm:pt modelId="{B4B1260A-CA29-4617-9940-7D4FCDD03BBC}">
      <dgm:prSet/>
      <dgm:spPr/>
      <dgm:t>
        <a:bodyPr/>
        <a:lstStyle/>
        <a:p>
          <a:pPr rtl="0"/>
          <a:r>
            <a:rPr lang="en-US" dirty="0"/>
            <a:t>Number of out-of-school suspensions (including expulsions) of greater than 10 days</a:t>
          </a:r>
        </a:p>
      </dgm:t>
    </dgm:pt>
    <dgm:pt modelId="{F2741A23-B7E0-4C45-B628-53FAF9102265}" type="parTrans" cxnId="{7B59FA23-A641-4DFD-9C97-40311FFB61E1}">
      <dgm:prSet/>
      <dgm:spPr/>
      <dgm:t>
        <a:bodyPr/>
        <a:lstStyle/>
        <a:p>
          <a:endParaRPr lang="en-US"/>
        </a:p>
      </dgm:t>
    </dgm:pt>
    <dgm:pt modelId="{A4343450-9AA0-4A15-A7C3-976016ED980B}" type="sibTrans" cxnId="{7B59FA23-A641-4DFD-9C97-40311FFB61E1}">
      <dgm:prSet/>
      <dgm:spPr/>
      <dgm:t>
        <a:bodyPr/>
        <a:lstStyle/>
        <a:p>
          <a:endParaRPr lang="en-US"/>
        </a:p>
      </dgm:t>
    </dgm:pt>
    <dgm:pt modelId="{C05A527D-16AF-4EAB-9398-9008BE841F15}">
      <dgm:prSet/>
      <dgm:spPr/>
      <dgm:t>
        <a:bodyPr/>
        <a:lstStyle/>
        <a:p>
          <a:pPr rtl="0"/>
          <a:r>
            <a:rPr lang="en-US" dirty="0"/>
            <a:t>Number of in-school suspensions of 10 days or less</a:t>
          </a:r>
        </a:p>
      </dgm:t>
    </dgm:pt>
    <dgm:pt modelId="{2F174126-DCF6-47C3-8FDD-7782C3A354FE}" type="parTrans" cxnId="{247000A7-BAE8-4601-A00D-4BDF7D879EDF}">
      <dgm:prSet/>
      <dgm:spPr/>
      <dgm:t>
        <a:bodyPr/>
        <a:lstStyle/>
        <a:p>
          <a:endParaRPr lang="en-US"/>
        </a:p>
      </dgm:t>
    </dgm:pt>
    <dgm:pt modelId="{0E1BB241-7EC7-419F-B638-80A904795F39}" type="sibTrans" cxnId="{247000A7-BAE8-4601-A00D-4BDF7D879EDF}">
      <dgm:prSet/>
      <dgm:spPr/>
      <dgm:t>
        <a:bodyPr/>
        <a:lstStyle/>
        <a:p>
          <a:endParaRPr lang="en-US"/>
        </a:p>
      </dgm:t>
    </dgm:pt>
    <dgm:pt modelId="{29A6266A-B1B8-40D7-A270-A177793E9281}">
      <dgm:prSet/>
      <dgm:spPr/>
      <dgm:t>
        <a:bodyPr/>
        <a:lstStyle/>
        <a:p>
          <a:pPr rtl="0"/>
          <a:r>
            <a:rPr lang="en-US" dirty="0"/>
            <a:t>Number of in-school suspensions of greater than 10 days</a:t>
          </a:r>
        </a:p>
      </dgm:t>
    </dgm:pt>
    <dgm:pt modelId="{A8A72A45-5177-4EDA-80D9-726217CFC7C2}" type="parTrans" cxnId="{88E1C780-F797-4160-96F4-1D318BC3516D}">
      <dgm:prSet/>
      <dgm:spPr/>
      <dgm:t>
        <a:bodyPr/>
        <a:lstStyle/>
        <a:p>
          <a:endParaRPr lang="en-US"/>
        </a:p>
      </dgm:t>
    </dgm:pt>
    <dgm:pt modelId="{F8856F24-0B1D-4FF4-BF96-DDCA19C65BF5}" type="sibTrans" cxnId="{88E1C780-F797-4160-96F4-1D318BC3516D}">
      <dgm:prSet/>
      <dgm:spPr/>
      <dgm:t>
        <a:bodyPr/>
        <a:lstStyle/>
        <a:p>
          <a:endParaRPr lang="en-US"/>
        </a:p>
      </dgm:t>
    </dgm:pt>
    <dgm:pt modelId="{7E12F165-8718-40F7-BB5E-A6CDDC572FD9}">
      <dgm:prSet/>
      <dgm:spPr/>
      <dgm:t>
        <a:bodyPr/>
        <a:lstStyle/>
        <a:p>
          <a:pPr rtl="0"/>
          <a:r>
            <a:rPr lang="en-US" dirty="0"/>
            <a:t>Total number of disciplinary removals</a:t>
          </a:r>
        </a:p>
      </dgm:t>
    </dgm:pt>
    <dgm:pt modelId="{ADE3ED8E-6C47-4645-8A52-B885AACC628F}" type="parTrans" cxnId="{F9B40EB4-04F5-4D36-846C-CDFE2D21420A}">
      <dgm:prSet/>
      <dgm:spPr/>
      <dgm:t>
        <a:bodyPr/>
        <a:lstStyle/>
        <a:p>
          <a:endParaRPr lang="en-US"/>
        </a:p>
      </dgm:t>
    </dgm:pt>
    <dgm:pt modelId="{5C16A172-3031-4D30-8EC8-A3481FD71B1E}" type="sibTrans" cxnId="{F9B40EB4-04F5-4D36-846C-CDFE2D21420A}">
      <dgm:prSet/>
      <dgm:spPr/>
      <dgm:t>
        <a:bodyPr/>
        <a:lstStyle/>
        <a:p>
          <a:endParaRPr lang="en-US"/>
        </a:p>
      </dgm:t>
    </dgm:pt>
    <dgm:pt modelId="{AA6AB3D0-3779-4D89-BB4E-F7E5A48BDE4F}" type="pres">
      <dgm:prSet presAssocID="{FDCA04F8-26A6-4184-A1DB-A7947A30D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7DDA7-7675-4C90-A4B4-7FAF402992FD}" type="pres">
      <dgm:prSet presAssocID="{EFB6325B-9B7D-4D63-8A69-46AA79D40531}" presName="linNode" presStyleCnt="0"/>
      <dgm:spPr/>
    </dgm:pt>
    <dgm:pt modelId="{C0483029-267E-44B6-9577-18C9E7176B25}" type="pres">
      <dgm:prSet presAssocID="{EFB6325B-9B7D-4D63-8A69-46AA79D40531}" presName="parentText" presStyleLbl="node1" presStyleIdx="0" presStyleCnt="1" custScaleX="937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728F-4876-46B4-9409-3AE65D68F5DD}" type="pres">
      <dgm:prSet presAssocID="{EFB6325B-9B7D-4D63-8A69-46AA79D40531}" presName="descendantText" presStyleLbl="alignAccFollowNode1" presStyleIdx="0" presStyleCnt="1" custScaleX="120913" custScaleY="108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5C7C9-3F50-4FDD-9F10-A5424AF9CD6A}" type="presOf" srcId="{C05A527D-16AF-4EAB-9398-9008BE841F15}" destId="{681E728F-4876-46B4-9409-3AE65D68F5DD}" srcOrd="0" destOrd="3" presId="urn:microsoft.com/office/officeart/2005/8/layout/vList5"/>
    <dgm:cxn modelId="{8D32210B-1B7F-4730-8ED9-06032490F140}" srcId="{189B46B2-8DA6-4B6B-9E50-1CEEF69FE168}" destId="{171F8CB0-71D8-4897-A7F0-CD6BCA02C539}" srcOrd="0" destOrd="0" parTransId="{219B3B54-C640-4AA6-9351-14234026C420}" sibTransId="{10B42224-FEAC-4F13-8A2B-7F0C08DC5029}"/>
    <dgm:cxn modelId="{92DDAF80-60CF-4584-840A-F5A334547890}" type="presOf" srcId="{171F8CB0-71D8-4897-A7F0-CD6BCA02C539}" destId="{681E728F-4876-46B4-9409-3AE65D68F5DD}" srcOrd="0" destOrd="1" presId="urn:microsoft.com/office/officeart/2005/8/layout/vList5"/>
    <dgm:cxn modelId="{98788CFC-3D39-4845-98ED-DE8CBF9B4A20}" type="presOf" srcId="{FDCA04F8-26A6-4184-A1DB-A7947A30D9BE}" destId="{AA6AB3D0-3779-4D89-BB4E-F7E5A48BDE4F}" srcOrd="0" destOrd="0" presId="urn:microsoft.com/office/officeart/2005/8/layout/vList5"/>
    <dgm:cxn modelId="{B0AEF15A-D0A9-49AC-A043-0F2E1D2EFC18}" type="presOf" srcId="{EFB6325B-9B7D-4D63-8A69-46AA79D40531}" destId="{C0483029-267E-44B6-9577-18C9E7176B25}" srcOrd="0" destOrd="0" presId="urn:microsoft.com/office/officeart/2005/8/layout/vList5"/>
    <dgm:cxn modelId="{88E1C780-F797-4160-96F4-1D318BC3516D}" srcId="{189B46B2-8DA6-4B6B-9E50-1CEEF69FE168}" destId="{29A6266A-B1B8-40D7-A270-A177793E9281}" srcOrd="3" destOrd="0" parTransId="{A8A72A45-5177-4EDA-80D9-726217CFC7C2}" sibTransId="{F8856F24-0B1D-4FF4-BF96-DDCA19C65BF5}"/>
    <dgm:cxn modelId="{06EA857D-96BB-48A8-896E-9D444FDDEFFA}" type="presOf" srcId="{189B46B2-8DA6-4B6B-9E50-1CEEF69FE168}" destId="{681E728F-4876-46B4-9409-3AE65D68F5DD}" srcOrd="0" destOrd="0" presId="urn:microsoft.com/office/officeart/2005/8/layout/vList5"/>
    <dgm:cxn modelId="{7E6D44AB-8BA5-471C-83F2-97849AF0629E}" srcId="{FDCA04F8-26A6-4184-A1DB-A7947A30D9BE}" destId="{EFB6325B-9B7D-4D63-8A69-46AA79D40531}" srcOrd="0" destOrd="0" parTransId="{BB6274E3-847D-4C03-AF24-152E369D964A}" sibTransId="{A8D67BA2-6FAD-4242-B7F1-5ABDFE2EEC6B}"/>
    <dgm:cxn modelId="{7B59FA23-A641-4DFD-9C97-40311FFB61E1}" srcId="{189B46B2-8DA6-4B6B-9E50-1CEEF69FE168}" destId="{B4B1260A-CA29-4617-9940-7D4FCDD03BBC}" srcOrd="1" destOrd="0" parTransId="{F2741A23-B7E0-4C45-B628-53FAF9102265}" sibTransId="{A4343450-9AA0-4A15-A7C3-976016ED980B}"/>
    <dgm:cxn modelId="{247000A7-BAE8-4601-A00D-4BDF7D879EDF}" srcId="{189B46B2-8DA6-4B6B-9E50-1CEEF69FE168}" destId="{C05A527D-16AF-4EAB-9398-9008BE841F15}" srcOrd="2" destOrd="0" parTransId="{2F174126-DCF6-47C3-8FDD-7782C3A354FE}" sibTransId="{0E1BB241-7EC7-419F-B638-80A904795F39}"/>
    <dgm:cxn modelId="{5CFD7197-01A3-42A3-ACB6-750EDA1AA06C}" type="presOf" srcId="{7E12F165-8718-40F7-BB5E-A6CDDC572FD9}" destId="{681E728F-4876-46B4-9409-3AE65D68F5DD}" srcOrd="0" destOrd="5" presId="urn:microsoft.com/office/officeart/2005/8/layout/vList5"/>
    <dgm:cxn modelId="{0AD56D23-88AA-4755-94D9-D4C474842795}" srcId="{EFB6325B-9B7D-4D63-8A69-46AA79D40531}" destId="{189B46B2-8DA6-4B6B-9E50-1CEEF69FE168}" srcOrd="0" destOrd="0" parTransId="{5C3B8873-EF9A-4C72-ACE8-6E1481E69D68}" sibTransId="{E0D89D35-4553-411B-86A4-C0FABE8A7B37}"/>
    <dgm:cxn modelId="{76103C5C-9CDC-4785-ABF7-C2D00A0DAB1C}" type="presOf" srcId="{B4B1260A-CA29-4617-9940-7D4FCDD03BBC}" destId="{681E728F-4876-46B4-9409-3AE65D68F5DD}" srcOrd="0" destOrd="2" presId="urn:microsoft.com/office/officeart/2005/8/layout/vList5"/>
    <dgm:cxn modelId="{F57B448B-D2E9-4532-BDE0-9DF8AFE18E3C}" type="presOf" srcId="{29A6266A-B1B8-40D7-A270-A177793E9281}" destId="{681E728F-4876-46B4-9409-3AE65D68F5DD}" srcOrd="0" destOrd="4" presId="urn:microsoft.com/office/officeart/2005/8/layout/vList5"/>
    <dgm:cxn modelId="{F9B40EB4-04F5-4D36-846C-CDFE2D21420A}" srcId="{189B46B2-8DA6-4B6B-9E50-1CEEF69FE168}" destId="{7E12F165-8718-40F7-BB5E-A6CDDC572FD9}" srcOrd="4" destOrd="0" parTransId="{ADE3ED8E-6C47-4645-8A52-B885AACC628F}" sibTransId="{5C16A172-3031-4D30-8EC8-A3481FD71B1E}"/>
    <dgm:cxn modelId="{0D7830A1-7E87-49A7-B788-60876F3418DE}" type="presParOf" srcId="{AA6AB3D0-3779-4D89-BB4E-F7E5A48BDE4F}" destId="{A8E7DDA7-7675-4C90-A4B4-7FAF402992FD}" srcOrd="0" destOrd="0" presId="urn:microsoft.com/office/officeart/2005/8/layout/vList5"/>
    <dgm:cxn modelId="{E3118BF9-F27C-45FE-94E9-91D547E43C42}" type="presParOf" srcId="{A8E7DDA7-7675-4C90-A4B4-7FAF402992FD}" destId="{C0483029-267E-44B6-9577-18C9E7176B25}" srcOrd="0" destOrd="0" presId="urn:microsoft.com/office/officeart/2005/8/layout/vList5"/>
    <dgm:cxn modelId="{1B73F2E9-BE0B-47C4-AB36-13CA62F16F62}" type="presParOf" srcId="{A8E7DDA7-7675-4C90-A4B4-7FAF402992FD}" destId="{681E728F-4876-46B4-9409-3AE65D68F5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A2D377-86D7-41C3-B25E-3793F7B452C5}" type="doc">
      <dgm:prSet loTypeId="urn:microsoft.com/office/officeart/2005/8/layout/vList4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C19B25B-07D5-485B-8CD8-B28B424E3224}">
      <dgm:prSet custT="1"/>
      <dgm:spPr/>
      <dgm:t>
        <a:bodyPr/>
        <a:lstStyle/>
        <a:p>
          <a:pPr rtl="0"/>
          <a:r>
            <a:rPr lang="en-US" sz="2000" dirty="0" smtClean="0"/>
            <a:t>Analyze data for:</a:t>
          </a:r>
          <a:endParaRPr lang="en-US" sz="2000" dirty="0"/>
        </a:p>
      </dgm:t>
    </dgm:pt>
    <dgm:pt modelId="{E6C7FEFD-8EA7-4CCF-995C-384B90EC52B0}" type="parTrans" cxnId="{EE12EB6A-4A97-463D-8769-C05ABE0FFC01}">
      <dgm:prSet/>
      <dgm:spPr/>
      <dgm:t>
        <a:bodyPr/>
        <a:lstStyle/>
        <a:p>
          <a:endParaRPr lang="en-US"/>
        </a:p>
      </dgm:t>
    </dgm:pt>
    <dgm:pt modelId="{3227A45A-7F03-462A-BC2D-77FFF070DAE8}" type="sibTrans" cxnId="{EE12EB6A-4A97-463D-8769-C05ABE0FFC01}">
      <dgm:prSet/>
      <dgm:spPr/>
      <dgm:t>
        <a:bodyPr/>
        <a:lstStyle/>
        <a:p>
          <a:endParaRPr lang="en-US"/>
        </a:p>
      </dgm:t>
    </dgm:pt>
    <dgm:pt modelId="{354CA3A2-E7C0-4AC3-A44D-EC7D70471034}">
      <dgm:prSet custT="1"/>
      <dgm:spPr/>
      <dgm:t>
        <a:bodyPr/>
        <a:lstStyle/>
        <a:p>
          <a:pPr rtl="0"/>
          <a:r>
            <a:rPr lang="en-US" sz="2000" dirty="0" smtClean="0"/>
            <a:t>Students ages 6-21 with disabilities for identification and placement, ages 3-21 for discipline;</a:t>
          </a:r>
          <a:endParaRPr lang="en-US" sz="2000" dirty="0"/>
        </a:p>
      </dgm:t>
    </dgm:pt>
    <dgm:pt modelId="{00A9B3C6-CCDD-47BE-B1C5-30C387DBB65A}" type="parTrans" cxnId="{AC8F1578-B001-4EB9-A2BC-CE2238F81DB1}">
      <dgm:prSet/>
      <dgm:spPr/>
      <dgm:t>
        <a:bodyPr/>
        <a:lstStyle/>
        <a:p>
          <a:endParaRPr lang="en-US"/>
        </a:p>
      </dgm:t>
    </dgm:pt>
    <dgm:pt modelId="{E81815E3-BD7E-48EB-88A8-1500F9E167E6}" type="sibTrans" cxnId="{AC8F1578-B001-4EB9-A2BC-CE2238F81DB1}">
      <dgm:prSet/>
      <dgm:spPr/>
      <dgm:t>
        <a:bodyPr/>
        <a:lstStyle/>
        <a:p>
          <a:endParaRPr lang="en-US"/>
        </a:p>
      </dgm:t>
    </dgm:pt>
    <dgm:pt modelId="{E374CA03-9DCD-49C0-A027-649342885EE0}">
      <dgm:prSet custT="1"/>
      <dgm:spPr/>
      <dgm:t>
        <a:bodyPr/>
        <a:lstStyle/>
        <a:p>
          <a:pPr rtl="0"/>
          <a:r>
            <a:rPr lang="en-US" sz="2000" dirty="0" smtClean="0"/>
            <a:t>All seven racial/ethnic groups.</a:t>
          </a:r>
          <a:endParaRPr lang="en-US" sz="2000" dirty="0"/>
        </a:p>
      </dgm:t>
    </dgm:pt>
    <dgm:pt modelId="{4365AD8B-71AA-42D8-92DC-623B8B3CD9E4}" type="parTrans" cxnId="{B04F3143-C436-4D8F-8997-EF26194E49B2}">
      <dgm:prSet/>
      <dgm:spPr/>
      <dgm:t>
        <a:bodyPr/>
        <a:lstStyle/>
        <a:p>
          <a:endParaRPr lang="en-US"/>
        </a:p>
      </dgm:t>
    </dgm:pt>
    <dgm:pt modelId="{87D6D4C2-F5A4-4422-AE18-09AA0C9EFA64}" type="sibTrans" cxnId="{B04F3143-C436-4D8F-8997-EF26194E49B2}">
      <dgm:prSet/>
      <dgm:spPr/>
      <dgm:t>
        <a:bodyPr/>
        <a:lstStyle/>
        <a:p>
          <a:endParaRPr lang="en-US"/>
        </a:p>
      </dgm:t>
    </dgm:pt>
    <dgm:pt modelId="{9B8C7E0A-957A-4F9F-B56C-6F9A335AAE93}">
      <dgm:prSet/>
      <dgm:spPr/>
      <dgm:t>
        <a:bodyPr/>
        <a:lstStyle/>
        <a:p>
          <a:pPr rtl="0"/>
          <a:r>
            <a:rPr lang="en-US" dirty="0" smtClean="0"/>
            <a:t>Do not consider underrepresentation. </a:t>
          </a:r>
          <a:endParaRPr lang="en-US" dirty="0"/>
        </a:p>
      </dgm:t>
    </dgm:pt>
    <dgm:pt modelId="{D0AAAD18-A723-4E95-AFC0-1CEF739E47AE}" type="parTrans" cxnId="{D553B493-DB81-4BD9-BBA7-B75900D7EB22}">
      <dgm:prSet/>
      <dgm:spPr/>
      <dgm:t>
        <a:bodyPr/>
        <a:lstStyle/>
        <a:p>
          <a:endParaRPr lang="en-US"/>
        </a:p>
      </dgm:t>
    </dgm:pt>
    <dgm:pt modelId="{4F998E6E-5862-46BF-8BD5-25E5E2E1B49A}" type="sibTrans" cxnId="{D553B493-DB81-4BD9-BBA7-B75900D7EB22}">
      <dgm:prSet/>
      <dgm:spPr/>
      <dgm:t>
        <a:bodyPr/>
        <a:lstStyle/>
        <a:p>
          <a:endParaRPr lang="en-US"/>
        </a:p>
      </dgm:t>
    </dgm:pt>
    <dgm:pt modelId="{6622AC6D-F321-47C0-8BA2-D0EA2FCF7462}">
      <dgm:prSet/>
      <dgm:spPr/>
      <dgm:t>
        <a:bodyPr/>
        <a:lstStyle/>
        <a:p>
          <a:pPr rtl="0"/>
          <a:r>
            <a:rPr lang="en-US" dirty="0" smtClean="0"/>
            <a:t>Report state’s definition of </a:t>
          </a:r>
          <a:r>
            <a:rPr lang="en-US" dirty="0" smtClean="0">
              <a:solidFill>
                <a:schemeClr val="bg1"/>
              </a:solidFill>
            </a:rPr>
            <a:t>significant disp</a:t>
          </a:r>
          <a:r>
            <a:rPr lang="en-US" dirty="0" smtClean="0"/>
            <a:t>roportionality as part of SSS-IDEA metadata survey.</a:t>
          </a:r>
          <a:endParaRPr lang="en-US" dirty="0"/>
        </a:p>
      </dgm:t>
    </dgm:pt>
    <dgm:pt modelId="{C28EA482-522A-4FF3-9D91-B3FD448A9B7D}" type="parTrans" cxnId="{AA970396-DD5F-45C9-94BB-6640C1B283C2}">
      <dgm:prSet/>
      <dgm:spPr/>
      <dgm:t>
        <a:bodyPr/>
        <a:lstStyle/>
        <a:p>
          <a:endParaRPr lang="en-US"/>
        </a:p>
      </dgm:t>
    </dgm:pt>
    <dgm:pt modelId="{DA865EB3-04E6-4FE7-8C1A-F78F9432DF78}" type="sibTrans" cxnId="{AA970396-DD5F-45C9-94BB-6640C1B283C2}">
      <dgm:prSet/>
      <dgm:spPr/>
      <dgm:t>
        <a:bodyPr/>
        <a:lstStyle/>
        <a:p>
          <a:endParaRPr lang="en-US"/>
        </a:p>
      </dgm:t>
    </dgm:pt>
    <dgm:pt modelId="{7D8468BD-87F6-46E4-9E91-9B07C985FE99}" type="pres">
      <dgm:prSet presAssocID="{3FA2D377-86D7-41C3-B25E-3793F7B452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8A92F-CBF4-4319-AC3B-3DB2886B19E4}" type="pres">
      <dgm:prSet presAssocID="{2C19B25B-07D5-485B-8CD8-B28B424E3224}" presName="comp" presStyleCnt="0"/>
      <dgm:spPr/>
      <dgm:t>
        <a:bodyPr/>
        <a:lstStyle/>
        <a:p>
          <a:endParaRPr lang="en-US"/>
        </a:p>
      </dgm:t>
    </dgm:pt>
    <dgm:pt modelId="{0677FF5D-045C-42F3-A814-D9F79604572C}" type="pres">
      <dgm:prSet presAssocID="{2C19B25B-07D5-485B-8CD8-B28B424E3224}" presName="box" presStyleLbl="node1" presStyleIdx="0" presStyleCnt="3" custScaleY="124407"/>
      <dgm:spPr/>
      <dgm:t>
        <a:bodyPr/>
        <a:lstStyle/>
        <a:p>
          <a:endParaRPr lang="en-US"/>
        </a:p>
      </dgm:t>
    </dgm:pt>
    <dgm:pt modelId="{31C2277C-3009-4ABB-A5CC-1949C2100FD0}" type="pres">
      <dgm:prSet presAssocID="{2C19B25B-07D5-485B-8CD8-B28B424E322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B8913621-6621-496A-8167-A2C8752267D2}" type="pres">
      <dgm:prSet presAssocID="{2C19B25B-07D5-485B-8CD8-B28B424E32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44903-89E7-4B04-9AE7-E541599BCC9A}" type="pres">
      <dgm:prSet presAssocID="{3227A45A-7F03-462A-BC2D-77FFF070DAE8}" presName="spacer" presStyleCnt="0"/>
      <dgm:spPr/>
      <dgm:t>
        <a:bodyPr/>
        <a:lstStyle/>
        <a:p>
          <a:endParaRPr lang="en-US"/>
        </a:p>
      </dgm:t>
    </dgm:pt>
    <dgm:pt modelId="{E7D1C627-BFB3-4A24-B5B0-59757775D281}" type="pres">
      <dgm:prSet presAssocID="{9B8C7E0A-957A-4F9F-B56C-6F9A335AAE93}" presName="comp" presStyleCnt="0"/>
      <dgm:spPr/>
      <dgm:t>
        <a:bodyPr/>
        <a:lstStyle/>
        <a:p>
          <a:endParaRPr lang="en-US"/>
        </a:p>
      </dgm:t>
    </dgm:pt>
    <dgm:pt modelId="{FFFF731A-B4DC-449D-B1A1-A7FE43FC23B9}" type="pres">
      <dgm:prSet presAssocID="{9B8C7E0A-957A-4F9F-B56C-6F9A335AAE93}" presName="box" presStyleLbl="node1" presStyleIdx="1" presStyleCnt="3"/>
      <dgm:spPr/>
      <dgm:t>
        <a:bodyPr/>
        <a:lstStyle/>
        <a:p>
          <a:endParaRPr lang="en-US"/>
        </a:p>
      </dgm:t>
    </dgm:pt>
    <dgm:pt modelId="{82A8BAD4-2421-4231-9B11-D3D048603293}" type="pres">
      <dgm:prSet presAssocID="{9B8C7E0A-957A-4F9F-B56C-6F9A335AAE9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  <dgm:t>
        <a:bodyPr/>
        <a:lstStyle/>
        <a:p>
          <a:endParaRPr lang="en-US"/>
        </a:p>
      </dgm:t>
    </dgm:pt>
    <dgm:pt modelId="{C5EBA270-7C43-43E9-991C-15D1AD0CD314}" type="pres">
      <dgm:prSet presAssocID="{9B8C7E0A-957A-4F9F-B56C-6F9A335AAE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D08B5-BD96-4D2E-A85A-C99644588116}" type="pres">
      <dgm:prSet presAssocID="{4F998E6E-5862-46BF-8BD5-25E5E2E1B49A}" presName="spacer" presStyleCnt="0"/>
      <dgm:spPr/>
      <dgm:t>
        <a:bodyPr/>
        <a:lstStyle/>
        <a:p>
          <a:endParaRPr lang="en-US"/>
        </a:p>
      </dgm:t>
    </dgm:pt>
    <dgm:pt modelId="{D2811722-A7FC-4DE0-8396-E16392B8F28D}" type="pres">
      <dgm:prSet presAssocID="{6622AC6D-F321-47C0-8BA2-D0EA2FCF7462}" presName="comp" presStyleCnt="0"/>
      <dgm:spPr/>
      <dgm:t>
        <a:bodyPr/>
        <a:lstStyle/>
        <a:p>
          <a:endParaRPr lang="en-US"/>
        </a:p>
      </dgm:t>
    </dgm:pt>
    <dgm:pt modelId="{BAB1BEF0-5A5B-4C55-8741-1588152C8167}" type="pres">
      <dgm:prSet presAssocID="{6622AC6D-F321-47C0-8BA2-D0EA2FCF7462}" presName="box" presStyleLbl="node1" presStyleIdx="2" presStyleCnt="3"/>
      <dgm:spPr/>
      <dgm:t>
        <a:bodyPr/>
        <a:lstStyle/>
        <a:p>
          <a:endParaRPr lang="en-US"/>
        </a:p>
      </dgm:t>
    </dgm:pt>
    <dgm:pt modelId="{98869C46-98B2-4A38-A3B3-F8E7A8A457C3}" type="pres">
      <dgm:prSet presAssocID="{6622AC6D-F321-47C0-8BA2-D0EA2FCF746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20AA47E-4C5E-4140-A453-29BCD2E7B7F7}" type="pres">
      <dgm:prSet presAssocID="{6622AC6D-F321-47C0-8BA2-D0EA2FCF746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FD8C4-EDD2-43AE-B98C-FB3A6C125055}" type="presOf" srcId="{9B8C7E0A-957A-4F9F-B56C-6F9A335AAE93}" destId="{FFFF731A-B4DC-449D-B1A1-A7FE43FC23B9}" srcOrd="0" destOrd="0" presId="urn:microsoft.com/office/officeart/2005/8/layout/vList4"/>
    <dgm:cxn modelId="{F16E82F8-5E97-49D8-922F-1E334D9B647F}" type="presOf" srcId="{9B8C7E0A-957A-4F9F-B56C-6F9A335AAE93}" destId="{C5EBA270-7C43-43E9-991C-15D1AD0CD314}" srcOrd="1" destOrd="0" presId="urn:microsoft.com/office/officeart/2005/8/layout/vList4"/>
    <dgm:cxn modelId="{AC8F1578-B001-4EB9-A2BC-CE2238F81DB1}" srcId="{2C19B25B-07D5-485B-8CD8-B28B424E3224}" destId="{354CA3A2-E7C0-4AC3-A44D-EC7D70471034}" srcOrd="0" destOrd="0" parTransId="{00A9B3C6-CCDD-47BE-B1C5-30C387DBB65A}" sibTransId="{E81815E3-BD7E-48EB-88A8-1500F9E167E6}"/>
    <dgm:cxn modelId="{D553B493-DB81-4BD9-BBA7-B75900D7EB22}" srcId="{3FA2D377-86D7-41C3-B25E-3793F7B452C5}" destId="{9B8C7E0A-957A-4F9F-B56C-6F9A335AAE93}" srcOrd="1" destOrd="0" parTransId="{D0AAAD18-A723-4E95-AFC0-1CEF739E47AE}" sibTransId="{4F998E6E-5862-46BF-8BD5-25E5E2E1B49A}"/>
    <dgm:cxn modelId="{107FB0C2-1BAA-4541-96EA-1C883D8067CD}" type="presOf" srcId="{E374CA03-9DCD-49C0-A027-649342885EE0}" destId="{B8913621-6621-496A-8167-A2C8752267D2}" srcOrd="1" destOrd="2" presId="urn:microsoft.com/office/officeart/2005/8/layout/vList4"/>
    <dgm:cxn modelId="{2933E5A8-E0F9-4085-9789-1C5E19A35E1F}" type="presOf" srcId="{354CA3A2-E7C0-4AC3-A44D-EC7D70471034}" destId="{0677FF5D-045C-42F3-A814-D9F79604572C}" srcOrd="0" destOrd="1" presId="urn:microsoft.com/office/officeart/2005/8/layout/vList4"/>
    <dgm:cxn modelId="{DFFAE8F0-003F-4D90-B45A-CB1B645F164A}" type="presOf" srcId="{354CA3A2-E7C0-4AC3-A44D-EC7D70471034}" destId="{B8913621-6621-496A-8167-A2C8752267D2}" srcOrd="1" destOrd="1" presId="urn:microsoft.com/office/officeart/2005/8/layout/vList4"/>
    <dgm:cxn modelId="{7D1C39FC-5AB3-45C7-BBC1-33D67C2EEFBB}" type="presOf" srcId="{2C19B25B-07D5-485B-8CD8-B28B424E3224}" destId="{0677FF5D-045C-42F3-A814-D9F79604572C}" srcOrd="0" destOrd="0" presId="urn:microsoft.com/office/officeart/2005/8/layout/vList4"/>
    <dgm:cxn modelId="{1D99E28F-1C21-45FC-B076-01EC753CB35C}" type="presOf" srcId="{E374CA03-9DCD-49C0-A027-649342885EE0}" destId="{0677FF5D-045C-42F3-A814-D9F79604572C}" srcOrd="0" destOrd="2" presId="urn:microsoft.com/office/officeart/2005/8/layout/vList4"/>
    <dgm:cxn modelId="{E303DBA5-5531-4E79-A25F-EAA577B79D15}" type="presOf" srcId="{3FA2D377-86D7-41C3-B25E-3793F7B452C5}" destId="{7D8468BD-87F6-46E4-9E91-9B07C985FE99}" srcOrd="0" destOrd="0" presId="urn:microsoft.com/office/officeart/2005/8/layout/vList4"/>
    <dgm:cxn modelId="{BD0EA9E9-82B9-4414-BFE2-9B0144E0504A}" type="presOf" srcId="{2C19B25B-07D5-485B-8CD8-B28B424E3224}" destId="{B8913621-6621-496A-8167-A2C8752267D2}" srcOrd="1" destOrd="0" presId="urn:microsoft.com/office/officeart/2005/8/layout/vList4"/>
    <dgm:cxn modelId="{AA970396-DD5F-45C9-94BB-6640C1B283C2}" srcId="{3FA2D377-86D7-41C3-B25E-3793F7B452C5}" destId="{6622AC6D-F321-47C0-8BA2-D0EA2FCF7462}" srcOrd="2" destOrd="0" parTransId="{C28EA482-522A-4FF3-9D91-B3FD448A9B7D}" sibTransId="{DA865EB3-04E6-4FE7-8C1A-F78F9432DF78}"/>
    <dgm:cxn modelId="{B04F3143-C436-4D8F-8997-EF26194E49B2}" srcId="{2C19B25B-07D5-485B-8CD8-B28B424E3224}" destId="{E374CA03-9DCD-49C0-A027-649342885EE0}" srcOrd="1" destOrd="0" parTransId="{4365AD8B-71AA-42D8-92DC-623B8B3CD9E4}" sibTransId="{87D6D4C2-F5A4-4422-AE18-09AA0C9EFA64}"/>
    <dgm:cxn modelId="{1C092AB7-3130-486A-93CF-534652F2F870}" type="presOf" srcId="{6622AC6D-F321-47C0-8BA2-D0EA2FCF7462}" destId="{C20AA47E-4C5E-4140-A453-29BCD2E7B7F7}" srcOrd="1" destOrd="0" presId="urn:microsoft.com/office/officeart/2005/8/layout/vList4"/>
    <dgm:cxn modelId="{EE12EB6A-4A97-463D-8769-C05ABE0FFC01}" srcId="{3FA2D377-86D7-41C3-B25E-3793F7B452C5}" destId="{2C19B25B-07D5-485B-8CD8-B28B424E3224}" srcOrd="0" destOrd="0" parTransId="{E6C7FEFD-8EA7-4CCF-995C-384B90EC52B0}" sibTransId="{3227A45A-7F03-462A-BC2D-77FFF070DAE8}"/>
    <dgm:cxn modelId="{90D8DE2A-5DB6-439A-ADE8-96590266EE72}" type="presOf" srcId="{6622AC6D-F321-47C0-8BA2-D0EA2FCF7462}" destId="{BAB1BEF0-5A5B-4C55-8741-1588152C8167}" srcOrd="0" destOrd="0" presId="urn:microsoft.com/office/officeart/2005/8/layout/vList4"/>
    <dgm:cxn modelId="{8EAFE498-CA13-4316-9A3B-B74D5CF3D1E8}" type="presParOf" srcId="{7D8468BD-87F6-46E4-9E91-9B07C985FE99}" destId="{6A78A92F-CBF4-4319-AC3B-3DB2886B19E4}" srcOrd="0" destOrd="0" presId="urn:microsoft.com/office/officeart/2005/8/layout/vList4"/>
    <dgm:cxn modelId="{0EA132ED-2E0E-4899-91E1-0E4B77F10D9C}" type="presParOf" srcId="{6A78A92F-CBF4-4319-AC3B-3DB2886B19E4}" destId="{0677FF5D-045C-42F3-A814-D9F79604572C}" srcOrd="0" destOrd="0" presId="urn:microsoft.com/office/officeart/2005/8/layout/vList4"/>
    <dgm:cxn modelId="{CE20B833-3E69-4A8B-84C0-E6A7463815B6}" type="presParOf" srcId="{6A78A92F-CBF4-4319-AC3B-3DB2886B19E4}" destId="{31C2277C-3009-4ABB-A5CC-1949C2100FD0}" srcOrd="1" destOrd="0" presId="urn:microsoft.com/office/officeart/2005/8/layout/vList4"/>
    <dgm:cxn modelId="{A6084442-D75F-4578-8DF5-C9C98500CD20}" type="presParOf" srcId="{6A78A92F-CBF4-4319-AC3B-3DB2886B19E4}" destId="{B8913621-6621-496A-8167-A2C8752267D2}" srcOrd="2" destOrd="0" presId="urn:microsoft.com/office/officeart/2005/8/layout/vList4"/>
    <dgm:cxn modelId="{449F3378-ED47-49E7-AABE-2D2DC00C0C61}" type="presParOf" srcId="{7D8468BD-87F6-46E4-9E91-9B07C985FE99}" destId="{75D44903-89E7-4B04-9AE7-E541599BCC9A}" srcOrd="1" destOrd="0" presId="urn:microsoft.com/office/officeart/2005/8/layout/vList4"/>
    <dgm:cxn modelId="{F7AFF73B-1A93-4532-B29B-7CC03722A61A}" type="presParOf" srcId="{7D8468BD-87F6-46E4-9E91-9B07C985FE99}" destId="{E7D1C627-BFB3-4A24-B5B0-59757775D281}" srcOrd="2" destOrd="0" presId="urn:microsoft.com/office/officeart/2005/8/layout/vList4"/>
    <dgm:cxn modelId="{CE7662A4-A644-4A39-A4CC-8DF9B16BF30D}" type="presParOf" srcId="{E7D1C627-BFB3-4A24-B5B0-59757775D281}" destId="{FFFF731A-B4DC-449D-B1A1-A7FE43FC23B9}" srcOrd="0" destOrd="0" presId="urn:microsoft.com/office/officeart/2005/8/layout/vList4"/>
    <dgm:cxn modelId="{20535227-7482-47D9-A71B-70BBA16A6978}" type="presParOf" srcId="{E7D1C627-BFB3-4A24-B5B0-59757775D281}" destId="{82A8BAD4-2421-4231-9B11-D3D048603293}" srcOrd="1" destOrd="0" presId="urn:microsoft.com/office/officeart/2005/8/layout/vList4"/>
    <dgm:cxn modelId="{384C1FA3-62AB-469F-B5D2-BF45C91DBF2C}" type="presParOf" srcId="{E7D1C627-BFB3-4A24-B5B0-59757775D281}" destId="{C5EBA270-7C43-43E9-991C-15D1AD0CD314}" srcOrd="2" destOrd="0" presId="urn:microsoft.com/office/officeart/2005/8/layout/vList4"/>
    <dgm:cxn modelId="{AC3DCCDE-8991-4C77-A9DE-AAE76552240F}" type="presParOf" srcId="{7D8468BD-87F6-46E4-9E91-9B07C985FE99}" destId="{139D08B5-BD96-4D2E-A85A-C99644588116}" srcOrd="3" destOrd="0" presId="urn:microsoft.com/office/officeart/2005/8/layout/vList4"/>
    <dgm:cxn modelId="{CF770AA9-CEA6-4AF6-98B6-0DBE565FD3E2}" type="presParOf" srcId="{7D8468BD-87F6-46E4-9E91-9B07C985FE99}" destId="{D2811722-A7FC-4DE0-8396-E16392B8F28D}" srcOrd="4" destOrd="0" presId="urn:microsoft.com/office/officeart/2005/8/layout/vList4"/>
    <dgm:cxn modelId="{DCC2D8DD-8A20-4B83-9FD0-7EDC30D0E93A}" type="presParOf" srcId="{D2811722-A7FC-4DE0-8396-E16392B8F28D}" destId="{BAB1BEF0-5A5B-4C55-8741-1588152C8167}" srcOrd="0" destOrd="0" presId="urn:microsoft.com/office/officeart/2005/8/layout/vList4"/>
    <dgm:cxn modelId="{0A24A388-6320-4596-8874-E66607FB809C}" type="presParOf" srcId="{D2811722-A7FC-4DE0-8396-E16392B8F28D}" destId="{98869C46-98B2-4A38-A3B3-F8E7A8A457C3}" srcOrd="1" destOrd="0" presId="urn:microsoft.com/office/officeart/2005/8/layout/vList4"/>
    <dgm:cxn modelId="{180C0C19-7DE6-414B-A44E-97EE3A271CF4}" type="presParOf" srcId="{D2811722-A7FC-4DE0-8396-E16392B8F28D}" destId="{C20AA47E-4C5E-4140-A453-29BCD2E7B7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056E7-5B24-4FD7-B468-7396E4567EB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E05C1-A92F-4B37-A763-139C19AE9A65}">
      <dgm:prSet/>
      <dgm:spPr/>
      <dgm:t>
        <a:bodyPr/>
        <a:lstStyle/>
        <a:p>
          <a:pPr rtl="0"/>
          <a:r>
            <a:rPr lang="en-US" dirty="0"/>
            <a:t>States can choose:</a:t>
          </a:r>
        </a:p>
      </dgm:t>
    </dgm:pt>
    <dgm:pt modelId="{07E9631D-FF43-4972-8B3D-88040863A3DE}" type="parTrans" cxnId="{D9119347-6890-4C49-9A06-262D7310E203}">
      <dgm:prSet/>
      <dgm:spPr/>
      <dgm:t>
        <a:bodyPr/>
        <a:lstStyle/>
        <a:p>
          <a:endParaRPr lang="en-US"/>
        </a:p>
      </dgm:t>
    </dgm:pt>
    <dgm:pt modelId="{EFCDB993-0460-407A-B1D4-25988A92ABEF}" type="sibTrans" cxnId="{D9119347-6890-4C49-9A06-262D7310E203}">
      <dgm:prSet/>
      <dgm:spPr/>
      <dgm:t>
        <a:bodyPr/>
        <a:lstStyle/>
        <a:p>
          <a:endParaRPr lang="en-US"/>
        </a:p>
      </dgm:t>
    </dgm:pt>
    <dgm:pt modelId="{88C0A430-C196-455B-ABA9-5A5BC02681DF}">
      <dgm:prSet/>
      <dgm:spPr/>
      <dgm:t>
        <a:bodyPr/>
        <a:lstStyle/>
        <a:p>
          <a:pPr rtl="0"/>
          <a:r>
            <a:rPr lang="en-US" dirty="0"/>
            <a:t>Calculation methodology;</a:t>
          </a:r>
        </a:p>
      </dgm:t>
    </dgm:pt>
    <dgm:pt modelId="{0364DAE9-E80D-41A9-8E71-F14DB1503A6B}" type="parTrans" cxnId="{58D75F46-93BF-49A5-93A9-2EBD90833991}">
      <dgm:prSet/>
      <dgm:spPr/>
      <dgm:t>
        <a:bodyPr/>
        <a:lstStyle/>
        <a:p>
          <a:endParaRPr lang="en-US"/>
        </a:p>
      </dgm:t>
    </dgm:pt>
    <dgm:pt modelId="{478025A1-7C7B-4ACE-B7AD-5584BD3F74DC}" type="sibTrans" cxnId="{58D75F46-93BF-49A5-93A9-2EBD90833991}">
      <dgm:prSet/>
      <dgm:spPr/>
      <dgm:t>
        <a:bodyPr/>
        <a:lstStyle/>
        <a:p>
          <a:endParaRPr lang="en-US"/>
        </a:p>
      </dgm:t>
    </dgm:pt>
    <dgm:pt modelId="{EE924BFF-09A0-4564-9940-5EEE4B14EAF9}">
      <dgm:prSet/>
      <dgm:spPr/>
      <dgm:t>
        <a:bodyPr/>
        <a:lstStyle/>
        <a:p>
          <a:pPr rtl="0"/>
          <a:r>
            <a:rPr lang="en-US" dirty="0"/>
            <a:t>Definition of significant disproportionality;</a:t>
          </a:r>
        </a:p>
      </dgm:t>
    </dgm:pt>
    <dgm:pt modelId="{9500CE4D-B9F3-413C-A304-1483A9CBB749}" type="parTrans" cxnId="{E0E17C69-56E9-420C-B14E-1E10880CB61D}">
      <dgm:prSet/>
      <dgm:spPr/>
      <dgm:t>
        <a:bodyPr/>
        <a:lstStyle/>
        <a:p>
          <a:endParaRPr lang="en-US"/>
        </a:p>
      </dgm:t>
    </dgm:pt>
    <dgm:pt modelId="{DC758F5D-D929-4B0C-9A0B-3374186A4E02}" type="sibTrans" cxnId="{E0E17C69-56E9-420C-B14E-1E10880CB61D}">
      <dgm:prSet/>
      <dgm:spPr/>
      <dgm:t>
        <a:bodyPr/>
        <a:lstStyle/>
        <a:p>
          <a:endParaRPr lang="en-US"/>
        </a:p>
      </dgm:t>
    </dgm:pt>
    <dgm:pt modelId="{FFDBBD1B-26F6-401E-86F6-654ADC724129}">
      <dgm:prSet/>
      <dgm:spPr/>
      <dgm:t>
        <a:bodyPr/>
        <a:lstStyle/>
        <a:p>
          <a:pPr rtl="0"/>
          <a:r>
            <a:rPr lang="en-US" dirty="0"/>
            <a:t>Minimum cell size requirements; </a:t>
          </a:r>
        </a:p>
      </dgm:t>
    </dgm:pt>
    <dgm:pt modelId="{F86493D9-A73D-4120-A317-7D32A0777111}" type="parTrans" cxnId="{0D27731F-7333-47F8-B5AD-749C6DDCE0EC}">
      <dgm:prSet/>
      <dgm:spPr/>
      <dgm:t>
        <a:bodyPr/>
        <a:lstStyle/>
        <a:p>
          <a:endParaRPr lang="en-US"/>
        </a:p>
      </dgm:t>
    </dgm:pt>
    <dgm:pt modelId="{8E5585FB-8505-4390-B912-59867ADBB74D}" type="sibTrans" cxnId="{0D27731F-7333-47F8-B5AD-749C6DDCE0EC}">
      <dgm:prSet/>
      <dgm:spPr/>
      <dgm:t>
        <a:bodyPr/>
        <a:lstStyle/>
        <a:p>
          <a:endParaRPr lang="en-US"/>
        </a:p>
      </dgm:t>
    </dgm:pt>
    <dgm:pt modelId="{134E2051-0D44-436D-9FAC-A3D15A981C6A}">
      <dgm:prSet/>
      <dgm:spPr/>
      <dgm:t>
        <a:bodyPr/>
        <a:lstStyle/>
        <a:p>
          <a:pPr rtl="0"/>
          <a:r>
            <a:rPr lang="en-US" dirty="0"/>
            <a:t>To use multiple years of data.</a:t>
          </a:r>
        </a:p>
      </dgm:t>
    </dgm:pt>
    <dgm:pt modelId="{F4F09960-502B-4907-8EEE-66187266901E}" type="parTrans" cxnId="{AFAB9DC1-1D53-4BC6-9037-86B7D201DD85}">
      <dgm:prSet/>
      <dgm:spPr/>
      <dgm:t>
        <a:bodyPr/>
        <a:lstStyle/>
        <a:p>
          <a:endParaRPr lang="en-US"/>
        </a:p>
      </dgm:t>
    </dgm:pt>
    <dgm:pt modelId="{E9FF0624-2FA3-42B3-A482-D4EB869DF5F7}" type="sibTrans" cxnId="{AFAB9DC1-1D53-4BC6-9037-86B7D201DD85}">
      <dgm:prSet/>
      <dgm:spPr/>
      <dgm:t>
        <a:bodyPr/>
        <a:lstStyle/>
        <a:p>
          <a:endParaRPr lang="en-US"/>
        </a:p>
      </dgm:t>
    </dgm:pt>
    <dgm:pt modelId="{C6A16883-8206-42C3-815A-48C0D0CA7384}" type="pres">
      <dgm:prSet presAssocID="{64C056E7-5B24-4FD7-B468-7396E4567E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A21214-DCDC-4CF1-8E92-2856E5E587A9}" type="pres">
      <dgm:prSet presAssocID="{6C6E05C1-A92F-4B37-A763-139C19AE9A65}" presName="linNode" presStyleCnt="0"/>
      <dgm:spPr/>
    </dgm:pt>
    <dgm:pt modelId="{34EAAEEE-305B-4E0A-B74F-9DA958B56246}" type="pres">
      <dgm:prSet presAssocID="{6C6E05C1-A92F-4B37-A763-139C19AE9A6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F2D0B-F40A-4BE9-94CE-71C95D5B33E8}" type="pres">
      <dgm:prSet presAssocID="{6C6E05C1-A92F-4B37-A763-139C19AE9A65}" presName="descendantText" presStyleLbl="alignAccFollowNode1" presStyleIdx="0" presStyleCnt="1" custLinFactNeighborX="3537" custLinFactNeighborY="-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31F4B-FBB5-4A69-9723-415B0E186123}" type="presOf" srcId="{88C0A430-C196-455B-ABA9-5A5BC02681DF}" destId="{318F2D0B-F40A-4BE9-94CE-71C95D5B33E8}" srcOrd="0" destOrd="0" presId="urn:microsoft.com/office/officeart/2005/8/layout/vList5"/>
    <dgm:cxn modelId="{58D75F46-93BF-49A5-93A9-2EBD90833991}" srcId="{6C6E05C1-A92F-4B37-A763-139C19AE9A65}" destId="{88C0A430-C196-455B-ABA9-5A5BC02681DF}" srcOrd="0" destOrd="0" parTransId="{0364DAE9-E80D-41A9-8E71-F14DB1503A6B}" sibTransId="{478025A1-7C7B-4ACE-B7AD-5584BD3F74DC}"/>
    <dgm:cxn modelId="{310AA3E3-8F11-4BA6-955D-29EE099480DB}" type="presOf" srcId="{6C6E05C1-A92F-4B37-A763-139C19AE9A65}" destId="{34EAAEEE-305B-4E0A-B74F-9DA958B56246}" srcOrd="0" destOrd="0" presId="urn:microsoft.com/office/officeart/2005/8/layout/vList5"/>
    <dgm:cxn modelId="{BA56C036-2CD9-449E-8E31-9BA8BDCEC608}" type="presOf" srcId="{134E2051-0D44-436D-9FAC-A3D15A981C6A}" destId="{318F2D0B-F40A-4BE9-94CE-71C95D5B33E8}" srcOrd="0" destOrd="3" presId="urn:microsoft.com/office/officeart/2005/8/layout/vList5"/>
    <dgm:cxn modelId="{8BA69500-5C23-4FE7-BA3F-A9B25A9D359E}" type="presOf" srcId="{EE924BFF-09A0-4564-9940-5EEE4B14EAF9}" destId="{318F2D0B-F40A-4BE9-94CE-71C95D5B33E8}" srcOrd="0" destOrd="1" presId="urn:microsoft.com/office/officeart/2005/8/layout/vList5"/>
    <dgm:cxn modelId="{D9119347-6890-4C49-9A06-262D7310E203}" srcId="{64C056E7-5B24-4FD7-B468-7396E4567EBB}" destId="{6C6E05C1-A92F-4B37-A763-139C19AE9A65}" srcOrd="0" destOrd="0" parTransId="{07E9631D-FF43-4972-8B3D-88040863A3DE}" sibTransId="{EFCDB993-0460-407A-B1D4-25988A92ABEF}"/>
    <dgm:cxn modelId="{E0E17C69-56E9-420C-B14E-1E10880CB61D}" srcId="{6C6E05C1-A92F-4B37-A763-139C19AE9A65}" destId="{EE924BFF-09A0-4564-9940-5EEE4B14EAF9}" srcOrd="1" destOrd="0" parTransId="{9500CE4D-B9F3-413C-A304-1483A9CBB749}" sibTransId="{DC758F5D-D929-4B0C-9A0B-3374186A4E02}"/>
    <dgm:cxn modelId="{AFAB9DC1-1D53-4BC6-9037-86B7D201DD85}" srcId="{6C6E05C1-A92F-4B37-A763-139C19AE9A65}" destId="{134E2051-0D44-436D-9FAC-A3D15A981C6A}" srcOrd="3" destOrd="0" parTransId="{F4F09960-502B-4907-8EEE-66187266901E}" sibTransId="{E9FF0624-2FA3-42B3-A482-D4EB869DF5F7}"/>
    <dgm:cxn modelId="{0D27731F-7333-47F8-B5AD-749C6DDCE0EC}" srcId="{6C6E05C1-A92F-4B37-A763-139C19AE9A65}" destId="{FFDBBD1B-26F6-401E-86F6-654ADC724129}" srcOrd="2" destOrd="0" parTransId="{F86493D9-A73D-4120-A317-7D32A0777111}" sibTransId="{8E5585FB-8505-4390-B912-59867ADBB74D}"/>
    <dgm:cxn modelId="{CA7949C5-24BE-4AEC-A9AD-8CC233D87C37}" type="presOf" srcId="{64C056E7-5B24-4FD7-B468-7396E4567EBB}" destId="{C6A16883-8206-42C3-815A-48C0D0CA7384}" srcOrd="0" destOrd="0" presId="urn:microsoft.com/office/officeart/2005/8/layout/vList5"/>
    <dgm:cxn modelId="{5549BE3D-4EB7-4F41-B1BB-6B8408A38660}" type="presOf" srcId="{FFDBBD1B-26F6-401E-86F6-654ADC724129}" destId="{318F2D0B-F40A-4BE9-94CE-71C95D5B33E8}" srcOrd="0" destOrd="2" presId="urn:microsoft.com/office/officeart/2005/8/layout/vList5"/>
    <dgm:cxn modelId="{E501C434-0557-459E-B9DC-346F51330DB5}" type="presParOf" srcId="{C6A16883-8206-42C3-815A-48C0D0CA7384}" destId="{CDA21214-DCDC-4CF1-8E92-2856E5E587A9}" srcOrd="0" destOrd="0" presId="urn:microsoft.com/office/officeart/2005/8/layout/vList5"/>
    <dgm:cxn modelId="{A6B99DAF-7589-4144-A4F8-CD1DC04BD3B0}" type="presParOf" srcId="{CDA21214-DCDC-4CF1-8E92-2856E5E587A9}" destId="{34EAAEEE-305B-4E0A-B74F-9DA958B56246}" srcOrd="0" destOrd="0" presId="urn:microsoft.com/office/officeart/2005/8/layout/vList5"/>
    <dgm:cxn modelId="{7CB5F673-A6F7-4FC4-B4EB-319F4DD3D9A0}" type="presParOf" srcId="{CDA21214-DCDC-4CF1-8E92-2856E5E587A9}" destId="{318F2D0B-F40A-4BE9-94CE-71C95D5B33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0.6571</cdr:y>
    </cdr:from>
    <cdr:to>
      <cdr:x>0.25453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609600" y="2974010"/>
          <a:ext cx="2249842" cy="1551952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chemeClr val="accent1"/>
          </a:solidFill>
        </a:ln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600" b="1" dirty="0" smtClean="0">
              <a:effectLst/>
              <a:ea typeface="Calibri"/>
              <a:cs typeface="Times New Roman"/>
            </a:rPr>
            <a:t>52% </a:t>
          </a:r>
          <a:r>
            <a:rPr lang="en-US" sz="1600" b="1" dirty="0">
              <a:effectLst/>
              <a:ea typeface="Calibri"/>
              <a:cs typeface="Times New Roman"/>
            </a:rPr>
            <a:t>of schools evaluated received a Proficient or Exemplary level of PBS implementation!</a:t>
          </a:r>
          <a:endParaRPr lang="en-US" sz="1100" dirty="0">
            <a:effectLst/>
            <a:ea typeface="Calibri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D41C-D117-471D-8BFA-61E35818F27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83E2E-F059-436B-84B5-E0AAB44B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2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2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9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1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78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41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96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60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6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14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75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78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665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38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64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9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49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95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45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0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3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87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01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2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91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29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93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78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774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2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2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4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960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153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071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22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2232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2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0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315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35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3410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509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96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506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651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371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838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22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526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971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789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" y="1"/>
            <a:ext cx="3810000" cy="373156"/>
          </a:xfrm>
          <a:prstGeom prst="rect">
            <a:avLst/>
          </a:prstGeom>
          <a:noFill/>
        </p:spPr>
        <p:txBody>
          <a:bodyPr vert="horz" lIns="92830" tIns="46415" rIns="92830" bIns="46415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94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3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19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285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513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73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30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57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982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83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874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910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61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39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90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22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96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15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61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4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18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7538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04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82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2725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64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674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0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42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43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2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0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3861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3861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3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4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9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72200"/>
            <a:ext cx="60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305800" y="61722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" y="5689091"/>
            <a:ext cx="8980476" cy="9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7E8E89C7-9362-4786-84E7-EA5297A7E2C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3643" y="63186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E89C7-9362-4786-84E7-EA5297A7E2C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E89C7-9362-4786-84E7-EA5297A7E2C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74324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8E89C7-9362-4786-84E7-EA5297A7E2C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Title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67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Title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8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167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Title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1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7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60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3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5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8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0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6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1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038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24C24-F17A-4CA9-AC2A-4696B94A0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4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4E4D-6654-624A-9C7F-F7C59795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1127"/>
            <a:ext cx="9144000" cy="164795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9083"/>
            <a:ext cx="9144000" cy="141115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534832"/>
            <a:chOff x="0" y="5981700"/>
            <a:chExt cx="9144000" cy="7273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981700"/>
              <a:ext cx="2286000" cy="72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86000" y="5981700"/>
              <a:ext cx="2286000" cy="72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5981700"/>
              <a:ext cx="2286000" cy="72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858000" y="5981700"/>
              <a:ext cx="2286000" cy="72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ddo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48" y="5924871"/>
            <a:ext cx="2608191" cy="8668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5280235"/>
            <a:ext cx="9144000" cy="534832"/>
            <a:chOff x="0" y="5981700"/>
            <a:chExt cx="9144000" cy="7273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5981700"/>
              <a:ext cx="2286000" cy="72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286000" y="5981700"/>
              <a:ext cx="2286000" cy="72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572000" y="5981700"/>
              <a:ext cx="2286000" cy="72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58000" y="5981700"/>
              <a:ext cx="2286000" cy="72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early1.jpg"/>
          <p:cNvPicPr>
            <a:picLocks noChangeAspect="1"/>
          </p:cNvPicPr>
          <p:nvPr userDrawn="1"/>
        </p:nvPicPr>
        <p:blipFill>
          <a:blip r:embed="rId3"/>
          <a:srcRect l="5959" t="11585" b="5626"/>
          <a:stretch>
            <a:fillRect/>
          </a:stretch>
        </p:blipFill>
        <p:spPr>
          <a:xfrm>
            <a:off x="0" y="534833"/>
            <a:ext cx="2280309" cy="16862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35" y="534832"/>
            <a:ext cx="2288089" cy="1686295"/>
          </a:xfrm>
          <a:prstGeom prst="rect">
            <a:avLst/>
          </a:prstGeom>
        </p:spPr>
      </p:pic>
      <p:pic>
        <p:nvPicPr>
          <p:cNvPr id="20" name="Picture 19" descr="2013.34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807" y="534832"/>
            <a:ext cx="2296426" cy="16862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309" y="534833"/>
            <a:ext cx="2296426" cy="16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3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6835"/>
            <a:ext cx="556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0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" y="1762016"/>
            <a:ext cx="9143639" cy="209626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" y="306643"/>
            <a:ext cx="9143639" cy="145537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544579"/>
            <a:ext cx="9144000" cy="358602"/>
            <a:chOff x="0" y="5981700"/>
            <a:chExt cx="9144000" cy="7273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5981700"/>
              <a:ext cx="2286000" cy="72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86000" y="5981700"/>
              <a:ext cx="2286000" cy="72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2000" y="5981700"/>
              <a:ext cx="2286000" cy="72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858000" y="5981700"/>
              <a:ext cx="2286000" cy="72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ddo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108" y="6132728"/>
            <a:ext cx="1861783" cy="61876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0" y="0"/>
            <a:ext cx="9144000" cy="358602"/>
            <a:chOff x="0" y="5981700"/>
            <a:chExt cx="9144000" cy="7273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981700"/>
              <a:ext cx="2286000" cy="72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286000" y="5981700"/>
              <a:ext cx="2286000" cy="72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572000" y="5981700"/>
              <a:ext cx="2286000" cy="72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858000" y="5981700"/>
              <a:ext cx="2286000" cy="72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" y="3858284"/>
            <a:ext cx="2279949" cy="16862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735" y="3858284"/>
            <a:ext cx="2281265" cy="16977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36" y="3858285"/>
            <a:ext cx="2285999" cy="1686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309" y="3858285"/>
            <a:ext cx="2296426" cy="16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5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6835"/>
            <a:ext cx="556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9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6835"/>
            <a:ext cx="556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4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2780" y="6486835"/>
            <a:ext cx="54370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4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6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AC94-7568-4EE2-9C01-434DFB8DDF70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8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868-1D17-450C-B982-6B3CC2CD6266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2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BF21-394D-433C-BE64-58884C26226C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B2B-45A9-4800-BA92-028317DC5453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4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2CBB-D1C8-4674-952D-1A98DA6017EC}" type="datetime1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8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4B5D-114A-40EB-9EE0-CFBAC41503C7}" type="datetime1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2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FA69-E81D-4AF1-A3CC-8DE39888BBA2}" type="datetime1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0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7250-E8AA-4B66-8ECC-A9EE924645B8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9-45F0-4A60-B73D-22DD5831C723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9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CF44-1A8D-4FC5-8054-788AEDBE3D9C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0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AAF-9A56-4DB8-9E5B-366436E0B9EA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5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879-4700-4E47-A7E3-74EF38E504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24"/>
            <a:ext cx="9144000" cy="14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" y="6324600"/>
            <a:ext cx="513094" cy="51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40" y="6324600"/>
            <a:ext cx="79746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24"/>
            <a:ext cx="9144000" cy="1473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" y="6324600"/>
            <a:ext cx="513094" cy="513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40" y="6324600"/>
            <a:ext cx="79746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 defTabSz="914400"/>
              <a:t>9/29/2016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6630"/>
            <a:ext cx="8229600" cy="48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8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68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A309-8C80-B544-8D0C-6E2421A4D39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416650"/>
            <a:ext cx="9144000" cy="72739"/>
            <a:chOff x="0" y="5981700"/>
            <a:chExt cx="9144000" cy="7273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981700"/>
              <a:ext cx="2286000" cy="72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86000" y="5981700"/>
              <a:ext cx="2286000" cy="72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5981700"/>
              <a:ext cx="2286000" cy="72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858000" y="5981700"/>
              <a:ext cx="2286000" cy="727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38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+mj-lt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100000"/>
                <a:satMod val="100000"/>
              </a:schemeClr>
            </a:gs>
            <a:gs pos="100000">
              <a:schemeClr val="bg2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7A00-3F6A-4AB0-8DEB-5665DDF918BB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mebling@udel.edu" TargetMode="External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1.png"/><Relationship Id="rId5" Type="http://schemas.openxmlformats.org/officeDocument/2006/relationships/hyperlink" Target="https://delaware.ca1.qualtrics.com/SE/?SID=SV_0uINBZQmCGYiRSt" TargetMode="External"/><Relationship Id="rId10" Type="http://schemas.openxmlformats.org/officeDocument/2006/relationships/hyperlink" Target="mailto:mpell@udel.edu" TargetMode="External"/><Relationship Id="rId4" Type="http://schemas.openxmlformats.org/officeDocument/2006/relationships/notesSlide" Target="../notesSlides/notesSlide34.xml"/><Relationship Id="rId9" Type="http://schemas.openxmlformats.org/officeDocument/2006/relationships/hyperlink" Target="mailto:skhearn@udel.ed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217F1.0CEA13F0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/>
              <a:t>DE-PBS Cadre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September 27,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6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16-17 </a:t>
            </a:r>
            <a:r>
              <a:rPr lang="en-US" dirty="0"/>
              <a:t>SY Phase </a:t>
            </a:r>
            <a:r>
              <a:rPr lang="en-US" dirty="0" smtClean="0"/>
              <a:t>Recognition Reminders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2084832"/>
            <a:ext cx="7638288" cy="4315968"/>
          </a:xfrm>
        </p:spPr>
        <p:txBody>
          <a:bodyPr/>
          <a:lstStyle/>
          <a:p>
            <a:r>
              <a:rPr lang="en-US" sz="2800" dirty="0" smtClean="0"/>
              <a:t>Distribution typically in January/February</a:t>
            </a:r>
          </a:p>
          <a:p>
            <a:r>
              <a:rPr lang="en-US" sz="2800" dirty="0" smtClean="0"/>
              <a:t>Application </a:t>
            </a:r>
            <a:r>
              <a:rPr lang="en-US" sz="2800" dirty="0"/>
              <a:t>entails end of the year program reflection</a:t>
            </a:r>
          </a:p>
          <a:p>
            <a:r>
              <a:rPr lang="en-US" sz="2800" dirty="0"/>
              <a:t>Recognition reflects CURRENT year effort; schools maintaining or advancing levels should apply yearly</a:t>
            </a:r>
          </a:p>
          <a:p>
            <a:r>
              <a:rPr lang="en-US" sz="2800" dirty="0"/>
              <a:t>Process should be a team effort </a:t>
            </a:r>
          </a:p>
          <a:p>
            <a:r>
              <a:rPr lang="en-US" sz="2800" dirty="0"/>
              <a:t>Application </a:t>
            </a:r>
            <a:r>
              <a:rPr lang="en-US" sz="2800" dirty="0" smtClean="0"/>
              <a:t>review </a:t>
            </a:r>
            <a:r>
              <a:rPr lang="en-US" sz="2800" dirty="0"/>
              <a:t>- May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– School based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 smtClean="0"/>
              <a:t>Active</a:t>
            </a:r>
            <a:r>
              <a:rPr lang="en-US" sz="2400" dirty="0" smtClean="0"/>
              <a:t> </a:t>
            </a:r>
            <a:r>
              <a:rPr lang="en-US" sz="2400" dirty="0"/>
              <a:t>with DE-PBS and as such implements School-wide </a:t>
            </a:r>
            <a:r>
              <a:rPr lang="en-US" sz="2400" dirty="0" smtClean="0"/>
              <a:t>PBS</a:t>
            </a:r>
            <a:endParaRPr lang="en-US" sz="2400" dirty="0"/>
          </a:p>
          <a:p>
            <a:r>
              <a:rPr lang="en-US" sz="2400" b="1" dirty="0"/>
              <a:t>M</a:t>
            </a:r>
            <a:r>
              <a:rPr lang="en-US" sz="2400" b="1" dirty="0" smtClean="0"/>
              <a:t>ain</a:t>
            </a:r>
            <a:r>
              <a:rPr lang="en-US" sz="2400" dirty="0" smtClean="0"/>
              <a:t> </a:t>
            </a:r>
            <a:r>
              <a:rPr lang="en-US" sz="2400" b="1" dirty="0"/>
              <a:t>administrator</a:t>
            </a:r>
            <a:r>
              <a:rPr lang="en-US" sz="2400" dirty="0"/>
              <a:t> name &amp; email</a:t>
            </a:r>
          </a:p>
          <a:p>
            <a:r>
              <a:rPr lang="en-US" sz="2400" b="1" dirty="0" smtClean="0"/>
              <a:t>DE-PBS </a:t>
            </a:r>
            <a:r>
              <a:rPr lang="en-US" sz="2400" b="1" dirty="0"/>
              <a:t>administrator</a:t>
            </a:r>
            <a:r>
              <a:rPr lang="en-US" sz="2400" dirty="0"/>
              <a:t> name &amp; email if different </a:t>
            </a:r>
            <a:endParaRPr lang="en-US" sz="2400" dirty="0" smtClean="0"/>
          </a:p>
          <a:p>
            <a:r>
              <a:rPr lang="en-US" sz="2400" b="1" dirty="0"/>
              <a:t>T</a:t>
            </a:r>
            <a:r>
              <a:rPr lang="en-US" sz="2400" b="1" dirty="0" smtClean="0"/>
              <a:t>eam </a:t>
            </a:r>
            <a:r>
              <a:rPr lang="en-US" sz="2400" b="1" dirty="0"/>
              <a:t>leader(s)</a:t>
            </a:r>
            <a:r>
              <a:rPr lang="en-US" sz="2400" dirty="0"/>
              <a:t> name &amp; email contact </a:t>
            </a:r>
          </a:p>
        </p:txBody>
      </p:sp>
      <p:pic>
        <p:nvPicPr>
          <p:cNvPr id="1026" name="Picture 2" descr="C:\Users\hearn\AppData\Local\Microsoft\Windows\Temporary Internet Files\Content.IE5\KXG7VXLI\5175663480_b753ff35e9_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95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-</a:t>
            </a:r>
            <a:br>
              <a:rPr lang="en-US" dirty="0" smtClean="0"/>
            </a:br>
            <a:r>
              <a:rPr lang="en-US" dirty="0" smtClean="0"/>
              <a:t>Substitute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Department of Education will provide substitute reimbursement for REGISTERED participants.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PFA or IV needs to be completed within 30 days after the training.   Please send completed PFA or IV electronically to Beth Draper (beth.draper@doe.k12.de.us).</a:t>
            </a:r>
          </a:p>
          <a:p>
            <a:endParaRPr lang="en-US" dirty="0"/>
          </a:p>
        </p:txBody>
      </p:sp>
      <p:pic>
        <p:nvPicPr>
          <p:cNvPr id="2050" name="Picture 2" descr="C:\Users\hearn\AppData\Local\Microsoft\Windows\Temporary Internet Files\Content.IE5\KXG7VXLI\5175663480_b753ff35e9_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143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5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2016 </a:t>
            </a:r>
            <a:r>
              <a:rPr lang="en-US" dirty="0"/>
              <a:t>- Tier 1: School-wide PBS Team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48927"/>
              </p:ext>
            </p:extLst>
          </p:nvPr>
        </p:nvGraphicFramePr>
        <p:xfrm>
          <a:off x="2195703" y="2084832"/>
          <a:ext cx="4434840" cy="4572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75535">
                  <a:extLst>
                    <a:ext uri="{9D8B030D-6E8A-4147-A177-3AD203B41FA5}">
                      <a16:colId xmlns:a16="http://schemas.microsoft.com/office/drawing/2014/main" xmlns="" val="2925858951"/>
                    </a:ext>
                  </a:extLst>
                </a:gridCol>
                <a:gridCol w="2859305">
                  <a:extLst>
                    <a:ext uri="{9D8B030D-6E8A-4147-A177-3AD203B41FA5}">
                      <a16:colId xmlns:a16="http://schemas.microsoft.com/office/drawing/2014/main" xmlns="" val="3202924105"/>
                    </a:ext>
                  </a:extLst>
                </a:gridCol>
              </a:tblGrid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District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School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0507317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Brandywine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Mt. Pleasant Elementary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7955382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Capital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 Dover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3148221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Charter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Early College HS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9681398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Charter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Prestige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91350491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Indian River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Georgetown Elem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0056900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 Clay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McKean High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2974650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 Clay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Skyline 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5499450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 Clay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Mote 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169979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Christina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Pulaski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196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4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70" y="329184"/>
            <a:ext cx="7290054" cy="1499616"/>
          </a:xfrm>
        </p:spPr>
        <p:txBody>
          <a:bodyPr/>
          <a:lstStyle/>
          <a:p>
            <a:r>
              <a:rPr lang="en-US" dirty="0" smtClean="0"/>
              <a:t>Summer 2016 - Person Centered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9" b="10971"/>
          <a:stretch/>
        </p:blipFill>
        <p:spPr>
          <a:xfrm>
            <a:off x="228600" y="4267200"/>
            <a:ext cx="5363633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250" b="10000"/>
          <a:stretch/>
        </p:blipFill>
        <p:spPr>
          <a:xfrm>
            <a:off x="4696691" y="1279241"/>
            <a:ext cx="4294909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5555" r="25000" b="16667"/>
          <a:stretch/>
        </p:blipFill>
        <p:spPr>
          <a:xfrm>
            <a:off x="761470" y="1828800"/>
            <a:ext cx="3515833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0000" r="30000" b="3333"/>
          <a:stretch/>
        </p:blipFill>
        <p:spPr>
          <a:xfrm>
            <a:off x="5151783" y="4724400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of PEERS in 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Gateway Lab School</a:t>
            </a:r>
          </a:p>
          <a:p>
            <a:r>
              <a:rPr lang="en-US" b="1" dirty="0" smtClean="0"/>
              <a:t>Brandywine School District</a:t>
            </a:r>
          </a:p>
          <a:p>
            <a:r>
              <a:rPr lang="en-US" b="1" dirty="0" smtClean="0"/>
              <a:t>Seaford School District</a:t>
            </a:r>
          </a:p>
          <a:p>
            <a:r>
              <a:rPr lang="en-US" b="1" dirty="0" err="1" smtClean="0"/>
              <a:t>Appoquinimink</a:t>
            </a:r>
            <a:r>
              <a:rPr lang="en-US" b="1" dirty="0" smtClean="0"/>
              <a:t> School District</a:t>
            </a:r>
          </a:p>
          <a:p>
            <a:r>
              <a:rPr lang="en-US" b="1" dirty="0" smtClean="0"/>
              <a:t>Capital School District</a:t>
            </a:r>
          </a:p>
          <a:p>
            <a:r>
              <a:rPr lang="en-US" b="1" dirty="0" smtClean="0"/>
              <a:t>Colonial School District</a:t>
            </a:r>
          </a:p>
          <a:p>
            <a:r>
              <a:rPr lang="en-US" b="1" dirty="0" smtClean="0"/>
              <a:t>Cape </a:t>
            </a:r>
            <a:r>
              <a:rPr lang="en-US" b="1" dirty="0" err="1" smtClean="0"/>
              <a:t>Henlopen</a:t>
            </a:r>
            <a:r>
              <a:rPr lang="en-US" b="1" dirty="0" smtClean="0"/>
              <a:t> School District</a:t>
            </a:r>
          </a:p>
          <a:p>
            <a:r>
              <a:rPr lang="en-US" b="1" dirty="0" smtClean="0"/>
              <a:t>Woodbridge School District </a:t>
            </a:r>
          </a:p>
          <a:p>
            <a:r>
              <a:rPr lang="en-US" b="1" dirty="0" smtClean="0"/>
              <a:t>Red Clay School District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2452480" cy="31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PEERS Coaching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Coaching meeting</a:t>
            </a:r>
          </a:p>
          <a:p>
            <a:r>
              <a:rPr lang="en-US" dirty="0" smtClean="0"/>
              <a:t>Fidelity Check of Implementation</a:t>
            </a:r>
          </a:p>
          <a:p>
            <a:r>
              <a:rPr lang="en-US" dirty="0" smtClean="0"/>
              <a:t>Technical Support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Scheduling logistics</a:t>
            </a:r>
          </a:p>
          <a:p>
            <a:pPr lvl="1"/>
            <a:r>
              <a:rPr lang="en-US" dirty="0" smtClean="0"/>
              <a:t>Teacher support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Role-Play support</a:t>
            </a:r>
          </a:p>
          <a:p>
            <a:r>
              <a:rPr lang="en-US" dirty="0" smtClean="0"/>
              <a:t>Adaptations for diverse learners</a:t>
            </a:r>
          </a:p>
          <a:p>
            <a:r>
              <a:rPr lang="en-US" dirty="0" smtClean="0"/>
              <a:t>Capacity Building</a:t>
            </a:r>
          </a:p>
          <a:p>
            <a:pPr lvl="1"/>
            <a:endParaRPr lang="en-US" dirty="0"/>
          </a:p>
          <a:p>
            <a:pPr marL="2057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71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Behavioral Concerns of the 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Capital</a:t>
            </a:r>
          </a:p>
          <a:p>
            <a:r>
              <a:rPr lang="en-US" dirty="0" smtClean="0"/>
              <a:t>Woodbridge</a:t>
            </a:r>
          </a:p>
          <a:p>
            <a:r>
              <a:rPr lang="en-US" dirty="0" smtClean="0"/>
              <a:t>Brandywine</a:t>
            </a:r>
          </a:p>
          <a:p>
            <a:r>
              <a:rPr lang="en-US" dirty="0" smtClean="0"/>
              <a:t>Colonial</a:t>
            </a:r>
          </a:p>
          <a:p>
            <a:r>
              <a:rPr lang="en-US" dirty="0" smtClean="0"/>
              <a:t>Seaford</a:t>
            </a:r>
          </a:p>
          <a:p>
            <a:r>
              <a:rPr lang="en-US" dirty="0" smtClean="0"/>
              <a:t>Christina</a:t>
            </a:r>
          </a:p>
          <a:p>
            <a:r>
              <a:rPr lang="en-US" dirty="0" smtClean="0"/>
              <a:t>Gateway Lab School</a:t>
            </a:r>
          </a:p>
          <a:p>
            <a:endParaRPr lang="en-US" dirty="0"/>
          </a:p>
          <a:p>
            <a:r>
              <a:rPr lang="en-US" dirty="0" smtClean="0"/>
              <a:t>Red Clay</a:t>
            </a:r>
          </a:p>
          <a:p>
            <a:r>
              <a:rPr lang="en-US" dirty="0" smtClean="0"/>
              <a:t>Indian River</a:t>
            </a:r>
          </a:p>
          <a:p>
            <a:r>
              <a:rPr lang="en-US" dirty="0" smtClean="0"/>
              <a:t>Lake Forest</a:t>
            </a:r>
          </a:p>
          <a:p>
            <a:r>
              <a:rPr lang="en-US" dirty="0" smtClean="0"/>
              <a:t>Smyrna (October 2016)</a:t>
            </a:r>
          </a:p>
          <a:p>
            <a:r>
              <a:rPr lang="en-US" dirty="0" smtClean="0"/>
              <a:t>NCCVT (October 2016)</a:t>
            </a:r>
          </a:p>
        </p:txBody>
      </p:sp>
      <p:pic>
        <p:nvPicPr>
          <p:cNvPr id="4" name="Picture 3" descr="ABC's of Pee Before Po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43400"/>
            <a:ext cx="2366578" cy="20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ABCs of IEPs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 smtClean="0"/>
              <a:t> Review Data Considerations and Other Special Factors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/>
              <a:t> </a:t>
            </a:r>
            <a:r>
              <a:rPr lang="en-US" dirty="0" smtClean="0"/>
              <a:t>Present Level of Performance and Benchmarks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/>
              <a:t> </a:t>
            </a:r>
            <a:r>
              <a:rPr lang="en-US" dirty="0" smtClean="0"/>
              <a:t>Making Goals Measurable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 smtClean="0"/>
              <a:t> Addressing Social Skills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 smtClean="0"/>
              <a:t> Functional Behavior Assessment and Behavior Support Plans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 smtClean="0"/>
              <a:t> Collecting Data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r>
              <a:rPr lang="en-US" dirty="0"/>
              <a:t> </a:t>
            </a:r>
            <a:r>
              <a:rPr lang="en-US" dirty="0" smtClean="0"/>
              <a:t>Writing Behavioral Goals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endParaRPr lang="en-US" dirty="0" smtClean="0"/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endParaRPr lang="en-US" dirty="0" smtClean="0"/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5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DE-PBS Phase Recognition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solidFill>
            <a:schemeClr val="accent2">
              <a:lumMod val="75000"/>
            </a:schemeClr>
          </a:solidFill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wordpress.oet.udel.edu/pbs/wp-content/uploads/2011/10/Pashe-2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2895600" cy="37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 of IEPS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Colonial</a:t>
            </a:r>
          </a:p>
          <a:p>
            <a:pPr lvl="1"/>
            <a:r>
              <a:rPr lang="en-US" sz="2000" dirty="0" smtClean="0"/>
              <a:t>Wilbur</a:t>
            </a:r>
          </a:p>
          <a:p>
            <a:pPr lvl="1"/>
            <a:r>
              <a:rPr lang="en-US" sz="2000" dirty="0" smtClean="0"/>
              <a:t>Southern</a:t>
            </a:r>
          </a:p>
          <a:p>
            <a:pPr lvl="1"/>
            <a:r>
              <a:rPr lang="en-US" sz="2000" dirty="0" err="1" smtClean="0"/>
              <a:t>Wallin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800" dirty="0" smtClean="0"/>
              <a:t>Brandywine</a:t>
            </a:r>
          </a:p>
          <a:p>
            <a:pPr lvl="1"/>
            <a:r>
              <a:rPr lang="en-US" sz="2000" dirty="0" smtClean="0"/>
              <a:t>Mt. Pleasant Elementary</a:t>
            </a:r>
            <a:endParaRPr lang="en-US" sz="2000" dirty="0"/>
          </a:p>
        </p:txBody>
      </p:sp>
      <p:pic>
        <p:nvPicPr>
          <p:cNvPr id="4" name="Picture 3" descr="loved getting the chance to see my pretty younger sister graduate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5015"/>
            <a:ext cx="2648320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3: Prevent Teach Reinforce (PTR)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/>
              <a:t>Tier 3: </a:t>
            </a:r>
            <a:r>
              <a:rPr lang="en-US" sz="2400" dirty="0" smtClean="0"/>
              <a:t>2 </a:t>
            </a:r>
            <a:r>
              <a:rPr lang="en-US" sz="2400" dirty="0"/>
              <a:t>Day Series</a:t>
            </a:r>
          </a:p>
          <a:p>
            <a:pPr fontAlgn="t"/>
            <a:r>
              <a:rPr lang="en-US" sz="2400" dirty="0"/>
              <a:t>The Prevent-Teach-Reinforce (PTR) model is a Tier 3 behavior intervention process. Participants will earn the 5-step, teach/team driven model as well as how to identify the critical components that enhance the success of Tier 3 interventions.</a:t>
            </a:r>
          </a:p>
          <a:p>
            <a:pPr fontAlgn="t"/>
            <a:r>
              <a:rPr lang="en-US" sz="2400" dirty="0" smtClean="0"/>
              <a:t>10/4/16 &amp;</a:t>
            </a:r>
            <a:r>
              <a:rPr lang="en-US" sz="2400" dirty="0"/>
              <a:t> </a:t>
            </a:r>
            <a:r>
              <a:rPr lang="en-US" sz="2400" dirty="0" smtClean="0"/>
              <a:t>1/11/17</a:t>
            </a:r>
            <a:endParaRPr lang="en-US" sz="2400" dirty="0"/>
          </a:p>
          <a:p>
            <a:pPr fontAlgn="t"/>
            <a:r>
              <a:rPr lang="en-US" sz="2400" dirty="0"/>
              <a:t>9am – 3:30pm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0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 Networking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sz="2400" dirty="0" smtClean="0"/>
              <a:t>This </a:t>
            </a:r>
            <a:r>
              <a:rPr lang="en-US" sz="2400" dirty="0"/>
              <a:t>session is open to schools that previously participated in the DE-PBS Project Tier 2: Targeted Team Training.  Topics and activities include reviewing Tier 2 systems &amp; problem-solving concepts, examining evaluation methods and networking with other implementing teams.  </a:t>
            </a:r>
          </a:p>
          <a:p>
            <a:pPr fontAlgn="t"/>
            <a:r>
              <a:rPr lang="en-US" sz="2400" dirty="0"/>
              <a:t>10/18/16</a:t>
            </a:r>
          </a:p>
          <a:p>
            <a:pPr fontAlgn="t"/>
            <a:r>
              <a:rPr lang="en-US" sz="2400" dirty="0"/>
              <a:t>8:30am – 12:00pm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1: School-wide (SW) PBS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en-US" sz="2400" dirty="0" smtClean="0"/>
              <a:t>Open </a:t>
            </a:r>
            <a:r>
              <a:rPr lang="en-US" sz="2400" dirty="0"/>
              <a:t>to new team members joining existing PBS school teams. </a:t>
            </a:r>
            <a:endParaRPr lang="en-US" sz="2400" dirty="0" smtClean="0"/>
          </a:p>
          <a:p>
            <a:pPr fontAlgn="t"/>
            <a:r>
              <a:rPr lang="en-US" sz="2400" dirty="0" smtClean="0"/>
              <a:t>Provides in-depth overview of SWPBS framework components</a:t>
            </a:r>
          </a:p>
          <a:p>
            <a:pPr lvl="1" fontAlgn="t"/>
            <a:r>
              <a:rPr lang="en-US" sz="2000" dirty="0" smtClean="0"/>
              <a:t>Program Development &amp; Evaluation</a:t>
            </a:r>
          </a:p>
          <a:p>
            <a:pPr lvl="1" fontAlgn="t"/>
            <a:r>
              <a:rPr lang="en-US" sz="2000" dirty="0" smtClean="0"/>
              <a:t>Prevention: Implementing SW &amp; CR Systems</a:t>
            </a:r>
          </a:p>
          <a:p>
            <a:pPr lvl="1" fontAlgn="t"/>
            <a:r>
              <a:rPr lang="en-US" sz="2000" dirty="0" smtClean="0"/>
              <a:t>Correcting Problem Behavior</a:t>
            </a:r>
          </a:p>
          <a:p>
            <a:pPr lvl="1" fontAlgn="t"/>
            <a:r>
              <a:rPr lang="en-US" sz="2000" dirty="0" smtClean="0"/>
              <a:t>Developing Self-discipline</a:t>
            </a:r>
            <a:endParaRPr lang="en-US" sz="2000" dirty="0"/>
          </a:p>
          <a:p>
            <a:pPr fontAlgn="t"/>
            <a:r>
              <a:rPr lang="en-US" sz="2400" dirty="0"/>
              <a:t>11/2/16</a:t>
            </a:r>
          </a:p>
          <a:p>
            <a:pPr fontAlgn="t"/>
            <a:r>
              <a:rPr lang="en-US" sz="2400" dirty="0"/>
              <a:t>9am – 3:30pm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37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Tier 2: Targeted Team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286000"/>
            <a:ext cx="7690104" cy="4023360"/>
          </a:xfrm>
        </p:spPr>
        <p:txBody>
          <a:bodyPr>
            <a:normAutofit fontScale="92500"/>
          </a:bodyPr>
          <a:lstStyle/>
          <a:p>
            <a:pPr fontAlgn="t"/>
            <a:r>
              <a:rPr lang="en-US" sz="2400" dirty="0"/>
              <a:t>Open to </a:t>
            </a:r>
            <a:r>
              <a:rPr lang="en-US" sz="2400" dirty="0" smtClean="0"/>
              <a:t>schools </a:t>
            </a:r>
            <a:r>
              <a:rPr lang="en-US" sz="2400" dirty="0"/>
              <a:t>with KFE </a:t>
            </a:r>
            <a:r>
              <a:rPr lang="en-US" sz="2400" dirty="0" smtClean="0"/>
              <a:t>implementation </a:t>
            </a:r>
            <a:r>
              <a:rPr lang="en-US" sz="2400" dirty="0"/>
              <a:t>at Proficient or Exemplary</a:t>
            </a:r>
          </a:p>
          <a:p>
            <a:pPr fontAlgn="t"/>
            <a:r>
              <a:rPr lang="en-US" sz="2400" dirty="0" smtClean="0"/>
              <a:t>Tier </a:t>
            </a:r>
            <a:r>
              <a:rPr lang="en-US" sz="2400" dirty="0"/>
              <a:t>2 problem-solving team </a:t>
            </a:r>
            <a:r>
              <a:rPr lang="en-US" sz="2400" dirty="0" smtClean="0"/>
              <a:t>members work to extend current </a:t>
            </a:r>
            <a:r>
              <a:rPr lang="en-US" sz="2400" dirty="0"/>
              <a:t>Tier 2 programming for students by establishing a sound system. </a:t>
            </a:r>
            <a:endParaRPr lang="en-US" sz="2400" dirty="0" smtClean="0"/>
          </a:p>
          <a:p>
            <a:pPr fontAlgn="t"/>
            <a:r>
              <a:rPr lang="en-US" sz="2400" dirty="0" smtClean="0"/>
              <a:t>Provides an </a:t>
            </a:r>
            <a:r>
              <a:rPr lang="en-US" sz="2400" dirty="0"/>
              <a:t>in-depth overview of the recommended features for effective Tier 2 behavior teams, programming, and interventions. </a:t>
            </a:r>
            <a:endParaRPr lang="en-US" sz="2400" dirty="0" smtClean="0"/>
          </a:p>
          <a:p>
            <a:pPr fontAlgn="t"/>
            <a:r>
              <a:rPr lang="en-US" sz="2400" dirty="0" smtClean="0"/>
              <a:t>Learn </a:t>
            </a:r>
            <a:r>
              <a:rPr lang="en-US" sz="2400" dirty="0"/>
              <a:t>how to identify and secure appropriate Tier 2 interventions that match demonstrated student needs.</a:t>
            </a:r>
          </a:p>
          <a:p>
            <a:pPr fontAlgn="t"/>
            <a:r>
              <a:rPr lang="en-US" sz="2400" dirty="0"/>
              <a:t>11/18/16</a:t>
            </a:r>
          </a:p>
          <a:p>
            <a:pPr fontAlgn="t"/>
            <a:r>
              <a:rPr lang="en-US" sz="2400" dirty="0"/>
              <a:t>9am – 3:30pm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Leader PD: 3-part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series includes ways to enhance communication with all stakeholders, organize effective team meetings, and use data to make decisions.</a:t>
            </a:r>
          </a:p>
          <a:p>
            <a:pPr marL="0" indent="0">
              <a:buNone/>
            </a:pPr>
            <a:r>
              <a:rPr lang="en-US" sz="2400" dirty="0" smtClean="0"/>
              <a:t>Additionally, the series includes sample data collection tools, templates and other resources from the DE-PBS Project to assist team leaders in these areas.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7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Team Leader Module Series </a:t>
            </a:r>
            <a:br>
              <a:rPr lang="en-US" sz="4000" dirty="0" smtClean="0"/>
            </a:br>
            <a:r>
              <a:rPr lang="en-US" sz="4000" dirty="0" smtClean="0"/>
              <a:t>Timeline for 2016-2017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Fall 2016- Session One Released (now available)</a:t>
            </a:r>
          </a:p>
          <a:p>
            <a:r>
              <a:rPr lang="en-US" sz="2800" dirty="0" smtClean="0"/>
              <a:t>Winter 2016- Session Two to be Released</a:t>
            </a:r>
          </a:p>
          <a:p>
            <a:r>
              <a:rPr lang="en-US" sz="2800" dirty="0" smtClean="0"/>
              <a:t>Spring 2017- Session Three to be Released</a:t>
            </a:r>
            <a:endParaRPr lang="en-US" dirty="0"/>
          </a:p>
        </p:txBody>
      </p:sp>
      <p:pic>
        <p:nvPicPr>
          <p:cNvPr id="4098" name="Picture 2" descr="C:\Users\hearn\AppData\Local\Microsoft\Windows\Temporary Internet Files\Content.IE5\6R6BYF4L\primary-timel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1" y="4800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72350" cy="14996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SCSS Modules: </a:t>
            </a:r>
            <a:br>
              <a:rPr lang="en-US" sz="3600" dirty="0" smtClean="0"/>
            </a:br>
            <a:r>
              <a:rPr lang="en-US" sz="3600" dirty="0" smtClean="0"/>
              <a:t>Team Leader Series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47" t="12659" r="63502" b="9292"/>
          <a:stretch/>
        </p:blipFill>
        <p:spPr>
          <a:xfrm>
            <a:off x="3962400" y="127000"/>
            <a:ext cx="504825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2" y="23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57" y="109188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[</a:t>
            </a:r>
            <a:r>
              <a:rPr lang="en-US" sz="2400" dirty="0" smtClean="0"/>
              <a:t>There are] “two </a:t>
            </a:r>
            <a:r>
              <a:rPr lang="en-US" sz="2400" dirty="0"/>
              <a:t>dimensions considered necessary for effective leadership — initiating structure, which is primarily concern for organizational tasks, and consideration, which is the concern for individuals and the interpersonal relations between them</a:t>
            </a:r>
            <a:r>
              <a:rPr lang="en-US" sz="2400" dirty="0" smtClean="0"/>
              <a:t>.” </a:t>
            </a:r>
            <a:endParaRPr lang="en-US" sz="2400" dirty="0"/>
          </a:p>
          <a:p>
            <a:r>
              <a:rPr lang="en-US" sz="2400" dirty="0" smtClean="0"/>
              <a:t>“Leaders </a:t>
            </a:r>
            <a:r>
              <a:rPr lang="en-US" sz="2400" dirty="0"/>
              <a:t>of educational change illustrate this with their vision and belief that the purpose of schools is students' learning</a:t>
            </a:r>
            <a:r>
              <a:rPr lang="en-US" sz="2400" dirty="0" smtClean="0"/>
              <a:t>.”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040987" y="5617845"/>
            <a:ext cx="822960" cy="822960"/>
          </a:xfrm>
          <a:prstGeom prst="cube">
            <a:avLst/>
          </a:prstGeom>
          <a:solidFill>
            <a:srgbClr val="C00000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Cube 5"/>
          <p:cNvSpPr/>
          <p:nvPr/>
        </p:nvSpPr>
        <p:spPr>
          <a:xfrm>
            <a:off x="2501537" y="5617845"/>
            <a:ext cx="822960" cy="822960"/>
          </a:xfrm>
          <a:prstGeom prst="cube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88229" y="5734594"/>
            <a:ext cx="1593668" cy="2947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739" y="876220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From: Méndez-Morse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S. (1992). Leadership characteristics that facilitate school change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Austin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TX: Southwest Educational Development Laboratory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2" descr="http://previews.123rf.com/images/dabjola/dabjola0809/dabjola080900003/3586324-colorful-string-intertwined-in-tress-isolated-on-white-background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5127080"/>
            <a:ext cx="2190285" cy="14658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1" name="STE-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8722" y="6136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develop and enhance skills in the areas of </a:t>
            </a:r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Organization</a:t>
            </a:r>
          </a:p>
          <a:p>
            <a:r>
              <a:rPr lang="en-US" dirty="0" smtClean="0"/>
              <a:t>To provide resources, forms, and information to assist with these skill areas</a:t>
            </a:r>
          </a:p>
          <a:p>
            <a:r>
              <a:rPr lang="en-US" dirty="0" smtClean="0"/>
              <a:t>To develop a network of Team Leaders throughout the state</a:t>
            </a:r>
          </a:p>
          <a:p>
            <a:endParaRPr lang="en-US" dirty="0"/>
          </a:p>
        </p:txBody>
      </p:sp>
      <p:pic>
        <p:nvPicPr>
          <p:cNvPr id="9" name="Picture 2" descr="http://previews.123rf.com/images/dabjola/dabjola0809/dabjola080900003/3586324-colorful-string-intertwined-in-tress-isolated-on-white-background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23" y="5127080"/>
            <a:ext cx="2190285" cy="14658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STE-0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12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2015-2016 Recognition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Phase I</a:t>
            </a:r>
            <a:r>
              <a:rPr lang="en-US" sz="2400" dirty="0" smtClean="0"/>
              <a:t>- Developing a SWPBS System</a:t>
            </a:r>
          </a:p>
          <a:p>
            <a:r>
              <a:rPr lang="en-US" sz="2400" b="1" dirty="0" smtClean="0"/>
              <a:t>Phase II</a:t>
            </a:r>
            <a:r>
              <a:rPr lang="en-US" sz="2400" dirty="0" smtClean="0"/>
              <a:t>- Establishing an Advanced SWPBS System</a:t>
            </a:r>
          </a:p>
          <a:p>
            <a:r>
              <a:rPr lang="en-US" sz="2400" b="1" dirty="0" smtClean="0"/>
              <a:t>Phase III</a:t>
            </a:r>
            <a:r>
              <a:rPr lang="en-US" sz="2400" dirty="0" smtClean="0"/>
              <a:t>- Developing a Tier 2 Problem Solving Team with 		Tier 2 Interventions</a:t>
            </a:r>
          </a:p>
          <a:p>
            <a:r>
              <a:rPr lang="en-US" sz="2400" b="1" dirty="0" smtClean="0"/>
              <a:t>Phase IV</a:t>
            </a:r>
            <a:r>
              <a:rPr lang="en-US" sz="2400" dirty="0" smtClean="0"/>
              <a:t>- Developing a Strong Tier 2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Communication</a:t>
            </a:r>
            <a:r>
              <a:rPr lang="en-US" dirty="0">
                <a:solidFill>
                  <a:schemeClr val="accent6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2420040"/>
            <a:ext cx="7935685" cy="4065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 strong communication structure can promote buy-in from administration and staff, students, parents, and community members.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Communication </a:t>
            </a:r>
            <a:r>
              <a:rPr lang="en-US" dirty="0"/>
              <a:t>skills are infused through </a:t>
            </a:r>
            <a:r>
              <a:rPr lang="en-US" dirty="0" smtClean="0"/>
              <a:t>all </a:t>
            </a:r>
            <a:r>
              <a:rPr lang="en-US" dirty="0"/>
              <a:t>aspect of team </a:t>
            </a:r>
            <a:r>
              <a:rPr lang="en-US" dirty="0" smtClean="0"/>
              <a:t>leadership.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STE-0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80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>
                <a:lumMod val="20000"/>
                <a:lumOff val="80000"/>
              </a:schemeClr>
            </a:gs>
            <a:gs pos="18000">
              <a:schemeClr val="accent2">
                <a:lumMod val="20000"/>
                <a:lumOff val="80000"/>
              </a:schemeClr>
            </a:gs>
            <a:gs pos="4000">
              <a:srgbClr val="0070C0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…leads to Communication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371608"/>
            <a:ext cx="6873240" cy="405384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School-wide PBS Team Materials</a:t>
            </a:r>
            <a:endParaRPr lang="en-US" sz="2200" b="1" dirty="0"/>
          </a:p>
          <a:p>
            <a:r>
              <a:rPr lang="en-US" sz="2200" b="1" dirty="0" smtClean="0"/>
              <a:t>Scheduled Monthly Meetings / Data Analysis</a:t>
            </a:r>
          </a:p>
          <a:p>
            <a:r>
              <a:rPr lang="en-US" sz="2200" b="1" dirty="0" smtClean="0"/>
              <a:t>Professional Development Opportunities</a:t>
            </a:r>
          </a:p>
          <a:p>
            <a:r>
              <a:rPr lang="en-US" sz="2200" b="1" dirty="0" smtClean="0"/>
              <a:t>Working with Administration </a:t>
            </a:r>
          </a:p>
          <a:p>
            <a:r>
              <a:rPr lang="en-US" sz="2200" b="1" dirty="0" smtClean="0"/>
              <a:t>District Coach Contact</a:t>
            </a:r>
          </a:p>
          <a:p>
            <a:r>
              <a:rPr lang="en-US" sz="2200" b="1" dirty="0" smtClean="0"/>
              <a:t>Staff and Student Kick-Offs</a:t>
            </a:r>
          </a:p>
          <a:p>
            <a:r>
              <a:rPr lang="en-US" sz="2200" b="1" dirty="0" smtClean="0"/>
              <a:t>Data (Semi-Annually and Annually)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21080" y="3962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9CE1">
                    <a:lumMod val="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Organization in…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STE-0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>
                <a:lumMod val="20000"/>
                <a:lumOff val="80000"/>
              </a:schemeClr>
            </a:gs>
            <a:gs pos="18000">
              <a:schemeClr val="accent2">
                <a:lumMod val="20000"/>
                <a:lumOff val="80000"/>
              </a:schemeClr>
            </a:gs>
            <a:gs pos="4000">
              <a:srgbClr val="0070C0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…leads to Communication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371608"/>
            <a:ext cx="7589520" cy="4053840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School-wide PBS Team Materials</a:t>
            </a:r>
            <a:endParaRPr lang="en-US" sz="22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Scheduled Monthly Meetings / Data Analysis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Professional Development Opportunities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Working with Administration 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District Coach Contact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Staff and Student Kick-Offs</a:t>
            </a: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Data (Semi-Annually and Annually)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21080" y="3962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9CE1">
                    <a:lumMod val="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Organization in…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STE-01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75" y="611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Monthly Meetings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1" y="1463040"/>
          <a:ext cx="8656318" cy="49894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35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0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0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0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Before Meeting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During Meeting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After Meeting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75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Organization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Establish a meeting schedule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Get Big 5 Data for sharing (from system or data sub-committee)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Review action items from last mtg. to discuss 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Have template for notetaking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Utilize sub-committees for specific initiatives 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Make sure Action Plan is updated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Add materials to Permanent and Working note(s)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375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Communication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Create and send out agenda SW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Reach out to administration to attend meeting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Send reminders to sub-committee if they need to present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Ask for team members to take team roles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Maintain meeting norms/ground rules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Share teacher PD needs with school leadership/district coach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Share mtg. details with administration, colleagues and district coach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STE-0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1078" y="6298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Click to complete </a:t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4900" dirty="0">
                <a:solidFill>
                  <a:prstClr val="black"/>
                </a:solidFill>
                <a:hlinkClick r:id="rId5"/>
              </a:rPr>
              <a:t>Team Leader Module 1 </a:t>
            </a:r>
            <a:br>
              <a:rPr lang="en-US" sz="4900" dirty="0">
                <a:solidFill>
                  <a:prstClr val="black"/>
                </a:solidFill>
                <a:hlinkClick r:id="rId5"/>
              </a:rPr>
            </a:br>
            <a:r>
              <a:rPr lang="en-US" sz="4900" dirty="0">
                <a:solidFill>
                  <a:prstClr val="black"/>
                </a:solidFill>
                <a:hlinkClick r:id="rId5"/>
              </a:rPr>
              <a:t>Content Reflection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smtClean="0">
                <a:solidFill>
                  <a:prstClr val="black"/>
                </a:solidFill>
              </a:rPr>
              <a:t/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4400" dirty="0" smtClean="0">
                <a:solidFill>
                  <a:prstClr val="black"/>
                </a:solidFill>
              </a:rPr>
              <a:t/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2200" u="sng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en-US" sz="2200" u="sng" dirty="0">
                <a:solidFill>
                  <a:prstClr val="black"/>
                </a:solidFill>
                <a:hlinkClick r:id="rId5"/>
              </a:rPr>
              <a:t>://delaware.ca1.qualtrics.com/SE/?SID=SV_0uINBZQmCGYiRSt</a:t>
            </a:r>
            <a:r>
              <a:rPr lang="en-US" sz="2700" dirty="0">
                <a:solidFill>
                  <a:prstClr val="black"/>
                </a:solidFill>
              </a:rPr>
              <a:t/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</a:t>
            </a:r>
            <a:r>
              <a:rPr lang="en-US" sz="3100" i="1" dirty="0">
                <a:solidFill>
                  <a:srgbClr val="FF0000"/>
                </a:solidFill>
              </a:rPr>
              <a:t>Note: MOU requirement for SCSS School Team Leaders. </a:t>
            </a:r>
            <a:endParaRPr lang="en-US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" y="5131798"/>
            <a:ext cx="1841802" cy="15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STE-05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221278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idx="1"/>
          </p:nvPr>
        </p:nvSpPr>
        <p:spPr>
          <a:xfrm>
            <a:off x="457200" y="3781585"/>
            <a:ext cx="8229600" cy="898903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4947377"/>
            <a:ext cx="6253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Email us at: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Melissa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Ebling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8"/>
              </a:rPr>
              <a:t>mebling@udel.edu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Sarah Hearn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9"/>
              </a:rPr>
              <a:t>skhearn@udel.edu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Megan Pell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10"/>
              </a:rPr>
              <a:t>mpell@udel.edu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Buy-in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School-wide PBS Team Training Content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7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993300"/>
                </a:solidFill>
                <a:latin typeface="Cambria" charset="0"/>
                <a:ea typeface="ＭＳ Ｐゴシック" charset="0"/>
              </a:rPr>
              <a:t/>
            </a:r>
            <a:br>
              <a:rPr lang="en-US" sz="2000" dirty="0">
                <a:solidFill>
                  <a:srgbClr val="993300"/>
                </a:solidFill>
                <a:latin typeface="Cambria" charset="0"/>
                <a:ea typeface="ＭＳ Ｐゴシック" charset="0"/>
              </a:rPr>
            </a:br>
            <a:r>
              <a:rPr lang="en-US" dirty="0" smtClean="0">
                <a:latin typeface="Cambria" charset="0"/>
                <a:ea typeface="ＭＳ Ｐゴシック" charset="0"/>
              </a:rPr>
              <a:t>Importance of Buy In</a:t>
            </a:r>
            <a:endParaRPr lang="en-US" dirty="0">
              <a:latin typeface="Cambria" charset="0"/>
              <a:ea typeface="ＭＳ Ｐゴシック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Anecdotal information indicates that 80% buy-in from staff is critical to successful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implementation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8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You need buy-in to impact School-wide climate</a:t>
            </a:r>
          </a:p>
          <a:p>
            <a:pPr lvl="1" eaLnBrk="1" hangingPunct="1">
              <a:lnSpc>
                <a:spcPct val="90000"/>
              </a:lnSpc>
              <a:buFont typeface="Courier New" charset="0"/>
              <a:buChar char="o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 Not just hallway climate</a:t>
            </a:r>
          </a:p>
          <a:p>
            <a:pPr lvl="1" eaLnBrk="1" hangingPunct="1">
              <a:lnSpc>
                <a:spcPct val="90000"/>
              </a:lnSpc>
              <a:buFont typeface="Courier New" charset="0"/>
              <a:buChar char="o"/>
              <a:defRPr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Lack of staff buy in due to negative beliefs is a frequently reported barrier to implementation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09600" y="3352800"/>
            <a:ext cx="8077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D6ECFF"/>
              </a:buClr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284C6A"/>
              </a:solidFill>
              <a:effectLst/>
              <a:uLnTx/>
              <a:uFillTx/>
              <a:latin typeface="Trebuchet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3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76200"/>
            <a:ext cx="7543800" cy="160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“buy in”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6461125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What would it look like if staff bought in to PBS?  </a:t>
            </a:r>
            <a:endParaRPr lang="en-US" sz="3600" dirty="0"/>
          </a:p>
        </p:txBody>
      </p:sp>
      <p:pic>
        <p:nvPicPr>
          <p:cNvPr id="59395" name="Picture 3" descr="01-rainbow-facts-optical-illusi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ind contr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3" y="3733799"/>
            <a:ext cx="3079527" cy="27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ambria" charset="0"/>
                <a:ea typeface="ＭＳ Ｐゴシック" charset="0"/>
              </a:rPr>
              <a:t>Defining </a:t>
            </a:r>
            <a:r>
              <a:rPr lang="en-US" dirty="0" smtClean="0">
                <a:latin typeface="Cambria" charset="0"/>
                <a:ea typeface="ＭＳ ゴシック" charset="0"/>
                <a:cs typeface="ＭＳ ゴシック" charset="0"/>
              </a:rPr>
              <a:t>“</a:t>
            </a:r>
            <a:r>
              <a:rPr lang="en-US" altLang="ja-JP" dirty="0" smtClean="0">
                <a:latin typeface="Cambria" charset="0"/>
                <a:ea typeface="ＭＳ Ｐゴシック" charset="0"/>
              </a:rPr>
              <a:t>buy </a:t>
            </a:r>
            <a:r>
              <a:rPr lang="en-US" altLang="ja-JP" dirty="0">
                <a:latin typeface="Cambria" charset="0"/>
                <a:ea typeface="ＭＳ Ｐゴシック" charset="0"/>
              </a:rPr>
              <a:t>in</a:t>
            </a:r>
            <a:r>
              <a:rPr lang="ja-JP" altLang="en-US" dirty="0">
                <a:latin typeface="Cambria" charset="0"/>
                <a:ea typeface="ＭＳ ゴシック" charset="0"/>
                <a:cs typeface="ＭＳ ゴシック" charset="0"/>
              </a:rPr>
              <a:t>”</a:t>
            </a:r>
            <a:endParaRPr lang="en-US" dirty="0">
              <a:latin typeface="Cambria" charset="0"/>
              <a:ea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Staff are familiar with PBS philosophy and concepts: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>
                <a:latin typeface="Calibri" charset="0"/>
                <a:ea typeface="ＭＳ Ｐゴシック" charset="0"/>
              </a:rPr>
              <a:t>Majority of staff members can summarize the basic concepts of SW-PBS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>
                <a:latin typeface="Calibri" charset="0"/>
                <a:ea typeface="ＭＳ Ｐゴシック" charset="0"/>
              </a:rPr>
              <a:t>Majority staff of know the SW expectations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>
                <a:latin typeface="Calibri" charset="0"/>
                <a:ea typeface="ＭＳ Ｐゴシック" charset="0"/>
              </a:rPr>
              <a:t>Overall commitment to supporting all students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Staff participate in: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Teaching and acknowledging SW expectations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Ongoing training opportunities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Implementation of secondary and tertiary supports</a:t>
            </a: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"/>
            </a:pPr>
            <a:endParaRPr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Start with Staff </a:t>
            </a:r>
            <a:r>
              <a:rPr lang="en-US" sz="4400" dirty="0" smtClean="0">
                <a:ea typeface="+mj-ea"/>
                <a:cs typeface="+mj-cs"/>
              </a:rPr>
              <a:t>Input about the need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Is there a problem with current school climate and/or student behavior? 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AKA</a:t>
            </a:r>
            <a:r>
              <a:rPr lang="en-US" sz="2800" dirty="0">
                <a:latin typeface="Calibri" charset="0"/>
                <a:ea typeface="ＭＳ Ｐゴシック" charset="0"/>
              </a:rPr>
              <a:t>: How is business as usual working for you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?</a:t>
            </a:r>
            <a:endParaRPr lang="en-US" sz="3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What is the solution?  Do staff see PBS as part of the solution?</a:t>
            </a:r>
          </a:p>
        </p:txBody>
      </p:sp>
      <p:pic>
        <p:nvPicPr>
          <p:cNvPr id="2" name="Picture 1" descr="going-hurt-workplace-ecard-someec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51454"/>
            <a:ext cx="5181600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42" y="838201"/>
            <a:ext cx="8229600" cy="1143000"/>
          </a:xfrm>
        </p:spPr>
        <p:txBody>
          <a:bodyPr/>
          <a:lstStyle/>
          <a:p>
            <a:r>
              <a:rPr lang="en-US" dirty="0" smtClean="0"/>
              <a:t>2015- 16 Phase 1 Recipients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443505"/>
              </p:ext>
            </p:extLst>
          </p:nvPr>
        </p:nvGraphicFramePr>
        <p:xfrm>
          <a:off x="152400" y="1981201"/>
          <a:ext cx="8839200" cy="464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Name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7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Brandywine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Lancashire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Cape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Henlopen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H. O.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Brittingham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 </a:t>
                      </a:r>
                    </a:p>
                  </a:txBody>
                  <a:tcPr marL="46469" marR="4646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Milford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Morris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Early Childhood Center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1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 Clay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Cooke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Shortlidge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Academy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469" marR="4646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9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411163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600" dirty="0" smtClean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Policy/Management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Training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Data and Research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Drop the PBS language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Culturally relevant terminology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PBS for everyone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ea typeface="ＭＳ Ｐゴシック" charset="0"/>
              </a:rPr>
              <a:t>Student involvement</a:t>
            </a:r>
          </a:p>
          <a:p>
            <a:pPr eaLnBrk="1" hangingPunct="1">
              <a:buClr>
                <a:srgbClr val="00B050"/>
              </a:buClr>
              <a:buFont typeface="Arial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Start small  -- target 1-2 areas in need of intervention that effects all staff</a:t>
            </a:r>
          </a:p>
          <a:p>
            <a:pPr eaLnBrk="1" hangingPunct="1">
              <a:buFont typeface="Arial"/>
              <a:buChar char="•"/>
              <a:defRPr/>
            </a:pPr>
            <a:endParaRPr lang="en-US" sz="26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lang="en-US" sz="2600" dirty="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267200" y="6197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Adapted from Jessica Swain-Bradway,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Illinois PBIS Network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0" y="381000"/>
            <a:ext cx="7620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Cambria"/>
                <a:ea typeface="ＭＳ Ｐゴシック" charset="-128"/>
                <a:cs typeface="+mj-cs"/>
              </a:rPr>
              <a:t>Ideas for Buy-In</a:t>
            </a:r>
          </a:p>
        </p:txBody>
      </p:sp>
    </p:spTree>
    <p:extLst>
      <p:ext uri="{BB962C8B-B14F-4D97-AF65-F5344CB8AC3E}">
        <p14:creationId xmlns:p14="http://schemas.microsoft.com/office/powerpoint/2010/main" val="7485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Systems First 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Build systems to support teacher behaviors FIRST!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Communication system</a:t>
            </a:r>
          </a:p>
          <a:p>
            <a:pPr lvl="2" eaLnBrk="1" hangingPunct="1"/>
            <a:r>
              <a:rPr lang="en-US" sz="2800" dirty="0">
                <a:latin typeface="Calibri" charset="0"/>
                <a:ea typeface="ＭＳ Ｐゴシック" charset="0"/>
              </a:rPr>
              <a:t>Feedback loop 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Create team &amp; prioritize meetings</a:t>
            </a:r>
          </a:p>
          <a:p>
            <a:pPr lvl="2" eaLnBrk="1" hangingPunct="1"/>
            <a:r>
              <a:rPr lang="en-US" sz="2800" dirty="0">
                <a:latin typeface="Calibri" charset="0"/>
                <a:ea typeface="ＭＳ Ｐゴシック" charset="0"/>
              </a:rPr>
              <a:t>Strong administrative presence, involvement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Policy review &amp; trainings </a:t>
            </a:r>
          </a:p>
          <a:p>
            <a:pPr lvl="2" eaLnBrk="1" hangingPunct="1"/>
            <a:r>
              <a:rPr lang="en-US" sz="2800" dirty="0">
                <a:latin typeface="Calibri" charset="0"/>
                <a:ea typeface="ＭＳ Ｐゴシック" charset="0"/>
              </a:rPr>
              <a:t>Do your policies make teacher work harder? Easier?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3507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Management / Policy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District Policy</a:t>
            </a:r>
          </a:p>
          <a:p>
            <a:pPr eaLnBrk="1" hangingPunct="1">
              <a:buFont typeface="Wingdings" charset="0"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Administrative leadership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Calibri" charset="0"/>
                <a:ea typeface="ＭＳ Ｐゴシック" charset="0"/>
              </a:rPr>
              <a:t>Active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Calibri" charset="0"/>
                <a:ea typeface="ＭＳ Ｐゴシック" charset="0"/>
              </a:rPr>
              <a:t>Prioritize PBS on meeting minutes, school-wide communication, in daily practices</a:t>
            </a:r>
          </a:p>
          <a:p>
            <a:pPr lvl="1" eaLnBrk="1" hangingPunct="1">
              <a:buFont typeface="Wingdings 2" charset="0"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School policies reflect PBS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Calibri" charset="0"/>
                <a:ea typeface="ＭＳ Ｐゴシック" charset="0"/>
              </a:rPr>
              <a:t>Student and faculty handbook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Calibri" charset="0"/>
                <a:ea typeface="ＭＳ Ｐゴシック" charset="0"/>
              </a:rPr>
              <a:t>Disciplinary consequences </a:t>
            </a:r>
          </a:p>
          <a:p>
            <a:pPr lvl="1" eaLnBrk="1" hangingPunct="1">
              <a:buFont typeface="Wingdings 2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poli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33" y="152400"/>
            <a:ext cx="21804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Policy &amp; Implementation Commitment</a:t>
            </a:r>
            <a:endParaRPr lang="en-US" dirty="0"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</a:rPr>
              <a:t>School Improvement Plan includes school-wide efforts to improve school climate and increase </a:t>
            </a:r>
            <a:r>
              <a:rPr lang="en-US" sz="2400" b="1">
                <a:solidFill>
                  <a:schemeClr val="accent2"/>
                </a:solidFill>
                <a:latin typeface="Calibri" charset="0"/>
                <a:ea typeface="ＭＳ Ｐゴシック" charset="0"/>
              </a:rPr>
              <a:t>positive behaviors </a:t>
            </a:r>
            <a:r>
              <a:rPr lang="en-US" sz="2400">
                <a:latin typeface="Calibri" charset="0"/>
                <a:ea typeface="ＭＳ Ｐゴシック" charset="0"/>
              </a:rPr>
              <a:t>among all students. 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Include measurable goals and objectives 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Uses Data such as School Climate Data &amp; ODR Data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</a:rPr>
              <a:t>The components of School-wide DE-PBS are implemented with </a:t>
            </a:r>
            <a:r>
              <a:rPr lang="en-US" sz="2400" b="1">
                <a:solidFill>
                  <a:schemeClr val="accent2"/>
                </a:solidFill>
                <a:latin typeface="Calibri" charset="0"/>
                <a:ea typeface="ＭＳ Ｐゴシック" charset="0"/>
              </a:rPr>
              <a:t>all students </a:t>
            </a:r>
            <a:r>
              <a:rPr lang="en-US" sz="2400">
                <a:latin typeface="Calibri" charset="0"/>
                <a:ea typeface="ＭＳ Ｐゴシック" charset="0"/>
              </a:rPr>
              <a:t>(all grades, classrooms, with and without disabilities, etc.)</a:t>
            </a:r>
          </a:p>
        </p:txBody>
      </p:sp>
    </p:spTree>
    <p:extLst>
      <p:ext uri="{BB962C8B-B14F-4D97-AF65-F5344CB8AC3E}">
        <p14:creationId xmlns:p14="http://schemas.microsoft.com/office/powerpoint/2010/main" val="33715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Training </a:t>
            </a:r>
            <a:r>
              <a:rPr lang="en-US" dirty="0" smtClean="0">
                <a:ea typeface="+mj-ea"/>
                <a:cs typeface="+mj-cs"/>
              </a:rPr>
              <a:t> for Staff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Explicit training: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What is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PBS </a:t>
            </a:r>
            <a:r>
              <a:rPr lang="en-US" sz="2800" dirty="0">
                <a:latin typeface="Calibri" charset="0"/>
                <a:ea typeface="ＭＳ Ｐゴシック" charset="0"/>
              </a:rPr>
              <a:t>and, What do I have to do?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Frequent training: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Introductory, Boosters, Need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specific topics, 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Small group training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Small Learning Communities, Content area meetings, Workshops for new teachers, substitute teachers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Embedded training: showing PBS alignment with other school initiatives  </a:t>
            </a:r>
          </a:p>
          <a:p>
            <a:pPr lvl="1" eaLnBrk="1" hangingPunct="1">
              <a:buFont typeface="Wingdings" charset="0"/>
              <a:buChar char="§"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Providing Staff Overview: Resources</a:t>
            </a:r>
            <a:endParaRPr lang="en-US" sz="4000" dirty="0">
              <a:cs typeface="+mj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700" y="1752600"/>
            <a:ext cx="4419600" cy="2779713"/>
          </a:xfrm>
        </p:spPr>
        <p:txBody>
          <a:bodyPr/>
          <a:lstStyle/>
          <a:p>
            <a:pPr lvl="1" eaLnBrk="1" hangingPunct="1"/>
            <a:r>
              <a:rPr lang="en-US" sz="2400">
                <a:solidFill>
                  <a:srgbClr val="404040"/>
                </a:solidFill>
                <a:latin typeface="Calibri" charset="0"/>
                <a:ea typeface="ＭＳ Ｐゴシック" charset="0"/>
              </a:rPr>
              <a:t>Delaware PBS Project</a:t>
            </a:r>
          </a:p>
          <a:p>
            <a:pPr lvl="2" eaLnBrk="1" hangingPunct="1"/>
            <a:r>
              <a:rPr lang="en-US" sz="2400" b="1">
                <a:solidFill>
                  <a:srgbClr val="404040"/>
                </a:solidFill>
                <a:latin typeface="Calibri" charset="0"/>
                <a:ea typeface="ＭＳ Ｐゴシック" charset="0"/>
              </a:rPr>
              <a:t>Delawarepbs.org</a:t>
            </a:r>
          </a:p>
          <a:p>
            <a:pPr lvl="2" eaLnBrk="1" hangingPunct="1"/>
            <a:endParaRPr lang="en-US" sz="2400" b="1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lvl="2" eaLnBrk="1" hangingPunct="1">
              <a:buFont typeface="Arial" charset="0"/>
              <a:buNone/>
            </a:pPr>
            <a:endParaRPr lang="en-US" sz="2400" b="1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lvl="2" eaLnBrk="1" hangingPunct="1">
              <a:buFont typeface="Arial" charset="0"/>
              <a:buNone/>
            </a:pPr>
            <a:endParaRPr lang="en-US" sz="2400" b="1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lvl="2" eaLnBrk="1" hangingPunct="1">
              <a:buFont typeface="Arial" charset="0"/>
              <a:buNone/>
            </a:pPr>
            <a:endParaRPr lang="en-US" sz="2400" b="1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33876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3581400"/>
            <a:ext cx="1524000" cy="381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9624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Overview presentation template available here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28600" y="4800600"/>
            <a:ext cx="6248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Technical Assistance Center on Positive Behavioral Interventions and Support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http://www.pbis.org/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00600" y="3962400"/>
            <a:ext cx="762000" cy="22225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Training, EXAMPLES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Repeated teacher trainings on what behaviors constituted an office referral and how to complete the referrals contributed to consistency in the use of the forms and reduced inappropriate referrals.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endParaRPr lang="en-US" altLang="ja-JP" sz="30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All teachers attended secondary level training geared toward PBS in the classroom. Behavior management was linked to instructional success.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3000">
                <a:latin typeface="Calibri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endParaRPr lang="en-US" sz="30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Training, EXAMPLES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" charset="0"/>
              <a:buChar char=""/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To address teacher buy-in, teachers that are identified as 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resisting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3000">
                <a:latin typeface="Calibri" charset="0"/>
                <a:ea typeface="ＭＳ Ｐゴシック" charset="0"/>
              </a:rPr>
              <a:t> PBS are invited to join the PBS team. Ongoing training and information is also provided to teachers to foster buy-in.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endParaRPr lang="en-US" altLang="ja-JP" sz="3000">
              <a:latin typeface="Calibri" charset="0"/>
              <a:ea typeface="ＭＳ Ｐゴシック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charset="0"/>
              <a:buNone/>
            </a:pPr>
            <a:endParaRPr lang="en-US" sz="3000">
              <a:latin typeface="Calibri" charset="0"/>
              <a:ea typeface="ＭＳ Ｐゴシック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charset="0"/>
              <a:buChar char=""/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We change the types of PBS work groups each year, all faculty and staff are asked to participate on one group per year – their choice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3000">
                <a:latin typeface="Calibri" charset="0"/>
                <a:ea typeface="ＭＳ Ｐゴシック" charset="0"/>
              </a:rPr>
              <a:t>. 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0"/>
              <a:buChar char=""/>
            </a:pPr>
            <a:endParaRPr lang="en-US" sz="30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latin typeface="Cambria" charset="0"/>
                <a:ea typeface="ＭＳ Ｐゴシック" charset="0"/>
              </a:rPr>
              <a:t>It is more than training, provide ongoing communication</a:t>
            </a:r>
            <a:endParaRPr lang="en-US" sz="4000" dirty="0">
              <a:latin typeface="Cambria" charset="0"/>
              <a:ea typeface="ＭＳ Ｐゴシック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Twice-monthly / monthly emails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Include in newsletters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Teachers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Community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PBS minute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3000">
                <a:latin typeface="Calibri" charset="0"/>
                <a:ea typeface="ＭＳ Ｐゴシック" charset="0"/>
              </a:rPr>
              <a:t> on morning announcements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3000">
                <a:latin typeface="Calibri" charset="0"/>
                <a:ea typeface="ＭＳ Ｐゴシック" charset="0"/>
              </a:rPr>
              <a:t>PBS minute</a:t>
            </a:r>
            <a:r>
              <a:rPr lang="ja-JP" altLang="en-US" sz="30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3000">
                <a:latin typeface="Calibri" charset="0"/>
                <a:ea typeface="ＭＳ Ｐゴシック" charset="0"/>
              </a:rPr>
              <a:t> at weekly department / academic meetings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PBS updates at each staff meeting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Communication coordinator / work group </a:t>
            </a:r>
          </a:p>
        </p:txBody>
      </p:sp>
    </p:spTree>
    <p:extLst>
      <p:ext uri="{BB962C8B-B14F-4D97-AF65-F5344CB8AC3E}">
        <p14:creationId xmlns:p14="http://schemas.microsoft.com/office/powerpoint/2010/main" val="40249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Communication Loop for Staff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Communication is two way</a:t>
            </a:r>
          </a:p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System for staff feedback:</a:t>
            </a:r>
          </a:p>
          <a:p>
            <a:pPr lvl="1" eaLnBrk="1" hangingPunct="1"/>
            <a:r>
              <a:rPr lang="en-US" sz="3200">
                <a:latin typeface="Calibri" charset="0"/>
                <a:ea typeface="ＭＳ Ｐゴシック" charset="0"/>
              </a:rPr>
              <a:t>Surveys (on-line, paper pencil, secret ballots)</a:t>
            </a:r>
          </a:p>
          <a:p>
            <a:pPr lvl="1" eaLnBrk="1" hangingPunct="1"/>
            <a:r>
              <a:rPr lang="en-US" sz="3200">
                <a:latin typeface="Calibri" charset="0"/>
                <a:ea typeface="ＭＳ Ｐゴシック" charset="0"/>
              </a:rPr>
              <a:t>Q &amp; A section at staff meetings</a:t>
            </a:r>
          </a:p>
          <a:p>
            <a:pPr lvl="1" eaLnBrk="1" hangingPunct="1"/>
            <a:r>
              <a:rPr lang="en-US" sz="3200">
                <a:latin typeface="Calibri" charset="0"/>
                <a:ea typeface="ＭＳ Ｐゴシック" charset="0"/>
              </a:rPr>
              <a:t>Grade level or PLC meetings and voting </a:t>
            </a:r>
          </a:p>
        </p:txBody>
      </p:sp>
    </p:spTree>
    <p:extLst>
      <p:ext uri="{BB962C8B-B14F-4D97-AF65-F5344CB8AC3E}">
        <p14:creationId xmlns:p14="http://schemas.microsoft.com/office/powerpoint/2010/main" val="1520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Phase </a:t>
            </a:r>
            <a:r>
              <a:rPr lang="en-US" dirty="0" smtClean="0"/>
              <a:t>2 </a:t>
            </a:r>
            <a:r>
              <a:rPr lang="en-US" dirty="0"/>
              <a:t>Recipients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31768"/>
              </p:ext>
            </p:extLst>
          </p:nvPr>
        </p:nvGraphicFramePr>
        <p:xfrm>
          <a:off x="381000" y="1571368"/>
          <a:ext cx="8382000" cy="50580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School Name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4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Appoquinimink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Olive B. Loss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Townsend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Waters Middle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5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William Henry Middle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Christina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Jennie Smith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McVey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Leasure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Lake Forest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Lake Forest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East Elementary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Cambria" charset="0"/>
                <a:ea typeface="ＭＳ Ｐゴシック" charset="0"/>
              </a:rPr>
              <a:t>DATA…so many uses </a:t>
            </a:r>
            <a:r>
              <a:rPr lang="en-US">
                <a:latin typeface="Cambria" charset="0"/>
                <a:ea typeface="ＭＳ Ｐゴシック" charset="0"/>
                <a:sym typeface="Wingdings" charset="0"/>
              </a:rPr>
              <a:t></a:t>
            </a:r>
            <a:endParaRPr lang="en-US">
              <a:latin typeface="Cambria" charset="0"/>
              <a:ea typeface="ＭＳ Ｐゴシック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r>
              <a:rPr lang="en-US" sz="3000">
                <a:latin typeface="Calibri" charset="0"/>
                <a:ea typeface="ＭＳ Ｐゴシック" charset="0"/>
              </a:rPr>
              <a:t>Use data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Present the extent of </a:t>
            </a:r>
            <a:r>
              <a:rPr lang="en-US" sz="26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600">
                <a:latin typeface="Calibri" charset="0"/>
                <a:ea typeface="ＭＳ Ｐゴシック" charset="0"/>
              </a:rPr>
              <a:t>problems”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 EX: 55% of our referrals are for latenesses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Pinpoint areas of focus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EX: Most latenesses happen on Mondays and Fridays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Show improvements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EX: Since focusing </a:t>
            </a:r>
            <a:r>
              <a:rPr lang="en-US" sz="2200">
                <a:latin typeface="Calibri" charset="0"/>
                <a:ea typeface="ＭＳ 明朝" charset="0"/>
                <a:cs typeface="ＭＳ 明朝" charset="0"/>
              </a:rPr>
              <a:t>on “</a:t>
            </a:r>
            <a:r>
              <a:rPr lang="en-US" altLang="ja-JP" sz="2200">
                <a:latin typeface="Calibri" charset="0"/>
                <a:ea typeface="ＭＳ Ｐゴシック" charset="0"/>
              </a:rPr>
              <a:t>Responsible</a:t>
            </a:r>
            <a:r>
              <a:rPr lang="en-US" altLang="ja-JP" sz="22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2200">
                <a:latin typeface="Calibri" charset="0"/>
                <a:ea typeface="ＭＳ Ｐゴシック" charset="0"/>
              </a:rPr>
              <a:t>  on-time behaviors we</a:t>
            </a:r>
            <a:r>
              <a:rPr lang="en-US" altLang="ja-JP" sz="2200">
                <a:latin typeface="Calibri" charset="0"/>
                <a:ea typeface="ＭＳ 明朝" charset="0"/>
                <a:cs typeface="ＭＳ 明朝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ve seen a 13% decrease in latenesses.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Validate teacher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Shape expectations, acknowledgments, roll-out and booster activities</a:t>
            </a:r>
          </a:p>
          <a:p>
            <a:pPr lvl="1" eaLnBrk="1" hangingPunct="1"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Cambria" charset="0"/>
                <a:ea typeface="ＭＳ Ｐゴシック" charset="0"/>
              </a:rPr>
              <a:t>DATA, Validation station…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5029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Validate teacher concerns by identifying specific problem behaviors through data review:</a:t>
            </a:r>
          </a:p>
          <a:p>
            <a:pPr marL="823913" lvl="1" indent="-457200"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ODRs, attendance, grades, state testing, graduation rates, student and staff surveys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3000">
                <a:latin typeface="Calibri" charset="0"/>
                <a:ea typeface="ＭＳ Ｐゴシック" charset="0"/>
              </a:rPr>
              <a:t>Data to create action plan.  </a:t>
            </a:r>
          </a:p>
          <a:p>
            <a:pPr marL="823913" lvl="1" indent="-457200"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PBS may </a:t>
            </a:r>
            <a:r>
              <a:rPr lang="en-US" altLang="ja-JP" sz="2600">
                <a:latin typeface="Calibri" charset="0"/>
                <a:ea typeface="ＭＳ Ｐゴシック" charset="0"/>
              </a:rPr>
              <a:t>roll-out may work differently at your school depending on your school needs</a:t>
            </a:r>
          </a:p>
        </p:txBody>
      </p:sp>
    </p:spTree>
    <p:extLst>
      <p:ext uri="{BB962C8B-B14F-4D97-AF65-F5344CB8AC3E}">
        <p14:creationId xmlns:p14="http://schemas.microsoft.com/office/powerpoint/2010/main" val="5317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 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Office </a:t>
            </a:r>
            <a:r>
              <a:rPr lang="en-US" sz="2800" dirty="0">
                <a:latin typeface="Calibri" charset="0"/>
                <a:ea typeface="ＭＳ Ｐゴシック" charset="0"/>
              </a:rPr>
              <a:t>Discipline Referral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Summaries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  School </a:t>
            </a:r>
            <a:r>
              <a:rPr lang="en-US" sz="2800" dirty="0">
                <a:latin typeface="Calibri" charset="0"/>
                <a:ea typeface="ＭＳ Ｐゴシック" charset="0"/>
              </a:rPr>
              <a:t>Climate Data Results</a:t>
            </a:r>
          </a:p>
          <a:p>
            <a:pPr lvl="1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  Attendance Data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  DE </a:t>
            </a:r>
            <a:r>
              <a:rPr lang="en-US" sz="2800" dirty="0">
                <a:latin typeface="Calibri" charset="0"/>
                <a:ea typeface="ＭＳ Ｐゴシック" charset="0"/>
              </a:rPr>
              <a:t>Strengths and Needs Assessment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				</a:t>
            </a:r>
            <a:endParaRPr lang="en-US" sz="1800" dirty="0"/>
          </a:p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Data, </a:t>
            </a:r>
            <a:r>
              <a:rPr lang="en-US" dirty="0" smtClean="0">
                <a:ea typeface="+mj-ea"/>
                <a:cs typeface="+mj-cs"/>
              </a:rPr>
              <a:t>Specific surveys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Get staff feedback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on: 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School-wide expectations</a:t>
            </a: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Acknowledgements</a:t>
            </a: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Policies</a:t>
            </a: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Data</a:t>
            </a: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Concerns</a:t>
            </a:r>
          </a:p>
          <a:p>
            <a:pPr lvl="1" eaLnBrk="1" hangingPunct="1">
              <a:defRPr/>
            </a:pPr>
            <a:r>
              <a:rPr lang="en-US" sz="3200" dirty="0">
                <a:latin typeface="Calibri" charset="0"/>
                <a:ea typeface="ＭＳ Ｐゴシック" charset="0"/>
              </a:rPr>
              <a:t>Celebrations</a:t>
            </a:r>
          </a:p>
          <a:p>
            <a:pPr eaLnBrk="1" hangingPunct="1">
              <a:buFont typeface="Wingdings" charset="0"/>
              <a:buChar char=""/>
              <a:defRPr/>
            </a:pP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7620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Research Examples for Buy-In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391400" cy="5562600"/>
          </a:xfrm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The interaction between problem behavior and academics reaches a critical mass in high school (Morrison et al., 2001, Nelson, Benner, Lane, &amp; Smith, 2004).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“50% of problem behaviors resulting in discipline referrals occur in non-classroom settings (</a:t>
            </a:r>
            <a:r>
              <a:rPr lang="en-US" dirty="0" err="1">
                <a:latin typeface="Calibri" charset="0"/>
                <a:ea typeface="ＭＳ Ｐゴシック" charset="0"/>
              </a:rPr>
              <a:t>ie</a:t>
            </a:r>
            <a:r>
              <a:rPr lang="en-US" dirty="0">
                <a:latin typeface="Calibri" charset="0"/>
                <a:ea typeface="ＭＳ Ｐゴシック" charset="0"/>
              </a:rPr>
              <a:t>. Hallway, cafeteria)”  (Nelson, Smith, Colvin, 1995). 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“teachers were trained using </a:t>
            </a:r>
            <a:r>
              <a:rPr lang="en-US" dirty="0" err="1">
                <a:latin typeface="Calibri" charset="0"/>
                <a:ea typeface="ＭＳ Ｐゴシック" charset="0"/>
              </a:rPr>
              <a:t>precorrection</a:t>
            </a:r>
            <a:r>
              <a:rPr lang="en-US" dirty="0">
                <a:latin typeface="Calibri" charset="0"/>
                <a:ea typeface="ＭＳ Ｐゴシック" charset="0"/>
              </a:rPr>
              <a:t>, reinforcement (catch them being goods) for appropriate behaviors, and active </a:t>
            </a:r>
            <a:r>
              <a:rPr lang="en-US" dirty="0" smtClean="0">
                <a:latin typeface="Calibri" charset="0"/>
                <a:ea typeface="ＭＳ Ｐゴシック" charset="0"/>
              </a:rPr>
              <a:t>supervision </a:t>
            </a:r>
            <a:r>
              <a:rPr lang="en-US" dirty="0">
                <a:latin typeface="Calibri" charset="0"/>
                <a:ea typeface="ＭＳ Ｐゴシック" charset="0"/>
              </a:rPr>
              <a:t>… resulted in a 42% reduction in problem behaviors”   (Oswald et al., 2005). </a:t>
            </a:r>
          </a:p>
        </p:txBody>
      </p:sp>
    </p:spTree>
    <p:extLst>
      <p:ext uri="{BB962C8B-B14F-4D97-AF65-F5344CB8AC3E}">
        <p14:creationId xmlns:p14="http://schemas.microsoft.com/office/powerpoint/2010/main" val="21731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PBS </a:t>
            </a:r>
            <a:r>
              <a:rPr lang="en-US" dirty="0">
                <a:ea typeface="+mj-ea"/>
                <a:cs typeface="+mj-cs"/>
              </a:rPr>
              <a:t>the </a:t>
            </a:r>
            <a:r>
              <a:rPr lang="en-US" dirty="0" smtClean="0">
                <a:ea typeface="+mj-ea"/>
                <a:cs typeface="+mj-cs"/>
              </a:rPr>
              <a:t>PBS</a:t>
            </a:r>
            <a:r>
              <a:rPr lang="en-US" dirty="0">
                <a:ea typeface="+mj-ea"/>
                <a:cs typeface="+mj-cs"/>
              </a:rPr>
              <a:t>-</a:t>
            </a:r>
            <a:r>
              <a:rPr lang="en-US" dirty="0" err="1">
                <a:ea typeface="+mj-ea"/>
                <a:cs typeface="+mj-cs"/>
              </a:rPr>
              <a:t>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  <a:ea typeface="ＭＳ Ｐゴシック" charset="0"/>
              </a:rPr>
              <a:t>Build on what</a:t>
            </a:r>
            <a:r>
              <a:rPr lang="en-US" sz="2700">
                <a:latin typeface="Calibri" charset="0"/>
                <a:ea typeface="ＭＳ 明朝" charset="0"/>
                <a:cs typeface="ＭＳ 明朝" charset="0"/>
              </a:rPr>
              <a:t> i</a:t>
            </a:r>
            <a:r>
              <a:rPr lang="en-US" altLang="ja-JP" sz="2700">
                <a:latin typeface="Calibri" charset="0"/>
                <a:ea typeface="ＭＳ Ｐゴシック" charset="0"/>
              </a:rPr>
              <a:t>s already in place: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Find components of PBS already at work in classrooms and reinforce teacher behaviors.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  <a:ea typeface="ＭＳ Ｐゴシック" charset="0"/>
              </a:rPr>
              <a:t>Team members, talk the talk and walk the walk: </a:t>
            </a:r>
            <a:endParaRPr lang="en-US" sz="2700" b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  <a:ea typeface="ＭＳ Ｐゴシック" charset="0"/>
              </a:rPr>
              <a:t>Explicit expectations for teacher behaviors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Teach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Model, lead,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Check for understanding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Repeated opportunities to practice correctly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charset="0"/>
                <a:ea typeface="ＭＳ Ｐゴシック" charset="0"/>
              </a:rPr>
              <a:t>Reinforce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Recognition for staff behaviors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Rewards for staff behaviors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endParaRPr lang="en-US" sz="2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PBS for staff, examples: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"/>
            </a:pP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400">
                <a:latin typeface="Calibri" charset="0"/>
                <a:ea typeface="ＭＳ Ｐゴシック" charset="0"/>
              </a:rPr>
              <a:t>Faculty members are eligible for regular raffle drawings for a variety of prizes. Administration also gives 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400">
                <a:latin typeface="Calibri" charset="0"/>
                <a:ea typeface="ＭＳ Ｐゴシック" charset="0"/>
              </a:rPr>
              <a:t>Shout-outs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2400">
                <a:latin typeface="Calibri" charset="0"/>
                <a:ea typeface="ＭＳ Ｐゴシック" charset="0"/>
              </a:rPr>
              <a:t> and 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400">
                <a:latin typeface="Calibri" charset="0"/>
                <a:ea typeface="ＭＳ Ｐゴシック" charset="0"/>
              </a:rPr>
              <a:t>Thank-you Cards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2400">
                <a:latin typeface="Calibri" charset="0"/>
                <a:ea typeface="ＭＳ Ｐゴシック" charset="0"/>
              </a:rPr>
              <a:t> to acknowledge positive staff behavior.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”</a:t>
            </a:r>
            <a:endParaRPr lang="en-US" altLang="ja-JP" sz="2400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"/>
            </a:pP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400">
                <a:latin typeface="Calibri" charset="0"/>
                <a:ea typeface="ＭＳ Ｐゴシック" charset="0"/>
              </a:rPr>
              <a:t>Our PRIDE cards are perforated, student names on one half teachers on the other. If a student gets pulled for a reward the teacher who wrote the positive referral also gets a reward.  Teachers love it!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2400">
                <a:latin typeface="Calibri" charset="0"/>
                <a:ea typeface="ＭＳ Ｐゴシック" charset="0"/>
              </a:rPr>
              <a:t> </a:t>
            </a:r>
          </a:p>
          <a:p>
            <a:pPr eaLnBrk="1" hangingPunct="1">
              <a:buFont typeface="Wingdings" charset="0"/>
              <a:buChar char=""/>
            </a:pP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2400">
                <a:latin typeface="Calibri" charset="0"/>
                <a:ea typeface="ＭＳ Ｐゴシック" charset="0"/>
              </a:rPr>
              <a:t>At staff meetings, teachers are invited to share examples of how our STAR rewards work in the classroom- we share ideas and feel good about our efforts!</a:t>
            </a:r>
            <a:r>
              <a:rPr lang="ja-JP" altLang="en-US" sz="2400">
                <a:latin typeface="Calibri" charset="0"/>
                <a:ea typeface="ＭＳ 明朝" charset="0"/>
                <a:cs typeface="ＭＳ 明朝" charset="0"/>
              </a:rPr>
              <a:t>”</a:t>
            </a:r>
            <a:endParaRPr lang="en-US" altLang="ja-JP" sz="2400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"/>
            </a:pPr>
            <a:endParaRPr lang="en-US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"/>
            </a:pP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More PBS for staff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"/>
            </a:pPr>
            <a:r>
              <a:rPr lang="en-US">
                <a:latin typeface="Calibri" charset="0"/>
                <a:ea typeface="ＭＳ Ｐゴシック" charset="0"/>
              </a:rPr>
              <a:t>STAFF REWARDS: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PBS parking spot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Administrator teaches class / takes duty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Subs for a sub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Leave school early on a Friday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Student assistant for a period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Coffee card 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>
                <a:latin typeface="Calibri" charset="0"/>
                <a:ea typeface="ＭＳ Ｐゴシック" charset="0"/>
              </a:rPr>
              <a:t>PBS fridge in the teachers</a:t>
            </a:r>
            <a:r>
              <a:rPr lang="en-US">
                <a:latin typeface="Calibri" charset="0"/>
                <a:ea typeface="ＭＳ 明朝" charset="0"/>
                <a:cs typeface="ＭＳ 明朝" charset="0"/>
              </a:rPr>
              <a:t>’ </a:t>
            </a:r>
            <a:r>
              <a:rPr lang="en-US" altLang="ja-JP">
                <a:latin typeface="Calibri" charset="0"/>
                <a:ea typeface="ＭＳ Ｐゴシック" charset="0"/>
              </a:rPr>
              <a:t>lounge</a:t>
            </a:r>
            <a:endParaRPr lang="en-US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5138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Student Buy-In through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Student Involvement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6705600" cy="4572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As early as elementary level, include older students in program implementation</a:t>
            </a:r>
          </a:p>
          <a:p>
            <a:pPr eaLnBrk="1" hangingPunct="1">
              <a:lnSpc>
                <a:spcPct val="95000"/>
              </a:lnSpc>
            </a:pPr>
            <a:endParaRPr lang="en-US" sz="14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Secondary schools: utilize students on the team, or form a PBS Student Team</a:t>
            </a:r>
          </a:p>
          <a:p>
            <a:pPr eaLnBrk="1" hangingPunct="1">
              <a:lnSpc>
                <a:spcPct val="95000"/>
              </a:lnSpc>
            </a:pPr>
            <a:endParaRPr lang="en-US" sz="14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Include students that represent all students (consider athletes, academics, student government, uninvolved, kids with referrals)</a:t>
            </a:r>
          </a:p>
          <a:p>
            <a:pPr eaLnBrk="1" hangingPunct="1">
              <a:lnSpc>
                <a:spcPct val="95000"/>
              </a:lnSpc>
            </a:pPr>
            <a:endParaRPr lang="en-US" sz="15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Use students in teaching lessons, peer-mentoring around PBS, reinforcer ideas, etc. </a:t>
            </a:r>
          </a:p>
          <a:p>
            <a:pPr eaLnBrk="1" hangingPunct="1">
              <a:lnSpc>
                <a:spcPct val="95000"/>
              </a:lnSpc>
            </a:pPr>
            <a:endParaRPr lang="en-US" sz="2800">
              <a:latin typeface="Calibri" charset="0"/>
              <a:ea typeface="ＭＳ Ｐゴシック" charset="0"/>
            </a:endParaRPr>
          </a:p>
        </p:txBody>
      </p:sp>
      <p:pic>
        <p:nvPicPr>
          <p:cNvPr id="25602" name="Picture 2" descr="http://blog.thesource4ym.com/wp-content/uploads/Student-Leaders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552700" cy="1693863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6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DDOE Updates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Phase 2 Recipients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83351"/>
              </p:ext>
            </p:extLst>
          </p:nvPr>
        </p:nvGraphicFramePr>
        <p:xfrm>
          <a:off x="304800" y="1890909"/>
          <a:ext cx="8534400" cy="23000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01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School Name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9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Red Clay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Stanton Middle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Lewis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Dual Language Academy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Richardson Park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686800" cy="13716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OSEP Dear Colleague Letter on Behavior 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848600" cy="4419600"/>
          </a:xfrm>
        </p:spPr>
        <p:txBody>
          <a:bodyPr>
            <a:no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sz="2000" dirty="0">
                <a:solidFill>
                  <a:schemeClr val="tx1"/>
                </a:solidFill>
              </a:rPr>
              <a:t>IDEA's procedural requirements regarding evaluations, eligibility determinations, Individualized Educational Programs (IEPs), and behavioral supports; 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dirty="0">
                <a:solidFill>
                  <a:schemeClr val="tx1"/>
                </a:solidFill>
              </a:rPr>
              <a:t>IDEA's IEP content requirements related to behavioral supports;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dirty="0">
                <a:solidFill>
                  <a:schemeClr val="tx1"/>
                </a:solidFill>
              </a:rPr>
              <a:t>Circumstances that may indicate potential denials of FAPE (Free and Appropriate Public Education) or of placement in the LRE (Least Restrictive Environment);    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dirty="0">
                <a:solidFill>
                  <a:schemeClr val="tx1"/>
                </a:solidFill>
              </a:rPr>
              <a:t> Implications for short-term disciplinary removals and other exclusionary disciplinary measures;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2000" dirty="0">
                <a:solidFill>
                  <a:schemeClr val="tx1"/>
                </a:solidFill>
              </a:rPr>
              <a:t> Conclusion, including additional information for parents and </a:t>
            </a:r>
            <a:r>
              <a:rPr lang="en-US" sz="2000" dirty="0" smtClean="0">
                <a:solidFill>
                  <a:schemeClr val="tx1"/>
                </a:solidFill>
              </a:rPr>
              <a:t>stakeholders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40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Significant Disproportionality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2400" dirty="0" smtClean="0"/>
              <a:t>September 27, 2016</a:t>
            </a:r>
          </a:p>
          <a:p>
            <a:r>
              <a:rPr lang="en-US" sz="2400" dirty="0" smtClean="0"/>
              <a:t>PBS Cadre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92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0878"/>
          <a:ext cx="8236424" cy="507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1237"/>
          </a:xfrm>
        </p:spPr>
        <p:txBody>
          <a:bodyPr/>
          <a:lstStyle/>
          <a:p>
            <a:r>
              <a:rPr lang="en-US" dirty="0"/>
              <a:t>Significant Disproportionality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39283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241" y="1226407"/>
            <a:ext cx="3866243" cy="4816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Current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/>
              <a:t>State chosen methodology</a:t>
            </a:r>
          </a:p>
          <a:p>
            <a:r>
              <a:rPr lang="en-US" sz="2000" dirty="0"/>
              <a:t>State chosen threshold </a:t>
            </a:r>
          </a:p>
          <a:p>
            <a:r>
              <a:rPr lang="en-US" sz="2000" dirty="0"/>
              <a:t>Number of years of data used</a:t>
            </a:r>
          </a:p>
          <a:p>
            <a:r>
              <a:rPr lang="en-US" sz="2000" dirty="0"/>
              <a:t>Identified LEAs required to review policies, practices, and procedures  </a:t>
            </a:r>
          </a:p>
          <a:p>
            <a:r>
              <a:rPr lang="en-US" sz="2000" dirty="0"/>
              <a:t>CEIS funds only spent on K-12 non-CWD </a:t>
            </a:r>
          </a:p>
          <a:p>
            <a:r>
              <a:rPr lang="en-US" sz="2000" dirty="0"/>
              <a:t>Uses 618 data and membership data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0724" y="1143000"/>
            <a:ext cx="4782065" cy="4983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Proposed  </a:t>
            </a:r>
          </a:p>
          <a:p>
            <a:r>
              <a:rPr lang="en-US" sz="2000" dirty="0"/>
              <a:t>Common methodology </a:t>
            </a:r>
          </a:p>
          <a:p>
            <a:r>
              <a:rPr lang="en-US" sz="2000" dirty="0"/>
              <a:t>State chosen threshold </a:t>
            </a:r>
          </a:p>
          <a:p>
            <a:r>
              <a:rPr lang="en-US" sz="2000" dirty="0"/>
              <a:t>Number of years of data used, up to three years</a:t>
            </a:r>
          </a:p>
          <a:p>
            <a:r>
              <a:rPr lang="en-US" sz="2000" dirty="0"/>
              <a:t>Identified LEAs required to review policies, practices, and procedures and factors that contribute to significant disp.</a:t>
            </a:r>
          </a:p>
          <a:p>
            <a:r>
              <a:rPr lang="en-US" sz="2000" dirty="0"/>
              <a:t>CEIS funds can be spent on CWD (ages 3-21) in addition to non-CWD </a:t>
            </a:r>
          </a:p>
          <a:p>
            <a:r>
              <a:rPr lang="en-US" sz="2000" dirty="0"/>
              <a:t>Uses 618 data and membership data</a:t>
            </a:r>
          </a:p>
          <a:p>
            <a:r>
              <a:rPr lang="en-US" sz="2000" dirty="0"/>
              <a:t>Stakeholder involvement in </a:t>
            </a:r>
          </a:p>
          <a:p>
            <a:r>
              <a:rPr lang="en-US" sz="2000" dirty="0"/>
              <a:t>Discretion for those making reasonable progress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81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502"/>
          </a:xfrm>
        </p:spPr>
        <p:txBody>
          <a:bodyPr>
            <a:normAutofit/>
          </a:bodyPr>
          <a:lstStyle/>
          <a:p>
            <a:r>
              <a:rPr lang="en-US" dirty="0"/>
              <a:t>Significant Disproportionality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77299" y="1135851"/>
            <a:ext cx="2784018" cy="1960055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061312" y="1135850"/>
            <a:ext cx="2796367" cy="1960055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5857679" y="1135851"/>
            <a:ext cx="2879711" cy="1960055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299" y="1128699"/>
            <a:ext cx="8461805" cy="12689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83" y="1135851"/>
            <a:ext cx="8429907" cy="1194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Determine whether significant disproportionality based on race/ethnicity is occurring with respect to: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20 U.S.C. 1418(d) and 34 CFR §300.646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37" y="3477389"/>
            <a:ext cx="2573941" cy="24083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9965" y="3477393"/>
            <a:ext cx="2573941" cy="2408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2679" y="3499710"/>
            <a:ext cx="2573941" cy="23269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945" y="3577056"/>
            <a:ext cx="2195684" cy="12348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The identification of children as children with disabilities, including identification as children with particular impairments;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20254" y="3578280"/>
            <a:ext cx="1933361" cy="1244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placement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 of children in particular educational settings;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01950" y="3602970"/>
            <a:ext cx="2191168" cy="1226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The incidence, duration, and type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disciplinary actions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Verdana"/>
              </a:rPr>
              <a:t>, including suspensions and expulsions.</a:t>
            </a:r>
          </a:p>
        </p:txBody>
      </p:sp>
    </p:spTree>
    <p:extLst>
      <p:ext uri="{BB962C8B-B14F-4D97-AF65-F5344CB8AC3E}">
        <p14:creationId xmlns:p14="http://schemas.microsoft.com/office/powerpoint/2010/main" val="15562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16" grpId="0" build="p"/>
      <p:bldP spid="1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Significant Disproportionality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37462"/>
          <a:ext cx="8229600" cy="45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72" y="-166477"/>
            <a:ext cx="2118593" cy="14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Significant Disproportionality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71474" y="1390650"/>
          <a:ext cx="8562975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Nancy O'Hara\AppData\Local\Microsoft\Windows\Temporary Internet Files\Content.IE5\3U0BVQ3I\teamwork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93" y="353058"/>
            <a:ext cx="2104407" cy="13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94"/>
            <a:ext cx="8229600" cy="1119673"/>
          </a:xfrm>
        </p:spPr>
        <p:txBody>
          <a:bodyPr/>
          <a:lstStyle/>
          <a:p>
            <a:r>
              <a:rPr lang="en-US" dirty="0"/>
              <a:t>Significant Disproportionality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3375" y="1945782"/>
          <a:ext cx="8353425" cy="442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69" y="1353914"/>
            <a:ext cx="4333462" cy="6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3933" y="819397"/>
          <a:ext cx="8524435" cy="545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9851"/>
          </a:xfrm>
        </p:spPr>
        <p:txBody>
          <a:bodyPr>
            <a:normAutofit fontScale="90000"/>
          </a:bodyPr>
          <a:lstStyle/>
          <a:p>
            <a:r>
              <a:rPr lang="en-US" dirty="0"/>
              <a:t>Significant Disproportionality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27307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C2277C-3009-4ABB-A5CC-1949C210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1C2277C-3009-4ABB-A5CC-1949C210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1C2277C-3009-4ABB-A5CC-1949C210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7FF5D-045C-42F3-A814-D9F796045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677FF5D-045C-42F3-A814-D9F796045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677FF5D-045C-42F3-A814-D9F796045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8BAD4-2421-4231-9B11-D3D048603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2A8BAD4-2421-4231-9B11-D3D048603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2A8BAD4-2421-4231-9B11-D3D048603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F731A-B4DC-449D-B1A1-A7FE43FC2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FFFF731A-B4DC-449D-B1A1-A7FE43FC2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FFFF731A-B4DC-449D-B1A1-A7FE43FC2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69C46-98B2-4A38-A3B3-F8E7A8A45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8869C46-98B2-4A38-A3B3-F8E7A8A45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8869C46-98B2-4A38-A3B3-F8E7A8A45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B1BEF0-5A5B-4C55-8741-1588152C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AB1BEF0-5A5B-4C55-8741-1588152C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AB1BEF0-5A5B-4C55-8741-1588152C8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Disproportionality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37462"/>
          <a:ext cx="8229600" cy="45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83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8430"/>
            <a:ext cx="8229600" cy="1143000"/>
          </a:xfrm>
        </p:spPr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Phase </a:t>
            </a:r>
            <a:r>
              <a:rPr lang="en-US" dirty="0" smtClean="0"/>
              <a:t>3 </a:t>
            </a:r>
            <a:r>
              <a:rPr lang="en-US" dirty="0"/>
              <a:t>Recipients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8640"/>
              </p:ext>
            </p:extLst>
          </p:nvPr>
        </p:nvGraphicFramePr>
        <p:xfrm>
          <a:off x="152400" y="1451534"/>
          <a:ext cx="8839200" cy="5280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738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0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Name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Brandywine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Carrcroft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Capital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Dover High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Christina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Wilson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Gallaher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Keene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Friend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Family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Brandywine Community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4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Milford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Lulu Ross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 Clay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Marbrook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4" y="2861831"/>
            <a:ext cx="9144000" cy="16479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ndicator </a:t>
            </a:r>
            <a:r>
              <a:rPr lang="en-US" dirty="0">
                <a:solidFill>
                  <a:schemeClr val="accent2"/>
                </a:solidFill>
              </a:rPr>
              <a:t>4A &amp; 4B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Rates of Suspension &amp; Expulsion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Identification </a:t>
            </a:r>
            <a:r>
              <a:rPr lang="en-US" dirty="0">
                <a:solidFill>
                  <a:schemeClr val="accent2"/>
                </a:solidFill>
              </a:rPr>
              <a:t>of Significant Discrepancy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sz="2600" dirty="0" smtClean="0"/>
          </a:p>
          <a:p>
            <a:r>
              <a:rPr lang="en-US" sz="2600" dirty="0" smtClean="0"/>
              <a:t>PBS Cadre – September 27, 2016</a:t>
            </a:r>
          </a:p>
          <a:p>
            <a:r>
              <a:rPr lang="en-US" sz="2600" dirty="0" smtClean="0"/>
              <a:t>Tracy Neugebauer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9511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Rates of Suspension and Expulsion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1922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/>
              <a:t>A</a:t>
            </a:r>
            <a:r>
              <a:rPr lang="en-US" dirty="0"/>
              <a:t>.  Percent of Local Education Agencies (LEAs) identified by the State</a:t>
            </a:r>
          </a:p>
          <a:p>
            <a:pPr lvl="1">
              <a:buFontTx/>
              <a:buNone/>
            </a:pPr>
            <a:r>
              <a:rPr lang="en-US" dirty="0"/>
              <a:t>as having a significant discrepancy in the</a:t>
            </a:r>
          </a:p>
          <a:p>
            <a:pPr lvl="1">
              <a:buFontTx/>
              <a:buNone/>
            </a:pPr>
            <a:r>
              <a:rPr lang="en-US" dirty="0"/>
              <a:t>rates of </a:t>
            </a:r>
            <a:r>
              <a:rPr lang="en-US" dirty="0">
                <a:solidFill>
                  <a:srgbClr val="3333FF"/>
                </a:solidFill>
              </a:rPr>
              <a:t>suspensions and expulsions of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3333FF"/>
                </a:solidFill>
              </a:rPr>
              <a:t>children with disabilities </a:t>
            </a:r>
            <a:r>
              <a:rPr lang="en-US" dirty="0"/>
              <a:t>for greater than</a:t>
            </a:r>
          </a:p>
          <a:p>
            <a:pPr lvl="1">
              <a:buFontTx/>
              <a:buNone/>
            </a:pPr>
            <a:r>
              <a:rPr lang="en-US" dirty="0"/>
              <a:t>10 days in the school year.</a:t>
            </a:r>
          </a:p>
          <a:p>
            <a:pPr>
              <a:buFontTx/>
              <a:buNone/>
            </a:pPr>
            <a:r>
              <a:rPr lang="en-US" dirty="0"/>
              <a:t>B.  Percent of LEAs identified by the State</a:t>
            </a:r>
          </a:p>
          <a:p>
            <a:pPr lvl="1">
              <a:buFontTx/>
              <a:buNone/>
            </a:pPr>
            <a:r>
              <a:rPr lang="en-US" dirty="0"/>
              <a:t>as having a significant discrepancy in the</a:t>
            </a:r>
          </a:p>
          <a:p>
            <a:pPr lvl="1">
              <a:buFontTx/>
              <a:buNone/>
            </a:pPr>
            <a:r>
              <a:rPr lang="en-US" dirty="0"/>
              <a:t>rates of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suspensions and expulsions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for</a:t>
            </a:r>
          </a:p>
          <a:p>
            <a:pPr lvl="1">
              <a:buFontTx/>
              <a:buNone/>
            </a:pPr>
            <a:r>
              <a:rPr lang="en-US" dirty="0"/>
              <a:t>greater than 10 days in a school year of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3333FF"/>
                </a:solidFill>
              </a:rPr>
              <a:t>children with disabilities by race and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3333FF"/>
                </a:solidFill>
              </a:rPr>
              <a:t>ethnicity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70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Significant Discrepancy Definition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Rate Ratio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3333FF"/>
                </a:solidFill>
              </a:rPr>
              <a:t>An LEA has a significant discrepancy when the rate of long term suspension/ expulsions for students with disabilities compared to the rate for students without disabilities is greater than the “state bar.”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928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Significant Discrepancy Definition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Rate Ratio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3333FF"/>
                </a:solidFill>
              </a:rPr>
              <a:t>Setting the Bar</a:t>
            </a:r>
          </a:p>
          <a:p>
            <a:r>
              <a:rPr lang="en-US" dirty="0">
                <a:solidFill>
                  <a:srgbClr val="3333FF"/>
                </a:solidFill>
              </a:rPr>
              <a:t>Calculated for State suspension rates</a:t>
            </a:r>
          </a:p>
          <a:p>
            <a:r>
              <a:rPr lang="en-US" dirty="0">
                <a:solidFill>
                  <a:srgbClr val="3333FF"/>
                </a:solidFill>
              </a:rPr>
              <a:t>Informs decision to set “bar”</a:t>
            </a:r>
          </a:p>
          <a:p>
            <a:r>
              <a:rPr lang="en-US" dirty="0">
                <a:solidFill>
                  <a:srgbClr val="3333FF"/>
                </a:solidFill>
              </a:rPr>
              <a:t>Compared to LEA rates to identify significant discrepancy </a:t>
            </a:r>
          </a:p>
          <a:p>
            <a:r>
              <a:rPr lang="en-US" dirty="0">
                <a:solidFill>
                  <a:srgbClr val="3333FF"/>
                </a:solidFill>
              </a:rPr>
              <a:t>Propose that “bar” will be reduced each year from initial bar</a:t>
            </a:r>
          </a:p>
          <a:p>
            <a:r>
              <a:rPr lang="en-US" dirty="0">
                <a:solidFill>
                  <a:srgbClr val="3333FF"/>
                </a:solidFill>
              </a:rPr>
              <a:t>Please note – not a floating bar – one that changes yearly based on LEA rates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329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 Trend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714500" y="1906440"/>
          <a:ext cx="5715000" cy="3894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4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Number of Districts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Districts that had Significant Discrepancies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Rate Ratio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36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FFY 2012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(using 2011-2012 data)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9.75%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FFY 2013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(using 2012-2013 data)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2.56%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FFY 2014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(using 2013-2014 data)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FFY 2015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(using 2014-2015 data)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</a:rPr>
                        <a:t>4.76%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981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B Trend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714500" y="1621767"/>
          <a:ext cx="5715000" cy="40112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82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Number of Districts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Districts that had Significant Discrepancies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Rate Ratio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FFY 2012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(using 2011-2012 data)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9.75%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FFY 2013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(using 2012-2013 data)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12.8%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FFY 2014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(using 2013-2014 data)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smtClean="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1.24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FFY 2015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(using 2014-2015 data)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</a:rPr>
                        <a:t>4.76%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1.22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42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letter is sent to the district stating the discrepancy</a:t>
            </a:r>
          </a:p>
          <a:p>
            <a:r>
              <a:rPr lang="en-US" dirty="0" smtClean="0"/>
              <a:t>District is asked to conduct a self-assessment</a:t>
            </a:r>
          </a:p>
          <a:p>
            <a:r>
              <a:rPr lang="en-US" dirty="0" smtClean="0"/>
              <a:t>DDOE will review self-assessment to determine whether the district is non-compliant</a:t>
            </a:r>
          </a:p>
          <a:p>
            <a:r>
              <a:rPr lang="en-US" dirty="0" smtClean="0"/>
              <a:t>Corrective Action Plan put in place if non-compliant with one year to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019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SPP/APR </a:t>
            </a:r>
            <a:r>
              <a:rPr lang="en-US" dirty="0">
                <a:solidFill>
                  <a:schemeClr val="tx1"/>
                </a:solidFill>
              </a:rPr>
              <a:t>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Centered around compliance monitoring &amp; technical assistance</a:t>
            </a:r>
          </a:p>
          <a:p>
            <a:r>
              <a:rPr lang="en-US" dirty="0"/>
              <a:t>Focus of DE-PBS Project</a:t>
            </a:r>
          </a:p>
          <a:p>
            <a:pPr lvl="1"/>
            <a:r>
              <a:rPr lang="en-US" dirty="0"/>
              <a:t>Increase fidelity of implementation</a:t>
            </a:r>
          </a:p>
          <a:p>
            <a:pPr lvl="1"/>
            <a:r>
              <a:rPr lang="en-US" dirty="0"/>
              <a:t>Build capacity for Tiered PBS supports</a:t>
            </a:r>
          </a:p>
          <a:p>
            <a:pPr lvl="1"/>
            <a:r>
              <a:rPr lang="en-US" dirty="0"/>
              <a:t>Provide PD, Technical Assistance, and Progress Monitoring Tools</a:t>
            </a:r>
          </a:p>
          <a:p>
            <a:pPr lvl="1"/>
            <a:r>
              <a:rPr lang="en-US" dirty="0"/>
              <a:t>Guide use of data for planning &amp; evaluation</a:t>
            </a:r>
          </a:p>
          <a:p>
            <a:pPr lvl="2"/>
            <a:r>
              <a:rPr lang="en-US" i="1" dirty="0"/>
              <a:t>DE Assessment of Strengths and Needs for PBS</a:t>
            </a:r>
          </a:p>
          <a:p>
            <a:pPr lvl="2"/>
            <a:r>
              <a:rPr lang="en-US" i="1" dirty="0"/>
              <a:t>DE  PBS Key Feature Evaluation</a:t>
            </a:r>
          </a:p>
          <a:p>
            <a:pPr lvl="2"/>
            <a:r>
              <a:rPr lang="en-US" i="1" dirty="0"/>
              <a:t>DE School Climate Survey </a:t>
            </a:r>
            <a:r>
              <a:rPr lang="en-US" dirty="0"/>
              <a:t>– Staff, Students, Home</a:t>
            </a:r>
          </a:p>
          <a:p>
            <a:pPr lvl="2"/>
            <a:r>
              <a:rPr lang="en-US" dirty="0"/>
              <a:t>Office Referral and Suspension Data</a:t>
            </a:r>
          </a:p>
          <a:p>
            <a:pPr lvl="1"/>
            <a:r>
              <a:rPr lang="en-US" dirty="0"/>
              <a:t>Collaboration with LEA-based </a:t>
            </a:r>
            <a:r>
              <a:rPr lang="en-US" dirty="0" smtClean="0"/>
              <a:t>Coaches</a:t>
            </a:r>
          </a:p>
          <a:p>
            <a:pPr lvl="1"/>
            <a:r>
              <a:rPr lang="en-US" dirty="0" smtClean="0"/>
              <a:t>SPDG Initiatives (PTR-PEERS-ABC’s of IEPs)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757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AA309-8C80-B544-8D0C-6E2421A4D39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5" name="Picture 3" descr="C:\Users\scelestin\AppData\Local\Microsoft\Windows\Temporary Internet Files\Content.IE5\74RR5MFB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37176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Tracy Neugebauer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tracy.neugebauer@doe.k12.de.us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6226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Phase 4 Recipients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55519"/>
              </p:ext>
            </p:extLst>
          </p:nvPr>
        </p:nvGraphicFramePr>
        <p:xfrm>
          <a:off x="457200" y="2084832"/>
          <a:ext cx="8229600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District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Name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Appoquinimink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Brick Mill Elementary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2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Alert: </a:t>
            </a:r>
            <a:br>
              <a:rPr lang="en-US" dirty="0" smtClean="0"/>
            </a:br>
            <a:r>
              <a:rPr lang="en-US" dirty="0" smtClean="0"/>
              <a:t>Coach contact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Mailing Address</a:t>
            </a:r>
          </a:p>
          <a:p>
            <a:pPr marL="0" indent="0">
              <a:buNone/>
            </a:pPr>
            <a:r>
              <a:rPr lang="en-US" sz="2400" dirty="0" smtClean="0"/>
              <a:t>Email Address</a:t>
            </a:r>
          </a:p>
          <a:p>
            <a:pPr marL="0" indent="0">
              <a:buNone/>
            </a:pPr>
            <a:r>
              <a:rPr lang="en-US" sz="2400" dirty="0" smtClean="0"/>
              <a:t>Phone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Office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Cell</a:t>
            </a:r>
          </a:p>
          <a:p>
            <a:endParaRPr lang="en-US" dirty="0"/>
          </a:p>
        </p:txBody>
      </p:sp>
      <p:pic>
        <p:nvPicPr>
          <p:cNvPr id="6" name="Picture 2" descr="C:\Users\hearn\AppData\Local\Microsoft\Windows\Temporary Internet Files\Content.IE5\KXG7VXLI\5175663480_b753ff35e9_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95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718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 – School-wide PBS Team Meeting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105151" cy="4023360"/>
          </a:xfrm>
        </p:spPr>
        <p:txBody>
          <a:bodyPr/>
          <a:lstStyle/>
          <a:p>
            <a:r>
              <a:rPr lang="en-US" sz="2400" dirty="0" smtClean="0"/>
              <a:t>Use as a coach supporting a team leader</a:t>
            </a:r>
          </a:p>
          <a:p>
            <a:r>
              <a:rPr lang="en-US" sz="2400" dirty="0" smtClean="0"/>
              <a:t>Use as a team leader reflecting on practices</a:t>
            </a:r>
          </a:p>
          <a:p>
            <a:r>
              <a:rPr lang="en-US" sz="2400" dirty="0" smtClean="0"/>
              <a:t>Includes prompts for prior, during and after Tier 1 team meetings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hearn\AppData\Local\Microsoft\Windows\Temporary Internet Files\Content.IE5\KXG7VXLI\stock-illustration-1367390-tool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58" y="609600"/>
            <a:ext cx="149129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750" t="19134" r="63750" b="9199"/>
          <a:stretch/>
        </p:blipFill>
        <p:spPr>
          <a:xfrm>
            <a:off x="768096" y="1957012"/>
            <a:ext cx="3919258" cy="468133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1200359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40643" cy="4719022"/>
          </a:xfrm>
        </p:spPr>
      </p:pic>
    </p:spTree>
    <p:extLst>
      <p:ext uri="{BB962C8B-B14F-4D97-AF65-F5344CB8AC3E}">
        <p14:creationId xmlns:p14="http://schemas.microsoft.com/office/powerpoint/2010/main" val="3704146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Coaching Vision and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core values are: </a:t>
            </a:r>
          </a:p>
          <a:p>
            <a:r>
              <a:rPr lang="en-US" sz="2800" b="1" dirty="0" smtClean="0">
                <a:solidFill>
                  <a:schemeClr val="accent3"/>
                </a:solidFill>
              </a:rPr>
              <a:t>My </a:t>
            </a:r>
            <a:r>
              <a:rPr lang="en-US" sz="2800" b="1" dirty="0">
                <a:solidFill>
                  <a:schemeClr val="accent3"/>
                </a:solidFill>
              </a:rPr>
              <a:t>definition of coaching is: </a:t>
            </a:r>
          </a:p>
          <a:p>
            <a:r>
              <a:rPr lang="en-US" dirty="0" smtClean="0"/>
              <a:t>I </a:t>
            </a:r>
            <a:r>
              <a:rPr lang="en-US" dirty="0"/>
              <a:t>coach teams/teachers because: </a:t>
            </a:r>
          </a:p>
          <a:p>
            <a:r>
              <a:rPr lang="en-US" sz="2800" b="1" dirty="0" smtClean="0">
                <a:solidFill>
                  <a:schemeClr val="accent3"/>
                </a:solidFill>
              </a:rPr>
              <a:t>I </a:t>
            </a:r>
            <a:r>
              <a:rPr lang="en-US" sz="2800" b="1" dirty="0">
                <a:solidFill>
                  <a:schemeClr val="accent3"/>
                </a:solidFill>
              </a:rPr>
              <a:t>know I’m an effective coach when…</a:t>
            </a:r>
          </a:p>
          <a:p>
            <a:r>
              <a:rPr lang="en-US" dirty="0" smtClean="0"/>
              <a:t>I </a:t>
            </a:r>
            <a:r>
              <a:rPr lang="en-US" dirty="0"/>
              <a:t>know I did a good job coaching when by the end of a coaching conversation, my client… </a:t>
            </a:r>
          </a:p>
          <a:p>
            <a:r>
              <a:rPr lang="en-US" dirty="0" smtClean="0"/>
              <a:t>I </a:t>
            </a:r>
            <a:r>
              <a:rPr lang="en-US" dirty="0"/>
              <a:t>hope that as a result of my coaching, this will be true: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202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3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DDRT &amp; DASNPBS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290055" cy="4480560"/>
          </a:xfrm>
        </p:spPr>
        <p:txBody>
          <a:bodyPr>
            <a:normAutofit/>
          </a:bodyPr>
          <a:lstStyle/>
          <a:p>
            <a:r>
              <a:rPr lang="en-US" sz="2600" dirty="0"/>
              <a:t>DE Assessment of Strengths and Needs</a:t>
            </a:r>
          </a:p>
          <a:p>
            <a:pPr lvl="1"/>
            <a:r>
              <a:rPr lang="en-US" sz="2400" dirty="0"/>
              <a:t>10 question survey per implementation area</a:t>
            </a:r>
          </a:p>
          <a:p>
            <a:pPr lvl="1"/>
            <a:r>
              <a:rPr lang="en-US" sz="2400" dirty="0"/>
              <a:t>Staff perspective on program strength/weakness for use in planning</a:t>
            </a:r>
          </a:p>
          <a:p>
            <a:endParaRPr lang="en-US" sz="2800" dirty="0" smtClean="0"/>
          </a:p>
          <a:p>
            <a:r>
              <a:rPr lang="en-US" sz="2800" dirty="0" smtClean="0"/>
              <a:t>Discipline Data Reporting Tool (DDRT)</a:t>
            </a:r>
          </a:p>
          <a:p>
            <a:pPr lvl="1"/>
            <a:r>
              <a:rPr lang="en-US" sz="2400" dirty="0" smtClean="0"/>
              <a:t>Template available on website</a:t>
            </a:r>
          </a:p>
          <a:p>
            <a:pPr lvl="1"/>
            <a:r>
              <a:rPr lang="en-US" sz="2400" dirty="0" smtClean="0"/>
              <a:t>Submission 2x per year</a:t>
            </a:r>
          </a:p>
          <a:p>
            <a:pPr lvl="2"/>
            <a:r>
              <a:rPr lang="en-US" sz="2400" dirty="0"/>
              <a:t>January 13th</a:t>
            </a:r>
          </a:p>
          <a:p>
            <a:pPr lvl="2"/>
            <a:r>
              <a:rPr lang="en-US" sz="2400" dirty="0"/>
              <a:t>June 23rd </a:t>
            </a:r>
          </a:p>
          <a:p>
            <a:endParaRPr lang="en-US" dirty="0" smtClean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112517"/>
              </p:ext>
            </p:extLst>
          </p:nvPr>
        </p:nvGraphicFramePr>
        <p:xfrm>
          <a:off x="990601" y="1347963"/>
          <a:ext cx="6852708" cy="490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31891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7364"/>
              </p:ext>
            </p:extLst>
          </p:nvPr>
        </p:nvGraphicFramePr>
        <p:xfrm>
          <a:off x="304800" y="57527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05" y="381000"/>
            <a:ext cx="7918704" cy="1499616"/>
          </a:xfrm>
        </p:spPr>
        <p:txBody>
          <a:bodyPr/>
          <a:lstStyle/>
          <a:p>
            <a:r>
              <a:rPr lang="en-US" dirty="0" smtClean="0"/>
              <a:t>15-16 Statewide Referrals by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Climate Survey </a:t>
            </a:r>
            <a:r>
              <a:rPr lang="en-US" dirty="0" smtClean="0"/>
              <a:t>2016-2017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191000" cy="49682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Enrollment</a:t>
            </a:r>
            <a:r>
              <a:rPr lang="en-US" sz="2400" dirty="0"/>
              <a:t>: </a:t>
            </a:r>
            <a:r>
              <a:rPr lang="en-US" sz="2400" dirty="0" smtClean="0"/>
              <a:t>open through 11/4/16</a:t>
            </a:r>
          </a:p>
          <a:p>
            <a:r>
              <a:rPr lang="en-US" sz="2400" dirty="0" smtClean="0"/>
              <a:t>Survey window: </a:t>
            </a:r>
          </a:p>
          <a:p>
            <a:pPr lvl="1"/>
            <a:r>
              <a:rPr lang="en-US" sz="1800" b="1" dirty="0" smtClean="0"/>
              <a:t>Staff: </a:t>
            </a:r>
            <a:r>
              <a:rPr lang="en-US" sz="1800" dirty="0" smtClean="0"/>
              <a:t>11/14/16 - 12/16/16</a:t>
            </a:r>
          </a:p>
          <a:p>
            <a:pPr lvl="1"/>
            <a:r>
              <a:rPr lang="en-US" sz="1800" b="1" dirty="0" smtClean="0"/>
              <a:t>Student and Home: </a:t>
            </a:r>
            <a:r>
              <a:rPr lang="en-US" sz="1800" dirty="0" smtClean="0"/>
              <a:t>1/9/17 - 2/24/17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Results: May 2017</a:t>
            </a:r>
          </a:p>
          <a:p>
            <a:r>
              <a:rPr lang="en-US" sz="2400" dirty="0" smtClean="0"/>
              <a:t>Workshop May 11, 2017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2216331"/>
            <a:ext cx="3886200" cy="4663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Student, Staff, Home Versions</a:t>
            </a:r>
          </a:p>
          <a:p>
            <a:r>
              <a:rPr lang="en-US" sz="2400" dirty="0" smtClean="0"/>
              <a:t>Paper &amp; Online Options</a:t>
            </a:r>
          </a:p>
          <a:p>
            <a:pPr lvl="1"/>
            <a:r>
              <a:rPr lang="en-US" sz="1800" dirty="0" smtClean="0"/>
              <a:t>Home ONLINE</a:t>
            </a:r>
          </a:p>
          <a:p>
            <a:r>
              <a:rPr lang="en-US" sz="2400" dirty="0" smtClean="0"/>
              <a:t>Survey Contact per school</a:t>
            </a:r>
          </a:p>
          <a:p>
            <a:pPr lvl="1"/>
            <a:r>
              <a:rPr lang="en-US" sz="1800" dirty="0" smtClean="0"/>
              <a:t>Coordinator Checklist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295400" y="1570037"/>
            <a:ext cx="3055938" cy="6397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u="sng" dirty="0" smtClean="0"/>
              <a:t>Timeline</a:t>
            </a:r>
            <a:endParaRPr lang="en-US" sz="28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486400" y="1570037"/>
            <a:ext cx="3055937" cy="639763"/>
          </a:xfrm>
        </p:spPr>
        <p:txBody>
          <a:bodyPr/>
          <a:lstStyle/>
          <a:p>
            <a:pPr marL="82296" indent="0">
              <a:buNone/>
            </a:pPr>
            <a:r>
              <a:rPr lang="en-US" sz="2800" u="sng" dirty="0" smtClean="0"/>
              <a:t>Logistics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3273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81000"/>
            <a:ext cx="7290054" cy="1499616"/>
          </a:xfrm>
        </p:spPr>
        <p:txBody>
          <a:bodyPr/>
          <a:lstStyle/>
          <a:p>
            <a:r>
              <a:rPr lang="en-US" dirty="0" smtClean="0"/>
              <a:t>District Level DSCS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Organization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Elementary, Middle, High, Other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Presentation of data (average item)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Conditional </a:t>
            </a:r>
            <a:r>
              <a:rPr lang="en-US" sz="2400" dirty="0"/>
              <a:t>formatting used to identify strengths in green &amp; concerns in red</a:t>
            </a:r>
          </a:p>
          <a:p>
            <a:r>
              <a:rPr lang="en-US" sz="2800" b="1" dirty="0" smtClean="0"/>
              <a:t>New Calculations (average item)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Total </a:t>
            </a:r>
            <a:r>
              <a:rPr lang="en-US" sz="2400" dirty="0"/>
              <a:t>scores for elementary, middle, high for the district are included for each subscale and total scores</a:t>
            </a:r>
          </a:p>
          <a:p>
            <a:pPr lvl="1"/>
            <a:r>
              <a:rPr lang="en-US" sz="2400" dirty="0" smtClean="0"/>
              <a:t>State </a:t>
            </a:r>
            <a:r>
              <a:rPr lang="en-US" sz="2400" dirty="0"/>
              <a:t>average for elementary, middle and high school included as reference point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0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Notices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Letters </a:t>
            </a:r>
            <a:r>
              <a:rPr lang="en-US" sz="3200" dirty="0"/>
              <a:t>to district superintendents </a:t>
            </a:r>
            <a:r>
              <a:rPr lang="en-US" sz="3200" dirty="0" smtClean="0"/>
              <a:t>and </a:t>
            </a:r>
            <a:r>
              <a:rPr lang="en-US" sz="3200" dirty="0"/>
              <a:t>board presidents, </a:t>
            </a:r>
            <a:endParaRPr lang="en-US" sz="3200" dirty="0" smtClean="0"/>
          </a:p>
          <a:p>
            <a:r>
              <a:rPr lang="en-US" sz="3200" dirty="0" smtClean="0"/>
              <a:t>DDOE </a:t>
            </a:r>
            <a:r>
              <a:rPr lang="en-US" sz="3200" dirty="0"/>
              <a:t>governors report, </a:t>
            </a:r>
            <a:endParaRPr lang="en-US" sz="3200" dirty="0" smtClean="0"/>
          </a:p>
          <a:p>
            <a:r>
              <a:rPr lang="en-US" sz="3200" dirty="0" smtClean="0"/>
              <a:t>DE-PBS Website posting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C:\Users\hearn\AppData\Local\Microsoft\Windows\Temporary Internet Files\Content.IE5\0J7I7RMX\MC90038920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00200" cy="1803017"/>
          </a:xfrm>
          <a:prstGeom prst="rect">
            <a:avLst/>
          </a:prstGeom>
          <a:noFill/>
          <a:scene3d>
            <a:camera prst="orthographicFront">
              <a:rot lat="0" lon="87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20" t="21023" r="59321" b="17654"/>
          <a:stretch/>
        </p:blipFill>
        <p:spPr>
          <a:xfrm>
            <a:off x="804712" y="773668"/>
            <a:ext cx="7897091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97468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1066800" cy="16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06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4712" y="4953000"/>
            <a:ext cx="832104" cy="216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106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Climate – 3</a:t>
            </a:r>
            <a:r>
              <a:rPr lang="en-US" baseline="30000" dirty="0"/>
              <a:t>rd</a:t>
            </a:r>
            <a:r>
              <a:rPr lang="en-US" dirty="0"/>
              <a:t> Grade Participation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know…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Readability </a:t>
            </a:r>
            <a:r>
              <a:rPr lang="en-US" dirty="0"/>
              <a:t>at 3</a:t>
            </a:r>
            <a:r>
              <a:rPr lang="en-US" baseline="30000" dirty="0"/>
              <a:t>rd</a:t>
            </a:r>
            <a:r>
              <a:rPr lang="en-US" dirty="0"/>
              <a:t> grade, but </a:t>
            </a:r>
            <a:r>
              <a:rPr lang="en-US" dirty="0" smtClean="0"/>
              <a:t>not </a:t>
            </a:r>
            <a:r>
              <a:rPr lang="en-US" dirty="0"/>
              <a:t>all 3</a:t>
            </a:r>
            <a:r>
              <a:rPr lang="en-US" baseline="30000" dirty="0"/>
              <a:t>rd</a:t>
            </a:r>
            <a:r>
              <a:rPr lang="en-US" dirty="0"/>
              <a:t> graders at that level</a:t>
            </a:r>
          </a:p>
          <a:p>
            <a:pPr lvl="0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grade </a:t>
            </a:r>
            <a:r>
              <a:rPr lang="en-US" dirty="0" smtClean="0"/>
              <a:t>results are </a:t>
            </a:r>
            <a:r>
              <a:rPr lang="en-US" dirty="0"/>
              <a:t>generally more positive </a:t>
            </a:r>
          </a:p>
          <a:p>
            <a:pPr lvl="0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grade - less reliability on some subscales; </a:t>
            </a:r>
            <a:r>
              <a:rPr lang="en-US" dirty="0" smtClean="0"/>
              <a:t>overall total is reliable</a:t>
            </a:r>
          </a:p>
          <a:p>
            <a:pPr lvl="0"/>
            <a:r>
              <a:rPr lang="en-US" dirty="0" smtClean="0"/>
              <a:t>Majority of elementary schools also serve 4-5 grade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Options to discuss…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 3</a:t>
            </a:r>
            <a:r>
              <a:rPr lang="en-US" baseline="30000" dirty="0" smtClean="0"/>
              <a:t>rd</a:t>
            </a:r>
            <a:r>
              <a:rPr lang="en-US" dirty="0" smtClean="0"/>
              <a:t> graders as optional</a:t>
            </a:r>
          </a:p>
          <a:p>
            <a:r>
              <a:rPr lang="en-US" dirty="0" smtClean="0"/>
              <a:t>Directions/reminders/etc</a:t>
            </a:r>
            <a:r>
              <a:rPr lang="en-US" dirty="0"/>
              <a:t>. will state that IF the school chooses to survey 3</a:t>
            </a:r>
            <a:r>
              <a:rPr lang="en-US" baseline="30000" dirty="0"/>
              <a:t>rd</a:t>
            </a:r>
            <a:r>
              <a:rPr lang="en-US" dirty="0"/>
              <a:t> graders, the survey must be read to students at this grade </a:t>
            </a:r>
            <a:r>
              <a:rPr lang="en-US" dirty="0" smtClean="0"/>
              <a:t>level </a:t>
            </a:r>
          </a:p>
          <a:p>
            <a:endParaRPr lang="en-US" dirty="0"/>
          </a:p>
          <a:p>
            <a:r>
              <a:rPr lang="en-US" dirty="0"/>
              <a:t>Related, if not completing 3</a:t>
            </a:r>
            <a:r>
              <a:rPr lang="en-US" baseline="30000" dirty="0"/>
              <a:t>rd</a:t>
            </a:r>
            <a:r>
              <a:rPr lang="en-US" dirty="0"/>
              <a:t> graders, but previously did, may see decrease in total scores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DiscussionFor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4" y="144155"/>
            <a:ext cx="2543601" cy="1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DE-PBS Key Feature 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88392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Key Feature Evaluation </a:t>
            </a:r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4572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On-site Evaluation (approx. 3-4 hours)</a:t>
            </a:r>
          </a:p>
          <a:p>
            <a:pPr lvl="0"/>
            <a:r>
              <a:rPr lang="en-US" sz="2400" dirty="0"/>
              <a:t>Sources of Information:</a:t>
            </a:r>
          </a:p>
          <a:p>
            <a:pPr lvl="1"/>
            <a:r>
              <a:rPr lang="en-US" sz="2400" dirty="0"/>
              <a:t>Interviews with administrator, DE-PBS team leader, teachers/staff, students</a:t>
            </a:r>
          </a:p>
          <a:p>
            <a:pPr lvl="1"/>
            <a:r>
              <a:rPr lang="en-US" sz="2400" dirty="0"/>
              <a:t>Review of documents</a:t>
            </a:r>
          </a:p>
          <a:p>
            <a:pPr lvl="1"/>
            <a:r>
              <a:rPr lang="en-US" sz="2400" dirty="0"/>
              <a:t>Schoolwide </a:t>
            </a:r>
            <a:r>
              <a:rPr lang="en-US" sz="2400" dirty="0" smtClean="0"/>
              <a:t>observations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1143000" y="4114800"/>
          <a:ext cx="7162800" cy="22320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DE-PBS</a:t>
                      </a: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Key Feature Evaluation Structure</a:t>
                      </a:r>
                      <a:endParaRPr lang="en-US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29" charset="0"/>
                          <a:ea typeface="Geneva" pitchFamily="29" charset="0"/>
                          <a:cs typeface="Geneva" pitchFamily="29" charset="0"/>
                        </a:rPr>
                        <a:t>SW PBS Tier 1: Program Development &amp; Evaluation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29" charset="0"/>
                          <a:ea typeface="Geneva" pitchFamily="29" charset="0"/>
                          <a:cs typeface="Geneva" pitchFamily="29" charset="0"/>
                        </a:rPr>
                        <a:t>Prevention: Implementing SW &amp; CR Systems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29" charset="0"/>
                          <a:ea typeface="Geneva" pitchFamily="29" charset="0"/>
                          <a:cs typeface="Geneva" pitchFamily="29" charset="0"/>
                        </a:rPr>
                        <a:t>Correcting Problem Behavior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29" charset="0"/>
                          <a:ea typeface="Geneva" pitchFamily="29" charset="0"/>
                          <a:cs typeface="Geneva" pitchFamily="29" charset="0"/>
                        </a:rPr>
                        <a:t>Developing Self Discipline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04800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Level Information Distribution &amp;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98080" cy="4800600"/>
          </a:xfrm>
        </p:spPr>
        <p:txBody>
          <a:bodyPr/>
          <a:lstStyle/>
          <a:p>
            <a:r>
              <a:rPr lang="en-US" sz="2400" dirty="0"/>
              <a:t>DE-PBS Key Feature Evaluation Scoring </a:t>
            </a:r>
            <a:r>
              <a:rPr lang="en-US" sz="2400" dirty="0" smtClean="0"/>
              <a:t>Summary</a:t>
            </a:r>
          </a:p>
          <a:p>
            <a:pPr lvl="1"/>
            <a:r>
              <a:rPr lang="en-US" sz="1800" dirty="0" smtClean="0"/>
              <a:t>Overall summary &amp; criteria</a:t>
            </a:r>
          </a:p>
          <a:p>
            <a:pPr lvl="1"/>
            <a:r>
              <a:rPr lang="en-US" sz="1800" dirty="0" smtClean="0"/>
              <a:t>Per section criteria</a:t>
            </a:r>
          </a:p>
          <a:p>
            <a:r>
              <a:rPr lang="en-US" sz="2400" dirty="0" smtClean="0"/>
              <a:t>Narrative report distribution</a:t>
            </a:r>
          </a:p>
          <a:p>
            <a:r>
              <a:rPr lang="en-US" sz="2400" dirty="0" smtClean="0"/>
              <a:t>Determine steps for support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0" y="4267200"/>
          <a:ext cx="7772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Exploration</a:t>
                      </a:r>
                      <a:r>
                        <a:rPr lang="en-US" dirty="0" smtClean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Few elements of implementation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Developing</a:t>
                      </a:r>
                      <a:r>
                        <a:rPr lang="en-US" dirty="0" smtClean="0"/>
                        <a:t>: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Early phase of implementation; some elements adequately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Proficient</a:t>
                      </a:r>
                      <a:r>
                        <a:rPr lang="en-US" dirty="0" smtClean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Elements in place and implemented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Exemplary</a:t>
                      </a:r>
                      <a:r>
                        <a:rPr lang="en-US" dirty="0" smtClean="0"/>
                        <a:t>: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Implementation shows evidence of innovation and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467769"/>
            <a:ext cx="4191000" cy="1905000"/>
          </a:xfrm>
        </p:spPr>
        <p:txBody>
          <a:bodyPr>
            <a:noAutofit/>
          </a:bodyPr>
          <a:lstStyle/>
          <a:p>
            <a:r>
              <a:rPr lang="en-US" sz="2800" dirty="0"/>
              <a:t>Percentage of Schools by Implementation Level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Elementary vs. Secondary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91000" y="12097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Chart 1" descr="cid:image001.png@01D217F1.0CEA13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66982"/>
            <a:ext cx="45815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1000" y="59246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2016-17 KFE School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New KFEs</a:t>
            </a:r>
          </a:p>
          <a:p>
            <a:pPr lvl="1"/>
            <a:r>
              <a:rPr lang="en-US" sz="2800" dirty="0" smtClean="0"/>
              <a:t>Next cohort </a:t>
            </a:r>
            <a:r>
              <a:rPr lang="en-US" sz="2800" dirty="0"/>
              <a:t>of schools not yet evaluated with </a:t>
            </a:r>
            <a:r>
              <a:rPr lang="en-US" sz="2800" dirty="0" smtClean="0"/>
              <a:t>KFE</a:t>
            </a:r>
          </a:p>
          <a:p>
            <a:pPr lvl="1"/>
            <a:r>
              <a:rPr lang="en-US" sz="2800" dirty="0" smtClean="0"/>
              <a:t>Draft of schools has been shared with coaches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Re-evaluations available by request</a:t>
            </a:r>
            <a:r>
              <a:rPr lang="en-US" sz="2800" dirty="0"/>
              <a:t> </a:t>
            </a:r>
            <a:r>
              <a:rPr lang="en-US" sz="2800" dirty="0" smtClean="0"/>
              <a:t>for recognition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DE-PBS Key Feature </a:t>
            </a:r>
            <a:r>
              <a:rPr lang="en-US" dirty="0" smtClean="0"/>
              <a:t>Status </a:t>
            </a:r>
            <a:r>
              <a:rPr lang="en-US" dirty="0"/>
              <a:t>Tracker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Purpose:   To support teams to assess implementation in four main program categories &amp; plan next steps</a:t>
            </a:r>
          </a:p>
          <a:p>
            <a:pPr lvl="0"/>
            <a:r>
              <a:rPr lang="en-US" sz="2800" dirty="0" smtClean="0"/>
              <a:t>Broken into four evaluation sections </a:t>
            </a:r>
            <a:endParaRPr lang="en-US" sz="2800" i="1" dirty="0"/>
          </a:p>
          <a:p>
            <a:pPr lvl="1"/>
            <a:r>
              <a:rPr lang="en-US" sz="2000" i="1" dirty="0" smtClean="0"/>
              <a:t>SWPBS Tier 1, Prevention, Correcting Problem Behaviors, and Developing Self-Discipline</a:t>
            </a:r>
          </a:p>
          <a:p>
            <a:pPr lvl="0"/>
            <a:r>
              <a:rPr lang="en-US" sz="2800" dirty="0" smtClean="0"/>
              <a:t>Tracker includes:</a:t>
            </a:r>
          </a:p>
          <a:p>
            <a:pPr lvl="1"/>
            <a:r>
              <a:rPr lang="en-US" sz="2000" b="1" dirty="0"/>
              <a:t>K</a:t>
            </a:r>
            <a:r>
              <a:rPr lang="en-US" sz="2000" b="1" dirty="0" smtClean="0"/>
              <a:t>ey program components </a:t>
            </a:r>
            <a:r>
              <a:rPr lang="en-US" sz="2000" dirty="0" smtClean="0"/>
              <a:t>for each section</a:t>
            </a:r>
          </a:p>
          <a:p>
            <a:pPr lvl="2"/>
            <a:r>
              <a:rPr lang="en-US" sz="1600" dirty="0" smtClean="0"/>
              <a:t>Teams can use these to assess their program and identify areas to modify or build upon</a:t>
            </a:r>
          </a:p>
          <a:p>
            <a:pPr lvl="1"/>
            <a:r>
              <a:rPr lang="en-US" sz="2000" b="1" dirty="0" smtClean="0"/>
              <a:t>Action plan </a:t>
            </a:r>
            <a:r>
              <a:rPr lang="en-US" sz="2000" dirty="0" smtClean="0"/>
              <a:t>to develop steps towards improving or modifying program components</a:t>
            </a:r>
          </a:p>
          <a:p>
            <a:pPr lvl="0"/>
            <a:r>
              <a:rPr lang="en-US" sz="2800" dirty="0" smtClean="0"/>
              <a:t>Can be used for ongoing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5867400" cy="522288"/>
          </a:xfrm>
        </p:spPr>
        <p:txBody>
          <a:bodyPr>
            <a:noAutofit/>
          </a:bodyPr>
          <a:lstStyle/>
          <a:p>
            <a:pPr lvl="0" algn="ctr"/>
            <a:r>
              <a:rPr lang="en-US" sz="2400" dirty="0" smtClean="0"/>
              <a:t>Please </a:t>
            </a:r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ark &amp; protect your </a:t>
            </a:r>
            <a:r>
              <a:rPr lang="en-US" sz="2400" dirty="0" smtClean="0">
                <a:effectLst/>
              </a:rPr>
              <a:t>calendars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for DE-PBS Cadre Meetings on. . . </a:t>
            </a:r>
            <a:endParaRPr lang="en-US" sz="2400" dirty="0"/>
          </a:p>
        </p:txBody>
      </p:sp>
      <p:pic>
        <p:nvPicPr>
          <p:cNvPr id="6146" name="Picture 2" descr="\\uno.oet.udel.edu\CDS\Projects\Positive Behavioral Supports\Logo\Slide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2286000" y="609600"/>
            <a:ext cx="5407914" cy="32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00800" y="4960138"/>
            <a:ext cx="2590800" cy="146304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b="1" dirty="0"/>
              <a:t>February 8, 2017</a:t>
            </a:r>
          </a:p>
          <a:p>
            <a:pPr algn="ctr"/>
            <a:r>
              <a:rPr lang="en-US" sz="2800" b="1" dirty="0" smtClean="0"/>
              <a:t>&amp;</a:t>
            </a:r>
            <a:endParaRPr lang="en-US" sz="2800" b="1" dirty="0"/>
          </a:p>
          <a:p>
            <a:pPr algn="ctr"/>
            <a:r>
              <a:rPr lang="en-US" sz="2800" b="1" dirty="0" smtClean="0"/>
              <a:t>April </a:t>
            </a:r>
            <a:r>
              <a:rPr lang="en-US" sz="2800" b="1" dirty="0"/>
              <a:t>12, 2017</a:t>
            </a:r>
          </a:p>
        </p:txBody>
      </p:sp>
    </p:spTree>
    <p:extLst>
      <p:ext uri="{BB962C8B-B14F-4D97-AF65-F5344CB8AC3E}">
        <p14:creationId xmlns:p14="http://schemas.microsoft.com/office/powerpoint/2010/main" val="19019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SEP Theme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Custom 7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E Priorit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16A9A"/>
      </a:accent1>
      <a:accent2>
        <a:srgbClr val="4E8E94"/>
      </a:accent2>
      <a:accent3>
        <a:srgbClr val="C17E2A"/>
      </a:accent3>
      <a:accent4>
        <a:srgbClr val="4F3858"/>
      </a:accent4>
      <a:accent5>
        <a:srgbClr val="617E48"/>
      </a:accent5>
      <a:accent6>
        <a:srgbClr val="93353F"/>
      </a:accent6>
      <a:hlink>
        <a:srgbClr val="316A9A"/>
      </a:hlink>
      <a:folHlink>
        <a:srgbClr val="4F385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2279</TotalTime>
  <Words>3991</Words>
  <Application>Microsoft Office PowerPoint</Application>
  <PresentationFormat>On-screen Show (4:3)</PresentationFormat>
  <Paragraphs>769</Paragraphs>
  <Slides>98</Slides>
  <Notes>98</Notes>
  <HiddenSlides>0</HiddenSlides>
  <MMClips>7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Integral</vt:lpstr>
      <vt:lpstr>OSEP Theme Final</vt:lpstr>
      <vt:lpstr>Adjacency</vt:lpstr>
      <vt:lpstr>Office Theme</vt:lpstr>
      <vt:lpstr>Twilight</vt:lpstr>
      <vt:lpstr>Welcome to the DE-PBS Cadre Meeting</vt:lpstr>
      <vt:lpstr>DE-PBS Phase Recognition</vt:lpstr>
      <vt:lpstr>2015-2016 Recognition Phases</vt:lpstr>
      <vt:lpstr>2015- 16 Phase 1 Recipients</vt:lpstr>
      <vt:lpstr>2015-16 Phase 2 Recipients</vt:lpstr>
      <vt:lpstr>2015-16 Phase 2 Recipients</vt:lpstr>
      <vt:lpstr>2015-16 Phase 3 Recipients</vt:lpstr>
      <vt:lpstr>2015-16 Phase 4 Recipients</vt:lpstr>
      <vt:lpstr>Public Notices</vt:lpstr>
      <vt:lpstr>16-17 SY Phase Recognition Reminders</vt:lpstr>
      <vt:lpstr>Professional Development</vt:lpstr>
      <vt:lpstr>Housekeeping – School based Contact information</vt:lpstr>
      <vt:lpstr>Housekeeping - Substitute Reimbursement</vt:lpstr>
      <vt:lpstr>Summer 2016 - Tier 1: School-wide PBS Team Training</vt:lpstr>
      <vt:lpstr>Summer 2016 - Person Centered Planning</vt:lpstr>
      <vt:lpstr>Implementation of PEERS in Delaware</vt:lpstr>
      <vt:lpstr>PEERS Coaching </vt:lpstr>
      <vt:lpstr>Addressing Behavioral Concerns of the IEP</vt:lpstr>
      <vt:lpstr>Objectives of the ABCs of IEPs</vt:lpstr>
      <vt:lpstr>ABCs of IEPS Graduates</vt:lpstr>
      <vt:lpstr>Tier 3: Prevent Teach Reinforce (PTR)</vt:lpstr>
      <vt:lpstr>Tier 2 Networking </vt:lpstr>
      <vt:lpstr>Tier 1: School-wide (SW) PBS </vt:lpstr>
      <vt:lpstr>Tier 2: Targeted Team Training</vt:lpstr>
      <vt:lpstr>Team Leader PD: 3-part series</vt:lpstr>
      <vt:lpstr>Team Leader Module Series  Timeline for 2016-2017</vt:lpstr>
      <vt:lpstr>SCSS Modules:  Team Leader Series</vt:lpstr>
      <vt:lpstr>Effective Leadership</vt:lpstr>
      <vt:lpstr>Why are we here?</vt:lpstr>
      <vt:lpstr>Communication: Why is this important?</vt:lpstr>
      <vt:lpstr>…leads to Communication </vt:lpstr>
      <vt:lpstr>…leads to Communication </vt:lpstr>
      <vt:lpstr>Scheduled Monthly Meetings</vt:lpstr>
      <vt:lpstr>Click to complete  Team Leader Module 1  Content Reflection.    https://delaware.ca1.qualtrics.com/SE/?SID=SV_0uINBZQmCGYiRSt   Note: MOU requirement for SCSS School Team Leaders. </vt:lpstr>
      <vt:lpstr>Building Buy-in</vt:lpstr>
      <vt:lpstr> Importance of Buy In</vt:lpstr>
      <vt:lpstr>What is “buy in”</vt:lpstr>
      <vt:lpstr>Defining “buy in”</vt:lpstr>
      <vt:lpstr>Start with Staff Input about the need</vt:lpstr>
      <vt:lpstr>PowerPoint Presentation</vt:lpstr>
      <vt:lpstr>Systems First </vt:lpstr>
      <vt:lpstr>Management / Policy</vt:lpstr>
      <vt:lpstr>Policy &amp; Implementation Commitment</vt:lpstr>
      <vt:lpstr>Training  for Staff</vt:lpstr>
      <vt:lpstr>Providing Staff Overview: Resources</vt:lpstr>
      <vt:lpstr>Training, EXAMPLES </vt:lpstr>
      <vt:lpstr>Training, EXAMPLES </vt:lpstr>
      <vt:lpstr>It is more than training, provide ongoing communication</vt:lpstr>
      <vt:lpstr>Communication Loop for Staff</vt:lpstr>
      <vt:lpstr>DATA…so many uses </vt:lpstr>
      <vt:lpstr>DATA, Validation station… </vt:lpstr>
      <vt:lpstr>Data Sources</vt:lpstr>
      <vt:lpstr>Data, Specific surveys </vt:lpstr>
      <vt:lpstr>Research Examples for Buy-In</vt:lpstr>
      <vt:lpstr>PBS the PBS-ers</vt:lpstr>
      <vt:lpstr>PBS for staff, examples:</vt:lpstr>
      <vt:lpstr>More PBS for staff</vt:lpstr>
      <vt:lpstr>Student Buy-In through Student Involvement</vt:lpstr>
      <vt:lpstr>DDOE Updates</vt:lpstr>
      <vt:lpstr>OSEP Dear Colleague Letter on Behavior </vt:lpstr>
      <vt:lpstr>Significant Disproportionality </vt:lpstr>
      <vt:lpstr>Significant Disproportionality</vt:lpstr>
      <vt:lpstr>What’s coming?</vt:lpstr>
      <vt:lpstr>Significant Disproportionality</vt:lpstr>
      <vt:lpstr>Significant Disproportionality</vt:lpstr>
      <vt:lpstr>Significant Disproportionality</vt:lpstr>
      <vt:lpstr>Significant Disproportionality</vt:lpstr>
      <vt:lpstr>Significant Disproportionality</vt:lpstr>
      <vt:lpstr>Significant Disproportionality</vt:lpstr>
      <vt:lpstr>Indicator 4A &amp; 4B Rates of Suspension &amp; Expulsion Identification of Significant Discrepancy</vt:lpstr>
      <vt:lpstr>Rates of Suspension and Expulsion</vt:lpstr>
      <vt:lpstr>Significant Discrepancy Definition Rate Ratio Method</vt:lpstr>
      <vt:lpstr>Significant Discrepancy Definition Rate Ratio Method</vt:lpstr>
      <vt:lpstr>4 A Trend Data</vt:lpstr>
      <vt:lpstr>4 B Trend data</vt:lpstr>
      <vt:lpstr>Significant Discrepancy</vt:lpstr>
      <vt:lpstr>SPP/APR Improvement Activities</vt:lpstr>
      <vt:lpstr>Questions?</vt:lpstr>
      <vt:lpstr>Coaching</vt:lpstr>
      <vt:lpstr>Housekeeping Alert:  Coach contact info</vt:lpstr>
      <vt:lpstr>Tier 1 – School-wide PBS Team Meeting Checklist</vt:lpstr>
      <vt:lpstr>Core Values</vt:lpstr>
      <vt:lpstr>Developing a Coaching Vision and Mission Statement</vt:lpstr>
      <vt:lpstr>Data</vt:lpstr>
      <vt:lpstr>DDRT &amp; DASNPBS</vt:lpstr>
      <vt:lpstr>PowerPoint Presentation</vt:lpstr>
      <vt:lpstr>15-16 Statewide Referrals by Student</vt:lpstr>
      <vt:lpstr>School Climate Survey 2016-2017 </vt:lpstr>
      <vt:lpstr>District Level DSCS Reports</vt:lpstr>
      <vt:lpstr>PowerPoint Presentation</vt:lpstr>
      <vt:lpstr>School Climate – 3rd Grade Participation</vt:lpstr>
      <vt:lpstr>DE-PBS Key Feature Evaluation</vt:lpstr>
      <vt:lpstr>Key Feature Evaluation Process</vt:lpstr>
      <vt:lpstr>Implementation Level Information Distribution &amp; Support</vt:lpstr>
      <vt:lpstr>Percentage of Schools by Implementation Level   Elementary vs. Secondary</vt:lpstr>
      <vt:lpstr>2016-17 KFE School Visits</vt:lpstr>
      <vt:lpstr>DE-PBS Key Feature Status Tracker</vt:lpstr>
      <vt:lpstr>Please mark &amp; protect your calendars for DE-PBS Cadre Meetings on. .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DE-PBS Phase Recognition</dc:title>
  <dc:creator>Sarah Hearn</dc:creator>
  <cp:lastModifiedBy>Laura Davidson</cp:lastModifiedBy>
  <cp:revision>75</cp:revision>
  <dcterms:created xsi:type="dcterms:W3CDTF">2006-08-16T00:00:00Z</dcterms:created>
  <dcterms:modified xsi:type="dcterms:W3CDTF">2016-09-29T16:01:08Z</dcterms:modified>
</cp:coreProperties>
</file>