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6" r:id="rId2"/>
    <p:sldId id="269" r:id="rId3"/>
    <p:sldId id="257" r:id="rId4"/>
    <p:sldId id="291" r:id="rId5"/>
    <p:sldId id="292" r:id="rId6"/>
    <p:sldId id="293" r:id="rId7"/>
    <p:sldId id="294" r:id="rId8"/>
    <p:sldId id="295" r:id="rId9"/>
    <p:sldId id="296" r:id="rId10"/>
    <p:sldId id="258" r:id="rId11"/>
    <p:sldId id="260" r:id="rId12"/>
    <p:sldId id="290" r:id="rId13"/>
    <p:sldId id="337" r:id="rId14"/>
    <p:sldId id="339" r:id="rId15"/>
    <p:sldId id="341" r:id="rId16"/>
    <p:sldId id="354" r:id="rId17"/>
    <p:sldId id="342" r:id="rId18"/>
    <p:sldId id="343" r:id="rId19"/>
    <p:sldId id="344" r:id="rId20"/>
    <p:sldId id="357" r:id="rId21"/>
    <p:sldId id="362" r:id="rId22"/>
    <p:sldId id="306" r:id="rId23"/>
    <p:sldId id="266" r:id="rId24"/>
    <p:sldId id="363" r:id="rId25"/>
    <p:sldId id="309" r:id="rId26"/>
    <p:sldId id="310" r:id="rId27"/>
    <p:sldId id="311" r:id="rId28"/>
    <p:sldId id="312" r:id="rId29"/>
    <p:sldId id="313" r:id="rId30"/>
    <p:sldId id="314" r:id="rId31"/>
    <p:sldId id="315" r:id="rId32"/>
    <p:sldId id="308" r:id="rId33"/>
    <p:sldId id="333" r:id="rId34"/>
    <p:sldId id="336" r:id="rId35"/>
    <p:sldId id="334" r:id="rId36"/>
    <p:sldId id="335" r:id="rId37"/>
    <p:sldId id="267" r:id="rId38"/>
    <p:sldId id="307" r:id="rId39"/>
    <p:sldId id="305" r:id="rId40"/>
    <p:sldId id="355" r:id="rId41"/>
    <p:sldId id="262" r:id="rId42"/>
    <p:sldId id="263" r:id="rId43"/>
    <p:sldId id="358" r:id="rId44"/>
    <p:sldId id="359" r:id="rId45"/>
    <p:sldId id="268" r:id="rId46"/>
    <p:sldId id="317" r:id="rId47"/>
    <p:sldId id="327" r:id="rId48"/>
    <p:sldId id="328" r:id="rId49"/>
    <p:sldId id="329" r:id="rId50"/>
    <p:sldId id="330" r:id="rId51"/>
    <p:sldId id="331" r:id="rId52"/>
    <p:sldId id="353" r:id="rId53"/>
    <p:sldId id="360" r:id="rId54"/>
    <p:sldId id="364" r:id="rId55"/>
    <p:sldId id="365" r:id="rId56"/>
    <p:sldId id="322" r:id="rId57"/>
    <p:sldId id="348" r:id="rId58"/>
    <p:sldId id="347" r:id="rId59"/>
    <p:sldId id="323"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89" autoAdjust="0"/>
    <p:restoredTop sz="69627" autoAdjust="0"/>
  </p:normalViewPr>
  <p:slideViewPr>
    <p:cSldViewPr snapToGrid="0">
      <p:cViewPr>
        <p:scale>
          <a:sx n="55" d="100"/>
          <a:sy n="55" d="100"/>
        </p:scale>
        <p:origin x="-80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Statewide</a:t>
            </a:r>
            <a:r>
              <a:rPr lang="en-US" sz="1400" baseline="0" dirty="0"/>
              <a:t> Average for </a:t>
            </a:r>
            <a:r>
              <a:rPr lang="en-US" sz="1400" baseline="0" dirty="0" smtClean="0"/>
              <a:t>Initial </a:t>
            </a:r>
            <a:r>
              <a:rPr lang="en-US" sz="1400" baseline="0" dirty="0"/>
              <a:t>TFI</a:t>
            </a:r>
            <a:endParaRPr lang="en-US" sz="1400" dirty="0"/>
          </a:p>
        </c:rich>
      </c:tx>
      <c:layout/>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'Tier 2 TFI Data'!$K$2:$M$2</c:f>
              <c:strCache>
                <c:ptCount val="3"/>
                <c:pt idx="0">
                  <c:v>Teams</c:v>
                </c:pt>
                <c:pt idx="1">
                  <c:v>Intervention</c:v>
                </c:pt>
                <c:pt idx="2">
                  <c:v>Evaluation</c:v>
                </c:pt>
              </c:strCache>
            </c:strRef>
          </c:cat>
          <c:val>
            <c:numRef>
              <c:f>'Tier 2 TFI Data'!$K$3:$M$3</c:f>
              <c:numCache>
                <c:formatCode>0%</c:formatCode>
                <c:ptCount val="3"/>
                <c:pt idx="0">
                  <c:v>0.76961538461538503</c:v>
                </c:pt>
                <c:pt idx="1">
                  <c:v>0.59230769230769198</c:v>
                </c:pt>
                <c:pt idx="2">
                  <c:v>0.26423076923076899</c:v>
                </c:pt>
              </c:numCache>
            </c:numRef>
          </c:val>
          <c:extLst xmlns:c16r2="http://schemas.microsoft.com/office/drawing/2015/06/chart">
            <c:ext xmlns:c16="http://schemas.microsoft.com/office/drawing/2014/chart" uri="{C3380CC4-5D6E-409C-BE32-E72D297353CC}">
              <c16:uniqueId val="{00000000-0C71-4B5C-93CB-BDF5726EAE64}"/>
            </c:ext>
          </c:extLst>
        </c:ser>
        <c:dLbls>
          <c:showLegendKey val="0"/>
          <c:showVal val="0"/>
          <c:showCatName val="0"/>
          <c:showSerName val="0"/>
          <c:showPercent val="0"/>
          <c:showBubbleSize val="0"/>
        </c:dLbls>
        <c:gapWidth val="150"/>
        <c:axId val="41359232"/>
        <c:axId val="41360768"/>
      </c:barChart>
      <c:catAx>
        <c:axId val="41359232"/>
        <c:scaling>
          <c:orientation val="minMax"/>
        </c:scaling>
        <c:delete val="0"/>
        <c:axPos val="b"/>
        <c:numFmt formatCode="General" sourceLinked="0"/>
        <c:majorTickMark val="out"/>
        <c:minorTickMark val="none"/>
        <c:tickLblPos val="nextTo"/>
        <c:crossAx val="41360768"/>
        <c:crosses val="autoZero"/>
        <c:auto val="1"/>
        <c:lblAlgn val="ctr"/>
        <c:lblOffset val="100"/>
        <c:noMultiLvlLbl val="0"/>
      </c:catAx>
      <c:valAx>
        <c:axId val="41360768"/>
        <c:scaling>
          <c:orientation val="minMax"/>
          <c:max val="1"/>
        </c:scaling>
        <c:delete val="0"/>
        <c:axPos val="l"/>
        <c:majorGridlines/>
        <c:numFmt formatCode="0%" sourceLinked="1"/>
        <c:majorTickMark val="out"/>
        <c:minorTickMark val="none"/>
        <c:tickLblPos val="nextTo"/>
        <c:crossAx val="41359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Initial and End of Year TFI </a:t>
            </a:r>
            <a:r>
              <a:rPr lang="en-US" sz="1400" dirty="0"/>
              <a:t>Comparison</a:t>
            </a:r>
          </a:p>
        </c:rich>
      </c:tx>
      <c:layout/>
      <c:overlay val="0"/>
    </c:title>
    <c:autoTitleDeleted val="0"/>
    <c:plotArea>
      <c:layout/>
      <c:barChart>
        <c:barDir val="col"/>
        <c:grouping val="clustered"/>
        <c:varyColors val="0"/>
        <c:ser>
          <c:idx val="0"/>
          <c:order val="0"/>
          <c:tx>
            <c:strRef>
              <c:f>'Tier 2 TFI Data'!$H$8</c:f>
              <c:strCache>
                <c:ptCount val="1"/>
                <c:pt idx="0">
                  <c:v>Initial TFI (15-16)</c:v>
                </c:pt>
              </c:strCache>
            </c:strRef>
          </c:tx>
          <c:invertIfNegative val="0"/>
          <c:cat>
            <c:strRef>
              <c:f>'Tier 2 TFI Data'!$I$6:$K$7</c:f>
              <c:strCache>
                <c:ptCount val="3"/>
                <c:pt idx="0">
                  <c:v>Teams</c:v>
                </c:pt>
                <c:pt idx="1">
                  <c:v>Intervention</c:v>
                </c:pt>
                <c:pt idx="2">
                  <c:v>Evaluation</c:v>
                </c:pt>
              </c:strCache>
            </c:strRef>
          </c:cat>
          <c:val>
            <c:numRef>
              <c:f>'Tier 2 TFI Data'!$I$8:$K$8</c:f>
              <c:numCache>
                <c:formatCode>0%</c:formatCode>
                <c:ptCount val="3"/>
                <c:pt idx="0">
                  <c:v>0.7716666666666665</c:v>
                </c:pt>
                <c:pt idx="1">
                  <c:v>0.65</c:v>
                </c:pt>
                <c:pt idx="2">
                  <c:v>0.19750000000000001</c:v>
                </c:pt>
              </c:numCache>
            </c:numRef>
          </c:val>
          <c:extLst xmlns:c16r2="http://schemas.microsoft.com/office/drawing/2015/06/chart">
            <c:ext xmlns:c16="http://schemas.microsoft.com/office/drawing/2014/chart" uri="{C3380CC4-5D6E-409C-BE32-E72D297353CC}">
              <c16:uniqueId val="{00000000-D06E-45FF-8538-80BB896365BA}"/>
            </c:ext>
          </c:extLst>
        </c:ser>
        <c:ser>
          <c:idx val="1"/>
          <c:order val="1"/>
          <c:tx>
            <c:strRef>
              <c:f>'Tier 2 TFI Data'!$H$9</c:f>
              <c:strCache>
                <c:ptCount val="1"/>
                <c:pt idx="0">
                  <c:v>End of Year TFI (15-16)</c:v>
                </c:pt>
              </c:strCache>
            </c:strRef>
          </c:tx>
          <c:invertIfNegative val="0"/>
          <c:cat>
            <c:strRef>
              <c:f>'Tier 2 TFI Data'!$I$6:$K$7</c:f>
              <c:strCache>
                <c:ptCount val="3"/>
                <c:pt idx="0">
                  <c:v>Teams</c:v>
                </c:pt>
                <c:pt idx="1">
                  <c:v>Intervention</c:v>
                </c:pt>
                <c:pt idx="2">
                  <c:v>Evaluation</c:v>
                </c:pt>
              </c:strCache>
            </c:strRef>
          </c:cat>
          <c:val>
            <c:numRef>
              <c:f>'Tier 2 TFI Data'!$I$9:$K$9</c:f>
              <c:numCache>
                <c:formatCode>0%</c:formatCode>
                <c:ptCount val="3"/>
                <c:pt idx="0">
                  <c:v>0.91</c:v>
                </c:pt>
                <c:pt idx="1">
                  <c:v>0.76</c:v>
                </c:pt>
                <c:pt idx="2">
                  <c:v>0.51</c:v>
                </c:pt>
              </c:numCache>
            </c:numRef>
          </c:val>
          <c:extLst xmlns:c16r2="http://schemas.microsoft.com/office/drawing/2015/06/chart">
            <c:ext xmlns:c16="http://schemas.microsoft.com/office/drawing/2014/chart" uri="{C3380CC4-5D6E-409C-BE32-E72D297353CC}">
              <c16:uniqueId val="{00000001-D06E-45FF-8538-80BB896365BA}"/>
            </c:ext>
          </c:extLst>
        </c:ser>
        <c:dLbls>
          <c:showLegendKey val="0"/>
          <c:showVal val="0"/>
          <c:showCatName val="0"/>
          <c:showSerName val="0"/>
          <c:showPercent val="0"/>
          <c:showBubbleSize val="0"/>
        </c:dLbls>
        <c:gapWidth val="150"/>
        <c:axId val="79356672"/>
        <c:axId val="79358208"/>
      </c:barChart>
      <c:catAx>
        <c:axId val="79356672"/>
        <c:scaling>
          <c:orientation val="minMax"/>
        </c:scaling>
        <c:delete val="0"/>
        <c:axPos val="b"/>
        <c:numFmt formatCode="General" sourceLinked="0"/>
        <c:majorTickMark val="out"/>
        <c:minorTickMark val="none"/>
        <c:tickLblPos val="nextTo"/>
        <c:crossAx val="79358208"/>
        <c:crosses val="autoZero"/>
        <c:auto val="1"/>
        <c:lblAlgn val="ctr"/>
        <c:lblOffset val="100"/>
        <c:noMultiLvlLbl val="0"/>
      </c:catAx>
      <c:valAx>
        <c:axId val="79358208"/>
        <c:scaling>
          <c:orientation val="minMax"/>
        </c:scaling>
        <c:delete val="0"/>
        <c:axPos val="l"/>
        <c:majorGridlines/>
        <c:numFmt formatCode="0%" sourceLinked="1"/>
        <c:majorTickMark val="out"/>
        <c:minorTickMark val="none"/>
        <c:tickLblPos val="nextTo"/>
        <c:crossAx val="79356672"/>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16C88-8AA2-42CD-BA2B-25E8748471C9}" type="doc">
      <dgm:prSet loTypeId="urn:microsoft.com/office/officeart/2005/8/layout/pyramid4" loCatId="relationship" qsTypeId="urn:microsoft.com/office/officeart/2005/8/quickstyle/simple5" qsCatId="simple" csTypeId="urn:microsoft.com/office/officeart/2005/8/colors/accent2_3" csCatId="accent2" phldr="1"/>
      <dgm:spPr/>
      <dgm:t>
        <a:bodyPr/>
        <a:lstStyle/>
        <a:p>
          <a:endParaRPr lang="en-US"/>
        </a:p>
      </dgm:t>
    </dgm:pt>
    <dgm:pt modelId="{1CA7FA94-4CE9-4306-994B-428027B3D8C4}">
      <dgm:prSet phldrT="[Text]"/>
      <dgm:spPr/>
      <dgm:t>
        <a:bodyPr/>
        <a:lstStyle/>
        <a:p>
          <a:r>
            <a:rPr lang="en-US" dirty="0" smtClean="0"/>
            <a:t>Second Step/SEL Curriculum</a:t>
          </a:r>
          <a:endParaRPr lang="en-US" dirty="0"/>
        </a:p>
      </dgm:t>
    </dgm:pt>
    <dgm:pt modelId="{A9B1703A-6B70-4B33-86CA-4B3FD14D1E4A}" type="parTrans" cxnId="{C2E51E98-0A42-41EF-8F16-BBC909528DD5}">
      <dgm:prSet/>
      <dgm:spPr/>
      <dgm:t>
        <a:bodyPr/>
        <a:lstStyle/>
        <a:p>
          <a:endParaRPr lang="en-US"/>
        </a:p>
      </dgm:t>
    </dgm:pt>
    <dgm:pt modelId="{0A202865-5A90-4CAB-BC02-3BD18D6F1B16}" type="sibTrans" cxnId="{C2E51E98-0A42-41EF-8F16-BBC909528DD5}">
      <dgm:prSet/>
      <dgm:spPr/>
      <dgm:t>
        <a:bodyPr/>
        <a:lstStyle/>
        <a:p>
          <a:endParaRPr lang="en-US"/>
        </a:p>
      </dgm:t>
    </dgm:pt>
    <dgm:pt modelId="{0A817EF6-9870-4B84-917B-1D06621C22A6}">
      <dgm:prSet phldrT="[Text]"/>
      <dgm:spPr/>
      <dgm:t>
        <a:bodyPr/>
        <a:lstStyle/>
        <a:p>
          <a:r>
            <a:rPr lang="en-US" dirty="0" smtClean="0"/>
            <a:t>Compassionate Schools</a:t>
          </a:r>
          <a:endParaRPr lang="en-US" dirty="0"/>
        </a:p>
      </dgm:t>
    </dgm:pt>
    <dgm:pt modelId="{CDF56770-36DE-42AC-9B9D-779D8467BA49}" type="parTrans" cxnId="{760D2711-EFC4-450E-B566-925F51DFDA85}">
      <dgm:prSet/>
      <dgm:spPr/>
      <dgm:t>
        <a:bodyPr/>
        <a:lstStyle/>
        <a:p>
          <a:endParaRPr lang="en-US"/>
        </a:p>
      </dgm:t>
    </dgm:pt>
    <dgm:pt modelId="{3385D151-37D8-40D2-A728-D26CAA098BB9}" type="sibTrans" cxnId="{760D2711-EFC4-450E-B566-925F51DFDA85}">
      <dgm:prSet/>
      <dgm:spPr/>
      <dgm:t>
        <a:bodyPr/>
        <a:lstStyle/>
        <a:p>
          <a:endParaRPr lang="en-US"/>
        </a:p>
      </dgm:t>
    </dgm:pt>
    <dgm:pt modelId="{0AFB3107-FBCC-44C0-8AF7-86F44286770B}">
      <dgm:prSet phldrT="[Text]"/>
      <dgm:spPr/>
      <dgm:t>
        <a:bodyPr/>
        <a:lstStyle/>
        <a:p>
          <a:r>
            <a:rPr lang="en-US" dirty="0" smtClean="0"/>
            <a:t>SWPBS</a:t>
          </a:r>
          <a:endParaRPr lang="en-US" dirty="0"/>
        </a:p>
      </dgm:t>
    </dgm:pt>
    <dgm:pt modelId="{05142C43-C51C-4D09-80A7-8C9D94EFC224}" type="parTrans" cxnId="{CAEAFF9F-5661-42D1-B14E-0FC58363D87F}">
      <dgm:prSet/>
      <dgm:spPr/>
      <dgm:t>
        <a:bodyPr/>
        <a:lstStyle/>
        <a:p>
          <a:endParaRPr lang="en-US"/>
        </a:p>
      </dgm:t>
    </dgm:pt>
    <dgm:pt modelId="{2998D885-30A8-458C-8644-6222A0C5E580}" type="sibTrans" cxnId="{CAEAFF9F-5661-42D1-B14E-0FC58363D87F}">
      <dgm:prSet/>
      <dgm:spPr/>
      <dgm:t>
        <a:bodyPr/>
        <a:lstStyle/>
        <a:p>
          <a:endParaRPr lang="en-US"/>
        </a:p>
      </dgm:t>
    </dgm:pt>
    <dgm:pt modelId="{20770A58-FFDE-4F72-A104-BBF1C5243E74}">
      <dgm:prSet phldrT="[Text]"/>
      <dgm:spPr/>
      <dgm:t>
        <a:bodyPr/>
        <a:lstStyle/>
        <a:p>
          <a:r>
            <a:rPr lang="en-US" dirty="0" smtClean="0"/>
            <a:t>Leader in Me</a:t>
          </a:r>
          <a:endParaRPr lang="en-US" dirty="0"/>
        </a:p>
      </dgm:t>
    </dgm:pt>
    <dgm:pt modelId="{8AE093B6-9DC9-4FCA-AB10-D9085AF65BCC}" type="parTrans" cxnId="{CAFAE88B-420C-4D09-85BF-B17D7DE4C95B}">
      <dgm:prSet/>
      <dgm:spPr/>
      <dgm:t>
        <a:bodyPr/>
        <a:lstStyle/>
        <a:p>
          <a:endParaRPr lang="en-US"/>
        </a:p>
      </dgm:t>
    </dgm:pt>
    <dgm:pt modelId="{A6365E14-FE48-4F27-94AC-4D6FDE60C0C1}" type="sibTrans" cxnId="{CAFAE88B-420C-4D09-85BF-B17D7DE4C95B}">
      <dgm:prSet/>
      <dgm:spPr/>
      <dgm:t>
        <a:bodyPr/>
        <a:lstStyle/>
        <a:p>
          <a:endParaRPr lang="en-US"/>
        </a:p>
      </dgm:t>
    </dgm:pt>
    <dgm:pt modelId="{B6A1EFB0-62A8-46A8-9E45-9BE2580D1A96}">
      <dgm:prSet/>
      <dgm:spPr/>
      <dgm:t>
        <a:bodyPr/>
        <a:lstStyle/>
        <a:p>
          <a:endParaRPr lang="en-US"/>
        </a:p>
      </dgm:t>
    </dgm:pt>
    <dgm:pt modelId="{F9E90E4C-5681-498A-BE5C-E1C103EC7C68}" type="parTrans" cxnId="{554E4292-90EF-416C-B2B3-C383A0E5FDE9}">
      <dgm:prSet/>
      <dgm:spPr/>
      <dgm:t>
        <a:bodyPr/>
        <a:lstStyle/>
        <a:p>
          <a:endParaRPr lang="en-US"/>
        </a:p>
      </dgm:t>
    </dgm:pt>
    <dgm:pt modelId="{3EE75C68-4FED-4911-BA0D-147BD6A75F39}" type="sibTrans" cxnId="{554E4292-90EF-416C-B2B3-C383A0E5FDE9}">
      <dgm:prSet/>
      <dgm:spPr/>
      <dgm:t>
        <a:bodyPr/>
        <a:lstStyle/>
        <a:p>
          <a:endParaRPr lang="en-US"/>
        </a:p>
      </dgm:t>
    </dgm:pt>
    <dgm:pt modelId="{6EAC2F71-B69C-4912-A104-E134F55240C7}">
      <dgm:prSet/>
      <dgm:spPr/>
      <dgm:t>
        <a:bodyPr/>
        <a:lstStyle/>
        <a:p>
          <a:r>
            <a:rPr lang="en-US" dirty="0" smtClean="0"/>
            <a:t>Teach Like a Champion</a:t>
          </a:r>
          <a:endParaRPr lang="en-US" dirty="0"/>
        </a:p>
      </dgm:t>
    </dgm:pt>
    <dgm:pt modelId="{226D0728-4F03-47E4-8E23-4ABA53CBF9E4}" type="parTrans" cxnId="{CA9BAC37-D604-486C-9C72-7F1194A46723}">
      <dgm:prSet/>
      <dgm:spPr/>
      <dgm:t>
        <a:bodyPr/>
        <a:lstStyle/>
        <a:p>
          <a:endParaRPr lang="en-US"/>
        </a:p>
      </dgm:t>
    </dgm:pt>
    <dgm:pt modelId="{2784A48D-58D0-4112-94E6-F7AE21CEE5AF}" type="sibTrans" cxnId="{CA9BAC37-D604-486C-9C72-7F1194A46723}">
      <dgm:prSet/>
      <dgm:spPr/>
      <dgm:t>
        <a:bodyPr/>
        <a:lstStyle/>
        <a:p>
          <a:endParaRPr lang="en-US"/>
        </a:p>
      </dgm:t>
    </dgm:pt>
    <dgm:pt modelId="{470E6C73-6A5E-4AB8-AB4E-19A133780F2B}">
      <dgm:prSet/>
      <dgm:spPr/>
      <dgm:t>
        <a:bodyPr/>
        <a:lstStyle/>
        <a:p>
          <a:endParaRPr lang="en-US"/>
        </a:p>
      </dgm:t>
    </dgm:pt>
    <dgm:pt modelId="{4D4F0C05-1F7F-4D80-A36A-1AE07C95CE02}" type="parTrans" cxnId="{ABCEE14B-B380-4021-852E-6DFEE7D9014D}">
      <dgm:prSet/>
      <dgm:spPr/>
      <dgm:t>
        <a:bodyPr/>
        <a:lstStyle/>
        <a:p>
          <a:endParaRPr lang="en-US"/>
        </a:p>
      </dgm:t>
    </dgm:pt>
    <dgm:pt modelId="{C94B7C05-433C-45AB-9D1D-23A69C9EB880}" type="sibTrans" cxnId="{ABCEE14B-B380-4021-852E-6DFEE7D9014D}">
      <dgm:prSet/>
      <dgm:spPr/>
      <dgm:t>
        <a:bodyPr/>
        <a:lstStyle/>
        <a:p>
          <a:endParaRPr lang="en-US"/>
        </a:p>
      </dgm:t>
    </dgm:pt>
    <dgm:pt modelId="{36F1E2D4-DBBD-4CF4-85BE-4056D2F6EA29}">
      <dgm:prSet/>
      <dgm:spPr/>
      <dgm:t>
        <a:bodyPr/>
        <a:lstStyle/>
        <a:p>
          <a:r>
            <a:rPr lang="en-US" dirty="0" smtClean="0"/>
            <a:t>Responsive Classroom</a:t>
          </a:r>
          <a:endParaRPr lang="en-US" dirty="0"/>
        </a:p>
      </dgm:t>
    </dgm:pt>
    <dgm:pt modelId="{4FAE075B-1C31-4642-8FE5-0C220A695CBE}" type="parTrans" cxnId="{62F47E5A-8A83-4740-9412-DC31489C20F9}">
      <dgm:prSet/>
      <dgm:spPr/>
      <dgm:t>
        <a:bodyPr/>
        <a:lstStyle/>
        <a:p>
          <a:endParaRPr lang="en-US"/>
        </a:p>
      </dgm:t>
    </dgm:pt>
    <dgm:pt modelId="{6B01C22F-D129-4642-99DB-A1712A5BC370}" type="sibTrans" cxnId="{62F47E5A-8A83-4740-9412-DC31489C20F9}">
      <dgm:prSet/>
      <dgm:spPr/>
      <dgm:t>
        <a:bodyPr/>
        <a:lstStyle/>
        <a:p>
          <a:endParaRPr lang="en-US"/>
        </a:p>
      </dgm:t>
    </dgm:pt>
    <dgm:pt modelId="{E8AAEAAF-9041-4BCC-AB44-705823A76665}" type="pres">
      <dgm:prSet presAssocID="{CF816C88-8AA2-42CD-BA2B-25E8748471C9}" presName="compositeShape" presStyleCnt="0">
        <dgm:presLayoutVars>
          <dgm:chMax val="9"/>
          <dgm:dir/>
          <dgm:resizeHandles val="exact"/>
        </dgm:presLayoutVars>
      </dgm:prSet>
      <dgm:spPr/>
      <dgm:t>
        <a:bodyPr/>
        <a:lstStyle/>
        <a:p>
          <a:endParaRPr lang="en-US"/>
        </a:p>
      </dgm:t>
    </dgm:pt>
    <dgm:pt modelId="{77D3CC40-CC86-4C3E-9D00-B7828D5E4269}" type="pres">
      <dgm:prSet presAssocID="{CF816C88-8AA2-42CD-BA2B-25E8748471C9}" presName="triangle1" presStyleLbl="node1" presStyleIdx="0" presStyleCnt="9">
        <dgm:presLayoutVars>
          <dgm:bulletEnabled val="1"/>
        </dgm:presLayoutVars>
      </dgm:prSet>
      <dgm:spPr/>
      <dgm:t>
        <a:bodyPr/>
        <a:lstStyle/>
        <a:p>
          <a:endParaRPr lang="en-US"/>
        </a:p>
      </dgm:t>
    </dgm:pt>
    <dgm:pt modelId="{387EE541-02DB-4A73-B6A3-F1CE715CACA0}" type="pres">
      <dgm:prSet presAssocID="{CF816C88-8AA2-42CD-BA2B-25E8748471C9}" presName="triangle2" presStyleLbl="node1" presStyleIdx="1" presStyleCnt="9">
        <dgm:presLayoutVars>
          <dgm:bulletEnabled val="1"/>
        </dgm:presLayoutVars>
      </dgm:prSet>
      <dgm:spPr/>
      <dgm:t>
        <a:bodyPr/>
        <a:lstStyle/>
        <a:p>
          <a:endParaRPr lang="en-US"/>
        </a:p>
      </dgm:t>
    </dgm:pt>
    <dgm:pt modelId="{71DA1964-A857-4337-A28F-5E1ED940238A}" type="pres">
      <dgm:prSet presAssocID="{CF816C88-8AA2-42CD-BA2B-25E8748471C9}" presName="triangle3" presStyleLbl="node1" presStyleIdx="2" presStyleCnt="9">
        <dgm:presLayoutVars>
          <dgm:bulletEnabled val="1"/>
        </dgm:presLayoutVars>
      </dgm:prSet>
      <dgm:spPr/>
      <dgm:t>
        <a:bodyPr/>
        <a:lstStyle/>
        <a:p>
          <a:endParaRPr lang="en-US"/>
        </a:p>
      </dgm:t>
    </dgm:pt>
    <dgm:pt modelId="{D5CF5FD8-629A-4FB7-A18F-86703F62BF09}" type="pres">
      <dgm:prSet presAssocID="{CF816C88-8AA2-42CD-BA2B-25E8748471C9}" presName="triangle4" presStyleLbl="node1" presStyleIdx="3" presStyleCnt="9">
        <dgm:presLayoutVars>
          <dgm:bulletEnabled val="1"/>
        </dgm:presLayoutVars>
      </dgm:prSet>
      <dgm:spPr/>
      <dgm:t>
        <a:bodyPr/>
        <a:lstStyle/>
        <a:p>
          <a:endParaRPr lang="en-US"/>
        </a:p>
      </dgm:t>
    </dgm:pt>
    <dgm:pt modelId="{37FB84DE-5E58-4559-A1A6-163B8D4AE0C5}" type="pres">
      <dgm:prSet presAssocID="{CF816C88-8AA2-42CD-BA2B-25E8748471C9}" presName="triangle5" presStyleLbl="node1" presStyleIdx="4" presStyleCnt="9">
        <dgm:presLayoutVars>
          <dgm:bulletEnabled val="1"/>
        </dgm:presLayoutVars>
      </dgm:prSet>
      <dgm:spPr/>
      <dgm:t>
        <a:bodyPr/>
        <a:lstStyle/>
        <a:p>
          <a:endParaRPr lang="en-US"/>
        </a:p>
      </dgm:t>
    </dgm:pt>
    <dgm:pt modelId="{A9ED2904-4CDA-47B6-80F9-441DE2C4ECF3}" type="pres">
      <dgm:prSet presAssocID="{CF816C88-8AA2-42CD-BA2B-25E8748471C9}" presName="triangle6" presStyleLbl="node1" presStyleIdx="5" presStyleCnt="9">
        <dgm:presLayoutVars>
          <dgm:bulletEnabled val="1"/>
        </dgm:presLayoutVars>
      </dgm:prSet>
      <dgm:spPr/>
      <dgm:t>
        <a:bodyPr/>
        <a:lstStyle/>
        <a:p>
          <a:endParaRPr lang="en-US"/>
        </a:p>
      </dgm:t>
    </dgm:pt>
    <dgm:pt modelId="{8B802989-B00F-40FA-8A62-89D38AA13395}" type="pres">
      <dgm:prSet presAssocID="{CF816C88-8AA2-42CD-BA2B-25E8748471C9}" presName="triangle7" presStyleLbl="node1" presStyleIdx="6" presStyleCnt="9">
        <dgm:presLayoutVars>
          <dgm:bulletEnabled val="1"/>
        </dgm:presLayoutVars>
      </dgm:prSet>
      <dgm:spPr/>
      <dgm:t>
        <a:bodyPr/>
        <a:lstStyle/>
        <a:p>
          <a:endParaRPr lang="en-US"/>
        </a:p>
      </dgm:t>
    </dgm:pt>
    <dgm:pt modelId="{65C877DD-3CAF-43BF-BCFE-5CB5428A2A84}" type="pres">
      <dgm:prSet presAssocID="{CF816C88-8AA2-42CD-BA2B-25E8748471C9}" presName="triangle8" presStyleLbl="node1" presStyleIdx="7" presStyleCnt="9">
        <dgm:presLayoutVars>
          <dgm:bulletEnabled val="1"/>
        </dgm:presLayoutVars>
      </dgm:prSet>
      <dgm:spPr/>
      <dgm:t>
        <a:bodyPr/>
        <a:lstStyle/>
        <a:p>
          <a:endParaRPr lang="en-US"/>
        </a:p>
      </dgm:t>
    </dgm:pt>
    <dgm:pt modelId="{E6202262-2B75-4972-841E-37980BA37449}" type="pres">
      <dgm:prSet presAssocID="{CF816C88-8AA2-42CD-BA2B-25E8748471C9}" presName="triangle9" presStyleLbl="node1" presStyleIdx="8" presStyleCnt="9">
        <dgm:presLayoutVars>
          <dgm:bulletEnabled val="1"/>
        </dgm:presLayoutVars>
      </dgm:prSet>
      <dgm:spPr/>
      <dgm:t>
        <a:bodyPr/>
        <a:lstStyle/>
        <a:p>
          <a:endParaRPr lang="en-US"/>
        </a:p>
      </dgm:t>
    </dgm:pt>
  </dgm:ptLst>
  <dgm:cxnLst>
    <dgm:cxn modelId="{CAEAFF9F-5661-42D1-B14E-0FC58363D87F}" srcId="{CF816C88-8AA2-42CD-BA2B-25E8748471C9}" destId="{0AFB3107-FBCC-44C0-8AF7-86F44286770B}" srcOrd="2" destOrd="0" parTransId="{05142C43-C51C-4D09-80A7-8C9D94EFC224}" sibTransId="{2998D885-30A8-458C-8644-6222A0C5E580}"/>
    <dgm:cxn modelId="{CA9BAC37-D604-486C-9C72-7F1194A46723}" srcId="{CF816C88-8AA2-42CD-BA2B-25E8748471C9}" destId="{6EAC2F71-B69C-4912-A104-E134F55240C7}" srcOrd="5" destOrd="0" parTransId="{226D0728-4F03-47E4-8E23-4ABA53CBF9E4}" sibTransId="{2784A48D-58D0-4112-94E6-F7AE21CEE5AF}"/>
    <dgm:cxn modelId="{CAFAE88B-420C-4D09-85BF-B17D7DE4C95B}" srcId="{CF816C88-8AA2-42CD-BA2B-25E8748471C9}" destId="{20770A58-FFDE-4F72-A104-BBF1C5243E74}" srcOrd="3" destOrd="0" parTransId="{8AE093B6-9DC9-4FCA-AB10-D9085AF65BCC}" sibTransId="{A6365E14-FE48-4F27-94AC-4D6FDE60C0C1}"/>
    <dgm:cxn modelId="{4BD11A52-69F8-4977-B00A-22916D2E9A18}" type="presOf" srcId="{B6A1EFB0-62A8-46A8-9E45-9BE2580D1A96}" destId="{37FB84DE-5E58-4559-A1A6-163B8D4AE0C5}" srcOrd="0" destOrd="0" presId="urn:microsoft.com/office/officeart/2005/8/layout/pyramid4"/>
    <dgm:cxn modelId="{FBC8D60B-7593-4FC0-BD74-A9EDDDA5E1B5}" type="presOf" srcId="{0AFB3107-FBCC-44C0-8AF7-86F44286770B}" destId="{71DA1964-A857-4337-A28F-5E1ED940238A}" srcOrd="0" destOrd="0" presId="urn:microsoft.com/office/officeart/2005/8/layout/pyramid4"/>
    <dgm:cxn modelId="{98E66FB8-1EBC-4AB0-BC60-55BAE2C469EB}" type="presOf" srcId="{6EAC2F71-B69C-4912-A104-E134F55240C7}" destId="{A9ED2904-4CDA-47B6-80F9-441DE2C4ECF3}" srcOrd="0" destOrd="0" presId="urn:microsoft.com/office/officeart/2005/8/layout/pyramid4"/>
    <dgm:cxn modelId="{C2E51E98-0A42-41EF-8F16-BBC909528DD5}" srcId="{CF816C88-8AA2-42CD-BA2B-25E8748471C9}" destId="{1CA7FA94-4CE9-4306-994B-428027B3D8C4}" srcOrd="0" destOrd="0" parTransId="{A9B1703A-6B70-4B33-86CA-4B3FD14D1E4A}" sibTransId="{0A202865-5A90-4CAB-BC02-3BD18D6F1B16}"/>
    <dgm:cxn modelId="{F208FD14-432C-4B8A-B084-B5790FC298E5}" type="presOf" srcId="{36F1E2D4-DBBD-4CF4-85BE-4056D2F6EA29}" destId="{65C877DD-3CAF-43BF-BCFE-5CB5428A2A84}" srcOrd="0" destOrd="0" presId="urn:microsoft.com/office/officeart/2005/8/layout/pyramid4"/>
    <dgm:cxn modelId="{2909AF66-AAB6-4826-BC2E-B151749D2746}" type="presOf" srcId="{0A817EF6-9870-4B84-917B-1D06621C22A6}" destId="{387EE541-02DB-4A73-B6A3-F1CE715CACA0}" srcOrd="0" destOrd="0" presId="urn:microsoft.com/office/officeart/2005/8/layout/pyramid4"/>
    <dgm:cxn modelId="{ABCEE14B-B380-4021-852E-6DFEE7D9014D}" srcId="{CF816C88-8AA2-42CD-BA2B-25E8748471C9}" destId="{470E6C73-6A5E-4AB8-AB4E-19A133780F2B}" srcOrd="6" destOrd="0" parTransId="{4D4F0C05-1F7F-4D80-A36A-1AE07C95CE02}" sibTransId="{C94B7C05-433C-45AB-9D1D-23A69C9EB880}"/>
    <dgm:cxn modelId="{71CF09FB-A924-4891-AD85-A6F2CB588076}" type="presOf" srcId="{1CA7FA94-4CE9-4306-994B-428027B3D8C4}" destId="{77D3CC40-CC86-4C3E-9D00-B7828D5E4269}" srcOrd="0" destOrd="0" presId="urn:microsoft.com/office/officeart/2005/8/layout/pyramid4"/>
    <dgm:cxn modelId="{62F47E5A-8A83-4740-9412-DC31489C20F9}" srcId="{CF816C88-8AA2-42CD-BA2B-25E8748471C9}" destId="{36F1E2D4-DBBD-4CF4-85BE-4056D2F6EA29}" srcOrd="7" destOrd="0" parTransId="{4FAE075B-1C31-4642-8FE5-0C220A695CBE}" sibTransId="{6B01C22F-D129-4642-99DB-A1712A5BC370}"/>
    <dgm:cxn modelId="{554E4292-90EF-416C-B2B3-C383A0E5FDE9}" srcId="{CF816C88-8AA2-42CD-BA2B-25E8748471C9}" destId="{B6A1EFB0-62A8-46A8-9E45-9BE2580D1A96}" srcOrd="4" destOrd="0" parTransId="{F9E90E4C-5681-498A-BE5C-E1C103EC7C68}" sibTransId="{3EE75C68-4FED-4911-BA0D-147BD6A75F39}"/>
    <dgm:cxn modelId="{760D2711-EFC4-450E-B566-925F51DFDA85}" srcId="{CF816C88-8AA2-42CD-BA2B-25E8748471C9}" destId="{0A817EF6-9870-4B84-917B-1D06621C22A6}" srcOrd="1" destOrd="0" parTransId="{CDF56770-36DE-42AC-9B9D-779D8467BA49}" sibTransId="{3385D151-37D8-40D2-A728-D26CAA098BB9}"/>
    <dgm:cxn modelId="{5543F44E-BE54-4B03-88E8-77615FD7FBF1}" type="presOf" srcId="{470E6C73-6A5E-4AB8-AB4E-19A133780F2B}" destId="{8B802989-B00F-40FA-8A62-89D38AA13395}" srcOrd="0" destOrd="0" presId="urn:microsoft.com/office/officeart/2005/8/layout/pyramid4"/>
    <dgm:cxn modelId="{62DE2790-36D2-4A7A-B754-603D72EC7448}" type="presOf" srcId="{CF816C88-8AA2-42CD-BA2B-25E8748471C9}" destId="{E8AAEAAF-9041-4BCC-AB44-705823A76665}" srcOrd="0" destOrd="0" presId="urn:microsoft.com/office/officeart/2005/8/layout/pyramid4"/>
    <dgm:cxn modelId="{A66A1886-5496-4253-848A-65C5DA8BCFA5}" type="presOf" srcId="{20770A58-FFDE-4F72-A104-BBF1C5243E74}" destId="{D5CF5FD8-629A-4FB7-A18F-86703F62BF09}" srcOrd="0" destOrd="0" presId="urn:microsoft.com/office/officeart/2005/8/layout/pyramid4"/>
    <dgm:cxn modelId="{B1D5E367-EE13-4AA4-83B1-1739B806B7B7}" type="presParOf" srcId="{E8AAEAAF-9041-4BCC-AB44-705823A76665}" destId="{77D3CC40-CC86-4C3E-9D00-B7828D5E4269}" srcOrd="0" destOrd="0" presId="urn:microsoft.com/office/officeart/2005/8/layout/pyramid4"/>
    <dgm:cxn modelId="{7DB7372C-0B48-4F49-A8E5-9CA5DEB1CF6F}" type="presParOf" srcId="{E8AAEAAF-9041-4BCC-AB44-705823A76665}" destId="{387EE541-02DB-4A73-B6A3-F1CE715CACA0}" srcOrd="1" destOrd="0" presId="urn:microsoft.com/office/officeart/2005/8/layout/pyramid4"/>
    <dgm:cxn modelId="{E8620D34-4342-4312-A022-83E691CFAE9A}" type="presParOf" srcId="{E8AAEAAF-9041-4BCC-AB44-705823A76665}" destId="{71DA1964-A857-4337-A28F-5E1ED940238A}" srcOrd="2" destOrd="0" presId="urn:microsoft.com/office/officeart/2005/8/layout/pyramid4"/>
    <dgm:cxn modelId="{6A3A11C4-7A5D-4197-B121-F09BA5A76096}" type="presParOf" srcId="{E8AAEAAF-9041-4BCC-AB44-705823A76665}" destId="{D5CF5FD8-629A-4FB7-A18F-86703F62BF09}" srcOrd="3" destOrd="0" presId="urn:microsoft.com/office/officeart/2005/8/layout/pyramid4"/>
    <dgm:cxn modelId="{38193110-85BD-41BB-B565-6C54EA466F4F}" type="presParOf" srcId="{E8AAEAAF-9041-4BCC-AB44-705823A76665}" destId="{37FB84DE-5E58-4559-A1A6-163B8D4AE0C5}" srcOrd="4" destOrd="0" presId="urn:microsoft.com/office/officeart/2005/8/layout/pyramid4"/>
    <dgm:cxn modelId="{11594ED6-B2BF-427E-82B2-9587BD1E588F}" type="presParOf" srcId="{E8AAEAAF-9041-4BCC-AB44-705823A76665}" destId="{A9ED2904-4CDA-47B6-80F9-441DE2C4ECF3}" srcOrd="5" destOrd="0" presId="urn:microsoft.com/office/officeart/2005/8/layout/pyramid4"/>
    <dgm:cxn modelId="{1B47C2FD-F6AE-446F-BEF3-929C8FCC6C6C}" type="presParOf" srcId="{E8AAEAAF-9041-4BCC-AB44-705823A76665}" destId="{8B802989-B00F-40FA-8A62-89D38AA13395}" srcOrd="6" destOrd="0" presId="urn:microsoft.com/office/officeart/2005/8/layout/pyramid4"/>
    <dgm:cxn modelId="{C660B524-58BC-487C-8A7A-D478DBBA2F4A}" type="presParOf" srcId="{E8AAEAAF-9041-4BCC-AB44-705823A76665}" destId="{65C877DD-3CAF-43BF-BCFE-5CB5428A2A84}" srcOrd="7" destOrd="0" presId="urn:microsoft.com/office/officeart/2005/8/layout/pyramid4"/>
    <dgm:cxn modelId="{3D43FD0E-1B2E-4A61-A655-201D801663F5}" type="presParOf" srcId="{E8AAEAAF-9041-4BCC-AB44-705823A76665}" destId="{E6202262-2B75-4972-841E-37980BA37449}" srcOrd="8"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3CC40-CC86-4C3E-9D00-B7828D5E4269}">
      <dsp:nvSpPr>
        <dsp:cNvPr id="0" name=""/>
        <dsp:cNvSpPr/>
      </dsp:nvSpPr>
      <dsp:spPr>
        <a:xfrm>
          <a:off x="2944642" y="24800"/>
          <a:ext cx="1636845" cy="1636845"/>
        </a:xfrm>
        <a:prstGeom prst="triangle">
          <a:avLst/>
        </a:prstGeom>
        <a:gradFill rotWithShape="0">
          <a:gsLst>
            <a:gs pos="0">
              <a:schemeClr val="accent2">
                <a:shade val="80000"/>
                <a:hueOff val="0"/>
                <a:satOff val="0"/>
                <a:lumOff val="0"/>
                <a:alphaOff val="0"/>
                <a:tint val="94000"/>
                <a:satMod val="103000"/>
                <a:lumMod val="102000"/>
              </a:schemeClr>
            </a:gs>
            <a:gs pos="50000">
              <a:schemeClr val="accent2">
                <a:shade val="80000"/>
                <a:hueOff val="0"/>
                <a:satOff val="0"/>
                <a:lumOff val="0"/>
                <a:alphaOff val="0"/>
                <a:shade val="100000"/>
                <a:satMod val="110000"/>
                <a:lumMod val="100000"/>
              </a:schemeClr>
            </a:gs>
            <a:gs pos="100000">
              <a:schemeClr val="accent2">
                <a:shade val="80000"/>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Second Step/SEL Curriculum</a:t>
          </a:r>
          <a:endParaRPr lang="en-US" sz="900" kern="1200" dirty="0"/>
        </a:p>
      </dsp:txBody>
      <dsp:txXfrm>
        <a:off x="3353853" y="843223"/>
        <a:ext cx="818423" cy="818422"/>
      </dsp:txXfrm>
    </dsp:sp>
    <dsp:sp modelId="{387EE541-02DB-4A73-B6A3-F1CE715CACA0}">
      <dsp:nvSpPr>
        <dsp:cNvPr id="0" name=""/>
        <dsp:cNvSpPr/>
      </dsp:nvSpPr>
      <dsp:spPr>
        <a:xfrm>
          <a:off x="2126219" y="1661645"/>
          <a:ext cx="1636845" cy="1636845"/>
        </a:xfrm>
        <a:prstGeom prst="triangle">
          <a:avLst/>
        </a:prstGeom>
        <a:gradFill rotWithShape="0">
          <a:gsLst>
            <a:gs pos="0">
              <a:schemeClr val="accent2">
                <a:shade val="80000"/>
                <a:hueOff val="-60177"/>
                <a:satOff val="1271"/>
                <a:lumOff val="3385"/>
                <a:alphaOff val="0"/>
                <a:tint val="94000"/>
                <a:satMod val="103000"/>
                <a:lumMod val="102000"/>
              </a:schemeClr>
            </a:gs>
            <a:gs pos="50000">
              <a:schemeClr val="accent2">
                <a:shade val="80000"/>
                <a:hueOff val="-60177"/>
                <a:satOff val="1271"/>
                <a:lumOff val="3385"/>
                <a:alphaOff val="0"/>
                <a:shade val="100000"/>
                <a:satMod val="110000"/>
                <a:lumMod val="100000"/>
              </a:schemeClr>
            </a:gs>
            <a:gs pos="100000">
              <a:schemeClr val="accent2">
                <a:shade val="80000"/>
                <a:hueOff val="-60177"/>
                <a:satOff val="1271"/>
                <a:lumOff val="3385"/>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Compassionate Schools</a:t>
          </a:r>
          <a:endParaRPr lang="en-US" sz="900" kern="1200" dirty="0"/>
        </a:p>
      </dsp:txBody>
      <dsp:txXfrm>
        <a:off x="2535430" y="2480068"/>
        <a:ext cx="818423" cy="818422"/>
      </dsp:txXfrm>
    </dsp:sp>
    <dsp:sp modelId="{71DA1964-A857-4337-A28F-5E1ED940238A}">
      <dsp:nvSpPr>
        <dsp:cNvPr id="0" name=""/>
        <dsp:cNvSpPr/>
      </dsp:nvSpPr>
      <dsp:spPr>
        <a:xfrm rot="10800000">
          <a:off x="2944642" y="1661645"/>
          <a:ext cx="1636845" cy="1636845"/>
        </a:xfrm>
        <a:prstGeom prst="triangle">
          <a:avLst/>
        </a:prstGeom>
        <a:gradFill rotWithShape="0">
          <a:gsLst>
            <a:gs pos="0">
              <a:schemeClr val="accent2">
                <a:shade val="80000"/>
                <a:hueOff val="-120354"/>
                <a:satOff val="2542"/>
                <a:lumOff val="6770"/>
                <a:alphaOff val="0"/>
                <a:tint val="94000"/>
                <a:satMod val="103000"/>
                <a:lumMod val="102000"/>
              </a:schemeClr>
            </a:gs>
            <a:gs pos="50000">
              <a:schemeClr val="accent2">
                <a:shade val="80000"/>
                <a:hueOff val="-120354"/>
                <a:satOff val="2542"/>
                <a:lumOff val="6770"/>
                <a:alphaOff val="0"/>
                <a:shade val="100000"/>
                <a:satMod val="110000"/>
                <a:lumMod val="100000"/>
              </a:schemeClr>
            </a:gs>
            <a:gs pos="100000">
              <a:schemeClr val="accent2">
                <a:shade val="80000"/>
                <a:hueOff val="-120354"/>
                <a:satOff val="2542"/>
                <a:lumOff val="677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SWPBS</a:t>
          </a:r>
          <a:endParaRPr lang="en-US" sz="900" kern="1200" dirty="0"/>
        </a:p>
      </dsp:txBody>
      <dsp:txXfrm rot="10800000">
        <a:off x="3353853" y="1661645"/>
        <a:ext cx="818423" cy="818422"/>
      </dsp:txXfrm>
    </dsp:sp>
    <dsp:sp modelId="{D5CF5FD8-629A-4FB7-A18F-86703F62BF09}">
      <dsp:nvSpPr>
        <dsp:cNvPr id="0" name=""/>
        <dsp:cNvSpPr/>
      </dsp:nvSpPr>
      <dsp:spPr>
        <a:xfrm>
          <a:off x="3763064" y="1661645"/>
          <a:ext cx="1636845" cy="1636845"/>
        </a:xfrm>
        <a:prstGeom prst="triangle">
          <a:avLst/>
        </a:prstGeom>
        <a:gradFill rotWithShape="0">
          <a:gsLst>
            <a:gs pos="0">
              <a:schemeClr val="accent2">
                <a:shade val="80000"/>
                <a:hueOff val="-180531"/>
                <a:satOff val="3812"/>
                <a:lumOff val="10155"/>
                <a:alphaOff val="0"/>
                <a:tint val="94000"/>
                <a:satMod val="103000"/>
                <a:lumMod val="102000"/>
              </a:schemeClr>
            </a:gs>
            <a:gs pos="50000">
              <a:schemeClr val="accent2">
                <a:shade val="80000"/>
                <a:hueOff val="-180531"/>
                <a:satOff val="3812"/>
                <a:lumOff val="10155"/>
                <a:alphaOff val="0"/>
                <a:shade val="100000"/>
                <a:satMod val="110000"/>
                <a:lumMod val="100000"/>
              </a:schemeClr>
            </a:gs>
            <a:gs pos="100000">
              <a:schemeClr val="accent2">
                <a:shade val="80000"/>
                <a:hueOff val="-180531"/>
                <a:satOff val="3812"/>
                <a:lumOff val="10155"/>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Leader in Me</a:t>
          </a:r>
          <a:endParaRPr lang="en-US" sz="900" kern="1200" dirty="0"/>
        </a:p>
      </dsp:txBody>
      <dsp:txXfrm>
        <a:off x="4172275" y="2480068"/>
        <a:ext cx="818423" cy="818422"/>
      </dsp:txXfrm>
    </dsp:sp>
    <dsp:sp modelId="{37FB84DE-5E58-4559-A1A6-163B8D4AE0C5}">
      <dsp:nvSpPr>
        <dsp:cNvPr id="0" name=""/>
        <dsp:cNvSpPr/>
      </dsp:nvSpPr>
      <dsp:spPr>
        <a:xfrm>
          <a:off x="1307797" y="3298491"/>
          <a:ext cx="1636845" cy="1636845"/>
        </a:xfrm>
        <a:prstGeom prst="triangle">
          <a:avLst/>
        </a:prstGeom>
        <a:gradFill rotWithShape="0">
          <a:gsLst>
            <a:gs pos="0">
              <a:schemeClr val="accent2">
                <a:shade val="80000"/>
                <a:hueOff val="-240708"/>
                <a:satOff val="5083"/>
                <a:lumOff val="13541"/>
                <a:alphaOff val="0"/>
                <a:tint val="94000"/>
                <a:satMod val="103000"/>
                <a:lumMod val="102000"/>
              </a:schemeClr>
            </a:gs>
            <a:gs pos="50000">
              <a:schemeClr val="accent2">
                <a:shade val="80000"/>
                <a:hueOff val="-240708"/>
                <a:satOff val="5083"/>
                <a:lumOff val="13541"/>
                <a:alphaOff val="0"/>
                <a:shade val="100000"/>
                <a:satMod val="110000"/>
                <a:lumMod val="100000"/>
              </a:schemeClr>
            </a:gs>
            <a:gs pos="100000">
              <a:schemeClr val="accent2">
                <a:shade val="80000"/>
                <a:hueOff val="-240708"/>
                <a:satOff val="5083"/>
                <a:lumOff val="13541"/>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kern="1200"/>
        </a:p>
      </dsp:txBody>
      <dsp:txXfrm>
        <a:off x="1717008" y="4116914"/>
        <a:ext cx="818423" cy="818422"/>
      </dsp:txXfrm>
    </dsp:sp>
    <dsp:sp modelId="{A9ED2904-4CDA-47B6-80F9-441DE2C4ECF3}">
      <dsp:nvSpPr>
        <dsp:cNvPr id="0" name=""/>
        <dsp:cNvSpPr/>
      </dsp:nvSpPr>
      <dsp:spPr>
        <a:xfrm rot="10800000">
          <a:off x="2126219" y="3298491"/>
          <a:ext cx="1636845" cy="1636845"/>
        </a:xfrm>
        <a:prstGeom prst="triangle">
          <a:avLst/>
        </a:prstGeom>
        <a:gradFill rotWithShape="0">
          <a:gsLst>
            <a:gs pos="0">
              <a:schemeClr val="accent2">
                <a:shade val="80000"/>
                <a:hueOff val="-300884"/>
                <a:satOff val="6354"/>
                <a:lumOff val="16926"/>
                <a:alphaOff val="0"/>
                <a:tint val="94000"/>
                <a:satMod val="103000"/>
                <a:lumMod val="102000"/>
              </a:schemeClr>
            </a:gs>
            <a:gs pos="50000">
              <a:schemeClr val="accent2">
                <a:shade val="80000"/>
                <a:hueOff val="-300884"/>
                <a:satOff val="6354"/>
                <a:lumOff val="16926"/>
                <a:alphaOff val="0"/>
                <a:shade val="100000"/>
                <a:satMod val="110000"/>
                <a:lumMod val="100000"/>
              </a:schemeClr>
            </a:gs>
            <a:gs pos="100000">
              <a:schemeClr val="accent2">
                <a:shade val="80000"/>
                <a:hueOff val="-300884"/>
                <a:satOff val="6354"/>
                <a:lumOff val="16926"/>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Teach Like a Champion</a:t>
          </a:r>
          <a:endParaRPr lang="en-US" sz="900" kern="1200" dirty="0"/>
        </a:p>
      </dsp:txBody>
      <dsp:txXfrm rot="10800000">
        <a:off x="2535430" y="3298491"/>
        <a:ext cx="818423" cy="818422"/>
      </dsp:txXfrm>
    </dsp:sp>
    <dsp:sp modelId="{8B802989-B00F-40FA-8A62-89D38AA13395}">
      <dsp:nvSpPr>
        <dsp:cNvPr id="0" name=""/>
        <dsp:cNvSpPr/>
      </dsp:nvSpPr>
      <dsp:spPr>
        <a:xfrm>
          <a:off x="2944642" y="3298491"/>
          <a:ext cx="1636845" cy="1636845"/>
        </a:xfrm>
        <a:prstGeom prst="triangle">
          <a:avLst/>
        </a:prstGeom>
        <a:gradFill rotWithShape="0">
          <a:gsLst>
            <a:gs pos="0">
              <a:schemeClr val="accent2">
                <a:shade val="80000"/>
                <a:hueOff val="-361061"/>
                <a:satOff val="7625"/>
                <a:lumOff val="20311"/>
                <a:alphaOff val="0"/>
                <a:tint val="94000"/>
                <a:satMod val="103000"/>
                <a:lumMod val="102000"/>
              </a:schemeClr>
            </a:gs>
            <a:gs pos="50000">
              <a:schemeClr val="accent2">
                <a:shade val="80000"/>
                <a:hueOff val="-361061"/>
                <a:satOff val="7625"/>
                <a:lumOff val="20311"/>
                <a:alphaOff val="0"/>
                <a:shade val="100000"/>
                <a:satMod val="110000"/>
                <a:lumMod val="100000"/>
              </a:schemeClr>
            </a:gs>
            <a:gs pos="100000">
              <a:schemeClr val="accent2">
                <a:shade val="80000"/>
                <a:hueOff val="-361061"/>
                <a:satOff val="7625"/>
                <a:lumOff val="20311"/>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kern="1200"/>
        </a:p>
      </dsp:txBody>
      <dsp:txXfrm>
        <a:off x="3353853" y="4116914"/>
        <a:ext cx="818423" cy="818422"/>
      </dsp:txXfrm>
    </dsp:sp>
    <dsp:sp modelId="{65C877DD-3CAF-43BF-BCFE-5CB5428A2A84}">
      <dsp:nvSpPr>
        <dsp:cNvPr id="0" name=""/>
        <dsp:cNvSpPr/>
      </dsp:nvSpPr>
      <dsp:spPr>
        <a:xfrm rot="10800000">
          <a:off x="3763064" y="3298491"/>
          <a:ext cx="1636845" cy="1636845"/>
        </a:xfrm>
        <a:prstGeom prst="triangle">
          <a:avLst/>
        </a:prstGeom>
        <a:gradFill rotWithShape="0">
          <a:gsLst>
            <a:gs pos="0">
              <a:schemeClr val="accent2">
                <a:shade val="80000"/>
                <a:hueOff val="-421238"/>
                <a:satOff val="8895"/>
                <a:lumOff val="23696"/>
                <a:alphaOff val="0"/>
                <a:tint val="94000"/>
                <a:satMod val="103000"/>
                <a:lumMod val="102000"/>
              </a:schemeClr>
            </a:gs>
            <a:gs pos="50000">
              <a:schemeClr val="accent2">
                <a:shade val="80000"/>
                <a:hueOff val="-421238"/>
                <a:satOff val="8895"/>
                <a:lumOff val="23696"/>
                <a:alphaOff val="0"/>
                <a:shade val="100000"/>
                <a:satMod val="110000"/>
                <a:lumMod val="100000"/>
              </a:schemeClr>
            </a:gs>
            <a:gs pos="100000">
              <a:schemeClr val="accent2">
                <a:shade val="80000"/>
                <a:hueOff val="-421238"/>
                <a:satOff val="8895"/>
                <a:lumOff val="23696"/>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Responsive Classroom</a:t>
          </a:r>
          <a:endParaRPr lang="en-US" sz="900" kern="1200" dirty="0"/>
        </a:p>
      </dsp:txBody>
      <dsp:txXfrm rot="10800000">
        <a:off x="4172275" y="3298491"/>
        <a:ext cx="818423" cy="818422"/>
      </dsp:txXfrm>
    </dsp:sp>
    <dsp:sp modelId="{E6202262-2B75-4972-841E-37980BA37449}">
      <dsp:nvSpPr>
        <dsp:cNvPr id="0" name=""/>
        <dsp:cNvSpPr/>
      </dsp:nvSpPr>
      <dsp:spPr>
        <a:xfrm>
          <a:off x="4581487" y="3298491"/>
          <a:ext cx="1636845" cy="1636845"/>
        </a:xfrm>
        <a:prstGeom prst="triangle">
          <a:avLst/>
        </a:prstGeom>
        <a:gradFill rotWithShape="0">
          <a:gsLst>
            <a:gs pos="0">
              <a:schemeClr val="accent2">
                <a:shade val="80000"/>
                <a:hueOff val="-481415"/>
                <a:satOff val="10166"/>
                <a:lumOff val="27081"/>
                <a:alphaOff val="0"/>
                <a:tint val="94000"/>
                <a:satMod val="103000"/>
                <a:lumMod val="102000"/>
              </a:schemeClr>
            </a:gs>
            <a:gs pos="50000">
              <a:schemeClr val="accent2">
                <a:shade val="80000"/>
                <a:hueOff val="-481415"/>
                <a:satOff val="10166"/>
                <a:lumOff val="27081"/>
                <a:alphaOff val="0"/>
                <a:shade val="100000"/>
                <a:satMod val="110000"/>
                <a:lumMod val="100000"/>
              </a:schemeClr>
            </a:gs>
            <a:gs pos="100000">
              <a:schemeClr val="accent2">
                <a:shade val="80000"/>
                <a:hueOff val="-481415"/>
                <a:satOff val="10166"/>
                <a:lumOff val="27081"/>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C6F34-D2E0-477B-B350-56C1AAEBC2D2}" type="datetimeFigureOut">
              <a:rPr lang="en-US" smtClean="0"/>
              <a:t>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A7911-2408-411C-8883-800B4CC51D69}" type="slidenum">
              <a:rPr lang="en-US" smtClean="0"/>
              <a:t>‹#›</a:t>
            </a:fld>
            <a:endParaRPr lang="en-US"/>
          </a:p>
        </p:txBody>
      </p:sp>
    </p:spTree>
    <p:extLst>
      <p:ext uri="{BB962C8B-B14F-4D97-AF65-F5344CB8AC3E}">
        <p14:creationId xmlns:p14="http://schemas.microsoft.com/office/powerpoint/2010/main" val="64378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regonline.com/custImages/360000/369551/2017/1Stetsondescripandbio.pdf" TargetMode="External"/><Relationship Id="rId7" Type="http://schemas.openxmlformats.org/officeDocument/2006/relationships/hyperlink" Target="https://www.regonline.com/custImages/360000/369551/2017/5Rodriquezdescripandbio.pdf"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regonline.com/custImages/360000/369551/2017/4Schoonoverdescripandbio.pdf" TargetMode="External"/><Relationship Id="rId5" Type="http://schemas.openxmlformats.org/officeDocument/2006/relationships/hyperlink" Target="https://www.regonline.com/custImages/360000/369551/2017/3Grisham-Browndescripandbio.pdf" TargetMode="External"/><Relationship Id="rId4" Type="http://schemas.openxmlformats.org/officeDocument/2006/relationships/hyperlink" Target="https://www.regonline.com/custImages/360000/369551/2017/2Rossendescripandbio.pdf"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rodelfoundationde.org/who-we-are/ecet2-delaware-connecting-innovative-educators/"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www.rodelfoundationde.org/recapping-the-2016-personalized-learning-workshop/"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1</a:t>
            </a:fld>
            <a:endParaRPr lang="en-US"/>
          </a:p>
        </p:txBody>
      </p:sp>
    </p:spTree>
    <p:extLst>
      <p:ext uri="{BB962C8B-B14F-4D97-AF65-F5344CB8AC3E}">
        <p14:creationId xmlns:p14="http://schemas.microsoft.com/office/powerpoint/2010/main" val="305558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83E2E-F059-436B-84B5-E0AAB44BE3DB}" type="slidenum">
              <a:rPr lang="en-US" smtClean="0"/>
              <a:t>10</a:t>
            </a:fld>
            <a:endParaRPr lang="en-US"/>
          </a:p>
        </p:txBody>
      </p:sp>
    </p:spTree>
    <p:extLst>
      <p:ext uri="{BB962C8B-B14F-4D97-AF65-F5344CB8AC3E}">
        <p14:creationId xmlns:p14="http://schemas.microsoft.com/office/powerpoint/2010/main" val="323148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83E2E-F059-436B-84B5-E0AAB44BE3DB}" type="slidenum">
              <a:rPr lang="en-US" smtClean="0"/>
              <a:t>11</a:t>
            </a:fld>
            <a:endParaRPr lang="en-US"/>
          </a:p>
        </p:txBody>
      </p:sp>
    </p:spTree>
    <p:extLst>
      <p:ext uri="{BB962C8B-B14F-4D97-AF65-F5344CB8AC3E}">
        <p14:creationId xmlns:p14="http://schemas.microsoft.com/office/powerpoint/2010/main" val="1828859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12</a:t>
            </a:fld>
            <a:endParaRPr lang="en-US"/>
          </a:p>
        </p:txBody>
      </p:sp>
    </p:spTree>
    <p:extLst>
      <p:ext uri="{BB962C8B-B14F-4D97-AF65-F5344CB8AC3E}">
        <p14:creationId xmlns:p14="http://schemas.microsoft.com/office/powerpoint/2010/main" val="427737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13</a:t>
            </a:fld>
            <a:endParaRPr lang="en-US"/>
          </a:p>
        </p:txBody>
      </p:sp>
    </p:spTree>
    <p:extLst>
      <p:ext uri="{BB962C8B-B14F-4D97-AF65-F5344CB8AC3E}">
        <p14:creationId xmlns:p14="http://schemas.microsoft.com/office/powerpoint/2010/main" val="111390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14</a:t>
            </a:fld>
            <a:endParaRPr lang="en-US"/>
          </a:p>
        </p:txBody>
      </p:sp>
    </p:spTree>
    <p:extLst>
      <p:ext uri="{BB962C8B-B14F-4D97-AF65-F5344CB8AC3E}">
        <p14:creationId xmlns:p14="http://schemas.microsoft.com/office/powerpoint/2010/main" val="3693152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15</a:t>
            </a:fld>
            <a:endParaRPr lang="en-US"/>
          </a:p>
        </p:txBody>
      </p:sp>
    </p:spTree>
    <p:extLst>
      <p:ext uri="{BB962C8B-B14F-4D97-AF65-F5344CB8AC3E}">
        <p14:creationId xmlns:p14="http://schemas.microsoft.com/office/powerpoint/2010/main" val="2654556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graph</a:t>
            </a:r>
            <a:r>
              <a:rPr lang="en-US" baseline="0" dirty="0" smtClean="0"/>
              <a:t> represents all initial TFIs across the 2015 and 2016. The N is 26, which is the total number of schools that have ever completed a TFI.</a:t>
            </a:r>
          </a:p>
          <a:p>
            <a:endParaRPr lang="en-US" baseline="0" dirty="0" smtClean="0"/>
          </a:p>
          <a:p>
            <a:r>
              <a:rPr lang="en-US" baseline="0" dirty="0" smtClean="0"/>
              <a:t>The bottom graph represents initial and end of year comparisons for the 15-16 school year. The initial TFIs only include schools that took the TFI in the Fall of 2015 (12 total schools). The end of year TFIs only include schools that took the TFI in the Spring or Summer of 2016 (8 schools total; all administrations were in May or June). August 2016 TFIs were not included, as they were likely taken as a baseline for the BOY scores for the 16-17 SY. Many of the schools that completed the TFIs in the Fall did not complete again in the Spring/Summer and one of the Spring/Summer schools did not complete the TFI in the Fall (i.e., the Spring was their first administration).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16</a:t>
            </a:fld>
            <a:endParaRPr lang="en-US"/>
          </a:p>
        </p:txBody>
      </p:sp>
    </p:spTree>
    <p:extLst>
      <p:ext uri="{BB962C8B-B14F-4D97-AF65-F5344CB8AC3E}">
        <p14:creationId xmlns:p14="http://schemas.microsoft.com/office/powerpoint/2010/main" val="47290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17</a:t>
            </a:fld>
            <a:endParaRPr lang="en-US"/>
          </a:p>
        </p:txBody>
      </p:sp>
    </p:spTree>
    <p:extLst>
      <p:ext uri="{BB962C8B-B14F-4D97-AF65-F5344CB8AC3E}">
        <p14:creationId xmlns:p14="http://schemas.microsoft.com/office/powerpoint/2010/main" val="1248304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18</a:t>
            </a:fld>
            <a:endParaRPr lang="en-US"/>
          </a:p>
        </p:txBody>
      </p:sp>
    </p:spTree>
    <p:extLst>
      <p:ext uri="{BB962C8B-B14F-4D97-AF65-F5344CB8AC3E}">
        <p14:creationId xmlns:p14="http://schemas.microsoft.com/office/powerpoint/2010/main" val="219483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19</a:t>
            </a:fld>
            <a:endParaRPr lang="en-US"/>
          </a:p>
        </p:txBody>
      </p:sp>
    </p:spTree>
    <p:extLst>
      <p:ext uri="{BB962C8B-B14F-4D97-AF65-F5344CB8AC3E}">
        <p14:creationId xmlns:p14="http://schemas.microsoft.com/office/powerpoint/2010/main" val="346338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2</a:t>
            </a:fld>
            <a:endParaRPr lang="en-US"/>
          </a:p>
        </p:txBody>
      </p:sp>
    </p:spTree>
    <p:extLst>
      <p:ext uri="{BB962C8B-B14F-4D97-AF65-F5344CB8AC3E}">
        <p14:creationId xmlns:p14="http://schemas.microsoft.com/office/powerpoint/2010/main" val="28347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20</a:t>
            </a:fld>
            <a:endParaRPr lang="en-US"/>
          </a:p>
        </p:txBody>
      </p:sp>
    </p:spTree>
    <p:extLst>
      <p:ext uri="{BB962C8B-B14F-4D97-AF65-F5344CB8AC3E}">
        <p14:creationId xmlns:p14="http://schemas.microsoft.com/office/powerpoint/2010/main" val="81547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21</a:t>
            </a:fld>
            <a:endParaRPr lang="en-US"/>
          </a:p>
        </p:txBody>
      </p:sp>
    </p:spTree>
    <p:extLst>
      <p:ext uri="{BB962C8B-B14F-4D97-AF65-F5344CB8AC3E}">
        <p14:creationId xmlns:p14="http://schemas.microsoft.com/office/powerpoint/2010/main" val="3740724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22</a:t>
            </a:fld>
            <a:endParaRPr lang="en-US"/>
          </a:p>
        </p:txBody>
      </p:sp>
    </p:spTree>
    <p:extLst>
      <p:ext uri="{BB962C8B-B14F-4D97-AF65-F5344CB8AC3E}">
        <p14:creationId xmlns:p14="http://schemas.microsoft.com/office/powerpoint/2010/main" val="243274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23</a:t>
            </a:fld>
            <a:endParaRPr lang="en-US"/>
          </a:p>
        </p:txBody>
      </p:sp>
    </p:spTree>
    <p:extLst>
      <p:ext uri="{BB962C8B-B14F-4D97-AF65-F5344CB8AC3E}">
        <p14:creationId xmlns:p14="http://schemas.microsoft.com/office/powerpoint/2010/main" val="2061352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25</a:t>
            </a:fld>
            <a:endParaRPr lang="en-US"/>
          </a:p>
        </p:txBody>
      </p:sp>
    </p:spTree>
    <p:extLst>
      <p:ext uri="{BB962C8B-B14F-4D97-AF65-F5344CB8AC3E}">
        <p14:creationId xmlns:p14="http://schemas.microsoft.com/office/powerpoint/2010/main" val="2919141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FDA7911-2408-411C-8883-800B4CC51D69}" type="slidenum">
              <a:rPr lang="en-US" smtClean="0"/>
              <a:t>26</a:t>
            </a:fld>
            <a:endParaRPr lang="en-US"/>
          </a:p>
        </p:txBody>
      </p:sp>
    </p:spTree>
    <p:extLst>
      <p:ext uri="{BB962C8B-B14F-4D97-AF65-F5344CB8AC3E}">
        <p14:creationId xmlns:p14="http://schemas.microsoft.com/office/powerpoint/2010/main" val="1065303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27</a:t>
            </a:fld>
            <a:endParaRPr lang="en-US"/>
          </a:p>
        </p:txBody>
      </p:sp>
    </p:spTree>
    <p:extLst>
      <p:ext uri="{BB962C8B-B14F-4D97-AF65-F5344CB8AC3E}">
        <p14:creationId xmlns:p14="http://schemas.microsoft.com/office/powerpoint/2010/main" val="1235759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28</a:t>
            </a:fld>
            <a:endParaRPr lang="en-US"/>
          </a:p>
        </p:txBody>
      </p:sp>
    </p:spTree>
    <p:extLst>
      <p:ext uri="{BB962C8B-B14F-4D97-AF65-F5344CB8AC3E}">
        <p14:creationId xmlns:p14="http://schemas.microsoft.com/office/powerpoint/2010/main" val="1374911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29</a:t>
            </a:fld>
            <a:endParaRPr lang="en-US"/>
          </a:p>
        </p:txBody>
      </p:sp>
    </p:spTree>
    <p:extLst>
      <p:ext uri="{BB962C8B-B14F-4D97-AF65-F5344CB8AC3E}">
        <p14:creationId xmlns:p14="http://schemas.microsoft.com/office/powerpoint/2010/main" val="730967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FDA7911-2408-411C-8883-800B4CC51D69}" type="slidenum">
              <a:rPr lang="en-US" smtClean="0"/>
              <a:t>30</a:t>
            </a:fld>
            <a:endParaRPr lang="en-US"/>
          </a:p>
        </p:txBody>
      </p:sp>
    </p:spTree>
    <p:extLst>
      <p:ext uri="{BB962C8B-B14F-4D97-AF65-F5344CB8AC3E}">
        <p14:creationId xmlns:p14="http://schemas.microsoft.com/office/powerpoint/2010/main" val="29332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3</a:t>
            </a:fld>
            <a:endParaRPr lang="en-US"/>
          </a:p>
        </p:txBody>
      </p:sp>
    </p:spTree>
    <p:extLst>
      <p:ext uri="{BB962C8B-B14F-4D97-AF65-F5344CB8AC3E}">
        <p14:creationId xmlns:p14="http://schemas.microsoft.com/office/powerpoint/2010/main" val="981855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31</a:t>
            </a:fld>
            <a:endParaRPr lang="en-US"/>
          </a:p>
        </p:txBody>
      </p:sp>
    </p:spTree>
    <p:extLst>
      <p:ext uri="{BB962C8B-B14F-4D97-AF65-F5344CB8AC3E}">
        <p14:creationId xmlns:p14="http://schemas.microsoft.com/office/powerpoint/2010/main" val="3193327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04819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33</a:t>
            </a:fld>
            <a:endParaRPr lang="en-US"/>
          </a:p>
        </p:txBody>
      </p:sp>
    </p:spTree>
    <p:extLst>
      <p:ext uri="{BB962C8B-B14F-4D97-AF65-F5344CB8AC3E}">
        <p14:creationId xmlns:p14="http://schemas.microsoft.com/office/powerpoint/2010/main" val="866776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34</a:t>
            </a:fld>
            <a:endParaRPr lang="en-US"/>
          </a:p>
        </p:txBody>
      </p:sp>
    </p:spTree>
    <p:extLst>
      <p:ext uri="{BB962C8B-B14F-4D97-AF65-F5344CB8AC3E}">
        <p14:creationId xmlns:p14="http://schemas.microsoft.com/office/powerpoint/2010/main" val="3051675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35</a:t>
            </a:fld>
            <a:endParaRPr lang="en-US"/>
          </a:p>
        </p:txBody>
      </p:sp>
    </p:spTree>
    <p:extLst>
      <p:ext uri="{BB962C8B-B14F-4D97-AF65-F5344CB8AC3E}">
        <p14:creationId xmlns:p14="http://schemas.microsoft.com/office/powerpoint/2010/main" val="1190617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36</a:t>
            </a:fld>
            <a:endParaRPr lang="en-US"/>
          </a:p>
        </p:txBody>
      </p:sp>
    </p:spTree>
    <p:extLst>
      <p:ext uri="{BB962C8B-B14F-4D97-AF65-F5344CB8AC3E}">
        <p14:creationId xmlns:p14="http://schemas.microsoft.com/office/powerpoint/2010/main" val="133638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37</a:t>
            </a:fld>
            <a:endParaRPr lang="en-US"/>
          </a:p>
        </p:txBody>
      </p:sp>
    </p:spTree>
    <p:extLst>
      <p:ext uri="{BB962C8B-B14F-4D97-AF65-F5344CB8AC3E}">
        <p14:creationId xmlns:p14="http://schemas.microsoft.com/office/powerpoint/2010/main" val="3322916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38</a:t>
            </a:fld>
            <a:endParaRPr lang="en-US"/>
          </a:p>
        </p:txBody>
      </p:sp>
    </p:spTree>
    <p:extLst>
      <p:ext uri="{BB962C8B-B14F-4D97-AF65-F5344CB8AC3E}">
        <p14:creationId xmlns:p14="http://schemas.microsoft.com/office/powerpoint/2010/main" val="1040926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83E2E-F059-436B-84B5-E0AAB44BE3DB}" type="slidenum">
              <a:rPr lang="en-US" smtClean="0"/>
              <a:t>39</a:t>
            </a:fld>
            <a:endParaRPr lang="en-US"/>
          </a:p>
        </p:txBody>
      </p:sp>
    </p:spTree>
    <p:extLst>
      <p:ext uri="{BB962C8B-B14F-4D97-AF65-F5344CB8AC3E}">
        <p14:creationId xmlns:p14="http://schemas.microsoft.com/office/powerpoint/2010/main" val="2739575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40</a:t>
            </a:fld>
            <a:endParaRPr lang="en-US"/>
          </a:p>
        </p:txBody>
      </p:sp>
    </p:spTree>
    <p:extLst>
      <p:ext uri="{BB962C8B-B14F-4D97-AF65-F5344CB8AC3E}">
        <p14:creationId xmlns:p14="http://schemas.microsoft.com/office/powerpoint/2010/main" val="6987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4</a:t>
            </a:fld>
            <a:endParaRPr lang="en-US"/>
          </a:p>
        </p:txBody>
      </p:sp>
    </p:spTree>
    <p:extLst>
      <p:ext uri="{BB962C8B-B14F-4D97-AF65-F5344CB8AC3E}">
        <p14:creationId xmlns:p14="http://schemas.microsoft.com/office/powerpoint/2010/main" val="939676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46672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81" rtl="0" eaLnBrk="1" fontAlgn="auto" latinLnBrk="0" hangingPunct="1">
              <a:lnSpc>
                <a:spcPct val="100000"/>
              </a:lnSpc>
              <a:spcBef>
                <a:spcPts val="0"/>
              </a:spcBef>
              <a:spcAft>
                <a:spcPts val="0"/>
              </a:spcAft>
              <a:buClrTx/>
              <a:buSzTx/>
              <a:buFontTx/>
              <a:buNone/>
              <a:tabLst/>
              <a:defRPr/>
            </a:pPr>
            <a:endParaRPr lang="en-US" dirty="0" smtClean="0"/>
          </a:p>
          <a:p>
            <a:pPr defTabSz="914381">
              <a:defRPr/>
            </a:pPr>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60848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43</a:t>
            </a:fld>
            <a:endParaRPr lang="en-US"/>
          </a:p>
        </p:txBody>
      </p:sp>
    </p:spTree>
    <p:extLst>
      <p:ext uri="{BB962C8B-B14F-4D97-AF65-F5344CB8AC3E}">
        <p14:creationId xmlns:p14="http://schemas.microsoft.com/office/powerpoint/2010/main" val="1074568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44</a:t>
            </a:fld>
            <a:endParaRPr lang="en-US"/>
          </a:p>
        </p:txBody>
      </p:sp>
    </p:spTree>
    <p:extLst>
      <p:ext uri="{BB962C8B-B14F-4D97-AF65-F5344CB8AC3E}">
        <p14:creationId xmlns:p14="http://schemas.microsoft.com/office/powerpoint/2010/main" val="3003365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45</a:t>
            </a:fld>
            <a:endParaRPr lang="en-US"/>
          </a:p>
        </p:txBody>
      </p:sp>
    </p:spTree>
    <p:extLst>
      <p:ext uri="{BB962C8B-B14F-4D97-AF65-F5344CB8AC3E}">
        <p14:creationId xmlns:p14="http://schemas.microsoft.com/office/powerpoint/2010/main" val="2639261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46</a:t>
            </a:fld>
            <a:endParaRPr lang="en-US"/>
          </a:p>
        </p:txBody>
      </p:sp>
    </p:spTree>
    <p:extLst>
      <p:ext uri="{BB962C8B-B14F-4D97-AF65-F5344CB8AC3E}">
        <p14:creationId xmlns:p14="http://schemas.microsoft.com/office/powerpoint/2010/main" val="3184730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47</a:t>
            </a:fld>
            <a:endParaRPr lang="en-US"/>
          </a:p>
        </p:txBody>
      </p:sp>
    </p:spTree>
    <p:extLst>
      <p:ext uri="{BB962C8B-B14F-4D97-AF65-F5344CB8AC3E}">
        <p14:creationId xmlns:p14="http://schemas.microsoft.com/office/powerpoint/2010/main" val="834753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48</a:t>
            </a:fld>
            <a:endParaRPr lang="en-US"/>
          </a:p>
        </p:txBody>
      </p:sp>
    </p:spTree>
    <p:extLst>
      <p:ext uri="{BB962C8B-B14F-4D97-AF65-F5344CB8AC3E}">
        <p14:creationId xmlns:p14="http://schemas.microsoft.com/office/powerpoint/2010/main" val="1393501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49</a:t>
            </a:fld>
            <a:endParaRPr lang="en-US"/>
          </a:p>
        </p:txBody>
      </p:sp>
    </p:spTree>
    <p:extLst>
      <p:ext uri="{BB962C8B-B14F-4D97-AF65-F5344CB8AC3E}">
        <p14:creationId xmlns:p14="http://schemas.microsoft.com/office/powerpoint/2010/main" val="4255299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50</a:t>
            </a:fld>
            <a:endParaRPr lang="en-US"/>
          </a:p>
        </p:txBody>
      </p:sp>
    </p:spTree>
    <p:extLst>
      <p:ext uri="{BB962C8B-B14F-4D97-AF65-F5344CB8AC3E}">
        <p14:creationId xmlns:p14="http://schemas.microsoft.com/office/powerpoint/2010/main" val="38270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5</a:t>
            </a:fld>
            <a:endParaRPr lang="en-US"/>
          </a:p>
        </p:txBody>
      </p:sp>
    </p:spTree>
    <p:extLst>
      <p:ext uri="{BB962C8B-B14F-4D97-AF65-F5344CB8AC3E}">
        <p14:creationId xmlns:p14="http://schemas.microsoft.com/office/powerpoint/2010/main" val="25629995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51</a:t>
            </a:fld>
            <a:endParaRPr lang="en-US"/>
          </a:p>
        </p:txBody>
      </p:sp>
    </p:spTree>
    <p:extLst>
      <p:ext uri="{BB962C8B-B14F-4D97-AF65-F5344CB8AC3E}">
        <p14:creationId xmlns:p14="http://schemas.microsoft.com/office/powerpoint/2010/main" val="2147021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FDA7911-2408-411C-8883-800B4CC51D69}" type="slidenum">
              <a:rPr lang="en-US" smtClean="0"/>
              <a:t>52</a:t>
            </a:fld>
            <a:endParaRPr lang="en-US"/>
          </a:p>
        </p:txBody>
      </p:sp>
    </p:spTree>
    <p:extLst>
      <p:ext uri="{BB962C8B-B14F-4D97-AF65-F5344CB8AC3E}">
        <p14:creationId xmlns:p14="http://schemas.microsoft.com/office/powerpoint/2010/main" val="3259401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53</a:t>
            </a:fld>
            <a:endParaRPr lang="en-US"/>
          </a:p>
        </p:txBody>
      </p:sp>
    </p:spTree>
    <p:extLst>
      <p:ext uri="{BB962C8B-B14F-4D97-AF65-F5344CB8AC3E}">
        <p14:creationId xmlns:p14="http://schemas.microsoft.com/office/powerpoint/2010/main" val="1479897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54</a:t>
            </a:fld>
            <a:endParaRPr lang="en-US"/>
          </a:p>
        </p:txBody>
      </p:sp>
    </p:spTree>
    <p:extLst>
      <p:ext uri="{BB962C8B-B14F-4D97-AF65-F5344CB8AC3E}">
        <p14:creationId xmlns:p14="http://schemas.microsoft.com/office/powerpoint/2010/main" val="382277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3681431-A8FF-DA4C-9145-AF9EB1D9912F}" type="slidenum">
              <a:rPr lang="en-US" altLang="en-US" sz="1200"/>
              <a:pPr eaLnBrk="1" hangingPunct="1">
                <a:defRPr/>
              </a:pPr>
              <a:t>55</a:t>
            </a:fld>
            <a:endParaRPr lang="en-US" altLang="en-US" sz="1200"/>
          </a:p>
        </p:txBody>
      </p:sp>
      <p:sp>
        <p:nvSpPr>
          <p:cNvPr id="116738" name="Rectangle 7"/>
          <p:cNvSpPr txBox="1">
            <a:spLocks noGrp="1" noChangeArrowheads="1"/>
          </p:cNvSpPr>
          <p:nvPr/>
        </p:nvSpPr>
        <p:spPr bwMode="auto">
          <a:xfrm>
            <a:off x="3884026" y="8829675"/>
            <a:ext cx="297242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8" tIns="46949" rIns="93898" bIns="46949"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F5158B6-3E17-3845-8BDC-5B3A9AD78522}" type="slidenum">
              <a:rPr lang="en-US" sz="1200"/>
              <a:pPr algn="r" eaLnBrk="1" hangingPunct="1"/>
              <a:t>55</a:t>
            </a:fld>
            <a:endParaRPr lang="en-US" sz="1200"/>
          </a:p>
        </p:txBody>
      </p:sp>
      <p:sp>
        <p:nvSpPr>
          <p:cNvPr id="116739"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898" tIns="46949" rIns="93898" bIns="46949"/>
          <a:lstStyle/>
          <a:p>
            <a:pPr marL="0" marR="0" lvl="0" indent="0" algn="l" defTabSz="931774" rtl="0" eaLnBrk="1" fontAlgn="auto" latinLnBrk="0" hangingPunct="1">
              <a:lnSpc>
                <a:spcPct val="100000"/>
              </a:lnSpc>
              <a:spcBef>
                <a:spcPts val="0"/>
              </a:spcBef>
              <a:spcAft>
                <a:spcPts val="0"/>
              </a:spcAft>
              <a:buClrTx/>
              <a:buSzTx/>
              <a:buFontTx/>
              <a:buNone/>
              <a:tabLst/>
              <a:defRPr/>
            </a:pPr>
            <a:endParaRPr lang="en-US" altLang="en-US" sz="1200" i="0" strike="noStrike" dirty="0" smtClean="0">
              <a:ea typeface="ＭＳ Ｐゴシック" charset="0"/>
            </a:endParaRPr>
          </a:p>
        </p:txBody>
      </p:sp>
      <p:sp>
        <p:nvSpPr>
          <p:cNvPr id="158726"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Georgia" pitchFamily="18" charset="0"/>
                <a:ea typeface="ＭＳ Ｐゴシック" pitchFamily="34" charset="-128"/>
              </a:defRPr>
            </a:lvl1pPr>
            <a:lvl2pPr marL="757066" indent="-291179" eaLnBrk="0" hangingPunct="0">
              <a:spcBef>
                <a:spcPct val="30000"/>
              </a:spcBef>
              <a:defRPr sz="1200">
                <a:solidFill>
                  <a:schemeClr val="tx1"/>
                </a:solidFill>
                <a:latin typeface="Georgia" pitchFamily="18" charset="0"/>
                <a:ea typeface="ＭＳ Ｐゴシック" pitchFamily="34" charset="-128"/>
              </a:defRPr>
            </a:lvl2pPr>
            <a:lvl3pPr marL="1164717" indent="-232943" eaLnBrk="0" hangingPunct="0">
              <a:spcBef>
                <a:spcPct val="30000"/>
              </a:spcBef>
              <a:defRPr sz="1200">
                <a:solidFill>
                  <a:schemeClr val="tx1"/>
                </a:solidFill>
                <a:latin typeface="Georgia" pitchFamily="18" charset="0"/>
                <a:ea typeface="ＭＳ Ｐゴシック" pitchFamily="34" charset="-128"/>
              </a:defRPr>
            </a:lvl3pPr>
            <a:lvl4pPr marL="1630604" indent="-232943" eaLnBrk="0" hangingPunct="0">
              <a:spcBef>
                <a:spcPct val="30000"/>
              </a:spcBef>
              <a:defRPr sz="1200">
                <a:solidFill>
                  <a:schemeClr val="tx1"/>
                </a:solidFill>
                <a:latin typeface="Georgia" pitchFamily="18" charset="0"/>
                <a:ea typeface="ＭＳ Ｐゴシック" pitchFamily="34" charset="-128"/>
              </a:defRPr>
            </a:lvl4pPr>
            <a:lvl5pPr marL="2096491" indent="-232943" eaLnBrk="0" hangingPunct="0">
              <a:spcBef>
                <a:spcPct val="30000"/>
              </a:spcBef>
              <a:defRPr sz="1200">
                <a:solidFill>
                  <a:schemeClr val="tx1"/>
                </a:solidFill>
                <a:latin typeface="Georgia" pitchFamily="18"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Georgia" pitchFamily="18" charset="0"/>
                <a:ea typeface="ＭＳ Ｐゴシック" pitchFamily="34" charset="-128"/>
              </a:defRPr>
            </a:lvl9pPr>
          </a:lstStyle>
          <a:p>
            <a:pPr eaLnBrk="1" hangingPunct="1">
              <a:spcBef>
                <a:spcPct val="0"/>
              </a:spcBef>
              <a:defRPr/>
            </a:pPr>
            <a:r>
              <a:rPr lang="en-US" altLang="en-US"/>
              <a:t>12/5/13</a:t>
            </a:r>
          </a:p>
        </p:txBody>
      </p:sp>
      <p:sp>
        <p:nvSpPr>
          <p:cNvPr id="3" name="Footer Placeholder 2"/>
          <p:cNvSpPr>
            <a:spLocks noGrp="1"/>
          </p:cNvSpPr>
          <p:nvPr>
            <p:ph type="ftr" sz="quarter" idx="4"/>
          </p:nvPr>
        </p:nvSpPr>
        <p:spPr/>
        <p:txBody>
          <a:bodyPr/>
          <a:lstStyle/>
          <a:p>
            <a:pPr>
              <a:defRPr/>
            </a:pPr>
            <a:r>
              <a:rPr lang="en-US" smtClean="0"/>
              <a:t>DE-PBS Cadre Meeting</a:t>
            </a:r>
            <a:endParaRPr lang="en-US"/>
          </a:p>
        </p:txBody>
      </p:sp>
    </p:spTree>
    <p:extLst>
      <p:ext uri="{BB962C8B-B14F-4D97-AF65-F5344CB8AC3E}">
        <p14:creationId xmlns:p14="http://schemas.microsoft.com/office/powerpoint/2010/main" val="40649883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56</a:t>
            </a:fld>
            <a:endParaRPr lang="en-US"/>
          </a:p>
        </p:txBody>
      </p:sp>
    </p:spTree>
    <p:extLst>
      <p:ext uri="{BB962C8B-B14F-4D97-AF65-F5344CB8AC3E}">
        <p14:creationId xmlns:p14="http://schemas.microsoft.com/office/powerpoint/2010/main" val="3614026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b="0" dirty="0" smtClean="0"/>
              <a:t>Culturally Responsive Classroom: Strategies for Success—</a:t>
            </a:r>
            <a:r>
              <a:rPr lang="en-US" b="0" dirty="0" smtClean="0">
                <a:hlinkClick r:id="rId3"/>
              </a:rPr>
              <a:t>Frances Stetson </a:t>
            </a:r>
            <a:endParaRPr lang="en-US" b="0" dirty="0" smtClean="0"/>
          </a:p>
          <a:p>
            <a:r>
              <a:rPr lang="en-US" b="0" dirty="0" smtClean="0"/>
              <a:t>Fundamental Considerations in Creating Trauma Sensitive Schools—</a:t>
            </a:r>
            <a:r>
              <a:rPr lang="en-US" b="0" dirty="0" smtClean="0">
                <a:hlinkClick r:id="rId4"/>
              </a:rPr>
              <a:t>Eric </a:t>
            </a:r>
            <a:r>
              <a:rPr lang="en-US" b="0" dirty="0" err="1" smtClean="0">
                <a:hlinkClick r:id="rId4"/>
              </a:rPr>
              <a:t>Rossen</a:t>
            </a:r>
            <a:endParaRPr lang="en-US" b="0" dirty="0" smtClean="0"/>
          </a:p>
          <a:p>
            <a:r>
              <a:rPr lang="en-US" b="0" dirty="0" smtClean="0"/>
              <a:t>Blended Practices for Addressing the Social-Emotional Health and Well-being of Young Children—</a:t>
            </a:r>
            <a:r>
              <a:rPr lang="en-US" b="0" dirty="0" smtClean="0">
                <a:hlinkClick r:id="rId5"/>
              </a:rPr>
              <a:t>Jennifer Grisham-Brown</a:t>
            </a:r>
            <a:endParaRPr lang="en-US" b="0" dirty="0" smtClean="0"/>
          </a:p>
          <a:p>
            <a:r>
              <a:rPr lang="en-US" b="0" dirty="0" smtClean="0"/>
              <a:t>See Me, Feel Me, Touch Me, Hear Me: Creating Accessible Literacy Experiences for All—</a:t>
            </a:r>
            <a:r>
              <a:rPr lang="en-US" b="0" dirty="0" smtClean="0">
                <a:hlinkClick r:id="rId6"/>
              </a:rPr>
              <a:t>Judie Schoonover</a:t>
            </a:r>
            <a:endParaRPr lang="en-US" b="0" dirty="0" smtClean="0"/>
          </a:p>
          <a:p>
            <a:r>
              <a:rPr lang="en-US" b="0" dirty="0" smtClean="0"/>
              <a:t>Dual Language Learners: The </a:t>
            </a:r>
            <a:r>
              <a:rPr lang="en-US" b="0" dirty="0" err="1" smtClean="0"/>
              <a:t>Hows</a:t>
            </a:r>
            <a:r>
              <a:rPr lang="en-US" b="0" dirty="0" smtClean="0"/>
              <a:t> and Whys of Delivering Culturally Relevant Instruction — </a:t>
            </a:r>
            <a:r>
              <a:rPr lang="en-US" b="0" dirty="0" smtClean="0">
                <a:hlinkClick r:id="rId7"/>
              </a:rPr>
              <a:t>Barbara Rodriquez</a:t>
            </a:r>
            <a:endParaRPr lang="en-US" b="0" dirty="0"/>
          </a:p>
        </p:txBody>
      </p:sp>
      <p:sp>
        <p:nvSpPr>
          <p:cNvPr id="4" name="Slide Number Placeholder 3"/>
          <p:cNvSpPr>
            <a:spLocks noGrp="1"/>
          </p:cNvSpPr>
          <p:nvPr>
            <p:ph type="sldNum" sz="quarter" idx="10"/>
          </p:nvPr>
        </p:nvSpPr>
        <p:spPr/>
        <p:txBody>
          <a:bodyPr/>
          <a:lstStyle/>
          <a:p>
            <a:fld id="{0FDA7911-2408-411C-8883-800B4CC51D69}" type="slidenum">
              <a:rPr lang="en-US" smtClean="0"/>
              <a:t>57</a:t>
            </a:fld>
            <a:endParaRPr lang="en-US"/>
          </a:p>
        </p:txBody>
      </p:sp>
    </p:spTree>
    <p:extLst>
      <p:ext uri="{BB962C8B-B14F-4D97-AF65-F5344CB8AC3E}">
        <p14:creationId xmlns:p14="http://schemas.microsoft.com/office/powerpoint/2010/main" val="889692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http</a:t>
            </a:r>
            <a:r>
              <a:rPr lang="en-US" sz="1200" kern="1200" dirty="0" smtClean="0">
                <a:solidFill>
                  <a:schemeClr val="tx1"/>
                </a:solidFill>
                <a:latin typeface="+mn-lt"/>
                <a:ea typeface="+mn-ea"/>
                <a:cs typeface="+mn-cs"/>
              </a:rPr>
              <a:t>://us2.campaign-archive1.com/?u=7a257abbdc5ffa7c7d9bf9b5f&amp;id=729f3334e8&amp;e</a:t>
            </a:r>
          </a:p>
          <a:p>
            <a:endParaRPr lang="en-US" sz="1200" kern="1200" dirty="0" smtClean="0">
              <a:solidFill>
                <a:schemeClr val="tx1"/>
              </a:solidFill>
              <a:latin typeface="+mn-lt"/>
              <a:ea typeface="+mn-ea"/>
              <a:cs typeface="+mn-cs"/>
            </a:endParaRPr>
          </a:p>
          <a:p>
            <a:r>
              <a:rPr lang="en-US" sz="1200" b="1" u="sng" strike="noStrike" kern="1200" dirty="0" smtClean="0">
                <a:solidFill>
                  <a:schemeClr val="tx1"/>
                </a:solidFill>
                <a:effectLst/>
                <a:latin typeface="+mn-lt"/>
                <a:ea typeface="+mn-ea"/>
                <a:cs typeface="+mn-cs"/>
                <a:hlinkClick r:id="rId3"/>
              </a:rPr>
              <a:t>ECET</a:t>
            </a:r>
            <a:r>
              <a:rPr lang="en-US" sz="1200" b="1" u="sng" strike="noStrike" kern="1200" baseline="30000" dirty="0" smtClean="0">
                <a:solidFill>
                  <a:schemeClr val="tx1"/>
                </a:solidFill>
                <a:effectLst/>
                <a:latin typeface="+mn-lt"/>
                <a:ea typeface="+mn-ea"/>
                <a:cs typeface="+mn-cs"/>
                <a:hlinkClick r:id="rId3"/>
              </a:rPr>
              <a:t>2</a:t>
            </a:r>
            <a:r>
              <a:rPr lang="en-US" sz="1200" b="1" u="sng" strike="noStrike" kern="1200" dirty="0" smtClean="0">
                <a:solidFill>
                  <a:schemeClr val="tx1"/>
                </a:solidFill>
                <a:effectLst/>
                <a:latin typeface="+mn-lt"/>
                <a:ea typeface="+mn-ea"/>
                <a:cs typeface="+mn-cs"/>
                <a:hlinkClick r:id="rId3"/>
              </a:rPr>
              <a:t> Delaware: Connecting Innovative Educators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a:t>
            </a:r>
            <a:r>
              <a:rPr lang="en-US" sz="1200" b="1" kern="1200" dirty="0" smtClean="0">
                <a:solidFill>
                  <a:schemeClr val="tx1"/>
                </a:solidFill>
                <a:effectLst/>
                <a:latin typeface="+mn-lt"/>
                <a:ea typeface="+mn-ea"/>
                <a:cs typeface="+mn-cs"/>
              </a:rPr>
              <a:t>free conference</a:t>
            </a:r>
            <a:r>
              <a:rPr lang="en-US" sz="1200" kern="1200" dirty="0" smtClean="0">
                <a:solidFill>
                  <a:schemeClr val="tx1"/>
                </a:solidFill>
                <a:effectLst/>
                <a:latin typeface="+mn-lt"/>
                <a:ea typeface="+mn-ea"/>
                <a:cs typeface="+mn-cs"/>
              </a:rPr>
              <a:t> that brings together educators from across the state for an inspirational and empowering day of teacher-led and teacher-focused programming.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event was formerly known as the </a:t>
            </a:r>
            <a:r>
              <a:rPr lang="en-US" sz="1200" b="1" u="sng" strike="noStrike" kern="1200" dirty="0" err="1" smtClean="0">
                <a:solidFill>
                  <a:schemeClr val="tx1"/>
                </a:solidFill>
                <a:effectLst/>
                <a:latin typeface="+mn-lt"/>
                <a:ea typeface="+mn-ea"/>
                <a:cs typeface="+mn-cs"/>
                <a:hlinkClick r:id="rId4"/>
              </a:rPr>
              <a:t>Rodel</a:t>
            </a:r>
            <a:r>
              <a:rPr lang="en-US" sz="1200" b="1" u="sng" strike="noStrike" kern="1200" dirty="0" smtClean="0">
                <a:solidFill>
                  <a:schemeClr val="tx1"/>
                </a:solidFill>
                <a:effectLst/>
                <a:latin typeface="+mn-lt"/>
                <a:ea typeface="+mn-ea"/>
                <a:cs typeface="+mn-cs"/>
                <a:hlinkClick r:id="rId4"/>
              </a:rPr>
              <a:t> Teacher Council Personalized Learning Workshop</a:t>
            </a:r>
            <a:r>
              <a:rPr lang="en-US" sz="1200" kern="1200" dirty="0" smtClean="0">
                <a:solidFill>
                  <a:schemeClr val="tx1"/>
                </a:solidFill>
                <a:effectLst/>
                <a:latin typeface="+mn-lt"/>
                <a:ea typeface="+mn-ea"/>
                <a:cs typeface="+mn-cs"/>
              </a:rPr>
              <a:t>. The Cultivating a Calling Keynotes and breakout sessions will cover topics relevant to elementary, middle, and high school educators, as well as those in early childhood, CTE, and special education.</a:t>
            </a:r>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58</a:t>
            </a:fld>
            <a:endParaRPr lang="en-US"/>
          </a:p>
        </p:txBody>
      </p:sp>
    </p:spTree>
    <p:extLst>
      <p:ext uri="{BB962C8B-B14F-4D97-AF65-F5344CB8AC3E}">
        <p14:creationId xmlns:p14="http://schemas.microsoft.com/office/powerpoint/2010/main" val="1396586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9510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6</a:t>
            </a:fld>
            <a:endParaRPr lang="en-US"/>
          </a:p>
        </p:txBody>
      </p:sp>
    </p:spTree>
    <p:extLst>
      <p:ext uri="{BB962C8B-B14F-4D97-AF65-F5344CB8AC3E}">
        <p14:creationId xmlns:p14="http://schemas.microsoft.com/office/powerpoint/2010/main" val="429259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7</a:t>
            </a:fld>
            <a:endParaRPr lang="en-US"/>
          </a:p>
        </p:txBody>
      </p:sp>
    </p:spTree>
    <p:extLst>
      <p:ext uri="{BB962C8B-B14F-4D97-AF65-F5344CB8AC3E}">
        <p14:creationId xmlns:p14="http://schemas.microsoft.com/office/powerpoint/2010/main" val="158135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8</a:t>
            </a:fld>
            <a:endParaRPr lang="en-US"/>
          </a:p>
        </p:txBody>
      </p:sp>
    </p:spTree>
    <p:extLst>
      <p:ext uri="{BB962C8B-B14F-4D97-AF65-F5344CB8AC3E}">
        <p14:creationId xmlns:p14="http://schemas.microsoft.com/office/powerpoint/2010/main" val="134461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7911-2408-411C-8883-800B4CC51D69}" type="slidenum">
              <a:rPr lang="en-US" smtClean="0"/>
              <a:t>9</a:t>
            </a:fld>
            <a:endParaRPr lang="en-US"/>
          </a:p>
        </p:txBody>
      </p:sp>
    </p:spTree>
    <p:extLst>
      <p:ext uri="{BB962C8B-B14F-4D97-AF65-F5344CB8AC3E}">
        <p14:creationId xmlns:p14="http://schemas.microsoft.com/office/powerpoint/2010/main" val="376894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6EF3E00D-AA2D-4435-BE34-D20C13B04621}" type="datetimeFigureOut">
              <a:rPr lang="en-US" smtClean="0"/>
              <a:t>2/8/2017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40BBD5BE-17EC-474C-87F7-F194B4EA6D4B}"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884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F3E00D-AA2D-4435-BE34-D20C13B04621}"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BD5BE-17EC-474C-87F7-F194B4EA6D4B}" type="slidenum">
              <a:rPr lang="en-US" smtClean="0"/>
              <a:t>‹#›</a:t>
            </a:fld>
            <a:endParaRPr lang="en-US"/>
          </a:p>
        </p:txBody>
      </p:sp>
    </p:spTree>
    <p:extLst>
      <p:ext uri="{BB962C8B-B14F-4D97-AF65-F5344CB8AC3E}">
        <p14:creationId xmlns:p14="http://schemas.microsoft.com/office/powerpoint/2010/main" val="385477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F3E00D-AA2D-4435-BE34-D20C13B04621}"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BD5BE-17EC-474C-87F7-F194B4EA6D4B}" type="slidenum">
              <a:rPr lang="en-US" smtClean="0"/>
              <a:t>‹#›</a:t>
            </a:fld>
            <a:endParaRPr lang="en-US"/>
          </a:p>
        </p:txBody>
      </p:sp>
    </p:spTree>
    <p:extLst>
      <p:ext uri="{BB962C8B-B14F-4D97-AF65-F5344CB8AC3E}">
        <p14:creationId xmlns:p14="http://schemas.microsoft.com/office/powerpoint/2010/main" val="403886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F3E00D-AA2D-4435-BE34-D20C13B04621}"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BD5BE-17EC-474C-87F7-F194B4EA6D4B}" type="slidenum">
              <a:rPr lang="en-US" smtClean="0"/>
              <a:t>‹#›</a:t>
            </a:fld>
            <a:endParaRPr lang="en-US"/>
          </a:p>
        </p:txBody>
      </p:sp>
    </p:spTree>
    <p:extLst>
      <p:ext uri="{BB962C8B-B14F-4D97-AF65-F5344CB8AC3E}">
        <p14:creationId xmlns:p14="http://schemas.microsoft.com/office/powerpoint/2010/main" val="104415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EF3E00D-AA2D-4435-BE34-D20C13B04621}" type="datetimeFigureOut">
              <a:rPr lang="en-US" smtClean="0"/>
              <a:t>2/8/2017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0BBD5BE-17EC-474C-87F7-F194B4EA6D4B}"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225227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F3E00D-AA2D-4435-BE34-D20C13B04621}"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BD5BE-17EC-474C-87F7-F194B4EA6D4B}" type="slidenum">
              <a:rPr lang="en-US" smtClean="0"/>
              <a:t>‹#›</a:t>
            </a:fld>
            <a:endParaRPr lang="en-US"/>
          </a:p>
        </p:txBody>
      </p:sp>
    </p:spTree>
    <p:extLst>
      <p:ext uri="{BB962C8B-B14F-4D97-AF65-F5344CB8AC3E}">
        <p14:creationId xmlns:p14="http://schemas.microsoft.com/office/powerpoint/2010/main" val="3561310505"/>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3E00D-AA2D-4435-BE34-D20C13B04621}"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BD5BE-17EC-474C-87F7-F194B4EA6D4B}" type="slidenum">
              <a:rPr lang="en-US" smtClean="0"/>
              <a:t>‹#›</a:t>
            </a:fld>
            <a:endParaRPr lang="en-US"/>
          </a:p>
        </p:txBody>
      </p:sp>
    </p:spTree>
    <p:extLst>
      <p:ext uri="{BB962C8B-B14F-4D97-AF65-F5344CB8AC3E}">
        <p14:creationId xmlns:p14="http://schemas.microsoft.com/office/powerpoint/2010/main" val="314567783"/>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F3E00D-AA2D-4435-BE34-D20C13B04621}"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BD5BE-17EC-474C-87F7-F194B4EA6D4B}" type="slidenum">
              <a:rPr lang="en-US" smtClean="0"/>
              <a:t>‹#›</a:t>
            </a:fld>
            <a:endParaRPr lang="en-US"/>
          </a:p>
        </p:txBody>
      </p:sp>
    </p:spTree>
    <p:extLst>
      <p:ext uri="{BB962C8B-B14F-4D97-AF65-F5344CB8AC3E}">
        <p14:creationId xmlns:p14="http://schemas.microsoft.com/office/powerpoint/2010/main" val="270835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3E00D-AA2D-4435-BE34-D20C13B04621}"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BD5BE-17EC-474C-87F7-F194B4EA6D4B}" type="slidenum">
              <a:rPr lang="en-US" smtClean="0"/>
              <a:t>‹#›</a:t>
            </a:fld>
            <a:endParaRPr lang="en-US"/>
          </a:p>
        </p:txBody>
      </p:sp>
    </p:spTree>
    <p:extLst>
      <p:ext uri="{BB962C8B-B14F-4D97-AF65-F5344CB8AC3E}">
        <p14:creationId xmlns:p14="http://schemas.microsoft.com/office/powerpoint/2010/main" val="99251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6EF3E00D-AA2D-4435-BE34-D20C13B04621}" type="datetimeFigureOut">
              <a:rPr lang="en-US" smtClean="0"/>
              <a:t>2/8/2017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40BBD5BE-17EC-474C-87F7-F194B4EA6D4B}"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966660"/>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6EF3E00D-AA2D-4435-BE34-D20C13B04621}" type="datetimeFigureOut">
              <a:rPr lang="en-US" smtClean="0"/>
              <a:t>2/8/2017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40BBD5BE-17EC-474C-87F7-F194B4EA6D4B}" type="slidenum">
              <a:rPr lang="en-US" smtClean="0"/>
              <a:t>‹#›</a:t>
            </a:fld>
            <a:endParaRPr lang="en-US"/>
          </a:p>
        </p:txBody>
      </p:sp>
    </p:spTree>
    <p:extLst>
      <p:ext uri="{BB962C8B-B14F-4D97-AF65-F5344CB8AC3E}">
        <p14:creationId xmlns:p14="http://schemas.microsoft.com/office/powerpoint/2010/main" val="33574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EF3E00D-AA2D-4435-BE34-D20C13B04621}" type="datetimeFigureOut">
              <a:rPr lang="en-US" smtClean="0"/>
              <a:t>2/8/2017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0BBD5BE-17EC-474C-87F7-F194B4EA6D4B}"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7576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ordpress.oet.udel.edu/pbs/scss-modules/student-student-relationship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ordpress.oet.udel.edu/pbs/scss-modules/teacher-student-relationship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lynnlm@udel.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pbis.org/common/cms/files/pbisresources/Supporting%20and%20Responding%20to%20Behavior.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pbis.org/resource/1117/pbis-technical-brief-o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DE-PBS Cadre</a:t>
            </a:r>
            <a:endParaRPr lang="en-US" dirty="0"/>
          </a:p>
        </p:txBody>
      </p:sp>
      <p:sp>
        <p:nvSpPr>
          <p:cNvPr id="3" name="Subtitle 2"/>
          <p:cNvSpPr>
            <a:spLocks noGrp="1"/>
          </p:cNvSpPr>
          <p:nvPr>
            <p:ph type="subTitle" idx="1"/>
          </p:nvPr>
        </p:nvSpPr>
        <p:spPr/>
        <p:txBody>
          <a:bodyPr/>
          <a:lstStyle/>
          <a:p>
            <a:r>
              <a:rPr lang="en-US" dirty="0" smtClean="0"/>
              <a:t>Wednesday, February 8, 2017</a:t>
            </a:r>
            <a:endParaRPr lang="en-US" dirty="0"/>
          </a:p>
        </p:txBody>
      </p:sp>
    </p:spTree>
    <p:extLst>
      <p:ext uri="{BB962C8B-B14F-4D97-AF65-F5344CB8AC3E}">
        <p14:creationId xmlns:p14="http://schemas.microsoft.com/office/powerpoint/2010/main" val="732960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MTSS</a:t>
            </a:r>
            <a:br>
              <a:rPr lang="en-US" dirty="0" smtClean="0"/>
            </a:br>
            <a:r>
              <a:rPr lang="en-US" dirty="0" smtClean="0"/>
              <a:t>Professional Development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50644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reminder-</a:t>
            </a:r>
            <a:br>
              <a:rPr lang="en-US" dirty="0" smtClean="0"/>
            </a:br>
            <a:r>
              <a:rPr lang="en-US" dirty="0" smtClean="0"/>
              <a:t>Substitute Reimbursement</a:t>
            </a:r>
            <a:endParaRPr lang="en-US" dirty="0"/>
          </a:p>
        </p:txBody>
      </p:sp>
      <p:sp>
        <p:nvSpPr>
          <p:cNvPr id="3" name="Content Placeholder 2"/>
          <p:cNvSpPr>
            <a:spLocks noGrp="1"/>
          </p:cNvSpPr>
          <p:nvPr>
            <p:ph idx="1"/>
          </p:nvPr>
        </p:nvSpPr>
        <p:spPr/>
        <p:txBody>
          <a:bodyPr/>
          <a:lstStyle/>
          <a:p>
            <a:r>
              <a:rPr lang="en-US" sz="2400" dirty="0"/>
              <a:t>The Department of Education will provide substitute reimbursement for REGISTERED participants.  </a:t>
            </a:r>
          </a:p>
          <a:p>
            <a:endParaRPr lang="en-US" sz="2400" dirty="0"/>
          </a:p>
          <a:p>
            <a:r>
              <a:rPr lang="en-US" sz="2400" dirty="0"/>
              <a:t>PFA or IV needs to be completed within 30 days after the training.   Please send completed PFA or IV electronically to Beth Draper (beth.draper@doe.k12.de.us).</a:t>
            </a:r>
          </a:p>
          <a:p>
            <a:endParaRPr lang="en-US" dirty="0"/>
          </a:p>
        </p:txBody>
      </p:sp>
      <p:pic>
        <p:nvPicPr>
          <p:cNvPr id="2050" name="Picture 2" descr="C:\Users\hearn\AppData\Local\Microsoft\Windows\Temporary Internet Files\Content.IE5\KXG7VXLI\5175663480_b753ff35e9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6075" y="295276"/>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971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a:t>
            </a:r>
            <a:r>
              <a:rPr lang="en-US" sz="2400" dirty="0" smtClean="0"/>
              <a:t>s</a:t>
            </a:r>
            <a:r>
              <a:rPr lang="en-US" dirty="0" smtClean="0"/>
              <a:t> </a:t>
            </a:r>
            <a:r>
              <a:rPr lang="en-US" dirty="0"/>
              <a:t>of IEP</a:t>
            </a:r>
            <a:r>
              <a:rPr lang="en-US" sz="2400" dirty="0"/>
              <a:t>s</a:t>
            </a:r>
            <a:r>
              <a:rPr lang="en-US" dirty="0"/>
              <a:t> update</a:t>
            </a:r>
          </a:p>
        </p:txBody>
      </p:sp>
      <p:sp>
        <p:nvSpPr>
          <p:cNvPr id="3" name="Content Placeholder 2"/>
          <p:cNvSpPr>
            <a:spLocks noGrp="1"/>
          </p:cNvSpPr>
          <p:nvPr>
            <p:ph idx="1"/>
          </p:nvPr>
        </p:nvSpPr>
        <p:spPr/>
        <p:txBody>
          <a:bodyPr>
            <a:normAutofit/>
          </a:bodyPr>
          <a:lstStyle/>
          <a:p>
            <a:r>
              <a:rPr lang="en-US" sz="2800" dirty="0" smtClean="0"/>
              <a:t>Strong </a:t>
            </a:r>
            <a:r>
              <a:rPr lang="en-US" sz="2800" dirty="0"/>
              <a:t>connection between use of PTR and graduation of </a:t>
            </a:r>
            <a:r>
              <a:rPr lang="en-US" sz="2800" dirty="0" smtClean="0"/>
              <a:t>		ABCs </a:t>
            </a:r>
            <a:r>
              <a:rPr lang="en-US" sz="2800" dirty="0"/>
              <a:t>of IEPs</a:t>
            </a:r>
          </a:p>
          <a:p>
            <a:pPr marL="0" indent="0">
              <a:buNone/>
            </a:pPr>
            <a:endParaRPr lang="en-US" sz="2800" dirty="0"/>
          </a:p>
          <a:p>
            <a:r>
              <a:rPr lang="en-US" sz="2800" dirty="0" smtClean="0"/>
              <a:t>Sharing </a:t>
            </a:r>
            <a:r>
              <a:rPr lang="en-US" sz="2800" dirty="0"/>
              <a:t>behavioral supports on the IEP with all team members </a:t>
            </a:r>
            <a:r>
              <a:rPr lang="en-US" sz="2800" dirty="0" smtClean="0"/>
              <a:t>	working </a:t>
            </a:r>
            <a:r>
              <a:rPr lang="en-US" sz="2800" dirty="0"/>
              <a:t>with the </a:t>
            </a:r>
            <a:r>
              <a:rPr lang="en-US" sz="2800" dirty="0" smtClean="0"/>
              <a:t>students</a:t>
            </a:r>
            <a:endParaRPr lang="en-US" sz="2800" dirty="0"/>
          </a:p>
        </p:txBody>
      </p:sp>
    </p:spTree>
    <p:extLst>
      <p:ext uri="{BB962C8B-B14F-4D97-AF65-F5344CB8AC3E}">
        <p14:creationId xmlns:p14="http://schemas.microsoft.com/office/powerpoint/2010/main" val="2602909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PEERS</a:t>
            </a:r>
            <a:endParaRPr lang="en-US" dirty="0"/>
          </a:p>
        </p:txBody>
      </p:sp>
      <p:sp>
        <p:nvSpPr>
          <p:cNvPr id="3" name="Content Placeholder 2"/>
          <p:cNvSpPr>
            <a:spLocks noGrp="1"/>
          </p:cNvSpPr>
          <p:nvPr>
            <p:ph idx="1"/>
          </p:nvPr>
        </p:nvSpPr>
        <p:spPr/>
        <p:txBody>
          <a:bodyPr/>
          <a:lstStyle/>
          <a:p>
            <a:r>
              <a:rPr lang="en-US" sz="3200" dirty="0" smtClean="0"/>
              <a:t>Let’s Brainstorm: </a:t>
            </a:r>
          </a:p>
          <a:p>
            <a:pPr lvl="1"/>
            <a:r>
              <a:rPr lang="en-US" sz="2800" dirty="0" smtClean="0"/>
              <a:t>What </a:t>
            </a:r>
            <a:r>
              <a:rPr lang="en-US" sz="2800" dirty="0"/>
              <a:t>are your recommendations on how to continue to implement PEERS in the secondary level?</a:t>
            </a:r>
          </a:p>
          <a:p>
            <a:endParaRPr lang="en-US" dirty="0"/>
          </a:p>
          <a:p>
            <a:endParaRPr lang="en-US" dirty="0"/>
          </a:p>
        </p:txBody>
      </p:sp>
    </p:spTree>
    <p:extLst>
      <p:ext uri="{BB962C8B-B14F-4D97-AF65-F5344CB8AC3E}">
        <p14:creationId xmlns:p14="http://schemas.microsoft.com/office/powerpoint/2010/main" val="31218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Tiered Fidelity </a:t>
            </a:r>
            <a:r>
              <a:rPr lang="en-US" sz="4900" dirty="0" smtClean="0"/>
              <a:t>Inventory (</a:t>
            </a:r>
            <a:r>
              <a:rPr lang="en-US" sz="4900" dirty="0"/>
              <a:t>TFI) </a:t>
            </a:r>
            <a:br>
              <a:rPr lang="en-US" sz="4900" dirty="0"/>
            </a:br>
            <a:r>
              <a:rPr lang="en-US" sz="4900" dirty="0" smtClean="0"/>
              <a:t>&amp; </a:t>
            </a:r>
            <a:r>
              <a:rPr lang="en-US" sz="4900" dirty="0"/>
              <a:t>Tier 2 Technical </a:t>
            </a:r>
            <a:r>
              <a:rPr lang="en-US" sz="4900" dirty="0" smtClean="0"/>
              <a:t>Assistance</a:t>
            </a:r>
            <a:r>
              <a:rPr lang="en-US" sz="4800" dirty="0" smtClean="0"/>
              <a:t/>
            </a:r>
            <a:br>
              <a:rPr lang="en-US" sz="4800" dirty="0" smtClean="0"/>
            </a:br>
            <a:r>
              <a:rPr lang="en-US" dirty="0" smtClean="0"/>
              <a:t/>
            </a:r>
            <a:br>
              <a:rPr lang="en-US" dirty="0" smtClean="0"/>
            </a:br>
            <a:r>
              <a:rPr lang="en-US" dirty="0" smtClean="0"/>
              <a:t>What is the TFI?</a:t>
            </a:r>
            <a:endParaRPr lang="en-US" dirty="0"/>
          </a:p>
        </p:txBody>
      </p:sp>
      <p:sp>
        <p:nvSpPr>
          <p:cNvPr id="3" name="Content Placeholder 2"/>
          <p:cNvSpPr>
            <a:spLocks noGrp="1"/>
          </p:cNvSpPr>
          <p:nvPr>
            <p:ph idx="1"/>
          </p:nvPr>
        </p:nvSpPr>
        <p:spPr>
          <a:xfrm>
            <a:off x="1251677" y="2873829"/>
            <a:ext cx="9666693" cy="3875888"/>
          </a:xfrm>
        </p:spPr>
        <p:txBody>
          <a:bodyPr/>
          <a:lstStyle/>
          <a:p>
            <a:r>
              <a:rPr lang="mr-IN" sz="2800" dirty="0"/>
              <a:t>…</a:t>
            </a:r>
            <a:r>
              <a:rPr lang="en-US" sz="2800" dirty="0"/>
              <a:t>A tool developed by the OSEP Technical Assistance Center for PBIS</a:t>
            </a:r>
          </a:p>
          <a:p>
            <a:r>
              <a:rPr lang="mr-IN" sz="2800" dirty="0"/>
              <a:t>…</a:t>
            </a:r>
            <a:r>
              <a:rPr lang="en-US" sz="2800" dirty="0"/>
              <a:t>Encompasses all three tiers of support.</a:t>
            </a:r>
          </a:p>
          <a:p>
            <a:r>
              <a:rPr lang="mr-IN" sz="2800" dirty="0"/>
              <a:t>…</a:t>
            </a:r>
            <a:r>
              <a:rPr lang="en-US" sz="2800" dirty="0"/>
              <a:t>Intended for use as a guideline for initial implementation as well as sustained use</a:t>
            </a:r>
          </a:p>
          <a:p>
            <a:r>
              <a:rPr lang="mr-IN" sz="2800" dirty="0"/>
              <a:t>…</a:t>
            </a:r>
            <a:r>
              <a:rPr lang="en-US" sz="2800" dirty="0"/>
              <a:t>For our purposes, we are focusing on the Tier 2 section</a:t>
            </a:r>
          </a:p>
          <a:p>
            <a:endParaRPr lang="en-US" dirty="0" smtClean="0"/>
          </a:p>
          <a:p>
            <a:endParaRPr lang="en-US" dirty="0" smtClean="0"/>
          </a:p>
          <a:p>
            <a:endParaRPr lang="en-US" dirty="0"/>
          </a:p>
        </p:txBody>
      </p:sp>
    </p:spTree>
    <p:extLst>
      <p:ext uri="{BB962C8B-B14F-4D97-AF65-F5344CB8AC3E}">
        <p14:creationId xmlns:p14="http://schemas.microsoft.com/office/powerpoint/2010/main" val="229934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Subscales &amp; Sample Graph</a:t>
            </a:r>
            <a:endParaRPr lang="en-US" dirty="0"/>
          </a:p>
        </p:txBody>
      </p:sp>
      <p:sp>
        <p:nvSpPr>
          <p:cNvPr id="3" name="Content Placeholder 2"/>
          <p:cNvSpPr>
            <a:spLocks noGrp="1"/>
          </p:cNvSpPr>
          <p:nvPr>
            <p:ph idx="1"/>
          </p:nvPr>
        </p:nvSpPr>
        <p:spPr>
          <a:xfrm>
            <a:off x="979535" y="2286001"/>
            <a:ext cx="10178322" cy="3593591"/>
          </a:xfrm>
        </p:spPr>
        <p:txBody>
          <a:bodyPr>
            <a:normAutofit/>
          </a:bodyPr>
          <a:lstStyle/>
          <a:p>
            <a:pPr>
              <a:lnSpc>
                <a:spcPct val="150000"/>
              </a:lnSpc>
            </a:pPr>
            <a:r>
              <a:rPr lang="en-US" sz="2800" dirty="0" smtClean="0"/>
              <a:t>Team</a:t>
            </a:r>
          </a:p>
          <a:p>
            <a:pPr>
              <a:lnSpc>
                <a:spcPct val="150000"/>
              </a:lnSpc>
            </a:pPr>
            <a:r>
              <a:rPr lang="en-US" sz="2800" dirty="0" smtClean="0"/>
              <a:t>Interventions</a:t>
            </a:r>
          </a:p>
          <a:p>
            <a:pPr>
              <a:lnSpc>
                <a:spcPct val="150000"/>
              </a:lnSpc>
            </a:pPr>
            <a:r>
              <a:rPr lang="en-US" sz="2800" dirty="0" smtClean="0"/>
              <a:t>Evaluations</a:t>
            </a:r>
          </a:p>
        </p:txBody>
      </p:sp>
      <p:pic>
        <p:nvPicPr>
          <p:cNvPr id="4" name="Content Placeholder 3" descr="Screen Shot 2017-02-02 at 11.10.15 AM.png"/>
          <p:cNvPicPr>
            <a:picLocks noChangeAspect="1"/>
          </p:cNvPicPr>
          <p:nvPr/>
        </p:nvPicPr>
        <p:blipFill>
          <a:blip r:embed="rId3">
            <a:extLst>
              <a:ext uri="{28A0092B-C50C-407E-A947-70E740481C1C}">
                <a14:useLocalDpi xmlns:a14="http://schemas.microsoft.com/office/drawing/2010/main" val="0"/>
              </a:ext>
            </a:extLst>
          </a:blip>
          <a:srcRect l="10764" r="10764"/>
          <a:stretch>
            <a:fillRect/>
          </a:stretch>
        </p:blipFill>
        <p:spPr>
          <a:xfrm>
            <a:off x="3521033" y="1248591"/>
            <a:ext cx="8333432" cy="4782095"/>
          </a:xfrm>
          <a:prstGeom prst="rect">
            <a:avLst/>
          </a:prstGeom>
        </p:spPr>
      </p:pic>
    </p:spTree>
    <p:extLst>
      <p:ext uri="{BB962C8B-B14F-4D97-AF65-F5344CB8AC3E}">
        <p14:creationId xmlns:p14="http://schemas.microsoft.com/office/powerpoint/2010/main" val="265377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26462"/>
          </a:xfrm>
        </p:spPr>
        <p:txBody>
          <a:bodyPr/>
          <a:lstStyle/>
          <a:p>
            <a:r>
              <a:rPr lang="en-US" dirty="0" smtClean="0"/>
              <a:t>statewide </a:t>
            </a:r>
            <a:r>
              <a:rPr lang="en-US" dirty="0" err="1" smtClean="0"/>
              <a:t>tfi</a:t>
            </a:r>
            <a:r>
              <a:rPr lang="en-US" dirty="0" smtClean="0"/>
              <a:t> Tier 2 Summary</a:t>
            </a:r>
            <a:endParaRPr lang="en-US" dirty="0"/>
          </a:p>
        </p:txBody>
      </p:sp>
      <p:sp>
        <p:nvSpPr>
          <p:cNvPr id="3" name="Content Placeholder 2"/>
          <p:cNvSpPr>
            <a:spLocks noGrp="1"/>
          </p:cNvSpPr>
          <p:nvPr>
            <p:ph idx="1"/>
          </p:nvPr>
        </p:nvSpPr>
        <p:spPr>
          <a:xfrm>
            <a:off x="1251678" y="1237129"/>
            <a:ext cx="10178322" cy="5235389"/>
          </a:xfrm>
        </p:spPr>
        <p:txBody>
          <a:bodyPr numCol="1"/>
          <a:lstStyle/>
          <a:p>
            <a:r>
              <a:rPr lang="en-US" b="1" dirty="0" smtClean="0"/>
              <a:t>Statewide average for first TFI administration:</a:t>
            </a:r>
          </a:p>
          <a:p>
            <a:pPr lvl="1"/>
            <a:r>
              <a:rPr lang="en-US" dirty="0" smtClean="0"/>
              <a:t>Teams: 77%</a:t>
            </a:r>
          </a:p>
          <a:p>
            <a:pPr lvl="1"/>
            <a:r>
              <a:rPr lang="en-US" dirty="0" smtClean="0"/>
              <a:t>Intervention: 59%</a:t>
            </a:r>
          </a:p>
          <a:p>
            <a:pPr lvl="1"/>
            <a:r>
              <a:rPr lang="en-US" dirty="0" smtClean="0"/>
              <a:t>Evaluation: 26%</a:t>
            </a:r>
          </a:p>
          <a:p>
            <a:pPr marL="457200" lvl="1" indent="0">
              <a:buNone/>
            </a:pPr>
            <a:endParaRPr lang="en-US" dirty="0" smtClean="0"/>
          </a:p>
          <a:p>
            <a:r>
              <a:rPr lang="en-US" b="1" dirty="0" smtClean="0"/>
              <a:t>Statewide Initial TFI average (15-16 SY)</a:t>
            </a:r>
            <a:endParaRPr lang="en-US" dirty="0" smtClean="0"/>
          </a:p>
          <a:p>
            <a:pPr lvl="1"/>
            <a:r>
              <a:rPr lang="en-US" dirty="0" smtClean="0"/>
              <a:t>Teams: 77%</a:t>
            </a:r>
          </a:p>
          <a:p>
            <a:pPr lvl="1"/>
            <a:r>
              <a:rPr lang="en-US" dirty="0" smtClean="0"/>
              <a:t>Intervention: 65%</a:t>
            </a:r>
          </a:p>
          <a:p>
            <a:pPr lvl="1"/>
            <a:r>
              <a:rPr lang="en-US" dirty="0" smtClean="0"/>
              <a:t>Evaluation: 20%</a:t>
            </a:r>
          </a:p>
          <a:p>
            <a:r>
              <a:rPr lang="en-US" b="1" dirty="0" smtClean="0"/>
              <a:t>Statewide End of Year TFI average (15-16)</a:t>
            </a:r>
          </a:p>
          <a:p>
            <a:pPr lvl="1"/>
            <a:r>
              <a:rPr lang="en-US" dirty="0" smtClean="0"/>
              <a:t>Teams: 91%</a:t>
            </a:r>
          </a:p>
          <a:p>
            <a:pPr lvl="1"/>
            <a:r>
              <a:rPr lang="en-US" dirty="0" smtClean="0"/>
              <a:t>Intervention: 76%</a:t>
            </a:r>
          </a:p>
          <a:p>
            <a:pPr lvl="1"/>
            <a:r>
              <a:rPr lang="en-US" dirty="0" smtClean="0"/>
              <a:t>Evaluation: 51%</a:t>
            </a:r>
          </a:p>
        </p:txBody>
      </p:sp>
      <p:graphicFrame>
        <p:nvGraphicFramePr>
          <p:cNvPr id="4" name="Chart 3"/>
          <p:cNvGraphicFramePr>
            <a:graphicFrameLocks/>
          </p:cNvGraphicFramePr>
          <p:nvPr>
            <p:extLst>
              <p:ext uri="{D42A27DB-BD31-4B8C-83A1-F6EECF244321}">
                <p14:modId xmlns:p14="http://schemas.microsoft.com/office/powerpoint/2010/main" val="882104000"/>
              </p:ext>
            </p:extLst>
          </p:nvPr>
        </p:nvGraphicFramePr>
        <p:xfrm>
          <a:off x="7164481" y="1021976"/>
          <a:ext cx="4543425" cy="2477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812693" y="3428139"/>
            <a:ext cx="1497495" cy="276999"/>
          </a:xfrm>
          <a:prstGeom prst="rect">
            <a:avLst/>
          </a:prstGeom>
          <a:noFill/>
        </p:spPr>
        <p:txBody>
          <a:bodyPr wrap="square" rtlCol="0">
            <a:spAutoFit/>
          </a:bodyPr>
          <a:lstStyle/>
          <a:p>
            <a:pPr algn="ctr"/>
            <a:r>
              <a:rPr lang="en-US" sz="1200" b="1" dirty="0">
                <a:solidFill>
                  <a:schemeClr val="tx1">
                    <a:lumMod val="65000"/>
                    <a:lumOff val="35000"/>
                  </a:schemeClr>
                </a:solidFill>
              </a:rPr>
              <a:t>N= 26 </a:t>
            </a:r>
            <a:r>
              <a:rPr lang="en-US" sz="1100" b="1" dirty="0" smtClean="0">
                <a:solidFill>
                  <a:schemeClr val="tx1">
                    <a:lumMod val="65000"/>
                    <a:lumOff val="35000"/>
                  </a:schemeClr>
                </a:solidFill>
              </a:rPr>
              <a:t>schools</a:t>
            </a:r>
            <a:endParaRPr lang="en-US" sz="1200" b="1" dirty="0">
              <a:solidFill>
                <a:schemeClr val="tx1">
                  <a:lumMod val="65000"/>
                  <a:lumOff val="35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3080427106"/>
              </p:ext>
            </p:extLst>
          </p:nvPr>
        </p:nvGraphicFramePr>
        <p:xfrm>
          <a:off x="7275442" y="3717231"/>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971483" y="6460431"/>
            <a:ext cx="3179917" cy="261610"/>
          </a:xfrm>
          <a:prstGeom prst="rect">
            <a:avLst/>
          </a:prstGeom>
          <a:noFill/>
        </p:spPr>
        <p:txBody>
          <a:bodyPr wrap="square" rtlCol="0">
            <a:spAutoFit/>
          </a:bodyPr>
          <a:lstStyle/>
          <a:p>
            <a:pPr algn="ctr"/>
            <a:r>
              <a:rPr lang="en-US" sz="1100" b="1" dirty="0" smtClean="0">
                <a:solidFill>
                  <a:schemeClr val="tx1">
                    <a:lumMod val="65000"/>
                    <a:lumOff val="35000"/>
                  </a:schemeClr>
                </a:solidFill>
              </a:rPr>
              <a:t>Initial N</a:t>
            </a:r>
            <a:r>
              <a:rPr lang="en-US" sz="1100" b="1" dirty="0">
                <a:solidFill>
                  <a:schemeClr val="tx1">
                    <a:lumMod val="65000"/>
                    <a:lumOff val="35000"/>
                  </a:schemeClr>
                </a:solidFill>
              </a:rPr>
              <a:t>= </a:t>
            </a:r>
            <a:r>
              <a:rPr lang="en-US" sz="1100" b="1" dirty="0" smtClean="0">
                <a:solidFill>
                  <a:schemeClr val="tx1">
                    <a:lumMod val="65000"/>
                    <a:lumOff val="35000"/>
                  </a:schemeClr>
                </a:solidFill>
              </a:rPr>
              <a:t>12 schools; End of Year N= 8</a:t>
            </a:r>
          </a:p>
        </p:txBody>
      </p:sp>
    </p:spTree>
    <p:extLst>
      <p:ext uri="{BB962C8B-B14F-4D97-AF65-F5344CB8AC3E}">
        <p14:creationId xmlns:p14="http://schemas.microsoft.com/office/powerpoint/2010/main" val="359806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2 Supports</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2800" dirty="0"/>
              <a:t>Training</a:t>
            </a:r>
          </a:p>
          <a:p>
            <a:pPr>
              <a:lnSpc>
                <a:spcPct val="150000"/>
              </a:lnSpc>
            </a:pPr>
            <a:r>
              <a:rPr lang="en-US" sz="2800" dirty="0"/>
              <a:t>Networking</a:t>
            </a:r>
          </a:p>
          <a:p>
            <a:pPr>
              <a:lnSpc>
                <a:spcPct val="150000"/>
              </a:lnSpc>
            </a:pPr>
            <a:r>
              <a:rPr lang="en-US" sz="2800" dirty="0"/>
              <a:t>Meeting Attendance</a:t>
            </a:r>
          </a:p>
          <a:p>
            <a:pPr>
              <a:lnSpc>
                <a:spcPct val="150000"/>
              </a:lnSpc>
            </a:pPr>
            <a:r>
              <a:rPr lang="en-US" sz="2800" dirty="0"/>
              <a:t>TFI Follow-up</a:t>
            </a:r>
          </a:p>
          <a:p>
            <a:pPr>
              <a:lnSpc>
                <a:spcPct val="150000"/>
              </a:lnSpc>
            </a:pPr>
            <a:r>
              <a:rPr lang="en-US" sz="2800" dirty="0"/>
              <a:t>Targeted Intervention Supports</a:t>
            </a:r>
          </a:p>
        </p:txBody>
      </p:sp>
    </p:spTree>
    <p:extLst>
      <p:ext uri="{BB962C8B-B14F-4D97-AF65-F5344CB8AC3E}">
        <p14:creationId xmlns:p14="http://schemas.microsoft.com/office/powerpoint/2010/main" val="410148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2 Training Updates</a:t>
            </a:r>
            <a:endParaRPr lang="en-US" dirty="0"/>
          </a:p>
        </p:txBody>
      </p:sp>
      <p:sp>
        <p:nvSpPr>
          <p:cNvPr id="3" name="Content Placeholder 2"/>
          <p:cNvSpPr>
            <a:spLocks noGrp="1"/>
          </p:cNvSpPr>
          <p:nvPr>
            <p:ph idx="1"/>
          </p:nvPr>
        </p:nvSpPr>
        <p:spPr/>
        <p:txBody>
          <a:bodyPr>
            <a:normAutofit/>
          </a:bodyPr>
          <a:lstStyle/>
          <a:p>
            <a:r>
              <a:rPr lang="en-US" sz="3200" dirty="0"/>
              <a:t>Over 33 school teams trained since 2014</a:t>
            </a:r>
          </a:p>
          <a:p>
            <a:r>
              <a:rPr lang="en-US" sz="3200" dirty="0"/>
              <a:t>Schools receiving a PROFICIENT or EXEMPLARY on most recent KFE are invited to attend</a:t>
            </a:r>
          </a:p>
          <a:p>
            <a:r>
              <a:rPr lang="en-US" sz="3200" dirty="0"/>
              <a:t>16 schools attended our networking session</a:t>
            </a:r>
          </a:p>
          <a:p>
            <a:r>
              <a:rPr lang="en-US" sz="3200" smtClean="0"/>
              <a:t>26 </a:t>
            </a:r>
            <a:r>
              <a:rPr lang="en-US" sz="3200" dirty="0"/>
              <a:t>schools have completed the TFI Tier 2</a:t>
            </a:r>
          </a:p>
          <a:p>
            <a:endParaRPr lang="en-US" dirty="0"/>
          </a:p>
        </p:txBody>
      </p:sp>
    </p:spTree>
    <p:extLst>
      <p:ext uri="{BB962C8B-B14F-4D97-AF65-F5344CB8AC3E}">
        <p14:creationId xmlns:p14="http://schemas.microsoft.com/office/powerpoint/2010/main" val="26855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Soon</a:t>
            </a:r>
            <a:endParaRPr lang="en-US" dirty="0"/>
          </a:p>
        </p:txBody>
      </p:sp>
      <p:sp>
        <p:nvSpPr>
          <p:cNvPr id="3" name="Content Placeholder 2"/>
          <p:cNvSpPr>
            <a:spLocks noGrp="1"/>
          </p:cNvSpPr>
          <p:nvPr>
            <p:ph idx="1"/>
          </p:nvPr>
        </p:nvSpPr>
        <p:spPr/>
        <p:txBody>
          <a:bodyPr>
            <a:normAutofit/>
          </a:bodyPr>
          <a:lstStyle/>
          <a:p>
            <a:r>
              <a:rPr lang="en-US" sz="3200" dirty="0"/>
              <a:t>Project Coach Attendance at Tier 2 meetings</a:t>
            </a:r>
          </a:p>
          <a:p>
            <a:r>
              <a:rPr lang="en-US" sz="3200" dirty="0"/>
              <a:t>Follow-up TFI support in May</a:t>
            </a:r>
          </a:p>
          <a:p>
            <a:r>
              <a:rPr lang="en-US" sz="3200" dirty="0"/>
              <a:t>Additional opportunities to complete TFI</a:t>
            </a:r>
          </a:p>
          <a:p>
            <a:r>
              <a:rPr lang="en-US" sz="3200" dirty="0"/>
              <a:t>Assistance with action planning around Tier 2 supports</a:t>
            </a:r>
          </a:p>
        </p:txBody>
      </p:sp>
    </p:spTree>
    <p:extLst>
      <p:ext uri="{BB962C8B-B14F-4D97-AF65-F5344CB8AC3E}">
        <p14:creationId xmlns:p14="http://schemas.microsoft.com/office/powerpoint/2010/main" val="6797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Art of Coaching Teams: </a:t>
            </a:r>
            <a:br>
              <a:rPr lang="en-US" sz="4400" dirty="0" smtClean="0"/>
            </a:br>
            <a:r>
              <a:rPr lang="en-US" sz="4400" dirty="0" smtClean="0"/>
              <a:t>Building Resilient Communities that Transform Schools</a:t>
            </a:r>
            <a:r>
              <a:rPr lang="en-US" sz="4000" dirty="0" smtClean="0"/>
              <a:t/>
            </a:r>
            <a:br>
              <a:rPr lang="en-US" sz="4000" dirty="0" smtClean="0"/>
            </a:br>
            <a:r>
              <a:rPr lang="en-US" sz="4000" dirty="0" smtClean="0"/>
              <a:t/>
            </a:r>
            <a:br>
              <a:rPr lang="en-US" sz="4000" dirty="0" smtClean="0"/>
            </a:br>
            <a:r>
              <a:rPr lang="en-US" sz="3600" dirty="0" smtClean="0"/>
              <a:t>By Elena Aguilar</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86575" y="2376121"/>
            <a:ext cx="3000593" cy="3961180"/>
          </a:xfrm>
        </p:spPr>
      </p:pic>
    </p:spTree>
    <p:extLst>
      <p:ext uri="{BB962C8B-B14F-4D97-AF65-F5344CB8AC3E}">
        <p14:creationId xmlns:p14="http://schemas.microsoft.com/office/powerpoint/2010/main" val="1646942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Forum – 2/14/17</a:t>
            </a:r>
            <a:endParaRPr lang="en-US" dirty="0"/>
          </a:p>
        </p:txBody>
      </p:sp>
      <p:sp>
        <p:nvSpPr>
          <p:cNvPr id="3" name="Content Placeholder 2"/>
          <p:cNvSpPr>
            <a:spLocks noGrp="1"/>
          </p:cNvSpPr>
          <p:nvPr>
            <p:ph sz="half" idx="1"/>
          </p:nvPr>
        </p:nvSpPr>
        <p:spPr>
          <a:xfrm>
            <a:off x="1194265" y="1338549"/>
            <a:ext cx="4800600" cy="3619500"/>
          </a:xfrm>
        </p:spPr>
        <p:txBody>
          <a:bodyPr>
            <a:noAutofit/>
          </a:bodyPr>
          <a:lstStyle/>
          <a:p>
            <a:r>
              <a:rPr lang="en-US" sz="2800" dirty="0" smtClean="0"/>
              <a:t>Topics include: </a:t>
            </a:r>
          </a:p>
          <a:p>
            <a:pPr lvl="1"/>
            <a:r>
              <a:rPr lang="en-US" sz="2400" dirty="0" smtClean="0"/>
              <a:t>Revitalizing a Team (Dover High)</a:t>
            </a:r>
          </a:p>
          <a:p>
            <a:pPr lvl="1"/>
            <a:r>
              <a:rPr lang="en-US" sz="2400" dirty="0" smtClean="0"/>
              <a:t>Summer Planning </a:t>
            </a:r>
          </a:p>
          <a:p>
            <a:pPr lvl="1"/>
            <a:r>
              <a:rPr lang="en-US" sz="2400" dirty="0" smtClean="0"/>
              <a:t>Team Leadership</a:t>
            </a:r>
          </a:p>
          <a:p>
            <a:pPr lvl="1"/>
            <a:r>
              <a:rPr lang="en-US" sz="2400" dirty="0" smtClean="0"/>
              <a:t>Student Leadership </a:t>
            </a:r>
          </a:p>
          <a:p>
            <a:pPr lvl="1"/>
            <a:r>
              <a:rPr lang="en-US" sz="2400" dirty="0" smtClean="0"/>
              <a:t>Universal Screeners</a:t>
            </a:r>
          </a:p>
          <a:p>
            <a:pPr lvl="1"/>
            <a:r>
              <a:rPr lang="en-US" sz="2400" dirty="0" smtClean="0"/>
              <a:t>Tier 2 Programming</a:t>
            </a:r>
          </a:p>
          <a:p>
            <a:pPr marL="0" indent="0">
              <a:buNone/>
            </a:pPr>
            <a:endParaRPr lang="en-US" sz="1200" dirty="0"/>
          </a:p>
          <a:p>
            <a:pPr marL="0" indent="0">
              <a:buNone/>
            </a:pPr>
            <a:r>
              <a:rPr lang="en-US" sz="2800" dirty="0" smtClean="0"/>
              <a:t>High School &amp; Middle Schools</a:t>
            </a:r>
          </a:p>
          <a:p>
            <a:pPr marL="0" indent="0">
              <a:buNone/>
            </a:pPr>
            <a:r>
              <a:rPr lang="en-US" sz="2800" dirty="0" smtClean="0"/>
              <a:t>Pre-PD Survey</a:t>
            </a:r>
            <a:endParaRPr lang="en-US" sz="2800" dirty="0"/>
          </a:p>
        </p:txBody>
      </p:sp>
      <p:pic>
        <p:nvPicPr>
          <p:cNvPr id="1026" name="Picture 2" descr="Image result for teenag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813" y="3198738"/>
            <a:ext cx="5493745" cy="365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9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around Trauma Informed Practices</a:t>
            </a:r>
            <a:endParaRPr lang="en-US" dirty="0"/>
          </a:p>
        </p:txBody>
      </p:sp>
      <p:sp>
        <p:nvSpPr>
          <p:cNvPr id="3" name="Content Placeholder 2"/>
          <p:cNvSpPr>
            <a:spLocks noGrp="1"/>
          </p:cNvSpPr>
          <p:nvPr>
            <p:ph idx="1"/>
          </p:nvPr>
        </p:nvSpPr>
        <p:spPr/>
        <p:txBody>
          <a:bodyPr>
            <a:normAutofit/>
          </a:bodyPr>
          <a:lstStyle/>
          <a:p>
            <a:r>
              <a:rPr lang="en-US" sz="2800" dirty="0" smtClean="0"/>
              <a:t>Eliza Hurst &amp; Compassionate Schools Initiative </a:t>
            </a:r>
          </a:p>
          <a:p>
            <a:pPr lvl="1"/>
            <a:r>
              <a:rPr lang="en-US" sz="2600" dirty="0" smtClean="0"/>
              <a:t>topics</a:t>
            </a:r>
          </a:p>
          <a:p>
            <a:r>
              <a:rPr lang="en-US" sz="2800" dirty="0" smtClean="0"/>
              <a:t>DSEA plans for professional development </a:t>
            </a:r>
          </a:p>
          <a:p>
            <a:r>
              <a:rPr lang="en-US" sz="2800" dirty="0" smtClean="0"/>
              <a:t>Integration with DE-PBS professional development </a:t>
            </a:r>
          </a:p>
          <a:p>
            <a:r>
              <a:rPr lang="en-US" sz="2800" dirty="0" smtClean="0"/>
              <a:t>Self-care PD interest </a:t>
            </a:r>
            <a:endParaRPr lang="en-US" sz="2800" dirty="0"/>
          </a:p>
        </p:txBody>
      </p:sp>
    </p:spTree>
    <p:extLst>
      <p:ext uri="{BB962C8B-B14F-4D97-AF65-F5344CB8AC3E}">
        <p14:creationId xmlns:p14="http://schemas.microsoft.com/office/powerpoint/2010/main" val="374238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Climate Data workshop -5/11/17</a:t>
            </a:r>
            <a:endParaRPr lang="en-US" dirty="0"/>
          </a:p>
        </p:txBody>
      </p:sp>
      <p:sp>
        <p:nvSpPr>
          <p:cNvPr id="3" name="Content Placeholder 2"/>
          <p:cNvSpPr>
            <a:spLocks noGrp="1"/>
          </p:cNvSpPr>
          <p:nvPr>
            <p:ph idx="1"/>
          </p:nvPr>
        </p:nvSpPr>
        <p:spPr>
          <a:xfrm>
            <a:off x="1251678" y="2104223"/>
            <a:ext cx="10178322" cy="3775370"/>
          </a:xfrm>
        </p:spPr>
        <p:txBody>
          <a:bodyPr>
            <a:noAutofit/>
          </a:bodyPr>
          <a:lstStyle/>
          <a:p>
            <a:r>
              <a:rPr lang="en-US" sz="2400" dirty="0" smtClean="0"/>
              <a:t>Open to all participating schools &amp; district support staff</a:t>
            </a:r>
          </a:p>
          <a:p>
            <a:r>
              <a:rPr lang="en-US" sz="2400" dirty="0" smtClean="0"/>
              <a:t>Del-tech – Dover, DE</a:t>
            </a:r>
          </a:p>
          <a:p>
            <a:r>
              <a:rPr lang="en-US" sz="2400" dirty="0" smtClean="0"/>
              <a:t>Morning workshop</a:t>
            </a:r>
          </a:p>
          <a:p>
            <a:pPr lvl="1"/>
            <a:r>
              <a:rPr lang="en-US" sz="2400" dirty="0" smtClean="0"/>
              <a:t>Statewide overview</a:t>
            </a:r>
          </a:p>
          <a:p>
            <a:pPr lvl="1"/>
            <a:r>
              <a:rPr lang="en-US" sz="2400" dirty="0" smtClean="0"/>
              <a:t>Understanding data reports &amp; interpretation tools</a:t>
            </a:r>
          </a:p>
          <a:p>
            <a:pPr lvl="1"/>
            <a:r>
              <a:rPr lang="en-US" sz="2400" dirty="0" smtClean="0"/>
              <a:t>Staff &amp; student voice</a:t>
            </a:r>
          </a:p>
          <a:p>
            <a:r>
              <a:rPr lang="en-US" sz="2400" dirty="0" smtClean="0"/>
              <a:t>Data Processing Time</a:t>
            </a:r>
          </a:p>
          <a:p>
            <a:endParaRPr lang="en-US" sz="2400" dirty="0" smtClean="0"/>
          </a:p>
          <a:p>
            <a:r>
              <a:rPr lang="en-US" sz="2400" dirty="0" smtClean="0"/>
              <a:t>2016-17 Staff Data Report – Early Distribution</a:t>
            </a:r>
            <a:endParaRPr lang="en-US" sz="2400" dirty="0"/>
          </a:p>
        </p:txBody>
      </p:sp>
    </p:spTree>
    <p:extLst>
      <p:ext uri="{BB962C8B-B14F-4D97-AF65-F5344CB8AC3E}">
        <p14:creationId xmlns:p14="http://schemas.microsoft.com/office/powerpoint/2010/main" val="3217946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SWPBS Team Training – 6/28/17</a:t>
            </a:r>
            <a:endParaRPr lang="en-US" dirty="0"/>
          </a:p>
        </p:txBody>
      </p:sp>
      <p:sp>
        <p:nvSpPr>
          <p:cNvPr id="3" name="Content Placeholder 2"/>
          <p:cNvSpPr>
            <a:spLocks noGrp="1"/>
          </p:cNvSpPr>
          <p:nvPr>
            <p:ph idx="1"/>
          </p:nvPr>
        </p:nvSpPr>
        <p:spPr>
          <a:xfrm>
            <a:off x="1251678" y="1874517"/>
            <a:ext cx="10178322" cy="4005075"/>
          </a:xfrm>
        </p:spPr>
        <p:txBody>
          <a:bodyPr>
            <a:normAutofit lnSpcReduction="10000"/>
          </a:bodyPr>
          <a:lstStyle/>
          <a:p>
            <a:endParaRPr lang="en-US" sz="2800" dirty="0" smtClean="0"/>
          </a:p>
          <a:p>
            <a:r>
              <a:rPr lang="en-US" sz="2800" dirty="0" smtClean="0"/>
              <a:t>SWPBS Team Training – 3 session series (2 summer, 1 fall)</a:t>
            </a:r>
          </a:p>
          <a:p>
            <a:r>
              <a:rPr lang="en-US" sz="2800" dirty="0" smtClean="0"/>
              <a:t>Think of potential teams based on interest and need</a:t>
            </a:r>
          </a:p>
          <a:p>
            <a:endParaRPr lang="en-US" sz="2800" dirty="0" smtClean="0"/>
          </a:p>
          <a:p>
            <a:r>
              <a:rPr lang="en-US" sz="2800" dirty="0" smtClean="0"/>
              <a:t>Support Readiness</a:t>
            </a:r>
          </a:p>
          <a:p>
            <a:pPr lvl="1"/>
            <a:r>
              <a:rPr lang="en-US" sz="2400" dirty="0" smtClean="0"/>
              <a:t>Planning with administration;  Administrator buy-in is key</a:t>
            </a:r>
          </a:p>
          <a:p>
            <a:pPr lvl="1"/>
            <a:r>
              <a:rPr lang="en-US" sz="2400" dirty="0" smtClean="0"/>
              <a:t>Discussion of team structure</a:t>
            </a:r>
          </a:p>
          <a:p>
            <a:pPr lvl="1"/>
            <a:r>
              <a:rPr lang="en-US" sz="2400" dirty="0" smtClean="0"/>
              <a:t>Overview of MTSS &amp; Tier 1 efforts</a:t>
            </a:r>
          </a:p>
          <a:p>
            <a:endParaRPr lang="en-US" dirty="0"/>
          </a:p>
          <a:p>
            <a:endParaRPr lang="en-US" dirty="0"/>
          </a:p>
        </p:txBody>
      </p:sp>
    </p:spTree>
    <p:extLst>
      <p:ext uri="{BB962C8B-B14F-4D97-AF65-F5344CB8AC3E}">
        <p14:creationId xmlns:p14="http://schemas.microsoft.com/office/powerpoint/2010/main" val="193456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a:t>
            </a:r>
            <a:br>
              <a:rPr lang="en-US" dirty="0" smtClean="0"/>
            </a:br>
            <a:r>
              <a:rPr lang="en-US" dirty="0" smtClean="0"/>
              <a:t>Online Module Series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02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Promoting Positive Relationships</a:t>
            </a:r>
            <a:br>
              <a:rPr lang="en-US" dirty="0"/>
            </a:br>
            <a:r>
              <a:rPr lang="en-US" dirty="0" smtClean="0"/>
              <a:t>Online Module Series</a:t>
            </a:r>
            <a:endParaRPr lang="en-US" dirty="0"/>
          </a:p>
        </p:txBody>
      </p:sp>
      <p:sp>
        <p:nvSpPr>
          <p:cNvPr id="5" name="Content Placeholder 4"/>
          <p:cNvSpPr>
            <a:spLocks noGrp="1"/>
          </p:cNvSpPr>
          <p:nvPr>
            <p:ph idx="1"/>
          </p:nvPr>
        </p:nvSpPr>
        <p:spPr>
          <a:xfrm>
            <a:off x="1981200" y="2656114"/>
            <a:ext cx="8229600" cy="3820886"/>
          </a:xfrm>
        </p:spPr>
        <p:txBody>
          <a:bodyPr>
            <a:normAutofit/>
          </a:bodyPr>
          <a:lstStyle/>
          <a:p>
            <a:r>
              <a:rPr lang="en-US" sz="2800" dirty="0" smtClean="0"/>
              <a:t>Supported as part of the School Climate and Student Success Grant (SCSS)</a:t>
            </a:r>
          </a:p>
          <a:p>
            <a:r>
              <a:rPr lang="en-US" sz="2800" dirty="0" smtClean="0"/>
              <a:t>Goal of the series is to provide information to schools that can lead to improvements in </a:t>
            </a:r>
            <a:r>
              <a:rPr lang="en-US" sz="2800" b="1" dirty="0" smtClean="0"/>
              <a:t>school climate </a:t>
            </a:r>
            <a:r>
              <a:rPr lang="en-US" sz="2800" dirty="0" smtClean="0"/>
              <a:t>and </a:t>
            </a:r>
            <a:r>
              <a:rPr lang="en-US" sz="2800" b="1" dirty="0" smtClean="0"/>
              <a:t>behavioral outcomes</a:t>
            </a:r>
          </a:p>
          <a:p>
            <a:r>
              <a:rPr lang="en-US" sz="2800" dirty="0" smtClean="0"/>
              <a:t>Each module is presented in the form of approximately hour-long PowerPoint sessions </a:t>
            </a:r>
            <a:endParaRPr lang="en-US" sz="2800" dirty="0"/>
          </a:p>
        </p:txBody>
      </p:sp>
    </p:spTree>
    <p:extLst>
      <p:ext uri="{BB962C8B-B14F-4D97-AF65-F5344CB8AC3E}">
        <p14:creationId xmlns:p14="http://schemas.microsoft.com/office/powerpoint/2010/main" val="136271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Modules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The first two modules focus on relationships:</a:t>
            </a:r>
          </a:p>
          <a:p>
            <a:pPr lvl="1"/>
            <a:r>
              <a:rPr lang="en-US" sz="2400" dirty="0" smtClean="0"/>
              <a:t>Student-student relationships</a:t>
            </a:r>
          </a:p>
          <a:p>
            <a:pPr lvl="1"/>
            <a:r>
              <a:rPr lang="en-US" sz="2400" dirty="0" smtClean="0"/>
              <a:t>Teacher-student relationships</a:t>
            </a:r>
          </a:p>
          <a:p>
            <a:pPr lvl="1"/>
            <a:endParaRPr lang="en-US" sz="2000" dirty="0"/>
          </a:p>
          <a:p>
            <a:r>
              <a:rPr lang="en-US" sz="2400" dirty="0" smtClean="0"/>
              <a:t>The presence of both </a:t>
            </a:r>
            <a:r>
              <a:rPr lang="en-US" sz="2400" b="1" dirty="0" smtClean="0"/>
              <a:t>positive</a:t>
            </a:r>
            <a:r>
              <a:rPr lang="en-US" sz="2400" dirty="0" smtClean="0"/>
              <a:t> student-student and teacher-student </a:t>
            </a:r>
            <a:r>
              <a:rPr lang="en-US" sz="2400" b="1" dirty="0" smtClean="0"/>
              <a:t>relationships</a:t>
            </a:r>
            <a:r>
              <a:rPr lang="en-US" sz="2400" dirty="0" smtClean="0"/>
              <a:t> in schools has been shown to lead to a multitude of </a:t>
            </a:r>
            <a:r>
              <a:rPr lang="en-US" sz="2400" b="1" dirty="0" smtClean="0"/>
              <a:t>positive academic and social-emotional outcomes</a:t>
            </a:r>
            <a:r>
              <a:rPr lang="en-US" sz="2400" dirty="0" smtClean="0"/>
              <a:t> for individual students as well as for classrooms and schools as a whole.</a:t>
            </a:r>
            <a:endParaRPr lang="en-US" sz="2400" dirty="0"/>
          </a:p>
        </p:txBody>
      </p:sp>
    </p:spTree>
    <p:extLst>
      <p:ext uri="{BB962C8B-B14F-4D97-AF65-F5344CB8AC3E}">
        <p14:creationId xmlns:p14="http://schemas.microsoft.com/office/powerpoint/2010/main" val="2611267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Modules</a:t>
            </a:r>
            <a:endParaRPr lang="en-US" dirty="0"/>
          </a:p>
        </p:txBody>
      </p:sp>
      <p:sp>
        <p:nvSpPr>
          <p:cNvPr id="3" name="Content Placeholder 2"/>
          <p:cNvSpPr>
            <a:spLocks noGrp="1"/>
          </p:cNvSpPr>
          <p:nvPr>
            <p:ph idx="1"/>
          </p:nvPr>
        </p:nvSpPr>
        <p:spPr>
          <a:xfrm>
            <a:off x="1371600" y="1447800"/>
            <a:ext cx="8839200" cy="5181600"/>
          </a:xfrm>
        </p:spPr>
        <p:txBody>
          <a:bodyPr>
            <a:normAutofit/>
          </a:bodyPr>
          <a:lstStyle/>
          <a:p>
            <a:r>
              <a:rPr lang="en-US" sz="2800" dirty="0"/>
              <a:t>The two relationship modules will provide educators with:</a:t>
            </a:r>
          </a:p>
          <a:p>
            <a:pPr lvl="1"/>
            <a:r>
              <a:rPr lang="en-US" sz="2400" dirty="0"/>
              <a:t>An overview of </a:t>
            </a:r>
            <a:r>
              <a:rPr lang="en-US" sz="2400" b="1" dirty="0"/>
              <a:t>what</a:t>
            </a:r>
            <a:r>
              <a:rPr lang="en-US" sz="2400" dirty="0"/>
              <a:t> student-student and teacher-student relationships are, </a:t>
            </a:r>
            <a:r>
              <a:rPr lang="en-US" sz="2400" b="1" dirty="0"/>
              <a:t>why</a:t>
            </a:r>
            <a:r>
              <a:rPr lang="en-US" sz="2400" dirty="0"/>
              <a:t> they are important, and the factors that contribute to both positive and negative relationships</a:t>
            </a:r>
          </a:p>
          <a:p>
            <a:pPr lvl="1"/>
            <a:r>
              <a:rPr lang="en-US" sz="2400" dirty="0"/>
              <a:t>Recommended </a:t>
            </a:r>
            <a:r>
              <a:rPr lang="en-US" sz="2400" b="1" dirty="0"/>
              <a:t>research-based strategies </a:t>
            </a:r>
            <a:r>
              <a:rPr lang="en-US" sz="2400" dirty="0"/>
              <a:t>to improve these two types of relationships</a:t>
            </a:r>
          </a:p>
          <a:p>
            <a:pPr lvl="1"/>
            <a:r>
              <a:rPr lang="en-US" sz="2400" dirty="0"/>
              <a:t>Resources and </a:t>
            </a:r>
            <a:r>
              <a:rPr lang="en-US" sz="2400" b="1" dirty="0"/>
              <a:t>tools</a:t>
            </a:r>
            <a:r>
              <a:rPr lang="en-US" sz="2400" dirty="0"/>
              <a:t> (available to download) to support the development of positive relationships</a:t>
            </a:r>
          </a:p>
          <a:p>
            <a:pPr lvl="1"/>
            <a:r>
              <a:rPr lang="en-US" sz="2400" dirty="0"/>
              <a:t>Research-based module narratives (that serve as the basis for the PowerPoint presentations) that focus on each type of relationship in great detail </a:t>
            </a:r>
          </a:p>
          <a:p>
            <a:pPr lvl="1"/>
            <a:endParaRPr lang="en-US" dirty="0" smtClean="0"/>
          </a:p>
          <a:p>
            <a:pPr lvl="1"/>
            <a:endParaRPr lang="en-US" dirty="0"/>
          </a:p>
        </p:txBody>
      </p:sp>
    </p:spTree>
    <p:extLst>
      <p:ext uri="{BB962C8B-B14F-4D97-AF65-F5344CB8AC3E}">
        <p14:creationId xmlns:p14="http://schemas.microsoft.com/office/powerpoint/2010/main" val="2608904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Uses</a:t>
            </a:r>
            <a:endParaRPr lang="en-US" dirty="0"/>
          </a:p>
        </p:txBody>
      </p:sp>
      <p:sp>
        <p:nvSpPr>
          <p:cNvPr id="3" name="Content Placeholder 2"/>
          <p:cNvSpPr>
            <a:spLocks noGrp="1"/>
          </p:cNvSpPr>
          <p:nvPr>
            <p:ph idx="1"/>
          </p:nvPr>
        </p:nvSpPr>
        <p:spPr>
          <a:xfrm>
            <a:off x="1981200" y="1600200"/>
            <a:ext cx="8229600" cy="4724400"/>
          </a:xfrm>
        </p:spPr>
        <p:txBody>
          <a:bodyPr>
            <a:normAutofit/>
          </a:bodyPr>
          <a:lstStyle/>
          <a:p>
            <a:r>
              <a:rPr lang="en-US" sz="2800" dirty="0" smtClean="0"/>
              <a:t>In-house professional development</a:t>
            </a:r>
          </a:p>
          <a:p>
            <a:r>
              <a:rPr lang="en-US" sz="2800" dirty="0" smtClean="0"/>
              <a:t>Materials can be accessed for use as:</a:t>
            </a:r>
          </a:p>
          <a:p>
            <a:pPr lvl="1"/>
            <a:r>
              <a:rPr lang="en-US" sz="2400" dirty="0" smtClean="0"/>
              <a:t>A whole staff</a:t>
            </a:r>
          </a:p>
          <a:p>
            <a:pPr lvl="1"/>
            <a:r>
              <a:rPr lang="en-US" sz="2400" dirty="0" smtClean="0"/>
              <a:t>In professional learning communities</a:t>
            </a:r>
          </a:p>
          <a:p>
            <a:pPr lvl="1"/>
            <a:r>
              <a:rPr lang="en-US" sz="2400" dirty="0" smtClean="0"/>
              <a:t>Leadership teams</a:t>
            </a:r>
          </a:p>
          <a:p>
            <a:pPr lvl="1"/>
            <a:r>
              <a:rPr lang="en-US" sz="2400" dirty="0" smtClean="0"/>
              <a:t>Individuals</a:t>
            </a:r>
          </a:p>
        </p:txBody>
      </p:sp>
    </p:spTree>
    <p:extLst>
      <p:ext uri="{BB962C8B-B14F-4D97-AF65-F5344CB8AC3E}">
        <p14:creationId xmlns:p14="http://schemas.microsoft.com/office/powerpoint/2010/main" val="2384710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Available Online</a:t>
            </a:r>
            <a:endParaRPr lang="en-US" dirty="0"/>
          </a:p>
        </p:txBody>
      </p:sp>
      <p:sp>
        <p:nvSpPr>
          <p:cNvPr id="3" name="Content Placeholder 2"/>
          <p:cNvSpPr>
            <a:spLocks noGrp="1"/>
          </p:cNvSpPr>
          <p:nvPr>
            <p:ph idx="1"/>
          </p:nvPr>
        </p:nvSpPr>
        <p:spPr>
          <a:xfrm>
            <a:off x="1981200" y="1447800"/>
            <a:ext cx="8229600" cy="5181600"/>
          </a:xfrm>
        </p:spPr>
        <p:txBody>
          <a:bodyPr/>
          <a:lstStyle/>
          <a:p>
            <a:r>
              <a:rPr lang="en-US" sz="2800" dirty="0" smtClean="0"/>
              <a:t>Module presentations (with audio)</a:t>
            </a:r>
          </a:p>
          <a:p>
            <a:pPr lvl="1"/>
            <a:r>
              <a:rPr lang="en-US" sz="2400" dirty="0" smtClean="0"/>
              <a:t>Slide narratives for the PowerPoints</a:t>
            </a:r>
          </a:p>
          <a:p>
            <a:pPr lvl="1"/>
            <a:r>
              <a:rPr lang="en-US" sz="2400" dirty="0" smtClean="0"/>
              <a:t>Handout versions for note-taking</a:t>
            </a:r>
          </a:p>
          <a:p>
            <a:r>
              <a:rPr lang="en-US" sz="2800" dirty="0" smtClean="0"/>
              <a:t>Module Research Narratives</a:t>
            </a:r>
          </a:p>
          <a:p>
            <a:r>
              <a:rPr lang="en-US" sz="2800" dirty="0" smtClean="0"/>
              <a:t>Links to Resources that are referenced throughout the presentations</a:t>
            </a:r>
          </a:p>
          <a:p>
            <a:pPr lvl="1"/>
            <a:r>
              <a:rPr lang="en-US" sz="2400" dirty="0" smtClean="0"/>
              <a:t>E.g., sample forms and worksheets, informational sheets and guides, useful tools, etc.</a:t>
            </a:r>
          </a:p>
          <a:p>
            <a:endParaRPr lang="en-US" dirty="0"/>
          </a:p>
        </p:txBody>
      </p:sp>
    </p:spTree>
    <p:extLst>
      <p:ext uri="{BB962C8B-B14F-4D97-AF65-F5344CB8AC3E}">
        <p14:creationId xmlns:p14="http://schemas.microsoft.com/office/powerpoint/2010/main" val="97477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5355" y="627799"/>
            <a:ext cx="5333678" cy="5578819"/>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5868537" y="5308979"/>
            <a:ext cx="2893326" cy="928048"/>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8857397" y="736979"/>
            <a:ext cx="2866030" cy="1364776"/>
          </a:xfrm>
          <a:prstGeom prst="roundRect">
            <a:avLst/>
          </a:prstGeom>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The homepage at www.elenaaguilar.com</a:t>
            </a:r>
            <a:endParaRPr lang="en-US" dirty="0"/>
          </a:p>
        </p:txBody>
      </p:sp>
    </p:spTree>
    <p:extLst>
      <p:ext uri="{BB962C8B-B14F-4D97-AF65-F5344CB8AC3E}">
        <p14:creationId xmlns:p14="http://schemas.microsoft.com/office/powerpoint/2010/main" val="4028073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the Modules</a:t>
            </a:r>
            <a:endParaRPr lang="en-US" dirty="0"/>
          </a:p>
        </p:txBody>
      </p:sp>
      <p:sp>
        <p:nvSpPr>
          <p:cNvPr id="3" name="Content Placeholder 2"/>
          <p:cNvSpPr>
            <a:spLocks noGrp="1"/>
          </p:cNvSpPr>
          <p:nvPr>
            <p:ph idx="1"/>
          </p:nvPr>
        </p:nvSpPr>
        <p:spPr>
          <a:xfrm>
            <a:off x="6705600" y="2286001"/>
            <a:ext cx="4724400" cy="3593591"/>
          </a:xfrm>
        </p:spPr>
        <p:txBody>
          <a:bodyPr/>
          <a:lstStyle/>
          <a:p>
            <a:r>
              <a:rPr lang="en-US" sz="2400" dirty="0" smtClean="0"/>
              <a:t>Delawarepbs.org </a:t>
            </a:r>
            <a:r>
              <a:rPr lang="en-US" sz="2400" dirty="0" smtClean="0">
                <a:sym typeface="Wingdings" panose="05000000000000000000" pitchFamily="2" charset="2"/>
              </a:rPr>
              <a:t> SCSS Modules</a:t>
            </a:r>
          </a:p>
          <a:p>
            <a:r>
              <a:rPr lang="en-US" sz="2400" dirty="0" smtClean="0">
                <a:hlinkClick r:id="rId3"/>
              </a:rPr>
              <a:t>http://wordpress.oet.udel.edu/pbs/scss-modules/student-student-relationships/</a:t>
            </a:r>
            <a:endParaRPr lang="en-US" sz="2400" dirty="0" smtClean="0"/>
          </a:p>
          <a:p>
            <a:r>
              <a:rPr lang="en-US" sz="2400" dirty="0" smtClean="0">
                <a:hlinkClick r:id="rId4"/>
              </a:rPr>
              <a:t>http://wordpress.oet.udel.edu/pbs/scss-modules/teacher-student-relationships/</a:t>
            </a:r>
            <a:endParaRPr lang="en-US" sz="2400" dirty="0" smtClean="0"/>
          </a:p>
          <a:p>
            <a:endParaRPr lang="en-US" dirty="0"/>
          </a:p>
        </p:txBody>
      </p:sp>
      <p:pic>
        <p:nvPicPr>
          <p:cNvPr id="4" name="Picture 3"/>
          <p:cNvPicPr>
            <a:picLocks noChangeAspect="1"/>
          </p:cNvPicPr>
          <p:nvPr/>
        </p:nvPicPr>
        <p:blipFill rotWithShape="1">
          <a:blip r:embed="rId5"/>
          <a:srcRect l="18480" t="13920" r="50400" b="42026"/>
          <a:stretch/>
        </p:blipFill>
        <p:spPr>
          <a:xfrm>
            <a:off x="1670304" y="1492168"/>
            <a:ext cx="4624666" cy="4910156"/>
          </a:xfrm>
          <a:prstGeom prst="rect">
            <a:avLst/>
          </a:prstGeom>
        </p:spPr>
      </p:pic>
      <p:sp>
        <p:nvSpPr>
          <p:cNvPr id="5" name="Oval 4"/>
          <p:cNvSpPr/>
          <p:nvPr/>
        </p:nvSpPr>
        <p:spPr>
          <a:xfrm>
            <a:off x="1251678" y="2157984"/>
            <a:ext cx="2584704" cy="2426208"/>
          </a:xfrm>
          <a:prstGeom prst="ellipse">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14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Module Topics</a:t>
            </a:r>
            <a:endParaRPr lang="en-US" dirty="0"/>
          </a:p>
        </p:txBody>
      </p:sp>
      <p:sp>
        <p:nvSpPr>
          <p:cNvPr id="3" name="Content Placeholder 2"/>
          <p:cNvSpPr>
            <a:spLocks noGrp="1"/>
          </p:cNvSpPr>
          <p:nvPr>
            <p:ph idx="1"/>
          </p:nvPr>
        </p:nvSpPr>
        <p:spPr/>
        <p:txBody>
          <a:bodyPr>
            <a:normAutofit lnSpcReduction="10000"/>
          </a:bodyPr>
          <a:lstStyle/>
          <a:p>
            <a:r>
              <a:rPr lang="en-US" sz="3600" dirty="0"/>
              <a:t>Coming soon!</a:t>
            </a:r>
          </a:p>
          <a:p>
            <a:pPr lvl="1"/>
            <a:r>
              <a:rPr lang="en-US" sz="3200" dirty="0"/>
              <a:t>Integrating the SWPBIS and SEL approaches</a:t>
            </a:r>
          </a:p>
          <a:p>
            <a:pPr lvl="1"/>
            <a:r>
              <a:rPr lang="en-US" sz="3200" dirty="0"/>
              <a:t>Bullying Victimization and </a:t>
            </a:r>
            <a:r>
              <a:rPr lang="en-US" sz="3200" dirty="0" smtClean="0"/>
              <a:t>Prevention</a:t>
            </a:r>
          </a:p>
          <a:p>
            <a:pPr lvl="1"/>
            <a:endParaRPr lang="en-US" sz="3200" dirty="0"/>
          </a:p>
          <a:p>
            <a:r>
              <a:rPr lang="en-US" sz="3400" dirty="0" smtClean="0"/>
              <a:t>Reminder – </a:t>
            </a:r>
          </a:p>
          <a:p>
            <a:pPr lvl="1"/>
            <a:r>
              <a:rPr lang="en-US" sz="3200" dirty="0" smtClean="0"/>
              <a:t>Team Leader Module 1 available for all team leaders</a:t>
            </a:r>
            <a:endParaRPr lang="en-US" sz="3200" dirty="0"/>
          </a:p>
          <a:p>
            <a:endParaRPr lang="en-US" dirty="0"/>
          </a:p>
        </p:txBody>
      </p:sp>
    </p:spTree>
    <p:extLst>
      <p:ext uri="{BB962C8B-B14F-4D97-AF65-F5344CB8AC3E}">
        <p14:creationId xmlns:p14="http://schemas.microsoft.com/office/powerpoint/2010/main" val="3797721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55629" y="1531088"/>
            <a:ext cx="8187071" cy="4064627"/>
          </a:xfrm>
        </p:spPr>
        <p:txBody>
          <a:bodyPr>
            <a:normAutofit/>
          </a:bodyPr>
          <a:lstStyle/>
          <a:p>
            <a:r>
              <a:rPr lang="en-US" dirty="0"/>
              <a:t>DE-PBS Phase Recognition</a:t>
            </a:r>
          </a:p>
        </p:txBody>
      </p:sp>
      <p:sp>
        <p:nvSpPr>
          <p:cNvPr id="2" name="Text Placeholder 1"/>
          <p:cNvSpPr>
            <a:spLocks noGrp="1"/>
          </p:cNvSpPr>
          <p:nvPr>
            <p:ph type="body" idx="1"/>
          </p:nvPr>
        </p:nvSpPr>
        <p:spPr>
          <a:xfrm>
            <a:off x="3255630" y="5616981"/>
            <a:ext cx="7017488" cy="951135"/>
          </a:xfrm>
        </p:spPr>
        <p:txBody>
          <a:bodyPr/>
          <a:lstStyle/>
          <a:p>
            <a:r>
              <a:rPr lang="en-US" dirty="0" smtClean="0"/>
              <a:t>2016-2017</a:t>
            </a:r>
            <a:endParaRPr lang="en-US" dirty="0"/>
          </a:p>
        </p:txBody>
      </p:sp>
      <p:pic>
        <p:nvPicPr>
          <p:cNvPr id="9" name="Picture 2" descr="http://wordpress.oet.udel.edu/pbs/wp-content/uploads/2011/10/Pashe-2-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309" y="146788"/>
            <a:ext cx="2145665"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48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 Summary</a:t>
            </a:r>
            <a:endParaRPr lang="en-US" dirty="0"/>
          </a:p>
        </p:txBody>
      </p:sp>
      <p:sp>
        <p:nvSpPr>
          <p:cNvPr id="3" name="Content Placeholder 2"/>
          <p:cNvSpPr>
            <a:spLocks noGrp="1"/>
          </p:cNvSpPr>
          <p:nvPr>
            <p:ph idx="1"/>
          </p:nvPr>
        </p:nvSpPr>
        <p:spPr/>
        <p:txBody>
          <a:bodyPr/>
          <a:lstStyle/>
          <a:p>
            <a:pPr>
              <a:lnSpc>
                <a:spcPct val="200000"/>
              </a:lnSpc>
            </a:pPr>
            <a:r>
              <a:rPr lang="en-US" sz="3200" dirty="0"/>
              <a:t>21 schools recognized</a:t>
            </a:r>
          </a:p>
          <a:p>
            <a:pPr>
              <a:lnSpc>
                <a:spcPct val="200000"/>
              </a:lnSpc>
            </a:pPr>
            <a:r>
              <a:rPr lang="en-US" sz="3200" dirty="0"/>
              <a:t>9 Districts</a:t>
            </a:r>
          </a:p>
          <a:p>
            <a:pPr>
              <a:lnSpc>
                <a:spcPct val="200000"/>
              </a:lnSpc>
            </a:pPr>
            <a:r>
              <a:rPr lang="en-US" sz="3200" dirty="0"/>
              <a:t>Introduced Phase 4</a:t>
            </a:r>
          </a:p>
          <a:p>
            <a:endParaRPr lang="en-US" dirty="0" smtClean="0"/>
          </a:p>
          <a:p>
            <a:endParaRPr lang="en-US" dirty="0"/>
          </a:p>
        </p:txBody>
      </p:sp>
      <p:pic>
        <p:nvPicPr>
          <p:cNvPr id="4" name="Picture 3" descr="t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383" y="2038018"/>
            <a:ext cx="3246169" cy="3027487"/>
          </a:xfrm>
          <a:prstGeom prst="rect">
            <a:avLst/>
          </a:prstGeom>
        </p:spPr>
      </p:pic>
    </p:spTree>
    <p:extLst>
      <p:ext uri="{BB962C8B-B14F-4D97-AF65-F5344CB8AC3E}">
        <p14:creationId xmlns:p14="http://schemas.microsoft.com/office/powerpoint/2010/main" val="390038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a:t>
            </a:r>
            <a:r>
              <a:rPr lang="en-US" dirty="0" smtClean="0"/>
              <a:t>– 2017 – Available Phases</a:t>
            </a:r>
            <a:endParaRPr lang="en-US" dirty="0"/>
          </a:p>
        </p:txBody>
      </p:sp>
      <p:sp>
        <p:nvSpPr>
          <p:cNvPr id="3" name="Content Placeholder 2"/>
          <p:cNvSpPr>
            <a:spLocks noGrp="1"/>
          </p:cNvSpPr>
          <p:nvPr>
            <p:ph idx="1"/>
          </p:nvPr>
        </p:nvSpPr>
        <p:spPr/>
        <p:txBody>
          <a:bodyPr>
            <a:normAutofit/>
          </a:bodyPr>
          <a:lstStyle/>
          <a:p>
            <a:r>
              <a:rPr lang="en-US" sz="2400" b="1" dirty="0"/>
              <a:t>Phase I</a:t>
            </a:r>
            <a:r>
              <a:rPr lang="en-US" sz="2400" dirty="0"/>
              <a:t>- Developing a SWPBS </a:t>
            </a:r>
            <a:r>
              <a:rPr lang="en-US" sz="2400" dirty="0" smtClean="0"/>
              <a:t>System</a:t>
            </a:r>
          </a:p>
          <a:p>
            <a:endParaRPr lang="en-US" sz="2400" dirty="0"/>
          </a:p>
          <a:p>
            <a:r>
              <a:rPr lang="en-US" sz="2400" b="1" dirty="0"/>
              <a:t>Phase II</a:t>
            </a:r>
            <a:r>
              <a:rPr lang="en-US" sz="2400" dirty="0"/>
              <a:t>- Establishing an Advanced SWPBS </a:t>
            </a:r>
            <a:r>
              <a:rPr lang="en-US" sz="2400" dirty="0" smtClean="0"/>
              <a:t>System</a:t>
            </a:r>
          </a:p>
          <a:p>
            <a:endParaRPr lang="en-US" sz="2400" dirty="0"/>
          </a:p>
          <a:p>
            <a:r>
              <a:rPr lang="en-US" sz="2400" b="1" dirty="0"/>
              <a:t>Phase III</a:t>
            </a:r>
            <a:r>
              <a:rPr lang="en-US" sz="2400" dirty="0"/>
              <a:t>- Developing a </a:t>
            </a:r>
            <a:r>
              <a:rPr lang="en-US" b="1" dirty="0" smtClean="0"/>
              <a:t>Targeted </a:t>
            </a:r>
            <a:r>
              <a:rPr lang="en-US" b="1" dirty="0"/>
              <a:t>Team (Problem Solving Conversations)</a:t>
            </a:r>
            <a:endParaRPr lang="en-US" dirty="0"/>
          </a:p>
          <a:p>
            <a:endParaRPr lang="en-US" sz="2400" dirty="0" smtClean="0"/>
          </a:p>
          <a:p>
            <a:r>
              <a:rPr lang="en-US" sz="2400" b="1" dirty="0" smtClean="0"/>
              <a:t>Phase </a:t>
            </a:r>
            <a:r>
              <a:rPr lang="en-US" sz="2400" b="1" dirty="0"/>
              <a:t>IV</a:t>
            </a:r>
            <a:r>
              <a:rPr lang="en-US" sz="2400" dirty="0"/>
              <a:t>- </a:t>
            </a:r>
            <a:r>
              <a:rPr lang="en-US" sz="2400" dirty="0" smtClean="0"/>
              <a:t>Establishing </a:t>
            </a:r>
            <a:r>
              <a:rPr lang="en-US" sz="2400" dirty="0"/>
              <a:t>a </a:t>
            </a:r>
            <a:r>
              <a:rPr lang="en-US" b="1" dirty="0"/>
              <a:t>Targeted Team (Systems Conversations)</a:t>
            </a:r>
            <a:endParaRPr lang="en-US" dirty="0"/>
          </a:p>
          <a:p>
            <a:endParaRPr lang="en-US" dirty="0"/>
          </a:p>
        </p:txBody>
      </p:sp>
    </p:spTree>
    <p:extLst>
      <p:ext uri="{BB962C8B-B14F-4D97-AF65-F5344CB8AC3E}">
        <p14:creationId xmlns:p14="http://schemas.microsoft.com/office/powerpoint/2010/main" val="1449134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2016 - 2017</a:t>
            </a:r>
            <a:endParaRPr lang="en-US" dirty="0"/>
          </a:p>
        </p:txBody>
      </p:sp>
      <p:sp>
        <p:nvSpPr>
          <p:cNvPr id="3" name="Content Placeholder 2"/>
          <p:cNvSpPr>
            <a:spLocks noGrp="1"/>
          </p:cNvSpPr>
          <p:nvPr>
            <p:ph idx="1"/>
          </p:nvPr>
        </p:nvSpPr>
        <p:spPr/>
        <p:txBody>
          <a:bodyPr/>
          <a:lstStyle/>
          <a:p>
            <a:pPr>
              <a:lnSpc>
                <a:spcPct val="200000"/>
              </a:lnSpc>
            </a:pPr>
            <a:r>
              <a:rPr lang="en-US" sz="3200" dirty="0"/>
              <a:t>Applications updated</a:t>
            </a:r>
          </a:p>
          <a:p>
            <a:pPr>
              <a:lnSpc>
                <a:spcPct val="200000"/>
              </a:lnSpc>
            </a:pPr>
            <a:r>
              <a:rPr lang="en-US" sz="3200" dirty="0"/>
              <a:t>Reflection Guides updated</a:t>
            </a:r>
          </a:p>
          <a:p>
            <a:pPr>
              <a:lnSpc>
                <a:spcPct val="200000"/>
              </a:lnSpc>
            </a:pPr>
            <a:r>
              <a:rPr lang="en-US" sz="3200" dirty="0"/>
              <a:t>New Phase 2, 3, and 4 FAQs</a:t>
            </a:r>
          </a:p>
          <a:p>
            <a:endParaRPr lang="en-US" dirty="0"/>
          </a:p>
          <a:p>
            <a:pPr marL="0" indent="0">
              <a:buNone/>
            </a:pPr>
            <a:endParaRPr lang="en-US" dirty="0"/>
          </a:p>
        </p:txBody>
      </p:sp>
    </p:spTree>
    <p:extLst>
      <p:ext uri="{BB962C8B-B14F-4D97-AF65-F5344CB8AC3E}">
        <p14:creationId xmlns:p14="http://schemas.microsoft.com/office/powerpoint/2010/main" val="2002076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Dates</a:t>
            </a:r>
            <a:endParaRPr lang="en-US" dirty="0"/>
          </a:p>
        </p:txBody>
      </p:sp>
      <p:sp>
        <p:nvSpPr>
          <p:cNvPr id="3" name="Content Placeholder 2"/>
          <p:cNvSpPr>
            <a:spLocks noGrp="1"/>
          </p:cNvSpPr>
          <p:nvPr>
            <p:ph idx="1"/>
          </p:nvPr>
        </p:nvSpPr>
        <p:spPr>
          <a:xfrm>
            <a:off x="1251678" y="1874517"/>
            <a:ext cx="10178322" cy="4580712"/>
          </a:xfrm>
        </p:spPr>
        <p:txBody>
          <a:bodyPr>
            <a:normAutofit/>
          </a:bodyPr>
          <a:lstStyle/>
          <a:p>
            <a:r>
              <a:rPr lang="en-US" sz="2400" dirty="0" smtClean="0"/>
              <a:t>Applications due </a:t>
            </a:r>
            <a:r>
              <a:rPr lang="en-US" sz="2400" b="1" dirty="0" smtClean="0"/>
              <a:t>Friday, June 30, 2017</a:t>
            </a:r>
            <a:endParaRPr lang="en-US" sz="2400" dirty="0" smtClean="0"/>
          </a:p>
          <a:p>
            <a:r>
              <a:rPr lang="en-US" sz="2400" dirty="0" smtClean="0"/>
              <a:t>If confirmation is not received by </a:t>
            </a:r>
            <a:r>
              <a:rPr lang="en-US" sz="2400" b="1" dirty="0" smtClean="0"/>
              <a:t>July 14, 2017 </a:t>
            </a:r>
            <a:r>
              <a:rPr lang="en-US" sz="2400" dirty="0" smtClean="0"/>
              <a:t>please contact Melissa </a:t>
            </a:r>
            <a:r>
              <a:rPr lang="en-US" sz="2400" dirty="0" err="1" smtClean="0"/>
              <a:t>Ebling</a:t>
            </a:r>
            <a:r>
              <a:rPr lang="en-US" sz="2400" dirty="0" smtClean="0"/>
              <a:t>.</a:t>
            </a:r>
          </a:p>
          <a:p>
            <a:r>
              <a:rPr lang="en-US" sz="2400" dirty="0" smtClean="0"/>
              <a:t>District Coaches or Project Staff can review applications beforehand if received by </a:t>
            </a:r>
            <a:r>
              <a:rPr lang="en-US" sz="2400" b="1" dirty="0" smtClean="0"/>
              <a:t>May 1, 2017</a:t>
            </a:r>
          </a:p>
          <a:p>
            <a:r>
              <a:rPr lang="en-US" sz="2400" dirty="0" smtClean="0"/>
              <a:t>If a KFE is required or wanted, please contact Lynn Moss (</a:t>
            </a:r>
            <a:r>
              <a:rPr lang="en-US" sz="2400" dirty="0" smtClean="0">
                <a:hlinkClick r:id="rId3"/>
              </a:rPr>
              <a:t>lynnlm@udel.edu</a:t>
            </a:r>
            <a:r>
              <a:rPr lang="en-US" sz="2400" dirty="0" smtClean="0"/>
              <a:t>) no later than </a:t>
            </a:r>
            <a:r>
              <a:rPr lang="en-US" sz="2400" b="1" dirty="0" smtClean="0"/>
              <a:t>April 18, 2017</a:t>
            </a:r>
          </a:p>
          <a:p>
            <a:r>
              <a:rPr lang="en-US" sz="2400" dirty="0" smtClean="0"/>
              <a:t>Notifications sent the week of </a:t>
            </a:r>
            <a:r>
              <a:rPr lang="en-US" sz="2400" b="1" dirty="0" smtClean="0"/>
              <a:t>September 14, 2017</a:t>
            </a:r>
            <a:endParaRPr lang="en-US" sz="2400" dirty="0"/>
          </a:p>
        </p:txBody>
      </p:sp>
    </p:spTree>
    <p:extLst>
      <p:ext uri="{BB962C8B-B14F-4D97-AF65-F5344CB8AC3E}">
        <p14:creationId xmlns:p14="http://schemas.microsoft.com/office/powerpoint/2010/main" val="358027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MTSS Coaching supports</a:t>
            </a:r>
            <a:endParaRPr lang="en-US" dirty="0"/>
          </a:p>
        </p:txBody>
      </p:sp>
      <p:sp>
        <p:nvSpPr>
          <p:cNvPr id="5" name="Text Placeholder 4"/>
          <p:cNvSpPr>
            <a:spLocks noGrp="1"/>
          </p:cNvSpPr>
          <p:nvPr>
            <p:ph type="body" idx="1"/>
          </p:nvPr>
        </p:nvSpPr>
        <p:spPr/>
        <p:txBody>
          <a:bodyPr/>
          <a:lstStyle/>
          <a:p>
            <a:r>
              <a:rPr lang="en-US" dirty="0" smtClean="0"/>
              <a:t>Data tools &amp; strategies</a:t>
            </a:r>
            <a:endParaRPr lang="en-US" dirty="0"/>
          </a:p>
        </p:txBody>
      </p:sp>
    </p:spTree>
    <p:extLst>
      <p:ext uri="{BB962C8B-B14F-4D97-AF65-F5344CB8AC3E}">
        <p14:creationId xmlns:p14="http://schemas.microsoft.com/office/powerpoint/2010/main" val="2296140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supports – Thinking Ahead</a:t>
            </a:r>
            <a:endParaRPr lang="en-US" dirty="0"/>
          </a:p>
        </p:txBody>
      </p:sp>
      <p:sp>
        <p:nvSpPr>
          <p:cNvPr id="3" name="Content Placeholder 2"/>
          <p:cNvSpPr>
            <a:spLocks noGrp="1"/>
          </p:cNvSpPr>
          <p:nvPr>
            <p:ph idx="1"/>
          </p:nvPr>
        </p:nvSpPr>
        <p:spPr/>
        <p:txBody>
          <a:bodyPr>
            <a:normAutofit/>
          </a:bodyPr>
          <a:lstStyle/>
          <a:p>
            <a:r>
              <a:rPr lang="en-US" sz="2800" dirty="0" smtClean="0"/>
              <a:t>Planning for summer team time</a:t>
            </a:r>
          </a:p>
          <a:p>
            <a:r>
              <a:rPr lang="en-US" sz="2800" dirty="0" smtClean="0"/>
              <a:t>Discussing team </a:t>
            </a:r>
            <a:r>
              <a:rPr lang="en-US" sz="2800" dirty="0"/>
              <a:t>leader transitions as needed</a:t>
            </a:r>
          </a:p>
          <a:p>
            <a:r>
              <a:rPr lang="en-US" sz="2800" dirty="0" smtClean="0"/>
              <a:t>Discussing team membership transitions as needed</a:t>
            </a:r>
            <a:endParaRPr lang="en-US" sz="2800" dirty="0"/>
          </a:p>
        </p:txBody>
      </p:sp>
    </p:spTree>
    <p:extLst>
      <p:ext uri="{BB962C8B-B14F-4D97-AF65-F5344CB8AC3E}">
        <p14:creationId xmlns:p14="http://schemas.microsoft.com/office/powerpoint/2010/main" val="3748756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 School-wide PBS Team Meeting Checklist</a:t>
            </a:r>
          </a:p>
        </p:txBody>
      </p:sp>
      <p:sp>
        <p:nvSpPr>
          <p:cNvPr id="3" name="Content Placeholder 2"/>
          <p:cNvSpPr>
            <a:spLocks noGrp="1"/>
          </p:cNvSpPr>
          <p:nvPr>
            <p:ph idx="1"/>
          </p:nvPr>
        </p:nvSpPr>
        <p:spPr>
          <a:xfrm>
            <a:off x="6477001" y="2286000"/>
            <a:ext cx="3105151" cy="4023360"/>
          </a:xfrm>
        </p:spPr>
        <p:txBody>
          <a:bodyPr/>
          <a:lstStyle/>
          <a:p>
            <a:r>
              <a:rPr lang="en-US" sz="2400" dirty="0"/>
              <a:t>Use as a coach supporting a team leader</a:t>
            </a:r>
          </a:p>
          <a:p>
            <a:r>
              <a:rPr lang="en-US" sz="2400" dirty="0"/>
              <a:t>Use as a team leader reflecting on practices</a:t>
            </a:r>
          </a:p>
          <a:p>
            <a:r>
              <a:rPr lang="en-US" sz="2400" dirty="0"/>
              <a:t>Includes prompts for prior, during and after Tier 1 team meetings</a:t>
            </a:r>
          </a:p>
          <a:p>
            <a:endParaRPr lang="en-US" dirty="0"/>
          </a:p>
          <a:p>
            <a:endParaRPr lang="en-US" dirty="0"/>
          </a:p>
        </p:txBody>
      </p:sp>
      <p:pic>
        <p:nvPicPr>
          <p:cNvPr id="2051" name="Picture 3" descr="C:\Users\hearn\AppData\Local\Microsoft\Windows\Temporary Internet Files\Content.IE5\KXG7VXLI\stock-illustration-1367390-toolbo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5158" y="609600"/>
            <a:ext cx="149129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13750" t="19134" r="63750" b="9199"/>
          <a:stretch/>
        </p:blipFill>
        <p:spPr>
          <a:xfrm>
            <a:off x="2292096" y="1957012"/>
            <a:ext cx="3919258" cy="4681336"/>
          </a:xfrm>
          <a:prstGeom prst="rect">
            <a:avLst/>
          </a:prstGeom>
          <a:ln w="38100">
            <a:solidFill>
              <a:schemeClr val="accent3"/>
            </a:solidFill>
          </a:ln>
        </p:spPr>
      </p:pic>
    </p:spTree>
    <p:extLst>
      <p:ext uri="{BB962C8B-B14F-4D97-AF65-F5344CB8AC3E}">
        <p14:creationId xmlns:p14="http://schemas.microsoft.com/office/powerpoint/2010/main" val="2678301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1538" y="395785"/>
            <a:ext cx="6631487" cy="5909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7981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 – </a:t>
            </a:r>
            <a:br>
              <a:rPr lang="en-US" dirty="0" smtClean="0"/>
            </a:br>
            <a:r>
              <a:rPr lang="en-US" dirty="0" smtClean="0"/>
              <a:t>Buy-in Checklist</a:t>
            </a:r>
            <a:endParaRPr lang="en-US" dirty="0"/>
          </a:p>
        </p:txBody>
      </p:sp>
      <p:sp>
        <p:nvSpPr>
          <p:cNvPr id="5" name="Content Placeholder 4"/>
          <p:cNvSpPr>
            <a:spLocks noGrp="1"/>
          </p:cNvSpPr>
          <p:nvPr>
            <p:ph idx="1"/>
          </p:nvPr>
        </p:nvSpPr>
        <p:spPr/>
        <p:txBody>
          <a:bodyPr>
            <a:normAutofit/>
          </a:bodyPr>
          <a:lstStyle/>
          <a:p>
            <a:r>
              <a:rPr lang="en-US" sz="2400" dirty="0"/>
              <a:t>Use as a coach supporting a </a:t>
            </a:r>
            <a:r>
              <a:rPr lang="en-US" sz="2400" dirty="0" smtClean="0"/>
              <a:t>teams</a:t>
            </a:r>
          </a:p>
          <a:p>
            <a:r>
              <a:rPr lang="en-US" sz="2400" dirty="0" smtClean="0"/>
              <a:t>Provides questions to facilitate 						problem-solving</a:t>
            </a:r>
          </a:p>
          <a:p>
            <a:r>
              <a:rPr lang="en-US" sz="2400" dirty="0" smtClean="0"/>
              <a:t>Includes various avenues to gaining buy-in</a:t>
            </a:r>
          </a:p>
        </p:txBody>
      </p:sp>
      <p:pic>
        <p:nvPicPr>
          <p:cNvPr id="6" name="Content Placeholder 3"/>
          <p:cNvPicPr>
            <a:picLocks noChangeAspect="1"/>
          </p:cNvPicPr>
          <p:nvPr/>
        </p:nvPicPr>
        <p:blipFill rotWithShape="1">
          <a:blip r:embed="rId3"/>
          <a:srcRect l="28499" t="15173" r="27821" b="4517"/>
          <a:stretch/>
        </p:blipFill>
        <p:spPr>
          <a:xfrm>
            <a:off x="6896559" y="921358"/>
            <a:ext cx="4032174" cy="5560157"/>
          </a:xfrm>
          <a:prstGeom prst="rect">
            <a:avLst/>
          </a:prstGeom>
        </p:spPr>
      </p:pic>
    </p:spTree>
    <p:extLst>
      <p:ext uri="{BB962C8B-B14F-4D97-AF65-F5344CB8AC3E}">
        <p14:creationId xmlns:p14="http://schemas.microsoft.com/office/powerpoint/2010/main" val="2641487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DDRT &amp; DASNPBS</a:t>
            </a:r>
            <a:endParaRPr lang="en-US" dirty="0"/>
          </a:p>
        </p:txBody>
      </p:sp>
      <p:sp>
        <p:nvSpPr>
          <p:cNvPr id="3" name="Content Placeholder 2"/>
          <p:cNvSpPr>
            <a:spLocks noGrp="1"/>
          </p:cNvSpPr>
          <p:nvPr>
            <p:ph idx="1"/>
          </p:nvPr>
        </p:nvSpPr>
        <p:spPr>
          <a:xfrm>
            <a:off x="2292097" y="1828800"/>
            <a:ext cx="7290055" cy="4480560"/>
          </a:xfrm>
        </p:spPr>
        <p:txBody>
          <a:bodyPr>
            <a:normAutofit fontScale="92500" lnSpcReduction="20000"/>
          </a:bodyPr>
          <a:lstStyle/>
          <a:p>
            <a:r>
              <a:rPr lang="en-US" sz="3000" dirty="0"/>
              <a:t>DE Assessment of Strengths and Needs</a:t>
            </a:r>
          </a:p>
          <a:p>
            <a:pPr lvl="1"/>
            <a:r>
              <a:rPr lang="en-US" sz="2600" dirty="0"/>
              <a:t>10 question survey per implementation area</a:t>
            </a:r>
          </a:p>
          <a:p>
            <a:pPr lvl="1"/>
            <a:r>
              <a:rPr lang="en-US" sz="2600" dirty="0"/>
              <a:t>Staff perspective on program strength/weakness for use in planning</a:t>
            </a:r>
          </a:p>
          <a:p>
            <a:endParaRPr lang="en-US" sz="2800" dirty="0"/>
          </a:p>
          <a:p>
            <a:r>
              <a:rPr lang="en-US" sz="3000" dirty="0"/>
              <a:t>Discipline Data Reporting Tool (DDRT)</a:t>
            </a:r>
          </a:p>
          <a:p>
            <a:pPr lvl="1"/>
            <a:r>
              <a:rPr lang="en-US" sz="2600" dirty="0"/>
              <a:t>Template available on website</a:t>
            </a:r>
          </a:p>
          <a:p>
            <a:pPr lvl="1"/>
            <a:r>
              <a:rPr lang="en-US" sz="2600" dirty="0"/>
              <a:t>Submission 2x per year</a:t>
            </a:r>
          </a:p>
          <a:p>
            <a:pPr lvl="2"/>
            <a:r>
              <a:rPr lang="en-US" sz="2600" dirty="0"/>
              <a:t>January 13th</a:t>
            </a:r>
          </a:p>
          <a:p>
            <a:pPr lvl="2"/>
            <a:r>
              <a:rPr lang="en-US" sz="2600" dirty="0"/>
              <a:t>June 23rd </a:t>
            </a:r>
          </a:p>
          <a:p>
            <a:endParaRPr lang="en-US" dirty="0" smtClean="0"/>
          </a:p>
          <a:p>
            <a:endParaRPr lang="en-US" sz="3200" dirty="0">
              <a:solidFill>
                <a:srgbClr val="FF0000"/>
              </a:solidFill>
            </a:endParaRPr>
          </a:p>
        </p:txBody>
      </p:sp>
    </p:spTree>
    <p:extLst>
      <p:ext uri="{BB962C8B-B14F-4D97-AF65-F5344CB8AC3E}">
        <p14:creationId xmlns:p14="http://schemas.microsoft.com/office/powerpoint/2010/main" val="3665257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School Climate Survey </a:t>
            </a:r>
            <a:r>
              <a:rPr lang="en-US" dirty="0" smtClean="0"/>
              <a:t>2016-2017</a:t>
            </a:r>
            <a:r>
              <a:rPr lang="en-US" dirty="0"/>
              <a:t/>
            </a:r>
            <a:br>
              <a:rPr lang="en-US" dirty="0"/>
            </a:br>
            <a:endParaRPr lang="en-US" dirty="0"/>
          </a:p>
        </p:txBody>
      </p:sp>
      <p:sp>
        <p:nvSpPr>
          <p:cNvPr id="7" name="Content Placeholder 6"/>
          <p:cNvSpPr>
            <a:spLocks noGrp="1"/>
          </p:cNvSpPr>
          <p:nvPr>
            <p:ph sz="half" idx="1"/>
          </p:nvPr>
        </p:nvSpPr>
        <p:spPr>
          <a:xfrm>
            <a:off x="2133600" y="1752600"/>
            <a:ext cx="4191000" cy="4968240"/>
          </a:xfrm>
        </p:spPr>
        <p:txBody>
          <a:bodyPr>
            <a:normAutofit/>
          </a:bodyPr>
          <a:lstStyle/>
          <a:p>
            <a:endParaRPr lang="en-US" dirty="0" smtClean="0"/>
          </a:p>
          <a:p>
            <a:r>
              <a:rPr lang="en-US" sz="2400" dirty="0"/>
              <a:t>Enrollment: open through 11/4/16</a:t>
            </a:r>
          </a:p>
          <a:p>
            <a:r>
              <a:rPr lang="en-US" sz="2400" dirty="0"/>
              <a:t>Survey window: </a:t>
            </a:r>
          </a:p>
          <a:p>
            <a:pPr lvl="1"/>
            <a:r>
              <a:rPr lang="en-US" b="1" dirty="0"/>
              <a:t>Staff: </a:t>
            </a:r>
            <a:r>
              <a:rPr lang="en-US" dirty="0"/>
              <a:t>11/14/16 - 12/16/16</a:t>
            </a:r>
          </a:p>
          <a:p>
            <a:pPr lvl="1"/>
            <a:r>
              <a:rPr lang="en-US" b="1" dirty="0"/>
              <a:t>Student and Home: </a:t>
            </a:r>
            <a:r>
              <a:rPr lang="en-US" dirty="0"/>
              <a:t>1/9/17 - </a:t>
            </a:r>
            <a:r>
              <a:rPr lang="en-US" b="1" u="sng" dirty="0"/>
              <a:t>2/24/17</a:t>
            </a:r>
          </a:p>
          <a:p>
            <a:pPr lvl="1"/>
            <a:endParaRPr lang="en-US" dirty="0"/>
          </a:p>
          <a:p>
            <a:r>
              <a:rPr lang="en-US" sz="2400" dirty="0"/>
              <a:t>Results: May 2017</a:t>
            </a:r>
          </a:p>
          <a:p>
            <a:r>
              <a:rPr lang="en-US" sz="2400" dirty="0"/>
              <a:t>Workshop May 11, 2017</a:t>
            </a:r>
          </a:p>
        </p:txBody>
      </p:sp>
      <p:sp>
        <p:nvSpPr>
          <p:cNvPr id="9" name="Content Placeholder 8"/>
          <p:cNvSpPr>
            <a:spLocks noGrp="1"/>
          </p:cNvSpPr>
          <p:nvPr>
            <p:ph sz="half" idx="2"/>
          </p:nvPr>
        </p:nvSpPr>
        <p:spPr>
          <a:xfrm>
            <a:off x="6629400" y="2216331"/>
            <a:ext cx="3886200" cy="4663440"/>
          </a:xfrm>
        </p:spPr>
        <p:txBody>
          <a:bodyPr>
            <a:normAutofit/>
          </a:bodyPr>
          <a:lstStyle/>
          <a:p>
            <a:r>
              <a:rPr lang="en-US" sz="2400" dirty="0"/>
              <a:t>Student, Staff, Home Versions</a:t>
            </a:r>
          </a:p>
          <a:p>
            <a:r>
              <a:rPr lang="en-US" sz="2400" dirty="0"/>
              <a:t>Paper &amp; Online Options</a:t>
            </a:r>
          </a:p>
          <a:p>
            <a:pPr lvl="1"/>
            <a:r>
              <a:rPr lang="en-US" dirty="0"/>
              <a:t>Home ONLINE</a:t>
            </a:r>
          </a:p>
          <a:p>
            <a:r>
              <a:rPr lang="en-US" sz="2400" dirty="0"/>
              <a:t>Survey Contact per school</a:t>
            </a:r>
          </a:p>
          <a:p>
            <a:pPr lvl="1"/>
            <a:r>
              <a:rPr lang="en-US" dirty="0"/>
              <a:t>Coordinator Checklist</a:t>
            </a:r>
          </a:p>
          <a:p>
            <a:endParaRPr lang="en-US" dirty="0"/>
          </a:p>
        </p:txBody>
      </p:sp>
      <p:sp>
        <p:nvSpPr>
          <p:cNvPr id="6" name="Text Placeholder 5"/>
          <p:cNvSpPr>
            <a:spLocks noGrp="1"/>
          </p:cNvSpPr>
          <p:nvPr>
            <p:ph type="body" idx="4294967295"/>
          </p:nvPr>
        </p:nvSpPr>
        <p:spPr>
          <a:xfrm>
            <a:off x="2819400" y="1570038"/>
            <a:ext cx="3055938" cy="639763"/>
          </a:xfrm>
        </p:spPr>
        <p:txBody>
          <a:bodyPr>
            <a:normAutofit/>
          </a:bodyPr>
          <a:lstStyle/>
          <a:p>
            <a:pPr marL="82296" indent="0">
              <a:buNone/>
            </a:pPr>
            <a:r>
              <a:rPr lang="en-US" sz="2800" u="sng" dirty="0"/>
              <a:t>Timeline</a:t>
            </a:r>
          </a:p>
        </p:txBody>
      </p:sp>
      <p:sp>
        <p:nvSpPr>
          <p:cNvPr id="8" name="Text Placeholder 7"/>
          <p:cNvSpPr>
            <a:spLocks noGrp="1"/>
          </p:cNvSpPr>
          <p:nvPr>
            <p:ph type="body" sz="quarter" idx="4294967295"/>
          </p:nvPr>
        </p:nvSpPr>
        <p:spPr>
          <a:xfrm>
            <a:off x="7010401" y="1570038"/>
            <a:ext cx="3055937" cy="639763"/>
          </a:xfrm>
        </p:spPr>
        <p:txBody>
          <a:bodyPr/>
          <a:lstStyle/>
          <a:p>
            <a:pPr marL="82296" indent="0">
              <a:buNone/>
            </a:pPr>
            <a:r>
              <a:rPr lang="en-US" sz="2800" u="sng" dirty="0"/>
              <a:t>Logistics</a:t>
            </a:r>
          </a:p>
        </p:txBody>
      </p:sp>
    </p:spTree>
    <p:extLst>
      <p:ext uri="{BB962C8B-B14F-4D97-AF65-F5344CB8AC3E}">
        <p14:creationId xmlns:p14="http://schemas.microsoft.com/office/powerpoint/2010/main" val="2203767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152400"/>
            <a:ext cx="9186672" cy="868362"/>
          </a:xfrm>
        </p:spPr>
        <p:txBody>
          <a:bodyPr/>
          <a:lstStyle/>
          <a:p>
            <a:r>
              <a:rPr lang="en-US" b="1" dirty="0" smtClean="0"/>
              <a:t>Newly Published Study!</a:t>
            </a:r>
            <a:endParaRPr lang="en-US" b="1" dirty="0"/>
          </a:p>
        </p:txBody>
      </p:sp>
      <p:sp>
        <p:nvSpPr>
          <p:cNvPr id="5" name="Content Placeholder 4"/>
          <p:cNvSpPr>
            <a:spLocks noGrp="1"/>
          </p:cNvSpPr>
          <p:nvPr>
            <p:ph idx="1"/>
          </p:nvPr>
        </p:nvSpPr>
        <p:spPr>
          <a:xfrm>
            <a:off x="1752600" y="1066800"/>
            <a:ext cx="8534400" cy="5562600"/>
          </a:xfrm>
        </p:spPr>
        <p:txBody>
          <a:bodyPr>
            <a:normAutofit lnSpcReduction="10000"/>
          </a:bodyPr>
          <a:lstStyle/>
          <a:p>
            <a:pPr marL="0" indent="0" algn="ctr">
              <a:buNone/>
            </a:pPr>
            <a:r>
              <a:rPr lang="en-US" sz="2800" dirty="0"/>
              <a:t>School-wide Practices Associated with School Climate in Elementary, Middle, and High School </a:t>
            </a:r>
          </a:p>
          <a:p>
            <a:pPr marL="0" indent="0" algn="ctr">
              <a:buNone/>
            </a:pPr>
            <a:r>
              <a:rPr lang="en-US" sz="2800" dirty="0"/>
              <a:t>(Bear, Yang, Mantz, &amp; Harris, 2017)</a:t>
            </a:r>
          </a:p>
          <a:p>
            <a:endParaRPr lang="en-US" sz="2800" dirty="0"/>
          </a:p>
          <a:p>
            <a:r>
              <a:rPr lang="en-US" sz="2800" dirty="0"/>
              <a:t>Large sample of 30,071 students in grades 3-12</a:t>
            </a:r>
          </a:p>
          <a:p>
            <a:r>
              <a:rPr lang="en-US" sz="2800" dirty="0"/>
              <a:t>Examined students’ perceptions of the use of 3 types of behavior management practices in their schools</a:t>
            </a:r>
          </a:p>
          <a:p>
            <a:pPr lvl="1"/>
            <a:r>
              <a:rPr lang="en-US" sz="2400" dirty="0"/>
              <a:t>Praise and rewards (positive techniques)</a:t>
            </a:r>
          </a:p>
          <a:p>
            <a:pPr lvl="1"/>
            <a:r>
              <a:rPr lang="en-US" sz="2400" dirty="0"/>
              <a:t>Punitive consequences</a:t>
            </a:r>
          </a:p>
          <a:p>
            <a:pPr lvl="1"/>
            <a:r>
              <a:rPr lang="en-US" sz="2400" dirty="0"/>
              <a:t>Teaching social and emotional competencies</a:t>
            </a:r>
          </a:p>
          <a:p>
            <a:r>
              <a:rPr lang="en-US" sz="2800" dirty="0"/>
              <a:t>And examined students’ perceptions of school climate</a:t>
            </a:r>
          </a:p>
        </p:txBody>
      </p:sp>
    </p:spTree>
    <p:extLst>
      <p:ext uri="{BB962C8B-B14F-4D97-AF65-F5344CB8AC3E}">
        <p14:creationId xmlns:p14="http://schemas.microsoft.com/office/powerpoint/2010/main" val="1864428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088" y="274638"/>
            <a:ext cx="9125712" cy="944562"/>
          </a:xfrm>
        </p:spPr>
        <p:txBody>
          <a:bodyPr/>
          <a:lstStyle/>
          <a:p>
            <a:r>
              <a:rPr lang="en-US" b="1" dirty="0" smtClean="0"/>
              <a:t>Findings</a:t>
            </a:r>
            <a:endParaRPr lang="en-US" b="1" dirty="0"/>
          </a:p>
        </p:txBody>
      </p:sp>
      <p:sp>
        <p:nvSpPr>
          <p:cNvPr id="3" name="Content Placeholder 2"/>
          <p:cNvSpPr>
            <a:spLocks noGrp="1"/>
          </p:cNvSpPr>
          <p:nvPr>
            <p:ph idx="1"/>
          </p:nvPr>
        </p:nvSpPr>
        <p:spPr>
          <a:xfrm>
            <a:off x="1981200" y="1219200"/>
            <a:ext cx="8229600" cy="5410200"/>
          </a:xfrm>
        </p:spPr>
        <p:txBody>
          <a:bodyPr>
            <a:normAutofit fontScale="92500" lnSpcReduction="10000"/>
          </a:bodyPr>
          <a:lstStyle/>
          <a:p>
            <a:r>
              <a:rPr lang="en-US" sz="2800" dirty="0"/>
              <a:t>Praise and rewards for good behavior and teaching social and emotional competencies related </a:t>
            </a:r>
            <a:r>
              <a:rPr lang="en-US" sz="2800" i="1" dirty="0"/>
              <a:t>positively</a:t>
            </a:r>
            <a:r>
              <a:rPr lang="en-US" sz="2800" dirty="0"/>
              <a:t> with school climate</a:t>
            </a:r>
          </a:p>
          <a:p>
            <a:pPr lvl="1"/>
            <a:r>
              <a:rPr lang="en-US" sz="2200" dirty="0"/>
              <a:t>Higher perceptions of these techniques were associated with higher perceptions of school climate</a:t>
            </a:r>
          </a:p>
          <a:p>
            <a:r>
              <a:rPr lang="en-US" sz="2800" dirty="0"/>
              <a:t>Punitive consequences related </a:t>
            </a:r>
            <a:r>
              <a:rPr lang="en-US" sz="2800" i="1" dirty="0"/>
              <a:t>negatively</a:t>
            </a:r>
            <a:r>
              <a:rPr lang="en-US" sz="2800" dirty="0"/>
              <a:t> with school climate</a:t>
            </a:r>
          </a:p>
          <a:p>
            <a:pPr lvl="1"/>
            <a:r>
              <a:rPr lang="en-US" sz="2200" dirty="0"/>
              <a:t>Higher perceptions of this technique was associated with lower perceptions of school climate</a:t>
            </a:r>
          </a:p>
          <a:p>
            <a:r>
              <a:rPr lang="en-US" sz="2800" dirty="0"/>
              <a:t>Effects of teaching social and emotional competencies were nearly </a:t>
            </a:r>
            <a:r>
              <a:rPr lang="en-US" sz="2800" i="1" dirty="0"/>
              <a:t>twice</a:t>
            </a:r>
            <a:r>
              <a:rPr lang="en-US" sz="2800" dirty="0"/>
              <a:t> that of the use of praise and rewards</a:t>
            </a:r>
          </a:p>
          <a:p>
            <a:pPr lvl="1"/>
            <a:r>
              <a:rPr lang="en-US" sz="2200" dirty="0"/>
              <a:t>Stronger association between teaching social and emotional competencies and school climate than the other techniques</a:t>
            </a:r>
            <a:endParaRPr lang="en-US" sz="2600" dirty="0"/>
          </a:p>
          <a:p>
            <a:endParaRPr lang="en-US" sz="2800" dirty="0"/>
          </a:p>
        </p:txBody>
      </p:sp>
    </p:spTree>
    <p:extLst>
      <p:ext uri="{BB962C8B-B14F-4D97-AF65-F5344CB8AC3E}">
        <p14:creationId xmlns:p14="http://schemas.microsoft.com/office/powerpoint/2010/main" val="3145806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6091571" cy="4064627"/>
          </a:xfrm>
        </p:spPr>
        <p:txBody>
          <a:bodyPr>
            <a:noAutofit/>
          </a:bodyPr>
          <a:lstStyle/>
          <a:p>
            <a:r>
              <a:rPr lang="en-US" sz="5400" dirty="0"/>
              <a:t>Supporting &amp; Responding to </a:t>
            </a:r>
            <a:r>
              <a:rPr lang="en-US" sz="5400" dirty="0" smtClean="0"/>
              <a:t>Behavior </a:t>
            </a:r>
            <a:r>
              <a:rPr lang="en-US" sz="4800" dirty="0" smtClean="0"/>
              <a:t/>
            </a:r>
            <a:br>
              <a:rPr lang="en-US" sz="4800" dirty="0" smtClean="0"/>
            </a:br>
            <a:endParaRPr lang="en-US" sz="4800" dirty="0"/>
          </a:p>
        </p:txBody>
      </p:sp>
      <p:sp>
        <p:nvSpPr>
          <p:cNvPr id="3" name="Text Placeholder 2"/>
          <p:cNvSpPr>
            <a:spLocks noGrp="1"/>
          </p:cNvSpPr>
          <p:nvPr>
            <p:ph type="body" idx="1"/>
          </p:nvPr>
        </p:nvSpPr>
        <p:spPr>
          <a:xfrm>
            <a:off x="3242929" y="4750206"/>
            <a:ext cx="7017488" cy="951135"/>
          </a:xfrm>
        </p:spPr>
        <p:txBody>
          <a:bodyPr>
            <a:noAutofit/>
          </a:bodyPr>
          <a:lstStyle/>
          <a:p>
            <a:r>
              <a:rPr lang="en-US" sz="2800" dirty="0"/>
              <a:t>Evidence-Based Classroom Strategies for Teachers</a:t>
            </a:r>
          </a:p>
        </p:txBody>
      </p:sp>
    </p:spTree>
    <p:extLst>
      <p:ext uri="{BB962C8B-B14F-4D97-AF65-F5344CB8AC3E}">
        <p14:creationId xmlns:p14="http://schemas.microsoft.com/office/powerpoint/2010/main" val="2187788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1485" y="268357"/>
            <a:ext cx="6738257" cy="6241300"/>
          </a:xfrm>
        </p:spPr>
        <p:txBody>
          <a:bodyPr>
            <a:normAutofit/>
          </a:bodyPr>
          <a:lstStyle/>
          <a:p>
            <a:pPr marL="0" indent="0">
              <a:buNone/>
            </a:pPr>
            <a:r>
              <a:rPr lang="en-US" dirty="0" smtClean="0"/>
              <a:t>Resource created by OSEP Technical Assistance Center on Positive Behavior Interventions and Supports to summarize positive classroom behavior management strategies for educators.</a:t>
            </a:r>
          </a:p>
          <a:p>
            <a:pPr marL="0" indent="0">
              <a:buNone/>
            </a:pPr>
            <a:endParaRPr lang="en-US" dirty="0" smtClean="0"/>
          </a:p>
          <a:p>
            <a:pPr marL="0" indent="0">
              <a:buNone/>
            </a:pPr>
            <a:r>
              <a:rPr lang="en-US" dirty="0"/>
              <a:t>S</a:t>
            </a:r>
            <a:r>
              <a:rPr lang="en-US" dirty="0" smtClean="0"/>
              <a:t>trategies are most effective when implemented within a school-wide framework that directly link to classroom practices, supports effective instructional design and delivery, and use classroom based data to guide decision making.</a:t>
            </a:r>
          </a:p>
          <a:p>
            <a:pPr marL="0" indent="0">
              <a:buNone/>
            </a:pPr>
            <a:endParaRPr lang="en-US" dirty="0"/>
          </a:p>
          <a:p>
            <a:pPr marL="0" indent="0">
              <a:buNone/>
            </a:pPr>
            <a:r>
              <a:rPr lang="en-US" dirty="0" smtClean="0"/>
              <a:t>Includes:</a:t>
            </a:r>
          </a:p>
          <a:p>
            <a:pPr lvl="1"/>
            <a:r>
              <a:rPr lang="en-US" dirty="0"/>
              <a:t>I</a:t>
            </a:r>
            <a:r>
              <a:rPr lang="en-US" dirty="0" smtClean="0"/>
              <a:t>nteractive map of classroom PBIS strategies</a:t>
            </a:r>
          </a:p>
          <a:p>
            <a:pPr lvl="1"/>
            <a:r>
              <a:rPr lang="en-US" dirty="0"/>
              <a:t>S</a:t>
            </a:r>
            <a:r>
              <a:rPr lang="en-US" dirty="0" smtClean="0"/>
              <a:t>elf assessment</a:t>
            </a:r>
          </a:p>
          <a:p>
            <a:pPr lvl="1"/>
            <a:r>
              <a:rPr lang="en-US" dirty="0"/>
              <a:t>E</a:t>
            </a:r>
            <a:r>
              <a:rPr lang="en-US" dirty="0" smtClean="0"/>
              <a:t>xamples and non examples of critical practices </a:t>
            </a:r>
          </a:p>
          <a:p>
            <a:pPr lvl="1"/>
            <a:r>
              <a:rPr lang="en-US" dirty="0"/>
              <a:t>L</a:t>
            </a:r>
            <a:r>
              <a:rPr lang="en-US" dirty="0" smtClean="0"/>
              <a:t>inks to resources</a:t>
            </a:r>
          </a:p>
          <a:p>
            <a:pPr lvl="1"/>
            <a:r>
              <a:rPr lang="en-US" dirty="0"/>
              <a:t>S</a:t>
            </a:r>
            <a:r>
              <a:rPr lang="en-US" dirty="0" smtClean="0"/>
              <a:t>cenarios that illustrate implementation.   </a:t>
            </a:r>
          </a:p>
          <a:p>
            <a:pPr marL="0" indent="0">
              <a:buNone/>
            </a:pPr>
            <a:endParaRPr lang="en-US" dirty="0"/>
          </a:p>
          <a:p>
            <a:pPr marL="0" indent="0">
              <a:buNone/>
            </a:pPr>
            <a:endParaRPr lang="en-US" dirty="0" smtClean="0"/>
          </a:p>
        </p:txBody>
      </p:sp>
      <p:pic>
        <p:nvPicPr>
          <p:cNvPr id="4" name="Content Placeholder 3"/>
          <p:cNvPicPr>
            <a:picLocks noChangeAspect="1"/>
          </p:cNvPicPr>
          <p:nvPr/>
        </p:nvPicPr>
        <p:blipFill>
          <a:blip r:embed="rId3"/>
          <a:stretch>
            <a:fillRect/>
          </a:stretch>
        </p:blipFill>
        <p:spPr>
          <a:xfrm>
            <a:off x="7557855" y="736043"/>
            <a:ext cx="3742004" cy="2910672"/>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770600" y="3646715"/>
            <a:ext cx="5094829" cy="1275625"/>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39149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action="ppaction://hlinksldjump"/>
          </p:cNvPr>
          <p:cNvPicPr>
            <a:picLocks noGrp="1" noChangeAspect="1"/>
          </p:cNvPicPr>
          <p:nvPr>
            <p:ph idx="1"/>
          </p:nvPr>
        </p:nvPicPr>
        <p:blipFill>
          <a:blip r:embed="rId4"/>
          <a:stretch>
            <a:fillRect/>
          </a:stretch>
        </p:blipFill>
        <p:spPr>
          <a:xfrm>
            <a:off x="1752600" y="126627"/>
            <a:ext cx="8912288" cy="6568087"/>
          </a:xfrm>
          <a:prstGeom prst="rect">
            <a:avLst/>
          </a:prstGeom>
        </p:spPr>
      </p:pic>
    </p:spTree>
    <p:extLst>
      <p:ext uri="{BB962C8B-B14F-4D97-AF65-F5344CB8AC3E}">
        <p14:creationId xmlns:p14="http://schemas.microsoft.com/office/powerpoint/2010/main" val="25714699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6830" y="718458"/>
            <a:ext cx="10543803" cy="5671456"/>
          </a:xfrm>
          <a:prstGeom prst="rect">
            <a:avLst/>
          </a:prstGeom>
        </p:spPr>
      </p:pic>
    </p:spTree>
    <p:extLst>
      <p:ext uri="{BB962C8B-B14F-4D97-AF65-F5344CB8AC3E}">
        <p14:creationId xmlns:p14="http://schemas.microsoft.com/office/powerpoint/2010/main" val="872909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invalidUrl="http://www.pbis.org/common/cms/files/pbisresources/Supporting and Responding to Behavior.pdf"/>
          </p:cNvPr>
          <p:cNvPicPr>
            <a:picLocks noChangeAspect="1"/>
          </p:cNvPicPr>
          <p:nvPr/>
        </p:nvPicPr>
        <p:blipFill>
          <a:blip r:embed="rId4"/>
          <a:stretch>
            <a:fillRect/>
          </a:stretch>
        </p:blipFill>
        <p:spPr>
          <a:xfrm>
            <a:off x="2145291" y="73912"/>
            <a:ext cx="8467940" cy="5978545"/>
          </a:xfrm>
          <a:prstGeom prst="rect">
            <a:avLst/>
          </a:prstGeom>
        </p:spPr>
      </p:pic>
      <p:sp>
        <p:nvSpPr>
          <p:cNvPr id="5" name="Rectangle 4"/>
          <p:cNvSpPr/>
          <p:nvPr/>
        </p:nvSpPr>
        <p:spPr>
          <a:xfrm>
            <a:off x="810102" y="6216883"/>
            <a:ext cx="10633364" cy="261610"/>
          </a:xfrm>
          <a:prstGeom prst="rect">
            <a:avLst/>
          </a:prstGeom>
        </p:spPr>
        <p:txBody>
          <a:bodyPr wrap="square">
            <a:spAutoFit/>
          </a:bodyPr>
          <a:lstStyle/>
          <a:p>
            <a:pPr lvl="0"/>
            <a:r>
              <a:rPr lang="en-US" sz="1100" dirty="0" smtClean="0">
                <a:solidFill>
                  <a:prstClr val="black">
                    <a:tint val="75000"/>
                  </a:prstClr>
                </a:solidFill>
              </a:rPr>
              <a:t>For more </a:t>
            </a:r>
            <a:r>
              <a:rPr lang="en-US" sz="1100" dirty="0">
                <a:solidFill>
                  <a:prstClr val="black">
                    <a:tint val="75000"/>
                  </a:prstClr>
                </a:solidFill>
              </a:rPr>
              <a:t>information see</a:t>
            </a:r>
            <a:r>
              <a:rPr lang="en-US" sz="1100" dirty="0" smtClean="0">
                <a:solidFill>
                  <a:prstClr val="black">
                    <a:tint val="75000"/>
                  </a:prstClr>
                </a:solidFill>
              </a:rPr>
              <a:t>:  </a:t>
            </a:r>
            <a:r>
              <a:rPr lang="en-US" sz="1100" dirty="0" smtClean="0">
                <a:solidFill>
                  <a:prstClr val="black">
                    <a:tint val="75000"/>
                  </a:prstClr>
                </a:solidFill>
                <a:hlinkClick r:id="rId3" invalidUrl="http://www.pbis.org/common/cms/files/pbisresources/Supporting and Responding to Behavior.pdf"/>
              </a:rPr>
              <a:t>http</a:t>
            </a:r>
            <a:r>
              <a:rPr lang="en-US" sz="1100" dirty="0">
                <a:solidFill>
                  <a:prstClr val="black">
                    <a:tint val="75000"/>
                  </a:prstClr>
                </a:solidFill>
                <a:hlinkClick r:id="rId3" invalidUrl="http://www.pbis.org/common/cms/files/pbisresources/Supporting and Responding to Behavior.pdf"/>
              </a:rPr>
              <a:t>://www.pbis.org/common/cms/files/pbisresources/Supporting%20and%20Responding%20to%20Behavior.pdf </a:t>
            </a:r>
            <a:endParaRPr lang="en-US" sz="1100" dirty="0">
              <a:solidFill>
                <a:prstClr val="black">
                  <a:tint val="75000"/>
                </a:prstClr>
              </a:solidFill>
            </a:endParaRPr>
          </a:p>
        </p:txBody>
      </p:sp>
    </p:spTree>
    <p:extLst>
      <p:ext uri="{BB962C8B-B14F-4D97-AF65-F5344CB8AC3E}">
        <p14:creationId xmlns:p14="http://schemas.microsoft.com/office/powerpoint/2010/main" val="1518649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4255" y="982639"/>
            <a:ext cx="7986959" cy="4885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577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could this tool be used in your schools?</a:t>
            </a:r>
            <a:endParaRPr lang="en-US" dirty="0"/>
          </a:p>
        </p:txBody>
      </p:sp>
      <p:sp>
        <p:nvSpPr>
          <p:cNvPr id="3" name="Content Placeholder 2"/>
          <p:cNvSpPr>
            <a:spLocks noGrp="1"/>
          </p:cNvSpPr>
          <p:nvPr>
            <p:ph idx="1"/>
          </p:nvPr>
        </p:nvSpPr>
        <p:spPr/>
        <p:txBody>
          <a:bodyPr/>
          <a:lstStyle/>
          <a:p>
            <a:pPr lvl="1"/>
            <a:r>
              <a:rPr lang="en-US" sz="2400" dirty="0" smtClean="0"/>
              <a:t>Professional development</a:t>
            </a:r>
            <a:r>
              <a:rPr lang="en-US" sz="2400" dirty="0"/>
              <a:t> </a:t>
            </a:r>
            <a:r>
              <a:rPr lang="en-US" sz="2400" dirty="0" smtClean="0"/>
              <a:t>for entire school/team</a:t>
            </a:r>
          </a:p>
          <a:p>
            <a:pPr lvl="1"/>
            <a:r>
              <a:rPr lang="en-US" sz="2400" dirty="0" smtClean="0"/>
              <a:t>Professional development for targeted staff members</a:t>
            </a:r>
          </a:p>
          <a:p>
            <a:pPr lvl="1"/>
            <a:r>
              <a:rPr lang="en-US" sz="2400" dirty="0" smtClean="0"/>
              <a:t>PLC discussions</a:t>
            </a:r>
          </a:p>
          <a:p>
            <a:pPr lvl="1"/>
            <a:r>
              <a:rPr lang="en-US" sz="2400" dirty="0" smtClean="0"/>
              <a:t>Self assessment for teachers</a:t>
            </a:r>
          </a:p>
          <a:p>
            <a:pPr lvl="1"/>
            <a:r>
              <a:rPr lang="en-US" sz="2400" dirty="0" smtClean="0"/>
              <a:t>Guide for planning Tier 2 or Tier 3 behavioral supports</a:t>
            </a:r>
          </a:p>
          <a:p>
            <a:pPr lvl="2"/>
            <a:r>
              <a:rPr lang="en-US" sz="2000" dirty="0" smtClean="0"/>
              <a:t>Use of strategies as universal (Tier 1), intensified for small group instruction (Tier 2) and/or amplified for individual students (Tier 3).</a:t>
            </a:r>
          </a:p>
          <a:p>
            <a:pPr marL="0" indent="0">
              <a:buNone/>
            </a:pPr>
            <a:endParaRPr lang="en-US" dirty="0" smtClean="0"/>
          </a:p>
        </p:txBody>
      </p:sp>
    </p:spTree>
    <p:extLst>
      <p:ext uri="{BB962C8B-B14F-4D97-AF65-F5344CB8AC3E}">
        <p14:creationId xmlns:p14="http://schemas.microsoft.com/office/powerpoint/2010/main" val="341508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56016" y="4292600"/>
            <a:ext cx="7115084"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3600" dirty="0" smtClean="0"/>
              <a:t>Developing Systems to Support Implementation of Positive Classroom Behavior Supports (PCBS)</a:t>
            </a:r>
            <a:endParaRPr lang="en-US" sz="3600" dirty="0"/>
          </a:p>
        </p:txBody>
      </p:sp>
      <p:sp>
        <p:nvSpPr>
          <p:cNvPr id="3" name="Content Placeholder 2"/>
          <p:cNvSpPr>
            <a:spLocks noGrp="1"/>
          </p:cNvSpPr>
          <p:nvPr>
            <p:ph idx="1"/>
          </p:nvPr>
        </p:nvSpPr>
        <p:spPr>
          <a:xfrm>
            <a:off x="1289778" y="1780219"/>
            <a:ext cx="10381522" cy="4351338"/>
          </a:xfrm>
        </p:spPr>
        <p:txBody>
          <a:bodyPr>
            <a:normAutofit lnSpcReduction="10000"/>
          </a:bodyPr>
          <a:lstStyle/>
          <a:p>
            <a:pPr marL="0" indent="0">
              <a:buNone/>
            </a:pPr>
            <a:r>
              <a:rPr lang="en-US" sz="2800" dirty="0" smtClean="0"/>
              <a:t>Guiding questions:</a:t>
            </a:r>
          </a:p>
          <a:p>
            <a:pPr lvl="1"/>
            <a:r>
              <a:rPr lang="en-US" sz="2400" dirty="0" smtClean="0"/>
              <a:t>Are foundational school-wide systems in place for all staff to enable successful implementation of PCBS?</a:t>
            </a:r>
            <a:br>
              <a:rPr lang="en-US" sz="2400" dirty="0" smtClean="0"/>
            </a:br>
            <a:endParaRPr lang="en-US" sz="2400" dirty="0" smtClean="0"/>
          </a:p>
          <a:p>
            <a:pPr lvl="1"/>
            <a:r>
              <a:rPr lang="en-US" sz="2400" dirty="0" smtClean="0"/>
              <a:t>Do all staff know what they are implementing and if they are doing it accurately?</a:t>
            </a:r>
          </a:p>
          <a:p>
            <a:pPr lvl="3"/>
            <a:r>
              <a:rPr lang="en-US" sz="2400" dirty="0" smtClean="0"/>
              <a:t>Classroom Management Tool as a guide for professional development!</a:t>
            </a:r>
          </a:p>
          <a:p>
            <a:pPr marL="1371600" lvl="3" indent="0">
              <a:buNone/>
            </a:pPr>
            <a:endParaRPr lang="en-US" sz="1800" dirty="0" smtClean="0"/>
          </a:p>
          <a:p>
            <a:pPr lvl="1"/>
            <a:r>
              <a:rPr lang="en-US" sz="2400" dirty="0" smtClean="0"/>
              <a:t>Do data indicate that staff members are implementing PCBS effectively?</a:t>
            </a:r>
          </a:p>
        </p:txBody>
      </p:sp>
      <p:sp>
        <p:nvSpPr>
          <p:cNvPr id="4" name="Right Arrow 3"/>
          <p:cNvSpPr/>
          <p:nvPr/>
        </p:nvSpPr>
        <p:spPr>
          <a:xfrm>
            <a:off x="1815326" y="4481891"/>
            <a:ext cx="615142" cy="33250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ight Arrow 4"/>
          <p:cNvSpPr/>
          <p:nvPr/>
        </p:nvSpPr>
        <p:spPr>
          <a:xfrm rot="10800000">
            <a:off x="10447812" y="4481891"/>
            <a:ext cx="615142" cy="33250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p:cNvSpPr/>
          <p:nvPr/>
        </p:nvSpPr>
        <p:spPr>
          <a:xfrm>
            <a:off x="939026" y="6242052"/>
            <a:ext cx="10223500" cy="307777"/>
          </a:xfrm>
          <a:prstGeom prst="rect">
            <a:avLst/>
          </a:prstGeom>
        </p:spPr>
        <p:txBody>
          <a:bodyPr wrap="square">
            <a:spAutoFit/>
          </a:bodyPr>
          <a:lstStyle/>
          <a:p>
            <a:pPr lvl="0"/>
            <a:r>
              <a:rPr lang="en-US" sz="1400" dirty="0" smtClean="0">
                <a:solidFill>
                  <a:prstClr val="black">
                    <a:tint val="75000"/>
                  </a:prstClr>
                </a:solidFill>
              </a:rPr>
              <a:t>For more information see:  </a:t>
            </a:r>
            <a:r>
              <a:rPr lang="en-US" sz="1400" dirty="0" smtClean="0">
                <a:solidFill>
                  <a:prstClr val="black">
                    <a:tint val="75000"/>
                  </a:prstClr>
                </a:solidFill>
                <a:hlinkClick r:id="rId3"/>
              </a:rPr>
              <a:t>http</a:t>
            </a:r>
            <a:r>
              <a:rPr lang="en-US" sz="1400" dirty="0">
                <a:solidFill>
                  <a:prstClr val="black">
                    <a:tint val="75000"/>
                  </a:prstClr>
                </a:solidFill>
                <a:hlinkClick r:id="rId3"/>
              </a:rPr>
              <a:t>://www.pbis.org/resource/1117/pbis-technical-brief-on-</a:t>
            </a:r>
            <a:endParaRPr lang="en-US" sz="1400" dirty="0">
              <a:solidFill>
                <a:prstClr val="black">
                  <a:tint val="75000"/>
                </a:prstClr>
              </a:solidFill>
            </a:endParaRPr>
          </a:p>
        </p:txBody>
      </p:sp>
    </p:spTree>
    <p:extLst>
      <p:ext uri="{BB962C8B-B14F-4D97-AF65-F5344CB8AC3E}">
        <p14:creationId xmlns:p14="http://schemas.microsoft.com/office/powerpoint/2010/main" val="32272765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13768" t="11111" r="10561"/>
          <a:stretch/>
        </p:blipFill>
        <p:spPr>
          <a:xfrm>
            <a:off x="3973286" y="278833"/>
            <a:ext cx="7282543" cy="6415881"/>
          </a:xfrm>
          <a:prstGeom prst="rect">
            <a:avLst/>
          </a:prstGeom>
        </p:spPr>
      </p:pic>
      <p:sp>
        <p:nvSpPr>
          <p:cNvPr id="5" name="Oval 4"/>
          <p:cNvSpPr/>
          <p:nvPr/>
        </p:nvSpPr>
        <p:spPr>
          <a:xfrm>
            <a:off x="3145971" y="5399314"/>
            <a:ext cx="4169229" cy="62048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230086" y="5486400"/>
            <a:ext cx="1915885" cy="446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611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Next Steps</a:t>
            </a:r>
            <a:endParaRPr lang="en-US" dirty="0"/>
          </a:p>
        </p:txBody>
      </p:sp>
      <p:sp>
        <p:nvSpPr>
          <p:cNvPr id="3" name="Content Placeholder 2"/>
          <p:cNvSpPr>
            <a:spLocks noGrp="1"/>
          </p:cNvSpPr>
          <p:nvPr>
            <p:ph idx="1"/>
          </p:nvPr>
        </p:nvSpPr>
        <p:spPr/>
        <p:txBody>
          <a:bodyPr>
            <a:normAutofit/>
          </a:bodyPr>
          <a:lstStyle/>
          <a:p>
            <a:r>
              <a:rPr lang="en-US" sz="2400" dirty="0" smtClean="0"/>
              <a:t>Review Technical Brief on Systems to Support Implementation </a:t>
            </a:r>
          </a:p>
          <a:p>
            <a:r>
              <a:rPr lang="en-US" sz="2400" dirty="0" smtClean="0"/>
              <a:t>Consider supports needed from DE-PBS Project </a:t>
            </a:r>
          </a:p>
          <a:p>
            <a:r>
              <a:rPr lang="en-US" sz="2400" dirty="0" smtClean="0"/>
              <a:t>Next meeting: Share ideas, what’s worked?</a:t>
            </a:r>
            <a:endParaRPr lang="en-US" sz="2400" dirty="0"/>
          </a:p>
        </p:txBody>
      </p:sp>
    </p:spTree>
    <p:extLst>
      <p:ext uri="{BB962C8B-B14F-4D97-AF65-F5344CB8AC3E}">
        <p14:creationId xmlns:p14="http://schemas.microsoft.com/office/powerpoint/2010/main" val="572912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2 Supports</a:t>
            </a:r>
            <a:endParaRPr lang="en-US" dirty="0"/>
          </a:p>
        </p:txBody>
      </p:sp>
      <p:pic>
        <p:nvPicPr>
          <p:cNvPr id="4" name="Picture 3"/>
          <p:cNvPicPr>
            <a:picLocks noChangeAspect="1"/>
          </p:cNvPicPr>
          <p:nvPr/>
        </p:nvPicPr>
        <p:blipFill>
          <a:blip r:embed="rId3"/>
          <a:stretch>
            <a:fillRect/>
          </a:stretch>
        </p:blipFill>
        <p:spPr>
          <a:xfrm>
            <a:off x="2320119" y="1128451"/>
            <a:ext cx="7367871" cy="5568427"/>
          </a:xfrm>
          <a:prstGeom prst="rect">
            <a:avLst/>
          </a:prstGeom>
          <a:ln>
            <a:solidFill>
              <a:schemeClr val="tx1"/>
            </a:solidFill>
          </a:ln>
        </p:spPr>
      </p:pic>
      <p:sp>
        <p:nvSpPr>
          <p:cNvPr id="5" name="Rounded Rectangle 4"/>
          <p:cNvSpPr/>
          <p:nvPr/>
        </p:nvSpPr>
        <p:spPr>
          <a:xfrm>
            <a:off x="1937982" y="1528549"/>
            <a:ext cx="8052179" cy="1378424"/>
          </a:xfrm>
          <a:prstGeom prst="roundRect">
            <a:avLst/>
          </a:prstGeom>
          <a:no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ounded Rectangle 5"/>
          <p:cNvSpPr/>
          <p:nvPr/>
        </p:nvSpPr>
        <p:spPr>
          <a:xfrm>
            <a:off x="1977964" y="2972100"/>
            <a:ext cx="8052179" cy="1881128"/>
          </a:xfrm>
          <a:prstGeom prst="roundRect">
            <a:avLst/>
          </a:prstGeom>
          <a:no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ounded Rectangle 6"/>
          <p:cNvSpPr/>
          <p:nvPr/>
        </p:nvSpPr>
        <p:spPr>
          <a:xfrm>
            <a:off x="1937981" y="4918355"/>
            <a:ext cx="8092162" cy="1843650"/>
          </a:xfrm>
          <a:prstGeom prst="roundRect">
            <a:avLst/>
          </a:prstGeom>
          <a:no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4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8"/>
          <p:cNvSpPr>
            <a:spLocks noGrp="1" noChangeArrowheads="1"/>
          </p:cNvSpPr>
          <p:nvPr>
            <p:ph type="title" idx="4294967295"/>
          </p:nvPr>
        </p:nvSpPr>
        <p:spPr>
          <a:xfrm>
            <a:off x="1872343" y="249864"/>
            <a:ext cx="8453438" cy="1045536"/>
          </a:xfrm>
          <a:solidFill>
            <a:schemeClr val="bg1"/>
          </a:solidFill>
          <a:ln w="28575">
            <a:solidFill>
              <a:schemeClr val="accent1"/>
            </a:solidFill>
          </a:ln>
        </p:spPr>
        <p:txBody>
          <a:bodyPr rtlCol="0" anchor="ctr">
            <a:normAutofit/>
          </a:bodyPr>
          <a:lstStyle/>
          <a:p>
            <a:pPr algn="ctr">
              <a:defRPr/>
            </a:pPr>
            <a:r>
              <a:rPr lang="en-US" sz="3200" b="1" dirty="0">
                <a:latin typeface="Trebuchet MS" panose="020B0603020202020204" pitchFamily="34" charset="0"/>
              </a:rPr>
              <a:t>Your Tier 2 Interventions</a:t>
            </a:r>
          </a:p>
        </p:txBody>
      </p:sp>
      <p:graphicFrame>
        <p:nvGraphicFramePr>
          <p:cNvPr id="5" name="Table 4"/>
          <p:cNvGraphicFramePr>
            <a:graphicFrameLocks noGrp="1"/>
          </p:cNvGraphicFramePr>
          <p:nvPr>
            <p:extLst/>
          </p:nvPr>
        </p:nvGraphicFramePr>
        <p:xfrm>
          <a:off x="1905000" y="1926264"/>
          <a:ext cx="8610600" cy="3757798"/>
        </p:xfrm>
        <a:graphic>
          <a:graphicData uri="http://schemas.openxmlformats.org/drawingml/2006/table">
            <a:tbl>
              <a:tblPr firstRow="1" bandRow="1">
                <a:tableStyleId>{F5AB1C69-6EDB-4FF4-983F-18BD219EF322}</a:tableStyleId>
              </a:tblPr>
              <a:tblGrid>
                <a:gridCol w="17526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447800">
                  <a:extLst>
                    <a:ext uri="{9D8B030D-6E8A-4147-A177-3AD203B41FA5}">
                      <a16:colId xmlns:a16="http://schemas.microsoft.com/office/drawing/2014/main" xmlns="" val="20004"/>
                    </a:ext>
                  </a:extLst>
                </a:gridCol>
                <a:gridCol w="1447800">
                  <a:extLst>
                    <a:ext uri="{9D8B030D-6E8A-4147-A177-3AD203B41FA5}">
                      <a16:colId xmlns:a16="http://schemas.microsoft.com/office/drawing/2014/main" xmlns="" val="20005"/>
                    </a:ext>
                  </a:extLst>
                </a:gridCol>
              </a:tblGrid>
              <a:tr h="283536">
                <a:tc>
                  <a:txBody>
                    <a:bodyPr/>
                    <a:lstStyle/>
                    <a:p>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dirty="0" smtClean="0"/>
                        <a:t>Decision Rules:</a:t>
                      </a:r>
                      <a:endParaRPr 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762000">
                <a:tc>
                  <a:txBody>
                    <a:bodyPr/>
                    <a:lstStyle/>
                    <a:p>
                      <a:r>
                        <a:rPr lang="en-US" b="1" dirty="0" smtClean="0"/>
                        <a:t>Intervention Name</a:t>
                      </a:r>
                      <a:endParaRPr lang="en-US"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Contact Name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smtClean="0"/>
                        <a:t>Type</a:t>
                      </a:r>
                    </a:p>
                    <a:p>
                      <a:r>
                        <a:rPr lang="en-US" b="1" dirty="0" smtClean="0"/>
                        <a:t>(S/R)</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In</a:t>
                      </a:r>
                      <a:endParaRPr lang="en-US" b="1"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On</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Out</a:t>
                      </a:r>
                      <a:endParaRPr lang="en-US" b="1" dirty="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315019">
                <a:tc>
                  <a:txBody>
                    <a:bodyPr/>
                    <a:lstStyle/>
                    <a:p>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315019">
                <a:tc>
                  <a:txBody>
                    <a:bodyPr/>
                    <a:lstStyle/>
                    <a:p>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pic>
        <p:nvPicPr>
          <p:cNvPr id="2" name="Picture 2" descr="http://2.bp.blogspot.com/_-BXyPmZ2Zek/TQzCpSe2EhI/AAAAAAAAAGY/5MjwNrBXXxE/s1600/Blue-pencil-on-whit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20201" y="272544"/>
            <a:ext cx="990599" cy="99059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377462" y="1552732"/>
            <a:ext cx="5255350" cy="4766181"/>
          </a:xfrm>
          <a:prstGeom prst="roundRect">
            <a:avLst/>
          </a:prstGeom>
          <a:no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155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&amp; Communication</a:t>
            </a:r>
            <a:endParaRPr lang="en-US" dirty="0"/>
          </a:p>
        </p:txBody>
      </p:sp>
      <p:sp>
        <p:nvSpPr>
          <p:cNvPr id="3" name="Content Placeholder 2"/>
          <p:cNvSpPr>
            <a:spLocks noGrp="1"/>
          </p:cNvSpPr>
          <p:nvPr>
            <p:ph idx="1"/>
          </p:nvPr>
        </p:nvSpPr>
        <p:spPr>
          <a:xfrm>
            <a:off x="1023257" y="2002971"/>
            <a:ext cx="5562600" cy="4278086"/>
          </a:xfrm>
        </p:spPr>
        <p:txBody>
          <a:bodyPr/>
          <a:lstStyle/>
          <a:p>
            <a:pPr lvl="0"/>
            <a:r>
              <a:rPr lang="en-US" dirty="0"/>
              <a:t>Identify key components of each intervention or approach</a:t>
            </a:r>
          </a:p>
          <a:p>
            <a:pPr marL="0" indent="0">
              <a:buNone/>
            </a:pPr>
            <a:endParaRPr lang="en-US" dirty="0"/>
          </a:p>
          <a:p>
            <a:pPr lvl="0"/>
            <a:r>
              <a:rPr lang="en-US" dirty="0"/>
              <a:t>Identify areas that share common aims, goals, and practices</a:t>
            </a:r>
          </a:p>
          <a:p>
            <a:pPr marL="0" indent="0">
              <a:buNone/>
            </a:pPr>
            <a:endParaRPr lang="en-US" dirty="0"/>
          </a:p>
          <a:p>
            <a:pPr lvl="0"/>
            <a:r>
              <a:rPr lang="en-US" dirty="0"/>
              <a:t>Identify differences in key components and decide if these can enhance one another or should be modified or negotiated</a:t>
            </a:r>
          </a:p>
          <a:p>
            <a:endParaRPr lang="en-US" dirty="0"/>
          </a:p>
        </p:txBody>
      </p:sp>
      <p:graphicFrame>
        <p:nvGraphicFramePr>
          <p:cNvPr id="4" name="Diagram 3"/>
          <p:cNvGraphicFramePr/>
          <p:nvPr>
            <p:extLst>
              <p:ext uri="{D42A27DB-BD31-4B8C-83A1-F6EECF244321}">
                <p14:modId xmlns:p14="http://schemas.microsoft.com/office/powerpoint/2010/main" val="1284447116"/>
              </p:ext>
            </p:extLst>
          </p:nvPr>
        </p:nvGraphicFramePr>
        <p:xfrm>
          <a:off x="5037721" y="1447800"/>
          <a:ext cx="7526130" cy="496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934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a:t>
            </a:r>
            <a:endParaRPr lang="en-US" dirty="0"/>
          </a:p>
        </p:txBody>
      </p:sp>
      <p:sp>
        <p:nvSpPr>
          <p:cNvPr id="5" name="Content Placeholder 4"/>
          <p:cNvSpPr>
            <a:spLocks noGrp="1"/>
          </p:cNvSpPr>
          <p:nvPr>
            <p:ph idx="1"/>
          </p:nvPr>
        </p:nvSpPr>
        <p:spPr>
          <a:xfrm>
            <a:off x="946878" y="1320800"/>
            <a:ext cx="10826022" cy="5308600"/>
          </a:xfrm>
        </p:spPr>
        <p:txBody>
          <a:bodyPr>
            <a:normAutofit/>
          </a:bodyPr>
          <a:lstStyle/>
          <a:p>
            <a:r>
              <a:rPr lang="en-US" sz="2400" u="sng" dirty="0" smtClean="0"/>
              <a:t>Delaware's 23rd Annual Inclusion Conference</a:t>
            </a:r>
          </a:p>
          <a:p>
            <a:r>
              <a:rPr lang="en-US" sz="2400" dirty="0" smtClean="0"/>
              <a:t>March 15, 2017</a:t>
            </a:r>
          </a:p>
          <a:p>
            <a:r>
              <a:rPr lang="en-US" sz="2400" dirty="0" smtClean="0"/>
              <a:t>Keynote: Frances Stetson</a:t>
            </a:r>
            <a:br>
              <a:rPr lang="en-US" sz="2400" dirty="0" smtClean="0"/>
            </a:br>
            <a:r>
              <a:rPr lang="en-US" sz="2400" dirty="0" smtClean="0"/>
              <a:t>	Shared Ownership:  It’s Way Past Time! </a:t>
            </a:r>
            <a:br>
              <a:rPr lang="en-US" sz="2400" dirty="0" smtClean="0"/>
            </a:br>
            <a:r>
              <a:rPr lang="en-US" sz="2400" dirty="0" smtClean="0"/>
              <a:t>	Addressing – No Longer Admiring – the Issue</a:t>
            </a:r>
          </a:p>
          <a:p>
            <a:endParaRPr lang="en-US" sz="2400" dirty="0" smtClean="0"/>
          </a:p>
          <a:p>
            <a:r>
              <a:rPr lang="en-US" sz="2400" dirty="0" smtClean="0"/>
              <a:t>Behavior Strand: Eric </a:t>
            </a:r>
            <a:r>
              <a:rPr lang="en-US" sz="2400" dirty="0" err="1" smtClean="0"/>
              <a:t>Rossen</a:t>
            </a:r>
            <a:r>
              <a:rPr lang="en-US" sz="2400" dirty="0" smtClean="0"/>
              <a:t> </a:t>
            </a:r>
          </a:p>
          <a:p>
            <a:pPr marL="0" indent="0">
              <a:buNone/>
            </a:pPr>
            <a:r>
              <a:rPr lang="en-US" sz="2400" dirty="0" smtClean="0"/>
              <a:t>	Fundamental Considerations in Creating Trauma Sensitive Schools</a:t>
            </a:r>
          </a:p>
          <a:p>
            <a:endParaRPr lang="en-US" sz="2400" dirty="0" smtClean="0"/>
          </a:p>
          <a:p>
            <a:r>
              <a:rPr lang="en-US" sz="2400" dirty="0" smtClean="0"/>
              <a:t>Evening Parent Session: Eric </a:t>
            </a:r>
            <a:r>
              <a:rPr lang="en-US" sz="2400" dirty="0" err="1" smtClean="0"/>
              <a:t>Rossen</a:t>
            </a:r>
            <a:r>
              <a:rPr lang="en-US" sz="2400" dirty="0" smtClean="0"/>
              <a:t> </a:t>
            </a:r>
          </a:p>
          <a:p>
            <a:pPr marL="0" indent="0">
              <a:buNone/>
            </a:pPr>
            <a:r>
              <a:rPr lang="en-US" sz="2400" dirty="0" smtClean="0"/>
              <a:t>	The Impact of Stress &amp; Trauma on Your Child and What You Can Do About It</a:t>
            </a:r>
          </a:p>
          <a:p>
            <a:endParaRPr lang="en-US" b="1" dirty="0"/>
          </a:p>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00" y="609600"/>
            <a:ext cx="4553026" cy="2304275"/>
          </a:xfrm>
          <a:prstGeom prst="rect">
            <a:avLst/>
          </a:prstGeom>
        </p:spPr>
      </p:pic>
    </p:spTree>
    <p:extLst>
      <p:ext uri="{BB962C8B-B14F-4D97-AF65-F5344CB8AC3E}">
        <p14:creationId xmlns:p14="http://schemas.microsoft.com/office/powerpoint/2010/main" val="3091956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a:t>
            </a:r>
            <a:endParaRPr lang="en-US" dirty="0"/>
          </a:p>
        </p:txBody>
      </p:sp>
      <p:sp>
        <p:nvSpPr>
          <p:cNvPr id="3" name="Content Placeholder 2"/>
          <p:cNvSpPr>
            <a:spLocks noGrp="1"/>
          </p:cNvSpPr>
          <p:nvPr>
            <p:ph idx="1"/>
          </p:nvPr>
        </p:nvSpPr>
        <p:spPr>
          <a:xfrm>
            <a:off x="952500" y="1874517"/>
            <a:ext cx="10477500" cy="4005075"/>
          </a:xfrm>
        </p:spPr>
        <p:txBody>
          <a:bodyPr/>
          <a:lstStyle/>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474" y="1874517"/>
            <a:ext cx="10423009" cy="3878583"/>
          </a:xfrm>
          <a:prstGeom prst="rect">
            <a:avLst/>
          </a:prstGeom>
        </p:spPr>
      </p:pic>
    </p:spTree>
    <p:extLst>
      <p:ext uri="{BB962C8B-B14F-4D97-AF65-F5344CB8AC3E}">
        <p14:creationId xmlns:p14="http://schemas.microsoft.com/office/powerpoint/2010/main" val="3020997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0"/>
            <a:ext cx="5867400" cy="522288"/>
          </a:xfrm>
        </p:spPr>
        <p:txBody>
          <a:bodyPr>
            <a:noAutofit/>
          </a:bodyPr>
          <a:lstStyle/>
          <a:p>
            <a:pPr algn="ctr"/>
            <a:r>
              <a:rPr lang="en-US" sz="2400" dirty="0"/>
              <a:t>Please mark &amp; protect your calendars</a:t>
            </a:r>
            <a:br>
              <a:rPr lang="en-US" sz="2400" dirty="0"/>
            </a:br>
            <a:r>
              <a:rPr lang="en-US" sz="2400" dirty="0"/>
              <a:t>for </a:t>
            </a:r>
            <a:r>
              <a:rPr lang="en-US" sz="2400" dirty="0" smtClean="0"/>
              <a:t>our Next DE-PBS </a:t>
            </a:r>
            <a:r>
              <a:rPr lang="en-US" sz="2400" dirty="0"/>
              <a:t>Cadre Meetings </a:t>
            </a:r>
            <a:r>
              <a:rPr lang="en-US" sz="2400" dirty="0" smtClean="0"/>
              <a:t>on </a:t>
            </a:r>
            <a:br>
              <a:rPr lang="en-US" sz="2400" dirty="0" smtClean="0"/>
            </a:br>
            <a:r>
              <a:rPr lang="en-US" sz="2400" dirty="0" smtClean="0">
                <a:solidFill>
                  <a:schemeClr val="accent2"/>
                </a:solidFill>
              </a:rPr>
              <a:t>April </a:t>
            </a:r>
            <a:r>
              <a:rPr lang="en-US" sz="2400" dirty="0">
                <a:solidFill>
                  <a:schemeClr val="accent2"/>
                </a:solidFill>
              </a:rPr>
              <a:t>12, 2017</a:t>
            </a:r>
            <a:r>
              <a:rPr lang="en-US" sz="2400" dirty="0"/>
              <a:t/>
            </a:r>
            <a:br>
              <a:rPr lang="en-US" sz="2400" dirty="0"/>
            </a:br>
            <a:endParaRPr lang="en-US" sz="2400" dirty="0"/>
          </a:p>
        </p:txBody>
      </p:sp>
      <p:pic>
        <p:nvPicPr>
          <p:cNvPr id="6146" name="Picture 2" descr="\\uno.oet.udel.edu\CDS\Projects\Positive Behavioral Supports\Logo\Slide4.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1515" b="1515"/>
          <a:stretch>
            <a:fillRect/>
          </a:stretch>
        </p:blipFill>
        <p:spPr bwMode="auto">
          <a:xfrm>
            <a:off x="8096250" y="2651920"/>
            <a:ext cx="3642762" cy="2181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a:xfrm>
            <a:off x="7924800" y="4960138"/>
            <a:ext cx="2590800" cy="1463040"/>
          </a:xfrm>
        </p:spPr>
        <p:txBody>
          <a:bodyPr>
            <a:normAutofit/>
          </a:bodyPr>
          <a:lstStyle/>
          <a:p>
            <a:pPr algn="ctr"/>
            <a:endParaRPr lang="en-US" sz="2800" b="1" dirty="0"/>
          </a:p>
        </p:txBody>
      </p:sp>
    </p:spTree>
    <p:extLst>
      <p:ext uri="{BB962C8B-B14F-4D97-AF65-F5344CB8AC3E}">
        <p14:creationId xmlns:p14="http://schemas.microsoft.com/office/powerpoint/2010/main" val="34043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8668" y="156940"/>
            <a:ext cx="7055893" cy="4237639"/>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684" y="4459251"/>
            <a:ext cx="6469862" cy="2219545"/>
          </a:xfrm>
          <a:prstGeom prst="rect">
            <a:avLst/>
          </a:prstGeom>
        </p:spPr>
      </p:pic>
    </p:spTree>
    <p:extLst>
      <p:ext uri="{BB962C8B-B14F-4D97-AF65-F5344CB8AC3E}">
        <p14:creationId xmlns:p14="http://schemas.microsoft.com/office/powerpoint/2010/main" val="101998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199" y="322254"/>
            <a:ext cx="6687404" cy="6130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622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0825" y="627796"/>
            <a:ext cx="7751856" cy="5306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4389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3631" y="655093"/>
            <a:ext cx="8180297" cy="55546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8187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9E77EDF1-0821-4215-BD6E-A2D49F025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1591</TotalTime>
  <Words>1896</Words>
  <Application>Microsoft Office PowerPoint</Application>
  <PresentationFormat>Custom</PresentationFormat>
  <Paragraphs>359</Paragraphs>
  <Slides>59</Slides>
  <Notes>58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Badge</vt:lpstr>
      <vt:lpstr>DE-PBS Cadre</vt:lpstr>
      <vt:lpstr>The Art of Coaching Teams:  Building Resilient Communities that Transform Schools  By Elena Aguilar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MTSS Professional Development</vt:lpstr>
      <vt:lpstr>Housekeeping reminder- Substitute Reimbursement</vt:lpstr>
      <vt:lpstr>ABCs of IEPs update</vt:lpstr>
      <vt:lpstr>PEERS</vt:lpstr>
      <vt:lpstr>Tiered Fidelity Inventory (TFI)  &amp; Tier 2 Technical Assistance  What is the TFI?</vt:lpstr>
      <vt:lpstr>Subscales &amp; Sample Graph</vt:lpstr>
      <vt:lpstr>statewide tfi Tier 2 Summary</vt:lpstr>
      <vt:lpstr>Tier 2 Supports</vt:lpstr>
      <vt:lpstr>Tier 2 Training Updates</vt:lpstr>
      <vt:lpstr>Coming Soon</vt:lpstr>
      <vt:lpstr>Secondary Forum – 2/14/17</vt:lpstr>
      <vt:lpstr>Collaboration around Trauma Informed Practices</vt:lpstr>
      <vt:lpstr>School Climate Data workshop -5/11/17</vt:lpstr>
      <vt:lpstr>SWPBS Team Training – 6/28/17</vt:lpstr>
      <vt:lpstr>New!  Online Module Series</vt:lpstr>
      <vt:lpstr>Promoting Positive Relationships Online Module Series</vt:lpstr>
      <vt:lpstr>Relationships Modules</vt:lpstr>
      <vt:lpstr>Relationships Modules</vt:lpstr>
      <vt:lpstr>Potential Uses</vt:lpstr>
      <vt:lpstr>What’s Available Online</vt:lpstr>
      <vt:lpstr>How to Access the Modules</vt:lpstr>
      <vt:lpstr>Future Module Topics</vt:lpstr>
      <vt:lpstr>DE-PBS Phase Recognition</vt:lpstr>
      <vt:lpstr>2015-2016 Summary</vt:lpstr>
      <vt:lpstr>2016 – 2017 – Available Phases</vt:lpstr>
      <vt:lpstr>2016 - 2017</vt:lpstr>
      <vt:lpstr>Additional Dates</vt:lpstr>
      <vt:lpstr>MTSS Coaching supports</vt:lpstr>
      <vt:lpstr>Coaching supports – Thinking Ahead</vt:lpstr>
      <vt:lpstr>Tier 1 – School-wide PBS Team Meeting Checklist</vt:lpstr>
      <vt:lpstr>Tier 1 –  Buy-in Checklist</vt:lpstr>
      <vt:lpstr>DDRT &amp; DASNPBS</vt:lpstr>
      <vt:lpstr>School Climate Survey 2016-2017 </vt:lpstr>
      <vt:lpstr>Newly Published Study!</vt:lpstr>
      <vt:lpstr>Findings</vt:lpstr>
      <vt:lpstr>Supporting &amp; Responding to Behavior  </vt:lpstr>
      <vt:lpstr>PowerPoint Presentation</vt:lpstr>
      <vt:lpstr>PowerPoint Presentation</vt:lpstr>
      <vt:lpstr>PowerPoint Presentation</vt:lpstr>
      <vt:lpstr>PowerPoint Presentation</vt:lpstr>
      <vt:lpstr>How could this tool be used in your schools?</vt:lpstr>
      <vt:lpstr>Developing Systems to Support Implementation of Positive Classroom Behavior Supports (PCBS)</vt:lpstr>
      <vt:lpstr>PowerPoint Presentation</vt:lpstr>
      <vt:lpstr>Potential Next Steps</vt:lpstr>
      <vt:lpstr>Tier 2 Supports</vt:lpstr>
      <vt:lpstr>Your Tier 2 Interventions</vt:lpstr>
      <vt:lpstr>Integration &amp; Communication</vt:lpstr>
      <vt:lpstr>Upcoming Event</vt:lpstr>
      <vt:lpstr>Upcoming Event</vt:lpstr>
      <vt:lpstr>Please mark &amp; protect your calendars for our Next DE-PBS Cadre Meetings on  April 12, 2017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Cadre</dc:title>
  <dc:creator>Hearn, Sarah</dc:creator>
  <cp:lastModifiedBy>Sarah Hearn</cp:lastModifiedBy>
  <cp:revision>65</cp:revision>
  <dcterms:created xsi:type="dcterms:W3CDTF">2017-01-25T19:03:15Z</dcterms:created>
  <dcterms:modified xsi:type="dcterms:W3CDTF">2017-02-08T23:09:26Z</dcterms:modified>
</cp:coreProperties>
</file>