
<file path=[Content_Types].xml><?xml version="1.0" encoding="utf-8"?>
<Types xmlns="http://schemas.openxmlformats.org/package/2006/content-types">
  <Default Extension="png" ContentType="image/png"/>
  <Default Extension="jpeg" ContentType="image/jpeg"/>
  <Default Extension="wma" ContentType="audio/x-ms-wma"/>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handoutMasterIdLst>
    <p:handoutMasterId r:id="rId47"/>
  </p:handoutMasterIdLst>
  <p:sldIdLst>
    <p:sldId id="256" r:id="rId2"/>
    <p:sldId id="301" r:id="rId3"/>
    <p:sldId id="260" r:id="rId4"/>
    <p:sldId id="259" r:id="rId5"/>
    <p:sldId id="261" r:id="rId6"/>
    <p:sldId id="262" r:id="rId7"/>
    <p:sldId id="264" r:id="rId8"/>
    <p:sldId id="270" r:id="rId9"/>
    <p:sldId id="266" r:id="rId10"/>
    <p:sldId id="267" r:id="rId11"/>
    <p:sldId id="268" r:id="rId12"/>
    <p:sldId id="269" r:id="rId13"/>
    <p:sldId id="263" r:id="rId14"/>
    <p:sldId id="271" r:id="rId15"/>
    <p:sldId id="272" r:id="rId16"/>
    <p:sldId id="297" r:id="rId17"/>
    <p:sldId id="298" r:id="rId18"/>
    <p:sldId id="273" r:id="rId19"/>
    <p:sldId id="274" r:id="rId20"/>
    <p:sldId id="275" r:id="rId21"/>
    <p:sldId id="276" r:id="rId22"/>
    <p:sldId id="277" r:id="rId23"/>
    <p:sldId id="299" r:id="rId24"/>
    <p:sldId id="300" r:id="rId25"/>
    <p:sldId id="278" r:id="rId26"/>
    <p:sldId id="279" r:id="rId27"/>
    <p:sldId id="280" r:id="rId28"/>
    <p:sldId id="281" r:id="rId29"/>
    <p:sldId id="282" r:id="rId30"/>
    <p:sldId id="283" r:id="rId31"/>
    <p:sldId id="284" r:id="rId32"/>
    <p:sldId id="285" r:id="rId33"/>
    <p:sldId id="286" r:id="rId34"/>
    <p:sldId id="287" r:id="rId35"/>
    <p:sldId id="288" r:id="rId36"/>
    <p:sldId id="290" r:id="rId37"/>
    <p:sldId id="289" r:id="rId38"/>
    <p:sldId id="294" r:id="rId39"/>
    <p:sldId id="291" r:id="rId40"/>
    <p:sldId id="292" r:id="rId41"/>
    <p:sldId id="295" r:id="rId42"/>
    <p:sldId id="296" r:id="rId43"/>
    <p:sldId id="302" r:id="rId44"/>
    <p:sldId id="304"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86043" autoAdjust="0"/>
  </p:normalViewPr>
  <p:slideViewPr>
    <p:cSldViewPr snapToGrid="0" snapToObjects="1">
      <p:cViewPr>
        <p:scale>
          <a:sx n="70" d="100"/>
          <a:sy n="70" d="100"/>
        </p:scale>
        <p:origin x="-1986" y="-2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430565-70AD-4A49-A496-73130F7C5D42}" type="doc">
      <dgm:prSet loTypeId="urn:microsoft.com/office/officeart/2005/8/layout/equation2" loCatId="relationship" qsTypeId="urn:microsoft.com/office/officeart/2005/8/quickstyle/simple4" qsCatId="simple" csTypeId="urn:microsoft.com/office/officeart/2005/8/colors/accent1_2" csCatId="accent1" phldr="1"/>
      <dgm:spPr/>
      <dgm:t>
        <a:bodyPr/>
        <a:lstStyle/>
        <a:p>
          <a:endParaRPr lang="en-US"/>
        </a:p>
      </dgm:t>
    </dgm:pt>
    <dgm:pt modelId="{36304D35-4650-604F-8CCD-E271788EECB8}">
      <dgm:prSet phldrT="[Text]" custT="1"/>
      <dgm:spPr>
        <a:solidFill>
          <a:srgbClr val="DFD878"/>
        </a:solidFill>
        <a:ln>
          <a:solidFill>
            <a:schemeClr val="tx1"/>
          </a:solidFill>
        </a:ln>
      </dgm:spPr>
      <dgm:t>
        <a:bodyPr/>
        <a:lstStyle/>
        <a:p>
          <a:r>
            <a:rPr lang="en-US" sz="3600" dirty="0" smtClean="0">
              <a:solidFill>
                <a:schemeClr val="tx1"/>
              </a:solidFill>
            </a:rPr>
            <a:t>PBIS</a:t>
          </a:r>
        </a:p>
        <a:p>
          <a:r>
            <a:rPr lang="en-US" sz="2000" dirty="0" smtClean="0">
              <a:solidFill>
                <a:schemeClr val="tx1"/>
              </a:solidFill>
            </a:rPr>
            <a:t>(Structure)</a:t>
          </a:r>
          <a:endParaRPr lang="en-US" sz="2000" dirty="0">
            <a:solidFill>
              <a:schemeClr val="tx1"/>
            </a:solidFill>
          </a:endParaRPr>
        </a:p>
      </dgm:t>
    </dgm:pt>
    <dgm:pt modelId="{3B666CAD-3284-B540-B03A-FB3CE545310C}" type="parTrans" cxnId="{6DAF5399-6C3C-2C46-ACEC-D6540B1EA087}">
      <dgm:prSet/>
      <dgm:spPr/>
      <dgm:t>
        <a:bodyPr/>
        <a:lstStyle/>
        <a:p>
          <a:endParaRPr lang="en-US"/>
        </a:p>
      </dgm:t>
    </dgm:pt>
    <dgm:pt modelId="{AD4585D1-992E-0D49-9943-87D28676B5FA}" type="sibTrans" cxnId="{6DAF5399-6C3C-2C46-ACEC-D6540B1EA087}">
      <dgm:prSet/>
      <dgm:spPr>
        <a:solidFill>
          <a:schemeClr val="tx1"/>
        </a:solidFill>
      </dgm:spPr>
      <dgm:t>
        <a:bodyPr/>
        <a:lstStyle/>
        <a:p>
          <a:endParaRPr lang="en-US"/>
        </a:p>
      </dgm:t>
    </dgm:pt>
    <dgm:pt modelId="{F92F5779-0C53-5B4D-943C-88898FD0A1C3}">
      <dgm:prSet phldrT="[Text]" custT="1"/>
      <dgm:spPr>
        <a:solidFill>
          <a:srgbClr val="254BEC"/>
        </a:solidFill>
        <a:ln>
          <a:solidFill>
            <a:schemeClr val="tx1"/>
          </a:solidFill>
        </a:ln>
      </dgm:spPr>
      <dgm:t>
        <a:bodyPr/>
        <a:lstStyle/>
        <a:p>
          <a:r>
            <a:rPr lang="en-US" sz="3600" dirty="0" smtClean="0">
              <a:solidFill>
                <a:schemeClr val="tx1"/>
              </a:solidFill>
            </a:rPr>
            <a:t>SEL</a:t>
          </a:r>
        </a:p>
        <a:p>
          <a:r>
            <a:rPr lang="en-US" sz="2000" dirty="0" smtClean="0">
              <a:solidFill>
                <a:schemeClr val="tx1"/>
              </a:solidFill>
            </a:rPr>
            <a:t>(Support)</a:t>
          </a:r>
          <a:endParaRPr lang="en-US" sz="2000" dirty="0">
            <a:solidFill>
              <a:schemeClr val="tx1"/>
            </a:solidFill>
          </a:endParaRPr>
        </a:p>
      </dgm:t>
    </dgm:pt>
    <dgm:pt modelId="{E31E4D48-A52E-7649-901A-756338AE8D8D}" type="parTrans" cxnId="{DEE86585-331C-624C-9397-4734E1E5BA7A}">
      <dgm:prSet/>
      <dgm:spPr/>
      <dgm:t>
        <a:bodyPr/>
        <a:lstStyle/>
        <a:p>
          <a:endParaRPr lang="en-US"/>
        </a:p>
      </dgm:t>
    </dgm:pt>
    <dgm:pt modelId="{AEC6307C-8862-D741-AC29-44EBE306232F}" type="sibTrans" cxnId="{DEE86585-331C-624C-9397-4734E1E5BA7A}">
      <dgm:prSet/>
      <dgm:spPr>
        <a:solidFill>
          <a:schemeClr val="tx1"/>
        </a:solidFill>
      </dgm:spPr>
      <dgm:t>
        <a:bodyPr/>
        <a:lstStyle/>
        <a:p>
          <a:endParaRPr lang="en-US" dirty="0"/>
        </a:p>
      </dgm:t>
    </dgm:pt>
    <dgm:pt modelId="{4533CA3F-D22A-EC43-8AE7-6F19C6E16676}">
      <dgm:prSet phldrT="[Text]"/>
      <dgm:spPr>
        <a:solidFill>
          <a:srgbClr val="317A1F"/>
        </a:solidFill>
        <a:ln>
          <a:solidFill>
            <a:schemeClr val="tx1"/>
          </a:solidFill>
        </a:ln>
      </dgm:spPr>
      <dgm:t>
        <a:bodyPr/>
        <a:lstStyle/>
        <a:p>
          <a:r>
            <a:rPr lang="en-US" dirty="0" smtClean="0"/>
            <a:t>Positive School Climate</a:t>
          </a:r>
          <a:endParaRPr lang="en-US" dirty="0"/>
        </a:p>
      </dgm:t>
    </dgm:pt>
    <dgm:pt modelId="{40EAD35C-1EC1-BE4B-A6F6-1DC1F461DF00}" type="parTrans" cxnId="{8718DA11-0EC5-AF47-B3CF-5173AD154D2A}">
      <dgm:prSet/>
      <dgm:spPr/>
      <dgm:t>
        <a:bodyPr/>
        <a:lstStyle/>
        <a:p>
          <a:endParaRPr lang="en-US"/>
        </a:p>
      </dgm:t>
    </dgm:pt>
    <dgm:pt modelId="{43745C71-EF8E-D14A-8B25-4C566079B90A}" type="sibTrans" cxnId="{8718DA11-0EC5-AF47-B3CF-5173AD154D2A}">
      <dgm:prSet/>
      <dgm:spPr/>
      <dgm:t>
        <a:bodyPr/>
        <a:lstStyle/>
        <a:p>
          <a:endParaRPr lang="en-US"/>
        </a:p>
      </dgm:t>
    </dgm:pt>
    <dgm:pt modelId="{FC15452E-C3EF-0648-A207-E335D2913B09}" type="pres">
      <dgm:prSet presAssocID="{30430565-70AD-4A49-A496-73130F7C5D42}" presName="Name0" presStyleCnt="0">
        <dgm:presLayoutVars>
          <dgm:dir/>
          <dgm:resizeHandles val="exact"/>
        </dgm:presLayoutVars>
      </dgm:prSet>
      <dgm:spPr/>
      <dgm:t>
        <a:bodyPr/>
        <a:lstStyle/>
        <a:p>
          <a:endParaRPr lang="en-US"/>
        </a:p>
      </dgm:t>
    </dgm:pt>
    <dgm:pt modelId="{16894103-E9E2-7548-89BE-ECD9C8F64B75}" type="pres">
      <dgm:prSet presAssocID="{30430565-70AD-4A49-A496-73130F7C5D42}" presName="vNodes" presStyleCnt="0"/>
      <dgm:spPr/>
    </dgm:pt>
    <dgm:pt modelId="{4248FEB1-8EBB-7145-BCE2-F2AD522C163F}" type="pres">
      <dgm:prSet presAssocID="{36304D35-4650-604F-8CCD-E271788EECB8}" presName="node" presStyleLbl="node1" presStyleIdx="0" presStyleCnt="3" custScaleX="149239" custScaleY="137552" custLinFactNeighborX="-88702" custLinFactNeighborY="-1190">
        <dgm:presLayoutVars>
          <dgm:bulletEnabled val="1"/>
        </dgm:presLayoutVars>
      </dgm:prSet>
      <dgm:spPr/>
      <dgm:t>
        <a:bodyPr/>
        <a:lstStyle/>
        <a:p>
          <a:endParaRPr lang="en-US"/>
        </a:p>
      </dgm:t>
    </dgm:pt>
    <dgm:pt modelId="{F217E953-3D56-964C-85A2-332EA9EE08E5}" type="pres">
      <dgm:prSet presAssocID="{AD4585D1-992E-0D49-9943-87D28676B5FA}" presName="spacerT" presStyleCnt="0"/>
      <dgm:spPr/>
    </dgm:pt>
    <dgm:pt modelId="{60940AC6-06FB-2B4B-A41D-B50772ADFFA2}" type="pres">
      <dgm:prSet presAssocID="{AD4585D1-992E-0D49-9943-87D28676B5FA}" presName="sibTrans" presStyleLbl="sibTrans2D1" presStyleIdx="0" presStyleCnt="2" custLinFactX="-55901" custLinFactNeighborX="-100000" custLinFactNeighborY="-20010"/>
      <dgm:spPr/>
      <dgm:t>
        <a:bodyPr/>
        <a:lstStyle/>
        <a:p>
          <a:endParaRPr lang="en-US"/>
        </a:p>
      </dgm:t>
    </dgm:pt>
    <dgm:pt modelId="{6A49BF8D-97E0-2D46-BCF9-17448A1C91BB}" type="pres">
      <dgm:prSet presAssocID="{AD4585D1-992E-0D49-9943-87D28676B5FA}" presName="spacerB" presStyleCnt="0"/>
      <dgm:spPr/>
    </dgm:pt>
    <dgm:pt modelId="{93BD9466-AC79-E440-AD14-35E6158ADBB4}" type="pres">
      <dgm:prSet presAssocID="{F92F5779-0C53-5B4D-943C-88898FD0A1C3}" presName="node" presStyleLbl="node1" presStyleIdx="1" presStyleCnt="3" custScaleX="147494" custScaleY="128131" custLinFactNeighborX="-91335" custLinFactNeighborY="1192">
        <dgm:presLayoutVars>
          <dgm:bulletEnabled val="1"/>
        </dgm:presLayoutVars>
      </dgm:prSet>
      <dgm:spPr/>
      <dgm:t>
        <a:bodyPr/>
        <a:lstStyle/>
        <a:p>
          <a:endParaRPr lang="en-US"/>
        </a:p>
      </dgm:t>
    </dgm:pt>
    <dgm:pt modelId="{16B693AC-DFE8-914A-B77B-A7C0A2D426EB}" type="pres">
      <dgm:prSet presAssocID="{30430565-70AD-4A49-A496-73130F7C5D42}" presName="sibTransLast" presStyleLbl="sibTrans2D1" presStyleIdx="1" presStyleCnt="2" custScaleX="237172" custScaleY="168803" custLinFactNeighborX="-87250" custLinFactNeighborY="25014"/>
      <dgm:spPr/>
      <dgm:t>
        <a:bodyPr/>
        <a:lstStyle/>
        <a:p>
          <a:endParaRPr lang="en-US"/>
        </a:p>
      </dgm:t>
    </dgm:pt>
    <dgm:pt modelId="{8D9766A8-985D-C846-8686-BF28F7B5F7C9}" type="pres">
      <dgm:prSet presAssocID="{30430565-70AD-4A49-A496-73130F7C5D42}" presName="connectorText" presStyleLbl="sibTrans2D1" presStyleIdx="1" presStyleCnt="2"/>
      <dgm:spPr/>
      <dgm:t>
        <a:bodyPr/>
        <a:lstStyle/>
        <a:p>
          <a:endParaRPr lang="en-US"/>
        </a:p>
      </dgm:t>
    </dgm:pt>
    <dgm:pt modelId="{EAEFE182-E6DF-CA4A-AFCF-0CB4D8223ECF}" type="pres">
      <dgm:prSet presAssocID="{30430565-70AD-4A49-A496-73130F7C5D42}" presName="lastNode" presStyleLbl="node1" presStyleIdx="2" presStyleCnt="3" custScaleX="78222" custScaleY="80328" custLinFactX="-42924" custLinFactNeighborX="-100000" custLinFactNeighborY="-1782">
        <dgm:presLayoutVars>
          <dgm:bulletEnabled val="1"/>
        </dgm:presLayoutVars>
      </dgm:prSet>
      <dgm:spPr/>
      <dgm:t>
        <a:bodyPr/>
        <a:lstStyle/>
        <a:p>
          <a:endParaRPr lang="en-US"/>
        </a:p>
      </dgm:t>
    </dgm:pt>
  </dgm:ptLst>
  <dgm:cxnLst>
    <dgm:cxn modelId="{1A09E1C5-9499-B142-9B06-41173CB54196}" type="presOf" srcId="{F92F5779-0C53-5B4D-943C-88898FD0A1C3}" destId="{93BD9466-AC79-E440-AD14-35E6158ADBB4}" srcOrd="0" destOrd="0" presId="urn:microsoft.com/office/officeart/2005/8/layout/equation2"/>
    <dgm:cxn modelId="{09A7F16B-BB1E-CF4C-8C5F-41D26F674B95}" type="presOf" srcId="{AEC6307C-8862-D741-AC29-44EBE306232F}" destId="{8D9766A8-985D-C846-8686-BF28F7B5F7C9}" srcOrd="1" destOrd="0" presId="urn:microsoft.com/office/officeart/2005/8/layout/equation2"/>
    <dgm:cxn modelId="{8718DA11-0EC5-AF47-B3CF-5173AD154D2A}" srcId="{30430565-70AD-4A49-A496-73130F7C5D42}" destId="{4533CA3F-D22A-EC43-8AE7-6F19C6E16676}" srcOrd="2" destOrd="0" parTransId="{40EAD35C-1EC1-BE4B-A6F6-1DC1F461DF00}" sibTransId="{43745C71-EF8E-D14A-8B25-4C566079B90A}"/>
    <dgm:cxn modelId="{A282EA3B-A608-2249-A8FA-1A28A8B2A5BE}" type="presOf" srcId="{4533CA3F-D22A-EC43-8AE7-6F19C6E16676}" destId="{EAEFE182-E6DF-CA4A-AFCF-0CB4D8223ECF}" srcOrd="0" destOrd="0" presId="urn:microsoft.com/office/officeart/2005/8/layout/equation2"/>
    <dgm:cxn modelId="{A6AAAB16-A937-0449-8CC1-C89104DB44D6}" type="presOf" srcId="{36304D35-4650-604F-8CCD-E271788EECB8}" destId="{4248FEB1-8EBB-7145-BCE2-F2AD522C163F}" srcOrd="0" destOrd="0" presId="urn:microsoft.com/office/officeart/2005/8/layout/equation2"/>
    <dgm:cxn modelId="{D60C5EF3-CF58-654B-9725-F99112EAF3F9}" type="presOf" srcId="{AD4585D1-992E-0D49-9943-87D28676B5FA}" destId="{60940AC6-06FB-2B4B-A41D-B50772ADFFA2}" srcOrd="0" destOrd="0" presId="urn:microsoft.com/office/officeart/2005/8/layout/equation2"/>
    <dgm:cxn modelId="{6C10E67E-60C4-E046-A344-3ACB1C8DA87B}" type="presOf" srcId="{AEC6307C-8862-D741-AC29-44EBE306232F}" destId="{16B693AC-DFE8-914A-B77B-A7C0A2D426EB}" srcOrd="0" destOrd="0" presId="urn:microsoft.com/office/officeart/2005/8/layout/equation2"/>
    <dgm:cxn modelId="{DEE86585-331C-624C-9397-4734E1E5BA7A}" srcId="{30430565-70AD-4A49-A496-73130F7C5D42}" destId="{F92F5779-0C53-5B4D-943C-88898FD0A1C3}" srcOrd="1" destOrd="0" parTransId="{E31E4D48-A52E-7649-901A-756338AE8D8D}" sibTransId="{AEC6307C-8862-D741-AC29-44EBE306232F}"/>
    <dgm:cxn modelId="{6DAF5399-6C3C-2C46-ACEC-D6540B1EA087}" srcId="{30430565-70AD-4A49-A496-73130F7C5D42}" destId="{36304D35-4650-604F-8CCD-E271788EECB8}" srcOrd="0" destOrd="0" parTransId="{3B666CAD-3284-B540-B03A-FB3CE545310C}" sibTransId="{AD4585D1-992E-0D49-9943-87D28676B5FA}"/>
    <dgm:cxn modelId="{AA7D02D0-8B10-564F-B3C2-6EBC1A1EA5CB}" type="presOf" srcId="{30430565-70AD-4A49-A496-73130F7C5D42}" destId="{FC15452E-C3EF-0648-A207-E335D2913B09}" srcOrd="0" destOrd="0" presId="urn:microsoft.com/office/officeart/2005/8/layout/equation2"/>
    <dgm:cxn modelId="{9ECAE8EF-32C0-EF41-BB0B-DB6351CDF598}" type="presParOf" srcId="{FC15452E-C3EF-0648-A207-E335D2913B09}" destId="{16894103-E9E2-7548-89BE-ECD9C8F64B75}" srcOrd="0" destOrd="0" presId="urn:microsoft.com/office/officeart/2005/8/layout/equation2"/>
    <dgm:cxn modelId="{54988B79-11CC-1E48-ACE7-3E59B2717BE8}" type="presParOf" srcId="{16894103-E9E2-7548-89BE-ECD9C8F64B75}" destId="{4248FEB1-8EBB-7145-BCE2-F2AD522C163F}" srcOrd="0" destOrd="0" presId="urn:microsoft.com/office/officeart/2005/8/layout/equation2"/>
    <dgm:cxn modelId="{8445B34C-2DA5-424A-974E-71A65C6CD432}" type="presParOf" srcId="{16894103-E9E2-7548-89BE-ECD9C8F64B75}" destId="{F217E953-3D56-964C-85A2-332EA9EE08E5}" srcOrd="1" destOrd="0" presId="urn:microsoft.com/office/officeart/2005/8/layout/equation2"/>
    <dgm:cxn modelId="{858988CD-79AC-2541-876F-EAEEC26BBB59}" type="presParOf" srcId="{16894103-E9E2-7548-89BE-ECD9C8F64B75}" destId="{60940AC6-06FB-2B4B-A41D-B50772ADFFA2}" srcOrd="2" destOrd="0" presId="urn:microsoft.com/office/officeart/2005/8/layout/equation2"/>
    <dgm:cxn modelId="{4D78D0AD-598E-1441-AB0C-D841B0BD97D9}" type="presParOf" srcId="{16894103-E9E2-7548-89BE-ECD9C8F64B75}" destId="{6A49BF8D-97E0-2D46-BCF9-17448A1C91BB}" srcOrd="3" destOrd="0" presId="urn:microsoft.com/office/officeart/2005/8/layout/equation2"/>
    <dgm:cxn modelId="{13DE1333-68C4-394B-BAFF-E87F0791E106}" type="presParOf" srcId="{16894103-E9E2-7548-89BE-ECD9C8F64B75}" destId="{93BD9466-AC79-E440-AD14-35E6158ADBB4}" srcOrd="4" destOrd="0" presId="urn:microsoft.com/office/officeart/2005/8/layout/equation2"/>
    <dgm:cxn modelId="{58D1FF41-51DF-6540-BC60-AD34F790EEF7}" type="presParOf" srcId="{FC15452E-C3EF-0648-A207-E335D2913B09}" destId="{16B693AC-DFE8-914A-B77B-A7C0A2D426EB}" srcOrd="1" destOrd="0" presId="urn:microsoft.com/office/officeart/2005/8/layout/equation2"/>
    <dgm:cxn modelId="{8DE8E9AC-749F-BC4C-BAD7-4B4178B1066C}" type="presParOf" srcId="{16B693AC-DFE8-914A-B77B-A7C0A2D426EB}" destId="{8D9766A8-985D-C846-8686-BF28F7B5F7C9}" srcOrd="0" destOrd="0" presId="urn:microsoft.com/office/officeart/2005/8/layout/equation2"/>
    <dgm:cxn modelId="{80B9475A-EA48-FC41-AC72-343CB08CD99E}" type="presParOf" srcId="{FC15452E-C3EF-0648-A207-E335D2913B09}" destId="{EAEFE182-E6DF-CA4A-AFCF-0CB4D8223ECF}"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469E41-5016-7345-BFF7-62FF2F817C01}" type="doc">
      <dgm:prSet loTypeId="urn:microsoft.com/office/officeart/2005/8/layout/radial5" loCatId="relationship" qsTypeId="urn:microsoft.com/office/officeart/2005/8/quickstyle/simple4" qsCatId="simple" csTypeId="urn:microsoft.com/office/officeart/2005/8/colors/colorful1" csCatId="colorful" phldr="1"/>
      <dgm:spPr/>
      <dgm:t>
        <a:bodyPr/>
        <a:lstStyle/>
        <a:p>
          <a:endParaRPr lang="en-US"/>
        </a:p>
      </dgm:t>
    </dgm:pt>
    <dgm:pt modelId="{18A569FB-F322-2C4D-9CF8-398CAF749510}">
      <dgm:prSet phldrT="[Text]"/>
      <dgm:spPr/>
      <dgm:t>
        <a:bodyPr/>
        <a:lstStyle/>
        <a:p>
          <a:r>
            <a:rPr lang="en-US" smtClean="0"/>
            <a:t>School Leadership Team</a:t>
          </a:r>
          <a:endParaRPr lang="en-US" dirty="0"/>
        </a:p>
      </dgm:t>
    </dgm:pt>
    <dgm:pt modelId="{C1E6BADF-79E1-3A45-A69A-55DA40546D07}" type="parTrans" cxnId="{8890680E-37AE-F944-8434-C499238603ED}">
      <dgm:prSet/>
      <dgm:spPr/>
      <dgm:t>
        <a:bodyPr/>
        <a:lstStyle/>
        <a:p>
          <a:endParaRPr lang="en-US"/>
        </a:p>
      </dgm:t>
    </dgm:pt>
    <dgm:pt modelId="{4A8BD932-DA6C-1247-8F86-D27487F17BB9}" type="sibTrans" cxnId="{8890680E-37AE-F944-8434-C499238603ED}">
      <dgm:prSet/>
      <dgm:spPr/>
      <dgm:t>
        <a:bodyPr/>
        <a:lstStyle/>
        <a:p>
          <a:endParaRPr lang="en-US"/>
        </a:p>
      </dgm:t>
    </dgm:pt>
    <dgm:pt modelId="{53BDC9B4-A1B3-0546-B412-EB10EA22295E}">
      <dgm:prSet phldrT="[Text]" custT="1"/>
      <dgm:spPr/>
      <dgm:t>
        <a:bodyPr/>
        <a:lstStyle/>
        <a:p>
          <a:r>
            <a:rPr lang="en-US" sz="1600" b="0" dirty="0" smtClean="0"/>
            <a:t>Grade Level Teachers</a:t>
          </a:r>
          <a:endParaRPr lang="en-US" sz="1600" b="0" dirty="0"/>
        </a:p>
      </dgm:t>
    </dgm:pt>
    <dgm:pt modelId="{0ACF1AB2-8E74-854D-90D1-398998E39C03}" type="parTrans" cxnId="{AF18E9DE-630B-2240-8D9B-62E80F7E98BB}">
      <dgm:prSet/>
      <dgm:spPr/>
      <dgm:t>
        <a:bodyPr/>
        <a:lstStyle/>
        <a:p>
          <a:endParaRPr lang="en-US"/>
        </a:p>
      </dgm:t>
    </dgm:pt>
    <dgm:pt modelId="{741857EE-5C11-F04B-8C87-A713F33B1D24}" type="sibTrans" cxnId="{AF18E9DE-630B-2240-8D9B-62E80F7E98BB}">
      <dgm:prSet/>
      <dgm:spPr/>
      <dgm:t>
        <a:bodyPr/>
        <a:lstStyle/>
        <a:p>
          <a:endParaRPr lang="en-US"/>
        </a:p>
      </dgm:t>
    </dgm:pt>
    <dgm:pt modelId="{C9BFE0B0-7278-074E-BCA8-729B70E01C71}">
      <dgm:prSet phldrT="[Text]" custT="1"/>
      <dgm:spPr/>
      <dgm:t>
        <a:bodyPr/>
        <a:lstStyle/>
        <a:p>
          <a:r>
            <a:rPr lang="en-US" sz="1600" b="0" dirty="0" smtClean="0"/>
            <a:t>Counselor / School Psychologist</a:t>
          </a:r>
          <a:endParaRPr lang="en-US" sz="1600" b="0" dirty="0"/>
        </a:p>
      </dgm:t>
    </dgm:pt>
    <dgm:pt modelId="{E5F38D33-CF88-704B-8909-E0B2B34ACD54}" type="parTrans" cxnId="{C874F717-830C-634C-8422-43C62C25B261}">
      <dgm:prSet/>
      <dgm:spPr/>
      <dgm:t>
        <a:bodyPr/>
        <a:lstStyle/>
        <a:p>
          <a:endParaRPr lang="en-US"/>
        </a:p>
      </dgm:t>
    </dgm:pt>
    <dgm:pt modelId="{00001CAA-55ED-EB45-9D00-3C3144AAEA5C}" type="sibTrans" cxnId="{C874F717-830C-634C-8422-43C62C25B261}">
      <dgm:prSet/>
      <dgm:spPr/>
      <dgm:t>
        <a:bodyPr/>
        <a:lstStyle/>
        <a:p>
          <a:endParaRPr lang="en-US"/>
        </a:p>
      </dgm:t>
    </dgm:pt>
    <dgm:pt modelId="{39B2FFAC-EBEA-A740-AFD5-1D33B1DDEA7C}">
      <dgm:prSet phldrT="[Text]" custT="1"/>
      <dgm:spPr/>
      <dgm:t>
        <a:bodyPr/>
        <a:lstStyle/>
        <a:p>
          <a:r>
            <a:rPr lang="en-US" sz="1600" b="0" dirty="0" smtClean="0"/>
            <a:t>PE/Health</a:t>
          </a:r>
          <a:endParaRPr lang="en-US" sz="1600" b="0" dirty="0"/>
        </a:p>
      </dgm:t>
    </dgm:pt>
    <dgm:pt modelId="{C3865434-58CF-BB49-82CC-B7EDC7FC0A57}" type="parTrans" cxnId="{63ABACE9-D96B-214B-BE8F-F0B9E8DDE923}">
      <dgm:prSet/>
      <dgm:spPr/>
      <dgm:t>
        <a:bodyPr/>
        <a:lstStyle/>
        <a:p>
          <a:endParaRPr lang="en-US"/>
        </a:p>
      </dgm:t>
    </dgm:pt>
    <dgm:pt modelId="{CCC9D598-B05B-9948-A9C0-5C56CB70BB9B}" type="sibTrans" cxnId="{63ABACE9-D96B-214B-BE8F-F0B9E8DDE923}">
      <dgm:prSet/>
      <dgm:spPr/>
      <dgm:t>
        <a:bodyPr/>
        <a:lstStyle/>
        <a:p>
          <a:endParaRPr lang="en-US"/>
        </a:p>
      </dgm:t>
    </dgm:pt>
    <dgm:pt modelId="{5505FAEC-AE24-094F-9CF1-DD8539589B13}">
      <dgm:prSet phldrT="[Text]" custT="1"/>
      <dgm:spPr/>
      <dgm:t>
        <a:bodyPr/>
        <a:lstStyle/>
        <a:p>
          <a:r>
            <a:rPr lang="en-US" sz="1600" b="0" dirty="0" smtClean="0"/>
            <a:t>Teaching Assistants</a:t>
          </a:r>
          <a:endParaRPr lang="en-US" sz="1600" b="0" dirty="0"/>
        </a:p>
      </dgm:t>
    </dgm:pt>
    <dgm:pt modelId="{6AD76BE3-4310-744E-82BC-4C939AC21190}" type="parTrans" cxnId="{F97552D3-061F-714C-8CAD-FCB2C30B5694}">
      <dgm:prSet/>
      <dgm:spPr/>
      <dgm:t>
        <a:bodyPr/>
        <a:lstStyle/>
        <a:p>
          <a:endParaRPr lang="en-US"/>
        </a:p>
      </dgm:t>
    </dgm:pt>
    <dgm:pt modelId="{01C290A8-F08D-4440-BFA0-10A26BFAD620}" type="sibTrans" cxnId="{F97552D3-061F-714C-8CAD-FCB2C30B5694}">
      <dgm:prSet/>
      <dgm:spPr/>
      <dgm:t>
        <a:bodyPr/>
        <a:lstStyle/>
        <a:p>
          <a:endParaRPr lang="en-US"/>
        </a:p>
      </dgm:t>
    </dgm:pt>
    <dgm:pt modelId="{8E8AB913-94BA-9143-A065-A7AE26467AAB}">
      <dgm:prSet phldrT="[Text]" custT="1"/>
      <dgm:spPr/>
      <dgm:t>
        <a:bodyPr/>
        <a:lstStyle/>
        <a:p>
          <a:r>
            <a:rPr lang="en-US" sz="1600" b="0" dirty="0" smtClean="0"/>
            <a:t>Parent</a:t>
          </a:r>
        </a:p>
      </dgm:t>
    </dgm:pt>
    <dgm:pt modelId="{E5C5B3CE-1F5B-AB4F-81DF-08261ECB93F3}" type="parTrans" cxnId="{1451B6D0-4CA0-C547-B1B1-C1DFC473E431}">
      <dgm:prSet/>
      <dgm:spPr/>
      <dgm:t>
        <a:bodyPr/>
        <a:lstStyle/>
        <a:p>
          <a:endParaRPr lang="en-US"/>
        </a:p>
      </dgm:t>
    </dgm:pt>
    <dgm:pt modelId="{0FF160EB-9AD8-504F-9FDD-761DF070083A}" type="sibTrans" cxnId="{1451B6D0-4CA0-C547-B1B1-C1DFC473E431}">
      <dgm:prSet/>
      <dgm:spPr/>
      <dgm:t>
        <a:bodyPr/>
        <a:lstStyle/>
        <a:p>
          <a:endParaRPr lang="en-US"/>
        </a:p>
      </dgm:t>
    </dgm:pt>
    <dgm:pt modelId="{43A8D4B2-A06F-554A-8F5F-8E4820548A6E}">
      <dgm:prSet phldrT="[Text]" custT="1"/>
      <dgm:spPr/>
      <dgm:t>
        <a:bodyPr/>
        <a:lstStyle/>
        <a:p>
          <a:r>
            <a:rPr lang="en-US" sz="1600" b="0" dirty="0" smtClean="0"/>
            <a:t>SEL Master Teacher</a:t>
          </a:r>
        </a:p>
      </dgm:t>
    </dgm:pt>
    <dgm:pt modelId="{5D6C3569-9C7B-0C42-A5D1-CE74B58FDC03}" type="parTrans" cxnId="{C3294DA9-2B3B-4F45-B11B-1160BEA1CA88}">
      <dgm:prSet/>
      <dgm:spPr/>
      <dgm:t>
        <a:bodyPr/>
        <a:lstStyle/>
        <a:p>
          <a:endParaRPr lang="en-US"/>
        </a:p>
      </dgm:t>
    </dgm:pt>
    <dgm:pt modelId="{5B156D82-BD17-7243-9403-506E5E9A427A}" type="sibTrans" cxnId="{C3294DA9-2B3B-4F45-B11B-1160BEA1CA88}">
      <dgm:prSet/>
      <dgm:spPr/>
      <dgm:t>
        <a:bodyPr/>
        <a:lstStyle/>
        <a:p>
          <a:endParaRPr lang="en-US"/>
        </a:p>
      </dgm:t>
    </dgm:pt>
    <dgm:pt modelId="{82D5273B-CE1B-144E-BDAC-59C6A08618EF}">
      <dgm:prSet phldrT="[Text]" custT="1"/>
      <dgm:spPr/>
      <dgm:t>
        <a:bodyPr/>
        <a:lstStyle/>
        <a:p>
          <a:r>
            <a:rPr lang="en-US" sz="1600" b="0" dirty="0" smtClean="0"/>
            <a:t>Adminis-trator</a:t>
          </a:r>
          <a:endParaRPr lang="en-US" sz="1600" b="0" dirty="0"/>
        </a:p>
      </dgm:t>
    </dgm:pt>
    <dgm:pt modelId="{D53635EB-C866-F446-B5B7-E5EF7DE5E3CB}" type="sibTrans" cxnId="{9367A3AA-D204-7443-AE5C-4937BDD06C70}">
      <dgm:prSet/>
      <dgm:spPr/>
      <dgm:t>
        <a:bodyPr/>
        <a:lstStyle/>
        <a:p>
          <a:endParaRPr lang="en-US"/>
        </a:p>
      </dgm:t>
    </dgm:pt>
    <dgm:pt modelId="{2A82137A-2EA3-D74A-963F-28AC7C7D03A7}" type="parTrans" cxnId="{9367A3AA-D204-7443-AE5C-4937BDD06C70}">
      <dgm:prSet/>
      <dgm:spPr/>
      <dgm:t>
        <a:bodyPr/>
        <a:lstStyle/>
        <a:p>
          <a:endParaRPr lang="en-US"/>
        </a:p>
      </dgm:t>
    </dgm:pt>
    <dgm:pt modelId="{D9B098B7-D2EB-5746-9639-2541B1E30448}" type="pres">
      <dgm:prSet presAssocID="{3B469E41-5016-7345-BFF7-62FF2F817C01}" presName="Name0" presStyleCnt="0">
        <dgm:presLayoutVars>
          <dgm:chMax val="1"/>
          <dgm:dir/>
          <dgm:animLvl val="ctr"/>
          <dgm:resizeHandles val="exact"/>
        </dgm:presLayoutVars>
      </dgm:prSet>
      <dgm:spPr/>
      <dgm:t>
        <a:bodyPr/>
        <a:lstStyle/>
        <a:p>
          <a:endParaRPr lang="en-US"/>
        </a:p>
      </dgm:t>
    </dgm:pt>
    <dgm:pt modelId="{BCDAC1FF-17F2-FC47-8B50-38B6555E9A9F}" type="pres">
      <dgm:prSet presAssocID="{18A569FB-F322-2C4D-9CF8-398CAF749510}" presName="centerShape" presStyleLbl="node0" presStyleIdx="0" presStyleCnt="1" custScaleX="163746" custScaleY="157135"/>
      <dgm:spPr/>
      <dgm:t>
        <a:bodyPr/>
        <a:lstStyle/>
        <a:p>
          <a:endParaRPr lang="en-US"/>
        </a:p>
      </dgm:t>
    </dgm:pt>
    <dgm:pt modelId="{EEE957A1-AA4A-CA47-9DD5-ECF97980D13A}" type="pres">
      <dgm:prSet presAssocID="{2A82137A-2EA3-D74A-963F-28AC7C7D03A7}" presName="parTrans" presStyleLbl="sibTrans2D1" presStyleIdx="0" presStyleCnt="7"/>
      <dgm:spPr/>
      <dgm:t>
        <a:bodyPr/>
        <a:lstStyle/>
        <a:p>
          <a:endParaRPr lang="en-US"/>
        </a:p>
      </dgm:t>
    </dgm:pt>
    <dgm:pt modelId="{2C4111FF-410F-B641-86C3-E881FBEE25A0}" type="pres">
      <dgm:prSet presAssocID="{2A82137A-2EA3-D74A-963F-28AC7C7D03A7}" presName="connectorText" presStyleLbl="sibTrans2D1" presStyleIdx="0" presStyleCnt="7"/>
      <dgm:spPr/>
      <dgm:t>
        <a:bodyPr/>
        <a:lstStyle/>
        <a:p>
          <a:endParaRPr lang="en-US"/>
        </a:p>
      </dgm:t>
    </dgm:pt>
    <dgm:pt modelId="{FA76715B-E7A0-AC4F-9032-70EA24DE7B20}" type="pres">
      <dgm:prSet presAssocID="{82D5273B-CE1B-144E-BDAC-59C6A08618EF}" presName="node" presStyleLbl="node1" presStyleIdx="0" presStyleCnt="7" custScaleX="138313" custScaleY="110392" custRadScaleRad="100023" custRadScaleInc="-4776">
        <dgm:presLayoutVars>
          <dgm:bulletEnabled val="1"/>
        </dgm:presLayoutVars>
      </dgm:prSet>
      <dgm:spPr/>
      <dgm:t>
        <a:bodyPr/>
        <a:lstStyle/>
        <a:p>
          <a:endParaRPr lang="en-US"/>
        </a:p>
      </dgm:t>
    </dgm:pt>
    <dgm:pt modelId="{20118B49-4923-C04C-B7A0-B178625C1B83}" type="pres">
      <dgm:prSet presAssocID="{0ACF1AB2-8E74-854D-90D1-398998E39C03}" presName="parTrans" presStyleLbl="sibTrans2D1" presStyleIdx="1" presStyleCnt="7"/>
      <dgm:spPr/>
      <dgm:t>
        <a:bodyPr/>
        <a:lstStyle/>
        <a:p>
          <a:endParaRPr lang="en-US"/>
        </a:p>
      </dgm:t>
    </dgm:pt>
    <dgm:pt modelId="{E8FCC500-299E-944B-BD1A-357E551EBA98}" type="pres">
      <dgm:prSet presAssocID="{0ACF1AB2-8E74-854D-90D1-398998E39C03}" presName="connectorText" presStyleLbl="sibTrans2D1" presStyleIdx="1" presStyleCnt="7"/>
      <dgm:spPr/>
      <dgm:t>
        <a:bodyPr/>
        <a:lstStyle/>
        <a:p>
          <a:endParaRPr lang="en-US"/>
        </a:p>
      </dgm:t>
    </dgm:pt>
    <dgm:pt modelId="{7278BA59-DA6D-3343-BD3B-9D7AE616F6A5}" type="pres">
      <dgm:prSet presAssocID="{53BDC9B4-A1B3-0546-B412-EB10EA22295E}" presName="node" presStyleLbl="node1" presStyleIdx="1" presStyleCnt="7" custScaleX="136894" custScaleY="110000" custRadScaleRad="104264" custRadScaleInc="10963">
        <dgm:presLayoutVars>
          <dgm:bulletEnabled val="1"/>
        </dgm:presLayoutVars>
      </dgm:prSet>
      <dgm:spPr/>
      <dgm:t>
        <a:bodyPr/>
        <a:lstStyle/>
        <a:p>
          <a:endParaRPr lang="en-US"/>
        </a:p>
      </dgm:t>
    </dgm:pt>
    <dgm:pt modelId="{9C61BA27-ADB5-514A-ADDE-5F952DE6F616}" type="pres">
      <dgm:prSet presAssocID="{E5F38D33-CF88-704B-8909-E0B2B34ACD54}" presName="parTrans" presStyleLbl="sibTrans2D1" presStyleIdx="2" presStyleCnt="7"/>
      <dgm:spPr/>
      <dgm:t>
        <a:bodyPr/>
        <a:lstStyle/>
        <a:p>
          <a:endParaRPr lang="en-US"/>
        </a:p>
      </dgm:t>
    </dgm:pt>
    <dgm:pt modelId="{7C0D903A-5666-034C-BE03-E6C814DD0838}" type="pres">
      <dgm:prSet presAssocID="{E5F38D33-CF88-704B-8909-E0B2B34ACD54}" presName="connectorText" presStyleLbl="sibTrans2D1" presStyleIdx="2" presStyleCnt="7"/>
      <dgm:spPr/>
      <dgm:t>
        <a:bodyPr/>
        <a:lstStyle/>
        <a:p>
          <a:endParaRPr lang="en-US"/>
        </a:p>
      </dgm:t>
    </dgm:pt>
    <dgm:pt modelId="{3B01A313-EBBD-5848-91D5-A5BB9A07CEE3}" type="pres">
      <dgm:prSet presAssocID="{C9BFE0B0-7278-074E-BCA8-729B70E01C71}" presName="node" presStyleLbl="node1" presStyleIdx="2" presStyleCnt="7" custScaleX="139832" custScaleY="110000" custRadScaleRad="104035" custRadScaleInc="-3536">
        <dgm:presLayoutVars>
          <dgm:bulletEnabled val="1"/>
        </dgm:presLayoutVars>
      </dgm:prSet>
      <dgm:spPr/>
      <dgm:t>
        <a:bodyPr/>
        <a:lstStyle/>
        <a:p>
          <a:endParaRPr lang="en-US"/>
        </a:p>
      </dgm:t>
    </dgm:pt>
    <dgm:pt modelId="{CC4BEB45-F0A0-B74F-83FD-3B3A04E193D5}" type="pres">
      <dgm:prSet presAssocID="{C3865434-58CF-BB49-82CC-B7EDC7FC0A57}" presName="parTrans" presStyleLbl="sibTrans2D1" presStyleIdx="3" presStyleCnt="7"/>
      <dgm:spPr/>
      <dgm:t>
        <a:bodyPr/>
        <a:lstStyle/>
        <a:p>
          <a:endParaRPr lang="en-US"/>
        </a:p>
      </dgm:t>
    </dgm:pt>
    <dgm:pt modelId="{949107AB-7A40-164F-B60F-9C20567A2FF5}" type="pres">
      <dgm:prSet presAssocID="{C3865434-58CF-BB49-82CC-B7EDC7FC0A57}" presName="connectorText" presStyleLbl="sibTrans2D1" presStyleIdx="3" presStyleCnt="7"/>
      <dgm:spPr/>
      <dgm:t>
        <a:bodyPr/>
        <a:lstStyle/>
        <a:p>
          <a:endParaRPr lang="en-US"/>
        </a:p>
      </dgm:t>
    </dgm:pt>
    <dgm:pt modelId="{A8723EFD-961D-8543-88C1-4D722DDA7CA2}" type="pres">
      <dgm:prSet presAssocID="{39B2FFAC-EBEA-A740-AFD5-1D33B1DDEA7C}" presName="node" presStyleLbl="node1" presStyleIdx="3" presStyleCnt="7" custScaleX="133317" custScaleY="110000" custRadScaleRad="103236" custRadScaleInc="-10450">
        <dgm:presLayoutVars>
          <dgm:bulletEnabled val="1"/>
        </dgm:presLayoutVars>
      </dgm:prSet>
      <dgm:spPr/>
      <dgm:t>
        <a:bodyPr/>
        <a:lstStyle/>
        <a:p>
          <a:endParaRPr lang="en-US"/>
        </a:p>
      </dgm:t>
    </dgm:pt>
    <dgm:pt modelId="{FC110D7A-78C9-0F4C-96EC-E8D734B0FFD7}" type="pres">
      <dgm:prSet presAssocID="{6AD76BE3-4310-744E-82BC-4C939AC21190}" presName="parTrans" presStyleLbl="sibTrans2D1" presStyleIdx="4" presStyleCnt="7"/>
      <dgm:spPr/>
      <dgm:t>
        <a:bodyPr/>
        <a:lstStyle/>
        <a:p>
          <a:endParaRPr lang="en-US"/>
        </a:p>
      </dgm:t>
    </dgm:pt>
    <dgm:pt modelId="{FF8B11CB-291D-AC49-9E77-C8AA596D46B4}" type="pres">
      <dgm:prSet presAssocID="{6AD76BE3-4310-744E-82BC-4C939AC21190}" presName="connectorText" presStyleLbl="sibTrans2D1" presStyleIdx="4" presStyleCnt="7"/>
      <dgm:spPr/>
      <dgm:t>
        <a:bodyPr/>
        <a:lstStyle/>
        <a:p>
          <a:endParaRPr lang="en-US"/>
        </a:p>
      </dgm:t>
    </dgm:pt>
    <dgm:pt modelId="{3F4AF9B6-9258-4749-AF4F-DBF525B6CD49}" type="pres">
      <dgm:prSet presAssocID="{5505FAEC-AE24-094F-9CF1-DD8539589B13}" presName="node" presStyleLbl="node1" presStyleIdx="4" presStyleCnt="7" custScaleX="138817" custScaleY="110000" custRadScaleRad="101932" custRadScaleInc="8445">
        <dgm:presLayoutVars>
          <dgm:bulletEnabled val="1"/>
        </dgm:presLayoutVars>
      </dgm:prSet>
      <dgm:spPr/>
      <dgm:t>
        <a:bodyPr/>
        <a:lstStyle/>
        <a:p>
          <a:endParaRPr lang="en-US"/>
        </a:p>
      </dgm:t>
    </dgm:pt>
    <dgm:pt modelId="{01BB96BC-94C5-1B40-B3DF-76C301B88D7C}" type="pres">
      <dgm:prSet presAssocID="{E5C5B3CE-1F5B-AB4F-81DF-08261ECB93F3}" presName="parTrans" presStyleLbl="sibTrans2D1" presStyleIdx="5" presStyleCnt="7"/>
      <dgm:spPr/>
      <dgm:t>
        <a:bodyPr/>
        <a:lstStyle/>
        <a:p>
          <a:endParaRPr lang="en-US"/>
        </a:p>
      </dgm:t>
    </dgm:pt>
    <dgm:pt modelId="{8EEF40CB-B8F5-184C-8D78-9B02047DA37A}" type="pres">
      <dgm:prSet presAssocID="{E5C5B3CE-1F5B-AB4F-81DF-08261ECB93F3}" presName="connectorText" presStyleLbl="sibTrans2D1" presStyleIdx="5" presStyleCnt="7"/>
      <dgm:spPr/>
      <dgm:t>
        <a:bodyPr/>
        <a:lstStyle/>
        <a:p>
          <a:endParaRPr lang="en-US"/>
        </a:p>
      </dgm:t>
    </dgm:pt>
    <dgm:pt modelId="{911351FA-B69F-2F49-9310-CD4AF26CD8F7}" type="pres">
      <dgm:prSet presAssocID="{8E8AB913-94BA-9143-A065-A7AE26467AAB}" presName="node" presStyleLbl="node1" presStyleIdx="5" presStyleCnt="7" custScaleX="139566" custScaleY="110000" custRadScaleRad="106280" custRadScaleInc="3001">
        <dgm:presLayoutVars>
          <dgm:bulletEnabled val="1"/>
        </dgm:presLayoutVars>
      </dgm:prSet>
      <dgm:spPr/>
      <dgm:t>
        <a:bodyPr/>
        <a:lstStyle/>
        <a:p>
          <a:endParaRPr lang="en-US"/>
        </a:p>
      </dgm:t>
    </dgm:pt>
    <dgm:pt modelId="{32038281-CEF0-4F44-9485-C4B8D2D8B9E3}" type="pres">
      <dgm:prSet presAssocID="{5D6C3569-9C7B-0C42-A5D1-CE74B58FDC03}" presName="parTrans" presStyleLbl="sibTrans2D1" presStyleIdx="6" presStyleCnt="7"/>
      <dgm:spPr/>
      <dgm:t>
        <a:bodyPr/>
        <a:lstStyle/>
        <a:p>
          <a:endParaRPr lang="en-US"/>
        </a:p>
      </dgm:t>
    </dgm:pt>
    <dgm:pt modelId="{18CD0DC8-C5CC-214A-B2A0-D000370538DE}" type="pres">
      <dgm:prSet presAssocID="{5D6C3569-9C7B-0C42-A5D1-CE74B58FDC03}" presName="connectorText" presStyleLbl="sibTrans2D1" presStyleIdx="6" presStyleCnt="7"/>
      <dgm:spPr/>
      <dgm:t>
        <a:bodyPr/>
        <a:lstStyle/>
        <a:p>
          <a:endParaRPr lang="en-US"/>
        </a:p>
      </dgm:t>
    </dgm:pt>
    <dgm:pt modelId="{138057BE-79D5-8948-A159-798336A1244B}" type="pres">
      <dgm:prSet presAssocID="{43A8D4B2-A06F-554A-8F5F-8E4820548A6E}" presName="node" presStyleLbl="node1" presStyleIdx="6" presStyleCnt="7" custScaleX="149113" custScaleY="110000" custRadScaleRad="109153" custRadScaleInc="-19822">
        <dgm:presLayoutVars>
          <dgm:bulletEnabled val="1"/>
        </dgm:presLayoutVars>
      </dgm:prSet>
      <dgm:spPr/>
      <dgm:t>
        <a:bodyPr/>
        <a:lstStyle/>
        <a:p>
          <a:endParaRPr lang="en-US"/>
        </a:p>
      </dgm:t>
    </dgm:pt>
  </dgm:ptLst>
  <dgm:cxnLst>
    <dgm:cxn modelId="{BB4EC577-18AF-2840-B09B-AB1E50FEEC7A}" type="presOf" srcId="{43A8D4B2-A06F-554A-8F5F-8E4820548A6E}" destId="{138057BE-79D5-8948-A159-798336A1244B}" srcOrd="0" destOrd="0" presId="urn:microsoft.com/office/officeart/2005/8/layout/radial5"/>
    <dgm:cxn modelId="{C3294DA9-2B3B-4F45-B11B-1160BEA1CA88}" srcId="{18A569FB-F322-2C4D-9CF8-398CAF749510}" destId="{43A8D4B2-A06F-554A-8F5F-8E4820548A6E}" srcOrd="6" destOrd="0" parTransId="{5D6C3569-9C7B-0C42-A5D1-CE74B58FDC03}" sibTransId="{5B156D82-BD17-7243-9403-506E5E9A427A}"/>
    <dgm:cxn modelId="{1E82F45D-FA1B-854A-BE70-ACC1C086217B}" type="presOf" srcId="{0ACF1AB2-8E74-854D-90D1-398998E39C03}" destId="{20118B49-4923-C04C-B7A0-B178625C1B83}" srcOrd="0" destOrd="0" presId="urn:microsoft.com/office/officeart/2005/8/layout/radial5"/>
    <dgm:cxn modelId="{63F1474A-3B61-3B45-8A15-31CB795C6A98}" type="presOf" srcId="{C9BFE0B0-7278-074E-BCA8-729B70E01C71}" destId="{3B01A313-EBBD-5848-91D5-A5BB9A07CEE3}" srcOrd="0" destOrd="0" presId="urn:microsoft.com/office/officeart/2005/8/layout/radial5"/>
    <dgm:cxn modelId="{769AEDBD-644A-9A4B-BF21-916CE65CFBC8}" type="presOf" srcId="{39B2FFAC-EBEA-A740-AFD5-1D33B1DDEA7C}" destId="{A8723EFD-961D-8543-88C1-4D722DDA7CA2}" srcOrd="0" destOrd="0" presId="urn:microsoft.com/office/officeart/2005/8/layout/radial5"/>
    <dgm:cxn modelId="{2112F80F-E443-EE48-9656-4DF3DEEF00CB}" type="presOf" srcId="{C3865434-58CF-BB49-82CC-B7EDC7FC0A57}" destId="{CC4BEB45-F0A0-B74F-83FD-3B3A04E193D5}" srcOrd="0" destOrd="0" presId="urn:microsoft.com/office/officeart/2005/8/layout/radial5"/>
    <dgm:cxn modelId="{B22B8B37-4295-1447-9C5C-E4A7EEDAF75C}" type="presOf" srcId="{E5C5B3CE-1F5B-AB4F-81DF-08261ECB93F3}" destId="{01BB96BC-94C5-1B40-B3DF-76C301B88D7C}" srcOrd="0" destOrd="0" presId="urn:microsoft.com/office/officeart/2005/8/layout/radial5"/>
    <dgm:cxn modelId="{C874F717-830C-634C-8422-43C62C25B261}" srcId="{18A569FB-F322-2C4D-9CF8-398CAF749510}" destId="{C9BFE0B0-7278-074E-BCA8-729B70E01C71}" srcOrd="2" destOrd="0" parTransId="{E5F38D33-CF88-704B-8909-E0B2B34ACD54}" sibTransId="{00001CAA-55ED-EB45-9D00-3C3144AAEA5C}"/>
    <dgm:cxn modelId="{AF18E9DE-630B-2240-8D9B-62E80F7E98BB}" srcId="{18A569FB-F322-2C4D-9CF8-398CAF749510}" destId="{53BDC9B4-A1B3-0546-B412-EB10EA22295E}" srcOrd="1" destOrd="0" parTransId="{0ACF1AB2-8E74-854D-90D1-398998E39C03}" sibTransId="{741857EE-5C11-F04B-8C87-A713F33B1D24}"/>
    <dgm:cxn modelId="{D77CDF16-AAD9-624F-AB00-61FA5DBAD6A1}" type="presOf" srcId="{82D5273B-CE1B-144E-BDAC-59C6A08618EF}" destId="{FA76715B-E7A0-AC4F-9032-70EA24DE7B20}" srcOrd="0" destOrd="0" presId="urn:microsoft.com/office/officeart/2005/8/layout/radial5"/>
    <dgm:cxn modelId="{00CD21B9-2411-D343-8138-F73EA92CC66D}" type="presOf" srcId="{E5C5B3CE-1F5B-AB4F-81DF-08261ECB93F3}" destId="{8EEF40CB-B8F5-184C-8D78-9B02047DA37A}" srcOrd="1" destOrd="0" presId="urn:microsoft.com/office/officeart/2005/8/layout/radial5"/>
    <dgm:cxn modelId="{8DE04EA8-100A-B54C-8003-B4B1968D8E40}" type="presOf" srcId="{E5F38D33-CF88-704B-8909-E0B2B34ACD54}" destId="{7C0D903A-5666-034C-BE03-E6C814DD0838}" srcOrd="1" destOrd="0" presId="urn:microsoft.com/office/officeart/2005/8/layout/radial5"/>
    <dgm:cxn modelId="{F9AD9AEC-260D-7E49-975C-5FF565B04C07}" type="presOf" srcId="{C3865434-58CF-BB49-82CC-B7EDC7FC0A57}" destId="{949107AB-7A40-164F-B60F-9C20567A2FF5}" srcOrd="1" destOrd="0" presId="urn:microsoft.com/office/officeart/2005/8/layout/radial5"/>
    <dgm:cxn modelId="{65A942C3-A7FC-BF4A-B473-99D9F8535FD8}" type="presOf" srcId="{E5F38D33-CF88-704B-8909-E0B2B34ACD54}" destId="{9C61BA27-ADB5-514A-ADDE-5F952DE6F616}" srcOrd="0" destOrd="0" presId="urn:microsoft.com/office/officeart/2005/8/layout/radial5"/>
    <dgm:cxn modelId="{8890680E-37AE-F944-8434-C499238603ED}" srcId="{3B469E41-5016-7345-BFF7-62FF2F817C01}" destId="{18A569FB-F322-2C4D-9CF8-398CAF749510}" srcOrd="0" destOrd="0" parTransId="{C1E6BADF-79E1-3A45-A69A-55DA40546D07}" sibTransId="{4A8BD932-DA6C-1247-8F86-D27487F17BB9}"/>
    <dgm:cxn modelId="{EC6E1F9B-EFFA-E849-8956-51B1B050DFE3}" type="presOf" srcId="{5D6C3569-9C7B-0C42-A5D1-CE74B58FDC03}" destId="{18CD0DC8-C5CC-214A-B2A0-D000370538DE}" srcOrd="1" destOrd="0" presId="urn:microsoft.com/office/officeart/2005/8/layout/radial5"/>
    <dgm:cxn modelId="{92A93A40-7046-684D-B7C2-B4D381B3ED38}" type="presOf" srcId="{2A82137A-2EA3-D74A-963F-28AC7C7D03A7}" destId="{2C4111FF-410F-B641-86C3-E881FBEE25A0}" srcOrd="1" destOrd="0" presId="urn:microsoft.com/office/officeart/2005/8/layout/radial5"/>
    <dgm:cxn modelId="{882174C1-97C2-5E41-8755-0F16E71B4467}" type="presOf" srcId="{53BDC9B4-A1B3-0546-B412-EB10EA22295E}" destId="{7278BA59-DA6D-3343-BD3B-9D7AE616F6A5}" srcOrd="0" destOrd="0" presId="urn:microsoft.com/office/officeart/2005/8/layout/radial5"/>
    <dgm:cxn modelId="{9367A3AA-D204-7443-AE5C-4937BDD06C70}" srcId="{18A569FB-F322-2C4D-9CF8-398CAF749510}" destId="{82D5273B-CE1B-144E-BDAC-59C6A08618EF}" srcOrd="0" destOrd="0" parTransId="{2A82137A-2EA3-D74A-963F-28AC7C7D03A7}" sibTransId="{D53635EB-C866-F446-B5B7-E5EF7DE5E3CB}"/>
    <dgm:cxn modelId="{63ABACE9-D96B-214B-BE8F-F0B9E8DDE923}" srcId="{18A569FB-F322-2C4D-9CF8-398CAF749510}" destId="{39B2FFAC-EBEA-A740-AFD5-1D33B1DDEA7C}" srcOrd="3" destOrd="0" parTransId="{C3865434-58CF-BB49-82CC-B7EDC7FC0A57}" sibTransId="{CCC9D598-B05B-9948-A9C0-5C56CB70BB9B}"/>
    <dgm:cxn modelId="{736E0736-5DD7-DE45-AC93-CE39669E90E5}" type="presOf" srcId="{2A82137A-2EA3-D74A-963F-28AC7C7D03A7}" destId="{EEE957A1-AA4A-CA47-9DD5-ECF97980D13A}" srcOrd="0" destOrd="0" presId="urn:microsoft.com/office/officeart/2005/8/layout/radial5"/>
    <dgm:cxn modelId="{885FDD78-1BAC-5249-B512-4542E6901662}" type="presOf" srcId="{18A569FB-F322-2C4D-9CF8-398CAF749510}" destId="{BCDAC1FF-17F2-FC47-8B50-38B6555E9A9F}" srcOrd="0" destOrd="0" presId="urn:microsoft.com/office/officeart/2005/8/layout/radial5"/>
    <dgm:cxn modelId="{EF64958D-7256-1B47-8BE1-AF118EF44781}" type="presOf" srcId="{8E8AB913-94BA-9143-A065-A7AE26467AAB}" destId="{911351FA-B69F-2F49-9310-CD4AF26CD8F7}" srcOrd="0" destOrd="0" presId="urn:microsoft.com/office/officeart/2005/8/layout/radial5"/>
    <dgm:cxn modelId="{069FD6F7-7480-B743-8D3B-7CC42FD6EBB6}" type="presOf" srcId="{3B469E41-5016-7345-BFF7-62FF2F817C01}" destId="{D9B098B7-D2EB-5746-9639-2541B1E30448}" srcOrd="0" destOrd="0" presId="urn:microsoft.com/office/officeart/2005/8/layout/radial5"/>
    <dgm:cxn modelId="{C6A0899F-8F7E-6C4E-B4A8-8B2249E33CAD}" type="presOf" srcId="{0ACF1AB2-8E74-854D-90D1-398998E39C03}" destId="{E8FCC500-299E-944B-BD1A-357E551EBA98}" srcOrd="1" destOrd="0" presId="urn:microsoft.com/office/officeart/2005/8/layout/radial5"/>
    <dgm:cxn modelId="{4B07D6B6-C615-F94A-8FEC-BE80872FCB52}" type="presOf" srcId="{6AD76BE3-4310-744E-82BC-4C939AC21190}" destId="{FF8B11CB-291D-AC49-9E77-C8AA596D46B4}" srcOrd="1" destOrd="0" presId="urn:microsoft.com/office/officeart/2005/8/layout/radial5"/>
    <dgm:cxn modelId="{CAA4232D-CEC1-4540-A37B-80F579295CEE}" type="presOf" srcId="{6AD76BE3-4310-744E-82BC-4C939AC21190}" destId="{FC110D7A-78C9-0F4C-96EC-E8D734B0FFD7}" srcOrd="0" destOrd="0" presId="urn:microsoft.com/office/officeart/2005/8/layout/radial5"/>
    <dgm:cxn modelId="{02D2FEF7-605A-BA4C-9D1C-227BC24AC3DA}" type="presOf" srcId="{5D6C3569-9C7B-0C42-A5D1-CE74B58FDC03}" destId="{32038281-CEF0-4F44-9485-C4B8D2D8B9E3}" srcOrd="0" destOrd="0" presId="urn:microsoft.com/office/officeart/2005/8/layout/radial5"/>
    <dgm:cxn modelId="{E27E2527-23BE-B04E-9AD8-45963DBC6964}" type="presOf" srcId="{5505FAEC-AE24-094F-9CF1-DD8539589B13}" destId="{3F4AF9B6-9258-4749-AF4F-DBF525B6CD49}" srcOrd="0" destOrd="0" presId="urn:microsoft.com/office/officeart/2005/8/layout/radial5"/>
    <dgm:cxn modelId="{1451B6D0-4CA0-C547-B1B1-C1DFC473E431}" srcId="{18A569FB-F322-2C4D-9CF8-398CAF749510}" destId="{8E8AB913-94BA-9143-A065-A7AE26467AAB}" srcOrd="5" destOrd="0" parTransId="{E5C5B3CE-1F5B-AB4F-81DF-08261ECB93F3}" sibTransId="{0FF160EB-9AD8-504F-9FDD-761DF070083A}"/>
    <dgm:cxn modelId="{F97552D3-061F-714C-8CAD-FCB2C30B5694}" srcId="{18A569FB-F322-2C4D-9CF8-398CAF749510}" destId="{5505FAEC-AE24-094F-9CF1-DD8539589B13}" srcOrd="4" destOrd="0" parTransId="{6AD76BE3-4310-744E-82BC-4C939AC21190}" sibTransId="{01C290A8-F08D-4440-BFA0-10A26BFAD620}"/>
    <dgm:cxn modelId="{E85BFCA3-4E4A-3B4A-B2FA-95782407B3E0}" type="presParOf" srcId="{D9B098B7-D2EB-5746-9639-2541B1E30448}" destId="{BCDAC1FF-17F2-FC47-8B50-38B6555E9A9F}" srcOrd="0" destOrd="0" presId="urn:microsoft.com/office/officeart/2005/8/layout/radial5"/>
    <dgm:cxn modelId="{E9A28595-790F-7944-B41C-4CFFD0C032CB}" type="presParOf" srcId="{D9B098B7-D2EB-5746-9639-2541B1E30448}" destId="{EEE957A1-AA4A-CA47-9DD5-ECF97980D13A}" srcOrd="1" destOrd="0" presId="urn:microsoft.com/office/officeart/2005/8/layout/radial5"/>
    <dgm:cxn modelId="{67300B3A-9736-2F43-82BB-AE8A04C67377}" type="presParOf" srcId="{EEE957A1-AA4A-CA47-9DD5-ECF97980D13A}" destId="{2C4111FF-410F-B641-86C3-E881FBEE25A0}" srcOrd="0" destOrd="0" presId="urn:microsoft.com/office/officeart/2005/8/layout/radial5"/>
    <dgm:cxn modelId="{E791C394-909D-5D46-9090-F331B34E2B43}" type="presParOf" srcId="{D9B098B7-D2EB-5746-9639-2541B1E30448}" destId="{FA76715B-E7A0-AC4F-9032-70EA24DE7B20}" srcOrd="2" destOrd="0" presId="urn:microsoft.com/office/officeart/2005/8/layout/radial5"/>
    <dgm:cxn modelId="{3483DA68-422A-0D47-9E9E-BD2D143C195F}" type="presParOf" srcId="{D9B098B7-D2EB-5746-9639-2541B1E30448}" destId="{20118B49-4923-C04C-B7A0-B178625C1B83}" srcOrd="3" destOrd="0" presId="urn:microsoft.com/office/officeart/2005/8/layout/radial5"/>
    <dgm:cxn modelId="{DF9C781C-4319-184B-BD4D-03836AEAA92A}" type="presParOf" srcId="{20118B49-4923-C04C-B7A0-B178625C1B83}" destId="{E8FCC500-299E-944B-BD1A-357E551EBA98}" srcOrd="0" destOrd="0" presId="urn:microsoft.com/office/officeart/2005/8/layout/radial5"/>
    <dgm:cxn modelId="{B6C75AE5-493C-F646-A3FD-25A615EB4165}" type="presParOf" srcId="{D9B098B7-D2EB-5746-9639-2541B1E30448}" destId="{7278BA59-DA6D-3343-BD3B-9D7AE616F6A5}" srcOrd="4" destOrd="0" presId="urn:microsoft.com/office/officeart/2005/8/layout/radial5"/>
    <dgm:cxn modelId="{0F59A926-4512-E04D-B0C5-C53EFA2EE26E}" type="presParOf" srcId="{D9B098B7-D2EB-5746-9639-2541B1E30448}" destId="{9C61BA27-ADB5-514A-ADDE-5F952DE6F616}" srcOrd="5" destOrd="0" presId="urn:microsoft.com/office/officeart/2005/8/layout/radial5"/>
    <dgm:cxn modelId="{33288E01-618C-1547-82A9-958084EA4A4B}" type="presParOf" srcId="{9C61BA27-ADB5-514A-ADDE-5F952DE6F616}" destId="{7C0D903A-5666-034C-BE03-E6C814DD0838}" srcOrd="0" destOrd="0" presId="urn:microsoft.com/office/officeart/2005/8/layout/radial5"/>
    <dgm:cxn modelId="{7485DA2E-CF1D-B941-A727-106FB2D1AF77}" type="presParOf" srcId="{D9B098B7-D2EB-5746-9639-2541B1E30448}" destId="{3B01A313-EBBD-5848-91D5-A5BB9A07CEE3}" srcOrd="6" destOrd="0" presId="urn:microsoft.com/office/officeart/2005/8/layout/radial5"/>
    <dgm:cxn modelId="{DDC4B2D7-8227-4147-B72C-3EFD4B8781CC}" type="presParOf" srcId="{D9B098B7-D2EB-5746-9639-2541B1E30448}" destId="{CC4BEB45-F0A0-B74F-83FD-3B3A04E193D5}" srcOrd="7" destOrd="0" presId="urn:microsoft.com/office/officeart/2005/8/layout/radial5"/>
    <dgm:cxn modelId="{04BC9A2C-21CB-D242-B15D-2E890E692739}" type="presParOf" srcId="{CC4BEB45-F0A0-B74F-83FD-3B3A04E193D5}" destId="{949107AB-7A40-164F-B60F-9C20567A2FF5}" srcOrd="0" destOrd="0" presId="urn:microsoft.com/office/officeart/2005/8/layout/radial5"/>
    <dgm:cxn modelId="{C0A71238-423C-F247-BBBD-518F98575B7A}" type="presParOf" srcId="{D9B098B7-D2EB-5746-9639-2541B1E30448}" destId="{A8723EFD-961D-8543-88C1-4D722DDA7CA2}" srcOrd="8" destOrd="0" presId="urn:microsoft.com/office/officeart/2005/8/layout/radial5"/>
    <dgm:cxn modelId="{2D34AFC2-628E-3243-9FE5-5F332B30F7B7}" type="presParOf" srcId="{D9B098B7-D2EB-5746-9639-2541B1E30448}" destId="{FC110D7A-78C9-0F4C-96EC-E8D734B0FFD7}" srcOrd="9" destOrd="0" presId="urn:microsoft.com/office/officeart/2005/8/layout/radial5"/>
    <dgm:cxn modelId="{91772D1F-3F10-144C-BE53-6A86D0AC86AE}" type="presParOf" srcId="{FC110D7A-78C9-0F4C-96EC-E8D734B0FFD7}" destId="{FF8B11CB-291D-AC49-9E77-C8AA596D46B4}" srcOrd="0" destOrd="0" presId="urn:microsoft.com/office/officeart/2005/8/layout/radial5"/>
    <dgm:cxn modelId="{2624F83D-D24F-F14B-A3ED-6A7D30FC589A}" type="presParOf" srcId="{D9B098B7-D2EB-5746-9639-2541B1E30448}" destId="{3F4AF9B6-9258-4749-AF4F-DBF525B6CD49}" srcOrd="10" destOrd="0" presId="urn:microsoft.com/office/officeart/2005/8/layout/radial5"/>
    <dgm:cxn modelId="{0F926201-8BB6-E847-ADD9-E536DF55D60A}" type="presParOf" srcId="{D9B098B7-D2EB-5746-9639-2541B1E30448}" destId="{01BB96BC-94C5-1B40-B3DF-76C301B88D7C}" srcOrd="11" destOrd="0" presId="urn:microsoft.com/office/officeart/2005/8/layout/radial5"/>
    <dgm:cxn modelId="{BBCD4DD4-F900-234C-BE58-FBD6FEFFFCC7}" type="presParOf" srcId="{01BB96BC-94C5-1B40-B3DF-76C301B88D7C}" destId="{8EEF40CB-B8F5-184C-8D78-9B02047DA37A}" srcOrd="0" destOrd="0" presId="urn:microsoft.com/office/officeart/2005/8/layout/radial5"/>
    <dgm:cxn modelId="{B1D677F3-61D2-694A-9F2F-D76BB6E661C2}" type="presParOf" srcId="{D9B098B7-D2EB-5746-9639-2541B1E30448}" destId="{911351FA-B69F-2F49-9310-CD4AF26CD8F7}" srcOrd="12" destOrd="0" presId="urn:microsoft.com/office/officeart/2005/8/layout/radial5"/>
    <dgm:cxn modelId="{DF8969DB-6129-AD4B-9AFE-2C7C0E89ACB9}" type="presParOf" srcId="{D9B098B7-D2EB-5746-9639-2541B1E30448}" destId="{32038281-CEF0-4F44-9485-C4B8D2D8B9E3}" srcOrd="13" destOrd="0" presId="urn:microsoft.com/office/officeart/2005/8/layout/radial5"/>
    <dgm:cxn modelId="{916B5C6C-B070-F645-B35F-F6E973DF85B8}" type="presParOf" srcId="{32038281-CEF0-4F44-9485-C4B8D2D8B9E3}" destId="{18CD0DC8-C5CC-214A-B2A0-D000370538DE}" srcOrd="0" destOrd="0" presId="urn:microsoft.com/office/officeart/2005/8/layout/radial5"/>
    <dgm:cxn modelId="{8393E864-8301-8C4A-AD7D-9E20C32AB896}" type="presParOf" srcId="{D9B098B7-D2EB-5746-9639-2541B1E30448}" destId="{138057BE-79D5-8948-A159-798336A1244B}" srcOrd="14"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774DA4-E896-DD4B-9658-A211FD789717}" type="doc">
      <dgm:prSet loTypeId="urn:microsoft.com/office/officeart/2005/8/layout/cycle2" loCatId="" qsTypeId="urn:microsoft.com/office/officeart/2005/8/quickstyle/3d3" qsCatId="3D" csTypeId="urn:microsoft.com/office/officeart/2005/8/colors/accent1_2" csCatId="accent1" phldr="1"/>
      <dgm:spPr/>
      <dgm:t>
        <a:bodyPr/>
        <a:lstStyle/>
        <a:p>
          <a:endParaRPr lang="en-US"/>
        </a:p>
      </dgm:t>
    </dgm:pt>
    <dgm:pt modelId="{57D0920D-5965-0245-8326-15BFF88C89F8}">
      <dgm:prSet phldrT="[Text]" custT="1"/>
      <dgm:spPr/>
      <dgm:t>
        <a:bodyPr/>
        <a:lstStyle/>
        <a:p>
          <a:r>
            <a:rPr lang="en-US" sz="1800" dirty="0" smtClean="0"/>
            <a:t>Identify Problems</a:t>
          </a:r>
          <a:endParaRPr lang="en-US" sz="1800" dirty="0"/>
        </a:p>
      </dgm:t>
    </dgm:pt>
    <dgm:pt modelId="{55DB9599-3BC8-594D-A395-8A05D0AFCE23}" type="parTrans" cxnId="{86BC60C8-48A0-9D4B-865E-5581B8EE349C}">
      <dgm:prSet/>
      <dgm:spPr/>
      <dgm:t>
        <a:bodyPr/>
        <a:lstStyle/>
        <a:p>
          <a:endParaRPr lang="en-US"/>
        </a:p>
      </dgm:t>
    </dgm:pt>
    <dgm:pt modelId="{E18A5B36-86D2-4947-AD71-DE5C565DF70E}" type="sibTrans" cxnId="{86BC60C8-48A0-9D4B-865E-5581B8EE349C}">
      <dgm:prSet/>
      <dgm:spPr/>
      <dgm:t>
        <a:bodyPr/>
        <a:lstStyle/>
        <a:p>
          <a:endParaRPr lang="en-US"/>
        </a:p>
      </dgm:t>
    </dgm:pt>
    <dgm:pt modelId="{7459F98D-09A3-2D4E-8C34-E3F054228A20}">
      <dgm:prSet phldrT="[Text]" custT="1"/>
      <dgm:spPr/>
      <dgm:t>
        <a:bodyPr/>
        <a:lstStyle/>
        <a:p>
          <a:r>
            <a:rPr lang="en-US" sz="1700" dirty="0" smtClean="0"/>
            <a:t>Hypothesize/Certify Problem</a:t>
          </a:r>
          <a:endParaRPr lang="en-US" sz="1700" dirty="0"/>
        </a:p>
      </dgm:t>
    </dgm:pt>
    <dgm:pt modelId="{6A6A9B1E-F901-AB4D-9009-1A4289A1AE9B}" type="parTrans" cxnId="{7C12356C-A8FB-AB40-B74D-A3FAFAF329D3}">
      <dgm:prSet/>
      <dgm:spPr/>
      <dgm:t>
        <a:bodyPr/>
        <a:lstStyle/>
        <a:p>
          <a:endParaRPr lang="en-US"/>
        </a:p>
      </dgm:t>
    </dgm:pt>
    <dgm:pt modelId="{3513A442-78F2-EA42-A53B-1FB9EC26CF4C}" type="sibTrans" cxnId="{7C12356C-A8FB-AB40-B74D-A3FAFAF329D3}">
      <dgm:prSet/>
      <dgm:spPr/>
      <dgm:t>
        <a:bodyPr/>
        <a:lstStyle/>
        <a:p>
          <a:endParaRPr lang="en-US"/>
        </a:p>
      </dgm:t>
    </dgm:pt>
    <dgm:pt modelId="{C2B7E535-BFB9-D94F-AD66-9547071D2B49}">
      <dgm:prSet phldrT="[Text]" custT="1"/>
      <dgm:spPr/>
      <dgm:t>
        <a:bodyPr/>
        <a:lstStyle/>
        <a:p>
          <a:r>
            <a:rPr lang="en-US" sz="1800" dirty="0" smtClean="0"/>
            <a:t>Explore and Select Solutions</a:t>
          </a:r>
          <a:endParaRPr lang="en-US" sz="1800" dirty="0"/>
        </a:p>
      </dgm:t>
    </dgm:pt>
    <dgm:pt modelId="{76771D63-A1AD-AB4C-B42A-6A25F509C10D}" type="parTrans" cxnId="{DA8C5EE8-B660-7441-9081-64185DFCCB9B}">
      <dgm:prSet/>
      <dgm:spPr/>
      <dgm:t>
        <a:bodyPr/>
        <a:lstStyle/>
        <a:p>
          <a:endParaRPr lang="en-US"/>
        </a:p>
      </dgm:t>
    </dgm:pt>
    <dgm:pt modelId="{FD179CB1-D093-944A-9748-262FD09FF535}" type="sibTrans" cxnId="{DA8C5EE8-B660-7441-9081-64185DFCCB9B}">
      <dgm:prSet/>
      <dgm:spPr/>
      <dgm:t>
        <a:bodyPr/>
        <a:lstStyle/>
        <a:p>
          <a:endParaRPr lang="en-US"/>
        </a:p>
      </dgm:t>
    </dgm:pt>
    <dgm:pt modelId="{2F261AE0-FAB5-D248-B5A7-6605E710BE9A}">
      <dgm:prSet phldrT="[Text]" custT="1"/>
      <dgm:spPr/>
      <dgm:t>
        <a:bodyPr/>
        <a:lstStyle/>
        <a:p>
          <a:r>
            <a:rPr lang="en-US" sz="1800" dirty="0" smtClean="0"/>
            <a:t>Implement Solution</a:t>
          </a:r>
          <a:endParaRPr lang="en-US" sz="1800" dirty="0"/>
        </a:p>
      </dgm:t>
    </dgm:pt>
    <dgm:pt modelId="{B630AA9B-7175-CA4A-BB26-E7CF0FD7D784}" type="parTrans" cxnId="{64CAF48D-587A-E644-B341-B21094F81E76}">
      <dgm:prSet/>
      <dgm:spPr/>
      <dgm:t>
        <a:bodyPr/>
        <a:lstStyle/>
        <a:p>
          <a:endParaRPr lang="en-US"/>
        </a:p>
      </dgm:t>
    </dgm:pt>
    <dgm:pt modelId="{C5A345A7-EA19-8244-8258-98F13CF01483}" type="sibTrans" cxnId="{64CAF48D-587A-E644-B341-B21094F81E76}">
      <dgm:prSet/>
      <dgm:spPr/>
      <dgm:t>
        <a:bodyPr/>
        <a:lstStyle/>
        <a:p>
          <a:endParaRPr lang="en-US"/>
        </a:p>
      </dgm:t>
    </dgm:pt>
    <dgm:pt modelId="{487C7C79-7EBE-F94A-903D-F275C397E2A3}">
      <dgm:prSet phldrT="[Text]" custT="1"/>
      <dgm:spPr/>
      <dgm:t>
        <a:bodyPr/>
        <a:lstStyle/>
        <a:p>
          <a:r>
            <a:rPr lang="en-US" sz="1800" dirty="0" smtClean="0"/>
            <a:t>Evaluate Solution</a:t>
          </a:r>
          <a:endParaRPr lang="en-US" sz="1800" dirty="0"/>
        </a:p>
      </dgm:t>
    </dgm:pt>
    <dgm:pt modelId="{E8093F73-3EC8-F046-A086-80AD6AD39169}" type="parTrans" cxnId="{303F0D09-3AD7-AF4C-8100-C1456B330BD8}">
      <dgm:prSet/>
      <dgm:spPr/>
      <dgm:t>
        <a:bodyPr/>
        <a:lstStyle/>
        <a:p>
          <a:endParaRPr lang="en-US"/>
        </a:p>
      </dgm:t>
    </dgm:pt>
    <dgm:pt modelId="{3D55EE62-B30A-D942-8F0C-60CADC9D13D0}" type="sibTrans" cxnId="{303F0D09-3AD7-AF4C-8100-C1456B330BD8}">
      <dgm:prSet/>
      <dgm:spPr/>
      <dgm:t>
        <a:bodyPr/>
        <a:lstStyle/>
        <a:p>
          <a:endParaRPr lang="en-US"/>
        </a:p>
      </dgm:t>
    </dgm:pt>
    <dgm:pt modelId="{2D352FD1-645A-7C4C-8FAB-8CB028584A0B}" type="pres">
      <dgm:prSet presAssocID="{A5774DA4-E896-DD4B-9658-A211FD789717}" presName="cycle" presStyleCnt="0">
        <dgm:presLayoutVars>
          <dgm:dir/>
          <dgm:resizeHandles val="exact"/>
        </dgm:presLayoutVars>
      </dgm:prSet>
      <dgm:spPr/>
      <dgm:t>
        <a:bodyPr/>
        <a:lstStyle/>
        <a:p>
          <a:endParaRPr lang="en-US"/>
        </a:p>
      </dgm:t>
    </dgm:pt>
    <dgm:pt modelId="{F8F0E849-5B0D-0A4E-8D7F-6F694F6DD3D1}" type="pres">
      <dgm:prSet presAssocID="{57D0920D-5965-0245-8326-15BFF88C89F8}" presName="node" presStyleLbl="node1" presStyleIdx="0" presStyleCnt="5" custScaleX="156482" custScaleY="69210" custRadScaleRad="111663" custRadScaleInc="7058">
        <dgm:presLayoutVars>
          <dgm:bulletEnabled val="1"/>
        </dgm:presLayoutVars>
      </dgm:prSet>
      <dgm:spPr/>
      <dgm:t>
        <a:bodyPr/>
        <a:lstStyle/>
        <a:p>
          <a:endParaRPr lang="en-US"/>
        </a:p>
      </dgm:t>
    </dgm:pt>
    <dgm:pt modelId="{19BEF15B-A259-BA48-BE7A-4443C142D769}" type="pres">
      <dgm:prSet presAssocID="{E18A5B36-86D2-4947-AD71-DE5C565DF70E}" presName="sibTrans" presStyleLbl="sibTrans2D1" presStyleIdx="0" presStyleCnt="5"/>
      <dgm:spPr/>
      <dgm:t>
        <a:bodyPr/>
        <a:lstStyle/>
        <a:p>
          <a:endParaRPr lang="en-US"/>
        </a:p>
      </dgm:t>
    </dgm:pt>
    <dgm:pt modelId="{11D99D52-2DD0-F644-A475-2AEC6D1FEAB7}" type="pres">
      <dgm:prSet presAssocID="{E18A5B36-86D2-4947-AD71-DE5C565DF70E}" presName="connectorText" presStyleLbl="sibTrans2D1" presStyleIdx="0" presStyleCnt="5"/>
      <dgm:spPr/>
      <dgm:t>
        <a:bodyPr/>
        <a:lstStyle/>
        <a:p>
          <a:endParaRPr lang="en-US"/>
        </a:p>
      </dgm:t>
    </dgm:pt>
    <dgm:pt modelId="{F3061A57-1844-F146-9F8B-00B3ECD073C7}" type="pres">
      <dgm:prSet presAssocID="{7459F98D-09A3-2D4E-8C34-E3F054228A20}" presName="node" presStyleLbl="node1" presStyleIdx="1" presStyleCnt="5" custScaleX="144074" custRadScaleRad="92966" custRadScaleInc="-3929">
        <dgm:presLayoutVars>
          <dgm:bulletEnabled val="1"/>
        </dgm:presLayoutVars>
      </dgm:prSet>
      <dgm:spPr/>
      <dgm:t>
        <a:bodyPr/>
        <a:lstStyle/>
        <a:p>
          <a:endParaRPr lang="en-US"/>
        </a:p>
      </dgm:t>
    </dgm:pt>
    <dgm:pt modelId="{44A9D381-33A8-3744-A5DC-E15BF228CB04}" type="pres">
      <dgm:prSet presAssocID="{3513A442-78F2-EA42-A53B-1FB9EC26CF4C}" presName="sibTrans" presStyleLbl="sibTrans2D1" presStyleIdx="1" presStyleCnt="5"/>
      <dgm:spPr/>
      <dgm:t>
        <a:bodyPr/>
        <a:lstStyle/>
        <a:p>
          <a:endParaRPr lang="en-US"/>
        </a:p>
      </dgm:t>
    </dgm:pt>
    <dgm:pt modelId="{FE215091-6E91-EF4F-94D5-6B2FAD3EA408}" type="pres">
      <dgm:prSet presAssocID="{3513A442-78F2-EA42-A53B-1FB9EC26CF4C}" presName="connectorText" presStyleLbl="sibTrans2D1" presStyleIdx="1" presStyleCnt="5"/>
      <dgm:spPr/>
      <dgm:t>
        <a:bodyPr/>
        <a:lstStyle/>
        <a:p>
          <a:endParaRPr lang="en-US"/>
        </a:p>
      </dgm:t>
    </dgm:pt>
    <dgm:pt modelId="{4D901C2B-6659-CD41-86E1-DD8D3F4D3C81}" type="pres">
      <dgm:prSet presAssocID="{C2B7E535-BFB9-D94F-AD66-9547071D2B49}" presName="node" presStyleLbl="node1" presStyleIdx="2" presStyleCnt="5" custScaleX="131113" custScaleY="119054" custRadScaleRad="110978" custRadScaleInc="-22174">
        <dgm:presLayoutVars>
          <dgm:bulletEnabled val="1"/>
        </dgm:presLayoutVars>
      </dgm:prSet>
      <dgm:spPr/>
      <dgm:t>
        <a:bodyPr/>
        <a:lstStyle/>
        <a:p>
          <a:endParaRPr lang="en-US"/>
        </a:p>
      </dgm:t>
    </dgm:pt>
    <dgm:pt modelId="{771E62A3-8276-4E4B-A000-FFBF26D115C8}" type="pres">
      <dgm:prSet presAssocID="{FD179CB1-D093-944A-9748-262FD09FF535}" presName="sibTrans" presStyleLbl="sibTrans2D1" presStyleIdx="2" presStyleCnt="5"/>
      <dgm:spPr/>
      <dgm:t>
        <a:bodyPr/>
        <a:lstStyle/>
        <a:p>
          <a:endParaRPr lang="en-US"/>
        </a:p>
      </dgm:t>
    </dgm:pt>
    <dgm:pt modelId="{52437C08-D9BC-F642-8CEE-F291E27DB205}" type="pres">
      <dgm:prSet presAssocID="{FD179CB1-D093-944A-9748-262FD09FF535}" presName="connectorText" presStyleLbl="sibTrans2D1" presStyleIdx="2" presStyleCnt="5"/>
      <dgm:spPr/>
      <dgm:t>
        <a:bodyPr/>
        <a:lstStyle/>
        <a:p>
          <a:endParaRPr lang="en-US"/>
        </a:p>
      </dgm:t>
    </dgm:pt>
    <dgm:pt modelId="{FD29380F-8C63-024D-8F2A-0F45E7AA2B47}" type="pres">
      <dgm:prSet presAssocID="{2F261AE0-FAB5-D248-B5A7-6605E710BE9A}" presName="node" presStyleLbl="node1" presStyleIdx="3" presStyleCnt="5" custScaleX="140279" custScaleY="112398" custRadScaleRad="102857" custRadScaleInc="7985">
        <dgm:presLayoutVars>
          <dgm:bulletEnabled val="1"/>
        </dgm:presLayoutVars>
      </dgm:prSet>
      <dgm:spPr/>
      <dgm:t>
        <a:bodyPr/>
        <a:lstStyle/>
        <a:p>
          <a:endParaRPr lang="en-US"/>
        </a:p>
      </dgm:t>
    </dgm:pt>
    <dgm:pt modelId="{3220D197-9F68-9447-88D1-18372DCF5ED2}" type="pres">
      <dgm:prSet presAssocID="{C5A345A7-EA19-8244-8258-98F13CF01483}" presName="sibTrans" presStyleLbl="sibTrans2D1" presStyleIdx="3" presStyleCnt="5"/>
      <dgm:spPr/>
      <dgm:t>
        <a:bodyPr/>
        <a:lstStyle/>
        <a:p>
          <a:endParaRPr lang="en-US"/>
        </a:p>
      </dgm:t>
    </dgm:pt>
    <dgm:pt modelId="{A669911D-BD9F-3D42-9870-EEC1983B619D}" type="pres">
      <dgm:prSet presAssocID="{C5A345A7-EA19-8244-8258-98F13CF01483}" presName="connectorText" presStyleLbl="sibTrans2D1" presStyleIdx="3" presStyleCnt="5"/>
      <dgm:spPr/>
      <dgm:t>
        <a:bodyPr/>
        <a:lstStyle/>
        <a:p>
          <a:endParaRPr lang="en-US"/>
        </a:p>
      </dgm:t>
    </dgm:pt>
    <dgm:pt modelId="{C346754E-4D3D-D143-AC5A-3D9FC5DBA72F}" type="pres">
      <dgm:prSet presAssocID="{487C7C79-7EBE-F94A-903D-F275C397E2A3}" presName="node" presStyleLbl="node1" presStyleIdx="4" presStyleCnt="5" custScaleX="131239" custRadScaleRad="99805" custRadScaleInc="14160">
        <dgm:presLayoutVars>
          <dgm:bulletEnabled val="1"/>
        </dgm:presLayoutVars>
      </dgm:prSet>
      <dgm:spPr/>
      <dgm:t>
        <a:bodyPr/>
        <a:lstStyle/>
        <a:p>
          <a:endParaRPr lang="en-US"/>
        </a:p>
      </dgm:t>
    </dgm:pt>
    <dgm:pt modelId="{BF35F617-11CA-D244-9082-D65030F0747D}" type="pres">
      <dgm:prSet presAssocID="{3D55EE62-B30A-D942-8F0C-60CADC9D13D0}" presName="sibTrans" presStyleLbl="sibTrans2D1" presStyleIdx="4" presStyleCnt="5"/>
      <dgm:spPr/>
      <dgm:t>
        <a:bodyPr/>
        <a:lstStyle/>
        <a:p>
          <a:endParaRPr lang="en-US"/>
        </a:p>
      </dgm:t>
    </dgm:pt>
    <dgm:pt modelId="{BF0FD6A4-E181-304D-A4BE-8925D900D960}" type="pres">
      <dgm:prSet presAssocID="{3D55EE62-B30A-D942-8F0C-60CADC9D13D0}" presName="connectorText" presStyleLbl="sibTrans2D1" presStyleIdx="4" presStyleCnt="5"/>
      <dgm:spPr/>
      <dgm:t>
        <a:bodyPr/>
        <a:lstStyle/>
        <a:p>
          <a:endParaRPr lang="en-US"/>
        </a:p>
      </dgm:t>
    </dgm:pt>
  </dgm:ptLst>
  <dgm:cxnLst>
    <dgm:cxn modelId="{64CAF48D-587A-E644-B341-B21094F81E76}" srcId="{A5774DA4-E896-DD4B-9658-A211FD789717}" destId="{2F261AE0-FAB5-D248-B5A7-6605E710BE9A}" srcOrd="3" destOrd="0" parTransId="{B630AA9B-7175-CA4A-BB26-E7CF0FD7D784}" sibTransId="{C5A345A7-EA19-8244-8258-98F13CF01483}"/>
    <dgm:cxn modelId="{8AFB49A8-0D9E-934C-9316-40A94D216CD7}" type="presOf" srcId="{C5A345A7-EA19-8244-8258-98F13CF01483}" destId="{3220D197-9F68-9447-88D1-18372DCF5ED2}" srcOrd="0" destOrd="0" presId="urn:microsoft.com/office/officeart/2005/8/layout/cycle2"/>
    <dgm:cxn modelId="{BCCE0539-84BF-3C4C-AA08-680BAADAFC32}" type="presOf" srcId="{A5774DA4-E896-DD4B-9658-A211FD789717}" destId="{2D352FD1-645A-7C4C-8FAB-8CB028584A0B}" srcOrd="0" destOrd="0" presId="urn:microsoft.com/office/officeart/2005/8/layout/cycle2"/>
    <dgm:cxn modelId="{04FD8A27-9BDD-BC47-BFD3-715BB0E740DB}" type="presOf" srcId="{57D0920D-5965-0245-8326-15BFF88C89F8}" destId="{F8F0E849-5B0D-0A4E-8D7F-6F694F6DD3D1}" srcOrd="0" destOrd="0" presId="urn:microsoft.com/office/officeart/2005/8/layout/cycle2"/>
    <dgm:cxn modelId="{DA8C5EE8-B660-7441-9081-64185DFCCB9B}" srcId="{A5774DA4-E896-DD4B-9658-A211FD789717}" destId="{C2B7E535-BFB9-D94F-AD66-9547071D2B49}" srcOrd="2" destOrd="0" parTransId="{76771D63-A1AD-AB4C-B42A-6A25F509C10D}" sibTransId="{FD179CB1-D093-944A-9748-262FD09FF535}"/>
    <dgm:cxn modelId="{4E359E94-A78B-1C47-9E26-AB2899042913}" type="presOf" srcId="{2F261AE0-FAB5-D248-B5A7-6605E710BE9A}" destId="{FD29380F-8C63-024D-8F2A-0F45E7AA2B47}" srcOrd="0" destOrd="0" presId="urn:microsoft.com/office/officeart/2005/8/layout/cycle2"/>
    <dgm:cxn modelId="{303F0D09-3AD7-AF4C-8100-C1456B330BD8}" srcId="{A5774DA4-E896-DD4B-9658-A211FD789717}" destId="{487C7C79-7EBE-F94A-903D-F275C397E2A3}" srcOrd="4" destOrd="0" parTransId="{E8093F73-3EC8-F046-A086-80AD6AD39169}" sibTransId="{3D55EE62-B30A-D942-8F0C-60CADC9D13D0}"/>
    <dgm:cxn modelId="{02CA49EF-16DD-024B-88D3-A105440441C5}" type="presOf" srcId="{3D55EE62-B30A-D942-8F0C-60CADC9D13D0}" destId="{BF35F617-11CA-D244-9082-D65030F0747D}" srcOrd="0" destOrd="0" presId="urn:microsoft.com/office/officeart/2005/8/layout/cycle2"/>
    <dgm:cxn modelId="{FF33E62A-3932-E94B-9B9C-FB0FEDFE1F82}" type="presOf" srcId="{E18A5B36-86D2-4947-AD71-DE5C565DF70E}" destId="{19BEF15B-A259-BA48-BE7A-4443C142D769}" srcOrd="0" destOrd="0" presId="urn:microsoft.com/office/officeart/2005/8/layout/cycle2"/>
    <dgm:cxn modelId="{BE8D6BCE-9EA7-814C-B7D9-5C6016266DF7}" type="presOf" srcId="{C2B7E535-BFB9-D94F-AD66-9547071D2B49}" destId="{4D901C2B-6659-CD41-86E1-DD8D3F4D3C81}" srcOrd="0" destOrd="0" presId="urn:microsoft.com/office/officeart/2005/8/layout/cycle2"/>
    <dgm:cxn modelId="{3C383AE2-8D4A-AB43-A8BB-3786A81415EA}" type="presOf" srcId="{E18A5B36-86D2-4947-AD71-DE5C565DF70E}" destId="{11D99D52-2DD0-F644-A475-2AEC6D1FEAB7}" srcOrd="1" destOrd="0" presId="urn:microsoft.com/office/officeart/2005/8/layout/cycle2"/>
    <dgm:cxn modelId="{0368851D-F8F1-DC47-94B6-E7649C81E29C}" type="presOf" srcId="{487C7C79-7EBE-F94A-903D-F275C397E2A3}" destId="{C346754E-4D3D-D143-AC5A-3D9FC5DBA72F}" srcOrd="0" destOrd="0" presId="urn:microsoft.com/office/officeart/2005/8/layout/cycle2"/>
    <dgm:cxn modelId="{7C12356C-A8FB-AB40-B74D-A3FAFAF329D3}" srcId="{A5774DA4-E896-DD4B-9658-A211FD789717}" destId="{7459F98D-09A3-2D4E-8C34-E3F054228A20}" srcOrd="1" destOrd="0" parTransId="{6A6A9B1E-F901-AB4D-9009-1A4289A1AE9B}" sibTransId="{3513A442-78F2-EA42-A53B-1FB9EC26CF4C}"/>
    <dgm:cxn modelId="{75B2CCE8-B2AF-C04A-A17E-57E72DE406B7}" type="presOf" srcId="{3513A442-78F2-EA42-A53B-1FB9EC26CF4C}" destId="{FE215091-6E91-EF4F-94D5-6B2FAD3EA408}" srcOrd="1" destOrd="0" presId="urn:microsoft.com/office/officeart/2005/8/layout/cycle2"/>
    <dgm:cxn modelId="{F1D76307-12CF-144C-BDF6-F2158B93188F}" type="presOf" srcId="{3513A442-78F2-EA42-A53B-1FB9EC26CF4C}" destId="{44A9D381-33A8-3744-A5DC-E15BF228CB04}" srcOrd="0" destOrd="0" presId="urn:microsoft.com/office/officeart/2005/8/layout/cycle2"/>
    <dgm:cxn modelId="{7C177D15-B4AF-4A42-B033-B3BD6F83275A}" type="presOf" srcId="{7459F98D-09A3-2D4E-8C34-E3F054228A20}" destId="{F3061A57-1844-F146-9F8B-00B3ECD073C7}" srcOrd="0" destOrd="0" presId="urn:microsoft.com/office/officeart/2005/8/layout/cycle2"/>
    <dgm:cxn modelId="{86BC60C8-48A0-9D4B-865E-5581B8EE349C}" srcId="{A5774DA4-E896-DD4B-9658-A211FD789717}" destId="{57D0920D-5965-0245-8326-15BFF88C89F8}" srcOrd="0" destOrd="0" parTransId="{55DB9599-3BC8-594D-A395-8A05D0AFCE23}" sibTransId="{E18A5B36-86D2-4947-AD71-DE5C565DF70E}"/>
    <dgm:cxn modelId="{79445702-D6E7-D74F-9498-3194F0850067}" type="presOf" srcId="{FD179CB1-D093-944A-9748-262FD09FF535}" destId="{52437C08-D9BC-F642-8CEE-F291E27DB205}" srcOrd="1" destOrd="0" presId="urn:microsoft.com/office/officeart/2005/8/layout/cycle2"/>
    <dgm:cxn modelId="{5F9D55FD-D8EB-9042-AA16-F7DBC1958CC8}" type="presOf" srcId="{C5A345A7-EA19-8244-8258-98F13CF01483}" destId="{A669911D-BD9F-3D42-9870-EEC1983B619D}" srcOrd="1" destOrd="0" presId="urn:microsoft.com/office/officeart/2005/8/layout/cycle2"/>
    <dgm:cxn modelId="{96DD907D-18F4-824F-9081-C86C79408ACD}" type="presOf" srcId="{3D55EE62-B30A-D942-8F0C-60CADC9D13D0}" destId="{BF0FD6A4-E181-304D-A4BE-8925D900D960}" srcOrd="1" destOrd="0" presId="urn:microsoft.com/office/officeart/2005/8/layout/cycle2"/>
    <dgm:cxn modelId="{5DC5223F-D9DB-5047-A6B1-AD8776D27C88}" type="presOf" srcId="{FD179CB1-D093-944A-9748-262FD09FF535}" destId="{771E62A3-8276-4E4B-A000-FFBF26D115C8}" srcOrd="0" destOrd="0" presId="urn:microsoft.com/office/officeart/2005/8/layout/cycle2"/>
    <dgm:cxn modelId="{DED7371E-2D89-9849-A845-2B19CF9B20BE}" type="presParOf" srcId="{2D352FD1-645A-7C4C-8FAB-8CB028584A0B}" destId="{F8F0E849-5B0D-0A4E-8D7F-6F694F6DD3D1}" srcOrd="0" destOrd="0" presId="urn:microsoft.com/office/officeart/2005/8/layout/cycle2"/>
    <dgm:cxn modelId="{B12E9E8B-0039-D84F-AE7D-2FC8C20446C7}" type="presParOf" srcId="{2D352FD1-645A-7C4C-8FAB-8CB028584A0B}" destId="{19BEF15B-A259-BA48-BE7A-4443C142D769}" srcOrd="1" destOrd="0" presId="urn:microsoft.com/office/officeart/2005/8/layout/cycle2"/>
    <dgm:cxn modelId="{51E59F45-7C2D-5547-89DA-B4335A443376}" type="presParOf" srcId="{19BEF15B-A259-BA48-BE7A-4443C142D769}" destId="{11D99D52-2DD0-F644-A475-2AEC6D1FEAB7}" srcOrd="0" destOrd="0" presId="urn:microsoft.com/office/officeart/2005/8/layout/cycle2"/>
    <dgm:cxn modelId="{13731BEE-E624-2645-9DE0-1E1952083C19}" type="presParOf" srcId="{2D352FD1-645A-7C4C-8FAB-8CB028584A0B}" destId="{F3061A57-1844-F146-9F8B-00B3ECD073C7}" srcOrd="2" destOrd="0" presId="urn:microsoft.com/office/officeart/2005/8/layout/cycle2"/>
    <dgm:cxn modelId="{23250D57-717E-6F47-B94C-E1C8110F9908}" type="presParOf" srcId="{2D352FD1-645A-7C4C-8FAB-8CB028584A0B}" destId="{44A9D381-33A8-3744-A5DC-E15BF228CB04}" srcOrd="3" destOrd="0" presId="urn:microsoft.com/office/officeart/2005/8/layout/cycle2"/>
    <dgm:cxn modelId="{F9B38CDD-A050-E542-B829-5F01D895362E}" type="presParOf" srcId="{44A9D381-33A8-3744-A5DC-E15BF228CB04}" destId="{FE215091-6E91-EF4F-94D5-6B2FAD3EA408}" srcOrd="0" destOrd="0" presId="urn:microsoft.com/office/officeart/2005/8/layout/cycle2"/>
    <dgm:cxn modelId="{BB4F6F4D-8857-E947-928A-8CB42CB8B8C3}" type="presParOf" srcId="{2D352FD1-645A-7C4C-8FAB-8CB028584A0B}" destId="{4D901C2B-6659-CD41-86E1-DD8D3F4D3C81}" srcOrd="4" destOrd="0" presId="urn:microsoft.com/office/officeart/2005/8/layout/cycle2"/>
    <dgm:cxn modelId="{A0604C41-583B-D94A-8C35-C17AA4EA9039}" type="presParOf" srcId="{2D352FD1-645A-7C4C-8FAB-8CB028584A0B}" destId="{771E62A3-8276-4E4B-A000-FFBF26D115C8}" srcOrd="5" destOrd="0" presId="urn:microsoft.com/office/officeart/2005/8/layout/cycle2"/>
    <dgm:cxn modelId="{1C1058D0-B905-A841-B2F3-4A41E90D1F7D}" type="presParOf" srcId="{771E62A3-8276-4E4B-A000-FFBF26D115C8}" destId="{52437C08-D9BC-F642-8CEE-F291E27DB205}" srcOrd="0" destOrd="0" presId="urn:microsoft.com/office/officeart/2005/8/layout/cycle2"/>
    <dgm:cxn modelId="{2756A728-7127-0F42-AA73-AC90262BCA6D}" type="presParOf" srcId="{2D352FD1-645A-7C4C-8FAB-8CB028584A0B}" destId="{FD29380F-8C63-024D-8F2A-0F45E7AA2B47}" srcOrd="6" destOrd="0" presId="urn:microsoft.com/office/officeart/2005/8/layout/cycle2"/>
    <dgm:cxn modelId="{2CCF0216-A5BE-7744-9724-03335ABAC4C3}" type="presParOf" srcId="{2D352FD1-645A-7C4C-8FAB-8CB028584A0B}" destId="{3220D197-9F68-9447-88D1-18372DCF5ED2}" srcOrd="7" destOrd="0" presId="urn:microsoft.com/office/officeart/2005/8/layout/cycle2"/>
    <dgm:cxn modelId="{2CEEC145-1F03-B044-94AD-FAC5C670925E}" type="presParOf" srcId="{3220D197-9F68-9447-88D1-18372DCF5ED2}" destId="{A669911D-BD9F-3D42-9870-EEC1983B619D}" srcOrd="0" destOrd="0" presId="urn:microsoft.com/office/officeart/2005/8/layout/cycle2"/>
    <dgm:cxn modelId="{6C02115D-B23F-EB4C-990B-2F4697BEBF08}" type="presParOf" srcId="{2D352FD1-645A-7C4C-8FAB-8CB028584A0B}" destId="{C346754E-4D3D-D143-AC5A-3D9FC5DBA72F}" srcOrd="8" destOrd="0" presId="urn:microsoft.com/office/officeart/2005/8/layout/cycle2"/>
    <dgm:cxn modelId="{B84FA7B9-EF60-6A4F-9FE2-797620524639}" type="presParOf" srcId="{2D352FD1-645A-7C4C-8FAB-8CB028584A0B}" destId="{BF35F617-11CA-D244-9082-D65030F0747D}" srcOrd="9" destOrd="0" presId="urn:microsoft.com/office/officeart/2005/8/layout/cycle2"/>
    <dgm:cxn modelId="{08CC5E09-E8CF-AD48-A0C7-2EC0AD75A587}" type="presParOf" srcId="{BF35F617-11CA-D244-9082-D65030F0747D}" destId="{BF0FD6A4-E181-304D-A4BE-8925D900D960}"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8FEB1-8EBB-7145-BCE2-F2AD522C163F}">
      <dsp:nvSpPr>
        <dsp:cNvPr id="0" name=""/>
        <dsp:cNvSpPr/>
      </dsp:nvSpPr>
      <dsp:spPr>
        <a:xfrm>
          <a:off x="464643" y="0"/>
          <a:ext cx="2087485" cy="1924012"/>
        </a:xfrm>
        <a:prstGeom prst="ellipse">
          <a:avLst/>
        </a:prstGeom>
        <a:solidFill>
          <a:srgbClr val="DFD878"/>
        </a:solidFill>
        <a:ln>
          <a:solidFill>
            <a:schemeClr val="tx1"/>
          </a:solidFill>
        </a:ln>
        <a:effectLst/>
        <a:scene3d>
          <a:camera prst="orthographicFront">
            <a:rot lat="0" lon="0" rev="0"/>
          </a:camera>
          <a:lightRig rig="glow" dir="tl">
            <a:rot lat="0" lon="0" rev="1800000"/>
          </a:lightRig>
        </a:scene3d>
        <a:sp3d contourW="10160" prstMaterial="dkEdge">
          <a:bevelT w="0" h="0" prst="angle"/>
          <a:contourClr>
            <a:schemeClr val="accent1">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tx1"/>
              </a:solidFill>
            </a:rPr>
            <a:t>PBIS</a:t>
          </a:r>
        </a:p>
        <a:p>
          <a:pPr lvl="0" algn="ctr" defTabSz="1600200">
            <a:lnSpc>
              <a:spcPct val="90000"/>
            </a:lnSpc>
            <a:spcBef>
              <a:spcPct val="0"/>
            </a:spcBef>
            <a:spcAft>
              <a:spcPct val="35000"/>
            </a:spcAft>
          </a:pPr>
          <a:r>
            <a:rPr lang="en-US" sz="2000" kern="1200" dirty="0" smtClean="0">
              <a:solidFill>
                <a:schemeClr val="tx1"/>
              </a:solidFill>
            </a:rPr>
            <a:t>(Structure)</a:t>
          </a:r>
          <a:endParaRPr lang="en-US" sz="2000" kern="1200" dirty="0">
            <a:solidFill>
              <a:schemeClr val="tx1"/>
            </a:solidFill>
          </a:endParaRPr>
        </a:p>
      </dsp:txBody>
      <dsp:txXfrm>
        <a:off x="770348" y="281765"/>
        <a:ext cx="1476075" cy="1360482"/>
      </dsp:txXfrm>
    </dsp:sp>
    <dsp:sp modelId="{60940AC6-06FB-2B4B-A41D-B50772ADFFA2}">
      <dsp:nvSpPr>
        <dsp:cNvPr id="0" name=""/>
        <dsp:cNvSpPr/>
      </dsp:nvSpPr>
      <dsp:spPr>
        <a:xfrm>
          <a:off x="1078680" y="2015597"/>
          <a:ext cx="811276" cy="811276"/>
        </a:xfrm>
        <a:prstGeom prst="mathPlus">
          <a:avLst/>
        </a:prstGeom>
        <a:solidFill>
          <a:schemeClr val="tx1"/>
        </a:solidFill>
        <a:ln>
          <a:noFill/>
        </a:ln>
        <a:effectLst/>
        <a:scene3d>
          <a:camera prst="orthographicFront">
            <a:rot lat="0" lon="0" rev="0"/>
          </a:camera>
          <a:lightRig rig="glow" dir="tl">
            <a:rot lat="0" lon="0" rev="1800000"/>
          </a:lightRig>
        </a:scene3d>
        <a:sp3d contourW="10160" prstMaterial="dkEdge">
          <a:bevelT w="0" h="0" prst="angle"/>
          <a:contourClr>
            <a:schemeClr val="accent1">
              <a:tint val="60000"/>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186215" y="2325829"/>
        <a:ext cx="596206" cy="190812"/>
      </dsp:txXfrm>
    </dsp:sp>
    <dsp:sp modelId="{93BD9466-AC79-E440-AD14-35E6158ADBB4}">
      <dsp:nvSpPr>
        <dsp:cNvPr id="0" name=""/>
        <dsp:cNvSpPr/>
      </dsp:nvSpPr>
      <dsp:spPr>
        <a:xfrm>
          <a:off x="440018" y="2963913"/>
          <a:ext cx="2063076" cy="1792236"/>
        </a:xfrm>
        <a:prstGeom prst="ellipse">
          <a:avLst/>
        </a:prstGeom>
        <a:solidFill>
          <a:srgbClr val="254BEC"/>
        </a:solidFill>
        <a:ln>
          <a:solidFill>
            <a:schemeClr val="tx1"/>
          </a:solidFill>
        </a:ln>
        <a:effectLst/>
        <a:scene3d>
          <a:camera prst="orthographicFront">
            <a:rot lat="0" lon="0" rev="0"/>
          </a:camera>
          <a:lightRig rig="glow" dir="tl">
            <a:rot lat="0" lon="0" rev="1800000"/>
          </a:lightRig>
        </a:scene3d>
        <a:sp3d contourW="10160" prstMaterial="dkEdge">
          <a:bevelT w="0" h="0" prst="angle"/>
          <a:contourClr>
            <a:schemeClr val="accent1">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tx1"/>
              </a:solidFill>
            </a:rPr>
            <a:t>SEL</a:t>
          </a:r>
        </a:p>
        <a:p>
          <a:pPr lvl="0" algn="ctr" defTabSz="1600200">
            <a:lnSpc>
              <a:spcPct val="90000"/>
            </a:lnSpc>
            <a:spcBef>
              <a:spcPct val="0"/>
            </a:spcBef>
            <a:spcAft>
              <a:spcPct val="35000"/>
            </a:spcAft>
          </a:pPr>
          <a:r>
            <a:rPr lang="en-US" sz="2000" kern="1200" dirty="0" smtClean="0">
              <a:solidFill>
                <a:schemeClr val="tx1"/>
              </a:solidFill>
            </a:rPr>
            <a:t>(Support)</a:t>
          </a:r>
          <a:endParaRPr lang="en-US" sz="2000" kern="1200" dirty="0">
            <a:solidFill>
              <a:schemeClr val="tx1"/>
            </a:solidFill>
          </a:endParaRPr>
        </a:p>
      </dsp:txBody>
      <dsp:txXfrm>
        <a:off x="742148" y="3226380"/>
        <a:ext cx="1458816" cy="1267302"/>
      </dsp:txXfrm>
    </dsp:sp>
    <dsp:sp modelId="{16B693AC-DFE8-914A-B77B-A7C0A2D426EB}">
      <dsp:nvSpPr>
        <dsp:cNvPr id="0" name=""/>
        <dsp:cNvSpPr/>
      </dsp:nvSpPr>
      <dsp:spPr>
        <a:xfrm rot="21533506">
          <a:off x="2559830" y="2043453"/>
          <a:ext cx="413042" cy="878343"/>
        </a:xfrm>
        <a:prstGeom prst="rightArrow">
          <a:avLst>
            <a:gd name="adj1" fmla="val 60000"/>
            <a:gd name="adj2" fmla="val 50000"/>
          </a:avLst>
        </a:prstGeom>
        <a:solidFill>
          <a:schemeClr val="tx1"/>
        </a:solidFill>
        <a:ln>
          <a:noFill/>
        </a:ln>
        <a:effectLst/>
        <a:scene3d>
          <a:camera prst="orthographicFront">
            <a:rot lat="0" lon="0" rev="0"/>
          </a:camera>
          <a:lightRig rig="glow" dir="tl">
            <a:rot lat="0" lon="0" rev="1800000"/>
          </a:lightRig>
        </a:scene3d>
        <a:sp3d contourW="10160" prstMaterial="dkEdge">
          <a:bevelT w="0" h="0" prst="angle"/>
          <a:contourClr>
            <a:schemeClr val="accent1">
              <a:tint val="60000"/>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endParaRPr lang="en-US" sz="3700" kern="1200" dirty="0"/>
        </a:p>
      </dsp:txBody>
      <dsp:txXfrm>
        <a:off x="2559842" y="2220320"/>
        <a:ext cx="289129" cy="527005"/>
      </dsp:txXfrm>
    </dsp:sp>
    <dsp:sp modelId="{EAEFE182-E6DF-CA4A-AFCF-0CB4D8223ECF}">
      <dsp:nvSpPr>
        <dsp:cNvPr id="0" name=""/>
        <dsp:cNvSpPr/>
      </dsp:nvSpPr>
      <dsp:spPr>
        <a:xfrm>
          <a:off x="3077442" y="1204633"/>
          <a:ext cx="2188265" cy="2247180"/>
        </a:xfrm>
        <a:prstGeom prst="ellipse">
          <a:avLst/>
        </a:prstGeom>
        <a:solidFill>
          <a:srgbClr val="317A1F"/>
        </a:solidFill>
        <a:ln>
          <a:solidFill>
            <a:schemeClr val="tx1"/>
          </a:solidFill>
        </a:ln>
        <a:effectLst/>
        <a:scene3d>
          <a:camera prst="orthographicFront">
            <a:rot lat="0" lon="0" rev="0"/>
          </a:camera>
          <a:lightRig rig="glow" dir="tl">
            <a:rot lat="0" lon="0" rev="1800000"/>
          </a:lightRig>
        </a:scene3d>
        <a:sp3d contourW="10160" prstMaterial="dkEdge">
          <a:bevelT w="0" h="0" prst="angle"/>
          <a:contourClr>
            <a:schemeClr val="accent1">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smtClean="0"/>
            <a:t>Positive School Climate</a:t>
          </a:r>
          <a:endParaRPr lang="en-US" sz="3000" kern="1200" dirty="0"/>
        </a:p>
      </dsp:txBody>
      <dsp:txXfrm>
        <a:off x="3397906" y="1533725"/>
        <a:ext cx="1547337" cy="1588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AC1FF-17F2-FC47-8B50-38B6555E9A9F}">
      <dsp:nvSpPr>
        <dsp:cNvPr id="0" name=""/>
        <dsp:cNvSpPr/>
      </dsp:nvSpPr>
      <dsp:spPr>
        <a:xfrm>
          <a:off x="3487723" y="1699776"/>
          <a:ext cx="1771075" cy="1699571"/>
        </a:xfrm>
        <a:prstGeom prst="ellipse">
          <a:avLst/>
        </a:prstGeom>
        <a:gradFill rotWithShape="0">
          <a:gsLst>
            <a:gs pos="0">
              <a:schemeClr val="accent1">
                <a:hueOff val="0"/>
                <a:satOff val="0"/>
                <a:lumOff val="0"/>
                <a:alphaOff val="0"/>
                <a:tint val="73000"/>
                <a:shade val="100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tint val="100000"/>
                <a:shade val="57000"/>
                <a:satMod val="120000"/>
              </a:schemeClr>
            </a:gs>
            <a:gs pos="80000">
              <a:schemeClr val="accent1">
                <a:hueOff val="0"/>
                <a:satOff val="0"/>
                <a:lumOff val="0"/>
                <a:alphaOff val="0"/>
                <a:tint val="100000"/>
                <a:shade val="56000"/>
                <a:satMod val="145000"/>
              </a:schemeClr>
            </a:gs>
            <a:gs pos="88000">
              <a:schemeClr val="accent1">
                <a:hueOff val="0"/>
                <a:satOff val="0"/>
                <a:lumOff val="0"/>
                <a:alphaOff val="0"/>
                <a:tint val="100000"/>
                <a:shade val="63000"/>
                <a:satMod val="160000"/>
              </a:schemeClr>
            </a:gs>
            <a:gs pos="100000">
              <a:schemeClr val="accent1">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1">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smtClean="0"/>
            <a:t>School Leadership Team</a:t>
          </a:r>
          <a:endParaRPr lang="en-US" sz="1700" kern="1200" dirty="0"/>
        </a:p>
      </dsp:txBody>
      <dsp:txXfrm>
        <a:off x="3747091" y="1948672"/>
        <a:ext cx="1252339" cy="1201779"/>
      </dsp:txXfrm>
    </dsp:sp>
    <dsp:sp modelId="{EEE957A1-AA4A-CA47-9DD5-ECF97980D13A}">
      <dsp:nvSpPr>
        <dsp:cNvPr id="0" name=""/>
        <dsp:cNvSpPr/>
      </dsp:nvSpPr>
      <dsp:spPr>
        <a:xfrm rot="16126313">
          <a:off x="4256471" y="1286030"/>
          <a:ext cx="189710" cy="480724"/>
        </a:xfrm>
        <a:prstGeom prst="rightArrow">
          <a:avLst>
            <a:gd name="adj1" fmla="val 60000"/>
            <a:gd name="adj2" fmla="val 5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2">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4285537" y="1410625"/>
        <a:ext cx="132797" cy="288434"/>
      </dsp:txXfrm>
    </dsp:sp>
    <dsp:sp modelId="{FA76715B-E7A0-AC4F-9032-70EA24DE7B20}">
      <dsp:nvSpPr>
        <dsp:cNvPr id="0" name=""/>
        <dsp:cNvSpPr/>
      </dsp:nvSpPr>
      <dsp:spPr>
        <a:xfrm>
          <a:off x="3452299" y="-62548"/>
          <a:ext cx="1760041" cy="1404745"/>
        </a:xfrm>
        <a:prstGeom prst="ellipse">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2">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smtClean="0"/>
            <a:t>Adminis-trator</a:t>
          </a:r>
          <a:endParaRPr lang="en-US" sz="1600" b="0" kern="1200" dirty="0"/>
        </a:p>
      </dsp:txBody>
      <dsp:txXfrm>
        <a:off x="3710051" y="143172"/>
        <a:ext cx="1244537" cy="993305"/>
      </dsp:txXfrm>
    </dsp:sp>
    <dsp:sp modelId="{20118B49-4923-C04C-B7A0-B178625C1B83}">
      <dsp:nvSpPr>
        <dsp:cNvPr id="0" name=""/>
        <dsp:cNvSpPr/>
      </dsp:nvSpPr>
      <dsp:spPr>
        <a:xfrm rot="19454858">
          <a:off x="5122631" y="1708820"/>
          <a:ext cx="169073" cy="480724"/>
        </a:xfrm>
        <a:prstGeom prst="rightArrow">
          <a:avLst>
            <a:gd name="adj1" fmla="val 60000"/>
            <a:gd name="adj2" fmla="val 5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3">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127410" y="1819783"/>
        <a:ext cx="118351" cy="288434"/>
      </dsp:txXfrm>
    </dsp:sp>
    <dsp:sp modelId="{7278BA59-DA6D-3343-BD3B-9D7AE616F6A5}">
      <dsp:nvSpPr>
        <dsp:cNvPr id="0" name=""/>
        <dsp:cNvSpPr/>
      </dsp:nvSpPr>
      <dsp:spPr>
        <a:xfrm>
          <a:off x="5118201" y="686276"/>
          <a:ext cx="1741985" cy="1399757"/>
        </a:xfrm>
        <a:prstGeom prst="ellipse">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3">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smtClean="0"/>
            <a:t>Grade Level Teachers</a:t>
          </a:r>
          <a:endParaRPr lang="en-US" sz="1600" b="0" kern="1200" dirty="0"/>
        </a:p>
      </dsp:txBody>
      <dsp:txXfrm>
        <a:off x="5373309" y="891266"/>
        <a:ext cx="1231769" cy="989777"/>
      </dsp:txXfrm>
    </dsp:sp>
    <dsp:sp modelId="{9C61BA27-ADB5-514A-ADDE-5F952DE6F616}">
      <dsp:nvSpPr>
        <dsp:cNvPr id="0" name=""/>
        <dsp:cNvSpPr/>
      </dsp:nvSpPr>
      <dsp:spPr>
        <a:xfrm rot="716873">
          <a:off x="5285100" y="2514751"/>
          <a:ext cx="119098" cy="480724"/>
        </a:xfrm>
        <a:prstGeom prst="rightArrow">
          <a:avLst>
            <a:gd name="adj1" fmla="val 60000"/>
            <a:gd name="adj2" fmla="val 50000"/>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4">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285487" y="2607198"/>
        <a:ext cx="83369" cy="288434"/>
      </dsp:txXfrm>
    </dsp:sp>
    <dsp:sp modelId="{3B01A313-EBBD-5848-91D5-A5BB9A07CEE3}">
      <dsp:nvSpPr>
        <dsp:cNvPr id="0" name=""/>
        <dsp:cNvSpPr/>
      </dsp:nvSpPr>
      <dsp:spPr>
        <a:xfrm>
          <a:off x="5427330" y="2260994"/>
          <a:ext cx="1779371" cy="1399757"/>
        </a:xfrm>
        <a:prstGeom prst="ellipse">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4">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smtClean="0"/>
            <a:t>Counselor / School Psychologist</a:t>
          </a:r>
          <a:endParaRPr lang="en-US" sz="1600" b="0" kern="1200" dirty="0"/>
        </a:p>
      </dsp:txBody>
      <dsp:txXfrm>
        <a:off x="5687913" y="2465984"/>
        <a:ext cx="1258205" cy="989777"/>
      </dsp:txXfrm>
    </dsp:sp>
    <dsp:sp modelId="{CC4BEB45-F0A0-B74F-83FD-3B3A04E193D5}">
      <dsp:nvSpPr>
        <dsp:cNvPr id="0" name=""/>
        <dsp:cNvSpPr/>
      </dsp:nvSpPr>
      <dsp:spPr>
        <a:xfrm rot="3684547">
          <a:off x="4771323" y="3221921"/>
          <a:ext cx="198761" cy="480724"/>
        </a:xfrm>
        <a:prstGeom prst="rightArrow">
          <a:avLst>
            <a:gd name="adj1" fmla="val 60000"/>
            <a:gd name="adj2" fmla="val 5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5">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786869" y="3291888"/>
        <a:ext cx="139133" cy="288434"/>
      </dsp:txXfrm>
    </dsp:sp>
    <dsp:sp modelId="{A8723EFD-961D-8543-88C1-4D722DDA7CA2}">
      <dsp:nvSpPr>
        <dsp:cNvPr id="0" name=""/>
        <dsp:cNvSpPr/>
      </dsp:nvSpPr>
      <dsp:spPr>
        <a:xfrm>
          <a:off x="4462781" y="3570298"/>
          <a:ext cx="1696467" cy="1399757"/>
        </a:xfrm>
        <a:prstGeom prst="ellipse">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5">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smtClean="0"/>
            <a:t>PE/Health</a:t>
          </a:r>
          <a:endParaRPr lang="en-US" sz="1600" b="0" kern="1200" dirty="0"/>
        </a:p>
      </dsp:txBody>
      <dsp:txXfrm>
        <a:off x="4711223" y="3775288"/>
        <a:ext cx="1199583" cy="989777"/>
      </dsp:txXfrm>
    </dsp:sp>
    <dsp:sp modelId="{FC110D7A-78C9-0F4C-96EC-E8D734B0FFD7}">
      <dsp:nvSpPr>
        <dsp:cNvPr id="0" name=""/>
        <dsp:cNvSpPr/>
      </dsp:nvSpPr>
      <dsp:spPr>
        <a:xfrm rot="7073151">
          <a:off x="3795667" y="3220864"/>
          <a:ext cx="190360" cy="480724"/>
        </a:xfrm>
        <a:prstGeom prst="rightArrow">
          <a:avLst>
            <a:gd name="adj1" fmla="val 60000"/>
            <a:gd name="adj2" fmla="val 50000"/>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6">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837576" y="3291771"/>
        <a:ext cx="133252" cy="288434"/>
      </dsp:txXfrm>
    </dsp:sp>
    <dsp:sp modelId="{3F4AF9B6-9258-4749-AF4F-DBF525B6CD49}">
      <dsp:nvSpPr>
        <dsp:cNvPr id="0" name=""/>
        <dsp:cNvSpPr/>
      </dsp:nvSpPr>
      <dsp:spPr>
        <a:xfrm>
          <a:off x="2579570" y="3570276"/>
          <a:ext cx="1766455" cy="1399757"/>
        </a:xfrm>
        <a:prstGeom prst="ellipse">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6">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smtClean="0"/>
            <a:t>Teaching Assistants</a:t>
          </a:r>
          <a:endParaRPr lang="en-US" sz="1600" b="0" kern="1200" dirty="0"/>
        </a:p>
      </dsp:txBody>
      <dsp:txXfrm>
        <a:off x="2838261" y="3775266"/>
        <a:ext cx="1249073" cy="989777"/>
      </dsp:txXfrm>
    </dsp:sp>
    <dsp:sp modelId="{01BB96BC-94C5-1B40-B3DF-76C301B88D7C}">
      <dsp:nvSpPr>
        <dsp:cNvPr id="0" name=""/>
        <dsp:cNvSpPr/>
      </dsp:nvSpPr>
      <dsp:spPr>
        <a:xfrm rot="10074873">
          <a:off x="3309794" y="2521617"/>
          <a:ext cx="142801" cy="480724"/>
        </a:xfrm>
        <a:prstGeom prst="rightArrow">
          <a:avLst>
            <a:gd name="adj1" fmla="val 60000"/>
            <a:gd name="adj2" fmla="val 5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2">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352159" y="2613277"/>
        <a:ext cx="99961" cy="288434"/>
      </dsp:txXfrm>
    </dsp:sp>
    <dsp:sp modelId="{911351FA-B69F-2F49-9310-CD4AF26CD8F7}">
      <dsp:nvSpPr>
        <dsp:cNvPr id="0" name=""/>
        <dsp:cNvSpPr/>
      </dsp:nvSpPr>
      <dsp:spPr>
        <a:xfrm>
          <a:off x="1500583" y="2274636"/>
          <a:ext cx="1775986" cy="1399757"/>
        </a:xfrm>
        <a:prstGeom prst="ellipse">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2">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smtClean="0"/>
            <a:t>Parent</a:t>
          </a:r>
        </a:p>
      </dsp:txBody>
      <dsp:txXfrm>
        <a:off x="1760670" y="2479626"/>
        <a:ext cx="1255812" cy="989777"/>
      </dsp:txXfrm>
    </dsp:sp>
    <dsp:sp modelId="{32038281-CEF0-4F44-9485-C4B8D2D8B9E3}">
      <dsp:nvSpPr>
        <dsp:cNvPr id="0" name=""/>
        <dsp:cNvSpPr/>
      </dsp:nvSpPr>
      <dsp:spPr>
        <a:xfrm rot="12808461">
          <a:off x="3400755" y="1729817"/>
          <a:ext cx="192602" cy="480724"/>
        </a:xfrm>
        <a:prstGeom prst="rightArrow">
          <a:avLst>
            <a:gd name="adj1" fmla="val 60000"/>
            <a:gd name="adj2" fmla="val 5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3">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453744" y="1841897"/>
        <a:ext cx="134821" cy="288434"/>
      </dsp:txXfrm>
    </dsp:sp>
    <dsp:sp modelId="{138057BE-79D5-8948-A159-798336A1244B}">
      <dsp:nvSpPr>
        <dsp:cNvPr id="0" name=""/>
        <dsp:cNvSpPr/>
      </dsp:nvSpPr>
      <dsp:spPr>
        <a:xfrm>
          <a:off x="1685744" y="699929"/>
          <a:ext cx="1897472" cy="1399757"/>
        </a:xfrm>
        <a:prstGeom prst="ellipse">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3">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smtClean="0"/>
            <a:t>SEL Master Teacher</a:t>
          </a:r>
        </a:p>
      </dsp:txBody>
      <dsp:txXfrm>
        <a:off x="1963622" y="904919"/>
        <a:ext cx="1341716" cy="9897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0E849-5B0D-0A4E-8D7F-6F694F6DD3D1}">
      <dsp:nvSpPr>
        <dsp:cNvPr id="0" name=""/>
        <dsp:cNvSpPr/>
      </dsp:nvSpPr>
      <dsp:spPr>
        <a:xfrm>
          <a:off x="1248312" y="253012"/>
          <a:ext cx="2026381" cy="896242"/>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Identify Problems</a:t>
          </a:r>
          <a:endParaRPr lang="en-US" sz="1800" kern="1200" dirty="0"/>
        </a:p>
      </dsp:txBody>
      <dsp:txXfrm>
        <a:off x="1545069" y="384264"/>
        <a:ext cx="1432867" cy="633738"/>
      </dsp:txXfrm>
    </dsp:sp>
    <dsp:sp modelId="{19BEF15B-A259-BA48-BE7A-4443C142D769}">
      <dsp:nvSpPr>
        <dsp:cNvPr id="0" name=""/>
        <dsp:cNvSpPr/>
      </dsp:nvSpPr>
      <dsp:spPr>
        <a:xfrm rot="2656275">
          <a:off x="2727078" y="1083975"/>
          <a:ext cx="302571" cy="43704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739966" y="1139703"/>
        <a:ext cx="211800" cy="262229"/>
      </dsp:txXfrm>
    </dsp:sp>
    <dsp:sp modelId="{F3061A57-1844-F146-9F8B-00B3ECD073C7}">
      <dsp:nvSpPr>
        <dsp:cNvPr id="0" name=""/>
        <dsp:cNvSpPr/>
      </dsp:nvSpPr>
      <dsp:spPr>
        <a:xfrm>
          <a:off x="2697080" y="1387706"/>
          <a:ext cx="1865702" cy="129496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Hypothesize/Certify Problem</a:t>
          </a:r>
          <a:endParaRPr lang="en-US" sz="1700" kern="1200" dirty="0"/>
        </a:p>
      </dsp:txBody>
      <dsp:txXfrm>
        <a:off x="2970306" y="1577349"/>
        <a:ext cx="1319250" cy="915675"/>
      </dsp:txXfrm>
    </dsp:sp>
    <dsp:sp modelId="{44A9D381-33A8-3744-A5DC-E15BF228CB04}">
      <dsp:nvSpPr>
        <dsp:cNvPr id="0" name=""/>
        <dsp:cNvSpPr/>
      </dsp:nvSpPr>
      <dsp:spPr>
        <a:xfrm rot="5728390">
          <a:off x="3437323" y="2665450"/>
          <a:ext cx="222559" cy="43704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3473891" y="2719628"/>
        <a:ext cx="155791" cy="262229"/>
      </dsp:txXfrm>
    </dsp:sp>
    <dsp:sp modelId="{4D901C2B-6659-CD41-86E1-DD8D3F4D3C81}">
      <dsp:nvSpPr>
        <dsp:cNvPr id="0" name=""/>
        <dsp:cNvSpPr/>
      </dsp:nvSpPr>
      <dsp:spPr>
        <a:xfrm>
          <a:off x="2605463" y="3096348"/>
          <a:ext cx="1697862" cy="1541703"/>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Explore and Select Solutions</a:t>
          </a:r>
          <a:endParaRPr lang="en-US" sz="1800" kern="1200" dirty="0"/>
        </a:p>
      </dsp:txBody>
      <dsp:txXfrm>
        <a:off x="2854109" y="3322125"/>
        <a:ext cx="1200570" cy="1090149"/>
      </dsp:txXfrm>
    </dsp:sp>
    <dsp:sp modelId="{771E62A3-8276-4E4B-A000-FFBF26D115C8}">
      <dsp:nvSpPr>
        <dsp:cNvPr id="0" name=""/>
        <dsp:cNvSpPr/>
      </dsp:nvSpPr>
      <dsp:spPr>
        <a:xfrm rot="10794608">
          <a:off x="2166438" y="3650452"/>
          <a:ext cx="310244" cy="43704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2259511" y="3737789"/>
        <a:ext cx="217171" cy="262229"/>
      </dsp:txXfrm>
    </dsp:sp>
    <dsp:sp modelId="{FD29380F-8C63-024D-8F2A-0F45E7AA2B47}">
      <dsp:nvSpPr>
        <dsp:cNvPr id="0" name=""/>
        <dsp:cNvSpPr/>
      </dsp:nvSpPr>
      <dsp:spPr>
        <a:xfrm>
          <a:off x="203540" y="3143119"/>
          <a:ext cx="1816558" cy="1455510"/>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Implement Solution</a:t>
          </a:r>
          <a:endParaRPr lang="en-US" sz="1800" kern="1200" dirty="0"/>
        </a:p>
      </dsp:txBody>
      <dsp:txXfrm>
        <a:off x="469569" y="3356274"/>
        <a:ext cx="1284500" cy="1029200"/>
      </dsp:txXfrm>
    </dsp:sp>
    <dsp:sp modelId="{3220D197-9F68-9447-88D1-18372DCF5ED2}">
      <dsp:nvSpPr>
        <dsp:cNvPr id="0" name=""/>
        <dsp:cNvSpPr/>
      </dsp:nvSpPr>
      <dsp:spPr>
        <a:xfrm rot="15427582">
          <a:off x="711549" y="2636552"/>
          <a:ext cx="336226" cy="43704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773220" y="2773128"/>
        <a:ext cx="235358" cy="262229"/>
      </dsp:txXfrm>
    </dsp:sp>
    <dsp:sp modelId="{C346754E-4D3D-D143-AC5A-3D9FC5DBA72F}">
      <dsp:nvSpPr>
        <dsp:cNvPr id="0" name=""/>
        <dsp:cNvSpPr/>
      </dsp:nvSpPr>
      <dsp:spPr>
        <a:xfrm>
          <a:off x="-188660" y="1251217"/>
          <a:ext cx="1699494" cy="129496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Evaluate Solution</a:t>
          </a:r>
          <a:endParaRPr lang="en-US" sz="1800" kern="1200" dirty="0"/>
        </a:p>
      </dsp:txBody>
      <dsp:txXfrm>
        <a:off x="60225" y="1440860"/>
        <a:ext cx="1201724" cy="915675"/>
      </dsp:txXfrm>
    </dsp:sp>
    <dsp:sp modelId="{BF35F617-11CA-D244-9082-D65030F0747D}">
      <dsp:nvSpPr>
        <dsp:cNvPr id="0" name=""/>
        <dsp:cNvSpPr/>
      </dsp:nvSpPr>
      <dsp:spPr>
        <a:xfrm rot="19391588">
          <a:off x="1341082" y="1052814"/>
          <a:ext cx="316805" cy="43704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1350555" y="1168694"/>
        <a:ext cx="221764" cy="262229"/>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DE-PBS/SCSS: SEL &amp; SWPBIS Integration Module</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E5A9F3-9488-40D9-AD5A-43D6F7A8B834}" type="slidenum">
              <a:rPr lang="en-US" smtClean="0"/>
              <a:t>‹#›</a:t>
            </a:fld>
            <a:endParaRPr lang="en-US"/>
          </a:p>
        </p:txBody>
      </p:sp>
    </p:spTree>
    <p:extLst>
      <p:ext uri="{BB962C8B-B14F-4D97-AF65-F5344CB8AC3E}">
        <p14:creationId xmlns:p14="http://schemas.microsoft.com/office/powerpoint/2010/main" val="2648137183"/>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DE-PBS/SCSS: SEL &amp; SWPBIS Integration Module</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CFD212-D624-C14F-8CC3-F4E799F8D5E1}" type="slidenum">
              <a:rPr lang="en-US" smtClean="0"/>
              <a:t>‹#›</a:t>
            </a:fld>
            <a:endParaRPr lang="en-US"/>
          </a:p>
        </p:txBody>
      </p:sp>
    </p:spTree>
    <p:extLst>
      <p:ext uri="{BB962C8B-B14F-4D97-AF65-F5344CB8AC3E}">
        <p14:creationId xmlns:p14="http://schemas.microsoft.com/office/powerpoint/2010/main" val="3038912218"/>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7CFD212-D624-C14F-8CC3-F4E799F8D5E1}" type="slidenum">
              <a:rPr lang="en-US" smtClean="0"/>
              <a:t>1</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3543796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a:lstStyle/>
          <a:p>
            <a:pPr eaLnBrk="1" hangingPunct="1">
              <a:spcBef>
                <a:spcPct val="0"/>
              </a:spcBef>
            </a:pPr>
            <a:endParaRPr lang="en-US" sz="1800" dirty="0">
              <a:latin typeface="Georgia" charset="0"/>
            </a:endParaRPr>
          </a:p>
        </p:txBody>
      </p:sp>
      <p:sp>
        <p:nvSpPr>
          <p:cNvPr id="35844" name="Slide Number Placeholder 3"/>
          <p:cNvSpPr>
            <a:spLocks noGrp="1"/>
          </p:cNvSpPr>
          <p:nvPr>
            <p:ph type="sldNum" sz="quarter" idx="5"/>
          </p:nvPr>
        </p:nvSpPr>
        <p:spPr bwMode="auto">
          <a:extLst/>
        </p:spPr>
        <p:txBody>
          <a:bodyPr/>
          <a:lstStyle/>
          <a:p>
            <a:fld id="{B2BD1E73-9FD5-FB4E-AAC2-CC565059BFB9}" type="slidenum">
              <a:rPr lang="en-US"/>
              <a:pPr/>
              <a:t>10</a:t>
            </a:fld>
            <a:endParaRPr lang="en-US"/>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1852969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7CFD212-D624-C14F-8CC3-F4E799F8D5E1}" type="slidenum">
              <a:rPr lang="en-US" smtClean="0"/>
              <a:t>11</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689635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dirty="0">
              <a:latin typeface="Times New Roman" charset="0"/>
            </a:endParaRPr>
          </a:p>
        </p:txBody>
      </p:sp>
      <p:sp>
        <p:nvSpPr>
          <p:cNvPr id="92164" name="Slide Number Placeholder 3"/>
          <p:cNvSpPr>
            <a:spLocks noGrp="1"/>
          </p:cNvSpPr>
          <p:nvPr>
            <p:ph type="sldNum" sz="quarter" idx="5"/>
          </p:nvPr>
        </p:nvSpPr>
        <p:spPr>
          <a:noFill/>
        </p:spPr>
        <p:txBody>
          <a:bodyPr/>
          <a:lstStyle/>
          <a:p>
            <a:fld id="{A643DACA-2531-7E47-8FA4-1B20BA9AEB7B}" type="slidenum">
              <a:rPr lang="en-US"/>
              <a:pPr/>
              <a:t>12</a:t>
            </a:fld>
            <a:endParaRPr lang="en-US"/>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8810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13</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703248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14</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1171916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9C9E3D-6643-F54D-BB46-709C4B97FD3A}" type="slidenum">
              <a:rPr lang="en-US"/>
              <a:pPr>
                <a:defRPr/>
              </a:pPr>
              <a:t>15</a:t>
            </a:fld>
            <a:endParaRPr lang="en-US"/>
          </a:p>
        </p:txBody>
      </p:sp>
      <p:sp>
        <p:nvSpPr>
          <p:cNvPr id="233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3475" name="Rectangle 3"/>
          <p:cNvSpPr>
            <a:spLocks noGrp="1" noChangeArrowheads="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315704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16</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753575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17</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531430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a:lstStyle/>
          <a:p>
            <a:pPr eaLnBrk="1" hangingPunct="1">
              <a:spcBef>
                <a:spcPct val="0"/>
              </a:spcBef>
            </a:pPr>
            <a:endParaRPr lang="en-US" sz="1800" dirty="0">
              <a:latin typeface="Georgia" charset="0"/>
            </a:endParaRPr>
          </a:p>
        </p:txBody>
      </p:sp>
      <p:sp>
        <p:nvSpPr>
          <p:cNvPr id="35844" name="Slide Number Placeholder 3"/>
          <p:cNvSpPr>
            <a:spLocks noGrp="1"/>
          </p:cNvSpPr>
          <p:nvPr>
            <p:ph type="sldNum" sz="quarter" idx="5"/>
          </p:nvPr>
        </p:nvSpPr>
        <p:spPr bwMode="auto">
          <a:extLst/>
        </p:spPr>
        <p:txBody>
          <a:bodyPr/>
          <a:lstStyle/>
          <a:p>
            <a:fld id="{B2BD1E73-9FD5-FB4E-AAC2-CC565059BFB9}" type="slidenum">
              <a:rPr lang="en-US"/>
              <a:pPr/>
              <a:t>18</a:t>
            </a:fld>
            <a:endParaRPr lang="en-US"/>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4044864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80E49F72-9ABD-B54A-9B7E-AAF508B7FE27}" type="slidenum">
              <a:rPr lang="en-US">
                <a:latin typeface="Arial" charset="0"/>
                <a:ea typeface="ＭＳ Ｐゴシック" charset="-128"/>
                <a:cs typeface="ＭＳ Ｐゴシック" charset="-128"/>
              </a:rPr>
              <a:pPr/>
              <a:t>19</a:t>
            </a:fld>
            <a:endParaRPr lang="en-US">
              <a:latin typeface="Arial" charset="0"/>
              <a:ea typeface="ＭＳ Ｐゴシック" charset="-128"/>
              <a:cs typeface="ＭＳ Ｐゴシック" charset="-128"/>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76157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solidFill>
                <a:srgbClr val="C00000"/>
              </a:solidFill>
            </a:endParaRPr>
          </a:p>
        </p:txBody>
      </p:sp>
      <p:sp>
        <p:nvSpPr>
          <p:cNvPr id="4" name="Slide Number Placeholder 3"/>
          <p:cNvSpPr>
            <a:spLocks noGrp="1"/>
          </p:cNvSpPr>
          <p:nvPr>
            <p:ph type="sldNum" sz="quarter" idx="10"/>
          </p:nvPr>
        </p:nvSpPr>
        <p:spPr/>
        <p:txBody>
          <a:bodyPr/>
          <a:lstStyle/>
          <a:p>
            <a:fld id="{8971C614-6C2E-4F94-A13D-B6AC9ABA79B7}" type="slidenum">
              <a:rPr lang="en-US" smtClean="0"/>
              <a:t>2</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45843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ln>
            <a:miter lim="800000"/>
            <a:headEnd/>
            <a:tailEnd/>
          </a:ln>
        </p:spPr>
        <p:txBody>
          <a:bodyPr/>
          <a:lstStyle/>
          <a:p>
            <a:fld id="{244CDA88-1908-FE47-81A8-7CA84230CD77}" type="slidenum">
              <a:rPr lang="en-US"/>
              <a:pPr/>
              <a:t>20</a:t>
            </a:fld>
            <a:endParaRPr lang="en-US"/>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noFill/>
        </p:spPr>
        <p:txBody>
          <a:bodyPr/>
          <a:lstStyle/>
          <a:p>
            <a:pPr eaLnBrk="1" hangingPunct="1">
              <a:spcBef>
                <a:spcPct val="0"/>
              </a:spcBef>
            </a:pPr>
            <a:endParaRPr lang="en-US" sz="1800" dirty="0">
              <a:latin typeface="Georgia" charset="0"/>
            </a:endParaRPr>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463533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21</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1804445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22</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804378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23</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4250574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24</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524668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7CFD212-D624-C14F-8CC3-F4E799F8D5E1}" type="slidenum">
              <a:rPr lang="en-US" smtClean="0"/>
              <a:t>25</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264183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7CFD212-D624-C14F-8CC3-F4E799F8D5E1}" type="slidenum">
              <a:rPr lang="en-US" smtClean="0"/>
              <a:t>26</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1564979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27</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4218510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28</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298482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29</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182644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9BE88-30F3-4A4E-933C-800CCF9F05F1}" type="slidenum">
              <a:rPr lang="en-US" smtClean="0"/>
              <a:t>3</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774406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30</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685025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31</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531794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32</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845316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33</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857914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34</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4044430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35</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1095362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B04044-1225-4A44-BE9C-F37E00F93E3B}" type="slidenum">
              <a:rPr lang="en-US" smtClean="0"/>
              <a:pPr/>
              <a:t>36</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428285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37</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465967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720D244A-18DF-2840-A62B-DF94C02BE8A9}" type="slidenum">
              <a:rPr lang="en-US" smtClean="0"/>
              <a:pPr/>
              <a:t>38</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824648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39</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724210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4</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931232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40</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3806285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41</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867900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42</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786314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DB4D319-03A2-4408-9BB6-8CE63F4C2E2D}" type="slidenum">
              <a:rPr lang="en-US" smtClean="0">
                <a:solidFill>
                  <a:prstClr val="black"/>
                </a:solidFill>
              </a:rPr>
              <a:pPr/>
              <a:t>43</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1465727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B4D319-03A2-4408-9BB6-8CE63F4C2E2D}" type="slidenum">
              <a:rPr lang="en-US" smtClean="0"/>
              <a:t>44</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275250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77CFD212-D624-C14F-8CC3-F4E799F8D5E1}" type="slidenum">
              <a:rPr lang="en-US" smtClean="0"/>
              <a:t>5</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725205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7B4EC8-82F5-8549-AF5C-2E4D71DA7A1A}" type="slidenum">
              <a:rPr lang="en-US" smtClean="0">
                <a:ea typeface="ＭＳ Ｐゴシック" pitchFamily="-106" charset="-128"/>
                <a:cs typeface="ＭＳ Ｐゴシック" pitchFamily="-106" charset="-128"/>
              </a:rPr>
              <a:pPr fontAlgn="base">
                <a:spcBef>
                  <a:spcPct val="0"/>
                </a:spcBef>
                <a:spcAft>
                  <a:spcPct val="0"/>
                </a:spcAft>
                <a:defRPr/>
              </a:pPr>
              <a:t>6</a:t>
            </a:fld>
            <a:endParaRPr lang="en-US" smtClean="0">
              <a:ea typeface="ＭＳ Ｐゴシック" pitchFamily="-106" charset="-128"/>
              <a:cs typeface="ＭＳ Ｐゴシック" pitchFamily="-106" charset="-128"/>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charset="-128"/>
              <a:cs typeface="ＭＳ Ｐゴシック" charset="-128"/>
            </a:endParaRPr>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4054339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B04044-1225-4A44-BE9C-F37E00F93E3B}" type="slidenum">
              <a:rPr lang="en-US" smtClean="0"/>
              <a:pPr/>
              <a:t>7</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1779305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B04044-1225-4A44-BE9C-F37E00F93E3B}" type="slidenum">
              <a:rPr lang="en-US" smtClean="0"/>
              <a:pPr/>
              <a:t>8</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58480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B04044-1225-4A44-BE9C-F37E00F93E3B}" type="slidenum">
              <a:rPr lang="en-US" smtClean="0"/>
              <a:pPr/>
              <a:t>9</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DE-PBS/SCSS: SEL &amp; SWPBIS Integration Module</a:t>
            </a:r>
            <a:endParaRPr lang="en-US"/>
          </a:p>
        </p:txBody>
      </p:sp>
    </p:spTree>
    <p:extLst>
      <p:ext uri="{BB962C8B-B14F-4D97-AF65-F5344CB8AC3E}">
        <p14:creationId xmlns:p14="http://schemas.microsoft.com/office/powerpoint/2010/main" val="1308600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84AC4CFF-459B-194D-8FEE-E3FB9AF38C70}"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4CFF-459B-194D-8FEE-E3FB9AF38C7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4CFF-459B-194D-8FEE-E3FB9AF38C7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4CFF-459B-194D-8FEE-E3FB9AF38C7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4CFF-459B-194D-8FEE-E3FB9AF38C70}"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4CFF-459B-194D-8FEE-E3FB9AF38C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C4CFF-459B-194D-8FEE-E3FB9AF38C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C4CFF-459B-194D-8FEE-E3FB9AF38C7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C4CFF-459B-194D-8FEE-E3FB9AF38C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4CFF-459B-194D-8FEE-E3FB9AF38C70}"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84AC4CFF-459B-194D-8FEE-E3FB9AF38C70}"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84AC4CFF-459B-194D-8FEE-E3FB9AF38C70}"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notesSlide" Target="../notesSlides/notesSlide10.xml"/><Relationship Id="rId9" Type="http://schemas.openxmlformats.org/officeDocument/2006/relationships/image" Target="../media/image12.jpeg"/><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3.png"/><Relationship Id="rId5" Type="http://schemas.openxmlformats.org/officeDocument/2006/relationships/image" Target="../media/image17.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notesSlide" Target="../notesSlides/notesSlide18.xml"/><Relationship Id="rId9" Type="http://schemas.openxmlformats.org/officeDocument/2006/relationships/image" Target="../media/image12.jpeg"/><Relationship Id="rId1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1.wma"/><Relationship Id="rId7" Type="http://schemas.openxmlformats.org/officeDocument/2006/relationships/image" Target="../media/image21.png"/><Relationship Id="rId2" Type="http://schemas.microsoft.com/office/2007/relationships/media" Target="../media/media21.wma"/><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32.xml"/><Relationship Id="rId9" Type="http://schemas.microsoft.com/office/2007/relationships/diagramDrawing" Target="../diagrams/drawing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36.wma"/><Relationship Id="rId7" Type="http://schemas.openxmlformats.org/officeDocument/2006/relationships/image" Target="../media/image26.emf"/><Relationship Id="rId2" Type="http://schemas.microsoft.com/office/2007/relationships/media" Target="../media/media36.wma"/><Relationship Id="rId1" Type="http://schemas.openxmlformats.org/officeDocument/2006/relationships/vmlDrawing" Target="../drawings/vmlDrawing2.vml"/><Relationship Id="rId6" Type="http://schemas.openxmlformats.org/officeDocument/2006/relationships/package" Target="../embeddings/Microsoft_Word_Document2.docx"/><Relationship Id="rId5" Type="http://schemas.openxmlformats.org/officeDocument/2006/relationships/notesSlide" Target="../notesSlides/notesSlide36.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27.png"/><Relationship Id="rId5" Type="http://schemas.openxmlformats.org/officeDocument/2006/relationships/image" Target="../media/image28.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5.xml"/><Relationship Id="rId7" Type="http://schemas.openxmlformats.org/officeDocument/2006/relationships/diagramQuickStyle" Target="../diagrams/quickStyle3.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42.xml"/><Relationship Id="rId9" Type="http://schemas.microsoft.com/office/2007/relationships/diagramDrawing" Target="../diagrams/drawing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434" y="3084393"/>
            <a:ext cx="7110482" cy="1419366"/>
          </a:xfrm>
        </p:spPr>
        <p:txBody>
          <a:bodyPr>
            <a:noAutofit/>
          </a:bodyPr>
          <a:lstStyle/>
          <a:p>
            <a:r>
              <a:rPr lang="en-US" sz="3600" dirty="0" smtClean="0"/>
              <a:t>Integrating the SWPBIS and SEL approaches</a:t>
            </a:r>
            <a:endParaRPr lang="en-US" sz="3600" dirty="0"/>
          </a:p>
        </p:txBody>
      </p:sp>
      <p:sp>
        <p:nvSpPr>
          <p:cNvPr id="5" name="Subtitle 4"/>
          <p:cNvSpPr>
            <a:spLocks noGrp="1"/>
          </p:cNvSpPr>
          <p:nvPr>
            <p:ph type="subTitle" idx="1"/>
          </p:nvPr>
        </p:nvSpPr>
        <p:spPr/>
        <p:txBody>
          <a:bodyPr/>
          <a:lstStyle/>
          <a:p>
            <a:r>
              <a:rPr lang="en-US" dirty="0" smtClean="0"/>
              <a:t>Research and recommended strategies</a:t>
            </a:r>
            <a:endParaRPr lang="en-US" dirty="0"/>
          </a:p>
          <a:p>
            <a:endParaRPr lang="en-US" dirty="0"/>
          </a:p>
        </p:txBody>
      </p:sp>
      <p:sp>
        <p:nvSpPr>
          <p:cNvPr id="4" name="TextBox 3"/>
          <p:cNvSpPr txBox="1"/>
          <p:nvPr/>
        </p:nvSpPr>
        <p:spPr>
          <a:xfrm>
            <a:off x="457200" y="5505271"/>
            <a:ext cx="8305800" cy="1200329"/>
          </a:xfrm>
          <a:prstGeom prst="rect">
            <a:avLst/>
          </a:prstGeom>
          <a:noFill/>
        </p:spPr>
        <p:txBody>
          <a:bodyPr wrap="square" rtlCol="0">
            <a:spAutoFit/>
          </a:bodyPr>
          <a:lstStyle/>
          <a:p>
            <a:r>
              <a:rPr lang="en-US" dirty="0" smtClean="0">
                <a:latin typeface="+mj-lt"/>
              </a:rPr>
              <a:t>Lead author: Dr. Sara Whitcomb</a:t>
            </a:r>
            <a:r>
              <a:rPr lang="en-US" dirty="0">
                <a:latin typeface="+mj-lt"/>
              </a:rPr>
              <a:t> </a:t>
            </a:r>
            <a:r>
              <a:rPr lang="en-US" dirty="0" smtClean="0">
                <a:latin typeface="+mj-lt"/>
              </a:rPr>
              <a:t>(University of Massachusetts Amherst) </a:t>
            </a:r>
          </a:p>
          <a:p>
            <a:endParaRPr lang="en-US" dirty="0">
              <a:latin typeface="+mj-lt"/>
            </a:endParaRPr>
          </a:p>
          <a:p>
            <a:r>
              <a:rPr lang="en-US" dirty="0" smtClean="0">
                <a:latin typeface="+mj-lt"/>
              </a:rPr>
              <a:t>Funding and support from: </a:t>
            </a:r>
          </a:p>
          <a:p>
            <a:pPr algn="r"/>
            <a:r>
              <a:rPr lang="en-US" dirty="0" smtClean="0">
                <a:latin typeface="+mj-lt"/>
              </a:rPr>
              <a:t>DE Positive Behavior Support Project – School Climate &amp; Student Success</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453584"/>
            <a:ext cx="2514600" cy="214517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TE-30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34" y="6177086"/>
            <a:ext cx="609600" cy="609600"/>
          </a:xfrm>
          <a:prstGeom prst="rect">
            <a:avLst/>
          </a:prstGeom>
        </p:spPr>
      </p:pic>
    </p:spTree>
    <p:extLst>
      <p:ext uri="{BB962C8B-B14F-4D97-AF65-F5344CB8AC3E}">
        <p14:creationId xmlns:p14="http://schemas.microsoft.com/office/powerpoint/2010/main" val="278694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srcRect/>
          <a:stretch>
            <a:fillRect/>
          </a:stretch>
        </p:blipFill>
        <p:spPr bwMode="auto">
          <a:xfrm>
            <a:off x="1524000" y="0"/>
            <a:ext cx="2209800" cy="1981200"/>
          </a:xfrm>
          <a:prstGeom prst="rect">
            <a:avLst/>
          </a:prstGeom>
          <a:noFill/>
          <a:ln w="9525">
            <a:noFill/>
            <a:miter lim="800000"/>
            <a:headEnd/>
            <a:tailEnd/>
          </a:ln>
        </p:spPr>
      </p:pic>
      <p:pic>
        <p:nvPicPr>
          <p:cNvPr id="3075" name="Picture 3"/>
          <p:cNvPicPr>
            <a:picLocks noChangeAspect="1" noChangeArrowheads="1"/>
          </p:cNvPicPr>
          <p:nvPr/>
        </p:nvPicPr>
        <p:blipFill>
          <a:blip r:embed="rId6"/>
          <a:srcRect/>
          <a:stretch>
            <a:fillRect/>
          </a:stretch>
        </p:blipFill>
        <p:spPr bwMode="auto">
          <a:xfrm>
            <a:off x="6200775" y="0"/>
            <a:ext cx="2943225" cy="1981200"/>
          </a:xfrm>
          <a:prstGeom prst="rect">
            <a:avLst/>
          </a:prstGeom>
          <a:noFill/>
          <a:ln w="9525">
            <a:noFill/>
            <a:miter lim="800000"/>
            <a:headEnd/>
            <a:tailEnd/>
          </a:ln>
        </p:spPr>
      </p:pic>
      <p:pic>
        <p:nvPicPr>
          <p:cNvPr id="3076" name="Picture 5"/>
          <p:cNvPicPr>
            <a:picLocks noChangeAspect="1" noChangeArrowheads="1"/>
          </p:cNvPicPr>
          <p:nvPr/>
        </p:nvPicPr>
        <p:blipFill>
          <a:blip r:embed="rId7"/>
          <a:srcRect/>
          <a:stretch>
            <a:fillRect/>
          </a:stretch>
        </p:blipFill>
        <p:spPr bwMode="auto">
          <a:xfrm>
            <a:off x="7126288" y="3733800"/>
            <a:ext cx="2049462" cy="3124200"/>
          </a:xfrm>
          <a:prstGeom prst="rect">
            <a:avLst/>
          </a:prstGeom>
          <a:noFill/>
          <a:ln w="9525">
            <a:noFill/>
            <a:miter lim="800000"/>
            <a:headEnd/>
            <a:tailEnd/>
          </a:ln>
        </p:spPr>
      </p:pic>
      <p:pic>
        <p:nvPicPr>
          <p:cNvPr id="3077" name="Picture 6"/>
          <p:cNvPicPr>
            <a:picLocks noChangeAspect="1" noChangeArrowheads="1"/>
          </p:cNvPicPr>
          <p:nvPr/>
        </p:nvPicPr>
        <p:blipFill>
          <a:blip r:embed="rId8"/>
          <a:srcRect/>
          <a:stretch>
            <a:fillRect/>
          </a:stretch>
        </p:blipFill>
        <p:spPr bwMode="auto">
          <a:xfrm>
            <a:off x="0" y="4968875"/>
            <a:ext cx="2224088" cy="1893888"/>
          </a:xfrm>
          <a:prstGeom prst="rect">
            <a:avLst/>
          </a:prstGeom>
          <a:noFill/>
          <a:ln w="9525">
            <a:noFill/>
            <a:miter lim="800000"/>
            <a:headEnd/>
            <a:tailEnd/>
          </a:ln>
        </p:spPr>
      </p:pic>
      <p:pic>
        <p:nvPicPr>
          <p:cNvPr id="3078" name="Picture 7"/>
          <p:cNvPicPr>
            <a:picLocks noChangeAspect="1" noChangeArrowheads="1"/>
          </p:cNvPicPr>
          <p:nvPr/>
        </p:nvPicPr>
        <p:blipFill>
          <a:blip r:embed="rId9"/>
          <a:srcRect/>
          <a:stretch>
            <a:fillRect/>
          </a:stretch>
        </p:blipFill>
        <p:spPr bwMode="auto">
          <a:xfrm>
            <a:off x="3962400" y="3733800"/>
            <a:ext cx="3181350" cy="3124200"/>
          </a:xfrm>
          <a:prstGeom prst="rect">
            <a:avLst/>
          </a:prstGeom>
          <a:noFill/>
          <a:ln w="9525">
            <a:noFill/>
            <a:miter lim="800000"/>
            <a:headEnd/>
            <a:tailEnd/>
          </a:ln>
        </p:spPr>
      </p:pic>
      <p:pic>
        <p:nvPicPr>
          <p:cNvPr id="3079" name="Picture 2"/>
          <p:cNvPicPr>
            <a:picLocks noChangeAspect="1" noChangeArrowheads="1"/>
          </p:cNvPicPr>
          <p:nvPr/>
        </p:nvPicPr>
        <p:blipFill>
          <a:blip r:embed="rId10"/>
          <a:srcRect/>
          <a:stretch>
            <a:fillRect/>
          </a:stretch>
        </p:blipFill>
        <p:spPr bwMode="auto">
          <a:xfrm>
            <a:off x="3695700" y="0"/>
            <a:ext cx="2536825" cy="1981200"/>
          </a:xfrm>
          <a:prstGeom prst="rect">
            <a:avLst/>
          </a:prstGeom>
          <a:noFill/>
          <a:ln w="9525">
            <a:noFill/>
            <a:miter lim="800000"/>
            <a:headEnd/>
            <a:tailEnd/>
          </a:ln>
        </p:spPr>
      </p:pic>
      <p:pic>
        <p:nvPicPr>
          <p:cNvPr id="3080" name="Picture 3"/>
          <p:cNvPicPr>
            <a:picLocks noChangeAspect="1" noChangeArrowheads="1"/>
          </p:cNvPicPr>
          <p:nvPr/>
        </p:nvPicPr>
        <p:blipFill>
          <a:blip r:embed="rId11"/>
          <a:srcRect/>
          <a:stretch>
            <a:fillRect/>
          </a:stretch>
        </p:blipFill>
        <p:spPr bwMode="auto">
          <a:xfrm>
            <a:off x="2224088" y="3733800"/>
            <a:ext cx="1966912" cy="3124200"/>
          </a:xfrm>
          <a:prstGeom prst="rect">
            <a:avLst/>
          </a:prstGeom>
          <a:noFill/>
          <a:ln w="9525">
            <a:noFill/>
            <a:miter lim="800000"/>
            <a:headEnd/>
            <a:tailEnd/>
          </a:ln>
        </p:spPr>
      </p:pic>
      <p:pic>
        <p:nvPicPr>
          <p:cNvPr id="3081" name="Picture 4"/>
          <p:cNvPicPr>
            <a:picLocks noChangeAspect="1" noChangeArrowheads="1"/>
          </p:cNvPicPr>
          <p:nvPr/>
        </p:nvPicPr>
        <p:blipFill>
          <a:blip r:embed="rId12"/>
          <a:srcRect/>
          <a:stretch>
            <a:fillRect/>
          </a:stretch>
        </p:blipFill>
        <p:spPr bwMode="auto">
          <a:xfrm>
            <a:off x="0" y="0"/>
            <a:ext cx="1624013" cy="1981200"/>
          </a:xfrm>
          <a:prstGeom prst="rect">
            <a:avLst/>
          </a:prstGeom>
          <a:noFill/>
          <a:ln w="9525">
            <a:noFill/>
            <a:miter lim="800000"/>
            <a:headEnd/>
            <a:tailEnd/>
          </a:ln>
        </p:spPr>
      </p:pic>
      <p:pic>
        <p:nvPicPr>
          <p:cNvPr id="3082" name="Picture 2"/>
          <p:cNvPicPr>
            <a:picLocks noChangeAspect="1" noChangeArrowheads="1"/>
          </p:cNvPicPr>
          <p:nvPr/>
        </p:nvPicPr>
        <p:blipFill>
          <a:blip r:embed="rId13"/>
          <a:srcRect/>
          <a:stretch>
            <a:fillRect/>
          </a:stretch>
        </p:blipFill>
        <p:spPr bwMode="auto">
          <a:xfrm>
            <a:off x="0" y="3733800"/>
            <a:ext cx="2286000" cy="1235075"/>
          </a:xfrm>
          <a:prstGeom prst="rect">
            <a:avLst/>
          </a:prstGeom>
          <a:noFill/>
          <a:ln w="9525">
            <a:noFill/>
            <a:miter lim="800000"/>
            <a:headEnd/>
            <a:tailEnd/>
          </a:ln>
        </p:spPr>
      </p:pic>
      <p:sp>
        <p:nvSpPr>
          <p:cNvPr id="3083" name="Title 1"/>
          <p:cNvSpPr>
            <a:spLocks/>
          </p:cNvSpPr>
          <p:nvPr/>
        </p:nvSpPr>
        <p:spPr bwMode="auto">
          <a:xfrm>
            <a:off x="-228600" y="2035556"/>
            <a:ext cx="9601200" cy="1470025"/>
          </a:xfrm>
          <a:prstGeom prst="rect">
            <a:avLst/>
          </a:prstGeom>
          <a:noFill/>
          <a:ln w="9525">
            <a:noFill/>
            <a:miter lim="800000"/>
            <a:headEnd/>
            <a:tailEnd/>
          </a:ln>
        </p:spPr>
        <p:txBody>
          <a:bodyPr anchor="b">
            <a:prstTxWarp prst="textNoShape">
              <a:avLst/>
            </a:prstTxWarp>
          </a:bodyPr>
          <a:lstStyle/>
          <a:p>
            <a:pPr algn="ctr"/>
            <a:r>
              <a:rPr lang="en-US" sz="4000" dirty="0" smtClean="0">
                <a:solidFill>
                  <a:schemeClr val="accent1">
                    <a:lumMod val="75000"/>
                  </a:schemeClr>
                </a:solidFill>
                <a:latin typeface="+mj-lt"/>
                <a:ea typeface="Arial" charset="0"/>
                <a:cs typeface="Arial" charset="0"/>
              </a:rPr>
              <a:t>Positive Behavioral Interventions and Supports (PBIS)</a:t>
            </a:r>
            <a:endParaRPr lang="en-US" sz="4000" dirty="0">
              <a:solidFill>
                <a:schemeClr val="accent1">
                  <a:lumMod val="75000"/>
                </a:schemeClr>
              </a:solidFill>
              <a:latin typeface="+mj-lt"/>
              <a:ea typeface="Arial" charset="0"/>
              <a:cs typeface="Arial" charset="0"/>
            </a:endParaRPr>
          </a:p>
        </p:txBody>
      </p:sp>
      <p:pic>
        <p:nvPicPr>
          <p:cNvPr id="2" name="STE-31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0" y="6248400"/>
            <a:ext cx="609600" cy="609600"/>
          </a:xfrm>
          <a:prstGeom prst="rect">
            <a:avLst/>
          </a:prstGeom>
        </p:spPr>
      </p:pic>
    </p:spTree>
    <p:extLst>
      <p:ext uri="{BB962C8B-B14F-4D97-AF65-F5344CB8AC3E}">
        <p14:creationId xmlns:p14="http://schemas.microsoft.com/office/powerpoint/2010/main" val="2700954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noAutofit/>
          </a:bodyPr>
          <a:lstStyle/>
          <a:p>
            <a:r>
              <a:rPr lang="en-US" sz="2800" dirty="0" smtClean="0"/>
              <a:t>Positive Behavioral Interventions and Supports (PBIS): Supporting the positive behaviors of </a:t>
            </a:r>
            <a:r>
              <a:rPr lang="en-US" sz="2800" i="1" dirty="0" smtClean="0"/>
              <a:t>all </a:t>
            </a:r>
            <a:r>
              <a:rPr lang="en-US" sz="2800" dirty="0" smtClean="0"/>
              <a:t>children</a:t>
            </a:r>
            <a:endParaRPr lang="en-US" sz="2800" dirty="0"/>
          </a:p>
        </p:txBody>
      </p:sp>
      <p:sp>
        <p:nvSpPr>
          <p:cNvPr id="6146" name="Content Placeholder 2"/>
          <p:cNvSpPr>
            <a:spLocks noGrp="1"/>
          </p:cNvSpPr>
          <p:nvPr>
            <p:ph idx="1"/>
          </p:nvPr>
        </p:nvSpPr>
        <p:spPr>
          <a:xfrm>
            <a:off x="457200" y="1905000"/>
            <a:ext cx="8229600" cy="4525963"/>
          </a:xfrm>
        </p:spPr>
        <p:txBody>
          <a:bodyPr>
            <a:normAutofit/>
          </a:bodyPr>
          <a:lstStyle/>
          <a:p>
            <a:r>
              <a:rPr lang="en-US" sz="2400" dirty="0" smtClean="0"/>
              <a:t>Coordinated data-based decision-making and instructional programming that focuses on teaching adaptive behaviors and discouraging disruptive behaviors across contexts</a:t>
            </a:r>
          </a:p>
          <a:p>
            <a:pPr>
              <a:buNone/>
            </a:pPr>
            <a:endParaRPr lang="en-US" sz="2400" dirty="0" smtClean="0">
              <a:latin typeface="Calibri" charset="0"/>
            </a:endParaRPr>
          </a:p>
          <a:p>
            <a:r>
              <a:rPr lang="en-US" sz="2400" dirty="0" smtClean="0"/>
              <a:t>Is developmentally appropriate</a:t>
            </a:r>
          </a:p>
          <a:p>
            <a:pPr>
              <a:buNone/>
            </a:pPr>
            <a:endParaRPr lang="en-US" sz="2400" dirty="0" smtClean="0"/>
          </a:p>
          <a:p>
            <a:r>
              <a:rPr lang="en-US" sz="2400" dirty="0" smtClean="0"/>
              <a:t>Spans multiple years </a:t>
            </a:r>
          </a:p>
          <a:p>
            <a:pPr>
              <a:buNone/>
            </a:pPr>
            <a:endParaRPr lang="en-US" sz="2400" dirty="0" smtClean="0"/>
          </a:p>
          <a:p>
            <a:r>
              <a:rPr lang="en-US" sz="2400" dirty="0" smtClean="0"/>
              <a:t>Based on research and systematically evaluated</a:t>
            </a:r>
            <a:endParaRPr lang="en-US" sz="2400" dirty="0">
              <a:latin typeface="Calibri" charset="0"/>
            </a:endParaRPr>
          </a:p>
        </p:txBody>
      </p:sp>
      <p:pic>
        <p:nvPicPr>
          <p:cNvPr id="2" name="STE-3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26163"/>
            <a:ext cx="609600" cy="609600"/>
          </a:xfrm>
          <a:prstGeom prst="rect">
            <a:avLst/>
          </a:prstGeom>
        </p:spPr>
      </p:pic>
    </p:spTree>
    <p:extLst>
      <p:ext uri="{BB962C8B-B14F-4D97-AF65-F5344CB8AC3E}">
        <p14:creationId xmlns:p14="http://schemas.microsoft.com/office/powerpoint/2010/main" val="201380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2" name="Text Box 6"/>
          <p:cNvSpPr txBox="1">
            <a:spLocks noChangeArrowheads="1"/>
          </p:cNvSpPr>
          <p:nvPr/>
        </p:nvSpPr>
        <p:spPr bwMode="auto">
          <a:xfrm>
            <a:off x="6212437" y="4433406"/>
            <a:ext cx="2667000" cy="1474787"/>
          </a:xfrm>
          <a:prstGeom prst="rect">
            <a:avLst/>
          </a:prstGeom>
          <a:noFill/>
          <a:ln w="9525">
            <a:solidFill>
              <a:schemeClr val="tx1"/>
            </a:solidFill>
            <a:miter lim="800000"/>
            <a:headEnd/>
            <a:tailEnd/>
          </a:ln>
        </p:spPr>
        <p:txBody>
          <a:bodyPr wrap="square">
            <a:prstTxWarp prst="textNoShape">
              <a:avLst/>
            </a:prstTxWarp>
            <a:spAutoFit/>
          </a:bodyPr>
          <a:lstStyle/>
          <a:p>
            <a:pPr algn="ctr" eaLnBrk="0" hangingPunct="0"/>
            <a:r>
              <a:rPr lang="en-US" sz="1800" dirty="0">
                <a:solidFill>
                  <a:schemeClr val="tx2"/>
                </a:solidFill>
              </a:rPr>
              <a:t>Primary Prevention:</a:t>
            </a:r>
          </a:p>
          <a:p>
            <a:pPr algn="ctr" eaLnBrk="0" hangingPunct="0"/>
            <a:r>
              <a:rPr lang="en-US" sz="1800" dirty="0">
                <a:solidFill>
                  <a:schemeClr val="tx2"/>
                </a:solidFill>
              </a:rPr>
              <a:t>School-/Classroom-</a:t>
            </a:r>
          </a:p>
          <a:p>
            <a:pPr algn="ctr" eaLnBrk="0" hangingPunct="0"/>
            <a:r>
              <a:rPr lang="en-US" sz="1800" dirty="0">
                <a:solidFill>
                  <a:schemeClr val="tx2"/>
                </a:solidFill>
              </a:rPr>
              <a:t>Wide Systems for</a:t>
            </a:r>
          </a:p>
          <a:p>
            <a:pPr algn="ctr" eaLnBrk="0" hangingPunct="0"/>
            <a:r>
              <a:rPr lang="en-US" sz="1800" dirty="0">
                <a:solidFill>
                  <a:schemeClr val="tx2"/>
                </a:solidFill>
              </a:rPr>
              <a:t>All Students,</a:t>
            </a:r>
          </a:p>
          <a:p>
            <a:pPr algn="ctr" eaLnBrk="0" hangingPunct="0"/>
            <a:r>
              <a:rPr lang="en-US" sz="1800" dirty="0">
                <a:solidFill>
                  <a:schemeClr val="tx2"/>
                </a:solidFill>
              </a:rPr>
              <a:t>Staff, &amp; Settings</a:t>
            </a:r>
          </a:p>
        </p:txBody>
      </p:sp>
      <p:sp>
        <p:nvSpPr>
          <p:cNvPr id="91145" name="Text Box 9"/>
          <p:cNvSpPr txBox="1">
            <a:spLocks noChangeArrowheads="1"/>
          </p:cNvSpPr>
          <p:nvPr/>
        </p:nvSpPr>
        <p:spPr bwMode="auto">
          <a:xfrm>
            <a:off x="6212437" y="2438259"/>
            <a:ext cx="2689225" cy="1477328"/>
          </a:xfrm>
          <a:prstGeom prst="rect">
            <a:avLst/>
          </a:prstGeom>
          <a:noFill/>
          <a:ln w="9525">
            <a:solidFill>
              <a:schemeClr val="tx1"/>
            </a:solidFill>
            <a:miter lim="800000"/>
            <a:headEnd/>
            <a:tailEnd/>
          </a:ln>
        </p:spPr>
        <p:txBody>
          <a:bodyPr>
            <a:prstTxWarp prst="textNoShape">
              <a:avLst/>
            </a:prstTxWarp>
            <a:spAutoFit/>
          </a:bodyPr>
          <a:lstStyle/>
          <a:p>
            <a:pPr algn="ctr" eaLnBrk="0" hangingPunct="0"/>
            <a:r>
              <a:rPr lang="en-US" dirty="0">
                <a:solidFill>
                  <a:schemeClr val="tx2"/>
                </a:solidFill>
              </a:rPr>
              <a:t>Secondary Prevention:</a:t>
            </a:r>
          </a:p>
          <a:p>
            <a:pPr algn="ctr" eaLnBrk="0" hangingPunct="0"/>
            <a:r>
              <a:rPr lang="en-US" dirty="0">
                <a:solidFill>
                  <a:schemeClr val="tx2"/>
                </a:solidFill>
              </a:rPr>
              <a:t>Specialized Group</a:t>
            </a:r>
          </a:p>
          <a:p>
            <a:pPr algn="ctr" eaLnBrk="0" hangingPunct="0"/>
            <a:r>
              <a:rPr lang="en-US" dirty="0">
                <a:solidFill>
                  <a:schemeClr val="tx2"/>
                </a:solidFill>
              </a:rPr>
              <a:t>Systems for Students with At-Risk </a:t>
            </a:r>
            <a:r>
              <a:rPr lang="en-US" dirty="0" smtClean="0">
                <a:solidFill>
                  <a:schemeClr val="tx2"/>
                </a:solidFill>
              </a:rPr>
              <a:t>Behavior</a:t>
            </a:r>
            <a:endParaRPr lang="en-US" dirty="0">
              <a:solidFill>
                <a:schemeClr val="tx2"/>
              </a:solidFill>
            </a:endParaRPr>
          </a:p>
        </p:txBody>
      </p:sp>
      <p:sp>
        <p:nvSpPr>
          <p:cNvPr id="91146" name="Text Box 10"/>
          <p:cNvSpPr txBox="1">
            <a:spLocks noChangeArrowheads="1"/>
          </p:cNvSpPr>
          <p:nvPr/>
        </p:nvSpPr>
        <p:spPr bwMode="auto">
          <a:xfrm>
            <a:off x="6234662" y="201275"/>
            <a:ext cx="2667000" cy="1754326"/>
          </a:xfrm>
          <a:prstGeom prst="rect">
            <a:avLst/>
          </a:prstGeom>
          <a:noFill/>
          <a:ln w="9525">
            <a:solidFill>
              <a:schemeClr val="tx1"/>
            </a:solidFill>
            <a:miter lim="800000"/>
            <a:headEnd/>
            <a:tailEnd/>
          </a:ln>
        </p:spPr>
        <p:txBody>
          <a:bodyPr>
            <a:prstTxWarp prst="textNoShape">
              <a:avLst/>
            </a:prstTxWarp>
            <a:spAutoFit/>
          </a:bodyPr>
          <a:lstStyle/>
          <a:p>
            <a:pPr algn="ctr" eaLnBrk="0" hangingPunct="0"/>
            <a:r>
              <a:rPr lang="en-US" dirty="0">
                <a:solidFill>
                  <a:schemeClr val="tx2"/>
                </a:solidFill>
              </a:rPr>
              <a:t>Tertiary Prevention:</a:t>
            </a:r>
          </a:p>
          <a:p>
            <a:pPr algn="ctr" eaLnBrk="0" hangingPunct="0"/>
            <a:r>
              <a:rPr lang="en-US" dirty="0">
                <a:solidFill>
                  <a:schemeClr val="tx2"/>
                </a:solidFill>
              </a:rPr>
              <a:t>Specialized </a:t>
            </a:r>
          </a:p>
          <a:p>
            <a:pPr algn="ctr" eaLnBrk="0" hangingPunct="0"/>
            <a:r>
              <a:rPr lang="en-US" dirty="0">
                <a:solidFill>
                  <a:schemeClr val="tx2"/>
                </a:solidFill>
              </a:rPr>
              <a:t>Individualized</a:t>
            </a:r>
          </a:p>
          <a:p>
            <a:pPr algn="ctr" eaLnBrk="0" hangingPunct="0"/>
            <a:r>
              <a:rPr lang="en-US" dirty="0">
                <a:solidFill>
                  <a:schemeClr val="tx2"/>
                </a:solidFill>
              </a:rPr>
              <a:t>Systems for Students with High-Risk </a:t>
            </a:r>
            <a:r>
              <a:rPr lang="en-US" dirty="0" smtClean="0">
                <a:solidFill>
                  <a:schemeClr val="tx2"/>
                </a:solidFill>
              </a:rPr>
              <a:t>Behavior</a:t>
            </a:r>
            <a:endParaRPr lang="en-US" dirty="0">
              <a:solidFill>
                <a:schemeClr val="tx2"/>
              </a:solidFill>
            </a:endParaRPr>
          </a:p>
        </p:txBody>
      </p:sp>
      <p:sp>
        <p:nvSpPr>
          <p:cNvPr id="2" name="TextBox 1"/>
          <p:cNvSpPr txBox="1"/>
          <p:nvPr/>
        </p:nvSpPr>
        <p:spPr>
          <a:xfrm>
            <a:off x="0" y="5795061"/>
            <a:ext cx="5496582" cy="830997"/>
          </a:xfrm>
          <a:prstGeom prst="rect">
            <a:avLst/>
          </a:prstGeom>
          <a:noFill/>
        </p:spPr>
        <p:txBody>
          <a:bodyPr wrap="square" rtlCol="0">
            <a:spAutoFit/>
          </a:bodyPr>
          <a:lstStyle/>
          <a:p>
            <a:pPr algn="ctr"/>
            <a:r>
              <a:rPr lang="en-US" sz="2400" b="1" dirty="0" smtClean="0">
                <a:solidFill>
                  <a:schemeClr val="tx2"/>
                </a:solidFill>
              </a:rPr>
              <a:t>Multi-Tiered Assessment and Intervention Logic</a:t>
            </a:r>
            <a:endParaRPr lang="en-US" sz="2400" b="1" dirty="0">
              <a:solidFill>
                <a:schemeClr val="tx2"/>
              </a:solidFill>
            </a:endParaRPr>
          </a:p>
        </p:txBody>
      </p:sp>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261421" y="201275"/>
            <a:ext cx="5088501" cy="5389066"/>
          </a:xfrm>
          <a:prstGeom prst="rect">
            <a:avLst/>
          </a:prstGeom>
          <a:noFill/>
          <a:ln>
            <a:noFill/>
          </a:ln>
        </p:spPr>
      </p:pic>
      <p:pic>
        <p:nvPicPr>
          <p:cNvPr id="3" name="STE-3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281" y="6210559"/>
            <a:ext cx="609600" cy="609600"/>
          </a:xfrm>
          <a:prstGeom prst="rect">
            <a:avLst/>
          </a:prstGeom>
        </p:spPr>
      </p:pic>
    </p:spTree>
    <p:extLst>
      <p:ext uri="{BB962C8B-B14F-4D97-AF65-F5344CB8AC3E}">
        <p14:creationId xmlns:p14="http://schemas.microsoft.com/office/powerpoint/2010/main" val="1121386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p:cNvPicPr>
            <a:picLocks noChangeAspect="1"/>
          </p:cNvPicPr>
          <p:nvPr/>
        </p:nvPicPr>
        <p:blipFill>
          <a:blip r:embed="rId5"/>
          <a:srcRect/>
          <a:stretch>
            <a:fillRect/>
          </a:stretch>
        </p:blipFill>
        <p:spPr bwMode="auto">
          <a:xfrm>
            <a:off x="1355743" y="896552"/>
            <a:ext cx="6253413" cy="4949226"/>
          </a:xfrm>
          <a:prstGeom prst="rect">
            <a:avLst/>
          </a:prstGeom>
          <a:noFill/>
          <a:ln w="9525">
            <a:noFill/>
            <a:miter lim="800000"/>
            <a:headEnd/>
            <a:tailEnd/>
          </a:ln>
        </p:spPr>
      </p:pic>
      <p:pic>
        <p:nvPicPr>
          <p:cNvPr id="3" name="STE-3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928" y="6099412"/>
            <a:ext cx="609600" cy="609600"/>
          </a:xfrm>
          <a:prstGeom prst="rect">
            <a:avLst/>
          </a:prstGeom>
        </p:spPr>
      </p:pic>
    </p:spTree>
    <p:extLst>
      <p:ext uri="{BB962C8B-B14F-4D97-AF65-F5344CB8AC3E}">
        <p14:creationId xmlns:p14="http://schemas.microsoft.com/office/powerpoint/2010/main" val="81972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5785" y="754608"/>
            <a:ext cx="1932380" cy="2862322"/>
          </a:xfrm>
          <a:prstGeom prst="rect">
            <a:avLst/>
          </a:prstGeom>
          <a:ln>
            <a:solidFill>
              <a:schemeClr val="tx1"/>
            </a:solidFill>
          </a:ln>
        </p:spPr>
        <p:txBody>
          <a:bodyPr wrap="square">
            <a:spAutoFit/>
          </a:bodyPr>
          <a:lstStyle/>
          <a:p>
            <a:pPr algn="ctr"/>
            <a:r>
              <a:rPr lang="en-US" sz="2000" dirty="0"/>
              <a:t>School climate, discipline, academic performance, attendance, nurse visits, counselor contacts </a:t>
            </a:r>
          </a:p>
        </p:txBody>
      </p:sp>
      <p:sp>
        <p:nvSpPr>
          <p:cNvPr id="7" name="TextBox 6"/>
          <p:cNvSpPr txBox="1"/>
          <p:nvPr/>
        </p:nvSpPr>
        <p:spPr>
          <a:xfrm>
            <a:off x="453664" y="180783"/>
            <a:ext cx="1816621" cy="461665"/>
          </a:xfrm>
          <a:prstGeom prst="rect">
            <a:avLst/>
          </a:prstGeom>
          <a:noFill/>
        </p:spPr>
        <p:txBody>
          <a:bodyPr wrap="square" rtlCol="0">
            <a:spAutoFit/>
          </a:bodyPr>
          <a:lstStyle/>
          <a:p>
            <a:pPr algn="ctr"/>
            <a:r>
              <a:rPr lang="en-US" sz="2400" b="1" dirty="0" smtClean="0"/>
              <a:t>Outcomes</a:t>
            </a:r>
            <a:endParaRPr lang="en-US" sz="2400" b="1" dirty="0"/>
          </a:p>
        </p:txBody>
      </p:sp>
      <p:sp>
        <p:nvSpPr>
          <p:cNvPr id="8" name="TextBox 7"/>
          <p:cNvSpPr txBox="1"/>
          <p:nvPr/>
        </p:nvSpPr>
        <p:spPr>
          <a:xfrm>
            <a:off x="3555907" y="167135"/>
            <a:ext cx="1480117" cy="461665"/>
          </a:xfrm>
          <a:prstGeom prst="rect">
            <a:avLst/>
          </a:prstGeom>
          <a:noFill/>
        </p:spPr>
        <p:txBody>
          <a:bodyPr wrap="square" rtlCol="0">
            <a:spAutoFit/>
          </a:bodyPr>
          <a:lstStyle/>
          <a:p>
            <a:r>
              <a:rPr lang="en-US" sz="2400" b="1" dirty="0" smtClean="0"/>
              <a:t>Systems</a:t>
            </a:r>
            <a:endParaRPr lang="en-US" sz="2400" b="1" dirty="0"/>
          </a:p>
        </p:txBody>
      </p:sp>
      <p:sp>
        <p:nvSpPr>
          <p:cNvPr id="9" name="Rectangle 8"/>
          <p:cNvSpPr/>
          <p:nvPr/>
        </p:nvSpPr>
        <p:spPr>
          <a:xfrm>
            <a:off x="2674961" y="754608"/>
            <a:ext cx="3111552" cy="3477875"/>
          </a:xfrm>
          <a:prstGeom prst="rect">
            <a:avLst/>
          </a:prstGeom>
          <a:ln>
            <a:solidFill>
              <a:schemeClr val="tx1"/>
            </a:solidFill>
          </a:ln>
        </p:spPr>
        <p:txBody>
          <a:bodyPr wrap="square">
            <a:spAutoFit/>
          </a:bodyPr>
          <a:lstStyle/>
          <a:p>
            <a:pPr algn="ctr"/>
            <a:r>
              <a:rPr lang="en-US" sz="2000" dirty="0"/>
              <a:t>Team-based leadership, coaching support, data-based decision-making protocols, developed procedures and materials for implementing assessment and practices, active supervision protocols </a:t>
            </a:r>
          </a:p>
        </p:txBody>
      </p:sp>
      <p:sp>
        <p:nvSpPr>
          <p:cNvPr id="10" name="TextBox 9"/>
          <p:cNvSpPr txBox="1"/>
          <p:nvPr/>
        </p:nvSpPr>
        <p:spPr>
          <a:xfrm>
            <a:off x="6921061" y="186346"/>
            <a:ext cx="907959" cy="461665"/>
          </a:xfrm>
          <a:prstGeom prst="rect">
            <a:avLst/>
          </a:prstGeom>
          <a:noFill/>
        </p:spPr>
        <p:txBody>
          <a:bodyPr wrap="square" rtlCol="0">
            <a:spAutoFit/>
          </a:bodyPr>
          <a:lstStyle/>
          <a:p>
            <a:r>
              <a:rPr lang="en-US" sz="2400" b="1" dirty="0" smtClean="0"/>
              <a:t>Data</a:t>
            </a:r>
            <a:endParaRPr lang="en-US" sz="2400" b="1" dirty="0"/>
          </a:p>
        </p:txBody>
      </p:sp>
      <p:sp>
        <p:nvSpPr>
          <p:cNvPr id="11" name="Rectangle 10"/>
          <p:cNvSpPr/>
          <p:nvPr/>
        </p:nvSpPr>
        <p:spPr>
          <a:xfrm>
            <a:off x="6042811" y="754608"/>
            <a:ext cx="2664461" cy="3139321"/>
          </a:xfrm>
          <a:prstGeom prst="rect">
            <a:avLst/>
          </a:prstGeom>
          <a:ln>
            <a:solidFill>
              <a:schemeClr val="tx1"/>
            </a:solidFill>
          </a:ln>
        </p:spPr>
        <p:txBody>
          <a:bodyPr wrap="square">
            <a:spAutoFit/>
          </a:bodyPr>
          <a:lstStyle/>
          <a:p>
            <a:pPr algn="ctr"/>
            <a:r>
              <a:rPr lang="en-US" dirty="0"/>
              <a:t>Climate surveys, office disciplinary referrals, academic and behavioral screening information, attendance and tardy data, frequency of nurse/counselor contacts, fidelity checklists and observations </a:t>
            </a:r>
          </a:p>
        </p:txBody>
      </p:sp>
      <p:sp>
        <p:nvSpPr>
          <p:cNvPr id="12" name="TextBox 11"/>
          <p:cNvSpPr txBox="1"/>
          <p:nvPr/>
        </p:nvSpPr>
        <p:spPr>
          <a:xfrm>
            <a:off x="3555907" y="4285423"/>
            <a:ext cx="1657538" cy="461665"/>
          </a:xfrm>
          <a:prstGeom prst="rect">
            <a:avLst/>
          </a:prstGeom>
          <a:noFill/>
        </p:spPr>
        <p:txBody>
          <a:bodyPr wrap="square" rtlCol="0">
            <a:spAutoFit/>
          </a:bodyPr>
          <a:lstStyle/>
          <a:p>
            <a:pPr algn="ctr"/>
            <a:r>
              <a:rPr lang="en-US" sz="2400" b="1" dirty="0" smtClean="0"/>
              <a:t>Practices</a:t>
            </a:r>
            <a:endParaRPr lang="en-US" sz="2400" b="1" dirty="0"/>
          </a:p>
        </p:txBody>
      </p:sp>
      <p:sp>
        <p:nvSpPr>
          <p:cNvPr id="13" name="Rectangle 12"/>
          <p:cNvSpPr/>
          <p:nvPr/>
        </p:nvSpPr>
        <p:spPr>
          <a:xfrm>
            <a:off x="793693" y="4786893"/>
            <a:ext cx="7381341" cy="1938992"/>
          </a:xfrm>
          <a:prstGeom prst="rect">
            <a:avLst/>
          </a:prstGeom>
          <a:ln>
            <a:solidFill>
              <a:schemeClr val="tx1"/>
            </a:solidFill>
          </a:ln>
        </p:spPr>
        <p:txBody>
          <a:bodyPr wrap="square">
            <a:spAutoFit/>
          </a:bodyPr>
          <a:lstStyle/>
          <a:p>
            <a:pPr algn="ctr"/>
            <a:r>
              <a:rPr lang="en-US" sz="2400" dirty="0"/>
              <a:t>3-5 defined school-wide expectations, procedures for teaching and acknowledging expectations, procedures for discouraging problem behaviors, procedures for using data to target needed practices. </a:t>
            </a:r>
          </a:p>
        </p:txBody>
      </p:sp>
      <p:pic>
        <p:nvPicPr>
          <p:cNvPr id="2" name="STE-32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85" y="6197221"/>
            <a:ext cx="609600" cy="609600"/>
          </a:xfrm>
          <a:prstGeom prst="rect">
            <a:avLst/>
          </a:prstGeom>
        </p:spPr>
      </p:pic>
    </p:spTree>
    <p:extLst>
      <p:ext uri="{BB962C8B-B14F-4D97-AF65-F5344CB8AC3E}">
        <p14:creationId xmlns:p14="http://schemas.microsoft.com/office/powerpoint/2010/main" val="121226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normAutofit/>
          </a:bodyPr>
          <a:lstStyle/>
          <a:p>
            <a:pPr algn="ctr" eaLnBrk="1" hangingPunct="1">
              <a:defRPr/>
            </a:pPr>
            <a:r>
              <a:rPr lang="en-US" sz="4000" dirty="0" smtClean="0">
                <a:cs typeface="+mj-cs"/>
              </a:rPr>
              <a:t>Evidence-Base</a:t>
            </a:r>
          </a:p>
        </p:txBody>
      </p:sp>
      <p:sp>
        <p:nvSpPr>
          <p:cNvPr id="232451" name="Rectangle 3"/>
          <p:cNvSpPr>
            <a:spLocks noGrp="1" noChangeArrowheads="1"/>
          </p:cNvSpPr>
          <p:nvPr>
            <p:ph idx="1"/>
          </p:nvPr>
        </p:nvSpPr>
        <p:spPr>
          <a:xfrm>
            <a:off x="457200" y="1638593"/>
            <a:ext cx="8218567" cy="4717883"/>
          </a:xfrm>
        </p:spPr>
        <p:txBody>
          <a:bodyPr/>
          <a:lstStyle/>
          <a:p>
            <a:pPr>
              <a:lnSpc>
                <a:spcPct val="80000"/>
              </a:lnSpc>
              <a:defRPr/>
            </a:pPr>
            <a:endParaRPr lang="en-US" sz="3600" dirty="0" smtClean="0">
              <a:cs typeface="+mn-cs"/>
            </a:endParaRPr>
          </a:p>
          <a:p>
            <a:pPr>
              <a:lnSpc>
                <a:spcPct val="80000"/>
              </a:lnSpc>
              <a:defRPr/>
            </a:pPr>
            <a:r>
              <a:rPr lang="en-US" sz="3600" dirty="0" smtClean="0">
                <a:cs typeface="+mn-cs"/>
              </a:rPr>
              <a:t>SW-PBS has the largest research base out of any school-wide intervention</a:t>
            </a:r>
            <a:r>
              <a:rPr lang="en-US" sz="3200" baseline="30000" dirty="0" smtClean="0">
                <a:cs typeface="+mn-cs"/>
              </a:rPr>
              <a:t>6</a:t>
            </a:r>
          </a:p>
          <a:p>
            <a:pPr lvl="1"/>
            <a:r>
              <a:rPr lang="en-US" sz="2800" dirty="0"/>
              <a:t>Lower levels of discipline</a:t>
            </a:r>
            <a:r>
              <a:rPr lang="en-US" sz="2800" baseline="30000" dirty="0"/>
              <a:t>7,8</a:t>
            </a:r>
            <a:endParaRPr lang="en-US" sz="2800" dirty="0"/>
          </a:p>
          <a:p>
            <a:pPr lvl="1"/>
            <a:r>
              <a:rPr lang="en-US" sz="2800" dirty="0"/>
              <a:t>Improved perception of safety in school</a:t>
            </a:r>
            <a:r>
              <a:rPr lang="en-US" sz="2800" baseline="30000" dirty="0"/>
              <a:t>8</a:t>
            </a:r>
            <a:endParaRPr lang="en-US" sz="2800" dirty="0"/>
          </a:p>
          <a:p>
            <a:pPr lvl="1"/>
            <a:r>
              <a:rPr lang="en-US" sz="2800" dirty="0" smtClean="0"/>
              <a:t>Improved academic performance</a:t>
            </a:r>
            <a:r>
              <a:rPr lang="en-US" sz="2800" baseline="30000" dirty="0" smtClean="0"/>
              <a:t>8</a:t>
            </a:r>
            <a:endParaRPr lang="en-US" sz="2800" dirty="0"/>
          </a:p>
          <a:p>
            <a:pPr lvl="1"/>
            <a:r>
              <a:rPr lang="en-US" sz="2800" dirty="0"/>
              <a:t>Improved perceptions of organizational health</a:t>
            </a:r>
            <a:r>
              <a:rPr lang="en-US" sz="2800" baseline="30000" dirty="0"/>
              <a:t>8,9</a:t>
            </a:r>
            <a:endParaRPr lang="en-US" sz="2800" dirty="0"/>
          </a:p>
          <a:p>
            <a:pPr eaLnBrk="1" hangingPunct="1">
              <a:lnSpc>
                <a:spcPct val="80000"/>
              </a:lnSpc>
              <a:buFontTx/>
              <a:buChar char="•"/>
              <a:defRPr/>
            </a:pPr>
            <a:endParaRPr lang="en-US" sz="2200" dirty="0" smtClean="0">
              <a:cs typeface="+mn-cs"/>
            </a:endParaRPr>
          </a:p>
          <a:p>
            <a:pPr eaLnBrk="1" hangingPunct="1">
              <a:lnSpc>
                <a:spcPct val="80000"/>
              </a:lnSpc>
              <a:defRPr/>
            </a:pPr>
            <a:endParaRPr lang="en-US" sz="1000" dirty="0" smtClean="0">
              <a:cs typeface="+mn-cs"/>
            </a:endParaRPr>
          </a:p>
        </p:txBody>
      </p:sp>
      <p:pic>
        <p:nvPicPr>
          <p:cNvPr id="2" name="STE-32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248400"/>
            <a:ext cx="609600" cy="609600"/>
          </a:xfrm>
          <a:prstGeom prst="rect">
            <a:avLst/>
          </a:prstGeom>
        </p:spPr>
      </p:pic>
    </p:spTree>
    <p:extLst>
      <p:ext uri="{BB962C8B-B14F-4D97-AF65-F5344CB8AC3E}">
        <p14:creationId xmlns:p14="http://schemas.microsoft.com/office/powerpoint/2010/main" val="28607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Strengths of SWPBIS</a:t>
            </a:r>
            <a:endParaRPr lang="en-US" dirty="0"/>
          </a:p>
        </p:txBody>
      </p:sp>
      <p:sp>
        <p:nvSpPr>
          <p:cNvPr id="3" name="Content Placeholder 2"/>
          <p:cNvSpPr>
            <a:spLocks noGrp="1"/>
          </p:cNvSpPr>
          <p:nvPr>
            <p:ph idx="1"/>
          </p:nvPr>
        </p:nvSpPr>
        <p:spPr>
          <a:xfrm>
            <a:off x="457200" y="1752600"/>
            <a:ext cx="8229600" cy="4771030"/>
          </a:xfrm>
        </p:spPr>
        <p:txBody>
          <a:bodyPr/>
          <a:lstStyle/>
          <a:p>
            <a:r>
              <a:rPr lang="en-US" dirty="0" smtClean="0"/>
              <a:t>Well-defined </a:t>
            </a:r>
            <a:r>
              <a:rPr lang="en-US" dirty="0"/>
              <a:t>strategies for implementing practices in classroom </a:t>
            </a:r>
            <a:r>
              <a:rPr lang="en-US" dirty="0" smtClean="0"/>
              <a:t>and non-classroom areas</a:t>
            </a:r>
            <a:endParaRPr lang="en-US" dirty="0"/>
          </a:p>
          <a:p>
            <a:r>
              <a:rPr lang="en-US" dirty="0"/>
              <a:t>Clear emphasis and guidelines on structures and systems to enable schoolwide </a:t>
            </a:r>
            <a:r>
              <a:rPr lang="en-US" dirty="0" smtClean="0"/>
              <a:t>implementation.</a:t>
            </a:r>
          </a:p>
          <a:p>
            <a:r>
              <a:rPr lang="en-US" dirty="0" smtClean="0"/>
              <a:t>Well-developed </a:t>
            </a:r>
            <a:r>
              <a:rPr lang="en-US" dirty="0"/>
              <a:t>systems for office disciplinary and implementation fidelity data management and use (e.g. www.pbisapps.org)</a:t>
            </a:r>
          </a:p>
          <a:p>
            <a:r>
              <a:rPr lang="en-US" dirty="0"/>
              <a:t>Aim is for approach to be context-specific and culturally relevant</a:t>
            </a:r>
          </a:p>
          <a:p>
            <a:pPr lvl="1"/>
            <a:endParaRPr lang="en-US" dirty="0"/>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1367" y="5186149"/>
            <a:ext cx="2825089" cy="1446663"/>
          </a:xfrm>
          <a:prstGeom prst="rect">
            <a:avLst/>
          </a:prstGeom>
          <a:noFill/>
          <a:ln w="9525">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pic>
        <p:nvPicPr>
          <p:cNvPr id="4" name="STE-3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218830"/>
            <a:ext cx="609600" cy="609600"/>
          </a:xfrm>
          <a:prstGeom prst="rect">
            <a:avLst/>
          </a:prstGeom>
        </p:spPr>
      </p:pic>
    </p:spTree>
    <p:extLst>
      <p:ext uri="{BB962C8B-B14F-4D97-AF65-F5344CB8AC3E}">
        <p14:creationId xmlns:p14="http://schemas.microsoft.com/office/powerpoint/2010/main" val="21723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pitfalls of SWPBIS</a:t>
            </a:r>
            <a:endParaRPr lang="en-US" dirty="0"/>
          </a:p>
        </p:txBody>
      </p:sp>
      <p:sp>
        <p:nvSpPr>
          <p:cNvPr id="3" name="Content Placeholder 2"/>
          <p:cNvSpPr>
            <a:spLocks noGrp="1"/>
          </p:cNvSpPr>
          <p:nvPr>
            <p:ph idx="1"/>
          </p:nvPr>
        </p:nvSpPr>
        <p:spPr>
          <a:xfrm>
            <a:off x="457200" y="1752600"/>
            <a:ext cx="8229600" cy="4716439"/>
          </a:xfrm>
        </p:spPr>
        <p:txBody>
          <a:bodyPr/>
          <a:lstStyle/>
          <a:p>
            <a:r>
              <a:rPr lang="en-US" dirty="0"/>
              <a:t>Given short-term aims of PBIS for managing behavior school-wide, not enough emphasis might be placed on the development of long-term life skills</a:t>
            </a:r>
          </a:p>
          <a:p>
            <a:r>
              <a:rPr lang="en-US" dirty="0"/>
              <a:t>There may be potentially harmful, overreliance on use of external rewards</a:t>
            </a:r>
          </a:p>
          <a:p>
            <a:r>
              <a:rPr lang="en-US" dirty="0"/>
              <a:t>While data management and use is well-defined for office disciplinary referral information and implementation fidelity, schools may miss using other important data </a:t>
            </a:r>
            <a:r>
              <a:rPr lang="en-US" dirty="0" smtClean="0"/>
              <a:t>sources</a:t>
            </a:r>
            <a:endParaRPr lang="en-U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789" y="5340581"/>
            <a:ext cx="2055552" cy="1380371"/>
          </a:xfrm>
          <a:prstGeom prst="rect">
            <a:avLst/>
          </a:prstGeom>
          <a:noFill/>
          <a:ln w="9525">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pic>
        <p:nvPicPr>
          <p:cNvPr id="4" name="STE-32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248400"/>
            <a:ext cx="609600" cy="609600"/>
          </a:xfrm>
          <a:prstGeom prst="rect">
            <a:avLst/>
          </a:prstGeom>
        </p:spPr>
      </p:pic>
    </p:spTree>
    <p:extLst>
      <p:ext uri="{BB962C8B-B14F-4D97-AF65-F5344CB8AC3E}">
        <p14:creationId xmlns:p14="http://schemas.microsoft.com/office/powerpoint/2010/main" val="65655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srcRect/>
          <a:stretch>
            <a:fillRect/>
          </a:stretch>
        </p:blipFill>
        <p:spPr bwMode="auto">
          <a:xfrm>
            <a:off x="1524000" y="0"/>
            <a:ext cx="2209800" cy="1981200"/>
          </a:xfrm>
          <a:prstGeom prst="rect">
            <a:avLst/>
          </a:prstGeom>
          <a:noFill/>
          <a:ln w="9525">
            <a:noFill/>
            <a:miter lim="800000"/>
            <a:headEnd/>
            <a:tailEnd/>
          </a:ln>
        </p:spPr>
      </p:pic>
      <p:pic>
        <p:nvPicPr>
          <p:cNvPr id="3075" name="Picture 3"/>
          <p:cNvPicPr>
            <a:picLocks noChangeAspect="1" noChangeArrowheads="1"/>
          </p:cNvPicPr>
          <p:nvPr/>
        </p:nvPicPr>
        <p:blipFill>
          <a:blip r:embed="rId6"/>
          <a:srcRect/>
          <a:stretch>
            <a:fillRect/>
          </a:stretch>
        </p:blipFill>
        <p:spPr bwMode="auto">
          <a:xfrm>
            <a:off x="6200775" y="0"/>
            <a:ext cx="2943225" cy="1981200"/>
          </a:xfrm>
          <a:prstGeom prst="rect">
            <a:avLst/>
          </a:prstGeom>
          <a:noFill/>
          <a:ln w="9525">
            <a:noFill/>
            <a:miter lim="800000"/>
            <a:headEnd/>
            <a:tailEnd/>
          </a:ln>
        </p:spPr>
      </p:pic>
      <p:pic>
        <p:nvPicPr>
          <p:cNvPr id="3076" name="Picture 5"/>
          <p:cNvPicPr>
            <a:picLocks noChangeAspect="1" noChangeArrowheads="1"/>
          </p:cNvPicPr>
          <p:nvPr/>
        </p:nvPicPr>
        <p:blipFill>
          <a:blip r:embed="rId7"/>
          <a:srcRect/>
          <a:stretch>
            <a:fillRect/>
          </a:stretch>
        </p:blipFill>
        <p:spPr bwMode="auto">
          <a:xfrm>
            <a:off x="7126288" y="3733800"/>
            <a:ext cx="2049462" cy="3124200"/>
          </a:xfrm>
          <a:prstGeom prst="rect">
            <a:avLst/>
          </a:prstGeom>
          <a:noFill/>
          <a:ln w="9525">
            <a:noFill/>
            <a:miter lim="800000"/>
            <a:headEnd/>
            <a:tailEnd/>
          </a:ln>
        </p:spPr>
      </p:pic>
      <p:pic>
        <p:nvPicPr>
          <p:cNvPr id="3077" name="Picture 6"/>
          <p:cNvPicPr>
            <a:picLocks noChangeAspect="1" noChangeArrowheads="1"/>
          </p:cNvPicPr>
          <p:nvPr/>
        </p:nvPicPr>
        <p:blipFill>
          <a:blip r:embed="rId8"/>
          <a:srcRect/>
          <a:stretch>
            <a:fillRect/>
          </a:stretch>
        </p:blipFill>
        <p:spPr bwMode="auto">
          <a:xfrm>
            <a:off x="0" y="4968875"/>
            <a:ext cx="2224088" cy="1893888"/>
          </a:xfrm>
          <a:prstGeom prst="rect">
            <a:avLst/>
          </a:prstGeom>
          <a:noFill/>
          <a:ln w="9525">
            <a:noFill/>
            <a:miter lim="800000"/>
            <a:headEnd/>
            <a:tailEnd/>
          </a:ln>
        </p:spPr>
      </p:pic>
      <p:pic>
        <p:nvPicPr>
          <p:cNvPr id="3078" name="Picture 7"/>
          <p:cNvPicPr>
            <a:picLocks noChangeAspect="1" noChangeArrowheads="1"/>
          </p:cNvPicPr>
          <p:nvPr/>
        </p:nvPicPr>
        <p:blipFill>
          <a:blip r:embed="rId9"/>
          <a:srcRect/>
          <a:stretch>
            <a:fillRect/>
          </a:stretch>
        </p:blipFill>
        <p:spPr bwMode="auto">
          <a:xfrm>
            <a:off x="3962400" y="3733800"/>
            <a:ext cx="3181350" cy="3124200"/>
          </a:xfrm>
          <a:prstGeom prst="rect">
            <a:avLst/>
          </a:prstGeom>
          <a:noFill/>
          <a:ln w="9525">
            <a:noFill/>
            <a:miter lim="800000"/>
            <a:headEnd/>
            <a:tailEnd/>
          </a:ln>
        </p:spPr>
      </p:pic>
      <p:pic>
        <p:nvPicPr>
          <p:cNvPr id="3079" name="Picture 2"/>
          <p:cNvPicPr>
            <a:picLocks noChangeAspect="1" noChangeArrowheads="1"/>
          </p:cNvPicPr>
          <p:nvPr/>
        </p:nvPicPr>
        <p:blipFill>
          <a:blip r:embed="rId10"/>
          <a:srcRect/>
          <a:stretch>
            <a:fillRect/>
          </a:stretch>
        </p:blipFill>
        <p:spPr bwMode="auto">
          <a:xfrm>
            <a:off x="3695700" y="0"/>
            <a:ext cx="2536825" cy="1981200"/>
          </a:xfrm>
          <a:prstGeom prst="rect">
            <a:avLst/>
          </a:prstGeom>
          <a:noFill/>
          <a:ln w="9525">
            <a:noFill/>
            <a:miter lim="800000"/>
            <a:headEnd/>
            <a:tailEnd/>
          </a:ln>
        </p:spPr>
      </p:pic>
      <p:pic>
        <p:nvPicPr>
          <p:cNvPr id="3080" name="Picture 3"/>
          <p:cNvPicPr>
            <a:picLocks noChangeAspect="1" noChangeArrowheads="1"/>
          </p:cNvPicPr>
          <p:nvPr/>
        </p:nvPicPr>
        <p:blipFill>
          <a:blip r:embed="rId11"/>
          <a:srcRect/>
          <a:stretch>
            <a:fillRect/>
          </a:stretch>
        </p:blipFill>
        <p:spPr bwMode="auto">
          <a:xfrm>
            <a:off x="2224088" y="3733800"/>
            <a:ext cx="1966912" cy="3124200"/>
          </a:xfrm>
          <a:prstGeom prst="rect">
            <a:avLst/>
          </a:prstGeom>
          <a:noFill/>
          <a:ln w="9525">
            <a:noFill/>
            <a:miter lim="800000"/>
            <a:headEnd/>
            <a:tailEnd/>
          </a:ln>
        </p:spPr>
      </p:pic>
      <p:pic>
        <p:nvPicPr>
          <p:cNvPr id="3081" name="Picture 4"/>
          <p:cNvPicPr>
            <a:picLocks noChangeAspect="1" noChangeArrowheads="1"/>
          </p:cNvPicPr>
          <p:nvPr/>
        </p:nvPicPr>
        <p:blipFill>
          <a:blip r:embed="rId12"/>
          <a:srcRect/>
          <a:stretch>
            <a:fillRect/>
          </a:stretch>
        </p:blipFill>
        <p:spPr bwMode="auto">
          <a:xfrm>
            <a:off x="0" y="0"/>
            <a:ext cx="1624013" cy="1981200"/>
          </a:xfrm>
          <a:prstGeom prst="rect">
            <a:avLst/>
          </a:prstGeom>
          <a:noFill/>
          <a:ln w="9525">
            <a:noFill/>
            <a:miter lim="800000"/>
            <a:headEnd/>
            <a:tailEnd/>
          </a:ln>
        </p:spPr>
      </p:pic>
      <p:pic>
        <p:nvPicPr>
          <p:cNvPr id="3082" name="Picture 2"/>
          <p:cNvPicPr>
            <a:picLocks noChangeAspect="1" noChangeArrowheads="1"/>
          </p:cNvPicPr>
          <p:nvPr/>
        </p:nvPicPr>
        <p:blipFill>
          <a:blip r:embed="rId13"/>
          <a:srcRect/>
          <a:stretch>
            <a:fillRect/>
          </a:stretch>
        </p:blipFill>
        <p:spPr bwMode="auto">
          <a:xfrm>
            <a:off x="0" y="3733800"/>
            <a:ext cx="2286000" cy="1235075"/>
          </a:xfrm>
          <a:prstGeom prst="rect">
            <a:avLst/>
          </a:prstGeom>
          <a:noFill/>
          <a:ln w="9525">
            <a:noFill/>
            <a:miter lim="800000"/>
            <a:headEnd/>
            <a:tailEnd/>
          </a:ln>
        </p:spPr>
      </p:pic>
      <p:sp>
        <p:nvSpPr>
          <p:cNvPr id="3083" name="Title 1"/>
          <p:cNvSpPr>
            <a:spLocks/>
          </p:cNvSpPr>
          <p:nvPr/>
        </p:nvSpPr>
        <p:spPr bwMode="auto">
          <a:xfrm>
            <a:off x="-228600" y="1752600"/>
            <a:ext cx="9601200" cy="1470025"/>
          </a:xfrm>
          <a:prstGeom prst="rect">
            <a:avLst/>
          </a:prstGeom>
          <a:noFill/>
          <a:ln w="9525">
            <a:noFill/>
            <a:miter lim="800000"/>
            <a:headEnd/>
            <a:tailEnd/>
          </a:ln>
        </p:spPr>
        <p:txBody>
          <a:bodyPr anchor="b">
            <a:prstTxWarp prst="textNoShape">
              <a:avLst/>
            </a:prstTxWarp>
          </a:bodyPr>
          <a:lstStyle/>
          <a:p>
            <a:pPr algn="ctr"/>
            <a:r>
              <a:rPr lang="en-US" sz="4000" dirty="0">
                <a:solidFill>
                  <a:schemeClr val="accent1">
                    <a:lumMod val="75000"/>
                  </a:schemeClr>
                </a:solidFill>
                <a:latin typeface="+mj-lt"/>
                <a:ea typeface="Arial" charset="0"/>
                <a:cs typeface="Arial" charset="0"/>
              </a:rPr>
              <a:t>Social and Emotional Learning (SEL)</a:t>
            </a:r>
          </a:p>
        </p:txBody>
      </p:sp>
      <p:pic>
        <p:nvPicPr>
          <p:cNvPr id="2" name="STE-32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0" y="6333699"/>
            <a:ext cx="609600" cy="609600"/>
          </a:xfrm>
          <a:prstGeom prst="rect">
            <a:avLst/>
          </a:prstGeom>
        </p:spPr>
      </p:pic>
    </p:spTree>
    <p:extLst>
      <p:ext uri="{BB962C8B-B14F-4D97-AF65-F5344CB8AC3E}">
        <p14:creationId xmlns:p14="http://schemas.microsoft.com/office/powerpoint/2010/main" val="3367360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2"/>
          <p:cNvSpPr>
            <a:spLocks noGrp="1" noChangeArrowheads="1"/>
          </p:cNvSpPr>
          <p:nvPr>
            <p:ph type="title"/>
          </p:nvPr>
        </p:nvSpPr>
        <p:spPr/>
        <p:txBody>
          <a:bodyPr>
            <a:normAutofit fontScale="90000"/>
          </a:bodyPr>
          <a:lstStyle/>
          <a:p>
            <a:pPr eaLnBrk="1" hangingPunct="1"/>
            <a:r>
              <a:rPr lang="en-US" sz="3400"/>
              <a:t>Social-Emotional Learning (SEL): Ensuring the health of </a:t>
            </a:r>
            <a:r>
              <a:rPr lang="en-US" sz="3400" i="1"/>
              <a:t>all </a:t>
            </a:r>
            <a:r>
              <a:rPr lang="en-US" sz="3400"/>
              <a:t>children</a:t>
            </a:r>
          </a:p>
        </p:txBody>
      </p:sp>
      <p:sp>
        <p:nvSpPr>
          <p:cNvPr id="59397" name="Rectangle 3"/>
          <p:cNvSpPr>
            <a:spLocks noGrp="1" noChangeArrowheads="1"/>
          </p:cNvSpPr>
          <p:nvPr>
            <p:ph idx="1"/>
          </p:nvPr>
        </p:nvSpPr>
        <p:spPr>
          <a:xfrm>
            <a:off x="304800" y="1981200"/>
            <a:ext cx="8534400" cy="4095750"/>
          </a:xfrm>
        </p:spPr>
        <p:txBody>
          <a:bodyPr/>
          <a:lstStyle/>
          <a:p>
            <a:pPr eaLnBrk="1" hangingPunct="1"/>
            <a:r>
              <a:rPr lang="en-US" sz="2400" dirty="0"/>
              <a:t>Coordinated instructional programming that focuses on individual social and emotional skill development and infusion of skills across contexts</a:t>
            </a:r>
          </a:p>
          <a:p>
            <a:pPr eaLnBrk="1" hangingPunct="1">
              <a:buFont typeface="Wingdings" charset="2"/>
              <a:buNone/>
            </a:pPr>
            <a:endParaRPr lang="en-US" sz="2400" dirty="0"/>
          </a:p>
          <a:p>
            <a:pPr eaLnBrk="1" hangingPunct="1"/>
            <a:r>
              <a:rPr lang="en-US" sz="2400" dirty="0"/>
              <a:t>Is developmentally appropriate</a:t>
            </a:r>
          </a:p>
          <a:p>
            <a:pPr eaLnBrk="1" hangingPunct="1">
              <a:buFont typeface="Wingdings" charset="2"/>
              <a:buNone/>
            </a:pPr>
            <a:endParaRPr lang="en-US" sz="2400" dirty="0"/>
          </a:p>
          <a:p>
            <a:pPr eaLnBrk="1" hangingPunct="1"/>
            <a:r>
              <a:rPr lang="en-US" sz="2400" dirty="0"/>
              <a:t>Spans multiple years </a:t>
            </a:r>
          </a:p>
          <a:p>
            <a:pPr eaLnBrk="1" hangingPunct="1">
              <a:buFont typeface="Wingdings" charset="2"/>
              <a:buNone/>
            </a:pPr>
            <a:endParaRPr lang="en-US" sz="2400" dirty="0"/>
          </a:p>
          <a:p>
            <a:pPr eaLnBrk="1" hangingPunct="1"/>
            <a:r>
              <a:rPr lang="en-US" sz="2400" dirty="0"/>
              <a:t>Based on research and systematically evaluated</a:t>
            </a:r>
          </a:p>
        </p:txBody>
      </p:sp>
      <p:pic>
        <p:nvPicPr>
          <p:cNvPr id="2" name="STE-3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328" y="6248400"/>
            <a:ext cx="609600" cy="609600"/>
          </a:xfrm>
          <a:prstGeom prst="rect">
            <a:avLst/>
          </a:prstGeom>
        </p:spPr>
      </p:pic>
    </p:spTree>
    <p:extLst>
      <p:ext uri="{BB962C8B-B14F-4D97-AF65-F5344CB8AC3E}">
        <p14:creationId xmlns:p14="http://schemas.microsoft.com/office/powerpoint/2010/main" val="304652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Structure</a:t>
            </a:r>
            <a:endParaRPr lang="en-US" dirty="0"/>
          </a:p>
        </p:txBody>
      </p:sp>
      <p:sp>
        <p:nvSpPr>
          <p:cNvPr id="3" name="Content Placeholder 2"/>
          <p:cNvSpPr>
            <a:spLocks noGrp="1"/>
          </p:cNvSpPr>
          <p:nvPr>
            <p:ph idx="1"/>
          </p:nvPr>
        </p:nvSpPr>
        <p:spPr/>
        <p:txBody>
          <a:bodyPr>
            <a:normAutofit lnSpcReduction="10000"/>
          </a:bodyPr>
          <a:lstStyle/>
          <a:p>
            <a:r>
              <a:rPr lang="en-US" dirty="0" smtClean="0"/>
              <a:t>Module series goal: </a:t>
            </a:r>
          </a:p>
          <a:p>
            <a:pPr lvl="1"/>
            <a:r>
              <a:rPr lang="en-US" sz="2400" dirty="0" smtClean="0"/>
              <a:t>Provide information to schools that can lead to improvements in </a:t>
            </a:r>
            <a:r>
              <a:rPr lang="en-US" sz="2400" b="1" dirty="0" smtClean="0"/>
              <a:t>school climate </a:t>
            </a:r>
            <a:r>
              <a:rPr lang="en-US" sz="2400" dirty="0" smtClean="0"/>
              <a:t>and </a:t>
            </a:r>
            <a:r>
              <a:rPr lang="en-US" sz="2400" b="1" dirty="0" smtClean="0"/>
              <a:t>behavioral outcomes.</a:t>
            </a:r>
            <a:r>
              <a:rPr lang="en-US" sz="2400" dirty="0" smtClean="0"/>
              <a:t>  </a:t>
            </a:r>
          </a:p>
          <a:p>
            <a:endParaRPr lang="en-US" dirty="0"/>
          </a:p>
          <a:p>
            <a:r>
              <a:rPr lang="en-US" dirty="0" smtClean="0"/>
              <a:t>Module narratives provide additional information to accompany PowerPoint Presentation.  </a:t>
            </a:r>
          </a:p>
          <a:p>
            <a:pPr lvl="1"/>
            <a:r>
              <a:rPr lang="en-US" sz="2400" dirty="0"/>
              <a:t>Endnotes throughout slides correspond to the references in the module narrative.</a:t>
            </a:r>
          </a:p>
          <a:p>
            <a:pPr lvl="1"/>
            <a:endParaRPr lang="en-US" dirty="0" smtClean="0"/>
          </a:p>
          <a:p>
            <a:r>
              <a:rPr lang="en-US" dirty="0" smtClean="0"/>
              <a:t>Gold </a:t>
            </a:r>
            <a:r>
              <a:rPr lang="en-US" dirty="0"/>
              <a:t>star </a:t>
            </a:r>
            <a:r>
              <a:rPr lang="en-US" dirty="0" smtClean="0"/>
              <a:t>= Resource on Delaware </a:t>
            </a:r>
            <a:r>
              <a:rPr lang="en-US" dirty="0"/>
              <a:t>PBS </a:t>
            </a:r>
            <a:r>
              <a:rPr lang="en-US" dirty="0" smtClean="0"/>
              <a:t>website</a:t>
            </a:r>
            <a:endParaRPr lang="en-US" dirty="0"/>
          </a:p>
          <a:p>
            <a:endParaRPr lang="en-US" dirty="0" smtClean="0">
              <a:solidFill>
                <a:srgbClr val="C00000"/>
              </a:solidFill>
            </a:endParaRPr>
          </a:p>
          <a:p>
            <a:endParaRPr lang="en-US" dirty="0">
              <a:solidFill>
                <a:srgbClr val="C00000"/>
              </a:solidFill>
            </a:endParaRPr>
          </a:p>
          <a:p>
            <a:endParaRPr lang="en-US" dirty="0"/>
          </a:p>
        </p:txBody>
      </p:sp>
      <p:pic>
        <p:nvPicPr>
          <p:cNvPr id="4" name="STE-30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26163"/>
            <a:ext cx="609600" cy="609600"/>
          </a:xfrm>
          <a:prstGeom prst="rect">
            <a:avLst/>
          </a:prstGeom>
        </p:spPr>
      </p:pic>
    </p:spTree>
    <p:extLst>
      <p:ext uri="{BB962C8B-B14F-4D97-AF65-F5344CB8AC3E}">
        <p14:creationId xmlns:p14="http://schemas.microsoft.com/office/powerpoint/2010/main" val="147686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Oval 4"/>
          <p:cNvSpPr>
            <a:spLocks noChangeArrowheads="1"/>
          </p:cNvSpPr>
          <p:nvPr/>
        </p:nvSpPr>
        <p:spPr bwMode="auto">
          <a:xfrm>
            <a:off x="2286000" y="2835275"/>
            <a:ext cx="4089401" cy="3197225"/>
          </a:xfrm>
          <a:prstGeom prst="ellipse">
            <a:avLst/>
          </a:prstGeom>
          <a:solidFill>
            <a:srgbClr val="FF9900"/>
          </a:solidFill>
          <a:ln w="1270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prstTxWarp prst="textNoShape">
              <a:avLst/>
            </a:prstTxWarp>
          </a:bodyPr>
          <a:lstStyle/>
          <a:p>
            <a:pPr algn="ctr"/>
            <a:endParaRPr lang="en-US">
              <a:latin typeface="Calibri" charset="0"/>
            </a:endParaRPr>
          </a:p>
        </p:txBody>
      </p:sp>
      <p:sp>
        <p:nvSpPr>
          <p:cNvPr id="7173" name="Rectangle 3"/>
          <p:cNvSpPr>
            <a:spLocks noChangeArrowheads="1"/>
          </p:cNvSpPr>
          <p:nvPr/>
        </p:nvSpPr>
        <p:spPr bwMode="auto">
          <a:xfrm>
            <a:off x="914400" y="1143000"/>
            <a:ext cx="8229600" cy="838200"/>
          </a:xfrm>
          <a:prstGeom prst="rect">
            <a:avLst/>
          </a:prstGeom>
          <a:noFill/>
          <a:ln w="9525">
            <a:noFill/>
            <a:miter lim="800000"/>
            <a:headEnd/>
            <a:tailEnd/>
          </a:ln>
        </p:spPr>
        <p:txBody>
          <a:bodyPr>
            <a:prstTxWarp prst="textNoShape">
              <a:avLst/>
            </a:prstTxWarp>
          </a:bodyPr>
          <a:lstStyle/>
          <a:p>
            <a:pPr algn="ctr">
              <a:spcBef>
                <a:spcPts val="600"/>
              </a:spcBef>
            </a:pPr>
            <a:endParaRPr lang="en-US">
              <a:solidFill>
                <a:schemeClr val="bg2"/>
              </a:solidFill>
              <a:ea typeface="Arial" charset="0"/>
              <a:cs typeface="Arial" charset="0"/>
            </a:endParaRPr>
          </a:p>
        </p:txBody>
      </p:sp>
      <p:sp>
        <p:nvSpPr>
          <p:cNvPr id="7174" name="Line 6"/>
          <p:cNvSpPr>
            <a:spLocks noChangeShapeType="1"/>
          </p:cNvSpPr>
          <p:nvPr/>
        </p:nvSpPr>
        <p:spPr bwMode="auto">
          <a:xfrm>
            <a:off x="5029200" y="4572000"/>
            <a:ext cx="1143000" cy="381000"/>
          </a:xfrm>
          <a:prstGeom prst="line">
            <a:avLst/>
          </a:prstGeom>
          <a:noFill/>
          <a:ln w="12700">
            <a:solidFill>
              <a:schemeClr val="tx1"/>
            </a:solidFill>
            <a:round/>
            <a:headEnd/>
            <a:tailEnd/>
          </a:ln>
        </p:spPr>
        <p:txBody>
          <a:bodyPr>
            <a:prstTxWarp prst="textNoShape">
              <a:avLst/>
            </a:prstTxWarp>
          </a:bodyPr>
          <a:lstStyle/>
          <a:p>
            <a:endParaRPr lang="en-US"/>
          </a:p>
        </p:txBody>
      </p:sp>
      <p:sp>
        <p:nvSpPr>
          <p:cNvPr id="7175" name="Line 7"/>
          <p:cNvSpPr>
            <a:spLocks noChangeShapeType="1"/>
          </p:cNvSpPr>
          <p:nvPr/>
        </p:nvSpPr>
        <p:spPr bwMode="auto">
          <a:xfrm flipH="1">
            <a:off x="2339975" y="4592638"/>
            <a:ext cx="1241425" cy="246062"/>
          </a:xfrm>
          <a:prstGeom prst="line">
            <a:avLst/>
          </a:prstGeom>
          <a:noFill/>
          <a:ln w="12700">
            <a:solidFill>
              <a:schemeClr val="tx1"/>
            </a:solidFill>
            <a:round/>
            <a:headEnd/>
            <a:tailEnd/>
          </a:ln>
        </p:spPr>
        <p:txBody>
          <a:bodyPr>
            <a:prstTxWarp prst="textNoShape">
              <a:avLst/>
            </a:prstTxWarp>
          </a:bodyPr>
          <a:lstStyle/>
          <a:p>
            <a:endParaRPr lang="en-US"/>
          </a:p>
        </p:txBody>
      </p:sp>
      <p:sp>
        <p:nvSpPr>
          <p:cNvPr id="7176" name="Line 8"/>
          <p:cNvSpPr>
            <a:spLocks noChangeShapeType="1"/>
          </p:cNvSpPr>
          <p:nvPr/>
        </p:nvSpPr>
        <p:spPr bwMode="auto">
          <a:xfrm flipV="1">
            <a:off x="4724400" y="3124200"/>
            <a:ext cx="762000" cy="838200"/>
          </a:xfrm>
          <a:prstGeom prst="line">
            <a:avLst/>
          </a:prstGeom>
          <a:noFill/>
          <a:ln w="12700">
            <a:solidFill>
              <a:schemeClr val="tx1"/>
            </a:solidFill>
            <a:round/>
            <a:headEnd/>
            <a:tailEnd/>
          </a:ln>
        </p:spPr>
        <p:txBody>
          <a:bodyPr>
            <a:prstTxWarp prst="textNoShape">
              <a:avLst/>
            </a:prstTxWarp>
          </a:bodyPr>
          <a:lstStyle/>
          <a:p>
            <a:endParaRPr lang="en-US"/>
          </a:p>
        </p:txBody>
      </p:sp>
      <p:sp>
        <p:nvSpPr>
          <p:cNvPr id="7177" name="Line 12"/>
          <p:cNvSpPr>
            <a:spLocks noChangeShapeType="1"/>
          </p:cNvSpPr>
          <p:nvPr/>
        </p:nvSpPr>
        <p:spPr bwMode="auto">
          <a:xfrm>
            <a:off x="3048000" y="3182938"/>
            <a:ext cx="876300" cy="758825"/>
          </a:xfrm>
          <a:prstGeom prst="line">
            <a:avLst/>
          </a:prstGeom>
          <a:noFill/>
          <a:ln w="12700">
            <a:solidFill>
              <a:schemeClr val="tx1"/>
            </a:solidFill>
            <a:round/>
            <a:headEnd/>
            <a:tailEnd/>
          </a:ln>
        </p:spPr>
        <p:txBody>
          <a:bodyPr>
            <a:prstTxWarp prst="textNoShape">
              <a:avLst/>
            </a:prstTxWarp>
          </a:bodyPr>
          <a:lstStyle/>
          <a:p>
            <a:endParaRPr lang="en-US"/>
          </a:p>
        </p:txBody>
      </p:sp>
      <p:sp>
        <p:nvSpPr>
          <p:cNvPr id="7178" name="Line 15"/>
          <p:cNvSpPr>
            <a:spLocks noChangeShapeType="1"/>
          </p:cNvSpPr>
          <p:nvPr/>
        </p:nvSpPr>
        <p:spPr bwMode="auto">
          <a:xfrm>
            <a:off x="4343400" y="5029200"/>
            <a:ext cx="0" cy="984250"/>
          </a:xfrm>
          <a:prstGeom prst="line">
            <a:avLst/>
          </a:prstGeom>
          <a:noFill/>
          <a:ln w="12700">
            <a:solidFill>
              <a:schemeClr val="tx1"/>
            </a:solidFill>
            <a:round/>
            <a:headEnd/>
            <a:tailEnd/>
          </a:ln>
        </p:spPr>
        <p:txBody>
          <a:bodyPr>
            <a:prstTxWarp prst="textNoShape">
              <a:avLst/>
            </a:prstTxWarp>
          </a:bodyPr>
          <a:lstStyle/>
          <a:p>
            <a:endParaRPr lang="en-US"/>
          </a:p>
        </p:txBody>
      </p:sp>
      <p:sp>
        <p:nvSpPr>
          <p:cNvPr id="7179" name="Rectangle 2"/>
          <p:cNvSpPr>
            <a:spLocks noChangeArrowheads="1"/>
          </p:cNvSpPr>
          <p:nvPr/>
        </p:nvSpPr>
        <p:spPr bwMode="auto">
          <a:xfrm>
            <a:off x="914400" y="0"/>
            <a:ext cx="8229600" cy="838200"/>
          </a:xfrm>
          <a:prstGeom prst="rect">
            <a:avLst/>
          </a:prstGeom>
          <a:noFill/>
          <a:ln w="9525">
            <a:noFill/>
            <a:miter lim="800000"/>
            <a:headEnd/>
            <a:tailEnd/>
          </a:ln>
        </p:spPr>
        <p:txBody>
          <a:bodyPr anchor="ctr">
            <a:prstTxWarp prst="textNoShape">
              <a:avLst/>
            </a:prstTxWarp>
          </a:bodyPr>
          <a:lstStyle/>
          <a:p>
            <a:pPr algn="ctr"/>
            <a:endParaRPr lang="en-US" sz="3600" b="1">
              <a:latin typeface="Arial Narrow" charset="0"/>
              <a:ea typeface="Arial" charset="0"/>
              <a:cs typeface="Arial" charset="0"/>
            </a:endParaRPr>
          </a:p>
        </p:txBody>
      </p:sp>
      <p:sp>
        <p:nvSpPr>
          <p:cNvPr id="22" name="Rectangle 3"/>
          <p:cNvSpPr>
            <a:spLocks noChangeArrowheads="1"/>
          </p:cNvSpPr>
          <p:nvPr/>
        </p:nvSpPr>
        <p:spPr bwMode="auto">
          <a:xfrm>
            <a:off x="152400" y="20320"/>
            <a:ext cx="8686800" cy="1447800"/>
          </a:xfrm>
          <a:prstGeom prst="rect">
            <a:avLst/>
          </a:prstGeom>
          <a:noFill/>
          <a:ln w="9525">
            <a:noFill/>
            <a:miter lim="800000"/>
            <a:headEnd/>
            <a:tailEnd/>
          </a:ln>
        </p:spPr>
        <p:txBody>
          <a:bodyPr>
            <a:prstTxWarp prst="textNoShape">
              <a:avLst/>
            </a:prstTxWarp>
          </a:bodyPr>
          <a:lstStyle/>
          <a:p>
            <a:pPr algn="ctr"/>
            <a:r>
              <a:rPr lang="en-US" sz="3600" b="1" dirty="0">
                <a:solidFill>
                  <a:schemeClr val="tx2"/>
                </a:solidFill>
              </a:rPr>
              <a:t>What is SEL?</a:t>
            </a:r>
          </a:p>
          <a:p>
            <a:pPr algn="ctr">
              <a:lnSpc>
                <a:spcPct val="20000"/>
              </a:lnSpc>
            </a:pPr>
            <a:endParaRPr lang="en-US" sz="3600" b="1" dirty="0">
              <a:solidFill>
                <a:schemeClr val="tx2"/>
              </a:solidFill>
            </a:endParaRPr>
          </a:p>
          <a:p>
            <a:pPr algn="ctr"/>
            <a:r>
              <a:rPr lang="en-US" sz="2200" dirty="0">
                <a:solidFill>
                  <a:schemeClr val="tx2"/>
                </a:solidFill>
              </a:rPr>
              <a:t>Social and emotional learning involves the</a:t>
            </a:r>
            <a:br>
              <a:rPr lang="en-US" sz="2200" dirty="0">
                <a:solidFill>
                  <a:schemeClr val="tx2"/>
                </a:solidFill>
              </a:rPr>
            </a:br>
            <a:r>
              <a:rPr lang="en-US" sz="2200" dirty="0">
                <a:solidFill>
                  <a:schemeClr val="tx2"/>
                </a:solidFill>
              </a:rPr>
              <a:t>development of </a:t>
            </a:r>
            <a:r>
              <a:rPr lang="en-US" sz="2200" dirty="0" smtClean="0">
                <a:solidFill>
                  <a:schemeClr val="tx2"/>
                </a:solidFill>
              </a:rPr>
              <a:t>social and emotional competencies and skills </a:t>
            </a:r>
            <a:r>
              <a:rPr lang="en-US" sz="2200" dirty="0">
                <a:solidFill>
                  <a:schemeClr val="tx2"/>
                </a:solidFill>
              </a:rPr>
              <a:t>in 5 areas:</a:t>
            </a:r>
          </a:p>
        </p:txBody>
      </p:sp>
      <p:sp>
        <p:nvSpPr>
          <p:cNvPr id="7181" name="Oval 5"/>
          <p:cNvSpPr>
            <a:spLocks noChangeArrowheads="1"/>
          </p:cNvSpPr>
          <p:nvPr/>
        </p:nvSpPr>
        <p:spPr bwMode="auto">
          <a:xfrm>
            <a:off x="3582988" y="3867150"/>
            <a:ext cx="1460500" cy="1160463"/>
          </a:xfrm>
          <a:prstGeom prst="ellipse">
            <a:avLst/>
          </a:prstGeom>
          <a:solidFill>
            <a:srgbClr val="0070C0"/>
          </a:solidFill>
          <a:ln w="9525">
            <a:solidFill>
              <a:schemeClr val="tx1"/>
            </a:solidFill>
            <a:round/>
            <a:headEnd/>
            <a:tailEnd/>
          </a:ln>
        </p:spPr>
        <p:txBody>
          <a:bodyPr wrap="none" anchor="ctr">
            <a:prstTxWarp prst="textNoShape">
              <a:avLst/>
            </a:prstTxWarp>
          </a:bodyPr>
          <a:lstStyle/>
          <a:p>
            <a:pPr algn="ctr"/>
            <a:r>
              <a:rPr lang="en-US" sz="3200" b="1">
                <a:solidFill>
                  <a:schemeClr val="bg1"/>
                </a:solidFill>
                <a:latin typeface="Verdana" charset="0"/>
                <a:ea typeface="Arial" charset="0"/>
                <a:cs typeface="Arial" charset="0"/>
              </a:rPr>
              <a:t>SEL</a:t>
            </a:r>
          </a:p>
        </p:txBody>
      </p:sp>
      <p:sp>
        <p:nvSpPr>
          <p:cNvPr id="31753" name="Text Box 9"/>
          <p:cNvSpPr txBox="1">
            <a:spLocks noChangeArrowheads="1"/>
          </p:cNvSpPr>
          <p:nvPr/>
        </p:nvSpPr>
        <p:spPr bwMode="auto">
          <a:xfrm>
            <a:off x="3522663" y="3014663"/>
            <a:ext cx="1582737" cy="581025"/>
          </a:xfrm>
          <a:prstGeom prst="rect">
            <a:avLst/>
          </a:prstGeom>
          <a:noFill/>
          <a:ln w="9525">
            <a:noFill/>
            <a:miter lim="800000"/>
            <a:headEnd/>
            <a:tailEnd/>
          </a:ln>
        </p:spPr>
        <p:txBody>
          <a:bodyPr>
            <a:prstTxWarp prst="textNoShape">
              <a:avLst/>
            </a:prstTxWarp>
            <a:spAutoFit/>
          </a:bodyPr>
          <a:lstStyle/>
          <a:p>
            <a:pPr algn="ctr"/>
            <a:r>
              <a:rPr lang="en-US" sz="1600" b="1">
                <a:solidFill>
                  <a:srgbClr val="FFFFFF"/>
                </a:solidFill>
                <a:latin typeface="Arial" charset="0"/>
              </a:rPr>
              <a:t>Self-awareness</a:t>
            </a:r>
          </a:p>
        </p:txBody>
      </p:sp>
      <p:sp>
        <p:nvSpPr>
          <p:cNvPr id="31754" name="Text Box 10"/>
          <p:cNvSpPr txBox="1">
            <a:spLocks noChangeArrowheads="1"/>
          </p:cNvSpPr>
          <p:nvPr/>
        </p:nvSpPr>
        <p:spPr bwMode="auto">
          <a:xfrm>
            <a:off x="2895600" y="5029200"/>
            <a:ext cx="1312863" cy="581025"/>
          </a:xfrm>
          <a:prstGeom prst="rect">
            <a:avLst/>
          </a:prstGeom>
          <a:noFill/>
          <a:ln w="9525">
            <a:noFill/>
            <a:miter lim="800000"/>
            <a:headEnd/>
            <a:tailEnd/>
          </a:ln>
        </p:spPr>
        <p:txBody>
          <a:bodyPr>
            <a:prstTxWarp prst="textNoShape">
              <a:avLst/>
            </a:prstTxWarp>
            <a:spAutoFit/>
          </a:bodyPr>
          <a:lstStyle/>
          <a:p>
            <a:pPr algn="ctr"/>
            <a:r>
              <a:rPr lang="en-US" sz="1600" b="1">
                <a:solidFill>
                  <a:srgbClr val="FFFFFF"/>
                </a:solidFill>
                <a:latin typeface="Arial" charset="0"/>
              </a:rPr>
              <a:t>Social awareness</a:t>
            </a:r>
          </a:p>
        </p:txBody>
      </p:sp>
      <p:sp>
        <p:nvSpPr>
          <p:cNvPr id="31755" name="Text Box 11"/>
          <p:cNvSpPr txBox="1">
            <a:spLocks noChangeArrowheads="1"/>
          </p:cNvSpPr>
          <p:nvPr/>
        </p:nvSpPr>
        <p:spPr bwMode="auto">
          <a:xfrm>
            <a:off x="4403725" y="5054600"/>
            <a:ext cx="1463675" cy="581025"/>
          </a:xfrm>
          <a:prstGeom prst="rect">
            <a:avLst/>
          </a:prstGeom>
          <a:noFill/>
          <a:ln w="9525">
            <a:noFill/>
            <a:miter lim="800000"/>
            <a:headEnd/>
            <a:tailEnd/>
          </a:ln>
        </p:spPr>
        <p:txBody>
          <a:bodyPr>
            <a:prstTxWarp prst="textNoShape">
              <a:avLst/>
            </a:prstTxWarp>
            <a:spAutoFit/>
          </a:bodyPr>
          <a:lstStyle/>
          <a:p>
            <a:pPr algn="ctr"/>
            <a:r>
              <a:rPr lang="en-US" sz="1600" b="1">
                <a:solidFill>
                  <a:srgbClr val="FFFFFF"/>
                </a:solidFill>
                <a:latin typeface="Arial" charset="0"/>
              </a:rPr>
              <a:t>Relationship </a:t>
            </a:r>
          </a:p>
          <a:p>
            <a:pPr algn="ctr"/>
            <a:r>
              <a:rPr lang="en-US" sz="1600" b="1">
                <a:solidFill>
                  <a:srgbClr val="FFFFFF"/>
                </a:solidFill>
                <a:latin typeface="Arial" charset="0"/>
              </a:rPr>
              <a:t>skills</a:t>
            </a:r>
          </a:p>
        </p:txBody>
      </p:sp>
      <p:sp>
        <p:nvSpPr>
          <p:cNvPr id="31757" name="Text Box 13"/>
          <p:cNvSpPr txBox="1">
            <a:spLocks noChangeArrowheads="1"/>
          </p:cNvSpPr>
          <p:nvPr/>
        </p:nvSpPr>
        <p:spPr bwMode="auto">
          <a:xfrm>
            <a:off x="4862513" y="3741738"/>
            <a:ext cx="1422400" cy="825500"/>
          </a:xfrm>
          <a:prstGeom prst="rect">
            <a:avLst/>
          </a:prstGeom>
          <a:noFill/>
          <a:ln w="9525">
            <a:noFill/>
            <a:miter lim="800000"/>
            <a:headEnd/>
            <a:tailEnd/>
          </a:ln>
        </p:spPr>
        <p:txBody>
          <a:bodyPr>
            <a:prstTxWarp prst="textNoShape">
              <a:avLst/>
            </a:prstTxWarp>
            <a:spAutoFit/>
          </a:bodyPr>
          <a:lstStyle/>
          <a:p>
            <a:pPr algn="ctr"/>
            <a:r>
              <a:rPr lang="en-US" sz="1600" b="1">
                <a:solidFill>
                  <a:srgbClr val="FFFFFF"/>
                </a:solidFill>
                <a:latin typeface="Arial" charset="0"/>
              </a:rPr>
              <a:t>Responsible decision making</a:t>
            </a:r>
          </a:p>
        </p:txBody>
      </p:sp>
      <p:sp>
        <p:nvSpPr>
          <p:cNvPr id="31758" name="Text Box 14"/>
          <p:cNvSpPr txBox="1">
            <a:spLocks noChangeArrowheads="1"/>
          </p:cNvSpPr>
          <p:nvPr/>
        </p:nvSpPr>
        <p:spPr bwMode="auto">
          <a:xfrm>
            <a:off x="2205038" y="3733800"/>
            <a:ext cx="1604962" cy="533400"/>
          </a:xfrm>
          <a:prstGeom prst="rect">
            <a:avLst/>
          </a:prstGeom>
          <a:noFill/>
          <a:ln w="9525">
            <a:noFill/>
            <a:miter lim="800000"/>
            <a:headEnd/>
            <a:tailEnd/>
          </a:ln>
        </p:spPr>
        <p:txBody>
          <a:bodyPr>
            <a:prstTxWarp prst="textNoShape">
              <a:avLst/>
            </a:prstTxWarp>
            <a:spAutoFit/>
          </a:bodyPr>
          <a:lstStyle/>
          <a:p>
            <a:pPr algn="ctr">
              <a:lnSpc>
                <a:spcPct val="90000"/>
              </a:lnSpc>
            </a:pPr>
            <a:r>
              <a:rPr lang="en-US" sz="1600" b="1">
                <a:solidFill>
                  <a:srgbClr val="FFFFFF"/>
                </a:solidFill>
                <a:latin typeface="Arial" charset="0"/>
              </a:rPr>
              <a:t>Self-management</a:t>
            </a:r>
          </a:p>
        </p:txBody>
      </p:sp>
      <p:sp>
        <p:nvSpPr>
          <p:cNvPr id="31760" name="Text Box 16"/>
          <p:cNvSpPr txBox="1">
            <a:spLocks noChangeArrowheads="1"/>
          </p:cNvSpPr>
          <p:nvPr/>
        </p:nvSpPr>
        <p:spPr bwMode="auto">
          <a:xfrm>
            <a:off x="5334000" y="5649913"/>
            <a:ext cx="2590800" cy="974725"/>
          </a:xfrm>
          <a:prstGeom prst="rect">
            <a:avLst/>
          </a:prstGeom>
          <a:noFill/>
          <a:ln w="9525">
            <a:noFill/>
            <a:miter lim="800000"/>
            <a:headEnd/>
            <a:tailEnd/>
          </a:ln>
        </p:spPr>
        <p:txBody>
          <a:bodyPr>
            <a:prstTxWarp prst="textNoShape">
              <a:avLst/>
            </a:prstTxWarp>
            <a:spAutoFit/>
          </a:bodyPr>
          <a:lstStyle/>
          <a:p>
            <a:pPr algn="ctr">
              <a:lnSpc>
                <a:spcPct val="90000"/>
              </a:lnSpc>
            </a:pPr>
            <a:r>
              <a:rPr lang="en-US" sz="1600" b="1">
                <a:solidFill>
                  <a:srgbClr val="0070C0"/>
                </a:solidFill>
                <a:latin typeface="Arial" charset="0"/>
              </a:rPr>
              <a:t>Form positive</a:t>
            </a:r>
            <a:br>
              <a:rPr lang="en-US" sz="1600" b="1">
                <a:solidFill>
                  <a:srgbClr val="0070C0"/>
                </a:solidFill>
                <a:latin typeface="Arial" charset="0"/>
              </a:rPr>
            </a:br>
            <a:r>
              <a:rPr lang="en-US" sz="1600" b="1">
                <a:solidFill>
                  <a:srgbClr val="0070C0"/>
                </a:solidFill>
                <a:latin typeface="Arial" charset="0"/>
              </a:rPr>
              <a:t>relationships, work </a:t>
            </a:r>
            <a:br>
              <a:rPr lang="en-US" sz="1600" b="1">
                <a:solidFill>
                  <a:srgbClr val="0070C0"/>
                </a:solidFill>
                <a:latin typeface="Arial" charset="0"/>
              </a:rPr>
            </a:br>
            <a:r>
              <a:rPr lang="en-US" sz="1600" b="1">
                <a:solidFill>
                  <a:srgbClr val="0070C0"/>
                </a:solidFill>
                <a:latin typeface="Arial" charset="0"/>
              </a:rPr>
              <a:t>in teams, deal effectively with conflict</a:t>
            </a:r>
          </a:p>
        </p:txBody>
      </p:sp>
      <p:sp>
        <p:nvSpPr>
          <p:cNvPr id="31761" name="Text Box 17"/>
          <p:cNvSpPr txBox="1">
            <a:spLocks noChangeArrowheads="1"/>
          </p:cNvSpPr>
          <p:nvPr/>
        </p:nvSpPr>
        <p:spPr bwMode="auto">
          <a:xfrm>
            <a:off x="6284913" y="3200400"/>
            <a:ext cx="2133600" cy="1195388"/>
          </a:xfrm>
          <a:prstGeom prst="rect">
            <a:avLst/>
          </a:prstGeom>
          <a:noFill/>
          <a:ln w="9525">
            <a:noFill/>
            <a:miter lim="800000"/>
            <a:headEnd/>
            <a:tailEnd/>
          </a:ln>
        </p:spPr>
        <p:txBody>
          <a:bodyPr>
            <a:prstTxWarp prst="textNoShape">
              <a:avLst/>
            </a:prstTxWarp>
            <a:spAutoFit/>
          </a:bodyPr>
          <a:lstStyle/>
          <a:p>
            <a:pPr algn="ctr">
              <a:lnSpc>
                <a:spcPct val="90000"/>
              </a:lnSpc>
            </a:pPr>
            <a:r>
              <a:rPr lang="en-US" sz="1600" b="1">
                <a:solidFill>
                  <a:srgbClr val="00B050"/>
                </a:solidFill>
                <a:latin typeface="Arial" charset="0"/>
              </a:rPr>
              <a:t>Make ethical, constructive choices about personal and social behavior</a:t>
            </a:r>
          </a:p>
        </p:txBody>
      </p:sp>
      <p:sp>
        <p:nvSpPr>
          <p:cNvPr id="31762" name="Text Box 18"/>
          <p:cNvSpPr txBox="1">
            <a:spLocks noChangeArrowheads="1"/>
          </p:cNvSpPr>
          <p:nvPr/>
        </p:nvSpPr>
        <p:spPr bwMode="auto">
          <a:xfrm>
            <a:off x="457200" y="3287713"/>
            <a:ext cx="2057400" cy="974725"/>
          </a:xfrm>
          <a:prstGeom prst="rect">
            <a:avLst/>
          </a:prstGeom>
          <a:noFill/>
          <a:ln w="9525">
            <a:noFill/>
            <a:miter lim="800000"/>
            <a:headEnd/>
            <a:tailEnd/>
          </a:ln>
        </p:spPr>
        <p:txBody>
          <a:bodyPr>
            <a:prstTxWarp prst="textNoShape">
              <a:avLst/>
            </a:prstTxWarp>
            <a:spAutoFit/>
          </a:bodyPr>
          <a:lstStyle/>
          <a:p>
            <a:pPr algn="ctr">
              <a:lnSpc>
                <a:spcPct val="90000"/>
              </a:lnSpc>
            </a:pPr>
            <a:r>
              <a:rPr lang="en-US" sz="1600" b="1">
                <a:solidFill>
                  <a:srgbClr val="FF0000"/>
                </a:solidFill>
                <a:latin typeface="Arial" charset="0"/>
              </a:rPr>
              <a:t>Manage emotions and behaviors </a:t>
            </a:r>
            <a:br>
              <a:rPr lang="en-US" sz="1600" b="1">
                <a:solidFill>
                  <a:srgbClr val="FF0000"/>
                </a:solidFill>
                <a:latin typeface="Arial" charset="0"/>
              </a:rPr>
            </a:br>
            <a:r>
              <a:rPr lang="en-US" sz="1600" b="1">
                <a:solidFill>
                  <a:srgbClr val="FF0000"/>
                </a:solidFill>
                <a:latin typeface="Arial" charset="0"/>
              </a:rPr>
              <a:t>to achieve </a:t>
            </a:r>
            <a:br>
              <a:rPr lang="en-US" sz="1600" b="1">
                <a:solidFill>
                  <a:srgbClr val="FF0000"/>
                </a:solidFill>
                <a:latin typeface="Arial" charset="0"/>
              </a:rPr>
            </a:br>
            <a:r>
              <a:rPr lang="en-US" sz="1600" b="1">
                <a:solidFill>
                  <a:srgbClr val="FF0000"/>
                </a:solidFill>
                <a:latin typeface="Arial" charset="0"/>
              </a:rPr>
              <a:t>one’s goals</a:t>
            </a:r>
          </a:p>
        </p:txBody>
      </p:sp>
      <p:sp>
        <p:nvSpPr>
          <p:cNvPr id="31763" name="Text Box 19"/>
          <p:cNvSpPr txBox="1">
            <a:spLocks noChangeArrowheads="1"/>
          </p:cNvSpPr>
          <p:nvPr/>
        </p:nvSpPr>
        <p:spPr bwMode="auto">
          <a:xfrm>
            <a:off x="1295400" y="5649913"/>
            <a:ext cx="1676400" cy="974725"/>
          </a:xfrm>
          <a:prstGeom prst="rect">
            <a:avLst/>
          </a:prstGeom>
          <a:noFill/>
          <a:ln w="9525">
            <a:noFill/>
            <a:miter lim="800000"/>
            <a:headEnd/>
            <a:tailEnd/>
          </a:ln>
        </p:spPr>
        <p:txBody>
          <a:bodyPr>
            <a:prstTxWarp prst="textNoShape">
              <a:avLst/>
            </a:prstTxWarp>
            <a:spAutoFit/>
          </a:bodyPr>
          <a:lstStyle/>
          <a:p>
            <a:pPr algn="ctr">
              <a:lnSpc>
                <a:spcPct val="90000"/>
              </a:lnSpc>
            </a:pPr>
            <a:r>
              <a:rPr lang="en-US" sz="1600" b="1">
                <a:solidFill>
                  <a:srgbClr val="0070C0"/>
                </a:solidFill>
                <a:latin typeface="Arial" charset="0"/>
              </a:rPr>
              <a:t>Show understanding and empathy for others</a:t>
            </a:r>
          </a:p>
        </p:txBody>
      </p:sp>
      <p:sp>
        <p:nvSpPr>
          <p:cNvPr id="23" name="Text Box 20"/>
          <p:cNvSpPr txBox="1">
            <a:spLocks noChangeArrowheads="1"/>
          </p:cNvSpPr>
          <p:nvPr/>
        </p:nvSpPr>
        <p:spPr bwMode="auto">
          <a:xfrm>
            <a:off x="2971800" y="1981200"/>
            <a:ext cx="2630488" cy="873125"/>
          </a:xfrm>
          <a:prstGeom prst="rect">
            <a:avLst/>
          </a:prstGeom>
          <a:noFill/>
          <a:ln w="9525">
            <a:noFill/>
            <a:miter lim="800000"/>
            <a:headEnd/>
            <a:tailEnd/>
          </a:ln>
        </p:spPr>
        <p:txBody>
          <a:bodyPr>
            <a:prstTxWarp prst="textNoShape">
              <a:avLst/>
            </a:prstTxWarp>
            <a:spAutoFit/>
          </a:bodyPr>
          <a:lstStyle/>
          <a:p>
            <a:pPr algn="ctr">
              <a:lnSpc>
                <a:spcPct val="80000"/>
              </a:lnSpc>
            </a:pPr>
            <a:r>
              <a:rPr lang="en-US" sz="1600" b="1">
                <a:solidFill>
                  <a:srgbClr val="FF0000"/>
                </a:solidFill>
                <a:latin typeface="Arial" charset="0"/>
              </a:rPr>
              <a:t>Recognize one’s emotions, values, strengths, and limitations</a:t>
            </a:r>
          </a:p>
        </p:txBody>
      </p:sp>
      <p:pic>
        <p:nvPicPr>
          <p:cNvPr id="2" name="STE-33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39692"/>
            <a:ext cx="609600" cy="609600"/>
          </a:xfrm>
          <a:prstGeom prst="rect">
            <a:avLst/>
          </a:prstGeom>
        </p:spPr>
      </p:pic>
    </p:spTree>
    <p:extLst>
      <p:ext uri="{BB962C8B-B14F-4D97-AF65-F5344CB8AC3E}">
        <p14:creationId xmlns:p14="http://schemas.microsoft.com/office/powerpoint/2010/main" val="52815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032819656"/>
              </p:ext>
            </p:extLst>
          </p:nvPr>
        </p:nvGraphicFramePr>
        <p:xfrm>
          <a:off x="201729" y="158719"/>
          <a:ext cx="8764849" cy="7067700"/>
        </p:xfrm>
        <a:graphic>
          <a:graphicData uri="http://schemas.openxmlformats.org/presentationml/2006/ole">
            <mc:AlternateContent xmlns:mc="http://schemas.openxmlformats.org/markup-compatibility/2006">
              <mc:Choice xmlns:v="urn:schemas-microsoft-com:vml" Requires="v">
                <p:oleObj spid="_x0000_s2178" name="Document" r:id="rId6" imgW="5626100" imgH="4686300" progId="Word.Document.12">
                  <p:embed/>
                </p:oleObj>
              </mc:Choice>
              <mc:Fallback>
                <p:oleObj name="Document" r:id="rId6" imgW="5626100" imgH="4686300" progId="Word.Document.12">
                  <p:embed/>
                  <p:pic>
                    <p:nvPicPr>
                      <p:cNvPr id="0" name=""/>
                      <p:cNvPicPr/>
                      <p:nvPr/>
                    </p:nvPicPr>
                    <p:blipFill>
                      <a:blip r:embed="rId7"/>
                      <a:stretch>
                        <a:fillRect/>
                      </a:stretch>
                    </p:blipFill>
                    <p:spPr>
                      <a:xfrm>
                        <a:off x="201729" y="158719"/>
                        <a:ext cx="8764849" cy="7067700"/>
                      </a:xfrm>
                      <a:prstGeom prst="rect">
                        <a:avLst/>
                      </a:prstGeom>
                    </p:spPr>
                  </p:pic>
                </p:oleObj>
              </mc:Fallback>
            </mc:AlternateContent>
          </a:graphicData>
        </a:graphic>
      </p:graphicFrame>
      <p:pic>
        <p:nvPicPr>
          <p:cNvPr id="2" name="STE-33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0" y="6265460"/>
            <a:ext cx="609600" cy="609600"/>
          </a:xfrm>
          <a:prstGeom prst="rect">
            <a:avLst/>
          </a:prstGeom>
        </p:spPr>
      </p:pic>
    </p:spTree>
    <p:extLst>
      <p:ext uri="{BB962C8B-B14F-4D97-AF65-F5344CB8AC3E}">
        <p14:creationId xmlns:p14="http://schemas.microsoft.com/office/powerpoint/2010/main" val="376672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Evidence-Base</a:t>
            </a:r>
            <a:endParaRPr lang="en-US" sz="4000" dirty="0"/>
          </a:p>
        </p:txBody>
      </p:sp>
      <p:sp>
        <p:nvSpPr>
          <p:cNvPr id="3" name="Content Placeholder 2"/>
          <p:cNvSpPr>
            <a:spLocks noGrp="1"/>
          </p:cNvSpPr>
          <p:nvPr>
            <p:ph idx="1"/>
          </p:nvPr>
        </p:nvSpPr>
        <p:spPr/>
        <p:txBody>
          <a:bodyPr/>
          <a:lstStyle/>
          <a:p>
            <a:pPr lvl="0"/>
            <a:r>
              <a:rPr lang="en-US" sz="2800" dirty="0"/>
              <a:t>I</a:t>
            </a:r>
            <a:r>
              <a:rPr lang="en-US" sz="2800" dirty="0" smtClean="0"/>
              <a:t>ncreases </a:t>
            </a:r>
            <a:r>
              <a:rPr lang="en-US" sz="2800" dirty="0"/>
              <a:t>in students’ social emotional </a:t>
            </a:r>
            <a:r>
              <a:rPr lang="en-US" sz="2800" dirty="0" smtClean="0"/>
              <a:t>skills </a:t>
            </a:r>
            <a:endParaRPr lang="en-US" sz="2800" dirty="0"/>
          </a:p>
          <a:p>
            <a:pPr lvl="0"/>
            <a:r>
              <a:rPr lang="en-US" sz="2800" dirty="0"/>
              <a:t>I</a:t>
            </a:r>
            <a:r>
              <a:rPr lang="en-US" sz="2800" dirty="0" smtClean="0"/>
              <a:t>ncreases </a:t>
            </a:r>
            <a:r>
              <a:rPr lang="en-US" sz="2800" dirty="0"/>
              <a:t>in positive attitudes about others, self, and </a:t>
            </a:r>
            <a:r>
              <a:rPr lang="en-US" sz="2800" dirty="0" smtClean="0"/>
              <a:t>school </a:t>
            </a:r>
            <a:endParaRPr lang="en-US" sz="2800" dirty="0"/>
          </a:p>
          <a:p>
            <a:pPr lvl="0"/>
            <a:r>
              <a:rPr lang="en-US" sz="2800" dirty="0"/>
              <a:t>I</a:t>
            </a:r>
            <a:r>
              <a:rPr lang="en-US" sz="2800" dirty="0" smtClean="0"/>
              <a:t>ncreases </a:t>
            </a:r>
            <a:r>
              <a:rPr lang="en-US" sz="2800" dirty="0"/>
              <a:t>in positive </a:t>
            </a:r>
            <a:r>
              <a:rPr lang="en-US" sz="2800" dirty="0" smtClean="0"/>
              <a:t>behavior</a:t>
            </a:r>
            <a:endParaRPr lang="en-US" sz="2800" dirty="0"/>
          </a:p>
          <a:p>
            <a:pPr lvl="0"/>
            <a:r>
              <a:rPr lang="en-US" sz="2800" dirty="0"/>
              <a:t>I</a:t>
            </a:r>
            <a:r>
              <a:rPr lang="en-US" sz="2800" dirty="0" smtClean="0"/>
              <a:t>ncreases </a:t>
            </a:r>
            <a:r>
              <a:rPr lang="en-US" sz="2800" dirty="0"/>
              <a:t>in academic </a:t>
            </a:r>
            <a:r>
              <a:rPr lang="en-US" sz="2800" dirty="0" smtClean="0"/>
              <a:t>achievement </a:t>
            </a:r>
            <a:endParaRPr lang="en-US" sz="2800" dirty="0"/>
          </a:p>
          <a:p>
            <a:pPr lvl="0"/>
            <a:r>
              <a:rPr lang="en-US" sz="2800" dirty="0"/>
              <a:t>S</a:t>
            </a:r>
            <a:r>
              <a:rPr lang="en-US" sz="2800" dirty="0" smtClean="0"/>
              <a:t>ignificant </a:t>
            </a:r>
            <a:r>
              <a:rPr lang="en-US" sz="2800" dirty="0"/>
              <a:t>reductions in emotional distress and problem </a:t>
            </a:r>
            <a:r>
              <a:rPr lang="en-US" sz="2800" dirty="0" smtClean="0"/>
              <a:t>behaviors</a:t>
            </a:r>
            <a:endParaRPr lang="en-US" sz="2800" dirty="0"/>
          </a:p>
          <a:p>
            <a:pPr marL="0" indent="0">
              <a:buNone/>
            </a:pPr>
            <a:endParaRPr lang="en-US" dirty="0"/>
          </a:p>
        </p:txBody>
      </p:sp>
      <p:pic>
        <p:nvPicPr>
          <p:cNvPr id="4" name="STE-33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328" y="6126163"/>
            <a:ext cx="609600" cy="609600"/>
          </a:xfrm>
          <a:prstGeom prst="rect">
            <a:avLst/>
          </a:prstGeom>
        </p:spPr>
      </p:pic>
    </p:spTree>
    <p:extLst>
      <p:ext uri="{BB962C8B-B14F-4D97-AF65-F5344CB8AC3E}">
        <p14:creationId xmlns:p14="http://schemas.microsoft.com/office/powerpoint/2010/main" val="231604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Strengths of SEL</a:t>
            </a:r>
            <a:endParaRPr lang="en-US" dirty="0"/>
          </a:p>
        </p:txBody>
      </p:sp>
      <p:sp>
        <p:nvSpPr>
          <p:cNvPr id="3" name="Content Placeholder 2"/>
          <p:cNvSpPr>
            <a:spLocks noGrp="1"/>
          </p:cNvSpPr>
          <p:nvPr>
            <p:ph idx="1"/>
          </p:nvPr>
        </p:nvSpPr>
        <p:spPr/>
        <p:txBody>
          <a:bodyPr/>
          <a:lstStyle/>
          <a:p>
            <a:r>
              <a:rPr lang="en-US" dirty="0"/>
              <a:t>Focus </a:t>
            </a:r>
            <a:r>
              <a:rPr lang="en-US" dirty="0" smtClean="0"/>
              <a:t>on </a:t>
            </a:r>
            <a:r>
              <a:rPr lang="en-US" dirty="0"/>
              <a:t>the development of competencies that will foster wellness and development of supportive relationships across the </a:t>
            </a:r>
            <a:r>
              <a:rPr lang="en-US" dirty="0" smtClean="0"/>
              <a:t>lifespan</a:t>
            </a:r>
          </a:p>
          <a:p>
            <a:endParaRPr lang="en-US" dirty="0" smtClean="0"/>
          </a:p>
          <a:p>
            <a:r>
              <a:rPr lang="en-US" dirty="0" smtClean="0"/>
              <a:t>Availability </a:t>
            </a:r>
            <a:r>
              <a:rPr lang="en-US" dirty="0"/>
              <a:t>of numerous, evidence-based </a:t>
            </a:r>
            <a:r>
              <a:rPr lang="en-US" dirty="0" smtClean="0"/>
              <a:t>curricula</a:t>
            </a:r>
          </a:p>
          <a:p>
            <a:endParaRPr lang="en-US" dirty="0" smtClean="0"/>
          </a:p>
          <a:p>
            <a:r>
              <a:rPr lang="en-US" dirty="0" smtClean="0"/>
              <a:t>Availability </a:t>
            </a:r>
            <a:r>
              <a:rPr lang="en-US" dirty="0"/>
              <a:t>of a range of classroom structures that support practice of social-emotional </a:t>
            </a:r>
            <a:r>
              <a:rPr lang="en-US" dirty="0" smtClean="0"/>
              <a:t>strategies </a:t>
            </a:r>
          </a:p>
          <a:p>
            <a:endParaRPr lang="en-US" dirty="0"/>
          </a:p>
          <a:p>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2506" y="5199797"/>
            <a:ext cx="3193575" cy="1473958"/>
          </a:xfrm>
          <a:prstGeom prst="rect">
            <a:avLst/>
          </a:prstGeom>
          <a:noFill/>
          <a:ln w="9525">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pic>
        <p:nvPicPr>
          <p:cNvPr id="4" name="STE-3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328" y="6184166"/>
            <a:ext cx="609600" cy="609600"/>
          </a:xfrm>
          <a:prstGeom prst="rect">
            <a:avLst/>
          </a:prstGeom>
        </p:spPr>
      </p:pic>
    </p:spTree>
    <p:extLst>
      <p:ext uri="{BB962C8B-B14F-4D97-AF65-F5344CB8AC3E}">
        <p14:creationId xmlns:p14="http://schemas.microsoft.com/office/powerpoint/2010/main" val="22518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Pitfalls of SEL</a:t>
            </a:r>
            <a:endParaRPr lang="en-US" dirty="0"/>
          </a:p>
        </p:txBody>
      </p:sp>
      <p:sp>
        <p:nvSpPr>
          <p:cNvPr id="3" name="Content Placeholder 2"/>
          <p:cNvSpPr>
            <a:spLocks noGrp="1"/>
          </p:cNvSpPr>
          <p:nvPr>
            <p:ph idx="1"/>
          </p:nvPr>
        </p:nvSpPr>
        <p:spPr/>
        <p:txBody>
          <a:bodyPr/>
          <a:lstStyle/>
          <a:p>
            <a:r>
              <a:rPr lang="en-US" dirty="0" smtClean="0"/>
              <a:t>It </a:t>
            </a:r>
            <a:r>
              <a:rPr lang="en-US" dirty="0"/>
              <a:t>is sometimes difficult to clearly define the primary objectives of an approach or clearly operationalize and build school-wide consistency around desired </a:t>
            </a:r>
            <a:r>
              <a:rPr lang="en-US" dirty="0" smtClean="0"/>
              <a:t>strategies</a:t>
            </a:r>
          </a:p>
          <a:p>
            <a:r>
              <a:rPr lang="en-US" dirty="0" smtClean="0"/>
              <a:t>External </a:t>
            </a:r>
            <a:r>
              <a:rPr lang="en-US" dirty="0"/>
              <a:t>rewards might not be used at all, even when </a:t>
            </a:r>
            <a:r>
              <a:rPr lang="en-US" dirty="0" smtClean="0"/>
              <a:t>warranted</a:t>
            </a:r>
          </a:p>
          <a:p>
            <a:r>
              <a:rPr lang="en-US" dirty="0" smtClean="0"/>
              <a:t>Fewer </a:t>
            </a:r>
            <a:r>
              <a:rPr lang="en-US" dirty="0"/>
              <a:t>examples of data management systems and data use practices available that are clearly connected to the SEL curricula used or skills taught</a:t>
            </a:r>
          </a:p>
        </p:txBody>
      </p:sp>
      <p:pic>
        <p:nvPicPr>
          <p:cNvPr id="4" name="STE-33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210869"/>
            <a:ext cx="609600" cy="609600"/>
          </a:xfrm>
          <a:prstGeom prst="rect">
            <a:avLst/>
          </a:prstGeom>
        </p:spPr>
      </p:pic>
    </p:spTree>
    <p:extLst>
      <p:ext uri="{BB962C8B-B14F-4D97-AF65-F5344CB8AC3E}">
        <p14:creationId xmlns:p14="http://schemas.microsoft.com/office/powerpoint/2010/main" val="324782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Integrate/Align?</a:t>
            </a:r>
            <a:endParaRPr lang="en-US" dirty="0"/>
          </a:p>
        </p:txBody>
      </p:sp>
      <p:sp>
        <p:nvSpPr>
          <p:cNvPr id="3" name="Content Placeholder 2"/>
          <p:cNvSpPr>
            <a:spLocks noGrp="1"/>
          </p:cNvSpPr>
          <p:nvPr>
            <p:ph idx="1"/>
          </p:nvPr>
        </p:nvSpPr>
        <p:spPr/>
        <p:txBody>
          <a:bodyPr>
            <a:noAutofit/>
          </a:bodyPr>
          <a:lstStyle/>
          <a:p>
            <a:r>
              <a:rPr lang="en-US" sz="3200" dirty="0" smtClean="0"/>
              <a:t>To reduce fragmentation and redundancy.</a:t>
            </a:r>
          </a:p>
          <a:p>
            <a:pPr marL="0" indent="0">
              <a:buNone/>
            </a:pPr>
            <a:endParaRPr lang="en-US" sz="3200" dirty="0" smtClean="0"/>
          </a:p>
          <a:p>
            <a:r>
              <a:rPr lang="en-US" sz="3200" dirty="0" smtClean="0"/>
              <a:t>Because SEL and PBIS complement each other.</a:t>
            </a:r>
          </a:p>
          <a:p>
            <a:pPr marL="0" indent="0">
              <a:buNone/>
            </a:pPr>
            <a:endParaRPr lang="en-US" sz="3200" dirty="0" smtClean="0"/>
          </a:p>
          <a:p>
            <a:r>
              <a:rPr lang="en-US" sz="3200" dirty="0" smtClean="0"/>
              <a:t>Because SEL and PBIS in combination can enhance one another.</a:t>
            </a:r>
            <a:endParaRPr lang="en-US" sz="3200" dirty="0"/>
          </a:p>
        </p:txBody>
      </p:sp>
      <p:pic>
        <p:nvPicPr>
          <p:cNvPr id="4" name="Picture 3"/>
          <p:cNvPicPr>
            <a:picLocks noChangeAspect="1"/>
          </p:cNvPicPr>
          <p:nvPr/>
        </p:nvPicPr>
        <p:blipFill>
          <a:blip r:embed="rId5"/>
          <a:stretch>
            <a:fillRect/>
          </a:stretch>
        </p:blipFill>
        <p:spPr>
          <a:xfrm>
            <a:off x="7243254" y="1698008"/>
            <a:ext cx="1631504" cy="1833151"/>
          </a:xfrm>
          <a:prstGeom prst="rect">
            <a:avLst/>
          </a:prstGeom>
        </p:spPr>
      </p:pic>
      <p:pic>
        <p:nvPicPr>
          <p:cNvPr id="5" name="STE-33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328" y="6126163"/>
            <a:ext cx="609600" cy="609600"/>
          </a:xfrm>
          <a:prstGeom prst="rect">
            <a:avLst/>
          </a:prstGeom>
        </p:spPr>
      </p:pic>
    </p:spTree>
    <p:extLst>
      <p:ext uri="{BB962C8B-B14F-4D97-AF65-F5344CB8AC3E}">
        <p14:creationId xmlns:p14="http://schemas.microsoft.com/office/powerpoint/2010/main" val="344984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Integrate/Align?</a:t>
            </a:r>
            <a:endParaRPr lang="en-US" dirty="0"/>
          </a:p>
        </p:txBody>
      </p:sp>
      <p:sp>
        <p:nvSpPr>
          <p:cNvPr id="3" name="Content Placeholder 2"/>
          <p:cNvSpPr>
            <a:spLocks noGrp="1"/>
          </p:cNvSpPr>
          <p:nvPr>
            <p:ph idx="1"/>
          </p:nvPr>
        </p:nvSpPr>
        <p:spPr/>
        <p:txBody>
          <a:bodyPr>
            <a:normAutofit/>
          </a:bodyPr>
          <a:lstStyle/>
          <a:p>
            <a:pPr lvl="0"/>
            <a:r>
              <a:rPr lang="en-US" sz="2800" dirty="0"/>
              <a:t>Identify key components of each intervention or </a:t>
            </a:r>
            <a:r>
              <a:rPr lang="en-US" sz="2800" dirty="0" smtClean="0"/>
              <a:t>approach</a:t>
            </a:r>
          </a:p>
          <a:p>
            <a:pPr marL="0" lvl="0" indent="0">
              <a:buNone/>
            </a:pPr>
            <a:endParaRPr lang="en-US" sz="2800" dirty="0"/>
          </a:p>
          <a:p>
            <a:pPr lvl="0"/>
            <a:r>
              <a:rPr lang="en-US" sz="2800" dirty="0"/>
              <a:t>Identify areas that share common aims, goals, and </a:t>
            </a:r>
            <a:r>
              <a:rPr lang="en-US" sz="2800" dirty="0" smtClean="0"/>
              <a:t>practices</a:t>
            </a:r>
          </a:p>
          <a:p>
            <a:pPr marL="0" lvl="0" indent="0">
              <a:buNone/>
            </a:pPr>
            <a:endParaRPr lang="en-US" sz="2800" dirty="0"/>
          </a:p>
          <a:p>
            <a:pPr lvl="0"/>
            <a:r>
              <a:rPr lang="en-US" sz="2800" dirty="0"/>
              <a:t>Identify differences in key components and decide if these can enhance one another or should be modified or negotiated</a:t>
            </a:r>
          </a:p>
          <a:p>
            <a:endParaRPr lang="en-US" dirty="0"/>
          </a:p>
        </p:txBody>
      </p:sp>
      <p:pic>
        <p:nvPicPr>
          <p:cNvPr id="4" name="STE-33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26163"/>
            <a:ext cx="609600" cy="609600"/>
          </a:xfrm>
          <a:prstGeom prst="rect">
            <a:avLst/>
          </a:prstGeom>
        </p:spPr>
      </p:pic>
    </p:spTree>
    <p:extLst>
      <p:ext uri="{BB962C8B-B14F-4D97-AF65-F5344CB8AC3E}">
        <p14:creationId xmlns:p14="http://schemas.microsoft.com/office/powerpoint/2010/main" val="414021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Initial Effective Examples of Integration</a:t>
            </a:r>
            <a:endParaRPr lang="en-US" dirty="0"/>
          </a:p>
        </p:txBody>
      </p:sp>
      <p:sp>
        <p:nvSpPr>
          <p:cNvPr id="3" name="Content Placeholder 2"/>
          <p:cNvSpPr>
            <a:spLocks noGrp="1"/>
          </p:cNvSpPr>
          <p:nvPr>
            <p:ph idx="1"/>
          </p:nvPr>
        </p:nvSpPr>
        <p:spPr>
          <a:xfrm>
            <a:off x="457200" y="1752600"/>
            <a:ext cx="8229600" cy="4921155"/>
          </a:xfrm>
        </p:spPr>
        <p:txBody>
          <a:bodyPr>
            <a:normAutofit lnSpcReduction="10000"/>
          </a:bodyPr>
          <a:lstStyle/>
          <a:p>
            <a:r>
              <a:rPr lang="en-US" sz="2800" dirty="0" smtClean="0"/>
              <a:t>PATHS to PAX-GBG</a:t>
            </a:r>
          </a:p>
          <a:p>
            <a:pPr lvl="1"/>
            <a:r>
              <a:rPr lang="en-US" sz="2400" dirty="0" smtClean="0"/>
              <a:t>Considered two approaches as one continuum (lessons, activities, practice)</a:t>
            </a:r>
          </a:p>
          <a:p>
            <a:pPr lvl="1"/>
            <a:r>
              <a:rPr lang="en-US" sz="2400" dirty="0" smtClean="0"/>
              <a:t>Developed one set of training materials</a:t>
            </a:r>
          </a:p>
          <a:p>
            <a:pPr lvl="1"/>
            <a:r>
              <a:rPr lang="en-US" sz="2400" dirty="0" smtClean="0"/>
              <a:t>Looked for overlapping practices and and adapted to create a common language and guidelines for consistent implementation</a:t>
            </a:r>
          </a:p>
          <a:p>
            <a:pPr lvl="1"/>
            <a:r>
              <a:rPr lang="en-US" sz="2400" dirty="0" smtClean="0"/>
              <a:t>Monitored implementation with developed fidelity tools</a:t>
            </a:r>
          </a:p>
          <a:p>
            <a:pPr marL="411480" lvl="1" indent="0" algn="ctr">
              <a:buNone/>
            </a:pPr>
            <a:endParaRPr lang="en-US" sz="1050" b="1" dirty="0"/>
          </a:p>
          <a:p>
            <a:pPr marL="411480" lvl="1" indent="0" algn="ctr">
              <a:buNone/>
            </a:pPr>
            <a:r>
              <a:rPr lang="en-US" sz="3600" b="1" dirty="0" smtClean="0"/>
              <a:t>Gained back 391 instructional minutes/week!!!</a:t>
            </a:r>
            <a:endParaRPr lang="en-US" b="1" dirty="0"/>
          </a:p>
        </p:txBody>
      </p:sp>
      <p:pic>
        <p:nvPicPr>
          <p:cNvPr id="4" name="STE-34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56278"/>
            <a:ext cx="609600" cy="609600"/>
          </a:xfrm>
          <a:prstGeom prst="rect">
            <a:avLst/>
          </a:prstGeom>
        </p:spPr>
      </p:pic>
    </p:spTree>
    <p:extLst>
      <p:ext uri="{BB962C8B-B14F-4D97-AF65-F5344CB8AC3E}">
        <p14:creationId xmlns:p14="http://schemas.microsoft.com/office/powerpoint/2010/main" val="56334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Examples (cont.)</a:t>
            </a:r>
            <a:endParaRPr lang="en-US" dirty="0"/>
          </a:p>
        </p:txBody>
      </p:sp>
      <p:sp>
        <p:nvSpPr>
          <p:cNvPr id="3" name="Content Placeholder 2"/>
          <p:cNvSpPr>
            <a:spLocks noGrp="1"/>
          </p:cNvSpPr>
          <p:nvPr>
            <p:ph idx="1"/>
          </p:nvPr>
        </p:nvSpPr>
        <p:spPr>
          <a:xfrm>
            <a:off x="457200" y="1752600"/>
            <a:ext cx="8229600" cy="4852916"/>
          </a:xfrm>
        </p:spPr>
        <p:txBody>
          <a:bodyPr>
            <a:normAutofit/>
          </a:bodyPr>
          <a:lstStyle/>
          <a:p>
            <a:r>
              <a:rPr lang="en-US" sz="3200" dirty="0" smtClean="0"/>
              <a:t>Strong Kids and CW-PBIS</a:t>
            </a:r>
          </a:p>
          <a:p>
            <a:pPr lvl="2"/>
            <a:r>
              <a:rPr lang="en-US" sz="2400" b="1" dirty="0"/>
              <a:t>Combination of SEL and PBIS was highly effective for decreasing both externalizing (e.g. disruptive behaviors) and internalizing (e.g. depression, anxiety) behavior.</a:t>
            </a:r>
          </a:p>
          <a:p>
            <a:pPr lvl="2"/>
            <a:r>
              <a:rPr lang="en-US" sz="2400" dirty="0"/>
              <a:t>PBIS was highly effective for externalizing behaviors and only slightly effective for internalizing behaviors.</a:t>
            </a:r>
          </a:p>
          <a:p>
            <a:pPr lvl="2"/>
            <a:r>
              <a:rPr lang="en-US" sz="2400" dirty="0"/>
              <a:t>SEL was highly effective for externalizing behaviors and moderately effective for internalizing behaviors.</a:t>
            </a:r>
          </a:p>
          <a:p>
            <a:pPr marL="457200" lvl="1" indent="0">
              <a:buNone/>
            </a:pPr>
            <a:endParaRPr lang="en-US" dirty="0"/>
          </a:p>
        </p:txBody>
      </p:sp>
      <p:pic>
        <p:nvPicPr>
          <p:cNvPr id="4" name="STE-03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248400"/>
            <a:ext cx="609600" cy="609600"/>
          </a:xfrm>
          <a:prstGeom prst="rect">
            <a:avLst/>
          </a:prstGeom>
        </p:spPr>
      </p:pic>
    </p:spTree>
    <p:extLst>
      <p:ext uri="{BB962C8B-B14F-4D97-AF65-F5344CB8AC3E}">
        <p14:creationId xmlns:p14="http://schemas.microsoft.com/office/powerpoint/2010/main" val="301418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smtClean="0"/>
              <a:t>Primary Considerations and Recommendations for Integrating SWPBIS &amp; SEL</a:t>
            </a:r>
            <a:endParaRPr lang="en-US" sz="2800" dirty="0"/>
          </a:p>
        </p:txBody>
      </p:sp>
      <p:sp>
        <p:nvSpPr>
          <p:cNvPr id="5" name="Subtitle 4"/>
          <p:cNvSpPr>
            <a:spLocks noGrp="1"/>
          </p:cNvSpPr>
          <p:nvPr>
            <p:ph type="body" idx="1"/>
          </p:nvPr>
        </p:nvSpPr>
        <p:spPr/>
        <p:txBody>
          <a:bodyPr/>
          <a:lstStyle/>
          <a:p>
            <a:r>
              <a:rPr lang="en-US" dirty="0" smtClean="0"/>
              <a:t>Adapted from Bradshaw et al. (2014)</a:t>
            </a:r>
            <a:endParaRPr lang="en-US" dirty="0"/>
          </a:p>
        </p:txBody>
      </p:sp>
      <p:pic>
        <p:nvPicPr>
          <p:cNvPr id="6" name="Picture 5" descr="C:\Users\hearn\AppData\Local\Microsoft\Windows\Temporary Internet Files\Content.IE5\TLQUBN1Z\star[1].png"/>
          <p:cNvPicPr>
            <a:picLocks noChangeAspect="1" noChangeArrowheads="1"/>
          </p:cNvPicPr>
          <p:nvPr/>
        </p:nvPicPr>
        <p:blipFill>
          <a:blip r:embed="rId5" cstate="print">
            <a:duotone>
              <a:prstClr val="black"/>
              <a:srgbClr val="FADA7A">
                <a:tint val="45000"/>
                <a:satMod val="400000"/>
              </a:srgbClr>
            </a:duotone>
            <a:extLst>
              <a:ext uri="{28A0092B-C50C-407E-A947-70E740481C1C}">
                <a14:useLocalDpi xmlns:a14="http://schemas.microsoft.com/office/drawing/2010/main" val="0"/>
              </a:ext>
            </a:extLst>
          </a:blip>
          <a:srcRect/>
          <a:stretch>
            <a:fillRect/>
          </a:stretch>
        </p:blipFill>
        <p:spPr bwMode="auto">
          <a:xfrm>
            <a:off x="8534399" y="6256360"/>
            <a:ext cx="563539" cy="563539"/>
          </a:xfrm>
          <a:prstGeom prst="rect">
            <a:avLst/>
          </a:prstGeom>
          <a:noFill/>
          <a:extLst>
            <a:ext uri="{909E8E84-426E-40DD-AFC4-6F175D3DCCD1}">
              <a14:hiddenFill xmlns:a14="http://schemas.microsoft.com/office/drawing/2010/main">
                <a:solidFill>
                  <a:srgbClr val="FFFFFF"/>
                </a:solidFill>
              </a14:hiddenFill>
            </a:ext>
          </a:extLst>
        </p:spPr>
      </p:pic>
      <p:pic>
        <p:nvPicPr>
          <p:cNvPr id="2" name="STE-0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239" y="6248400"/>
            <a:ext cx="609600" cy="609600"/>
          </a:xfrm>
          <a:prstGeom prst="rect">
            <a:avLst/>
          </a:prstGeom>
        </p:spPr>
      </p:pic>
    </p:spTree>
    <p:extLst>
      <p:ext uri="{BB962C8B-B14F-4D97-AF65-F5344CB8AC3E}">
        <p14:creationId xmlns:p14="http://schemas.microsoft.com/office/powerpoint/2010/main" val="416073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254" y="338322"/>
            <a:ext cx="7772400" cy="1143000"/>
          </a:xfrm>
        </p:spPr>
        <p:txBody>
          <a:bodyPr>
            <a:normAutofit fontScale="90000"/>
          </a:bodyPr>
          <a:lstStyle/>
          <a:p>
            <a:pPr algn="ctr"/>
            <a:r>
              <a:rPr lang="en-US" dirty="0" smtClean="0"/>
              <a:t>A Big Thank You: Credit Given To</a:t>
            </a:r>
            <a:endParaRPr lang="en-US" dirty="0"/>
          </a:p>
        </p:txBody>
      </p:sp>
      <p:sp>
        <p:nvSpPr>
          <p:cNvPr id="3" name="Content Placeholder 2"/>
          <p:cNvSpPr>
            <a:spLocks noGrp="1"/>
          </p:cNvSpPr>
          <p:nvPr>
            <p:ph idx="1"/>
          </p:nvPr>
        </p:nvSpPr>
        <p:spPr>
          <a:xfrm>
            <a:off x="188176" y="1772560"/>
            <a:ext cx="6115601" cy="4873899"/>
          </a:xfrm>
        </p:spPr>
        <p:txBody>
          <a:bodyPr>
            <a:normAutofit fontScale="92500" lnSpcReduction="10000"/>
          </a:bodyPr>
          <a:lstStyle/>
          <a:p>
            <a:pPr>
              <a:buFont typeface="Wingdings" charset="0"/>
              <a:buChar char="§"/>
              <a:defRPr/>
            </a:pPr>
            <a:r>
              <a:rPr lang="en-US" sz="2800" dirty="0" smtClean="0">
                <a:ea typeface="ＭＳ Ｐゴシック" charset="0"/>
                <a:cs typeface="Calibri (Body)"/>
              </a:rPr>
              <a:t>George Bear, University of Delaware</a:t>
            </a:r>
          </a:p>
          <a:p>
            <a:r>
              <a:rPr lang="en-US" sz="2800" dirty="0" smtClean="0">
                <a:cs typeface="Calibri (Body)"/>
              </a:rPr>
              <a:t>Rob Horner, University of Oregon</a:t>
            </a:r>
          </a:p>
          <a:p>
            <a:r>
              <a:rPr lang="en-US" sz="2800" dirty="0" smtClean="0">
                <a:cs typeface="Calibri (Body)"/>
              </a:rPr>
              <a:t>George </a:t>
            </a:r>
            <a:r>
              <a:rPr lang="en-US" sz="2800" dirty="0" err="1" smtClean="0">
                <a:cs typeface="Calibri (Body)"/>
              </a:rPr>
              <a:t>Sugai</a:t>
            </a:r>
            <a:r>
              <a:rPr lang="en-US" sz="2800" dirty="0" smtClean="0">
                <a:cs typeface="Calibri (Body)"/>
              </a:rPr>
              <a:t> &amp; Brandi </a:t>
            </a:r>
            <a:r>
              <a:rPr lang="en-US" sz="2800" dirty="0" err="1" smtClean="0">
                <a:cs typeface="Calibri (Body)"/>
              </a:rPr>
              <a:t>Simonsen</a:t>
            </a:r>
            <a:r>
              <a:rPr lang="en-US" sz="2800" dirty="0" smtClean="0">
                <a:cs typeface="Calibri (Body)"/>
              </a:rPr>
              <a:t>, University of Connecticut</a:t>
            </a:r>
          </a:p>
          <a:p>
            <a:r>
              <a:rPr lang="en-US" sz="2800" dirty="0" smtClean="0">
                <a:cs typeface="Calibri (Body)"/>
              </a:rPr>
              <a:t>Bob Putnam, The May Institute</a:t>
            </a:r>
          </a:p>
          <a:p>
            <a:pPr>
              <a:buFont typeface="Wingdings" charset="0"/>
              <a:buChar char="§"/>
              <a:defRPr/>
            </a:pPr>
            <a:r>
              <a:rPr lang="en-US" sz="2800" dirty="0">
                <a:ea typeface="ＭＳ Ｐゴシック" charset="0"/>
                <a:cs typeface="Calibri (Body)"/>
              </a:rPr>
              <a:t>Sarah </a:t>
            </a:r>
            <a:r>
              <a:rPr lang="en-US" sz="2800" dirty="0" err="1">
                <a:ea typeface="ＭＳ Ｐゴシック" charset="0"/>
                <a:cs typeface="Calibri (Body)"/>
              </a:rPr>
              <a:t>Fefer</a:t>
            </a:r>
            <a:r>
              <a:rPr lang="en-US" sz="2800" dirty="0">
                <a:ea typeface="ＭＳ Ｐゴシック" charset="0"/>
                <a:cs typeface="Calibri (Body)"/>
              </a:rPr>
              <a:t>, University of </a:t>
            </a:r>
            <a:r>
              <a:rPr lang="en-US" sz="2800" dirty="0" smtClean="0">
                <a:ea typeface="ＭＳ Ｐゴシック" charset="0"/>
                <a:cs typeface="Calibri (Body)"/>
              </a:rPr>
              <a:t>Massachusetts</a:t>
            </a:r>
            <a:endParaRPr lang="en-US" sz="2800" dirty="0">
              <a:ea typeface="ＭＳ Ｐゴシック" charset="0"/>
              <a:cs typeface="Calibri (Body)"/>
            </a:endParaRPr>
          </a:p>
          <a:p>
            <a:r>
              <a:rPr lang="en-US" sz="2800" dirty="0" err="1" smtClean="0">
                <a:cs typeface="Calibri (Body)"/>
              </a:rPr>
              <a:t>www.pbis.org</a:t>
            </a:r>
            <a:endParaRPr lang="en-US" sz="2800" dirty="0" smtClean="0">
              <a:cs typeface="Calibri (Body)"/>
            </a:endParaRPr>
          </a:p>
          <a:p>
            <a:r>
              <a:rPr lang="en-US" sz="2800" dirty="0" smtClean="0">
                <a:cs typeface="Calibri (Body)"/>
              </a:rPr>
              <a:t>SEL4MASS (sel4mass.org)</a:t>
            </a:r>
          </a:p>
          <a:p>
            <a:r>
              <a:rPr lang="en-US" sz="2800" dirty="0" smtClean="0">
                <a:cs typeface="Calibri (Body)"/>
              </a:rPr>
              <a:t>CASEL (</a:t>
            </a:r>
            <a:r>
              <a:rPr lang="en-US" sz="2800" dirty="0" err="1" smtClean="0">
                <a:cs typeface="Calibri (Body)"/>
              </a:rPr>
              <a:t>www.casel.org</a:t>
            </a:r>
            <a:r>
              <a:rPr lang="en-US" sz="2800" dirty="0" smtClean="0">
                <a:cs typeface="Calibri (Body)"/>
              </a:rPr>
              <a:t>)</a:t>
            </a:r>
          </a:p>
          <a:p>
            <a:pPr marL="0" indent="0">
              <a:buNone/>
            </a:pPr>
            <a:endParaRPr lang="en-US" dirty="0"/>
          </a:p>
        </p:txBody>
      </p:sp>
      <p:pic>
        <p:nvPicPr>
          <p:cNvPr id="4" name="Picture 3"/>
          <p:cNvPicPr>
            <a:picLocks noChangeAspect="1"/>
          </p:cNvPicPr>
          <p:nvPr/>
        </p:nvPicPr>
        <p:blipFill>
          <a:blip r:embed="rId5"/>
          <a:stretch>
            <a:fillRect/>
          </a:stretch>
        </p:blipFill>
        <p:spPr>
          <a:xfrm>
            <a:off x="6077311" y="2069035"/>
            <a:ext cx="2925560" cy="4350556"/>
          </a:xfrm>
          <a:prstGeom prst="rect">
            <a:avLst/>
          </a:prstGeom>
          <a:ln>
            <a:solidFill>
              <a:schemeClr val="accent3"/>
            </a:solidFill>
          </a:ln>
        </p:spPr>
      </p:pic>
      <p:pic>
        <p:nvPicPr>
          <p:cNvPr id="5" name="STE-30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937" y="6248400"/>
            <a:ext cx="609600" cy="609600"/>
          </a:xfrm>
          <a:prstGeom prst="rect">
            <a:avLst/>
          </a:prstGeom>
        </p:spPr>
      </p:pic>
    </p:spTree>
    <p:extLst>
      <p:ext uri="{BB962C8B-B14F-4D97-AF65-F5344CB8AC3E}">
        <p14:creationId xmlns:p14="http://schemas.microsoft.com/office/powerpoint/2010/main" val="388844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Commit to Coordinated Implementation of SWPBIS &amp; SEL</a:t>
            </a:r>
            <a:endParaRPr lang="en-US" dirty="0"/>
          </a:p>
        </p:txBody>
      </p:sp>
      <p:sp>
        <p:nvSpPr>
          <p:cNvPr id="3" name="Content Placeholder 2"/>
          <p:cNvSpPr>
            <a:spLocks noGrp="1"/>
          </p:cNvSpPr>
          <p:nvPr>
            <p:ph idx="1"/>
          </p:nvPr>
        </p:nvSpPr>
        <p:spPr/>
        <p:txBody>
          <a:bodyPr>
            <a:normAutofit/>
          </a:bodyPr>
          <a:lstStyle/>
          <a:p>
            <a:r>
              <a:rPr lang="en-US" sz="3200" dirty="0" smtClean="0"/>
              <a:t>Requires administrator involvement</a:t>
            </a:r>
          </a:p>
          <a:p>
            <a:pPr lvl="1"/>
            <a:r>
              <a:rPr lang="en-US" sz="2800" dirty="0" smtClean="0"/>
              <a:t>Setting the vision</a:t>
            </a:r>
          </a:p>
          <a:p>
            <a:pPr lvl="1"/>
            <a:r>
              <a:rPr lang="en-US" sz="2800" dirty="0" smtClean="0"/>
              <a:t>Allocating resources</a:t>
            </a:r>
          </a:p>
          <a:p>
            <a:pPr lvl="1"/>
            <a:r>
              <a:rPr lang="en-US" sz="2800" dirty="0" smtClean="0"/>
              <a:t>Planning for professional development</a:t>
            </a:r>
            <a:endParaRPr lang="en-US" sz="2800" dirty="0"/>
          </a:p>
        </p:txBody>
      </p:sp>
      <p:pic>
        <p:nvPicPr>
          <p:cNvPr id="4" name="STE-0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26163"/>
            <a:ext cx="609600" cy="609600"/>
          </a:xfrm>
          <a:prstGeom prst="rect">
            <a:avLst/>
          </a:prstGeom>
        </p:spPr>
      </p:pic>
    </p:spTree>
    <p:extLst>
      <p:ext uri="{BB962C8B-B14F-4D97-AF65-F5344CB8AC3E}">
        <p14:creationId xmlns:p14="http://schemas.microsoft.com/office/powerpoint/2010/main" val="105914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Obtain Staff/Community Buy-In</a:t>
            </a:r>
            <a:endParaRPr lang="en-US" dirty="0"/>
          </a:p>
        </p:txBody>
      </p:sp>
      <p:sp>
        <p:nvSpPr>
          <p:cNvPr id="3" name="Content Placeholder 2"/>
          <p:cNvSpPr>
            <a:spLocks noGrp="1"/>
          </p:cNvSpPr>
          <p:nvPr>
            <p:ph idx="1"/>
          </p:nvPr>
        </p:nvSpPr>
        <p:spPr/>
        <p:txBody>
          <a:bodyPr>
            <a:normAutofit/>
          </a:bodyPr>
          <a:lstStyle/>
          <a:p>
            <a:r>
              <a:rPr lang="en-US" sz="2800" dirty="0"/>
              <a:t>E</a:t>
            </a:r>
            <a:r>
              <a:rPr lang="en-US" sz="2800" dirty="0" smtClean="0"/>
              <a:t>nsure staff understand the key features, strengths, and weaknesses of both models</a:t>
            </a:r>
          </a:p>
          <a:p>
            <a:r>
              <a:rPr lang="en-US" sz="2800" dirty="0" smtClean="0"/>
              <a:t>Have staff share existing examples of PBIS &amp; SEL that they are already implementing in their classes</a:t>
            </a:r>
          </a:p>
          <a:p>
            <a:r>
              <a:rPr lang="en-US" sz="2800" dirty="0" smtClean="0"/>
              <a:t>Build agreements in how to move forward</a:t>
            </a:r>
            <a:endParaRPr lang="en-US" sz="2800" dirty="0"/>
          </a:p>
        </p:txBody>
      </p:sp>
      <p:pic>
        <p:nvPicPr>
          <p:cNvPr id="4" name="STE-00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248400"/>
            <a:ext cx="609600" cy="609600"/>
          </a:xfrm>
          <a:prstGeom prst="rect">
            <a:avLst/>
          </a:prstGeom>
        </p:spPr>
      </p:pic>
    </p:spTree>
    <p:extLst>
      <p:ext uri="{BB962C8B-B14F-4D97-AF65-F5344CB8AC3E}">
        <p14:creationId xmlns:p14="http://schemas.microsoft.com/office/powerpoint/2010/main" val="299088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Engage Stakeholders to Form a Team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5095553"/>
              </p:ext>
            </p:extLst>
          </p:nvPr>
        </p:nvGraphicFramePr>
        <p:xfrm>
          <a:off x="191069" y="1752600"/>
          <a:ext cx="8748215" cy="49075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TE-00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1069" y="6122158"/>
            <a:ext cx="609600" cy="609600"/>
          </a:xfrm>
          <a:prstGeom prst="rect">
            <a:avLst/>
          </a:prstGeom>
        </p:spPr>
      </p:pic>
    </p:spTree>
    <p:extLst>
      <p:ext uri="{BB962C8B-B14F-4D97-AF65-F5344CB8AC3E}">
        <p14:creationId xmlns:p14="http://schemas.microsoft.com/office/powerpoint/2010/main" val="183820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 Develop a Shared Vision for Integrated Model</a:t>
            </a:r>
            <a:endParaRPr lang="en-US" dirty="0"/>
          </a:p>
        </p:txBody>
      </p:sp>
      <p:sp>
        <p:nvSpPr>
          <p:cNvPr id="3" name="Content Placeholder 2"/>
          <p:cNvSpPr>
            <a:spLocks noGrp="1"/>
          </p:cNvSpPr>
          <p:nvPr>
            <p:ph idx="1"/>
          </p:nvPr>
        </p:nvSpPr>
        <p:spPr>
          <a:xfrm>
            <a:off x="279779" y="1709384"/>
            <a:ext cx="3847681" cy="4525963"/>
          </a:xfrm>
        </p:spPr>
        <p:txBody>
          <a:bodyPr>
            <a:normAutofit/>
          </a:bodyPr>
          <a:lstStyle/>
          <a:p>
            <a:r>
              <a:rPr lang="en-US" dirty="0" smtClean="0"/>
              <a:t>Engage in a visioning process with staff, students, parents</a:t>
            </a:r>
          </a:p>
          <a:p>
            <a:r>
              <a:rPr lang="en-US" dirty="0" smtClean="0"/>
              <a:t>Consider how current SEL or PBIS efforts capture core values/vision of the school</a:t>
            </a:r>
            <a:endParaRPr lang="en-US" dirty="0"/>
          </a:p>
        </p:txBody>
      </p:sp>
      <p:pic>
        <p:nvPicPr>
          <p:cNvPr id="5" name="Picture 4"/>
          <p:cNvPicPr>
            <a:picLocks noChangeAspect="1"/>
          </p:cNvPicPr>
          <p:nvPr/>
        </p:nvPicPr>
        <p:blipFill>
          <a:blip r:embed="rId5"/>
          <a:stretch>
            <a:fillRect/>
          </a:stretch>
        </p:blipFill>
        <p:spPr>
          <a:xfrm>
            <a:off x="4304880" y="1709384"/>
            <a:ext cx="4511288" cy="4573932"/>
          </a:xfrm>
          <a:prstGeom prst="rect">
            <a:avLst/>
          </a:prstGeom>
          <a:ln>
            <a:solidFill>
              <a:schemeClr val="accent3"/>
            </a:solidFill>
          </a:ln>
        </p:spPr>
      </p:pic>
      <p:pic>
        <p:nvPicPr>
          <p:cNvPr id="6" name="Picture 5" descr="C:\Users\hearn\AppData\Local\Microsoft\Windows\Temporary Internet Files\Content.IE5\TLQUBN1Z\star[1].png"/>
          <p:cNvPicPr>
            <a:picLocks noChangeAspect="1" noChangeArrowheads="1"/>
          </p:cNvPicPr>
          <p:nvPr/>
        </p:nvPicPr>
        <p:blipFill>
          <a:blip r:embed="rId6" cstate="print">
            <a:duotone>
              <a:prstClr val="black"/>
              <a:srgbClr val="FADA7A">
                <a:tint val="45000"/>
                <a:satMod val="400000"/>
              </a:srgbClr>
            </a:duotone>
            <a:extLst>
              <a:ext uri="{28A0092B-C50C-407E-A947-70E740481C1C}">
                <a14:useLocalDpi xmlns:a14="http://schemas.microsoft.com/office/drawing/2010/main" val="0"/>
              </a:ext>
            </a:extLst>
          </a:blip>
          <a:srcRect/>
          <a:stretch>
            <a:fillRect/>
          </a:stretch>
        </p:blipFill>
        <p:spPr bwMode="auto">
          <a:xfrm>
            <a:off x="8534399" y="6256360"/>
            <a:ext cx="563539" cy="563539"/>
          </a:xfrm>
          <a:prstGeom prst="rect">
            <a:avLst/>
          </a:prstGeom>
          <a:noFill/>
          <a:extLst>
            <a:ext uri="{909E8E84-426E-40DD-AFC4-6F175D3DCCD1}">
              <a14:hiddenFill xmlns:a14="http://schemas.microsoft.com/office/drawing/2010/main">
                <a:solidFill>
                  <a:srgbClr val="FFFFFF"/>
                </a:solidFill>
              </a14:hiddenFill>
            </a:ext>
          </a:extLst>
        </p:spPr>
      </p:pic>
      <p:pic>
        <p:nvPicPr>
          <p:cNvPr id="4" name="STE-00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328" y="6235347"/>
            <a:ext cx="609600" cy="609600"/>
          </a:xfrm>
          <a:prstGeom prst="rect">
            <a:avLst/>
          </a:prstGeom>
        </p:spPr>
      </p:pic>
    </p:spTree>
    <p:extLst>
      <p:ext uri="{BB962C8B-B14F-4D97-AF65-F5344CB8AC3E}">
        <p14:creationId xmlns:p14="http://schemas.microsoft.com/office/powerpoint/2010/main" val="21419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Conduct a SWOT Analysis </a:t>
            </a:r>
            <a:endParaRPr lang="en-US" dirty="0"/>
          </a:p>
        </p:txBody>
      </p:sp>
      <p:sp>
        <p:nvSpPr>
          <p:cNvPr id="3" name="Content Placeholder 2"/>
          <p:cNvSpPr>
            <a:spLocks noGrp="1"/>
          </p:cNvSpPr>
          <p:nvPr>
            <p:ph idx="1"/>
          </p:nvPr>
        </p:nvSpPr>
        <p:spPr/>
        <p:txBody>
          <a:bodyPr>
            <a:normAutofit/>
          </a:bodyPr>
          <a:lstStyle/>
          <a:p>
            <a:r>
              <a:rPr lang="en-US" dirty="0" smtClean="0"/>
              <a:t>What are the strengths of PBIS and our selected SEL program?</a:t>
            </a:r>
          </a:p>
          <a:p>
            <a:r>
              <a:rPr lang="en-US" dirty="0" smtClean="0"/>
              <a:t>What are the weaknesses?</a:t>
            </a:r>
          </a:p>
          <a:p>
            <a:r>
              <a:rPr lang="en-US" dirty="0" smtClean="0"/>
              <a:t>Where are there opportunities to integrate strengths and enhancements?</a:t>
            </a:r>
          </a:p>
          <a:p>
            <a:r>
              <a:rPr lang="en-US" dirty="0" smtClean="0"/>
              <a:t>What barriers currently exist? What may be barriers to integration?</a:t>
            </a:r>
          </a:p>
          <a:p>
            <a:r>
              <a:rPr lang="en-US" dirty="0" smtClean="0"/>
              <a:t>Do we need more information from our stakeholders (e.g. Delaware School Surveys</a:t>
            </a:r>
            <a:r>
              <a:rPr lang="en-US" baseline="30000" dirty="0" smtClean="0"/>
              <a:t>18</a:t>
            </a:r>
            <a:r>
              <a:rPr lang="en-US" dirty="0" smtClean="0"/>
              <a:t>)</a:t>
            </a:r>
            <a:endParaRPr lang="en-US" dirty="0"/>
          </a:p>
        </p:txBody>
      </p:sp>
      <p:pic>
        <p:nvPicPr>
          <p:cNvPr id="5" name="Picture 5" descr="C:\Users\hearn\AppData\Local\Microsoft\Windows\Temporary Internet Files\Content.IE5\TLQUBN1Z\star[1].png"/>
          <p:cNvPicPr>
            <a:picLocks noChangeAspect="1" noChangeArrowheads="1"/>
          </p:cNvPicPr>
          <p:nvPr/>
        </p:nvPicPr>
        <p:blipFill>
          <a:blip r:embed="rId5" cstate="print">
            <a:duotone>
              <a:prstClr val="black"/>
              <a:srgbClr val="FADA7A">
                <a:tint val="45000"/>
                <a:satMod val="400000"/>
              </a:srgbClr>
            </a:duotone>
            <a:extLst>
              <a:ext uri="{28A0092B-C50C-407E-A947-70E740481C1C}">
                <a14:useLocalDpi xmlns:a14="http://schemas.microsoft.com/office/drawing/2010/main" val="0"/>
              </a:ext>
            </a:extLst>
          </a:blip>
          <a:srcRect/>
          <a:stretch>
            <a:fillRect/>
          </a:stretch>
        </p:blipFill>
        <p:spPr bwMode="auto">
          <a:xfrm>
            <a:off x="8534399" y="6256360"/>
            <a:ext cx="563539" cy="563539"/>
          </a:xfrm>
          <a:prstGeom prst="rect">
            <a:avLst/>
          </a:prstGeom>
          <a:noFill/>
          <a:extLst>
            <a:ext uri="{909E8E84-426E-40DD-AFC4-6F175D3DCCD1}">
              <a14:hiddenFill xmlns:a14="http://schemas.microsoft.com/office/drawing/2010/main">
                <a:solidFill>
                  <a:srgbClr val="FFFFFF"/>
                </a:solidFill>
              </a14:hiddenFill>
            </a:ext>
          </a:extLst>
        </p:spPr>
      </p:pic>
      <p:pic>
        <p:nvPicPr>
          <p:cNvPr id="4" name="STE-00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328" y="6210299"/>
            <a:ext cx="609600" cy="609600"/>
          </a:xfrm>
          <a:prstGeom prst="rect">
            <a:avLst/>
          </a:prstGeom>
        </p:spPr>
      </p:pic>
    </p:spTree>
    <p:extLst>
      <p:ext uri="{BB962C8B-B14F-4D97-AF65-F5344CB8AC3E}">
        <p14:creationId xmlns:p14="http://schemas.microsoft.com/office/powerpoint/2010/main" val="87011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Use Data to Identify and Select Programming</a:t>
            </a:r>
            <a:endParaRPr lang="en-US" dirty="0"/>
          </a:p>
        </p:txBody>
      </p:sp>
      <p:sp>
        <p:nvSpPr>
          <p:cNvPr id="3" name="Content Placeholder 2"/>
          <p:cNvSpPr>
            <a:spLocks noGrp="1"/>
          </p:cNvSpPr>
          <p:nvPr>
            <p:ph idx="1"/>
          </p:nvPr>
        </p:nvSpPr>
        <p:spPr>
          <a:xfrm>
            <a:off x="457200" y="1736676"/>
            <a:ext cx="8229600" cy="4937929"/>
          </a:xfrm>
        </p:spPr>
        <p:txBody>
          <a:bodyPr>
            <a:normAutofit/>
          </a:bodyPr>
          <a:lstStyle/>
          <a:p>
            <a:r>
              <a:rPr lang="en-US" dirty="0" smtClean="0"/>
              <a:t>Use SWOT data</a:t>
            </a:r>
          </a:p>
          <a:p>
            <a:r>
              <a:rPr lang="en-US" dirty="0" smtClean="0"/>
              <a:t>Use extant data to identify important student outcomes to target school-wide:</a:t>
            </a:r>
          </a:p>
          <a:p>
            <a:pPr lvl="1"/>
            <a:r>
              <a:rPr lang="en-US" dirty="0" smtClean="0"/>
              <a:t>School Climate, Social and Emotional Competency, Student Engagement, and Bullying Victimization data (e.g. using the Delaware School Surveys)</a:t>
            </a:r>
          </a:p>
          <a:p>
            <a:pPr lvl="1"/>
            <a:r>
              <a:rPr lang="en-US" dirty="0" smtClean="0"/>
              <a:t>Office disciplinary referrals</a:t>
            </a:r>
          </a:p>
          <a:p>
            <a:pPr lvl="1"/>
            <a:r>
              <a:rPr lang="en-US" dirty="0" smtClean="0"/>
              <a:t>Nurse visits</a:t>
            </a:r>
          </a:p>
          <a:p>
            <a:pPr lvl="1"/>
            <a:r>
              <a:rPr lang="en-US" dirty="0" smtClean="0"/>
              <a:t>Counselor contacts</a:t>
            </a:r>
          </a:p>
          <a:p>
            <a:pPr lvl="1"/>
            <a:r>
              <a:rPr lang="en-US" dirty="0" smtClean="0"/>
              <a:t>Attendance data</a:t>
            </a:r>
          </a:p>
          <a:p>
            <a:r>
              <a:rPr lang="en-US" dirty="0" smtClean="0"/>
              <a:t>Use extant data and requests for assistance to intensify support for some students</a:t>
            </a:r>
            <a:endParaRPr lang="en-US" dirty="0"/>
          </a:p>
        </p:txBody>
      </p:sp>
      <p:pic>
        <p:nvPicPr>
          <p:cNvPr id="5" name="Picture 5" descr="C:\Users\hearn\AppData\Local\Microsoft\Windows\Temporary Internet Files\Content.IE5\TLQUBN1Z\star[1].png"/>
          <p:cNvPicPr>
            <a:picLocks noChangeAspect="1" noChangeArrowheads="1"/>
          </p:cNvPicPr>
          <p:nvPr/>
        </p:nvPicPr>
        <p:blipFill>
          <a:blip r:embed="rId5" cstate="print">
            <a:duotone>
              <a:prstClr val="black"/>
              <a:srgbClr val="FADA7A">
                <a:tint val="45000"/>
                <a:satMod val="400000"/>
              </a:srgbClr>
            </a:duotone>
            <a:extLst>
              <a:ext uri="{28A0092B-C50C-407E-A947-70E740481C1C}">
                <a14:useLocalDpi xmlns:a14="http://schemas.microsoft.com/office/drawing/2010/main" val="0"/>
              </a:ext>
            </a:extLst>
          </a:blip>
          <a:srcRect/>
          <a:stretch>
            <a:fillRect/>
          </a:stretch>
        </p:blipFill>
        <p:spPr bwMode="auto">
          <a:xfrm>
            <a:off x="8534399" y="6256360"/>
            <a:ext cx="563539" cy="563539"/>
          </a:xfrm>
          <a:prstGeom prst="rect">
            <a:avLst/>
          </a:prstGeom>
          <a:noFill/>
          <a:extLst>
            <a:ext uri="{909E8E84-426E-40DD-AFC4-6F175D3DCCD1}">
              <a14:hiddenFill xmlns:a14="http://schemas.microsoft.com/office/drawing/2010/main">
                <a:solidFill>
                  <a:srgbClr val="FFFFFF"/>
                </a:solidFill>
              </a14:hiddenFill>
            </a:ext>
          </a:extLst>
        </p:spPr>
      </p:pic>
      <p:pic>
        <p:nvPicPr>
          <p:cNvPr id="4" name="STE-0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328" y="6200063"/>
            <a:ext cx="609600" cy="609600"/>
          </a:xfrm>
          <a:prstGeom prst="rect">
            <a:avLst/>
          </a:prstGeom>
        </p:spPr>
      </p:pic>
    </p:spTree>
    <p:extLst>
      <p:ext uri="{BB962C8B-B14F-4D97-AF65-F5344CB8AC3E}">
        <p14:creationId xmlns:p14="http://schemas.microsoft.com/office/powerpoint/2010/main" val="298654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116" y="339157"/>
            <a:ext cx="7833811" cy="647223"/>
          </a:xfrm>
        </p:spPr>
        <p:txBody>
          <a:bodyPr>
            <a:noAutofit/>
          </a:bodyPr>
          <a:lstStyle/>
          <a:p>
            <a:r>
              <a:rPr lang="en-US" sz="2600" dirty="0" smtClean="0"/>
              <a:t>Example Request for Assistance Form</a:t>
            </a:r>
            <a:endParaRPr lang="en-US" sz="2600" dirty="0"/>
          </a:p>
        </p:txBody>
      </p:sp>
      <p:sp>
        <p:nvSpPr>
          <p:cNvPr id="3" name="Content Placeholder 2"/>
          <p:cNvSpPr>
            <a:spLocks noGrp="1"/>
          </p:cNvSpPr>
          <p:nvPr>
            <p:ph idx="1"/>
          </p:nvPr>
        </p:nvSpPr>
        <p:spPr>
          <a:xfrm>
            <a:off x="1432516" y="1064498"/>
            <a:ext cx="6064761" cy="494784"/>
          </a:xfrm>
        </p:spPr>
        <p:txBody>
          <a:bodyPr>
            <a:normAutofit fontScale="92500"/>
          </a:bodyPr>
          <a:lstStyle/>
          <a:p>
            <a:pPr marL="0" indent="0" algn="ctr">
              <a:buNone/>
            </a:pPr>
            <a:r>
              <a:rPr lang="en-US" sz="1600" dirty="0" smtClean="0"/>
              <a:t>Number of ODR: __________ Number of nurses visits: ____________</a:t>
            </a:r>
            <a:endParaRPr lang="en-US" sz="1600" dirty="0"/>
          </a:p>
        </p:txBody>
      </p:sp>
      <p:graphicFrame>
        <p:nvGraphicFramePr>
          <p:cNvPr id="4" name="Object 3"/>
          <p:cNvGraphicFramePr>
            <a:graphicFrameLocks noChangeAspect="1"/>
          </p:cNvGraphicFramePr>
          <p:nvPr>
            <p:extLst>
              <p:ext uri="{D42A27DB-BD31-4B8C-83A1-F6EECF244321}">
                <p14:modId xmlns:p14="http://schemas.microsoft.com/office/powerpoint/2010/main" val="889976409"/>
              </p:ext>
            </p:extLst>
          </p:nvPr>
        </p:nvGraphicFramePr>
        <p:xfrm>
          <a:off x="231788" y="1662712"/>
          <a:ext cx="8912212" cy="5428841"/>
        </p:xfrm>
        <a:graphic>
          <a:graphicData uri="http://schemas.openxmlformats.org/presentationml/2006/ole">
            <mc:AlternateContent xmlns:mc="http://schemas.openxmlformats.org/markup-compatibility/2006">
              <mc:Choice xmlns:v="urn:schemas-microsoft-com:vml" Requires="v">
                <p:oleObj spid="_x0000_s1151" name="Document" r:id="rId6" imgW="8750300" imgH="5448300" progId="Word.Document.12">
                  <p:embed/>
                </p:oleObj>
              </mc:Choice>
              <mc:Fallback>
                <p:oleObj name="Document" r:id="rId6" imgW="8750300" imgH="5448300" progId="Word.Document.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788" y="1662712"/>
                        <a:ext cx="8912212" cy="5428841"/>
                      </a:xfrm>
                      <a:prstGeom prst="rect">
                        <a:avLst/>
                      </a:prstGeom>
                      <a:noFill/>
                      <a:extLst/>
                    </p:spPr>
                  </p:pic>
                </p:oleObj>
              </mc:Fallback>
            </mc:AlternateContent>
          </a:graphicData>
        </a:graphic>
      </p:graphicFrame>
      <p:pic>
        <p:nvPicPr>
          <p:cNvPr id="8" name="Picture 5" descr="C:\Users\hearn\AppData\Local\Microsoft\Windows\Temporary Internet Files\Content.IE5\TLQUBN1Z\star[1].png"/>
          <p:cNvPicPr>
            <a:picLocks noChangeAspect="1" noChangeArrowheads="1"/>
          </p:cNvPicPr>
          <p:nvPr/>
        </p:nvPicPr>
        <p:blipFill>
          <a:blip r:embed="rId8">
            <a:duotone>
              <a:prstClr val="black"/>
              <a:srgbClr val="FADA7A">
                <a:tint val="45000"/>
                <a:satMod val="400000"/>
              </a:srgbClr>
            </a:duotone>
            <a:extLst>
              <a:ext uri="{28A0092B-C50C-407E-A947-70E740481C1C}">
                <a14:useLocalDpi xmlns:a14="http://schemas.microsoft.com/office/drawing/2010/main" val="0"/>
              </a:ext>
            </a:extLst>
          </a:blip>
          <a:srcRect/>
          <a:stretch>
            <a:fillRect/>
          </a:stretch>
        </p:blipFill>
        <p:spPr bwMode="auto">
          <a:xfrm>
            <a:off x="-27296" y="-68240"/>
            <a:ext cx="1325538" cy="1325538"/>
          </a:xfrm>
          <a:prstGeom prst="rect">
            <a:avLst/>
          </a:prstGeom>
          <a:noFill/>
          <a:extLst>
            <a:ext uri="{909E8E84-426E-40DD-AFC4-6F175D3DCCD1}">
              <a14:hiddenFill xmlns:a14="http://schemas.microsoft.com/office/drawing/2010/main">
                <a:solidFill>
                  <a:srgbClr val="FFFFFF"/>
                </a:solidFill>
              </a14:hiddenFill>
            </a:ext>
          </a:extLst>
        </p:spPr>
      </p:pic>
      <p:pic>
        <p:nvPicPr>
          <p:cNvPr id="5" name="STE-013.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5873" y="5757080"/>
            <a:ext cx="609600" cy="609600"/>
          </a:xfrm>
          <a:prstGeom prst="rect">
            <a:avLst/>
          </a:prstGeom>
        </p:spPr>
      </p:pic>
    </p:spTree>
    <p:extLst>
      <p:ext uri="{BB962C8B-B14F-4D97-AF65-F5344CB8AC3E}">
        <p14:creationId xmlns:p14="http://schemas.microsoft.com/office/powerpoint/2010/main" val="162470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Create an Integration Action Plan</a:t>
            </a:r>
            <a:endParaRPr lang="en-US" dirty="0"/>
          </a:p>
        </p:txBody>
      </p:sp>
      <p:sp>
        <p:nvSpPr>
          <p:cNvPr id="3" name="Content Placeholder 2"/>
          <p:cNvSpPr>
            <a:spLocks noGrp="1"/>
          </p:cNvSpPr>
          <p:nvPr>
            <p:ph idx="1"/>
          </p:nvPr>
        </p:nvSpPr>
        <p:spPr/>
        <p:txBody>
          <a:bodyPr>
            <a:normAutofit/>
          </a:bodyPr>
          <a:lstStyle/>
          <a:p>
            <a:r>
              <a:rPr lang="en-US" dirty="0" smtClean="0"/>
              <a:t>Statement of purpose for integration</a:t>
            </a:r>
          </a:p>
          <a:p>
            <a:r>
              <a:rPr lang="en-US" dirty="0" smtClean="0"/>
              <a:t>Create visuals/”cheat sheets” for teachers to easily use common language</a:t>
            </a:r>
          </a:p>
          <a:p>
            <a:r>
              <a:rPr lang="en-US" dirty="0" smtClean="0"/>
              <a:t>Develop implementation measures that reflect integrated treatment integrity</a:t>
            </a:r>
          </a:p>
          <a:p>
            <a:r>
              <a:rPr lang="en-US" dirty="0" smtClean="0"/>
              <a:t>Explicitly state strategies for maintaining faculty buy-in and orienting new faculty</a:t>
            </a:r>
          </a:p>
          <a:p>
            <a:r>
              <a:rPr lang="en-US" dirty="0" smtClean="0"/>
              <a:t>Set up explicit opportunities for faculty to reflect on implementation and effectiveness</a:t>
            </a:r>
          </a:p>
          <a:p>
            <a:r>
              <a:rPr lang="en-US" dirty="0" smtClean="0"/>
              <a:t>Create an implementation timeline</a:t>
            </a:r>
            <a:endParaRPr lang="en-US" dirty="0"/>
          </a:p>
        </p:txBody>
      </p:sp>
      <p:pic>
        <p:nvPicPr>
          <p:cNvPr id="5" name="Picture 5" descr="C:\Users\hearn\AppData\Local\Microsoft\Windows\Temporary Internet Files\Content.IE5\TLQUBN1Z\star[1].png"/>
          <p:cNvPicPr>
            <a:picLocks noChangeAspect="1" noChangeArrowheads="1"/>
          </p:cNvPicPr>
          <p:nvPr/>
        </p:nvPicPr>
        <p:blipFill>
          <a:blip r:embed="rId5" cstate="print">
            <a:duotone>
              <a:prstClr val="black"/>
              <a:srgbClr val="FADA7A">
                <a:tint val="45000"/>
                <a:satMod val="400000"/>
              </a:srgbClr>
            </a:duotone>
            <a:extLst>
              <a:ext uri="{28A0092B-C50C-407E-A947-70E740481C1C}">
                <a14:useLocalDpi xmlns:a14="http://schemas.microsoft.com/office/drawing/2010/main" val="0"/>
              </a:ext>
            </a:extLst>
          </a:blip>
          <a:srcRect/>
          <a:stretch>
            <a:fillRect/>
          </a:stretch>
        </p:blipFill>
        <p:spPr bwMode="auto">
          <a:xfrm>
            <a:off x="8534399" y="6256360"/>
            <a:ext cx="563539" cy="563539"/>
          </a:xfrm>
          <a:prstGeom prst="rect">
            <a:avLst/>
          </a:prstGeom>
          <a:noFill/>
          <a:extLst>
            <a:ext uri="{909E8E84-426E-40DD-AFC4-6F175D3DCCD1}">
              <a14:hiddenFill xmlns:a14="http://schemas.microsoft.com/office/drawing/2010/main">
                <a:solidFill>
                  <a:srgbClr val="FFFFFF"/>
                </a:solidFill>
              </a14:hiddenFill>
            </a:ext>
          </a:extLst>
        </p:spPr>
      </p:pic>
      <p:pic>
        <p:nvPicPr>
          <p:cNvPr id="4" name="STE-01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328" y="6218829"/>
            <a:ext cx="609600" cy="609600"/>
          </a:xfrm>
          <a:prstGeom prst="rect">
            <a:avLst/>
          </a:prstGeom>
        </p:spPr>
      </p:pic>
    </p:spTree>
    <p:extLst>
      <p:ext uri="{BB962C8B-B14F-4D97-AF65-F5344CB8AC3E}">
        <p14:creationId xmlns:p14="http://schemas.microsoft.com/office/powerpoint/2010/main" val="327296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242" y="274638"/>
            <a:ext cx="7388558" cy="1143000"/>
          </a:xfrm>
        </p:spPr>
        <p:txBody>
          <a:bodyPr>
            <a:normAutofit fontScale="90000"/>
          </a:bodyPr>
          <a:lstStyle/>
          <a:p>
            <a:r>
              <a:rPr lang="en-US" dirty="0" smtClean="0"/>
              <a:t>A Sample Cheat Sheet: Crosswalk SWPBIS with SEL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94079126"/>
              </p:ext>
            </p:extLst>
          </p:nvPr>
        </p:nvGraphicFramePr>
        <p:xfrm>
          <a:off x="-1" y="1927752"/>
          <a:ext cx="9048466" cy="4800600"/>
        </p:xfrm>
        <a:graphic>
          <a:graphicData uri="http://schemas.openxmlformats.org/drawingml/2006/table">
            <a:tbl>
              <a:tblPr firstRow="1" bandRow="1">
                <a:tableStyleId>{5C22544A-7EE6-4342-B048-85BDC9FD1C3A}</a:tableStyleId>
              </a:tblPr>
              <a:tblGrid>
                <a:gridCol w="1583482"/>
                <a:gridCol w="1767802"/>
                <a:gridCol w="2262116"/>
                <a:gridCol w="1759424"/>
                <a:gridCol w="1675642"/>
              </a:tblGrid>
              <a:tr h="960120">
                <a:tc>
                  <a:txBody>
                    <a:bodyPr/>
                    <a:lstStyle/>
                    <a:p>
                      <a:endParaRPr lang="en-US" dirty="0"/>
                    </a:p>
                  </a:txBody>
                  <a:tcPr/>
                </a:tc>
                <a:tc>
                  <a:txBody>
                    <a:bodyPr/>
                    <a:lstStyle/>
                    <a:p>
                      <a:pPr algn="ctr"/>
                      <a:r>
                        <a:rPr lang="en-US" sz="2000" dirty="0" smtClean="0"/>
                        <a:t>C</a:t>
                      </a:r>
                      <a:r>
                        <a:rPr lang="en-US" sz="2000" i="1" dirty="0" smtClean="0"/>
                        <a:t>ooperation</a:t>
                      </a:r>
                      <a:endParaRPr lang="en-US" sz="2000" dirty="0"/>
                    </a:p>
                  </a:txBody>
                  <a:tcPr anchor="ctr"/>
                </a:tc>
                <a:tc>
                  <a:txBody>
                    <a:bodyPr/>
                    <a:lstStyle/>
                    <a:p>
                      <a:pPr algn="ctr"/>
                      <a:r>
                        <a:rPr lang="en-US" sz="2000" dirty="0" smtClean="0"/>
                        <a:t>A</a:t>
                      </a:r>
                      <a:r>
                        <a:rPr lang="en-US" sz="2000" i="1" dirty="0" smtClean="0"/>
                        <a:t>ccountability</a:t>
                      </a:r>
                      <a:endParaRPr lang="en-US" sz="2000" dirty="0"/>
                    </a:p>
                  </a:txBody>
                  <a:tcPr anchor="ctr"/>
                </a:tc>
                <a:tc>
                  <a:txBody>
                    <a:bodyPr/>
                    <a:lstStyle/>
                    <a:p>
                      <a:pPr algn="ctr"/>
                      <a:r>
                        <a:rPr lang="en-US" sz="2000" dirty="0" smtClean="0"/>
                        <a:t>R</a:t>
                      </a:r>
                      <a:r>
                        <a:rPr lang="en-US" sz="2000" i="1" dirty="0" smtClean="0"/>
                        <a:t>espect</a:t>
                      </a:r>
                      <a:endParaRPr lang="en-US" sz="2000" dirty="0"/>
                    </a:p>
                  </a:txBody>
                  <a:tcPr anchor="ctr"/>
                </a:tc>
                <a:tc>
                  <a:txBody>
                    <a:bodyPr/>
                    <a:lstStyle/>
                    <a:p>
                      <a:pPr algn="ctr"/>
                      <a:r>
                        <a:rPr lang="en-US" sz="2000" dirty="0" smtClean="0"/>
                        <a:t>E</a:t>
                      </a:r>
                      <a:r>
                        <a:rPr lang="en-US" sz="2000" i="1" dirty="0" smtClean="0"/>
                        <a:t>mpathy</a:t>
                      </a:r>
                      <a:endParaRPr lang="en-US" sz="2000" dirty="0"/>
                    </a:p>
                  </a:txBody>
                  <a:tcPr anchor="ctr"/>
                </a:tc>
              </a:tr>
              <a:tr h="960120">
                <a:tc>
                  <a:txBody>
                    <a:bodyPr/>
                    <a:lstStyle/>
                    <a:p>
                      <a:pPr algn="l"/>
                      <a:r>
                        <a:rPr lang="en-US" sz="1500" dirty="0" smtClean="0"/>
                        <a:t>Understanding your Feelings</a:t>
                      </a:r>
                      <a:endParaRPr lang="en-US" sz="1500" dirty="0"/>
                    </a:p>
                  </a:txBody>
                  <a:tcPr anchor="ctr"/>
                </a:tc>
                <a:tc>
                  <a:txBody>
                    <a:bodyPr/>
                    <a:lstStyle/>
                    <a:p>
                      <a:pPr algn="ctr"/>
                      <a:endParaRPr lang="en-US" sz="4400" b="1" dirty="0"/>
                    </a:p>
                  </a:txBody>
                  <a:tcPr/>
                </a:tc>
                <a:tc>
                  <a:txBody>
                    <a:bodyPr/>
                    <a:lstStyle/>
                    <a:p>
                      <a:pPr algn="ctr"/>
                      <a:endParaRPr lang="en-US" sz="4400" b="1" dirty="0"/>
                    </a:p>
                  </a:txBody>
                  <a:tcPr/>
                </a:tc>
                <a:tc>
                  <a:txBody>
                    <a:bodyPr/>
                    <a:lstStyle/>
                    <a:p>
                      <a:pPr algn="ctr"/>
                      <a:r>
                        <a:rPr lang="en-US" sz="4400" b="1" dirty="0" smtClean="0"/>
                        <a:t>X</a:t>
                      </a:r>
                      <a:endParaRPr lang="en-US" sz="4400" b="1" dirty="0"/>
                    </a:p>
                  </a:txBody>
                  <a:tcPr/>
                </a:tc>
                <a:tc>
                  <a:txBody>
                    <a:bodyPr/>
                    <a:lstStyle/>
                    <a:p>
                      <a:pPr algn="ctr"/>
                      <a:endParaRPr lang="en-US" sz="4400" b="1" dirty="0"/>
                    </a:p>
                  </a:txBody>
                  <a:tcPr/>
                </a:tc>
              </a:tr>
              <a:tr h="960120">
                <a:tc>
                  <a:txBody>
                    <a:bodyPr/>
                    <a:lstStyle/>
                    <a:p>
                      <a:pPr algn="l"/>
                      <a:r>
                        <a:rPr lang="en-US" sz="1500" dirty="0" smtClean="0"/>
                        <a:t>Understanding</a:t>
                      </a:r>
                      <a:r>
                        <a:rPr lang="en-US" sz="1500" baseline="0" dirty="0" smtClean="0"/>
                        <a:t> Other People’s Feelings</a:t>
                      </a:r>
                      <a:endParaRPr lang="en-US" sz="1500" dirty="0"/>
                    </a:p>
                  </a:txBody>
                  <a:tcPr anchor="ctr"/>
                </a:tc>
                <a:tc>
                  <a:txBody>
                    <a:bodyPr/>
                    <a:lstStyle/>
                    <a:p>
                      <a:pPr algn="ctr"/>
                      <a:r>
                        <a:rPr lang="en-US" sz="4400" b="1" dirty="0" smtClean="0"/>
                        <a:t>X</a:t>
                      </a:r>
                      <a:endParaRPr lang="en-US" sz="4400" b="1" dirty="0"/>
                    </a:p>
                  </a:txBody>
                  <a:tcPr/>
                </a:tc>
                <a:tc>
                  <a:txBody>
                    <a:bodyPr/>
                    <a:lstStyle/>
                    <a:p>
                      <a:pPr algn="ctr"/>
                      <a:endParaRPr lang="en-US" sz="4400" b="1" dirty="0"/>
                    </a:p>
                  </a:txBody>
                  <a:tcPr/>
                </a:tc>
                <a:tc>
                  <a:txBody>
                    <a:bodyPr/>
                    <a:lstStyle/>
                    <a:p>
                      <a:pPr algn="ctr"/>
                      <a:r>
                        <a:rPr lang="en-US" sz="4400" b="1" dirty="0" smtClean="0"/>
                        <a:t>X</a:t>
                      </a:r>
                      <a:endParaRPr lang="en-US" sz="4400" b="1" dirty="0"/>
                    </a:p>
                  </a:txBody>
                  <a:tcPr/>
                </a:tc>
                <a:tc>
                  <a:txBody>
                    <a:bodyPr/>
                    <a:lstStyle/>
                    <a:p>
                      <a:pPr algn="ctr"/>
                      <a:r>
                        <a:rPr lang="en-US" sz="4400" b="1" dirty="0" smtClean="0"/>
                        <a:t>X</a:t>
                      </a:r>
                      <a:endParaRPr lang="en-US" sz="4400" b="1" dirty="0"/>
                    </a:p>
                  </a:txBody>
                  <a:tcPr/>
                </a:tc>
              </a:tr>
              <a:tr h="960120">
                <a:tc>
                  <a:txBody>
                    <a:bodyPr/>
                    <a:lstStyle/>
                    <a:p>
                      <a:pPr algn="l"/>
                      <a:r>
                        <a:rPr lang="en-US" sz="1500" dirty="0" smtClean="0"/>
                        <a:t>When</a:t>
                      </a:r>
                      <a:r>
                        <a:rPr lang="en-US" sz="1500" baseline="0" dirty="0" smtClean="0"/>
                        <a:t> You’re Angry</a:t>
                      </a:r>
                      <a:endParaRPr lang="en-US" sz="1500" dirty="0"/>
                    </a:p>
                  </a:txBody>
                  <a:tcPr anchor="ctr"/>
                </a:tc>
                <a:tc>
                  <a:txBody>
                    <a:bodyPr/>
                    <a:lstStyle/>
                    <a:p>
                      <a:pPr algn="ctr"/>
                      <a:r>
                        <a:rPr lang="en-US" sz="4400" b="1" dirty="0" smtClean="0"/>
                        <a:t>X</a:t>
                      </a:r>
                      <a:endParaRPr lang="en-US" sz="4400" b="1" dirty="0"/>
                    </a:p>
                  </a:txBody>
                  <a:tcPr/>
                </a:tc>
                <a:tc>
                  <a:txBody>
                    <a:bodyPr/>
                    <a:lstStyle/>
                    <a:p>
                      <a:pPr algn="ctr"/>
                      <a:r>
                        <a:rPr lang="en-US" sz="4400" b="1" dirty="0" smtClean="0"/>
                        <a:t>X</a:t>
                      </a:r>
                      <a:endParaRPr lang="en-US" sz="4400" b="1" dirty="0"/>
                    </a:p>
                  </a:txBody>
                  <a:tcPr/>
                </a:tc>
                <a:tc>
                  <a:txBody>
                    <a:bodyPr/>
                    <a:lstStyle/>
                    <a:p>
                      <a:pPr algn="ctr"/>
                      <a:r>
                        <a:rPr lang="en-US" sz="4400" b="1" dirty="0" smtClean="0"/>
                        <a:t>X</a:t>
                      </a:r>
                      <a:endParaRPr lang="en-US" sz="4400" b="1" dirty="0"/>
                    </a:p>
                  </a:txBody>
                  <a:tcPr/>
                </a:tc>
                <a:tc>
                  <a:txBody>
                    <a:bodyPr/>
                    <a:lstStyle/>
                    <a:p>
                      <a:pPr algn="ctr"/>
                      <a:r>
                        <a:rPr lang="en-US" sz="4400" b="1" dirty="0" smtClean="0"/>
                        <a:t>X</a:t>
                      </a:r>
                      <a:endParaRPr lang="en-US" sz="4400" b="1" dirty="0"/>
                    </a:p>
                  </a:txBody>
                  <a:tcPr/>
                </a:tc>
              </a:tr>
              <a:tr h="960120">
                <a:tc>
                  <a:txBody>
                    <a:bodyPr/>
                    <a:lstStyle/>
                    <a:p>
                      <a:pPr algn="l"/>
                      <a:r>
                        <a:rPr lang="en-US" sz="1500" dirty="0" smtClean="0"/>
                        <a:t>When You’re Worried</a:t>
                      </a:r>
                      <a:endParaRPr lang="en-US" sz="1500" dirty="0"/>
                    </a:p>
                  </a:txBody>
                  <a:tcPr anchor="ctr"/>
                </a:tc>
                <a:tc>
                  <a:txBody>
                    <a:bodyPr/>
                    <a:lstStyle/>
                    <a:p>
                      <a:pPr algn="ctr"/>
                      <a:endParaRPr lang="en-US" sz="4400" b="1" dirty="0"/>
                    </a:p>
                  </a:txBody>
                  <a:tcPr/>
                </a:tc>
                <a:tc>
                  <a:txBody>
                    <a:bodyPr/>
                    <a:lstStyle/>
                    <a:p>
                      <a:pPr algn="ctr"/>
                      <a:r>
                        <a:rPr lang="en-US" sz="4400" b="1" dirty="0" smtClean="0"/>
                        <a:t>X</a:t>
                      </a:r>
                      <a:endParaRPr lang="en-US" sz="4400" b="1" dirty="0"/>
                    </a:p>
                  </a:txBody>
                  <a:tcPr/>
                </a:tc>
                <a:tc>
                  <a:txBody>
                    <a:bodyPr/>
                    <a:lstStyle/>
                    <a:p>
                      <a:pPr algn="ctr"/>
                      <a:r>
                        <a:rPr lang="en-US" sz="4400" b="1" dirty="0" smtClean="0"/>
                        <a:t>X</a:t>
                      </a:r>
                      <a:endParaRPr lang="en-US" sz="4400" b="1" dirty="0"/>
                    </a:p>
                  </a:txBody>
                  <a:tcPr/>
                </a:tc>
                <a:tc>
                  <a:txBody>
                    <a:bodyPr/>
                    <a:lstStyle/>
                    <a:p>
                      <a:pPr algn="ctr"/>
                      <a:endParaRPr lang="en-US" sz="4400" b="1" dirty="0"/>
                    </a:p>
                  </a:txBody>
                  <a:tcPr/>
                </a:tc>
              </a:tr>
            </a:tbl>
          </a:graphicData>
        </a:graphic>
      </p:graphicFrame>
      <p:pic>
        <p:nvPicPr>
          <p:cNvPr id="5" name="Picture 4" descr="ttp://ecx.images-amazon.com/images/I/51cUHAMI6rL._SL500_AA300_.jpg"/>
          <p:cNvPicPr/>
          <p:nvPr/>
        </p:nvPicPr>
        <p:blipFill>
          <a:blip r:embed="rId5"/>
          <a:srcRect/>
          <a:stretch>
            <a:fillRect/>
          </a:stretch>
        </p:blipFill>
        <p:spPr bwMode="auto">
          <a:xfrm>
            <a:off x="1" y="1446483"/>
            <a:ext cx="1637730" cy="1436656"/>
          </a:xfrm>
          <a:prstGeom prst="rect">
            <a:avLst/>
          </a:prstGeom>
          <a:noFill/>
          <a:ln w="9525">
            <a:noFill/>
            <a:miter lim="800000"/>
            <a:headEnd/>
            <a:tailEnd/>
          </a:ln>
        </p:spPr>
      </p:pic>
      <p:pic>
        <p:nvPicPr>
          <p:cNvPr id="7" name="Picture 5" descr="C:\Users\hearn\AppData\Local\Microsoft\Windows\Temporary Internet Files\Content.IE5\TLQUBN1Z\star[1].png"/>
          <p:cNvPicPr>
            <a:picLocks noChangeAspect="1" noChangeArrowheads="1"/>
          </p:cNvPicPr>
          <p:nvPr/>
        </p:nvPicPr>
        <p:blipFill>
          <a:blip r:embed="rId6">
            <a:duotone>
              <a:prstClr val="black"/>
              <a:srgbClr val="FADA7A">
                <a:tint val="45000"/>
                <a:satMod val="400000"/>
              </a:srgbClr>
            </a:duotone>
            <a:extLst>
              <a:ext uri="{28A0092B-C50C-407E-A947-70E740481C1C}">
                <a14:useLocalDpi xmlns:a14="http://schemas.microsoft.com/office/drawing/2010/main" val="0"/>
              </a:ext>
            </a:extLst>
          </a:blip>
          <a:srcRect/>
          <a:stretch>
            <a:fillRect/>
          </a:stretch>
        </p:blipFill>
        <p:spPr bwMode="auto">
          <a:xfrm>
            <a:off x="-27296" y="-68240"/>
            <a:ext cx="1325538" cy="1325538"/>
          </a:xfrm>
          <a:prstGeom prst="rect">
            <a:avLst/>
          </a:prstGeom>
          <a:noFill/>
          <a:extLst>
            <a:ext uri="{909E8E84-426E-40DD-AFC4-6F175D3DCCD1}">
              <a14:hiddenFill xmlns:a14="http://schemas.microsoft.com/office/drawing/2010/main">
                <a:solidFill>
                  <a:srgbClr val="FFFFFF"/>
                </a:solidFill>
              </a14:hiddenFill>
            </a:ext>
          </a:extLst>
        </p:spPr>
      </p:pic>
      <p:pic>
        <p:nvPicPr>
          <p:cNvPr id="3" name="STE-0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6248400"/>
            <a:ext cx="609600" cy="609600"/>
          </a:xfrm>
          <a:prstGeom prst="rect">
            <a:avLst/>
          </a:prstGeom>
        </p:spPr>
      </p:pic>
    </p:spTree>
    <p:extLst>
      <p:ext uri="{BB962C8B-B14F-4D97-AF65-F5344CB8AC3E}">
        <p14:creationId xmlns:p14="http://schemas.microsoft.com/office/powerpoint/2010/main" val="283612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 Develop Job-Embedded PD Opportunities</a:t>
            </a:r>
            <a:endParaRPr lang="en-US" dirty="0"/>
          </a:p>
        </p:txBody>
      </p:sp>
      <p:sp>
        <p:nvSpPr>
          <p:cNvPr id="3" name="Content Placeholder 2"/>
          <p:cNvSpPr>
            <a:spLocks noGrp="1"/>
          </p:cNvSpPr>
          <p:nvPr>
            <p:ph idx="1"/>
          </p:nvPr>
        </p:nvSpPr>
        <p:spPr/>
        <p:txBody>
          <a:bodyPr>
            <a:normAutofit/>
          </a:bodyPr>
          <a:lstStyle/>
          <a:p>
            <a:r>
              <a:rPr lang="en-US" dirty="0" smtClean="0"/>
              <a:t>Become a Professional Learning Community dedicated to PBIS &amp; SEL</a:t>
            </a:r>
          </a:p>
          <a:p>
            <a:r>
              <a:rPr lang="en-US" dirty="0" smtClean="0"/>
              <a:t>Build in structures for PLC learning</a:t>
            </a:r>
          </a:p>
          <a:p>
            <a:pPr lvl="1"/>
            <a:r>
              <a:rPr lang="en-US" dirty="0" smtClean="0"/>
              <a:t>Give implementation updates at each faculty meeting</a:t>
            </a:r>
          </a:p>
          <a:p>
            <a:pPr lvl="1"/>
            <a:r>
              <a:rPr lang="en-US" dirty="0" smtClean="0"/>
              <a:t>Use exit tickets at faculty meetings to obtain feedback on implementation</a:t>
            </a:r>
          </a:p>
          <a:p>
            <a:pPr lvl="1"/>
            <a:r>
              <a:rPr lang="en-US" dirty="0" smtClean="0"/>
              <a:t>Use a portion of shared grade level planning time to observe grade level data and do classroom problem-solving</a:t>
            </a:r>
          </a:p>
          <a:p>
            <a:pPr lvl="1"/>
            <a:r>
              <a:rPr lang="en-US" dirty="0" smtClean="0"/>
              <a:t>Use new teacher orientation structures to insure SEL &amp; PBIS implementation is occurring and to troubleshoot barriers.</a:t>
            </a:r>
            <a:endParaRPr lang="en-US" dirty="0"/>
          </a:p>
        </p:txBody>
      </p:sp>
      <p:pic>
        <p:nvPicPr>
          <p:cNvPr id="4" name="STE-0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328" y="6126163"/>
            <a:ext cx="609600" cy="609600"/>
          </a:xfrm>
          <a:prstGeom prst="rect">
            <a:avLst/>
          </a:prstGeom>
        </p:spPr>
      </p:pic>
    </p:spTree>
    <p:extLst>
      <p:ext uri="{BB962C8B-B14F-4D97-AF65-F5344CB8AC3E}">
        <p14:creationId xmlns:p14="http://schemas.microsoft.com/office/powerpoint/2010/main" val="168017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sz="3200" dirty="0" smtClean="0"/>
              <a:t>Rationale for Integrating/Aligning initiatives</a:t>
            </a:r>
          </a:p>
          <a:p>
            <a:r>
              <a:rPr lang="en-US" sz="3200" dirty="0" smtClean="0"/>
              <a:t>PBIS Review</a:t>
            </a:r>
          </a:p>
          <a:p>
            <a:r>
              <a:rPr lang="en-US" sz="3200" dirty="0" smtClean="0"/>
              <a:t>SEL Review</a:t>
            </a:r>
          </a:p>
          <a:p>
            <a:r>
              <a:rPr lang="en-US" sz="3200" dirty="0" smtClean="0"/>
              <a:t>Research and Practical </a:t>
            </a:r>
            <a:r>
              <a:rPr lang="en-US" sz="3200" dirty="0"/>
              <a:t>S</a:t>
            </a:r>
            <a:r>
              <a:rPr lang="en-US" sz="3200" dirty="0" smtClean="0"/>
              <a:t>trategies for Integration</a:t>
            </a:r>
            <a:endParaRPr lang="en-US" sz="3200" dirty="0"/>
          </a:p>
        </p:txBody>
      </p:sp>
      <p:pic>
        <p:nvPicPr>
          <p:cNvPr id="4" name="STE-30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328" y="6184166"/>
            <a:ext cx="609600" cy="609600"/>
          </a:xfrm>
          <a:prstGeom prst="rect">
            <a:avLst/>
          </a:prstGeom>
        </p:spPr>
      </p:pic>
    </p:spTree>
    <p:extLst>
      <p:ext uri="{BB962C8B-B14F-4D97-AF65-F5344CB8AC3E}">
        <p14:creationId xmlns:p14="http://schemas.microsoft.com/office/powerpoint/2010/main" val="352805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Launch SWPBIS &amp; SEL Together</a:t>
            </a:r>
            <a:endParaRPr lang="en-US" dirty="0"/>
          </a:p>
        </p:txBody>
      </p:sp>
      <p:sp>
        <p:nvSpPr>
          <p:cNvPr id="3" name="Content Placeholder 2"/>
          <p:cNvSpPr>
            <a:spLocks noGrp="1"/>
          </p:cNvSpPr>
          <p:nvPr>
            <p:ph idx="1"/>
          </p:nvPr>
        </p:nvSpPr>
        <p:spPr/>
        <p:txBody>
          <a:bodyPr>
            <a:normAutofit/>
          </a:bodyPr>
          <a:lstStyle/>
          <a:p>
            <a:r>
              <a:rPr lang="en-US" sz="2800" dirty="0" smtClean="0"/>
              <a:t>Help students and staff to connect the dots! </a:t>
            </a:r>
          </a:p>
          <a:p>
            <a:r>
              <a:rPr lang="en-US" sz="2800" dirty="0" smtClean="0"/>
              <a:t>Avoid confusion by giving this initiative one name </a:t>
            </a:r>
          </a:p>
          <a:p>
            <a:r>
              <a:rPr lang="en-US" sz="2800" dirty="0" smtClean="0"/>
              <a:t>Create a calendar for implementation of lessons, practice, and activities</a:t>
            </a:r>
            <a:endParaRPr lang="en-US" sz="2800" dirty="0"/>
          </a:p>
        </p:txBody>
      </p:sp>
      <p:pic>
        <p:nvPicPr>
          <p:cNvPr id="4" name="STE-02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328" y="6126163"/>
            <a:ext cx="609600" cy="609600"/>
          </a:xfrm>
          <a:prstGeom prst="rect">
            <a:avLst/>
          </a:prstGeom>
        </p:spPr>
      </p:pic>
    </p:spTree>
    <p:extLst>
      <p:ext uri="{BB962C8B-B14F-4D97-AF65-F5344CB8AC3E}">
        <p14:creationId xmlns:p14="http://schemas.microsoft.com/office/powerpoint/2010/main" val="421919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10. Develop an On-Going Technical Assistance Plan</a:t>
            </a:r>
            <a:endParaRPr lang="en-US" dirty="0"/>
          </a:p>
        </p:txBody>
      </p:sp>
      <p:sp>
        <p:nvSpPr>
          <p:cNvPr id="3" name="Content Placeholder 2"/>
          <p:cNvSpPr>
            <a:spLocks noGrp="1"/>
          </p:cNvSpPr>
          <p:nvPr>
            <p:ph idx="1"/>
          </p:nvPr>
        </p:nvSpPr>
        <p:spPr/>
        <p:txBody>
          <a:bodyPr>
            <a:normAutofit/>
          </a:bodyPr>
          <a:lstStyle/>
          <a:p>
            <a:r>
              <a:rPr lang="en-US" sz="2600" dirty="0" smtClean="0"/>
              <a:t>Identify the role that internal coach can take to support implementation of PBIS &amp; SEL</a:t>
            </a:r>
          </a:p>
          <a:p>
            <a:r>
              <a:rPr lang="en-US" sz="2600" dirty="0" smtClean="0"/>
              <a:t>Identify needs for external consultation</a:t>
            </a:r>
          </a:p>
          <a:p>
            <a:r>
              <a:rPr lang="en-US" sz="2600" dirty="0" smtClean="0"/>
              <a:t>Plan should include content, timeline, and format of assistance</a:t>
            </a:r>
          </a:p>
          <a:p>
            <a:r>
              <a:rPr lang="en-US" sz="2600" dirty="0" smtClean="0"/>
              <a:t>District/statewide vision for integrated PBIS &amp; SEL should also be considered in TA planning.</a:t>
            </a:r>
            <a:endParaRPr lang="en-US" sz="2600" dirty="0"/>
          </a:p>
        </p:txBody>
      </p:sp>
      <p:pic>
        <p:nvPicPr>
          <p:cNvPr id="5" name="Picture 5" descr="C:\Users\hearn\AppData\Local\Microsoft\Windows\Temporary Internet Files\Content.IE5\TLQUBN1Z\star[1].png"/>
          <p:cNvPicPr>
            <a:picLocks noChangeAspect="1" noChangeArrowheads="1"/>
          </p:cNvPicPr>
          <p:nvPr/>
        </p:nvPicPr>
        <p:blipFill>
          <a:blip r:embed="rId5" cstate="print">
            <a:duotone>
              <a:prstClr val="black"/>
              <a:srgbClr val="FADA7A">
                <a:tint val="45000"/>
                <a:satMod val="400000"/>
              </a:srgbClr>
            </a:duotone>
            <a:extLst>
              <a:ext uri="{28A0092B-C50C-407E-A947-70E740481C1C}">
                <a14:useLocalDpi xmlns:a14="http://schemas.microsoft.com/office/drawing/2010/main" val="0"/>
              </a:ext>
            </a:extLst>
          </a:blip>
          <a:srcRect/>
          <a:stretch>
            <a:fillRect/>
          </a:stretch>
        </p:blipFill>
        <p:spPr bwMode="auto">
          <a:xfrm>
            <a:off x="8534399" y="6256360"/>
            <a:ext cx="563539" cy="563539"/>
          </a:xfrm>
          <a:prstGeom prst="rect">
            <a:avLst/>
          </a:prstGeom>
          <a:noFill/>
          <a:extLst>
            <a:ext uri="{909E8E84-426E-40DD-AFC4-6F175D3DCCD1}">
              <a14:hiddenFill xmlns:a14="http://schemas.microsoft.com/office/drawing/2010/main">
                <a:solidFill>
                  <a:srgbClr val="FFFFFF"/>
                </a:solidFill>
              </a14:hiddenFill>
            </a:ext>
          </a:extLst>
        </p:spPr>
      </p:pic>
      <p:pic>
        <p:nvPicPr>
          <p:cNvPr id="4" name="STE-02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143223"/>
            <a:ext cx="609600" cy="609600"/>
          </a:xfrm>
          <a:prstGeom prst="rect">
            <a:avLst/>
          </a:prstGeom>
        </p:spPr>
      </p:pic>
    </p:spTree>
    <p:extLst>
      <p:ext uri="{BB962C8B-B14F-4D97-AF65-F5344CB8AC3E}">
        <p14:creationId xmlns:p14="http://schemas.microsoft.com/office/powerpoint/2010/main" val="59595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11. Use data to evaluate programming</a:t>
            </a:r>
            <a:endParaRPr lang="en-US" dirty="0"/>
          </a:p>
        </p:txBody>
      </p:sp>
      <p:sp>
        <p:nvSpPr>
          <p:cNvPr id="8" name="Content Placeholder 7"/>
          <p:cNvSpPr>
            <a:spLocks noGrp="1"/>
          </p:cNvSpPr>
          <p:nvPr>
            <p:ph sz="half" idx="2"/>
          </p:nvPr>
        </p:nvSpPr>
        <p:spPr>
          <a:xfrm>
            <a:off x="204267" y="1837899"/>
            <a:ext cx="3712640" cy="4399128"/>
          </a:xfrm>
        </p:spPr>
        <p:txBody>
          <a:bodyPr>
            <a:normAutofit/>
          </a:bodyPr>
          <a:lstStyle/>
          <a:p>
            <a:r>
              <a:rPr lang="en-US" dirty="0" smtClean="0"/>
              <a:t>Use implementation fidelity data</a:t>
            </a:r>
          </a:p>
          <a:p>
            <a:r>
              <a:rPr lang="en-US" dirty="0" smtClean="0"/>
              <a:t>Use extant data, climate data, qualitative/informal data</a:t>
            </a:r>
          </a:p>
          <a:p>
            <a:r>
              <a:rPr lang="en-US" dirty="0" smtClean="0"/>
              <a:t>Develop a problem-solving protocol to drive intervention planning and evaluation</a:t>
            </a:r>
            <a:endParaRPr lang="en-US" dirty="0"/>
          </a:p>
        </p:txBody>
      </p:sp>
      <p:graphicFrame>
        <p:nvGraphicFramePr>
          <p:cNvPr id="11" name="Content Placeholder 10"/>
          <p:cNvGraphicFramePr>
            <a:graphicFrameLocks noGrp="1"/>
          </p:cNvGraphicFramePr>
          <p:nvPr>
            <p:ph sz="quarter" idx="4"/>
            <p:extLst>
              <p:ext uri="{D42A27DB-BD31-4B8C-83A1-F6EECF244321}">
                <p14:modId xmlns:p14="http://schemas.microsoft.com/office/powerpoint/2010/main" val="1511459587"/>
              </p:ext>
            </p:extLst>
          </p:nvPr>
        </p:nvGraphicFramePr>
        <p:xfrm>
          <a:off x="4244455" y="1609849"/>
          <a:ext cx="4442346" cy="49001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TE-02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328" y="6199496"/>
            <a:ext cx="609600" cy="609600"/>
          </a:xfrm>
          <a:prstGeom prst="rect">
            <a:avLst/>
          </a:prstGeom>
        </p:spPr>
      </p:pic>
    </p:spTree>
    <p:extLst>
      <p:ext uri="{BB962C8B-B14F-4D97-AF65-F5344CB8AC3E}">
        <p14:creationId xmlns:p14="http://schemas.microsoft.com/office/powerpoint/2010/main" val="402973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rot="20638845">
            <a:off x="950834" y="1418582"/>
            <a:ext cx="7162800" cy="4191000"/>
          </a:xfrm>
          <a:prstGeom prst="roundRect">
            <a:avLst/>
          </a:prstGeom>
          <a:solidFill>
            <a:srgbClr val="C8D35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prstClr val="black"/>
                </a:solidFill>
                <a:latin typeface="Book Antiqua"/>
              </a:rPr>
              <a:t>Making a plan</a:t>
            </a:r>
          </a:p>
          <a:p>
            <a:pPr algn="ctr"/>
            <a:r>
              <a:rPr lang="en-US" sz="4400" b="1" i="1" dirty="0">
                <a:solidFill>
                  <a:schemeClr val="accent2">
                    <a:lumMod val="75000"/>
                  </a:schemeClr>
                </a:solidFill>
              </a:rPr>
              <a:t>Who</a:t>
            </a:r>
            <a:r>
              <a:rPr lang="en-US" sz="4400" i="1" dirty="0">
                <a:solidFill>
                  <a:schemeClr val="accent2">
                    <a:lumMod val="75000"/>
                  </a:schemeClr>
                </a:solidFill>
              </a:rPr>
              <a:t> is going to do </a:t>
            </a:r>
          </a:p>
          <a:p>
            <a:pPr algn="ctr"/>
            <a:r>
              <a:rPr lang="en-US" sz="4400" b="1" i="1" dirty="0">
                <a:solidFill>
                  <a:schemeClr val="accent2">
                    <a:lumMod val="75000"/>
                  </a:schemeClr>
                </a:solidFill>
              </a:rPr>
              <a:t>what</a:t>
            </a:r>
            <a:r>
              <a:rPr lang="en-US" sz="4400" i="1" dirty="0">
                <a:solidFill>
                  <a:schemeClr val="accent2">
                    <a:lumMod val="75000"/>
                  </a:schemeClr>
                </a:solidFill>
              </a:rPr>
              <a:t> actions by </a:t>
            </a:r>
          </a:p>
          <a:p>
            <a:pPr algn="ctr"/>
            <a:r>
              <a:rPr lang="en-US" sz="4400" b="1" i="1" dirty="0">
                <a:solidFill>
                  <a:schemeClr val="accent2">
                    <a:lumMod val="75000"/>
                  </a:schemeClr>
                </a:solidFill>
              </a:rPr>
              <a:t>when</a:t>
            </a:r>
            <a:r>
              <a:rPr lang="en-US" sz="4400" i="1" dirty="0">
                <a:solidFill>
                  <a:schemeClr val="accent2">
                    <a:lumMod val="75000"/>
                  </a:schemeClr>
                </a:solidFill>
              </a:rPr>
              <a:t>?  </a:t>
            </a:r>
          </a:p>
          <a:p>
            <a:pPr algn="ctr"/>
            <a:endParaRPr lang="en-US" sz="4400" b="1" dirty="0">
              <a:solidFill>
                <a:srgbClr val="DDE9EC">
                  <a:lumMod val="50000"/>
                </a:srgbClr>
              </a:solidFill>
              <a:latin typeface="Book Antiqua"/>
            </a:endParaRPr>
          </a:p>
        </p:txBody>
      </p:sp>
      <p:pic>
        <p:nvPicPr>
          <p:cNvPr id="3" name="STE-0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6828" y="6113060"/>
            <a:ext cx="609600" cy="609600"/>
          </a:xfrm>
          <a:prstGeom prst="rect">
            <a:avLst/>
          </a:prstGeom>
        </p:spPr>
      </p:pic>
    </p:spTree>
    <p:extLst>
      <p:ext uri="{BB962C8B-B14F-4D97-AF65-F5344CB8AC3E}">
        <p14:creationId xmlns:p14="http://schemas.microsoft.com/office/powerpoint/2010/main" val="9644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Based on areas of need identified by data, check out other resources provided through the </a:t>
            </a:r>
            <a:r>
              <a:rPr lang="en-US" b="1" dirty="0" smtClean="0"/>
              <a:t>School Climate and Student Success</a:t>
            </a:r>
            <a:r>
              <a:rPr lang="en-US" dirty="0" smtClean="0"/>
              <a:t> </a:t>
            </a:r>
            <a:r>
              <a:rPr lang="en-US" b="1" dirty="0" smtClean="0"/>
              <a:t>Module Series</a:t>
            </a:r>
            <a:r>
              <a:rPr lang="en-US" dirty="0" smtClean="0"/>
              <a:t>.  </a:t>
            </a:r>
          </a:p>
          <a:p>
            <a:r>
              <a:rPr lang="en-US" dirty="0" smtClean="0"/>
              <a:t>www.delawarepbs.org </a:t>
            </a:r>
          </a:p>
          <a:p>
            <a:endParaRPr lang="en-US" dirty="0"/>
          </a:p>
          <a:p>
            <a:r>
              <a:rPr lang="en-US" dirty="0" smtClean="0"/>
              <a:t>Questions can be directed to Sarah Hearn</a:t>
            </a:r>
          </a:p>
          <a:p>
            <a:r>
              <a:rPr lang="en-US" dirty="0" smtClean="0"/>
              <a:t>skhearn@udel.edu</a:t>
            </a:r>
          </a:p>
          <a:p>
            <a:endParaRPr lang="en-US"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800600"/>
            <a:ext cx="2143740" cy="18288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TE-0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328" y="6156870"/>
            <a:ext cx="609600" cy="609600"/>
          </a:xfrm>
          <a:prstGeom prst="rect">
            <a:avLst/>
          </a:prstGeom>
        </p:spPr>
      </p:pic>
    </p:spTree>
    <p:extLst>
      <p:ext uri="{BB962C8B-B14F-4D97-AF65-F5344CB8AC3E}">
        <p14:creationId xmlns:p14="http://schemas.microsoft.com/office/powerpoint/2010/main" val="135116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baseline="30000" dirty="0"/>
          </a:p>
        </p:txBody>
      </p:sp>
      <p:sp>
        <p:nvSpPr>
          <p:cNvPr id="3" name="Content Placeholder 2"/>
          <p:cNvSpPr>
            <a:spLocks noGrp="1"/>
          </p:cNvSpPr>
          <p:nvPr>
            <p:ph idx="1"/>
          </p:nvPr>
        </p:nvSpPr>
        <p:spPr/>
        <p:txBody>
          <a:bodyPr>
            <a:normAutofit/>
          </a:bodyPr>
          <a:lstStyle/>
          <a:p>
            <a:r>
              <a:rPr lang="en-US" dirty="0" smtClean="0"/>
              <a:t>1 in 5 students have social-emotional challenges that could be diagnosed.</a:t>
            </a:r>
          </a:p>
          <a:p>
            <a:r>
              <a:rPr lang="en-US" dirty="0" smtClean="0"/>
              <a:t>70% of children do not get services they need.</a:t>
            </a:r>
          </a:p>
          <a:p>
            <a:r>
              <a:rPr lang="en-US" dirty="0" smtClean="0"/>
              <a:t>Mental health problems and challenging behaviors are associated with:</a:t>
            </a:r>
          </a:p>
          <a:p>
            <a:pPr lvl="1"/>
            <a:r>
              <a:rPr lang="en-US" dirty="0" smtClean="0"/>
              <a:t>Poor academic performance</a:t>
            </a:r>
          </a:p>
          <a:p>
            <a:pPr lvl="1"/>
            <a:r>
              <a:rPr lang="en-US" dirty="0" smtClean="0"/>
              <a:t>Dropout</a:t>
            </a:r>
          </a:p>
          <a:p>
            <a:pPr lvl="1"/>
            <a:r>
              <a:rPr lang="en-US" dirty="0" smtClean="0"/>
              <a:t>Unemployment</a:t>
            </a:r>
          </a:p>
          <a:p>
            <a:pPr lvl="1"/>
            <a:r>
              <a:rPr lang="en-US" dirty="0" smtClean="0"/>
              <a:t>Struggles with friendships and relationships</a:t>
            </a:r>
            <a:endParaRPr lang="en-US" dirty="0"/>
          </a:p>
        </p:txBody>
      </p:sp>
      <p:pic>
        <p:nvPicPr>
          <p:cNvPr id="4" name="STE-30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26163"/>
            <a:ext cx="609600" cy="609600"/>
          </a:xfrm>
          <a:prstGeom prst="rect">
            <a:avLst/>
          </a:prstGeom>
        </p:spPr>
      </p:pic>
    </p:spTree>
    <p:extLst>
      <p:ext uri="{BB962C8B-B14F-4D97-AF65-F5344CB8AC3E}">
        <p14:creationId xmlns:p14="http://schemas.microsoft.com/office/powerpoint/2010/main" val="21146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risis clinic"/>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pic>
        <p:nvPicPr>
          <p:cNvPr id="28675" name="Picture 3" descr="far side logo"/>
          <p:cNvPicPr>
            <a:picLocks noChangeAspect="1" noChangeArrowheads="1"/>
          </p:cNvPicPr>
          <p:nvPr/>
        </p:nvPicPr>
        <p:blipFill>
          <a:blip r:embed="rId6"/>
          <a:srcRect/>
          <a:stretch>
            <a:fillRect/>
          </a:stretch>
        </p:blipFill>
        <p:spPr bwMode="auto">
          <a:xfrm>
            <a:off x="4648200" y="914400"/>
            <a:ext cx="4022725" cy="407988"/>
          </a:xfrm>
          <a:prstGeom prst="rect">
            <a:avLst/>
          </a:prstGeom>
          <a:noFill/>
          <a:ln w="9525">
            <a:noFill/>
            <a:miter lim="800000"/>
            <a:headEnd/>
            <a:tailEnd/>
          </a:ln>
        </p:spPr>
      </p:pic>
      <p:pic>
        <p:nvPicPr>
          <p:cNvPr id="2" name="STE-31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281" y="6345072"/>
            <a:ext cx="609600" cy="609600"/>
          </a:xfrm>
          <a:prstGeom prst="rect">
            <a:avLst/>
          </a:prstGeom>
        </p:spPr>
      </p:pic>
    </p:spTree>
    <p:extLst>
      <p:ext uri="{BB962C8B-B14F-4D97-AF65-F5344CB8AC3E}">
        <p14:creationId xmlns:p14="http://schemas.microsoft.com/office/powerpoint/2010/main" val="315726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Silos in Research and Practice</a:t>
            </a:r>
            <a:endParaRPr lang="en-US" dirty="0"/>
          </a:p>
        </p:txBody>
      </p:sp>
      <p:pic>
        <p:nvPicPr>
          <p:cNvPr id="7" name="Content Placeholder 6"/>
          <p:cNvPicPr>
            <a:picLocks noGrp="1" noChangeAspect="1"/>
          </p:cNvPicPr>
          <p:nvPr>
            <p:ph idx="1"/>
          </p:nvPr>
        </p:nvPicPr>
        <p:blipFill rotWithShape="1">
          <a:blip r:embed="rId5"/>
          <a:srcRect r="26273"/>
          <a:stretch/>
        </p:blipFill>
        <p:spPr>
          <a:xfrm>
            <a:off x="218364" y="1801505"/>
            <a:ext cx="8652681" cy="4833612"/>
          </a:xfrm>
        </p:spPr>
      </p:pic>
      <p:sp>
        <p:nvSpPr>
          <p:cNvPr id="9" name="TextBox 8"/>
          <p:cNvSpPr txBox="1"/>
          <p:nvPr/>
        </p:nvSpPr>
        <p:spPr>
          <a:xfrm>
            <a:off x="494368" y="3915891"/>
            <a:ext cx="2419777" cy="646331"/>
          </a:xfrm>
          <a:prstGeom prst="rect">
            <a:avLst/>
          </a:prstGeom>
          <a:solidFill>
            <a:schemeClr val="bg1"/>
          </a:solidFill>
        </p:spPr>
        <p:txBody>
          <a:bodyPr wrap="square" rtlCol="0">
            <a:spAutoFit/>
          </a:bodyPr>
          <a:lstStyle/>
          <a:p>
            <a:pPr algn="ctr"/>
            <a:r>
              <a:rPr lang="en-US" sz="3600" b="1" dirty="0" smtClean="0"/>
              <a:t>Climate</a:t>
            </a:r>
            <a:r>
              <a:rPr lang="en-US" dirty="0" smtClean="0"/>
              <a:t> </a:t>
            </a:r>
            <a:endParaRPr lang="en-US" dirty="0"/>
          </a:p>
        </p:txBody>
      </p:sp>
      <p:sp>
        <p:nvSpPr>
          <p:cNvPr id="10" name="TextBox 9"/>
          <p:cNvSpPr txBox="1"/>
          <p:nvPr/>
        </p:nvSpPr>
        <p:spPr>
          <a:xfrm>
            <a:off x="3466532" y="3915892"/>
            <a:ext cx="2130789" cy="646331"/>
          </a:xfrm>
          <a:prstGeom prst="rect">
            <a:avLst/>
          </a:prstGeom>
          <a:solidFill>
            <a:schemeClr val="bg1"/>
          </a:solidFill>
        </p:spPr>
        <p:txBody>
          <a:bodyPr wrap="square" rtlCol="0">
            <a:spAutoFit/>
          </a:bodyPr>
          <a:lstStyle/>
          <a:p>
            <a:pPr algn="ctr"/>
            <a:r>
              <a:rPr lang="en-US" sz="3600" b="1" dirty="0" smtClean="0"/>
              <a:t>PBIS</a:t>
            </a:r>
            <a:r>
              <a:rPr lang="en-US" dirty="0" smtClean="0"/>
              <a:t> </a:t>
            </a:r>
            <a:endParaRPr lang="en-US" dirty="0"/>
          </a:p>
        </p:txBody>
      </p:sp>
      <p:sp>
        <p:nvSpPr>
          <p:cNvPr id="11" name="TextBox 10"/>
          <p:cNvSpPr txBox="1"/>
          <p:nvPr/>
        </p:nvSpPr>
        <p:spPr>
          <a:xfrm>
            <a:off x="6379728" y="3847652"/>
            <a:ext cx="2276470" cy="646331"/>
          </a:xfrm>
          <a:prstGeom prst="rect">
            <a:avLst/>
          </a:prstGeom>
          <a:solidFill>
            <a:schemeClr val="bg1"/>
          </a:solidFill>
        </p:spPr>
        <p:txBody>
          <a:bodyPr wrap="square" rtlCol="0">
            <a:spAutoFit/>
          </a:bodyPr>
          <a:lstStyle/>
          <a:p>
            <a:pPr algn="ctr"/>
            <a:r>
              <a:rPr lang="en-US" sz="3600" b="1" dirty="0" smtClean="0"/>
              <a:t>SEL</a:t>
            </a:r>
            <a:endParaRPr lang="en-US" dirty="0"/>
          </a:p>
        </p:txBody>
      </p:sp>
      <p:pic>
        <p:nvPicPr>
          <p:cNvPr id="3" name="STE-3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328" y="6183573"/>
            <a:ext cx="609600" cy="609600"/>
          </a:xfrm>
          <a:prstGeom prst="rect">
            <a:avLst/>
          </a:prstGeom>
        </p:spPr>
      </p:pic>
    </p:spTree>
    <p:extLst>
      <p:ext uri="{BB962C8B-B14F-4D97-AF65-F5344CB8AC3E}">
        <p14:creationId xmlns:p14="http://schemas.microsoft.com/office/powerpoint/2010/main" val="271025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9681" y="1405719"/>
            <a:ext cx="8493125" cy="5096681"/>
          </a:xfrm>
        </p:spPr>
        <p:txBody>
          <a:bodyPr>
            <a:normAutofit/>
          </a:bodyPr>
          <a:lstStyle/>
          <a:p>
            <a:pPr marL="0" indent="0" algn="ctr">
              <a:buNone/>
            </a:pPr>
            <a:r>
              <a:rPr lang="en-US" dirty="0" smtClean="0"/>
              <a:t>In </a:t>
            </a:r>
            <a:r>
              <a:rPr lang="en-US" dirty="0"/>
              <a:t>a randomized controlled group study of SWPBIS in elementary schools in Maryland, Bradshaw et al. (2010) found an average of 5.1 programs were being introduced in each school on “character education and /or development, social-emotional or social skills, bullying prevention, drug prevention (e.g., D.A.R.E.), and conflict resolution and/or peer mediation” (p. 146)</a:t>
            </a:r>
            <a:r>
              <a:rPr lang="en-US" dirty="0" smtClean="0"/>
              <a:t>.</a:t>
            </a:r>
          </a:p>
          <a:p>
            <a:pPr marL="0" indent="0" algn="ctr">
              <a:buNone/>
            </a:pPr>
            <a:endParaRPr lang="en-US" dirty="0"/>
          </a:p>
          <a:p>
            <a:pPr marL="0" indent="0" algn="ctr">
              <a:buNone/>
            </a:pPr>
            <a:r>
              <a:rPr lang="en-US" sz="4400" b="1" dirty="0" smtClean="0"/>
              <a:t>Integration matters! </a:t>
            </a:r>
            <a:endParaRPr lang="en-US" sz="4400" b="1" dirty="0"/>
          </a:p>
          <a:p>
            <a:endParaRPr lang="en-US" dirty="0"/>
          </a:p>
        </p:txBody>
      </p:sp>
      <p:pic>
        <p:nvPicPr>
          <p:cNvPr id="2" name="STE-31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33" y="6197600"/>
            <a:ext cx="609600" cy="609600"/>
          </a:xfrm>
          <a:prstGeom prst="rect">
            <a:avLst/>
          </a:prstGeom>
        </p:spPr>
      </p:pic>
    </p:spTree>
    <p:extLst>
      <p:ext uri="{BB962C8B-B14F-4D97-AF65-F5344CB8AC3E}">
        <p14:creationId xmlns:p14="http://schemas.microsoft.com/office/powerpoint/2010/main" val="252988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for Prevention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4231118"/>
              </p:ext>
            </p:extLst>
          </p:nvPr>
        </p:nvGraphicFramePr>
        <p:xfrm>
          <a:off x="457199" y="1641144"/>
          <a:ext cx="8525733" cy="47561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ight Arrow 5"/>
          <p:cNvSpPr/>
          <p:nvPr/>
        </p:nvSpPr>
        <p:spPr>
          <a:xfrm rot="20105064">
            <a:off x="5560543" y="2677947"/>
            <a:ext cx="822960" cy="822960"/>
          </a:xfrm>
          <a:prstGeom prst="rightArrow">
            <a:avLst>
              <a:gd name="adj1" fmla="val 40255"/>
              <a:gd name="adj2" fmla="val 50000"/>
            </a:avLst>
          </a:prstGeom>
          <a:ln/>
        </p:spPr>
        <p:style>
          <a:lnRef idx="1">
            <a:schemeClr val="dk1"/>
          </a:lnRef>
          <a:fillRef idx="3">
            <a:schemeClr val="dk1"/>
          </a:fillRef>
          <a:effectRef idx="2">
            <a:schemeClr val="dk1"/>
          </a:effectRef>
          <a:fontRef idx="minor">
            <a:schemeClr val="lt1"/>
          </a:fontRef>
        </p:style>
        <p:txBody>
          <a:bodyPr/>
          <a:lstStyle/>
          <a:p>
            <a:endParaRPr lang="en-US"/>
          </a:p>
        </p:txBody>
      </p:sp>
      <p:sp>
        <p:nvSpPr>
          <p:cNvPr id="7" name="Right Arrow 6"/>
          <p:cNvSpPr/>
          <p:nvPr/>
        </p:nvSpPr>
        <p:spPr>
          <a:xfrm rot="1445678">
            <a:off x="5558686" y="4400291"/>
            <a:ext cx="888542" cy="84216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Oval 7"/>
          <p:cNvSpPr/>
          <p:nvPr/>
        </p:nvSpPr>
        <p:spPr>
          <a:xfrm>
            <a:off x="6313824" y="1627496"/>
            <a:ext cx="1853190" cy="170679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7108239" y="1782229"/>
            <a:ext cx="299721" cy="49692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6490857" y="2355234"/>
            <a:ext cx="1534483" cy="646331"/>
          </a:xfrm>
          <a:prstGeom prst="rect">
            <a:avLst/>
          </a:prstGeom>
          <a:noFill/>
        </p:spPr>
        <p:txBody>
          <a:bodyPr wrap="square" rtlCol="0">
            <a:spAutoFit/>
          </a:bodyPr>
          <a:lstStyle/>
          <a:p>
            <a:pPr algn="ctr"/>
            <a:r>
              <a:rPr lang="en-US" b="1" dirty="0" smtClean="0"/>
              <a:t>Internalizing Problems</a:t>
            </a:r>
            <a:endParaRPr lang="en-US" b="1" dirty="0"/>
          </a:p>
        </p:txBody>
      </p:sp>
      <p:sp>
        <p:nvSpPr>
          <p:cNvPr id="11" name="Oval 10"/>
          <p:cNvSpPr/>
          <p:nvPr/>
        </p:nvSpPr>
        <p:spPr>
          <a:xfrm>
            <a:off x="6466224" y="4429274"/>
            <a:ext cx="1853190" cy="170679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7291199" y="4582114"/>
            <a:ext cx="233522" cy="47851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TextBox 12"/>
          <p:cNvSpPr txBox="1"/>
          <p:nvPr/>
        </p:nvSpPr>
        <p:spPr>
          <a:xfrm>
            <a:off x="6580425" y="5106617"/>
            <a:ext cx="1586589" cy="646331"/>
          </a:xfrm>
          <a:prstGeom prst="rect">
            <a:avLst/>
          </a:prstGeom>
          <a:noFill/>
        </p:spPr>
        <p:txBody>
          <a:bodyPr wrap="square" rtlCol="0">
            <a:spAutoFit/>
          </a:bodyPr>
          <a:lstStyle/>
          <a:p>
            <a:pPr algn="ctr"/>
            <a:r>
              <a:rPr lang="en-US" b="1" dirty="0" smtClean="0"/>
              <a:t>Externalizing Problems</a:t>
            </a:r>
            <a:endParaRPr lang="en-US" b="1" dirty="0"/>
          </a:p>
        </p:txBody>
      </p:sp>
      <p:pic>
        <p:nvPicPr>
          <p:cNvPr id="3" name="STE-3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328" y="6136067"/>
            <a:ext cx="609600" cy="609600"/>
          </a:xfrm>
          <a:prstGeom prst="rect">
            <a:avLst/>
          </a:prstGeom>
        </p:spPr>
      </p:pic>
    </p:spTree>
    <p:extLst>
      <p:ext uri="{BB962C8B-B14F-4D97-AF65-F5344CB8AC3E}">
        <p14:creationId xmlns:p14="http://schemas.microsoft.com/office/powerpoint/2010/main" val="346044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12577</TotalTime>
  <Words>2060</Words>
  <Application>Microsoft Office PowerPoint</Application>
  <PresentationFormat>On-screen Show (4:3)</PresentationFormat>
  <Paragraphs>352</Paragraphs>
  <Slides>44</Slides>
  <Notes>44</Notes>
  <HiddenSlides>0</HiddenSlides>
  <MMClips>44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Apothecary</vt:lpstr>
      <vt:lpstr>Document</vt:lpstr>
      <vt:lpstr>Integrating the SWPBIS and SEL approaches</vt:lpstr>
      <vt:lpstr>Module Structure</vt:lpstr>
      <vt:lpstr>A Big Thank You: Credit Given To</vt:lpstr>
      <vt:lpstr>Agenda</vt:lpstr>
      <vt:lpstr>The Problem</vt:lpstr>
      <vt:lpstr>PowerPoint Presentation</vt:lpstr>
      <vt:lpstr>Silos in Research and Practice</vt:lpstr>
      <vt:lpstr>PowerPoint Presentation</vt:lpstr>
      <vt:lpstr>Model for Prevention</vt:lpstr>
      <vt:lpstr>PowerPoint Presentation</vt:lpstr>
      <vt:lpstr>Positive Behavioral Interventions and Supports (PBIS): Supporting the positive behaviors of all children</vt:lpstr>
      <vt:lpstr>PowerPoint Presentation</vt:lpstr>
      <vt:lpstr>PowerPoint Presentation</vt:lpstr>
      <vt:lpstr>PowerPoint Presentation</vt:lpstr>
      <vt:lpstr>Evidence-Base</vt:lpstr>
      <vt:lpstr>Strengths of SWPBIS</vt:lpstr>
      <vt:lpstr>Potential pitfalls of SWPBIS</vt:lpstr>
      <vt:lpstr>PowerPoint Presentation</vt:lpstr>
      <vt:lpstr>Social-Emotional Learning (SEL): Ensuring the health of all children</vt:lpstr>
      <vt:lpstr>PowerPoint Presentation</vt:lpstr>
      <vt:lpstr>PowerPoint Presentation</vt:lpstr>
      <vt:lpstr>Evidence-Base</vt:lpstr>
      <vt:lpstr>Strengths of SEL</vt:lpstr>
      <vt:lpstr>Potential Pitfalls of SEL</vt:lpstr>
      <vt:lpstr>Why Integrate/Align?</vt:lpstr>
      <vt:lpstr>How Do We Integrate/Align?</vt:lpstr>
      <vt:lpstr>Initial Effective Examples of Integration</vt:lpstr>
      <vt:lpstr>Integration Examples (cont.)</vt:lpstr>
      <vt:lpstr>Primary Considerations and Recommendations for Integrating SWPBIS &amp; SEL</vt:lpstr>
      <vt:lpstr>1. Commit to Coordinated Implementation of SWPBIS &amp; SEL</vt:lpstr>
      <vt:lpstr>2. Obtain Staff/Community Buy-In</vt:lpstr>
      <vt:lpstr>3. Engage Stakeholders to Form a Team</vt:lpstr>
      <vt:lpstr>4. Develop a Shared Vision for Integrated Model</vt:lpstr>
      <vt:lpstr>5. Conduct a SWOT Analysis </vt:lpstr>
      <vt:lpstr>6. Use Data to Identify and Select Programming</vt:lpstr>
      <vt:lpstr>Example Request for Assistance Form</vt:lpstr>
      <vt:lpstr>7. Create an Integration Action Plan</vt:lpstr>
      <vt:lpstr>A Sample Cheat Sheet: Crosswalk SWPBIS with SEL</vt:lpstr>
      <vt:lpstr>8. Develop Job-Embedded PD Opportunities</vt:lpstr>
      <vt:lpstr>9. Launch SWPBIS &amp; SEL Together</vt:lpstr>
      <vt:lpstr>10. Develop an On-Going Technical Assistance Plan</vt:lpstr>
      <vt:lpstr>11. Use data to evaluate programming</vt:lpstr>
      <vt:lpstr>PowerPoint Presentation</vt:lpstr>
      <vt:lpstr>Thank you</vt:lpstr>
    </vt:vector>
  </TitlesOfParts>
  <Company>UMass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Schoolwide Positive Behavioral Interventions and Support (SWPBIS) and Social-Emotional Learning (SEL)</dc:title>
  <dc:creator>Sara Whitcomb</dc:creator>
  <cp:lastModifiedBy>Angela Harris</cp:lastModifiedBy>
  <cp:revision>118</cp:revision>
  <dcterms:created xsi:type="dcterms:W3CDTF">2015-12-04T17:08:36Z</dcterms:created>
  <dcterms:modified xsi:type="dcterms:W3CDTF">2017-02-01T14:43:08Z</dcterms:modified>
</cp:coreProperties>
</file>