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comment1.xml" ContentType="application/vnd.openxmlformats-officedocument.presentationml.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 id="2147483666" r:id="rId2"/>
  </p:sldMasterIdLst>
  <p:notesMasterIdLst>
    <p:notesMasterId r:id="rId40"/>
  </p:notesMasterIdLst>
  <p:sldIdLst>
    <p:sldId id="2045" r:id="rId3"/>
    <p:sldId id="2046" r:id="rId4"/>
    <p:sldId id="2050" r:id="rId5"/>
    <p:sldId id="2038" r:id="rId6"/>
    <p:sldId id="256" r:id="rId7"/>
    <p:sldId id="257" r:id="rId8"/>
    <p:sldId id="2039" r:id="rId9"/>
    <p:sldId id="2040" r:id="rId10"/>
    <p:sldId id="298" r:id="rId11"/>
    <p:sldId id="2047" r:id="rId12"/>
    <p:sldId id="261" r:id="rId13"/>
    <p:sldId id="263" r:id="rId14"/>
    <p:sldId id="290" r:id="rId15"/>
    <p:sldId id="291" r:id="rId16"/>
    <p:sldId id="292" r:id="rId17"/>
    <p:sldId id="295" r:id="rId18"/>
    <p:sldId id="293" r:id="rId19"/>
    <p:sldId id="296" r:id="rId20"/>
    <p:sldId id="265" r:id="rId21"/>
    <p:sldId id="2041" r:id="rId22"/>
    <p:sldId id="2042" r:id="rId23"/>
    <p:sldId id="2043" r:id="rId24"/>
    <p:sldId id="692" r:id="rId25"/>
    <p:sldId id="266" r:id="rId26"/>
    <p:sldId id="2044" r:id="rId27"/>
    <p:sldId id="268" r:id="rId28"/>
    <p:sldId id="269" r:id="rId29"/>
    <p:sldId id="270" r:id="rId30"/>
    <p:sldId id="272" r:id="rId31"/>
    <p:sldId id="2049" r:id="rId32"/>
    <p:sldId id="273" r:id="rId33"/>
    <p:sldId id="274" r:id="rId34"/>
    <p:sldId id="275" r:id="rId35"/>
    <p:sldId id="271" r:id="rId36"/>
    <p:sldId id="277" r:id="rId37"/>
    <p:sldId id="282" r:id="rId38"/>
    <p:sldId id="287" r:id="rId39"/>
  </p:sldIdLst>
  <p:sldSz cx="12192000" cy="6858000"/>
  <p:notesSz cx="6858000" cy="9144000"/>
  <p:embeddedFontLst>
    <p:embeddedFont>
      <p:font typeface="Arial Rounded MT Bold" panose="020F0704030504030204" pitchFamily="34" charset="77"/>
      <p:regular r:id="rId41"/>
    </p:embeddedFont>
    <p:embeddedFont>
      <p:font typeface="Belleza" panose="02000503050000020003" pitchFamily="2" charset="77"/>
      <p:regular r:id="rId42"/>
    </p:embeddedFont>
    <p:embeddedFont>
      <p:font typeface="Calibri" panose="020F0502020204030204" pitchFamily="34" charset="0"/>
      <p:regular r:id="rId43"/>
      <p:bold r:id="rId44"/>
      <p:italic r:id="rId45"/>
      <p:boldItalic r:id="rId46"/>
    </p:embeddedFont>
    <p:embeddedFont>
      <p:font typeface="Cambria" panose="02040503050406030204" pitchFamily="18" charset="0"/>
      <p:regular r:id="rId47"/>
      <p:bold r:id="rId48"/>
      <p:italic r:id="rId49"/>
      <p:boldItalic r:id="rId50"/>
    </p:embeddedFont>
    <p:embeddedFont>
      <p:font typeface="Century Gothic" panose="020B0502020202020204" pitchFamily="34" charset="0"/>
      <p:regular r:id="rId51"/>
      <p:bold r:id="rId52"/>
      <p:italic r:id="rId53"/>
      <p:boldItalic r:id="rId54"/>
    </p:embeddedFont>
    <p:embeddedFont>
      <p:font typeface="Comic Sans MS" panose="030F0902030302020204" pitchFamily="66" charset="0"/>
      <p:regular r:id="rId55"/>
      <p:bold r:id="rId56"/>
      <p:italic r:id="rId57"/>
      <p:boldItalic r:id="rId58"/>
    </p:embeddedFont>
    <p:embeddedFont>
      <p:font typeface="Georgia" panose="02040502050405020303" pitchFamily="18" charset="0"/>
      <p:regular r:id="rId59"/>
      <p:bold r:id="rId60"/>
      <p:italic r:id="rId61"/>
      <p:boldItalic r:id="rId62"/>
    </p:embeddedFont>
    <p:embeddedFont>
      <p:font typeface="Rockwell" panose="02060603020205020403" pitchFamily="18" charset="77"/>
      <p:regular r:id="rId63"/>
      <p:bold r:id="rId64"/>
      <p:italic r:id="rId65"/>
      <p:boldItalic r:id="rId66"/>
    </p:embeddedFont>
    <p:embeddedFont>
      <p:font typeface="Source Sans Pro" panose="020B0503030403020204" pitchFamily="34" charset="0"/>
      <p:regular r:id="rId67"/>
      <p:bold r:id="rId68"/>
      <p:italic r:id="rId69"/>
      <p:boldItalic r:id="rId70"/>
    </p:embeddedFont>
    <p:embeddedFont>
      <p:font typeface="Times" pitchFamily="2" charset="0"/>
      <p:regular r:id="rId71"/>
      <p:bold r:id="rId72"/>
      <p:italic r:id="rId73"/>
      <p:boldItalic r:id="rId74"/>
    </p:embeddedFont>
    <p:embeddedFont>
      <p:font typeface="Verdana" panose="020B0604030504040204" pitchFamily="34" charset="0"/>
      <p:regular r:id="rId75"/>
      <p:bold r:id="rId76"/>
      <p:italic r:id="rId77"/>
      <p:boldItalic r:id="rId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9" roundtripDataSignature="AMtx7mhDZ2LvXxOYPbMLL45QFv0bZuv8b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gan Pell" initials="" lastIdx="1" clrIdx="0"/>
  <p:cmAuthor id="1" name="Fiona Lachman" initials="" lastIdx="5" clrIdx="1"/>
  <p:cmAuthor id="2" name="Deborah Boyer" initials="" lastIdx="3"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666F"/>
    <a:srgbClr val="33697C"/>
    <a:srgbClr val="52A5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5824142-0B91-4A41-B319-48CFDBF12E8D}">
  <a:tblStyle styleId="{D5824142-0B91-4A41-B319-48CFDBF12E8D}"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28"/>
    <p:restoredTop sz="77057"/>
  </p:normalViewPr>
  <p:slideViewPr>
    <p:cSldViewPr snapToGrid="0" snapToObjects="1">
      <p:cViewPr varScale="1">
        <p:scale>
          <a:sx n="82" d="100"/>
          <a:sy n="82" d="100"/>
        </p:scale>
        <p:origin x="15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font" Target="fonts/font2.fntdata"/><Relationship Id="rId47" Type="http://schemas.openxmlformats.org/officeDocument/2006/relationships/font" Target="fonts/font7.fntdata"/><Relationship Id="rId63" Type="http://schemas.openxmlformats.org/officeDocument/2006/relationships/font" Target="fonts/font23.fntdata"/><Relationship Id="rId68" Type="http://schemas.openxmlformats.org/officeDocument/2006/relationships/font" Target="fonts/font28.fntdata"/><Relationship Id="rId89" Type="http://customschemas.google.com/relationships/presentationmetadata" Target="meta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font" Target="fonts/font13.fntdata"/><Relationship Id="rId58" Type="http://schemas.openxmlformats.org/officeDocument/2006/relationships/font" Target="fonts/font18.fntdata"/><Relationship Id="rId74" Type="http://schemas.openxmlformats.org/officeDocument/2006/relationships/font" Target="fonts/font34.fntdata"/><Relationship Id="rId5" Type="http://schemas.openxmlformats.org/officeDocument/2006/relationships/slide" Target="slides/slide3.xml"/><Relationship Id="rId61" Type="http://schemas.openxmlformats.org/officeDocument/2006/relationships/font" Target="fonts/font21.fntdata"/><Relationship Id="rId90" Type="http://schemas.openxmlformats.org/officeDocument/2006/relationships/commentAuthors" Target="commentAuthor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font" Target="fonts/font24.fntdata"/><Relationship Id="rId69" Type="http://schemas.openxmlformats.org/officeDocument/2006/relationships/font" Target="fonts/font29.fntdata"/><Relationship Id="rId77" Type="http://schemas.openxmlformats.org/officeDocument/2006/relationships/font" Target="fonts/font37.fntdata"/><Relationship Id="rId8" Type="http://schemas.openxmlformats.org/officeDocument/2006/relationships/slide" Target="slides/slide6.xml"/><Relationship Id="rId51" Type="http://schemas.openxmlformats.org/officeDocument/2006/relationships/font" Target="fonts/font11.fntdata"/><Relationship Id="rId72" Type="http://schemas.openxmlformats.org/officeDocument/2006/relationships/font" Target="fonts/font32.fntdata"/><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font" Target="fonts/font27.fntdata"/><Relationship Id="rId20" Type="http://schemas.openxmlformats.org/officeDocument/2006/relationships/slide" Target="slides/slide18.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70" Type="http://schemas.openxmlformats.org/officeDocument/2006/relationships/font" Target="fonts/font30.fntdata"/><Relationship Id="rId75" Type="http://schemas.openxmlformats.org/officeDocument/2006/relationships/font" Target="fonts/font35.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font" Target="fonts/font25.fntdata"/><Relationship Id="rId73" Type="http://schemas.openxmlformats.org/officeDocument/2006/relationships/font" Target="fonts/font33.fntdata"/><Relationship Id="rId78" Type="http://schemas.openxmlformats.org/officeDocument/2006/relationships/font" Target="fonts/font38.fntdata"/><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10.fntdata"/><Relationship Id="rId55" Type="http://schemas.openxmlformats.org/officeDocument/2006/relationships/font" Target="fonts/font15.fntdata"/><Relationship Id="rId76" Type="http://schemas.openxmlformats.org/officeDocument/2006/relationships/font" Target="fonts/font36.fntdata"/><Relationship Id="rId7" Type="http://schemas.openxmlformats.org/officeDocument/2006/relationships/slide" Target="slides/slide5.xml"/><Relationship Id="rId71" Type="http://schemas.openxmlformats.org/officeDocument/2006/relationships/font" Target="fonts/font31.fntdata"/><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notesMaster" Target="notesMasters/notesMaster1.xml"/><Relationship Id="rId45" Type="http://schemas.openxmlformats.org/officeDocument/2006/relationships/font" Target="fonts/font5.fntdata"/><Relationship Id="rId66" Type="http://schemas.openxmlformats.org/officeDocument/2006/relationships/font" Target="fonts/font26.fntdata"/></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7-06T16:26:18.236" idx="1">
    <p:pos x="6000" y="0"/>
    <p:text>Think about outcomes they just identified, and post data they currently use?  may need to identify other data sources as part of their team process</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M_J3waI"/>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8811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63211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8:notes"/>
          <p:cNvSpPr>
            <a:spLocks noGrp="1" noRot="1" noChangeAspect="1"/>
          </p:cNvSpPr>
          <p:nvPr>
            <p:ph type="sldImg" idx="2"/>
          </p:nvPr>
        </p:nvSpPr>
        <p:spPr>
          <a:xfrm>
            <a:off x="2349500" y="522288"/>
            <a:ext cx="4648200" cy="2614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0" name="Google Shape;13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4" name="Google Shape;14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096570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84" name="Google Shape;18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54659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0" name="Google Shape;200;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endParaRPr/>
          </a:p>
        </p:txBody>
      </p:sp>
    </p:spTree>
    <p:extLst>
      <p:ext uri="{BB962C8B-B14F-4D97-AF65-F5344CB8AC3E}">
        <p14:creationId xmlns:p14="http://schemas.microsoft.com/office/powerpoint/2010/main" val="391763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c6da10781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gc6da107816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5" name="Google Shape;215;gc6da107816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endParaRPr/>
          </a:p>
        </p:txBody>
      </p:sp>
    </p:spTree>
    <p:extLst>
      <p:ext uri="{BB962C8B-B14F-4D97-AF65-F5344CB8AC3E}">
        <p14:creationId xmlns:p14="http://schemas.microsoft.com/office/powerpoint/2010/main" val="3217407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53" name="Google Shape;253;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endParaRPr/>
          </a:p>
        </p:txBody>
      </p:sp>
    </p:spTree>
    <p:extLst>
      <p:ext uri="{BB962C8B-B14F-4D97-AF65-F5344CB8AC3E}">
        <p14:creationId xmlns:p14="http://schemas.microsoft.com/office/powerpoint/2010/main" val="1800823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34" name="Google Shape;234;p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endParaRPr/>
          </a:p>
        </p:txBody>
      </p:sp>
    </p:spTree>
    <p:extLst>
      <p:ext uri="{BB962C8B-B14F-4D97-AF65-F5344CB8AC3E}">
        <p14:creationId xmlns:p14="http://schemas.microsoft.com/office/powerpoint/2010/main" val="32439397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464079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d94087cc01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8" name="Google Shape;158;gd94087cc01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alibri"/>
              <a:ea typeface="Calibri"/>
              <a:cs typeface="Calibri"/>
              <a:sym typeface="Calibri"/>
            </a:endParaRPr>
          </a:p>
        </p:txBody>
      </p:sp>
      <p:sp>
        <p:nvSpPr>
          <p:cNvPr id="159" name="Google Shape;159;gd94087cc01_1_0: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p:txBody>
      </p:sp>
      <p:sp>
        <p:nvSpPr>
          <p:cNvPr id="160" name="Google Shape;160;gd94087cc01_1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83333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288233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8:notes"/>
          <p:cNvSpPr txBox="1"/>
          <p:nvPr/>
        </p:nvSpPr>
        <p:spPr>
          <a:xfrm>
            <a:off x="3884027" y="8684926"/>
            <a:ext cx="2972422" cy="457513"/>
          </a:xfrm>
          <a:prstGeom prst="rect">
            <a:avLst/>
          </a:prstGeom>
          <a:noFill/>
          <a:ln>
            <a:noFill/>
          </a:ln>
        </p:spPr>
        <p:txBody>
          <a:bodyPr spcFirstLastPara="1" wrap="square" lIns="96250" tIns="48125" rIns="96250" bIns="48125" anchor="b" anchorCtr="0">
            <a:noAutofit/>
          </a:bodyPr>
          <a:lstStyle/>
          <a:p>
            <a:pPr marL="0" marR="0" lvl="0" indent="0" algn="r" rtl="0">
              <a:spcBef>
                <a:spcPts val="0"/>
              </a:spcBef>
              <a:spcAft>
                <a:spcPts val="0"/>
              </a:spcAft>
              <a:buNone/>
            </a:pPr>
            <a:endParaRPr sz="1200">
              <a:solidFill>
                <a:srgbClr val="000000"/>
              </a:solidFill>
              <a:latin typeface="Calibri"/>
              <a:ea typeface="Calibri"/>
              <a:cs typeface="Calibri"/>
              <a:sym typeface="Calibri"/>
            </a:endParaRPr>
          </a:p>
        </p:txBody>
      </p:sp>
      <p:sp>
        <p:nvSpPr>
          <p:cNvPr id="325" name="Google Shape;32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26" name="Google Shape;326;p18: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6250" tIns="48125" rIns="96250" bIns="48125" anchor="t" anchorCtr="0">
            <a:noAutofit/>
          </a:bodyPr>
          <a:lstStyle/>
          <a:p>
            <a:pPr marL="0" lvl="0" indent="0" algn="l" rtl="0">
              <a:lnSpc>
                <a:spcPct val="80000"/>
              </a:lnSpc>
              <a:spcBef>
                <a:spcPts val="0"/>
              </a:spcBef>
              <a:spcAft>
                <a:spcPts val="0"/>
              </a:spcAft>
              <a:buNone/>
            </a:pPr>
            <a:endParaRPr sz="1000" i="0">
              <a:latin typeface="Times"/>
              <a:ea typeface="Times"/>
              <a:cs typeface="Times"/>
              <a:sym typeface="Times"/>
            </a:endParaRPr>
          </a:p>
        </p:txBody>
      </p:sp>
      <p:sp>
        <p:nvSpPr>
          <p:cNvPr id="327" name="Google Shape;327;p18:notes"/>
          <p:cNvSpPr txBox="1"/>
          <p:nvPr/>
        </p:nvSpPr>
        <p:spPr>
          <a:xfrm>
            <a:off x="3884027" y="8684926"/>
            <a:ext cx="2972422" cy="457513"/>
          </a:xfrm>
          <a:prstGeom prst="rect">
            <a:avLst/>
          </a:prstGeom>
          <a:noFill/>
          <a:ln>
            <a:noFill/>
          </a:ln>
        </p:spPr>
        <p:txBody>
          <a:bodyPr spcFirstLastPara="1" wrap="square" lIns="96250" tIns="48125" rIns="96250" bIns="48125" anchor="b" anchorCtr="0">
            <a:noAutofit/>
          </a:bodyPr>
          <a:lstStyle/>
          <a:p>
            <a:pPr marL="0" marR="0" lvl="0" indent="0" algn="r" rtl="0">
              <a:spcBef>
                <a:spcPts val="0"/>
              </a:spcBef>
              <a:spcAft>
                <a:spcPts val="0"/>
              </a:spcAft>
              <a:buNone/>
            </a:pPr>
            <a:endParaRPr sz="12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67614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345" name="Google Shape;345;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80000"/>
              </a:lnSpc>
              <a:spcBef>
                <a:spcPts val="0"/>
              </a:spcBef>
              <a:spcAft>
                <a:spcPts val="0"/>
              </a:spcAft>
              <a:buClr>
                <a:schemeClr val="dk1"/>
              </a:buClr>
              <a:buSzPts val="1200"/>
              <a:buFont typeface="Calibri"/>
              <a:buNone/>
            </a:pPr>
            <a:endParaRPr sz="1200">
              <a:latin typeface="Calibri"/>
              <a:ea typeface="Calibri"/>
              <a:cs typeface="Calibri"/>
              <a:sym typeface="Calibri"/>
            </a:endParaRPr>
          </a:p>
        </p:txBody>
      </p:sp>
      <p:sp>
        <p:nvSpPr>
          <p:cNvPr id="346" name="Google Shape;346;p19:notes"/>
          <p:cNvSpPr txBox="1">
            <a:spLocks noGrp="1"/>
          </p:cNvSpPr>
          <p:nvPr>
            <p:ph type="dt" idx="10"/>
          </p:nvPr>
        </p:nvSpPr>
        <p:spPr>
          <a:xfrm>
            <a:off x="3884612" y="0"/>
            <a:ext cx="2971800" cy="457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300"/>
              <a:buFont typeface="Calibri"/>
              <a:buNone/>
            </a:pPr>
            <a:endParaRPr/>
          </a:p>
        </p:txBody>
      </p:sp>
      <p:sp>
        <p:nvSpPr>
          <p:cNvPr id="347" name="Google Shape;347;p19: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680494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58" name="Google Shape;35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2810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pitchFamily="34" charset="0"/>
                <a:ea typeface="ＭＳ Ｐゴシック" pitchFamily="34" charset="-128"/>
              </a:defRPr>
            </a:lvl1pPr>
            <a:lvl2pPr marL="769255" indent="-295867" eaLnBrk="0" hangingPunct="0">
              <a:defRPr sz="2400">
                <a:solidFill>
                  <a:schemeClr val="tx1"/>
                </a:solidFill>
                <a:latin typeface="Arial" pitchFamily="34" charset="0"/>
                <a:ea typeface="ＭＳ Ｐゴシック" pitchFamily="34" charset="-128"/>
              </a:defRPr>
            </a:lvl2pPr>
            <a:lvl3pPr marL="1183469" indent="-236693" eaLnBrk="0" hangingPunct="0">
              <a:defRPr sz="2400">
                <a:solidFill>
                  <a:schemeClr val="tx1"/>
                </a:solidFill>
                <a:latin typeface="Arial" pitchFamily="34" charset="0"/>
                <a:ea typeface="ＭＳ Ｐゴシック" pitchFamily="34" charset="-128"/>
              </a:defRPr>
            </a:lvl3pPr>
            <a:lvl4pPr marL="1656857" indent="-236693" eaLnBrk="0" hangingPunct="0">
              <a:defRPr sz="2400">
                <a:solidFill>
                  <a:schemeClr val="tx1"/>
                </a:solidFill>
                <a:latin typeface="Arial" pitchFamily="34" charset="0"/>
                <a:ea typeface="ＭＳ Ｐゴシック" pitchFamily="34" charset="-128"/>
              </a:defRPr>
            </a:lvl4pPr>
            <a:lvl5pPr marL="2130245" indent="-236693" eaLnBrk="0" hangingPunct="0">
              <a:defRPr sz="2400">
                <a:solidFill>
                  <a:schemeClr val="tx1"/>
                </a:solidFill>
                <a:latin typeface="Arial" pitchFamily="34" charset="0"/>
                <a:ea typeface="ＭＳ Ｐゴシック" pitchFamily="34" charset="-128"/>
              </a:defRPr>
            </a:lvl5pPr>
            <a:lvl6pPr marL="2603631" indent="-23669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77019" indent="-23669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550407" indent="-23669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4023795" indent="-23669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sz="1200"/>
          </a:p>
        </p:txBody>
      </p:sp>
      <p:sp>
        <p:nvSpPr>
          <p:cNvPr id="116738" name="Rectangle 7"/>
          <p:cNvSpPr txBox="1">
            <a:spLocks noGrp="1" noChangeArrowheads="1"/>
          </p:cNvSpPr>
          <p:nvPr/>
        </p:nvSpPr>
        <p:spPr bwMode="auto">
          <a:xfrm>
            <a:off x="4082991" y="8893003"/>
            <a:ext cx="3124688" cy="4684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5410" tIns="47705" rIns="95410" bIns="47705" anchor="b"/>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endParaRPr lang="en-US" sz="1200"/>
          </a:p>
        </p:txBody>
      </p:sp>
      <p:sp>
        <p:nvSpPr>
          <p:cNvPr id="116739" name="Rectangle 2"/>
          <p:cNvSpPr>
            <a:spLocks noGrp="1" noRot="1" noChangeAspect="1" noChangeArrowheads="1" noTextEdit="1"/>
          </p:cNvSpPr>
          <p:nvPr>
            <p:ph type="sldImg"/>
          </p:nvPr>
        </p:nvSpPr>
        <p:spPr>
          <a:ln/>
        </p:spPr>
      </p:sp>
      <p:sp>
        <p:nvSpPr>
          <p:cNvPr id="70661" name="Rectangle 3"/>
          <p:cNvSpPr>
            <a:spLocks noGrp="1" noChangeArrowheads="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95410" tIns="47705" rIns="95410" bIns="47705"/>
          <a:lstStyle/>
          <a:p>
            <a:pPr eaLnBrk="1" hangingPunct="1">
              <a:defRPr/>
            </a:pPr>
            <a:endParaRPr lang="en-US" altLang="en-US" dirty="0">
              <a:ea typeface="ＭＳ Ｐゴシック" pitchFamily="34" charset="-128"/>
            </a:endParaRPr>
          </a:p>
        </p:txBody>
      </p:sp>
      <p:sp>
        <p:nvSpPr>
          <p:cNvPr id="158726" name="Date Placeholder 1"/>
          <p:cNvSpPr>
            <a:spLocks noGrp="1"/>
          </p:cNvSpPr>
          <p:nvPr>
            <p:ph type="dt" sz="quarter"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Georgia" pitchFamily="18" charset="0"/>
                <a:ea typeface="ＭＳ Ｐゴシック" pitchFamily="34" charset="-128"/>
              </a:defRPr>
            </a:lvl1pPr>
            <a:lvl2pPr marL="769255" indent="-295867" eaLnBrk="0" hangingPunct="0">
              <a:spcBef>
                <a:spcPct val="30000"/>
              </a:spcBef>
              <a:defRPr sz="1200">
                <a:solidFill>
                  <a:schemeClr val="tx1"/>
                </a:solidFill>
                <a:latin typeface="Georgia" pitchFamily="18" charset="0"/>
                <a:ea typeface="ＭＳ Ｐゴシック" pitchFamily="34" charset="-128"/>
              </a:defRPr>
            </a:lvl2pPr>
            <a:lvl3pPr marL="1183469" indent="-236693" eaLnBrk="0" hangingPunct="0">
              <a:spcBef>
                <a:spcPct val="30000"/>
              </a:spcBef>
              <a:defRPr sz="1200">
                <a:solidFill>
                  <a:schemeClr val="tx1"/>
                </a:solidFill>
                <a:latin typeface="Georgia" pitchFamily="18" charset="0"/>
                <a:ea typeface="ＭＳ Ｐゴシック" pitchFamily="34" charset="-128"/>
              </a:defRPr>
            </a:lvl3pPr>
            <a:lvl4pPr marL="1656857" indent="-236693" eaLnBrk="0" hangingPunct="0">
              <a:spcBef>
                <a:spcPct val="30000"/>
              </a:spcBef>
              <a:defRPr sz="1200">
                <a:solidFill>
                  <a:schemeClr val="tx1"/>
                </a:solidFill>
                <a:latin typeface="Georgia" pitchFamily="18" charset="0"/>
                <a:ea typeface="ＭＳ Ｐゴシック" pitchFamily="34" charset="-128"/>
              </a:defRPr>
            </a:lvl4pPr>
            <a:lvl5pPr marL="2130245" indent="-236693" eaLnBrk="0" hangingPunct="0">
              <a:spcBef>
                <a:spcPct val="30000"/>
              </a:spcBef>
              <a:defRPr sz="1200">
                <a:solidFill>
                  <a:schemeClr val="tx1"/>
                </a:solidFill>
                <a:latin typeface="Georgia" pitchFamily="18" charset="0"/>
                <a:ea typeface="ＭＳ Ｐゴシック" pitchFamily="34" charset="-128"/>
              </a:defRPr>
            </a:lvl5pPr>
            <a:lvl6pPr marL="2603631" indent="-236693" eaLnBrk="0" fontAlgn="base" hangingPunct="0">
              <a:spcBef>
                <a:spcPct val="30000"/>
              </a:spcBef>
              <a:spcAft>
                <a:spcPct val="0"/>
              </a:spcAft>
              <a:defRPr sz="1200">
                <a:solidFill>
                  <a:schemeClr val="tx1"/>
                </a:solidFill>
                <a:latin typeface="Georgia" pitchFamily="18" charset="0"/>
                <a:ea typeface="ＭＳ Ｐゴシック" pitchFamily="34" charset="-128"/>
              </a:defRPr>
            </a:lvl6pPr>
            <a:lvl7pPr marL="3077019" indent="-236693" eaLnBrk="0" fontAlgn="base" hangingPunct="0">
              <a:spcBef>
                <a:spcPct val="30000"/>
              </a:spcBef>
              <a:spcAft>
                <a:spcPct val="0"/>
              </a:spcAft>
              <a:defRPr sz="1200">
                <a:solidFill>
                  <a:schemeClr val="tx1"/>
                </a:solidFill>
                <a:latin typeface="Georgia" pitchFamily="18" charset="0"/>
                <a:ea typeface="ＭＳ Ｐゴシック" pitchFamily="34" charset="-128"/>
              </a:defRPr>
            </a:lvl7pPr>
            <a:lvl8pPr marL="3550407" indent="-236693" eaLnBrk="0" fontAlgn="base" hangingPunct="0">
              <a:spcBef>
                <a:spcPct val="30000"/>
              </a:spcBef>
              <a:spcAft>
                <a:spcPct val="0"/>
              </a:spcAft>
              <a:defRPr sz="1200">
                <a:solidFill>
                  <a:schemeClr val="tx1"/>
                </a:solidFill>
                <a:latin typeface="Georgia" pitchFamily="18" charset="0"/>
                <a:ea typeface="ＭＳ Ｐゴシック" pitchFamily="34" charset="-128"/>
              </a:defRPr>
            </a:lvl8pPr>
            <a:lvl9pPr marL="4023795" indent="-236693" eaLnBrk="0" fontAlgn="base" hangingPunct="0">
              <a:spcBef>
                <a:spcPct val="30000"/>
              </a:spcBef>
              <a:spcAft>
                <a:spcPct val="0"/>
              </a:spcAft>
              <a:defRPr sz="1200">
                <a:solidFill>
                  <a:schemeClr val="tx1"/>
                </a:solidFill>
                <a:latin typeface="Georgia" pitchFamily="18" charset="0"/>
                <a:ea typeface="ＭＳ Ｐゴシック" pitchFamily="34" charset="-128"/>
              </a:defRPr>
            </a:lvl9pPr>
          </a:lstStyle>
          <a:p>
            <a:pPr eaLnBrk="1" hangingPunct="1">
              <a:spcBef>
                <a:spcPct val="0"/>
              </a:spcBef>
              <a:defRPr/>
            </a:pPr>
            <a:endParaRPr lang="en-US" altLang="en-US"/>
          </a:p>
        </p:txBody>
      </p:sp>
      <p:sp>
        <p:nvSpPr>
          <p:cNvPr id="3" name="Footer Placeholder 2"/>
          <p:cNvSpPr>
            <a:spLocks noGrp="1"/>
          </p:cNvSpPr>
          <p:nvPr>
            <p:ph type="ftr" sz="quarter" idx="4"/>
          </p:nvPr>
        </p:nvSpPr>
        <p:spPr/>
        <p:txBody>
          <a:bodyPr/>
          <a:lstStyle/>
          <a:p>
            <a:pPr>
              <a:defRPr/>
            </a:pPr>
            <a:endParaRPr lang="en-US"/>
          </a:p>
        </p:txBody>
      </p:sp>
      <p:sp>
        <p:nvSpPr>
          <p:cNvPr id="2" name="Header Placeholder 1"/>
          <p:cNvSpPr>
            <a:spLocks noGrp="1"/>
          </p:cNvSpPr>
          <p:nvPr>
            <p:ph type="hdr" sz="quarter" idx="10"/>
          </p:nvPr>
        </p:nvSpPr>
        <p:spPr/>
        <p:txBody>
          <a:bodyPr/>
          <a:lstStyle/>
          <a:p>
            <a:pPr>
              <a:defRPr/>
            </a:pPr>
            <a:endParaRPr lang="en-US"/>
          </a:p>
        </p:txBody>
      </p:sp>
    </p:spTree>
    <p:extLst>
      <p:ext uri="{BB962C8B-B14F-4D97-AF65-F5344CB8AC3E}">
        <p14:creationId xmlns:p14="http://schemas.microsoft.com/office/powerpoint/2010/main" val="17243760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d94087cc01_1_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8" name="Google Shape;168;gd94087cc01_1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231643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d94087cc01_1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gd94087cc01_1_2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85" name="Google Shape;185;gd94087cc01_1_2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d94087cc01_1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gd94087cc01_1_3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3" name="Google Shape;193;gd94087cc01_1_3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d94087cc01_1_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gd94087cc01_1_3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1" name="Google Shape;201;gd94087cc01_1_3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41" name="Google Shape;241;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608076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325877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6" name="Google Shape;256;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2" name="Google Shape;272;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8" name="Google Shape;288;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endParaRPr sz="1200">
              <a:solidFill>
                <a:srgbClr val="000000"/>
              </a:solidFill>
              <a:latin typeface="Arial"/>
              <a:ea typeface="Arial"/>
              <a:cs typeface="Arial"/>
              <a:sym typeface="Arial"/>
            </a:endParaRPr>
          </a:p>
        </p:txBody>
      </p:sp>
      <p:sp>
        <p:nvSpPr>
          <p:cNvPr id="208" name="Google Shape;208;p19:notes"/>
          <p:cNvSpPr txBox="1"/>
          <p:nvPr/>
        </p:nvSpPr>
        <p:spPr>
          <a:xfrm>
            <a:off x="2978204" y="11773289"/>
            <a:ext cx="2278380" cy="619760"/>
          </a:xfrm>
          <a:prstGeom prst="rect">
            <a:avLst/>
          </a:prstGeom>
          <a:noFill/>
          <a:ln>
            <a:noFill/>
          </a:ln>
        </p:spPr>
        <p:txBody>
          <a:bodyPr spcFirstLastPara="1" wrap="square" lIns="93150" tIns="46575" rIns="93150" bIns="46575" anchor="b" anchorCtr="0">
            <a:noAutofit/>
          </a:bodyPr>
          <a:lstStyle/>
          <a:p>
            <a:pPr marL="0" marR="0" lvl="0" indent="0" algn="r"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209" name="Google Shape;20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0" name="Google Shape;210;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8995434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338" name="Google Shape;338;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0"/>
          </a:p>
        </p:txBody>
      </p:sp>
      <p:sp>
        <p:nvSpPr>
          <p:cNvPr id="422" name="Google Shape;422;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endParaRPr dirty="0"/>
          </a:p>
        </p:txBody>
      </p:sp>
      <p:sp>
        <p:nvSpPr>
          <p:cNvPr id="504" name="Google Shape;504;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endParaRPr/>
          </a:p>
        </p:txBody>
      </p:sp>
    </p:spTree>
    <p:extLst>
      <p:ext uri="{BB962C8B-B14F-4D97-AF65-F5344CB8AC3E}">
        <p14:creationId xmlns:p14="http://schemas.microsoft.com/office/powerpoint/2010/main" val="726231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 name="Google Shape;8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0" name="Google Shape;9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704402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d94087cc01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gd94087cc01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0" name="Google Shape;100;gd94087cc01_0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 name="Google Shape;2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3075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160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8d5f0dd510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8d5f0dd510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p:txBody>
      </p:sp>
    </p:spTree>
    <p:extLst>
      <p:ext uri="{BB962C8B-B14F-4D97-AF65-F5344CB8AC3E}">
        <p14:creationId xmlns:p14="http://schemas.microsoft.com/office/powerpoint/2010/main" val="3388647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4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1"/>
        <p:cNvGrpSpPr/>
        <p:nvPr/>
      </p:nvGrpSpPr>
      <p:grpSpPr>
        <a:xfrm>
          <a:off x="0" y="0"/>
          <a:ext cx="0" cy="0"/>
          <a:chOff x="0" y="0"/>
          <a:chExt cx="0" cy="0"/>
        </a:xfrm>
      </p:grpSpPr>
      <p:sp>
        <p:nvSpPr>
          <p:cNvPr id="82" name="Google Shape;82;p5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5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25"/>
        <p:cNvGrpSpPr/>
        <p:nvPr/>
      </p:nvGrpSpPr>
      <p:grpSpPr>
        <a:xfrm>
          <a:off x="0" y="0"/>
          <a:ext cx="0" cy="0"/>
          <a:chOff x="0" y="0"/>
          <a:chExt cx="0" cy="0"/>
        </a:xfrm>
      </p:grpSpPr>
    </p:spTree>
    <p:extLst>
      <p:ext uri="{BB962C8B-B14F-4D97-AF65-F5344CB8AC3E}">
        <p14:creationId xmlns:p14="http://schemas.microsoft.com/office/powerpoint/2010/main" val="248682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0"/>
        <p:cNvGrpSpPr/>
        <p:nvPr/>
      </p:nvGrpSpPr>
      <p:grpSpPr>
        <a:xfrm>
          <a:off x="0" y="0"/>
          <a:ext cx="0" cy="0"/>
          <a:chOff x="0" y="0"/>
          <a:chExt cx="0" cy="0"/>
        </a:xfrm>
      </p:grpSpPr>
      <p:sp>
        <p:nvSpPr>
          <p:cNvPr id="81" name="Google Shape;81;g8d5f0dd510_0_64"/>
          <p:cNvSpPr/>
          <p:nvPr/>
        </p:nvSpPr>
        <p:spPr>
          <a:xfrm>
            <a:off x="0" y="6727600"/>
            <a:ext cx="12192000" cy="1305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2" name="Google Shape;82;g8d5f0dd510_0_64"/>
          <p:cNvSpPr txBox="1">
            <a:spLocks noGrp="1"/>
          </p:cNvSpPr>
          <p:nvPr>
            <p:ph type="title"/>
          </p:nvPr>
        </p:nvSpPr>
        <p:spPr>
          <a:xfrm>
            <a:off x="415600" y="593367"/>
            <a:ext cx="11360700" cy="817500"/>
          </a:xfrm>
          <a:prstGeom prst="rect">
            <a:avLst/>
          </a:prstGeom>
        </p:spPr>
        <p:txBody>
          <a:bodyPr spcFirstLastPara="1" wrap="square" lIns="91425" tIns="45700" rIns="91425" bIns="45700" anchor="ctr" anchorCtr="0">
            <a:no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3" name="Google Shape;83;g8d5f0dd510_0_64"/>
          <p:cNvSpPr txBox="1">
            <a:spLocks noGrp="1"/>
          </p:cNvSpPr>
          <p:nvPr>
            <p:ph type="body" idx="1"/>
          </p:nvPr>
        </p:nvSpPr>
        <p:spPr>
          <a:xfrm>
            <a:off x="415600" y="1562133"/>
            <a:ext cx="11360700" cy="4529700"/>
          </a:xfrm>
          <a:prstGeom prst="rect">
            <a:avLst/>
          </a:prstGeom>
        </p:spPr>
        <p:txBody>
          <a:bodyPr spcFirstLastPara="1" wrap="square" lIns="91425" tIns="45700" rIns="91425" bIns="45700" anchor="t" anchorCtr="0">
            <a:noAutofit/>
          </a:bodyPr>
          <a:lstStyle>
            <a:lvl1pPr marL="457200" lvl="0" indent="-406400" rtl="0">
              <a:spcBef>
                <a:spcPts val="1000"/>
              </a:spcBef>
              <a:spcAft>
                <a:spcPts val="0"/>
              </a:spcAft>
              <a:buSzPts val="2800"/>
              <a:buChar char="•"/>
              <a:defRPr/>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2900" rtl="0">
              <a:spcBef>
                <a:spcPts val="500"/>
              </a:spcBef>
              <a:spcAft>
                <a:spcPts val="0"/>
              </a:spcAft>
              <a:buSzPts val="1800"/>
              <a:buChar char="•"/>
              <a:defRPr/>
            </a:lvl4pPr>
            <a:lvl5pPr marL="2286000" lvl="4" indent="-342900" rtl="0">
              <a:spcBef>
                <a:spcPts val="500"/>
              </a:spcBef>
              <a:spcAft>
                <a:spcPts val="0"/>
              </a:spcAft>
              <a:buSzPts val="1800"/>
              <a:buChar char="•"/>
              <a:defRPr/>
            </a:lvl5pPr>
            <a:lvl6pPr marL="2743200" lvl="5" indent="-342900" rtl="0">
              <a:spcBef>
                <a:spcPts val="5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endParaRPr/>
          </a:p>
        </p:txBody>
      </p:sp>
      <p:sp>
        <p:nvSpPr>
          <p:cNvPr id="84" name="Google Shape;84;g8d5f0dd510_0_64"/>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708300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2"/>
        <p:cNvGrpSpPr/>
        <p:nvPr/>
      </p:nvGrpSpPr>
      <p:grpSpPr>
        <a:xfrm>
          <a:off x="0" y="0"/>
          <a:ext cx="0" cy="0"/>
          <a:chOff x="0" y="0"/>
          <a:chExt cx="0" cy="0"/>
        </a:xfrm>
      </p:grpSpPr>
      <p:sp>
        <p:nvSpPr>
          <p:cNvPr id="43" name="Google Shape;43;p11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Belleza"/>
              <a:buNone/>
              <a:defRPr>
                <a:latin typeface="Belleza"/>
                <a:ea typeface="Belleza"/>
                <a:cs typeface="Belleza"/>
                <a:sym typeface="Bellez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446064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0"/>
        <p:cNvGrpSpPr/>
        <p:nvPr/>
      </p:nvGrpSpPr>
      <p:grpSpPr>
        <a:xfrm>
          <a:off x="0" y="0"/>
          <a:ext cx="0" cy="0"/>
          <a:chOff x="0" y="0"/>
          <a:chExt cx="0" cy="0"/>
        </a:xfrm>
      </p:grpSpPr>
      <p:sp>
        <p:nvSpPr>
          <p:cNvPr id="31" name="Google Shape;31;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4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4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553862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25"/>
        <p:cNvGrpSpPr/>
        <p:nvPr/>
      </p:nvGrpSpPr>
      <p:grpSpPr>
        <a:xfrm>
          <a:off x="0" y="0"/>
          <a:ext cx="0" cy="0"/>
          <a:chOff x="0" y="0"/>
          <a:chExt cx="0" cy="0"/>
        </a:xfrm>
      </p:grpSpPr>
    </p:spTree>
    <p:extLst>
      <p:ext uri="{BB962C8B-B14F-4D97-AF65-F5344CB8AC3E}">
        <p14:creationId xmlns:p14="http://schemas.microsoft.com/office/powerpoint/2010/main" val="3230075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6"/>
        <p:cNvGrpSpPr/>
        <p:nvPr/>
      </p:nvGrpSpPr>
      <p:grpSpPr>
        <a:xfrm>
          <a:off x="0" y="0"/>
          <a:ext cx="0" cy="0"/>
          <a:chOff x="0" y="0"/>
          <a:chExt cx="0" cy="0"/>
        </a:xfrm>
      </p:grpSpPr>
      <p:sp>
        <p:nvSpPr>
          <p:cNvPr id="27" name="Google Shape;27;p11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110"/>
          <p:cNvSpPr txBox="1">
            <a:spLocks noGrp="1"/>
          </p:cNvSpPr>
          <p:nvPr>
            <p:ph type="body" idx="1"/>
          </p:nvPr>
        </p:nvSpPr>
        <p:spPr>
          <a:xfrm>
            <a:off x="609600" y="1535116"/>
            <a:ext cx="5386917"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9" name="Google Shape;29;p110"/>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0" name="Google Shape;30;p110"/>
          <p:cNvSpPr txBox="1">
            <a:spLocks noGrp="1"/>
          </p:cNvSpPr>
          <p:nvPr>
            <p:ph type="body" idx="3"/>
          </p:nvPr>
        </p:nvSpPr>
        <p:spPr>
          <a:xfrm>
            <a:off x="6193378" y="1535116"/>
            <a:ext cx="5389033"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1" name="Google Shape;31;p110"/>
          <p:cNvSpPr txBox="1">
            <a:spLocks noGrp="1"/>
          </p:cNvSpPr>
          <p:nvPr>
            <p:ph type="body" idx="4"/>
          </p:nvPr>
        </p:nvSpPr>
        <p:spPr>
          <a:xfrm>
            <a:off x="6193378"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Tree>
    <p:extLst>
      <p:ext uri="{BB962C8B-B14F-4D97-AF65-F5344CB8AC3E}">
        <p14:creationId xmlns:p14="http://schemas.microsoft.com/office/powerpoint/2010/main" val="10862563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2"/>
        <p:cNvGrpSpPr/>
        <p:nvPr/>
      </p:nvGrpSpPr>
      <p:grpSpPr>
        <a:xfrm>
          <a:off x="0" y="0"/>
          <a:ext cx="0" cy="0"/>
          <a:chOff x="0" y="0"/>
          <a:chExt cx="0" cy="0"/>
        </a:xfrm>
      </p:grpSpPr>
      <p:sp>
        <p:nvSpPr>
          <p:cNvPr id="33" name="Google Shape;33;p111"/>
          <p:cNvSpPr txBox="1">
            <a:spLocks noGrp="1"/>
          </p:cNvSpPr>
          <p:nvPr>
            <p:ph type="body" idx="1"/>
          </p:nvPr>
        </p:nvSpPr>
        <p:spPr>
          <a:xfrm>
            <a:off x="5441518" y="2219221"/>
            <a:ext cx="6000444" cy="2983615"/>
          </a:xfrm>
          <a:prstGeom prst="rect">
            <a:avLst/>
          </a:prstGeom>
          <a:noFill/>
          <a:ln>
            <a:noFill/>
          </a:ln>
        </p:spPr>
        <p:txBody>
          <a:bodyPr spcFirstLastPara="1" wrap="square" lIns="91425" tIns="45700" rIns="91425" bIns="45700" anchor="ctr" anchorCtr="0">
            <a:noAutofit/>
          </a:bodyPr>
          <a:lstStyle>
            <a:lvl1pPr marL="457200" lvl="0" indent="-228600" algn="ctr">
              <a:spcBef>
                <a:spcPts val="640"/>
              </a:spcBef>
              <a:spcAft>
                <a:spcPts val="0"/>
              </a:spcAft>
              <a:buClr>
                <a:srgbClr val="DD8047"/>
              </a:buClr>
              <a:buSzPts val="3200"/>
              <a:buNone/>
              <a:defRPr>
                <a:solidFill>
                  <a:srgbClr val="DD8047"/>
                </a:solidFil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2"/>
              </a:buClr>
              <a:buSzPts val="1800"/>
              <a:buChar char="•"/>
              <a:defRPr/>
            </a:lvl4pPr>
            <a:lvl5pPr marL="2286000" lvl="4" indent="-342900" algn="l">
              <a:spcBef>
                <a:spcPts val="360"/>
              </a:spcBef>
              <a:spcAft>
                <a:spcPts val="0"/>
              </a:spcAft>
              <a:buClr>
                <a:schemeClr val="dk2"/>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111"/>
          <p:cNvSpPr txBox="1">
            <a:spLocks noGrp="1"/>
          </p:cNvSpPr>
          <p:nvPr>
            <p:ph type="title"/>
          </p:nvPr>
        </p:nvSpPr>
        <p:spPr>
          <a:xfrm>
            <a:off x="1394119" y="319998"/>
            <a:ext cx="8976028" cy="637708"/>
          </a:xfrm>
          <a:prstGeom prst="rect">
            <a:avLst/>
          </a:prstGeom>
          <a:solidFill>
            <a:srgbClr val="FFFFFF"/>
          </a:solidFill>
          <a:ln>
            <a:noFill/>
          </a:ln>
        </p:spPr>
        <p:txBody>
          <a:bodyPr spcFirstLastPara="1" wrap="square" lIns="91425" tIns="45700" rIns="91425" bIns="45700" anchor="t" anchorCtr="0">
            <a:noAutofit/>
          </a:bodyPr>
          <a:lstStyle>
            <a:lvl1pPr lvl="0" algn="l">
              <a:spcBef>
                <a:spcPts val="0"/>
              </a:spcBef>
              <a:spcAft>
                <a:spcPts val="0"/>
              </a:spcAft>
              <a:buClr>
                <a:schemeClr val="dk2"/>
              </a:buClr>
              <a:buSzPts val="1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0575654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35"/>
        <p:cNvGrpSpPr/>
        <p:nvPr/>
      </p:nvGrpSpPr>
      <p:grpSpPr>
        <a:xfrm>
          <a:off x="0" y="0"/>
          <a:ext cx="0" cy="0"/>
          <a:chOff x="0" y="0"/>
          <a:chExt cx="0" cy="0"/>
        </a:xfrm>
      </p:grpSpPr>
      <p:sp>
        <p:nvSpPr>
          <p:cNvPr id="36" name="Google Shape;36;p11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112"/>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0035870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
        <p:cNvGrpSpPr/>
        <p:nvPr/>
      </p:nvGrpSpPr>
      <p:grpSpPr>
        <a:xfrm>
          <a:off x="0" y="0"/>
          <a:ext cx="0" cy="0"/>
          <a:chOff x="0" y="0"/>
          <a:chExt cx="0" cy="0"/>
        </a:xfrm>
      </p:grpSpPr>
    </p:spTree>
    <p:extLst>
      <p:ext uri="{BB962C8B-B14F-4D97-AF65-F5344CB8AC3E}">
        <p14:creationId xmlns:p14="http://schemas.microsoft.com/office/powerpoint/2010/main" val="1178960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9"/>
        <p:cNvGrpSpPr/>
        <p:nvPr/>
      </p:nvGrpSpPr>
      <p:grpSpPr>
        <a:xfrm>
          <a:off x="0" y="0"/>
          <a:ext cx="0" cy="0"/>
          <a:chOff x="0" y="0"/>
          <a:chExt cx="0" cy="0"/>
        </a:xfrm>
      </p:grpSpPr>
      <p:sp>
        <p:nvSpPr>
          <p:cNvPr id="40" name="Google Shape;40;p115"/>
          <p:cNvSpPr txBox="1">
            <a:spLocks noGrp="1"/>
          </p:cNvSpPr>
          <p:nvPr>
            <p:ph type="title"/>
          </p:nvPr>
        </p:nvSpPr>
        <p:spPr>
          <a:xfrm>
            <a:off x="963084" y="4406903"/>
            <a:ext cx="10363200" cy="1362076"/>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115"/>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Tree>
    <p:extLst>
      <p:ext uri="{BB962C8B-B14F-4D97-AF65-F5344CB8AC3E}">
        <p14:creationId xmlns:p14="http://schemas.microsoft.com/office/powerpoint/2010/main" val="38092218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2"/>
        <p:cNvGrpSpPr/>
        <p:nvPr/>
      </p:nvGrpSpPr>
      <p:grpSpPr>
        <a:xfrm>
          <a:off x="0" y="0"/>
          <a:ext cx="0" cy="0"/>
          <a:chOff x="0" y="0"/>
          <a:chExt cx="0" cy="0"/>
        </a:xfrm>
      </p:grpSpPr>
      <p:sp>
        <p:nvSpPr>
          <p:cNvPr id="43" name="Google Shape;43;p11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Belleza"/>
              <a:buNone/>
              <a:defRPr>
                <a:latin typeface="Belleza"/>
                <a:ea typeface="Belleza"/>
                <a:cs typeface="Belleza"/>
                <a:sym typeface="Bellez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6121853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ulleted List">
  <p:cSld name="Bulleted List">
    <p:spTree>
      <p:nvGrpSpPr>
        <p:cNvPr id="1" name="Shape 44"/>
        <p:cNvGrpSpPr/>
        <p:nvPr/>
      </p:nvGrpSpPr>
      <p:grpSpPr>
        <a:xfrm>
          <a:off x="0" y="0"/>
          <a:ext cx="0" cy="0"/>
          <a:chOff x="0" y="0"/>
          <a:chExt cx="0" cy="0"/>
        </a:xfrm>
      </p:grpSpPr>
      <p:sp>
        <p:nvSpPr>
          <p:cNvPr id="45" name="Google Shape;45;p117"/>
          <p:cNvSpPr txBox="1">
            <a:spLocks noGrp="1"/>
          </p:cNvSpPr>
          <p:nvPr>
            <p:ph type="title"/>
          </p:nvPr>
        </p:nvSpPr>
        <p:spPr>
          <a:xfrm>
            <a:off x="609600" y="304800"/>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17"/>
          <p:cNvSpPr txBox="1">
            <a:spLocks noGrp="1"/>
          </p:cNvSpPr>
          <p:nvPr>
            <p:ph type="body" idx="1"/>
          </p:nvPr>
        </p:nvSpPr>
        <p:spPr>
          <a:xfrm>
            <a:off x="711200" y="1600200"/>
            <a:ext cx="10871200" cy="4343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8727268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7"/>
        <p:cNvGrpSpPr/>
        <p:nvPr/>
      </p:nvGrpSpPr>
      <p:grpSpPr>
        <a:xfrm>
          <a:off x="0" y="0"/>
          <a:ext cx="0" cy="0"/>
          <a:chOff x="0" y="0"/>
          <a:chExt cx="0" cy="0"/>
        </a:xfrm>
      </p:grpSpPr>
      <p:sp>
        <p:nvSpPr>
          <p:cNvPr id="48" name="Google Shape;48;p11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118"/>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50" name="Google Shape;50;p118"/>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Tree>
    <p:extLst>
      <p:ext uri="{BB962C8B-B14F-4D97-AF65-F5344CB8AC3E}">
        <p14:creationId xmlns:p14="http://schemas.microsoft.com/office/powerpoint/2010/main" val="15557551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1"/>
        <p:cNvGrpSpPr/>
        <p:nvPr/>
      </p:nvGrpSpPr>
      <p:grpSpPr>
        <a:xfrm>
          <a:off x="0" y="0"/>
          <a:ext cx="0" cy="0"/>
          <a:chOff x="0" y="0"/>
          <a:chExt cx="0" cy="0"/>
        </a:xfrm>
      </p:grpSpPr>
      <p:sp>
        <p:nvSpPr>
          <p:cNvPr id="52" name="Google Shape;52;p119"/>
          <p:cNvSpPr txBox="1">
            <a:spLocks noGrp="1"/>
          </p:cNvSpPr>
          <p:nvPr>
            <p:ph type="title"/>
          </p:nvPr>
        </p:nvSpPr>
        <p:spPr>
          <a:xfrm>
            <a:off x="415600" y="421233"/>
            <a:ext cx="11360800" cy="1108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4200"/>
              <a:buFont typeface="Calibri"/>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53" name="Google Shape;53;p119"/>
          <p:cNvSpPr txBox="1">
            <a:spLocks noGrp="1"/>
          </p:cNvSpPr>
          <p:nvPr>
            <p:ph type="body" idx="1"/>
          </p:nvPr>
        </p:nvSpPr>
        <p:spPr>
          <a:xfrm>
            <a:off x="415600" y="1633634"/>
            <a:ext cx="11360800" cy="4472000"/>
          </a:xfrm>
          <a:prstGeom prst="rect">
            <a:avLst/>
          </a:prstGeom>
          <a:noFill/>
          <a:ln>
            <a:noFill/>
          </a:ln>
        </p:spPr>
        <p:txBody>
          <a:bodyPr spcFirstLastPara="1" wrap="square" lIns="91425" tIns="91425" rIns="91425" bIns="91425" anchor="t" anchorCtr="0">
            <a:noAutofit/>
          </a:bodyPr>
          <a:lstStyle>
            <a:lvl1pPr marL="457200" lvl="0" indent="-342900" algn="l">
              <a:spcBef>
                <a:spcPts val="0"/>
              </a:spcBef>
              <a:spcAft>
                <a:spcPts val="0"/>
              </a:spcAft>
              <a:buClr>
                <a:schemeClr val="dk1"/>
              </a:buClr>
              <a:buSzPts val="1800"/>
              <a:buChar char="●"/>
              <a:defRPr/>
            </a:lvl1pPr>
            <a:lvl2pPr marL="914400" lvl="1" indent="-317500" algn="l">
              <a:spcBef>
                <a:spcPts val="1600"/>
              </a:spcBef>
              <a:spcAft>
                <a:spcPts val="0"/>
              </a:spcAft>
              <a:buClr>
                <a:schemeClr val="dk1"/>
              </a:buClr>
              <a:buSzPts val="1400"/>
              <a:buChar char="○"/>
              <a:defRPr/>
            </a:lvl2pPr>
            <a:lvl3pPr marL="1371600" lvl="2" indent="-317500" algn="l">
              <a:spcBef>
                <a:spcPts val="1600"/>
              </a:spcBef>
              <a:spcAft>
                <a:spcPts val="0"/>
              </a:spcAft>
              <a:buClr>
                <a:schemeClr val="dk1"/>
              </a:buClr>
              <a:buSzPts val="1400"/>
              <a:buChar char="■"/>
              <a:defRPr/>
            </a:lvl3pPr>
            <a:lvl4pPr marL="1828800" lvl="3" indent="-317500" algn="l">
              <a:spcBef>
                <a:spcPts val="1600"/>
              </a:spcBef>
              <a:spcAft>
                <a:spcPts val="0"/>
              </a:spcAft>
              <a:buClr>
                <a:schemeClr val="dk1"/>
              </a:buClr>
              <a:buSzPts val="1400"/>
              <a:buChar char="●"/>
              <a:defRPr/>
            </a:lvl4pPr>
            <a:lvl5pPr marL="2286000" lvl="4" indent="-317500" algn="l">
              <a:spcBef>
                <a:spcPts val="1600"/>
              </a:spcBef>
              <a:spcAft>
                <a:spcPts val="0"/>
              </a:spcAft>
              <a:buClr>
                <a:schemeClr val="dk1"/>
              </a:buClr>
              <a:buSzPts val="1400"/>
              <a:buChar char="○"/>
              <a:defRPr/>
            </a:lvl5pPr>
            <a:lvl6pPr marL="2743200" lvl="5" indent="-317500" algn="l">
              <a:spcBef>
                <a:spcPts val="1600"/>
              </a:spcBef>
              <a:spcAft>
                <a:spcPts val="0"/>
              </a:spcAft>
              <a:buClr>
                <a:schemeClr val="dk1"/>
              </a:buClr>
              <a:buSzPts val="1400"/>
              <a:buChar char="■"/>
              <a:defRPr/>
            </a:lvl6pPr>
            <a:lvl7pPr marL="3200400" lvl="6" indent="-317500" algn="l">
              <a:spcBef>
                <a:spcPts val="1600"/>
              </a:spcBef>
              <a:spcAft>
                <a:spcPts val="0"/>
              </a:spcAft>
              <a:buClr>
                <a:schemeClr val="dk1"/>
              </a:buClr>
              <a:buSzPts val="1400"/>
              <a:buChar char="●"/>
              <a:defRPr/>
            </a:lvl7pPr>
            <a:lvl8pPr marL="3657600" lvl="7" indent="-317500" algn="l">
              <a:spcBef>
                <a:spcPts val="1600"/>
              </a:spcBef>
              <a:spcAft>
                <a:spcPts val="0"/>
              </a:spcAft>
              <a:buClr>
                <a:schemeClr val="dk1"/>
              </a:buClr>
              <a:buSzPts val="1400"/>
              <a:buChar char="○"/>
              <a:defRPr/>
            </a:lvl8pPr>
            <a:lvl9pPr marL="4114800" lvl="8" indent="-317500" algn="l">
              <a:spcBef>
                <a:spcPts val="1600"/>
              </a:spcBef>
              <a:spcAft>
                <a:spcPts val="1600"/>
              </a:spcAft>
              <a:buClr>
                <a:schemeClr val="dk1"/>
              </a:buClr>
              <a:buSzPts val="1400"/>
              <a:buChar char="■"/>
              <a:defRPr/>
            </a:lvl9pPr>
          </a:lstStyle>
          <a:p>
            <a:endParaRPr/>
          </a:p>
        </p:txBody>
      </p:sp>
      <p:sp>
        <p:nvSpPr>
          <p:cNvPr id="54" name="Google Shape;54;p119"/>
          <p:cNvSpPr txBox="1">
            <a:spLocks noGrp="1"/>
          </p:cNvSpPr>
          <p:nvPr>
            <p:ph type="sldNum" idx="12"/>
          </p:nvPr>
        </p:nvSpPr>
        <p:spPr>
          <a:xfrm>
            <a:off x="11296611" y="6217624"/>
            <a:ext cx="731600" cy="5248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1pPr>
            <a:lvl2pPr marL="0" marR="0" lvl="1" indent="0" algn="r" rtl="0">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2pPr>
            <a:lvl3pPr marL="0" marR="0" lvl="2" indent="0" algn="r" rtl="0">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3pPr>
            <a:lvl4pPr marL="0" marR="0" lvl="3" indent="0" algn="r" rtl="0">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4pPr>
            <a:lvl5pPr marL="0" marR="0" lvl="4" indent="0" algn="r" rtl="0">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5pPr>
            <a:lvl6pPr marL="0" marR="0" lvl="5" indent="0" algn="r" rtl="0">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6pPr>
            <a:lvl7pPr marL="0" marR="0" lvl="6" indent="0" algn="r" rtl="0">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7pPr>
            <a:lvl8pPr marL="0" marR="0" lvl="7" indent="0" algn="r" rtl="0">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8pPr>
            <a:lvl9pPr marL="0" marR="0" lvl="8" indent="0" algn="r" rtl="0">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683423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5"/>
        <p:cNvGrpSpPr/>
        <p:nvPr/>
      </p:nvGrpSpPr>
      <p:grpSpPr>
        <a:xfrm>
          <a:off x="0" y="0"/>
          <a:ext cx="0" cy="0"/>
          <a:chOff x="0" y="0"/>
          <a:chExt cx="0" cy="0"/>
        </a:xfrm>
      </p:grpSpPr>
      <p:sp>
        <p:nvSpPr>
          <p:cNvPr id="56" name="Google Shape;56;p121"/>
          <p:cNvSpPr txBox="1">
            <a:spLocks noGrp="1"/>
          </p:cNvSpPr>
          <p:nvPr>
            <p:ph type="ctrTitle"/>
          </p:nvPr>
        </p:nvSpPr>
        <p:spPr>
          <a:xfrm>
            <a:off x="914400" y="2130436"/>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121"/>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Tree>
    <p:extLst>
      <p:ext uri="{BB962C8B-B14F-4D97-AF65-F5344CB8AC3E}">
        <p14:creationId xmlns:p14="http://schemas.microsoft.com/office/powerpoint/2010/main" val="21321031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122"/>
          <p:cNvSpPr txBox="1">
            <a:spLocks noGrp="1"/>
          </p:cNvSpPr>
          <p:nvPr>
            <p:ph type="title"/>
          </p:nvPr>
        </p:nvSpPr>
        <p:spPr>
          <a:xfrm>
            <a:off x="609622" y="273052"/>
            <a:ext cx="4011084"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22"/>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122"/>
          <p:cNvSpPr txBox="1">
            <a:spLocks noGrp="1"/>
          </p:cNvSpPr>
          <p:nvPr>
            <p:ph type="body" idx="2"/>
          </p:nvPr>
        </p:nvSpPr>
        <p:spPr>
          <a:xfrm>
            <a:off x="609622" y="1435104"/>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extLst>
      <p:ext uri="{BB962C8B-B14F-4D97-AF65-F5344CB8AC3E}">
        <p14:creationId xmlns:p14="http://schemas.microsoft.com/office/powerpoint/2010/main" val="39190905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2"/>
        <p:cNvGrpSpPr/>
        <p:nvPr/>
      </p:nvGrpSpPr>
      <p:grpSpPr>
        <a:xfrm>
          <a:off x="0" y="0"/>
          <a:ext cx="0" cy="0"/>
          <a:chOff x="0" y="0"/>
          <a:chExt cx="0" cy="0"/>
        </a:xfrm>
      </p:grpSpPr>
      <p:sp>
        <p:nvSpPr>
          <p:cNvPr id="63" name="Google Shape;63;p123"/>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23"/>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5" name="Google Shape;65;p123"/>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extLst>
      <p:ext uri="{BB962C8B-B14F-4D97-AF65-F5344CB8AC3E}">
        <p14:creationId xmlns:p14="http://schemas.microsoft.com/office/powerpoint/2010/main" val="5834182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6"/>
        <p:cNvGrpSpPr/>
        <p:nvPr/>
      </p:nvGrpSpPr>
      <p:grpSpPr>
        <a:xfrm>
          <a:off x="0" y="0"/>
          <a:ext cx="0" cy="0"/>
          <a:chOff x="0" y="0"/>
          <a:chExt cx="0" cy="0"/>
        </a:xfrm>
      </p:grpSpPr>
      <p:sp>
        <p:nvSpPr>
          <p:cNvPr id="67" name="Google Shape;67;p12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124"/>
          <p:cNvSpPr txBox="1">
            <a:spLocks noGrp="1"/>
          </p:cNvSpPr>
          <p:nvPr>
            <p:ph type="body" idx="1"/>
          </p:nvPr>
        </p:nvSpPr>
        <p:spPr>
          <a:xfrm rot="5400000">
            <a:off x="3833019" y="-1623219"/>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5936694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69"/>
        <p:cNvGrpSpPr/>
        <p:nvPr/>
      </p:nvGrpSpPr>
      <p:grpSpPr>
        <a:xfrm>
          <a:off x="0" y="0"/>
          <a:ext cx="0" cy="0"/>
          <a:chOff x="0" y="0"/>
          <a:chExt cx="0" cy="0"/>
        </a:xfrm>
      </p:grpSpPr>
      <p:sp>
        <p:nvSpPr>
          <p:cNvPr id="70" name="Google Shape;70;p125"/>
          <p:cNvSpPr txBox="1">
            <a:spLocks noGrp="1"/>
          </p:cNvSpPr>
          <p:nvPr>
            <p:ph type="title"/>
          </p:nvPr>
        </p:nvSpPr>
        <p:spPr>
          <a:xfrm rot="5400000">
            <a:off x="7285038" y="1828810"/>
            <a:ext cx="5851525"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125"/>
          <p:cNvSpPr txBox="1">
            <a:spLocks noGrp="1"/>
          </p:cNvSpPr>
          <p:nvPr>
            <p:ph type="body" idx="1"/>
          </p:nvPr>
        </p:nvSpPr>
        <p:spPr>
          <a:xfrm rot="5400000">
            <a:off x="1697039" y="-812790"/>
            <a:ext cx="5851525"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19379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ulleted List">
  <p:cSld name="Bulleted List">
    <p:spTree>
      <p:nvGrpSpPr>
        <p:cNvPr id="1" name="Shape 37"/>
        <p:cNvGrpSpPr/>
        <p:nvPr/>
      </p:nvGrpSpPr>
      <p:grpSpPr>
        <a:xfrm>
          <a:off x="0" y="0"/>
          <a:ext cx="0" cy="0"/>
          <a:chOff x="0" y="0"/>
          <a:chExt cx="0" cy="0"/>
        </a:xfrm>
      </p:grpSpPr>
      <p:sp>
        <p:nvSpPr>
          <p:cNvPr id="38" name="Google Shape;38;gd94087cc01_1_123"/>
          <p:cNvSpPr txBox="1">
            <a:spLocks noGrp="1"/>
          </p:cNvSpPr>
          <p:nvPr>
            <p:ph type="title"/>
          </p:nvPr>
        </p:nvSpPr>
        <p:spPr>
          <a:xfrm>
            <a:off x="609600" y="304800"/>
            <a:ext cx="10972800" cy="11430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4000"/>
              <a:buFont typeface="Calibri"/>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gd94087cc01_1_123"/>
          <p:cNvSpPr txBox="1">
            <a:spLocks noGrp="1"/>
          </p:cNvSpPr>
          <p:nvPr>
            <p:ph type="body" idx="1"/>
          </p:nvPr>
        </p:nvSpPr>
        <p:spPr>
          <a:xfrm>
            <a:off x="711200" y="1600200"/>
            <a:ext cx="10871100" cy="4343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360"/>
              </a:spcBef>
              <a:spcAft>
                <a:spcPts val="0"/>
              </a:spcAft>
              <a:buClr>
                <a:schemeClr val="dk1"/>
              </a:buClr>
              <a:buSzPts val="1800"/>
              <a:buChar char="•"/>
              <a:defRPr/>
            </a:lvl1pPr>
            <a:lvl2pPr marL="914400" lvl="1" indent="-342900" algn="l">
              <a:lnSpc>
                <a:spcPct val="90000"/>
              </a:lnSpc>
              <a:spcBef>
                <a:spcPts val="360"/>
              </a:spcBef>
              <a:spcAft>
                <a:spcPts val="0"/>
              </a:spcAft>
              <a:buClr>
                <a:schemeClr val="dk1"/>
              </a:buClr>
              <a:buSzPts val="1800"/>
              <a:buChar char="•"/>
              <a:defRPr/>
            </a:lvl2pPr>
            <a:lvl3pPr marL="1371600" lvl="2" indent="-342900" algn="l">
              <a:lnSpc>
                <a:spcPct val="90000"/>
              </a:lnSpc>
              <a:spcBef>
                <a:spcPts val="360"/>
              </a:spcBef>
              <a:spcAft>
                <a:spcPts val="0"/>
              </a:spcAft>
              <a:buClr>
                <a:schemeClr val="dk1"/>
              </a:buClr>
              <a:buSzPts val="1800"/>
              <a:buChar char="•"/>
              <a:defRPr/>
            </a:lvl3pPr>
            <a:lvl4pPr marL="1828800" lvl="3" indent="-342900" algn="l">
              <a:lnSpc>
                <a:spcPct val="90000"/>
              </a:lnSpc>
              <a:spcBef>
                <a:spcPts val="360"/>
              </a:spcBef>
              <a:spcAft>
                <a:spcPts val="0"/>
              </a:spcAft>
              <a:buClr>
                <a:schemeClr val="dk1"/>
              </a:buClr>
              <a:buSzPts val="1800"/>
              <a:buChar char="•"/>
              <a:defRPr/>
            </a:lvl4pPr>
            <a:lvl5pPr marL="2286000" lvl="4" indent="-342900" algn="l">
              <a:lnSpc>
                <a:spcPct val="90000"/>
              </a:lnSpc>
              <a:spcBef>
                <a:spcPts val="360"/>
              </a:spcBef>
              <a:spcAft>
                <a:spcPts val="0"/>
              </a:spcAft>
              <a:buClr>
                <a:schemeClr val="dk1"/>
              </a:buClr>
              <a:buSzPts val="1800"/>
              <a:buChar char="•"/>
              <a:defRPr/>
            </a:lvl5pPr>
            <a:lvl6pPr marL="2743200" lvl="5" indent="-342900" algn="l">
              <a:lnSpc>
                <a:spcPct val="90000"/>
              </a:lnSpc>
              <a:spcBef>
                <a:spcPts val="360"/>
              </a:spcBef>
              <a:spcAft>
                <a:spcPts val="0"/>
              </a:spcAft>
              <a:buClr>
                <a:schemeClr val="dk1"/>
              </a:buClr>
              <a:buSzPts val="1800"/>
              <a:buChar char="•"/>
              <a:defRPr/>
            </a:lvl6pPr>
            <a:lvl7pPr marL="3200400" lvl="6" indent="-342900" algn="l">
              <a:lnSpc>
                <a:spcPct val="90000"/>
              </a:lnSpc>
              <a:spcBef>
                <a:spcPts val="360"/>
              </a:spcBef>
              <a:spcAft>
                <a:spcPts val="0"/>
              </a:spcAft>
              <a:buClr>
                <a:schemeClr val="dk1"/>
              </a:buClr>
              <a:buSzPts val="1800"/>
              <a:buChar char="•"/>
              <a:defRPr/>
            </a:lvl7pPr>
            <a:lvl8pPr marL="3657600" lvl="7" indent="-342900" algn="l">
              <a:lnSpc>
                <a:spcPct val="90000"/>
              </a:lnSpc>
              <a:spcBef>
                <a:spcPts val="360"/>
              </a:spcBef>
              <a:spcAft>
                <a:spcPts val="0"/>
              </a:spcAft>
              <a:buClr>
                <a:schemeClr val="dk1"/>
              </a:buClr>
              <a:buSzPts val="1800"/>
              <a:buChar char="•"/>
              <a:defRPr/>
            </a:lvl8pPr>
            <a:lvl9pPr marL="4114800" lvl="8" indent="-342900" algn="l">
              <a:lnSpc>
                <a:spcPct val="9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72"/>
        <p:cNvGrpSpPr/>
        <p:nvPr/>
      </p:nvGrpSpPr>
      <p:grpSpPr>
        <a:xfrm>
          <a:off x="0" y="0"/>
          <a:ext cx="0" cy="0"/>
          <a:chOff x="0" y="0"/>
          <a:chExt cx="0" cy="0"/>
        </a:xfrm>
      </p:grpSpPr>
      <p:sp>
        <p:nvSpPr>
          <p:cNvPr id="73" name="Google Shape;73;p12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558331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0"/>
        <p:cNvGrpSpPr/>
        <p:nvPr/>
      </p:nvGrpSpPr>
      <p:grpSpPr>
        <a:xfrm>
          <a:off x="0" y="0"/>
          <a:ext cx="0" cy="0"/>
          <a:chOff x="0" y="0"/>
          <a:chExt cx="0" cy="0"/>
        </a:xfrm>
      </p:grpSpPr>
      <p:sp>
        <p:nvSpPr>
          <p:cNvPr id="41" name="Google Shape;41;p4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3" name="Google Shape;43;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6"/>
        <p:cNvGrpSpPr/>
        <p:nvPr/>
      </p:nvGrpSpPr>
      <p:grpSpPr>
        <a:xfrm>
          <a:off x="0" y="0"/>
          <a:ext cx="0" cy="0"/>
          <a:chOff x="0" y="0"/>
          <a:chExt cx="0" cy="0"/>
        </a:xfrm>
      </p:grpSpPr>
      <p:sp>
        <p:nvSpPr>
          <p:cNvPr id="47" name="Google Shape;47;p5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5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9" name="Google Shape;49;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2"/>
        <p:cNvGrpSpPr/>
        <p:nvPr/>
      </p:nvGrpSpPr>
      <p:grpSpPr>
        <a:xfrm>
          <a:off x="0" y="0"/>
          <a:ext cx="0" cy="0"/>
          <a:chOff x="0" y="0"/>
          <a:chExt cx="0" cy="0"/>
        </a:xfrm>
      </p:grpSpPr>
      <p:sp>
        <p:nvSpPr>
          <p:cNvPr id="53" name="Google Shape;53;p5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5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5" name="Google Shape;55;p5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5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 name="Google Shape;57;p5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1"/>
        <p:cNvGrpSpPr/>
        <p:nvPr/>
      </p:nvGrpSpPr>
      <p:grpSpPr>
        <a:xfrm>
          <a:off x="0" y="0"/>
          <a:ext cx="0" cy="0"/>
          <a:chOff x="0" y="0"/>
          <a:chExt cx="0" cy="0"/>
        </a:xfrm>
      </p:grpSpPr>
      <p:sp>
        <p:nvSpPr>
          <p:cNvPr id="62" name="Google Shape;62;p5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5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5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8"/>
        <p:cNvGrpSpPr/>
        <p:nvPr/>
      </p:nvGrpSpPr>
      <p:grpSpPr>
        <a:xfrm>
          <a:off x="0" y="0"/>
          <a:ext cx="0" cy="0"/>
          <a:chOff x="0" y="0"/>
          <a:chExt cx="0" cy="0"/>
        </a:xfrm>
      </p:grpSpPr>
      <p:sp>
        <p:nvSpPr>
          <p:cNvPr id="69" name="Google Shape;69;p5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53"/>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5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5"/>
        <p:cNvGrpSpPr/>
        <p:nvPr/>
      </p:nvGrpSpPr>
      <p:grpSpPr>
        <a:xfrm>
          <a:off x="0" y="0"/>
          <a:ext cx="0" cy="0"/>
          <a:chOff x="0" y="0"/>
          <a:chExt cx="0" cy="0"/>
        </a:xfrm>
      </p:grpSpPr>
      <p:sp>
        <p:nvSpPr>
          <p:cNvPr id="76" name="Google Shape;76;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5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3" r:id="rId11"/>
    <p:sldLayoutId id="2147483664" r:id="rId12"/>
    <p:sldLayoutId id="2147483665" r:id="rId13"/>
    <p:sldLayoutId id="2147483683"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
        <p:cNvGrpSpPr/>
        <p:nvPr/>
      </p:nvGrpSpPr>
      <p:grpSpPr>
        <a:xfrm>
          <a:off x="0" y="0"/>
          <a:ext cx="0" cy="0"/>
          <a:chOff x="0" y="0"/>
          <a:chExt cx="0" cy="0"/>
        </a:xfrm>
      </p:grpSpPr>
      <p:sp>
        <p:nvSpPr>
          <p:cNvPr id="21" name="Google Shape;21;p10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 name="Google Shape;22;p108"/>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 name="Google Shape;23;p108"/>
          <p:cNvSpPr/>
          <p:nvPr/>
        </p:nvSpPr>
        <p:spPr>
          <a:xfrm>
            <a:off x="11031663" y="5973863"/>
            <a:ext cx="396141" cy="296002"/>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0" i="0" u="none" strike="noStrike" cap="none">
              <a:solidFill>
                <a:srgbClr val="FFFFFF"/>
              </a:solidFill>
              <a:latin typeface="Libre Baskerville"/>
              <a:ea typeface="Libre Baskerville"/>
              <a:cs typeface="Libre Baskerville"/>
              <a:sym typeface="Libre Baskerville"/>
            </a:endParaRPr>
          </a:p>
        </p:txBody>
      </p:sp>
      <p:pic>
        <p:nvPicPr>
          <p:cNvPr id="24" name="Google Shape;24;p108" descr="LogoProof2-02.pdf"/>
          <p:cNvPicPr preferRelativeResize="0"/>
          <p:nvPr/>
        </p:nvPicPr>
        <p:blipFill rotWithShape="1">
          <a:blip r:embed="rId18">
            <a:alphaModFix/>
          </a:blip>
          <a:srcRect/>
          <a:stretch/>
        </p:blipFill>
        <p:spPr>
          <a:xfrm rot="5400000">
            <a:off x="11091332" y="6011897"/>
            <a:ext cx="620890" cy="1071337"/>
          </a:xfrm>
          <a:prstGeom prst="rect">
            <a:avLst/>
          </a:prstGeom>
          <a:noFill/>
          <a:ln>
            <a:noFill/>
          </a:ln>
        </p:spPr>
      </p:pic>
    </p:spTree>
    <p:extLst>
      <p:ext uri="{BB962C8B-B14F-4D97-AF65-F5344CB8AC3E}">
        <p14:creationId xmlns:p14="http://schemas.microsoft.com/office/powerpoint/2010/main" val="4162512415"/>
      </p:ext>
    </p:extLst>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hyperlink" Target="https://blog.istation.com/rti-versus-mts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hyperlink" Target="https://regulations.delaware.gov/register/january2021/final/24%20DE%20Reg%20663%2001-01-21.pdf"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s://www.apa.org/news/press/releases/2016/10/black-students-suspensions" TargetMode="External"/><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40.jpg"/><Relationship Id="rId13" Type="http://schemas.openxmlformats.org/officeDocument/2006/relationships/image" Target="../media/image45.jpg"/><Relationship Id="rId18" Type="http://schemas.openxmlformats.org/officeDocument/2006/relationships/image" Target="../media/image50.jpg"/><Relationship Id="rId3" Type="http://schemas.openxmlformats.org/officeDocument/2006/relationships/image" Target="../media/image35.png"/><Relationship Id="rId7" Type="http://schemas.openxmlformats.org/officeDocument/2006/relationships/image" Target="../media/image39.jpg"/><Relationship Id="rId12" Type="http://schemas.openxmlformats.org/officeDocument/2006/relationships/image" Target="../media/image44.jpg"/><Relationship Id="rId17" Type="http://schemas.openxmlformats.org/officeDocument/2006/relationships/image" Target="../media/image49.jpg"/><Relationship Id="rId2" Type="http://schemas.openxmlformats.org/officeDocument/2006/relationships/notesSlide" Target="../notesSlides/notesSlide36.xml"/><Relationship Id="rId16" Type="http://schemas.openxmlformats.org/officeDocument/2006/relationships/image" Target="../media/image48.jpg"/><Relationship Id="rId1" Type="http://schemas.openxmlformats.org/officeDocument/2006/relationships/slideLayout" Target="../slideLayouts/slideLayout4.xml"/><Relationship Id="rId6" Type="http://schemas.openxmlformats.org/officeDocument/2006/relationships/image" Target="../media/image38.jpg"/><Relationship Id="rId11" Type="http://schemas.openxmlformats.org/officeDocument/2006/relationships/image" Target="../media/image43.jpg"/><Relationship Id="rId5" Type="http://schemas.openxmlformats.org/officeDocument/2006/relationships/image" Target="../media/image37.jpg"/><Relationship Id="rId15" Type="http://schemas.openxmlformats.org/officeDocument/2006/relationships/image" Target="../media/image47.jpg"/><Relationship Id="rId10" Type="http://schemas.openxmlformats.org/officeDocument/2006/relationships/image" Target="../media/image42.jpg"/><Relationship Id="rId19" Type="http://schemas.openxmlformats.org/officeDocument/2006/relationships/image" Target="../media/image51.jpg"/><Relationship Id="rId4" Type="http://schemas.openxmlformats.org/officeDocument/2006/relationships/image" Target="../media/image36.jpg"/><Relationship Id="rId9" Type="http://schemas.openxmlformats.org/officeDocument/2006/relationships/image" Target="../media/image41.jpg"/><Relationship Id="rId14" Type="http://schemas.openxmlformats.org/officeDocument/2006/relationships/image" Target="../media/image46.jpg"/></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9.png"/><Relationship Id="rId11" Type="http://schemas.openxmlformats.org/officeDocument/2006/relationships/image" Target="../media/image1.png"/><Relationship Id="rId5" Type="http://schemas.openxmlformats.org/officeDocument/2006/relationships/image" Target="../media/image8.jpg"/><Relationship Id="rId10" Type="http://schemas.openxmlformats.org/officeDocument/2006/relationships/image" Target="../media/image13.png"/><Relationship Id="rId4" Type="http://schemas.openxmlformats.org/officeDocument/2006/relationships/image" Target="../media/image7.jp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852CA-A61B-C845-A197-6AD2A2172791}"/>
              </a:ext>
            </a:extLst>
          </p:cNvPr>
          <p:cNvSpPr>
            <a:spLocks noGrp="1"/>
          </p:cNvSpPr>
          <p:nvPr>
            <p:ph type="title"/>
          </p:nvPr>
        </p:nvSpPr>
        <p:spPr>
          <a:xfrm>
            <a:off x="597097" y="210342"/>
            <a:ext cx="4743449" cy="3371850"/>
          </a:xfrm>
        </p:spPr>
        <p:txBody>
          <a:bodyPr>
            <a:normAutofit/>
          </a:bodyPr>
          <a:lstStyle/>
          <a:p>
            <a:r>
              <a:rPr lang="en-US" sz="4800" b="1" dirty="0">
                <a:solidFill>
                  <a:srgbClr val="33697C"/>
                </a:solidFill>
                <a:latin typeface="+mj-lt"/>
              </a:rPr>
              <a:t>Welcome to the MTSS/PBS </a:t>
            </a:r>
            <a:br>
              <a:rPr lang="en-US" sz="4800" b="1" dirty="0">
                <a:solidFill>
                  <a:srgbClr val="33697C"/>
                </a:solidFill>
                <a:latin typeface="+mj-lt"/>
              </a:rPr>
            </a:br>
            <a:r>
              <a:rPr lang="en-US" sz="4800" b="1" dirty="0">
                <a:solidFill>
                  <a:srgbClr val="33697C"/>
                </a:solidFill>
                <a:latin typeface="+mj-lt"/>
              </a:rPr>
              <a:t>Tier 1 Team Training!</a:t>
            </a:r>
          </a:p>
        </p:txBody>
      </p:sp>
      <p:sp>
        <p:nvSpPr>
          <p:cNvPr id="6" name="Text Placeholder 5">
            <a:extLst>
              <a:ext uri="{FF2B5EF4-FFF2-40B4-BE49-F238E27FC236}">
                <a16:creationId xmlns:a16="http://schemas.microsoft.com/office/drawing/2014/main" id="{7A7AE5F4-7FBB-D347-B2C6-AF059B7E84BB}"/>
              </a:ext>
            </a:extLst>
          </p:cNvPr>
          <p:cNvSpPr>
            <a:spLocks noGrp="1"/>
          </p:cNvSpPr>
          <p:nvPr>
            <p:ph type="body" idx="3"/>
          </p:nvPr>
        </p:nvSpPr>
        <p:spPr>
          <a:xfrm>
            <a:off x="419100" y="3562350"/>
            <a:ext cx="5262760" cy="2164753"/>
          </a:xfrm>
        </p:spPr>
        <p:txBody>
          <a:bodyPr anchor="t">
            <a:normAutofit fontScale="92500" lnSpcReduction="10000"/>
          </a:bodyPr>
          <a:lstStyle/>
          <a:p>
            <a:r>
              <a:rPr lang="en-US" sz="3200" dirty="0">
                <a:latin typeface="+mn-lt"/>
              </a:rPr>
              <a:t>  Please type one of your </a:t>
            </a:r>
            <a:r>
              <a:rPr lang="en-US" sz="3200" dirty="0">
                <a:solidFill>
                  <a:srgbClr val="E2666F"/>
                </a:solidFill>
                <a:latin typeface="+mn-lt"/>
              </a:rPr>
              <a:t>“happiness triggers”</a:t>
            </a:r>
            <a:r>
              <a:rPr lang="en-US" sz="3200" dirty="0">
                <a:latin typeface="+mn-lt"/>
              </a:rPr>
              <a:t> in the chat box.  You can use one from the picture, or share your own</a:t>
            </a:r>
          </a:p>
        </p:txBody>
      </p:sp>
      <p:pic>
        <p:nvPicPr>
          <p:cNvPr id="1026" name="Picture 2" descr="https://lh3.googleusercontent.com/L2fEzcFxE-eaf2jV71OLXiwrmgzlVwSLcCFomOiBqCc7v43JX1KY4zigkh8qJVjoi8j6UshwTnc5YLM7jPp9c1tOV2agGO7QAp40NpCecJkfiRWrhbHNCh_lwEyLVOT12Pz7N2SR">
            <a:extLst>
              <a:ext uri="{FF2B5EF4-FFF2-40B4-BE49-F238E27FC236}">
                <a16:creationId xmlns:a16="http://schemas.microsoft.com/office/drawing/2014/main" id="{A03F0672-121E-C441-8EAC-E7FDC7B874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7371" y="624878"/>
            <a:ext cx="5914629" cy="5914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2391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7C4F4-CF40-EA45-A00A-1C6F4C8D953E}"/>
              </a:ext>
            </a:extLst>
          </p:cNvPr>
          <p:cNvSpPr>
            <a:spLocks noGrp="1"/>
          </p:cNvSpPr>
          <p:nvPr>
            <p:ph type="title"/>
          </p:nvPr>
        </p:nvSpPr>
        <p:spPr>
          <a:xfrm>
            <a:off x="609600" y="304800"/>
            <a:ext cx="8743950" cy="1143000"/>
          </a:xfrm>
        </p:spPr>
        <p:txBody>
          <a:bodyPr/>
          <a:lstStyle/>
          <a:p>
            <a:r>
              <a:rPr lang="en-US" dirty="0">
                <a:latin typeface="+mj-lt"/>
              </a:rPr>
              <a:t>Team Time and Getting Help</a:t>
            </a:r>
          </a:p>
        </p:txBody>
      </p:sp>
      <p:sp>
        <p:nvSpPr>
          <p:cNvPr id="3" name="Text Placeholder 2">
            <a:extLst>
              <a:ext uri="{FF2B5EF4-FFF2-40B4-BE49-F238E27FC236}">
                <a16:creationId xmlns:a16="http://schemas.microsoft.com/office/drawing/2014/main" id="{0A54E587-6860-F349-BE48-D9D7ED9E1158}"/>
              </a:ext>
            </a:extLst>
          </p:cNvPr>
          <p:cNvSpPr>
            <a:spLocks noGrp="1"/>
          </p:cNvSpPr>
          <p:nvPr>
            <p:ph type="body" idx="1"/>
          </p:nvPr>
        </p:nvSpPr>
        <p:spPr>
          <a:xfrm>
            <a:off x="234900" y="1885950"/>
            <a:ext cx="10871100" cy="4343400"/>
          </a:xfrm>
        </p:spPr>
        <p:txBody>
          <a:bodyPr/>
          <a:lstStyle/>
          <a:p>
            <a:r>
              <a:rPr lang="en-US" dirty="0">
                <a:latin typeface="+mn-lt"/>
              </a:rPr>
              <a:t>We will have breakout rooms for you to use with your teams</a:t>
            </a:r>
          </a:p>
          <a:p>
            <a:pPr lvl="1"/>
            <a:r>
              <a:rPr lang="en-US" dirty="0">
                <a:latin typeface="+mn-lt"/>
              </a:rPr>
              <a:t>We may pop in to check on you but this is your time</a:t>
            </a:r>
          </a:p>
          <a:p>
            <a:pPr lvl="1"/>
            <a:r>
              <a:rPr lang="en-US" dirty="0">
                <a:latin typeface="+mn-lt"/>
              </a:rPr>
              <a:t>You can call us into your breakout room at any time if you need help</a:t>
            </a:r>
          </a:p>
          <a:p>
            <a:r>
              <a:rPr lang="en-US" dirty="0">
                <a:latin typeface="+mn-lt"/>
              </a:rPr>
              <a:t>You can also use hand raise feature feature in the main room if you have a question or something to share  </a:t>
            </a:r>
          </a:p>
          <a:p>
            <a:r>
              <a:rPr lang="en-US" dirty="0">
                <a:latin typeface="+mn-lt"/>
              </a:rPr>
              <a:t>We may not see private chats right away while presenting or sharing our screen</a:t>
            </a:r>
          </a:p>
        </p:txBody>
      </p:sp>
      <p:pic>
        <p:nvPicPr>
          <p:cNvPr id="7" name="Picture 6">
            <a:extLst>
              <a:ext uri="{FF2B5EF4-FFF2-40B4-BE49-F238E27FC236}">
                <a16:creationId xmlns:a16="http://schemas.microsoft.com/office/drawing/2014/main" id="{A6A293CD-FFCD-EB41-A27B-C4C45169DB3A}"/>
              </a:ext>
            </a:extLst>
          </p:cNvPr>
          <p:cNvPicPr>
            <a:picLocks noChangeAspect="1"/>
          </p:cNvPicPr>
          <p:nvPr/>
        </p:nvPicPr>
        <p:blipFill>
          <a:blip r:embed="rId3"/>
          <a:stretch>
            <a:fillRect/>
          </a:stretch>
        </p:blipFill>
        <p:spPr>
          <a:xfrm>
            <a:off x="222225" y="4980732"/>
            <a:ext cx="3111525" cy="1724867"/>
          </a:xfrm>
          <a:prstGeom prst="rect">
            <a:avLst/>
          </a:prstGeom>
        </p:spPr>
      </p:pic>
      <p:pic>
        <p:nvPicPr>
          <p:cNvPr id="13" name="Picture 12">
            <a:extLst>
              <a:ext uri="{FF2B5EF4-FFF2-40B4-BE49-F238E27FC236}">
                <a16:creationId xmlns:a16="http://schemas.microsoft.com/office/drawing/2014/main" id="{884067CC-04EF-994F-8BCC-9B58E78823D5}"/>
              </a:ext>
            </a:extLst>
          </p:cNvPr>
          <p:cNvPicPr>
            <a:picLocks noChangeAspect="1"/>
          </p:cNvPicPr>
          <p:nvPr/>
        </p:nvPicPr>
        <p:blipFill>
          <a:blip r:embed="rId4"/>
          <a:stretch>
            <a:fillRect/>
          </a:stretch>
        </p:blipFill>
        <p:spPr>
          <a:xfrm>
            <a:off x="9156550" y="133350"/>
            <a:ext cx="2921000" cy="1752600"/>
          </a:xfrm>
          <a:prstGeom prst="rect">
            <a:avLst/>
          </a:prstGeom>
        </p:spPr>
      </p:pic>
    </p:spTree>
    <p:extLst>
      <p:ext uri="{BB962C8B-B14F-4D97-AF65-F5344CB8AC3E}">
        <p14:creationId xmlns:p14="http://schemas.microsoft.com/office/powerpoint/2010/main" val="170024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8" descr="C:\Users\Cathy\AppData\Local\Microsoft\Windows\Temporary Internet Files\Content.IE5\IRSHUITQ\MP900438517[1].jpg"/>
          <p:cNvPicPr preferRelativeResize="0"/>
          <p:nvPr/>
        </p:nvPicPr>
        <p:blipFill rotWithShape="1">
          <a:blip r:embed="rId3">
            <a:alphaModFix/>
          </a:blip>
          <a:srcRect l="-4"/>
          <a:stretch/>
        </p:blipFill>
        <p:spPr>
          <a:xfrm>
            <a:off x="7639812" y="11707"/>
            <a:ext cx="4495039" cy="6846293"/>
          </a:xfrm>
          <a:prstGeom prst="rect">
            <a:avLst/>
          </a:prstGeom>
          <a:noFill/>
          <a:ln>
            <a:noFill/>
          </a:ln>
        </p:spPr>
      </p:pic>
      <p:sp>
        <p:nvSpPr>
          <p:cNvPr id="133" name="Google Shape;133;p8"/>
          <p:cNvSpPr txBox="1">
            <a:spLocks noGrp="1"/>
          </p:cNvSpPr>
          <p:nvPr>
            <p:ph type="title"/>
          </p:nvPr>
        </p:nvSpPr>
        <p:spPr>
          <a:xfrm>
            <a:off x="2209801" y="255351"/>
            <a:ext cx="4923637" cy="61776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latin typeface="+mn-lt"/>
              </a:rPr>
              <a:t>Overview</a:t>
            </a:r>
            <a:endParaRPr dirty="0">
              <a:latin typeface="+mn-lt"/>
            </a:endParaRPr>
          </a:p>
        </p:txBody>
      </p:sp>
      <p:sp>
        <p:nvSpPr>
          <p:cNvPr id="134" name="Google Shape;134;p8"/>
          <p:cNvSpPr txBox="1">
            <a:spLocks noGrp="1"/>
          </p:cNvSpPr>
          <p:nvPr>
            <p:ph type="body" idx="1"/>
          </p:nvPr>
        </p:nvSpPr>
        <p:spPr>
          <a:xfrm>
            <a:off x="457200" y="1116762"/>
            <a:ext cx="7486650" cy="5379287"/>
          </a:xfrm>
          <a:prstGeom prst="rect">
            <a:avLst/>
          </a:prstGeom>
          <a:noFill/>
          <a:ln>
            <a:noFill/>
          </a:ln>
        </p:spPr>
        <p:txBody>
          <a:bodyPr spcFirstLastPara="1" wrap="square" lIns="91425" tIns="45700" rIns="91425" bIns="45700" anchor="t" anchorCtr="0">
            <a:normAutofit/>
          </a:bodyPr>
          <a:lstStyle/>
          <a:p>
            <a:pPr marL="57150" lvl="0" indent="0" algn="l" rtl="0">
              <a:lnSpc>
                <a:spcPct val="70000"/>
              </a:lnSpc>
              <a:spcBef>
                <a:spcPts val="0"/>
              </a:spcBef>
              <a:spcAft>
                <a:spcPts val="0"/>
              </a:spcAft>
              <a:buClr>
                <a:schemeClr val="dk1"/>
              </a:buClr>
              <a:buSzPts val="2170"/>
              <a:buNone/>
            </a:pPr>
            <a:r>
              <a:rPr lang="en-US" sz="2200" b="1" dirty="0">
                <a:latin typeface="+mn-lt"/>
              </a:rPr>
              <a:t>Purpose: </a:t>
            </a:r>
            <a:endParaRPr sz="2200" dirty="0">
              <a:latin typeface="+mn-lt"/>
            </a:endParaRPr>
          </a:p>
          <a:p>
            <a:pPr marL="57150" lvl="0" indent="0" algn="l" rtl="0">
              <a:lnSpc>
                <a:spcPct val="100000"/>
              </a:lnSpc>
              <a:spcBef>
                <a:spcPts val="600"/>
              </a:spcBef>
              <a:spcAft>
                <a:spcPts val="0"/>
              </a:spcAft>
              <a:buClr>
                <a:schemeClr val="dk1"/>
              </a:buClr>
              <a:buSzPts val="2170"/>
              <a:buNone/>
            </a:pPr>
            <a:r>
              <a:rPr lang="en-US" sz="2200" dirty="0">
                <a:latin typeface="+mn-lt"/>
              </a:rPr>
              <a:t>Understand the rationales and foundational concepts of multi-tiered behavior supports; Learn specific strategies and tools for building a tier 1 system in your school and prepare for implementation</a:t>
            </a:r>
            <a:endParaRPr sz="2200" dirty="0">
              <a:latin typeface="+mn-lt"/>
            </a:endParaRPr>
          </a:p>
          <a:p>
            <a:pPr marL="57150" lvl="0" indent="0" algn="l" rtl="0">
              <a:lnSpc>
                <a:spcPct val="70000"/>
              </a:lnSpc>
              <a:spcBef>
                <a:spcPts val="600"/>
              </a:spcBef>
              <a:spcAft>
                <a:spcPts val="0"/>
              </a:spcAft>
              <a:buClr>
                <a:schemeClr val="dk1"/>
              </a:buClr>
              <a:buSzPts val="2170"/>
              <a:buNone/>
            </a:pPr>
            <a:endParaRPr sz="2200" dirty="0">
              <a:latin typeface="+mn-lt"/>
            </a:endParaRPr>
          </a:p>
          <a:p>
            <a:pPr marL="57150" lvl="0" indent="0" algn="l" rtl="0">
              <a:lnSpc>
                <a:spcPct val="70000"/>
              </a:lnSpc>
              <a:spcBef>
                <a:spcPts val="600"/>
              </a:spcBef>
              <a:spcAft>
                <a:spcPts val="0"/>
              </a:spcAft>
              <a:buClr>
                <a:schemeClr val="dk1"/>
              </a:buClr>
              <a:buSzPts val="2170"/>
              <a:buNone/>
            </a:pPr>
            <a:r>
              <a:rPr lang="en-US" sz="2200" b="1" dirty="0">
                <a:latin typeface="+mn-l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You should be able to:</a:t>
            </a:r>
            <a:endParaRPr sz="2200" dirty="0">
              <a:latin typeface="+mn-lt"/>
            </a:endParaRPr>
          </a:p>
          <a:p>
            <a:pPr marL="457200" lvl="0" indent="-457200" algn="l" rtl="0">
              <a:lnSpc>
                <a:spcPct val="110000"/>
              </a:lnSpc>
              <a:spcBef>
                <a:spcPts val="1600"/>
              </a:spcBef>
              <a:spcAft>
                <a:spcPts val="0"/>
              </a:spcAft>
              <a:buClr>
                <a:schemeClr val="dk1"/>
              </a:buClr>
              <a:buSzPts val="2170"/>
              <a:buFont typeface="Noto Sans Symbols"/>
              <a:buChar char="✔"/>
            </a:pPr>
            <a:r>
              <a:rPr lang="en-US" sz="2200" dirty="0">
                <a:latin typeface="+mn-lt"/>
              </a:rPr>
              <a:t>Define MTSS/PBS </a:t>
            </a:r>
            <a:endParaRPr sz="2200" dirty="0">
              <a:latin typeface="+mn-lt"/>
            </a:endParaRPr>
          </a:p>
          <a:p>
            <a:pPr marL="457200" lvl="0" indent="-457200" algn="l" rtl="0">
              <a:lnSpc>
                <a:spcPct val="110000"/>
              </a:lnSpc>
              <a:spcBef>
                <a:spcPts val="1000"/>
              </a:spcBef>
              <a:spcAft>
                <a:spcPts val="0"/>
              </a:spcAft>
              <a:buClr>
                <a:schemeClr val="dk1"/>
              </a:buClr>
              <a:buSzPts val="2170"/>
              <a:buFont typeface="Noto Sans Symbols"/>
              <a:buChar char="✔"/>
            </a:pPr>
            <a:r>
              <a:rPr lang="en-US" sz="2200" dirty="0">
                <a:latin typeface="+mn-lt"/>
              </a:rPr>
              <a:t>Understand Data, Systems, Practices as an MTSS framework</a:t>
            </a:r>
            <a:endParaRPr sz="2200" dirty="0">
              <a:latin typeface="+mn-lt"/>
            </a:endParaRPr>
          </a:p>
          <a:p>
            <a:pPr marL="457200" lvl="0" indent="-457200" algn="l" rtl="0">
              <a:lnSpc>
                <a:spcPct val="110000"/>
              </a:lnSpc>
              <a:spcBef>
                <a:spcPts val="1000"/>
              </a:spcBef>
              <a:spcAft>
                <a:spcPts val="0"/>
              </a:spcAft>
              <a:buClr>
                <a:schemeClr val="dk1"/>
              </a:buClr>
              <a:buSzPts val="2170"/>
              <a:buFont typeface="Noto Sans Symbols"/>
              <a:buChar char="✔"/>
            </a:pPr>
            <a:r>
              <a:rPr lang="en-US" sz="2200" dirty="0">
                <a:latin typeface="+mn-lt"/>
              </a:rPr>
              <a:t>Identify ways to ensure equity within MTSS/PBS </a:t>
            </a:r>
            <a:endParaRPr sz="2200" dirty="0">
              <a:latin typeface="+mn-lt"/>
            </a:endParaRPr>
          </a:p>
          <a:p>
            <a:pPr marL="457200" lvl="0" indent="-457200" algn="l" rtl="0">
              <a:lnSpc>
                <a:spcPct val="110000"/>
              </a:lnSpc>
              <a:spcBef>
                <a:spcPts val="1000"/>
              </a:spcBef>
              <a:spcAft>
                <a:spcPts val="0"/>
              </a:spcAft>
              <a:buClr>
                <a:schemeClr val="dk1"/>
              </a:buClr>
              <a:buSzPts val="2170"/>
              <a:buFont typeface="Noto Sans Symbols"/>
              <a:buChar char="✔"/>
            </a:pPr>
            <a:r>
              <a:rPr lang="en-US" sz="2200" dirty="0">
                <a:latin typeface="+mn-lt"/>
              </a:rPr>
              <a:t>Reflect on what your teams “why” and desired outcomes for implementing MTSS/PBS</a:t>
            </a:r>
            <a:endParaRPr sz="2200" dirty="0">
              <a:latin typeface="+mn-lt"/>
            </a:endParaRPr>
          </a:p>
          <a:p>
            <a:pPr marL="457200" lvl="0" indent="-319405" algn="l" rtl="0">
              <a:lnSpc>
                <a:spcPct val="70000"/>
              </a:lnSpc>
              <a:spcBef>
                <a:spcPts val="1000"/>
              </a:spcBef>
              <a:spcAft>
                <a:spcPts val="0"/>
              </a:spcAft>
              <a:buClr>
                <a:schemeClr val="dk1"/>
              </a:buClr>
              <a:buSzPts val="2170"/>
              <a:buFont typeface="Noto Sans Symbols"/>
              <a:buNone/>
            </a:pPr>
            <a:endParaRPr sz="217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6"/>
          <p:cNvSpPr txBox="1">
            <a:spLocks noGrp="1"/>
          </p:cNvSpPr>
          <p:nvPr>
            <p:ph type="title"/>
          </p:nvPr>
        </p:nvSpPr>
        <p:spPr>
          <a:xfrm>
            <a:off x="781050" y="381000"/>
            <a:ext cx="7620000"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latin typeface="+mn-lt"/>
              </a:rPr>
              <a:t>Why are we </a:t>
            </a:r>
            <a:r>
              <a:rPr lang="en-US" dirty="0">
                <a:latin typeface="+mn-l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here</a:t>
            </a:r>
            <a:r>
              <a:rPr lang="en-US" dirty="0">
                <a:latin typeface="+mn-lt"/>
              </a:rPr>
              <a:t>?</a:t>
            </a:r>
            <a:endParaRPr dirty="0">
              <a:latin typeface="+mn-lt"/>
            </a:endParaRPr>
          </a:p>
        </p:txBody>
      </p:sp>
      <p:sp>
        <p:nvSpPr>
          <p:cNvPr id="147" name="Google Shape;147;p16"/>
          <p:cNvSpPr txBox="1">
            <a:spLocks noGrp="1"/>
          </p:cNvSpPr>
          <p:nvPr>
            <p:ph type="body" idx="1"/>
          </p:nvPr>
        </p:nvSpPr>
        <p:spPr>
          <a:xfrm>
            <a:off x="535824" y="1562100"/>
            <a:ext cx="7636674" cy="5029199"/>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70000"/>
              </a:lnSpc>
              <a:spcBef>
                <a:spcPts val="0"/>
              </a:spcBef>
              <a:spcAft>
                <a:spcPts val="0"/>
              </a:spcAft>
              <a:buSzPts val="1800"/>
              <a:buNone/>
            </a:pPr>
            <a:endParaRPr dirty="0"/>
          </a:p>
          <a:p>
            <a:pPr marL="228600" indent="-228600">
              <a:lnSpc>
                <a:spcPct val="110000"/>
              </a:lnSpc>
              <a:buSzPts val="2635"/>
            </a:pPr>
            <a:r>
              <a:rPr lang="en-US" dirty="0">
                <a:latin typeface="+mn-lt"/>
              </a:rPr>
              <a:t>Need for prioritizing student social emotional and mental health needs </a:t>
            </a:r>
          </a:p>
          <a:p>
            <a:pPr marL="228600" lvl="0" indent="-228600">
              <a:lnSpc>
                <a:spcPct val="110000"/>
              </a:lnSpc>
              <a:buClr>
                <a:srgbClr val="000000"/>
              </a:buClr>
              <a:buSzPts val="2635"/>
            </a:pPr>
            <a:r>
              <a:rPr lang="en-US" dirty="0">
                <a:solidFill>
                  <a:srgbClr val="000000"/>
                </a:solidFill>
                <a:latin typeface="+mn-lt"/>
              </a:rPr>
              <a:t>Support students exposed to trauma and chronic stress</a:t>
            </a:r>
          </a:p>
          <a:p>
            <a:pPr marL="228600" lvl="0" indent="-228600">
              <a:lnSpc>
                <a:spcPct val="110000"/>
              </a:lnSpc>
              <a:buClr>
                <a:srgbClr val="000000"/>
              </a:buClr>
              <a:buSzPts val="2635"/>
            </a:pPr>
            <a:r>
              <a:rPr lang="en-US" dirty="0">
                <a:solidFill>
                  <a:srgbClr val="000000"/>
                </a:solidFill>
                <a:latin typeface="+mn-lt"/>
              </a:rPr>
              <a:t>Lack of student engagement</a:t>
            </a:r>
            <a:endParaRPr lang="en-US" dirty="0">
              <a:latin typeface="+mn-lt"/>
            </a:endParaRPr>
          </a:p>
          <a:p>
            <a:pPr marL="228600" lvl="0" indent="-228600" algn="l" rtl="0">
              <a:lnSpc>
                <a:spcPct val="110000"/>
              </a:lnSpc>
              <a:spcBef>
                <a:spcPts val="1000"/>
              </a:spcBef>
              <a:spcAft>
                <a:spcPts val="0"/>
              </a:spcAft>
              <a:buClr>
                <a:schemeClr val="dk1"/>
              </a:buClr>
              <a:buSzPts val="2635"/>
              <a:buChar char="•"/>
            </a:pPr>
            <a:r>
              <a:rPr lang="en-US" dirty="0">
                <a:latin typeface="+mn-lt"/>
              </a:rPr>
              <a:t>Inequities in education</a:t>
            </a:r>
            <a:endParaRPr dirty="0">
              <a:latin typeface="+mn-lt"/>
            </a:endParaRPr>
          </a:p>
          <a:p>
            <a:pPr marL="228600" lvl="0" indent="-228600" algn="l" rtl="0">
              <a:lnSpc>
                <a:spcPct val="110000"/>
              </a:lnSpc>
              <a:spcBef>
                <a:spcPts val="1000"/>
              </a:spcBef>
              <a:spcAft>
                <a:spcPts val="0"/>
              </a:spcAft>
              <a:buClr>
                <a:schemeClr val="dk1"/>
              </a:buClr>
              <a:buSzPts val="2635"/>
              <a:buChar char="•"/>
            </a:pPr>
            <a:r>
              <a:rPr lang="en-US" dirty="0">
                <a:latin typeface="+mn-lt"/>
              </a:rPr>
              <a:t>Learning Loss</a:t>
            </a:r>
            <a:endParaRPr dirty="0">
              <a:latin typeface="+mn-lt"/>
            </a:endParaRPr>
          </a:p>
          <a:p>
            <a:pPr marL="228600" lvl="0" indent="-228600" algn="l" rtl="0">
              <a:lnSpc>
                <a:spcPct val="110000"/>
              </a:lnSpc>
              <a:spcBef>
                <a:spcPts val="1000"/>
              </a:spcBef>
              <a:spcAft>
                <a:spcPts val="0"/>
              </a:spcAft>
              <a:buClr>
                <a:schemeClr val="dk1"/>
              </a:buClr>
              <a:buSzPts val="2635"/>
              <a:buChar char="•"/>
            </a:pPr>
            <a:r>
              <a:rPr lang="en-US" dirty="0">
                <a:latin typeface="+mn-lt"/>
              </a:rPr>
              <a:t>Attendance and drop out rate concerns</a:t>
            </a:r>
            <a:endParaRPr dirty="0">
              <a:latin typeface="+mn-lt"/>
            </a:endParaRPr>
          </a:p>
          <a:p>
            <a:pPr marL="228600" lvl="0" indent="-228600" algn="l" rtl="0">
              <a:lnSpc>
                <a:spcPct val="110000"/>
              </a:lnSpc>
              <a:spcBef>
                <a:spcPts val="1000"/>
              </a:spcBef>
              <a:spcAft>
                <a:spcPts val="0"/>
              </a:spcAft>
              <a:buClr>
                <a:schemeClr val="dk1"/>
              </a:buClr>
              <a:buSzPts val="2635"/>
              <a:buChar char="•"/>
            </a:pPr>
            <a:r>
              <a:rPr lang="en-US" dirty="0">
                <a:latin typeface="+mn-lt"/>
              </a:rPr>
              <a:t>Negative school climate (for students, staff and/or families)</a:t>
            </a:r>
            <a:endParaRPr dirty="0">
              <a:latin typeface="+mn-lt"/>
            </a:endParaRPr>
          </a:p>
          <a:p>
            <a:pPr marL="228600" lvl="0" indent="-77470" algn="l" rtl="0">
              <a:lnSpc>
                <a:spcPct val="70000"/>
              </a:lnSpc>
              <a:spcBef>
                <a:spcPts val="1000"/>
              </a:spcBef>
              <a:spcAft>
                <a:spcPts val="0"/>
              </a:spcAft>
              <a:buClr>
                <a:schemeClr val="dk1"/>
              </a:buClr>
              <a:buSzPts val="2380"/>
              <a:buNone/>
            </a:pPr>
            <a:endParaRPr sz="2380" dirty="0"/>
          </a:p>
        </p:txBody>
      </p:sp>
      <p:pic>
        <p:nvPicPr>
          <p:cNvPr id="148" name="Google Shape;148;p16"/>
          <p:cNvPicPr preferRelativeResize="0"/>
          <p:nvPr/>
        </p:nvPicPr>
        <p:blipFill rotWithShape="1">
          <a:blip r:embed="rId3">
            <a:alphaModFix/>
          </a:blip>
          <a:srcRect/>
          <a:stretch/>
        </p:blipFill>
        <p:spPr>
          <a:xfrm>
            <a:off x="8515350" y="133350"/>
            <a:ext cx="3560053" cy="2362200"/>
          </a:xfrm>
          <a:prstGeom prst="rect">
            <a:avLst/>
          </a:prstGeom>
          <a:noFill/>
          <a:ln>
            <a:noFill/>
          </a:ln>
        </p:spPr>
      </p:pic>
    </p:spTree>
    <p:extLst>
      <p:ext uri="{BB962C8B-B14F-4D97-AF65-F5344CB8AC3E}">
        <p14:creationId xmlns:p14="http://schemas.microsoft.com/office/powerpoint/2010/main" val="3341263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
          <p:cNvSpPr txBox="1"/>
          <p:nvPr/>
        </p:nvSpPr>
        <p:spPr>
          <a:xfrm>
            <a:off x="480000" y="3845625"/>
            <a:ext cx="11232000" cy="830925"/>
          </a:xfrm>
          <a:prstGeom prst="rect">
            <a:avLst/>
          </a:prstGeom>
          <a:noFill/>
          <a:ln>
            <a:noFill/>
          </a:ln>
        </p:spPr>
        <p:txBody>
          <a:bodyPr spcFirstLastPara="1" wrap="square" lIns="68569" tIns="34275" rIns="68569" bIns="34275" anchor="t" anchorCtr="0">
            <a:noAutofit/>
          </a:bodyPr>
          <a:lstStyle/>
          <a:p>
            <a:pPr>
              <a:buSzPts val="6600"/>
            </a:pPr>
            <a:r>
              <a:rPr lang="en-US" sz="4400" dirty="0">
                <a:solidFill>
                  <a:schemeClr val="dk1"/>
                </a:solidFill>
                <a:latin typeface="+mj-lt"/>
                <a:ea typeface="Rockwell"/>
                <a:cs typeface="Rockwell"/>
                <a:sym typeface="Rockwell"/>
              </a:rPr>
              <a:t>Delaware-Multi-Tiered System of Support (DE-MTSS)</a:t>
            </a:r>
            <a:endParaRPr sz="4400" dirty="0">
              <a:solidFill>
                <a:schemeClr val="dk1"/>
              </a:solidFill>
              <a:latin typeface="+mj-lt"/>
              <a:ea typeface="Rockwell"/>
              <a:cs typeface="Rockwell"/>
              <a:sym typeface="Rockwell"/>
            </a:endParaRPr>
          </a:p>
        </p:txBody>
      </p:sp>
      <p:pic>
        <p:nvPicPr>
          <p:cNvPr id="187" name="Google Shape;187;p2"/>
          <p:cNvPicPr preferRelativeResize="0"/>
          <p:nvPr/>
        </p:nvPicPr>
        <p:blipFill>
          <a:blip r:embed="rId3">
            <a:alphaModFix/>
          </a:blip>
          <a:stretch>
            <a:fillRect/>
          </a:stretch>
        </p:blipFill>
        <p:spPr>
          <a:xfrm>
            <a:off x="114300" y="114300"/>
            <a:ext cx="3613050" cy="3654394"/>
          </a:xfrm>
          <a:prstGeom prst="rect">
            <a:avLst/>
          </a:prstGeom>
          <a:noFill/>
          <a:ln>
            <a:noFill/>
          </a:ln>
        </p:spPr>
      </p:pic>
    </p:spTree>
    <p:extLst>
      <p:ext uri="{BB962C8B-B14F-4D97-AF65-F5344CB8AC3E}">
        <p14:creationId xmlns:p14="http://schemas.microsoft.com/office/powerpoint/2010/main" val="769406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3"/>
          <p:cNvPicPr preferRelativeResize="0"/>
          <p:nvPr/>
        </p:nvPicPr>
        <p:blipFill rotWithShape="1">
          <a:blip r:embed="rId3">
            <a:alphaModFix/>
          </a:blip>
          <a:srcRect/>
          <a:stretch/>
        </p:blipFill>
        <p:spPr>
          <a:xfrm>
            <a:off x="114300" y="114310"/>
            <a:ext cx="1182938" cy="1134056"/>
          </a:xfrm>
          <a:prstGeom prst="rect">
            <a:avLst/>
          </a:prstGeom>
          <a:noFill/>
          <a:ln>
            <a:noFill/>
          </a:ln>
        </p:spPr>
      </p:pic>
      <p:sp>
        <p:nvSpPr>
          <p:cNvPr id="203" name="Google Shape;203;p3"/>
          <p:cNvSpPr txBox="1"/>
          <p:nvPr/>
        </p:nvSpPr>
        <p:spPr>
          <a:xfrm>
            <a:off x="1189727" y="377513"/>
            <a:ext cx="11002275" cy="1071450"/>
          </a:xfrm>
          <a:prstGeom prst="rect">
            <a:avLst/>
          </a:prstGeom>
          <a:noFill/>
          <a:ln>
            <a:noFill/>
          </a:ln>
        </p:spPr>
        <p:txBody>
          <a:bodyPr spcFirstLastPara="1" wrap="square" lIns="68569" tIns="68569" rIns="68569" bIns="68569" anchor="t" anchorCtr="0">
            <a:noAutofit/>
          </a:bodyPr>
          <a:lstStyle/>
          <a:p>
            <a:pPr algn="ctr">
              <a:lnSpc>
                <a:spcPct val="85185"/>
              </a:lnSpc>
              <a:buSzPts val="5400"/>
            </a:pPr>
            <a:r>
              <a:rPr lang="en-US" sz="3600" b="1" dirty="0">
                <a:latin typeface="+mj-lt"/>
                <a:ea typeface="Calibri"/>
                <a:cs typeface="Calibri"/>
                <a:sym typeface="Calibri"/>
              </a:rPr>
              <a:t>What is Multi-Tiered System of Support (MTSS)?</a:t>
            </a:r>
            <a:endParaRPr sz="3600" dirty="0">
              <a:latin typeface="+mj-lt"/>
            </a:endParaRPr>
          </a:p>
          <a:p>
            <a:pPr algn="ctr">
              <a:buSzPts val="6000"/>
            </a:pPr>
            <a:r>
              <a:rPr lang="en-US" sz="4500" b="1" dirty="0">
                <a:latin typeface="Calibri"/>
                <a:ea typeface="Calibri"/>
                <a:cs typeface="Calibri"/>
                <a:sym typeface="Calibri"/>
              </a:rPr>
              <a:t>  </a:t>
            </a:r>
            <a:endParaRPr sz="4500" b="1" dirty="0">
              <a:latin typeface="Calibri"/>
              <a:ea typeface="Calibri"/>
              <a:cs typeface="Calibri"/>
              <a:sym typeface="Calibri"/>
            </a:endParaRPr>
          </a:p>
        </p:txBody>
      </p:sp>
      <p:sp>
        <p:nvSpPr>
          <p:cNvPr id="204" name="Google Shape;204;p3"/>
          <p:cNvSpPr txBox="1"/>
          <p:nvPr/>
        </p:nvSpPr>
        <p:spPr>
          <a:xfrm>
            <a:off x="169613" y="1537444"/>
            <a:ext cx="5334750" cy="1494000"/>
          </a:xfrm>
          <a:prstGeom prst="rect">
            <a:avLst/>
          </a:prstGeom>
          <a:noFill/>
          <a:ln>
            <a:noFill/>
          </a:ln>
        </p:spPr>
        <p:txBody>
          <a:bodyPr spcFirstLastPara="1" wrap="square" lIns="68569" tIns="68569" rIns="68569" bIns="68569" anchor="t" anchorCtr="0">
            <a:noAutofit/>
          </a:bodyPr>
          <a:lstStyle/>
          <a:p>
            <a:pPr marL="342900" indent="-280988">
              <a:buSzPts val="2300"/>
              <a:buFont typeface="Calibri"/>
              <a:buChar char="●"/>
            </a:pPr>
            <a:r>
              <a:rPr lang="en-US" sz="1725" dirty="0">
                <a:latin typeface="Calibri"/>
                <a:ea typeface="Calibri"/>
                <a:cs typeface="Calibri"/>
                <a:sym typeface="Calibri"/>
              </a:rPr>
              <a:t>A system-wide educational framework for </a:t>
            </a:r>
            <a:endParaRPr sz="1725" dirty="0">
              <a:latin typeface="Calibri"/>
              <a:ea typeface="Calibri"/>
              <a:cs typeface="Calibri"/>
              <a:sym typeface="Calibri"/>
            </a:endParaRPr>
          </a:p>
          <a:p>
            <a:pPr marL="685800" lvl="1" indent="-280988">
              <a:buSzPts val="2300"/>
              <a:buFont typeface="Calibri"/>
              <a:buChar char="○"/>
            </a:pPr>
            <a:r>
              <a:rPr lang="en-US" sz="1725" dirty="0">
                <a:latin typeface="Calibri"/>
                <a:ea typeface="Calibri"/>
                <a:cs typeface="Calibri"/>
                <a:sym typeface="Calibri"/>
              </a:rPr>
              <a:t>implementing school-wide, integrated tiered system of support for </a:t>
            </a:r>
            <a:r>
              <a:rPr lang="en-US" sz="1725" b="1" dirty="0">
                <a:latin typeface="Calibri"/>
                <a:ea typeface="Calibri"/>
                <a:cs typeface="Calibri"/>
                <a:sym typeface="Calibri"/>
              </a:rPr>
              <a:t>ALL </a:t>
            </a:r>
            <a:r>
              <a:rPr lang="en-US" sz="1725" dirty="0">
                <a:latin typeface="Calibri"/>
                <a:ea typeface="Calibri"/>
                <a:cs typeface="Calibri"/>
                <a:sym typeface="Calibri"/>
              </a:rPr>
              <a:t>students. </a:t>
            </a:r>
            <a:endParaRPr sz="1725" dirty="0">
              <a:latin typeface="Calibri"/>
              <a:ea typeface="Calibri"/>
              <a:cs typeface="Calibri"/>
              <a:sym typeface="Calibri"/>
            </a:endParaRPr>
          </a:p>
          <a:p>
            <a:pPr marL="685800" lvl="1" indent="-280988">
              <a:buSzPts val="2300"/>
              <a:buFont typeface="Calibri"/>
              <a:buChar char="○"/>
            </a:pPr>
            <a:r>
              <a:rPr lang="en-US" sz="1725" dirty="0">
                <a:latin typeface="Calibri"/>
                <a:ea typeface="Calibri"/>
                <a:cs typeface="Calibri"/>
                <a:sym typeface="Calibri"/>
              </a:rPr>
              <a:t>using evidence-based practices to support student academic and </a:t>
            </a:r>
            <a:r>
              <a:rPr lang="en-US" sz="1725" b="1" dirty="0">
                <a:latin typeface="Calibri"/>
                <a:ea typeface="Calibri"/>
                <a:cs typeface="Calibri"/>
                <a:sym typeface="Calibri"/>
              </a:rPr>
              <a:t>non-academic</a:t>
            </a:r>
            <a:r>
              <a:rPr lang="en-US" sz="1725" dirty="0">
                <a:latin typeface="Calibri"/>
                <a:ea typeface="Calibri"/>
                <a:cs typeface="Calibri"/>
                <a:sym typeface="Calibri"/>
              </a:rPr>
              <a:t> achievement.</a:t>
            </a:r>
            <a:endParaRPr sz="1725" dirty="0">
              <a:latin typeface="Calibri"/>
              <a:ea typeface="Calibri"/>
              <a:cs typeface="Calibri"/>
              <a:sym typeface="Calibri"/>
            </a:endParaRPr>
          </a:p>
          <a:p>
            <a:pPr marL="342900"/>
            <a:r>
              <a:rPr lang="en-US" sz="1575" dirty="0">
                <a:latin typeface="Calibri"/>
                <a:ea typeface="Calibri"/>
                <a:cs typeface="Calibri"/>
                <a:sym typeface="Calibri"/>
              </a:rPr>
              <a:t> </a:t>
            </a:r>
            <a:endParaRPr sz="1575" dirty="0">
              <a:latin typeface="Calibri"/>
              <a:ea typeface="Calibri"/>
              <a:cs typeface="Calibri"/>
              <a:sym typeface="Calibri"/>
            </a:endParaRPr>
          </a:p>
          <a:p>
            <a:pPr marL="342900" indent="-280988">
              <a:buSzPts val="2300"/>
              <a:buFont typeface="Calibri"/>
              <a:buChar char="●"/>
            </a:pPr>
            <a:r>
              <a:rPr lang="en-US" sz="1725" b="1" dirty="0">
                <a:latin typeface="Calibri"/>
                <a:ea typeface="Calibri"/>
                <a:cs typeface="Calibri"/>
                <a:sym typeface="Calibri"/>
              </a:rPr>
              <a:t>MTSS integrates initiatives </a:t>
            </a:r>
            <a:r>
              <a:rPr lang="en-US" sz="1725" dirty="0">
                <a:latin typeface="Calibri"/>
                <a:ea typeface="Calibri"/>
                <a:cs typeface="Calibri"/>
                <a:sym typeface="Calibri"/>
              </a:rPr>
              <a:t>and brings together district and school-level teams </a:t>
            </a:r>
            <a:endParaRPr sz="1725" dirty="0">
              <a:latin typeface="Calibri"/>
              <a:ea typeface="Calibri"/>
              <a:cs typeface="Calibri"/>
              <a:sym typeface="Calibri"/>
            </a:endParaRPr>
          </a:p>
          <a:p>
            <a:pPr marL="685800" lvl="1" indent="-280988">
              <a:buSzPts val="2300"/>
              <a:buFont typeface="Calibri"/>
              <a:buChar char="○"/>
            </a:pPr>
            <a:r>
              <a:rPr lang="en-US" sz="1725" dirty="0">
                <a:latin typeface="Calibri"/>
                <a:ea typeface="Calibri"/>
                <a:cs typeface="Calibri"/>
                <a:sym typeface="Calibri"/>
              </a:rPr>
              <a:t>to evaluate and analyze current practices, establish a supportive infrastructure. </a:t>
            </a:r>
            <a:endParaRPr sz="1725" dirty="0">
              <a:latin typeface="Calibri"/>
              <a:ea typeface="Calibri"/>
              <a:cs typeface="Calibri"/>
              <a:sym typeface="Calibri"/>
            </a:endParaRPr>
          </a:p>
          <a:p>
            <a:pPr marL="685800" lvl="1" indent="-280988">
              <a:buSzPts val="2300"/>
              <a:buFont typeface="Calibri"/>
              <a:buChar char="○"/>
            </a:pPr>
            <a:r>
              <a:rPr lang="en-US" sz="1725" dirty="0">
                <a:latin typeface="Calibri"/>
                <a:ea typeface="Calibri"/>
                <a:cs typeface="Calibri"/>
                <a:sym typeface="Calibri"/>
              </a:rPr>
              <a:t>to use data to determine and improve student needs and outcomes.</a:t>
            </a:r>
            <a:endParaRPr sz="1725" dirty="0">
              <a:latin typeface="Calibri"/>
              <a:ea typeface="Calibri"/>
              <a:cs typeface="Calibri"/>
              <a:sym typeface="Calibri"/>
            </a:endParaRPr>
          </a:p>
          <a:p>
            <a:pPr marL="685800" lvl="1" indent="-271463">
              <a:buSzPts val="2100"/>
              <a:buFont typeface="Calibri"/>
              <a:buChar char="○"/>
            </a:pPr>
            <a:r>
              <a:rPr lang="en-US" sz="1725" dirty="0">
                <a:solidFill>
                  <a:schemeClr val="dk1"/>
                </a:solidFill>
                <a:latin typeface="Calibri"/>
                <a:ea typeface="Calibri"/>
                <a:cs typeface="Calibri"/>
                <a:sym typeface="Calibri"/>
              </a:rPr>
              <a:t>to include families and community stakeholder</a:t>
            </a:r>
            <a:r>
              <a:rPr lang="en-US" sz="1650" dirty="0">
                <a:solidFill>
                  <a:schemeClr val="dk1"/>
                </a:solidFill>
                <a:latin typeface="Calibri"/>
                <a:ea typeface="Calibri"/>
                <a:cs typeface="Calibri"/>
                <a:sym typeface="Calibri"/>
              </a:rPr>
              <a:t>s</a:t>
            </a:r>
            <a:r>
              <a:rPr lang="en-US" sz="1575" dirty="0">
                <a:solidFill>
                  <a:schemeClr val="dk1"/>
                </a:solidFill>
                <a:latin typeface="Calibri"/>
                <a:ea typeface="Calibri"/>
                <a:cs typeface="Calibri"/>
                <a:sym typeface="Calibri"/>
              </a:rPr>
              <a:t>.</a:t>
            </a:r>
            <a:endParaRPr sz="1575" dirty="0">
              <a:latin typeface="Calibri"/>
              <a:ea typeface="Calibri"/>
              <a:cs typeface="Calibri"/>
              <a:sym typeface="Calibri"/>
            </a:endParaRPr>
          </a:p>
        </p:txBody>
      </p:sp>
      <p:pic>
        <p:nvPicPr>
          <p:cNvPr id="205" name="Google Shape;205;p3"/>
          <p:cNvPicPr preferRelativeResize="0"/>
          <p:nvPr/>
        </p:nvPicPr>
        <p:blipFill>
          <a:blip r:embed="rId4">
            <a:alphaModFix/>
          </a:blip>
          <a:stretch>
            <a:fillRect/>
          </a:stretch>
        </p:blipFill>
        <p:spPr>
          <a:xfrm>
            <a:off x="7333501" y="3258638"/>
            <a:ext cx="3400331" cy="3146044"/>
          </a:xfrm>
          <a:prstGeom prst="rect">
            <a:avLst/>
          </a:prstGeom>
          <a:noFill/>
          <a:ln>
            <a:noFill/>
          </a:ln>
        </p:spPr>
      </p:pic>
      <p:sp>
        <p:nvSpPr>
          <p:cNvPr id="206" name="Google Shape;206;p3"/>
          <p:cNvSpPr txBox="1"/>
          <p:nvPr/>
        </p:nvSpPr>
        <p:spPr>
          <a:xfrm>
            <a:off x="5929013" y="5836219"/>
            <a:ext cx="3358800" cy="613800"/>
          </a:xfrm>
          <a:prstGeom prst="rect">
            <a:avLst/>
          </a:prstGeom>
          <a:noFill/>
          <a:ln>
            <a:noFill/>
          </a:ln>
        </p:spPr>
        <p:txBody>
          <a:bodyPr spcFirstLastPara="1" wrap="square" lIns="68569" tIns="68569" rIns="68569" bIns="68569" anchor="t" anchorCtr="0">
            <a:noAutofit/>
          </a:bodyPr>
          <a:lstStyle/>
          <a:p>
            <a:pPr>
              <a:buSzPts val="3500"/>
            </a:pPr>
            <a:r>
              <a:rPr lang="en-US" sz="2400" b="1">
                <a:solidFill>
                  <a:schemeClr val="dk1"/>
                </a:solidFill>
                <a:latin typeface="Cambria"/>
                <a:ea typeface="Cambria"/>
                <a:cs typeface="Cambria"/>
                <a:sym typeface="Cambria"/>
              </a:rPr>
              <a:t>Health &amp; Wellness</a:t>
            </a:r>
            <a:r>
              <a:rPr lang="en-US" sz="2400">
                <a:solidFill>
                  <a:schemeClr val="dk1"/>
                </a:solidFill>
                <a:latin typeface="Cambria"/>
                <a:ea typeface="Cambria"/>
                <a:cs typeface="Cambria"/>
                <a:sym typeface="Cambria"/>
              </a:rPr>
              <a:t> </a:t>
            </a:r>
            <a:endParaRPr sz="825">
              <a:latin typeface="Cambria"/>
              <a:ea typeface="Cambria"/>
              <a:cs typeface="Cambria"/>
              <a:sym typeface="Cambria"/>
            </a:endParaRPr>
          </a:p>
        </p:txBody>
      </p:sp>
      <p:sp>
        <p:nvSpPr>
          <p:cNvPr id="207" name="Google Shape;207;p3"/>
          <p:cNvSpPr txBox="1"/>
          <p:nvPr/>
        </p:nvSpPr>
        <p:spPr>
          <a:xfrm>
            <a:off x="7333500" y="3258638"/>
            <a:ext cx="1232100" cy="613800"/>
          </a:xfrm>
          <a:prstGeom prst="rect">
            <a:avLst/>
          </a:prstGeom>
          <a:noFill/>
          <a:ln>
            <a:noFill/>
          </a:ln>
        </p:spPr>
        <p:txBody>
          <a:bodyPr spcFirstLastPara="1" wrap="square" lIns="68569" tIns="68569" rIns="68569" bIns="68569" anchor="t" anchorCtr="0">
            <a:noAutofit/>
          </a:bodyPr>
          <a:lstStyle/>
          <a:p>
            <a:pPr>
              <a:buSzPts val="3800"/>
            </a:pPr>
            <a:r>
              <a:rPr lang="en-US" sz="2400" b="1">
                <a:solidFill>
                  <a:schemeClr val="dk1"/>
                </a:solidFill>
                <a:latin typeface="Cambria"/>
                <a:ea typeface="Cambria"/>
                <a:cs typeface="Cambria"/>
                <a:sym typeface="Cambria"/>
              </a:rPr>
              <a:t>Math</a:t>
            </a:r>
            <a:endParaRPr sz="825" b="1">
              <a:latin typeface="Cambria"/>
              <a:ea typeface="Cambria"/>
              <a:cs typeface="Cambria"/>
              <a:sym typeface="Cambria"/>
            </a:endParaRPr>
          </a:p>
        </p:txBody>
      </p:sp>
      <p:sp>
        <p:nvSpPr>
          <p:cNvPr id="208" name="Google Shape;208;p3"/>
          <p:cNvSpPr txBox="1"/>
          <p:nvPr/>
        </p:nvSpPr>
        <p:spPr>
          <a:xfrm>
            <a:off x="6034088" y="4862513"/>
            <a:ext cx="1528650" cy="523125"/>
          </a:xfrm>
          <a:prstGeom prst="rect">
            <a:avLst/>
          </a:prstGeom>
          <a:noFill/>
          <a:ln>
            <a:noFill/>
          </a:ln>
        </p:spPr>
        <p:txBody>
          <a:bodyPr spcFirstLastPara="1" wrap="square" lIns="68569" tIns="68569" rIns="68569" bIns="68569" anchor="t" anchorCtr="0">
            <a:noAutofit/>
          </a:bodyPr>
          <a:lstStyle/>
          <a:p>
            <a:pPr>
              <a:buSzPts val="3500"/>
            </a:pPr>
            <a:r>
              <a:rPr lang="en-US" sz="2400" b="1" dirty="0">
                <a:latin typeface="Cambria"/>
                <a:ea typeface="Cambria"/>
                <a:cs typeface="Cambria"/>
                <a:sym typeface="Cambria"/>
              </a:rPr>
              <a:t>Behavior</a:t>
            </a:r>
            <a:r>
              <a:rPr lang="en-US" sz="2400" dirty="0">
                <a:latin typeface="Calibri"/>
                <a:ea typeface="Calibri"/>
                <a:cs typeface="Calibri"/>
                <a:sym typeface="Calibri"/>
              </a:rPr>
              <a:t> </a:t>
            </a:r>
            <a:endParaRPr sz="2400" dirty="0">
              <a:latin typeface="Calibri"/>
              <a:ea typeface="Calibri"/>
              <a:cs typeface="Calibri"/>
              <a:sym typeface="Calibri"/>
            </a:endParaRPr>
          </a:p>
        </p:txBody>
      </p:sp>
      <p:sp>
        <p:nvSpPr>
          <p:cNvPr id="209" name="Google Shape;209;p3"/>
          <p:cNvSpPr txBox="1"/>
          <p:nvPr/>
        </p:nvSpPr>
        <p:spPr>
          <a:xfrm>
            <a:off x="10514831" y="3403697"/>
            <a:ext cx="1394775" cy="523125"/>
          </a:xfrm>
          <a:prstGeom prst="rect">
            <a:avLst/>
          </a:prstGeom>
          <a:noFill/>
          <a:ln>
            <a:noFill/>
          </a:ln>
        </p:spPr>
        <p:txBody>
          <a:bodyPr spcFirstLastPara="1" wrap="square" lIns="68569" tIns="68569" rIns="68569" bIns="68569" anchor="t" anchorCtr="0">
            <a:noAutofit/>
          </a:bodyPr>
          <a:lstStyle/>
          <a:p>
            <a:pPr>
              <a:buSzPts val="3500"/>
            </a:pPr>
            <a:r>
              <a:rPr lang="en-US" sz="2400" b="1">
                <a:solidFill>
                  <a:schemeClr val="dk1"/>
                </a:solidFill>
                <a:latin typeface="Cambria"/>
                <a:ea typeface="Cambria"/>
                <a:cs typeface="Cambria"/>
                <a:sym typeface="Cambria"/>
              </a:rPr>
              <a:t>Reading</a:t>
            </a:r>
            <a:endParaRPr sz="825" b="1">
              <a:latin typeface="Cambria"/>
              <a:ea typeface="Cambria"/>
              <a:cs typeface="Cambria"/>
              <a:sym typeface="Cambria"/>
            </a:endParaRPr>
          </a:p>
        </p:txBody>
      </p:sp>
      <p:sp>
        <p:nvSpPr>
          <p:cNvPr id="210" name="Google Shape;210;p3"/>
          <p:cNvSpPr txBox="1"/>
          <p:nvPr/>
        </p:nvSpPr>
        <p:spPr>
          <a:xfrm>
            <a:off x="9670425" y="5881556"/>
            <a:ext cx="2521575" cy="523125"/>
          </a:xfrm>
          <a:prstGeom prst="rect">
            <a:avLst/>
          </a:prstGeom>
          <a:noFill/>
          <a:ln>
            <a:noFill/>
          </a:ln>
        </p:spPr>
        <p:txBody>
          <a:bodyPr spcFirstLastPara="1" wrap="square" lIns="68569" tIns="68569" rIns="68569" bIns="68569" anchor="t" anchorCtr="0">
            <a:noAutofit/>
          </a:bodyPr>
          <a:lstStyle/>
          <a:p>
            <a:pPr>
              <a:buSzPts val="3500"/>
            </a:pPr>
            <a:r>
              <a:rPr lang="en-US" sz="2400" b="1">
                <a:solidFill>
                  <a:schemeClr val="dk1"/>
                </a:solidFill>
                <a:latin typeface="Cambria"/>
                <a:ea typeface="Cambria"/>
                <a:cs typeface="Cambria"/>
                <a:sym typeface="Cambria"/>
              </a:rPr>
              <a:t>Social-Emotional</a:t>
            </a:r>
            <a:r>
              <a:rPr lang="en-US" sz="2625">
                <a:solidFill>
                  <a:schemeClr val="dk1"/>
                </a:solidFill>
                <a:latin typeface="Calibri"/>
                <a:ea typeface="Calibri"/>
                <a:cs typeface="Calibri"/>
                <a:sym typeface="Calibri"/>
              </a:rPr>
              <a:t> </a:t>
            </a:r>
            <a:endParaRPr sz="1050"/>
          </a:p>
        </p:txBody>
      </p:sp>
      <p:sp>
        <p:nvSpPr>
          <p:cNvPr id="211" name="Google Shape;211;p3"/>
          <p:cNvSpPr/>
          <p:nvPr/>
        </p:nvSpPr>
        <p:spPr>
          <a:xfrm>
            <a:off x="114300" y="1326235"/>
            <a:ext cx="5608125" cy="4004100"/>
          </a:xfrm>
          <a:prstGeom prst="roundRect">
            <a:avLst>
              <a:gd name="adj" fmla="val 16667"/>
            </a:avLst>
          </a:prstGeom>
          <a:noFill/>
          <a:ln w="28575" cap="flat" cmpd="sng">
            <a:solidFill>
              <a:srgbClr val="1F497D"/>
            </a:solidFill>
            <a:prstDash val="solid"/>
            <a:round/>
            <a:headEnd type="none" w="sm" len="sm"/>
            <a:tailEnd type="none" w="sm" len="sm"/>
          </a:ln>
        </p:spPr>
        <p:txBody>
          <a:bodyPr spcFirstLastPara="1" wrap="square" lIns="68569" tIns="68569" rIns="68569" bIns="68569" anchor="ctr" anchorCtr="0">
            <a:noAutofit/>
          </a:bodyPr>
          <a:lstStyle/>
          <a:p>
            <a:endParaRPr sz="1050"/>
          </a:p>
        </p:txBody>
      </p:sp>
    </p:spTree>
    <p:extLst>
      <p:ext uri="{BB962C8B-B14F-4D97-AF65-F5344CB8AC3E}">
        <p14:creationId xmlns:p14="http://schemas.microsoft.com/office/powerpoint/2010/main" val="1377602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gc6da107816_0_0"/>
          <p:cNvSpPr txBox="1"/>
          <p:nvPr/>
        </p:nvSpPr>
        <p:spPr>
          <a:xfrm>
            <a:off x="307575" y="841950"/>
            <a:ext cx="11785500" cy="6015825"/>
          </a:xfrm>
          <a:prstGeom prst="rect">
            <a:avLst/>
          </a:prstGeom>
          <a:noFill/>
          <a:ln>
            <a:noFill/>
          </a:ln>
        </p:spPr>
        <p:txBody>
          <a:bodyPr spcFirstLastPara="1" wrap="square" lIns="69844" tIns="69844" rIns="69844" bIns="69844" anchor="t" anchorCtr="0">
            <a:noAutofit/>
          </a:bodyPr>
          <a:lstStyle/>
          <a:p>
            <a:pPr>
              <a:lnSpc>
                <a:spcPct val="115000"/>
              </a:lnSpc>
              <a:buSzPts val="1300"/>
            </a:pPr>
            <a:endParaRPr sz="975">
              <a:solidFill>
                <a:schemeClr val="dk1"/>
              </a:solidFill>
              <a:latin typeface="Calibri"/>
              <a:ea typeface="Calibri"/>
              <a:cs typeface="Calibri"/>
              <a:sym typeface="Calibri"/>
            </a:endParaRPr>
          </a:p>
          <a:p>
            <a:pPr>
              <a:spcBef>
                <a:spcPts val="975"/>
              </a:spcBef>
              <a:buSzPts val="1500"/>
            </a:pPr>
            <a:endParaRPr sz="1125">
              <a:latin typeface="Calibri"/>
              <a:ea typeface="Calibri"/>
              <a:cs typeface="Calibri"/>
              <a:sym typeface="Calibri"/>
            </a:endParaRPr>
          </a:p>
        </p:txBody>
      </p:sp>
      <p:pic>
        <p:nvPicPr>
          <p:cNvPr id="218" name="Google Shape;218;gc6da107816_0_0"/>
          <p:cNvPicPr preferRelativeResize="0"/>
          <p:nvPr/>
        </p:nvPicPr>
        <p:blipFill rotWithShape="1">
          <a:blip r:embed="rId3">
            <a:alphaModFix/>
          </a:blip>
          <a:srcRect/>
          <a:stretch/>
        </p:blipFill>
        <p:spPr>
          <a:xfrm>
            <a:off x="114300" y="114310"/>
            <a:ext cx="887203" cy="850542"/>
          </a:xfrm>
          <a:prstGeom prst="rect">
            <a:avLst/>
          </a:prstGeom>
          <a:noFill/>
          <a:ln>
            <a:noFill/>
          </a:ln>
        </p:spPr>
      </p:pic>
      <p:sp>
        <p:nvSpPr>
          <p:cNvPr id="219" name="Google Shape;219;gc6da107816_0_0"/>
          <p:cNvSpPr txBox="1"/>
          <p:nvPr/>
        </p:nvSpPr>
        <p:spPr>
          <a:xfrm>
            <a:off x="841922" y="181622"/>
            <a:ext cx="11262825" cy="999675"/>
          </a:xfrm>
          <a:prstGeom prst="rect">
            <a:avLst/>
          </a:prstGeom>
          <a:noFill/>
          <a:ln>
            <a:noFill/>
          </a:ln>
        </p:spPr>
        <p:txBody>
          <a:bodyPr spcFirstLastPara="1" wrap="square" lIns="69844" tIns="69844" rIns="69844" bIns="69844" anchor="t" anchorCtr="0">
            <a:noAutofit/>
          </a:bodyPr>
          <a:lstStyle/>
          <a:p>
            <a:pPr algn="ctr">
              <a:buSzPts val="6200"/>
            </a:pPr>
            <a:r>
              <a:rPr lang="en-US" sz="4400" b="1" dirty="0">
                <a:latin typeface="+mj-lt"/>
                <a:ea typeface="Calibri"/>
                <a:cs typeface="Calibri"/>
                <a:sym typeface="Calibri"/>
              </a:rPr>
              <a:t>Multi-Tiered System of Support  </a:t>
            </a:r>
            <a:endParaRPr sz="4400" b="1" dirty="0">
              <a:latin typeface="+mj-lt"/>
              <a:ea typeface="Calibri"/>
              <a:cs typeface="Calibri"/>
              <a:sym typeface="Calibri"/>
            </a:endParaRPr>
          </a:p>
        </p:txBody>
      </p:sp>
      <p:pic>
        <p:nvPicPr>
          <p:cNvPr id="220" name="Google Shape;220;gc6da107816_0_0"/>
          <p:cNvPicPr preferRelativeResize="0"/>
          <p:nvPr/>
        </p:nvPicPr>
        <p:blipFill rotWithShape="1">
          <a:blip r:embed="rId4">
            <a:alphaModFix/>
          </a:blip>
          <a:srcRect/>
          <a:stretch/>
        </p:blipFill>
        <p:spPr>
          <a:xfrm>
            <a:off x="2241300" y="1114125"/>
            <a:ext cx="8331967" cy="5502851"/>
          </a:xfrm>
          <a:prstGeom prst="rect">
            <a:avLst/>
          </a:prstGeom>
          <a:noFill/>
          <a:ln w="9525" cap="flat" cmpd="sng">
            <a:solidFill>
              <a:srgbClr val="1F497D"/>
            </a:solidFill>
            <a:prstDash val="solid"/>
            <a:round/>
            <a:headEnd type="none" w="sm" len="sm"/>
            <a:tailEnd type="none" w="sm" len="sm"/>
          </a:ln>
        </p:spPr>
      </p:pic>
      <p:sp>
        <p:nvSpPr>
          <p:cNvPr id="221" name="Google Shape;221;gc6da107816_0_0"/>
          <p:cNvSpPr txBox="1"/>
          <p:nvPr/>
        </p:nvSpPr>
        <p:spPr>
          <a:xfrm>
            <a:off x="4577632" y="2087575"/>
            <a:ext cx="3945150" cy="999675"/>
          </a:xfrm>
          <a:prstGeom prst="rect">
            <a:avLst/>
          </a:prstGeom>
          <a:noFill/>
          <a:ln>
            <a:noFill/>
          </a:ln>
        </p:spPr>
        <p:txBody>
          <a:bodyPr spcFirstLastPara="1" wrap="square" lIns="69844" tIns="69844" rIns="69844" bIns="69844" anchor="t" anchorCtr="0">
            <a:noAutofit/>
          </a:bodyPr>
          <a:lstStyle/>
          <a:p>
            <a:pPr>
              <a:buSzPts val="7300"/>
            </a:pPr>
            <a:r>
              <a:rPr lang="en-US" sz="6450">
                <a:latin typeface="Rockwell"/>
                <a:ea typeface="Rockwell"/>
                <a:cs typeface="Rockwell"/>
                <a:sym typeface="Rockwell"/>
              </a:rPr>
              <a:t>DE-MTSS</a:t>
            </a:r>
            <a:endParaRPr sz="6450">
              <a:latin typeface="Rockwell"/>
              <a:ea typeface="Rockwell"/>
              <a:cs typeface="Rockwell"/>
              <a:sym typeface="Rockwell"/>
            </a:endParaRPr>
          </a:p>
        </p:txBody>
      </p:sp>
      <p:sp>
        <p:nvSpPr>
          <p:cNvPr id="222" name="Google Shape;222;gc6da107816_0_0"/>
          <p:cNvSpPr txBox="1"/>
          <p:nvPr/>
        </p:nvSpPr>
        <p:spPr>
          <a:xfrm>
            <a:off x="6528750" y="4571316"/>
            <a:ext cx="1984500" cy="780075"/>
          </a:xfrm>
          <a:prstGeom prst="rect">
            <a:avLst/>
          </a:prstGeom>
          <a:noFill/>
          <a:ln>
            <a:noFill/>
          </a:ln>
        </p:spPr>
        <p:txBody>
          <a:bodyPr spcFirstLastPara="1" wrap="square" lIns="69844" tIns="69844" rIns="69844" bIns="69844" anchor="t" anchorCtr="0">
            <a:noAutofit/>
          </a:bodyPr>
          <a:lstStyle/>
          <a:p>
            <a:pPr algn="ctr">
              <a:buSzPts val="1500"/>
            </a:pPr>
            <a:r>
              <a:rPr lang="en-US" sz="1125">
                <a:latin typeface="Calibri"/>
                <a:ea typeface="Calibri"/>
                <a:cs typeface="Calibri"/>
                <a:sym typeface="Calibri"/>
              </a:rPr>
              <a:t>Universal Design for Learning </a:t>
            </a:r>
            <a:r>
              <a:rPr lang="en-US" sz="2925">
                <a:latin typeface="Rockwell"/>
                <a:ea typeface="Rockwell"/>
                <a:cs typeface="Rockwell"/>
                <a:sym typeface="Rockwell"/>
              </a:rPr>
              <a:t>UDL</a:t>
            </a:r>
            <a:endParaRPr sz="2925">
              <a:latin typeface="Rockwell"/>
              <a:ea typeface="Rockwell"/>
              <a:cs typeface="Rockwell"/>
              <a:sym typeface="Rockwell"/>
            </a:endParaRPr>
          </a:p>
        </p:txBody>
      </p:sp>
      <p:sp>
        <p:nvSpPr>
          <p:cNvPr id="223" name="Google Shape;223;gc6da107816_0_0"/>
          <p:cNvSpPr txBox="1"/>
          <p:nvPr/>
        </p:nvSpPr>
        <p:spPr>
          <a:xfrm>
            <a:off x="6528750" y="3556181"/>
            <a:ext cx="1984500" cy="780075"/>
          </a:xfrm>
          <a:prstGeom prst="rect">
            <a:avLst/>
          </a:prstGeom>
          <a:noFill/>
          <a:ln>
            <a:noFill/>
          </a:ln>
        </p:spPr>
        <p:txBody>
          <a:bodyPr spcFirstLastPara="1" wrap="square" lIns="69844" tIns="69844" rIns="69844" bIns="69844" anchor="t" anchorCtr="0">
            <a:noAutofit/>
          </a:bodyPr>
          <a:lstStyle/>
          <a:p>
            <a:pPr algn="ctr">
              <a:buSzPts val="1500"/>
            </a:pPr>
            <a:r>
              <a:rPr lang="en-US" sz="1125">
                <a:latin typeface="Calibri"/>
                <a:ea typeface="Calibri"/>
                <a:cs typeface="Calibri"/>
                <a:sym typeface="Calibri"/>
              </a:rPr>
              <a:t>Positive Behavior Support </a:t>
            </a:r>
            <a:endParaRPr sz="1125">
              <a:latin typeface="Calibri"/>
              <a:ea typeface="Calibri"/>
              <a:cs typeface="Calibri"/>
              <a:sym typeface="Calibri"/>
            </a:endParaRPr>
          </a:p>
          <a:p>
            <a:pPr algn="ctr">
              <a:buSzPts val="4900"/>
            </a:pPr>
            <a:r>
              <a:rPr lang="en-US" sz="2925">
                <a:latin typeface="Rockwell"/>
                <a:ea typeface="Rockwell"/>
                <a:cs typeface="Rockwell"/>
                <a:sym typeface="Rockwell"/>
              </a:rPr>
              <a:t>DE-PBS</a:t>
            </a:r>
            <a:endParaRPr sz="2925">
              <a:latin typeface="Rockwell"/>
              <a:ea typeface="Rockwell"/>
              <a:cs typeface="Rockwell"/>
              <a:sym typeface="Rockwell"/>
            </a:endParaRPr>
          </a:p>
        </p:txBody>
      </p:sp>
      <p:sp>
        <p:nvSpPr>
          <p:cNvPr id="224" name="Google Shape;224;gc6da107816_0_0"/>
          <p:cNvSpPr txBox="1"/>
          <p:nvPr/>
        </p:nvSpPr>
        <p:spPr>
          <a:xfrm>
            <a:off x="2720888" y="3475556"/>
            <a:ext cx="1984500" cy="780075"/>
          </a:xfrm>
          <a:prstGeom prst="rect">
            <a:avLst/>
          </a:prstGeom>
          <a:noFill/>
          <a:ln>
            <a:noFill/>
          </a:ln>
        </p:spPr>
        <p:txBody>
          <a:bodyPr spcFirstLastPara="1" wrap="square" lIns="69844" tIns="69844" rIns="69844" bIns="69844" anchor="t" anchorCtr="0">
            <a:noAutofit/>
          </a:bodyPr>
          <a:lstStyle/>
          <a:p>
            <a:pPr algn="ctr">
              <a:buSzPts val="1500"/>
            </a:pPr>
            <a:r>
              <a:rPr lang="en-US" sz="1125">
                <a:latin typeface="Calibri"/>
                <a:ea typeface="Calibri"/>
                <a:cs typeface="Calibri"/>
                <a:sym typeface="Calibri"/>
              </a:rPr>
              <a:t>Response to Intervention</a:t>
            </a:r>
            <a:endParaRPr sz="1125">
              <a:latin typeface="Calibri"/>
              <a:ea typeface="Calibri"/>
              <a:cs typeface="Calibri"/>
              <a:sym typeface="Calibri"/>
            </a:endParaRPr>
          </a:p>
          <a:p>
            <a:pPr algn="ctr">
              <a:buSzPts val="4900"/>
            </a:pPr>
            <a:r>
              <a:rPr lang="en-US" sz="2925">
                <a:latin typeface="Rockwell"/>
                <a:ea typeface="Rockwell"/>
                <a:cs typeface="Rockwell"/>
                <a:sym typeface="Rockwell"/>
              </a:rPr>
              <a:t>RTI</a:t>
            </a:r>
            <a:endParaRPr sz="2925">
              <a:latin typeface="Rockwell"/>
              <a:ea typeface="Rockwell"/>
              <a:cs typeface="Rockwell"/>
              <a:sym typeface="Rockwell"/>
            </a:endParaRPr>
          </a:p>
        </p:txBody>
      </p:sp>
      <p:sp>
        <p:nvSpPr>
          <p:cNvPr id="225" name="Google Shape;225;gc6da107816_0_0"/>
          <p:cNvSpPr txBox="1"/>
          <p:nvPr/>
        </p:nvSpPr>
        <p:spPr>
          <a:xfrm>
            <a:off x="7943344" y="5186663"/>
            <a:ext cx="2187675" cy="780075"/>
          </a:xfrm>
          <a:prstGeom prst="rect">
            <a:avLst/>
          </a:prstGeom>
          <a:noFill/>
          <a:ln>
            <a:noFill/>
          </a:ln>
        </p:spPr>
        <p:txBody>
          <a:bodyPr spcFirstLastPara="1" wrap="square" lIns="69844" tIns="69844" rIns="69844" bIns="69844" anchor="t" anchorCtr="0">
            <a:noAutofit/>
          </a:bodyPr>
          <a:lstStyle/>
          <a:p>
            <a:pPr algn="ctr">
              <a:buSzPts val="3100"/>
            </a:pPr>
            <a:r>
              <a:rPr lang="en-US" sz="2325">
                <a:latin typeface="Calibri"/>
                <a:ea typeface="Calibri"/>
                <a:cs typeface="Calibri"/>
                <a:sym typeface="Calibri"/>
              </a:rPr>
              <a:t>Trauma Informed Practices</a:t>
            </a:r>
            <a:endParaRPr sz="2325">
              <a:latin typeface="Calibri"/>
              <a:ea typeface="Calibri"/>
              <a:cs typeface="Calibri"/>
              <a:sym typeface="Calibri"/>
            </a:endParaRPr>
          </a:p>
        </p:txBody>
      </p:sp>
      <p:sp>
        <p:nvSpPr>
          <p:cNvPr id="226" name="Google Shape;226;gc6da107816_0_0"/>
          <p:cNvSpPr txBox="1"/>
          <p:nvPr/>
        </p:nvSpPr>
        <p:spPr>
          <a:xfrm>
            <a:off x="3891300" y="5301975"/>
            <a:ext cx="2052900" cy="549225"/>
          </a:xfrm>
          <a:prstGeom prst="rect">
            <a:avLst/>
          </a:prstGeom>
          <a:noFill/>
          <a:ln>
            <a:noFill/>
          </a:ln>
        </p:spPr>
        <p:txBody>
          <a:bodyPr spcFirstLastPara="1" wrap="square" lIns="69844" tIns="69844" rIns="69844" bIns="69844" anchor="t" anchorCtr="0">
            <a:noAutofit/>
          </a:bodyPr>
          <a:lstStyle/>
          <a:p>
            <a:pPr algn="ctr">
              <a:buSzPts val="3100"/>
            </a:pPr>
            <a:r>
              <a:rPr lang="en-US" sz="2325">
                <a:solidFill>
                  <a:schemeClr val="dk1"/>
                </a:solidFill>
                <a:latin typeface="Calibri"/>
                <a:ea typeface="Calibri"/>
                <a:cs typeface="Calibri"/>
                <a:sym typeface="Calibri"/>
              </a:rPr>
              <a:t> DE State Literacy Plan </a:t>
            </a:r>
            <a:endParaRPr sz="1125"/>
          </a:p>
        </p:txBody>
      </p:sp>
      <p:sp>
        <p:nvSpPr>
          <p:cNvPr id="227" name="Google Shape;227;gc6da107816_0_0"/>
          <p:cNvSpPr txBox="1"/>
          <p:nvPr/>
        </p:nvSpPr>
        <p:spPr>
          <a:xfrm>
            <a:off x="8299556" y="3840694"/>
            <a:ext cx="1984500" cy="780075"/>
          </a:xfrm>
          <a:prstGeom prst="rect">
            <a:avLst/>
          </a:prstGeom>
          <a:noFill/>
          <a:ln>
            <a:noFill/>
          </a:ln>
        </p:spPr>
        <p:txBody>
          <a:bodyPr spcFirstLastPara="1" wrap="square" lIns="69844" tIns="69844" rIns="69844" bIns="69844" anchor="t" anchorCtr="0">
            <a:noAutofit/>
          </a:bodyPr>
          <a:lstStyle/>
          <a:p>
            <a:pPr algn="ctr">
              <a:buSzPts val="1500"/>
            </a:pPr>
            <a:r>
              <a:rPr lang="en-US" sz="1125">
                <a:latin typeface="Calibri"/>
                <a:ea typeface="Calibri"/>
                <a:cs typeface="Calibri"/>
                <a:sym typeface="Calibri"/>
              </a:rPr>
              <a:t>Delaware Early Literacy Initiative  </a:t>
            </a:r>
            <a:endParaRPr sz="1125">
              <a:latin typeface="Calibri"/>
              <a:ea typeface="Calibri"/>
              <a:cs typeface="Calibri"/>
              <a:sym typeface="Calibri"/>
            </a:endParaRPr>
          </a:p>
          <a:p>
            <a:pPr algn="ctr">
              <a:buSzPts val="4900"/>
            </a:pPr>
            <a:r>
              <a:rPr lang="en-US" sz="2925">
                <a:latin typeface="Rockwell"/>
                <a:ea typeface="Rockwell"/>
                <a:cs typeface="Rockwell"/>
                <a:sym typeface="Rockwell"/>
              </a:rPr>
              <a:t>DELI</a:t>
            </a:r>
            <a:endParaRPr sz="2925">
              <a:latin typeface="Rockwell"/>
              <a:ea typeface="Rockwell"/>
              <a:cs typeface="Rockwell"/>
              <a:sym typeface="Rockwell"/>
            </a:endParaRPr>
          </a:p>
        </p:txBody>
      </p:sp>
      <p:sp>
        <p:nvSpPr>
          <p:cNvPr id="228" name="Google Shape;228;gc6da107816_0_0"/>
          <p:cNvSpPr txBox="1"/>
          <p:nvPr/>
        </p:nvSpPr>
        <p:spPr>
          <a:xfrm>
            <a:off x="2593219" y="4336031"/>
            <a:ext cx="1984500" cy="575100"/>
          </a:xfrm>
          <a:prstGeom prst="rect">
            <a:avLst/>
          </a:prstGeom>
          <a:noFill/>
          <a:ln>
            <a:noFill/>
          </a:ln>
        </p:spPr>
        <p:txBody>
          <a:bodyPr spcFirstLastPara="1" wrap="square" lIns="69844" tIns="69844" rIns="69844" bIns="69844" anchor="t" anchorCtr="0">
            <a:noAutofit/>
          </a:bodyPr>
          <a:lstStyle/>
          <a:p>
            <a:pPr algn="ctr">
              <a:buSzPts val="3600"/>
            </a:pPr>
            <a:r>
              <a:rPr lang="en-US" sz="2700">
                <a:solidFill>
                  <a:schemeClr val="dk1"/>
                </a:solidFill>
                <a:latin typeface="Calibri"/>
                <a:ea typeface="Calibri"/>
                <a:cs typeface="Calibri"/>
                <a:sym typeface="Calibri"/>
              </a:rPr>
              <a:t> </a:t>
            </a:r>
            <a:r>
              <a:rPr lang="en-US" sz="1125">
                <a:solidFill>
                  <a:schemeClr val="dk1"/>
                </a:solidFill>
                <a:latin typeface="Calibri"/>
                <a:ea typeface="Calibri"/>
                <a:cs typeface="Calibri"/>
                <a:sym typeface="Calibri"/>
              </a:rPr>
              <a:t>Mental-Health</a:t>
            </a:r>
            <a:endParaRPr sz="1125">
              <a:solidFill>
                <a:schemeClr val="dk1"/>
              </a:solidFill>
              <a:latin typeface="Calibri"/>
              <a:ea typeface="Calibri"/>
              <a:cs typeface="Calibri"/>
              <a:sym typeface="Calibri"/>
            </a:endParaRPr>
          </a:p>
          <a:p>
            <a:pPr algn="ctr">
              <a:buSzPts val="3600"/>
            </a:pPr>
            <a:r>
              <a:rPr lang="en-US" sz="2700">
                <a:solidFill>
                  <a:schemeClr val="dk1"/>
                </a:solidFill>
                <a:latin typeface="Calibri"/>
                <a:ea typeface="Calibri"/>
                <a:cs typeface="Calibri"/>
                <a:sym typeface="Calibri"/>
              </a:rPr>
              <a:t>DelAWARE </a:t>
            </a:r>
            <a:endParaRPr sz="1500"/>
          </a:p>
        </p:txBody>
      </p:sp>
      <p:sp>
        <p:nvSpPr>
          <p:cNvPr id="229" name="Google Shape;229;gc6da107816_0_0"/>
          <p:cNvSpPr txBox="1"/>
          <p:nvPr/>
        </p:nvSpPr>
        <p:spPr>
          <a:xfrm>
            <a:off x="4354163" y="3574172"/>
            <a:ext cx="1984500" cy="780075"/>
          </a:xfrm>
          <a:prstGeom prst="rect">
            <a:avLst/>
          </a:prstGeom>
          <a:noFill/>
          <a:ln>
            <a:noFill/>
          </a:ln>
        </p:spPr>
        <p:txBody>
          <a:bodyPr spcFirstLastPara="1" wrap="square" lIns="69844" tIns="69844" rIns="69844" bIns="69844" anchor="t" anchorCtr="0">
            <a:noAutofit/>
          </a:bodyPr>
          <a:lstStyle/>
          <a:p>
            <a:pPr algn="ctr">
              <a:buSzPts val="1500"/>
            </a:pPr>
            <a:r>
              <a:rPr lang="en-US" sz="1125">
                <a:latin typeface="Calibri"/>
                <a:ea typeface="Calibri"/>
                <a:cs typeface="Calibri"/>
                <a:sym typeface="Calibri"/>
              </a:rPr>
              <a:t>Social-Emotional Learning</a:t>
            </a:r>
            <a:endParaRPr sz="1125">
              <a:latin typeface="Calibri"/>
              <a:ea typeface="Calibri"/>
              <a:cs typeface="Calibri"/>
              <a:sym typeface="Calibri"/>
            </a:endParaRPr>
          </a:p>
          <a:p>
            <a:pPr algn="ctr">
              <a:buSzPts val="4900"/>
            </a:pPr>
            <a:r>
              <a:rPr lang="en-US" sz="2925">
                <a:latin typeface="Rockwell"/>
                <a:ea typeface="Rockwell"/>
                <a:cs typeface="Rockwell"/>
                <a:sym typeface="Rockwell"/>
              </a:rPr>
              <a:t>SEL</a:t>
            </a:r>
            <a:endParaRPr sz="2925">
              <a:latin typeface="Rockwell"/>
              <a:ea typeface="Rockwell"/>
              <a:cs typeface="Rockwell"/>
              <a:sym typeface="Rockwell"/>
            </a:endParaRPr>
          </a:p>
        </p:txBody>
      </p:sp>
      <p:sp>
        <p:nvSpPr>
          <p:cNvPr id="230" name="Google Shape;230;gc6da107816_0_0"/>
          <p:cNvSpPr txBox="1"/>
          <p:nvPr/>
        </p:nvSpPr>
        <p:spPr>
          <a:xfrm>
            <a:off x="4354163" y="4492885"/>
            <a:ext cx="1984500" cy="780075"/>
          </a:xfrm>
          <a:prstGeom prst="rect">
            <a:avLst/>
          </a:prstGeom>
          <a:noFill/>
          <a:ln>
            <a:noFill/>
          </a:ln>
        </p:spPr>
        <p:txBody>
          <a:bodyPr spcFirstLastPara="1" wrap="square" lIns="69844" tIns="69844" rIns="69844" bIns="69844" anchor="t" anchorCtr="0">
            <a:noAutofit/>
          </a:bodyPr>
          <a:lstStyle/>
          <a:p>
            <a:pPr algn="ctr">
              <a:buSzPts val="1500"/>
            </a:pPr>
            <a:r>
              <a:rPr lang="en-US" sz="1125">
                <a:latin typeface="Calibri"/>
                <a:ea typeface="Calibri"/>
                <a:cs typeface="Calibri"/>
                <a:sym typeface="Calibri"/>
              </a:rPr>
              <a:t>Reimaging Professional Learning</a:t>
            </a:r>
            <a:endParaRPr sz="1125">
              <a:latin typeface="Calibri"/>
              <a:ea typeface="Calibri"/>
              <a:cs typeface="Calibri"/>
              <a:sym typeface="Calibri"/>
            </a:endParaRPr>
          </a:p>
          <a:p>
            <a:pPr algn="ctr">
              <a:buSzPts val="4900"/>
            </a:pPr>
            <a:r>
              <a:rPr lang="en-US" sz="2925">
                <a:latin typeface="Rockwell"/>
                <a:ea typeface="Rockwell"/>
                <a:cs typeface="Rockwell"/>
                <a:sym typeface="Rockwell"/>
              </a:rPr>
              <a:t>RPL</a:t>
            </a:r>
            <a:endParaRPr sz="2925">
              <a:latin typeface="Rockwell"/>
              <a:ea typeface="Rockwell"/>
              <a:cs typeface="Rockwell"/>
              <a:sym typeface="Rockwell"/>
            </a:endParaRPr>
          </a:p>
        </p:txBody>
      </p:sp>
    </p:spTree>
    <p:extLst>
      <p:ext uri="{BB962C8B-B14F-4D97-AF65-F5344CB8AC3E}">
        <p14:creationId xmlns:p14="http://schemas.microsoft.com/office/powerpoint/2010/main" val="834364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5"/>
          <p:cNvSpPr txBox="1"/>
          <p:nvPr/>
        </p:nvSpPr>
        <p:spPr>
          <a:xfrm>
            <a:off x="44269" y="1467675"/>
            <a:ext cx="7395525" cy="3930075"/>
          </a:xfrm>
          <a:prstGeom prst="rect">
            <a:avLst/>
          </a:prstGeom>
          <a:noFill/>
          <a:ln>
            <a:noFill/>
          </a:ln>
        </p:spPr>
        <p:txBody>
          <a:bodyPr spcFirstLastPara="1" wrap="square" lIns="68569" tIns="68569" rIns="68569" bIns="68569" anchor="t" anchorCtr="0">
            <a:noAutofit/>
          </a:bodyPr>
          <a:lstStyle/>
          <a:p>
            <a:pPr marL="342900" indent="-290513">
              <a:lnSpc>
                <a:spcPct val="115000"/>
              </a:lnSpc>
              <a:buClr>
                <a:schemeClr val="dk1"/>
              </a:buClr>
              <a:buSzPts val="2500"/>
              <a:buFont typeface="Source Sans Pro"/>
              <a:buChar char="●"/>
            </a:pPr>
            <a:r>
              <a:rPr lang="en-US" sz="1875" dirty="0">
                <a:solidFill>
                  <a:schemeClr val="dk1"/>
                </a:solidFill>
                <a:latin typeface="+mn-lt"/>
                <a:ea typeface="Source Sans Pro"/>
                <a:cs typeface="Source Sans Pro"/>
                <a:sym typeface="Source Sans Pro"/>
              </a:rPr>
              <a:t>Academic and Non-Academic MTSS </a:t>
            </a:r>
            <a:r>
              <a:rPr lang="en-US" sz="1875" b="1" dirty="0">
                <a:solidFill>
                  <a:schemeClr val="dk1"/>
                </a:solidFill>
                <a:latin typeface="+mn-lt"/>
                <a:ea typeface="Source Sans Pro"/>
                <a:cs typeface="Source Sans Pro"/>
                <a:sym typeface="Source Sans Pro"/>
              </a:rPr>
              <a:t>share elements</a:t>
            </a:r>
            <a:r>
              <a:rPr lang="en-US" sz="1875" dirty="0">
                <a:solidFill>
                  <a:schemeClr val="dk1"/>
                </a:solidFill>
                <a:latin typeface="+mn-lt"/>
                <a:ea typeface="Source Sans Pro"/>
                <a:cs typeface="Source Sans Pro"/>
                <a:sym typeface="Source Sans Pro"/>
              </a:rPr>
              <a:t> of quality instruction and effective systems change in an equitable manner*</a:t>
            </a:r>
            <a:endParaRPr sz="1875" dirty="0">
              <a:solidFill>
                <a:schemeClr val="dk1"/>
              </a:solidFill>
              <a:latin typeface="+mn-lt"/>
              <a:ea typeface="Source Sans Pro"/>
              <a:cs typeface="Source Sans Pro"/>
              <a:sym typeface="Source Sans Pro"/>
            </a:endParaRPr>
          </a:p>
          <a:p>
            <a:pPr>
              <a:lnSpc>
                <a:spcPct val="115000"/>
              </a:lnSpc>
              <a:buSzPts val="1000"/>
            </a:pPr>
            <a:endParaRPr sz="225" dirty="0">
              <a:solidFill>
                <a:schemeClr val="dk1"/>
              </a:solidFill>
              <a:latin typeface="+mn-lt"/>
              <a:ea typeface="Source Sans Pro"/>
              <a:cs typeface="Source Sans Pro"/>
              <a:sym typeface="Source Sans Pro"/>
            </a:endParaRPr>
          </a:p>
          <a:p>
            <a:pPr marL="342900" indent="-290513">
              <a:lnSpc>
                <a:spcPct val="115000"/>
              </a:lnSpc>
              <a:buClr>
                <a:schemeClr val="dk1"/>
              </a:buClr>
              <a:buSzPts val="2500"/>
              <a:buFont typeface="Source Sans Pro"/>
              <a:buChar char="●"/>
            </a:pPr>
            <a:r>
              <a:rPr lang="en-US" sz="1875" dirty="0">
                <a:solidFill>
                  <a:schemeClr val="dk1"/>
                </a:solidFill>
                <a:latin typeface="+mn-lt"/>
                <a:ea typeface="Source Sans Pro"/>
                <a:cs typeface="Source Sans Pro"/>
                <a:sym typeface="Source Sans Pro"/>
              </a:rPr>
              <a:t>Use these shared elements to make a more </a:t>
            </a:r>
            <a:r>
              <a:rPr lang="en-US" sz="1875" b="1" dirty="0">
                <a:solidFill>
                  <a:schemeClr val="dk1"/>
                </a:solidFill>
                <a:latin typeface="+mn-lt"/>
                <a:ea typeface="Source Sans Pro"/>
                <a:cs typeface="Source Sans Pro"/>
                <a:sym typeface="Source Sans Pro"/>
              </a:rPr>
              <a:t>cohesive</a:t>
            </a:r>
            <a:r>
              <a:rPr lang="en-US" sz="1875" dirty="0">
                <a:solidFill>
                  <a:schemeClr val="dk1"/>
                </a:solidFill>
                <a:latin typeface="+mn-lt"/>
                <a:ea typeface="Source Sans Pro"/>
                <a:cs typeface="Source Sans Pro"/>
                <a:sym typeface="Source Sans Pro"/>
              </a:rPr>
              <a:t> system for implementing equitable practices that are culturally  and linguistically responsive  </a:t>
            </a:r>
            <a:endParaRPr sz="1875" dirty="0">
              <a:solidFill>
                <a:schemeClr val="dk1"/>
              </a:solidFill>
              <a:latin typeface="+mn-lt"/>
              <a:ea typeface="Source Sans Pro"/>
              <a:cs typeface="Source Sans Pro"/>
              <a:sym typeface="Source Sans Pro"/>
            </a:endParaRPr>
          </a:p>
          <a:p>
            <a:pPr marL="342900" indent="-290513">
              <a:lnSpc>
                <a:spcPct val="115000"/>
              </a:lnSpc>
              <a:buClr>
                <a:schemeClr val="dk1"/>
              </a:buClr>
              <a:buSzPts val="2500"/>
              <a:buFont typeface="Source Sans Pro"/>
              <a:buChar char="●"/>
            </a:pPr>
            <a:r>
              <a:rPr lang="en-US" sz="1875" dirty="0">
                <a:solidFill>
                  <a:schemeClr val="dk1"/>
                </a:solidFill>
                <a:latin typeface="+mn-lt"/>
                <a:ea typeface="Source Sans Pro"/>
                <a:cs typeface="Source Sans Pro"/>
                <a:sym typeface="Source Sans Pro"/>
              </a:rPr>
              <a:t>Integrated approaches may be more </a:t>
            </a:r>
            <a:r>
              <a:rPr lang="en-US" sz="1875" b="1" dirty="0">
                <a:solidFill>
                  <a:schemeClr val="dk1"/>
                </a:solidFill>
                <a:latin typeface="+mn-lt"/>
                <a:ea typeface="Source Sans Pro"/>
                <a:cs typeface="Source Sans Pro"/>
                <a:sym typeface="Source Sans Pro"/>
              </a:rPr>
              <a:t>sustainable at all levels of the system</a:t>
            </a:r>
            <a:endParaRPr sz="1875" b="1" dirty="0">
              <a:solidFill>
                <a:schemeClr val="dk1"/>
              </a:solidFill>
              <a:latin typeface="+mn-lt"/>
              <a:ea typeface="Source Sans Pro"/>
              <a:cs typeface="Source Sans Pro"/>
              <a:sym typeface="Source Sans Pro"/>
            </a:endParaRPr>
          </a:p>
          <a:p>
            <a:pPr marL="342900" indent="-290513">
              <a:lnSpc>
                <a:spcPct val="115000"/>
              </a:lnSpc>
              <a:buClr>
                <a:schemeClr val="dk1"/>
              </a:buClr>
              <a:buSzPts val="2500"/>
              <a:buFont typeface="Source Sans Pro"/>
              <a:buChar char="●"/>
            </a:pPr>
            <a:r>
              <a:rPr lang="en-US" sz="1875" b="1" dirty="0">
                <a:solidFill>
                  <a:schemeClr val="dk1"/>
                </a:solidFill>
                <a:latin typeface="+mn-lt"/>
                <a:ea typeface="Source Sans Pro"/>
                <a:cs typeface="Source Sans Pro"/>
                <a:sym typeface="Source Sans Pro"/>
              </a:rPr>
              <a:t>Decrease initiative overload </a:t>
            </a:r>
            <a:r>
              <a:rPr lang="en-US" sz="1875" dirty="0">
                <a:solidFill>
                  <a:schemeClr val="dk1"/>
                </a:solidFill>
                <a:latin typeface="+mn-lt"/>
                <a:ea typeface="Source Sans Pro"/>
                <a:cs typeface="Source Sans Pro"/>
                <a:sym typeface="Source Sans Pro"/>
              </a:rPr>
              <a:t>across initiatives. </a:t>
            </a:r>
            <a:endParaRPr sz="1875" dirty="0">
              <a:solidFill>
                <a:schemeClr val="dk1"/>
              </a:solidFill>
              <a:latin typeface="+mn-lt"/>
              <a:ea typeface="Source Sans Pro"/>
              <a:cs typeface="Source Sans Pro"/>
              <a:sym typeface="Source Sans Pro"/>
            </a:endParaRPr>
          </a:p>
          <a:p>
            <a:pPr marL="342900" indent="-290513">
              <a:lnSpc>
                <a:spcPct val="115000"/>
              </a:lnSpc>
              <a:buClr>
                <a:schemeClr val="dk1"/>
              </a:buClr>
              <a:buSzPts val="2500"/>
              <a:buFont typeface="Source Sans Pro"/>
              <a:buChar char="●"/>
            </a:pPr>
            <a:r>
              <a:rPr lang="en-US" sz="1875" b="1" dirty="0">
                <a:solidFill>
                  <a:schemeClr val="dk1"/>
                </a:solidFill>
                <a:latin typeface="+mn-lt"/>
                <a:ea typeface="Source Sans Pro"/>
                <a:cs typeface="Source Sans Pro"/>
                <a:sym typeface="Source Sans Pro"/>
              </a:rPr>
              <a:t>Capacity building</a:t>
            </a:r>
            <a:r>
              <a:rPr lang="en-US" sz="1875" dirty="0">
                <a:solidFill>
                  <a:schemeClr val="dk1"/>
                </a:solidFill>
                <a:latin typeface="+mn-lt"/>
                <a:ea typeface="Source Sans Pro"/>
                <a:cs typeface="Source Sans Pro"/>
                <a:sym typeface="Source Sans Pro"/>
              </a:rPr>
              <a:t> of educator skills in one MTSS area can can be applied in other areas of MTSS (data analysis, problem solving, etc.)</a:t>
            </a:r>
            <a:endParaRPr sz="1875" dirty="0">
              <a:solidFill>
                <a:schemeClr val="dk1"/>
              </a:solidFill>
              <a:latin typeface="+mn-lt"/>
              <a:ea typeface="Source Sans Pro"/>
              <a:cs typeface="Source Sans Pro"/>
              <a:sym typeface="Source Sans Pro"/>
            </a:endParaRPr>
          </a:p>
          <a:p>
            <a:pPr marL="342900">
              <a:lnSpc>
                <a:spcPct val="115000"/>
              </a:lnSpc>
              <a:buSzPts val="1400"/>
            </a:pPr>
            <a:endParaRPr sz="750" dirty="0">
              <a:solidFill>
                <a:schemeClr val="dk1"/>
              </a:solidFill>
              <a:latin typeface="Source Sans Pro"/>
              <a:ea typeface="Source Sans Pro"/>
              <a:cs typeface="Source Sans Pro"/>
              <a:sym typeface="Source Sans Pro"/>
            </a:endParaRPr>
          </a:p>
          <a:p>
            <a:pPr marL="342900">
              <a:lnSpc>
                <a:spcPct val="115000"/>
              </a:lnSpc>
              <a:buClr>
                <a:schemeClr val="dk1"/>
              </a:buClr>
              <a:buSzPts val="1100"/>
            </a:pPr>
            <a:r>
              <a:rPr lang="en-US" sz="1950" dirty="0">
                <a:solidFill>
                  <a:schemeClr val="dk1"/>
                </a:solidFill>
                <a:latin typeface="Source Sans Pro"/>
                <a:ea typeface="Source Sans Pro"/>
                <a:cs typeface="Source Sans Pro"/>
                <a:sym typeface="Source Sans Pro"/>
              </a:rPr>
              <a:t> </a:t>
            </a:r>
            <a:endParaRPr sz="750" dirty="0">
              <a:latin typeface="Calibri"/>
              <a:ea typeface="Calibri"/>
              <a:cs typeface="Calibri"/>
              <a:sym typeface="Calibri"/>
            </a:endParaRPr>
          </a:p>
        </p:txBody>
      </p:sp>
      <p:pic>
        <p:nvPicPr>
          <p:cNvPr id="256" name="Google Shape;256;p5"/>
          <p:cNvPicPr preferRelativeResize="0"/>
          <p:nvPr/>
        </p:nvPicPr>
        <p:blipFill rotWithShape="1">
          <a:blip r:embed="rId3">
            <a:alphaModFix/>
          </a:blip>
          <a:srcRect/>
          <a:stretch/>
        </p:blipFill>
        <p:spPr>
          <a:xfrm>
            <a:off x="114300" y="114310"/>
            <a:ext cx="1182938" cy="1134056"/>
          </a:xfrm>
          <a:prstGeom prst="rect">
            <a:avLst/>
          </a:prstGeom>
          <a:noFill/>
          <a:ln>
            <a:noFill/>
          </a:ln>
        </p:spPr>
      </p:pic>
      <p:sp>
        <p:nvSpPr>
          <p:cNvPr id="257" name="Google Shape;257;p5"/>
          <p:cNvSpPr txBox="1"/>
          <p:nvPr/>
        </p:nvSpPr>
        <p:spPr>
          <a:xfrm>
            <a:off x="1167113" y="114319"/>
            <a:ext cx="11262825" cy="999450"/>
          </a:xfrm>
          <a:prstGeom prst="rect">
            <a:avLst/>
          </a:prstGeom>
          <a:noFill/>
          <a:ln>
            <a:noFill/>
          </a:ln>
        </p:spPr>
        <p:txBody>
          <a:bodyPr spcFirstLastPara="1" wrap="square" lIns="68569" tIns="68569" rIns="68569" bIns="68569" anchor="t" anchorCtr="0">
            <a:noAutofit/>
          </a:bodyPr>
          <a:lstStyle/>
          <a:p>
            <a:pPr algn="ctr">
              <a:buSzPts val="6000"/>
            </a:pPr>
            <a:r>
              <a:rPr lang="en-US" sz="4400" b="1" dirty="0">
                <a:latin typeface="+mj-lt"/>
                <a:ea typeface="Calibri"/>
                <a:cs typeface="Calibri"/>
                <a:sym typeface="Calibri"/>
              </a:rPr>
              <a:t>DE-MTSS Integration   </a:t>
            </a:r>
            <a:endParaRPr sz="4400" b="1" dirty="0">
              <a:latin typeface="+mj-lt"/>
              <a:ea typeface="Calibri"/>
              <a:cs typeface="Calibri"/>
              <a:sym typeface="Calibri"/>
            </a:endParaRPr>
          </a:p>
        </p:txBody>
      </p:sp>
      <p:sp>
        <p:nvSpPr>
          <p:cNvPr id="258" name="Google Shape;258;p5"/>
          <p:cNvSpPr txBox="1"/>
          <p:nvPr/>
        </p:nvSpPr>
        <p:spPr>
          <a:xfrm>
            <a:off x="1018294" y="6164419"/>
            <a:ext cx="7233975" cy="518400"/>
          </a:xfrm>
          <a:prstGeom prst="rect">
            <a:avLst/>
          </a:prstGeom>
          <a:noFill/>
          <a:ln>
            <a:noFill/>
          </a:ln>
        </p:spPr>
        <p:txBody>
          <a:bodyPr spcFirstLastPara="1" wrap="square" lIns="68569" tIns="68569" rIns="68569" bIns="68569" anchor="t" anchorCtr="0">
            <a:noAutofit/>
          </a:bodyPr>
          <a:lstStyle/>
          <a:p>
            <a:pPr marL="342900">
              <a:lnSpc>
                <a:spcPct val="115000"/>
              </a:lnSpc>
              <a:buSzPts val="2400"/>
            </a:pPr>
            <a:r>
              <a:rPr lang="en-US" sz="1575">
                <a:solidFill>
                  <a:schemeClr val="dk1"/>
                </a:solidFill>
                <a:latin typeface="Source Sans Pro"/>
                <a:ea typeface="Source Sans Pro"/>
                <a:cs typeface="Source Sans Pro"/>
                <a:sym typeface="Source Sans Pro"/>
              </a:rPr>
              <a:t>*(McIntosh, Goodman, &amp; Bohanon, 2010; Stollar, Poth, Curtis, &amp; Cohen, 2006)</a:t>
            </a:r>
            <a:endParaRPr sz="1575">
              <a:solidFill>
                <a:schemeClr val="dk1"/>
              </a:solidFill>
              <a:latin typeface="Source Sans Pro"/>
              <a:ea typeface="Source Sans Pro"/>
              <a:cs typeface="Source Sans Pro"/>
              <a:sym typeface="Source Sans Pro"/>
            </a:endParaRPr>
          </a:p>
        </p:txBody>
      </p:sp>
      <p:pic>
        <p:nvPicPr>
          <p:cNvPr id="259" name="Google Shape;259;p5"/>
          <p:cNvPicPr preferRelativeResize="0"/>
          <p:nvPr/>
        </p:nvPicPr>
        <p:blipFill rotWithShape="1">
          <a:blip r:embed="rId4">
            <a:alphaModFix/>
          </a:blip>
          <a:srcRect/>
          <a:stretch/>
        </p:blipFill>
        <p:spPr>
          <a:xfrm>
            <a:off x="7191750" y="2577975"/>
            <a:ext cx="4939294" cy="2819663"/>
          </a:xfrm>
          <a:prstGeom prst="rect">
            <a:avLst/>
          </a:prstGeom>
          <a:noFill/>
          <a:ln>
            <a:noFill/>
          </a:ln>
        </p:spPr>
      </p:pic>
    </p:spTree>
    <p:extLst>
      <p:ext uri="{BB962C8B-B14F-4D97-AF65-F5344CB8AC3E}">
        <p14:creationId xmlns:p14="http://schemas.microsoft.com/office/powerpoint/2010/main" val="17918629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7"/>
          <p:cNvSpPr txBox="1"/>
          <p:nvPr/>
        </p:nvSpPr>
        <p:spPr>
          <a:xfrm>
            <a:off x="1502981" y="1248375"/>
            <a:ext cx="9999225" cy="5419800"/>
          </a:xfrm>
          <a:prstGeom prst="rect">
            <a:avLst/>
          </a:prstGeom>
          <a:noFill/>
          <a:ln>
            <a:noFill/>
          </a:ln>
        </p:spPr>
        <p:txBody>
          <a:bodyPr spcFirstLastPara="1" wrap="square" lIns="68569" tIns="68569" rIns="68569" bIns="68569" anchor="t" anchorCtr="0">
            <a:noAutofit/>
          </a:bodyPr>
          <a:lstStyle/>
          <a:p>
            <a:pPr algn="ctr">
              <a:lnSpc>
                <a:spcPct val="115000"/>
              </a:lnSpc>
              <a:spcBef>
                <a:spcPts val="900"/>
              </a:spcBef>
              <a:spcAft>
                <a:spcPts val="450"/>
              </a:spcAft>
              <a:buClr>
                <a:schemeClr val="dk1"/>
              </a:buClr>
              <a:buSzPts val="1100"/>
            </a:pPr>
            <a:r>
              <a:rPr lang="en-US" sz="600">
                <a:solidFill>
                  <a:srgbClr val="333333"/>
                </a:solidFill>
                <a:highlight>
                  <a:srgbClr val="FFFFFF"/>
                </a:highlight>
              </a:rPr>
              <a:t>Source: Diaz, Andi. "RTI versus MTSS." </a:t>
            </a:r>
            <a:r>
              <a:rPr lang="en-US" sz="600" u="sng">
                <a:solidFill>
                  <a:schemeClr val="hlink"/>
                </a:solidFill>
                <a:highlight>
                  <a:srgbClr val="FFFFFF"/>
                </a:highlight>
                <a:hlinkClick r:id="rId3"/>
              </a:rPr>
              <a:t>https://blog.istation.com/rti-versus-mtss</a:t>
            </a:r>
            <a:endParaRPr sz="600" u="sng">
              <a:solidFill>
                <a:schemeClr val="hlink"/>
              </a:solidFill>
              <a:highlight>
                <a:srgbClr val="FFFFFF"/>
              </a:highlight>
            </a:endParaRPr>
          </a:p>
        </p:txBody>
      </p:sp>
      <p:pic>
        <p:nvPicPr>
          <p:cNvPr id="237" name="Google Shape;237;p7"/>
          <p:cNvPicPr preferRelativeResize="0"/>
          <p:nvPr/>
        </p:nvPicPr>
        <p:blipFill rotWithShape="1">
          <a:blip r:embed="rId4">
            <a:alphaModFix/>
          </a:blip>
          <a:srcRect/>
          <a:stretch/>
        </p:blipFill>
        <p:spPr>
          <a:xfrm>
            <a:off x="114300" y="114310"/>
            <a:ext cx="1182938" cy="1134056"/>
          </a:xfrm>
          <a:prstGeom prst="rect">
            <a:avLst/>
          </a:prstGeom>
          <a:noFill/>
          <a:ln>
            <a:noFill/>
          </a:ln>
        </p:spPr>
      </p:pic>
      <p:sp>
        <p:nvSpPr>
          <p:cNvPr id="238" name="Google Shape;238;p7"/>
          <p:cNvSpPr txBox="1"/>
          <p:nvPr/>
        </p:nvSpPr>
        <p:spPr>
          <a:xfrm>
            <a:off x="540206" y="171299"/>
            <a:ext cx="11262825" cy="918000"/>
          </a:xfrm>
          <a:prstGeom prst="rect">
            <a:avLst/>
          </a:prstGeom>
          <a:noFill/>
          <a:ln>
            <a:noFill/>
          </a:ln>
        </p:spPr>
        <p:txBody>
          <a:bodyPr spcFirstLastPara="1" wrap="square" lIns="68569" tIns="68569" rIns="68569" bIns="68569" anchor="t" anchorCtr="0">
            <a:noAutofit/>
          </a:bodyPr>
          <a:lstStyle/>
          <a:p>
            <a:pPr algn="ctr">
              <a:buSzPts val="7200"/>
            </a:pPr>
            <a:r>
              <a:rPr lang="en-US" sz="4400" b="1" dirty="0">
                <a:solidFill>
                  <a:schemeClr val="dk1"/>
                </a:solidFill>
                <a:latin typeface="+mj-lt"/>
                <a:ea typeface="Calibri"/>
                <a:cs typeface="Calibri"/>
                <a:sym typeface="Calibri"/>
              </a:rPr>
              <a:t>Major Shifts of </a:t>
            </a:r>
            <a:r>
              <a:rPr lang="en-US" sz="4400" b="1" dirty="0">
                <a:latin typeface="+mj-lt"/>
                <a:ea typeface="Calibri"/>
                <a:cs typeface="Calibri"/>
                <a:sym typeface="Calibri"/>
              </a:rPr>
              <a:t>MTSS   </a:t>
            </a:r>
            <a:endParaRPr sz="4400" b="1" dirty="0">
              <a:latin typeface="+mj-lt"/>
              <a:ea typeface="Calibri"/>
              <a:cs typeface="Calibri"/>
              <a:sym typeface="Calibri"/>
            </a:endParaRPr>
          </a:p>
          <a:p>
            <a:pPr algn="ctr">
              <a:buSzPts val="6000"/>
            </a:pPr>
            <a:endParaRPr sz="4500" b="1" dirty="0">
              <a:latin typeface="Calibri"/>
              <a:ea typeface="Calibri"/>
              <a:cs typeface="Calibri"/>
              <a:sym typeface="Calibri"/>
            </a:endParaRPr>
          </a:p>
          <a:p>
            <a:pPr algn="ctr">
              <a:buSzPts val="6000"/>
            </a:pPr>
            <a:endParaRPr sz="4500" b="1" dirty="0">
              <a:latin typeface="Calibri"/>
              <a:ea typeface="Calibri"/>
              <a:cs typeface="Calibri"/>
              <a:sym typeface="Calibri"/>
            </a:endParaRPr>
          </a:p>
        </p:txBody>
      </p:sp>
      <p:pic>
        <p:nvPicPr>
          <p:cNvPr id="239" name="Google Shape;239;p7"/>
          <p:cNvPicPr preferRelativeResize="0"/>
          <p:nvPr/>
        </p:nvPicPr>
        <p:blipFill rotWithShape="1">
          <a:blip r:embed="rId5">
            <a:alphaModFix/>
          </a:blip>
          <a:srcRect/>
          <a:stretch/>
        </p:blipFill>
        <p:spPr>
          <a:xfrm>
            <a:off x="2378400" y="1322832"/>
            <a:ext cx="7276743" cy="4212337"/>
          </a:xfrm>
          <a:prstGeom prst="rect">
            <a:avLst/>
          </a:prstGeom>
          <a:noFill/>
          <a:ln>
            <a:noFill/>
          </a:ln>
        </p:spPr>
      </p:pic>
      <p:sp>
        <p:nvSpPr>
          <p:cNvPr id="240" name="Google Shape;240;p7"/>
          <p:cNvSpPr txBox="1"/>
          <p:nvPr/>
        </p:nvSpPr>
        <p:spPr>
          <a:xfrm>
            <a:off x="3663975" y="5435250"/>
            <a:ext cx="4864050" cy="354600"/>
          </a:xfrm>
          <a:prstGeom prst="rect">
            <a:avLst/>
          </a:prstGeom>
          <a:noFill/>
          <a:ln>
            <a:noFill/>
          </a:ln>
        </p:spPr>
        <p:txBody>
          <a:bodyPr spcFirstLastPara="1" wrap="square" lIns="68569" tIns="68569" rIns="68569" bIns="68569" anchor="t" anchorCtr="0">
            <a:noAutofit/>
          </a:bodyPr>
          <a:lstStyle/>
          <a:p>
            <a:pPr>
              <a:buSzPts val="1400"/>
            </a:pPr>
            <a:r>
              <a:rPr lang="en-US" sz="1050"/>
              <a:t>Source: Diaz, Andi. "RTI versus MTSS." https://blog.istation.com/rti-versus-mtss</a:t>
            </a:r>
            <a:endParaRPr sz="1050"/>
          </a:p>
        </p:txBody>
      </p:sp>
    </p:spTree>
    <p:extLst>
      <p:ext uri="{BB962C8B-B14F-4D97-AF65-F5344CB8AC3E}">
        <p14:creationId xmlns:p14="http://schemas.microsoft.com/office/powerpoint/2010/main" val="1943722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168071-7106-6941-AE61-05D7C0372DFA}"/>
              </a:ext>
            </a:extLst>
          </p:cNvPr>
          <p:cNvSpPr>
            <a:spLocks noGrp="1"/>
          </p:cNvSpPr>
          <p:nvPr>
            <p:ph type="body" idx="1"/>
          </p:nvPr>
        </p:nvSpPr>
        <p:spPr>
          <a:xfrm>
            <a:off x="838200" y="1825625"/>
            <a:ext cx="10869706" cy="4351338"/>
          </a:xfrm>
        </p:spPr>
        <p:txBody>
          <a:bodyPr>
            <a:noAutofit/>
          </a:bodyPr>
          <a:lstStyle/>
          <a:p>
            <a:r>
              <a:rPr lang="en-US" sz="2400" b="1" dirty="0">
                <a:latin typeface="+mn-lt"/>
              </a:rPr>
              <a:t>MTSS regulations address general education core academic and non-academic instruction for every student, including those with disabilities.</a:t>
            </a:r>
            <a:r>
              <a:rPr lang="en-US" sz="2400" dirty="0">
                <a:latin typeface="+mn-lt"/>
              </a:rPr>
              <a:t> </a:t>
            </a:r>
          </a:p>
          <a:p>
            <a:pPr lvl="1"/>
            <a:r>
              <a:rPr lang="en-US" dirty="0">
                <a:latin typeface="+mn-lt"/>
              </a:rPr>
              <a:t>3.0 Instructional Resources</a:t>
            </a:r>
          </a:p>
          <a:p>
            <a:pPr lvl="2"/>
            <a:r>
              <a:rPr lang="en-US" sz="2400" dirty="0">
                <a:latin typeface="+mn-lt"/>
              </a:rPr>
              <a:t>LEAs shall evaluate and select </a:t>
            </a:r>
            <a:r>
              <a:rPr lang="en-US" sz="2400" b="1" dirty="0">
                <a:latin typeface="+mn-lt"/>
              </a:rPr>
              <a:t>instructional resources for Tier 1</a:t>
            </a:r>
            <a:r>
              <a:rPr lang="en-US" sz="2400" dirty="0">
                <a:latin typeface="+mn-lt"/>
              </a:rPr>
              <a:t>, and interventions for Tier 2 and Tier 3, for academic, </a:t>
            </a:r>
            <a:r>
              <a:rPr lang="en-US" sz="2400" b="1" dirty="0">
                <a:latin typeface="+mn-lt"/>
              </a:rPr>
              <a:t>behavioral and social-emotional skills </a:t>
            </a:r>
            <a:r>
              <a:rPr lang="en-US" sz="2400" dirty="0">
                <a:latin typeface="+mn-lt"/>
              </a:rPr>
              <a:t>which are of high quality, </a:t>
            </a:r>
            <a:r>
              <a:rPr lang="en-US" sz="2400" b="1" dirty="0">
                <a:latin typeface="+mn-lt"/>
              </a:rPr>
              <a:t>evidence-based</a:t>
            </a:r>
            <a:r>
              <a:rPr lang="en-US" sz="2400" dirty="0">
                <a:latin typeface="+mn-lt"/>
              </a:rPr>
              <a:t> and aligned with the State’s appropriate content standards.</a:t>
            </a:r>
            <a:endParaRPr lang="en-US" dirty="0">
              <a:latin typeface="+mn-lt"/>
            </a:endParaRPr>
          </a:p>
          <a:p>
            <a:pPr marL="114300" indent="0">
              <a:lnSpc>
                <a:spcPct val="100000"/>
              </a:lnSpc>
              <a:buNone/>
            </a:pPr>
            <a:endParaRPr lang="en-US" sz="1600" dirty="0">
              <a:solidFill>
                <a:srgbClr val="0070C0"/>
              </a:solidFill>
              <a:latin typeface="+mn-lt"/>
            </a:endParaRPr>
          </a:p>
          <a:p>
            <a:pPr marL="114300" indent="0">
              <a:lnSpc>
                <a:spcPct val="100000"/>
              </a:lnSpc>
              <a:buNone/>
            </a:pPr>
            <a:endParaRPr lang="en-US" sz="1800" dirty="0">
              <a:solidFill>
                <a:srgbClr val="0070C0"/>
              </a:solidFill>
              <a:latin typeface="+mn-lt"/>
            </a:endParaRPr>
          </a:p>
          <a:p>
            <a:pPr marL="114300" indent="0">
              <a:lnSpc>
                <a:spcPct val="100000"/>
              </a:lnSpc>
              <a:buNone/>
            </a:pPr>
            <a:r>
              <a:rPr lang="en-US" sz="1800" dirty="0">
                <a:solidFill>
                  <a:srgbClr val="0070C0"/>
                </a:solidFill>
                <a:latin typeface="+mn-lt"/>
                <a:hlinkClick r:id="rId3"/>
              </a:rPr>
              <a:t>https://regulations.delaware.gov/register/january2021/final/24%20DE%20Reg%20663%2001-01-21.pdf</a:t>
            </a:r>
            <a:endParaRPr lang="en-US" sz="1800" dirty="0">
              <a:solidFill>
                <a:srgbClr val="0070C0"/>
              </a:solidFill>
              <a:latin typeface="+mn-lt"/>
            </a:endParaRPr>
          </a:p>
          <a:p>
            <a:pPr marL="114300" indent="0">
              <a:lnSpc>
                <a:spcPct val="100000"/>
              </a:lnSpc>
              <a:buNone/>
            </a:pPr>
            <a:r>
              <a:rPr lang="en-US" sz="1800" dirty="0">
                <a:solidFill>
                  <a:srgbClr val="0070C0"/>
                </a:solidFill>
                <a:latin typeface="+mn-lt"/>
              </a:rPr>
              <a:t> </a:t>
            </a:r>
            <a:r>
              <a:rPr lang="en-US" sz="1800" dirty="0">
                <a:solidFill>
                  <a:srgbClr val="FF0000"/>
                </a:solidFill>
                <a:latin typeface="+mn-lt"/>
              </a:rPr>
              <a:t> </a:t>
            </a:r>
          </a:p>
        </p:txBody>
      </p:sp>
      <p:sp>
        <p:nvSpPr>
          <p:cNvPr id="4" name="Google Shape;303;gb969629a3b_0_18">
            <a:extLst>
              <a:ext uri="{FF2B5EF4-FFF2-40B4-BE49-F238E27FC236}">
                <a16:creationId xmlns:a16="http://schemas.microsoft.com/office/drawing/2014/main" id="{4A4AC4A2-9B65-8944-BBC5-F7F335669A8F}"/>
              </a:ext>
            </a:extLst>
          </p:cNvPr>
          <p:cNvSpPr txBox="1">
            <a:spLocks noGrp="1"/>
          </p:cNvSpPr>
          <p:nvPr>
            <p:ph type="title"/>
          </p:nvPr>
        </p:nvSpPr>
        <p:spPr>
          <a:prstGeom prst="rect">
            <a:avLst/>
          </a:prstGeom>
          <a:noFill/>
          <a:ln>
            <a:noFill/>
          </a:ln>
        </p:spPr>
        <p:txBody>
          <a:bodyPr spcFirstLastPara="1" wrap="square" lIns="68569" tIns="68569" rIns="68569" bIns="68569" anchor="t" anchorCtr="0">
            <a:noAutofit/>
          </a:bodyPr>
          <a:lstStyle/>
          <a:p>
            <a:pPr algn="ctr">
              <a:lnSpc>
                <a:spcPct val="100000"/>
              </a:lnSpc>
              <a:buClr>
                <a:srgbClr val="000000"/>
              </a:buClr>
              <a:buSzPts val="6000"/>
            </a:pPr>
            <a:r>
              <a:rPr lang="en-US" b="1" dirty="0">
                <a:latin typeface="+mj-lt"/>
              </a:rPr>
              <a:t>Connection to Regulation 508 MTSS</a:t>
            </a:r>
            <a:endParaRPr b="1" dirty="0">
              <a:solidFill>
                <a:srgbClr val="000000"/>
              </a:solidFill>
              <a:latin typeface="+mj-lt"/>
            </a:endParaRPr>
          </a:p>
        </p:txBody>
      </p:sp>
    </p:spTree>
    <p:extLst>
      <p:ext uri="{BB962C8B-B14F-4D97-AF65-F5344CB8AC3E}">
        <p14:creationId xmlns:p14="http://schemas.microsoft.com/office/powerpoint/2010/main" val="42436593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3" name="Google Shape;163;gd94087cc01_1_0"/>
          <p:cNvSpPr txBox="1">
            <a:spLocks noGrp="1"/>
          </p:cNvSpPr>
          <p:nvPr>
            <p:ph type="title"/>
          </p:nvPr>
        </p:nvSpPr>
        <p:spPr>
          <a:xfrm>
            <a:off x="502920" y="193038"/>
            <a:ext cx="8692500" cy="1295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Belleza"/>
              <a:buNone/>
            </a:pPr>
            <a:r>
              <a:rPr lang="en-US" sz="4000" b="1" dirty="0">
                <a:latin typeface="+mj-lt"/>
                <a:ea typeface="Belleza"/>
                <a:cs typeface="Belleza"/>
                <a:sym typeface="Belleza"/>
              </a:rPr>
              <a:t>What is PBIS</a:t>
            </a:r>
            <a:endParaRPr sz="4000" b="1" dirty="0">
              <a:latin typeface="+mj-lt"/>
              <a:ea typeface="Belleza"/>
              <a:cs typeface="Belleza"/>
              <a:sym typeface="Belleza"/>
            </a:endParaRPr>
          </a:p>
        </p:txBody>
      </p:sp>
      <p:sp>
        <p:nvSpPr>
          <p:cNvPr id="164" name="Google Shape;164;gd94087cc01_1_0"/>
          <p:cNvSpPr txBox="1">
            <a:spLocks noGrp="1"/>
          </p:cNvSpPr>
          <p:nvPr>
            <p:ph type="body" idx="1"/>
          </p:nvPr>
        </p:nvSpPr>
        <p:spPr>
          <a:xfrm>
            <a:off x="502920" y="1664552"/>
            <a:ext cx="11109960" cy="4043784"/>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0"/>
              </a:spcBef>
              <a:spcAft>
                <a:spcPts val="0"/>
              </a:spcAft>
              <a:buClr>
                <a:schemeClr val="dk1"/>
              </a:buClr>
              <a:buSzPts val="3237"/>
              <a:buNone/>
            </a:pPr>
            <a:r>
              <a:rPr lang="en-US" sz="3200" dirty="0">
                <a:latin typeface="+mn-lt"/>
                <a:ea typeface="Belleza"/>
                <a:cs typeface="Belleza"/>
                <a:sym typeface="Belleza"/>
              </a:rPr>
              <a:t>a </a:t>
            </a:r>
            <a:r>
              <a:rPr lang="en-US" sz="3200" b="1" dirty="0">
                <a:latin typeface="+mn-lt"/>
                <a:ea typeface="Belleza"/>
                <a:cs typeface="Belleza"/>
                <a:sym typeface="Belleza"/>
              </a:rPr>
              <a:t>data-driven decision making framework </a:t>
            </a:r>
            <a:r>
              <a:rPr lang="en-US" sz="3200" dirty="0">
                <a:latin typeface="+mn-lt"/>
                <a:ea typeface="Belleza"/>
                <a:cs typeface="Belleza"/>
                <a:sym typeface="Belleza"/>
              </a:rPr>
              <a:t>for establishing the </a:t>
            </a:r>
            <a:r>
              <a:rPr lang="en-US" sz="3200" b="1" dirty="0">
                <a:latin typeface="+mn-lt"/>
                <a:ea typeface="Belleza"/>
                <a:cs typeface="Belleza"/>
                <a:sym typeface="Belleza"/>
              </a:rPr>
              <a:t>social culture </a:t>
            </a:r>
            <a:r>
              <a:rPr lang="en-US" sz="3200" dirty="0">
                <a:latin typeface="+mn-lt"/>
                <a:ea typeface="Belleza"/>
                <a:cs typeface="Belleza"/>
                <a:sym typeface="Belleza"/>
              </a:rPr>
              <a:t>and behavioral supports needed for a school to be an </a:t>
            </a:r>
            <a:r>
              <a:rPr lang="en-US" sz="3200" b="1" dirty="0">
                <a:latin typeface="+mn-lt"/>
                <a:ea typeface="Belleza"/>
                <a:cs typeface="Belleza"/>
                <a:sym typeface="Belleza"/>
              </a:rPr>
              <a:t>effective learning environment </a:t>
            </a:r>
            <a:r>
              <a:rPr lang="en-US" sz="3200" dirty="0">
                <a:latin typeface="+mn-lt"/>
                <a:ea typeface="Belleza"/>
                <a:cs typeface="Belleza"/>
                <a:sym typeface="Belleza"/>
              </a:rPr>
              <a:t>(academic and social emotional behavioral) for </a:t>
            </a:r>
            <a:r>
              <a:rPr lang="en-US" sz="3200" b="1" dirty="0">
                <a:latin typeface="+mn-lt"/>
                <a:ea typeface="Belleza"/>
                <a:cs typeface="Belleza"/>
                <a:sym typeface="Belleza"/>
              </a:rPr>
              <a:t>all students</a:t>
            </a:r>
            <a:r>
              <a:rPr lang="en-US" sz="3200" dirty="0">
                <a:latin typeface="+mn-lt"/>
                <a:ea typeface="Belleza"/>
                <a:cs typeface="Belleza"/>
                <a:sym typeface="Belleza"/>
              </a:rPr>
              <a:t>. Since </a:t>
            </a:r>
            <a:r>
              <a:rPr lang="en-US" sz="3200" b="1" dirty="0">
                <a:latin typeface="+mn-lt"/>
                <a:ea typeface="Belleza"/>
                <a:cs typeface="Belleza"/>
                <a:sym typeface="Belleza"/>
              </a:rPr>
              <a:t>contextual fit </a:t>
            </a:r>
            <a:r>
              <a:rPr lang="en-US" sz="3200" dirty="0">
                <a:latin typeface="+mn-lt"/>
                <a:ea typeface="Belleza"/>
                <a:cs typeface="Belleza"/>
                <a:sym typeface="Belleza"/>
              </a:rPr>
              <a:t>is a core principle of SWPBIS, it cannot be considered fully implemented until it is </a:t>
            </a:r>
            <a:r>
              <a:rPr lang="en-US" sz="3200" b="1" dirty="0">
                <a:latin typeface="+mn-lt"/>
                <a:ea typeface="Belleza"/>
                <a:cs typeface="Belleza"/>
                <a:sym typeface="Belleza"/>
              </a:rPr>
              <a:t>culturally responsive.</a:t>
            </a:r>
          </a:p>
          <a:p>
            <a:pPr marL="0" lvl="0" indent="0" algn="ctr" rtl="0">
              <a:lnSpc>
                <a:spcPct val="80000"/>
              </a:lnSpc>
              <a:spcBef>
                <a:spcPts val="0"/>
              </a:spcBef>
              <a:spcAft>
                <a:spcPts val="0"/>
              </a:spcAft>
              <a:buClr>
                <a:schemeClr val="dk1"/>
              </a:buClr>
              <a:buSzPts val="3237"/>
              <a:buNone/>
            </a:pPr>
            <a:endParaRPr sz="3200" dirty="0">
              <a:latin typeface="+mn-lt"/>
            </a:endParaRPr>
          </a:p>
          <a:p>
            <a:pPr marL="0" lvl="0" indent="0" algn="ctr" rtl="0">
              <a:lnSpc>
                <a:spcPct val="80000"/>
              </a:lnSpc>
              <a:spcBef>
                <a:spcPts val="388"/>
              </a:spcBef>
              <a:spcAft>
                <a:spcPts val="0"/>
              </a:spcAft>
              <a:buClr>
                <a:schemeClr val="dk1"/>
              </a:buClr>
              <a:buSzPts val="1942"/>
              <a:buNone/>
            </a:pPr>
            <a:r>
              <a:rPr lang="en-US" sz="1942" dirty="0">
                <a:latin typeface="+mn-lt"/>
                <a:ea typeface="Belleza"/>
                <a:cs typeface="Belleza"/>
                <a:sym typeface="Belleza"/>
              </a:rPr>
              <a:t>(</a:t>
            </a:r>
            <a:r>
              <a:rPr lang="en-US" sz="1942" dirty="0" err="1">
                <a:latin typeface="+mn-lt"/>
                <a:ea typeface="Belleza"/>
                <a:cs typeface="Belleza"/>
                <a:sym typeface="Belleza"/>
              </a:rPr>
              <a:t>Leverson</a:t>
            </a:r>
            <a:r>
              <a:rPr lang="en-US" sz="1942" dirty="0">
                <a:latin typeface="+mn-lt"/>
                <a:ea typeface="Belleza"/>
                <a:cs typeface="Belleza"/>
                <a:sym typeface="Belleza"/>
              </a:rPr>
              <a:t>, Smith, McIntosh, Rose &amp; </a:t>
            </a:r>
            <a:r>
              <a:rPr lang="en-US" sz="1942" dirty="0" err="1">
                <a:latin typeface="+mn-lt"/>
                <a:ea typeface="Belleza"/>
                <a:cs typeface="Belleza"/>
                <a:sym typeface="Belleza"/>
              </a:rPr>
              <a:t>Pinkelman</a:t>
            </a:r>
            <a:r>
              <a:rPr lang="en-US" sz="1942" dirty="0">
                <a:latin typeface="+mn-lt"/>
                <a:ea typeface="Belleza"/>
                <a:cs typeface="Belleza"/>
                <a:sym typeface="Belleza"/>
              </a:rPr>
              <a:t>, 2016)</a:t>
            </a:r>
            <a:endParaRPr sz="3330" dirty="0">
              <a:solidFill>
                <a:srgbClr val="558ED5"/>
              </a:solidFill>
              <a:latin typeface="+mn-lt"/>
              <a:ea typeface="Belleza"/>
              <a:cs typeface="Belleza"/>
              <a:sym typeface="Belleza"/>
            </a:endParaRPr>
          </a:p>
          <a:p>
            <a:pPr marL="411162" lvl="1" indent="0" algn="l" rtl="0">
              <a:lnSpc>
                <a:spcPct val="60000"/>
              </a:lnSpc>
              <a:spcBef>
                <a:spcPts val="666"/>
              </a:spcBef>
              <a:spcAft>
                <a:spcPts val="0"/>
              </a:spcAft>
              <a:buClr>
                <a:schemeClr val="dk1"/>
              </a:buClr>
              <a:buSzPts val="3330"/>
              <a:buFont typeface="Arial"/>
              <a:buNone/>
            </a:pPr>
            <a:endParaRPr sz="3330" dirty="0">
              <a:latin typeface="+mn-lt"/>
              <a:ea typeface="Belleza"/>
              <a:cs typeface="Belleza"/>
              <a:sym typeface="Belleza"/>
            </a:endParaRPr>
          </a:p>
          <a:p>
            <a:pPr marL="411162" lvl="1" indent="0" algn="ctr" rtl="0">
              <a:lnSpc>
                <a:spcPct val="60000"/>
              </a:lnSpc>
              <a:spcBef>
                <a:spcPts val="666"/>
              </a:spcBef>
              <a:spcAft>
                <a:spcPts val="0"/>
              </a:spcAft>
              <a:buClr>
                <a:srgbClr val="558ED5"/>
              </a:buClr>
              <a:buSzPts val="3330"/>
              <a:buFont typeface="Arial"/>
              <a:buNone/>
            </a:pPr>
            <a:r>
              <a:rPr lang="en-US" sz="3330" i="1" dirty="0">
                <a:solidFill>
                  <a:srgbClr val="558ED5"/>
                </a:solidFill>
                <a:latin typeface="+mn-lt"/>
                <a:ea typeface="Belleza"/>
                <a:cs typeface="Belleza"/>
                <a:sym typeface="Belleza"/>
              </a:rPr>
              <a:t>Increase Effectiveness and Efficiency</a:t>
            </a:r>
            <a:endParaRPr dirty="0">
              <a:latin typeface="+mn-lt"/>
            </a:endParaRPr>
          </a:p>
          <a:p>
            <a:pPr marL="411162" lvl="1" indent="0" algn="ctr" rtl="0">
              <a:lnSpc>
                <a:spcPct val="60000"/>
              </a:lnSpc>
              <a:spcBef>
                <a:spcPts val="666"/>
              </a:spcBef>
              <a:spcAft>
                <a:spcPts val="0"/>
              </a:spcAft>
              <a:buClr>
                <a:srgbClr val="558ED5"/>
              </a:buClr>
              <a:buSzPts val="3330"/>
              <a:buNone/>
            </a:pPr>
            <a:r>
              <a:rPr lang="en-US" sz="3330" i="1" dirty="0">
                <a:solidFill>
                  <a:srgbClr val="558ED5"/>
                </a:solidFill>
                <a:latin typeface="+mn-lt"/>
                <a:ea typeface="Belleza"/>
                <a:cs typeface="Belleza"/>
                <a:sym typeface="Belleza"/>
              </a:rPr>
              <a:t>Process for Continuous Improvement</a:t>
            </a:r>
            <a:endParaRPr dirty="0">
              <a:latin typeface="+mn-lt"/>
            </a:endParaRPr>
          </a:p>
        </p:txBody>
      </p:sp>
      <p:sp>
        <p:nvSpPr>
          <p:cNvPr id="165" name="Google Shape;165;gd94087cc01_1_0"/>
          <p:cNvSpPr txBox="1"/>
          <p:nvPr/>
        </p:nvSpPr>
        <p:spPr>
          <a:xfrm>
            <a:off x="8849370" y="6443666"/>
            <a:ext cx="3043500" cy="206400"/>
          </a:xfrm>
          <a:prstGeom prst="rect">
            <a:avLst/>
          </a:prstGeom>
          <a:noFill/>
          <a:ln>
            <a:noFill/>
          </a:ln>
        </p:spPr>
        <p:txBody>
          <a:bodyPr spcFirstLastPara="1" wrap="square" lIns="0" tIns="0" rIns="0" bIns="0" anchor="t" anchorCtr="0">
            <a:noAutofit/>
          </a:bodyPr>
          <a:lstStyle/>
          <a:p>
            <a:pPr marL="0" marR="0" lvl="0" indent="0" algn="l" rtl="0">
              <a:lnSpc>
                <a:spcPct val="95000"/>
              </a:lnSpc>
              <a:spcBef>
                <a:spcPts val="0"/>
              </a:spcBef>
              <a:spcAft>
                <a:spcPts val="0"/>
              </a:spcAft>
              <a:buClr>
                <a:srgbClr val="000000"/>
              </a:buClr>
              <a:buSzPts val="1400"/>
              <a:buFont typeface="Arial"/>
              <a:buNone/>
            </a:pPr>
            <a:r>
              <a:rPr lang="en-US" sz="1400" b="0" i="0" u="none" strike="noStrike" cap="none" dirty="0">
                <a:solidFill>
                  <a:srgbClr val="000000"/>
                </a:solidFill>
                <a:latin typeface="+mn-lt"/>
                <a:ea typeface="Belleza"/>
                <a:cs typeface="Belleza"/>
                <a:sym typeface="Belleza"/>
              </a:rPr>
              <a:t>(OSEP Center on PBIS, 2010)</a:t>
            </a:r>
            <a:endParaRPr sz="1400" b="0" i="0" u="none" strike="noStrike" cap="none" dirty="0">
              <a:solidFill>
                <a:srgbClr val="000000"/>
              </a:solidFill>
              <a:latin typeface="+mn-lt"/>
              <a:ea typeface="Arial"/>
              <a:cs typeface="Arial"/>
              <a:sym typeface="Arial"/>
            </a:endParaRPr>
          </a:p>
        </p:txBody>
      </p:sp>
    </p:spTree>
    <p:extLst>
      <p:ext uri="{BB962C8B-B14F-4D97-AF65-F5344CB8AC3E}">
        <p14:creationId xmlns:p14="http://schemas.microsoft.com/office/powerpoint/2010/main" val="163718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lh3.googleusercontent.com/I0q6oXYlOhtapuzQcwL9H9pqlMwgMa5UxpAz8VnX_EJpS-WDXyvOdqVOhccdNMEJXYniD606jQG64pBy4fPhEkgYObuSeic278ClhT_cZowO-h2HK2rnYLqJWGKMS0Xd">
            <a:extLst>
              <a:ext uri="{FF2B5EF4-FFF2-40B4-BE49-F238E27FC236}">
                <a16:creationId xmlns:a16="http://schemas.microsoft.com/office/drawing/2014/main" id="{A1128AA0-9670-594A-89A1-74EDB801DC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9586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D457F67-AF3B-504C-9B17-94DA26BD5D28}"/>
              </a:ext>
            </a:extLst>
          </p:cNvPr>
          <p:cNvSpPr/>
          <p:nvPr/>
        </p:nvSpPr>
        <p:spPr>
          <a:xfrm>
            <a:off x="4123763" y="4585582"/>
            <a:ext cx="3621741" cy="1976582"/>
          </a:xfrm>
          <a:prstGeom prst="rect">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6614508-24A8-2A48-9977-E51B13C99487}"/>
              </a:ext>
            </a:extLst>
          </p:cNvPr>
          <p:cNvPicPr>
            <a:picLocks noChangeAspect="1"/>
          </p:cNvPicPr>
          <p:nvPr/>
        </p:nvPicPr>
        <p:blipFill>
          <a:blip r:embed="rId4"/>
          <a:stretch>
            <a:fillRect/>
          </a:stretch>
        </p:blipFill>
        <p:spPr>
          <a:xfrm>
            <a:off x="4906586" y="4609289"/>
            <a:ext cx="1935723" cy="1976583"/>
          </a:xfrm>
          <a:prstGeom prst="rect">
            <a:avLst/>
          </a:prstGeom>
        </p:spPr>
      </p:pic>
      <p:sp>
        <p:nvSpPr>
          <p:cNvPr id="7" name="TextBox 6">
            <a:extLst>
              <a:ext uri="{FF2B5EF4-FFF2-40B4-BE49-F238E27FC236}">
                <a16:creationId xmlns:a16="http://schemas.microsoft.com/office/drawing/2014/main" id="{214464F6-2E52-A949-A3FE-4435989DBD0C}"/>
              </a:ext>
            </a:extLst>
          </p:cNvPr>
          <p:cNvSpPr txBox="1"/>
          <p:nvPr/>
        </p:nvSpPr>
        <p:spPr>
          <a:xfrm>
            <a:off x="4200545" y="6409549"/>
            <a:ext cx="1152505" cy="276999"/>
          </a:xfrm>
          <a:prstGeom prst="rect">
            <a:avLst/>
          </a:prstGeom>
          <a:solidFill>
            <a:schemeClr val="tx1"/>
          </a:solidFill>
        </p:spPr>
        <p:txBody>
          <a:bodyPr wrap="square" rtlCol="0">
            <a:spAutoFit/>
          </a:bodyPr>
          <a:lstStyle/>
          <a:p>
            <a:r>
              <a:rPr lang="en-US" sz="1200" dirty="0">
                <a:solidFill>
                  <a:schemeClr val="bg1"/>
                </a:solidFill>
              </a:rPr>
              <a:t>Mark Miller</a:t>
            </a:r>
          </a:p>
        </p:txBody>
      </p:sp>
    </p:spTree>
    <p:extLst>
      <p:ext uri="{BB962C8B-B14F-4D97-AF65-F5344CB8AC3E}">
        <p14:creationId xmlns:p14="http://schemas.microsoft.com/office/powerpoint/2010/main" val="4195817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18"/>
          <p:cNvSpPr txBox="1"/>
          <p:nvPr/>
        </p:nvSpPr>
        <p:spPr>
          <a:xfrm>
            <a:off x="1524000" y="80963"/>
            <a:ext cx="9144000" cy="1204912"/>
          </a:xfrm>
          <a:prstGeom prst="rect">
            <a:avLst/>
          </a:prstGeom>
          <a:solidFill>
            <a:srgbClr val="FFFFFF"/>
          </a:solidFill>
          <a:ln>
            <a:noFill/>
          </a:ln>
        </p:spPr>
        <p:txBody>
          <a:bodyPr spcFirstLastPara="1" wrap="square" lIns="93800" tIns="46900" rIns="93800" bIns="46900" anchor="ctr" anchorCtr="0">
            <a:noAutofit/>
          </a:bodyPr>
          <a:lstStyle/>
          <a:p>
            <a:pPr algn="ctr">
              <a:lnSpc>
                <a:spcPct val="85000"/>
              </a:lnSpc>
              <a:buClr>
                <a:srgbClr val="FF0000"/>
              </a:buClr>
              <a:buSzPts val="4800"/>
            </a:pPr>
            <a:r>
              <a:rPr lang="en-US" sz="4800">
                <a:solidFill>
                  <a:srgbClr val="FF0000"/>
                </a:solidFill>
                <a:latin typeface="Calibri"/>
                <a:ea typeface="Calibri"/>
                <a:cs typeface="Calibri"/>
                <a:sym typeface="Calibri"/>
              </a:rPr>
              <a:t>TIER III: </a:t>
            </a:r>
            <a:endParaRPr/>
          </a:p>
          <a:p>
            <a:pPr algn="ctr">
              <a:lnSpc>
                <a:spcPct val="85000"/>
              </a:lnSpc>
              <a:buSzPts val="4800"/>
            </a:pPr>
            <a:r>
              <a:rPr lang="en-US" sz="4800" i="1">
                <a:latin typeface="Calibri"/>
                <a:ea typeface="Calibri"/>
                <a:cs typeface="Calibri"/>
                <a:sym typeface="Calibri"/>
              </a:rPr>
              <a:t>Intensive, Individualized</a:t>
            </a:r>
            <a:endParaRPr sz="4500" i="1">
              <a:latin typeface="Calibri"/>
              <a:ea typeface="Calibri"/>
              <a:cs typeface="Calibri"/>
              <a:sym typeface="Calibri"/>
            </a:endParaRPr>
          </a:p>
        </p:txBody>
      </p:sp>
      <p:sp>
        <p:nvSpPr>
          <p:cNvPr id="331" name="Google Shape;331;p18"/>
          <p:cNvSpPr/>
          <p:nvPr/>
        </p:nvSpPr>
        <p:spPr>
          <a:xfrm>
            <a:off x="1676403" y="142876"/>
            <a:ext cx="7051675" cy="1143000"/>
          </a:xfrm>
          <a:prstGeom prst="rect">
            <a:avLst/>
          </a:prstGeom>
          <a:noFill/>
          <a:ln>
            <a:noFill/>
          </a:ln>
        </p:spPr>
        <p:txBody>
          <a:bodyPr spcFirstLastPara="1" wrap="square" lIns="84200" tIns="42100" rIns="84200" bIns="42100" anchor="ctr" anchorCtr="0">
            <a:noAutofit/>
          </a:bodyPr>
          <a:lstStyle/>
          <a:p>
            <a:endParaRPr sz="5500">
              <a:solidFill>
                <a:srgbClr val="800040"/>
              </a:solidFill>
              <a:latin typeface="Calibri"/>
              <a:ea typeface="Calibri"/>
              <a:cs typeface="Calibri"/>
              <a:sym typeface="Calibri"/>
            </a:endParaRPr>
          </a:p>
        </p:txBody>
      </p:sp>
      <p:sp>
        <p:nvSpPr>
          <p:cNvPr id="332" name="Google Shape;332;p18"/>
          <p:cNvSpPr/>
          <p:nvPr/>
        </p:nvSpPr>
        <p:spPr>
          <a:xfrm>
            <a:off x="2493818" y="304998"/>
            <a:ext cx="5680364" cy="5943208"/>
          </a:xfrm>
          <a:prstGeom prst="triangle">
            <a:avLst>
              <a:gd name="adj" fmla="val 50000"/>
            </a:avLst>
          </a:prstGeom>
          <a:solidFill>
            <a:srgbClr val="00B050"/>
          </a:solidFill>
          <a:ln w="25400" cap="flat" cmpd="sng">
            <a:solidFill>
              <a:srgbClr val="00B050"/>
            </a:solidFill>
            <a:prstDash val="solid"/>
            <a:round/>
            <a:headEnd type="none" w="sm" len="sm"/>
            <a:tailEnd type="none" w="sm" len="sm"/>
          </a:ln>
        </p:spPr>
        <p:txBody>
          <a:bodyPr spcFirstLastPara="1" wrap="square" lIns="84200" tIns="42100" rIns="84200" bIns="42100" anchor="ctr" anchorCtr="0">
            <a:noAutofit/>
          </a:bodyPr>
          <a:lstStyle/>
          <a:p>
            <a:pPr algn="ctr"/>
            <a:endParaRPr sz="1700">
              <a:solidFill>
                <a:srgbClr val="FFFFFF"/>
              </a:solidFill>
              <a:latin typeface="Calibri"/>
              <a:ea typeface="Calibri"/>
              <a:cs typeface="Calibri"/>
              <a:sym typeface="Calibri"/>
            </a:endParaRPr>
          </a:p>
        </p:txBody>
      </p:sp>
      <p:sp>
        <p:nvSpPr>
          <p:cNvPr id="333" name="Google Shape;333;p18"/>
          <p:cNvSpPr/>
          <p:nvPr/>
        </p:nvSpPr>
        <p:spPr>
          <a:xfrm>
            <a:off x="3879273" y="703392"/>
            <a:ext cx="3862450" cy="3940046"/>
          </a:xfrm>
          <a:prstGeom prst="triangle">
            <a:avLst>
              <a:gd name="adj" fmla="val 50000"/>
            </a:avLst>
          </a:prstGeom>
          <a:gradFill>
            <a:gsLst>
              <a:gs pos="0">
                <a:srgbClr val="00B050"/>
              </a:gs>
              <a:gs pos="14000">
                <a:srgbClr val="FFFF57"/>
              </a:gs>
              <a:gs pos="100000">
                <a:srgbClr val="FFFF57"/>
              </a:gs>
            </a:gsLst>
            <a:lin ang="16200000" scaled="0"/>
          </a:gradFill>
          <a:ln w="9525" cap="rnd" cmpd="sng">
            <a:solidFill>
              <a:srgbClr val="00B050"/>
            </a:solidFill>
            <a:prstDash val="solid"/>
            <a:miter lim="800000"/>
            <a:headEnd type="none" w="sm" len="sm"/>
            <a:tailEnd type="none" w="sm" len="sm"/>
          </a:ln>
        </p:spPr>
        <p:txBody>
          <a:bodyPr spcFirstLastPara="1" wrap="square" lIns="84200" tIns="42100" rIns="84200" bIns="42100" anchor="ctr" anchorCtr="0">
            <a:noAutofit/>
          </a:bodyPr>
          <a:lstStyle/>
          <a:p>
            <a:pPr algn="ctr"/>
            <a:endParaRPr sz="1700">
              <a:solidFill>
                <a:srgbClr val="FFFFFF"/>
              </a:solidFill>
              <a:latin typeface="Calibri"/>
              <a:ea typeface="Calibri"/>
              <a:cs typeface="Calibri"/>
              <a:sym typeface="Calibri"/>
            </a:endParaRPr>
          </a:p>
        </p:txBody>
      </p:sp>
      <p:sp>
        <p:nvSpPr>
          <p:cNvPr id="334" name="Google Shape;334;p18"/>
          <p:cNvSpPr/>
          <p:nvPr/>
        </p:nvSpPr>
        <p:spPr>
          <a:xfrm>
            <a:off x="4845136" y="928689"/>
            <a:ext cx="2567049" cy="2460940"/>
          </a:xfrm>
          <a:prstGeom prst="triangle">
            <a:avLst>
              <a:gd name="adj" fmla="val 50000"/>
            </a:avLst>
          </a:prstGeom>
          <a:gradFill>
            <a:gsLst>
              <a:gs pos="0">
                <a:srgbClr val="FFFF57"/>
              </a:gs>
              <a:gs pos="16000">
                <a:srgbClr val="FFFF57"/>
              </a:gs>
              <a:gs pos="51000">
                <a:srgbClr val="C00000"/>
              </a:gs>
              <a:gs pos="100000">
                <a:srgbClr val="C00000"/>
              </a:gs>
            </a:gsLst>
            <a:lin ang="16200000" scaled="0"/>
          </a:gradFill>
          <a:ln w="25400" cap="flat" cmpd="sng">
            <a:solidFill>
              <a:srgbClr val="FFFF57"/>
            </a:solidFill>
            <a:prstDash val="solid"/>
            <a:round/>
            <a:headEnd type="none" w="sm" len="sm"/>
            <a:tailEnd type="none" w="sm" len="sm"/>
          </a:ln>
        </p:spPr>
        <p:txBody>
          <a:bodyPr spcFirstLastPara="1" wrap="square" lIns="84200" tIns="42100" rIns="84200" bIns="42100" anchor="ctr" anchorCtr="0">
            <a:noAutofit/>
          </a:bodyPr>
          <a:lstStyle/>
          <a:p>
            <a:pPr algn="ctr"/>
            <a:endParaRPr sz="1700">
              <a:solidFill>
                <a:srgbClr val="FFFFFF"/>
              </a:solidFill>
              <a:latin typeface="Calibri"/>
              <a:ea typeface="Calibri"/>
              <a:cs typeface="Calibri"/>
              <a:sym typeface="Calibri"/>
            </a:endParaRPr>
          </a:p>
        </p:txBody>
      </p:sp>
      <p:sp>
        <p:nvSpPr>
          <p:cNvPr id="335" name="Google Shape;335;p18"/>
          <p:cNvSpPr txBox="1"/>
          <p:nvPr/>
        </p:nvSpPr>
        <p:spPr>
          <a:xfrm>
            <a:off x="1524000" y="1"/>
            <a:ext cx="9144000" cy="1455738"/>
          </a:xfrm>
          <a:prstGeom prst="rect">
            <a:avLst/>
          </a:prstGeom>
          <a:solidFill>
            <a:srgbClr val="FFFFFF"/>
          </a:solidFill>
          <a:ln>
            <a:noFill/>
          </a:ln>
        </p:spPr>
        <p:txBody>
          <a:bodyPr spcFirstLastPara="1" wrap="square" lIns="93800" tIns="46900" rIns="93800" bIns="46900" anchor="ctr" anchorCtr="0">
            <a:noAutofit/>
          </a:bodyPr>
          <a:lstStyle/>
          <a:p>
            <a:pPr algn="ctr">
              <a:lnSpc>
                <a:spcPct val="85000"/>
              </a:lnSpc>
              <a:buClr>
                <a:srgbClr val="FFBD25"/>
              </a:buClr>
              <a:buSzPts val="4800"/>
            </a:pPr>
            <a:r>
              <a:rPr lang="en-US" sz="4800">
                <a:solidFill>
                  <a:srgbClr val="FFBD25"/>
                </a:solidFill>
                <a:latin typeface="Calibri"/>
                <a:ea typeface="Calibri"/>
                <a:cs typeface="Calibri"/>
                <a:sym typeface="Calibri"/>
              </a:rPr>
              <a:t>TIER II: </a:t>
            </a:r>
            <a:r>
              <a:rPr lang="en-US" sz="4500" i="1">
                <a:latin typeface="Calibri"/>
                <a:ea typeface="Calibri"/>
                <a:cs typeface="Calibri"/>
                <a:sym typeface="Calibri"/>
              </a:rPr>
              <a:t>Supplemental, Targeted</a:t>
            </a:r>
            <a:endParaRPr/>
          </a:p>
        </p:txBody>
      </p:sp>
      <p:sp>
        <p:nvSpPr>
          <p:cNvPr id="336" name="Google Shape;336;p18"/>
          <p:cNvSpPr txBox="1"/>
          <p:nvPr/>
        </p:nvSpPr>
        <p:spPr>
          <a:xfrm>
            <a:off x="1557338" y="250827"/>
            <a:ext cx="9144000" cy="1196975"/>
          </a:xfrm>
          <a:prstGeom prst="rect">
            <a:avLst/>
          </a:prstGeom>
          <a:solidFill>
            <a:srgbClr val="FFFFFF"/>
          </a:solidFill>
          <a:ln>
            <a:noFill/>
          </a:ln>
        </p:spPr>
        <p:txBody>
          <a:bodyPr spcFirstLastPara="1" wrap="square" lIns="93800" tIns="46900" rIns="93800" bIns="46900" anchor="ctr" anchorCtr="0">
            <a:noAutofit/>
          </a:bodyPr>
          <a:lstStyle/>
          <a:p>
            <a:pPr algn="ctr"/>
            <a:r>
              <a:rPr lang="en-US" sz="4000" b="1" dirty="0">
                <a:solidFill>
                  <a:schemeClr val="dk2"/>
                </a:solidFill>
                <a:latin typeface="+mn-lt"/>
                <a:ea typeface="Belleza"/>
                <a:cs typeface="Belleza"/>
                <a:sym typeface="Belleza"/>
              </a:rPr>
              <a:t>Continuum of Academic &amp; Social Emotional Behavior Support</a:t>
            </a:r>
            <a:endParaRPr sz="4000" dirty="0">
              <a:latin typeface="+mn-lt"/>
            </a:endParaRPr>
          </a:p>
        </p:txBody>
      </p:sp>
      <p:sp>
        <p:nvSpPr>
          <p:cNvPr id="337" name="Google Shape;337;p18"/>
          <p:cNvSpPr txBox="1"/>
          <p:nvPr/>
        </p:nvSpPr>
        <p:spPr>
          <a:xfrm>
            <a:off x="7412038" y="1509714"/>
            <a:ext cx="2925762" cy="1569660"/>
          </a:xfrm>
          <a:prstGeom prst="rect">
            <a:avLst/>
          </a:prstGeom>
          <a:noFill/>
          <a:ln w="2857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algn="ctr"/>
            <a:r>
              <a:rPr lang="en-US" sz="3200" dirty="0">
                <a:solidFill>
                  <a:srgbClr val="1D2A53"/>
                </a:solidFill>
                <a:latin typeface="+mn-lt"/>
                <a:ea typeface="Belleza"/>
                <a:cs typeface="Belleza"/>
                <a:sym typeface="Belleza"/>
              </a:rPr>
              <a:t>Tier 3 for a </a:t>
            </a:r>
            <a:r>
              <a:rPr lang="en-US" sz="3200" i="1" dirty="0">
                <a:solidFill>
                  <a:srgbClr val="1D2A53"/>
                </a:solidFill>
                <a:latin typeface="+mn-lt"/>
                <a:ea typeface="Belleza"/>
                <a:cs typeface="Belleza"/>
                <a:sym typeface="Belleza"/>
              </a:rPr>
              <a:t>Few</a:t>
            </a:r>
            <a:r>
              <a:rPr lang="en-US" sz="3200" dirty="0">
                <a:solidFill>
                  <a:srgbClr val="1D2A53"/>
                </a:solidFill>
                <a:latin typeface="+mn-lt"/>
                <a:ea typeface="Belleza"/>
                <a:cs typeface="Belleza"/>
                <a:sym typeface="Belleza"/>
              </a:rPr>
              <a:t>: Intensive, Individualized</a:t>
            </a:r>
            <a:endParaRPr dirty="0">
              <a:latin typeface="+mn-lt"/>
            </a:endParaRPr>
          </a:p>
        </p:txBody>
      </p:sp>
      <p:sp>
        <p:nvSpPr>
          <p:cNvPr id="338" name="Google Shape;338;p18"/>
          <p:cNvSpPr txBox="1"/>
          <p:nvPr/>
        </p:nvSpPr>
        <p:spPr>
          <a:xfrm>
            <a:off x="6705600" y="3317875"/>
            <a:ext cx="3352800" cy="1569660"/>
          </a:xfrm>
          <a:prstGeom prst="rect">
            <a:avLst/>
          </a:prstGeom>
          <a:noFill/>
          <a:ln w="2857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algn="ctr"/>
            <a:r>
              <a:rPr lang="en-US" sz="3200" dirty="0">
                <a:solidFill>
                  <a:srgbClr val="1D2A53"/>
                </a:solidFill>
                <a:latin typeface="+mn-lt"/>
                <a:ea typeface="Belleza"/>
                <a:cs typeface="Belleza"/>
                <a:sym typeface="Belleza"/>
              </a:rPr>
              <a:t>Tier 2 for </a:t>
            </a:r>
            <a:r>
              <a:rPr lang="en-US" sz="3200" i="1" dirty="0">
                <a:solidFill>
                  <a:srgbClr val="1D2A53"/>
                </a:solidFill>
                <a:latin typeface="+mn-lt"/>
                <a:ea typeface="Belleza"/>
                <a:cs typeface="Belleza"/>
                <a:sym typeface="Belleza"/>
              </a:rPr>
              <a:t>Some</a:t>
            </a:r>
            <a:r>
              <a:rPr lang="en-US" sz="3200" dirty="0">
                <a:solidFill>
                  <a:srgbClr val="1D2A53"/>
                </a:solidFill>
                <a:latin typeface="+mn-lt"/>
                <a:ea typeface="Belleza"/>
                <a:cs typeface="Belleza"/>
                <a:sym typeface="Belleza"/>
              </a:rPr>
              <a:t>:  Targeted for Small Groups</a:t>
            </a:r>
            <a:endParaRPr dirty="0">
              <a:latin typeface="+mn-lt"/>
            </a:endParaRPr>
          </a:p>
        </p:txBody>
      </p:sp>
      <p:sp>
        <p:nvSpPr>
          <p:cNvPr id="339" name="Google Shape;339;p18"/>
          <p:cNvSpPr txBox="1"/>
          <p:nvPr/>
        </p:nvSpPr>
        <p:spPr>
          <a:xfrm>
            <a:off x="5838044" y="5200650"/>
            <a:ext cx="3245030" cy="1077218"/>
          </a:xfrm>
          <a:prstGeom prst="rect">
            <a:avLst/>
          </a:prstGeom>
          <a:noFill/>
          <a:ln w="2857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algn="ctr"/>
            <a:r>
              <a:rPr lang="en-US" sz="3200" dirty="0">
                <a:solidFill>
                  <a:srgbClr val="1D2A53"/>
                </a:solidFill>
                <a:latin typeface="+mn-lt"/>
                <a:ea typeface="Belleza"/>
                <a:cs typeface="Belleza"/>
                <a:sym typeface="Belleza"/>
              </a:rPr>
              <a:t>Tier I for </a:t>
            </a:r>
            <a:r>
              <a:rPr lang="en-US" sz="3200" i="1" dirty="0">
                <a:solidFill>
                  <a:srgbClr val="1D2A53"/>
                </a:solidFill>
                <a:latin typeface="+mn-lt"/>
                <a:ea typeface="Belleza"/>
                <a:cs typeface="Belleza"/>
                <a:sym typeface="Belleza"/>
              </a:rPr>
              <a:t>All</a:t>
            </a:r>
            <a:r>
              <a:rPr lang="en-US" sz="3200" dirty="0">
                <a:solidFill>
                  <a:srgbClr val="1D2A53"/>
                </a:solidFill>
                <a:latin typeface="+mn-lt"/>
                <a:ea typeface="Belleza"/>
                <a:cs typeface="Belleza"/>
                <a:sym typeface="Belleza"/>
              </a:rPr>
              <a:t>:  Core/Universal</a:t>
            </a:r>
            <a:endParaRPr dirty="0">
              <a:latin typeface="+mn-lt"/>
            </a:endParaRPr>
          </a:p>
        </p:txBody>
      </p:sp>
      <p:sp>
        <p:nvSpPr>
          <p:cNvPr id="340" name="Google Shape;340;p18"/>
          <p:cNvSpPr txBox="1"/>
          <p:nvPr/>
        </p:nvSpPr>
        <p:spPr>
          <a:xfrm>
            <a:off x="3358445" y="4360333"/>
            <a:ext cx="1303202" cy="584776"/>
          </a:xfrm>
          <a:prstGeom prst="rect">
            <a:avLst/>
          </a:prstGeom>
          <a:noFill/>
          <a:ln>
            <a:noFill/>
          </a:ln>
        </p:spPr>
        <p:txBody>
          <a:bodyPr spcFirstLastPara="1" wrap="square" lIns="91425" tIns="45700" rIns="91425" bIns="45700" anchor="t" anchorCtr="0">
            <a:spAutoFit/>
          </a:bodyPr>
          <a:lstStyle/>
          <a:p>
            <a:r>
              <a:rPr lang="en-US" sz="3200">
                <a:solidFill>
                  <a:schemeClr val="dk1"/>
                </a:solidFill>
                <a:latin typeface="Belleza"/>
                <a:ea typeface="Belleza"/>
                <a:cs typeface="Belleza"/>
                <a:sym typeface="Belleza"/>
              </a:rPr>
              <a:t>80% </a:t>
            </a:r>
            <a:endParaRPr sz="3200">
              <a:solidFill>
                <a:schemeClr val="dk1"/>
              </a:solidFill>
              <a:latin typeface="Belleza"/>
              <a:ea typeface="Belleza"/>
              <a:cs typeface="Belleza"/>
              <a:sym typeface="Belleza"/>
            </a:endParaRPr>
          </a:p>
        </p:txBody>
      </p:sp>
      <p:sp>
        <p:nvSpPr>
          <p:cNvPr id="341" name="Google Shape;341;p18"/>
          <p:cNvSpPr txBox="1"/>
          <p:nvPr/>
        </p:nvSpPr>
        <p:spPr>
          <a:xfrm>
            <a:off x="4555067" y="2946401"/>
            <a:ext cx="1227168" cy="584776"/>
          </a:xfrm>
          <a:prstGeom prst="rect">
            <a:avLst/>
          </a:prstGeom>
          <a:noFill/>
          <a:ln>
            <a:noFill/>
          </a:ln>
        </p:spPr>
        <p:txBody>
          <a:bodyPr spcFirstLastPara="1" wrap="square" lIns="91425" tIns="45700" rIns="91425" bIns="45700" anchor="t" anchorCtr="0">
            <a:spAutoFit/>
          </a:bodyPr>
          <a:lstStyle/>
          <a:p>
            <a:r>
              <a:rPr lang="en-US" sz="3200">
                <a:solidFill>
                  <a:schemeClr val="dk1"/>
                </a:solidFill>
                <a:latin typeface="Belleza"/>
                <a:ea typeface="Belleza"/>
                <a:cs typeface="Belleza"/>
                <a:sym typeface="Belleza"/>
              </a:rPr>
              <a:t>10% </a:t>
            </a:r>
            <a:endParaRPr sz="3200">
              <a:solidFill>
                <a:schemeClr val="dk1"/>
              </a:solidFill>
              <a:latin typeface="Belleza"/>
              <a:ea typeface="Belleza"/>
              <a:cs typeface="Belleza"/>
              <a:sym typeface="Belleza"/>
            </a:endParaRPr>
          </a:p>
        </p:txBody>
      </p:sp>
      <p:sp>
        <p:nvSpPr>
          <p:cNvPr id="342" name="Google Shape;342;p18"/>
          <p:cNvSpPr txBox="1"/>
          <p:nvPr/>
        </p:nvSpPr>
        <p:spPr>
          <a:xfrm>
            <a:off x="5808136" y="1885245"/>
            <a:ext cx="973665" cy="584776"/>
          </a:xfrm>
          <a:prstGeom prst="rect">
            <a:avLst/>
          </a:prstGeom>
          <a:noFill/>
          <a:ln>
            <a:noFill/>
          </a:ln>
        </p:spPr>
        <p:txBody>
          <a:bodyPr spcFirstLastPara="1" wrap="square" lIns="91425" tIns="45700" rIns="91425" bIns="45700" anchor="t" anchorCtr="0">
            <a:spAutoFit/>
          </a:bodyPr>
          <a:lstStyle/>
          <a:p>
            <a:r>
              <a:rPr lang="en-US" sz="3200" dirty="0">
                <a:solidFill>
                  <a:schemeClr val="dk1"/>
                </a:solidFill>
                <a:latin typeface="Belleza"/>
                <a:ea typeface="Belleza"/>
                <a:cs typeface="Belleza"/>
                <a:sym typeface="Belleza"/>
              </a:rPr>
              <a:t>5% </a:t>
            </a:r>
            <a:endParaRPr sz="3200" dirty="0">
              <a:solidFill>
                <a:schemeClr val="dk1"/>
              </a:solidFill>
              <a:latin typeface="Belleza"/>
              <a:ea typeface="Belleza"/>
              <a:cs typeface="Belleza"/>
              <a:sym typeface="Belleza"/>
            </a:endParaRPr>
          </a:p>
        </p:txBody>
      </p:sp>
    </p:spTree>
    <p:extLst>
      <p:ext uri="{BB962C8B-B14F-4D97-AF65-F5344CB8AC3E}">
        <p14:creationId xmlns:p14="http://schemas.microsoft.com/office/powerpoint/2010/main" val="383923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6"/>
                                        </p:tgtEl>
                                        <p:attrNameLst>
                                          <p:attrName>style.visibility</p:attrName>
                                        </p:attrNameLst>
                                      </p:cBhvr>
                                      <p:to>
                                        <p:strVal val="visible"/>
                                      </p:to>
                                    </p:set>
                                    <p:animEffect transition="in" filter="fade">
                                      <p:cBhvr>
                                        <p:cTn id="7" dur="1000"/>
                                        <p:tgtEl>
                                          <p:spTgt spid="3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336"/>
                                        </p:tgtEl>
                                      </p:cBhvr>
                                    </p:animEffect>
                                    <p:set>
                                      <p:cBhvr>
                                        <p:cTn id="12" dur="1" fill="hold">
                                          <p:stCondLst>
                                            <p:cond delay="1000"/>
                                          </p:stCondLst>
                                        </p:cTn>
                                        <p:tgtEl>
                                          <p:spTgt spid="33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32"/>
                                        </p:tgtEl>
                                        <p:attrNameLst>
                                          <p:attrName>style.visibility</p:attrName>
                                        </p:attrNameLst>
                                      </p:cBhvr>
                                      <p:to>
                                        <p:strVal val="visible"/>
                                      </p:to>
                                    </p:set>
                                    <p:anim calcmode="lin" valueType="num">
                                      <p:cBhvr additive="base">
                                        <p:cTn id="17" dur="1000"/>
                                        <p:tgtEl>
                                          <p:spTgt spid="332"/>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9"/>
                                        </p:tgtEl>
                                        <p:attrNameLst>
                                          <p:attrName>style.visibility</p:attrName>
                                        </p:attrNameLst>
                                      </p:cBhvr>
                                      <p:to>
                                        <p:strVal val="visible"/>
                                      </p:to>
                                    </p:set>
                                    <p:animEffect transition="in" filter="fade">
                                      <p:cBhvr>
                                        <p:cTn id="22" dur="500"/>
                                        <p:tgtEl>
                                          <p:spTgt spid="33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33"/>
                                        </p:tgtEl>
                                        <p:attrNameLst>
                                          <p:attrName>style.visibility</p:attrName>
                                        </p:attrNameLst>
                                      </p:cBhvr>
                                      <p:to>
                                        <p:strVal val="visible"/>
                                      </p:to>
                                    </p:set>
                                    <p:anim calcmode="lin" valueType="num">
                                      <p:cBhvr additive="base">
                                        <p:cTn id="31" dur="2000"/>
                                        <p:tgtEl>
                                          <p:spTgt spid="333"/>
                                        </p:tgtEl>
                                        <p:attrNameLst>
                                          <p:attrName>ppt_x</p:attrName>
                                        </p:attrNameLst>
                                      </p:cBhvr>
                                      <p:tavLst>
                                        <p:tav tm="0">
                                          <p:val>
                                            <p:strVal val="#ppt_x-1"/>
                                          </p:val>
                                        </p:tav>
                                        <p:tav tm="100000">
                                          <p:val>
                                            <p:strVal val="#ppt_x"/>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35"/>
                                        </p:tgtEl>
                                        <p:attrNameLst>
                                          <p:attrName>style.visibility</p:attrName>
                                        </p:attrNameLst>
                                      </p:cBhvr>
                                      <p:to>
                                        <p:strVal val="visible"/>
                                      </p:to>
                                    </p:set>
                                    <p:animEffect transition="in" filter="fade">
                                      <p:cBhvr>
                                        <p:cTn id="36" dur="1000"/>
                                        <p:tgtEl>
                                          <p:spTgt spid="33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38"/>
                                        </p:tgtEl>
                                        <p:attrNameLst>
                                          <p:attrName>style.visibility</p:attrName>
                                        </p:attrNameLst>
                                      </p:cBhvr>
                                      <p:to>
                                        <p:strVal val="visible"/>
                                      </p:to>
                                    </p:set>
                                    <p:animEffect transition="in" filter="fade">
                                      <p:cBhvr>
                                        <p:cTn id="41" dur="500"/>
                                        <p:tgtEl>
                                          <p:spTgt spid="338"/>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41"/>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1000"/>
                                        <p:tgtEl>
                                          <p:spTgt spid="335"/>
                                        </p:tgtEl>
                                      </p:cBhvr>
                                    </p:animEffect>
                                    <p:set>
                                      <p:cBhvr>
                                        <p:cTn id="50" dur="1" fill="hold">
                                          <p:stCondLst>
                                            <p:cond delay="1000"/>
                                          </p:stCondLst>
                                        </p:cTn>
                                        <p:tgtEl>
                                          <p:spTgt spid="33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334"/>
                                        </p:tgtEl>
                                        <p:attrNameLst>
                                          <p:attrName>style.visibility</p:attrName>
                                        </p:attrNameLst>
                                      </p:cBhvr>
                                      <p:to>
                                        <p:strVal val="visible"/>
                                      </p:to>
                                    </p:set>
                                    <p:anim calcmode="lin" valueType="num">
                                      <p:cBhvr additive="base">
                                        <p:cTn id="55" dur="2000"/>
                                        <p:tgtEl>
                                          <p:spTgt spid="334"/>
                                        </p:tgtEl>
                                        <p:attrNameLst>
                                          <p:attrName>ppt_x</p:attrName>
                                        </p:attrNameLst>
                                      </p:cBhvr>
                                      <p:tavLst>
                                        <p:tav tm="0">
                                          <p:val>
                                            <p:strVal val="#ppt_x-1"/>
                                          </p:val>
                                        </p:tav>
                                        <p:tav tm="100000">
                                          <p:val>
                                            <p:strVal val="#ppt_x"/>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29"/>
                                        </p:tgtEl>
                                        <p:attrNameLst>
                                          <p:attrName>style.visibility</p:attrName>
                                        </p:attrNameLst>
                                      </p:cBhvr>
                                      <p:to>
                                        <p:strVal val="visible"/>
                                      </p:to>
                                    </p:set>
                                    <p:animEffect transition="in" filter="fade">
                                      <p:cBhvr>
                                        <p:cTn id="60" dur="1000"/>
                                        <p:tgtEl>
                                          <p:spTgt spid="32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37"/>
                                        </p:tgtEl>
                                        <p:attrNameLst>
                                          <p:attrName>style.visibility</p:attrName>
                                        </p:attrNameLst>
                                      </p:cBhvr>
                                      <p:to>
                                        <p:strVal val="visible"/>
                                      </p:to>
                                    </p:set>
                                    <p:animEffect transition="in" filter="fade">
                                      <p:cBhvr>
                                        <p:cTn id="65" dur="500"/>
                                        <p:tgtEl>
                                          <p:spTgt spid="337"/>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3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19"/>
          <p:cNvSpPr txBox="1">
            <a:spLocks noGrp="1"/>
          </p:cNvSpPr>
          <p:nvPr>
            <p:ph type="title"/>
          </p:nvPr>
        </p:nvSpPr>
        <p:spPr>
          <a:xfrm>
            <a:off x="1981200" y="274625"/>
            <a:ext cx="8229600" cy="1045200"/>
          </a:xfrm>
          <a:prstGeom prst="rect">
            <a:avLst/>
          </a:prstGeom>
          <a:solidFill>
            <a:srgbClr val="91C2E8">
              <a:alpha val="98823"/>
            </a:srgbClr>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lnSpc>
                <a:spcPct val="100000"/>
              </a:lnSpc>
            </a:pPr>
            <a:r>
              <a:rPr lang="en-US" sz="3600" b="1" dirty="0">
                <a:solidFill>
                  <a:srgbClr val="1F497D"/>
                </a:solidFill>
                <a:latin typeface="+mn-lt"/>
              </a:rPr>
              <a:t>All Students -- All Needs</a:t>
            </a:r>
            <a:endParaRPr sz="3600" b="1" dirty="0">
              <a:solidFill>
                <a:srgbClr val="1F497D"/>
              </a:solidFill>
              <a:latin typeface="+mn-lt"/>
            </a:endParaRPr>
          </a:p>
        </p:txBody>
      </p:sp>
      <p:sp>
        <p:nvSpPr>
          <p:cNvPr id="350" name="Google Shape;350;p19"/>
          <p:cNvSpPr txBox="1"/>
          <p:nvPr/>
        </p:nvSpPr>
        <p:spPr>
          <a:xfrm>
            <a:off x="1981200" y="1593125"/>
            <a:ext cx="7795500" cy="1872000"/>
          </a:xfrm>
          <a:prstGeom prst="rect">
            <a:avLst/>
          </a:prstGeom>
          <a:noFill/>
          <a:ln>
            <a:noFill/>
          </a:ln>
        </p:spPr>
        <p:txBody>
          <a:bodyPr spcFirstLastPara="1" wrap="square" lIns="91425" tIns="91425" rIns="91425" bIns="91425" anchor="t" anchorCtr="0">
            <a:noAutofit/>
          </a:bodyPr>
          <a:lstStyle/>
          <a:p>
            <a:pPr marL="57150">
              <a:buClr>
                <a:schemeClr val="dk1"/>
              </a:buClr>
              <a:buSzPts val="2800"/>
            </a:pPr>
            <a:r>
              <a:rPr lang="en-US" sz="2800" dirty="0">
                <a:solidFill>
                  <a:schemeClr val="dk1"/>
                </a:solidFill>
                <a:latin typeface="+mn-lt"/>
                <a:ea typeface="Belleza"/>
                <a:cs typeface="Belleza"/>
                <a:sym typeface="Belleza"/>
              </a:rPr>
              <a:t>Meet needs of the whole child:</a:t>
            </a:r>
            <a:endParaRPr sz="2800" dirty="0">
              <a:solidFill>
                <a:schemeClr val="dk1"/>
              </a:solidFill>
              <a:latin typeface="+mn-lt"/>
              <a:ea typeface="Belleza"/>
              <a:cs typeface="Belleza"/>
              <a:sym typeface="Belleza"/>
            </a:endParaRPr>
          </a:p>
          <a:p>
            <a:pPr marL="742950" indent="-381000">
              <a:buClr>
                <a:schemeClr val="dk1"/>
              </a:buClr>
              <a:buSzPts val="2400"/>
              <a:buFont typeface="Verdana"/>
              <a:buChar char="●"/>
            </a:pPr>
            <a:r>
              <a:rPr lang="en-US" sz="2800" dirty="0">
                <a:solidFill>
                  <a:schemeClr val="dk1"/>
                </a:solidFill>
                <a:latin typeface="+mn-lt"/>
                <a:ea typeface="Belleza"/>
                <a:cs typeface="Belleza"/>
                <a:sym typeface="Belleza"/>
              </a:rPr>
              <a:t>Behavior</a:t>
            </a:r>
            <a:endParaRPr dirty="0">
              <a:latin typeface="+mn-lt"/>
            </a:endParaRPr>
          </a:p>
          <a:p>
            <a:pPr marL="742950" indent="-381000">
              <a:buClr>
                <a:schemeClr val="dk1"/>
              </a:buClr>
              <a:buSzPts val="2400"/>
              <a:buFont typeface="Verdana"/>
              <a:buChar char="●"/>
            </a:pPr>
            <a:r>
              <a:rPr lang="en-US" sz="2800" dirty="0">
                <a:solidFill>
                  <a:schemeClr val="dk1"/>
                </a:solidFill>
                <a:latin typeface="+mn-lt"/>
                <a:ea typeface="Belleza"/>
                <a:cs typeface="Belleza"/>
                <a:sym typeface="Belleza"/>
              </a:rPr>
              <a:t>Social Emotional</a:t>
            </a:r>
            <a:endParaRPr sz="2800" dirty="0">
              <a:solidFill>
                <a:schemeClr val="dk1"/>
              </a:solidFill>
              <a:latin typeface="+mn-lt"/>
              <a:ea typeface="Belleza"/>
              <a:cs typeface="Belleza"/>
              <a:sym typeface="Belleza"/>
            </a:endParaRPr>
          </a:p>
          <a:p>
            <a:pPr marL="742950" indent="-381000">
              <a:buClr>
                <a:schemeClr val="dk1"/>
              </a:buClr>
              <a:buSzPts val="2400"/>
              <a:buFont typeface="Verdana"/>
              <a:buChar char="●"/>
            </a:pPr>
            <a:r>
              <a:rPr lang="en-US" sz="2800" dirty="0">
                <a:solidFill>
                  <a:schemeClr val="dk1"/>
                </a:solidFill>
                <a:latin typeface="+mn-lt"/>
                <a:ea typeface="Belleza"/>
                <a:cs typeface="Belleza"/>
                <a:sym typeface="Belleza"/>
              </a:rPr>
              <a:t>Academics</a:t>
            </a:r>
            <a:endParaRPr sz="2800" dirty="0">
              <a:solidFill>
                <a:schemeClr val="dk1"/>
              </a:solidFill>
              <a:latin typeface="+mn-lt"/>
              <a:ea typeface="Belleza"/>
              <a:cs typeface="Belleza"/>
              <a:sym typeface="Belleza"/>
            </a:endParaRPr>
          </a:p>
          <a:p>
            <a:pPr marL="742950" indent="-381000">
              <a:buClr>
                <a:schemeClr val="dk1"/>
              </a:buClr>
              <a:buSzPts val="2400"/>
              <a:buFont typeface="Verdana"/>
              <a:buChar char="●"/>
            </a:pPr>
            <a:r>
              <a:rPr lang="en-US" sz="2800" dirty="0">
                <a:solidFill>
                  <a:schemeClr val="dk1"/>
                </a:solidFill>
                <a:latin typeface="+mn-lt"/>
                <a:ea typeface="Belleza"/>
                <a:cs typeface="Belleza"/>
                <a:sym typeface="Belleza"/>
              </a:rPr>
              <a:t>Mental Wellness</a:t>
            </a:r>
            <a:endParaRPr sz="2800" dirty="0">
              <a:solidFill>
                <a:schemeClr val="dk1"/>
              </a:solidFill>
              <a:latin typeface="+mn-lt"/>
              <a:ea typeface="Belleza"/>
              <a:cs typeface="Belleza"/>
              <a:sym typeface="Belleza"/>
            </a:endParaRPr>
          </a:p>
          <a:p>
            <a:pPr>
              <a:buClr>
                <a:schemeClr val="dk1"/>
              </a:buClr>
              <a:buSzPts val="2400"/>
            </a:pPr>
            <a:endParaRPr sz="2400" dirty="0">
              <a:solidFill>
                <a:schemeClr val="dk1"/>
              </a:solidFill>
              <a:latin typeface="Verdana"/>
              <a:ea typeface="Verdana"/>
              <a:cs typeface="Verdana"/>
              <a:sym typeface="Verdana"/>
            </a:endParaRPr>
          </a:p>
          <a:p>
            <a:pPr>
              <a:buClr>
                <a:schemeClr val="dk1"/>
              </a:buClr>
              <a:buSzPts val="2400"/>
            </a:pPr>
            <a:endParaRPr sz="2400" b="1" dirty="0">
              <a:solidFill>
                <a:schemeClr val="dk1"/>
              </a:solidFill>
              <a:latin typeface="Verdana"/>
              <a:ea typeface="Verdana"/>
              <a:cs typeface="Verdana"/>
              <a:sym typeface="Verdana"/>
            </a:endParaRPr>
          </a:p>
        </p:txBody>
      </p:sp>
      <p:grpSp>
        <p:nvGrpSpPr>
          <p:cNvPr id="352" name="Google Shape;352;p19"/>
          <p:cNvGrpSpPr/>
          <p:nvPr/>
        </p:nvGrpSpPr>
        <p:grpSpPr>
          <a:xfrm>
            <a:off x="6246558" y="1690895"/>
            <a:ext cx="4303433" cy="4665397"/>
            <a:chOff x="-562569" y="0"/>
            <a:chExt cx="6658569" cy="6066836"/>
          </a:xfrm>
        </p:grpSpPr>
        <p:sp>
          <p:nvSpPr>
            <p:cNvPr id="353" name="Google Shape;353;p19"/>
            <p:cNvSpPr/>
            <p:nvPr/>
          </p:nvSpPr>
          <p:spPr>
            <a:xfrm>
              <a:off x="0" y="0"/>
              <a:ext cx="6096000" cy="5638800"/>
            </a:xfrm>
            <a:prstGeom prst="trapezoid">
              <a:avLst>
                <a:gd name="adj" fmla="val 54054"/>
              </a:avLst>
            </a:prstGeom>
            <a:gradFill>
              <a:gsLst>
                <a:gs pos="0">
                  <a:srgbClr val="CC0000"/>
                </a:gs>
                <a:gs pos="18000">
                  <a:srgbClr val="FFFF99"/>
                </a:gs>
                <a:gs pos="50000">
                  <a:srgbClr val="66FF33"/>
                </a:gs>
                <a:gs pos="65000">
                  <a:srgbClr val="33CC33"/>
                </a:gs>
                <a:gs pos="82000">
                  <a:srgbClr val="009900"/>
                </a:gs>
                <a:gs pos="100000">
                  <a:srgbClr val="009900"/>
                </a:gs>
              </a:gsLst>
              <a:lin ang="5400012" scaled="0"/>
            </a:gra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Clr>
                  <a:schemeClr val="dk1"/>
                </a:buClr>
                <a:buSzPts val="1800"/>
              </a:pPr>
              <a:endParaRPr sz="1800">
                <a:solidFill>
                  <a:schemeClr val="dk1"/>
                </a:solidFill>
                <a:latin typeface="Calibri"/>
                <a:ea typeface="Calibri"/>
                <a:cs typeface="Calibri"/>
                <a:sym typeface="Calibri"/>
              </a:endParaRPr>
            </a:p>
          </p:txBody>
        </p:sp>
        <p:sp>
          <p:nvSpPr>
            <p:cNvPr id="354" name="Google Shape;354;p19"/>
            <p:cNvSpPr txBox="1"/>
            <p:nvPr/>
          </p:nvSpPr>
          <p:spPr>
            <a:xfrm>
              <a:off x="-562569" y="428036"/>
              <a:ext cx="6096000" cy="5638800"/>
            </a:xfrm>
            <a:prstGeom prst="rect">
              <a:avLst/>
            </a:prstGeom>
            <a:noFill/>
            <a:ln>
              <a:noFill/>
            </a:ln>
          </p:spPr>
          <p:txBody>
            <a:bodyPr spcFirstLastPara="1" wrap="square" lIns="82550" tIns="82550" rIns="82550" bIns="82550" anchor="ctr" anchorCtr="0">
              <a:noAutofit/>
            </a:bodyPr>
            <a:lstStyle/>
            <a:p>
              <a:pPr algn="ctr">
                <a:lnSpc>
                  <a:spcPct val="90000"/>
                </a:lnSpc>
                <a:buClr>
                  <a:schemeClr val="dk1"/>
                </a:buClr>
                <a:buSzPts val="6500"/>
              </a:pPr>
              <a:endParaRPr sz="6500">
                <a:solidFill>
                  <a:schemeClr val="lt1"/>
                </a:solidFill>
                <a:latin typeface="Times New Roman"/>
                <a:ea typeface="Times New Roman"/>
                <a:cs typeface="Times New Roman"/>
                <a:sym typeface="Times New Roman"/>
              </a:endParaRPr>
            </a:p>
          </p:txBody>
        </p:sp>
      </p:grpSp>
      <p:sp>
        <p:nvSpPr>
          <p:cNvPr id="355" name="Google Shape;355;p19"/>
          <p:cNvSpPr txBox="1"/>
          <p:nvPr/>
        </p:nvSpPr>
        <p:spPr>
          <a:xfrm>
            <a:off x="1729169" y="4267939"/>
            <a:ext cx="5684611" cy="2734176"/>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57150">
              <a:buClr>
                <a:schemeClr val="dk1"/>
              </a:buClr>
              <a:buSzPts val="2800"/>
            </a:pPr>
            <a:r>
              <a:rPr lang="en-US" sz="2800" dirty="0">
                <a:solidFill>
                  <a:schemeClr val="dk1"/>
                </a:solidFill>
                <a:latin typeface="+mn-lt"/>
                <a:ea typeface="Belleza"/>
                <a:cs typeface="Belleza"/>
                <a:sym typeface="Belleza"/>
              </a:rPr>
              <a:t>Relationships, Empathy &amp; Perspective-Taking allow us to:  </a:t>
            </a:r>
            <a:endParaRPr sz="2800" dirty="0">
              <a:solidFill>
                <a:schemeClr val="dk1"/>
              </a:solidFill>
              <a:latin typeface="+mn-lt"/>
              <a:ea typeface="Belleza"/>
              <a:cs typeface="Belleza"/>
              <a:sym typeface="Belleza"/>
            </a:endParaRPr>
          </a:p>
          <a:p>
            <a:pPr marL="1085850" indent="-381000">
              <a:buClr>
                <a:schemeClr val="dk1"/>
              </a:buClr>
              <a:buSzPts val="2400"/>
              <a:buFont typeface="Verdana"/>
              <a:buChar char="●"/>
            </a:pPr>
            <a:r>
              <a:rPr lang="en-US" sz="2800" dirty="0">
                <a:solidFill>
                  <a:schemeClr val="dk1"/>
                </a:solidFill>
                <a:latin typeface="+mn-lt"/>
                <a:ea typeface="Belleza"/>
                <a:cs typeface="Belleza"/>
                <a:sym typeface="Belleza"/>
              </a:rPr>
              <a:t>Trauma informed </a:t>
            </a:r>
            <a:endParaRPr sz="2800" dirty="0">
              <a:solidFill>
                <a:schemeClr val="dk1"/>
              </a:solidFill>
              <a:latin typeface="+mn-lt"/>
              <a:ea typeface="Belleza"/>
              <a:cs typeface="Belleza"/>
              <a:sym typeface="Belleza"/>
            </a:endParaRPr>
          </a:p>
          <a:p>
            <a:pPr marL="1085850" indent="-381000">
              <a:buClr>
                <a:schemeClr val="dk1"/>
              </a:buClr>
              <a:buSzPts val="2400"/>
              <a:buFont typeface="Verdana"/>
              <a:buChar char="●"/>
            </a:pPr>
            <a:r>
              <a:rPr lang="en-US" sz="2800" dirty="0">
                <a:solidFill>
                  <a:schemeClr val="dk1"/>
                </a:solidFill>
                <a:latin typeface="+mn-lt"/>
                <a:ea typeface="Belleza"/>
                <a:cs typeface="Belleza"/>
                <a:sym typeface="Belleza"/>
              </a:rPr>
              <a:t>Culturally responsive</a:t>
            </a:r>
            <a:endParaRPr sz="2800" dirty="0">
              <a:solidFill>
                <a:schemeClr val="dk1"/>
              </a:solidFill>
              <a:latin typeface="+mn-lt"/>
              <a:ea typeface="Belleza"/>
              <a:cs typeface="Belleza"/>
              <a:sym typeface="Belleza"/>
            </a:endParaRPr>
          </a:p>
          <a:p>
            <a:pPr marL="1085850" indent="-381000">
              <a:buClr>
                <a:schemeClr val="dk1"/>
              </a:buClr>
              <a:buSzPts val="2400"/>
              <a:buFont typeface="Verdana"/>
              <a:buChar char="●"/>
            </a:pPr>
            <a:r>
              <a:rPr lang="en-US" sz="2800" dirty="0">
                <a:solidFill>
                  <a:schemeClr val="dk1"/>
                </a:solidFill>
                <a:latin typeface="+mn-lt"/>
                <a:ea typeface="Belleza"/>
                <a:cs typeface="Belleza"/>
                <a:sym typeface="Belleza"/>
              </a:rPr>
              <a:t>Equitable use of practices</a:t>
            </a:r>
            <a:endParaRPr sz="2800" dirty="0">
              <a:solidFill>
                <a:schemeClr val="dk1"/>
              </a:solidFill>
              <a:latin typeface="+mn-lt"/>
              <a:ea typeface="Belleza"/>
              <a:cs typeface="Belleza"/>
              <a:sym typeface="Belleza"/>
            </a:endParaRPr>
          </a:p>
          <a:p>
            <a:pPr>
              <a:buClr>
                <a:schemeClr val="dk1"/>
              </a:buClr>
              <a:buSzPts val="2400"/>
            </a:pPr>
            <a:endParaRPr sz="2400" b="1" dirty="0">
              <a:solidFill>
                <a:schemeClr val="dk1"/>
              </a:solidFill>
              <a:latin typeface="Verdana"/>
              <a:ea typeface="Verdana"/>
              <a:cs typeface="Verdana"/>
              <a:sym typeface="Verdana"/>
            </a:endParaRPr>
          </a:p>
          <a:p>
            <a:pPr>
              <a:buClr>
                <a:schemeClr val="dk1"/>
              </a:buClr>
              <a:buSzPts val="1800"/>
            </a:pPr>
            <a:endParaRPr sz="18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338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55"/>
                                        </p:tgtEl>
                                        <p:attrNameLst>
                                          <p:attrName>style.visibility</p:attrName>
                                        </p:attrNameLst>
                                      </p:cBhvr>
                                      <p:to>
                                        <p:strVal val="visible"/>
                                      </p:to>
                                    </p:set>
                                    <p:anim calcmode="lin" valueType="num">
                                      <p:cBhvr additive="base">
                                        <p:cTn id="7" dur="1700"/>
                                        <p:tgtEl>
                                          <p:spTgt spid="35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20"/>
          <p:cNvSpPr txBox="1">
            <a:spLocks noGrp="1"/>
          </p:cNvSpPr>
          <p:nvPr>
            <p:ph type="title"/>
          </p:nvPr>
        </p:nvSpPr>
        <p:spPr>
          <a:xfrm>
            <a:off x="1589081" y="-16384"/>
            <a:ext cx="8800353" cy="1143000"/>
          </a:xfrm>
          <a:prstGeom prst="rect">
            <a:avLst/>
          </a:prstGeom>
          <a:noFill/>
          <a:ln>
            <a:noFill/>
          </a:ln>
        </p:spPr>
        <p:txBody>
          <a:bodyPr spcFirstLastPara="1" wrap="square" lIns="91425" tIns="45700" rIns="91425" bIns="45700" anchor="ctr" anchorCtr="0">
            <a:normAutofit/>
          </a:bodyPr>
          <a:lstStyle/>
          <a:p>
            <a:pPr>
              <a:buSzPts val="3959"/>
            </a:pPr>
            <a:r>
              <a:rPr lang="en-US" sz="3959" dirty="0">
                <a:latin typeface="+mn-lt"/>
              </a:rPr>
              <a:t>What does your continuum look like?</a:t>
            </a:r>
            <a:endParaRPr sz="3959" dirty="0">
              <a:latin typeface="+mn-lt"/>
            </a:endParaRPr>
          </a:p>
        </p:txBody>
      </p:sp>
      <p:grpSp>
        <p:nvGrpSpPr>
          <p:cNvPr id="361" name="Google Shape;361;p20"/>
          <p:cNvGrpSpPr/>
          <p:nvPr/>
        </p:nvGrpSpPr>
        <p:grpSpPr>
          <a:xfrm>
            <a:off x="7694705" y="1030943"/>
            <a:ext cx="2943412" cy="5169649"/>
            <a:chOff x="-562569" y="0"/>
            <a:chExt cx="6658569" cy="6066836"/>
          </a:xfrm>
        </p:grpSpPr>
        <p:sp>
          <p:nvSpPr>
            <p:cNvPr id="362" name="Google Shape;362;p20"/>
            <p:cNvSpPr/>
            <p:nvPr/>
          </p:nvSpPr>
          <p:spPr>
            <a:xfrm>
              <a:off x="0" y="0"/>
              <a:ext cx="6096000" cy="5638800"/>
            </a:xfrm>
            <a:prstGeom prst="trapezoid">
              <a:avLst>
                <a:gd name="adj" fmla="val 54054"/>
              </a:avLst>
            </a:prstGeom>
            <a:gradFill>
              <a:gsLst>
                <a:gs pos="0">
                  <a:srgbClr val="CC0000"/>
                </a:gs>
                <a:gs pos="18000">
                  <a:srgbClr val="FFFF99"/>
                </a:gs>
                <a:gs pos="50000">
                  <a:srgbClr val="66FF33"/>
                </a:gs>
                <a:gs pos="65000">
                  <a:srgbClr val="33CC33"/>
                </a:gs>
                <a:gs pos="82000">
                  <a:srgbClr val="009900"/>
                </a:gs>
                <a:gs pos="100000">
                  <a:srgbClr val="009900"/>
                </a:gs>
              </a:gsLst>
              <a:lin ang="5400012" scaled="0"/>
            </a:gra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Clr>
                  <a:schemeClr val="dk1"/>
                </a:buClr>
                <a:buSzPts val="1800"/>
              </a:pPr>
              <a:endParaRPr sz="1800">
                <a:solidFill>
                  <a:schemeClr val="dk1"/>
                </a:solidFill>
                <a:latin typeface="Calibri"/>
                <a:ea typeface="Calibri"/>
                <a:cs typeface="Calibri"/>
                <a:sym typeface="Calibri"/>
              </a:endParaRPr>
            </a:p>
          </p:txBody>
        </p:sp>
        <p:sp>
          <p:nvSpPr>
            <p:cNvPr id="363" name="Google Shape;363;p20"/>
            <p:cNvSpPr txBox="1"/>
            <p:nvPr/>
          </p:nvSpPr>
          <p:spPr>
            <a:xfrm>
              <a:off x="-562569" y="428036"/>
              <a:ext cx="6096000" cy="5638800"/>
            </a:xfrm>
            <a:prstGeom prst="rect">
              <a:avLst/>
            </a:prstGeom>
            <a:noFill/>
            <a:ln>
              <a:noFill/>
            </a:ln>
          </p:spPr>
          <p:txBody>
            <a:bodyPr spcFirstLastPara="1" wrap="square" lIns="82550" tIns="82550" rIns="82550" bIns="82550" anchor="ctr" anchorCtr="0">
              <a:noAutofit/>
            </a:bodyPr>
            <a:lstStyle/>
            <a:p>
              <a:pPr algn="ctr">
                <a:lnSpc>
                  <a:spcPct val="90000"/>
                </a:lnSpc>
                <a:buClr>
                  <a:schemeClr val="dk1"/>
                </a:buClr>
                <a:buSzPts val="6500"/>
              </a:pPr>
              <a:endParaRPr sz="6500">
                <a:solidFill>
                  <a:schemeClr val="lt1"/>
                </a:solidFill>
                <a:latin typeface="Times New Roman"/>
                <a:ea typeface="Times New Roman"/>
                <a:cs typeface="Times New Roman"/>
                <a:sym typeface="Times New Roman"/>
              </a:endParaRPr>
            </a:p>
          </p:txBody>
        </p:sp>
      </p:grpSp>
      <p:sp>
        <p:nvSpPr>
          <p:cNvPr id="364" name="Google Shape;364;p20"/>
          <p:cNvSpPr txBox="1"/>
          <p:nvPr/>
        </p:nvSpPr>
        <p:spPr>
          <a:xfrm flipH="1">
            <a:off x="768637" y="3653298"/>
            <a:ext cx="7171765" cy="3046988"/>
          </a:xfrm>
          <a:prstGeom prst="rect">
            <a:avLst/>
          </a:prstGeom>
          <a:noFill/>
          <a:ln>
            <a:noFill/>
          </a:ln>
        </p:spPr>
        <p:txBody>
          <a:bodyPr spcFirstLastPara="1" wrap="square" lIns="91425" tIns="45700" rIns="91425" bIns="45700" anchor="t" anchorCtr="0">
            <a:spAutoFit/>
          </a:bodyPr>
          <a:lstStyle/>
          <a:p>
            <a:r>
              <a:rPr lang="en-US" sz="2400" b="1" dirty="0">
                <a:solidFill>
                  <a:schemeClr val="accent6">
                    <a:lumMod val="75000"/>
                  </a:schemeClr>
                </a:solidFill>
                <a:latin typeface="+mn-lt"/>
                <a:ea typeface="Belleza"/>
                <a:cs typeface="Belleza"/>
                <a:sym typeface="Belleza"/>
              </a:rPr>
              <a:t>T1</a:t>
            </a:r>
            <a:endParaRPr dirty="0">
              <a:solidFill>
                <a:schemeClr val="accent6">
                  <a:lumMod val="75000"/>
                </a:schemeClr>
              </a:solidFill>
              <a:latin typeface="+mn-lt"/>
            </a:endParaRPr>
          </a:p>
          <a:p>
            <a:pPr marL="285750" indent="-285750">
              <a:buClr>
                <a:srgbClr val="76923C"/>
              </a:buClr>
              <a:buSzPts val="2400"/>
              <a:buFont typeface="Arial"/>
              <a:buChar char="•"/>
            </a:pPr>
            <a:r>
              <a:rPr lang="en-US" sz="2400" b="1" dirty="0">
                <a:solidFill>
                  <a:schemeClr val="accent6">
                    <a:lumMod val="75000"/>
                  </a:schemeClr>
                </a:solidFill>
                <a:latin typeface="+mn-lt"/>
                <a:ea typeface="Belleza"/>
                <a:cs typeface="Belleza"/>
                <a:sym typeface="Belleza"/>
              </a:rPr>
              <a:t>Intentional Positive Relationship Building with students, staff, families</a:t>
            </a:r>
            <a:endParaRPr dirty="0">
              <a:solidFill>
                <a:schemeClr val="accent6">
                  <a:lumMod val="75000"/>
                </a:schemeClr>
              </a:solidFill>
              <a:latin typeface="+mn-lt"/>
            </a:endParaRPr>
          </a:p>
          <a:p>
            <a:pPr marL="285750" indent="-285750">
              <a:buClr>
                <a:srgbClr val="76923C"/>
              </a:buClr>
              <a:buSzPts val="2400"/>
              <a:buFont typeface="Arial"/>
              <a:buChar char="•"/>
            </a:pPr>
            <a:r>
              <a:rPr lang="en-US" sz="2400" b="1" dirty="0">
                <a:solidFill>
                  <a:schemeClr val="accent6">
                    <a:lumMod val="75000"/>
                  </a:schemeClr>
                </a:solidFill>
                <a:latin typeface="+mn-lt"/>
                <a:ea typeface="Belleza"/>
                <a:cs typeface="Belleza"/>
                <a:sym typeface="Belleza"/>
              </a:rPr>
              <a:t>School-wide expectations defined, posted, explicitly taught, reinforced, and corrected</a:t>
            </a:r>
            <a:endParaRPr sz="2400" b="1" dirty="0">
              <a:solidFill>
                <a:schemeClr val="accent6">
                  <a:lumMod val="75000"/>
                </a:schemeClr>
              </a:solidFill>
              <a:latin typeface="+mn-lt"/>
              <a:ea typeface="Belleza"/>
              <a:cs typeface="Belleza"/>
              <a:sym typeface="Belleza"/>
            </a:endParaRPr>
          </a:p>
          <a:p>
            <a:pPr marL="285750" indent="-285750">
              <a:buClr>
                <a:srgbClr val="76923C"/>
              </a:buClr>
              <a:buSzPts val="2400"/>
              <a:buFont typeface="Arial"/>
              <a:buChar char="•"/>
            </a:pPr>
            <a:r>
              <a:rPr lang="en-US" sz="2400" b="1" dirty="0">
                <a:solidFill>
                  <a:schemeClr val="accent6">
                    <a:lumMod val="75000"/>
                  </a:schemeClr>
                </a:solidFill>
                <a:latin typeface="+mn-lt"/>
                <a:ea typeface="Belleza"/>
                <a:cs typeface="Belleza"/>
                <a:sym typeface="Belleza"/>
              </a:rPr>
              <a:t>SEL skills defined, explicitly taught and embedded throughout instruction </a:t>
            </a:r>
            <a:endParaRPr sz="2400" b="1" dirty="0">
              <a:solidFill>
                <a:schemeClr val="accent6">
                  <a:lumMod val="75000"/>
                </a:schemeClr>
              </a:solidFill>
              <a:latin typeface="+mn-lt"/>
              <a:ea typeface="Belleza"/>
              <a:cs typeface="Belleza"/>
              <a:sym typeface="Belleza"/>
            </a:endParaRPr>
          </a:p>
          <a:p>
            <a:pPr marL="285750" indent="-285750">
              <a:buClr>
                <a:srgbClr val="76923C"/>
              </a:buClr>
              <a:buSzPts val="2400"/>
              <a:buFont typeface="Arial"/>
              <a:buChar char="•"/>
            </a:pPr>
            <a:r>
              <a:rPr lang="en-US" sz="2400" b="1" dirty="0">
                <a:solidFill>
                  <a:schemeClr val="accent6">
                    <a:lumMod val="75000"/>
                  </a:schemeClr>
                </a:solidFill>
                <a:latin typeface="+mn-lt"/>
                <a:ea typeface="Belleza"/>
                <a:cs typeface="Belleza"/>
                <a:sym typeface="Belleza"/>
              </a:rPr>
              <a:t>Restorative practices to build relationships</a:t>
            </a:r>
            <a:endParaRPr sz="2400" b="1" dirty="0">
              <a:solidFill>
                <a:schemeClr val="accent6">
                  <a:lumMod val="75000"/>
                </a:schemeClr>
              </a:solidFill>
              <a:latin typeface="+mn-lt"/>
              <a:ea typeface="Belleza"/>
              <a:cs typeface="Belleza"/>
              <a:sym typeface="Belleza"/>
            </a:endParaRPr>
          </a:p>
        </p:txBody>
      </p:sp>
      <p:sp>
        <p:nvSpPr>
          <p:cNvPr id="365" name="Google Shape;365;p20"/>
          <p:cNvSpPr txBox="1"/>
          <p:nvPr/>
        </p:nvSpPr>
        <p:spPr>
          <a:xfrm>
            <a:off x="2181416" y="2281520"/>
            <a:ext cx="6290235" cy="1569620"/>
          </a:xfrm>
          <a:prstGeom prst="rect">
            <a:avLst/>
          </a:prstGeom>
          <a:noFill/>
          <a:ln>
            <a:noFill/>
          </a:ln>
        </p:spPr>
        <p:txBody>
          <a:bodyPr spcFirstLastPara="1" wrap="square" lIns="91425" tIns="45700" rIns="91425" bIns="45700" anchor="t" anchorCtr="0">
            <a:spAutoFit/>
          </a:bodyPr>
          <a:lstStyle/>
          <a:p>
            <a:r>
              <a:rPr lang="en-US" sz="2400" b="1" dirty="0">
                <a:solidFill>
                  <a:srgbClr val="FFC000"/>
                </a:solidFill>
                <a:latin typeface="+mn-lt"/>
                <a:ea typeface="Belleza"/>
                <a:cs typeface="Belleza"/>
                <a:sym typeface="Belleza"/>
              </a:rPr>
              <a:t>T2:  2 x 10, Check In Check Out, Small Group Support for Social Skills, Small Group Instruction for Academics, Informal FBA</a:t>
            </a:r>
            <a:endParaRPr sz="2400" b="1" dirty="0">
              <a:solidFill>
                <a:srgbClr val="FFC000"/>
              </a:solidFill>
              <a:latin typeface="+mn-lt"/>
              <a:ea typeface="Belleza"/>
              <a:cs typeface="Belleza"/>
              <a:sym typeface="Belleza"/>
            </a:endParaRPr>
          </a:p>
        </p:txBody>
      </p:sp>
      <p:sp>
        <p:nvSpPr>
          <p:cNvPr id="366" name="Google Shape;366;p20"/>
          <p:cNvSpPr txBox="1"/>
          <p:nvPr/>
        </p:nvSpPr>
        <p:spPr>
          <a:xfrm>
            <a:off x="4020300" y="1270003"/>
            <a:ext cx="4870823" cy="830997"/>
          </a:xfrm>
          <a:prstGeom prst="rect">
            <a:avLst/>
          </a:prstGeom>
          <a:noFill/>
          <a:ln>
            <a:noFill/>
          </a:ln>
        </p:spPr>
        <p:txBody>
          <a:bodyPr spcFirstLastPara="1" wrap="square" lIns="91425" tIns="45700" rIns="91425" bIns="45700" anchor="t" anchorCtr="0">
            <a:spAutoFit/>
          </a:bodyPr>
          <a:lstStyle/>
          <a:p>
            <a:r>
              <a:rPr lang="en-US" sz="2400" b="1" dirty="0">
                <a:solidFill>
                  <a:srgbClr val="FF0000"/>
                </a:solidFill>
                <a:latin typeface="+mn-lt"/>
                <a:ea typeface="Belleza"/>
                <a:cs typeface="Belleza"/>
                <a:sym typeface="Belleza"/>
              </a:rPr>
              <a:t>T3:  FBA/BIP, Wrap Around, Cognitive Behavioral Therapy</a:t>
            </a:r>
            <a:endParaRPr sz="2400" b="1" dirty="0">
              <a:solidFill>
                <a:srgbClr val="FF0000"/>
              </a:solidFill>
              <a:latin typeface="+mn-lt"/>
              <a:ea typeface="Belleza"/>
              <a:cs typeface="Belleza"/>
              <a:sym typeface="Belleza"/>
            </a:endParaRPr>
          </a:p>
        </p:txBody>
      </p:sp>
    </p:spTree>
    <p:extLst>
      <p:ext uri="{BB962C8B-B14F-4D97-AF65-F5344CB8AC3E}">
        <p14:creationId xmlns:p14="http://schemas.microsoft.com/office/powerpoint/2010/main" val="40734709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9" name="Rectangle 8"/>
          <p:cNvSpPr>
            <a:spLocks noGrp="1" noChangeArrowheads="1"/>
          </p:cNvSpPr>
          <p:nvPr>
            <p:ph type="title" idx="4294967295"/>
          </p:nvPr>
        </p:nvSpPr>
        <p:spPr>
          <a:xfrm>
            <a:off x="1524001" y="152400"/>
            <a:ext cx="7688263" cy="762000"/>
          </a:xfrm>
          <a:solidFill>
            <a:srgbClr val="465E9C"/>
          </a:solidFill>
          <a:ln w="28575">
            <a:solidFill>
              <a:srgbClr val="003399"/>
            </a:solidFill>
          </a:ln>
        </p:spPr>
        <p:txBody>
          <a:bodyPr rtlCol="0">
            <a:normAutofit fontScale="90000"/>
          </a:bodyPr>
          <a:lstStyle/>
          <a:p>
            <a:pPr algn="ctr">
              <a:defRPr/>
            </a:pPr>
            <a:r>
              <a:rPr lang="en-US" sz="3200" b="1" dirty="0">
                <a:solidFill>
                  <a:schemeClr val="bg1"/>
                </a:solidFill>
                <a:latin typeface="+mn-lt"/>
              </a:rPr>
              <a:t>Asset Mapping your school PRACTICES</a:t>
            </a:r>
          </a:p>
        </p:txBody>
      </p:sp>
      <p:sp>
        <p:nvSpPr>
          <p:cNvPr id="115721" name="Text Box 10"/>
          <p:cNvSpPr txBox="1">
            <a:spLocks noChangeArrowheads="1"/>
          </p:cNvSpPr>
          <p:nvPr/>
        </p:nvSpPr>
        <p:spPr bwMode="auto">
          <a:xfrm>
            <a:off x="2843881" y="1052681"/>
            <a:ext cx="744311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solidFill>
                  <a:schemeClr val="bg1"/>
                </a:solidFill>
                <a:latin typeface="Century Gothic" charset="0"/>
              </a:rPr>
              <a:t>      Intervention Names  Coordinators        Intent/Outcome Goal</a:t>
            </a:r>
          </a:p>
        </p:txBody>
      </p:sp>
      <p:grpSp>
        <p:nvGrpSpPr>
          <p:cNvPr id="115722" name="Group 11"/>
          <p:cNvGrpSpPr>
            <a:grpSpLocks/>
          </p:cNvGrpSpPr>
          <p:nvPr/>
        </p:nvGrpSpPr>
        <p:grpSpPr bwMode="auto">
          <a:xfrm>
            <a:off x="190500" y="1914539"/>
            <a:ext cx="2667000" cy="4448175"/>
            <a:chOff x="1989" y="1230"/>
            <a:chExt cx="1680" cy="2802"/>
          </a:xfrm>
        </p:grpSpPr>
        <p:grpSp>
          <p:nvGrpSpPr>
            <p:cNvPr id="115724" name="Group 12"/>
            <p:cNvGrpSpPr>
              <a:grpSpLocks/>
            </p:cNvGrpSpPr>
            <p:nvPr/>
          </p:nvGrpSpPr>
          <p:grpSpPr bwMode="auto">
            <a:xfrm>
              <a:off x="1989" y="1230"/>
              <a:ext cx="1680" cy="2802"/>
              <a:chOff x="1989" y="1230"/>
              <a:chExt cx="1680" cy="2802"/>
            </a:xfrm>
          </p:grpSpPr>
          <p:sp>
            <p:nvSpPr>
              <p:cNvPr id="115726" name="AutoShape 13"/>
              <p:cNvSpPr>
                <a:spLocks noChangeArrowheads="1"/>
              </p:cNvSpPr>
              <p:nvPr/>
            </p:nvSpPr>
            <p:spPr bwMode="auto">
              <a:xfrm>
                <a:off x="2751" y="1230"/>
                <a:ext cx="156" cy="259"/>
              </a:xfrm>
              <a:prstGeom prst="triangle">
                <a:avLst>
                  <a:gd name="adj" fmla="val 50000"/>
                </a:avLst>
              </a:prstGeom>
              <a:solidFill>
                <a:srgbClr val="FF00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115727" name="AutoShape 14"/>
              <p:cNvSpPr>
                <a:spLocks noChangeArrowheads="1"/>
              </p:cNvSpPr>
              <p:nvPr/>
            </p:nvSpPr>
            <p:spPr bwMode="auto">
              <a:xfrm flipV="1">
                <a:off x="1989" y="2112"/>
                <a:ext cx="1680" cy="192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503 w 21600"/>
                  <a:gd name="T13" fmla="*/ 5501 h 21600"/>
                  <a:gd name="T14" fmla="*/ 16097 w 21600"/>
                  <a:gd name="T15" fmla="*/ 16099 h 21600"/>
                </a:gdLst>
                <a:ahLst/>
                <a:cxnLst>
                  <a:cxn ang="T8">
                    <a:pos x="T0" y="T1"/>
                  </a:cxn>
                  <a:cxn ang="T9">
                    <a:pos x="T2" y="T3"/>
                  </a:cxn>
                  <a:cxn ang="T10">
                    <a:pos x="T4" y="T5"/>
                  </a:cxn>
                  <a:cxn ang="T11">
                    <a:pos x="T6" y="T7"/>
                  </a:cxn>
                </a:cxnLst>
                <a:rect l="T12" t="T13" r="T14" b="T15"/>
                <a:pathLst>
                  <a:path w="21600" h="21600">
                    <a:moveTo>
                      <a:pt x="0" y="0"/>
                    </a:moveTo>
                    <a:lnTo>
                      <a:pt x="7405" y="21600"/>
                    </a:lnTo>
                    <a:lnTo>
                      <a:pt x="14195" y="21600"/>
                    </a:lnTo>
                    <a:lnTo>
                      <a:pt x="21600" y="0"/>
                    </a:lnTo>
                    <a:lnTo>
                      <a:pt x="0" y="0"/>
                    </a:lnTo>
                    <a:close/>
                  </a:path>
                </a:pathLst>
              </a:custGeom>
              <a:solidFill>
                <a:srgbClr val="0099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5728" name="AutoShape 15"/>
              <p:cNvSpPr>
                <a:spLocks noChangeArrowheads="1"/>
              </p:cNvSpPr>
              <p:nvPr/>
            </p:nvSpPr>
            <p:spPr bwMode="auto">
              <a:xfrm flipV="1">
                <a:off x="2552" y="1872"/>
                <a:ext cx="555" cy="28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64 w 21600"/>
                  <a:gd name="T13" fmla="*/ 3474 h 21600"/>
                  <a:gd name="T14" fmla="*/ 18136 w 21600"/>
                  <a:gd name="T15" fmla="*/ 18126 h 21600"/>
                </a:gdLst>
                <a:ahLst/>
                <a:cxnLst>
                  <a:cxn ang="T8">
                    <a:pos x="T0" y="T1"/>
                  </a:cxn>
                  <a:cxn ang="T9">
                    <a:pos x="T2" y="T3"/>
                  </a:cxn>
                  <a:cxn ang="T10">
                    <a:pos x="T4" y="T5"/>
                  </a:cxn>
                  <a:cxn ang="T11">
                    <a:pos x="T6" y="T7"/>
                  </a:cxn>
                </a:cxnLst>
                <a:rect l="T12" t="T13" r="T14" b="T15"/>
                <a:pathLst>
                  <a:path w="21600" h="21600">
                    <a:moveTo>
                      <a:pt x="0" y="0"/>
                    </a:moveTo>
                    <a:lnTo>
                      <a:pt x="3308" y="21600"/>
                    </a:lnTo>
                    <a:lnTo>
                      <a:pt x="18292" y="21600"/>
                    </a:lnTo>
                    <a:lnTo>
                      <a:pt x="21600" y="0"/>
                    </a:lnTo>
                    <a:lnTo>
                      <a:pt x="0" y="0"/>
                    </a:lnTo>
                    <a:close/>
                  </a:path>
                </a:pathLst>
              </a:custGeom>
              <a:gradFill rotWithShape="1">
                <a:gsLst>
                  <a:gs pos="0">
                    <a:srgbClr val="009900"/>
                  </a:gs>
                  <a:gs pos="100000">
                    <a:srgbClr val="FFFF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5729" name="AutoShape 16"/>
              <p:cNvSpPr>
                <a:spLocks noChangeArrowheads="1"/>
              </p:cNvSpPr>
              <p:nvPr/>
            </p:nvSpPr>
            <p:spPr bwMode="auto">
              <a:xfrm flipV="1">
                <a:off x="2636" y="1680"/>
                <a:ext cx="387"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49 w 21600"/>
                  <a:gd name="T13" fmla="*/ 3375 h 21600"/>
                  <a:gd name="T14" fmla="*/ 18251 w 21600"/>
                  <a:gd name="T15" fmla="*/ 18225 h 21600"/>
                </a:gdLst>
                <a:ahLst/>
                <a:cxnLst>
                  <a:cxn ang="T8">
                    <a:pos x="T0" y="T1"/>
                  </a:cxn>
                  <a:cxn ang="T9">
                    <a:pos x="T2" y="T3"/>
                  </a:cxn>
                  <a:cxn ang="T10">
                    <a:pos x="T4" y="T5"/>
                  </a:cxn>
                  <a:cxn ang="T11">
                    <a:pos x="T6" y="T7"/>
                  </a:cxn>
                </a:cxnLst>
                <a:rect l="T12" t="T13" r="T14" b="T15"/>
                <a:pathLst>
                  <a:path w="21600" h="21600">
                    <a:moveTo>
                      <a:pt x="0" y="0"/>
                    </a:moveTo>
                    <a:lnTo>
                      <a:pt x="3125" y="21600"/>
                    </a:lnTo>
                    <a:lnTo>
                      <a:pt x="18475" y="21600"/>
                    </a:lnTo>
                    <a:lnTo>
                      <a:pt x="21600" y="0"/>
                    </a:lnTo>
                    <a:lnTo>
                      <a:pt x="0" y="0"/>
                    </a:lnTo>
                    <a:close/>
                  </a:path>
                </a:pathLst>
              </a:cu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5730" name="AutoShape 17"/>
              <p:cNvSpPr>
                <a:spLocks noChangeArrowheads="1"/>
              </p:cNvSpPr>
              <p:nvPr/>
            </p:nvSpPr>
            <p:spPr bwMode="auto">
              <a:xfrm flipV="1">
                <a:off x="2692" y="1488"/>
                <a:ext cx="273"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114 w 21600"/>
                  <a:gd name="T13" fmla="*/ 4050 h 21600"/>
                  <a:gd name="T14" fmla="*/ 17486 w 21600"/>
                  <a:gd name="T15" fmla="*/ 17550 h 21600"/>
                </a:gdLst>
                <a:ahLst/>
                <a:cxnLst>
                  <a:cxn ang="T8">
                    <a:pos x="T0" y="T1"/>
                  </a:cxn>
                  <a:cxn ang="T9">
                    <a:pos x="T2" y="T3"/>
                  </a:cxn>
                  <a:cxn ang="T10">
                    <a:pos x="T4" y="T5"/>
                  </a:cxn>
                  <a:cxn ang="T11">
                    <a:pos x="T6" y="T7"/>
                  </a:cxn>
                </a:cxnLst>
                <a:rect l="T12" t="T13" r="T14" b="T15"/>
                <a:pathLst>
                  <a:path w="21600" h="21600">
                    <a:moveTo>
                      <a:pt x="0" y="0"/>
                    </a:moveTo>
                    <a:lnTo>
                      <a:pt x="4589" y="21600"/>
                    </a:lnTo>
                    <a:lnTo>
                      <a:pt x="17011" y="21600"/>
                    </a:lnTo>
                    <a:lnTo>
                      <a:pt x="21600" y="0"/>
                    </a:lnTo>
                    <a:lnTo>
                      <a:pt x="0" y="0"/>
                    </a:lnTo>
                    <a:close/>
                  </a:path>
                </a:pathLst>
              </a:custGeom>
              <a:gradFill rotWithShape="1">
                <a:gsLst>
                  <a:gs pos="0">
                    <a:srgbClr val="FFFF00"/>
                  </a:gs>
                  <a:gs pos="100000">
                    <a:srgbClr val="FF00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115725" name="AutoShape 18"/>
            <p:cNvSpPr>
              <a:spLocks noChangeArrowheads="1"/>
            </p:cNvSpPr>
            <p:nvPr/>
          </p:nvSpPr>
          <p:spPr bwMode="auto">
            <a:xfrm>
              <a:off x="1989" y="1242"/>
              <a:ext cx="1680" cy="2784"/>
            </a:xfrm>
            <a:prstGeom prst="triangle">
              <a:avLst>
                <a:gd name="adj" fmla="val 50000"/>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aphicFrame>
        <p:nvGraphicFramePr>
          <p:cNvPr id="2" name="Table 1"/>
          <p:cNvGraphicFramePr>
            <a:graphicFrameLocks noGrp="1"/>
          </p:cNvGraphicFramePr>
          <p:nvPr/>
        </p:nvGraphicFramePr>
        <p:xfrm>
          <a:off x="2855913" y="1462316"/>
          <a:ext cx="7662132" cy="5377460"/>
        </p:xfrm>
        <a:graphic>
          <a:graphicData uri="http://schemas.openxmlformats.org/drawingml/2006/table">
            <a:tbl>
              <a:tblPr firstRow="1" bandRow="1">
                <a:tableStyleId>{21E4AEA4-8DFA-4A89-87EB-49C32662AFE0}</a:tableStyleId>
              </a:tblPr>
              <a:tblGrid>
                <a:gridCol w="420687">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3126645">
                  <a:extLst>
                    <a:ext uri="{9D8B030D-6E8A-4147-A177-3AD203B41FA5}">
                      <a16:colId xmlns:a16="http://schemas.microsoft.com/office/drawing/2014/main" val="20003"/>
                    </a:ext>
                  </a:extLst>
                </a:gridCol>
              </a:tblGrid>
              <a:tr h="376444">
                <a:tc rowSpan="4">
                  <a:txBody>
                    <a:bodyPr/>
                    <a:lstStyle/>
                    <a:p>
                      <a:pPr algn="ctr"/>
                      <a:r>
                        <a:rPr lang="en-US" dirty="0">
                          <a:solidFill>
                            <a:sysClr val="windowText" lastClr="000000"/>
                          </a:solidFill>
                        </a:rPr>
                        <a:t>Tier 3</a:t>
                      </a:r>
                    </a:p>
                  </a:txBody>
                  <a:tcPr vert="vert27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76444">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6444">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6444">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6444">
                <a:tc rowSpan="5">
                  <a:txBody>
                    <a:bodyPr/>
                    <a:lstStyle/>
                    <a:p>
                      <a:pPr algn="ctr"/>
                      <a:r>
                        <a:rPr lang="en-US" dirty="0"/>
                        <a:t>Tier 2</a:t>
                      </a:r>
                    </a:p>
                  </a:txBody>
                  <a:tcPr vert="vert27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6444">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76444">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76444">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76444">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483688">
                <a:tc rowSpan="5">
                  <a:txBody>
                    <a:bodyPr/>
                    <a:lstStyle/>
                    <a:p>
                      <a:pPr algn="ctr"/>
                      <a:r>
                        <a:rPr lang="en-US" dirty="0"/>
                        <a:t>Tier 1</a:t>
                      </a:r>
                    </a:p>
                  </a:txBody>
                  <a:tcPr vert="vert27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76444">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376444">
                <a:tc vMerge="1">
                  <a:txBody>
                    <a:bodyPr/>
                    <a:lstStyle/>
                    <a:p>
                      <a:endParaRPr lang="en-US"/>
                    </a:p>
                  </a:txBody>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376444">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376444">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4089694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9"/>
        <p:cNvGrpSpPr/>
        <p:nvPr/>
      </p:nvGrpSpPr>
      <p:grpSpPr>
        <a:xfrm>
          <a:off x="0" y="0"/>
          <a:ext cx="0" cy="0"/>
          <a:chOff x="0" y="0"/>
          <a:chExt cx="0" cy="0"/>
        </a:xfrm>
      </p:grpSpPr>
      <p:sp>
        <p:nvSpPr>
          <p:cNvPr id="170" name="Google Shape;170;gd94087cc01_1_63"/>
          <p:cNvSpPr txBox="1">
            <a:spLocks noGrp="1"/>
          </p:cNvSpPr>
          <p:nvPr>
            <p:ph type="title"/>
          </p:nvPr>
        </p:nvSpPr>
        <p:spPr>
          <a:xfrm>
            <a:off x="609600" y="0"/>
            <a:ext cx="10972800" cy="11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4080"/>
              </a:buClr>
              <a:buSzPts val="4000"/>
              <a:buFont typeface="Belleza"/>
              <a:buNone/>
            </a:pPr>
            <a:r>
              <a:rPr lang="en-US" dirty="0">
                <a:solidFill>
                  <a:schemeClr val="tx1"/>
                </a:solidFill>
                <a:latin typeface="+mn-lt"/>
                <a:ea typeface="Belleza"/>
                <a:cs typeface="Belleza"/>
                <a:sym typeface="Belleza"/>
              </a:rPr>
              <a:t>Outcomes associated with Implementation </a:t>
            </a:r>
            <a:endParaRPr dirty="0">
              <a:solidFill>
                <a:schemeClr val="tx1"/>
              </a:solidFill>
              <a:latin typeface="+mn-lt"/>
              <a:ea typeface="Belleza"/>
              <a:cs typeface="Belleza"/>
              <a:sym typeface="Belleza"/>
            </a:endParaRPr>
          </a:p>
        </p:txBody>
      </p:sp>
      <p:pic>
        <p:nvPicPr>
          <p:cNvPr id="171" name="Google Shape;171;gd94087cc01_1_63" descr="Screen Shot 2018-10-06 at 1.22.10 PM.png"/>
          <p:cNvPicPr preferRelativeResize="0"/>
          <p:nvPr/>
        </p:nvPicPr>
        <p:blipFill rotWithShape="1">
          <a:blip r:embed="rId3">
            <a:alphaModFix/>
          </a:blip>
          <a:srcRect/>
          <a:stretch/>
        </p:blipFill>
        <p:spPr>
          <a:xfrm>
            <a:off x="1104900" y="895350"/>
            <a:ext cx="9563100" cy="5582566"/>
          </a:xfrm>
          <a:prstGeom prst="rect">
            <a:avLst/>
          </a:prstGeom>
          <a:noFill/>
          <a:ln>
            <a:noFill/>
          </a:ln>
        </p:spPr>
      </p:pic>
      <p:sp>
        <p:nvSpPr>
          <p:cNvPr id="172" name="Google Shape;172;gd94087cc01_1_63"/>
          <p:cNvSpPr txBox="1"/>
          <p:nvPr/>
        </p:nvSpPr>
        <p:spPr>
          <a:xfrm>
            <a:off x="7437280" y="6477000"/>
            <a:ext cx="24573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(George, H. 2018)</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27"/>
          <p:cNvSpPr txBox="1">
            <a:spLocks noGrp="1"/>
          </p:cNvSpPr>
          <p:nvPr>
            <p:ph type="title"/>
          </p:nvPr>
        </p:nvSpPr>
        <p:spPr>
          <a:xfrm>
            <a:off x="534429" y="566054"/>
            <a:ext cx="8591642" cy="891779"/>
          </a:xfrm>
          <a:prstGeom prst="rect">
            <a:avLst/>
          </a:prstGeom>
          <a:noFill/>
          <a:ln>
            <a:noFill/>
          </a:ln>
        </p:spPr>
        <p:txBody>
          <a:bodyPr spcFirstLastPara="1" wrap="square" lIns="91425" tIns="45700" rIns="91425" bIns="45700" anchor="ctr" anchorCtr="0">
            <a:normAutofit fontScale="90000"/>
          </a:bodyPr>
          <a:lstStyle/>
          <a:p>
            <a:pPr algn="ctr">
              <a:buClr>
                <a:schemeClr val="dk1"/>
              </a:buClr>
              <a:buSzPts val="3959"/>
            </a:pPr>
            <a:r>
              <a:rPr lang="en-US" sz="3959" dirty="0">
                <a:latin typeface="+mn-lt"/>
              </a:rPr>
              <a:t>Black Students Feel Less Welcome in Schools with Discipline Disproportionality</a:t>
            </a:r>
            <a:br>
              <a:rPr lang="en-US" sz="3959" dirty="0"/>
            </a:br>
            <a:r>
              <a:rPr lang="en-US" sz="1600" dirty="0" err="1">
                <a:latin typeface="+mn-lt"/>
              </a:rPr>
              <a:t>Bottiani</a:t>
            </a:r>
            <a:r>
              <a:rPr lang="en-US" sz="1600" dirty="0">
                <a:latin typeface="+mn-lt"/>
              </a:rPr>
              <a:t>, Bradshaw, &amp; Mendelson, 2017</a:t>
            </a:r>
            <a:endParaRPr sz="1600" dirty="0">
              <a:latin typeface="+mn-lt"/>
            </a:endParaRPr>
          </a:p>
        </p:txBody>
      </p:sp>
      <p:sp>
        <p:nvSpPr>
          <p:cNvPr id="431" name="Google Shape;431;p27"/>
          <p:cNvSpPr txBox="1">
            <a:spLocks noGrp="1"/>
          </p:cNvSpPr>
          <p:nvPr>
            <p:ph type="body" idx="1"/>
          </p:nvPr>
        </p:nvSpPr>
        <p:spPr>
          <a:xfrm>
            <a:off x="876300" y="2152650"/>
            <a:ext cx="10858500" cy="4933949"/>
          </a:xfrm>
          <a:prstGeom prst="rect">
            <a:avLst/>
          </a:prstGeom>
          <a:noFill/>
          <a:ln>
            <a:noFill/>
          </a:ln>
        </p:spPr>
        <p:txBody>
          <a:bodyPr spcFirstLastPara="1" wrap="square" lIns="68575" tIns="34275" rIns="68575" bIns="34275" anchor="t" anchorCtr="0">
            <a:noAutofit/>
          </a:bodyPr>
          <a:lstStyle/>
          <a:p>
            <a:pPr marL="342900" indent="-342900" algn="l">
              <a:spcBef>
                <a:spcPts val="0"/>
              </a:spcBef>
              <a:buClr>
                <a:schemeClr val="dk1"/>
              </a:buClr>
              <a:buSzPts val="1800"/>
              <a:buChar char="•"/>
            </a:pPr>
            <a:r>
              <a:rPr lang="en-US" sz="2200" dirty="0">
                <a:solidFill>
                  <a:schemeClr val="tx1"/>
                </a:solidFill>
                <a:latin typeface="+mn-lt"/>
              </a:rPr>
              <a:t>Black high school students who attend high schools where they are disproportionately suspended, more so than White students, feel lower levels of </a:t>
            </a:r>
            <a:r>
              <a:rPr lang="en-US" sz="2200" u="sng" dirty="0">
                <a:solidFill>
                  <a:schemeClr val="tx1"/>
                </a:solidFill>
                <a:latin typeface="+mn-lt"/>
              </a:rPr>
              <a:t>school belonging </a:t>
            </a:r>
            <a:r>
              <a:rPr lang="en-US" sz="2200" dirty="0">
                <a:solidFill>
                  <a:schemeClr val="tx1"/>
                </a:solidFill>
                <a:latin typeface="+mn-lt"/>
              </a:rPr>
              <a:t>and fair treatment. </a:t>
            </a:r>
            <a:endParaRPr sz="2200" dirty="0">
              <a:solidFill>
                <a:schemeClr val="tx1"/>
              </a:solidFill>
              <a:latin typeface="+mn-lt"/>
            </a:endParaRPr>
          </a:p>
          <a:p>
            <a:pPr marL="342900" indent="-342900" algn="l">
              <a:spcBef>
                <a:spcPts val="360"/>
              </a:spcBef>
              <a:buClr>
                <a:schemeClr val="dk1"/>
              </a:buClr>
              <a:buSzPts val="1800"/>
              <a:buChar char="•"/>
            </a:pPr>
            <a:r>
              <a:rPr lang="en-US" sz="2200" dirty="0">
                <a:solidFill>
                  <a:schemeClr val="tx1"/>
                </a:solidFill>
                <a:latin typeface="+mn-lt"/>
              </a:rPr>
              <a:t>This in turn was also associated with higher levels of mental health symptoms.</a:t>
            </a:r>
            <a:endParaRPr sz="2200" dirty="0">
              <a:solidFill>
                <a:schemeClr val="tx1"/>
              </a:solidFill>
              <a:latin typeface="+mn-lt"/>
            </a:endParaRPr>
          </a:p>
          <a:p>
            <a:pPr marL="342900" indent="-342900" algn="l">
              <a:spcBef>
                <a:spcPts val="360"/>
              </a:spcBef>
              <a:buClr>
                <a:schemeClr val="dk1"/>
              </a:buClr>
              <a:buSzPts val="1800"/>
              <a:buChar char="•"/>
            </a:pPr>
            <a:r>
              <a:rPr lang="en-US" sz="2200" dirty="0">
                <a:solidFill>
                  <a:schemeClr val="tx1"/>
                </a:solidFill>
                <a:latin typeface="+mn-lt"/>
              </a:rPr>
              <a:t>These associations persisted even when accounting for school diversity, socioeconomic status, and overall suspension rates.</a:t>
            </a:r>
            <a:endParaRPr sz="2200" dirty="0">
              <a:solidFill>
                <a:schemeClr val="tx1"/>
              </a:solidFill>
              <a:latin typeface="+mn-lt"/>
            </a:endParaRPr>
          </a:p>
          <a:p>
            <a:pPr marL="342900" indent="-342900" algn="l">
              <a:spcBef>
                <a:spcPts val="360"/>
              </a:spcBef>
              <a:buClr>
                <a:schemeClr val="dk1"/>
              </a:buClr>
              <a:buSzPts val="1800"/>
              <a:buChar char="•"/>
            </a:pPr>
            <a:r>
              <a:rPr lang="en-US" sz="2200" dirty="0">
                <a:solidFill>
                  <a:schemeClr val="tx1"/>
                </a:solidFill>
                <a:latin typeface="+mn-lt"/>
              </a:rPr>
              <a:t>This is the first study that objectively characterizes schools based on excessive suspension of black students and asks what message this differential treatment sends to kids about their place in the school. Disproportionality can have an impact on students, whether they are suspended or not. </a:t>
            </a:r>
            <a:endParaRPr sz="2200" dirty="0">
              <a:solidFill>
                <a:schemeClr val="tx1"/>
              </a:solidFill>
              <a:latin typeface="+mn-lt"/>
            </a:endParaRPr>
          </a:p>
          <a:p>
            <a:pPr marL="342900" indent="-342900" algn="l">
              <a:spcBef>
                <a:spcPts val="360"/>
              </a:spcBef>
              <a:buClr>
                <a:schemeClr val="dk1"/>
              </a:buClr>
              <a:buSzPts val="1800"/>
              <a:buChar char="•"/>
            </a:pPr>
            <a:r>
              <a:rPr lang="en-US" sz="2200" dirty="0">
                <a:solidFill>
                  <a:schemeClr val="tx1"/>
                </a:solidFill>
                <a:latin typeface="+mn-lt"/>
              </a:rPr>
              <a:t>APA Press Release: </a:t>
            </a:r>
            <a:r>
              <a:rPr lang="en-US" sz="2200" u="sng" dirty="0">
                <a:solidFill>
                  <a:schemeClr val="hlink"/>
                </a:solidFill>
                <a:latin typeface="+mn-lt"/>
                <a:hlinkClick r:id="rId3"/>
              </a:rPr>
              <a:t>https://www.apa.org/news/press/releases/2016/10/black-students-suspensions</a:t>
            </a:r>
            <a:endParaRPr sz="2200" dirty="0">
              <a:latin typeface="+mn-lt"/>
            </a:endParaRPr>
          </a:p>
        </p:txBody>
      </p:sp>
      <p:pic>
        <p:nvPicPr>
          <p:cNvPr id="432" name="Google Shape;432;p27" descr="A picture containing computer, drawing&#10;&#10;Description automatically generated"/>
          <p:cNvPicPr preferRelativeResize="0"/>
          <p:nvPr/>
        </p:nvPicPr>
        <p:blipFill rotWithShape="1">
          <a:blip r:embed="rId4">
            <a:alphaModFix/>
          </a:blip>
          <a:srcRect/>
          <a:stretch/>
        </p:blipFill>
        <p:spPr>
          <a:xfrm>
            <a:off x="9700833" y="420945"/>
            <a:ext cx="1594789" cy="891780"/>
          </a:xfrm>
          <a:prstGeom prst="rect">
            <a:avLst/>
          </a:prstGeom>
          <a:noFill/>
          <a:ln>
            <a:noFill/>
          </a:ln>
        </p:spPr>
      </p:pic>
    </p:spTree>
    <p:extLst>
      <p:ext uri="{BB962C8B-B14F-4D97-AF65-F5344CB8AC3E}">
        <p14:creationId xmlns:p14="http://schemas.microsoft.com/office/powerpoint/2010/main" val="12511533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6"/>
        <p:cNvGrpSpPr/>
        <p:nvPr/>
      </p:nvGrpSpPr>
      <p:grpSpPr>
        <a:xfrm>
          <a:off x="0" y="0"/>
          <a:ext cx="0" cy="0"/>
          <a:chOff x="0" y="0"/>
          <a:chExt cx="0" cy="0"/>
        </a:xfrm>
      </p:grpSpPr>
      <p:sp>
        <p:nvSpPr>
          <p:cNvPr id="187" name="Google Shape;187;gd94087cc01_1_249"/>
          <p:cNvSpPr txBox="1">
            <a:spLocks noGrp="1"/>
          </p:cNvSpPr>
          <p:nvPr>
            <p:ph type="title"/>
          </p:nvPr>
        </p:nvSpPr>
        <p:spPr>
          <a:xfrm>
            <a:off x="812800" y="304800"/>
            <a:ext cx="876935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Belleza"/>
              <a:buNone/>
            </a:pPr>
            <a:r>
              <a:rPr lang="en-US" dirty="0">
                <a:latin typeface="+mn-lt"/>
                <a:ea typeface="Belleza"/>
                <a:cs typeface="Belleza"/>
                <a:sym typeface="Belleza"/>
              </a:rPr>
              <a:t>A Look at 65 Wisconsin Schools</a:t>
            </a:r>
            <a:endParaRPr dirty="0">
              <a:latin typeface="+mn-lt"/>
              <a:ea typeface="Belleza"/>
              <a:cs typeface="Belleza"/>
              <a:sym typeface="Belleza"/>
            </a:endParaRPr>
          </a:p>
        </p:txBody>
      </p:sp>
      <p:sp>
        <p:nvSpPr>
          <p:cNvPr id="188" name="Google Shape;188;gd94087cc01_1_249"/>
          <p:cNvSpPr txBox="1">
            <a:spLocks noGrp="1"/>
          </p:cNvSpPr>
          <p:nvPr>
            <p:ph type="body" idx="1"/>
          </p:nvPr>
        </p:nvSpPr>
        <p:spPr>
          <a:xfrm>
            <a:off x="856950" y="1544625"/>
            <a:ext cx="10478100" cy="43434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3200"/>
              <a:buChar char="•"/>
            </a:pPr>
            <a:r>
              <a:rPr lang="en-US" sz="3200" dirty="0">
                <a:latin typeface="+mn-lt"/>
                <a:ea typeface="Belleza"/>
                <a:cs typeface="Belleza"/>
                <a:sym typeface="Belleza"/>
              </a:rPr>
              <a:t>Implementing Behavior &amp; Reading Focused Equitable Multi-Level Systems of Support (MLSS) with fidelity over time</a:t>
            </a:r>
            <a:endParaRPr sz="3200" dirty="0">
              <a:latin typeface="+mn-lt"/>
            </a:endParaRPr>
          </a:p>
          <a:p>
            <a:pPr marL="342900" lvl="0" indent="-342900" algn="l" rtl="0">
              <a:lnSpc>
                <a:spcPct val="90000"/>
              </a:lnSpc>
              <a:spcBef>
                <a:spcPts val="640"/>
              </a:spcBef>
              <a:spcAft>
                <a:spcPts val="0"/>
              </a:spcAft>
              <a:buClr>
                <a:schemeClr val="dk1"/>
              </a:buClr>
              <a:buSzPts val="3200"/>
              <a:buChar char="•"/>
            </a:pPr>
            <a:r>
              <a:rPr lang="en-US" sz="3200" dirty="0">
                <a:latin typeface="+mn-lt"/>
                <a:ea typeface="Belleza"/>
                <a:cs typeface="Belleza"/>
                <a:sym typeface="Belleza"/>
              </a:rPr>
              <a:t>Evaluative and not experimental design</a:t>
            </a:r>
            <a:endParaRPr sz="3200" dirty="0">
              <a:latin typeface="+mn-lt"/>
            </a:endParaRPr>
          </a:p>
          <a:p>
            <a:pPr marL="342900" lvl="0" indent="-342900" algn="l" rtl="0">
              <a:lnSpc>
                <a:spcPct val="90000"/>
              </a:lnSpc>
              <a:spcBef>
                <a:spcPts val="640"/>
              </a:spcBef>
              <a:spcAft>
                <a:spcPts val="0"/>
              </a:spcAft>
              <a:buClr>
                <a:schemeClr val="dk1"/>
              </a:buClr>
              <a:buSzPts val="3200"/>
              <a:buChar char="•"/>
            </a:pPr>
            <a:r>
              <a:rPr lang="en-US" sz="3200" dirty="0">
                <a:latin typeface="+mn-lt"/>
                <a:ea typeface="Belleza"/>
                <a:cs typeface="Belleza"/>
                <a:sym typeface="Belleza"/>
              </a:rPr>
              <a:t>Outcomes suggest that schools, to some extent, are removing obstacles to learning for students who have been historically marginalized</a:t>
            </a:r>
            <a:endParaRPr sz="3200" dirty="0">
              <a:latin typeface="+mn-lt"/>
              <a:ea typeface="Belleza"/>
              <a:cs typeface="Belleza"/>
              <a:sym typeface="Belleza"/>
            </a:endParaRPr>
          </a:p>
        </p:txBody>
      </p:sp>
      <p:sp>
        <p:nvSpPr>
          <p:cNvPr id="189" name="Google Shape;189;gd94087cc01_1_249"/>
          <p:cNvSpPr txBox="1"/>
          <p:nvPr/>
        </p:nvSpPr>
        <p:spPr>
          <a:xfrm>
            <a:off x="517963" y="6084084"/>
            <a:ext cx="108573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mn-lt"/>
                <a:ea typeface="Belleza"/>
                <a:cs typeface="Belleza"/>
                <a:sym typeface="Belleza"/>
              </a:rPr>
              <a:t>Swain-</a:t>
            </a:r>
            <a:r>
              <a:rPr lang="en-US" sz="1200" b="0" i="0" u="none" strike="noStrike" cap="none" dirty="0" err="1">
                <a:solidFill>
                  <a:schemeClr val="dk1"/>
                </a:solidFill>
                <a:latin typeface="+mn-lt"/>
                <a:ea typeface="Belleza"/>
                <a:cs typeface="Belleza"/>
                <a:sym typeface="Belleza"/>
              </a:rPr>
              <a:t>Bradway</a:t>
            </a:r>
            <a:r>
              <a:rPr lang="en-US" sz="1200" b="0" i="0" u="none" strike="noStrike" cap="none" dirty="0">
                <a:solidFill>
                  <a:schemeClr val="dk1"/>
                </a:solidFill>
                <a:latin typeface="+mn-lt"/>
                <a:ea typeface="Belleza"/>
                <a:cs typeface="Belleza"/>
                <a:sym typeface="Belleza"/>
              </a:rPr>
              <a:t>, J., </a:t>
            </a:r>
            <a:r>
              <a:rPr lang="en-US" sz="1200" b="0" i="0" u="none" strike="noStrike" cap="none" dirty="0" err="1">
                <a:solidFill>
                  <a:schemeClr val="dk1"/>
                </a:solidFill>
                <a:latin typeface="+mn-lt"/>
                <a:ea typeface="Belleza"/>
                <a:cs typeface="Belleza"/>
                <a:sym typeface="Belleza"/>
              </a:rPr>
              <a:t>Gulbrandson</a:t>
            </a:r>
            <a:r>
              <a:rPr lang="en-US" sz="1200" b="0" i="0" u="none" strike="noStrike" cap="none" dirty="0">
                <a:solidFill>
                  <a:schemeClr val="dk1"/>
                </a:solidFill>
                <a:latin typeface="+mn-lt"/>
                <a:ea typeface="Belleza"/>
                <a:cs typeface="Belleza"/>
                <a:sym typeface="Belleza"/>
              </a:rPr>
              <a:t>, K., </a:t>
            </a:r>
            <a:r>
              <a:rPr lang="en-US" sz="1200" b="0" i="0" u="none" strike="noStrike" cap="none" dirty="0" err="1">
                <a:solidFill>
                  <a:schemeClr val="dk1"/>
                </a:solidFill>
                <a:latin typeface="+mn-lt"/>
                <a:ea typeface="Belleza"/>
                <a:cs typeface="Belleza"/>
                <a:sym typeface="Belleza"/>
              </a:rPr>
              <a:t>Galston</a:t>
            </a:r>
            <a:r>
              <a:rPr lang="en-US" sz="1200" b="0" i="0" u="none" strike="noStrike" cap="none" dirty="0">
                <a:solidFill>
                  <a:schemeClr val="dk1"/>
                </a:solidFill>
                <a:latin typeface="+mn-lt"/>
                <a:ea typeface="Belleza"/>
                <a:cs typeface="Belleza"/>
                <a:sym typeface="Belleza"/>
              </a:rPr>
              <a:t>, A., &amp; McIntosh, K. (2019). Do Wisconsin Schools Implementing an</a:t>
            </a:r>
            <a:endParaRPr sz="1400" b="0" i="0" u="none" strike="noStrike" cap="none" dirty="0">
              <a:solidFill>
                <a:srgbClr val="000000"/>
              </a:solidFill>
              <a:latin typeface="+mn-lt"/>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mn-lt"/>
                <a:ea typeface="Belleza"/>
                <a:cs typeface="Belleza"/>
                <a:sym typeface="Belleza"/>
              </a:rPr>
              <a:t>Integrated Academic and Behavior Support Framework Improve Equity in Academic and School Discipline Outcomes?</a:t>
            </a:r>
            <a:endParaRPr sz="1400" b="0" i="0" u="none" strike="noStrike" cap="none" dirty="0">
              <a:solidFill>
                <a:srgbClr val="000000"/>
              </a:solidFill>
              <a:latin typeface="+mn-lt"/>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mn-lt"/>
                <a:ea typeface="Belleza"/>
                <a:cs typeface="Belleza"/>
                <a:sym typeface="Belleza"/>
              </a:rPr>
              <a:t>OSEP Technical Assistance Center on Positive Behavioral Interventions and Supports. </a:t>
            </a:r>
            <a:r>
              <a:rPr lang="en-US" sz="1200" b="0" i="0" u="none" strike="noStrike" cap="none" dirty="0" err="1">
                <a:solidFill>
                  <a:schemeClr val="dk1"/>
                </a:solidFill>
                <a:latin typeface="+mn-lt"/>
                <a:ea typeface="Belleza"/>
                <a:cs typeface="Belleza"/>
                <a:sym typeface="Belleza"/>
              </a:rPr>
              <a:t>www.pbis.o</a:t>
            </a:r>
            <a:endParaRPr sz="1200" b="0" i="0" u="none" strike="noStrike" cap="none" dirty="0">
              <a:solidFill>
                <a:schemeClr val="dk1"/>
              </a:solidFill>
              <a:latin typeface="+mn-lt"/>
              <a:ea typeface="Belleza"/>
              <a:cs typeface="Belleza"/>
              <a:sym typeface="Bellez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94"/>
        <p:cNvGrpSpPr/>
        <p:nvPr/>
      </p:nvGrpSpPr>
      <p:grpSpPr>
        <a:xfrm>
          <a:off x="0" y="0"/>
          <a:ext cx="0" cy="0"/>
          <a:chOff x="0" y="0"/>
          <a:chExt cx="0" cy="0"/>
        </a:xfrm>
      </p:grpSpPr>
      <p:sp>
        <p:nvSpPr>
          <p:cNvPr id="195" name="Google Shape;195;gd94087cc01_1_310"/>
          <p:cNvSpPr txBox="1">
            <a:spLocks noGrp="1"/>
          </p:cNvSpPr>
          <p:nvPr>
            <p:ph type="title"/>
          </p:nvPr>
        </p:nvSpPr>
        <p:spPr>
          <a:xfrm>
            <a:off x="609600" y="119529"/>
            <a:ext cx="10972800" cy="17781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600"/>
              <a:buFont typeface="Belleza"/>
              <a:buNone/>
            </a:pPr>
            <a:r>
              <a:rPr lang="en-US" sz="3600" dirty="0">
                <a:latin typeface="+mn-lt"/>
                <a:ea typeface="Belleza"/>
                <a:cs typeface="Belleza"/>
                <a:sym typeface="Belleza"/>
              </a:rPr>
              <a:t>Do schools implementing MLSS show improved outcomes &amp; equity in suspension rates?</a:t>
            </a:r>
            <a:br>
              <a:rPr lang="en-US" sz="3600" dirty="0">
                <a:latin typeface="Belleza"/>
                <a:ea typeface="Belleza"/>
                <a:cs typeface="Belleza"/>
                <a:sym typeface="Belleza"/>
              </a:rPr>
            </a:br>
            <a:endParaRPr sz="3600" dirty="0">
              <a:latin typeface="Belleza"/>
              <a:ea typeface="Belleza"/>
              <a:cs typeface="Belleza"/>
              <a:sym typeface="Belleza"/>
            </a:endParaRPr>
          </a:p>
        </p:txBody>
      </p:sp>
      <p:pic>
        <p:nvPicPr>
          <p:cNvPr id="196" name="Google Shape;196;gd94087cc01_1_310" descr="Screen Shot 2020-07-07 at 9.13.09 AM.png"/>
          <p:cNvPicPr preferRelativeResize="0"/>
          <p:nvPr/>
        </p:nvPicPr>
        <p:blipFill rotWithShape="1">
          <a:blip r:embed="rId3">
            <a:alphaModFix/>
          </a:blip>
          <a:srcRect/>
          <a:stretch/>
        </p:blipFill>
        <p:spPr>
          <a:xfrm>
            <a:off x="1422401" y="1825437"/>
            <a:ext cx="6691871" cy="4733738"/>
          </a:xfrm>
          <a:prstGeom prst="rect">
            <a:avLst/>
          </a:prstGeom>
          <a:noFill/>
          <a:ln>
            <a:noFill/>
          </a:ln>
        </p:spPr>
      </p:pic>
      <p:sp>
        <p:nvSpPr>
          <p:cNvPr id="197" name="Google Shape;197;gd94087cc01_1_310"/>
          <p:cNvSpPr txBox="1"/>
          <p:nvPr/>
        </p:nvSpPr>
        <p:spPr>
          <a:xfrm>
            <a:off x="914400" y="6406242"/>
            <a:ext cx="10056900" cy="4062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mn-lt"/>
                <a:ea typeface="Belleza"/>
                <a:cs typeface="Belleza"/>
                <a:sym typeface="Belleza"/>
              </a:rPr>
              <a:t>(Swain-</a:t>
            </a:r>
            <a:r>
              <a:rPr lang="en-US" sz="1800" b="0" i="0" u="none" strike="noStrike" cap="none" dirty="0" err="1">
                <a:solidFill>
                  <a:schemeClr val="dk1"/>
                </a:solidFill>
                <a:latin typeface="+mn-lt"/>
                <a:ea typeface="Belleza"/>
                <a:cs typeface="Belleza"/>
                <a:sym typeface="Belleza"/>
              </a:rPr>
              <a:t>Bradway</a:t>
            </a:r>
            <a:r>
              <a:rPr lang="en-US" sz="1800" b="0" i="0" u="none" strike="noStrike" cap="none" dirty="0">
                <a:solidFill>
                  <a:schemeClr val="dk1"/>
                </a:solidFill>
                <a:latin typeface="+mn-lt"/>
                <a:ea typeface="Belleza"/>
                <a:cs typeface="Belleza"/>
                <a:sym typeface="Belleza"/>
              </a:rPr>
              <a:t>, </a:t>
            </a:r>
            <a:r>
              <a:rPr lang="en-US" sz="1800" b="0" i="0" u="none" strike="noStrike" cap="none" dirty="0" err="1">
                <a:solidFill>
                  <a:schemeClr val="dk1"/>
                </a:solidFill>
                <a:latin typeface="+mn-lt"/>
                <a:ea typeface="Belleza"/>
                <a:cs typeface="Belleza"/>
                <a:sym typeface="Belleza"/>
              </a:rPr>
              <a:t>Gulbrandson</a:t>
            </a:r>
            <a:r>
              <a:rPr lang="en-US" sz="1800" b="0" i="0" u="none" strike="noStrike" cap="none" dirty="0">
                <a:solidFill>
                  <a:schemeClr val="dk1"/>
                </a:solidFill>
                <a:latin typeface="+mn-lt"/>
                <a:ea typeface="Belleza"/>
                <a:cs typeface="Belleza"/>
                <a:sym typeface="Belleza"/>
              </a:rPr>
              <a:t>, </a:t>
            </a:r>
            <a:r>
              <a:rPr lang="en-US" sz="1800" b="0" i="0" u="none" strike="noStrike" cap="none" dirty="0" err="1">
                <a:solidFill>
                  <a:schemeClr val="dk1"/>
                </a:solidFill>
                <a:latin typeface="+mn-lt"/>
                <a:ea typeface="Belleza"/>
                <a:cs typeface="Belleza"/>
                <a:sym typeface="Belleza"/>
              </a:rPr>
              <a:t>Galston</a:t>
            </a:r>
            <a:r>
              <a:rPr lang="en-US" sz="1800" b="0" i="0" u="none" strike="noStrike" cap="none" dirty="0">
                <a:solidFill>
                  <a:schemeClr val="dk1"/>
                </a:solidFill>
                <a:latin typeface="+mn-lt"/>
                <a:ea typeface="Belleza"/>
                <a:cs typeface="Belleza"/>
                <a:sym typeface="Belleza"/>
              </a:rPr>
              <a:t>, McIntosh, 2016) Wisconsin MLSS</a:t>
            </a:r>
            <a:endParaRPr sz="1800" b="0" i="0" u="none" strike="noStrike" cap="none" dirty="0">
              <a:solidFill>
                <a:schemeClr val="dk1"/>
              </a:solidFill>
              <a:latin typeface="+mn-lt"/>
              <a:ea typeface="Belleza"/>
              <a:cs typeface="Belleza"/>
              <a:sym typeface="Bellez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5"/>
                                        </p:tgtEl>
                                        <p:attrNameLst>
                                          <p:attrName>style.visibility</p:attrName>
                                        </p:attrNameLst>
                                      </p:cBhvr>
                                      <p:to>
                                        <p:strVal val="visible"/>
                                      </p:to>
                                    </p:set>
                                    <p:animEffect transition="in" filter="fade">
                                      <p:cBhvr>
                                        <p:cTn id="7" dur="500"/>
                                        <p:tgtEl>
                                          <p:spTgt spid="1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6"/>
                                        </p:tgtEl>
                                        <p:attrNameLst>
                                          <p:attrName>style.visibility</p:attrName>
                                        </p:attrNameLst>
                                      </p:cBhvr>
                                      <p:to>
                                        <p:strVal val="visible"/>
                                      </p:to>
                                    </p:set>
                                    <p:animEffect transition="in" filter="fade">
                                      <p:cBhvr>
                                        <p:cTn id="12" dur="500"/>
                                        <p:tgtEl>
                                          <p:spTgt spid="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2"/>
        <p:cNvGrpSpPr/>
        <p:nvPr/>
      </p:nvGrpSpPr>
      <p:grpSpPr>
        <a:xfrm>
          <a:off x="0" y="0"/>
          <a:ext cx="0" cy="0"/>
          <a:chOff x="0" y="0"/>
          <a:chExt cx="0" cy="0"/>
        </a:xfrm>
      </p:grpSpPr>
      <p:sp>
        <p:nvSpPr>
          <p:cNvPr id="203" name="Google Shape;203;gd94087cc01_1_371"/>
          <p:cNvSpPr txBox="1">
            <a:spLocks noGrp="1"/>
          </p:cNvSpPr>
          <p:nvPr>
            <p:ph type="title"/>
          </p:nvPr>
        </p:nvSpPr>
        <p:spPr>
          <a:xfrm>
            <a:off x="1001806" y="306787"/>
            <a:ext cx="10056900" cy="11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600"/>
              <a:buFont typeface="Belleza"/>
              <a:buNone/>
            </a:pPr>
            <a:r>
              <a:rPr lang="en-US" sz="3600" dirty="0">
                <a:latin typeface="+mn-lt"/>
                <a:ea typeface="Belleza"/>
                <a:cs typeface="Belleza"/>
                <a:sym typeface="Belleza"/>
              </a:rPr>
              <a:t>Do schools show improved outcomes &amp; equity in the % of students meeting MAP Benchmarks?</a:t>
            </a:r>
            <a:endParaRPr sz="3600" dirty="0">
              <a:latin typeface="+mn-lt"/>
              <a:ea typeface="Belleza"/>
              <a:cs typeface="Belleza"/>
              <a:sym typeface="Belleza"/>
            </a:endParaRPr>
          </a:p>
        </p:txBody>
      </p:sp>
      <p:pic>
        <p:nvPicPr>
          <p:cNvPr id="204" name="Google Shape;204;gd94087cc01_1_371" descr="Screen Shot 2020-07-07 at 9.24.35 AM.png"/>
          <p:cNvPicPr preferRelativeResize="0"/>
          <p:nvPr/>
        </p:nvPicPr>
        <p:blipFill rotWithShape="1">
          <a:blip r:embed="rId3">
            <a:alphaModFix/>
          </a:blip>
          <a:srcRect/>
          <a:stretch/>
        </p:blipFill>
        <p:spPr>
          <a:xfrm>
            <a:off x="2051927" y="1804147"/>
            <a:ext cx="5933440" cy="4635500"/>
          </a:xfrm>
          <a:prstGeom prst="rect">
            <a:avLst/>
          </a:prstGeom>
          <a:noFill/>
          <a:ln>
            <a:noFill/>
          </a:ln>
        </p:spPr>
      </p:pic>
      <p:sp>
        <p:nvSpPr>
          <p:cNvPr id="205" name="Google Shape;205;gd94087cc01_1_371"/>
          <p:cNvSpPr txBox="1"/>
          <p:nvPr/>
        </p:nvSpPr>
        <p:spPr>
          <a:xfrm>
            <a:off x="896471" y="6424707"/>
            <a:ext cx="10056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mn-lt"/>
                <a:ea typeface="Belleza"/>
                <a:cs typeface="Belleza"/>
                <a:sym typeface="Belleza"/>
              </a:rPr>
              <a:t>(Swain-</a:t>
            </a:r>
            <a:r>
              <a:rPr lang="en-US" sz="1800" b="0" i="0" u="none" strike="noStrike" cap="none" dirty="0" err="1">
                <a:solidFill>
                  <a:schemeClr val="dk1"/>
                </a:solidFill>
                <a:latin typeface="+mn-lt"/>
                <a:ea typeface="Belleza"/>
                <a:cs typeface="Belleza"/>
                <a:sym typeface="Belleza"/>
              </a:rPr>
              <a:t>Bradway</a:t>
            </a:r>
            <a:r>
              <a:rPr lang="en-US" sz="1800" b="0" i="0" u="none" strike="noStrike" cap="none" dirty="0">
                <a:solidFill>
                  <a:schemeClr val="dk1"/>
                </a:solidFill>
                <a:latin typeface="+mn-lt"/>
                <a:ea typeface="Belleza"/>
                <a:cs typeface="Belleza"/>
                <a:sym typeface="Belleza"/>
              </a:rPr>
              <a:t>, </a:t>
            </a:r>
            <a:r>
              <a:rPr lang="en-US" sz="1800" b="0" i="0" u="none" strike="noStrike" cap="none" dirty="0" err="1">
                <a:solidFill>
                  <a:schemeClr val="dk1"/>
                </a:solidFill>
                <a:latin typeface="+mn-lt"/>
                <a:ea typeface="Belleza"/>
                <a:cs typeface="Belleza"/>
                <a:sym typeface="Belleza"/>
              </a:rPr>
              <a:t>Gulbrandson</a:t>
            </a:r>
            <a:r>
              <a:rPr lang="en-US" sz="1800" b="0" i="0" u="none" strike="noStrike" cap="none" dirty="0">
                <a:solidFill>
                  <a:schemeClr val="dk1"/>
                </a:solidFill>
                <a:latin typeface="+mn-lt"/>
                <a:ea typeface="Belleza"/>
                <a:cs typeface="Belleza"/>
                <a:sym typeface="Belleza"/>
              </a:rPr>
              <a:t>, </a:t>
            </a:r>
            <a:r>
              <a:rPr lang="en-US" sz="1800" b="0" i="0" u="none" strike="noStrike" cap="none" dirty="0" err="1">
                <a:solidFill>
                  <a:schemeClr val="dk1"/>
                </a:solidFill>
                <a:latin typeface="+mn-lt"/>
                <a:ea typeface="Belleza"/>
                <a:cs typeface="Belleza"/>
                <a:sym typeface="Belleza"/>
              </a:rPr>
              <a:t>Galston</a:t>
            </a:r>
            <a:r>
              <a:rPr lang="en-US" sz="1800" b="0" i="0" u="none" strike="noStrike" cap="none" dirty="0">
                <a:solidFill>
                  <a:schemeClr val="dk1"/>
                </a:solidFill>
                <a:latin typeface="+mn-lt"/>
                <a:ea typeface="Belleza"/>
                <a:cs typeface="Belleza"/>
                <a:sym typeface="Belleza"/>
              </a:rPr>
              <a:t>, McIntosh, 2016) Wisconsin MLSS</a:t>
            </a:r>
            <a:endParaRPr sz="1800" b="0" i="0" u="none" strike="noStrike" cap="none" dirty="0">
              <a:solidFill>
                <a:schemeClr val="dk1"/>
              </a:solidFill>
              <a:latin typeface="+mn-lt"/>
              <a:ea typeface="Belleza"/>
              <a:cs typeface="Belleza"/>
              <a:sym typeface="Bellez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3"/>
                                        </p:tgtEl>
                                        <p:attrNameLst>
                                          <p:attrName>style.visibility</p:attrName>
                                        </p:attrNameLst>
                                      </p:cBhvr>
                                      <p:to>
                                        <p:strVal val="visible"/>
                                      </p:to>
                                    </p:set>
                                    <p:animEffect transition="in" filter="fade">
                                      <p:cBhvr>
                                        <p:cTn id="7" dur="500"/>
                                        <p:tgtEl>
                                          <p:spTgt spid="2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4"/>
                                        </p:tgtEl>
                                        <p:attrNameLst>
                                          <p:attrName>style.visibility</p:attrName>
                                        </p:attrNameLst>
                                      </p:cBhvr>
                                      <p:to>
                                        <p:strVal val="visible"/>
                                      </p:to>
                                    </p:set>
                                    <p:animEffect transition="in" filter="fade">
                                      <p:cBhvr>
                                        <p:cTn id="12" dur="500"/>
                                        <p:tgtEl>
                                          <p:spTgt spid="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2"/>
        <p:cNvGrpSpPr/>
        <p:nvPr/>
      </p:nvGrpSpPr>
      <p:grpSpPr>
        <a:xfrm>
          <a:off x="0" y="0"/>
          <a:ext cx="0" cy="0"/>
          <a:chOff x="0" y="0"/>
          <a:chExt cx="0" cy="0"/>
        </a:xfrm>
      </p:grpSpPr>
      <p:sp>
        <p:nvSpPr>
          <p:cNvPr id="243" name="Google Shape;243;p20"/>
          <p:cNvSpPr/>
          <p:nvPr/>
        </p:nvSpPr>
        <p:spPr>
          <a:xfrm>
            <a:off x="2334530" y="26182"/>
            <a:ext cx="7498079" cy="7498079"/>
          </a:xfrm>
          <a:prstGeom prst="ellipse">
            <a:avLst/>
          </a:prstGeom>
          <a:solidFill>
            <a:srgbClr val="FFFFFF"/>
          </a:solidFill>
          <a:ln w="304800" cap="flat" cmpd="sng">
            <a:solidFill>
              <a:srgbClr val="343397"/>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62F7CD"/>
              </a:solidFill>
              <a:latin typeface="Twentieth Century"/>
              <a:ea typeface="Twentieth Century"/>
              <a:cs typeface="Twentieth Century"/>
              <a:sym typeface="Twentieth Century"/>
            </a:endParaRPr>
          </a:p>
        </p:txBody>
      </p:sp>
      <p:sp>
        <p:nvSpPr>
          <p:cNvPr id="244" name="Google Shape;244;p20"/>
          <p:cNvSpPr txBox="1"/>
          <p:nvPr/>
        </p:nvSpPr>
        <p:spPr>
          <a:xfrm>
            <a:off x="4402667" y="432699"/>
            <a:ext cx="3175319"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dirty="0">
                <a:solidFill>
                  <a:schemeClr val="dk2"/>
                </a:solidFill>
                <a:latin typeface="+mn-lt"/>
                <a:ea typeface="Calibri"/>
                <a:cs typeface="Calibri"/>
                <a:sym typeface="Calibri"/>
              </a:rPr>
              <a:t>Outcomes</a:t>
            </a:r>
            <a:endParaRPr sz="1400" b="0" i="0" u="none" strike="noStrike" cap="none" dirty="0">
              <a:solidFill>
                <a:srgbClr val="000000"/>
              </a:solidFill>
              <a:latin typeface="+mn-lt"/>
              <a:ea typeface="Arial"/>
              <a:cs typeface="Arial"/>
              <a:sym typeface="Arial"/>
            </a:endParaRPr>
          </a:p>
        </p:txBody>
      </p:sp>
      <p:sp>
        <p:nvSpPr>
          <p:cNvPr id="245" name="Google Shape;245;p20"/>
          <p:cNvSpPr txBox="1"/>
          <p:nvPr/>
        </p:nvSpPr>
        <p:spPr>
          <a:xfrm>
            <a:off x="3706130" y="1612009"/>
            <a:ext cx="4754880" cy="51090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800" b="0" i="0" u="none" strike="noStrike" cap="none" dirty="0">
                <a:solidFill>
                  <a:srgbClr val="000000"/>
                </a:solidFill>
                <a:latin typeface="+mn-lt"/>
                <a:ea typeface="Twentieth Century"/>
                <a:cs typeface="Twentieth Century"/>
                <a:sym typeface="Twentieth Century"/>
              </a:rPr>
              <a:t>Identify measurable </a:t>
            </a:r>
            <a:r>
              <a:rPr lang="en-US" sz="1800" b="1" i="0" u="none" strike="noStrike" cap="none" dirty="0">
                <a:solidFill>
                  <a:srgbClr val="000000"/>
                </a:solidFill>
                <a:latin typeface="+mn-lt"/>
                <a:ea typeface="Twentieth Century"/>
                <a:cs typeface="Twentieth Century"/>
                <a:sym typeface="Twentieth Century"/>
              </a:rPr>
              <a:t>targets </a:t>
            </a:r>
            <a:r>
              <a:rPr lang="en-US" sz="1800" b="0" i="0" u="none" strike="noStrike" cap="none" dirty="0">
                <a:solidFill>
                  <a:srgbClr val="000000"/>
                </a:solidFill>
                <a:latin typeface="+mn-lt"/>
                <a:ea typeface="Twentieth Century"/>
                <a:cs typeface="Twentieth Century"/>
                <a:sym typeface="Twentieth Century"/>
              </a:rPr>
              <a:t>connected to your organization’s priorities and needs</a:t>
            </a:r>
            <a:endParaRPr sz="1800" b="0" i="0" u="none" strike="noStrike" cap="none" dirty="0">
              <a:solidFill>
                <a:srgbClr val="FF0000"/>
              </a:solidFill>
              <a:latin typeface="+mn-lt"/>
              <a:ea typeface="Twentieth Century"/>
              <a:cs typeface="Twentieth Century"/>
              <a:sym typeface="Twentieth Century"/>
            </a:endParaRPr>
          </a:p>
          <a:p>
            <a:pPr marL="249236"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mn-lt"/>
              <a:ea typeface="Twentieth Century"/>
              <a:cs typeface="Twentieth Century"/>
              <a:sym typeface="Twentieth Century"/>
            </a:endParaRPr>
          </a:p>
          <a:p>
            <a:pPr marL="249236" marR="0" lvl="0" indent="0" algn="l" rtl="0">
              <a:lnSpc>
                <a:spcPct val="100000"/>
              </a:lnSpc>
              <a:spcBef>
                <a:spcPts val="0"/>
              </a:spcBef>
              <a:spcAft>
                <a:spcPts val="0"/>
              </a:spcAft>
              <a:buClr>
                <a:srgbClr val="000000"/>
              </a:buClr>
              <a:buSzPts val="1900"/>
              <a:buFont typeface="Arial"/>
              <a:buNone/>
            </a:pPr>
            <a:r>
              <a:rPr lang="en-US" sz="1800" b="1" i="0" u="none" strike="noStrike" cap="none" dirty="0">
                <a:solidFill>
                  <a:srgbClr val="000000"/>
                </a:solidFill>
                <a:latin typeface="+mn-lt"/>
                <a:ea typeface="Twentieth Century"/>
                <a:cs typeface="Twentieth Century"/>
                <a:sym typeface="Twentieth Century"/>
              </a:rPr>
              <a:t>For example:</a:t>
            </a:r>
            <a:endParaRPr sz="1800" b="0" i="0" u="none" strike="noStrike" cap="none" dirty="0">
              <a:solidFill>
                <a:srgbClr val="000000"/>
              </a:solidFill>
              <a:latin typeface="+mn-lt"/>
              <a:ea typeface="Arial"/>
              <a:cs typeface="Arial"/>
              <a:sym typeface="Arial"/>
            </a:endParaRPr>
          </a:p>
          <a:p>
            <a:pPr marL="687387" marR="0" lvl="0" indent="-238125" algn="l" rtl="0">
              <a:lnSpc>
                <a:spcPct val="100000"/>
              </a:lnSpc>
              <a:spcBef>
                <a:spcPts val="0"/>
              </a:spcBef>
              <a:spcAft>
                <a:spcPts val="0"/>
              </a:spcAft>
              <a:buClr>
                <a:schemeClr val="dk1"/>
              </a:buClr>
              <a:buSzPts val="1800"/>
              <a:buFont typeface="Arial"/>
              <a:buChar char="•"/>
            </a:pPr>
            <a:r>
              <a:rPr lang="en-US" sz="1800" b="0" i="0" u="none" strike="noStrike" cap="none" dirty="0">
                <a:solidFill>
                  <a:schemeClr val="dk1"/>
                </a:solidFill>
                <a:latin typeface="+mn-lt"/>
                <a:ea typeface="Twentieth Century"/>
                <a:cs typeface="Twentieth Century"/>
                <a:sym typeface="Twentieth Centur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Equitable Disciplinary Practices</a:t>
            </a:r>
            <a:endParaRPr sz="1800" b="0" i="0" u="none" strike="noStrike" cap="none" dirty="0">
              <a:solidFill>
                <a:schemeClr val="dk1"/>
              </a:solidFill>
              <a:latin typeface="+mn-lt"/>
              <a:ea typeface="Twentieth Century"/>
              <a:cs typeface="Twentieth Century"/>
              <a:sym typeface="Twentieth Century"/>
            </a:endParaRPr>
          </a:p>
          <a:p>
            <a:pPr marL="687388" marR="0" lvl="0" indent="-238125" algn="l" rtl="0">
              <a:lnSpc>
                <a:spcPct val="100000"/>
              </a:lnSpc>
              <a:spcBef>
                <a:spcPts val="0"/>
              </a:spcBef>
              <a:spcAft>
                <a:spcPts val="0"/>
              </a:spcAft>
              <a:buClr>
                <a:srgbClr val="000000"/>
              </a:buClr>
              <a:buSzPts val="1800"/>
              <a:buFont typeface="Arial"/>
              <a:buChar char="•"/>
            </a:pPr>
            <a:r>
              <a:rPr lang="en-US" sz="1800" b="0" i="0" u="none" strike="noStrike" cap="none" dirty="0">
                <a:solidFill>
                  <a:srgbClr val="000000"/>
                </a:solidFill>
                <a:latin typeface="+mn-lt"/>
                <a:ea typeface="Twentieth Century"/>
                <a:cs typeface="Twentieth Century"/>
                <a:sym typeface="Twentieth Century"/>
              </a:rPr>
              <a:t>Social and Emotional Competence</a:t>
            </a:r>
            <a:endParaRPr sz="1800" b="0" i="0" u="none" strike="noStrike" cap="none" dirty="0">
              <a:solidFill>
                <a:srgbClr val="000000"/>
              </a:solidFill>
              <a:latin typeface="+mn-lt"/>
              <a:ea typeface="Arial"/>
              <a:cs typeface="Arial"/>
              <a:sym typeface="Arial"/>
            </a:endParaRPr>
          </a:p>
          <a:p>
            <a:pPr marL="687388" marR="0" lvl="0" indent="-238125" algn="l" rtl="0">
              <a:lnSpc>
                <a:spcPct val="100000"/>
              </a:lnSpc>
              <a:spcBef>
                <a:spcPts val="0"/>
              </a:spcBef>
              <a:spcAft>
                <a:spcPts val="0"/>
              </a:spcAft>
              <a:buClr>
                <a:srgbClr val="000000"/>
              </a:buClr>
              <a:buSzPts val="1800"/>
              <a:buFont typeface="Arial"/>
              <a:buChar char="•"/>
            </a:pPr>
            <a:r>
              <a:rPr lang="en-US" sz="1800" b="0" i="0" u="none" strike="noStrike" cap="none" dirty="0">
                <a:solidFill>
                  <a:srgbClr val="000000"/>
                </a:solidFill>
                <a:latin typeface="+mn-lt"/>
                <a:ea typeface="Twentieth Century"/>
                <a:cs typeface="Twentieth Century"/>
                <a:sym typeface="Twentieth Century"/>
              </a:rPr>
              <a:t>Academic Achievement</a:t>
            </a:r>
            <a:endParaRPr sz="1800" b="0" i="0" u="none" strike="noStrike" cap="none" dirty="0">
              <a:solidFill>
                <a:srgbClr val="000000"/>
              </a:solidFill>
              <a:latin typeface="+mn-lt"/>
              <a:ea typeface="Arial"/>
              <a:cs typeface="Arial"/>
              <a:sym typeface="Arial"/>
            </a:endParaRPr>
          </a:p>
          <a:p>
            <a:pPr marL="687388" marR="0" lvl="0" indent="-238125" algn="l" rtl="0">
              <a:lnSpc>
                <a:spcPct val="100000"/>
              </a:lnSpc>
              <a:spcBef>
                <a:spcPts val="0"/>
              </a:spcBef>
              <a:spcAft>
                <a:spcPts val="0"/>
              </a:spcAft>
              <a:buClr>
                <a:srgbClr val="000000"/>
              </a:buClr>
              <a:buSzPts val="1800"/>
              <a:buFont typeface="Arial"/>
              <a:buChar char="•"/>
            </a:pPr>
            <a:r>
              <a:rPr lang="en-US" sz="1800" b="0" i="0" u="none" strike="noStrike" cap="none" dirty="0">
                <a:solidFill>
                  <a:srgbClr val="000000"/>
                </a:solidFill>
                <a:latin typeface="+mn-lt"/>
                <a:ea typeface="Twentieth Century"/>
                <a:cs typeface="Twentieth Century"/>
                <a:sym typeface="Twentieth Century"/>
              </a:rPr>
              <a:t>Organizational Climate and Culture</a:t>
            </a:r>
            <a:endParaRPr sz="1800" b="0" i="0" u="none" strike="noStrike" cap="none" dirty="0">
              <a:solidFill>
                <a:srgbClr val="000000"/>
              </a:solidFill>
              <a:latin typeface="+mn-lt"/>
              <a:ea typeface="Arial"/>
              <a:cs typeface="Arial"/>
              <a:sym typeface="Arial"/>
            </a:endParaRPr>
          </a:p>
          <a:p>
            <a:pPr marL="687388" marR="0" lvl="0" indent="-238125" algn="l" rtl="0">
              <a:lnSpc>
                <a:spcPct val="100000"/>
              </a:lnSpc>
              <a:spcBef>
                <a:spcPts val="0"/>
              </a:spcBef>
              <a:spcAft>
                <a:spcPts val="0"/>
              </a:spcAft>
              <a:buClr>
                <a:srgbClr val="000000"/>
              </a:buClr>
              <a:buSzPts val="1800"/>
              <a:buFont typeface="Arial"/>
              <a:buChar char="•"/>
            </a:pPr>
            <a:r>
              <a:rPr lang="en-US" sz="1800" b="0" i="0" u="none" strike="noStrike" cap="none" dirty="0">
                <a:solidFill>
                  <a:srgbClr val="000000"/>
                </a:solidFill>
                <a:latin typeface="+mn-lt"/>
                <a:ea typeface="Twentieth Century"/>
                <a:cs typeface="Twentieth Century"/>
                <a:sym typeface="Twentieth Century"/>
              </a:rPr>
              <a:t>Student College and Career Readiness</a:t>
            </a:r>
            <a:endParaRPr sz="1800" b="0" i="0" u="none" strike="noStrike" cap="none" dirty="0">
              <a:solidFill>
                <a:srgbClr val="000000"/>
              </a:solidFill>
              <a:latin typeface="+mn-lt"/>
              <a:ea typeface="Arial"/>
              <a:cs typeface="Arial"/>
              <a:sym typeface="Arial"/>
            </a:endParaRPr>
          </a:p>
          <a:p>
            <a:pPr marL="687388" marR="0" lvl="0" indent="-238125" algn="l" rtl="0">
              <a:lnSpc>
                <a:spcPct val="100000"/>
              </a:lnSpc>
              <a:spcBef>
                <a:spcPts val="0"/>
              </a:spcBef>
              <a:spcAft>
                <a:spcPts val="0"/>
              </a:spcAft>
              <a:buClr>
                <a:srgbClr val="000000"/>
              </a:buClr>
              <a:buSzPts val="1800"/>
              <a:buFont typeface="Arial"/>
              <a:buChar char="•"/>
            </a:pPr>
            <a:r>
              <a:rPr lang="en-US" sz="1800" b="0" i="0" u="none" strike="noStrike" cap="none" dirty="0">
                <a:solidFill>
                  <a:srgbClr val="000000"/>
                </a:solidFill>
                <a:latin typeface="+mn-lt"/>
                <a:ea typeface="Twentieth Century"/>
                <a:cs typeface="Twentieth Century"/>
                <a:sym typeface="Twentieth Century"/>
              </a:rPr>
              <a:t>Student Community Readiness</a:t>
            </a:r>
            <a:endParaRPr sz="1800" b="0" i="0" u="none" strike="noStrike" cap="none" dirty="0">
              <a:solidFill>
                <a:srgbClr val="000000"/>
              </a:solidFill>
              <a:latin typeface="+mn-lt"/>
              <a:ea typeface="Arial"/>
              <a:cs typeface="Arial"/>
              <a:sym typeface="Arial"/>
            </a:endParaRPr>
          </a:p>
          <a:p>
            <a:pPr marL="687388" marR="0" lvl="0" indent="-238125" algn="l" rtl="0">
              <a:lnSpc>
                <a:spcPct val="100000"/>
              </a:lnSpc>
              <a:spcBef>
                <a:spcPts val="0"/>
              </a:spcBef>
              <a:spcAft>
                <a:spcPts val="0"/>
              </a:spcAft>
              <a:buClr>
                <a:srgbClr val="000000"/>
              </a:buClr>
              <a:buSzPts val="1800"/>
              <a:buFont typeface="Arial"/>
              <a:buChar char="•"/>
            </a:pPr>
            <a:r>
              <a:rPr lang="en-US" sz="1800" b="0" i="0" u="none" strike="noStrike" cap="none" dirty="0">
                <a:solidFill>
                  <a:srgbClr val="000000"/>
                </a:solidFill>
                <a:latin typeface="+mn-lt"/>
                <a:ea typeface="Twentieth Century"/>
                <a:cs typeface="Twentieth Century"/>
                <a:sym typeface="Twentieth Century"/>
              </a:rPr>
              <a:t>Behavior</a:t>
            </a:r>
            <a:endParaRPr sz="1800" b="0" i="0" u="none" strike="noStrike" cap="none" dirty="0">
              <a:solidFill>
                <a:srgbClr val="000000"/>
              </a:solidFill>
              <a:latin typeface="+mn-lt"/>
              <a:ea typeface="Arial"/>
              <a:cs typeface="Arial"/>
              <a:sym typeface="Arial"/>
            </a:endParaRPr>
          </a:p>
          <a:p>
            <a:pPr marL="687388" marR="0" lvl="0" indent="-238125" algn="l" rtl="0">
              <a:lnSpc>
                <a:spcPct val="100000"/>
              </a:lnSpc>
              <a:spcBef>
                <a:spcPts val="0"/>
              </a:spcBef>
              <a:spcAft>
                <a:spcPts val="0"/>
              </a:spcAft>
              <a:buClr>
                <a:srgbClr val="000000"/>
              </a:buClr>
              <a:buSzPts val="1800"/>
              <a:buFont typeface="Arial"/>
              <a:buChar char="•"/>
            </a:pPr>
            <a:r>
              <a:rPr lang="en-US" sz="1800" b="0" i="0" u="none" strike="noStrike" cap="none" dirty="0">
                <a:solidFill>
                  <a:srgbClr val="000000"/>
                </a:solidFill>
                <a:latin typeface="+mn-lt"/>
                <a:ea typeface="Twentieth Century"/>
                <a:cs typeface="Twentieth Century"/>
                <a:sym typeface="Twentieth Century"/>
              </a:rPr>
              <a:t>Mental Wellness</a:t>
            </a:r>
            <a:endParaRPr sz="1800" b="0" i="0" u="none" strike="noStrike" cap="none" dirty="0">
              <a:solidFill>
                <a:srgbClr val="FF0000"/>
              </a:solidFill>
              <a:latin typeface="+mn-lt"/>
              <a:ea typeface="Twentieth Century"/>
              <a:cs typeface="Twentieth Century"/>
              <a:sym typeface="Twentieth Century"/>
            </a:endParaRPr>
          </a:p>
          <a:p>
            <a:pPr marL="687388" marR="0" lvl="0" indent="-238125" algn="l" rtl="0">
              <a:lnSpc>
                <a:spcPct val="100000"/>
              </a:lnSpc>
              <a:spcBef>
                <a:spcPts val="0"/>
              </a:spcBef>
              <a:spcAft>
                <a:spcPts val="0"/>
              </a:spcAft>
              <a:buClr>
                <a:srgbClr val="000000"/>
              </a:buClr>
              <a:buSzPts val="1800"/>
              <a:buFont typeface="Arial"/>
              <a:buChar char="•"/>
            </a:pPr>
            <a:r>
              <a:rPr lang="en-US" sz="1800" b="0" i="0" u="none" strike="noStrike" cap="none" dirty="0">
                <a:solidFill>
                  <a:srgbClr val="000000"/>
                </a:solidFill>
                <a:latin typeface="+mn-lt"/>
                <a:ea typeface="Twentieth Century"/>
                <a:cs typeface="Twentieth Century"/>
                <a:sym typeface="Twentieth Century"/>
              </a:rPr>
              <a:t>Relationship Building</a:t>
            </a:r>
            <a:endParaRPr sz="1800" b="0" i="0" u="none" strike="noStrike" cap="none" dirty="0">
              <a:solidFill>
                <a:srgbClr val="000000"/>
              </a:solidFill>
              <a:latin typeface="+mn-lt"/>
              <a:ea typeface="Arial"/>
              <a:cs typeface="Arial"/>
              <a:sym typeface="Arial"/>
            </a:endParaRPr>
          </a:p>
          <a:p>
            <a:pPr marL="687388" marR="0" lvl="0" indent="-238125" algn="l" rtl="0">
              <a:lnSpc>
                <a:spcPct val="100000"/>
              </a:lnSpc>
              <a:spcBef>
                <a:spcPts val="0"/>
              </a:spcBef>
              <a:spcAft>
                <a:spcPts val="0"/>
              </a:spcAft>
              <a:buClr>
                <a:srgbClr val="000000"/>
              </a:buClr>
              <a:buSzPts val="1800"/>
              <a:buFont typeface="Arial"/>
              <a:buChar char="•"/>
            </a:pPr>
            <a:r>
              <a:rPr lang="en-US" sz="1800" b="0" i="0" u="none" strike="noStrike" cap="none" dirty="0">
                <a:solidFill>
                  <a:srgbClr val="000000"/>
                </a:solidFill>
                <a:latin typeface="+mn-lt"/>
                <a:ea typeface="Twentieth Century"/>
                <a:cs typeface="Twentieth Century"/>
                <a:sym typeface="Twentieth Century"/>
              </a:rPr>
              <a:t>Building protective factors for students who experienced trauma</a:t>
            </a:r>
            <a:endParaRPr sz="1800" b="0" i="0" u="none" strike="noStrike" cap="none" dirty="0">
              <a:solidFill>
                <a:srgbClr val="000000"/>
              </a:solidFill>
              <a:latin typeface="+mn-lt"/>
              <a:ea typeface="Arial"/>
              <a:cs typeface="Arial"/>
              <a:sym typeface="Arial"/>
            </a:endParaRPr>
          </a:p>
          <a:p>
            <a:pPr marL="687388" marR="0" lvl="0" indent="-238125" algn="l" rtl="0">
              <a:lnSpc>
                <a:spcPct val="100000"/>
              </a:lnSpc>
              <a:spcBef>
                <a:spcPts val="0"/>
              </a:spcBef>
              <a:spcAft>
                <a:spcPts val="0"/>
              </a:spcAft>
              <a:buClr>
                <a:srgbClr val="000000"/>
              </a:buClr>
              <a:buSzPts val="1800"/>
              <a:buFont typeface="Arial"/>
              <a:buChar char="•"/>
            </a:pPr>
            <a:r>
              <a:rPr lang="en-US" sz="1800" b="0" i="0" u="none" strike="noStrike" cap="none" dirty="0">
                <a:solidFill>
                  <a:srgbClr val="000000"/>
                </a:solidFill>
                <a:latin typeface="+mn-lt"/>
                <a:ea typeface="Twentieth Century"/>
                <a:cs typeface="Twentieth Century"/>
                <a:sym typeface="Twentieth Century"/>
              </a:rPr>
              <a:t>etc.</a:t>
            </a:r>
            <a:endParaRPr sz="1800" b="0" i="0" u="none" strike="noStrike" cap="none" dirty="0">
              <a:solidFill>
                <a:srgbClr val="000000"/>
              </a:solidFill>
              <a:latin typeface="+mn-lt"/>
              <a:ea typeface="Arial"/>
              <a:cs typeface="Arial"/>
              <a:sym typeface="Arial"/>
            </a:endParaRPr>
          </a:p>
          <a:p>
            <a:pPr marL="571500" marR="0" lvl="0" indent="-444500" algn="l" rtl="0">
              <a:lnSpc>
                <a:spcPct val="100000"/>
              </a:lnSpc>
              <a:spcBef>
                <a:spcPts val="0"/>
              </a:spcBef>
              <a:spcAft>
                <a:spcPts val="0"/>
              </a:spcAft>
              <a:buClr>
                <a:schemeClr val="dk1"/>
              </a:buClr>
              <a:buSzPts val="2000"/>
              <a:buFont typeface="Arial"/>
              <a:buNone/>
            </a:pPr>
            <a:endParaRPr sz="2000" b="0" i="0" u="none" strike="noStrike" cap="none" dirty="0">
              <a:solidFill>
                <a:srgbClr val="000000"/>
              </a:solidFill>
              <a:latin typeface="Twentieth Century"/>
              <a:ea typeface="Twentieth Century"/>
              <a:cs typeface="Twentieth Century"/>
              <a:sym typeface="Twentieth Century"/>
            </a:endParaRPr>
          </a:p>
        </p:txBody>
      </p:sp>
      <p:grpSp>
        <p:nvGrpSpPr>
          <p:cNvPr id="246" name="Google Shape;246;p20"/>
          <p:cNvGrpSpPr/>
          <p:nvPr/>
        </p:nvGrpSpPr>
        <p:grpSpPr>
          <a:xfrm>
            <a:off x="9275969" y="227420"/>
            <a:ext cx="1138142" cy="1138142"/>
            <a:chOff x="7471949" y="43990"/>
            <a:chExt cx="1478134" cy="1478134"/>
          </a:xfrm>
        </p:grpSpPr>
        <p:sp>
          <p:nvSpPr>
            <p:cNvPr id="247" name="Google Shape;247;p20"/>
            <p:cNvSpPr/>
            <p:nvPr/>
          </p:nvSpPr>
          <p:spPr>
            <a:xfrm>
              <a:off x="7471949" y="43990"/>
              <a:ext cx="1478134" cy="1478134"/>
            </a:xfrm>
            <a:prstGeom prst="ellipse">
              <a:avLst/>
            </a:prstGeom>
            <a:noFill/>
            <a:ln w="38100" cap="flat" cmpd="sng">
              <a:solidFill>
                <a:srgbClr val="343397"/>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8" name="Google Shape;248;p20"/>
            <p:cNvSpPr/>
            <p:nvPr/>
          </p:nvSpPr>
          <p:spPr>
            <a:xfrm>
              <a:off x="7835952" y="664699"/>
              <a:ext cx="763702" cy="714432"/>
            </a:xfrm>
            <a:prstGeom prst="ellipse">
              <a:avLst/>
            </a:prstGeom>
            <a:noFill/>
            <a:ln w="38100" cap="flat" cmpd="sng">
              <a:solidFill>
                <a:srgbClr val="99CC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249" name="Google Shape;249;p20"/>
            <p:cNvSpPr/>
            <p:nvPr/>
          </p:nvSpPr>
          <p:spPr>
            <a:xfrm>
              <a:off x="8057672" y="295165"/>
              <a:ext cx="739067" cy="714432"/>
            </a:xfrm>
            <a:prstGeom prst="ellipse">
              <a:avLst/>
            </a:prstGeom>
            <a:noFill/>
            <a:ln w="38100" cap="flat" cmpd="sng">
              <a:solidFill>
                <a:srgbClr val="FF99CC"/>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0" name="Google Shape;250;p20"/>
            <p:cNvSpPr/>
            <p:nvPr/>
          </p:nvSpPr>
          <p:spPr>
            <a:xfrm>
              <a:off x="7638868" y="295165"/>
              <a:ext cx="714432" cy="714432"/>
            </a:xfrm>
            <a:prstGeom prst="ellipse">
              <a:avLst/>
            </a:prstGeom>
            <a:noFill/>
            <a:ln w="38100" cap="flat" cmpd="sng">
              <a:solidFill>
                <a:srgbClr val="00FFCC"/>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251" name="Google Shape;251;p20"/>
          <p:cNvSpPr/>
          <p:nvPr/>
        </p:nvSpPr>
        <p:spPr>
          <a:xfrm rot="-3404678">
            <a:off x="8325039" y="194705"/>
            <a:ext cx="1455922" cy="1441562"/>
          </a:xfrm>
          <a:prstGeom prst="arc">
            <a:avLst>
              <a:gd name="adj1" fmla="val 16200000"/>
              <a:gd name="adj2" fmla="val 0"/>
            </a:avLst>
          </a:prstGeom>
          <a:noFill/>
          <a:ln w="38100" cap="flat" cmpd="sng">
            <a:solidFill>
              <a:srgbClr val="343397"/>
            </a:solidFill>
            <a:prstDash val="solid"/>
            <a:miter lim="800000"/>
            <a:headEnd type="triangle" w="med" len="med"/>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52" name="Google Shape;252;p20" descr="Logo_Icon_FINAL.png"/>
          <p:cNvPicPr preferRelativeResize="0"/>
          <p:nvPr/>
        </p:nvPicPr>
        <p:blipFill rotWithShape="1">
          <a:blip r:embed="rId3">
            <a:alphaModFix/>
          </a:blip>
          <a:srcRect/>
          <a:stretch/>
        </p:blipFill>
        <p:spPr>
          <a:xfrm>
            <a:off x="1819124" y="295039"/>
            <a:ext cx="737394" cy="73739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is here with us? </a:t>
            </a:r>
          </a:p>
        </p:txBody>
      </p:sp>
      <p:sp>
        <p:nvSpPr>
          <p:cNvPr id="3" name="Text Placeholder 2"/>
          <p:cNvSpPr>
            <a:spLocks noGrp="1"/>
          </p:cNvSpPr>
          <p:nvPr>
            <p:ph type="body" idx="1"/>
          </p:nvPr>
        </p:nvSpPr>
        <p:spPr>
          <a:xfrm>
            <a:off x="838200" y="1825625"/>
            <a:ext cx="4422422" cy="4351338"/>
          </a:xfrm>
        </p:spPr>
        <p:txBody>
          <a:bodyPr>
            <a:normAutofit lnSpcReduction="10000"/>
          </a:bodyPr>
          <a:lstStyle/>
          <a:p>
            <a:pPr marL="114300" indent="0">
              <a:buNone/>
            </a:pPr>
            <a:r>
              <a:rPr lang="en-US" b="1" dirty="0" err="1"/>
              <a:t>Appoquinimink</a:t>
            </a:r>
            <a:endParaRPr lang="en-US" dirty="0"/>
          </a:p>
          <a:p>
            <a:pPr fontAlgn="base"/>
            <a:r>
              <a:rPr lang="en-US" dirty="0"/>
              <a:t>Brick Mill Early Childhood</a:t>
            </a:r>
          </a:p>
          <a:p>
            <a:pPr marL="114300" indent="0">
              <a:buNone/>
            </a:pPr>
            <a:br>
              <a:rPr lang="en-US" dirty="0"/>
            </a:br>
            <a:r>
              <a:rPr lang="en-US" b="1" dirty="0"/>
              <a:t>Caesar Rodney</a:t>
            </a:r>
            <a:endParaRPr lang="en-US" dirty="0"/>
          </a:p>
          <a:p>
            <a:pPr fontAlgn="base"/>
            <a:r>
              <a:rPr lang="en-US" dirty="0"/>
              <a:t>Stokes Elementary</a:t>
            </a:r>
          </a:p>
          <a:p>
            <a:pPr fontAlgn="base"/>
            <a:r>
              <a:rPr lang="en-US" dirty="0"/>
              <a:t>Robinson Elementary</a:t>
            </a:r>
          </a:p>
          <a:p>
            <a:pPr fontAlgn="base"/>
            <a:r>
              <a:rPr lang="en-US" dirty="0"/>
              <a:t>Welch Elementary</a:t>
            </a:r>
          </a:p>
          <a:p>
            <a:pPr marL="114300" indent="0">
              <a:buNone/>
            </a:pPr>
            <a:br>
              <a:rPr lang="en-US" dirty="0"/>
            </a:br>
            <a:endParaRPr lang="en-US" dirty="0"/>
          </a:p>
        </p:txBody>
      </p:sp>
      <p:sp>
        <p:nvSpPr>
          <p:cNvPr id="4" name="Text Placeholder 3"/>
          <p:cNvSpPr>
            <a:spLocks noGrp="1"/>
          </p:cNvSpPr>
          <p:nvPr>
            <p:ph type="body" idx="2"/>
          </p:nvPr>
        </p:nvSpPr>
        <p:spPr>
          <a:xfrm>
            <a:off x="5596467" y="1825625"/>
            <a:ext cx="5181600" cy="4351338"/>
          </a:xfrm>
        </p:spPr>
        <p:txBody>
          <a:bodyPr>
            <a:normAutofit fontScale="92500" lnSpcReduction="20000"/>
          </a:bodyPr>
          <a:lstStyle/>
          <a:p>
            <a:pPr marL="114300" indent="0">
              <a:buNone/>
            </a:pPr>
            <a:r>
              <a:rPr lang="en-US" b="1" dirty="0"/>
              <a:t>Indian River</a:t>
            </a:r>
            <a:endParaRPr lang="en-US" dirty="0"/>
          </a:p>
          <a:p>
            <a:pPr fontAlgn="base"/>
            <a:r>
              <a:rPr lang="en-US" dirty="0"/>
              <a:t>Georgetown Middle </a:t>
            </a:r>
          </a:p>
          <a:p>
            <a:pPr fontAlgn="base"/>
            <a:r>
              <a:rPr lang="en-US" dirty="0"/>
              <a:t>East Millsboro Elementary</a:t>
            </a:r>
          </a:p>
          <a:p>
            <a:pPr fontAlgn="base"/>
            <a:r>
              <a:rPr lang="en-US" dirty="0"/>
              <a:t>Selbyville Middle</a:t>
            </a:r>
          </a:p>
          <a:p>
            <a:pPr fontAlgn="base"/>
            <a:r>
              <a:rPr lang="en-US" dirty="0"/>
              <a:t>Indian River High </a:t>
            </a:r>
          </a:p>
          <a:p>
            <a:pPr fontAlgn="base"/>
            <a:r>
              <a:rPr lang="en-US" dirty="0"/>
              <a:t>Southern DE School of the Arts</a:t>
            </a:r>
          </a:p>
          <a:p>
            <a:pPr marL="114300" indent="0">
              <a:buNone/>
            </a:pPr>
            <a:endParaRPr lang="en-US" dirty="0"/>
          </a:p>
          <a:p>
            <a:pPr marL="114300" indent="0">
              <a:buNone/>
            </a:pPr>
            <a:r>
              <a:rPr lang="en-US" b="1" dirty="0"/>
              <a:t>Red Clay Consolidated</a:t>
            </a:r>
            <a:endParaRPr lang="en-US" dirty="0"/>
          </a:p>
          <a:p>
            <a:pPr fontAlgn="base"/>
            <a:r>
              <a:rPr lang="en-US" dirty="0"/>
              <a:t>Stanton Middle </a:t>
            </a:r>
          </a:p>
          <a:p>
            <a:pPr fontAlgn="base"/>
            <a:r>
              <a:rPr lang="en-US" dirty="0"/>
              <a:t>Cab Calloway School of the Arts</a:t>
            </a:r>
          </a:p>
          <a:p>
            <a:endParaRPr lang="en-US" dirty="0"/>
          </a:p>
        </p:txBody>
      </p:sp>
      <p:sp>
        <p:nvSpPr>
          <p:cNvPr id="7" name="TextBox 6"/>
          <p:cNvSpPr txBox="1"/>
          <p:nvPr/>
        </p:nvSpPr>
        <p:spPr>
          <a:xfrm>
            <a:off x="14418664" y="3459869"/>
            <a:ext cx="53692" cy="187021"/>
          </a:xfrm>
          <a:prstGeom prst="rect">
            <a:avLst/>
          </a:prstGeom>
          <a:noFill/>
        </p:spPr>
        <p:txBody>
          <a:bodyPr wrap="square" rtlCol="0">
            <a:spAutoFit/>
          </a:bodyPr>
          <a:lstStyle/>
          <a:p>
            <a:endParaRPr lang="en-US" dirty="0"/>
          </a:p>
        </p:txBody>
      </p:sp>
      <p:pic>
        <p:nvPicPr>
          <p:cNvPr id="2052" name="Picture 4" descr="https://lh4.googleusercontent.com/t3k3ftTVlcAqRs9pPq9fIlLj3Sgn32i0McMMVgK78HG9VUhEYzvbguEIDgPMj6izhZxEAa-0fglXpVc7wEVMPkG5nguqH0Wp3XHoNtDMIY3URL3FwzXCU0yTu-mny7YWG0ZAoLMrMq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555" y="365126"/>
            <a:ext cx="3263572" cy="1836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7461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4CFAE-EF6A-614F-A008-4A8C7DC7EF14}"/>
              </a:ext>
            </a:extLst>
          </p:cNvPr>
          <p:cNvSpPr>
            <a:spLocks noGrp="1"/>
          </p:cNvSpPr>
          <p:nvPr>
            <p:ph type="title"/>
          </p:nvPr>
        </p:nvSpPr>
        <p:spPr>
          <a:xfrm>
            <a:off x="285750" y="247650"/>
            <a:ext cx="6667500" cy="1143000"/>
          </a:xfrm>
        </p:spPr>
        <p:txBody>
          <a:bodyPr/>
          <a:lstStyle/>
          <a:p>
            <a:pPr algn="l"/>
            <a:r>
              <a:rPr lang="en-US" sz="3200" b="1" dirty="0">
                <a:latin typeface="+mn-lt"/>
              </a:rPr>
              <a:t>Put a star next to your top 1-3 outcomes, or type your own</a:t>
            </a:r>
          </a:p>
        </p:txBody>
      </p:sp>
      <p:sp>
        <p:nvSpPr>
          <p:cNvPr id="3" name="Text Placeholder 2">
            <a:extLst>
              <a:ext uri="{FF2B5EF4-FFF2-40B4-BE49-F238E27FC236}">
                <a16:creationId xmlns:a16="http://schemas.microsoft.com/office/drawing/2014/main" id="{8D0399A6-16E5-6A4D-B545-2B793BD41938}"/>
              </a:ext>
            </a:extLst>
          </p:cNvPr>
          <p:cNvSpPr>
            <a:spLocks noGrp="1"/>
          </p:cNvSpPr>
          <p:nvPr>
            <p:ph type="body" idx="1"/>
          </p:nvPr>
        </p:nvSpPr>
        <p:spPr>
          <a:xfrm>
            <a:off x="419100" y="1619250"/>
            <a:ext cx="7124700" cy="4343400"/>
          </a:xfrm>
        </p:spPr>
        <p:txBody>
          <a:bodyPr/>
          <a:lstStyle/>
          <a:p>
            <a:pPr marL="687387" lvl="0" indent="-238125">
              <a:lnSpc>
                <a:spcPct val="100000"/>
              </a:lnSpc>
              <a:spcBef>
                <a:spcPts val="0"/>
              </a:spcBef>
            </a:pPr>
            <a:r>
              <a:rPr lang="en-US" dirty="0">
                <a:latin typeface="+mn-lt"/>
                <a:ea typeface="Twentieth Century"/>
                <a:cs typeface="Twentieth Century"/>
                <a:sym typeface="Twentieth Century"/>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Equitable Disciplinary Practices</a:t>
            </a:r>
            <a:endParaRPr lang="en-US" dirty="0">
              <a:latin typeface="+mn-lt"/>
              <a:ea typeface="Twentieth Century"/>
              <a:cs typeface="Twentieth Century"/>
              <a:sym typeface="Twentieth Century"/>
            </a:endParaRPr>
          </a:p>
          <a:p>
            <a:pPr marL="687388" lvl="0" indent="-238125">
              <a:lnSpc>
                <a:spcPct val="100000"/>
              </a:lnSpc>
              <a:spcBef>
                <a:spcPts val="0"/>
              </a:spcBef>
              <a:buClr>
                <a:srgbClr val="000000"/>
              </a:buClr>
            </a:pPr>
            <a:r>
              <a:rPr lang="en-US" dirty="0">
                <a:solidFill>
                  <a:srgbClr val="000000"/>
                </a:solidFill>
                <a:latin typeface="+mn-lt"/>
                <a:ea typeface="Twentieth Century"/>
                <a:cs typeface="Twentieth Century"/>
                <a:sym typeface="Twentieth Century"/>
              </a:rPr>
              <a:t>Social and Emotional Competence</a:t>
            </a:r>
            <a:endParaRPr lang="en-US" sz="2000" dirty="0">
              <a:solidFill>
                <a:srgbClr val="000000"/>
              </a:solidFill>
              <a:latin typeface="+mn-lt"/>
              <a:ea typeface="Arial"/>
              <a:cs typeface="Arial"/>
              <a:sym typeface="Arial"/>
            </a:endParaRPr>
          </a:p>
          <a:p>
            <a:pPr marL="687388" lvl="0" indent="-238125">
              <a:lnSpc>
                <a:spcPct val="100000"/>
              </a:lnSpc>
              <a:spcBef>
                <a:spcPts val="0"/>
              </a:spcBef>
              <a:buClr>
                <a:srgbClr val="000000"/>
              </a:buClr>
            </a:pPr>
            <a:r>
              <a:rPr lang="en-US" dirty="0">
                <a:solidFill>
                  <a:srgbClr val="000000"/>
                </a:solidFill>
                <a:latin typeface="+mn-lt"/>
                <a:ea typeface="Twentieth Century"/>
                <a:cs typeface="Twentieth Century"/>
                <a:sym typeface="Twentieth Century"/>
              </a:rPr>
              <a:t>Academic Achievement</a:t>
            </a:r>
            <a:endParaRPr lang="en-US" sz="2000" dirty="0">
              <a:solidFill>
                <a:srgbClr val="000000"/>
              </a:solidFill>
              <a:latin typeface="+mn-lt"/>
              <a:ea typeface="Arial"/>
              <a:cs typeface="Arial"/>
              <a:sym typeface="Arial"/>
            </a:endParaRPr>
          </a:p>
          <a:p>
            <a:pPr marL="687388" lvl="0" indent="-238125">
              <a:lnSpc>
                <a:spcPct val="100000"/>
              </a:lnSpc>
              <a:spcBef>
                <a:spcPts val="0"/>
              </a:spcBef>
              <a:buClr>
                <a:srgbClr val="000000"/>
              </a:buClr>
            </a:pPr>
            <a:r>
              <a:rPr lang="en-US" dirty="0">
                <a:solidFill>
                  <a:srgbClr val="000000"/>
                </a:solidFill>
                <a:latin typeface="+mn-lt"/>
                <a:ea typeface="Twentieth Century"/>
                <a:cs typeface="Twentieth Century"/>
                <a:sym typeface="Twentieth Century"/>
              </a:rPr>
              <a:t>Organizational Climate and Culture</a:t>
            </a:r>
            <a:endParaRPr lang="en-US" sz="2000" dirty="0">
              <a:solidFill>
                <a:srgbClr val="000000"/>
              </a:solidFill>
              <a:latin typeface="+mn-lt"/>
              <a:ea typeface="Arial"/>
              <a:cs typeface="Arial"/>
              <a:sym typeface="Arial"/>
            </a:endParaRPr>
          </a:p>
          <a:p>
            <a:pPr marL="687388" lvl="0" indent="-238125">
              <a:lnSpc>
                <a:spcPct val="100000"/>
              </a:lnSpc>
              <a:spcBef>
                <a:spcPts val="0"/>
              </a:spcBef>
              <a:buClr>
                <a:srgbClr val="000000"/>
              </a:buClr>
            </a:pPr>
            <a:r>
              <a:rPr lang="en-US" dirty="0">
                <a:solidFill>
                  <a:srgbClr val="000000"/>
                </a:solidFill>
                <a:latin typeface="+mn-lt"/>
                <a:ea typeface="Twentieth Century"/>
                <a:cs typeface="Twentieth Century"/>
                <a:sym typeface="Twentieth Century"/>
              </a:rPr>
              <a:t>Student College and Career Readiness</a:t>
            </a:r>
            <a:endParaRPr lang="en-US" sz="2000" dirty="0">
              <a:solidFill>
                <a:srgbClr val="000000"/>
              </a:solidFill>
              <a:latin typeface="+mn-lt"/>
              <a:ea typeface="Arial"/>
              <a:cs typeface="Arial"/>
              <a:sym typeface="Arial"/>
            </a:endParaRPr>
          </a:p>
          <a:p>
            <a:pPr marL="687388" lvl="0" indent="-238125">
              <a:lnSpc>
                <a:spcPct val="100000"/>
              </a:lnSpc>
              <a:spcBef>
                <a:spcPts val="0"/>
              </a:spcBef>
              <a:buClr>
                <a:srgbClr val="000000"/>
              </a:buClr>
            </a:pPr>
            <a:r>
              <a:rPr lang="en-US" dirty="0">
                <a:solidFill>
                  <a:srgbClr val="000000"/>
                </a:solidFill>
                <a:latin typeface="+mn-lt"/>
                <a:ea typeface="Twentieth Century"/>
                <a:cs typeface="Twentieth Century"/>
                <a:sym typeface="Twentieth Century"/>
              </a:rPr>
              <a:t>Student Community Readiness</a:t>
            </a:r>
            <a:endParaRPr lang="en-US" sz="2000" dirty="0">
              <a:solidFill>
                <a:srgbClr val="000000"/>
              </a:solidFill>
              <a:latin typeface="+mn-lt"/>
              <a:ea typeface="Arial"/>
              <a:cs typeface="Arial"/>
              <a:sym typeface="Arial"/>
            </a:endParaRPr>
          </a:p>
          <a:p>
            <a:pPr marL="687388" lvl="0" indent="-238125">
              <a:lnSpc>
                <a:spcPct val="100000"/>
              </a:lnSpc>
              <a:spcBef>
                <a:spcPts val="0"/>
              </a:spcBef>
              <a:buClr>
                <a:srgbClr val="000000"/>
              </a:buClr>
            </a:pPr>
            <a:r>
              <a:rPr lang="en-US" dirty="0">
                <a:solidFill>
                  <a:srgbClr val="000000"/>
                </a:solidFill>
                <a:latin typeface="+mn-lt"/>
                <a:ea typeface="Twentieth Century"/>
                <a:cs typeface="Twentieth Century"/>
                <a:sym typeface="Twentieth Century"/>
              </a:rPr>
              <a:t>Behavior</a:t>
            </a:r>
            <a:endParaRPr lang="en-US" sz="2000" dirty="0">
              <a:solidFill>
                <a:srgbClr val="000000"/>
              </a:solidFill>
              <a:latin typeface="+mn-lt"/>
              <a:ea typeface="Arial"/>
              <a:cs typeface="Arial"/>
              <a:sym typeface="Arial"/>
            </a:endParaRPr>
          </a:p>
          <a:p>
            <a:pPr marL="687388" lvl="0" indent="-238125">
              <a:lnSpc>
                <a:spcPct val="100000"/>
              </a:lnSpc>
              <a:spcBef>
                <a:spcPts val="0"/>
              </a:spcBef>
              <a:buClr>
                <a:srgbClr val="000000"/>
              </a:buClr>
            </a:pPr>
            <a:r>
              <a:rPr lang="en-US" dirty="0">
                <a:solidFill>
                  <a:srgbClr val="000000"/>
                </a:solidFill>
                <a:latin typeface="+mn-lt"/>
                <a:ea typeface="Twentieth Century"/>
                <a:cs typeface="Twentieth Century"/>
                <a:sym typeface="Twentieth Century"/>
              </a:rPr>
              <a:t>Mental Wellness</a:t>
            </a:r>
            <a:endParaRPr lang="en-US" dirty="0">
              <a:solidFill>
                <a:srgbClr val="FF0000"/>
              </a:solidFill>
              <a:latin typeface="+mn-lt"/>
              <a:ea typeface="Twentieth Century"/>
              <a:cs typeface="Twentieth Century"/>
              <a:sym typeface="Twentieth Century"/>
            </a:endParaRPr>
          </a:p>
          <a:p>
            <a:pPr marL="687388" lvl="0" indent="-238125">
              <a:lnSpc>
                <a:spcPct val="100000"/>
              </a:lnSpc>
              <a:spcBef>
                <a:spcPts val="0"/>
              </a:spcBef>
              <a:buClr>
                <a:srgbClr val="000000"/>
              </a:buClr>
            </a:pPr>
            <a:r>
              <a:rPr lang="en-US" dirty="0">
                <a:solidFill>
                  <a:srgbClr val="000000"/>
                </a:solidFill>
                <a:latin typeface="+mn-lt"/>
                <a:ea typeface="Twentieth Century"/>
                <a:cs typeface="Twentieth Century"/>
                <a:sym typeface="Twentieth Century"/>
              </a:rPr>
              <a:t>Relationship Building</a:t>
            </a:r>
            <a:endParaRPr lang="en-US" sz="2000" dirty="0">
              <a:solidFill>
                <a:srgbClr val="000000"/>
              </a:solidFill>
              <a:latin typeface="+mn-lt"/>
              <a:ea typeface="Arial"/>
              <a:cs typeface="Arial"/>
              <a:sym typeface="Arial"/>
            </a:endParaRPr>
          </a:p>
          <a:p>
            <a:pPr marL="687388" lvl="0" indent="-238125">
              <a:lnSpc>
                <a:spcPct val="100000"/>
              </a:lnSpc>
              <a:spcBef>
                <a:spcPts val="0"/>
              </a:spcBef>
              <a:buClr>
                <a:srgbClr val="000000"/>
              </a:buClr>
            </a:pPr>
            <a:r>
              <a:rPr lang="en-US" dirty="0">
                <a:solidFill>
                  <a:srgbClr val="000000"/>
                </a:solidFill>
                <a:latin typeface="+mn-lt"/>
                <a:ea typeface="Twentieth Century"/>
                <a:cs typeface="Twentieth Century"/>
                <a:sym typeface="Twentieth Century"/>
              </a:rPr>
              <a:t>Building protective factors for students who experienced trauma</a:t>
            </a:r>
            <a:endParaRPr lang="en-US" sz="2000" dirty="0">
              <a:solidFill>
                <a:srgbClr val="000000"/>
              </a:solidFill>
              <a:latin typeface="+mn-lt"/>
              <a:ea typeface="Arial"/>
              <a:cs typeface="Arial"/>
              <a:sym typeface="Arial"/>
            </a:endParaRPr>
          </a:p>
          <a:p>
            <a:endParaRPr lang="en-US" dirty="0"/>
          </a:p>
        </p:txBody>
      </p:sp>
      <p:sp>
        <p:nvSpPr>
          <p:cNvPr id="4" name="TextBox 3">
            <a:extLst>
              <a:ext uri="{FF2B5EF4-FFF2-40B4-BE49-F238E27FC236}">
                <a16:creationId xmlns:a16="http://schemas.microsoft.com/office/drawing/2014/main" id="{C6C39EA2-A613-134C-AD74-15EF4639B7B5}"/>
              </a:ext>
            </a:extLst>
          </p:cNvPr>
          <p:cNvSpPr txBox="1"/>
          <p:nvPr/>
        </p:nvSpPr>
        <p:spPr>
          <a:xfrm>
            <a:off x="7772400" y="1600200"/>
            <a:ext cx="3752850" cy="523220"/>
          </a:xfrm>
          <a:prstGeom prst="rect">
            <a:avLst/>
          </a:prstGeom>
          <a:noFill/>
        </p:spPr>
        <p:txBody>
          <a:bodyPr wrap="square" rtlCol="0">
            <a:spAutoFit/>
          </a:bodyPr>
          <a:lstStyle/>
          <a:p>
            <a:r>
              <a:rPr lang="en-US" sz="2800" dirty="0"/>
              <a:t>Additional outcomes:</a:t>
            </a:r>
          </a:p>
        </p:txBody>
      </p:sp>
      <p:pic>
        <p:nvPicPr>
          <p:cNvPr id="6" name="Picture 5">
            <a:extLst>
              <a:ext uri="{FF2B5EF4-FFF2-40B4-BE49-F238E27FC236}">
                <a16:creationId xmlns:a16="http://schemas.microsoft.com/office/drawing/2014/main" id="{24B54F16-3BBF-8E40-818C-BC117D2E6163}"/>
              </a:ext>
            </a:extLst>
          </p:cNvPr>
          <p:cNvPicPr>
            <a:picLocks noChangeAspect="1"/>
          </p:cNvPicPr>
          <p:nvPr/>
        </p:nvPicPr>
        <p:blipFill>
          <a:blip r:embed="rId3"/>
          <a:stretch>
            <a:fillRect/>
          </a:stretch>
        </p:blipFill>
        <p:spPr>
          <a:xfrm>
            <a:off x="6565900" y="-6350"/>
            <a:ext cx="5626100" cy="1397000"/>
          </a:xfrm>
          <a:prstGeom prst="rect">
            <a:avLst/>
          </a:prstGeom>
        </p:spPr>
      </p:pic>
    </p:spTree>
    <p:extLst>
      <p:ext uri="{BB962C8B-B14F-4D97-AF65-F5344CB8AC3E}">
        <p14:creationId xmlns:p14="http://schemas.microsoft.com/office/powerpoint/2010/main" val="42083656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57"/>
        <p:cNvGrpSpPr/>
        <p:nvPr/>
      </p:nvGrpSpPr>
      <p:grpSpPr>
        <a:xfrm>
          <a:off x="0" y="0"/>
          <a:ext cx="0" cy="0"/>
          <a:chOff x="0" y="0"/>
          <a:chExt cx="0" cy="0"/>
        </a:xfrm>
      </p:grpSpPr>
      <p:sp>
        <p:nvSpPr>
          <p:cNvPr id="258" name="Google Shape;258;p21"/>
          <p:cNvSpPr/>
          <p:nvPr/>
        </p:nvSpPr>
        <p:spPr>
          <a:xfrm>
            <a:off x="2330411" y="2"/>
            <a:ext cx="7498079" cy="7498079"/>
          </a:xfrm>
          <a:prstGeom prst="ellipse">
            <a:avLst/>
          </a:prstGeom>
          <a:solidFill>
            <a:srgbClr val="FFFFFF"/>
          </a:solidFill>
          <a:ln w="304800" cap="flat" cmpd="sng">
            <a:solidFill>
              <a:srgbClr val="EE98CC"/>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62F7CD"/>
              </a:solidFill>
              <a:latin typeface="Twentieth Century"/>
              <a:ea typeface="Twentieth Century"/>
              <a:cs typeface="Twentieth Century"/>
              <a:sym typeface="Twentieth Century"/>
            </a:endParaRPr>
          </a:p>
        </p:txBody>
      </p:sp>
      <p:sp>
        <p:nvSpPr>
          <p:cNvPr id="259" name="Google Shape;259;p21"/>
          <p:cNvSpPr txBox="1"/>
          <p:nvPr/>
        </p:nvSpPr>
        <p:spPr>
          <a:xfrm>
            <a:off x="5046133" y="441469"/>
            <a:ext cx="1873629" cy="7694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400" b="1" i="0" u="none" strike="noStrike" cap="none" dirty="0">
                <a:solidFill>
                  <a:schemeClr val="dk2"/>
                </a:solidFill>
                <a:latin typeface="+mn-lt"/>
                <a:ea typeface="Calibri"/>
                <a:cs typeface="Calibri"/>
                <a:sym typeface="Calibri"/>
              </a:rPr>
              <a:t>DATA</a:t>
            </a:r>
            <a:endParaRPr sz="4400" b="0" i="0" u="none" strike="noStrike" cap="none" dirty="0">
              <a:solidFill>
                <a:srgbClr val="000000"/>
              </a:solidFill>
              <a:latin typeface="+mn-lt"/>
              <a:ea typeface="Arial"/>
              <a:cs typeface="Arial"/>
              <a:sym typeface="Arial"/>
            </a:endParaRPr>
          </a:p>
        </p:txBody>
      </p:sp>
      <p:sp>
        <p:nvSpPr>
          <p:cNvPr id="260" name="Google Shape;260;p21"/>
          <p:cNvSpPr txBox="1"/>
          <p:nvPr/>
        </p:nvSpPr>
        <p:spPr>
          <a:xfrm>
            <a:off x="3705983" y="1289248"/>
            <a:ext cx="4755174" cy="4970551"/>
          </a:xfrm>
          <a:prstGeom prst="rect">
            <a:avLst/>
          </a:prstGeom>
          <a:noFill/>
          <a:ln>
            <a:noFill/>
          </a:ln>
        </p:spPr>
        <p:txBody>
          <a:bodyPr spcFirstLastPara="1" wrap="square" lIns="91425" tIns="45700" rIns="91425" bIns="45700" anchor="t" anchorCtr="0">
            <a:spAutoFit/>
          </a:bodyPr>
          <a:lstStyle/>
          <a:p>
            <a:pPr marL="350838" marR="0" lvl="0" indent="-350838" algn="l" rtl="0">
              <a:lnSpc>
                <a:spcPct val="100000"/>
              </a:lnSpc>
              <a:spcBef>
                <a:spcPts val="0"/>
              </a:spcBef>
              <a:spcAft>
                <a:spcPts val="0"/>
              </a:spcAft>
              <a:buClr>
                <a:srgbClr val="000000"/>
              </a:buClr>
              <a:buSzPts val="1750"/>
              <a:buFont typeface="Arial"/>
              <a:buChar char="•"/>
            </a:pPr>
            <a:r>
              <a:rPr lang="en-US" sz="1750" b="0" i="0" u="none" strike="noStrike" cap="none" dirty="0">
                <a:solidFill>
                  <a:srgbClr val="000000"/>
                </a:solidFill>
                <a:latin typeface="+mn-lt"/>
                <a:ea typeface="Twentieth Century"/>
                <a:cs typeface="Twentieth Century"/>
                <a:sym typeface="Twentieth Century"/>
              </a:rPr>
              <a:t>Establish </a:t>
            </a:r>
            <a:r>
              <a:rPr lang="en-US" sz="1750" b="1" i="0" u="none" strike="noStrike" cap="none" dirty="0">
                <a:solidFill>
                  <a:srgbClr val="000000"/>
                </a:solidFill>
                <a:latin typeface="+mn-lt"/>
                <a:ea typeface="Twentieth Century"/>
                <a:cs typeface="Twentieth Century"/>
                <a:sym typeface="Twentieth Century"/>
              </a:rPr>
              <a:t>comprehensive</a:t>
            </a:r>
            <a:r>
              <a:rPr lang="en-US" sz="1750" b="0" i="0" u="none" strike="noStrike" cap="none" dirty="0">
                <a:solidFill>
                  <a:srgbClr val="000000"/>
                </a:solidFill>
                <a:latin typeface="+mn-lt"/>
                <a:ea typeface="Twentieth Century"/>
                <a:cs typeface="Twentieth Century"/>
                <a:sym typeface="Twentieth Century"/>
              </a:rPr>
              <a:t> </a:t>
            </a:r>
            <a:r>
              <a:rPr lang="en-US" sz="1750" b="1" i="0" u="none" strike="noStrike" cap="none" dirty="0">
                <a:solidFill>
                  <a:srgbClr val="000000"/>
                </a:solidFill>
                <a:latin typeface="+mn-lt"/>
                <a:ea typeface="Twentieth Century"/>
                <a:cs typeface="Twentieth Century"/>
                <a:sym typeface="Twentieth Century"/>
              </a:rPr>
              <a:t>universal screening </a:t>
            </a:r>
            <a:r>
              <a:rPr lang="en-US" sz="1750" b="0" i="0" u="none" strike="noStrike" cap="none" dirty="0">
                <a:solidFill>
                  <a:srgbClr val="000000"/>
                </a:solidFill>
                <a:latin typeface="+mn-lt"/>
                <a:ea typeface="Twentieth Century"/>
                <a:cs typeface="Twentieth Century"/>
                <a:sym typeface="Twentieth Century"/>
              </a:rPr>
              <a:t>measures (entry and exit criteria) for internalizing and externalizing needs</a:t>
            </a:r>
            <a:endParaRPr sz="1400" b="0" i="0" u="none" strike="noStrike" cap="none" dirty="0">
              <a:solidFill>
                <a:srgbClr val="000000"/>
              </a:solidFill>
              <a:latin typeface="+mn-lt"/>
              <a:ea typeface="Arial"/>
              <a:cs typeface="Arial"/>
              <a:sym typeface="Arial"/>
            </a:endParaRPr>
          </a:p>
          <a:p>
            <a:pPr marL="350838" marR="0" lvl="0" indent="-350838" algn="l" rtl="0">
              <a:lnSpc>
                <a:spcPct val="100000"/>
              </a:lnSpc>
              <a:spcBef>
                <a:spcPts val="1200"/>
              </a:spcBef>
              <a:spcAft>
                <a:spcPts val="0"/>
              </a:spcAft>
              <a:buClr>
                <a:srgbClr val="000000"/>
              </a:buClr>
              <a:buSzPts val="1750"/>
              <a:buFont typeface="Arial"/>
              <a:buChar char="•"/>
            </a:pPr>
            <a:r>
              <a:rPr lang="en-US" sz="1750" b="0" i="0" u="none" strike="noStrike" cap="none" dirty="0">
                <a:solidFill>
                  <a:srgbClr val="000000"/>
                </a:solidFill>
                <a:latin typeface="+mn-lt"/>
                <a:ea typeface="Twentieth Century"/>
                <a:cs typeface="Twentieth Century"/>
                <a:sym typeface="Twentieth Century"/>
              </a:rPr>
              <a:t>Select which evidence-based practices to install</a:t>
            </a:r>
            <a:endParaRPr sz="1400" b="0" i="0" u="none" strike="noStrike" cap="none" dirty="0">
              <a:solidFill>
                <a:srgbClr val="000000"/>
              </a:solidFill>
              <a:latin typeface="+mn-lt"/>
              <a:ea typeface="Arial"/>
              <a:cs typeface="Arial"/>
              <a:sym typeface="Arial"/>
            </a:endParaRPr>
          </a:p>
          <a:p>
            <a:pPr marL="350838" marR="0" lvl="0" indent="-350838" algn="l" rtl="0">
              <a:lnSpc>
                <a:spcPct val="100000"/>
              </a:lnSpc>
              <a:spcBef>
                <a:spcPts val="1200"/>
              </a:spcBef>
              <a:spcAft>
                <a:spcPts val="0"/>
              </a:spcAft>
              <a:buClr>
                <a:srgbClr val="000000"/>
              </a:buClr>
              <a:buSzPts val="1750"/>
              <a:buFont typeface="Arial"/>
              <a:buChar char="•"/>
            </a:pPr>
            <a:r>
              <a:rPr lang="en-US" sz="1750" b="0" i="0" u="none" strike="noStrike" cap="none" dirty="0">
                <a:solidFill>
                  <a:srgbClr val="000000"/>
                </a:solidFill>
                <a:latin typeface="+mn-lt"/>
                <a:ea typeface="Twentieth Century"/>
                <a:cs typeface="Twentieth Century"/>
                <a:sym typeface="Twentieth Century"/>
              </a:rPr>
              <a:t>Team </a:t>
            </a:r>
            <a:r>
              <a:rPr lang="en-US" sz="1750" b="1" i="0" u="none" strike="noStrike" cap="none" dirty="0">
                <a:solidFill>
                  <a:srgbClr val="000000"/>
                </a:solidFill>
                <a:latin typeface="+mn-lt"/>
                <a:ea typeface="Twentieth Century"/>
                <a:cs typeface="Twentieth Century"/>
                <a:sym typeface="Twentieth Century"/>
              </a:rPr>
              <a:t>data-based problem solving </a:t>
            </a:r>
            <a:r>
              <a:rPr lang="en-US" sz="1750" b="0" i="0" u="none" strike="noStrike" cap="none" dirty="0">
                <a:solidFill>
                  <a:srgbClr val="000000"/>
                </a:solidFill>
                <a:latin typeface="+mn-lt"/>
                <a:ea typeface="Twentieth Century"/>
                <a:cs typeface="Twentieth Century"/>
                <a:sym typeface="Twentieth Century"/>
              </a:rPr>
              <a:t>for decision-making</a:t>
            </a:r>
            <a:endParaRPr sz="1400" b="0" i="0" u="none" strike="noStrike" cap="none" dirty="0">
              <a:solidFill>
                <a:srgbClr val="000000"/>
              </a:solidFill>
              <a:latin typeface="+mn-lt"/>
              <a:ea typeface="Arial"/>
              <a:cs typeface="Arial"/>
              <a:sym typeface="Arial"/>
            </a:endParaRPr>
          </a:p>
          <a:p>
            <a:pPr marL="350838" marR="0" lvl="0" indent="-350838" algn="l" rtl="0">
              <a:lnSpc>
                <a:spcPct val="100000"/>
              </a:lnSpc>
              <a:spcBef>
                <a:spcPts val="1200"/>
              </a:spcBef>
              <a:spcAft>
                <a:spcPts val="0"/>
              </a:spcAft>
              <a:buClr>
                <a:srgbClr val="000000"/>
              </a:buClr>
              <a:buSzPts val="1750"/>
              <a:buFont typeface="Arial"/>
              <a:buChar char="•"/>
            </a:pPr>
            <a:r>
              <a:rPr lang="en-US" sz="1750" b="1" i="0" u="none" strike="noStrike" cap="none" dirty="0">
                <a:solidFill>
                  <a:srgbClr val="000000"/>
                </a:solidFill>
                <a:latin typeface="+mn-lt"/>
                <a:ea typeface="Twentieth Century"/>
                <a:cs typeface="Twentieth Century"/>
                <a:sym typeface="Twentieth Century"/>
              </a:rPr>
              <a:t>Continuous data-based progress monitoring </a:t>
            </a:r>
            <a:r>
              <a:rPr lang="en-US" sz="1750" b="0" i="0" u="none" strike="noStrike" cap="none" dirty="0">
                <a:solidFill>
                  <a:srgbClr val="000000"/>
                </a:solidFill>
                <a:latin typeface="+mn-lt"/>
                <a:ea typeface="Twentieth Century"/>
                <a:cs typeface="Twentieth Century"/>
                <a:sym typeface="Twentieth Century"/>
              </a:rPr>
              <a:t>of organizational and student outcomes (grades, attendance, referrals, perception, equity, etc.)</a:t>
            </a:r>
            <a:endParaRPr sz="1400" b="0" i="0" u="none" strike="noStrike" cap="none" dirty="0">
              <a:solidFill>
                <a:srgbClr val="000000"/>
              </a:solidFill>
              <a:latin typeface="+mn-lt"/>
              <a:ea typeface="Arial"/>
              <a:cs typeface="Arial"/>
              <a:sym typeface="Arial"/>
            </a:endParaRPr>
          </a:p>
          <a:p>
            <a:pPr marL="350838" marR="0" lvl="0" indent="-350838" algn="l" rtl="0">
              <a:lnSpc>
                <a:spcPct val="100000"/>
              </a:lnSpc>
              <a:spcBef>
                <a:spcPts val="1200"/>
              </a:spcBef>
              <a:spcAft>
                <a:spcPts val="0"/>
              </a:spcAft>
              <a:buClr>
                <a:srgbClr val="000000"/>
              </a:buClr>
              <a:buSzPts val="1750"/>
              <a:buFont typeface="Arial"/>
              <a:buChar char="•"/>
            </a:pPr>
            <a:r>
              <a:rPr lang="en-US" sz="1750" b="0" i="0" u="none" strike="noStrike" cap="none" dirty="0">
                <a:solidFill>
                  <a:srgbClr val="000000"/>
                </a:solidFill>
                <a:latin typeface="+mn-lt"/>
                <a:ea typeface="Twentieth Century"/>
                <a:cs typeface="Twentieth Century"/>
                <a:sym typeface="Twentieth Century"/>
              </a:rPr>
              <a:t>Process for layering up supports</a:t>
            </a:r>
            <a:endParaRPr sz="1400" b="0" i="0" u="none" strike="noStrike" cap="none" dirty="0">
              <a:solidFill>
                <a:srgbClr val="000000"/>
              </a:solidFill>
              <a:latin typeface="+mn-lt"/>
              <a:ea typeface="Arial"/>
              <a:cs typeface="Arial"/>
              <a:sym typeface="Arial"/>
            </a:endParaRPr>
          </a:p>
          <a:p>
            <a:pPr marL="350838" marR="0" lvl="0" indent="-350838" algn="l" rtl="0">
              <a:lnSpc>
                <a:spcPct val="100000"/>
              </a:lnSpc>
              <a:spcBef>
                <a:spcPts val="1200"/>
              </a:spcBef>
              <a:spcAft>
                <a:spcPts val="0"/>
              </a:spcAft>
              <a:buClr>
                <a:srgbClr val="000000"/>
              </a:buClr>
              <a:buSzPts val="1750"/>
              <a:buFont typeface="Arial"/>
              <a:buChar char="•"/>
            </a:pPr>
            <a:r>
              <a:rPr lang="en-US" sz="1750" b="1" i="0" u="none" strike="noStrike" cap="none" dirty="0">
                <a:solidFill>
                  <a:srgbClr val="000000"/>
                </a:solidFill>
                <a:latin typeface="+mn-lt"/>
                <a:ea typeface="Twentieth Century"/>
                <a:cs typeface="Twentieth Century"/>
                <a:sym typeface="Twentieth Century"/>
              </a:rPr>
              <a:t>Evaluation of implementation fidelity</a:t>
            </a:r>
            <a:endParaRPr sz="1400" b="0" i="0" u="none" strike="noStrike" cap="none" dirty="0">
              <a:solidFill>
                <a:srgbClr val="000000"/>
              </a:solidFill>
              <a:latin typeface="+mn-lt"/>
              <a:ea typeface="Arial"/>
              <a:cs typeface="Arial"/>
              <a:sym typeface="Arial"/>
            </a:endParaRPr>
          </a:p>
          <a:p>
            <a:pPr marL="571500" marR="0" lvl="0" indent="-495300" algn="l" rtl="0">
              <a:lnSpc>
                <a:spcPct val="100000"/>
              </a:lnSpc>
              <a:spcBef>
                <a:spcPts val="1200"/>
              </a:spcBef>
              <a:spcAft>
                <a:spcPts val="0"/>
              </a:spcAft>
              <a:buClr>
                <a:schemeClr val="dk1"/>
              </a:buClr>
              <a:buSzPts val="1200"/>
              <a:buFont typeface="Arial"/>
              <a:buNone/>
            </a:pPr>
            <a:endParaRPr sz="1200" b="0" i="0" u="none" strike="noStrike" cap="none" dirty="0">
              <a:solidFill>
                <a:srgbClr val="000000"/>
              </a:solidFill>
              <a:latin typeface="Twentieth Century"/>
              <a:ea typeface="Twentieth Century"/>
              <a:cs typeface="Twentieth Century"/>
              <a:sym typeface="Twentieth Century"/>
            </a:endParaRPr>
          </a:p>
        </p:txBody>
      </p:sp>
      <p:grpSp>
        <p:nvGrpSpPr>
          <p:cNvPr id="261" name="Google Shape;261;p21"/>
          <p:cNvGrpSpPr/>
          <p:nvPr/>
        </p:nvGrpSpPr>
        <p:grpSpPr>
          <a:xfrm>
            <a:off x="9275969" y="227420"/>
            <a:ext cx="1138142" cy="1138142"/>
            <a:chOff x="7471949" y="43990"/>
            <a:chExt cx="1478134" cy="1478134"/>
          </a:xfrm>
        </p:grpSpPr>
        <p:sp>
          <p:nvSpPr>
            <p:cNvPr id="262" name="Google Shape;262;p21"/>
            <p:cNvSpPr/>
            <p:nvPr/>
          </p:nvSpPr>
          <p:spPr>
            <a:xfrm>
              <a:off x="7471949" y="43990"/>
              <a:ext cx="1478134" cy="1478134"/>
            </a:xfrm>
            <a:prstGeom prst="ellipse">
              <a:avLst/>
            </a:prstGeom>
            <a:noFill/>
            <a:ln w="38100" cap="flat" cmpd="sng">
              <a:solidFill>
                <a:srgbClr val="343397"/>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3" name="Google Shape;263;p21"/>
            <p:cNvSpPr/>
            <p:nvPr/>
          </p:nvSpPr>
          <p:spPr>
            <a:xfrm>
              <a:off x="7835952" y="664699"/>
              <a:ext cx="763702" cy="714432"/>
            </a:xfrm>
            <a:prstGeom prst="ellipse">
              <a:avLst/>
            </a:prstGeom>
            <a:noFill/>
            <a:ln w="38100" cap="flat" cmpd="sng">
              <a:solidFill>
                <a:srgbClr val="99CC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264" name="Google Shape;264;p21"/>
            <p:cNvSpPr/>
            <p:nvPr/>
          </p:nvSpPr>
          <p:spPr>
            <a:xfrm>
              <a:off x="8057672" y="295165"/>
              <a:ext cx="739067" cy="714432"/>
            </a:xfrm>
            <a:prstGeom prst="ellipse">
              <a:avLst/>
            </a:prstGeom>
            <a:noFill/>
            <a:ln w="38100" cap="flat" cmpd="sng">
              <a:solidFill>
                <a:srgbClr val="FF99CC"/>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5" name="Google Shape;265;p21"/>
            <p:cNvSpPr/>
            <p:nvPr/>
          </p:nvSpPr>
          <p:spPr>
            <a:xfrm>
              <a:off x="7638868" y="295165"/>
              <a:ext cx="714432" cy="714432"/>
            </a:xfrm>
            <a:prstGeom prst="ellipse">
              <a:avLst/>
            </a:prstGeom>
            <a:noFill/>
            <a:ln w="38100" cap="flat" cmpd="sng">
              <a:solidFill>
                <a:srgbClr val="00FFCC"/>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266" name="Google Shape;266;p21"/>
          <p:cNvSpPr/>
          <p:nvPr/>
        </p:nvSpPr>
        <p:spPr>
          <a:xfrm rot="9589430" flipH="1">
            <a:off x="8631715" y="410497"/>
            <a:ext cx="1654986" cy="1580568"/>
          </a:xfrm>
          <a:prstGeom prst="arc">
            <a:avLst>
              <a:gd name="adj1" fmla="val 16200000"/>
              <a:gd name="adj2" fmla="val 0"/>
            </a:avLst>
          </a:prstGeom>
          <a:noFill/>
          <a:ln w="38100" cap="flat" cmpd="sng">
            <a:solidFill>
              <a:srgbClr val="EE98CC"/>
            </a:solidFill>
            <a:prstDash val="solid"/>
            <a:miter lim="800000"/>
            <a:headEnd type="triangle" w="med" len="med"/>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67" name="Google Shape;267;p21" descr="Logo_Icon_FINAL.png"/>
          <p:cNvPicPr preferRelativeResize="0"/>
          <p:nvPr/>
        </p:nvPicPr>
        <p:blipFill rotWithShape="1">
          <a:blip r:embed="rId3">
            <a:alphaModFix/>
          </a:blip>
          <a:srcRect/>
          <a:stretch/>
        </p:blipFill>
        <p:spPr>
          <a:xfrm>
            <a:off x="1819124" y="295039"/>
            <a:ext cx="737394" cy="737394"/>
          </a:xfrm>
          <a:prstGeom prst="rect">
            <a:avLst/>
          </a:prstGeom>
          <a:noFill/>
          <a:ln>
            <a:noFill/>
          </a:ln>
        </p:spPr>
      </p:pic>
      <p:sp>
        <p:nvSpPr>
          <p:cNvPr id="268" name="Google Shape;268;p21"/>
          <p:cNvSpPr txBox="1"/>
          <p:nvPr/>
        </p:nvSpPr>
        <p:spPr>
          <a:xfrm>
            <a:off x="4408672" y="6046085"/>
            <a:ext cx="3617728" cy="1092566"/>
          </a:xfrm>
          <a:prstGeom prst="rect">
            <a:avLst/>
          </a:prstGeom>
          <a:noFill/>
          <a:ln>
            <a:noFill/>
          </a:ln>
        </p:spPr>
        <p:txBody>
          <a:bodyPr spcFirstLastPara="1" wrap="square" lIns="91425" tIns="45700" rIns="91425" bIns="45700" anchor="t" anchorCtr="0">
            <a:spAutoFit/>
          </a:bodyPr>
          <a:lstStyle/>
          <a:p>
            <a:pPr marL="11113" marR="0" lvl="0" indent="0" algn="l" rtl="0">
              <a:lnSpc>
                <a:spcPct val="100000"/>
              </a:lnSpc>
              <a:spcBef>
                <a:spcPts val="0"/>
              </a:spcBef>
              <a:spcAft>
                <a:spcPts val="0"/>
              </a:spcAft>
              <a:buClr>
                <a:srgbClr val="000000"/>
              </a:buClr>
              <a:buSzPts val="1100"/>
              <a:buFont typeface="Arial"/>
              <a:buNone/>
            </a:pPr>
            <a:r>
              <a:rPr lang="en-US" sz="1200" b="0" i="0" u="none" strike="noStrike" cap="none" dirty="0">
                <a:solidFill>
                  <a:srgbClr val="3A54A5"/>
                </a:solidFill>
                <a:latin typeface="+mn-lt"/>
                <a:ea typeface="Twentieth Century"/>
                <a:cs typeface="Twentieth Century"/>
                <a:sym typeface="Twentieth Century"/>
              </a:rPr>
              <a:t>Items in </a:t>
            </a:r>
            <a:r>
              <a:rPr lang="en-US" sz="1200" b="1" i="0" u="none" strike="noStrike" cap="none" dirty="0">
                <a:solidFill>
                  <a:srgbClr val="3A54A5"/>
                </a:solidFill>
                <a:latin typeface="+mn-lt"/>
                <a:ea typeface="Twentieth Century"/>
                <a:cs typeface="Twentieth Century"/>
                <a:sym typeface="Twentieth Century"/>
              </a:rPr>
              <a:t>bold</a:t>
            </a:r>
            <a:r>
              <a:rPr lang="en-US" sz="1200" b="0" i="0" u="none" strike="noStrike" cap="none" dirty="0">
                <a:solidFill>
                  <a:srgbClr val="3A54A5"/>
                </a:solidFill>
                <a:latin typeface="+mn-lt"/>
                <a:ea typeface="Twentieth Century"/>
                <a:cs typeface="Twentieth Century"/>
                <a:sym typeface="Twentieth Century"/>
              </a:rPr>
              <a:t> denote core features of MTSS</a:t>
            </a:r>
            <a:endParaRPr sz="1200" b="0" i="0" u="none" strike="noStrike" cap="none" dirty="0">
              <a:solidFill>
                <a:srgbClr val="000000"/>
              </a:solidFill>
              <a:latin typeface="+mn-lt"/>
              <a:ea typeface="Arial"/>
              <a:cs typeface="Arial"/>
              <a:sym typeface="Arial"/>
            </a:endParaRPr>
          </a:p>
          <a:p>
            <a:pPr marL="11113" marR="0" lvl="0" indent="0" algn="l" rtl="0">
              <a:lnSpc>
                <a:spcPct val="100000"/>
              </a:lnSpc>
              <a:spcBef>
                <a:spcPts val="600"/>
              </a:spcBef>
              <a:spcAft>
                <a:spcPts val="0"/>
              </a:spcAft>
              <a:buClr>
                <a:srgbClr val="000000"/>
              </a:buClr>
              <a:buSzPts val="900"/>
              <a:buFont typeface="Arial"/>
              <a:buNone/>
            </a:pPr>
            <a:r>
              <a:rPr lang="en-US" sz="1200" b="0" i="0" u="none" strike="noStrike" cap="none" dirty="0">
                <a:solidFill>
                  <a:srgbClr val="8799D7"/>
                </a:solidFill>
                <a:latin typeface="+mn-lt"/>
                <a:ea typeface="Twentieth Century"/>
                <a:cs typeface="Twentieth Century"/>
                <a:sym typeface="Twentieth Century"/>
              </a:rPr>
              <a:t>McIntosh, K.&amp; Goodman, S. (2016). Integrated Multi-Tiered</a:t>
            </a:r>
            <a:br>
              <a:rPr lang="en-US" sz="1200" b="0" i="0" u="none" strike="noStrike" cap="none" dirty="0">
                <a:solidFill>
                  <a:srgbClr val="8799D7"/>
                </a:solidFill>
                <a:latin typeface="+mn-lt"/>
                <a:ea typeface="Twentieth Century"/>
                <a:cs typeface="Twentieth Century"/>
                <a:sym typeface="Twentieth Century"/>
              </a:rPr>
            </a:br>
            <a:r>
              <a:rPr lang="en-US" sz="1200" b="0" i="0" u="none" strike="noStrike" cap="none" dirty="0">
                <a:solidFill>
                  <a:srgbClr val="8799D7"/>
                </a:solidFill>
                <a:latin typeface="+mn-lt"/>
                <a:ea typeface="Twentieth Century"/>
                <a:cs typeface="Twentieth Century"/>
                <a:sym typeface="Twentieth Century"/>
              </a:rPr>
              <a:t>Systems of Support: Blending RTI and PBIS. New York: Guilford Press.</a:t>
            </a:r>
            <a:endParaRPr sz="1200" b="0" i="0" u="none" strike="noStrike" cap="none" dirty="0">
              <a:solidFill>
                <a:srgbClr val="000000"/>
              </a:solidFill>
              <a:latin typeface="+mn-lt"/>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73"/>
        <p:cNvGrpSpPr/>
        <p:nvPr/>
      </p:nvGrpSpPr>
      <p:grpSpPr>
        <a:xfrm>
          <a:off x="0" y="0"/>
          <a:ext cx="0" cy="0"/>
          <a:chOff x="0" y="0"/>
          <a:chExt cx="0" cy="0"/>
        </a:xfrm>
      </p:grpSpPr>
      <p:sp>
        <p:nvSpPr>
          <p:cNvPr id="274" name="Google Shape;274;p22"/>
          <p:cNvSpPr/>
          <p:nvPr/>
        </p:nvSpPr>
        <p:spPr>
          <a:xfrm>
            <a:off x="2330411" y="1"/>
            <a:ext cx="7498079" cy="7498079"/>
          </a:xfrm>
          <a:prstGeom prst="ellipse">
            <a:avLst/>
          </a:prstGeom>
          <a:solidFill>
            <a:srgbClr val="FFFFFF"/>
          </a:solidFill>
          <a:ln w="304800" cap="flat" cmpd="sng">
            <a:solidFill>
              <a:srgbClr val="61F7C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62F7CD"/>
              </a:solidFill>
              <a:latin typeface="Twentieth Century"/>
              <a:ea typeface="Twentieth Century"/>
              <a:cs typeface="Twentieth Century"/>
              <a:sym typeface="Twentieth Century"/>
            </a:endParaRPr>
          </a:p>
        </p:txBody>
      </p:sp>
      <p:sp>
        <p:nvSpPr>
          <p:cNvPr id="275" name="Google Shape;275;p22"/>
          <p:cNvSpPr txBox="1"/>
          <p:nvPr/>
        </p:nvSpPr>
        <p:spPr>
          <a:xfrm>
            <a:off x="4673600" y="514110"/>
            <a:ext cx="2901700" cy="7694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400" b="1" i="0" u="none" strike="noStrike" cap="none" dirty="0">
                <a:solidFill>
                  <a:schemeClr val="dk2"/>
                </a:solidFill>
                <a:latin typeface="+mn-lt"/>
                <a:ea typeface="Calibri"/>
                <a:cs typeface="Calibri"/>
                <a:sym typeface="Calibri"/>
              </a:rPr>
              <a:t>SYSTEMS</a:t>
            </a:r>
            <a:endParaRPr sz="4400" b="0" i="0" u="none" strike="noStrike" cap="none" dirty="0">
              <a:solidFill>
                <a:srgbClr val="000000"/>
              </a:solidFill>
              <a:latin typeface="+mn-lt"/>
              <a:ea typeface="Arial"/>
              <a:cs typeface="Arial"/>
              <a:sym typeface="Arial"/>
            </a:endParaRPr>
          </a:p>
        </p:txBody>
      </p:sp>
      <p:sp>
        <p:nvSpPr>
          <p:cNvPr id="276" name="Google Shape;276;p22"/>
          <p:cNvSpPr txBox="1"/>
          <p:nvPr/>
        </p:nvSpPr>
        <p:spPr>
          <a:xfrm>
            <a:off x="3726903" y="1365562"/>
            <a:ext cx="5052907" cy="4970551"/>
          </a:xfrm>
          <a:prstGeom prst="rect">
            <a:avLst/>
          </a:prstGeom>
          <a:noFill/>
          <a:ln>
            <a:noFill/>
          </a:ln>
        </p:spPr>
        <p:txBody>
          <a:bodyPr spcFirstLastPara="1" wrap="square" lIns="91425" tIns="45700" rIns="91425" bIns="45700" anchor="t" anchorCtr="0">
            <a:spAutoFit/>
          </a:bodyPr>
          <a:lstStyle/>
          <a:p>
            <a:pPr marL="350838" marR="0" lvl="0" indent="-350838" algn="l" rtl="0">
              <a:lnSpc>
                <a:spcPct val="100000"/>
              </a:lnSpc>
              <a:spcBef>
                <a:spcPts val="0"/>
              </a:spcBef>
              <a:spcAft>
                <a:spcPts val="0"/>
              </a:spcAft>
              <a:buClr>
                <a:srgbClr val="000000"/>
              </a:buClr>
              <a:buSzPts val="1900"/>
              <a:buFont typeface="Arial"/>
              <a:buChar char="•"/>
            </a:pPr>
            <a:r>
              <a:rPr lang="en-US" sz="1900" b="1" i="0" u="none" strike="noStrike" cap="none" dirty="0">
                <a:solidFill>
                  <a:srgbClr val="000000"/>
                </a:solidFill>
                <a:latin typeface="+mn-lt"/>
                <a:ea typeface="Twentieth Century"/>
                <a:cs typeface="Twentieth Century"/>
                <a:sym typeface="Twentieth Century"/>
              </a:rPr>
              <a:t>Team-based leadership and coordination </a:t>
            </a:r>
            <a:r>
              <a:rPr lang="en-US" sz="1900" b="0" i="0" u="none" strike="noStrike" cap="none" dirty="0">
                <a:solidFill>
                  <a:srgbClr val="000000"/>
                </a:solidFill>
                <a:latin typeface="+mn-lt"/>
                <a:ea typeface="Twentieth Century"/>
                <a:cs typeface="Twentieth Century"/>
                <a:sym typeface="Twentieth Century"/>
              </a:rPr>
              <a:t>(District and School)</a:t>
            </a:r>
            <a:endParaRPr sz="1400" b="0" i="0" u="none" strike="noStrike" cap="none" dirty="0">
              <a:solidFill>
                <a:srgbClr val="000000"/>
              </a:solidFill>
              <a:latin typeface="+mn-lt"/>
              <a:ea typeface="Arial"/>
              <a:cs typeface="Arial"/>
              <a:sym typeface="Arial"/>
            </a:endParaRPr>
          </a:p>
          <a:p>
            <a:pPr marL="350838" marR="0" lvl="0" indent="-350838" algn="l" rtl="0">
              <a:lnSpc>
                <a:spcPct val="100000"/>
              </a:lnSpc>
              <a:spcBef>
                <a:spcPts val="1800"/>
              </a:spcBef>
              <a:spcAft>
                <a:spcPts val="0"/>
              </a:spcAft>
              <a:buClr>
                <a:srgbClr val="000000"/>
              </a:buClr>
              <a:buSzPts val="1900"/>
              <a:buFont typeface="Arial"/>
              <a:buChar char="•"/>
            </a:pPr>
            <a:r>
              <a:rPr lang="en-US" sz="1900" b="0" i="0" u="none" strike="noStrike" cap="none" dirty="0">
                <a:solidFill>
                  <a:srgbClr val="000000"/>
                </a:solidFill>
                <a:latin typeface="+mn-lt"/>
                <a:ea typeface="Twentieth Century"/>
                <a:cs typeface="Twentieth Century"/>
                <a:sym typeface="Twentieth Century"/>
              </a:rPr>
              <a:t>District and School Administrator Commitment</a:t>
            </a:r>
            <a:endParaRPr sz="1400" b="0" i="0" u="none" strike="noStrike" cap="none" dirty="0">
              <a:solidFill>
                <a:srgbClr val="000000"/>
              </a:solidFill>
              <a:latin typeface="+mn-lt"/>
              <a:ea typeface="Arial"/>
              <a:cs typeface="Arial"/>
              <a:sym typeface="Arial"/>
            </a:endParaRPr>
          </a:p>
          <a:p>
            <a:pPr marL="350838" marR="0" lvl="0" indent="-350838" algn="l" rtl="0">
              <a:lnSpc>
                <a:spcPct val="100000"/>
              </a:lnSpc>
              <a:spcBef>
                <a:spcPts val="1800"/>
              </a:spcBef>
              <a:spcAft>
                <a:spcPts val="0"/>
              </a:spcAft>
              <a:buClr>
                <a:srgbClr val="000000"/>
              </a:buClr>
              <a:buSzPts val="1900"/>
              <a:buFont typeface="Arial"/>
              <a:buChar char="•"/>
            </a:pPr>
            <a:r>
              <a:rPr lang="en-US" sz="1900" b="0" i="0" u="none" strike="noStrike" cap="none" dirty="0">
                <a:solidFill>
                  <a:srgbClr val="000000"/>
                </a:solidFill>
                <a:latin typeface="+mn-lt"/>
                <a:ea typeface="Twentieth Century"/>
                <a:cs typeface="Twentieth Century"/>
                <a:sym typeface="Twentieth Century"/>
              </a:rPr>
              <a:t>Ongoing</a:t>
            </a:r>
            <a:r>
              <a:rPr lang="en-US" sz="1900" b="1" i="0" u="none" strike="noStrike" cap="none" dirty="0">
                <a:solidFill>
                  <a:srgbClr val="000000"/>
                </a:solidFill>
                <a:latin typeface="+mn-lt"/>
                <a:ea typeface="Twentieth Century"/>
                <a:cs typeface="Twentieth Century"/>
                <a:sym typeface="Twentieth Century"/>
              </a:rPr>
              <a:t> professional development including coaching </a:t>
            </a:r>
            <a:r>
              <a:rPr lang="en-US" sz="1900" b="0" i="0" u="none" strike="noStrike" cap="none" dirty="0">
                <a:solidFill>
                  <a:srgbClr val="000000"/>
                </a:solidFill>
                <a:latin typeface="+mn-lt"/>
                <a:ea typeface="Twentieth Century"/>
                <a:cs typeface="Twentieth Century"/>
                <a:sym typeface="Twentieth Century"/>
              </a:rPr>
              <a:t>and performance feedback</a:t>
            </a:r>
            <a:endParaRPr sz="1400" b="0" i="0" u="none" strike="noStrike" cap="none" dirty="0">
              <a:solidFill>
                <a:srgbClr val="000000"/>
              </a:solidFill>
              <a:latin typeface="+mn-lt"/>
              <a:ea typeface="Arial"/>
              <a:cs typeface="Arial"/>
              <a:sym typeface="Arial"/>
            </a:endParaRPr>
          </a:p>
          <a:p>
            <a:pPr marL="350838" marR="0" lvl="0" indent="-350838" algn="l" rtl="0">
              <a:lnSpc>
                <a:spcPct val="100000"/>
              </a:lnSpc>
              <a:spcBef>
                <a:spcPts val="1800"/>
              </a:spcBef>
              <a:spcAft>
                <a:spcPts val="0"/>
              </a:spcAft>
              <a:buClr>
                <a:srgbClr val="000000"/>
              </a:buClr>
              <a:buSzPts val="1900"/>
              <a:buFont typeface="Arial"/>
              <a:buChar char="•"/>
            </a:pPr>
            <a:r>
              <a:rPr lang="en-US" sz="1900" b="0" i="0" u="none" strike="noStrike" cap="none" dirty="0">
                <a:solidFill>
                  <a:srgbClr val="000000"/>
                </a:solidFill>
                <a:latin typeface="+mn-lt"/>
                <a:ea typeface="Twentieth Century"/>
                <a:cs typeface="Twentieth Century"/>
                <a:sym typeface="Twentieth Century"/>
              </a:rPr>
              <a:t>Support for staff in Implementing practices</a:t>
            </a:r>
            <a:endParaRPr sz="1400" b="0" i="0" u="none" strike="noStrike" cap="none" dirty="0">
              <a:solidFill>
                <a:srgbClr val="000000"/>
              </a:solidFill>
              <a:latin typeface="+mn-lt"/>
              <a:ea typeface="Arial"/>
              <a:cs typeface="Arial"/>
              <a:sym typeface="Arial"/>
            </a:endParaRPr>
          </a:p>
          <a:p>
            <a:pPr marL="350838" marR="0" lvl="0" indent="-350838" algn="l" rtl="0">
              <a:lnSpc>
                <a:spcPct val="100000"/>
              </a:lnSpc>
              <a:spcBef>
                <a:spcPts val="1800"/>
              </a:spcBef>
              <a:spcAft>
                <a:spcPts val="0"/>
              </a:spcAft>
              <a:buClr>
                <a:srgbClr val="000000"/>
              </a:buClr>
              <a:buSzPts val="1900"/>
              <a:buFont typeface="Arial"/>
              <a:buChar char="•"/>
            </a:pPr>
            <a:r>
              <a:rPr lang="en-US" sz="1900" b="0" i="0" u="none" strike="noStrike" cap="none" dirty="0">
                <a:solidFill>
                  <a:srgbClr val="000000"/>
                </a:solidFill>
                <a:latin typeface="+mn-lt"/>
                <a:ea typeface="Twentieth Century"/>
                <a:cs typeface="Twentieth Century"/>
                <a:sym typeface="Twentieth Century"/>
              </a:rPr>
              <a:t>Communication/input from stakeholders</a:t>
            </a:r>
            <a:endParaRPr sz="1400" b="0" i="0" u="none" strike="noStrike" cap="none" dirty="0">
              <a:solidFill>
                <a:srgbClr val="000000"/>
              </a:solidFill>
              <a:latin typeface="+mn-lt"/>
              <a:ea typeface="Arial"/>
              <a:cs typeface="Arial"/>
              <a:sym typeface="Arial"/>
            </a:endParaRPr>
          </a:p>
          <a:p>
            <a:pPr marL="350838" marR="0" lvl="0" indent="-350838" algn="l" rtl="0">
              <a:lnSpc>
                <a:spcPct val="100000"/>
              </a:lnSpc>
              <a:spcBef>
                <a:spcPts val="1800"/>
              </a:spcBef>
              <a:spcAft>
                <a:spcPts val="0"/>
              </a:spcAft>
              <a:buClr>
                <a:srgbClr val="000000"/>
              </a:buClr>
              <a:buSzPts val="1900"/>
              <a:buFont typeface="Arial"/>
              <a:buChar char="•"/>
            </a:pPr>
            <a:r>
              <a:rPr lang="en-US" sz="1900" b="0" i="0" u="none" strike="noStrike" cap="none" dirty="0">
                <a:solidFill>
                  <a:srgbClr val="000000"/>
                </a:solidFill>
                <a:latin typeface="+mn-lt"/>
                <a:ea typeface="Twentieth Century"/>
                <a:cs typeface="Twentieth Century"/>
                <a:sym typeface="Twentieth Century"/>
              </a:rPr>
              <a:t>Documentation and Policies</a:t>
            </a:r>
            <a:endParaRPr sz="1400" b="0" i="0" u="none" strike="noStrike" cap="none" dirty="0">
              <a:solidFill>
                <a:srgbClr val="000000"/>
              </a:solidFill>
              <a:latin typeface="+mn-lt"/>
              <a:ea typeface="Arial"/>
              <a:cs typeface="Arial"/>
              <a:sym typeface="Arial"/>
            </a:endParaRPr>
          </a:p>
          <a:p>
            <a:pPr marL="463550" marR="0" lvl="0" indent="-349250" algn="l" rtl="0">
              <a:lnSpc>
                <a:spcPct val="100000"/>
              </a:lnSpc>
              <a:spcBef>
                <a:spcPts val="1800"/>
              </a:spcBef>
              <a:spcAft>
                <a:spcPts val="0"/>
              </a:spcAft>
              <a:buClr>
                <a:schemeClr val="dk1"/>
              </a:buClr>
              <a:buSzPts val="1800"/>
              <a:buFont typeface="Arial"/>
              <a:buNone/>
            </a:pPr>
            <a:endParaRPr sz="1800" b="0" i="0" u="none" strike="noStrike" cap="none" dirty="0">
              <a:solidFill>
                <a:srgbClr val="000000"/>
              </a:solidFill>
              <a:latin typeface="Twentieth Century"/>
              <a:ea typeface="Twentieth Century"/>
              <a:cs typeface="Twentieth Century"/>
              <a:sym typeface="Twentieth Century"/>
            </a:endParaRPr>
          </a:p>
        </p:txBody>
      </p:sp>
      <p:grpSp>
        <p:nvGrpSpPr>
          <p:cNvPr id="277" name="Google Shape;277;p22"/>
          <p:cNvGrpSpPr/>
          <p:nvPr/>
        </p:nvGrpSpPr>
        <p:grpSpPr>
          <a:xfrm>
            <a:off x="9275969" y="227420"/>
            <a:ext cx="1138142" cy="1138142"/>
            <a:chOff x="7471949" y="43990"/>
            <a:chExt cx="1478134" cy="1478134"/>
          </a:xfrm>
        </p:grpSpPr>
        <p:sp>
          <p:nvSpPr>
            <p:cNvPr id="278" name="Google Shape;278;p22"/>
            <p:cNvSpPr/>
            <p:nvPr/>
          </p:nvSpPr>
          <p:spPr>
            <a:xfrm>
              <a:off x="7471949" y="43990"/>
              <a:ext cx="1478134" cy="1478134"/>
            </a:xfrm>
            <a:prstGeom prst="ellipse">
              <a:avLst/>
            </a:prstGeom>
            <a:noFill/>
            <a:ln w="38100" cap="flat" cmpd="sng">
              <a:solidFill>
                <a:srgbClr val="343397"/>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79" name="Google Shape;279;p22"/>
            <p:cNvSpPr/>
            <p:nvPr/>
          </p:nvSpPr>
          <p:spPr>
            <a:xfrm>
              <a:off x="7835952" y="664699"/>
              <a:ext cx="763702" cy="714432"/>
            </a:xfrm>
            <a:prstGeom prst="ellipse">
              <a:avLst/>
            </a:prstGeom>
            <a:noFill/>
            <a:ln w="38100" cap="flat" cmpd="sng">
              <a:solidFill>
                <a:srgbClr val="99CC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280" name="Google Shape;280;p22"/>
            <p:cNvSpPr/>
            <p:nvPr/>
          </p:nvSpPr>
          <p:spPr>
            <a:xfrm>
              <a:off x="8057672" y="295165"/>
              <a:ext cx="739067" cy="714432"/>
            </a:xfrm>
            <a:prstGeom prst="ellipse">
              <a:avLst/>
            </a:prstGeom>
            <a:noFill/>
            <a:ln w="38100" cap="flat" cmpd="sng">
              <a:solidFill>
                <a:srgbClr val="FF99CC"/>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81" name="Google Shape;281;p22"/>
            <p:cNvSpPr/>
            <p:nvPr/>
          </p:nvSpPr>
          <p:spPr>
            <a:xfrm>
              <a:off x="7638868" y="295165"/>
              <a:ext cx="714432" cy="714432"/>
            </a:xfrm>
            <a:prstGeom prst="ellipse">
              <a:avLst/>
            </a:prstGeom>
            <a:noFill/>
            <a:ln w="38100" cap="flat" cmpd="sng">
              <a:solidFill>
                <a:srgbClr val="00FFCC"/>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282" name="Google Shape;282;p22"/>
          <p:cNvSpPr/>
          <p:nvPr/>
        </p:nvSpPr>
        <p:spPr>
          <a:xfrm rot="-3404678">
            <a:off x="8552446" y="507191"/>
            <a:ext cx="1072870" cy="1002300"/>
          </a:xfrm>
          <a:prstGeom prst="arc">
            <a:avLst>
              <a:gd name="adj1" fmla="val 16200000"/>
              <a:gd name="adj2" fmla="val 0"/>
            </a:avLst>
          </a:prstGeom>
          <a:noFill/>
          <a:ln w="38100" cap="flat" cmpd="sng">
            <a:solidFill>
              <a:srgbClr val="61F7CD"/>
            </a:solidFill>
            <a:prstDash val="solid"/>
            <a:miter lim="800000"/>
            <a:headEnd type="triangle" w="med" len="med"/>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83" name="Google Shape;283;p22" descr="Logo_Icon_FINAL.png"/>
          <p:cNvPicPr preferRelativeResize="0"/>
          <p:nvPr/>
        </p:nvPicPr>
        <p:blipFill rotWithShape="1">
          <a:blip r:embed="rId3">
            <a:alphaModFix/>
          </a:blip>
          <a:srcRect/>
          <a:stretch/>
        </p:blipFill>
        <p:spPr>
          <a:xfrm>
            <a:off x="1819124" y="295039"/>
            <a:ext cx="737394" cy="737394"/>
          </a:xfrm>
          <a:prstGeom prst="rect">
            <a:avLst/>
          </a:prstGeom>
          <a:noFill/>
          <a:ln>
            <a:noFill/>
          </a:ln>
        </p:spPr>
      </p:pic>
      <p:sp>
        <p:nvSpPr>
          <p:cNvPr id="284" name="Google Shape;284;p22"/>
          <p:cNvSpPr txBox="1"/>
          <p:nvPr/>
        </p:nvSpPr>
        <p:spPr>
          <a:xfrm>
            <a:off x="4408672" y="6046085"/>
            <a:ext cx="3365127" cy="1092566"/>
          </a:xfrm>
          <a:prstGeom prst="rect">
            <a:avLst/>
          </a:prstGeom>
          <a:noFill/>
          <a:ln>
            <a:noFill/>
          </a:ln>
        </p:spPr>
        <p:txBody>
          <a:bodyPr spcFirstLastPara="1" wrap="square" lIns="91425" tIns="45700" rIns="91425" bIns="45700" anchor="t" anchorCtr="0">
            <a:spAutoFit/>
          </a:bodyPr>
          <a:lstStyle/>
          <a:p>
            <a:pPr marL="11113" marR="0" lvl="0" indent="0" algn="l" rtl="0">
              <a:lnSpc>
                <a:spcPct val="100000"/>
              </a:lnSpc>
              <a:spcBef>
                <a:spcPts val="0"/>
              </a:spcBef>
              <a:spcAft>
                <a:spcPts val="0"/>
              </a:spcAft>
              <a:buClr>
                <a:srgbClr val="000000"/>
              </a:buClr>
              <a:buSzPts val="1100"/>
              <a:buFont typeface="Arial"/>
              <a:buNone/>
            </a:pPr>
            <a:r>
              <a:rPr lang="en-US" sz="1200" b="0" i="0" u="none" strike="noStrike" cap="none" dirty="0">
                <a:solidFill>
                  <a:srgbClr val="3A54A5"/>
                </a:solidFill>
                <a:latin typeface="+mn-lt"/>
                <a:ea typeface="Twentieth Century"/>
                <a:cs typeface="Twentieth Century"/>
                <a:sym typeface="Twentieth Century"/>
              </a:rPr>
              <a:t>Items in </a:t>
            </a:r>
            <a:r>
              <a:rPr lang="en-US" sz="1200" b="1" i="0" u="none" strike="noStrike" cap="none" dirty="0">
                <a:solidFill>
                  <a:srgbClr val="3A54A5"/>
                </a:solidFill>
                <a:latin typeface="+mn-lt"/>
                <a:ea typeface="Twentieth Century"/>
                <a:cs typeface="Twentieth Century"/>
                <a:sym typeface="Twentieth Century"/>
              </a:rPr>
              <a:t>bold</a:t>
            </a:r>
            <a:r>
              <a:rPr lang="en-US" sz="1200" b="0" i="0" u="none" strike="noStrike" cap="none" dirty="0">
                <a:solidFill>
                  <a:srgbClr val="3A54A5"/>
                </a:solidFill>
                <a:latin typeface="+mn-lt"/>
                <a:ea typeface="Twentieth Century"/>
                <a:cs typeface="Twentieth Century"/>
                <a:sym typeface="Twentieth Century"/>
              </a:rPr>
              <a:t> denote core features of MTSS</a:t>
            </a:r>
            <a:endParaRPr sz="1200" b="0" i="0" u="none" strike="noStrike" cap="none" dirty="0">
              <a:solidFill>
                <a:srgbClr val="000000"/>
              </a:solidFill>
              <a:latin typeface="+mn-lt"/>
              <a:ea typeface="Arial"/>
              <a:cs typeface="Arial"/>
              <a:sym typeface="Arial"/>
            </a:endParaRPr>
          </a:p>
          <a:p>
            <a:pPr marL="11113" marR="0" lvl="0" indent="0" algn="l" rtl="0">
              <a:lnSpc>
                <a:spcPct val="100000"/>
              </a:lnSpc>
              <a:spcBef>
                <a:spcPts val="600"/>
              </a:spcBef>
              <a:spcAft>
                <a:spcPts val="0"/>
              </a:spcAft>
              <a:buClr>
                <a:srgbClr val="000000"/>
              </a:buClr>
              <a:buSzPts val="900"/>
              <a:buFont typeface="Arial"/>
              <a:buNone/>
            </a:pPr>
            <a:r>
              <a:rPr lang="en-US" sz="1200" b="0" i="0" u="none" strike="noStrike" cap="none" dirty="0">
                <a:solidFill>
                  <a:srgbClr val="8799D7"/>
                </a:solidFill>
                <a:latin typeface="+mn-lt"/>
                <a:ea typeface="Twentieth Century"/>
                <a:cs typeface="Twentieth Century"/>
                <a:sym typeface="Twentieth Century"/>
              </a:rPr>
              <a:t>McIntosh, K.&amp; Goodman, S. (2016). Integrated Multi-Tiered</a:t>
            </a:r>
            <a:br>
              <a:rPr lang="en-US" sz="1200" b="0" i="0" u="none" strike="noStrike" cap="none" dirty="0">
                <a:solidFill>
                  <a:srgbClr val="8799D7"/>
                </a:solidFill>
                <a:latin typeface="+mn-lt"/>
                <a:ea typeface="Twentieth Century"/>
                <a:cs typeface="Twentieth Century"/>
                <a:sym typeface="Twentieth Century"/>
              </a:rPr>
            </a:br>
            <a:r>
              <a:rPr lang="en-US" sz="1200" b="0" i="0" u="none" strike="noStrike" cap="none" dirty="0">
                <a:solidFill>
                  <a:srgbClr val="8799D7"/>
                </a:solidFill>
                <a:latin typeface="+mn-lt"/>
                <a:ea typeface="Twentieth Century"/>
                <a:cs typeface="Twentieth Century"/>
                <a:sym typeface="Twentieth Century"/>
              </a:rPr>
              <a:t>Systems of Support: Blending RTI and PBIS. New York: Guilford Press.</a:t>
            </a:r>
            <a:endParaRPr sz="1200" b="0" i="0" u="none" strike="noStrike" cap="none" dirty="0">
              <a:solidFill>
                <a:srgbClr val="000000"/>
              </a:solidFill>
              <a:latin typeface="+mn-lt"/>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89"/>
        <p:cNvGrpSpPr/>
        <p:nvPr/>
      </p:nvGrpSpPr>
      <p:grpSpPr>
        <a:xfrm>
          <a:off x="0" y="0"/>
          <a:ext cx="0" cy="0"/>
          <a:chOff x="0" y="0"/>
          <a:chExt cx="0" cy="0"/>
        </a:xfrm>
      </p:grpSpPr>
      <p:sp>
        <p:nvSpPr>
          <p:cNvPr id="290" name="Google Shape;290;p23"/>
          <p:cNvSpPr/>
          <p:nvPr/>
        </p:nvSpPr>
        <p:spPr>
          <a:xfrm>
            <a:off x="2346962" y="1"/>
            <a:ext cx="7498079" cy="7498079"/>
          </a:xfrm>
          <a:prstGeom prst="ellipse">
            <a:avLst/>
          </a:prstGeom>
          <a:solidFill>
            <a:srgbClr val="FFFFFF"/>
          </a:solidFill>
          <a:ln w="304800" cap="flat" cmpd="sng">
            <a:solidFill>
              <a:srgbClr val="8AB81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62F7CD"/>
              </a:solidFill>
              <a:latin typeface="Twentieth Century"/>
              <a:ea typeface="Twentieth Century"/>
              <a:cs typeface="Twentieth Century"/>
              <a:sym typeface="Twentieth Century"/>
            </a:endParaRPr>
          </a:p>
        </p:txBody>
      </p:sp>
      <p:sp>
        <p:nvSpPr>
          <p:cNvPr id="291" name="Google Shape;291;p23"/>
          <p:cNvSpPr txBox="1"/>
          <p:nvPr/>
        </p:nvSpPr>
        <p:spPr>
          <a:xfrm>
            <a:off x="4317436" y="626939"/>
            <a:ext cx="3586062" cy="7694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400" b="1" i="0" u="none" strike="noStrike" cap="none" dirty="0">
                <a:solidFill>
                  <a:schemeClr val="dk2"/>
                </a:solidFill>
                <a:latin typeface="+mn-lt"/>
                <a:ea typeface="Calibri"/>
                <a:cs typeface="Calibri"/>
                <a:sym typeface="Calibri"/>
              </a:rPr>
              <a:t>PRACTICES</a:t>
            </a:r>
            <a:endParaRPr sz="4400" b="0" i="0" u="none" strike="noStrike" cap="none" dirty="0">
              <a:solidFill>
                <a:srgbClr val="000000"/>
              </a:solidFill>
              <a:latin typeface="+mn-lt"/>
              <a:ea typeface="Arial"/>
              <a:cs typeface="Arial"/>
              <a:sym typeface="Arial"/>
            </a:endParaRPr>
          </a:p>
        </p:txBody>
      </p:sp>
      <p:sp>
        <p:nvSpPr>
          <p:cNvPr id="292" name="Google Shape;292;p23"/>
          <p:cNvSpPr txBox="1"/>
          <p:nvPr/>
        </p:nvSpPr>
        <p:spPr>
          <a:xfrm>
            <a:off x="3718560" y="1538370"/>
            <a:ext cx="4754880" cy="4770537"/>
          </a:xfrm>
          <a:prstGeom prst="rect">
            <a:avLst/>
          </a:prstGeom>
          <a:noFill/>
          <a:ln>
            <a:noFill/>
          </a:ln>
        </p:spPr>
        <p:txBody>
          <a:bodyPr spcFirstLastPara="1" wrap="square" lIns="91425" tIns="45700" rIns="91425" bIns="45700" anchor="t" anchorCtr="0">
            <a:spAutoFit/>
          </a:bodyPr>
          <a:lstStyle/>
          <a:p>
            <a:pPr marL="350838" marR="0" lvl="0" indent="-350838" algn="l" rtl="0">
              <a:lnSpc>
                <a:spcPct val="100000"/>
              </a:lnSpc>
              <a:spcBef>
                <a:spcPts val="0"/>
              </a:spcBef>
              <a:spcAft>
                <a:spcPts val="0"/>
              </a:spcAft>
              <a:buClr>
                <a:srgbClr val="000000"/>
              </a:buClr>
              <a:buSzPts val="1700"/>
              <a:buFont typeface="Arial"/>
              <a:buChar char="•"/>
            </a:pPr>
            <a:r>
              <a:rPr lang="en-US" sz="1800" b="1" i="0" u="none" strike="noStrike" cap="none" dirty="0">
                <a:solidFill>
                  <a:srgbClr val="000000"/>
                </a:solidFill>
                <a:latin typeface="+mn-lt"/>
                <a:ea typeface="Twentieth Century"/>
                <a:cs typeface="Twentieth Century"/>
                <a:sym typeface="Twentieth Century"/>
              </a:rPr>
              <a:t>Three-tiered continuum of evidence-based practices</a:t>
            </a:r>
            <a:r>
              <a:rPr lang="en-US" sz="1800" b="0" i="0" u="none" strike="noStrike" cap="none" dirty="0">
                <a:solidFill>
                  <a:srgbClr val="000000"/>
                </a:solidFill>
                <a:latin typeface="+mn-lt"/>
                <a:ea typeface="Twentieth Century"/>
                <a:cs typeface="Twentieth Century"/>
                <a:sym typeface="Twentieth Century"/>
              </a:rPr>
              <a:t> and lessons to support community members</a:t>
            </a:r>
            <a:br>
              <a:rPr lang="en-US" sz="1700" b="0" i="0" u="none" strike="noStrike" cap="none" dirty="0">
                <a:solidFill>
                  <a:srgbClr val="000000"/>
                </a:solidFill>
                <a:latin typeface="Twentieth Century"/>
                <a:ea typeface="Twentieth Century"/>
                <a:cs typeface="Twentieth Century"/>
                <a:sym typeface="Twentieth Century"/>
              </a:rPr>
            </a:br>
            <a:br>
              <a:rPr lang="en-US" sz="1700" b="0" i="0" u="none" strike="noStrike" cap="none" dirty="0">
                <a:solidFill>
                  <a:srgbClr val="000000"/>
                </a:solidFill>
                <a:latin typeface="Twentieth Century"/>
                <a:ea typeface="Twentieth Century"/>
                <a:cs typeface="Twentieth Century"/>
                <a:sym typeface="Twentieth Century"/>
              </a:rPr>
            </a:br>
            <a:br>
              <a:rPr lang="en-US" sz="1700" b="0" i="0" u="none" strike="noStrike" cap="none" dirty="0">
                <a:solidFill>
                  <a:srgbClr val="000000"/>
                </a:solidFill>
                <a:latin typeface="Twentieth Century"/>
                <a:ea typeface="Twentieth Century"/>
                <a:cs typeface="Twentieth Century"/>
                <a:sym typeface="Twentieth Century"/>
              </a:rPr>
            </a:br>
            <a:br>
              <a:rPr lang="en-US" sz="1700" b="0" i="0" u="none" strike="noStrike" cap="none" dirty="0">
                <a:solidFill>
                  <a:srgbClr val="000000"/>
                </a:solidFill>
                <a:latin typeface="Twentieth Century"/>
                <a:ea typeface="Twentieth Century"/>
                <a:cs typeface="Twentieth Century"/>
                <a:sym typeface="Twentieth Century"/>
              </a:rPr>
            </a:br>
            <a:br>
              <a:rPr lang="en-US" sz="1700" b="0" i="0" u="none" strike="noStrike" cap="none" dirty="0">
                <a:solidFill>
                  <a:srgbClr val="000000"/>
                </a:solidFill>
                <a:latin typeface="Twentieth Century"/>
                <a:ea typeface="Twentieth Century"/>
                <a:cs typeface="Twentieth Century"/>
                <a:sym typeface="Twentieth Century"/>
              </a:rPr>
            </a:br>
            <a:br>
              <a:rPr lang="en-US" sz="1700" b="0" i="0" u="none" strike="noStrike" cap="none" dirty="0">
                <a:solidFill>
                  <a:srgbClr val="000000"/>
                </a:solidFill>
                <a:latin typeface="Twentieth Century"/>
                <a:ea typeface="Twentieth Century"/>
                <a:cs typeface="Twentieth Century"/>
                <a:sym typeface="Twentieth Century"/>
              </a:rPr>
            </a:br>
            <a:br>
              <a:rPr lang="en-US" sz="1700" b="0" i="0" u="none" strike="noStrike" cap="none" dirty="0">
                <a:solidFill>
                  <a:srgbClr val="000000"/>
                </a:solidFill>
                <a:latin typeface="Twentieth Century"/>
                <a:ea typeface="Twentieth Century"/>
                <a:cs typeface="Twentieth Century"/>
                <a:sym typeface="Twentieth Century"/>
              </a:rPr>
            </a:br>
            <a:r>
              <a:rPr lang="en-US" sz="1700" b="0" i="0" u="none" strike="noStrike" cap="none" dirty="0">
                <a:solidFill>
                  <a:srgbClr val="000000"/>
                </a:solidFill>
                <a:latin typeface="Twentieth Century"/>
                <a:ea typeface="Twentieth Century"/>
                <a:cs typeface="Twentieth Century"/>
                <a:sym typeface="Twentieth Century"/>
              </a:rPr>
              <a:t> </a:t>
            </a:r>
            <a:endParaRPr sz="1400" b="0" i="0" u="none" strike="noStrike" cap="none" dirty="0">
              <a:solidFill>
                <a:srgbClr val="000000"/>
              </a:solidFill>
              <a:latin typeface="Arial"/>
              <a:ea typeface="Arial"/>
              <a:cs typeface="Arial"/>
              <a:sym typeface="Arial"/>
            </a:endParaRPr>
          </a:p>
          <a:p>
            <a:pPr marL="350838" marR="0" lvl="0" indent="-350838" algn="l" rtl="0">
              <a:lnSpc>
                <a:spcPct val="100000"/>
              </a:lnSpc>
              <a:spcBef>
                <a:spcPts val="1800"/>
              </a:spcBef>
              <a:spcAft>
                <a:spcPts val="0"/>
              </a:spcAft>
              <a:buClr>
                <a:srgbClr val="000000"/>
              </a:buClr>
              <a:buSzPts val="1800"/>
              <a:buFont typeface="Arial"/>
              <a:buChar char="•"/>
            </a:pPr>
            <a:r>
              <a:rPr lang="en-US" sz="1800" b="0" i="0" u="none" strike="noStrike" cap="none" dirty="0">
                <a:solidFill>
                  <a:srgbClr val="000000"/>
                </a:solidFill>
                <a:latin typeface="+mn-lt"/>
                <a:ea typeface="Twentieth Century"/>
                <a:cs typeface="Twentieth Century"/>
                <a:sym typeface="Twentieth Century"/>
              </a:rPr>
              <a:t>Interventions to match level of need </a:t>
            </a:r>
            <a:endParaRPr sz="1400" b="0" i="0" u="none" strike="noStrike" cap="none" dirty="0">
              <a:solidFill>
                <a:srgbClr val="000000"/>
              </a:solidFill>
              <a:latin typeface="+mn-lt"/>
              <a:ea typeface="Arial"/>
              <a:cs typeface="Arial"/>
              <a:sym typeface="Arial"/>
            </a:endParaRPr>
          </a:p>
          <a:p>
            <a:pPr marL="350838" marR="0" lvl="0" indent="-350838" algn="l" rtl="0">
              <a:lnSpc>
                <a:spcPct val="100000"/>
              </a:lnSpc>
              <a:spcBef>
                <a:spcPts val="1800"/>
              </a:spcBef>
              <a:spcAft>
                <a:spcPts val="0"/>
              </a:spcAft>
              <a:buClr>
                <a:srgbClr val="000000"/>
              </a:buClr>
              <a:buSzPts val="1800"/>
              <a:buFont typeface="Arial"/>
              <a:buChar char="•"/>
            </a:pPr>
            <a:r>
              <a:rPr lang="en-US" sz="1800" b="0" i="0" u="none" strike="noStrike" cap="none" dirty="0">
                <a:solidFill>
                  <a:srgbClr val="000000"/>
                </a:solidFill>
                <a:latin typeface="+mn-lt"/>
                <a:ea typeface="Twentieth Century"/>
                <a:cs typeface="Twentieth Century"/>
                <a:sym typeface="Twentieth Century"/>
              </a:rPr>
              <a:t>Practices implemented with fidelity</a:t>
            </a:r>
            <a:endParaRPr sz="1400" b="0" i="0" u="none" strike="noStrike" cap="none" dirty="0">
              <a:solidFill>
                <a:srgbClr val="000000"/>
              </a:solidFill>
              <a:latin typeface="+mn-lt"/>
              <a:ea typeface="Arial"/>
              <a:cs typeface="Arial"/>
              <a:sym typeface="Arial"/>
            </a:endParaRPr>
          </a:p>
          <a:p>
            <a:pPr marL="350838" marR="0" lvl="0" indent="-350838" algn="l" rtl="0">
              <a:lnSpc>
                <a:spcPct val="100000"/>
              </a:lnSpc>
              <a:spcBef>
                <a:spcPts val="1800"/>
              </a:spcBef>
              <a:spcAft>
                <a:spcPts val="0"/>
              </a:spcAft>
              <a:buClr>
                <a:srgbClr val="000000"/>
              </a:buClr>
              <a:buSzPts val="1800"/>
              <a:buFont typeface="Arial"/>
              <a:buChar char="•"/>
            </a:pPr>
            <a:r>
              <a:rPr lang="en-US" sz="1800" b="0" i="0" u="none" strike="noStrike" cap="none" dirty="0">
                <a:solidFill>
                  <a:srgbClr val="000000"/>
                </a:solidFill>
                <a:latin typeface="+mn-lt"/>
                <a:ea typeface="Twentieth Century"/>
                <a:cs typeface="Twentieth Century"/>
                <a:sym typeface="Twentieth Century"/>
              </a:rPr>
              <a:t>Practices result in improved outcomes</a:t>
            </a:r>
            <a:endParaRPr sz="1400" b="0" i="0" u="none" strike="noStrike" cap="none" dirty="0">
              <a:solidFill>
                <a:srgbClr val="000000"/>
              </a:solidFill>
              <a:latin typeface="+mn-lt"/>
              <a:ea typeface="Arial"/>
              <a:cs typeface="Arial"/>
              <a:sym typeface="Arial"/>
            </a:endParaRPr>
          </a:p>
          <a:p>
            <a:pPr marL="571500" marR="0" lvl="0" indent="-444500" algn="l" rtl="0">
              <a:lnSpc>
                <a:spcPct val="100000"/>
              </a:lnSpc>
              <a:spcBef>
                <a:spcPts val="1800"/>
              </a:spcBef>
              <a:spcAft>
                <a:spcPts val="0"/>
              </a:spcAft>
              <a:buClr>
                <a:schemeClr val="dk1"/>
              </a:buClr>
              <a:buSzPts val="2000"/>
              <a:buFont typeface="Arial"/>
              <a:buNone/>
            </a:pPr>
            <a:endParaRPr sz="2000" b="0" i="0" u="none" strike="noStrike" cap="none" dirty="0">
              <a:solidFill>
                <a:srgbClr val="000000"/>
              </a:solidFill>
              <a:latin typeface="Twentieth Century"/>
              <a:ea typeface="Twentieth Century"/>
              <a:cs typeface="Twentieth Century"/>
              <a:sym typeface="Twentieth Century"/>
            </a:endParaRPr>
          </a:p>
        </p:txBody>
      </p:sp>
      <p:sp>
        <p:nvSpPr>
          <p:cNvPr id="293" name="Google Shape;293;p23"/>
          <p:cNvSpPr txBox="1"/>
          <p:nvPr/>
        </p:nvSpPr>
        <p:spPr>
          <a:xfrm>
            <a:off x="4510270" y="5995286"/>
            <a:ext cx="3365127" cy="1092566"/>
          </a:xfrm>
          <a:prstGeom prst="rect">
            <a:avLst/>
          </a:prstGeom>
          <a:noFill/>
          <a:ln>
            <a:noFill/>
          </a:ln>
        </p:spPr>
        <p:txBody>
          <a:bodyPr spcFirstLastPara="1" wrap="square" lIns="91425" tIns="45700" rIns="91425" bIns="45700" anchor="t" anchorCtr="0">
            <a:spAutoFit/>
          </a:bodyPr>
          <a:lstStyle/>
          <a:p>
            <a:pPr marL="11113" marR="0" lvl="0" indent="0" algn="l" rtl="0">
              <a:lnSpc>
                <a:spcPct val="100000"/>
              </a:lnSpc>
              <a:spcBef>
                <a:spcPts val="0"/>
              </a:spcBef>
              <a:spcAft>
                <a:spcPts val="0"/>
              </a:spcAft>
              <a:buClr>
                <a:srgbClr val="000000"/>
              </a:buClr>
              <a:buSzPts val="1100"/>
              <a:buFont typeface="Arial"/>
              <a:buNone/>
            </a:pPr>
            <a:r>
              <a:rPr lang="en-US" sz="1200" b="0" i="0" u="none" strike="noStrike" cap="none" dirty="0">
                <a:solidFill>
                  <a:srgbClr val="3A54A5"/>
                </a:solidFill>
                <a:latin typeface="+mn-lt"/>
                <a:ea typeface="Twentieth Century"/>
                <a:cs typeface="Twentieth Century"/>
                <a:sym typeface="Twentieth Century"/>
              </a:rPr>
              <a:t>Items in </a:t>
            </a:r>
            <a:r>
              <a:rPr lang="en-US" sz="1200" b="1" i="0" u="none" strike="noStrike" cap="none" dirty="0">
                <a:solidFill>
                  <a:srgbClr val="3A54A5"/>
                </a:solidFill>
                <a:latin typeface="+mn-lt"/>
                <a:ea typeface="Twentieth Century"/>
                <a:cs typeface="Twentieth Century"/>
                <a:sym typeface="Twentieth Century"/>
              </a:rPr>
              <a:t>bold</a:t>
            </a:r>
            <a:r>
              <a:rPr lang="en-US" sz="1200" b="0" i="0" u="none" strike="noStrike" cap="none" dirty="0">
                <a:solidFill>
                  <a:srgbClr val="3A54A5"/>
                </a:solidFill>
                <a:latin typeface="+mn-lt"/>
                <a:ea typeface="Twentieth Century"/>
                <a:cs typeface="Twentieth Century"/>
                <a:sym typeface="Twentieth Century"/>
              </a:rPr>
              <a:t> denote core features of MTSS</a:t>
            </a:r>
            <a:endParaRPr sz="1200" b="0" i="0" u="none" strike="noStrike" cap="none" dirty="0">
              <a:solidFill>
                <a:srgbClr val="000000"/>
              </a:solidFill>
              <a:latin typeface="+mn-lt"/>
              <a:ea typeface="Arial"/>
              <a:cs typeface="Arial"/>
              <a:sym typeface="Arial"/>
            </a:endParaRPr>
          </a:p>
          <a:p>
            <a:pPr marL="11113" marR="0" lvl="0" indent="0" algn="l" rtl="0">
              <a:lnSpc>
                <a:spcPct val="100000"/>
              </a:lnSpc>
              <a:spcBef>
                <a:spcPts val="600"/>
              </a:spcBef>
              <a:spcAft>
                <a:spcPts val="0"/>
              </a:spcAft>
              <a:buClr>
                <a:srgbClr val="000000"/>
              </a:buClr>
              <a:buSzPts val="900"/>
              <a:buFont typeface="Arial"/>
              <a:buNone/>
            </a:pPr>
            <a:r>
              <a:rPr lang="en-US" sz="1200" b="0" i="0" u="none" strike="noStrike" cap="none" dirty="0">
                <a:solidFill>
                  <a:srgbClr val="8799D7"/>
                </a:solidFill>
                <a:latin typeface="+mn-lt"/>
                <a:ea typeface="Twentieth Century"/>
                <a:cs typeface="Twentieth Century"/>
                <a:sym typeface="Twentieth Century"/>
              </a:rPr>
              <a:t>McIntosh, K.&amp; Goodman, S. (2016). Integrated Multi-Tiered</a:t>
            </a:r>
            <a:br>
              <a:rPr lang="en-US" sz="1200" b="0" i="0" u="none" strike="noStrike" cap="none" dirty="0">
                <a:solidFill>
                  <a:srgbClr val="8799D7"/>
                </a:solidFill>
                <a:latin typeface="+mn-lt"/>
                <a:ea typeface="Twentieth Century"/>
                <a:cs typeface="Twentieth Century"/>
                <a:sym typeface="Twentieth Century"/>
              </a:rPr>
            </a:br>
            <a:r>
              <a:rPr lang="en-US" sz="1200" b="0" i="0" u="none" strike="noStrike" cap="none" dirty="0">
                <a:solidFill>
                  <a:srgbClr val="8799D7"/>
                </a:solidFill>
                <a:latin typeface="+mn-lt"/>
                <a:ea typeface="Twentieth Century"/>
                <a:cs typeface="Twentieth Century"/>
                <a:sym typeface="Twentieth Century"/>
              </a:rPr>
              <a:t>Systems of Support: Blending RTI and PBIS. New York: Guilford Press</a:t>
            </a:r>
            <a:r>
              <a:rPr lang="en-US" sz="900" b="0" i="0" u="none" strike="noStrike" cap="none" dirty="0">
                <a:solidFill>
                  <a:srgbClr val="8799D7"/>
                </a:solidFill>
                <a:latin typeface="Twentieth Century"/>
                <a:ea typeface="Twentieth Century"/>
                <a:cs typeface="Twentieth Century"/>
                <a:sym typeface="Twentieth Century"/>
              </a:rPr>
              <a:t>.</a:t>
            </a:r>
            <a:endParaRPr sz="1400" b="0" i="0" u="none" strike="noStrike" cap="none" dirty="0">
              <a:solidFill>
                <a:srgbClr val="000000"/>
              </a:solidFill>
              <a:latin typeface="Arial"/>
              <a:ea typeface="Arial"/>
              <a:cs typeface="Arial"/>
              <a:sym typeface="Arial"/>
            </a:endParaRPr>
          </a:p>
        </p:txBody>
      </p:sp>
      <p:grpSp>
        <p:nvGrpSpPr>
          <p:cNvPr id="294" name="Google Shape;294;p23"/>
          <p:cNvGrpSpPr/>
          <p:nvPr/>
        </p:nvGrpSpPr>
        <p:grpSpPr>
          <a:xfrm>
            <a:off x="4502006" y="2380658"/>
            <a:ext cx="3712252" cy="2006644"/>
            <a:chOff x="3514684" y="3730369"/>
            <a:chExt cx="3712252" cy="2006644"/>
          </a:xfrm>
        </p:grpSpPr>
        <p:sp>
          <p:nvSpPr>
            <p:cNvPr id="295" name="Google Shape;295;p23"/>
            <p:cNvSpPr/>
            <p:nvPr/>
          </p:nvSpPr>
          <p:spPr>
            <a:xfrm>
              <a:off x="3514684" y="3916020"/>
              <a:ext cx="2107096" cy="1749284"/>
            </a:xfrm>
            <a:prstGeom prst="triangle">
              <a:avLst>
                <a:gd name="adj" fmla="val 50000"/>
              </a:avLst>
            </a:prstGeom>
            <a:gradFill>
              <a:gsLst>
                <a:gs pos="0">
                  <a:srgbClr val="FF0000">
                    <a:alpha val="49411"/>
                  </a:srgbClr>
                </a:gs>
                <a:gs pos="5000">
                  <a:srgbClr val="FF0000">
                    <a:alpha val="49411"/>
                  </a:srgbClr>
                </a:gs>
                <a:gs pos="14000">
                  <a:srgbClr val="FFFF00">
                    <a:alpha val="49411"/>
                  </a:srgbClr>
                </a:gs>
                <a:gs pos="25000">
                  <a:srgbClr val="FFFF00">
                    <a:alpha val="49411"/>
                  </a:srgbClr>
                </a:gs>
                <a:gs pos="45000">
                  <a:srgbClr val="009900">
                    <a:alpha val="49411"/>
                  </a:srgbClr>
                </a:gs>
                <a:gs pos="100000">
                  <a:srgbClr val="009900">
                    <a:alpha val="49411"/>
                  </a:srgbClr>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2"/>
                </a:solidFill>
                <a:latin typeface="Twentieth Century"/>
                <a:ea typeface="Twentieth Century"/>
                <a:cs typeface="Twentieth Century"/>
                <a:sym typeface="Twentieth Century"/>
              </a:endParaRPr>
            </a:p>
          </p:txBody>
        </p:sp>
        <p:sp>
          <p:nvSpPr>
            <p:cNvPr id="296" name="Google Shape;296;p23"/>
            <p:cNvSpPr txBox="1"/>
            <p:nvPr/>
          </p:nvSpPr>
          <p:spPr>
            <a:xfrm>
              <a:off x="5571522" y="4836215"/>
              <a:ext cx="1604615" cy="553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2"/>
                  </a:solidFill>
                  <a:latin typeface="+mn-lt"/>
                  <a:ea typeface="Twentieth Century"/>
                  <a:cs typeface="Twentieth Century"/>
                  <a:sym typeface="Twentieth Century"/>
                </a:rPr>
                <a:t>Tier 1 Prevention for all community members in all settings</a:t>
              </a:r>
              <a:endParaRPr sz="1400" b="0" i="0" u="none" strike="noStrike" cap="none" dirty="0">
                <a:solidFill>
                  <a:srgbClr val="000000"/>
                </a:solidFill>
                <a:latin typeface="+mn-lt"/>
                <a:ea typeface="Arial"/>
                <a:cs typeface="Arial"/>
                <a:sym typeface="Arial"/>
              </a:endParaRPr>
            </a:p>
          </p:txBody>
        </p:sp>
        <p:sp>
          <p:nvSpPr>
            <p:cNvPr id="297" name="Google Shape;297;p23"/>
            <p:cNvSpPr txBox="1"/>
            <p:nvPr/>
          </p:nvSpPr>
          <p:spPr>
            <a:xfrm>
              <a:off x="5248737" y="4168562"/>
              <a:ext cx="1978199"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2"/>
                  </a:solidFill>
                  <a:latin typeface="+mn-lt"/>
                  <a:ea typeface="Twentieth Century"/>
                  <a:cs typeface="Twentieth Century"/>
                  <a:sym typeface="Twentieth Century"/>
                </a:rPr>
                <a:t>Tier 2 Group-based Prevention for at-risk behaviors</a:t>
              </a:r>
              <a:endParaRPr sz="1400" b="0" i="0" u="none" strike="noStrike" cap="none" dirty="0">
                <a:solidFill>
                  <a:srgbClr val="000000"/>
                </a:solidFill>
                <a:latin typeface="+mn-lt"/>
                <a:ea typeface="Arial"/>
                <a:cs typeface="Arial"/>
                <a:sym typeface="Arial"/>
              </a:endParaRPr>
            </a:p>
          </p:txBody>
        </p:sp>
        <p:sp>
          <p:nvSpPr>
            <p:cNvPr id="298" name="Google Shape;298;p23"/>
            <p:cNvSpPr txBox="1"/>
            <p:nvPr/>
          </p:nvSpPr>
          <p:spPr>
            <a:xfrm>
              <a:off x="5068127" y="3734586"/>
              <a:ext cx="2108010"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2"/>
                  </a:solidFill>
                  <a:latin typeface="+mn-lt"/>
                  <a:ea typeface="Twentieth Century"/>
                  <a:cs typeface="Twentieth Century"/>
                  <a:sym typeface="Twentieth Century"/>
                </a:rPr>
                <a:t>Tier 3 Individualized Prevention for high need behaviors</a:t>
              </a:r>
              <a:endParaRPr sz="1400" b="0" i="0" u="none" strike="noStrike" cap="none" dirty="0">
                <a:solidFill>
                  <a:srgbClr val="000000"/>
                </a:solidFill>
                <a:latin typeface="+mn-lt"/>
                <a:ea typeface="Arial"/>
                <a:cs typeface="Arial"/>
                <a:sym typeface="Arial"/>
              </a:endParaRPr>
            </a:p>
          </p:txBody>
        </p:sp>
        <p:sp>
          <p:nvSpPr>
            <p:cNvPr id="299" name="Google Shape;299;p23"/>
            <p:cNvSpPr/>
            <p:nvPr/>
          </p:nvSpPr>
          <p:spPr>
            <a:xfrm rot="8936648">
              <a:off x="5103179" y="3730369"/>
              <a:ext cx="197959" cy="2006644"/>
            </a:xfrm>
            <a:prstGeom prst="leftBrace">
              <a:avLst>
                <a:gd name="adj1" fmla="val 103414"/>
                <a:gd name="adj2" fmla="val 27197"/>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Twentieth Century"/>
                <a:ea typeface="Twentieth Century"/>
                <a:cs typeface="Twentieth Century"/>
                <a:sym typeface="Twentieth Century"/>
              </a:endParaRPr>
            </a:p>
          </p:txBody>
        </p:sp>
        <p:sp>
          <p:nvSpPr>
            <p:cNvPr id="300" name="Google Shape;300;p23"/>
            <p:cNvSpPr/>
            <p:nvPr/>
          </p:nvSpPr>
          <p:spPr>
            <a:xfrm rot="8936648">
              <a:off x="4921335" y="3819622"/>
              <a:ext cx="197959" cy="761263"/>
            </a:xfrm>
            <a:prstGeom prst="leftBrace">
              <a:avLst>
                <a:gd name="adj1" fmla="val 103414"/>
                <a:gd name="adj2" fmla="val 23546"/>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Twentieth Century"/>
                <a:ea typeface="Twentieth Century"/>
                <a:cs typeface="Twentieth Century"/>
                <a:sym typeface="Twentieth Century"/>
              </a:endParaRPr>
            </a:p>
          </p:txBody>
        </p:sp>
        <p:sp>
          <p:nvSpPr>
            <p:cNvPr id="301" name="Google Shape;301;p23"/>
            <p:cNvSpPr/>
            <p:nvPr/>
          </p:nvSpPr>
          <p:spPr>
            <a:xfrm rot="8936648">
              <a:off x="4957573" y="3871518"/>
              <a:ext cx="151826" cy="197026"/>
            </a:xfrm>
            <a:prstGeom prst="leftBrace">
              <a:avLst>
                <a:gd name="adj1" fmla="val 103414"/>
                <a:gd name="adj2" fmla="val 46742"/>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Twentieth Century"/>
                <a:ea typeface="Twentieth Century"/>
                <a:cs typeface="Twentieth Century"/>
                <a:sym typeface="Twentieth Century"/>
              </a:endParaRPr>
            </a:p>
          </p:txBody>
        </p:sp>
        <p:sp>
          <p:nvSpPr>
            <p:cNvPr id="302" name="Google Shape;302;p23"/>
            <p:cNvSpPr/>
            <p:nvPr/>
          </p:nvSpPr>
          <p:spPr>
            <a:xfrm>
              <a:off x="4031678" y="5329577"/>
              <a:ext cx="1073112" cy="2308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chemeClr val="dk2"/>
                  </a:solidFill>
                  <a:latin typeface="Twentieth Century"/>
                  <a:ea typeface="Twentieth Century"/>
                  <a:cs typeface="Twentieth Century"/>
                  <a:sym typeface="Twentieth Century"/>
                </a:rPr>
                <a:t>~ 80% Responding</a:t>
              </a:r>
              <a:endParaRPr sz="1400" b="0" i="0" u="none" strike="noStrike" cap="none">
                <a:solidFill>
                  <a:srgbClr val="000000"/>
                </a:solidFill>
                <a:latin typeface="Arial"/>
                <a:ea typeface="Arial"/>
                <a:cs typeface="Arial"/>
                <a:sym typeface="Arial"/>
              </a:endParaRPr>
            </a:p>
          </p:txBody>
        </p:sp>
        <p:sp>
          <p:nvSpPr>
            <p:cNvPr id="303" name="Google Shape;303;p23"/>
            <p:cNvSpPr/>
            <p:nvPr/>
          </p:nvSpPr>
          <p:spPr>
            <a:xfrm>
              <a:off x="4309187" y="4168791"/>
              <a:ext cx="518091" cy="2308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chemeClr val="dk2"/>
                  </a:solidFill>
                  <a:latin typeface="Twentieth Century"/>
                  <a:ea typeface="Twentieth Century"/>
                  <a:cs typeface="Twentieth Century"/>
                  <a:sym typeface="Twentieth Century"/>
                </a:rPr>
                <a:t>~ 15%</a:t>
              </a:r>
              <a:endParaRPr sz="1400" b="0" i="0" u="none" strike="noStrike" cap="none">
                <a:solidFill>
                  <a:srgbClr val="000000"/>
                </a:solidFill>
                <a:latin typeface="Arial"/>
                <a:ea typeface="Arial"/>
                <a:cs typeface="Arial"/>
                <a:sym typeface="Arial"/>
              </a:endParaRPr>
            </a:p>
          </p:txBody>
        </p:sp>
        <p:sp>
          <p:nvSpPr>
            <p:cNvPr id="304" name="Google Shape;304;p23"/>
            <p:cNvSpPr/>
            <p:nvPr/>
          </p:nvSpPr>
          <p:spPr>
            <a:xfrm>
              <a:off x="4341248" y="3929328"/>
              <a:ext cx="453970" cy="2308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chemeClr val="dk2"/>
                  </a:solidFill>
                  <a:latin typeface="Twentieth Century"/>
                  <a:ea typeface="Twentieth Century"/>
                  <a:cs typeface="Twentieth Century"/>
                  <a:sym typeface="Twentieth Century"/>
                </a:rPr>
                <a:t>~ 5%</a:t>
              </a:r>
              <a:endParaRPr sz="1400" b="0" i="0" u="none" strike="noStrike" cap="none">
                <a:solidFill>
                  <a:srgbClr val="000000"/>
                </a:solidFill>
                <a:latin typeface="Arial"/>
                <a:ea typeface="Arial"/>
                <a:cs typeface="Arial"/>
                <a:sym typeface="Arial"/>
              </a:endParaRPr>
            </a:p>
          </p:txBody>
        </p:sp>
      </p:grpSp>
      <p:grpSp>
        <p:nvGrpSpPr>
          <p:cNvPr id="305" name="Google Shape;305;p23"/>
          <p:cNvGrpSpPr/>
          <p:nvPr/>
        </p:nvGrpSpPr>
        <p:grpSpPr>
          <a:xfrm>
            <a:off x="9275969" y="227420"/>
            <a:ext cx="1138142" cy="1138142"/>
            <a:chOff x="7471949" y="43990"/>
            <a:chExt cx="1478134" cy="1478134"/>
          </a:xfrm>
        </p:grpSpPr>
        <p:sp>
          <p:nvSpPr>
            <p:cNvPr id="306" name="Google Shape;306;p23"/>
            <p:cNvSpPr/>
            <p:nvPr/>
          </p:nvSpPr>
          <p:spPr>
            <a:xfrm>
              <a:off x="7471949" y="43990"/>
              <a:ext cx="1478134" cy="1478134"/>
            </a:xfrm>
            <a:prstGeom prst="ellipse">
              <a:avLst/>
            </a:prstGeom>
            <a:noFill/>
            <a:ln w="38100" cap="flat" cmpd="sng">
              <a:solidFill>
                <a:srgbClr val="343397"/>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Twentieth Century"/>
                <a:ea typeface="Twentieth Century"/>
                <a:cs typeface="Twentieth Century"/>
                <a:sym typeface="Twentieth Century"/>
              </a:endParaRPr>
            </a:p>
          </p:txBody>
        </p:sp>
        <p:sp>
          <p:nvSpPr>
            <p:cNvPr id="307" name="Google Shape;307;p23"/>
            <p:cNvSpPr/>
            <p:nvPr/>
          </p:nvSpPr>
          <p:spPr>
            <a:xfrm>
              <a:off x="7835952" y="664699"/>
              <a:ext cx="763702" cy="714432"/>
            </a:xfrm>
            <a:prstGeom prst="ellipse">
              <a:avLst/>
            </a:prstGeom>
            <a:noFill/>
            <a:ln w="38100" cap="flat" cmpd="sng">
              <a:solidFill>
                <a:srgbClr val="99CC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Twentieth Century"/>
                <a:ea typeface="Twentieth Century"/>
                <a:cs typeface="Twentieth Century"/>
                <a:sym typeface="Twentieth Century"/>
              </a:endParaRPr>
            </a:p>
          </p:txBody>
        </p:sp>
        <p:sp>
          <p:nvSpPr>
            <p:cNvPr id="308" name="Google Shape;308;p23"/>
            <p:cNvSpPr/>
            <p:nvPr/>
          </p:nvSpPr>
          <p:spPr>
            <a:xfrm>
              <a:off x="8057672" y="295165"/>
              <a:ext cx="739067" cy="714432"/>
            </a:xfrm>
            <a:prstGeom prst="ellipse">
              <a:avLst/>
            </a:prstGeom>
            <a:noFill/>
            <a:ln w="38100" cap="flat" cmpd="sng">
              <a:solidFill>
                <a:srgbClr val="FF99CC"/>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Twentieth Century"/>
                <a:ea typeface="Twentieth Century"/>
                <a:cs typeface="Twentieth Century"/>
                <a:sym typeface="Twentieth Century"/>
              </a:endParaRPr>
            </a:p>
          </p:txBody>
        </p:sp>
        <p:sp>
          <p:nvSpPr>
            <p:cNvPr id="309" name="Google Shape;309;p23"/>
            <p:cNvSpPr/>
            <p:nvPr/>
          </p:nvSpPr>
          <p:spPr>
            <a:xfrm>
              <a:off x="7638868" y="295165"/>
              <a:ext cx="714432" cy="714432"/>
            </a:xfrm>
            <a:prstGeom prst="ellipse">
              <a:avLst/>
            </a:prstGeom>
            <a:noFill/>
            <a:ln w="38100" cap="flat" cmpd="sng">
              <a:solidFill>
                <a:srgbClr val="00FFCC"/>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Twentieth Century"/>
                <a:ea typeface="Twentieth Century"/>
                <a:cs typeface="Twentieth Century"/>
                <a:sym typeface="Twentieth Century"/>
              </a:endParaRPr>
            </a:p>
          </p:txBody>
        </p:sp>
      </p:grpSp>
      <p:sp>
        <p:nvSpPr>
          <p:cNvPr id="310" name="Google Shape;310;p23"/>
          <p:cNvSpPr/>
          <p:nvPr/>
        </p:nvSpPr>
        <p:spPr>
          <a:xfrm rot="9589430" flipH="1">
            <a:off x="8909292" y="889389"/>
            <a:ext cx="1135423" cy="1137095"/>
          </a:xfrm>
          <a:prstGeom prst="arc">
            <a:avLst>
              <a:gd name="adj1" fmla="val 16200000"/>
              <a:gd name="adj2" fmla="val 0"/>
            </a:avLst>
          </a:prstGeom>
          <a:noFill/>
          <a:ln w="38100" cap="flat" cmpd="sng">
            <a:solidFill>
              <a:srgbClr val="8AB915"/>
            </a:solidFill>
            <a:prstDash val="solid"/>
            <a:miter lim="800000"/>
            <a:headEnd type="triangle" w="med" len="med"/>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wentieth Century"/>
              <a:ea typeface="Twentieth Century"/>
              <a:cs typeface="Twentieth Century"/>
              <a:sym typeface="Twentieth Century"/>
            </a:endParaRPr>
          </a:p>
        </p:txBody>
      </p:sp>
      <p:pic>
        <p:nvPicPr>
          <p:cNvPr id="311" name="Google Shape;311;p23" descr="Logo_Icon_FINAL.png"/>
          <p:cNvPicPr preferRelativeResize="0"/>
          <p:nvPr/>
        </p:nvPicPr>
        <p:blipFill rotWithShape="1">
          <a:blip r:embed="rId3">
            <a:alphaModFix/>
          </a:blip>
          <a:srcRect/>
          <a:stretch/>
        </p:blipFill>
        <p:spPr>
          <a:xfrm>
            <a:off x="1819124" y="295039"/>
            <a:ext cx="737394" cy="73739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4"/>
                                        </p:tgtEl>
                                        <p:attrNameLst>
                                          <p:attrName>style.visibility</p:attrName>
                                        </p:attrNameLst>
                                      </p:cBhvr>
                                      <p:to>
                                        <p:strVal val="visible"/>
                                      </p:to>
                                    </p:set>
                                    <p:animEffect transition="in" filter="fade">
                                      <p:cBhvr>
                                        <p:cTn id="7" dur="500"/>
                                        <p:tgtEl>
                                          <p:spTgt spid="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9"/>
          <p:cNvSpPr txBox="1"/>
          <p:nvPr/>
        </p:nvSpPr>
        <p:spPr>
          <a:xfrm>
            <a:off x="1972370" y="2849706"/>
            <a:ext cx="2394443" cy="22159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mn-lt"/>
                <a:ea typeface="Twentieth Century"/>
                <a:cs typeface="Twentieth Century"/>
                <a:sym typeface="Twentieth Century"/>
              </a:rPr>
              <a:t>Supporting culturally knowledgeable </a:t>
            </a:r>
            <a:r>
              <a:rPr lang="en-US" sz="1800" b="1" i="0" u="none" strike="noStrike" cap="none" dirty="0">
                <a:solidFill>
                  <a:schemeClr val="dk1"/>
                </a:solidFill>
                <a:latin typeface="+mn-lt"/>
                <a:ea typeface="Twentieth Century"/>
                <a:cs typeface="Twentieth Century"/>
                <a:sym typeface="Twentieth Century"/>
              </a:rPr>
              <a:t>Staff Behavior</a:t>
            </a:r>
            <a:endParaRPr sz="1400" b="0" i="0" u="none" strike="noStrike" cap="none" dirty="0">
              <a:solidFill>
                <a:srgbClr val="000000"/>
              </a:solidFill>
              <a:latin typeface="+mn-lt"/>
              <a:sym typeface="Arial"/>
            </a:endParaRPr>
          </a:p>
          <a:p>
            <a:pPr marL="342900" marR="0" lvl="0" indent="-211137" algn="l" rtl="0">
              <a:lnSpc>
                <a:spcPct val="100000"/>
              </a:lnSpc>
              <a:spcBef>
                <a:spcPts val="0"/>
              </a:spcBef>
              <a:spcAft>
                <a:spcPts val="0"/>
              </a:spcAft>
              <a:buClr>
                <a:srgbClr val="797979"/>
              </a:buClr>
              <a:buSzPts val="1400"/>
              <a:buFont typeface="Noto Sans Symbols"/>
              <a:buChar char="✔"/>
            </a:pPr>
            <a:r>
              <a:rPr lang="en-US" sz="1400" b="0" i="0" u="none" strike="noStrike" cap="none" dirty="0">
                <a:solidFill>
                  <a:srgbClr val="797979"/>
                </a:solidFill>
                <a:latin typeface="+mn-lt"/>
                <a:ea typeface="Twentieth Century"/>
                <a:cs typeface="Twentieth Century"/>
                <a:sym typeface="Twentieth Century"/>
              </a:rPr>
              <a:t>team-based leadership and coordination</a:t>
            </a:r>
            <a:endParaRPr sz="1400" b="0" i="0" u="none" strike="noStrike" cap="none" dirty="0">
              <a:solidFill>
                <a:srgbClr val="000000"/>
              </a:solidFill>
              <a:latin typeface="+mn-lt"/>
              <a:sym typeface="Arial"/>
            </a:endParaRPr>
          </a:p>
          <a:p>
            <a:pPr marL="342900" marR="0" lvl="0" indent="-211137" algn="l" rtl="0">
              <a:lnSpc>
                <a:spcPct val="100000"/>
              </a:lnSpc>
              <a:spcBef>
                <a:spcPts val="0"/>
              </a:spcBef>
              <a:spcAft>
                <a:spcPts val="0"/>
              </a:spcAft>
              <a:buClr>
                <a:srgbClr val="797979"/>
              </a:buClr>
              <a:buSzPts val="1400"/>
              <a:buFont typeface="Noto Sans Symbols"/>
              <a:buChar char="✔"/>
            </a:pPr>
            <a:r>
              <a:rPr lang="en-US" sz="1400" b="0" i="0" u="none" strike="noStrike" cap="none" dirty="0">
                <a:solidFill>
                  <a:srgbClr val="797979"/>
                </a:solidFill>
                <a:latin typeface="+mn-lt"/>
                <a:ea typeface="Twentieth Century"/>
                <a:cs typeface="Twentieth Century"/>
                <a:sym typeface="Twentieth Century"/>
              </a:rPr>
              <a:t>professional development, coaching, and content expertise</a:t>
            </a:r>
            <a:endParaRPr sz="1400" b="0" i="0" u="none" strike="noStrike" cap="none" dirty="0">
              <a:solidFill>
                <a:srgbClr val="000000"/>
              </a:solidFill>
              <a:latin typeface="+mn-lt"/>
              <a:sym typeface="Arial"/>
            </a:endParaRPr>
          </a:p>
        </p:txBody>
      </p:sp>
      <p:sp>
        <p:nvSpPr>
          <p:cNvPr id="213" name="Google Shape;213;p19"/>
          <p:cNvSpPr txBox="1"/>
          <p:nvPr/>
        </p:nvSpPr>
        <p:spPr>
          <a:xfrm>
            <a:off x="8276304" y="2849706"/>
            <a:ext cx="2298931"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mn-lt"/>
                <a:ea typeface="Twentieth Century"/>
                <a:cs typeface="Twentieth Century"/>
                <a:sym typeface="Twentieth Century"/>
              </a:rPr>
              <a:t>Supporting culturally valid </a:t>
            </a:r>
            <a:r>
              <a:rPr lang="en-US" sz="1800" b="1" i="0" u="none" strike="noStrike" cap="none" dirty="0">
                <a:solidFill>
                  <a:schemeClr val="dk1"/>
                </a:solidFill>
                <a:latin typeface="+mn-lt"/>
                <a:ea typeface="Twentieth Century"/>
                <a:cs typeface="Twentieth Century"/>
                <a:sym typeface="Twentieth Century"/>
              </a:rPr>
              <a:t>Data-based Decision Making</a:t>
            </a:r>
            <a:endParaRPr sz="1400" b="0" i="0" u="none" strike="noStrike" cap="none" dirty="0">
              <a:solidFill>
                <a:srgbClr val="000000"/>
              </a:solidFill>
              <a:latin typeface="+mn-lt"/>
              <a:sym typeface="Arial"/>
            </a:endParaRPr>
          </a:p>
          <a:p>
            <a:pPr marL="342900" marR="0" lvl="0" indent="-211137" algn="l" rtl="0">
              <a:lnSpc>
                <a:spcPct val="100000"/>
              </a:lnSpc>
              <a:spcBef>
                <a:spcPts val="0"/>
              </a:spcBef>
              <a:spcAft>
                <a:spcPts val="0"/>
              </a:spcAft>
              <a:buClr>
                <a:srgbClr val="797979"/>
              </a:buClr>
              <a:buSzPts val="1400"/>
              <a:buFont typeface="Noto Sans Symbols"/>
              <a:buChar char="✔"/>
            </a:pPr>
            <a:r>
              <a:rPr lang="en-US" sz="1400" b="0" i="0" u="none" strike="noStrike" cap="none" dirty="0">
                <a:solidFill>
                  <a:srgbClr val="797979"/>
                </a:solidFill>
                <a:latin typeface="+mn-lt"/>
                <a:ea typeface="Twentieth Century"/>
                <a:cs typeface="Twentieth Century"/>
                <a:sym typeface="Twentieth Century"/>
              </a:rPr>
              <a:t>universal screening</a:t>
            </a:r>
            <a:endParaRPr sz="1400" b="0" i="0" u="none" strike="noStrike" cap="none" dirty="0">
              <a:solidFill>
                <a:srgbClr val="000000"/>
              </a:solidFill>
              <a:latin typeface="+mn-lt"/>
              <a:sym typeface="Arial"/>
            </a:endParaRPr>
          </a:p>
          <a:p>
            <a:pPr marL="342900" marR="0" lvl="0" indent="-211137" algn="l" rtl="0">
              <a:lnSpc>
                <a:spcPct val="100000"/>
              </a:lnSpc>
              <a:spcBef>
                <a:spcPts val="0"/>
              </a:spcBef>
              <a:spcAft>
                <a:spcPts val="0"/>
              </a:spcAft>
              <a:buClr>
                <a:srgbClr val="797979"/>
              </a:buClr>
              <a:buSzPts val="1400"/>
              <a:buFont typeface="Noto Sans Symbols"/>
              <a:buChar char="✔"/>
            </a:pPr>
            <a:r>
              <a:rPr lang="en-US" sz="1400" b="0" i="0" u="none" strike="noStrike" cap="none" dirty="0">
                <a:solidFill>
                  <a:srgbClr val="797979"/>
                </a:solidFill>
                <a:latin typeface="+mn-lt"/>
                <a:ea typeface="Twentieth Century"/>
                <a:cs typeface="Twentieth Century"/>
                <a:sym typeface="Twentieth Century"/>
              </a:rPr>
              <a:t>progress monitoring</a:t>
            </a:r>
            <a:endParaRPr sz="1400" b="0" i="0" u="none" strike="noStrike" cap="none" dirty="0">
              <a:solidFill>
                <a:srgbClr val="000000"/>
              </a:solidFill>
              <a:latin typeface="+mn-lt"/>
              <a:sym typeface="Arial"/>
            </a:endParaRPr>
          </a:p>
          <a:p>
            <a:pPr marL="342900" marR="0" lvl="0" indent="-211137" algn="l" rtl="0">
              <a:lnSpc>
                <a:spcPct val="100000"/>
              </a:lnSpc>
              <a:spcBef>
                <a:spcPts val="0"/>
              </a:spcBef>
              <a:spcAft>
                <a:spcPts val="0"/>
              </a:spcAft>
              <a:buClr>
                <a:srgbClr val="797979"/>
              </a:buClr>
              <a:buSzPts val="1400"/>
              <a:buFont typeface="Noto Sans Symbols"/>
              <a:buChar char="✔"/>
            </a:pPr>
            <a:r>
              <a:rPr lang="en-US" sz="1400" b="0" i="0" u="none" strike="noStrike" cap="none" dirty="0">
                <a:solidFill>
                  <a:srgbClr val="797979"/>
                </a:solidFill>
                <a:latin typeface="+mn-lt"/>
                <a:ea typeface="Twentieth Century"/>
                <a:cs typeface="Twentieth Century"/>
                <a:sym typeface="Twentieth Century"/>
              </a:rPr>
              <a:t>evaluation of fidelity</a:t>
            </a:r>
            <a:endParaRPr sz="1400" b="0" i="0" u="none" strike="noStrike" cap="none" dirty="0">
              <a:solidFill>
                <a:srgbClr val="000000"/>
              </a:solidFill>
              <a:latin typeface="+mn-lt"/>
              <a:sym typeface="Arial"/>
            </a:endParaRPr>
          </a:p>
        </p:txBody>
      </p:sp>
      <p:sp>
        <p:nvSpPr>
          <p:cNvPr id="214" name="Google Shape;214;p19"/>
          <p:cNvSpPr txBox="1"/>
          <p:nvPr/>
        </p:nvSpPr>
        <p:spPr>
          <a:xfrm>
            <a:off x="4743169" y="5895017"/>
            <a:ext cx="3644447" cy="80017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mn-lt"/>
                <a:ea typeface="Twentieth Century"/>
                <a:cs typeface="Twentieth Century"/>
                <a:sym typeface="Twentieth Century"/>
              </a:rPr>
              <a:t>Supporting </a:t>
            </a:r>
            <a:r>
              <a:rPr lang="en-US" sz="1800" b="1" i="0" u="none" strike="noStrike" cap="none" dirty="0">
                <a:solidFill>
                  <a:schemeClr val="dk1"/>
                </a:solidFill>
                <a:latin typeface="+mn-lt"/>
                <a:ea typeface="Twentieth Century"/>
                <a:cs typeface="Twentieth Century"/>
                <a:sym typeface="Twentieth Century"/>
              </a:rPr>
              <a:t>Student Behavior</a:t>
            </a:r>
            <a:endParaRPr sz="1400" b="0" i="0" u="none" strike="noStrike" cap="none" dirty="0">
              <a:solidFill>
                <a:srgbClr val="000000"/>
              </a:solidFill>
              <a:latin typeface="+mn-lt"/>
              <a:sym typeface="Arial"/>
            </a:endParaRPr>
          </a:p>
          <a:p>
            <a:pPr marL="342900" marR="0" lvl="0" indent="-211137" algn="l" rtl="0">
              <a:lnSpc>
                <a:spcPct val="100000"/>
              </a:lnSpc>
              <a:spcBef>
                <a:spcPts val="0"/>
              </a:spcBef>
              <a:spcAft>
                <a:spcPts val="0"/>
              </a:spcAft>
              <a:buClr>
                <a:srgbClr val="797979"/>
              </a:buClr>
              <a:buSzPts val="1400"/>
              <a:buFont typeface="Noto Sans Symbols"/>
              <a:buChar char="✔"/>
            </a:pPr>
            <a:r>
              <a:rPr lang="en-US" sz="1400" b="0" i="0" u="none" strike="noStrike" cap="none" dirty="0">
                <a:solidFill>
                  <a:srgbClr val="797979"/>
                </a:solidFill>
                <a:latin typeface="+mn-lt"/>
                <a:ea typeface="Twentieth Century"/>
                <a:cs typeface="Twentieth Century"/>
                <a:sym typeface="Twentieth Century"/>
              </a:rPr>
              <a:t>three-tiered continuum of culturally relevant evidence-based interventions</a:t>
            </a:r>
            <a:endParaRPr sz="1400" b="1" i="0" u="none" strike="noStrike" cap="none" dirty="0">
              <a:solidFill>
                <a:srgbClr val="797979"/>
              </a:solidFill>
              <a:latin typeface="+mn-lt"/>
              <a:ea typeface="Twentieth Century"/>
              <a:cs typeface="Twentieth Century"/>
              <a:sym typeface="Twentieth Century"/>
            </a:endParaRPr>
          </a:p>
        </p:txBody>
      </p:sp>
      <p:sp>
        <p:nvSpPr>
          <p:cNvPr id="215" name="Google Shape;215;p19"/>
          <p:cNvSpPr/>
          <p:nvPr/>
        </p:nvSpPr>
        <p:spPr>
          <a:xfrm>
            <a:off x="4484272" y="2162649"/>
            <a:ext cx="3624374" cy="3624374"/>
          </a:xfrm>
          <a:prstGeom prst="ellipse">
            <a:avLst/>
          </a:prstGeom>
          <a:noFill/>
          <a:ln w="63500" cap="flat" cmpd="sng">
            <a:solidFill>
              <a:srgbClr val="343397"/>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6" name="Google Shape;216;p19"/>
          <p:cNvSpPr/>
          <p:nvPr/>
        </p:nvSpPr>
        <p:spPr>
          <a:xfrm>
            <a:off x="5414213" y="3755800"/>
            <a:ext cx="1755648" cy="1751781"/>
          </a:xfrm>
          <a:prstGeom prst="ellipse">
            <a:avLst/>
          </a:prstGeom>
          <a:noFill/>
          <a:ln w="63500" cap="flat" cmpd="sng">
            <a:solidFill>
              <a:srgbClr val="99CC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217" name="Google Shape;217;p19"/>
          <p:cNvSpPr/>
          <p:nvPr/>
        </p:nvSpPr>
        <p:spPr>
          <a:xfrm>
            <a:off x="5920461" y="2849707"/>
            <a:ext cx="1755648" cy="1751781"/>
          </a:xfrm>
          <a:prstGeom prst="ellipse">
            <a:avLst/>
          </a:prstGeom>
          <a:noFill/>
          <a:ln w="63500" cap="flat" cmpd="sng">
            <a:solidFill>
              <a:srgbClr val="FF99CC"/>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8" name="Google Shape;218;p19"/>
          <p:cNvSpPr/>
          <p:nvPr/>
        </p:nvSpPr>
        <p:spPr>
          <a:xfrm>
            <a:off x="4893556" y="2849707"/>
            <a:ext cx="1751781" cy="1751781"/>
          </a:xfrm>
          <a:prstGeom prst="ellipse">
            <a:avLst/>
          </a:prstGeom>
          <a:noFill/>
          <a:ln w="63500" cap="flat" cmpd="sng">
            <a:solidFill>
              <a:srgbClr val="00FFCC"/>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9" name="Google Shape;219;p19"/>
          <p:cNvSpPr txBox="1"/>
          <p:nvPr/>
        </p:nvSpPr>
        <p:spPr>
          <a:xfrm rot="-3258865">
            <a:off x="4971176" y="3432703"/>
            <a:ext cx="105288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Twentieth Century"/>
                <a:ea typeface="Twentieth Century"/>
                <a:cs typeface="Twentieth Century"/>
                <a:sym typeface="Twentieth Century"/>
              </a:rPr>
              <a:t>SYSTEMS</a:t>
            </a:r>
            <a:endParaRPr sz="1400" b="0" i="0" u="none" strike="noStrike" cap="none">
              <a:solidFill>
                <a:srgbClr val="000000"/>
              </a:solidFill>
              <a:latin typeface="Arial"/>
              <a:ea typeface="Arial"/>
              <a:cs typeface="Arial"/>
              <a:sym typeface="Arial"/>
            </a:endParaRPr>
          </a:p>
        </p:txBody>
      </p:sp>
      <p:sp>
        <p:nvSpPr>
          <p:cNvPr id="220" name="Google Shape;220;p19"/>
          <p:cNvSpPr txBox="1"/>
          <p:nvPr/>
        </p:nvSpPr>
        <p:spPr>
          <a:xfrm>
            <a:off x="5497617" y="4787739"/>
            <a:ext cx="1630968"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Twentieth Century"/>
                <a:ea typeface="Twentieth Century"/>
                <a:cs typeface="Twentieth Century"/>
                <a:sym typeface="Twentieth Century"/>
              </a:rPr>
              <a:t>PRACTICES</a:t>
            </a:r>
            <a:endParaRPr sz="1400" b="0" i="0" u="none" strike="noStrike" cap="none">
              <a:solidFill>
                <a:srgbClr val="000000"/>
              </a:solidFill>
              <a:latin typeface="Arial"/>
              <a:ea typeface="Arial"/>
              <a:cs typeface="Arial"/>
              <a:sym typeface="Arial"/>
            </a:endParaRPr>
          </a:p>
        </p:txBody>
      </p:sp>
      <p:sp>
        <p:nvSpPr>
          <p:cNvPr id="221" name="Google Shape;221;p19"/>
          <p:cNvSpPr txBox="1"/>
          <p:nvPr/>
        </p:nvSpPr>
        <p:spPr>
          <a:xfrm rot="2905354">
            <a:off x="6708429" y="3430491"/>
            <a:ext cx="804524"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000000"/>
                </a:solidFill>
                <a:latin typeface="Twentieth Century"/>
                <a:ea typeface="Twentieth Century"/>
                <a:cs typeface="Twentieth Century"/>
                <a:sym typeface="Twentieth Century"/>
              </a:rPr>
              <a:t>DATA</a:t>
            </a:r>
            <a:endParaRPr sz="1400" b="0" i="0" u="none" strike="noStrike" cap="none" dirty="0">
              <a:solidFill>
                <a:srgbClr val="000000"/>
              </a:solidFill>
              <a:latin typeface="Arial"/>
              <a:ea typeface="Arial"/>
              <a:cs typeface="Arial"/>
              <a:sym typeface="Arial"/>
            </a:endParaRPr>
          </a:p>
        </p:txBody>
      </p:sp>
      <p:sp>
        <p:nvSpPr>
          <p:cNvPr id="222" name="Google Shape;222;p19"/>
          <p:cNvSpPr txBox="1"/>
          <p:nvPr/>
        </p:nvSpPr>
        <p:spPr>
          <a:xfrm>
            <a:off x="5526864" y="2396908"/>
            <a:ext cx="1541617"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Twentieth Century"/>
                <a:ea typeface="Twentieth Century"/>
                <a:cs typeface="Twentieth Century"/>
                <a:sym typeface="Twentieth Century"/>
              </a:rPr>
              <a:t>OUTCOMES</a:t>
            </a:r>
            <a:endParaRPr sz="1400" b="0" i="0" u="none" strike="noStrike" cap="none">
              <a:solidFill>
                <a:srgbClr val="000000"/>
              </a:solidFill>
              <a:latin typeface="Arial"/>
              <a:ea typeface="Arial"/>
              <a:cs typeface="Arial"/>
              <a:sym typeface="Arial"/>
            </a:endParaRPr>
          </a:p>
        </p:txBody>
      </p:sp>
      <p:sp>
        <p:nvSpPr>
          <p:cNvPr id="223" name="Google Shape;223;p19"/>
          <p:cNvSpPr txBox="1"/>
          <p:nvPr/>
        </p:nvSpPr>
        <p:spPr>
          <a:xfrm>
            <a:off x="3908838" y="1406228"/>
            <a:ext cx="5235162" cy="61551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mn-lt"/>
                <a:ea typeface="Twentieth Century"/>
                <a:cs typeface="Twentieth Century"/>
                <a:sym typeface="Twentieth Century"/>
              </a:rPr>
              <a:t>Supporting culturally equitable </a:t>
            </a:r>
            <a:r>
              <a:rPr lang="en-US" sz="1800" b="1" i="0" u="none" strike="noStrike" cap="none" dirty="0">
                <a:solidFill>
                  <a:schemeClr val="dk1"/>
                </a:solidFill>
                <a:latin typeface="+mn-lt"/>
                <a:ea typeface="Twentieth Century"/>
                <a:cs typeface="Twentieth Century"/>
                <a:sym typeface="Twentieth Century"/>
              </a:rPr>
              <a:t>Targets</a:t>
            </a:r>
            <a:r>
              <a:rPr lang="en-US" sz="1800" b="0" i="0" u="none" strike="noStrike" cap="none" dirty="0">
                <a:solidFill>
                  <a:srgbClr val="000000"/>
                </a:solidFill>
                <a:latin typeface="+mn-lt"/>
                <a:ea typeface="Twentieth Century"/>
                <a:cs typeface="Twentieth Century"/>
                <a:sym typeface="Twentieth Century"/>
              </a:rPr>
              <a:t> </a:t>
            </a:r>
            <a:r>
              <a:rPr lang="en-US" sz="1600" b="0" i="0" u="none" strike="noStrike" cap="none" dirty="0">
                <a:solidFill>
                  <a:srgbClr val="000000"/>
                </a:solidFill>
                <a:latin typeface="+mn-lt"/>
                <a:ea typeface="Twentieth Century"/>
                <a:cs typeface="Twentieth Century"/>
                <a:sym typeface="Twentieth Centur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including</a:t>
            </a:r>
            <a:r>
              <a:rPr lang="en-US" sz="1600" b="0" i="0" u="none" strike="noStrike" cap="none" dirty="0">
                <a:solidFill>
                  <a:srgbClr val="000000"/>
                </a:solidFill>
                <a:latin typeface="+mn-lt"/>
                <a:ea typeface="Twentieth Century"/>
                <a:cs typeface="Twentieth Century"/>
                <a:sym typeface="Twentieth Century"/>
              </a:rPr>
              <a:t> </a:t>
            </a:r>
            <a:br>
              <a:rPr lang="en-US" sz="1600" b="0" i="0" u="none" strike="noStrike" cap="none" dirty="0">
                <a:solidFill>
                  <a:srgbClr val="000000"/>
                </a:solidFill>
                <a:latin typeface="+mn-lt"/>
                <a:ea typeface="Twentieth Century"/>
                <a:cs typeface="Twentieth Century"/>
                <a:sym typeface="Twentieth Century"/>
              </a:rPr>
            </a:br>
            <a:r>
              <a:rPr lang="en-US" sz="1600" b="0" i="0" u="none" strike="noStrike" cap="none" dirty="0">
                <a:solidFill>
                  <a:srgbClr val="000000"/>
                </a:solidFill>
                <a:latin typeface="+mn-lt"/>
                <a:ea typeface="Twentieth Century"/>
                <a:cs typeface="Twentieth Century"/>
                <a:sym typeface="Twentieth Century"/>
              </a:rPr>
              <a:t>social/emotional competence &amp; academic achievement</a:t>
            </a:r>
            <a:endParaRPr sz="1600" b="0" i="0" u="none" strike="noStrike" cap="none" dirty="0">
              <a:solidFill>
                <a:srgbClr val="000000"/>
              </a:solidFill>
              <a:latin typeface="+mn-lt"/>
              <a:sym typeface="Arial"/>
            </a:endParaRPr>
          </a:p>
        </p:txBody>
      </p:sp>
      <p:sp>
        <p:nvSpPr>
          <p:cNvPr id="224" name="Google Shape;224;p19"/>
          <p:cNvSpPr txBox="1"/>
          <p:nvPr/>
        </p:nvSpPr>
        <p:spPr>
          <a:xfrm>
            <a:off x="2766583" y="118407"/>
            <a:ext cx="7681284" cy="840403"/>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2"/>
              </a:buClr>
              <a:buSzPts val="2400"/>
              <a:buFont typeface="Calibri"/>
              <a:buNone/>
            </a:pPr>
            <a:r>
              <a:rPr lang="en-US" sz="2400" b="1" i="0" u="none" strike="noStrike" cap="none" dirty="0">
                <a:solidFill>
                  <a:schemeClr val="dk2"/>
                </a:solidFill>
                <a:latin typeface="+mn-lt"/>
                <a:ea typeface="Calibri"/>
                <a:cs typeface="Calibri"/>
                <a:sym typeface="Calibri"/>
              </a:rPr>
              <a:t>Positive Behavioral Interventions and Supports </a:t>
            </a:r>
            <a:r>
              <a:rPr lang="en-US" sz="2400" b="0" i="0" u="none" strike="noStrike" cap="none" dirty="0">
                <a:solidFill>
                  <a:schemeClr val="dk2"/>
                </a:solidFill>
                <a:latin typeface="+mn-lt"/>
                <a:ea typeface="Calibri"/>
                <a:cs typeface="Calibri"/>
                <a:sym typeface="Calibri"/>
              </a:rPr>
              <a:t>(PBIS) </a:t>
            </a:r>
            <a:r>
              <a:rPr lang="en-US" sz="2000" b="0" i="0" u="none" strike="noStrike" cap="none" dirty="0">
                <a:solidFill>
                  <a:schemeClr val="dk2"/>
                </a:solidFill>
                <a:latin typeface="+mn-lt"/>
                <a:ea typeface="Calibri"/>
                <a:cs typeface="Calibri"/>
                <a:sym typeface="Calibri"/>
              </a:rPr>
              <a:t>for </a:t>
            </a:r>
            <a:r>
              <a:rPr lang="en-US" sz="2000" b="0" i="0" u="none" strike="noStrike" cap="none" dirty="0">
                <a:solidFill>
                  <a:schemeClr val="dk1"/>
                </a:solidFill>
                <a:latin typeface="+mn-lt"/>
                <a:ea typeface="Calibri"/>
                <a:cs typeface="Calibri"/>
                <a:sym typeface="Calibri"/>
              </a:rPr>
              <a:t>Continuous Improvement</a:t>
            </a:r>
            <a:r>
              <a:rPr lang="en-US" sz="2000" b="1" i="0" u="none" strike="noStrike" cap="none" dirty="0">
                <a:solidFill>
                  <a:schemeClr val="dk1"/>
                </a:solidFill>
                <a:latin typeface="+mn-lt"/>
                <a:ea typeface="Calibri"/>
                <a:cs typeface="Calibri"/>
                <a:sym typeface="Calibri"/>
              </a:rPr>
              <a:t> </a:t>
            </a:r>
            <a:r>
              <a:rPr lang="en-US" sz="2000" b="0" i="0" u="none" strike="noStrike" cap="none" dirty="0">
                <a:solidFill>
                  <a:schemeClr val="dk2"/>
                </a:solidFill>
                <a:latin typeface="+mn-lt"/>
                <a:ea typeface="Calibri"/>
                <a:cs typeface="Calibri"/>
                <a:sym typeface="Calibri"/>
              </a:rPr>
              <a:t>and </a:t>
            </a:r>
            <a:r>
              <a:rPr lang="en-US" sz="2000" b="0" i="0" u="none" strike="noStrike" cap="none" dirty="0">
                <a:solidFill>
                  <a:schemeClr val="dk1"/>
                </a:solidFill>
                <a:latin typeface="+mn-lt"/>
                <a:ea typeface="Calibri"/>
                <a:cs typeface="Calibri"/>
                <a:sym typeface="Calibri"/>
              </a:rPr>
              <a:t>Alignment of Initiatives</a:t>
            </a:r>
            <a:endParaRPr sz="1400" b="0" i="0" u="none" strike="noStrike" cap="none" dirty="0">
              <a:solidFill>
                <a:srgbClr val="000000"/>
              </a:solidFill>
              <a:latin typeface="+mn-lt"/>
              <a:ea typeface="Arial"/>
              <a:cs typeface="Arial"/>
              <a:sym typeface="Arial"/>
            </a:endParaRPr>
          </a:p>
          <a:p>
            <a:pPr marL="0" marR="0" lvl="0" indent="0" algn="ctr" rtl="0">
              <a:lnSpc>
                <a:spcPct val="100000"/>
              </a:lnSpc>
              <a:spcBef>
                <a:spcPts val="0"/>
              </a:spcBef>
              <a:spcAft>
                <a:spcPts val="0"/>
              </a:spcAft>
              <a:buClr>
                <a:srgbClr val="797979"/>
              </a:buClr>
              <a:buSzPts val="2000"/>
              <a:buFont typeface="Calibri"/>
              <a:buNone/>
            </a:pPr>
            <a:r>
              <a:rPr lang="en-US" sz="2000" b="0" i="0" u="none" strike="noStrike" cap="none" dirty="0">
                <a:solidFill>
                  <a:srgbClr val="797979"/>
                </a:solidFill>
                <a:latin typeface="+mn-lt"/>
                <a:ea typeface="Calibri"/>
                <a:cs typeface="Calibri"/>
                <a:sym typeface="Calibri"/>
              </a:rPr>
              <a:t>is a </a:t>
            </a:r>
            <a:r>
              <a:rPr lang="en-US" sz="2000" b="1" i="0" u="none" strike="noStrike" cap="none" dirty="0">
                <a:solidFill>
                  <a:srgbClr val="797979"/>
                </a:solidFill>
                <a:latin typeface="+mn-lt"/>
                <a:ea typeface="Calibri"/>
                <a:cs typeface="Calibri"/>
                <a:sym typeface="Calibri"/>
              </a:rPr>
              <a:t>Multi-Tiered System of Supports </a:t>
            </a:r>
            <a:r>
              <a:rPr lang="en-US" sz="2000" b="0" i="0" u="none" strike="noStrike" cap="none" dirty="0">
                <a:solidFill>
                  <a:srgbClr val="797979"/>
                </a:solidFill>
                <a:latin typeface="+mn-lt"/>
                <a:ea typeface="Calibri"/>
                <a:cs typeface="Calibri"/>
                <a:sym typeface="Calibri"/>
              </a:rPr>
              <a:t>(MTSS) Framework</a:t>
            </a:r>
            <a:endParaRPr sz="1400" b="0" i="0" u="none" strike="noStrike" cap="none" dirty="0">
              <a:solidFill>
                <a:srgbClr val="000000"/>
              </a:solidFill>
              <a:latin typeface="+mn-lt"/>
              <a:ea typeface="Arial"/>
              <a:cs typeface="Arial"/>
              <a:sym typeface="Arial"/>
            </a:endParaRPr>
          </a:p>
        </p:txBody>
      </p:sp>
      <p:sp>
        <p:nvSpPr>
          <p:cNvPr id="225" name="Google Shape;225;p19"/>
          <p:cNvSpPr txBox="1"/>
          <p:nvPr/>
        </p:nvSpPr>
        <p:spPr>
          <a:xfrm>
            <a:off x="298367" y="5170294"/>
            <a:ext cx="3506018" cy="1600398"/>
          </a:xfrm>
          <a:prstGeom prst="rect">
            <a:avLst/>
          </a:prstGeom>
          <a:noFill/>
          <a:ln>
            <a:noFill/>
          </a:ln>
        </p:spPr>
        <p:txBody>
          <a:bodyPr spcFirstLastPara="1" wrap="square" lIns="91425" tIns="45700" rIns="91425" bIns="45700" anchor="t" anchorCtr="0">
            <a:spAutoFit/>
          </a:bodyPr>
          <a:lstStyle/>
          <a:p>
            <a:pPr marL="12700" marR="0" lvl="0" indent="0" algn="l" rtl="0">
              <a:lnSpc>
                <a:spcPct val="100000"/>
              </a:lnSpc>
              <a:spcBef>
                <a:spcPts val="0"/>
              </a:spcBef>
              <a:spcAft>
                <a:spcPts val="0"/>
              </a:spcAft>
              <a:buClr>
                <a:srgbClr val="000000"/>
              </a:buClr>
              <a:buSzPts val="800"/>
              <a:buFont typeface="Arial"/>
              <a:buNone/>
            </a:pPr>
            <a:r>
              <a:rPr lang="en-US" sz="1100" b="0" i="0" u="none" strike="noStrike" cap="none" dirty="0">
                <a:solidFill>
                  <a:srgbClr val="929292"/>
                </a:solidFill>
                <a:latin typeface="+mn-lt"/>
                <a:ea typeface="Twentieth Century"/>
                <a:cs typeface="Twentieth Century"/>
                <a:sym typeface="Twentieth Century"/>
              </a:rPr>
              <a:t>Midwest PBIS Network 2/7/19. Adapted from: </a:t>
            </a:r>
            <a:endParaRPr sz="1100" b="0" i="0" u="none" strike="noStrike" cap="none" dirty="0">
              <a:solidFill>
                <a:srgbClr val="000000"/>
              </a:solidFill>
              <a:latin typeface="+mn-lt"/>
              <a:ea typeface="Arial"/>
              <a:cs typeface="Arial"/>
              <a:sym typeface="Arial"/>
            </a:endParaRPr>
          </a:p>
          <a:p>
            <a:pPr marL="114300" marR="0" lvl="0" indent="-107950" algn="l" rtl="0">
              <a:lnSpc>
                <a:spcPct val="100000"/>
              </a:lnSpc>
              <a:spcBef>
                <a:spcPts val="600"/>
              </a:spcBef>
              <a:spcAft>
                <a:spcPts val="0"/>
              </a:spcAft>
              <a:buClr>
                <a:srgbClr val="000000"/>
              </a:buClr>
              <a:buSzPts val="800"/>
              <a:buFont typeface="Arial"/>
              <a:buNone/>
            </a:pPr>
            <a:r>
              <a:rPr lang="en-US" sz="1100" b="0" i="0" u="none" strike="noStrike" cap="none" dirty="0">
                <a:solidFill>
                  <a:srgbClr val="929292"/>
                </a:solidFill>
                <a:latin typeface="+mn-lt"/>
                <a:ea typeface="Twentieth Century"/>
                <a:cs typeface="Twentieth Century"/>
                <a:sym typeface="Twentieth Century"/>
              </a:rPr>
              <a:t>“What is a systems Approach in school-wide PBIS?” OSEP Technical Assistance on Positive Behavioral Interventions and Supports. https://</a:t>
            </a:r>
            <a:r>
              <a:rPr lang="en-US" sz="1100" b="0" i="0" u="none" strike="noStrike" cap="none" dirty="0" err="1">
                <a:solidFill>
                  <a:srgbClr val="929292"/>
                </a:solidFill>
                <a:latin typeface="+mn-lt"/>
                <a:ea typeface="Twentieth Century"/>
                <a:cs typeface="Twentieth Century"/>
                <a:sym typeface="Twentieth Century"/>
              </a:rPr>
              <a:t>www.pbis.org</a:t>
            </a:r>
            <a:r>
              <a:rPr lang="en-US" sz="1100" b="0" i="0" u="none" strike="noStrike" cap="none" dirty="0">
                <a:solidFill>
                  <a:srgbClr val="929292"/>
                </a:solidFill>
                <a:latin typeface="+mn-lt"/>
                <a:ea typeface="Twentieth Century"/>
                <a:cs typeface="Twentieth Century"/>
                <a:sym typeface="Twentieth Century"/>
              </a:rPr>
              <a:t>/school</a:t>
            </a:r>
            <a:endParaRPr sz="1100" b="0" i="0" u="none" strike="noStrike" cap="none" dirty="0">
              <a:solidFill>
                <a:srgbClr val="000000"/>
              </a:solidFill>
              <a:latin typeface="+mn-lt"/>
              <a:ea typeface="Arial"/>
              <a:cs typeface="Arial"/>
              <a:sym typeface="Arial"/>
            </a:endParaRPr>
          </a:p>
          <a:p>
            <a:pPr marL="114300" marR="0" lvl="0" indent="-107950" algn="l" rtl="0">
              <a:lnSpc>
                <a:spcPct val="100000"/>
              </a:lnSpc>
              <a:spcBef>
                <a:spcPts val="600"/>
              </a:spcBef>
              <a:spcAft>
                <a:spcPts val="0"/>
              </a:spcAft>
              <a:buClr>
                <a:srgbClr val="000000"/>
              </a:buClr>
              <a:buSzPts val="800"/>
              <a:buFont typeface="Arial"/>
              <a:buNone/>
            </a:pPr>
            <a:r>
              <a:rPr lang="en-US" sz="1100" b="0" i="0" u="none" strike="noStrike" cap="none" dirty="0">
                <a:solidFill>
                  <a:srgbClr val="929292"/>
                </a:solidFill>
                <a:latin typeface="+mn-lt"/>
                <a:ea typeface="Twentieth Century"/>
                <a:cs typeface="Twentieth Century"/>
                <a:sym typeface="Twentieth Century"/>
              </a:rPr>
              <a:t>McIntosh, K.&amp; Goodman, S. (2016). </a:t>
            </a:r>
            <a:r>
              <a:rPr lang="en-US" sz="1100" b="0" i="1" u="none" strike="noStrike" cap="none" dirty="0">
                <a:solidFill>
                  <a:srgbClr val="929292"/>
                </a:solidFill>
                <a:latin typeface="+mn-lt"/>
                <a:ea typeface="Twentieth Century"/>
                <a:cs typeface="Twentieth Century"/>
                <a:sym typeface="Twentieth Century"/>
              </a:rPr>
              <a:t>Integrated Multi-Tiered Systems of Support: Blending RTI and PBIS. </a:t>
            </a:r>
            <a:r>
              <a:rPr lang="en-US" sz="1100" b="0" i="0" u="none" strike="noStrike" cap="none" dirty="0">
                <a:solidFill>
                  <a:srgbClr val="929292"/>
                </a:solidFill>
                <a:latin typeface="+mn-lt"/>
                <a:ea typeface="Twentieth Century"/>
                <a:cs typeface="Twentieth Century"/>
                <a:sym typeface="Twentieth Century"/>
              </a:rPr>
              <a:t>New York: Guilford Press.</a:t>
            </a:r>
            <a:endParaRPr sz="1100" b="0" i="0" u="none" strike="noStrike" cap="none" dirty="0">
              <a:solidFill>
                <a:srgbClr val="000000"/>
              </a:solidFill>
              <a:latin typeface="+mn-lt"/>
              <a:ea typeface="Arial"/>
              <a:cs typeface="Arial"/>
              <a:sym typeface="Arial"/>
            </a:endParaRPr>
          </a:p>
        </p:txBody>
      </p:sp>
      <p:grpSp>
        <p:nvGrpSpPr>
          <p:cNvPr id="226" name="Google Shape;226;p19"/>
          <p:cNvGrpSpPr/>
          <p:nvPr/>
        </p:nvGrpSpPr>
        <p:grpSpPr>
          <a:xfrm>
            <a:off x="111498" y="194757"/>
            <a:ext cx="2422941" cy="2422941"/>
            <a:chOff x="-815127" y="-252661"/>
            <a:chExt cx="2422941" cy="2422941"/>
          </a:xfrm>
        </p:grpSpPr>
        <p:sp>
          <p:nvSpPr>
            <p:cNvPr id="227" name="Google Shape;227;p19"/>
            <p:cNvSpPr/>
            <p:nvPr/>
          </p:nvSpPr>
          <p:spPr>
            <a:xfrm>
              <a:off x="-815127" y="-252661"/>
              <a:ext cx="2422941" cy="2422941"/>
            </a:xfrm>
            <a:prstGeom prst="ellipse">
              <a:avLst/>
            </a:prstGeom>
            <a:solidFill>
              <a:srgbClr val="353395">
                <a:alpha val="1450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228" name="Google Shape;228;p19"/>
            <p:cNvGrpSpPr/>
            <p:nvPr/>
          </p:nvGrpSpPr>
          <p:grpSpPr>
            <a:xfrm>
              <a:off x="-566841" y="85616"/>
              <a:ext cx="1926369" cy="1872027"/>
              <a:chOff x="-395844" y="-63173"/>
              <a:chExt cx="1926369" cy="1872027"/>
            </a:xfrm>
          </p:grpSpPr>
          <p:sp>
            <p:nvSpPr>
              <p:cNvPr id="229" name="Google Shape;229;p19"/>
              <p:cNvSpPr/>
              <p:nvPr/>
            </p:nvSpPr>
            <p:spPr>
              <a:xfrm>
                <a:off x="-69358" y="535456"/>
                <a:ext cx="1273398" cy="1273398"/>
              </a:xfrm>
              <a:prstGeom prst="ellipse">
                <a:avLst/>
              </a:prstGeom>
              <a:solidFill>
                <a:srgbClr val="9ACC23">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230" name="Google Shape;230;p19"/>
              <p:cNvGrpSpPr/>
              <p:nvPr/>
            </p:nvGrpSpPr>
            <p:grpSpPr>
              <a:xfrm>
                <a:off x="-395844" y="-63173"/>
                <a:ext cx="1926369" cy="1273400"/>
                <a:chOff x="-413293" y="-126748"/>
                <a:chExt cx="1926369" cy="1273400"/>
              </a:xfrm>
            </p:grpSpPr>
            <p:sp>
              <p:nvSpPr>
                <p:cNvPr id="231" name="Google Shape;231;p19"/>
                <p:cNvSpPr/>
                <p:nvPr/>
              </p:nvSpPr>
              <p:spPr>
                <a:xfrm>
                  <a:off x="239678" y="-126748"/>
                  <a:ext cx="1273398" cy="1273398"/>
                </a:xfrm>
                <a:prstGeom prst="ellipse">
                  <a:avLst/>
                </a:prstGeom>
                <a:solidFill>
                  <a:srgbClr val="FE9BCC">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2" name="Google Shape;232;p19"/>
                <p:cNvSpPr/>
                <p:nvPr/>
              </p:nvSpPr>
              <p:spPr>
                <a:xfrm>
                  <a:off x="-413293" y="-126746"/>
                  <a:ext cx="1273398" cy="1273398"/>
                </a:xfrm>
                <a:prstGeom prst="ellipse">
                  <a:avLst/>
                </a:prstGeom>
                <a:solidFill>
                  <a:srgbClr val="21FECC">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grpSp>
      <p:sp>
        <p:nvSpPr>
          <p:cNvPr id="233" name="Google Shape;233;p19"/>
          <p:cNvSpPr/>
          <p:nvPr/>
        </p:nvSpPr>
        <p:spPr>
          <a:xfrm>
            <a:off x="6157805" y="2058263"/>
            <a:ext cx="248690" cy="253717"/>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234" name="Google Shape;234;p19"/>
          <p:cNvGrpSpPr/>
          <p:nvPr/>
        </p:nvGrpSpPr>
        <p:grpSpPr>
          <a:xfrm>
            <a:off x="6157804" y="2170753"/>
            <a:ext cx="276740" cy="1"/>
            <a:chOff x="4782660" y="2153714"/>
            <a:chExt cx="276740" cy="1"/>
          </a:xfrm>
        </p:grpSpPr>
        <p:cxnSp>
          <p:nvCxnSpPr>
            <p:cNvPr id="235" name="Google Shape;235;p19"/>
            <p:cNvCxnSpPr/>
            <p:nvPr/>
          </p:nvCxnSpPr>
          <p:spPr>
            <a:xfrm>
              <a:off x="4782660" y="2153714"/>
              <a:ext cx="97022" cy="1"/>
            </a:xfrm>
            <a:prstGeom prst="straightConnector1">
              <a:avLst/>
            </a:prstGeom>
            <a:noFill/>
            <a:ln w="38100" cap="flat" cmpd="sng">
              <a:solidFill>
                <a:srgbClr val="343397"/>
              </a:solidFill>
              <a:prstDash val="solid"/>
              <a:miter lim="800000"/>
              <a:headEnd type="none" w="sm" len="sm"/>
              <a:tailEnd type="triangle" w="med" len="med"/>
            </a:ln>
          </p:spPr>
        </p:cxnSp>
        <p:cxnSp>
          <p:nvCxnSpPr>
            <p:cNvPr id="236" name="Google Shape;236;p19"/>
            <p:cNvCxnSpPr/>
            <p:nvPr/>
          </p:nvCxnSpPr>
          <p:spPr>
            <a:xfrm flipH="1">
              <a:off x="4962378" y="2153714"/>
              <a:ext cx="97022" cy="1"/>
            </a:xfrm>
            <a:prstGeom prst="straightConnector1">
              <a:avLst/>
            </a:prstGeom>
            <a:noFill/>
            <a:ln w="38100" cap="flat" cmpd="sng">
              <a:solidFill>
                <a:srgbClr val="343397"/>
              </a:solidFill>
              <a:prstDash val="solid"/>
              <a:miter lim="800000"/>
              <a:headEnd type="none" w="sm" len="sm"/>
              <a:tailEnd type="triangle" w="med" len="med"/>
            </a:ln>
          </p:spPr>
        </p:cxnSp>
      </p:grpSp>
      <p:sp>
        <p:nvSpPr>
          <p:cNvPr id="237" name="Google Shape;237;p19"/>
          <p:cNvSpPr txBox="1"/>
          <p:nvPr/>
        </p:nvSpPr>
        <p:spPr>
          <a:xfrm>
            <a:off x="5824913" y="3785175"/>
            <a:ext cx="9933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rgbClr val="0000FF"/>
                </a:solidFill>
                <a:latin typeface="Arial Rounded MT Bold" panose="020F0704030504030204" pitchFamily="34" charset="77"/>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EQUITY</a:t>
            </a:r>
            <a:endParaRPr sz="1600" b="1" i="0" u="none" strike="noStrike" cap="none" dirty="0">
              <a:solidFill>
                <a:srgbClr val="0000FF"/>
              </a:solidFill>
              <a:latin typeface="Arial Rounded MT Bold" panose="020F0704030504030204" pitchFamily="34" charset="77"/>
              <a:ea typeface="Calibri"/>
              <a:cs typeface="Calibri"/>
              <a:sym typeface="Calibri"/>
            </a:endParaRPr>
          </a:p>
        </p:txBody>
      </p:sp>
    </p:spTree>
    <p:extLst>
      <p:ext uri="{BB962C8B-B14F-4D97-AF65-F5344CB8AC3E}">
        <p14:creationId xmlns:p14="http://schemas.microsoft.com/office/powerpoint/2010/main" val="1277715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3"/>
                                        </p:tgtEl>
                                        <p:attrNameLst>
                                          <p:attrName>style.visibility</p:attrName>
                                        </p:attrNameLst>
                                      </p:cBhvr>
                                      <p:to>
                                        <p:strVal val="visible"/>
                                      </p:to>
                                    </p:set>
                                    <p:animEffect transition="in" filter="fade">
                                      <p:cBhvr>
                                        <p:cTn id="7" dur="500"/>
                                        <p:tgtEl>
                                          <p:spTgt spid="223"/>
                                        </p:tgtEl>
                                      </p:cBhvr>
                                    </p:animEffect>
                                  </p:childTnLst>
                                </p:cTn>
                              </p:par>
                              <p:par>
                                <p:cTn id="8" presetID="10" presetClass="entr" presetSubtype="0" fill="hold" nodeType="withEffect">
                                  <p:stCondLst>
                                    <p:cond delay="0"/>
                                  </p:stCondLst>
                                  <p:childTnLst>
                                    <p:set>
                                      <p:cBhvr>
                                        <p:cTn id="9" dur="1" fill="hold">
                                          <p:stCondLst>
                                            <p:cond delay="0"/>
                                          </p:stCondLst>
                                        </p:cTn>
                                        <p:tgtEl>
                                          <p:spTgt spid="215"/>
                                        </p:tgtEl>
                                        <p:attrNameLst>
                                          <p:attrName>style.visibility</p:attrName>
                                        </p:attrNameLst>
                                      </p:cBhvr>
                                      <p:to>
                                        <p:strVal val="visible"/>
                                      </p:to>
                                    </p:set>
                                    <p:animEffect transition="in" filter="fade">
                                      <p:cBhvr>
                                        <p:cTn id="10" dur="500"/>
                                        <p:tgtEl>
                                          <p:spTgt spid="215"/>
                                        </p:tgtEl>
                                      </p:cBhvr>
                                    </p:animEffect>
                                  </p:childTnLst>
                                </p:cTn>
                              </p:par>
                              <p:par>
                                <p:cTn id="11" presetID="10" presetClass="entr" presetSubtype="0" fill="hold" nodeType="withEffect">
                                  <p:stCondLst>
                                    <p:cond delay="0"/>
                                  </p:stCondLst>
                                  <p:childTnLst>
                                    <p:set>
                                      <p:cBhvr>
                                        <p:cTn id="12" dur="1" fill="hold">
                                          <p:stCondLst>
                                            <p:cond delay="0"/>
                                          </p:stCondLst>
                                        </p:cTn>
                                        <p:tgtEl>
                                          <p:spTgt spid="222"/>
                                        </p:tgtEl>
                                        <p:attrNameLst>
                                          <p:attrName>style.visibility</p:attrName>
                                        </p:attrNameLst>
                                      </p:cBhvr>
                                      <p:to>
                                        <p:strVal val="visible"/>
                                      </p:to>
                                    </p:set>
                                    <p:animEffect transition="in" filter="fade">
                                      <p:cBhvr>
                                        <p:cTn id="13" dur="500"/>
                                        <p:tgtEl>
                                          <p:spTgt spid="222"/>
                                        </p:tgtEl>
                                      </p:cBhvr>
                                    </p:animEffect>
                                  </p:childTnLst>
                                </p:cTn>
                              </p:par>
                              <p:par>
                                <p:cTn id="14" presetID="10" presetClass="entr" presetSubtype="0" fill="hold" nodeType="withEffect">
                                  <p:stCondLst>
                                    <p:cond delay="0"/>
                                  </p:stCondLst>
                                  <p:childTnLst>
                                    <p:set>
                                      <p:cBhvr>
                                        <p:cTn id="15" dur="1" fill="hold">
                                          <p:stCondLst>
                                            <p:cond delay="0"/>
                                          </p:stCondLst>
                                        </p:cTn>
                                        <p:tgtEl>
                                          <p:spTgt spid="234"/>
                                        </p:tgtEl>
                                        <p:attrNameLst>
                                          <p:attrName>style.visibility</p:attrName>
                                        </p:attrNameLst>
                                      </p:cBhvr>
                                      <p:to>
                                        <p:strVal val="visible"/>
                                      </p:to>
                                    </p:set>
                                    <p:animEffect transition="in" filter="fade">
                                      <p:cBhvr>
                                        <p:cTn id="16" dur="500"/>
                                        <p:tgtEl>
                                          <p:spTgt spid="23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17"/>
                                        </p:tgtEl>
                                        <p:attrNameLst>
                                          <p:attrName>style.visibility</p:attrName>
                                        </p:attrNameLst>
                                      </p:cBhvr>
                                      <p:to>
                                        <p:strVal val="visible"/>
                                      </p:to>
                                    </p:set>
                                    <p:animEffect transition="in" filter="fade">
                                      <p:cBhvr>
                                        <p:cTn id="21" dur="500"/>
                                        <p:tgtEl>
                                          <p:spTgt spid="217"/>
                                        </p:tgtEl>
                                      </p:cBhvr>
                                    </p:animEffect>
                                  </p:childTnLst>
                                </p:cTn>
                              </p:par>
                              <p:par>
                                <p:cTn id="22" presetID="10" presetClass="entr" presetSubtype="0" fill="hold" nodeType="withEffect">
                                  <p:stCondLst>
                                    <p:cond delay="0"/>
                                  </p:stCondLst>
                                  <p:childTnLst>
                                    <p:set>
                                      <p:cBhvr>
                                        <p:cTn id="23" dur="1" fill="hold">
                                          <p:stCondLst>
                                            <p:cond delay="0"/>
                                          </p:stCondLst>
                                        </p:cTn>
                                        <p:tgtEl>
                                          <p:spTgt spid="221"/>
                                        </p:tgtEl>
                                        <p:attrNameLst>
                                          <p:attrName>style.visibility</p:attrName>
                                        </p:attrNameLst>
                                      </p:cBhvr>
                                      <p:to>
                                        <p:strVal val="visible"/>
                                      </p:to>
                                    </p:set>
                                    <p:animEffect transition="in" filter="fade">
                                      <p:cBhvr>
                                        <p:cTn id="24" dur="500"/>
                                        <p:tgtEl>
                                          <p:spTgt spid="221"/>
                                        </p:tgtEl>
                                      </p:cBhvr>
                                    </p:animEffect>
                                  </p:childTnLst>
                                </p:cTn>
                              </p:par>
                              <p:par>
                                <p:cTn id="25" presetID="10" presetClass="entr" presetSubtype="0" fill="hold" nodeType="withEffect">
                                  <p:stCondLst>
                                    <p:cond delay="0"/>
                                  </p:stCondLst>
                                  <p:childTnLst>
                                    <p:set>
                                      <p:cBhvr>
                                        <p:cTn id="26" dur="1" fill="hold">
                                          <p:stCondLst>
                                            <p:cond delay="0"/>
                                          </p:stCondLst>
                                        </p:cTn>
                                        <p:tgtEl>
                                          <p:spTgt spid="213">
                                            <p:txEl>
                                              <p:pRg st="0" end="0"/>
                                            </p:txEl>
                                          </p:spTgt>
                                        </p:tgtEl>
                                        <p:attrNameLst>
                                          <p:attrName>style.visibility</p:attrName>
                                        </p:attrNameLst>
                                      </p:cBhvr>
                                      <p:to>
                                        <p:strVal val="visible"/>
                                      </p:to>
                                    </p:set>
                                    <p:animEffect transition="in" filter="fade">
                                      <p:cBhvr>
                                        <p:cTn id="27" dur="500"/>
                                        <p:tgtEl>
                                          <p:spTgt spid="213">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13">
                                            <p:txEl>
                                              <p:pRg st="1" end="1"/>
                                            </p:txEl>
                                          </p:spTgt>
                                        </p:tgtEl>
                                        <p:attrNameLst>
                                          <p:attrName>style.visibility</p:attrName>
                                        </p:attrNameLst>
                                      </p:cBhvr>
                                      <p:to>
                                        <p:strVal val="visible"/>
                                      </p:to>
                                    </p:set>
                                    <p:animEffect transition="in" filter="fade">
                                      <p:cBhvr>
                                        <p:cTn id="30" dur="500"/>
                                        <p:tgtEl>
                                          <p:spTgt spid="213">
                                            <p:txEl>
                                              <p:pRg st="1" end="1"/>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13">
                                            <p:txEl>
                                              <p:pRg st="2" end="2"/>
                                            </p:txEl>
                                          </p:spTgt>
                                        </p:tgtEl>
                                        <p:attrNameLst>
                                          <p:attrName>style.visibility</p:attrName>
                                        </p:attrNameLst>
                                      </p:cBhvr>
                                      <p:to>
                                        <p:strVal val="visible"/>
                                      </p:to>
                                    </p:set>
                                    <p:animEffect transition="in" filter="fade">
                                      <p:cBhvr>
                                        <p:cTn id="33" dur="500"/>
                                        <p:tgtEl>
                                          <p:spTgt spid="213">
                                            <p:txEl>
                                              <p:pRg st="2" end="2"/>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13">
                                            <p:txEl>
                                              <p:pRg st="3" end="3"/>
                                            </p:txEl>
                                          </p:spTgt>
                                        </p:tgtEl>
                                        <p:attrNameLst>
                                          <p:attrName>style.visibility</p:attrName>
                                        </p:attrNameLst>
                                      </p:cBhvr>
                                      <p:to>
                                        <p:strVal val="visible"/>
                                      </p:to>
                                    </p:set>
                                    <p:animEffect transition="in" filter="fade">
                                      <p:cBhvr>
                                        <p:cTn id="36" dur="500"/>
                                        <p:tgtEl>
                                          <p:spTgt spid="213">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20"/>
                                        </p:tgtEl>
                                        <p:attrNameLst>
                                          <p:attrName>style.visibility</p:attrName>
                                        </p:attrNameLst>
                                      </p:cBhvr>
                                      <p:to>
                                        <p:strVal val="visible"/>
                                      </p:to>
                                    </p:set>
                                    <p:animEffect transition="in" filter="fade">
                                      <p:cBhvr>
                                        <p:cTn id="41" dur="500"/>
                                        <p:tgtEl>
                                          <p:spTgt spid="220"/>
                                        </p:tgtEl>
                                      </p:cBhvr>
                                    </p:animEffect>
                                  </p:childTnLst>
                                </p:cTn>
                              </p:par>
                              <p:par>
                                <p:cTn id="42" presetID="10" presetClass="entr" presetSubtype="0" fill="hold" nodeType="withEffect">
                                  <p:stCondLst>
                                    <p:cond delay="0"/>
                                  </p:stCondLst>
                                  <p:childTnLst>
                                    <p:set>
                                      <p:cBhvr>
                                        <p:cTn id="43" dur="1" fill="hold">
                                          <p:stCondLst>
                                            <p:cond delay="0"/>
                                          </p:stCondLst>
                                        </p:cTn>
                                        <p:tgtEl>
                                          <p:spTgt spid="214">
                                            <p:txEl>
                                              <p:pRg st="0" end="0"/>
                                            </p:txEl>
                                          </p:spTgt>
                                        </p:tgtEl>
                                        <p:attrNameLst>
                                          <p:attrName>style.visibility</p:attrName>
                                        </p:attrNameLst>
                                      </p:cBhvr>
                                      <p:to>
                                        <p:strVal val="visible"/>
                                      </p:to>
                                    </p:set>
                                    <p:animEffect transition="in" filter="fade">
                                      <p:cBhvr>
                                        <p:cTn id="44" dur="500"/>
                                        <p:tgtEl>
                                          <p:spTgt spid="214">
                                            <p:txEl>
                                              <p:pRg st="0" end="0"/>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214">
                                            <p:txEl>
                                              <p:pRg st="1" end="1"/>
                                            </p:txEl>
                                          </p:spTgt>
                                        </p:tgtEl>
                                        <p:attrNameLst>
                                          <p:attrName>style.visibility</p:attrName>
                                        </p:attrNameLst>
                                      </p:cBhvr>
                                      <p:to>
                                        <p:strVal val="visible"/>
                                      </p:to>
                                    </p:set>
                                    <p:animEffect transition="in" filter="fade">
                                      <p:cBhvr>
                                        <p:cTn id="47" dur="500"/>
                                        <p:tgtEl>
                                          <p:spTgt spid="214">
                                            <p:txEl>
                                              <p:pRg st="1" end="1"/>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216"/>
                                        </p:tgtEl>
                                        <p:attrNameLst>
                                          <p:attrName>style.visibility</p:attrName>
                                        </p:attrNameLst>
                                      </p:cBhvr>
                                      <p:to>
                                        <p:strVal val="visible"/>
                                      </p:to>
                                    </p:set>
                                    <p:animEffect transition="in" filter="fade">
                                      <p:cBhvr>
                                        <p:cTn id="50" dur="500"/>
                                        <p:tgtEl>
                                          <p:spTgt spid="21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19"/>
                                        </p:tgtEl>
                                        <p:attrNameLst>
                                          <p:attrName>style.visibility</p:attrName>
                                        </p:attrNameLst>
                                      </p:cBhvr>
                                      <p:to>
                                        <p:strVal val="visible"/>
                                      </p:to>
                                    </p:set>
                                    <p:animEffect transition="in" filter="fade">
                                      <p:cBhvr>
                                        <p:cTn id="55" dur="500"/>
                                        <p:tgtEl>
                                          <p:spTgt spid="219"/>
                                        </p:tgtEl>
                                      </p:cBhvr>
                                    </p:animEffect>
                                  </p:childTnLst>
                                </p:cTn>
                              </p:par>
                              <p:par>
                                <p:cTn id="56" presetID="10" presetClass="entr" presetSubtype="0" fill="hold" nodeType="withEffect">
                                  <p:stCondLst>
                                    <p:cond delay="0"/>
                                  </p:stCondLst>
                                  <p:childTnLst>
                                    <p:set>
                                      <p:cBhvr>
                                        <p:cTn id="57" dur="1" fill="hold">
                                          <p:stCondLst>
                                            <p:cond delay="0"/>
                                          </p:stCondLst>
                                        </p:cTn>
                                        <p:tgtEl>
                                          <p:spTgt spid="218"/>
                                        </p:tgtEl>
                                        <p:attrNameLst>
                                          <p:attrName>style.visibility</p:attrName>
                                        </p:attrNameLst>
                                      </p:cBhvr>
                                      <p:to>
                                        <p:strVal val="visible"/>
                                      </p:to>
                                    </p:set>
                                    <p:animEffect transition="in" filter="fade">
                                      <p:cBhvr>
                                        <p:cTn id="58" dur="500"/>
                                        <p:tgtEl>
                                          <p:spTgt spid="218"/>
                                        </p:tgtEl>
                                      </p:cBhvr>
                                    </p:animEffect>
                                  </p:childTnLst>
                                </p:cTn>
                              </p:par>
                              <p:par>
                                <p:cTn id="59" presetID="10" presetClass="entr" presetSubtype="0" fill="hold" nodeType="withEffect">
                                  <p:stCondLst>
                                    <p:cond delay="0"/>
                                  </p:stCondLst>
                                  <p:childTnLst>
                                    <p:set>
                                      <p:cBhvr>
                                        <p:cTn id="60" dur="1" fill="hold">
                                          <p:stCondLst>
                                            <p:cond delay="0"/>
                                          </p:stCondLst>
                                        </p:cTn>
                                        <p:tgtEl>
                                          <p:spTgt spid="212">
                                            <p:txEl>
                                              <p:pRg st="0" end="0"/>
                                            </p:txEl>
                                          </p:spTgt>
                                        </p:tgtEl>
                                        <p:attrNameLst>
                                          <p:attrName>style.visibility</p:attrName>
                                        </p:attrNameLst>
                                      </p:cBhvr>
                                      <p:to>
                                        <p:strVal val="visible"/>
                                      </p:to>
                                    </p:set>
                                    <p:animEffect transition="in" filter="fade">
                                      <p:cBhvr>
                                        <p:cTn id="61" dur="500"/>
                                        <p:tgtEl>
                                          <p:spTgt spid="212">
                                            <p:txEl>
                                              <p:pRg st="0" end="0"/>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212">
                                            <p:txEl>
                                              <p:pRg st="1" end="1"/>
                                            </p:txEl>
                                          </p:spTgt>
                                        </p:tgtEl>
                                        <p:attrNameLst>
                                          <p:attrName>style.visibility</p:attrName>
                                        </p:attrNameLst>
                                      </p:cBhvr>
                                      <p:to>
                                        <p:strVal val="visible"/>
                                      </p:to>
                                    </p:set>
                                    <p:animEffect transition="in" filter="fade">
                                      <p:cBhvr>
                                        <p:cTn id="64" dur="500"/>
                                        <p:tgtEl>
                                          <p:spTgt spid="212">
                                            <p:txEl>
                                              <p:pRg st="1" end="1"/>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212">
                                            <p:txEl>
                                              <p:pRg st="2" end="2"/>
                                            </p:txEl>
                                          </p:spTgt>
                                        </p:tgtEl>
                                        <p:attrNameLst>
                                          <p:attrName>style.visibility</p:attrName>
                                        </p:attrNameLst>
                                      </p:cBhvr>
                                      <p:to>
                                        <p:strVal val="visible"/>
                                      </p:to>
                                    </p:set>
                                    <p:animEffect transition="in" filter="fade">
                                      <p:cBhvr>
                                        <p:cTn id="67" dur="500"/>
                                        <p:tgtEl>
                                          <p:spTgt spid="2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28"/>
          <p:cNvSpPr txBox="1">
            <a:spLocks noGrp="1"/>
          </p:cNvSpPr>
          <p:nvPr>
            <p:ph type="title"/>
          </p:nvPr>
        </p:nvSpPr>
        <p:spPr>
          <a:xfrm>
            <a:off x="1917611" y="1843295"/>
            <a:ext cx="8316533" cy="55811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000"/>
              <a:buFont typeface="Calibri"/>
              <a:buNone/>
            </a:pPr>
            <a:r>
              <a:rPr lang="en-US" sz="3000" b="1" dirty="0">
                <a:latin typeface="+mn-lt"/>
              </a:rPr>
              <a:t>Why use the MTSS/PBS framework for trauma-informed schools?</a:t>
            </a:r>
            <a:br>
              <a:rPr lang="en-US" sz="3000" b="1" dirty="0">
                <a:latin typeface="+mn-lt"/>
                <a:ea typeface="Calibri"/>
                <a:cs typeface="Calibri"/>
                <a:sym typeface="Calibri"/>
              </a:rPr>
            </a:br>
            <a:r>
              <a:rPr lang="en-US" sz="3000" b="1" dirty="0">
                <a:latin typeface="Calibri"/>
                <a:ea typeface="Calibri"/>
                <a:cs typeface="Calibri"/>
                <a:sym typeface="Calibri"/>
              </a:rPr>
              <a:t> </a:t>
            </a:r>
            <a:br>
              <a:rPr lang="en-US" sz="3000" b="1" dirty="0">
                <a:latin typeface="Calibri"/>
                <a:ea typeface="Calibri"/>
                <a:cs typeface="Calibri"/>
                <a:sym typeface="Calibri"/>
              </a:rPr>
            </a:br>
            <a:r>
              <a:rPr lang="en-US" sz="3000" dirty="0">
                <a:latin typeface="Calibri"/>
                <a:ea typeface="Calibri"/>
                <a:cs typeface="Calibri"/>
                <a:sym typeface="Calibri"/>
              </a:rPr>
              <a:t>                                                                            </a:t>
            </a:r>
            <a:br>
              <a:rPr lang="en-US" sz="3000" dirty="0">
                <a:latin typeface="Calibri"/>
                <a:ea typeface="Calibri"/>
                <a:cs typeface="Calibri"/>
                <a:sym typeface="Calibri"/>
              </a:rPr>
            </a:br>
            <a:endParaRPr sz="3000" dirty="0">
              <a:latin typeface="Calibri"/>
              <a:ea typeface="Calibri"/>
              <a:cs typeface="Calibri"/>
              <a:sym typeface="Calibri"/>
            </a:endParaRPr>
          </a:p>
        </p:txBody>
      </p:sp>
      <p:sp>
        <p:nvSpPr>
          <p:cNvPr id="341" name="Google Shape;341;p28"/>
          <p:cNvSpPr txBox="1">
            <a:spLocks noGrp="1"/>
          </p:cNvSpPr>
          <p:nvPr>
            <p:ph type="body" idx="1"/>
          </p:nvPr>
        </p:nvSpPr>
        <p:spPr>
          <a:xfrm>
            <a:off x="3124200" y="2543175"/>
            <a:ext cx="6057900" cy="337185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None/>
            </a:pPr>
            <a:endParaRPr sz="2400" b="1"/>
          </a:p>
          <a:p>
            <a:pPr marL="228600" lvl="0" indent="-228600" algn="l" rtl="0">
              <a:lnSpc>
                <a:spcPct val="90000"/>
              </a:lnSpc>
              <a:spcBef>
                <a:spcPts val="1000"/>
              </a:spcBef>
              <a:spcAft>
                <a:spcPts val="0"/>
              </a:spcAft>
              <a:buClr>
                <a:schemeClr val="dk1"/>
              </a:buClr>
              <a:buSzPts val="2800"/>
              <a:buNone/>
            </a:pPr>
            <a:endParaRPr b="1"/>
          </a:p>
          <a:p>
            <a:pPr marL="228600" lvl="0" indent="-228600" algn="l" rtl="0">
              <a:lnSpc>
                <a:spcPct val="90000"/>
              </a:lnSpc>
              <a:spcBef>
                <a:spcPts val="1000"/>
              </a:spcBef>
              <a:spcAft>
                <a:spcPts val="0"/>
              </a:spcAft>
              <a:buClr>
                <a:schemeClr val="dk1"/>
              </a:buClr>
              <a:buSzPts val="2400"/>
              <a:buNone/>
            </a:pPr>
            <a:endParaRPr sz="2400" b="1"/>
          </a:p>
          <a:p>
            <a:pPr marL="228600" lvl="0" indent="-228600" algn="l" rtl="0">
              <a:lnSpc>
                <a:spcPct val="90000"/>
              </a:lnSpc>
              <a:spcBef>
                <a:spcPts val="1000"/>
              </a:spcBef>
              <a:spcAft>
                <a:spcPts val="0"/>
              </a:spcAft>
              <a:buClr>
                <a:schemeClr val="dk1"/>
              </a:buClr>
              <a:buSzPts val="2800"/>
              <a:buNone/>
            </a:pPr>
            <a:endParaRPr b="1"/>
          </a:p>
          <a:p>
            <a:pPr marL="228600" lvl="0" indent="-228600" algn="l" rtl="0">
              <a:lnSpc>
                <a:spcPct val="90000"/>
              </a:lnSpc>
              <a:spcBef>
                <a:spcPts val="1000"/>
              </a:spcBef>
              <a:spcAft>
                <a:spcPts val="0"/>
              </a:spcAft>
              <a:buClr>
                <a:schemeClr val="dk1"/>
              </a:buClr>
              <a:buSzPts val="2400"/>
              <a:buNone/>
            </a:pPr>
            <a:endParaRPr sz="2400" b="1"/>
          </a:p>
        </p:txBody>
      </p:sp>
      <p:sp>
        <p:nvSpPr>
          <p:cNvPr id="342" name="Google Shape;342;p28"/>
          <p:cNvSpPr/>
          <p:nvPr/>
        </p:nvSpPr>
        <p:spPr>
          <a:xfrm>
            <a:off x="3124200" y="3200400"/>
            <a:ext cx="2171700" cy="1485900"/>
          </a:xfrm>
          <a:prstGeom prst="ellipse">
            <a:avLst/>
          </a:prstGeom>
          <a:gradFill>
            <a:gsLst>
              <a:gs pos="0">
                <a:srgbClr val="FEFBF1"/>
              </a:gs>
              <a:gs pos="74000">
                <a:srgbClr val="FFE28B"/>
              </a:gs>
              <a:gs pos="83000">
                <a:srgbClr val="FFE28B"/>
              </a:gs>
              <a:gs pos="100000">
                <a:srgbClr val="FEEBB2"/>
              </a:gs>
            </a:gsLst>
            <a:lin ang="5400000" scaled="0"/>
          </a:gradFill>
          <a:ln w="38100" cap="flat" cmpd="sng">
            <a:solidFill>
              <a:srgbClr val="2795C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50"/>
              <a:buFont typeface="Arial"/>
              <a:buNone/>
            </a:pPr>
            <a:r>
              <a:rPr lang="en-US" sz="1950" b="1" i="0" u="none" strike="noStrike" cap="none" dirty="0">
                <a:solidFill>
                  <a:srgbClr val="2F2B20"/>
                </a:solidFill>
                <a:latin typeface="+mn-lt"/>
                <a:ea typeface="Calibri"/>
                <a:cs typeface="Calibri"/>
                <a:sym typeface="Calibri"/>
              </a:rPr>
              <a:t>Predictable</a:t>
            </a:r>
            <a:endParaRPr sz="1400" b="0" i="0" u="none" strike="noStrike" cap="none" dirty="0">
              <a:solidFill>
                <a:srgbClr val="000000"/>
              </a:solidFill>
              <a:latin typeface="+mn-lt"/>
              <a:sym typeface="Arial"/>
            </a:endParaRPr>
          </a:p>
        </p:txBody>
      </p:sp>
      <p:sp>
        <p:nvSpPr>
          <p:cNvPr id="343" name="Google Shape;343;p28"/>
          <p:cNvSpPr/>
          <p:nvPr/>
        </p:nvSpPr>
        <p:spPr>
          <a:xfrm>
            <a:off x="4210050" y="4114800"/>
            <a:ext cx="2252194" cy="1485900"/>
          </a:xfrm>
          <a:prstGeom prst="ellipse">
            <a:avLst/>
          </a:prstGeom>
          <a:gradFill>
            <a:gsLst>
              <a:gs pos="0">
                <a:srgbClr val="FEFBF1"/>
              </a:gs>
              <a:gs pos="74000">
                <a:srgbClr val="FFE28B"/>
              </a:gs>
              <a:gs pos="83000">
                <a:srgbClr val="FFE28B"/>
              </a:gs>
              <a:gs pos="100000">
                <a:srgbClr val="FEEBB2"/>
              </a:gs>
            </a:gsLst>
            <a:lin ang="5400000" scaled="0"/>
          </a:gradFill>
          <a:ln w="38100" cap="flat" cmpd="sng">
            <a:solidFill>
              <a:srgbClr val="2795C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50"/>
              <a:buFont typeface="Arial"/>
              <a:buNone/>
            </a:pPr>
            <a:r>
              <a:rPr lang="en-US" sz="1950" b="1" i="0" u="none" strike="noStrike" cap="none" dirty="0">
                <a:solidFill>
                  <a:srgbClr val="2F2B20"/>
                </a:solidFill>
                <a:latin typeface="+mn-lt"/>
                <a:ea typeface="Calibri"/>
                <a:cs typeface="Calibri"/>
                <a:sym typeface="Calibri"/>
              </a:rPr>
              <a:t>Consistent</a:t>
            </a:r>
            <a:endParaRPr sz="1400" b="0" i="0" u="none" strike="noStrike" cap="none" dirty="0">
              <a:solidFill>
                <a:srgbClr val="000000"/>
              </a:solidFill>
              <a:latin typeface="+mn-lt"/>
              <a:sym typeface="Arial"/>
            </a:endParaRPr>
          </a:p>
        </p:txBody>
      </p:sp>
      <p:sp>
        <p:nvSpPr>
          <p:cNvPr id="344" name="Google Shape;344;p28"/>
          <p:cNvSpPr/>
          <p:nvPr/>
        </p:nvSpPr>
        <p:spPr>
          <a:xfrm>
            <a:off x="5695950" y="3371850"/>
            <a:ext cx="2000250" cy="1485900"/>
          </a:xfrm>
          <a:prstGeom prst="ellipse">
            <a:avLst/>
          </a:prstGeom>
          <a:gradFill>
            <a:gsLst>
              <a:gs pos="0">
                <a:srgbClr val="FEFBF1"/>
              </a:gs>
              <a:gs pos="74000">
                <a:srgbClr val="FFE28B"/>
              </a:gs>
              <a:gs pos="83000">
                <a:srgbClr val="FFE28B"/>
              </a:gs>
              <a:gs pos="100000">
                <a:srgbClr val="FEEBB2"/>
              </a:gs>
            </a:gsLst>
            <a:lin ang="5400000" scaled="0"/>
          </a:gradFill>
          <a:ln w="38100" cap="flat" cmpd="sng">
            <a:solidFill>
              <a:srgbClr val="2795C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2000" b="1" i="0" u="none" strike="noStrike" cap="none" dirty="0">
                <a:solidFill>
                  <a:srgbClr val="2F2B20"/>
                </a:solidFill>
                <a:latin typeface="+mn-lt"/>
                <a:ea typeface="Calibri"/>
                <a:cs typeface="Calibri"/>
                <a:sym typeface="Calibri"/>
              </a:rPr>
              <a:t>Positive</a:t>
            </a:r>
            <a:endParaRPr sz="2000" b="0" i="0" u="none" strike="noStrike" cap="none" dirty="0">
              <a:solidFill>
                <a:srgbClr val="000000"/>
              </a:solidFill>
              <a:latin typeface="+mn-lt"/>
              <a:sym typeface="Arial"/>
            </a:endParaRPr>
          </a:p>
        </p:txBody>
      </p:sp>
      <p:sp>
        <p:nvSpPr>
          <p:cNvPr id="345" name="Google Shape;345;p28"/>
          <p:cNvSpPr txBox="1"/>
          <p:nvPr/>
        </p:nvSpPr>
        <p:spPr>
          <a:xfrm>
            <a:off x="1957856" y="1971675"/>
            <a:ext cx="8430835" cy="13695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US" sz="2100" b="0" i="0" u="none" strike="noStrike" cap="none" dirty="0">
                <a:solidFill>
                  <a:schemeClr val="dk1"/>
                </a:solidFill>
                <a:latin typeface="+mn-lt"/>
                <a:ea typeface="Calibri"/>
                <a:cs typeface="Calibri"/>
                <a:sym typeface="Calibri"/>
              </a:rPr>
              <a:t>“The fundamental purpose of PBIS is to make schools more effective &amp; equitable learning environments.” </a:t>
            </a:r>
          </a:p>
          <a:p>
            <a:pPr marL="0" marR="0" lvl="0" indent="0" algn="l" rtl="0">
              <a:lnSpc>
                <a:spcPct val="100000"/>
              </a:lnSpc>
              <a:spcBef>
                <a:spcPts val="0"/>
              </a:spcBef>
              <a:spcAft>
                <a:spcPts val="0"/>
              </a:spcAft>
              <a:buClr>
                <a:srgbClr val="000000"/>
              </a:buClr>
              <a:buSzPts val="2100"/>
              <a:buFont typeface="Arial"/>
              <a:buNone/>
            </a:pPr>
            <a:endParaRPr sz="1400" b="0" i="0" u="none" strike="noStrike" cap="none" dirty="0">
              <a:solidFill>
                <a:srgbClr val="000000"/>
              </a:solidFill>
              <a:latin typeface="+mn-lt"/>
              <a:ea typeface="Arial"/>
              <a:cs typeface="Arial"/>
              <a:sym typeface="Arial"/>
            </a:endParaRPr>
          </a:p>
          <a:p>
            <a:pPr marL="0" marR="0" lvl="0" indent="0" algn="r" rtl="0">
              <a:lnSpc>
                <a:spcPct val="100000"/>
              </a:lnSpc>
              <a:spcBef>
                <a:spcPts val="0"/>
              </a:spcBef>
              <a:spcAft>
                <a:spcPts val="0"/>
              </a:spcAft>
              <a:buClr>
                <a:srgbClr val="000000"/>
              </a:buClr>
              <a:buSzPts val="1350"/>
              <a:buFont typeface="Arial"/>
              <a:buNone/>
            </a:pPr>
            <a:r>
              <a:rPr lang="en-US" sz="1350" b="0" i="0" u="none" strike="noStrike" cap="none" dirty="0">
                <a:solidFill>
                  <a:schemeClr val="dk1"/>
                </a:solidFill>
                <a:latin typeface="+mn-lt"/>
                <a:ea typeface="Calibri"/>
                <a:cs typeface="Calibri"/>
                <a:sym typeface="Calibri"/>
              </a:rPr>
              <a:t>Rob Horner, Co-Director of the OSEP Technical Assistance Center for PBIS</a:t>
            </a:r>
            <a:br>
              <a:rPr lang="en-US" sz="1350" b="1" i="0" u="none" strike="noStrike" cap="none" dirty="0">
                <a:solidFill>
                  <a:schemeClr val="dk1"/>
                </a:solidFill>
                <a:latin typeface="+mn-lt"/>
                <a:ea typeface="Calibri"/>
                <a:cs typeface="Calibri"/>
                <a:sym typeface="Calibri"/>
              </a:rPr>
            </a:br>
            <a:endParaRPr sz="1350" b="0" i="0" u="none" strike="noStrike" cap="none" dirty="0">
              <a:solidFill>
                <a:schemeClr val="dk1"/>
              </a:solidFill>
              <a:latin typeface="+mn-lt"/>
              <a:ea typeface="Calibri"/>
              <a:cs typeface="Calibri"/>
              <a:sym typeface="Calibri"/>
            </a:endParaRPr>
          </a:p>
        </p:txBody>
      </p:sp>
      <p:sp>
        <p:nvSpPr>
          <p:cNvPr id="346" name="Google Shape;346;p28"/>
          <p:cNvSpPr/>
          <p:nvPr/>
        </p:nvSpPr>
        <p:spPr>
          <a:xfrm>
            <a:off x="6972950" y="4229100"/>
            <a:ext cx="2000250" cy="1485900"/>
          </a:xfrm>
          <a:prstGeom prst="ellipse">
            <a:avLst/>
          </a:prstGeom>
          <a:gradFill>
            <a:gsLst>
              <a:gs pos="0">
                <a:srgbClr val="FEFBF1"/>
              </a:gs>
              <a:gs pos="74000">
                <a:srgbClr val="FFE28B"/>
              </a:gs>
              <a:gs pos="83000">
                <a:srgbClr val="FFE28B"/>
              </a:gs>
              <a:gs pos="100000">
                <a:srgbClr val="FEEBB2"/>
              </a:gs>
            </a:gsLst>
            <a:lin ang="5400000" scaled="0"/>
          </a:gradFill>
          <a:ln w="38100" cap="flat" cmpd="sng">
            <a:solidFill>
              <a:srgbClr val="2795C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2000" b="1" i="0" u="none" strike="noStrike" cap="none" dirty="0">
                <a:solidFill>
                  <a:srgbClr val="2F2B20"/>
                </a:solidFill>
                <a:latin typeface="+mn-lt"/>
                <a:ea typeface="Calibri"/>
                <a:cs typeface="Calibri"/>
                <a:sym typeface="Calibri"/>
              </a:rPr>
              <a:t>Safe</a:t>
            </a:r>
            <a:endParaRPr sz="2000" b="0" i="0" u="none" strike="noStrike" cap="none" dirty="0">
              <a:solidFill>
                <a:srgbClr val="000000"/>
              </a:solidFill>
              <a:latin typeface="+mn-lt"/>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424" name="Google Shape;424;p33" descr="http://www.farmersagent.com/Assets/Agents/akaufman/Images/fe953f4be8514df0a3c5a11d3e998bb8_AdPanel.jpg"/>
          <p:cNvPicPr preferRelativeResize="0"/>
          <p:nvPr/>
        </p:nvPicPr>
        <p:blipFill rotWithShape="1">
          <a:blip r:embed="rId3">
            <a:alphaModFix/>
          </a:blip>
          <a:srcRect/>
          <a:stretch/>
        </p:blipFill>
        <p:spPr>
          <a:xfrm>
            <a:off x="1103694" y="70343"/>
            <a:ext cx="10673035" cy="7760272"/>
          </a:xfrm>
          <a:prstGeom prst="rect">
            <a:avLst/>
          </a:prstGeom>
          <a:noFill/>
          <a:ln w="9525" cap="flat" cmpd="sng">
            <a:solidFill>
              <a:srgbClr val="021CBD"/>
            </a:solidFill>
            <a:prstDash val="solid"/>
            <a:round/>
            <a:headEnd type="none" w="sm" len="sm"/>
            <a:tailEnd type="none" w="sm" len="sm"/>
          </a:ln>
        </p:spPr>
      </p:pic>
      <p:pic>
        <p:nvPicPr>
          <p:cNvPr id="425" name="Google Shape;425;p33" descr="http://www.swifthausdesign.com/wp-content/uploads/2014/08/profileIcon-300x300.jpg"/>
          <p:cNvPicPr preferRelativeResize="0"/>
          <p:nvPr/>
        </p:nvPicPr>
        <p:blipFill rotWithShape="1">
          <a:blip r:embed="rId4">
            <a:alphaModFix/>
          </a:blip>
          <a:srcRect/>
          <a:stretch/>
        </p:blipFill>
        <p:spPr>
          <a:xfrm>
            <a:off x="4044465" y="4724400"/>
            <a:ext cx="1404264" cy="1404264"/>
          </a:xfrm>
          <a:prstGeom prst="rect">
            <a:avLst/>
          </a:prstGeom>
          <a:noFill/>
          <a:ln w="57150" cap="flat" cmpd="sng">
            <a:solidFill>
              <a:srgbClr val="021CBD"/>
            </a:solidFill>
            <a:prstDash val="solid"/>
            <a:round/>
            <a:headEnd type="none" w="sm" len="sm"/>
            <a:tailEnd type="none" w="sm" len="sm"/>
          </a:ln>
        </p:spPr>
      </p:pic>
      <p:sp>
        <p:nvSpPr>
          <p:cNvPr id="426" name="Google Shape;426;p33"/>
          <p:cNvSpPr/>
          <p:nvPr/>
        </p:nvSpPr>
        <p:spPr>
          <a:xfrm>
            <a:off x="4198386" y="1650029"/>
            <a:ext cx="4481028"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200"/>
              <a:buFont typeface="Arial"/>
              <a:buNone/>
            </a:pPr>
            <a:r>
              <a:rPr lang="en-US" sz="7200" b="1" i="0" u="none" strike="noStrike" cap="none">
                <a:solidFill>
                  <a:srgbClr val="2E75B5"/>
                </a:solidFill>
                <a:latin typeface="Calibri"/>
                <a:ea typeface="Calibri"/>
                <a:cs typeface="Calibri"/>
                <a:sym typeface="Calibri"/>
              </a:rPr>
              <a:t>SW-PBS</a:t>
            </a:r>
            <a:endParaRPr sz="1400" b="0" i="0" u="none" strike="noStrike" cap="none">
              <a:solidFill>
                <a:srgbClr val="000000"/>
              </a:solidFill>
              <a:latin typeface="Arial"/>
              <a:ea typeface="Arial"/>
              <a:cs typeface="Arial"/>
              <a:sym typeface="Arial"/>
            </a:endParaRPr>
          </a:p>
        </p:txBody>
      </p:sp>
      <p:pic>
        <p:nvPicPr>
          <p:cNvPr id="427" name="Google Shape;427;p33" descr="http://www.clipartbest.com/cliparts/MiL/rkz/MiLrkzLia.jpeg"/>
          <p:cNvPicPr preferRelativeResize="0"/>
          <p:nvPr/>
        </p:nvPicPr>
        <p:blipFill rotWithShape="1">
          <a:blip r:embed="rId5">
            <a:alphaModFix/>
          </a:blip>
          <a:srcRect/>
          <a:stretch/>
        </p:blipFill>
        <p:spPr>
          <a:xfrm>
            <a:off x="3753219" y="-311732"/>
            <a:ext cx="806479" cy="1190116"/>
          </a:xfrm>
          <a:prstGeom prst="rect">
            <a:avLst/>
          </a:prstGeom>
          <a:noFill/>
          <a:ln>
            <a:noFill/>
          </a:ln>
        </p:spPr>
      </p:pic>
      <p:sp>
        <p:nvSpPr>
          <p:cNvPr id="428" name="Google Shape;428;p33"/>
          <p:cNvSpPr/>
          <p:nvPr/>
        </p:nvSpPr>
        <p:spPr>
          <a:xfrm>
            <a:off x="1143000" y="-311732"/>
            <a:ext cx="10591800" cy="1190116"/>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29" name="Google Shape;429;p33" descr="http://www.clipartbest.com/cliparts/MiL/rkz/MiLrkzLia.jpeg"/>
          <p:cNvPicPr preferRelativeResize="0"/>
          <p:nvPr/>
        </p:nvPicPr>
        <p:blipFill rotWithShape="1">
          <a:blip r:embed="rId6">
            <a:alphaModFix/>
          </a:blip>
          <a:srcRect/>
          <a:stretch/>
        </p:blipFill>
        <p:spPr>
          <a:xfrm>
            <a:off x="2974389" y="878384"/>
            <a:ext cx="632550" cy="933450"/>
          </a:xfrm>
          <a:prstGeom prst="rect">
            <a:avLst/>
          </a:prstGeom>
          <a:noFill/>
          <a:ln>
            <a:noFill/>
          </a:ln>
        </p:spPr>
      </p:pic>
      <p:pic>
        <p:nvPicPr>
          <p:cNvPr id="430" name="Google Shape;430;p33" descr="http://www.clipartbest.com/cliparts/MiL/rkz/MiLrkzLia.jpeg"/>
          <p:cNvPicPr preferRelativeResize="0"/>
          <p:nvPr/>
        </p:nvPicPr>
        <p:blipFill rotWithShape="1">
          <a:blip r:embed="rId7">
            <a:alphaModFix/>
          </a:blip>
          <a:srcRect/>
          <a:stretch/>
        </p:blipFill>
        <p:spPr>
          <a:xfrm flipH="1">
            <a:off x="2036928" y="288106"/>
            <a:ext cx="517765" cy="739594"/>
          </a:xfrm>
          <a:prstGeom prst="rect">
            <a:avLst/>
          </a:prstGeom>
          <a:noFill/>
          <a:ln>
            <a:noFill/>
          </a:ln>
        </p:spPr>
      </p:pic>
      <p:pic>
        <p:nvPicPr>
          <p:cNvPr id="431" name="Google Shape;431;p33" descr="http://www.clipartbest.com/cliparts/MiL/rkz/MiLrkzLia.jpeg"/>
          <p:cNvPicPr preferRelativeResize="0"/>
          <p:nvPr/>
        </p:nvPicPr>
        <p:blipFill rotWithShape="1">
          <a:blip r:embed="rId8">
            <a:alphaModFix/>
          </a:blip>
          <a:srcRect/>
          <a:stretch/>
        </p:blipFill>
        <p:spPr>
          <a:xfrm flipH="1">
            <a:off x="7527982" y="712053"/>
            <a:ext cx="292378" cy="393205"/>
          </a:xfrm>
          <a:prstGeom prst="rect">
            <a:avLst/>
          </a:prstGeom>
          <a:noFill/>
          <a:ln>
            <a:noFill/>
          </a:ln>
        </p:spPr>
      </p:pic>
      <p:pic>
        <p:nvPicPr>
          <p:cNvPr id="432" name="Google Shape;432;p33" descr="http://www.clipartbest.com/cliparts/MiL/rkz/MiLrkzLia.jpeg"/>
          <p:cNvPicPr preferRelativeResize="0"/>
          <p:nvPr/>
        </p:nvPicPr>
        <p:blipFill rotWithShape="1">
          <a:blip r:embed="rId5">
            <a:alphaModFix/>
          </a:blip>
          <a:srcRect/>
          <a:stretch/>
        </p:blipFill>
        <p:spPr>
          <a:xfrm>
            <a:off x="10191297" y="778293"/>
            <a:ext cx="806479" cy="1190116"/>
          </a:xfrm>
          <a:prstGeom prst="rect">
            <a:avLst/>
          </a:prstGeom>
          <a:noFill/>
          <a:ln>
            <a:noFill/>
          </a:ln>
        </p:spPr>
      </p:pic>
      <p:pic>
        <p:nvPicPr>
          <p:cNvPr id="433" name="Google Shape;433;p33" descr="http://www.clipartbest.com/cliparts/MiL/rkz/MiLrkzLia.jpeg"/>
          <p:cNvPicPr preferRelativeResize="0"/>
          <p:nvPr/>
        </p:nvPicPr>
        <p:blipFill rotWithShape="1">
          <a:blip r:embed="rId9">
            <a:alphaModFix/>
          </a:blip>
          <a:srcRect/>
          <a:stretch/>
        </p:blipFill>
        <p:spPr>
          <a:xfrm>
            <a:off x="9857337" y="2075471"/>
            <a:ext cx="514454" cy="759176"/>
          </a:xfrm>
          <a:prstGeom prst="rect">
            <a:avLst/>
          </a:prstGeom>
          <a:noFill/>
          <a:ln>
            <a:noFill/>
          </a:ln>
        </p:spPr>
      </p:pic>
      <p:pic>
        <p:nvPicPr>
          <p:cNvPr id="434" name="Google Shape;434;p33" descr="http://www.clipartbest.com/cliparts/MiL/rkz/MiLrkzLia.jpeg"/>
          <p:cNvPicPr preferRelativeResize="0"/>
          <p:nvPr/>
        </p:nvPicPr>
        <p:blipFill rotWithShape="1">
          <a:blip r:embed="rId10">
            <a:alphaModFix/>
          </a:blip>
          <a:srcRect/>
          <a:stretch/>
        </p:blipFill>
        <p:spPr>
          <a:xfrm>
            <a:off x="1633689" y="1345109"/>
            <a:ext cx="738435" cy="1089704"/>
          </a:xfrm>
          <a:prstGeom prst="rect">
            <a:avLst/>
          </a:prstGeom>
          <a:noFill/>
          <a:ln>
            <a:noFill/>
          </a:ln>
        </p:spPr>
      </p:pic>
      <p:pic>
        <p:nvPicPr>
          <p:cNvPr id="435" name="Google Shape;435;p33" descr="http://www.clipartbest.com/cliparts/MiL/rkz/MiLrkzLia.jpeg"/>
          <p:cNvPicPr preferRelativeResize="0"/>
          <p:nvPr/>
        </p:nvPicPr>
        <p:blipFill rotWithShape="1">
          <a:blip r:embed="rId11">
            <a:alphaModFix/>
          </a:blip>
          <a:srcRect/>
          <a:stretch/>
        </p:blipFill>
        <p:spPr>
          <a:xfrm flipH="1">
            <a:off x="1646443" y="2819400"/>
            <a:ext cx="796543" cy="1190116"/>
          </a:xfrm>
          <a:prstGeom prst="rect">
            <a:avLst/>
          </a:prstGeom>
          <a:noFill/>
          <a:ln>
            <a:noFill/>
          </a:ln>
        </p:spPr>
      </p:pic>
      <p:pic>
        <p:nvPicPr>
          <p:cNvPr id="436" name="Google Shape;436;p33" descr="http://www.clipartbest.com/cliparts/MiL/rkz/MiLrkzLia.jpeg"/>
          <p:cNvPicPr preferRelativeResize="0"/>
          <p:nvPr/>
        </p:nvPicPr>
        <p:blipFill rotWithShape="1">
          <a:blip r:embed="rId12">
            <a:alphaModFix/>
          </a:blip>
          <a:srcRect/>
          <a:stretch/>
        </p:blipFill>
        <p:spPr>
          <a:xfrm>
            <a:off x="9048675" y="814908"/>
            <a:ext cx="896106" cy="1322377"/>
          </a:xfrm>
          <a:prstGeom prst="rect">
            <a:avLst/>
          </a:prstGeom>
          <a:noFill/>
          <a:ln>
            <a:noFill/>
          </a:ln>
        </p:spPr>
      </p:pic>
      <p:pic>
        <p:nvPicPr>
          <p:cNvPr id="437" name="Google Shape;437;p33" descr="http://www.clipartbest.com/cliparts/MiL/rkz/MiLrkzLia.jpeg"/>
          <p:cNvPicPr preferRelativeResize="0"/>
          <p:nvPr/>
        </p:nvPicPr>
        <p:blipFill rotWithShape="1">
          <a:blip r:embed="rId13">
            <a:alphaModFix/>
          </a:blip>
          <a:srcRect/>
          <a:stretch/>
        </p:blipFill>
        <p:spPr>
          <a:xfrm flipH="1">
            <a:off x="2653093" y="2819400"/>
            <a:ext cx="462419" cy="749913"/>
          </a:xfrm>
          <a:prstGeom prst="rect">
            <a:avLst/>
          </a:prstGeom>
          <a:noFill/>
          <a:ln>
            <a:noFill/>
          </a:ln>
        </p:spPr>
      </p:pic>
      <p:pic>
        <p:nvPicPr>
          <p:cNvPr id="438" name="Google Shape;438;p33" descr="http://www.clipartbest.com/cliparts/MiL/rkz/MiLrkzLia.jpeg"/>
          <p:cNvPicPr preferRelativeResize="0"/>
          <p:nvPr/>
        </p:nvPicPr>
        <p:blipFill rotWithShape="1">
          <a:blip r:embed="rId14">
            <a:alphaModFix/>
          </a:blip>
          <a:srcRect/>
          <a:stretch/>
        </p:blipFill>
        <p:spPr>
          <a:xfrm>
            <a:off x="4038601" y="514472"/>
            <a:ext cx="686024" cy="1012361"/>
          </a:xfrm>
          <a:prstGeom prst="rect">
            <a:avLst/>
          </a:prstGeom>
          <a:noFill/>
          <a:ln>
            <a:noFill/>
          </a:ln>
        </p:spPr>
      </p:pic>
      <p:pic>
        <p:nvPicPr>
          <p:cNvPr id="439" name="Google Shape;439;p33" descr="http://www.clipartbest.com/cliparts/MiL/rkz/MiLrkzLia.jpeg"/>
          <p:cNvPicPr preferRelativeResize="0"/>
          <p:nvPr/>
        </p:nvPicPr>
        <p:blipFill rotWithShape="1">
          <a:blip r:embed="rId15">
            <a:alphaModFix/>
          </a:blip>
          <a:srcRect/>
          <a:stretch/>
        </p:blipFill>
        <p:spPr>
          <a:xfrm flipH="1">
            <a:off x="3215509" y="-554310"/>
            <a:ext cx="833160" cy="1190116"/>
          </a:xfrm>
          <a:prstGeom prst="rect">
            <a:avLst/>
          </a:prstGeom>
          <a:noFill/>
          <a:ln>
            <a:noFill/>
          </a:ln>
        </p:spPr>
      </p:pic>
      <p:pic>
        <p:nvPicPr>
          <p:cNvPr id="440" name="Google Shape;440;p33" descr="http://www.clipartbest.com/cliparts/MiL/rkz/MiLrkzLia.jpeg"/>
          <p:cNvPicPr preferRelativeResize="0"/>
          <p:nvPr/>
        </p:nvPicPr>
        <p:blipFill rotWithShape="1">
          <a:blip r:embed="rId5">
            <a:alphaModFix/>
          </a:blip>
          <a:srcRect/>
          <a:stretch/>
        </p:blipFill>
        <p:spPr>
          <a:xfrm>
            <a:off x="4848360" y="-514432"/>
            <a:ext cx="806479" cy="1190116"/>
          </a:xfrm>
          <a:prstGeom prst="rect">
            <a:avLst/>
          </a:prstGeom>
          <a:noFill/>
          <a:ln>
            <a:noFill/>
          </a:ln>
        </p:spPr>
      </p:pic>
      <p:pic>
        <p:nvPicPr>
          <p:cNvPr id="441" name="Google Shape;441;p33" descr="http://www.clipartbest.com/cliparts/MiL/rkz/MiLrkzLia.jpeg"/>
          <p:cNvPicPr preferRelativeResize="0"/>
          <p:nvPr/>
        </p:nvPicPr>
        <p:blipFill rotWithShape="1">
          <a:blip r:embed="rId16">
            <a:alphaModFix/>
          </a:blip>
          <a:srcRect/>
          <a:stretch/>
        </p:blipFill>
        <p:spPr>
          <a:xfrm>
            <a:off x="6273376" y="216944"/>
            <a:ext cx="403240" cy="595059"/>
          </a:xfrm>
          <a:prstGeom prst="rect">
            <a:avLst/>
          </a:prstGeom>
          <a:noFill/>
          <a:ln>
            <a:noFill/>
          </a:ln>
        </p:spPr>
      </p:pic>
      <p:pic>
        <p:nvPicPr>
          <p:cNvPr id="442" name="Google Shape;442;p33" descr="http://www.clipartbest.com/cliparts/MiL/rkz/MiLrkzLia.jpeg"/>
          <p:cNvPicPr preferRelativeResize="0"/>
          <p:nvPr/>
        </p:nvPicPr>
        <p:blipFill rotWithShape="1">
          <a:blip r:embed="rId16">
            <a:alphaModFix/>
          </a:blip>
          <a:srcRect/>
          <a:stretch/>
        </p:blipFill>
        <p:spPr>
          <a:xfrm flipH="1">
            <a:off x="8118435" y="395546"/>
            <a:ext cx="403239" cy="595059"/>
          </a:xfrm>
          <a:prstGeom prst="rect">
            <a:avLst/>
          </a:prstGeom>
          <a:noFill/>
          <a:ln>
            <a:noFill/>
          </a:ln>
        </p:spPr>
      </p:pic>
      <p:pic>
        <p:nvPicPr>
          <p:cNvPr id="443" name="Google Shape;443;p33" descr="http://www.clipartbest.com/cliparts/MiL/rkz/MiLrkzLia.jpeg"/>
          <p:cNvPicPr preferRelativeResize="0"/>
          <p:nvPr/>
        </p:nvPicPr>
        <p:blipFill rotWithShape="1">
          <a:blip r:embed="rId16">
            <a:alphaModFix/>
          </a:blip>
          <a:srcRect/>
          <a:stretch/>
        </p:blipFill>
        <p:spPr>
          <a:xfrm>
            <a:off x="10036326" y="2973045"/>
            <a:ext cx="403240" cy="595059"/>
          </a:xfrm>
          <a:prstGeom prst="rect">
            <a:avLst/>
          </a:prstGeom>
          <a:noFill/>
          <a:ln>
            <a:noFill/>
          </a:ln>
        </p:spPr>
      </p:pic>
      <p:pic>
        <p:nvPicPr>
          <p:cNvPr id="444" name="Google Shape;444;p33" descr="http://www.clipartbest.com/cliparts/MiL/rkz/MiLrkzLia.jpeg"/>
          <p:cNvPicPr preferRelativeResize="0"/>
          <p:nvPr/>
        </p:nvPicPr>
        <p:blipFill rotWithShape="1">
          <a:blip r:embed="rId17">
            <a:alphaModFix/>
          </a:blip>
          <a:srcRect/>
          <a:stretch/>
        </p:blipFill>
        <p:spPr>
          <a:xfrm flipH="1">
            <a:off x="3606940" y="1542226"/>
            <a:ext cx="356119" cy="595059"/>
          </a:xfrm>
          <a:prstGeom prst="rect">
            <a:avLst/>
          </a:prstGeom>
          <a:noFill/>
          <a:ln>
            <a:noFill/>
          </a:ln>
        </p:spPr>
      </p:pic>
      <p:pic>
        <p:nvPicPr>
          <p:cNvPr id="445" name="Google Shape;445;p33" descr="http://www.swifthausdesign.com/wp-content/uploads/2014/08/profileIcon-300x300.jpg"/>
          <p:cNvPicPr preferRelativeResize="0"/>
          <p:nvPr/>
        </p:nvPicPr>
        <p:blipFill rotWithShape="1">
          <a:blip r:embed="rId18">
            <a:alphaModFix/>
          </a:blip>
          <a:srcRect/>
          <a:stretch/>
        </p:blipFill>
        <p:spPr>
          <a:xfrm>
            <a:off x="5617210" y="4310283"/>
            <a:ext cx="1845057" cy="1845057"/>
          </a:xfrm>
          <a:prstGeom prst="rect">
            <a:avLst/>
          </a:prstGeom>
          <a:noFill/>
          <a:ln w="57150" cap="flat" cmpd="sng">
            <a:solidFill>
              <a:srgbClr val="021CBD"/>
            </a:solidFill>
            <a:prstDash val="solid"/>
            <a:round/>
            <a:headEnd type="none" w="sm" len="sm"/>
            <a:tailEnd type="none" w="sm" len="sm"/>
          </a:ln>
        </p:spPr>
      </p:pic>
      <p:sp>
        <p:nvSpPr>
          <p:cNvPr id="446" name="Google Shape;446;p33"/>
          <p:cNvSpPr txBox="1"/>
          <p:nvPr/>
        </p:nvSpPr>
        <p:spPr>
          <a:xfrm rot="-776831">
            <a:off x="1931671" y="2131894"/>
            <a:ext cx="1952981"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0070C0"/>
                </a:solidFill>
                <a:latin typeface="Calibri"/>
                <a:ea typeface="Calibri"/>
                <a:cs typeface="Calibri"/>
                <a:sym typeface="Calibri"/>
              </a:rPr>
              <a:t>Long-term Traumatic Events</a:t>
            </a:r>
            <a:endParaRPr sz="1400" b="0" i="0" u="none" strike="noStrike" cap="none" dirty="0">
              <a:solidFill>
                <a:srgbClr val="000000"/>
              </a:solidFill>
              <a:latin typeface="Arial"/>
              <a:ea typeface="Arial"/>
              <a:cs typeface="Arial"/>
              <a:sym typeface="Arial"/>
            </a:endParaRPr>
          </a:p>
        </p:txBody>
      </p:sp>
      <p:sp>
        <p:nvSpPr>
          <p:cNvPr id="447" name="Google Shape;447;p33"/>
          <p:cNvSpPr txBox="1"/>
          <p:nvPr/>
        </p:nvSpPr>
        <p:spPr>
          <a:xfrm rot="-776831">
            <a:off x="4828620" y="585489"/>
            <a:ext cx="124021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70C0"/>
                </a:solidFill>
                <a:latin typeface="Calibri"/>
                <a:ea typeface="Calibri"/>
                <a:cs typeface="Calibri"/>
                <a:sym typeface="Calibri"/>
              </a:rPr>
              <a:t>Family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70C0"/>
                </a:solidFill>
                <a:latin typeface="Calibri"/>
                <a:ea typeface="Calibri"/>
                <a:cs typeface="Calibri"/>
                <a:sym typeface="Calibri"/>
              </a:rPr>
              <a:t>Set-backs</a:t>
            </a:r>
            <a:endParaRPr sz="1400" b="0" i="0" u="none" strike="noStrike" cap="none">
              <a:solidFill>
                <a:srgbClr val="000000"/>
              </a:solidFill>
              <a:latin typeface="Arial"/>
              <a:ea typeface="Arial"/>
              <a:cs typeface="Arial"/>
              <a:sym typeface="Arial"/>
            </a:endParaRPr>
          </a:p>
        </p:txBody>
      </p:sp>
      <p:sp>
        <p:nvSpPr>
          <p:cNvPr id="448" name="Google Shape;448;p33"/>
          <p:cNvSpPr txBox="1"/>
          <p:nvPr/>
        </p:nvSpPr>
        <p:spPr>
          <a:xfrm rot="1148425">
            <a:off x="8114555" y="1151134"/>
            <a:ext cx="155859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70C0"/>
                </a:solidFill>
                <a:latin typeface="Calibri"/>
                <a:ea typeface="Calibri"/>
                <a:cs typeface="Calibri"/>
                <a:sym typeface="Calibri"/>
              </a:rPr>
              <a:t>Social Isolation</a:t>
            </a:r>
            <a:endParaRPr sz="1400" b="0" i="0" u="none" strike="noStrike" cap="none">
              <a:solidFill>
                <a:srgbClr val="000000"/>
              </a:solidFill>
              <a:latin typeface="Arial"/>
              <a:ea typeface="Arial"/>
              <a:cs typeface="Arial"/>
              <a:sym typeface="Arial"/>
            </a:endParaRPr>
          </a:p>
        </p:txBody>
      </p:sp>
      <p:pic>
        <p:nvPicPr>
          <p:cNvPr id="449" name="Google Shape;449;p33" descr="http://www.clipartbest.com/cliparts/MiL/rkz/MiLrkzLia.jpeg"/>
          <p:cNvPicPr preferRelativeResize="0"/>
          <p:nvPr/>
        </p:nvPicPr>
        <p:blipFill rotWithShape="1">
          <a:blip r:embed="rId19">
            <a:alphaModFix/>
          </a:blip>
          <a:srcRect/>
          <a:stretch/>
        </p:blipFill>
        <p:spPr>
          <a:xfrm flipH="1">
            <a:off x="9847748" y="386042"/>
            <a:ext cx="465782" cy="673055"/>
          </a:xfrm>
          <a:prstGeom prst="rect">
            <a:avLst/>
          </a:prstGeom>
          <a:noFill/>
          <a:ln>
            <a:noFill/>
          </a:ln>
        </p:spPr>
      </p:pic>
      <p:sp>
        <p:nvSpPr>
          <p:cNvPr id="450" name="Google Shape;450;p33"/>
          <p:cNvSpPr txBox="1"/>
          <p:nvPr/>
        </p:nvSpPr>
        <p:spPr>
          <a:xfrm rot="1160374">
            <a:off x="6553367" y="152250"/>
            <a:ext cx="1683456"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70C0"/>
                </a:solidFill>
                <a:latin typeface="Calibri"/>
                <a:ea typeface="Calibri"/>
                <a:cs typeface="Calibri"/>
                <a:sym typeface="Calibri"/>
              </a:rPr>
              <a:t>Neighborhood Strife</a:t>
            </a:r>
            <a:endParaRPr sz="1400" b="0" i="0" u="none" strike="noStrike" cap="none">
              <a:solidFill>
                <a:srgbClr val="000000"/>
              </a:solidFill>
              <a:latin typeface="Arial"/>
              <a:ea typeface="Arial"/>
              <a:cs typeface="Arial"/>
              <a:sym typeface="Arial"/>
            </a:endParaRPr>
          </a:p>
        </p:txBody>
      </p:sp>
      <p:sp>
        <p:nvSpPr>
          <p:cNvPr id="451" name="Google Shape;451;p33"/>
          <p:cNvSpPr txBox="1"/>
          <p:nvPr/>
        </p:nvSpPr>
        <p:spPr>
          <a:xfrm rot="-776831">
            <a:off x="2070323" y="950711"/>
            <a:ext cx="124021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70C0"/>
                </a:solidFill>
                <a:latin typeface="Calibri"/>
                <a:ea typeface="Calibri"/>
                <a:cs typeface="Calibri"/>
                <a:sym typeface="Calibri"/>
              </a:rPr>
              <a:t>Disability</a:t>
            </a:r>
            <a:endParaRPr sz="1400" b="0" i="0" u="none" strike="noStrike" cap="none">
              <a:solidFill>
                <a:srgbClr val="000000"/>
              </a:solidFill>
              <a:latin typeface="Arial"/>
              <a:ea typeface="Arial"/>
              <a:cs typeface="Arial"/>
              <a:sym typeface="Arial"/>
            </a:endParaRPr>
          </a:p>
        </p:txBody>
      </p:sp>
      <p:sp>
        <p:nvSpPr>
          <p:cNvPr id="452" name="Google Shape;452;p33"/>
          <p:cNvSpPr txBox="1"/>
          <p:nvPr/>
        </p:nvSpPr>
        <p:spPr>
          <a:xfrm>
            <a:off x="8554205" y="334738"/>
            <a:ext cx="124021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70C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Academic</a:t>
            </a:r>
            <a:r>
              <a:rPr lang="en-US" sz="1800" b="1" i="0" u="none" strike="noStrike" cap="none">
                <a:solidFill>
                  <a:srgbClr val="0070C0"/>
                </a:solidFill>
                <a:latin typeface="Calibri"/>
                <a:ea typeface="Calibri"/>
                <a:cs typeface="Calibri"/>
                <a:sym typeface="Calibri"/>
              </a:rPr>
              <a:t> Struggles</a:t>
            </a:r>
            <a:endParaRPr sz="1400" b="0" i="0" u="none" strike="noStrike" cap="none">
              <a:solidFill>
                <a:srgbClr val="000000"/>
              </a:solidFill>
              <a:latin typeface="Arial"/>
              <a:ea typeface="Arial"/>
              <a:cs typeface="Arial"/>
              <a:sym typeface="Arial"/>
            </a:endParaRPr>
          </a:p>
        </p:txBody>
      </p:sp>
      <p:sp>
        <p:nvSpPr>
          <p:cNvPr id="453" name="Google Shape;453;p33"/>
          <p:cNvSpPr/>
          <p:nvPr/>
        </p:nvSpPr>
        <p:spPr>
          <a:xfrm rot="367295">
            <a:off x="4049151" y="3314933"/>
            <a:ext cx="320677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rgbClr val="FFFFFF"/>
                </a:solidFill>
                <a:latin typeface="Calibri"/>
                <a:ea typeface="Calibri"/>
                <a:cs typeface="Calibri"/>
                <a:sym typeface="Calibri"/>
              </a:rPr>
              <a:t>Compassionate  Schools</a:t>
            </a:r>
            <a:endParaRPr sz="1400" b="0" i="0" u="none" strike="noStrike" cap="none" dirty="0">
              <a:solidFill>
                <a:srgbClr val="000000"/>
              </a:solidFill>
              <a:latin typeface="Arial"/>
              <a:ea typeface="Arial"/>
              <a:cs typeface="Arial"/>
              <a:sym typeface="Arial"/>
            </a:endParaRPr>
          </a:p>
        </p:txBody>
      </p:sp>
      <p:sp>
        <p:nvSpPr>
          <p:cNvPr id="454" name="Google Shape;454;p33"/>
          <p:cNvSpPr/>
          <p:nvPr/>
        </p:nvSpPr>
        <p:spPr>
          <a:xfrm rot="864592">
            <a:off x="3536326" y="2707107"/>
            <a:ext cx="1240262"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Calibri"/>
                <a:ea typeface="Calibri"/>
                <a:cs typeface="Calibri"/>
                <a:sym typeface="Calibri"/>
              </a:rPr>
              <a:t>Leader in Me</a:t>
            </a:r>
            <a:endParaRPr sz="1400" b="0" i="0" u="none" strike="noStrike" cap="none">
              <a:solidFill>
                <a:srgbClr val="000000"/>
              </a:solidFill>
              <a:latin typeface="Arial"/>
              <a:ea typeface="Arial"/>
              <a:cs typeface="Arial"/>
              <a:sym typeface="Arial"/>
            </a:endParaRPr>
          </a:p>
        </p:txBody>
      </p:sp>
      <p:sp>
        <p:nvSpPr>
          <p:cNvPr id="455" name="Google Shape;455;p33"/>
          <p:cNvSpPr/>
          <p:nvPr/>
        </p:nvSpPr>
        <p:spPr>
          <a:xfrm rot="288631">
            <a:off x="4741722" y="2960336"/>
            <a:ext cx="2801377"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Calibri"/>
                <a:ea typeface="Calibri"/>
                <a:cs typeface="Calibri"/>
                <a:sym typeface="Calibri"/>
              </a:rPr>
              <a:t>Restorative Practices</a:t>
            </a:r>
            <a:endParaRPr sz="1400" b="0" i="0" u="none" strike="noStrike" cap="none">
              <a:solidFill>
                <a:srgbClr val="000000"/>
              </a:solidFill>
              <a:latin typeface="Arial"/>
              <a:ea typeface="Arial"/>
              <a:cs typeface="Arial"/>
              <a:sym typeface="Arial"/>
            </a:endParaRPr>
          </a:p>
        </p:txBody>
      </p:sp>
      <p:sp>
        <p:nvSpPr>
          <p:cNvPr id="456" name="Google Shape;456;p33"/>
          <p:cNvSpPr/>
          <p:nvPr/>
        </p:nvSpPr>
        <p:spPr>
          <a:xfrm rot="650831">
            <a:off x="3253941" y="3486490"/>
            <a:ext cx="2349938"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Calibri"/>
                <a:ea typeface="Calibri"/>
                <a:cs typeface="Calibri"/>
                <a:sym typeface="Calibri"/>
              </a:rPr>
              <a:t>Responsive Classrooms</a:t>
            </a:r>
            <a:endParaRPr sz="1400" b="0" i="0" u="none" strike="noStrike" cap="none">
              <a:solidFill>
                <a:srgbClr val="000000"/>
              </a:solidFill>
              <a:latin typeface="Arial"/>
              <a:ea typeface="Arial"/>
              <a:cs typeface="Arial"/>
              <a:sym typeface="Arial"/>
            </a:endParaRPr>
          </a:p>
        </p:txBody>
      </p:sp>
      <p:sp>
        <p:nvSpPr>
          <p:cNvPr id="457" name="Google Shape;457;p33"/>
          <p:cNvSpPr/>
          <p:nvPr/>
        </p:nvSpPr>
        <p:spPr>
          <a:xfrm rot="-412614">
            <a:off x="8035005" y="3423594"/>
            <a:ext cx="1605248"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Calibri"/>
                <a:ea typeface="Calibri"/>
                <a:cs typeface="Calibri"/>
                <a:sym typeface="Calibri"/>
              </a:rPr>
              <a:t>Solution Teams</a:t>
            </a:r>
            <a:endParaRPr sz="1400" b="0" i="0" u="none" strike="noStrike" cap="none">
              <a:solidFill>
                <a:srgbClr val="000000"/>
              </a:solidFill>
              <a:latin typeface="Arial"/>
              <a:ea typeface="Arial"/>
              <a:cs typeface="Arial"/>
              <a:sym typeface="Arial"/>
            </a:endParaRPr>
          </a:p>
        </p:txBody>
      </p:sp>
      <p:sp>
        <p:nvSpPr>
          <p:cNvPr id="458" name="Google Shape;458;p33"/>
          <p:cNvSpPr/>
          <p:nvPr/>
        </p:nvSpPr>
        <p:spPr>
          <a:xfrm>
            <a:off x="7049961" y="3275384"/>
            <a:ext cx="873957"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Calibri"/>
                <a:ea typeface="Calibri"/>
                <a:cs typeface="Calibri"/>
                <a:sym typeface="Calibri"/>
              </a:rPr>
              <a:t>Love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Calibri"/>
                <a:ea typeface="Calibri"/>
                <a:cs typeface="Calibri"/>
                <a:sym typeface="Calibri"/>
              </a:rPr>
              <a:t>&amp; Logic</a:t>
            </a:r>
            <a:endParaRPr sz="1400" b="0" i="0" u="none" strike="noStrike" cap="none">
              <a:solidFill>
                <a:srgbClr val="000000"/>
              </a:solidFill>
              <a:latin typeface="Arial"/>
              <a:ea typeface="Arial"/>
              <a:cs typeface="Arial"/>
              <a:sym typeface="Arial"/>
            </a:endParaRPr>
          </a:p>
        </p:txBody>
      </p:sp>
      <p:sp>
        <p:nvSpPr>
          <p:cNvPr id="459" name="Google Shape;459;p33"/>
          <p:cNvSpPr txBox="1"/>
          <p:nvPr/>
        </p:nvSpPr>
        <p:spPr>
          <a:xfrm>
            <a:off x="4105761" y="5754615"/>
            <a:ext cx="1237729"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3A3838"/>
                </a:solidFill>
                <a:latin typeface="Calibri"/>
                <a:ea typeface="Calibri"/>
                <a:cs typeface="Calibri"/>
                <a:sym typeface="Calibri"/>
              </a:rPr>
              <a:t>Staff</a:t>
            </a:r>
            <a:endParaRPr sz="1400" b="0" i="0" u="none" strike="noStrike" cap="none">
              <a:solidFill>
                <a:srgbClr val="000000"/>
              </a:solidFill>
              <a:latin typeface="Arial"/>
              <a:ea typeface="Arial"/>
              <a:cs typeface="Arial"/>
              <a:sym typeface="Arial"/>
            </a:endParaRPr>
          </a:p>
        </p:txBody>
      </p:sp>
      <p:pic>
        <p:nvPicPr>
          <p:cNvPr id="460" name="Google Shape;460;p33" descr="http://www.swifthausdesign.com/wp-content/uploads/2014/08/profileIcon-300x300.jpg"/>
          <p:cNvPicPr preferRelativeResize="0"/>
          <p:nvPr/>
        </p:nvPicPr>
        <p:blipFill rotWithShape="1">
          <a:blip r:embed="rId4">
            <a:alphaModFix/>
          </a:blip>
          <a:srcRect/>
          <a:stretch/>
        </p:blipFill>
        <p:spPr>
          <a:xfrm>
            <a:off x="7608953" y="4751075"/>
            <a:ext cx="1404264" cy="1404264"/>
          </a:xfrm>
          <a:prstGeom prst="rect">
            <a:avLst/>
          </a:prstGeom>
          <a:noFill/>
          <a:ln w="38100" cap="flat" cmpd="sng">
            <a:solidFill>
              <a:srgbClr val="021CBD"/>
            </a:solidFill>
            <a:prstDash val="solid"/>
            <a:round/>
            <a:headEnd type="none" w="sm" len="sm"/>
            <a:tailEnd type="none" w="sm" len="sm"/>
          </a:ln>
        </p:spPr>
      </p:pic>
      <p:sp>
        <p:nvSpPr>
          <p:cNvPr id="461" name="Google Shape;461;p33"/>
          <p:cNvSpPr txBox="1"/>
          <p:nvPr/>
        </p:nvSpPr>
        <p:spPr>
          <a:xfrm>
            <a:off x="5897960" y="5747279"/>
            <a:ext cx="1237729"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3A3838"/>
                </a:solidFill>
                <a:latin typeface="Calibri"/>
                <a:ea typeface="Calibri"/>
                <a:cs typeface="Calibri"/>
                <a:sym typeface="Calibri"/>
              </a:rPr>
              <a:t>Students</a:t>
            </a:r>
            <a:endParaRPr sz="1400" b="0" i="0" u="none" strike="noStrike" cap="none">
              <a:solidFill>
                <a:srgbClr val="000000"/>
              </a:solidFill>
              <a:latin typeface="Arial"/>
              <a:ea typeface="Arial"/>
              <a:cs typeface="Arial"/>
              <a:sym typeface="Arial"/>
            </a:endParaRPr>
          </a:p>
        </p:txBody>
      </p:sp>
      <p:sp>
        <p:nvSpPr>
          <p:cNvPr id="462" name="Google Shape;462;p33"/>
          <p:cNvSpPr txBox="1"/>
          <p:nvPr/>
        </p:nvSpPr>
        <p:spPr>
          <a:xfrm>
            <a:off x="7718337" y="5786007"/>
            <a:ext cx="1237729"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3A3838"/>
                </a:solidFill>
                <a:latin typeface="Calibri"/>
                <a:ea typeface="Calibri"/>
                <a:cs typeface="Calibri"/>
                <a:sym typeface="Calibri"/>
              </a:rPr>
              <a:t>Families</a:t>
            </a:r>
            <a:endParaRPr sz="1400" b="0" i="0" u="none" strike="noStrike" cap="none">
              <a:solidFill>
                <a:srgbClr val="000000"/>
              </a:solidFill>
              <a:latin typeface="Arial"/>
              <a:ea typeface="Arial"/>
              <a:cs typeface="Arial"/>
              <a:sym typeface="Arial"/>
            </a:endParaRPr>
          </a:p>
        </p:txBody>
      </p:sp>
      <p:sp>
        <p:nvSpPr>
          <p:cNvPr id="463" name="Google Shape;463;p33"/>
          <p:cNvSpPr/>
          <p:nvPr/>
        </p:nvSpPr>
        <p:spPr>
          <a:xfrm rot="-415297">
            <a:off x="7297067" y="2831198"/>
            <a:ext cx="232707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Calibri"/>
                <a:ea typeface="Calibri"/>
                <a:cs typeface="Calibri"/>
                <a:sym typeface="Calibri"/>
              </a:rPr>
              <a:t>Trauma-Informed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Calibri"/>
                <a:ea typeface="Calibri"/>
                <a:cs typeface="Calibri"/>
                <a:sym typeface="Calibri"/>
              </a:rPr>
              <a:t>Practices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41"/>
          <p:cNvSpPr txBox="1">
            <a:spLocks noGrp="1"/>
          </p:cNvSpPr>
          <p:nvPr>
            <p:ph type="body" idx="1"/>
          </p:nvPr>
        </p:nvSpPr>
        <p:spPr>
          <a:xfrm>
            <a:off x="1224275" y="1432628"/>
            <a:ext cx="8453125" cy="4495800"/>
          </a:xfrm>
          <a:prstGeom prst="rect">
            <a:avLst/>
          </a:prstGeom>
          <a:noFill/>
          <a:ln>
            <a:noFill/>
          </a:ln>
        </p:spPr>
        <p:txBody>
          <a:bodyPr spcFirstLastPara="1" wrap="square" lIns="91425" tIns="45700" rIns="91425" bIns="45700" anchor="t" anchorCtr="0">
            <a:normAutofit fontScale="92500"/>
          </a:bodyPr>
          <a:lstStyle/>
          <a:p>
            <a:pPr marL="0" lvl="0" indent="0" algn="l" rtl="0">
              <a:lnSpc>
                <a:spcPct val="115000"/>
              </a:lnSpc>
              <a:spcBef>
                <a:spcPts val="0"/>
              </a:spcBef>
              <a:spcAft>
                <a:spcPts val="0"/>
              </a:spcAft>
              <a:buClr>
                <a:schemeClr val="dk1"/>
              </a:buClr>
              <a:buSzPct val="75000"/>
              <a:buNone/>
            </a:pPr>
            <a:r>
              <a:rPr lang="en-US" sz="3400" dirty="0">
                <a:latin typeface="+mn-lt"/>
              </a:rPr>
              <a:t>Framework provides process and structure but you decide… </a:t>
            </a:r>
            <a:endParaRPr dirty="0">
              <a:latin typeface="+mn-lt"/>
            </a:endParaRPr>
          </a:p>
          <a:p>
            <a:pPr marL="685800" lvl="0" indent="-216455" algn="l" rtl="0">
              <a:lnSpc>
                <a:spcPct val="115000"/>
              </a:lnSpc>
              <a:spcBef>
                <a:spcPts val="1000"/>
              </a:spcBef>
              <a:spcAft>
                <a:spcPts val="0"/>
              </a:spcAft>
              <a:buClr>
                <a:schemeClr val="dk1"/>
              </a:buClr>
              <a:buSzPct val="75000"/>
              <a:buChar char="•"/>
            </a:pPr>
            <a:r>
              <a:rPr lang="en-US" sz="3400" dirty="0">
                <a:latin typeface="+mn-lt"/>
              </a:rPr>
              <a:t>what is important to your school community</a:t>
            </a:r>
            <a:endParaRPr dirty="0">
              <a:latin typeface="+mn-lt"/>
            </a:endParaRPr>
          </a:p>
          <a:p>
            <a:pPr marL="685800" lvl="0" indent="-216455" algn="l" rtl="0">
              <a:lnSpc>
                <a:spcPct val="115000"/>
              </a:lnSpc>
              <a:spcBef>
                <a:spcPts val="1000"/>
              </a:spcBef>
              <a:spcAft>
                <a:spcPts val="0"/>
              </a:spcAft>
              <a:buClr>
                <a:schemeClr val="dk1"/>
              </a:buClr>
              <a:buSzPct val="75000"/>
              <a:buChar char="•"/>
            </a:pPr>
            <a:r>
              <a:rPr lang="en-US" sz="3400" dirty="0">
                <a:latin typeface="+mn-lt"/>
              </a:rPr>
              <a:t>how to measure improvement</a:t>
            </a:r>
            <a:endParaRPr dirty="0">
              <a:latin typeface="+mn-lt"/>
            </a:endParaRPr>
          </a:p>
          <a:p>
            <a:pPr marL="685800" lvl="0" indent="-216455" algn="l" rtl="0">
              <a:lnSpc>
                <a:spcPct val="115000"/>
              </a:lnSpc>
              <a:spcBef>
                <a:spcPts val="1000"/>
              </a:spcBef>
              <a:spcAft>
                <a:spcPts val="0"/>
              </a:spcAft>
              <a:buClr>
                <a:schemeClr val="dk1"/>
              </a:buClr>
              <a:buSzPct val="75000"/>
              <a:buChar char="•"/>
            </a:pPr>
            <a:r>
              <a:rPr lang="en-US" sz="3400" dirty="0">
                <a:latin typeface="+mn-lt"/>
              </a:rPr>
              <a:t>what strategies are effective, efficient &amp; relevant</a:t>
            </a:r>
            <a:endParaRPr dirty="0">
              <a:latin typeface="+mn-lt"/>
            </a:endParaRPr>
          </a:p>
          <a:p>
            <a:pPr marL="685800" lvl="0" indent="-216455" algn="l" rtl="0">
              <a:lnSpc>
                <a:spcPct val="115000"/>
              </a:lnSpc>
              <a:spcBef>
                <a:spcPts val="1000"/>
              </a:spcBef>
              <a:spcAft>
                <a:spcPts val="0"/>
              </a:spcAft>
              <a:buClr>
                <a:schemeClr val="dk1"/>
              </a:buClr>
              <a:buSzPct val="75000"/>
              <a:buChar char="•"/>
            </a:pPr>
            <a:r>
              <a:rPr lang="en-US" sz="3400" dirty="0">
                <a:latin typeface="+mn-lt"/>
              </a:rPr>
              <a:t>how to obtain input &amp; feedback from all</a:t>
            </a:r>
            <a:endParaRPr dirty="0">
              <a:latin typeface="+mn-lt"/>
            </a:endParaRPr>
          </a:p>
          <a:p>
            <a:pPr marL="228600" lvl="0" indent="-228600" algn="l" rtl="0">
              <a:lnSpc>
                <a:spcPct val="90000"/>
              </a:lnSpc>
              <a:spcBef>
                <a:spcPts val="1000"/>
              </a:spcBef>
              <a:spcAft>
                <a:spcPts val="0"/>
              </a:spcAft>
              <a:buClr>
                <a:schemeClr val="dk1"/>
              </a:buClr>
              <a:buSzPct val="100000"/>
              <a:buFont typeface="Calibri"/>
              <a:buNone/>
            </a:pPr>
            <a:endParaRPr sz="3400" dirty="0">
              <a:latin typeface="Comic Sans MS"/>
              <a:ea typeface="Comic Sans MS"/>
              <a:cs typeface="Comic Sans MS"/>
              <a:sym typeface="Comic Sans MS"/>
            </a:endParaRPr>
          </a:p>
        </p:txBody>
      </p:sp>
      <p:sp>
        <p:nvSpPr>
          <p:cNvPr id="507" name="Google Shape;507;p41"/>
          <p:cNvSpPr txBox="1">
            <a:spLocks noGrp="1"/>
          </p:cNvSpPr>
          <p:nvPr>
            <p:ph type="title"/>
          </p:nvPr>
        </p:nvSpPr>
        <p:spPr>
          <a:xfrm>
            <a:off x="1981200" y="289628"/>
            <a:ext cx="76200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4000"/>
              <a:buFont typeface="Calibri"/>
              <a:buNone/>
            </a:pPr>
            <a:r>
              <a:rPr lang="en-US" sz="4000" b="1" u="sng" dirty="0">
                <a:latin typeface="+mn-lt"/>
              </a:rPr>
              <a:t>It is a Process…Not a Curriculum</a:t>
            </a:r>
            <a:endParaRPr dirty="0">
              <a:latin typeface="+mn-lt"/>
            </a:endParaRPr>
          </a:p>
        </p:txBody>
      </p:sp>
      <p:pic>
        <p:nvPicPr>
          <p:cNvPr id="508" name="Google Shape;508;p41" descr="Logo_Icon_FINAL.png"/>
          <p:cNvPicPr preferRelativeResize="0"/>
          <p:nvPr/>
        </p:nvPicPr>
        <p:blipFill rotWithShape="1">
          <a:blip r:embed="rId3">
            <a:alphaModFix/>
          </a:blip>
          <a:srcRect/>
          <a:stretch/>
        </p:blipFill>
        <p:spPr>
          <a:xfrm>
            <a:off x="283680" y="5889736"/>
            <a:ext cx="737394" cy="737394"/>
          </a:xfrm>
          <a:prstGeom prst="rect">
            <a:avLst/>
          </a:prstGeom>
          <a:noFill/>
          <a:ln>
            <a:noFill/>
          </a:ln>
        </p:spPr>
      </p:pic>
      <p:pic>
        <p:nvPicPr>
          <p:cNvPr id="3" name="Picture 2">
            <a:extLst>
              <a:ext uri="{FF2B5EF4-FFF2-40B4-BE49-F238E27FC236}">
                <a16:creationId xmlns:a16="http://schemas.microsoft.com/office/drawing/2014/main" id="{25C1A58E-C1C8-6847-8316-CE969C9ED420}"/>
              </a:ext>
            </a:extLst>
          </p:cNvPr>
          <p:cNvPicPr>
            <a:picLocks noChangeAspect="1"/>
          </p:cNvPicPr>
          <p:nvPr/>
        </p:nvPicPr>
        <p:blipFill>
          <a:blip r:embed="rId4"/>
          <a:stretch>
            <a:fillRect/>
          </a:stretch>
        </p:blipFill>
        <p:spPr>
          <a:xfrm>
            <a:off x="9486900" y="3741087"/>
            <a:ext cx="2546061" cy="296224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2" descr="http://www.pbis.org/common/cms/media/Logo_big.jpg"/>
          <p:cNvPicPr preferRelativeResize="0"/>
          <p:nvPr/>
        </p:nvPicPr>
        <p:blipFill rotWithShape="1">
          <a:blip r:embed="rId3">
            <a:alphaModFix/>
          </a:blip>
          <a:srcRect/>
          <a:stretch/>
        </p:blipFill>
        <p:spPr>
          <a:xfrm>
            <a:off x="1912938" y="1751013"/>
            <a:ext cx="3486150" cy="1060450"/>
          </a:xfrm>
          <a:prstGeom prst="rect">
            <a:avLst/>
          </a:prstGeom>
          <a:noFill/>
          <a:ln>
            <a:noFill/>
          </a:ln>
        </p:spPr>
      </p:pic>
      <p:sp>
        <p:nvSpPr>
          <p:cNvPr id="175" name="Google Shape;175;p2"/>
          <p:cNvSpPr txBox="1"/>
          <p:nvPr/>
        </p:nvSpPr>
        <p:spPr>
          <a:xfrm>
            <a:off x="1524000" y="503238"/>
            <a:ext cx="9144000" cy="1077210"/>
          </a:xfrm>
          <a:prstGeom prst="rect">
            <a:avLst/>
          </a:prstGeom>
          <a:noFill/>
          <a:ln>
            <a:noFill/>
          </a:ln>
        </p:spPr>
        <p:txBody>
          <a:bodyPr spcFirstLastPara="1" wrap="square" lIns="91425" tIns="45700" rIns="91425" bIns="45700" anchor="t" anchorCtr="0">
            <a:spAutoFit/>
          </a:bodyPr>
          <a:lstStyle/>
          <a:p>
            <a:pPr algn="ctr"/>
            <a:r>
              <a:rPr lang="en-US" sz="4000" b="1" i="1" dirty="0">
                <a:solidFill>
                  <a:srgbClr val="254061"/>
                </a:solidFill>
                <a:latin typeface="Calibri"/>
                <a:ea typeface="Calibri"/>
                <a:cs typeface="Calibri"/>
                <a:sym typeface="Calibri"/>
              </a:rPr>
              <a:t>Appreciation</a:t>
            </a:r>
            <a:r>
              <a:rPr lang="en-US" sz="3600" b="1" dirty="0">
                <a:latin typeface="Calibri"/>
                <a:ea typeface="Calibri"/>
                <a:cs typeface="Calibri"/>
                <a:sym typeface="Calibri"/>
              </a:rPr>
              <a:t> </a:t>
            </a:r>
            <a:r>
              <a:rPr lang="en-US" sz="2400" dirty="0">
                <a:latin typeface="Calibri"/>
                <a:ea typeface="Calibri"/>
                <a:cs typeface="Calibri"/>
                <a:sym typeface="Calibri"/>
              </a:rPr>
              <a:t>is given to the following</a:t>
            </a:r>
            <a:endParaRPr dirty="0"/>
          </a:p>
          <a:p>
            <a:pPr algn="ctr"/>
            <a:r>
              <a:rPr lang="en-US" sz="2400" dirty="0">
                <a:latin typeface="Calibri"/>
                <a:ea typeface="Calibri"/>
                <a:cs typeface="Calibri"/>
                <a:sym typeface="Calibri"/>
              </a:rPr>
              <a:t>for their contributions to this Professional Learning:</a:t>
            </a:r>
            <a:endParaRPr sz="2400" dirty="0">
              <a:latin typeface="Calibri"/>
              <a:ea typeface="Calibri"/>
              <a:cs typeface="Calibri"/>
              <a:sym typeface="Calibri"/>
            </a:endParaRPr>
          </a:p>
        </p:txBody>
      </p:sp>
      <p:pic>
        <p:nvPicPr>
          <p:cNvPr id="176" name="Google Shape;176;p2" descr="PBIS_Letterhead-Top.jpg"/>
          <p:cNvPicPr preferRelativeResize="0"/>
          <p:nvPr/>
        </p:nvPicPr>
        <p:blipFill rotWithShape="1">
          <a:blip r:embed="rId4">
            <a:alphaModFix/>
          </a:blip>
          <a:srcRect l="28058" r="27443" b="10928"/>
          <a:stretch/>
        </p:blipFill>
        <p:spPr>
          <a:xfrm>
            <a:off x="6059488" y="4937126"/>
            <a:ext cx="3840162" cy="1272606"/>
          </a:xfrm>
          <a:prstGeom prst="rect">
            <a:avLst/>
          </a:prstGeom>
          <a:noFill/>
          <a:ln>
            <a:noFill/>
          </a:ln>
        </p:spPr>
      </p:pic>
      <p:pic>
        <p:nvPicPr>
          <p:cNvPr id="177" name="Google Shape;177;p2"/>
          <p:cNvPicPr preferRelativeResize="0"/>
          <p:nvPr/>
        </p:nvPicPr>
        <p:blipFill rotWithShape="1">
          <a:blip r:embed="rId5">
            <a:alphaModFix/>
          </a:blip>
          <a:srcRect r="43193" b="15221"/>
          <a:stretch/>
        </p:blipFill>
        <p:spPr>
          <a:xfrm>
            <a:off x="6694488" y="3930652"/>
            <a:ext cx="3270250" cy="688975"/>
          </a:xfrm>
          <a:prstGeom prst="rect">
            <a:avLst/>
          </a:prstGeom>
          <a:noFill/>
          <a:ln>
            <a:noFill/>
          </a:ln>
        </p:spPr>
      </p:pic>
      <p:pic>
        <p:nvPicPr>
          <p:cNvPr id="178" name="Google Shape;178;p2"/>
          <p:cNvPicPr preferRelativeResize="0"/>
          <p:nvPr/>
        </p:nvPicPr>
        <p:blipFill rotWithShape="1">
          <a:blip r:embed="rId6">
            <a:alphaModFix/>
          </a:blip>
          <a:srcRect t="74524" r="41262" b="9890"/>
          <a:stretch/>
        </p:blipFill>
        <p:spPr>
          <a:xfrm>
            <a:off x="8663817" y="1521896"/>
            <a:ext cx="1958951" cy="2170987"/>
          </a:xfrm>
          <a:prstGeom prst="rect">
            <a:avLst/>
          </a:prstGeom>
          <a:noFill/>
          <a:ln>
            <a:noFill/>
          </a:ln>
        </p:spPr>
      </p:pic>
      <p:pic>
        <p:nvPicPr>
          <p:cNvPr id="179" name="Google Shape;179;p2" descr="VTSS LOGO color o.jpg"/>
          <p:cNvPicPr preferRelativeResize="0"/>
          <p:nvPr/>
        </p:nvPicPr>
        <p:blipFill rotWithShape="1">
          <a:blip r:embed="rId7">
            <a:alphaModFix/>
          </a:blip>
          <a:srcRect/>
          <a:stretch/>
        </p:blipFill>
        <p:spPr>
          <a:xfrm>
            <a:off x="2320535" y="5238480"/>
            <a:ext cx="2281380" cy="1010976"/>
          </a:xfrm>
          <a:prstGeom prst="rect">
            <a:avLst/>
          </a:prstGeom>
          <a:noFill/>
          <a:ln>
            <a:noFill/>
          </a:ln>
        </p:spPr>
      </p:pic>
      <p:grpSp>
        <p:nvGrpSpPr>
          <p:cNvPr id="180" name="Google Shape;180;p2"/>
          <p:cNvGrpSpPr/>
          <p:nvPr/>
        </p:nvGrpSpPr>
        <p:grpSpPr>
          <a:xfrm>
            <a:off x="3630605" y="3300637"/>
            <a:ext cx="2166565" cy="1086018"/>
            <a:chOff x="2479322" y="0"/>
            <a:chExt cx="3475384" cy="1600200"/>
          </a:xfrm>
        </p:grpSpPr>
        <p:pic>
          <p:nvPicPr>
            <p:cNvPr id="181" name="Google Shape;181;p2"/>
            <p:cNvPicPr preferRelativeResize="0"/>
            <p:nvPr/>
          </p:nvPicPr>
          <p:blipFill rotWithShape="1">
            <a:blip r:embed="rId8">
              <a:alphaModFix/>
            </a:blip>
            <a:srcRect/>
            <a:stretch/>
          </p:blipFill>
          <p:spPr>
            <a:xfrm>
              <a:off x="4354506" y="0"/>
              <a:ext cx="1600200" cy="1600200"/>
            </a:xfrm>
            <a:prstGeom prst="rect">
              <a:avLst/>
            </a:prstGeom>
            <a:noFill/>
            <a:ln>
              <a:noFill/>
            </a:ln>
          </p:spPr>
        </p:pic>
        <p:pic>
          <p:nvPicPr>
            <p:cNvPr id="182" name="Google Shape;182;p2"/>
            <p:cNvPicPr preferRelativeResize="0"/>
            <p:nvPr/>
          </p:nvPicPr>
          <p:blipFill rotWithShape="1">
            <a:blip r:embed="rId9">
              <a:alphaModFix/>
            </a:blip>
            <a:srcRect/>
            <a:stretch/>
          </p:blipFill>
          <p:spPr>
            <a:xfrm>
              <a:off x="2479322" y="0"/>
              <a:ext cx="1600200" cy="1600200"/>
            </a:xfrm>
            <a:prstGeom prst="rect">
              <a:avLst/>
            </a:prstGeom>
            <a:noFill/>
            <a:ln>
              <a:noFill/>
            </a:ln>
          </p:spPr>
        </p:pic>
      </p:grpSp>
      <p:pic>
        <p:nvPicPr>
          <p:cNvPr id="183" name="Google Shape;183;p2" descr="Screen Shot 2019-04-05 at 6.49.35 AM.png"/>
          <p:cNvPicPr preferRelativeResize="0"/>
          <p:nvPr/>
        </p:nvPicPr>
        <p:blipFill rotWithShape="1">
          <a:blip r:embed="rId10">
            <a:alphaModFix/>
          </a:blip>
          <a:srcRect/>
          <a:stretch/>
        </p:blipFill>
        <p:spPr>
          <a:xfrm>
            <a:off x="6169853" y="2809839"/>
            <a:ext cx="2286000" cy="584200"/>
          </a:xfrm>
          <a:prstGeom prst="rect">
            <a:avLst/>
          </a:prstGeom>
          <a:noFill/>
          <a:ln>
            <a:noFill/>
          </a:ln>
        </p:spPr>
      </p:pic>
      <p:pic>
        <p:nvPicPr>
          <p:cNvPr id="12" name="Google Shape;193;p3" descr="LogoProof2-02.pdf">
            <a:extLst>
              <a:ext uri="{FF2B5EF4-FFF2-40B4-BE49-F238E27FC236}">
                <a16:creationId xmlns:a16="http://schemas.microsoft.com/office/drawing/2014/main" id="{2210CB08-C9EF-4C40-8BBE-E278B8207049}"/>
              </a:ext>
            </a:extLst>
          </p:cNvPr>
          <p:cNvPicPr preferRelativeResize="0"/>
          <p:nvPr/>
        </p:nvPicPr>
        <p:blipFill rotWithShape="1">
          <a:blip r:embed="rId11">
            <a:alphaModFix/>
          </a:blip>
          <a:srcRect/>
          <a:stretch/>
        </p:blipFill>
        <p:spPr>
          <a:xfrm rot="5400000">
            <a:off x="1304390" y="2722453"/>
            <a:ext cx="1664679" cy="2242386"/>
          </a:xfrm>
          <a:prstGeom prst="rect">
            <a:avLst/>
          </a:prstGeom>
          <a:noFill/>
          <a:ln>
            <a:noFill/>
          </a:ln>
        </p:spPr>
      </p:pic>
      <p:pic>
        <p:nvPicPr>
          <p:cNvPr id="13" name="Google Shape;193;p3" descr="LogoProof2-02.pdf">
            <a:extLst>
              <a:ext uri="{FF2B5EF4-FFF2-40B4-BE49-F238E27FC236}">
                <a16:creationId xmlns:a16="http://schemas.microsoft.com/office/drawing/2014/main" id="{40FE2E39-A739-144E-B9D7-42E4E418540A}"/>
              </a:ext>
            </a:extLst>
          </p:cNvPr>
          <p:cNvPicPr preferRelativeResize="0"/>
          <p:nvPr/>
        </p:nvPicPr>
        <p:blipFill rotWithShape="1">
          <a:blip r:embed="rId11">
            <a:alphaModFix/>
          </a:blip>
          <a:srcRect/>
          <a:stretch/>
        </p:blipFill>
        <p:spPr>
          <a:xfrm rot="5400000">
            <a:off x="409961" y="934491"/>
            <a:ext cx="1456695" cy="1697735"/>
          </a:xfrm>
          <a:prstGeom prst="rect">
            <a:avLst/>
          </a:prstGeom>
          <a:noFill/>
          <a:ln>
            <a:noFill/>
          </a:ln>
        </p:spPr>
      </p:pic>
    </p:spTree>
    <p:extLst>
      <p:ext uri="{BB962C8B-B14F-4D97-AF65-F5344CB8AC3E}">
        <p14:creationId xmlns:p14="http://schemas.microsoft.com/office/powerpoint/2010/main" val="4055615408"/>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93" name="Google Shape;93;p1"/>
          <p:cNvSpPr txBox="1">
            <a:spLocks noGrp="1"/>
          </p:cNvSpPr>
          <p:nvPr>
            <p:ph type="body" idx="1"/>
          </p:nvPr>
        </p:nvSpPr>
        <p:spPr>
          <a:xfrm>
            <a:off x="1981200" y="1779952"/>
            <a:ext cx="7886700" cy="303809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en-US" sz="2400"/>
              <a:t>The DE-PBS Project serves as a technical assistance center for the Delaware DOE to actualize the vision to create safe and caring learning environments  that promote the social-emotional and academic development of all children.  </a:t>
            </a:r>
            <a:endParaRPr/>
          </a:p>
          <a:p>
            <a:pPr marL="0" lvl="0" indent="0" algn="ctr" rtl="0">
              <a:lnSpc>
                <a:spcPct val="90000"/>
              </a:lnSpc>
              <a:spcBef>
                <a:spcPts val="1000"/>
              </a:spcBef>
              <a:spcAft>
                <a:spcPts val="0"/>
              </a:spcAft>
              <a:buClr>
                <a:schemeClr val="dk1"/>
              </a:buClr>
              <a:buSzPts val="2400"/>
              <a:buNone/>
            </a:pPr>
            <a:r>
              <a:rPr lang="en-US" sz="2400"/>
              <a:t>The statewide initiative is designed to build the knowledge and skills of Delaware educators in the concepts and evidence-based practices of Positive Behavior Support (PBS) as a Multi-tiered System of Support (MTSS).</a:t>
            </a:r>
            <a:endParaRPr/>
          </a:p>
        </p:txBody>
      </p:sp>
      <p:pic>
        <p:nvPicPr>
          <p:cNvPr id="94" name="Google Shape;94;p1"/>
          <p:cNvPicPr preferRelativeResize="0"/>
          <p:nvPr/>
        </p:nvPicPr>
        <p:blipFill rotWithShape="1">
          <a:blip r:embed="rId3">
            <a:alphaModFix/>
          </a:blip>
          <a:srcRect l="83871" t="11603" r="1490" b="50705"/>
          <a:stretch/>
        </p:blipFill>
        <p:spPr>
          <a:xfrm>
            <a:off x="4953001" y="274639"/>
            <a:ext cx="1947659" cy="1410375"/>
          </a:xfrm>
          <a:prstGeom prst="rect">
            <a:avLst/>
          </a:prstGeom>
          <a:noFill/>
          <a:ln w="19050" cap="sq" cmpd="sng">
            <a:solidFill>
              <a:srgbClr val="0070C0"/>
            </a:solidFill>
            <a:prstDash val="solid"/>
            <a:miter lim="800000"/>
            <a:headEnd type="none" w="sm" len="sm"/>
            <a:tailEnd type="none" w="sm" len="sm"/>
          </a:ln>
          <a:effectLst>
            <a:outerShdw blurRad="57150" dist="50800" dir="2700000" algn="tl" rotWithShape="0">
              <a:srgbClr val="000000">
                <a:alpha val="40000"/>
              </a:srgbClr>
            </a:outerShdw>
          </a:effectLst>
        </p:spPr>
      </p:pic>
      <p:pic>
        <p:nvPicPr>
          <p:cNvPr id="95" name="Google Shape;95;p1" descr="H:\Projects\Positive Behavioral Supports\Logos\smallDoelogo.jpg"/>
          <p:cNvPicPr preferRelativeResize="0"/>
          <p:nvPr/>
        </p:nvPicPr>
        <p:blipFill rotWithShape="1">
          <a:blip r:embed="rId4">
            <a:alphaModFix/>
          </a:blip>
          <a:srcRect/>
          <a:stretch/>
        </p:blipFill>
        <p:spPr>
          <a:xfrm>
            <a:off x="2895600" y="5440362"/>
            <a:ext cx="1371600" cy="1189038"/>
          </a:xfrm>
          <a:prstGeom prst="rect">
            <a:avLst/>
          </a:prstGeom>
          <a:noFill/>
          <a:ln>
            <a:noFill/>
          </a:ln>
        </p:spPr>
      </p:pic>
      <p:pic>
        <p:nvPicPr>
          <p:cNvPr id="96" name="Google Shape;96;p1" descr="CDS-UD_logo_rgb.jpg.jpg"/>
          <p:cNvPicPr preferRelativeResize="0"/>
          <p:nvPr/>
        </p:nvPicPr>
        <p:blipFill rotWithShape="1">
          <a:blip r:embed="rId5">
            <a:alphaModFix/>
          </a:blip>
          <a:srcRect/>
          <a:stretch/>
        </p:blipFill>
        <p:spPr>
          <a:xfrm>
            <a:off x="6096000" y="5447736"/>
            <a:ext cx="3352800" cy="914400"/>
          </a:xfrm>
          <a:prstGeom prst="rect">
            <a:avLst/>
          </a:prstGeom>
          <a:noFill/>
          <a:ln>
            <a:noFill/>
          </a:ln>
        </p:spPr>
      </p:pic>
    </p:spTree>
    <p:extLst>
      <p:ext uri="{BB962C8B-B14F-4D97-AF65-F5344CB8AC3E}">
        <p14:creationId xmlns:p14="http://schemas.microsoft.com/office/powerpoint/2010/main" val="1375522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1"/>
        <p:cNvGrpSpPr/>
        <p:nvPr/>
      </p:nvGrpSpPr>
      <p:grpSpPr>
        <a:xfrm>
          <a:off x="0" y="0"/>
          <a:ext cx="0" cy="0"/>
          <a:chOff x="0" y="0"/>
          <a:chExt cx="0" cy="0"/>
        </a:xfrm>
      </p:grpSpPr>
      <p:sp>
        <p:nvSpPr>
          <p:cNvPr id="102" name="Google Shape;102;gd94087cc01_0_2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dirty="0"/>
              <a:t>DE-PBS Equity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Mission</a:t>
            </a:r>
            <a:endParaRPr dirty="0"/>
          </a:p>
        </p:txBody>
      </p:sp>
      <p:sp>
        <p:nvSpPr>
          <p:cNvPr id="103" name="Google Shape;103;gd94087cc01_0_2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2400" dirty="0">
                <a:latin typeface="+mn-lt"/>
                <a:ea typeface="Arial"/>
                <a:cs typeface="Arial"/>
                <a:sym typeface="Arial"/>
              </a:rPr>
              <a:t>At the Delaware Positive Behavior Support Project, we are committed to improving outcomes for each student. E</a:t>
            </a:r>
            <a:r>
              <a:rPr lang="en-US" sz="2400" dirty="0">
                <a:highlight>
                  <a:schemeClr val="lt1"/>
                </a:highlight>
                <a:latin typeface="+mn-lt"/>
                <a:ea typeface="Arial"/>
                <a:cs typeface="Arial"/>
                <a:sym typeface="Arial"/>
              </a:rPr>
              <a:t>ducational systems cannot be considered effective until they are effective for all students. A Multi-Tiered System of Support (MTSS) can be a force for dismantling systemic racism and promoting equity or serve to perpetuate oppression. In recognition that black lives matter and given centuries of oppression, violence, and segregation, we must increase our commitment to improving outcomes for </a:t>
            </a:r>
            <a:r>
              <a:rPr lang="en-US" sz="2400" dirty="0">
                <a:highlight>
                  <a:schemeClr val="lt1"/>
                </a:highlight>
                <a:latin typeface="+mn-lt"/>
                <a:ea typeface="Roboto"/>
                <a:cs typeface="Roboto"/>
                <a:sym typeface="Roboto"/>
              </a:rPr>
              <a:t>Black, Indigenous, and other Students of Color</a:t>
            </a:r>
            <a:r>
              <a:rPr lang="en-US" sz="2400" dirty="0">
                <a:highlight>
                  <a:schemeClr val="lt1"/>
                </a:highlight>
                <a:latin typeface="+mn-lt"/>
                <a:ea typeface="Arial"/>
                <a:cs typeface="Arial"/>
                <a:sym typeface="Arial"/>
              </a:rPr>
              <a:t>. PBIS teams embed equity into their implementation of all aspects of MTSS. </a:t>
            </a:r>
            <a:endParaRPr sz="2400" dirty="0">
              <a:latin typeface="+mn-lt"/>
            </a:endParaRPr>
          </a:p>
        </p:txBody>
      </p:sp>
      <p:sp>
        <p:nvSpPr>
          <p:cNvPr id="2" name="Rectangle 1">
            <a:extLst>
              <a:ext uri="{FF2B5EF4-FFF2-40B4-BE49-F238E27FC236}">
                <a16:creationId xmlns:a16="http://schemas.microsoft.com/office/drawing/2014/main" id="{D64ABEC5-6F77-164E-9AF3-6B0A9126545C}"/>
              </a:ext>
            </a:extLst>
          </p:cNvPr>
          <p:cNvSpPr/>
          <p:nvPr/>
        </p:nvSpPr>
        <p:spPr>
          <a:xfrm>
            <a:off x="5978820" y="3275112"/>
            <a:ext cx="234360" cy="307777"/>
          </a:xfrm>
          <a:prstGeom prst="rect">
            <a:avLst/>
          </a:prstGeom>
        </p:spPr>
        <p:txBody>
          <a:bodyPr wrap="none">
            <a:spAutoFit/>
          </a:bodyPr>
          <a:lstStyle/>
          <a:p>
            <a:r>
              <a:rPr lang="en-US" dirty="0"/>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6"/>
          <p:cNvSpPr txBox="1">
            <a:spLocks noGrp="1"/>
          </p:cNvSpPr>
          <p:nvPr>
            <p:ph type="title"/>
          </p:nvPr>
        </p:nvSpPr>
        <p:spPr>
          <a:xfrm>
            <a:off x="959556" y="274638"/>
            <a:ext cx="9251244" cy="1143000"/>
          </a:xfrm>
          <a:prstGeom prst="rect">
            <a:avLst/>
          </a:prstGeom>
          <a:noFill/>
          <a:ln>
            <a:noFill/>
          </a:ln>
        </p:spPr>
        <p:txBody>
          <a:bodyPr spcFirstLastPara="1" wrap="square" lIns="91425" tIns="45700" rIns="91425" bIns="45700" anchor="ctr" anchorCtr="0">
            <a:normAutofit/>
          </a:bodyPr>
          <a:lstStyle/>
          <a:p>
            <a:pPr>
              <a:buSzPts val="4400"/>
            </a:pPr>
            <a:r>
              <a:rPr lang="en-US" dirty="0">
                <a:solidFill>
                  <a:schemeClr val="tx1"/>
                </a:solidFill>
                <a:latin typeface="+mn-lt"/>
                <a:ea typeface="Belleza"/>
                <a:cs typeface="Belleza"/>
                <a:sym typeface="Belleza"/>
              </a:rPr>
              <a:t>Materials: Let’s go for a Drive</a:t>
            </a:r>
            <a:endParaRPr dirty="0">
              <a:solidFill>
                <a:schemeClr val="tx1"/>
              </a:solidFill>
              <a:latin typeface="+mn-lt"/>
              <a:ea typeface="Belleza"/>
              <a:cs typeface="Belleza"/>
              <a:sym typeface="Belleza"/>
            </a:endParaRPr>
          </a:p>
        </p:txBody>
      </p:sp>
      <p:sp>
        <p:nvSpPr>
          <p:cNvPr id="232" name="Google Shape;232;p6"/>
          <p:cNvSpPr txBox="1">
            <a:spLocks noGrp="1"/>
          </p:cNvSpPr>
          <p:nvPr>
            <p:ph type="body" idx="1"/>
          </p:nvPr>
        </p:nvSpPr>
        <p:spPr>
          <a:xfrm>
            <a:off x="959556" y="1417638"/>
            <a:ext cx="9935144" cy="4958643"/>
          </a:xfrm>
          <a:prstGeom prst="rect">
            <a:avLst/>
          </a:prstGeom>
          <a:noFill/>
          <a:ln>
            <a:noFill/>
          </a:ln>
        </p:spPr>
        <p:txBody>
          <a:bodyPr spcFirstLastPara="1" wrap="square" lIns="91425" tIns="45700" rIns="91425" bIns="45700" anchor="t" anchorCtr="0">
            <a:normAutofit lnSpcReduction="10000"/>
          </a:bodyPr>
          <a:lstStyle/>
          <a:p>
            <a:pPr marL="114300" indent="0" fontAlgn="base">
              <a:buNone/>
            </a:pPr>
            <a:r>
              <a:rPr lang="en-US" sz="2200" dirty="0">
                <a:latin typeface="+mj-lt"/>
              </a:rPr>
              <a:t>In the Tier 1 MTSS/PBS Training Drive you will find:</a:t>
            </a:r>
            <a:endParaRPr lang="en-US" sz="2200" b="1" dirty="0">
              <a:latin typeface="+mj-lt"/>
            </a:endParaRPr>
          </a:p>
          <a:p>
            <a:pPr fontAlgn="base"/>
            <a:r>
              <a:rPr lang="en-US" sz="2200" b="1" dirty="0">
                <a:latin typeface="+mj-lt"/>
              </a:rPr>
              <a:t>Slides</a:t>
            </a:r>
            <a:r>
              <a:rPr lang="en-US" sz="2200" dirty="0">
                <a:latin typeface="+mj-lt"/>
              </a:rPr>
              <a:t> in the Tier 1 MTSS/PBS Training PPTs Folder</a:t>
            </a:r>
          </a:p>
          <a:p>
            <a:pPr lvl="1" fontAlgn="base"/>
            <a:r>
              <a:rPr lang="en-US" sz="2200" dirty="0">
                <a:latin typeface="+mj-lt"/>
              </a:rPr>
              <a:t>These slides are view only, please make a copy</a:t>
            </a:r>
          </a:p>
          <a:p>
            <a:pPr lvl="1" fontAlgn="base"/>
            <a:r>
              <a:rPr lang="en-US" sz="2200" dirty="0">
                <a:latin typeface="+mj-lt"/>
              </a:rPr>
              <a:t>Final versions of the PowerPoint will be posted to our website/shared after the training</a:t>
            </a:r>
            <a:br>
              <a:rPr lang="en-US" sz="2200" dirty="0">
                <a:latin typeface="+mj-lt"/>
              </a:rPr>
            </a:br>
            <a:br>
              <a:rPr lang="en-US" sz="2200" dirty="0">
                <a:latin typeface="+mj-lt"/>
              </a:rPr>
            </a:br>
            <a:endParaRPr lang="en-US" sz="2200" dirty="0">
              <a:latin typeface="+mj-lt"/>
            </a:endParaRPr>
          </a:p>
          <a:p>
            <a:pPr fontAlgn="base"/>
            <a:r>
              <a:rPr lang="en-US" sz="2200" b="1" dirty="0">
                <a:latin typeface="+mj-lt"/>
              </a:rPr>
              <a:t>Handouts</a:t>
            </a:r>
            <a:r>
              <a:rPr lang="en-US" sz="2200" dirty="0">
                <a:latin typeface="+mj-lt"/>
              </a:rPr>
              <a:t> in the Individual School Folders </a:t>
            </a:r>
          </a:p>
          <a:p>
            <a:pPr lvl="1" fontAlgn="base"/>
            <a:r>
              <a:rPr lang="en-US" sz="2200" i="1" dirty="0">
                <a:latin typeface="+mj-lt"/>
              </a:rPr>
              <a:t>These materials and folders are not set to private.  If you prefer a private workspace for your team, please copy the handouts to a new drive.</a:t>
            </a:r>
            <a:br>
              <a:rPr lang="en-US" sz="2200" i="1" dirty="0">
                <a:latin typeface="+mj-lt"/>
              </a:rPr>
            </a:br>
            <a:br>
              <a:rPr lang="en-US" sz="2200" i="1" dirty="0">
                <a:latin typeface="+mj-lt"/>
              </a:rPr>
            </a:br>
            <a:endParaRPr lang="en-US" sz="2200" i="1" dirty="0">
              <a:latin typeface="+mj-lt"/>
            </a:endParaRPr>
          </a:p>
          <a:p>
            <a:pPr fontAlgn="base"/>
            <a:r>
              <a:rPr lang="en-US" sz="2200" dirty="0">
                <a:latin typeface="+mj-lt"/>
              </a:rPr>
              <a:t>Samples of various materials in the </a:t>
            </a:r>
            <a:r>
              <a:rPr lang="en-US" sz="2200" b="1" dirty="0">
                <a:latin typeface="+mj-lt"/>
              </a:rPr>
              <a:t>Template </a:t>
            </a:r>
            <a:r>
              <a:rPr lang="en-US" sz="2200" dirty="0">
                <a:latin typeface="+mj-lt"/>
              </a:rPr>
              <a:t>folder </a:t>
            </a:r>
          </a:p>
          <a:p>
            <a:pPr lvl="1" fontAlgn="base"/>
            <a:r>
              <a:rPr lang="en-US" sz="2200" dirty="0">
                <a:latin typeface="+mj-lt"/>
              </a:rPr>
              <a:t>These materials are view only, please make a copy</a:t>
            </a:r>
          </a:p>
          <a:p>
            <a:pPr marL="742950" lvl="1" indent="-121284">
              <a:spcBef>
                <a:spcPts val="518"/>
              </a:spcBef>
              <a:buSzPts val="2590"/>
              <a:buNone/>
            </a:pPr>
            <a:endParaRPr sz="2590" dirty="0">
              <a:solidFill>
                <a:schemeClr val="tx1"/>
              </a:solidFill>
              <a:latin typeface="+mn-lt"/>
              <a:ea typeface="Belleza"/>
              <a:cs typeface="Belleza"/>
              <a:sym typeface="Belleza"/>
            </a:endParaRPr>
          </a:p>
        </p:txBody>
      </p:sp>
      <p:pic>
        <p:nvPicPr>
          <p:cNvPr id="1030" name="Picture 6" descr="https://lh4.googleusercontent.com/NJ3RxMh9svmLLp2brzpiAiJv6P9sb-1Q1ZyFBGos5pyRqVg2ZsAB9SPVL4fzbvfIGOjaBIrOBJVBERj_vb5sbsrTnMacWRXaEQa_XpGsLWngW5nY1BC8k9ojtzMrGh2W59AplhskLZ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4694239"/>
            <a:ext cx="3185936" cy="28553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9990667" y="365524"/>
            <a:ext cx="1994772" cy="1788416"/>
          </a:xfrm>
          <a:prstGeom prst="rect">
            <a:avLst/>
          </a:prstGeom>
        </p:spPr>
      </p:pic>
    </p:spTree>
    <p:extLst>
      <p:ext uri="{BB962C8B-B14F-4D97-AF65-F5344CB8AC3E}">
        <p14:creationId xmlns:p14="http://schemas.microsoft.com/office/powerpoint/2010/main" val="1435181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65F00-8B07-4144-A89D-9DB5E62197B0}"/>
              </a:ext>
            </a:extLst>
          </p:cNvPr>
          <p:cNvSpPr>
            <a:spLocks noGrp="1"/>
          </p:cNvSpPr>
          <p:nvPr>
            <p:ph type="title"/>
          </p:nvPr>
        </p:nvSpPr>
        <p:spPr/>
        <p:txBody>
          <a:bodyPr/>
          <a:lstStyle/>
          <a:p>
            <a:r>
              <a:rPr lang="en-US" dirty="0">
                <a:solidFill>
                  <a:schemeClr val="tx1"/>
                </a:solidFill>
                <a:latin typeface="+mn-lt"/>
              </a:rPr>
              <a:t>Agenda</a:t>
            </a:r>
          </a:p>
        </p:txBody>
      </p:sp>
      <p:sp>
        <p:nvSpPr>
          <p:cNvPr id="4" name="Text Placeholder 3"/>
          <p:cNvSpPr>
            <a:spLocks noGrp="1"/>
          </p:cNvSpPr>
          <p:nvPr>
            <p:ph type="body" idx="1"/>
          </p:nvPr>
        </p:nvSpPr>
        <p:spPr>
          <a:xfrm>
            <a:off x="836612" y="1300864"/>
            <a:ext cx="5157787" cy="823912"/>
          </a:xfrm>
        </p:spPr>
        <p:txBody>
          <a:bodyPr/>
          <a:lstStyle/>
          <a:p>
            <a:r>
              <a:rPr lang="en-US" dirty="0"/>
              <a:t>Day 1</a:t>
            </a:r>
          </a:p>
        </p:txBody>
      </p:sp>
      <p:sp>
        <p:nvSpPr>
          <p:cNvPr id="5" name="Text Placeholder 4"/>
          <p:cNvSpPr>
            <a:spLocks noGrp="1"/>
          </p:cNvSpPr>
          <p:nvPr>
            <p:ph type="body" idx="2"/>
          </p:nvPr>
        </p:nvSpPr>
        <p:spPr>
          <a:xfrm>
            <a:off x="814388" y="2259106"/>
            <a:ext cx="5383215" cy="4233769"/>
          </a:xfrm>
        </p:spPr>
        <p:txBody>
          <a:bodyPr>
            <a:normAutofit fontScale="92500" lnSpcReduction="20000"/>
          </a:bodyPr>
          <a:lstStyle/>
          <a:p>
            <a:r>
              <a:rPr lang="en-US" dirty="0">
                <a:latin typeface="+mn-lt"/>
              </a:rPr>
              <a:t>Morning 9 – 12:15</a:t>
            </a:r>
          </a:p>
          <a:p>
            <a:pPr lvl="1">
              <a:lnSpc>
                <a:spcPct val="120000"/>
              </a:lnSpc>
            </a:pPr>
            <a:r>
              <a:rPr lang="en-US" dirty="0">
                <a:latin typeface="+mn-lt"/>
              </a:rPr>
              <a:t>Topics: Overview of MTSS, Teaming, Data-based Decision Making </a:t>
            </a:r>
          </a:p>
          <a:p>
            <a:pPr lvl="1"/>
            <a:r>
              <a:rPr lang="en-US" dirty="0">
                <a:latin typeface="+mn-lt"/>
              </a:rPr>
              <a:t>Presentations, team time, break</a:t>
            </a:r>
          </a:p>
          <a:p>
            <a:r>
              <a:rPr lang="en-US" dirty="0">
                <a:latin typeface="+mn-lt"/>
              </a:rPr>
              <a:t>Lunch – 12:15 – 1:15</a:t>
            </a:r>
          </a:p>
          <a:p>
            <a:r>
              <a:rPr lang="en-US" dirty="0">
                <a:latin typeface="+mn-lt"/>
              </a:rPr>
              <a:t>Afternoon 1:15 – 3:30</a:t>
            </a:r>
          </a:p>
          <a:p>
            <a:pPr lvl="1">
              <a:lnSpc>
                <a:spcPct val="120000"/>
              </a:lnSpc>
            </a:pPr>
            <a:r>
              <a:rPr lang="en-US" dirty="0">
                <a:latin typeface="+mn-lt"/>
              </a:rPr>
              <a:t>Topic: Responding to Problem Behavior, Action Planning</a:t>
            </a:r>
          </a:p>
          <a:p>
            <a:pPr lvl="1">
              <a:lnSpc>
                <a:spcPct val="120000"/>
              </a:lnSpc>
            </a:pPr>
            <a:r>
              <a:rPr lang="en-US" dirty="0">
                <a:latin typeface="+mn-lt"/>
              </a:rPr>
              <a:t>Presentation, team time</a:t>
            </a:r>
          </a:p>
          <a:p>
            <a:pPr marL="114300" indent="0">
              <a:buNone/>
            </a:pPr>
            <a:r>
              <a:rPr lang="en-US" dirty="0">
                <a:latin typeface="+mn-lt"/>
              </a:rPr>
              <a:t> </a:t>
            </a:r>
          </a:p>
        </p:txBody>
      </p:sp>
      <p:sp>
        <p:nvSpPr>
          <p:cNvPr id="6" name="Text Placeholder 5"/>
          <p:cNvSpPr>
            <a:spLocks noGrp="1"/>
          </p:cNvSpPr>
          <p:nvPr>
            <p:ph type="body" idx="3"/>
          </p:nvPr>
        </p:nvSpPr>
        <p:spPr>
          <a:xfrm>
            <a:off x="6197603" y="1273970"/>
            <a:ext cx="5183188" cy="823912"/>
          </a:xfrm>
        </p:spPr>
        <p:txBody>
          <a:bodyPr/>
          <a:lstStyle/>
          <a:p>
            <a:r>
              <a:rPr lang="en-US" dirty="0"/>
              <a:t>Day 2</a:t>
            </a:r>
          </a:p>
        </p:txBody>
      </p:sp>
      <p:sp>
        <p:nvSpPr>
          <p:cNvPr id="7" name="Text Placeholder 6"/>
          <p:cNvSpPr>
            <a:spLocks noGrp="1"/>
          </p:cNvSpPr>
          <p:nvPr>
            <p:ph type="body" idx="4"/>
          </p:nvPr>
        </p:nvSpPr>
        <p:spPr>
          <a:xfrm>
            <a:off x="6172199" y="2259105"/>
            <a:ext cx="5383215" cy="4105835"/>
          </a:xfrm>
        </p:spPr>
        <p:txBody>
          <a:bodyPr>
            <a:normAutofit fontScale="92500" lnSpcReduction="20000"/>
          </a:bodyPr>
          <a:lstStyle/>
          <a:p>
            <a:r>
              <a:rPr lang="en-US" dirty="0">
                <a:latin typeface="+mn-lt"/>
              </a:rPr>
              <a:t>Morning 9 – 12:15</a:t>
            </a:r>
          </a:p>
          <a:p>
            <a:pPr lvl="1">
              <a:lnSpc>
                <a:spcPct val="110000"/>
              </a:lnSpc>
            </a:pPr>
            <a:r>
              <a:rPr lang="en-US" dirty="0">
                <a:latin typeface="+mn-lt"/>
              </a:rPr>
              <a:t>Topics: Establishing &amp; defining expectations and Teaching plan  </a:t>
            </a:r>
          </a:p>
          <a:p>
            <a:pPr lvl="1">
              <a:lnSpc>
                <a:spcPct val="110000"/>
              </a:lnSpc>
            </a:pPr>
            <a:r>
              <a:rPr lang="en-US" dirty="0">
                <a:latin typeface="+mn-lt"/>
              </a:rPr>
              <a:t>Presentations, team time, break</a:t>
            </a:r>
          </a:p>
          <a:p>
            <a:r>
              <a:rPr lang="en-US" dirty="0">
                <a:latin typeface="+mn-lt"/>
              </a:rPr>
              <a:t>Lunch – 12:15 – 1:15</a:t>
            </a:r>
          </a:p>
          <a:p>
            <a:r>
              <a:rPr lang="en-US" dirty="0">
                <a:latin typeface="+mn-lt"/>
              </a:rPr>
              <a:t>Afternoon 1:15 – 3:30</a:t>
            </a:r>
          </a:p>
          <a:p>
            <a:pPr lvl="1">
              <a:lnSpc>
                <a:spcPct val="120000"/>
              </a:lnSpc>
            </a:pPr>
            <a:r>
              <a:rPr lang="en-US" dirty="0">
                <a:latin typeface="+mn-lt"/>
              </a:rPr>
              <a:t>Topic: Creating + reinforcement systems that foster + relationships, Action Planning</a:t>
            </a:r>
          </a:p>
          <a:p>
            <a:pPr lvl="1">
              <a:lnSpc>
                <a:spcPct val="120000"/>
              </a:lnSpc>
            </a:pPr>
            <a:r>
              <a:rPr lang="en-US" dirty="0">
                <a:latin typeface="+mn-lt"/>
              </a:rPr>
              <a:t>Presentation, team time</a:t>
            </a:r>
          </a:p>
        </p:txBody>
      </p:sp>
    </p:spTree>
    <p:extLst>
      <p:ext uri="{BB962C8B-B14F-4D97-AF65-F5344CB8AC3E}">
        <p14:creationId xmlns:p14="http://schemas.microsoft.com/office/powerpoint/2010/main" val="1662203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g8d5f0dd510_0_135"/>
          <p:cNvSpPr txBox="1">
            <a:spLocks noGrp="1"/>
          </p:cNvSpPr>
          <p:nvPr>
            <p:ph type="title"/>
          </p:nvPr>
        </p:nvSpPr>
        <p:spPr>
          <a:xfrm>
            <a:off x="509087" y="259847"/>
            <a:ext cx="11182831" cy="1089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000" b="1" dirty="0">
                <a:solidFill>
                  <a:srgbClr val="1155CC"/>
                </a:solidFill>
                <a:latin typeface="+mn-lt"/>
              </a:rPr>
              <a:t>Expectations for m</a:t>
            </a:r>
            <a:r>
              <a:rPr lang="en-US" sz="4000" b="1" dirty="0">
                <a:solidFill>
                  <a:srgbClr val="1155CC"/>
                </a:solidFill>
                <a:latin typeface="+mn-lt"/>
                <a:ea typeface="Calibri"/>
                <a:cs typeface="Calibri"/>
                <a:sym typeface="Calibri"/>
              </a:rPr>
              <a:t>aking the most of our time</a:t>
            </a:r>
            <a:endParaRPr sz="4000" b="1" dirty="0">
              <a:solidFill>
                <a:srgbClr val="1155CC"/>
              </a:solidFill>
              <a:latin typeface="+mn-lt"/>
              <a:ea typeface="Calibri"/>
              <a:cs typeface="Calibri"/>
              <a:sym typeface="Calibri"/>
            </a:endParaRPr>
          </a:p>
        </p:txBody>
      </p:sp>
      <p:graphicFrame>
        <p:nvGraphicFramePr>
          <p:cNvPr id="225" name="Google Shape;225;g8d5f0dd510_0_135"/>
          <p:cNvGraphicFramePr/>
          <p:nvPr>
            <p:extLst>
              <p:ext uri="{D42A27DB-BD31-4B8C-83A1-F6EECF244321}">
                <p14:modId xmlns:p14="http://schemas.microsoft.com/office/powerpoint/2010/main" val="2377446750"/>
              </p:ext>
            </p:extLst>
          </p:nvPr>
        </p:nvGraphicFramePr>
        <p:xfrm>
          <a:off x="625412" y="1407948"/>
          <a:ext cx="11066507" cy="5015712"/>
        </p:xfrm>
        <a:graphic>
          <a:graphicData uri="http://schemas.openxmlformats.org/drawingml/2006/table">
            <a:tbl>
              <a:tblPr firstRow="1" bandRow="1">
                <a:noFill/>
              </a:tblPr>
              <a:tblGrid>
                <a:gridCol w="3078154">
                  <a:extLst>
                    <a:ext uri="{9D8B030D-6E8A-4147-A177-3AD203B41FA5}">
                      <a16:colId xmlns:a16="http://schemas.microsoft.com/office/drawing/2014/main" val="20000"/>
                    </a:ext>
                  </a:extLst>
                </a:gridCol>
                <a:gridCol w="7988353">
                  <a:extLst>
                    <a:ext uri="{9D8B030D-6E8A-4147-A177-3AD203B41FA5}">
                      <a16:colId xmlns:a16="http://schemas.microsoft.com/office/drawing/2014/main" val="20001"/>
                    </a:ext>
                  </a:extLst>
                </a:gridCol>
              </a:tblGrid>
              <a:tr h="778097">
                <a:tc>
                  <a:txBody>
                    <a:bodyPr/>
                    <a:lstStyle/>
                    <a:p>
                      <a:pPr marL="0" marR="0" lvl="0" indent="0" algn="l" rtl="0">
                        <a:spcBef>
                          <a:spcPts val="0"/>
                        </a:spcBef>
                        <a:spcAft>
                          <a:spcPts val="0"/>
                        </a:spcAft>
                        <a:buNone/>
                      </a:pPr>
                      <a:endParaRPr sz="1500" dirty="0"/>
                    </a:p>
                  </a:txBody>
                  <a:tcPr marL="91425" marR="91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4C2F4"/>
                    </a:solidFill>
                  </a:tcPr>
                </a:tc>
                <a:tc>
                  <a:txBody>
                    <a:bodyPr/>
                    <a:lstStyle/>
                    <a:p>
                      <a:pPr marL="0" marR="0" lvl="0" indent="0" algn="ctr" rtl="0">
                        <a:lnSpc>
                          <a:spcPct val="100000"/>
                        </a:lnSpc>
                        <a:spcBef>
                          <a:spcPts val="0"/>
                        </a:spcBef>
                        <a:spcAft>
                          <a:spcPts val="0"/>
                        </a:spcAft>
                        <a:buClr>
                          <a:schemeClr val="dk1"/>
                        </a:buClr>
                        <a:buSzPts val="1900"/>
                        <a:buFont typeface="Calibri"/>
                        <a:buNone/>
                      </a:pPr>
                      <a:endParaRPr sz="2100" dirty="0"/>
                    </a:p>
                  </a:txBody>
                  <a:tcPr marL="91425" marR="9142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4C2F4"/>
                    </a:solidFill>
                  </a:tcPr>
                </a:tc>
                <a:extLst>
                  <a:ext uri="{0D108BD9-81ED-4DB2-BD59-A6C34878D82A}">
                    <a16:rowId xmlns:a16="http://schemas.microsoft.com/office/drawing/2014/main" val="10000"/>
                  </a:ext>
                </a:extLst>
              </a:tr>
              <a:tr h="1303314">
                <a:tc>
                  <a:txBody>
                    <a:bodyPr/>
                    <a:lstStyle/>
                    <a:p>
                      <a:pPr marL="0" marR="0" lvl="0" indent="0" algn="ctr" rtl="0">
                        <a:spcBef>
                          <a:spcPts val="0"/>
                        </a:spcBef>
                        <a:spcAft>
                          <a:spcPts val="0"/>
                        </a:spcAft>
                        <a:buNone/>
                      </a:pPr>
                      <a:r>
                        <a:rPr lang="en-US" sz="3100" b="1" dirty="0">
                          <a:solidFill>
                            <a:srgbClr val="1155CC"/>
                          </a:solidFill>
                        </a:rPr>
                        <a:t>BE </a:t>
                      </a:r>
                      <a:endParaRPr sz="2700" dirty="0">
                        <a:solidFill>
                          <a:srgbClr val="1155CC"/>
                        </a:solidFill>
                      </a:endParaRPr>
                    </a:p>
                    <a:p>
                      <a:pPr marL="0" marR="0" lvl="0" indent="0" algn="ctr" rtl="0">
                        <a:spcBef>
                          <a:spcPts val="0"/>
                        </a:spcBef>
                        <a:spcAft>
                          <a:spcPts val="0"/>
                        </a:spcAft>
                        <a:buNone/>
                      </a:pPr>
                      <a:r>
                        <a:rPr lang="en-US" sz="3100" b="1" dirty="0">
                          <a:solidFill>
                            <a:srgbClr val="1155CC"/>
                          </a:solidFill>
                        </a:rPr>
                        <a:t>ENGAGED</a:t>
                      </a:r>
                      <a:endParaRPr sz="2700" dirty="0">
                        <a:solidFill>
                          <a:srgbClr val="1155CC"/>
                        </a:solidFill>
                      </a:endParaRPr>
                    </a:p>
                  </a:txBody>
                  <a:tcPr marL="91425" marR="9142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9DAF8"/>
                    </a:solidFill>
                  </a:tcPr>
                </a:tc>
                <a:tc>
                  <a:txBody>
                    <a:bodyPr/>
                    <a:lstStyle/>
                    <a:p>
                      <a:pPr marL="342900" marR="0" lvl="0" indent="-393700" algn="l" rtl="0">
                        <a:lnSpc>
                          <a:spcPct val="100000"/>
                        </a:lnSpc>
                        <a:spcBef>
                          <a:spcPts val="0"/>
                        </a:spcBef>
                        <a:spcAft>
                          <a:spcPts val="0"/>
                        </a:spcAft>
                        <a:buClr>
                          <a:schemeClr val="dk1"/>
                        </a:buClr>
                        <a:buSzPts val="2400"/>
                        <a:buFont typeface="Noto Sans Symbols"/>
                        <a:buChar char="▪"/>
                      </a:pPr>
                      <a:r>
                        <a:rPr lang="en-US" sz="2400" b="1" dirty="0"/>
                        <a:t>Share your experiences and ideas</a:t>
                      </a:r>
                      <a:endParaRPr sz="2400" dirty="0"/>
                    </a:p>
                    <a:p>
                      <a:pPr marL="342900" marR="0" lvl="0" indent="-393700" algn="l" rtl="0">
                        <a:lnSpc>
                          <a:spcPct val="100000"/>
                        </a:lnSpc>
                        <a:spcBef>
                          <a:spcPts val="0"/>
                        </a:spcBef>
                        <a:spcAft>
                          <a:spcPts val="0"/>
                        </a:spcAft>
                        <a:buClr>
                          <a:schemeClr val="dk1"/>
                        </a:buClr>
                        <a:buSzPts val="2400"/>
                        <a:buFont typeface="Noto Sans Symbols"/>
                        <a:buChar char="▪"/>
                      </a:pPr>
                      <a:r>
                        <a:rPr lang="en-US" sz="2400" b="1" dirty="0"/>
                        <a:t>Ask questions via the chat box</a:t>
                      </a:r>
                      <a:endParaRPr sz="2400" b="1" dirty="0"/>
                    </a:p>
                    <a:p>
                      <a:pPr marL="342900" marR="0" lvl="0" indent="-393700" algn="l" rtl="0">
                        <a:lnSpc>
                          <a:spcPct val="100000"/>
                        </a:lnSpc>
                        <a:spcBef>
                          <a:spcPts val="0"/>
                        </a:spcBef>
                        <a:spcAft>
                          <a:spcPts val="0"/>
                        </a:spcAft>
                        <a:buSzPts val="2400"/>
                        <a:buChar char="▪"/>
                      </a:pPr>
                      <a:r>
                        <a:rPr lang="en-US" sz="2400" b="1" dirty="0"/>
                        <a:t>Turn video on for breakout rooms</a:t>
                      </a:r>
                      <a:endParaRPr sz="2400" b="1" dirty="0"/>
                    </a:p>
                  </a:txBody>
                  <a:tcPr marL="91425" marR="9142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9DAF8"/>
                    </a:solidFill>
                  </a:tcPr>
                </a:tc>
                <a:extLst>
                  <a:ext uri="{0D108BD9-81ED-4DB2-BD59-A6C34878D82A}">
                    <a16:rowId xmlns:a16="http://schemas.microsoft.com/office/drawing/2014/main" val="10001"/>
                  </a:ext>
                </a:extLst>
              </a:tr>
              <a:tr h="1709681">
                <a:tc>
                  <a:txBody>
                    <a:bodyPr/>
                    <a:lstStyle/>
                    <a:p>
                      <a:pPr marL="0" marR="0" lvl="0" indent="0" algn="ctr" rtl="0">
                        <a:spcBef>
                          <a:spcPts val="0"/>
                        </a:spcBef>
                        <a:spcAft>
                          <a:spcPts val="0"/>
                        </a:spcAft>
                        <a:buNone/>
                      </a:pPr>
                      <a:r>
                        <a:rPr lang="en-US" sz="3100" b="1" dirty="0">
                          <a:solidFill>
                            <a:srgbClr val="1155CC"/>
                          </a:solidFill>
                        </a:rPr>
                        <a:t>BE </a:t>
                      </a:r>
                      <a:endParaRPr sz="2700" dirty="0">
                        <a:solidFill>
                          <a:srgbClr val="1155CC"/>
                        </a:solidFill>
                      </a:endParaRPr>
                    </a:p>
                    <a:p>
                      <a:pPr marL="0" marR="0" lvl="0" indent="0" algn="ctr" rtl="0">
                        <a:spcBef>
                          <a:spcPts val="0"/>
                        </a:spcBef>
                        <a:spcAft>
                          <a:spcPts val="0"/>
                        </a:spcAft>
                        <a:buNone/>
                      </a:pPr>
                      <a:r>
                        <a:rPr lang="en-US" sz="3100" b="1" dirty="0">
                          <a:solidFill>
                            <a:srgbClr val="1155CC"/>
                          </a:solidFill>
                        </a:rPr>
                        <a:t>REFLECTIVE</a:t>
                      </a:r>
                      <a:endParaRPr sz="2700" dirty="0">
                        <a:solidFill>
                          <a:srgbClr val="1155CC"/>
                        </a:solidFill>
                      </a:endParaRPr>
                    </a:p>
                  </a:txBody>
                  <a:tcPr marL="91425" marR="9142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342900" marR="0" lvl="0" indent="-393700" algn="l" rtl="0">
                        <a:lnSpc>
                          <a:spcPct val="100000"/>
                        </a:lnSpc>
                        <a:spcBef>
                          <a:spcPts val="0"/>
                        </a:spcBef>
                        <a:spcAft>
                          <a:spcPts val="0"/>
                        </a:spcAft>
                        <a:buClr>
                          <a:schemeClr val="dk1"/>
                        </a:buClr>
                        <a:buSzPts val="2400"/>
                        <a:buFont typeface="Noto Sans Symbols"/>
                        <a:buChar char="▪"/>
                      </a:pPr>
                      <a:r>
                        <a:rPr lang="en-US" sz="2400" b="1" dirty="0"/>
                        <a:t>Compare the ideas shared to your current context and experiences</a:t>
                      </a:r>
                      <a:endParaRPr sz="2400" dirty="0"/>
                    </a:p>
                    <a:p>
                      <a:pPr marL="342900" marR="0" lvl="0" indent="-393700" algn="l" rtl="0">
                        <a:lnSpc>
                          <a:spcPct val="100000"/>
                        </a:lnSpc>
                        <a:spcBef>
                          <a:spcPts val="0"/>
                        </a:spcBef>
                        <a:spcAft>
                          <a:spcPts val="0"/>
                        </a:spcAft>
                        <a:buClr>
                          <a:schemeClr val="dk1"/>
                        </a:buClr>
                        <a:buSzPts val="2400"/>
                        <a:buFont typeface="Noto Sans Symbols"/>
                        <a:buChar char="▪"/>
                      </a:pPr>
                      <a:r>
                        <a:rPr lang="en-US" sz="2400" b="1" dirty="0"/>
                        <a:t>Recognize areas of glow and growth</a:t>
                      </a:r>
                    </a:p>
                    <a:p>
                      <a:pPr marL="342900" marR="0" lvl="0" indent="-393700" algn="l" rtl="0">
                        <a:lnSpc>
                          <a:spcPct val="100000"/>
                        </a:lnSpc>
                        <a:spcBef>
                          <a:spcPts val="0"/>
                        </a:spcBef>
                        <a:spcAft>
                          <a:spcPts val="0"/>
                        </a:spcAft>
                        <a:buClr>
                          <a:schemeClr val="dk1"/>
                        </a:buClr>
                        <a:buSzPts val="2400"/>
                        <a:buFont typeface="Noto Sans Symbols"/>
                        <a:buChar char="▪"/>
                      </a:pPr>
                      <a:r>
                        <a:rPr lang="en-US" sz="2400" b="1" dirty="0"/>
                        <a:t>Monitor your own reactions to content</a:t>
                      </a:r>
                      <a:endParaRPr sz="2400" b="1" dirty="0"/>
                    </a:p>
                  </a:txBody>
                  <a:tcPr marL="91425" marR="9142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1224620">
                <a:tc>
                  <a:txBody>
                    <a:bodyPr/>
                    <a:lstStyle/>
                    <a:p>
                      <a:pPr marL="0" marR="0" lvl="0" indent="0" algn="ctr" rtl="0">
                        <a:spcBef>
                          <a:spcPts val="0"/>
                        </a:spcBef>
                        <a:spcAft>
                          <a:spcPts val="0"/>
                        </a:spcAft>
                        <a:buNone/>
                      </a:pPr>
                      <a:r>
                        <a:rPr lang="en-US" sz="3100" b="1" dirty="0">
                          <a:solidFill>
                            <a:srgbClr val="1155CC"/>
                          </a:solidFill>
                        </a:rPr>
                        <a:t>BE </a:t>
                      </a:r>
                      <a:endParaRPr sz="2700" dirty="0">
                        <a:solidFill>
                          <a:srgbClr val="1155CC"/>
                        </a:solidFill>
                      </a:endParaRPr>
                    </a:p>
                    <a:p>
                      <a:pPr marL="0" marR="0" lvl="0" indent="0" algn="ctr" rtl="0">
                        <a:spcBef>
                          <a:spcPts val="0"/>
                        </a:spcBef>
                        <a:spcAft>
                          <a:spcPts val="0"/>
                        </a:spcAft>
                        <a:buNone/>
                      </a:pPr>
                      <a:r>
                        <a:rPr lang="en-US" sz="3100" b="1" dirty="0">
                          <a:solidFill>
                            <a:srgbClr val="1155CC"/>
                          </a:solidFill>
                        </a:rPr>
                        <a:t>STRATEGIC</a:t>
                      </a:r>
                      <a:endParaRPr sz="2700" dirty="0">
                        <a:solidFill>
                          <a:srgbClr val="1155CC"/>
                        </a:solidFill>
                      </a:endParaRPr>
                    </a:p>
                  </a:txBody>
                  <a:tcPr marL="91425" marR="9142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9DAF8"/>
                    </a:solidFill>
                  </a:tcPr>
                </a:tc>
                <a:tc>
                  <a:txBody>
                    <a:bodyPr/>
                    <a:lstStyle/>
                    <a:p>
                      <a:pPr marL="342900" marR="0" lvl="0" indent="-342900" algn="l" rtl="0">
                        <a:lnSpc>
                          <a:spcPct val="100000"/>
                        </a:lnSpc>
                        <a:spcBef>
                          <a:spcPts val="0"/>
                        </a:spcBef>
                        <a:spcAft>
                          <a:spcPts val="0"/>
                        </a:spcAft>
                        <a:buClr>
                          <a:schemeClr val="dk1"/>
                        </a:buClr>
                        <a:buSzPts val="2000"/>
                        <a:buFont typeface="Noto Sans Symbols"/>
                        <a:buChar char="▪"/>
                      </a:pPr>
                      <a:r>
                        <a:rPr lang="en-US" sz="2400" b="1" u="none" strike="noStrike" cap="none" dirty="0"/>
                        <a:t>Use the team time to work on school products</a:t>
                      </a:r>
                      <a:endParaRPr lang="en-US" sz="1600" u="none" strike="noStrike" cap="none" dirty="0"/>
                    </a:p>
                    <a:p>
                      <a:pPr marL="342900" marR="0" lvl="0" indent="-342900" algn="l" rtl="0">
                        <a:lnSpc>
                          <a:spcPct val="100000"/>
                        </a:lnSpc>
                        <a:spcBef>
                          <a:spcPts val="0"/>
                        </a:spcBef>
                        <a:spcAft>
                          <a:spcPts val="0"/>
                        </a:spcAft>
                        <a:buClr>
                          <a:schemeClr val="dk1"/>
                        </a:buClr>
                        <a:buSzPts val="2000"/>
                        <a:buFont typeface="Noto Sans Symbols"/>
                        <a:buChar char="▪"/>
                      </a:pPr>
                      <a:r>
                        <a:rPr lang="en-US" sz="2400" b="1" u="none" strike="noStrike" cap="none" dirty="0"/>
                        <a:t>Stay on task and use parking lot for issues you can’t address today</a:t>
                      </a:r>
                      <a:endParaRPr sz="2400" b="1" dirty="0"/>
                    </a:p>
                  </a:txBody>
                  <a:tcPr marL="91425" marR="9142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9DAF8"/>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425258448"/>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id Atlantic">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2892</TotalTime>
  <Words>2408</Words>
  <Application>Microsoft Macintosh PowerPoint</Application>
  <PresentationFormat>Widescreen</PresentationFormat>
  <Paragraphs>323</Paragraphs>
  <Slides>37</Slides>
  <Notes>37</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37</vt:i4>
      </vt:variant>
    </vt:vector>
  </HeadingPairs>
  <TitlesOfParts>
    <vt:vector size="55" baseType="lpstr">
      <vt:lpstr>Comic Sans MS</vt:lpstr>
      <vt:lpstr>Calibri</vt:lpstr>
      <vt:lpstr>Cambria</vt:lpstr>
      <vt:lpstr>Georgia</vt:lpstr>
      <vt:lpstr>Noto Sans Symbols</vt:lpstr>
      <vt:lpstr>Arial Rounded MT Bold</vt:lpstr>
      <vt:lpstr>Times New Roman</vt:lpstr>
      <vt:lpstr>Arial</vt:lpstr>
      <vt:lpstr>Times</vt:lpstr>
      <vt:lpstr>Verdana</vt:lpstr>
      <vt:lpstr>Century Gothic</vt:lpstr>
      <vt:lpstr>Belleza</vt:lpstr>
      <vt:lpstr>Libre Baskerville</vt:lpstr>
      <vt:lpstr>Twentieth Century</vt:lpstr>
      <vt:lpstr>Source Sans Pro</vt:lpstr>
      <vt:lpstr>Rockwell</vt:lpstr>
      <vt:lpstr>Office Theme</vt:lpstr>
      <vt:lpstr>Mid Atlantic</vt:lpstr>
      <vt:lpstr>Welcome to the MTSS/PBS  Tier 1 Team Training!</vt:lpstr>
      <vt:lpstr>PowerPoint Presentation</vt:lpstr>
      <vt:lpstr>Who is here with us? </vt:lpstr>
      <vt:lpstr>PowerPoint Presentation</vt:lpstr>
      <vt:lpstr>PowerPoint Presentation</vt:lpstr>
      <vt:lpstr>DE-PBS Equity Mission</vt:lpstr>
      <vt:lpstr>Materials: Let’s go for a Drive</vt:lpstr>
      <vt:lpstr>Agenda</vt:lpstr>
      <vt:lpstr>Expectations for making the most of our time</vt:lpstr>
      <vt:lpstr>Team Time and Getting Help</vt:lpstr>
      <vt:lpstr>Overview</vt:lpstr>
      <vt:lpstr>Why are we here?</vt:lpstr>
      <vt:lpstr>PowerPoint Presentation</vt:lpstr>
      <vt:lpstr>PowerPoint Presentation</vt:lpstr>
      <vt:lpstr>PowerPoint Presentation</vt:lpstr>
      <vt:lpstr>PowerPoint Presentation</vt:lpstr>
      <vt:lpstr>PowerPoint Presentation</vt:lpstr>
      <vt:lpstr>Connection to Regulation 508 MTSS</vt:lpstr>
      <vt:lpstr>What is PBIS</vt:lpstr>
      <vt:lpstr>PowerPoint Presentation</vt:lpstr>
      <vt:lpstr>All Students -- All Needs</vt:lpstr>
      <vt:lpstr>What does your continuum look like?</vt:lpstr>
      <vt:lpstr>Asset Mapping your school PRACTICES</vt:lpstr>
      <vt:lpstr>Outcomes associated with Implementation </vt:lpstr>
      <vt:lpstr>Black Students Feel Less Welcome in Schools with Discipline Disproportionality Bottiani, Bradshaw, &amp; Mendelson, 2017</vt:lpstr>
      <vt:lpstr>A Look at 65 Wisconsin Schools</vt:lpstr>
      <vt:lpstr>Do schools implementing MLSS show improved outcomes &amp; equity in suspension rates? </vt:lpstr>
      <vt:lpstr>Do schools show improved outcomes &amp; equity in the % of students meeting MAP Benchmarks?</vt:lpstr>
      <vt:lpstr>PowerPoint Presentation</vt:lpstr>
      <vt:lpstr>Put a star next to your top 1-3 outcomes, or type your own</vt:lpstr>
      <vt:lpstr>PowerPoint Presentation</vt:lpstr>
      <vt:lpstr>PowerPoint Presentation</vt:lpstr>
      <vt:lpstr>PowerPoint Presentation</vt:lpstr>
      <vt:lpstr>PowerPoint Presentation</vt:lpstr>
      <vt:lpstr>Why use the MTSS/PBS framework for trauma-informed schools?                                                                                </vt:lpstr>
      <vt:lpstr>PowerPoint Presentation</vt:lpstr>
      <vt:lpstr>It is a Process…Not a Curriculum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renee lachman</dc:creator>
  <cp:lastModifiedBy>renee lachman</cp:lastModifiedBy>
  <cp:revision>48</cp:revision>
  <dcterms:created xsi:type="dcterms:W3CDTF">2021-01-19T17:22:00Z</dcterms:created>
  <dcterms:modified xsi:type="dcterms:W3CDTF">2021-07-20T14:51:03Z</dcterms:modified>
</cp:coreProperties>
</file>