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 id="2147483682" r:id="rId2"/>
  </p:sldMasterIdLst>
  <p:notesMasterIdLst>
    <p:notesMasterId r:id="rId38"/>
  </p:notesMasterIdLst>
  <p:handoutMasterIdLst>
    <p:handoutMasterId r:id="rId39"/>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A1BB178-1710-43B1-8309-94638A590E1C}">
  <a:tblStyle styleId="{0A1BB178-1710-43B1-8309-94638A590E1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EF3B23A-8994-49A6-9BC3-90A9599CDB7F}"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81962" autoAdjust="0"/>
  </p:normalViewPr>
  <p:slideViewPr>
    <p:cSldViewPr snapToGrid="0">
      <p:cViewPr varScale="1">
        <p:scale>
          <a:sx n="118" d="100"/>
          <a:sy n="118" d="100"/>
        </p:scale>
        <p:origin x="1480" y="184"/>
      </p:cViewPr>
      <p:guideLst>
        <p:guide orient="horz" pos="1620"/>
        <p:guide pos="2880"/>
      </p:guideLst>
    </p:cSldViewPr>
  </p:slideViewPr>
  <p:outlineViewPr>
    <p:cViewPr>
      <p:scale>
        <a:sx n="33" d="100"/>
        <a:sy n="33" d="100"/>
      </p:scale>
      <p:origin x="0" y="-31524"/>
    </p:cViewPr>
  </p:outlineViewPr>
  <p:notesTextViewPr>
    <p:cViewPr>
      <p:scale>
        <a:sx n="1" d="1"/>
        <a:sy n="1" d="1"/>
      </p:scale>
      <p:origin x="0" y="0"/>
    </p:cViewPr>
  </p:notesTextViewPr>
  <p:sorterViewPr>
    <p:cViewPr>
      <p:scale>
        <a:sx n="100" d="100"/>
        <a:sy n="100" d="100"/>
      </p:scale>
      <p:origin x="0" y="-7284"/>
    </p:cViewPr>
  </p:sorterViewPr>
  <p:notesViewPr>
    <p:cSldViewPr snapToGrid="0">
      <p:cViewPr varScale="1">
        <p:scale>
          <a:sx n="84" d="100"/>
          <a:sy n="84" d="100"/>
        </p:scale>
        <p:origin x="334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71DE2B-3F1F-4628-B907-B67140CA31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a:t>DE-PBS Project</a:t>
            </a:r>
          </a:p>
        </p:txBody>
      </p:sp>
      <p:sp>
        <p:nvSpPr>
          <p:cNvPr id="3" name="Date Placeholder 2">
            <a:extLst>
              <a:ext uri="{FF2B5EF4-FFF2-40B4-BE49-F238E27FC236}">
                <a16:creationId xmlns:a16="http://schemas.microsoft.com/office/drawing/2014/main" id="{8CCBF85A-7BF0-4C7E-99E2-12B346FC38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7/13/2021</a:t>
            </a:r>
          </a:p>
        </p:txBody>
      </p:sp>
      <p:sp>
        <p:nvSpPr>
          <p:cNvPr id="4" name="Footer Placeholder 3">
            <a:extLst>
              <a:ext uri="{FF2B5EF4-FFF2-40B4-BE49-F238E27FC236}">
                <a16:creationId xmlns:a16="http://schemas.microsoft.com/office/drawing/2014/main" id="{BC8D5526-05A1-42B2-8D31-61ADF9D377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BB7F56D-D4CA-424A-B7D1-B360215EC7D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96BD28-D708-4062-A123-4EDC83C0CF6C}" type="slidenum">
              <a:rPr lang="en-US" smtClean="0"/>
              <a:t>‹#›</a:t>
            </a:fld>
            <a:endParaRPr lang="en-US"/>
          </a:p>
        </p:txBody>
      </p:sp>
    </p:spTree>
    <p:extLst>
      <p:ext uri="{BB962C8B-B14F-4D97-AF65-F5344CB8AC3E}">
        <p14:creationId xmlns:p14="http://schemas.microsoft.com/office/powerpoint/2010/main" val="780337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1d4f79bd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e1d4f79bd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e3eec061f6_0_211: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273" name="Google Shape;273;ge3eec061f6_0_2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solidFill>
                <a:srgbClr val="000000"/>
              </a:solidFill>
              <a:latin typeface="Arial"/>
              <a:ea typeface="Arial"/>
              <a:cs typeface="Arial"/>
              <a:sym typeface="Arial"/>
            </a:endParaRPr>
          </a:p>
        </p:txBody>
      </p:sp>
      <p:sp>
        <p:nvSpPr>
          <p:cNvPr id="274" name="Google Shape;274;ge3eec061f6_0_2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5" name="Google Shape;275;ge3eec061f6_0_211:notes"/>
          <p:cNvSpPr txBox="1">
            <a:spLocks noGrp="1"/>
          </p:cNvSpPr>
          <p:nvPr>
            <p:ph type="body" idx="1"/>
          </p:nvPr>
        </p:nvSpPr>
        <p:spPr>
          <a:xfrm>
            <a:off x="934722" y="4416429"/>
            <a:ext cx="5141100" cy="418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276" name="Google Shape;276;ge3eec061f6_0_211: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endParaRPr/>
          </a:p>
        </p:txBody>
      </p:sp>
      <p:sp>
        <p:nvSpPr>
          <p:cNvPr id="277" name="Google Shape;277;ge3eec061f6_0_211: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e3eec061f6_0_2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
        <p:nvSpPr>
          <p:cNvPr id="283" name="Google Shape;283;ge3eec061f6_0_2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4" name="Google Shape;284;ge3eec061f6_0_2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5" name="Google Shape;285;ge3eec061f6_0_221: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endParaRPr/>
          </a:p>
        </p:txBody>
      </p:sp>
      <p:sp>
        <p:nvSpPr>
          <p:cNvPr id="286" name="Google Shape;286;ge3eec061f6_0_221: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e3eec061f6_0_2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e3eec061f6_0_2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5" name="Google Shape;295;ge3eec061f6_0_240: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ge3eec061f6_0_240: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endParaRPr/>
          </a:p>
        </p:txBody>
      </p:sp>
      <p:sp>
        <p:nvSpPr>
          <p:cNvPr id="297" name="Google Shape;297;ge3eec061f6_0_2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e2c581aa64_0_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lang="en-US" dirty="0"/>
          </a:p>
        </p:txBody>
      </p:sp>
      <p:sp>
        <p:nvSpPr>
          <p:cNvPr id="305" name="Google Shape;305;ge2c581aa64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e4a3a4db84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
        <p:nvSpPr>
          <p:cNvPr id="312" name="Google Shape;312;ge4a3a4db84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3" name="Google Shape;313;ge4a3a4db84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e3eec061f6_0_1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e3eec061f6_0_1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baseline="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e3eec061f6_0_7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
        <p:nvSpPr>
          <p:cNvPr id="330" name="Google Shape;330;ge3eec061f6_0_7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1" name="Google Shape;331;ge3eec061f6_0_7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dirty="0"/>
          </a:p>
        </p:txBody>
      </p:sp>
      <p:sp>
        <p:nvSpPr>
          <p:cNvPr id="332" name="Google Shape;332;ge3eec061f6_0_723: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endParaRPr/>
          </a:p>
        </p:txBody>
      </p:sp>
      <p:sp>
        <p:nvSpPr>
          <p:cNvPr id="333" name="Google Shape;333;ge3eec061f6_0_723: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e3eec061f6_0_16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
        <p:nvSpPr>
          <p:cNvPr id="339" name="Google Shape;339;ge3eec061f6_0_16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0" name="Google Shape;340;ge3eec061f6_0_16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imes New Roman"/>
              <a:ea typeface="Times New Roman"/>
              <a:cs typeface="Times New Roman"/>
              <a:sym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e2c581aa64_0_1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
        <p:nvSpPr>
          <p:cNvPr id="350" name="Google Shape;350;ge2c581aa64_0_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1" name="Google Shape;351;ge2c581aa64_0_1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e3eec061f6_0_8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ge3eec061f6_0_8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8" name="Google Shape;378;ge3eec061f6_0_8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
        <p:nvSpPr>
          <p:cNvPr id="379" name="Google Shape;379;ge3eec061f6_0_840: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endParaRPr/>
          </a:p>
        </p:txBody>
      </p:sp>
      <p:sp>
        <p:nvSpPr>
          <p:cNvPr id="380" name="Google Shape;380;ge3eec061f6_0_840: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e3eec061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e3eec061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e3eec061f6_0_16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e3eec061f6_0_160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89" name="Google Shape;389;ge3eec061f6_0_1605: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e3eec061f6_0_8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ge3eec061f6_0_8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endParaRPr lang="en-US" baseline="0" dirty="0"/>
          </a:p>
        </p:txBody>
      </p:sp>
      <p:sp>
        <p:nvSpPr>
          <p:cNvPr id="398" name="Google Shape;398;ge3eec061f6_0_8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solidFill>
                <a:srgbClr val="000000"/>
              </a:solidFill>
            </a:endParaRPr>
          </a:p>
        </p:txBody>
      </p:sp>
      <p:sp>
        <p:nvSpPr>
          <p:cNvPr id="399" name="Google Shape;399;ge3eec061f6_0_860: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endParaRPr/>
          </a:p>
        </p:txBody>
      </p:sp>
      <p:sp>
        <p:nvSpPr>
          <p:cNvPr id="400" name="Google Shape;400;ge3eec061f6_0_860: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e3eec061f6_0_20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ge3eec061f6_0_20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7" name="Google Shape;407;ge3eec061f6_0_20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e3eec061f6_0_2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e3eec061f6_0_2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e3eec061f6_0_20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ge3eec061f6_0_20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0" name="Google Shape;430;ge3eec061f6_0_20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e3eec061f6_0_20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8" name="Google Shape;438;ge3eec061f6_0_20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dirty="0"/>
          </a:p>
        </p:txBody>
      </p:sp>
      <p:sp>
        <p:nvSpPr>
          <p:cNvPr id="439" name="Google Shape;439;ge3eec061f6_0_20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e3eec061f6_0_1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e3eec061f6_0_1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e3eec061f6_0_20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3" name="Google Shape;453;ge3eec061f6_0_20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latin typeface="Times New Roman"/>
              <a:ea typeface="Times New Roman"/>
              <a:cs typeface="Times New Roman"/>
              <a:sym typeface="Times New Roman"/>
            </a:endParaRPr>
          </a:p>
        </p:txBody>
      </p:sp>
      <p:sp>
        <p:nvSpPr>
          <p:cNvPr id="454" name="Google Shape;454;ge3eec061f6_0_20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e3eec061f6_0_10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ge3eec061f6_0_10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1" name="Google Shape;461;ge3eec061f6_0_10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
        <p:nvSpPr>
          <p:cNvPr id="462" name="Google Shape;462;ge3eec061f6_0_1040: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endParaRPr/>
          </a:p>
        </p:txBody>
      </p:sp>
      <p:sp>
        <p:nvSpPr>
          <p:cNvPr id="463" name="Google Shape;463;ge3eec061f6_0_1040: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e3eec061f6_0_10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ge3eec061f6_0_10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aseline="0" dirty="0">
              <a:solidFill>
                <a:schemeClr val="dk1"/>
              </a:solidFill>
              <a:latin typeface="Twentieth Century"/>
              <a:ea typeface="Twentieth Century"/>
              <a:cs typeface="Twentieth Century"/>
              <a:sym typeface="Twentieth Century"/>
            </a:endParaRPr>
          </a:p>
        </p:txBody>
      </p:sp>
      <p:sp>
        <p:nvSpPr>
          <p:cNvPr id="470" name="Google Shape;470;ge3eec061f6_0_1063: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ge3eec061f6_0_1063: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endParaRPr/>
          </a:p>
        </p:txBody>
      </p:sp>
      <p:sp>
        <p:nvSpPr>
          <p:cNvPr id="472" name="Google Shape;472;ge3eec061f6_0_10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e3eec061f6_0_4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e3eec061f6_0_4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endParaRPr lang="en-US" sz="1200" baseline="0" dirty="0">
              <a:solidFill>
                <a:srgbClr val="1D2A53"/>
              </a:solidFill>
            </a:endParaRPr>
          </a:p>
        </p:txBody>
      </p:sp>
      <p:sp>
        <p:nvSpPr>
          <p:cNvPr id="217" name="Google Shape;217;ge3eec061f6_0_40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
        <p:nvSpPr>
          <p:cNvPr id="218" name="Google Shape;218;ge3eec061f6_0_409: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endParaRPr/>
          </a:p>
        </p:txBody>
      </p:sp>
      <p:sp>
        <p:nvSpPr>
          <p:cNvPr id="219" name="Google Shape;219;ge3eec061f6_0_409: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e3eec061f6_0_20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ge3eec061f6_0_20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dirty="0">
              <a:solidFill>
                <a:srgbClr val="595959"/>
              </a:solidFill>
            </a:endParaRPr>
          </a:p>
        </p:txBody>
      </p:sp>
      <p:sp>
        <p:nvSpPr>
          <p:cNvPr id="480" name="Google Shape;480;ge3eec061f6_0_20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e3eec061f6_0_210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dirty="0">
              <a:solidFill>
                <a:schemeClr val="dk1"/>
              </a:solidFill>
            </a:endParaRPr>
          </a:p>
        </p:txBody>
      </p:sp>
      <p:sp>
        <p:nvSpPr>
          <p:cNvPr id="489" name="Google Shape;489;ge3eec061f6_0_2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e2c581aa64_0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ge2c581aa64_0_1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dirty="0">
              <a:solidFill>
                <a:srgbClr val="595959"/>
              </a:solidFill>
            </a:endParaRPr>
          </a:p>
        </p:txBody>
      </p:sp>
      <p:sp>
        <p:nvSpPr>
          <p:cNvPr id="524" name="Google Shape;524;ge2c581aa64_0_1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e2c581aa64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e2c581aa64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200"/>
              <a:buFont typeface="Calibri"/>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e3eec061f6_0_14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ge3eec061f6_0_14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41" name="Google Shape;541;ge3eec061f6_0_14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e2c581aa64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e2c581aa64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e3eec061f6_0_15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e3eec061f6_0_15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e3eec061f6_0_1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e3eec061f6_0_1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2c581aa64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e2c581aa64_0_8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p:txBody>
      </p:sp>
      <p:sp>
        <p:nvSpPr>
          <p:cNvPr id="239" name="Google Shape;239;ge2c581aa64_0_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e3eec061f6_0_6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e3eec061f6_0_60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7" name="Google Shape;247;ge3eec061f6_0_6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e4a3a4db84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e4a3a4db84_0_1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5" name="Google Shape;255;ge4a3a4db84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e3eec061f6_0_35: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262" name="Google Shape;262;ge3eec061f6_0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solidFill>
                <a:srgbClr val="000000"/>
              </a:solidFill>
              <a:latin typeface="Arial"/>
              <a:ea typeface="Arial"/>
              <a:cs typeface="Arial"/>
              <a:sym typeface="Arial"/>
            </a:endParaRPr>
          </a:p>
        </p:txBody>
      </p:sp>
      <p:sp>
        <p:nvSpPr>
          <p:cNvPr id="263" name="Google Shape;263;ge3eec061f6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4" name="Google Shape;264;ge3eec061f6_0_35:notes"/>
          <p:cNvSpPr txBox="1">
            <a:spLocks noGrp="1"/>
          </p:cNvSpPr>
          <p:nvPr>
            <p:ph type="body" idx="1"/>
          </p:nvPr>
        </p:nvSpPr>
        <p:spPr>
          <a:xfrm>
            <a:off x="934722" y="4416429"/>
            <a:ext cx="5141100" cy="418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aseline="0" dirty="0">
              <a:solidFill>
                <a:schemeClr val="dk1"/>
              </a:solidFill>
            </a:endParaRPr>
          </a:p>
        </p:txBody>
      </p:sp>
      <p:sp>
        <p:nvSpPr>
          <p:cNvPr id="265" name="Google Shape;265;ge3eec061f6_0_35: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endParaRPr/>
          </a:p>
        </p:txBody>
      </p:sp>
      <p:sp>
        <p:nvSpPr>
          <p:cNvPr id="266" name="Google Shape;266;ge3eec061f6_0_35: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8" name="Google Shape;58;p14"/>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59" name="Google Shape;59;p14"/>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60" name="Google Shape;60;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1" name="Google Shape;61;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2" name="Google Shape;62;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
  <p:cSld name="Comparison ">
    <p:spTree>
      <p:nvGrpSpPr>
        <p:cNvPr id="1" name="Shape 63"/>
        <p:cNvGrpSpPr/>
        <p:nvPr/>
      </p:nvGrpSpPr>
      <p:grpSpPr>
        <a:xfrm>
          <a:off x="0" y="0"/>
          <a:ext cx="0" cy="0"/>
          <a:chOff x="0" y="0"/>
          <a:chExt cx="0" cy="0"/>
        </a:xfrm>
      </p:grpSpPr>
      <p:sp>
        <p:nvSpPr>
          <p:cNvPr id="64" name="Google Shape;64;p15"/>
          <p:cNvSpPr>
            <a:spLocks noGrp="1"/>
          </p:cNvSpPr>
          <p:nvPr>
            <p:ph type="pic" idx="2"/>
          </p:nvPr>
        </p:nvSpPr>
        <p:spPr>
          <a:xfrm>
            <a:off x="5976493" y="314453"/>
            <a:ext cx="1713900" cy="1704900"/>
          </a:xfrm>
          <a:prstGeom prst="rect">
            <a:avLst/>
          </a:prstGeom>
          <a:solidFill>
            <a:schemeClr val="dk1">
              <a:alpha val="9800"/>
            </a:schemeClr>
          </a:solidFill>
          <a:ln>
            <a:noFill/>
          </a:ln>
        </p:spPr>
        <p:txBody>
          <a:bodyPr spcFirstLastPara="1" wrap="square" lIns="68575" tIns="34275" rIns="68575" bIns="34275" anchor="ctr" anchorCtr="0">
            <a:noAutofit/>
          </a:bodyPr>
          <a:lstStyle>
            <a:lvl1pPr marR="0" lvl="0" algn="ctr" rtl="0">
              <a:lnSpc>
                <a:spcPct val="100000"/>
              </a:lnSpc>
              <a:spcBef>
                <a:spcPts val="800"/>
              </a:spcBef>
              <a:spcAft>
                <a:spcPts val="0"/>
              </a:spcAft>
              <a:buClr>
                <a:srgbClr val="7F7F7F"/>
              </a:buClr>
              <a:buSzPts val="600"/>
              <a:buFont typeface="Arial"/>
              <a:buChar char="•"/>
              <a:defRPr sz="600" b="0" i="0" u="none" strike="noStrike" cap="none">
                <a:solidFill>
                  <a:srgbClr val="7F7F7F"/>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5" name="Google Shape;65;p15"/>
          <p:cNvSpPr/>
          <p:nvPr/>
        </p:nvSpPr>
        <p:spPr>
          <a:xfrm>
            <a:off x="7181852" y="899324"/>
            <a:ext cx="3521700" cy="3503100"/>
          </a:xfrm>
          <a:prstGeom prst="ellipse">
            <a:avLst/>
          </a:prstGeom>
          <a:noFill/>
          <a:ln w="9525" cap="flat" cmpd="sng">
            <a:solidFill>
              <a:schemeClr val="dk1">
                <a:alpha val="9800"/>
              </a:schemeClr>
            </a:solidFill>
            <a:prstDash val="dot"/>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500" b="0" i="0" u="none" strike="noStrike" cap="none">
              <a:solidFill>
                <a:schemeClr val="lt1"/>
              </a:solidFill>
              <a:latin typeface="Calibri"/>
              <a:ea typeface="Calibri"/>
              <a:cs typeface="Calibri"/>
              <a:sym typeface="Calibri"/>
            </a:endParaRPr>
          </a:p>
        </p:txBody>
      </p:sp>
      <p:sp>
        <p:nvSpPr>
          <p:cNvPr id="66" name="Google Shape;66;p15"/>
          <p:cNvSpPr/>
          <p:nvPr/>
        </p:nvSpPr>
        <p:spPr>
          <a:xfrm>
            <a:off x="824723" y="569808"/>
            <a:ext cx="4184100" cy="4162200"/>
          </a:xfrm>
          <a:prstGeom prst="ellipse">
            <a:avLst/>
          </a:prstGeom>
          <a:noFill/>
          <a:ln w="9525" cap="flat" cmpd="sng">
            <a:solidFill>
              <a:schemeClr val="dk1">
                <a:alpha val="9800"/>
              </a:schemeClr>
            </a:solidFill>
            <a:prstDash val="dot"/>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500" b="0" i="0" u="none" strike="noStrike" cap="none">
              <a:solidFill>
                <a:schemeClr val="lt1"/>
              </a:solidFill>
              <a:latin typeface="Calibri"/>
              <a:ea typeface="Calibri"/>
              <a:cs typeface="Calibri"/>
              <a:sym typeface="Calibri"/>
            </a:endParaRPr>
          </a:p>
        </p:txBody>
      </p:sp>
      <p:sp>
        <p:nvSpPr>
          <p:cNvPr id="67" name="Google Shape;67;p15"/>
          <p:cNvSpPr/>
          <p:nvPr/>
        </p:nvSpPr>
        <p:spPr>
          <a:xfrm>
            <a:off x="4732251" y="4309018"/>
            <a:ext cx="79800" cy="79200"/>
          </a:xfrm>
          <a:prstGeom prst="ellipse">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500" b="0" i="0" u="none" strike="noStrike" cap="none">
              <a:solidFill>
                <a:schemeClr val="lt1"/>
              </a:solidFill>
              <a:latin typeface="Calibri"/>
              <a:ea typeface="Calibri"/>
              <a:cs typeface="Calibri"/>
              <a:sym typeface="Calibri"/>
            </a:endParaRPr>
          </a:p>
        </p:txBody>
      </p:sp>
      <p:sp>
        <p:nvSpPr>
          <p:cNvPr id="68" name="Google Shape;68;p15"/>
          <p:cNvSpPr/>
          <p:nvPr/>
        </p:nvSpPr>
        <p:spPr>
          <a:xfrm>
            <a:off x="5297090" y="899324"/>
            <a:ext cx="183300" cy="1824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500" b="0" i="0" u="none" strike="noStrike" cap="none">
              <a:solidFill>
                <a:schemeClr val="lt1"/>
              </a:solidFill>
              <a:latin typeface="Calibri"/>
              <a:ea typeface="Calibri"/>
              <a:cs typeface="Calibri"/>
              <a:sym typeface="Calibri"/>
            </a:endParaRPr>
          </a:p>
        </p:txBody>
      </p:sp>
      <p:sp>
        <p:nvSpPr>
          <p:cNvPr id="69" name="Google Shape;69;p15"/>
          <p:cNvSpPr>
            <a:spLocks noGrp="1"/>
          </p:cNvSpPr>
          <p:nvPr>
            <p:ph type="pic" idx="3"/>
          </p:nvPr>
        </p:nvSpPr>
        <p:spPr>
          <a:xfrm>
            <a:off x="1841942" y="314453"/>
            <a:ext cx="1713900" cy="1704900"/>
          </a:xfrm>
          <a:prstGeom prst="rect">
            <a:avLst/>
          </a:prstGeom>
          <a:solidFill>
            <a:schemeClr val="dk1">
              <a:alpha val="9800"/>
            </a:schemeClr>
          </a:solidFill>
          <a:ln>
            <a:noFill/>
          </a:ln>
        </p:spPr>
        <p:txBody>
          <a:bodyPr spcFirstLastPara="1" wrap="square" lIns="68575" tIns="34275" rIns="68575" bIns="34275" anchor="ctr" anchorCtr="0">
            <a:noAutofit/>
          </a:bodyPr>
          <a:lstStyle>
            <a:lvl1pPr marR="0" lvl="0" algn="ctr" rtl="0">
              <a:lnSpc>
                <a:spcPct val="100000"/>
              </a:lnSpc>
              <a:spcBef>
                <a:spcPts val="800"/>
              </a:spcBef>
              <a:spcAft>
                <a:spcPts val="0"/>
              </a:spcAft>
              <a:buClr>
                <a:srgbClr val="7F7F7F"/>
              </a:buClr>
              <a:buSzPts val="600"/>
              <a:buFont typeface="Arial"/>
              <a:buChar char="•"/>
              <a:defRPr sz="600" b="0" i="0" u="none" strike="noStrike" cap="none">
                <a:solidFill>
                  <a:srgbClr val="7F7F7F"/>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0" name="Google Shape;70;p15"/>
          <p:cNvSpPr txBox="1">
            <a:spLocks noGrp="1"/>
          </p:cNvSpPr>
          <p:nvPr>
            <p:ph type="body" idx="1"/>
          </p:nvPr>
        </p:nvSpPr>
        <p:spPr>
          <a:xfrm>
            <a:off x="824724" y="2596583"/>
            <a:ext cx="3735000" cy="2447100"/>
          </a:xfrm>
          <a:prstGeom prst="rect">
            <a:avLst/>
          </a:prstGeom>
          <a:noFill/>
          <a:ln>
            <a:noFill/>
          </a:ln>
        </p:spPr>
        <p:txBody>
          <a:bodyPr spcFirstLastPara="1" wrap="square" lIns="68575" tIns="34275" rIns="68575" bIns="34275" anchor="t" anchorCtr="0">
            <a:normAutofit/>
          </a:bodyPr>
          <a:lstStyle>
            <a:lvl1pPr marL="457200" lvl="0" indent="-228600" algn="l" rtl="0">
              <a:lnSpc>
                <a:spcPct val="150000"/>
              </a:lnSpc>
              <a:spcBef>
                <a:spcPts val="800"/>
              </a:spcBef>
              <a:spcAft>
                <a:spcPts val="0"/>
              </a:spcAft>
              <a:buClr>
                <a:schemeClr val="dk1"/>
              </a:buClr>
              <a:buSzPts val="800"/>
              <a:buNone/>
              <a:defRPr sz="800">
                <a:latin typeface="Calibri"/>
                <a:ea typeface="Calibri"/>
                <a:cs typeface="Calibri"/>
                <a:sym typeface="Calibri"/>
              </a:defRPr>
            </a:lvl1pPr>
            <a:lvl2pPr marL="914400" lvl="1" indent="-228600" algn="l" rtl="0">
              <a:lnSpc>
                <a:spcPct val="90000"/>
              </a:lnSpc>
              <a:spcBef>
                <a:spcPts val="1200"/>
              </a:spcBef>
              <a:spcAft>
                <a:spcPts val="0"/>
              </a:spcAft>
              <a:buClr>
                <a:schemeClr val="dk1"/>
              </a:buClr>
              <a:buSzPts val="800"/>
              <a:buNone/>
              <a:defRPr sz="800"/>
            </a:lvl2pPr>
            <a:lvl3pPr marL="1371600" lvl="2" indent="-228600" algn="l" rtl="0">
              <a:lnSpc>
                <a:spcPct val="90000"/>
              </a:lnSpc>
              <a:spcBef>
                <a:spcPts val="1200"/>
              </a:spcBef>
              <a:spcAft>
                <a:spcPts val="0"/>
              </a:spcAft>
              <a:buClr>
                <a:schemeClr val="dk1"/>
              </a:buClr>
              <a:buSzPts val="700"/>
              <a:buNone/>
              <a:defRPr sz="700"/>
            </a:lvl3pPr>
            <a:lvl4pPr marL="1828800" lvl="3" indent="-228600" algn="l" rtl="0">
              <a:lnSpc>
                <a:spcPct val="90000"/>
              </a:lnSpc>
              <a:spcBef>
                <a:spcPts val="1200"/>
              </a:spcBef>
              <a:spcAft>
                <a:spcPts val="0"/>
              </a:spcAft>
              <a:buClr>
                <a:schemeClr val="dk1"/>
              </a:buClr>
              <a:buSzPts val="600"/>
              <a:buNone/>
              <a:defRPr sz="600"/>
            </a:lvl4pPr>
            <a:lvl5pPr marL="2286000" lvl="4" indent="-228600" algn="l" rtl="0">
              <a:lnSpc>
                <a:spcPct val="90000"/>
              </a:lnSpc>
              <a:spcBef>
                <a:spcPts val="1200"/>
              </a:spcBef>
              <a:spcAft>
                <a:spcPts val="0"/>
              </a:spcAft>
              <a:buClr>
                <a:schemeClr val="dk1"/>
              </a:buClr>
              <a:buSzPts val="600"/>
              <a:buNone/>
              <a:defRPr sz="600"/>
            </a:lvl5pPr>
            <a:lvl6pPr marL="2743200" lvl="5" indent="-228600" algn="l" rtl="0">
              <a:lnSpc>
                <a:spcPct val="90000"/>
              </a:lnSpc>
              <a:spcBef>
                <a:spcPts val="1200"/>
              </a:spcBef>
              <a:spcAft>
                <a:spcPts val="0"/>
              </a:spcAft>
              <a:buClr>
                <a:schemeClr val="dk1"/>
              </a:buClr>
              <a:buSzPts val="600"/>
              <a:buNone/>
              <a:defRPr sz="600"/>
            </a:lvl6pPr>
            <a:lvl7pPr marL="3200400" lvl="6" indent="-228600" algn="l" rtl="0">
              <a:lnSpc>
                <a:spcPct val="90000"/>
              </a:lnSpc>
              <a:spcBef>
                <a:spcPts val="1200"/>
              </a:spcBef>
              <a:spcAft>
                <a:spcPts val="0"/>
              </a:spcAft>
              <a:buClr>
                <a:schemeClr val="dk1"/>
              </a:buClr>
              <a:buSzPts val="600"/>
              <a:buNone/>
              <a:defRPr sz="600"/>
            </a:lvl7pPr>
            <a:lvl8pPr marL="3657600" lvl="7" indent="-228600" algn="l" rtl="0">
              <a:lnSpc>
                <a:spcPct val="90000"/>
              </a:lnSpc>
              <a:spcBef>
                <a:spcPts val="1200"/>
              </a:spcBef>
              <a:spcAft>
                <a:spcPts val="0"/>
              </a:spcAft>
              <a:buClr>
                <a:schemeClr val="dk1"/>
              </a:buClr>
              <a:buSzPts val="600"/>
              <a:buNone/>
              <a:defRPr sz="600"/>
            </a:lvl8pPr>
            <a:lvl9pPr marL="4114800" lvl="8" indent="-228600" algn="l" rtl="0">
              <a:lnSpc>
                <a:spcPct val="90000"/>
              </a:lnSpc>
              <a:spcBef>
                <a:spcPts val="1200"/>
              </a:spcBef>
              <a:spcAft>
                <a:spcPts val="1200"/>
              </a:spcAft>
              <a:buClr>
                <a:schemeClr val="dk1"/>
              </a:buClr>
              <a:buSzPts val="600"/>
              <a:buNone/>
              <a:defRPr sz="600"/>
            </a:lvl9pPr>
          </a:lstStyle>
          <a:p>
            <a:endParaRPr/>
          </a:p>
        </p:txBody>
      </p:sp>
      <p:sp>
        <p:nvSpPr>
          <p:cNvPr id="71" name="Google Shape;71;p15"/>
          <p:cNvSpPr txBox="1">
            <a:spLocks noGrp="1"/>
          </p:cNvSpPr>
          <p:nvPr>
            <p:ph type="body" idx="4"/>
          </p:nvPr>
        </p:nvSpPr>
        <p:spPr>
          <a:xfrm>
            <a:off x="4959273" y="2117312"/>
            <a:ext cx="3735000" cy="454500"/>
          </a:xfrm>
          <a:prstGeom prst="rect">
            <a:avLst/>
          </a:prstGeom>
          <a:noFill/>
          <a:ln>
            <a:noFill/>
          </a:ln>
        </p:spPr>
        <p:txBody>
          <a:bodyPr spcFirstLastPara="1" wrap="square" lIns="68575" tIns="0" rIns="68575" bIns="0" anchor="ctr" anchorCtr="0">
            <a:normAutofit/>
          </a:bodyPr>
          <a:lstStyle>
            <a:lvl1pPr marL="457200" lvl="0" indent="-292100" algn="ctr" rtl="0">
              <a:lnSpc>
                <a:spcPct val="100000"/>
              </a:lnSpc>
              <a:spcBef>
                <a:spcPts val="0"/>
              </a:spcBef>
              <a:spcAft>
                <a:spcPts val="0"/>
              </a:spcAft>
              <a:buClr>
                <a:srgbClr val="262626"/>
              </a:buClr>
              <a:buSzPts val="1000"/>
              <a:buChar char="●"/>
              <a:defRPr sz="1000" b="0" cap="none">
                <a:solidFill>
                  <a:srgbClr val="262626"/>
                </a:solidFill>
                <a:latin typeface="Calibri"/>
                <a:ea typeface="Calibri"/>
                <a:cs typeface="Calibri"/>
                <a:sym typeface="Calibri"/>
              </a:defRPr>
            </a:lvl1pPr>
            <a:lvl2pPr marL="914400" lvl="1" indent="-342900" algn="ctr" rtl="0">
              <a:lnSpc>
                <a:spcPct val="90000"/>
              </a:lnSpc>
              <a:spcBef>
                <a:spcPts val="1200"/>
              </a:spcBef>
              <a:spcAft>
                <a:spcPts val="0"/>
              </a:spcAft>
              <a:buClr>
                <a:schemeClr val="dk1"/>
              </a:buClr>
              <a:buSzPts val="1800"/>
              <a:buChar char="○"/>
              <a:defRPr/>
            </a:lvl2pPr>
            <a:lvl3pPr marL="1371600" lvl="2" indent="-323850" algn="ctr" rtl="0">
              <a:lnSpc>
                <a:spcPct val="90000"/>
              </a:lnSpc>
              <a:spcBef>
                <a:spcPts val="1200"/>
              </a:spcBef>
              <a:spcAft>
                <a:spcPts val="0"/>
              </a:spcAft>
              <a:buClr>
                <a:schemeClr val="dk1"/>
              </a:buClr>
              <a:buSzPts val="1500"/>
              <a:buChar char="■"/>
              <a:defRPr/>
            </a:lvl3pPr>
            <a:lvl4pPr marL="1828800" lvl="3" indent="-317500" algn="ctr" rtl="0">
              <a:lnSpc>
                <a:spcPct val="150000"/>
              </a:lnSpc>
              <a:spcBef>
                <a:spcPts val="1200"/>
              </a:spcBef>
              <a:spcAft>
                <a:spcPts val="0"/>
              </a:spcAft>
              <a:buClr>
                <a:schemeClr val="dk1"/>
              </a:buClr>
              <a:buSzPts val="1400"/>
              <a:buChar char="●"/>
              <a:defRPr/>
            </a:lvl4pPr>
            <a:lvl5pPr marL="2286000" lvl="4" indent="-317500" algn="ctr"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72" name="Google Shape;72;p15"/>
          <p:cNvSpPr txBox="1">
            <a:spLocks noGrp="1"/>
          </p:cNvSpPr>
          <p:nvPr>
            <p:ph type="body" idx="5"/>
          </p:nvPr>
        </p:nvSpPr>
        <p:spPr>
          <a:xfrm>
            <a:off x="4959274" y="2596583"/>
            <a:ext cx="3735000" cy="2447100"/>
          </a:xfrm>
          <a:prstGeom prst="rect">
            <a:avLst/>
          </a:prstGeom>
          <a:noFill/>
          <a:ln>
            <a:noFill/>
          </a:ln>
        </p:spPr>
        <p:txBody>
          <a:bodyPr spcFirstLastPara="1" wrap="square" lIns="68575" tIns="34275" rIns="68575" bIns="34275" anchor="t" anchorCtr="0">
            <a:normAutofit/>
          </a:bodyPr>
          <a:lstStyle>
            <a:lvl1pPr marL="457200" lvl="0" indent="-228600" algn="l" rtl="0">
              <a:lnSpc>
                <a:spcPct val="150000"/>
              </a:lnSpc>
              <a:spcBef>
                <a:spcPts val="800"/>
              </a:spcBef>
              <a:spcAft>
                <a:spcPts val="0"/>
              </a:spcAft>
              <a:buClr>
                <a:schemeClr val="dk1"/>
              </a:buClr>
              <a:buSzPts val="800"/>
              <a:buNone/>
              <a:defRPr sz="800">
                <a:latin typeface="Calibri"/>
                <a:ea typeface="Calibri"/>
                <a:cs typeface="Calibri"/>
                <a:sym typeface="Calibri"/>
              </a:defRPr>
            </a:lvl1pPr>
            <a:lvl2pPr marL="914400" lvl="1" indent="-228600" algn="l" rtl="0">
              <a:lnSpc>
                <a:spcPct val="90000"/>
              </a:lnSpc>
              <a:spcBef>
                <a:spcPts val="1200"/>
              </a:spcBef>
              <a:spcAft>
                <a:spcPts val="0"/>
              </a:spcAft>
              <a:buClr>
                <a:schemeClr val="dk1"/>
              </a:buClr>
              <a:buSzPts val="800"/>
              <a:buNone/>
              <a:defRPr sz="800"/>
            </a:lvl2pPr>
            <a:lvl3pPr marL="1371600" lvl="2" indent="-228600" algn="l" rtl="0">
              <a:lnSpc>
                <a:spcPct val="90000"/>
              </a:lnSpc>
              <a:spcBef>
                <a:spcPts val="1200"/>
              </a:spcBef>
              <a:spcAft>
                <a:spcPts val="0"/>
              </a:spcAft>
              <a:buClr>
                <a:schemeClr val="dk1"/>
              </a:buClr>
              <a:buSzPts val="700"/>
              <a:buNone/>
              <a:defRPr sz="700"/>
            </a:lvl3pPr>
            <a:lvl4pPr marL="1828800" lvl="3" indent="-228600" algn="l" rtl="0">
              <a:lnSpc>
                <a:spcPct val="90000"/>
              </a:lnSpc>
              <a:spcBef>
                <a:spcPts val="1200"/>
              </a:spcBef>
              <a:spcAft>
                <a:spcPts val="0"/>
              </a:spcAft>
              <a:buClr>
                <a:schemeClr val="dk1"/>
              </a:buClr>
              <a:buSzPts val="600"/>
              <a:buNone/>
              <a:defRPr sz="600"/>
            </a:lvl4pPr>
            <a:lvl5pPr marL="2286000" lvl="4" indent="-228600" algn="l" rtl="0">
              <a:lnSpc>
                <a:spcPct val="90000"/>
              </a:lnSpc>
              <a:spcBef>
                <a:spcPts val="1200"/>
              </a:spcBef>
              <a:spcAft>
                <a:spcPts val="0"/>
              </a:spcAft>
              <a:buClr>
                <a:schemeClr val="dk1"/>
              </a:buClr>
              <a:buSzPts val="600"/>
              <a:buNone/>
              <a:defRPr sz="600"/>
            </a:lvl5pPr>
            <a:lvl6pPr marL="2743200" lvl="5" indent="-228600" algn="l" rtl="0">
              <a:lnSpc>
                <a:spcPct val="90000"/>
              </a:lnSpc>
              <a:spcBef>
                <a:spcPts val="1200"/>
              </a:spcBef>
              <a:spcAft>
                <a:spcPts val="0"/>
              </a:spcAft>
              <a:buClr>
                <a:schemeClr val="dk1"/>
              </a:buClr>
              <a:buSzPts val="600"/>
              <a:buNone/>
              <a:defRPr sz="600"/>
            </a:lvl6pPr>
            <a:lvl7pPr marL="3200400" lvl="6" indent="-228600" algn="l" rtl="0">
              <a:lnSpc>
                <a:spcPct val="90000"/>
              </a:lnSpc>
              <a:spcBef>
                <a:spcPts val="1200"/>
              </a:spcBef>
              <a:spcAft>
                <a:spcPts val="0"/>
              </a:spcAft>
              <a:buClr>
                <a:schemeClr val="dk1"/>
              </a:buClr>
              <a:buSzPts val="600"/>
              <a:buNone/>
              <a:defRPr sz="600"/>
            </a:lvl7pPr>
            <a:lvl8pPr marL="3657600" lvl="7" indent="-228600" algn="l" rtl="0">
              <a:lnSpc>
                <a:spcPct val="90000"/>
              </a:lnSpc>
              <a:spcBef>
                <a:spcPts val="1200"/>
              </a:spcBef>
              <a:spcAft>
                <a:spcPts val="0"/>
              </a:spcAft>
              <a:buClr>
                <a:schemeClr val="dk1"/>
              </a:buClr>
              <a:buSzPts val="600"/>
              <a:buNone/>
              <a:defRPr sz="600"/>
            </a:lvl8pPr>
            <a:lvl9pPr marL="4114800" lvl="8" indent="-228600" algn="l" rtl="0">
              <a:lnSpc>
                <a:spcPct val="90000"/>
              </a:lnSpc>
              <a:spcBef>
                <a:spcPts val="1200"/>
              </a:spcBef>
              <a:spcAft>
                <a:spcPts val="1200"/>
              </a:spcAft>
              <a:buClr>
                <a:schemeClr val="dk1"/>
              </a:buClr>
              <a:buSzPts val="600"/>
              <a:buNone/>
              <a:defRPr sz="600"/>
            </a:lvl9pPr>
          </a:lstStyle>
          <a:p>
            <a:endParaRPr/>
          </a:p>
        </p:txBody>
      </p:sp>
      <p:sp>
        <p:nvSpPr>
          <p:cNvPr id="73" name="Google Shape;73;p15"/>
          <p:cNvSpPr/>
          <p:nvPr/>
        </p:nvSpPr>
        <p:spPr>
          <a:xfrm rot="10800000">
            <a:off x="7880582" y="4798009"/>
            <a:ext cx="1263418" cy="345493"/>
          </a:xfrm>
          <a:custGeom>
            <a:avLst/>
            <a:gdLst/>
            <a:ahLst/>
            <a:cxnLst/>
            <a:rect l="l" t="t" r="r" b="b"/>
            <a:pathLst>
              <a:path w="1684558" h="460657" extrusionOk="0">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4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u="none" strike="noStrike" cap="none">
              <a:solidFill>
                <a:schemeClr val="lt1"/>
              </a:solidFill>
              <a:latin typeface="Calibri"/>
              <a:ea typeface="Calibri"/>
              <a:cs typeface="Calibri"/>
              <a:sym typeface="Calibri"/>
            </a:endParaRPr>
          </a:p>
        </p:txBody>
      </p:sp>
      <p:sp>
        <p:nvSpPr>
          <p:cNvPr id="74" name="Google Shape;74;p15"/>
          <p:cNvSpPr/>
          <p:nvPr/>
        </p:nvSpPr>
        <p:spPr>
          <a:xfrm>
            <a:off x="1122565" y="0"/>
            <a:ext cx="1545582" cy="422653"/>
          </a:xfrm>
          <a:custGeom>
            <a:avLst/>
            <a:gdLst/>
            <a:ahLst/>
            <a:cxnLst/>
            <a:rect l="l" t="t" r="r" b="b"/>
            <a:pathLst>
              <a:path w="1684558" h="460657" extrusionOk="0">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lt2">
              <a:alpha val="4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u="none" strike="noStrike" cap="none">
              <a:solidFill>
                <a:schemeClr val="lt1"/>
              </a:solidFill>
              <a:latin typeface="Calibri"/>
              <a:ea typeface="Calibri"/>
              <a:cs typeface="Calibri"/>
              <a:sym typeface="Calibri"/>
            </a:endParaRPr>
          </a:p>
        </p:txBody>
      </p:sp>
      <p:sp>
        <p:nvSpPr>
          <p:cNvPr id="75" name="Google Shape;75;p15"/>
          <p:cNvSpPr txBox="1">
            <a:spLocks noGrp="1"/>
          </p:cNvSpPr>
          <p:nvPr>
            <p:ph type="title"/>
          </p:nvPr>
        </p:nvSpPr>
        <p:spPr>
          <a:xfrm>
            <a:off x="824723" y="2119122"/>
            <a:ext cx="3737700" cy="452700"/>
          </a:xfrm>
          <a:prstGeom prst="rect">
            <a:avLst/>
          </a:prstGeom>
          <a:noFill/>
          <a:ln>
            <a:noFill/>
          </a:ln>
        </p:spPr>
        <p:txBody>
          <a:bodyPr spcFirstLastPara="1" wrap="square" lIns="68575" tIns="0" rIns="68575" bIns="0" anchor="ctr" anchorCtr="0">
            <a:normAutofit/>
          </a:bodyPr>
          <a:lstStyle>
            <a:lvl1pPr lvl="0" algn="ctr" rtl="0">
              <a:lnSpc>
                <a:spcPct val="90000"/>
              </a:lnSpc>
              <a:spcBef>
                <a:spcPts val="0"/>
              </a:spcBef>
              <a:spcAft>
                <a:spcPts val="0"/>
              </a:spcAft>
              <a:buClr>
                <a:srgbClr val="262626"/>
              </a:buClr>
              <a:buSzPts val="1000"/>
              <a:buFont typeface="Calibri"/>
              <a:buNone/>
              <a:defRPr sz="1000" b="0" cap="none">
                <a:solidFill>
                  <a:srgbClr val="262626"/>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Text and Media Clip" type="txAndMedia">
  <p:cSld name="TEXT_AND_MEDIA">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8" name="Google Shape;78;p16"/>
          <p:cNvSpPr txBox="1">
            <a:spLocks noGrp="1"/>
          </p:cNvSpPr>
          <p:nvPr>
            <p:ph type="body" idx="1"/>
          </p:nvPr>
        </p:nvSpPr>
        <p:spPr>
          <a:xfrm>
            <a:off x="457200" y="1200151"/>
            <a:ext cx="4038600" cy="3394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79" name="Google Shape;79;p16"/>
          <p:cNvSpPr>
            <a:spLocks noGrp="1"/>
          </p:cNvSpPr>
          <p:nvPr>
            <p:ph type="media" idx="2"/>
          </p:nvPr>
        </p:nvSpPr>
        <p:spPr>
          <a:xfrm>
            <a:off x="4648200" y="1200151"/>
            <a:ext cx="4038600" cy="33945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0" name="Google Shape;80;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81" name="Google Shape;81;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82" name="Google Shape;82;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685800" y="342900"/>
            <a:ext cx="7772400" cy="9717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5" name="Google Shape;85;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86" name="Google Shape;86;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87" name="Google Shape;87;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Diagram or Organization Chart" type="dgm">
  <p:cSld name="DIAGRAM">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685800" y="342900"/>
            <a:ext cx="7772400" cy="9717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18"/>
          <p:cNvSpPr>
            <a:spLocks noGrp="1"/>
          </p:cNvSpPr>
          <p:nvPr>
            <p:ph type="dgm" idx="2"/>
          </p:nvPr>
        </p:nvSpPr>
        <p:spPr>
          <a:xfrm>
            <a:off x="685800" y="1485900"/>
            <a:ext cx="7772400" cy="30291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1" name="Google Shape;91;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92" name="Google Shape;92;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93" name="Google Shape;93;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19"/>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1200"/>
              </a:spcBef>
              <a:spcAft>
                <a:spcPts val="0"/>
              </a:spcAft>
              <a:buClr>
                <a:schemeClr val="dk1"/>
              </a:buClr>
              <a:buSzPts val="1500"/>
              <a:buNone/>
              <a:defRPr sz="1500" b="1"/>
            </a:lvl2pPr>
            <a:lvl3pPr marL="1371600" lvl="2" indent="-228600" algn="l" rtl="0">
              <a:lnSpc>
                <a:spcPct val="90000"/>
              </a:lnSpc>
              <a:spcBef>
                <a:spcPts val="1200"/>
              </a:spcBef>
              <a:spcAft>
                <a:spcPts val="0"/>
              </a:spcAft>
              <a:buClr>
                <a:schemeClr val="dk1"/>
              </a:buClr>
              <a:buSzPts val="1400"/>
              <a:buNone/>
              <a:defRPr sz="1400" b="1"/>
            </a:lvl3pPr>
            <a:lvl4pPr marL="1828800" lvl="3" indent="-228600" algn="l" rtl="0">
              <a:lnSpc>
                <a:spcPct val="90000"/>
              </a:lnSpc>
              <a:spcBef>
                <a:spcPts val="1200"/>
              </a:spcBef>
              <a:spcAft>
                <a:spcPts val="0"/>
              </a:spcAft>
              <a:buClr>
                <a:schemeClr val="dk1"/>
              </a:buClr>
              <a:buSzPts val="1200"/>
              <a:buNone/>
              <a:defRPr sz="1200" b="1"/>
            </a:lvl4pPr>
            <a:lvl5pPr marL="2286000" lvl="4" indent="-228600" algn="l" rtl="0">
              <a:lnSpc>
                <a:spcPct val="90000"/>
              </a:lnSpc>
              <a:spcBef>
                <a:spcPts val="1200"/>
              </a:spcBef>
              <a:spcAft>
                <a:spcPts val="0"/>
              </a:spcAft>
              <a:buClr>
                <a:schemeClr val="dk1"/>
              </a:buClr>
              <a:buSzPts val="1200"/>
              <a:buNone/>
              <a:defRPr sz="1200" b="1"/>
            </a:lvl5pPr>
            <a:lvl6pPr marL="2743200" lvl="5" indent="-228600" algn="l" rtl="0">
              <a:lnSpc>
                <a:spcPct val="90000"/>
              </a:lnSpc>
              <a:spcBef>
                <a:spcPts val="1200"/>
              </a:spcBef>
              <a:spcAft>
                <a:spcPts val="0"/>
              </a:spcAft>
              <a:buClr>
                <a:schemeClr val="dk1"/>
              </a:buClr>
              <a:buSzPts val="1200"/>
              <a:buNone/>
              <a:defRPr sz="1200" b="1"/>
            </a:lvl6pPr>
            <a:lvl7pPr marL="3200400" lvl="6" indent="-228600" algn="l" rtl="0">
              <a:lnSpc>
                <a:spcPct val="90000"/>
              </a:lnSpc>
              <a:spcBef>
                <a:spcPts val="1200"/>
              </a:spcBef>
              <a:spcAft>
                <a:spcPts val="0"/>
              </a:spcAft>
              <a:buClr>
                <a:schemeClr val="dk1"/>
              </a:buClr>
              <a:buSzPts val="1200"/>
              <a:buNone/>
              <a:defRPr sz="1200" b="1"/>
            </a:lvl7pPr>
            <a:lvl8pPr marL="3657600" lvl="7" indent="-228600" algn="l" rtl="0">
              <a:lnSpc>
                <a:spcPct val="90000"/>
              </a:lnSpc>
              <a:spcBef>
                <a:spcPts val="1200"/>
              </a:spcBef>
              <a:spcAft>
                <a:spcPts val="0"/>
              </a:spcAft>
              <a:buClr>
                <a:schemeClr val="dk1"/>
              </a:buClr>
              <a:buSzPts val="1200"/>
              <a:buNone/>
              <a:defRPr sz="1200" b="1"/>
            </a:lvl8pPr>
            <a:lvl9pPr marL="4114800" lvl="8" indent="-228600" algn="l" rtl="0">
              <a:lnSpc>
                <a:spcPct val="90000"/>
              </a:lnSpc>
              <a:spcBef>
                <a:spcPts val="1200"/>
              </a:spcBef>
              <a:spcAft>
                <a:spcPts val="1200"/>
              </a:spcAft>
              <a:buClr>
                <a:schemeClr val="dk1"/>
              </a:buClr>
              <a:buSzPts val="1200"/>
              <a:buNone/>
              <a:defRPr sz="1200" b="1"/>
            </a:lvl9pPr>
          </a:lstStyle>
          <a:p>
            <a:endParaRPr/>
          </a:p>
        </p:txBody>
      </p:sp>
      <p:sp>
        <p:nvSpPr>
          <p:cNvPr id="97" name="Google Shape;97;p19"/>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98" name="Google Shape;98;p19"/>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1200"/>
              </a:spcBef>
              <a:spcAft>
                <a:spcPts val="0"/>
              </a:spcAft>
              <a:buClr>
                <a:schemeClr val="dk1"/>
              </a:buClr>
              <a:buSzPts val="1500"/>
              <a:buNone/>
              <a:defRPr sz="1500" b="1"/>
            </a:lvl2pPr>
            <a:lvl3pPr marL="1371600" lvl="2" indent="-228600" algn="l" rtl="0">
              <a:lnSpc>
                <a:spcPct val="90000"/>
              </a:lnSpc>
              <a:spcBef>
                <a:spcPts val="1200"/>
              </a:spcBef>
              <a:spcAft>
                <a:spcPts val="0"/>
              </a:spcAft>
              <a:buClr>
                <a:schemeClr val="dk1"/>
              </a:buClr>
              <a:buSzPts val="1400"/>
              <a:buNone/>
              <a:defRPr sz="1400" b="1"/>
            </a:lvl3pPr>
            <a:lvl4pPr marL="1828800" lvl="3" indent="-228600" algn="l" rtl="0">
              <a:lnSpc>
                <a:spcPct val="90000"/>
              </a:lnSpc>
              <a:spcBef>
                <a:spcPts val="1200"/>
              </a:spcBef>
              <a:spcAft>
                <a:spcPts val="0"/>
              </a:spcAft>
              <a:buClr>
                <a:schemeClr val="dk1"/>
              </a:buClr>
              <a:buSzPts val="1200"/>
              <a:buNone/>
              <a:defRPr sz="1200" b="1"/>
            </a:lvl4pPr>
            <a:lvl5pPr marL="2286000" lvl="4" indent="-228600" algn="l" rtl="0">
              <a:lnSpc>
                <a:spcPct val="90000"/>
              </a:lnSpc>
              <a:spcBef>
                <a:spcPts val="1200"/>
              </a:spcBef>
              <a:spcAft>
                <a:spcPts val="0"/>
              </a:spcAft>
              <a:buClr>
                <a:schemeClr val="dk1"/>
              </a:buClr>
              <a:buSzPts val="1200"/>
              <a:buNone/>
              <a:defRPr sz="1200" b="1"/>
            </a:lvl5pPr>
            <a:lvl6pPr marL="2743200" lvl="5" indent="-228600" algn="l" rtl="0">
              <a:lnSpc>
                <a:spcPct val="90000"/>
              </a:lnSpc>
              <a:spcBef>
                <a:spcPts val="1200"/>
              </a:spcBef>
              <a:spcAft>
                <a:spcPts val="0"/>
              </a:spcAft>
              <a:buClr>
                <a:schemeClr val="dk1"/>
              </a:buClr>
              <a:buSzPts val="1200"/>
              <a:buNone/>
              <a:defRPr sz="1200" b="1"/>
            </a:lvl6pPr>
            <a:lvl7pPr marL="3200400" lvl="6" indent="-228600" algn="l" rtl="0">
              <a:lnSpc>
                <a:spcPct val="90000"/>
              </a:lnSpc>
              <a:spcBef>
                <a:spcPts val="1200"/>
              </a:spcBef>
              <a:spcAft>
                <a:spcPts val="0"/>
              </a:spcAft>
              <a:buClr>
                <a:schemeClr val="dk1"/>
              </a:buClr>
              <a:buSzPts val="1200"/>
              <a:buNone/>
              <a:defRPr sz="1200" b="1"/>
            </a:lvl7pPr>
            <a:lvl8pPr marL="3657600" lvl="7" indent="-228600" algn="l" rtl="0">
              <a:lnSpc>
                <a:spcPct val="90000"/>
              </a:lnSpc>
              <a:spcBef>
                <a:spcPts val="1200"/>
              </a:spcBef>
              <a:spcAft>
                <a:spcPts val="0"/>
              </a:spcAft>
              <a:buClr>
                <a:schemeClr val="dk1"/>
              </a:buClr>
              <a:buSzPts val="1200"/>
              <a:buNone/>
              <a:defRPr sz="1200" b="1"/>
            </a:lvl8pPr>
            <a:lvl9pPr marL="4114800" lvl="8" indent="-228600" algn="l" rtl="0">
              <a:lnSpc>
                <a:spcPct val="90000"/>
              </a:lnSpc>
              <a:spcBef>
                <a:spcPts val="1200"/>
              </a:spcBef>
              <a:spcAft>
                <a:spcPts val="1200"/>
              </a:spcAft>
              <a:buClr>
                <a:schemeClr val="dk1"/>
              </a:buClr>
              <a:buSzPts val="1200"/>
              <a:buNone/>
              <a:defRPr sz="1200" b="1"/>
            </a:lvl9pPr>
          </a:lstStyle>
          <a:p>
            <a:endParaRPr/>
          </a:p>
        </p:txBody>
      </p:sp>
      <p:sp>
        <p:nvSpPr>
          <p:cNvPr id="99" name="Google Shape;99;p19"/>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100" name="Google Shape;100;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01" name="Google Shape;101;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02" name="Google Shape;102;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911674" y="365169"/>
            <a:ext cx="7317900" cy="7779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5" name="Google Shape;105;p20"/>
          <p:cNvSpPr txBox="1">
            <a:spLocks noGrp="1"/>
          </p:cNvSpPr>
          <p:nvPr>
            <p:ph type="body" idx="1"/>
          </p:nvPr>
        </p:nvSpPr>
        <p:spPr>
          <a:xfrm>
            <a:off x="457200" y="1543051"/>
            <a:ext cx="8229600" cy="3051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106" name="Google Shape;106;p20"/>
          <p:cNvSpPr txBox="1">
            <a:spLocks noGrp="1"/>
          </p:cNvSpPr>
          <p:nvPr>
            <p:ph type="ftr" idx="11"/>
          </p:nvPr>
        </p:nvSpPr>
        <p:spPr>
          <a:xfrm>
            <a:off x="457200" y="4686100"/>
            <a:ext cx="74676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900">
                <a:solidFill>
                  <a:srgbClr val="888888"/>
                </a:solidFill>
              </a:defRPr>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5" name="Google Shape;115;p2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6" name="Google Shape;116;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7" name="Google Shape;117;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8" name="Google Shape;118;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Text and Media Clip" type="txAndMedia">
  <p:cSld name="TEXT_AND_MEDIA">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1" name="Google Shape;121;p23"/>
          <p:cNvSpPr txBox="1">
            <a:spLocks noGrp="1"/>
          </p:cNvSpPr>
          <p:nvPr>
            <p:ph type="body" idx="1"/>
          </p:nvPr>
        </p:nvSpPr>
        <p:spPr>
          <a:xfrm>
            <a:off x="457200" y="1200151"/>
            <a:ext cx="4038600" cy="33945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2" name="Google Shape;122;p23"/>
          <p:cNvSpPr>
            <a:spLocks noGrp="1"/>
          </p:cNvSpPr>
          <p:nvPr>
            <p:ph type="media" idx="2"/>
          </p:nvPr>
        </p:nvSpPr>
        <p:spPr>
          <a:xfrm>
            <a:off x="4648200" y="1200151"/>
            <a:ext cx="4038600" cy="33945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3" name="Google Shape;123;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4" name="Google Shape;124;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5" name="Google Shape;125;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685800" y="342900"/>
            <a:ext cx="7772400" cy="9717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8" name="Google Shape;128;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9" name="Google Shape;129;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0" name="Google Shape;130;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Diagram or Organization Chart" type="dgm">
  <p:cSld name="DIAGRAM">
    <p:spTree>
      <p:nvGrpSpPr>
        <p:cNvPr id="1" name="Shape 131"/>
        <p:cNvGrpSpPr/>
        <p:nvPr/>
      </p:nvGrpSpPr>
      <p:grpSpPr>
        <a:xfrm>
          <a:off x="0" y="0"/>
          <a:ext cx="0" cy="0"/>
          <a:chOff x="0" y="0"/>
          <a:chExt cx="0" cy="0"/>
        </a:xfrm>
      </p:grpSpPr>
      <p:sp>
        <p:nvSpPr>
          <p:cNvPr id="132" name="Google Shape;132;p25"/>
          <p:cNvSpPr txBox="1">
            <a:spLocks noGrp="1"/>
          </p:cNvSpPr>
          <p:nvPr>
            <p:ph type="title"/>
          </p:nvPr>
        </p:nvSpPr>
        <p:spPr>
          <a:xfrm>
            <a:off x="685800" y="342900"/>
            <a:ext cx="7772400" cy="9717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3" name="Google Shape;133;p25"/>
          <p:cNvSpPr>
            <a:spLocks noGrp="1"/>
          </p:cNvSpPr>
          <p:nvPr>
            <p:ph type="dgm" idx="2"/>
          </p:nvPr>
        </p:nvSpPr>
        <p:spPr>
          <a:xfrm>
            <a:off x="685800" y="1485900"/>
            <a:ext cx="7772400" cy="30291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4" name="Google Shape;134;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5" name="Google Shape;135;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6" name="Google Shape;136;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7"/>
        <p:cNvGrpSpPr/>
        <p:nvPr/>
      </p:nvGrpSpPr>
      <p:grpSpPr>
        <a:xfrm>
          <a:off x="0" y="0"/>
          <a:ext cx="0" cy="0"/>
          <a:chOff x="0" y="0"/>
          <a:chExt cx="0" cy="0"/>
        </a:xfrm>
      </p:grpSpPr>
      <p:sp>
        <p:nvSpPr>
          <p:cNvPr id="138" name="Google Shape;138;p26"/>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9" name="Google Shape;139;p2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40" name="Google Shape;140;p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1" name="Google Shape;141;p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2" name="Google Shape;142;p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3"/>
        <p:cNvGrpSpPr/>
        <p:nvPr/>
      </p:nvGrpSpPr>
      <p:grpSpPr>
        <a:xfrm>
          <a:off x="0" y="0"/>
          <a:ext cx="0" cy="0"/>
          <a:chOff x="0" y="0"/>
          <a:chExt cx="0" cy="0"/>
        </a:xfrm>
      </p:grpSpPr>
      <p:sp>
        <p:nvSpPr>
          <p:cNvPr id="144" name="Google Shape;144;p2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5" name="Google Shape;145;p27"/>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46" name="Google Shape;146;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7" name="Google Shape;147;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8" name="Google Shape;148;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9"/>
        <p:cNvGrpSpPr/>
        <p:nvPr/>
      </p:nvGrpSpPr>
      <p:grpSpPr>
        <a:xfrm>
          <a:off x="0" y="0"/>
          <a:ext cx="0" cy="0"/>
          <a:chOff x="0" y="0"/>
          <a:chExt cx="0" cy="0"/>
        </a:xfrm>
      </p:grpSpPr>
      <p:sp>
        <p:nvSpPr>
          <p:cNvPr id="150" name="Google Shape;150;p2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1" name="Google Shape;151;p28"/>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2" name="Google Shape;152;p28"/>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3" name="Google Shape;153;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4" name="Google Shape;154;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5" name="Google Shape;155;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6"/>
        <p:cNvGrpSpPr/>
        <p:nvPr/>
      </p:nvGrpSpPr>
      <p:grpSpPr>
        <a:xfrm>
          <a:off x="0" y="0"/>
          <a:ext cx="0" cy="0"/>
          <a:chOff x="0" y="0"/>
          <a:chExt cx="0" cy="0"/>
        </a:xfrm>
      </p:grpSpPr>
      <p:sp>
        <p:nvSpPr>
          <p:cNvPr id="157" name="Google Shape;157;p29"/>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8" name="Google Shape;158;p29"/>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9" name="Google Shape;159;p29"/>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0" name="Google Shape;160;p29"/>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61" name="Google Shape;161;p29"/>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2" name="Google Shape;162;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3" name="Google Shape;163;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4" name="Google Shape;164;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5"/>
        <p:cNvGrpSpPr/>
        <p:nvPr/>
      </p:nvGrpSpPr>
      <p:grpSpPr>
        <a:xfrm>
          <a:off x="0" y="0"/>
          <a:ext cx="0" cy="0"/>
          <a:chOff x="0" y="0"/>
          <a:chExt cx="0" cy="0"/>
        </a:xfrm>
      </p:grpSpPr>
      <p:sp>
        <p:nvSpPr>
          <p:cNvPr id="166" name="Google Shape;166;p3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7" name="Google Shape;167;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8" name="Google Shape;168;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9" name="Google Shape;169;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0"/>
        <p:cNvGrpSpPr/>
        <p:nvPr/>
      </p:nvGrpSpPr>
      <p:grpSpPr>
        <a:xfrm>
          <a:off x="0" y="0"/>
          <a:ext cx="0" cy="0"/>
          <a:chOff x="0" y="0"/>
          <a:chExt cx="0" cy="0"/>
        </a:xfrm>
      </p:grpSpPr>
      <p:sp>
        <p:nvSpPr>
          <p:cNvPr id="171" name="Google Shape;171;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2" name="Google Shape;172;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3" name="Google Shape;173;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4"/>
        <p:cNvGrpSpPr/>
        <p:nvPr/>
      </p:nvGrpSpPr>
      <p:grpSpPr>
        <a:xfrm>
          <a:off x="0" y="0"/>
          <a:ext cx="0" cy="0"/>
          <a:chOff x="0" y="0"/>
          <a:chExt cx="0" cy="0"/>
        </a:xfrm>
      </p:grpSpPr>
      <p:sp>
        <p:nvSpPr>
          <p:cNvPr id="175" name="Google Shape;175;p3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6" name="Google Shape;176;p3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77" name="Google Shape;177;p3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78" name="Google Shape;178;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9" name="Google Shape;179;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0" name="Google Shape;180;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1"/>
        <p:cNvGrpSpPr/>
        <p:nvPr/>
      </p:nvGrpSpPr>
      <p:grpSpPr>
        <a:xfrm>
          <a:off x="0" y="0"/>
          <a:ext cx="0" cy="0"/>
          <a:chOff x="0" y="0"/>
          <a:chExt cx="0" cy="0"/>
        </a:xfrm>
      </p:grpSpPr>
      <p:sp>
        <p:nvSpPr>
          <p:cNvPr id="182" name="Google Shape;182;p3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3" name="Google Shape;183;p33"/>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84" name="Google Shape;184;p33"/>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85" name="Google Shape;185;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6" name="Google Shape;186;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7" name="Google Shape;187;p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8"/>
        <p:cNvGrpSpPr/>
        <p:nvPr/>
      </p:nvGrpSpPr>
      <p:grpSpPr>
        <a:xfrm>
          <a:off x="0" y="0"/>
          <a:ext cx="0" cy="0"/>
          <a:chOff x="0" y="0"/>
          <a:chExt cx="0" cy="0"/>
        </a:xfrm>
      </p:grpSpPr>
      <p:sp>
        <p:nvSpPr>
          <p:cNvPr id="189" name="Google Shape;189;p3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0" name="Google Shape;190;p3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1" name="Google Shape;191;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2" name="Google Shape;192;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3" name="Google Shape;193;p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4"/>
        <p:cNvGrpSpPr/>
        <p:nvPr/>
      </p:nvGrpSpPr>
      <p:grpSpPr>
        <a:xfrm>
          <a:off x="0" y="0"/>
          <a:ext cx="0" cy="0"/>
          <a:chOff x="0" y="0"/>
          <a:chExt cx="0" cy="0"/>
        </a:xfrm>
      </p:grpSpPr>
      <p:sp>
        <p:nvSpPr>
          <p:cNvPr id="195" name="Google Shape;195;p3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6" name="Google Shape;196;p3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7" name="Google Shape;197;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8" name="Google Shape;198;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9" name="Google Shape;199;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heme" Target="../theme/theme2.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09" name="Google Shape;109;p2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0" name="Google Shape;110;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1" name="Google Shape;111;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2" name="Google Shape;112;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9.xml"/><Relationship Id="rId5" Type="http://schemas.openxmlformats.org/officeDocument/2006/relationships/image" Target="../media/image3.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9.xml"/><Relationship Id="rId5" Type="http://schemas.openxmlformats.org/officeDocument/2006/relationships/image" Target="../media/image3.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6"/>
          <p:cNvSpPr txBox="1">
            <a:spLocks noGrp="1"/>
          </p:cNvSpPr>
          <p:nvPr>
            <p:ph type="ctrTitle"/>
          </p:nvPr>
        </p:nvSpPr>
        <p:spPr>
          <a:xfrm>
            <a:off x="311700" y="744575"/>
            <a:ext cx="8520600" cy="8259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2844"/>
              <a:t>MTSS Tier 1: School-wide PBS Team Training</a:t>
            </a:r>
            <a:r>
              <a:rPr lang="en"/>
              <a:t> </a:t>
            </a:r>
            <a:endParaRPr/>
          </a:p>
        </p:txBody>
      </p:sp>
      <p:sp>
        <p:nvSpPr>
          <p:cNvPr id="205" name="Google Shape;205;p36"/>
          <p:cNvSpPr txBox="1">
            <a:spLocks noGrp="1"/>
          </p:cNvSpPr>
          <p:nvPr>
            <p:ph type="subTitle" idx="1"/>
          </p:nvPr>
        </p:nvSpPr>
        <p:spPr>
          <a:xfrm>
            <a:off x="311700" y="1779150"/>
            <a:ext cx="8520600" cy="9405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Clr>
                <a:schemeClr val="dk1"/>
              </a:buClr>
              <a:buSzPct val="30555"/>
              <a:buFont typeface="Arial"/>
              <a:buNone/>
            </a:pPr>
            <a:r>
              <a:rPr lang="en" sz="3600">
                <a:solidFill>
                  <a:schemeClr val="dk1"/>
                </a:solidFill>
              </a:rPr>
              <a:t>Establishing a Continuum of Support for Discouraging Inappropriate Behavior</a:t>
            </a:r>
            <a:endParaRPr/>
          </a:p>
        </p:txBody>
      </p:sp>
      <p:pic>
        <p:nvPicPr>
          <p:cNvPr id="206" name="Google Shape;206;p36"/>
          <p:cNvPicPr preferRelativeResize="0"/>
          <p:nvPr/>
        </p:nvPicPr>
        <p:blipFill rotWithShape="1">
          <a:blip r:embed="rId3">
            <a:alphaModFix/>
          </a:blip>
          <a:srcRect l="83870" t="11601" r="1490" b="50706"/>
          <a:stretch/>
        </p:blipFill>
        <p:spPr>
          <a:xfrm>
            <a:off x="3598164" y="3520489"/>
            <a:ext cx="1947663" cy="1410375"/>
          </a:xfrm>
          <a:prstGeom prst="rect">
            <a:avLst/>
          </a:prstGeom>
          <a:noFill/>
          <a:ln w="19050" cap="sq" cmpd="sng">
            <a:solidFill>
              <a:srgbClr val="0070C0"/>
            </a:solidFill>
            <a:prstDash val="solid"/>
            <a:miter lim="800000"/>
            <a:headEnd type="none" w="sm" len="sm"/>
            <a:tailEnd type="none" w="sm" len="sm"/>
          </a:ln>
          <a:effectLst>
            <a:outerShdw blurRad="57150" dist="50800" dir="2700000" algn="tl" rotWithShape="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5"/>
          <p:cNvSpPr txBox="1">
            <a:spLocks noGrp="1"/>
          </p:cNvSpPr>
          <p:nvPr>
            <p:ph type="title"/>
          </p:nvPr>
        </p:nvSpPr>
        <p:spPr>
          <a:xfrm>
            <a:off x="471488" y="205383"/>
            <a:ext cx="5915100" cy="7458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000"/>
              <a:buFont typeface="Calibri"/>
              <a:buNone/>
            </a:pPr>
            <a:r>
              <a:rPr lang="en" sz="3000"/>
              <a:t>Referral Forms:</a:t>
            </a:r>
            <a:endParaRPr/>
          </a:p>
        </p:txBody>
      </p:sp>
      <p:sp>
        <p:nvSpPr>
          <p:cNvPr id="280" name="Google Shape;280;p45"/>
          <p:cNvSpPr txBox="1">
            <a:spLocks noGrp="1"/>
          </p:cNvSpPr>
          <p:nvPr>
            <p:ph type="body" idx="1"/>
          </p:nvPr>
        </p:nvSpPr>
        <p:spPr>
          <a:xfrm>
            <a:off x="471500" y="1296875"/>
            <a:ext cx="7793400" cy="3450900"/>
          </a:xfrm>
          <a:prstGeom prst="rect">
            <a:avLst/>
          </a:prstGeom>
          <a:noFill/>
          <a:ln>
            <a:noFill/>
          </a:ln>
        </p:spPr>
        <p:txBody>
          <a:bodyPr spcFirstLastPara="1" wrap="square" lIns="68575" tIns="34275" rIns="68575" bIns="34275" anchor="t" anchorCtr="0">
            <a:normAutofit fontScale="92500" lnSpcReduction="20000"/>
          </a:bodyPr>
          <a:lstStyle/>
          <a:p>
            <a:pPr marL="177800" lvl="0" indent="0" algn="l" rtl="0">
              <a:lnSpc>
                <a:spcPct val="100000"/>
              </a:lnSpc>
              <a:spcBef>
                <a:spcPts val="0"/>
              </a:spcBef>
              <a:spcAft>
                <a:spcPts val="0"/>
              </a:spcAft>
              <a:buNone/>
            </a:pPr>
            <a:endParaRPr sz="2550">
              <a:solidFill>
                <a:schemeClr val="dk1"/>
              </a:solidFill>
            </a:endParaRPr>
          </a:p>
          <a:p>
            <a:pPr marL="177800" lvl="0" indent="-226536" algn="l" rtl="0">
              <a:lnSpc>
                <a:spcPct val="100000"/>
              </a:lnSpc>
              <a:spcBef>
                <a:spcPts val="0"/>
              </a:spcBef>
              <a:spcAft>
                <a:spcPts val="0"/>
              </a:spcAft>
              <a:buSzPct val="100000"/>
              <a:buChar char="●"/>
            </a:pPr>
            <a:r>
              <a:rPr lang="en" sz="2550">
                <a:solidFill>
                  <a:schemeClr val="dk1"/>
                </a:solidFill>
              </a:rPr>
              <a:t>A purpose of the referral form is to provide (and eventually accumulate/summarize) information from which decisions can be made about interventions</a:t>
            </a:r>
            <a:endParaRPr sz="2550">
              <a:solidFill>
                <a:schemeClr val="dk1"/>
              </a:solidFill>
            </a:endParaRPr>
          </a:p>
          <a:p>
            <a:pPr marL="177800" lvl="0" indent="0" algn="l" rtl="0">
              <a:lnSpc>
                <a:spcPct val="100000"/>
              </a:lnSpc>
              <a:spcBef>
                <a:spcPts val="0"/>
              </a:spcBef>
              <a:spcAft>
                <a:spcPts val="0"/>
              </a:spcAft>
              <a:buNone/>
            </a:pPr>
            <a:endParaRPr sz="2550">
              <a:solidFill>
                <a:schemeClr val="dk1"/>
              </a:solidFill>
            </a:endParaRPr>
          </a:p>
          <a:p>
            <a:pPr marL="177800" lvl="0" indent="-175736" algn="l" rtl="0">
              <a:lnSpc>
                <a:spcPct val="90000"/>
              </a:lnSpc>
              <a:spcBef>
                <a:spcPts val="0"/>
              </a:spcBef>
              <a:spcAft>
                <a:spcPts val="0"/>
              </a:spcAft>
              <a:buSzPct val="100000"/>
              <a:buChar char="●"/>
            </a:pPr>
            <a:r>
              <a:rPr lang="en" sz="2550">
                <a:solidFill>
                  <a:schemeClr val="dk1"/>
                </a:solidFill>
              </a:rPr>
              <a:t>Goal is for forms to be comprehensive yet easy to complete </a:t>
            </a:r>
            <a:endParaRPr sz="2550">
              <a:solidFill>
                <a:schemeClr val="dk1"/>
              </a:solidFill>
            </a:endParaRPr>
          </a:p>
          <a:p>
            <a:pPr marL="520700" lvl="1" indent="-188436" algn="l" rtl="0">
              <a:lnSpc>
                <a:spcPct val="90000"/>
              </a:lnSpc>
              <a:spcBef>
                <a:spcPts val="400"/>
              </a:spcBef>
              <a:spcAft>
                <a:spcPts val="0"/>
              </a:spcAft>
              <a:buSzPct val="100000"/>
              <a:buChar char="○"/>
            </a:pPr>
            <a:r>
              <a:rPr lang="en" sz="2550">
                <a:solidFill>
                  <a:schemeClr val="dk1"/>
                </a:solidFill>
              </a:rPr>
              <a:t>Clarity on the referral form leaves less room for interpretation </a:t>
            </a:r>
            <a:endParaRPr sz="2550">
              <a:solidFill>
                <a:schemeClr val="dk1"/>
              </a:solidFill>
            </a:endParaRPr>
          </a:p>
          <a:p>
            <a:pPr marL="520700" lvl="1" indent="-188436" algn="l" rtl="0">
              <a:lnSpc>
                <a:spcPct val="90000"/>
              </a:lnSpc>
              <a:spcBef>
                <a:spcPts val="400"/>
              </a:spcBef>
              <a:spcAft>
                <a:spcPts val="0"/>
              </a:spcAft>
              <a:buSzPct val="100000"/>
              <a:buChar char="○"/>
            </a:pPr>
            <a:r>
              <a:rPr lang="en" sz="2550">
                <a:solidFill>
                  <a:schemeClr val="dk1"/>
                </a:solidFill>
              </a:rPr>
              <a:t>Clear distinction between major (office-managed) vs. minor (classroom-managed) problem behaviors</a:t>
            </a:r>
            <a:endParaRPr sz="2550">
              <a:solidFill>
                <a:schemeClr val="dk1"/>
              </a:solidFill>
            </a:endParaRPr>
          </a:p>
          <a:p>
            <a:pPr marL="177800" lvl="0" indent="-38100" algn="l" rtl="0">
              <a:lnSpc>
                <a:spcPct val="90000"/>
              </a:lnSpc>
              <a:spcBef>
                <a:spcPts val="800"/>
              </a:spcBef>
              <a:spcAft>
                <a:spcPts val="0"/>
              </a:spcAft>
              <a:buClr>
                <a:schemeClr val="dk1"/>
              </a:buClr>
              <a:buSzPct val="116666"/>
              <a:buNone/>
            </a:pPr>
            <a:endParaRPr/>
          </a:p>
          <a:p>
            <a:pPr marL="177800" lvl="0" indent="-38100" algn="l" rtl="0">
              <a:lnSpc>
                <a:spcPct val="90000"/>
              </a:lnSpc>
              <a:spcBef>
                <a:spcPts val="800"/>
              </a:spcBef>
              <a:spcAft>
                <a:spcPts val="0"/>
              </a:spcAft>
              <a:buClr>
                <a:schemeClr val="dk1"/>
              </a:buClr>
              <a:buSzPct val="116666"/>
              <a:buNone/>
            </a:pPr>
            <a:endParaRPr/>
          </a:p>
          <a:p>
            <a:pPr marL="177800" lvl="0" indent="-38100" algn="l" rtl="0">
              <a:lnSpc>
                <a:spcPct val="90000"/>
              </a:lnSpc>
              <a:spcBef>
                <a:spcPts val="800"/>
              </a:spcBef>
              <a:spcAft>
                <a:spcPts val="1200"/>
              </a:spcAft>
              <a:buClr>
                <a:schemeClr val="dk1"/>
              </a:buClr>
              <a:buSzPct val="116666"/>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6"/>
          <p:cNvSpPr txBox="1">
            <a:spLocks noGrp="1"/>
          </p:cNvSpPr>
          <p:nvPr>
            <p:ph type="title"/>
          </p:nvPr>
        </p:nvSpPr>
        <p:spPr>
          <a:xfrm>
            <a:off x="1310763" y="171450"/>
            <a:ext cx="6172200" cy="857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700"/>
              <a:buFont typeface="Calibri"/>
              <a:buNone/>
            </a:pPr>
            <a:r>
              <a:rPr lang="en" sz="2700"/>
              <a:t>Office Discipline Referral  (ODR) Collection System</a:t>
            </a:r>
            <a:endParaRPr/>
          </a:p>
        </p:txBody>
      </p:sp>
      <p:sp>
        <p:nvSpPr>
          <p:cNvPr id="289" name="Google Shape;289;p46"/>
          <p:cNvSpPr txBox="1">
            <a:spLocks noGrp="1"/>
          </p:cNvSpPr>
          <p:nvPr>
            <p:ph type="body" idx="1"/>
          </p:nvPr>
        </p:nvSpPr>
        <p:spPr>
          <a:xfrm>
            <a:off x="1314450" y="1207199"/>
            <a:ext cx="6172200" cy="4000500"/>
          </a:xfrm>
          <a:prstGeom prst="rect">
            <a:avLst/>
          </a:prstGeom>
          <a:noFill/>
          <a:ln>
            <a:noFill/>
          </a:ln>
        </p:spPr>
        <p:txBody>
          <a:bodyPr spcFirstLastPara="1" wrap="square" lIns="68575" tIns="34275" rIns="68575" bIns="34275" anchor="t" anchorCtr="0">
            <a:normAutofit/>
          </a:bodyPr>
          <a:lstStyle/>
          <a:p>
            <a:pPr marL="177800" lvl="0" indent="-152400" algn="l" rtl="0">
              <a:lnSpc>
                <a:spcPct val="90000"/>
              </a:lnSpc>
              <a:spcBef>
                <a:spcPts val="0"/>
              </a:spcBef>
              <a:spcAft>
                <a:spcPts val="0"/>
              </a:spcAft>
              <a:buClr>
                <a:schemeClr val="dk1"/>
              </a:buClr>
              <a:buSzPts val="2000"/>
              <a:buChar char="●"/>
            </a:pPr>
            <a:r>
              <a:rPr lang="en" sz="2000" dirty="0">
                <a:solidFill>
                  <a:schemeClr val="tx1">
                    <a:lumMod val="85000"/>
                    <a:lumOff val="15000"/>
                  </a:schemeClr>
                </a:solidFill>
              </a:rPr>
              <a:t>Does you current ODR collection system help you capture answers to these </a:t>
            </a:r>
            <a:r>
              <a:rPr lang="en" sz="2000" b="1" i="1" dirty="0">
                <a:solidFill>
                  <a:srgbClr val="0000FF"/>
                </a:solidFill>
              </a:rPr>
              <a:t>5 questions</a:t>
            </a:r>
            <a:r>
              <a:rPr lang="en" sz="2000" dirty="0"/>
              <a:t> </a:t>
            </a:r>
            <a:r>
              <a:rPr lang="en" sz="2000" dirty="0">
                <a:solidFill>
                  <a:schemeClr val="tx1">
                    <a:lumMod val="85000"/>
                    <a:lumOff val="15000"/>
                  </a:schemeClr>
                </a:solidFill>
              </a:rPr>
              <a:t>on </a:t>
            </a:r>
            <a:r>
              <a:rPr lang="en" sz="2000" u="sng" dirty="0">
                <a:solidFill>
                  <a:schemeClr val="tx1">
                    <a:lumMod val="85000"/>
                    <a:lumOff val="15000"/>
                  </a:schemeClr>
                </a:solidFill>
              </a:rPr>
              <a:t>each</a:t>
            </a:r>
            <a:r>
              <a:rPr lang="en" sz="2000" dirty="0">
                <a:solidFill>
                  <a:schemeClr val="tx1">
                    <a:lumMod val="85000"/>
                    <a:lumOff val="15000"/>
                  </a:schemeClr>
                </a:solidFill>
              </a:rPr>
              <a:t> referral:  </a:t>
            </a:r>
            <a:endParaRPr sz="2000" dirty="0">
              <a:solidFill>
                <a:schemeClr val="tx1">
                  <a:lumMod val="85000"/>
                  <a:lumOff val="15000"/>
                </a:schemeClr>
              </a:solidFill>
            </a:endParaRPr>
          </a:p>
          <a:p>
            <a:pPr marL="177800" lvl="0" indent="-114300" algn="l" rtl="0">
              <a:lnSpc>
                <a:spcPct val="90000"/>
              </a:lnSpc>
              <a:spcBef>
                <a:spcPts val="0"/>
              </a:spcBef>
              <a:spcAft>
                <a:spcPts val="0"/>
              </a:spcAft>
              <a:buClr>
                <a:schemeClr val="dk1"/>
              </a:buClr>
              <a:buSzPts val="1000"/>
              <a:buNone/>
            </a:pPr>
            <a:endParaRPr sz="2000" dirty="0"/>
          </a:p>
          <a:p>
            <a:pPr marL="965200" lvl="2" indent="-355600" algn="l" rtl="0">
              <a:lnSpc>
                <a:spcPct val="90000"/>
              </a:lnSpc>
              <a:spcBef>
                <a:spcPts val="0"/>
              </a:spcBef>
              <a:spcAft>
                <a:spcPts val="0"/>
              </a:spcAft>
              <a:buClr>
                <a:srgbClr val="003082"/>
              </a:buClr>
              <a:buSzPts val="2000"/>
              <a:buFont typeface="Calibri"/>
              <a:buAutoNum type="arabicPeriod"/>
            </a:pPr>
            <a:r>
              <a:rPr lang="en" sz="2000" b="1" dirty="0">
                <a:solidFill>
                  <a:schemeClr val="tx1">
                    <a:lumMod val="85000"/>
                    <a:lumOff val="15000"/>
                  </a:schemeClr>
                </a:solidFill>
              </a:rPr>
              <a:t>Who?</a:t>
            </a:r>
            <a:endParaRPr sz="2000" dirty="0">
              <a:solidFill>
                <a:schemeClr val="tx1">
                  <a:lumMod val="85000"/>
                  <a:lumOff val="15000"/>
                </a:schemeClr>
              </a:solidFill>
            </a:endParaRPr>
          </a:p>
          <a:p>
            <a:pPr marL="965200" lvl="2" indent="-355600" algn="l" rtl="0">
              <a:lnSpc>
                <a:spcPct val="90000"/>
              </a:lnSpc>
              <a:spcBef>
                <a:spcPts val="0"/>
              </a:spcBef>
              <a:spcAft>
                <a:spcPts val="0"/>
              </a:spcAft>
              <a:buClr>
                <a:srgbClr val="003082"/>
              </a:buClr>
              <a:buSzPts val="2000"/>
              <a:buFont typeface="Calibri"/>
              <a:buAutoNum type="arabicPeriod"/>
            </a:pPr>
            <a:r>
              <a:rPr lang="en" sz="2000" b="1" dirty="0">
                <a:solidFill>
                  <a:schemeClr val="tx1">
                    <a:lumMod val="85000"/>
                    <a:lumOff val="15000"/>
                  </a:schemeClr>
                </a:solidFill>
              </a:rPr>
              <a:t>Why?</a:t>
            </a:r>
            <a:endParaRPr sz="2000" dirty="0">
              <a:solidFill>
                <a:schemeClr val="tx1">
                  <a:lumMod val="85000"/>
                  <a:lumOff val="15000"/>
                </a:schemeClr>
              </a:solidFill>
            </a:endParaRPr>
          </a:p>
          <a:p>
            <a:pPr marL="965200" lvl="2" indent="-355600" algn="l" rtl="0">
              <a:lnSpc>
                <a:spcPct val="90000"/>
              </a:lnSpc>
              <a:spcBef>
                <a:spcPts val="0"/>
              </a:spcBef>
              <a:spcAft>
                <a:spcPts val="0"/>
              </a:spcAft>
              <a:buClr>
                <a:srgbClr val="003082"/>
              </a:buClr>
              <a:buSzPts val="2000"/>
              <a:buFont typeface="Calibri"/>
              <a:buAutoNum type="arabicPeriod"/>
            </a:pPr>
            <a:r>
              <a:rPr lang="en" sz="2000" b="1" dirty="0">
                <a:solidFill>
                  <a:schemeClr val="tx1">
                    <a:lumMod val="85000"/>
                    <a:lumOff val="15000"/>
                  </a:schemeClr>
                </a:solidFill>
              </a:rPr>
              <a:t>What?</a:t>
            </a:r>
            <a:endParaRPr sz="2000" dirty="0">
              <a:solidFill>
                <a:schemeClr val="tx1">
                  <a:lumMod val="85000"/>
                  <a:lumOff val="15000"/>
                </a:schemeClr>
              </a:solidFill>
            </a:endParaRPr>
          </a:p>
          <a:p>
            <a:pPr marL="965200" lvl="2" indent="-355600" algn="l" rtl="0">
              <a:lnSpc>
                <a:spcPct val="90000"/>
              </a:lnSpc>
              <a:spcBef>
                <a:spcPts val="0"/>
              </a:spcBef>
              <a:spcAft>
                <a:spcPts val="0"/>
              </a:spcAft>
              <a:buClr>
                <a:srgbClr val="003082"/>
              </a:buClr>
              <a:buSzPts val="2000"/>
              <a:buFont typeface="Calibri"/>
              <a:buAutoNum type="arabicPeriod"/>
            </a:pPr>
            <a:r>
              <a:rPr lang="en" sz="2000" b="1" dirty="0">
                <a:solidFill>
                  <a:schemeClr val="tx1">
                    <a:lumMod val="85000"/>
                    <a:lumOff val="15000"/>
                  </a:schemeClr>
                </a:solidFill>
              </a:rPr>
              <a:t>When?</a:t>
            </a:r>
            <a:endParaRPr sz="2000" dirty="0">
              <a:solidFill>
                <a:schemeClr val="tx1">
                  <a:lumMod val="85000"/>
                  <a:lumOff val="15000"/>
                </a:schemeClr>
              </a:solidFill>
            </a:endParaRPr>
          </a:p>
          <a:p>
            <a:pPr marL="965200" lvl="2" indent="-355600" algn="l" rtl="0">
              <a:lnSpc>
                <a:spcPct val="90000"/>
              </a:lnSpc>
              <a:spcBef>
                <a:spcPts val="0"/>
              </a:spcBef>
              <a:spcAft>
                <a:spcPts val="0"/>
              </a:spcAft>
              <a:buClr>
                <a:srgbClr val="003082"/>
              </a:buClr>
              <a:buSzPts val="2000"/>
              <a:buFont typeface="Calibri"/>
              <a:buAutoNum type="arabicPeriod"/>
            </a:pPr>
            <a:r>
              <a:rPr lang="en" sz="2000" b="1" dirty="0">
                <a:solidFill>
                  <a:schemeClr val="tx1">
                    <a:lumMod val="85000"/>
                    <a:lumOff val="15000"/>
                  </a:schemeClr>
                </a:solidFill>
              </a:rPr>
              <a:t>Where?</a:t>
            </a:r>
            <a:endParaRPr sz="2000" dirty="0">
              <a:solidFill>
                <a:schemeClr val="tx1">
                  <a:lumMod val="85000"/>
                  <a:lumOff val="15000"/>
                </a:schemeClr>
              </a:solidFill>
            </a:endParaRPr>
          </a:p>
          <a:p>
            <a:pPr marL="584200" lvl="2" indent="0" algn="l" rtl="0">
              <a:lnSpc>
                <a:spcPct val="90000"/>
              </a:lnSpc>
              <a:spcBef>
                <a:spcPts val="400"/>
              </a:spcBef>
              <a:spcAft>
                <a:spcPts val="1200"/>
              </a:spcAft>
              <a:buClr>
                <a:srgbClr val="003082"/>
              </a:buClr>
              <a:buSzPts val="2000"/>
              <a:buNone/>
            </a:pPr>
            <a:endParaRPr sz="2000" b="1" dirty="0"/>
          </a:p>
        </p:txBody>
      </p:sp>
      <p:sp>
        <p:nvSpPr>
          <p:cNvPr id="290" name="Google Shape;290;p46"/>
          <p:cNvSpPr/>
          <p:nvPr/>
        </p:nvSpPr>
        <p:spPr>
          <a:xfrm>
            <a:off x="3599325" y="2384189"/>
            <a:ext cx="1050600" cy="993300"/>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91" name="Google Shape;291;p46"/>
          <p:cNvPicPr preferRelativeResize="0"/>
          <p:nvPr/>
        </p:nvPicPr>
        <p:blipFill rotWithShape="1">
          <a:blip r:embed="rId3">
            <a:alphaModFix/>
          </a:blip>
          <a:srcRect/>
          <a:stretch/>
        </p:blipFill>
        <p:spPr>
          <a:xfrm>
            <a:off x="5309319" y="2316665"/>
            <a:ext cx="1515756" cy="1494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7"/>
          <p:cNvSpPr txBox="1">
            <a:spLocks noGrp="1"/>
          </p:cNvSpPr>
          <p:nvPr>
            <p:ph type="title"/>
          </p:nvPr>
        </p:nvSpPr>
        <p:spPr>
          <a:xfrm>
            <a:off x="1485900" y="205978"/>
            <a:ext cx="5886600" cy="857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700"/>
              <a:buFont typeface="Calibri"/>
              <a:buNone/>
            </a:pPr>
            <a:r>
              <a:rPr lang="en" sz="2700"/>
              <a:t>Function:</a:t>
            </a:r>
            <a:br>
              <a:rPr lang="en" sz="2700"/>
            </a:br>
            <a:r>
              <a:rPr lang="en" sz="2700"/>
              <a:t>The Root of the Behavior – the WHY</a:t>
            </a:r>
            <a:endParaRPr/>
          </a:p>
        </p:txBody>
      </p:sp>
      <p:sp>
        <p:nvSpPr>
          <p:cNvPr id="300" name="Google Shape;300;p47"/>
          <p:cNvSpPr txBox="1">
            <a:spLocks noGrp="1"/>
          </p:cNvSpPr>
          <p:nvPr>
            <p:ph type="body" idx="1"/>
          </p:nvPr>
        </p:nvSpPr>
        <p:spPr>
          <a:xfrm>
            <a:off x="1542129" y="1314450"/>
            <a:ext cx="3830100" cy="3429000"/>
          </a:xfrm>
          <a:prstGeom prst="rect">
            <a:avLst/>
          </a:prstGeom>
          <a:noFill/>
          <a:ln>
            <a:noFill/>
          </a:ln>
        </p:spPr>
        <p:txBody>
          <a:bodyPr spcFirstLastPara="1" wrap="square" lIns="68575" tIns="34275" rIns="68575" bIns="34275" anchor="t" anchorCtr="0">
            <a:normAutofit/>
          </a:bodyPr>
          <a:lstStyle/>
          <a:p>
            <a:pPr marL="177800" lvl="0" indent="-165100" algn="l" rtl="0">
              <a:lnSpc>
                <a:spcPct val="70000"/>
              </a:lnSpc>
              <a:spcBef>
                <a:spcPts val="0"/>
              </a:spcBef>
              <a:spcAft>
                <a:spcPts val="0"/>
              </a:spcAft>
              <a:buSzPts val="1800"/>
              <a:buChar char="●"/>
            </a:pPr>
            <a:r>
              <a:rPr lang="en">
                <a:solidFill>
                  <a:schemeClr val="dk1"/>
                </a:solidFill>
              </a:rPr>
              <a:t>gain attention from peers? </a:t>
            </a:r>
            <a:endParaRPr>
              <a:solidFill>
                <a:schemeClr val="dk1"/>
              </a:solidFill>
            </a:endParaRPr>
          </a:p>
          <a:p>
            <a:pPr marL="177800" lvl="0" indent="-165100" algn="l" rtl="0">
              <a:lnSpc>
                <a:spcPct val="70000"/>
              </a:lnSpc>
              <a:spcBef>
                <a:spcPts val="800"/>
              </a:spcBef>
              <a:spcAft>
                <a:spcPts val="0"/>
              </a:spcAft>
              <a:buSzPts val="1800"/>
              <a:buChar char="●"/>
            </a:pPr>
            <a:r>
              <a:rPr lang="en">
                <a:solidFill>
                  <a:schemeClr val="dk1"/>
                </a:solidFill>
              </a:rPr>
              <a:t>gain attention from adults </a:t>
            </a:r>
            <a:endParaRPr>
              <a:solidFill>
                <a:schemeClr val="dk1"/>
              </a:solidFill>
            </a:endParaRPr>
          </a:p>
          <a:p>
            <a:pPr marL="177800" lvl="0" indent="-165100" algn="l" rtl="0">
              <a:lnSpc>
                <a:spcPct val="70000"/>
              </a:lnSpc>
              <a:spcBef>
                <a:spcPts val="800"/>
              </a:spcBef>
              <a:spcAft>
                <a:spcPts val="0"/>
              </a:spcAft>
              <a:buSzPts val="1800"/>
              <a:buChar char="●"/>
            </a:pPr>
            <a:r>
              <a:rPr lang="en">
                <a:solidFill>
                  <a:schemeClr val="dk1"/>
                </a:solidFill>
              </a:rPr>
              <a:t>obtain objects (e.g., toys or games, materials, food) from peers or adults? </a:t>
            </a:r>
            <a:endParaRPr>
              <a:solidFill>
                <a:schemeClr val="dk1"/>
              </a:solidFill>
            </a:endParaRPr>
          </a:p>
          <a:p>
            <a:pPr marL="177800" lvl="0" indent="-165100" algn="l" rtl="0">
              <a:lnSpc>
                <a:spcPct val="70000"/>
              </a:lnSpc>
              <a:spcBef>
                <a:spcPts val="800"/>
              </a:spcBef>
              <a:spcAft>
                <a:spcPts val="0"/>
              </a:spcAft>
              <a:buSzPts val="1800"/>
              <a:buChar char="●"/>
            </a:pPr>
            <a:r>
              <a:rPr lang="en">
                <a:solidFill>
                  <a:schemeClr val="dk1"/>
                </a:solidFill>
              </a:rPr>
              <a:t>delay a transition from a preferred activity to a non-preferred activity? </a:t>
            </a:r>
            <a:endParaRPr>
              <a:solidFill>
                <a:schemeClr val="dk1"/>
              </a:solidFill>
            </a:endParaRPr>
          </a:p>
          <a:p>
            <a:pPr marL="177800" lvl="0" indent="-165100" algn="l" rtl="0">
              <a:lnSpc>
                <a:spcPct val="70000"/>
              </a:lnSpc>
              <a:spcBef>
                <a:spcPts val="800"/>
              </a:spcBef>
              <a:spcAft>
                <a:spcPts val="0"/>
              </a:spcAft>
              <a:buSzPts val="1800"/>
              <a:buChar char="●"/>
            </a:pPr>
            <a:r>
              <a:rPr lang="en">
                <a:solidFill>
                  <a:schemeClr val="dk1"/>
                </a:solidFill>
              </a:rPr>
              <a:t>terminate or delay a non-preferred (e.g., difficult, boring, repetitive) task or activity? </a:t>
            </a:r>
            <a:endParaRPr>
              <a:solidFill>
                <a:schemeClr val="dk1"/>
              </a:solidFill>
            </a:endParaRPr>
          </a:p>
          <a:p>
            <a:pPr marL="177800" lvl="0" indent="-165100" algn="l" rtl="0">
              <a:lnSpc>
                <a:spcPct val="70000"/>
              </a:lnSpc>
              <a:spcBef>
                <a:spcPts val="800"/>
              </a:spcBef>
              <a:spcAft>
                <a:spcPts val="0"/>
              </a:spcAft>
              <a:buSzPts val="1800"/>
              <a:buChar char="●"/>
            </a:pPr>
            <a:r>
              <a:rPr lang="en">
                <a:solidFill>
                  <a:schemeClr val="dk1"/>
                </a:solidFill>
              </a:rPr>
              <a:t>get away from a non-preferred classmate or adult?</a:t>
            </a:r>
            <a:endParaRPr>
              <a:solidFill>
                <a:schemeClr val="dk1"/>
              </a:solidFill>
            </a:endParaRPr>
          </a:p>
          <a:p>
            <a:pPr marL="177800" lvl="0" indent="-50800" algn="l" rtl="0">
              <a:lnSpc>
                <a:spcPct val="70000"/>
              </a:lnSpc>
              <a:spcBef>
                <a:spcPts val="800"/>
              </a:spcBef>
              <a:spcAft>
                <a:spcPts val="1200"/>
              </a:spcAft>
              <a:buClr>
                <a:schemeClr val="dk1"/>
              </a:buClr>
              <a:buSzPts val="1900"/>
              <a:buNone/>
            </a:pPr>
            <a:endParaRPr sz="1900"/>
          </a:p>
        </p:txBody>
      </p:sp>
      <p:sp>
        <p:nvSpPr>
          <p:cNvPr id="301" name="Google Shape;301;p47"/>
          <p:cNvSpPr txBox="1"/>
          <p:nvPr/>
        </p:nvSpPr>
        <p:spPr>
          <a:xfrm>
            <a:off x="2171700" y="4514850"/>
            <a:ext cx="5486400" cy="285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i="1">
                <a:solidFill>
                  <a:schemeClr val="dk1"/>
                </a:solidFill>
                <a:latin typeface="Calibri"/>
                <a:ea typeface="Calibri"/>
                <a:cs typeface="Calibri"/>
                <a:sym typeface="Calibri"/>
              </a:rPr>
              <a:t>(Dunlap, Iovannone, Kincaid, Wilson, Christiansen, Strain &amp; English, 2010)</a:t>
            </a:r>
            <a:endParaRPr sz="1100"/>
          </a:p>
        </p:txBody>
      </p:sp>
      <p:pic>
        <p:nvPicPr>
          <p:cNvPr id="302" name="Google Shape;302;p47"/>
          <p:cNvPicPr preferRelativeResize="0"/>
          <p:nvPr/>
        </p:nvPicPr>
        <p:blipFill rotWithShape="1">
          <a:blip r:embed="rId3">
            <a:alphaModFix/>
          </a:blip>
          <a:srcRect/>
          <a:stretch/>
        </p:blipFill>
        <p:spPr>
          <a:xfrm>
            <a:off x="5736202" y="1543050"/>
            <a:ext cx="2051050" cy="2171700"/>
          </a:xfrm>
          <a:prstGeom prst="rect">
            <a:avLst/>
          </a:prstGeom>
          <a:noFill/>
          <a:ln w="57150" cap="flat" cmpd="sng">
            <a:solidFill>
              <a:srgbClr val="00B050"/>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6"/>
        <p:cNvGrpSpPr/>
        <p:nvPr/>
      </p:nvGrpSpPr>
      <p:grpSpPr>
        <a:xfrm>
          <a:off x="0" y="0"/>
          <a:ext cx="0" cy="0"/>
          <a:chOff x="0" y="0"/>
          <a:chExt cx="0" cy="0"/>
        </a:xfrm>
      </p:grpSpPr>
      <p:sp>
        <p:nvSpPr>
          <p:cNvPr id="307" name="Google Shape;307;p48"/>
          <p:cNvSpPr txBox="1">
            <a:spLocks noGrp="1"/>
          </p:cNvSpPr>
          <p:nvPr>
            <p:ph type="title"/>
          </p:nvPr>
        </p:nvSpPr>
        <p:spPr>
          <a:xfrm>
            <a:off x="838200" y="273844"/>
            <a:ext cx="7848600" cy="9942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chemeClr val="dk1"/>
              </a:buClr>
              <a:buSzPts val="800"/>
              <a:buFont typeface="Calibri"/>
              <a:buNone/>
            </a:pPr>
            <a:r>
              <a:rPr lang="en">
                <a:solidFill>
                  <a:srgbClr val="000000"/>
                </a:solidFill>
              </a:rPr>
              <a:t>Function-Based Lens</a:t>
            </a:r>
            <a:br>
              <a:rPr lang="en">
                <a:solidFill>
                  <a:srgbClr val="000000"/>
                </a:solidFill>
              </a:rPr>
            </a:br>
            <a:r>
              <a:rPr lang="en">
                <a:solidFill>
                  <a:srgbClr val="000000"/>
                </a:solidFill>
              </a:rPr>
              <a:t>Reasons Students Commonly Misbehave</a:t>
            </a:r>
            <a:endParaRPr/>
          </a:p>
        </p:txBody>
      </p:sp>
      <p:sp>
        <p:nvSpPr>
          <p:cNvPr id="308" name="Google Shape;308;p48"/>
          <p:cNvSpPr txBox="1">
            <a:spLocks noGrp="1"/>
          </p:cNvSpPr>
          <p:nvPr>
            <p:ph type="body" idx="1"/>
          </p:nvPr>
        </p:nvSpPr>
        <p:spPr>
          <a:xfrm>
            <a:off x="457200" y="1587577"/>
            <a:ext cx="8229600" cy="3394500"/>
          </a:xfrm>
          <a:prstGeom prst="rect">
            <a:avLst/>
          </a:prstGeom>
          <a:noFill/>
          <a:ln>
            <a:noFill/>
          </a:ln>
        </p:spPr>
        <p:txBody>
          <a:bodyPr spcFirstLastPara="1" wrap="square" lIns="68575" tIns="34275" rIns="68575" bIns="34275" anchor="t" anchorCtr="0">
            <a:normAutofit/>
          </a:bodyPr>
          <a:lstStyle/>
          <a:p>
            <a:pPr marL="254000" marR="0" lvl="0" indent="-266700" algn="l" rtl="0">
              <a:lnSpc>
                <a:spcPct val="90000"/>
              </a:lnSpc>
              <a:spcBef>
                <a:spcPts val="0"/>
              </a:spcBef>
              <a:spcAft>
                <a:spcPts val="0"/>
              </a:spcAft>
              <a:buClr>
                <a:schemeClr val="dk1"/>
              </a:buClr>
              <a:buSzPts val="2400"/>
              <a:buChar char="•"/>
            </a:pPr>
            <a:r>
              <a:rPr lang="en" sz="2400" i="0" u="none" strike="noStrike" cap="none">
                <a:solidFill>
                  <a:schemeClr val="dk1"/>
                </a:solidFill>
              </a:rPr>
              <a:t>Student(s) don’t know expectations </a:t>
            </a:r>
            <a:r>
              <a:rPr lang="en" sz="2400" i="1" u="none" strike="noStrike" cap="none">
                <a:solidFill>
                  <a:schemeClr val="dk1"/>
                </a:solidFill>
              </a:rPr>
              <a:t>or time and place</a:t>
            </a:r>
            <a:endParaRPr sz="2100"/>
          </a:p>
          <a:p>
            <a:pPr marL="254000" marR="0" lvl="0" indent="-266700" algn="l" rtl="0">
              <a:lnSpc>
                <a:spcPct val="90000"/>
              </a:lnSpc>
              <a:spcBef>
                <a:spcPts val="400"/>
              </a:spcBef>
              <a:spcAft>
                <a:spcPts val="0"/>
              </a:spcAft>
              <a:buClr>
                <a:schemeClr val="dk1"/>
              </a:buClr>
              <a:buSzPts val="2400"/>
              <a:buChar char="•"/>
            </a:pPr>
            <a:r>
              <a:rPr lang="en" sz="2400" i="0" u="none" strike="noStrike" cap="none">
                <a:solidFill>
                  <a:schemeClr val="dk1"/>
                </a:solidFill>
              </a:rPr>
              <a:t>Student(s) don’t know how to exhibit expected behavior (e.g., SE skills)</a:t>
            </a:r>
            <a:endParaRPr sz="2100"/>
          </a:p>
          <a:p>
            <a:pPr marL="254000" marR="0" lvl="0" indent="-266700" algn="l" rtl="0">
              <a:lnSpc>
                <a:spcPct val="90000"/>
              </a:lnSpc>
              <a:spcBef>
                <a:spcPts val="400"/>
              </a:spcBef>
              <a:spcAft>
                <a:spcPts val="0"/>
              </a:spcAft>
              <a:buClr>
                <a:schemeClr val="dk1"/>
              </a:buClr>
              <a:buSzPts val="2400"/>
              <a:buChar char="•"/>
            </a:pPr>
            <a:r>
              <a:rPr lang="en" sz="2400" i="0" u="none" strike="noStrike" cap="none">
                <a:solidFill>
                  <a:schemeClr val="dk1"/>
                </a:solidFill>
              </a:rPr>
              <a:t>Student is unaware he/she is engaged in the misbehavior</a:t>
            </a:r>
            <a:endParaRPr sz="2100"/>
          </a:p>
          <a:p>
            <a:pPr marL="254000" marR="0" lvl="0" indent="-266700" algn="l" rtl="0">
              <a:lnSpc>
                <a:spcPct val="90000"/>
              </a:lnSpc>
              <a:spcBef>
                <a:spcPts val="400"/>
              </a:spcBef>
              <a:spcAft>
                <a:spcPts val="0"/>
              </a:spcAft>
              <a:buClr>
                <a:schemeClr val="dk1"/>
              </a:buClr>
              <a:buSzPts val="2400"/>
              <a:buChar char="•"/>
            </a:pPr>
            <a:r>
              <a:rPr lang="en" sz="2400" i="0" u="none" strike="noStrike" cap="none">
                <a:solidFill>
                  <a:schemeClr val="dk1"/>
                </a:solidFill>
              </a:rPr>
              <a:t>Misbehavior is providing student with desired outcome:</a:t>
            </a:r>
            <a:endParaRPr sz="2100"/>
          </a:p>
          <a:p>
            <a:pPr marL="558800" marR="0" lvl="1" indent="-234950" algn="l" rtl="0">
              <a:lnSpc>
                <a:spcPct val="90000"/>
              </a:lnSpc>
              <a:spcBef>
                <a:spcPts val="400"/>
              </a:spcBef>
              <a:spcAft>
                <a:spcPts val="0"/>
              </a:spcAft>
              <a:buClr>
                <a:schemeClr val="dk1"/>
              </a:buClr>
              <a:buSzPts val="2100"/>
              <a:buChar char="–"/>
            </a:pPr>
            <a:r>
              <a:rPr lang="en" sz="2100" i="0" u="none" strike="noStrike" cap="none">
                <a:solidFill>
                  <a:schemeClr val="dk1"/>
                </a:solidFill>
              </a:rPr>
              <a:t>Obtaining attention from adults/peers</a:t>
            </a:r>
            <a:endParaRPr sz="1700"/>
          </a:p>
          <a:p>
            <a:pPr marL="558800" marR="0" lvl="1" indent="-234950" algn="l" rtl="0">
              <a:lnSpc>
                <a:spcPct val="90000"/>
              </a:lnSpc>
              <a:spcBef>
                <a:spcPts val="400"/>
              </a:spcBef>
              <a:spcAft>
                <a:spcPts val="0"/>
              </a:spcAft>
              <a:buClr>
                <a:schemeClr val="dk1"/>
              </a:buClr>
              <a:buSzPts val="2100"/>
              <a:buChar char="–"/>
            </a:pPr>
            <a:r>
              <a:rPr lang="en" sz="2100" i="0" u="none" strike="noStrike" cap="none">
                <a:solidFill>
                  <a:schemeClr val="dk1"/>
                </a:solidFill>
              </a:rPr>
              <a:t>Escape from difficult task or non-desired activity</a:t>
            </a:r>
            <a:endParaRPr sz="1700"/>
          </a:p>
          <a:p>
            <a:pPr marL="254000" marR="0" lvl="0" indent="-254000" algn="l" rtl="0">
              <a:lnSpc>
                <a:spcPct val="90000"/>
              </a:lnSpc>
              <a:spcBef>
                <a:spcPts val="500"/>
              </a:spcBef>
              <a:spcAft>
                <a:spcPts val="120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309" name="Google Shape;309;p48"/>
          <p:cNvPicPr preferRelativeResize="0"/>
          <p:nvPr/>
        </p:nvPicPr>
        <p:blipFill rotWithShape="1">
          <a:blip r:embed="rId3">
            <a:alphaModFix/>
          </a:blip>
          <a:srcRect t="1816" r="64330"/>
          <a:stretch/>
        </p:blipFill>
        <p:spPr>
          <a:xfrm>
            <a:off x="8220600" y="4316125"/>
            <a:ext cx="739800" cy="665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9"/>
          <p:cNvSpPr txBox="1">
            <a:spLocks noGrp="1"/>
          </p:cNvSpPr>
          <p:nvPr>
            <p:ph type="body" idx="1"/>
          </p:nvPr>
        </p:nvSpPr>
        <p:spPr>
          <a:xfrm>
            <a:off x="1718551" y="1426526"/>
            <a:ext cx="2923200" cy="3238800"/>
          </a:xfrm>
          <a:prstGeom prst="rect">
            <a:avLst/>
          </a:prstGeom>
          <a:noFill/>
          <a:ln>
            <a:noFill/>
          </a:ln>
        </p:spPr>
        <p:txBody>
          <a:bodyPr spcFirstLastPara="1" wrap="square" lIns="68575" tIns="34275" rIns="68575" bIns="34275" anchor="t" anchorCtr="0">
            <a:normAutofit/>
          </a:bodyPr>
          <a:lstStyle/>
          <a:p>
            <a:pPr marL="342900" lvl="0" indent="-336550" algn="l" rtl="0">
              <a:lnSpc>
                <a:spcPct val="100000"/>
              </a:lnSpc>
              <a:spcBef>
                <a:spcPts val="0"/>
              </a:spcBef>
              <a:spcAft>
                <a:spcPts val="0"/>
              </a:spcAft>
              <a:buSzPts val="2100"/>
              <a:buFont typeface="Noto Sans Symbols"/>
              <a:buChar char="▪"/>
            </a:pPr>
            <a:r>
              <a:rPr lang="en" dirty="0">
                <a:solidFill>
                  <a:schemeClr val="dk1"/>
                </a:solidFill>
              </a:rPr>
              <a:t>Student’s Name</a:t>
            </a:r>
            <a:endParaRPr dirty="0">
              <a:solidFill>
                <a:schemeClr val="dk1"/>
              </a:solidFill>
            </a:endParaRPr>
          </a:p>
          <a:p>
            <a:pPr marL="342900" lvl="0" indent="-336550" algn="l" rtl="0">
              <a:lnSpc>
                <a:spcPct val="100000"/>
              </a:lnSpc>
              <a:spcBef>
                <a:spcPts val="800"/>
              </a:spcBef>
              <a:spcAft>
                <a:spcPts val="0"/>
              </a:spcAft>
              <a:buSzPts val="2100"/>
              <a:buFont typeface="Noto Sans Symbols"/>
              <a:buChar char="▪"/>
            </a:pPr>
            <a:r>
              <a:rPr lang="en" dirty="0">
                <a:solidFill>
                  <a:schemeClr val="dk1"/>
                </a:solidFill>
              </a:rPr>
              <a:t>Date</a:t>
            </a:r>
            <a:endParaRPr dirty="0">
              <a:solidFill>
                <a:schemeClr val="dk1"/>
              </a:solidFill>
            </a:endParaRPr>
          </a:p>
          <a:p>
            <a:pPr marL="342900" lvl="0" indent="-336550" algn="l" rtl="0">
              <a:lnSpc>
                <a:spcPct val="100000"/>
              </a:lnSpc>
              <a:spcBef>
                <a:spcPts val="800"/>
              </a:spcBef>
              <a:spcAft>
                <a:spcPts val="0"/>
              </a:spcAft>
              <a:buSzPts val="2100"/>
              <a:buFont typeface="Noto Sans Symbols"/>
              <a:buChar char="▪"/>
            </a:pPr>
            <a:r>
              <a:rPr lang="en" dirty="0">
                <a:solidFill>
                  <a:schemeClr val="dk1"/>
                </a:solidFill>
              </a:rPr>
              <a:t>Time of Incident</a:t>
            </a:r>
            <a:endParaRPr dirty="0">
              <a:solidFill>
                <a:schemeClr val="dk1"/>
              </a:solidFill>
            </a:endParaRPr>
          </a:p>
          <a:p>
            <a:pPr marL="342900" lvl="0" indent="-336550" algn="l" rtl="0">
              <a:lnSpc>
                <a:spcPct val="100000"/>
              </a:lnSpc>
              <a:spcBef>
                <a:spcPts val="800"/>
              </a:spcBef>
              <a:spcAft>
                <a:spcPts val="0"/>
              </a:spcAft>
              <a:buSzPts val="2100"/>
              <a:buFont typeface="Noto Sans Symbols"/>
              <a:buChar char="▪"/>
            </a:pPr>
            <a:r>
              <a:rPr lang="en" dirty="0">
                <a:solidFill>
                  <a:schemeClr val="dk1"/>
                </a:solidFill>
              </a:rPr>
              <a:t>Location of Incident</a:t>
            </a:r>
            <a:endParaRPr dirty="0">
              <a:solidFill>
                <a:schemeClr val="dk1"/>
              </a:solidFill>
            </a:endParaRPr>
          </a:p>
          <a:p>
            <a:pPr marL="342900" lvl="0" indent="-336550" algn="l" rtl="0">
              <a:lnSpc>
                <a:spcPct val="100000"/>
              </a:lnSpc>
              <a:spcBef>
                <a:spcPts val="800"/>
              </a:spcBef>
              <a:spcAft>
                <a:spcPts val="0"/>
              </a:spcAft>
              <a:buSzPts val="2100"/>
              <a:buFont typeface="Noto Sans Symbols"/>
              <a:buChar char="▪"/>
            </a:pPr>
            <a:r>
              <a:rPr lang="en" dirty="0">
                <a:solidFill>
                  <a:schemeClr val="dk1"/>
                </a:solidFill>
              </a:rPr>
              <a:t>Student’s Teacher </a:t>
            </a:r>
            <a:endParaRPr dirty="0">
              <a:solidFill>
                <a:schemeClr val="dk1"/>
              </a:solidFill>
            </a:endParaRPr>
          </a:p>
          <a:p>
            <a:pPr marL="342900" lvl="0" indent="-336550" algn="l" rtl="0">
              <a:lnSpc>
                <a:spcPct val="100000"/>
              </a:lnSpc>
              <a:spcBef>
                <a:spcPts val="800"/>
              </a:spcBef>
              <a:spcAft>
                <a:spcPts val="0"/>
              </a:spcAft>
              <a:buSzPts val="2100"/>
              <a:buFont typeface="Noto Sans Symbols"/>
              <a:buChar char="▪"/>
            </a:pPr>
            <a:r>
              <a:rPr lang="en" dirty="0">
                <a:solidFill>
                  <a:schemeClr val="dk1"/>
                </a:solidFill>
              </a:rPr>
              <a:t>Student’s Grade Level</a:t>
            </a:r>
            <a:endParaRPr dirty="0">
              <a:solidFill>
                <a:schemeClr val="dk1"/>
              </a:solidFill>
            </a:endParaRPr>
          </a:p>
          <a:p>
            <a:pPr marL="342900" lvl="0" indent="-336550" algn="l" rtl="0">
              <a:lnSpc>
                <a:spcPct val="100000"/>
              </a:lnSpc>
              <a:spcBef>
                <a:spcPts val="800"/>
              </a:spcBef>
              <a:spcAft>
                <a:spcPts val="0"/>
              </a:spcAft>
              <a:buSzPts val="2100"/>
              <a:buFont typeface="Noto Sans Symbols"/>
              <a:buChar char="▪"/>
            </a:pPr>
            <a:r>
              <a:rPr lang="en" dirty="0">
                <a:solidFill>
                  <a:schemeClr val="dk1"/>
                </a:solidFill>
              </a:rPr>
              <a:t>Referring Staff</a:t>
            </a:r>
            <a:endParaRPr dirty="0">
              <a:solidFill>
                <a:schemeClr val="dk1"/>
              </a:solidFill>
            </a:endParaRPr>
          </a:p>
          <a:p>
            <a:pPr marL="342900" lvl="0" indent="-336550" algn="l" rtl="0">
              <a:lnSpc>
                <a:spcPct val="100000"/>
              </a:lnSpc>
              <a:spcBef>
                <a:spcPts val="800"/>
              </a:spcBef>
              <a:spcAft>
                <a:spcPts val="0"/>
              </a:spcAft>
              <a:buSzPts val="2100"/>
              <a:buFont typeface="Noto Sans Symbols"/>
              <a:buChar char="▪"/>
            </a:pPr>
            <a:r>
              <a:rPr lang="en" dirty="0">
                <a:solidFill>
                  <a:schemeClr val="dk1"/>
                </a:solidFill>
              </a:rPr>
              <a:t>Others Involved</a:t>
            </a:r>
            <a:endParaRPr dirty="0">
              <a:solidFill>
                <a:schemeClr val="dk1"/>
              </a:solidFill>
            </a:endParaRPr>
          </a:p>
          <a:p>
            <a:pPr marL="342900" lvl="0" indent="-203200" algn="l" rtl="0">
              <a:lnSpc>
                <a:spcPct val="90000"/>
              </a:lnSpc>
              <a:spcBef>
                <a:spcPts val="800"/>
              </a:spcBef>
              <a:spcAft>
                <a:spcPts val="1200"/>
              </a:spcAft>
              <a:buClr>
                <a:srgbClr val="003082"/>
              </a:buClr>
              <a:buSzPts val="2100"/>
              <a:buFont typeface="Noto Sans Symbols"/>
              <a:buNone/>
            </a:pPr>
            <a:endParaRPr dirty="0">
              <a:solidFill>
                <a:srgbClr val="1E4E79"/>
              </a:solidFill>
              <a:latin typeface="Times New Roman"/>
              <a:ea typeface="Times New Roman"/>
              <a:cs typeface="Times New Roman"/>
              <a:sym typeface="Times New Roman"/>
            </a:endParaRPr>
          </a:p>
        </p:txBody>
      </p:sp>
      <p:sp>
        <p:nvSpPr>
          <p:cNvPr id="316" name="Google Shape;316;p49"/>
          <p:cNvSpPr txBox="1">
            <a:spLocks noGrp="1"/>
          </p:cNvSpPr>
          <p:nvPr>
            <p:ph type="title"/>
          </p:nvPr>
        </p:nvSpPr>
        <p:spPr>
          <a:xfrm>
            <a:off x="615450" y="76700"/>
            <a:ext cx="8198700" cy="11211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rgbClr val="1D2A53"/>
              </a:buClr>
              <a:buSzPts val="2400"/>
              <a:buFont typeface="Calibri"/>
              <a:buNone/>
            </a:pPr>
            <a:r>
              <a:rPr lang="en" sz="2400"/>
              <a:t>Do your data collection tools have all the information to make data-informed decisions?</a:t>
            </a:r>
            <a:endParaRPr/>
          </a:p>
        </p:txBody>
      </p:sp>
      <p:sp>
        <p:nvSpPr>
          <p:cNvPr id="317" name="Google Shape;317;p49"/>
          <p:cNvSpPr/>
          <p:nvPr/>
        </p:nvSpPr>
        <p:spPr>
          <a:xfrm>
            <a:off x="4714875" y="1426526"/>
            <a:ext cx="3086100" cy="3204000"/>
          </a:xfrm>
          <a:prstGeom prst="rect">
            <a:avLst/>
          </a:prstGeom>
          <a:noFill/>
          <a:ln>
            <a:noFill/>
          </a:ln>
        </p:spPr>
        <p:txBody>
          <a:bodyPr spcFirstLastPara="1" wrap="square" lIns="68575" tIns="34275" rIns="68575" bIns="34275" anchor="t" anchorCtr="0">
            <a:noAutofit/>
          </a:bodyPr>
          <a:lstStyle/>
          <a:p>
            <a:pPr marL="342900" marR="0" lvl="0" indent="-317500" algn="l" rtl="0">
              <a:lnSpc>
                <a:spcPct val="100000"/>
              </a:lnSpc>
              <a:spcBef>
                <a:spcPts val="0"/>
              </a:spcBef>
              <a:spcAft>
                <a:spcPts val="0"/>
              </a:spcAft>
              <a:buClr>
                <a:schemeClr val="dk1"/>
              </a:buClr>
              <a:buSzPts val="1800"/>
              <a:buChar char="▪"/>
            </a:pPr>
            <a:r>
              <a:rPr lang="en" sz="1800">
                <a:solidFill>
                  <a:schemeClr val="dk1"/>
                </a:solidFill>
              </a:rPr>
              <a:t>Problem Behavior</a:t>
            </a:r>
            <a:endParaRPr sz="1800" b="1">
              <a:solidFill>
                <a:schemeClr val="dk1"/>
              </a:solidFill>
            </a:endParaRPr>
          </a:p>
          <a:p>
            <a:pPr marL="342900" marR="0" lvl="0" indent="-317500" algn="l" rtl="0">
              <a:lnSpc>
                <a:spcPct val="100000"/>
              </a:lnSpc>
              <a:spcBef>
                <a:spcPts val="400"/>
              </a:spcBef>
              <a:spcAft>
                <a:spcPts val="0"/>
              </a:spcAft>
              <a:buClr>
                <a:schemeClr val="dk1"/>
              </a:buClr>
              <a:buSzPts val="1800"/>
              <a:buChar char="▪"/>
            </a:pPr>
            <a:r>
              <a:rPr lang="en" sz="1800" i="1">
                <a:solidFill>
                  <a:schemeClr val="dk1"/>
                </a:solidFill>
              </a:rPr>
              <a:t>Possible Motivation</a:t>
            </a:r>
            <a:endParaRPr sz="1800" i="1">
              <a:solidFill>
                <a:schemeClr val="dk1"/>
              </a:solidFill>
            </a:endParaRPr>
          </a:p>
          <a:p>
            <a:pPr marL="342900" marR="0" lvl="0" indent="-317500" algn="l" rtl="0">
              <a:lnSpc>
                <a:spcPct val="100000"/>
              </a:lnSpc>
              <a:spcBef>
                <a:spcPts val="400"/>
              </a:spcBef>
              <a:spcAft>
                <a:spcPts val="0"/>
              </a:spcAft>
              <a:buClr>
                <a:schemeClr val="dk1"/>
              </a:buClr>
              <a:buSzPts val="1800"/>
              <a:buChar char="▪"/>
            </a:pPr>
            <a:r>
              <a:rPr lang="en" sz="1800" i="1">
                <a:solidFill>
                  <a:schemeClr val="dk1"/>
                </a:solidFill>
              </a:rPr>
              <a:t>What was happening before the behavior (antecedent)?</a:t>
            </a:r>
            <a:endParaRPr sz="1800" i="1">
              <a:solidFill>
                <a:schemeClr val="dk1"/>
              </a:solidFill>
            </a:endParaRPr>
          </a:p>
          <a:p>
            <a:pPr marL="342900" marR="0" lvl="0" indent="-317500" algn="l" rtl="0">
              <a:lnSpc>
                <a:spcPct val="100000"/>
              </a:lnSpc>
              <a:spcBef>
                <a:spcPts val="400"/>
              </a:spcBef>
              <a:spcAft>
                <a:spcPts val="0"/>
              </a:spcAft>
              <a:buClr>
                <a:schemeClr val="dk1"/>
              </a:buClr>
              <a:buSzPts val="1800"/>
              <a:buChar char="▪"/>
            </a:pPr>
            <a:r>
              <a:rPr lang="en" sz="1800">
                <a:solidFill>
                  <a:schemeClr val="dk1"/>
                </a:solidFill>
              </a:rPr>
              <a:t>Possible consequences</a:t>
            </a:r>
            <a:endParaRPr sz="1800">
              <a:solidFill>
                <a:schemeClr val="dk1"/>
              </a:solidFill>
            </a:endParaRPr>
          </a:p>
          <a:p>
            <a:pPr marL="342900" marR="0" lvl="0" indent="-317500" algn="l" rtl="0">
              <a:lnSpc>
                <a:spcPct val="100000"/>
              </a:lnSpc>
              <a:spcBef>
                <a:spcPts val="400"/>
              </a:spcBef>
              <a:spcAft>
                <a:spcPts val="0"/>
              </a:spcAft>
              <a:buClr>
                <a:schemeClr val="dk1"/>
              </a:buClr>
              <a:buSzPts val="1800"/>
              <a:buChar char="▪"/>
            </a:pPr>
            <a:r>
              <a:rPr lang="en" sz="1800">
                <a:solidFill>
                  <a:schemeClr val="dk1"/>
                </a:solidFill>
              </a:rPr>
              <a:t>Administrative     Decision</a:t>
            </a:r>
            <a:endParaRPr sz="1800" b="1">
              <a:solidFill>
                <a:schemeClr val="dk1"/>
              </a:solidFill>
            </a:endParaRPr>
          </a:p>
          <a:p>
            <a:pPr marL="342900" marR="0" lvl="0" indent="-317500" algn="l" rtl="0">
              <a:lnSpc>
                <a:spcPct val="100000"/>
              </a:lnSpc>
              <a:spcBef>
                <a:spcPts val="400"/>
              </a:spcBef>
              <a:spcAft>
                <a:spcPts val="0"/>
              </a:spcAft>
              <a:buClr>
                <a:schemeClr val="dk1"/>
              </a:buClr>
              <a:buSzPts val="1800"/>
              <a:buChar char="▪"/>
            </a:pPr>
            <a:r>
              <a:rPr lang="en" sz="1800">
                <a:solidFill>
                  <a:schemeClr val="dk1"/>
                </a:solidFill>
              </a:rPr>
              <a:t>Other Comments</a:t>
            </a:r>
            <a:endParaRPr sz="1800">
              <a:solidFill>
                <a:schemeClr val="dk1"/>
              </a:solidFill>
            </a:endParaRPr>
          </a:p>
        </p:txBody>
      </p:sp>
      <p:pic>
        <p:nvPicPr>
          <p:cNvPr id="318" name="Google Shape;318;p49"/>
          <p:cNvPicPr preferRelativeResize="0"/>
          <p:nvPr/>
        </p:nvPicPr>
        <p:blipFill>
          <a:blip r:embed="rId3">
            <a:alphaModFix/>
          </a:blip>
          <a:stretch>
            <a:fillRect/>
          </a:stretch>
        </p:blipFill>
        <p:spPr>
          <a:xfrm>
            <a:off x="168575" y="3593525"/>
            <a:ext cx="1549975" cy="1549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0"/>
          <p:cNvSpPr txBox="1">
            <a:spLocks noGrp="1"/>
          </p:cNvSpPr>
          <p:nvPr>
            <p:ph type="title"/>
          </p:nvPr>
        </p:nvSpPr>
        <p:spPr>
          <a:xfrm>
            <a:off x="311700" y="296650"/>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dirty="0">
                <a:solidFill>
                  <a:schemeClr val="accent2"/>
                </a:solidFill>
              </a:rPr>
              <a:t>Responsibility for Behaviors</a:t>
            </a:r>
            <a:endParaRPr sz="2400" dirty="0">
              <a:solidFill>
                <a:schemeClr val="accent2"/>
              </a:solidFill>
            </a:endParaRPr>
          </a:p>
        </p:txBody>
      </p:sp>
      <p:sp>
        <p:nvSpPr>
          <p:cNvPr id="324" name="Google Shape;324;p50"/>
          <p:cNvSpPr txBox="1">
            <a:spLocks noGrp="1"/>
          </p:cNvSpPr>
          <p:nvPr>
            <p:ph type="body" idx="1"/>
          </p:nvPr>
        </p:nvSpPr>
        <p:spPr>
          <a:xfrm>
            <a:off x="311700" y="764650"/>
            <a:ext cx="8520600" cy="802743"/>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Clr>
                <a:schemeClr val="dk1"/>
              </a:buClr>
              <a:buSzPts val="1100"/>
              <a:buFont typeface="Arial"/>
              <a:buNone/>
            </a:pPr>
            <a:r>
              <a:rPr lang="en" b="1" i="1" dirty="0">
                <a:solidFill>
                  <a:schemeClr val="accent1"/>
                </a:solidFill>
              </a:rPr>
              <a:t>How does your school/district differentiate between classroom and office managed behaviors?</a:t>
            </a:r>
            <a:endParaRPr b="1" i="1" dirty="0">
              <a:solidFill>
                <a:schemeClr val="accent1"/>
              </a:solidFill>
            </a:endParaRPr>
          </a:p>
          <a:p>
            <a:pPr marL="0" lvl="0" indent="0" algn="l" rtl="0">
              <a:spcBef>
                <a:spcPts val="0"/>
              </a:spcBef>
              <a:spcAft>
                <a:spcPts val="1200"/>
              </a:spcAft>
              <a:buNone/>
            </a:pPr>
            <a:endParaRPr dirty="0"/>
          </a:p>
        </p:txBody>
      </p:sp>
      <p:graphicFrame>
        <p:nvGraphicFramePr>
          <p:cNvPr id="325" name="Google Shape;325;p50"/>
          <p:cNvGraphicFramePr/>
          <p:nvPr>
            <p:extLst>
              <p:ext uri="{D42A27DB-BD31-4B8C-83A1-F6EECF244321}">
                <p14:modId xmlns:p14="http://schemas.microsoft.com/office/powerpoint/2010/main" val="3457531569"/>
              </p:ext>
            </p:extLst>
          </p:nvPr>
        </p:nvGraphicFramePr>
        <p:xfrm>
          <a:off x="488900" y="1660325"/>
          <a:ext cx="8404800" cy="3391318"/>
        </p:xfrm>
        <a:graphic>
          <a:graphicData uri="http://schemas.openxmlformats.org/drawingml/2006/table">
            <a:tbl>
              <a:tblPr>
                <a:noFill/>
                <a:tableStyleId>{0A1BB178-1710-43B1-8309-94638A590E1C}</a:tableStyleId>
              </a:tblPr>
              <a:tblGrid>
                <a:gridCol w="4202400">
                  <a:extLst>
                    <a:ext uri="{9D8B030D-6E8A-4147-A177-3AD203B41FA5}">
                      <a16:colId xmlns:a16="http://schemas.microsoft.com/office/drawing/2014/main" val="20000"/>
                    </a:ext>
                  </a:extLst>
                </a:gridCol>
                <a:gridCol w="4202400">
                  <a:extLst>
                    <a:ext uri="{9D8B030D-6E8A-4147-A177-3AD203B41FA5}">
                      <a16:colId xmlns:a16="http://schemas.microsoft.com/office/drawing/2014/main" val="20001"/>
                    </a:ext>
                  </a:extLst>
                </a:gridCol>
              </a:tblGrid>
              <a:tr h="396200">
                <a:tc>
                  <a:txBody>
                    <a:bodyPr/>
                    <a:lstStyle/>
                    <a:p>
                      <a:pPr marL="0" lvl="0" indent="0" algn="ctr" rtl="0">
                        <a:spcBef>
                          <a:spcPts val="0"/>
                        </a:spcBef>
                        <a:spcAft>
                          <a:spcPts val="0"/>
                        </a:spcAft>
                        <a:buNone/>
                      </a:pPr>
                      <a:r>
                        <a:rPr lang="en" b="1"/>
                        <a:t>Classroom-managed (minor)</a:t>
                      </a:r>
                      <a:endParaRPr b="1"/>
                    </a:p>
                  </a:txBody>
                  <a:tcPr marL="91425" marR="91425" marT="91425" marB="91425"/>
                </a:tc>
                <a:tc>
                  <a:txBody>
                    <a:bodyPr/>
                    <a:lstStyle/>
                    <a:p>
                      <a:pPr marL="0" lvl="0" indent="0" algn="ctr" rtl="0">
                        <a:spcBef>
                          <a:spcPts val="0"/>
                        </a:spcBef>
                        <a:spcAft>
                          <a:spcPts val="0"/>
                        </a:spcAft>
                        <a:buNone/>
                      </a:pPr>
                      <a:r>
                        <a:rPr lang="en" b="1"/>
                        <a:t>Office-managed (major)</a:t>
                      </a:r>
                      <a:endParaRPr b="1"/>
                    </a:p>
                  </a:txBody>
                  <a:tcPr marL="91425" marR="91425" marT="91425" marB="91425"/>
                </a:tc>
                <a:extLst>
                  <a:ext uri="{0D108BD9-81ED-4DB2-BD59-A6C34878D82A}">
                    <a16:rowId xmlns:a16="http://schemas.microsoft.com/office/drawing/2014/main" val="10000"/>
                  </a:ext>
                </a:extLst>
              </a:tr>
              <a:tr h="1778625">
                <a:tc>
                  <a:txBody>
                    <a:bodyPr/>
                    <a:lstStyle/>
                    <a:p>
                      <a:pPr marL="0" lvl="0" indent="0" algn="l" rtl="0">
                        <a:lnSpc>
                          <a:spcPct val="80000"/>
                        </a:lnSpc>
                        <a:spcBef>
                          <a:spcPts val="400"/>
                        </a:spcBef>
                        <a:spcAft>
                          <a:spcPts val="0"/>
                        </a:spcAft>
                        <a:buNone/>
                      </a:pPr>
                      <a:r>
                        <a:rPr lang="en" sz="1800">
                          <a:solidFill>
                            <a:schemeClr val="dk1"/>
                          </a:solidFill>
                        </a:rPr>
                        <a:t>Discipline incidents that can be </a:t>
                      </a:r>
                      <a:r>
                        <a:rPr lang="en" sz="1800" i="1">
                          <a:solidFill>
                            <a:schemeClr val="accent1"/>
                          </a:solidFill>
                        </a:rPr>
                        <a:t>handled by the classroom teacher</a:t>
                      </a:r>
                      <a:r>
                        <a:rPr lang="en" sz="1800">
                          <a:solidFill>
                            <a:schemeClr val="dk1"/>
                          </a:solidFill>
                        </a:rPr>
                        <a:t> and usually do not warrant a discipline referral to the office. (However still tracked by staff.)</a:t>
                      </a:r>
                      <a:r>
                        <a:rPr lang="en" sz="1800">
                          <a:solidFill>
                            <a:schemeClr val="dk2"/>
                          </a:solidFill>
                        </a:rPr>
                        <a:t>  </a:t>
                      </a:r>
                      <a:endParaRPr sz="1800">
                        <a:solidFill>
                          <a:schemeClr val="dk2"/>
                        </a:solidFill>
                      </a:endParaRPr>
                    </a:p>
                    <a:p>
                      <a:pPr marL="0" lvl="0" indent="0" algn="l" rtl="0">
                        <a:lnSpc>
                          <a:spcPct val="80000"/>
                        </a:lnSpc>
                        <a:spcBef>
                          <a:spcPts val="400"/>
                        </a:spcBef>
                        <a:spcAft>
                          <a:spcPts val="0"/>
                        </a:spcAft>
                        <a:buNone/>
                      </a:pPr>
                      <a:r>
                        <a:rPr lang="en" sz="1800">
                          <a:solidFill>
                            <a:schemeClr val="dk1"/>
                          </a:solidFill>
                        </a:rPr>
                        <a:t>Examples: tardiness to class, lack of materials, incomplete classroom assignments, gum chewing, etc.</a:t>
                      </a:r>
                      <a:endParaRPr sz="1800">
                        <a:solidFill>
                          <a:schemeClr val="dk1"/>
                        </a:solidFill>
                      </a:endParaRPr>
                    </a:p>
                  </a:txBody>
                  <a:tcPr marL="91425" marR="91425" marT="91425" marB="91425"/>
                </a:tc>
                <a:tc>
                  <a:txBody>
                    <a:bodyPr/>
                    <a:lstStyle/>
                    <a:p>
                      <a:pPr marL="0" lvl="0" indent="0" algn="l" rtl="0">
                        <a:lnSpc>
                          <a:spcPct val="90000"/>
                        </a:lnSpc>
                        <a:spcBef>
                          <a:spcPts val="400"/>
                        </a:spcBef>
                        <a:spcAft>
                          <a:spcPts val="0"/>
                        </a:spcAft>
                        <a:buNone/>
                      </a:pPr>
                      <a:r>
                        <a:rPr lang="en" sz="1800" dirty="0">
                          <a:solidFill>
                            <a:schemeClr val="tx1">
                              <a:lumMod val="85000"/>
                              <a:lumOff val="15000"/>
                            </a:schemeClr>
                          </a:solidFill>
                        </a:rPr>
                        <a:t>Discipline incidents that must be </a:t>
                      </a:r>
                      <a:r>
                        <a:rPr lang="en" sz="1800" i="1" dirty="0">
                          <a:solidFill>
                            <a:srgbClr val="0070C0"/>
                          </a:solidFill>
                          <a:highlight>
                            <a:schemeClr val="lt1"/>
                          </a:highlight>
                        </a:rPr>
                        <a:t>handled by the administration</a:t>
                      </a:r>
                      <a:r>
                        <a:rPr lang="en" sz="1800" dirty="0">
                          <a:solidFill>
                            <a:srgbClr val="0070C0"/>
                          </a:solidFill>
                          <a:highlight>
                            <a:schemeClr val="lt1"/>
                          </a:highlight>
                        </a:rPr>
                        <a:t>.  </a:t>
                      </a:r>
                      <a:endParaRPr sz="1800" dirty="0">
                        <a:solidFill>
                          <a:schemeClr val="dk2"/>
                        </a:solidFill>
                        <a:highlight>
                          <a:schemeClr val="lt1"/>
                        </a:highlight>
                      </a:endParaRPr>
                    </a:p>
                    <a:p>
                      <a:pPr marL="0" lvl="0" indent="0" algn="l" rtl="0">
                        <a:lnSpc>
                          <a:spcPct val="90000"/>
                        </a:lnSpc>
                        <a:spcBef>
                          <a:spcPts val="400"/>
                        </a:spcBef>
                        <a:spcAft>
                          <a:spcPts val="0"/>
                        </a:spcAft>
                        <a:buNone/>
                      </a:pPr>
                      <a:endParaRPr sz="1800" dirty="0">
                        <a:solidFill>
                          <a:schemeClr val="dk1"/>
                        </a:solidFill>
                      </a:endParaRPr>
                    </a:p>
                    <a:p>
                      <a:pPr marL="0" lvl="0" indent="0" algn="l" rtl="0">
                        <a:lnSpc>
                          <a:spcPct val="90000"/>
                        </a:lnSpc>
                        <a:spcBef>
                          <a:spcPts val="400"/>
                        </a:spcBef>
                        <a:spcAft>
                          <a:spcPts val="0"/>
                        </a:spcAft>
                        <a:buNone/>
                      </a:pPr>
                      <a:r>
                        <a:rPr lang="en" sz="1800" dirty="0">
                          <a:solidFill>
                            <a:schemeClr val="dk1"/>
                          </a:solidFill>
                        </a:rPr>
                        <a:t>Examples: physical fights, property damage, drugs, weapons, tobacco, etc.</a:t>
                      </a:r>
                      <a:endParaRPr sz="1800" dirty="0">
                        <a:solidFill>
                          <a:schemeClr val="dk1"/>
                        </a:solidFill>
                      </a:endParaRPr>
                    </a:p>
                  </a:txBody>
                  <a:tcPr marL="91425" marR="91425" marT="91425" marB="91425"/>
                </a:tc>
                <a:extLst>
                  <a:ext uri="{0D108BD9-81ED-4DB2-BD59-A6C34878D82A}">
                    <a16:rowId xmlns:a16="http://schemas.microsoft.com/office/drawing/2014/main" val="10001"/>
                  </a:ext>
                </a:extLst>
              </a:tr>
              <a:tr h="822925">
                <a:tc>
                  <a:txBody>
                    <a:bodyPr/>
                    <a:lstStyle/>
                    <a:p>
                      <a:pPr marL="0" lvl="0" indent="0" algn="l" rtl="0">
                        <a:spcBef>
                          <a:spcPts val="0"/>
                        </a:spcBef>
                        <a:spcAft>
                          <a:spcPts val="0"/>
                        </a:spcAft>
                        <a:buNone/>
                      </a:pPr>
                      <a:r>
                        <a:rPr lang="en" sz="1800"/>
                        <a:t>Involve opportunities for teachable moments and minimizing interruption to instruction</a:t>
                      </a:r>
                      <a:endParaRPr sz="1800"/>
                    </a:p>
                  </a:txBody>
                  <a:tcPr marL="91425" marR="91425" marT="91425" marB="91425"/>
                </a:tc>
                <a:tc>
                  <a:txBody>
                    <a:bodyPr/>
                    <a:lstStyle/>
                    <a:p>
                      <a:pPr marL="0" lvl="0" indent="0" algn="l" rtl="0">
                        <a:spcBef>
                          <a:spcPts val="0"/>
                        </a:spcBef>
                        <a:spcAft>
                          <a:spcPts val="0"/>
                        </a:spcAft>
                        <a:buNone/>
                      </a:pPr>
                      <a:r>
                        <a:rPr lang="en" sz="1800" dirty="0"/>
                        <a:t>Involve school and student physical and emotional safety</a:t>
                      </a:r>
                      <a:endParaRPr sz="1800" dirty="0"/>
                    </a:p>
                  </a:txBody>
                  <a:tcPr marL="91425" marR="91425" marT="91425" marB="91425"/>
                </a:tc>
                <a:extLst>
                  <a:ext uri="{0D108BD9-81ED-4DB2-BD59-A6C34878D82A}">
                    <a16:rowId xmlns:a16="http://schemas.microsoft.com/office/drawing/2014/main" val="10002"/>
                  </a:ext>
                </a:extLst>
              </a:tr>
            </a:tbl>
          </a:graphicData>
        </a:graphic>
      </p:graphicFrame>
      <p:pic>
        <p:nvPicPr>
          <p:cNvPr id="326" name="Google Shape;326;p50"/>
          <p:cNvPicPr preferRelativeResize="0"/>
          <p:nvPr/>
        </p:nvPicPr>
        <p:blipFill>
          <a:blip r:embed="rId3">
            <a:alphaModFix/>
          </a:blip>
          <a:stretch>
            <a:fillRect/>
          </a:stretch>
        </p:blipFill>
        <p:spPr>
          <a:xfrm>
            <a:off x="8254675" y="4431325"/>
            <a:ext cx="568000" cy="568000"/>
          </a:xfrm>
          <a:prstGeom prst="rect">
            <a:avLst/>
          </a:prstGeom>
          <a:noFill/>
          <a:ln>
            <a:noFill/>
          </a:ln>
        </p:spPr>
      </p:pic>
      <p:sp>
        <p:nvSpPr>
          <p:cNvPr id="327" name="Google Shape;327;p50"/>
          <p:cNvSpPr txBox="1"/>
          <p:nvPr/>
        </p:nvSpPr>
        <p:spPr>
          <a:xfrm>
            <a:off x="-90725" y="4787575"/>
            <a:ext cx="6175500" cy="357000"/>
          </a:xfrm>
          <a:prstGeom prst="rect">
            <a:avLst/>
          </a:prstGeom>
          <a:noFill/>
          <a:ln>
            <a:noFill/>
          </a:ln>
        </p:spPr>
        <p:txBody>
          <a:bodyPr spcFirstLastPara="1" wrap="square" lIns="91425" tIns="91425" rIns="91425" bIns="91425" anchor="t" anchorCtr="0">
            <a:spAutoFit/>
          </a:bodyPr>
          <a:lstStyle/>
          <a:p>
            <a:pPr marL="88900" lvl="0" indent="0" algn="l" rtl="0">
              <a:lnSpc>
                <a:spcPct val="80000"/>
              </a:lnSpc>
              <a:spcBef>
                <a:spcPts val="800"/>
              </a:spcBef>
              <a:spcAft>
                <a:spcPts val="12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1"/>
          <p:cNvSpPr txBox="1">
            <a:spLocks noGrp="1"/>
          </p:cNvSpPr>
          <p:nvPr>
            <p:ph type="title"/>
          </p:nvPr>
        </p:nvSpPr>
        <p:spPr>
          <a:xfrm>
            <a:off x="1485900" y="114300"/>
            <a:ext cx="6343800" cy="857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0070C0"/>
              </a:buClr>
              <a:buSzPts val="3300"/>
              <a:buFont typeface="Calibri"/>
              <a:buNone/>
            </a:pPr>
            <a:r>
              <a:rPr lang="en" b="1" cap="none">
                <a:solidFill>
                  <a:srgbClr val="0070C0"/>
                </a:solidFill>
              </a:rPr>
              <a:t>EMERGENCY/CRISIS </a:t>
            </a:r>
            <a:r>
              <a:rPr lang="en"/>
              <a:t>Incidents</a:t>
            </a:r>
            <a:endParaRPr/>
          </a:p>
        </p:txBody>
      </p:sp>
      <p:sp>
        <p:nvSpPr>
          <p:cNvPr id="336" name="Google Shape;336;p51"/>
          <p:cNvSpPr txBox="1">
            <a:spLocks noGrp="1"/>
          </p:cNvSpPr>
          <p:nvPr>
            <p:ph type="body" idx="1"/>
          </p:nvPr>
        </p:nvSpPr>
        <p:spPr>
          <a:xfrm>
            <a:off x="1314450" y="971550"/>
            <a:ext cx="6172200" cy="4057800"/>
          </a:xfrm>
          <a:prstGeom prst="rect">
            <a:avLst/>
          </a:prstGeom>
          <a:solidFill>
            <a:schemeClr val="lt1"/>
          </a:solidFill>
          <a:ln>
            <a:noFill/>
          </a:ln>
        </p:spPr>
        <p:txBody>
          <a:bodyPr spcFirstLastPara="1" wrap="square" lIns="68575" tIns="34275" rIns="68575" bIns="34275" anchor="t" anchorCtr="0">
            <a:normAutofit/>
          </a:bodyPr>
          <a:lstStyle/>
          <a:p>
            <a:pPr marL="177800" lvl="0" indent="-171450" algn="l" rtl="0">
              <a:lnSpc>
                <a:spcPct val="90000"/>
              </a:lnSpc>
              <a:spcBef>
                <a:spcPts val="0"/>
              </a:spcBef>
              <a:spcAft>
                <a:spcPts val="0"/>
              </a:spcAft>
              <a:buClr>
                <a:srgbClr val="003082"/>
              </a:buClr>
              <a:buSzPts val="2100"/>
              <a:buChar char="●"/>
            </a:pPr>
            <a:r>
              <a:rPr lang="en" b="1" dirty="0">
                <a:solidFill>
                  <a:schemeClr val="tx1">
                    <a:lumMod val="85000"/>
                    <a:lumOff val="15000"/>
                  </a:schemeClr>
                </a:solidFill>
              </a:rPr>
              <a:t>Defined</a:t>
            </a:r>
            <a:endParaRPr dirty="0">
              <a:solidFill>
                <a:schemeClr val="tx1">
                  <a:lumMod val="85000"/>
                  <a:lumOff val="15000"/>
                </a:schemeClr>
              </a:solidFill>
            </a:endParaRPr>
          </a:p>
          <a:p>
            <a:pPr marL="520700" lvl="1" indent="-171450" algn="l" rtl="0">
              <a:lnSpc>
                <a:spcPct val="90000"/>
              </a:lnSpc>
              <a:spcBef>
                <a:spcPts val="0"/>
              </a:spcBef>
              <a:spcAft>
                <a:spcPts val="0"/>
              </a:spcAft>
              <a:buClr>
                <a:srgbClr val="003082"/>
              </a:buClr>
              <a:buSzPts val="2100"/>
              <a:buFont typeface="Calibri"/>
              <a:buChar char="•"/>
            </a:pPr>
            <a:r>
              <a:rPr lang="en" sz="2100" dirty="0">
                <a:solidFill>
                  <a:schemeClr val="tx1">
                    <a:lumMod val="85000"/>
                    <a:lumOff val="15000"/>
                  </a:schemeClr>
                </a:solidFill>
              </a:rPr>
              <a:t>Discipline incidents that require </a:t>
            </a:r>
            <a:r>
              <a:rPr lang="en" sz="2100" b="1" i="1" dirty="0">
                <a:solidFill>
                  <a:srgbClr val="0070C0"/>
                </a:solidFill>
              </a:rPr>
              <a:t>immediate response from administration</a:t>
            </a:r>
            <a:r>
              <a:rPr lang="en" sz="2100" dirty="0">
                <a:solidFill>
                  <a:srgbClr val="0070C0"/>
                </a:solidFill>
              </a:rPr>
              <a:t> </a:t>
            </a:r>
            <a:r>
              <a:rPr lang="en" sz="2100" dirty="0">
                <a:solidFill>
                  <a:schemeClr val="tx1">
                    <a:lumMod val="85000"/>
                    <a:lumOff val="15000"/>
                  </a:schemeClr>
                </a:solidFill>
              </a:rPr>
              <a:t>and/or crisis response team. </a:t>
            </a:r>
            <a:endParaRPr dirty="0">
              <a:solidFill>
                <a:schemeClr val="tx1">
                  <a:lumMod val="85000"/>
                  <a:lumOff val="15000"/>
                </a:schemeClr>
              </a:solidFill>
            </a:endParaRPr>
          </a:p>
          <a:p>
            <a:pPr marL="520700" lvl="1" indent="-127000" algn="l" rtl="0">
              <a:lnSpc>
                <a:spcPct val="90000"/>
              </a:lnSpc>
              <a:spcBef>
                <a:spcPts val="0"/>
              </a:spcBef>
              <a:spcAft>
                <a:spcPts val="0"/>
              </a:spcAft>
              <a:buClr>
                <a:srgbClr val="003082"/>
              </a:buClr>
              <a:buSzPts val="800"/>
              <a:buFont typeface="Calibri"/>
              <a:buNone/>
            </a:pPr>
            <a:endParaRPr sz="800" dirty="0"/>
          </a:p>
          <a:p>
            <a:pPr marL="520700" lvl="1" indent="-171450" algn="l" rtl="0">
              <a:lnSpc>
                <a:spcPct val="90000"/>
              </a:lnSpc>
              <a:spcBef>
                <a:spcPts val="0"/>
              </a:spcBef>
              <a:spcAft>
                <a:spcPts val="0"/>
              </a:spcAft>
              <a:buSzPts val="2100"/>
              <a:buFont typeface="Calibri"/>
              <a:buChar char="•"/>
            </a:pPr>
            <a:r>
              <a:rPr lang="en" sz="2100" dirty="0">
                <a:solidFill>
                  <a:schemeClr val="dk1"/>
                </a:solidFill>
              </a:rPr>
              <a:t>These incidences may cause short-term change to a school</a:t>
            </a:r>
            <a:r>
              <a:rPr lang="en" sz="2100" dirty="0">
                <a:solidFill>
                  <a:schemeClr val="dk1"/>
                </a:solidFill>
                <a:latin typeface="Arial"/>
                <a:ea typeface="Arial"/>
                <a:cs typeface="Arial"/>
                <a:sym typeface="Arial"/>
              </a:rPr>
              <a:t>’</a:t>
            </a:r>
            <a:r>
              <a:rPr lang="en" sz="2100" dirty="0">
                <a:solidFill>
                  <a:schemeClr val="dk1"/>
                </a:solidFill>
              </a:rPr>
              <a:t>s behavior response plan and may include, but are not limited to: student in crisis, bomb threats, weapons alerts, intruder, fire evacuations, etc.</a:t>
            </a:r>
            <a:endParaRPr dirty="0">
              <a:solidFill>
                <a:schemeClr val="dk1"/>
              </a:solidFill>
            </a:endParaRPr>
          </a:p>
          <a:p>
            <a:pPr marL="177800" lvl="0" indent="-171450" algn="l" rtl="0">
              <a:lnSpc>
                <a:spcPct val="90000"/>
              </a:lnSpc>
              <a:spcBef>
                <a:spcPts val="800"/>
              </a:spcBef>
              <a:spcAft>
                <a:spcPts val="0"/>
              </a:spcAft>
              <a:buClr>
                <a:srgbClr val="003082"/>
              </a:buClr>
              <a:buSzPts val="2100"/>
              <a:buChar char="●"/>
            </a:pPr>
            <a:r>
              <a:rPr lang="en" b="1" dirty="0">
                <a:solidFill>
                  <a:schemeClr val="tx1">
                    <a:lumMod val="85000"/>
                    <a:lumOff val="15000"/>
                  </a:schemeClr>
                </a:solidFill>
              </a:rPr>
              <a:t>Purpose</a:t>
            </a:r>
            <a:endParaRPr dirty="0">
              <a:solidFill>
                <a:schemeClr val="tx1">
                  <a:lumMod val="85000"/>
                  <a:lumOff val="15000"/>
                </a:schemeClr>
              </a:solidFill>
            </a:endParaRPr>
          </a:p>
          <a:p>
            <a:pPr marL="520700" lvl="1" indent="-171450" algn="l" rtl="0">
              <a:lnSpc>
                <a:spcPct val="90000"/>
              </a:lnSpc>
              <a:spcBef>
                <a:spcPts val="400"/>
              </a:spcBef>
              <a:spcAft>
                <a:spcPts val="1200"/>
              </a:spcAft>
              <a:buClr>
                <a:srgbClr val="003082"/>
              </a:buClr>
              <a:buSzPts val="2100"/>
              <a:buFont typeface="Calibri"/>
              <a:buChar char="•"/>
            </a:pPr>
            <a:r>
              <a:rPr lang="en" sz="2100" dirty="0">
                <a:solidFill>
                  <a:schemeClr val="tx1">
                    <a:lumMod val="85000"/>
                    <a:lumOff val="15000"/>
                  </a:schemeClr>
                </a:solidFill>
              </a:rPr>
              <a:t>Maintain </a:t>
            </a:r>
            <a:r>
              <a:rPr lang="en" sz="2100" b="1" i="1" dirty="0">
                <a:solidFill>
                  <a:srgbClr val="0070C0"/>
                </a:solidFill>
              </a:rPr>
              <a:t>order and safety</a:t>
            </a:r>
            <a:r>
              <a:rPr lang="en" sz="2100" dirty="0">
                <a:solidFill>
                  <a:srgbClr val="0070C0"/>
                </a:solidFill>
              </a:rPr>
              <a:t> </a:t>
            </a:r>
            <a:r>
              <a:rPr lang="en" sz="2100" dirty="0">
                <a:solidFill>
                  <a:schemeClr val="tx1">
                    <a:lumMod val="85000"/>
                    <a:lumOff val="15000"/>
                  </a:schemeClr>
                </a:solidFill>
              </a:rPr>
              <a:t>during emergency situations </a:t>
            </a:r>
            <a:endParaRPr sz="2100" i="1" dirty="0">
              <a:solidFill>
                <a:schemeClr val="tx1">
                  <a:lumMod val="85000"/>
                  <a:lumOff val="1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2"/>
          <p:cNvSpPr txBox="1">
            <a:spLocks noGrp="1"/>
          </p:cNvSpPr>
          <p:nvPr>
            <p:ph type="title"/>
          </p:nvPr>
        </p:nvSpPr>
        <p:spPr>
          <a:xfrm>
            <a:off x="2007309" y="254833"/>
            <a:ext cx="5067900" cy="496200"/>
          </a:xfrm>
          <a:prstGeom prst="rect">
            <a:avLst/>
          </a:prstGeom>
          <a:noFill/>
          <a:ln>
            <a:noFill/>
          </a:ln>
        </p:spPr>
        <p:txBody>
          <a:bodyPr spcFirstLastPara="1" wrap="square" lIns="0" tIns="0" rIns="0" bIns="0" anchor="t" anchorCtr="0">
            <a:normAutofit/>
          </a:bodyPr>
          <a:lstStyle/>
          <a:p>
            <a:pPr marL="0" lvl="0" indent="0" algn="l" rtl="0">
              <a:lnSpc>
                <a:spcPct val="95000"/>
              </a:lnSpc>
              <a:spcBef>
                <a:spcPts val="0"/>
              </a:spcBef>
              <a:spcAft>
                <a:spcPts val="0"/>
              </a:spcAft>
              <a:buClr>
                <a:schemeClr val="dk1"/>
              </a:buClr>
              <a:buSzPts val="2700"/>
              <a:buFont typeface="Twentieth Century"/>
              <a:buNone/>
            </a:pPr>
            <a:r>
              <a:rPr lang="en" sz="2700">
                <a:latin typeface="Twentieth Century"/>
                <a:ea typeface="Twentieth Century"/>
                <a:cs typeface="Twentieth Century"/>
                <a:sym typeface="Twentieth Century"/>
              </a:rPr>
              <a:t>“T-Chart” School Example</a:t>
            </a:r>
            <a:endParaRPr/>
          </a:p>
        </p:txBody>
      </p:sp>
      <p:sp>
        <p:nvSpPr>
          <p:cNvPr id="343" name="Google Shape;343;p52"/>
          <p:cNvSpPr txBox="1">
            <a:spLocks noGrp="1"/>
          </p:cNvSpPr>
          <p:nvPr>
            <p:ph type="body" idx="1"/>
          </p:nvPr>
        </p:nvSpPr>
        <p:spPr>
          <a:xfrm>
            <a:off x="1044600" y="979525"/>
            <a:ext cx="3316200" cy="3987000"/>
          </a:xfrm>
          <a:prstGeom prst="rect">
            <a:avLst/>
          </a:prstGeom>
          <a:noFill/>
          <a:ln>
            <a:noFill/>
          </a:ln>
        </p:spPr>
        <p:txBody>
          <a:bodyPr spcFirstLastPara="1" wrap="square" lIns="0" tIns="0" rIns="0" bIns="0" anchor="t" anchorCtr="0">
            <a:normAutofit fontScale="77500" lnSpcReduction="20000"/>
          </a:bodyPr>
          <a:lstStyle/>
          <a:p>
            <a:pPr marL="177800" lvl="0" indent="-178435" algn="ctr" rtl="0">
              <a:lnSpc>
                <a:spcPct val="85000"/>
              </a:lnSpc>
              <a:spcBef>
                <a:spcPts val="0"/>
              </a:spcBef>
              <a:spcAft>
                <a:spcPts val="0"/>
              </a:spcAft>
              <a:buClr>
                <a:srgbClr val="F79646"/>
              </a:buClr>
              <a:buSzPct val="100000"/>
              <a:buChar char="●"/>
            </a:pPr>
            <a:r>
              <a:rPr lang="en" sz="2300" b="1" dirty="0">
                <a:solidFill>
                  <a:schemeClr val="dk1"/>
                </a:solidFill>
              </a:rPr>
              <a:t>Teacher Managed Behavior (Minor)</a:t>
            </a:r>
            <a:br>
              <a:rPr lang="en" sz="2300" b="1" dirty="0">
                <a:solidFill>
                  <a:srgbClr val="F79646"/>
                </a:solidFill>
                <a:latin typeface="Twentieth Century"/>
                <a:ea typeface="Twentieth Century"/>
                <a:cs typeface="Twentieth Century"/>
                <a:sym typeface="Twentieth Century"/>
              </a:rPr>
            </a:br>
            <a:endParaRPr sz="2300" dirty="0">
              <a:solidFill>
                <a:srgbClr val="F79646"/>
              </a:solidFill>
              <a:latin typeface="Twentieth Century"/>
              <a:ea typeface="Twentieth Century"/>
              <a:cs typeface="Twentieth Century"/>
              <a:sym typeface="Twentieth Century"/>
            </a:endParaRPr>
          </a:p>
          <a:p>
            <a:pPr marL="304800" lvl="1" indent="-254634" algn="l" rtl="0">
              <a:lnSpc>
                <a:spcPct val="85000"/>
              </a:lnSpc>
              <a:spcBef>
                <a:spcPts val="0"/>
              </a:spcBef>
              <a:spcAft>
                <a:spcPts val="0"/>
              </a:spcAft>
              <a:buSzPct val="100000"/>
              <a:buChar char="•"/>
            </a:pPr>
            <a:r>
              <a:rPr lang="en" sz="2300" dirty="0">
                <a:solidFill>
                  <a:schemeClr val="dk1"/>
                </a:solidFill>
              </a:rPr>
              <a:t>Attendance/Tardy – Inform parents </a:t>
            </a:r>
            <a:br>
              <a:rPr lang="en" sz="2300" dirty="0">
                <a:solidFill>
                  <a:schemeClr val="dk1"/>
                </a:solidFill>
              </a:rPr>
            </a:br>
            <a:r>
              <a:rPr lang="en" sz="2300" dirty="0">
                <a:solidFill>
                  <a:schemeClr val="dk1"/>
                </a:solidFill>
              </a:rPr>
              <a:t>on effect on academic performance</a:t>
            </a:r>
            <a:endParaRPr sz="2300" dirty="0">
              <a:solidFill>
                <a:schemeClr val="dk1"/>
              </a:solidFill>
            </a:endParaRPr>
          </a:p>
          <a:p>
            <a:pPr marL="304800" lvl="1" indent="-254634" algn="l" rtl="0">
              <a:lnSpc>
                <a:spcPct val="85000"/>
              </a:lnSpc>
              <a:spcBef>
                <a:spcPts val="0"/>
              </a:spcBef>
              <a:spcAft>
                <a:spcPts val="0"/>
              </a:spcAft>
              <a:buSzPct val="100000"/>
              <a:buChar char="•"/>
            </a:pPr>
            <a:r>
              <a:rPr lang="en" sz="2300" dirty="0">
                <a:solidFill>
                  <a:schemeClr val="dk1"/>
                </a:solidFill>
              </a:rPr>
              <a:t>Profanity directed at student</a:t>
            </a:r>
            <a:endParaRPr sz="2300" dirty="0">
              <a:solidFill>
                <a:schemeClr val="dk1"/>
              </a:solidFill>
            </a:endParaRPr>
          </a:p>
          <a:p>
            <a:pPr marL="304800" lvl="1" indent="-254634" algn="l" rtl="0">
              <a:lnSpc>
                <a:spcPct val="85000"/>
              </a:lnSpc>
              <a:spcBef>
                <a:spcPts val="0"/>
              </a:spcBef>
              <a:spcAft>
                <a:spcPts val="0"/>
              </a:spcAft>
              <a:buSzPct val="100000"/>
              <a:buChar char="•"/>
            </a:pPr>
            <a:r>
              <a:rPr lang="en" sz="2300" dirty="0">
                <a:solidFill>
                  <a:schemeClr val="dk1"/>
                </a:solidFill>
              </a:rPr>
              <a:t>Gum chewing</a:t>
            </a:r>
            <a:endParaRPr sz="2300" dirty="0">
              <a:solidFill>
                <a:schemeClr val="dk1"/>
              </a:solidFill>
            </a:endParaRPr>
          </a:p>
          <a:p>
            <a:pPr marL="304800" lvl="1" indent="-254634" algn="l" rtl="0">
              <a:lnSpc>
                <a:spcPct val="85000"/>
              </a:lnSpc>
              <a:spcBef>
                <a:spcPts val="0"/>
              </a:spcBef>
              <a:spcAft>
                <a:spcPts val="0"/>
              </a:spcAft>
              <a:buSzPct val="100000"/>
              <a:buChar char="•"/>
            </a:pPr>
            <a:r>
              <a:rPr lang="en" sz="2300" dirty="0">
                <a:solidFill>
                  <a:schemeClr val="dk1"/>
                </a:solidFill>
              </a:rPr>
              <a:t>Homework</a:t>
            </a:r>
            <a:endParaRPr sz="2300" dirty="0">
              <a:solidFill>
                <a:schemeClr val="dk1"/>
              </a:solidFill>
            </a:endParaRPr>
          </a:p>
          <a:p>
            <a:pPr marL="304800" lvl="1" indent="-254634" algn="l" rtl="0">
              <a:lnSpc>
                <a:spcPct val="85000"/>
              </a:lnSpc>
              <a:spcBef>
                <a:spcPts val="0"/>
              </a:spcBef>
              <a:spcAft>
                <a:spcPts val="0"/>
              </a:spcAft>
              <a:buSzPct val="100000"/>
              <a:buChar char="•"/>
            </a:pPr>
            <a:r>
              <a:rPr lang="en" sz="2300" dirty="0">
                <a:solidFill>
                  <a:schemeClr val="dk1"/>
                </a:solidFill>
              </a:rPr>
              <a:t>No supplies</a:t>
            </a:r>
            <a:endParaRPr sz="2300" dirty="0">
              <a:solidFill>
                <a:schemeClr val="dk1"/>
              </a:solidFill>
            </a:endParaRPr>
          </a:p>
          <a:p>
            <a:pPr marL="304800" lvl="1" indent="-254634" algn="l" rtl="0">
              <a:lnSpc>
                <a:spcPct val="85000"/>
              </a:lnSpc>
              <a:spcBef>
                <a:spcPts val="0"/>
              </a:spcBef>
              <a:spcAft>
                <a:spcPts val="0"/>
              </a:spcAft>
              <a:buSzPct val="100000"/>
              <a:buChar char="•"/>
            </a:pPr>
            <a:r>
              <a:rPr lang="en" sz="2300" dirty="0">
                <a:solidFill>
                  <a:schemeClr val="dk1"/>
                </a:solidFill>
              </a:rPr>
              <a:t>Tattling</a:t>
            </a:r>
            <a:endParaRPr sz="2300" dirty="0">
              <a:solidFill>
                <a:schemeClr val="dk1"/>
              </a:solidFill>
            </a:endParaRPr>
          </a:p>
          <a:p>
            <a:pPr marL="304800" lvl="1" indent="-254634" algn="l" rtl="0">
              <a:lnSpc>
                <a:spcPct val="85000"/>
              </a:lnSpc>
              <a:spcBef>
                <a:spcPts val="0"/>
              </a:spcBef>
              <a:spcAft>
                <a:spcPts val="0"/>
              </a:spcAft>
              <a:buSzPct val="100000"/>
              <a:buChar char="•"/>
            </a:pPr>
            <a:r>
              <a:rPr lang="en" sz="2300" dirty="0">
                <a:solidFill>
                  <a:schemeClr val="dk1"/>
                </a:solidFill>
              </a:rPr>
              <a:t>Non-compliance</a:t>
            </a:r>
            <a:endParaRPr sz="2300" dirty="0">
              <a:solidFill>
                <a:schemeClr val="dk1"/>
              </a:solidFill>
            </a:endParaRPr>
          </a:p>
          <a:p>
            <a:pPr marL="304800" lvl="1" indent="-254634" algn="l" rtl="0">
              <a:lnSpc>
                <a:spcPct val="85000"/>
              </a:lnSpc>
              <a:spcBef>
                <a:spcPts val="0"/>
              </a:spcBef>
              <a:spcAft>
                <a:spcPts val="0"/>
              </a:spcAft>
              <a:buSzPct val="100000"/>
              <a:buChar char="•"/>
            </a:pPr>
            <a:r>
              <a:rPr lang="en" sz="2300" dirty="0">
                <a:solidFill>
                  <a:schemeClr val="dk1"/>
                </a:solidFill>
              </a:rPr>
              <a:t>Name calling</a:t>
            </a:r>
            <a:endParaRPr sz="2300" dirty="0">
              <a:solidFill>
                <a:schemeClr val="dk1"/>
              </a:solidFill>
            </a:endParaRPr>
          </a:p>
          <a:p>
            <a:pPr marL="304800" lvl="1" indent="-254634" algn="l" rtl="0">
              <a:lnSpc>
                <a:spcPct val="85000"/>
              </a:lnSpc>
              <a:spcBef>
                <a:spcPts val="0"/>
              </a:spcBef>
              <a:spcAft>
                <a:spcPts val="0"/>
              </a:spcAft>
              <a:buSzPct val="100000"/>
              <a:buChar char="•"/>
            </a:pPr>
            <a:r>
              <a:rPr lang="en" sz="2300" dirty="0">
                <a:solidFill>
                  <a:schemeClr val="dk1"/>
                </a:solidFill>
              </a:rPr>
              <a:t>Lying</a:t>
            </a:r>
            <a:endParaRPr sz="2300" dirty="0">
              <a:solidFill>
                <a:schemeClr val="dk1"/>
              </a:solidFill>
            </a:endParaRPr>
          </a:p>
          <a:p>
            <a:pPr marL="304800" lvl="1" indent="-254634" algn="l" rtl="0">
              <a:lnSpc>
                <a:spcPct val="85000"/>
              </a:lnSpc>
              <a:spcBef>
                <a:spcPts val="0"/>
              </a:spcBef>
              <a:spcAft>
                <a:spcPts val="0"/>
              </a:spcAft>
              <a:buSzPct val="100000"/>
              <a:buChar char="•"/>
            </a:pPr>
            <a:r>
              <a:rPr lang="en" sz="2300" dirty="0">
                <a:solidFill>
                  <a:schemeClr val="dk1"/>
                </a:solidFill>
              </a:rPr>
              <a:t>Minor stealing</a:t>
            </a:r>
            <a:endParaRPr sz="2300" dirty="0">
              <a:solidFill>
                <a:schemeClr val="dk1"/>
              </a:solidFill>
            </a:endParaRPr>
          </a:p>
          <a:p>
            <a:pPr marL="304800" lvl="1" indent="-254634" algn="l" rtl="0">
              <a:lnSpc>
                <a:spcPct val="85000"/>
              </a:lnSpc>
              <a:spcBef>
                <a:spcPts val="0"/>
              </a:spcBef>
              <a:spcAft>
                <a:spcPts val="0"/>
              </a:spcAft>
              <a:buSzPct val="100000"/>
              <a:buChar char="•"/>
            </a:pPr>
            <a:r>
              <a:rPr lang="en" sz="2300" dirty="0">
                <a:solidFill>
                  <a:schemeClr val="dk1"/>
                </a:solidFill>
              </a:rPr>
              <a:t>Cheating</a:t>
            </a:r>
            <a:endParaRPr sz="2300" dirty="0">
              <a:solidFill>
                <a:schemeClr val="dk1"/>
              </a:solidFill>
            </a:endParaRPr>
          </a:p>
          <a:p>
            <a:pPr marL="304800" lvl="1" indent="-254634" algn="l" rtl="0">
              <a:lnSpc>
                <a:spcPct val="85000"/>
              </a:lnSpc>
              <a:spcBef>
                <a:spcPts val="0"/>
              </a:spcBef>
              <a:spcAft>
                <a:spcPts val="0"/>
              </a:spcAft>
              <a:buSzPct val="100000"/>
              <a:buChar char="•"/>
            </a:pPr>
            <a:r>
              <a:rPr lang="en" sz="2300" dirty="0">
                <a:solidFill>
                  <a:schemeClr val="dk1"/>
                </a:solidFill>
              </a:rPr>
              <a:t>Dress Code Violations</a:t>
            </a:r>
            <a:endParaRPr sz="2300" dirty="0">
              <a:solidFill>
                <a:schemeClr val="dk1"/>
              </a:solidFill>
            </a:endParaRPr>
          </a:p>
          <a:p>
            <a:pPr marL="304800" lvl="1" indent="-254634" algn="l" rtl="0">
              <a:lnSpc>
                <a:spcPct val="85000"/>
              </a:lnSpc>
              <a:spcBef>
                <a:spcPts val="0"/>
              </a:spcBef>
              <a:spcAft>
                <a:spcPts val="0"/>
              </a:spcAft>
              <a:buSzPct val="100000"/>
              <a:buChar char="•"/>
            </a:pPr>
            <a:r>
              <a:rPr lang="en" sz="2300" dirty="0">
                <a:solidFill>
                  <a:schemeClr val="dk1"/>
                </a:solidFill>
              </a:rPr>
              <a:t>Minor Harassment</a:t>
            </a:r>
            <a:endParaRPr sz="2300" dirty="0">
              <a:solidFill>
                <a:schemeClr val="dk1"/>
              </a:solidFill>
            </a:endParaRPr>
          </a:p>
          <a:p>
            <a:pPr marL="304800" lvl="1" indent="-254634" algn="l" rtl="0">
              <a:lnSpc>
                <a:spcPct val="85000"/>
              </a:lnSpc>
              <a:spcBef>
                <a:spcPts val="0"/>
              </a:spcBef>
              <a:spcAft>
                <a:spcPts val="0"/>
              </a:spcAft>
              <a:buSzPct val="100000"/>
              <a:buChar char="•"/>
            </a:pPr>
            <a:r>
              <a:rPr lang="en" sz="2300" dirty="0">
                <a:solidFill>
                  <a:schemeClr val="dk1"/>
                </a:solidFill>
              </a:rPr>
              <a:t>Disrespect</a:t>
            </a:r>
            <a:endParaRPr sz="2300" dirty="0">
              <a:solidFill>
                <a:schemeClr val="dk1"/>
              </a:solidFill>
            </a:endParaRPr>
          </a:p>
          <a:p>
            <a:pPr marL="304800" lvl="1" indent="-254634" algn="l" rtl="0">
              <a:lnSpc>
                <a:spcPct val="85000"/>
              </a:lnSpc>
              <a:spcBef>
                <a:spcPts val="0"/>
              </a:spcBef>
              <a:spcAft>
                <a:spcPts val="0"/>
              </a:spcAft>
              <a:buSzPct val="100000"/>
              <a:buChar char="•"/>
            </a:pPr>
            <a:r>
              <a:rPr lang="en" sz="2300" dirty="0">
                <a:solidFill>
                  <a:schemeClr val="dk1"/>
                </a:solidFill>
              </a:rPr>
              <a:t>Disruption</a:t>
            </a:r>
            <a:endParaRPr sz="2300" dirty="0">
              <a:solidFill>
                <a:schemeClr val="dk1"/>
              </a:solidFill>
            </a:endParaRPr>
          </a:p>
          <a:p>
            <a:pPr marL="304800" lvl="1" indent="-254634" algn="l" rtl="0">
              <a:lnSpc>
                <a:spcPct val="85000"/>
              </a:lnSpc>
              <a:spcBef>
                <a:spcPts val="0"/>
              </a:spcBef>
              <a:spcAft>
                <a:spcPts val="0"/>
              </a:spcAft>
              <a:buSzPct val="100000"/>
              <a:buChar char="•"/>
            </a:pPr>
            <a:r>
              <a:rPr lang="en" sz="2300" dirty="0">
                <a:solidFill>
                  <a:schemeClr val="dk1"/>
                </a:solidFill>
              </a:rPr>
              <a:t>Defiance </a:t>
            </a:r>
            <a:endParaRPr sz="2300" dirty="0">
              <a:solidFill>
                <a:schemeClr val="dk1"/>
              </a:solidFill>
            </a:endParaRPr>
          </a:p>
          <a:p>
            <a:pPr marL="304800" lvl="1" indent="-139700" algn="l" rtl="0">
              <a:lnSpc>
                <a:spcPct val="85000"/>
              </a:lnSpc>
              <a:spcBef>
                <a:spcPts val="0"/>
              </a:spcBef>
              <a:spcAft>
                <a:spcPts val="1200"/>
              </a:spcAft>
              <a:buClr>
                <a:srgbClr val="F79646"/>
              </a:buClr>
              <a:buSzPct val="100000"/>
              <a:buFont typeface="Calibri"/>
              <a:buNone/>
            </a:pPr>
            <a:endParaRPr sz="1400" dirty="0">
              <a:solidFill>
                <a:srgbClr val="F79646"/>
              </a:solidFill>
              <a:latin typeface="Twentieth Century"/>
              <a:ea typeface="Twentieth Century"/>
              <a:cs typeface="Twentieth Century"/>
              <a:sym typeface="Twentieth Century"/>
            </a:endParaRPr>
          </a:p>
        </p:txBody>
      </p:sp>
      <p:sp>
        <p:nvSpPr>
          <p:cNvPr id="344" name="Google Shape;344;p52"/>
          <p:cNvSpPr txBox="1"/>
          <p:nvPr/>
        </p:nvSpPr>
        <p:spPr>
          <a:xfrm>
            <a:off x="4658899" y="1003255"/>
            <a:ext cx="3477015" cy="3939540"/>
          </a:xfrm>
          <a:prstGeom prst="rect">
            <a:avLst/>
          </a:prstGeom>
          <a:noFill/>
          <a:ln>
            <a:noFill/>
          </a:ln>
        </p:spPr>
        <p:txBody>
          <a:bodyPr spcFirstLastPara="1" wrap="square" lIns="0" tIns="0" rIns="0" bIns="0" anchor="t" anchorCtr="0">
            <a:spAutoFit/>
          </a:bodyPr>
          <a:lstStyle/>
          <a:p>
            <a:pPr marL="0" marR="0" lvl="0" indent="0" algn="ctr" rtl="0">
              <a:lnSpc>
                <a:spcPct val="80000"/>
              </a:lnSpc>
              <a:spcBef>
                <a:spcPts val="0"/>
              </a:spcBef>
              <a:spcAft>
                <a:spcPts val="0"/>
              </a:spcAft>
              <a:buNone/>
            </a:pPr>
            <a:r>
              <a:rPr lang="en" sz="1600" b="1" i="0" u="none" strike="noStrike" cap="none" dirty="0">
                <a:solidFill>
                  <a:schemeClr val="dk1"/>
                </a:solidFill>
              </a:rPr>
              <a:t>Office Managed Behavior (Major)</a:t>
            </a:r>
            <a:br>
              <a:rPr lang="en" sz="1600" b="1" i="0" u="none" strike="noStrike" cap="none" dirty="0">
                <a:solidFill>
                  <a:schemeClr val="dk1"/>
                </a:solidFill>
              </a:rPr>
            </a:br>
            <a:endParaRPr sz="1600" i="0" u="none" strike="noStrike" cap="none" dirty="0">
              <a:solidFill>
                <a:schemeClr val="dk1"/>
              </a:solidFill>
            </a:endParaRPr>
          </a:p>
          <a:p>
            <a:pPr marL="342900" marR="0" lvl="1" indent="-292100" algn="l" rtl="0">
              <a:lnSpc>
                <a:spcPct val="80000"/>
              </a:lnSpc>
              <a:spcBef>
                <a:spcPts val="0"/>
              </a:spcBef>
              <a:spcAft>
                <a:spcPts val="0"/>
              </a:spcAft>
              <a:buClr>
                <a:schemeClr val="dk1"/>
              </a:buClr>
              <a:buSzPts val="1600"/>
              <a:buChar char="•"/>
            </a:pPr>
            <a:r>
              <a:rPr lang="en" sz="1800" i="0" u="none" strike="noStrike" cap="none" dirty="0">
                <a:solidFill>
                  <a:schemeClr val="dk1"/>
                </a:solidFill>
              </a:rPr>
              <a:t>Attendance/Tardy</a:t>
            </a:r>
            <a:endParaRPr sz="1800" dirty="0">
              <a:solidFill>
                <a:schemeClr val="dk1"/>
              </a:solidFill>
            </a:endParaRPr>
          </a:p>
          <a:p>
            <a:pPr marL="342900" marR="0" lvl="1" indent="-292100" algn="l" rtl="0">
              <a:lnSpc>
                <a:spcPct val="80000"/>
              </a:lnSpc>
              <a:spcBef>
                <a:spcPts val="0"/>
              </a:spcBef>
              <a:spcAft>
                <a:spcPts val="0"/>
              </a:spcAft>
              <a:buClr>
                <a:schemeClr val="dk1"/>
              </a:buClr>
              <a:buSzPts val="1600"/>
              <a:buChar char="•"/>
            </a:pPr>
            <a:r>
              <a:rPr lang="en" sz="1800" i="0" u="none" strike="noStrike" cap="none" dirty="0">
                <a:solidFill>
                  <a:schemeClr val="dk1"/>
                </a:solidFill>
              </a:rPr>
              <a:t>Vandalism</a:t>
            </a:r>
            <a:endParaRPr sz="1800" dirty="0">
              <a:solidFill>
                <a:schemeClr val="dk1"/>
              </a:solidFill>
            </a:endParaRPr>
          </a:p>
          <a:p>
            <a:pPr marL="342900" marR="0" lvl="1" indent="-292100" algn="l" rtl="0">
              <a:lnSpc>
                <a:spcPct val="80000"/>
              </a:lnSpc>
              <a:spcBef>
                <a:spcPts val="0"/>
              </a:spcBef>
              <a:spcAft>
                <a:spcPts val="0"/>
              </a:spcAft>
              <a:buClr>
                <a:schemeClr val="dk1"/>
              </a:buClr>
              <a:buSzPts val="1600"/>
              <a:buChar char="•"/>
            </a:pPr>
            <a:r>
              <a:rPr lang="en" sz="1800" i="0" u="none" strike="noStrike" cap="none" dirty="0">
                <a:solidFill>
                  <a:schemeClr val="dk1"/>
                </a:solidFill>
              </a:rPr>
              <a:t>Substances</a:t>
            </a:r>
            <a:endParaRPr sz="1800" dirty="0">
              <a:solidFill>
                <a:schemeClr val="dk1"/>
              </a:solidFill>
            </a:endParaRPr>
          </a:p>
          <a:p>
            <a:pPr marL="342900" marR="0" lvl="1" indent="-292100" algn="l" rtl="0">
              <a:lnSpc>
                <a:spcPct val="80000"/>
              </a:lnSpc>
              <a:spcBef>
                <a:spcPts val="0"/>
              </a:spcBef>
              <a:spcAft>
                <a:spcPts val="0"/>
              </a:spcAft>
              <a:buClr>
                <a:schemeClr val="dk1"/>
              </a:buClr>
              <a:buSzPts val="1600"/>
              <a:buChar char="•"/>
            </a:pPr>
            <a:r>
              <a:rPr lang="en" sz="1800" i="0" u="none" strike="noStrike" cap="none" dirty="0">
                <a:solidFill>
                  <a:schemeClr val="dk1"/>
                </a:solidFill>
              </a:rPr>
              <a:t>Weapons</a:t>
            </a:r>
            <a:endParaRPr sz="1800" dirty="0">
              <a:solidFill>
                <a:schemeClr val="dk1"/>
              </a:solidFill>
            </a:endParaRPr>
          </a:p>
          <a:p>
            <a:pPr marL="342900" marR="0" lvl="1" indent="-292100" algn="l" rtl="0">
              <a:lnSpc>
                <a:spcPct val="80000"/>
              </a:lnSpc>
              <a:spcBef>
                <a:spcPts val="0"/>
              </a:spcBef>
              <a:spcAft>
                <a:spcPts val="0"/>
              </a:spcAft>
              <a:buClr>
                <a:schemeClr val="dk1"/>
              </a:buClr>
              <a:buSzPts val="1600"/>
              <a:buChar char="•"/>
            </a:pPr>
            <a:r>
              <a:rPr lang="en" sz="1800" i="0" u="none" strike="noStrike" cap="none" dirty="0">
                <a:solidFill>
                  <a:schemeClr val="dk1"/>
                </a:solidFill>
              </a:rPr>
              <a:t>Profanity directed at Adults</a:t>
            </a:r>
            <a:endParaRPr sz="1800" dirty="0">
              <a:solidFill>
                <a:schemeClr val="dk1"/>
              </a:solidFill>
            </a:endParaRPr>
          </a:p>
          <a:p>
            <a:pPr marL="342900" marR="0" lvl="1" indent="-292100" algn="l" rtl="0">
              <a:lnSpc>
                <a:spcPct val="80000"/>
              </a:lnSpc>
              <a:spcBef>
                <a:spcPts val="0"/>
              </a:spcBef>
              <a:spcAft>
                <a:spcPts val="0"/>
              </a:spcAft>
              <a:buClr>
                <a:schemeClr val="dk1"/>
              </a:buClr>
              <a:buSzPts val="1600"/>
              <a:buChar char="•"/>
            </a:pPr>
            <a:r>
              <a:rPr lang="en" sz="1800" i="0" u="none" strike="noStrike" cap="none" dirty="0">
                <a:solidFill>
                  <a:schemeClr val="dk1"/>
                </a:solidFill>
              </a:rPr>
              <a:t>Fighting</a:t>
            </a:r>
            <a:endParaRPr sz="1800" dirty="0">
              <a:solidFill>
                <a:schemeClr val="dk1"/>
              </a:solidFill>
            </a:endParaRPr>
          </a:p>
          <a:p>
            <a:pPr marL="342900" marR="0" lvl="1" indent="-292100" algn="l" rtl="0">
              <a:lnSpc>
                <a:spcPct val="80000"/>
              </a:lnSpc>
              <a:spcBef>
                <a:spcPts val="0"/>
              </a:spcBef>
              <a:spcAft>
                <a:spcPts val="0"/>
              </a:spcAft>
              <a:buClr>
                <a:schemeClr val="dk1"/>
              </a:buClr>
              <a:buSzPts val="1600"/>
              <a:buChar char="•"/>
            </a:pPr>
            <a:r>
              <a:rPr lang="en" sz="1800" i="0" u="none" strike="noStrike" cap="none" dirty="0">
                <a:solidFill>
                  <a:schemeClr val="dk1"/>
                </a:solidFill>
              </a:rPr>
              <a:t>Verbal/Physical intimidation</a:t>
            </a:r>
            <a:endParaRPr sz="1800" dirty="0">
              <a:solidFill>
                <a:schemeClr val="dk1"/>
              </a:solidFill>
            </a:endParaRPr>
          </a:p>
          <a:p>
            <a:pPr marL="342900" marR="0" lvl="1" indent="-292100" algn="l" rtl="0">
              <a:lnSpc>
                <a:spcPct val="80000"/>
              </a:lnSpc>
              <a:spcBef>
                <a:spcPts val="0"/>
              </a:spcBef>
              <a:spcAft>
                <a:spcPts val="0"/>
              </a:spcAft>
              <a:buClr>
                <a:schemeClr val="dk1"/>
              </a:buClr>
              <a:buSzPts val="1600"/>
              <a:buChar char="•"/>
            </a:pPr>
            <a:r>
              <a:rPr lang="en" sz="1800" i="0" u="none" strike="noStrike" cap="none" dirty="0">
                <a:solidFill>
                  <a:schemeClr val="dk1"/>
                </a:solidFill>
              </a:rPr>
              <a:t>Major stealing</a:t>
            </a:r>
            <a:endParaRPr sz="1800" dirty="0">
              <a:solidFill>
                <a:schemeClr val="dk1"/>
              </a:solidFill>
            </a:endParaRPr>
          </a:p>
          <a:p>
            <a:pPr marL="342900" marR="0" lvl="1" indent="-292100" algn="l" rtl="0">
              <a:lnSpc>
                <a:spcPct val="80000"/>
              </a:lnSpc>
              <a:spcBef>
                <a:spcPts val="0"/>
              </a:spcBef>
              <a:spcAft>
                <a:spcPts val="0"/>
              </a:spcAft>
              <a:buClr>
                <a:schemeClr val="dk1"/>
              </a:buClr>
              <a:buSzPts val="1600"/>
              <a:buChar char="•"/>
            </a:pPr>
            <a:r>
              <a:rPr lang="en" sz="1800" i="0" u="none" strike="noStrike" cap="none" dirty="0">
                <a:solidFill>
                  <a:schemeClr val="dk1"/>
                </a:solidFill>
              </a:rPr>
              <a:t>Cutting school</a:t>
            </a:r>
            <a:endParaRPr sz="1800" dirty="0">
              <a:solidFill>
                <a:schemeClr val="dk1"/>
              </a:solidFill>
            </a:endParaRPr>
          </a:p>
          <a:p>
            <a:pPr marL="342900" marR="0" lvl="1" indent="-292100" algn="l" rtl="0">
              <a:lnSpc>
                <a:spcPct val="80000"/>
              </a:lnSpc>
              <a:spcBef>
                <a:spcPts val="0"/>
              </a:spcBef>
              <a:spcAft>
                <a:spcPts val="0"/>
              </a:spcAft>
              <a:buClr>
                <a:schemeClr val="dk1"/>
              </a:buClr>
              <a:buSzPts val="1600"/>
              <a:buChar char="•"/>
            </a:pPr>
            <a:r>
              <a:rPr lang="en" sz="1800" i="0" u="none" strike="noStrike" cap="none" dirty="0">
                <a:solidFill>
                  <a:schemeClr val="dk1"/>
                </a:solidFill>
              </a:rPr>
              <a:t>Wanderers</a:t>
            </a:r>
            <a:endParaRPr sz="1800" dirty="0">
              <a:solidFill>
                <a:schemeClr val="dk1"/>
              </a:solidFill>
            </a:endParaRPr>
          </a:p>
          <a:p>
            <a:pPr marL="342900" marR="0" lvl="1" indent="-292100" algn="l" rtl="0">
              <a:lnSpc>
                <a:spcPct val="80000"/>
              </a:lnSpc>
              <a:spcBef>
                <a:spcPts val="0"/>
              </a:spcBef>
              <a:spcAft>
                <a:spcPts val="0"/>
              </a:spcAft>
              <a:buClr>
                <a:schemeClr val="dk1"/>
              </a:buClr>
              <a:buSzPts val="1600"/>
              <a:buChar char="•"/>
            </a:pPr>
            <a:r>
              <a:rPr lang="en" sz="1800" i="0" u="none" strike="noStrike" cap="none" dirty="0">
                <a:solidFill>
                  <a:schemeClr val="dk1"/>
                </a:solidFill>
              </a:rPr>
              <a:t>Gang Related Activity</a:t>
            </a:r>
            <a:endParaRPr sz="1800" dirty="0">
              <a:solidFill>
                <a:schemeClr val="dk1"/>
              </a:solidFill>
            </a:endParaRPr>
          </a:p>
          <a:p>
            <a:pPr marL="342900" marR="0" lvl="1" indent="-292100" algn="l" rtl="0">
              <a:lnSpc>
                <a:spcPct val="80000"/>
              </a:lnSpc>
              <a:spcBef>
                <a:spcPts val="0"/>
              </a:spcBef>
              <a:spcAft>
                <a:spcPts val="0"/>
              </a:spcAft>
              <a:buClr>
                <a:schemeClr val="dk1"/>
              </a:buClr>
              <a:buSzPts val="1600"/>
              <a:buChar char="•"/>
            </a:pPr>
            <a:r>
              <a:rPr lang="en" sz="1800" i="0" u="none" strike="noStrike" cap="none" dirty="0">
                <a:solidFill>
                  <a:schemeClr val="dk1"/>
                </a:solidFill>
              </a:rPr>
              <a:t>Chronic Dress Code Violation</a:t>
            </a:r>
            <a:endParaRPr sz="1800" dirty="0">
              <a:solidFill>
                <a:schemeClr val="dk1"/>
              </a:solidFill>
            </a:endParaRPr>
          </a:p>
          <a:p>
            <a:pPr marL="342900" marR="0" lvl="1" indent="-292100" algn="l" rtl="0">
              <a:lnSpc>
                <a:spcPct val="80000"/>
              </a:lnSpc>
              <a:spcBef>
                <a:spcPts val="0"/>
              </a:spcBef>
              <a:spcAft>
                <a:spcPts val="0"/>
              </a:spcAft>
              <a:buClr>
                <a:schemeClr val="dk1"/>
              </a:buClr>
              <a:buSzPts val="1600"/>
              <a:buChar char="•"/>
            </a:pPr>
            <a:r>
              <a:rPr lang="en" sz="1800" i="0" u="none" strike="noStrike" cap="none" dirty="0">
                <a:solidFill>
                  <a:schemeClr val="dk1"/>
                </a:solidFill>
              </a:rPr>
              <a:t>Harassment (including sexual)</a:t>
            </a:r>
            <a:endParaRPr sz="1800" dirty="0">
              <a:solidFill>
                <a:schemeClr val="dk1"/>
              </a:solidFill>
            </a:endParaRPr>
          </a:p>
          <a:p>
            <a:pPr marL="342900" marR="0" lvl="1" indent="-292100" algn="l" rtl="0">
              <a:lnSpc>
                <a:spcPct val="80000"/>
              </a:lnSpc>
              <a:spcBef>
                <a:spcPts val="0"/>
              </a:spcBef>
              <a:spcAft>
                <a:spcPts val="0"/>
              </a:spcAft>
              <a:buClr>
                <a:schemeClr val="dk1"/>
              </a:buClr>
              <a:buSzPts val="1600"/>
              <a:buChar char="•"/>
            </a:pPr>
            <a:r>
              <a:rPr lang="en" sz="1800" i="0" u="none" strike="noStrike" cap="none" dirty="0">
                <a:solidFill>
                  <a:schemeClr val="dk1"/>
                </a:solidFill>
              </a:rPr>
              <a:t>Disrespect</a:t>
            </a:r>
            <a:endParaRPr sz="1800" dirty="0">
              <a:solidFill>
                <a:schemeClr val="dk1"/>
              </a:solidFill>
            </a:endParaRPr>
          </a:p>
          <a:p>
            <a:pPr marL="342900" marR="0" lvl="1" indent="-292100" algn="l" rtl="0">
              <a:lnSpc>
                <a:spcPct val="80000"/>
              </a:lnSpc>
              <a:spcBef>
                <a:spcPts val="0"/>
              </a:spcBef>
              <a:spcAft>
                <a:spcPts val="0"/>
              </a:spcAft>
              <a:buClr>
                <a:schemeClr val="dk1"/>
              </a:buClr>
              <a:buSzPts val="1600"/>
              <a:buChar char="•"/>
            </a:pPr>
            <a:r>
              <a:rPr lang="en" sz="1800" i="0" u="none" strike="noStrike" cap="none" dirty="0">
                <a:solidFill>
                  <a:schemeClr val="dk1"/>
                </a:solidFill>
              </a:rPr>
              <a:t>Disruption</a:t>
            </a:r>
            <a:endParaRPr sz="1800" dirty="0">
              <a:solidFill>
                <a:schemeClr val="dk1"/>
              </a:solidFill>
            </a:endParaRPr>
          </a:p>
          <a:p>
            <a:pPr marL="342900" marR="0" lvl="1" indent="-292100" algn="l" rtl="0">
              <a:lnSpc>
                <a:spcPct val="80000"/>
              </a:lnSpc>
              <a:spcBef>
                <a:spcPts val="0"/>
              </a:spcBef>
              <a:spcAft>
                <a:spcPts val="0"/>
              </a:spcAft>
              <a:buClr>
                <a:schemeClr val="dk1"/>
              </a:buClr>
              <a:buSzPts val="1600"/>
              <a:buChar char="•"/>
            </a:pPr>
            <a:r>
              <a:rPr lang="en" sz="1800" i="0" u="none" strike="noStrike" cap="none" dirty="0">
                <a:solidFill>
                  <a:schemeClr val="dk1"/>
                </a:solidFill>
              </a:rPr>
              <a:t>Defiance </a:t>
            </a:r>
            <a:endParaRPr sz="1800" dirty="0">
              <a:solidFill>
                <a:schemeClr val="dk1"/>
              </a:solidFill>
            </a:endParaRPr>
          </a:p>
        </p:txBody>
      </p:sp>
      <p:pic>
        <p:nvPicPr>
          <p:cNvPr id="345" name="Google Shape;345;p52"/>
          <p:cNvPicPr preferRelativeResize="0"/>
          <p:nvPr/>
        </p:nvPicPr>
        <p:blipFill rotWithShape="1">
          <a:blip r:embed="rId3">
            <a:alphaModFix/>
          </a:blip>
          <a:srcRect/>
          <a:stretch/>
        </p:blipFill>
        <p:spPr>
          <a:xfrm>
            <a:off x="4492705" y="1058746"/>
            <a:ext cx="34289" cy="3307870"/>
          </a:xfrm>
          <a:prstGeom prst="rect">
            <a:avLst/>
          </a:prstGeom>
          <a:noFill/>
          <a:ln>
            <a:noFill/>
          </a:ln>
        </p:spPr>
      </p:pic>
      <p:pic>
        <p:nvPicPr>
          <p:cNvPr id="346" name="Google Shape;346;p52"/>
          <p:cNvPicPr preferRelativeResize="0"/>
          <p:nvPr/>
        </p:nvPicPr>
        <p:blipFill rotWithShape="1">
          <a:blip r:embed="rId4">
            <a:alphaModFix/>
          </a:blip>
          <a:srcRect/>
          <a:stretch/>
        </p:blipFill>
        <p:spPr>
          <a:xfrm>
            <a:off x="1829873" y="1358783"/>
            <a:ext cx="5326737" cy="41792"/>
          </a:xfrm>
          <a:prstGeom prst="rect">
            <a:avLst/>
          </a:prstGeom>
          <a:noFill/>
          <a:ln>
            <a:noFill/>
          </a:ln>
        </p:spPr>
      </p:pic>
      <p:pic>
        <p:nvPicPr>
          <p:cNvPr id="347" name="Google Shape;347;p52"/>
          <p:cNvPicPr preferRelativeResize="0"/>
          <p:nvPr/>
        </p:nvPicPr>
        <p:blipFill>
          <a:blip r:embed="rId5">
            <a:alphaModFix/>
          </a:blip>
          <a:stretch>
            <a:fillRect/>
          </a:stretch>
        </p:blipFill>
        <p:spPr>
          <a:xfrm>
            <a:off x="8254675" y="4431325"/>
            <a:ext cx="568000" cy="56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3"/>
          <p:cNvSpPr txBox="1">
            <a:spLocks noGrp="1"/>
          </p:cNvSpPr>
          <p:nvPr>
            <p:ph type="title"/>
          </p:nvPr>
        </p:nvSpPr>
        <p:spPr>
          <a:xfrm>
            <a:off x="2007309" y="254833"/>
            <a:ext cx="5067900" cy="496200"/>
          </a:xfrm>
          <a:prstGeom prst="rect">
            <a:avLst/>
          </a:prstGeom>
          <a:noFill/>
          <a:ln>
            <a:noFill/>
          </a:ln>
        </p:spPr>
        <p:txBody>
          <a:bodyPr spcFirstLastPara="1" wrap="square" lIns="0" tIns="0" rIns="0" bIns="0" anchor="t" anchorCtr="0">
            <a:normAutofit/>
          </a:bodyPr>
          <a:lstStyle/>
          <a:p>
            <a:pPr marL="0" lvl="0" indent="0" algn="l" rtl="0">
              <a:lnSpc>
                <a:spcPct val="95000"/>
              </a:lnSpc>
              <a:spcBef>
                <a:spcPts val="0"/>
              </a:spcBef>
              <a:spcAft>
                <a:spcPts val="0"/>
              </a:spcAft>
              <a:buClr>
                <a:schemeClr val="dk1"/>
              </a:buClr>
              <a:buSzPts val="2700"/>
              <a:buFont typeface="Twentieth Century"/>
              <a:buNone/>
            </a:pPr>
            <a:r>
              <a:rPr lang="en" sz="2700">
                <a:latin typeface="Twentieth Century"/>
                <a:ea typeface="Twentieth Century"/>
                <a:cs typeface="Twentieth Century"/>
                <a:sym typeface="Twentieth Century"/>
              </a:rPr>
              <a:t>“T-Chart” School Example</a:t>
            </a:r>
            <a:endParaRPr/>
          </a:p>
        </p:txBody>
      </p:sp>
      <p:sp>
        <p:nvSpPr>
          <p:cNvPr id="354" name="Google Shape;354;p53"/>
          <p:cNvSpPr txBox="1">
            <a:spLocks noGrp="1"/>
          </p:cNvSpPr>
          <p:nvPr>
            <p:ph type="body" idx="1"/>
          </p:nvPr>
        </p:nvSpPr>
        <p:spPr>
          <a:xfrm>
            <a:off x="1044600" y="979525"/>
            <a:ext cx="3316200" cy="3987000"/>
          </a:xfrm>
          <a:prstGeom prst="rect">
            <a:avLst/>
          </a:prstGeom>
          <a:noFill/>
          <a:ln>
            <a:noFill/>
          </a:ln>
        </p:spPr>
        <p:txBody>
          <a:bodyPr spcFirstLastPara="1" wrap="square" lIns="0" tIns="0" rIns="0" bIns="0" anchor="t" anchorCtr="0">
            <a:normAutofit fontScale="77500" lnSpcReduction="20000"/>
          </a:bodyPr>
          <a:lstStyle/>
          <a:p>
            <a:pPr marL="177800" lvl="0" indent="-178435" algn="ctr" rtl="0">
              <a:lnSpc>
                <a:spcPct val="85000"/>
              </a:lnSpc>
              <a:spcBef>
                <a:spcPts val="0"/>
              </a:spcBef>
              <a:spcAft>
                <a:spcPts val="0"/>
              </a:spcAft>
              <a:buClr>
                <a:srgbClr val="F79646"/>
              </a:buClr>
              <a:buSzPct val="100000"/>
              <a:buChar char="●"/>
            </a:pPr>
            <a:r>
              <a:rPr lang="en" sz="2300" b="1">
                <a:solidFill>
                  <a:schemeClr val="dk1"/>
                </a:solidFill>
              </a:rPr>
              <a:t>Teacher Managed Behavior (Minor)</a:t>
            </a:r>
            <a:br>
              <a:rPr lang="en" sz="2300" b="1">
                <a:solidFill>
                  <a:srgbClr val="F79646"/>
                </a:solidFill>
                <a:latin typeface="Twentieth Century"/>
                <a:ea typeface="Twentieth Century"/>
                <a:cs typeface="Twentieth Century"/>
                <a:sym typeface="Twentieth Century"/>
              </a:rPr>
            </a:br>
            <a:endParaRPr sz="2300">
              <a:solidFill>
                <a:srgbClr val="F79646"/>
              </a:solidFill>
              <a:latin typeface="Twentieth Century"/>
              <a:ea typeface="Twentieth Century"/>
              <a:cs typeface="Twentieth Century"/>
              <a:sym typeface="Twentieth Century"/>
            </a:endParaRPr>
          </a:p>
          <a:p>
            <a:pPr marL="304800" lvl="1" indent="-254634" algn="l" rtl="0">
              <a:lnSpc>
                <a:spcPct val="85000"/>
              </a:lnSpc>
              <a:spcBef>
                <a:spcPts val="0"/>
              </a:spcBef>
              <a:spcAft>
                <a:spcPts val="0"/>
              </a:spcAft>
              <a:buSzPct val="100000"/>
              <a:buChar char="•"/>
            </a:pPr>
            <a:r>
              <a:rPr lang="en" sz="2300">
                <a:solidFill>
                  <a:schemeClr val="dk1"/>
                </a:solidFill>
              </a:rPr>
              <a:t>Attendance/Tardy – Inform parents </a:t>
            </a:r>
            <a:br>
              <a:rPr lang="en" sz="2300">
                <a:solidFill>
                  <a:schemeClr val="dk1"/>
                </a:solidFill>
              </a:rPr>
            </a:br>
            <a:r>
              <a:rPr lang="en" sz="2300">
                <a:solidFill>
                  <a:schemeClr val="dk1"/>
                </a:solidFill>
              </a:rPr>
              <a:t>on effect on academic performance</a:t>
            </a:r>
            <a:endParaRPr sz="2300">
              <a:solidFill>
                <a:schemeClr val="dk1"/>
              </a:solidFill>
            </a:endParaRPr>
          </a:p>
          <a:p>
            <a:pPr marL="304800" lvl="1" indent="-254634" algn="l" rtl="0">
              <a:lnSpc>
                <a:spcPct val="85000"/>
              </a:lnSpc>
              <a:spcBef>
                <a:spcPts val="0"/>
              </a:spcBef>
              <a:spcAft>
                <a:spcPts val="0"/>
              </a:spcAft>
              <a:buSzPct val="100000"/>
              <a:buChar char="•"/>
            </a:pPr>
            <a:r>
              <a:rPr lang="en" sz="2300">
                <a:solidFill>
                  <a:schemeClr val="dk1"/>
                </a:solidFill>
              </a:rPr>
              <a:t>Profanity directed at student</a:t>
            </a:r>
            <a:endParaRPr sz="2300">
              <a:solidFill>
                <a:schemeClr val="dk1"/>
              </a:solidFill>
            </a:endParaRPr>
          </a:p>
          <a:p>
            <a:pPr marL="304800" lvl="1" indent="-254634" algn="l" rtl="0">
              <a:lnSpc>
                <a:spcPct val="85000"/>
              </a:lnSpc>
              <a:spcBef>
                <a:spcPts val="0"/>
              </a:spcBef>
              <a:spcAft>
                <a:spcPts val="0"/>
              </a:spcAft>
              <a:buSzPct val="100000"/>
              <a:buChar char="•"/>
            </a:pPr>
            <a:r>
              <a:rPr lang="en" sz="2300">
                <a:solidFill>
                  <a:schemeClr val="dk1"/>
                </a:solidFill>
              </a:rPr>
              <a:t>Gum chewing</a:t>
            </a:r>
            <a:endParaRPr sz="2300">
              <a:solidFill>
                <a:schemeClr val="dk1"/>
              </a:solidFill>
            </a:endParaRPr>
          </a:p>
          <a:p>
            <a:pPr marL="304800" lvl="1" indent="-254634" algn="l" rtl="0">
              <a:lnSpc>
                <a:spcPct val="85000"/>
              </a:lnSpc>
              <a:spcBef>
                <a:spcPts val="0"/>
              </a:spcBef>
              <a:spcAft>
                <a:spcPts val="0"/>
              </a:spcAft>
              <a:buSzPct val="100000"/>
              <a:buChar char="•"/>
            </a:pPr>
            <a:r>
              <a:rPr lang="en" sz="2300">
                <a:solidFill>
                  <a:schemeClr val="dk1"/>
                </a:solidFill>
              </a:rPr>
              <a:t>Homework</a:t>
            </a:r>
            <a:endParaRPr sz="2300">
              <a:solidFill>
                <a:schemeClr val="dk1"/>
              </a:solidFill>
            </a:endParaRPr>
          </a:p>
          <a:p>
            <a:pPr marL="304800" lvl="1" indent="-254634" algn="l" rtl="0">
              <a:lnSpc>
                <a:spcPct val="85000"/>
              </a:lnSpc>
              <a:spcBef>
                <a:spcPts val="0"/>
              </a:spcBef>
              <a:spcAft>
                <a:spcPts val="0"/>
              </a:spcAft>
              <a:buSzPct val="100000"/>
              <a:buChar char="•"/>
            </a:pPr>
            <a:r>
              <a:rPr lang="en" sz="2300">
                <a:solidFill>
                  <a:schemeClr val="dk1"/>
                </a:solidFill>
              </a:rPr>
              <a:t>No supplies</a:t>
            </a:r>
            <a:endParaRPr sz="2300">
              <a:solidFill>
                <a:schemeClr val="dk1"/>
              </a:solidFill>
            </a:endParaRPr>
          </a:p>
          <a:p>
            <a:pPr marL="304800" lvl="1" indent="-254634" algn="l" rtl="0">
              <a:lnSpc>
                <a:spcPct val="85000"/>
              </a:lnSpc>
              <a:spcBef>
                <a:spcPts val="0"/>
              </a:spcBef>
              <a:spcAft>
                <a:spcPts val="0"/>
              </a:spcAft>
              <a:buSzPct val="100000"/>
              <a:buChar char="•"/>
            </a:pPr>
            <a:r>
              <a:rPr lang="en" sz="2300">
                <a:solidFill>
                  <a:schemeClr val="dk1"/>
                </a:solidFill>
              </a:rPr>
              <a:t>Tattling</a:t>
            </a:r>
            <a:endParaRPr sz="2300">
              <a:solidFill>
                <a:schemeClr val="dk1"/>
              </a:solidFill>
            </a:endParaRPr>
          </a:p>
          <a:p>
            <a:pPr marL="304800" lvl="1" indent="-254634" algn="l" rtl="0">
              <a:lnSpc>
                <a:spcPct val="85000"/>
              </a:lnSpc>
              <a:spcBef>
                <a:spcPts val="0"/>
              </a:spcBef>
              <a:spcAft>
                <a:spcPts val="0"/>
              </a:spcAft>
              <a:buSzPct val="100000"/>
              <a:buChar char="•"/>
            </a:pPr>
            <a:r>
              <a:rPr lang="en" sz="2300">
                <a:solidFill>
                  <a:schemeClr val="dk1"/>
                </a:solidFill>
              </a:rPr>
              <a:t>Non-compliance</a:t>
            </a:r>
            <a:endParaRPr sz="2300">
              <a:solidFill>
                <a:schemeClr val="dk1"/>
              </a:solidFill>
            </a:endParaRPr>
          </a:p>
          <a:p>
            <a:pPr marL="304800" lvl="1" indent="-254634" algn="l" rtl="0">
              <a:lnSpc>
                <a:spcPct val="85000"/>
              </a:lnSpc>
              <a:spcBef>
                <a:spcPts val="0"/>
              </a:spcBef>
              <a:spcAft>
                <a:spcPts val="0"/>
              </a:spcAft>
              <a:buSzPct val="100000"/>
              <a:buChar char="•"/>
            </a:pPr>
            <a:r>
              <a:rPr lang="en" sz="2300">
                <a:solidFill>
                  <a:schemeClr val="dk1"/>
                </a:solidFill>
              </a:rPr>
              <a:t>Name calling</a:t>
            </a:r>
            <a:endParaRPr sz="2300">
              <a:solidFill>
                <a:schemeClr val="dk1"/>
              </a:solidFill>
            </a:endParaRPr>
          </a:p>
          <a:p>
            <a:pPr marL="304800" lvl="1" indent="-254634" algn="l" rtl="0">
              <a:lnSpc>
                <a:spcPct val="85000"/>
              </a:lnSpc>
              <a:spcBef>
                <a:spcPts val="0"/>
              </a:spcBef>
              <a:spcAft>
                <a:spcPts val="0"/>
              </a:spcAft>
              <a:buSzPct val="100000"/>
              <a:buChar char="•"/>
            </a:pPr>
            <a:r>
              <a:rPr lang="en" sz="2300">
                <a:solidFill>
                  <a:schemeClr val="dk1"/>
                </a:solidFill>
              </a:rPr>
              <a:t>Lying</a:t>
            </a:r>
            <a:endParaRPr sz="2300">
              <a:solidFill>
                <a:schemeClr val="dk1"/>
              </a:solidFill>
            </a:endParaRPr>
          </a:p>
          <a:p>
            <a:pPr marL="304800" lvl="1" indent="-254634" algn="l" rtl="0">
              <a:lnSpc>
                <a:spcPct val="85000"/>
              </a:lnSpc>
              <a:spcBef>
                <a:spcPts val="0"/>
              </a:spcBef>
              <a:spcAft>
                <a:spcPts val="0"/>
              </a:spcAft>
              <a:buSzPct val="100000"/>
              <a:buChar char="•"/>
            </a:pPr>
            <a:r>
              <a:rPr lang="en" sz="2300">
                <a:solidFill>
                  <a:schemeClr val="dk1"/>
                </a:solidFill>
              </a:rPr>
              <a:t>Minor stealing</a:t>
            </a:r>
            <a:endParaRPr sz="2300">
              <a:solidFill>
                <a:schemeClr val="dk1"/>
              </a:solidFill>
            </a:endParaRPr>
          </a:p>
          <a:p>
            <a:pPr marL="304800" lvl="1" indent="-254634" algn="l" rtl="0">
              <a:lnSpc>
                <a:spcPct val="85000"/>
              </a:lnSpc>
              <a:spcBef>
                <a:spcPts val="0"/>
              </a:spcBef>
              <a:spcAft>
                <a:spcPts val="0"/>
              </a:spcAft>
              <a:buSzPct val="100000"/>
              <a:buChar char="•"/>
            </a:pPr>
            <a:r>
              <a:rPr lang="en" sz="2300">
                <a:solidFill>
                  <a:schemeClr val="dk1"/>
                </a:solidFill>
              </a:rPr>
              <a:t>Cheating</a:t>
            </a:r>
            <a:endParaRPr sz="2300">
              <a:solidFill>
                <a:schemeClr val="dk1"/>
              </a:solidFill>
            </a:endParaRPr>
          </a:p>
          <a:p>
            <a:pPr marL="304800" lvl="1" indent="-254634" algn="l" rtl="0">
              <a:lnSpc>
                <a:spcPct val="85000"/>
              </a:lnSpc>
              <a:spcBef>
                <a:spcPts val="0"/>
              </a:spcBef>
              <a:spcAft>
                <a:spcPts val="0"/>
              </a:spcAft>
              <a:buSzPct val="100000"/>
              <a:buChar char="•"/>
            </a:pPr>
            <a:r>
              <a:rPr lang="en" sz="2300">
                <a:solidFill>
                  <a:schemeClr val="dk1"/>
                </a:solidFill>
              </a:rPr>
              <a:t>Dress Code Violations</a:t>
            </a:r>
            <a:endParaRPr sz="2300">
              <a:solidFill>
                <a:schemeClr val="dk1"/>
              </a:solidFill>
            </a:endParaRPr>
          </a:p>
          <a:p>
            <a:pPr marL="304800" lvl="1" indent="-254634" algn="l" rtl="0">
              <a:lnSpc>
                <a:spcPct val="85000"/>
              </a:lnSpc>
              <a:spcBef>
                <a:spcPts val="0"/>
              </a:spcBef>
              <a:spcAft>
                <a:spcPts val="0"/>
              </a:spcAft>
              <a:buSzPct val="100000"/>
              <a:buChar char="•"/>
            </a:pPr>
            <a:r>
              <a:rPr lang="en" sz="2300">
                <a:solidFill>
                  <a:schemeClr val="dk1"/>
                </a:solidFill>
              </a:rPr>
              <a:t>Minor Harassment</a:t>
            </a:r>
            <a:endParaRPr sz="2300">
              <a:solidFill>
                <a:schemeClr val="dk1"/>
              </a:solidFill>
            </a:endParaRPr>
          </a:p>
          <a:p>
            <a:pPr marL="304800" lvl="1" indent="-254634" algn="l" rtl="0">
              <a:lnSpc>
                <a:spcPct val="85000"/>
              </a:lnSpc>
              <a:spcBef>
                <a:spcPts val="0"/>
              </a:spcBef>
              <a:spcAft>
                <a:spcPts val="0"/>
              </a:spcAft>
              <a:buSzPct val="100000"/>
              <a:buChar char="•"/>
            </a:pPr>
            <a:r>
              <a:rPr lang="en" sz="2300">
                <a:solidFill>
                  <a:schemeClr val="dk1"/>
                </a:solidFill>
              </a:rPr>
              <a:t>Disrespect</a:t>
            </a:r>
            <a:endParaRPr sz="2300">
              <a:solidFill>
                <a:schemeClr val="dk1"/>
              </a:solidFill>
            </a:endParaRPr>
          </a:p>
          <a:p>
            <a:pPr marL="304800" lvl="1" indent="-254634" algn="l" rtl="0">
              <a:lnSpc>
                <a:spcPct val="85000"/>
              </a:lnSpc>
              <a:spcBef>
                <a:spcPts val="0"/>
              </a:spcBef>
              <a:spcAft>
                <a:spcPts val="0"/>
              </a:spcAft>
              <a:buSzPct val="100000"/>
              <a:buChar char="•"/>
            </a:pPr>
            <a:r>
              <a:rPr lang="en" sz="2300">
                <a:solidFill>
                  <a:schemeClr val="dk1"/>
                </a:solidFill>
              </a:rPr>
              <a:t>Disruption</a:t>
            </a:r>
            <a:endParaRPr sz="2300">
              <a:solidFill>
                <a:schemeClr val="dk1"/>
              </a:solidFill>
            </a:endParaRPr>
          </a:p>
          <a:p>
            <a:pPr marL="304800" lvl="1" indent="-254634" algn="l" rtl="0">
              <a:lnSpc>
                <a:spcPct val="85000"/>
              </a:lnSpc>
              <a:spcBef>
                <a:spcPts val="0"/>
              </a:spcBef>
              <a:spcAft>
                <a:spcPts val="0"/>
              </a:spcAft>
              <a:buSzPct val="100000"/>
              <a:buChar char="•"/>
            </a:pPr>
            <a:r>
              <a:rPr lang="en" sz="2300">
                <a:solidFill>
                  <a:schemeClr val="dk1"/>
                </a:solidFill>
              </a:rPr>
              <a:t>Defiance </a:t>
            </a:r>
            <a:endParaRPr sz="2300">
              <a:solidFill>
                <a:schemeClr val="dk1"/>
              </a:solidFill>
            </a:endParaRPr>
          </a:p>
          <a:p>
            <a:pPr marL="304800" lvl="1" indent="-139700" algn="l" rtl="0">
              <a:lnSpc>
                <a:spcPct val="85000"/>
              </a:lnSpc>
              <a:spcBef>
                <a:spcPts val="0"/>
              </a:spcBef>
              <a:spcAft>
                <a:spcPts val="1200"/>
              </a:spcAft>
              <a:buClr>
                <a:srgbClr val="F79646"/>
              </a:buClr>
              <a:buSzPct val="100000"/>
              <a:buFont typeface="Calibri"/>
              <a:buNone/>
            </a:pPr>
            <a:endParaRPr sz="1400">
              <a:solidFill>
                <a:srgbClr val="F79646"/>
              </a:solidFill>
              <a:latin typeface="Twentieth Century"/>
              <a:ea typeface="Twentieth Century"/>
              <a:cs typeface="Twentieth Century"/>
              <a:sym typeface="Twentieth Century"/>
            </a:endParaRPr>
          </a:p>
        </p:txBody>
      </p:sp>
      <p:sp>
        <p:nvSpPr>
          <p:cNvPr id="355" name="Google Shape;355;p53"/>
          <p:cNvSpPr txBox="1"/>
          <p:nvPr/>
        </p:nvSpPr>
        <p:spPr>
          <a:xfrm>
            <a:off x="4658800" y="874400"/>
            <a:ext cx="2851800" cy="4137600"/>
          </a:xfrm>
          <a:prstGeom prst="rect">
            <a:avLst/>
          </a:prstGeom>
          <a:noFill/>
          <a:ln>
            <a:noFill/>
          </a:ln>
        </p:spPr>
        <p:txBody>
          <a:bodyPr spcFirstLastPara="1" wrap="square" lIns="0" tIns="0" rIns="0" bIns="0" anchor="t" anchorCtr="0">
            <a:spAutoFit/>
          </a:bodyPr>
          <a:lstStyle/>
          <a:p>
            <a:pPr marL="0" marR="0" lvl="0" indent="0" algn="ctr" rtl="0">
              <a:lnSpc>
                <a:spcPct val="80000"/>
              </a:lnSpc>
              <a:spcBef>
                <a:spcPts val="0"/>
              </a:spcBef>
              <a:spcAft>
                <a:spcPts val="0"/>
              </a:spcAft>
              <a:buNone/>
            </a:pPr>
            <a:r>
              <a:rPr lang="en" sz="1600" b="1" i="0" u="none" strike="noStrike" cap="none">
                <a:solidFill>
                  <a:schemeClr val="dk1"/>
                </a:solidFill>
              </a:rPr>
              <a:t>Office Managed Behavior (Major)</a:t>
            </a:r>
            <a:br>
              <a:rPr lang="en" sz="1600" b="1" i="0" u="none" strike="noStrike" cap="none">
                <a:solidFill>
                  <a:schemeClr val="dk1"/>
                </a:solidFill>
              </a:rPr>
            </a:br>
            <a:endParaRPr sz="1600" i="0" u="none" strike="noStrike" cap="none">
              <a:solidFill>
                <a:schemeClr val="dk1"/>
              </a:solidFill>
            </a:endParaRPr>
          </a:p>
          <a:p>
            <a:pPr marL="342900" marR="0" lvl="1" indent="-292100" algn="l" rtl="0">
              <a:lnSpc>
                <a:spcPct val="80000"/>
              </a:lnSpc>
              <a:spcBef>
                <a:spcPts val="0"/>
              </a:spcBef>
              <a:spcAft>
                <a:spcPts val="0"/>
              </a:spcAft>
              <a:buClr>
                <a:schemeClr val="dk1"/>
              </a:buClr>
              <a:buSzPts val="1600"/>
              <a:buChar char="•"/>
            </a:pPr>
            <a:r>
              <a:rPr lang="en" sz="1600" i="0" u="none" strike="noStrike" cap="none">
                <a:solidFill>
                  <a:schemeClr val="dk1"/>
                </a:solidFill>
              </a:rPr>
              <a:t>Attendance/Tardy</a:t>
            </a:r>
            <a:endParaRPr sz="1600">
              <a:solidFill>
                <a:schemeClr val="dk1"/>
              </a:solidFill>
            </a:endParaRPr>
          </a:p>
          <a:p>
            <a:pPr marL="342900" marR="0" lvl="1" indent="-292100" algn="l" rtl="0">
              <a:lnSpc>
                <a:spcPct val="80000"/>
              </a:lnSpc>
              <a:spcBef>
                <a:spcPts val="0"/>
              </a:spcBef>
              <a:spcAft>
                <a:spcPts val="0"/>
              </a:spcAft>
              <a:buClr>
                <a:schemeClr val="dk1"/>
              </a:buClr>
              <a:buSzPts val="1600"/>
              <a:buChar char="•"/>
            </a:pPr>
            <a:r>
              <a:rPr lang="en" sz="1600" i="0" u="none" strike="noStrike" cap="none">
                <a:solidFill>
                  <a:schemeClr val="dk1"/>
                </a:solidFill>
              </a:rPr>
              <a:t>Vandalism</a:t>
            </a:r>
            <a:endParaRPr sz="1600">
              <a:solidFill>
                <a:schemeClr val="dk1"/>
              </a:solidFill>
            </a:endParaRPr>
          </a:p>
          <a:p>
            <a:pPr marL="342900" marR="0" lvl="1" indent="-292100" algn="l" rtl="0">
              <a:lnSpc>
                <a:spcPct val="80000"/>
              </a:lnSpc>
              <a:spcBef>
                <a:spcPts val="0"/>
              </a:spcBef>
              <a:spcAft>
                <a:spcPts val="0"/>
              </a:spcAft>
              <a:buClr>
                <a:schemeClr val="dk1"/>
              </a:buClr>
              <a:buSzPts val="1600"/>
              <a:buChar char="•"/>
            </a:pPr>
            <a:r>
              <a:rPr lang="en" sz="1600" i="0" u="none" strike="noStrike" cap="none">
                <a:solidFill>
                  <a:schemeClr val="dk1"/>
                </a:solidFill>
              </a:rPr>
              <a:t>Substances</a:t>
            </a:r>
            <a:endParaRPr sz="1600">
              <a:solidFill>
                <a:schemeClr val="dk1"/>
              </a:solidFill>
            </a:endParaRPr>
          </a:p>
          <a:p>
            <a:pPr marL="342900" marR="0" lvl="1" indent="-292100" algn="l" rtl="0">
              <a:lnSpc>
                <a:spcPct val="80000"/>
              </a:lnSpc>
              <a:spcBef>
                <a:spcPts val="0"/>
              </a:spcBef>
              <a:spcAft>
                <a:spcPts val="0"/>
              </a:spcAft>
              <a:buClr>
                <a:schemeClr val="dk1"/>
              </a:buClr>
              <a:buSzPts val="1600"/>
              <a:buChar char="•"/>
            </a:pPr>
            <a:r>
              <a:rPr lang="en" sz="1600" i="0" u="none" strike="noStrike" cap="none">
                <a:solidFill>
                  <a:schemeClr val="dk1"/>
                </a:solidFill>
              </a:rPr>
              <a:t>Weapons</a:t>
            </a:r>
            <a:endParaRPr sz="1600">
              <a:solidFill>
                <a:schemeClr val="dk1"/>
              </a:solidFill>
            </a:endParaRPr>
          </a:p>
          <a:p>
            <a:pPr marL="342900" marR="0" lvl="1" indent="-292100" algn="l" rtl="0">
              <a:lnSpc>
                <a:spcPct val="80000"/>
              </a:lnSpc>
              <a:spcBef>
                <a:spcPts val="0"/>
              </a:spcBef>
              <a:spcAft>
                <a:spcPts val="0"/>
              </a:spcAft>
              <a:buClr>
                <a:schemeClr val="dk1"/>
              </a:buClr>
              <a:buSzPts val="1600"/>
              <a:buChar char="•"/>
            </a:pPr>
            <a:r>
              <a:rPr lang="en" sz="1600" i="0" u="none" strike="noStrike" cap="none">
                <a:solidFill>
                  <a:schemeClr val="dk1"/>
                </a:solidFill>
              </a:rPr>
              <a:t>Profanity directed at Adults</a:t>
            </a:r>
            <a:endParaRPr sz="1600">
              <a:solidFill>
                <a:schemeClr val="dk1"/>
              </a:solidFill>
            </a:endParaRPr>
          </a:p>
          <a:p>
            <a:pPr marL="342900" marR="0" lvl="1" indent="-292100" algn="l" rtl="0">
              <a:lnSpc>
                <a:spcPct val="80000"/>
              </a:lnSpc>
              <a:spcBef>
                <a:spcPts val="0"/>
              </a:spcBef>
              <a:spcAft>
                <a:spcPts val="0"/>
              </a:spcAft>
              <a:buClr>
                <a:schemeClr val="dk1"/>
              </a:buClr>
              <a:buSzPts val="1600"/>
              <a:buChar char="•"/>
            </a:pPr>
            <a:r>
              <a:rPr lang="en" sz="1600" i="0" u="none" strike="noStrike" cap="none">
                <a:solidFill>
                  <a:schemeClr val="dk1"/>
                </a:solidFill>
              </a:rPr>
              <a:t>Fighting</a:t>
            </a:r>
            <a:endParaRPr sz="1600">
              <a:solidFill>
                <a:schemeClr val="dk1"/>
              </a:solidFill>
            </a:endParaRPr>
          </a:p>
          <a:p>
            <a:pPr marL="342900" marR="0" lvl="1" indent="-292100" algn="l" rtl="0">
              <a:lnSpc>
                <a:spcPct val="80000"/>
              </a:lnSpc>
              <a:spcBef>
                <a:spcPts val="0"/>
              </a:spcBef>
              <a:spcAft>
                <a:spcPts val="0"/>
              </a:spcAft>
              <a:buClr>
                <a:schemeClr val="dk1"/>
              </a:buClr>
              <a:buSzPts val="1600"/>
              <a:buChar char="•"/>
            </a:pPr>
            <a:r>
              <a:rPr lang="en" sz="1600" i="0" u="none" strike="noStrike" cap="none">
                <a:solidFill>
                  <a:schemeClr val="dk1"/>
                </a:solidFill>
              </a:rPr>
              <a:t>Verbal/Physical intimidation</a:t>
            </a:r>
            <a:endParaRPr sz="1600">
              <a:solidFill>
                <a:schemeClr val="dk1"/>
              </a:solidFill>
            </a:endParaRPr>
          </a:p>
          <a:p>
            <a:pPr marL="342900" marR="0" lvl="1" indent="-292100" algn="l" rtl="0">
              <a:lnSpc>
                <a:spcPct val="80000"/>
              </a:lnSpc>
              <a:spcBef>
                <a:spcPts val="0"/>
              </a:spcBef>
              <a:spcAft>
                <a:spcPts val="0"/>
              </a:spcAft>
              <a:buClr>
                <a:schemeClr val="dk1"/>
              </a:buClr>
              <a:buSzPts val="1600"/>
              <a:buChar char="•"/>
            </a:pPr>
            <a:r>
              <a:rPr lang="en" sz="1600" i="0" u="none" strike="noStrike" cap="none">
                <a:solidFill>
                  <a:schemeClr val="dk1"/>
                </a:solidFill>
              </a:rPr>
              <a:t>Major stealing</a:t>
            </a:r>
            <a:endParaRPr sz="1600">
              <a:solidFill>
                <a:schemeClr val="dk1"/>
              </a:solidFill>
            </a:endParaRPr>
          </a:p>
          <a:p>
            <a:pPr marL="342900" marR="0" lvl="1" indent="-292100" algn="l" rtl="0">
              <a:lnSpc>
                <a:spcPct val="80000"/>
              </a:lnSpc>
              <a:spcBef>
                <a:spcPts val="0"/>
              </a:spcBef>
              <a:spcAft>
                <a:spcPts val="0"/>
              </a:spcAft>
              <a:buClr>
                <a:schemeClr val="dk1"/>
              </a:buClr>
              <a:buSzPts val="1600"/>
              <a:buChar char="•"/>
            </a:pPr>
            <a:r>
              <a:rPr lang="en" sz="1600" i="0" u="none" strike="noStrike" cap="none">
                <a:solidFill>
                  <a:schemeClr val="dk1"/>
                </a:solidFill>
              </a:rPr>
              <a:t>Cutting school</a:t>
            </a:r>
            <a:endParaRPr sz="1600">
              <a:solidFill>
                <a:schemeClr val="dk1"/>
              </a:solidFill>
            </a:endParaRPr>
          </a:p>
          <a:p>
            <a:pPr marL="342900" marR="0" lvl="1" indent="-292100" algn="l" rtl="0">
              <a:lnSpc>
                <a:spcPct val="80000"/>
              </a:lnSpc>
              <a:spcBef>
                <a:spcPts val="0"/>
              </a:spcBef>
              <a:spcAft>
                <a:spcPts val="0"/>
              </a:spcAft>
              <a:buClr>
                <a:schemeClr val="dk1"/>
              </a:buClr>
              <a:buSzPts val="1600"/>
              <a:buChar char="•"/>
            </a:pPr>
            <a:r>
              <a:rPr lang="en" sz="1600" i="0" u="none" strike="noStrike" cap="none">
                <a:solidFill>
                  <a:schemeClr val="dk1"/>
                </a:solidFill>
              </a:rPr>
              <a:t>Wanderers</a:t>
            </a:r>
            <a:endParaRPr sz="1600">
              <a:solidFill>
                <a:schemeClr val="dk1"/>
              </a:solidFill>
            </a:endParaRPr>
          </a:p>
          <a:p>
            <a:pPr marL="342900" marR="0" lvl="1" indent="-292100" algn="l" rtl="0">
              <a:lnSpc>
                <a:spcPct val="80000"/>
              </a:lnSpc>
              <a:spcBef>
                <a:spcPts val="0"/>
              </a:spcBef>
              <a:spcAft>
                <a:spcPts val="0"/>
              </a:spcAft>
              <a:buClr>
                <a:schemeClr val="dk1"/>
              </a:buClr>
              <a:buSzPts val="1600"/>
              <a:buChar char="•"/>
            </a:pPr>
            <a:r>
              <a:rPr lang="en" sz="1600" i="0" u="none" strike="noStrike" cap="none">
                <a:solidFill>
                  <a:schemeClr val="dk1"/>
                </a:solidFill>
              </a:rPr>
              <a:t>Gang Related Activity</a:t>
            </a:r>
            <a:endParaRPr sz="1600">
              <a:solidFill>
                <a:schemeClr val="dk1"/>
              </a:solidFill>
            </a:endParaRPr>
          </a:p>
          <a:p>
            <a:pPr marL="342900" marR="0" lvl="1" indent="-292100" algn="l" rtl="0">
              <a:lnSpc>
                <a:spcPct val="80000"/>
              </a:lnSpc>
              <a:spcBef>
                <a:spcPts val="0"/>
              </a:spcBef>
              <a:spcAft>
                <a:spcPts val="0"/>
              </a:spcAft>
              <a:buClr>
                <a:schemeClr val="dk1"/>
              </a:buClr>
              <a:buSzPts val="1600"/>
              <a:buChar char="•"/>
            </a:pPr>
            <a:r>
              <a:rPr lang="en" sz="1600" i="0" u="none" strike="noStrike" cap="none">
                <a:solidFill>
                  <a:schemeClr val="dk1"/>
                </a:solidFill>
              </a:rPr>
              <a:t>Chronic Dress Code Violation</a:t>
            </a:r>
            <a:endParaRPr sz="1600">
              <a:solidFill>
                <a:schemeClr val="dk1"/>
              </a:solidFill>
            </a:endParaRPr>
          </a:p>
          <a:p>
            <a:pPr marL="342900" marR="0" lvl="1" indent="-292100" algn="l" rtl="0">
              <a:lnSpc>
                <a:spcPct val="80000"/>
              </a:lnSpc>
              <a:spcBef>
                <a:spcPts val="0"/>
              </a:spcBef>
              <a:spcAft>
                <a:spcPts val="0"/>
              </a:spcAft>
              <a:buClr>
                <a:schemeClr val="dk1"/>
              </a:buClr>
              <a:buSzPts val="1600"/>
              <a:buChar char="•"/>
            </a:pPr>
            <a:r>
              <a:rPr lang="en" sz="1600" i="0" u="none" strike="noStrike" cap="none">
                <a:solidFill>
                  <a:schemeClr val="dk1"/>
                </a:solidFill>
              </a:rPr>
              <a:t>Harassment (including sexual)</a:t>
            </a:r>
            <a:endParaRPr sz="1600">
              <a:solidFill>
                <a:schemeClr val="dk1"/>
              </a:solidFill>
            </a:endParaRPr>
          </a:p>
          <a:p>
            <a:pPr marL="342900" marR="0" lvl="1" indent="-292100" algn="l" rtl="0">
              <a:lnSpc>
                <a:spcPct val="80000"/>
              </a:lnSpc>
              <a:spcBef>
                <a:spcPts val="0"/>
              </a:spcBef>
              <a:spcAft>
                <a:spcPts val="0"/>
              </a:spcAft>
              <a:buClr>
                <a:schemeClr val="dk1"/>
              </a:buClr>
              <a:buSzPts val="1600"/>
              <a:buChar char="•"/>
            </a:pPr>
            <a:r>
              <a:rPr lang="en" sz="1600" i="0" u="none" strike="noStrike" cap="none">
                <a:solidFill>
                  <a:schemeClr val="dk1"/>
                </a:solidFill>
              </a:rPr>
              <a:t>Disrespect</a:t>
            </a:r>
            <a:endParaRPr sz="1600">
              <a:solidFill>
                <a:schemeClr val="dk1"/>
              </a:solidFill>
            </a:endParaRPr>
          </a:p>
          <a:p>
            <a:pPr marL="342900" marR="0" lvl="1" indent="-292100" algn="l" rtl="0">
              <a:lnSpc>
                <a:spcPct val="80000"/>
              </a:lnSpc>
              <a:spcBef>
                <a:spcPts val="0"/>
              </a:spcBef>
              <a:spcAft>
                <a:spcPts val="0"/>
              </a:spcAft>
              <a:buClr>
                <a:schemeClr val="dk1"/>
              </a:buClr>
              <a:buSzPts val="1600"/>
              <a:buChar char="•"/>
            </a:pPr>
            <a:r>
              <a:rPr lang="en" sz="1600" i="0" u="none" strike="noStrike" cap="none">
                <a:solidFill>
                  <a:schemeClr val="dk1"/>
                </a:solidFill>
              </a:rPr>
              <a:t>Disruption</a:t>
            </a:r>
            <a:endParaRPr sz="1600">
              <a:solidFill>
                <a:schemeClr val="dk1"/>
              </a:solidFill>
            </a:endParaRPr>
          </a:p>
          <a:p>
            <a:pPr marL="342900" marR="0" lvl="1" indent="-292100" algn="l" rtl="0">
              <a:lnSpc>
                <a:spcPct val="80000"/>
              </a:lnSpc>
              <a:spcBef>
                <a:spcPts val="0"/>
              </a:spcBef>
              <a:spcAft>
                <a:spcPts val="0"/>
              </a:spcAft>
              <a:buClr>
                <a:schemeClr val="dk1"/>
              </a:buClr>
              <a:buSzPts val="1600"/>
              <a:buChar char="•"/>
            </a:pPr>
            <a:r>
              <a:rPr lang="en" sz="1600" i="0" u="none" strike="noStrike" cap="none">
                <a:solidFill>
                  <a:schemeClr val="dk1"/>
                </a:solidFill>
              </a:rPr>
              <a:t>Defiance </a:t>
            </a:r>
            <a:endParaRPr sz="1600">
              <a:solidFill>
                <a:schemeClr val="dk1"/>
              </a:solidFill>
            </a:endParaRPr>
          </a:p>
        </p:txBody>
      </p:sp>
      <p:pic>
        <p:nvPicPr>
          <p:cNvPr id="356" name="Google Shape;356;p53"/>
          <p:cNvPicPr preferRelativeResize="0"/>
          <p:nvPr/>
        </p:nvPicPr>
        <p:blipFill rotWithShape="1">
          <a:blip r:embed="rId3">
            <a:alphaModFix/>
          </a:blip>
          <a:srcRect/>
          <a:stretch/>
        </p:blipFill>
        <p:spPr>
          <a:xfrm>
            <a:off x="4492705" y="1058746"/>
            <a:ext cx="34289" cy="3307870"/>
          </a:xfrm>
          <a:prstGeom prst="rect">
            <a:avLst/>
          </a:prstGeom>
          <a:noFill/>
          <a:ln>
            <a:noFill/>
          </a:ln>
        </p:spPr>
      </p:pic>
      <p:pic>
        <p:nvPicPr>
          <p:cNvPr id="357" name="Google Shape;357;p53"/>
          <p:cNvPicPr preferRelativeResize="0"/>
          <p:nvPr/>
        </p:nvPicPr>
        <p:blipFill rotWithShape="1">
          <a:blip r:embed="rId4">
            <a:alphaModFix/>
          </a:blip>
          <a:srcRect/>
          <a:stretch/>
        </p:blipFill>
        <p:spPr>
          <a:xfrm>
            <a:off x="1829873" y="1358783"/>
            <a:ext cx="5326737" cy="41792"/>
          </a:xfrm>
          <a:prstGeom prst="rect">
            <a:avLst/>
          </a:prstGeom>
          <a:noFill/>
          <a:ln>
            <a:noFill/>
          </a:ln>
        </p:spPr>
      </p:pic>
      <p:pic>
        <p:nvPicPr>
          <p:cNvPr id="358" name="Google Shape;358;p53"/>
          <p:cNvPicPr preferRelativeResize="0"/>
          <p:nvPr/>
        </p:nvPicPr>
        <p:blipFill>
          <a:blip r:embed="rId5">
            <a:alphaModFix/>
          </a:blip>
          <a:stretch>
            <a:fillRect/>
          </a:stretch>
        </p:blipFill>
        <p:spPr>
          <a:xfrm>
            <a:off x="8254675" y="4431325"/>
            <a:ext cx="568000" cy="568000"/>
          </a:xfrm>
          <a:prstGeom prst="rect">
            <a:avLst/>
          </a:prstGeom>
          <a:noFill/>
          <a:ln>
            <a:noFill/>
          </a:ln>
        </p:spPr>
      </p:pic>
      <p:sp>
        <p:nvSpPr>
          <p:cNvPr id="359" name="Google Shape;359;p53"/>
          <p:cNvSpPr/>
          <p:nvPr/>
        </p:nvSpPr>
        <p:spPr>
          <a:xfrm>
            <a:off x="1044600" y="4366616"/>
            <a:ext cx="1489834" cy="530610"/>
          </a:xfrm>
          <a:prstGeom prst="flowChartAlternateProcess">
            <a:avLst/>
          </a:prstGeom>
          <a:noFill/>
          <a:ln w="9525"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Twentieth Century"/>
              <a:ea typeface="Twentieth Century"/>
              <a:cs typeface="Twentieth Century"/>
              <a:sym typeface="Twentieth Century"/>
            </a:endParaRPr>
          </a:p>
        </p:txBody>
      </p:sp>
      <p:sp>
        <p:nvSpPr>
          <p:cNvPr id="360" name="Google Shape;360;p53"/>
          <p:cNvSpPr/>
          <p:nvPr/>
        </p:nvSpPr>
        <p:spPr>
          <a:xfrm rot="1385761">
            <a:off x="2448391" y="4344801"/>
            <a:ext cx="572051" cy="413364"/>
          </a:xfrm>
          <a:prstGeom prst="leftArrow">
            <a:avLst>
              <a:gd name="adj1" fmla="val 50000"/>
              <a:gd name="adj2" fmla="val 50000"/>
            </a:avLst>
          </a:prstGeom>
          <a:solidFill>
            <a:srgbClr val="FF0000"/>
          </a:solidFill>
          <a:ln w="9525"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Twentieth Century"/>
              <a:ea typeface="Twentieth Century"/>
              <a:cs typeface="Twentieth Century"/>
              <a:sym typeface="Twentieth Century"/>
            </a:endParaRPr>
          </a:p>
        </p:txBody>
      </p:sp>
      <p:sp>
        <p:nvSpPr>
          <p:cNvPr id="361" name="Google Shape;361;p53"/>
          <p:cNvSpPr/>
          <p:nvPr/>
        </p:nvSpPr>
        <p:spPr>
          <a:xfrm>
            <a:off x="4959225" y="4399125"/>
            <a:ext cx="1286700" cy="567900"/>
          </a:xfrm>
          <a:prstGeom prst="flowChartAlternateProcess">
            <a:avLst/>
          </a:prstGeom>
          <a:noFill/>
          <a:ln w="9525"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Twentieth Century"/>
              <a:ea typeface="Twentieth Century"/>
              <a:cs typeface="Twentieth Century"/>
              <a:sym typeface="Twentieth Century"/>
            </a:endParaRPr>
          </a:p>
        </p:txBody>
      </p:sp>
      <p:sp>
        <p:nvSpPr>
          <p:cNvPr id="362" name="Google Shape;362;p53"/>
          <p:cNvSpPr/>
          <p:nvPr/>
        </p:nvSpPr>
        <p:spPr>
          <a:xfrm rot="1337135">
            <a:off x="6198495" y="4562491"/>
            <a:ext cx="435100" cy="305683"/>
          </a:xfrm>
          <a:prstGeom prst="leftArrow">
            <a:avLst>
              <a:gd name="adj1" fmla="val 50000"/>
              <a:gd name="adj2" fmla="val 50000"/>
            </a:avLst>
          </a:prstGeom>
          <a:solidFill>
            <a:srgbClr val="FF0000"/>
          </a:solidFill>
          <a:ln w="9525"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Twentieth Century"/>
              <a:ea typeface="Twentieth Century"/>
              <a:cs typeface="Twentieth Century"/>
              <a:sym typeface="Twentieth Century"/>
            </a:endParaRPr>
          </a:p>
        </p:txBody>
      </p:sp>
      <p:sp>
        <p:nvSpPr>
          <p:cNvPr id="363" name="Google Shape;363;p53"/>
          <p:cNvSpPr txBox="1"/>
          <p:nvPr/>
        </p:nvSpPr>
        <p:spPr>
          <a:xfrm>
            <a:off x="7075209" y="3268310"/>
            <a:ext cx="2023354" cy="623217"/>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800" b="1" i="1" u="none" strike="noStrike" cap="none" dirty="0">
                <a:solidFill>
                  <a:schemeClr val="accent1"/>
                </a:solidFill>
              </a:rPr>
              <a:t>What about these behaviors?</a:t>
            </a:r>
            <a:endParaRPr sz="1800" b="1" i="1" dirty="0">
              <a:solidFill>
                <a:schemeClr val="accen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381"/>
        <p:cNvGrpSpPr/>
        <p:nvPr/>
      </p:nvGrpSpPr>
      <p:grpSpPr>
        <a:xfrm>
          <a:off x="0" y="0"/>
          <a:ext cx="0" cy="0"/>
          <a:chOff x="0" y="0"/>
          <a:chExt cx="0" cy="0"/>
        </a:xfrm>
      </p:grpSpPr>
      <p:sp>
        <p:nvSpPr>
          <p:cNvPr id="382" name="Google Shape;382;p55"/>
          <p:cNvSpPr txBox="1">
            <a:spLocks noGrp="1"/>
          </p:cNvSpPr>
          <p:nvPr>
            <p:ph type="title"/>
          </p:nvPr>
        </p:nvSpPr>
        <p:spPr>
          <a:xfrm>
            <a:off x="1371600" y="0"/>
            <a:ext cx="6115200" cy="8574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 sz="3000"/>
              <a:t>Determining Major vs. Minor Behavior</a:t>
            </a:r>
            <a:endParaRPr/>
          </a:p>
        </p:txBody>
      </p:sp>
      <p:sp>
        <p:nvSpPr>
          <p:cNvPr id="383" name="Google Shape;383;p55"/>
          <p:cNvSpPr txBox="1">
            <a:spLocks noGrp="1"/>
          </p:cNvSpPr>
          <p:nvPr>
            <p:ph type="body" idx="1"/>
          </p:nvPr>
        </p:nvSpPr>
        <p:spPr>
          <a:xfrm>
            <a:off x="1143000" y="1371600"/>
            <a:ext cx="3257700" cy="3429000"/>
          </a:xfrm>
          <a:prstGeom prst="rect">
            <a:avLst/>
          </a:prstGeom>
          <a:noFill/>
          <a:ln>
            <a:noFill/>
          </a:ln>
        </p:spPr>
        <p:txBody>
          <a:bodyPr spcFirstLastPara="1" wrap="square" lIns="68575" tIns="34275" rIns="68575" bIns="34275" anchor="t" anchorCtr="0">
            <a:normAutofit/>
          </a:bodyPr>
          <a:lstStyle/>
          <a:p>
            <a:pPr marL="177800" lvl="0" indent="-177800" algn="l" rtl="0">
              <a:lnSpc>
                <a:spcPct val="90000"/>
              </a:lnSpc>
              <a:spcBef>
                <a:spcPts val="0"/>
              </a:spcBef>
              <a:spcAft>
                <a:spcPts val="0"/>
              </a:spcAft>
              <a:buClr>
                <a:schemeClr val="dk1"/>
              </a:buClr>
              <a:buSzPts val="1800"/>
              <a:buChar char="●"/>
            </a:pPr>
            <a:r>
              <a:rPr lang="en" sz="1800" dirty="0">
                <a:solidFill>
                  <a:schemeClr val="tx1">
                    <a:lumMod val="85000"/>
                    <a:lumOff val="15000"/>
                  </a:schemeClr>
                </a:solidFill>
              </a:rPr>
              <a:t>Individually, brainstorm problem behaviors place them in a category.  </a:t>
            </a:r>
            <a:endParaRPr dirty="0">
              <a:solidFill>
                <a:schemeClr val="tx1">
                  <a:lumMod val="85000"/>
                  <a:lumOff val="15000"/>
                </a:schemeClr>
              </a:solidFill>
            </a:endParaRPr>
          </a:p>
          <a:p>
            <a:pPr marL="520700" lvl="1" indent="-177800" algn="l" rtl="0">
              <a:lnSpc>
                <a:spcPct val="90000"/>
              </a:lnSpc>
              <a:spcBef>
                <a:spcPts val="400"/>
              </a:spcBef>
              <a:spcAft>
                <a:spcPts val="0"/>
              </a:spcAft>
              <a:buClr>
                <a:schemeClr val="dk1"/>
              </a:buClr>
              <a:buSzPts val="1800"/>
              <a:buChar char="○"/>
            </a:pPr>
            <a:r>
              <a:rPr lang="en" dirty="0">
                <a:solidFill>
                  <a:schemeClr val="tx1">
                    <a:lumMod val="85000"/>
                    <a:lumOff val="15000"/>
                  </a:schemeClr>
                </a:solidFill>
              </a:rPr>
              <a:t>Major</a:t>
            </a:r>
            <a:endParaRPr dirty="0">
              <a:solidFill>
                <a:schemeClr val="tx1">
                  <a:lumMod val="85000"/>
                  <a:lumOff val="15000"/>
                </a:schemeClr>
              </a:solidFill>
            </a:endParaRPr>
          </a:p>
          <a:p>
            <a:pPr marL="520700" lvl="1" indent="-177800" algn="l" rtl="0">
              <a:lnSpc>
                <a:spcPct val="90000"/>
              </a:lnSpc>
              <a:spcBef>
                <a:spcPts val="400"/>
              </a:spcBef>
              <a:spcAft>
                <a:spcPts val="0"/>
              </a:spcAft>
              <a:buClr>
                <a:schemeClr val="dk1"/>
              </a:buClr>
              <a:buSzPts val="1800"/>
              <a:buChar char="○"/>
            </a:pPr>
            <a:r>
              <a:rPr lang="en" dirty="0">
                <a:solidFill>
                  <a:schemeClr val="tx1">
                    <a:lumMod val="85000"/>
                    <a:lumOff val="15000"/>
                  </a:schemeClr>
                </a:solidFill>
              </a:rPr>
              <a:t>Minor</a:t>
            </a:r>
            <a:endParaRPr dirty="0">
              <a:solidFill>
                <a:schemeClr val="tx1">
                  <a:lumMod val="85000"/>
                  <a:lumOff val="15000"/>
                </a:schemeClr>
              </a:solidFill>
            </a:endParaRPr>
          </a:p>
          <a:p>
            <a:pPr marL="520700" lvl="1" indent="-177800" algn="l" rtl="0">
              <a:lnSpc>
                <a:spcPct val="90000"/>
              </a:lnSpc>
              <a:spcBef>
                <a:spcPts val="400"/>
              </a:spcBef>
              <a:spcAft>
                <a:spcPts val="0"/>
              </a:spcAft>
              <a:buClr>
                <a:schemeClr val="dk1"/>
              </a:buClr>
              <a:buSzPts val="1800"/>
              <a:buChar char="○"/>
            </a:pPr>
            <a:r>
              <a:rPr lang="en" dirty="0">
                <a:solidFill>
                  <a:schemeClr val="tx1">
                    <a:lumMod val="85000"/>
                    <a:lumOff val="15000"/>
                  </a:schemeClr>
                </a:solidFill>
              </a:rPr>
              <a:t>Need more Thought &amp; Discussion</a:t>
            </a:r>
            <a:endParaRPr dirty="0">
              <a:solidFill>
                <a:schemeClr val="tx1">
                  <a:lumMod val="85000"/>
                  <a:lumOff val="15000"/>
                </a:schemeClr>
              </a:solidFill>
            </a:endParaRPr>
          </a:p>
          <a:p>
            <a:pPr marL="177800" lvl="0" indent="-63500" algn="l" rtl="0">
              <a:lnSpc>
                <a:spcPct val="90000"/>
              </a:lnSpc>
              <a:spcBef>
                <a:spcPts val="800"/>
              </a:spcBef>
              <a:spcAft>
                <a:spcPts val="0"/>
              </a:spcAft>
              <a:buClr>
                <a:schemeClr val="dk1"/>
              </a:buClr>
              <a:buSzPts val="1800"/>
              <a:buNone/>
            </a:pPr>
            <a:endParaRPr sz="1800" dirty="0">
              <a:solidFill>
                <a:schemeClr val="tx1">
                  <a:lumMod val="85000"/>
                  <a:lumOff val="15000"/>
                </a:schemeClr>
              </a:solidFill>
            </a:endParaRPr>
          </a:p>
          <a:p>
            <a:pPr marL="177800" lvl="0" indent="-177800" algn="l" rtl="0">
              <a:lnSpc>
                <a:spcPct val="90000"/>
              </a:lnSpc>
              <a:spcBef>
                <a:spcPts val="800"/>
              </a:spcBef>
              <a:spcAft>
                <a:spcPts val="0"/>
              </a:spcAft>
              <a:buClr>
                <a:schemeClr val="dk1"/>
              </a:buClr>
              <a:buSzPts val="1800"/>
              <a:buChar char="●"/>
            </a:pPr>
            <a:r>
              <a:rPr lang="en" sz="1800" dirty="0">
                <a:solidFill>
                  <a:schemeClr val="tx1">
                    <a:lumMod val="85000"/>
                    <a:lumOff val="15000"/>
                  </a:schemeClr>
                </a:solidFill>
              </a:rPr>
              <a:t>Compare lists with team members.  How do you differ?  Why do you differ?  Are you on the same page? </a:t>
            </a:r>
            <a:endParaRPr dirty="0">
              <a:solidFill>
                <a:schemeClr val="tx1">
                  <a:lumMod val="85000"/>
                  <a:lumOff val="15000"/>
                </a:schemeClr>
              </a:solidFill>
            </a:endParaRPr>
          </a:p>
          <a:p>
            <a:pPr marL="177800" lvl="0" indent="-38100" algn="l" rtl="0">
              <a:lnSpc>
                <a:spcPct val="90000"/>
              </a:lnSpc>
              <a:spcBef>
                <a:spcPts val="800"/>
              </a:spcBef>
              <a:spcAft>
                <a:spcPts val="1200"/>
              </a:spcAft>
              <a:buClr>
                <a:schemeClr val="dk1"/>
              </a:buClr>
              <a:buSzPts val="2100"/>
              <a:buNone/>
            </a:pPr>
            <a:endParaRPr dirty="0">
              <a:solidFill>
                <a:schemeClr val="tx1">
                  <a:lumMod val="85000"/>
                  <a:lumOff val="15000"/>
                </a:schemeClr>
              </a:solidFill>
            </a:endParaRPr>
          </a:p>
        </p:txBody>
      </p:sp>
      <p:pic>
        <p:nvPicPr>
          <p:cNvPr id="384" name="Google Shape;384;p55"/>
          <p:cNvPicPr preferRelativeResize="0"/>
          <p:nvPr/>
        </p:nvPicPr>
        <p:blipFill rotWithShape="1">
          <a:blip r:embed="rId3">
            <a:alphaModFix/>
          </a:blip>
          <a:srcRect l="24667" t="12894" r="24207" b="5131"/>
          <a:stretch/>
        </p:blipFill>
        <p:spPr>
          <a:xfrm>
            <a:off x="4429125" y="1190625"/>
            <a:ext cx="3291140" cy="3771900"/>
          </a:xfrm>
          <a:prstGeom prst="rect">
            <a:avLst/>
          </a:prstGeom>
          <a:noFill/>
          <a:ln w="57150" cap="flat" cmpd="sng">
            <a:solidFill>
              <a:srgbClr val="00B050"/>
            </a:solidFill>
            <a:prstDash val="solid"/>
            <a:miter lim="800000"/>
            <a:headEnd type="none" w="sm" len="sm"/>
            <a:tailEnd type="none" w="sm" len="sm"/>
          </a:ln>
        </p:spPr>
      </p:pic>
      <p:sp>
        <p:nvSpPr>
          <p:cNvPr id="385" name="Google Shape;385;p55"/>
          <p:cNvSpPr txBox="1"/>
          <p:nvPr/>
        </p:nvSpPr>
        <p:spPr>
          <a:xfrm>
            <a:off x="1371600" y="400050"/>
            <a:ext cx="4172100" cy="8574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rgbClr val="0070C0"/>
              </a:buClr>
              <a:buSzPts val="3000"/>
              <a:buFont typeface="Calibri"/>
              <a:buNone/>
            </a:pPr>
            <a:r>
              <a:rPr lang="en" sz="3000" b="1" cap="none">
                <a:solidFill>
                  <a:srgbClr val="0070C0"/>
                </a:solidFill>
                <a:latin typeface="Calibri"/>
                <a:ea typeface="Calibri"/>
                <a:cs typeface="Calibri"/>
                <a:sym typeface="Calibri"/>
              </a:rPr>
              <a:t>Sample Staff Activity</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a:t>Today’s Goals</a:t>
            </a:r>
            <a:endParaRPr sz="2400"/>
          </a:p>
        </p:txBody>
      </p:sp>
      <p:sp>
        <p:nvSpPr>
          <p:cNvPr id="212" name="Google Shape;212;p37"/>
          <p:cNvSpPr txBox="1">
            <a:spLocks noGrp="1"/>
          </p:cNvSpPr>
          <p:nvPr>
            <p:ph type="body" idx="1"/>
          </p:nvPr>
        </p:nvSpPr>
        <p:spPr>
          <a:xfrm>
            <a:off x="311700" y="1152475"/>
            <a:ext cx="7689300" cy="3416400"/>
          </a:xfrm>
          <a:prstGeom prst="rect">
            <a:avLst/>
          </a:prstGeom>
        </p:spPr>
        <p:txBody>
          <a:bodyPr spcFirstLastPara="1" wrap="square" lIns="91425" tIns="91425" rIns="91425" bIns="91425" anchor="t" anchorCtr="0">
            <a:normAutofit/>
          </a:bodyPr>
          <a:lstStyle/>
          <a:p>
            <a:pPr marL="457200" lvl="0" indent="-349250" algn="l" rtl="0">
              <a:lnSpc>
                <a:spcPct val="115000"/>
              </a:lnSpc>
              <a:spcBef>
                <a:spcPts val="360"/>
              </a:spcBef>
              <a:spcAft>
                <a:spcPts val="0"/>
              </a:spcAft>
              <a:buClr>
                <a:schemeClr val="dk1"/>
              </a:buClr>
              <a:buSzPts val="1900"/>
              <a:buChar char="●"/>
            </a:pPr>
            <a:r>
              <a:rPr lang="en" sz="1900">
                <a:solidFill>
                  <a:schemeClr val="dk1"/>
                </a:solidFill>
              </a:rPr>
              <a:t>Prepare teams to understand components of behavior response/discipline systems</a:t>
            </a:r>
            <a:endParaRPr sz="1900">
              <a:solidFill>
                <a:schemeClr val="dk1"/>
              </a:solidFill>
            </a:endParaRPr>
          </a:p>
          <a:p>
            <a:pPr marL="457200" lvl="0" indent="-349250" algn="l" rtl="0">
              <a:lnSpc>
                <a:spcPct val="115000"/>
              </a:lnSpc>
              <a:spcBef>
                <a:spcPts val="0"/>
              </a:spcBef>
              <a:spcAft>
                <a:spcPts val="0"/>
              </a:spcAft>
              <a:buClr>
                <a:schemeClr val="dk1"/>
              </a:buClr>
              <a:buSzPts val="1900"/>
              <a:buChar char="●"/>
            </a:pPr>
            <a:r>
              <a:rPr lang="en" sz="1900">
                <a:solidFill>
                  <a:schemeClr val="dk1"/>
                </a:solidFill>
              </a:rPr>
              <a:t>Share activities for teams to explore/utilize with staff to revise and/or enhance current systems</a:t>
            </a:r>
            <a:endParaRPr sz="1900">
              <a:solidFill>
                <a:schemeClr val="dk1"/>
              </a:solidFill>
            </a:endParaRPr>
          </a:p>
          <a:p>
            <a:pPr marL="457200" lvl="0" indent="-349250" algn="l" rtl="0">
              <a:lnSpc>
                <a:spcPct val="115000"/>
              </a:lnSpc>
              <a:spcBef>
                <a:spcPts val="0"/>
              </a:spcBef>
              <a:spcAft>
                <a:spcPts val="0"/>
              </a:spcAft>
              <a:buClr>
                <a:schemeClr val="dk1"/>
              </a:buClr>
              <a:buSzPts val="1900"/>
              <a:buChar char="●"/>
            </a:pPr>
            <a:r>
              <a:rPr lang="en" sz="1900">
                <a:solidFill>
                  <a:schemeClr val="dk1"/>
                </a:solidFill>
              </a:rPr>
              <a:t>Initiate a plan for establishing and facilitating implementation of effective discipline procedures with all staff &amp; communicating with families</a:t>
            </a:r>
            <a:endParaRPr sz="1900">
              <a:solidFill>
                <a:schemeClr val="dk1"/>
              </a:solidFill>
            </a:endParaRPr>
          </a:p>
        </p:txBody>
      </p:sp>
      <p:pic>
        <p:nvPicPr>
          <p:cNvPr id="213" name="Google Shape;213;p37"/>
          <p:cNvPicPr preferRelativeResize="0"/>
          <p:nvPr/>
        </p:nvPicPr>
        <p:blipFill rotWithShape="1">
          <a:blip r:embed="rId3">
            <a:alphaModFix/>
          </a:blip>
          <a:srcRect t="13186"/>
          <a:stretch/>
        </p:blipFill>
        <p:spPr>
          <a:xfrm>
            <a:off x="5975100" y="3692773"/>
            <a:ext cx="2952750" cy="1347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0"/>
        <p:cNvGrpSpPr/>
        <p:nvPr/>
      </p:nvGrpSpPr>
      <p:grpSpPr>
        <a:xfrm>
          <a:off x="0" y="0"/>
          <a:ext cx="0" cy="0"/>
          <a:chOff x="0" y="0"/>
          <a:chExt cx="0" cy="0"/>
        </a:xfrm>
      </p:grpSpPr>
      <p:sp>
        <p:nvSpPr>
          <p:cNvPr id="391" name="Google Shape;391;p56"/>
          <p:cNvSpPr txBox="1">
            <a:spLocks noGrp="1"/>
          </p:cNvSpPr>
          <p:nvPr>
            <p:ph type="body" idx="4294967295"/>
          </p:nvPr>
        </p:nvSpPr>
        <p:spPr>
          <a:xfrm>
            <a:off x="311700" y="1312675"/>
            <a:ext cx="7003500" cy="3574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800"/>
              <a:buFont typeface="Arial"/>
              <a:buNone/>
            </a:pPr>
            <a:r>
              <a:rPr lang="en" sz="2400" dirty="0">
                <a:solidFill>
                  <a:schemeClr val="tx1"/>
                </a:solidFill>
              </a:rPr>
              <a:t>Explicit definitions of wanted versus unwanted behavior provides clarity to both 		   students </a:t>
            </a:r>
            <a:r>
              <a:rPr lang="en" sz="2400" b="1" dirty="0">
                <a:solidFill>
                  <a:schemeClr val="tx1"/>
                </a:solidFill>
              </a:rPr>
              <a:t>and </a:t>
            </a:r>
            <a:r>
              <a:rPr lang="en" sz="2400" dirty="0">
                <a:solidFill>
                  <a:schemeClr val="tx1"/>
                </a:solidFill>
              </a:rPr>
              <a:t>staff. </a:t>
            </a:r>
            <a:endParaRPr sz="2400" dirty="0">
              <a:solidFill>
                <a:schemeClr val="tx1"/>
              </a:solidFill>
            </a:endParaRPr>
          </a:p>
          <a:p>
            <a:pPr marL="0" lvl="0" indent="0" algn="l" rtl="0">
              <a:spcBef>
                <a:spcPts val="1200"/>
              </a:spcBef>
              <a:spcAft>
                <a:spcPts val="1200"/>
              </a:spcAft>
              <a:buClr>
                <a:schemeClr val="dk1"/>
              </a:buClr>
              <a:buSzPts val="800"/>
              <a:buFont typeface="Arial"/>
              <a:buNone/>
            </a:pPr>
            <a:r>
              <a:rPr lang="en" sz="2400" dirty="0">
                <a:solidFill>
                  <a:schemeClr val="tx1"/>
                </a:solidFill>
              </a:rPr>
              <a:t>Defining behaviors is a critical component of identifying clear procedures for staff to respond to inappropriate behavior objectively. </a:t>
            </a:r>
            <a:endParaRPr sz="2400" dirty="0">
              <a:solidFill>
                <a:schemeClr val="tx1"/>
              </a:solidFill>
            </a:endParaRPr>
          </a:p>
        </p:txBody>
      </p:sp>
      <p:pic>
        <p:nvPicPr>
          <p:cNvPr id="392" name="Google Shape;392;p56"/>
          <p:cNvPicPr preferRelativeResize="0"/>
          <p:nvPr/>
        </p:nvPicPr>
        <p:blipFill rotWithShape="1">
          <a:blip r:embed="rId3">
            <a:alphaModFix/>
          </a:blip>
          <a:srcRect t="1816" r="64330"/>
          <a:stretch/>
        </p:blipFill>
        <p:spPr>
          <a:xfrm>
            <a:off x="8220600" y="4316125"/>
            <a:ext cx="739800" cy="665950"/>
          </a:xfrm>
          <a:prstGeom prst="rect">
            <a:avLst/>
          </a:prstGeom>
          <a:noFill/>
          <a:ln>
            <a:noFill/>
          </a:ln>
        </p:spPr>
      </p:pic>
      <p:sp>
        <p:nvSpPr>
          <p:cNvPr id="394" name="Google Shape;394;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dirty="0"/>
              <a:t>Defining Behaviors </a:t>
            </a:r>
            <a:endParaRPr sz="3200" dirty="0"/>
          </a:p>
        </p:txBody>
      </p:sp>
      <p:pic>
        <p:nvPicPr>
          <p:cNvPr id="2" name="Picture 1" descr="Best Web Dictionary? – Practical Help for Your Digital Lif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1142" y="1727218"/>
            <a:ext cx="3121158" cy="124358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7"/>
          <p:cNvSpPr txBox="1">
            <a:spLocks noGrp="1"/>
          </p:cNvSpPr>
          <p:nvPr>
            <p:ph type="title"/>
          </p:nvPr>
        </p:nvSpPr>
        <p:spPr>
          <a:xfrm>
            <a:off x="1000275" y="457200"/>
            <a:ext cx="7240200" cy="8574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 sz="3000" dirty="0"/>
              <a:t>Appropriate Definitions of Problem Behaviors</a:t>
            </a:r>
            <a:endParaRPr sz="3000" dirty="0"/>
          </a:p>
        </p:txBody>
      </p:sp>
      <p:sp>
        <p:nvSpPr>
          <p:cNvPr id="403" name="Google Shape;403;p57"/>
          <p:cNvSpPr txBox="1">
            <a:spLocks noGrp="1"/>
          </p:cNvSpPr>
          <p:nvPr>
            <p:ph type="body" idx="1"/>
          </p:nvPr>
        </p:nvSpPr>
        <p:spPr>
          <a:xfrm>
            <a:off x="778575" y="1314600"/>
            <a:ext cx="7025700" cy="3600600"/>
          </a:xfrm>
          <a:prstGeom prst="rect">
            <a:avLst/>
          </a:prstGeom>
          <a:noFill/>
          <a:ln>
            <a:noFill/>
          </a:ln>
        </p:spPr>
        <p:txBody>
          <a:bodyPr spcFirstLastPara="1" wrap="square" lIns="68575" tIns="34275" rIns="68575" bIns="34275" anchor="t" anchorCtr="0">
            <a:normAutofit/>
          </a:bodyPr>
          <a:lstStyle/>
          <a:p>
            <a:pPr marL="177800" lvl="0" indent="-152400" algn="l" rtl="0">
              <a:lnSpc>
                <a:spcPct val="90000"/>
              </a:lnSpc>
              <a:spcBef>
                <a:spcPts val="0"/>
              </a:spcBef>
              <a:spcAft>
                <a:spcPts val="0"/>
              </a:spcAft>
              <a:buSzPts val="1800"/>
              <a:buChar char="●"/>
            </a:pPr>
            <a:r>
              <a:rPr lang="en" dirty="0">
                <a:solidFill>
                  <a:schemeClr val="dk1"/>
                </a:solidFill>
              </a:rPr>
              <a:t>When developing a </a:t>
            </a:r>
            <a:r>
              <a:rPr lang="en" b="1" dirty="0">
                <a:solidFill>
                  <a:schemeClr val="dk1"/>
                </a:solidFill>
              </a:rPr>
              <a:t>clear set of definitions </a:t>
            </a:r>
            <a:r>
              <a:rPr lang="en" dirty="0">
                <a:solidFill>
                  <a:schemeClr val="dk1"/>
                </a:solidFill>
              </a:rPr>
              <a:t>for all categories on the office discipline referral form </a:t>
            </a:r>
            <a:endParaRPr dirty="0">
              <a:solidFill>
                <a:schemeClr val="dk1"/>
              </a:solidFill>
            </a:endParaRPr>
          </a:p>
          <a:p>
            <a:pPr marL="520700" lvl="1" indent="-152400" algn="l" rtl="0">
              <a:lnSpc>
                <a:spcPct val="90000"/>
              </a:lnSpc>
              <a:spcBef>
                <a:spcPts val="800"/>
              </a:spcBef>
              <a:spcAft>
                <a:spcPts val="0"/>
              </a:spcAft>
              <a:buSzPts val="1800"/>
              <a:buChar char="○"/>
            </a:pPr>
            <a:r>
              <a:rPr lang="en" sz="1800" dirty="0">
                <a:solidFill>
                  <a:schemeClr val="dk1"/>
                </a:solidFill>
              </a:rPr>
              <a:t>Problem behaviors must be </a:t>
            </a:r>
            <a:r>
              <a:rPr lang="en" sz="1800" b="1" i="1" dirty="0">
                <a:solidFill>
                  <a:schemeClr val="accent1"/>
                </a:solidFill>
              </a:rPr>
              <a:t>operationally defined</a:t>
            </a:r>
            <a:endParaRPr sz="1800" b="1" i="1" dirty="0">
              <a:solidFill>
                <a:schemeClr val="accent1"/>
              </a:solidFill>
            </a:endParaRPr>
          </a:p>
          <a:p>
            <a:pPr marL="863600" lvl="2" indent="-203200" algn="l" rtl="0">
              <a:spcBef>
                <a:spcPts val="0"/>
              </a:spcBef>
              <a:spcAft>
                <a:spcPts val="0"/>
              </a:spcAft>
              <a:buSzPts val="1800"/>
              <a:buChar char="■"/>
            </a:pPr>
            <a:r>
              <a:rPr lang="en" sz="1800" dirty="0">
                <a:solidFill>
                  <a:schemeClr val="dk1"/>
                </a:solidFill>
              </a:rPr>
              <a:t>What one teacher may consider disrespectful, may not be disrespectful to another teacher.  For that reason, problem behaviors must be </a:t>
            </a:r>
            <a:r>
              <a:rPr lang="en" sz="1800" b="1" i="1" dirty="0">
                <a:solidFill>
                  <a:schemeClr val="dk1"/>
                </a:solidFill>
              </a:rPr>
              <a:t>operationally defined</a:t>
            </a:r>
            <a:r>
              <a:rPr lang="en" sz="1800" dirty="0">
                <a:solidFill>
                  <a:schemeClr val="dk1"/>
                </a:solidFill>
              </a:rPr>
              <a:t>.</a:t>
            </a:r>
            <a:endParaRPr sz="1800" b="1" i="1" dirty="0">
              <a:solidFill>
                <a:schemeClr val="dk1"/>
              </a:solidFill>
            </a:endParaRPr>
          </a:p>
          <a:p>
            <a:pPr marL="520700" lvl="1" indent="-152400" algn="l" rtl="0">
              <a:lnSpc>
                <a:spcPct val="90000"/>
              </a:lnSpc>
              <a:spcBef>
                <a:spcPts val="800"/>
              </a:spcBef>
              <a:spcAft>
                <a:spcPts val="0"/>
              </a:spcAft>
              <a:buSzPts val="1800"/>
              <a:buChar char="○"/>
            </a:pPr>
            <a:r>
              <a:rPr lang="en" sz="1800" b="1" i="1" dirty="0">
                <a:solidFill>
                  <a:schemeClr val="dk1"/>
                </a:solidFill>
              </a:rPr>
              <a:t>Consistent definitions</a:t>
            </a:r>
            <a:r>
              <a:rPr lang="en" sz="1800" dirty="0">
                <a:solidFill>
                  <a:schemeClr val="dk1"/>
                </a:solidFill>
              </a:rPr>
              <a:t> make data collection much more accurate and reliable</a:t>
            </a:r>
            <a:endParaRPr sz="1800" dirty="0">
              <a:solidFill>
                <a:schemeClr val="dk1"/>
              </a:solidFill>
            </a:endParaRPr>
          </a:p>
          <a:p>
            <a:pPr marL="520700" lvl="1" indent="-152400" algn="l" rtl="0">
              <a:lnSpc>
                <a:spcPct val="90000"/>
              </a:lnSpc>
              <a:spcBef>
                <a:spcPts val="800"/>
              </a:spcBef>
              <a:spcAft>
                <a:spcPts val="0"/>
              </a:spcAft>
              <a:buSzPts val="1800"/>
              <a:buChar char="○"/>
            </a:pPr>
            <a:r>
              <a:rPr lang="en" sz="1800" b="1" i="1" dirty="0">
                <a:solidFill>
                  <a:schemeClr val="dk1"/>
                </a:solidFill>
              </a:rPr>
              <a:t>Goal for all problem behaviors</a:t>
            </a:r>
            <a:r>
              <a:rPr lang="en" sz="1800" dirty="0">
                <a:solidFill>
                  <a:schemeClr val="dk1"/>
                </a:solidFill>
              </a:rPr>
              <a:t> are covered and none of the definitions overlap</a:t>
            </a:r>
            <a:endParaRPr sz="1800" dirty="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8"/>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t" anchorCtr="0">
            <a:normAutofit/>
          </a:bodyPr>
          <a:lstStyle/>
          <a:p>
            <a:pPr marL="0" lvl="0" indent="0" algn="l" rtl="0">
              <a:spcBef>
                <a:spcPts val="0"/>
              </a:spcBef>
              <a:spcAft>
                <a:spcPts val="1200"/>
              </a:spcAft>
              <a:buClr>
                <a:srgbClr val="1E4E79"/>
              </a:buClr>
              <a:buSzPts val="3300"/>
              <a:buFont typeface="Calibri"/>
              <a:buNone/>
            </a:pPr>
            <a:r>
              <a:rPr lang="en">
                <a:solidFill>
                  <a:srgbClr val="1E4E79"/>
                </a:solidFill>
              </a:rPr>
              <a:t>Minor Definition Examples</a:t>
            </a:r>
            <a:endParaRPr/>
          </a:p>
        </p:txBody>
      </p:sp>
      <p:sp>
        <p:nvSpPr>
          <p:cNvPr id="410" name="Google Shape;410;p58"/>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1E4E79"/>
              </a:buClr>
              <a:buSzPts val="3300"/>
              <a:buFont typeface="Calibri"/>
              <a:buNone/>
            </a:pPr>
            <a:r>
              <a:rPr lang="en"/>
              <a:t>Defining Behaviors - </a:t>
            </a:r>
            <a:endParaRPr/>
          </a:p>
          <a:p>
            <a:pPr marL="0" lvl="0" indent="0" algn="l" rtl="0">
              <a:lnSpc>
                <a:spcPct val="90000"/>
              </a:lnSpc>
              <a:spcBef>
                <a:spcPts val="0"/>
              </a:spcBef>
              <a:spcAft>
                <a:spcPts val="0"/>
              </a:spcAft>
              <a:buClr>
                <a:srgbClr val="1E4E79"/>
              </a:buClr>
              <a:buSzPts val="3300"/>
              <a:buFont typeface="Calibri"/>
              <a:buNone/>
            </a:pPr>
            <a:r>
              <a:rPr lang="en"/>
              <a:t>You don’t have to start from scratch!</a:t>
            </a:r>
            <a:endParaRPr/>
          </a:p>
        </p:txBody>
      </p:sp>
      <p:sp>
        <p:nvSpPr>
          <p:cNvPr id="411" name="Google Shape;411;p58"/>
          <p:cNvSpPr txBox="1">
            <a:spLocks noGrp="1"/>
          </p:cNvSpPr>
          <p:nvPr>
            <p:ph type="body" idx="2"/>
          </p:nvPr>
        </p:nvSpPr>
        <p:spPr>
          <a:xfrm>
            <a:off x="629841" y="1878806"/>
            <a:ext cx="3868500" cy="2763600"/>
          </a:xfrm>
          <a:prstGeom prst="rect">
            <a:avLst/>
          </a:prstGeom>
        </p:spPr>
        <p:txBody>
          <a:bodyPr spcFirstLastPara="1" wrap="square" lIns="68575" tIns="34275" rIns="68575" bIns="34275" anchor="t" anchorCtr="0">
            <a:normAutofit/>
          </a:bodyPr>
          <a:lstStyle/>
          <a:p>
            <a:pPr marL="0" lvl="0" indent="0" algn="l" rtl="0">
              <a:spcBef>
                <a:spcPts val="800"/>
              </a:spcBef>
              <a:spcAft>
                <a:spcPts val="1200"/>
              </a:spcAft>
              <a:buNone/>
            </a:pPr>
            <a:endParaRPr/>
          </a:p>
        </p:txBody>
      </p:sp>
      <p:sp>
        <p:nvSpPr>
          <p:cNvPr id="412" name="Google Shape;412;p58"/>
          <p:cNvSpPr txBox="1">
            <a:spLocks noGrp="1"/>
          </p:cNvSpPr>
          <p:nvPr>
            <p:ph type="body" idx="3"/>
          </p:nvPr>
        </p:nvSpPr>
        <p:spPr>
          <a:xfrm>
            <a:off x="4629150" y="1260872"/>
            <a:ext cx="3887400" cy="618000"/>
          </a:xfrm>
          <a:prstGeom prst="rect">
            <a:avLst/>
          </a:prstGeom>
        </p:spPr>
        <p:txBody>
          <a:bodyPr spcFirstLastPara="1" wrap="square" lIns="68575" tIns="34275" rIns="68575" bIns="34275" anchor="b" anchorCtr="0">
            <a:normAutofit/>
          </a:bodyPr>
          <a:lstStyle/>
          <a:p>
            <a:pPr marL="0" lvl="0" indent="0" algn="l" rtl="0">
              <a:lnSpc>
                <a:spcPct val="100000"/>
              </a:lnSpc>
              <a:spcBef>
                <a:spcPts val="0"/>
              </a:spcBef>
              <a:spcAft>
                <a:spcPts val="0"/>
              </a:spcAft>
              <a:buNone/>
            </a:pPr>
            <a:r>
              <a:rPr lang="en">
                <a:solidFill>
                  <a:srgbClr val="1E4E79"/>
                </a:solidFill>
              </a:rPr>
              <a:t>Major Definition Examples</a:t>
            </a:r>
            <a:endParaRPr>
              <a:solidFill>
                <a:srgbClr val="000000"/>
              </a:solidFill>
            </a:endParaRPr>
          </a:p>
          <a:p>
            <a:pPr marL="0" lvl="0" indent="0" algn="l" rtl="0">
              <a:spcBef>
                <a:spcPts val="800"/>
              </a:spcBef>
              <a:spcAft>
                <a:spcPts val="1200"/>
              </a:spcAft>
              <a:buNone/>
            </a:pPr>
            <a:endParaRPr/>
          </a:p>
        </p:txBody>
      </p:sp>
      <p:sp>
        <p:nvSpPr>
          <p:cNvPr id="413" name="Google Shape;413;p58"/>
          <p:cNvSpPr txBox="1">
            <a:spLocks noGrp="1"/>
          </p:cNvSpPr>
          <p:nvPr>
            <p:ph type="body" idx="4"/>
          </p:nvPr>
        </p:nvSpPr>
        <p:spPr>
          <a:xfrm>
            <a:off x="4629150" y="1878806"/>
            <a:ext cx="3887400" cy="2763600"/>
          </a:xfrm>
          <a:prstGeom prst="rect">
            <a:avLst/>
          </a:prstGeom>
        </p:spPr>
        <p:txBody>
          <a:bodyPr spcFirstLastPara="1" wrap="square" lIns="68575" tIns="34275" rIns="68575" bIns="34275" anchor="t" anchorCtr="0">
            <a:normAutofit/>
          </a:bodyPr>
          <a:lstStyle/>
          <a:p>
            <a:pPr marL="0" lvl="0" indent="0" algn="l" rtl="0">
              <a:spcBef>
                <a:spcPts val="800"/>
              </a:spcBef>
              <a:spcAft>
                <a:spcPts val="1200"/>
              </a:spcAft>
              <a:buNone/>
            </a:pPr>
            <a:endParaRPr/>
          </a:p>
        </p:txBody>
      </p:sp>
      <p:pic>
        <p:nvPicPr>
          <p:cNvPr id="414" name="Google Shape;414;p58"/>
          <p:cNvPicPr preferRelativeResize="0">
            <a:picLocks noGrp="1"/>
          </p:cNvPicPr>
          <p:nvPr>
            <p:ph type="body" idx="1"/>
          </p:nvPr>
        </p:nvPicPr>
        <p:blipFill rotWithShape="1">
          <a:blip r:embed="rId3">
            <a:alphaModFix/>
          </a:blip>
          <a:srcRect l="-2201" r="-658"/>
          <a:stretch/>
        </p:blipFill>
        <p:spPr>
          <a:xfrm>
            <a:off x="463100" y="1745730"/>
            <a:ext cx="3887400" cy="3114300"/>
          </a:xfrm>
          <a:prstGeom prst="rect">
            <a:avLst/>
          </a:prstGeom>
          <a:noFill/>
          <a:ln>
            <a:noFill/>
          </a:ln>
        </p:spPr>
      </p:pic>
      <p:pic>
        <p:nvPicPr>
          <p:cNvPr id="415" name="Google Shape;415;p58"/>
          <p:cNvPicPr preferRelativeResize="0">
            <a:picLocks noGrp="1"/>
          </p:cNvPicPr>
          <p:nvPr>
            <p:ph type="body" idx="1"/>
          </p:nvPr>
        </p:nvPicPr>
        <p:blipFill rotWithShape="1">
          <a:blip r:embed="rId4">
            <a:alphaModFix/>
          </a:blip>
          <a:srcRect t="-46496" b="-46516"/>
          <a:stretch/>
        </p:blipFill>
        <p:spPr>
          <a:xfrm>
            <a:off x="4670125" y="1421100"/>
            <a:ext cx="3980100" cy="2143800"/>
          </a:xfrm>
          <a:prstGeom prst="rect">
            <a:avLst/>
          </a:prstGeom>
          <a:noFill/>
          <a:ln>
            <a:noFill/>
          </a:ln>
        </p:spPr>
      </p:pic>
      <p:pic>
        <p:nvPicPr>
          <p:cNvPr id="416" name="Google Shape;416;p58"/>
          <p:cNvPicPr preferRelativeResize="0"/>
          <p:nvPr/>
        </p:nvPicPr>
        <p:blipFill rotWithShape="1">
          <a:blip r:embed="rId5">
            <a:alphaModFix/>
          </a:blip>
          <a:srcRect/>
          <a:stretch/>
        </p:blipFill>
        <p:spPr>
          <a:xfrm>
            <a:off x="4743237" y="3044553"/>
            <a:ext cx="3943863" cy="188954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420"/>
        <p:cNvGrpSpPr/>
        <p:nvPr/>
      </p:nvGrpSpPr>
      <p:grpSpPr>
        <a:xfrm>
          <a:off x="0" y="0"/>
          <a:ext cx="0" cy="0"/>
          <a:chOff x="0" y="0"/>
          <a:chExt cx="0" cy="0"/>
        </a:xfrm>
      </p:grpSpPr>
      <p:sp>
        <p:nvSpPr>
          <p:cNvPr id="421" name="Google Shape;421;p59"/>
          <p:cNvSpPr txBox="1">
            <a:spLocks noGrp="1"/>
          </p:cNvSpPr>
          <p:nvPr>
            <p:ph type="body" idx="1"/>
          </p:nvPr>
        </p:nvSpPr>
        <p:spPr>
          <a:xfrm>
            <a:off x="311700" y="1152475"/>
            <a:ext cx="4893300" cy="3416400"/>
          </a:xfrm>
          <a:prstGeom prst="rect">
            <a:avLst/>
          </a:prstGeom>
        </p:spPr>
        <p:txBody>
          <a:bodyPr spcFirstLastPara="1" wrap="square" lIns="91425" tIns="91425" rIns="91425" bIns="91425" anchor="t" anchorCtr="0">
            <a:noAutofit/>
          </a:bodyPr>
          <a:lstStyle/>
          <a:p>
            <a:pPr marL="177800" lvl="0" indent="-215900" algn="l" rtl="0">
              <a:lnSpc>
                <a:spcPct val="90000"/>
              </a:lnSpc>
              <a:spcBef>
                <a:spcPts val="0"/>
              </a:spcBef>
              <a:spcAft>
                <a:spcPts val="0"/>
              </a:spcAft>
              <a:buClr>
                <a:schemeClr val="dk1"/>
              </a:buClr>
              <a:buSzPts val="1800"/>
              <a:buFont typeface="Calibri"/>
              <a:buChar char="●"/>
            </a:pPr>
            <a:r>
              <a:rPr lang="en" sz="1800">
                <a:solidFill>
                  <a:schemeClr val="dk1"/>
                </a:solidFill>
              </a:rPr>
              <a:t>Share discipline data identifying the top 5 behaviors showing up in your data and any descriptive data that describes what happened.</a:t>
            </a:r>
            <a:endParaRPr sz="1800">
              <a:solidFill>
                <a:schemeClr val="dk1"/>
              </a:solidFill>
            </a:endParaRPr>
          </a:p>
          <a:p>
            <a:pPr marL="177800" lvl="0" indent="-215900" algn="l" rtl="0">
              <a:lnSpc>
                <a:spcPct val="90000"/>
              </a:lnSpc>
              <a:spcBef>
                <a:spcPts val="500"/>
              </a:spcBef>
              <a:spcAft>
                <a:spcPts val="0"/>
              </a:spcAft>
              <a:buClr>
                <a:schemeClr val="dk1"/>
              </a:buClr>
              <a:buSzPts val="1800"/>
              <a:buFont typeface="Calibri"/>
              <a:buChar char="●"/>
            </a:pPr>
            <a:r>
              <a:rPr lang="en" sz="1800">
                <a:solidFill>
                  <a:schemeClr val="dk1"/>
                </a:solidFill>
              </a:rPr>
              <a:t>Ask staff:  </a:t>
            </a:r>
            <a:r>
              <a:rPr lang="en" sz="1800" i="1">
                <a:solidFill>
                  <a:schemeClr val="dk1"/>
                </a:solidFill>
              </a:rPr>
              <a:t>What do you notice?</a:t>
            </a:r>
            <a:endParaRPr sz="1800">
              <a:solidFill>
                <a:schemeClr val="dk1"/>
              </a:solidFill>
            </a:endParaRPr>
          </a:p>
          <a:p>
            <a:pPr marL="177800" lvl="0" indent="-215900" algn="l" rtl="0">
              <a:lnSpc>
                <a:spcPct val="90000"/>
              </a:lnSpc>
              <a:spcBef>
                <a:spcPts val="500"/>
              </a:spcBef>
              <a:spcAft>
                <a:spcPts val="0"/>
              </a:spcAft>
              <a:buClr>
                <a:schemeClr val="dk1"/>
              </a:buClr>
              <a:buSzPts val="1800"/>
              <a:buFont typeface="Calibri"/>
              <a:buChar char="●"/>
            </a:pPr>
            <a:r>
              <a:rPr lang="en" sz="1800">
                <a:solidFill>
                  <a:schemeClr val="dk1"/>
                </a:solidFill>
              </a:rPr>
              <a:t>Arrange staff in vertical teams (multiple perspectives)</a:t>
            </a:r>
            <a:endParaRPr sz="1800">
              <a:solidFill>
                <a:schemeClr val="dk1"/>
              </a:solidFill>
            </a:endParaRPr>
          </a:p>
          <a:p>
            <a:pPr marL="177800" lvl="0" indent="-215900" algn="l" rtl="0">
              <a:lnSpc>
                <a:spcPct val="90000"/>
              </a:lnSpc>
              <a:spcBef>
                <a:spcPts val="500"/>
              </a:spcBef>
              <a:spcAft>
                <a:spcPts val="0"/>
              </a:spcAft>
              <a:buClr>
                <a:schemeClr val="dk1"/>
              </a:buClr>
              <a:buSzPts val="1800"/>
              <a:buFont typeface="Calibri"/>
              <a:buChar char="●"/>
            </a:pPr>
            <a:r>
              <a:rPr lang="en" sz="1800">
                <a:solidFill>
                  <a:schemeClr val="dk1"/>
                </a:solidFill>
              </a:rPr>
              <a:t>Assign each team one of the top 5 behaviors and provide them with the descriptive data</a:t>
            </a:r>
            <a:endParaRPr sz="1800">
              <a:solidFill>
                <a:schemeClr val="dk1"/>
              </a:solidFill>
            </a:endParaRPr>
          </a:p>
          <a:p>
            <a:pPr marL="177800" lvl="0" indent="-215900" algn="l" rtl="0">
              <a:lnSpc>
                <a:spcPct val="90000"/>
              </a:lnSpc>
              <a:spcBef>
                <a:spcPts val="500"/>
              </a:spcBef>
              <a:spcAft>
                <a:spcPts val="0"/>
              </a:spcAft>
              <a:buClr>
                <a:schemeClr val="dk1"/>
              </a:buClr>
              <a:buSzPts val="1800"/>
              <a:buFont typeface="Calibri"/>
              <a:buChar char="●"/>
            </a:pPr>
            <a:r>
              <a:rPr lang="en" sz="1800">
                <a:solidFill>
                  <a:schemeClr val="dk1"/>
                </a:solidFill>
              </a:rPr>
              <a:t>Ask teams to identify behavioral examples of what minor and major types of this behavior look and sound like.</a:t>
            </a:r>
            <a:endParaRPr sz="1800">
              <a:solidFill>
                <a:schemeClr val="dk1"/>
              </a:solidFill>
            </a:endParaRPr>
          </a:p>
        </p:txBody>
      </p:sp>
      <p:sp>
        <p:nvSpPr>
          <p:cNvPr id="422" name="Google Shape;422;p5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423" name="Google Shape;423;p59"/>
          <p:cNvSpPr txBox="1">
            <a:spLocks noGrp="1"/>
          </p:cNvSpPr>
          <p:nvPr>
            <p:ph type="title"/>
          </p:nvPr>
        </p:nvSpPr>
        <p:spPr>
          <a:xfrm>
            <a:off x="378900" y="0"/>
            <a:ext cx="7028700" cy="857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000"/>
              <a:buFont typeface="Calibri"/>
              <a:buNone/>
            </a:pPr>
            <a:r>
              <a:rPr lang="en" sz="3000"/>
              <a:t>Defining Major vs. Minor Behaviors</a:t>
            </a:r>
            <a:endParaRPr/>
          </a:p>
        </p:txBody>
      </p:sp>
      <p:sp>
        <p:nvSpPr>
          <p:cNvPr id="424" name="Google Shape;424;p59"/>
          <p:cNvSpPr txBox="1"/>
          <p:nvPr/>
        </p:nvSpPr>
        <p:spPr>
          <a:xfrm>
            <a:off x="378900" y="400050"/>
            <a:ext cx="5164800" cy="8574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rgbClr val="0070C0"/>
              </a:buClr>
              <a:buSzPts val="3000"/>
              <a:buFont typeface="Calibri"/>
              <a:buNone/>
            </a:pPr>
            <a:r>
              <a:rPr lang="en" sz="3000" b="1" cap="none">
                <a:solidFill>
                  <a:srgbClr val="0070C0"/>
                </a:solidFill>
                <a:latin typeface="Calibri"/>
                <a:ea typeface="Calibri"/>
                <a:cs typeface="Calibri"/>
                <a:sym typeface="Calibri"/>
              </a:rPr>
              <a:t>Sample Staff Activity</a:t>
            </a:r>
            <a:endParaRPr sz="1100"/>
          </a:p>
        </p:txBody>
      </p:sp>
      <p:pic>
        <p:nvPicPr>
          <p:cNvPr id="425" name="Google Shape;425;p59"/>
          <p:cNvPicPr preferRelativeResize="0"/>
          <p:nvPr/>
        </p:nvPicPr>
        <p:blipFill rotWithShape="1">
          <a:blip r:embed="rId3">
            <a:alphaModFix/>
          </a:blip>
          <a:srcRect l="66383" t="23684" r="15827" b="5489"/>
          <a:stretch/>
        </p:blipFill>
        <p:spPr>
          <a:xfrm>
            <a:off x="5487174" y="765775"/>
            <a:ext cx="3443354" cy="3855576"/>
          </a:xfrm>
          <a:prstGeom prst="rect">
            <a:avLst/>
          </a:prstGeom>
          <a:noFill/>
          <a:ln w="19050" cap="flat" cmpd="sng">
            <a:solidFill>
              <a:schemeClr val="dk1"/>
            </a:solidFill>
            <a:prstDash val="solid"/>
            <a:round/>
            <a:headEnd type="none" w="sm" len="sm"/>
            <a:tailEnd type="none" w="sm" len="sm"/>
          </a:ln>
        </p:spPr>
      </p:pic>
      <p:pic>
        <p:nvPicPr>
          <p:cNvPr id="426" name="Google Shape;426;p59"/>
          <p:cNvPicPr preferRelativeResize="0"/>
          <p:nvPr/>
        </p:nvPicPr>
        <p:blipFill>
          <a:blip r:embed="rId4">
            <a:alphaModFix/>
          </a:blip>
          <a:stretch>
            <a:fillRect/>
          </a:stretch>
        </p:blipFill>
        <p:spPr>
          <a:xfrm>
            <a:off x="8254675" y="4431325"/>
            <a:ext cx="568000" cy="56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431"/>
        <p:cNvGrpSpPr/>
        <p:nvPr/>
      </p:nvGrpSpPr>
      <p:grpSpPr>
        <a:xfrm>
          <a:off x="0" y="0"/>
          <a:ext cx="0" cy="0"/>
          <a:chOff x="0" y="0"/>
          <a:chExt cx="0" cy="0"/>
        </a:xfrm>
      </p:grpSpPr>
      <p:graphicFrame>
        <p:nvGraphicFramePr>
          <p:cNvPr id="432" name="Google Shape;432;p60"/>
          <p:cNvGraphicFramePr/>
          <p:nvPr>
            <p:extLst>
              <p:ext uri="{D42A27DB-BD31-4B8C-83A1-F6EECF244321}">
                <p14:modId xmlns:p14="http://schemas.microsoft.com/office/powerpoint/2010/main" val="1207553835"/>
              </p:ext>
            </p:extLst>
          </p:nvPr>
        </p:nvGraphicFramePr>
        <p:xfrm>
          <a:off x="1366157" y="1345320"/>
          <a:ext cx="6411685" cy="3798180"/>
        </p:xfrm>
        <a:graphic>
          <a:graphicData uri="http://schemas.openxmlformats.org/drawingml/2006/table">
            <a:tbl>
              <a:tblPr firstRow="1" bandRow="1">
                <a:noFill/>
                <a:tableStyleId>{3EF3B23A-8994-49A6-9BC3-90A9599CDB7F}</a:tableStyleId>
              </a:tblPr>
              <a:tblGrid>
                <a:gridCol w="1387145">
                  <a:extLst>
                    <a:ext uri="{9D8B030D-6E8A-4147-A177-3AD203B41FA5}">
                      <a16:colId xmlns:a16="http://schemas.microsoft.com/office/drawing/2014/main" val="20000"/>
                    </a:ext>
                  </a:extLst>
                </a:gridCol>
                <a:gridCol w="5024540">
                  <a:extLst>
                    <a:ext uri="{9D8B030D-6E8A-4147-A177-3AD203B41FA5}">
                      <a16:colId xmlns:a16="http://schemas.microsoft.com/office/drawing/2014/main" val="20001"/>
                    </a:ext>
                  </a:extLst>
                </a:gridCol>
              </a:tblGrid>
              <a:tr h="343049">
                <a:tc>
                  <a:txBody>
                    <a:bodyPr/>
                    <a:lstStyle/>
                    <a:p>
                      <a:pPr marL="0" marR="0" lvl="0" indent="0" algn="l" rtl="0">
                        <a:spcBef>
                          <a:spcPts val="0"/>
                        </a:spcBef>
                        <a:spcAft>
                          <a:spcPts val="0"/>
                        </a:spcAft>
                        <a:buNone/>
                      </a:pPr>
                      <a:r>
                        <a:rPr lang="en" sz="1500" u="none" strike="noStrike" cap="none">
                          <a:solidFill>
                            <a:schemeClr val="tx1">
                              <a:lumMod val="85000"/>
                              <a:lumOff val="15000"/>
                            </a:schemeClr>
                          </a:solidFill>
                          <a:latin typeface="Arial"/>
                          <a:ea typeface="Arial"/>
                          <a:cs typeface="Arial"/>
                          <a:sym typeface="Arial"/>
                        </a:rPr>
                        <a:t>Infraction</a:t>
                      </a:r>
                      <a:endParaRPr sz="1100">
                        <a:solidFill>
                          <a:schemeClr val="tx1">
                            <a:lumMod val="85000"/>
                            <a:lumOff val="15000"/>
                          </a:schemeClr>
                        </a:solidFill>
                        <a:latin typeface="Arial"/>
                        <a:ea typeface="Arial"/>
                        <a:cs typeface="Arial"/>
                        <a:sym typeface="Arial"/>
                      </a:endParaRPr>
                    </a:p>
                  </a:txBody>
                  <a:tcPr marL="68600" marR="68600" marT="34300" marB="34300">
                    <a:lnL w="12700" cap="flat" cmpd="sng">
                      <a:solidFill>
                        <a:srgbClr val="1D2A53"/>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1D2A53"/>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 sz="1500" dirty="0">
                          <a:solidFill>
                            <a:schemeClr val="tx1">
                              <a:lumMod val="85000"/>
                              <a:lumOff val="15000"/>
                            </a:schemeClr>
                          </a:solidFill>
                          <a:latin typeface="Arial"/>
                          <a:ea typeface="Arial"/>
                          <a:cs typeface="Arial"/>
                          <a:sym typeface="Arial"/>
                        </a:rPr>
                        <a:t>Notes</a:t>
                      </a:r>
                      <a:endParaRPr sz="1100" dirty="0">
                        <a:solidFill>
                          <a:schemeClr val="tx1">
                            <a:lumMod val="85000"/>
                            <a:lumOff val="15000"/>
                          </a:schemeClr>
                        </a:solidFill>
                        <a:latin typeface="Arial"/>
                        <a:ea typeface="Arial"/>
                        <a:cs typeface="Arial"/>
                        <a:sym typeface="Arial"/>
                      </a:endParaRPr>
                    </a:p>
                  </a:txBody>
                  <a:tcPr marL="68600" marR="68600" marT="34300" marB="34300">
                    <a:lnL w="19050" cap="flat" cmpd="sng">
                      <a:solidFill>
                        <a:srgbClr val="000000"/>
                      </a:solidFill>
                      <a:prstDash val="solid"/>
                      <a:round/>
                      <a:headEnd type="none" w="sm" len="sm"/>
                      <a:tailEnd type="none" w="sm" len="sm"/>
                    </a:lnL>
                    <a:lnR w="12700" cap="flat" cmpd="sng">
                      <a:solidFill>
                        <a:srgbClr val="1D2A53"/>
                      </a:solidFill>
                      <a:prstDash val="solid"/>
                      <a:round/>
                      <a:headEnd type="none" w="sm" len="sm"/>
                      <a:tailEnd type="none" w="sm" len="sm"/>
                    </a:lnR>
                    <a:lnT w="12700" cap="flat" cmpd="sng">
                      <a:solidFill>
                        <a:srgbClr val="1D2A53"/>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43049">
                <a:tc>
                  <a:txBody>
                    <a:bodyPr/>
                    <a:lstStyle/>
                    <a:p>
                      <a:pPr marL="0" marR="0" lvl="0" indent="0" algn="l" rtl="0">
                        <a:spcBef>
                          <a:spcPts val="0"/>
                        </a:spcBef>
                        <a:spcAft>
                          <a:spcPts val="0"/>
                        </a:spcAft>
                        <a:buNone/>
                      </a:pPr>
                      <a:r>
                        <a:rPr lang="en" sz="1500">
                          <a:solidFill>
                            <a:schemeClr val="tx1">
                              <a:lumMod val="85000"/>
                              <a:lumOff val="15000"/>
                            </a:schemeClr>
                          </a:solidFill>
                          <a:latin typeface="Arial"/>
                          <a:ea typeface="Arial"/>
                          <a:cs typeface="Arial"/>
                          <a:sym typeface="Arial"/>
                        </a:rPr>
                        <a:t>Disruption</a:t>
                      </a:r>
                      <a:endParaRPr sz="1100">
                        <a:solidFill>
                          <a:schemeClr val="tx1">
                            <a:lumMod val="85000"/>
                            <a:lumOff val="15000"/>
                          </a:schemeClr>
                        </a:solidFill>
                        <a:latin typeface="Arial"/>
                        <a:ea typeface="Arial"/>
                        <a:cs typeface="Arial"/>
                        <a:sym typeface="Arial"/>
                      </a:endParaRPr>
                    </a:p>
                  </a:txBody>
                  <a:tcPr marL="68600" marR="68600" marT="34300" marB="34300">
                    <a:lnL w="12700" cap="flat" cmpd="sng">
                      <a:solidFill>
                        <a:srgbClr val="1D2A53"/>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 sz="1500">
                          <a:solidFill>
                            <a:schemeClr val="tx1">
                              <a:lumMod val="85000"/>
                              <a:lumOff val="15000"/>
                            </a:schemeClr>
                          </a:solidFill>
                          <a:latin typeface="Arial"/>
                          <a:ea typeface="Arial"/>
                          <a:cs typeface="Arial"/>
                          <a:sym typeface="Arial"/>
                        </a:rPr>
                        <a:t>Refusal to do work, throw paper</a:t>
                      </a:r>
                      <a:endParaRPr sz="1500">
                        <a:solidFill>
                          <a:schemeClr val="tx1">
                            <a:lumMod val="85000"/>
                            <a:lumOff val="15000"/>
                          </a:schemeClr>
                        </a:solidFill>
                        <a:latin typeface="Arial"/>
                        <a:ea typeface="Arial"/>
                        <a:cs typeface="Arial"/>
                        <a:sym typeface="Arial"/>
                      </a:endParaRPr>
                    </a:p>
                  </a:txBody>
                  <a:tcPr marL="68600" marR="68600" marT="34300" marB="34300">
                    <a:lnL w="19050" cap="flat" cmpd="sng">
                      <a:solidFill>
                        <a:srgbClr val="000000"/>
                      </a:solidFill>
                      <a:prstDash val="solid"/>
                      <a:round/>
                      <a:headEnd type="none" w="sm" len="sm"/>
                      <a:tailEnd type="none" w="sm" len="sm"/>
                    </a:lnL>
                    <a:lnR w="12700" cap="flat" cmpd="sng">
                      <a:solidFill>
                        <a:srgbClr val="1D2A53"/>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43049">
                <a:tc>
                  <a:txBody>
                    <a:bodyPr/>
                    <a:lstStyle/>
                    <a:p>
                      <a:pPr marL="0" marR="0" lvl="0" indent="0" algn="l" rtl="0">
                        <a:spcBef>
                          <a:spcPts val="0"/>
                        </a:spcBef>
                        <a:spcAft>
                          <a:spcPts val="0"/>
                        </a:spcAft>
                        <a:buNone/>
                      </a:pPr>
                      <a:r>
                        <a:rPr lang="en" sz="1500">
                          <a:solidFill>
                            <a:schemeClr val="tx1">
                              <a:lumMod val="85000"/>
                              <a:lumOff val="15000"/>
                            </a:schemeClr>
                          </a:solidFill>
                          <a:latin typeface="Arial"/>
                          <a:ea typeface="Arial"/>
                          <a:cs typeface="Arial"/>
                          <a:sym typeface="Arial"/>
                        </a:rPr>
                        <a:t>Disruption</a:t>
                      </a:r>
                      <a:endParaRPr sz="1100">
                        <a:solidFill>
                          <a:schemeClr val="tx1">
                            <a:lumMod val="85000"/>
                            <a:lumOff val="15000"/>
                          </a:schemeClr>
                        </a:solidFill>
                        <a:latin typeface="Arial"/>
                        <a:ea typeface="Arial"/>
                        <a:cs typeface="Arial"/>
                        <a:sym typeface="Arial"/>
                      </a:endParaRPr>
                    </a:p>
                  </a:txBody>
                  <a:tcPr marL="68600" marR="68600" marT="34300" marB="34300">
                    <a:lnL w="12700" cap="flat" cmpd="sng">
                      <a:solidFill>
                        <a:srgbClr val="1D2A53"/>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 sz="1500">
                          <a:solidFill>
                            <a:schemeClr val="tx1">
                              <a:lumMod val="85000"/>
                              <a:lumOff val="15000"/>
                            </a:schemeClr>
                          </a:solidFill>
                          <a:latin typeface="Arial"/>
                          <a:ea typeface="Arial"/>
                          <a:cs typeface="Arial"/>
                          <a:sym typeface="Arial"/>
                        </a:rPr>
                        <a:t>Refusal to do work, cry, pout, stomp</a:t>
                      </a:r>
                      <a:endParaRPr sz="1500">
                        <a:solidFill>
                          <a:schemeClr val="tx1">
                            <a:lumMod val="85000"/>
                            <a:lumOff val="15000"/>
                          </a:schemeClr>
                        </a:solidFill>
                        <a:latin typeface="Arial"/>
                        <a:ea typeface="Arial"/>
                        <a:cs typeface="Arial"/>
                        <a:sym typeface="Arial"/>
                      </a:endParaRPr>
                    </a:p>
                  </a:txBody>
                  <a:tcPr marL="68600" marR="68600" marT="34300" marB="34300">
                    <a:lnL w="19050" cap="flat" cmpd="sng">
                      <a:solidFill>
                        <a:srgbClr val="000000"/>
                      </a:solidFill>
                      <a:prstDash val="solid"/>
                      <a:round/>
                      <a:headEnd type="none" w="sm" len="sm"/>
                      <a:tailEnd type="none" w="sm" len="sm"/>
                    </a:lnL>
                    <a:lnR w="12700" cap="flat" cmpd="sng">
                      <a:solidFill>
                        <a:srgbClr val="1D2A53"/>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43049">
                <a:tc>
                  <a:txBody>
                    <a:bodyPr/>
                    <a:lstStyle/>
                    <a:p>
                      <a:pPr marL="0" marR="0" lvl="0" indent="0" algn="l" rtl="0">
                        <a:spcBef>
                          <a:spcPts val="0"/>
                        </a:spcBef>
                        <a:spcAft>
                          <a:spcPts val="0"/>
                        </a:spcAft>
                        <a:buNone/>
                      </a:pPr>
                      <a:r>
                        <a:rPr lang="en" sz="1500">
                          <a:solidFill>
                            <a:schemeClr val="tx1">
                              <a:lumMod val="85000"/>
                              <a:lumOff val="15000"/>
                            </a:schemeClr>
                          </a:solidFill>
                          <a:latin typeface="Arial"/>
                          <a:ea typeface="Arial"/>
                          <a:cs typeface="Arial"/>
                          <a:sym typeface="Arial"/>
                        </a:rPr>
                        <a:t>Disruption</a:t>
                      </a:r>
                      <a:endParaRPr sz="1100">
                        <a:solidFill>
                          <a:schemeClr val="tx1">
                            <a:lumMod val="85000"/>
                            <a:lumOff val="15000"/>
                          </a:schemeClr>
                        </a:solidFill>
                        <a:latin typeface="Arial"/>
                        <a:ea typeface="Arial"/>
                        <a:cs typeface="Arial"/>
                        <a:sym typeface="Arial"/>
                      </a:endParaRPr>
                    </a:p>
                  </a:txBody>
                  <a:tcPr marL="68600" marR="68600" marT="34300" marB="34300">
                    <a:lnL w="12700" cap="flat" cmpd="sng">
                      <a:solidFill>
                        <a:srgbClr val="1D2A53"/>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 sz="1500">
                          <a:solidFill>
                            <a:schemeClr val="tx1">
                              <a:lumMod val="85000"/>
                              <a:lumOff val="15000"/>
                            </a:schemeClr>
                          </a:solidFill>
                          <a:latin typeface="Arial"/>
                          <a:ea typeface="Arial"/>
                          <a:cs typeface="Arial"/>
                          <a:sym typeface="Arial"/>
                        </a:rPr>
                        <a:t>Off task, refusal</a:t>
                      </a:r>
                      <a:endParaRPr sz="1100">
                        <a:solidFill>
                          <a:schemeClr val="tx1">
                            <a:lumMod val="85000"/>
                            <a:lumOff val="15000"/>
                          </a:schemeClr>
                        </a:solidFill>
                        <a:latin typeface="Arial"/>
                        <a:ea typeface="Arial"/>
                        <a:cs typeface="Arial"/>
                        <a:sym typeface="Arial"/>
                      </a:endParaRPr>
                    </a:p>
                  </a:txBody>
                  <a:tcPr marL="68600" marR="68600" marT="34300" marB="34300">
                    <a:lnL w="19050" cap="flat" cmpd="sng">
                      <a:solidFill>
                        <a:srgbClr val="000000"/>
                      </a:solidFill>
                      <a:prstDash val="solid"/>
                      <a:round/>
                      <a:headEnd type="none" w="sm" len="sm"/>
                      <a:tailEnd type="none" w="sm" len="sm"/>
                    </a:lnL>
                    <a:lnR w="12700" cap="flat" cmpd="sng">
                      <a:solidFill>
                        <a:srgbClr val="1D2A53"/>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67690">
                <a:tc>
                  <a:txBody>
                    <a:bodyPr/>
                    <a:lstStyle/>
                    <a:p>
                      <a:pPr marL="0" marR="0" lvl="0" indent="0" algn="l" rtl="0">
                        <a:spcBef>
                          <a:spcPts val="0"/>
                        </a:spcBef>
                        <a:spcAft>
                          <a:spcPts val="0"/>
                        </a:spcAft>
                        <a:buNone/>
                      </a:pPr>
                      <a:r>
                        <a:rPr lang="en" sz="1500" dirty="0">
                          <a:solidFill>
                            <a:schemeClr val="tx1">
                              <a:lumMod val="85000"/>
                              <a:lumOff val="15000"/>
                            </a:schemeClr>
                          </a:solidFill>
                          <a:latin typeface="Arial"/>
                          <a:ea typeface="Arial"/>
                          <a:cs typeface="Arial"/>
                          <a:sym typeface="Arial"/>
                        </a:rPr>
                        <a:t>Disruption</a:t>
                      </a:r>
                      <a:endParaRPr sz="1100" dirty="0">
                        <a:solidFill>
                          <a:schemeClr val="tx1">
                            <a:lumMod val="85000"/>
                            <a:lumOff val="15000"/>
                          </a:schemeClr>
                        </a:solidFill>
                        <a:latin typeface="Arial"/>
                        <a:ea typeface="Arial"/>
                        <a:cs typeface="Arial"/>
                        <a:sym typeface="Arial"/>
                      </a:endParaRPr>
                    </a:p>
                  </a:txBody>
                  <a:tcPr marL="68600" marR="68600" marT="34300" marB="34300">
                    <a:lnL w="12700" cap="flat" cmpd="sng">
                      <a:solidFill>
                        <a:srgbClr val="1D2A53"/>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 sz="1500">
                          <a:solidFill>
                            <a:schemeClr val="tx1">
                              <a:lumMod val="85000"/>
                              <a:lumOff val="15000"/>
                            </a:schemeClr>
                          </a:solidFill>
                          <a:latin typeface="Arial"/>
                          <a:ea typeface="Arial"/>
                          <a:cs typeface="Arial"/>
                          <a:sym typeface="Arial"/>
                        </a:rPr>
                        <a:t>Arguing with teacher</a:t>
                      </a:r>
                      <a:endParaRPr sz="1500">
                        <a:solidFill>
                          <a:schemeClr val="tx1">
                            <a:lumMod val="85000"/>
                            <a:lumOff val="15000"/>
                          </a:schemeClr>
                        </a:solidFill>
                        <a:latin typeface="Arial"/>
                        <a:ea typeface="Arial"/>
                        <a:cs typeface="Arial"/>
                        <a:sym typeface="Arial"/>
                      </a:endParaRPr>
                    </a:p>
                  </a:txBody>
                  <a:tcPr marL="68600" marR="68600" marT="34300" marB="34300">
                    <a:lnL w="19050" cap="flat" cmpd="sng">
                      <a:solidFill>
                        <a:srgbClr val="000000"/>
                      </a:solidFill>
                      <a:prstDash val="solid"/>
                      <a:round/>
                      <a:headEnd type="none" w="sm" len="sm"/>
                      <a:tailEnd type="none" w="sm" len="sm"/>
                    </a:lnL>
                    <a:lnR w="12700" cap="flat" cmpd="sng">
                      <a:solidFill>
                        <a:srgbClr val="1D2A53"/>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43049">
                <a:tc>
                  <a:txBody>
                    <a:bodyPr/>
                    <a:lstStyle/>
                    <a:p>
                      <a:pPr marL="0" marR="0" lvl="0" indent="0" algn="l" rtl="0">
                        <a:spcBef>
                          <a:spcPts val="0"/>
                        </a:spcBef>
                        <a:spcAft>
                          <a:spcPts val="0"/>
                        </a:spcAft>
                        <a:buNone/>
                      </a:pPr>
                      <a:r>
                        <a:rPr lang="en" sz="1500">
                          <a:solidFill>
                            <a:schemeClr val="tx1">
                              <a:lumMod val="85000"/>
                              <a:lumOff val="15000"/>
                            </a:schemeClr>
                          </a:solidFill>
                          <a:latin typeface="Arial"/>
                          <a:ea typeface="Arial"/>
                          <a:cs typeface="Arial"/>
                          <a:sym typeface="Arial"/>
                        </a:rPr>
                        <a:t>Disruption</a:t>
                      </a:r>
                      <a:endParaRPr sz="1100">
                        <a:solidFill>
                          <a:schemeClr val="tx1">
                            <a:lumMod val="85000"/>
                            <a:lumOff val="15000"/>
                          </a:schemeClr>
                        </a:solidFill>
                        <a:latin typeface="Arial"/>
                        <a:ea typeface="Arial"/>
                        <a:cs typeface="Arial"/>
                        <a:sym typeface="Arial"/>
                      </a:endParaRPr>
                    </a:p>
                  </a:txBody>
                  <a:tcPr marL="68600" marR="68600" marT="34300" marB="34300">
                    <a:lnL w="12700" cap="flat" cmpd="sng">
                      <a:solidFill>
                        <a:srgbClr val="1D2A53"/>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 sz="1500">
                          <a:solidFill>
                            <a:schemeClr val="tx1">
                              <a:lumMod val="85000"/>
                              <a:lumOff val="15000"/>
                            </a:schemeClr>
                          </a:solidFill>
                          <a:latin typeface="Arial"/>
                          <a:ea typeface="Arial"/>
                          <a:cs typeface="Arial"/>
                          <a:sym typeface="Arial"/>
                        </a:rPr>
                        <a:t>Prohibited teaching and learning</a:t>
                      </a:r>
                      <a:endParaRPr sz="1500">
                        <a:solidFill>
                          <a:schemeClr val="tx1">
                            <a:lumMod val="85000"/>
                            <a:lumOff val="15000"/>
                          </a:schemeClr>
                        </a:solidFill>
                        <a:latin typeface="Arial"/>
                        <a:ea typeface="Arial"/>
                        <a:cs typeface="Arial"/>
                        <a:sym typeface="Arial"/>
                      </a:endParaRPr>
                    </a:p>
                  </a:txBody>
                  <a:tcPr marL="68600" marR="68600" marT="34300" marB="34300">
                    <a:lnL w="19050" cap="flat" cmpd="sng">
                      <a:solidFill>
                        <a:srgbClr val="000000"/>
                      </a:solidFill>
                      <a:prstDash val="solid"/>
                      <a:round/>
                      <a:headEnd type="none" w="sm" len="sm"/>
                      <a:tailEnd type="none" w="sm" len="sm"/>
                    </a:lnL>
                    <a:lnR w="12700" cap="flat" cmpd="sng">
                      <a:solidFill>
                        <a:srgbClr val="1D2A53"/>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43049">
                <a:tc>
                  <a:txBody>
                    <a:bodyPr/>
                    <a:lstStyle/>
                    <a:p>
                      <a:pPr marL="0" marR="0" lvl="0" indent="0" algn="l" rtl="0">
                        <a:spcBef>
                          <a:spcPts val="0"/>
                        </a:spcBef>
                        <a:spcAft>
                          <a:spcPts val="0"/>
                        </a:spcAft>
                        <a:buNone/>
                      </a:pPr>
                      <a:r>
                        <a:rPr lang="en" sz="1500">
                          <a:solidFill>
                            <a:schemeClr val="tx1">
                              <a:lumMod val="85000"/>
                              <a:lumOff val="15000"/>
                            </a:schemeClr>
                          </a:solidFill>
                          <a:latin typeface="Arial"/>
                          <a:ea typeface="Arial"/>
                          <a:cs typeface="Arial"/>
                          <a:sym typeface="Arial"/>
                        </a:rPr>
                        <a:t>Disruption</a:t>
                      </a:r>
                      <a:endParaRPr sz="1100">
                        <a:solidFill>
                          <a:schemeClr val="tx1">
                            <a:lumMod val="85000"/>
                            <a:lumOff val="15000"/>
                          </a:schemeClr>
                        </a:solidFill>
                        <a:latin typeface="Arial"/>
                        <a:ea typeface="Arial"/>
                        <a:cs typeface="Arial"/>
                        <a:sym typeface="Arial"/>
                      </a:endParaRPr>
                    </a:p>
                  </a:txBody>
                  <a:tcPr marL="68600" marR="68600" marT="34300" marB="34300">
                    <a:lnL w="12700" cap="flat" cmpd="sng">
                      <a:solidFill>
                        <a:srgbClr val="1D2A53"/>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 sz="1500">
                          <a:solidFill>
                            <a:schemeClr val="tx1">
                              <a:lumMod val="85000"/>
                              <a:lumOff val="15000"/>
                            </a:schemeClr>
                          </a:solidFill>
                          <a:latin typeface="Arial"/>
                          <a:ea typeface="Arial"/>
                          <a:cs typeface="Arial"/>
                          <a:sym typeface="Arial"/>
                        </a:rPr>
                        <a:t>Playing, throwing water</a:t>
                      </a:r>
                      <a:endParaRPr sz="1100">
                        <a:solidFill>
                          <a:schemeClr val="tx1">
                            <a:lumMod val="85000"/>
                            <a:lumOff val="15000"/>
                          </a:schemeClr>
                        </a:solidFill>
                        <a:latin typeface="Arial"/>
                        <a:ea typeface="Arial"/>
                        <a:cs typeface="Arial"/>
                        <a:sym typeface="Arial"/>
                      </a:endParaRPr>
                    </a:p>
                  </a:txBody>
                  <a:tcPr marL="68600" marR="68600" marT="34300" marB="34300">
                    <a:lnL w="19050" cap="flat" cmpd="sng">
                      <a:solidFill>
                        <a:srgbClr val="000000"/>
                      </a:solidFill>
                      <a:prstDash val="solid"/>
                      <a:round/>
                      <a:headEnd type="none" w="sm" len="sm"/>
                      <a:tailEnd type="none" w="sm" len="sm"/>
                    </a:lnL>
                    <a:lnR w="12700" cap="flat" cmpd="sng">
                      <a:solidFill>
                        <a:srgbClr val="1D2A53"/>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43049">
                <a:tc>
                  <a:txBody>
                    <a:bodyPr/>
                    <a:lstStyle/>
                    <a:p>
                      <a:pPr marL="0" marR="0" lvl="0" indent="0" algn="l" rtl="0">
                        <a:spcBef>
                          <a:spcPts val="0"/>
                        </a:spcBef>
                        <a:spcAft>
                          <a:spcPts val="0"/>
                        </a:spcAft>
                        <a:buNone/>
                      </a:pPr>
                      <a:r>
                        <a:rPr lang="en" sz="1500">
                          <a:solidFill>
                            <a:schemeClr val="tx1">
                              <a:lumMod val="85000"/>
                              <a:lumOff val="15000"/>
                            </a:schemeClr>
                          </a:solidFill>
                          <a:latin typeface="Arial"/>
                          <a:ea typeface="Arial"/>
                          <a:cs typeface="Arial"/>
                          <a:sym typeface="Arial"/>
                        </a:rPr>
                        <a:t>Disruption</a:t>
                      </a:r>
                      <a:endParaRPr sz="1100">
                        <a:solidFill>
                          <a:schemeClr val="tx1">
                            <a:lumMod val="85000"/>
                            <a:lumOff val="15000"/>
                          </a:schemeClr>
                        </a:solidFill>
                        <a:latin typeface="Arial"/>
                        <a:ea typeface="Arial"/>
                        <a:cs typeface="Arial"/>
                        <a:sym typeface="Arial"/>
                      </a:endParaRPr>
                    </a:p>
                  </a:txBody>
                  <a:tcPr marL="68600" marR="68600" marT="34300" marB="34300">
                    <a:lnL w="12700" cap="flat" cmpd="sng">
                      <a:solidFill>
                        <a:srgbClr val="1D2A53"/>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 sz="1500">
                          <a:solidFill>
                            <a:schemeClr val="tx1">
                              <a:lumMod val="85000"/>
                              <a:lumOff val="15000"/>
                            </a:schemeClr>
                          </a:solidFill>
                          <a:latin typeface="Arial"/>
                          <a:ea typeface="Arial"/>
                          <a:cs typeface="Arial"/>
                          <a:sym typeface="Arial"/>
                        </a:rPr>
                        <a:t>Off task</a:t>
                      </a:r>
                      <a:endParaRPr sz="1100">
                        <a:solidFill>
                          <a:schemeClr val="tx1">
                            <a:lumMod val="85000"/>
                            <a:lumOff val="15000"/>
                          </a:schemeClr>
                        </a:solidFill>
                        <a:latin typeface="Arial"/>
                        <a:ea typeface="Arial"/>
                        <a:cs typeface="Arial"/>
                        <a:sym typeface="Arial"/>
                      </a:endParaRPr>
                    </a:p>
                  </a:txBody>
                  <a:tcPr marL="68600" marR="68600" marT="34300" marB="34300">
                    <a:lnL w="19050" cap="flat" cmpd="sng">
                      <a:solidFill>
                        <a:srgbClr val="000000"/>
                      </a:solidFill>
                      <a:prstDash val="solid"/>
                      <a:round/>
                      <a:headEnd type="none" w="sm" len="sm"/>
                      <a:tailEnd type="none" w="sm" len="sm"/>
                    </a:lnL>
                    <a:lnR w="12700" cap="flat" cmpd="sng">
                      <a:solidFill>
                        <a:srgbClr val="1D2A53"/>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43049">
                <a:tc>
                  <a:txBody>
                    <a:bodyPr/>
                    <a:lstStyle/>
                    <a:p>
                      <a:pPr marL="0" marR="0" lvl="0" indent="0" algn="l" rtl="0">
                        <a:spcBef>
                          <a:spcPts val="0"/>
                        </a:spcBef>
                        <a:spcAft>
                          <a:spcPts val="0"/>
                        </a:spcAft>
                        <a:buNone/>
                      </a:pPr>
                      <a:r>
                        <a:rPr lang="en" sz="1500">
                          <a:solidFill>
                            <a:schemeClr val="tx1">
                              <a:lumMod val="85000"/>
                              <a:lumOff val="15000"/>
                            </a:schemeClr>
                          </a:solidFill>
                          <a:latin typeface="Arial"/>
                          <a:ea typeface="Arial"/>
                          <a:cs typeface="Arial"/>
                          <a:sym typeface="Arial"/>
                        </a:rPr>
                        <a:t>Disruption</a:t>
                      </a:r>
                      <a:endParaRPr sz="1100">
                        <a:solidFill>
                          <a:schemeClr val="tx1">
                            <a:lumMod val="85000"/>
                            <a:lumOff val="15000"/>
                          </a:schemeClr>
                        </a:solidFill>
                        <a:latin typeface="Arial"/>
                        <a:ea typeface="Arial"/>
                        <a:cs typeface="Arial"/>
                        <a:sym typeface="Arial"/>
                      </a:endParaRPr>
                    </a:p>
                  </a:txBody>
                  <a:tcPr marL="68600" marR="68600" marT="34300" marB="34300">
                    <a:lnL w="12700" cap="flat" cmpd="sng">
                      <a:solidFill>
                        <a:srgbClr val="1D2A53"/>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 sz="1500">
                          <a:solidFill>
                            <a:schemeClr val="tx1">
                              <a:lumMod val="85000"/>
                              <a:lumOff val="15000"/>
                            </a:schemeClr>
                          </a:solidFill>
                          <a:latin typeface="Arial"/>
                          <a:ea typeface="Arial"/>
                          <a:cs typeface="Arial"/>
                          <a:sym typeface="Arial"/>
                        </a:rPr>
                        <a:t>Throwing paper, yelling, hitting, crawling</a:t>
                      </a:r>
                      <a:endParaRPr sz="1100">
                        <a:solidFill>
                          <a:schemeClr val="tx1">
                            <a:lumMod val="85000"/>
                            <a:lumOff val="15000"/>
                          </a:schemeClr>
                        </a:solidFill>
                        <a:latin typeface="Arial"/>
                        <a:ea typeface="Arial"/>
                        <a:cs typeface="Arial"/>
                        <a:sym typeface="Arial"/>
                      </a:endParaRPr>
                    </a:p>
                  </a:txBody>
                  <a:tcPr marL="68600" marR="68600" marT="34300" marB="34300">
                    <a:lnL w="19050" cap="flat" cmpd="sng">
                      <a:solidFill>
                        <a:srgbClr val="000000"/>
                      </a:solidFill>
                      <a:prstDash val="solid"/>
                      <a:round/>
                      <a:headEnd type="none" w="sm" len="sm"/>
                      <a:tailEnd type="none" w="sm" len="sm"/>
                    </a:lnL>
                    <a:lnR w="12700" cap="flat" cmpd="sng">
                      <a:solidFill>
                        <a:srgbClr val="1D2A53"/>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43049">
                <a:tc>
                  <a:txBody>
                    <a:bodyPr/>
                    <a:lstStyle/>
                    <a:p>
                      <a:pPr marL="0" marR="0" lvl="0" indent="0" algn="l" rtl="0">
                        <a:spcBef>
                          <a:spcPts val="0"/>
                        </a:spcBef>
                        <a:spcAft>
                          <a:spcPts val="0"/>
                        </a:spcAft>
                        <a:buNone/>
                      </a:pPr>
                      <a:r>
                        <a:rPr lang="en" sz="1500" dirty="0">
                          <a:solidFill>
                            <a:schemeClr val="tx1">
                              <a:lumMod val="85000"/>
                              <a:lumOff val="15000"/>
                            </a:schemeClr>
                          </a:solidFill>
                          <a:latin typeface="Arial"/>
                          <a:ea typeface="Arial"/>
                          <a:cs typeface="Arial"/>
                          <a:sym typeface="Arial"/>
                        </a:rPr>
                        <a:t>Disruption</a:t>
                      </a:r>
                      <a:endParaRPr sz="1100" dirty="0">
                        <a:solidFill>
                          <a:schemeClr val="tx1">
                            <a:lumMod val="85000"/>
                            <a:lumOff val="15000"/>
                          </a:schemeClr>
                        </a:solidFill>
                        <a:latin typeface="Arial"/>
                        <a:ea typeface="Arial"/>
                        <a:cs typeface="Arial"/>
                        <a:sym typeface="Arial"/>
                      </a:endParaRPr>
                    </a:p>
                  </a:txBody>
                  <a:tcPr marL="68600" marR="68600" marT="34300" marB="34300">
                    <a:lnL w="12700" cap="flat" cmpd="sng">
                      <a:solidFill>
                        <a:srgbClr val="1D2A53"/>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 sz="1500">
                          <a:solidFill>
                            <a:schemeClr val="tx1">
                              <a:lumMod val="85000"/>
                              <a:lumOff val="15000"/>
                            </a:schemeClr>
                          </a:solidFill>
                          <a:latin typeface="Arial"/>
                          <a:ea typeface="Arial"/>
                          <a:cs typeface="Arial"/>
                          <a:sym typeface="Arial"/>
                        </a:rPr>
                        <a:t>Following directions, playing, off task</a:t>
                      </a:r>
                      <a:endParaRPr sz="1500">
                        <a:solidFill>
                          <a:schemeClr val="tx1">
                            <a:lumMod val="85000"/>
                            <a:lumOff val="15000"/>
                          </a:schemeClr>
                        </a:solidFill>
                        <a:latin typeface="Arial"/>
                        <a:ea typeface="Arial"/>
                        <a:cs typeface="Arial"/>
                        <a:sym typeface="Arial"/>
                      </a:endParaRPr>
                    </a:p>
                  </a:txBody>
                  <a:tcPr marL="68600" marR="68600" marT="34300" marB="34300">
                    <a:lnL w="19050" cap="flat" cmpd="sng">
                      <a:solidFill>
                        <a:srgbClr val="000000"/>
                      </a:solidFill>
                      <a:prstDash val="solid"/>
                      <a:round/>
                      <a:headEnd type="none" w="sm" len="sm"/>
                      <a:tailEnd type="none" w="sm" len="sm"/>
                    </a:lnL>
                    <a:lnR w="12700" cap="flat" cmpd="sng">
                      <a:solidFill>
                        <a:srgbClr val="1D2A53"/>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343049">
                <a:tc>
                  <a:txBody>
                    <a:bodyPr/>
                    <a:lstStyle/>
                    <a:p>
                      <a:pPr marL="0" marR="0" lvl="0" indent="0" algn="l" rtl="0">
                        <a:spcBef>
                          <a:spcPts val="0"/>
                        </a:spcBef>
                        <a:spcAft>
                          <a:spcPts val="0"/>
                        </a:spcAft>
                        <a:buNone/>
                      </a:pPr>
                      <a:r>
                        <a:rPr lang="en" sz="1500">
                          <a:solidFill>
                            <a:schemeClr val="tx1">
                              <a:lumMod val="85000"/>
                              <a:lumOff val="15000"/>
                            </a:schemeClr>
                          </a:solidFill>
                          <a:latin typeface="Arial"/>
                          <a:ea typeface="Arial"/>
                          <a:cs typeface="Arial"/>
                          <a:sym typeface="Arial"/>
                        </a:rPr>
                        <a:t>Disruption</a:t>
                      </a:r>
                      <a:endParaRPr sz="1100">
                        <a:solidFill>
                          <a:schemeClr val="tx1">
                            <a:lumMod val="85000"/>
                            <a:lumOff val="15000"/>
                          </a:schemeClr>
                        </a:solidFill>
                        <a:latin typeface="Arial"/>
                        <a:ea typeface="Arial"/>
                        <a:cs typeface="Arial"/>
                        <a:sym typeface="Arial"/>
                      </a:endParaRPr>
                    </a:p>
                  </a:txBody>
                  <a:tcPr marL="68600" marR="68600" marT="34300" marB="34300">
                    <a:lnL w="12700" cap="flat" cmpd="sng">
                      <a:solidFill>
                        <a:srgbClr val="1D2A53"/>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1D2A53"/>
                      </a:solidFill>
                      <a:prstDash val="solid"/>
                      <a:round/>
                      <a:headEnd type="none" w="sm" len="sm"/>
                      <a:tailEnd type="none" w="sm" len="sm"/>
                    </a:lnB>
                  </a:tcPr>
                </a:tc>
                <a:tc>
                  <a:txBody>
                    <a:bodyPr/>
                    <a:lstStyle/>
                    <a:p>
                      <a:pPr marL="0" marR="0" lvl="0" indent="0" algn="l" rtl="0">
                        <a:spcBef>
                          <a:spcPts val="0"/>
                        </a:spcBef>
                        <a:spcAft>
                          <a:spcPts val="0"/>
                        </a:spcAft>
                        <a:buNone/>
                      </a:pPr>
                      <a:r>
                        <a:rPr lang="en" sz="1500" dirty="0">
                          <a:solidFill>
                            <a:schemeClr val="tx1">
                              <a:lumMod val="85000"/>
                              <a:lumOff val="15000"/>
                            </a:schemeClr>
                          </a:solidFill>
                          <a:latin typeface="Arial"/>
                          <a:ea typeface="Arial"/>
                          <a:cs typeface="Arial"/>
                          <a:sym typeface="Arial"/>
                        </a:rPr>
                        <a:t>Not following directions</a:t>
                      </a:r>
                      <a:endParaRPr sz="1100" dirty="0">
                        <a:solidFill>
                          <a:schemeClr val="tx1">
                            <a:lumMod val="85000"/>
                            <a:lumOff val="15000"/>
                          </a:schemeClr>
                        </a:solidFill>
                        <a:latin typeface="Arial"/>
                        <a:ea typeface="Arial"/>
                        <a:cs typeface="Arial"/>
                        <a:sym typeface="Arial"/>
                      </a:endParaRPr>
                    </a:p>
                  </a:txBody>
                  <a:tcPr marL="68600" marR="68600" marT="34300" marB="34300">
                    <a:lnL w="19050" cap="flat" cmpd="sng">
                      <a:solidFill>
                        <a:srgbClr val="000000"/>
                      </a:solidFill>
                      <a:prstDash val="solid"/>
                      <a:round/>
                      <a:headEnd type="none" w="sm" len="sm"/>
                      <a:tailEnd type="none" w="sm" len="sm"/>
                    </a:lnL>
                    <a:lnR w="12700" cap="flat" cmpd="sng">
                      <a:solidFill>
                        <a:srgbClr val="1D2A53"/>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1D2A53"/>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
        <p:nvSpPr>
          <p:cNvPr id="433" name="Google Shape;433;p60"/>
          <p:cNvSpPr txBox="1"/>
          <p:nvPr/>
        </p:nvSpPr>
        <p:spPr>
          <a:xfrm>
            <a:off x="1143000" y="312900"/>
            <a:ext cx="6593400" cy="424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1E4E79"/>
              </a:buClr>
              <a:buSzPts val="2700"/>
              <a:buFont typeface="Twentieth Century"/>
              <a:buNone/>
            </a:pPr>
            <a:r>
              <a:rPr lang="en" sz="2800" b="1">
                <a:solidFill>
                  <a:srgbClr val="1E4E79"/>
                </a:solidFill>
              </a:rPr>
              <a:t>Example of a School Reviewing their Major ODR Data</a:t>
            </a:r>
            <a:endParaRPr sz="2800"/>
          </a:p>
        </p:txBody>
      </p:sp>
      <p:sp>
        <p:nvSpPr>
          <p:cNvPr id="434" name="Google Shape;434;p60"/>
          <p:cNvSpPr txBox="1"/>
          <p:nvPr/>
        </p:nvSpPr>
        <p:spPr>
          <a:xfrm>
            <a:off x="3283620" y="452694"/>
            <a:ext cx="1386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pic>
        <p:nvPicPr>
          <p:cNvPr id="435" name="Google Shape;435;p60"/>
          <p:cNvPicPr preferRelativeResize="0"/>
          <p:nvPr/>
        </p:nvPicPr>
        <p:blipFill>
          <a:blip r:embed="rId3">
            <a:alphaModFix/>
          </a:blip>
          <a:stretch>
            <a:fillRect/>
          </a:stretch>
        </p:blipFill>
        <p:spPr>
          <a:xfrm>
            <a:off x="8254675" y="4431325"/>
            <a:ext cx="568000" cy="568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440"/>
        <p:cNvGrpSpPr/>
        <p:nvPr/>
      </p:nvGrpSpPr>
      <p:grpSpPr>
        <a:xfrm>
          <a:off x="0" y="0"/>
          <a:ext cx="0" cy="0"/>
          <a:chOff x="0" y="0"/>
          <a:chExt cx="0" cy="0"/>
        </a:xfrm>
      </p:grpSpPr>
      <p:sp>
        <p:nvSpPr>
          <p:cNvPr id="441" name="Google Shape;441;p61"/>
          <p:cNvSpPr txBox="1">
            <a:spLocks noGrp="1"/>
          </p:cNvSpPr>
          <p:nvPr>
            <p:ph type="title"/>
          </p:nvPr>
        </p:nvSpPr>
        <p:spPr>
          <a:xfrm>
            <a:off x="1986099" y="230733"/>
            <a:ext cx="5217900" cy="520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1E4E79"/>
              </a:buClr>
              <a:buSzPts val="2400"/>
              <a:buFont typeface="Calibri"/>
              <a:buNone/>
            </a:pPr>
            <a:r>
              <a:rPr lang="en" sz="2400" b="1">
                <a:solidFill>
                  <a:srgbClr val="1E4E79"/>
                </a:solidFill>
              </a:rPr>
              <a:t>Analysis of Data on Disruption: </a:t>
            </a:r>
            <a:endParaRPr sz="2400" i="1">
              <a:solidFill>
                <a:srgbClr val="1E4E79"/>
              </a:solidFill>
            </a:endParaRPr>
          </a:p>
        </p:txBody>
      </p:sp>
      <p:graphicFrame>
        <p:nvGraphicFramePr>
          <p:cNvPr id="442" name="Google Shape;442;p61"/>
          <p:cNvGraphicFramePr/>
          <p:nvPr>
            <p:extLst>
              <p:ext uri="{D42A27DB-BD31-4B8C-83A1-F6EECF244321}">
                <p14:modId xmlns:p14="http://schemas.microsoft.com/office/powerpoint/2010/main" val="2057547201"/>
              </p:ext>
            </p:extLst>
          </p:nvPr>
        </p:nvGraphicFramePr>
        <p:xfrm>
          <a:off x="492896" y="1323666"/>
          <a:ext cx="7588575" cy="3726615"/>
        </p:xfrm>
        <a:graphic>
          <a:graphicData uri="http://schemas.openxmlformats.org/drawingml/2006/table">
            <a:tbl>
              <a:tblPr firstRow="1" bandRow="1">
                <a:noFill/>
                <a:tableStyleId>{3EF3B23A-8994-49A6-9BC3-90A9599CDB7F}</a:tableStyleId>
              </a:tblPr>
              <a:tblGrid>
                <a:gridCol w="3749475">
                  <a:extLst>
                    <a:ext uri="{9D8B030D-6E8A-4147-A177-3AD203B41FA5}">
                      <a16:colId xmlns:a16="http://schemas.microsoft.com/office/drawing/2014/main" val="20000"/>
                    </a:ext>
                  </a:extLst>
                </a:gridCol>
                <a:gridCol w="3839100">
                  <a:extLst>
                    <a:ext uri="{9D8B030D-6E8A-4147-A177-3AD203B41FA5}">
                      <a16:colId xmlns:a16="http://schemas.microsoft.com/office/drawing/2014/main" val="20001"/>
                    </a:ext>
                  </a:extLst>
                </a:gridCol>
              </a:tblGrid>
              <a:tr h="557000">
                <a:tc>
                  <a:txBody>
                    <a:bodyPr/>
                    <a:lstStyle/>
                    <a:p>
                      <a:pPr marL="0" marR="0" lvl="0" indent="0" algn="ctr" rtl="0">
                        <a:spcBef>
                          <a:spcPts val="0"/>
                        </a:spcBef>
                        <a:spcAft>
                          <a:spcPts val="0"/>
                        </a:spcAft>
                        <a:buNone/>
                      </a:pPr>
                      <a:r>
                        <a:rPr lang="en" sz="2000">
                          <a:solidFill>
                            <a:schemeClr val="tx1">
                              <a:lumMod val="85000"/>
                              <a:lumOff val="15000"/>
                            </a:schemeClr>
                          </a:solidFill>
                          <a:latin typeface="Arial"/>
                          <a:ea typeface="Arial"/>
                          <a:cs typeface="Arial"/>
                          <a:sym typeface="Arial"/>
                        </a:rPr>
                        <a:t>Classroom-managed</a:t>
                      </a:r>
                      <a:endParaRPr sz="1300">
                        <a:solidFill>
                          <a:schemeClr val="tx1">
                            <a:lumMod val="85000"/>
                            <a:lumOff val="15000"/>
                          </a:schemeClr>
                        </a:solidFill>
                        <a:latin typeface="Arial"/>
                        <a:ea typeface="Arial"/>
                        <a:cs typeface="Arial"/>
                        <a:sym typeface="Arial"/>
                      </a:endParaRPr>
                    </a:p>
                  </a:txBody>
                  <a:tcPr marL="67425" marR="67425" marT="33725" marB="33725">
                    <a:lnL w="12700" cap="flat" cmpd="sng">
                      <a:solidFill>
                        <a:srgbClr val="1D2A53"/>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1D2A53"/>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2000">
                          <a:solidFill>
                            <a:schemeClr val="tx1">
                              <a:lumMod val="85000"/>
                              <a:lumOff val="15000"/>
                            </a:schemeClr>
                          </a:solidFill>
                          <a:latin typeface="Arial"/>
                          <a:ea typeface="Arial"/>
                          <a:cs typeface="Arial"/>
                          <a:sym typeface="Arial"/>
                        </a:rPr>
                        <a:t>Office-managed</a:t>
                      </a:r>
                      <a:endParaRPr sz="1300">
                        <a:solidFill>
                          <a:schemeClr val="tx1">
                            <a:lumMod val="85000"/>
                            <a:lumOff val="15000"/>
                          </a:schemeClr>
                        </a:solidFill>
                        <a:latin typeface="Arial"/>
                        <a:ea typeface="Arial"/>
                        <a:cs typeface="Arial"/>
                        <a:sym typeface="Arial"/>
                      </a:endParaRPr>
                    </a:p>
                  </a:txBody>
                  <a:tcPr marL="67425" marR="67425" marT="33725" marB="33725">
                    <a:lnL w="19050" cap="flat" cmpd="sng">
                      <a:solidFill>
                        <a:srgbClr val="000000"/>
                      </a:solidFill>
                      <a:prstDash val="solid"/>
                      <a:round/>
                      <a:headEnd type="none" w="sm" len="sm"/>
                      <a:tailEnd type="none" w="sm" len="sm"/>
                    </a:lnL>
                    <a:lnR w="12700" cap="flat" cmpd="sng">
                      <a:solidFill>
                        <a:srgbClr val="1D2A53"/>
                      </a:solidFill>
                      <a:prstDash val="solid"/>
                      <a:round/>
                      <a:headEnd type="none" w="sm" len="sm"/>
                      <a:tailEnd type="none" w="sm" len="sm"/>
                    </a:lnR>
                    <a:lnT w="12700" cap="flat" cmpd="sng">
                      <a:solidFill>
                        <a:srgbClr val="1D2A53"/>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44675">
                <a:tc>
                  <a:txBody>
                    <a:bodyPr/>
                    <a:lstStyle/>
                    <a:p>
                      <a:pPr marL="0" marR="0" lvl="0" indent="0" algn="l" rtl="0">
                        <a:spcBef>
                          <a:spcPts val="0"/>
                        </a:spcBef>
                        <a:spcAft>
                          <a:spcPts val="0"/>
                        </a:spcAft>
                        <a:buNone/>
                      </a:pPr>
                      <a:r>
                        <a:rPr lang="en" sz="1800">
                          <a:solidFill>
                            <a:schemeClr val="tx1">
                              <a:lumMod val="85000"/>
                              <a:lumOff val="15000"/>
                            </a:schemeClr>
                          </a:solidFill>
                          <a:latin typeface="Arial"/>
                          <a:ea typeface="Arial"/>
                          <a:cs typeface="Arial"/>
                          <a:sym typeface="Arial"/>
                        </a:rPr>
                        <a:t>Refusal to do work</a:t>
                      </a:r>
                      <a:endParaRPr sz="1800">
                        <a:solidFill>
                          <a:schemeClr val="tx1">
                            <a:lumMod val="85000"/>
                            <a:lumOff val="15000"/>
                          </a:schemeClr>
                        </a:solidFill>
                        <a:latin typeface="Arial"/>
                        <a:ea typeface="Arial"/>
                        <a:cs typeface="Arial"/>
                        <a:sym typeface="Arial"/>
                      </a:endParaRPr>
                    </a:p>
                  </a:txBody>
                  <a:tcPr marL="67425" marR="67425" marT="33725" marB="33725">
                    <a:lnL w="12700" cap="flat" cmpd="sng">
                      <a:solidFill>
                        <a:srgbClr val="1D2A53"/>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 sz="1700">
                          <a:solidFill>
                            <a:schemeClr val="tx1">
                              <a:lumMod val="85000"/>
                              <a:lumOff val="15000"/>
                            </a:schemeClr>
                          </a:solidFill>
                          <a:latin typeface="Arial"/>
                          <a:ea typeface="Arial"/>
                          <a:cs typeface="Arial"/>
                          <a:sym typeface="Arial"/>
                        </a:rPr>
                        <a:t>Disruption escalated into a physical or verbal confrontation</a:t>
                      </a:r>
                      <a:endParaRPr sz="1700">
                        <a:solidFill>
                          <a:schemeClr val="tx1">
                            <a:lumMod val="85000"/>
                            <a:lumOff val="15000"/>
                          </a:schemeClr>
                        </a:solidFill>
                        <a:latin typeface="Arial"/>
                        <a:ea typeface="Arial"/>
                        <a:cs typeface="Arial"/>
                        <a:sym typeface="Arial"/>
                      </a:endParaRPr>
                    </a:p>
                  </a:txBody>
                  <a:tcPr marL="67425" marR="67425" marT="33725" marB="33725">
                    <a:lnL w="19050" cap="flat" cmpd="sng">
                      <a:solidFill>
                        <a:srgbClr val="000000"/>
                      </a:solidFill>
                      <a:prstDash val="solid"/>
                      <a:round/>
                      <a:headEnd type="none" w="sm" len="sm"/>
                      <a:tailEnd type="none" w="sm" len="sm"/>
                    </a:lnL>
                    <a:lnR w="12700" cap="flat" cmpd="sng">
                      <a:solidFill>
                        <a:srgbClr val="1D2A53"/>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26525">
                <a:tc>
                  <a:txBody>
                    <a:bodyPr/>
                    <a:lstStyle/>
                    <a:p>
                      <a:pPr marL="0" marR="0" lvl="0" indent="0" algn="l" rtl="0">
                        <a:spcBef>
                          <a:spcPts val="0"/>
                        </a:spcBef>
                        <a:spcAft>
                          <a:spcPts val="0"/>
                        </a:spcAft>
                        <a:buNone/>
                      </a:pPr>
                      <a:r>
                        <a:rPr lang="en" sz="1800" dirty="0">
                          <a:solidFill>
                            <a:schemeClr val="tx1">
                              <a:lumMod val="85000"/>
                              <a:lumOff val="15000"/>
                            </a:schemeClr>
                          </a:solidFill>
                          <a:latin typeface="Arial"/>
                          <a:ea typeface="Arial"/>
                          <a:cs typeface="Arial"/>
                          <a:sym typeface="Arial"/>
                        </a:rPr>
                        <a:t>Argue with the teacher</a:t>
                      </a:r>
                      <a:endParaRPr sz="1800" dirty="0">
                        <a:solidFill>
                          <a:schemeClr val="tx1">
                            <a:lumMod val="85000"/>
                            <a:lumOff val="15000"/>
                          </a:schemeClr>
                        </a:solidFill>
                        <a:latin typeface="Arial"/>
                        <a:ea typeface="Arial"/>
                        <a:cs typeface="Arial"/>
                        <a:sym typeface="Arial"/>
                      </a:endParaRPr>
                    </a:p>
                  </a:txBody>
                  <a:tcPr marL="67425" marR="67425" marT="33725" marB="33725">
                    <a:lnL w="12700" cap="flat" cmpd="sng">
                      <a:solidFill>
                        <a:srgbClr val="1D2A53"/>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rowSpan="6">
                  <a:txBody>
                    <a:bodyPr/>
                    <a:lstStyle/>
                    <a:p>
                      <a:pPr marL="0" marR="0" lvl="0" indent="0" algn="l" rtl="0">
                        <a:spcBef>
                          <a:spcPts val="0"/>
                        </a:spcBef>
                        <a:spcAft>
                          <a:spcPts val="0"/>
                        </a:spcAft>
                        <a:buNone/>
                      </a:pPr>
                      <a:r>
                        <a:rPr lang="en" sz="1700">
                          <a:solidFill>
                            <a:schemeClr val="tx1">
                              <a:lumMod val="85000"/>
                              <a:lumOff val="15000"/>
                            </a:schemeClr>
                          </a:solidFill>
                          <a:latin typeface="Arial"/>
                          <a:ea typeface="Arial"/>
                          <a:cs typeface="Arial"/>
                          <a:sym typeface="Arial"/>
                        </a:rPr>
                        <a:t>Minor actions repeated to the point of an “un-teachable” learning environment</a:t>
                      </a:r>
                      <a:endParaRPr sz="1700">
                        <a:solidFill>
                          <a:schemeClr val="tx1">
                            <a:lumMod val="85000"/>
                            <a:lumOff val="15000"/>
                          </a:schemeClr>
                        </a:solidFill>
                        <a:latin typeface="Arial"/>
                        <a:ea typeface="Arial"/>
                        <a:cs typeface="Arial"/>
                        <a:sym typeface="Arial"/>
                      </a:endParaRPr>
                    </a:p>
                  </a:txBody>
                  <a:tcPr marL="67425" marR="67425" marT="33725" marB="33725">
                    <a:lnL w="19050" cap="flat" cmpd="sng">
                      <a:solidFill>
                        <a:srgbClr val="000000"/>
                      </a:solidFill>
                      <a:prstDash val="solid"/>
                      <a:round/>
                      <a:headEnd type="none" w="sm" len="sm"/>
                      <a:tailEnd type="none" w="sm" len="sm"/>
                    </a:lnL>
                    <a:lnR w="12700" cap="flat" cmpd="sng">
                      <a:solidFill>
                        <a:srgbClr val="1D2A53"/>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26525">
                <a:tc>
                  <a:txBody>
                    <a:bodyPr/>
                    <a:lstStyle/>
                    <a:p>
                      <a:pPr marL="0" marR="0" lvl="0" indent="0" algn="l" rtl="0">
                        <a:spcBef>
                          <a:spcPts val="0"/>
                        </a:spcBef>
                        <a:spcAft>
                          <a:spcPts val="0"/>
                        </a:spcAft>
                        <a:buNone/>
                      </a:pPr>
                      <a:r>
                        <a:rPr lang="en" sz="1800">
                          <a:solidFill>
                            <a:schemeClr val="tx1">
                              <a:lumMod val="85000"/>
                              <a:lumOff val="15000"/>
                            </a:schemeClr>
                          </a:solidFill>
                          <a:latin typeface="Arial"/>
                          <a:ea typeface="Arial"/>
                          <a:cs typeface="Arial"/>
                          <a:sym typeface="Arial"/>
                        </a:rPr>
                        <a:t>Calling out</a:t>
                      </a:r>
                      <a:endParaRPr sz="1800">
                        <a:solidFill>
                          <a:schemeClr val="tx1">
                            <a:lumMod val="85000"/>
                            <a:lumOff val="15000"/>
                          </a:schemeClr>
                        </a:solidFill>
                        <a:latin typeface="Arial"/>
                        <a:ea typeface="Arial"/>
                        <a:cs typeface="Arial"/>
                        <a:sym typeface="Arial"/>
                      </a:endParaRPr>
                    </a:p>
                  </a:txBody>
                  <a:tcPr marL="67425" marR="67425" marT="33725" marB="33725">
                    <a:lnL w="12700" cap="flat" cmpd="sng">
                      <a:solidFill>
                        <a:srgbClr val="1D2A53"/>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3"/>
                  </a:ext>
                </a:extLst>
              </a:tr>
              <a:tr h="326525">
                <a:tc>
                  <a:txBody>
                    <a:bodyPr/>
                    <a:lstStyle/>
                    <a:p>
                      <a:pPr marL="0" marR="0" lvl="0" indent="0" algn="l" rtl="0">
                        <a:spcBef>
                          <a:spcPts val="0"/>
                        </a:spcBef>
                        <a:spcAft>
                          <a:spcPts val="0"/>
                        </a:spcAft>
                        <a:buNone/>
                      </a:pPr>
                      <a:r>
                        <a:rPr lang="en" sz="1800" dirty="0">
                          <a:solidFill>
                            <a:schemeClr val="tx1">
                              <a:lumMod val="85000"/>
                              <a:lumOff val="15000"/>
                            </a:schemeClr>
                          </a:solidFill>
                          <a:latin typeface="Arial"/>
                          <a:ea typeface="Arial"/>
                          <a:cs typeface="Arial"/>
                          <a:sym typeface="Arial"/>
                        </a:rPr>
                        <a:t>Tapping pencil/objects</a:t>
                      </a:r>
                      <a:endParaRPr sz="1800" dirty="0">
                        <a:solidFill>
                          <a:schemeClr val="tx1">
                            <a:lumMod val="85000"/>
                            <a:lumOff val="15000"/>
                          </a:schemeClr>
                        </a:solidFill>
                        <a:latin typeface="Arial"/>
                        <a:ea typeface="Arial"/>
                        <a:cs typeface="Arial"/>
                        <a:sym typeface="Arial"/>
                      </a:endParaRPr>
                    </a:p>
                  </a:txBody>
                  <a:tcPr marL="67425" marR="67425" marT="33725" marB="33725">
                    <a:lnL w="12700" cap="flat" cmpd="sng">
                      <a:solidFill>
                        <a:srgbClr val="1D2A53"/>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4"/>
                  </a:ext>
                </a:extLst>
              </a:tr>
              <a:tr h="326525">
                <a:tc>
                  <a:txBody>
                    <a:bodyPr/>
                    <a:lstStyle/>
                    <a:p>
                      <a:pPr marL="0" marR="0" lvl="0" indent="0" algn="l" rtl="0">
                        <a:spcBef>
                          <a:spcPts val="0"/>
                        </a:spcBef>
                        <a:spcAft>
                          <a:spcPts val="0"/>
                        </a:spcAft>
                        <a:buNone/>
                      </a:pPr>
                      <a:r>
                        <a:rPr lang="en" sz="1800">
                          <a:solidFill>
                            <a:schemeClr val="tx1">
                              <a:lumMod val="85000"/>
                              <a:lumOff val="15000"/>
                            </a:schemeClr>
                          </a:solidFill>
                          <a:latin typeface="Arial"/>
                          <a:ea typeface="Arial"/>
                          <a:cs typeface="Arial"/>
                          <a:sym typeface="Arial"/>
                        </a:rPr>
                        <a:t>Talking to others</a:t>
                      </a:r>
                      <a:endParaRPr sz="1800">
                        <a:solidFill>
                          <a:schemeClr val="tx1">
                            <a:lumMod val="85000"/>
                            <a:lumOff val="15000"/>
                          </a:schemeClr>
                        </a:solidFill>
                        <a:latin typeface="Arial"/>
                        <a:ea typeface="Arial"/>
                        <a:cs typeface="Arial"/>
                        <a:sym typeface="Arial"/>
                      </a:endParaRPr>
                    </a:p>
                  </a:txBody>
                  <a:tcPr marL="67425" marR="67425" marT="33725" marB="33725">
                    <a:lnL w="12700" cap="flat" cmpd="sng">
                      <a:solidFill>
                        <a:srgbClr val="1D2A53"/>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5"/>
                  </a:ext>
                </a:extLst>
              </a:tr>
              <a:tr h="585600">
                <a:tc>
                  <a:txBody>
                    <a:bodyPr/>
                    <a:lstStyle/>
                    <a:p>
                      <a:pPr marL="0" marR="0" lvl="0" indent="0" algn="l" rtl="0">
                        <a:spcBef>
                          <a:spcPts val="0"/>
                        </a:spcBef>
                        <a:spcAft>
                          <a:spcPts val="0"/>
                        </a:spcAft>
                        <a:buNone/>
                      </a:pPr>
                      <a:r>
                        <a:rPr lang="en" sz="1800">
                          <a:solidFill>
                            <a:schemeClr val="tx1">
                              <a:lumMod val="85000"/>
                              <a:lumOff val="15000"/>
                            </a:schemeClr>
                          </a:solidFill>
                          <a:latin typeface="Arial"/>
                          <a:ea typeface="Arial"/>
                          <a:cs typeface="Arial"/>
                          <a:sym typeface="Arial"/>
                        </a:rPr>
                        <a:t>Unnecessary movement (out of seat/fidgeting)</a:t>
                      </a:r>
                      <a:endParaRPr sz="1800">
                        <a:solidFill>
                          <a:schemeClr val="tx1">
                            <a:lumMod val="85000"/>
                            <a:lumOff val="15000"/>
                          </a:schemeClr>
                        </a:solidFill>
                        <a:latin typeface="Arial"/>
                        <a:ea typeface="Arial"/>
                        <a:cs typeface="Arial"/>
                        <a:sym typeface="Arial"/>
                      </a:endParaRPr>
                    </a:p>
                  </a:txBody>
                  <a:tcPr marL="67425" marR="67425" marT="33725" marB="33725">
                    <a:lnL w="12700" cap="flat" cmpd="sng">
                      <a:solidFill>
                        <a:srgbClr val="1D2A53"/>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6"/>
                  </a:ext>
                </a:extLst>
              </a:tr>
              <a:tr h="301125">
                <a:tc>
                  <a:txBody>
                    <a:bodyPr/>
                    <a:lstStyle/>
                    <a:p>
                      <a:pPr marL="0" marR="0" lvl="0" indent="0" algn="l" rtl="0">
                        <a:spcBef>
                          <a:spcPts val="0"/>
                        </a:spcBef>
                        <a:spcAft>
                          <a:spcPts val="0"/>
                        </a:spcAft>
                        <a:buNone/>
                      </a:pPr>
                      <a:r>
                        <a:rPr lang="en" sz="1800" dirty="0">
                          <a:solidFill>
                            <a:schemeClr val="tx1">
                              <a:lumMod val="85000"/>
                              <a:lumOff val="15000"/>
                            </a:schemeClr>
                          </a:solidFill>
                          <a:latin typeface="Arial"/>
                          <a:ea typeface="Arial"/>
                          <a:cs typeface="Arial"/>
                          <a:sym typeface="Arial"/>
                        </a:rPr>
                        <a:t>Touching others</a:t>
                      </a:r>
                      <a:endParaRPr sz="1800" dirty="0">
                        <a:solidFill>
                          <a:schemeClr val="tx1">
                            <a:lumMod val="85000"/>
                            <a:lumOff val="15000"/>
                          </a:schemeClr>
                        </a:solidFill>
                        <a:latin typeface="Arial"/>
                        <a:ea typeface="Arial"/>
                        <a:cs typeface="Arial"/>
                        <a:sym typeface="Arial"/>
                      </a:endParaRPr>
                    </a:p>
                  </a:txBody>
                  <a:tcPr marL="67425" marR="67425" marT="33725" marB="33725">
                    <a:lnL w="12700" cap="flat" cmpd="sng">
                      <a:solidFill>
                        <a:srgbClr val="1D2A53"/>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7"/>
                  </a:ext>
                </a:extLst>
              </a:tr>
            </a:tbl>
          </a:graphicData>
        </a:graphic>
      </p:graphicFrame>
      <p:sp>
        <p:nvSpPr>
          <p:cNvPr id="443" name="Google Shape;443;p61"/>
          <p:cNvSpPr/>
          <p:nvPr/>
        </p:nvSpPr>
        <p:spPr>
          <a:xfrm>
            <a:off x="1121887" y="864200"/>
            <a:ext cx="6330600" cy="346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800" i="1">
                <a:solidFill>
                  <a:schemeClr val="dk1"/>
                </a:solidFill>
              </a:rPr>
              <a:t>What does Disruption look like and sound like?</a:t>
            </a:r>
            <a:endParaRPr sz="1800">
              <a:solidFill>
                <a:schemeClr val="dk1"/>
              </a:solidFill>
            </a:endParaRPr>
          </a:p>
        </p:txBody>
      </p:sp>
      <p:pic>
        <p:nvPicPr>
          <p:cNvPr id="444" name="Google Shape;444;p61"/>
          <p:cNvPicPr preferRelativeResize="0"/>
          <p:nvPr/>
        </p:nvPicPr>
        <p:blipFill>
          <a:blip r:embed="rId3">
            <a:alphaModFix/>
          </a:blip>
          <a:stretch>
            <a:fillRect/>
          </a:stretch>
        </p:blipFill>
        <p:spPr>
          <a:xfrm>
            <a:off x="8254675" y="4431325"/>
            <a:ext cx="568000" cy="568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48"/>
        <p:cNvGrpSpPr/>
        <p:nvPr/>
      </p:nvGrpSpPr>
      <p:grpSpPr>
        <a:xfrm>
          <a:off x="0" y="0"/>
          <a:ext cx="0" cy="0"/>
          <a:chOff x="0" y="0"/>
          <a:chExt cx="0" cy="0"/>
        </a:xfrm>
      </p:grpSpPr>
      <p:sp>
        <p:nvSpPr>
          <p:cNvPr id="449" name="Google Shape;449;p62"/>
          <p:cNvSpPr txBox="1">
            <a:spLocks noGrp="1"/>
          </p:cNvSpPr>
          <p:nvPr>
            <p:ph type="title"/>
          </p:nvPr>
        </p:nvSpPr>
        <p:spPr>
          <a:xfrm>
            <a:off x="628650" y="273844"/>
            <a:ext cx="7886700" cy="994200"/>
          </a:xfrm>
          <a:prstGeom prst="rect">
            <a:avLst/>
          </a:prstGeom>
          <a:solidFill>
            <a:srgbClr val="CFE2F3"/>
          </a:solidFill>
        </p:spPr>
        <p:txBody>
          <a:bodyPr spcFirstLastPara="1" wrap="square" lIns="68575" tIns="34275" rIns="68575" bIns="34275" anchor="ctr" anchorCtr="0">
            <a:normAutofit/>
          </a:bodyPr>
          <a:lstStyle/>
          <a:p>
            <a:pPr marL="0" lvl="0" indent="0" algn="l" rtl="0">
              <a:lnSpc>
                <a:spcPct val="90000"/>
              </a:lnSpc>
              <a:spcBef>
                <a:spcPts val="500"/>
              </a:spcBef>
              <a:spcAft>
                <a:spcPts val="0"/>
              </a:spcAft>
              <a:buNone/>
            </a:pPr>
            <a:r>
              <a:rPr lang="en" sz="3600" dirty="0">
                <a:highlight>
                  <a:srgbClr val="CFE2F3"/>
                </a:highlight>
              </a:rPr>
              <a:t>Team Time</a:t>
            </a:r>
            <a:endParaRPr sz="3600" dirty="0"/>
          </a:p>
        </p:txBody>
      </p:sp>
      <p:sp>
        <p:nvSpPr>
          <p:cNvPr id="450" name="Google Shape;450;p62"/>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0" lvl="0" indent="0" algn="l" rtl="0">
              <a:spcBef>
                <a:spcPts val="500"/>
              </a:spcBef>
              <a:spcAft>
                <a:spcPts val="0"/>
              </a:spcAft>
              <a:buNone/>
            </a:pPr>
            <a:r>
              <a:rPr lang="en" sz="1900">
                <a:solidFill>
                  <a:schemeClr val="dk1"/>
                </a:solidFill>
              </a:rPr>
              <a:t>Why would having a clear and shared definition of each behavior be important among all stakeholders (staff, students, families, communities)?</a:t>
            </a:r>
            <a:endParaRPr sz="1900">
              <a:solidFill>
                <a:schemeClr val="dk1"/>
              </a:solidFill>
            </a:endParaRPr>
          </a:p>
          <a:p>
            <a:pPr marL="0" lvl="0" indent="0" algn="l" rtl="0">
              <a:spcBef>
                <a:spcPts val="500"/>
              </a:spcBef>
              <a:spcAft>
                <a:spcPts val="0"/>
              </a:spcAft>
              <a:buNone/>
            </a:pPr>
            <a:endParaRPr sz="1900">
              <a:solidFill>
                <a:schemeClr val="dk1"/>
              </a:solidFill>
            </a:endParaRPr>
          </a:p>
          <a:p>
            <a:pPr marL="0" lvl="0" indent="0" algn="l" rtl="0">
              <a:spcBef>
                <a:spcPts val="500"/>
              </a:spcBef>
              <a:spcAft>
                <a:spcPts val="0"/>
              </a:spcAft>
              <a:buNone/>
            </a:pPr>
            <a:r>
              <a:rPr lang="en" sz="1900">
                <a:solidFill>
                  <a:schemeClr val="dk1"/>
                </a:solidFill>
              </a:rPr>
              <a:t>What impact would agreements about classroom managed vs office managed behaviors have on our school community?</a:t>
            </a:r>
            <a:endParaRPr sz="1900">
              <a:solidFill>
                <a:schemeClr val="dk1"/>
              </a:solidFill>
            </a:endParaRPr>
          </a:p>
          <a:p>
            <a:pPr marL="0" lvl="0" indent="0" algn="l" rtl="0">
              <a:spcBef>
                <a:spcPts val="500"/>
              </a:spcBef>
              <a:spcAft>
                <a:spcPts val="0"/>
              </a:spcAft>
              <a:buNone/>
            </a:pPr>
            <a:endParaRPr sz="1900">
              <a:solidFill>
                <a:schemeClr val="dk1"/>
              </a:solidFill>
            </a:endParaRPr>
          </a:p>
          <a:p>
            <a:pPr marL="0" lvl="0" indent="0" algn="l" rtl="0">
              <a:spcBef>
                <a:spcPts val="500"/>
              </a:spcBef>
              <a:spcAft>
                <a:spcPts val="0"/>
              </a:spcAft>
              <a:buNone/>
            </a:pPr>
            <a:r>
              <a:rPr lang="en" sz="1900">
                <a:solidFill>
                  <a:schemeClr val="dk1"/>
                </a:solidFill>
              </a:rPr>
              <a:t>What is needed to implement or improve in these areas?</a:t>
            </a:r>
            <a:endParaRPr sz="1900">
              <a:solidFill>
                <a:schemeClr val="dk1"/>
              </a:solidFill>
            </a:endParaRPr>
          </a:p>
          <a:p>
            <a:pPr marL="1143000" lvl="0" indent="0" algn="l" rtl="0">
              <a:spcBef>
                <a:spcPts val="500"/>
              </a:spcBef>
              <a:spcAft>
                <a:spcPts val="0"/>
              </a:spcAft>
              <a:buNone/>
            </a:pPr>
            <a:endParaRPr sz="1900">
              <a:solidFill>
                <a:schemeClr val="dk1"/>
              </a:solidFill>
            </a:endParaRPr>
          </a:p>
          <a:p>
            <a:pPr marL="0" lvl="0" indent="0" algn="l" rtl="0">
              <a:spcBef>
                <a:spcPts val="500"/>
              </a:spcBef>
              <a:spcAft>
                <a:spcPts val="0"/>
              </a:spcAft>
              <a:buNone/>
            </a:pPr>
            <a:r>
              <a:rPr lang="en" sz="1900">
                <a:solidFill>
                  <a:schemeClr val="dk1"/>
                </a:solidFill>
              </a:rPr>
              <a:t>Reflect on activities / resources </a:t>
            </a:r>
            <a:endParaRPr sz="19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63"/>
          <p:cNvSpPr txBox="1">
            <a:spLocks noGrp="1"/>
          </p:cNvSpPr>
          <p:nvPr>
            <p:ph type="body" idx="1"/>
          </p:nvPr>
        </p:nvSpPr>
        <p:spPr>
          <a:xfrm>
            <a:off x="1579975" y="1890350"/>
            <a:ext cx="6172200" cy="26121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dk1"/>
              </a:buClr>
              <a:buSzPts val="2100"/>
              <a:buNone/>
            </a:pPr>
            <a:endParaRPr sz="2200" dirty="0"/>
          </a:p>
          <a:p>
            <a:pPr marL="0" lvl="0" indent="0" algn="ctr" rtl="0">
              <a:lnSpc>
                <a:spcPct val="90000"/>
              </a:lnSpc>
              <a:spcBef>
                <a:spcPts val="800"/>
              </a:spcBef>
              <a:spcAft>
                <a:spcPts val="0"/>
              </a:spcAft>
              <a:buClr>
                <a:schemeClr val="dk1"/>
              </a:buClr>
              <a:buSzPts val="2100"/>
              <a:buNone/>
            </a:pPr>
            <a:r>
              <a:rPr lang="en" sz="2600" dirty="0">
                <a:solidFill>
                  <a:schemeClr val="tx1">
                    <a:lumMod val="85000"/>
                    <a:lumOff val="15000"/>
                  </a:schemeClr>
                </a:solidFill>
              </a:rPr>
              <a:t>What is the single most commonly used but</a:t>
            </a:r>
            <a:r>
              <a:rPr lang="en" sz="2600" dirty="0"/>
              <a:t> </a:t>
            </a:r>
            <a:r>
              <a:rPr lang="en" sz="2600" i="1" dirty="0">
                <a:solidFill>
                  <a:srgbClr val="DD8047"/>
                </a:solidFill>
              </a:rPr>
              <a:t>l</a:t>
            </a:r>
            <a:r>
              <a:rPr lang="en" sz="2600" i="1" dirty="0">
                <a:solidFill>
                  <a:schemeClr val="accent4"/>
                </a:solidFill>
              </a:rPr>
              <a:t>east effective </a:t>
            </a:r>
            <a:r>
              <a:rPr lang="en" sz="2600" dirty="0">
                <a:solidFill>
                  <a:schemeClr val="accent4"/>
                </a:solidFill>
              </a:rPr>
              <a:t>method </a:t>
            </a:r>
            <a:r>
              <a:rPr lang="en" sz="2600" dirty="0">
                <a:solidFill>
                  <a:schemeClr val="tx1">
                    <a:lumMod val="85000"/>
                    <a:lumOff val="15000"/>
                  </a:schemeClr>
                </a:solidFill>
              </a:rPr>
              <a:t>for addressing undesirable behavior?</a:t>
            </a:r>
            <a:endParaRPr sz="2600" dirty="0">
              <a:solidFill>
                <a:schemeClr val="tx1">
                  <a:lumMod val="85000"/>
                  <a:lumOff val="15000"/>
                </a:schemeClr>
              </a:solidFill>
            </a:endParaRPr>
          </a:p>
          <a:p>
            <a:pPr marL="0" lvl="0" indent="0" algn="ctr" rtl="0">
              <a:lnSpc>
                <a:spcPct val="90000"/>
              </a:lnSpc>
              <a:spcBef>
                <a:spcPts val="800"/>
              </a:spcBef>
              <a:spcAft>
                <a:spcPts val="0"/>
              </a:spcAft>
              <a:buClr>
                <a:schemeClr val="dk1"/>
              </a:buClr>
              <a:buSzPts val="2100"/>
              <a:buNone/>
            </a:pPr>
            <a:endParaRPr dirty="0"/>
          </a:p>
          <a:p>
            <a:pPr marL="0" lvl="0" indent="0" algn="ctr" rtl="0">
              <a:lnSpc>
                <a:spcPct val="90000"/>
              </a:lnSpc>
              <a:spcBef>
                <a:spcPts val="800"/>
              </a:spcBef>
              <a:spcAft>
                <a:spcPts val="0"/>
              </a:spcAft>
              <a:buClr>
                <a:schemeClr val="dk1"/>
              </a:buClr>
              <a:buSzPts val="2100"/>
              <a:buNone/>
            </a:pPr>
            <a:endParaRPr dirty="0"/>
          </a:p>
          <a:p>
            <a:pPr marL="177800" lvl="0" indent="-177800" algn="l" rtl="0">
              <a:lnSpc>
                <a:spcPct val="90000"/>
              </a:lnSpc>
              <a:spcBef>
                <a:spcPts val="800"/>
              </a:spcBef>
              <a:spcAft>
                <a:spcPts val="1200"/>
              </a:spcAft>
              <a:buClr>
                <a:schemeClr val="dk1"/>
              </a:buClr>
              <a:buSzPts val="2300"/>
              <a:buFont typeface="Arial"/>
              <a:buNone/>
            </a:pPr>
            <a:endParaRPr sz="2300" dirty="0">
              <a:latin typeface="Times New Roman"/>
              <a:ea typeface="Times New Roman"/>
              <a:cs typeface="Times New Roman"/>
              <a:sym typeface="Times New Roman"/>
            </a:endParaRPr>
          </a:p>
        </p:txBody>
      </p:sp>
      <p:sp>
        <p:nvSpPr>
          <p:cNvPr id="457" name="Google Shape;457;p63"/>
          <p:cNvSpPr txBox="1">
            <a:spLocks noGrp="1"/>
          </p:cNvSpPr>
          <p:nvPr>
            <p:ph type="title"/>
          </p:nvPr>
        </p:nvSpPr>
        <p:spPr>
          <a:xfrm>
            <a:off x="1452925" y="692875"/>
            <a:ext cx="6426300" cy="8574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1D2A53"/>
              </a:buClr>
              <a:buSzPts val="2400"/>
              <a:buFont typeface="Calibri"/>
              <a:buNone/>
            </a:pPr>
            <a:r>
              <a:rPr lang="en" sz="2400" b="1">
                <a:solidFill>
                  <a:srgbClr val="1D2A53"/>
                </a:solidFill>
              </a:rPr>
              <a:t>Why Focus on a Continuum of Strategies to Respond to Inappropriate Behavior?</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64"/>
          <p:cNvSpPr txBox="1">
            <a:spLocks noGrp="1"/>
          </p:cNvSpPr>
          <p:nvPr>
            <p:ph type="title"/>
          </p:nvPr>
        </p:nvSpPr>
        <p:spPr>
          <a:xfrm>
            <a:off x="1771650" y="1428750"/>
            <a:ext cx="5486400" cy="7095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dk1"/>
              </a:buClr>
              <a:buSzPct val="100000"/>
              <a:buFont typeface="Gungsuh"/>
              <a:buNone/>
            </a:pPr>
            <a:r>
              <a:rPr lang="en" sz="2600"/>
              <a:t>“The single most commonly used but </a:t>
            </a:r>
            <a:r>
              <a:rPr lang="en" sz="2600">
                <a:solidFill>
                  <a:schemeClr val="accent4"/>
                </a:solidFill>
              </a:rPr>
              <a:t>least effective method</a:t>
            </a:r>
            <a:r>
              <a:rPr lang="en" sz="2600"/>
              <a:t> for addressing undesirable behavior is to verbally scold and berate a student.”</a:t>
            </a:r>
            <a:br>
              <a:rPr lang="en" sz="3000">
                <a:latin typeface="Gungsuh"/>
                <a:ea typeface="Gungsuh"/>
                <a:cs typeface="Gungsuh"/>
                <a:sym typeface="Gungsuh"/>
              </a:rPr>
            </a:br>
            <a:r>
              <a:rPr lang="en" sz="3000"/>
              <a:t>					         </a:t>
            </a:r>
            <a:br>
              <a:rPr lang="en" sz="3000"/>
            </a:br>
            <a:r>
              <a:rPr lang="en" sz="1500"/>
              <a:t>Alberto &amp; Troutman</a:t>
            </a:r>
            <a:endParaRPr/>
          </a:p>
        </p:txBody>
      </p:sp>
      <p:pic>
        <p:nvPicPr>
          <p:cNvPr id="466" name="Google Shape;466;p64" descr="C:\Users\hearn\AppData\Local\Microsoft\Windows\Temporary Internet Files\Content.IE5\FIL6HTSS\MP900386224[1].jpg"/>
          <p:cNvPicPr preferRelativeResize="0"/>
          <p:nvPr/>
        </p:nvPicPr>
        <p:blipFill rotWithShape="1">
          <a:blip r:embed="rId3">
            <a:alphaModFix/>
          </a:blip>
          <a:srcRect/>
          <a:stretch/>
        </p:blipFill>
        <p:spPr>
          <a:xfrm>
            <a:off x="3600450" y="2514600"/>
            <a:ext cx="3086100" cy="205225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5"/>
          <p:cNvSpPr txBox="1">
            <a:spLocks noGrp="1"/>
          </p:cNvSpPr>
          <p:nvPr>
            <p:ph type="title"/>
          </p:nvPr>
        </p:nvSpPr>
        <p:spPr>
          <a:xfrm>
            <a:off x="1314450" y="171451"/>
            <a:ext cx="61944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000"/>
              <a:buFont typeface="Calibri"/>
              <a:buNone/>
            </a:pPr>
            <a:r>
              <a:rPr lang="en" sz="3000"/>
              <a:t>When responding to inappropriate student behavior, avoid scolding…</a:t>
            </a:r>
            <a:endParaRPr/>
          </a:p>
        </p:txBody>
      </p:sp>
      <p:sp>
        <p:nvSpPr>
          <p:cNvPr id="475" name="Google Shape;475;p65"/>
          <p:cNvSpPr txBox="1">
            <a:spLocks noGrp="1"/>
          </p:cNvSpPr>
          <p:nvPr>
            <p:ph type="body" idx="1"/>
          </p:nvPr>
        </p:nvSpPr>
        <p:spPr>
          <a:xfrm>
            <a:off x="765050" y="914400"/>
            <a:ext cx="7638900" cy="4040700"/>
          </a:xfrm>
          <a:prstGeom prst="rect">
            <a:avLst/>
          </a:prstGeom>
          <a:noFill/>
          <a:ln>
            <a:noFill/>
          </a:ln>
        </p:spPr>
        <p:txBody>
          <a:bodyPr spcFirstLastPara="1" wrap="square" lIns="68575" tIns="34275" rIns="68575" bIns="34275" anchor="t" anchorCtr="0">
            <a:normAutofit fontScale="92500" lnSpcReduction="10000"/>
          </a:bodyPr>
          <a:lstStyle/>
          <a:p>
            <a:pPr marL="0" lvl="0" indent="0" algn="l" rtl="0">
              <a:lnSpc>
                <a:spcPct val="90000"/>
              </a:lnSpc>
              <a:spcBef>
                <a:spcPts val="0"/>
              </a:spcBef>
              <a:spcAft>
                <a:spcPts val="0"/>
              </a:spcAft>
              <a:buClr>
                <a:schemeClr val="dk1"/>
              </a:buClr>
              <a:buSzPct val="100000"/>
              <a:buNone/>
            </a:pPr>
            <a:endParaRPr sz="1500" dirty="0"/>
          </a:p>
          <a:p>
            <a:pPr marL="0" lvl="0" indent="0" algn="l" rtl="0">
              <a:lnSpc>
                <a:spcPct val="90000"/>
              </a:lnSpc>
              <a:spcBef>
                <a:spcPts val="800"/>
              </a:spcBef>
              <a:spcAft>
                <a:spcPts val="0"/>
              </a:spcAft>
              <a:buClr>
                <a:schemeClr val="dk1"/>
              </a:buClr>
              <a:buSzPct val="100000"/>
              <a:buNone/>
            </a:pPr>
            <a:r>
              <a:rPr lang="en" sz="2900" dirty="0">
                <a:solidFill>
                  <a:schemeClr val="tx1">
                    <a:lumMod val="85000"/>
                    <a:lumOff val="15000"/>
                  </a:schemeClr>
                </a:solidFill>
                <a:latin typeface="Calibri"/>
                <a:ea typeface="Calibri"/>
                <a:cs typeface="Calibri"/>
                <a:sym typeface="Calibri"/>
              </a:rPr>
              <a:t>Instead…</a:t>
            </a:r>
            <a:endParaRPr dirty="0">
              <a:solidFill>
                <a:schemeClr val="tx1">
                  <a:lumMod val="85000"/>
                  <a:lumOff val="15000"/>
                </a:schemeClr>
              </a:solidFill>
            </a:endParaRPr>
          </a:p>
          <a:p>
            <a:pPr marL="0" lvl="0" indent="0" algn="l" rtl="0">
              <a:lnSpc>
                <a:spcPct val="90000"/>
              </a:lnSpc>
              <a:spcBef>
                <a:spcPts val="800"/>
              </a:spcBef>
              <a:spcAft>
                <a:spcPts val="0"/>
              </a:spcAft>
              <a:buClr>
                <a:schemeClr val="dk1"/>
              </a:buClr>
              <a:buSzPct val="100000"/>
              <a:buNone/>
            </a:pPr>
            <a:endParaRPr sz="800" dirty="0">
              <a:latin typeface="Calibri"/>
              <a:ea typeface="Calibri"/>
              <a:cs typeface="Calibri"/>
              <a:sym typeface="Calibri"/>
            </a:endParaRPr>
          </a:p>
          <a:p>
            <a:pPr marL="520700" lvl="1" indent="-156527" algn="l" rtl="0">
              <a:lnSpc>
                <a:spcPct val="100000"/>
              </a:lnSpc>
              <a:spcBef>
                <a:spcPts val="400"/>
              </a:spcBef>
              <a:spcAft>
                <a:spcPts val="0"/>
              </a:spcAft>
              <a:buSzPct val="100000"/>
              <a:buChar char="○"/>
            </a:pPr>
            <a:r>
              <a:rPr lang="en" sz="1800" dirty="0">
                <a:solidFill>
                  <a:schemeClr val="dk1"/>
                </a:solidFill>
              </a:rPr>
              <a:t>Focus on the behavior that needs to change</a:t>
            </a:r>
            <a:endParaRPr sz="1800" dirty="0">
              <a:solidFill>
                <a:schemeClr val="dk1"/>
              </a:solidFill>
            </a:endParaRPr>
          </a:p>
          <a:p>
            <a:pPr marL="520700" lvl="1" indent="-156527" algn="l" rtl="0">
              <a:lnSpc>
                <a:spcPct val="100000"/>
              </a:lnSpc>
              <a:spcBef>
                <a:spcPts val="400"/>
              </a:spcBef>
              <a:spcAft>
                <a:spcPts val="0"/>
              </a:spcAft>
              <a:buSzPct val="100000"/>
              <a:buChar char="○"/>
            </a:pPr>
            <a:r>
              <a:rPr lang="en" sz="1800" dirty="0">
                <a:solidFill>
                  <a:schemeClr val="dk1"/>
                </a:solidFill>
              </a:rPr>
              <a:t>Focus on reinforcing student connectedness during and after consequences</a:t>
            </a:r>
            <a:endParaRPr sz="1800" dirty="0">
              <a:solidFill>
                <a:schemeClr val="dk1"/>
              </a:solidFill>
            </a:endParaRPr>
          </a:p>
          <a:p>
            <a:pPr marL="520700" lvl="1" indent="-194627" algn="l" rtl="0">
              <a:lnSpc>
                <a:spcPct val="100000"/>
              </a:lnSpc>
              <a:spcBef>
                <a:spcPts val="400"/>
              </a:spcBef>
              <a:spcAft>
                <a:spcPts val="0"/>
              </a:spcAft>
              <a:buSzPct val="100000"/>
              <a:buChar char="○"/>
            </a:pPr>
            <a:r>
              <a:rPr lang="en" sz="1800" dirty="0">
                <a:solidFill>
                  <a:schemeClr val="dk1"/>
                </a:solidFill>
              </a:rPr>
              <a:t>Focus on consistency, not severity</a:t>
            </a:r>
            <a:endParaRPr sz="1800" dirty="0">
              <a:solidFill>
                <a:schemeClr val="dk1"/>
              </a:solidFill>
            </a:endParaRPr>
          </a:p>
          <a:p>
            <a:pPr marL="863600" lvl="2" indent="-212248" algn="l" rtl="0">
              <a:lnSpc>
                <a:spcPct val="100000"/>
              </a:lnSpc>
              <a:spcBef>
                <a:spcPts val="400"/>
              </a:spcBef>
              <a:spcAft>
                <a:spcPts val="0"/>
              </a:spcAft>
              <a:buSzPct val="116666"/>
              <a:buChar char="■"/>
            </a:pPr>
            <a:r>
              <a:rPr lang="en" sz="1800" dirty="0">
                <a:solidFill>
                  <a:schemeClr val="tx1">
                    <a:lumMod val="85000"/>
                    <a:lumOff val="15000"/>
                  </a:schemeClr>
                </a:solidFill>
              </a:rPr>
              <a:t>It is less important what the consequence is, than that something is </a:t>
            </a:r>
            <a:r>
              <a:rPr lang="en" sz="1800" dirty="0">
                <a:solidFill>
                  <a:srgbClr val="DD8047"/>
                </a:solidFill>
              </a:rPr>
              <a:t>reliably </a:t>
            </a:r>
            <a:r>
              <a:rPr lang="en" sz="1800" dirty="0">
                <a:solidFill>
                  <a:schemeClr val="tx1">
                    <a:lumMod val="85000"/>
                    <a:lumOff val="15000"/>
                  </a:schemeClr>
                </a:solidFill>
              </a:rPr>
              <a:t>done.</a:t>
            </a:r>
            <a:endParaRPr sz="1800" dirty="0">
              <a:solidFill>
                <a:schemeClr val="tx1">
                  <a:lumMod val="85000"/>
                  <a:lumOff val="15000"/>
                </a:schemeClr>
              </a:solidFill>
            </a:endParaRPr>
          </a:p>
          <a:p>
            <a:pPr marL="863600" lvl="2" indent="-212248" algn="l" rtl="0">
              <a:lnSpc>
                <a:spcPct val="100000"/>
              </a:lnSpc>
              <a:spcBef>
                <a:spcPts val="400"/>
              </a:spcBef>
              <a:spcAft>
                <a:spcPts val="0"/>
              </a:spcAft>
              <a:buSzPct val="116666"/>
              <a:buChar char="■"/>
            </a:pPr>
            <a:r>
              <a:rPr lang="en" sz="1800" dirty="0">
                <a:solidFill>
                  <a:schemeClr val="tx1">
                    <a:lumMod val="85000"/>
                    <a:lumOff val="15000"/>
                  </a:schemeClr>
                </a:solidFill>
              </a:rPr>
              <a:t>How staff respond or what consequence is used is less important than the </a:t>
            </a:r>
            <a:r>
              <a:rPr lang="en" sz="1800" dirty="0">
                <a:solidFill>
                  <a:srgbClr val="DD8047"/>
                </a:solidFill>
              </a:rPr>
              <a:t>certainty </a:t>
            </a:r>
            <a:r>
              <a:rPr lang="en" sz="1800" dirty="0">
                <a:solidFill>
                  <a:schemeClr val="tx1">
                    <a:lumMod val="85000"/>
                    <a:lumOff val="15000"/>
                  </a:schemeClr>
                </a:solidFill>
              </a:rPr>
              <a:t>that something will be done, even something relatively brief such as redirection or re-teaching.</a:t>
            </a:r>
            <a:endParaRPr sz="1800" dirty="0">
              <a:solidFill>
                <a:schemeClr val="tx1">
                  <a:lumMod val="85000"/>
                  <a:lumOff val="15000"/>
                </a:schemeClr>
              </a:solidFill>
            </a:endParaRPr>
          </a:p>
          <a:p>
            <a:pPr marL="520700" lvl="1" indent="-194627" algn="l" rtl="0">
              <a:lnSpc>
                <a:spcPct val="100000"/>
              </a:lnSpc>
              <a:spcBef>
                <a:spcPts val="400"/>
              </a:spcBef>
              <a:spcAft>
                <a:spcPts val="0"/>
              </a:spcAft>
              <a:buSzPct val="100000"/>
              <a:buChar char="○"/>
            </a:pPr>
            <a:r>
              <a:rPr lang="en" sz="1800" dirty="0">
                <a:solidFill>
                  <a:schemeClr val="tx1">
                    <a:lumMod val="85000"/>
                    <a:lumOff val="15000"/>
                  </a:schemeClr>
                </a:solidFill>
              </a:rPr>
              <a:t>Focus on setting the tone for feedback. Responses to inappropriate behaviors are always: </a:t>
            </a:r>
            <a:endParaRPr sz="1800" dirty="0">
              <a:solidFill>
                <a:schemeClr val="tx1">
                  <a:lumMod val="85000"/>
                  <a:lumOff val="15000"/>
                </a:schemeClr>
              </a:solidFill>
            </a:endParaRPr>
          </a:p>
          <a:p>
            <a:pPr marL="1435100" lvl="0" indent="0" algn="l" rtl="0">
              <a:spcBef>
                <a:spcPts val="800"/>
              </a:spcBef>
              <a:spcAft>
                <a:spcPts val="0"/>
              </a:spcAft>
              <a:buNone/>
            </a:pPr>
            <a:r>
              <a:rPr lang="en" sz="1800" b="1" dirty="0">
                <a:solidFill>
                  <a:schemeClr val="tx1">
                    <a:lumMod val="85000"/>
                    <a:lumOff val="15000"/>
                  </a:schemeClr>
                </a:solidFill>
              </a:rPr>
              <a:t>Calm, Consistent, Brief, Immediate, Respectful</a:t>
            </a:r>
            <a:endParaRPr sz="1800" b="1" dirty="0">
              <a:solidFill>
                <a:schemeClr val="tx1">
                  <a:lumMod val="85000"/>
                  <a:lumOff val="15000"/>
                </a:schemeClr>
              </a:solidFill>
            </a:endParaRPr>
          </a:p>
          <a:p>
            <a:pPr marL="520700" lvl="1" indent="-63500" algn="l" rtl="0">
              <a:lnSpc>
                <a:spcPct val="90000"/>
              </a:lnSpc>
              <a:spcBef>
                <a:spcPts val="400"/>
              </a:spcBef>
              <a:spcAft>
                <a:spcPts val="1200"/>
              </a:spcAft>
              <a:buClr>
                <a:schemeClr val="dk1"/>
              </a:buClr>
              <a:buSzPct val="128571"/>
              <a:buNone/>
            </a:pPr>
            <a:endParaRPr dirty="0"/>
          </a:p>
        </p:txBody>
      </p:sp>
      <p:pic>
        <p:nvPicPr>
          <p:cNvPr id="476" name="Google Shape;476;p65"/>
          <p:cNvPicPr preferRelativeResize="0"/>
          <p:nvPr/>
        </p:nvPicPr>
        <p:blipFill>
          <a:blip r:embed="rId3">
            <a:alphaModFix/>
          </a:blip>
          <a:stretch>
            <a:fillRect/>
          </a:stretch>
        </p:blipFill>
        <p:spPr>
          <a:xfrm>
            <a:off x="8254675" y="4431325"/>
            <a:ext cx="568000" cy="56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8"/>
          <p:cNvSpPr txBox="1">
            <a:spLocks noGrp="1"/>
          </p:cNvSpPr>
          <p:nvPr>
            <p:ph type="title"/>
          </p:nvPr>
        </p:nvSpPr>
        <p:spPr>
          <a:xfrm>
            <a:off x="1545594" y="1034856"/>
            <a:ext cx="6052800" cy="30738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600"/>
              <a:buFont typeface="Gungsuh"/>
              <a:buNone/>
            </a:pPr>
            <a:r>
              <a:rPr lang="en" sz="2600" dirty="0"/>
              <a:t>“When everyone handles infractions with </a:t>
            </a:r>
            <a:r>
              <a:rPr lang="en" sz="2600" b="1" dirty="0">
                <a:solidFill>
                  <a:schemeClr val="accent1"/>
                </a:solidFill>
              </a:rPr>
              <a:t>instructional correction procedures</a:t>
            </a:r>
            <a:r>
              <a:rPr lang="en" sz="2600" dirty="0"/>
              <a:t>, students learn that what happens when they misbehave                                        is procedure not personal.”</a:t>
            </a:r>
            <a:r>
              <a:rPr lang="en" sz="3000" dirty="0"/>
              <a:t>	</a:t>
            </a:r>
            <a:br>
              <a:rPr lang="en" sz="3000" dirty="0"/>
            </a:br>
            <a:br>
              <a:rPr lang="en" sz="3000" dirty="0"/>
            </a:br>
            <a:r>
              <a:rPr lang="en" sz="1500" dirty="0"/>
              <a:t>Bob Algozzine</a:t>
            </a:r>
            <a:endParaRPr sz="15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66"/>
          <p:cNvSpPr txBox="1"/>
          <p:nvPr/>
        </p:nvSpPr>
        <p:spPr>
          <a:xfrm>
            <a:off x="2040871" y="216089"/>
            <a:ext cx="5240400" cy="4023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Clr>
                <a:srgbClr val="1D2A53"/>
              </a:buClr>
              <a:buSzPts val="1500"/>
              <a:buFont typeface="Twentieth Century"/>
              <a:buNone/>
            </a:pPr>
            <a:r>
              <a:rPr lang="en" sz="1500" b="1">
                <a:solidFill>
                  <a:srgbClr val="1D2A53"/>
                </a:solidFill>
              </a:rPr>
              <a:t>Where do you document the process and practices for how staff prevent and respond to problem behaviors?</a:t>
            </a:r>
            <a:endParaRPr sz="1500">
              <a:solidFill>
                <a:srgbClr val="1D2A53"/>
              </a:solidFill>
            </a:endParaRPr>
          </a:p>
        </p:txBody>
      </p:sp>
      <p:pic>
        <p:nvPicPr>
          <p:cNvPr id="483" name="Google Shape;483;p66"/>
          <p:cNvPicPr preferRelativeResize="0"/>
          <p:nvPr/>
        </p:nvPicPr>
        <p:blipFill rotWithShape="1">
          <a:blip r:embed="rId3">
            <a:alphaModFix/>
          </a:blip>
          <a:srcRect/>
          <a:stretch/>
        </p:blipFill>
        <p:spPr>
          <a:xfrm>
            <a:off x="1177000" y="1012775"/>
            <a:ext cx="7128626" cy="9172849"/>
          </a:xfrm>
          <a:prstGeom prst="rect">
            <a:avLst/>
          </a:prstGeom>
          <a:noFill/>
          <a:ln>
            <a:noFill/>
          </a:ln>
          <a:effectLst>
            <a:outerShdw blurRad="292100" dist="139700" dir="2700000" algn="tl" rotWithShape="0">
              <a:srgbClr val="333333">
                <a:alpha val="64709"/>
              </a:srgbClr>
            </a:outerShdw>
          </a:effectLst>
        </p:spPr>
      </p:pic>
      <p:sp>
        <p:nvSpPr>
          <p:cNvPr id="484" name="Google Shape;484;p66"/>
          <p:cNvSpPr/>
          <p:nvPr/>
        </p:nvSpPr>
        <p:spPr>
          <a:xfrm>
            <a:off x="47100" y="1818325"/>
            <a:ext cx="1282800" cy="1035900"/>
          </a:xfrm>
          <a:prstGeom prst="rightArrow">
            <a:avLst>
              <a:gd name="adj1" fmla="val 50000"/>
              <a:gd name="adj2" fmla="val 50000"/>
            </a:avLst>
          </a:prstGeom>
          <a:solidFill>
            <a:srgbClr val="4A86E8"/>
          </a:solidFill>
          <a:ln w="9525" cap="flat" cmpd="sng">
            <a:solidFill>
              <a:schemeClr val="dk2"/>
            </a:solidFill>
            <a:prstDash val="solid"/>
            <a:round/>
            <a:headEnd type="none" w="sm" len="sm"/>
            <a:tailEnd type="none" w="sm" len="sm"/>
          </a:ln>
          <a:effectLst>
            <a:outerShdw blurRad="292100" dist="139700" dir="2700000" algn="tl" rotWithShape="0">
              <a:srgbClr val="333333">
                <a:alpha val="64709"/>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6"/>
          <p:cNvSpPr/>
          <p:nvPr/>
        </p:nvSpPr>
        <p:spPr>
          <a:xfrm>
            <a:off x="2671800" y="3554550"/>
            <a:ext cx="1282800" cy="517800"/>
          </a:xfrm>
          <a:prstGeom prst="rightArrow">
            <a:avLst>
              <a:gd name="adj1" fmla="val 50000"/>
              <a:gd name="adj2" fmla="val 50000"/>
            </a:avLst>
          </a:prstGeom>
          <a:solidFill>
            <a:srgbClr val="00B05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6" name="Google Shape;486;p66"/>
          <p:cNvPicPr preferRelativeResize="0"/>
          <p:nvPr/>
        </p:nvPicPr>
        <p:blipFill>
          <a:blip r:embed="rId4">
            <a:alphaModFix/>
          </a:blip>
          <a:stretch>
            <a:fillRect/>
          </a:stretch>
        </p:blipFill>
        <p:spPr>
          <a:xfrm>
            <a:off x="8413300" y="4431325"/>
            <a:ext cx="568000" cy="568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67"/>
          <p:cNvSpPr txBox="1">
            <a:spLocks noGrp="1"/>
          </p:cNvSpPr>
          <p:nvPr>
            <p:ph type="title"/>
          </p:nvPr>
        </p:nvSpPr>
        <p:spPr>
          <a:xfrm>
            <a:off x="953376" y="216100"/>
            <a:ext cx="7509300" cy="610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2100"/>
              <a:buFont typeface="Calibri"/>
              <a:buNone/>
            </a:pPr>
            <a:r>
              <a:rPr lang="en" sz="2400"/>
              <a:t>Develop a Continuum of Strategies to Respond to Inappropriate Behavior</a:t>
            </a:r>
            <a:endParaRPr sz="2400"/>
          </a:p>
        </p:txBody>
      </p:sp>
      <p:sp>
        <p:nvSpPr>
          <p:cNvPr id="492" name="Google Shape;492;p67"/>
          <p:cNvSpPr/>
          <p:nvPr/>
        </p:nvSpPr>
        <p:spPr>
          <a:xfrm>
            <a:off x="4260150" y="1281658"/>
            <a:ext cx="3414900" cy="2703000"/>
          </a:xfrm>
          <a:prstGeom prst="uturnArrow">
            <a:avLst>
              <a:gd name="adj1" fmla="val 7405"/>
              <a:gd name="adj2" fmla="val 10506"/>
              <a:gd name="adj3" fmla="val 12838"/>
              <a:gd name="adj4" fmla="val 14385"/>
              <a:gd name="adj5" fmla="val 96200"/>
            </a:avLst>
          </a:prstGeom>
          <a:gradFill>
            <a:gsLst>
              <a:gs pos="0">
                <a:srgbClr val="7FB75F"/>
              </a:gs>
              <a:gs pos="50000">
                <a:srgbClr val="6EB141"/>
              </a:gs>
              <a:gs pos="100000">
                <a:srgbClr val="5FA134"/>
              </a:gs>
            </a:gsLst>
            <a:lin ang="5400012" scaled="0"/>
          </a:gradFill>
          <a:ln w="9525" cap="flat" cmpd="sng">
            <a:solidFill>
              <a:schemeClr val="accent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493" name="Google Shape;493;p67"/>
          <p:cNvSpPr/>
          <p:nvPr/>
        </p:nvSpPr>
        <p:spPr>
          <a:xfrm rot="10800000" flipH="1">
            <a:off x="1601101" y="1218263"/>
            <a:ext cx="3087900" cy="3121800"/>
          </a:xfrm>
          <a:prstGeom prst="uturnArrow">
            <a:avLst>
              <a:gd name="adj1" fmla="val 6741"/>
              <a:gd name="adj2" fmla="val 10506"/>
              <a:gd name="adj3" fmla="val 12838"/>
              <a:gd name="adj4" fmla="val 12864"/>
              <a:gd name="adj5" fmla="val 32785"/>
            </a:avLst>
          </a:prstGeom>
          <a:gradFill>
            <a:gsLst>
              <a:gs pos="0">
                <a:srgbClr val="7FB75F"/>
              </a:gs>
              <a:gs pos="50000">
                <a:srgbClr val="6EB141"/>
              </a:gs>
              <a:gs pos="100000">
                <a:srgbClr val="5FA134"/>
              </a:gs>
            </a:gsLst>
            <a:lin ang="5400012" scaled="0"/>
          </a:gradFill>
          <a:ln w="9525" cap="flat" cmpd="sng">
            <a:solidFill>
              <a:schemeClr val="accent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494" name="Google Shape;494;p67"/>
          <p:cNvSpPr/>
          <p:nvPr/>
        </p:nvSpPr>
        <p:spPr>
          <a:xfrm>
            <a:off x="1471266" y="1218273"/>
            <a:ext cx="477600" cy="2050800"/>
          </a:xfrm>
          <a:prstGeom prst="downArrow">
            <a:avLst>
              <a:gd name="adj1" fmla="val 50000"/>
              <a:gd name="adj2" fmla="val 58760"/>
            </a:avLst>
          </a:prstGeom>
          <a:gradFill>
            <a:gsLst>
              <a:gs pos="0">
                <a:srgbClr val="7FB75F"/>
              </a:gs>
              <a:gs pos="50000">
                <a:srgbClr val="6EB141"/>
              </a:gs>
              <a:gs pos="100000">
                <a:srgbClr val="5FA134"/>
              </a:gs>
            </a:gsLst>
            <a:lin ang="5400012" scaled="0"/>
          </a:gradFill>
          <a:ln w="9525" cap="flat" cmpd="sng">
            <a:solidFill>
              <a:schemeClr val="accent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95" name="Google Shape;495;p67"/>
          <p:cNvSpPr/>
          <p:nvPr/>
        </p:nvSpPr>
        <p:spPr>
          <a:xfrm>
            <a:off x="4758118" y="1098673"/>
            <a:ext cx="2385225" cy="635175"/>
          </a:xfrm>
          <a:prstGeom prst="roundRect">
            <a:avLst>
              <a:gd name="adj" fmla="val 16667"/>
            </a:avLst>
          </a:prstGeom>
          <a:gradFill>
            <a:gsLst>
              <a:gs pos="0">
                <a:srgbClr val="A6B6DE"/>
              </a:gs>
              <a:gs pos="50000">
                <a:srgbClr val="97AAD8"/>
              </a:gs>
              <a:gs pos="100000">
                <a:srgbClr val="859CD6"/>
              </a:gs>
            </a:gsLst>
            <a:lin ang="5400012" scaled="0"/>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96" name="Google Shape;496;p67"/>
          <p:cNvSpPr txBox="1"/>
          <p:nvPr/>
        </p:nvSpPr>
        <p:spPr>
          <a:xfrm>
            <a:off x="4789129" y="1129684"/>
            <a:ext cx="2323200" cy="573300"/>
          </a:xfrm>
          <a:prstGeom prst="rect">
            <a:avLst/>
          </a:prstGeom>
          <a:solidFill>
            <a:srgbClr val="3D85C6"/>
          </a:solidFill>
          <a:ln>
            <a:noFill/>
          </a:ln>
        </p:spPr>
        <p:txBody>
          <a:bodyPr spcFirstLastPara="1" wrap="square" lIns="60000" tIns="60000" rIns="60000" bIns="60000" anchor="ctr" anchorCtr="0">
            <a:noAutofit/>
          </a:bodyPr>
          <a:lstStyle/>
          <a:p>
            <a:pPr marL="0" marR="0" lvl="0" indent="0" algn="ctr" rtl="0">
              <a:lnSpc>
                <a:spcPct val="90000"/>
              </a:lnSpc>
              <a:spcBef>
                <a:spcPts val="0"/>
              </a:spcBef>
              <a:spcAft>
                <a:spcPts val="0"/>
              </a:spcAft>
              <a:buNone/>
            </a:pPr>
            <a:r>
              <a:rPr lang="en" sz="1800" b="0" i="0" u="none">
                <a:solidFill>
                  <a:schemeClr val="dk1"/>
                </a:solidFill>
                <a:latin typeface="Calibri"/>
                <a:ea typeface="Calibri"/>
                <a:cs typeface="Calibri"/>
                <a:sym typeface="Calibri"/>
              </a:rPr>
              <a:t>Re-teach</a:t>
            </a:r>
            <a:endParaRPr sz="1300"/>
          </a:p>
        </p:txBody>
      </p:sp>
      <p:sp>
        <p:nvSpPr>
          <p:cNvPr id="497" name="Google Shape;497;p67"/>
          <p:cNvSpPr/>
          <p:nvPr/>
        </p:nvSpPr>
        <p:spPr>
          <a:xfrm>
            <a:off x="4758118" y="1779296"/>
            <a:ext cx="2385225" cy="635175"/>
          </a:xfrm>
          <a:prstGeom prst="roundRect">
            <a:avLst>
              <a:gd name="adj" fmla="val 16667"/>
            </a:avLst>
          </a:prstGeom>
          <a:gradFill>
            <a:gsLst>
              <a:gs pos="0">
                <a:srgbClr val="A6B6DE"/>
              </a:gs>
              <a:gs pos="50000">
                <a:srgbClr val="97AAD8"/>
              </a:gs>
              <a:gs pos="100000">
                <a:srgbClr val="859CD6"/>
              </a:gs>
            </a:gsLst>
            <a:lin ang="5400012" scaled="0"/>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98" name="Google Shape;498;p67"/>
          <p:cNvSpPr txBox="1"/>
          <p:nvPr/>
        </p:nvSpPr>
        <p:spPr>
          <a:xfrm>
            <a:off x="4789129" y="1810307"/>
            <a:ext cx="2323125" cy="573300"/>
          </a:xfrm>
          <a:prstGeom prst="rect">
            <a:avLst/>
          </a:prstGeom>
          <a:solidFill>
            <a:srgbClr val="3D85C6"/>
          </a:solidFill>
          <a:ln>
            <a:noFill/>
          </a:ln>
        </p:spPr>
        <p:txBody>
          <a:bodyPr spcFirstLastPara="1" wrap="square" lIns="51425" tIns="51425" rIns="51425" bIns="51425" anchor="ctr" anchorCtr="0">
            <a:noAutofit/>
          </a:bodyPr>
          <a:lstStyle/>
          <a:p>
            <a:pPr marL="0" marR="0" lvl="0" indent="0" algn="ctr" rtl="0">
              <a:lnSpc>
                <a:spcPct val="90000"/>
              </a:lnSpc>
              <a:spcBef>
                <a:spcPts val="0"/>
              </a:spcBef>
              <a:spcAft>
                <a:spcPts val="0"/>
              </a:spcAft>
              <a:buNone/>
            </a:pPr>
            <a:r>
              <a:rPr lang="en" sz="1600" b="0" i="0" u="none">
                <a:solidFill>
                  <a:schemeClr val="dk1"/>
                </a:solidFill>
                <a:latin typeface="Calibri"/>
                <a:ea typeface="Calibri"/>
                <a:cs typeface="Calibri"/>
                <a:sym typeface="Calibri"/>
              </a:rPr>
              <a:t>Praise Approximations </a:t>
            </a:r>
            <a:r>
              <a:rPr lang="en" sz="1300" b="0" i="0" u="none">
                <a:solidFill>
                  <a:schemeClr val="dk1"/>
                </a:solidFill>
                <a:latin typeface="Calibri"/>
                <a:ea typeface="Calibri"/>
                <a:cs typeface="Calibri"/>
                <a:sym typeface="Calibri"/>
              </a:rPr>
              <a:t>(Differential Reinforcement)</a:t>
            </a:r>
            <a:endParaRPr sz="1600" b="0" i="0" u="none">
              <a:solidFill>
                <a:schemeClr val="dk1"/>
              </a:solidFill>
              <a:latin typeface="Calibri"/>
              <a:ea typeface="Calibri"/>
              <a:cs typeface="Calibri"/>
              <a:sym typeface="Calibri"/>
            </a:endParaRPr>
          </a:p>
        </p:txBody>
      </p:sp>
      <p:sp>
        <p:nvSpPr>
          <p:cNvPr id="499" name="Google Shape;499;p67"/>
          <p:cNvSpPr/>
          <p:nvPr/>
        </p:nvSpPr>
        <p:spPr>
          <a:xfrm>
            <a:off x="4758118" y="2459919"/>
            <a:ext cx="2385225" cy="635175"/>
          </a:xfrm>
          <a:prstGeom prst="roundRect">
            <a:avLst>
              <a:gd name="adj" fmla="val 16667"/>
            </a:avLst>
          </a:prstGeom>
          <a:gradFill>
            <a:gsLst>
              <a:gs pos="0">
                <a:srgbClr val="A6B6DE"/>
              </a:gs>
              <a:gs pos="50000">
                <a:srgbClr val="97AAD8"/>
              </a:gs>
              <a:gs pos="100000">
                <a:srgbClr val="859CD6"/>
              </a:gs>
            </a:gsLst>
            <a:lin ang="5400012" scaled="0"/>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00" name="Google Shape;500;p67"/>
          <p:cNvSpPr txBox="1"/>
          <p:nvPr/>
        </p:nvSpPr>
        <p:spPr>
          <a:xfrm>
            <a:off x="4789129" y="2490930"/>
            <a:ext cx="2323125" cy="573300"/>
          </a:xfrm>
          <a:prstGeom prst="rect">
            <a:avLst/>
          </a:prstGeom>
          <a:solidFill>
            <a:srgbClr val="3D85C6"/>
          </a:solidFill>
          <a:ln>
            <a:noFill/>
          </a:ln>
        </p:spPr>
        <p:txBody>
          <a:bodyPr spcFirstLastPara="1" wrap="square" lIns="60000" tIns="60000" rIns="60000" bIns="60000" anchor="ctr" anchorCtr="0">
            <a:noAutofit/>
          </a:bodyPr>
          <a:lstStyle/>
          <a:p>
            <a:pPr marL="0" marR="0" lvl="0" indent="0" algn="ctr" rtl="0">
              <a:lnSpc>
                <a:spcPct val="90000"/>
              </a:lnSpc>
              <a:spcBef>
                <a:spcPts val="0"/>
              </a:spcBef>
              <a:spcAft>
                <a:spcPts val="0"/>
              </a:spcAft>
              <a:buNone/>
            </a:pPr>
            <a:r>
              <a:rPr lang="en" sz="1800" i="0" u="none">
                <a:solidFill>
                  <a:schemeClr val="dk1"/>
                </a:solidFill>
                <a:latin typeface="Calibri"/>
                <a:ea typeface="Calibri"/>
                <a:cs typeface="Calibri"/>
                <a:sym typeface="Calibri"/>
              </a:rPr>
              <a:t>Specific</a:t>
            </a:r>
            <a:br>
              <a:rPr lang="en" sz="1800" i="0" u="none">
                <a:solidFill>
                  <a:schemeClr val="dk1"/>
                </a:solidFill>
                <a:latin typeface="Calibri"/>
                <a:ea typeface="Calibri"/>
                <a:cs typeface="Calibri"/>
                <a:sym typeface="Calibri"/>
              </a:rPr>
            </a:br>
            <a:r>
              <a:rPr lang="en" sz="1800" i="0" u="none">
                <a:solidFill>
                  <a:schemeClr val="dk1"/>
                </a:solidFill>
                <a:latin typeface="Calibri"/>
                <a:ea typeface="Calibri"/>
                <a:cs typeface="Calibri"/>
                <a:sym typeface="Calibri"/>
              </a:rPr>
              <a:t>Error Correction</a:t>
            </a:r>
            <a:endParaRPr sz="1300"/>
          </a:p>
        </p:txBody>
      </p:sp>
      <p:sp>
        <p:nvSpPr>
          <p:cNvPr id="501" name="Google Shape;501;p67"/>
          <p:cNvSpPr/>
          <p:nvPr/>
        </p:nvSpPr>
        <p:spPr>
          <a:xfrm>
            <a:off x="4758118" y="3140542"/>
            <a:ext cx="2385225" cy="635175"/>
          </a:xfrm>
          <a:prstGeom prst="roundRect">
            <a:avLst>
              <a:gd name="adj" fmla="val 16667"/>
            </a:avLst>
          </a:prstGeom>
          <a:gradFill>
            <a:gsLst>
              <a:gs pos="0">
                <a:srgbClr val="A6B6DE"/>
              </a:gs>
              <a:gs pos="50000">
                <a:srgbClr val="97AAD8"/>
              </a:gs>
              <a:gs pos="100000">
                <a:srgbClr val="859CD6"/>
              </a:gs>
            </a:gsLst>
            <a:lin ang="5400012" scaled="0"/>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02" name="Google Shape;502;p67"/>
          <p:cNvSpPr txBox="1"/>
          <p:nvPr/>
        </p:nvSpPr>
        <p:spPr>
          <a:xfrm>
            <a:off x="4789129" y="3171553"/>
            <a:ext cx="2323125" cy="573300"/>
          </a:xfrm>
          <a:prstGeom prst="rect">
            <a:avLst/>
          </a:prstGeom>
          <a:solidFill>
            <a:srgbClr val="3D85C6"/>
          </a:solidFill>
          <a:ln>
            <a:noFill/>
          </a:ln>
        </p:spPr>
        <p:txBody>
          <a:bodyPr spcFirstLastPara="1" wrap="square" lIns="60000" tIns="60000" rIns="60000" bIns="60000" anchor="ctr" anchorCtr="0">
            <a:noAutofit/>
          </a:bodyPr>
          <a:lstStyle/>
          <a:p>
            <a:pPr marL="0" marR="0" lvl="0" indent="0" algn="ctr" rtl="0">
              <a:lnSpc>
                <a:spcPct val="90000"/>
              </a:lnSpc>
              <a:spcBef>
                <a:spcPts val="0"/>
              </a:spcBef>
              <a:spcAft>
                <a:spcPts val="0"/>
              </a:spcAft>
              <a:buNone/>
            </a:pPr>
            <a:r>
              <a:rPr lang="en" sz="1800" b="0" i="0" u="none">
                <a:solidFill>
                  <a:schemeClr val="dk1"/>
                </a:solidFill>
                <a:latin typeface="Calibri"/>
                <a:ea typeface="Calibri"/>
                <a:cs typeface="Calibri"/>
                <a:sym typeface="Calibri"/>
              </a:rPr>
              <a:t>Provide Choice</a:t>
            </a:r>
            <a:endParaRPr sz="1300"/>
          </a:p>
        </p:txBody>
      </p:sp>
      <p:sp>
        <p:nvSpPr>
          <p:cNvPr id="503" name="Google Shape;503;p67"/>
          <p:cNvSpPr/>
          <p:nvPr/>
        </p:nvSpPr>
        <p:spPr>
          <a:xfrm>
            <a:off x="4758118" y="3821165"/>
            <a:ext cx="2385225" cy="635175"/>
          </a:xfrm>
          <a:prstGeom prst="roundRect">
            <a:avLst>
              <a:gd name="adj" fmla="val 16667"/>
            </a:avLst>
          </a:prstGeom>
          <a:gradFill>
            <a:gsLst>
              <a:gs pos="0">
                <a:srgbClr val="A6B6DE"/>
              </a:gs>
              <a:gs pos="50000">
                <a:srgbClr val="97AAD8"/>
              </a:gs>
              <a:gs pos="100000">
                <a:srgbClr val="859CD6"/>
              </a:gs>
            </a:gsLst>
            <a:lin ang="5400012" scaled="0"/>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04" name="Google Shape;504;p67"/>
          <p:cNvSpPr txBox="1"/>
          <p:nvPr/>
        </p:nvSpPr>
        <p:spPr>
          <a:xfrm>
            <a:off x="4789129" y="3852176"/>
            <a:ext cx="2323125" cy="573300"/>
          </a:xfrm>
          <a:prstGeom prst="rect">
            <a:avLst/>
          </a:prstGeom>
          <a:solidFill>
            <a:srgbClr val="3D85C6"/>
          </a:solidFill>
          <a:ln>
            <a:noFill/>
          </a:ln>
        </p:spPr>
        <p:txBody>
          <a:bodyPr spcFirstLastPara="1" wrap="square" lIns="60000" tIns="60000" rIns="60000" bIns="60000" anchor="ctr" anchorCtr="0">
            <a:noAutofit/>
          </a:bodyPr>
          <a:lstStyle/>
          <a:p>
            <a:pPr marL="0" marR="0" lvl="0" indent="0" algn="ctr" rtl="0">
              <a:lnSpc>
                <a:spcPct val="90000"/>
              </a:lnSpc>
              <a:spcBef>
                <a:spcPts val="0"/>
              </a:spcBef>
              <a:spcAft>
                <a:spcPts val="0"/>
              </a:spcAft>
              <a:buNone/>
            </a:pPr>
            <a:r>
              <a:rPr lang="en" sz="1800" b="0" i="0" u="none">
                <a:solidFill>
                  <a:schemeClr val="dk1"/>
                </a:solidFill>
                <a:latin typeface="Calibri"/>
                <a:ea typeface="Calibri"/>
                <a:cs typeface="Calibri"/>
                <a:sym typeface="Calibri"/>
              </a:rPr>
              <a:t>Conference with Student</a:t>
            </a:r>
            <a:endParaRPr sz="1300"/>
          </a:p>
        </p:txBody>
      </p:sp>
      <p:grpSp>
        <p:nvGrpSpPr>
          <p:cNvPr id="505" name="Google Shape;505;p67"/>
          <p:cNvGrpSpPr/>
          <p:nvPr/>
        </p:nvGrpSpPr>
        <p:grpSpPr>
          <a:xfrm>
            <a:off x="1852225" y="1218281"/>
            <a:ext cx="2285702" cy="3412248"/>
            <a:chOff x="-34702" y="4575"/>
            <a:chExt cx="3047602" cy="4549664"/>
          </a:xfrm>
        </p:grpSpPr>
        <p:sp>
          <p:nvSpPr>
            <p:cNvPr id="506" name="Google Shape;506;p67"/>
            <p:cNvSpPr/>
            <p:nvPr/>
          </p:nvSpPr>
          <p:spPr>
            <a:xfrm>
              <a:off x="0" y="4575"/>
              <a:ext cx="3012900" cy="715200"/>
            </a:xfrm>
            <a:prstGeom prst="roundRect">
              <a:avLst>
                <a:gd name="adj" fmla="val 16667"/>
              </a:avLst>
            </a:prstGeom>
            <a:gradFill>
              <a:gsLst>
                <a:gs pos="0">
                  <a:srgbClr val="AFCAE9"/>
                </a:gs>
                <a:gs pos="50000">
                  <a:srgbClr val="A0C1E4"/>
                </a:gs>
                <a:gs pos="100000">
                  <a:srgbClr val="8FB8E4"/>
                </a:gs>
              </a:gsLst>
              <a:lin ang="5400012" scaled="0"/>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600"/>
            </a:p>
          </p:txBody>
        </p:sp>
        <p:sp>
          <p:nvSpPr>
            <p:cNvPr id="507" name="Google Shape;507;p67"/>
            <p:cNvSpPr txBox="1"/>
            <p:nvPr/>
          </p:nvSpPr>
          <p:spPr>
            <a:xfrm>
              <a:off x="34906" y="39481"/>
              <a:ext cx="2943300" cy="645300"/>
            </a:xfrm>
            <a:prstGeom prst="rect">
              <a:avLst/>
            </a:prstGeom>
            <a:noFill/>
            <a:ln>
              <a:noFill/>
            </a:ln>
          </p:spPr>
          <p:txBody>
            <a:bodyPr spcFirstLastPara="1" wrap="square" lIns="51425" tIns="51425" rIns="51425" bIns="51425" anchor="ctr" anchorCtr="0">
              <a:noAutofit/>
            </a:bodyPr>
            <a:lstStyle/>
            <a:p>
              <a:pPr marL="0" marR="0" lvl="0" indent="0" algn="ctr" rtl="0">
                <a:lnSpc>
                  <a:spcPct val="90000"/>
                </a:lnSpc>
                <a:spcBef>
                  <a:spcPts val="0"/>
                </a:spcBef>
                <a:spcAft>
                  <a:spcPts val="0"/>
                </a:spcAft>
                <a:buNone/>
              </a:pPr>
              <a:r>
                <a:rPr lang="en" sz="1600" dirty="0">
                  <a:solidFill>
                    <a:schemeClr val="dk1"/>
                  </a:solidFill>
                  <a:latin typeface="Calibri"/>
                  <a:ea typeface="Calibri"/>
                  <a:cs typeface="Calibri"/>
                  <a:sym typeface="Calibri"/>
                </a:rPr>
                <a:t>Planned Ignoring</a:t>
              </a:r>
              <a:endParaRPr sz="1300" dirty="0"/>
            </a:p>
          </p:txBody>
        </p:sp>
        <p:sp>
          <p:nvSpPr>
            <p:cNvPr id="508" name="Google Shape;508;p67"/>
            <p:cNvSpPr/>
            <p:nvPr/>
          </p:nvSpPr>
          <p:spPr>
            <a:xfrm>
              <a:off x="0" y="771468"/>
              <a:ext cx="3012900" cy="715200"/>
            </a:xfrm>
            <a:prstGeom prst="roundRect">
              <a:avLst>
                <a:gd name="adj" fmla="val 16667"/>
              </a:avLst>
            </a:prstGeom>
            <a:gradFill>
              <a:gsLst>
                <a:gs pos="0">
                  <a:srgbClr val="AFCAE9"/>
                </a:gs>
                <a:gs pos="50000">
                  <a:srgbClr val="A0C1E4"/>
                </a:gs>
                <a:gs pos="100000">
                  <a:srgbClr val="8FB8E4"/>
                </a:gs>
              </a:gsLst>
              <a:lin ang="5400012" scaled="0"/>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600"/>
            </a:p>
          </p:txBody>
        </p:sp>
        <p:sp>
          <p:nvSpPr>
            <p:cNvPr id="509" name="Google Shape;509;p67"/>
            <p:cNvSpPr txBox="1"/>
            <p:nvPr/>
          </p:nvSpPr>
          <p:spPr>
            <a:xfrm>
              <a:off x="34906" y="806374"/>
              <a:ext cx="2943300" cy="645300"/>
            </a:xfrm>
            <a:prstGeom prst="rect">
              <a:avLst/>
            </a:prstGeom>
            <a:noFill/>
            <a:ln>
              <a:noFill/>
            </a:ln>
          </p:spPr>
          <p:txBody>
            <a:bodyPr spcFirstLastPara="1" wrap="square" lIns="51425" tIns="51425" rIns="51425" bIns="51425" anchor="ctr" anchorCtr="0">
              <a:noAutofit/>
            </a:bodyPr>
            <a:lstStyle/>
            <a:p>
              <a:pPr marL="0" marR="0" lvl="0" indent="0" algn="ctr" rtl="0">
                <a:lnSpc>
                  <a:spcPct val="90000"/>
                </a:lnSpc>
                <a:spcBef>
                  <a:spcPts val="0"/>
                </a:spcBef>
                <a:spcAft>
                  <a:spcPts val="0"/>
                </a:spcAft>
                <a:buNone/>
              </a:pPr>
              <a:r>
                <a:rPr lang="en" sz="1600" dirty="0">
                  <a:solidFill>
                    <a:schemeClr val="dk1"/>
                  </a:solidFill>
                  <a:latin typeface="Calibri"/>
                  <a:ea typeface="Calibri"/>
                  <a:cs typeface="Calibri"/>
                  <a:sym typeface="Calibri"/>
                </a:rPr>
                <a:t>Physical Proximity</a:t>
              </a:r>
              <a:endParaRPr sz="1300" dirty="0"/>
            </a:p>
          </p:txBody>
        </p:sp>
        <p:sp>
          <p:nvSpPr>
            <p:cNvPr id="510" name="Google Shape;510;p67"/>
            <p:cNvSpPr/>
            <p:nvPr/>
          </p:nvSpPr>
          <p:spPr>
            <a:xfrm>
              <a:off x="0" y="1538361"/>
              <a:ext cx="3012900" cy="715200"/>
            </a:xfrm>
            <a:prstGeom prst="roundRect">
              <a:avLst>
                <a:gd name="adj" fmla="val 16667"/>
              </a:avLst>
            </a:prstGeom>
            <a:gradFill>
              <a:gsLst>
                <a:gs pos="0">
                  <a:srgbClr val="AFCAE9"/>
                </a:gs>
                <a:gs pos="50000">
                  <a:srgbClr val="A0C1E4"/>
                </a:gs>
                <a:gs pos="100000">
                  <a:srgbClr val="8FB8E4"/>
                </a:gs>
              </a:gsLst>
              <a:lin ang="5400012" scaled="0"/>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600"/>
            </a:p>
          </p:txBody>
        </p:sp>
        <p:sp>
          <p:nvSpPr>
            <p:cNvPr id="511" name="Google Shape;511;p67"/>
            <p:cNvSpPr txBox="1"/>
            <p:nvPr/>
          </p:nvSpPr>
          <p:spPr>
            <a:xfrm>
              <a:off x="34906" y="1573267"/>
              <a:ext cx="2943300" cy="645300"/>
            </a:xfrm>
            <a:prstGeom prst="rect">
              <a:avLst/>
            </a:prstGeom>
            <a:noFill/>
            <a:ln>
              <a:noFill/>
            </a:ln>
          </p:spPr>
          <p:txBody>
            <a:bodyPr spcFirstLastPara="1" wrap="square" lIns="51425" tIns="51425" rIns="51425" bIns="51425" anchor="ctr" anchorCtr="0">
              <a:noAutofit/>
            </a:bodyPr>
            <a:lstStyle/>
            <a:p>
              <a:pPr marL="0" marR="0" lvl="0" indent="0" algn="ctr" rtl="0">
                <a:lnSpc>
                  <a:spcPct val="90000"/>
                </a:lnSpc>
                <a:spcBef>
                  <a:spcPts val="0"/>
                </a:spcBef>
                <a:spcAft>
                  <a:spcPts val="0"/>
                </a:spcAft>
                <a:buNone/>
              </a:pPr>
              <a:r>
                <a:rPr lang="en" sz="1600" dirty="0">
                  <a:solidFill>
                    <a:schemeClr val="dk1"/>
                  </a:solidFill>
                  <a:latin typeface="Calibri"/>
                  <a:ea typeface="Calibri"/>
                  <a:cs typeface="Calibri"/>
                  <a:sym typeface="Calibri"/>
                </a:rPr>
                <a:t>Direct Eye Contact</a:t>
              </a:r>
              <a:endParaRPr sz="1300" dirty="0"/>
            </a:p>
          </p:txBody>
        </p:sp>
        <p:sp>
          <p:nvSpPr>
            <p:cNvPr id="512" name="Google Shape;512;p67"/>
            <p:cNvSpPr/>
            <p:nvPr/>
          </p:nvSpPr>
          <p:spPr>
            <a:xfrm>
              <a:off x="0" y="2305253"/>
              <a:ext cx="3012900" cy="715200"/>
            </a:xfrm>
            <a:prstGeom prst="roundRect">
              <a:avLst>
                <a:gd name="adj" fmla="val 16667"/>
              </a:avLst>
            </a:prstGeom>
            <a:gradFill>
              <a:gsLst>
                <a:gs pos="0">
                  <a:srgbClr val="AFCAE9"/>
                </a:gs>
                <a:gs pos="50000">
                  <a:srgbClr val="A0C1E4"/>
                </a:gs>
                <a:gs pos="100000">
                  <a:srgbClr val="8FB8E4"/>
                </a:gs>
              </a:gsLst>
              <a:lin ang="5400012" scaled="0"/>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600"/>
            </a:p>
          </p:txBody>
        </p:sp>
        <p:sp>
          <p:nvSpPr>
            <p:cNvPr id="513" name="Google Shape;513;p67"/>
            <p:cNvSpPr txBox="1"/>
            <p:nvPr/>
          </p:nvSpPr>
          <p:spPr>
            <a:xfrm>
              <a:off x="34906" y="2340159"/>
              <a:ext cx="2943300" cy="645300"/>
            </a:xfrm>
            <a:prstGeom prst="rect">
              <a:avLst/>
            </a:prstGeom>
            <a:noFill/>
            <a:ln>
              <a:noFill/>
            </a:ln>
          </p:spPr>
          <p:txBody>
            <a:bodyPr spcFirstLastPara="1" wrap="square" lIns="51425" tIns="51425" rIns="51425" bIns="51425" anchor="ctr" anchorCtr="0">
              <a:noAutofit/>
            </a:bodyPr>
            <a:lstStyle/>
            <a:p>
              <a:pPr marL="0" marR="0" lvl="0" indent="0" algn="ctr" rtl="0">
                <a:lnSpc>
                  <a:spcPct val="90000"/>
                </a:lnSpc>
                <a:spcBef>
                  <a:spcPts val="0"/>
                </a:spcBef>
                <a:spcAft>
                  <a:spcPts val="0"/>
                </a:spcAft>
                <a:buNone/>
              </a:pPr>
              <a:r>
                <a:rPr lang="en" sz="1600" dirty="0">
                  <a:solidFill>
                    <a:schemeClr val="dk1"/>
                  </a:solidFill>
                  <a:latin typeface="Calibri"/>
                  <a:ea typeface="Calibri"/>
                  <a:cs typeface="Calibri"/>
                  <a:sym typeface="Calibri"/>
                </a:rPr>
                <a:t>Signal/ Non-Verbal Cue</a:t>
              </a:r>
              <a:endParaRPr sz="1300" dirty="0"/>
            </a:p>
          </p:txBody>
        </p:sp>
        <p:sp>
          <p:nvSpPr>
            <p:cNvPr id="514" name="Google Shape;514;p67"/>
            <p:cNvSpPr/>
            <p:nvPr/>
          </p:nvSpPr>
          <p:spPr>
            <a:xfrm>
              <a:off x="0" y="3072146"/>
              <a:ext cx="3012900" cy="715200"/>
            </a:xfrm>
            <a:prstGeom prst="roundRect">
              <a:avLst>
                <a:gd name="adj" fmla="val 16667"/>
              </a:avLst>
            </a:prstGeom>
            <a:gradFill>
              <a:gsLst>
                <a:gs pos="0">
                  <a:srgbClr val="AFCAE9"/>
                </a:gs>
                <a:gs pos="50000">
                  <a:srgbClr val="A0C1E4"/>
                </a:gs>
                <a:gs pos="100000">
                  <a:srgbClr val="8FB8E4"/>
                </a:gs>
              </a:gsLst>
              <a:lin ang="5400012" scaled="0"/>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600"/>
            </a:p>
          </p:txBody>
        </p:sp>
        <p:sp>
          <p:nvSpPr>
            <p:cNvPr id="515" name="Google Shape;515;p67"/>
            <p:cNvSpPr txBox="1"/>
            <p:nvPr/>
          </p:nvSpPr>
          <p:spPr>
            <a:xfrm>
              <a:off x="-34702" y="3107066"/>
              <a:ext cx="3012900" cy="645300"/>
            </a:xfrm>
            <a:prstGeom prst="rect">
              <a:avLst/>
            </a:prstGeom>
            <a:noFill/>
            <a:ln>
              <a:noFill/>
            </a:ln>
          </p:spPr>
          <p:txBody>
            <a:bodyPr spcFirstLastPara="1" wrap="square" lIns="51425" tIns="51425" rIns="51425" bIns="51425" anchor="ctr" anchorCtr="0">
              <a:noAutofit/>
            </a:bodyPr>
            <a:lstStyle/>
            <a:p>
              <a:pPr marL="0" marR="0" lvl="0" indent="0" algn="ctr" rtl="0">
                <a:lnSpc>
                  <a:spcPct val="90000"/>
                </a:lnSpc>
                <a:spcBef>
                  <a:spcPts val="0"/>
                </a:spcBef>
                <a:spcAft>
                  <a:spcPts val="0"/>
                </a:spcAft>
                <a:buNone/>
              </a:pPr>
              <a:r>
                <a:rPr lang="en" sz="1600" dirty="0">
                  <a:solidFill>
                    <a:schemeClr val="dk1"/>
                  </a:solidFill>
                  <a:latin typeface="Calibri"/>
                  <a:ea typeface="Calibri"/>
                  <a:cs typeface="Calibri"/>
                  <a:sym typeface="Calibri"/>
                </a:rPr>
                <a:t>Praise the Appropriate </a:t>
              </a:r>
              <a:br>
                <a:rPr lang="en" sz="1600" dirty="0">
                  <a:solidFill>
                    <a:schemeClr val="dk1"/>
                  </a:solidFill>
                  <a:latin typeface="Calibri"/>
                  <a:ea typeface="Calibri"/>
                  <a:cs typeface="Calibri"/>
                  <a:sym typeface="Calibri"/>
                </a:rPr>
              </a:br>
              <a:r>
                <a:rPr lang="en" sz="1600" dirty="0">
                  <a:solidFill>
                    <a:schemeClr val="dk1"/>
                  </a:solidFill>
                  <a:latin typeface="Calibri"/>
                  <a:ea typeface="Calibri"/>
                  <a:cs typeface="Calibri"/>
                  <a:sym typeface="Calibri"/>
                </a:rPr>
                <a:t>Behavior in Others</a:t>
              </a:r>
              <a:endParaRPr sz="1300" dirty="0"/>
            </a:p>
          </p:txBody>
        </p:sp>
        <p:sp>
          <p:nvSpPr>
            <p:cNvPr id="516" name="Google Shape;516;p67"/>
            <p:cNvSpPr/>
            <p:nvPr/>
          </p:nvSpPr>
          <p:spPr>
            <a:xfrm>
              <a:off x="0" y="3839039"/>
              <a:ext cx="3012900" cy="715200"/>
            </a:xfrm>
            <a:prstGeom prst="roundRect">
              <a:avLst>
                <a:gd name="adj" fmla="val 16667"/>
              </a:avLst>
            </a:prstGeom>
            <a:gradFill>
              <a:gsLst>
                <a:gs pos="0">
                  <a:srgbClr val="AFCAE9"/>
                </a:gs>
                <a:gs pos="50000">
                  <a:srgbClr val="A0C1E4"/>
                </a:gs>
                <a:gs pos="100000">
                  <a:srgbClr val="8FB8E4"/>
                </a:gs>
              </a:gsLst>
              <a:lin ang="5400012" scaled="0"/>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600"/>
            </a:p>
          </p:txBody>
        </p:sp>
        <p:sp>
          <p:nvSpPr>
            <p:cNvPr id="517" name="Google Shape;517;p67"/>
            <p:cNvSpPr txBox="1"/>
            <p:nvPr/>
          </p:nvSpPr>
          <p:spPr>
            <a:xfrm>
              <a:off x="34906" y="3873945"/>
              <a:ext cx="2943300" cy="645300"/>
            </a:xfrm>
            <a:prstGeom prst="rect">
              <a:avLst/>
            </a:prstGeom>
            <a:noFill/>
            <a:ln>
              <a:noFill/>
            </a:ln>
          </p:spPr>
          <p:txBody>
            <a:bodyPr spcFirstLastPara="1" wrap="square" lIns="51425" tIns="51425" rIns="51425" bIns="51425" anchor="ctr" anchorCtr="0">
              <a:noAutofit/>
            </a:bodyPr>
            <a:lstStyle/>
            <a:p>
              <a:pPr marL="0" marR="0" lvl="0" indent="0" algn="ctr" rtl="0">
                <a:lnSpc>
                  <a:spcPct val="90000"/>
                </a:lnSpc>
                <a:spcBef>
                  <a:spcPts val="0"/>
                </a:spcBef>
                <a:spcAft>
                  <a:spcPts val="0"/>
                </a:spcAft>
                <a:buNone/>
              </a:pPr>
              <a:r>
                <a:rPr lang="en" sz="1600">
                  <a:solidFill>
                    <a:schemeClr val="dk1"/>
                  </a:solidFill>
                  <a:latin typeface="Calibri"/>
                  <a:ea typeface="Calibri"/>
                  <a:cs typeface="Calibri"/>
                  <a:sym typeface="Calibri"/>
                </a:rPr>
                <a:t>Redirect</a:t>
              </a:r>
              <a:endParaRPr sz="1300"/>
            </a:p>
          </p:txBody>
        </p:sp>
      </p:grpSp>
      <p:sp>
        <p:nvSpPr>
          <p:cNvPr id="518" name="Google Shape;518;p67"/>
          <p:cNvSpPr/>
          <p:nvPr/>
        </p:nvSpPr>
        <p:spPr>
          <a:xfrm>
            <a:off x="4789075" y="4501800"/>
            <a:ext cx="2323200" cy="573300"/>
          </a:xfrm>
          <a:prstGeom prst="roundRect">
            <a:avLst>
              <a:gd name="adj" fmla="val 16667"/>
            </a:avLst>
          </a:prstGeom>
          <a:solidFill>
            <a:srgbClr val="3D85C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67"/>
          <p:cNvSpPr txBox="1"/>
          <p:nvPr/>
        </p:nvSpPr>
        <p:spPr>
          <a:xfrm>
            <a:off x="4789079" y="4425476"/>
            <a:ext cx="2323200" cy="573300"/>
          </a:xfrm>
          <a:prstGeom prst="rect">
            <a:avLst/>
          </a:prstGeom>
          <a:noFill/>
          <a:ln>
            <a:noFill/>
          </a:ln>
        </p:spPr>
        <p:txBody>
          <a:bodyPr spcFirstLastPara="1" wrap="square" lIns="60000" tIns="60000" rIns="60000" bIns="60000" anchor="ctr" anchorCtr="0">
            <a:noAutofit/>
          </a:bodyPr>
          <a:lstStyle/>
          <a:p>
            <a:pPr marL="0" marR="0" lvl="0" indent="0" algn="ctr" rtl="0">
              <a:lnSpc>
                <a:spcPct val="90000"/>
              </a:lnSpc>
              <a:spcBef>
                <a:spcPts val="0"/>
              </a:spcBef>
              <a:spcAft>
                <a:spcPts val="0"/>
              </a:spcAft>
              <a:buNone/>
            </a:pPr>
            <a:r>
              <a:rPr lang="en" sz="1800">
                <a:solidFill>
                  <a:schemeClr val="dk1"/>
                </a:solidFill>
                <a:latin typeface="Calibri"/>
                <a:ea typeface="Calibri"/>
                <a:cs typeface="Calibri"/>
                <a:sym typeface="Calibri"/>
              </a:rPr>
              <a:t>Restorative Circles</a:t>
            </a:r>
            <a:endParaRPr sz="1300"/>
          </a:p>
        </p:txBody>
      </p:sp>
      <p:pic>
        <p:nvPicPr>
          <p:cNvPr id="520" name="Google Shape;520;p67"/>
          <p:cNvPicPr preferRelativeResize="0"/>
          <p:nvPr/>
        </p:nvPicPr>
        <p:blipFill>
          <a:blip r:embed="rId3">
            <a:alphaModFix/>
          </a:blip>
          <a:stretch>
            <a:fillRect/>
          </a:stretch>
        </p:blipFill>
        <p:spPr>
          <a:xfrm>
            <a:off x="8254675" y="4431325"/>
            <a:ext cx="568000" cy="568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pic>
        <p:nvPicPr>
          <p:cNvPr id="526" name="Google Shape;526;p68"/>
          <p:cNvPicPr preferRelativeResize="0"/>
          <p:nvPr/>
        </p:nvPicPr>
        <p:blipFill rotWithShape="1">
          <a:blip r:embed="rId3">
            <a:alphaModFix/>
          </a:blip>
          <a:srcRect/>
          <a:stretch/>
        </p:blipFill>
        <p:spPr>
          <a:xfrm>
            <a:off x="1094675" y="61000"/>
            <a:ext cx="7191425" cy="9253650"/>
          </a:xfrm>
          <a:prstGeom prst="rect">
            <a:avLst/>
          </a:prstGeom>
          <a:noFill/>
          <a:ln>
            <a:noFill/>
          </a:ln>
          <a:effectLst>
            <a:outerShdw blurRad="292100" dist="139700" dir="2700000" algn="tl" rotWithShape="0">
              <a:srgbClr val="333333">
                <a:alpha val="64709"/>
              </a:srgbClr>
            </a:outerShdw>
          </a:effectLst>
        </p:spPr>
      </p:pic>
      <p:sp>
        <p:nvSpPr>
          <p:cNvPr id="527" name="Google Shape;527;p68"/>
          <p:cNvSpPr/>
          <p:nvPr/>
        </p:nvSpPr>
        <p:spPr>
          <a:xfrm>
            <a:off x="588525" y="873375"/>
            <a:ext cx="765000" cy="517800"/>
          </a:xfrm>
          <a:prstGeom prst="rightArrow">
            <a:avLst>
              <a:gd name="adj1" fmla="val 50000"/>
              <a:gd name="adj2" fmla="val 50000"/>
            </a:avLst>
          </a:prstGeom>
          <a:solidFill>
            <a:srgbClr val="4A86E8"/>
          </a:solidFill>
          <a:ln w="9525" cap="flat" cmpd="sng">
            <a:solidFill>
              <a:schemeClr val="dk2"/>
            </a:solidFill>
            <a:prstDash val="solid"/>
            <a:round/>
            <a:headEnd type="none" w="sm" len="sm"/>
            <a:tailEnd type="none" w="sm" len="sm"/>
          </a:ln>
          <a:effectLst>
            <a:outerShdw blurRad="292100" dist="139700" dir="2700000" algn="tl" rotWithShape="0">
              <a:srgbClr val="333333">
                <a:alpha val="64709"/>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68"/>
          <p:cNvSpPr/>
          <p:nvPr/>
        </p:nvSpPr>
        <p:spPr>
          <a:xfrm>
            <a:off x="2342250" y="2312850"/>
            <a:ext cx="1282800" cy="517800"/>
          </a:xfrm>
          <a:prstGeom prst="rightArrow">
            <a:avLst>
              <a:gd name="adj1" fmla="val 50000"/>
              <a:gd name="adj2" fmla="val 50000"/>
            </a:avLst>
          </a:prstGeom>
          <a:solidFill>
            <a:srgbClr val="00B05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68"/>
          <p:cNvSpPr/>
          <p:nvPr/>
        </p:nvSpPr>
        <p:spPr>
          <a:xfrm>
            <a:off x="5119950" y="1894950"/>
            <a:ext cx="1083000" cy="800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pic>
        <p:nvPicPr>
          <p:cNvPr id="530" name="Google Shape;530;p68"/>
          <p:cNvPicPr preferRelativeResize="0"/>
          <p:nvPr/>
        </p:nvPicPr>
        <p:blipFill>
          <a:blip r:embed="rId4">
            <a:alphaModFix/>
          </a:blip>
          <a:stretch>
            <a:fillRect/>
          </a:stretch>
        </p:blipFill>
        <p:spPr>
          <a:xfrm>
            <a:off x="8254675" y="4431325"/>
            <a:ext cx="568000" cy="568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34"/>
        <p:cNvGrpSpPr/>
        <p:nvPr/>
      </p:nvGrpSpPr>
      <p:grpSpPr>
        <a:xfrm>
          <a:off x="0" y="0"/>
          <a:ext cx="0" cy="0"/>
          <a:chOff x="0" y="0"/>
          <a:chExt cx="0" cy="0"/>
        </a:xfrm>
      </p:grpSpPr>
      <p:sp>
        <p:nvSpPr>
          <p:cNvPr id="535" name="Google Shape;535;p69"/>
          <p:cNvSpPr txBox="1"/>
          <p:nvPr/>
        </p:nvSpPr>
        <p:spPr>
          <a:xfrm>
            <a:off x="1136550" y="291225"/>
            <a:ext cx="7627200" cy="354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2"/>
              </a:buClr>
              <a:buSzPts val="1680"/>
              <a:buFont typeface="Twentieth Century"/>
              <a:buNone/>
            </a:pPr>
            <a:r>
              <a:rPr lang="en" sz="3000" dirty="0">
                <a:solidFill>
                  <a:schemeClr val="dk1"/>
                </a:solidFill>
                <a:highlight>
                  <a:srgbClr val="CFE2F3"/>
                </a:highlight>
              </a:rPr>
              <a:t>Team Time</a:t>
            </a:r>
            <a:r>
              <a:rPr lang="en" sz="3000" dirty="0">
                <a:solidFill>
                  <a:schemeClr val="dk1"/>
                </a:solidFill>
              </a:rPr>
              <a:t> - Continuum of Support Discipline Flowchart Reflection</a:t>
            </a:r>
            <a:endParaRPr sz="3000" dirty="0">
              <a:solidFill>
                <a:schemeClr val="dk1"/>
              </a:solidFill>
            </a:endParaRPr>
          </a:p>
        </p:txBody>
      </p:sp>
      <p:sp>
        <p:nvSpPr>
          <p:cNvPr id="536" name="Google Shape;536;p69"/>
          <p:cNvSpPr txBox="1">
            <a:spLocks noGrp="1"/>
          </p:cNvSpPr>
          <p:nvPr>
            <p:ph type="body" idx="1"/>
          </p:nvPr>
        </p:nvSpPr>
        <p:spPr>
          <a:xfrm>
            <a:off x="340725" y="1374525"/>
            <a:ext cx="3932400" cy="3179400"/>
          </a:xfrm>
          <a:prstGeom prst="rect">
            <a:avLst/>
          </a:prstGeom>
        </p:spPr>
        <p:txBody>
          <a:bodyPr spcFirstLastPara="1" wrap="square" lIns="91425" tIns="91425" rIns="91425" bIns="91425" anchor="t" anchorCtr="0">
            <a:noAutofit/>
          </a:bodyPr>
          <a:lstStyle/>
          <a:p>
            <a:pPr marL="228600" lvl="0" indent="-234950" algn="l" rtl="0">
              <a:lnSpc>
                <a:spcPct val="90000"/>
              </a:lnSpc>
              <a:spcBef>
                <a:spcPts val="500"/>
              </a:spcBef>
              <a:spcAft>
                <a:spcPts val="0"/>
              </a:spcAft>
              <a:buClr>
                <a:schemeClr val="dk1"/>
              </a:buClr>
              <a:buSzPts val="1900"/>
              <a:buChar char="•"/>
            </a:pPr>
            <a:r>
              <a:rPr lang="en" sz="1900">
                <a:solidFill>
                  <a:schemeClr val="dk1"/>
                </a:solidFill>
              </a:rPr>
              <a:t>What are the effective strategies already in use &amp; where they fall on the flow chart template? </a:t>
            </a:r>
            <a:endParaRPr sz="1900">
              <a:solidFill>
                <a:schemeClr val="dk1"/>
              </a:solidFill>
            </a:endParaRPr>
          </a:p>
          <a:p>
            <a:pPr marL="228600" lvl="0" indent="-234950" algn="l" rtl="0">
              <a:lnSpc>
                <a:spcPct val="90000"/>
              </a:lnSpc>
              <a:spcBef>
                <a:spcPts val="0"/>
              </a:spcBef>
              <a:spcAft>
                <a:spcPts val="0"/>
              </a:spcAft>
              <a:buClr>
                <a:schemeClr val="dk1"/>
              </a:buClr>
              <a:buSzPts val="1900"/>
              <a:buChar char="•"/>
            </a:pPr>
            <a:r>
              <a:rPr lang="en" sz="1900">
                <a:solidFill>
                  <a:schemeClr val="dk1"/>
                </a:solidFill>
              </a:rPr>
              <a:t>Are problem-solving/ instructive/restorative approaches built into the continuum of response to minor and major behaviors?</a:t>
            </a:r>
            <a:endParaRPr sz="1900">
              <a:solidFill>
                <a:schemeClr val="dk1"/>
              </a:solidFill>
            </a:endParaRPr>
          </a:p>
          <a:p>
            <a:pPr marL="228600" lvl="0" indent="-234950" algn="l" rtl="0">
              <a:lnSpc>
                <a:spcPct val="90000"/>
              </a:lnSpc>
              <a:spcBef>
                <a:spcPts val="0"/>
              </a:spcBef>
              <a:spcAft>
                <a:spcPts val="0"/>
              </a:spcAft>
              <a:buClr>
                <a:schemeClr val="dk1"/>
              </a:buClr>
              <a:buSzPts val="1900"/>
              <a:buChar char="•"/>
            </a:pPr>
            <a:r>
              <a:rPr lang="en" sz="1900">
                <a:solidFill>
                  <a:schemeClr val="dk1"/>
                </a:solidFill>
              </a:rPr>
              <a:t>What would the impact of having a flowchart be your building? Would it make it easier or harder for teachers to navigate discipline procedures?   </a:t>
            </a:r>
            <a:endParaRPr sz="1900"/>
          </a:p>
        </p:txBody>
      </p:sp>
      <p:pic>
        <p:nvPicPr>
          <p:cNvPr id="537" name="Google Shape;537;p69"/>
          <p:cNvPicPr preferRelativeResize="0"/>
          <p:nvPr/>
        </p:nvPicPr>
        <p:blipFill rotWithShape="1">
          <a:blip r:embed="rId3">
            <a:alphaModFix/>
          </a:blip>
          <a:srcRect l="8307" t="18840" r="58262" b="7102"/>
          <a:stretch/>
        </p:blipFill>
        <p:spPr>
          <a:xfrm>
            <a:off x="4456650" y="1660275"/>
            <a:ext cx="4687350" cy="3179400"/>
          </a:xfrm>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70"/>
          <p:cNvSpPr txBox="1">
            <a:spLocks noGrp="1"/>
          </p:cNvSpPr>
          <p:nvPr>
            <p:ph type="title"/>
          </p:nvPr>
        </p:nvSpPr>
        <p:spPr>
          <a:xfrm>
            <a:off x="1428750" y="514351"/>
            <a:ext cx="5240400" cy="2892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 sz="3600" b="1"/>
              <a:t>Remember</a:t>
            </a:r>
            <a:r>
              <a:rPr lang="en" sz="2500" b="1">
                <a:latin typeface="Twentieth Century"/>
                <a:ea typeface="Twentieth Century"/>
                <a:cs typeface="Twentieth Century"/>
                <a:sym typeface="Twentieth Century"/>
              </a:rPr>
              <a:t>…</a:t>
            </a:r>
            <a:br>
              <a:rPr lang="en" sz="2500" b="1"/>
            </a:br>
            <a:endParaRPr sz="2500" b="1"/>
          </a:p>
        </p:txBody>
      </p:sp>
      <p:sp>
        <p:nvSpPr>
          <p:cNvPr id="544" name="Google Shape;544;p70"/>
          <p:cNvSpPr txBox="1"/>
          <p:nvPr/>
        </p:nvSpPr>
        <p:spPr>
          <a:xfrm>
            <a:off x="1428750" y="1200150"/>
            <a:ext cx="5772000" cy="3314700"/>
          </a:xfrm>
          <a:prstGeom prst="rect">
            <a:avLst/>
          </a:prstGeom>
          <a:noFill/>
          <a:ln>
            <a:noFill/>
          </a:ln>
        </p:spPr>
        <p:txBody>
          <a:bodyPr spcFirstLastPara="1" wrap="square" lIns="51425" tIns="25700" rIns="51425" bIns="25700" anchor="t" anchorCtr="0">
            <a:noAutofit/>
          </a:bodyPr>
          <a:lstStyle/>
          <a:p>
            <a:pPr marL="177800" marR="0" lvl="0" indent="-177800" algn="ctr" rtl="0">
              <a:lnSpc>
                <a:spcPct val="90000"/>
              </a:lnSpc>
              <a:spcBef>
                <a:spcPts val="0"/>
              </a:spcBef>
              <a:spcAft>
                <a:spcPts val="0"/>
              </a:spcAft>
              <a:buClr>
                <a:srgbClr val="2B3F7B"/>
              </a:buClr>
              <a:buSzPts val="2300"/>
              <a:buFont typeface="Noto Sans Symbols"/>
              <a:buNone/>
            </a:pPr>
            <a:r>
              <a:rPr lang="en" sz="2300" b="1" i="1">
                <a:solidFill>
                  <a:srgbClr val="0070C0"/>
                </a:solidFill>
                <a:latin typeface="Calibri"/>
                <a:ea typeface="Calibri"/>
                <a:cs typeface="Calibri"/>
                <a:sym typeface="Calibri"/>
              </a:rPr>
              <a:t>Behavior change </a:t>
            </a:r>
            <a:r>
              <a:rPr lang="en" sz="2300">
                <a:solidFill>
                  <a:srgbClr val="000000"/>
                </a:solidFill>
                <a:latin typeface="Calibri"/>
                <a:ea typeface="Calibri"/>
                <a:cs typeface="Calibri"/>
                <a:sym typeface="Calibri"/>
              </a:rPr>
              <a:t>is an instructional process</a:t>
            </a:r>
            <a:endParaRPr sz="1100"/>
          </a:p>
          <a:p>
            <a:pPr marL="177800" marR="0" lvl="0" indent="-177800" algn="ctr" rtl="0">
              <a:lnSpc>
                <a:spcPct val="90000"/>
              </a:lnSpc>
              <a:spcBef>
                <a:spcPts val="500"/>
              </a:spcBef>
              <a:spcAft>
                <a:spcPts val="0"/>
              </a:spcAft>
              <a:buClr>
                <a:srgbClr val="2B3F7B"/>
              </a:buClr>
              <a:buSzPts val="2300"/>
              <a:buFont typeface="Noto Sans Symbols"/>
              <a:buNone/>
            </a:pPr>
            <a:endParaRPr sz="2300">
              <a:solidFill>
                <a:srgbClr val="000000"/>
              </a:solidFill>
              <a:latin typeface="Calibri"/>
              <a:ea typeface="Calibri"/>
              <a:cs typeface="Calibri"/>
              <a:sym typeface="Calibri"/>
            </a:endParaRPr>
          </a:p>
          <a:p>
            <a:pPr marL="177800" marR="0" lvl="0" indent="-177800" algn="ctr" rtl="0">
              <a:lnSpc>
                <a:spcPct val="90000"/>
              </a:lnSpc>
              <a:spcBef>
                <a:spcPts val="500"/>
              </a:spcBef>
              <a:spcAft>
                <a:spcPts val="0"/>
              </a:spcAft>
              <a:buClr>
                <a:srgbClr val="2B3F7B"/>
              </a:buClr>
              <a:buSzPts val="2300"/>
              <a:buFont typeface="Noto Sans Symbols"/>
              <a:buNone/>
            </a:pPr>
            <a:r>
              <a:rPr lang="en" sz="2300">
                <a:solidFill>
                  <a:srgbClr val="000000"/>
                </a:solidFill>
                <a:latin typeface="Calibri"/>
                <a:ea typeface="Calibri"/>
                <a:cs typeface="Calibri"/>
                <a:sym typeface="Calibri"/>
              </a:rPr>
              <a:t>We change </a:t>
            </a:r>
            <a:r>
              <a:rPr lang="en" sz="2300" b="1">
                <a:solidFill>
                  <a:srgbClr val="0070C0"/>
                </a:solidFill>
                <a:latin typeface="Calibri"/>
                <a:ea typeface="Calibri"/>
                <a:cs typeface="Calibri"/>
                <a:sym typeface="Calibri"/>
              </a:rPr>
              <a:t>STUDENT</a:t>
            </a:r>
            <a:r>
              <a:rPr lang="en" sz="2300">
                <a:solidFill>
                  <a:srgbClr val="000000"/>
                </a:solidFill>
                <a:latin typeface="Calibri"/>
                <a:ea typeface="Calibri"/>
                <a:cs typeface="Calibri"/>
                <a:sym typeface="Calibri"/>
              </a:rPr>
              <a:t> behavior  </a:t>
            </a:r>
            <a:endParaRPr sz="1100"/>
          </a:p>
          <a:p>
            <a:pPr marL="177800" marR="0" lvl="0" indent="-177800" algn="ctr" rtl="0">
              <a:lnSpc>
                <a:spcPct val="90000"/>
              </a:lnSpc>
              <a:spcBef>
                <a:spcPts val="500"/>
              </a:spcBef>
              <a:spcAft>
                <a:spcPts val="0"/>
              </a:spcAft>
              <a:buClr>
                <a:srgbClr val="2B3F7B"/>
              </a:buClr>
              <a:buSzPts val="2300"/>
              <a:buFont typeface="Noto Sans Symbols"/>
              <a:buNone/>
            </a:pPr>
            <a:r>
              <a:rPr lang="en" sz="2300">
                <a:solidFill>
                  <a:srgbClr val="000000"/>
                </a:solidFill>
                <a:latin typeface="Calibri"/>
                <a:ea typeface="Calibri"/>
                <a:cs typeface="Calibri"/>
                <a:sym typeface="Calibri"/>
              </a:rPr>
              <a:t>by changing</a:t>
            </a:r>
            <a:r>
              <a:rPr lang="en" sz="2300" b="1">
                <a:solidFill>
                  <a:srgbClr val="21218A"/>
                </a:solidFill>
                <a:latin typeface="Calibri"/>
                <a:ea typeface="Calibri"/>
                <a:cs typeface="Calibri"/>
                <a:sym typeface="Calibri"/>
              </a:rPr>
              <a:t> </a:t>
            </a:r>
            <a:r>
              <a:rPr lang="en" sz="2300" b="1">
                <a:solidFill>
                  <a:srgbClr val="0070C0"/>
                </a:solidFill>
                <a:latin typeface="Calibri"/>
                <a:ea typeface="Calibri"/>
                <a:cs typeface="Calibri"/>
                <a:sym typeface="Calibri"/>
              </a:rPr>
              <a:t>ADULT</a:t>
            </a:r>
            <a:r>
              <a:rPr lang="en" sz="2300">
                <a:solidFill>
                  <a:srgbClr val="000000"/>
                </a:solidFill>
                <a:latin typeface="Calibri"/>
                <a:ea typeface="Calibri"/>
                <a:cs typeface="Calibri"/>
                <a:sym typeface="Calibri"/>
              </a:rPr>
              <a:t> behavior.</a:t>
            </a:r>
            <a:endParaRPr sz="1100"/>
          </a:p>
          <a:p>
            <a:pPr marL="177800" marR="0" lvl="0" indent="-177800" algn="ctr" rtl="0">
              <a:lnSpc>
                <a:spcPct val="90000"/>
              </a:lnSpc>
              <a:spcBef>
                <a:spcPts val="500"/>
              </a:spcBef>
              <a:spcAft>
                <a:spcPts val="0"/>
              </a:spcAft>
              <a:buClr>
                <a:srgbClr val="2B3F7B"/>
              </a:buClr>
              <a:buSzPts val="2300"/>
              <a:buFont typeface="Noto Sans Symbols"/>
              <a:buNone/>
            </a:pPr>
            <a:endParaRPr sz="2300">
              <a:solidFill>
                <a:srgbClr val="000000"/>
              </a:solidFill>
              <a:latin typeface="Calibri"/>
              <a:ea typeface="Calibri"/>
              <a:cs typeface="Calibri"/>
              <a:sym typeface="Calibri"/>
            </a:endParaRPr>
          </a:p>
          <a:p>
            <a:pPr marL="177800" marR="0" lvl="0" indent="-177800" algn="ctr" rtl="0">
              <a:spcBef>
                <a:spcPts val="500"/>
              </a:spcBef>
              <a:spcAft>
                <a:spcPts val="0"/>
              </a:spcAft>
              <a:buClr>
                <a:srgbClr val="2B3F7B"/>
              </a:buClr>
              <a:buSzPts val="2300"/>
              <a:buFont typeface="Noto Sans Symbols"/>
              <a:buNone/>
            </a:pPr>
            <a:r>
              <a:rPr lang="en" sz="2300" b="1" i="1">
                <a:solidFill>
                  <a:srgbClr val="B95B22"/>
                </a:solidFill>
                <a:latin typeface="Calibri"/>
                <a:ea typeface="Calibri"/>
                <a:cs typeface="Calibri"/>
                <a:sym typeface="Calibri"/>
              </a:rPr>
              <a:t> </a:t>
            </a:r>
            <a:r>
              <a:rPr lang="en" sz="2300" b="1" i="1">
                <a:solidFill>
                  <a:srgbClr val="0070C0"/>
                </a:solidFill>
                <a:latin typeface="Calibri"/>
                <a:ea typeface="Calibri"/>
                <a:cs typeface="Calibri"/>
                <a:sym typeface="Calibri"/>
              </a:rPr>
              <a:t>Interventions = changes in staff </a:t>
            </a:r>
            <a:endParaRPr sz="1100"/>
          </a:p>
          <a:p>
            <a:pPr marL="177800" marR="0" lvl="0" indent="-177800" algn="ctr" rtl="0">
              <a:spcBef>
                <a:spcPts val="500"/>
              </a:spcBef>
              <a:spcAft>
                <a:spcPts val="0"/>
              </a:spcAft>
              <a:buClr>
                <a:srgbClr val="2B3F7B"/>
              </a:buClr>
              <a:buSzPts val="2300"/>
              <a:buFont typeface="Noto Sans Symbols"/>
              <a:buNone/>
            </a:pPr>
            <a:r>
              <a:rPr lang="en" sz="2300" b="1" i="1">
                <a:solidFill>
                  <a:srgbClr val="0070C0"/>
                </a:solidFill>
                <a:latin typeface="Calibri"/>
                <a:ea typeface="Calibri"/>
                <a:cs typeface="Calibri"/>
                <a:sym typeface="Calibri"/>
              </a:rPr>
              <a:t>procedures &amp; practices</a:t>
            </a:r>
            <a:endParaRPr sz="1100"/>
          </a:p>
          <a:p>
            <a:pPr marL="254000" marR="0" lvl="0" indent="-114300" algn="l" rtl="0">
              <a:spcBef>
                <a:spcPts val="500"/>
              </a:spcBef>
              <a:spcAft>
                <a:spcPts val="0"/>
              </a:spcAft>
              <a:buClr>
                <a:srgbClr val="2B3F7B"/>
              </a:buClr>
              <a:buSzPts val="2300"/>
              <a:buFont typeface="Noto Sans Symbols"/>
              <a:buNone/>
            </a:pPr>
            <a:endParaRPr sz="2300">
              <a:solidFill>
                <a:srgbClr val="B95B22"/>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48"/>
        <p:cNvGrpSpPr/>
        <p:nvPr/>
      </p:nvGrpSpPr>
      <p:grpSpPr>
        <a:xfrm>
          <a:off x="0" y="0"/>
          <a:ext cx="0" cy="0"/>
          <a:chOff x="0" y="0"/>
          <a:chExt cx="0" cy="0"/>
        </a:xfrm>
      </p:grpSpPr>
      <p:sp>
        <p:nvSpPr>
          <p:cNvPr id="549" name="Google Shape;549;p71"/>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dirty="0"/>
              <a:t>Team Time - Action Planning </a:t>
            </a:r>
            <a:endParaRPr dirty="0"/>
          </a:p>
        </p:txBody>
      </p:sp>
      <p:sp>
        <p:nvSpPr>
          <p:cNvPr id="550" name="Google Shape;550;p71"/>
          <p:cNvSpPr txBox="1">
            <a:spLocks noGrp="1"/>
          </p:cNvSpPr>
          <p:nvPr>
            <p:ph type="body" idx="1"/>
          </p:nvPr>
        </p:nvSpPr>
        <p:spPr>
          <a:xfrm>
            <a:off x="628650" y="1268050"/>
            <a:ext cx="7886700" cy="33645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
                <a:solidFill>
                  <a:schemeClr val="dk1"/>
                </a:solidFill>
              </a:rPr>
              <a:t>Responding to Problem Behavior Action Planning: : </a:t>
            </a:r>
            <a:endParaRPr>
              <a:solidFill>
                <a:schemeClr val="dk1"/>
              </a:solidFill>
            </a:endParaRPr>
          </a:p>
          <a:p>
            <a:pPr marL="457200" lvl="0" indent="-342900" algn="l" rtl="0">
              <a:lnSpc>
                <a:spcPct val="115000"/>
              </a:lnSpc>
              <a:spcBef>
                <a:spcPts val="0"/>
              </a:spcBef>
              <a:spcAft>
                <a:spcPts val="0"/>
              </a:spcAft>
              <a:buSzPts val="1800"/>
              <a:buChar char="●"/>
            </a:pPr>
            <a:r>
              <a:rPr lang="en">
                <a:solidFill>
                  <a:schemeClr val="dk1"/>
                </a:solidFill>
              </a:rPr>
              <a:t>Select team activity to facilitate with staff as part of creating T-Chart for problem behaviors</a:t>
            </a:r>
            <a:endParaRPr>
              <a:solidFill>
                <a:schemeClr val="dk1"/>
              </a:solidFill>
            </a:endParaRPr>
          </a:p>
          <a:p>
            <a:pPr marL="457200" lvl="0" indent="0" algn="l" rtl="0">
              <a:lnSpc>
                <a:spcPct val="115000"/>
              </a:lnSpc>
              <a:spcBef>
                <a:spcPts val="0"/>
              </a:spcBef>
              <a:spcAft>
                <a:spcPts val="0"/>
              </a:spcAft>
              <a:buNone/>
            </a:pPr>
            <a:endParaRPr sz="1000">
              <a:solidFill>
                <a:schemeClr val="dk1"/>
              </a:solidFill>
            </a:endParaRPr>
          </a:p>
          <a:p>
            <a:pPr marL="457200" lvl="0" indent="-342900" algn="l" rtl="0">
              <a:lnSpc>
                <a:spcPct val="115000"/>
              </a:lnSpc>
              <a:spcBef>
                <a:spcPts val="0"/>
              </a:spcBef>
              <a:spcAft>
                <a:spcPts val="0"/>
              </a:spcAft>
              <a:buSzPts val="1800"/>
              <a:buChar char="●"/>
            </a:pPr>
            <a:r>
              <a:rPr lang="en">
                <a:solidFill>
                  <a:schemeClr val="dk1"/>
                </a:solidFill>
              </a:rPr>
              <a:t>Explore flowchart / continuum of response strategies for problem behaviors. Map existing practices that work well; identify growth areas with plan to address. </a:t>
            </a:r>
            <a:endParaRPr>
              <a:solidFill>
                <a:schemeClr val="dk1"/>
              </a:solidFill>
            </a:endParaRPr>
          </a:p>
          <a:p>
            <a:pPr marL="457200" lvl="0" indent="0" algn="l" rtl="0">
              <a:lnSpc>
                <a:spcPct val="115000"/>
              </a:lnSpc>
              <a:spcBef>
                <a:spcPts val="0"/>
              </a:spcBef>
              <a:spcAft>
                <a:spcPts val="0"/>
              </a:spcAft>
              <a:buNone/>
            </a:pPr>
            <a:endParaRPr sz="1000">
              <a:solidFill>
                <a:schemeClr val="dk1"/>
              </a:solidFill>
            </a:endParaRPr>
          </a:p>
          <a:p>
            <a:pPr marL="457200" lvl="0" indent="-342900" algn="l" rtl="0">
              <a:lnSpc>
                <a:spcPct val="115000"/>
              </a:lnSpc>
              <a:spcBef>
                <a:spcPts val="0"/>
              </a:spcBef>
              <a:spcAft>
                <a:spcPts val="0"/>
              </a:spcAft>
              <a:buSzPts val="1800"/>
              <a:buChar char="●"/>
            </a:pPr>
            <a:r>
              <a:rPr lang="en">
                <a:solidFill>
                  <a:schemeClr val="dk1"/>
                </a:solidFill>
              </a:rPr>
              <a:t>Explore if referral form supports revised behavior response system; what revisions are needed?</a:t>
            </a:r>
            <a:endParaRPr>
              <a:solidFill>
                <a:schemeClr val="dk1"/>
              </a:solidFill>
            </a:endParaRPr>
          </a:p>
          <a:p>
            <a:pPr marL="0" lvl="0" indent="0" algn="l" rtl="0">
              <a:spcBef>
                <a:spcPts val="800"/>
              </a:spcBef>
              <a:spcAft>
                <a:spcPts val="0"/>
              </a:spcAft>
              <a:buNone/>
            </a:pPr>
            <a:endParaRPr sz="1000">
              <a:solidFill>
                <a:schemeClr val="dk1"/>
              </a:solidFill>
            </a:endParaRPr>
          </a:p>
          <a:p>
            <a:pPr marL="0" lvl="0" indent="0" algn="l" rtl="0">
              <a:spcBef>
                <a:spcPts val="1200"/>
              </a:spcBef>
              <a:spcAft>
                <a:spcPts val="1200"/>
              </a:spcAft>
              <a:buNone/>
            </a:pPr>
            <a:r>
              <a:rPr lang="en">
                <a:solidFill>
                  <a:schemeClr val="dk1"/>
                </a:solidFill>
              </a:rPr>
              <a:t>Revisit today’s previous topics/activities/action plan prompts</a:t>
            </a: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9"/>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Definition </a:t>
            </a:r>
            <a:endParaRPr/>
          </a:p>
        </p:txBody>
      </p:sp>
      <p:sp>
        <p:nvSpPr>
          <p:cNvPr id="227" name="Google Shape;227;p39"/>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fontScale="92500" lnSpcReduction="10000"/>
          </a:bodyPr>
          <a:lstStyle/>
          <a:p>
            <a:pPr marL="0" lvl="0" indent="0" algn="ctr" rtl="0">
              <a:lnSpc>
                <a:spcPct val="115000"/>
              </a:lnSpc>
              <a:spcBef>
                <a:spcPts val="600"/>
              </a:spcBef>
              <a:spcAft>
                <a:spcPts val="0"/>
              </a:spcAft>
              <a:buClr>
                <a:schemeClr val="dk1"/>
              </a:buClr>
              <a:buSzPct val="45833"/>
              <a:buFont typeface="Arial"/>
              <a:buNone/>
            </a:pPr>
            <a:r>
              <a:rPr lang="en" sz="2400">
                <a:solidFill>
                  <a:schemeClr val="dk1"/>
                </a:solidFill>
              </a:rPr>
              <a:t>Disciplinary policies and practices are part of a cohesive behavior support system within a school. Discipline is a complementary system to expectations and acknowledgements.</a:t>
            </a:r>
            <a:endParaRPr sz="2400">
              <a:solidFill>
                <a:schemeClr val="dk1"/>
              </a:solidFill>
            </a:endParaRPr>
          </a:p>
          <a:p>
            <a:pPr marL="0" lvl="0" indent="0" algn="ctr" rtl="0">
              <a:lnSpc>
                <a:spcPct val="115000"/>
              </a:lnSpc>
              <a:spcBef>
                <a:spcPts val="600"/>
              </a:spcBef>
              <a:spcAft>
                <a:spcPts val="0"/>
              </a:spcAft>
              <a:buClr>
                <a:schemeClr val="dk1"/>
              </a:buClr>
              <a:buSzPct val="45833"/>
              <a:buFont typeface="Arial"/>
              <a:buNone/>
            </a:pPr>
            <a:r>
              <a:rPr lang="en" sz="2400">
                <a:solidFill>
                  <a:schemeClr val="dk1"/>
                </a:solidFill>
              </a:rPr>
              <a:t> </a:t>
            </a:r>
            <a:endParaRPr sz="2400">
              <a:solidFill>
                <a:schemeClr val="dk1"/>
              </a:solidFill>
            </a:endParaRPr>
          </a:p>
          <a:p>
            <a:pPr marL="0" lvl="0" indent="0" algn="ctr" rtl="0">
              <a:lnSpc>
                <a:spcPct val="115000"/>
              </a:lnSpc>
              <a:spcBef>
                <a:spcPts val="600"/>
              </a:spcBef>
              <a:spcAft>
                <a:spcPts val="0"/>
              </a:spcAft>
              <a:buClr>
                <a:schemeClr val="dk1"/>
              </a:buClr>
              <a:buSzPct val="45833"/>
              <a:buFont typeface="Arial"/>
              <a:buNone/>
            </a:pPr>
            <a:r>
              <a:rPr lang="en" sz="2400">
                <a:solidFill>
                  <a:schemeClr val="dk1"/>
                </a:solidFill>
              </a:rPr>
              <a:t>Effective discipline includes opportunities for students to LEARN and PRACTICE appropriate behaviors through an instructional approach.</a:t>
            </a:r>
            <a:endParaRPr sz="2400">
              <a:solidFill>
                <a:schemeClr val="dk1"/>
              </a:solidFill>
            </a:endParaRPr>
          </a:p>
          <a:p>
            <a:pPr marL="0" lvl="0" indent="0" algn="l" rtl="0">
              <a:spcBef>
                <a:spcPts val="800"/>
              </a:spcBef>
              <a:spcAft>
                <a:spcPts val="1200"/>
              </a:spcAft>
              <a:buNone/>
            </a:pPr>
            <a:endParaRPr/>
          </a:p>
        </p:txBody>
      </p:sp>
      <p:pic>
        <p:nvPicPr>
          <p:cNvPr id="228" name="Google Shape;228;p39"/>
          <p:cNvPicPr preferRelativeResize="0"/>
          <p:nvPr/>
        </p:nvPicPr>
        <p:blipFill>
          <a:blip r:embed="rId3">
            <a:alphaModFix/>
          </a:blip>
          <a:stretch>
            <a:fillRect/>
          </a:stretch>
        </p:blipFill>
        <p:spPr>
          <a:xfrm>
            <a:off x="8254675" y="4431325"/>
            <a:ext cx="568000" cy="56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0"/>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1100"/>
              <a:buFont typeface="Arial"/>
              <a:buNone/>
            </a:pPr>
            <a:r>
              <a:rPr lang="en"/>
              <a:t>Rationale for</a:t>
            </a:r>
            <a:endParaRPr/>
          </a:p>
          <a:p>
            <a:pPr marL="0" lvl="0" indent="0" algn="l" rtl="0">
              <a:spcBef>
                <a:spcPts val="0"/>
              </a:spcBef>
              <a:spcAft>
                <a:spcPts val="0"/>
              </a:spcAft>
              <a:buNone/>
            </a:pPr>
            <a:r>
              <a:rPr lang="en"/>
              <a:t>Discipline Definitions and Policies</a:t>
            </a:r>
            <a:endParaRPr sz="2400"/>
          </a:p>
        </p:txBody>
      </p:sp>
      <p:sp>
        <p:nvSpPr>
          <p:cNvPr id="234" name="Google Shape;234;p40"/>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fontScale="92500"/>
          </a:bodyPr>
          <a:lstStyle/>
          <a:p>
            <a:pPr marL="0" lvl="0" indent="0" algn="ctr" rtl="0">
              <a:lnSpc>
                <a:spcPct val="115000"/>
              </a:lnSpc>
              <a:spcBef>
                <a:spcPts val="500"/>
              </a:spcBef>
              <a:spcAft>
                <a:spcPts val="0"/>
              </a:spcAft>
              <a:buClr>
                <a:schemeClr val="dk1"/>
              </a:buClr>
              <a:buSzPct val="55000"/>
              <a:buFont typeface="Arial"/>
              <a:buNone/>
            </a:pPr>
            <a:r>
              <a:rPr lang="en" sz="2000">
                <a:solidFill>
                  <a:schemeClr val="dk1"/>
                </a:solidFill>
              </a:rPr>
              <a:t>Clearly defined procedures support consistency with responding to behavioral infractions. Consistency creates the conditions for increased structure, feelings of safety, and a positive learning environment.</a:t>
            </a:r>
            <a:endParaRPr sz="2000">
              <a:solidFill>
                <a:schemeClr val="dk1"/>
              </a:solidFill>
            </a:endParaRPr>
          </a:p>
          <a:p>
            <a:pPr marL="0" lvl="0" indent="0" algn="ctr" rtl="0">
              <a:lnSpc>
                <a:spcPct val="115000"/>
              </a:lnSpc>
              <a:spcBef>
                <a:spcPts val="500"/>
              </a:spcBef>
              <a:spcAft>
                <a:spcPts val="0"/>
              </a:spcAft>
              <a:buClr>
                <a:schemeClr val="dk1"/>
              </a:buClr>
              <a:buSzPct val="55000"/>
              <a:buFont typeface="Arial"/>
              <a:buNone/>
            </a:pPr>
            <a:endParaRPr sz="2000">
              <a:solidFill>
                <a:schemeClr val="dk1"/>
              </a:solidFill>
            </a:endParaRPr>
          </a:p>
          <a:p>
            <a:pPr marL="0" lvl="0" indent="0" algn="ctr" rtl="0">
              <a:lnSpc>
                <a:spcPct val="115000"/>
              </a:lnSpc>
              <a:spcBef>
                <a:spcPts val="500"/>
              </a:spcBef>
              <a:spcAft>
                <a:spcPts val="0"/>
              </a:spcAft>
              <a:buClr>
                <a:schemeClr val="dk1"/>
              </a:buClr>
              <a:buSzPct val="55000"/>
              <a:buFont typeface="Arial"/>
              <a:buNone/>
            </a:pPr>
            <a:r>
              <a:rPr lang="en" sz="2000">
                <a:solidFill>
                  <a:schemeClr val="dk1"/>
                </a:solidFill>
              </a:rPr>
              <a:t>Differentiating between behaviors addressed in the classroom, versus those addressed by administration, can (a) improve consistency within the classroom, (b) provide more meaningful information for problem solving, (c) increase instructional minutes, and (d) free up administrative time spent on discipline.</a:t>
            </a:r>
            <a:endParaRPr sz="2000">
              <a:solidFill>
                <a:schemeClr val="dk1"/>
              </a:solidFill>
            </a:endParaRPr>
          </a:p>
          <a:p>
            <a:pPr marL="0" lvl="0" indent="0" algn="l" rtl="0">
              <a:spcBef>
                <a:spcPts val="800"/>
              </a:spcBef>
              <a:spcAft>
                <a:spcPts val="1200"/>
              </a:spcAft>
              <a:buNone/>
            </a:pPr>
            <a:endParaRPr/>
          </a:p>
        </p:txBody>
      </p:sp>
      <p:pic>
        <p:nvPicPr>
          <p:cNvPr id="235" name="Google Shape;235;p40"/>
          <p:cNvPicPr preferRelativeResize="0"/>
          <p:nvPr/>
        </p:nvPicPr>
        <p:blipFill>
          <a:blip r:embed="rId3">
            <a:alphaModFix/>
          </a:blip>
          <a:stretch>
            <a:fillRect/>
          </a:stretch>
        </p:blipFill>
        <p:spPr>
          <a:xfrm>
            <a:off x="8254675" y="4431325"/>
            <a:ext cx="568000" cy="56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sp>
        <p:nvSpPr>
          <p:cNvPr id="242" name="Google Shape;242;p41"/>
          <p:cNvSpPr txBox="1">
            <a:spLocks noGrp="1"/>
          </p:cNvSpPr>
          <p:nvPr>
            <p:ph type="body" idx="1"/>
          </p:nvPr>
        </p:nvSpPr>
        <p:spPr>
          <a:xfrm>
            <a:off x="2256238" y="2379614"/>
            <a:ext cx="5915100" cy="2447700"/>
          </a:xfrm>
          <a:prstGeom prst="rect">
            <a:avLst/>
          </a:prstGeom>
        </p:spPr>
        <p:txBody>
          <a:bodyPr spcFirstLastPara="1" wrap="square" lIns="68575" tIns="34275" rIns="68575" bIns="34275" anchor="t" anchorCtr="0">
            <a:noAutofit/>
          </a:bodyPr>
          <a:lstStyle/>
          <a:p>
            <a:pPr marL="177800" lvl="0" indent="-177800" algn="ctr" rtl="0">
              <a:lnSpc>
                <a:spcPct val="70000"/>
              </a:lnSpc>
              <a:spcBef>
                <a:spcPts val="0"/>
              </a:spcBef>
              <a:spcAft>
                <a:spcPts val="0"/>
              </a:spcAft>
              <a:buClr>
                <a:srgbClr val="2B3F7B"/>
              </a:buClr>
              <a:buSzPts val="2128"/>
              <a:buFont typeface="Noto Sans Symbols"/>
              <a:buNone/>
            </a:pPr>
            <a:r>
              <a:rPr lang="en" sz="2427" b="1" i="1">
                <a:solidFill>
                  <a:schemeClr val="accent1"/>
                </a:solidFill>
              </a:rPr>
              <a:t>Behavior change</a:t>
            </a:r>
            <a:r>
              <a:rPr lang="en" sz="2427" b="1" i="1">
                <a:solidFill>
                  <a:srgbClr val="0070C0"/>
                </a:solidFill>
              </a:rPr>
              <a:t> </a:t>
            </a:r>
            <a:r>
              <a:rPr lang="en" sz="2427">
                <a:solidFill>
                  <a:schemeClr val="dk1"/>
                </a:solidFill>
              </a:rPr>
              <a:t>is an instructional process</a:t>
            </a:r>
            <a:endParaRPr sz="1317">
              <a:solidFill>
                <a:schemeClr val="dk1"/>
              </a:solidFill>
            </a:endParaRPr>
          </a:p>
          <a:p>
            <a:pPr marL="177800" lvl="0" indent="-177800" algn="ctr" rtl="0">
              <a:lnSpc>
                <a:spcPct val="70000"/>
              </a:lnSpc>
              <a:spcBef>
                <a:spcPts val="500"/>
              </a:spcBef>
              <a:spcAft>
                <a:spcPts val="0"/>
              </a:spcAft>
              <a:buClr>
                <a:srgbClr val="2B3F7B"/>
              </a:buClr>
              <a:buSzPts val="2128"/>
              <a:buFont typeface="Noto Sans Symbols"/>
              <a:buNone/>
            </a:pPr>
            <a:endParaRPr sz="2427">
              <a:solidFill>
                <a:schemeClr val="dk1"/>
              </a:solidFill>
            </a:endParaRPr>
          </a:p>
          <a:p>
            <a:pPr marL="177800" lvl="0" indent="-177800" algn="ctr" rtl="0">
              <a:lnSpc>
                <a:spcPct val="70000"/>
              </a:lnSpc>
              <a:spcBef>
                <a:spcPts val="500"/>
              </a:spcBef>
              <a:spcAft>
                <a:spcPts val="0"/>
              </a:spcAft>
              <a:buClr>
                <a:srgbClr val="2B3F7B"/>
              </a:buClr>
              <a:buSzPts val="2128"/>
              <a:buFont typeface="Noto Sans Symbols"/>
              <a:buNone/>
            </a:pPr>
            <a:r>
              <a:rPr lang="en" sz="2427">
                <a:solidFill>
                  <a:schemeClr val="dk1"/>
                </a:solidFill>
              </a:rPr>
              <a:t>We change </a:t>
            </a:r>
            <a:r>
              <a:rPr lang="en" sz="2427" b="1">
                <a:solidFill>
                  <a:schemeClr val="accent1"/>
                </a:solidFill>
              </a:rPr>
              <a:t>STUDENT</a:t>
            </a:r>
            <a:r>
              <a:rPr lang="en" sz="2427">
                <a:solidFill>
                  <a:schemeClr val="dk1"/>
                </a:solidFill>
              </a:rPr>
              <a:t> behavior  </a:t>
            </a:r>
            <a:endParaRPr sz="1317">
              <a:solidFill>
                <a:schemeClr val="dk1"/>
              </a:solidFill>
            </a:endParaRPr>
          </a:p>
          <a:p>
            <a:pPr marL="177800" lvl="0" indent="-177800" algn="ctr" rtl="0">
              <a:lnSpc>
                <a:spcPct val="70000"/>
              </a:lnSpc>
              <a:spcBef>
                <a:spcPts val="500"/>
              </a:spcBef>
              <a:spcAft>
                <a:spcPts val="0"/>
              </a:spcAft>
              <a:buClr>
                <a:srgbClr val="2B3F7B"/>
              </a:buClr>
              <a:buSzPts val="2128"/>
              <a:buFont typeface="Noto Sans Symbols"/>
              <a:buNone/>
            </a:pPr>
            <a:r>
              <a:rPr lang="en" sz="2427">
                <a:solidFill>
                  <a:schemeClr val="dk1"/>
                </a:solidFill>
              </a:rPr>
              <a:t>by changing</a:t>
            </a:r>
            <a:r>
              <a:rPr lang="en" sz="2427" b="1">
                <a:solidFill>
                  <a:srgbClr val="21218A"/>
                </a:solidFill>
              </a:rPr>
              <a:t> </a:t>
            </a:r>
            <a:r>
              <a:rPr lang="en" sz="2427" b="1">
                <a:solidFill>
                  <a:schemeClr val="accent1"/>
                </a:solidFill>
              </a:rPr>
              <a:t>ADULT</a:t>
            </a:r>
            <a:r>
              <a:rPr lang="en" sz="2427">
                <a:solidFill>
                  <a:schemeClr val="accent1"/>
                </a:solidFill>
              </a:rPr>
              <a:t> </a:t>
            </a:r>
            <a:r>
              <a:rPr lang="en" sz="2427">
                <a:solidFill>
                  <a:schemeClr val="dk1"/>
                </a:solidFill>
              </a:rPr>
              <a:t>behavior.</a:t>
            </a:r>
            <a:endParaRPr sz="1317">
              <a:solidFill>
                <a:schemeClr val="dk1"/>
              </a:solidFill>
            </a:endParaRPr>
          </a:p>
          <a:p>
            <a:pPr marL="177800" lvl="0" indent="-177800" algn="ctr" rtl="0">
              <a:lnSpc>
                <a:spcPct val="70000"/>
              </a:lnSpc>
              <a:spcBef>
                <a:spcPts val="500"/>
              </a:spcBef>
              <a:spcAft>
                <a:spcPts val="0"/>
              </a:spcAft>
              <a:buClr>
                <a:srgbClr val="2B3F7B"/>
              </a:buClr>
              <a:buSzPts val="2128"/>
              <a:buFont typeface="Noto Sans Symbols"/>
              <a:buNone/>
            </a:pPr>
            <a:endParaRPr sz="2427">
              <a:solidFill>
                <a:schemeClr val="dk1"/>
              </a:solidFill>
            </a:endParaRPr>
          </a:p>
          <a:p>
            <a:pPr marL="177800" lvl="0" indent="-177800" algn="ctr" rtl="0">
              <a:lnSpc>
                <a:spcPct val="80000"/>
              </a:lnSpc>
              <a:spcBef>
                <a:spcPts val="500"/>
              </a:spcBef>
              <a:spcAft>
                <a:spcPts val="0"/>
              </a:spcAft>
              <a:buClr>
                <a:srgbClr val="2B3F7B"/>
              </a:buClr>
              <a:buSzPts val="2128"/>
              <a:buFont typeface="Noto Sans Symbols"/>
              <a:buNone/>
            </a:pPr>
            <a:r>
              <a:rPr lang="en" sz="2427" b="1" i="1">
                <a:solidFill>
                  <a:srgbClr val="B95B22"/>
                </a:solidFill>
              </a:rPr>
              <a:t> </a:t>
            </a:r>
            <a:r>
              <a:rPr lang="en" sz="2427" b="1" i="1">
                <a:solidFill>
                  <a:schemeClr val="accent1"/>
                </a:solidFill>
              </a:rPr>
              <a:t>Interventions = changes in staff </a:t>
            </a:r>
            <a:endParaRPr sz="1317">
              <a:solidFill>
                <a:schemeClr val="accent1"/>
              </a:solidFill>
            </a:endParaRPr>
          </a:p>
          <a:p>
            <a:pPr marL="177800" lvl="0" indent="-177800" algn="ctr" rtl="0">
              <a:lnSpc>
                <a:spcPct val="80000"/>
              </a:lnSpc>
              <a:spcBef>
                <a:spcPts val="500"/>
              </a:spcBef>
              <a:spcAft>
                <a:spcPts val="0"/>
              </a:spcAft>
              <a:buClr>
                <a:srgbClr val="2B3F7B"/>
              </a:buClr>
              <a:buSzPts val="2128"/>
              <a:buFont typeface="Noto Sans Symbols"/>
              <a:buNone/>
            </a:pPr>
            <a:r>
              <a:rPr lang="en" sz="2427" b="1" i="1">
                <a:solidFill>
                  <a:schemeClr val="accent1"/>
                </a:solidFill>
              </a:rPr>
              <a:t>procedures &amp; practices</a:t>
            </a:r>
            <a:endParaRPr sz="1317">
              <a:solidFill>
                <a:schemeClr val="accent1"/>
              </a:solidFill>
            </a:endParaRPr>
          </a:p>
          <a:p>
            <a:pPr marL="0" lvl="0" indent="0" algn="ctr" rtl="0">
              <a:lnSpc>
                <a:spcPct val="70000"/>
              </a:lnSpc>
              <a:spcBef>
                <a:spcPts val="800"/>
              </a:spcBef>
              <a:spcAft>
                <a:spcPts val="1200"/>
              </a:spcAft>
              <a:buSzPts val="1018"/>
              <a:buNone/>
            </a:pPr>
            <a:endParaRPr sz="1665"/>
          </a:p>
        </p:txBody>
      </p:sp>
      <p:pic>
        <p:nvPicPr>
          <p:cNvPr id="243" name="Google Shape;243;p41"/>
          <p:cNvPicPr preferRelativeResize="0"/>
          <p:nvPr/>
        </p:nvPicPr>
        <p:blipFill>
          <a:blip r:embed="rId3">
            <a:alphaModFix/>
          </a:blip>
          <a:stretch>
            <a:fillRect/>
          </a:stretch>
        </p:blipFill>
        <p:spPr>
          <a:xfrm>
            <a:off x="214679" y="273844"/>
            <a:ext cx="3532124" cy="1874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48"/>
        <p:cNvGrpSpPr/>
        <p:nvPr/>
      </p:nvGrpSpPr>
      <p:grpSpPr>
        <a:xfrm>
          <a:off x="0" y="0"/>
          <a:ext cx="0" cy="0"/>
          <a:chOff x="0" y="0"/>
          <a:chExt cx="0" cy="0"/>
        </a:xfrm>
      </p:grpSpPr>
      <p:sp>
        <p:nvSpPr>
          <p:cNvPr id="249" name="Google Shape;249;p42"/>
          <p:cNvSpPr txBox="1">
            <a:spLocks noGrp="1"/>
          </p:cNvSpPr>
          <p:nvPr>
            <p:ph type="title"/>
          </p:nvPr>
        </p:nvSpPr>
        <p:spPr>
          <a:xfrm>
            <a:off x="628650" y="173169"/>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400" dirty="0"/>
              <a:t>Rethinking Discipline</a:t>
            </a:r>
            <a:endParaRPr sz="2400" dirty="0"/>
          </a:p>
          <a:p>
            <a:pPr marL="0" lvl="0" indent="0" algn="l" rtl="0">
              <a:spcBef>
                <a:spcPts val="0"/>
              </a:spcBef>
              <a:spcAft>
                <a:spcPts val="0"/>
              </a:spcAft>
              <a:buNone/>
            </a:pPr>
            <a:r>
              <a:rPr lang="en" sz="2400" dirty="0"/>
              <a:t>Academic &amp; Social Problems: A Comparison of Approaches</a:t>
            </a:r>
            <a:endParaRPr sz="2400" dirty="0"/>
          </a:p>
        </p:txBody>
      </p:sp>
      <p:graphicFrame>
        <p:nvGraphicFramePr>
          <p:cNvPr id="250" name="Google Shape;250;p42"/>
          <p:cNvGraphicFramePr/>
          <p:nvPr/>
        </p:nvGraphicFramePr>
        <p:xfrm>
          <a:off x="182600" y="1132045"/>
          <a:ext cx="8682350" cy="4058900"/>
        </p:xfrm>
        <a:graphic>
          <a:graphicData uri="http://schemas.openxmlformats.org/drawingml/2006/table">
            <a:tbl>
              <a:tblPr>
                <a:noFill/>
                <a:tableStyleId>{0A1BB178-1710-43B1-8309-94638A590E1C}</a:tableStyleId>
              </a:tblPr>
              <a:tblGrid>
                <a:gridCol w="4441250">
                  <a:extLst>
                    <a:ext uri="{9D8B030D-6E8A-4147-A177-3AD203B41FA5}">
                      <a16:colId xmlns:a16="http://schemas.microsoft.com/office/drawing/2014/main" val="20000"/>
                    </a:ext>
                  </a:extLst>
                </a:gridCol>
                <a:gridCol w="4241100">
                  <a:extLst>
                    <a:ext uri="{9D8B030D-6E8A-4147-A177-3AD203B41FA5}">
                      <a16:colId xmlns:a16="http://schemas.microsoft.com/office/drawing/2014/main" val="20001"/>
                    </a:ext>
                  </a:extLst>
                </a:gridCol>
              </a:tblGrid>
              <a:tr h="497300">
                <a:tc>
                  <a:txBody>
                    <a:bodyPr/>
                    <a:lstStyle/>
                    <a:p>
                      <a:pPr marL="228600" lvl="0" indent="-228600" algn="l" rtl="0">
                        <a:spcBef>
                          <a:spcPts val="0"/>
                        </a:spcBef>
                        <a:spcAft>
                          <a:spcPts val="0"/>
                        </a:spcAft>
                        <a:buClr>
                          <a:schemeClr val="dk1"/>
                        </a:buClr>
                        <a:buSzPts val="1100"/>
                        <a:buFont typeface="Arial"/>
                        <a:buNone/>
                      </a:pPr>
                      <a:r>
                        <a:rPr lang="en" sz="1800" dirty="0">
                          <a:solidFill>
                            <a:schemeClr val="dk1"/>
                          </a:solidFill>
                          <a:latin typeface="Calibri"/>
                          <a:ea typeface="Calibri"/>
                          <a:cs typeface="Calibri"/>
                          <a:sym typeface="Calibri"/>
                        </a:rPr>
                        <a:t>Approaches for </a:t>
                      </a:r>
                      <a:r>
                        <a:rPr lang="en" sz="1800" b="1" dirty="0">
                          <a:solidFill>
                            <a:schemeClr val="dk1"/>
                          </a:solidFill>
                          <a:latin typeface="Calibri"/>
                          <a:ea typeface="Calibri"/>
                          <a:cs typeface="Calibri"/>
                          <a:sym typeface="Calibri"/>
                        </a:rPr>
                        <a:t>Frequent Academic Problems</a:t>
                      </a:r>
                      <a:endParaRPr sz="1800" b="1" dirty="0"/>
                    </a:p>
                  </a:txBody>
                  <a:tcPr marL="91425" marR="91425" marT="91425" marB="91425"/>
                </a:tc>
                <a:tc>
                  <a:txBody>
                    <a:bodyPr/>
                    <a:lstStyle/>
                    <a:p>
                      <a:pPr marL="228600" lvl="0" indent="-228600" algn="l" rtl="0">
                        <a:spcBef>
                          <a:spcPts val="0"/>
                        </a:spcBef>
                        <a:spcAft>
                          <a:spcPts val="0"/>
                        </a:spcAft>
                        <a:buClr>
                          <a:schemeClr val="dk1"/>
                        </a:buClr>
                        <a:buSzPts val="1100"/>
                        <a:buFont typeface="Arial"/>
                        <a:buNone/>
                      </a:pPr>
                      <a:r>
                        <a:rPr lang="en" sz="1800" dirty="0">
                          <a:solidFill>
                            <a:schemeClr val="dk1"/>
                          </a:solidFill>
                          <a:latin typeface="Calibri"/>
                          <a:ea typeface="Calibri"/>
                          <a:cs typeface="Calibri"/>
                          <a:sym typeface="Calibri"/>
                        </a:rPr>
                        <a:t>Approaches for </a:t>
                      </a:r>
                      <a:r>
                        <a:rPr lang="en" sz="1800" b="1" dirty="0">
                          <a:solidFill>
                            <a:schemeClr val="dk1"/>
                          </a:solidFill>
                          <a:latin typeface="Calibri"/>
                          <a:ea typeface="Calibri"/>
                          <a:cs typeface="Calibri"/>
                          <a:sym typeface="Calibri"/>
                        </a:rPr>
                        <a:t>Frequent Social Problems</a:t>
                      </a:r>
                      <a:endParaRPr sz="1800" b="1" dirty="0"/>
                    </a:p>
                  </a:txBody>
                  <a:tcPr marL="91425" marR="91425" marT="91425" marB="91425"/>
                </a:tc>
                <a:extLst>
                  <a:ext uri="{0D108BD9-81ED-4DB2-BD59-A6C34878D82A}">
                    <a16:rowId xmlns:a16="http://schemas.microsoft.com/office/drawing/2014/main" val="10000"/>
                  </a:ext>
                </a:extLst>
              </a:tr>
              <a:tr h="3561600">
                <a:tc>
                  <a:txBody>
                    <a:bodyPr/>
                    <a:lstStyle/>
                    <a:p>
                      <a:pPr marL="228600" lvl="0" indent="-228600" algn="l" rtl="0">
                        <a:lnSpc>
                          <a:spcPct val="80000"/>
                        </a:lnSpc>
                        <a:spcBef>
                          <a:spcPts val="0"/>
                        </a:spcBef>
                        <a:spcAft>
                          <a:spcPts val="0"/>
                        </a:spcAft>
                        <a:buClr>
                          <a:schemeClr val="dk1"/>
                        </a:buClr>
                        <a:buSzPts val="1800"/>
                        <a:buFont typeface="Noto Sans Symbols"/>
                        <a:buChar char="●"/>
                      </a:pPr>
                      <a:r>
                        <a:rPr lang="en" sz="1800" dirty="0">
                          <a:solidFill>
                            <a:schemeClr val="dk1"/>
                          </a:solidFill>
                          <a:latin typeface="Calibri"/>
                          <a:ea typeface="Calibri"/>
                          <a:cs typeface="Calibri"/>
                          <a:sym typeface="Calibri"/>
                        </a:rPr>
                        <a:t>Assume student has learned the wrong way or has inadvertently been taught the wrong way.</a:t>
                      </a:r>
                      <a:endParaRPr sz="1800" dirty="0">
                        <a:solidFill>
                          <a:schemeClr val="dk1"/>
                        </a:solidFill>
                        <a:latin typeface="Calibri"/>
                        <a:ea typeface="Calibri"/>
                        <a:cs typeface="Calibri"/>
                        <a:sym typeface="Calibri"/>
                      </a:endParaRPr>
                    </a:p>
                    <a:p>
                      <a:pPr marL="0" lvl="0" indent="0" algn="l" rtl="0">
                        <a:lnSpc>
                          <a:spcPct val="80000"/>
                        </a:lnSpc>
                        <a:spcBef>
                          <a:spcPts val="0"/>
                        </a:spcBef>
                        <a:spcAft>
                          <a:spcPts val="0"/>
                        </a:spcAft>
                        <a:buClr>
                          <a:schemeClr val="dk1"/>
                        </a:buClr>
                        <a:buSzPts val="1100"/>
                        <a:buFont typeface="Arial"/>
                        <a:buNone/>
                      </a:pPr>
                      <a:endParaRPr sz="1800" dirty="0">
                        <a:solidFill>
                          <a:schemeClr val="dk1"/>
                        </a:solidFill>
                        <a:latin typeface="Calibri"/>
                        <a:ea typeface="Calibri"/>
                        <a:cs typeface="Calibri"/>
                        <a:sym typeface="Calibri"/>
                      </a:endParaRPr>
                    </a:p>
                    <a:p>
                      <a:pPr marL="228600" lvl="0" indent="-228600" algn="l" rtl="0">
                        <a:lnSpc>
                          <a:spcPct val="80000"/>
                        </a:lnSpc>
                        <a:spcBef>
                          <a:spcPts val="0"/>
                        </a:spcBef>
                        <a:spcAft>
                          <a:spcPts val="0"/>
                        </a:spcAft>
                        <a:buClr>
                          <a:schemeClr val="dk1"/>
                        </a:buClr>
                        <a:buSzPts val="1800"/>
                        <a:buFont typeface="Noto Sans Symbols"/>
                        <a:buChar char="●"/>
                      </a:pPr>
                      <a:r>
                        <a:rPr lang="en" sz="1800" dirty="0">
                          <a:solidFill>
                            <a:schemeClr val="dk1"/>
                          </a:solidFill>
                          <a:latin typeface="Calibri"/>
                          <a:ea typeface="Calibri"/>
                          <a:cs typeface="Calibri"/>
                          <a:sym typeface="Calibri"/>
                        </a:rPr>
                        <a:t>Diagnose problem; identify misrule or determine more effective way to teach.</a:t>
                      </a:r>
                      <a:endParaRPr sz="1800" dirty="0">
                        <a:solidFill>
                          <a:schemeClr val="dk1"/>
                        </a:solidFill>
                        <a:latin typeface="Calibri"/>
                        <a:ea typeface="Calibri"/>
                        <a:cs typeface="Calibri"/>
                        <a:sym typeface="Calibri"/>
                      </a:endParaRPr>
                    </a:p>
                    <a:p>
                      <a:pPr marL="0" lvl="0" indent="0" algn="l" rtl="0">
                        <a:lnSpc>
                          <a:spcPct val="80000"/>
                        </a:lnSpc>
                        <a:spcBef>
                          <a:spcPts val="0"/>
                        </a:spcBef>
                        <a:spcAft>
                          <a:spcPts val="0"/>
                        </a:spcAft>
                        <a:buClr>
                          <a:schemeClr val="dk1"/>
                        </a:buClr>
                        <a:buSzPts val="1100"/>
                        <a:buFont typeface="Arial"/>
                        <a:buNone/>
                      </a:pPr>
                      <a:endParaRPr sz="1800" dirty="0">
                        <a:solidFill>
                          <a:schemeClr val="dk1"/>
                        </a:solidFill>
                        <a:latin typeface="Calibri"/>
                        <a:ea typeface="Calibri"/>
                        <a:cs typeface="Calibri"/>
                        <a:sym typeface="Calibri"/>
                      </a:endParaRPr>
                    </a:p>
                    <a:p>
                      <a:pPr marL="228600" lvl="0" indent="-228600" algn="l" rtl="0">
                        <a:lnSpc>
                          <a:spcPct val="80000"/>
                        </a:lnSpc>
                        <a:spcBef>
                          <a:spcPts val="0"/>
                        </a:spcBef>
                        <a:spcAft>
                          <a:spcPts val="0"/>
                        </a:spcAft>
                        <a:buClr>
                          <a:schemeClr val="dk1"/>
                        </a:buClr>
                        <a:buSzPts val="1800"/>
                        <a:buFont typeface="Noto Sans Symbols"/>
                        <a:buChar char="●"/>
                      </a:pPr>
                      <a:r>
                        <a:rPr lang="en" sz="1800" dirty="0">
                          <a:solidFill>
                            <a:schemeClr val="dk1"/>
                          </a:solidFill>
                          <a:latin typeface="Calibri"/>
                          <a:ea typeface="Calibri"/>
                          <a:cs typeface="Calibri"/>
                          <a:sym typeface="Calibri"/>
                        </a:rPr>
                        <a:t>Adjust teaching arrangements to accommodate learner needs.  Provide practice and feedback.</a:t>
                      </a:r>
                      <a:endParaRPr sz="1800" dirty="0">
                        <a:solidFill>
                          <a:schemeClr val="dk1"/>
                        </a:solidFill>
                        <a:latin typeface="Calibri"/>
                        <a:ea typeface="Calibri"/>
                        <a:cs typeface="Calibri"/>
                        <a:sym typeface="Calibri"/>
                      </a:endParaRPr>
                    </a:p>
                    <a:p>
                      <a:pPr marL="0" lvl="0" indent="0" algn="l" rtl="0">
                        <a:lnSpc>
                          <a:spcPct val="80000"/>
                        </a:lnSpc>
                        <a:spcBef>
                          <a:spcPts val="0"/>
                        </a:spcBef>
                        <a:spcAft>
                          <a:spcPts val="0"/>
                        </a:spcAft>
                        <a:buClr>
                          <a:schemeClr val="dk1"/>
                        </a:buClr>
                        <a:buSzPts val="1100"/>
                        <a:buFont typeface="Arial"/>
                        <a:buNone/>
                      </a:pPr>
                      <a:endParaRPr sz="1800" dirty="0">
                        <a:solidFill>
                          <a:schemeClr val="dk1"/>
                        </a:solidFill>
                        <a:latin typeface="Calibri"/>
                        <a:ea typeface="Calibri"/>
                        <a:cs typeface="Calibri"/>
                        <a:sym typeface="Calibri"/>
                      </a:endParaRPr>
                    </a:p>
                    <a:p>
                      <a:pPr marL="228600" lvl="0" indent="-228600" algn="l" rtl="0">
                        <a:lnSpc>
                          <a:spcPct val="80000"/>
                        </a:lnSpc>
                        <a:spcBef>
                          <a:spcPts val="0"/>
                        </a:spcBef>
                        <a:spcAft>
                          <a:spcPts val="0"/>
                        </a:spcAft>
                        <a:buClr>
                          <a:schemeClr val="dk1"/>
                        </a:buClr>
                        <a:buSzPts val="1800"/>
                        <a:buFont typeface="Noto Sans Symbols"/>
                        <a:buChar char="●"/>
                      </a:pPr>
                      <a:r>
                        <a:rPr lang="en" sz="1800" dirty="0">
                          <a:solidFill>
                            <a:schemeClr val="dk1"/>
                          </a:solidFill>
                          <a:latin typeface="Calibri"/>
                          <a:ea typeface="Calibri"/>
                          <a:cs typeface="Calibri"/>
                          <a:sym typeface="Calibri"/>
                        </a:rPr>
                        <a:t>Assume student has learned skill and will perform correctly in the future.</a:t>
                      </a:r>
                      <a:endParaRPr sz="1800" dirty="0"/>
                    </a:p>
                  </a:txBody>
                  <a:tcPr marL="91425" marR="91425" marT="91425" marB="91425"/>
                </a:tc>
                <a:tc>
                  <a:txBody>
                    <a:bodyPr/>
                    <a:lstStyle/>
                    <a:p>
                      <a:pPr marL="228600" lvl="0" indent="-285750" algn="l" rtl="0">
                        <a:lnSpc>
                          <a:spcPct val="80000"/>
                        </a:lnSpc>
                        <a:spcBef>
                          <a:spcPts val="0"/>
                        </a:spcBef>
                        <a:spcAft>
                          <a:spcPts val="0"/>
                        </a:spcAft>
                        <a:buClr>
                          <a:schemeClr val="dk1"/>
                        </a:buClr>
                        <a:buSzPts val="1800"/>
                        <a:buFont typeface="Noto Sans Symbols"/>
                        <a:buChar char="●"/>
                      </a:pPr>
                      <a:r>
                        <a:rPr lang="en" sz="1800" dirty="0">
                          <a:solidFill>
                            <a:schemeClr val="dk1"/>
                          </a:solidFill>
                          <a:latin typeface="Calibri"/>
                          <a:ea typeface="Calibri"/>
                          <a:cs typeface="Calibri"/>
                          <a:sym typeface="Calibri"/>
                        </a:rPr>
                        <a:t>Assume the student is refusing to cooperate; student knows what is right, has been told to stop, and is being insubordinate.</a:t>
                      </a:r>
                      <a:endParaRPr sz="1800" dirty="0">
                        <a:solidFill>
                          <a:schemeClr val="dk1"/>
                        </a:solidFill>
                        <a:latin typeface="Calibri"/>
                        <a:ea typeface="Calibri"/>
                        <a:cs typeface="Calibri"/>
                        <a:sym typeface="Calibri"/>
                      </a:endParaRPr>
                    </a:p>
                    <a:p>
                      <a:pPr marL="0" lvl="0" indent="0" algn="l" rtl="0">
                        <a:lnSpc>
                          <a:spcPct val="80000"/>
                        </a:lnSpc>
                        <a:spcBef>
                          <a:spcPts val="0"/>
                        </a:spcBef>
                        <a:spcAft>
                          <a:spcPts val="0"/>
                        </a:spcAft>
                        <a:buClr>
                          <a:schemeClr val="dk1"/>
                        </a:buClr>
                        <a:buSzPts val="1100"/>
                        <a:buFont typeface="Arial"/>
                        <a:buNone/>
                      </a:pPr>
                      <a:endParaRPr sz="1800" dirty="0">
                        <a:solidFill>
                          <a:schemeClr val="dk1"/>
                        </a:solidFill>
                        <a:latin typeface="Calibri"/>
                        <a:ea typeface="Calibri"/>
                        <a:cs typeface="Calibri"/>
                        <a:sym typeface="Calibri"/>
                      </a:endParaRPr>
                    </a:p>
                    <a:p>
                      <a:pPr marL="228600" lvl="0" indent="-285750" algn="l" rtl="0">
                        <a:lnSpc>
                          <a:spcPct val="80000"/>
                        </a:lnSpc>
                        <a:spcBef>
                          <a:spcPts val="0"/>
                        </a:spcBef>
                        <a:spcAft>
                          <a:spcPts val="0"/>
                        </a:spcAft>
                        <a:buClr>
                          <a:schemeClr val="dk1"/>
                        </a:buClr>
                        <a:buSzPts val="1800"/>
                        <a:buFont typeface="Noto Sans Symbols"/>
                        <a:buChar char="●"/>
                      </a:pPr>
                      <a:r>
                        <a:rPr lang="en" sz="1800" dirty="0">
                          <a:solidFill>
                            <a:schemeClr val="dk1"/>
                          </a:solidFill>
                          <a:latin typeface="Calibri"/>
                          <a:ea typeface="Calibri"/>
                          <a:cs typeface="Calibri"/>
                          <a:sym typeface="Calibri"/>
                        </a:rPr>
                        <a:t>Provide more severe consequences; remove the student from normal context (office referral, detention, suspension, etc.)</a:t>
                      </a:r>
                      <a:endParaRPr sz="1800" dirty="0">
                        <a:solidFill>
                          <a:schemeClr val="dk1"/>
                        </a:solidFill>
                        <a:latin typeface="Calibri"/>
                        <a:ea typeface="Calibri"/>
                        <a:cs typeface="Calibri"/>
                        <a:sym typeface="Calibri"/>
                      </a:endParaRPr>
                    </a:p>
                    <a:p>
                      <a:pPr marL="0" lvl="0" indent="0" algn="l" rtl="0">
                        <a:lnSpc>
                          <a:spcPct val="80000"/>
                        </a:lnSpc>
                        <a:spcBef>
                          <a:spcPts val="0"/>
                        </a:spcBef>
                        <a:spcAft>
                          <a:spcPts val="0"/>
                        </a:spcAft>
                        <a:buClr>
                          <a:schemeClr val="dk1"/>
                        </a:buClr>
                        <a:buSzPts val="1100"/>
                        <a:buFont typeface="Arial"/>
                        <a:buNone/>
                      </a:pPr>
                      <a:endParaRPr sz="1800" dirty="0">
                        <a:solidFill>
                          <a:schemeClr val="dk1"/>
                        </a:solidFill>
                        <a:latin typeface="Calibri"/>
                        <a:ea typeface="Calibri"/>
                        <a:cs typeface="Calibri"/>
                        <a:sym typeface="Calibri"/>
                      </a:endParaRPr>
                    </a:p>
                    <a:p>
                      <a:pPr marL="228600" lvl="0" indent="-285750" algn="l" rtl="0">
                        <a:lnSpc>
                          <a:spcPct val="80000"/>
                        </a:lnSpc>
                        <a:spcBef>
                          <a:spcPts val="0"/>
                        </a:spcBef>
                        <a:spcAft>
                          <a:spcPts val="0"/>
                        </a:spcAft>
                        <a:buClr>
                          <a:schemeClr val="dk1"/>
                        </a:buClr>
                        <a:buSzPts val="1800"/>
                        <a:buFont typeface="Noto Sans Symbols"/>
                        <a:buChar char="●"/>
                      </a:pPr>
                      <a:r>
                        <a:rPr lang="en" sz="1800" dirty="0">
                          <a:solidFill>
                            <a:schemeClr val="dk1"/>
                          </a:solidFill>
                          <a:latin typeface="Calibri"/>
                          <a:ea typeface="Calibri"/>
                          <a:cs typeface="Calibri"/>
                          <a:sym typeface="Calibri"/>
                        </a:rPr>
                        <a:t>Maintain student removal from the normal context.</a:t>
                      </a:r>
                      <a:endParaRPr sz="1800" dirty="0">
                        <a:solidFill>
                          <a:schemeClr val="dk1"/>
                        </a:solidFill>
                        <a:latin typeface="Calibri"/>
                        <a:ea typeface="Calibri"/>
                        <a:cs typeface="Calibri"/>
                        <a:sym typeface="Calibri"/>
                      </a:endParaRPr>
                    </a:p>
                    <a:p>
                      <a:pPr marL="0" lvl="0" indent="0" algn="l" rtl="0">
                        <a:lnSpc>
                          <a:spcPct val="80000"/>
                        </a:lnSpc>
                        <a:spcBef>
                          <a:spcPts val="0"/>
                        </a:spcBef>
                        <a:spcAft>
                          <a:spcPts val="0"/>
                        </a:spcAft>
                        <a:buClr>
                          <a:schemeClr val="dk1"/>
                        </a:buClr>
                        <a:buSzPts val="1100"/>
                        <a:buFont typeface="Arial"/>
                        <a:buNone/>
                      </a:pPr>
                      <a:endParaRPr sz="1800" dirty="0">
                        <a:solidFill>
                          <a:schemeClr val="dk1"/>
                        </a:solidFill>
                        <a:latin typeface="Calibri"/>
                        <a:ea typeface="Calibri"/>
                        <a:cs typeface="Calibri"/>
                        <a:sym typeface="Calibri"/>
                      </a:endParaRPr>
                    </a:p>
                    <a:p>
                      <a:pPr marL="228600" lvl="0" indent="-285750" algn="l" rtl="0">
                        <a:lnSpc>
                          <a:spcPct val="80000"/>
                        </a:lnSpc>
                        <a:spcBef>
                          <a:spcPts val="0"/>
                        </a:spcBef>
                        <a:spcAft>
                          <a:spcPts val="0"/>
                        </a:spcAft>
                        <a:buClr>
                          <a:schemeClr val="dk1"/>
                        </a:buClr>
                        <a:buSzPts val="1800"/>
                        <a:buFont typeface="Noto Sans Symbols"/>
                        <a:buChar char="●"/>
                      </a:pPr>
                      <a:r>
                        <a:rPr lang="en" sz="1800" dirty="0">
                          <a:solidFill>
                            <a:schemeClr val="dk1"/>
                          </a:solidFill>
                          <a:latin typeface="Calibri"/>
                          <a:ea typeface="Calibri"/>
                          <a:cs typeface="Calibri"/>
                          <a:sym typeface="Calibri"/>
                        </a:rPr>
                        <a:t>Assume student has “learned” lesson and will behave in the future.</a:t>
                      </a:r>
                      <a:endParaRPr sz="1800" dirty="0"/>
                    </a:p>
                  </a:txBody>
                  <a:tcPr marL="91425" marR="91425" marT="91425" marB="91425"/>
                </a:tc>
                <a:extLst>
                  <a:ext uri="{0D108BD9-81ED-4DB2-BD59-A6C34878D82A}">
                    <a16:rowId xmlns:a16="http://schemas.microsoft.com/office/drawing/2014/main" val="10001"/>
                  </a:ext>
                </a:extLst>
              </a:tr>
            </a:tbl>
          </a:graphicData>
        </a:graphic>
      </p:graphicFrame>
      <p:pic>
        <p:nvPicPr>
          <p:cNvPr id="251" name="Google Shape;251;p42"/>
          <p:cNvPicPr preferRelativeResize="0"/>
          <p:nvPr/>
        </p:nvPicPr>
        <p:blipFill>
          <a:blip r:embed="rId3">
            <a:alphaModFix/>
          </a:blip>
          <a:stretch>
            <a:fillRect/>
          </a:stretch>
        </p:blipFill>
        <p:spPr>
          <a:xfrm>
            <a:off x="8515350" y="4452775"/>
            <a:ext cx="568000" cy="56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56"/>
        <p:cNvGrpSpPr/>
        <p:nvPr/>
      </p:nvGrpSpPr>
      <p:grpSpPr>
        <a:xfrm>
          <a:off x="0" y="0"/>
          <a:ext cx="0" cy="0"/>
          <a:chOff x="0" y="0"/>
          <a:chExt cx="0" cy="0"/>
        </a:xfrm>
      </p:grpSpPr>
      <p:sp>
        <p:nvSpPr>
          <p:cNvPr id="257" name="Google Shape;257;p43"/>
          <p:cNvSpPr txBox="1">
            <a:spLocks noGrp="1"/>
          </p:cNvSpPr>
          <p:nvPr>
            <p:ph type="title"/>
          </p:nvPr>
        </p:nvSpPr>
        <p:spPr>
          <a:xfrm>
            <a:off x="628650" y="173169"/>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400"/>
              <a:t>Rethinking Discipline</a:t>
            </a:r>
            <a:endParaRPr sz="2400"/>
          </a:p>
          <a:p>
            <a:pPr marL="0" lvl="0" indent="0" algn="l" rtl="0">
              <a:spcBef>
                <a:spcPts val="0"/>
              </a:spcBef>
              <a:spcAft>
                <a:spcPts val="0"/>
              </a:spcAft>
              <a:buNone/>
            </a:pPr>
            <a:r>
              <a:rPr lang="en" sz="2400"/>
              <a:t>Academic &amp; Social Problems: A Comparison of Approaches</a:t>
            </a:r>
            <a:endParaRPr sz="2400"/>
          </a:p>
        </p:txBody>
      </p:sp>
      <p:graphicFrame>
        <p:nvGraphicFramePr>
          <p:cNvPr id="258" name="Google Shape;258;p43"/>
          <p:cNvGraphicFramePr/>
          <p:nvPr/>
        </p:nvGraphicFramePr>
        <p:xfrm>
          <a:off x="182600" y="1132045"/>
          <a:ext cx="8682350" cy="4058900"/>
        </p:xfrm>
        <a:graphic>
          <a:graphicData uri="http://schemas.openxmlformats.org/drawingml/2006/table">
            <a:tbl>
              <a:tblPr>
                <a:noFill/>
                <a:tableStyleId>{0A1BB178-1710-43B1-8309-94638A590E1C}</a:tableStyleId>
              </a:tblPr>
              <a:tblGrid>
                <a:gridCol w="4441250">
                  <a:extLst>
                    <a:ext uri="{9D8B030D-6E8A-4147-A177-3AD203B41FA5}">
                      <a16:colId xmlns:a16="http://schemas.microsoft.com/office/drawing/2014/main" val="20000"/>
                    </a:ext>
                  </a:extLst>
                </a:gridCol>
                <a:gridCol w="4241100">
                  <a:extLst>
                    <a:ext uri="{9D8B030D-6E8A-4147-A177-3AD203B41FA5}">
                      <a16:colId xmlns:a16="http://schemas.microsoft.com/office/drawing/2014/main" val="20001"/>
                    </a:ext>
                  </a:extLst>
                </a:gridCol>
              </a:tblGrid>
              <a:tr h="497300">
                <a:tc>
                  <a:txBody>
                    <a:bodyPr/>
                    <a:lstStyle/>
                    <a:p>
                      <a:pPr marL="228600" lvl="0" indent="-228600" algn="l" rtl="0">
                        <a:spcBef>
                          <a:spcPts val="0"/>
                        </a:spcBef>
                        <a:spcAft>
                          <a:spcPts val="0"/>
                        </a:spcAft>
                        <a:buClr>
                          <a:schemeClr val="dk1"/>
                        </a:buClr>
                        <a:buSzPts val="1100"/>
                        <a:buFont typeface="Arial"/>
                        <a:buNone/>
                      </a:pPr>
                      <a:r>
                        <a:rPr lang="en" sz="1800">
                          <a:solidFill>
                            <a:schemeClr val="dk1"/>
                          </a:solidFill>
                          <a:latin typeface="Calibri"/>
                          <a:ea typeface="Calibri"/>
                          <a:cs typeface="Calibri"/>
                          <a:sym typeface="Calibri"/>
                        </a:rPr>
                        <a:t>Approaches for </a:t>
                      </a:r>
                      <a:r>
                        <a:rPr lang="en" sz="1800" b="1">
                          <a:solidFill>
                            <a:schemeClr val="dk1"/>
                          </a:solidFill>
                          <a:latin typeface="Calibri"/>
                          <a:ea typeface="Calibri"/>
                          <a:cs typeface="Calibri"/>
                          <a:sym typeface="Calibri"/>
                        </a:rPr>
                        <a:t>Frequent Academic Problems</a:t>
                      </a:r>
                      <a:endParaRPr sz="1800" b="1"/>
                    </a:p>
                  </a:txBody>
                  <a:tcPr marL="91425" marR="91425" marT="91425" marB="91425"/>
                </a:tc>
                <a:tc>
                  <a:txBody>
                    <a:bodyPr/>
                    <a:lstStyle/>
                    <a:p>
                      <a:pPr marL="228600" lvl="0" indent="-228600" algn="l" rtl="0">
                        <a:spcBef>
                          <a:spcPts val="0"/>
                        </a:spcBef>
                        <a:spcAft>
                          <a:spcPts val="0"/>
                        </a:spcAft>
                        <a:buClr>
                          <a:schemeClr val="dk1"/>
                        </a:buClr>
                        <a:buSzPts val="1100"/>
                        <a:buFont typeface="Arial"/>
                        <a:buNone/>
                      </a:pPr>
                      <a:r>
                        <a:rPr lang="en" sz="1800">
                          <a:solidFill>
                            <a:schemeClr val="dk1"/>
                          </a:solidFill>
                          <a:latin typeface="Calibri"/>
                          <a:ea typeface="Calibri"/>
                          <a:cs typeface="Calibri"/>
                          <a:sym typeface="Calibri"/>
                        </a:rPr>
                        <a:t>Approaches for </a:t>
                      </a:r>
                      <a:r>
                        <a:rPr lang="en" sz="1800" b="1">
                          <a:solidFill>
                            <a:schemeClr val="dk1"/>
                          </a:solidFill>
                          <a:latin typeface="Calibri"/>
                          <a:ea typeface="Calibri"/>
                          <a:cs typeface="Calibri"/>
                          <a:sym typeface="Calibri"/>
                        </a:rPr>
                        <a:t>Frequent Social Problems</a:t>
                      </a:r>
                      <a:endParaRPr sz="1800" b="1"/>
                    </a:p>
                  </a:txBody>
                  <a:tcPr marL="91425" marR="91425" marT="91425" marB="91425"/>
                </a:tc>
                <a:extLst>
                  <a:ext uri="{0D108BD9-81ED-4DB2-BD59-A6C34878D82A}">
                    <a16:rowId xmlns:a16="http://schemas.microsoft.com/office/drawing/2014/main" val="10000"/>
                  </a:ext>
                </a:extLst>
              </a:tr>
              <a:tr h="3561600">
                <a:tc>
                  <a:txBody>
                    <a:bodyPr/>
                    <a:lstStyle/>
                    <a:p>
                      <a:pPr marL="228600" lvl="0" indent="-228600" algn="l" rtl="0">
                        <a:lnSpc>
                          <a:spcPct val="80000"/>
                        </a:lnSpc>
                        <a:spcBef>
                          <a:spcPts val="0"/>
                        </a:spcBef>
                        <a:spcAft>
                          <a:spcPts val="0"/>
                        </a:spcAft>
                        <a:buClr>
                          <a:schemeClr val="dk1"/>
                        </a:buClr>
                        <a:buSzPts val="1800"/>
                        <a:buFont typeface="Noto Sans Symbols"/>
                        <a:buChar char="●"/>
                      </a:pPr>
                      <a:r>
                        <a:rPr lang="en" sz="1800">
                          <a:solidFill>
                            <a:schemeClr val="dk1"/>
                          </a:solidFill>
                          <a:latin typeface="Calibri"/>
                          <a:ea typeface="Calibri"/>
                          <a:cs typeface="Calibri"/>
                          <a:sym typeface="Calibri"/>
                        </a:rPr>
                        <a:t>Assume student has learned the wrong way or has inadvertently been taught the wrong way.</a:t>
                      </a:r>
                      <a:endParaRPr sz="1800">
                        <a:solidFill>
                          <a:schemeClr val="dk1"/>
                        </a:solidFill>
                        <a:latin typeface="Calibri"/>
                        <a:ea typeface="Calibri"/>
                        <a:cs typeface="Calibri"/>
                        <a:sym typeface="Calibri"/>
                      </a:endParaRPr>
                    </a:p>
                    <a:p>
                      <a:pPr marL="0" lvl="0" indent="0" algn="l" rtl="0">
                        <a:lnSpc>
                          <a:spcPct val="80000"/>
                        </a:lnSpc>
                        <a:spcBef>
                          <a:spcPts val="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228600" lvl="0" indent="-228600" algn="l" rtl="0">
                        <a:lnSpc>
                          <a:spcPct val="80000"/>
                        </a:lnSpc>
                        <a:spcBef>
                          <a:spcPts val="0"/>
                        </a:spcBef>
                        <a:spcAft>
                          <a:spcPts val="0"/>
                        </a:spcAft>
                        <a:buClr>
                          <a:schemeClr val="dk1"/>
                        </a:buClr>
                        <a:buSzPts val="1800"/>
                        <a:buFont typeface="Noto Sans Symbols"/>
                        <a:buChar char="●"/>
                      </a:pPr>
                      <a:r>
                        <a:rPr lang="en" sz="1800">
                          <a:solidFill>
                            <a:schemeClr val="dk1"/>
                          </a:solidFill>
                          <a:latin typeface="Calibri"/>
                          <a:ea typeface="Calibri"/>
                          <a:cs typeface="Calibri"/>
                          <a:sym typeface="Calibri"/>
                        </a:rPr>
                        <a:t>Diagnose problem; identify misrule or determine more effective way to teach.</a:t>
                      </a:r>
                      <a:endParaRPr sz="1800">
                        <a:solidFill>
                          <a:schemeClr val="dk1"/>
                        </a:solidFill>
                        <a:latin typeface="Calibri"/>
                        <a:ea typeface="Calibri"/>
                        <a:cs typeface="Calibri"/>
                        <a:sym typeface="Calibri"/>
                      </a:endParaRPr>
                    </a:p>
                    <a:p>
                      <a:pPr marL="0" lvl="0" indent="0" algn="l" rtl="0">
                        <a:lnSpc>
                          <a:spcPct val="80000"/>
                        </a:lnSpc>
                        <a:spcBef>
                          <a:spcPts val="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228600" lvl="0" indent="-228600" algn="l" rtl="0">
                        <a:lnSpc>
                          <a:spcPct val="80000"/>
                        </a:lnSpc>
                        <a:spcBef>
                          <a:spcPts val="0"/>
                        </a:spcBef>
                        <a:spcAft>
                          <a:spcPts val="0"/>
                        </a:spcAft>
                        <a:buClr>
                          <a:schemeClr val="dk1"/>
                        </a:buClr>
                        <a:buSzPts val="1800"/>
                        <a:buFont typeface="Noto Sans Symbols"/>
                        <a:buChar char="●"/>
                      </a:pPr>
                      <a:r>
                        <a:rPr lang="en" sz="1800">
                          <a:solidFill>
                            <a:schemeClr val="dk1"/>
                          </a:solidFill>
                          <a:latin typeface="Calibri"/>
                          <a:ea typeface="Calibri"/>
                          <a:cs typeface="Calibri"/>
                          <a:sym typeface="Calibri"/>
                        </a:rPr>
                        <a:t>Adjust teaching arrangements to accommodate learner needs.  Provide practice and feedback.</a:t>
                      </a:r>
                      <a:endParaRPr sz="1800">
                        <a:solidFill>
                          <a:schemeClr val="dk1"/>
                        </a:solidFill>
                        <a:latin typeface="Calibri"/>
                        <a:ea typeface="Calibri"/>
                        <a:cs typeface="Calibri"/>
                        <a:sym typeface="Calibri"/>
                      </a:endParaRPr>
                    </a:p>
                    <a:p>
                      <a:pPr marL="0" lvl="0" indent="0" algn="l" rtl="0">
                        <a:lnSpc>
                          <a:spcPct val="80000"/>
                        </a:lnSpc>
                        <a:spcBef>
                          <a:spcPts val="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228600" lvl="0" indent="-228600" algn="l" rtl="0">
                        <a:lnSpc>
                          <a:spcPct val="80000"/>
                        </a:lnSpc>
                        <a:spcBef>
                          <a:spcPts val="0"/>
                        </a:spcBef>
                        <a:spcAft>
                          <a:spcPts val="0"/>
                        </a:spcAft>
                        <a:buClr>
                          <a:schemeClr val="dk1"/>
                        </a:buClr>
                        <a:buSzPts val="1800"/>
                        <a:buFont typeface="Noto Sans Symbols"/>
                        <a:buChar char="●"/>
                      </a:pPr>
                      <a:r>
                        <a:rPr lang="en" sz="1800">
                          <a:solidFill>
                            <a:schemeClr val="dk1"/>
                          </a:solidFill>
                          <a:latin typeface="Calibri"/>
                          <a:ea typeface="Calibri"/>
                          <a:cs typeface="Calibri"/>
                          <a:sym typeface="Calibri"/>
                        </a:rPr>
                        <a:t>Assume student has learned skill and will perform correctly in the future.</a:t>
                      </a:r>
                      <a:endParaRPr sz="1800"/>
                    </a:p>
                  </a:txBody>
                  <a:tcPr marL="91425" marR="91425" marT="91425" marB="91425"/>
                </a:tc>
                <a:tc>
                  <a:txBody>
                    <a:bodyPr/>
                    <a:lstStyle/>
                    <a:p>
                      <a:pPr marL="228600" lvl="0" indent="-285750" algn="l" rtl="0">
                        <a:lnSpc>
                          <a:spcPct val="80000"/>
                        </a:lnSpc>
                        <a:spcBef>
                          <a:spcPts val="0"/>
                        </a:spcBef>
                        <a:spcAft>
                          <a:spcPts val="0"/>
                        </a:spcAft>
                        <a:buClr>
                          <a:schemeClr val="dk1"/>
                        </a:buClr>
                        <a:buSzPts val="1800"/>
                        <a:buFont typeface="Noto Sans Symbols"/>
                        <a:buChar char="●"/>
                      </a:pPr>
                      <a:r>
                        <a:rPr lang="en" sz="1800">
                          <a:solidFill>
                            <a:schemeClr val="dk1"/>
                          </a:solidFill>
                          <a:latin typeface="Calibri"/>
                          <a:ea typeface="Calibri"/>
                          <a:cs typeface="Calibri"/>
                          <a:sym typeface="Calibri"/>
                        </a:rPr>
                        <a:t>Assume the student is refusing to cooperate; student knows what is right, has been told to stop, and is being insubordinate.</a:t>
                      </a:r>
                      <a:endParaRPr sz="1800">
                        <a:solidFill>
                          <a:schemeClr val="dk1"/>
                        </a:solidFill>
                        <a:latin typeface="Calibri"/>
                        <a:ea typeface="Calibri"/>
                        <a:cs typeface="Calibri"/>
                        <a:sym typeface="Calibri"/>
                      </a:endParaRPr>
                    </a:p>
                    <a:p>
                      <a:pPr marL="0" lvl="0" indent="0" algn="l" rtl="0">
                        <a:lnSpc>
                          <a:spcPct val="80000"/>
                        </a:lnSpc>
                        <a:spcBef>
                          <a:spcPts val="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228600" lvl="0" indent="-285750" algn="l" rtl="0">
                        <a:lnSpc>
                          <a:spcPct val="80000"/>
                        </a:lnSpc>
                        <a:spcBef>
                          <a:spcPts val="0"/>
                        </a:spcBef>
                        <a:spcAft>
                          <a:spcPts val="0"/>
                        </a:spcAft>
                        <a:buClr>
                          <a:schemeClr val="dk1"/>
                        </a:buClr>
                        <a:buSzPts val="1800"/>
                        <a:buFont typeface="Noto Sans Symbols"/>
                        <a:buChar char="●"/>
                      </a:pPr>
                      <a:r>
                        <a:rPr lang="en" sz="1800">
                          <a:solidFill>
                            <a:schemeClr val="dk1"/>
                          </a:solidFill>
                          <a:latin typeface="Calibri"/>
                          <a:ea typeface="Calibri"/>
                          <a:cs typeface="Calibri"/>
                          <a:sym typeface="Calibri"/>
                        </a:rPr>
                        <a:t>Provide more severe consequences; remove the student from normal context (office referral, detention, suspension, etc.)</a:t>
                      </a:r>
                      <a:endParaRPr sz="1800">
                        <a:solidFill>
                          <a:schemeClr val="dk1"/>
                        </a:solidFill>
                        <a:latin typeface="Calibri"/>
                        <a:ea typeface="Calibri"/>
                        <a:cs typeface="Calibri"/>
                        <a:sym typeface="Calibri"/>
                      </a:endParaRPr>
                    </a:p>
                    <a:p>
                      <a:pPr marL="0" lvl="0" indent="0" algn="l" rtl="0">
                        <a:lnSpc>
                          <a:spcPct val="80000"/>
                        </a:lnSpc>
                        <a:spcBef>
                          <a:spcPts val="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228600" lvl="0" indent="-285750" algn="l" rtl="0">
                        <a:lnSpc>
                          <a:spcPct val="80000"/>
                        </a:lnSpc>
                        <a:spcBef>
                          <a:spcPts val="0"/>
                        </a:spcBef>
                        <a:spcAft>
                          <a:spcPts val="0"/>
                        </a:spcAft>
                        <a:buClr>
                          <a:schemeClr val="dk1"/>
                        </a:buClr>
                        <a:buSzPts val="1800"/>
                        <a:buFont typeface="Noto Sans Symbols"/>
                        <a:buChar char="●"/>
                      </a:pPr>
                      <a:r>
                        <a:rPr lang="en" sz="1800">
                          <a:solidFill>
                            <a:schemeClr val="dk1"/>
                          </a:solidFill>
                          <a:latin typeface="Calibri"/>
                          <a:ea typeface="Calibri"/>
                          <a:cs typeface="Calibri"/>
                          <a:sym typeface="Calibri"/>
                        </a:rPr>
                        <a:t>Maintain student removal from the normal context.</a:t>
                      </a:r>
                      <a:endParaRPr sz="1800">
                        <a:solidFill>
                          <a:schemeClr val="dk1"/>
                        </a:solidFill>
                        <a:latin typeface="Calibri"/>
                        <a:ea typeface="Calibri"/>
                        <a:cs typeface="Calibri"/>
                        <a:sym typeface="Calibri"/>
                      </a:endParaRPr>
                    </a:p>
                    <a:p>
                      <a:pPr marL="0" lvl="0" indent="0" algn="l" rtl="0">
                        <a:lnSpc>
                          <a:spcPct val="80000"/>
                        </a:lnSpc>
                        <a:spcBef>
                          <a:spcPts val="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228600" lvl="0" indent="-285750" algn="l" rtl="0">
                        <a:lnSpc>
                          <a:spcPct val="80000"/>
                        </a:lnSpc>
                        <a:spcBef>
                          <a:spcPts val="0"/>
                        </a:spcBef>
                        <a:spcAft>
                          <a:spcPts val="0"/>
                        </a:spcAft>
                        <a:buClr>
                          <a:schemeClr val="dk1"/>
                        </a:buClr>
                        <a:buSzPts val="1800"/>
                        <a:buFont typeface="Noto Sans Symbols"/>
                        <a:buChar char="●"/>
                      </a:pPr>
                      <a:r>
                        <a:rPr lang="en" sz="1800">
                          <a:solidFill>
                            <a:schemeClr val="dk1"/>
                          </a:solidFill>
                          <a:latin typeface="Calibri"/>
                          <a:ea typeface="Calibri"/>
                          <a:cs typeface="Calibri"/>
                          <a:sym typeface="Calibri"/>
                        </a:rPr>
                        <a:t>Assume student has “learned” lesson and will behave in the future.</a:t>
                      </a:r>
                      <a:endParaRPr sz="1800"/>
                    </a:p>
                  </a:txBody>
                  <a:tcPr marL="91425" marR="91425" marT="91425" marB="91425"/>
                </a:tc>
                <a:extLst>
                  <a:ext uri="{0D108BD9-81ED-4DB2-BD59-A6C34878D82A}">
                    <a16:rowId xmlns:a16="http://schemas.microsoft.com/office/drawing/2014/main" val="10001"/>
                  </a:ext>
                </a:extLst>
              </a:tr>
            </a:tbl>
          </a:graphicData>
        </a:graphic>
      </p:graphicFrame>
      <p:pic>
        <p:nvPicPr>
          <p:cNvPr id="259" name="Google Shape;259;p43"/>
          <p:cNvPicPr preferRelativeResize="0"/>
          <p:nvPr/>
        </p:nvPicPr>
        <p:blipFill>
          <a:blip r:embed="rId3">
            <a:alphaModFix/>
          </a:blip>
          <a:stretch>
            <a:fillRect/>
          </a:stretch>
        </p:blipFill>
        <p:spPr>
          <a:xfrm>
            <a:off x="8515350" y="4452775"/>
            <a:ext cx="568000" cy="56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4"/>
          <p:cNvSpPr txBox="1">
            <a:spLocks noGrp="1"/>
          </p:cNvSpPr>
          <p:nvPr>
            <p:ph type="title"/>
          </p:nvPr>
        </p:nvSpPr>
        <p:spPr>
          <a:xfrm>
            <a:off x="471502" y="205375"/>
            <a:ext cx="7076400" cy="7458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000"/>
              <a:buFont typeface="Calibri"/>
              <a:buNone/>
            </a:pPr>
            <a:r>
              <a:rPr lang="en" sz="3000"/>
              <a:t>An Effective Behavior Response System:</a:t>
            </a:r>
            <a:endParaRPr/>
          </a:p>
        </p:txBody>
      </p:sp>
      <p:sp>
        <p:nvSpPr>
          <p:cNvPr id="269" name="Google Shape;269;p44"/>
          <p:cNvSpPr txBox="1">
            <a:spLocks noGrp="1"/>
          </p:cNvSpPr>
          <p:nvPr>
            <p:ph type="body" idx="1"/>
          </p:nvPr>
        </p:nvSpPr>
        <p:spPr>
          <a:xfrm>
            <a:off x="984050" y="1063225"/>
            <a:ext cx="6563700" cy="3600600"/>
          </a:xfrm>
          <a:prstGeom prst="rect">
            <a:avLst/>
          </a:prstGeom>
          <a:noFill/>
          <a:ln>
            <a:noFill/>
          </a:ln>
        </p:spPr>
        <p:txBody>
          <a:bodyPr spcFirstLastPara="1" wrap="square" lIns="68575" tIns="34275" rIns="68575" bIns="34275" anchor="t" anchorCtr="0">
            <a:normAutofit/>
          </a:bodyPr>
          <a:lstStyle/>
          <a:p>
            <a:pPr marL="88900" lvl="0" indent="0" algn="l" rtl="0">
              <a:lnSpc>
                <a:spcPct val="90000"/>
              </a:lnSpc>
              <a:spcBef>
                <a:spcPts val="0"/>
              </a:spcBef>
              <a:spcAft>
                <a:spcPts val="0"/>
              </a:spcAft>
              <a:buClr>
                <a:srgbClr val="0070C0"/>
              </a:buClr>
              <a:buSzPts val="2100"/>
              <a:buNone/>
            </a:pPr>
            <a:r>
              <a:rPr lang="en">
                <a:solidFill>
                  <a:schemeClr val="dk1"/>
                </a:solidFill>
              </a:rPr>
              <a:t>Includes comprehensive method(s) of data collected with information accessible for decision-making.</a:t>
            </a:r>
            <a:endParaRPr>
              <a:solidFill>
                <a:schemeClr val="dk1"/>
              </a:solidFill>
            </a:endParaRPr>
          </a:p>
          <a:p>
            <a:pPr marL="520700" lvl="1" indent="-165100" algn="l" rtl="0">
              <a:lnSpc>
                <a:spcPct val="90000"/>
              </a:lnSpc>
              <a:spcBef>
                <a:spcPts val="800"/>
              </a:spcBef>
              <a:spcAft>
                <a:spcPts val="0"/>
              </a:spcAft>
              <a:buSzPts val="1800"/>
              <a:buChar char="○"/>
            </a:pPr>
            <a:r>
              <a:rPr lang="en" sz="1800">
                <a:solidFill>
                  <a:schemeClr val="dk1"/>
                </a:solidFill>
              </a:rPr>
              <a:t>Helpful Office Discipline Referral (ODR) collection forms</a:t>
            </a:r>
            <a:endParaRPr sz="1800">
              <a:solidFill>
                <a:schemeClr val="dk1"/>
              </a:solidFill>
            </a:endParaRPr>
          </a:p>
          <a:p>
            <a:pPr marL="520700" lvl="1" indent="-165100" algn="l" rtl="0">
              <a:lnSpc>
                <a:spcPct val="90000"/>
              </a:lnSpc>
              <a:spcBef>
                <a:spcPts val="800"/>
              </a:spcBef>
              <a:spcAft>
                <a:spcPts val="0"/>
              </a:spcAft>
              <a:buSzPts val="1800"/>
              <a:buChar char="○"/>
            </a:pPr>
            <a:r>
              <a:rPr lang="en" sz="1800">
                <a:solidFill>
                  <a:schemeClr val="dk1"/>
                </a:solidFill>
              </a:rPr>
              <a:t>Consistent data entry procedures</a:t>
            </a:r>
            <a:endParaRPr sz="1800">
              <a:solidFill>
                <a:schemeClr val="dk1"/>
              </a:solidFill>
            </a:endParaRPr>
          </a:p>
          <a:p>
            <a:pPr marL="520700" lvl="1" indent="-165100" algn="l" rtl="0">
              <a:lnSpc>
                <a:spcPct val="90000"/>
              </a:lnSpc>
              <a:spcBef>
                <a:spcPts val="800"/>
              </a:spcBef>
              <a:spcAft>
                <a:spcPts val="0"/>
              </a:spcAft>
              <a:buSzPts val="1800"/>
              <a:buChar char="○"/>
            </a:pPr>
            <a:r>
              <a:rPr lang="en" sz="1800">
                <a:solidFill>
                  <a:schemeClr val="dk1"/>
                </a:solidFill>
              </a:rPr>
              <a:t>On-going professional development around ODR forms and intent</a:t>
            </a:r>
            <a:endParaRPr sz="1800">
              <a:solidFill>
                <a:schemeClr val="dk1"/>
              </a:solidFill>
            </a:endParaRPr>
          </a:p>
          <a:p>
            <a:pPr marL="177800" lvl="0" indent="-38100" algn="l" rtl="0">
              <a:lnSpc>
                <a:spcPct val="90000"/>
              </a:lnSpc>
              <a:spcBef>
                <a:spcPts val="1200"/>
              </a:spcBef>
              <a:spcAft>
                <a:spcPts val="0"/>
              </a:spcAft>
              <a:buClr>
                <a:schemeClr val="dk1"/>
              </a:buClr>
              <a:buSzPts val="2100"/>
              <a:buNone/>
            </a:pPr>
            <a:endParaRPr/>
          </a:p>
          <a:p>
            <a:pPr marL="177800" lvl="0" indent="-38100" algn="l" rtl="0">
              <a:lnSpc>
                <a:spcPct val="90000"/>
              </a:lnSpc>
              <a:spcBef>
                <a:spcPts val="800"/>
              </a:spcBef>
              <a:spcAft>
                <a:spcPts val="0"/>
              </a:spcAft>
              <a:buClr>
                <a:schemeClr val="dk1"/>
              </a:buClr>
              <a:buSzPts val="2100"/>
              <a:buNone/>
            </a:pPr>
            <a:endParaRPr/>
          </a:p>
          <a:p>
            <a:pPr marL="177800" lvl="0" indent="-38100" algn="l" rtl="0">
              <a:lnSpc>
                <a:spcPct val="90000"/>
              </a:lnSpc>
              <a:spcBef>
                <a:spcPts val="800"/>
              </a:spcBef>
              <a:spcAft>
                <a:spcPts val="1200"/>
              </a:spcAft>
              <a:buClr>
                <a:schemeClr val="dk1"/>
              </a:buClr>
              <a:buSzPts val="2100"/>
              <a:buNone/>
            </a:pPr>
            <a:endParaRPr/>
          </a:p>
        </p:txBody>
      </p:sp>
      <p:sp>
        <p:nvSpPr>
          <p:cNvPr id="270" name="Google Shape;270;p44"/>
          <p:cNvSpPr txBox="1"/>
          <p:nvPr/>
        </p:nvSpPr>
        <p:spPr>
          <a:xfrm>
            <a:off x="2061850" y="3363050"/>
            <a:ext cx="5213700" cy="10185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800" i="0" u="none" strike="noStrike" cap="none" dirty="0">
                <a:solidFill>
                  <a:schemeClr val="accent1"/>
                </a:solidFill>
              </a:rPr>
              <a:t>Helps everyone to be more reliable and accurate – judgment calls are minimized.</a:t>
            </a:r>
            <a:endParaRPr sz="800" dirty="0">
              <a:solidFill>
                <a:schemeClr val="accent1"/>
              </a:solidFill>
            </a:endParaRPr>
          </a:p>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680</TotalTime>
  <Words>2162</Words>
  <Application>Microsoft Macintosh PowerPoint</Application>
  <PresentationFormat>On-screen Show (16:9)</PresentationFormat>
  <Paragraphs>324</Paragraphs>
  <Slides>35</Slides>
  <Notes>35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Gungsuh</vt:lpstr>
      <vt:lpstr>Arial</vt:lpstr>
      <vt:lpstr>Calibri</vt:lpstr>
      <vt:lpstr>Noto Sans Symbols</vt:lpstr>
      <vt:lpstr>Times New Roman</vt:lpstr>
      <vt:lpstr>Twentieth Century</vt:lpstr>
      <vt:lpstr>Simple Light</vt:lpstr>
      <vt:lpstr>Office Theme</vt:lpstr>
      <vt:lpstr>MTSS Tier 1: School-wide PBS Team Training </vt:lpstr>
      <vt:lpstr>Today’s Goals</vt:lpstr>
      <vt:lpstr>“When everyone handles infractions with instructional correction procedures, students learn that what happens when they misbehave                                        is procedure not personal.”   Bob Algozzine</vt:lpstr>
      <vt:lpstr>Definition </vt:lpstr>
      <vt:lpstr>Rationale for Discipline Definitions and Policies</vt:lpstr>
      <vt:lpstr>PowerPoint Presentation</vt:lpstr>
      <vt:lpstr>Rethinking Discipline Academic &amp; Social Problems: A Comparison of Approaches</vt:lpstr>
      <vt:lpstr>Rethinking Discipline Academic &amp; Social Problems: A Comparison of Approaches</vt:lpstr>
      <vt:lpstr>An Effective Behavior Response System:</vt:lpstr>
      <vt:lpstr>Referral Forms:</vt:lpstr>
      <vt:lpstr>Office Discipline Referral  (ODR) Collection System</vt:lpstr>
      <vt:lpstr>Function: The Root of the Behavior – the WHY</vt:lpstr>
      <vt:lpstr>Function-Based Lens Reasons Students Commonly Misbehave</vt:lpstr>
      <vt:lpstr>Do your data collection tools have all the information to make data-informed decisions?</vt:lpstr>
      <vt:lpstr>Responsibility for Behaviors</vt:lpstr>
      <vt:lpstr>EMERGENCY/CRISIS Incidents</vt:lpstr>
      <vt:lpstr>“T-Chart” School Example</vt:lpstr>
      <vt:lpstr>“T-Chart” School Example</vt:lpstr>
      <vt:lpstr>Determining Major vs. Minor Behavior</vt:lpstr>
      <vt:lpstr>Defining Behaviors </vt:lpstr>
      <vt:lpstr>Appropriate Definitions of Problem Behaviors</vt:lpstr>
      <vt:lpstr>Defining Behaviors -  You don’t have to start from scratch!</vt:lpstr>
      <vt:lpstr>Defining Major vs. Minor Behaviors</vt:lpstr>
      <vt:lpstr>PowerPoint Presentation</vt:lpstr>
      <vt:lpstr>Analysis of Data on Disruption: </vt:lpstr>
      <vt:lpstr>Team Time</vt:lpstr>
      <vt:lpstr>Why Focus on a Continuum of Strategies to Respond to Inappropriate Behavior?</vt:lpstr>
      <vt:lpstr>“The single most commonly used but least effective method for addressing undesirable behavior is to verbally scold and berate a student.”                Alberto &amp; Troutman</vt:lpstr>
      <vt:lpstr>When responding to inappropriate student behavior, avoid scolding…</vt:lpstr>
      <vt:lpstr>PowerPoint Presentation</vt:lpstr>
      <vt:lpstr>Develop a Continuum of Strategies to Respond to Inappropriate Behavior</vt:lpstr>
      <vt:lpstr>PowerPoint Presentation</vt:lpstr>
      <vt:lpstr>PowerPoint Presentation</vt:lpstr>
      <vt:lpstr>Remember… </vt:lpstr>
      <vt:lpstr>Team Time - Action Planning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MTSS Tier 1: School-wide PBS Team Training</dc:title>
  <dc:creator>Hearn, Sarah</dc:creator>
  <cp:lastModifiedBy>renee lachman</cp:lastModifiedBy>
  <cp:revision>24</cp:revision>
  <dcterms:modified xsi:type="dcterms:W3CDTF">2021-07-20T15:14:15Z</dcterms:modified>
</cp:coreProperties>
</file>