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Libre Franklin"/>
      <p:regular r:id="rId37"/>
      <p:bold r:id="rId38"/>
      <p:italic r:id="rId39"/>
      <p:boldItalic r:id="rId40"/>
    </p:embeddedFont>
    <p:embeddedFont>
      <p:font typeface="Roboto"/>
      <p:regular r:id="rId41"/>
      <p:bold r:id="rId42"/>
      <p:italic r:id="rId43"/>
      <p:boldItalic r:id="rId44"/>
    </p:embeddedFont>
    <p:embeddedFont>
      <p:font typeface="Corbel"/>
      <p:regular r:id="rId45"/>
      <p:bold r:id="rId46"/>
      <p:italic r:id="rId47"/>
      <p:boldItalic r:id="rId48"/>
    </p:embeddedFont>
    <p:embeddedFont>
      <p:font typeface="Work Sans"/>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7" roundtripDataSignature="AMtx7mjUUBu1tPH/+pJZQ/FPIbEwAN3u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736755-8F26-4703-8BA3-639622673D6B}">
  <a:tblStyle styleId="{14736755-8F26-4703-8BA3-639622673D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CD59568-B9C6-4510-8844-DE5E1A26FFD9}"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ibreFranklin-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Corbel-bold.fntdata"/><Relationship Id="rId45" Type="http://schemas.openxmlformats.org/officeDocument/2006/relationships/font" Target="fonts/Corbel-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orbel-boldItalic.fntdata"/><Relationship Id="rId47" Type="http://schemas.openxmlformats.org/officeDocument/2006/relationships/font" Target="fonts/Corbel-italic.fntdata"/><Relationship Id="rId49" Type="http://schemas.openxmlformats.org/officeDocument/2006/relationships/font" Target="fonts/Work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LibreFranklin-regular.fntdata"/><Relationship Id="rId36" Type="http://schemas.openxmlformats.org/officeDocument/2006/relationships/slide" Target="slides/slide30.xml"/><Relationship Id="rId39" Type="http://schemas.openxmlformats.org/officeDocument/2006/relationships/font" Target="fonts/LibreFranklin-italic.fntdata"/><Relationship Id="rId38" Type="http://schemas.openxmlformats.org/officeDocument/2006/relationships/font" Target="fonts/LibreFranklin-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WorkSans-italic.fntdata"/><Relationship Id="rId50" Type="http://schemas.openxmlformats.org/officeDocument/2006/relationships/font" Target="fonts/WorkSans-bold.fntdata"/><Relationship Id="rId53" Type="http://schemas.openxmlformats.org/officeDocument/2006/relationships/font" Target="fonts/OpenSans-regular.fntdata"/><Relationship Id="rId52" Type="http://schemas.openxmlformats.org/officeDocument/2006/relationships/font" Target="fonts/WorkSans-boldItalic.fntdata"/><Relationship Id="rId11" Type="http://schemas.openxmlformats.org/officeDocument/2006/relationships/slide" Target="slides/slide5.xml"/><Relationship Id="rId55" Type="http://schemas.openxmlformats.org/officeDocument/2006/relationships/font" Target="fonts/OpenSans-italic.fntdata"/><Relationship Id="rId10" Type="http://schemas.openxmlformats.org/officeDocument/2006/relationships/slide" Target="slides/slide4.xml"/><Relationship Id="rId54" Type="http://schemas.openxmlformats.org/officeDocument/2006/relationships/font" Target="fonts/OpenSans-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h1.oet.udel.edu/pbs/wp-content/uploads/2011/06/1-pg-Connections-Survey-Strategy-to-Identify-Disconnected-Students-updated-10.14.14.docx" TargetMode="External"/><Relationship Id="rId3" Type="http://schemas.openxmlformats.org/officeDocument/2006/relationships/hyperlink" Target="http://wh1.oet.udel.edu/pbs/wp-content/uploads/2020/06/schoolwide-expectations-as-behavioral-screening.doc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lawarepbs.org/" TargetMode="External"/><Relationship Id="rId3" Type="http://schemas.openxmlformats.org/officeDocument/2006/relationships/hyperlink" Target="http://www.doe.k12.de.u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h1.oet.udel.edu/pbs/wp-content/uploads/2020/06/Tool-2-Coaching-Guide.docx"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sz="1100">
                <a:latin typeface="Arial"/>
                <a:ea typeface="Arial"/>
                <a:cs typeface="Arial"/>
                <a:sym typeface="Arial"/>
              </a:rPr>
              <a:t>Welcome to a virtual Professional learning top ten questions answered about universal screening!  </a:t>
            </a:r>
            <a:endParaRPr/>
          </a:p>
        </p:txBody>
      </p:sp>
      <p:sp>
        <p:nvSpPr>
          <p:cNvPr id="179" name="Google Shape;1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extLst>
                  <a:ext uri="http://customooxmlschemas.google.com/">
                    <go:slidesCustomData xmlns:go="http://customooxmlschemas.google.com/" textRoundtripDataId="2"/>
                  </a:ext>
                </a:extLst>
              </a:rPr>
              <a:t>Question #3: </a:t>
            </a:r>
            <a:r>
              <a:rPr lang="en-US"/>
              <a:t> what are the </a:t>
            </a:r>
            <a:r>
              <a:rPr lang="en-US"/>
              <a:t>similarities</a:t>
            </a:r>
            <a:r>
              <a:rPr lang="en-US"/>
              <a:t> and differences between SEB and academic screening data?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050">
                <a:solidFill>
                  <a:srgbClr val="000000"/>
                </a:solidFill>
                <a:highlight>
                  <a:srgbClr val="FFFFFF"/>
                </a:highlight>
                <a:latin typeface="Roboto"/>
                <a:ea typeface="Roboto"/>
                <a:cs typeface="Roboto"/>
                <a:sym typeface="Roboto"/>
              </a:rPr>
              <a:t>It is important to point out, t</a:t>
            </a:r>
            <a:r>
              <a:rPr lang="en-US" sz="1050">
                <a:solidFill>
                  <a:srgbClr val="000000"/>
                </a:solidFill>
                <a:highlight>
                  <a:srgbClr val="FFFFFF"/>
                </a:highlight>
                <a:latin typeface="Roboto"/>
                <a:ea typeface="Roboto"/>
                <a:cs typeface="Roboto"/>
                <a:sym typeface="Roboto"/>
              </a:rPr>
              <a:t>he similarities between SEB and academic screening are part of the reason why integration is so important. Screening data are key to addressing the needs of the WHOLE child and the impact of one type of data on another cannot be overlooked. </a:t>
            </a:r>
            <a:r>
              <a:rPr lang="en-US">
                <a:solidFill>
                  <a:srgbClr val="000000"/>
                </a:solidFill>
              </a:rPr>
              <a:t> Let’s highlight the main similarities and differences (as shown in the graphic above).</a:t>
            </a:r>
            <a:endParaRPr sz="1050">
              <a:solidFill>
                <a:srgbClr val="000000"/>
              </a:solidFill>
              <a:highlight>
                <a:srgbClr val="FFFFFF"/>
              </a:highlight>
              <a:latin typeface="Roboto"/>
              <a:ea typeface="Roboto"/>
              <a:cs typeface="Roboto"/>
              <a:sym typeface="Roboto"/>
            </a:endParaRPr>
          </a:p>
          <a:p>
            <a:pPr indent="0" lvl="0" marL="114300" marR="114300" rtl="0" algn="l">
              <a:lnSpc>
                <a:spcPct val="115000"/>
              </a:lnSpc>
              <a:spcBef>
                <a:spcPts val="500"/>
              </a:spcBef>
              <a:spcAft>
                <a:spcPts val="0"/>
              </a:spcAft>
              <a:buClr>
                <a:schemeClr val="dk1"/>
              </a:buClr>
              <a:buSzPts val="1100"/>
              <a:buFont typeface="Arial"/>
              <a:buNone/>
            </a:pPr>
            <a:r>
              <a:t/>
            </a:r>
            <a:endParaRPr sz="1050">
              <a:solidFill>
                <a:srgbClr val="00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US">
                <a:solidFill>
                  <a:srgbClr val="000000"/>
                </a:solidFill>
              </a:rPr>
              <a:t>What you see here is a comparison of academic vs. SEB screening data.  While there is overlap, there are some fundamental, albeit parallel, differences.  One of the main differences is academic screening emphasizes direct measures (e.g. skill based) while SEB screening relies on indirect measures (as direct observation of behavior is not feasible with all children).  A similarity that is very important to point out is the necessity to ensure screening data aligns with the behaviors and academic skills you intend to TEACH and REINFORCE.  </a:t>
            </a:r>
            <a:r>
              <a:rPr lang="en-US">
                <a:solidFill>
                  <a:srgbClr val="000000"/>
                </a:solidFill>
                <a:extLst>
                  <a:ext uri="http://customooxmlschemas.google.com/">
                    <go:slidesCustomData xmlns:go="http://customooxmlschemas.google.com/" textRoundtripDataId="3"/>
                  </a:ext>
                </a:extLst>
              </a:rPr>
              <a:t>It would not make sense to screen for social and emotional or academic skills if you do not have a plan to teach and support students with these needs.</a:t>
            </a:r>
            <a:endParaRPr>
              <a:solidFill>
                <a:srgbClr val="000000"/>
              </a:solidFill>
            </a:endParaRPr>
          </a:p>
        </p:txBody>
      </p:sp>
      <p:sp>
        <p:nvSpPr>
          <p:cNvPr id="313" name="Google Shape;31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 #4: what screening data should we use?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Guideline 1:  Use </a:t>
            </a:r>
            <a:r>
              <a:rPr b="1" i="0" lang="en-US" sz="1200" u="none" strike="noStrike">
                <a:solidFill>
                  <a:schemeClr val="dk1"/>
                </a:solidFill>
                <a:latin typeface="Calibri"/>
                <a:ea typeface="Calibri"/>
                <a:cs typeface="Calibri"/>
                <a:sym typeface="Calibri"/>
              </a:rPr>
              <a:t>multiple screening measures versus a single source</a:t>
            </a:r>
            <a:r>
              <a:rPr b="0" i="0" lang="en-US" sz="1200" u="none" strike="noStrike">
                <a:solidFill>
                  <a:schemeClr val="dk1"/>
                </a:solidFill>
                <a:latin typeface="Calibri"/>
                <a:ea typeface="Calibri"/>
                <a:cs typeface="Calibri"/>
                <a:sym typeface="Calibri"/>
              </a:rPr>
              <a:t> (or type of data) to determine risk prevalence for prioritized academic and SEB indicators. When teams rely on one source of data, they run the risk of over or under-identifying students. </a:t>
            </a:r>
            <a:endParaRPr b="0"/>
          </a:p>
          <a:p>
            <a:pPr indent="0" lvl="0" marL="0" rtl="0" algn="l">
              <a:lnSpc>
                <a:spcPct val="100000"/>
              </a:lnSpc>
              <a:spcBef>
                <a:spcPts val="0"/>
              </a:spcBef>
              <a:spcAft>
                <a:spcPts val="0"/>
              </a:spcAft>
              <a:buSzPts val="1400"/>
              <a:buNone/>
            </a:pPr>
            <a:br>
              <a:rPr b="0" lang="en-US"/>
            </a:br>
            <a:r>
              <a:rPr b="0" i="0" lang="en-US" sz="1200" u="none" strike="noStrike">
                <a:solidFill>
                  <a:schemeClr val="dk1"/>
                </a:solidFill>
                <a:latin typeface="Calibri"/>
                <a:ea typeface="Calibri"/>
                <a:cs typeface="Calibri"/>
                <a:sym typeface="Calibri"/>
              </a:rPr>
              <a:t>Guideline 2:  Use a </a:t>
            </a:r>
            <a:r>
              <a:rPr b="1" i="0" lang="en-US" sz="1200" u="none" strike="noStrike">
                <a:solidFill>
                  <a:schemeClr val="dk1"/>
                </a:solidFill>
                <a:latin typeface="Calibri"/>
                <a:ea typeface="Calibri"/>
                <a:cs typeface="Calibri"/>
                <a:sym typeface="Calibri"/>
              </a:rPr>
              <a:t>multi-gate versus direct route </a:t>
            </a:r>
            <a:r>
              <a:rPr b="0" i="0" lang="en-US" sz="1200" u="none" strike="noStrike">
                <a:solidFill>
                  <a:schemeClr val="dk1"/>
                </a:solidFill>
                <a:latin typeface="Calibri"/>
                <a:ea typeface="Calibri"/>
                <a:cs typeface="Calibri"/>
                <a:sym typeface="Calibri"/>
              </a:rPr>
              <a:t>process to identify which students to consider for intervention.  At the universal level (sometimes referred to as “gate 1”), screening data is used to determine which students may require additional support. Once students are identified, </a:t>
            </a:r>
            <a:r>
              <a:rPr b="0" i="0" lang="en-US" sz="1200" u="none" strike="noStrike">
                <a:solidFill>
                  <a:schemeClr val="dk1"/>
                </a:solidFill>
                <a:latin typeface="Calibri"/>
                <a:ea typeface="Calibri"/>
                <a:cs typeface="Calibri"/>
                <a:sym typeface="Calibri"/>
                <a:extLst>
                  <a:ext uri="http://customooxmlschemas.google.com/">
                    <go:slidesCustomData xmlns:go="http://customooxmlschemas.google.com/" textRoundtripDataId="4"/>
                  </a:ext>
                </a:extLst>
              </a:rPr>
              <a:t>teams can choose to adjust Tier 1 instruction</a:t>
            </a:r>
            <a:r>
              <a:rPr b="0" i="0" lang="en-US" sz="1200" u="none" strike="noStrike">
                <a:solidFill>
                  <a:schemeClr val="dk1"/>
                </a:solidFill>
                <a:latin typeface="Calibri"/>
                <a:ea typeface="Calibri"/>
                <a:cs typeface="Calibri"/>
                <a:sym typeface="Calibri"/>
              </a:rPr>
              <a:t>, enroll the student in a standard Tier 2 intervention OR may choose to collect additional data (sometimes referred to as “gate 2”, problem analysis or diagnostic data) to understand or confirm needs.  More on this i</a:t>
            </a:r>
            <a:r>
              <a:rPr lang="en-US"/>
              <a:t>n a moment.</a:t>
            </a:r>
            <a:endParaRPr b="0"/>
          </a:p>
          <a:p>
            <a:pPr indent="0" lvl="0" marL="0" rtl="0" algn="l">
              <a:lnSpc>
                <a:spcPct val="100000"/>
              </a:lnSpc>
              <a:spcBef>
                <a:spcPts val="0"/>
              </a:spcBef>
              <a:spcAft>
                <a:spcPts val="0"/>
              </a:spcAft>
              <a:buSzPts val="1400"/>
              <a:buNone/>
            </a:pPr>
            <a:br>
              <a:rPr b="0" lang="en-US"/>
            </a:br>
            <a:endParaRPr b="0"/>
          </a:p>
          <a:p>
            <a:pPr indent="0" lvl="0" marL="0" rtl="0" algn="l">
              <a:lnSpc>
                <a:spcPct val="100000"/>
              </a:lnSpc>
              <a:spcBef>
                <a:spcPts val="0"/>
              </a:spcBef>
              <a:spcAft>
                <a:spcPts val="0"/>
              </a:spcAft>
              <a:buSzPts val="1400"/>
              <a:buNone/>
            </a:pPr>
            <a:br>
              <a:rPr lang="en-US"/>
            </a:br>
            <a:endParaRPr/>
          </a:p>
        </p:txBody>
      </p:sp>
      <p:sp>
        <p:nvSpPr>
          <p:cNvPr id="321" name="Google Shape;32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a847eda85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First,  when thinking about which screening data to use, it is important to keep in mind the distinction between </a:t>
            </a:r>
            <a:r>
              <a:rPr b="1" lang="en-US"/>
              <a:t>universal screener tools (or universal screeners) versus universal screening (or a universal screening process)</a:t>
            </a:r>
            <a:r>
              <a:rPr lang="en-US"/>
              <a:t>.  The top box above describes a tool.  A screening tool, such as the BIMAS (a common universal screening tool to determine which students demonstrate concerning social and emotional behaviors) is one example.  These tools are added to your screening process when you determine you don’t have the right (or enough) information to answer your questions.  For example, a team might ask:  “are there students with internalizing behaviors that are not responding to our Tier 1 behavioral supports?”  They would explore their existing data and might determine some additional data would be helpful to add to their comprehensive screening process. So when people talk about universal screening (as an action) they are referring to the use of multiple sources of screening data to capture student needs </a:t>
            </a:r>
            <a:r>
              <a:rPr b="1" lang="en-US"/>
              <a:t>not a specific tool.</a:t>
            </a:r>
            <a:endParaRPr b="1"/>
          </a:p>
        </p:txBody>
      </p:sp>
      <p:sp>
        <p:nvSpPr>
          <p:cNvPr id="337" name="Google Shape;337;gaa847eda85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second key idea, is to use a multi-gate vs. direct route to intervention process.  Remember this is to help prevent over-identification and support problem solving efforts to link students to the most appropriate level of support.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Our focus for this webinar is on</a:t>
            </a:r>
            <a:r>
              <a:rPr b="1" i="0" lang="en-US" sz="1200" u="none" strike="noStrike">
                <a:solidFill>
                  <a:schemeClr val="dk1"/>
                </a:solidFill>
              </a:rPr>
              <a:t> Gate 1 data (shown in the yellow circle above)</a:t>
            </a:r>
            <a:r>
              <a:rPr b="0" i="0" lang="en-US" sz="1200" u="none" strike="noStrike">
                <a:solidFill>
                  <a:schemeClr val="dk1"/>
                </a:solidFill>
                <a:latin typeface="Calibri"/>
                <a:ea typeface="Calibri"/>
                <a:cs typeface="Calibri"/>
                <a:sym typeface="Calibri"/>
              </a:rPr>
              <a:t>.  However, it is important to recognize that after students have exhausted Tier 1 and standard Tier 2 supports, there will likely be a time when additional data analysis is required to appropriately match a student to an intervention.  At no point in this process are teams diagnosing a disorder or making a decision about special education eligibility.  The goal is simply to understand the student’s needs and make a linkage to the most appropriate supports.</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A few things to point out:</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Your screening process will always include a direct referral process using a request for assistance or nomination process. </a:t>
            </a:r>
            <a:r>
              <a:rPr b="0" i="0" lang="en-US" sz="1200" u="none" strike="noStrike">
                <a:solidFill>
                  <a:schemeClr val="dk1"/>
                </a:solidFill>
                <a:latin typeface="Calibri"/>
                <a:ea typeface="Calibri"/>
                <a:cs typeface="Calibri"/>
                <a:sym typeface="Calibri"/>
              </a:rPr>
              <a:t>Nominations are referrals to the problem-solving team made by families</a:t>
            </a:r>
            <a:r>
              <a:rPr lang="en-US"/>
              <a:t>, </a:t>
            </a:r>
            <a:r>
              <a:rPr b="0" i="0" lang="en-US" sz="1200" u="none" strike="noStrike">
                <a:solidFill>
                  <a:schemeClr val="dk1"/>
                </a:solidFill>
                <a:latin typeface="Calibri"/>
                <a:ea typeface="Calibri"/>
                <a:cs typeface="Calibri"/>
                <a:sym typeface="Calibri"/>
              </a:rPr>
              <a:t>educators and sometimes even </a:t>
            </a:r>
            <a:r>
              <a:rPr lang="en-US"/>
              <a:t>the students themselves</a:t>
            </a:r>
            <a:r>
              <a:rPr b="0" i="0" lang="en-US" sz="1200" u="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Your screening process will also always include use of schoolwide data with decision rules (more on decision rules later).  </a:t>
            </a:r>
            <a:endParaRPr/>
          </a:p>
          <a:p>
            <a:pPr indent="-317500" lvl="0" marL="457200" rtl="0" algn="l">
              <a:lnSpc>
                <a:spcPct val="100000"/>
              </a:lnSpc>
              <a:spcBef>
                <a:spcPts val="0"/>
              </a:spcBef>
              <a:spcAft>
                <a:spcPts val="0"/>
              </a:spcAft>
              <a:buSzPts val="1400"/>
              <a:buChar char="●"/>
            </a:pPr>
            <a:r>
              <a:rPr lang="en-US"/>
              <a:t>Sometimes included will be additional formal or informal screening tools as discussed on the previous slide.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Clr>
                <a:schemeClr val="dk1"/>
              </a:buClr>
              <a:buSzPts val="1400"/>
              <a:buFont typeface="Arial"/>
              <a:buNone/>
            </a:pPr>
            <a:r>
              <a:rPr lang="en-US"/>
              <a:t>A </a:t>
            </a:r>
            <a:r>
              <a:rPr lang="en-US"/>
              <a:t> quick note on informal screening tools:</a:t>
            </a:r>
            <a:endParaRPr/>
          </a:p>
          <a:p>
            <a:pPr indent="-317500" lvl="0" marL="457200" rtl="0" algn="l">
              <a:spcBef>
                <a:spcPts val="0"/>
              </a:spcBef>
              <a:spcAft>
                <a:spcPts val="0"/>
              </a:spcAft>
              <a:buClr>
                <a:schemeClr val="dk1"/>
              </a:buClr>
              <a:buSzPts val="1400"/>
              <a:buChar char="●"/>
            </a:pPr>
            <a:r>
              <a:rPr lang="en-US"/>
              <a:t>These should be relatively easy to integrate into your existing screening processes. The selection of a tool will depend on the priorities of your MTSS team.  For example, teams wishing to measure teacher-student relationships and identify disconnected students can use a </a:t>
            </a:r>
            <a:r>
              <a:rPr b="1" lang="en-US" u="sng">
                <a:hlinkClick r:id="rId2"/>
              </a:rPr>
              <a:t>Connection Survey</a:t>
            </a:r>
            <a:r>
              <a:rPr lang="en-US"/>
              <a:t>.  Or,  if you wish to identify students who are struggling to learn your school-wide expectations, you might consider using your </a:t>
            </a:r>
            <a:r>
              <a:rPr b="1" lang="en-US" u="sng">
                <a:hlinkClick r:id="rId3"/>
              </a:rPr>
              <a:t>schoolwide expectations as behavioral screening.</a:t>
            </a:r>
            <a:r>
              <a:rPr b="1" lang="en-US"/>
              <a:t>  </a:t>
            </a:r>
            <a:r>
              <a:rPr lang="en-US"/>
              <a:t>To identify barriers to learning and inform instructional decisions you may consider collecting information about the strengths, weaknesses and preferences of your students or information about specific academic behaviors that may impact their progress with content (e.g., academic engagement, work completion).   Some references to these tools can be found at the end of this webinar.</a:t>
            </a:r>
            <a:endParaRPr/>
          </a:p>
        </p:txBody>
      </p:sp>
      <p:sp>
        <p:nvSpPr>
          <p:cNvPr id="355" name="Google Shape;3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 #5:  What makes an effective screening measure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let’s imagine that your team has developed an efficient process to use school wide data with decision rules and has a direct referral process for the school community to use when they suspect a student is not responding to Tier 1 and needs more support.   They have posed a question and found they need to add a screener to their process.  What should they look for in a tool?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Screening </a:t>
            </a:r>
            <a:r>
              <a:rPr lang="en-US"/>
              <a:t>tools</a:t>
            </a:r>
            <a:r>
              <a:rPr b="0" i="0" lang="en-US" sz="1200" u="none" strike="noStrike">
                <a:solidFill>
                  <a:schemeClr val="dk1"/>
                </a:solidFill>
                <a:latin typeface="Calibri"/>
                <a:ea typeface="Calibri"/>
                <a:cs typeface="Calibri"/>
                <a:sym typeface="Calibri"/>
              </a:rPr>
              <a:t> range from district developed surveys to standardized tools for specific types of skills.  </a:t>
            </a:r>
            <a:r>
              <a:rPr lang="en-US"/>
              <a:t> These tools should:</a:t>
            </a:r>
            <a:endParaRPr/>
          </a:p>
          <a:p>
            <a:pPr indent="-317500" lvl="0" marL="457200" rtl="0" algn="l">
              <a:lnSpc>
                <a:spcPct val="100000"/>
              </a:lnSpc>
              <a:spcBef>
                <a:spcPts val="0"/>
              </a:spcBef>
              <a:spcAft>
                <a:spcPts val="0"/>
              </a:spcAft>
              <a:buSzPts val="1400"/>
              <a:buChar char="-"/>
            </a:pPr>
            <a:r>
              <a:rPr b="1" lang="en-US"/>
              <a:t>lead to proactive team based decision making</a:t>
            </a:r>
            <a:r>
              <a:rPr lang="en-US"/>
              <a:t> (the only reason to collect this data is to inform problem solving)</a:t>
            </a:r>
            <a:endParaRPr/>
          </a:p>
          <a:p>
            <a:pPr indent="-317500" lvl="0" marL="457200" rtl="0" algn="l">
              <a:lnSpc>
                <a:spcPct val="100000"/>
              </a:lnSpc>
              <a:spcBef>
                <a:spcPts val="0"/>
              </a:spcBef>
              <a:spcAft>
                <a:spcPts val="0"/>
              </a:spcAft>
              <a:buSzPts val="1400"/>
              <a:buChar char="-"/>
            </a:pPr>
            <a:r>
              <a:rPr b="1" lang="en-US"/>
              <a:t>have a clear criteria to establish risk</a:t>
            </a:r>
            <a:r>
              <a:rPr lang="en-US"/>
              <a:t> (teams should be able to scan and make quick determinations about risk in a standardized way)</a:t>
            </a:r>
            <a:endParaRPr/>
          </a:p>
          <a:p>
            <a:pPr indent="-317500" lvl="0" marL="457200" rtl="0" algn="l">
              <a:lnSpc>
                <a:spcPct val="100000"/>
              </a:lnSpc>
              <a:spcBef>
                <a:spcPts val="0"/>
              </a:spcBef>
              <a:spcAft>
                <a:spcPts val="0"/>
              </a:spcAft>
              <a:buSzPts val="1400"/>
              <a:buChar char="-"/>
            </a:pPr>
            <a:r>
              <a:rPr b="1" lang="en-US"/>
              <a:t>be aligned with the school or district’s core instructional focus</a:t>
            </a:r>
            <a:r>
              <a:rPr lang="en-US"/>
              <a:t> (remember if you don’t intend to provide support for the behaviors addressed in the screener, it does not make sense to use the tool)</a:t>
            </a:r>
            <a:endParaRPr/>
          </a:p>
          <a:p>
            <a:pPr indent="-317500" lvl="0" marL="457200" rtl="0" algn="l">
              <a:lnSpc>
                <a:spcPct val="100000"/>
              </a:lnSpc>
              <a:spcBef>
                <a:spcPts val="0"/>
              </a:spcBef>
              <a:spcAft>
                <a:spcPts val="0"/>
              </a:spcAft>
              <a:buSzPts val="1400"/>
              <a:buChar char="-"/>
            </a:pPr>
            <a:r>
              <a:rPr b="1" lang="en-US"/>
              <a:t>uncovers a potential problem at one point in time</a:t>
            </a:r>
            <a:r>
              <a:rPr lang="en-US"/>
              <a:t> (</a:t>
            </a:r>
            <a:r>
              <a:rPr lang="en-US"/>
              <a:t>The key is to remember these are screening tools and not designed to be diagnostic.  You cannot determine eligibility for special education and a clinician cannot diagnose a disorder such as anxiety with a universal screening tool)</a:t>
            </a:r>
            <a:endParaRPr/>
          </a:p>
          <a:p>
            <a:pPr indent="-317500" lvl="0" marL="457200" rtl="0" algn="l">
              <a:lnSpc>
                <a:spcPct val="100000"/>
              </a:lnSpc>
              <a:spcBef>
                <a:spcPts val="0"/>
              </a:spcBef>
              <a:spcAft>
                <a:spcPts val="0"/>
              </a:spcAft>
              <a:buSzPts val="1400"/>
              <a:buChar char="-"/>
            </a:pPr>
            <a:r>
              <a:rPr b="1" lang="en-US"/>
              <a:t>can be universally administered</a:t>
            </a:r>
            <a:r>
              <a:rPr lang="en-US"/>
              <a:t> (tools should be efficient and not time intensive)</a:t>
            </a:r>
            <a:endParaRPr/>
          </a:p>
          <a:p>
            <a:pPr indent="-317500" lvl="0" marL="457200" rtl="0" algn="l">
              <a:lnSpc>
                <a:spcPct val="100000"/>
              </a:lnSpc>
              <a:spcBef>
                <a:spcPts val="0"/>
              </a:spcBef>
              <a:spcAft>
                <a:spcPts val="0"/>
              </a:spcAft>
              <a:buSzPts val="1400"/>
              <a:buChar char="-"/>
            </a:pPr>
            <a:r>
              <a:rPr b="1" lang="en-US"/>
              <a:t>are developed/selected by a diversity of stakeholders to ensure cultural relevance</a:t>
            </a:r>
            <a:r>
              <a:rPr lang="en-US"/>
              <a:t> (remember to choose tools based on the questions most important to your school community)</a:t>
            </a:r>
            <a:endParaRPr/>
          </a:p>
          <a:p>
            <a:pPr indent="-317500" lvl="0" marL="457200" rtl="0" algn="l">
              <a:lnSpc>
                <a:spcPct val="100000"/>
              </a:lnSpc>
              <a:spcBef>
                <a:spcPts val="0"/>
              </a:spcBef>
              <a:spcAft>
                <a:spcPts val="0"/>
              </a:spcAft>
              <a:buSzPts val="1400"/>
              <a:buChar char="-"/>
            </a:pPr>
            <a:r>
              <a:rPr b="1" lang="en-US"/>
              <a:t>Is administered, score and interpreted the same way </a:t>
            </a:r>
            <a:r>
              <a:rPr lang="en-US"/>
              <a:t>(these test should not require advanced knowledge of assessment delivery and scoring)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62" name="Google Shape;3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 #6:  Who to screen?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we use the term, “universal” this implies that every single student </a:t>
            </a:r>
            <a:r>
              <a:rPr lang="en-US">
                <a:extLst>
                  <a:ext uri="http://customooxmlschemas.google.com/">
                    <go:slidesCustomData xmlns:go="http://customooxmlschemas.google.com/" textRoundtripDataId="6"/>
                  </a:ext>
                </a:extLst>
              </a:rPr>
              <a:t>should be included in the </a:t>
            </a:r>
            <a:r>
              <a:rPr lang="en-US"/>
              <a:t>screening process</a:t>
            </a:r>
            <a:r>
              <a:rPr lang="en-US"/>
              <a:t>.  Which is 100% correct.  Your universal screening process should provide each student equal opportunity to be considered for support.  </a:t>
            </a:r>
            <a:r>
              <a:rPr b="0" i="0" lang="en-US" sz="1200" u="none" strike="noStrike">
                <a:solidFill>
                  <a:schemeClr val="dk1"/>
                </a:solidFill>
                <a:latin typeface="Calibri"/>
                <a:ea typeface="Calibri"/>
                <a:cs typeface="Calibri"/>
                <a:sym typeface="Calibri"/>
              </a:rPr>
              <a:t>To prevent negative outcomes, teams must have information about the impact of their core (Tier 1) approach on all students before significant concerns arise.  For this reason, screening sources should be sensitive to core academic and universal SEB practices </a:t>
            </a:r>
            <a:r>
              <a:rPr b="1" i="0" lang="en-US" sz="1200" u="none" strike="noStrike">
                <a:solidFill>
                  <a:schemeClr val="dk1"/>
                </a:solidFill>
                <a:latin typeface="Calibri"/>
                <a:ea typeface="Calibri"/>
                <a:cs typeface="Calibri"/>
                <a:sym typeface="Calibri"/>
              </a:rPr>
              <a:t>and the response of every student should be considered</a:t>
            </a:r>
            <a:r>
              <a:rPr b="0" i="0" lang="en-US" sz="1200" u="none" strike="noStrike">
                <a:solidFill>
                  <a:schemeClr val="dk1"/>
                </a:solidFill>
                <a:latin typeface="Calibri"/>
                <a:ea typeface="Calibri"/>
                <a:cs typeface="Calibri"/>
                <a:sym typeface="Calibri"/>
              </a:rPr>
              <a:t>.  This process is referred to as universal screening.  </a:t>
            </a:r>
            <a:endParaRPr b="0"/>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However, w</a:t>
            </a:r>
            <a:r>
              <a:rPr b="0" i="0" lang="en-US" sz="1200" u="none" strike="noStrike">
                <a:solidFill>
                  <a:schemeClr val="dk1"/>
                </a:solidFill>
                <a:latin typeface="Calibri"/>
                <a:ea typeface="Calibri"/>
                <a:cs typeface="Calibri"/>
                <a:sym typeface="Calibri"/>
              </a:rPr>
              <a:t>hile your screening process includes all students, this does not mean that each student is screened with each measure every year. Specific standardized screen</a:t>
            </a:r>
            <a:r>
              <a:rPr lang="en-US"/>
              <a:t>ing tools</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rPr>
              <a:t>may be employed</a:t>
            </a:r>
            <a:r>
              <a:rPr b="0" i="0" lang="en-US" sz="1200" u="none" strike="noStrike">
                <a:solidFill>
                  <a:schemeClr val="dk1"/>
                </a:solidFill>
                <a:latin typeface="Calibri"/>
                <a:ea typeface="Calibri"/>
                <a:cs typeface="Calibri"/>
                <a:sym typeface="Calibri"/>
              </a:rPr>
              <a:t> with particular grade levels (e.g., DIBELS in K-4) or with certain groups of students (e.g., a SEB questionnaire with all students who </a:t>
            </a:r>
            <a:r>
              <a:rPr b="0" i="0" lang="en-US" sz="1200" u="none" strike="noStrike">
                <a:solidFill>
                  <a:schemeClr val="dk1"/>
                </a:solidFill>
                <a:latin typeface="Calibri"/>
                <a:ea typeface="Calibri"/>
                <a:cs typeface="Calibri"/>
                <a:sym typeface="Calibri"/>
                <a:extLst>
                  <a:ext uri="http://customooxmlschemas.google.com/">
                    <go:slidesCustomData xmlns:go="http://customooxmlschemas.google.com/" textRoundtripDataId="7"/>
                  </a:ext>
                </a:extLst>
              </a:rPr>
              <a:t>transfer</a:t>
            </a:r>
            <a:r>
              <a:rPr b="0" i="0" lang="en-US" sz="1200" u="none" strike="noStrike">
                <a:solidFill>
                  <a:schemeClr val="dk1"/>
                </a:solidFill>
                <a:latin typeface="Calibri"/>
                <a:ea typeface="Calibri"/>
                <a:cs typeface="Calibri"/>
                <a:sym typeface="Calibri"/>
              </a:rPr>
              <a:t> to a school).  Teams should develop a plan (to ensure </a:t>
            </a:r>
            <a:r>
              <a:rPr lang="en-US"/>
              <a:t>screening activities are meaningful and not overly cumbersome) </a:t>
            </a:r>
            <a:r>
              <a:rPr b="0" i="0" lang="en-US" sz="1200" u="none" strike="noStrike">
                <a:solidFill>
                  <a:schemeClr val="dk1"/>
                </a:solidFill>
                <a:latin typeface="Calibri"/>
                <a:ea typeface="Calibri"/>
                <a:cs typeface="Calibri"/>
                <a:sym typeface="Calibri"/>
              </a:rPr>
              <a:t>for who to screen based on their prioritized goals and core instructional approach.</a:t>
            </a:r>
            <a:endParaRPr b="0"/>
          </a:p>
          <a:p>
            <a:pPr indent="0" lvl="0" marL="0" rtl="0" algn="l">
              <a:lnSpc>
                <a:spcPct val="100000"/>
              </a:lnSpc>
              <a:spcBef>
                <a:spcPts val="0"/>
              </a:spcBef>
              <a:spcAft>
                <a:spcPts val="0"/>
              </a:spcAft>
              <a:buSzPts val="1400"/>
              <a:buNone/>
            </a:pPr>
            <a:br>
              <a:rPr lang="en-US"/>
            </a:br>
            <a:endParaRPr/>
          </a:p>
        </p:txBody>
      </p:sp>
      <p:sp>
        <p:nvSpPr>
          <p:cNvPr id="370" name="Google Shape;37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extLst>
                  <a:ext uri="http://customooxmlschemas.google.com/">
                    <go:slidesCustomData xmlns:go="http://customooxmlschemas.google.com/" textRoundtripDataId="8"/>
                  </a:ext>
                </a:extLst>
              </a:rPr>
              <a:t>Question #6:  </a:t>
            </a:r>
            <a:r>
              <a:rPr lang="en-US"/>
              <a:t>when and how often should we screen?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may be wondering how you will be able to keep up with all this data collection and analysis.  The solution is to ensure e</a:t>
            </a:r>
            <a:r>
              <a:rPr b="0" i="0" lang="en-US" sz="1200" u="none" strike="noStrike">
                <a:solidFill>
                  <a:schemeClr val="dk1"/>
                </a:solidFill>
                <a:latin typeface="Calibri"/>
                <a:ea typeface="Calibri"/>
                <a:cs typeface="Calibri"/>
                <a:sym typeface="Calibri"/>
              </a:rPr>
              <a:t>ach source of data in your screening plan </a:t>
            </a:r>
            <a:r>
              <a:rPr lang="en-US"/>
              <a:t>is</a:t>
            </a:r>
            <a:r>
              <a:rPr b="0" i="0" lang="en-US" sz="1200" u="none" strike="noStrike">
                <a:solidFill>
                  <a:schemeClr val="dk1"/>
                </a:solidFill>
                <a:latin typeface="Calibri"/>
                <a:ea typeface="Calibri"/>
                <a:cs typeface="Calibri"/>
                <a:sym typeface="Calibri"/>
              </a:rPr>
              <a:t> compiled/collected</a:t>
            </a:r>
            <a:r>
              <a:rPr lang="en-US"/>
              <a:t>/</a:t>
            </a:r>
            <a:r>
              <a:rPr b="0" i="0" lang="en-US" sz="1200" u="none" strike="noStrike">
                <a:solidFill>
                  <a:schemeClr val="dk1"/>
                </a:solidFill>
                <a:latin typeface="Calibri"/>
                <a:ea typeface="Calibri"/>
                <a:cs typeface="Calibri"/>
                <a:sym typeface="Calibri"/>
              </a:rPr>
              <a:t>reviewed on a schedule.  The sources can include schoolwide data, nominations, standardized tools and/or questionnaires. The timing and frequency will depend on the type of data being explored.  A few key ideas are important to consider when developing this aspect of your screening plan.</a:t>
            </a:r>
            <a:br>
              <a:rPr b="0" i="0" lang="en-US" sz="1200" u="none" strike="noStrike">
                <a:solidFill>
                  <a:schemeClr val="dk1"/>
                </a:solidFill>
                <a:latin typeface="Calibri"/>
                <a:ea typeface="Calibri"/>
                <a:cs typeface="Calibri"/>
                <a:sym typeface="Calibri"/>
              </a:rPr>
            </a:br>
            <a:endParaRPr b="1"/>
          </a:p>
          <a:p>
            <a:pPr indent="-317500" lvl="0" marL="457200" rtl="0" algn="l">
              <a:lnSpc>
                <a:spcPct val="100000"/>
              </a:lnSpc>
              <a:spcBef>
                <a:spcPts val="0"/>
              </a:spcBef>
              <a:spcAft>
                <a:spcPts val="0"/>
              </a:spcAft>
              <a:buSzPts val="1400"/>
              <a:buChar char="-"/>
            </a:pPr>
            <a:r>
              <a:rPr b="1" lang="en-US"/>
              <a:t>Screening</a:t>
            </a:r>
            <a:r>
              <a:rPr b="1" i="0" lang="en-US" sz="1200" u="none" strike="noStrike">
                <a:solidFill>
                  <a:schemeClr val="dk1"/>
                </a:solidFill>
              </a:rPr>
              <a:t> tools</a:t>
            </a:r>
            <a:r>
              <a:rPr b="0" i="0" lang="en-US" sz="1200" u="none" strike="noStrike">
                <a:solidFill>
                  <a:schemeClr val="dk1"/>
                </a:solidFill>
                <a:latin typeface="Calibri"/>
                <a:ea typeface="Calibri"/>
                <a:cs typeface="Calibri"/>
                <a:sym typeface="Calibri"/>
              </a:rPr>
              <a:t> should be compiled/collected and reviewed</a:t>
            </a:r>
            <a:r>
              <a:rPr b="1" i="0" lang="en-US" sz="1200" u="none" strike="noStrike">
                <a:solidFill>
                  <a:schemeClr val="dk1"/>
                </a:solidFill>
                <a:latin typeface="Calibri"/>
                <a:ea typeface="Calibri"/>
                <a:cs typeface="Calibri"/>
                <a:sym typeface="Calibri"/>
              </a:rPr>
              <a:t> more than once</a:t>
            </a:r>
            <a:r>
              <a:rPr b="0" i="0" lang="en-US" sz="1200" u="none" strike="noStrike">
                <a:solidFill>
                  <a:schemeClr val="dk1"/>
                </a:solidFill>
                <a:latin typeface="Calibri"/>
                <a:ea typeface="Calibri"/>
                <a:cs typeface="Calibri"/>
                <a:sym typeface="Calibri"/>
              </a:rPr>
              <a:t> in a school year. A primary reason for this is to minimize the impact of measurement errors.  </a:t>
            </a:r>
            <a:r>
              <a:rPr lang="en-US"/>
              <a:t>Ongoing</a:t>
            </a:r>
            <a:r>
              <a:rPr b="0" i="0" lang="en-US" sz="1200" u="none" strike="noStrike">
                <a:solidFill>
                  <a:schemeClr val="dk1"/>
                </a:solidFill>
                <a:latin typeface="Calibri"/>
                <a:ea typeface="Calibri"/>
                <a:cs typeface="Calibri"/>
                <a:sym typeface="Calibri"/>
              </a:rPr>
              <a:t> screening ensures students who pass the screening but need intervention (false negatives) are re-considered and minimizes the effects of students enrolled in unnecessary interventions (false positives) on the system.</a:t>
            </a:r>
            <a:endParaRPr/>
          </a:p>
          <a:p>
            <a:pPr indent="-317500" lvl="0" marL="457200" rtl="0" algn="l">
              <a:lnSpc>
                <a:spcPct val="100000"/>
              </a:lnSpc>
              <a:spcBef>
                <a:spcPts val="0"/>
              </a:spcBef>
              <a:spcAft>
                <a:spcPts val="0"/>
              </a:spcAft>
              <a:buSzPts val="1400"/>
              <a:buChar char="-"/>
            </a:pPr>
            <a:r>
              <a:rPr b="1" i="0" lang="en-US" sz="1200" u="none" strike="noStrike">
                <a:solidFill>
                  <a:schemeClr val="dk1"/>
                </a:solidFill>
              </a:rPr>
              <a:t>School-wide data</a:t>
            </a:r>
            <a:r>
              <a:rPr b="0" i="0" lang="en-US" sz="1200" u="none" strike="noStrike">
                <a:solidFill>
                  <a:schemeClr val="dk1"/>
                </a:solidFill>
                <a:latin typeface="Calibri"/>
                <a:ea typeface="Calibri"/>
                <a:cs typeface="Calibri"/>
                <a:sym typeface="Calibri"/>
              </a:rPr>
              <a:t> should be reviewed on a schedule.  This review provides each student with an opportunity to be considered for support and provides </a:t>
            </a:r>
            <a:r>
              <a:rPr lang="en-US"/>
              <a:t>ongoing</a:t>
            </a:r>
            <a:r>
              <a:rPr b="0" i="0" lang="en-US" sz="1200" u="none" strike="noStrike">
                <a:solidFill>
                  <a:schemeClr val="dk1"/>
                </a:solidFill>
                <a:latin typeface="Calibri"/>
                <a:ea typeface="Calibri"/>
                <a:cs typeface="Calibri"/>
                <a:sym typeface="Calibri"/>
              </a:rPr>
              <a:t> information about your core instruction.</a:t>
            </a:r>
            <a:endParaRPr b="0" i="0" sz="1200" u="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b="1" lang="en-US"/>
              <a:t>Direct referral processes</a:t>
            </a:r>
            <a:r>
              <a:rPr lang="en-US"/>
              <a:t> (e.g. teacher nominations) should be continuously available.  It’s important to remember we don’t want our data system to inhibit </a:t>
            </a:r>
            <a:r>
              <a:rPr lang="en-US"/>
              <a:t>efficient</a:t>
            </a:r>
            <a:r>
              <a:rPr lang="en-US"/>
              <a:t> access to support.  There should also be a mechanism to link a concern to a problem solving conversation quickly BUT this should not be the only route to service.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It is also important to note, </a:t>
            </a:r>
            <a:r>
              <a:rPr lang="en-US"/>
              <a:t>as mandated in the Delaware MTSS Regulation 508</a:t>
            </a:r>
            <a:r>
              <a:rPr b="0" i="0" lang="en-US" sz="1200" u="none" strike="noStrike">
                <a:solidFill>
                  <a:schemeClr val="dk1"/>
                </a:solidFill>
                <a:latin typeface="Calibri"/>
                <a:ea typeface="Calibri"/>
                <a:cs typeface="Calibri"/>
                <a:sym typeface="Calibri"/>
              </a:rPr>
              <a:t> regulations, school teams are required to compile/collect screening data within the first few weeks of school and at regular intervals throughout the school year to inform programmatic decisions at the school, grade, classroom and student level. This does not mean that each universal data source is always appropriate to collect/review.  Teams should create a screening plan that outlines which data source(s) are to be reviewed and at what frequencies.  </a:t>
            </a:r>
            <a:endParaRPr/>
          </a:p>
          <a:p>
            <a:pPr indent="0" lvl="0" marL="0" rtl="0" algn="l">
              <a:lnSpc>
                <a:spcPct val="100000"/>
              </a:lnSpc>
              <a:spcBef>
                <a:spcPts val="0"/>
              </a:spcBef>
              <a:spcAft>
                <a:spcPts val="0"/>
              </a:spcAft>
              <a:buSzPts val="1400"/>
              <a:buNone/>
            </a:pPr>
            <a:r>
              <a:t/>
            </a:r>
            <a:endParaRPr/>
          </a:p>
        </p:txBody>
      </p:sp>
      <p:sp>
        <p:nvSpPr>
          <p:cNvPr id="384" name="Google Shape;38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b1823468ff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b1823468ff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extLst>
                  <a:ext uri="http://customooxmlschemas.google.com/">
                    <go:slidesCustomData xmlns:go="http://customooxmlschemas.google.com/" textRoundtripDataId="11"/>
                  </a:ext>
                </a:extLst>
              </a:rPr>
              <a:t>Question #7:  how do we use the data for decision making?</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Okay, so you have created a screening process that includes multiple sources of data and developed a schedule for collection/review.  Now, you are wondering… what do we do with this data?  How do we respond when the data indicates a need?  The following process is based on the Social-Emotional and Behavioral Assessment Model (SEBA) developed by Stephen Kilgus and Katie Eklund, who recommend the following steps when reviewing your data.  (A link to the SEBA model website can be found on the resources slide).</a:t>
            </a:r>
            <a:endParaRPr/>
          </a:p>
          <a:p>
            <a:pPr indent="0" lvl="0" marL="0" rtl="0" algn="l">
              <a:spcBef>
                <a:spcPts val="0"/>
              </a:spcBef>
              <a:spcAft>
                <a:spcPts val="0"/>
              </a:spcAft>
              <a:buClr>
                <a:schemeClr val="dk1"/>
              </a:buClr>
              <a:buSzPts val="1400"/>
              <a:buFont typeface="Arial"/>
              <a:buNone/>
            </a:pPr>
            <a:r>
              <a:t/>
            </a:r>
            <a:endParaRPr/>
          </a:p>
          <a:p>
            <a:pPr indent="-317500" lvl="0" marL="457200" rtl="0" algn="l">
              <a:spcBef>
                <a:spcPts val="0"/>
              </a:spcBef>
              <a:spcAft>
                <a:spcPts val="0"/>
              </a:spcAft>
              <a:buSzPts val="1400"/>
              <a:buChar char="-"/>
            </a:pPr>
            <a:r>
              <a:rPr lang="en-US">
                <a:extLst>
                  <a:ext uri="http://customooxmlschemas.google.com/">
                    <go:slidesCustomData xmlns:go="http://customooxmlschemas.google.com/" textRoundtripDataId="12"/>
                  </a:ext>
                </a:extLst>
              </a:rPr>
              <a:t>Begin by establishing </a:t>
            </a:r>
            <a:r>
              <a:rPr lang="en-US"/>
              <a:t>needs.  Define proficient, at risk and high-risk markers for the data you have prioritized as capturing your SEB and academic priorities.  This may also include defining “advancing” markers to identify those students who are exceeding expectations in specific areas.  Some teams may choose to only use on target or at risk rather than the 3 levels shown above.   Remember </a:t>
            </a:r>
            <a:r>
              <a:rPr b="1" lang="en-US"/>
              <a:t>teams will not review all data sources at one time and should set up a schedule</a:t>
            </a:r>
            <a:r>
              <a:rPr lang="en-US"/>
              <a:t>.  This means, your team will undergo a review of screening data at different times throughout the year, but the process will remain the same.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The sample above may be a helpful starting point.</a:t>
            </a:r>
            <a:endParaRPr/>
          </a:p>
          <a:p>
            <a:pPr indent="0" lvl="0" marL="0" rtl="0" algn="l">
              <a:spcBef>
                <a:spcPts val="0"/>
              </a:spcBef>
              <a:spcAft>
                <a:spcPts val="0"/>
              </a:spcAft>
              <a:buSzPts val="1400"/>
              <a:buNone/>
            </a:pPr>
            <a:r>
              <a:t/>
            </a:r>
            <a:endParaRPr/>
          </a:p>
          <a:p>
            <a:pPr indent="0" lvl="0" marL="457200" rtl="0" algn="l">
              <a:spcBef>
                <a:spcPts val="0"/>
              </a:spcBef>
              <a:spcAft>
                <a:spcPts val="0"/>
              </a:spcAft>
              <a:buNone/>
            </a:pPr>
            <a:r>
              <a:t/>
            </a:r>
            <a:endParaRPr/>
          </a:p>
        </p:txBody>
      </p:sp>
      <p:sp>
        <p:nvSpPr>
          <p:cNvPr id="392" name="Google Shape;392;gb1823468ff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b1823468ff_2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b1823468ff_2_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is an example of step 1a using one source of schoolwide data (Office discipline data). I chose this, because most schools are familiar with this piece of data but may not be using it for screening in the way we’ve discussed.   The team has determined the purpose of ODR is to identify students who are not responding to school-wide behavioral supports.  They have defined risk as:  1-3 ODRs in a single marking period.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01" name="Google Shape;401;gb1823468ff_2_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baf0ff953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baf0ff953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in step 1b.  outline the supports you plan to use in response to screening data at the Tier 1 school and classroom level.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400"/>
              <a:buFont typeface="Arial"/>
              <a:buNone/>
            </a:pPr>
            <a:r>
              <a:t/>
            </a:r>
            <a:endParaRPr/>
          </a:p>
        </p:txBody>
      </p:sp>
      <p:sp>
        <p:nvSpPr>
          <p:cNvPr id="409" name="Google Shape;409;gbaf0ff953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100">
                <a:solidFill>
                  <a:srgbClr val="000000"/>
                </a:solidFill>
                <a:latin typeface="Arial"/>
                <a:ea typeface="Arial"/>
                <a:cs typeface="Arial"/>
                <a:sym typeface="Arial"/>
              </a:rPr>
              <a:t>This webinar series was developed by Niki Kendall on behalf of the DE-PBS Project.  The DE-PBS project is an ongoing collaboration between the delaware department of education and the UD center for disabilities studies.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Clr>
                <a:srgbClr val="F8E71C"/>
              </a:buClr>
              <a:buSzPts val="1100"/>
              <a:buFont typeface="Arial"/>
              <a:buNone/>
            </a:pPr>
            <a:r>
              <a:rPr i="1" lang="en-US" sz="1100">
                <a:solidFill>
                  <a:srgbClr val="000000"/>
                </a:solidFill>
              </a:rPr>
              <a:t>The </a:t>
            </a:r>
            <a:r>
              <a:rPr i="1" lang="en-US" sz="1100" u="sng">
                <a:solidFill>
                  <a:srgbClr val="000000"/>
                </a:solidFill>
                <a:hlinkClick r:id="rId2">
                  <a:extLst>
                    <a:ext uri="{A12FA001-AC4F-418D-AE19-62706E023703}">
                      <ahyp:hlinkClr val="tx"/>
                    </a:ext>
                  </a:extLst>
                </a:hlinkClick>
              </a:rPr>
              <a:t>DE-PBS Project</a:t>
            </a:r>
            <a:r>
              <a:rPr i="1" lang="en-US" sz="1100">
                <a:solidFill>
                  <a:srgbClr val="000000"/>
                </a:solidFill>
              </a:rPr>
              <a:t> serves as a technical assistance center for the </a:t>
            </a:r>
            <a:r>
              <a:rPr i="1" lang="en-US" sz="1100" u="sng">
                <a:solidFill>
                  <a:srgbClr val="000000"/>
                </a:solidFill>
                <a:hlinkClick r:id="rId3">
                  <a:extLst>
                    <a:ext uri="{A12FA001-AC4F-418D-AE19-62706E023703}">
                      <ahyp:hlinkClr val="tx"/>
                    </a:ext>
                  </a:extLst>
                </a:hlinkClick>
              </a:rPr>
              <a:t>Delaware Department of Education</a:t>
            </a:r>
            <a:r>
              <a:rPr i="1" lang="en-US" sz="1100">
                <a:solidFill>
                  <a:srgbClr val="000000"/>
                </a:solidFill>
              </a:rPr>
              <a:t> to actualize the vision to create safe and caring learning environments that promote the social-emotional and academic development of all children.  The statewide initiative is designed to build the knowledge and skills of Delaware educators in the concepts and evidence-based practices of Positive Behavior Support (PBS) as a Multi-tiered System of Support (MTSS).</a:t>
            </a:r>
            <a:endParaRPr i="1" sz="1100">
              <a:solidFill>
                <a:srgbClr val="000000"/>
              </a:solidFill>
            </a:endParaRPr>
          </a:p>
          <a:p>
            <a:pPr indent="0" lvl="0" marL="0" rtl="0" algn="l">
              <a:lnSpc>
                <a:spcPct val="100000"/>
              </a:lnSpc>
              <a:spcBef>
                <a:spcPts val="0"/>
              </a:spcBef>
              <a:spcAft>
                <a:spcPts val="0"/>
              </a:spcAft>
              <a:buSzPts val="1400"/>
              <a:buNone/>
            </a:pPr>
            <a:r>
              <a:t/>
            </a:r>
            <a:endParaRPr/>
          </a:p>
        </p:txBody>
      </p:sp>
      <p:sp>
        <p:nvSpPr>
          <p:cNvPr id="186" name="Google Shape;1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b1823468f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b1823468ff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Continuing with our previous example</a:t>
            </a:r>
            <a:r>
              <a:rPr lang="en-US"/>
              <a:t>, the team chose to use ODRs as a measure of student response to Tier 1 behavior supports.  Assuming their Tier 1 practices, include school wide expectations, an acknowledgement system and discipline policies, their response actions should provide more support in these areas if the data shows a need.  Just remember, teams should begin this mapping before reviewing screener data. In other words, have the supports up and running before you begin screening.  You can always add more if you find there is a need.  </a:t>
            </a:r>
            <a:r>
              <a:rPr b="1" lang="en-US"/>
              <a:t>A big take away:  your screening process will be most effective if you have clear Tier 1 practices at the school and classroom level.</a:t>
            </a:r>
            <a:endParaRPr/>
          </a:p>
        </p:txBody>
      </p:sp>
      <p:sp>
        <p:nvSpPr>
          <p:cNvPr id="418" name="Google Shape;418;gb1823468ff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baf0ff953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baf0ff953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in step 1c. you should outline the supports you plan to use for Tier 2 interventions.  Tier 2 intervention should be readily available and match a broad scope of student needs.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6" name="Google Shape;426;gbaf0ff9533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baf0ff9533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baf0ff9533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rPr>
              <a:t>The general actions teams will take in step 1c. are shown above.  Multiple sources of data are reviewed to determine which available Tier 2 intervention(s) address the student’s need.  </a:t>
            </a:r>
            <a:r>
              <a:rPr lang="en-US" sz="1050">
                <a:solidFill>
                  <a:srgbClr val="000000"/>
                </a:solidFill>
                <a:highlight>
                  <a:srgbClr val="FFFFFF"/>
                </a:highlight>
                <a:latin typeface="Roboto"/>
                <a:ea typeface="Roboto"/>
                <a:cs typeface="Roboto"/>
                <a:sym typeface="Roboto"/>
              </a:rPr>
              <a:t>Remember the key to MTSS is integration. Teams need to look at the SEB data in conjunction with academic data to see the whole picture and address the whole child.</a:t>
            </a:r>
            <a:endParaRPr sz="1050">
              <a:solidFill>
                <a:srgbClr val="000000"/>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highlight>
                  <a:srgbClr val="FFFFFF"/>
                </a:highlight>
                <a:latin typeface="Roboto"/>
                <a:ea typeface="Roboto"/>
                <a:cs typeface="Roboto"/>
                <a:sym typeface="Roboto"/>
              </a:rPr>
              <a:t>To efficiently do this, </a:t>
            </a:r>
            <a:r>
              <a:rPr lang="en-US">
                <a:solidFill>
                  <a:srgbClr val="000000"/>
                </a:solidFill>
              </a:rPr>
              <a:t>teams should map out Tier 2 interventions (that align with their Tier 1 supports) but add an additional layer of support.  For example, students who show a need for additional behavior supports would benefit from a Tier 2 intervention that provides them with additional teaching, feedback and practice with school-wide or classroom expectations.</a:t>
            </a:r>
            <a:endParaRPr>
              <a:solidFill>
                <a:srgbClr val="000000"/>
              </a:solidFill>
            </a:endParaRPr>
          </a:p>
          <a:p>
            <a:pPr indent="0" lvl="0" marL="0" rtl="0" algn="l">
              <a:spcBef>
                <a:spcPts val="0"/>
              </a:spcBef>
              <a:spcAft>
                <a:spcPts val="0"/>
              </a:spcAft>
              <a:buClr>
                <a:schemeClr val="dk1"/>
              </a:buClr>
              <a:buSzPts val="1100"/>
              <a:buFont typeface="Arial"/>
              <a:buNone/>
            </a:pPr>
            <a:r>
              <a:t/>
            </a:r>
            <a:endParaRPr>
              <a:solidFill>
                <a:srgbClr val="000000"/>
              </a:solidFill>
            </a:endParaRPr>
          </a:p>
          <a:p>
            <a:pPr indent="0" lvl="0" marL="0" rtl="0" algn="l">
              <a:spcBef>
                <a:spcPts val="0"/>
              </a:spcBef>
              <a:spcAft>
                <a:spcPts val="0"/>
              </a:spcAft>
              <a:buClr>
                <a:schemeClr val="dk1"/>
              </a:buClr>
              <a:buSzPts val="1100"/>
              <a:buFont typeface="Arial"/>
              <a:buNone/>
            </a:pPr>
            <a:r>
              <a:rPr lang="en-US">
                <a:solidFill>
                  <a:srgbClr val="000000"/>
                </a:solidFill>
              </a:rPr>
              <a:t>To make decisions efficiently, it is helpful to begin by creating “IN” rules for each available Tier 2 support.  IN rules are specific data points that indicate a student requires a specific support.  In other words, if you determine a student requires more support beyond Tier 1 based on your decision rules, IN rules can help determine WHICH support best meets their needs.   An example is shown on the next slide.</a:t>
            </a:r>
            <a:endParaRPr>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5" name="Google Shape;435;gbaf0ff9533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baf0ff953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baf0ff9533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Above are hypothetical IN rules for Check In/Check Out.  Check in/check out is an intervention that layers additional teaching, feedback and acknowledgement of Tier 1 expectations for students who need more through a daily progress report. Office discipline data and academic data (related to student work habits) are helpful hints a student would benefit from this type of support.</a:t>
            </a:r>
            <a:endParaRPr/>
          </a:p>
        </p:txBody>
      </p:sp>
      <p:sp>
        <p:nvSpPr>
          <p:cNvPr id="442" name="Google Shape;442;gbaf0ff9533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b1823468ff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b1823468ff_2_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Once you have defined risk for each screening source AND outlined the actions you will take for response, it’s time to move on to analyzing the screening data.  Each time you review a screening source (whether a screening tool or a schoolwide data source) this process is always the same.  We will continue using ODR as our screening source exemplar.  </a:t>
            </a:r>
            <a:endParaRPr/>
          </a:p>
          <a:p>
            <a:pPr indent="0" lvl="0" marL="0" rtl="0" algn="l">
              <a:lnSpc>
                <a:spcPct val="90000"/>
              </a:lnSpc>
              <a:spcBef>
                <a:spcPts val="0"/>
              </a:spcBef>
              <a:spcAft>
                <a:spcPts val="0"/>
              </a:spcAft>
              <a:buSzPts val="2400"/>
              <a:buNone/>
            </a:pPr>
            <a:r>
              <a:t/>
            </a:r>
            <a:endParaRPr/>
          </a:p>
          <a:p>
            <a:pPr indent="0" lvl="0" marL="0" rtl="0" algn="l">
              <a:lnSpc>
                <a:spcPct val="90000"/>
              </a:lnSpc>
              <a:spcBef>
                <a:spcPts val="0"/>
              </a:spcBef>
              <a:spcAft>
                <a:spcPts val="0"/>
              </a:spcAft>
              <a:buSzPts val="2400"/>
              <a:buNone/>
            </a:pPr>
            <a:r>
              <a:rPr lang="en-US"/>
              <a:t>The general data review process is as follows:</a:t>
            </a:r>
            <a:endParaRPr/>
          </a:p>
          <a:p>
            <a:pPr indent="0" lvl="0" marL="0" rtl="0" algn="l">
              <a:lnSpc>
                <a:spcPct val="90000"/>
              </a:lnSpc>
              <a:spcBef>
                <a:spcPts val="0"/>
              </a:spcBef>
              <a:spcAft>
                <a:spcPts val="0"/>
              </a:spcAft>
              <a:buSzPts val="2400"/>
              <a:buNone/>
            </a:pPr>
            <a:r>
              <a:t/>
            </a:r>
            <a:endParaRPr/>
          </a:p>
          <a:p>
            <a:pPr indent="0" lvl="0" marL="0" rtl="0" algn="l">
              <a:lnSpc>
                <a:spcPct val="90000"/>
              </a:lnSpc>
              <a:spcBef>
                <a:spcPts val="0"/>
              </a:spcBef>
              <a:spcAft>
                <a:spcPts val="0"/>
              </a:spcAft>
              <a:buSzPts val="2400"/>
              <a:buNone/>
            </a:pPr>
            <a:r>
              <a:rPr lang="en-US"/>
              <a:t>Step 1:  </a:t>
            </a:r>
            <a:r>
              <a:rPr lang="en-US"/>
              <a:t>Compile and review disaggregated data (e.g. race, gender, disability).  At this point you are not looking at individual student data.  You are scanning your entire school to determine the response of different groups to your Tier 1 behavior supports.  If your data over-represents risk (typically equal to or greater than 20% in any one population of interest) address Tier 1 supports.  This will require you to revisit your overall Tier 1 action plan.</a:t>
            </a:r>
            <a:br>
              <a:rPr lang="en-US"/>
            </a:br>
            <a:endParaRPr/>
          </a:p>
          <a:p>
            <a:pPr indent="-228600" lvl="0" marL="457200" marR="0" rtl="0" algn="l">
              <a:lnSpc>
                <a:spcPct val="100000"/>
              </a:lnSpc>
              <a:spcBef>
                <a:spcPts val="0"/>
              </a:spcBef>
              <a:spcAft>
                <a:spcPts val="0"/>
              </a:spcAft>
              <a:buSzPts val="1400"/>
              <a:buNone/>
            </a:pPr>
            <a:r>
              <a:t/>
            </a:r>
            <a:endParaRPr sz="100"/>
          </a:p>
          <a:p>
            <a:pPr indent="0" lvl="0" marL="0" rtl="0" algn="l">
              <a:lnSpc>
                <a:spcPct val="90000"/>
              </a:lnSpc>
              <a:spcBef>
                <a:spcPts val="0"/>
              </a:spcBef>
              <a:spcAft>
                <a:spcPts val="0"/>
              </a:spcAft>
              <a:buSzPts val="2400"/>
              <a:buNone/>
            </a:pPr>
            <a:r>
              <a:rPr lang="en-US"/>
              <a:t>Step 2:  If the school-wide risk is low but individual classrooms are high address Tier 1 classroom supports.   In other words, perhaps your schoolwide data looks good.  It shows that your Tier 1 behaviors supports are working for most students.  However, there are individual classrooms with a high number of students showing a lack of response.  In these cases, it’s best to provide support at the classroom level rather than providing support to individual students in these classrooms.</a:t>
            </a:r>
            <a:endParaRPr/>
          </a:p>
          <a:p>
            <a:pPr indent="0" lvl="0" marL="0" rtl="0" algn="l">
              <a:lnSpc>
                <a:spcPct val="90000"/>
              </a:lnSpc>
              <a:spcBef>
                <a:spcPts val="0"/>
              </a:spcBef>
              <a:spcAft>
                <a:spcPts val="0"/>
              </a:spcAft>
              <a:buClr>
                <a:schemeClr val="dk1"/>
              </a:buClr>
              <a:buSzPts val="2400"/>
              <a:buFont typeface="Libre Franklin"/>
              <a:buNone/>
            </a:pPr>
            <a:r>
              <a:t/>
            </a:r>
            <a:endParaRPr/>
          </a:p>
          <a:p>
            <a:pPr indent="0" lvl="0" marL="0" marR="0" rtl="0" algn="l">
              <a:lnSpc>
                <a:spcPct val="100000"/>
              </a:lnSpc>
              <a:spcBef>
                <a:spcPts val="0"/>
              </a:spcBef>
              <a:spcAft>
                <a:spcPts val="0"/>
              </a:spcAft>
              <a:buSzPts val="1400"/>
              <a:buNone/>
            </a:pPr>
            <a:r>
              <a:t/>
            </a:r>
            <a:endParaRPr sz="100"/>
          </a:p>
          <a:p>
            <a:pPr indent="0" lvl="0" marL="0" rtl="0" algn="l">
              <a:lnSpc>
                <a:spcPct val="90000"/>
              </a:lnSpc>
              <a:spcBef>
                <a:spcPts val="0"/>
              </a:spcBef>
              <a:spcAft>
                <a:spcPts val="0"/>
              </a:spcAft>
              <a:buClr>
                <a:schemeClr val="dk1"/>
              </a:buClr>
              <a:buSzPts val="2400"/>
              <a:buFont typeface="Libre Franklin"/>
              <a:buNone/>
            </a:pPr>
            <a:r>
              <a:rPr lang="en-US"/>
              <a:t>Step 3: Finally, if schoolwide and classroom risk is low you can move forward with providing the least intensive (but effective) support that matches a students need.  This means that although an entire classroom of students might be responding positively to the Tier 1 behavioral supports a few students may show a need for more.  For students who are not already receiving support, it’s important to start with a quick and efficient support using establish IN rules.</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0" lvl="0" marL="2286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449" name="Google Shape;449;gb1823468ff_2_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b1823468ff_2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b1823468ff_2_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extLst>
                  <a:ext uri="http://customooxmlschemas.google.com/">
                    <go:slidesCustomData xmlns:go="http://customooxmlschemas.google.com/" textRoundtripDataId="17"/>
                  </a:ext>
                </a:extLst>
              </a:rPr>
              <a:t>To walk us</a:t>
            </a:r>
            <a:r>
              <a:rPr lang="en-US"/>
              <a:t> through the next three steps, let me use screening for SEB needs using ODR data with the previous supports as an example.    The above example are supports determined appropriate by the team at each step.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Your Tier 1 team has decided to review schoolwide data monthly using the three steps above.  They have identified a staff members who has access to discipline data, which they’ve prioritized to review this year.  They review this data monthly.  The staff member compiles this data and presents the team with a graphic display of disaggregated data for each data source for race, gender and disability status.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percentage of at risk and not at-risk students is reviewed at the schoolwide level.  If the %age of risk is over 20% for any demographic they drill deeper into the data to better understand the problem for Tier 1 school-wide decision making.  A precision problem statement and their Tier 1 school-wide action plan is </a:t>
            </a:r>
            <a:r>
              <a:rPr lang="en-US"/>
              <a:t>revisited</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the team looks at the data at the classroom level.  For those classrooms with more than 20% of the students falling in the at-risk category, the team plans to collaborate with the classroom teacher or work with the grade level teams (e.g. PLCs) to develop a classroom intervention.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Finally,  for classrooms exhibiting levels of risk below 20%, the team begins to identify individual students who may require some additional support.  They compile a list of students who may be eligible for Tier 2 supports and a team member who also attends grade level PLC plans to discuss each student at their next Tier 2 meeting.  The Tier 2 team reviews the information and what is known about the student to decide next steps based on available Tier 2 interventions and IN rules.  For a few students, the Tier 2 team decided CICO is a match.  For other students, they determine a classroom intervention makes more sense.</a:t>
            </a:r>
            <a:endParaRPr/>
          </a:p>
          <a:p>
            <a:pPr indent="0" lvl="0" marL="0" rtl="0" algn="l">
              <a:lnSpc>
                <a:spcPct val="100000"/>
              </a:lnSpc>
              <a:spcBef>
                <a:spcPts val="0"/>
              </a:spcBef>
              <a:spcAft>
                <a:spcPts val="0"/>
              </a:spcAft>
              <a:buSzPts val="1400"/>
              <a:buNone/>
            </a:pPr>
            <a:r>
              <a:t/>
            </a:r>
            <a:endParaRPr/>
          </a:p>
        </p:txBody>
      </p:sp>
      <p:sp>
        <p:nvSpPr>
          <p:cNvPr id="457" name="Google Shape;457;gb1823468ff_2_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b1823468ff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b1823468ff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Just a quick reminder about student level problem solving before we move on.  In some cases, your team will have enough information from your screening to quickly link a student to an adjustment to Tier 1 classroom support or to a standard Tier 2 intervention like CICO.  However, in some cases additional problem solving may be required.  You may realize a student has not responded to multiple attempts to intervene and continues to need support.  In these cases, some additional gate 2 data collection might be indicated.  The visual above shows some common gate 2 types of data that are used to refine a student’s linkage to support.  The key </a:t>
            </a:r>
            <a:r>
              <a:rPr lang="en-US"/>
              <a:t>takeaway</a:t>
            </a:r>
            <a:r>
              <a:rPr lang="en-US"/>
              <a:t> is to remember:  only a few number of students indicated in your screening process should require this level of problem solving.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400"/>
              <a:buFont typeface="Arial"/>
              <a:buNone/>
            </a:pPr>
            <a:br>
              <a:rPr lang="en-US"/>
            </a:br>
            <a:endParaRPr/>
          </a:p>
        </p:txBody>
      </p:sp>
      <p:sp>
        <p:nvSpPr>
          <p:cNvPr id="478" name="Google Shape;478;gb1823468ff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extLst>
                  <a:ext uri="http://customooxmlschemas.google.com/">
                    <go:slidesCustomData xmlns:go="http://customooxmlschemas.google.com/" textRoundtripDataId="18"/>
                  </a:ext>
                </a:extLst>
              </a:rPr>
              <a:t>Question #9 </a:t>
            </a:r>
            <a:r>
              <a:rPr lang="en-US"/>
              <a:t>will screening data lead to more students </a:t>
            </a:r>
            <a:r>
              <a:rPr lang="en-US"/>
              <a:t>identified</a:t>
            </a:r>
            <a:r>
              <a:rPr lang="en-US"/>
              <a:t> as needing support or </a:t>
            </a:r>
            <a:r>
              <a:rPr lang="en-US"/>
              <a:t>evaluation</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hope after listening through this webinar you are prepared to respond to these types of questions.  However, let’s review a few key ideas to keep in mind:</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SzPts val="1200"/>
              <a:buAutoNum type="arabicPeriod"/>
            </a:pPr>
            <a:r>
              <a:rPr lang="en-US" sz="100"/>
              <a:t>  </a:t>
            </a:r>
            <a:r>
              <a:rPr lang="en-US" sz="1000">
                <a:latin typeface="Libre Franklin"/>
                <a:ea typeface="Libre Franklin"/>
                <a:cs typeface="Libre Franklin"/>
                <a:sym typeface="Libre Franklin"/>
              </a:rPr>
              <a:t>Universal screening data signals that more</a:t>
            </a:r>
            <a:r>
              <a:rPr b="1" lang="en-US" sz="1000">
                <a:latin typeface="Libre Franklin"/>
                <a:ea typeface="Libre Franklin"/>
                <a:cs typeface="Libre Franklin"/>
                <a:sym typeface="Libre Franklin"/>
              </a:rPr>
              <a:t> information</a:t>
            </a:r>
            <a:r>
              <a:rPr lang="en-US" sz="1000">
                <a:latin typeface="Libre Franklin"/>
                <a:ea typeface="Libre Franklin"/>
                <a:cs typeface="Libre Franklin"/>
                <a:sym typeface="Libre Franklin"/>
              </a:rPr>
              <a:t> (not necessarily more intervention) is needed to understand and support your staff and students. </a:t>
            </a:r>
            <a:br>
              <a:rPr lang="en-US" sz="1000">
                <a:latin typeface="Libre Franklin"/>
                <a:ea typeface="Libre Franklin"/>
                <a:cs typeface="Libre Franklin"/>
                <a:sym typeface="Libre Franklin"/>
              </a:rPr>
            </a:br>
            <a:r>
              <a:rPr lang="en-US" sz="1000">
                <a:latin typeface="Libre Franklin"/>
                <a:ea typeface="Libre Franklin"/>
                <a:cs typeface="Libre Franklin"/>
                <a:sym typeface="Libre Franklin"/>
              </a:rPr>
              <a:t> </a:t>
            </a:r>
            <a:endParaRPr sz="800">
              <a:latin typeface="Libre Franklin"/>
              <a:ea typeface="Libre Franklin"/>
              <a:cs typeface="Libre Franklin"/>
              <a:sym typeface="Libre Franklin"/>
            </a:endParaRPr>
          </a:p>
          <a:p>
            <a:pPr indent="-304800" lvl="0" marL="457200" rtl="0" algn="l">
              <a:lnSpc>
                <a:spcPct val="90000"/>
              </a:lnSpc>
              <a:spcBef>
                <a:spcPts val="0"/>
              </a:spcBef>
              <a:spcAft>
                <a:spcPts val="0"/>
              </a:spcAft>
              <a:buSzPts val="1200"/>
              <a:buAutoNum type="arabicPeriod"/>
            </a:pPr>
            <a:r>
              <a:rPr lang="en-US" sz="1000">
                <a:latin typeface="Libre Franklin"/>
                <a:ea typeface="Libre Franklin"/>
                <a:cs typeface="Libre Franklin"/>
                <a:sym typeface="Libre Franklin"/>
              </a:rPr>
              <a:t>If a high percentage of students show risk at the school or classroom level your interventions should address those needs before individual student needs.</a:t>
            </a:r>
            <a:br>
              <a:rPr lang="en-US" sz="1000">
                <a:latin typeface="Libre Franklin"/>
                <a:ea typeface="Libre Franklin"/>
                <a:cs typeface="Libre Franklin"/>
                <a:sym typeface="Libre Franklin"/>
              </a:rPr>
            </a:br>
            <a:endParaRPr sz="800">
              <a:latin typeface="Libre Franklin"/>
              <a:ea typeface="Libre Franklin"/>
              <a:cs typeface="Libre Franklin"/>
              <a:sym typeface="Libre Franklin"/>
            </a:endParaRPr>
          </a:p>
          <a:p>
            <a:pPr indent="-304800" lvl="0" marL="457200" rtl="0" algn="l">
              <a:lnSpc>
                <a:spcPct val="90000"/>
              </a:lnSpc>
              <a:spcBef>
                <a:spcPts val="0"/>
              </a:spcBef>
              <a:spcAft>
                <a:spcPts val="0"/>
              </a:spcAft>
              <a:buSzPts val="1200"/>
              <a:buFont typeface="Libre Franklin"/>
              <a:buAutoNum type="arabicPeriod"/>
            </a:pPr>
            <a:r>
              <a:rPr lang="en-US" sz="1000">
                <a:latin typeface="Libre Franklin"/>
                <a:ea typeface="Libre Franklin"/>
                <a:cs typeface="Libre Franklin"/>
                <a:sym typeface="Libre Franklin"/>
              </a:rPr>
              <a:t>As the effectiveness of your school and classroom support increases, the number of students requiring additional support should decrease.  </a:t>
            </a:r>
            <a:br>
              <a:rPr lang="en-US" sz="1000">
                <a:latin typeface="Libre Franklin"/>
                <a:ea typeface="Libre Franklin"/>
                <a:cs typeface="Libre Franklin"/>
                <a:sym typeface="Libre Franklin"/>
              </a:rPr>
            </a:br>
            <a:endParaRPr sz="1000">
              <a:latin typeface="Libre Franklin"/>
              <a:ea typeface="Libre Franklin"/>
              <a:cs typeface="Libre Franklin"/>
              <a:sym typeface="Libre Franklin"/>
            </a:endParaRPr>
          </a:p>
          <a:p>
            <a:pPr indent="-304800" lvl="0" marL="457200" rtl="0" algn="l">
              <a:lnSpc>
                <a:spcPct val="90000"/>
              </a:lnSpc>
              <a:spcBef>
                <a:spcPts val="0"/>
              </a:spcBef>
              <a:spcAft>
                <a:spcPts val="0"/>
              </a:spcAft>
              <a:buSzPts val="1200"/>
              <a:buFont typeface="Libre Franklin"/>
              <a:buAutoNum type="arabicPeriod"/>
            </a:pPr>
            <a:r>
              <a:rPr lang="en-US" sz="1000">
                <a:latin typeface="Libre Franklin"/>
                <a:ea typeface="Libre Franklin"/>
                <a:cs typeface="Libre Franklin"/>
                <a:sym typeface="Libre Franklin"/>
              </a:rPr>
              <a:t>Screening data is intended to provide an efficient linkage to the available classroom, Tier 2 and Tier 3 supports.  Teams should proactively develop and outline available supports before screening.   Or, plan to use screening data to develop these supports before identifying individual student needs.</a:t>
            </a:r>
            <a:endParaRPr sz="700">
              <a:latin typeface="Arial"/>
              <a:ea typeface="Arial"/>
              <a:cs typeface="Arial"/>
              <a:sym typeface="Arial"/>
            </a:endParaRPr>
          </a:p>
          <a:p>
            <a:pPr indent="0" lvl="0" marL="457200" rtl="0" algn="l">
              <a:lnSpc>
                <a:spcPct val="90000"/>
              </a:lnSpc>
              <a:spcBef>
                <a:spcPts val="0"/>
              </a:spcBef>
              <a:spcAft>
                <a:spcPts val="0"/>
              </a:spcAft>
              <a:buNone/>
            </a:pPr>
            <a:r>
              <a:t/>
            </a:r>
            <a:endParaRPr sz="1900">
              <a:latin typeface="Libre Franklin"/>
              <a:ea typeface="Libre Franklin"/>
              <a:cs typeface="Libre Franklin"/>
              <a:sym typeface="Libre Franklin"/>
            </a:endParaRPr>
          </a:p>
        </p:txBody>
      </p:sp>
      <p:sp>
        <p:nvSpPr>
          <p:cNvPr id="484" name="Google Shape;4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 #10:  do you have a list of recommended screening tools?  we do, but let’s talk readiness...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a:t>
            </a:r>
            <a:r>
              <a:rPr b="0" i="0" lang="en-US" sz="1200" u="none" strike="noStrike">
                <a:solidFill>
                  <a:schemeClr val="dk1"/>
                </a:solidFill>
                <a:latin typeface="Calibri"/>
                <a:ea typeface="Calibri"/>
                <a:cs typeface="Calibri"/>
                <a:sym typeface="Calibri"/>
              </a:rPr>
              <a:t>e recommend schools work with their district-level MTSS leadership team to engage in a process inclusive of exploring the use of existing screening data to select and </a:t>
            </a:r>
            <a:r>
              <a:rPr b="0" i="0" lang="en-US" sz="1200" u="none" strike="noStrike">
                <a:solidFill>
                  <a:schemeClr val="dk1"/>
                </a:solidFill>
                <a:latin typeface="Calibri"/>
                <a:ea typeface="Calibri"/>
                <a:cs typeface="Calibri"/>
                <a:sym typeface="Calibri"/>
                <a:extLst>
                  <a:ext uri="http://customooxmlschemas.google.com/">
                    <go:slidesCustomData xmlns:go="http://customooxmlschemas.google.com/" textRoundtripDataId="19"/>
                  </a:ext>
                </a:extLst>
              </a:rPr>
              <a:t>add a screener</a:t>
            </a:r>
            <a:r>
              <a:rPr b="0" i="0" lang="en-US" sz="1200" u="none" strike="noStrike">
                <a:solidFill>
                  <a:schemeClr val="dk1"/>
                </a:solidFill>
                <a:latin typeface="Calibri"/>
                <a:ea typeface="Calibri"/>
                <a:cs typeface="Calibri"/>
                <a:sym typeface="Calibri"/>
              </a:rPr>
              <a:t> (if needed)</a:t>
            </a:r>
            <a:r>
              <a:rPr b="0" i="0" lang="en-US" sz="1200" u="none" strike="noStrike">
                <a:solidFill>
                  <a:schemeClr val="dk1"/>
                </a:solidFill>
                <a:latin typeface="Calibri"/>
                <a:ea typeface="Calibri"/>
                <a:cs typeface="Calibri"/>
                <a:sym typeface="Calibri"/>
              </a:rPr>
              <a:t> that supports the core instructional and SEB approach of the larger district.  District support is especially important because adopting a new screening tool requires stakeholder support, legal guidance, financial resources and coaching.  The visual above shows </a:t>
            </a:r>
            <a:r>
              <a:rPr lang="en-US"/>
              <a:t>the relationship between district actions supporting school readiness for screening.</a:t>
            </a:r>
            <a:endParaRPr b="0"/>
          </a:p>
          <a:p>
            <a:pPr indent="0" lvl="0" marL="0" rtl="0" algn="l">
              <a:lnSpc>
                <a:spcPct val="100000"/>
              </a:lnSpc>
              <a:spcBef>
                <a:spcPts val="0"/>
              </a:spcBef>
              <a:spcAft>
                <a:spcPts val="0"/>
              </a:spcAft>
              <a:buSzPts val="1400"/>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Our team at the DE-PBS Project is working with partner districts through the Project DelAWARE grant to develop a process for district leadership teams interested in selecting and installing a new screening measure.  We have also developed a </a:t>
            </a:r>
            <a:r>
              <a:rPr b="1"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screener installation coaching guide</a:t>
            </a:r>
            <a:r>
              <a:rPr b="0" i="0" lang="en-US" sz="1200" u="none" strike="noStrike">
                <a:solidFill>
                  <a:schemeClr val="dk1"/>
                </a:solidFill>
                <a:latin typeface="Calibri"/>
                <a:ea typeface="Calibri"/>
                <a:cs typeface="Calibri"/>
                <a:sym typeface="Calibri"/>
              </a:rPr>
              <a:t> to help your leadership team progress through the process. </a:t>
            </a:r>
            <a:endParaRPr b="0"/>
          </a:p>
          <a:p>
            <a:pPr indent="0" lvl="0" marL="0" rtl="0" algn="l">
              <a:lnSpc>
                <a:spcPct val="100000"/>
              </a:lnSpc>
              <a:spcBef>
                <a:spcPts val="0"/>
              </a:spcBef>
              <a:spcAft>
                <a:spcPts val="0"/>
              </a:spcAft>
              <a:buSzPts val="1400"/>
              <a:buNone/>
            </a:pPr>
            <a:br>
              <a:rPr lang="en-US"/>
            </a:br>
            <a:endParaRPr/>
          </a:p>
        </p:txBody>
      </p:sp>
      <p:sp>
        <p:nvSpPr>
          <p:cNvPr id="503" name="Google Shape;50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7865513ed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7865513ed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g7865513ed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0" lang="en-US" u="none" strike="noStrike">
                <a:solidFill>
                  <a:srgbClr val="000000"/>
                </a:solidFill>
              </a:rPr>
              <a:t>In this video you will find answers to commonly asked questions about universal screening.  Use this information during the pre-implementation phase of installing a comprehensive screening process with your teams to understand screening data and its purpose </a:t>
            </a:r>
            <a:r>
              <a:rPr lang="en-US">
                <a:solidFill>
                  <a:srgbClr val="000000"/>
                </a:solidFill>
                <a:highlight>
                  <a:srgbClr val="FFFFFF"/>
                </a:highlight>
              </a:rPr>
              <a:t>as mandated in the Delaware MTSS Regulation 508</a:t>
            </a:r>
            <a:r>
              <a:rPr i="0" lang="en-US" u="none" strike="noStrike">
                <a:solidFill>
                  <a:srgbClr val="000000"/>
                </a:solidFill>
              </a:rPr>
              <a:t>.  As you review the information keep your gateway providers in mind. G</a:t>
            </a:r>
            <a:r>
              <a:rPr lang="en-US">
                <a:solidFill>
                  <a:srgbClr val="000000"/>
                </a:solidFill>
              </a:rPr>
              <a:t>ateway providers are anyone in your school community that first notices a student might be struggling.  These folks often notice because of their relationships with students and make a referral, however we have enough research to know relying only on these referrals often leads to under-identification of students who might be showing less obvious needs.   </a:t>
            </a:r>
            <a:endParaRPr>
              <a:solidFill>
                <a:srgbClr val="000000"/>
              </a:solidFil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000000"/>
              </a:solidFill>
            </a:endParaRPr>
          </a:p>
          <a:p>
            <a:pPr indent="0" lvl="0" marL="0" marR="0" rtl="0" algn="l">
              <a:lnSpc>
                <a:spcPct val="100000"/>
              </a:lnSpc>
              <a:spcBef>
                <a:spcPts val="0"/>
              </a:spcBef>
              <a:spcAft>
                <a:spcPts val="0"/>
              </a:spcAft>
              <a:buClr>
                <a:schemeClr val="dk1"/>
              </a:buClr>
              <a:buSzPts val="1200"/>
              <a:buFont typeface="Calibri"/>
              <a:buNone/>
            </a:pPr>
            <a:r>
              <a:rPr lang="en-US">
                <a:solidFill>
                  <a:srgbClr val="000000"/>
                </a:solidFill>
              </a:rPr>
              <a:t>So, as you listen… think about your gateway providers.  People like your teachers, parents, specialists.  And consider,  what </a:t>
            </a:r>
            <a:r>
              <a:rPr i="0" lang="en-US" u="none" strike="noStrike">
                <a:solidFill>
                  <a:srgbClr val="000000"/>
                </a:solidFill>
              </a:rPr>
              <a:t>information </a:t>
            </a:r>
            <a:r>
              <a:rPr lang="en-US">
                <a:solidFill>
                  <a:srgbClr val="000000"/>
                </a:solidFill>
              </a:rPr>
              <a:t>do they</a:t>
            </a:r>
            <a:r>
              <a:rPr i="0" lang="en-US" u="none" strike="noStrike">
                <a:solidFill>
                  <a:srgbClr val="000000"/>
                </a:solidFill>
              </a:rPr>
              <a:t> have or need to recognize and respond to the earliest signs that something isn’t going well for their students. </a:t>
            </a:r>
            <a:endParaRPr>
              <a:solidFill>
                <a:srgbClr val="000000"/>
              </a:solidFill>
            </a:endParaRPr>
          </a:p>
          <a:p>
            <a:pPr indent="0" lvl="0" marL="0" rtl="0" algn="l">
              <a:lnSpc>
                <a:spcPct val="100000"/>
              </a:lnSpc>
              <a:spcBef>
                <a:spcPts val="0"/>
              </a:spcBef>
              <a:spcAft>
                <a:spcPts val="0"/>
              </a:spcAft>
              <a:buSzPts val="1400"/>
              <a:buNone/>
            </a:pPr>
            <a:r>
              <a:t/>
            </a:r>
            <a:endParaRPr/>
          </a:p>
        </p:txBody>
      </p:sp>
      <p:sp>
        <p:nvSpPr>
          <p:cNvPr id="201" name="Google Shape;2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b22178bcb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b22178bcb6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139700" rtl="0" algn="l">
              <a:lnSpc>
                <a:spcPct val="110000"/>
              </a:lnSpc>
              <a:spcBef>
                <a:spcPts val="3000"/>
              </a:spcBef>
              <a:spcAft>
                <a:spcPts val="0"/>
              </a:spcAft>
              <a:buClr>
                <a:schemeClr val="dk1"/>
              </a:buClr>
              <a:buSzPts val="1100"/>
              <a:buFont typeface="Arial"/>
              <a:buNone/>
            </a:pPr>
            <a:r>
              <a:t/>
            </a:r>
            <a:endParaRPr i="1" sz="1100">
              <a:solidFill>
                <a:srgbClr val="194E72"/>
              </a:solidFill>
              <a:latin typeface="Arial"/>
              <a:ea typeface="Arial"/>
              <a:cs typeface="Arial"/>
              <a:sym typeface="Arial"/>
            </a:endParaRPr>
          </a:p>
          <a:p>
            <a:pPr indent="0" lvl="0" marL="0" rtl="0" algn="l">
              <a:spcBef>
                <a:spcPts val="800"/>
              </a:spcBef>
              <a:spcAft>
                <a:spcPts val="0"/>
              </a:spcAft>
              <a:buNone/>
            </a:pPr>
            <a:r>
              <a:t/>
            </a:r>
            <a:endParaRPr/>
          </a:p>
        </p:txBody>
      </p:sp>
      <p:sp>
        <p:nvSpPr>
          <p:cNvPr id="520" name="Google Shape;520;gb22178bcb6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a847eda85_2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Before we begin, it is essential that we position our universal screening work within the context of the core features of a Multi-tiered system of support.  All of this work overlaps.   Decisions about supports across all three Tiers depends on team based leadership and effective communication.  It also depends on those teams having the right skills and access to various types of screening and assessment data to make effective data based decisions.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210" name="Google Shape;210;gaa847eda85_2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a847eda85_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a:t>Question 1:  what is a comprehensive assessment system?</a:t>
            </a:r>
            <a:endParaRPr b="1"/>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SzPts val="1400"/>
              <a:buNone/>
            </a:pPr>
            <a:r>
              <a:rPr lang="en-US"/>
              <a:t>You will notice, a core feature of a Multi-Tiered System of Support is the development of a comprehensive assessment system.  It is oftentimes difficult to prioritize what data to collect and as educators it’s easy to feel overwhelmed by having TOO much information.  I find it easiest to think about data in four different buckets (screening, diagnostic, progress monitoring and outcome).  </a:t>
            </a:r>
            <a:r>
              <a:rPr i="1" lang="en-US"/>
              <a:t>You can see these four buckets referenced in the figure above.</a:t>
            </a:r>
            <a:r>
              <a:rPr lang="en-US"/>
              <a:t>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The type of data you use will depend on the type of questions you ask!  Which we will briefly talk about next.</a:t>
            </a:r>
            <a:endParaRPr/>
          </a:p>
          <a:p>
            <a:pPr indent="0" lvl="0" marL="0" rtl="0" algn="l">
              <a:spcBef>
                <a:spcPts val="0"/>
              </a:spcBef>
              <a:spcAft>
                <a:spcPts val="0"/>
              </a:spcAft>
              <a:buClr>
                <a:schemeClr val="dk1"/>
              </a:buClr>
              <a:buSzPts val="1400"/>
              <a:buFont typeface="Arial"/>
              <a:buNone/>
            </a:pPr>
            <a:r>
              <a:t/>
            </a:r>
            <a:endParaRPr/>
          </a:p>
        </p:txBody>
      </p:sp>
      <p:sp>
        <p:nvSpPr>
          <p:cNvPr id="220" name="Google Shape;220;gaa847eda85_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Understanding the 4 types of assessment (screening, progress monitoring, diagnostic and evaluation) are helpful to determine the general purpose of a data source.  However, in some cases, a data source can be used for multiple purposes and it will depend on the questions posed by your team to know how to interpret the information.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a:t>Let’s consider these data sources in the context of the general </a:t>
            </a:r>
            <a:r>
              <a:rPr lang="en-US"/>
              <a:t>flow of problem solving referenced in the figure above.  Problem solving starts with a question.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example, your question might lead you to evaluation data (e.g. what was the impact of the new reading curriculum on student performance with State Assessment?).  Or perhaps progress monitoring data (e.g. how are the students enrolled in Check in/Check out responding to the intervention)?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point is, to be able to answer the many school improvement questions asked by districts, schools and teachers, a comprehensive assessment system must produce these four “types” of data. However, t</a:t>
            </a:r>
            <a:r>
              <a:rPr lang="en-US"/>
              <a:t>eams should understand that </a:t>
            </a:r>
            <a:r>
              <a:rPr b="1" lang="en-US"/>
              <a:t>we don’t develop solutions based on data, we develop solutions based on the questions we ask.</a:t>
            </a:r>
            <a:r>
              <a:rPr lang="en-US"/>
              <a:t>  The data helps us along the way, but should never drive our efforts.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5" name="Google Shape;2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aa847eda8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aa847eda85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So, let’s think about this in terms of screening data.  Here are three examples of questions you might answer using screening data.</a:t>
            </a:r>
            <a:r>
              <a:rPr lang="en-US"/>
              <a:t>  </a:t>
            </a:r>
            <a:endParaRPr/>
          </a:p>
          <a:p>
            <a:pPr indent="0" lvl="0" marL="0" rtl="0" algn="l">
              <a:lnSpc>
                <a:spcPct val="100000"/>
              </a:lnSpc>
              <a:spcBef>
                <a:spcPts val="0"/>
              </a:spcBef>
              <a:spcAft>
                <a:spcPts val="0"/>
              </a:spcAft>
              <a:buSzPts val="1400"/>
              <a:buNone/>
            </a:pPr>
            <a:r>
              <a:t/>
            </a:r>
            <a:endParaRPr/>
          </a:p>
          <a:p>
            <a:pPr indent="-292100" lvl="0" marL="457200" rtl="0" algn="l">
              <a:lnSpc>
                <a:spcPct val="100000"/>
              </a:lnSpc>
              <a:spcBef>
                <a:spcPts val="0"/>
              </a:spcBef>
              <a:spcAft>
                <a:spcPts val="0"/>
              </a:spcAft>
              <a:buSzPts val="1000"/>
              <a:buAutoNum type="arabicPeriod"/>
            </a:pPr>
            <a:r>
              <a:rPr lang="en-US"/>
              <a:t>which students are not responding to our Tier 1 behavior support practices?</a:t>
            </a:r>
            <a:endParaRPr/>
          </a:p>
          <a:p>
            <a:pPr indent="-292100" lvl="0" marL="457200" rtl="0" algn="l">
              <a:lnSpc>
                <a:spcPct val="100000"/>
              </a:lnSpc>
              <a:spcBef>
                <a:spcPts val="0"/>
              </a:spcBef>
              <a:spcAft>
                <a:spcPts val="0"/>
              </a:spcAft>
              <a:buSzPts val="1000"/>
              <a:buAutoNum type="arabicPeriod"/>
            </a:pPr>
            <a:r>
              <a:rPr lang="en-US"/>
              <a:t>which students are not responding to our Tier 1 academic program?</a:t>
            </a:r>
            <a:endParaRPr/>
          </a:p>
          <a:p>
            <a:pPr indent="-292100" lvl="0" marL="457200" rtl="0" algn="l">
              <a:lnSpc>
                <a:spcPct val="100000"/>
              </a:lnSpc>
              <a:spcBef>
                <a:spcPts val="0"/>
              </a:spcBef>
              <a:spcAft>
                <a:spcPts val="0"/>
              </a:spcAft>
              <a:buSzPts val="1000"/>
              <a:buAutoNum type="arabicPeriod"/>
            </a:pPr>
            <a:r>
              <a:rPr lang="en-US"/>
              <a:t>Which students are not responding to our SEL curriculum?</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SzPts val="1400"/>
              <a:buNone/>
            </a:pPr>
            <a:r>
              <a:rPr lang="en-US"/>
              <a:t>You can see, this approach provides a message that screening is meant to help teams identify which students are not responding to our supports and might benefit from more. It is always linked to </a:t>
            </a:r>
            <a:r>
              <a:rPr lang="en-US"/>
              <a:t>school improvement efforts via problem solving rather than a process to identify within-child deficits.  Later in this webinar, we will talk more about what this problem solving looks like in practice.  </a:t>
            </a:r>
            <a:r>
              <a:rPr b="1" lang="en-US"/>
              <a:t>But the bottom line is:  screening is not an intervention or a solution.</a:t>
            </a:r>
            <a:r>
              <a:rPr lang="en-US"/>
              <a:t>  </a:t>
            </a:r>
            <a:r>
              <a:rPr i="1" lang="en-US">
                <a:solidFill>
                  <a:srgbClr val="3C4043"/>
                </a:solidFill>
                <a:highlight>
                  <a:srgbClr val="FFFFFF"/>
                </a:highlight>
                <a:latin typeface="Roboto"/>
                <a:ea typeface="Roboto"/>
                <a:cs typeface="Roboto"/>
                <a:sym typeface="Roboto"/>
              </a:rPr>
              <a:t>It is a process of collecting data/information for your team to use as they problem solve.</a:t>
            </a:r>
            <a:endParaRPr i="1">
              <a:solidFill>
                <a:srgbClr val="3C4043"/>
              </a:solidFill>
              <a:highlight>
                <a:srgbClr val="FFFFFF"/>
              </a:highlight>
              <a:latin typeface="Roboto"/>
              <a:ea typeface="Roboto"/>
              <a:cs typeface="Roboto"/>
              <a:sym typeface="Roboto"/>
            </a:endParaRPr>
          </a:p>
          <a:p>
            <a:pPr indent="0" lvl="0" marL="114300" marR="114300" rtl="0" algn="l">
              <a:lnSpc>
                <a:spcPct val="115000"/>
              </a:lnSpc>
              <a:spcBef>
                <a:spcPts val="500"/>
              </a:spcBef>
              <a:spcAft>
                <a:spcPts val="0"/>
              </a:spcAft>
              <a:buClr>
                <a:schemeClr val="dk1"/>
              </a:buClr>
              <a:buSzPts val="1100"/>
              <a:buFont typeface="Arial"/>
              <a:buNone/>
            </a:pPr>
            <a:r>
              <a:t/>
            </a:r>
            <a:endParaRPr sz="1050">
              <a:highlight>
                <a:srgbClr val="FFFFFF"/>
              </a:highlight>
              <a:latin typeface="Roboto"/>
              <a:ea typeface="Roboto"/>
              <a:cs typeface="Roboto"/>
              <a:sym typeface="Roboto"/>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2" name="Google Shape;262;gaa847eda85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625b3fc4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b625b3fc4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On the other hand, maybe you are in a situation where core supports </a:t>
            </a:r>
            <a:r>
              <a:rPr lang="en-US" u="sng"/>
              <a:t>have not been implemented.</a:t>
            </a:r>
            <a:r>
              <a:rPr lang="en-US"/>
              <a:t>  Your team is interested in adopting new supports before screening for individual student risk.  For example, you are looking to intentionally address listening comprehension or oral expression common core standards within your academic programming.   In this case, your question changes from </a:t>
            </a:r>
            <a:r>
              <a:rPr lang="en-US">
                <a:extLst>
                  <a:ext uri="http://customooxmlschemas.google.com/">
                    <go:slidesCustomData xmlns:go="http://customooxmlschemas.google.com/" textRoundtripDataId="0"/>
                  </a:ext>
                </a:extLst>
              </a:rPr>
              <a:t>“who is not responding to our core instruction?” to “what supports are missing in our core instruction?”</a:t>
            </a:r>
            <a:r>
              <a:rPr lang="en-US"/>
              <a:t>   Teams working to answer these types of questions can use screening data as </a:t>
            </a:r>
            <a:r>
              <a:rPr i="1" lang="en-US"/>
              <a:t>one source of information</a:t>
            </a:r>
            <a:r>
              <a:rPr lang="en-US"/>
              <a:t> to identify and address support gaps for systems change (rather than reviewing the data to identify individual student needs).  Teams interested adding new initiatives or supports are encouraged to consult the National Implementation Research Network’s Hexagon Tool displayed above.  Use of screening data can be particularly supportive while defining the NEED for a new support (see the blue box in the tool above).  Please see the reference on the resources slide for more information about the Hexagon tool.</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For the remainder of our webinar today, </a:t>
            </a:r>
            <a:r>
              <a:rPr lang="en-US">
                <a:extLst>
                  <a:ext uri="http://customooxmlschemas.google.com/">
                    <go:slidesCustomData xmlns:go="http://customooxmlschemas.google.com/" textRoundtripDataId="1"/>
                  </a:ext>
                </a:extLst>
              </a:rPr>
              <a:t>we will assume that you have core supports in place to respond to group or individual needs uncovered in your screening process</a:t>
            </a:r>
            <a:r>
              <a:rPr lang="en-US"/>
              <a:t>.  If you do not have these supports in place, it is advisable to begin by defining the need (e.g. address service or system gaps) and establishing core supports before screening for individual student needs.  Always remember that screening results may uncover gaps in your continuum of support and your questions may shift (at any time) from “who needs support” to “what supports are missing?”</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87" name="Google Shape;287;gb625b3fc4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 2:  what information do data from screening provide teams?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Foundational to MTSS is </a:t>
            </a:r>
            <a:r>
              <a:rPr b="0" i="0" lang="en-US" sz="1200" u="sng">
                <a:solidFill>
                  <a:schemeClr val="dk1"/>
                </a:solidFill>
                <a:latin typeface="Calibri"/>
                <a:ea typeface="Calibri"/>
                <a:cs typeface="Calibri"/>
                <a:sym typeface="Calibri"/>
              </a:rPr>
              <a:t>prevention</a:t>
            </a:r>
            <a:r>
              <a:rPr b="0" i="0" lang="en-US" sz="1200" u="none" strike="noStrike">
                <a:solidFill>
                  <a:schemeClr val="dk1"/>
                </a:solidFill>
                <a:latin typeface="Calibri"/>
                <a:ea typeface="Calibri"/>
                <a:cs typeface="Calibri"/>
                <a:sym typeface="Calibri"/>
              </a:rPr>
              <a:t> of poor academic, social, emotional, behavioral and physical health outcomes and screening provides teams with a strategy to </a:t>
            </a:r>
            <a:r>
              <a:rPr b="0" i="0" lang="en-US" sz="1200" u="sng">
                <a:solidFill>
                  <a:schemeClr val="dk1"/>
                </a:solidFill>
                <a:latin typeface="Calibri"/>
                <a:ea typeface="Calibri"/>
                <a:cs typeface="Calibri"/>
                <a:sym typeface="Calibri"/>
              </a:rPr>
              <a:t>predict</a:t>
            </a:r>
            <a:r>
              <a:rPr b="0" i="0" lang="en-US" sz="1200" u="none" strike="noStrike">
                <a:solidFill>
                  <a:schemeClr val="dk1"/>
                </a:solidFill>
                <a:latin typeface="Calibri"/>
                <a:ea typeface="Calibri"/>
                <a:cs typeface="Calibri"/>
                <a:sym typeface="Calibri"/>
              </a:rPr>
              <a:t> who might need support.  Many indirect sources of screening data are routinely collected (e.g., early warning indicators), while others are contextual and collected based on a school’s instructional focus or specific physical and social, emotional and behavioral (SEB) concerns.  Each is predictive of potential outcomes months or years in advance, allowing teams to proactively rather than reactively identify and respond to student needs.</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you see in the table above are examples of routinely collected screening data and other examples of screening data which would only be collected if teams were prioritizing these factors across their core instructional and SEB approach.</a:t>
            </a:r>
            <a:endParaRPr/>
          </a:p>
        </p:txBody>
      </p:sp>
      <p:sp>
        <p:nvSpPr>
          <p:cNvPr id="305" name="Google Shape;305;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16" name="Shape 16"/>
        <p:cNvGrpSpPr/>
        <p:nvPr/>
      </p:nvGrpSpPr>
      <p:grpSpPr>
        <a:xfrm>
          <a:off x="0" y="0"/>
          <a:ext cx="0" cy="0"/>
          <a:chOff x="0" y="0"/>
          <a:chExt cx="0" cy="0"/>
        </a:xfrm>
      </p:grpSpPr>
      <p:sp>
        <p:nvSpPr>
          <p:cNvPr id="17" name="Google Shape;17;p21"/>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1"/>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9" name="Google Shape;19;p21"/>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grpSp>
        <p:nvGrpSpPr>
          <p:cNvPr id="22" name="Google Shape;22;p21"/>
          <p:cNvGrpSpPr/>
          <p:nvPr/>
        </p:nvGrpSpPr>
        <p:grpSpPr>
          <a:xfrm>
            <a:off x="752858" y="744469"/>
            <a:ext cx="10674116" cy="5349671"/>
            <a:chOff x="752858" y="744469"/>
            <a:chExt cx="10674116" cy="5349671"/>
          </a:xfrm>
        </p:grpSpPr>
        <p:sp>
          <p:nvSpPr>
            <p:cNvPr id="23" name="Google Shape;23;p21"/>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Google Shape;24;p21"/>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30"/>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 type="body"/>
          </p:nvPr>
        </p:nvSpPr>
        <p:spPr>
          <a:xfrm rot="5400000">
            <a:off x="4386262" y="-719138"/>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4" name="Google Shape;84;p30"/>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0"/>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0"/>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31"/>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1"/>
          <p:cNvSpPr txBox="1"/>
          <p:nvPr>
            <p:ph idx="1" type="body"/>
          </p:nvPr>
        </p:nvSpPr>
        <p:spPr>
          <a:xfrm rot="5400000">
            <a:off x="2839798"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90" name="Google Shape;90;p3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100" name="Shape 100"/>
        <p:cNvGrpSpPr/>
        <p:nvPr/>
      </p:nvGrpSpPr>
      <p:grpSpPr>
        <a:xfrm>
          <a:off x="0" y="0"/>
          <a:ext cx="0" cy="0"/>
          <a:chOff x="0" y="0"/>
          <a:chExt cx="0" cy="0"/>
        </a:xfrm>
      </p:grpSpPr>
      <p:sp>
        <p:nvSpPr>
          <p:cNvPr id="101" name="Google Shape;101;gaa847eda85_2_7"/>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aa847eda85_2_7"/>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03" name="Google Shape;103;gaa847eda85_2_7"/>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aa847eda85_2_7"/>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aa847eda85_2_7"/>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grpSp>
        <p:nvGrpSpPr>
          <p:cNvPr id="106" name="Google Shape;106;gaa847eda85_2_7"/>
          <p:cNvGrpSpPr/>
          <p:nvPr/>
        </p:nvGrpSpPr>
        <p:grpSpPr>
          <a:xfrm>
            <a:off x="752858" y="744469"/>
            <a:ext cx="10674116" cy="5349671"/>
            <a:chOff x="752858" y="744469"/>
            <a:chExt cx="10674116" cy="5349671"/>
          </a:xfrm>
        </p:grpSpPr>
        <p:sp>
          <p:nvSpPr>
            <p:cNvPr id="107" name="Google Shape;107;gaa847eda85_2_7"/>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108" name="Google Shape;108;gaa847eda85_2_7"/>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 name="Shape 109"/>
        <p:cNvGrpSpPr/>
        <p:nvPr/>
      </p:nvGrpSpPr>
      <p:grpSpPr>
        <a:xfrm>
          <a:off x="0" y="0"/>
          <a:ext cx="0" cy="0"/>
          <a:chOff x="0" y="0"/>
          <a:chExt cx="0" cy="0"/>
        </a:xfrm>
      </p:grpSpPr>
      <p:sp>
        <p:nvSpPr>
          <p:cNvPr id="110" name="Google Shape;110;gaa847eda85_2_16"/>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aa847eda85_2_16"/>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112" name="Google Shape;112;gaa847eda85_2_16"/>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aa847eda85_2_16"/>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aa847eda85_2_1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 name="Shape 115"/>
        <p:cNvGrpSpPr/>
        <p:nvPr/>
      </p:nvGrpSpPr>
      <p:grpSpPr>
        <a:xfrm>
          <a:off x="0" y="0"/>
          <a:ext cx="0" cy="0"/>
          <a:chOff x="0" y="0"/>
          <a:chExt cx="0" cy="0"/>
        </a:xfrm>
      </p:grpSpPr>
      <p:sp>
        <p:nvSpPr>
          <p:cNvPr id="116" name="Google Shape;116;gaa847eda85_2_22"/>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aa847eda85_2_22"/>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aa847eda85_2_22"/>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119" name="Shape 119"/>
        <p:cNvGrpSpPr/>
        <p:nvPr/>
      </p:nvGrpSpPr>
      <p:grpSpPr>
        <a:xfrm>
          <a:off x="0" y="0"/>
          <a:ext cx="0" cy="0"/>
          <a:chOff x="0" y="0"/>
          <a:chExt cx="0" cy="0"/>
        </a:xfrm>
      </p:grpSpPr>
      <p:sp>
        <p:nvSpPr>
          <p:cNvPr id="120" name="Google Shape;120;gaa847eda85_2_26"/>
          <p:cNvSpPr/>
          <p:nvPr/>
        </p:nvSpPr>
        <p:spPr>
          <a:xfrm>
            <a:off x="264800" y="264800"/>
            <a:ext cx="11662400" cy="6347600"/>
          </a:xfrm>
          <a:prstGeom prst="frame">
            <a:avLst>
              <a:gd fmla="val 4126" name="adj1"/>
            </a:avLst>
          </a:pr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 name="Google Shape;121;gaa847eda85_2_26"/>
          <p:cNvSpPr txBox="1"/>
          <p:nvPr>
            <p:ph type="ctrTitle"/>
          </p:nvPr>
        </p:nvSpPr>
        <p:spPr>
          <a:xfrm>
            <a:off x="1350400" y="3330333"/>
            <a:ext cx="6600000" cy="1546400"/>
          </a:xfrm>
          <a:prstGeom prst="rect">
            <a:avLst/>
          </a:prstGeom>
          <a:noFill/>
          <a:ln>
            <a:noFill/>
          </a:ln>
        </p:spPr>
        <p:txBody>
          <a:bodyPr anchorCtr="0" anchor="b" bIns="91425" lIns="91425" spcFirstLastPara="1" rIns="91425" wrap="square" tIns="91425">
            <a:noAutofit/>
          </a:bodyPr>
          <a:lstStyle>
            <a:lvl1pPr lvl="0" algn="l">
              <a:lnSpc>
                <a:spcPct val="89000"/>
              </a:lnSpc>
              <a:spcBef>
                <a:spcPts val="0"/>
              </a:spcBef>
              <a:spcAft>
                <a:spcPts val="0"/>
              </a:spcAft>
              <a:buSzPts val="2800"/>
              <a:buNone/>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122" name="Google Shape;122;gaa847eda85_2_26"/>
          <p:cNvSpPr txBox="1"/>
          <p:nvPr>
            <p:ph idx="1" type="subTitle"/>
          </p:nvPr>
        </p:nvSpPr>
        <p:spPr>
          <a:xfrm>
            <a:off x="1350400" y="4904336"/>
            <a:ext cx="6600000" cy="1046400"/>
          </a:xfrm>
          <a:prstGeom prst="rect">
            <a:avLst/>
          </a:prstGeom>
          <a:noFill/>
          <a:ln>
            <a:noFill/>
          </a:ln>
        </p:spPr>
        <p:txBody>
          <a:bodyPr anchorCtr="0" anchor="t" bIns="91425" lIns="91425" spcFirstLastPara="1" rIns="91425" wrap="square" tIns="91425">
            <a:noAutofit/>
          </a:bodyPr>
          <a:lstStyle>
            <a:lvl1pPr lvl="0" algn="l">
              <a:lnSpc>
                <a:spcPct val="94000"/>
              </a:lnSpc>
              <a:spcBef>
                <a:spcPts val="0"/>
              </a:spcBef>
              <a:spcAft>
                <a:spcPts val="0"/>
              </a:spcAft>
              <a:buClr>
                <a:srgbClr val="000000"/>
              </a:buClr>
              <a:buSzPts val="1300"/>
              <a:buNone/>
              <a:defRPr>
                <a:solidFill>
                  <a:srgbClr val="000000"/>
                </a:solidFill>
              </a:defRPr>
            </a:lvl1pPr>
            <a:lvl2pPr lvl="1" algn="l">
              <a:lnSpc>
                <a:spcPct val="94000"/>
              </a:lnSpc>
              <a:spcBef>
                <a:spcPts val="2133"/>
              </a:spcBef>
              <a:spcAft>
                <a:spcPts val="0"/>
              </a:spcAft>
              <a:buClr>
                <a:srgbClr val="000000"/>
              </a:buClr>
              <a:buSzPts val="1100"/>
              <a:buNone/>
              <a:defRPr>
                <a:solidFill>
                  <a:srgbClr val="000000"/>
                </a:solidFill>
              </a:defRPr>
            </a:lvl2pPr>
            <a:lvl3pPr lvl="2" algn="l">
              <a:lnSpc>
                <a:spcPct val="94000"/>
              </a:lnSpc>
              <a:spcBef>
                <a:spcPts val="2133"/>
              </a:spcBef>
              <a:spcAft>
                <a:spcPts val="0"/>
              </a:spcAft>
              <a:buClr>
                <a:srgbClr val="000000"/>
              </a:buClr>
              <a:buSzPts val="1100"/>
              <a:buNone/>
              <a:defRPr>
                <a:solidFill>
                  <a:srgbClr val="000000"/>
                </a:solidFill>
              </a:defRPr>
            </a:lvl3pPr>
            <a:lvl4pPr lvl="3" algn="l">
              <a:lnSpc>
                <a:spcPct val="94000"/>
              </a:lnSpc>
              <a:spcBef>
                <a:spcPts val="2133"/>
              </a:spcBef>
              <a:spcAft>
                <a:spcPts val="0"/>
              </a:spcAft>
              <a:buClr>
                <a:srgbClr val="000000"/>
              </a:buClr>
              <a:buSzPts val="1100"/>
              <a:buNone/>
              <a:defRPr>
                <a:solidFill>
                  <a:srgbClr val="000000"/>
                </a:solidFill>
              </a:defRPr>
            </a:lvl4pPr>
            <a:lvl5pPr lvl="4" algn="l">
              <a:lnSpc>
                <a:spcPct val="94000"/>
              </a:lnSpc>
              <a:spcBef>
                <a:spcPts val="2133"/>
              </a:spcBef>
              <a:spcAft>
                <a:spcPts val="0"/>
              </a:spcAft>
              <a:buClr>
                <a:srgbClr val="000000"/>
              </a:buClr>
              <a:buSzPts val="1100"/>
              <a:buNone/>
              <a:defRPr>
                <a:solidFill>
                  <a:srgbClr val="000000"/>
                </a:solidFill>
              </a:defRPr>
            </a:lvl5pPr>
            <a:lvl6pPr lvl="5" algn="l">
              <a:lnSpc>
                <a:spcPct val="94000"/>
              </a:lnSpc>
              <a:spcBef>
                <a:spcPts val="2133"/>
              </a:spcBef>
              <a:spcAft>
                <a:spcPts val="0"/>
              </a:spcAft>
              <a:buClr>
                <a:srgbClr val="000000"/>
              </a:buClr>
              <a:buSzPts val="1100"/>
              <a:buNone/>
              <a:defRPr>
                <a:solidFill>
                  <a:srgbClr val="000000"/>
                </a:solidFill>
              </a:defRPr>
            </a:lvl6pPr>
            <a:lvl7pPr lvl="6" algn="l">
              <a:lnSpc>
                <a:spcPct val="94000"/>
              </a:lnSpc>
              <a:spcBef>
                <a:spcPts val="2133"/>
              </a:spcBef>
              <a:spcAft>
                <a:spcPts val="0"/>
              </a:spcAft>
              <a:buClr>
                <a:srgbClr val="000000"/>
              </a:buClr>
              <a:buSzPts val="1100"/>
              <a:buNone/>
              <a:defRPr>
                <a:solidFill>
                  <a:srgbClr val="000000"/>
                </a:solidFill>
              </a:defRPr>
            </a:lvl7pPr>
            <a:lvl8pPr lvl="7" algn="l">
              <a:lnSpc>
                <a:spcPct val="94000"/>
              </a:lnSpc>
              <a:spcBef>
                <a:spcPts val="2133"/>
              </a:spcBef>
              <a:spcAft>
                <a:spcPts val="0"/>
              </a:spcAft>
              <a:buClr>
                <a:srgbClr val="000000"/>
              </a:buClr>
              <a:buSzPts val="1100"/>
              <a:buNone/>
              <a:defRPr>
                <a:solidFill>
                  <a:srgbClr val="000000"/>
                </a:solidFill>
              </a:defRPr>
            </a:lvl8pPr>
            <a:lvl9pPr lvl="8" algn="l">
              <a:lnSpc>
                <a:spcPct val="94000"/>
              </a:lnSpc>
              <a:spcBef>
                <a:spcPts val="2133"/>
              </a:spcBef>
              <a:spcAft>
                <a:spcPts val="2133"/>
              </a:spcAft>
              <a:buClr>
                <a:srgbClr val="000000"/>
              </a:buClr>
              <a:buSzPts val="1100"/>
              <a:buNone/>
              <a:defRPr>
                <a:solidFill>
                  <a:srgbClr val="000000"/>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123" name="Shape 123"/>
        <p:cNvGrpSpPr/>
        <p:nvPr/>
      </p:nvGrpSpPr>
      <p:grpSpPr>
        <a:xfrm>
          <a:off x="0" y="0"/>
          <a:ext cx="0" cy="0"/>
          <a:chOff x="0" y="0"/>
          <a:chExt cx="0" cy="0"/>
        </a:xfrm>
      </p:grpSpPr>
      <p:sp>
        <p:nvSpPr>
          <p:cNvPr id="124" name="Google Shape;124;gaa847eda85_2_30"/>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aa847eda85_2_30"/>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126" name="Google Shape;126;gaa847eda85_2_30"/>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aa847eda85_2_30"/>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aa847eda85_2_30"/>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gaa847eda85_2_30"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gaa847eda85_2_37"/>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aa847eda85_2_37"/>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133" name="Google Shape;133;gaa847eda85_2_37"/>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134" name="Google Shape;134;gaa847eda85_2_3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aa847eda85_2_3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aa847eda85_2_3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7" name="Shape 137"/>
        <p:cNvGrpSpPr/>
        <p:nvPr/>
      </p:nvGrpSpPr>
      <p:grpSpPr>
        <a:xfrm>
          <a:off x="0" y="0"/>
          <a:ext cx="0" cy="0"/>
          <a:chOff x="0" y="0"/>
          <a:chExt cx="0" cy="0"/>
        </a:xfrm>
      </p:grpSpPr>
      <p:sp>
        <p:nvSpPr>
          <p:cNvPr id="138" name="Google Shape;138;gaa847eda85_2_4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aa847eda85_2_44"/>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140" name="Google Shape;140;gaa847eda85_2_44"/>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141" name="Google Shape;141;gaa847eda85_2_44"/>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142" name="Google Shape;142;gaa847eda85_2_44"/>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143" name="Google Shape;143;gaa847eda85_2_44"/>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aa847eda85_2_44"/>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aa847eda85_2_44"/>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46" name="Shape 146"/>
        <p:cNvGrpSpPr/>
        <p:nvPr/>
      </p:nvGrpSpPr>
      <p:grpSpPr>
        <a:xfrm>
          <a:off x="0" y="0"/>
          <a:ext cx="0" cy="0"/>
          <a:chOff x="0" y="0"/>
          <a:chExt cx="0" cy="0"/>
        </a:xfrm>
      </p:grpSpPr>
      <p:sp>
        <p:nvSpPr>
          <p:cNvPr id="147" name="Google Shape;147;gaa847eda85_2_53"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aa847eda85_2_53"/>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aa847eda85_2_53"/>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150" name="Google Shape;150;gaa847eda85_2_53"/>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151" name="Google Shape;151;gaa847eda85_2_53"/>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aa847eda85_2_53"/>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aa847eda85_2_53"/>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gaa847eda85_2_53"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8" name="Google Shape;28;p22"/>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55" name="Shape 155"/>
        <p:cNvGrpSpPr/>
        <p:nvPr/>
      </p:nvGrpSpPr>
      <p:grpSpPr>
        <a:xfrm>
          <a:off x="0" y="0"/>
          <a:ext cx="0" cy="0"/>
          <a:chOff x="0" y="0"/>
          <a:chExt cx="0" cy="0"/>
        </a:xfrm>
      </p:grpSpPr>
      <p:sp>
        <p:nvSpPr>
          <p:cNvPr id="156" name="Google Shape;156;gaa847eda85_2_62"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aa847eda85_2_62"/>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aa847eda85_2_62"/>
          <p:cNvSpPr/>
          <p:nvPr>
            <p:ph idx="2" type="pic"/>
          </p:nvPr>
        </p:nvSpPr>
        <p:spPr>
          <a:xfrm>
            <a:off x="5532120" y="0"/>
            <a:ext cx="6659880" cy="6857999"/>
          </a:xfrm>
          <a:prstGeom prst="rect">
            <a:avLst/>
          </a:prstGeom>
          <a:noFill/>
          <a:ln>
            <a:noFill/>
          </a:ln>
        </p:spPr>
        <p:txBody>
          <a:bodyPr anchorCtr="0" anchor="t" bIns="45700" lIns="91425" spcFirstLastPara="1" rIns="91425" wrap="square" tIns="45700">
            <a:noAutofit/>
          </a:bodyPr>
          <a:lstStyle>
            <a:lvl1pPr lvl="0" marR="0" rtl="0" algn="l">
              <a:lnSpc>
                <a:spcPct val="94000"/>
              </a:lnSpc>
              <a:spcBef>
                <a:spcPts val="10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1pPr>
            <a:lvl2pPr lvl="1"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2pPr>
            <a:lvl3pPr lvl="2"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3pPr>
            <a:lvl4pPr lvl="3"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4pPr>
            <a:lvl5pPr lvl="4"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5pPr>
            <a:lvl6pPr lvl="5"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6pPr>
            <a:lvl7pPr lvl="6"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7pPr>
            <a:lvl8pPr lvl="7"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8pPr>
            <a:lvl9pPr lvl="8" marR="0" rtl="0" algn="l">
              <a:lnSpc>
                <a:spcPct val="94000"/>
              </a:lnSpc>
              <a:spcBef>
                <a:spcPts val="500"/>
              </a:spcBef>
              <a:spcAft>
                <a:spcPts val="20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9pPr>
          </a:lstStyle>
          <a:p/>
        </p:txBody>
      </p:sp>
      <p:sp>
        <p:nvSpPr>
          <p:cNvPr id="159" name="Google Shape;159;gaa847eda85_2_62"/>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160" name="Google Shape;160;gaa847eda85_2_62"/>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aa847eda85_2_62"/>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aa847eda85_2_62"/>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gaa847eda85_2_62"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4" name="Shape 164"/>
        <p:cNvGrpSpPr/>
        <p:nvPr/>
      </p:nvGrpSpPr>
      <p:grpSpPr>
        <a:xfrm>
          <a:off x="0" y="0"/>
          <a:ext cx="0" cy="0"/>
          <a:chOff x="0" y="0"/>
          <a:chExt cx="0" cy="0"/>
        </a:xfrm>
      </p:grpSpPr>
      <p:sp>
        <p:nvSpPr>
          <p:cNvPr id="165" name="Google Shape;165;gaa847eda85_2_7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aa847eda85_2_71"/>
          <p:cNvSpPr txBox="1"/>
          <p:nvPr>
            <p:ph idx="1" type="body"/>
          </p:nvPr>
        </p:nvSpPr>
        <p:spPr>
          <a:xfrm rot="5400000">
            <a:off x="4386262" y="-719138"/>
            <a:ext cx="3571875" cy="9601200"/>
          </a:xfrm>
          <a:prstGeom prst="rect">
            <a:avLst/>
          </a:prstGeom>
          <a:noFill/>
          <a:ln>
            <a:noFill/>
          </a:ln>
        </p:spPr>
        <p:txBody>
          <a:bodyPr anchorCtr="0" anchor="t" bIns="45700" lIns="91425" spcFirstLastPara="1" rIns="91425" wrap="square" tIns="45700">
            <a:no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167" name="Google Shape;167;gaa847eda85_2_7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aa847eda85_2_7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aa847eda85_2_7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gaa847eda85_2_77"/>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aa847eda85_2_77"/>
          <p:cNvSpPr txBox="1"/>
          <p:nvPr>
            <p:ph idx="1" type="body"/>
          </p:nvPr>
        </p:nvSpPr>
        <p:spPr>
          <a:xfrm rot="5400000">
            <a:off x="2839798" y="-844042"/>
            <a:ext cx="5243244" cy="8179641"/>
          </a:xfrm>
          <a:prstGeom prst="rect">
            <a:avLst/>
          </a:prstGeom>
          <a:noFill/>
          <a:ln>
            <a:noFill/>
          </a:ln>
        </p:spPr>
        <p:txBody>
          <a:bodyPr anchorCtr="0" anchor="t" bIns="45700" lIns="91425" spcFirstLastPara="1" rIns="91425" wrap="square" tIns="45700">
            <a:no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173" name="Google Shape;173;gaa847eda85_2_7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gaa847eda85_2_7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aa847eda85_2_7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36" name="Shape 36"/>
        <p:cNvGrpSpPr/>
        <p:nvPr/>
      </p:nvGrpSpPr>
      <p:grpSpPr>
        <a:xfrm>
          <a:off x="0" y="0"/>
          <a:ext cx="0" cy="0"/>
          <a:chOff x="0" y="0"/>
          <a:chExt cx="0" cy="0"/>
        </a:xfrm>
      </p:grpSpPr>
      <p:sp>
        <p:nvSpPr>
          <p:cNvPr id="37" name="Google Shape;37;p24"/>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39" name="Google Shape;39;p24"/>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4"/>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24"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5"/>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6" name="Google Shape;46;p25"/>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7" name="Google Shape;47;p2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6"/>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53" name="Google Shape;53;p26"/>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54" name="Google Shape;54;p26"/>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55" name="Google Shape;55;p26"/>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56" name="Google Shape;56;p26"/>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2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3" name="Shape 63"/>
        <p:cNvGrpSpPr/>
        <p:nvPr/>
      </p:nvGrpSpPr>
      <p:grpSpPr>
        <a:xfrm>
          <a:off x="0" y="0"/>
          <a:ext cx="0" cy="0"/>
          <a:chOff x="0" y="0"/>
          <a:chExt cx="0" cy="0"/>
        </a:xfrm>
      </p:grpSpPr>
      <p:sp>
        <p:nvSpPr>
          <p:cNvPr id="64" name="Google Shape;64;p28"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8"/>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67" name="Google Shape;67;p28"/>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68" name="Google Shape;68;p28"/>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28"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29"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9"/>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p:nvPr>
            <p:ph idx="2" type="pic"/>
          </p:nvPr>
        </p:nvSpPr>
        <p:spPr>
          <a:xfrm>
            <a:off x="5532120" y="0"/>
            <a:ext cx="6659880" cy="6857999"/>
          </a:xfrm>
          <a:prstGeom prst="rect">
            <a:avLst/>
          </a:prstGeom>
          <a:noFill/>
          <a:ln>
            <a:noFill/>
          </a:ln>
        </p:spPr>
        <p:txBody>
          <a:bodyPr anchorCtr="0" anchor="t" bIns="45700" lIns="91425" spcFirstLastPara="1" rIns="91425" wrap="square" tIns="45700">
            <a:normAutofit/>
          </a:bodyPr>
          <a:lstStyle>
            <a:lvl1pPr lvl="0" marR="0" rtl="0" algn="l">
              <a:lnSpc>
                <a:spcPct val="94000"/>
              </a:lnSpc>
              <a:spcBef>
                <a:spcPts val="10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1pPr>
            <a:lvl2pPr lvl="1"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2pPr>
            <a:lvl3pPr lvl="2"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3pPr>
            <a:lvl4pPr lvl="3"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4pPr>
            <a:lvl5pPr lvl="4"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5pPr>
            <a:lvl6pPr lvl="5"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6pPr>
            <a:lvl7pPr lvl="6"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7pPr>
            <a:lvl8pPr lvl="7"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8pPr>
            <a:lvl9pPr lvl="8" marR="0" rtl="0" algn="l">
              <a:lnSpc>
                <a:spcPct val="94000"/>
              </a:lnSpc>
              <a:spcBef>
                <a:spcPts val="500"/>
              </a:spcBef>
              <a:spcAft>
                <a:spcPts val="20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9pPr>
          </a:lstStyle>
          <a:p/>
        </p:txBody>
      </p:sp>
      <p:sp>
        <p:nvSpPr>
          <p:cNvPr id="76" name="Google Shape;76;p29"/>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77" name="Google Shape;77;p29"/>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29"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20"/>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20"/>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20"/>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0"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3" name="Shape 93"/>
        <p:cNvGrpSpPr/>
        <p:nvPr/>
      </p:nvGrpSpPr>
      <p:grpSpPr>
        <a:xfrm>
          <a:off x="0" y="0"/>
          <a:ext cx="0" cy="0"/>
          <a:chOff x="0" y="0"/>
          <a:chExt cx="0" cy="0"/>
        </a:xfrm>
      </p:grpSpPr>
      <p:sp>
        <p:nvSpPr>
          <p:cNvPr id="94" name="Google Shape;94;gaa847eda85_2_0"/>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gaa847eda85_2_0"/>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96" name="Google Shape;96;gaa847eda85_2_0"/>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97" name="Google Shape;97;gaa847eda85_2_0"/>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98" name="Google Shape;98;gaa847eda85_2_0"/>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gaa847eda85_2_0"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s://www.amazon.com/Integrated-Multi-Tiered-Systems-Support-Intervention/dp/146252474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hyperlink" Target="https://sebasuccess.weebly.com/universal-screening.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Robertsn@udel.edu" TargetMode="External"/><Relationship Id="rId4" Type="http://schemas.openxmlformats.org/officeDocument/2006/relationships/hyperlink" Target="https://www.doe.k12.de.us/mtss" TargetMode="External"/><Relationship Id="rId5" Type="http://schemas.openxmlformats.org/officeDocument/2006/relationships/hyperlink" Target="http://www.delawarepbs.org/universal-screening/" TargetMode="External"/><Relationship Id="rId6" Type="http://schemas.openxmlformats.org/officeDocument/2006/relationships/hyperlink" Target="https://sebasuccess.weebly.com/what-is-seba.html" TargetMode="External"/><Relationship Id="rId7" Type="http://schemas.openxmlformats.org/officeDocument/2006/relationships/hyperlink" Target="https://www.ci3t.org/screening" TargetMode="External"/><Relationship Id="rId8" Type="http://schemas.openxmlformats.org/officeDocument/2006/relationships/hyperlink" Target="https://nirn.fpg.unc.edu/resources/hexagon-exploration-too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delawarepbs.org/wp-content/uploads/2011/06/1-pg-Connections-Survey-Strategy-to-Identify-Disconnected-Students-updated-10.14.14.docx" TargetMode="External"/><Relationship Id="rId4" Type="http://schemas.openxmlformats.org/officeDocument/2006/relationships/hyperlink" Target="http://www.delawarepbs.org/wp-content/uploads/2020/06/Tool-2-Coaching-Guide.docx" TargetMode="External"/><Relationship Id="rId5" Type="http://schemas.openxmlformats.org/officeDocument/2006/relationships/hyperlink" Target="https://pbismissouri.org/event-directory/pbis_in_a_virtual_environment/" TargetMode="External"/><Relationship Id="rId6" Type="http://schemas.openxmlformats.org/officeDocument/2006/relationships/hyperlink" Target="http://www.delawarepbs.org/wp-content/uploads/2020/06/schoolwide-expectations-as-behavioral-screening.docx" TargetMode="External"/><Relationship Id="rId7" Type="http://schemas.openxmlformats.org/officeDocument/2006/relationships/hyperlink" Target="https://pbismissouri.org/tier-2-workbook-resources/" TargetMode="External"/><Relationship Id="rId8" Type="http://schemas.openxmlformats.org/officeDocument/2006/relationships/hyperlink" Target="https://sebasuccess.weebly.com/universal-screening.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
          <p:cNvSpPr txBox="1"/>
          <p:nvPr>
            <p:ph type="ctrTitle"/>
          </p:nvPr>
        </p:nvSpPr>
        <p:spPr>
          <a:xfrm>
            <a:off x="1915385" y="2379887"/>
            <a:ext cx="8361229" cy="2098226"/>
          </a:xfrm>
          <a:prstGeom prst="rect">
            <a:avLst/>
          </a:prstGeom>
          <a:noFill/>
          <a:ln>
            <a:noFill/>
          </a:ln>
        </p:spPr>
        <p:txBody>
          <a:bodyPr anchorCtr="0" anchor="b" bIns="45700" lIns="91425" spcFirstLastPara="1" rIns="91425" wrap="square" tIns="45700">
            <a:normAutofit/>
          </a:bodyPr>
          <a:lstStyle/>
          <a:p>
            <a:pPr indent="0" lvl="0" marL="0" rtl="0" algn="ctr">
              <a:lnSpc>
                <a:spcPct val="89000"/>
              </a:lnSpc>
              <a:spcBef>
                <a:spcPts val="0"/>
              </a:spcBef>
              <a:spcAft>
                <a:spcPts val="0"/>
              </a:spcAft>
              <a:buClr>
                <a:schemeClr val="dk2"/>
              </a:buClr>
              <a:buSzPts val="4860"/>
              <a:buFont typeface="Libre Franklin"/>
              <a:buNone/>
            </a:pPr>
            <a:r>
              <a:rPr lang="en-US" sz="4860"/>
              <a:t>TOP TEN QUESTIONS ANSWERED: </a:t>
            </a:r>
            <a:br>
              <a:rPr lang="en-US" sz="4860"/>
            </a:br>
            <a:r>
              <a:rPr lang="en-US" sz="4860"/>
              <a:t>UNIVERSAL SCREENING</a:t>
            </a:r>
            <a:endParaRPr/>
          </a:p>
        </p:txBody>
      </p:sp>
      <p:sp>
        <p:nvSpPr>
          <p:cNvPr id="182" name="Google Shape;182;p1"/>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1800"/>
              <a:t>Presented by Niki Kendall * January 2021</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7"/>
          <p:cNvSpPr txBox="1"/>
          <p:nvPr>
            <p:ph type="title"/>
          </p:nvPr>
        </p:nvSpPr>
        <p:spPr>
          <a:xfrm>
            <a:off x="1295400" y="303230"/>
            <a:ext cx="96012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Libre Franklin"/>
              <a:buNone/>
            </a:pPr>
            <a:r>
              <a:rPr b="1" lang="en-US" sz="3600"/>
              <a:t>What are the similarities and differences between SEB and academic screening data?</a:t>
            </a:r>
            <a:br>
              <a:rPr b="1" lang="en-US" sz="3600"/>
            </a:br>
            <a:endParaRPr sz="3600"/>
          </a:p>
        </p:txBody>
      </p:sp>
      <p:pic>
        <p:nvPicPr>
          <p:cNvPr id="316" name="Google Shape;316;p7"/>
          <p:cNvPicPr preferRelativeResize="0"/>
          <p:nvPr/>
        </p:nvPicPr>
        <p:blipFill rotWithShape="1">
          <a:blip r:embed="rId3">
            <a:alphaModFix/>
          </a:blip>
          <a:srcRect b="0" l="0" r="0" t="0"/>
          <a:stretch/>
        </p:blipFill>
        <p:spPr>
          <a:xfrm>
            <a:off x="2521000" y="1981930"/>
            <a:ext cx="7644444" cy="4422507"/>
          </a:xfrm>
          <a:prstGeom prst="rect">
            <a:avLst/>
          </a:prstGeom>
          <a:noFill/>
          <a:ln cap="flat" cmpd="sng" w="28575">
            <a:solidFill>
              <a:schemeClr val="dk2"/>
            </a:solidFill>
            <a:prstDash val="solid"/>
            <a:round/>
            <a:headEnd len="sm" w="sm" type="none"/>
            <a:tailEnd len="sm" w="sm" type="none"/>
          </a:ln>
        </p:spPr>
      </p:pic>
      <p:sp>
        <p:nvSpPr>
          <p:cNvPr id="317" name="Google Shape;317;p7"/>
          <p:cNvSpPr txBox="1"/>
          <p:nvPr/>
        </p:nvSpPr>
        <p:spPr>
          <a:xfrm>
            <a:off x="3693975" y="6499525"/>
            <a:ext cx="6546300" cy="280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latin typeface="Libre Franklin"/>
                <a:ea typeface="Libre Franklin"/>
                <a:cs typeface="Libre Franklin"/>
                <a:sym typeface="Libre Franklin"/>
              </a:rPr>
              <a:t>Based on information from:  </a:t>
            </a:r>
            <a:r>
              <a:rPr lang="en-US" u="sng">
                <a:solidFill>
                  <a:schemeClr val="hlink"/>
                </a:solidFill>
                <a:latin typeface="Libre Franklin"/>
                <a:ea typeface="Libre Franklin"/>
                <a:cs typeface="Libre Franklin"/>
                <a:sym typeface="Libre Franklin"/>
                <a:hlinkClick r:id="rId4"/>
              </a:rPr>
              <a:t>McIntosh &amp; Goodman, 2016</a:t>
            </a:r>
            <a:endParaRPr>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2" name="Shape 322"/>
        <p:cNvGrpSpPr/>
        <p:nvPr/>
      </p:nvGrpSpPr>
      <p:grpSpPr>
        <a:xfrm>
          <a:off x="0" y="0"/>
          <a:ext cx="0" cy="0"/>
          <a:chOff x="0" y="0"/>
          <a:chExt cx="0" cy="0"/>
        </a:xfrm>
      </p:grpSpPr>
      <p:sp>
        <p:nvSpPr>
          <p:cNvPr id="323" name="Google Shape;323;p8"/>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b="1" lang="en-US"/>
              <a:t>What screening data should we use? </a:t>
            </a:r>
            <a:br>
              <a:rPr b="1" lang="en-US"/>
            </a:br>
            <a:endParaRPr/>
          </a:p>
        </p:txBody>
      </p:sp>
      <p:grpSp>
        <p:nvGrpSpPr>
          <p:cNvPr id="324" name="Google Shape;324;p8"/>
          <p:cNvGrpSpPr/>
          <p:nvPr/>
        </p:nvGrpSpPr>
        <p:grpSpPr>
          <a:xfrm>
            <a:off x="3188025" y="2286000"/>
            <a:ext cx="6300712" cy="4117894"/>
            <a:chOff x="0" y="0"/>
            <a:chExt cx="6300712" cy="3581400"/>
          </a:xfrm>
        </p:grpSpPr>
        <p:sp>
          <p:nvSpPr>
            <p:cNvPr id="325" name="Google Shape;325;p8"/>
            <p:cNvSpPr/>
            <p:nvPr/>
          </p:nvSpPr>
          <p:spPr>
            <a:xfrm>
              <a:off x="0" y="0"/>
              <a:ext cx="3000300" cy="3581400"/>
            </a:xfrm>
            <a:prstGeom prst="rect">
              <a:avLst/>
            </a:prstGeom>
            <a:solidFill>
              <a:srgbClr val="D1D1D1">
                <a:alpha val="89410"/>
              </a:srgbClr>
            </a:solidFill>
            <a:ln cap="flat" cmpd="sng" w="34925">
              <a:solidFill>
                <a:srgbClr val="D1D1D1">
                  <a:alpha val="8941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8"/>
            <p:cNvSpPr txBox="1"/>
            <p:nvPr/>
          </p:nvSpPr>
          <p:spPr>
            <a:xfrm>
              <a:off x="0" y="1360932"/>
              <a:ext cx="3000300" cy="2148900"/>
            </a:xfrm>
            <a:prstGeom prst="rect">
              <a:avLst/>
            </a:prstGeom>
            <a:noFill/>
            <a:ln>
              <a:noFill/>
            </a:ln>
          </p:spPr>
          <p:txBody>
            <a:bodyPr anchorCtr="0" anchor="t" bIns="330200" lIns="233900" spcFirstLastPara="1" rIns="233900" wrap="square" tIns="330200">
              <a:noAutofit/>
            </a:bodyPr>
            <a:lstStyle/>
            <a:p>
              <a:pPr indent="0" lvl="0" marL="0" marR="0" rtl="0" algn="l">
                <a:lnSpc>
                  <a:spcPct val="90000"/>
                </a:lnSpc>
                <a:spcBef>
                  <a:spcPts val="0"/>
                </a:spcBef>
                <a:spcAft>
                  <a:spcPts val="0"/>
                </a:spcAft>
                <a:buClr>
                  <a:schemeClr val="dk1"/>
                </a:buClr>
                <a:buSzPts val="1900"/>
                <a:buFont typeface="Libre Franklin"/>
                <a:buNone/>
              </a:pPr>
              <a:r>
                <a:rPr b="0" i="0" lang="en-US" sz="1900" u="none" cap="none" strike="noStrike">
                  <a:solidFill>
                    <a:schemeClr val="dk1"/>
                  </a:solidFill>
                  <a:latin typeface="Libre Franklin"/>
                  <a:ea typeface="Libre Franklin"/>
                  <a:cs typeface="Libre Franklin"/>
                  <a:sym typeface="Libre Franklin"/>
                </a:rPr>
                <a:t>Guideline 1:  Use </a:t>
              </a:r>
              <a:r>
                <a:rPr b="1" i="0" lang="en-US" sz="1900" u="none" cap="none" strike="noStrike">
                  <a:solidFill>
                    <a:schemeClr val="dk1"/>
                  </a:solidFill>
                  <a:latin typeface="Libre Franklin"/>
                  <a:ea typeface="Libre Franklin"/>
                  <a:cs typeface="Libre Franklin"/>
                  <a:sym typeface="Libre Franklin"/>
                </a:rPr>
                <a:t>multiple screening measures versus a single source</a:t>
              </a:r>
              <a:endParaRPr b="0" i="0" sz="1900" u="none" cap="none" strike="noStrike">
                <a:solidFill>
                  <a:schemeClr val="dk1"/>
                </a:solidFill>
                <a:latin typeface="Libre Franklin"/>
                <a:ea typeface="Libre Franklin"/>
                <a:cs typeface="Libre Franklin"/>
                <a:sym typeface="Libre Franklin"/>
              </a:endParaRPr>
            </a:p>
          </p:txBody>
        </p:sp>
        <p:sp>
          <p:nvSpPr>
            <p:cNvPr id="327" name="Google Shape;327;p8"/>
            <p:cNvSpPr/>
            <p:nvPr/>
          </p:nvSpPr>
          <p:spPr>
            <a:xfrm>
              <a:off x="962977" y="358139"/>
              <a:ext cx="1074300" cy="1074300"/>
            </a:xfrm>
            <a:prstGeom prst="ellipse">
              <a:avLst/>
            </a:prstGeom>
            <a:solidFill>
              <a:schemeClr val="accent5"/>
            </a:solidFill>
            <a:ln cap="flat" cmpd="sng" w="349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8"/>
            <p:cNvSpPr txBox="1"/>
            <p:nvPr/>
          </p:nvSpPr>
          <p:spPr>
            <a:xfrm>
              <a:off x="1120322" y="515484"/>
              <a:ext cx="759600" cy="759600"/>
            </a:xfrm>
            <a:prstGeom prst="rect">
              <a:avLst/>
            </a:prstGeom>
            <a:noFill/>
            <a:ln>
              <a:noFill/>
            </a:ln>
          </p:spPr>
          <p:txBody>
            <a:bodyPr anchorCtr="0" anchor="ctr" bIns="12700" lIns="83750" spcFirstLastPara="1" rIns="83750" wrap="square" tIns="12700">
              <a:noAutofit/>
            </a:bodyPr>
            <a:lstStyle/>
            <a:p>
              <a:pPr indent="0" lvl="0" marL="0" marR="0" rtl="0" algn="ctr">
                <a:lnSpc>
                  <a:spcPct val="90000"/>
                </a:lnSpc>
                <a:spcBef>
                  <a:spcPts val="0"/>
                </a:spcBef>
                <a:spcAft>
                  <a:spcPts val="0"/>
                </a:spcAft>
                <a:buClr>
                  <a:schemeClr val="lt1"/>
                </a:buClr>
                <a:buSzPts val="4800"/>
                <a:buFont typeface="Libre Franklin"/>
                <a:buNone/>
              </a:pPr>
              <a:r>
                <a:rPr b="0" i="0" lang="en-US" sz="4800" u="none" cap="none" strike="noStrike">
                  <a:solidFill>
                    <a:schemeClr val="lt1"/>
                  </a:solidFill>
                  <a:latin typeface="Libre Franklin"/>
                  <a:ea typeface="Libre Franklin"/>
                  <a:cs typeface="Libre Franklin"/>
                  <a:sym typeface="Libre Franklin"/>
                </a:rPr>
                <a:t>1</a:t>
              </a:r>
              <a:endParaRPr b="0" i="0" sz="1400" u="none" cap="none" strike="noStrike">
                <a:solidFill>
                  <a:srgbClr val="000000"/>
                </a:solidFill>
                <a:latin typeface="Arial"/>
                <a:ea typeface="Arial"/>
                <a:cs typeface="Arial"/>
                <a:sym typeface="Arial"/>
              </a:endParaRPr>
            </a:p>
          </p:txBody>
        </p:sp>
        <p:sp>
          <p:nvSpPr>
            <p:cNvPr id="329" name="Google Shape;329;p8"/>
            <p:cNvSpPr/>
            <p:nvPr/>
          </p:nvSpPr>
          <p:spPr>
            <a:xfrm>
              <a:off x="0" y="3581328"/>
              <a:ext cx="3000300" cy="0"/>
            </a:xfrm>
            <a:prstGeom prst="rect">
              <a:avLst/>
            </a:prstGeom>
            <a:solidFill>
              <a:srgbClr val="5B5B5B"/>
            </a:solidFill>
            <a:ln cap="flat" cmpd="sng" w="34925">
              <a:solidFill>
                <a:srgbClr val="5B5B5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8"/>
            <p:cNvSpPr/>
            <p:nvPr/>
          </p:nvSpPr>
          <p:spPr>
            <a:xfrm>
              <a:off x="3300412" y="0"/>
              <a:ext cx="3000300" cy="3581400"/>
            </a:xfrm>
            <a:prstGeom prst="rect">
              <a:avLst/>
            </a:prstGeom>
            <a:solidFill>
              <a:srgbClr val="CFCFCF">
                <a:alpha val="89410"/>
              </a:srgbClr>
            </a:solidFill>
            <a:ln cap="flat" cmpd="sng" w="34925">
              <a:solidFill>
                <a:srgbClr val="CFCFCF">
                  <a:alpha val="8941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8"/>
            <p:cNvSpPr txBox="1"/>
            <p:nvPr/>
          </p:nvSpPr>
          <p:spPr>
            <a:xfrm>
              <a:off x="3300412" y="1360932"/>
              <a:ext cx="3000300" cy="2148900"/>
            </a:xfrm>
            <a:prstGeom prst="rect">
              <a:avLst/>
            </a:prstGeom>
            <a:noFill/>
            <a:ln>
              <a:noFill/>
            </a:ln>
          </p:spPr>
          <p:txBody>
            <a:bodyPr anchorCtr="0" anchor="t" bIns="330200" lIns="233900" spcFirstLastPara="1" rIns="233900" wrap="square" tIns="330200">
              <a:noAutofit/>
            </a:bodyPr>
            <a:lstStyle/>
            <a:p>
              <a:pPr indent="0" lvl="0" marL="0" marR="0" rtl="0" algn="l">
                <a:lnSpc>
                  <a:spcPct val="90000"/>
                </a:lnSpc>
                <a:spcBef>
                  <a:spcPts val="0"/>
                </a:spcBef>
                <a:spcAft>
                  <a:spcPts val="0"/>
                </a:spcAft>
                <a:buClr>
                  <a:schemeClr val="dk1"/>
                </a:buClr>
                <a:buSzPts val="1900"/>
                <a:buFont typeface="Libre Franklin"/>
                <a:buNone/>
              </a:pPr>
              <a:r>
                <a:rPr b="0" i="0" lang="en-US" sz="1900" u="none" cap="none" strike="noStrike">
                  <a:solidFill>
                    <a:schemeClr val="dk1"/>
                  </a:solidFill>
                  <a:latin typeface="Libre Franklin"/>
                  <a:ea typeface="Libre Franklin"/>
                  <a:cs typeface="Libre Franklin"/>
                  <a:sym typeface="Libre Franklin"/>
                </a:rPr>
                <a:t>Guideline 2:  Use a </a:t>
              </a:r>
              <a:r>
                <a:rPr b="1" i="0" lang="en-US" sz="1900" u="none" cap="none" strike="noStrike">
                  <a:solidFill>
                    <a:schemeClr val="dk1"/>
                  </a:solidFill>
                  <a:latin typeface="Libre Franklin"/>
                  <a:ea typeface="Libre Franklin"/>
                  <a:cs typeface="Libre Franklin"/>
                  <a:sym typeface="Libre Franklin"/>
                </a:rPr>
                <a:t>multi-gate versus direct route </a:t>
              </a:r>
              <a:r>
                <a:rPr b="0" i="0" lang="en-US" sz="1900" u="none" cap="none" strike="noStrike">
                  <a:solidFill>
                    <a:schemeClr val="dk1"/>
                  </a:solidFill>
                  <a:latin typeface="Libre Franklin"/>
                  <a:ea typeface="Libre Franklin"/>
                  <a:cs typeface="Libre Franklin"/>
                  <a:sym typeface="Libre Franklin"/>
                </a:rPr>
                <a:t>process to identify which students to consider for intervention. </a:t>
              </a:r>
              <a:endParaRPr b="0" i="0" sz="1900" u="none" cap="none" strike="noStrike">
                <a:solidFill>
                  <a:schemeClr val="dk1"/>
                </a:solidFill>
                <a:latin typeface="Libre Franklin"/>
                <a:ea typeface="Libre Franklin"/>
                <a:cs typeface="Libre Franklin"/>
                <a:sym typeface="Libre Franklin"/>
              </a:endParaRPr>
            </a:p>
          </p:txBody>
        </p:sp>
        <p:sp>
          <p:nvSpPr>
            <p:cNvPr id="332" name="Google Shape;332;p8"/>
            <p:cNvSpPr/>
            <p:nvPr/>
          </p:nvSpPr>
          <p:spPr>
            <a:xfrm>
              <a:off x="4263389" y="358139"/>
              <a:ext cx="1074300" cy="1074300"/>
            </a:xfrm>
            <a:prstGeom prst="ellipse">
              <a:avLst/>
            </a:prstGeom>
            <a:solidFill>
              <a:srgbClr val="575757"/>
            </a:solidFill>
            <a:ln cap="flat" cmpd="sng" w="34925">
              <a:solidFill>
                <a:srgbClr val="5757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8"/>
            <p:cNvSpPr txBox="1"/>
            <p:nvPr/>
          </p:nvSpPr>
          <p:spPr>
            <a:xfrm>
              <a:off x="4420734" y="515484"/>
              <a:ext cx="759600" cy="759600"/>
            </a:xfrm>
            <a:prstGeom prst="rect">
              <a:avLst/>
            </a:prstGeom>
            <a:noFill/>
            <a:ln>
              <a:noFill/>
            </a:ln>
          </p:spPr>
          <p:txBody>
            <a:bodyPr anchorCtr="0" anchor="ctr" bIns="12700" lIns="83750" spcFirstLastPara="1" rIns="83750" wrap="square" tIns="12700">
              <a:noAutofit/>
            </a:bodyPr>
            <a:lstStyle/>
            <a:p>
              <a:pPr indent="0" lvl="0" marL="0" marR="0" rtl="0" algn="ctr">
                <a:lnSpc>
                  <a:spcPct val="90000"/>
                </a:lnSpc>
                <a:spcBef>
                  <a:spcPts val="0"/>
                </a:spcBef>
                <a:spcAft>
                  <a:spcPts val="0"/>
                </a:spcAft>
                <a:buClr>
                  <a:schemeClr val="lt1"/>
                </a:buClr>
                <a:buSzPts val="4800"/>
                <a:buFont typeface="Libre Franklin"/>
                <a:buNone/>
              </a:pPr>
              <a:r>
                <a:rPr b="0" i="0" lang="en-US" sz="4800" u="none" cap="none" strike="noStrike">
                  <a:solidFill>
                    <a:schemeClr val="lt1"/>
                  </a:solidFill>
                  <a:latin typeface="Libre Franklin"/>
                  <a:ea typeface="Libre Franklin"/>
                  <a:cs typeface="Libre Franklin"/>
                  <a:sym typeface="Libre Franklin"/>
                </a:rPr>
                <a:t>2</a:t>
              </a:r>
              <a:endParaRPr b="0" i="0" sz="1400" u="none" cap="none" strike="noStrike">
                <a:solidFill>
                  <a:srgbClr val="000000"/>
                </a:solidFill>
                <a:latin typeface="Arial"/>
                <a:ea typeface="Arial"/>
                <a:cs typeface="Arial"/>
                <a:sym typeface="Arial"/>
              </a:endParaRPr>
            </a:p>
          </p:txBody>
        </p:sp>
        <p:sp>
          <p:nvSpPr>
            <p:cNvPr id="334" name="Google Shape;334;p8"/>
            <p:cNvSpPr/>
            <p:nvPr/>
          </p:nvSpPr>
          <p:spPr>
            <a:xfrm>
              <a:off x="3300412" y="3581328"/>
              <a:ext cx="3000300" cy="0"/>
            </a:xfrm>
            <a:prstGeom prst="rect">
              <a:avLst/>
            </a:prstGeom>
            <a:solidFill>
              <a:srgbClr val="545454"/>
            </a:solidFill>
            <a:ln cap="flat" cmpd="sng" w="34925">
              <a:solidFill>
                <a:srgbClr val="54545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aa847eda85_7_0"/>
          <p:cNvSpPr/>
          <p:nvPr/>
        </p:nvSpPr>
        <p:spPr>
          <a:xfrm>
            <a:off x="987167" y="524967"/>
            <a:ext cx="6737600" cy="2430800"/>
          </a:xfrm>
          <a:prstGeom prst="rect">
            <a:avLst/>
          </a:prstGeom>
          <a:solidFill>
            <a:srgbClr val="2E414D">
              <a:alpha val="5490"/>
            </a:srgbClr>
          </a:solidFill>
          <a:ln cap="flat" cmpd="sng" w="114300">
            <a:solidFill>
              <a:schemeClr val="accent6"/>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340" name="Google Shape;340;gaa847eda85_7_0"/>
          <p:cNvGrpSpPr/>
          <p:nvPr/>
        </p:nvGrpSpPr>
        <p:grpSpPr>
          <a:xfrm>
            <a:off x="1264867" y="855633"/>
            <a:ext cx="5909551" cy="1891675"/>
            <a:chOff x="-209386" y="-620101"/>
            <a:chExt cx="11819100" cy="2959440"/>
          </a:xfrm>
        </p:grpSpPr>
        <p:sp>
          <p:nvSpPr>
            <p:cNvPr id="341" name="Google Shape;341;gaa847eda85_7_0"/>
            <p:cNvSpPr txBox="1"/>
            <p:nvPr/>
          </p:nvSpPr>
          <p:spPr>
            <a:xfrm>
              <a:off x="9014" y="-620101"/>
              <a:ext cx="11600700" cy="10821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39970"/>
                </a:lnSpc>
                <a:spcBef>
                  <a:spcPts val="0"/>
                </a:spcBef>
                <a:spcAft>
                  <a:spcPts val="0"/>
                </a:spcAft>
                <a:buNone/>
              </a:pPr>
              <a:r>
                <a:rPr b="1" i="0" lang="en-US" sz="2267" u="none" cap="none" strike="noStrike">
                  <a:solidFill>
                    <a:srgbClr val="2E414D"/>
                  </a:solidFill>
                  <a:latin typeface="Open Sans"/>
                  <a:ea typeface="Open Sans"/>
                  <a:cs typeface="Open Sans"/>
                  <a:sym typeface="Open Sans"/>
                </a:rPr>
                <a:t>Universal Screener Tools</a:t>
              </a:r>
              <a:endParaRPr b="1" i="0" sz="933" u="none" cap="none" strike="noStrike">
                <a:solidFill>
                  <a:srgbClr val="000000"/>
                </a:solidFill>
                <a:latin typeface="Arial"/>
                <a:ea typeface="Arial"/>
                <a:cs typeface="Arial"/>
                <a:sym typeface="Arial"/>
              </a:endParaRPr>
            </a:p>
          </p:txBody>
        </p:sp>
        <p:sp>
          <p:nvSpPr>
            <p:cNvPr id="342" name="Google Shape;342;gaa847eda85_7_0"/>
            <p:cNvSpPr txBox="1"/>
            <p:nvPr/>
          </p:nvSpPr>
          <p:spPr>
            <a:xfrm>
              <a:off x="-209386" y="360239"/>
              <a:ext cx="11819100" cy="1979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2400" u="none" cap="none" strike="noStrike">
                  <a:solidFill>
                    <a:srgbClr val="000000"/>
                  </a:solidFill>
                  <a:latin typeface="Corbel"/>
                  <a:ea typeface="Corbel"/>
                  <a:cs typeface="Corbel"/>
                  <a:sym typeface="Corbel"/>
                </a:rPr>
                <a:t>Data tool used to support data</a:t>
              </a:r>
              <a:r>
                <a:rPr b="1" lang="en-US" sz="2400">
                  <a:latin typeface="Corbel"/>
                  <a:ea typeface="Corbel"/>
                  <a:cs typeface="Corbel"/>
                  <a:sym typeface="Corbel"/>
                </a:rPr>
                <a:t>-</a:t>
              </a:r>
              <a:r>
                <a:rPr b="1" i="0" lang="en-US" sz="2400" u="none" cap="none" strike="noStrike">
                  <a:solidFill>
                    <a:srgbClr val="000000"/>
                  </a:solidFill>
                  <a:latin typeface="Corbel"/>
                  <a:ea typeface="Corbel"/>
                  <a:cs typeface="Corbel"/>
                  <a:sym typeface="Corbel"/>
                </a:rPr>
                <a:t>based decision making about concerning risk factors </a:t>
              </a:r>
              <a:endParaRPr b="1" i="0" sz="2400" u="none" cap="none" strike="noStrike">
                <a:solidFill>
                  <a:srgbClr val="000000"/>
                </a:solidFill>
                <a:latin typeface="Corbel"/>
                <a:ea typeface="Corbel"/>
                <a:cs typeface="Corbel"/>
                <a:sym typeface="Corbel"/>
              </a:endParaRPr>
            </a:p>
          </p:txBody>
        </p:sp>
      </p:grpSp>
      <p:sp>
        <p:nvSpPr>
          <p:cNvPr id="343" name="Google Shape;343;gaa847eda85_7_0"/>
          <p:cNvSpPr/>
          <p:nvPr/>
        </p:nvSpPr>
        <p:spPr>
          <a:xfrm>
            <a:off x="987167" y="4110667"/>
            <a:ext cx="6839200" cy="2430800"/>
          </a:xfrm>
          <a:prstGeom prst="rect">
            <a:avLst/>
          </a:prstGeom>
          <a:solidFill>
            <a:srgbClr val="2E414D">
              <a:alpha val="5490"/>
            </a:srgbClr>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44" name="Google Shape;344;gaa847eda85_7_0"/>
          <p:cNvSpPr txBox="1"/>
          <p:nvPr/>
        </p:nvSpPr>
        <p:spPr>
          <a:xfrm>
            <a:off x="1373967" y="4157267"/>
            <a:ext cx="5800400" cy="961200"/>
          </a:xfrm>
          <a:prstGeom prst="rect">
            <a:avLst/>
          </a:prstGeom>
          <a:solidFill>
            <a:srgbClr val="C9DAF8"/>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39970"/>
              </a:lnSpc>
              <a:spcBef>
                <a:spcPts val="0"/>
              </a:spcBef>
              <a:spcAft>
                <a:spcPts val="0"/>
              </a:spcAft>
              <a:buNone/>
            </a:pPr>
            <a:r>
              <a:rPr b="1" i="0" lang="en-US" sz="2267" u="none" cap="none" strike="noStrike">
                <a:solidFill>
                  <a:srgbClr val="2E414D"/>
                </a:solidFill>
                <a:latin typeface="Open Sans"/>
                <a:ea typeface="Open Sans"/>
                <a:cs typeface="Open Sans"/>
                <a:sym typeface="Open Sans"/>
              </a:rPr>
              <a:t>Comprehensive Screening and Assessment Process	</a:t>
            </a:r>
            <a:endParaRPr b="1" i="0" sz="2267" u="none" cap="none" strike="noStrike">
              <a:solidFill>
                <a:srgbClr val="2E414D"/>
              </a:solidFill>
              <a:latin typeface="Open Sans"/>
              <a:ea typeface="Open Sans"/>
              <a:cs typeface="Open Sans"/>
              <a:sym typeface="Open Sans"/>
            </a:endParaRPr>
          </a:p>
          <a:p>
            <a:pPr indent="0" lvl="0" marL="0" marR="0" rtl="0" algn="l">
              <a:lnSpc>
                <a:spcPct val="139970"/>
              </a:lnSpc>
              <a:spcBef>
                <a:spcPts val="0"/>
              </a:spcBef>
              <a:spcAft>
                <a:spcPts val="0"/>
              </a:spcAft>
              <a:buNone/>
            </a:pPr>
            <a:r>
              <a:t/>
            </a:r>
            <a:endParaRPr b="0" i="0" sz="2267" u="none" cap="none" strike="noStrike">
              <a:solidFill>
                <a:srgbClr val="2E414D"/>
              </a:solidFill>
              <a:latin typeface="Open Sans"/>
              <a:ea typeface="Open Sans"/>
              <a:cs typeface="Open Sans"/>
              <a:sym typeface="Open Sans"/>
            </a:endParaRPr>
          </a:p>
        </p:txBody>
      </p:sp>
      <p:sp>
        <p:nvSpPr>
          <p:cNvPr id="345" name="Google Shape;345;gaa847eda85_7_0"/>
          <p:cNvSpPr/>
          <p:nvPr/>
        </p:nvSpPr>
        <p:spPr>
          <a:xfrm>
            <a:off x="885567" y="4009067"/>
            <a:ext cx="6839200" cy="2682000"/>
          </a:xfrm>
          <a:prstGeom prst="rect">
            <a:avLst/>
          </a:prstGeom>
          <a:solidFill>
            <a:srgbClr val="2E414D">
              <a:alpha val="5490"/>
            </a:srgbClr>
          </a:solidFill>
          <a:ln cap="flat" cmpd="sng" w="114300">
            <a:solidFill>
              <a:schemeClr val="accent6"/>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46" name="Google Shape;346;gaa847eda85_7_0"/>
          <p:cNvSpPr txBox="1"/>
          <p:nvPr/>
        </p:nvSpPr>
        <p:spPr>
          <a:xfrm>
            <a:off x="3781967" y="3035017"/>
            <a:ext cx="1452800" cy="691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Corbel"/>
                <a:ea typeface="Corbel"/>
                <a:cs typeface="Corbel"/>
                <a:sym typeface="Corbel"/>
              </a:rPr>
              <a:t>VS.</a:t>
            </a:r>
            <a:endParaRPr b="0" i="0" sz="4000" u="none" cap="none" strike="noStrike">
              <a:solidFill>
                <a:srgbClr val="000000"/>
              </a:solidFill>
              <a:latin typeface="Corbel"/>
              <a:ea typeface="Corbel"/>
              <a:cs typeface="Corbel"/>
              <a:sym typeface="Corbel"/>
            </a:endParaRPr>
          </a:p>
        </p:txBody>
      </p:sp>
      <p:sp>
        <p:nvSpPr>
          <p:cNvPr id="347" name="Google Shape;347;gaa847eda85_7_0"/>
          <p:cNvSpPr txBox="1"/>
          <p:nvPr/>
        </p:nvSpPr>
        <p:spPr>
          <a:xfrm>
            <a:off x="1373967" y="5321733"/>
            <a:ext cx="5800400" cy="100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n-US" sz="2400" u="none" cap="none" strike="noStrike">
                <a:solidFill>
                  <a:srgbClr val="000000"/>
                </a:solidFill>
                <a:latin typeface="Corbel"/>
                <a:ea typeface="Corbel"/>
                <a:cs typeface="Corbel"/>
                <a:sym typeface="Corbel"/>
              </a:rPr>
              <a:t>A core feature of  MTSS to support data- based decision making across all three tiers of support</a:t>
            </a:r>
            <a:endParaRPr b="1" i="0" sz="2400" u="none" cap="none" strike="noStrike">
              <a:solidFill>
                <a:srgbClr val="000000"/>
              </a:solidFill>
              <a:latin typeface="Corbel"/>
              <a:ea typeface="Corbel"/>
              <a:cs typeface="Corbel"/>
              <a:sym typeface="Corbel"/>
            </a:endParaRPr>
          </a:p>
        </p:txBody>
      </p:sp>
      <p:cxnSp>
        <p:nvCxnSpPr>
          <p:cNvPr id="348" name="Google Shape;348;gaa847eda85_7_0"/>
          <p:cNvCxnSpPr/>
          <p:nvPr/>
        </p:nvCxnSpPr>
        <p:spPr>
          <a:xfrm flipH="1" rot="10800000">
            <a:off x="7724767" y="5336067"/>
            <a:ext cx="2097600" cy="14000"/>
          </a:xfrm>
          <a:prstGeom prst="straightConnector1">
            <a:avLst/>
          </a:prstGeom>
          <a:noFill/>
          <a:ln cap="flat" cmpd="sng" w="114300">
            <a:solidFill>
              <a:schemeClr val="dk2"/>
            </a:solidFill>
            <a:prstDash val="solid"/>
            <a:round/>
            <a:headEnd len="sm" w="sm" type="none"/>
            <a:tailEnd len="sm" w="sm" type="none"/>
          </a:ln>
        </p:spPr>
      </p:cxnSp>
      <p:cxnSp>
        <p:nvCxnSpPr>
          <p:cNvPr id="349" name="Google Shape;349;gaa847eda85_7_0"/>
          <p:cNvCxnSpPr/>
          <p:nvPr/>
        </p:nvCxnSpPr>
        <p:spPr>
          <a:xfrm flipH="1">
            <a:off x="9783200" y="5276900"/>
            <a:ext cx="19600" cy="1383600"/>
          </a:xfrm>
          <a:prstGeom prst="straightConnector1">
            <a:avLst/>
          </a:prstGeom>
          <a:noFill/>
          <a:ln cap="flat" cmpd="sng" w="114300">
            <a:solidFill>
              <a:schemeClr val="dk2"/>
            </a:solidFill>
            <a:prstDash val="solid"/>
            <a:round/>
            <a:headEnd len="sm" w="sm" type="none"/>
            <a:tailEnd len="med" w="med" type="stealth"/>
          </a:ln>
        </p:spPr>
      </p:cxnSp>
      <p:sp>
        <p:nvSpPr>
          <p:cNvPr id="350" name="Google Shape;350;gaa847eda85_7_0"/>
          <p:cNvSpPr txBox="1"/>
          <p:nvPr/>
        </p:nvSpPr>
        <p:spPr>
          <a:xfrm>
            <a:off x="8083333" y="4157267"/>
            <a:ext cx="3873600" cy="961200"/>
          </a:xfrm>
          <a:prstGeom prst="rect">
            <a:avLst/>
          </a:prstGeom>
          <a:noFill/>
          <a:ln cap="flat" cmpd="sng" w="28575">
            <a:solidFill>
              <a:srgbClr val="0000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0" i="0" lang="en-US" sz="1867" u="none" cap="none" strike="noStrike">
                <a:solidFill>
                  <a:srgbClr val="000000"/>
                </a:solidFill>
                <a:latin typeface="Corbel"/>
                <a:ea typeface="Corbel"/>
                <a:cs typeface="Corbel"/>
                <a:sym typeface="Corbel"/>
              </a:rPr>
              <a:t>Includes multiple sources of data for decision making</a:t>
            </a:r>
            <a:endParaRPr b="0" i="0" sz="1867" u="none" cap="none" strike="noStrike">
              <a:solidFill>
                <a:srgbClr val="000000"/>
              </a:solidFill>
              <a:latin typeface="Corbel"/>
              <a:ea typeface="Corbel"/>
              <a:cs typeface="Corbel"/>
              <a:sym typeface="Corbel"/>
            </a:endParaRPr>
          </a:p>
        </p:txBody>
      </p:sp>
      <p:pic>
        <p:nvPicPr>
          <p:cNvPr id="351" name="Google Shape;351;gaa847eda85_7_0"/>
          <p:cNvPicPr preferRelativeResize="0"/>
          <p:nvPr/>
        </p:nvPicPr>
        <p:blipFill rotWithShape="1">
          <a:blip r:embed="rId3">
            <a:alphaModFix/>
          </a:blip>
          <a:srcRect b="0" l="0" r="0" t="0"/>
          <a:stretch/>
        </p:blipFill>
        <p:spPr>
          <a:xfrm>
            <a:off x="8179299" y="464467"/>
            <a:ext cx="3286135" cy="29645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56" name="Shape 356"/>
        <p:cNvGrpSpPr/>
        <p:nvPr/>
      </p:nvGrpSpPr>
      <p:grpSpPr>
        <a:xfrm>
          <a:off x="0" y="0"/>
          <a:ext cx="0" cy="0"/>
          <a:chOff x="0" y="0"/>
          <a:chExt cx="0" cy="0"/>
        </a:xfrm>
      </p:grpSpPr>
      <p:pic>
        <p:nvPicPr>
          <p:cNvPr descr="Table&#10;&#10;Description automatically generated" id="357" name="Google Shape;357;p9"/>
          <p:cNvPicPr preferRelativeResize="0"/>
          <p:nvPr/>
        </p:nvPicPr>
        <p:blipFill rotWithShape="1">
          <a:blip r:embed="rId3">
            <a:alphaModFix/>
          </a:blip>
          <a:srcRect b="0" l="0" r="-2438" t="0"/>
          <a:stretch/>
        </p:blipFill>
        <p:spPr>
          <a:xfrm>
            <a:off x="1903750" y="157300"/>
            <a:ext cx="9653650" cy="6408225"/>
          </a:xfrm>
          <a:prstGeom prst="rect">
            <a:avLst/>
          </a:prstGeom>
          <a:noFill/>
          <a:ln cap="flat" cmpd="sng" w="28575">
            <a:solidFill>
              <a:schemeClr val="dk2"/>
            </a:solidFill>
            <a:prstDash val="solid"/>
            <a:round/>
            <a:headEnd len="sm" w="sm" type="none"/>
            <a:tailEnd len="sm" w="sm" type="none"/>
          </a:ln>
        </p:spPr>
      </p:pic>
      <p:sp>
        <p:nvSpPr>
          <p:cNvPr id="358" name="Google Shape;358;p9"/>
          <p:cNvSpPr/>
          <p:nvPr/>
        </p:nvSpPr>
        <p:spPr>
          <a:xfrm>
            <a:off x="1689450" y="1401675"/>
            <a:ext cx="9653700" cy="2640900"/>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3" name="Shape 363"/>
        <p:cNvGrpSpPr/>
        <p:nvPr/>
      </p:nvGrpSpPr>
      <p:grpSpPr>
        <a:xfrm>
          <a:off x="0" y="0"/>
          <a:ext cx="0" cy="0"/>
          <a:chOff x="0" y="0"/>
          <a:chExt cx="0" cy="0"/>
        </a:xfrm>
      </p:grpSpPr>
      <p:sp>
        <p:nvSpPr>
          <p:cNvPr id="364" name="Google Shape;364;p10"/>
          <p:cNvSpPr txBox="1"/>
          <p:nvPr>
            <p:ph type="title"/>
          </p:nvPr>
        </p:nvSpPr>
        <p:spPr>
          <a:xfrm>
            <a:off x="784743" y="412230"/>
            <a:ext cx="6740522"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400"/>
              <a:buFont typeface="Libre Franklin"/>
              <a:buNone/>
            </a:pPr>
            <a:r>
              <a:rPr b="1" lang="en-US" sz="3400"/>
              <a:t>What makes an effective screening measure?</a:t>
            </a:r>
            <a:br>
              <a:rPr b="1" lang="en-US" sz="3400"/>
            </a:br>
            <a:endParaRPr sz="3400"/>
          </a:p>
        </p:txBody>
      </p:sp>
      <p:sp>
        <p:nvSpPr>
          <p:cNvPr id="365" name="Google Shape;365;p10"/>
          <p:cNvSpPr txBox="1"/>
          <p:nvPr>
            <p:ph idx="1" type="body"/>
          </p:nvPr>
        </p:nvSpPr>
        <p:spPr>
          <a:xfrm>
            <a:off x="784743" y="1635616"/>
            <a:ext cx="5793600" cy="4527000"/>
          </a:xfrm>
          <a:prstGeom prst="rect">
            <a:avLst/>
          </a:prstGeom>
          <a:noFill/>
          <a:ln>
            <a:noFill/>
          </a:ln>
        </p:spPr>
        <p:txBody>
          <a:bodyPr anchorCtr="0" anchor="t" bIns="45700" lIns="91425" spcFirstLastPara="1" rIns="91425" wrap="square" tIns="45700">
            <a:normAutofit/>
          </a:bodyPr>
          <a:lstStyle/>
          <a:p>
            <a:pPr indent="-396748" lvl="0" marL="384048" rtl="0" algn="l">
              <a:lnSpc>
                <a:spcPct val="74000"/>
              </a:lnSpc>
              <a:spcBef>
                <a:spcPts val="0"/>
              </a:spcBef>
              <a:spcAft>
                <a:spcPts val="0"/>
              </a:spcAft>
              <a:buClr>
                <a:schemeClr val="dk2"/>
              </a:buClr>
              <a:buSzPts val="1957"/>
              <a:buChar char="■"/>
            </a:pPr>
            <a:r>
              <a:rPr lang="en-US" sz="1957"/>
              <a:t>Leads to a proactive team-based decision making </a:t>
            </a:r>
            <a:endParaRPr sz="2200"/>
          </a:p>
          <a:p>
            <a:pPr indent="-396748" lvl="0" marL="384048" rtl="0" algn="l">
              <a:lnSpc>
                <a:spcPct val="74000"/>
              </a:lnSpc>
              <a:spcBef>
                <a:spcPts val="1200"/>
              </a:spcBef>
              <a:spcAft>
                <a:spcPts val="0"/>
              </a:spcAft>
              <a:buClr>
                <a:schemeClr val="dk2"/>
              </a:buClr>
              <a:buSzPts val="1957"/>
              <a:buChar char="■"/>
            </a:pPr>
            <a:r>
              <a:rPr lang="en-US" sz="1957"/>
              <a:t>Has clear criteria to establish risk</a:t>
            </a:r>
            <a:endParaRPr sz="2200"/>
          </a:p>
          <a:p>
            <a:pPr indent="-396748" lvl="0" marL="384048" rtl="0" algn="l">
              <a:lnSpc>
                <a:spcPct val="74000"/>
              </a:lnSpc>
              <a:spcBef>
                <a:spcPts val="1200"/>
              </a:spcBef>
              <a:spcAft>
                <a:spcPts val="0"/>
              </a:spcAft>
              <a:buClr>
                <a:schemeClr val="dk2"/>
              </a:buClr>
              <a:buSzPts val="1957"/>
              <a:buChar char="■"/>
            </a:pPr>
            <a:r>
              <a:rPr lang="en-US" sz="1957"/>
              <a:t>Is aligned with the school or district’s core (school-wide) instructional focus</a:t>
            </a:r>
            <a:endParaRPr sz="2200"/>
          </a:p>
          <a:p>
            <a:pPr indent="-396748" lvl="0" marL="384048" rtl="0" algn="l">
              <a:lnSpc>
                <a:spcPct val="74000"/>
              </a:lnSpc>
              <a:spcBef>
                <a:spcPts val="1200"/>
              </a:spcBef>
              <a:spcAft>
                <a:spcPts val="0"/>
              </a:spcAft>
              <a:buClr>
                <a:schemeClr val="dk2"/>
              </a:buClr>
              <a:buSzPts val="1957"/>
              <a:buChar char="■"/>
            </a:pPr>
            <a:r>
              <a:rPr lang="en-US" sz="1957"/>
              <a:t>Uncovers or highlights </a:t>
            </a:r>
            <a:r>
              <a:rPr lang="en-US" sz="1957" u="sng"/>
              <a:t>a potential problem</a:t>
            </a:r>
            <a:r>
              <a:rPr lang="en-US" sz="1957"/>
              <a:t> at one point in time </a:t>
            </a:r>
            <a:endParaRPr sz="2200"/>
          </a:p>
          <a:p>
            <a:pPr indent="-396748" lvl="0" marL="384048" rtl="0" algn="l">
              <a:lnSpc>
                <a:spcPct val="74000"/>
              </a:lnSpc>
              <a:spcBef>
                <a:spcPts val="1200"/>
              </a:spcBef>
              <a:spcAft>
                <a:spcPts val="0"/>
              </a:spcAft>
              <a:buClr>
                <a:schemeClr val="dk2"/>
              </a:buClr>
              <a:buSzPts val="1957"/>
              <a:buChar char="■"/>
            </a:pPr>
            <a:r>
              <a:rPr lang="en-US" sz="1957"/>
              <a:t>Leads to conversations about who and how many may benefit from support</a:t>
            </a:r>
            <a:endParaRPr sz="2200"/>
          </a:p>
          <a:p>
            <a:pPr indent="-396748" lvl="0" marL="384048" rtl="0" algn="l">
              <a:lnSpc>
                <a:spcPct val="74000"/>
              </a:lnSpc>
              <a:spcBef>
                <a:spcPts val="1200"/>
              </a:spcBef>
              <a:spcAft>
                <a:spcPts val="0"/>
              </a:spcAft>
              <a:buClr>
                <a:schemeClr val="dk2"/>
              </a:buClr>
              <a:buSzPts val="1957"/>
              <a:buChar char="■"/>
            </a:pPr>
            <a:r>
              <a:rPr lang="en-US" sz="1957"/>
              <a:t>Can be universally </a:t>
            </a:r>
            <a:r>
              <a:rPr lang="en-US" sz="1957">
                <a:extLst>
                  <a:ext uri="http://customooxmlschemas.google.com/">
                    <go:slidesCustomData xmlns:go="http://customooxmlschemas.google.com/" textRoundtripDataId="5"/>
                  </a:ext>
                </a:extLst>
              </a:rPr>
              <a:t>administered</a:t>
            </a:r>
            <a:r>
              <a:rPr lang="en-US" sz="1957"/>
              <a:t> to an entire classroom/grade/school/district </a:t>
            </a:r>
            <a:endParaRPr sz="2200"/>
          </a:p>
          <a:p>
            <a:pPr indent="-396748" lvl="0" marL="384048" rtl="0" algn="l">
              <a:lnSpc>
                <a:spcPct val="74000"/>
              </a:lnSpc>
              <a:spcBef>
                <a:spcPts val="1200"/>
              </a:spcBef>
              <a:spcAft>
                <a:spcPts val="0"/>
              </a:spcAft>
              <a:buClr>
                <a:schemeClr val="dk2"/>
              </a:buClr>
              <a:buSzPts val="1957"/>
              <a:buChar char="■"/>
            </a:pPr>
            <a:r>
              <a:rPr lang="en-US" sz="1957"/>
              <a:t>D</a:t>
            </a:r>
            <a:r>
              <a:rPr lang="en-US" sz="1957"/>
              <a:t>eveloped/selected by a diversity of stakeholders to ensure cultural relevance</a:t>
            </a:r>
            <a:endParaRPr sz="2200"/>
          </a:p>
          <a:p>
            <a:pPr indent="-396748" lvl="0" marL="384048" rtl="0" algn="l">
              <a:lnSpc>
                <a:spcPct val="74000"/>
              </a:lnSpc>
              <a:spcBef>
                <a:spcPts val="1200"/>
              </a:spcBef>
              <a:spcAft>
                <a:spcPts val="0"/>
              </a:spcAft>
              <a:buClr>
                <a:schemeClr val="dk2"/>
              </a:buClr>
              <a:buSzPts val="1957"/>
              <a:buChar char="■"/>
            </a:pPr>
            <a:r>
              <a:rPr lang="en-US" sz="1957"/>
              <a:t>Is time-efficient and cost-effective</a:t>
            </a:r>
            <a:endParaRPr sz="2200"/>
          </a:p>
          <a:p>
            <a:pPr indent="-384048" lvl="0" marL="384048" rtl="0" algn="l">
              <a:lnSpc>
                <a:spcPct val="74000"/>
              </a:lnSpc>
              <a:spcBef>
                <a:spcPts val="1200"/>
              </a:spcBef>
              <a:spcAft>
                <a:spcPts val="0"/>
              </a:spcAft>
              <a:buClr>
                <a:schemeClr val="dk2"/>
              </a:buClr>
              <a:buSzPts val="1757"/>
              <a:buChar char="■"/>
            </a:pPr>
            <a:r>
              <a:rPr lang="en-US" sz="1957"/>
              <a:t>Is administered, scored and interpreted the same way</a:t>
            </a:r>
            <a:br>
              <a:rPr lang="en-US" sz="1402"/>
            </a:br>
            <a:endParaRPr sz="1402"/>
          </a:p>
        </p:txBody>
      </p:sp>
      <p:pic>
        <p:nvPicPr>
          <p:cNvPr id="366" name="Google Shape;366;p10"/>
          <p:cNvPicPr preferRelativeResize="0"/>
          <p:nvPr/>
        </p:nvPicPr>
        <p:blipFill rotWithShape="1">
          <a:blip r:embed="rId3">
            <a:alphaModFix/>
          </a:blip>
          <a:srcRect b="0" l="31605" r="23986" t="0"/>
          <a:stretch/>
        </p:blipFill>
        <p:spPr>
          <a:xfrm>
            <a:off x="7612260" y="10"/>
            <a:ext cx="4579739" cy="6857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b="1" lang="en-US"/>
              <a:t>Who should we screen?</a:t>
            </a:r>
            <a:br>
              <a:rPr b="1" lang="en-US"/>
            </a:br>
            <a:endParaRPr/>
          </a:p>
        </p:txBody>
      </p:sp>
      <p:grpSp>
        <p:nvGrpSpPr>
          <p:cNvPr id="373" name="Google Shape;373;p11"/>
          <p:cNvGrpSpPr/>
          <p:nvPr/>
        </p:nvGrpSpPr>
        <p:grpSpPr>
          <a:xfrm>
            <a:off x="2881860" y="1528997"/>
            <a:ext cx="5688767" cy="4946754"/>
            <a:chOff x="2642016" y="0"/>
            <a:chExt cx="5688767" cy="4946754"/>
          </a:xfrm>
        </p:grpSpPr>
        <p:sp>
          <p:nvSpPr>
            <p:cNvPr id="374" name="Google Shape;374;p11"/>
            <p:cNvSpPr/>
            <p:nvPr/>
          </p:nvSpPr>
          <p:spPr>
            <a:xfrm>
              <a:off x="2642016" y="0"/>
              <a:ext cx="4946754" cy="4946754"/>
            </a:xfrm>
            <a:prstGeom prst="triangle">
              <a:avLst>
                <a:gd fmla="val 50000" name="adj"/>
              </a:avLst>
            </a:prstGeom>
            <a:solidFill>
              <a:schemeClr val="accent1"/>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1"/>
            <p:cNvSpPr/>
            <p:nvPr/>
          </p:nvSpPr>
          <p:spPr>
            <a:xfrm>
              <a:off x="5115393" y="497332"/>
              <a:ext cx="3215390" cy="1170989"/>
            </a:xfrm>
            <a:prstGeom prst="roundRect">
              <a:avLst>
                <a:gd fmla="val 16667" name="adj"/>
              </a:avLst>
            </a:prstGeom>
            <a:solidFill>
              <a:schemeClr val="lt1">
                <a:alpha val="89411"/>
              </a:schemeClr>
            </a:solidFill>
            <a:ln cap="flat" cmpd="sng" w="349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1"/>
            <p:cNvSpPr txBox="1"/>
            <p:nvPr/>
          </p:nvSpPr>
          <p:spPr>
            <a:xfrm>
              <a:off x="5172556" y="554495"/>
              <a:ext cx="3101064" cy="1056663"/>
            </a:xfrm>
            <a:prstGeom prst="rect">
              <a:avLst/>
            </a:prstGeom>
            <a:noFill/>
            <a:ln>
              <a:noFill/>
            </a:ln>
          </p:spPr>
          <p:txBody>
            <a:bodyPr anchorCtr="0" anchor="ctr" bIns="194300" lIns="194300" spcFirstLastPara="1" rIns="194300" wrap="square" tIns="194300">
              <a:noAutofit/>
            </a:bodyPr>
            <a:lstStyle/>
            <a:p>
              <a:pPr indent="0" lvl="0" marL="0" marR="0" rtl="0" algn="ctr">
                <a:lnSpc>
                  <a:spcPct val="90000"/>
                </a:lnSpc>
                <a:spcBef>
                  <a:spcPts val="0"/>
                </a:spcBef>
                <a:spcAft>
                  <a:spcPts val="0"/>
                </a:spcAft>
                <a:buClr>
                  <a:schemeClr val="dk1"/>
                </a:buClr>
                <a:buSzPts val="5100"/>
                <a:buFont typeface="Libre Franklin"/>
                <a:buNone/>
              </a:pPr>
              <a:r>
                <a:rPr b="0" i="0" lang="en-US" sz="5100" u="none" cap="none" strike="noStrike">
                  <a:solidFill>
                    <a:schemeClr val="dk1"/>
                  </a:solidFill>
                  <a:latin typeface="Libre Franklin"/>
                  <a:ea typeface="Libre Franklin"/>
                  <a:cs typeface="Libre Franklin"/>
                  <a:sym typeface="Libre Franklin"/>
                </a:rPr>
                <a:t>Few?</a:t>
              </a:r>
              <a:endParaRPr b="0" i="0" sz="1400" u="none" cap="none" strike="noStrike">
                <a:solidFill>
                  <a:srgbClr val="000000"/>
                </a:solidFill>
                <a:latin typeface="Arial"/>
                <a:ea typeface="Arial"/>
                <a:cs typeface="Arial"/>
                <a:sym typeface="Arial"/>
              </a:endParaRPr>
            </a:p>
          </p:txBody>
        </p:sp>
        <p:sp>
          <p:nvSpPr>
            <p:cNvPr id="377" name="Google Shape;377;p11"/>
            <p:cNvSpPr/>
            <p:nvPr/>
          </p:nvSpPr>
          <p:spPr>
            <a:xfrm>
              <a:off x="5115393" y="1814695"/>
              <a:ext cx="3215390" cy="1170989"/>
            </a:xfrm>
            <a:prstGeom prst="roundRect">
              <a:avLst>
                <a:gd fmla="val 16667" name="adj"/>
              </a:avLst>
            </a:prstGeom>
            <a:solidFill>
              <a:schemeClr val="lt1">
                <a:alpha val="89411"/>
              </a:schemeClr>
            </a:solidFill>
            <a:ln cap="flat" cmpd="sng" w="349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1"/>
            <p:cNvSpPr txBox="1"/>
            <p:nvPr/>
          </p:nvSpPr>
          <p:spPr>
            <a:xfrm>
              <a:off x="5172556" y="1871858"/>
              <a:ext cx="3101064" cy="1056663"/>
            </a:xfrm>
            <a:prstGeom prst="rect">
              <a:avLst/>
            </a:prstGeom>
            <a:noFill/>
            <a:ln>
              <a:noFill/>
            </a:ln>
          </p:spPr>
          <p:txBody>
            <a:bodyPr anchorCtr="0" anchor="ctr" bIns="194300" lIns="194300" spcFirstLastPara="1" rIns="194300" wrap="square" tIns="194300">
              <a:noAutofit/>
            </a:bodyPr>
            <a:lstStyle/>
            <a:p>
              <a:pPr indent="0" lvl="0" marL="0" marR="0" rtl="0" algn="ctr">
                <a:lnSpc>
                  <a:spcPct val="90000"/>
                </a:lnSpc>
                <a:spcBef>
                  <a:spcPts val="0"/>
                </a:spcBef>
                <a:spcAft>
                  <a:spcPts val="0"/>
                </a:spcAft>
                <a:buClr>
                  <a:schemeClr val="dk1"/>
                </a:buClr>
                <a:buSzPts val="5100"/>
                <a:buFont typeface="Libre Franklin"/>
                <a:buNone/>
              </a:pPr>
              <a:r>
                <a:rPr b="0" i="0" lang="en-US" sz="5100" u="none" cap="none" strike="noStrike">
                  <a:solidFill>
                    <a:schemeClr val="dk1"/>
                  </a:solidFill>
                  <a:latin typeface="Libre Franklin"/>
                  <a:ea typeface="Libre Franklin"/>
                  <a:cs typeface="Libre Franklin"/>
                  <a:sym typeface="Libre Franklin"/>
                </a:rPr>
                <a:t>Some?</a:t>
              </a:r>
              <a:endParaRPr b="0" i="0" sz="1400" u="none" cap="none" strike="noStrike">
                <a:solidFill>
                  <a:srgbClr val="000000"/>
                </a:solidFill>
                <a:latin typeface="Arial"/>
                <a:ea typeface="Arial"/>
                <a:cs typeface="Arial"/>
                <a:sym typeface="Arial"/>
              </a:endParaRPr>
            </a:p>
          </p:txBody>
        </p:sp>
        <p:sp>
          <p:nvSpPr>
            <p:cNvPr id="379" name="Google Shape;379;p11"/>
            <p:cNvSpPr/>
            <p:nvPr/>
          </p:nvSpPr>
          <p:spPr>
            <a:xfrm>
              <a:off x="5115393" y="3132058"/>
              <a:ext cx="3215390" cy="1170989"/>
            </a:xfrm>
            <a:prstGeom prst="roundRect">
              <a:avLst>
                <a:gd fmla="val 16667" name="adj"/>
              </a:avLst>
            </a:prstGeom>
            <a:solidFill>
              <a:schemeClr val="lt1">
                <a:alpha val="89411"/>
              </a:schemeClr>
            </a:solidFill>
            <a:ln cap="flat" cmpd="sng" w="349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1"/>
            <p:cNvSpPr txBox="1"/>
            <p:nvPr/>
          </p:nvSpPr>
          <p:spPr>
            <a:xfrm>
              <a:off x="5172556" y="3189221"/>
              <a:ext cx="3101064" cy="1056663"/>
            </a:xfrm>
            <a:prstGeom prst="rect">
              <a:avLst/>
            </a:prstGeom>
            <a:noFill/>
            <a:ln>
              <a:noFill/>
            </a:ln>
          </p:spPr>
          <p:txBody>
            <a:bodyPr anchorCtr="0" anchor="ctr" bIns="194300" lIns="194300" spcFirstLastPara="1" rIns="194300" wrap="square" tIns="194300">
              <a:noAutofit/>
            </a:bodyPr>
            <a:lstStyle/>
            <a:p>
              <a:pPr indent="0" lvl="0" marL="0" marR="0" rtl="0" algn="ctr">
                <a:lnSpc>
                  <a:spcPct val="90000"/>
                </a:lnSpc>
                <a:spcBef>
                  <a:spcPts val="0"/>
                </a:spcBef>
                <a:spcAft>
                  <a:spcPts val="0"/>
                </a:spcAft>
                <a:buClr>
                  <a:schemeClr val="dk1"/>
                </a:buClr>
                <a:buSzPts val="5100"/>
                <a:buFont typeface="Libre Franklin"/>
                <a:buNone/>
              </a:pPr>
              <a:r>
                <a:rPr b="0" i="0" lang="en-US" sz="5100" u="none" cap="none" strike="noStrike">
                  <a:solidFill>
                    <a:schemeClr val="dk1"/>
                  </a:solidFill>
                  <a:latin typeface="Libre Franklin"/>
                  <a:ea typeface="Libre Franklin"/>
                  <a:cs typeface="Libre Franklin"/>
                  <a:sym typeface="Libre Franklin"/>
                </a:rPr>
                <a:t>All?</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b="1" lang="en-US"/>
              <a:t>When and how often should we screen?</a:t>
            </a:r>
            <a:br>
              <a:rPr b="1" lang="en-US"/>
            </a:br>
            <a:endParaRPr/>
          </a:p>
        </p:txBody>
      </p:sp>
      <p:pic>
        <p:nvPicPr>
          <p:cNvPr descr="Table&#10;&#10;Description automatically generated" id="387" name="Google Shape;387;p12"/>
          <p:cNvPicPr preferRelativeResize="0"/>
          <p:nvPr>
            <p:ph idx="1" type="body"/>
          </p:nvPr>
        </p:nvPicPr>
        <p:blipFill rotWithShape="1">
          <a:blip r:embed="rId3">
            <a:alphaModFix/>
          </a:blip>
          <a:srcRect b="0" l="0" r="0" t="0"/>
          <a:stretch/>
        </p:blipFill>
        <p:spPr>
          <a:xfrm>
            <a:off x="2228725" y="2171711"/>
            <a:ext cx="9140700" cy="4003500"/>
          </a:xfrm>
          <a:prstGeom prst="rect">
            <a:avLst/>
          </a:prstGeom>
          <a:noFill/>
          <a:ln cap="flat" cmpd="sng" w="63500">
            <a:solidFill>
              <a:schemeClr val="dk1"/>
            </a:solidFill>
            <a:prstDash val="solid"/>
            <a:round/>
            <a:headEnd len="sm" w="sm" type="none"/>
            <a:tailEnd len="sm" w="sm" type="none"/>
          </a:ln>
        </p:spPr>
      </p:pic>
      <p:sp>
        <p:nvSpPr>
          <p:cNvPr id="388" name="Google Shape;388;p12"/>
          <p:cNvSpPr txBox="1"/>
          <p:nvPr/>
        </p:nvSpPr>
        <p:spPr>
          <a:xfrm>
            <a:off x="2822748" y="6412992"/>
            <a:ext cx="8546679"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extLst>
                  <a:ext uri="http://customooxmlschemas.google.com/">
                    <go:slidesCustomData xmlns:go="http://customooxmlschemas.google.com/" textRoundtripDataId="9"/>
                  </a:ext>
                </a:extLst>
              </a:rPr>
              <a:t>Example from C</a:t>
            </a:r>
            <a:r>
              <a:rPr b="0" i="0" lang="en-US" sz="1400" u="none" cap="none" strike="noStrike">
                <a:solidFill>
                  <a:schemeClr val="dk1"/>
                </a:solidFill>
                <a:latin typeface="Libre Franklin"/>
                <a:ea typeface="Libre Franklin"/>
                <a:cs typeface="Libre Franklin"/>
                <a:sym typeface="Libre Franklin"/>
                <a:extLst>
                  <a:ext uri="http://customooxmlschemas.google.com/">
                    <go:slidesCustomData xmlns:go="http://customooxmlschemas.google.com/" textRoundtripDataId="10"/>
                  </a:ext>
                </a:extLst>
              </a:rPr>
              <a:t>enter for Schoolwide Positive Behavior Support (University of Missouri)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93" name="Shape 393"/>
        <p:cNvGrpSpPr/>
        <p:nvPr/>
      </p:nvGrpSpPr>
      <p:grpSpPr>
        <a:xfrm>
          <a:off x="0" y="0"/>
          <a:ext cx="0" cy="0"/>
          <a:chOff x="0" y="0"/>
          <a:chExt cx="0" cy="0"/>
        </a:xfrm>
      </p:grpSpPr>
      <p:sp>
        <p:nvSpPr>
          <p:cNvPr id="394" name="Google Shape;394;gb1823468ff_2_0"/>
          <p:cNvSpPr txBox="1"/>
          <p:nvPr>
            <p:ph type="title"/>
          </p:nvPr>
        </p:nvSpPr>
        <p:spPr>
          <a:xfrm>
            <a:off x="1491522" y="371006"/>
            <a:ext cx="100569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4000"/>
              <a:buFont typeface="Libre Franklin"/>
              <a:buNone/>
            </a:pPr>
            <a:r>
              <a:rPr b="1" lang="en-US" sz="3600"/>
              <a:t>How do we use the data for decision making?</a:t>
            </a:r>
            <a:br>
              <a:rPr lang="en-US" sz="2160"/>
            </a:br>
            <a:br>
              <a:rPr lang="en-US" sz="2160"/>
            </a:br>
            <a:endParaRPr sz="2160"/>
          </a:p>
        </p:txBody>
      </p:sp>
      <p:sp>
        <p:nvSpPr>
          <p:cNvPr id="395" name="Google Shape;395;gb1823468ff_2_0"/>
          <p:cNvSpPr txBox="1"/>
          <p:nvPr>
            <p:ph idx="1" type="body"/>
          </p:nvPr>
        </p:nvSpPr>
        <p:spPr>
          <a:xfrm>
            <a:off x="1371600" y="2733490"/>
            <a:ext cx="3282600" cy="19230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0"/>
              </a:spcBef>
              <a:spcAft>
                <a:spcPts val="0"/>
              </a:spcAft>
              <a:buClr>
                <a:schemeClr val="dk2"/>
              </a:buClr>
              <a:buSzPts val="2000"/>
              <a:buNone/>
            </a:pPr>
            <a:r>
              <a:rPr lang="en-US"/>
              <a:t>Step 1a:  establish what your team considers proficient and at risk for your schoolwide and standardized screener data.</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p:txBody>
      </p:sp>
      <p:pic>
        <p:nvPicPr>
          <p:cNvPr descr="Table&#10;&#10;Description automatically generated" id="396" name="Google Shape;396;gb1823468ff_2_0"/>
          <p:cNvPicPr preferRelativeResize="0"/>
          <p:nvPr/>
        </p:nvPicPr>
        <p:blipFill rotWithShape="1">
          <a:blip r:embed="rId3">
            <a:alphaModFix/>
          </a:blip>
          <a:srcRect b="0" l="0" r="0" t="0"/>
          <a:stretch/>
        </p:blipFill>
        <p:spPr>
          <a:xfrm>
            <a:off x="5031467" y="1951677"/>
            <a:ext cx="6517065" cy="3486629"/>
          </a:xfrm>
          <a:prstGeom prst="rect">
            <a:avLst/>
          </a:prstGeom>
          <a:noFill/>
          <a:ln cap="flat" cmpd="sng" w="25400">
            <a:solidFill>
              <a:schemeClr val="dk1"/>
            </a:solidFill>
            <a:prstDash val="solid"/>
            <a:round/>
            <a:headEnd len="sm" w="sm" type="none"/>
            <a:tailEnd len="sm" w="sm" type="none"/>
          </a:ln>
        </p:spPr>
      </p:pic>
      <p:sp>
        <p:nvSpPr>
          <p:cNvPr id="397" name="Google Shape;397;gb1823468ff_2_0"/>
          <p:cNvSpPr txBox="1"/>
          <p:nvPr/>
        </p:nvSpPr>
        <p:spPr>
          <a:xfrm>
            <a:off x="8058912" y="5438306"/>
            <a:ext cx="34896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extLst>
                  <a:ext uri="http://customooxmlschemas.google.com/">
                    <go:slidesCustomData xmlns:go="http://customooxmlschemas.google.com/" textRoundtripDataId="13"/>
                  </a:ext>
                </a:extLst>
              </a:rPr>
              <a:t>Example from PBIS Missouri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b1823468ff_2_18"/>
          <p:cNvSpPr txBox="1"/>
          <p:nvPr>
            <p:ph type="title"/>
          </p:nvPr>
        </p:nvSpPr>
        <p:spPr>
          <a:xfrm>
            <a:off x="1371600" y="228600"/>
            <a:ext cx="10097100" cy="8301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959"/>
              <a:buFont typeface="Libre Franklin"/>
              <a:buNone/>
            </a:pPr>
            <a:r>
              <a:rPr b="1" lang="en-US" sz="3959"/>
              <a:t>Step 1a. with Office Discipline Referrals:</a:t>
            </a:r>
            <a:endParaRPr sz="3959"/>
          </a:p>
        </p:txBody>
      </p:sp>
      <p:sp>
        <p:nvSpPr>
          <p:cNvPr id="404" name="Google Shape;404;gb1823468ff_2_18"/>
          <p:cNvSpPr txBox="1"/>
          <p:nvPr/>
        </p:nvSpPr>
        <p:spPr>
          <a:xfrm>
            <a:off x="6365631" y="6341962"/>
            <a:ext cx="4888523" cy="36933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a:ea typeface="Libre Franklin"/>
                <a:cs typeface="Libre Franklin"/>
                <a:sym typeface="Libre Franklin"/>
              </a:rPr>
              <a:t>Adapted from Kilgus &amp; Eklund, 2016</a:t>
            </a:r>
            <a:endParaRPr b="0" i="0" sz="1400" u="none" cap="none" strike="noStrike">
              <a:solidFill>
                <a:srgbClr val="000000"/>
              </a:solidFill>
              <a:latin typeface="Arial"/>
              <a:ea typeface="Arial"/>
              <a:cs typeface="Arial"/>
              <a:sym typeface="Arial"/>
            </a:endParaRPr>
          </a:p>
        </p:txBody>
      </p:sp>
      <p:graphicFrame>
        <p:nvGraphicFramePr>
          <p:cNvPr id="405" name="Google Shape;405;gb1823468ff_2_18"/>
          <p:cNvGraphicFramePr/>
          <p:nvPr/>
        </p:nvGraphicFramePr>
        <p:xfrm>
          <a:off x="1536025" y="1944625"/>
          <a:ext cx="3000000" cy="3000000"/>
        </p:xfrm>
        <a:graphic>
          <a:graphicData uri="http://schemas.openxmlformats.org/drawingml/2006/table">
            <a:tbl>
              <a:tblPr>
                <a:noFill/>
                <a:tableStyleId>{14736755-8F26-4703-8BA3-639622673D6B}</a:tableStyleId>
              </a:tblPr>
              <a:tblGrid>
                <a:gridCol w="9768250"/>
              </a:tblGrid>
              <a:tr h="840100">
                <a:tc>
                  <a:txBody>
                    <a:bodyPr/>
                    <a:lstStyle/>
                    <a:p>
                      <a:pPr indent="0" lvl="0" marL="0" rtl="0" algn="l">
                        <a:spcBef>
                          <a:spcPts val="0"/>
                        </a:spcBef>
                        <a:spcAft>
                          <a:spcPts val="0"/>
                        </a:spcAft>
                        <a:buClr>
                          <a:schemeClr val="dk1"/>
                        </a:buClr>
                        <a:buSzPts val="1800"/>
                        <a:buFont typeface="Libre Franklin"/>
                        <a:buNone/>
                      </a:pPr>
                      <a:r>
                        <a:rPr b="1" lang="en-US" sz="2600">
                          <a:solidFill>
                            <a:schemeClr val="dk1"/>
                          </a:solidFill>
                          <a:latin typeface="Franklin Gothic Book"/>
                          <a:ea typeface="Franklin Gothic Book"/>
                          <a:cs typeface="Franklin Gothic Book"/>
                          <a:sym typeface="Franklin Gothic Book"/>
                        </a:rPr>
                        <a:t>Outline the purpose of the data source and define non-response:</a:t>
                      </a:r>
                      <a:endParaRPr sz="2000"/>
                    </a:p>
                  </a:txBody>
                  <a:tcPr marT="91425" marB="91425" marR="91425" marL="91425">
                    <a:solidFill>
                      <a:srgbClr val="CCCCCC"/>
                    </a:solidFill>
                  </a:tcPr>
                </a:tc>
              </a:tr>
              <a:tr h="3312800">
                <a:tc>
                  <a:txBody>
                    <a:bodyPr/>
                    <a:lstStyle/>
                    <a:p>
                      <a:pPr indent="-431800" lvl="0" marL="342900" rtl="0" algn="l">
                        <a:spcBef>
                          <a:spcPts val="0"/>
                        </a:spcBef>
                        <a:spcAft>
                          <a:spcPts val="0"/>
                        </a:spcAft>
                        <a:buClr>
                          <a:schemeClr val="dk1"/>
                        </a:buClr>
                        <a:buSzPts val="3200"/>
                        <a:buChar char="•"/>
                      </a:pPr>
                      <a:r>
                        <a:rPr lang="en-US" sz="3000">
                          <a:solidFill>
                            <a:schemeClr val="dk1"/>
                          </a:solidFill>
                          <a:latin typeface="Franklin Gothic Book"/>
                          <a:ea typeface="Franklin Gothic Book"/>
                          <a:cs typeface="Franklin Gothic Book"/>
                          <a:sym typeface="Franklin Gothic Book"/>
                        </a:rPr>
                        <a:t>Purpose:  ODRs help to determine which students are not responding to our school-wide behavior supports.</a:t>
                      </a:r>
                      <a:br>
                        <a:rPr lang="en-US" sz="3000">
                          <a:solidFill>
                            <a:schemeClr val="dk1"/>
                          </a:solidFill>
                          <a:latin typeface="Franklin Gothic Book"/>
                          <a:ea typeface="Franklin Gothic Book"/>
                          <a:cs typeface="Franklin Gothic Book"/>
                          <a:sym typeface="Franklin Gothic Book"/>
                        </a:rPr>
                      </a:br>
                      <a:endParaRPr sz="3000" u="sng">
                        <a:solidFill>
                          <a:schemeClr val="dk1"/>
                        </a:solidFill>
                        <a:latin typeface="Franklin Gothic Book"/>
                        <a:ea typeface="Franklin Gothic Book"/>
                        <a:cs typeface="Franklin Gothic Book"/>
                        <a:sym typeface="Franklin Gothic Book"/>
                      </a:endParaRPr>
                    </a:p>
                    <a:p>
                      <a:pPr indent="-425450" lvl="0" marL="342900" rtl="0" algn="l">
                        <a:spcBef>
                          <a:spcPts val="0"/>
                        </a:spcBef>
                        <a:spcAft>
                          <a:spcPts val="0"/>
                        </a:spcAft>
                        <a:buClr>
                          <a:schemeClr val="dk1"/>
                        </a:buClr>
                        <a:buSzPts val="3100"/>
                        <a:buChar char="•"/>
                      </a:pPr>
                      <a:r>
                        <a:rPr lang="en-US" sz="3000">
                          <a:solidFill>
                            <a:schemeClr val="dk1"/>
                          </a:solidFill>
                          <a:latin typeface="Franklin Gothic Book"/>
                          <a:ea typeface="Franklin Gothic Book"/>
                          <a:cs typeface="Franklin Gothic Book"/>
                          <a:sym typeface="Franklin Gothic Book"/>
                        </a:rPr>
                        <a:t>Non-response defined:  1-3 ODRs in a single marking period </a:t>
                      </a:r>
                      <a:endParaRPr sz="2700"/>
                    </a:p>
                  </a:txBody>
                  <a:tcPr marT="91425" marB="91425" marR="91425" marL="91425">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10" name="Shape 410"/>
        <p:cNvGrpSpPr/>
        <p:nvPr/>
      </p:nvGrpSpPr>
      <p:grpSpPr>
        <a:xfrm>
          <a:off x="0" y="0"/>
          <a:ext cx="0" cy="0"/>
          <a:chOff x="0" y="0"/>
          <a:chExt cx="0" cy="0"/>
        </a:xfrm>
      </p:grpSpPr>
      <p:sp>
        <p:nvSpPr>
          <p:cNvPr id="411" name="Google Shape;411;gbaf0ff9533_0_1"/>
          <p:cNvSpPr txBox="1"/>
          <p:nvPr>
            <p:ph type="title"/>
          </p:nvPr>
        </p:nvSpPr>
        <p:spPr>
          <a:xfrm>
            <a:off x="1491522" y="371006"/>
            <a:ext cx="100569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4000"/>
              <a:buFont typeface="Libre Franklin"/>
              <a:buNone/>
            </a:pPr>
            <a:r>
              <a:rPr b="1" lang="en-US" sz="3600"/>
              <a:t>How do we use the data for decision making?</a:t>
            </a:r>
            <a:br>
              <a:rPr lang="en-US" sz="2160"/>
            </a:br>
            <a:br>
              <a:rPr lang="en-US" sz="2160"/>
            </a:br>
            <a:endParaRPr sz="2160"/>
          </a:p>
        </p:txBody>
      </p:sp>
      <p:sp>
        <p:nvSpPr>
          <p:cNvPr id="412" name="Google Shape;412;gbaf0ff9533_0_1"/>
          <p:cNvSpPr txBox="1"/>
          <p:nvPr>
            <p:ph idx="1" type="body"/>
          </p:nvPr>
        </p:nvSpPr>
        <p:spPr>
          <a:xfrm>
            <a:off x="1371600" y="1856906"/>
            <a:ext cx="3282600" cy="35814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0"/>
              </a:spcBef>
              <a:spcAft>
                <a:spcPts val="0"/>
              </a:spcAft>
              <a:buClr>
                <a:schemeClr val="dk2"/>
              </a:buClr>
              <a:buSzPts val="2000"/>
              <a:buNone/>
            </a:pPr>
            <a:r>
              <a:rPr lang="en-US">
                <a:solidFill>
                  <a:srgbClr val="B7B7B7"/>
                </a:solidFill>
              </a:rPr>
              <a:t>Step 1a:  establish what your team considers proficient and at risk for your schoolwide and standardized screener data.</a:t>
            </a:r>
            <a:endParaRPr>
              <a:solidFill>
                <a:srgbClr val="B7B7B7"/>
              </a:solidFill>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US"/>
              <a:t>Step 1b:  Outline supports aligned to your  screener sources for ALL</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p:txBody>
      </p:sp>
      <p:pic>
        <p:nvPicPr>
          <p:cNvPr descr="Table&#10;&#10;Description automatically generated" id="413" name="Google Shape;413;gbaf0ff9533_0_1"/>
          <p:cNvPicPr preferRelativeResize="0"/>
          <p:nvPr/>
        </p:nvPicPr>
        <p:blipFill rotWithShape="1">
          <a:blip r:embed="rId3">
            <a:alphaModFix/>
          </a:blip>
          <a:srcRect b="0" l="0" r="0" t="0"/>
          <a:stretch/>
        </p:blipFill>
        <p:spPr>
          <a:xfrm>
            <a:off x="5031467" y="1951677"/>
            <a:ext cx="6517065" cy="3486629"/>
          </a:xfrm>
          <a:prstGeom prst="rect">
            <a:avLst/>
          </a:prstGeom>
          <a:noFill/>
          <a:ln cap="flat" cmpd="sng" w="25400">
            <a:solidFill>
              <a:schemeClr val="dk1"/>
            </a:solidFill>
            <a:prstDash val="solid"/>
            <a:round/>
            <a:headEnd len="sm" w="sm" type="none"/>
            <a:tailEnd len="sm" w="sm" type="none"/>
          </a:ln>
        </p:spPr>
      </p:pic>
      <p:sp>
        <p:nvSpPr>
          <p:cNvPr id="414" name="Google Shape;414;gbaf0ff9533_0_1"/>
          <p:cNvSpPr txBox="1"/>
          <p:nvPr/>
        </p:nvSpPr>
        <p:spPr>
          <a:xfrm>
            <a:off x="8058912" y="5438306"/>
            <a:ext cx="34896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extLst>
                  <a:ext uri="http://customooxmlschemas.google.com/">
                    <go:slidesCustomData xmlns:go="http://customooxmlschemas.google.com/" textRoundtripDataId="14"/>
                  </a:ext>
                </a:extLst>
              </a:rPr>
              <a:t>Example from PBIS Missouri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7" name="Shape 187"/>
        <p:cNvGrpSpPr/>
        <p:nvPr/>
      </p:nvGrpSpPr>
      <p:grpSpPr>
        <a:xfrm>
          <a:off x="0" y="0"/>
          <a:ext cx="0" cy="0"/>
          <a:chOff x="0" y="0"/>
          <a:chExt cx="0" cy="0"/>
        </a:xfrm>
      </p:grpSpPr>
      <p:sp>
        <p:nvSpPr>
          <p:cNvPr id="188" name="Google Shape;188;p2"/>
          <p:cNvSpPr/>
          <p:nvPr/>
        </p:nvSpPr>
        <p:spPr>
          <a:xfrm>
            <a:off x="-1895"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89" name="Google Shape;189;p2"/>
          <p:cNvSpPr/>
          <p:nvPr/>
        </p:nvSpPr>
        <p:spPr>
          <a:xfrm flipH="1" rot="5400000">
            <a:off x="1002083" y="4997"/>
            <a:ext cx="2717438" cy="3657204"/>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
          <p:cNvSpPr/>
          <p:nvPr/>
        </p:nvSpPr>
        <p:spPr>
          <a:xfrm>
            <a:off x="0" y="4551037"/>
            <a:ext cx="12192000" cy="232792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91" name="Google Shape;191;p2"/>
          <p:cNvSpPr txBox="1"/>
          <p:nvPr>
            <p:ph type="ctrTitle"/>
          </p:nvPr>
        </p:nvSpPr>
        <p:spPr>
          <a:xfrm>
            <a:off x="659230" y="4850163"/>
            <a:ext cx="10869750" cy="1043967"/>
          </a:xfrm>
          <a:prstGeom prst="rect">
            <a:avLst/>
          </a:prstGeom>
          <a:noFill/>
          <a:ln>
            <a:noFill/>
          </a:ln>
        </p:spPr>
        <p:txBody>
          <a:bodyPr anchorCtr="0" anchor="b" bIns="45700" lIns="91425" spcFirstLastPara="1" rIns="91425" wrap="square" tIns="45700">
            <a:normAutofit/>
          </a:bodyPr>
          <a:lstStyle/>
          <a:p>
            <a:pPr indent="0" lvl="0" marL="0" rtl="0" algn="ctr">
              <a:lnSpc>
                <a:spcPct val="89000"/>
              </a:lnSpc>
              <a:spcBef>
                <a:spcPts val="0"/>
              </a:spcBef>
              <a:spcAft>
                <a:spcPts val="0"/>
              </a:spcAft>
              <a:buClr>
                <a:schemeClr val="lt1"/>
              </a:buClr>
              <a:buSzPts val="2000"/>
              <a:buFont typeface="Libre Franklin"/>
              <a:buNone/>
            </a:pPr>
            <a:r>
              <a:rPr lang="en-US" sz="2000">
                <a:solidFill>
                  <a:schemeClr val="lt1"/>
                </a:solidFill>
              </a:rPr>
              <a:t>DE-PBS PROJECT</a:t>
            </a:r>
            <a:br>
              <a:rPr lang="en-US" sz="2000">
                <a:solidFill>
                  <a:schemeClr val="lt1"/>
                </a:solidFill>
              </a:rPr>
            </a:br>
            <a:r>
              <a:rPr lang="en-US" sz="2000">
                <a:solidFill>
                  <a:schemeClr val="lt1"/>
                </a:solidFill>
              </a:rPr>
              <a:t>IS AN ONGOING COLLABORATION BETWEEN THE DELAWARE DEPARTMENT OF EDUCATION AND THE UD CENTER FOR DISABILITIES STUDIES</a:t>
            </a:r>
            <a:endParaRPr/>
          </a:p>
        </p:txBody>
      </p:sp>
      <p:pic>
        <p:nvPicPr>
          <p:cNvPr descr="Logo&#10;&#10;Description automatically generated" id="192" name="Google Shape;192;p2"/>
          <p:cNvPicPr preferRelativeResize="0"/>
          <p:nvPr/>
        </p:nvPicPr>
        <p:blipFill rotWithShape="1">
          <a:blip r:embed="rId3">
            <a:alphaModFix/>
          </a:blip>
          <a:srcRect b="0" l="0" r="0" t="0"/>
          <a:stretch/>
        </p:blipFill>
        <p:spPr>
          <a:xfrm>
            <a:off x="1182863" y="2112006"/>
            <a:ext cx="3078999" cy="661984"/>
          </a:xfrm>
          <a:prstGeom prst="rect">
            <a:avLst/>
          </a:prstGeom>
          <a:noFill/>
          <a:ln>
            <a:noFill/>
          </a:ln>
        </p:spPr>
      </p:pic>
      <p:pic>
        <p:nvPicPr>
          <p:cNvPr id="193" name="Google Shape;193;p2"/>
          <p:cNvPicPr preferRelativeResize="0"/>
          <p:nvPr/>
        </p:nvPicPr>
        <p:blipFill rotWithShape="1">
          <a:blip r:embed="rId4">
            <a:alphaModFix/>
          </a:blip>
          <a:srcRect b="0" l="0" r="0" t="0"/>
          <a:stretch/>
        </p:blipFill>
        <p:spPr>
          <a:xfrm>
            <a:off x="4575233" y="2023656"/>
            <a:ext cx="3049897" cy="838940"/>
          </a:xfrm>
          <a:prstGeom prst="rect">
            <a:avLst/>
          </a:prstGeom>
          <a:noFill/>
          <a:ln>
            <a:noFill/>
          </a:ln>
        </p:spPr>
      </p:pic>
      <p:pic>
        <p:nvPicPr>
          <p:cNvPr descr="http://wh1.oet.udel.edu/pbs/wp-content/uploads/2011/06/Triangle-Update-2.11.png" id="194" name="Google Shape;194;p2"/>
          <p:cNvPicPr preferRelativeResize="0"/>
          <p:nvPr/>
        </p:nvPicPr>
        <p:blipFill rotWithShape="1">
          <a:blip r:embed="rId5">
            <a:alphaModFix/>
          </a:blip>
          <a:srcRect b="0" l="0" r="0" t="0"/>
          <a:stretch/>
        </p:blipFill>
        <p:spPr>
          <a:xfrm>
            <a:off x="8109199" y="1150341"/>
            <a:ext cx="2700139" cy="2585314"/>
          </a:xfrm>
          <a:prstGeom prst="rect">
            <a:avLst/>
          </a:prstGeom>
          <a:noFill/>
          <a:ln>
            <a:noFill/>
          </a:ln>
        </p:spPr>
      </p:pic>
      <p:sp>
        <p:nvSpPr>
          <p:cNvPr id="195" name="Google Shape;195;p2"/>
          <p:cNvSpPr/>
          <p:nvPr/>
        </p:nvSpPr>
        <p:spPr>
          <a:xfrm flipH="1" rot="-5400000">
            <a:off x="8406207" y="1123793"/>
            <a:ext cx="2717438" cy="3657204"/>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
          <p:cNvSpPr txBox="1"/>
          <p:nvPr/>
        </p:nvSpPr>
        <p:spPr>
          <a:xfrm>
            <a:off x="2210812" y="2130764"/>
            <a:ext cx="7770376" cy="905616"/>
          </a:xfrm>
          <a:prstGeom prst="rect">
            <a:avLst/>
          </a:prstGeom>
          <a:noFill/>
          <a:ln>
            <a:noFill/>
          </a:ln>
        </p:spPr>
        <p:txBody>
          <a:bodyPr anchorCtr="0" anchor="ctr" bIns="45700" lIns="91400" spcFirstLastPara="1" rIns="91400" wrap="square" tIns="45700">
            <a:normAutofit/>
          </a:bodyPr>
          <a:lstStyle/>
          <a:p>
            <a:pPr indent="0" lvl="0" marL="0" marR="0" rtl="0" algn="ctr">
              <a:lnSpc>
                <a:spcPct val="100000"/>
              </a:lnSpc>
              <a:spcBef>
                <a:spcPts val="0"/>
              </a:spcBef>
              <a:spcAft>
                <a:spcPts val="0"/>
              </a:spcAft>
              <a:buClr>
                <a:srgbClr val="000000"/>
              </a:buClr>
              <a:buSzPts val="4799"/>
              <a:buFont typeface="Arial"/>
              <a:buNone/>
            </a:pPr>
            <a:r>
              <a:t/>
            </a:r>
            <a:endParaRPr b="0" i="0" sz="4799" u="none" cap="none" strike="noStrike">
              <a:solidFill>
                <a:srgbClr val="FFFFFF"/>
              </a:solidFill>
              <a:latin typeface="Trebuchet MS"/>
              <a:ea typeface="Trebuchet MS"/>
              <a:cs typeface="Trebuchet MS"/>
              <a:sym typeface="Trebuchet MS"/>
            </a:endParaRPr>
          </a:p>
        </p:txBody>
      </p:sp>
      <p:sp>
        <p:nvSpPr>
          <p:cNvPr id="197" name="Google Shape;197;p2"/>
          <p:cNvSpPr txBox="1"/>
          <p:nvPr/>
        </p:nvSpPr>
        <p:spPr>
          <a:xfrm>
            <a:off x="2896435" y="3886081"/>
            <a:ext cx="6399133" cy="1752144"/>
          </a:xfrm>
          <a:prstGeom prst="rect">
            <a:avLst/>
          </a:prstGeom>
          <a:noFill/>
          <a:ln>
            <a:noFill/>
          </a:ln>
        </p:spPr>
        <p:txBody>
          <a:bodyPr anchorCtr="0" anchor="t" bIns="45700" lIns="91400" spcFirstLastPara="1" rIns="91400" wrap="square" tIns="45700">
            <a:normAutofit/>
          </a:bodyPr>
          <a:lstStyle/>
          <a:p>
            <a:pPr indent="0" lvl="0" marL="0" marR="0" rtl="0" algn="ctr">
              <a:lnSpc>
                <a:spcPct val="100000"/>
              </a:lnSpc>
              <a:spcBef>
                <a:spcPts val="0"/>
              </a:spcBef>
              <a:spcAft>
                <a:spcPts val="0"/>
              </a:spcAft>
              <a:buClr>
                <a:srgbClr val="000000"/>
              </a:buClr>
              <a:buSzPts val="2799"/>
              <a:buFont typeface="Arial"/>
              <a:buNone/>
            </a:pPr>
            <a:r>
              <a:t/>
            </a:r>
            <a:endParaRPr b="0" i="0" sz="2799" u="none" cap="none" strike="noStrike">
              <a:solidFill>
                <a:srgbClr val="C5D8F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b1823468ff_0_8"/>
          <p:cNvSpPr txBox="1"/>
          <p:nvPr>
            <p:ph type="title"/>
          </p:nvPr>
        </p:nvSpPr>
        <p:spPr>
          <a:xfrm>
            <a:off x="1371600" y="228600"/>
            <a:ext cx="100971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959"/>
              <a:buFont typeface="Libre Franklin"/>
              <a:buNone/>
            </a:pPr>
            <a:r>
              <a:rPr b="1" lang="en-US" sz="3959"/>
              <a:t>Step 1b. with Office Discipline Referrals:</a:t>
            </a:r>
            <a:endParaRPr sz="3959"/>
          </a:p>
        </p:txBody>
      </p:sp>
      <p:sp>
        <p:nvSpPr>
          <p:cNvPr id="421" name="Google Shape;421;gb1823468ff_0_8"/>
          <p:cNvSpPr txBox="1"/>
          <p:nvPr/>
        </p:nvSpPr>
        <p:spPr>
          <a:xfrm>
            <a:off x="6365631" y="6341962"/>
            <a:ext cx="4888500" cy="36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a:ea typeface="Libre Franklin"/>
                <a:cs typeface="Libre Franklin"/>
                <a:sym typeface="Libre Franklin"/>
              </a:rPr>
              <a:t>Adapted from Kilgus &amp; Eklund, 2016</a:t>
            </a:r>
            <a:endParaRPr b="0" i="0" sz="1400" u="none" cap="none" strike="noStrike">
              <a:solidFill>
                <a:srgbClr val="000000"/>
              </a:solidFill>
              <a:latin typeface="Arial"/>
              <a:ea typeface="Arial"/>
              <a:cs typeface="Arial"/>
              <a:sym typeface="Arial"/>
            </a:endParaRPr>
          </a:p>
        </p:txBody>
      </p:sp>
      <p:graphicFrame>
        <p:nvGraphicFramePr>
          <p:cNvPr id="422" name="Google Shape;422;gb1823468ff_0_8"/>
          <p:cNvGraphicFramePr/>
          <p:nvPr/>
        </p:nvGraphicFramePr>
        <p:xfrm>
          <a:off x="1371600" y="1325000"/>
          <a:ext cx="3000000" cy="3000000"/>
        </p:xfrm>
        <a:graphic>
          <a:graphicData uri="http://schemas.openxmlformats.org/drawingml/2006/table">
            <a:tbl>
              <a:tblPr>
                <a:noFill/>
                <a:tableStyleId>{14736755-8F26-4703-8BA3-639622673D6B}</a:tableStyleId>
              </a:tblPr>
              <a:tblGrid>
                <a:gridCol w="9768225"/>
              </a:tblGrid>
              <a:tr h="1097225">
                <a:tc>
                  <a:txBody>
                    <a:bodyPr/>
                    <a:lstStyle/>
                    <a:p>
                      <a:pPr indent="0" lvl="0" marL="0" rtl="0" algn="l">
                        <a:spcBef>
                          <a:spcPts val="0"/>
                        </a:spcBef>
                        <a:spcAft>
                          <a:spcPts val="0"/>
                        </a:spcAft>
                        <a:buNone/>
                      </a:pPr>
                      <a:r>
                        <a:rPr b="1" lang="en-US" sz="2700">
                          <a:solidFill>
                            <a:schemeClr val="dk1"/>
                          </a:solidFill>
                          <a:latin typeface="Franklin Gothic Book"/>
                          <a:ea typeface="Franklin Gothic Book"/>
                          <a:cs typeface="Franklin Gothic Book"/>
                          <a:sym typeface="Franklin Gothic Book"/>
                        </a:rPr>
                        <a:t>If the data show a need </a:t>
                      </a:r>
                      <a:r>
                        <a:rPr b="1" lang="en-US" sz="2700" u="sng">
                          <a:solidFill>
                            <a:schemeClr val="dk1"/>
                          </a:solidFill>
                          <a:latin typeface="Franklin Gothic Book"/>
                          <a:ea typeface="Franklin Gothic Book"/>
                          <a:cs typeface="Franklin Gothic Book"/>
                          <a:sym typeface="Franklin Gothic Book"/>
                        </a:rPr>
                        <a:t>for all</a:t>
                      </a:r>
                      <a:r>
                        <a:rPr b="1" lang="en-US" sz="2700">
                          <a:solidFill>
                            <a:schemeClr val="dk1"/>
                          </a:solidFill>
                          <a:latin typeface="Franklin Gothic Book"/>
                          <a:ea typeface="Franklin Gothic Book"/>
                          <a:cs typeface="Franklin Gothic Book"/>
                          <a:sym typeface="Franklin Gothic Book"/>
                        </a:rPr>
                        <a:t> what actions can you take?</a:t>
                      </a:r>
                      <a:endParaRPr sz="2100"/>
                    </a:p>
                  </a:txBody>
                  <a:tcPr marT="91425" marB="91425" marR="91425" marL="91425">
                    <a:solidFill>
                      <a:srgbClr val="CCCCCC"/>
                    </a:solidFill>
                  </a:tcPr>
                </a:tc>
              </a:tr>
              <a:tr h="3284275">
                <a:tc>
                  <a:txBody>
                    <a:bodyPr/>
                    <a:lstStyle/>
                    <a:p>
                      <a:pPr indent="-342900" lvl="3" marL="285750" rtl="0" algn="l">
                        <a:spcBef>
                          <a:spcPts val="0"/>
                        </a:spcBef>
                        <a:spcAft>
                          <a:spcPts val="0"/>
                        </a:spcAft>
                        <a:buClr>
                          <a:schemeClr val="dk1"/>
                        </a:buClr>
                        <a:buSzPts val="2500"/>
                        <a:buChar char="•"/>
                      </a:pPr>
                      <a:r>
                        <a:rPr b="1" lang="en-US" sz="2500">
                          <a:solidFill>
                            <a:schemeClr val="dk1"/>
                          </a:solidFill>
                          <a:latin typeface="Franklin Gothic Book"/>
                          <a:ea typeface="Franklin Gothic Book"/>
                          <a:cs typeface="Franklin Gothic Book"/>
                          <a:sym typeface="Franklin Gothic Book"/>
                        </a:rPr>
                        <a:t>System Supports (Tier 1):  </a:t>
                      </a:r>
                      <a:r>
                        <a:rPr lang="en-US" sz="2500">
                          <a:solidFill>
                            <a:schemeClr val="dk1"/>
                          </a:solidFill>
                          <a:latin typeface="Franklin Gothic Book"/>
                          <a:ea typeface="Franklin Gothic Book"/>
                          <a:cs typeface="Franklin Gothic Book"/>
                          <a:sym typeface="Franklin Gothic Book"/>
                        </a:rPr>
                        <a:t>Ensure integrity to implementation of Tier 1 practices; reevaluate Tier 1 plan </a:t>
                      </a:r>
                      <a:endParaRPr sz="2300">
                        <a:solidFill>
                          <a:schemeClr val="dk1"/>
                        </a:solidFill>
                        <a:latin typeface="Franklin Gothic Book"/>
                        <a:ea typeface="Franklin Gothic Book"/>
                        <a:cs typeface="Franklin Gothic Book"/>
                        <a:sym typeface="Franklin Gothic Book"/>
                      </a:endParaRPr>
                    </a:p>
                    <a:p>
                      <a:pPr indent="-184150" lvl="3" marL="285750" rtl="0" algn="l">
                        <a:spcBef>
                          <a:spcPts val="0"/>
                        </a:spcBef>
                        <a:spcAft>
                          <a:spcPts val="0"/>
                        </a:spcAft>
                        <a:buNone/>
                      </a:pPr>
                      <a:r>
                        <a:t/>
                      </a:r>
                      <a:endParaRPr sz="2500">
                        <a:solidFill>
                          <a:schemeClr val="dk1"/>
                        </a:solidFill>
                        <a:latin typeface="Franklin Gothic Book"/>
                        <a:ea typeface="Franklin Gothic Book"/>
                        <a:cs typeface="Franklin Gothic Book"/>
                        <a:sym typeface="Franklin Gothic Book"/>
                      </a:endParaRPr>
                    </a:p>
                    <a:p>
                      <a:pPr indent="-342900" lvl="3" marL="285750" rtl="0" algn="l">
                        <a:spcBef>
                          <a:spcPts val="0"/>
                        </a:spcBef>
                        <a:spcAft>
                          <a:spcPts val="0"/>
                        </a:spcAft>
                        <a:buClr>
                          <a:schemeClr val="dk1"/>
                        </a:buClr>
                        <a:buSzPts val="2500"/>
                        <a:buChar char="•"/>
                      </a:pPr>
                      <a:r>
                        <a:rPr b="1" lang="en-US" sz="2500">
                          <a:solidFill>
                            <a:schemeClr val="dk1"/>
                          </a:solidFill>
                          <a:latin typeface="Franklin Gothic Book"/>
                          <a:ea typeface="Franklin Gothic Book"/>
                          <a:cs typeface="Franklin Gothic Book"/>
                          <a:sym typeface="Franklin Gothic Book"/>
                        </a:rPr>
                        <a:t>Classroom Supports (Tier 1): </a:t>
                      </a:r>
                      <a:r>
                        <a:rPr lang="en-US" sz="2500">
                          <a:solidFill>
                            <a:schemeClr val="dk1"/>
                          </a:solidFill>
                          <a:latin typeface="Franklin Gothic Book"/>
                          <a:ea typeface="Franklin Gothic Book"/>
                          <a:cs typeface="Franklin Gothic Book"/>
                          <a:sym typeface="Franklin Gothic Book"/>
                        </a:rPr>
                        <a:t>Ensure teacher use of Tier 1 practices; implement class-wide or student level contingency</a:t>
                      </a:r>
                      <a:endParaRPr sz="2300">
                        <a:solidFill>
                          <a:schemeClr val="dk1"/>
                        </a:solidFill>
                        <a:latin typeface="Franklin Gothic Book"/>
                        <a:ea typeface="Franklin Gothic Book"/>
                        <a:cs typeface="Franklin Gothic Book"/>
                        <a:sym typeface="Franklin Gothic Book"/>
                      </a:endParaRPr>
                    </a:p>
                    <a:p>
                      <a:pPr indent="0" lvl="0" marL="0" rtl="0" algn="l">
                        <a:spcBef>
                          <a:spcPts val="0"/>
                        </a:spcBef>
                        <a:spcAft>
                          <a:spcPts val="0"/>
                        </a:spcAft>
                        <a:buNone/>
                      </a:pPr>
                      <a:r>
                        <a:t/>
                      </a:r>
                      <a:endParaRPr sz="2300">
                        <a:solidFill>
                          <a:srgbClr val="B7B7B7"/>
                        </a:solidFill>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27" name="Shape 427"/>
        <p:cNvGrpSpPr/>
        <p:nvPr/>
      </p:nvGrpSpPr>
      <p:grpSpPr>
        <a:xfrm>
          <a:off x="0" y="0"/>
          <a:ext cx="0" cy="0"/>
          <a:chOff x="0" y="0"/>
          <a:chExt cx="0" cy="0"/>
        </a:xfrm>
      </p:grpSpPr>
      <p:sp>
        <p:nvSpPr>
          <p:cNvPr id="428" name="Google Shape;428;gbaf0ff9533_0_19"/>
          <p:cNvSpPr txBox="1"/>
          <p:nvPr>
            <p:ph type="title"/>
          </p:nvPr>
        </p:nvSpPr>
        <p:spPr>
          <a:xfrm>
            <a:off x="1491522" y="371006"/>
            <a:ext cx="100569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4000"/>
              <a:buFont typeface="Libre Franklin"/>
              <a:buNone/>
            </a:pPr>
            <a:r>
              <a:rPr b="1" lang="en-US" sz="3600"/>
              <a:t>How do we use the data for decision making?</a:t>
            </a:r>
            <a:br>
              <a:rPr lang="en-US" sz="2160"/>
            </a:br>
            <a:br>
              <a:rPr lang="en-US" sz="2160"/>
            </a:br>
            <a:endParaRPr sz="2160"/>
          </a:p>
        </p:txBody>
      </p:sp>
      <p:sp>
        <p:nvSpPr>
          <p:cNvPr id="429" name="Google Shape;429;gbaf0ff9533_0_19"/>
          <p:cNvSpPr txBox="1"/>
          <p:nvPr>
            <p:ph idx="1" type="body"/>
          </p:nvPr>
        </p:nvSpPr>
        <p:spPr>
          <a:xfrm>
            <a:off x="1371600" y="1399706"/>
            <a:ext cx="3282600" cy="35814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0"/>
              </a:spcBef>
              <a:spcAft>
                <a:spcPts val="0"/>
              </a:spcAft>
              <a:buClr>
                <a:schemeClr val="dk2"/>
              </a:buClr>
              <a:buSzPts val="2000"/>
              <a:buNone/>
            </a:pPr>
            <a:r>
              <a:rPr lang="en-US">
                <a:solidFill>
                  <a:srgbClr val="B7B7B7"/>
                </a:solidFill>
              </a:rPr>
              <a:t>Step 1a:  establish what your team considers proficient and at risk for your schoolwide and standardized screener data.</a:t>
            </a:r>
            <a:endParaRPr>
              <a:solidFill>
                <a:srgbClr val="B7B7B7"/>
              </a:solidFill>
            </a:endParaRPr>
          </a:p>
          <a:p>
            <a:pPr indent="0" lvl="0" marL="0" rtl="0" algn="l">
              <a:lnSpc>
                <a:spcPct val="94000"/>
              </a:lnSpc>
              <a:spcBef>
                <a:spcPts val="1200"/>
              </a:spcBef>
              <a:spcAft>
                <a:spcPts val="0"/>
              </a:spcAft>
              <a:buClr>
                <a:schemeClr val="dk2"/>
              </a:buClr>
              <a:buSzPts val="2000"/>
              <a:buNone/>
            </a:pPr>
            <a:r>
              <a:t/>
            </a:r>
            <a:endParaRPr>
              <a:solidFill>
                <a:srgbClr val="B7B7B7"/>
              </a:solidFill>
            </a:endParaRPr>
          </a:p>
          <a:p>
            <a:pPr indent="0" lvl="0" marL="0" rtl="0" algn="l">
              <a:lnSpc>
                <a:spcPct val="94000"/>
              </a:lnSpc>
              <a:spcBef>
                <a:spcPts val="1200"/>
              </a:spcBef>
              <a:spcAft>
                <a:spcPts val="0"/>
              </a:spcAft>
              <a:buClr>
                <a:schemeClr val="dk2"/>
              </a:buClr>
              <a:buSzPts val="2000"/>
              <a:buNone/>
            </a:pPr>
            <a:r>
              <a:rPr lang="en-US">
                <a:solidFill>
                  <a:srgbClr val="B7B7B7"/>
                </a:solidFill>
              </a:rPr>
              <a:t>Step 1b:  Outline supports aligned to your  screener sources for ALL</a:t>
            </a:r>
            <a:endParaRPr>
              <a:solidFill>
                <a:srgbClr val="B7B7B7"/>
              </a:solidFill>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rPr lang="en-US"/>
              <a:t>Step 1c:  Outline supports aligned to your screener for SOME</a:t>
            </a:r>
            <a:endParaRPr/>
          </a:p>
          <a:p>
            <a:pPr indent="0" lvl="0" marL="0"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p:txBody>
      </p:sp>
      <p:pic>
        <p:nvPicPr>
          <p:cNvPr descr="Table&#10;&#10;Description automatically generated" id="430" name="Google Shape;430;gbaf0ff9533_0_19"/>
          <p:cNvPicPr preferRelativeResize="0"/>
          <p:nvPr/>
        </p:nvPicPr>
        <p:blipFill rotWithShape="1">
          <a:blip r:embed="rId3">
            <a:alphaModFix/>
          </a:blip>
          <a:srcRect b="0" l="0" r="0" t="0"/>
          <a:stretch/>
        </p:blipFill>
        <p:spPr>
          <a:xfrm>
            <a:off x="5031467" y="1951677"/>
            <a:ext cx="6517065" cy="3486629"/>
          </a:xfrm>
          <a:prstGeom prst="rect">
            <a:avLst/>
          </a:prstGeom>
          <a:noFill/>
          <a:ln cap="flat" cmpd="sng" w="25400">
            <a:solidFill>
              <a:schemeClr val="dk1"/>
            </a:solidFill>
            <a:prstDash val="solid"/>
            <a:round/>
            <a:headEnd len="sm" w="sm" type="none"/>
            <a:tailEnd len="sm" w="sm" type="none"/>
          </a:ln>
        </p:spPr>
      </p:pic>
      <p:sp>
        <p:nvSpPr>
          <p:cNvPr id="431" name="Google Shape;431;gbaf0ff9533_0_19"/>
          <p:cNvSpPr txBox="1"/>
          <p:nvPr/>
        </p:nvSpPr>
        <p:spPr>
          <a:xfrm>
            <a:off x="8058912" y="5438306"/>
            <a:ext cx="34896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extLst>
                  <a:ext uri="http://customooxmlschemas.google.com/">
                    <go:slidesCustomData xmlns:go="http://customooxmlschemas.google.com/" textRoundtripDataId="15"/>
                  </a:ext>
                </a:extLst>
              </a:rPr>
              <a:t>Example from PBIS Missouri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36" name="Shape 436"/>
        <p:cNvGrpSpPr/>
        <p:nvPr/>
      </p:nvGrpSpPr>
      <p:grpSpPr>
        <a:xfrm>
          <a:off x="0" y="0"/>
          <a:ext cx="0" cy="0"/>
          <a:chOff x="0" y="0"/>
          <a:chExt cx="0" cy="0"/>
        </a:xfrm>
      </p:grpSpPr>
      <p:sp>
        <p:nvSpPr>
          <p:cNvPr id="437" name="Google Shape;437;gbaf0ff9533_0_27"/>
          <p:cNvSpPr txBox="1"/>
          <p:nvPr>
            <p:ph type="title"/>
          </p:nvPr>
        </p:nvSpPr>
        <p:spPr>
          <a:xfrm>
            <a:off x="1491522" y="371006"/>
            <a:ext cx="100569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4000"/>
              <a:buFont typeface="Libre Franklin"/>
              <a:buNone/>
            </a:pPr>
            <a:r>
              <a:rPr b="1" lang="en-US" sz="3600"/>
              <a:t>Step 1c. with Office Discipline Referrals</a:t>
            </a:r>
            <a:endParaRPr sz="2160"/>
          </a:p>
        </p:txBody>
      </p:sp>
      <p:graphicFrame>
        <p:nvGraphicFramePr>
          <p:cNvPr id="438" name="Google Shape;438;gbaf0ff9533_0_27"/>
          <p:cNvGraphicFramePr/>
          <p:nvPr/>
        </p:nvGraphicFramePr>
        <p:xfrm>
          <a:off x="1371600" y="1325000"/>
          <a:ext cx="3000000" cy="3000000"/>
        </p:xfrm>
        <a:graphic>
          <a:graphicData uri="http://schemas.openxmlformats.org/drawingml/2006/table">
            <a:tbl>
              <a:tblPr>
                <a:noFill/>
                <a:tableStyleId>{14736755-8F26-4703-8BA3-639622673D6B}</a:tableStyleId>
              </a:tblPr>
              <a:tblGrid>
                <a:gridCol w="9768225"/>
              </a:tblGrid>
              <a:tr h="1097225">
                <a:tc>
                  <a:txBody>
                    <a:bodyPr/>
                    <a:lstStyle/>
                    <a:p>
                      <a:pPr indent="0" lvl="0" marL="0" rtl="0" algn="l">
                        <a:spcBef>
                          <a:spcPts val="0"/>
                        </a:spcBef>
                        <a:spcAft>
                          <a:spcPts val="0"/>
                        </a:spcAft>
                        <a:buNone/>
                      </a:pPr>
                      <a:r>
                        <a:rPr b="1" lang="en-US" sz="2700">
                          <a:solidFill>
                            <a:schemeClr val="dk1"/>
                          </a:solidFill>
                          <a:latin typeface="Franklin Gothic Book"/>
                          <a:ea typeface="Franklin Gothic Book"/>
                          <a:cs typeface="Franklin Gothic Book"/>
                          <a:sym typeface="Franklin Gothic Book"/>
                        </a:rPr>
                        <a:t>If </a:t>
                      </a:r>
                      <a:r>
                        <a:rPr b="1" lang="en-US" sz="2700">
                          <a:solidFill>
                            <a:schemeClr val="dk1"/>
                          </a:solidFill>
                          <a:latin typeface="Franklin Gothic Book"/>
                          <a:ea typeface="Franklin Gothic Book"/>
                          <a:cs typeface="Franklin Gothic Book"/>
                          <a:sym typeface="Franklin Gothic Book"/>
                        </a:rPr>
                        <a:t>the data</a:t>
                      </a:r>
                      <a:r>
                        <a:rPr b="1" lang="en-US" sz="2700">
                          <a:solidFill>
                            <a:schemeClr val="dk1"/>
                          </a:solidFill>
                          <a:latin typeface="Franklin Gothic Book"/>
                          <a:ea typeface="Franklin Gothic Book"/>
                          <a:cs typeface="Franklin Gothic Book"/>
                          <a:sym typeface="Franklin Gothic Book"/>
                        </a:rPr>
                        <a:t> </a:t>
                      </a:r>
                      <a:r>
                        <a:rPr b="1" lang="en-US" sz="2700">
                          <a:solidFill>
                            <a:schemeClr val="dk1"/>
                          </a:solidFill>
                          <a:latin typeface="Franklin Gothic Book"/>
                          <a:ea typeface="Franklin Gothic Book"/>
                          <a:cs typeface="Franklin Gothic Book"/>
                          <a:sym typeface="Franklin Gothic Book"/>
                        </a:rPr>
                        <a:t>show</a:t>
                      </a:r>
                      <a:r>
                        <a:rPr b="1" lang="en-US" sz="2700">
                          <a:solidFill>
                            <a:schemeClr val="dk1"/>
                          </a:solidFill>
                          <a:latin typeface="Franklin Gothic Book"/>
                          <a:ea typeface="Franklin Gothic Book"/>
                          <a:cs typeface="Franklin Gothic Book"/>
                          <a:sym typeface="Franklin Gothic Book"/>
                        </a:rPr>
                        <a:t> a need </a:t>
                      </a:r>
                      <a:r>
                        <a:rPr b="1" lang="en-US" sz="2700" u="sng">
                          <a:solidFill>
                            <a:schemeClr val="dk1"/>
                          </a:solidFill>
                          <a:latin typeface="Franklin Gothic Book"/>
                          <a:ea typeface="Franklin Gothic Book"/>
                          <a:cs typeface="Franklin Gothic Book"/>
                          <a:sym typeface="Franklin Gothic Book"/>
                        </a:rPr>
                        <a:t>for some</a:t>
                      </a:r>
                      <a:r>
                        <a:rPr b="1" lang="en-US" sz="2700">
                          <a:solidFill>
                            <a:schemeClr val="dk1"/>
                          </a:solidFill>
                          <a:latin typeface="Franklin Gothic Book"/>
                          <a:ea typeface="Franklin Gothic Book"/>
                          <a:cs typeface="Franklin Gothic Book"/>
                          <a:sym typeface="Franklin Gothic Book"/>
                        </a:rPr>
                        <a:t> what actions will you take?</a:t>
                      </a:r>
                      <a:endParaRPr sz="2100"/>
                    </a:p>
                  </a:txBody>
                  <a:tcPr marT="91425" marB="91425" marR="91425" marL="91425">
                    <a:solidFill>
                      <a:srgbClr val="CCCCCC"/>
                    </a:solidFill>
                  </a:tcPr>
                </a:tc>
              </a:tr>
              <a:tr h="3284275">
                <a:tc>
                  <a:txBody>
                    <a:bodyPr/>
                    <a:lstStyle/>
                    <a:p>
                      <a:pPr indent="0" lvl="0" marL="0" rtl="0" algn="l">
                        <a:spcBef>
                          <a:spcPts val="0"/>
                        </a:spcBef>
                        <a:spcAft>
                          <a:spcPts val="0"/>
                        </a:spcAft>
                        <a:buNone/>
                      </a:pPr>
                      <a:r>
                        <a:t/>
                      </a:r>
                      <a:endParaRPr sz="2600"/>
                    </a:p>
                    <a:p>
                      <a:pPr indent="-393700" lvl="0" marL="457200" rtl="0" algn="l">
                        <a:spcBef>
                          <a:spcPts val="0"/>
                        </a:spcBef>
                        <a:spcAft>
                          <a:spcPts val="0"/>
                        </a:spcAft>
                        <a:buSzPts val="2600"/>
                        <a:buChar char="●"/>
                      </a:pPr>
                      <a:r>
                        <a:rPr lang="en-US" sz="2600"/>
                        <a:t>Team reviews multiple sources of the student’s universal screening data (e.g. course grades, attendance) to prioritize their primary need(s)</a:t>
                      </a:r>
                      <a:endParaRPr sz="2600"/>
                    </a:p>
                    <a:p>
                      <a:pPr indent="0" lvl="0" marL="457200" rtl="0" algn="l">
                        <a:spcBef>
                          <a:spcPts val="0"/>
                        </a:spcBef>
                        <a:spcAft>
                          <a:spcPts val="0"/>
                        </a:spcAft>
                        <a:buNone/>
                      </a:pPr>
                      <a:r>
                        <a:t/>
                      </a:r>
                      <a:endParaRPr sz="2600"/>
                    </a:p>
                    <a:p>
                      <a:pPr indent="-393700" lvl="0" marL="457200" rtl="0" algn="l">
                        <a:spcBef>
                          <a:spcPts val="0"/>
                        </a:spcBef>
                        <a:spcAft>
                          <a:spcPts val="0"/>
                        </a:spcAft>
                        <a:buSzPts val="2600"/>
                        <a:buChar char="●"/>
                      </a:pPr>
                      <a:r>
                        <a:rPr lang="en-US" sz="2600"/>
                        <a:t>Team reviews IN rules for available interventions</a:t>
                      </a:r>
                      <a:br>
                        <a:rPr lang="en-US" sz="2600"/>
                      </a:br>
                      <a:endParaRPr sz="2600"/>
                    </a:p>
                    <a:p>
                      <a:pPr indent="-374650" lvl="0" marL="457200" rtl="0" algn="l">
                        <a:spcBef>
                          <a:spcPts val="0"/>
                        </a:spcBef>
                        <a:spcAft>
                          <a:spcPts val="0"/>
                        </a:spcAft>
                        <a:buSzPts val="2300"/>
                        <a:buChar char="●"/>
                      </a:pPr>
                      <a:r>
                        <a:rPr lang="en-US" sz="2600"/>
                        <a:t>Team makes a match based on student needs and IN rules </a:t>
                      </a:r>
                      <a:br>
                        <a:rPr lang="en-US" sz="2300"/>
                      </a:br>
                      <a:endParaRPr sz="2300"/>
                    </a:p>
                    <a:p>
                      <a:pPr indent="0" lvl="0" marL="0" rtl="0" algn="l">
                        <a:spcBef>
                          <a:spcPts val="0"/>
                        </a:spcBef>
                        <a:spcAft>
                          <a:spcPts val="0"/>
                        </a:spcAft>
                        <a:buNone/>
                      </a:pPr>
                      <a:r>
                        <a:t/>
                      </a:r>
                      <a:endParaRPr sz="2300"/>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baf0ff9533_0_37"/>
          <p:cNvSpPr txBox="1"/>
          <p:nvPr>
            <p:ph type="title"/>
          </p:nvPr>
        </p:nvSpPr>
        <p:spPr>
          <a:xfrm>
            <a:off x="1371600" y="685800"/>
            <a:ext cx="9601200" cy="148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Rules” Using ODR Data</a:t>
            </a:r>
            <a:endParaRPr/>
          </a:p>
        </p:txBody>
      </p:sp>
      <p:sp>
        <p:nvSpPr>
          <p:cNvPr id="445" name="Google Shape;445;gbaf0ff9533_0_37"/>
          <p:cNvSpPr txBox="1"/>
          <p:nvPr>
            <p:ph idx="1" type="body"/>
          </p:nvPr>
        </p:nvSpPr>
        <p:spPr>
          <a:xfrm>
            <a:off x="1485900" y="1903875"/>
            <a:ext cx="9601200" cy="4491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Name of Intervention:</a:t>
            </a:r>
            <a:r>
              <a:rPr lang="en-US"/>
              <a:t>  Check in/Check Out</a:t>
            </a:r>
            <a:br>
              <a:rPr lang="en-US"/>
            </a:br>
            <a:endParaRPr/>
          </a:p>
          <a:p>
            <a:pPr indent="0" lvl="0" marL="0" rtl="0" algn="l">
              <a:spcBef>
                <a:spcPts val="1000"/>
              </a:spcBef>
              <a:spcAft>
                <a:spcPts val="0"/>
              </a:spcAft>
              <a:buNone/>
            </a:pPr>
            <a:r>
              <a:rPr b="1" lang="en-US"/>
              <a:t>Purpose of Intervention:</a:t>
            </a:r>
            <a:r>
              <a:rPr lang="en-US"/>
              <a:t>  Best for students who demonstrate difficulties following schoolwide and classroom expectations; provides additional teaching, feedback and positive acknowledgement with these expectations via a daily progress report and check in with staff member.</a:t>
            </a:r>
            <a:br>
              <a:rPr lang="en-US"/>
            </a:br>
            <a:endParaRPr/>
          </a:p>
          <a:p>
            <a:pPr indent="0" lvl="0" marL="0" rtl="0" algn="l">
              <a:spcBef>
                <a:spcPts val="1000"/>
              </a:spcBef>
              <a:spcAft>
                <a:spcPts val="0"/>
              </a:spcAft>
              <a:buNone/>
            </a:pPr>
            <a:r>
              <a:rPr b="1" lang="en-US"/>
              <a:t>In Rules:</a:t>
            </a:r>
            <a:endParaRPr b="1"/>
          </a:p>
          <a:p>
            <a:pPr indent="0" lvl="0" marL="457200" rtl="0" algn="l">
              <a:spcBef>
                <a:spcPts val="1000"/>
              </a:spcBef>
              <a:spcAft>
                <a:spcPts val="0"/>
              </a:spcAft>
              <a:buNone/>
            </a:pPr>
            <a:r>
              <a:rPr b="1" lang="en-US"/>
              <a:t>Behavior:  </a:t>
            </a:r>
            <a:r>
              <a:rPr lang="en-US"/>
              <a:t>2 or more ODRs in a marking period; </a:t>
            </a:r>
            <a:r>
              <a:rPr lang="en-US">
                <a:solidFill>
                  <a:schemeClr val="dk1"/>
                </a:solidFill>
              </a:rPr>
              <a:t>s</a:t>
            </a:r>
            <a:r>
              <a:rPr lang="en-US">
                <a:solidFill>
                  <a:schemeClr val="dk1"/>
                </a:solidFill>
              </a:rPr>
              <a:t>tudent enjoys adult attention</a:t>
            </a:r>
            <a:endParaRPr/>
          </a:p>
          <a:p>
            <a:pPr indent="0" lvl="0" marL="457200" rtl="0" algn="l">
              <a:spcBef>
                <a:spcPts val="1000"/>
              </a:spcBef>
              <a:spcAft>
                <a:spcPts val="0"/>
              </a:spcAft>
              <a:buNone/>
            </a:pPr>
            <a:r>
              <a:rPr b="1" lang="en-US"/>
              <a:t>Academic:  </a:t>
            </a:r>
            <a:r>
              <a:rPr lang="en-US"/>
              <a:t>Student has several not handed in assignments in one or more classes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0" name="Shape 450"/>
        <p:cNvGrpSpPr/>
        <p:nvPr/>
      </p:nvGrpSpPr>
      <p:grpSpPr>
        <a:xfrm>
          <a:off x="0" y="0"/>
          <a:ext cx="0" cy="0"/>
          <a:chOff x="0" y="0"/>
          <a:chExt cx="0" cy="0"/>
        </a:xfrm>
      </p:grpSpPr>
      <p:pic>
        <p:nvPicPr>
          <p:cNvPr id="451" name="Google Shape;451;gb1823468ff_2_10"/>
          <p:cNvPicPr preferRelativeResize="0"/>
          <p:nvPr/>
        </p:nvPicPr>
        <p:blipFill rotWithShape="1">
          <a:blip r:embed="rId3">
            <a:alphaModFix/>
          </a:blip>
          <a:srcRect b="0" l="0" r="0" t="0"/>
          <a:stretch/>
        </p:blipFill>
        <p:spPr>
          <a:xfrm>
            <a:off x="1920525" y="1912800"/>
            <a:ext cx="8711651" cy="4259399"/>
          </a:xfrm>
          <a:prstGeom prst="rect">
            <a:avLst/>
          </a:prstGeom>
          <a:noFill/>
          <a:ln cap="flat" cmpd="sng" w="38100">
            <a:solidFill>
              <a:srgbClr val="000000"/>
            </a:solidFill>
            <a:prstDash val="solid"/>
            <a:round/>
            <a:headEnd len="sm" w="sm" type="none"/>
            <a:tailEnd len="sm" w="sm" type="none"/>
          </a:ln>
        </p:spPr>
      </p:pic>
      <p:sp>
        <p:nvSpPr>
          <p:cNvPr id="452" name="Google Shape;452;gb1823468ff_2_10"/>
          <p:cNvSpPr/>
          <p:nvPr/>
        </p:nvSpPr>
        <p:spPr>
          <a:xfrm>
            <a:off x="1863050" y="6172200"/>
            <a:ext cx="88266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Work Sans"/>
                <a:ea typeface="Work Sans"/>
                <a:cs typeface="Work Sans"/>
                <a:sym typeface="Work Sans"/>
              </a:rPr>
              <a:t>See:  </a:t>
            </a:r>
            <a:r>
              <a:rPr lang="en-US" sz="1700" u="sng">
                <a:solidFill>
                  <a:schemeClr val="hlink"/>
                </a:solidFill>
                <a:latin typeface="Work Sans"/>
                <a:ea typeface="Work Sans"/>
                <a:cs typeface="Work Sans"/>
                <a:sym typeface="Work Sans"/>
                <a:hlinkClick r:id="rId4"/>
              </a:rPr>
              <a:t>SEBA Website</a:t>
            </a:r>
            <a:endParaRPr sz="1700"/>
          </a:p>
          <a:p>
            <a:pPr indent="0" lvl="0" marL="0" marR="0" rtl="0" algn="l">
              <a:lnSpc>
                <a:spcPct val="100000"/>
              </a:lnSpc>
              <a:spcBef>
                <a:spcPts val="0"/>
              </a:spcBef>
              <a:spcAft>
                <a:spcPts val="0"/>
              </a:spcAft>
              <a:buNone/>
            </a:pPr>
            <a:r>
              <a:rPr b="0" i="0" lang="en-US" sz="1700" u="none" cap="none" strike="noStrike">
                <a:solidFill>
                  <a:srgbClr val="000000"/>
                </a:solidFill>
                <a:latin typeface="Work Sans"/>
                <a:ea typeface="Work Sans"/>
                <a:cs typeface="Work Sans"/>
                <a:sym typeface="Work Sans"/>
                <a:extLst>
                  <a:ext uri="http://customooxmlschemas.google.com/">
                    <go:slidesCustomData xmlns:go="http://customooxmlschemas.google.com/" textRoundtripDataId="16"/>
                  </a:ext>
                </a:extLst>
              </a:rPr>
              <a:t> </a:t>
            </a:r>
            <a:r>
              <a:rPr b="0" i="0" lang="en-US" sz="1700" u="none" cap="none" strike="noStrike">
                <a:solidFill>
                  <a:srgbClr val="000000"/>
                </a:solidFill>
                <a:latin typeface="Work Sans"/>
                <a:ea typeface="Work Sans"/>
                <a:cs typeface="Work Sans"/>
                <a:sym typeface="Work Sans"/>
              </a:rPr>
              <a:t> </a:t>
            </a: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53" name="Google Shape;453;gb1823468ff_2_10"/>
          <p:cNvSpPr txBox="1"/>
          <p:nvPr/>
        </p:nvSpPr>
        <p:spPr>
          <a:xfrm>
            <a:off x="966575" y="299175"/>
            <a:ext cx="10967400" cy="128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600" u="none" cap="none" strike="noStrike">
                <a:solidFill>
                  <a:srgbClr val="000000"/>
                </a:solidFill>
                <a:latin typeface="Arial"/>
                <a:ea typeface="Arial"/>
                <a:cs typeface="Arial"/>
                <a:sym typeface="Arial"/>
              </a:rPr>
              <a:t>Step 2:  Screen and Problem Solve </a:t>
            </a:r>
            <a:br>
              <a:rPr b="1" i="0" lang="en-US" sz="3600" u="none" cap="none" strike="noStrike">
                <a:solidFill>
                  <a:srgbClr val="000000"/>
                </a:solidFill>
                <a:latin typeface="Arial"/>
                <a:ea typeface="Arial"/>
                <a:cs typeface="Arial"/>
                <a:sym typeface="Arial"/>
              </a:rPr>
            </a:br>
            <a:r>
              <a:rPr b="1" i="1" lang="en-US" sz="3600" u="none" cap="none" strike="noStrike">
                <a:solidFill>
                  <a:srgbClr val="000000"/>
                </a:solidFill>
                <a:latin typeface="Arial"/>
                <a:ea typeface="Arial"/>
                <a:cs typeface="Arial"/>
                <a:sym typeface="Arial"/>
              </a:rPr>
              <a:t>(using decision rules and a resource map)</a:t>
            </a:r>
            <a:endParaRPr i="1" sz="3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pSp>
        <p:nvGrpSpPr>
          <p:cNvPr id="459" name="Google Shape;459;gb1823468ff_2_25"/>
          <p:cNvGrpSpPr/>
          <p:nvPr/>
        </p:nvGrpSpPr>
        <p:grpSpPr>
          <a:xfrm>
            <a:off x="1177560" y="385808"/>
            <a:ext cx="10514767" cy="6086383"/>
            <a:chOff x="0" y="25975"/>
            <a:chExt cx="10514767" cy="6086383"/>
          </a:xfrm>
        </p:grpSpPr>
        <p:sp>
          <p:nvSpPr>
            <p:cNvPr id="460" name="Google Shape;460;gb1823468ff_2_25"/>
            <p:cNvSpPr/>
            <p:nvPr/>
          </p:nvSpPr>
          <p:spPr>
            <a:xfrm>
              <a:off x="0" y="956073"/>
              <a:ext cx="10514767" cy="819000"/>
            </a:xfrm>
            <a:prstGeom prst="rect">
              <a:avLst/>
            </a:prstGeom>
            <a:solidFill>
              <a:srgbClr val="B4A7D6"/>
            </a:solidFill>
            <a:ln cap="flat" cmpd="sng" w="34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b1823468ff_2_25"/>
            <p:cNvSpPr txBox="1"/>
            <p:nvPr/>
          </p:nvSpPr>
          <p:spPr>
            <a:xfrm>
              <a:off x="0" y="956073"/>
              <a:ext cx="10514767" cy="8190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142225" lIns="816050" spcFirstLastPara="1" rIns="816050" wrap="square" tIns="416550">
              <a:noAutofit/>
            </a:bodyPr>
            <a:lstStyle/>
            <a:p>
              <a:pPr indent="-228600" lvl="1" marL="228600" marR="0" rtl="0" algn="l">
                <a:lnSpc>
                  <a:spcPct val="90000"/>
                </a:lnSpc>
                <a:spcBef>
                  <a:spcPts val="0"/>
                </a:spcBef>
                <a:spcAft>
                  <a:spcPts val="0"/>
                </a:spcAft>
                <a:buClr>
                  <a:schemeClr val="dk1"/>
                </a:buClr>
                <a:buSzPts val="2100"/>
                <a:buFont typeface="Libre Franklin"/>
                <a:buChar char="•"/>
              </a:pPr>
              <a:r>
                <a:rPr b="0" i="0" lang="en-US" sz="2100" u="none" cap="none" strike="noStrike">
                  <a:solidFill>
                    <a:schemeClr val="dk1"/>
                  </a:solidFill>
                  <a:latin typeface="Libre Franklin"/>
                  <a:ea typeface="Libre Franklin"/>
                  <a:cs typeface="Libre Franklin"/>
                  <a:sym typeface="Libre Franklin"/>
                </a:rPr>
                <a:t>Ensure </a:t>
              </a:r>
              <a:r>
                <a:rPr lang="en-US" sz="2100">
                  <a:solidFill>
                    <a:schemeClr val="dk1"/>
                  </a:solidFill>
                  <a:latin typeface="Libre Franklin"/>
                  <a:ea typeface="Libre Franklin"/>
                  <a:cs typeface="Libre Franklin"/>
                  <a:sym typeface="Libre Franklin"/>
                </a:rPr>
                <a:t>fidelity</a:t>
              </a:r>
              <a:r>
                <a:rPr b="0" i="0" lang="en-US" sz="2100" u="none" cap="none" strike="noStrike">
                  <a:solidFill>
                    <a:schemeClr val="dk1"/>
                  </a:solidFill>
                  <a:latin typeface="Libre Franklin"/>
                  <a:ea typeface="Libre Franklin"/>
                  <a:cs typeface="Libre Franklin"/>
                  <a:sym typeface="Libre Franklin"/>
                </a:rPr>
                <a:t> to Tier 1 instruction and acknowledgement plan</a:t>
              </a:r>
              <a:endParaRPr b="0" i="0" sz="1500" u="none" cap="none" strike="noStrike">
                <a:solidFill>
                  <a:srgbClr val="000000"/>
                </a:solidFill>
                <a:latin typeface="Arial"/>
                <a:ea typeface="Arial"/>
                <a:cs typeface="Arial"/>
                <a:sym typeface="Arial"/>
              </a:endParaRPr>
            </a:p>
          </p:txBody>
        </p:sp>
        <p:sp>
          <p:nvSpPr>
            <p:cNvPr id="462" name="Google Shape;462;gb1823468ff_2_25"/>
            <p:cNvSpPr/>
            <p:nvPr/>
          </p:nvSpPr>
          <p:spPr>
            <a:xfrm>
              <a:off x="525738" y="25975"/>
              <a:ext cx="7360336" cy="1225298"/>
            </a:xfrm>
            <a:prstGeom prst="roundRect">
              <a:avLst>
                <a:gd fmla="val 16667" name="adj"/>
              </a:avLst>
            </a:prstGeom>
            <a:solidFill>
              <a:srgbClr val="B4A7D6"/>
            </a:solidFill>
            <a:ln cap="flat" cmpd="sng" w="34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b1823468ff_2_25"/>
            <p:cNvSpPr txBox="1"/>
            <p:nvPr/>
          </p:nvSpPr>
          <p:spPr>
            <a:xfrm>
              <a:off x="585552" y="85789"/>
              <a:ext cx="7240708" cy="110567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0" lIns="278200" spcFirstLastPara="1" rIns="278200" wrap="square" tIns="0">
              <a:noAutofit/>
            </a:bodyPr>
            <a:lstStyle/>
            <a:p>
              <a:pPr indent="0" lvl="0" marL="0" marR="0" rtl="0" algn="l">
                <a:lnSpc>
                  <a:spcPct val="90000"/>
                </a:lnSpc>
                <a:spcBef>
                  <a:spcPts val="0"/>
                </a:spcBef>
                <a:spcAft>
                  <a:spcPts val="0"/>
                </a:spcAft>
                <a:buClr>
                  <a:schemeClr val="dk1"/>
                </a:buClr>
                <a:buSzPts val="2400"/>
                <a:buFont typeface="Libre Franklin"/>
                <a:buNone/>
              </a:pPr>
              <a:r>
                <a:rPr b="0" i="0" lang="en-US" sz="2300" u="none" cap="none" strike="noStrike">
                  <a:solidFill>
                    <a:schemeClr val="dk1"/>
                  </a:solidFill>
                  <a:latin typeface="Libre Franklin"/>
                  <a:ea typeface="Libre Franklin"/>
                  <a:cs typeface="Libre Franklin"/>
                  <a:sym typeface="Libre Franklin"/>
                </a:rPr>
                <a:t>Schoolwide data show greater than 20% of student population at risk for social behavior problems (based on ODR data)</a:t>
              </a:r>
              <a:endParaRPr b="0" i="0" sz="1300" u="none" cap="none" strike="noStrike">
                <a:solidFill>
                  <a:srgbClr val="000000"/>
                </a:solidFill>
                <a:latin typeface="Arial"/>
                <a:ea typeface="Arial"/>
                <a:cs typeface="Arial"/>
                <a:sym typeface="Arial"/>
              </a:endParaRPr>
            </a:p>
          </p:txBody>
        </p:sp>
        <p:sp>
          <p:nvSpPr>
            <p:cNvPr id="464" name="Google Shape;464;gb1823468ff_2_25"/>
            <p:cNvSpPr/>
            <p:nvPr/>
          </p:nvSpPr>
          <p:spPr>
            <a:xfrm>
              <a:off x="0" y="2911444"/>
              <a:ext cx="10514767" cy="819000"/>
            </a:xfrm>
            <a:prstGeom prst="rect">
              <a:avLst/>
            </a:prstGeom>
            <a:solidFill>
              <a:srgbClr val="B4A7D6"/>
            </a:solidFill>
            <a:ln cap="flat" cmpd="sng" w="34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b1823468ff_2_25"/>
            <p:cNvSpPr txBox="1"/>
            <p:nvPr/>
          </p:nvSpPr>
          <p:spPr>
            <a:xfrm>
              <a:off x="0" y="2802958"/>
              <a:ext cx="10514767" cy="105147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142225" lIns="816050" spcFirstLastPara="1" rIns="816050" wrap="square" tIns="416550">
              <a:noAutofit/>
            </a:bodyPr>
            <a:lstStyle/>
            <a:p>
              <a:pPr indent="-228600" lvl="1" marL="228600" marR="0" rtl="0" algn="l">
                <a:lnSpc>
                  <a:spcPct val="90000"/>
                </a:lnSpc>
                <a:spcBef>
                  <a:spcPts val="0"/>
                </a:spcBef>
                <a:spcAft>
                  <a:spcPts val="0"/>
                </a:spcAft>
                <a:buClr>
                  <a:schemeClr val="dk1"/>
                </a:buClr>
                <a:buSzPts val="2000"/>
                <a:buFont typeface="Libre Franklin"/>
                <a:buChar char="•"/>
              </a:pPr>
              <a:r>
                <a:rPr b="0" i="0" lang="en-US" sz="2000" u="none" cap="none" strike="noStrike">
                  <a:solidFill>
                    <a:schemeClr val="dk1"/>
                  </a:solidFill>
                  <a:latin typeface="Libre Franklin"/>
                  <a:ea typeface="Libre Franklin"/>
                  <a:cs typeface="Libre Franklin"/>
                  <a:sym typeface="Libre Franklin"/>
                </a:rPr>
                <a:t>Develop a class wide group contingency linked to classroom expectations</a:t>
              </a:r>
              <a:endParaRPr b="0" i="0" sz="1400" u="none" cap="none" strike="noStrike">
                <a:solidFill>
                  <a:srgbClr val="000000"/>
                </a:solidFill>
                <a:latin typeface="Arial"/>
                <a:ea typeface="Arial"/>
                <a:cs typeface="Arial"/>
                <a:sym typeface="Arial"/>
              </a:endParaRPr>
            </a:p>
          </p:txBody>
        </p:sp>
        <p:sp>
          <p:nvSpPr>
            <p:cNvPr id="466" name="Google Shape;466;gb1823468ff_2_25"/>
            <p:cNvSpPr/>
            <p:nvPr/>
          </p:nvSpPr>
          <p:spPr>
            <a:xfrm>
              <a:off x="525738" y="1883073"/>
              <a:ext cx="7360336" cy="1323570"/>
            </a:xfrm>
            <a:prstGeom prst="roundRect">
              <a:avLst>
                <a:gd fmla="val 16667" name="adj"/>
              </a:avLst>
            </a:prstGeom>
            <a:solidFill>
              <a:srgbClr val="B4A7D6"/>
            </a:solidFill>
            <a:ln cap="flat" cmpd="sng" w="34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b1823468ff_2_25"/>
            <p:cNvSpPr txBox="1"/>
            <p:nvPr/>
          </p:nvSpPr>
          <p:spPr>
            <a:xfrm>
              <a:off x="590349" y="1947684"/>
              <a:ext cx="7231114" cy="1194348"/>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0" lIns="278200" spcFirstLastPara="1" rIns="278200" wrap="square" tIns="0">
              <a:noAutofit/>
            </a:bodyPr>
            <a:lstStyle/>
            <a:p>
              <a:pPr indent="0" lvl="0" marL="0" marR="0" rtl="0" algn="l">
                <a:lnSpc>
                  <a:spcPct val="90000"/>
                </a:lnSpc>
                <a:spcBef>
                  <a:spcPts val="0"/>
                </a:spcBef>
                <a:spcAft>
                  <a:spcPts val="0"/>
                </a:spcAft>
                <a:buClr>
                  <a:schemeClr val="dk1"/>
                </a:buClr>
                <a:buSzPts val="2400"/>
                <a:buFont typeface="Libre Franklin"/>
                <a:buNone/>
              </a:pPr>
              <a:r>
                <a:rPr b="0" i="0" lang="en-US" sz="2300" u="none" cap="none" strike="noStrike">
                  <a:solidFill>
                    <a:schemeClr val="dk1"/>
                  </a:solidFill>
                  <a:latin typeface="Libre Franklin"/>
                  <a:ea typeface="Libre Franklin"/>
                  <a:cs typeface="Libre Franklin"/>
                  <a:sym typeface="Libre Franklin"/>
                </a:rPr>
                <a:t>Schoolwide data </a:t>
              </a:r>
              <a:r>
                <a:rPr lang="en-US" sz="2300">
                  <a:solidFill>
                    <a:schemeClr val="dk1"/>
                  </a:solidFill>
                  <a:latin typeface="Libre Franklin"/>
                  <a:ea typeface="Libre Franklin"/>
                  <a:cs typeface="Libre Franklin"/>
                  <a:sym typeface="Libre Franklin"/>
                </a:rPr>
                <a:t>are</a:t>
              </a:r>
              <a:r>
                <a:rPr b="0" i="0" lang="en-US" sz="2300" u="none" cap="none" strike="noStrike">
                  <a:solidFill>
                    <a:schemeClr val="dk1"/>
                  </a:solidFill>
                  <a:latin typeface="Libre Franklin"/>
                  <a:ea typeface="Libre Franklin"/>
                  <a:cs typeface="Libre Franklin"/>
                  <a:sym typeface="Libre Franklin"/>
                </a:rPr>
                <a:t> less than 20% but 3 classrooms identified more than 20% of students at risk for social behavior problems </a:t>
              </a:r>
              <a:endParaRPr b="0" i="0" sz="1300" u="none" cap="none" strike="noStrike">
                <a:solidFill>
                  <a:srgbClr val="000000"/>
                </a:solidFill>
                <a:latin typeface="Arial"/>
                <a:ea typeface="Arial"/>
                <a:cs typeface="Arial"/>
                <a:sym typeface="Arial"/>
              </a:endParaRPr>
            </a:p>
          </p:txBody>
        </p:sp>
        <p:sp>
          <p:nvSpPr>
            <p:cNvPr id="468" name="Google Shape;468;gb1823468ff_2_25"/>
            <p:cNvSpPr/>
            <p:nvPr/>
          </p:nvSpPr>
          <p:spPr>
            <a:xfrm>
              <a:off x="0" y="4978358"/>
              <a:ext cx="10514767" cy="1134000"/>
            </a:xfrm>
            <a:prstGeom prst="rect">
              <a:avLst/>
            </a:prstGeom>
            <a:solidFill>
              <a:srgbClr val="B4A7D6"/>
            </a:solidFill>
            <a:ln cap="flat" cmpd="sng" w="34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b1823468ff_2_25"/>
            <p:cNvSpPr txBox="1"/>
            <p:nvPr/>
          </p:nvSpPr>
          <p:spPr>
            <a:xfrm>
              <a:off x="0" y="4978358"/>
              <a:ext cx="10514767" cy="1134000"/>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142225" lIns="816050" spcFirstLastPara="1" rIns="816050" wrap="square" tIns="416550">
              <a:noAutofit/>
            </a:bodyPr>
            <a:lstStyle/>
            <a:p>
              <a:pPr indent="-228600" lvl="1" marL="228600" marR="0" rtl="0" algn="l">
                <a:lnSpc>
                  <a:spcPct val="90000"/>
                </a:lnSpc>
                <a:spcBef>
                  <a:spcPts val="0"/>
                </a:spcBef>
                <a:spcAft>
                  <a:spcPts val="0"/>
                </a:spcAft>
                <a:buClr>
                  <a:schemeClr val="dk1"/>
                </a:buClr>
                <a:buSzPts val="2000"/>
                <a:buFont typeface="Libre Franklin"/>
                <a:buChar char="•"/>
              </a:pPr>
              <a:r>
                <a:rPr b="0" i="0" lang="en-US" sz="2000" u="none" cap="none" strike="noStrike">
                  <a:solidFill>
                    <a:schemeClr val="dk1"/>
                  </a:solidFill>
                  <a:latin typeface="Libre Franklin"/>
                  <a:ea typeface="Libre Franklin"/>
                  <a:cs typeface="Libre Franklin"/>
                  <a:sym typeface="Libre Franklin"/>
                </a:rPr>
                <a:t>Enroll 1 student in CICO</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Libre Franklin"/>
                <a:buChar char="•"/>
              </a:pPr>
              <a:r>
                <a:rPr b="0" i="0" lang="en-US" sz="2000" u="none" cap="none" strike="noStrike">
                  <a:solidFill>
                    <a:schemeClr val="dk1"/>
                  </a:solidFill>
                  <a:latin typeface="Libre Franklin"/>
                  <a:ea typeface="Libre Franklin"/>
                  <a:cs typeface="Libre Franklin"/>
                  <a:sym typeface="Libre Franklin"/>
                </a:rPr>
                <a:t>Develop a classroom (Tier 1) independent contingency for 1 student</a:t>
              </a:r>
              <a:endParaRPr b="0" i="0" sz="1400" u="none" cap="none" strike="noStrike">
                <a:solidFill>
                  <a:srgbClr val="000000"/>
                </a:solidFill>
                <a:latin typeface="Arial"/>
                <a:ea typeface="Arial"/>
                <a:cs typeface="Arial"/>
                <a:sym typeface="Arial"/>
              </a:endParaRPr>
            </a:p>
          </p:txBody>
        </p:sp>
        <p:sp>
          <p:nvSpPr>
            <p:cNvPr id="470" name="Google Shape;470;gb1823468ff_2_25"/>
            <p:cNvSpPr/>
            <p:nvPr/>
          </p:nvSpPr>
          <p:spPr>
            <a:xfrm>
              <a:off x="525738" y="3838444"/>
              <a:ext cx="7360336" cy="1435114"/>
            </a:xfrm>
            <a:prstGeom prst="roundRect">
              <a:avLst>
                <a:gd fmla="val 16667" name="adj"/>
              </a:avLst>
            </a:prstGeom>
            <a:solidFill>
              <a:srgbClr val="B4A7D6"/>
            </a:solidFill>
            <a:ln cap="flat" cmpd="sng" w="34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b1823468ff_2_25"/>
            <p:cNvSpPr txBox="1"/>
            <p:nvPr/>
          </p:nvSpPr>
          <p:spPr>
            <a:xfrm>
              <a:off x="595794" y="3908500"/>
              <a:ext cx="7220224" cy="1295002"/>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0" lIns="278200" spcFirstLastPara="1" rIns="278200" wrap="square" tIns="0">
              <a:noAutofit/>
            </a:bodyPr>
            <a:lstStyle/>
            <a:p>
              <a:pPr indent="0" lvl="0" marL="0" marR="0" rtl="0" algn="l">
                <a:lnSpc>
                  <a:spcPct val="90000"/>
                </a:lnSpc>
                <a:spcBef>
                  <a:spcPts val="0"/>
                </a:spcBef>
                <a:spcAft>
                  <a:spcPts val="0"/>
                </a:spcAft>
                <a:buClr>
                  <a:schemeClr val="dk1"/>
                </a:buClr>
                <a:buSzPts val="2400"/>
                <a:buFont typeface="Libre Franklin"/>
                <a:buNone/>
              </a:pPr>
              <a:r>
                <a:rPr b="0" i="0" lang="en-US" sz="2300" u="none" cap="none" strike="noStrike">
                  <a:solidFill>
                    <a:schemeClr val="dk1"/>
                  </a:solidFill>
                  <a:latin typeface="Libre Franklin"/>
                  <a:ea typeface="Libre Franklin"/>
                  <a:cs typeface="Libre Franklin"/>
                  <a:sym typeface="Libre Franklin"/>
                </a:rPr>
                <a:t>S</a:t>
              </a:r>
              <a:r>
                <a:rPr b="0" i="0" lang="en-US" sz="2200" u="none" cap="none" strike="noStrike">
                  <a:solidFill>
                    <a:schemeClr val="dk1"/>
                  </a:solidFill>
                  <a:latin typeface="Libre Franklin"/>
                  <a:ea typeface="Libre Franklin"/>
                  <a:cs typeface="Libre Franklin"/>
                  <a:sym typeface="Libre Franklin"/>
                </a:rPr>
                <a:t>choolwide data </a:t>
              </a:r>
              <a:r>
                <a:rPr lang="en-US" sz="2200">
                  <a:solidFill>
                    <a:schemeClr val="dk1"/>
                  </a:solidFill>
                  <a:latin typeface="Libre Franklin"/>
                  <a:ea typeface="Libre Franklin"/>
                  <a:cs typeface="Libre Franklin"/>
                  <a:sym typeface="Libre Franklin"/>
                </a:rPr>
                <a:t>are</a:t>
              </a:r>
              <a:r>
                <a:rPr b="0" i="0" lang="en-US" sz="2200" u="none" cap="none" strike="noStrike">
                  <a:solidFill>
                    <a:schemeClr val="dk1"/>
                  </a:solidFill>
                  <a:latin typeface="Libre Franklin"/>
                  <a:ea typeface="Libre Franklin"/>
                  <a:cs typeface="Libre Franklin"/>
                  <a:sym typeface="Libre Franklin"/>
                </a:rPr>
                <a:t> less than 20%, the classroom is less than 20%  but 2 students are at risk for social behavior problems (based on ODR data)</a:t>
              </a:r>
              <a:endParaRPr b="0" i="0" sz="1200" u="none" cap="none" strike="noStrike">
                <a:solidFill>
                  <a:srgbClr val="000000"/>
                </a:solidFill>
                <a:latin typeface="Arial"/>
                <a:ea typeface="Arial"/>
                <a:cs typeface="Arial"/>
                <a:sym typeface="Arial"/>
              </a:endParaRPr>
            </a:p>
          </p:txBody>
        </p:sp>
      </p:grpSp>
      <p:sp>
        <p:nvSpPr>
          <p:cNvPr id="472" name="Google Shape;472;gb1823468ff_2_25"/>
          <p:cNvSpPr/>
          <p:nvPr/>
        </p:nvSpPr>
        <p:spPr>
          <a:xfrm>
            <a:off x="1038150" y="846950"/>
            <a:ext cx="645000" cy="10224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b1823468ff_2_25"/>
          <p:cNvSpPr/>
          <p:nvPr/>
        </p:nvSpPr>
        <p:spPr>
          <a:xfrm>
            <a:off x="1022300" y="2815550"/>
            <a:ext cx="645000" cy="10854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b1823468ff_2_25"/>
          <p:cNvSpPr/>
          <p:nvPr/>
        </p:nvSpPr>
        <p:spPr>
          <a:xfrm>
            <a:off x="1049100" y="4915975"/>
            <a:ext cx="645000" cy="10224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79" name="Shape 479"/>
        <p:cNvGrpSpPr/>
        <p:nvPr/>
      </p:nvGrpSpPr>
      <p:grpSpPr>
        <a:xfrm>
          <a:off x="0" y="0"/>
          <a:ext cx="0" cy="0"/>
          <a:chOff x="0" y="0"/>
          <a:chExt cx="0" cy="0"/>
        </a:xfrm>
      </p:grpSpPr>
      <p:pic>
        <p:nvPicPr>
          <p:cNvPr descr="Table&#10;&#10;Description automatically generated" id="480" name="Google Shape;480;gb1823468ff_0_272"/>
          <p:cNvPicPr preferRelativeResize="0"/>
          <p:nvPr/>
        </p:nvPicPr>
        <p:blipFill rotWithShape="1">
          <a:blip r:embed="rId3">
            <a:alphaModFix/>
          </a:blip>
          <a:srcRect b="0" l="0" r="-2438" t="0"/>
          <a:stretch/>
        </p:blipFill>
        <p:spPr>
          <a:xfrm>
            <a:off x="1903750" y="157300"/>
            <a:ext cx="9653650" cy="6408225"/>
          </a:xfrm>
          <a:prstGeom prst="rect">
            <a:avLst/>
          </a:prstGeom>
          <a:noFill/>
          <a:ln cap="flat" cmpd="sng" w="28575">
            <a:solidFill>
              <a:schemeClr val="dk2"/>
            </a:solidFill>
            <a:prstDash val="solid"/>
            <a:round/>
            <a:headEnd len="sm" w="sm" type="none"/>
            <a:tailEnd len="sm" w="sm" type="none"/>
          </a:ln>
        </p:spPr>
      </p:pic>
      <p:sp>
        <p:nvSpPr>
          <p:cNvPr id="481" name="Google Shape;481;gb1823468ff_0_272"/>
          <p:cNvSpPr/>
          <p:nvPr/>
        </p:nvSpPr>
        <p:spPr>
          <a:xfrm>
            <a:off x="1689450" y="3992475"/>
            <a:ext cx="9653700" cy="2640900"/>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85" name="Shape 485"/>
        <p:cNvGrpSpPr/>
        <p:nvPr/>
      </p:nvGrpSpPr>
      <p:grpSpPr>
        <a:xfrm>
          <a:off x="0" y="0"/>
          <a:ext cx="0" cy="0"/>
          <a:chOff x="0" y="0"/>
          <a:chExt cx="0" cy="0"/>
        </a:xfrm>
      </p:grpSpPr>
      <p:sp>
        <p:nvSpPr>
          <p:cNvPr id="486" name="Google Shape;486;p18"/>
          <p:cNvSpPr txBox="1"/>
          <p:nvPr>
            <p:ph type="title"/>
          </p:nvPr>
        </p:nvSpPr>
        <p:spPr>
          <a:xfrm>
            <a:off x="939875" y="639700"/>
            <a:ext cx="3778800" cy="5577900"/>
          </a:xfrm>
          <a:prstGeom prst="rect">
            <a:avLst/>
          </a:prstGeom>
          <a:noFill/>
          <a:ln>
            <a:noFill/>
          </a:ln>
        </p:spPr>
        <p:txBody>
          <a:bodyPr anchorCtr="0" anchor="ctr"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Libre Franklin"/>
              <a:buNone/>
            </a:pPr>
            <a:r>
              <a:rPr b="1" lang="en-US" sz="3200"/>
              <a:t>Will screening data lead to more students identified as needing support or evaluation? </a:t>
            </a:r>
            <a:br>
              <a:rPr b="1" lang="en-US" sz="3700"/>
            </a:br>
            <a:br>
              <a:rPr b="1" lang="en-US" sz="3700"/>
            </a:br>
            <a:r>
              <a:rPr b="1" lang="en-US" sz="3700"/>
              <a:t>Yes, but…</a:t>
            </a:r>
            <a:br>
              <a:rPr b="1" lang="en-US" sz="3700"/>
            </a:br>
            <a:endParaRPr sz="3700"/>
          </a:p>
        </p:txBody>
      </p:sp>
      <p:grpSp>
        <p:nvGrpSpPr>
          <p:cNvPr id="487" name="Google Shape;487;p18"/>
          <p:cNvGrpSpPr/>
          <p:nvPr/>
        </p:nvGrpSpPr>
        <p:grpSpPr>
          <a:xfrm>
            <a:off x="4901472" y="639705"/>
            <a:ext cx="6506400" cy="5577840"/>
            <a:chOff x="0" y="0"/>
            <a:chExt cx="6506400" cy="5577840"/>
          </a:xfrm>
        </p:grpSpPr>
        <p:cxnSp>
          <p:nvCxnSpPr>
            <p:cNvPr id="488" name="Google Shape;488;p18"/>
            <p:cNvCxnSpPr/>
            <p:nvPr/>
          </p:nvCxnSpPr>
          <p:spPr>
            <a:xfrm>
              <a:off x="0" y="0"/>
              <a:ext cx="6506304" cy="0"/>
            </a:xfrm>
            <a:prstGeom prst="straightConnector1">
              <a:avLst/>
            </a:prstGeom>
            <a:solidFill>
              <a:schemeClr val="accent2"/>
            </a:solidFill>
            <a:ln cap="flat" cmpd="sng" w="34925">
              <a:solidFill>
                <a:schemeClr val="accent2"/>
              </a:solidFill>
              <a:prstDash val="solid"/>
              <a:round/>
              <a:headEnd len="sm" w="sm" type="none"/>
              <a:tailEnd len="sm" w="sm" type="none"/>
            </a:ln>
          </p:spPr>
        </p:cxnSp>
        <p:sp>
          <p:nvSpPr>
            <p:cNvPr id="489" name="Google Shape;489;p18"/>
            <p:cNvSpPr/>
            <p:nvPr/>
          </p:nvSpPr>
          <p:spPr>
            <a:xfrm>
              <a:off x="0" y="0"/>
              <a:ext cx="6506304" cy="13944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8"/>
            <p:cNvSpPr txBox="1"/>
            <p:nvPr/>
          </p:nvSpPr>
          <p:spPr>
            <a:xfrm>
              <a:off x="0" y="0"/>
              <a:ext cx="6506304" cy="1394460"/>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Clr>
                  <a:schemeClr val="dk1"/>
                </a:buClr>
                <a:buSzPts val="1700"/>
                <a:buFont typeface="Libre Franklin"/>
                <a:buNone/>
              </a:pPr>
              <a:r>
                <a:rPr b="0" i="0" lang="en-US" sz="2100" u="none" cap="none" strike="noStrike">
                  <a:solidFill>
                    <a:schemeClr val="dk1"/>
                  </a:solidFill>
                  <a:latin typeface="Libre Franklin"/>
                  <a:ea typeface="Libre Franklin"/>
                  <a:cs typeface="Libre Franklin"/>
                  <a:sym typeface="Libre Franklin"/>
                </a:rPr>
                <a:t>Universal screening data signal that more</a:t>
              </a:r>
              <a:r>
                <a:rPr b="1" i="0" lang="en-US" sz="2100" u="none" cap="none" strike="noStrike">
                  <a:solidFill>
                    <a:schemeClr val="dk1"/>
                  </a:solidFill>
                  <a:latin typeface="Libre Franklin"/>
                  <a:ea typeface="Libre Franklin"/>
                  <a:cs typeface="Libre Franklin"/>
                  <a:sym typeface="Libre Franklin"/>
                </a:rPr>
                <a:t> information</a:t>
              </a:r>
              <a:r>
                <a:rPr b="0" i="0" lang="en-US" sz="2100" u="none" cap="none" strike="noStrike">
                  <a:solidFill>
                    <a:schemeClr val="dk1"/>
                  </a:solidFill>
                  <a:latin typeface="Libre Franklin"/>
                  <a:ea typeface="Libre Franklin"/>
                  <a:cs typeface="Libre Franklin"/>
                  <a:sym typeface="Libre Franklin"/>
                </a:rPr>
                <a:t> (not necessarily more intervention) is needed to understand and support your staff and students.  </a:t>
              </a:r>
              <a:br>
                <a:rPr b="0" i="0" lang="en-US" sz="1900" u="none" cap="none" strike="noStrike">
                  <a:solidFill>
                    <a:schemeClr val="dk1"/>
                  </a:solidFill>
                  <a:latin typeface="Libre Franklin"/>
                  <a:ea typeface="Libre Franklin"/>
                  <a:cs typeface="Libre Franklin"/>
                  <a:sym typeface="Libre Franklin"/>
                </a:rPr>
              </a:br>
              <a:endParaRPr b="0" i="0" sz="1900" u="none" cap="none" strike="noStrike">
                <a:solidFill>
                  <a:schemeClr val="dk1"/>
                </a:solidFill>
                <a:latin typeface="Libre Franklin"/>
                <a:ea typeface="Libre Franklin"/>
                <a:cs typeface="Libre Franklin"/>
                <a:sym typeface="Libre Franklin"/>
              </a:endParaRPr>
            </a:p>
          </p:txBody>
        </p:sp>
        <p:cxnSp>
          <p:nvCxnSpPr>
            <p:cNvPr id="491" name="Google Shape;491;p18"/>
            <p:cNvCxnSpPr/>
            <p:nvPr/>
          </p:nvCxnSpPr>
          <p:spPr>
            <a:xfrm>
              <a:off x="0" y="1394460"/>
              <a:ext cx="6506304" cy="0"/>
            </a:xfrm>
            <a:prstGeom prst="straightConnector1">
              <a:avLst/>
            </a:prstGeom>
            <a:solidFill>
              <a:srgbClr val="A8A8A8"/>
            </a:solidFill>
            <a:ln cap="flat" cmpd="sng" w="34925">
              <a:solidFill>
                <a:srgbClr val="A8A8A8"/>
              </a:solidFill>
              <a:prstDash val="solid"/>
              <a:round/>
              <a:headEnd len="sm" w="sm" type="none"/>
              <a:tailEnd len="sm" w="sm" type="none"/>
            </a:ln>
          </p:spPr>
        </p:cxnSp>
        <p:sp>
          <p:nvSpPr>
            <p:cNvPr id="492" name="Google Shape;492;p18"/>
            <p:cNvSpPr/>
            <p:nvPr/>
          </p:nvSpPr>
          <p:spPr>
            <a:xfrm>
              <a:off x="0" y="1394460"/>
              <a:ext cx="6506304" cy="13944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8"/>
            <p:cNvSpPr txBox="1"/>
            <p:nvPr/>
          </p:nvSpPr>
          <p:spPr>
            <a:xfrm>
              <a:off x="0" y="1394460"/>
              <a:ext cx="6506304" cy="1394460"/>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Clr>
                  <a:schemeClr val="dk1"/>
                </a:buClr>
                <a:buSzPts val="1700"/>
                <a:buFont typeface="Libre Franklin"/>
                <a:buNone/>
              </a:pPr>
              <a:r>
                <a:rPr b="0" i="0" lang="en-US" sz="2100" u="none" cap="none" strike="noStrike">
                  <a:solidFill>
                    <a:schemeClr val="dk1"/>
                  </a:solidFill>
                  <a:latin typeface="Libre Franklin"/>
                  <a:ea typeface="Libre Franklin"/>
                  <a:cs typeface="Libre Franklin"/>
                  <a:sym typeface="Libre Franklin"/>
                </a:rPr>
                <a:t>If a high percentage of students show risk at the school or classroom level, your interventions should address those needs before individual student needs.</a:t>
              </a:r>
              <a:br>
                <a:rPr b="0" i="0" lang="en-US" sz="1900" u="none" cap="none" strike="noStrike">
                  <a:solidFill>
                    <a:schemeClr val="dk1"/>
                  </a:solidFill>
                  <a:latin typeface="Libre Franklin"/>
                  <a:ea typeface="Libre Franklin"/>
                  <a:cs typeface="Libre Franklin"/>
                  <a:sym typeface="Libre Franklin"/>
                </a:rPr>
              </a:br>
              <a:endParaRPr b="0" i="0" sz="1900" u="none" cap="none" strike="noStrike">
                <a:solidFill>
                  <a:schemeClr val="dk1"/>
                </a:solidFill>
                <a:latin typeface="Libre Franklin"/>
                <a:ea typeface="Libre Franklin"/>
                <a:cs typeface="Libre Franklin"/>
                <a:sym typeface="Libre Franklin"/>
              </a:endParaRPr>
            </a:p>
          </p:txBody>
        </p:sp>
        <p:cxnSp>
          <p:nvCxnSpPr>
            <p:cNvPr id="494" name="Google Shape;494;p18"/>
            <p:cNvCxnSpPr/>
            <p:nvPr/>
          </p:nvCxnSpPr>
          <p:spPr>
            <a:xfrm>
              <a:off x="0" y="2788920"/>
              <a:ext cx="6506304" cy="0"/>
            </a:xfrm>
            <a:prstGeom prst="straightConnector1">
              <a:avLst/>
            </a:prstGeom>
            <a:solidFill>
              <a:srgbClr val="9F9F9F"/>
            </a:solidFill>
            <a:ln cap="flat" cmpd="sng" w="34925">
              <a:solidFill>
                <a:srgbClr val="9F9F9F"/>
              </a:solidFill>
              <a:prstDash val="solid"/>
              <a:round/>
              <a:headEnd len="sm" w="sm" type="none"/>
              <a:tailEnd len="sm" w="sm" type="none"/>
            </a:ln>
          </p:spPr>
        </p:cxnSp>
        <p:sp>
          <p:nvSpPr>
            <p:cNvPr id="495" name="Google Shape;495;p18"/>
            <p:cNvSpPr/>
            <p:nvPr/>
          </p:nvSpPr>
          <p:spPr>
            <a:xfrm>
              <a:off x="0" y="2788920"/>
              <a:ext cx="6506304" cy="13944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8"/>
            <p:cNvSpPr txBox="1"/>
            <p:nvPr/>
          </p:nvSpPr>
          <p:spPr>
            <a:xfrm>
              <a:off x="0" y="2788920"/>
              <a:ext cx="6506304" cy="1394460"/>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Clr>
                  <a:schemeClr val="dk1"/>
                </a:buClr>
                <a:buSzPts val="1700"/>
                <a:buFont typeface="Libre Franklin"/>
                <a:buNone/>
              </a:pPr>
              <a:r>
                <a:rPr b="0" i="0" lang="en-US" sz="2100" u="none" cap="none" strike="noStrike">
                  <a:solidFill>
                    <a:schemeClr val="dk1"/>
                  </a:solidFill>
                  <a:latin typeface="Libre Franklin"/>
                  <a:ea typeface="Libre Franklin"/>
                  <a:cs typeface="Libre Franklin"/>
                  <a:sym typeface="Libre Franklin"/>
                </a:rPr>
                <a:t>As the effectiveness of your school and classroom support increases, the number of students requiring additional support should decrease.  </a:t>
              </a:r>
              <a:br>
                <a:rPr b="0" i="0" lang="en-US" sz="2100" u="none" cap="none" strike="noStrike">
                  <a:solidFill>
                    <a:schemeClr val="dk1"/>
                  </a:solidFill>
                  <a:latin typeface="Libre Franklin"/>
                  <a:ea typeface="Libre Franklin"/>
                  <a:cs typeface="Libre Franklin"/>
                  <a:sym typeface="Libre Franklin"/>
                </a:rPr>
              </a:br>
              <a:endParaRPr b="0" i="0" sz="2100" u="none" cap="none" strike="noStrike">
                <a:solidFill>
                  <a:schemeClr val="dk1"/>
                </a:solidFill>
                <a:latin typeface="Libre Franklin"/>
                <a:ea typeface="Libre Franklin"/>
                <a:cs typeface="Libre Franklin"/>
                <a:sym typeface="Libre Franklin"/>
              </a:endParaRPr>
            </a:p>
          </p:txBody>
        </p:sp>
        <p:cxnSp>
          <p:nvCxnSpPr>
            <p:cNvPr id="497" name="Google Shape;497;p18"/>
            <p:cNvCxnSpPr/>
            <p:nvPr/>
          </p:nvCxnSpPr>
          <p:spPr>
            <a:xfrm>
              <a:off x="0" y="4183380"/>
              <a:ext cx="6506304" cy="0"/>
            </a:xfrm>
            <a:prstGeom prst="straightConnector1">
              <a:avLst/>
            </a:prstGeom>
            <a:solidFill>
              <a:srgbClr val="969696"/>
            </a:solidFill>
            <a:ln cap="flat" cmpd="sng" w="34925">
              <a:solidFill>
                <a:srgbClr val="969696"/>
              </a:solidFill>
              <a:prstDash val="solid"/>
              <a:round/>
              <a:headEnd len="sm" w="sm" type="none"/>
              <a:tailEnd len="sm" w="sm" type="none"/>
            </a:ln>
          </p:spPr>
        </p:cxnSp>
        <p:sp>
          <p:nvSpPr>
            <p:cNvPr id="498" name="Google Shape;498;p18"/>
            <p:cNvSpPr/>
            <p:nvPr/>
          </p:nvSpPr>
          <p:spPr>
            <a:xfrm>
              <a:off x="0" y="4183380"/>
              <a:ext cx="6506304" cy="13944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8"/>
            <p:cNvSpPr txBox="1"/>
            <p:nvPr/>
          </p:nvSpPr>
          <p:spPr>
            <a:xfrm>
              <a:off x="0" y="4183380"/>
              <a:ext cx="6506400" cy="1394400"/>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Clr>
                  <a:schemeClr val="dk1"/>
                </a:buClr>
                <a:buSzPts val="1700"/>
                <a:buFont typeface="Libre Franklin"/>
                <a:buNone/>
              </a:pPr>
              <a:r>
                <a:rPr b="0" i="0" lang="en-US" sz="2100" u="none" cap="none" strike="noStrike">
                  <a:solidFill>
                    <a:schemeClr val="dk1"/>
                  </a:solidFill>
                  <a:latin typeface="Libre Franklin"/>
                  <a:ea typeface="Libre Franklin"/>
                  <a:cs typeface="Libre Franklin"/>
                  <a:sym typeface="Libre Franklin"/>
                </a:rPr>
                <a:t>Screening data </a:t>
              </a:r>
              <a:r>
                <a:rPr lang="en-US" sz="2100">
                  <a:solidFill>
                    <a:schemeClr val="dk1"/>
                  </a:solidFill>
                  <a:latin typeface="Libre Franklin"/>
                  <a:ea typeface="Libre Franklin"/>
                  <a:cs typeface="Libre Franklin"/>
                  <a:sym typeface="Libre Franklin"/>
                </a:rPr>
                <a:t>are</a:t>
              </a:r>
              <a:r>
                <a:rPr b="0" i="0" lang="en-US" sz="2100" u="none" cap="none" strike="noStrike">
                  <a:solidFill>
                    <a:schemeClr val="dk1"/>
                  </a:solidFill>
                  <a:latin typeface="Libre Franklin"/>
                  <a:ea typeface="Libre Franklin"/>
                  <a:cs typeface="Libre Franklin"/>
                  <a:sym typeface="Libre Franklin"/>
                </a:rPr>
                <a:t> intended to provide an efficient linkage to the available classroom, Tier 2 and Tier 3 supports.  Teams should proactively develop and outline each available support before screening.</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9"/>
          <p:cNvSpPr txBox="1"/>
          <p:nvPr>
            <p:ph type="title"/>
          </p:nvPr>
        </p:nvSpPr>
        <p:spPr>
          <a:xfrm>
            <a:off x="1371600" y="685800"/>
            <a:ext cx="104013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b="1" lang="en-US" sz="3600"/>
              <a:t>Do you have a list of recommended screening tools?  We do but let’s talk readiness...</a:t>
            </a:r>
            <a:endParaRPr sz="3600"/>
          </a:p>
        </p:txBody>
      </p:sp>
      <p:graphicFrame>
        <p:nvGraphicFramePr>
          <p:cNvPr id="506" name="Google Shape;506;p19"/>
          <p:cNvGraphicFramePr/>
          <p:nvPr/>
        </p:nvGraphicFramePr>
        <p:xfrm>
          <a:off x="1428750" y="1865500"/>
          <a:ext cx="3000000" cy="3000000"/>
        </p:xfrm>
        <a:graphic>
          <a:graphicData uri="http://schemas.openxmlformats.org/drawingml/2006/table">
            <a:tbl>
              <a:tblPr>
                <a:noFill/>
                <a:tableStyleId>{BCD59568-B9C6-4510-8844-DE5E1A26FFD9}</a:tableStyleId>
              </a:tblPr>
              <a:tblGrid>
                <a:gridCol w="5143500"/>
                <a:gridCol w="5143500"/>
              </a:tblGrid>
              <a:tr h="779800">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District Actions</a:t>
                      </a:r>
                      <a:endParaRPr sz="2400" u="none" cap="none" strike="noStrike"/>
                    </a:p>
                  </a:txBody>
                  <a:tcPr marT="91425" marB="91425" marR="91425" marL="91425" anchor="ctr">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School Readiness</a:t>
                      </a:r>
                      <a:endParaRPr sz="2400" u="none" cap="none" strike="noStrike"/>
                    </a:p>
                  </a:txBody>
                  <a:tcPr marT="91425" marB="91425" marR="91425" marL="91425" anchor="ctr">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solidFill>
                      <a:srgbClr val="C9DAF8"/>
                    </a:solidFill>
                  </a:tcPr>
                </a:tc>
              </a:tr>
              <a:tr h="3946775">
                <a:tc>
                  <a:txBody>
                    <a:bodyPr/>
                    <a:lstStyle/>
                    <a:p>
                      <a:pPr indent="0" lvl="0" marL="0" marR="0" rtl="0" algn="l">
                        <a:lnSpc>
                          <a:spcPct val="100000"/>
                        </a:lnSpc>
                        <a:spcBef>
                          <a:spcPts val="0"/>
                        </a:spcBef>
                        <a:spcAft>
                          <a:spcPts val="0"/>
                        </a:spcAft>
                        <a:buClr>
                          <a:srgbClr val="000000"/>
                        </a:buClr>
                        <a:buSzPts val="1400"/>
                        <a:buFont typeface="Arial"/>
                        <a:buNone/>
                      </a:pPr>
                      <a:r>
                        <a:rPr b="1" lang="en-US" sz="1500" u="none" cap="none" strike="noStrike"/>
                        <a:t>Teaming:</a:t>
                      </a:r>
                      <a:r>
                        <a:rPr lang="en-US" sz="1500" u="none" cap="none" strike="noStrike"/>
                        <a:t>  as part of your MTSS leadership team’s work</a:t>
                      </a:r>
                      <a:r>
                        <a:rPr lang="en-US" sz="1500"/>
                        <a:t>, </a:t>
                      </a:r>
                      <a:r>
                        <a:rPr lang="en-US" sz="1500" u="none" cap="none" strike="noStrike"/>
                        <a:t>create an action plan to install a universal screener as part of your larger screening expectations within the district</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b="1" lang="en-US" sz="1500" u="none" cap="none" strike="noStrike"/>
                        <a:t>Plan for school readiness:</a:t>
                      </a:r>
                      <a:r>
                        <a:rPr lang="en-US" sz="1500" u="none" cap="none" strike="noStrike"/>
                        <a:t>  </a:t>
                      </a:r>
                      <a:endParaRPr sz="1500" u="none" cap="none" strike="noStrike"/>
                    </a:p>
                    <a:p>
                      <a:pPr indent="-323850" lvl="0" marL="457200" marR="0" rtl="0" algn="l">
                        <a:lnSpc>
                          <a:spcPct val="100000"/>
                        </a:lnSpc>
                        <a:spcBef>
                          <a:spcPts val="0"/>
                        </a:spcBef>
                        <a:spcAft>
                          <a:spcPts val="0"/>
                        </a:spcAft>
                        <a:buClr>
                          <a:srgbClr val="000000"/>
                        </a:buClr>
                        <a:buSzPts val="1500"/>
                        <a:buFont typeface="Arial"/>
                        <a:buChar char="●"/>
                      </a:pPr>
                      <a:r>
                        <a:rPr lang="en-US" sz="1500" u="none" cap="none" strike="noStrike"/>
                        <a:t>establish data based decision making guidance for existing screening data (e.g. ODRs) and provide </a:t>
                      </a:r>
                      <a:r>
                        <a:rPr lang="en-US" sz="1500"/>
                        <a:t>training</a:t>
                      </a:r>
                      <a:r>
                        <a:rPr lang="en-US" sz="1500" u="none" cap="none" strike="noStrike"/>
                        <a:t>/coaching support to school teams</a:t>
                      </a:r>
                      <a:endParaRPr sz="1500" u="none" cap="none" strike="noStrike"/>
                    </a:p>
                    <a:p>
                      <a:pPr indent="-323850" lvl="0" marL="457200" marR="0" rtl="0" algn="l">
                        <a:lnSpc>
                          <a:spcPct val="100000"/>
                        </a:lnSpc>
                        <a:spcBef>
                          <a:spcPts val="0"/>
                        </a:spcBef>
                        <a:spcAft>
                          <a:spcPts val="0"/>
                        </a:spcAft>
                        <a:buClr>
                          <a:srgbClr val="000000"/>
                        </a:buClr>
                        <a:buSzPts val="1500"/>
                        <a:buFont typeface="Arial"/>
                        <a:buChar char="●"/>
                      </a:pPr>
                      <a:r>
                        <a:rPr lang="en-US" sz="1500" u="none" cap="none" strike="noStrike"/>
                        <a:t>resource map existing and expected core practices to be coached/supported district wide (T1, 2 and 3)</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t/>
                      </a:r>
                      <a:endParaRPr sz="1500" u="none" cap="none" strike="noStrike"/>
                    </a:p>
                    <a:p>
                      <a:pPr indent="0" lvl="0" marL="0" marR="0" rtl="0" algn="l">
                        <a:lnSpc>
                          <a:spcPct val="100000"/>
                        </a:lnSpc>
                        <a:spcBef>
                          <a:spcPts val="0"/>
                        </a:spcBef>
                        <a:spcAft>
                          <a:spcPts val="0"/>
                        </a:spcAft>
                        <a:buClr>
                          <a:srgbClr val="000000"/>
                        </a:buClr>
                        <a:buSzPts val="1400"/>
                        <a:buFont typeface="Arial"/>
                        <a:buNone/>
                      </a:pPr>
                      <a:r>
                        <a:rPr b="1" lang="en-US" sz="1500" u="none" cap="none" strike="noStrike"/>
                        <a:t>Explore and respond to the need for new tools: </a:t>
                      </a:r>
                      <a:r>
                        <a:rPr lang="en-US" sz="1500" u="none" cap="none" strike="noStrike"/>
                        <a:t> </a:t>
                      </a:r>
                      <a:endParaRPr b="1" sz="1500" u="none" cap="none" strike="noStrike">
                        <a:solidFill>
                          <a:schemeClr val="dk1"/>
                        </a:solidFill>
                      </a:endParaRPr>
                    </a:p>
                    <a:p>
                      <a:pPr indent="-323850" lvl="0" marL="457200" marR="0" rtl="0" algn="l">
                        <a:lnSpc>
                          <a:spcPct val="100000"/>
                        </a:lnSpc>
                        <a:spcBef>
                          <a:spcPts val="0"/>
                        </a:spcBef>
                        <a:spcAft>
                          <a:spcPts val="0"/>
                        </a:spcAft>
                        <a:buClr>
                          <a:schemeClr val="dk1"/>
                        </a:buClr>
                        <a:buSzPts val="1500"/>
                        <a:buFont typeface="Arial"/>
                        <a:buChar char="●"/>
                      </a:pPr>
                      <a:r>
                        <a:rPr lang="en-US" sz="1500" u="none" cap="none" strike="noStrike">
                          <a:solidFill>
                            <a:schemeClr val="dk1"/>
                          </a:solidFill>
                        </a:rPr>
                        <a:t>explore existing data sources and identify gaps </a:t>
                      </a:r>
                      <a:endParaRPr sz="1500" u="none" cap="none" strike="noStrike">
                        <a:solidFill>
                          <a:schemeClr val="dk1"/>
                        </a:solidFill>
                      </a:endParaRPr>
                    </a:p>
                    <a:p>
                      <a:pPr indent="-323850" lvl="0" marL="457200" marR="0" rtl="0" algn="l">
                        <a:lnSpc>
                          <a:spcPct val="100000"/>
                        </a:lnSpc>
                        <a:spcBef>
                          <a:spcPts val="0"/>
                        </a:spcBef>
                        <a:spcAft>
                          <a:spcPts val="0"/>
                        </a:spcAft>
                        <a:buClr>
                          <a:schemeClr val="dk1"/>
                        </a:buClr>
                        <a:buSzPts val="1500"/>
                        <a:buFont typeface="Arial"/>
                        <a:buChar char="●"/>
                      </a:pPr>
                      <a:r>
                        <a:rPr lang="en-US" sz="1500" u="none" cap="none" strike="noStrike">
                          <a:solidFill>
                            <a:schemeClr val="dk1"/>
                          </a:solidFill>
                        </a:rPr>
                        <a:t>explore screening tools that address the gap</a:t>
                      </a:r>
                      <a:endParaRPr sz="1500" u="none" cap="none" strike="noStrike"/>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US" sz="1600" u="none" cap="none" strike="noStrike">
                          <a:solidFill>
                            <a:schemeClr val="dk1"/>
                          </a:solidFill>
                        </a:rPr>
                        <a:t>Teaming</a:t>
                      </a:r>
                      <a:r>
                        <a:rPr lang="en-US" sz="1600" u="none" cap="none" strike="noStrike">
                          <a:solidFill>
                            <a:schemeClr val="dk1"/>
                          </a:solidFill>
                        </a:rPr>
                        <a:t>:  establish a team </a:t>
                      </a:r>
                      <a:r>
                        <a:rPr lang="en-US" sz="1600">
                          <a:solidFill>
                            <a:schemeClr val="dk1"/>
                          </a:solidFill>
                        </a:rPr>
                        <a:t>that</a:t>
                      </a:r>
                      <a:r>
                        <a:rPr lang="en-US" sz="1600" u="none" cap="none" strike="noStrike">
                          <a:solidFill>
                            <a:schemeClr val="dk1"/>
                          </a:solidFill>
                        </a:rPr>
                        <a:t> will support the development and implementation of your universal screening process </a:t>
                      </a:r>
                      <a:endParaRPr sz="1600" u="none" cap="none" strike="noStrike"/>
                    </a:p>
                    <a:p>
                      <a:pPr indent="0" lvl="0" marL="0" marR="0" rtl="0" algn="l">
                        <a:lnSpc>
                          <a:spcPct val="100000"/>
                        </a:lnSpc>
                        <a:spcBef>
                          <a:spcPts val="0"/>
                        </a:spcBef>
                        <a:spcAft>
                          <a:spcPts val="0"/>
                        </a:spcAft>
                        <a:buClr>
                          <a:srgbClr val="000000"/>
                        </a:buClr>
                        <a:buSzPts val="1400"/>
                        <a:buFont typeface="Arial"/>
                        <a:buNone/>
                      </a:pPr>
                      <a:r>
                        <a:t/>
                      </a:r>
                      <a:endParaRPr sz="1600" u="none" cap="none" strike="noStrike"/>
                    </a:p>
                    <a:p>
                      <a:pPr indent="0" lvl="0" marL="0" marR="0" rtl="0" algn="l">
                        <a:lnSpc>
                          <a:spcPct val="100000"/>
                        </a:lnSpc>
                        <a:spcBef>
                          <a:spcPts val="0"/>
                        </a:spcBef>
                        <a:spcAft>
                          <a:spcPts val="0"/>
                        </a:spcAft>
                        <a:buClr>
                          <a:srgbClr val="000000"/>
                        </a:buClr>
                        <a:buSzPts val="1400"/>
                        <a:buFont typeface="Arial"/>
                        <a:buNone/>
                      </a:pPr>
                      <a:r>
                        <a:rPr b="1" lang="en-US" sz="1600" u="none" cap="none" strike="noStrike"/>
                        <a:t>Practices</a:t>
                      </a:r>
                      <a:r>
                        <a:rPr lang="en-US" sz="1600" u="none" cap="none" strike="noStrike"/>
                        <a:t>:  complete a resource map and gap analysis based on the behaviors prioritized by screening data (e.g. social behavior, academic behavior, emotional behavior)</a:t>
                      </a:r>
                      <a:endParaRPr sz="1600" u="none" cap="none" strike="noStrike"/>
                    </a:p>
                    <a:p>
                      <a:pPr indent="0" lvl="0" marL="0" marR="0" rtl="0" algn="l">
                        <a:lnSpc>
                          <a:spcPct val="100000"/>
                        </a:lnSpc>
                        <a:spcBef>
                          <a:spcPts val="0"/>
                        </a:spcBef>
                        <a:spcAft>
                          <a:spcPts val="0"/>
                        </a:spcAft>
                        <a:buClr>
                          <a:srgbClr val="000000"/>
                        </a:buClr>
                        <a:buSzPts val="1400"/>
                        <a:buFont typeface="Arial"/>
                        <a:buNone/>
                      </a:pPr>
                      <a:r>
                        <a:t/>
                      </a:r>
                      <a:endParaRPr sz="1600" u="none" cap="none" strike="noStrike"/>
                    </a:p>
                    <a:p>
                      <a:pPr indent="0" lvl="0" marL="0" marR="0" rtl="0" algn="l">
                        <a:lnSpc>
                          <a:spcPct val="100000"/>
                        </a:lnSpc>
                        <a:spcBef>
                          <a:spcPts val="0"/>
                        </a:spcBef>
                        <a:spcAft>
                          <a:spcPts val="0"/>
                        </a:spcAft>
                        <a:buClr>
                          <a:srgbClr val="000000"/>
                        </a:buClr>
                        <a:buSzPts val="1400"/>
                        <a:buFont typeface="Arial"/>
                        <a:buNone/>
                      </a:pPr>
                      <a:r>
                        <a:rPr b="1" lang="en-US" sz="1600" u="none" cap="none" strike="noStrike"/>
                        <a:t>Data Practices</a:t>
                      </a:r>
                      <a:r>
                        <a:rPr lang="en-US" sz="1600" u="none" cap="none" strike="noStrike"/>
                        <a:t>:  using existing data (e.g. ODRs) engage in screening via data based decision making guidelines established by your district</a:t>
                      </a:r>
                      <a:endParaRPr sz="1600" u="none" cap="none" strike="noStrike"/>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sp>
        <p:nvSpPr>
          <p:cNvPr id="507" name="Google Shape;507;p19"/>
          <p:cNvSpPr/>
          <p:nvPr/>
        </p:nvSpPr>
        <p:spPr>
          <a:xfrm>
            <a:off x="5431950" y="2100600"/>
            <a:ext cx="2280600" cy="370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7865513ede_0_1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800"/>
              <a:buNone/>
            </a:pPr>
            <a:r>
              <a:rPr lang="en-US" sz="3500"/>
              <a:t>Next Steps?  Keep Learning with these Links:</a:t>
            </a:r>
            <a:endParaRPr sz="3500"/>
          </a:p>
        </p:txBody>
      </p:sp>
      <p:sp>
        <p:nvSpPr>
          <p:cNvPr id="514" name="Google Shape;514;g7865513ede_0_13"/>
          <p:cNvSpPr txBox="1"/>
          <p:nvPr>
            <p:ph idx="1" type="body"/>
          </p:nvPr>
        </p:nvSpPr>
        <p:spPr>
          <a:xfrm>
            <a:off x="6851950" y="4603975"/>
            <a:ext cx="4686600" cy="2139000"/>
          </a:xfrm>
          <a:prstGeom prst="rect">
            <a:avLst/>
          </a:pr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4000"/>
              </a:lnSpc>
              <a:spcBef>
                <a:spcPts val="1000"/>
              </a:spcBef>
              <a:spcAft>
                <a:spcPts val="0"/>
              </a:spcAft>
              <a:buSzPts val="1800"/>
              <a:buNone/>
            </a:pPr>
            <a:r>
              <a:rPr lang="en-US" sz="2200"/>
              <a:t>Niki Kendall, Instructional Coach</a:t>
            </a:r>
            <a:endParaRPr sz="2200"/>
          </a:p>
          <a:p>
            <a:pPr indent="0" lvl="0" marL="0" rtl="0" algn="l">
              <a:lnSpc>
                <a:spcPct val="94000"/>
              </a:lnSpc>
              <a:spcBef>
                <a:spcPts val="1000"/>
              </a:spcBef>
              <a:spcAft>
                <a:spcPts val="0"/>
              </a:spcAft>
              <a:buSzPts val="1800"/>
              <a:buNone/>
            </a:pPr>
            <a:r>
              <a:rPr lang="en-US" sz="2200"/>
              <a:t>The Delaware PBS Project</a:t>
            </a:r>
            <a:endParaRPr sz="2200"/>
          </a:p>
          <a:p>
            <a:pPr indent="0" lvl="0" marL="0" rtl="0" algn="l">
              <a:lnSpc>
                <a:spcPct val="94000"/>
              </a:lnSpc>
              <a:spcBef>
                <a:spcPts val="1000"/>
              </a:spcBef>
              <a:spcAft>
                <a:spcPts val="0"/>
              </a:spcAft>
              <a:buSzPts val="1800"/>
              <a:buNone/>
            </a:pPr>
            <a:r>
              <a:rPr lang="en-US" sz="2200" u="sng">
                <a:solidFill>
                  <a:schemeClr val="hlink"/>
                </a:solidFill>
                <a:hlinkClick r:id="rId3"/>
              </a:rPr>
              <a:t>Robertsn@udel.edu</a:t>
            </a:r>
            <a:endParaRPr sz="2200"/>
          </a:p>
          <a:p>
            <a:pPr indent="0" lvl="0" marL="0" rtl="0" algn="l">
              <a:lnSpc>
                <a:spcPct val="94000"/>
              </a:lnSpc>
              <a:spcBef>
                <a:spcPts val="1000"/>
              </a:spcBef>
              <a:spcAft>
                <a:spcPts val="200"/>
              </a:spcAft>
              <a:buSzPts val="1800"/>
              <a:buNone/>
            </a:pPr>
            <a:r>
              <a:rPr lang="en-US" sz="2200"/>
              <a:t>www.delawarepbs.org</a:t>
            </a:r>
            <a:endParaRPr sz="2200"/>
          </a:p>
        </p:txBody>
      </p:sp>
      <p:sp>
        <p:nvSpPr>
          <p:cNvPr id="515" name="Google Shape;515;g7865513ede_0_13"/>
          <p:cNvSpPr txBox="1"/>
          <p:nvPr/>
        </p:nvSpPr>
        <p:spPr>
          <a:xfrm>
            <a:off x="6800325" y="4212600"/>
            <a:ext cx="4686600" cy="3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latin typeface="Libre Franklin"/>
                <a:ea typeface="Libre Franklin"/>
                <a:cs typeface="Libre Franklin"/>
                <a:sym typeface="Libre Franklin"/>
                <a:extLst>
                  <a:ext uri="http://customooxmlschemas.google.com/">
                    <go:slidesCustomData xmlns:go="http://customooxmlschemas.google.com/" textRoundtripDataId="20"/>
                  </a:ext>
                </a:extLst>
              </a:rPr>
              <a:t>Or get in touch…</a:t>
            </a:r>
            <a:r>
              <a:rPr lang="en-US" sz="1700">
                <a:latin typeface="Libre Franklin"/>
                <a:ea typeface="Libre Franklin"/>
                <a:cs typeface="Libre Franklin"/>
                <a:sym typeface="Libre Franklin"/>
              </a:rPr>
              <a:t>.</a:t>
            </a:r>
            <a:endParaRPr sz="1700">
              <a:latin typeface="Libre Franklin"/>
              <a:ea typeface="Libre Franklin"/>
              <a:cs typeface="Libre Franklin"/>
              <a:sym typeface="Libre Franklin"/>
            </a:endParaRPr>
          </a:p>
        </p:txBody>
      </p:sp>
      <p:sp>
        <p:nvSpPr>
          <p:cNvPr id="516" name="Google Shape;516;g7865513ede_0_13"/>
          <p:cNvSpPr txBox="1"/>
          <p:nvPr/>
        </p:nvSpPr>
        <p:spPr>
          <a:xfrm>
            <a:off x="1485900" y="1509525"/>
            <a:ext cx="8895300" cy="21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u="sng">
                <a:solidFill>
                  <a:schemeClr val="hlink"/>
                </a:solidFill>
                <a:hlinkClick r:id="rId4"/>
              </a:rPr>
              <a:t>The Delaware Department of Education MTSS Page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u="sng">
                <a:solidFill>
                  <a:schemeClr val="hlink"/>
                </a:solidFill>
                <a:latin typeface="Libre Franklin"/>
                <a:ea typeface="Libre Franklin"/>
                <a:cs typeface="Libre Franklin"/>
                <a:sym typeface="Libre Franklin"/>
                <a:hlinkClick r:id="rId5"/>
              </a:rPr>
              <a:t>The Delaware PBS Project Universal Screening Page</a:t>
            </a:r>
            <a:endParaRPr sz="1700">
              <a:latin typeface="Libre Franklin"/>
              <a:ea typeface="Libre Franklin"/>
              <a:cs typeface="Libre Franklin"/>
              <a:sym typeface="Libre Franklin"/>
            </a:endParaRPr>
          </a:p>
          <a:p>
            <a:pPr indent="0" lvl="0" marL="0" rtl="0" algn="l">
              <a:spcBef>
                <a:spcPts val="0"/>
              </a:spcBef>
              <a:spcAft>
                <a:spcPts val="0"/>
              </a:spcAft>
              <a:buNone/>
            </a:pPr>
            <a:r>
              <a:t/>
            </a:r>
            <a:endParaRPr sz="1700">
              <a:latin typeface="Libre Franklin"/>
              <a:ea typeface="Libre Franklin"/>
              <a:cs typeface="Libre Franklin"/>
              <a:sym typeface="Libre Franklin"/>
            </a:endParaRPr>
          </a:p>
          <a:p>
            <a:pPr indent="0" lvl="0" marL="0" rtl="0" algn="l">
              <a:spcBef>
                <a:spcPts val="0"/>
              </a:spcBef>
              <a:spcAft>
                <a:spcPts val="0"/>
              </a:spcAft>
              <a:buNone/>
            </a:pPr>
            <a:r>
              <a:rPr lang="en-US" sz="1700" u="sng">
                <a:solidFill>
                  <a:schemeClr val="hlink"/>
                </a:solidFill>
                <a:latin typeface="Libre Franklin"/>
                <a:ea typeface="Libre Franklin"/>
                <a:cs typeface="Libre Franklin"/>
                <a:sym typeface="Libre Franklin"/>
                <a:hlinkClick r:id="rId6"/>
              </a:rPr>
              <a:t>The Social Emotional Behavior Assessment Model Page</a:t>
            </a:r>
            <a:endParaRPr sz="1700">
              <a:latin typeface="Libre Franklin"/>
              <a:ea typeface="Libre Franklin"/>
              <a:cs typeface="Libre Franklin"/>
              <a:sym typeface="Libre Franklin"/>
            </a:endParaRPr>
          </a:p>
          <a:p>
            <a:pPr indent="0" lvl="0" marL="0" rtl="0" algn="l">
              <a:spcBef>
                <a:spcPts val="0"/>
              </a:spcBef>
              <a:spcAft>
                <a:spcPts val="0"/>
              </a:spcAft>
              <a:buNone/>
            </a:pPr>
            <a:r>
              <a:t/>
            </a:r>
            <a:endParaRPr sz="1700">
              <a:latin typeface="Libre Franklin"/>
              <a:ea typeface="Libre Franklin"/>
              <a:cs typeface="Libre Franklin"/>
              <a:sym typeface="Libre Franklin"/>
            </a:endParaRPr>
          </a:p>
          <a:p>
            <a:pPr indent="0" lvl="0" marL="0" rtl="0" algn="l">
              <a:spcBef>
                <a:spcPts val="0"/>
              </a:spcBef>
              <a:spcAft>
                <a:spcPts val="0"/>
              </a:spcAft>
              <a:buNone/>
            </a:pPr>
            <a:r>
              <a:rPr lang="en-US" sz="1700" u="sng">
                <a:solidFill>
                  <a:schemeClr val="hlink"/>
                </a:solidFill>
                <a:latin typeface="Libre Franklin"/>
                <a:ea typeface="Libre Franklin"/>
                <a:cs typeface="Libre Franklin"/>
                <a:sym typeface="Libre Franklin"/>
                <a:hlinkClick r:id="rId7"/>
              </a:rPr>
              <a:t>Ci3T Systematic Screening Page</a:t>
            </a:r>
            <a:endParaRPr sz="1700">
              <a:latin typeface="Libre Franklin"/>
              <a:ea typeface="Libre Franklin"/>
              <a:cs typeface="Libre Franklin"/>
              <a:sym typeface="Libre Franklin"/>
            </a:endParaRPr>
          </a:p>
          <a:p>
            <a:pPr indent="0" lvl="0" marL="0" rtl="0" algn="l">
              <a:spcBef>
                <a:spcPts val="0"/>
              </a:spcBef>
              <a:spcAft>
                <a:spcPts val="0"/>
              </a:spcAft>
              <a:buNone/>
            </a:pPr>
            <a:r>
              <a:t/>
            </a:r>
            <a:endParaRPr sz="1700">
              <a:latin typeface="Libre Franklin"/>
              <a:ea typeface="Libre Franklin"/>
              <a:cs typeface="Libre Franklin"/>
              <a:sym typeface="Libre Franklin"/>
            </a:endParaRPr>
          </a:p>
          <a:p>
            <a:pPr indent="0" lvl="0" marL="0" rtl="0" algn="l">
              <a:spcBef>
                <a:spcPts val="0"/>
              </a:spcBef>
              <a:spcAft>
                <a:spcPts val="0"/>
              </a:spcAft>
              <a:buNone/>
            </a:pPr>
            <a:r>
              <a:rPr lang="en-US" sz="1700" u="sng">
                <a:solidFill>
                  <a:schemeClr val="hlink"/>
                </a:solidFill>
                <a:latin typeface="Libre Franklin"/>
                <a:ea typeface="Libre Franklin"/>
                <a:cs typeface="Libre Franklin"/>
                <a:sym typeface="Libre Franklin"/>
                <a:hlinkClick r:id="rId8"/>
              </a:rPr>
              <a:t>Hexagon Tool from the National Implementation Research Network</a:t>
            </a:r>
            <a:endParaRPr sz="1700">
              <a:latin typeface="Libre Franklin"/>
              <a:ea typeface="Libre Franklin"/>
              <a:cs typeface="Libre Franklin"/>
              <a:sym typeface="Libre Franklin"/>
            </a:endParaRPr>
          </a:p>
          <a:p>
            <a:pPr indent="0" lvl="0" marL="0" rtl="0" algn="l">
              <a:spcBef>
                <a:spcPts val="0"/>
              </a:spcBef>
              <a:spcAft>
                <a:spcPts val="0"/>
              </a:spcAft>
              <a:buNone/>
            </a:pPr>
            <a:br>
              <a:rPr lang="en-US">
                <a:latin typeface="Libre Franklin"/>
                <a:ea typeface="Libre Franklin"/>
                <a:cs typeface="Libre Franklin"/>
                <a:sym typeface="Libre Franklin"/>
              </a:rPr>
            </a:br>
            <a:endParaRPr>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2" name="Shape 202"/>
        <p:cNvGrpSpPr/>
        <p:nvPr/>
      </p:nvGrpSpPr>
      <p:grpSpPr>
        <a:xfrm>
          <a:off x="0" y="0"/>
          <a:ext cx="0" cy="0"/>
          <a:chOff x="0" y="0"/>
          <a:chExt cx="0" cy="0"/>
        </a:xfrm>
      </p:grpSpPr>
      <p:sp>
        <p:nvSpPr>
          <p:cNvPr id="203" name="Google Shape;203;p3"/>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204" name="Google Shape;204;p3"/>
          <p:cNvSpPr txBox="1"/>
          <p:nvPr>
            <p:ph type="title"/>
          </p:nvPr>
        </p:nvSpPr>
        <p:spPr>
          <a:xfrm>
            <a:off x="784743" y="685800"/>
            <a:ext cx="5958837"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b="1" lang="en-US"/>
              <a:t>Objective:</a:t>
            </a:r>
            <a:br>
              <a:rPr b="1" lang="en-US"/>
            </a:br>
            <a:endParaRPr/>
          </a:p>
        </p:txBody>
      </p:sp>
      <p:sp>
        <p:nvSpPr>
          <p:cNvPr id="205" name="Google Shape;205;p3"/>
          <p:cNvSpPr txBox="1"/>
          <p:nvPr>
            <p:ph idx="1" type="body"/>
          </p:nvPr>
        </p:nvSpPr>
        <p:spPr>
          <a:xfrm>
            <a:off x="784750" y="2439901"/>
            <a:ext cx="5958900" cy="2294700"/>
          </a:xfrm>
          <a:prstGeom prst="rect">
            <a:avLst/>
          </a:prstGeom>
          <a:noFill/>
          <a:ln>
            <a:noFill/>
          </a:ln>
        </p:spPr>
        <p:txBody>
          <a:bodyPr anchorCtr="0" anchor="t" bIns="45700" lIns="91425" spcFirstLastPara="1" rIns="91425" wrap="square" tIns="45700">
            <a:normAutofit/>
          </a:bodyPr>
          <a:lstStyle/>
          <a:p>
            <a:pPr indent="0" lvl="0" marL="0" rtl="0" algn="l">
              <a:lnSpc>
                <a:spcPct val="94000"/>
              </a:lnSpc>
              <a:spcBef>
                <a:spcPts val="0"/>
              </a:spcBef>
              <a:spcAft>
                <a:spcPts val="0"/>
              </a:spcAft>
              <a:buClr>
                <a:schemeClr val="dk2"/>
              </a:buClr>
              <a:buSzPts val="2000"/>
              <a:buNone/>
            </a:pPr>
            <a:r>
              <a:rPr lang="en-US" sz="2400"/>
              <a:t>In this video I will share the answers to the 10 most asked questions about universal screening.  Please share this information with your leadership teams!</a:t>
            </a:r>
            <a:endParaRPr sz="2400"/>
          </a:p>
        </p:txBody>
      </p:sp>
      <p:sp>
        <p:nvSpPr>
          <p:cNvPr id="206" name="Google Shape;206;p3"/>
          <p:cNvSpPr/>
          <p:nvPr/>
        </p:nvSpPr>
        <p:spPr>
          <a:xfrm>
            <a:off x="7383661" y="0"/>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lipboard Checked" id="207" name="Google Shape;207;p3"/>
          <p:cNvPicPr preferRelativeResize="0"/>
          <p:nvPr/>
        </p:nvPicPr>
        <p:blipFill rotWithShape="1">
          <a:blip r:embed="rId3">
            <a:alphaModFix/>
          </a:blip>
          <a:srcRect b="0" l="0" r="0" t="0"/>
          <a:stretch/>
        </p:blipFill>
        <p:spPr>
          <a:xfrm>
            <a:off x="7943245" y="1297370"/>
            <a:ext cx="3770959" cy="37709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b22178bcb6_1_0"/>
          <p:cNvSpPr txBox="1"/>
          <p:nvPr>
            <p:ph type="title"/>
          </p:nvPr>
        </p:nvSpPr>
        <p:spPr>
          <a:xfrm>
            <a:off x="1371600" y="685800"/>
            <a:ext cx="9601200" cy="81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References:</a:t>
            </a:r>
            <a:endParaRPr/>
          </a:p>
        </p:txBody>
      </p:sp>
      <p:sp>
        <p:nvSpPr>
          <p:cNvPr id="523" name="Google Shape;523;gb22178bcb6_1_0"/>
          <p:cNvSpPr txBox="1"/>
          <p:nvPr>
            <p:ph idx="1" type="body"/>
          </p:nvPr>
        </p:nvSpPr>
        <p:spPr>
          <a:xfrm>
            <a:off x="1371600" y="1503900"/>
            <a:ext cx="9601200" cy="5141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200">
                <a:solidFill>
                  <a:srgbClr val="000000"/>
                </a:solidFill>
                <a:latin typeface="Arial"/>
                <a:ea typeface="Arial"/>
                <a:cs typeface="Arial"/>
                <a:sym typeface="Arial"/>
              </a:rPr>
              <a:t>Connections Surveying with Teachers. (2014). Retrieved from </a:t>
            </a:r>
            <a:endParaRPr sz="12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n-US" sz="1200" u="sng">
                <a:solidFill>
                  <a:srgbClr val="000000"/>
                </a:solidFill>
                <a:latin typeface="Arial"/>
                <a:ea typeface="Arial"/>
                <a:cs typeface="Arial"/>
                <a:sym typeface="Arial"/>
                <a:hlinkClick r:id="rId3">
                  <a:extLst>
                    <a:ext uri="{A12FA001-AC4F-418D-AE19-62706E023703}">
                      <ahyp:hlinkClr val="tx"/>
                    </a:ext>
                  </a:extLst>
                </a:hlinkClick>
              </a:rPr>
              <a:t>http://www.delawarepbs.org/wp-content/uploads/2011/06/1-pg-Connections-Survey-Strategy-to-Identify-Disconnected-Students-updated-10.14.14.docx</a:t>
            </a:r>
            <a:r>
              <a:rPr lang="en-US"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rgbClr val="000000"/>
                </a:solidFill>
                <a:latin typeface="Arial"/>
                <a:ea typeface="Arial"/>
                <a:cs typeface="Arial"/>
                <a:sym typeface="Arial"/>
              </a:rPr>
              <a:t>District Planning Guide: Installing a Universal Screening Tool. (2020). Retrieved from </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	</a:t>
            </a:r>
            <a:r>
              <a:rPr lang="en-US" sz="1100" u="sng">
                <a:solidFill>
                  <a:srgbClr val="000000"/>
                </a:solidFill>
                <a:latin typeface="Arial"/>
                <a:ea typeface="Arial"/>
                <a:cs typeface="Arial"/>
                <a:sym typeface="Arial"/>
                <a:hlinkClick r:id="rId4">
                  <a:extLst>
                    <a:ext uri="{A12FA001-AC4F-418D-AE19-62706E023703}">
                      <ahyp:hlinkClr val="tx"/>
                    </a:ext>
                  </a:extLst>
                </a:hlinkClick>
              </a:rPr>
              <a:t>http://www.delawarepbs.org/wp-content/uploads/2020/06/Tool-2-Coaching-Guide.docx</a:t>
            </a: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rgbClr val="000000"/>
                </a:solidFill>
                <a:latin typeface="Arial"/>
                <a:ea typeface="Arial"/>
                <a:cs typeface="Arial"/>
                <a:sym typeface="Arial"/>
              </a:rPr>
              <a:t>Kligus, S. P., &amp; Eklund, K. R. (2016). Consideration of Base Rates within Universal Screening for Behavioral and Emotional Risk: A Novel Procedural </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	Framework. </a:t>
            </a:r>
            <a:r>
              <a:rPr i="1" lang="en-US" sz="1100">
                <a:solidFill>
                  <a:srgbClr val="000000"/>
                </a:solidFill>
                <a:latin typeface="Arial"/>
                <a:ea typeface="Arial"/>
                <a:cs typeface="Arial"/>
                <a:sym typeface="Arial"/>
              </a:rPr>
              <a:t>School Psychology Forum</a:t>
            </a:r>
            <a:r>
              <a:rPr lang="en-US" sz="1100">
                <a:solidFill>
                  <a:srgbClr val="000000"/>
                </a:solidFill>
                <a:latin typeface="Arial"/>
                <a:ea typeface="Arial"/>
                <a:cs typeface="Arial"/>
                <a:sym typeface="Arial"/>
              </a:rPr>
              <a:t>, 10, 120-130.</a:t>
            </a:r>
            <a:br>
              <a:rPr lang="en-US" sz="1200">
                <a:solidFill>
                  <a:srgbClr val="000000"/>
                </a:solidFill>
                <a:latin typeface="Arial"/>
                <a:ea typeface="Arial"/>
                <a:cs typeface="Arial"/>
                <a:sym typeface="Arial"/>
              </a:rPr>
            </a:b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1200">
                <a:solidFill>
                  <a:srgbClr val="000000"/>
                </a:solidFill>
                <a:highlight>
                  <a:schemeClr val="lt1"/>
                </a:highlight>
                <a:latin typeface="Arial"/>
                <a:ea typeface="Arial"/>
                <a:cs typeface="Arial"/>
                <a:sym typeface="Arial"/>
              </a:rPr>
              <a:t>McIntosh, K., &amp; Goodman, S. (2016). </a:t>
            </a:r>
            <a:r>
              <a:rPr i="1" lang="en-US" sz="1200">
                <a:solidFill>
                  <a:srgbClr val="000000"/>
                </a:solidFill>
                <a:latin typeface="Arial"/>
                <a:ea typeface="Arial"/>
                <a:cs typeface="Arial"/>
                <a:sym typeface="Arial"/>
              </a:rPr>
              <a:t>The Guilford practical intervention in the schools series. Integrated multi-tiered systems of support: </a:t>
            </a:r>
            <a:br>
              <a:rPr i="1" lang="en-US" sz="1200">
                <a:solidFill>
                  <a:srgbClr val="000000"/>
                </a:solidFill>
                <a:latin typeface="Arial"/>
                <a:ea typeface="Arial"/>
                <a:cs typeface="Arial"/>
                <a:sym typeface="Arial"/>
              </a:rPr>
            </a:br>
            <a:r>
              <a:rPr i="1" lang="en-US" sz="1200">
                <a:solidFill>
                  <a:srgbClr val="000000"/>
                </a:solidFill>
                <a:latin typeface="Arial"/>
                <a:ea typeface="Arial"/>
                <a:cs typeface="Arial"/>
                <a:sym typeface="Arial"/>
              </a:rPr>
              <a:t>	Blending RTI and PBIS (The Guilford Practical Intervention in the Schools Series). </a:t>
            </a:r>
            <a:r>
              <a:rPr lang="en-US" sz="1200">
                <a:solidFill>
                  <a:srgbClr val="000000"/>
                </a:solidFill>
                <a:highlight>
                  <a:schemeClr val="lt1"/>
                </a:highlight>
                <a:latin typeface="Arial"/>
                <a:ea typeface="Arial"/>
                <a:cs typeface="Arial"/>
                <a:sym typeface="Arial"/>
              </a:rPr>
              <a:t>Guilford Press.</a:t>
            </a:r>
            <a:endParaRPr sz="1200">
              <a:solidFill>
                <a:srgbClr val="000000"/>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rPr lang="en-US" sz="1100">
                <a:solidFill>
                  <a:srgbClr val="000000"/>
                </a:solidFill>
                <a:latin typeface="Arial"/>
                <a:ea typeface="Arial"/>
                <a:cs typeface="Arial"/>
                <a:sym typeface="Arial"/>
              </a:rPr>
              <a:t>Mitchell, B., Guffey, T., &amp;amp; Powers, L. (n.d.). Systems for Screening: Keeping it Simple During Remote Learning. Retrieved from </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	</a:t>
            </a:r>
            <a:r>
              <a:rPr lang="en-US" sz="1100" u="sng">
                <a:solidFill>
                  <a:srgbClr val="000000"/>
                </a:solidFill>
                <a:latin typeface="Arial"/>
                <a:ea typeface="Arial"/>
                <a:cs typeface="Arial"/>
                <a:sym typeface="Arial"/>
                <a:hlinkClick r:id="rId5">
                  <a:extLst>
                    <a:ext uri="{A12FA001-AC4F-418D-AE19-62706E023703}">
                      <ahyp:hlinkClr val="tx"/>
                    </a:ext>
                  </a:extLst>
                </a:hlinkClick>
              </a:rPr>
              <a:t>https://pbismissouri.org/event-directory/pbis_in_a_virtual_environment/</a:t>
            </a: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rgbClr val="000000"/>
                </a:solidFill>
                <a:latin typeface="Arial"/>
                <a:ea typeface="Arial"/>
                <a:cs typeface="Arial"/>
                <a:sym typeface="Arial"/>
              </a:rPr>
              <a:t>National Center on Intensive Intervention at American Institutes of Research. (n.d.). </a:t>
            </a:r>
            <a:r>
              <a:rPr i="1" lang="en-US" sz="1100">
                <a:solidFill>
                  <a:srgbClr val="000000"/>
                </a:solidFill>
                <a:latin typeface="Arial"/>
                <a:ea typeface="Arial"/>
                <a:cs typeface="Arial"/>
                <a:sym typeface="Arial"/>
              </a:rPr>
              <a:t>Defining, measuring and monitoring behaviors.  Retrieved </a:t>
            </a:r>
            <a:endParaRPr i="1" sz="11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i="1" lang="en-US" sz="1100">
                <a:solidFill>
                  <a:srgbClr val="000000"/>
                </a:solidFill>
                <a:latin typeface="Arial"/>
                <a:ea typeface="Arial"/>
                <a:cs typeface="Arial"/>
                <a:sym typeface="Arial"/>
              </a:rPr>
              <a:t>January 14, 2020, from https://intensiveintervention.org/defining-measuring-and-monitoring-behaviors-behavior-course#Module6Intro</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1200">
                <a:solidFill>
                  <a:srgbClr val="000000"/>
                </a:solidFill>
                <a:latin typeface="Arial"/>
                <a:ea typeface="Arial"/>
                <a:cs typeface="Arial"/>
                <a:sym typeface="Arial"/>
              </a:rPr>
              <a:t>School-Wide Expectations as Behavioral Screening. (2020). Retrieved from </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	</a:t>
            </a:r>
            <a:r>
              <a:rPr lang="en-US" sz="1200" u="sng">
                <a:solidFill>
                  <a:srgbClr val="000000"/>
                </a:solidFill>
                <a:latin typeface="Arial"/>
                <a:ea typeface="Arial"/>
                <a:cs typeface="Arial"/>
                <a:sym typeface="Arial"/>
                <a:hlinkClick r:id="rId6">
                  <a:extLst>
                    <a:ext uri="{A12FA001-AC4F-418D-AE19-62706E023703}">
                      <ahyp:hlinkClr val="tx"/>
                    </a:ext>
                  </a:extLst>
                </a:hlinkClick>
              </a:rPr>
              <a:t>http://www.delawarepbs.org/wp-content/uploads/2020/06/schoolwide-expectations-as-behavioral-screening.docx</a:t>
            </a:r>
            <a:r>
              <a:rPr lang="en-US"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rgbClr val="000000"/>
                </a:solidFill>
                <a:latin typeface="Arial"/>
                <a:ea typeface="Arial"/>
                <a:cs typeface="Arial"/>
                <a:sym typeface="Arial"/>
              </a:rPr>
              <a:t>Tier 2 Workbook &amp;amp; Resources. (n.d.). Retrieved from </a:t>
            </a:r>
            <a:r>
              <a:rPr lang="en-US" sz="1100" u="sng">
                <a:solidFill>
                  <a:srgbClr val="000000"/>
                </a:solidFill>
                <a:latin typeface="Arial"/>
                <a:ea typeface="Arial"/>
                <a:cs typeface="Arial"/>
                <a:sym typeface="Arial"/>
                <a:hlinkClick r:id="rId7">
                  <a:extLst>
                    <a:ext uri="{A12FA001-AC4F-418D-AE19-62706E023703}">
                      <ahyp:hlinkClr val="tx"/>
                    </a:ext>
                  </a:extLst>
                </a:hlinkClick>
              </a:rPr>
              <a:t>https://pbismissouri.org/tier-2-workbook-resources/</a:t>
            </a: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rgbClr val="000000"/>
                </a:solidFill>
                <a:latin typeface="Arial"/>
                <a:ea typeface="Arial"/>
                <a:cs typeface="Arial"/>
                <a:sym typeface="Arial"/>
              </a:rPr>
              <a:t>Universal Screening. (n.d.). Retrieved from </a:t>
            </a:r>
            <a:r>
              <a:rPr lang="en-US" sz="1100" u="sng">
                <a:solidFill>
                  <a:srgbClr val="000000"/>
                </a:solidFill>
                <a:latin typeface="Arial"/>
                <a:ea typeface="Arial"/>
                <a:cs typeface="Arial"/>
                <a:sym typeface="Arial"/>
                <a:hlinkClick r:id="rId8">
                  <a:extLst>
                    <a:ext uri="{A12FA001-AC4F-418D-AE19-62706E023703}">
                      <ahyp:hlinkClr val="tx"/>
                    </a:ext>
                  </a:extLst>
                </a:hlinkClick>
              </a:rPr>
              <a:t>https://sebasuccess.weebly.com/universal-screening.html</a:t>
            </a: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aa847eda85_2_83"/>
          <p:cNvSpPr txBox="1"/>
          <p:nvPr/>
        </p:nvSpPr>
        <p:spPr>
          <a:xfrm rot="-5400000">
            <a:off x="-1541300" y="2695400"/>
            <a:ext cx="6299100" cy="140970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en-US" sz="4667" u="none" cap="none" strike="noStrike">
                <a:solidFill>
                  <a:schemeClr val="dk1"/>
                </a:solidFill>
                <a:latin typeface="Open Sans"/>
                <a:ea typeface="Open Sans"/>
                <a:cs typeface="Open Sans"/>
                <a:sym typeface="Open Sans"/>
              </a:rPr>
              <a:t>Core Features of MTSS...</a:t>
            </a:r>
            <a:endParaRPr b="0" i="0" sz="933" u="none" cap="none" strike="noStrike">
              <a:solidFill>
                <a:schemeClr val="dk1"/>
              </a:solidFill>
              <a:latin typeface="Arial"/>
              <a:ea typeface="Arial"/>
              <a:cs typeface="Arial"/>
              <a:sym typeface="Arial"/>
            </a:endParaRPr>
          </a:p>
        </p:txBody>
      </p:sp>
      <p:grpSp>
        <p:nvGrpSpPr>
          <p:cNvPr id="213" name="Google Shape;213;gaa847eda85_2_83"/>
          <p:cNvGrpSpPr/>
          <p:nvPr/>
        </p:nvGrpSpPr>
        <p:grpSpPr>
          <a:xfrm>
            <a:off x="4061707" y="708108"/>
            <a:ext cx="7304864" cy="4838368"/>
            <a:chOff x="0" y="-66675"/>
            <a:chExt cx="14609728" cy="9676735"/>
          </a:xfrm>
        </p:grpSpPr>
        <p:sp>
          <p:nvSpPr>
            <p:cNvPr id="214" name="Google Shape;214;gaa847eda85_2_83"/>
            <p:cNvSpPr txBox="1"/>
            <p:nvPr/>
          </p:nvSpPr>
          <p:spPr>
            <a:xfrm>
              <a:off x="0" y="-66675"/>
              <a:ext cx="14609728" cy="751628"/>
            </a:xfrm>
            <a:prstGeom prst="rect">
              <a:avLst/>
            </a:prstGeom>
            <a:noFill/>
            <a:ln>
              <a:noFill/>
            </a:ln>
          </p:spPr>
          <p:txBody>
            <a:bodyPr anchorCtr="0" anchor="t" bIns="0" lIns="0" spcFirstLastPara="1" rIns="0" wrap="square" tIns="0">
              <a:noAutofit/>
            </a:bodyPr>
            <a:lstStyle/>
            <a:p>
              <a:pPr indent="0" lvl="0" marL="0" marR="0" rtl="0" algn="l">
                <a:lnSpc>
                  <a:spcPct val="13997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215" name="Google Shape;215;gaa847eda85_2_83"/>
            <p:cNvSpPr txBox="1"/>
            <p:nvPr/>
          </p:nvSpPr>
          <p:spPr>
            <a:xfrm>
              <a:off x="0" y="8152735"/>
              <a:ext cx="14609728" cy="1457325"/>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216" name="Google Shape;216;gaa847eda85_2_83"/>
          <p:cNvSpPr/>
          <p:nvPr/>
        </p:nvSpPr>
        <p:spPr>
          <a:xfrm>
            <a:off x="2612667" y="14135"/>
            <a:ext cx="134100" cy="6858000"/>
          </a:xfrm>
          <a:prstGeom prst="rect">
            <a:avLst/>
          </a:prstGeom>
          <a:solidFill>
            <a:srgbClr val="000000"/>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17" name="Google Shape;217;gaa847eda85_2_83"/>
          <p:cNvSpPr txBox="1"/>
          <p:nvPr/>
        </p:nvSpPr>
        <p:spPr>
          <a:xfrm>
            <a:off x="3904104" y="308194"/>
            <a:ext cx="7181600" cy="5841698"/>
          </a:xfrm>
          <a:prstGeom prst="rect">
            <a:avLst/>
          </a:prstGeom>
          <a:noFill/>
          <a:ln>
            <a:noFill/>
          </a:ln>
        </p:spPr>
        <p:txBody>
          <a:bodyPr anchorCtr="0" anchor="t" bIns="121900" lIns="121900" spcFirstLastPara="1" rIns="121900" wrap="square" tIns="121900">
            <a:noAutofit/>
          </a:bodyPr>
          <a:lstStyle/>
          <a:p>
            <a:pPr indent="-507986" lvl="0" marL="609585" marR="0" rtl="0" algn="l">
              <a:lnSpc>
                <a:spcPct val="90000"/>
              </a:lnSpc>
              <a:spcBef>
                <a:spcPts val="0"/>
              </a:spcBef>
              <a:spcAft>
                <a:spcPts val="0"/>
              </a:spcAft>
              <a:buClr>
                <a:srgbClr val="2E414D"/>
              </a:buClr>
              <a:buSzPts val="2400"/>
              <a:buFont typeface="Arial"/>
              <a:buChar char="●"/>
            </a:pPr>
            <a:r>
              <a:rPr b="0" i="0" lang="en-US" sz="3200" u="none" cap="none" strike="noStrike">
                <a:solidFill>
                  <a:schemeClr val="dk1"/>
                </a:solidFill>
                <a:latin typeface="Arial"/>
                <a:ea typeface="Arial"/>
                <a:cs typeface="Arial"/>
                <a:sym typeface="Arial"/>
              </a:rPr>
              <a:t>Team-Based Leadership</a:t>
            </a: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507986" lvl="0" marL="609585" marR="0" rtl="0" algn="l">
              <a:lnSpc>
                <a:spcPct val="90000"/>
              </a:lnSpc>
              <a:spcBef>
                <a:spcPts val="0"/>
              </a:spcBef>
              <a:spcAft>
                <a:spcPts val="0"/>
              </a:spcAft>
              <a:buClr>
                <a:srgbClr val="2E414D"/>
              </a:buClr>
              <a:buSzPts val="2400"/>
              <a:buFont typeface="Arial"/>
              <a:buChar char="●"/>
            </a:pPr>
            <a:r>
              <a:rPr b="0" i="0" lang="en-US" sz="3200" u="none" cap="none" strike="noStrike">
                <a:solidFill>
                  <a:schemeClr val="dk1"/>
                </a:solidFill>
                <a:latin typeface="Arial"/>
                <a:ea typeface="Arial"/>
                <a:cs typeface="Arial"/>
                <a:sym typeface="Arial"/>
              </a:rPr>
              <a:t>Tiered Delivery System </a:t>
            </a:r>
            <a:br>
              <a:rPr b="0" i="0" lang="en-US" sz="3200" u="none" cap="none" strike="noStrike">
                <a:solidFill>
                  <a:schemeClr val="dk1"/>
                </a:solidFill>
                <a:latin typeface="Arial"/>
                <a:ea typeface="Arial"/>
                <a:cs typeface="Arial"/>
                <a:sym typeface="Arial"/>
              </a:rPr>
            </a:br>
            <a:endParaRPr b="0" i="0" sz="3200" u="none" cap="none" strike="noStrike">
              <a:solidFill>
                <a:schemeClr val="dk1"/>
              </a:solidFill>
              <a:latin typeface="Arial"/>
              <a:ea typeface="Arial"/>
              <a:cs typeface="Arial"/>
              <a:sym typeface="Arial"/>
            </a:endParaRPr>
          </a:p>
          <a:p>
            <a:pPr indent="-507986" lvl="0" marL="609585" marR="0" rtl="0" algn="l">
              <a:lnSpc>
                <a:spcPct val="90000"/>
              </a:lnSpc>
              <a:spcBef>
                <a:spcPts val="0"/>
              </a:spcBef>
              <a:spcAft>
                <a:spcPts val="0"/>
              </a:spcAft>
              <a:buClr>
                <a:srgbClr val="2E414D"/>
              </a:buClr>
              <a:buSzPts val="2400"/>
              <a:buFont typeface="Arial"/>
              <a:buChar char="●"/>
            </a:pPr>
            <a:r>
              <a:rPr b="0" i="0" lang="en-US" sz="3200" u="none" cap="none" strike="noStrike">
                <a:solidFill>
                  <a:schemeClr val="dk1"/>
                </a:solidFill>
                <a:latin typeface="Arial"/>
                <a:ea typeface="Arial"/>
                <a:cs typeface="Arial"/>
                <a:sym typeface="Arial"/>
              </a:rPr>
              <a:t>Selection and Implementation of </a:t>
            </a:r>
            <a:r>
              <a:rPr lang="en-US" sz="3200">
                <a:solidFill>
                  <a:schemeClr val="dk1"/>
                </a:solidFill>
              </a:rPr>
              <a:t>A</a:t>
            </a:r>
            <a:r>
              <a:rPr b="0" i="0" lang="en-US" sz="3200" u="none" cap="none" strike="noStrike">
                <a:solidFill>
                  <a:schemeClr val="dk1"/>
                </a:solidFill>
                <a:latin typeface="Arial"/>
                <a:ea typeface="Arial"/>
                <a:cs typeface="Arial"/>
                <a:sym typeface="Arial"/>
              </a:rPr>
              <a:t>cademic and </a:t>
            </a:r>
            <a:r>
              <a:rPr lang="en-US" sz="3200">
                <a:solidFill>
                  <a:schemeClr val="dk1"/>
                </a:solidFill>
              </a:rPr>
              <a:t>N</a:t>
            </a:r>
            <a:r>
              <a:rPr b="0" i="0" lang="en-US" sz="3200" u="none" cap="none" strike="noStrike">
                <a:solidFill>
                  <a:schemeClr val="dk1"/>
                </a:solidFill>
                <a:latin typeface="Arial"/>
                <a:ea typeface="Arial"/>
                <a:cs typeface="Arial"/>
                <a:sym typeface="Arial"/>
              </a:rPr>
              <a:t>on-</a:t>
            </a:r>
            <a:r>
              <a:rPr lang="en-US" sz="3200">
                <a:solidFill>
                  <a:schemeClr val="dk1"/>
                </a:solidFill>
              </a:rPr>
              <a:t>A</a:t>
            </a:r>
            <a:r>
              <a:rPr b="0" i="0" lang="en-US" sz="3200" u="none" cap="none" strike="noStrike">
                <a:solidFill>
                  <a:schemeClr val="dk1"/>
                </a:solidFill>
                <a:latin typeface="Arial"/>
                <a:ea typeface="Arial"/>
                <a:cs typeface="Arial"/>
                <a:sym typeface="Arial"/>
              </a:rPr>
              <a:t>cademic </a:t>
            </a:r>
            <a:r>
              <a:rPr lang="en-US" sz="3200">
                <a:solidFill>
                  <a:schemeClr val="dk1"/>
                </a:solidFill>
              </a:rPr>
              <a:t>S</a:t>
            </a:r>
            <a:r>
              <a:rPr b="0" i="0" lang="en-US" sz="3200" u="none" cap="none" strike="noStrike">
                <a:solidFill>
                  <a:schemeClr val="dk1"/>
                </a:solidFill>
                <a:latin typeface="Arial"/>
                <a:ea typeface="Arial"/>
                <a:cs typeface="Arial"/>
                <a:sym typeface="Arial"/>
              </a:rPr>
              <a:t>upports</a:t>
            </a: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507986" lvl="0" marL="609585" marR="0" rtl="0" algn="l">
              <a:lnSpc>
                <a:spcPct val="90000"/>
              </a:lnSpc>
              <a:spcBef>
                <a:spcPts val="0"/>
              </a:spcBef>
              <a:spcAft>
                <a:spcPts val="0"/>
              </a:spcAft>
              <a:buClr>
                <a:srgbClr val="2E414D"/>
              </a:buClr>
              <a:buSzPts val="2400"/>
              <a:buFont typeface="Arial"/>
              <a:buChar char="●"/>
            </a:pPr>
            <a:r>
              <a:rPr b="0" i="1" lang="en-US" sz="3200" u="none" cap="none" strike="noStrike">
                <a:latin typeface="Arial"/>
                <a:ea typeface="Arial"/>
                <a:cs typeface="Arial"/>
                <a:sym typeface="Arial"/>
              </a:rPr>
              <a:t>Comprehensive Screening</a:t>
            </a:r>
            <a:r>
              <a:rPr b="0" i="1" lang="en-US" sz="3200" u="none" cap="none" strike="noStrike">
                <a:solidFill>
                  <a:schemeClr val="dk1"/>
                </a:solidFill>
                <a:latin typeface="Arial"/>
                <a:ea typeface="Arial"/>
                <a:cs typeface="Arial"/>
                <a:sym typeface="Arial"/>
              </a:rPr>
              <a:t> and Assessment System</a:t>
            </a: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507986" lvl="0" marL="609585" marR="0" rtl="0" algn="l">
              <a:lnSpc>
                <a:spcPct val="90000"/>
              </a:lnSpc>
              <a:spcBef>
                <a:spcPts val="0"/>
              </a:spcBef>
              <a:spcAft>
                <a:spcPts val="0"/>
              </a:spcAft>
              <a:buClr>
                <a:srgbClr val="2E414D"/>
              </a:buClr>
              <a:buSzPts val="2400"/>
              <a:buFont typeface="Arial"/>
              <a:buChar char="●"/>
            </a:pPr>
            <a:r>
              <a:rPr b="0" i="0" lang="en-US" sz="3200" u="none" cap="none" strike="noStrike">
                <a:solidFill>
                  <a:schemeClr val="dk1"/>
                </a:solidFill>
                <a:latin typeface="Arial"/>
                <a:ea typeface="Arial"/>
                <a:cs typeface="Arial"/>
                <a:sym typeface="Arial"/>
              </a:rPr>
              <a:t>Continuous Data-Based Decision Making</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aa847eda85_2_94"/>
          <p:cNvSpPr txBox="1"/>
          <p:nvPr/>
        </p:nvSpPr>
        <p:spPr>
          <a:xfrm>
            <a:off x="988908" y="675477"/>
            <a:ext cx="10625327" cy="6477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US" sz="3600">
                <a:latin typeface="Open Sans"/>
                <a:ea typeface="Open Sans"/>
                <a:cs typeface="Open Sans"/>
                <a:sym typeface="Open Sans"/>
              </a:rPr>
              <a:t>What is a comprehensive assessment system?</a:t>
            </a:r>
            <a:endParaRPr b="0" i="0" sz="533" u="none" cap="none" strike="noStrike">
              <a:latin typeface="Arial"/>
              <a:ea typeface="Arial"/>
              <a:cs typeface="Arial"/>
              <a:sym typeface="Arial"/>
            </a:endParaRPr>
          </a:p>
        </p:txBody>
      </p:sp>
      <p:sp>
        <p:nvSpPr>
          <p:cNvPr id="223" name="Google Shape;223;gaa847eda85_2_94"/>
          <p:cNvSpPr/>
          <p:nvPr/>
        </p:nvSpPr>
        <p:spPr>
          <a:xfrm>
            <a:off x="990600" y="2067559"/>
            <a:ext cx="5204800" cy="1873600"/>
          </a:xfrm>
          <a:prstGeom prst="rect">
            <a:avLst/>
          </a:prstGeom>
          <a:solidFill>
            <a:srgbClr val="2E414D">
              <a:alpha val="5490"/>
            </a:srgbClr>
          </a:solidFill>
          <a:ln cap="flat" cmpd="sng" w="114300">
            <a:solidFill>
              <a:schemeClr val="accent6"/>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224" name="Google Shape;224;gaa847eda85_2_94"/>
          <p:cNvGrpSpPr/>
          <p:nvPr/>
        </p:nvGrpSpPr>
        <p:grpSpPr>
          <a:xfrm>
            <a:off x="1152515" y="2346390"/>
            <a:ext cx="4439932" cy="862905"/>
            <a:chOff x="0" y="-66675"/>
            <a:chExt cx="8879866" cy="1725811"/>
          </a:xfrm>
        </p:grpSpPr>
        <p:sp>
          <p:nvSpPr>
            <p:cNvPr id="225" name="Google Shape;225;gaa847eda85_2_94"/>
            <p:cNvSpPr txBox="1"/>
            <p:nvPr/>
          </p:nvSpPr>
          <p:spPr>
            <a:xfrm>
              <a:off x="0" y="-66675"/>
              <a:ext cx="8861861" cy="751628"/>
            </a:xfrm>
            <a:prstGeom prst="rect">
              <a:avLst/>
            </a:prstGeom>
            <a:noFill/>
            <a:ln>
              <a:noFill/>
            </a:ln>
          </p:spPr>
          <p:txBody>
            <a:bodyPr anchorCtr="0" anchor="t" bIns="0" lIns="0" spcFirstLastPara="1" rIns="0" wrap="square" tIns="0">
              <a:noAutofit/>
            </a:bodyPr>
            <a:lstStyle/>
            <a:p>
              <a:pPr indent="0" lvl="0" marL="0" marR="0" rtl="0" algn="l">
                <a:lnSpc>
                  <a:spcPct val="139970"/>
                </a:lnSpc>
                <a:spcBef>
                  <a:spcPts val="0"/>
                </a:spcBef>
                <a:spcAft>
                  <a:spcPts val="0"/>
                </a:spcAft>
                <a:buNone/>
              </a:pPr>
              <a:r>
                <a:rPr b="1" i="0" lang="en-US" sz="2267" u="none" cap="none" strike="noStrike">
                  <a:solidFill>
                    <a:srgbClr val="2E414D"/>
                  </a:solidFill>
                  <a:latin typeface="Open Sans"/>
                  <a:ea typeface="Open Sans"/>
                  <a:cs typeface="Open Sans"/>
                  <a:sym typeface="Open Sans"/>
                </a:rPr>
                <a:t>Who needs support?</a:t>
              </a:r>
              <a:endParaRPr b="1" i="0" sz="933" u="none" cap="none" strike="noStrike">
                <a:solidFill>
                  <a:srgbClr val="000000"/>
                </a:solidFill>
                <a:latin typeface="Arial"/>
                <a:ea typeface="Arial"/>
                <a:cs typeface="Arial"/>
                <a:sym typeface="Arial"/>
              </a:endParaRPr>
            </a:p>
          </p:txBody>
        </p:sp>
        <p:sp>
          <p:nvSpPr>
            <p:cNvPr id="226" name="Google Shape;226;gaa847eda85_2_94"/>
            <p:cNvSpPr txBox="1"/>
            <p:nvPr/>
          </p:nvSpPr>
          <p:spPr>
            <a:xfrm>
              <a:off x="0" y="1057791"/>
              <a:ext cx="8879866" cy="601345"/>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US" sz="1733" u="none" cap="none" strike="noStrike">
                  <a:solidFill>
                    <a:srgbClr val="2E414D"/>
                  </a:solidFill>
                  <a:latin typeface="Open Sans"/>
                  <a:ea typeface="Open Sans"/>
                  <a:cs typeface="Open Sans"/>
                  <a:sym typeface="Open Sans"/>
                </a:rPr>
                <a:t>Screening Data</a:t>
              </a:r>
              <a:endParaRPr b="0" i="0" sz="933" u="none" cap="none" strike="noStrike">
                <a:solidFill>
                  <a:srgbClr val="000000"/>
                </a:solidFill>
                <a:latin typeface="Arial"/>
                <a:ea typeface="Arial"/>
                <a:cs typeface="Arial"/>
                <a:sym typeface="Arial"/>
              </a:endParaRPr>
            </a:p>
          </p:txBody>
        </p:sp>
      </p:grpSp>
      <p:sp>
        <p:nvSpPr>
          <p:cNvPr id="227" name="Google Shape;227;gaa847eda85_2_94"/>
          <p:cNvSpPr/>
          <p:nvPr/>
        </p:nvSpPr>
        <p:spPr>
          <a:xfrm>
            <a:off x="6207439" y="1999676"/>
            <a:ext cx="5204800" cy="1873600"/>
          </a:xfrm>
          <a:prstGeom prst="rect">
            <a:avLst/>
          </a:prstGeom>
          <a:solidFill>
            <a:srgbClr val="2E414D">
              <a:alpha val="5490"/>
            </a:srgbClr>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228" name="Google Shape;228;gaa847eda85_2_94"/>
          <p:cNvGrpSpPr/>
          <p:nvPr/>
        </p:nvGrpSpPr>
        <p:grpSpPr>
          <a:xfrm>
            <a:off x="6768285" y="2346390"/>
            <a:ext cx="4440000" cy="1370833"/>
            <a:chOff x="0" y="-66675"/>
            <a:chExt cx="8880000" cy="2741666"/>
          </a:xfrm>
        </p:grpSpPr>
        <p:sp>
          <p:nvSpPr>
            <p:cNvPr id="229" name="Google Shape;229;gaa847eda85_2_94"/>
            <p:cNvSpPr txBox="1"/>
            <p:nvPr/>
          </p:nvSpPr>
          <p:spPr>
            <a:xfrm>
              <a:off x="0" y="-66675"/>
              <a:ext cx="8861861" cy="751628"/>
            </a:xfrm>
            <a:prstGeom prst="rect">
              <a:avLst/>
            </a:prstGeom>
            <a:noFill/>
            <a:ln>
              <a:noFill/>
            </a:ln>
          </p:spPr>
          <p:txBody>
            <a:bodyPr anchorCtr="0" anchor="t" bIns="0" lIns="0" spcFirstLastPara="1" rIns="0" wrap="square" tIns="0">
              <a:noAutofit/>
            </a:bodyPr>
            <a:lstStyle/>
            <a:p>
              <a:pPr indent="0" lvl="0" marL="0" marR="0" rtl="0" algn="l">
                <a:lnSpc>
                  <a:spcPct val="139970"/>
                </a:lnSpc>
                <a:spcBef>
                  <a:spcPts val="0"/>
                </a:spcBef>
                <a:spcAft>
                  <a:spcPts val="0"/>
                </a:spcAft>
                <a:buNone/>
              </a:pPr>
              <a:r>
                <a:rPr b="1" i="0" lang="en-US" sz="2267" u="none" cap="none" strike="noStrike">
                  <a:solidFill>
                    <a:srgbClr val="2E414D"/>
                  </a:solidFill>
                  <a:latin typeface="Open Sans"/>
                  <a:ea typeface="Open Sans"/>
                  <a:cs typeface="Open Sans"/>
                  <a:sym typeface="Open Sans"/>
                </a:rPr>
                <a:t>Which supports need improvement or adjustments?</a:t>
              </a:r>
              <a:endParaRPr b="1" i="0" sz="2267" u="none" cap="none" strike="noStrike">
                <a:solidFill>
                  <a:srgbClr val="2E414D"/>
                </a:solidFill>
                <a:latin typeface="Open Sans"/>
                <a:ea typeface="Open Sans"/>
                <a:cs typeface="Open Sans"/>
                <a:sym typeface="Open Sans"/>
              </a:endParaRPr>
            </a:p>
            <a:p>
              <a:pPr indent="0" lvl="0" marL="0" marR="0" rtl="0" algn="l">
                <a:lnSpc>
                  <a:spcPct val="139970"/>
                </a:lnSpc>
                <a:spcBef>
                  <a:spcPts val="0"/>
                </a:spcBef>
                <a:spcAft>
                  <a:spcPts val="0"/>
                </a:spcAft>
                <a:buNone/>
              </a:pPr>
              <a:r>
                <a:t/>
              </a:r>
              <a:endParaRPr b="0" i="0" sz="2267" u="none" cap="none" strike="noStrike">
                <a:solidFill>
                  <a:srgbClr val="2E414D"/>
                </a:solidFill>
                <a:latin typeface="Open Sans"/>
                <a:ea typeface="Open Sans"/>
                <a:cs typeface="Open Sans"/>
                <a:sym typeface="Open Sans"/>
              </a:endParaRPr>
            </a:p>
          </p:txBody>
        </p:sp>
        <p:sp>
          <p:nvSpPr>
            <p:cNvPr id="230" name="Google Shape;230;gaa847eda85_2_94"/>
            <p:cNvSpPr txBox="1"/>
            <p:nvPr/>
          </p:nvSpPr>
          <p:spPr>
            <a:xfrm>
              <a:off x="0" y="2073791"/>
              <a:ext cx="8880000" cy="601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US" sz="1733" u="none" cap="none" strike="noStrike">
                  <a:solidFill>
                    <a:srgbClr val="2E414D"/>
                  </a:solidFill>
                  <a:latin typeface="Open Sans"/>
                  <a:ea typeface="Open Sans"/>
                  <a:cs typeface="Open Sans"/>
                  <a:sym typeface="Open Sans"/>
                </a:rPr>
                <a:t>Progress monitoring data</a:t>
              </a:r>
              <a:endParaRPr b="0" i="0" sz="933" u="none" cap="none" strike="noStrike">
                <a:solidFill>
                  <a:srgbClr val="000000"/>
                </a:solidFill>
                <a:latin typeface="Arial"/>
                <a:ea typeface="Arial"/>
                <a:cs typeface="Arial"/>
                <a:sym typeface="Arial"/>
              </a:endParaRPr>
            </a:p>
          </p:txBody>
        </p:sp>
      </p:grpSp>
      <p:sp>
        <p:nvSpPr>
          <p:cNvPr id="231" name="Google Shape;231;gaa847eda85_2_94"/>
          <p:cNvSpPr/>
          <p:nvPr/>
        </p:nvSpPr>
        <p:spPr>
          <a:xfrm>
            <a:off x="6301572" y="2067560"/>
            <a:ext cx="133955" cy="1873545"/>
          </a:xfrm>
          <a:prstGeom prst="rect">
            <a:avLst/>
          </a:prstGeom>
          <a:solidFill>
            <a:srgbClr val="2E414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32" name="Google Shape;232;gaa847eda85_2_94"/>
          <p:cNvSpPr/>
          <p:nvPr/>
        </p:nvSpPr>
        <p:spPr>
          <a:xfrm>
            <a:off x="685801" y="4298656"/>
            <a:ext cx="5204628" cy="1873545"/>
          </a:xfrm>
          <a:prstGeom prst="rect">
            <a:avLst/>
          </a:prstGeom>
          <a:solidFill>
            <a:srgbClr val="2E414D">
              <a:alpha val="5490"/>
            </a:srgbClr>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233" name="Google Shape;233;gaa847eda85_2_94"/>
          <p:cNvGrpSpPr/>
          <p:nvPr/>
        </p:nvGrpSpPr>
        <p:grpSpPr>
          <a:xfrm>
            <a:off x="1152515" y="4577488"/>
            <a:ext cx="4440000" cy="1269233"/>
            <a:chOff x="0" y="-66675"/>
            <a:chExt cx="8880000" cy="2538466"/>
          </a:xfrm>
        </p:grpSpPr>
        <p:sp>
          <p:nvSpPr>
            <p:cNvPr id="234" name="Google Shape;234;gaa847eda85_2_94"/>
            <p:cNvSpPr txBox="1"/>
            <p:nvPr/>
          </p:nvSpPr>
          <p:spPr>
            <a:xfrm>
              <a:off x="0" y="-66675"/>
              <a:ext cx="8861861" cy="751628"/>
            </a:xfrm>
            <a:prstGeom prst="rect">
              <a:avLst/>
            </a:prstGeom>
            <a:noFill/>
            <a:ln>
              <a:noFill/>
            </a:ln>
          </p:spPr>
          <p:txBody>
            <a:bodyPr anchorCtr="0" anchor="t" bIns="0" lIns="0" spcFirstLastPara="1" rIns="0" wrap="square" tIns="0">
              <a:noAutofit/>
            </a:bodyPr>
            <a:lstStyle/>
            <a:p>
              <a:pPr indent="0" lvl="0" marL="0" marR="0" rtl="0" algn="l">
                <a:lnSpc>
                  <a:spcPct val="139970"/>
                </a:lnSpc>
                <a:spcBef>
                  <a:spcPts val="0"/>
                </a:spcBef>
                <a:spcAft>
                  <a:spcPts val="0"/>
                </a:spcAft>
                <a:buNone/>
              </a:pPr>
              <a:r>
                <a:rPr b="1" lang="en-US" sz="2267">
                  <a:solidFill>
                    <a:srgbClr val="2E414D"/>
                  </a:solidFill>
                  <a:latin typeface="Open Sans"/>
                  <a:ea typeface="Open Sans"/>
                  <a:cs typeface="Open Sans"/>
                  <a:sym typeface="Open Sans"/>
                </a:rPr>
                <a:t>How should we adjust instruction</a:t>
              </a:r>
              <a:r>
                <a:rPr b="1" i="0" lang="en-US" sz="2267" u="none" cap="none" strike="noStrike">
                  <a:solidFill>
                    <a:srgbClr val="2E414D"/>
                  </a:solidFill>
                  <a:latin typeface="Open Sans"/>
                  <a:ea typeface="Open Sans"/>
                  <a:cs typeface="Open Sans"/>
                  <a:sym typeface="Open Sans"/>
                </a:rPr>
                <a:t>?</a:t>
              </a:r>
              <a:endParaRPr b="1" i="0" sz="933" u="none" cap="none" strike="noStrike">
                <a:solidFill>
                  <a:srgbClr val="000000"/>
                </a:solidFill>
                <a:latin typeface="Arial"/>
                <a:ea typeface="Arial"/>
                <a:cs typeface="Arial"/>
                <a:sym typeface="Arial"/>
              </a:endParaRPr>
            </a:p>
          </p:txBody>
        </p:sp>
        <p:sp>
          <p:nvSpPr>
            <p:cNvPr id="235" name="Google Shape;235;gaa847eda85_2_94"/>
            <p:cNvSpPr txBox="1"/>
            <p:nvPr/>
          </p:nvSpPr>
          <p:spPr>
            <a:xfrm>
              <a:off x="0" y="1870591"/>
              <a:ext cx="8880000" cy="601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US" sz="1733" u="none" cap="none" strike="noStrike">
                  <a:solidFill>
                    <a:srgbClr val="2E414D"/>
                  </a:solidFill>
                  <a:latin typeface="Open Sans"/>
                  <a:ea typeface="Open Sans"/>
                  <a:cs typeface="Open Sans"/>
                  <a:sym typeface="Open Sans"/>
                </a:rPr>
                <a:t>Diagnostic data</a:t>
              </a:r>
              <a:endParaRPr b="0" i="0" sz="933" u="none" cap="none" strike="noStrike">
                <a:solidFill>
                  <a:srgbClr val="000000"/>
                </a:solidFill>
                <a:latin typeface="Arial"/>
                <a:ea typeface="Arial"/>
                <a:cs typeface="Arial"/>
                <a:sym typeface="Arial"/>
              </a:endParaRPr>
            </a:p>
          </p:txBody>
        </p:sp>
      </p:grpSp>
      <p:sp>
        <p:nvSpPr>
          <p:cNvPr id="236" name="Google Shape;236;gaa847eda85_2_94"/>
          <p:cNvSpPr/>
          <p:nvPr/>
        </p:nvSpPr>
        <p:spPr>
          <a:xfrm>
            <a:off x="6301573" y="4298656"/>
            <a:ext cx="5204628" cy="1873545"/>
          </a:xfrm>
          <a:prstGeom prst="rect">
            <a:avLst/>
          </a:prstGeom>
          <a:solidFill>
            <a:srgbClr val="2E414D">
              <a:alpha val="5490"/>
            </a:srgbClr>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237" name="Google Shape;237;gaa847eda85_2_94"/>
          <p:cNvGrpSpPr/>
          <p:nvPr/>
        </p:nvGrpSpPr>
        <p:grpSpPr>
          <a:xfrm>
            <a:off x="6768285" y="4577488"/>
            <a:ext cx="4440000" cy="964433"/>
            <a:chOff x="0" y="-66675"/>
            <a:chExt cx="8880000" cy="1928866"/>
          </a:xfrm>
        </p:grpSpPr>
        <p:sp>
          <p:nvSpPr>
            <p:cNvPr id="238" name="Google Shape;238;gaa847eda85_2_94"/>
            <p:cNvSpPr txBox="1"/>
            <p:nvPr/>
          </p:nvSpPr>
          <p:spPr>
            <a:xfrm>
              <a:off x="0" y="-66675"/>
              <a:ext cx="8861861" cy="751628"/>
            </a:xfrm>
            <a:prstGeom prst="rect">
              <a:avLst/>
            </a:prstGeom>
            <a:noFill/>
            <a:ln>
              <a:noFill/>
            </a:ln>
          </p:spPr>
          <p:txBody>
            <a:bodyPr anchorCtr="0" anchor="t" bIns="0" lIns="0" spcFirstLastPara="1" rIns="0" wrap="square" tIns="0">
              <a:noAutofit/>
            </a:bodyPr>
            <a:lstStyle/>
            <a:p>
              <a:pPr indent="0" lvl="0" marL="0" marR="0" rtl="0" algn="l">
                <a:lnSpc>
                  <a:spcPct val="139970"/>
                </a:lnSpc>
                <a:spcBef>
                  <a:spcPts val="0"/>
                </a:spcBef>
                <a:spcAft>
                  <a:spcPts val="0"/>
                </a:spcAft>
                <a:buNone/>
              </a:pPr>
              <a:r>
                <a:rPr b="1" i="0" lang="en-US" sz="2267" u="none" cap="none" strike="noStrike">
                  <a:solidFill>
                    <a:srgbClr val="2E414D"/>
                  </a:solidFill>
                  <a:latin typeface="Open Sans"/>
                  <a:ea typeface="Open Sans"/>
                  <a:cs typeface="Open Sans"/>
                  <a:sym typeface="Open Sans"/>
                </a:rPr>
                <a:t>Evaluation</a:t>
              </a:r>
              <a:endParaRPr b="1" i="0" sz="933" u="none" cap="none" strike="noStrike">
                <a:solidFill>
                  <a:srgbClr val="000000"/>
                </a:solidFill>
                <a:latin typeface="Arial"/>
                <a:ea typeface="Arial"/>
                <a:cs typeface="Arial"/>
                <a:sym typeface="Arial"/>
              </a:endParaRPr>
            </a:p>
          </p:txBody>
        </p:sp>
        <p:sp>
          <p:nvSpPr>
            <p:cNvPr id="239" name="Google Shape;239;gaa847eda85_2_94"/>
            <p:cNvSpPr txBox="1"/>
            <p:nvPr/>
          </p:nvSpPr>
          <p:spPr>
            <a:xfrm>
              <a:off x="0" y="1260991"/>
              <a:ext cx="8880000" cy="6012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US" sz="1733" u="none" cap="none" strike="noStrike">
                  <a:solidFill>
                    <a:srgbClr val="2E414D"/>
                  </a:solidFill>
                  <a:latin typeface="Open Sans"/>
                  <a:ea typeface="Open Sans"/>
                  <a:cs typeface="Open Sans"/>
                  <a:sym typeface="Open Sans"/>
                </a:rPr>
                <a:t>Have the supports been effective?</a:t>
              </a:r>
              <a:endParaRPr b="0" i="0" sz="933" u="none" cap="none" strike="noStrike">
                <a:solidFill>
                  <a:srgbClr val="000000"/>
                </a:solidFill>
                <a:latin typeface="Arial"/>
                <a:ea typeface="Arial"/>
                <a:cs typeface="Arial"/>
                <a:sym typeface="Arial"/>
              </a:endParaRPr>
            </a:p>
          </p:txBody>
        </p:sp>
      </p:grpSp>
      <p:sp>
        <p:nvSpPr>
          <p:cNvPr id="240" name="Google Shape;240;gaa847eda85_2_94"/>
          <p:cNvSpPr/>
          <p:nvPr/>
        </p:nvSpPr>
        <p:spPr>
          <a:xfrm>
            <a:off x="6301572" y="4298656"/>
            <a:ext cx="133955" cy="1873545"/>
          </a:xfrm>
          <a:prstGeom prst="rect">
            <a:avLst/>
          </a:prstGeom>
          <a:solidFill>
            <a:srgbClr val="2E414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41" name="Google Shape;241;gaa847eda85_2_94"/>
          <p:cNvSpPr txBox="1"/>
          <p:nvPr/>
        </p:nvSpPr>
        <p:spPr>
          <a:xfrm>
            <a:off x="7029000" y="6246150"/>
            <a:ext cx="44772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rPr>
              <a:t>adapted from:  </a:t>
            </a:r>
            <a:r>
              <a:rPr lang="en-US" sz="1100">
                <a:solidFill>
                  <a:schemeClr val="dk1"/>
                </a:solidFill>
              </a:rPr>
              <a:t>National Center on Intensive Intervention at American Institutes of Research, n.d.</a:t>
            </a:r>
            <a:endParaRPr>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
          <p:cNvSpPr txBox="1"/>
          <p:nvPr>
            <p:ph type="title"/>
          </p:nvPr>
        </p:nvSpPr>
        <p:spPr>
          <a:xfrm>
            <a:off x="1184175" y="507325"/>
            <a:ext cx="1065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959"/>
              <a:buFont typeface="Libre Franklin"/>
              <a:buNone/>
            </a:pPr>
            <a:r>
              <a:rPr b="1" lang="en-US" sz="3959"/>
              <a:t>Remember:  the data you need depends on the question you ask</a:t>
            </a:r>
            <a:br>
              <a:rPr b="1" lang="en-US" sz="3959"/>
            </a:br>
            <a:endParaRPr sz="3959"/>
          </a:p>
        </p:txBody>
      </p:sp>
      <p:grpSp>
        <p:nvGrpSpPr>
          <p:cNvPr id="248" name="Google Shape;248;p5"/>
          <p:cNvGrpSpPr/>
          <p:nvPr/>
        </p:nvGrpSpPr>
        <p:grpSpPr>
          <a:xfrm>
            <a:off x="1184224" y="2513600"/>
            <a:ext cx="10651141" cy="3099983"/>
            <a:chOff x="1148475" y="4487406"/>
            <a:chExt cx="10254300" cy="2165700"/>
          </a:xfrm>
        </p:grpSpPr>
        <p:sp>
          <p:nvSpPr>
            <p:cNvPr id="249" name="Google Shape;249;p5"/>
            <p:cNvSpPr/>
            <p:nvPr/>
          </p:nvSpPr>
          <p:spPr>
            <a:xfrm>
              <a:off x="1148475" y="4487406"/>
              <a:ext cx="10254300" cy="21657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0" name="Google Shape;250;p5"/>
            <p:cNvGrpSpPr/>
            <p:nvPr/>
          </p:nvGrpSpPr>
          <p:grpSpPr>
            <a:xfrm>
              <a:off x="1692875" y="4711800"/>
              <a:ext cx="9241950" cy="1854000"/>
              <a:chOff x="1692875" y="4711800"/>
              <a:chExt cx="9241950" cy="1854000"/>
            </a:xfrm>
          </p:grpSpPr>
          <p:sp>
            <p:nvSpPr>
              <p:cNvPr id="251" name="Google Shape;251;p5"/>
              <p:cNvSpPr/>
              <p:nvPr/>
            </p:nvSpPr>
            <p:spPr>
              <a:xfrm>
                <a:off x="1692875" y="5106850"/>
                <a:ext cx="1820100" cy="121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
              <p:cNvSpPr/>
              <p:nvPr/>
            </p:nvSpPr>
            <p:spPr>
              <a:xfrm>
                <a:off x="4948275" y="4873150"/>
                <a:ext cx="1977600" cy="148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5"/>
              <p:cNvSpPr txBox="1"/>
              <p:nvPr/>
            </p:nvSpPr>
            <p:spPr>
              <a:xfrm>
                <a:off x="1818025" y="5231800"/>
                <a:ext cx="1565100" cy="89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Libre Franklin"/>
                    <a:ea typeface="Libre Franklin"/>
                    <a:cs typeface="Libre Franklin"/>
                    <a:sym typeface="Libre Franklin"/>
                  </a:rPr>
                  <a:t>Ask questions for improvement</a:t>
                </a:r>
                <a:endParaRPr b="0" i="0" sz="1700" u="none" cap="none" strike="noStrike">
                  <a:solidFill>
                    <a:srgbClr val="000000"/>
                  </a:solidFill>
                  <a:latin typeface="Libre Franklin"/>
                  <a:ea typeface="Libre Franklin"/>
                  <a:cs typeface="Libre Franklin"/>
                  <a:sym typeface="Libre Franklin"/>
                </a:endParaRPr>
              </a:p>
            </p:txBody>
          </p:sp>
          <p:cxnSp>
            <p:nvCxnSpPr>
              <p:cNvPr id="254" name="Google Shape;254;p5"/>
              <p:cNvCxnSpPr>
                <a:endCxn id="252" idx="2"/>
              </p:cNvCxnSpPr>
              <p:nvPr/>
            </p:nvCxnSpPr>
            <p:spPr>
              <a:xfrm>
                <a:off x="3513075" y="5616100"/>
                <a:ext cx="1435200" cy="0"/>
              </a:xfrm>
              <a:prstGeom prst="straightConnector1">
                <a:avLst/>
              </a:prstGeom>
              <a:noFill/>
              <a:ln cap="flat" cmpd="sng" w="38100">
                <a:solidFill>
                  <a:schemeClr val="dk2"/>
                </a:solidFill>
                <a:prstDash val="solid"/>
                <a:round/>
                <a:headEnd len="sm" w="sm" type="none"/>
                <a:tailEnd len="med" w="med" type="triangle"/>
              </a:ln>
            </p:spPr>
          </p:cxnSp>
          <p:sp>
            <p:nvSpPr>
              <p:cNvPr id="255" name="Google Shape;255;p5"/>
              <p:cNvSpPr txBox="1"/>
              <p:nvPr/>
            </p:nvSpPr>
            <p:spPr>
              <a:xfrm>
                <a:off x="5333325" y="5173900"/>
                <a:ext cx="1207500" cy="78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800" u="none" cap="none" strike="noStrike">
                    <a:solidFill>
                      <a:srgbClr val="000000"/>
                    </a:solidFill>
                    <a:latin typeface="Libre Franklin"/>
                    <a:ea typeface="Libre Franklin"/>
                    <a:cs typeface="Libre Franklin"/>
                    <a:sym typeface="Libre Franklin"/>
                  </a:rPr>
                  <a:t>Answer questions with </a:t>
                </a:r>
                <a:r>
                  <a:rPr lang="en-US" sz="1800">
                    <a:latin typeface="Libre Franklin"/>
                    <a:ea typeface="Libre Franklin"/>
                    <a:cs typeface="Libre Franklin"/>
                    <a:sym typeface="Libre Franklin"/>
                  </a:rPr>
                  <a:t>data</a:t>
                </a:r>
                <a:endParaRPr b="0" i="0" sz="1800" u="none" cap="none" strike="noStrike">
                  <a:solidFill>
                    <a:srgbClr val="000000"/>
                  </a:solidFill>
                  <a:latin typeface="Libre Franklin"/>
                  <a:ea typeface="Libre Franklin"/>
                  <a:cs typeface="Libre Franklin"/>
                  <a:sym typeface="Libre Franklin"/>
                </a:endParaRPr>
              </a:p>
            </p:txBody>
          </p:sp>
          <p:cxnSp>
            <p:nvCxnSpPr>
              <p:cNvPr id="256" name="Google Shape;256;p5"/>
              <p:cNvCxnSpPr>
                <a:stCxn id="252" idx="6"/>
                <a:endCxn id="257" idx="1"/>
              </p:cNvCxnSpPr>
              <p:nvPr/>
            </p:nvCxnSpPr>
            <p:spPr>
              <a:xfrm>
                <a:off x="6925875" y="5616100"/>
                <a:ext cx="1565100" cy="22800"/>
              </a:xfrm>
              <a:prstGeom prst="straightConnector1">
                <a:avLst/>
              </a:prstGeom>
              <a:noFill/>
              <a:ln cap="flat" cmpd="sng" w="38100">
                <a:solidFill>
                  <a:schemeClr val="dk2"/>
                </a:solidFill>
                <a:prstDash val="solid"/>
                <a:round/>
                <a:headEnd len="sm" w="sm" type="none"/>
                <a:tailEnd len="med" w="med" type="triangle"/>
              </a:ln>
            </p:spPr>
          </p:cxnSp>
          <p:sp>
            <p:nvSpPr>
              <p:cNvPr id="257" name="Google Shape;257;p5"/>
              <p:cNvSpPr/>
              <p:nvPr/>
            </p:nvSpPr>
            <p:spPr>
              <a:xfrm>
                <a:off x="8491025" y="4711800"/>
                <a:ext cx="2443800" cy="18540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5"/>
              <p:cNvSpPr txBox="1"/>
              <p:nvPr/>
            </p:nvSpPr>
            <p:spPr>
              <a:xfrm>
                <a:off x="8972375" y="5248800"/>
                <a:ext cx="1435200" cy="78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Libre Franklin"/>
                    <a:ea typeface="Libre Franklin"/>
                    <a:cs typeface="Libre Franklin"/>
                    <a:sym typeface="Libre Franklin"/>
                  </a:rPr>
                  <a:t>Answers lead to improvement efforts</a:t>
                </a:r>
                <a:endParaRPr b="0" i="0" sz="1500" u="none" cap="none" strike="noStrike">
                  <a:solidFill>
                    <a:srgbClr val="000000"/>
                  </a:solidFill>
                  <a:latin typeface="Libre Franklin"/>
                  <a:ea typeface="Libre Franklin"/>
                  <a:cs typeface="Libre Franklin"/>
                  <a:sym typeface="Libre Franklin"/>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aa847eda85_0_1"/>
          <p:cNvSpPr txBox="1"/>
          <p:nvPr>
            <p:ph type="title"/>
          </p:nvPr>
        </p:nvSpPr>
        <p:spPr>
          <a:xfrm>
            <a:off x="1510825" y="507325"/>
            <a:ext cx="96012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959"/>
              <a:buFont typeface="Libre Franklin"/>
              <a:buNone/>
            </a:pPr>
            <a:br>
              <a:rPr b="1" lang="en-US" sz="3959"/>
            </a:br>
            <a:endParaRPr sz="3959"/>
          </a:p>
        </p:txBody>
      </p:sp>
      <p:grpSp>
        <p:nvGrpSpPr>
          <p:cNvPr id="265" name="Google Shape;265;gaa847eda85_0_1"/>
          <p:cNvGrpSpPr/>
          <p:nvPr/>
        </p:nvGrpSpPr>
        <p:grpSpPr>
          <a:xfrm>
            <a:off x="1202131" y="245683"/>
            <a:ext cx="10669599" cy="3954875"/>
            <a:chOff x="1148475" y="3570931"/>
            <a:chExt cx="10254300" cy="3188644"/>
          </a:xfrm>
        </p:grpSpPr>
        <p:sp>
          <p:nvSpPr>
            <p:cNvPr id="266" name="Google Shape;266;gaa847eda85_0_1"/>
            <p:cNvSpPr/>
            <p:nvPr/>
          </p:nvSpPr>
          <p:spPr>
            <a:xfrm>
              <a:off x="1148475" y="4593875"/>
              <a:ext cx="10254300" cy="21657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7" name="Google Shape;267;gaa847eda85_0_1"/>
            <p:cNvGrpSpPr/>
            <p:nvPr/>
          </p:nvGrpSpPr>
          <p:grpSpPr>
            <a:xfrm>
              <a:off x="1692875" y="3570931"/>
              <a:ext cx="9241950" cy="2994869"/>
              <a:chOff x="1692875" y="3570931"/>
              <a:chExt cx="9241950" cy="2994869"/>
            </a:xfrm>
          </p:grpSpPr>
          <p:sp>
            <p:nvSpPr>
              <p:cNvPr id="268" name="Google Shape;268;gaa847eda85_0_1"/>
              <p:cNvSpPr/>
              <p:nvPr/>
            </p:nvSpPr>
            <p:spPr>
              <a:xfrm>
                <a:off x="1692875" y="3570931"/>
                <a:ext cx="1820100" cy="121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aa847eda85_0_1"/>
              <p:cNvSpPr/>
              <p:nvPr/>
            </p:nvSpPr>
            <p:spPr>
              <a:xfrm>
                <a:off x="4948275" y="4873150"/>
                <a:ext cx="1977600" cy="148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aa847eda85_0_1"/>
              <p:cNvSpPr txBox="1"/>
              <p:nvPr/>
            </p:nvSpPr>
            <p:spPr>
              <a:xfrm>
                <a:off x="1818025" y="3695881"/>
                <a:ext cx="1565100" cy="89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a:latin typeface="Libre Franklin"/>
                    <a:ea typeface="Libre Franklin"/>
                    <a:cs typeface="Libre Franklin"/>
                    <a:sym typeface="Libre Franklin"/>
                  </a:rPr>
                  <a:t>Which students </a:t>
                </a:r>
                <a:r>
                  <a:rPr lang="en-US">
                    <a:latin typeface="Libre Franklin"/>
                    <a:ea typeface="Libre Franklin"/>
                    <a:cs typeface="Libre Franklin"/>
                    <a:sym typeface="Libre Franklin"/>
                  </a:rPr>
                  <a:t> are not responding to our Tier 1 behavior support practices?</a:t>
                </a:r>
                <a:endParaRPr b="0" i="0" u="none" cap="none" strike="noStrike">
                  <a:solidFill>
                    <a:srgbClr val="000000"/>
                  </a:solidFill>
                  <a:latin typeface="Libre Franklin"/>
                  <a:ea typeface="Libre Franklin"/>
                  <a:cs typeface="Libre Franklin"/>
                  <a:sym typeface="Libre Franklin"/>
                </a:endParaRPr>
              </a:p>
            </p:txBody>
          </p:sp>
          <p:cxnSp>
            <p:nvCxnSpPr>
              <p:cNvPr id="271" name="Google Shape;271;gaa847eda85_0_1"/>
              <p:cNvCxnSpPr>
                <a:stCxn id="268" idx="3"/>
                <a:endCxn id="269" idx="1"/>
              </p:cNvCxnSpPr>
              <p:nvPr/>
            </p:nvCxnSpPr>
            <p:spPr>
              <a:xfrm>
                <a:off x="3512975" y="4180381"/>
                <a:ext cx="1725000" cy="910500"/>
              </a:xfrm>
              <a:prstGeom prst="straightConnector1">
                <a:avLst/>
              </a:prstGeom>
              <a:noFill/>
              <a:ln cap="flat" cmpd="sng" w="38100">
                <a:solidFill>
                  <a:schemeClr val="dk2"/>
                </a:solidFill>
                <a:prstDash val="solid"/>
                <a:round/>
                <a:headEnd len="sm" w="sm" type="none"/>
                <a:tailEnd len="med" w="med" type="triangle"/>
              </a:ln>
            </p:spPr>
          </p:cxnSp>
          <p:sp>
            <p:nvSpPr>
              <p:cNvPr id="272" name="Google Shape;272;gaa847eda85_0_1"/>
              <p:cNvSpPr txBox="1"/>
              <p:nvPr/>
            </p:nvSpPr>
            <p:spPr>
              <a:xfrm>
                <a:off x="5333333" y="5173904"/>
                <a:ext cx="1237800" cy="78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800" u="none" cap="none" strike="noStrike">
                    <a:solidFill>
                      <a:srgbClr val="000000"/>
                    </a:solidFill>
                    <a:latin typeface="Libre Franklin"/>
                    <a:ea typeface="Libre Franklin"/>
                    <a:cs typeface="Libre Franklin"/>
                    <a:sym typeface="Libre Franklin"/>
                  </a:rPr>
                  <a:t>Answer with </a:t>
                </a:r>
                <a:r>
                  <a:rPr b="1" i="0" lang="en-US" sz="1800" u="none" cap="none" strike="noStrike">
                    <a:solidFill>
                      <a:srgbClr val="000000"/>
                    </a:solidFill>
                    <a:latin typeface="Libre Franklin"/>
                    <a:ea typeface="Libre Franklin"/>
                    <a:cs typeface="Libre Franklin"/>
                    <a:sym typeface="Libre Franklin"/>
                  </a:rPr>
                  <a:t>screening </a:t>
                </a:r>
                <a:r>
                  <a:rPr b="1" lang="en-US" sz="1800">
                    <a:latin typeface="Libre Franklin"/>
                    <a:ea typeface="Libre Franklin"/>
                    <a:cs typeface="Libre Franklin"/>
                    <a:sym typeface="Libre Franklin"/>
                  </a:rPr>
                  <a:t>data</a:t>
                </a:r>
                <a:endParaRPr b="1" i="0" sz="1800" u="none" cap="none" strike="noStrike">
                  <a:solidFill>
                    <a:srgbClr val="000000"/>
                  </a:solidFill>
                  <a:latin typeface="Libre Franklin"/>
                  <a:ea typeface="Libre Franklin"/>
                  <a:cs typeface="Libre Franklin"/>
                  <a:sym typeface="Libre Franklin"/>
                </a:endParaRPr>
              </a:p>
            </p:txBody>
          </p:sp>
          <p:cxnSp>
            <p:nvCxnSpPr>
              <p:cNvPr id="273" name="Google Shape;273;gaa847eda85_0_1"/>
              <p:cNvCxnSpPr>
                <a:stCxn id="269" idx="6"/>
                <a:endCxn id="274" idx="1"/>
              </p:cNvCxnSpPr>
              <p:nvPr/>
            </p:nvCxnSpPr>
            <p:spPr>
              <a:xfrm>
                <a:off x="6925875" y="5616100"/>
                <a:ext cx="1565100" cy="22800"/>
              </a:xfrm>
              <a:prstGeom prst="straightConnector1">
                <a:avLst/>
              </a:prstGeom>
              <a:noFill/>
              <a:ln cap="flat" cmpd="sng" w="38100">
                <a:solidFill>
                  <a:schemeClr val="dk2"/>
                </a:solidFill>
                <a:prstDash val="solid"/>
                <a:round/>
                <a:headEnd len="sm" w="sm" type="none"/>
                <a:tailEnd len="med" w="med" type="triangle"/>
              </a:ln>
            </p:spPr>
          </p:cxnSp>
          <p:sp>
            <p:nvSpPr>
              <p:cNvPr id="274" name="Google Shape;274;gaa847eda85_0_1"/>
              <p:cNvSpPr/>
              <p:nvPr/>
            </p:nvSpPr>
            <p:spPr>
              <a:xfrm>
                <a:off x="8491025" y="4711800"/>
                <a:ext cx="2443800" cy="18540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aa847eda85_0_1"/>
              <p:cNvSpPr txBox="1"/>
              <p:nvPr/>
            </p:nvSpPr>
            <p:spPr>
              <a:xfrm>
                <a:off x="8972375" y="5248800"/>
                <a:ext cx="1435200" cy="78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Libre Franklin"/>
                    <a:ea typeface="Libre Franklin"/>
                    <a:cs typeface="Libre Franklin"/>
                    <a:sym typeface="Libre Franklin"/>
                  </a:rPr>
                  <a:t>Answers lead to </a:t>
                </a:r>
                <a:r>
                  <a:rPr b="1" i="0" lang="en-US" sz="1500" u="none" cap="none" strike="noStrike">
                    <a:solidFill>
                      <a:srgbClr val="000000"/>
                    </a:solidFill>
                    <a:latin typeface="Libre Franklin"/>
                    <a:ea typeface="Libre Franklin"/>
                    <a:cs typeface="Libre Franklin"/>
                    <a:sym typeface="Libre Franklin"/>
                  </a:rPr>
                  <a:t>improvement</a:t>
                </a:r>
                <a:r>
                  <a:rPr b="0" i="0" lang="en-US" sz="1500" u="none" cap="none" strike="noStrike">
                    <a:solidFill>
                      <a:srgbClr val="000000"/>
                    </a:solidFill>
                    <a:latin typeface="Libre Franklin"/>
                    <a:ea typeface="Libre Franklin"/>
                    <a:cs typeface="Libre Franklin"/>
                    <a:sym typeface="Libre Franklin"/>
                  </a:rPr>
                  <a:t> efforts</a:t>
                </a:r>
                <a:endParaRPr b="0" i="0" sz="1500" u="none" cap="none" strike="noStrike">
                  <a:solidFill>
                    <a:srgbClr val="000000"/>
                  </a:solidFill>
                  <a:latin typeface="Libre Franklin"/>
                  <a:ea typeface="Libre Franklin"/>
                  <a:cs typeface="Libre Franklin"/>
                  <a:sym typeface="Libre Franklin"/>
                </a:endParaRPr>
              </a:p>
            </p:txBody>
          </p:sp>
        </p:grpSp>
      </p:grpSp>
      <p:grpSp>
        <p:nvGrpSpPr>
          <p:cNvPr id="276" name="Google Shape;276;gaa847eda85_0_1"/>
          <p:cNvGrpSpPr/>
          <p:nvPr/>
        </p:nvGrpSpPr>
        <p:grpSpPr>
          <a:xfrm>
            <a:off x="1764404" y="2005033"/>
            <a:ext cx="1893814" cy="1511802"/>
            <a:chOff x="1766109" y="4120173"/>
            <a:chExt cx="1820100" cy="1218900"/>
          </a:xfrm>
        </p:grpSpPr>
        <p:sp>
          <p:nvSpPr>
            <p:cNvPr id="277" name="Google Shape;277;gaa847eda85_0_1"/>
            <p:cNvSpPr/>
            <p:nvPr/>
          </p:nvSpPr>
          <p:spPr>
            <a:xfrm>
              <a:off x="1766109" y="4120173"/>
              <a:ext cx="1820100" cy="121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aa847eda85_0_1"/>
            <p:cNvSpPr txBox="1"/>
            <p:nvPr/>
          </p:nvSpPr>
          <p:spPr>
            <a:xfrm>
              <a:off x="1891259" y="4310249"/>
              <a:ext cx="1565100" cy="89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a:latin typeface="Libre Franklin"/>
                  <a:ea typeface="Libre Franklin"/>
                  <a:cs typeface="Libre Franklin"/>
                  <a:sym typeface="Libre Franklin"/>
                </a:rPr>
                <a:t>Which students </a:t>
              </a:r>
              <a:r>
                <a:rPr lang="en-US">
                  <a:latin typeface="Libre Franklin"/>
                  <a:ea typeface="Libre Franklin"/>
                  <a:cs typeface="Libre Franklin"/>
                  <a:sym typeface="Libre Franklin"/>
                </a:rPr>
                <a:t> are not responding to our Tier 1 academic program?</a:t>
              </a:r>
              <a:endParaRPr b="0" i="0" u="none" cap="none" strike="noStrike">
                <a:solidFill>
                  <a:srgbClr val="000000"/>
                </a:solidFill>
                <a:latin typeface="Libre Franklin"/>
                <a:ea typeface="Libre Franklin"/>
                <a:cs typeface="Libre Franklin"/>
                <a:sym typeface="Libre Franklin"/>
              </a:endParaRPr>
            </a:p>
          </p:txBody>
        </p:sp>
      </p:grpSp>
      <p:grpSp>
        <p:nvGrpSpPr>
          <p:cNvPr id="279" name="Google Shape;279;gaa847eda85_0_1"/>
          <p:cNvGrpSpPr/>
          <p:nvPr/>
        </p:nvGrpSpPr>
        <p:grpSpPr>
          <a:xfrm>
            <a:off x="1764404" y="3892308"/>
            <a:ext cx="1893814" cy="1511802"/>
            <a:chOff x="1766109" y="4857414"/>
            <a:chExt cx="1820100" cy="1218900"/>
          </a:xfrm>
        </p:grpSpPr>
        <p:sp>
          <p:nvSpPr>
            <p:cNvPr id="280" name="Google Shape;280;gaa847eda85_0_1"/>
            <p:cNvSpPr/>
            <p:nvPr/>
          </p:nvSpPr>
          <p:spPr>
            <a:xfrm>
              <a:off x="1766109" y="4857414"/>
              <a:ext cx="1820100" cy="121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aa847eda85_0_1"/>
            <p:cNvSpPr txBox="1"/>
            <p:nvPr/>
          </p:nvSpPr>
          <p:spPr>
            <a:xfrm>
              <a:off x="1891259" y="4986053"/>
              <a:ext cx="1565100" cy="89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a:latin typeface="Libre Franklin"/>
                  <a:ea typeface="Libre Franklin"/>
                  <a:cs typeface="Libre Franklin"/>
                  <a:sym typeface="Libre Franklin"/>
                </a:rPr>
                <a:t>Which students  </a:t>
              </a:r>
              <a:r>
                <a:rPr lang="en-US">
                  <a:latin typeface="Libre Franklin"/>
                  <a:ea typeface="Libre Franklin"/>
                  <a:cs typeface="Libre Franklin"/>
                  <a:sym typeface="Libre Franklin"/>
                </a:rPr>
                <a:t>are not responding to our SEL curriculum?</a:t>
              </a:r>
              <a:endParaRPr b="0" i="0" u="none" cap="none" strike="noStrike">
                <a:solidFill>
                  <a:srgbClr val="000000"/>
                </a:solidFill>
                <a:latin typeface="Libre Franklin"/>
                <a:ea typeface="Libre Franklin"/>
                <a:cs typeface="Libre Franklin"/>
                <a:sym typeface="Libre Franklin"/>
              </a:endParaRPr>
            </a:p>
          </p:txBody>
        </p:sp>
      </p:grpSp>
      <p:cxnSp>
        <p:nvCxnSpPr>
          <p:cNvPr id="282" name="Google Shape;282;gaa847eda85_0_1"/>
          <p:cNvCxnSpPr>
            <a:stCxn id="277" idx="3"/>
            <a:endCxn id="269" idx="2"/>
          </p:cNvCxnSpPr>
          <p:nvPr/>
        </p:nvCxnSpPr>
        <p:spPr>
          <a:xfrm>
            <a:off x="3658218" y="2760933"/>
            <a:ext cx="1497600" cy="21300"/>
          </a:xfrm>
          <a:prstGeom prst="straightConnector1">
            <a:avLst/>
          </a:prstGeom>
          <a:noFill/>
          <a:ln cap="flat" cmpd="sng" w="38100">
            <a:solidFill>
              <a:schemeClr val="dk2"/>
            </a:solidFill>
            <a:prstDash val="solid"/>
            <a:round/>
            <a:headEnd len="med" w="med" type="none"/>
            <a:tailEnd len="med" w="med" type="triangle"/>
          </a:ln>
        </p:spPr>
      </p:cxnSp>
      <p:cxnSp>
        <p:nvCxnSpPr>
          <p:cNvPr id="283" name="Google Shape;283;gaa847eda85_0_1"/>
          <p:cNvCxnSpPr>
            <a:stCxn id="280" idx="3"/>
            <a:endCxn id="269" idx="3"/>
          </p:cNvCxnSpPr>
          <p:nvPr/>
        </p:nvCxnSpPr>
        <p:spPr>
          <a:xfrm flipH="1" rot="10800000">
            <a:off x="3658218" y="3433809"/>
            <a:ext cx="1798800" cy="12144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b625b3fc46_0_0"/>
          <p:cNvPicPr preferRelativeResize="0"/>
          <p:nvPr/>
        </p:nvPicPr>
        <p:blipFill>
          <a:blip r:embed="rId3">
            <a:alphaModFix/>
          </a:blip>
          <a:stretch>
            <a:fillRect/>
          </a:stretch>
        </p:blipFill>
        <p:spPr>
          <a:xfrm>
            <a:off x="1371600" y="230163"/>
            <a:ext cx="5692851" cy="6397675"/>
          </a:xfrm>
          <a:prstGeom prst="rect">
            <a:avLst/>
          </a:prstGeom>
          <a:noFill/>
          <a:ln cap="flat" cmpd="sng" w="76200">
            <a:solidFill>
              <a:schemeClr val="dk2"/>
            </a:solidFill>
            <a:prstDash val="solid"/>
            <a:round/>
            <a:headEnd len="sm" w="sm" type="none"/>
            <a:tailEnd len="sm" w="sm" type="none"/>
          </a:ln>
        </p:spPr>
      </p:pic>
      <p:grpSp>
        <p:nvGrpSpPr>
          <p:cNvPr id="290" name="Google Shape;290;gb625b3fc46_0_0"/>
          <p:cNvGrpSpPr/>
          <p:nvPr/>
        </p:nvGrpSpPr>
        <p:grpSpPr>
          <a:xfrm>
            <a:off x="8610079" y="195633"/>
            <a:ext cx="1893814" cy="1511802"/>
            <a:chOff x="8121611" y="2583630"/>
            <a:chExt cx="1820100" cy="1218900"/>
          </a:xfrm>
        </p:grpSpPr>
        <p:sp>
          <p:nvSpPr>
            <p:cNvPr id="291" name="Google Shape;291;gb625b3fc46_0_0"/>
            <p:cNvSpPr/>
            <p:nvPr/>
          </p:nvSpPr>
          <p:spPr>
            <a:xfrm>
              <a:off x="8121611" y="2583630"/>
              <a:ext cx="1820100" cy="121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b625b3fc46_0_0"/>
            <p:cNvSpPr txBox="1"/>
            <p:nvPr/>
          </p:nvSpPr>
          <p:spPr>
            <a:xfrm>
              <a:off x="8246761" y="2708580"/>
              <a:ext cx="1565100" cy="89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a:latin typeface="Libre Franklin"/>
                  <a:ea typeface="Libre Franklin"/>
                  <a:cs typeface="Libre Franklin"/>
                  <a:sym typeface="Libre Franklin"/>
                </a:rPr>
                <a:t>What supports are missing from our core instruction?</a:t>
              </a:r>
              <a:endParaRPr b="0" i="0" u="none" cap="none" strike="noStrike">
                <a:solidFill>
                  <a:srgbClr val="000000"/>
                </a:solidFill>
                <a:latin typeface="Libre Franklin"/>
                <a:ea typeface="Libre Franklin"/>
                <a:cs typeface="Libre Franklin"/>
                <a:sym typeface="Libre Franklin"/>
              </a:endParaRPr>
            </a:p>
          </p:txBody>
        </p:sp>
      </p:grpSp>
      <p:sp>
        <p:nvSpPr>
          <p:cNvPr id="293" name="Google Shape;293;gb625b3fc46_0_0"/>
          <p:cNvSpPr txBox="1"/>
          <p:nvPr/>
        </p:nvSpPr>
        <p:spPr>
          <a:xfrm>
            <a:off x="1485900" y="4452750"/>
            <a:ext cx="3181500" cy="2031900"/>
          </a:xfrm>
          <a:prstGeom prst="rect">
            <a:avLst/>
          </a:prstGeom>
          <a:solidFill>
            <a:srgbClr val="CFE2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Libre Franklin"/>
                <a:ea typeface="Libre Franklin"/>
                <a:cs typeface="Libre Franklin"/>
                <a:sym typeface="Libre Franklin"/>
              </a:rPr>
              <a:t>Needs:</a:t>
            </a:r>
            <a:endParaRPr b="1" sz="1500">
              <a:latin typeface="Libre Franklin"/>
              <a:ea typeface="Libre Franklin"/>
              <a:cs typeface="Libre Franklin"/>
              <a:sym typeface="Libre Franklin"/>
            </a:endParaRPr>
          </a:p>
          <a:p>
            <a:pPr indent="-323850" lvl="0" marL="457200" rtl="0" algn="l">
              <a:spcBef>
                <a:spcPts val="0"/>
              </a:spcBef>
              <a:spcAft>
                <a:spcPts val="0"/>
              </a:spcAft>
              <a:buSzPts val="1500"/>
              <a:buFont typeface="Libre Franklin"/>
              <a:buChar char="●"/>
            </a:pPr>
            <a:r>
              <a:rPr b="1" lang="en-US" sz="1500">
                <a:latin typeface="Libre Franklin"/>
                <a:ea typeface="Libre Franklin"/>
                <a:cs typeface="Libre Franklin"/>
                <a:sym typeface="Libre Franklin"/>
              </a:rPr>
              <a:t>Target population identified</a:t>
            </a:r>
            <a:endParaRPr b="1" sz="1500">
              <a:latin typeface="Libre Franklin"/>
              <a:ea typeface="Libre Franklin"/>
              <a:cs typeface="Libre Franklin"/>
              <a:sym typeface="Libre Franklin"/>
            </a:endParaRPr>
          </a:p>
          <a:p>
            <a:pPr indent="-323850" lvl="0" marL="457200" rtl="0" algn="l">
              <a:spcBef>
                <a:spcPts val="0"/>
              </a:spcBef>
              <a:spcAft>
                <a:spcPts val="0"/>
              </a:spcAft>
              <a:buSzPts val="1500"/>
              <a:buFont typeface="Libre Franklin"/>
              <a:buChar char="●"/>
            </a:pPr>
            <a:r>
              <a:rPr b="1" lang="en-US" sz="1500">
                <a:latin typeface="Libre Franklin"/>
                <a:ea typeface="Libre Franklin"/>
                <a:cs typeface="Libre Franklin"/>
                <a:sym typeface="Libre Franklin"/>
              </a:rPr>
              <a:t>Disaggregated data indicating population needs</a:t>
            </a:r>
            <a:endParaRPr b="1" sz="1500">
              <a:latin typeface="Libre Franklin"/>
              <a:ea typeface="Libre Franklin"/>
              <a:cs typeface="Libre Franklin"/>
              <a:sym typeface="Libre Franklin"/>
            </a:endParaRPr>
          </a:p>
          <a:p>
            <a:pPr indent="-323850" lvl="0" marL="457200" rtl="0" algn="l">
              <a:spcBef>
                <a:spcPts val="0"/>
              </a:spcBef>
              <a:spcAft>
                <a:spcPts val="0"/>
              </a:spcAft>
              <a:buSzPts val="1500"/>
              <a:buFont typeface="Libre Franklin"/>
              <a:buChar char="●"/>
            </a:pPr>
            <a:r>
              <a:rPr b="1" lang="en-US" sz="1500">
                <a:latin typeface="Libre Franklin"/>
                <a:ea typeface="Libre Franklin"/>
                <a:cs typeface="Libre Franklin"/>
                <a:sym typeface="Libre Franklin"/>
              </a:rPr>
              <a:t>Parent &amp; community perceptions of need</a:t>
            </a:r>
            <a:endParaRPr b="1" sz="1500">
              <a:latin typeface="Libre Franklin"/>
              <a:ea typeface="Libre Franklin"/>
              <a:cs typeface="Libre Franklin"/>
              <a:sym typeface="Libre Franklin"/>
            </a:endParaRPr>
          </a:p>
          <a:p>
            <a:pPr indent="-323850" lvl="0" marL="457200" rtl="0" algn="l">
              <a:spcBef>
                <a:spcPts val="0"/>
              </a:spcBef>
              <a:spcAft>
                <a:spcPts val="0"/>
              </a:spcAft>
              <a:buSzPts val="1500"/>
              <a:buFont typeface="Libre Franklin"/>
              <a:buChar char="●"/>
            </a:pPr>
            <a:r>
              <a:rPr b="1" lang="en-US" sz="1500">
                <a:latin typeface="Libre Franklin"/>
                <a:ea typeface="Libre Franklin"/>
                <a:cs typeface="Libre Franklin"/>
                <a:sym typeface="Libre Franklin"/>
              </a:rPr>
              <a:t>Addresses service or system gaps</a:t>
            </a:r>
            <a:endParaRPr b="1" sz="1500">
              <a:latin typeface="Libre Franklin"/>
              <a:ea typeface="Libre Franklin"/>
              <a:cs typeface="Libre Franklin"/>
              <a:sym typeface="Libre Franklin"/>
            </a:endParaRPr>
          </a:p>
        </p:txBody>
      </p:sp>
      <p:grpSp>
        <p:nvGrpSpPr>
          <p:cNvPr id="294" name="Google Shape;294;gb625b3fc46_0_0"/>
          <p:cNvGrpSpPr/>
          <p:nvPr/>
        </p:nvGrpSpPr>
        <p:grpSpPr>
          <a:xfrm>
            <a:off x="8529959" y="2141409"/>
            <a:ext cx="2054133" cy="1908639"/>
            <a:chOff x="8220490" y="4345950"/>
            <a:chExt cx="1977600" cy="1485900"/>
          </a:xfrm>
        </p:grpSpPr>
        <p:sp>
          <p:nvSpPr>
            <p:cNvPr id="295" name="Google Shape;295;gb625b3fc46_0_0"/>
            <p:cNvSpPr/>
            <p:nvPr/>
          </p:nvSpPr>
          <p:spPr>
            <a:xfrm>
              <a:off x="8220490" y="4345950"/>
              <a:ext cx="1977600" cy="148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b625b3fc46_0_0"/>
            <p:cNvSpPr txBox="1"/>
            <p:nvPr/>
          </p:nvSpPr>
          <p:spPr>
            <a:xfrm>
              <a:off x="8605528" y="4704984"/>
              <a:ext cx="1207500" cy="78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lang="en-US">
                  <a:latin typeface="Libre Franklin"/>
                  <a:ea typeface="Libre Franklin"/>
                  <a:cs typeface="Libre Franklin"/>
                  <a:sym typeface="Libre Franklin"/>
                </a:rPr>
                <a:t>Use of data to identify </a:t>
              </a:r>
              <a:r>
                <a:rPr b="1" lang="en-US">
                  <a:latin typeface="Libre Franklin"/>
                  <a:ea typeface="Libre Franklin"/>
                  <a:cs typeface="Libre Franklin"/>
                  <a:sym typeface="Libre Franklin"/>
                </a:rPr>
                <a:t>needs</a:t>
              </a:r>
              <a:endParaRPr b="1" i="0" u="none" cap="none" strike="noStrike">
                <a:solidFill>
                  <a:srgbClr val="000000"/>
                </a:solidFill>
                <a:latin typeface="Libre Franklin"/>
                <a:ea typeface="Libre Franklin"/>
                <a:cs typeface="Libre Franklin"/>
                <a:sym typeface="Libre Franklin"/>
              </a:endParaRPr>
            </a:p>
          </p:txBody>
        </p:sp>
      </p:grpSp>
      <p:grpSp>
        <p:nvGrpSpPr>
          <p:cNvPr id="297" name="Google Shape;297;gb625b3fc46_0_0"/>
          <p:cNvGrpSpPr/>
          <p:nvPr/>
        </p:nvGrpSpPr>
        <p:grpSpPr>
          <a:xfrm>
            <a:off x="8287841" y="4452740"/>
            <a:ext cx="2542774" cy="2299516"/>
            <a:chOff x="8491025" y="4711800"/>
            <a:chExt cx="2443800" cy="1854000"/>
          </a:xfrm>
        </p:grpSpPr>
        <p:sp>
          <p:nvSpPr>
            <p:cNvPr id="298" name="Google Shape;298;gb625b3fc46_0_0"/>
            <p:cNvSpPr/>
            <p:nvPr/>
          </p:nvSpPr>
          <p:spPr>
            <a:xfrm>
              <a:off x="8491025" y="4711800"/>
              <a:ext cx="2443800" cy="18540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b625b3fc46_0_0"/>
            <p:cNvSpPr txBox="1"/>
            <p:nvPr/>
          </p:nvSpPr>
          <p:spPr>
            <a:xfrm>
              <a:off x="8972375" y="5248800"/>
              <a:ext cx="1435200" cy="78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US" u="none" cap="none" strike="noStrike">
                  <a:solidFill>
                    <a:srgbClr val="000000"/>
                  </a:solidFill>
                  <a:latin typeface="Libre Franklin"/>
                  <a:ea typeface="Libre Franklin"/>
                  <a:cs typeface="Libre Franklin"/>
                  <a:sym typeface="Libre Franklin"/>
                </a:rPr>
                <a:t>Answers lead to </a:t>
              </a:r>
              <a:r>
                <a:rPr b="1" i="0" lang="en-US" u="none" cap="none" strike="noStrike">
                  <a:solidFill>
                    <a:srgbClr val="000000"/>
                  </a:solidFill>
                  <a:latin typeface="Libre Franklin"/>
                  <a:ea typeface="Libre Franklin"/>
                  <a:cs typeface="Libre Franklin"/>
                  <a:sym typeface="Libre Franklin"/>
                </a:rPr>
                <a:t>improvement</a:t>
              </a:r>
              <a:r>
                <a:rPr b="0" i="0" lang="en-US" u="none" cap="none" strike="noStrike">
                  <a:solidFill>
                    <a:srgbClr val="000000"/>
                  </a:solidFill>
                  <a:latin typeface="Libre Franklin"/>
                  <a:ea typeface="Libre Franklin"/>
                  <a:cs typeface="Libre Franklin"/>
                  <a:sym typeface="Libre Franklin"/>
                </a:rPr>
                <a:t> efforts</a:t>
              </a:r>
              <a:endParaRPr b="0" i="0" u="none" cap="none" strike="noStrike">
                <a:solidFill>
                  <a:srgbClr val="000000"/>
                </a:solidFill>
                <a:latin typeface="Libre Franklin"/>
                <a:ea typeface="Libre Franklin"/>
                <a:cs typeface="Libre Franklin"/>
                <a:sym typeface="Libre Franklin"/>
              </a:endParaRPr>
            </a:p>
          </p:txBody>
        </p:sp>
      </p:grpSp>
      <p:cxnSp>
        <p:nvCxnSpPr>
          <p:cNvPr id="300" name="Google Shape;300;gb625b3fc46_0_0"/>
          <p:cNvCxnSpPr>
            <a:stCxn id="291" idx="2"/>
            <a:endCxn id="295" idx="0"/>
          </p:cNvCxnSpPr>
          <p:nvPr/>
        </p:nvCxnSpPr>
        <p:spPr>
          <a:xfrm>
            <a:off x="9556986" y="1707434"/>
            <a:ext cx="0" cy="434100"/>
          </a:xfrm>
          <a:prstGeom prst="straightConnector1">
            <a:avLst/>
          </a:prstGeom>
          <a:noFill/>
          <a:ln cap="flat" cmpd="sng" w="9525">
            <a:solidFill>
              <a:schemeClr val="dk2"/>
            </a:solidFill>
            <a:prstDash val="solid"/>
            <a:round/>
            <a:headEnd len="med" w="med" type="none"/>
            <a:tailEnd len="med" w="med" type="triangle"/>
          </a:ln>
        </p:spPr>
      </p:cxnSp>
      <p:cxnSp>
        <p:nvCxnSpPr>
          <p:cNvPr id="301" name="Google Shape;301;gb625b3fc46_0_0"/>
          <p:cNvCxnSpPr>
            <a:stCxn id="295" idx="4"/>
            <a:endCxn id="298" idx="0"/>
          </p:cNvCxnSpPr>
          <p:nvPr/>
        </p:nvCxnSpPr>
        <p:spPr>
          <a:xfrm>
            <a:off x="9557025" y="4050047"/>
            <a:ext cx="2100" cy="402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959"/>
              <a:buFont typeface="Libre Franklin"/>
              <a:buNone/>
            </a:pPr>
            <a:r>
              <a:rPr b="1" lang="en-US" sz="3959"/>
              <a:t>What information do data from screening provide teams?</a:t>
            </a:r>
            <a:br>
              <a:rPr b="1" lang="en-US" sz="3959"/>
            </a:br>
            <a:endParaRPr sz="3959"/>
          </a:p>
        </p:txBody>
      </p:sp>
      <p:pic>
        <p:nvPicPr>
          <p:cNvPr descr="Table&#10;&#10;Description automatically generated" id="308" name="Google Shape;308;p6"/>
          <p:cNvPicPr preferRelativeResize="0"/>
          <p:nvPr>
            <p:ph idx="1" type="body"/>
          </p:nvPr>
        </p:nvPicPr>
        <p:blipFill rotWithShape="1">
          <a:blip r:embed="rId3">
            <a:alphaModFix/>
          </a:blip>
          <a:srcRect b="0" l="0" r="0" t="0"/>
          <a:stretch/>
        </p:blipFill>
        <p:spPr>
          <a:xfrm>
            <a:off x="1188675" y="2400300"/>
            <a:ext cx="10106700" cy="3928800"/>
          </a:xfrm>
          <a:prstGeom prst="rect">
            <a:avLst/>
          </a:prstGeom>
          <a:noFill/>
          <a:ln cap="flat" cmpd="sng" w="25400">
            <a:solidFill>
              <a:schemeClr val="dk2"/>
            </a:solidFill>
            <a:prstDash val="solid"/>
            <a:round/>
            <a:headEnd len="sm" w="sm" type="none"/>
            <a:tailEnd len="sm" w="sm" type="none"/>
          </a:ln>
        </p:spPr>
      </p:pic>
      <p:sp>
        <p:nvSpPr>
          <p:cNvPr id="309" name="Google Shape;309;p6"/>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op">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rop">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2020-12-02T02:18:57Z</dcterms:created>
  <dc:creator>Kendall, Nicole</dc:creator>
</cp:coreProperties>
</file>