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927" r:id="rId1"/>
  </p:sldMasterIdLst>
  <p:notesMasterIdLst>
    <p:notesMasterId r:id="rId74"/>
  </p:notesMasterIdLst>
  <p:handoutMasterIdLst>
    <p:handoutMasterId r:id="rId75"/>
  </p:handoutMasterIdLst>
  <p:sldIdLst>
    <p:sldId id="491" r:id="rId2"/>
    <p:sldId id="541" r:id="rId3"/>
    <p:sldId id="753" r:id="rId4"/>
    <p:sldId id="752" r:id="rId5"/>
    <p:sldId id="754" r:id="rId6"/>
    <p:sldId id="542" r:id="rId7"/>
    <p:sldId id="543" r:id="rId8"/>
    <p:sldId id="740" r:id="rId9"/>
    <p:sldId id="496" r:id="rId10"/>
    <p:sldId id="761" r:id="rId11"/>
    <p:sldId id="594" r:id="rId12"/>
    <p:sldId id="748" r:id="rId13"/>
    <p:sldId id="596" r:id="rId14"/>
    <p:sldId id="763" r:id="rId15"/>
    <p:sldId id="762" r:id="rId16"/>
    <p:sldId id="597" r:id="rId17"/>
    <p:sldId id="741" r:id="rId18"/>
    <p:sldId id="742" r:id="rId19"/>
    <p:sldId id="497" r:id="rId20"/>
    <p:sldId id="737" r:id="rId21"/>
    <p:sldId id="736" r:id="rId22"/>
    <p:sldId id="617" r:id="rId23"/>
    <p:sldId id="667" r:id="rId24"/>
    <p:sldId id="730" r:id="rId25"/>
    <p:sldId id="731" r:id="rId26"/>
    <p:sldId id="750" r:id="rId27"/>
    <p:sldId id="641" r:id="rId28"/>
    <p:sldId id="717" r:id="rId29"/>
    <p:sldId id="548" r:id="rId30"/>
    <p:sldId id="549" r:id="rId31"/>
    <p:sldId id="756" r:id="rId32"/>
    <p:sldId id="757" r:id="rId33"/>
    <p:sldId id="758" r:id="rId34"/>
    <p:sldId id="555" r:id="rId35"/>
    <p:sldId id="636" r:id="rId36"/>
    <p:sldId id="719" r:id="rId37"/>
    <p:sldId id="759" r:id="rId38"/>
    <p:sldId id="760" r:id="rId39"/>
    <p:sldId id="559" r:id="rId40"/>
    <p:sldId id="645" r:id="rId41"/>
    <p:sldId id="610" r:id="rId42"/>
    <p:sldId id="612" r:id="rId43"/>
    <p:sldId id="571" r:id="rId44"/>
    <p:sldId id="572" r:id="rId45"/>
    <p:sldId id="615" r:id="rId46"/>
    <p:sldId id="692" r:id="rId47"/>
    <p:sldId id="693" r:id="rId48"/>
    <p:sldId id="695" r:id="rId49"/>
    <p:sldId id="703" r:id="rId50"/>
    <p:sldId id="632" r:id="rId51"/>
    <p:sldId id="704" r:id="rId52"/>
    <p:sldId id="706" r:id="rId53"/>
    <p:sldId id="705" r:id="rId54"/>
    <p:sldId id="707" r:id="rId55"/>
    <p:sldId id="751" r:id="rId56"/>
    <p:sldId id="718" r:id="rId57"/>
    <p:sldId id="710" r:id="rId58"/>
    <p:sldId id="700" r:id="rId59"/>
    <p:sldId id="688" r:id="rId60"/>
    <p:sldId id="699" r:id="rId61"/>
    <p:sldId id="709" r:id="rId62"/>
    <p:sldId id="696" r:id="rId63"/>
    <p:sldId id="698" r:id="rId64"/>
    <p:sldId id="743" r:id="rId65"/>
    <p:sldId id="744" r:id="rId66"/>
    <p:sldId id="745" r:id="rId67"/>
    <p:sldId id="586" r:id="rId68"/>
    <p:sldId id="646" r:id="rId69"/>
    <p:sldId id="647" r:id="rId70"/>
    <p:sldId id="648" r:id="rId71"/>
    <p:sldId id="599" r:id="rId72"/>
    <p:sldId id="590" r:id="rId73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66"/>
    <a:srgbClr val="009999"/>
    <a:srgbClr val="FF6600"/>
    <a:srgbClr val="CC66FF"/>
    <a:srgbClr val="FFFF66"/>
    <a:srgbClr val="CC0099"/>
    <a:srgbClr val="99CCFF"/>
    <a:srgbClr val="00FF99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94532" autoAdjust="0"/>
  </p:normalViewPr>
  <p:slideViewPr>
    <p:cSldViewPr snapToObjects="1">
      <p:cViewPr>
        <p:scale>
          <a:sx n="62" d="100"/>
          <a:sy n="62" d="100"/>
        </p:scale>
        <p:origin x="-96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2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6AB948-E94C-4801-A98C-F5D02FA69FE8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43570D8-642E-4AB3-89C5-069F01C07B72}">
      <dgm:prSet phldrT="[Text]"/>
      <dgm:spPr/>
      <dgm:t>
        <a:bodyPr/>
        <a:lstStyle/>
        <a:p>
          <a:r>
            <a:rPr lang="en-US" dirty="0" smtClean="0"/>
            <a:t>Student Scales</a:t>
          </a:r>
          <a:endParaRPr lang="en-US" dirty="0"/>
        </a:p>
      </dgm:t>
    </dgm:pt>
    <dgm:pt modelId="{1435898D-C1C5-4466-9049-A36C01216161}" type="parTrans" cxnId="{22B7214F-7945-465A-8B67-B052C3D8E351}">
      <dgm:prSet/>
      <dgm:spPr/>
      <dgm:t>
        <a:bodyPr/>
        <a:lstStyle/>
        <a:p>
          <a:endParaRPr lang="en-US"/>
        </a:p>
      </dgm:t>
    </dgm:pt>
    <dgm:pt modelId="{AAEC334F-8F4C-43BA-901C-0D0080629B46}" type="sibTrans" cxnId="{22B7214F-7945-465A-8B67-B052C3D8E351}">
      <dgm:prSet/>
      <dgm:spPr/>
      <dgm:t>
        <a:bodyPr/>
        <a:lstStyle/>
        <a:p>
          <a:endParaRPr lang="en-US"/>
        </a:p>
      </dgm:t>
    </dgm:pt>
    <dgm:pt modelId="{97B62F09-58E0-47AD-9D8C-5F980A442CF7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School Climate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37CEDCC4-5058-4C8D-840F-C0353CD3962D}" type="parTrans" cxnId="{E3308CFF-07C9-4BEB-80A1-03E9A18B9AD8}">
      <dgm:prSet/>
      <dgm:spPr/>
      <dgm:t>
        <a:bodyPr/>
        <a:lstStyle/>
        <a:p>
          <a:endParaRPr lang="en-US"/>
        </a:p>
      </dgm:t>
    </dgm:pt>
    <dgm:pt modelId="{6AC00C3D-B041-4018-97BE-CF29FA10417F}" type="sibTrans" cxnId="{E3308CFF-07C9-4BEB-80A1-03E9A18B9AD8}">
      <dgm:prSet/>
      <dgm:spPr/>
      <dgm:t>
        <a:bodyPr/>
        <a:lstStyle/>
        <a:p>
          <a:endParaRPr lang="en-US"/>
        </a:p>
      </dgm:t>
    </dgm:pt>
    <dgm:pt modelId="{046DA8BF-D051-41BB-B701-C3C92A713E9D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Techniques (School Discipline)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C11C8726-1A87-4165-8FFC-3FDD5BA0A116}" type="parTrans" cxnId="{E93732AB-6DE6-4C61-8935-3590D5E39181}">
      <dgm:prSet/>
      <dgm:spPr/>
      <dgm:t>
        <a:bodyPr/>
        <a:lstStyle/>
        <a:p>
          <a:endParaRPr lang="en-US"/>
        </a:p>
      </dgm:t>
    </dgm:pt>
    <dgm:pt modelId="{4D150277-3DB7-4563-81CD-C9BB144658CD}" type="sibTrans" cxnId="{E93732AB-6DE6-4C61-8935-3590D5E39181}">
      <dgm:prSet/>
      <dgm:spPr/>
      <dgm:t>
        <a:bodyPr/>
        <a:lstStyle/>
        <a:p>
          <a:endParaRPr lang="en-US"/>
        </a:p>
      </dgm:t>
    </dgm:pt>
    <dgm:pt modelId="{20411E3E-6B15-477A-82B6-D41F82597616}">
      <dgm:prSet phldrT="[Text]"/>
      <dgm:spPr/>
      <dgm:t>
        <a:bodyPr/>
        <a:lstStyle/>
        <a:p>
          <a:r>
            <a:rPr lang="en-US" dirty="0" smtClean="0"/>
            <a:t>Teacher/Staff Scales</a:t>
          </a:r>
          <a:endParaRPr lang="en-US" dirty="0"/>
        </a:p>
      </dgm:t>
    </dgm:pt>
    <dgm:pt modelId="{FC628433-29FF-43D6-84BA-A61ED08E6181}" type="parTrans" cxnId="{3F2D3F3E-5216-4BC1-B3AE-457900AA88C6}">
      <dgm:prSet/>
      <dgm:spPr/>
      <dgm:t>
        <a:bodyPr/>
        <a:lstStyle/>
        <a:p>
          <a:endParaRPr lang="en-US"/>
        </a:p>
      </dgm:t>
    </dgm:pt>
    <dgm:pt modelId="{2688540B-4822-4A37-8F1B-671A5511EB5A}" type="sibTrans" cxnId="{3F2D3F3E-5216-4BC1-B3AE-457900AA88C6}">
      <dgm:prSet/>
      <dgm:spPr/>
      <dgm:t>
        <a:bodyPr/>
        <a:lstStyle/>
        <a:p>
          <a:endParaRPr lang="en-US"/>
        </a:p>
      </dgm:t>
    </dgm:pt>
    <dgm:pt modelId="{8B9BC5AB-AC2F-46ED-AA28-A1E44F736930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School Climate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D536A97F-86D5-4BCD-82DB-D854605CFBA8}" type="parTrans" cxnId="{EDBFBFD7-21E7-4869-A6EB-F047B263D040}">
      <dgm:prSet/>
      <dgm:spPr/>
      <dgm:t>
        <a:bodyPr/>
        <a:lstStyle/>
        <a:p>
          <a:endParaRPr lang="en-US"/>
        </a:p>
      </dgm:t>
    </dgm:pt>
    <dgm:pt modelId="{1244F5F2-3DF8-4799-91F8-5898705F6502}" type="sibTrans" cxnId="{EDBFBFD7-21E7-4869-A6EB-F047B263D040}">
      <dgm:prSet/>
      <dgm:spPr/>
      <dgm:t>
        <a:bodyPr/>
        <a:lstStyle/>
        <a:p>
          <a:endParaRPr lang="en-US"/>
        </a:p>
      </dgm:t>
    </dgm:pt>
    <dgm:pt modelId="{429233A7-3E79-4CAB-A420-8D1C71300353}">
      <dgm:prSet phldrT="[Text]"/>
      <dgm:spPr/>
      <dgm:t>
        <a:bodyPr/>
        <a:lstStyle/>
        <a:p>
          <a:r>
            <a:rPr lang="en-US" dirty="0" smtClean="0"/>
            <a:t>Home Scales</a:t>
          </a:r>
          <a:endParaRPr lang="en-US" dirty="0"/>
        </a:p>
      </dgm:t>
    </dgm:pt>
    <dgm:pt modelId="{16500309-203F-46CE-80F2-9961FA0B7B75}" type="parTrans" cxnId="{5D6A640C-15F0-4CAC-AE13-3104BF67D047}">
      <dgm:prSet/>
      <dgm:spPr/>
      <dgm:t>
        <a:bodyPr/>
        <a:lstStyle/>
        <a:p>
          <a:endParaRPr lang="en-US"/>
        </a:p>
      </dgm:t>
    </dgm:pt>
    <dgm:pt modelId="{39BC4EDC-E2C9-42A2-8C73-9D29EDF04116}" type="sibTrans" cxnId="{5D6A640C-15F0-4CAC-AE13-3104BF67D047}">
      <dgm:prSet/>
      <dgm:spPr/>
      <dgm:t>
        <a:bodyPr/>
        <a:lstStyle/>
        <a:p>
          <a:endParaRPr lang="en-US"/>
        </a:p>
      </dgm:t>
    </dgm:pt>
    <dgm:pt modelId="{F5803BC9-75D0-4DDD-B223-2E3326116CA4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School Climate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F0F81C19-2EAF-47FF-B1C7-82717D661283}" type="parTrans" cxnId="{4C8B6394-7839-4263-8A5D-4DA2291C36E9}">
      <dgm:prSet/>
      <dgm:spPr/>
      <dgm:t>
        <a:bodyPr/>
        <a:lstStyle/>
        <a:p>
          <a:endParaRPr lang="en-US"/>
        </a:p>
      </dgm:t>
    </dgm:pt>
    <dgm:pt modelId="{E4B1CBA3-C6EC-4657-A1B9-39C129C0AEB3}" type="sibTrans" cxnId="{4C8B6394-7839-4263-8A5D-4DA2291C36E9}">
      <dgm:prSet/>
      <dgm:spPr/>
      <dgm:t>
        <a:bodyPr/>
        <a:lstStyle/>
        <a:p>
          <a:endParaRPr lang="en-US"/>
        </a:p>
      </dgm:t>
    </dgm:pt>
    <dgm:pt modelId="{F7EB7DDE-8E81-437E-9A3D-8C5743CAD214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Bullying Victimization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CEA44B6D-D836-4384-B850-02AF014613BF}" type="parTrans" cxnId="{19CE3CE4-41DD-471C-A0DF-711902CD5920}">
      <dgm:prSet/>
      <dgm:spPr/>
      <dgm:t>
        <a:bodyPr/>
        <a:lstStyle/>
        <a:p>
          <a:endParaRPr lang="en-US"/>
        </a:p>
      </dgm:t>
    </dgm:pt>
    <dgm:pt modelId="{E5FCD3B7-EC3F-4AE0-8C6E-6F4597886027}" type="sibTrans" cxnId="{19CE3CE4-41DD-471C-A0DF-711902CD5920}">
      <dgm:prSet/>
      <dgm:spPr/>
      <dgm:t>
        <a:bodyPr/>
        <a:lstStyle/>
        <a:p>
          <a:endParaRPr lang="en-US"/>
        </a:p>
      </dgm:t>
    </dgm:pt>
    <dgm:pt modelId="{7331BC3F-B92F-4B8F-B315-AD72E75AF9A7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Student Engagement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34F86D4A-C38B-4BBD-8524-A3BCABEAD9C6}" type="parTrans" cxnId="{2CF5BB8F-EAC1-478E-9DB0-5A2D0314D444}">
      <dgm:prSet/>
      <dgm:spPr/>
      <dgm:t>
        <a:bodyPr/>
        <a:lstStyle/>
        <a:p>
          <a:endParaRPr lang="en-US"/>
        </a:p>
      </dgm:t>
    </dgm:pt>
    <dgm:pt modelId="{5AAFECFB-3FB1-4A7C-A4E5-6EACBD529EA7}" type="sibTrans" cxnId="{2CF5BB8F-EAC1-478E-9DB0-5A2D0314D444}">
      <dgm:prSet/>
      <dgm:spPr/>
      <dgm:t>
        <a:bodyPr/>
        <a:lstStyle/>
        <a:p>
          <a:endParaRPr lang="en-US"/>
        </a:p>
      </dgm:t>
    </dgm:pt>
    <dgm:pt modelId="{435DACB3-DB24-4A6F-A8A9-FEEF6A819B31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Student Social and Emotional Competencies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50A1FCD4-C137-4AD7-99AC-AFE3FC32342A}" type="parTrans" cxnId="{5D1CBFC2-2019-40A8-924A-791D27044285}">
      <dgm:prSet/>
      <dgm:spPr/>
      <dgm:t>
        <a:bodyPr/>
        <a:lstStyle/>
        <a:p>
          <a:endParaRPr lang="en-US"/>
        </a:p>
      </dgm:t>
    </dgm:pt>
    <dgm:pt modelId="{AA988495-6C17-465A-90F4-52B6DD9B1493}" type="sibTrans" cxnId="{5D1CBFC2-2019-40A8-924A-791D27044285}">
      <dgm:prSet/>
      <dgm:spPr/>
      <dgm:t>
        <a:bodyPr/>
        <a:lstStyle/>
        <a:p>
          <a:endParaRPr lang="en-US"/>
        </a:p>
      </dgm:t>
    </dgm:pt>
    <dgm:pt modelId="{8BC26056-90BF-4FD4-8246-936A50A969C4}">
      <dgm:prSet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Techniques (School Discipline)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253945D7-27A1-4E36-875E-CB0D42FB5826}" type="parTrans" cxnId="{EFEF301F-2977-46CA-85F7-A35DE197EE55}">
      <dgm:prSet/>
      <dgm:spPr/>
      <dgm:t>
        <a:bodyPr/>
        <a:lstStyle/>
        <a:p>
          <a:endParaRPr lang="en-US"/>
        </a:p>
      </dgm:t>
    </dgm:pt>
    <dgm:pt modelId="{5F6FE237-2D98-4260-B070-018D942AFF11}" type="sibTrans" cxnId="{EFEF301F-2977-46CA-85F7-A35DE197EE55}">
      <dgm:prSet/>
      <dgm:spPr/>
      <dgm:t>
        <a:bodyPr/>
        <a:lstStyle/>
        <a:p>
          <a:endParaRPr lang="en-US"/>
        </a:p>
      </dgm:t>
    </dgm:pt>
    <dgm:pt modelId="{14357E29-F176-4CD4-BB65-59254EBD23D4}">
      <dgm:prSet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Bullying Victimization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6760456E-B591-48BD-A9CC-9A3C4B24D130}" type="parTrans" cxnId="{1BC4C11E-1A17-46E4-BB54-46C716E8C3FA}">
      <dgm:prSet/>
      <dgm:spPr/>
      <dgm:t>
        <a:bodyPr/>
        <a:lstStyle/>
        <a:p>
          <a:endParaRPr lang="en-US"/>
        </a:p>
      </dgm:t>
    </dgm:pt>
    <dgm:pt modelId="{512229F0-C8AA-4512-A365-768D8A583AC8}" type="sibTrans" cxnId="{1BC4C11E-1A17-46E4-BB54-46C716E8C3FA}">
      <dgm:prSet/>
      <dgm:spPr/>
      <dgm:t>
        <a:bodyPr/>
        <a:lstStyle/>
        <a:p>
          <a:endParaRPr lang="en-US"/>
        </a:p>
      </dgm:t>
    </dgm:pt>
    <dgm:pt modelId="{73C2EE0A-247C-437E-9694-312E93ECBF34}">
      <dgm:prSet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Student Engagement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391BEEAB-E708-440E-B68A-C926846F26E8}" type="parTrans" cxnId="{C1A83BAD-C709-4C6E-BF9C-17ED8DA78AAD}">
      <dgm:prSet/>
      <dgm:spPr/>
      <dgm:t>
        <a:bodyPr/>
        <a:lstStyle/>
        <a:p>
          <a:endParaRPr lang="en-US"/>
        </a:p>
      </dgm:t>
    </dgm:pt>
    <dgm:pt modelId="{4F40B5C9-6ECC-4BCE-AF33-D558A434EA0B}" type="sibTrans" cxnId="{C1A83BAD-C709-4C6E-BF9C-17ED8DA78AAD}">
      <dgm:prSet/>
      <dgm:spPr/>
      <dgm:t>
        <a:bodyPr/>
        <a:lstStyle/>
        <a:p>
          <a:endParaRPr lang="en-US"/>
        </a:p>
      </dgm:t>
    </dgm:pt>
    <dgm:pt modelId="{9D42C493-DA3D-4FB9-B4BB-8924E28D9299}" type="pres">
      <dgm:prSet presAssocID="{1B6AB948-E94C-4801-A98C-F5D02FA69FE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D951FF-041A-4B7B-8011-5F7C28741736}" type="pres">
      <dgm:prSet presAssocID="{B43570D8-642E-4AB3-89C5-069F01C07B72}" presName="composite" presStyleCnt="0"/>
      <dgm:spPr/>
    </dgm:pt>
    <dgm:pt modelId="{8A2F504E-BFB3-401F-B668-2C964ECE671F}" type="pres">
      <dgm:prSet presAssocID="{B43570D8-642E-4AB3-89C5-069F01C07B7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746F57-C3E8-4B33-878D-081695B135ED}" type="pres">
      <dgm:prSet presAssocID="{B43570D8-642E-4AB3-89C5-069F01C07B72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E2F8FD-1063-4288-A1FE-8E5012AB81F5}" type="pres">
      <dgm:prSet presAssocID="{AAEC334F-8F4C-43BA-901C-0D0080629B46}" presName="space" presStyleCnt="0"/>
      <dgm:spPr/>
    </dgm:pt>
    <dgm:pt modelId="{4EC35494-EEED-4237-8907-6BADD44C5459}" type="pres">
      <dgm:prSet presAssocID="{20411E3E-6B15-477A-82B6-D41F82597616}" presName="composite" presStyleCnt="0"/>
      <dgm:spPr/>
    </dgm:pt>
    <dgm:pt modelId="{2DCCFCAE-8C7C-435E-BAF7-2DEE556D7968}" type="pres">
      <dgm:prSet presAssocID="{20411E3E-6B15-477A-82B6-D41F8259761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D64330-2CF6-46B3-93E4-1645CEBB1A4A}" type="pres">
      <dgm:prSet presAssocID="{20411E3E-6B15-477A-82B6-D41F82597616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BD92CF-5FE3-4749-AC38-83CEF77DEDBE}" type="pres">
      <dgm:prSet presAssocID="{2688540B-4822-4A37-8F1B-671A5511EB5A}" presName="space" presStyleCnt="0"/>
      <dgm:spPr/>
    </dgm:pt>
    <dgm:pt modelId="{C62566A4-233D-49DE-8F2F-86A3235B2A1E}" type="pres">
      <dgm:prSet presAssocID="{429233A7-3E79-4CAB-A420-8D1C71300353}" presName="composite" presStyleCnt="0"/>
      <dgm:spPr/>
    </dgm:pt>
    <dgm:pt modelId="{BBB51644-CB8C-4F3B-B014-037445960086}" type="pres">
      <dgm:prSet presAssocID="{429233A7-3E79-4CAB-A420-8D1C7130035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E22E68-7D9C-4FD6-AA82-59D84D5BC48D}" type="pres">
      <dgm:prSet presAssocID="{429233A7-3E79-4CAB-A420-8D1C7130035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B7214F-7945-465A-8B67-B052C3D8E351}" srcId="{1B6AB948-E94C-4801-A98C-F5D02FA69FE8}" destId="{B43570D8-642E-4AB3-89C5-069F01C07B72}" srcOrd="0" destOrd="0" parTransId="{1435898D-C1C5-4466-9049-A36C01216161}" sibTransId="{AAEC334F-8F4C-43BA-901C-0D0080629B46}"/>
    <dgm:cxn modelId="{C1A83BAD-C709-4C6E-BF9C-17ED8DA78AAD}" srcId="{429233A7-3E79-4CAB-A420-8D1C71300353}" destId="{73C2EE0A-247C-437E-9694-312E93ECBF34}" srcOrd="2" destOrd="0" parTransId="{391BEEAB-E708-440E-B68A-C926846F26E8}" sibTransId="{4F40B5C9-6ECC-4BCE-AF33-D558A434EA0B}"/>
    <dgm:cxn modelId="{19CE3CE4-41DD-471C-A0DF-711902CD5920}" srcId="{B43570D8-642E-4AB3-89C5-069F01C07B72}" destId="{F7EB7DDE-8E81-437E-9A3D-8C5743CAD214}" srcOrd="2" destOrd="0" parTransId="{CEA44B6D-D836-4384-B850-02AF014613BF}" sibTransId="{E5FCD3B7-EC3F-4AE0-8C6E-6F4597886027}"/>
    <dgm:cxn modelId="{D3661EDF-1E1B-4E3E-9C25-6D7D2618D622}" type="presOf" srcId="{8BC26056-90BF-4FD4-8246-936A50A969C4}" destId="{59D64330-2CF6-46B3-93E4-1645CEBB1A4A}" srcOrd="0" destOrd="1" presId="urn:microsoft.com/office/officeart/2005/8/layout/hList1"/>
    <dgm:cxn modelId="{034F39A8-3AC8-42FB-8EEF-40A5152DB5E8}" type="presOf" srcId="{14357E29-F176-4CD4-BB65-59254EBD23D4}" destId="{9CE22E68-7D9C-4FD6-AA82-59D84D5BC48D}" srcOrd="0" destOrd="1" presId="urn:microsoft.com/office/officeart/2005/8/layout/hList1"/>
    <dgm:cxn modelId="{54FDB3ED-63E1-4B72-8899-D6E45942B6B0}" type="presOf" srcId="{F7EB7DDE-8E81-437E-9A3D-8C5743CAD214}" destId="{DB746F57-C3E8-4B33-878D-081695B135ED}" srcOrd="0" destOrd="2" presId="urn:microsoft.com/office/officeart/2005/8/layout/hList1"/>
    <dgm:cxn modelId="{5D6A640C-15F0-4CAC-AE13-3104BF67D047}" srcId="{1B6AB948-E94C-4801-A98C-F5D02FA69FE8}" destId="{429233A7-3E79-4CAB-A420-8D1C71300353}" srcOrd="2" destOrd="0" parTransId="{16500309-203F-46CE-80F2-9961FA0B7B75}" sibTransId="{39BC4EDC-E2C9-42A2-8C73-9D29EDF04116}"/>
    <dgm:cxn modelId="{2CF5BB8F-EAC1-478E-9DB0-5A2D0314D444}" srcId="{B43570D8-642E-4AB3-89C5-069F01C07B72}" destId="{7331BC3F-B92F-4B8F-B315-AD72E75AF9A7}" srcOrd="3" destOrd="0" parTransId="{34F86D4A-C38B-4BBD-8524-A3BCABEAD9C6}" sibTransId="{5AAFECFB-3FB1-4A7C-A4E5-6EACBD529EA7}"/>
    <dgm:cxn modelId="{42523108-087F-4AFC-97CE-E8B83C6BE199}" type="presOf" srcId="{7331BC3F-B92F-4B8F-B315-AD72E75AF9A7}" destId="{DB746F57-C3E8-4B33-878D-081695B135ED}" srcOrd="0" destOrd="3" presId="urn:microsoft.com/office/officeart/2005/8/layout/hList1"/>
    <dgm:cxn modelId="{EFEF301F-2977-46CA-85F7-A35DE197EE55}" srcId="{20411E3E-6B15-477A-82B6-D41F82597616}" destId="{8BC26056-90BF-4FD4-8246-936A50A969C4}" srcOrd="1" destOrd="0" parTransId="{253945D7-27A1-4E36-875E-CB0D42FB5826}" sibTransId="{5F6FE237-2D98-4260-B070-018D942AFF11}"/>
    <dgm:cxn modelId="{6D8B492D-62EC-4332-8B30-361FB39D7246}" type="presOf" srcId="{B43570D8-642E-4AB3-89C5-069F01C07B72}" destId="{8A2F504E-BFB3-401F-B668-2C964ECE671F}" srcOrd="0" destOrd="0" presId="urn:microsoft.com/office/officeart/2005/8/layout/hList1"/>
    <dgm:cxn modelId="{642AC8E8-4BD8-4723-BB3B-9807B6053D95}" type="presOf" srcId="{046DA8BF-D051-41BB-B701-C3C92A713E9D}" destId="{DB746F57-C3E8-4B33-878D-081695B135ED}" srcOrd="0" destOrd="1" presId="urn:microsoft.com/office/officeart/2005/8/layout/hList1"/>
    <dgm:cxn modelId="{E93732AB-6DE6-4C61-8935-3590D5E39181}" srcId="{B43570D8-642E-4AB3-89C5-069F01C07B72}" destId="{046DA8BF-D051-41BB-B701-C3C92A713E9D}" srcOrd="1" destOrd="0" parTransId="{C11C8726-1A87-4165-8FFC-3FDD5BA0A116}" sibTransId="{4D150277-3DB7-4563-81CD-C9BB144658CD}"/>
    <dgm:cxn modelId="{E464D8F5-EAB2-49EF-8B2B-97FE8F8815CC}" type="presOf" srcId="{97B62F09-58E0-47AD-9D8C-5F980A442CF7}" destId="{DB746F57-C3E8-4B33-878D-081695B135ED}" srcOrd="0" destOrd="0" presId="urn:microsoft.com/office/officeart/2005/8/layout/hList1"/>
    <dgm:cxn modelId="{4C8B6394-7839-4263-8A5D-4DA2291C36E9}" srcId="{429233A7-3E79-4CAB-A420-8D1C71300353}" destId="{F5803BC9-75D0-4DDD-B223-2E3326116CA4}" srcOrd="0" destOrd="0" parTransId="{F0F81C19-2EAF-47FF-B1C7-82717D661283}" sibTransId="{E4B1CBA3-C6EC-4657-A1B9-39C129C0AEB3}"/>
    <dgm:cxn modelId="{E3308CFF-07C9-4BEB-80A1-03E9A18B9AD8}" srcId="{B43570D8-642E-4AB3-89C5-069F01C07B72}" destId="{97B62F09-58E0-47AD-9D8C-5F980A442CF7}" srcOrd="0" destOrd="0" parTransId="{37CEDCC4-5058-4C8D-840F-C0353CD3962D}" sibTransId="{6AC00C3D-B041-4018-97BE-CF29FA10417F}"/>
    <dgm:cxn modelId="{B4098FD6-6F60-4744-B290-1A0DC3636C4A}" type="presOf" srcId="{20411E3E-6B15-477A-82B6-D41F82597616}" destId="{2DCCFCAE-8C7C-435E-BAF7-2DEE556D7968}" srcOrd="0" destOrd="0" presId="urn:microsoft.com/office/officeart/2005/8/layout/hList1"/>
    <dgm:cxn modelId="{937FFF04-DFF5-490B-9CF4-CD3B3B2B7561}" type="presOf" srcId="{429233A7-3E79-4CAB-A420-8D1C71300353}" destId="{BBB51644-CB8C-4F3B-B014-037445960086}" srcOrd="0" destOrd="0" presId="urn:microsoft.com/office/officeart/2005/8/layout/hList1"/>
    <dgm:cxn modelId="{1E4511F3-E935-4F82-959E-AC777180FBFE}" type="presOf" srcId="{8B9BC5AB-AC2F-46ED-AA28-A1E44F736930}" destId="{59D64330-2CF6-46B3-93E4-1645CEBB1A4A}" srcOrd="0" destOrd="0" presId="urn:microsoft.com/office/officeart/2005/8/layout/hList1"/>
    <dgm:cxn modelId="{65316D57-A90B-4E06-A97C-30CDF24C1DF4}" type="presOf" srcId="{F5803BC9-75D0-4DDD-B223-2E3326116CA4}" destId="{9CE22E68-7D9C-4FD6-AA82-59D84D5BC48D}" srcOrd="0" destOrd="0" presId="urn:microsoft.com/office/officeart/2005/8/layout/hList1"/>
    <dgm:cxn modelId="{EDBFBFD7-21E7-4869-A6EB-F047B263D040}" srcId="{20411E3E-6B15-477A-82B6-D41F82597616}" destId="{8B9BC5AB-AC2F-46ED-AA28-A1E44F736930}" srcOrd="0" destOrd="0" parTransId="{D536A97F-86D5-4BCD-82DB-D854605CFBA8}" sibTransId="{1244F5F2-3DF8-4799-91F8-5898705F6502}"/>
    <dgm:cxn modelId="{4BF4A92B-B638-4E28-A79C-F4B089AF554B}" type="presOf" srcId="{1B6AB948-E94C-4801-A98C-F5D02FA69FE8}" destId="{9D42C493-DA3D-4FB9-B4BB-8924E28D9299}" srcOrd="0" destOrd="0" presId="urn:microsoft.com/office/officeart/2005/8/layout/hList1"/>
    <dgm:cxn modelId="{5D1CBFC2-2019-40A8-924A-791D27044285}" srcId="{B43570D8-642E-4AB3-89C5-069F01C07B72}" destId="{435DACB3-DB24-4A6F-A8A9-FEEF6A819B31}" srcOrd="4" destOrd="0" parTransId="{50A1FCD4-C137-4AD7-99AC-AFE3FC32342A}" sibTransId="{AA988495-6C17-465A-90F4-52B6DD9B1493}"/>
    <dgm:cxn modelId="{1BC4C11E-1A17-46E4-BB54-46C716E8C3FA}" srcId="{429233A7-3E79-4CAB-A420-8D1C71300353}" destId="{14357E29-F176-4CD4-BB65-59254EBD23D4}" srcOrd="1" destOrd="0" parTransId="{6760456E-B591-48BD-A9CC-9A3C4B24D130}" sibTransId="{512229F0-C8AA-4512-A365-768D8A583AC8}"/>
    <dgm:cxn modelId="{E1640C03-D683-4069-8819-02E5DE72668F}" type="presOf" srcId="{73C2EE0A-247C-437E-9694-312E93ECBF34}" destId="{9CE22E68-7D9C-4FD6-AA82-59D84D5BC48D}" srcOrd="0" destOrd="2" presId="urn:microsoft.com/office/officeart/2005/8/layout/hList1"/>
    <dgm:cxn modelId="{E4988A9E-51CE-4EBE-AA8B-11AD0D6277FD}" type="presOf" srcId="{435DACB3-DB24-4A6F-A8A9-FEEF6A819B31}" destId="{DB746F57-C3E8-4B33-878D-081695B135ED}" srcOrd="0" destOrd="4" presId="urn:microsoft.com/office/officeart/2005/8/layout/hList1"/>
    <dgm:cxn modelId="{3F2D3F3E-5216-4BC1-B3AE-457900AA88C6}" srcId="{1B6AB948-E94C-4801-A98C-F5D02FA69FE8}" destId="{20411E3E-6B15-477A-82B6-D41F82597616}" srcOrd="1" destOrd="0" parTransId="{FC628433-29FF-43D6-84BA-A61ED08E6181}" sibTransId="{2688540B-4822-4A37-8F1B-671A5511EB5A}"/>
    <dgm:cxn modelId="{B6B6D081-619D-4B07-84B6-0192FB2A76AC}" type="presParOf" srcId="{9D42C493-DA3D-4FB9-B4BB-8924E28D9299}" destId="{7AD951FF-041A-4B7B-8011-5F7C28741736}" srcOrd="0" destOrd="0" presId="urn:microsoft.com/office/officeart/2005/8/layout/hList1"/>
    <dgm:cxn modelId="{90C3618D-F9CB-49D1-B22B-FFB2C7039292}" type="presParOf" srcId="{7AD951FF-041A-4B7B-8011-5F7C28741736}" destId="{8A2F504E-BFB3-401F-B668-2C964ECE671F}" srcOrd="0" destOrd="0" presId="urn:microsoft.com/office/officeart/2005/8/layout/hList1"/>
    <dgm:cxn modelId="{DD5D2384-5318-4312-AA59-5A432429B3A6}" type="presParOf" srcId="{7AD951FF-041A-4B7B-8011-5F7C28741736}" destId="{DB746F57-C3E8-4B33-878D-081695B135ED}" srcOrd="1" destOrd="0" presId="urn:microsoft.com/office/officeart/2005/8/layout/hList1"/>
    <dgm:cxn modelId="{BA9C77F1-59AC-48C8-BB5B-FC9814FF9FB6}" type="presParOf" srcId="{9D42C493-DA3D-4FB9-B4BB-8924E28D9299}" destId="{ECE2F8FD-1063-4288-A1FE-8E5012AB81F5}" srcOrd="1" destOrd="0" presId="urn:microsoft.com/office/officeart/2005/8/layout/hList1"/>
    <dgm:cxn modelId="{B122DA5B-8995-476C-9563-DB1335B0EEA9}" type="presParOf" srcId="{9D42C493-DA3D-4FB9-B4BB-8924E28D9299}" destId="{4EC35494-EEED-4237-8907-6BADD44C5459}" srcOrd="2" destOrd="0" presId="urn:microsoft.com/office/officeart/2005/8/layout/hList1"/>
    <dgm:cxn modelId="{6A3F57CC-F5A3-4A02-BBA6-0E28D83C9727}" type="presParOf" srcId="{4EC35494-EEED-4237-8907-6BADD44C5459}" destId="{2DCCFCAE-8C7C-435E-BAF7-2DEE556D7968}" srcOrd="0" destOrd="0" presId="urn:microsoft.com/office/officeart/2005/8/layout/hList1"/>
    <dgm:cxn modelId="{AF400223-2116-48AB-A418-FAD3D771CCFB}" type="presParOf" srcId="{4EC35494-EEED-4237-8907-6BADD44C5459}" destId="{59D64330-2CF6-46B3-93E4-1645CEBB1A4A}" srcOrd="1" destOrd="0" presId="urn:microsoft.com/office/officeart/2005/8/layout/hList1"/>
    <dgm:cxn modelId="{EC3E93BA-B7D7-43C9-8433-C98FBD1CBDC1}" type="presParOf" srcId="{9D42C493-DA3D-4FB9-B4BB-8924E28D9299}" destId="{8EBD92CF-5FE3-4749-AC38-83CEF77DEDBE}" srcOrd="3" destOrd="0" presId="urn:microsoft.com/office/officeart/2005/8/layout/hList1"/>
    <dgm:cxn modelId="{C3F3ABF5-A3C9-415D-AE5D-A52DA2BA49C6}" type="presParOf" srcId="{9D42C493-DA3D-4FB9-B4BB-8924E28D9299}" destId="{C62566A4-233D-49DE-8F2F-86A3235B2A1E}" srcOrd="4" destOrd="0" presId="urn:microsoft.com/office/officeart/2005/8/layout/hList1"/>
    <dgm:cxn modelId="{7CD19EEE-1FD7-4190-A430-F1412206C3D8}" type="presParOf" srcId="{C62566A4-233D-49DE-8F2F-86A3235B2A1E}" destId="{BBB51644-CB8C-4F3B-B014-037445960086}" srcOrd="0" destOrd="0" presId="urn:microsoft.com/office/officeart/2005/8/layout/hList1"/>
    <dgm:cxn modelId="{75444A2D-950B-4DB6-8580-AED3AD70D4B6}" type="presParOf" srcId="{C62566A4-233D-49DE-8F2F-86A3235B2A1E}" destId="{9CE22E68-7D9C-4FD6-AA82-59D84D5BC48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0134" y="0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smtClean="0"/>
              <a:t>5/11/2017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smtClean="0"/>
              <a:t>DE-PBS Project - School Climate Data Workshop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0134" y="8829675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B47A3222-EBA2-4F9E-BB1E-B50EEF8F94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74202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134" y="0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smtClean="0"/>
              <a:t>5/11/2017</a:t>
            </a:r>
            <a:endParaRPr lang="en-US"/>
          </a:p>
        </p:txBody>
      </p:sp>
      <p:sp>
        <p:nvSpPr>
          <p:cNvPr id="41988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848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smtClean="0"/>
              <a:t>DE-PBS Project - School Climate Data Workshop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134" y="8829675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395B56A-DABC-471D-89BF-BFEE37BDC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0884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622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65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31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072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314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699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794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14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20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2">
              <a:lnSpc>
                <a:spcPct val="60000"/>
              </a:lnSpc>
            </a:pPr>
            <a:endParaRPr lang="en-US" sz="1300" i="1" dirty="0" smtClean="0">
              <a:latin typeface="Times New Roman" pitchFamily="18" charset="0"/>
              <a:ea typeface="Geneva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416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342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748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748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734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379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2">
              <a:lnSpc>
                <a:spcPct val="60000"/>
              </a:lnSpc>
            </a:pPr>
            <a:endParaRPr lang="en-US" sz="1300" b="1" i="0" dirty="0" smtClean="0">
              <a:latin typeface="Times New Roman" pitchFamily="18" charset="0"/>
              <a:ea typeface="Geneva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0" baseline="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109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071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784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7470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6719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1564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6719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25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7199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7470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3683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3683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0320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7666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36835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3683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1659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9621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35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="1" dirty="0" smtClean="0">
              <a:ea typeface="Geneva"/>
              <a:cs typeface="Geneva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6719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786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3523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6719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1530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7680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6810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448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baseline="0" dirty="0" smtClean="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14400"/>
            <a:endParaRPr lang="en-US" dirty="0" smtClean="0">
              <a:ea typeface="Geneva" pitchFamily="29" charset="0"/>
              <a:cs typeface="Geneva" pitchFamily="2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41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76010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ED52-95E1-4715-AE0F-CA6C5CED6666}" type="datetime1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620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3856-9153-4259-90E0-E545D2D9972E}" type="datetime1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87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1DA9-1ABF-4147-AAE9-0AC316A2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32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FDEF-E57D-410B-BE7C-FC3C645C3502}" type="datetime1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59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CE9C-5338-4D47-B032-3CD8C94D128C}" type="datetime1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75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E58C-ED31-425B-AE3B-390C1A9CA3BD}" type="datetime1">
              <a:rPr lang="en-US" smtClean="0"/>
              <a:pPr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5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2769-E705-4BFC-854D-70EEFBF126CA}" type="datetime1">
              <a:rPr lang="en-US" smtClean="0"/>
              <a:pPr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2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4929-8857-468A-A8E3-26A930662A52}" type="datetime1">
              <a:rPr lang="en-US" smtClean="0"/>
              <a:pPr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C1C75-473B-4ADF-9D18-E1ED0E9F1F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7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CF4C8-72F9-4C8B-BD6D-CC54B8CE31EE}" type="datetime1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62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067D-EFF2-44F2-88A2-C515E0F1230F}" type="datetime1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21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50000">
              <a:schemeClr val="accent4">
                <a:lumMod val="20000"/>
                <a:lumOff val="80000"/>
              </a:schemeClr>
            </a:gs>
            <a:gs pos="100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B0E203D-8CFD-B84D-9458-A0F644638D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312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ordpress.oet.udel.edu/pbs/technical-manual-for-school-climate-surveys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h1.oet.udel.edu/pbs/technical-manual-for-school-climate%20surveys/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Wingdings" pitchFamily="2" charset="2"/>
              <a:buNone/>
            </a:pPr>
            <a:endParaRPr lang="en-US" sz="3200" b="1" dirty="0" smtClean="0">
              <a:solidFill>
                <a:schemeClr val="accent4"/>
              </a:solidFill>
              <a:effectLst/>
              <a:latin typeface="Tw Cen MT" panose="020B0602020104020603" pitchFamily="34" charset="0"/>
            </a:endParaRPr>
          </a:p>
          <a:p>
            <a:pPr algn="ctr"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US" sz="6000" b="1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School Climate</a:t>
            </a:r>
            <a:endParaRPr lang="en-US" sz="6000" b="1" dirty="0">
              <a:solidFill>
                <a:schemeClr val="accent4"/>
              </a:solidFill>
              <a:latin typeface="Tw Cen MT" panose="020B0602020104020603" pitchFamily="34" charset="0"/>
            </a:endParaRPr>
          </a:p>
          <a:p>
            <a:pPr algn="ctr"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US" sz="6000" b="1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Data Workshop</a:t>
            </a:r>
          </a:p>
          <a:p>
            <a:pPr algn="ctr"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US" sz="3200" b="1" i="1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Delaware Positive Behavior Support Project</a:t>
            </a:r>
            <a:endParaRPr lang="en-US" sz="3200" b="1" dirty="0" smtClean="0">
              <a:solidFill>
                <a:schemeClr val="accent4"/>
              </a:solidFill>
              <a:latin typeface="Tw Cen MT" panose="020B0602020104020603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May 1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1, 2017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Tw Cen MT" panose="020B0602020104020603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George Bear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University of Delaware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800100"/>
          </a:xfrm>
        </p:spPr>
        <p:txBody>
          <a:bodyPr>
            <a:normAutofit/>
          </a:bodyPr>
          <a:lstStyle/>
          <a:p>
            <a:r>
              <a:rPr lang="en-US" sz="4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Item Examples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57300"/>
            <a:ext cx="9144000" cy="5470525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Clr>
                <a:schemeClr val="accent4"/>
              </a:buClr>
              <a:buFont typeface="Arial" charset="0"/>
              <a:buNone/>
            </a:pPr>
            <a:r>
              <a:rPr 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Teacher-Student Relations </a:t>
            </a:r>
          </a:p>
          <a:p>
            <a:pPr lvl="2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“Teachers care about their students.”</a:t>
            </a:r>
          </a:p>
          <a:p>
            <a:pPr lvl="1">
              <a:spcBef>
                <a:spcPct val="0"/>
              </a:spcBef>
              <a:buClr>
                <a:schemeClr val="accent4"/>
              </a:buClr>
              <a:buFont typeface="Arial" charset="0"/>
              <a:buNone/>
            </a:pPr>
            <a:r>
              <a:rPr 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Engagement School-wide</a:t>
            </a:r>
            <a:endParaRPr lang="en-US" b="1" i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2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“Most students try their best.”</a:t>
            </a:r>
          </a:p>
          <a:p>
            <a:pPr marL="457200" indent="0">
              <a:spcBef>
                <a:spcPct val="0"/>
              </a:spcBef>
              <a:buClr>
                <a:schemeClr val="accent4"/>
              </a:buClr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Fairness </a:t>
            </a: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of Rules </a:t>
            </a:r>
          </a:p>
          <a:p>
            <a:pPr lvl="2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“The school rules are fair.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”</a:t>
            </a: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  <a:buNone/>
            </a:pPr>
            <a:r>
              <a:rPr 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Bullying </a:t>
            </a:r>
            <a:r>
              <a:rPr lang="en-US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School-wide</a:t>
            </a:r>
          </a:p>
          <a:p>
            <a:pPr marL="0" indent="0">
              <a:spcBef>
                <a:spcPct val="0"/>
              </a:spcBef>
              <a:buClr>
                <a:schemeClr val="accent4"/>
              </a:buClr>
              <a:buNone/>
            </a:pP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    </a:t>
            </a:r>
            <a:r>
              <a:rPr lang="en-US" sz="2400" b="1" i="1" dirty="0">
                <a:solidFill>
                  <a:srgbClr val="FF0000"/>
                </a:solidFill>
                <a:latin typeface="Tw Cen MT" panose="020B0602020104020603" pitchFamily="34" charset="0"/>
                <a:cs typeface="Times New Roman" pitchFamily="18" charset="0"/>
              </a:rPr>
              <a:t> (Note:</a:t>
            </a:r>
            <a:r>
              <a:rPr lang="en-US" sz="2400" i="1" dirty="0">
                <a:solidFill>
                  <a:srgbClr val="FF0000"/>
                </a:solidFill>
                <a:latin typeface="Tw Cen MT" panose="020B0602020104020603" pitchFamily="34" charset="0"/>
                <a:cs typeface="Times New Roman" pitchFamily="18" charset="0"/>
              </a:rPr>
              <a:t> A high score for this subscale is </a:t>
            </a:r>
            <a:r>
              <a:rPr lang="en-US" sz="2400" i="1" u="sng" dirty="0">
                <a:solidFill>
                  <a:srgbClr val="FF0000"/>
                </a:solidFill>
                <a:latin typeface="Tw Cen MT" panose="020B0602020104020603" pitchFamily="34" charset="0"/>
                <a:cs typeface="Times New Roman" pitchFamily="18" charset="0"/>
              </a:rPr>
              <a:t>unfavorable</a:t>
            </a:r>
            <a:r>
              <a:rPr lang="en-US" sz="2400" i="1" dirty="0">
                <a:solidFill>
                  <a:srgbClr val="FF0000"/>
                </a:solidFill>
                <a:latin typeface="Tw Cen MT" panose="020B0602020104020603" pitchFamily="34" charset="0"/>
                <a:cs typeface="Times New Roman" pitchFamily="18" charset="0"/>
              </a:rPr>
              <a:t>)</a:t>
            </a:r>
            <a:endParaRPr lang="en-US" sz="2400" dirty="0">
              <a:solidFill>
                <a:srgbClr val="FF0000"/>
              </a:solidFill>
              <a:latin typeface="Tw Cen MT" panose="020B0602020104020603" pitchFamily="34" charset="0"/>
              <a:cs typeface="Times New Roman" pitchFamily="18" charset="0"/>
            </a:endParaRPr>
          </a:p>
          <a:p>
            <a:pPr lvl="2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Students threaten and bully others.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”</a:t>
            </a:r>
          </a:p>
          <a:p>
            <a:pPr marL="400050" lvl="1" indent="0">
              <a:spcBef>
                <a:spcPct val="0"/>
              </a:spcBef>
              <a:buClr>
                <a:schemeClr val="accent4"/>
              </a:buClr>
              <a:buNone/>
            </a:pPr>
            <a:r>
              <a:rPr lang="en-US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Staff Relations </a:t>
            </a:r>
          </a:p>
          <a:p>
            <a:pPr lvl="1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“Teachers, staff, and administrators work well together.”</a:t>
            </a:r>
          </a:p>
          <a:p>
            <a:pPr lvl="2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3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1">
              <a:spcBef>
                <a:spcPct val="0"/>
              </a:spcBef>
            </a:pPr>
            <a:endParaRPr lang="en-US" sz="26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98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627193"/>
              </p:ext>
            </p:extLst>
          </p:nvPr>
        </p:nvGraphicFramePr>
        <p:xfrm>
          <a:off x="244642" y="762000"/>
          <a:ext cx="8763000" cy="5334000"/>
        </p:xfrm>
        <a:graphic>
          <a:graphicData uri="http://schemas.openxmlformats.org/drawingml/2006/table">
            <a:tbl>
              <a:tblPr/>
              <a:tblGrid>
                <a:gridCol w="30319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544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54328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Delaware Positive, Punitive, and SEL Techniques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Scale and Subscales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20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Teacher/Staff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Home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7925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Positive Behavior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Positive Behavior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756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Punitive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Punitive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320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Social Emotional Learning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Social Emotional Learning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59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609600" y="557213"/>
            <a:ext cx="8153400" cy="838200"/>
          </a:xfrm>
        </p:spPr>
        <p:txBody>
          <a:bodyPr>
            <a:normAutofit/>
          </a:bodyPr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Item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325" y="1570038"/>
            <a:ext cx="8956675" cy="52879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24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Use of Positive Techniques</a:t>
            </a: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“Students are praised often.”</a:t>
            </a:r>
          </a:p>
          <a:p>
            <a:pPr>
              <a:buFont typeface="Wingdings" pitchFamily="2" charset="2"/>
              <a:buNone/>
            </a:pPr>
            <a:endParaRPr lang="en-US" sz="24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4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Use of Punitive Techniques </a:t>
            </a:r>
            <a:r>
              <a:rPr lang="en-US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/>
            </a:r>
            <a:br>
              <a:rPr lang="en-US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</a:br>
            <a:r>
              <a:rPr lang="en-US" sz="2000" b="1" i="1" dirty="0" smtClean="0">
                <a:solidFill>
                  <a:srgbClr val="FF0000"/>
                </a:solidFill>
                <a:latin typeface="Tw Cen MT" panose="020B0602020104020603" pitchFamily="34" charset="0"/>
                <a:cs typeface="Times New Roman" pitchFamily="18" charset="0"/>
              </a:rPr>
              <a:t>(Note:</a:t>
            </a:r>
            <a:r>
              <a:rPr lang="en-US" sz="2000" i="1" dirty="0" smtClean="0">
                <a:solidFill>
                  <a:srgbClr val="FF0000"/>
                </a:solidFill>
                <a:latin typeface="Tw Cen MT" panose="020B0602020104020603" pitchFamily="34" charset="0"/>
                <a:cs typeface="Times New Roman" pitchFamily="18" charset="0"/>
              </a:rPr>
              <a:t> A high score for this subscale is </a:t>
            </a:r>
            <a:r>
              <a:rPr lang="en-US" sz="2000" i="1" u="sng" dirty="0" smtClean="0">
                <a:solidFill>
                  <a:srgbClr val="FF0000"/>
                </a:solidFill>
                <a:latin typeface="Tw Cen MT" panose="020B0602020104020603" pitchFamily="34" charset="0"/>
                <a:cs typeface="Times New Roman" pitchFamily="18" charset="0"/>
              </a:rPr>
              <a:t>unfavorable</a:t>
            </a:r>
            <a:r>
              <a:rPr lang="en-US" sz="2000" i="1" dirty="0" smtClean="0">
                <a:solidFill>
                  <a:srgbClr val="FF0000"/>
                </a:solidFill>
                <a:latin typeface="Tw Cen MT" panose="020B0602020104020603" pitchFamily="34" charset="0"/>
                <a:cs typeface="Times New Roman" pitchFamily="18" charset="0"/>
              </a:rPr>
              <a:t>)</a:t>
            </a:r>
            <a:endParaRPr lang="en-US" sz="2000" dirty="0" smtClean="0">
              <a:solidFill>
                <a:srgbClr val="FF0000"/>
              </a:solidFill>
              <a:latin typeface="Tw Cen MT" panose="020B0602020104020603" pitchFamily="34" charset="0"/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“Students are punished a lot.”</a:t>
            </a:r>
          </a:p>
          <a:p>
            <a:pPr>
              <a:buFont typeface="Wingdings" pitchFamily="2" charset="2"/>
              <a:buNone/>
            </a:pPr>
            <a:endParaRPr lang="en-US" sz="24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4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Use of Social Emotional Learning (SEL) Techniques</a:t>
            </a: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“Students are taught to feel responsible for how they act.”</a:t>
            </a: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09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02157"/>
              </p:ext>
            </p:extLst>
          </p:nvPr>
        </p:nvGraphicFramePr>
        <p:xfrm>
          <a:off x="220579" y="152400"/>
          <a:ext cx="8686800" cy="6248400"/>
        </p:xfrm>
        <a:graphic>
          <a:graphicData uri="http://schemas.openxmlformats.org/drawingml/2006/table">
            <a:tbl>
              <a:tblPr/>
              <a:tblGrid>
                <a:gridCol w="15320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351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8757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Bullying Victimization Scale and Subscales</a:t>
                      </a: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0979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Student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Teacher/Staff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Home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0583">
                <a:tc row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Bullying Victimization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Verbal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Verbal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705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Physical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Physical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332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Social/Relational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Social/Relational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705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Cyberbullying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</a:t>
                      </a:r>
                      <a:endParaRPr kumimoji="0" lang="en-US" sz="1800" b="0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Cyberbullying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94892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1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Grades 6-12 only for the printed version. Optional for grades 4-5 with computer version.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Grades 6-12 only.</a:t>
                      </a:r>
                      <a:endParaRPr kumimoji="0" lang="en-US" sz="1600" b="0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28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7325" y="228600"/>
            <a:ext cx="8804275" cy="762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Item Examples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87325" y="990600"/>
            <a:ext cx="8956675" cy="57149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4"/>
              </a:buClr>
              <a:buSzPct val="100000"/>
              <a:buNone/>
            </a:pPr>
            <a:r>
              <a:rPr lang="en-US" sz="2800" b="1" i="1" dirty="0" smtClean="0">
                <a:latin typeface="Tw Cen MT" panose="020B0602020104020603" pitchFamily="34" charset="0"/>
                <a:cs typeface="Times New Roman" pitchFamily="18" charset="0"/>
              </a:rPr>
              <a:t>Verbal Bullying</a:t>
            </a:r>
          </a:p>
          <a:p>
            <a:pPr lvl="1">
              <a:spcAft>
                <a:spcPts val="1200"/>
              </a:spcAft>
              <a:buClr>
                <a:schemeClr val="accent4"/>
              </a:buClr>
              <a:buSzPct val="100000"/>
              <a:buFont typeface="Arial" charset="0"/>
              <a:buChar char="•"/>
            </a:pPr>
            <a:r>
              <a:rPr lang="en-US" sz="2800" dirty="0" smtClean="0">
                <a:latin typeface="Tw Cen MT" panose="020B0602020104020603" pitchFamily="34" charset="0"/>
                <a:cs typeface="Times New Roman" pitchFamily="18" charset="0"/>
              </a:rPr>
              <a:t>“A student said mean things to me.”</a:t>
            </a:r>
          </a:p>
          <a:p>
            <a:pPr marL="0" indent="0">
              <a:spcBef>
                <a:spcPts val="0"/>
              </a:spcBef>
              <a:buClr>
                <a:schemeClr val="accent4"/>
              </a:buClr>
              <a:buSzPct val="100000"/>
              <a:buNone/>
            </a:pPr>
            <a:r>
              <a:rPr lang="en-US" sz="2800" b="1" i="1" dirty="0" smtClean="0">
                <a:latin typeface="Tw Cen MT" panose="020B0602020104020603" pitchFamily="34" charset="0"/>
                <a:cs typeface="Times New Roman" pitchFamily="18" charset="0"/>
              </a:rPr>
              <a:t>Physical Bullying</a:t>
            </a:r>
          </a:p>
          <a:p>
            <a:pPr lvl="1">
              <a:spcAft>
                <a:spcPts val="1200"/>
              </a:spcAft>
              <a:buClr>
                <a:schemeClr val="accent4"/>
              </a:buClr>
              <a:buSzPct val="100000"/>
              <a:buFont typeface="Arial" charset="0"/>
              <a:buChar char="•"/>
            </a:pPr>
            <a:r>
              <a:rPr lang="en-US" sz="2800" dirty="0">
                <a:latin typeface="Tw Cen MT" panose="020B0602020104020603" pitchFamily="34" charset="0"/>
                <a:cs typeface="Times New Roman" pitchFamily="18" charset="0"/>
              </a:rPr>
              <a:t>“I was pushed or shoved on purpose.”</a:t>
            </a:r>
          </a:p>
          <a:p>
            <a:pPr marL="0" indent="0">
              <a:spcBef>
                <a:spcPts val="0"/>
              </a:spcBef>
              <a:buClr>
                <a:schemeClr val="accent4"/>
              </a:buClr>
              <a:buSzPct val="100000"/>
              <a:buNone/>
            </a:pPr>
            <a:r>
              <a:rPr lang="en-US" sz="2800" b="1" i="1" dirty="0">
                <a:latin typeface="Tw Cen MT" panose="020B0602020104020603" pitchFamily="34" charset="0"/>
                <a:cs typeface="Times New Roman" pitchFamily="18" charset="0"/>
              </a:rPr>
              <a:t>Social/Relational Bullying</a:t>
            </a:r>
          </a:p>
          <a:p>
            <a:pPr lvl="1">
              <a:spcAft>
                <a:spcPts val="1200"/>
              </a:spcAft>
              <a:buClr>
                <a:schemeClr val="accent4"/>
              </a:buClr>
              <a:buSzPct val="100000"/>
              <a:buFont typeface="Arial" charset="0"/>
              <a:buChar char="•"/>
            </a:pPr>
            <a:r>
              <a:rPr lang="en-US" sz="2800" dirty="0">
                <a:latin typeface="Tw Cen MT" panose="020B0602020104020603" pitchFamily="34" charset="0"/>
                <a:cs typeface="Times New Roman" pitchFamily="18" charset="0"/>
              </a:rPr>
              <a:t>“A student told or got others to not like me.”</a:t>
            </a:r>
          </a:p>
          <a:p>
            <a:pPr marL="0" indent="0">
              <a:spcBef>
                <a:spcPts val="0"/>
              </a:spcBef>
              <a:buClr>
                <a:schemeClr val="accent4"/>
              </a:buClr>
              <a:buSzPct val="100000"/>
              <a:buNone/>
            </a:pPr>
            <a:r>
              <a:rPr lang="en-US" sz="2800" b="1" i="1" dirty="0" err="1">
                <a:latin typeface="Tw Cen MT" panose="020B0602020104020603" pitchFamily="34" charset="0"/>
                <a:cs typeface="Times New Roman" pitchFamily="18" charset="0"/>
              </a:rPr>
              <a:t>Cyberbullying</a:t>
            </a:r>
            <a:r>
              <a:rPr lang="en-US" sz="2800" b="1" i="1" dirty="0">
                <a:latin typeface="Tw Cen MT" panose="020B0602020104020603" pitchFamily="34" charset="0"/>
                <a:cs typeface="Times New Roman" pitchFamily="18" charset="0"/>
              </a:rPr>
              <a:t> (grades 6-12)</a:t>
            </a:r>
          </a:p>
          <a:p>
            <a:pPr lvl="1">
              <a:buClr>
                <a:schemeClr val="accent4"/>
              </a:buClr>
              <a:buSzPct val="100000"/>
              <a:buFont typeface="Arial" charset="0"/>
              <a:buChar char="•"/>
            </a:pPr>
            <a:r>
              <a:rPr lang="en-US" sz="2800" dirty="0">
                <a:latin typeface="Tw Cen MT" panose="020B0602020104020603" pitchFamily="34" charset="0"/>
                <a:cs typeface="Times New Roman" pitchFamily="18" charset="0"/>
              </a:rPr>
              <a:t>“A student </a:t>
            </a:r>
            <a:r>
              <a:rPr lang="en-US" sz="2800" i="1" dirty="0">
                <a:latin typeface="Tw Cen MT" panose="020B0602020104020603" pitchFamily="34" charset="0"/>
                <a:cs typeface="Times New Roman" pitchFamily="18" charset="0"/>
              </a:rPr>
              <a:t>sent</a:t>
            </a:r>
            <a:r>
              <a:rPr lang="en-US" sz="2800" dirty="0">
                <a:latin typeface="Tw Cen MT" panose="020B0602020104020603" pitchFamily="34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w Cen MT" panose="020B0602020104020603" pitchFamily="34" charset="0"/>
                <a:cs typeface="Times New Roman" pitchFamily="18" charset="0"/>
              </a:rPr>
              <a:t>me</a:t>
            </a:r>
            <a:r>
              <a:rPr lang="en-US" sz="2800" dirty="0">
                <a:latin typeface="Tw Cen MT" panose="020B0602020104020603" pitchFamily="34" charset="0"/>
                <a:cs typeface="Times New Roman" pitchFamily="18" charset="0"/>
              </a:rPr>
              <a:t> a mean or hurtful message about me using email, text messaging, instant messaging, or similar electronic messaging</a:t>
            </a:r>
            <a:r>
              <a:rPr lang="en-US" sz="2800" dirty="0" smtClean="0">
                <a:latin typeface="Tw Cen MT" panose="020B0602020104020603" pitchFamily="34" charset="0"/>
                <a:cs typeface="Times New Roman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41416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770636"/>
              </p:ext>
            </p:extLst>
          </p:nvPr>
        </p:nvGraphicFramePr>
        <p:xfrm>
          <a:off x="220579" y="152400"/>
          <a:ext cx="8686800" cy="6476999"/>
        </p:xfrm>
        <a:graphic>
          <a:graphicData uri="http://schemas.openxmlformats.org/drawingml/2006/table">
            <a:tbl>
              <a:tblPr/>
              <a:tblGrid>
                <a:gridCol w="15320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351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60923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Student Engagement Scale and Subscales</a:t>
                      </a: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12476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Student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Teacher/Staff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Home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6871">
                <a:tc row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Student Engagement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Behavioral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Behavioral</a:t>
                      </a:r>
                    </a:p>
                  </a:txBody>
                  <a:tcPr marL="68580" marR="68580" marT="0" marB="0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06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Cognitive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Cognitive</a:t>
                      </a:r>
                    </a:p>
                  </a:txBody>
                  <a:tcPr marL="68580" marR="68580" marT="0" marB="0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93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Emotional</a:t>
                      </a:r>
                    </a:p>
                  </a:txBody>
                  <a:tcPr marL="68580" marR="68580" marT="0" marB="0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Emotional</a:t>
                      </a:r>
                    </a:p>
                  </a:txBody>
                  <a:tcPr marL="68580" marR="68580" marT="0" marB="0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348139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1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Grades 6-12 only for the printed version. Optional for grades 4-5 with computer version.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Grades 6-12 only.</a:t>
                      </a:r>
                      <a:endParaRPr kumimoji="0" lang="en-US" sz="1600" b="0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949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33400" y="381000"/>
            <a:ext cx="8153400" cy="685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endParaRPr lang="en-US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r>
              <a:rPr lang="en-US" sz="36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Item Examples</a:t>
            </a:r>
            <a:endParaRPr lang="en-US" sz="3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31762" y="914400"/>
            <a:ext cx="8956675" cy="5821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0" lvl="1" indent="0">
              <a:buClr>
                <a:schemeClr val="accent4"/>
              </a:buClr>
              <a:buNone/>
            </a:pPr>
            <a:endParaRPr lang="en-US" sz="2400" b="1" i="1" dirty="0" smtClean="0">
              <a:latin typeface="Tw Cen MT" panose="020B0602020104020603" pitchFamily="34" charset="0"/>
              <a:cs typeface="Times New Roman" pitchFamily="18" charset="0"/>
            </a:endParaRPr>
          </a:p>
          <a:p>
            <a:pPr marL="349250" lvl="1" indent="0">
              <a:buClr>
                <a:schemeClr val="accent4"/>
              </a:buClr>
              <a:buNone/>
            </a:pPr>
            <a:r>
              <a:rPr lang="en-US" sz="2800" b="1" i="1" dirty="0" smtClean="0">
                <a:latin typeface="Tw Cen MT" panose="020B0602020104020603" pitchFamily="34" charset="0"/>
                <a:cs typeface="Times New Roman" pitchFamily="18" charset="0"/>
              </a:rPr>
              <a:t>Behavioral Engagement</a:t>
            </a:r>
          </a:p>
          <a:p>
            <a:pPr lvl="2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w Cen MT" panose="020B0602020104020603" pitchFamily="34" charset="0"/>
                <a:cs typeface="Times New Roman" pitchFamily="18" charset="0"/>
              </a:rPr>
              <a:t>“I pay attention in class.”</a:t>
            </a:r>
          </a:p>
          <a:p>
            <a:pPr lvl="2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w Cen MT" panose="020B0602020104020603" pitchFamily="34" charset="0"/>
                <a:cs typeface="Times New Roman" pitchFamily="18" charset="0"/>
              </a:rPr>
              <a:t>“I follow the rules at school.”</a:t>
            </a:r>
          </a:p>
          <a:p>
            <a:pPr marL="349250" lvl="1" indent="0">
              <a:buClr>
                <a:schemeClr val="accent4"/>
              </a:buClr>
              <a:buNone/>
            </a:pPr>
            <a:r>
              <a:rPr lang="en-US" sz="2800" b="1" i="1" dirty="0" smtClean="0">
                <a:latin typeface="Tw Cen MT" panose="020B0602020104020603" pitchFamily="34" charset="0"/>
                <a:cs typeface="Times New Roman" pitchFamily="18" charset="0"/>
              </a:rPr>
              <a:t>Cognitive Engagement</a:t>
            </a:r>
          </a:p>
          <a:p>
            <a:pPr lvl="2">
              <a:spcAft>
                <a:spcPts val="0"/>
              </a:spcAft>
              <a:buClr>
                <a:schemeClr val="accent4"/>
              </a:buClr>
              <a:buFont typeface="Arial" charset="0"/>
              <a:buChar char="•"/>
            </a:pPr>
            <a:r>
              <a:rPr lang="en-US" sz="2800" dirty="0" smtClean="0">
                <a:latin typeface="Tw Cen MT" panose="020B0602020104020603" pitchFamily="34" charset="0"/>
                <a:cs typeface="Times New Roman" pitchFamily="18" charset="0"/>
              </a:rPr>
              <a:t>“I try my best in school.”</a:t>
            </a:r>
          </a:p>
          <a:p>
            <a:pPr marL="349250" lvl="1" indent="0">
              <a:buClr>
                <a:schemeClr val="accent4"/>
              </a:buClr>
              <a:buNone/>
            </a:pPr>
            <a:r>
              <a:rPr lang="en-US" sz="2800" b="1" i="1" dirty="0" smtClean="0">
                <a:latin typeface="Tw Cen MT" panose="020B0602020104020603" pitchFamily="34" charset="0"/>
                <a:cs typeface="Times New Roman" pitchFamily="18" charset="0"/>
              </a:rPr>
              <a:t>Emotional Engagement</a:t>
            </a:r>
          </a:p>
          <a:p>
            <a:pPr lvl="2">
              <a:buClr>
                <a:schemeClr val="accent4"/>
              </a:buClr>
              <a:buFont typeface="Arial" charset="0"/>
              <a:buChar char="•"/>
            </a:pPr>
            <a:r>
              <a:rPr lang="en-US" sz="2800" dirty="0" smtClean="0">
                <a:latin typeface="Tw Cen MT" panose="020B0602020104020603" pitchFamily="34" charset="0"/>
                <a:cs typeface="Times New Roman" pitchFamily="18" charset="0"/>
              </a:rPr>
              <a:t>“I feel happy in school.”</a:t>
            </a:r>
          </a:p>
        </p:txBody>
      </p:sp>
    </p:spTree>
    <p:extLst>
      <p:ext uri="{BB962C8B-B14F-4D97-AF65-F5344CB8AC3E}">
        <p14:creationId xmlns:p14="http://schemas.microsoft.com/office/powerpoint/2010/main" val="142989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069878"/>
              </p:ext>
            </p:extLst>
          </p:nvPr>
        </p:nvGraphicFramePr>
        <p:xfrm>
          <a:off x="244642" y="152399"/>
          <a:ext cx="8763000" cy="6477000"/>
        </p:xfrm>
        <a:graphic>
          <a:graphicData uri="http://schemas.openxmlformats.org/drawingml/2006/table">
            <a:tbl>
              <a:tblPr/>
              <a:tblGrid>
                <a:gridCol w="30319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544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56953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baseline="0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Social and Emotional Competencies Scale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896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Teacher/Staff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Home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04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Responsible</a:t>
                      </a:r>
                      <a:r>
                        <a:rPr lang="en-US" sz="2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 Decision-making/Responsibility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1462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Understanding</a:t>
                      </a:r>
                      <a:r>
                        <a:rPr lang="en-US" sz="2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 how others Think and Feel/Social Awareness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5170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Self-management</a:t>
                      </a:r>
                      <a:r>
                        <a:rPr lang="en-US" sz="2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of Emotions and Behavior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11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Relationship Skills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429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Item </a:t>
            </a:r>
            <a:r>
              <a:rPr lang="en-US" sz="4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Examples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Responsible </a:t>
            </a: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Decision-making/Responsibility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“I feel responsible for how I act.”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Understanding how others think and feel/Social Awareness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“I think about how others feel.”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Self-management of emotions and behavior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“I can control how I behave.”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Relationship skills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“I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am good at solving conflicts with others.”</a:t>
            </a:r>
          </a:p>
          <a:p>
            <a:endParaRPr lang="en-US" sz="24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74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534400" cy="11430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Evidence of Reliability and Validity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endParaRPr lang="en-US" sz="3200" i="1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8355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Reliability:   </a:t>
            </a:r>
          </a:p>
          <a:p>
            <a:pPr marL="636588" indent="-293688"/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Are the scores consistent or stable?</a:t>
            </a:r>
          </a:p>
          <a:p>
            <a:pPr>
              <a:buFont typeface="Wingdings" pitchFamily="2" charset="2"/>
              <a:buNone/>
            </a:pPr>
            <a:endParaRPr lang="en-US" sz="1600" b="1" i="1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Tw Cen MT" panose="020B0602020104020603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Validity:   </a:t>
            </a:r>
          </a:p>
          <a:p>
            <a:pPr marL="685800"/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Does the test yield the factors predicted? </a:t>
            </a:r>
          </a:p>
          <a:p>
            <a:pPr marL="685800"/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Are the scores related to other variables as one might predict (e.g., grade level, sex and race, academic achievement, suspensions)?</a:t>
            </a:r>
          </a:p>
          <a:p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Tw Cen MT" panose="020B06020201040206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Why is school climate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38860"/>
            <a:ext cx="7848600" cy="4525963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None/>
              <a:tabLst>
                <a:tab pos="2286000" algn="l"/>
              </a:tabLst>
              <a:defRPr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	School Climate is linked to a wide range of academic, behavioral, and socio-emotional outcomes for students and teachers:</a:t>
            </a: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Academic achievement 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Arial" charset="0"/>
            </a:endParaRP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Calibri" pitchFamily="34" charset="0"/>
              </a:rPr>
              <a:t>Student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academic, social, and personal attitudes and motives </a:t>
            </a: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Calibri" pitchFamily="34" charset="0"/>
              </a:rPr>
              <a:t>Student attendance and school avoidance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Arial" charset="0"/>
            </a:endParaRP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Calibri" pitchFamily="34" charset="0"/>
              </a:rPr>
              <a:t>Student behavior problems, delinquency, victimization</a:t>
            </a: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Student and teacher emotional well-being</a:t>
            </a: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Teachers’ greater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implementation fidelity 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Arial" charset="0"/>
            </a:endParaRPr>
          </a:p>
          <a:p>
            <a:pPr marL="407988" lvl="5" indent="0">
              <a:buNone/>
              <a:tabLst>
                <a:tab pos="2286000" algn="l"/>
              </a:tabLst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     of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new curriculum and interventions</a:t>
            </a:r>
          </a:p>
          <a:p>
            <a:pPr marL="407988" lvl="5" indent="0">
              <a:buNone/>
              <a:tabLst>
                <a:tab pos="2286000" algn="l"/>
              </a:tabLst>
              <a:defRPr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1">
              <a:lnSpc>
                <a:spcPct val="80000"/>
              </a:lnSpc>
              <a:defRPr/>
            </a:pPr>
            <a:endParaRPr lang="en-US" sz="14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48" name="Object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4572000"/>
            <a:ext cx="2590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7160" y="-228600"/>
            <a:ext cx="87630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/>
            </a:r>
            <a:b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School Climate and Techniques: Reliability (alpha coefficients)</a:t>
            </a:r>
          </a:p>
        </p:txBody>
      </p:sp>
      <p:graphicFrame>
        <p:nvGraphicFramePr>
          <p:cNvPr id="7" name="Group 6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3724636"/>
              </p:ext>
            </p:extLst>
          </p:nvPr>
        </p:nvGraphicFramePr>
        <p:xfrm>
          <a:off x="228601" y="838196"/>
          <a:ext cx="8762999" cy="5882539"/>
        </p:xfrm>
        <a:graphic>
          <a:graphicData uri="http://schemas.openxmlformats.org/drawingml/2006/table">
            <a:tbl>
              <a:tblPr/>
              <a:tblGrid>
                <a:gridCol w="472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667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0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Subscale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Teacher/Staff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Home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Teacher-Student Relations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Student-Student Relations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.87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School Safety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.76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.86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Clarity of Expectations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.78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.89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Fairness of Rules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.80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.82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 Engagement School-wide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.87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Bullying School-wide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.74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Teacher-Home Communications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Staff Relations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.95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Total Climate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19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.94</a:t>
                      </a:r>
                      <a:endParaRPr lang="en-US" sz="19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Parent Satisfaction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779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Use of Positive Behavioral Techniques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.84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.83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945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Use of Punitive Techniques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.75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.81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51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Use of Social Emotional Learning Techniques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.84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50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116643"/>
              </p:ext>
            </p:extLst>
          </p:nvPr>
        </p:nvGraphicFramePr>
        <p:xfrm>
          <a:off x="228599" y="762001"/>
          <a:ext cx="8610602" cy="5714996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9866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83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12946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Grade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Teacher Student Relations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Student Relations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 Safety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Clarity of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Expect-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ations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Fairness of Rules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Student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Engagement </a:t>
                      </a: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School-wide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Bullying School-wide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Total Score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Third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63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65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64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.65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b="1" dirty="0" smtClean="0"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</a:rPr>
                        <a:t>86</a:t>
                      </a:r>
                      <a:endParaRPr lang="en-US" sz="1600" b="1" dirty="0"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Fourth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84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.74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74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Fifth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85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85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75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Sixth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79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.90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Seventh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.75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.90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Eighth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.90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Ninth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90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Tenth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84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91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Eleventh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85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84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84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.92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Twelfth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.90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.92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28598" y="152400"/>
            <a:ext cx="85344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School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Climate: </a:t>
            </a:r>
            <a:r>
              <a:rPr lang="en-US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Student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 Reliability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(alpha coefficients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) by </a:t>
            </a:r>
            <a:r>
              <a:rPr 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Grade</a:t>
            </a:r>
            <a:endParaRPr lang="en-U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11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6754" y="228600"/>
            <a:ext cx="87630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Student Engagement and Bullying Victimization: Reliability (alpha coefficients)</a:t>
            </a:r>
          </a:p>
        </p:txBody>
      </p:sp>
      <p:graphicFrame>
        <p:nvGraphicFramePr>
          <p:cNvPr id="7" name="Group 6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7688531"/>
              </p:ext>
            </p:extLst>
          </p:nvPr>
        </p:nvGraphicFramePr>
        <p:xfrm>
          <a:off x="838200" y="1410586"/>
          <a:ext cx="7543800" cy="4885400"/>
        </p:xfrm>
        <a:graphic>
          <a:graphicData uri="http://schemas.openxmlformats.org/drawingml/2006/table">
            <a:tbl>
              <a:tblPr/>
              <a:tblGrid>
                <a:gridCol w="39762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87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387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1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Subscale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Home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26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Behavioral Engagement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Cognitive Engagement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.75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Emotional Engagement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.85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Verbal 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Physical 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.84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.79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Social/Relational 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Total 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.95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.93</a:t>
                      </a:r>
                      <a:endParaRPr lang="en-US" sz="24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Cyberbullying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.89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.89</a:t>
                      </a:r>
                      <a:endParaRPr lang="en-US" sz="2400" baseline="30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49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rmAutofit/>
          </a:bodyPr>
          <a:lstStyle/>
          <a:p>
            <a:pPr marL="0" lvl="0" indent="0" defTabSz="45720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0" lvl="0" indent="0" defTabSz="45720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2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See Technical Manual on Delaware PBS website</a:t>
            </a:r>
            <a:endParaRPr lang="en-US" sz="2800" i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Tw Cen MT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Bear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G., Yang, C., Harris, A., Mantz, L., Hearn, S., &amp; Boyer, D.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(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2016). </a:t>
            </a:r>
            <a:r>
              <a:rPr lang="en-US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Technical Manual for 2016 Delaware School </a:t>
            </a:r>
            <a:r>
              <a:rPr lang="en-US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Survey</a:t>
            </a:r>
            <a:r>
              <a:rPr lang="en-US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Scales of School Climate; Bullying Victimization; </a:t>
            </a:r>
            <a:r>
              <a:rPr lang="en-US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Student </a:t>
            </a:r>
            <a:r>
              <a:rPr lang="en-US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Engagement; Positive, Punitive, and Social </a:t>
            </a:r>
            <a:r>
              <a:rPr lang="en-US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Emotional </a:t>
            </a:r>
            <a:r>
              <a:rPr lang="en-US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Learning Techniques; and the Delaware Social </a:t>
            </a:r>
            <a:r>
              <a:rPr lang="en-US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and </a:t>
            </a:r>
            <a:r>
              <a:rPr lang="en-US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Emotional Competencies Scale.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Newark, DE: Center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for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Disabilities Studies. </a:t>
            </a:r>
            <a:r>
              <a:rPr lang="en-US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	</a:t>
            </a:r>
            <a:endParaRPr lang="en-US" sz="24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/>
              <a:cs typeface="Tw Cen MT"/>
            </a:endParaRPr>
          </a:p>
          <a:p>
            <a:pPr marL="0" indent="0">
              <a:buNone/>
            </a:pPr>
            <a:endParaRPr lang="en-US" sz="2400" i="1" dirty="0" smtClean="0">
              <a:latin typeface="Tw Cen MT"/>
              <a:cs typeface="Tw Cen MT"/>
              <a:hlinkClick r:id="rId3"/>
            </a:endParaRPr>
          </a:p>
          <a:p>
            <a:pPr marL="571500" indent="-571500">
              <a:buNone/>
            </a:pPr>
            <a:r>
              <a:rPr lang="en-US" sz="2400" dirty="0">
                <a:latin typeface="Tw Cen MT"/>
                <a:cs typeface="Tw Cen MT"/>
                <a:hlinkClick r:id="rId4"/>
              </a:rPr>
              <a:t>http://</a:t>
            </a:r>
            <a:r>
              <a:rPr lang="en-US" sz="2400" dirty="0" smtClean="0">
                <a:latin typeface="Tw Cen MT"/>
                <a:cs typeface="Tw Cen MT"/>
                <a:hlinkClick r:id="rId4"/>
              </a:rPr>
              <a:t>wh1.oet.udel.edu/pbs/technical-manual-for-school-climate surveys/</a:t>
            </a:r>
            <a:endParaRPr lang="en-US" sz="2400" dirty="0" smtClean="0">
              <a:latin typeface="Tw Cen MT"/>
              <a:cs typeface="Tw Cen MT"/>
            </a:endParaRPr>
          </a:p>
          <a:p>
            <a:pPr marL="571500" indent="-571500">
              <a:buNone/>
            </a:pPr>
            <a:endParaRPr lang="en-US" sz="2400" dirty="0">
              <a:latin typeface="Tw Cen MT"/>
              <a:cs typeface="Tw Cen MT"/>
            </a:endParaRPr>
          </a:p>
          <a:p>
            <a:pPr marL="571500" indent="-571500">
              <a:buNone/>
            </a:pPr>
            <a:endParaRPr lang="en-US" sz="2400" dirty="0">
              <a:latin typeface="Tw Cen MT"/>
              <a:cs typeface="Tw Cen MT"/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26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799" cy="6324600"/>
          </a:xfrm>
        </p:spPr>
        <p:txBody>
          <a:bodyPr>
            <a:normAutofit fontScale="77500" lnSpcReduction="20000"/>
          </a:bodyPr>
          <a:lstStyle/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Peer-Reviewed Journals:</a:t>
            </a: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Bear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, G. G., Gaskins, C., Blank, J. , &amp; Chen, F. F. (2011). Delaware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School 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	Climate Survey-Student: Its factor structure, concurrent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validity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, and 	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reliability.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 </a:t>
            </a:r>
            <a:r>
              <a:rPr lang="en-US" sz="29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Journal </a:t>
            </a:r>
            <a:r>
              <a:rPr lang="en-US" sz="2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of School </a:t>
            </a:r>
            <a:r>
              <a:rPr lang="en-US" sz="29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Psychology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.</a:t>
            </a:r>
            <a:endParaRPr lang="en-US" sz="2900" dirty="0">
              <a:solidFill>
                <a:schemeClr val="tx1">
                  <a:lumMod val="65000"/>
                  <a:lumOff val="35000"/>
                </a:schemeClr>
              </a:solidFill>
              <a:latin typeface="Tw Cen MT"/>
              <a:cs typeface="Tw Cen MT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9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/>
              <a:cs typeface="Tw Cen MT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Bear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, G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., Yang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, C., Pell, M., &amp; Gaskin, C.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(2014)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.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Validation 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of a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brief 	measure 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of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teachers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' perceptions of school climate: 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Relations 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to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student 	achievement and suspensions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.  </a:t>
            </a:r>
            <a:r>
              <a:rPr lang="en-US" sz="2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Learning </a:t>
            </a:r>
            <a:r>
              <a:rPr lang="en-US" sz="29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Environments Research.</a:t>
            </a: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9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/>
              <a:cs typeface="Tw Cen MT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Bear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, G.G., Yang, C., &amp; </a:t>
            </a:r>
            <a:r>
              <a:rPr lang="en-US" sz="2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Pasipanodya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, E. (2015).  Assessing school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	climate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: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	Validation of 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a brief measure of the perceptions of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	parents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.</a:t>
            </a:r>
            <a:r>
              <a:rPr lang="en-US" sz="2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 </a:t>
            </a:r>
            <a:r>
              <a:rPr lang="en-US" sz="29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	Journal </a:t>
            </a:r>
            <a:r>
              <a:rPr lang="en-US" sz="2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of </a:t>
            </a:r>
            <a:r>
              <a:rPr lang="en-US" sz="29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	</a:t>
            </a:r>
            <a:r>
              <a:rPr lang="en-US" sz="2900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Psychoeducational</a:t>
            </a:r>
            <a:r>
              <a:rPr lang="en-US" sz="29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 Assessment.</a:t>
            </a:r>
            <a:endParaRPr lang="en-US" sz="2900" dirty="0">
              <a:solidFill>
                <a:schemeClr val="tx1">
                  <a:lumMod val="65000"/>
                  <a:lumOff val="35000"/>
                </a:schemeClr>
              </a:solidFill>
              <a:latin typeface="Tw Cen MT"/>
              <a:cs typeface="Tw Cen MT"/>
            </a:endParaRPr>
          </a:p>
          <a:p>
            <a:pPr marL="465138" lvl="0" indent="-465138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9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/>
              <a:cs typeface="Tw Cen MT"/>
            </a:endParaRPr>
          </a:p>
          <a:p>
            <a:pPr marL="465138" lvl="0" indent="-465138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Yang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, C., Bear, G. G., Chen, F.F., Zhang, W., Blank, J.C., &amp; Huang, 	X.S.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(2013). Students</a:t>
            </a:r>
            <a:r>
              <a:rPr lang="ja-JP" alt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‘</a:t>
            </a:r>
            <a:r>
              <a:rPr lang="en-US" altLang="ja-JP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perceptions </a:t>
            </a:r>
            <a:r>
              <a:rPr lang="en-US" altLang="ja-JP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of school climate in the </a:t>
            </a:r>
            <a:r>
              <a:rPr lang="en-US" altLang="ja-JP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	U.S</a:t>
            </a:r>
            <a:r>
              <a:rPr lang="en-US" altLang="ja-JP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. and China. </a:t>
            </a:r>
            <a:r>
              <a:rPr lang="en-US" altLang="ja-JP" sz="29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School Psychology </a:t>
            </a:r>
            <a:r>
              <a:rPr lang="en-US" altLang="ja-JP" sz="2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Quarterly</a:t>
            </a:r>
            <a:r>
              <a:rPr lang="en-US" altLang="ja-JP" sz="29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.</a:t>
            </a: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ja-JP" sz="29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/>
              <a:cs typeface="Tw Cen MT"/>
            </a:endParaRPr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Bear, G.G., </a:t>
            </a:r>
            <a:r>
              <a:rPr lang="en-US" sz="2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Mantz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, L., Glutting, J., Yang, C., &amp; Boyer, D. (2015). Differences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	in 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bullying victimization between students with and without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	disabilities</a:t>
            </a:r>
            <a:r>
              <a:rPr lang="en-US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. </a:t>
            </a:r>
            <a:r>
              <a:rPr lang="en-US" sz="2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School Psychology Review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.</a:t>
            </a:r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900" dirty="0">
              <a:latin typeface="Tw Cen MT"/>
              <a:cs typeface="Tw Cen MT"/>
            </a:endParaRPr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900" dirty="0">
              <a:latin typeface="Tw Cen MT"/>
              <a:cs typeface="Tw Cen MT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ja-JP" i="1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91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799" cy="6324600"/>
          </a:xfrm>
        </p:spPr>
        <p:txBody>
          <a:bodyPr>
            <a:normAutofit/>
          </a:bodyPr>
          <a:lstStyle/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Peer-Reviewed Journals:</a:t>
            </a:r>
          </a:p>
          <a:p>
            <a:pPr marL="450850" indent="-450850">
              <a:buNone/>
            </a:pP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450850" indent="-450850">
              <a:buNone/>
            </a:pP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Bear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, G.G., Holst, B., 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Lisboa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, C., Chen, D., Yang, C., &amp; Chen, F.F.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(2016)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.  A Brazilian Portuguese survey of school climate: Evidence of validity and reliability. 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International Journal of School and Educational </a:t>
            </a:r>
            <a:r>
              <a:rPr lang="en-US" sz="22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Psychology, 4,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165-178</a:t>
            </a:r>
            <a:r>
              <a:rPr lang="en-US" sz="22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.</a:t>
            </a:r>
            <a:endParaRPr lang="en-US" sz="2200" i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450850" indent="-450850">
              <a:buNone/>
            </a:pP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Bear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, G.G., Chen, D.D., 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Mantz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, L., Yang, C., Huang, X., &amp; 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Shiomi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, K. (2016). Differences in classroom removals and use of praise and rewards in American, Chinese, and Japanese schools. 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Teaching and Teacher Education, 53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(1)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41-50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. </a:t>
            </a:r>
          </a:p>
          <a:p>
            <a:pPr marL="450850" indent="-450850">
              <a:buNone/>
            </a:pP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Bear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G.G., Yang, C., 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Mantz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L., &amp; Harris, A. (2017). School-wide practices associated with school climate in elementary, middle, and high school. 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Teaching and Teacher Education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63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372-383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50850" indent="-450850">
              <a:buNone/>
            </a:pP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Mantz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, L. S., Bear, G. G., Yang, C., &amp; Harris, A. (in press). The Delaware Social-Emotional Competency Scale (DSECS-S): Evidence of Validity and Reliability. </a:t>
            </a:r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Child Indicators Research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.</a:t>
            </a:r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  <a:latin typeface="Tw Cen MT"/>
              <a:cs typeface="Tw Cen MT"/>
            </a:endParaRPr>
          </a:p>
          <a:p>
            <a:pPr marL="450850" indent="-450850">
              <a:buNone/>
            </a:pPr>
            <a:endParaRPr lang="en-US" sz="2800" dirty="0"/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900" dirty="0">
              <a:latin typeface="Tw Cen MT"/>
              <a:cs typeface="Tw Cen MT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ja-JP" i="1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82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72888"/>
            <a:ext cx="8610600" cy="73062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Validity Screening Items on Student Survey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042276" cy="5257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Items:</a:t>
            </a:r>
          </a:p>
          <a:p>
            <a:pPr marL="747713">
              <a:buClr>
                <a:schemeClr val="accent4"/>
              </a:buClr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SC-31. “I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am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lying on this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survey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.”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747713">
              <a:buClr>
                <a:schemeClr val="accent4"/>
              </a:buClr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E-13. “I am telling the truth in this survey.”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Results:</a:t>
            </a:r>
          </a:p>
          <a:p>
            <a:pPr marL="747713">
              <a:buClr>
                <a:schemeClr val="accent4"/>
              </a:buClr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9.8% (3,540) noted lying on item SC-31 and/or E-13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and thus were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deleted</a:t>
            </a:r>
          </a:p>
          <a:p>
            <a:pPr marL="747713"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1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% (351) did not respond to items SC-31 and E-13 and were deleted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54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11200" y="762000"/>
            <a:ext cx="7747000" cy="51816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2017 State-wide Results</a:t>
            </a:r>
            <a:b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Caution in Comparisons: </a:t>
            </a:r>
            <a:b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Schools (and Students) Differ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26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558499"/>
              </p:ext>
            </p:extLst>
          </p:nvPr>
        </p:nvGraphicFramePr>
        <p:xfrm>
          <a:off x="152399" y="228600"/>
          <a:ext cx="8839202" cy="4267200"/>
        </p:xfrm>
        <a:graphic>
          <a:graphicData uri="http://schemas.openxmlformats.org/drawingml/2006/table">
            <a:tbl>
              <a:tblPr/>
              <a:tblGrid>
                <a:gridCol w="58229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77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560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248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207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For example: “I like this school.”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Teachers/Staff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97%</a:t>
                      </a:r>
                      <a:endParaRPr lang="en-US" sz="2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FF"/>
                          </a:solidFill>
                        </a:rPr>
                        <a:t> 92%</a:t>
                      </a:r>
                      <a:endParaRPr lang="en-US" sz="2800" dirty="0">
                        <a:solidFill>
                          <a:srgbClr val="0000FF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93%</a:t>
                      </a:r>
                      <a:endParaRPr lang="en-US" sz="2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Home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96%</a:t>
                      </a:r>
                      <a:endParaRPr lang="en-US" sz="2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FF"/>
                          </a:solidFill>
                          <a:latin typeface="+mn-lt"/>
                        </a:rPr>
                        <a:t>90%</a:t>
                      </a:r>
                      <a:endParaRPr lang="en-US" sz="2800" dirty="0">
                        <a:solidFill>
                          <a:srgbClr val="0000FF"/>
                        </a:solidFill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91%</a:t>
                      </a:r>
                      <a:endParaRPr lang="en-US" sz="2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98%</a:t>
                      </a:r>
                      <a:endParaRPr lang="en-US" sz="2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FF"/>
                          </a:solidFill>
                        </a:rPr>
                        <a:t> 75%</a:t>
                      </a:r>
                      <a:endParaRPr lang="en-US" sz="2800" dirty="0">
                        <a:solidFill>
                          <a:srgbClr val="0000FF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69%</a:t>
                      </a:r>
                      <a:endParaRPr lang="en-US" sz="2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459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458200" cy="4876800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j-ea"/>
                <a:cs typeface="Times New Roman" pitchFamily="18" charset="0"/>
              </a:rPr>
              <a:t>School Climate Scale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  <a:ea typeface="+mj-ea"/>
                <a:cs typeface="Times New Roman" pitchFamily="18" charset="0"/>
              </a:rPr>
              <a:t>Student</a:t>
            </a:r>
            <a:r>
              <a:rPr lang="en-US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j-ea"/>
                <a:cs typeface="Times New Roman" pitchFamily="18" charset="0"/>
              </a:rPr>
              <a:t> Survey Results</a:t>
            </a:r>
            <a:endParaRPr lang="en-US" sz="36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Why is school climate important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None/>
              <a:tabLst>
                <a:tab pos="2286000" algn="l"/>
              </a:tabLst>
              <a:defRPr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>
              <a:buFont typeface="Arial" pitchFamily="34" charset="0"/>
              <a:buNone/>
              <a:tabLst>
                <a:tab pos="2286000" algn="l"/>
              </a:tabLst>
              <a:defRPr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	The Every Student Succeeds Act (ESSA) explicitly recognizes the strong relationship between positive school climate and student learning and success.</a:t>
            </a:r>
          </a:p>
          <a:p>
            <a:pPr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Law requires states to include data related to school climate and safety in annual school report cards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1">
              <a:lnSpc>
                <a:spcPct val="80000"/>
              </a:lnSpc>
              <a:defRPr/>
            </a:pPr>
            <a:endParaRPr lang="en-US" sz="14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04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457200"/>
            <a:ext cx="852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Total School Climate by Student Grade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400" y="2274838"/>
            <a:ext cx="2362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pitchFamily="34" charset="0"/>
              </a:rPr>
              <a:t>Student perceptions tend to decrease, especially from elementary to middle school </a:t>
            </a:r>
            <a:endParaRPr lang="en-US" i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5298"/>
            <a:ext cx="7051665" cy="5650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17" name="Group 7"/>
          <p:cNvGrpSpPr>
            <a:grpSpLocks/>
          </p:cNvGrpSpPr>
          <p:nvPr/>
        </p:nvGrpSpPr>
        <p:grpSpPr bwMode="auto">
          <a:xfrm>
            <a:off x="1893881" y="5867400"/>
            <a:ext cx="5443545" cy="3885721"/>
            <a:chOff x="-798365" y="5357067"/>
            <a:chExt cx="5443295" cy="2505372"/>
          </a:xfrm>
        </p:grpSpPr>
        <p:grpSp>
          <p:nvGrpSpPr>
            <p:cNvPr id="137219" name="Group 8"/>
            <p:cNvGrpSpPr>
              <a:grpSpLocks/>
            </p:cNvGrpSpPr>
            <p:nvPr/>
          </p:nvGrpSpPr>
          <p:grpSpPr bwMode="auto">
            <a:xfrm>
              <a:off x="-654334" y="5357779"/>
              <a:ext cx="3764218" cy="490598"/>
              <a:chOff x="-654334" y="5357779"/>
              <a:chExt cx="3764218" cy="490598"/>
            </a:xfrm>
          </p:grpSpPr>
          <p:sp>
            <p:nvSpPr>
              <p:cNvPr id="137229" name="TextBox 24"/>
              <p:cNvSpPr txBox="1">
                <a:spLocks noChangeArrowheads="1"/>
              </p:cNvSpPr>
              <p:nvPr/>
            </p:nvSpPr>
            <p:spPr bwMode="auto">
              <a:xfrm>
                <a:off x="-614241" y="5357779"/>
                <a:ext cx="2265279" cy="297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Teacher-Student </a:t>
                </a:r>
                <a:br>
                  <a:rPr lang="en-US" sz="1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</a:br>
                <a:r>
                  <a:rPr lang="en-US" sz="1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Relations</a:t>
                </a:r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 flipV="1">
                <a:off x="2946379" y="5700640"/>
                <a:ext cx="163505" cy="147737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defTabSz="457200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7231" name="TextBox 26"/>
              <p:cNvSpPr txBox="1">
                <a:spLocks noChangeArrowheads="1"/>
              </p:cNvSpPr>
              <p:nvPr/>
            </p:nvSpPr>
            <p:spPr bwMode="auto">
              <a:xfrm>
                <a:off x="-654334" y="5663048"/>
                <a:ext cx="2000586" cy="178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srgbClr val="FF0000"/>
                    </a:solidFill>
                  </a:rPr>
                  <a:t>Student Relations</a:t>
                </a:r>
              </a:p>
            </p:txBody>
          </p:sp>
        </p:grp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 flipV="1">
              <a:off x="-798360" y="5406911"/>
              <a:ext cx="163506" cy="1493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 flipV="1">
              <a:off x="-798365" y="5699762"/>
              <a:ext cx="163506" cy="149326"/>
            </a:xfrm>
            <a:prstGeom prst="rect">
              <a:avLst/>
            </a:prstGeom>
            <a:solidFill>
              <a:srgbClr val="C4BD9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7223" name="TextBox 12"/>
            <p:cNvSpPr txBox="1">
              <a:spLocks noChangeArrowheads="1"/>
            </p:cNvSpPr>
            <p:nvPr/>
          </p:nvSpPr>
          <p:spPr bwMode="auto">
            <a:xfrm>
              <a:off x="1053259" y="5357067"/>
              <a:ext cx="2883677" cy="297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rgbClr val="FF0000"/>
                  </a:solidFill>
                </a:rPr>
                <a:t>Student Engagement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rgbClr val="FF0000"/>
                  </a:solidFill>
                </a:rPr>
                <a:t>School-wide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 flipV="1">
              <a:off x="877961" y="5406198"/>
              <a:ext cx="163505" cy="14932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 flipV="1">
              <a:off x="4481424" y="5699051"/>
              <a:ext cx="163506" cy="14932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7226" name="TextBox 15"/>
            <p:cNvSpPr txBox="1">
              <a:spLocks noChangeArrowheads="1"/>
            </p:cNvSpPr>
            <p:nvPr/>
          </p:nvSpPr>
          <p:spPr bwMode="auto">
            <a:xfrm>
              <a:off x="1066758" y="5669778"/>
              <a:ext cx="1879623" cy="178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Clarity of Expectations</a:t>
              </a:r>
            </a:p>
          </p:txBody>
        </p:sp>
        <p:sp>
          <p:nvSpPr>
            <p:cNvPr id="137227" name="TextBox 16"/>
            <p:cNvSpPr txBox="1">
              <a:spLocks noChangeArrowheads="1"/>
            </p:cNvSpPr>
            <p:nvPr/>
          </p:nvSpPr>
          <p:spPr bwMode="auto">
            <a:xfrm>
              <a:off x="433836" y="7585440"/>
              <a:ext cx="28836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prstClr val="black"/>
                  </a:solidFill>
                </a:rPr>
                <a:t>Fairness of Rules</a:t>
              </a:r>
            </a:p>
          </p:txBody>
        </p:sp>
      </p:grpSp>
      <p:sp>
        <p:nvSpPr>
          <p:cNvPr id="20" name="Rectangle 19"/>
          <p:cNvSpPr>
            <a:spLocks noChangeArrowheads="1"/>
          </p:cNvSpPr>
          <p:nvPr/>
        </p:nvSpPr>
        <p:spPr bwMode="auto">
          <a:xfrm flipV="1">
            <a:off x="3570288" y="6400266"/>
            <a:ext cx="163512" cy="229134"/>
          </a:xfrm>
          <a:prstGeom prst="rect">
            <a:avLst/>
          </a:prstGeom>
          <a:solidFill>
            <a:srgbClr val="CC00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 flipV="1">
            <a:off x="5627688" y="5943600"/>
            <a:ext cx="163512" cy="229134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5758893" y="5943600"/>
            <a:ext cx="15563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Fairness of Rules</a:t>
            </a:r>
          </a:p>
        </p:txBody>
      </p:sp>
      <p:sp>
        <p:nvSpPr>
          <p:cNvPr id="23" name="TextBox 15"/>
          <p:cNvSpPr txBox="1">
            <a:spLocks noChangeArrowheads="1"/>
          </p:cNvSpPr>
          <p:nvPr/>
        </p:nvSpPr>
        <p:spPr bwMode="auto">
          <a:xfrm>
            <a:off x="5791200" y="6400800"/>
            <a:ext cx="15563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School Safety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 flipV="1">
            <a:off x="7162800" y="5975976"/>
            <a:ext cx="163512" cy="229134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TextBox 15"/>
          <p:cNvSpPr txBox="1">
            <a:spLocks noChangeArrowheads="1"/>
          </p:cNvSpPr>
          <p:nvPr/>
        </p:nvSpPr>
        <p:spPr bwMode="auto">
          <a:xfrm>
            <a:off x="7347133" y="5943600"/>
            <a:ext cx="1873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Bullying School-wide</a:t>
            </a:r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7391400" y="6352401"/>
            <a:ext cx="193693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Total School Climate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40861" y="177225"/>
            <a:ext cx="852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Grade Level Differences: Student Survey 2017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405" y="838200"/>
            <a:ext cx="2145395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Scores tend to decrease as students get older, especially from ES to MS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2209800"/>
            <a:ext cx="2233390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Tw Cen MT" panose="020B0602020104020603" pitchFamily="34" charset="0"/>
              </a:rPr>
              <a:t>Student-student relations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and</a:t>
            </a:r>
            <a:r>
              <a:rPr lang="en-US" sz="1800" dirty="0">
                <a:solidFill>
                  <a:schemeClr val="tx2"/>
                </a:solidFill>
                <a:latin typeface="Tw Cen MT" panose="020B0602020104020603" pitchFamily="34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Tw Cen MT" panose="020B0602020104020603" pitchFamily="34" charset="0"/>
              </a:rPr>
              <a:t>student engagement </a:t>
            </a:r>
            <a:r>
              <a:rPr lang="en-US" sz="18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SW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tend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to be low compared to other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scores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across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all levels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4113074"/>
            <a:ext cx="2233390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Tw Cen MT" panose="020B0602020104020603" pitchFamily="34" charset="0"/>
              </a:rPr>
              <a:t>Teacher-student relations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and</a:t>
            </a:r>
            <a:r>
              <a:rPr lang="en-US" sz="1800" dirty="0">
                <a:solidFill>
                  <a:schemeClr val="tx2"/>
                </a:solidFill>
                <a:latin typeface="Tw Cen MT" panose="020B0602020104020603" pitchFamily="34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Tw Cen MT" panose="020B0602020104020603" pitchFamily="34" charset="0"/>
              </a:rPr>
              <a:t>clarity of expectations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tend to be high compared to other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scores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across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all levels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06"/>
          <a:stretch/>
        </p:blipFill>
        <p:spPr bwMode="auto">
          <a:xfrm>
            <a:off x="2233390" y="762000"/>
            <a:ext cx="675821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005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TextBox 3"/>
          <p:cNvSpPr txBox="1"/>
          <p:nvPr/>
        </p:nvSpPr>
        <p:spPr>
          <a:xfrm>
            <a:off x="544528" y="76200"/>
            <a:ext cx="8523272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Race Differences: Student Survey 2017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52400" y="5867406"/>
            <a:ext cx="6030914" cy="810392"/>
            <a:chOff x="-2463577" y="5357067"/>
            <a:chExt cx="6030645" cy="522511"/>
          </a:xfrm>
        </p:grpSpPr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-2295743" y="5357779"/>
              <a:ext cx="3805498" cy="521799"/>
              <a:chOff x="-2295743" y="5357779"/>
              <a:chExt cx="3805498" cy="521799"/>
            </a:xfrm>
          </p:grpSpPr>
          <p:sp>
            <p:nvSpPr>
              <p:cNvPr id="14" name="TextBox 24"/>
              <p:cNvSpPr txBox="1">
                <a:spLocks noChangeArrowheads="1"/>
              </p:cNvSpPr>
              <p:nvPr/>
            </p:nvSpPr>
            <p:spPr bwMode="auto">
              <a:xfrm>
                <a:off x="-2275125" y="5357779"/>
                <a:ext cx="2265279" cy="297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Teacher-Student </a:t>
                </a:r>
                <a:br>
                  <a:rPr lang="en-US" sz="1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</a:br>
                <a:r>
                  <a:rPr lang="en-US" sz="1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Relations</a:t>
                </a:r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 flipV="1">
                <a:off x="1346250" y="5700640"/>
                <a:ext cx="163505" cy="147737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defTabSz="457200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TextBox 26"/>
              <p:cNvSpPr txBox="1">
                <a:spLocks noChangeArrowheads="1"/>
              </p:cNvSpPr>
              <p:nvPr/>
            </p:nvSpPr>
            <p:spPr bwMode="auto">
              <a:xfrm>
                <a:off x="-2295743" y="5700979"/>
                <a:ext cx="2000586" cy="178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srgbClr val="FF0000"/>
                    </a:solidFill>
                  </a:rPr>
                  <a:t>Student Relations</a:t>
                </a:r>
              </a:p>
            </p:txBody>
          </p:sp>
        </p:grp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 flipV="1">
              <a:off x="-2463577" y="5406911"/>
              <a:ext cx="163506" cy="1493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 flipV="1">
              <a:off x="-2463577" y="5699044"/>
              <a:ext cx="163506" cy="149326"/>
            </a:xfrm>
            <a:prstGeom prst="rect">
              <a:avLst/>
            </a:prstGeom>
            <a:solidFill>
              <a:srgbClr val="C4BD9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TextBox 12"/>
            <p:cNvSpPr txBox="1">
              <a:spLocks noChangeArrowheads="1"/>
            </p:cNvSpPr>
            <p:nvPr/>
          </p:nvSpPr>
          <p:spPr bwMode="auto">
            <a:xfrm>
              <a:off x="-470674" y="5357067"/>
              <a:ext cx="2883677" cy="297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rgbClr val="FF0000"/>
                  </a:solidFill>
                </a:rPr>
                <a:t>Student Engagement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rgbClr val="FF0000"/>
                  </a:solidFill>
                </a:rPr>
                <a:t>School-wide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 flipV="1">
              <a:off x="-645971" y="5406198"/>
              <a:ext cx="163505" cy="14932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 flipV="1">
              <a:off x="3403562" y="5699044"/>
              <a:ext cx="163506" cy="14932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" name="TextBox 15"/>
            <p:cNvSpPr txBox="1">
              <a:spLocks noChangeArrowheads="1"/>
            </p:cNvSpPr>
            <p:nvPr/>
          </p:nvSpPr>
          <p:spPr bwMode="auto">
            <a:xfrm>
              <a:off x="-482467" y="5669778"/>
              <a:ext cx="1879623" cy="178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Clarity of Expectations</a:t>
              </a:r>
            </a:p>
          </p:txBody>
        </p:sp>
      </p:grpSp>
      <p:sp>
        <p:nvSpPr>
          <p:cNvPr id="17" name="Rectangle 16"/>
          <p:cNvSpPr>
            <a:spLocks noChangeArrowheads="1"/>
          </p:cNvSpPr>
          <p:nvPr/>
        </p:nvSpPr>
        <p:spPr bwMode="auto">
          <a:xfrm flipV="1">
            <a:off x="1970088" y="6400266"/>
            <a:ext cx="163512" cy="229134"/>
          </a:xfrm>
          <a:prstGeom prst="rect">
            <a:avLst/>
          </a:prstGeom>
          <a:solidFill>
            <a:srgbClr val="CC66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 flipV="1">
            <a:off x="3962402" y="5983672"/>
            <a:ext cx="163513" cy="229134"/>
          </a:xfrm>
          <a:prstGeom prst="rect">
            <a:avLst/>
          </a:prstGeom>
          <a:solidFill>
            <a:schemeClr val="tx2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TextBox 15"/>
          <p:cNvSpPr txBox="1">
            <a:spLocks noChangeArrowheads="1"/>
          </p:cNvSpPr>
          <p:nvPr/>
        </p:nvSpPr>
        <p:spPr bwMode="auto">
          <a:xfrm>
            <a:off x="4140091" y="5971401"/>
            <a:ext cx="187970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Fairness of Rules</a:t>
            </a:r>
          </a:p>
        </p:txBody>
      </p:sp>
      <p:sp>
        <p:nvSpPr>
          <p:cNvPr id="20" name="TextBox 15"/>
          <p:cNvSpPr txBox="1">
            <a:spLocks noChangeArrowheads="1"/>
          </p:cNvSpPr>
          <p:nvPr/>
        </p:nvSpPr>
        <p:spPr bwMode="auto">
          <a:xfrm>
            <a:off x="4140091" y="6400800"/>
            <a:ext cx="187970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School Safety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 flipV="1">
            <a:off x="6019800" y="5995777"/>
            <a:ext cx="163514" cy="231598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6248400" y="5985301"/>
            <a:ext cx="187970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FF0000"/>
                </a:solidFill>
              </a:rPr>
              <a:t>Bullying School-wide</a:t>
            </a:r>
          </a:p>
        </p:txBody>
      </p:sp>
      <p:sp>
        <p:nvSpPr>
          <p:cNvPr id="23" name="TextBox 15"/>
          <p:cNvSpPr txBox="1">
            <a:spLocks noChangeArrowheads="1"/>
          </p:cNvSpPr>
          <p:nvPr/>
        </p:nvSpPr>
        <p:spPr bwMode="auto">
          <a:xfrm>
            <a:off x="6324600" y="6376340"/>
            <a:ext cx="187970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Total School Climate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08"/>
          <a:stretch/>
        </p:blipFill>
        <p:spPr>
          <a:xfrm>
            <a:off x="129639" y="560877"/>
            <a:ext cx="8942119" cy="530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91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83942"/>
              </p:ext>
            </p:extLst>
          </p:nvPr>
        </p:nvGraphicFramePr>
        <p:xfrm>
          <a:off x="143691" y="228600"/>
          <a:ext cx="8915400" cy="6438265"/>
        </p:xfrm>
        <a:graphic>
          <a:graphicData uri="http://schemas.openxmlformats.org/drawingml/2006/table">
            <a:tbl>
              <a:tblPr/>
              <a:tblGrid>
                <a:gridCol w="57237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356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1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09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student scores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(School Climate)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Teacher-Student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7. Teachers care about their students.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95.9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88.5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80.9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Student–Student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11. Students are friendly with each other.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77.4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65.5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68.1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 Engagement School-wide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28.  Most students work hard to get good grades.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92.2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78.8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72.9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Clarity of Expectations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10. Students know how they are expected to act.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89.8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86.3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85.7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Bullying School-wide*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9. Students threaten and bully others.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32.7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43.2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40.2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Fairness of Rules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18. The school’s Code of Conduct is fair.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90.5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79.5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70.4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 Safety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13. Students feel safe.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91.6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82.8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79.7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794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* = A high score on this subscale is negative because items are negatively worded.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65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7772400" cy="44196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School Climate Scale </a:t>
            </a:r>
            <a:r>
              <a:rPr lang="en-US" sz="4800" b="1" dirty="0" smtClean="0">
                <a:latin typeface="Tw Cen MT" panose="020B0602020104020603" pitchFamily="34" charset="0"/>
                <a:cs typeface="Times New Roman" pitchFamily="18" charset="0"/>
              </a:rPr>
              <a:t> </a:t>
            </a:r>
            <a:br>
              <a:rPr lang="en-US" sz="4800" b="1" dirty="0" smtClean="0">
                <a:latin typeface="Tw Cen MT" panose="020B0602020104020603" pitchFamily="34" charset="0"/>
                <a:cs typeface="Times New Roman" pitchFamily="18" charset="0"/>
              </a:rPr>
            </a:b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Teacher/Staff</a:t>
            </a:r>
            <a:r>
              <a:rPr lang="en-US" sz="4800" dirty="0" smtClean="0">
                <a:latin typeface="Tw Cen MT" panose="020B0602020104020603" pitchFamily="34" charset="0"/>
              </a:rPr>
              <a:t> </a:t>
            </a:r>
            <a:r>
              <a:rPr lang="en-US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Survey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17" name="Group 7"/>
          <p:cNvGrpSpPr>
            <a:grpSpLocks/>
          </p:cNvGrpSpPr>
          <p:nvPr/>
        </p:nvGrpSpPr>
        <p:grpSpPr bwMode="auto">
          <a:xfrm>
            <a:off x="2789177" y="5902404"/>
            <a:ext cx="7193023" cy="836401"/>
            <a:chOff x="282125" y="5996483"/>
            <a:chExt cx="7319810" cy="539281"/>
          </a:xfrm>
        </p:grpSpPr>
        <p:grpSp>
          <p:nvGrpSpPr>
            <p:cNvPr id="137219" name="Group 8"/>
            <p:cNvGrpSpPr>
              <a:grpSpLocks/>
            </p:cNvGrpSpPr>
            <p:nvPr/>
          </p:nvGrpSpPr>
          <p:grpSpPr bwMode="auto">
            <a:xfrm>
              <a:off x="282125" y="5996483"/>
              <a:ext cx="2424980" cy="539281"/>
              <a:chOff x="282125" y="5996483"/>
              <a:chExt cx="2424980" cy="539281"/>
            </a:xfrm>
          </p:grpSpPr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 flipV="1">
                <a:off x="290968" y="6067969"/>
                <a:ext cx="163506" cy="149325"/>
              </a:xfrm>
              <a:prstGeom prst="rect">
                <a:avLst/>
              </a:prstGeom>
              <a:solidFill>
                <a:srgbClr val="00206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defTabSz="457200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7229" name="TextBox 24"/>
              <p:cNvSpPr txBox="1">
                <a:spLocks noChangeArrowheads="1"/>
              </p:cNvSpPr>
              <p:nvPr/>
            </p:nvSpPr>
            <p:spPr bwMode="auto">
              <a:xfrm>
                <a:off x="441826" y="5996483"/>
                <a:ext cx="2265279" cy="297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Teacher-Student </a:t>
                </a:r>
                <a:br>
                  <a:rPr lang="en-US" sz="1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</a:br>
                <a:r>
                  <a:rPr lang="en-US" sz="1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Relations</a:t>
                </a:r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 flipV="1">
                <a:off x="282125" y="6355177"/>
                <a:ext cx="163505" cy="147737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defTabSz="457200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7231" name="TextBox 26"/>
              <p:cNvSpPr txBox="1">
                <a:spLocks noChangeArrowheads="1"/>
              </p:cNvSpPr>
              <p:nvPr/>
            </p:nvSpPr>
            <p:spPr bwMode="auto">
              <a:xfrm>
                <a:off x="441826" y="6357165"/>
                <a:ext cx="2000586" cy="178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srgbClr val="FF0000"/>
                    </a:solidFill>
                  </a:rPr>
                  <a:t>Student Relations</a:t>
                </a:r>
              </a:p>
            </p:txBody>
          </p:sp>
        </p:grp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 flipV="1">
              <a:off x="2251441" y="6333718"/>
              <a:ext cx="163506" cy="1493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7223" name="TextBox 12"/>
            <p:cNvSpPr txBox="1">
              <a:spLocks noChangeArrowheads="1"/>
            </p:cNvSpPr>
            <p:nvPr/>
          </p:nvSpPr>
          <p:spPr bwMode="auto">
            <a:xfrm>
              <a:off x="2477244" y="6314953"/>
              <a:ext cx="2883677" cy="178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Clarity of Expectations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 flipV="1">
              <a:off x="2254364" y="6055837"/>
              <a:ext cx="163505" cy="1493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 flipV="1">
              <a:off x="4514285" y="6323944"/>
              <a:ext cx="163506" cy="14932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7226" name="TextBox 15"/>
            <p:cNvSpPr txBox="1">
              <a:spLocks noChangeArrowheads="1"/>
            </p:cNvSpPr>
            <p:nvPr/>
          </p:nvSpPr>
          <p:spPr bwMode="auto">
            <a:xfrm>
              <a:off x="2480831" y="6046945"/>
              <a:ext cx="2883677" cy="178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sz="1200" b="1" dirty="0" smtClean="0">
                <a:solidFill>
                  <a:prstClr val="black"/>
                </a:solidFill>
              </a:endParaRPr>
            </a:p>
          </p:txBody>
        </p:sp>
        <p:sp>
          <p:nvSpPr>
            <p:cNvPr id="137227" name="TextBox 16"/>
            <p:cNvSpPr txBox="1">
              <a:spLocks noChangeArrowheads="1"/>
            </p:cNvSpPr>
            <p:nvPr/>
          </p:nvSpPr>
          <p:spPr bwMode="auto">
            <a:xfrm>
              <a:off x="4718258" y="6335619"/>
              <a:ext cx="2883677" cy="178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Fairness of Rules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28600" y="101025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2017 Teacher Survey Results, K-12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9"/>
          <a:stretch/>
        </p:blipFill>
        <p:spPr bwMode="auto">
          <a:xfrm>
            <a:off x="1828800" y="626847"/>
            <a:ext cx="7162800" cy="5205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938671" y="5844971"/>
            <a:ext cx="28337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FF0000"/>
                </a:solidFill>
              </a:rPr>
              <a:t>Student Engagement </a:t>
            </a:r>
          </a:p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FF0000"/>
                </a:solidFill>
              </a:rPr>
              <a:t>School-wide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66800"/>
            <a:ext cx="1828800" cy="34778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Teachers/staff across grade levels tend to perceive 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student engagement SW</a:t>
            </a:r>
            <a:r>
              <a:rPr lang="en-US" sz="2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and</a:t>
            </a:r>
            <a:r>
              <a:rPr lang="en-US" sz="2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student relations</a:t>
            </a:r>
            <a:r>
              <a:rPr lang="en-US" sz="2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least favorably and </a:t>
            </a:r>
            <a:r>
              <a:rPr lang="en-US" sz="2000" dirty="0" smtClean="0">
                <a:solidFill>
                  <a:srgbClr val="0000FF"/>
                </a:solidFill>
                <a:latin typeface="Tw Cen MT" panose="020B0602020104020603" pitchFamily="34" charset="0"/>
              </a:rPr>
              <a:t>teacher-student</a:t>
            </a:r>
            <a:r>
              <a:rPr lang="en-US" sz="2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relations most favorably.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200" y="4921984"/>
            <a:ext cx="2057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Generally, perceptions decrease from elementary to middle school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11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265" name="Group 19"/>
          <p:cNvGrpSpPr>
            <a:grpSpLocks/>
          </p:cNvGrpSpPr>
          <p:nvPr/>
        </p:nvGrpSpPr>
        <p:grpSpPr bwMode="auto">
          <a:xfrm>
            <a:off x="2755118" y="5851255"/>
            <a:ext cx="7303282" cy="778145"/>
            <a:chOff x="6546762" y="6023050"/>
            <a:chExt cx="7303270" cy="485382"/>
          </a:xfrm>
        </p:grpSpPr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 flipV="1">
              <a:off x="6551524" y="6053188"/>
              <a:ext cx="163513" cy="149096"/>
            </a:xfrm>
            <a:prstGeom prst="rect">
              <a:avLst/>
            </a:prstGeom>
            <a:solidFill>
              <a:srgbClr val="FFE64E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9272" name="TextBox 34"/>
            <p:cNvSpPr txBox="1">
              <a:spLocks noChangeArrowheads="1"/>
            </p:cNvSpPr>
            <p:nvPr/>
          </p:nvSpPr>
          <p:spPr bwMode="auto">
            <a:xfrm>
              <a:off x="6737573" y="6023052"/>
              <a:ext cx="2883677" cy="1727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School Safety</a:t>
              </a:r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 flipV="1">
              <a:off x="6546762" y="6338690"/>
              <a:ext cx="163512" cy="149096"/>
            </a:xfrm>
            <a:prstGeom prst="rect">
              <a:avLst/>
            </a:prstGeom>
            <a:solidFill>
              <a:srgbClr val="7F7F7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 flipV="1">
              <a:off x="10802843" y="6053188"/>
              <a:ext cx="163512" cy="150682"/>
            </a:xfrm>
            <a:prstGeom prst="rect">
              <a:avLst/>
            </a:prstGeom>
            <a:solidFill>
              <a:srgbClr val="A634A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9275" name="TextBox 37"/>
            <p:cNvSpPr txBox="1">
              <a:spLocks noChangeArrowheads="1"/>
            </p:cNvSpPr>
            <p:nvPr/>
          </p:nvSpPr>
          <p:spPr bwMode="auto">
            <a:xfrm>
              <a:off x="6715802" y="6335649"/>
              <a:ext cx="2883677" cy="1727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Bullying School-wide</a:t>
              </a:r>
            </a:p>
          </p:txBody>
        </p:sp>
        <p:sp>
          <p:nvSpPr>
            <p:cNvPr id="139276" name="TextBox 38"/>
            <p:cNvSpPr txBox="1">
              <a:spLocks noChangeArrowheads="1"/>
            </p:cNvSpPr>
            <p:nvPr/>
          </p:nvSpPr>
          <p:spPr bwMode="auto">
            <a:xfrm>
              <a:off x="10966355" y="6023050"/>
              <a:ext cx="2883677" cy="1727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Total School Climate</a:t>
              </a:r>
            </a:p>
          </p:txBody>
        </p:sp>
      </p:grpSp>
      <p:sp>
        <p:nvSpPr>
          <p:cNvPr id="139267" name="TextBox 44"/>
          <p:cNvSpPr txBox="1">
            <a:spLocks noChangeArrowheads="1"/>
          </p:cNvSpPr>
          <p:nvPr/>
        </p:nvSpPr>
        <p:spPr bwMode="auto">
          <a:xfrm>
            <a:off x="5268912" y="5867400"/>
            <a:ext cx="2884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Teacher-Home </a:t>
            </a:r>
          </a:p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Communication</a:t>
            </a:r>
          </a:p>
        </p:txBody>
      </p:sp>
      <p:sp>
        <p:nvSpPr>
          <p:cNvPr id="139269" name="TextBox 46"/>
          <p:cNvSpPr txBox="1">
            <a:spLocks noChangeArrowheads="1"/>
          </p:cNvSpPr>
          <p:nvPr/>
        </p:nvSpPr>
        <p:spPr bwMode="auto">
          <a:xfrm>
            <a:off x="5270500" y="6368543"/>
            <a:ext cx="28829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Staff Relations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 flipV="1">
            <a:off x="5094288" y="5915713"/>
            <a:ext cx="163512" cy="23902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 flipV="1">
            <a:off x="5105400" y="6400800"/>
            <a:ext cx="163512" cy="239025"/>
          </a:xfrm>
          <a:prstGeom prst="rect">
            <a:avLst/>
          </a:prstGeom>
          <a:solidFill>
            <a:srgbClr val="FF99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28600" y="304800"/>
            <a:ext cx="852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2017 Teacher Survey Results, K-12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58"/>
          <a:stretch/>
        </p:blipFill>
        <p:spPr bwMode="auto">
          <a:xfrm>
            <a:off x="1828800" y="845737"/>
            <a:ext cx="7162800" cy="498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76200" y="1185208"/>
            <a:ext cx="1676400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w Cen MT" panose="020B0602020104020603" pitchFamily="34" charset="0"/>
              </a:rPr>
              <a:t>Teacher-home communication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tends to be viewed favorably across grade levels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56672"/>
            <a:ext cx="1752600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Bullying SW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tends to be viewed least favorably by middle school teachers/staff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77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194164"/>
              </p:ext>
            </p:extLst>
          </p:nvPr>
        </p:nvGraphicFramePr>
        <p:xfrm>
          <a:off x="143691" y="381000"/>
          <a:ext cx="8915400" cy="6163945"/>
        </p:xfrm>
        <a:graphic>
          <a:graphicData uri="http://schemas.openxmlformats.org/drawingml/2006/table">
            <a:tbl>
              <a:tblPr/>
              <a:tblGrid>
                <a:gridCol w="57237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356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1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09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teacher/staff scores 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(School Climate)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Teacher-Student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7. Teachers care about their students.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99.3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97.9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98.5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Student–Student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11. Students are friendly with each other.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93.8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84.8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88.3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 Engagement School-wide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28.  Most students work hard to get good grades.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89.1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71.7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63.9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Clarity of Expectations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10. Students know how they are expected to act.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97.6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90.7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88.7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Bullying School-wide*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9. Students threaten and bully others.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26.5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50.3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39.9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 Safety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13. Students feel safe.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97.1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86.2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89.0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794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* = A high score on this subscale is negative because items are negatively worded.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87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138715"/>
              </p:ext>
            </p:extLst>
          </p:nvPr>
        </p:nvGraphicFramePr>
        <p:xfrm>
          <a:off x="152399" y="228600"/>
          <a:ext cx="8839202" cy="4815840"/>
        </p:xfrm>
        <a:graphic>
          <a:graphicData uri="http://schemas.openxmlformats.org/drawingml/2006/table">
            <a:tbl>
              <a:tblPr/>
              <a:tblGrid>
                <a:gridCol w="58229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77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560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248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207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teacher/staff scores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(School Climate)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Fairness of Rules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18. The school’s Code of Conduct is fair.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93.5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89.7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91.6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Teacher-Home Communications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33. Teachers do a good job communicating with parents.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97.5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90.9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87.0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63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Staff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32. Teachers, staff, and administrators function as a good team.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76.4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39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50000">
              <a:schemeClr val="accent4">
                <a:lumMod val="20000"/>
                <a:lumOff val="80000"/>
              </a:schemeClr>
            </a:gs>
            <a:gs pos="100000">
              <a:schemeClr val="bg1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549275" y="491844"/>
            <a:ext cx="8042276" cy="5527956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School Climate Scale</a:t>
            </a:r>
            <a:r>
              <a:rPr lang="en-US" dirty="0" smtClean="0">
                <a:latin typeface="Tw Cen MT" panose="020B0602020104020603" pitchFamily="34" charset="0"/>
                <a:cs typeface="Times New Roman" pitchFamily="18" charset="0"/>
              </a:rPr>
              <a:t/>
            </a:r>
            <a:br>
              <a:rPr lang="en-US" dirty="0" smtClean="0">
                <a:latin typeface="Tw Cen MT" panose="020B0602020104020603" pitchFamily="34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accent4"/>
                </a:solidFill>
                <a:latin typeface="Tw Cen MT" panose="020B0602020104020603" pitchFamily="34" charset="0"/>
                <a:cs typeface="Times New Roman" pitchFamily="18" charset="0"/>
              </a:rPr>
              <a:t>Home</a:t>
            </a:r>
            <a:r>
              <a:rPr lang="en-US" dirty="0" smtClean="0">
                <a:latin typeface="Tw Cen MT" panose="020B0602020104020603" pitchFamily="34" charset="0"/>
              </a:rPr>
              <a:t>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Survey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159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How are we doing?</a:t>
            </a:r>
            <a:b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DE School Climate Longitudinal Study </a:t>
            </a:r>
            <a:b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2012-2016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686800" cy="4572000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Examined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changes in students’ perceptions of school climate using the DSCS-Student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version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Tw Cen MT" panose="020B0602020104020603" pitchFamily="34" charset="0"/>
              </a:rPr>
              <a:t>Guiding question</a:t>
            </a:r>
            <a:r>
              <a:rPr lang="en-US" b="1" dirty="0" smtClean="0">
                <a:solidFill>
                  <a:schemeClr val="tx2"/>
                </a:solidFill>
                <a:latin typeface="Tw Cen MT" panose="020B0602020104020603" pitchFamily="34" charset="0"/>
              </a:rPr>
              <a:t>:</a:t>
            </a:r>
          </a:p>
          <a:p>
            <a:pPr lvl="1"/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Did students’ perceptions of school climate improve from 2012 to 2016 in elementary, middle, and high schools? </a:t>
            </a:r>
          </a:p>
          <a:p>
            <a:pPr lvl="1"/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If so, were improvements found across all seven aspects of school climate measured by the Delaware School Climate Scale-Student? </a:t>
            </a:r>
          </a:p>
        </p:txBody>
      </p:sp>
    </p:spTree>
    <p:extLst>
      <p:ext uri="{BB962C8B-B14F-4D97-AF65-F5344CB8AC3E}">
        <p14:creationId xmlns:p14="http://schemas.microsoft.com/office/powerpoint/2010/main" val="72876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17" name="Group 7"/>
          <p:cNvGrpSpPr>
            <a:grpSpLocks/>
          </p:cNvGrpSpPr>
          <p:nvPr/>
        </p:nvGrpSpPr>
        <p:grpSpPr bwMode="auto">
          <a:xfrm>
            <a:off x="1055687" y="5943601"/>
            <a:ext cx="5508627" cy="3815577"/>
            <a:chOff x="-2017508" y="5402293"/>
            <a:chExt cx="5508377" cy="2460146"/>
          </a:xfrm>
        </p:grpSpPr>
        <p:grpSp>
          <p:nvGrpSpPr>
            <p:cNvPr id="137219" name="Group 8"/>
            <p:cNvGrpSpPr>
              <a:grpSpLocks/>
            </p:cNvGrpSpPr>
            <p:nvPr/>
          </p:nvGrpSpPr>
          <p:grpSpPr bwMode="auto">
            <a:xfrm>
              <a:off x="-1833386" y="5406911"/>
              <a:ext cx="5324255" cy="538701"/>
              <a:chOff x="-1833386" y="5406911"/>
              <a:chExt cx="5324255" cy="538701"/>
            </a:xfrm>
          </p:grpSpPr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 flipV="1">
                <a:off x="3327363" y="5416929"/>
                <a:ext cx="163506" cy="149325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defTabSz="457200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7229" name="TextBox 24"/>
              <p:cNvSpPr txBox="1">
                <a:spLocks noChangeArrowheads="1"/>
              </p:cNvSpPr>
              <p:nvPr/>
            </p:nvSpPr>
            <p:spPr bwMode="auto">
              <a:xfrm>
                <a:off x="-1833386" y="5647947"/>
                <a:ext cx="2265279" cy="297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Teacher-Student </a:t>
                </a:r>
                <a:br>
                  <a:rPr lang="en-US" sz="1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</a:br>
                <a:r>
                  <a:rPr lang="en-US" sz="1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Relations</a:t>
                </a:r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 flipV="1">
                <a:off x="1716123" y="5406911"/>
                <a:ext cx="163505" cy="147737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defTabSz="457200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7231" name="TextBox 26"/>
              <p:cNvSpPr txBox="1">
                <a:spLocks noChangeArrowheads="1"/>
              </p:cNvSpPr>
              <p:nvPr/>
            </p:nvSpPr>
            <p:spPr bwMode="auto">
              <a:xfrm>
                <a:off x="-177680" y="5663048"/>
                <a:ext cx="2000586" cy="178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srgbClr val="FF0000"/>
                    </a:solidFill>
                  </a:rPr>
                  <a:t>Student Relations</a:t>
                </a:r>
              </a:p>
            </p:txBody>
          </p:sp>
        </p:grp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 flipV="1">
              <a:off x="-2017508" y="5697078"/>
              <a:ext cx="163506" cy="1493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 flipV="1">
              <a:off x="-341186" y="5699762"/>
              <a:ext cx="163506" cy="149326"/>
            </a:xfrm>
            <a:prstGeom prst="rect">
              <a:avLst/>
            </a:prstGeom>
            <a:solidFill>
              <a:srgbClr val="C4BD9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7226" name="TextBox 15"/>
            <p:cNvSpPr txBox="1">
              <a:spLocks noChangeArrowheads="1"/>
            </p:cNvSpPr>
            <p:nvPr/>
          </p:nvSpPr>
          <p:spPr bwMode="auto">
            <a:xfrm>
              <a:off x="-228586" y="5402293"/>
              <a:ext cx="1879623" cy="178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Clarity of Expectations</a:t>
              </a:r>
            </a:p>
          </p:txBody>
        </p:sp>
        <p:sp>
          <p:nvSpPr>
            <p:cNvPr id="137227" name="TextBox 16"/>
            <p:cNvSpPr txBox="1">
              <a:spLocks noChangeArrowheads="1"/>
            </p:cNvSpPr>
            <p:nvPr/>
          </p:nvSpPr>
          <p:spPr bwMode="auto">
            <a:xfrm>
              <a:off x="433836" y="7585440"/>
              <a:ext cx="28836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prstClr val="black"/>
                  </a:solidFill>
                </a:rPr>
                <a:t>Fairness of Rules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 flipV="1">
            <a:off x="2732088" y="5943600"/>
            <a:ext cx="163512" cy="229134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 flipV="1">
            <a:off x="4789488" y="6406193"/>
            <a:ext cx="163512" cy="229134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920693" y="6404961"/>
            <a:ext cx="15563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Fairness of Rules</a:t>
            </a:r>
          </a:p>
        </p:txBody>
      </p:sp>
      <p:sp>
        <p:nvSpPr>
          <p:cNvPr id="23" name="TextBox 15"/>
          <p:cNvSpPr txBox="1">
            <a:spLocks noChangeArrowheads="1"/>
          </p:cNvSpPr>
          <p:nvPr/>
        </p:nvSpPr>
        <p:spPr bwMode="auto">
          <a:xfrm>
            <a:off x="4953000" y="5895201"/>
            <a:ext cx="15563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School Safety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 flipV="1">
            <a:off x="6389688" y="6390321"/>
            <a:ext cx="163512" cy="22913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TextBox 15"/>
          <p:cNvSpPr txBox="1">
            <a:spLocks noChangeArrowheads="1"/>
          </p:cNvSpPr>
          <p:nvPr/>
        </p:nvSpPr>
        <p:spPr bwMode="auto">
          <a:xfrm>
            <a:off x="6534866" y="6383492"/>
            <a:ext cx="245673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Teacher-Home Communication</a:t>
            </a:r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6553200" y="5943600"/>
            <a:ext cx="21336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Total School Climate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52400"/>
            <a:ext cx="852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Grade Level Differences: Home Survey 2016-17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06"/>
          <a:stretch/>
        </p:blipFill>
        <p:spPr bwMode="auto">
          <a:xfrm>
            <a:off x="2057400" y="737175"/>
            <a:ext cx="6770672" cy="50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76200" y="914400"/>
            <a:ext cx="2133600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w Cen MT" panose="020B0602020104020603" pitchFamily="34" charset="0"/>
              </a:rPr>
              <a:t>Clarity of expectations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tends to be viewed most favorably across grade levels, while 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student relations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is viewed least favorably.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" y="3849231"/>
            <a:ext cx="2133600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Generally, perceptions decrease from elementary to high school, but positive perceptions overall. 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59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7116"/>
              </p:ext>
            </p:extLst>
          </p:nvPr>
        </p:nvGraphicFramePr>
        <p:xfrm>
          <a:off x="304800" y="243840"/>
          <a:ext cx="8534400" cy="5181600"/>
        </p:xfrm>
        <a:graphic>
          <a:graphicData uri="http://schemas.openxmlformats.org/drawingml/2006/table">
            <a:tbl>
              <a:tblPr/>
              <a:tblGrid>
                <a:gridCol w="54144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676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13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6099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home scores </a:t>
                      </a:r>
                      <a:b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(School Climate)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Teacher-Student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7. Teachers care about their students.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97.8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93.7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93.0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Student–Student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11. Students are friendly with each other.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91.0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77.9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85.1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Clarity of Expectations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10. Students know how they are expected to act.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98.2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95.9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94.1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Teacher-Home Communication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24. Teachers work closely with parents to help students when they have problems.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94.4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86.6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84.9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41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278731"/>
              </p:ext>
            </p:extLst>
          </p:nvPr>
        </p:nvGraphicFramePr>
        <p:xfrm>
          <a:off x="339634" y="381000"/>
          <a:ext cx="8382000" cy="4480560"/>
        </p:xfrm>
        <a:graphic>
          <a:graphicData uri="http://schemas.openxmlformats.org/drawingml/2006/table">
            <a:tbl>
              <a:tblPr/>
              <a:tblGrid>
                <a:gridCol w="53177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485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20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home scores </a:t>
                      </a:r>
                      <a:b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(School Climate)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 Safety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13. Students feel safe.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96.6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88.9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89.5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Fairness of Rules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18. The school’s Code of Conduct is fair.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97.8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94.0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92.5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Parent Satisfaction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9. I am satisfied with the education students get in this school.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94.1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89.7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88.8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11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4"/>
          <p:cNvSpPr>
            <a:spLocks noGrp="1"/>
          </p:cNvSpPr>
          <p:nvPr>
            <p:ph type="title"/>
          </p:nvPr>
        </p:nvSpPr>
        <p:spPr>
          <a:xfrm>
            <a:off x="346074" y="1376362"/>
            <a:ext cx="8493125" cy="3957637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4"/>
                </a:solidFill>
                <a:latin typeface="Tw Cen MT" panose="020B0602020104020603" pitchFamily="34" charset="0"/>
              </a:rPr>
              <a:t>Positive, Punitive and </a:t>
            </a:r>
            <a:br>
              <a:rPr lang="en-US" sz="4800" dirty="0">
                <a:solidFill>
                  <a:schemeClr val="accent4"/>
                </a:solidFill>
                <a:latin typeface="Tw Cen MT" panose="020B0602020104020603" pitchFamily="34" charset="0"/>
              </a:rPr>
            </a:br>
            <a:r>
              <a:rPr lang="en-US" sz="4800" dirty="0">
                <a:solidFill>
                  <a:schemeClr val="accent4"/>
                </a:solidFill>
                <a:latin typeface="Tw Cen MT" panose="020B0602020104020603" pitchFamily="34" charset="0"/>
              </a:rPr>
              <a:t>Social-Emotional Learning Techniques Scale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Student</a:t>
            </a:r>
            <a:r>
              <a:rPr lang="en-US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 Responses</a:t>
            </a:r>
          </a:p>
        </p:txBody>
      </p:sp>
      <p:sp>
        <p:nvSpPr>
          <p:cNvPr id="83971" name="Content Placeholder 5"/>
          <p:cNvSpPr>
            <a:spLocks noGrp="1"/>
          </p:cNvSpPr>
          <p:nvPr>
            <p:ph idx="1"/>
          </p:nvPr>
        </p:nvSpPr>
        <p:spPr>
          <a:xfrm>
            <a:off x="457200" y="2058988"/>
            <a:ext cx="8229600" cy="3535362"/>
          </a:xfrm>
        </p:spPr>
        <p:txBody>
          <a:bodyPr>
            <a:noAutofit/>
          </a:bodyPr>
          <a:lstStyle/>
          <a:p>
            <a:endParaRPr lang="en-US" sz="3200" dirty="0" smtClean="0">
              <a:latin typeface="Perpetua" pitchFamily="18" charset="0"/>
            </a:endParaRPr>
          </a:p>
          <a:p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96386" y="152400"/>
            <a:ext cx="852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Disciplinary Techniques by Student Grade Level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0" y="6260068"/>
            <a:ext cx="70103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 dirty="0" smtClean="0">
                <a:solidFill>
                  <a:srgbClr val="000000"/>
                </a:solidFill>
                <a:latin typeface="Tw Cen MT" panose="020B0602020104020603" pitchFamily="34" charset="0"/>
              </a:rPr>
              <a:t>    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Positive Techniques         Punitive Techniques          SEL Techniques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 flipV="1">
            <a:off x="90909" y="6317281"/>
            <a:ext cx="205477" cy="254903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 flipV="1">
            <a:off x="2362200" y="6317282"/>
            <a:ext cx="205477" cy="25490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 flipV="1">
            <a:off x="4724400" y="6317282"/>
            <a:ext cx="205477" cy="25761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1"/>
          <a:stretch/>
        </p:blipFill>
        <p:spPr bwMode="auto">
          <a:xfrm>
            <a:off x="76200" y="737175"/>
            <a:ext cx="6629399" cy="54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6770672" y="1938278"/>
            <a:ext cx="2297128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Students in middle and high school tend to perceive less use of positive and SEL techniques and greater use of punitive techniques than elementary students.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80202"/>
              </p:ext>
            </p:extLst>
          </p:nvPr>
        </p:nvGraphicFramePr>
        <p:xfrm>
          <a:off x="228601" y="152400"/>
          <a:ext cx="8534400" cy="6575425"/>
        </p:xfrm>
        <a:graphic>
          <a:graphicData uri="http://schemas.openxmlformats.org/drawingml/2006/table">
            <a:tbl>
              <a:tblPr/>
              <a:tblGrid>
                <a:gridCol w="55625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60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20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student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(Techniques)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Use of Positive Behavioral Techniques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2. Students are praised often.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5. Students are often given rewards for being good.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81.4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57.9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57.8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43.5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Use of Punitive Techniques*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4. Students are often sent out of class for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breaking rules.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13. Students are punished too much for minor  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things.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49.1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29.3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69.6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49.1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57.1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Use of SEL Techniques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3. Students are taught to feel responsible for how they act.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12. Students are taught how to solve conflicts with others.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91.1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87.1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83.7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67.1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78.3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56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* = A high score on this subscale is negative because items are negatively worded.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81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4"/>
          <p:cNvSpPr>
            <a:spLocks noGrp="1"/>
          </p:cNvSpPr>
          <p:nvPr>
            <p:ph type="title"/>
          </p:nvPr>
        </p:nvSpPr>
        <p:spPr>
          <a:xfrm>
            <a:off x="536212" y="762000"/>
            <a:ext cx="8042276" cy="50292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Techniques 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Teacher/Staff</a:t>
            </a:r>
            <a:r>
              <a:rPr lang="en-US" sz="4800" b="1" dirty="0" smtClean="0">
                <a:latin typeface="Tw Cen MT" panose="020B0602020104020603" pitchFamily="34" charset="0"/>
              </a:rPr>
              <a:t> 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53946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152400"/>
            <a:ext cx="852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Techniques by Teacher Grade Level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4" t="6396"/>
          <a:stretch/>
        </p:blipFill>
        <p:spPr bwMode="auto">
          <a:xfrm>
            <a:off x="6626" y="914401"/>
            <a:ext cx="6622773" cy="5134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>
            <a:spLocks noChangeArrowheads="1"/>
          </p:cNvSpPr>
          <p:nvPr/>
        </p:nvSpPr>
        <p:spPr bwMode="auto">
          <a:xfrm flipV="1">
            <a:off x="202061" y="6327556"/>
            <a:ext cx="205477" cy="254903"/>
          </a:xfrm>
          <a:prstGeom prst="rect">
            <a:avLst/>
          </a:prstGeom>
          <a:solidFill>
            <a:schemeClr val="accent4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extBox 9"/>
          <p:cNvSpPr txBox="1">
            <a:spLocks noChangeArrowheads="1"/>
          </p:cNvSpPr>
          <p:nvPr/>
        </p:nvSpPr>
        <p:spPr bwMode="auto">
          <a:xfrm>
            <a:off x="202060" y="6260068"/>
            <a:ext cx="68083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 dirty="0" smtClean="0">
                <a:solidFill>
                  <a:srgbClr val="000000"/>
                </a:solidFill>
                <a:latin typeface="Tw Cen MT" panose="020B0602020104020603" pitchFamily="34" charset="0"/>
              </a:rPr>
              <a:t>  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Positive Techniques         Punitive Techniques          SEL Techniques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 flipV="1">
            <a:off x="2438400" y="6339252"/>
            <a:ext cx="205477" cy="25490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 flipV="1">
            <a:off x="4724400" y="6311229"/>
            <a:ext cx="205477" cy="25761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94472" y="1066800"/>
            <a:ext cx="2297128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In contrast to students, teachers/staff consistently report low use of punitive techniques &amp; high use of positive and SEL techniques.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81800" y="3931384"/>
            <a:ext cx="2297128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Use of positive techniques decreases from elementary to high school.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65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652511"/>
              </p:ext>
            </p:extLst>
          </p:nvPr>
        </p:nvGraphicFramePr>
        <p:xfrm>
          <a:off x="228601" y="381000"/>
          <a:ext cx="8534400" cy="5965825"/>
        </p:xfrm>
        <a:graphic>
          <a:graphicData uri="http://schemas.openxmlformats.org/drawingml/2006/table">
            <a:tbl>
              <a:tblPr/>
              <a:tblGrid>
                <a:gridCol w="55625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60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20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staff/teacher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(Techniques)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Use of Positive Behavioral Techniques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2. Students are praised often.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11. Classes get rewards for good behavior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97.8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89.6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77.2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82.7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Use of Punitive Techniques*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7. Students are often yelled at by adults.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10. Many students are sent to the office  for breaking rules.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14.3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16.3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23.4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11.5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Use of SEL Techniques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3. Students are taught to feel responsible for how they act.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15. Students are taught they should care about how others feel.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93.1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77.2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73.4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75.3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56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* = A high score on this subscale is negative because items are negatively worded.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36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5638799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Bullying Victimization Scale</a:t>
            </a:r>
            <a: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4800" dirty="0">
                <a:solidFill>
                  <a:schemeClr val="accent4"/>
                </a:solidFill>
                <a:latin typeface="Tw Cen MT" panose="020B0602020104020603" pitchFamily="34" charset="0"/>
              </a:rPr>
              <a:t>Student</a:t>
            </a:r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 Results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6052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Major Findings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Total school climate score:</a:t>
            </a:r>
          </a:p>
          <a:p>
            <a:pPr lvl="1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Students’ perceptions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Tw Cen MT" panose="020B0602020104020603" pitchFamily="34" charset="0"/>
              </a:rPr>
              <a:t>quite favorable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;  especially in elementary schools</a:t>
            </a:r>
          </a:p>
          <a:p>
            <a:pPr lvl="1"/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Tw Cen MT" panose="020B0602020104020603" pitchFamily="34" charset="0"/>
              </a:rPr>
              <a:t>Improved significantly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from 2012 to 2016</a:t>
            </a:r>
          </a:p>
          <a:p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All seven subscales:</a:t>
            </a:r>
          </a:p>
          <a:p>
            <a:pPr lvl="1"/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Tw Cen MT" panose="020B0602020104020603" pitchFamily="34" charset="0"/>
              </a:rPr>
              <a:t>Scores improved significantly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(elementary, middle, and high schools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)</a:t>
            </a:r>
          </a:p>
          <a:p>
            <a:pPr lvl="1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Exception: Bullying School-wide subscale scores in middle schools. 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Most impressive:</a:t>
            </a:r>
          </a:p>
          <a:p>
            <a:pPr lvl="1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Improvements in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Tw Cen MT" panose="020B0602020104020603" pitchFamily="34" charset="0"/>
              </a:rPr>
              <a:t>School Safety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and</a:t>
            </a:r>
            <a:r>
              <a:rPr lang="en-US" sz="2400" dirty="0">
                <a:solidFill>
                  <a:schemeClr val="tx2"/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Tw Cen MT" panose="020B0602020104020603" pitchFamily="34" charset="0"/>
              </a:rPr>
              <a:t>Bullying</a:t>
            </a:r>
            <a:r>
              <a:rPr lang="en-US" sz="2400" dirty="0">
                <a:solidFill>
                  <a:schemeClr val="tx2"/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(elementary &amp; high schools)</a:t>
            </a:r>
          </a:p>
          <a:p>
            <a:pPr lvl="1"/>
            <a:endParaRPr lang="en-US" dirty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pPr lvl="1"/>
            <a:endParaRPr lang="en-US" dirty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pPr lvl="1"/>
            <a:endParaRPr lang="en-US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34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Bullying Victimization Scale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3971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Students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asked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to respond to 12 statements about the extent to which he/she was bullied, including: </a:t>
            </a:r>
          </a:p>
          <a:p>
            <a:pPr lvl="1"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ＭＳ Ｐゴシック" pitchFamily="34" charset="-128"/>
              </a:rPr>
              <a:t>4 physical statements</a:t>
            </a:r>
          </a:p>
          <a:p>
            <a:pPr lvl="1"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ＭＳ Ｐゴシック" pitchFamily="34" charset="-128"/>
              </a:rPr>
              <a:t>4 verbal statements</a:t>
            </a:r>
          </a:p>
          <a:p>
            <a:pPr lvl="1"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ＭＳ Ｐゴシック" pitchFamily="34" charset="-128"/>
              </a:rPr>
              <a:t>4 social bullying statements</a:t>
            </a:r>
          </a:p>
          <a:p>
            <a:pPr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Students in grades 6-12 also given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4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statements about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cyber bullying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342900" lvl="0" indent="-342900" defTabSz="45720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Students responded on a 6-point scale:</a:t>
            </a:r>
          </a:p>
          <a:p>
            <a:pPr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endParaRPr lang="en-US" altLang="ja-JP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400050" lvl="1" indent="0" defTabSz="457200" eaLnBrk="0" fontAlgn="base" hangingPunct="0">
              <a:spcAft>
                <a:spcPct val="0"/>
              </a:spcAft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1 = Never</a:t>
            </a:r>
          </a:p>
          <a:p>
            <a:pPr marL="400050" lvl="1" indent="0" defTabSz="457200" eaLnBrk="0" fontAlgn="base" hangingPunct="0">
              <a:spcAft>
                <a:spcPct val="0"/>
              </a:spcAft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2 = Less than once a month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	</a:t>
            </a:r>
          </a:p>
          <a:p>
            <a:pPr marL="400050" lvl="1" indent="0" defTabSz="457200" eaLnBrk="0" fontAlgn="base" hangingPunct="0">
              <a:spcAft>
                <a:spcPct val="0"/>
              </a:spcAft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3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= Once or twice a month</a:t>
            </a:r>
          </a:p>
          <a:p>
            <a:pPr marL="400050" lvl="1" indent="0" defTabSz="457200" eaLnBrk="0" fontAlgn="base" hangingPunct="0">
              <a:spcAft>
                <a:spcPct val="0"/>
              </a:spcAft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4 = Once a week</a:t>
            </a:r>
          </a:p>
          <a:p>
            <a:pPr marL="400050" lvl="1" indent="0" defTabSz="457200" eaLnBrk="0" fontAlgn="base" hangingPunct="0">
              <a:spcAft>
                <a:spcPct val="0"/>
              </a:spcAft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5 = Several times a month</a:t>
            </a:r>
          </a:p>
          <a:p>
            <a:pPr marL="400050" lvl="1" indent="0" defTabSz="457200" eaLnBrk="0" fontAlgn="base" hangingPunct="0">
              <a:spcAft>
                <a:spcPct val="0"/>
              </a:spcAft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6 = Every day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Bullying Victimization by </a:t>
            </a: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Grade Level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09800" y="6312932"/>
            <a:ext cx="304800" cy="304800"/>
          </a:xfrm>
          <a:prstGeom prst="rect">
            <a:avLst/>
          </a:prstGeom>
          <a:solidFill>
            <a:srgbClr val="009999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33900" y="6312932"/>
            <a:ext cx="304800" cy="304800"/>
          </a:xfrm>
          <a:prstGeom prst="rect">
            <a:avLst/>
          </a:prstGeom>
          <a:solidFill>
            <a:srgbClr val="FFFF66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6248400"/>
            <a:ext cx="891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Tw Cen MT" panose="020B0602020104020603" pitchFamily="34" charset="0"/>
              </a:rPr>
              <a:t>     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Verbal Bullying		Physical Bullying		 Social/Relational Bullying</a:t>
            </a:r>
            <a:endParaRPr lang="en-US" sz="18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6312932"/>
            <a:ext cx="304800" cy="304800"/>
          </a:xfrm>
          <a:prstGeom prst="rect">
            <a:avLst/>
          </a:prstGeom>
          <a:solidFill>
            <a:srgbClr val="800080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13"/>
          <a:stretch/>
        </p:blipFill>
        <p:spPr bwMode="auto">
          <a:xfrm>
            <a:off x="76200" y="838200"/>
            <a:ext cx="6705600" cy="5331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923072" y="1566208"/>
            <a:ext cx="2297128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Elementary students tend to view 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verbal bullying</a:t>
            </a:r>
            <a:r>
              <a:rPr lang="en-US" sz="2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as occurring more frequently than  other types of bullying.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34200" y="4315361"/>
            <a:ext cx="2297128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Overall, 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students perceive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little bullying occurring in elementary school.</a:t>
            </a:r>
          </a:p>
        </p:txBody>
      </p:sp>
    </p:spTree>
    <p:extLst>
      <p:ext uri="{BB962C8B-B14F-4D97-AF65-F5344CB8AC3E}">
        <p14:creationId xmlns:p14="http://schemas.microsoft.com/office/powerpoint/2010/main" val="100355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Bullying Victimization by </a:t>
            </a: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Grade Level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" y="6400800"/>
            <a:ext cx="304800" cy="304800"/>
          </a:xfrm>
          <a:prstGeom prst="rect">
            <a:avLst/>
          </a:prstGeom>
          <a:solidFill>
            <a:srgbClr val="800080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1200" y="6400800"/>
            <a:ext cx="304800" cy="304800"/>
          </a:xfrm>
          <a:prstGeom prst="rect">
            <a:avLst/>
          </a:prstGeom>
          <a:solidFill>
            <a:srgbClr val="009999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52900" y="6400800"/>
            <a:ext cx="304800" cy="304800"/>
          </a:xfrm>
          <a:prstGeom prst="rect">
            <a:avLst/>
          </a:prstGeom>
          <a:solidFill>
            <a:srgbClr val="FFFF66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010400" y="6400800"/>
            <a:ext cx="304800" cy="3048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336268"/>
            <a:ext cx="891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w Cen MT" panose="020B0602020104020603" pitchFamily="34" charset="0"/>
              </a:rPr>
              <a:t>      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Verbal Bullying	        Physical Bullying	      Social/Relational Bullying	        Cyberbullying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70"/>
          <a:stretch/>
        </p:blipFill>
        <p:spPr bwMode="auto">
          <a:xfrm>
            <a:off x="76200" y="838200"/>
            <a:ext cx="6629400" cy="5414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858000" y="1258431"/>
            <a:ext cx="2297128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As in elementary school, students tend to view 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verbal bullying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as occurring most frequently in middle and high school.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0" y="3852208"/>
            <a:ext cx="2297128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Overall, students view bullying as occurring rather infrequently (never – less than once a month range). 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02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238152"/>
              </p:ext>
            </p:extLst>
          </p:nvPr>
        </p:nvGraphicFramePr>
        <p:xfrm>
          <a:off x="228601" y="381000"/>
          <a:ext cx="8534400" cy="5798185"/>
        </p:xfrm>
        <a:graphic>
          <a:graphicData uri="http://schemas.openxmlformats.org/drawingml/2006/table">
            <a:tbl>
              <a:tblPr/>
              <a:tblGrid>
                <a:gridCol w="55625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60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20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student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(Bullying Victimization*)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are bullied once a month or more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Verbal 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4. A student said mean things to me.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27.8</a:t>
                      </a:r>
                      <a:endParaRPr lang="en-US" b="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27.4</a:t>
                      </a:r>
                      <a:endParaRPr lang="en-US" b="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20.3</a:t>
                      </a:r>
                      <a:endParaRPr lang="en-US" b="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Physical 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5. I was hit or kicked and it hurt.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12.9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10.4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6.9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Social/Relational 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6. A student told/got others not to like me.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15.9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15.2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12.8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Cyberbullying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14. A student 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sent me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a mean or hurtful message about me using email, text messaging, instant messaging, or similar electronic messaging.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6.6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7.4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56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* = A high score on this subscale is negative because items are negatively worded.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3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5791199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Bullying Victimization Scale</a:t>
            </a:r>
            <a: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Home</a:t>
            </a:r>
            <a:r>
              <a:rPr lang="en-US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Results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1500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Bullying Victimization by </a:t>
            </a: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Grade Level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8600" y="6280666"/>
            <a:ext cx="304800" cy="304800"/>
          </a:xfrm>
          <a:prstGeom prst="rect">
            <a:avLst/>
          </a:prstGeom>
          <a:solidFill>
            <a:srgbClr val="800080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6280666"/>
            <a:ext cx="304800" cy="304800"/>
          </a:xfrm>
          <a:prstGeom prst="rect">
            <a:avLst/>
          </a:prstGeom>
          <a:solidFill>
            <a:srgbClr val="009999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33900" y="6290605"/>
            <a:ext cx="304800" cy="304800"/>
          </a:xfrm>
          <a:prstGeom prst="rect">
            <a:avLst/>
          </a:prstGeom>
          <a:solidFill>
            <a:srgbClr val="FFFF66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70"/>
          <a:stretch/>
        </p:blipFill>
        <p:spPr bwMode="auto">
          <a:xfrm>
            <a:off x="76200" y="914400"/>
            <a:ext cx="6705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00" y="6248400"/>
            <a:ext cx="891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Tw Cen MT" panose="020B0602020104020603" pitchFamily="34" charset="0"/>
              </a:rPr>
              <a:t>     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Verbal Bullying		 Physical Bullying		 Social/Relational Bullying</a:t>
            </a:r>
            <a:endParaRPr lang="en-US" sz="18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23072" y="1371600"/>
            <a:ext cx="2297128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Parents tend to view 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verbal bullying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as occurring more frequently than other types of bullying in elementary school.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34200" y="4162961"/>
            <a:ext cx="2297128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Overall, parents perceive little bullying occurring in elementary school.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06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Bullying Victimization by </a:t>
            </a: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Grade Level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375874"/>
            <a:ext cx="304800" cy="304800"/>
          </a:xfrm>
          <a:prstGeom prst="rect">
            <a:avLst/>
          </a:prstGeom>
          <a:solidFill>
            <a:srgbClr val="800080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1200" y="6356146"/>
            <a:ext cx="304800" cy="304800"/>
          </a:xfrm>
          <a:prstGeom prst="rect">
            <a:avLst/>
          </a:prstGeom>
          <a:solidFill>
            <a:srgbClr val="009999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52900" y="6385813"/>
            <a:ext cx="304800" cy="304800"/>
          </a:xfrm>
          <a:prstGeom prst="rect">
            <a:avLst/>
          </a:prstGeom>
          <a:solidFill>
            <a:srgbClr val="FFFF66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010400" y="6370022"/>
            <a:ext cx="304800" cy="3048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42"/>
          <a:stretch/>
        </p:blipFill>
        <p:spPr bwMode="auto">
          <a:xfrm>
            <a:off x="0" y="838201"/>
            <a:ext cx="6858000" cy="541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0" y="6336268"/>
            <a:ext cx="891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w Cen MT" panose="020B0602020104020603" pitchFamily="34" charset="0"/>
              </a:rPr>
              <a:t>       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Verbal Bullying	        Physical Bullying	      Social/Relational Bullying	        Cyberbullying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23072" y="1258431"/>
            <a:ext cx="2297128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As in elementary school, parents tend to view 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verbal bullying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as occurring most frequently in middle and high school.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34200" y="3852208"/>
            <a:ext cx="2297128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Overall, parents view bullying as occurring rather infrequently (never – less than once a month range). 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02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2498"/>
              </p:ext>
            </p:extLst>
          </p:nvPr>
        </p:nvGraphicFramePr>
        <p:xfrm>
          <a:off x="228601" y="381000"/>
          <a:ext cx="8534400" cy="6248400"/>
        </p:xfrm>
        <a:graphic>
          <a:graphicData uri="http://schemas.openxmlformats.org/drawingml/2006/table">
            <a:tbl>
              <a:tblPr/>
              <a:tblGrid>
                <a:gridCol w="55625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60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20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home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(Bullying Victimization*)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are bullied once a month or more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Verbal 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7. My child was called names he/she didn’t like.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10.7</a:t>
                      </a:r>
                      <a:endParaRPr lang="en-US" b="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15.2</a:t>
                      </a:r>
                      <a:endParaRPr lang="en-US" b="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11.8</a:t>
                      </a:r>
                      <a:endParaRPr lang="en-US" b="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Physical 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11. A student threatened to harm my child.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3.0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5.7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5.4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Social/Relational 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9. A student got others to say mean things about my child.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5.6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8.8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7.6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Cyberbullying*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13. Another student sent my child a mean or hurtful message about him/her using email, text messaging, or other electronic messaging.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3.4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4.7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56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A high score on this subscale is negative because items are negatively worded.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*For grades 6-12 only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30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4"/>
          <p:cNvSpPr>
            <a:spLocks noGrp="1"/>
          </p:cNvSpPr>
          <p:nvPr>
            <p:ph type="title"/>
          </p:nvPr>
        </p:nvSpPr>
        <p:spPr>
          <a:xfrm>
            <a:off x="762000" y="533400"/>
            <a:ext cx="7816488" cy="56388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Engagement Scale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4800" b="1" dirty="0" smtClean="0">
                <a:latin typeface="Tw Cen MT" panose="020B0602020104020603" pitchFamily="34" charset="0"/>
              </a:rPr>
              <a:t/>
            </a:r>
            <a:br>
              <a:rPr lang="en-US" sz="4800" b="1" dirty="0" smtClean="0">
                <a:latin typeface="Tw Cen MT" panose="020B0602020104020603" pitchFamily="34" charset="0"/>
              </a:rPr>
            </a:b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Student</a:t>
            </a:r>
            <a:r>
              <a:rPr lang="en-US" sz="4800" b="1" dirty="0" smtClean="0">
                <a:latin typeface="Tw Cen MT" panose="020B0602020104020603" pitchFamily="34" charset="0"/>
              </a:rPr>
              <a:t> 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105419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76200"/>
            <a:ext cx="8523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Engagement </a:t>
            </a: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Grade Level Differences: 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Survey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 flipV="1">
            <a:off x="76200" y="6400799"/>
            <a:ext cx="304800" cy="346039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 flipV="1">
            <a:off x="5471670" y="6408461"/>
            <a:ext cx="319530" cy="347855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flipV="1">
            <a:off x="2804670" y="6400800"/>
            <a:ext cx="319530" cy="355516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5478" y="6424092"/>
            <a:ext cx="899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Tw Cen MT" panose="020B0602020104020603" pitchFamily="34" charset="0"/>
              </a:rPr>
              <a:t>    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Behavioral Engagement	    Cognitive Engagement         Emotional Engagement</a:t>
            </a:r>
            <a:endParaRPr lang="en-US" sz="18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85"/>
          <a:stretch/>
        </p:blipFill>
        <p:spPr bwMode="auto">
          <a:xfrm>
            <a:off x="76200" y="1153418"/>
            <a:ext cx="6858000" cy="5130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915665" y="1143000"/>
            <a:ext cx="2228335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In middle school and high school, students tend to view themselves as being less 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emotionally engaged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than in elementary school.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34200" y="4038600"/>
            <a:ext cx="2057400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Overall, across grade levels students tend to perceive themselves as being engaged in school.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04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3"/>
          <p:cNvSpPr txBox="1">
            <a:spLocks noChangeArrowheads="1"/>
          </p:cNvSpPr>
          <p:nvPr/>
        </p:nvSpPr>
        <p:spPr bwMode="auto">
          <a:xfrm>
            <a:off x="0" y="304800"/>
            <a:ext cx="9144000" cy="156966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273050" indent="-273050" algn="ctr">
              <a:lnSpc>
                <a:spcPct val="150000"/>
              </a:lnSpc>
              <a:buClr>
                <a:srgbClr val="0BD0D9"/>
              </a:buClr>
              <a:buSzPct val="95000"/>
            </a:pPr>
            <a:r>
              <a:rPr lang="en-GB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Arial Unicode MS" pitchFamily="34" charset="-122"/>
                <a:cs typeface="Aharoni" pitchFamily="2" charset="-79"/>
              </a:rPr>
              <a:t>Participation Continues To Be High</a:t>
            </a:r>
            <a:endParaRPr lang="en-GB" sz="4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ea typeface="Arial Unicode MS" pitchFamily="34" charset="-122"/>
              <a:cs typeface="Aharoni" pitchFamily="2" charset="-79"/>
            </a:endParaRPr>
          </a:p>
          <a:p>
            <a:pPr marL="273050" indent="-273050" algn="ctr">
              <a:lnSpc>
                <a:spcPct val="150000"/>
              </a:lnSpc>
              <a:buClr>
                <a:srgbClr val="0BD0D9"/>
              </a:buClr>
              <a:buSzPct val="95000"/>
            </a:pPr>
            <a:endParaRPr lang="en-GB" b="1" dirty="0">
              <a:solidFill>
                <a:srgbClr val="FFFF00"/>
              </a:solidFill>
              <a:latin typeface="Tw Cen MT" panose="020B0602020104020603" pitchFamily="34" charset="0"/>
              <a:ea typeface="Arial Unicode MS" pitchFamily="34" charset="-122"/>
              <a:cs typeface="Aharoni" pitchFamily="2" charset="-79"/>
            </a:endParaRPr>
          </a:p>
        </p:txBody>
      </p:sp>
      <p:sp>
        <p:nvSpPr>
          <p:cNvPr id="10" name="TextBox 8"/>
          <p:cNvSpPr txBox="1">
            <a:spLocks noChangeArrowheads="1"/>
          </p:cNvSpPr>
          <p:nvPr/>
        </p:nvSpPr>
        <p:spPr bwMode="auto">
          <a:xfrm>
            <a:off x="2770187" y="6117766"/>
            <a:ext cx="39084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School Years</a:t>
            </a:r>
          </a:p>
        </p:txBody>
      </p:sp>
      <p:sp>
        <p:nvSpPr>
          <p:cNvPr id="8" name="TextBox 8"/>
          <p:cNvSpPr txBox="1">
            <a:spLocks noChangeArrowheads="1"/>
          </p:cNvSpPr>
          <p:nvPr/>
        </p:nvSpPr>
        <p:spPr bwMode="auto">
          <a:xfrm rot="16200000">
            <a:off x="-1386314" y="3138914"/>
            <a:ext cx="39084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Number of Participating Schools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4"/>
          <a:stretch/>
        </p:blipFill>
        <p:spPr bwMode="auto">
          <a:xfrm>
            <a:off x="983398" y="1297741"/>
            <a:ext cx="7855802" cy="482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793392"/>
              </p:ext>
            </p:extLst>
          </p:nvPr>
        </p:nvGraphicFramePr>
        <p:xfrm>
          <a:off x="304800" y="1143000"/>
          <a:ext cx="8534400" cy="4495800"/>
        </p:xfrm>
        <a:graphic>
          <a:graphicData uri="http://schemas.openxmlformats.org/drawingml/2006/table">
            <a:tbl>
              <a:tblPr/>
              <a:tblGrid>
                <a:gridCol w="55625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60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20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student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 Engagement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Behavioral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1. I pay attention in class.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4. I follow the rules at school.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94.9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93.2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93.4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93.6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Cognitive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2. I try my best in school.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5. I turn in my homework on time.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98.6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88.3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95.2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79.8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91.1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77.7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Emotional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3. I feel happy in school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9. I like students who go to this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86.6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72.4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82.8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65.4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45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4"/>
          <p:cNvSpPr>
            <a:spLocks noGrp="1"/>
          </p:cNvSpPr>
          <p:nvPr>
            <p:ph type="title"/>
          </p:nvPr>
        </p:nvSpPr>
        <p:spPr>
          <a:xfrm>
            <a:off x="536212" y="838200"/>
            <a:ext cx="8042276" cy="51054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Engagement Scale 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4800" b="1" dirty="0" smtClean="0">
                <a:latin typeface="Tw Cen MT" panose="020B0602020104020603" pitchFamily="34" charset="0"/>
              </a:rPr>
              <a:t/>
            </a:r>
            <a:br>
              <a:rPr lang="en-US" sz="4800" b="1" dirty="0" smtClean="0">
                <a:latin typeface="Tw Cen MT" panose="020B0602020104020603" pitchFamily="34" charset="0"/>
              </a:rPr>
            </a:b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Home</a:t>
            </a:r>
            <a:r>
              <a:rPr lang="en-US" sz="4800" b="1" dirty="0" smtClean="0">
                <a:latin typeface="Tw Cen MT" panose="020B0602020104020603" pitchFamily="34" charset="0"/>
              </a:rPr>
              <a:t> 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109850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76200"/>
            <a:ext cx="8523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Engagement Grade Level Differences: Home Survey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 flipV="1">
            <a:off x="66261" y="6456358"/>
            <a:ext cx="304800" cy="3048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 flipV="1">
            <a:off x="2819400" y="6465794"/>
            <a:ext cx="319530" cy="295364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 flipV="1">
            <a:off x="5486400" y="6465794"/>
            <a:ext cx="319530" cy="3048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74"/>
          <a:stretch/>
        </p:blipFill>
        <p:spPr bwMode="auto">
          <a:xfrm>
            <a:off x="0" y="1153419"/>
            <a:ext cx="6783467" cy="5094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35478" y="6424092"/>
            <a:ext cx="899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Tw Cen MT" panose="020B0602020104020603" pitchFamily="34" charset="0"/>
              </a:rPr>
              <a:t>    </a:t>
            </a:r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Behavioral Engagement	    Cognitive Engagement         Emotional Engagement</a:t>
            </a:r>
            <a:endParaRPr lang="en-US" sz="18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0" y="1676400"/>
            <a:ext cx="2362200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In middle school and high school, parents tend to view their children as being less emotionally engaged than in elementary school.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8000" y="4464784"/>
            <a:ext cx="2362200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Overall, across grade levels, parents perceive their children as being engaged in school.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80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924927"/>
              </p:ext>
            </p:extLst>
          </p:nvPr>
        </p:nvGraphicFramePr>
        <p:xfrm>
          <a:off x="304800" y="1219200"/>
          <a:ext cx="8534400" cy="4495800"/>
        </p:xfrm>
        <a:graphic>
          <a:graphicData uri="http://schemas.openxmlformats.org/drawingml/2006/table">
            <a:tbl>
              <a:tblPr/>
              <a:tblGrid>
                <a:gridCol w="55625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60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20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home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(Student Engagement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Behavioral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4. My child follows the rules at school.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97.7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97.4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97.0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Cognitive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2. My child tries his/her best in school.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96.4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92.9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Emotional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3. My child feels happy in this school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94.7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87.7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53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4958" y="2209800"/>
            <a:ext cx="8458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rPr>
              <a:t>Student Social and Emotional Competencies Scale</a:t>
            </a:r>
            <a:r>
              <a:rPr lang="en-US" sz="4800" b="1" dirty="0">
                <a:solidFill>
                  <a:prstClr val="black">
                    <a:lumMod val="65000"/>
                    <a:lumOff val="35000"/>
                  </a:prstClr>
                </a:solidFill>
                <a:latin typeface="Tw Cen MT" panose="020B0602020104020603" pitchFamily="34" charset="0"/>
                <a:ea typeface="+mj-ea"/>
                <a:cs typeface="+mj-cs"/>
              </a:rPr>
              <a:t/>
            </a:r>
            <a:br>
              <a:rPr lang="en-US" sz="4800" b="1" dirty="0">
                <a:solidFill>
                  <a:prstClr val="black">
                    <a:lumMod val="65000"/>
                    <a:lumOff val="35000"/>
                  </a:prstClr>
                </a:solidFill>
                <a:latin typeface="Tw Cen MT" panose="020B0602020104020603" pitchFamily="34" charset="0"/>
                <a:ea typeface="+mj-ea"/>
                <a:cs typeface="+mj-cs"/>
              </a:rPr>
            </a:br>
            <a:r>
              <a:rPr lang="en-US" sz="4800" dirty="0">
                <a:solidFill>
                  <a:srgbClr val="6585CF"/>
                </a:solidFill>
                <a:latin typeface="Tw Cen MT" panose="020B0602020104020603" pitchFamily="34" charset="0"/>
                <a:ea typeface="+mj-ea"/>
                <a:cs typeface="+mj-cs"/>
              </a:rPr>
              <a:t>Student</a:t>
            </a:r>
            <a:r>
              <a:rPr lang="en-US" sz="4800" dirty="0">
                <a:solidFill>
                  <a:prstClr val="black">
                    <a:lumMod val="65000"/>
                    <a:lumOff val="35000"/>
                  </a:prstClr>
                </a:solidFill>
                <a:latin typeface="Tw Cen MT" panose="020B0602020104020603" pitchFamily="34" charset="0"/>
                <a:ea typeface="+mj-ea"/>
                <a:cs typeface="+mj-cs"/>
              </a:rPr>
              <a:t> </a:t>
            </a:r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rPr>
              <a:t>Results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41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386" y="228600"/>
            <a:ext cx="8523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Total Student Social and Emotional Competencies Scores by Student Grade Level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5"/>
          <a:stretch/>
        </p:blipFill>
        <p:spPr bwMode="auto">
          <a:xfrm>
            <a:off x="76200" y="1182706"/>
            <a:ext cx="6705600" cy="5522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58000" y="2785408"/>
            <a:ext cx="2286000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Students across grade levels tend to perceive themselves as possessing social and emotional competence.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29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464904"/>
              </p:ext>
            </p:extLst>
          </p:nvPr>
        </p:nvGraphicFramePr>
        <p:xfrm>
          <a:off x="228601" y="381000"/>
          <a:ext cx="8534400" cy="5623560"/>
        </p:xfrm>
        <a:graphic>
          <a:graphicData uri="http://schemas.openxmlformats.org/drawingml/2006/table">
            <a:tbl>
              <a:tblPr/>
              <a:tblGrid>
                <a:gridCol w="55625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60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20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student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(Student Social and Emotional Competencies Scale)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indicated this was somewhat or very much like them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Responsible Decision-making/Responsibility 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5. I feel responsible for how I act.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94.5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92.9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94.6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Understanding how others think and feel/Social Awareness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6. I care about how others feel.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93.3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87.8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86.6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Self-management of emotions and behavior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7. I think before I act.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86.4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81.5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86.0</a:t>
                      </a:r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Relationship Skills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4. I am good at solving conflicts with others.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83.0</a:t>
                      </a:r>
                    </a:p>
                    <a:p>
                      <a:pPr algn="ctr"/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79.9</a:t>
                      </a:r>
                    </a:p>
                    <a:p>
                      <a:pPr algn="ctr"/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85.3</a:t>
                      </a:r>
                    </a:p>
                    <a:p>
                      <a:pPr algn="ctr"/>
                      <a:endParaRPr lang="en-US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06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Title 4"/>
          <p:cNvSpPr>
            <a:spLocks noGrp="1"/>
          </p:cNvSpPr>
          <p:nvPr>
            <p:ph type="title"/>
          </p:nvPr>
        </p:nvSpPr>
        <p:spPr>
          <a:xfrm>
            <a:off x="457200" y="9271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How do school climate scores relate to other measures?</a:t>
            </a:r>
          </a:p>
        </p:txBody>
      </p:sp>
      <p:sp>
        <p:nvSpPr>
          <p:cNvPr id="109570" name="Content Placeholder 2"/>
          <p:cNvSpPr>
            <a:spLocks noGrp="1"/>
          </p:cNvSpPr>
          <p:nvPr>
            <p:ph idx="1"/>
          </p:nvPr>
        </p:nvSpPr>
        <p:spPr>
          <a:xfrm>
            <a:off x="1066800" y="2514601"/>
            <a:ext cx="7467600" cy="99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Caution: Correlation does not mean causation.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sym typeface="Wingdings" pitchFamily="2" charset="2"/>
              </a:rPr>
              <a:t>  Direction of influence is likely to be bidirectional.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800" dirty="0" smtClean="0">
              <a:latin typeface="Tw Cen MT" panose="020B0602020104020603" pitchFamily="34" charset="0"/>
            </a:endParaRPr>
          </a:p>
          <a:p>
            <a:endParaRPr lang="en-US" sz="2800" dirty="0" smtClean="0">
              <a:latin typeface="Tw Cen MT" panose="020B0602020104020603" pitchFamily="34" charset="0"/>
            </a:endParaRPr>
          </a:p>
          <a:p>
            <a:endParaRPr lang="en-US" sz="2800" dirty="0" smtClean="0">
              <a:latin typeface="Tw Cen MT" panose="020B06020201040206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-76200" y="152400"/>
            <a:ext cx="9448800" cy="7620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Evidence of Concurrent Validity </a:t>
            </a:r>
            <a:b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Student Survey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and School-level Data: School Climate Scale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997266"/>
              </p:ext>
            </p:extLst>
          </p:nvPr>
        </p:nvGraphicFramePr>
        <p:xfrm>
          <a:off x="457202" y="1009967"/>
          <a:ext cx="8229598" cy="5846803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1668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212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56516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Subscales</a:t>
                      </a: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Elementary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Middle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High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509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2281" marR="6228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04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Teacher–Student  Relations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.540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.485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-.420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.714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.715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-.583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-.041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.108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-.565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4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Student–Student  Relations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.691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.649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-.682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.751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.755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-.740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.526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-.837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Engagement School-wide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.531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.530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-.585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.663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.644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-.623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.355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.546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-.819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Clarity of Expectations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.463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.445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-.316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.605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-.408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-.021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.077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-.432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Fairness of Rules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.500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.463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-.366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.690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-.772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-.431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-.296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-.135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 Safety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.558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.500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-.512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.657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.669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-.579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.451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.528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-.691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Bullying School-wide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-.782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-.687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.574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-.708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-.760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.676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-.381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-.510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-.686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Total School Climate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.694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.639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-.598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.746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.743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-.698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.223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.393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-.749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796673">
                <a:tc gridSpan="10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Note. ELA= English–Language Arts. S/E = Suspensions and Expulsions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 ELA = % passing ELA. Math =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% passing math.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77 Elementary Schools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, 28 Middle Schools</a:t>
                      </a: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, </a:t>
                      </a:r>
                      <a:r>
                        <a:rPr lang="en-US" sz="11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 High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S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chools.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r>
                        <a:rPr lang="en-US" sz="110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.05. **p &lt; .01, ***</a:t>
                      </a:r>
                      <a:r>
                        <a:rPr lang="en-US" sz="110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.001</a:t>
                      </a:r>
                      <a:r>
                        <a:rPr lang="en-US" sz="11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One tailed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01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6199" y="0"/>
            <a:ext cx="8951067" cy="6096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Evidence of Concurrent Validity </a:t>
            </a:r>
            <a:b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Teacher Survey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and School-level Data: School Climate Scale 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97850"/>
              </p:ext>
            </p:extLst>
          </p:nvPr>
        </p:nvGraphicFramePr>
        <p:xfrm>
          <a:off x="304803" y="685802"/>
          <a:ext cx="8610599" cy="6068756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7018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4252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2969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Subscale</a:t>
                      </a: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Elementary </a:t>
                      </a: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Middle </a:t>
                      </a: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High </a:t>
                      </a: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9783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ELA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867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Teacher–Student  Relations 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.522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.648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-.574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.577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.590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-.463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.353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.431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-.661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867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Student–Student  Relations  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.716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.746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-.753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.683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.635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-.586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.629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.704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-.668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328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Schoolwide Engagement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.743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.816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-.734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.727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.746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-.683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.731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.775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-.774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328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Clarity of Expectations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.498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.624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-.541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.444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.396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-.246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.420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.397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-.424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85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Fairness of Rules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.559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-.566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.506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.468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-.400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.559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.461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-.419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024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 Safety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.591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.683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-.696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.590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.543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-.486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.574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.590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-.580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15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Bullying Schoolwide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-.687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-.700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.690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-.660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-.612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.463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-.534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-.547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.500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8328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Teacher-Home Communications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.604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.698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-.555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.551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-.530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.330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.547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-.700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70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Staff Relations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.307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.270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-.211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.214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.259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-.198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.230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.222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-.360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300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Total School Climate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.655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.622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-.527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.603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-.508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.587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-.676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835741">
                <a:tc gridSpan="10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Note. ELA= English–Language Arts. S/E = Suspensions and Expulsions. ELA = % passing ELA. Math =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% passing math.</a:t>
                      </a:r>
                      <a:endParaRPr lang="en-US" sz="11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75 Elementary Schools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, 27 Middle Schools, </a:t>
                      </a:r>
                      <a:r>
                        <a:rPr lang="en-US" sz="11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20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High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S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chools.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r>
                        <a:rPr lang="en-US" sz="11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.05. **</a:t>
                      </a:r>
                      <a:r>
                        <a:rPr lang="en-US" sz="11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.01, </a:t>
                      </a:r>
                      <a:r>
                        <a:rPr lang="en-US" sz="11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One tailed.</a:t>
                      </a: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72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199" y="6172200"/>
            <a:ext cx="3352801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School Climate Workshop, 5/23/12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933737"/>
              </p:ext>
            </p:extLst>
          </p:nvPr>
        </p:nvGraphicFramePr>
        <p:xfrm>
          <a:off x="152400" y="-1711"/>
          <a:ext cx="8762999" cy="685800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533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95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256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7167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52121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2016-17 Survey Sample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21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Student Survey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Teacher Survey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Home Survey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Elementary   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57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77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59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183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E3E5C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12674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2888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7464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Middle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22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26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21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183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E3E5C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11072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1447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3184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High</a:t>
                      </a:r>
                      <a:endParaRPr kumimoji="0" lang="en-US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17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22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13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353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E3E5C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5791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1154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838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Alternative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183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Special </a:t>
                      </a:r>
                      <a:endParaRPr kumimoji="0" lang="en-US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8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4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183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E3E5C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23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367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205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Early            Childhood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N/A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9183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E3E5C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N/A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208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448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Other </a:t>
                      </a:r>
                      <a:endParaRPr kumimoji="0" lang="en-US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5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5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5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9183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2429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262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1059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918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32,044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6,382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13,198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0" y="-121920"/>
            <a:ext cx="9144000" cy="1143000"/>
          </a:xfrm>
        </p:spPr>
        <p:txBody>
          <a:bodyPr/>
          <a:lstStyle/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Evidence of Concurrent Validity </a:t>
            </a:r>
            <a:b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   Student Survey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: Techniques Scale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221180"/>
              </p:ext>
            </p:extLst>
          </p:nvPr>
        </p:nvGraphicFramePr>
        <p:xfrm>
          <a:off x="304800" y="1143001"/>
          <a:ext cx="8534396" cy="3932493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2101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53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2971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Subscale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Elementary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Middle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High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0110">
                <a:tc v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11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Punitive Techniques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-.764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-.714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.634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-.790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-.822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.735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-.147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-.473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.726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33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Positive Techniques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-.033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-.030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-.016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.113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.102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-.118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-.460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-.332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-.262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917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SEL Techniques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.374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.325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-.325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.580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.610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-.619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-.199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-.151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115004">
                <a:tc gridSpan="10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Note. ELA= English–Language Arts. S/E = Suspensions and Expulsions. ELA = % passing ELA. Math =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% passing math.</a:t>
                      </a:r>
                      <a:endParaRPr lang="en-US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76 Elementary Schools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, 28 Middle Schools, </a:t>
                      </a:r>
                      <a:r>
                        <a:rPr lang="en-US" sz="12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18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High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S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chools.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r>
                        <a:rPr lang="en-US" sz="12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.05. **</a:t>
                      </a:r>
                      <a:r>
                        <a:rPr lang="en-US" sz="12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.01, 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r>
                        <a:rPr lang="en-US" sz="1200" i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&lt;.001.</a:t>
                      </a:r>
                      <a:r>
                        <a:rPr lang="en-US" sz="12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One tailed.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117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4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09600"/>
          </a:xfrm>
        </p:spPr>
        <p:txBody>
          <a:bodyPr>
            <a:normAutofit fontScale="90000"/>
          </a:bodyPr>
          <a:lstStyle/>
          <a:p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/>
            </a:r>
            <a:b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Evidence of Concurrent Validity </a:t>
            </a:r>
            <a:b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     Teacher Survey: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Techniques Scale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681003"/>
              </p:ext>
            </p:extLst>
          </p:nvPr>
        </p:nvGraphicFramePr>
        <p:xfrm>
          <a:off x="457198" y="1143000"/>
          <a:ext cx="8229605" cy="3315733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3850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524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47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0524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247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247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0524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472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2472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05246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0340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Subscale</a:t>
                      </a: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Elementary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Middle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High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9676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24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Positive Techniques 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.319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.347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-.244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.258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.278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-.234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.137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.261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-.542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24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Punitive Techniques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.692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.688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-.672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.655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.649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-.674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.396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.483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-.627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24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SEL Techniques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.544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.540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-.415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.390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.386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-.288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.607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.529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-.619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05161">
                <a:tc gridSpan="10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Note. ELA= English–Language Arts. S/E = Suspensions and Expulsions. ELA = % passing ELA. Math =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% passing math.</a:t>
                      </a:r>
                      <a:endParaRPr lang="en-US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75 Elementary Schools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, 27 Middle Schools, </a:t>
                      </a:r>
                      <a:r>
                        <a:rPr lang="en-US" sz="12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20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High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S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chools.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r>
                        <a:rPr lang="en-US" sz="12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.05. **</a:t>
                      </a:r>
                      <a:r>
                        <a:rPr lang="en-US" sz="12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.01,</a:t>
                      </a:r>
                      <a:r>
                        <a:rPr lang="en-US" sz="12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One tailed.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itle 1"/>
          <p:cNvSpPr>
            <a:spLocks noGrp="1"/>
          </p:cNvSpPr>
          <p:nvPr>
            <p:ph type="title"/>
          </p:nvPr>
        </p:nvSpPr>
        <p:spPr>
          <a:xfrm>
            <a:off x="457200" y="820738"/>
            <a:ext cx="8229600" cy="5969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Summary</a:t>
            </a:r>
          </a:p>
        </p:txBody>
      </p:sp>
      <p:sp>
        <p:nvSpPr>
          <p:cNvPr id="117763" name="Content Placeholder 2"/>
          <p:cNvSpPr>
            <a:spLocks noGrp="1"/>
          </p:cNvSpPr>
          <p:nvPr>
            <p:ph idx="1"/>
          </p:nvPr>
        </p:nvSpPr>
        <p:spPr>
          <a:xfrm>
            <a:off x="457200" y="1790700"/>
            <a:ext cx="8229600" cy="4335463"/>
          </a:xfrm>
        </p:spPr>
        <p:txBody>
          <a:bodyPr/>
          <a:lstStyle/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Delaware has developed a reliable and valid measure of school climate.</a:t>
            </a:r>
          </a:p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Scores on the surveys are reliable and related to important outcomes, particularly academic achievement and suspensions/expulsions.</a:t>
            </a:r>
          </a:p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Improvements continue to be made.</a:t>
            </a:r>
          </a:p>
          <a:p>
            <a:pPr lvl="1"/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1"/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1"/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1"/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Delaware School Survey Scales</a:t>
            </a:r>
            <a:b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(Note: </a:t>
            </a:r>
            <a:r>
              <a:rPr lang="en-US" sz="24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School Climate is 1 of the 5 Scales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)  </a:t>
            </a:r>
            <a:r>
              <a:rPr lang="en-US" sz="36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/>
            </a:r>
            <a:br>
              <a:rPr lang="en-US" sz="3600" dirty="0" smtClean="0">
                <a:solidFill>
                  <a:schemeClr val="tx2"/>
                </a:solidFill>
                <a:latin typeface="Tw Cen MT" panose="020B0602020104020603" pitchFamily="34" charset="0"/>
              </a:rPr>
            </a:br>
            <a:endParaRPr lang="en-US" sz="36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0572020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469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614975"/>
              </p:ext>
            </p:extLst>
          </p:nvPr>
        </p:nvGraphicFramePr>
        <p:xfrm>
          <a:off x="220663" y="73175"/>
          <a:ext cx="8770937" cy="6712245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559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9856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Delaware School Climate Scale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and Subscales</a:t>
                      </a: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000" dirty="0">
                        <a:solidFill>
                          <a:schemeClr val="tx2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86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Teacher/</a:t>
                      </a:r>
                      <a:r>
                        <a:rPr lang="en-US" sz="20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Staff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Home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Teacher-Student Relations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Teacher-Student Relations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Teacher-Student Relations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Student-Student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Relations</a:t>
                      </a:r>
                      <a:endParaRPr lang="en-US" sz="18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Student-Student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Relations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Student-Student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Relations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Clarity of Expectations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Clarity of Expectations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Clarity of Expectations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Fairness of Rules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Fairness of Rules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Fairness of Rules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School Safety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School Safety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School Safety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372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2A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Engagement School-wide</a:t>
                      </a:r>
                      <a:endParaRPr lang="en-US" sz="1800" dirty="0">
                        <a:solidFill>
                          <a:srgbClr val="2A00FF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008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Engagement School-wide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strike="sng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2A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Bullying School-wide</a:t>
                      </a:r>
                      <a:endParaRPr lang="en-US" sz="1800" dirty="0">
                        <a:solidFill>
                          <a:srgbClr val="2A00FF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008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Bullying School-wide</a:t>
                      </a:r>
                      <a:endParaRPr lang="en-US" sz="1800" dirty="0">
                        <a:solidFill>
                          <a:srgbClr val="008000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strike="sng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663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8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Teacher-Home Communications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C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Teacher-Home Communications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96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008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Staff Relations</a:t>
                      </a:r>
                      <a:endParaRPr lang="en-US" sz="1800" dirty="0">
                        <a:solidFill>
                          <a:srgbClr val="008000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Total School Climate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Total School Climate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Total School Climate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184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C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Satisfaction</a:t>
                      </a:r>
                      <a:r>
                        <a:rPr lang="en-US" sz="1800" baseline="0" dirty="0" smtClean="0">
                          <a:solidFill>
                            <a:srgbClr val="CC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with School</a:t>
                      </a:r>
                      <a:endParaRPr lang="en-US" sz="1800" dirty="0" smtClean="0">
                        <a:solidFill>
                          <a:srgbClr val="CC00FF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27008</TotalTime>
  <Words>4580</Words>
  <Application>Microsoft Office PowerPoint</Application>
  <PresentationFormat>On-screen Show (4:3)</PresentationFormat>
  <Paragraphs>1460</Paragraphs>
  <Slides>72</Slides>
  <Notes>72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3" baseType="lpstr">
      <vt:lpstr>1_Office Theme</vt:lpstr>
      <vt:lpstr>PowerPoint Presentation</vt:lpstr>
      <vt:lpstr>Why is school climate important?</vt:lpstr>
      <vt:lpstr>Why is school climate important?</vt:lpstr>
      <vt:lpstr>How are we doing? DE School Climate Longitudinal Study  2012-2016</vt:lpstr>
      <vt:lpstr>Major Findings</vt:lpstr>
      <vt:lpstr>PowerPoint Presentation</vt:lpstr>
      <vt:lpstr>PowerPoint Presentation</vt:lpstr>
      <vt:lpstr>Delaware School Survey Scales (Note: School Climate is 1 of the 5 Scales)   </vt:lpstr>
      <vt:lpstr>PowerPoint Presentation</vt:lpstr>
      <vt:lpstr>Item Examples</vt:lpstr>
      <vt:lpstr>PowerPoint Presentation</vt:lpstr>
      <vt:lpstr>Item Examples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Item Examples</vt:lpstr>
      <vt:lpstr>Evidence of Reliability and Validity </vt:lpstr>
      <vt:lpstr> School Climate and Techniques: Reliability (alpha coefficients)</vt:lpstr>
      <vt:lpstr>PowerPoint Presentation</vt:lpstr>
      <vt:lpstr>Student Engagement and Bullying Victimization: Reliability (alpha coefficients)</vt:lpstr>
      <vt:lpstr>PowerPoint Presentation</vt:lpstr>
      <vt:lpstr>PowerPoint Presentation</vt:lpstr>
      <vt:lpstr>PowerPoint Presentation</vt:lpstr>
      <vt:lpstr>Validity Screening Items on Student Survey</vt:lpstr>
      <vt:lpstr>2017 State-wide Results Caution in Comparisons:  Schools (and Students) Differ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School Climate Scale   Teacher/Staff Survey Results</vt:lpstr>
      <vt:lpstr>PowerPoint Presentation</vt:lpstr>
      <vt:lpstr>PowerPoint Presentation</vt:lpstr>
      <vt:lpstr>PowerPoint Presentation</vt:lpstr>
      <vt:lpstr>PowerPoint Presentation</vt:lpstr>
      <vt:lpstr>School Climate Scale Home Survey Results</vt:lpstr>
      <vt:lpstr>PowerPoint Presentation</vt:lpstr>
      <vt:lpstr>PowerPoint Presentation</vt:lpstr>
      <vt:lpstr>PowerPoint Presentation</vt:lpstr>
      <vt:lpstr>Positive, Punitive and  Social-Emotional Learning Techniques Scale Student Responses</vt:lpstr>
      <vt:lpstr>PowerPoint Presentation</vt:lpstr>
      <vt:lpstr>PowerPoint Presentation</vt:lpstr>
      <vt:lpstr>Techniques   Teacher/Staff Results</vt:lpstr>
      <vt:lpstr>PowerPoint Presentation</vt:lpstr>
      <vt:lpstr>PowerPoint Presentation</vt:lpstr>
      <vt:lpstr>Bullying Victimization Scale Student Results</vt:lpstr>
      <vt:lpstr>Bullying Victimization Scale</vt:lpstr>
      <vt:lpstr>Bullying Victimization by Student Grade Level </vt:lpstr>
      <vt:lpstr>Bullying Victimization by Student Grade Level </vt:lpstr>
      <vt:lpstr>PowerPoint Presentation</vt:lpstr>
      <vt:lpstr>Bullying Victimization Scale Home Results</vt:lpstr>
      <vt:lpstr>Bullying Victimization by Student Grade Level </vt:lpstr>
      <vt:lpstr>Bullying Victimization by Student Grade Level </vt:lpstr>
      <vt:lpstr>PowerPoint Presentation</vt:lpstr>
      <vt:lpstr>Student Engagement Scale  Student Results</vt:lpstr>
      <vt:lpstr>PowerPoint Presentation</vt:lpstr>
      <vt:lpstr>PowerPoint Presentation</vt:lpstr>
      <vt:lpstr>Student Engagement Scale   Home Results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do school climate scores relate to other measures?</vt:lpstr>
      <vt:lpstr>Evidence of Concurrent Validity  Student Survey and School-level Data: School Climate Scale</vt:lpstr>
      <vt:lpstr>Evidence of Concurrent Validity  Teacher Survey and School-level Data: School Climate Scale </vt:lpstr>
      <vt:lpstr>Evidence of Concurrent Validity     Student Survey: Techniques Scale</vt:lpstr>
      <vt:lpstr> Evidence of Concurrent Validity       Teacher Survey: Techniques Scale</vt:lpstr>
      <vt:lpstr>Summary</vt:lpstr>
    </vt:vector>
  </TitlesOfParts>
  <Company>University of Delaware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Laura Davidson</cp:lastModifiedBy>
  <cp:revision>1481</cp:revision>
  <cp:lastPrinted>2017-05-08T16:12:47Z</cp:lastPrinted>
  <dcterms:created xsi:type="dcterms:W3CDTF">2011-05-17T19:55:06Z</dcterms:created>
  <dcterms:modified xsi:type="dcterms:W3CDTF">2017-05-12T16:17:43Z</dcterms:modified>
</cp:coreProperties>
</file>