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7"/>
  </p:notesMasterIdLst>
  <p:sldIdLst>
    <p:sldId id="269" r:id="rId2"/>
    <p:sldId id="324" r:id="rId3"/>
    <p:sldId id="328" r:id="rId4"/>
    <p:sldId id="329" r:id="rId5"/>
    <p:sldId id="258" r:id="rId6"/>
    <p:sldId id="298" r:id="rId7"/>
    <p:sldId id="299" r:id="rId8"/>
    <p:sldId id="303" r:id="rId9"/>
    <p:sldId id="301" r:id="rId10"/>
    <p:sldId id="264" r:id="rId11"/>
    <p:sldId id="330" r:id="rId12"/>
    <p:sldId id="304" r:id="rId13"/>
    <p:sldId id="305" r:id="rId14"/>
    <p:sldId id="331" r:id="rId15"/>
    <p:sldId id="326" r:id="rId16"/>
    <p:sldId id="332" r:id="rId17"/>
    <p:sldId id="333" r:id="rId18"/>
    <p:sldId id="278" r:id="rId19"/>
    <p:sldId id="279" r:id="rId20"/>
    <p:sldId id="281" r:id="rId21"/>
    <p:sldId id="282" r:id="rId22"/>
    <p:sldId id="314" r:id="rId23"/>
    <p:sldId id="284" r:id="rId24"/>
    <p:sldId id="296" r:id="rId25"/>
    <p:sldId id="313" r:id="rId26"/>
    <p:sldId id="344" r:id="rId27"/>
    <p:sldId id="345" r:id="rId28"/>
    <p:sldId id="346" r:id="rId29"/>
    <p:sldId id="337" r:id="rId30"/>
    <p:sldId id="338" r:id="rId31"/>
    <p:sldId id="339" r:id="rId32"/>
    <p:sldId id="347" r:id="rId33"/>
    <p:sldId id="348" r:id="rId34"/>
    <p:sldId id="287" r:id="rId35"/>
    <p:sldId id="325" r:id="rId36"/>
  </p:sldIdLst>
  <p:sldSz cx="9144000" cy="6858000" type="screen4x3"/>
  <p:notesSz cx="6881813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05" autoAdjust="0"/>
    <p:restoredTop sz="73598" autoAdjust="0"/>
  </p:normalViewPr>
  <p:slideViewPr>
    <p:cSldViewPr>
      <p:cViewPr varScale="1">
        <p:scale>
          <a:sx n="57" d="100"/>
          <a:sy n="57" d="100"/>
        </p:scale>
        <p:origin x="-10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7F9095A6-2ED6-4330-8AFB-F867AF15E74C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176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182" y="4415790"/>
            <a:ext cx="5505450" cy="418338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8102" y="8829967"/>
            <a:ext cx="2982119" cy="464820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0216039E-97F4-4A78-89DE-52FD7E9953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6545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62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964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18497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18497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0587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Clr>
                <a:schemeClr val="accent4"/>
              </a:buClr>
              <a:buFont typeface="Arial" pitchFamily="34" charset="0"/>
              <a:buNone/>
            </a:pP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233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85191" indent="-385191">
              <a:buClr>
                <a:schemeClr val="accent4"/>
              </a:buClr>
              <a:buFont typeface="Arial" pitchFamily="34" charset="0"/>
              <a:buChar char="•"/>
            </a:pPr>
            <a:endParaRPr lang="en-US" sz="3000" dirty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8395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207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Tx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093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810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353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54320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99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2954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1754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881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48811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097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0534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97440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1009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2505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445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48478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930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930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896300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57132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54010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05265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45719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24039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2664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59807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9017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998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1934129C-9D20-4FFB-9AFC-16D83F91429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BE5465B6-E69B-4B21-AA61-55B0F41B74A6}" type="datetimeFigureOut">
              <a:rPr lang="en-US" smtClean="0"/>
              <a:t>5/12/2017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elawarepbs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838200"/>
            <a:ext cx="8077200" cy="5715000"/>
          </a:xfrm>
        </p:spPr>
        <p:txBody>
          <a:bodyPr>
            <a:normAutofit fontScale="92500"/>
          </a:bodyPr>
          <a:lstStyle/>
          <a:p>
            <a:pPr algn="ctr" eaLnBrk="1" hangingPunct="1">
              <a:spcAft>
                <a:spcPts val="1200"/>
              </a:spcAft>
              <a:buFont typeface="Wingdings" pitchFamily="2" charset="2"/>
              <a:buNone/>
            </a:pPr>
            <a:r>
              <a:rPr lang="en-US" sz="60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School Climate Data</a:t>
            </a:r>
          </a:p>
          <a:p>
            <a:pPr algn="ctr" eaLnBrk="1" hangingPunct="1">
              <a:spcAft>
                <a:spcPts val="1200"/>
              </a:spcAft>
              <a:buFont typeface="Wingdings" pitchFamily="2" charset="2"/>
              <a:buNone/>
            </a:pPr>
            <a:r>
              <a:rPr lang="en-US" sz="6000" b="1" i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Understand, Interpret, Use &amp; Share</a:t>
            </a:r>
            <a:endParaRPr lang="en-US" sz="6000" b="1" i="1" dirty="0">
              <a:solidFill>
                <a:schemeClr val="accent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 eaLnBrk="1" hangingPunct="1">
              <a:spcAft>
                <a:spcPts val="1200"/>
              </a:spcAft>
              <a:buFont typeface="Wingdings" pitchFamily="2" charset="2"/>
              <a:buNone/>
            </a:pPr>
            <a:r>
              <a:rPr lang="en-US" sz="3200" b="1" i="1" dirty="0" smtClean="0">
                <a:solidFill>
                  <a:schemeClr val="accent2"/>
                </a:solidFill>
                <a:latin typeface="+mj-lt"/>
              </a:rPr>
              <a:t>Delaware Positive Behavior Support Project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Tw Cen MT" panose="020B0602020104020603" pitchFamily="34" charset="0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May 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11, 2017</a:t>
            </a:r>
          </a:p>
          <a:p>
            <a:pPr algn="ctr" eaLnBrk="1" hangingPunct="1">
              <a:buFont typeface="Wingdings" pitchFamily="2" charset="2"/>
              <a:buNone/>
            </a:pPr>
            <a:endParaRPr lang="en-US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 algn="ctr" eaLnBrk="1" hangingPunct="1">
              <a:buFont typeface="Wingdings" pitchFamily="2" charset="2"/>
              <a:buNone/>
            </a:pP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  <a:hlinkClick r:id="rId3"/>
              </a:rPr>
              <a:t>www.delawarepbs.org</a:t>
            </a:r>
            <a:r>
              <a:rPr lang="en-US" sz="240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22614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6741" y="500734"/>
            <a:ext cx="8175259" cy="1099466"/>
          </a:xfrm>
        </p:spPr>
        <p:txBody>
          <a:bodyPr/>
          <a:lstStyle/>
          <a:p>
            <a:pPr algn="ctr"/>
            <a:r>
              <a:rPr lang="en-US" sz="4400" b="1" dirty="0" smtClean="0">
                <a:solidFill>
                  <a:schemeClr val="accent2"/>
                </a:solidFill>
              </a:rPr>
              <a:t>Data Report Overview</a:t>
            </a:r>
            <a:endParaRPr lang="en-US" sz="4400" b="1" dirty="0">
              <a:solidFill>
                <a:schemeClr val="accent2"/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843063"/>
            <a:ext cx="8055481" cy="4329137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01530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2286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Data Report </a:t>
            </a:r>
            <a:br>
              <a:rPr lang="en-US" sz="4400" dirty="0" smtClean="0"/>
            </a:br>
            <a:r>
              <a:rPr lang="en-US" sz="4400" dirty="0" smtClean="0"/>
              <a:t>Structure &amp; Coding</a:t>
            </a:r>
            <a:endParaRPr lang="en-US" sz="4400" dirty="0"/>
          </a:p>
        </p:txBody>
      </p:sp>
      <p:sp>
        <p:nvSpPr>
          <p:cNvPr id="12" name="Text Placeholder 8"/>
          <p:cNvSpPr txBox="1">
            <a:spLocks/>
          </p:cNvSpPr>
          <p:nvPr/>
        </p:nvSpPr>
        <p:spPr>
          <a:xfrm>
            <a:off x="152400" y="2895600"/>
            <a:ext cx="4040188" cy="6397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15" name="Content Placeholder 7"/>
          <p:cNvSpPr txBox="1">
            <a:spLocks/>
          </p:cNvSpPr>
          <p:nvPr/>
        </p:nvSpPr>
        <p:spPr>
          <a:xfrm>
            <a:off x="4876800" y="4724400"/>
            <a:ext cx="4038600" cy="1066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</a:endParaRPr>
          </a:p>
        </p:txBody>
      </p:sp>
      <p:sp>
        <p:nvSpPr>
          <p:cNvPr id="14" name="Content Placeholder 7"/>
          <p:cNvSpPr>
            <a:spLocks noGrp="1"/>
          </p:cNvSpPr>
          <p:nvPr>
            <p:ph sz="quarter" idx="4"/>
          </p:nvPr>
        </p:nvSpPr>
        <p:spPr>
          <a:xfrm>
            <a:off x="76200" y="1371600"/>
            <a:ext cx="3657600" cy="4941888"/>
          </a:xfrm>
        </p:spPr>
        <p:txBody>
          <a:bodyPr>
            <a:normAutofit/>
          </a:bodyPr>
          <a:lstStyle/>
          <a:p>
            <a:pPr marL="114300" indent="0" algn="ctr">
              <a:buNone/>
            </a:pPr>
            <a:endParaRPr lang="en-US" sz="2000" b="1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114300" indent="0" algn="ctr"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Table Number Codes</a:t>
            </a:r>
          </a:p>
          <a:p>
            <a:pPr marL="114300" indent="0" algn="ctr">
              <a:buNone/>
            </a:pPr>
            <a:endParaRPr lang="en-US" sz="8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School Climate Subscales Data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Techniques Subscales Data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Bullying Subscales Data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Engagement Subscales Data</a:t>
            </a:r>
          </a:p>
          <a:p>
            <a:pPr>
              <a:lnSpc>
                <a:spcPct val="150000"/>
              </a:lnSpc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Social Emotional Competencies Scale Data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Content Placeholder 7"/>
          <p:cNvSpPr txBox="1">
            <a:spLocks/>
          </p:cNvSpPr>
          <p:nvPr/>
        </p:nvSpPr>
        <p:spPr>
          <a:xfrm>
            <a:off x="4343400" y="1752600"/>
            <a:ext cx="4648200" cy="4648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2200" b="1" dirty="0" smtClean="0">
                <a:solidFill>
                  <a:schemeClr val="accent1"/>
                </a:solidFill>
              </a:rPr>
              <a:t>Response Codes</a:t>
            </a:r>
          </a:p>
          <a:p>
            <a:pPr marL="0" indent="0" algn="ctr" fontAlgn="auto">
              <a:spcAft>
                <a:spcPts val="0"/>
              </a:spcAft>
              <a:buFont typeface="Arial" pitchFamily="34" charset="0"/>
              <a:buNone/>
            </a:pPr>
            <a:endParaRPr lang="en-US" sz="8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Table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1, 2, 4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Disagree A 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Lot, </a:t>
            </a: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Disagree, </a:t>
            </a:r>
            <a:endParaRPr lang="en-US" sz="1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Agree, </a:t>
            </a:r>
            <a:r>
              <a:rPr lang="en-US" sz="19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= Agree A Lot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US" sz="2000" u="sng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Table </a:t>
            </a:r>
            <a:r>
              <a:rPr lang="en-US" sz="2000" u="sng" dirty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0" indent="0"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Never, </a:t>
            </a: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Less than once a month , </a:t>
            </a:r>
          </a:p>
          <a:p>
            <a:pPr marL="0" indent="0"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Once or 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Twice/Month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Once/Week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endParaRPr lang="en-US" sz="1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Several 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Times/Week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1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= Everyday  </a:t>
            </a:r>
            <a:endParaRPr lang="en-US" sz="19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US" sz="1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buClr>
                <a:schemeClr val="accent1"/>
              </a:buClr>
            </a:pPr>
            <a:r>
              <a:rPr lang="en-US" sz="2000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Table 5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Not like me at all, </a:t>
            </a: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Not much like me,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Somewhat like me, </a:t>
            </a:r>
            <a:r>
              <a:rPr lang="en-US" sz="19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</a:t>
            </a:r>
            <a:r>
              <a:rPr lang="en-US" sz="19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= Very much like me</a:t>
            </a:r>
          </a:p>
          <a:p>
            <a:pPr marL="0" indent="0" fontAlgn="auto">
              <a:spcAft>
                <a:spcPts val="0"/>
              </a:spcAft>
              <a:buFont typeface="Arial" pitchFamily="34" charset="0"/>
              <a:buNone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655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28600" y="3810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sz="4400" dirty="0" smtClean="0"/>
              <a:t>Data Report </a:t>
            </a:r>
            <a:br>
              <a:rPr lang="en-US" sz="4400" dirty="0" smtClean="0"/>
            </a:br>
            <a:r>
              <a:rPr lang="en-US" sz="4400" dirty="0" smtClean="0"/>
              <a:t>Structure &amp; Coding</a:t>
            </a:r>
            <a:endParaRPr lang="en-US" sz="440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4"/>
          </p:nvPr>
        </p:nvSpPr>
        <p:spPr>
          <a:xfrm>
            <a:off x="304800" y="1839912"/>
            <a:ext cx="4270375" cy="4484688"/>
          </a:xfrm>
        </p:spPr>
        <p:txBody>
          <a:bodyPr>
            <a:normAutofit lnSpcReduction="10000"/>
          </a:bodyPr>
          <a:lstStyle/>
          <a:p>
            <a:pPr marL="114300" indent="0" algn="ctr">
              <a:lnSpc>
                <a:spcPct val="150000"/>
              </a:lnSpc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Table Letter Codes</a:t>
            </a:r>
            <a:endParaRPr lang="en-US" sz="2200" dirty="0" smtClean="0">
              <a:solidFill>
                <a:schemeClr val="accent1"/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 = Standard Scores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 = Average Item Scores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 = Individual Items % Response</a:t>
            </a:r>
          </a:p>
          <a:p>
            <a:pPr>
              <a:lnSpc>
                <a:spcPct val="150000"/>
              </a:lnSpc>
            </a:pPr>
            <a:endParaRPr lang="en-US" sz="2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STUDENT only: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(1) = Race &amp; Gender Breakdown</a:t>
            </a:r>
          </a:p>
          <a:p>
            <a:pPr>
              <a:lnSpc>
                <a:spcPct val="150000"/>
              </a:lnSpc>
            </a:pPr>
            <a:r>
              <a:rPr lang="en-US" sz="2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(2) = Grade Level Breakdown</a:t>
            </a:r>
          </a:p>
        </p:txBody>
      </p:sp>
      <p:sp>
        <p:nvSpPr>
          <p:cNvPr id="15" name="Content Placeholder 7"/>
          <p:cNvSpPr txBox="1">
            <a:spLocks/>
          </p:cNvSpPr>
          <p:nvPr/>
        </p:nvSpPr>
        <p:spPr>
          <a:xfrm>
            <a:off x="4495800" y="1839912"/>
            <a:ext cx="4038600" cy="33528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Font typeface="Arial" pitchFamily="34" charset="0"/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Symbol Code</a:t>
            </a:r>
          </a:p>
          <a:p>
            <a:pPr marL="0" indent="0">
              <a:lnSpc>
                <a:spcPct val="150000"/>
              </a:lnSpc>
              <a:buFont typeface="Arial" pitchFamily="34" charset="0"/>
              <a:buNone/>
            </a:pPr>
            <a:r>
              <a:rPr lang="en-US" sz="3200" b="1" dirty="0" smtClean="0">
                <a:solidFill>
                  <a:schemeClr val="accent1"/>
                </a:solidFill>
              </a:rPr>
              <a:t>*</a:t>
            </a:r>
            <a:r>
              <a:rPr lang="en-US" sz="20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r>
              <a:rPr lang="en-US" sz="2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A </a:t>
            </a:r>
            <a:r>
              <a:rPr lang="en-US" sz="2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higher score represents an </a:t>
            </a:r>
            <a:r>
              <a:rPr lang="en-US" sz="2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unfavorable </a:t>
            </a:r>
            <a:r>
              <a:rPr lang="en-US" sz="2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response to </a:t>
            </a:r>
            <a:r>
              <a:rPr lang="en-US" sz="2200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items </a:t>
            </a:r>
            <a:r>
              <a:rPr lang="en-US" sz="2200" dirty="0">
                <a:solidFill>
                  <a:prstClr val="black">
                    <a:lumMod val="65000"/>
                    <a:lumOff val="35000"/>
                  </a:prstClr>
                </a:solidFill>
              </a:rPr>
              <a:t>on the Bullying School-Wide subscale and the Use of Punitive Techniques subscale.  </a:t>
            </a:r>
          </a:p>
        </p:txBody>
      </p:sp>
    </p:spTree>
    <p:extLst>
      <p:ext uri="{BB962C8B-B14F-4D97-AF65-F5344CB8AC3E}">
        <p14:creationId xmlns:p14="http://schemas.microsoft.com/office/powerpoint/2010/main" val="2458256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533400" y="609600"/>
            <a:ext cx="8382000" cy="5638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9250" indent="-34925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336550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2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6837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263650" indent="-295275" algn="l" defTabSz="914400" rtl="0" eaLnBrk="1" latinLnBrk="0" hangingPunct="1">
              <a:spcBef>
                <a:spcPts val="600"/>
              </a:spcBef>
              <a:buClr>
                <a:schemeClr val="accent1">
                  <a:lumMod val="75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546225" indent="-282575" algn="l" defTabSz="914400" rtl="0" eaLnBrk="1" latinLnBrk="0" hangingPunct="1">
              <a:spcBef>
                <a:spcPts val="6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Char char="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80000"/>
              </a:lnSpc>
              <a:spcAft>
                <a:spcPts val="0"/>
              </a:spcAft>
              <a:buNone/>
            </a:pPr>
            <a:r>
              <a:rPr lang="en-US" sz="1200" dirty="0" smtClean="0">
                <a:latin typeface="Tw Cen MT" panose="020B0602020104020603" pitchFamily="34" charset="0"/>
              </a:rPr>
              <a:t>  </a:t>
            </a:r>
            <a:endParaRPr lang="en-US" sz="1000" i="1" dirty="0" smtClean="0">
              <a:latin typeface="Tw Cen MT" panose="020B0602020104020603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9907" y="5257800"/>
            <a:ext cx="6512511" cy="1143000"/>
          </a:xfrm>
        </p:spPr>
        <p:txBody>
          <a:bodyPr/>
          <a:lstStyle/>
          <a:p>
            <a:r>
              <a:rPr lang="en-US" dirty="0" smtClean="0"/>
              <a:t>Standard Scores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253" t="57635" r="50756" b="9971"/>
          <a:stretch/>
        </p:blipFill>
        <p:spPr bwMode="auto">
          <a:xfrm>
            <a:off x="304800" y="1143000"/>
            <a:ext cx="4267200" cy="43215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181600" y="2283261"/>
            <a:ext cx="31242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Based on grade-level norms (typically elementary, middle school, high school) or on specific grades for student survey (3-12).</a:t>
            </a:r>
          </a:p>
          <a:p>
            <a:endParaRPr lang="en-US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76300" y="38100"/>
            <a:ext cx="7391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Data Report – Types of Scores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268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953000"/>
            <a:ext cx="6512511" cy="1143000"/>
          </a:xfrm>
        </p:spPr>
        <p:txBody>
          <a:bodyPr/>
          <a:lstStyle/>
          <a:p>
            <a:r>
              <a:rPr lang="en-US" dirty="0" smtClean="0"/>
              <a:t>Average Item Scores</a:t>
            </a:r>
            <a:endParaRPr lang="en-US" dirty="0"/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95" t="57711" r="29971" b="9971"/>
          <a:stretch/>
        </p:blipFill>
        <p:spPr bwMode="auto">
          <a:xfrm>
            <a:off x="838200" y="457200"/>
            <a:ext cx="3396141" cy="41924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419600" y="685800"/>
            <a:ext cx="37338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defRPr/>
            </a:pPr>
            <a:r>
              <a:rPr lang="en-US" sz="2800" dirty="0"/>
              <a:t>Particularly meaningful when scores tend be very high across all </a:t>
            </a:r>
            <a:r>
              <a:rPr lang="en-US" sz="2800" dirty="0" smtClean="0"/>
              <a:t>schools</a:t>
            </a:r>
          </a:p>
          <a:p>
            <a:pPr lvl="1">
              <a:defRPr/>
            </a:pPr>
            <a:endParaRPr lang="en-US" sz="2800" dirty="0" smtClean="0"/>
          </a:p>
          <a:p>
            <a:pPr lvl="1">
              <a:defRPr/>
            </a:pPr>
            <a:r>
              <a:rPr lang="en-US" sz="2800" dirty="0" smtClean="0"/>
              <a:t>Most </a:t>
            </a:r>
            <a:r>
              <a:rPr lang="en-US" sz="2800" dirty="0"/>
              <a:t>appropriate score for comparing scores from year to year.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805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3600" y="5105400"/>
            <a:ext cx="6512511" cy="1143000"/>
          </a:xfrm>
        </p:spPr>
        <p:txBody>
          <a:bodyPr/>
          <a:lstStyle/>
          <a:p>
            <a:r>
              <a:rPr lang="en-US" dirty="0" smtClean="0"/>
              <a:t>Frequency Scores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248400" y="1231307"/>
            <a:ext cx="2133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Given a subscale score, what specific </a:t>
            </a:r>
            <a:r>
              <a:rPr lang="en-US" sz="2400" u="sng" dirty="0" smtClean="0"/>
              <a:t>items</a:t>
            </a:r>
            <a:r>
              <a:rPr lang="en-US" sz="2400" dirty="0" smtClean="0"/>
              <a:t> caused the score to be low or high? </a:t>
            </a:r>
          </a:p>
          <a:p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533400"/>
            <a:ext cx="5575633" cy="4648200"/>
          </a:xfrm>
          <a:ln w="3175"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2888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026341" y="5867400"/>
            <a:ext cx="6512511" cy="1143000"/>
          </a:xfrm>
        </p:spPr>
        <p:txBody>
          <a:bodyPr/>
          <a:lstStyle/>
          <a:p>
            <a:pPr algn="ctr"/>
            <a:r>
              <a:rPr lang="en-US" dirty="0" smtClean="0"/>
              <a:t>Color Coding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76" t="48510" r="65383" b="44233"/>
          <a:stretch/>
        </p:blipFill>
        <p:spPr bwMode="auto">
          <a:xfrm>
            <a:off x="304799" y="1143000"/>
            <a:ext cx="8077201" cy="1189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1234596" y="0"/>
            <a:ext cx="6512511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Data Report Features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1" y="2470624"/>
            <a:ext cx="6462371" cy="3472976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64947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Multi-year Graph </a:t>
            </a:r>
            <a:br>
              <a:rPr lang="en-US" dirty="0" smtClean="0"/>
            </a:br>
            <a:r>
              <a:rPr lang="en-US" dirty="0" smtClean="0"/>
              <a:t>(average item)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Staff Graph 1b School Climate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75"/>
          <a:stretch/>
        </p:blipFill>
        <p:spPr>
          <a:xfrm>
            <a:off x="1202635" y="2362200"/>
            <a:ext cx="6400800" cy="3844033"/>
          </a:xfrm>
          <a:prstGeom prst="rect">
            <a:avLst/>
          </a:prstGeom>
          <a:ln w="317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7133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4800600" y="304800"/>
            <a:ext cx="4267200" cy="2978851"/>
          </a:xfrm>
          <a:prstGeom prst="roundRect">
            <a:avLst/>
          </a:prstGeom>
          <a:solidFill>
            <a:schemeClr val="bg1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2fdfdsf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180080" y="540451"/>
            <a:ext cx="365912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Graphs represent data for 2014-15, 2015-16 &amp; 2016-17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School Climate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Techniques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Bullying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Engagement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Social Emotional Competencies (</a:t>
            </a:r>
            <a:r>
              <a:rPr lang="en-US" sz="20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student only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)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" y="3366499"/>
            <a:ext cx="4549023" cy="2857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1524" y="3366499"/>
            <a:ext cx="4277474" cy="28632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676400" y="540451"/>
            <a:ext cx="1981200" cy="18466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sz="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665" y="442591"/>
            <a:ext cx="4563112" cy="2750263"/>
          </a:xfrm>
          <a:prstGeom prst="rect">
            <a:avLst/>
          </a:prstGeom>
          <a:effectLst>
            <a:outerShdw blurRad="292100" dist="76200" dir="1800000" algn="tl" rotWithShape="0">
              <a:prstClr val="black">
                <a:alpha val="6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739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63" t="20003" r="64453" b="8345"/>
          <a:stretch/>
        </p:blipFill>
        <p:spPr bwMode="auto">
          <a:xfrm>
            <a:off x="3581401" y="260268"/>
            <a:ext cx="5334000" cy="64190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28600" y="1600200"/>
            <a:ext cx="33528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accent2"/>
                </a:solidFill>
              </a:rPr>
              <a:t>Interpretation </a:t>
            </a:r>
            <a:r>
              <a:rPr lang="en-US" sz="4000" b="1" dirty="0">
                <a:solidFill>
                  <a:schemeClr val="accent2"/>
                </a:solidFill>
              </a:rPr>
              <a:t>Worksheets &amp; Action </a:t>
            </a:r>
            <a:r>
              <a:rPr lang="en-US" sz="4000" b="1" dirty="0" smtClean="0">
                <a:solidFill>
                  <a:schemeClr val="accent2"/>
                </a:solidFill>
              </a:rPr>
              <a:t>Plan Overview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30820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Interpretation Worksheet Structure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7620000" cy="4648200"/>
          </a:xfrm>
        </p:spPr>
        <p:txBody>
          <a:bodyPr>
            <a:normAutofit/>
          </a:bodyPr>
          <a:lstStyle/>
          <a:p>
            <a:r>
              <a:rPr lang="en-US" sz="2800" dirty="0" smtClean="0"/>
              <a:t>Worksheet per survey population </a:t>
            </a:r>
          </a:p>
          <a:p>
            <a:pPr lvl="1"/>
            <a:r>
              <a:rPr lang="en-US" sz="2400" dirty="0" smtClean="0"/>
              <a:t>(Student, Staff, Home)</a:t>
            </a:r>
          </a:p>
          <a:p>
            <a:r>
              <a:rPr lang="en-US" sz="2800" dirty="0" smtClean="0"/>
              <a:t>Guides you through each survey scale </a:t>
            </a:r>
          </a:p>
          <a:p>
            <a:pPr lvl="1"/>
            <a:r>
              <a:rPr lang="en-US" sz="2400" dirty="0" smtClean="0"/>
              <a:t>(School Climate, Techniques, Bullying, Engagement, Social Emotional Competencies) </a:t>
            </a:r>
          </a:p>
          <a:p>
            <a:r>
              <a:rPr lang="en-US" sz="2800" dirty="0" smtClean="0"/>
              <a:t>Guides you through 3 types of scores plus graphs</a:t>
            </a:r>
          </a:p>
          <a:p>
            <a:r>
              <a:rPr lang="en-US" sz="2800" dirty="0" smtClean="0"/>
              <a:t>Information gathered then used to complete action planning template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52227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981200"/>
            <a:ext cx="8229600" cy="41910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effectLst/>
              </a:rPr>
              <a:t>When interpreting standard and average item scores for your school:</a:t>
            </a:r>
          </a:p>
          <a:p>
            <a:pPr lvl="1" eaLnBrk="1" hangingPunct="1"/>
            <a:r>
              <a:rPr lang="en-US" sz="2800" dirty="0" smtClean="0">
                <a:effectLst/>
              </a:rPr>
              <a:t>First, focus on Total Scores</a:t>
            </a:r>
          </a:p>
          <a:p>
            <a:pPr lvl="1" eaLnBrk="1" hangingPunct="1"/>
            <a:r>
              <a:rPr lang="en-US" sz="2800" dirty="0" smtClean="0">
                <a:effectLst/>
              </a:rPr>
              <a:t>Next, check for differences within and between groups</a:t>
            </a:r>
          </a:p>
          <a:p>
            <a:pPr lvl="2" eaLnBrk="1" hangingPunct="1"/>
            <a:r>
              <a:rPr lang="en-US" sz="2800" dirty="0" smtClean="0">
                <a:effectLst/>
              </a:rPr>
              <a:t>Student Survey: Grade, Race, Gender</a:t>
            </a:r>
          </a:p>
          <a:p>
            <a:pPr lvl="2" eaLnBrk="1" hangingPunct="1"/>
            <a:r>
              <a:rPr lang="en-US" sz="2800" dirty="0" smtClean="0">
                <a:effectLst/>
              </a:rPr>
              <a:t>Teacher Survey: Teacher vs. Staff</a:t>
            </a:r>
          </a:p>
          <a:p>
            <a:pPr lvl="2" eaLnBrk="1" hangingPunct="1"/>
            <a:r>
              <a:rPr lang="en-US" sz="2800" dirty="0" smtClean="0">
                <a:effectLst/>
              </a:rPr>
              <a:t>Home Survey: Race</a:t>
            </a:r>
          </a:p>
          <a:p>
            <a:pPr lvl="2" eaLnBrk="1" hangingPunct="1">
              <a:buFont typeface="Wingdings" pitchFamily="2" charset="2"/>
              <a:buNone/>
            </a:pP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Tw Cen MT" panose="020B0602020104020603" pitchFamily="34" charset="0"/>
            </a:endParaRPr>
          </a:p>
        </p:txBody>
      </p:sp>
      <p:sp>
        <p:nvSpPr>
          <p:cNvPr id="4" name="Footer Placeholder 4"/>
          <p:cNvSpPr txBox="1">
            <a:spLocks/>
          </p:cNvSpPr>
          <p:nvPr/>
        </p:nvSpPr>
        <p:spPr>
          <a:xfrm>
            <a:off x="416858" y="64280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algn="l" defTabSz="457200" rtl="0" fontAlgn="base">
              <a:spcBef>
                <a:spcPct val="0"/>
              </a:spcBef>
              <a:spcAft>
                <a:spcPct val="0"/>
              </a:spcAft>
              <a:defRPr sz="1200" kern="1200">
                <a:solidFill>
                  <a:schemeClr val="bg1"/>
                </a:solidFill>
                <a:latin typeface="Arial" pitchFamily="34" charset="0"/>
                <a:ea typeface="Geneva"/>
                <a:cs typeface="Geneva"/>
              </a:defRPr>
            </a:lvl1pPr>
            <a:lvl2pPr marL="4572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2pPr>
            <a:lvl3pPr marL="9144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3pPr>
            <a:lvl4pPr marL="13716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4pPr>
            <a:lvl5pPr marL="1828800" algn="l" defTabSz="457200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itchFamily="34" charset="0"/>
                <a:ea typeface="Geneva"/>
                <a:cs typeface="Geneva"/>
              </a:defRPr>
            </a:lvl9pPr>
          </a:lstStyle>
          <a:p>
            <a:pPr>
              <a:defRPr/>
            </a:pPr>
            <a:r>
              <a:rPr lang="en-US" dirty="0" smtClean="0"/>
              <a:t>School Climate Workshop, 5/7/13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</p:spPr>
        <p:txBody>
          <a:bodyPr/>
          <a:lstStyle/>
          <a:p>
            <a:r>
              <a:rPr lang="en-US" dirty="0" smtClean="0"/>
              <a:t>Interpretation Worksheet Structure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3094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" y="274638"/>
            <a:ext cx="8153400" cy="1143000"/>
          </a:xfrm>
        </p:spPr>
        <p:txBody>
          <a:bodyPr/>
          <a:lstStyle/>
          <a:p>
            <a:r>
              <a:rPr lang="en-US" sz="4400" dirty="0" smtClean="0"/>
              <a:t>Order of Review Prompts per Scale</a:t>
            </a:r>
            <a:endParaRPr lang="en-US" sz="44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Multi-Year Graphs</a:t>
            </a:r>
          </a:p>
          <a:p>
            <a:r>
              <a:rPr lang="en-US" sz="2800" dirty="0" smtClean="0"/>
              <a:t>Average Item Scores</a:t>
            </a:r>
          </a:p>
          <a:p>
            <a:r>
              <a:rPr lang="en-US" sz="2800" dirty="0" smtClean="0"/>
              <a:t>Individual Item Percent Responses</a:t>
            </a:r>
          </a:p>
          <a:p>
            <a:r>
              <a:rPr lang="en-US" sz="2800" dirty="0" smtClean="0"/>
              <a:t>Standard Scores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7172" name="Picture 4" descr="C:\Users\hearn\AppData\Local\Microsoft\Windows\Temporary Internet Files\Content.IE5\DQ39K9K8\clipart-pencil-checklist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748" y="3124200"/>
            <a:ext cx="3505200" cy="340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8351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30" t="14364" r="63049" b="54053"/>
          <a:stretch/>
        </p:blipFill>
        <p:spPr bwMode="auto">
          <a:xfrm>
            <a:off x="42553" y="23751"/>
            <a:ext cx="6459938" cy="32528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35" t="42266" r="63118" b="18119"/>
          <a:stretch/>
        </p:blipFill>
        <p:spPr bwMode="auto">
          <a:xfrm>
            <a:off x="3078965" y="3429000"/>
            <a:ext cx="5074435" cy="331399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508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27662" y="5735452"/>
            <a:ext cx="3663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Prompts to examine total scores and scores by subgroups.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524000"/>
            <a:ext cx="6510337" cy="4435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eft Arrow Callout 8"/>
          <p:cNvSpPr/>
          <p:nvPr/>
        </p:nvSpPr>
        <p:spPr>
          <a:xfrm rot="5400000">
            <a:off x="2972252" y="3733800"/>
            <a:ext cx="1905000" cy="3733800"/>
          </a:xfrm>
          <a:prstGeom prst="leftArrowCallout">
            <a:avLst>
              <a:gd name="adj1" fmla="val 8893"/>
              <a:gd name="adj2" fmla="val 24469"/>
              <a:gd name="adj3" fmla="val 25000"/>
              <a:gd name="adj4" fmla="val 4789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t" anchorCtr="0"/>
          <a:lstStyle/>
          <a:p>
            <a:pPr algn="ctr"/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6" name="Left Arrow Callout 5"/>
          <p:cNvSpPr/>
          <p:nvPr/>
        </p:nvSpPr>
        <p:spPr>
          <a:xfrm rot="18734775">
            <a:off x="6649046" y="31282"/>
            <a:ext cx="1637107" cy="3042358"/>
          </a:xfrm>
          <a:prstGeom prst="leftArrowCallout">
            <a:avLst>
              <a:gd name="adj1" fmla="val 8893"/>
              <a:gd name="adj2" fmla="val 24469"/>
              <a:gd name="adj3" fmla="val 23887"/>
              <a:gd name="adj4" fmla="val 63638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Check out utility of data and prompting questions.  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8" name="Left Arrow Callout 7"/>
          <p:cNvSpPr/>
          <p:nvPr/>
        </p:nvSpPr>
        <p:spPr>
          <a:xfrm rot="16200000">
            <a:off x="826640" y="64637"/>
            <a:ext cx="1242323" cy="2743202"/>
          </a:xfrm>
          <a:prstGeom prst="leftArrowCallout">
            <a:avLst>
              <a:gd name="adj1" fmla="val 8893"/>
              <a:gd name="adj2" fmla="val 24469"/>
              <a:gd name="adj3" fmla="val 25000"/>
              <a:gd name="adj4" fmla="val 62657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Look for Table # referenced in section directions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“</a:t>
            </a:r>
            <a:r>
              <a:rPr lang="en-US" b="1" i="1" dirty="0">
                <a:solidFill>
                  <a:schemeClr val="tx1"/>
                </a:solidFill>
              </a:rPr>
              <a:t>Table </a:t>
            </a:r>
            <a:r>
              <a:rPr lang="en-US" b="1" i="1" dirty="0" smtClean="0">
                <a:solidFill>
                  <a:schemeClr val="tx1"/>
                </a:solidFill>
              </a:rPr>
              <a:t>1b</a:t>
            </a:r>
            <a:r>
              <a:rPr lang="en-US" dirty="0" smtClean="0">
                <a:solidFill>
                  <a:schemeClr val="tx1"/>
                </a:solidFill>
              </a:rPr>
              <a:t>”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Left Arrow Callout 3"/>
          <p:cNvSpPr/>
          <p:nvPr/>
        </p:nvSpPr>
        <p:spPr>
          <a:xfrm rot="16200000">
            <a:off x="3581400" y="-1066800"/>
            <a:ext cx="1447800" cy="3733800"/>
          </a:xfrm>
          <a:prstGeom prst="leftArrowCallout">
            <a:avLst>
              <a:gd name="adj1" fmla="val 8893"/>
              <a:gd name="adj2" fmla="val 24469"/>
              <a:gd name="adj3" fmla="val 25000"/>
              <a:gd name="adj4" fmla="val 45049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You are looking at </a:t>
            </a:r>
            <a:r>
              <a:rPr lang="en-US" b="1" dirty="0" smtClean="0">
                <a:solidFill>
                  <a:schemeClr val="tx1"/>
                </a:solidFill>
              </a:rPr>
              <a:t>Average Item Scores(AIS)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94295" y="5735452"/>
            <a:ext cx="3663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Prompts to examine total scores and scores by subgroups.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21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val 12"/>
          <p:cNvSpPr/>
          <p:nvPr/>
        </p:nvSpPr>
        <p:spPr>
          <a:xfrm>
            <a:off x="1066800" y="3733800"/>
            <a:ext cx="2853004" cy="15240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924752" y="3733800"/>
            <a:ext cx="2704648" cy="1524000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006" y="1371600"/>
            <a:ext cx="6920194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Left Arrow Callout 11"/>
          <p:cNvSpPr/>
          <p:nvPr/>
        </p:nvSpPr>
        <p:spPr>
          <a:xfrm rot="16200000">
            <a:off x="647702" y="-38101"/>
            <a:ext cx="2895600" cy="3886202"/>
          </a:xfrm>
          <a:prstGeom prst="leftArrowCallout">
            <a:avLst>
              <a:gd name="adj1" fmla="val 6652"/>
              <a:gd name="adj2" fmla="val 14945"/>
              <a:gd name="adj3" fmla="val 19958"/>
              <a:gd name="adj4" fmla="val 25002"/>
            </a:avLst>
          </a:prstGeom>
          <a:solidFill>
            <a:srgbClr val="00B050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To note your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“sizeable” strengths </a:t>
            </a:r>
            <a:r>
              <a:rPr lang="en-US" dirty="0" smtClean="0">
                <a:solidFill>
                  <a:schemeClr val="tx1"/>
                </a:solidFill>
              </a:rPr>
              <a:t>and your relative strengths.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533400" y="3810000"/>
            <a:ext cx="3321703" cy="1752600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3841097" y="3810000"/>
            <a:ext cx="3321703" cy="17526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Left Arrow Callout 13"/>
          <p:cNvSpPr/>
          <p:nvPr/>
        </p:nvSpPr>
        <p:spPr>
          <a:xfrm>
            <a:off x="6781800" y="3136899"/>
            <a:ext cx="2242879" cy="2794001"/>
          </a:xfrm>
          <a:prstGeom prst="leftArrowCallout">
            <a:avLst>
              <a:gd name="adj1" fmla="val 6652"/>
              <a:gd name="adj2" fmla="val 14945"/>
              <a:gd name="adj3" fmla="val 19958"/>
              <a:gd name="adj4" fmla="val 67914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To note your </a:t>
            </a:r>
            <a:r>
              <a:rPr lang="en-US" b="1" dirty="0" smtClean="0">
                <a:solidFill>
                  <a:srgbClr val="C00000"/>
                </a:solidFill>
              </a:rPr>
              <a:t>“considerable concerns” </a:t>
            </a:r>
            <a:r>
              <a:rPr lang="en-US" dirty="0" smtClean="0">
                <a:solidFill>
                  <a:schemeClr val="tx1"/>
                </a:solidFill>
              </a:rPr>
              <a:t>and your relative concerns.</a:t>
            </a:r>
            <a:endParaRPr lang="en-US" b="1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9830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628" y="5334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Pg.1 of Staff Report</a:t>
            </a:r>
            <a:endParaRPr lang="en-US" i="1" dirty="0"/>
          </a:p>
        </p:txBody>
      </p:sp>
      <p:sp>
        <p:nvSpPr>
          <p:cNvPr id="18" name="Rectangle 17"/>
          <p:cNvSpPr/>
          <p:nvPr/>
        </p:nvSpPr>
        <p:spPr>
          <a:xfrm>
            <a:off x="245165" y="1524000"/>
            <a:ext cx="8077200" cy="1886154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58" y="947738"/>
            <a:ext cx="8166707" cy="552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5"/>
          <p:cNvSpPr/>
          <p:nvPr/>
        </p:nvSpPr>
        <p:spPr>
          <a:xfrm>
            <a:off x="2057400" y="3733800"/>
            <a:ext cx="1447800" cy="45720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96228" y="256401"/>
            <a:ext cx="6091238" cy="646331"/>
          </a:xfrm>
          <a:prstGeom prst="rect">
            <a:avLst/>
          </a:prstGeom>
          <a:solidFill>
            <a:srgbClr val="00B050"/>
          </a:solidFill>
          <a:ln w="38100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Where and what</a:t>
            </a:r>
            <a:r>
              <a:rPr lang="en-US" dirty="0" smtClean="0">
                <a:solidFill>
                  <a:schemeClr val="tx1"/>
                </a:solidFill>
              </a:rPr>
              <a:t> are </a:t>
            </a:r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3">
                    <a:lumMod val="50000"/>
                  </a:schemeClr>
                </a:solidFill>
              </a:rPr>
              <a:t>“sizeable” strengths </a:t>
            </a:r>
          </a:p>
          <a:p>
            <a:pPr algn="ctr"/>
            <a:r>
              <a:rPr lang="en-US" dirty="0"/>
              <a:t>f</a:t>
            </a:r>
            <a:r>
              <a:rPr lang="en-US" dirty="0" smtClean="0"/>
              <a:t>or YOUR school?</a:t>
            </a:r>
            <a:endParaRPr lang="en-US" b="1" dirty="0" smtClean="0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381000" y="3657600"/>
            <a:ext cx="704172" cy="533400"/>
          </a:xfrm>
          <a:prstGeom prst="ellipse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55658" y="3439835"/>
            <a:ext cx="8150142" cy="2884765"/>
          </a:xfrm>
          <a:prstGeom prst="roundRect">
            <a:avLst/>
          </a:prstGeom>
          <a:noFill/>
          <a:ln w="3810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245165" y="1066800"/>
            <a:ext cx="8077200" cy="2343354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702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/>
          <p:cNvSpPr txBox="1"/>
          <p:nvPr/>
        </p:nvSpPr>
        <p:spPr>
          <a:xfrm>
            <a:off x="457200" y="240268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Pg.1 of Staff Report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228600" y="3581400"/>
            <a:ext cx="8077200" cy="2209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245165" y="1066800"/>
            <a:ext cx="8077200" cy="2209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58" y="947738"/>
            <a:ext cx="8166707" cy="5148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Arrow Connector 7"/>
          <p:cNvCxnSpPr>
            <a:endCxn id="19" idx="3"/>
          </p:cNvCxnSpPr>
          <p:nvPr/>
        </p:nvCxnSpPr>
        <p:spPr>
          <a:xfrm flipV="1">
            <a:off x="5610552" y="4934974"/>
            <a:ext cx="122788" cy="1248894"/>
          </a:xfrm>
          <a:prstGeom prst="straightConnector1">
            <a:avLst/>
          </a:prstGeom>
          <a:ln w="57150">
            <a:solidFill>
              <a:schemeClr val="accent4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5638800" y="4334620"/>
            <a:ext cx="645560" cy="703359"/>
          </a:xfrm>
          <a:prstGeom prst="ellipse">
            <a:avLst/>
          </a:pr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381948" y="6183868"/>
            <a:ext cx="3702644" cy="369332"/>
          </a:xfrm>
          <a:prstGeom prst="rect">
            <a:avLst/>
          </a:prstGeom>
          <a:solidFill>
            <a:srgbClr val="00B050"/>
          </a:solidFill>
          <a:ln w="38100">
            <a:solidFill>
              <a:schemeClr val="accent4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Here are your sizeable strengths!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28600" y="3581400"/>
            <a:ext cx="8024413" cy="2308324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45165" y="1066800"/>
            <a:ext cx="8077200" cy="2209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995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381000" y="76200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Pg.1 of Staff Report</a:t>
            </a:r>
            <a:endParaRPr lang="en-US" i="1" dirty="0"/>
          </a:p>
        </p:txBody>
      </p:sp>
      <p:sp>
        <p:nvSpPr>
          <p:cNvPr id="21" name="Rectangle 20"/>
          <p:cNvSpPr/>
          <p:nvPr/>
        </p:nvSpPr>
        <p:spPr>
          <a:xfrm>
            <a:off x="245165" y="457200"/>
            <a:ext cx="8077200" cy="2209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58" y="947737"/>
            <a:ext cx="8166707" cy="495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987827" y="5906869"/>
            <a:ext cx="7001894" cy="3693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dirty="0" smtClean="0"/>
              <a:t>Now, w</a:t>
            </a:r>
            <a:r>
              <a:rPr lang="en-US" dirty="0" smtClean="0">
                <a:solidFill>
                  <a:schemeClr val="tx1"/>
                </a:solidFill>
              </a:rPr>
              <a:t>here and what are your </a:t>
            </a:r>
            <a:r>
              <a:rPr lang="en-US" b="1" dirty="0" smtClean="0">
                <a:solidFill>
                  <a:srgbClr val="C00000"/>
                </a:solidFill>
              </a:rPr>
              <a:t>“considerable” concerns?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8600" y="3406676"/>
            <a:ext cx="8024413" cy="2308324"/>
          </a:xfrm>
          <a:prstGeom prst="rect">
            <a:avLst/>
          </a:prstGeom>
          <a:noFill/>
          <a:ln w="28575">
            <a:solidFill>
              <a:srgbClr val="00B050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  <a:softEdge rad="635000"/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8" name="Oval 7"/>
          <p:cNvSpPr/>
          <p:nvPr/>
        </p:nvSpPr>
        <p:spPr>
          <a:xfrm>
            <a:off x="6928822" y="4114800"/>
            <a:ext cx="657940" cy="773162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6771045" y="4800600"/>
            <a:ext cx="315555" cy="1104874"/>
          </a:xfrm>
          <a:prstGeom prst="straightConnector1">
            <a:avLst/>
          </a:prstGeom>
          <a:ln w="5715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245165" y="1066800"/>
            <a:ext cx="8077200" cy="2209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83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440" y="304800"/>
            <a:ext cx="8010960" cy="632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0723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245239" y="497631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/>
              <a:t>Pg.1 of Staff Report</a:t>
            </a:r>
            <a:endParaRPr lang="en-US" i="1" dirty="0"/>
          </a:p>
        </p:txBody>
      </p:sp>
      <p:sp>
        <p:nvSpPr>
          <p:cNvPr id="7" name="Rectangle 6"/>
          <p:cNvSpPr/>
          <p:nvPr/>
        </p:nvSpPr>
        <p:spPr>
          <a:xfrm>
            <a:off x="336331" y="3447759"/>
            <a:ext cx="8077200" cy="2209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658" y="1066800"/>
            <a:ext cx="8166707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Rounded Rectangle 14"/>
          <p:cNvSpPr/>
          <p:nvPr/>
        </p:nvSpPr>
        <p:spPr>
          <a:xfrm>
            <a:off x="228600" y="5486401"/>
            <a:ext cx="8001000" cy="990600"/>
          </a:xfrm>
          <a:prstGeom prst="round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04800" y="3848100"/>
            <a:ext cx="742405" cy="533400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0070C0"/>
                </a:solidFill>
              </a:ln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45165" y="1066800"/>
            <a:ext cx="8077200" cy="2590800"/>
          </a:xfrm>
          <a:prstGeom prst="rect">
            <a:avLst/>
          </a:prstGeom>
          <a:solidFill>
            <a:schemeClr val="bg1">
              <a:alpha val="6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804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6" y="1066800"/>
            <a:ext cx="8418713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338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533400"/>
            <a:ext cx="7377593" cy="5334000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8241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78" y="0"/>
            <a:ext cx="9124122" cy="6838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019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7620000" cy="1143000"/>
          </a:xfrm>
        </p:spPr>
        <p:txBody>
          <a:bodyPr/>
          <a:lstStyle/>
          <a:p>
            <a:r>
              <a:rPr lang="en-US" dirty="0" smtClean="0"/>
              <a:t>SCSS Online Module Series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152400" y="990600"/>
            <a:ext cx="7924800" cy="57150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Supported as part of the School Climate and Student Success Grant (SCSS</a:t>
            </a:r>
            <a:r>
              <a:rPr lang="en-US" dirty="0" smtClean="0"/>
              <a:t>)</a:t>
            </a:r>
          </a:p>
          <a:p>
            <a:r>
              <a:rPr lang="en-US" dirty="0"/>
              <a:t>Goal of the series is to provide information to schools that can lead to improvements in </a:t>
            </a:r>
            <a:r>
              <a:rPr lang="en-US" b="1" dirty="0"/>
              <a:t>school climate </a:t>
            </a:r>
            <a:r>
              <a:rPr lang="en-US" dirty="0"/>
              <a:t>and </a:t>
            </a:r>
            <a:r>
              <a:rPr lang="en-US" b="1" dirty="0"/>
              <a:t>behavioral </a:t>
            </a:r>
            <a:r>
              <a:rPr lang="en-US" b="1" dirty="0" smtClean="0"/>
              <a:t>outcomes </a:t>
            </a:r>
          </a:p>
          <a:p>
            <a:pPr lvl="1"/>
            <a:r>
              <a:rPr lang="en-US" b="1" dirty="0" smtClean="0">
                <a:solidFill>
                  <a:schemeClr val="accent2"/>
                </a:solidFill>
              </a:rPr>
              <a:t>*Ways to address areas of school need </a:t>
            </a:r>
            <a:r>
              <a:rPr lang="en-US" b="1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 PD and resources to help take those next steps</a:t>
            </a:r>
            <a:endParaRPr lang="en-US" b="1" dirty="0" smtClean="0">
              <a:solidFill>
                <a:schemeClr val="accent2"/>
              </a:solidFill>
            </a:endParaRPr>
          </a:p>
          <a:p>
            <a:r>
              <a:rPr lang="en-US" dirty="0" smtClean="0"/>
              <a:t>Each </a:t>
            </a:r>
            <a:r>
              <a:rPr lang="en-US" dirty="0"/>
              <a:t>module is presented in the form of approximately hour-long PowerPoint sessions </a:t>
            </a:r>
          </a:p>
          <a:p>
            <a:r>
              <a:rPr lang="en-US" dirty="0" smtClean="0"/>
              <a:t>4 completed modules:</a:t>
            </a:r>
          </a:p>
          <a:p>
            <a:pPr lvl="1"/>
            <a:r>
              <a:rPr lang="en-US" dirty="0" smtClean="0"/>
              <a:t>Teacher-student relationships</a:t>
            </a:r>
          </a:p>
          <a:p>
            <a:pPr lvl="1"/>
            <a:r>
              <a:rPr lang="en-US" dirty="0" smtClean="0"/>
              <a:t>Student-student relationships</a:t>
            </a:r>
          </a:p>
          <a:p>
            <a:pPr lvl="1"/>
            <a:r>
              <a:rPr lang="en-US" dirty="0" smtClean="0"/>
              <a:t>Bullying Prevention and Response</a:t>
            </a:r>
          </a:p>
          <a:p>
            <a:pPr lvl="1"/>
            <a:r>
              <a:rPr lang="en-US" dirty="0" smtClean="0"/>
              <a:t>Integration of SWPBS and SEL</a:t>
            </a:r>
          </a:p>
          <a:p>
            <a:r>
              <a:rPr lang="en-US" dirty="0" smtClean="0"/>
              <a:t>Coming soon!</a:t>
            </a:r>
          </a:p>
          <a:p>
            <a:pPr lvl="1"/>
            <a:r>
              <a:rPr lang="en-US" dirty="0" smtClean="0"/>
              <a:t>School-wide student engagement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105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620000" cy="5562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modules provide educators with:</a:t>
            </a:r>
          </a:p>
          <a:p>
            <a:pPr lvl="1"/>
            <a:r>
              <a:rPr lang="en-US" dirty="0"/>
              <a:t>An overview of </a:t>
            </a:r>
            <a:r>
              <a:rPr lang="en-US" dirty="0" smtClean="0"/>
              <a:t>the topic, </a:t>
            </a:r>
            <a:r>
              <a:rPr lang="en-US" dirty="0"/>
              <a:t>why </a:t>
            </a:r>
            <a:r>
              <a:rPr lang="en-US" dirty="0" smtClean="0"/>
              <a:t>it is important</a:t>
            </a:r>
            <a:r>
              <a:rPr lang="en-US" dirty="0"/>
              <a:t>, and </a:t>
            </a:r>
            <a:r>
              <a:rPr lang="en-US" dirty="0" smtClean="0"/>
              <a:t>factors that contribute to both negative and positive aspects of the topic (e.g., teacher-student relationships)</a:t>
            </a:r>
            <a:endParaRPr lang="en-US" dirty="0"/>
          </a:p>
          <a:p>
            <a:pPr lvl="1"/>
            <a:r>
              <a:rPr lang="en-US" dirty="0"/>
              <a:t>Recommended </a:t>
            </a:r>
            <a:r>
              <a:rPr lang="en-US" u="sng" dirty="0"/>
              <a:t>research-based strategies </a:t>
            </a:r>
            <a:r>
              <a:rPr lang="en-US" dirty="0"/>
              <a:t>to improve </a:t>
            </a:r>
            <a:r>
              <a:rPr lang="en-US" dirty="0" smtClean="0"/>
              <a:t>the topic</a:t>
            </a:r>
            <a:endParaRPr lang="en-US" dirty="0"/>
          </a:p>
          <a:p>
            <a:pPr lvl="1"/>
            <a:r>
              <a:rPr lang="en-US" dirty="0"/>
              <a:t>Resources and tools (available to download) to support the </a:t>
            </a:r>
            <a:r>
              <a:rPr lang="en-US" dirty="0" smtClean="0"/>
              <a:t>positive development of the topic</a:t>
            </a:r>
            <a:endParaRPr lang="en-US" dirty="0"/>
          </a:p>
          <a:p>
            <a:pPr lvl="1"/>
            <a:r>
              <a:rPr lang="en-US" dirty="0"/>
              <a:t>Research-based module </a:t>
            </a:r>
            <a:r>
              <a:rPr lang="en-US" dirty="0" smtClean="0"/>
              <a:t>in-depth narratives </a:t>
            </a:r>
            <a:r>
              <a:rPr lang="en-US" dirty="0"/>
              <a:t>(that serve as the basis for the PowerPoint presentations) that focus on </a:t>
            </a:r>
            <a:r>
              <a:rPr lang="en-US" dirty="0" smtClean="0"/>
              <a:t>each topic in great detail</a:t>
            </a:r>
          </a:p>
          <a:p>
            <a:r>
              <a:rPr lang="en-US" dirty="0" smtClean="0"/>
              <a:t>Potential uses:</a:t>
            </a:r>
          </a:p>
          <a:p>
            <a:pPr lvl="1"/>
            <a:r>
              <a:rPr lang="en-US" dirty="0" smtClean="0"/>
              <a:t>In-house professional development</a:t>
            </a:r>
          </a:p>
          <a:p>
            <a:pPr lvl="1"/>
            <a:r>
              <a:rPr lang="en-US" dirty="0"/>
              <a:t>Materials can be accessed for use as:</a:t>
            </a:r>
          </a:p>
          <a:p>
            <a:pPr lvl="2"/>
            <a:r>
              <a:rPr lang="en-US" dirty="0"/>
              <a:t>A whole staff</a:t>
            </a:r>
          </a:p>
          <a:p>
            <a:pPr lvl="2"/>
            <a:r>
              <a:rPr lang="en-US" dirty="0"/>
              <a:t>In professional learning communities</a:t>
            </a:r>
          </a:p>
          <a:p>
            <a:pPr lvl="2"/>
            <a:r>
              <a:rPr lang="en-US" dirty="0"/>
              <a:t>Leadership teams</a:t>
            </a:r>
          </a:p>
          <a:p>
            <a:pPr lvl="2"/>
            <a:r>
              <a:rPr lang="en-US" dirty="0"/>
              <a:t>Individuals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914400"/>
          </a:xfrm>
        </p:spPr>
        <p:txBody>
          <a:bodyPr/>
          <a:lstStyle/>
          <a:p>
            <a:r>
              <a:rPr lang="en-US" dirty="0" smtClean="0"/>
              <a:t>SCSS Online Module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07795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990600"/>
            <a:ext cx="79248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How to access the modules:</a:t>
            </a:r>
          </a:p>
          <a:p>
            <a:pPr lvl="1"/>
            <a:r>
              <a:rPr lang="en-US" dirty="0"/>
              <a:t>Delawarepbs.org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SCSS Modules</a:t>
            </a:r>
          </a:p>
          <a:p>
            <a:r>
              <a:rPr lang="en-US" dirty="0" smtClean="0"/>
              <a:t>What’s available online</a:t>
            </a:r>
          </a:p>
          <a:p>
            <a:pPr lvl="1"/>
            <a:r>
              <a:rPr lang="en-US" dirty="0"/>
              <a:t>Module presentations (with audio)</a:t>
            </a:r>
          </a:p>
          <a:p>
            <a:pPr lvl="2"/>
            <a:r>
              <a:rPr lang="en-US" dirty="0"/>
              <a:t>Slide narratives for the PowerPoints</a:t>
            </a:r>
          </a:p>
          <a:p>
            <a:pPr lvl="2"/>
            <a:r>
              <a:rPr lang="en-US" dirty="0"/>
              <a:t>Handout versions for note-taking</a:t>
            </a:r>
          </a:p>
          <a:p>
            <a:pPr lvl="1"/>
            <a:r>
              <a:rPr lang="en-US" dirty="0"/>
              <a:t>Module Research Narratives</a:t>
            </a:r>
          </a:p>
          <a:p>
            <a:pPr lvl="1"/>
            <a:r>
              <a:rPr lang="en-US" dirty="0"/>
              <a:t>Links to Resources that are referenced throughout the presentations</a:t>
            </a:r>
          </a:p>
          <a:p>
            <a:pPr lvl="2"/>
            <a:r>
              <a:rPr lang="en-US" dirty="0"/>
              <a:t>E.g., sample forms and worksheets, informational sheets and guides, useful tools, etc</a:t>
            </a:r>
            <a:r>
              <a:rPr lang="en-US" dirty="0" smtClean="0"/>
              <a:t>.</a:t>
            </a:r>
            <a:endParaRPr lang="en-US" dirty="0"/>
          </a:p>
          <a:p>
            <a:endParaRPr lang="en-US" sz="2400" b="1" dirty="0" smtClean="0"/>
          </a:p>
          <a:p>
            <a:r>
              <a:rPr lang="en-US" sz="2400" b="1" dirty="0" smtClean="0">
                <a:solidFill>
                  <a:schemeClr val="accent2"/>
                </a:solidFill>
              </a:rPr>
              <a:t>See handouts on the teacher-student, student-student, and bullying prevention &amp; response modules</a:t>
            </a:r>
          </a:p>
          <a:p>
            <a:pPr lvl="1"/>
            <a:r>
              <a:rPr lang="en-US" b="1" i="1" dirty="0" smtClean="0">
                <a:solidFill>
                  <a:schemeClr val="accent2"/>
                </a:solidFill>
              </a:rPr>
              <a:t>Would these modules be helpful to your school based on areas of need?</a:t>
            </a:r>
          </a:p>
          <a:p>
            <a:pPr lvl="1"/>
            <a:r>
              <a:rPr lang="en-US" b="1" i="1" dirty="0" smtClean="0">
                <a:solidFill>
                  <a:schemeClr val="accent2"/>
                </a:solidFill>
              </a:rPr>
              <a:t>Let’s check what the data tell us and plan accordingly!</a:t>
            </a:r>
            <a:endParaRPr lang="en-US" b="1" i="1" dirty="0">
              <a:solidFill>
                <a:schemeClr val="accent2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7620000" cy="868362"/>
          </a:xfrm>
        </p:spPr>
        <p:txBody>
          <a:bodyPr/>
          <a:lstStyle/>
          <a:p>
            <a:r>
              <a:rPr lang="en-US" dirty="0" smtClean="0"/>
              <a:t>SCSS Online Module Series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03608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924800" cy="1793167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2"/>
                </a:solidFill>
              </a:rPr>
              <a:t>Remember to Share! </a:t>
            </a:r>
            <a:br>
              <a:rPr lang="en-US" dirty="0" smtClean="0">
                <a:solidFill>
                  <a:schemeClr val="accent2"/>
                </a:solidFill>
              </a:rPr>
            </a:br>
            <a:r>
              <a:rPr lang="en-US" dirty="0" smtClean="0">
                <a:solidFill>
                  <a:schemeClr val="accent2"/>
                </a:solidFill>
              </a:rPr>
              <a:t>Don’t keep data a secret.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pic>
        <p:nvPicPr>
          <p:cNvPr id="1026" name="Picture 2" descr="C:\Users\hearn\AppData\Local\Microsoft\Windows\Temporary Internet Files\Content.IE5\FIL6HTSS\announcement[1]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4495800"/>
            <a:ext cx="2286000" cy="1965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1067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533400"/>
            <a:ext cx="7620000" cy="1143000"/>
          </a:xfrm>
        </p:spPr>
        <p:txBody>
          <a:bodyPr/>
          <a:lstStyle/>
          <a:p>
            <a:r>
              <a:rPr lang="en-US" dirty="0" smtClean="0"/>
              <a:t>Data Sharing Templates for Staff &amp; Families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066800" y="2133600"/>
            <a:ext cx="7010400" cy="33528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2400" dirty="0" smtClean="0"/>
              <a:t>PowerPoints Include: </a:t>
            </a:r>
          </a:p>
          <a:p>
            <a:r>
              <a:rPr lang="en-US" sz="2400" dirty="0" smtClean="0"/>
              <a:t>Overview of school </a:t>
            </a:r>
            <a:r>
              <a:rPr lang="en-US" sz="2400" dirty="0"/>
              <a:t>c</a:t>
            </a:r>
            <a:r>
              <a:rPr lang="en-US" sz="2400" dirty="0" smtClean="0"/>
              <a:t>limate</a:t>
            </a:r>
          </a:p>
          <a:p>
            <a:r>
              <a:rPr lang="en-US" sz="2400" dirty="0" smtClean="0"/>
              <a:t>Summary of survey structure &amp; report information</a:t>
            </a:r>
          </a:p>
          <a:p>
            <a:r>
              <a:rPr lang="en-US" sz="2400" dirty="0" smtClean="0"/>
              <a:t>School results templates &amp; samples</a:t>
            </a:r>
          </a:p>
          <a:p>
            <a:r>
              <a:rPr lang="en-US" sz="2400" dirty="0" smtClean="0"/>
              <a:t>Discussion &amp; planning prompts</a:t>
            </a:r>
          </a:p>
          <a:p>
            <a:r>
              <a:rPr lang="en-US" sz="2400" dirty="0" smtClean="0"/>
              <a:t>Resources</a:t>
            </a:r>
          </a:p>
        </p:txBody>
      </p:sp>
    </p:spTree>
    <p:extLst>
      <p:ext uri="{BB962C8B-B14F-4D97-AF65-F5344CB8AC3E}">
        <p14:creationId xmlns:p14="http://schemas.microsoft.com/office/powerpoint/2010/main" val="2370537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8600"/>
            <a:ext cx="6857999" cy="1143000"/>
          </a:xfrm>
        </p:spPr>
        <p:txBody>
          <a:bodyPr>
            <a:noAutofit/>
          </a:bodyPr>
          <a:lstStyle/>
          <a:p>
            <a:r>
              <a:rPr lang="en-US" sz="3600" dirty="0" smtClean="0"/>
              <a:t>PowerPoint Data Sharing Templates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7283823" cy="525780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800" b="1" dirty="0" smtClean="0">
              <a:solidFill>
                <a:schemeClr val="accent1"/>
              </a:solidFill>
            </a:endParaRPr>
          </a:p>
          <a:p>
            <a:pPr>
              <a:spcBef>
                <a:spcPts val="300"/>
              </a:spcBef>
            </a:pPr>
            <a:r>
              <a:rPr lang="en-US" sz="2400" dirty="0" smtClean="0"/>
              <a:t>Feel free to edit the templates to meet your presentation needs. It’s okay to cut and add slides. </a:t>
            </a:r>
          </a:p>
          <a:p>
            <a:pPr>
              <a:spcBef>
                <a:spcPts val="300"/>
              </a:spcBef>
            </a:pPr>
            <a:r>
              <a:rPr lang="en-US" sz="2400" dirty="0" smtClean="0"/>
              <a:t>Read the</a:t>
            </a:r>
            <a:r>
              <a:rPr lang="en-US" sz="2400" dirty="0" smtClean="0">
                <a:solidFill>
                  <a:schemeClr val="accent1"/>
                </a:solidFill>
              </a:rPr>
              <a:t> “notes” </a:t>
            </a:r>
            <a:r>
              <a:rPr lang="en-US" sz="2400" dirty="0" smtClean="0"/>
              <a:t>section for each slide to help you finalize what goes where in your presentation</a:t>
            </a:r>
          </a:p>
          <a:p>
            <a:pPr indent="-342900">
              <a:spcBef>
                <a:spcPts val="0"/>
              </a:spcBef>
            </a:pPr>
            <a:r>
              <a:rPr lang="en-US" sz="2400" dirty="0" smtClean="0"/>
              <a:t>Using </a:t>
            </a:r>
            <a:r>
              <a:rPr lang="en-US" sz="2400" dirty="0"/>
              <a:t>screen shots from your DSCS report or interpretation guide notes to save </a:t>
            </a:r>
            <a:r>
              <a:rPr lang="en-US" sz="2400" dirty="0" smtClean="0"/>
              <a:t>time.</a:t>
            </a:r>
            <a:endParaRPr lang="en-US" sz="2400" dirty="0"/>
          </a:p>
          <a:p>
            <a:pPr indent="-342900">
              <a:spcBef>
                <a:spcPts val="0"/>
              </a:spcBef>
            </a:pPr>
            <a:r>
              <a:rPr lang="en-US" sz="2400" dirty="0" smtClean="0"/>
              <a:t>Consider </a:t>
            </a:r>
            <a:r>
              <a:rPr lang="en-US" sz="2400" dirty="0"/>
              <a:t>giving staff time immediately after your presentation to:</a:t>
            </a:r>
          </a:p>
          <a:p>
            <a:pPr marL="800100" lvl="1" indent="-342900">
              <a:spcBef>
                <a:spcPts val="0"/>
              </a:spcBef>
            </a:pPr>
            <a:r>
              <a:rPr lang="en-US" sz="2400" dirty="0"/>
              <a:t>brainstorm ways to improve any areas of concern (</a:t>
            </a:r>
            <a:r>
              <a:rPr lang="en-US" sz="2400" dirty="0">
                <a:solidFill>
                  <a:schemeClr val="accent1"/>
                </a:solidFill>
              </a:rPr>
              <a:t>Action Planning</a:t>
            </a:r>
            <a:r>
              <a:rPr lang="en-US" sz="2400" dirty="0"/>
              <a:t>)</a:t>
            </a:r>
          </a:p>
          <a:p>
            <a:pPr marL="800100" lvl="1" indent="-342900">
              <a:spcBef>
                <a:spcPts val="0"/>
              </a:spcBef>
            </a:pPr>
            <a:r>
              <a:rPr lang="en-US" sz="2400" dirty="0"/>
              <a:t>share strategies that they feel help to address any identified areas of strength or </a:t>
            </a:r>
            <a:r>
              <a:rPr lang="en-US" sz="2400" dirty="0" smtClean="0"/>
              <a:t>concerns</a:t>
            </a:r>
          </a:p>
          <a:p>
            <a:pPr>
              <a:spcBef>
                <a:spcPts val="300"/>
              </a:spcBef>
            </a:pPr>
            <a:endParaRPr lang="en-US" sz="2400" dirty="0" smtClean="0"/>
          </a:p>
          <a:p>
            <a:pPr marL="0" indent="0">
              <a:spcBef>
                <a:spcPts val="0"/>
              </a:spcBef>
              <a:buNone/>
            </a:pP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4255997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36" y="1091507"/>
            <a:ext cx="7913298" cy="505307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5791200" y="2590800"/>
            <a:ext cx="1828800" cy="304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007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3197" y="320707"/>
            <a:ext cx="3962400" cy="138499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Don’t forget to CELEBRATE your good news!</a:t>
            </a:r>
          </a:p>
        </p:txBody>
      </p:sp>
      <p:pic>
        <p:nvPicPr>
          <p:cNvPr id="6" name="Picture 8" descr="http://www.hansfinzel.com/wp-content/uploads/2013/10/resilience_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78" y="762595"/>
            <a:ext cx="4355946" cy="26092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375598" y="3886200"/>
            <a:ext cx="393020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/>
              <a:t>Even when you get data that isn’t what you were looking for, </a:t>
            </a:r>
          </a:p>
          <a:p>
            <a:pPr algn="ctr"/>
            <a:r>
              <a:rPr lang="en-US" sz="2000" dirty="0" smtClean="0"/>
              <a:t>your data gives you important information to guide next steps in promoting positive climate </a:t>
            </a:r>
          </a:p>
          <a:p>
            <a:pPr algn="ctr"/>
            <a:r>
              <a:rPr lang="en-US" sz="2000" dirty="0" smtClean="0"/>
              <a:t>in your school.</a:t>
            </a:r>
          </a:p>
        </p:txBody>
      </p:sp>
      <p:pic>
        <p:nvPicPr>
          <p:cNvPr id="1026" name="Picture 2" descr="C:\Users\hearn\AppData\Local\Microsoft\Windows\Temporary Internet Files\Content.IE5\KXG7VXLI\5559885779_8b382218ea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385613"/>
            <a:ext cx="2743200" cy="3375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9231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3400" y="828050"/>
            <a:ext cx="5105400" cy="42011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rgbClr val="000099"/>
                </a:solidFill>
              </a:rPr>
              <a:t>Recommended next steps for today: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smtClean="0"/>
              <a:t>Review student report (if applicable)</a:t>
            </a:r>
          </a:p>
          <a:p>
            <a:endParaRPr lang="en-US" sz="24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100" dirty="0" smtClean="0"/>
          </a:p>
          <a:p>
            <a:r>
              <a:rPr lang="en-US" sz="2800" b="1" dirty="0" smtClean="0">
                <a:solidFill>
                  <a:srgbClr val="000099"/>
                </a:solidFill>
              </a:rPr>
              <a:t>Your next steps in the coming weeks: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Determine how and when to share!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400" dirty="0" smtClean="0"/>
              <a:t>Start action planning</a:t>
            </a:r>
          </a:p>
        </p:txBody>
      </p:sp>
      <p:pic>
        <p:nvPicPr>
          <p:cNvPr id="8194" name="Picture 2" descr="C:\Users\hearn\AppData\Local\Microsoft\Windows\Temporary Internet Files\Content.IE5\Q23P8EJ7\keep-calm-we-re-here-to-help-6-257x300[1]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3600450"/>
            <a:ext cx="2447925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89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4400" b="1" dirty="0" smtClean="0">
                <a:solidFill>
                  <a:schemeClr val="accent2"/>
                </a:solidFill>
                <a:effectLst/>
                <a:latin typeface="Tw Cen MT" panose="020B0602020104020603" pitchFamily="34" charset="0"/>
              </a:rPr>
              <a:t>	</a:t>
            </a:r>
            <a:r>
              <a:rPr lang="en-US" sz="4800" b="1" dirty="0" smtClean="0">
                <a:solidFill>
                  <a:schemeClr val="accent2"/>
                </a:solidFill>
                <a:effectLst/>
                <a:latin typeface="Tw Cen MT" panose="020B0602020104020603" pitchFamily="34" charset="0"/>
                <a:cs typeface="Times New Roman" pitchFamily="18" charset="0"/>
              </a:rPr>
              <a:t>Data Review</a:t>
            </a:r>
          </a:p>
        </p:txBody>
      </p:sp>
      <p:pic>
        <p:nvPicPr>
          <p:cNvPr id="44036" name="Picture 2" descr="C:\Documents and Settings\bear\Local Settings\Temporary Internet Files\Content.IE5\0USR5QUM\MCj00787530000[1].w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400" y="2544763"/>
            <a:ext cx="4400006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6134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2682</TotalTime>
  <Words>1071</Words>
  <Application>Microsoft Office PowerPoint</Application>
  <PresentationFormat>On-screen Show (4:3)</PresentationFormat>
  <Paragraphs>180</Paragraphs>
  <Slides>35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Adjacency</vt:lpstr>
      <vt:lpstr>PowerPoint Presentation</vt:lpstr>
      <vt:lpstr>Data Report Overview</vt:lpstr>
      <vt:lpstr>Data Report  Structure &amp; Coding</vt:lpstr>
      <vt:lpstr>Data Report  Structure &amp; Coding</vt:lpstr>
      <vt:lpstr>Standard Scores</vt:lpstr>
      <vt:lpstr>Average Item Scores</vt:lpstr>
      <vt:lpstr>Frequency Scores</vt:lpstr>
      <vt:lpstr>Color Coding</vt:lpstr>
      <vt:lpstr>Multi-year Graph  (average item)</vt:lpstr>
      <vt:lpstr>PowerPoint Presentation</vt:lpstr>
      <vt:lpstr>PowerPoint Presentation</vt:lpstr>
      <vt:lpstr>Interpretation Worksheet Structure </vt:lpstr>
      <vt:lpstr>Interpretation Worksheet Structure </vt:lpstr>
      <vt:lpstr>Order of Review Prompts per Scale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SCSS Online Module Series</vt:lpstr>
      <vt:lpstr>SCSS Online Module Series</vt:lpstr>
      <vt:lpstr>SCSS Online Module Series</vt:lpstr>
      <vt:lpstr>Remember to Share!  Don’t keep data a secret.</vt:lpstr>
      <vt:lpstr>Data Sharing Templates for Staff &amp; Families</vt:lpstr>
      <vt:lpstr>PowerPoint Data Sharing Templates</vt:lpstr>
      <vt:lpstr>PowerPoint Presentation</vt:lpstr>
      <vt:lpstr>PowerPoint Presentation</vt:lpstr>
      <vt:lpstr>PowerPoint Presentation</vt:lpstr>
      <vt:lpstr>PowerPoint Presentation</vt:lpstr>
    </vt:vector>
  </TitlesOfParts>
  <Company>University of Delaware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hearn</dc:creator>
  <cp:lastModifiedBy>Laura Davidson</cp:lastModifiedBy>
  <cp:revision>157</cp:revision>
  <cp:lastPrinted>2015-05-11T20:33:51Z</cp:lastPrinted>
  <dcterms:created xsi:type="dcterms:W3CDTF">2015-05-09T15:50:50Z</dcterms:created>
  <dcterms:modified xsi:type="dcterms:W3CDTF">2017-05-12T15:31:29Z</dcterms:modified>
</cp:coreProperties>
</file>