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8" r:id="rId3"/>
    <p:sldId id="257" r:id="rId4"/>
    <p:sldId id="282" r:id="rId5"/>
    <p:sldId id="259" r:id="rId6"/>
    <p:sldId id="276" r:id="rId7"/>
    <p:sldId id="260" r:id="rId8"/>
    <p:sldId id="262" r:id="rId9"/>
    <p:sldId id="271" r:id="rId10"/>
    <p:sldId id="272" r:id="rId11"/>
    <p:sldId id="273" r:id="rId12"/>
    <p:sldId id="274" r:id="rId13"/>
    <p:sldId id="263" r:id="rId14"/>
    <p:sldId id="261" r:id="rId15"/>
    <p:sldId id="287" r:id="rId16"/>
    <p:sldId id="288" r:id="rId17"/>
    <p:sldId id="284" r:id="rId18"/>
    <p:sldId id="289" r:id="rId19"/>
    <p:sldId id="291" r:id="rId20"/>
    <p:sldId id="293" r:id="rId21"/>
    <p:sldId id="294" r:id="rId22"/>
    <p:sldId id="295" r:id="rId23"/>
    <p:sldId id="296" r:id="rId24"/>
    <p:sldId id="297" r:id="rId25"/>
    <p:sldId id="298" r:id="rId26"/>
    <p:sldId id="299" r:id="rId27"/>
    <p:sldId id="300" r:id="rId28"/>
    <p:sldId id="264" r:id="rId29"/>
    <p:sldId id="270" r:id="rId30"/>
    <p:sldId id="26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30F"/>
    <a:srgbClr val="FF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49" autoAdjust="0"/>
  </p:normalViewPr>
  <p:slideViewPr>
    <p:cSldViewPr>
      <p:cViewPr varScale="1">
        <p:scale>
          <a:sx n="99" d="100"/>
          <a:sy n="99" d="100"/>
        </p:scale>
        <p:origin x="-113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12/2/2010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DFBA00-67E5-4299-B734-36E17E99C4B0}" type="slidenum">
              <a:rPr lang="en-US" smtClean="0"/>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12/2/2010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1879C-E37D-44CD-89EA-CCF7E831C3E0}"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01879C-E37D-44CD-89EA-CCF7E831C3E0}" type="slidenum">
              <a:rPr lang="en-US" smtClean="0"/>
              <a:pPr/>
              <a:t>1</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D4EE811-A84D-492A-BB25-34778FF54C59}" type="slidenum">
              <a:rPr lang="en-US"/>
              <a:pPr/>
              <a:t>11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686591" y="4344025"/>
            <a:ext cx="5486400" cy="4114488"/>
          </a:xfrm>
          <a:noFill/>
          <a:ln/>
        </p:spPr>
        <p:txBody>
          <a:bodyPr/>
          <a:lstStyle/>
          <a:p>
            <a:pPr eaLnBrk="1" hangingPunct="1"/>
            <a:r>
              <a:rPr lang="en-US" smtClean="0">
                <a:latin typeface="Arial" charset="0"/>
                <a:ea typeface="ＭＳ Ｐゴシック" charset="-128"/>
              </a:rPr>
              <a:t>Linda</a:t>
            </a:r>
          </a:p>
          <a:p>
            <a:pPr eaLnBrk="1" hangingPunct="1"/>
            <a:r>
              <a:rPr lang="en-US" smtClean="0">
                <a:latin typeface="Arial" charset="0"/>
                <a:ea typeface="ＭＳ Ｐゴシック" charset="-128"/>
              </a:rPr>
              <a:t>Re-emphasize that there is ONE targeted team that addresses both behavior and academics.</a:t>
            </a:r>
          </a:p>
          <a:p>
            <a:pPr eaLnBrk="1" hangingPunct="1"/>
            <a:endParaRPr lang="en-US" smtClean="0">
              <a:latin typeface="Arial" charset="0"/>
              <a:ea typeface="ＭＳ Ｐゴシック" charset="-128"/>
            </a:endParaRP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6"/>
          <p:cNvSpPr>
            <a:spLocks noGrp="1" noChangeArrowheads="1"/>
          </p:cNvSpPr>
          <p:nvPr>
            <p:ph type="ftr" sz="quarter" idx="4"/>
          </p:nvPr>
        </p:nvSpPr>
        <p:spPr>
          <a:noFill/>
        </p:spPr>
        <p:txBody>
          <a:bodyPr/>
          <a:lstStyle/>
          <a:p>
            <a:r>
              <a:rPr lang="en-US" smtClean="0"/>
              <a:t>From Hawken, Pettersson, Mootz, and Anderson (2005). Copyright by The Guilford Press. Permission to reproduce this handout is granted to purchasers of the DVD for personal use only (see License to Reproduce Downloadable Files for details).  </a:t>
            </a:r>
          </a:p>
        </p:txBody>
      </p:sp>
      <p:sp>
        <p:nvSpPr>
          <p:cNvPr id="140291" name="Rectangle 7"/>
          <p:cNvSpPr>
            <a:spLocks noGrp="1" noChangeArrowheads="1"/>
          </p:cNvSpPr>
          <p:nvPr>
            <p:ph type="sldNum" sz="quarter" idx="5"/>
          </p:nvPr>
        </p:nvSpPr>
        <p:spPr>
          <a:noFill/>
        </p:spPr>
        <p:txBody>
          <a:bodyPr/>
          <a:lstStyle/>
          <a:p>
            <a:fld id="{EFCDE579-0754-4FD8-A693-CDC18EE5DC67}" type="slidenum">
              <a:rPr lang="en-US"/>
              <a:pPr/>
              <a:t>12</a:t>
            </a:fld>
            <a:endParaRPr lang="en-US"/>
          </a:p>
        </p:txBody>
      </p:sp>
      <p:sp>
        <p:nvSpPr>
          <p:cNvPr id="140292" name="Rectangle 2"/>
          <p:cNvSpPr>
            <a:spLocks noGrp="1" noRot="1" noChangeAspect="1" noChangeArrowheads="1" noTextEdit="1"/>
          </p:cNvSpPr>
          <p:nvPr>
            <p:ph type="sldImg"/>
          </p:nvPr>
        </p:nvSpPr>
        <p:spPr>
          <a:ln/>
        </p:spPr>
      </p:sp>
      <p:sp>
        <p:nvSpPr>
          <p:cNvPr id="140293" name="Rectangle 3"/>
          <p:cNvSpPr>
            <a:spLocks noGrp="1" noChangeArrowheads="1"/>
          </p:cNvSpPr>
          <p:nvPr>
            <p:ph type="body" idx="1"/>
          </p:nvPr>
        </p:nvSpPr>
        <p:spPr>
          <a:noFill/>
          <a:ln/>
        </p:spPr>
        <p:txBody>
          <a:bodyPr/>
          <a:lstStyle/>
          <a:p>
            <a:r>
              <a:rPr lang="en-US" smtClean="0">
                <a:latin typeface="Arial" charset="0"/>
                <a:ea typeface="ＭＳ Ｐゴシック" charset="-128"/>
              </a:rPr>
              <a:t>Debby</a:t>
            </a:r>
          </a:p>
          <a:p>
            <a:endParaRPr lang="en-US" smtClean="0">
              <a:latin typeface="Arial" charset="0"/>
              <a:ea typeface="ＭＳ Ｐゴシック" charset="-128"/>
            </a:endParaRPr>
          </a:p>
          <a:p>
            <a:r>
              <a:rPr lang="en-US" smtClean="0">
                <a:latin typeface="Arial" charset="0"/>
                <a:ea typeface="ＭＳ Ｐゴシック" charset="-128"/>
              </a:rPr>
              <a:t>Here are three different examples.</a:t>
            </a:r>
          </a:p>
          <a:p>
            <a:endParaRPr lang="en-US" smtClean="0">
              <a:latin typeface="Arial" charset="0"/>
              <a:ea typeface="ＭＳ Ｐゴシック" charset="-128"/>
            </a:endParaRPr>
          </a:p>
          <a:p>
            <a:r>
              <a:rPr lang="en-US" smtClean="0">
                <a:latin typeface="Arial" charset="0"/>
                <a:ea typeface="ＭＳ Ｐゴシック" charset="-128"/>
              </a:rPr>
              <a:t>This first one has  Periods (block schedule) along the top</a:t>
            </a:r>
          </a:p>
          <a:p>
            <a:r>
              <a:rPr lang="en-US" smtClean="0">
                <a:latin typeface="Arial" charset="0"/>
                <a:ea typeface="ＭＳ Ｐゴシック" charset="-128"/>
              </a:rPr>
              <a:t>Goals (along the side) are the school-wide expectations (may need to be individualized for some students)</a:t>
            </a:r>
          </a:p>
          <a:p>
            <a:endParaRPr lang="en-US" smtClean="0">
              <a:latin typeface="Arial" charset="0"/>
              <a:ea typeface="ＭＳ Ｐゴシック" charset="-128"/>
            </a:endParaRPr>
          </a:p>
          <a:p>
            <a:r>
              <a:rPr lang="en-US" smtClean="0">
                <a:latin typeface="Arial" charset="0"/>
                <a:ea typeface="ＭＳ Ｐゴシック" charset="-128"/>
              </a:rPr>
              <a:t>Rankings – 2 = followed expectation, 1 = so- so, 0 = did not meet expectation</a:t>
            </a:r>
          </a:p>
        </p:txBody>
      </p:sp>
      <p:sp>
        <p:nvSpPr>
          <p:cNvPr id="6" name="Date Placeholder 5"/>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following districts are currently using I-Tracker Pro:</a:t>
            </a:r>
          </a:p>
          <a:p>
            <a:r>
              <a:rPr lang="en-US" sz="1200" kern="1200" dirty="0" smtClean="0">
                <a:solidFill>
                  <a:schemeClr val="tx1"/>
                </a:solidFill>
                <a:latin typeface="+mn-lt"/>
                <a:ea typeface="+mn-ea"/>
                <a:cs typeface="+mn-cs"/>
              </a:rPr>
              <a:t>Colonial</a:t>
            </a:r>
          </a:p>
          <a:p>
            <a:r>
              <a:rPr lang="en-US" sz="1200" kern="1200" dirty="0" smtClean="0">
                <a:solidFill>
                  <a:schemeClr val="tx1"/>
                </a:solidFill>
                <a:latin typeface="+mn-lt"/>
                <a:ea typeface="+mn-ea"/>
                <a:cs typeface="+mn-cs"/>
              </a:rPr>
              <a:t>Red Clay</a:t>
            </a:r>
          </a:p>
          <a:p>
            <a:r>
              <a:rPr lang="en-US" sz="1200" kern="1200" dirty="0" smtClean="0">
                <a:solidFill>
                  <a:schemeClr val="tx1"/>
                </a:solidFill>
                <a:latin typeface="+mn-lt"/>
                <a:ea typeface="+mn-ea"/>
                <a:cs typeface="+mn-cs"/>
              </a:rPr>
              <a:t>Appoquinimink</a:t>
            </a:r>
          </a:p>
          <a:p>
            <a:r>
              <a:rPr lang="en-US" sz="1200" kern="1200" dirty="0" smtClean="0">
                <a:solidFill>
                  <a:schemeClr val="tx1"/>
                </a:solidFill>
                <a:latin typeface="+mn-lt"/>
                <a:ea typeface="+mn-ea"/>
                <a:cs typeface="+mn-cs"/>
              </a:rPr>
              <a:t>Capital</a:t>
            </a:r>
          </a:p>
          <a:p>
            <a:r>
              <a:rPr lang="en-US" sz="1200" kern="1200" dirty="0" smtClean="0">
                <a:solidFill>
                  <a:schemeClr val="tx1"/>
                </a:solidFill>
                <a:latin typeface="+mn-lt"/>
                <a:ea typeface="+mn-ea"/>
                <a:cs typeface="+mn-cs"/>
              </a:rPr>
              <a:t>CR</a:t>
            </a:r>
          </a:p>
          <a:p>
            <a:r>
              <a:rPr lang="en-US" sz="1200" kern="1200" dirty="0" smtClean="0">
                <a:solidFill>
                  <a:schemeClr val="tx1"/>
                </a:solidFill>
                <a:latin typeface="+mn-lt"/>
                <a:ea typeface="+mn-ea"/>
                <a:cs typeface="+mn-cs"/>
              </a:rPr>
              <a:t>Indian River</a:t>
            </a:r>
          </a:p>
          <a:p>
            <a:r>
              <a:rPr lang="en-US" sz="1200" kern="1200" dirty="0" smtClean="0">
                <a:solidFill>
                  <a:schemeClr val="tx1"/>
                </a:solidFill>
                <a:latin typeface="+mn-lt"/>
                <a:ea typeface="+mn-ea"/>
                <a:cs typeface="+mn-cs"/>
              </a:rPr>
              <a:t>Lake Forest</a:t>
            </a:r>
          </a:p>
          <a:p>
            <a:r>
              <a:rPr lang="en-US" sz="1200" kern="1200" dirty="0" smtClean="0">
                <a:solidFill>
                  <a:schemeClr val="tx1"/>
                </a:solidFill>
                <a:latin typeface="+mn-lt"/>
                <a:ea typeface="+mn-ea"/>
                <a:cs typeface="+mn-cs"/>
              </a:rPr>
              <a:t>Laurel (new 2011 implementation)</a:t>
            </a:r>
          </a:p>
          <a:p>
            <a:r>
              <a:rPr lang="en-US" sz="1200" kern="1200" dirty="0" smtClean="0">
                <a:solidFill>
                  <a:schemeClr val="tx1"/>
                </a:solidFill>
                <a:latin typeface="+mn-lt"/>
                <a:ea typeface="+mn-ea"/>
                <a:cs typeface="+mn-cs"/>
              </a:rPr>
              <a:t>Family Foundations Charter (new 2011 implementation)</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We are anticipating Christina and Smyrna to also begin using the application this school year but are awaiting confirmation.</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13</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14</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C376FBB-E425-4347-AEDA-C56CF2B9D44D}" type="slidenum">
              <a:rPr lang="en-US">
                <a:latin typeface="Arial" charset="0"/>
                <a:ea typeface="Arial" charset="0"/>
                <a:cs typeface="Arial" charset="0"/>
              </a:rPr>
              <a:pPr/>
              <a:t>16</a:t>
            </a:fld>
            <a:endParaRPr lang="en-US">
              <a:latin typeface="Arial" charset="0"/>
              <a:ea typeface="Arial" charset="0"/>
              <a:cs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a:latin typeface="Arial" charset="0"/>
              <a:ea typeface="Arial" charset="0"/>
              <a:cs typeface="Arial" charset="0"/>
            </a:endParaRPr>
          </a:p>
          <a:p>
            <a:pPr eaLnBrk="1" hangingPunct="1"/>
            <a:endParaRPr lang="en-US">
              <a:latin typeface="Arial" charset="0"/>
              <a:ea typeface="Arial" charset="0"/>
              <a:cs typeface="Arial" charset="0"/>
            </a:endParaRPr>
          </a:p>
          <a:p>
            <a:pPr eaLnBrk="1" hangingPunct="1"/>
            <a:endParaRPr lang="en-US">
              <a:latin typeface="Arial" charset="0"/>
              <a:ea typeface="Arial" charset="0"/>
              <a:cs typeface="Arial" charset="0"/>
            </a:endParaRPr>
          </a:p>
          <a:p>
            <a:pPr eaLnBrk="1" hangingPunct="1"/>
            <a:r>
              <a:rPr lang="en-US">
                <a:latin typeface="Arial" charset="0"/>
                <a:ea typeface="Arial" charset="0"/>
                <a:cs typeface="Arial" charset="0"/>
              </a:rPr>
              <a:t>Use this slide to talk about each intervention…focusing on tier 3</a:t>
            </a:r>
          </a:p>
          <a:p>
            <a:pPr eaLnBrk="1" hangingPunct="1"/>
            <a:r>
              <a:rPr lang="en-US">
                <a:latin typeface="Arial" charset="0"/>
                <a:ea typeface="Arial" charset="0"/>
                <a:cs typeface="Arial" charset="0"/>
              </a:rPr>
              <a:t>When writing a plan, it could be useful to have this in front of the team members; this will help us create plans using our lower level interventions.  Point out:  we believe there are six types of interventions (point out on triangle);  This is our new structure for our training. </a:t>
            </a: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027" y="8684926"/>
            <a:ext cx="2972421" cy="457513"/>
          </a:xfrm>
          <a:prstGeom prst="rect">
            <a:avLst/>
          </a:prstGeom>
          <a:noFill/>
          <a:ln w="9525">
            <a:noFill/>
            <a:miter lim="800000"/>
            <a:headEnd/>
            <a:tailEnd/>
          </a:ln>
        </p:spPr>
        <p:txBody>
          <a:bodyPr lIns="91435" tIns="45718" rIns="91435" bIns="45718" anchor="b"/>
          <a:lstStyle/>
          <a:p>
            <a:pPr algn="r" defTabSz="914437"/>
            <a:fld id="{C5F2D11D-07E4-4533-8866-2093F77629A9}" type="slidenum">
              <a:rPr lang="en-US" sz="1200"/>
              <a:pPr algn="r" defTabSz="914437"/>
              <a:t>17</a:t>
            </a:fld>
            <a:endParaRPr lang="en-US" sz="1200" dirty="0"/>
          </a:p>
        </p:txBody>
      </p:sp>
      <p:sp>
        <p:nvSpPr>
          <p:cNvPr id="63491"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91435" tIns="45718" rIns="91435" bIns="45718" anchor="b"/>
          <a:lstStyle/>
          <a:p>
            <a:pPr algn="r" defTabSz="914437" eaLnBrk="0" hangingPunct="0"/>
            <a:fld id="{43402E5F-463F-416E-8850-5C6859B70B63}" type="slidenum">
              <a:rPr lang="en-US" sz="1200">
                <a:ea typeface="MS PGothic" pitchFamily="34" charset="-128"/>
              </a:rPr>
              <a:pPr algn="r" defTabSz="914437" eaLnBrk="0" hangingPunct="0"/>
              <a:t>17</a:t>
            </a:fld>
            <a:endParaRPr lang="en-US" sz="1200" dirty="0">
              <a:ea typeface="MS PGothic" pitchFamily="34" charset="-128"/>
            </a:endParaRPr>
          </a:p>
        </p:txBody>
      </p:sp>
      <p:sp>
        <p:nvSpPr>
          <p:cNvPr id="63492" name="Rectangle 2"/>
          <p:cNvSpPr>
            <a:spLocks noGrp="1" noRot="1" noChangeAspect="1" noChangeArrowheads="1" noTextEdit="1"/>
          </p:cNvSpPr>
          <p:nvPr>
            <p:ph type="sldImg"/>
          </p:nvPr>
        </p:nvSpPr>
        <p:spPr>
          <a:solidFill>
            <a:srgbClr val="FFFFFF"/>
          </a:solidFill>
          <a:ln/>
        </p:spPr>
      </p:sp>
      <p:sp>
        <p:nvSpPr>
          <p:cNvPr id="63493" name="Rectangle 3"/>
          <p:cNvSpPr>
            <a:spLocks noGrp="1" noChangeArrowheads="1"/>
          </p:cNvSpPr>
          <p:nvPr>
            <p:ph type="body" idx="1"/>
          </p:nvPr>
        </p:nvSpPr>
        <p:spPr>
          <a:xfrm>
            <a:off x="914711" y="4344025"/>
            <a:ext cx="5028579" cy="4114488"/>
          </a:xfrm>
          <a:solidFill>
            <a:srgbClr val="FFFFFF"/>
          </a:solidFill>
          <a:ln>
            <a:solidFill>
              <a:srgbClr val="000000"/>
            </a:solidFill>
          </a:ln>
        </p:spPr>
        <p:txBody>
          <a:bodyPr/>
          <a:lstStyle/>
          <a:p>
            <a:pPr eaLnBrk="1" hangingPunct="1"/>
            <a:r>
              <a:rPr lang="en-US" dirty="0" smtClean="0"/>
              <a:t>The abbreviations in yellow are spelled out on the previous inverted</a:t>
            </a:r>
            <a:r>
              <a:rPr lang="en-US" baseline="0" dirty="0" smtClean="0"/>
              <a:t> triangle slide</a:t>
            </a:r>
            <a:endParaRPr lang="en-US" dirty="0" smtClean="0"/>
          </a:p>
        </p:txBody>
      </p:sp>
      <p:sp>
        <p:nvSpPr>
          <p:cNvPr id="6" name="Date Placeholder 5"/>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7D09244-DA9E-DD46-8B09-BAB714A100EF}" type="slidenum">
              <a:rPr lang="en-US">
                <a:ea typeface="Arial" charset="0"/>
                <a:cs typeface="Arial" charset="0"/>
              </a:rPr>
              <a:pPr/>
              <a:t>19</a:t>
            </a:fld>
            <a:endParaRPr lang="en-US">
              <a:ea typeface="Arial" charset="0"/>
              <a:cs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spcBef>
                <a:spcPct val="0"/>
              </a:spcBef>
            </a:pPr>
            <a:r>
              <a:rPr lang="en-US">
                <a:latin typeface="Arial" charset="0"/>
              </a:rPr>
              <a:t>Remind teams that at each level, Univ, Sec, Tert, there should be a division of duties among team members to avoid one person being the “expert” or carrying all of the PBIS responsibilities.  </a:t>
            </a: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E341F4B-39D5-F343-A2E1-2F54952E1493}" type="slidenum">
              <a:rPr lang="en-US"/>
              <a:pPr/>
              <a:t>20</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a:latin typeface="Arial" charset="0"/>
              </a:rPr>
              <a:t>We are beginning with description/examples of ways we will identify students who are in need of Secondary Support/s</a:t>
            </a: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r>
              <a:rPr lang="en-US">
                <a:latin typeface="Arial" charset="0"/>
              </a:rPr>
              <a:t>Be ready…this is probably a new message;  Two types of teams or conversations at the tertiary level.  The first type of team is a systems team and individual student teams.  Every child who you are thinking about at the tertiary level will have an individual team.  This is not the IEP team.  This is people who know and interact with the student.  Like a wrap around team, but slightly less comprehensive because talking about school behaviors.  </a:t>
            </a: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r>
              <a:rPr lang="en-US">
                <a:latin typeface="Arial" charset="0"/>
              </a:rPr>
              <a:t>Without the context of where fba/bip fits the practices won’t matter;  They are not allowed to name individual kids;  they talk about the whole school (their unit of analysis);  what you trouble shoot around are the tertiary level interventions in your building.  (have them take out their tier 2/tier 3 tracking tool).  This is the main tool the tertiary system planning team uses to guide their work.</a:t>
            </a: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Process: </a:t>
            </a:r>
          </a:p>
          <a:p>
            <a:r>
              <a:rPr lang="en-US" dirty="0" smtClean="0"/>
              <a:t>Registration closed and confirmation send on 11/16.</a:t>
            </a:r>
            <a:r>
              <a:rPr lang="en-US" baseline="0" dirty="0" smtClean="0"/>
              <a:t>  </a:t>
            </a:r>
          </a:p>
          <a:p>
            <a:r>
              <a:rPr lang="en-US" baseline="0" dirty="0" smtClean="0"/>
              <a:t>Materials being ordered and prepared.  </a:t>
            </a:r>
          </a:p>
          <a:p>
            <a:r>
              <a:rPr lang="en-US" dirty="0" smtClean="0"/>
              <a:t>Materials delivered to district</a:t>
            </a:r>
            <a:r>
              <a:rPr lang="en-US" baseline="0" dirty="0" smtClean="0"/>
              <a:t> offices for distribution to the schools by 1/7 (exact date notice will be sent)</a:t>
            </a:r>
          </a:p>
          <a:p>
            <a:r>
              <a:rPr lang="en-US" baseline="0" dirty="0" smtClean="0"/>
              <a:t>Return via state mail (NO DISTRICT PICK UP), or through coaches – 2/25</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Communication plan: School contacts, coaches &amp; district SC people on all communication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you have a different need/want – let’s discuss</a:t>
            </a:r>
            <a:endParaRPr lang="en-US" dirty="0" smtClean="0"/>
          </a:p>
          <a:p>
            <a:endParaRPr lang="en-US" dirty="0" smtClean="0"/>
          </a:p>
          <a:p>
            <a:r>
              <a:rPr lang="en-US" sz="1200" kern="1200" dirty="0" smtClean="0">
                <a:solidFill>
                  <a:schemeClr val="tx1"/>
                </a:solidFill>
                <a:latin typeface="+mn-lt"/>
                <a:ea typeface="+mn-ea"/>
                <a:cs typeface="+mn-cs"/>
              </a:rPr>
              <a:t>Feedback on Spanish Student survey option idea</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Board presentation on SC</a:t>
            </a:r>
          </a:p>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2</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r>
              <a:rPr lang="en-US">
                <a:latin typeface="Arial" charset="0"/>
              </a:rPr>
              <a:t>Point out not just for wrap around, but for tertiary level fba/bip.  The team is going to figure it out, rather than an expert coming in and pulling ideas from a generic menu.  Good news:  this is only for about 3% of building population.  </a:t>
            </a: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r>
              <a:rPr lang="en-US">
                <a:latin typeface="Arial" charset="0"/>
              </a:rPr>
              <a:t>Kids who get a brief fba/bip didn’t respond to layeriing of interventions;  kids who get a complex fba/bip are kids who didn’t respond to a brief fba/bip.  If you don’t have a rule, you can’t have an exception…it would just be how you do business.</a:t>
            </a:r>
          </a:p>
          <a:p>
            <a:endParaRPr lang="en-US">
              <a:latin typeface="Arial" charset="0"/>
            </a:endParaRP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r>
              <a:rPr lang="en-US">
                <a:latin typeface="Arial" charset="0"/>
              </a:rPr>
              <a:t>If you are sitting with a generic team, you are doing secondary work;  focused one behavior and one setting with brief fba/bip.  </a:t>
            </a: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r>
              <a:rPr lang="en-US">
                <a:latin typeface="Arial" charset="0"/>
              </a:rPr>
              <a:t>Dean Fixen “kids can’t benefit from interventions they don’t’ receive”;  this is relevant because the more conversations we have early on in the process the fewer kids we are going to be able to get to serve.  If you talk about function too soon, you aren’t going to be able to get to all the kids who need interventions.  Any kid you are considering for tertiary, put in cico immediately.  For both types you use some very basic forms of data.  All data points don’t have to be highly individualized.  You don’t want to say “all of these tools have to be completed” for an fba/bip.  You use the tools to answer questions that aren’t answered.  </a:t>
            </a:r>
          </a:p>
        </p:txBody>
      </p:sp>
      <p:sp>
        <p:nvSpPr>
          <p:cNvPr id="4" name="Date Placeholder 3"/>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D80A3A7-1579-DD41-B241-91771855290A}" type="slidenum">
              <a:rPr lang="en-US">
                <a:latin typeface="Arial" charset="0"/>
                <a:ea typeface="Arial" charset="0"/>
                <a:cs typeface="Arial" charset="0"/>
              </a:rPr>
              <a:pPr/>
              <a:t>27</a:t>
            </a:fld>
            <a:endParaRPr lang="en-US">
              <a:latin typeface="Arial" charset="0"/>
              <a:ea typeface="Arial" charset="0"/>
              <a:cs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latin typeface="Arial" charset="0"/>
                <a:ea typeface="Arial" charset="0"/>
                <a:cs typeface="Arial" charset="0"/>
              </a:rPr>
              <a:t>The tracking tool is the agenda in a different format</a:t>
            </a: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2011 Recognition</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Phase 1 in good shape; we made minor tweaks to review and confirm with cadre; Quick turnaround to resend to schools before winter break.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FAQ – Additions include: Additional NA guidance,</a:t>
            </a:r>
            <a:r>
              <a:rPr lang="en-US" sz="1200" kern="1200" baseline="0" dirty="0" smtClean="0">
                <a:solidFill>
                  <a:schemeClr val="tx1"/>
                </a:solidFill>
                <a:latin typeface="+mn-lt"/>
                <a:ea typeface="+mn-ea"/>
                <a:cs typeface="+mn-cs"/>
              </a:rPr>
              <a:t> Data for schools serving students w/ significant intellectual disabilities, and family sharing/feedback</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NA: Staff completed “Delaware Assessment of Strengths and Needs for Positive Behavior Supports” </a:t>
            </a:r>
            <a:r>
              <a:rPr lang="en-US" sz="1200" i="1" kern="1200" dirty="0" smtClean="0">
                <a:solidFill>
                  <a:schemeClr val="tx1"/>
                </a:solidFill>
                <a:latin typeface="+mn-lt"/>
                <a:ea typeface="+mn-ea"/>
                <a:cs typeface="+mn-cs"/>
              </a:rPr>
              <a:t>Sections 1 and 5 are required for 1</a:t>
            </a:r>
            <a:r>
              <a:rPr lang="en-US" sz="1200" i="1" kern="1200" baseline="30000" dirty="0" smtClean="0">
                <a:solidFill>
                  <a:schemeClr val="tx1"/>
                </a:solidFill>
                <a:latin typeface="+mn-lt"/>
                <a:ea typeface="+mn-ea"/>
                <a:cs typeface="+mn-cs"/>
              </a:rPr>
              <a:t>st</a:t>
            </a:r>
            <a:r>
              <a:rPr lang="en-US" sz="1200" i="1" kern="1200" dirty="0" smtClean="0">
                <a:solidFill>
                  <a:schemeClr val="tx1"/>
                </a:solidFill>
                <a:latin typeface="+mn-lt"/>
                <a:ea typeface="+mn-ea"/>
                <a:cs typeface="+mn-cs"/>
              </a:rPr>
              <a:t> time applicants. All other schools complete 2 sections chosen by team based on data. </a:t>
            </a:r>
          </a:p>
          <a:p>
            <a:r>
              <a:rPr lang="en-US" sz="1200" kern="1200" dirty="0" smtClean="0">
                <a:solidFill>
                  <a:schemeClr val="tx1"/>
                </a:solidFill>
                <a:latin typeface="+mn-lt"/>
                <a:ea typeface="+mn-ea"/>
                <a:cs typeface="+mn-cs"/>
              </a:rPr>
              <a:t>When schools are completing the needs assessment for the first time, sections 1 and 5 are required.  In subsequent years schools should select sections to complete each year based on the areas of focus.  </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Phase 2 – in progress</a:t>
            </a:r>
          </a:p>
          <a:p>
            <a:r>
              <a:rPr lang="en-US" sz="1200" kern="1200" dirty="0" smtClean="0">
                <a:solidFill>
                  <a:schemeClr val="tx1"/>
                </a:solidFill>
                <a:latin typeface="+mn-lt"/>
                <a:ea typeface="+mn-ea"/>
                <a:cs typeface="+mn-cs"/>
              </a:rPr>
              <a:t>Discussed draft of phase 2, Linda will try to read over, SH will share with DB.  Discuss on the 18</a:t>
            </a:r>
            <a:r>
              <a:rPr lang="en-US" sz="1200" kern="1200" baseline="30000" dirty="0" smtClean="0">
                <a:solidFill>
                  <a:schemeClr val="tx1"/>
                </a:solidFill>
                <a:latin typeface="+mn-lt"/>
                <a:ea typeface="+mn-ea"/>
                <a:cs typeface="+mn-cs"/>
              </a:rPr>
              <a:t>th</a:t>
            </a:r>
            <a:r>
              <a:rPr lang="en-US" sz="1200" kern="1200" dirty="0" smtClean="0">
                <a:solidFill>
                  <a:schemeClr val="tx1"/>
                </a:solidFill>
                <a:latin typeface="+mn-lt"/>
                <a:ea typeface="+mn-ea"/>
                <a:cs typeface="+mn-cs"/>
              </a:rPr>
              <a:t> if we want to get it ready to discuss w/ cadre in any form.  Susan Corey first since she was part of workgroup. </a:t>
            </a:r>
          </a:p>
          <a:p>
            <a:r>
              <a:rPr lang="en-US" sz="1200" kern="1200" dirty="0" smtClean="0">
                <a:solidFill>
                  <a:schemeClr val="tx1"/>
                </a:solidFill>
                <a:latin typeface="+mn-lt"/>
                <a:ea typeface="+mn-ea"/>
                <a:cs typeface="+mn-cs"/>
              </a:rPr>
              <a:t>Jessica or Mike look at Illinois recognition system.  Have on hand to share when reviewing our recognition applications for comparison purposes.  </a:t>
            </a:r>
          </a:p>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28</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PBS Celebration</a:t>
            </a:r>
            <a:r>
              <a:rPr lang="en-US" sz="1200" kern="1200" dirty="0" smtClean="0">
                <a:solidFill>
                  <a:schemeClr val="tx1"/>
                </a:solidFill>
                <a:latin typeface="+mn-lt"/>
                <a:ea typeface="+mn-ea"/>
                <a:cs typeface="+mn-cs"/>
              </a:rPr>
              <a:t> – </a:t>
            </a:r>
          </a:p>
          <a:p>
            <a:pPr lvl="0"/>
            <a:r>
              <a:rPr lang="en-US" sz="1200" kern="1200" dirty="0" smtClean="0">
                <a:solidFill>
                  <a:schemeClr val="tx1"/>
                </a:solidFill>
                <a:latin typeface="+mn-lt"/>
                <a:ea typeface="+mn-ea"/>
                <a:cs typeface="+mn-cs"/>
              </a:rPr>
              <a:t>Aim for 5 topics that would be spotlight topics (current ideas: character </a:t>
            </a:r>
            <a:r>
              <a:rPr lang="en-US" sz="1200" kern="1200" dirty="0" err="1" smtClean="0">
                <a:solidFill>
                  <a:schemeClr val="tx1"/>
                </a:solidFill>
                <a:latin typeface="+mn-lt"/>
                <a:ea typeface="+mn-ea"/>
                <a:cs typeface="+mn-cs"/>
              </a:rPr>
              <a:t>ed</a:t>
            </a:r>
            <a:r>
              <a:rPr lang="en-US" sz="1200" kern="1200" dirty="0" smtClean="0">
                <a:solidFill>
                  <a:schemeClr val="tx1"/>
                </a:solidFill>
                <a:latin typeface="+mn-lt"/>
                <a:ea typeface="+mn-ea"/>
                <a:cs typeface="+mn-cs"/>
              </a:rPr>
              <a:t>, correction strategies, teaching strategies, student involvement, staff recognition or sustainability)</a:t>
            </a:r>
          </a:p>
          <a:p>
            <a:pPr lvl="0"/>
            <a:r>
              <a:rPr lang="en-US" sz="1200" kern="1200" dirty="0" smtClean="0">
                <a:solidFill>
                  <a:schemeClr val="tx1"/>
                </a:solidFill>
                <a:latin typeface="+mn-lt"/>
                <a:ea typeface="+mn-ea"/>
                <a:cs typeface="+mn-cs"/>
              </a:rPr>
              <a:t>Panel format – cross grade representation per topic if possible, as well as coaches and staff to share</a:t>
            </a:r>
          </a:p>
          <a:p>
            <a:pPr lvl="0"/>
            <a:r>
              <a:rPr lang="en-US" sz="1200" kern="1200" dirty="0" smtClean="0">
                <a:solidFill>
                  <a:schemeClr val="tx1"/>
                </a:solidFill>
                <a:latin typeface="+mn-lt"/>
                <a:ea typeface="+mn-ea"/>
                <a:cs typeface="+mn-cs"/>
              </a:rPr>
              <a:t>Develop an example for the coaches, so they get an idea of what we’re looking for and can help recruit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April 14, 2011 – Dover, DE</a:t>
            </a:r>
          </a:p>
          <a:p>
            <a:r>
              <a:rPr lang="en-US" sz="1200" b="1" kern="1200" dirty="0" smtClean="0">
                <a:solidFill>
                  <a:schemeClr val="tx1"/>
                </a:solidFill>
                <a:latin typeface="+mn-lt"/>
                <a:ea typeface="+mn-ea"/>
                <a:cs typeface="+mn-cs"/>
              </a:rPr>
              <a:t>PBS Celebration</a:t>
            </a:r>
            <a:r>
              <a:rPr lang="en-US" sz="1200" kern="1200" dirty="0" smtClean="0">
                <a:solidFill>
                  <a:schemeClr val="tx1"/>
                </a:solidFill>
                <a:latin typeface="+mn-lt"/>
                <a:ea typeface="+mn-ea"/>
                <a:cs typeface="+mn-cs"/>
              </a:rPr>
              <a:t> – </a:t>
            </a:r>
          </a:p>
          <a:p>
            <a:pPr lvl="0"/>
            <a:r>
              <a:rPr lang="en-US" sz="1200" kern="1200" dirty="0" smtClean="0">
                <a:solidFill>
                  <a:schemeClr val="tx1"/>
                </a:solidFill>
                <a:latin typeface="+mn-lt"/>
                <a:ea typeface="+mn-ea"/>
                <a:cs typeface="+mn-cs"/>
              </a:rPr>
              <a:t>Aim for 5 topics that would be spotlight topics (current ideas: character </a:t>
            </a:r>
            <a:r>
              <a:rPr lang="en-US" sz="1200" kern="1200" dirty="0" err="1" smtClean="0">
                <a:solidFill>
                  <a:schemeClr val="tx1"/>
                </a:solidFill>
                <a:latin typeface="+mn-lt"/>
                <a:ea typeface="+mn-ea"/>
                <a:cs typeface="+mn-cs"/>
              </a:rPr>
              <a:t>ed</a:t>
            </a:r>
            <a:r>
              <a:rPr lang="en-US" sz="1200" kern="1200" dirty="0" smtClean="0">
                <a:solidFill>
                  <a:schemeClr val="tx1"/>
                </a:solidFill>
                <a:latin typeface="+mn-lt"/>
                <a:ea typeface="+mn-ea"/>
                <a:cs typeface="+mn-cs"/>
              </a:rPr>
              <a:t>, correction strategies, teaching strategies, student involvement, staff recognition or sustainability)</a:t>
            </a:r>
          </a:p>
          <a:p>
            <a:pPr lvl="0"/>
            <a:r>
              <a:rPr lang="en-US" sz="1200" kern="1200" dirty="0" smtClean="0">
                <a:solidFill>
                  <a:schemeClr val="tx1"/>
                </a:solidFill>
                <a:latin typeface="+mn-lt"/>
                <a:ea typeface="+mn-ea"/>
                <a:cs typeface="+mn-cs"/>
              </a:rPr>
              <a:t>Panel format – cross grade representation per topic if possible, as well as coaches and staff to share</a:t>
            </a:r>
          </a:p>
          <a:p>
            <a:pPr lvl="0"/>
            <a:r>
              <a:rPr lang="en-US" sz="1200" kern="1200" dirty="0" smtClean="0">
                <a:solidFill>
                  <a:schemeClr val="tx1"/>
                </a:solidFill>
                <a:latin typeface="+mn-lt"/>
                <a:ea typeface="+mn-ea"/>
                <a:cs typeface="+mn-cs"/>
              </a:rPr>
              <a:t>Develop an example for the coaches, so they get an idea of what we’re looking for and can help recruit</a:t>
            </a:r>
          </a:p>
          <a:p>
            <a:endParaRPr lang="en-US" sz="1200" i="1"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A49A489-C36C-4956-99A5-A2690747682C}" type="slidenum">
              <a:rPr lang="en-US" smtClean="0">
                <a:solidFill>
                  <a:prstClr val="black"/>
                </a:solidFill>
              </a:rPr>
              <a:pPr/>
              <a:t>29</a:t>
            </a:fld>
            <a:endParaRPr lang="en-US">
              <a:solidFill>
                <a:prstClr val="black"/>
              </a:solidFill>
            </a:endParaRPr>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274320" lvl="1">
              <a:spcBef>
                <a:spcPts val="600"/>
              </a:spcBef>
              <a:buSzPct val="70000"/>
              <a:buFont typeface="Wingdings"/>
              <a:buNone/>
            </a:pPr>
            <a:endParaRPr lang="en-US" sz="1200" dirty="0" smtClean="0"/>
          </a:p>
          <a:p>
            <a:pPr marL="274320" lvl="1">
              <a:spcBef>
                <a:spcPts val="600"/>
              </a:spcBef>
              <a:buSzPct val="70000"/>
              <a:buFont typeface="Wingdings"/>
              <a:buNone/>
            </a:pPr>
            <a:r>
              <a:rPr lang="en-US" sz="1200" dirty="0" smtClean="0"/>
              <a:t>Data</a:t>
            </a:r>
            <a:r>
              <a:rPr lang="en-US" sz="1200" baseline="0" dirty="0" smtClean="0"/>
              <a:t> collection for </a:t>
            </a:r>
            <a:r>
              <a:rPr lang="en-US" sz="2400" dirty="0" smtClean="0"/>
              <a:t>District &amp; State level review</a:t>
            </a:r>
          </a:p>
          <a:p>
            <a:r>
              <a:rPr lang="en-US" dirty="0" smtClean="0"/>
              <a:t>	Looking to consider:</a:t>
            </a:r>
          </a:p>
          <a:p>
            <a:pPr lvl="1"/>
            <a:r>
              <a:rPr lang="en-US" sz="2400" dirty="0" smtClean="0"/>
              <a:t>How does my school referral rate compare to other schools within the district (by grade level if applicable)? </a:t>
            </a:r>
          </a:p>
          <a:p>
            <a:pPr lvl="1"/>
            <a:r>
              <a:rPr lang="en-US" sz="2400" dirty="0" smtClean="0"/>
              <a:t>How does my school referral rate compare to other schools within the state?  </a:t>
            </a:r>
          </a:p>
          <a:p>
            <a:pPr lvl="1"/>
            <a:r>
              <a:rPr lang="en-US" sz="2400" dirty="0" smtClean="0"/>
              <a:t>Do schools experience similar trends in disciplinary referrals throughout the year as my school?</a:t>
            </a:r>
          </a:p>
          <a:p>
            <a:pPr lvl="1"/>
            <a:r>
              <a:rPr lang="en-US" sz="2400" dirty="0" smtClean="0"/>
              <a:t>Other? </a:t>
            </a:r>
          </a:p>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3</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Feedback:</a:t>
            </a:r>
          </a:p>
          <a:p>
            <a:r>
              <a:rPr lang="en-US" dirty="0" smtClean="0"/>
              <a:t>Electronic survey &amp; phone survey</a:t>
            </a:r>
          </a:p>
          <a:p>
            <a:r>
              <a:rPr lang="en-US" dirty="0" smtClean="0"/>
              <a:t>Educator</a:t>
            </a:r>
            <a:r>
              <a:rPr lang="en-US" baseline="0" dirty="0" smtClean="0"/>
              <a:t> feedback to address item clarity and conciseness </a:t>
            </a:r>
          </a:p>
          <a:p>
            <a:endParaRPr lang="en-US" dirty="0" smtClean="0"/>
          </a:p>
          <a:p>
            <a:pPr lvl="0"/>
            <a:r>
              <a:rPr lang="en-US" dirty="0" smtClean="0"/>
              <a:t>2010-2011 Revisions: Will continue to look at w/ Cadre today</a:t>
            </a:r>
          </a:p>
          <a:p>
            <a:pPr lvl="1"/>
            <a:r>
              <a:rPr lang="en-US" dirty="0" smtClean="0">
                <a:solidFill>
                  <a:schemeClr val="tx1"/>
                </a:solidFill>
              </a:rPr>
              <a:t>NA –</a:t>
            </a:r>
            <a:r>
              <a:rPr lang="en-US" baseline="0" dirty="0" smtClean="0">
                <a:solidFill>
                  <a:schemeClr val="tx1"/>
                </a:solidFill>
              </a:rPr>
              <a:t> split into 2 sections</a:t>
            </a:r>
            <a:endParaRPr lang="en-US" dirty="0" smtClean="0">
              <a:solidFill>
                <a:schemeClr val="tx1"/>
              </a:solidFill>
            </a:endParaRPr>
          </a:p>
          <a:p>
            <a:pPr lvl="1"/>
            <a:r>
              <a:rPr lang="en-US" dirty="0" smtClean="0">
                <a:solidFill>
                  <a:schemeClr val="tx1"/>
                </a:solidFill>
              </a:rPr>
              <a:t>Presentation of Data</a:t>
            </a:r>
          </a:p>
          <a:p>
            <a:pPr lvl="1"/>
            <a:r>
              <a:rPr lang="en-US" dirty="0" smtClean="0">
                <a:solidFill>
                  <a:schemeClr val="tx1"/>
                </a:solidFill>
              </a:rPr>
              <a:t>Data Guide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t>2010-2011 participation process</a:t>
            </a:r>
          </a:p>
          <a:p>
            <a:r>
              <a:rPr lang="en-US" sz="1200" kern="1200" dirty="0" smtClean="0">
                <a:solidFill>
                  <a:schemeClr val="tx1"/>
                </a:solidFill>
                <a:latin typeface="+mn-lt"/>
                <a:ea typeface="+mn-ea"/>
                <a:cs typeface="+mn-cs"/>
              </a:rPr>
              <a:t>3 Options: December/prior to break; January (w/ SC), Feb/March</a:t>
            </a:r>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5</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Small groups activity</a:t>
            </a:r>
          </a:p>
          <a:p>
            <a:pPr lvl="0"/>
            <a:endParaRPr lang="en-US" dirty="0" smtClean="0"/>
          </a:p>
          <a:p>
            <a:pPr lvl="0"/>
            <a:r>
              <a:rPr lang="en-US" dirty="0" smtClean="0"/>
              <a:t>Divide into 4 groups for</a:t>
            </a:r>
            <a:r>
              <a:rPr lang="en-US" baseline="0" dirty="0" smtClean="0"/>
              <a:t> review of 1-3, 5. </a:t>
            </a:r>
          </a:p>
          <a:p>
            <a:pPr lvl="0"/>
            <a:endParaRPr lang="en-US" baseline="0" dirty="0" smtClean="0"/>
          </a:p>
          <a:p>
            <a:pPr lvl="0"/>
            <a:endParaRPr lang="en-US" dirty="0" smtClean="0"/>
          </a:p>
        </p:txBody>
      </p:sp>
      <p:sp>
        <p:nvSpPr>
          <p:cNvPr id="4" name="Slide Number Placeholder 3"/>
          <p:cNvSpPr>
            <a:spLocks noGrp="1"/>
          </p:cNvSpPr>
          <p:nvPr>
            <p:ph type="sldNum" sz="quarter" idx="10"/>
          </p:nvPr>
        </p:nvSpPr>
        <p:spPr/>
        <p:txBody>
          <a:bodyPr/>
          <a:lstStyle/>
          <a:p>
            <a:fld id="{3801879C-E37D-44CD-89EA-CCF7E831C3E0}" type="slidenum">
              <a:rPr lang="en-US" smtClean="0"/>
              <a:pPr/>
              <a:t>6</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Small groups activity</a:t>
            </a:r>
          </a:p>
        </p:txBody>
      </p:sp>
      <p:sp>
        <p:nvSpPr>
          <p:cNvPr id="4" name="Slide Number Placeholder 3"/>
          <p:cNvSpPr>
            <a:spLocks noGrp="1"/>
          </p:cNvSpPr>
          <p:nvPr>
            <p:ph type="sldNum" sz="quarter" idx="10"/>
          </p:nvPr>
        </p:nvSpPr>
        <p:spPr/>
        <p:txBody>
          <a:bodyPr/>
          <a:lstStyle/>
          <a:p>
            <a:fld id="{3801879C-E37D-44CD-89EA-CCF7E831C3E0}" type="slidenum">
              <a:rPr lang="en-US" smtClean="0"/>
              <a:pPr/>
              <a:t>7</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801879C-E37D-44CD-89EA-CCF7E831C3E0}" type="slidenum">
              <a:rPr lang="en-US" smtClean="0"/>
              <a:pPr/>
              <a:t>8</a:t>
            </a:fld>
            <a:endParaRPr lang="en-US"/>
          </a:p>
        </p:txBody>
      </p:sp>
      <p:sp>
        <p:nvSpPr>
          <p:cNvPr id="5" name="Date Placeholder 4"/>
          <p:cNvSpPr>
            <a:spLocks noGrp="1"/>
          </p:cNvSpPr>
          <p:nvPr>
            <p:ph type="dt" idx="11"/>
          </p:nvPr>
        </p:nvSpPr>
        <p:spPr/>
        <p:txBody>
          <a:bodyPr/>
          <a:lstStyle/>
          <a:p>
            <a:r>
              <a:rPr lang="en-US" smtClean="0"/>
              <a:t>12/2/2010</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E101464-7E63-462D-8C4C-BA6445181537}" type="slidenum">
              <a:rPr lang="en-US">
                <a:solidFill>
                  <a:srgbClr val="000000"/>
                </a:solidFill>
              </a:rPr>
              <a:pPr/>
              <a:t>9</a:t>
            </a:fld>
            <a:endParaRPr lang="en-US">
              <a:solidFill>
                <a:srgbClr val="000000"/>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686591" y="4344025"/>
            <a:ext cx="5486400" cy="4114488"/>
          </a:xfrm>
          <a:noFill/>
          <a:ln/>
        </p:spPr>
        <p:txBody>
          <a:bodyPr/>
          <a:lstStyle/>
          <a:p>
            <a:pPr eaLnBrk="1" hangingPunct="1"/>
            <a:r>
              <a:rPr lang="en-US" b="1" smtClean="0">
                <a:solidFill>
                  <a:schemeClr val="accent2"/>
                </a:solidFill>
                <a:latin typeface="Arial" charset="0"/>
                <a:ea typeface="ＭＳ Ｐゴシック" charset="-128"/>
              </a:rPr>
              <a:t>Linda</a:t>
            </a:r>
            <a:endParaRPr lang="en-US" smtClean="0">
              <a:latin typeface="Arial" charset="0"/>
              <a:ea typeface="ＭＳ Ｐゴシック" charset="-128"/>
            </a:endParaRPr>
          </a:p>
          <a:p>
            <a:pPr eaLnBrk="1" hangingPunct="1"/>
            <a:r>
              <a:rPr lang="en-US" smtClean="0">
                <a:latin typeface="Arial" charset="0"/>
                <a:ea typeface="ＭＳ Ｐゴシック" charset="-128"/>
              </a:rPr>
              <a:t>This is the purpose section. </a:t>
            </a:r>
          </a:p>
          <a:p>
            <a:pPr eaLnBrk="1" hangingPunct="1"/>
            <a:r>
              <a:rPr lang="en-US" smtClean="0">
                <a:latin typeface="Arial" charset="0"/>
                <a:ea typeface="ＭＳ Ｐゴシック" charset="-128"/>
              </a:rPr>
              <a:t>We want to clarify here that there IS an assessment process but it is not as detailed as it might have to be later. Also, some targeted level interventions might already exist in the school, while others will have to be developed.</a:t>
            </a:r>
          </a:p>
          <a:p>
            <a:pPr eaLnBrk="1" hangingPunct="1"/>
            <a:endParaRPr lang="en-US" smtClean="0">
              <a:latin typeface="Arial" charset="0"/>
              <a:ea typeface="ＭＳ Ｐゴシック" charset="-128"/>
            </a:endParaRPr>
          </a:p>
          <a:p>
            <a:pPr eaLnBrk="1" hangingPunct="1"/>
            <a:r>
              <a:rPr lang="en-US" smtClean="0">
                <a:latin typeface="Arial" charset="0"/>
                <a:ea typeface="ＭＳ Ｐゴシック" charset="-128"/>
              </a:rPr>
              <a:t>From the McIntosh et al (2009)</a:t>
            </a:r>
            <a:r>
              <a:rPr lang="en-US" b="1" smtClean="0">
                <a:latin typeface="Arial" charset="0"/>
                <a:ea typeface="ＭＳ Ｐゴシック" charset="-128"/>
              </a:rPr>
              <a:t> Differential Effects of a Tier Two Behavior Intervention Based on Function of Problem BehaviorKent McIntosh, Amy L. Campbell, Deborah Russell Carter and Celeste Rossetto Dickey </a:t>
            </a:r>
            <a:r>
              <a:rPr lang="en-US" b="1" i="1" smtClean="0">
                <a:latin typeface="Arial" charset="0"/>
                <a:ea typeface="ＭＳ Ｐゴシック" charset="-128"/>
              </a:rPr>
              <a:t>Journal of Positive Behavior Interventions 2009 11: 82 originally published online 30 June 2008 DOI: 10.1177/1098300708319127</a:t>
            </a:r>
            <a:endParaRPr lang="en-US" smtClean="0">
              <a:latin typeface="Arial" charset="0"/>
              <a:ea typeface="ＭＳ Ｐゴシック" charset="-128"/>
            </a:endParaRP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D3137A4-E3A9-4455-BE62-250042B40BE3}" type="slidenum">
              <a:rPr lang="en-US"/>
              <a:pPr/>
              <a:t>10</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686591" y="4344025"/>
            <a:ext cx="5486400" cy="4114488"/>
          </a:xfrm>
          <a:noFill/>
          <a:ln/>
        </p:spPr>
        <p:txBody>
          <a:bodyPr/>
          <a:lstStyle/>
          <a:p>
            <a:pPr eaLnBrk="1" hangingPunct="1"/>
            <a:r>
              <a:rPr lang="en-US" b="1" smtClean="0">
                <a:solidFill>
                  <a:schemeClr val="accent2"/>
                </a:solidFill>
                <a:latin typeface="Arial" charset="0"/>
                <a:ea typeface="ＭＳ Ｐゴシック" charset="-128"/>
              </a:rPr>
              <a:t>Linda</a:t>
            </a:r>
          </a:p>
          <a:p>
            <a:pPr eaLnBrk="1" hangingPunct="1"/>
            <a:r>
              <a:rPr lang="en-US" smtClean="0">
                <a:solidFill>
                  <a:schemeClr val="accent2"/>
                </a:solidFill>
                <a:latin typeface="Arial" charset="0"/>
                <a:ea typeface="ＭＳ Ｐゴシック" charset="-128"/>
              </a:rPr>
              <a:t>Let me start by saying, we will probably disappoint you because we are not going to give them a laundry list of interventions .. This is more about the system and the approach to problem solving, and that this it would not be appropriate to just give them a laundry list … the interventions will be “discovered” in the process. We will give some broad based interventions that you will be able to use, but we are not going to give you a list of 100 most used.</a:t>
            </a:r>
            <a:endParaRPr lang="en-US" smtClean="0">
              <a:latin typeface="Arial" charset="0"/>
              <a:ea typeface="ＭＳ Ｐゴシック" charset="-128"/>
            </a:endParaRPr>
          </a:p>
          <a:p>
            <a:pPr eaLnBrk="1" hangingPunct="1"/>
            <a:endParaRPr lang="en-US" smtClean="0">
              <a:latin typeface="Arial" charset="0"/>
              <a:ea typeface="ＭＳ Ｐゴシック" charset="-128"/>
            </a:endParaRPr>
          </a:p>
          <a:p>
            <a:pPr eaLnBrk="1" hangingPunct="1"/>
            <a:r>
              <a:rPr lang="en-US" smtClean="0">
                <a:latin typeface="Arial" charset="0"/>
                <a:ea typeface="ＭＳ Ｐゴシック" charset="-128"/>
              </a:rPr>
              <a:t>The main components we will be covering.  You will get enough information to begin, but this is not an exhaustive training, and there will be additional information and resources needed for your team depending on where your team is starting and what experiences your team members already have.</a:t>
            </a:r>
          </a:p>
          <a:p>
            <a:pPr eaLnBrk="1" hangingPunct="1"/>
            <a:endParaRPr lang="en-US" smtClean="0">
              <a:latin typeface="Arial" charset="0"/>
              <a:ea typeface="ＭＳ Ｐゴシック" charset="-128"/>
            </a:endParaRPr>
          </a:p>
          <a:p>
            <a:pPr eaLnBrk="1" hangingPunct="1"/>
            <a:r>
              <a:rPr lang="en-US" smtClean="0">
                <a:latin typeface="Arial" charset="0"/>
                <a:ea typeface="ＭＳ Ｐゴシック" charset="-128"/>
              </a:rPr>
              <a:t>There is a 2 day workshop that covers the process in more detail and offers a more advanced way to identify and intervene with students through consultation; we also can give more attention to interventions</a:t>
            </a:r>
          </a:p>
        </p:txBody>
      </p:sp>
      <p:sp>
        <p:nvSpPr>
          <p:cNvPr id="5" name="Date Placeholder 4"/>
          <p:cNvSpPr>
            <a:spLocks noGrp="1"/>
          </p:cNvSpPr>
          <p:nvPr>
            <p:ph type="dt" idx="10"/>
          </p:nvPr>
        </p:nvSpPr>
        <p:spPr/>
        <p:txBody>
          <a:bodyPr/>
          <a:lstStyle/>
          <a:p>
            <a:r>
              <a:rPr lang="en-US" smtClean="0"/>
              <a:t>12/2/2010</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11/30/2010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11/30/2010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11/30/2010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bis.org/common/cms/documents/Forum10_Presentations/C6_Eber_Anderson.ppt" TargetMode="External"/><Relationship Id="rId2" Type="http://schemas.openxmlformats.org/officeDocument/2006/relationships/hyperlink" Target="http://www.pbis.org/common/cms/documents/Forum10_Presentations/A5_Luecking_et_al.ppt" TargetMode="External"/><Relationship Id="rId1" Type="http://schemas.openxmlformats.org/officeDocument/2006/relationships/slideLayout" Target="../slideLayouts/slideLayout2.xml"/><Relationship Id="rId5" Type="http://schemas.openxmlformats.org/officeDocument/2006/relationships/hyperlink" Target="http://www.pbis.org/presentations/chicago_forum_10.aspx" TargetMode="External"/><Relationship Id="rId4" Type="http://schemas.openxmlformats.org/officeDocument/2006/relationships/hyperlink" Target="http://www.pbis.org/common/cms/documents/Forum10_Presentations/C6_Anderson.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skhearn@udel.ed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mailto:sandi@udel.edu"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accent4"/>
                </a:solidFill>
              </a:rPr>
              <a:t>Thursday, December 2, 2010</a:t>
            </a:r>
          </a:p>
          <a:p>
            <a:endParaRPr lang="en-US" dirty="0" smtClean="0">
              <a:solidFill>
                <a:schemeClr val="accent4"/>
              </a:solidFill>
            </a:endParaRPr>
          </a:p>
          <a:p>
            <a:endParaRPr lang="en-US" dirty="0" smtClean="0">
              <a:solidFill>
                <a:schemeClr val="accent4"/>
              </a:solidFill>
            </a:endParaRPr>
          </a:p>
          <a:p>
            <a:endParaRPr lang="en-US" dirty="0" smtClean="0">
              <a:solidFill>
                <a:schemeClr val="accent4"/>
              </a:solidFill>
            </a:endParaRPr>
          </a:p>
          <a:p>
            <a:endParaRPr lang="en-US" dirty="0">
              <a:solidFill>
                <a:schemeClr val="accent4"/>
              </a:solidFill>
            </a:endParaRPr>
          </a:p>
        </p:txBody>
      </p:sp>
      <p:sp>
        <p:nvSpPr>
          <p:cNvPr id="2" name="Title 1"/>
          <p:cNvSpPr>
            <a:spLocks noGrp="1"/>
          </p:cNvSpPr>
          <p:nvPr>
            <p:ph type="ctrTitle"/>
          </p:nvPr>
        </p:nvSpPr>
        <p:spPr/>
        <p:txBody>
          <a:bodyPr/>
          <a:lstStyle/>
          <a:p>
            <a:r>
              <a:rPr lang="en-US" b="1" dirty="0" smtClean="0">
                <a:solidFill>
                  <a:schemeClr val="tx1"/>
                </a:solidFill>
              </a:rPr>
              <a:t>Delaware PBS Cadre Meeting</a:t>
            </a:r>
            <a:endParaRPr lang="en-US" b="1" dirty="0">
              <a:solidFill>
                <a:schemeClr val="tx1"/>
              </a:solidFill>
            </a:endParaRPr>
          </a:p>
        </p:txBody>
      </p:sp>
      <p:pic>
        <p:nvPicPr>
          <p:cNvPr id="1028" name="Picture 4" descr="C:\Users\hearn\AppData\Local\Microsoft\Windows\Temporary Internet Files\Content.IE5\FQ0HJXPE\MC900295860[1].wmf"/>
          <p:cNvPicPr>
            <a:picLocks noChangeAspect="1" noChangeArrowheads="1"/>
          </p:cNvPicPr>
          <p:nvPr/>
        </p:nvPicPr>
        <p:blipFill>
          <a:blip r:embed="rId3" cstate="print"/>
          <a:srcRect/>
          <a:stretch>
            <a:fillRect/>
          </a:stretch>
        </p:blipFill>
        <p:spPr bwMode="auto">
          <a:xfrm>
            <a:off x="3505200" y="3505200"/>
            <a:ext cx="2037030" cy="280959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90600" y="381000"/>
            <a:ext cx="7010400" cy="685800"/>
          </a:xfrm>
        </p:spPr>
        <p:txBody>
          <a:bodyPr/>
          <a:lstStyle/>
          <a:p>
            <a:pPr algn="ctr" eaLnBrk="1" hangingPunct="1"/>
            <a:r>
              <a:rPr lang="en-US" dirty="0" smtClean="0"/>
              <a:t>Overview of Training</a:t>
            </a:r>
          </a:p>
        </p:txBody>
      </p:sp>
      <p:sp>
        <p:nvSpPr>
          <p:cNvPr id="24579" name="Rectangle 3"/>
          <p:cNvSpPr>
            <a:spLocks noGrp="1" noChangeArrowheads="1"/>
          </p:cNvSpPr>
          <p:nvPr>
            <p:ph type="body" idx="1"/>
          </p:nvPr>
        </p:nvSpPr>
        <p:spPr>
          <a:xfrm>
            <a:off x="838200" y="1905000"/>
            <a:ext cx="8077200" cy="4419600"/>
          </a:xfrm>
        </p:spPr>
        <p:txBody>
          <a:bodyPr>
            <a:normAutofit/>
          </a:bodyPr>
          <a:lstStyle/>
          <a:p>
            <a:pPr eaLnBrk="1" hangingPunct="1"/>
            <a:r>
              <a:rPr lang="en-US" dirty="0" smtClean="0"/>
              <a:t>Overview of targeted process</a:t>
            </a:r>
          </a:p>
          <a:p>
            <a:pPr eaLnBrk="1" hangingPunct="1"/>
            <a:endParaRPr lang="en-US" sz="1000" dirty="0" smtClean="0"/>
          </a:p>
          <a:p>
            <a:pPr eaLnBrk="1" hangingPunct="1"/>
            <a:r>
              <a:rPr lang="en-US" dirty="0" smtClean="0"/>
              <a:t>Fit </a:t>
            </a:r>
            <a:r>
              <a:rPr lang="en-US" dirty="0" smtClean="0"/>
              <a:t>between RTI, IST, and PBS - Targeted</a:t>
            </a:r>
          </a:p>
          <a:p>
            <a:pPr eaLnBrk="1" hangingPunct="1"/>
            <a:endParaRPr lang="en-US" sz="1000" dirty="0" smtClean="0"/>
          </a:p>
          <a:p>
            <a:pPr eaLnBrk="1" hangingPunct="1"/>
            <a:r>
              <a:rPr lang="en-US" dirty="0" smtClean="0"/>
              <a:t>Developing </a:t>
            </a:r>
            <a:r>
              <a:rPr lang="en-US" dirty="0" smtClean="0"/>
              <a:t>the targeted team</a:t>
            </a:r>
          </a:p>
          <a:p>
            <a:pPr eaLnBrk="1" hangingPunct="1"/>
            <a:endParaRPr lang="en-US" sz="1000" dirty="0" smtClean="0"/>
          </a:p>
          <a:p>
            <a:pPr eaLnBrk="1" hangingPunct="1"/>
            <a:r>
              <a:rPr lang="en-US" dirty="0" smtClean="0"/>
              <a:t>Process </a:t>
            </a:r>
            <a:r>
              <a:rPr lang="en-US" dirty="0" smtClean="0"/>
              <a:t>for identifying students in need</a:t>
            </a:r>
          </a:p>
          <a:p>
            <a:pPr eaLnBrk="1" hangingPunct="1"/>
            <a:endParaRPr lang="en-US" sz="1000" dirty="0" smtClean="0"/>
          </a:p>
          <a:p>
            <a:pPr eaLnBrk="1" hangingPunct="1"/>
            <a:r>
              <a:rPr lang="en-US" dirty="0" smtClean="0"/>
              <a:t>Introduction </a:t>
            </a:r>
            <a:r>
              <a:rPr lang="en-US" dirty="0" smtClean="0"/>
              <a:t>to skill building and </a:t>
            </a:r>
          </a:p>
          <a:p>
            <a:pPr eaLnBrk="1" hangingPunct="1">
              <a:buFont typeface="Wingdings" charset="2"/>
              <a:buNone/>
            </a:pPr>
            <a:r>
              <a:rPr lang="en-US" dirty="0" smtClean="0"/>
              <a:t>   relationship building interventions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304800"/>
            <a:ext cx="7772400" cy="685800"/>
          </a:xfrm>
        </p:spPr>
        <p:txBody>
          <a:bodyPr>
            <a:normAutofit fontScale="90000"/>
          </a:bodyPr>
          <a:lstStyle/>
          <a:p>
            <a:pPr algn="ctr" eaLnBrk="1" hangingPunct="1"/>
            <a:r>
              <a:rPr lang="en-US" dirty="0" smtClean="0"/>
              <a:t>Targeted Team - Collaborate and Simplify</a:t>
            </a:r>
          </a:p>
        </p:txBody>
      </p:sp>
      <p:sp>
        <p:nvSpPr>
          <p:cNvPr id="49155" name="Rectangle 3"/>
          <p:cNvSpPr>
            <a:spLocks noGrp="1" noChangeArrowheads="1"/>
          </p:cNvSpPr>
          <p:nvPr>
            <p:ph type="body" idx="1"/>
          </p:nvPr>
        </p:nvSpPr>
        <p:spPr>
          <a:xfrm>
            <a:off x="457200" y="1524000"/>
            <a:ext cx="8229600" cy="4800600"/>
          </a:xfrm>
        </p:spPr>
        <p:txBody>
          <a:bodyPr>
            <a:normAutofit lnSpcReduction="10000"/>
          </a:bodyPr>
          <a:lstStyle/>
          <a:p>
            <a:pPr eaLnBrk="1" hangingPunct="1">
              <a:lnSpc>
                <a:spcPct val="80000"/>
              </a:lnSpc>
            </a:pPr>
            <a:r>
              <a:rPr lang="en-US" sz="2400" dirty="0" smtClean="0"/>
              <a:t>A member of the school-wide team to facilitate communication</a:t>
            </a:r>
          </a:p>
          <a:p>
            <a:pPr eaLnBrk="1" hangingPunct="1">
              <a:lnSpc>
                <a:spcPct val="80000"/>
              </a:lnSpc>
            </a:pPr>
            <a:endParaRPr lang="en-US" sz="1000" dirty="0" smtClean="0"/>
          </a:p>
          <a:p>
            <a:pPr eaLnBrk="1" hangingPunct="1">
              <a:lnSpc>
                <a:spcPct val="80000"/>
              </a:lnSpc>
            </a:pPr>
            <a:r>
              <a:rPr lang="en-US" sz="2400" dirty="0" smtClean="0"/>
              <a:t>Targeted </a:t>
            </a:r>
            <a:r>
              <a:rPr lang="en-US" sz="2400" dirty="0" smtClean="0"/>
              <a:t>team facilitator should not be the same person as the school-wide team leader  </a:t>
            </a:r>
          </a:p>
          <a:p>
            <a:pPr eaLnBrk="1" hangingPunct="1">
              <a:lnSpc>
                <a:spcPct val="80000"/>
              </a:lnSpc>
            </a:pPr>
            <a:endParaRPr lang="en-US" sz="1000" dirty="0" smtClean="0"/>
          </a:p>
          <a:p>
            <a:pPr eaLnBrk="1" hangingPunct="1">
              <a:lnSpc>
                <a:spcPct val="80000"/>
              </a:lnSpc>
            </a:pPr>
            <a:r>
              <a:rPr lang="en-US" sz="2400" dirty="0" smtClean="0"/>
              <a:t>Don’t </a:t>
            </a:r>
            <a:r>
              <a:rPr lang="en-US" sz="2400" dirty="0" smtClean="0"/>
              <a:t>create separate problem solving teams for academics and behavior. </a:t>
            </a:r>
          </a:p>
          <a:p>
            <a:pPr eaLnBrk="1" hangingPunct="1">
              <a:lnSpc>
                <a:spcPct val="80000"/>
              </a:lnSpc>
            </a:pPr>
            <a:endParaRPr lang="en-US" sz="1000" dirty="0" smtClean="0"/>
          </a:p>
          <a:p>
            <a:pPr eaLnBrk="1" hangingPunct="1">
              <a:lnSpc>
                <a:spcPct val="80000"/>
              </a:lnSpc>
            </a:pPr>
            <a:r>
              <a:rPr lang="en-US" sz="2400" dirty="0" smtClean="0"/>
              <a:t>Consider </a:t>
            </a:r>
            <a:r>
              <a:rPr lang="en-US" sz="2400" dirty="0" smtClean="0"/>
              <a:t>experience in consultation or interest in developing consultative skills</a:t>
            </a:r>
          </a:p>
          <a:p>
            <a:pPr eaLnBrk="1" hangingPunct="1">
              <a:lnSpc>
                <a:spcPct val="90000"/>
              </a:lnSpc>
            </a:pPr>
            <a:endParaRPr lang="en-US" sz="1000" dirty="0" smtClean="0"/>
          </a:p>
          <a:p>
            <a:pPr eaLnBrk="1" hangingPunct="1">
              <a:lnSpc>
                <a:spcPct val="90000"/>
              </a:lnSpc>
            </a:pPr>
            <a:r>
              <a:rPr lang="en-US" sz="2400" dirty="0" smtClean="0"/>
              <a:t>Consider </a:t>
            </a:r>
            <a:r>
              <a:rPr lang="en-US" sz="2400" dirty="0" smtClean="0"/>
              <a:t>size and membership needs of related school teams</a:t>
            </a:r>
          </a:p>
          <a:p>
            <a:pPr eaLnBrk="1" hangingPunct="1">
              <a:lnSpc>
                <a:spcPct val="90000"/>
              </a:lnSpc>
            </a:pPr>
            <a:endParaRPr lang="en-US" sz="1100" dirty="0" smtClean="0"/>
          </a:p>
          <a:p>
            <a:pPr eaLnBrk="1" hangingPunct="1">
              <a:lnSpc>
                <a:spcPct val="90000"/>
              </a:lnSpc>
            </a:pPr>
            <a:r>
              <a:rPr lang="en-US" sz="2400" dirty="0" smtClean="0"/>
              <a:t>Consider </a:t>
            </a:r>
            <a:r>
              <a:rPr lang="en-US" sz="2400" dirty="0" smtClean="0"/>
              <a:t>energy, interest, and commitment of team members</a:t>
            </a:r>
          </a:p>
          <a:p>
            <a:pPr eaLnBrk="1" hangingPunct="1">
              <a:lnSpc>
                <a:spcPct val="80000"/>
              </a:lnSpc>
            </a:pPr>
            <a:endParaRPr lang="en-US" sz="2800" dirty="0" smtClean="0"/>
          </a:p>
          <a:p>
            <a:pPr eaLnBrk="1" hangingPunct="1">
              <a:lnSpc>
                <a:spcPct val="80000"/>
              </a:lnSpc>
            </a:pPr>
            <a:endParaRPr lang="en-US" sz="2800" dirty="0" smtClean="0"/>
          </a:p>
          <a:p>
            <a:pPr eaLnBrk="1" hangingPunct="1">
              <a:lnSpc>
                <a:spcPct val="80000"/>
              </a:lnSpc>
            </a:pPr>
            <a:endParaRPr lang="en-US"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Grp="1" noChangeArrowheads="1"/>
          </p:cNvSpPr>
          <p:nvPr>
            <p:ph type="title"/>
          </p:nvPr>
        </p:nvSpPr>
        <p:spPr>
          <a:xfrm>
            <a:off x="457200" y="533400"/>
            <a:ext cx="8229600" cy="533400"/>
          </a:xfrm>
        </p:spPr>
        <p:txBody>
          <a:bodyPr>
            <a:normAutofit fontScale="90000"/>
          </a:bodyPr>
          <a:lstStyle/>
          <a:p>
            <a:pPr algn="ctr" eaLnBrk="1" hangingPunct="1"/>
            <a:r>
              <a:rPr lang="en-US" smtClean="0">
                <a:solidFill>
                  <a:schemeClr val="tx1"/>
                </a:solidFill>
              </a:rPr>
              <a:t>Daily Progress Report</a:t>
            </a:r>
          </a:p>
        </p:txBody>
      </p:sp>
      <p:graphicFrame>
        <p:nvGraphicFramePr>
          <p:cNvPr id="139266" name="Object 2"/>
          <p:cNvGraphicFramePr>
            <a:graphicFrameLocks noChangeAspect="1"/>
          </p:cNvGraphicFramePr>
          <p:nvPr>
            <p:ph type="tbl" idx="4294967295"/>
          </p:nvPr>
        </p:nvGraphicFramePr>
        <p:xfrm>
          <a:off x="384175" y="1676400"/>
          <a:ext cx="8535988" cy="3762375"/>
        </p:xfrm>
        <a:graphic>
          <a:graphicData uri="http://schemas.openxmlformats.org/presentationml/2006/ole">
            <p:oleObj spid="_x0000_s2050" name="Document" r:id="rId4" imgW="8989911" imgH="3961905" progId="Word.Document.8">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Excel – Targeted </a:t>
            </a:r>
            <a:r>
              <a:rPr lang="en-US" dirty="0" err="1" smtClean="0"/>
              <a:t>Gradebook</a:t>
            </a:r>
            <a:endParaRPr lang="en-US" dirty="0"/>
          </a:p>
        </p:txBody>
      </p:sp>
      <p:sp>
        <p:nvSpPr>
          <p:cNvPr id="8" name="Text Placeholder 7"/>
          <p:cNvSpPr>
            <a:spLocks noGrp="1"/>
          </p:cNvSpPr>
          <p:nvPr>
            <p:ph type="body" sz="half" idx="3"/>
          </p:nvPr>
        </p:nvSpPr>
        <p:spPr/>
        <p:txBody>
          <a:bodyPr/>
          <a:lstStyle/>
          <a:p>
            <a:r>
              <a:rPr lang="en-US" dirty="0" smtClean="0"/>
              <a:t>I-Tracker – Point Card Entry</a:t>
            </a:r>
            <a:endParaRPr lang="en-US" dirty="0"/>
          </a:p>
        </p:txBody>
      </p:sp>
      <p:sp>
        <p:nvSpPr>
          <p:cNvPr id="7" name="Content Placeholder 6"/>
          <p:cNvSpPr>
            <a:spLocks noGrp="1"/>
          </p:cNvSpPr>
          <p:nvPr>
            <p:ph sz="quarter" idx="2"/>
          </p:nvPr>
        </p:nvSpPr>
        <p:spPr>
          <a:xfrm>
            <a:off x="301752" y="2471383"/>
            <a:ext cx="3813048" cy="3818404"/>
          </a:xfrm>
        </p:spPr>
        <p:txBody>
          <a:bodyPr/>
          <a:lstStyle/>
          <a:p>
            <a:r>
              <a:rPr lang="en-US" dirty="0" smtClean="0"/>
              <a:t>Demo – Mike Lewis</a:t>
            </a:r>
          </a:p>
          <a:p>
            <a:pPr lvl="1"/>
            <a:r>
              <a:rPr lang="en-US" dirty="0" smtClean="0">
                <a:solidFill>
                  <a:schemeClr val="tx1"/>
                </a:solidFill>
              </a:rPr>
              <a:t>DE-PBS Graduate Assistant</a:t>
            </a:r>
          </a:p>
          <a:p>
            <a:r>
              <a:rPr lang="en-US" dirty="0" smtClean="0"/>
              <a:t>Point Card Data:</a:t>
            </a:r>
          </a:p>
          <a:p>
            <a:pPr lvl="1"/>
            <a:r>
              <a:rPr lang="en-US" dirty="0" smtClean="0">
                <a:solidFill>
                  <a:schemeClr val="tx1"/>
                </a:solidFill>
              </a:rPr>
              <a:t>By student Data &amp; graph</a:t>
            </a:r>
          </a:p>
          <a:p>
            <a:pPr lvl="1"/>
            <a:r>
              <a:rPr lang="en-US" dirty="0" smtClean="0">
                <a:solidFill>
                  <a:schemeClr val="tx1"/>
                </a:solidFill>
              </a:rPr>
              <a:t>Weekly summary &amp; comparisons</a:t>
            </a:r>
          </a:p>
          <a:p>
            <a:pPr lvl="1"/>
            <a:r>
              <a:rPr lang="en-US" dirty="0" smtClean="0">
                <a:solidFill>
                  <a:schemeClr val="tx1"/>
                </a:solidFill>
              </a:rPr>
              <a:t>Group trends</a:t>
            </a:r>
          </a:p>
          <a:p>
            <a:endParaRPr lang="en-US" dirty="0"/>
          </a:p>
        </p:txBody>
      </p:sp>
      <p:sp>
        <p:nvSpPr>
          <p:cNvPr id="9" name="Content Placeholder 8"/>
          <p:cNvSpPr>
            <a:spLocks noGrp="1"/>
          </p:cNvSpPr>
          <p:nvPr>
            <p:ph sz="quarter" idx="4"/>
          </p:nvPr>
        </p:nvSpPr>
        <p:spPr>
          <a:xfrm>
            <a:off x="4572000" y="2471382"/>
            <a:ext cx="4267200" cy="3853217"/>
          </a:xfrm>
        </p:spPr>
        <p:txBody>
          <a:bodyPr numCol="1">
            <a:normAutofit/>
          </a:bodyPr>
          <a:lstStyle/>
          <a:p>
            <a:r>
              <a:rPr lang="en-US" sz="2400" dirty="0" smtClean="0"/>
              <a:t>Demo - </a:t>
            </a:r>
            <a:r>
              <a:rPr lang="en-US" sz="2400" dirty="0" err="1" smtClean="0"/>
              <a:t>Katey</a:t>
            </a:r>
            <a:r>
              <a:rPr lang="en-US" sz="2400" dirty="0" smtClean="0"/>
              <a:t> </a:t>
            </a:r>
            <a:r>
              <a:rPr lang="en-US" sz="2400" dirty="0" err="1" smtClean="0"/>
              <a:t>Semmel</a:t>
            </a:r>
            <a:endParaRPr lang="en-US" sz="2400" dirty="0" smtClean="0"/>
          </a:p>
          <a:p>
            <a:pPr lvl="1"/>
            <a:r>
              <a:rPr lang="en-US" sz="1900" dirty="0" smtClean="0">
                <a:solidFill>
                  <a:schemeClr val="tx1"/>
                </a:solidFill>
              </a:rPr>
              <a:t>Director of Operations</a:t>
            </a:r>
          </a:p>
          <a:p>
            <a:pPr lvl="1"/>
            <a:r>
              <a:rPr lang="en-US" sz="1900" dirty="0" smtClean="0">
                <a:solidFill>
                  <a:schemeClr val="tx1"/>
                </a:solidFill>
              </a:rPr>
              <a:t>Data Service Center</a:t>
            </a:r>
          </a:p>
          <a:p>
            <a:r>
              <a:rPr lang="en-US" sz="2400" dirty="0" smtClean="0"/>
              <a:t>I-Tracker Pro Users:</a:t>
            </a:r>
          </a:p>
          <a:p>
            <a:endParaRPr lang="en-US" dirty="0" smtClean="0"/>
          </a:p>
          <a:p>
            <a:endParaRPr lang="en-US" dirty="0" smtClean="0"/>
          </a:p>
          <a:p>
            <a:endParaRPr lang="en-US" dirty="0"/>
          </a:p>
        </p:txBody>
      </p:sp>
      <p:sp>
        <p:nvSpPr>
          <p:cNvPr id="2" name="Title 1"/>
          <p:cNvSpPr>
            <a:spLocks noGrp="1"/>
          </p:cNvSpPr>
          <p:nvPr>
            <p:ph type="title"/>
          </p:nvPr>
        </p:nvSpPr>
        <p:spPr/>
        <p:txBody>
          <a:bodyPr/>
          <a:lstStyle/>
          <a:p>
            <a:r>
              <a:rPr lang="en-US" dirty="0" smtClean="0"/>
              <a:t>Targeted Team Data Support</a:t>
            </a:r>
            <a:endParaRPr lang="en-US" dirty="0"/>
          </a:p>
        </p:txBody>
      </p:sp>
      <p:graphicFrame>
        <p:nvGraphicFramePr>
          <p:cNvPr id="11" name="Table 10"/>
          <p:cNvGraphicFramePr>
            <a:graphicFrameLocks noGrp="1"/>
          </p:cNvGraphicFramePr>
          <p:nvPr/>
        </p:nvGraphicFramePr>
        <p:xfrm>
          <a:off x="4724400" y="4495800"/>
          <a:ext cx="4267200" cy="1188720"/>
        </p:xfrm>
        <a:graphic>
          <a:graphicData uri="http://schemas.openxmlformats.org/drawingml/2006/table">
            <a:tbl>
              <a:tblPr firstRow="1" bandRow="1">
                <a:tableStyleId>{5C22544A-7EE6-4342-B048-85BDC9FD1C3A}</a:tableStyleId>
              </a:tblPr>
              <a:tblGrid>
                <a:gridCol w="4267200"/>
              </a:tblGrid>
              <a:tr h="355600">
                <a:tc>
                  <a:txBody>
                    <a:bodyPr/>
                    <a:lstStyle/>
                    <a:p>
                      <a:r>
                        <a:rPr lang="en-US" sz="1800" dirty="0" smtClean="0">
                          <a:solidFill>
                            <a:schemeClr val="tx1"/>
                          </a:solidFill>
                        </a:rPr>
                        <a:t>Appoquinimink     Capital</a:t>
                      </a:r>
                    </a:p>
                    <a:p>
                      <a:r>
                        <a:rPr lang="en-US" sz="1800" dirty="0" smtClean="0">
                          <a:solidFill>
                            <a:schemeClr val="tx1"/>
                          </a:solidFill>
                        </a:rPr>
                        <a:t>Colonial                    Indian</a:t>
                      </a:r>
                      <a:r>
                        <a:rPr lang="en-US" sz="1800" baseline="0" dirty="0" smtClean="0">
                          <a:solidFill>
                            <a:schemeClr val="tx1"/>
                          </a:solidFill>
                        </a:rPr>
                        <a:t> River</a:t>
                      </a:r>
                      <a:endParaRPr lang="en-US" sz="1800" dirty="0" smtClean="0">
                        <a:solidFill>
                          <a:schemeClr val="tx1"/>
                        </a:solidFill>
                      </a:endParaRPr>
                    </a:p>
                    <a:p>
                      <a:r>
                        <a:rPr lang="en-US" sz="1800" dirty="0" smtClean="0">
                          <a:solidFill>
                            <a:schemeClr val="tx1"/>
                          </a:solidFill>
                        </a:rPr>
                        <a:t>Red Clay                   Lake Forest</a:t>
                      </a:r>
                    </a:p>
                    <a:p>
                      <a:r>
                        <a:rPr lang="en-US" sz="1800" dirty="0" smtClean="0">
                          <a:solidFill>
                            <a:schemeClr val="tx1"/>
                          </a:solidFill>
                        </a:rPr>
                        <a:t>Caesar Rodney       Laurel (2011)</a:t>
                      </a:r>
                      <a:endParaRPr lang="en-US" dirty="0">
                        <a:solidFill>
                          <a:schemeClr val="tx1"/>
                        </a:solidFill>
                      </a:endParaRPr>
                    </a:p>
                  </a:txBody>
                  <a:tcPr>
                    <a:solidFill>
                      <a:schemeClr val="tx2"/>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4048"/>
            <a:ext cx="8534400" cy="758952"/>
          </a:xfrm>
        </p:spPr>
        <p:txBody>
          <a:bodyPr>
            <a:normAutofit fontScale="90000"/>
          </a:bodyPr>
          <a:lstStyle/>
          <a:p>
            <a:r>
              <a:rPr lang="en-US" dirty="0" smtClean="0"/>
              <a:t>Networking- Tier 2 &amp; 3: Targeted &amp; Individual Behavioral Supports</a:t>
            </a:r>
            <a:endParaRPr lang="en-US" dirty="0"/>
          </a:p>
        </p:txBody>
      </p:sp>
      <p:sp>
        <p:nvSpPr>
          <p:cNvPr id="3" name="Content Placeholder 2"/>
          <p:cNvSpPr>
            <a:spLocks noGrp="1"/>
          </p:cNvSpPr>
          <p:nvPr>
            <p:ph sz="quarter" idx="1"/>
          </p:nvPr>
        </p:nvSpPr>
        <p:spPr>
          <a:xfrm>
            <a:off x="228600" y="1752600"/>
            <a:ext cx="8503920" cy="4572000"/>
          </a:xfrm>
        </p:spPr>
        <p:txBody>
          <a:bodyPr/>
          <a:lstStyle/>
          <a:p>
            <a:r>
              <a:rPr lang="en-US" dirty="0" smtClean="0"/>
              <a:t>Secondary and Tertiary Systems of </a:t>
            </a:r>
            <a:r>
              <a:rPr lang="en-US" dirty="0" smtClean="0"/>
              <a:t>Support</a:t>
            </a:r>
            <a:endParaRPr lang="en-US" dirty="0" smtClean="0"/>
          </a:p>
          <a:p>
            <a:pPr>
              <a:buNone/>
            </a:pPr>
            <a:endParaRPr lang="en-US" dirty="0" smtClean="0"/>
          </a:p>
          <a:p>
            <a:r>
              <a:rPr lang="en-US" dirty="0" smtClean="0"/>
              <a:t>Prevent, Teach, Reinforce Presentation</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261742" y="174510"/>
            <a:ext cx="8744116" cy="1273289"/>
          </a:xfrm>
        </p:spPr>
        <p:txBody>
          <a:bodyPr>
            <a:normAutofit/>
          </a:bodyPr>
          <a:lstStyle/>
          <a:p>
            <a:r>
              <a:rPr lang="en-US" dirty="0" smtClean="0"/>
              <a:t>PBIS Leadership Forum 2010</a:t>
            </a:r>
            <a:br>
              <a:rPr lang="en-US" dirty="0" smtClean="0"/>
            </a:br>
            <a:endParaRPr lang="en-US" dirty="0"/>
          </a:p>
        </p:txBody>
      </p:sp>
      <p:sp>
        <p:nvSpPr>
          <p:cNvPr id="13" name="Content Placeholder 12"/>
          <p:cNvSpPr>
            <a:spLocks noGrp="1"/>
          </p:cNvSpPr>
          <p:nvPr>
            <p:ph idx="1"/>
          </p:nvPr>
        </p:nvSpPr>
        <p:spPr>
          <a:xfrm>
            <a:off x="304800" y="1295400"/>
            <a:ext cx="8503920" cy="4035552"/>
          </a:xfrm>
        </p:spPr>
        <p:txBody>
          <a:bodyPr/>
          <a:lstStyle/>
          <a:p>
            <a:endParaRPr lang="en-US" sz="2400" dirty="0" smtClean="0"/>
          </a:p>
          <a:p>
            <a:r>
              <a:rPr lang="en-US" sz="2400" dirty="0"/>
              <a:t>A5	Sheri </a:t>
            </a:r>
            <a:r>
              <a:rPr lang="en-US" sz="2400" dirty="0" err="1"/>
              <a:t>Luecking</a:t>
            </a:r>
            <a:r>
              <a:rPr lang="en-US" sz="2400" dirty="0"/>
              <a:t> &amp; Ami </a:t>
            </a:r>
            <a:r>
              <a:rPr lang="en-US" sz="2400" dirty="0" err="1"/>
              <a:t>Flammini</a:t>
            </a:r>
            <a:r>
              <a:rPr lang="en-US" sz="2400" dirty="0"/>
              <a:t>, Illinois PBIS Network; Sara Teeter &amp; Abbey </a:t>
            </a:r>
            <a:r>
              <a:rPr lang="en-US" sz="2400" dirty="0" err="1"/>
              <a:t>Wacaser</a:t>
            </a:r>
            <a:r>
              <a:rPr lang="en-US" sz="2400" dirty="0"/>
              <a:t>, Springfield School District</a:t>
            </a:r>
            <a:r>
              <a:rPr lang="en-US" sz="2400" dirty="0" smtClean="0"/>
              <a:t> </a:t>
            </a:r>
            <a:r>
              <a:rPr lang="en-US" sz="2400" dirty="0" smtClean="0">
                <a:hlinkClick r:id="rId2"/>
              </a:rPr>
              <a:t>Building </a:t>
            </a:r>
            <a:r>
              <a:rPr lang="en-US" sz="2400" dirty="0">
                <a:hlinkClick r:id="rId2"/>
              </a:rPr>
              <a:t>Capacity at the State, District, and Building for Wraparound at Tier </a:t>
            </a:r>
            <a:r>
              <a:rPr lang="en-US" sz="2400" dirty="0" smtClean="0">
                <a:hlinkClick r:id="rId2"/>
              </a:rPr>
              <a:t>3</a:t>
            </a:r>
          </a:p>
          <a:p>
            <a:r>
              <a:rPr lang="en-US" sz="2400" dirty="0"/>
              <a:t>C6	Cynthia Anderson, University of Oregon; Lucille </a:t>
            </a:r>
            <a:r>
              <a:rPr lang="en-US" sz="2400" dirty="0" err="1"/>
              <a:t>Eber</a:t>
            </a:r>
            <a:r>
              <a:rPr lang="en-US" sz="2400" dirty="0"/>
              <a:t>, Illinois PBIS Network	</a:t>
            </a:r>
            <a:r>
              <a:rPr lang="en-US" sz="2400" dirty="0">
                <a:hlinkClick r:id="rId3"/>
              </a:rPr>
              <a:t>Secondary/Tertiary Systems Development, Part 1: District and School </a:t>
            </a:r>
            <a:r>
              <a:rPr lang="en-US" sz="2400" dirty="0" smtClean="0">
                <a:hlinkClick r:id="rId3"/>
              </a:rPr>
              <a:t>Levels</a:t>
            </a:r>
            <a:endParaRPr lang="en-US" sz="2400" dirty="0" smtClean="0">
              <a:hlinkClick r:id="rId4"/>
            </a:endParaRPr>
          </a:p>
          <a:p>
            <a:endParaRPr lang="en-US" sz="2400" dirty="0" smtClean="0">
              <a:hlinkClick r:id="rId2"/>
            </a:endParaRPr>
          </a:p>
          <a:p>
            <a:endParaRPr lang="en-US" dirty="0"/>
          </a:p>
        </p:txBody>
      </p:sp>
      <p:sp>
        <p:nvSpPr>
          <p:cNvPr id="5" name="TextBox 4"/>
          <p:cNvSpPr txBox="1"/>
          <p:nvPr/>
        </p:nvSpPr>
        <p:spPr>
          <a:xfrm>
            <a:off x="304800" y="5715000"/>
            <a:ext cx="8458200" cy="830997"/>
          </a:xfrm>
          <a:prstGeom prst="rect">
            <a:avLst/>
          </a:prstGeom>
          <a:noFill/>
        </p:spPr>
        <p:txBody>
          <a:bodyPr wrap="square" rtlCol="0">
            <a:spAutoFit/>
          </a:bodyPr>
          <a:lstStyle/>
          <a:p>
            <a:r>
              <a:rPr lang="en-US" sz="2400" dirty="0" smtClean="0">
                <a:solidFill>
                  <a:srgbClr val="0000FF"/>
                </a:solidFill>
                <a:hlinkClick r:id="rId5"/>
              </a:rPr>
              <a:t>http://www.pbis.org/presentations/chicago_forum_10.aspx</a:t>
            </a:r>
            <a:r>
              <a:rPr lang="en-US" sz="2400" dirty="0" smtClean="0">
                <a:solidFill>
                  <a:srgbClr val="0000FF"/>
                </a:solidFill>
              </a:rPr>
              <a:t/>
            </a:r>
            <a:br>
              <a:rPr lang="en-US" sz="2400" dirty="0" smtClean="0">
                <a:solidFill>
                  <a:srgbClr val="0000FF"/>
                </a:solidFill>
              </a:rPr>
            </a:br>
            <a:endParaRPr lang="en-US" sz="2400" dirty="0">
              <a:solidFill>
                <a:srgbClr val="0000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5"/>
          <p:cNvSpPr>
            <a:spLocks noChangeArrowheads="1"/>
          </p:cNvSpPr>
          <p:nvPr/>
        </p:nvSpPr>
        <p:spPr bwMode="auto">
          <a:xfrm flipV="1">
            <a:off x="1793875" y="2400300"/>
            <a:ext cx="5486400" cy="4229100"/>
          </a:xfrm>
          <a:prstGeom prst="triangle">
            <a:avLst>
              <a:gd name="adj" fmla="val 50000"/>
            </a:avLst>
          </a:prstGeom>
          <a:gradFill rotWithShape="0">
            <a:gsLst>
              <a:gs pos="0">
                <a:srgbClr val="FFFF00"/>
              </a:gs>
              <a:gs pos="100000">
                <a:srgbClr val="CC0000"/>
              </a:gs>
            </a:gsLst>
            <a:lin ang="5400000" scaled="1"/>
          </a:gradFill>
          <a:ln w="19050">
            <a:solidFill>
              <a:schemeClr val="tx1"/>
            </a:solidFill>
            <a:miter lim="800000"/>
            <a:headEnd/>
            <a:tailEnd/>
          </a:ln>
        </p:spPr>
        <p:txBody>
          <a:bodyPr rot="10800000" wrap="none" anchor="ctr">
            <a:prstTxWarp prst="textNoShape">
              <a:avLst/>
            </a:prstTxWarp>
          </a:bodyPr>
          <a:lstStyle/>
          <a:p>
            <a:pPr algn="ctr" eaLnBrk="0" hangingPunct="0"/>
            <a:r>
              <a:rPr lang="en-US" sz="2400">
                <a:latin typeface="Times" charset="0"/>
                <a:ea typeface="ＭＳ Ｐゴシック" charset="-128"/>
                <a:cs typeface="ＭＳ Ｐゴシック" charset="-128"/>
              </a:rPr>
              <a:t> </a:t>
            </a:r>
          </a:p>
        </p:txBody>
      </p:sp>
      <p:sp>
        <p:nvSpPr>
          <p:cNvPr id="24579" name="Rectangle 6"/>
          <p:cNvSpPr>
            <a:spLocks noChangeArrowheads="1"/>
          </p:cNvSpPr>
          <p:nvPr/>
        </p:nvSpPr>
        <p:spPr bwMode="auto">
          <a:xfrm>
            <a:off x="1301750" y="1333500"/>
            <a:ext cx="6470650" cy="1084263"/>
          </a:xfrm>
          <a:prstGeom prst="rect">
            <a:avLst/>
          </a:prstGeom>
          <a:gradFill flip="none" rotWithShape="1">
            <a:gsLst>
              <a:gs pos="0">
                <a:srgbClr val="009900"/>
              </a:gs>
              <a:gs pos="100000">
                <a:srgbClr val="FFFFFF"/>
              </a:gs>
              <a:gs pos="99000">
                <a:srgbClr val="00E500"/>
              </a:gs>
            </a:gsLst>
            <a:lin ang="5460000" scaled="0"/>
            <a:tileRect/>
          </a:gradFill>
          <a:ln w="19050">
            <a:solidFill>
              <a:schemeClr val="tx1"/>
            </a:solidFill>
            <a:miter lim="800000"/>
            <a:headEnd/>
            <a:tailEnd/>
          </a:ln>
        </p:spPr>
        <p:txBody>
          <a:bodyPr lIns="90487" tIns="44450" rIns="90487" bIns="44450">
            <a:prstTxWarp prst="textNoShape">
              <a:avLst/>
            </a:prstTxWarp>
            <a:spAutoFit/>
          </a:bodyPr>
          <a:lstStyle/>
          <a:p>
            <a:pPr algn="ctr" eaLnBrk="0" hangingPunct="0"/>
            <a:r>
              <a:rPr lang="en-US" sz="2400" b="1" dirty="0">
                <a:latin typeface="Century Gothic" charset="0"/>
                <a:ea typeface="ＭＳ Ｐゴシック" charset="-128"/>
                <a:cs typeface="ＭＳ Ｐゴシック" charset="-128"/>
              </a:rPr>
              <a:t>Tier 1/Universal</a:t>
            </a:r>
            <a:r>
              <a:rPr lang="en-US" sz="2800" dirty="0">
                <a:solidFill>
                  <a:srgbClr val="010464"/>
                </a:solidFill>
                <a:latin typeface="Century Gothic" charset="0"/>
                <a:ea typeface="ＭＳ Ｐゴシック" charset="-128"/>
                <a:cs typeface="ＭＳ Ｐゴシック" charset="-128"/>
              </a:rPr>
              <a:t> </a:t>
            </a:r>
          </a:p>
          <a:p>
            <a:pPr algn="ctr" eaLnBrk="0" hangingPunct="0"/>
            <a:endParaRPr lang="en-US" sz="400" dirty="0">
              <a:solidFill>
                <a:srgbClr val="010464"/>
              </a:solidFill>
              <a:latin typeface="Century Gothic" charset="0"/>
              <a:ea typeface="ＭＳ Ｐゴシック" charset="-128"/>
              <a:cs typeface="ＭＳ Ｐゴシック" charset="-128"/>
            </a:endParaRPr>
          </a:p>
          <a:p>
            <a:pPr algn="ctr" eaLnBrk="0" hangingPunct="0"/>
            <a:r>
              <a:rPr lang="en-US" sz="1600" i="1" dirty="0">
                <a:solidFill>
                  <a:schemeClr val="bg1"/>
                </a:solidFill>
                <a:latin typeface="Century Gothic" charset="0"/>
                <a:ea typeface="ＭＳ Ｐゴシック" charset="-128"/>
                <a:cs typeface="ＭＳ Ｐゴシック" charset="-128"/>
              </a:rPr>
              <a:t>School-Wide Assessment</a:t>
            </a:r>
          </a:p>
          <a:p>
            <a:pPr algn="ctr" eaLnBrk="0" hangingPunct="0"/>
            <a:r>
              <a:rPr lang="en-US" sz="1600" i="1" dirty="0">
                <a:solidFill>
                  <a:schemeClr val="bg1"/>
                </a:solidFill>
                <a:latin typeface="Century Gothic" charset="0"/>
                <a:ea typeface="ＭＳ Ｐゴシック" charset="-128"/>
                <a:cs typeface="ＭＳ Ｐゴシック" charset="-128"/>
              </a:rPr>
              <a:t>School-Wide Prevention Systems</a:t>
            </a:r>
            <a:endParaRPr lang="en-US" sz="1600" dirty="0">
              <a:solidFill>
                <a:schemeClr val="bg1"/>
              </a:solidFill>
              <a:latin typeface="Century Gothic" charset="0"/>
              <a:ea typeface="ＭＳ Ｐゴシック" charset="-128"/>
              <a:cs typeface="ＭＳ Ｐゴシック" charset="-128"/>
            </a:endParaRPr>
          </a:p>
        </p:txBody>
      </p:sp>
      <p:sp>
        <p:nvSpPr>
          <p:cNvPr id="24580" name="Text Box 7"/>
          <p:cNvSpPr txBox="1">
            <a:spLocks noChangeArrowheads="1"/>
          </p:cNvSpPr>
          <p:nvPr/>
        </p:nvSpPr>
        <p:spPr bwMode="auto">
          <a:xfrm>
            <a:off x="2743200" y="6134100"/>
            <a:ext cx="1676400" cy="487363"/>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1400" i="1" dirty="0">
                <a:solidFill>
                  <a:srgbClr val="800000"/>
                </a:solidFill>
                <a:ea typeface="ＭＳ Ｐゴシック" charset="-128"/>
                <a:cs typeface="ＭＳ Ｐゴシック" charset="-128"/>
              </a:rPr>
              <a:t>SIMEO Tools:    </a:t>
            </a:r>
            <a:br>
              <a:rPr lang="en-US" sz="1400" i="1" dirty="0">
                <a:solidFill>
                  <a:srgbClr val="800000"/>
                </a:solidFill>
                <a:ea typeface="ＭＳ Ｐゴシック" charset="-128"/>
                <a:cs typeface="ＭＳ Ｐゴシック" charset="-128"/>
              </a:rPr>
            </a:br>
            <a:r>
              <a:rPr lang="en-US" sz="1200" i="1" dirty="0">
                <a:solidFill>
                  <a:srgbClr val="800000"/>
                </a:solidFill>
                <a:ea typeface="ＭＳ Ｐゴシック" charset="-128"/>
                <a:cs typeface="ＭＳ Ｐゴシック" charset="-128"/>
              </a:rPr>
              <a:t>HSC-T, RD-T, EI-T</a:t>
            </a:r>
            <a:endParaRPr lang="en-US" sz="1200" dirty="0">
              <a:solidFill>
                <a:srgbClr val="800000"/>
              </a:solidFill>
              <a:ea typeface="ＭＳ Ｐゴシック" charset="-128"/>
              <a:cs typeface="ＭＳ Ｐゴシック" charset="-128"/>
            </a:endParaRPr>
          </a:p>
        </p:txBody>
      </p:sp>
      <p:sp>
        <p:nvSpPr>
          <p:cNvPr id="24581" name="Text Box 8"/>
          <p:cNvSpPr txBox="1">
            <a:spLocks noChangeArrowheads="1"/>
          </p:cNvSpPr>
          <p:nvPr/>
        </p:nvSpPr>
        <p:spPr bwMode="auto">
          <a:xfrm>
            <a:off x="7026275" y="2781300"/>
            <a:ext cx="1524000" cy="5238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1400">
                <a:solidFill>
                  <a:srgbClr val="800000"/>
                </a:solidFill>
                <a:ea typeface="ＭＳ Ｐゴシック" charset="-128"/>
                <a:cs typeface="ＭＳ Ｐゴシック" charset="-128"/>
              </a:rPr>
              <a:t>   Check-in/ Check-out</a:t>
            </a:r>
            <a:endParaRPr lang="en-US" sz="1400">
              <a:solidFill>
                <a:srgbClr val="800000"/>
              </a:solidFill>
              <a:latin typeface="Times" charset="0"/>
              <a:ea typeface="ＭＳ Ｐゴシック" charset="-128"/>
              <a:cs typeface="ＭＳ Ｐゴシック" charset="-128"/>
            </a:endParaRPr>
          </a:p>
        </p:txBody>
      </p:sp>
      <p:sp>
        <p:nvSpPr>
          <p:cNvPr id="24582" name="Text Box 9"/>
          <p:cNvSpPr txBox="1">
            <a:spLocks noChangeArrowheads="1"/>
          </p:cNvSpPr>
          <p:nvPr/>
        </p:nvSpPr>
        <p:spPr bwMode="auto">
          <a:xfrm>
            <a:off x="6096000" y="4343400"/>
            <a:ext cx="2286000" cy="738188"/>
          </a:xfrm>
          <a:prstGeom prst="rect">
            <a:avLst/>
          </a:prstGeom>
          <a:noFill/>
          <a:ln w="9525">
            <a:noFill/>
            <a:miter lim="800000"/>
            <a:headEnd/>
            <a:tailEnd/>
          </a:ln>
        </p:spPr>
        <p:txBody>
          <a:bodyPr>
            <a:prstTxWarp prst="textNoShape">
              <a:avLst/>
            </a:prstTxWarp>
            <a:spAutoFit/>
          </a:bodyPr>
          <a:lstStyle/>
          <a:p>
            <a:pPr eaLnBrk="0" hangingPunct="0"/>
            <a:r>
              <a:rPr lang="en-US" sz="1400">
                <a:solidFill>
                  <a:srgbClr val="800000"/>
                </a:solidFill>
              </a:rPr>
              <a:t>Individualized Check-In/Check-Out, Groups &amp; Mentoring (ex. CnC)</a:t>
            </a:r>
            <a:endParaRPr lang="en-US">
              <a:solidFill>
                <a:srgbClr val="800000"/>
              </a:solidFill>
              <a:ea typeface="ＭＳ Ｐゴシック" charset="-128"/>
              <a:cs typeface="ＭＳ Ｐゴシック" charset="-128"/>
            </a:endParaRPr>
          </a:p>
        </p:txBody>
      </p:sp>
      <p:sp>
        <p:nvSpPr>
          <p:cNvPr id="24583" name="Text Box 10"/>
          <p:cNvSpPr txBox="1">
            <a:spLocks noChangeArrowheads="1"/>
          </p:cNvSpPr>
          <p:nvPr/>
        </p:nvSpPr>
        <p:spPr bwMode="auto">
          <a:xfrm>
            <a:off x="5551488" y="5246688"/>
            <a:ext cx="3479800" cy="523875"/>
          </a:xfrm>
          <a:prstGeom prst="rect">
            <a:avLst/>
          </a:prstGeom>
          <a:noFill/>
          <a:ln w="9525">
            <a:noFill/>
            <a:miter lim="800000"/>
            <a:headEnd/>
            <a:tailEnd/>
          </a:ln>
        </p:spPr>
        <p:txBody>
          <a:bodyPr wrap="none">
            <a:prstTxWarp prst="textNoShape">
              <a:avLst/>
            </a:prstTxWarp>
            <a:spAutoFit/>
          </a:bodyPr>
          <a:lstStyle/>
          <a:p>
            <a:pPr eaLnBrk="0" hangingPunct="0"/>
            <a:r>
              <a:rPr lang="en-US" sz="1400">
                <a:solidFill>
                  <a:srgbClr val="800000"/>
                </a:solidFill>
                <a:ea typeface="ＭＳ Ｐゴシック" charset="-128"/>
                <a:cs typeface="ＭＳ Ｐゴシック" charset="-128"/>
              </a:rPr>
              <a:t>Brief Functional Behavioral Assessment/</a:t>
            </a:r>
          </a:p>
          <a:p>
            <a:pPr eaLnBrk="0" hangingPunct="0"/>
            <a:r>
              <a:rPr lang="en-US" sz="1400">
                <a:solidFill>
                  <a:srgbClr val="800000"/>
                </a:solidFill>
                <a:ea typeface="ＭＳ Ｐゴシック" charset="-128"/>
                <a:cs typeface="ＭＳ Ｐゴシック" charset="-128"/>
              </a:rPr>
              <a:t>Behavior Intervention Planning (FBA/BIP)</a:t>
            </a:r>
          </a:p>
        </p:txBody>
      </p:sp>
      <p:sp>
        <p:nvSpPr>
          <p:cNvPr id="24584" name="Text Box 11"/>
          <p:cNvSpPr txBox="1">
            <a:spLocks noChangeArrowheads="1"/>
          </p:cNvSpPr>
          <p:nvPr/>
        </p:nvSpPr>
        <p:spPr bwMode="auto">
          <a:xfrm>
            <a:off x="5181600" y="5803900"/>
            <a:ext cx="1630363" cy="307975"/>
          </a:xfrm>
          <a:prstGeom prst="rect">
            <a:avLst/>
          </a:prstGeom>
          <a:noFill/>
          <a:ln w="9525">
            <a:noFill/>
            <a:miter lim="800000"/>
            <a:headEnd/>
            <a:tailEnd/>
          </a:ln>
        </p:spPr>
        <p:txBody>
          <a:bodyPr wrap="none">
            <a:prstTxWarp prst="textNoShape">
              <a:avLst/>
            </a:prstTxWarp>
            <a:spAutoFit/>
          </a:bodyPr>
          <a:lstStyle/>
          <a:p>
            <a:pPr eaLnBrk="0" hangingPunct="0"/>
            <a:r>
              <a:rPr lang="en-US" sz="1400">
                <a:solidFill>
                  <a:srgbClr val="800000"/>
                </a:solidFill>
                <a:ea typeface="ＭＳ Ｐゴシック" charset="-128"/>
                <a:cs typeface="ＭＳ Ｐゴシック" charset="-128"/>
              </a:rPr>
              <a:t>Complex FBA/BIP</a:t>
            </a:r>
          </a:p>
        </p:txBody>
      </p:sp>
      <p:sp>
        <p:nvSpPr>
          <p:cNvPr id="24585" name="Text Box 12"/>
          <p:cNvSpPr txBox="1">
            <a:spLocks noChangeArrowheads="1"/>
          </p:cNvSpPr>
          <p:nvPr/>
        </p:nvSpPr>
        <p:spPr bwMode="auto">
          <a:xfrm>
            <a:off x="4876800" y="6281738"/>
            <a:ext cx="1158875" cy="304800"/>
          </a:xfrm>
          <a:prstGeom prst="rect">
            <a:avLst/>
          </a:prstGeom>
          <a:noFill/>
          <a:ln w="9525">
            <a:noFill/>
            <a:miter lim="800000"/>
            <a:headEnd/>
            <a:tailEnd/>
          </a:ln>
        </p:spPr>
        <p:txBody>
          <a:bodyPr wrap="none">
            <a:prstTxWarp prst="textNoShape">
              <a:avLst/>
            </a:prstTxWarp>
            <a:spAutoFit/>
          </a:bodyPr>
          <a:lstStyle/>
          <a:p>
            <a:pPr eaLnBrk="0" hangingPunct="0"/>
            <a:r>
              <a:rPr lang="en-US" sz="1400">
                <a:solidFill>
                  <a:srgbClr val="800000"/>
                </a:solidFill>
                <a:ea typeface="ＭＳ Ｐゴシック" charset="-128"/>
                <a:cs typeface="ＭＳ Ｐゴシック" charset="-128"/>
              </a:rPr>
              <a:t>Wraparound</a:t>
            </a:r>
          </a:p>
        </p:txBody>
      </p:sp>
      <p:sp>
        <p:nvSpPr>
          <p:cNvPr id="24586" name="Text Box 13"/>
          <p:cNvSpPr txBox="1">
            <a:spLocks noChangeArrowheads="1"/>
          </p:cNvSpPr>
          <p:nvPr/>
        </p:nvSpPr>
        <p:spPr bwMode="auto">
          <a:xfrm>
            <a:off x="762000" y="2705100"/>
            <a:ext cx="1752600" cy="942975"/>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1400">
                <a:solidFill>
                  <a:srgbClr val="800000"/>
                </a:solidFill>
                <a:ea typeface="ＭＳ Ｐゴシック" charset="-128"/>
                <a:cs typeface="ＭＳ Ｐゴシック" charset="-128"/>
              </a:rPr>
              <a:t>       ODRs,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Attendance,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Tardies, Grades,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DIBELS, etc.</a:t>
            </a:r>
            <a:endParaRPr lang="en-US" sz="1400" b="1">
              <a:solidFill>
                <a:srgbClr val="800000"/>
              </a:solidFill>
              <a:latin typeface="Times" charset="0"/>
              <a:ea typeface="ＭＳ Ｐゴシック" charset="-128"/>
              <a:cs typeface="ＭＳ Ｐゴシック" charset="-128"/>
            </a:endParaRPr>
          </a:p>
        </p:txBody>
      </p:sp>
      <p:sp>
        <p:nvSpPr>
          <p:cNvPr id="24587" name="Text Box 14"/>
          <p:cNvSpPr txBox="1">
            <a:spLocks noChangeArrowheads="1"/>
          </p:cNvSpPr>
          <p:nvPr/>
        </p:nvSpPr>
        <p:spPr bwMode="auto">
          <a:xfrm>
            <a:off x="1295400" y="3848100"/>
            <a:ext cx="1905000" cy="946150"/>
          </a:xfrm>
          <a:prstGeom prst="rect">
            <a:avLst/>
          </a:prstGeom>
          <a:noFill/>
          <a:ln w="9525">
            <a:noFill/>
            <a:miter lim="800000"/>
            <a:headEnd/>
            <a:tailEnd/>
          </a:ln>
        </p:spPr>
        <p:txBody>
          <a:bodyPr>
            <a:prstTxWarp prst="textNoShape">
              <a:avLst/>
            </a:prstTxWarp>
            <a:spAutoFit/>
          </a:bodyPr>
          <a:lstStyle/>
          <a:p>
            <a:pPr eaLnBrk="0" hangingPunct="0">
              <a:spcBef>
                <a:spcPct val="50000"/>
              </a:spcBef>
            </a:pPr>
            <a:r>
              <a:rPr lang="en-US" sz="1400">
                <a:solidFill>
                  <a:srgbClr val="800000"/>
                </a:solidFill>
                <a:ea typeface="ＭＳ Ｐゴシック" charset="-128"/>
                <a:cs typeface="ＭＳ Ｐゴシック" charset="-128"/>
              </a:rPr>
              <a:t>Daily Progress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Report (DPR)</a:t>
            </a:r>
            <a:r>
              <a:rPr lang="en-US" sz="1600">
                <a:solidFill>
                  <a:srgbClr val="800000"/>
                </a:solidFill>
                <a:ea typeface="ＭＳ Ｐゴシック" charset="-128"/>
                <a:cs typeface="ＭＳ Ｐゴシック" charset="-128"/>
              </a:rPr>
              <a:t> </a:t>
            </a:r>
            <a:br>
              <a:rPr lang="en-US" sz="1600">
                <a:solidFill>
                  <a:srgbClr val="800000"/>
                </a:solidFill>
                <a:ea typeface="ＭＳ Ｐゴシック" charset="-128"/>
                <a:cs typeface="ＭＳ Ｐゴシック" charset="-128"/>
              </a:rPr>
            </a:br>
            <a:r>
              <a:rPr lang="en-US" sz="1600">
                <a:solidFill>
                  <a:srgbClr val="800000"/>
                </a:solidFill>
                <a:ea typeface="ＭＳ Ｐゴシック" charset="-128"/>
                <a:cs typeface="ＭＳ Ｐゴシック" charset="-128"/>
              </a:rPr>
              <a:t>          </a:t>
            </a:r>
            <a:r>
              <a:rPr lang="en-US" sz="1000">
                <a:solidFill>
                  <a:srgbClr val="800000"/>
                </a:solidFill>
                <a:ea typeface="ＭＳ Ｐゴシック" charset="-128"/>
                <a:cs typeface="ＭＳ Ｐゴシック" charset="-128"/>
              </a:rPr>
              <a:t>(Behavior and </a:t>
            </a:r>
            <a:br>
              <a:rPr lang="en-US" sz="1000">
                <a:solidFill>
                  <a:srgbClr val="800000"/>
                </a:solidFill>
                <a:ea typeface="ＭＳ Ｐゴシック" charset="-128"/>
                <a:cs typeface="ＭＳ Ｐゴシック" charset="-128"/>
              </a:rPr>
            </a:br>
            <a:r>
              <a:rPr lang="en-US" sz="1000">
                <a:solidFill>
                  <a:srgbClr val="800000"/>
                </a:solidFill>
                <a:ea typeface="ＭＳ Ｐゴシック" charset="-128"/>
                <a:cs typeface="ＭＳ Ｐゴシック" charset="-128"/>
              </a:rPr>
              <a:t>                   Academic Goals) </a:t>
            </a:r>
            <a:endParaRPr lang="en-US" sz="1000" b="1">
              <a:solidFill>
                <a:srgbClr val="800000"/>
              </a:solidFill>
              <a:ea typeface="ＭＳ Ｐゴシック" charset="-128"/>
              <a:cs typeface="ＭＳ Ｐゴシック" charset="-128"/>
            </a:endParaRPr>
          </a:p>
        </p:txBody>
      </p:sp>
      <p:sp>
        <p:nvSpPr>
          <p:cNvPr id="24588" name="Text Box 15"/>
          <p:cNvSpPr txBox="1">
            <a:spLocks noChangeArrowheads="1"/>
          </p:cNvSpPr>
          <p:nvPr/>
        </p:nvSpPr>
        <p:spPr bwMode="auto">
          <a:xfrm>
            <a:off x="1524000" y="4991100"/>
            <a:ext cx="2390775" cy="942975"/>
          </a:xfrm>
          <a:prstGeom prst="rect">
            <a:avLst/>
          </a:prstGeom>
          <a:noFill/>
          <a:ln w="9525">
            <a:noFill/>
            <a:miter lim="800000"/>
            <a:headEnd/>
            <a:tailEnd/>
          </a:ln>
        </p:spPr>
        <p:txBody>
          <a:bodyPr>
            <a:prstTxWarp prst="textNoShape">
              <a:avLst/>
            </a:prstTxWarp>
            <a:spAutoFit/>
          </a:bodyPr>
          <a:lstStyle/>
          <a:p>
            <a:r>
              <a:rPr lang="en-US" sz="1400">
                <a:solidFill>
                  <a:srgbClr val="800000"/>
                </a:solidFill>
                <a:ea typeface="ＭＳ Ｐゴシック" charset="-128"/>
                <a:cs typeface="ＭＳ Ｐゴシック" charset="-128"/>
              </a:rPr>
              <a:t>Competing Behavior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Pathway, Functional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Assessment Interview, </a:t>
            </a:r>
            <a:br>
              <a:rPr lang="en-US" sz="1400">
                <a:solidFill>
                  <a:srgbClr val="800000"/>
                </a:solidFill>
                <a:ea typeface="ＭＳ Ｐゴシック" charset="-128"/>
                <a:cs typeface="ＭＳ Ｐゴシック" charset="-128"/>
              </a:rPr>
            </a:br>
            <a:r>
              <a:rPr lang="en-US" sz="1400">
                <a:solidFill>
                  <a:srgbClr val="800000"/>
                </a:solidFill>
                <a:ea typeface="ＭＳ Ｐゴシック" charset="-128"/>
                <a:cs typeface="ＭＳ Ｐゴシック" charset="-128"/>
              </a:rPr>
              <a:t>               Scatter Plots, etc.</a:t>
            </a:r>
          </a:p>
        </p:txBody>
      </p:sp>
      <p:sp>
        <p:nvSpPr>
          <p:cNvPr id="24589" name="Text Box 16"/>
          <p:cNvSpPr txBox="1">
            <a:spLocks noChangeArrowheads="1"/>
          </p:cNvSpPr>
          <p:nvPr/>
        </p:nvSpPr>
        <p:spPr bwMode="auto">
          <a:xfrm>
            <a:off x="6489700" y="3559175"/>
            <a:ext cx="1831975" cy="517525"/>
          </a:xfrm>
          <a:prstGeom prst="rect">
            <a:avLst/>
          </a:prstGeom>
          <a:noFill/>
          <a:ln w="9525">
            <a:noFill/>
            <a:miter lim="800000"/>
            <a:headEnd/>
            <a:tailEnd/>
          </a:ln>
        </p:spPr>
        <p:txBody>
          <a:bodyPr>
            <a:prstTxWarp prst="textNoShape">
              <a:avLst/>
            </a:prstTxWarp>
            <a:spAutoFit/>
          </a:bodyPr>
          <a:lstStyle/>
          <a:p>
            <a:pPr eaLnBrk="0" hangingPunct="0"/>
            <a:r>
              <a:rPr lang="en-US" sz="1400">
                <a:solidFill>
                  <a:srgbClr val="800000"/>
                </a:solidFill>
                <a:ea typeface="ＭＳ Ｐゴシック" charset="-128"/>
                <a:cs typeface="ＭＳ Ｐゴシック" charset="-128"/>
              </a:rPr>
              <a:t>  Social/Academic Instructional Groups</a:t>
            </a:r>
          </a:p>
        </p:txBody>
      </p:sp>
      <p:sp>
        <p:nvSpPr>
          <p:cNvPr id="24590" name="Rectangle 24"/>
          <p:cNvSpPr>
            <a:spLocks noChangeArrowheads="1"/>
          </p:cNvSpPr>
          <p:nvPr/>
        </p:nvSpPr>
        <p:spPr bwMode="auto">
          <a:xfrm>
            <a:off x="0" y="228600"/>
            <a:ext cx="9144000" cy="685800"/>
          </a:xfrm>
          <a:prstGeom prst="rect">
            <a:avLst/>
          </a:prstGeom>
          <a:noFill/>
          <a:ln w="38100">
            <a:noFill/>
            <a:miter lim="800000"/>
            <a:headEnd/>
            <a:tailEnd/>
          </a:ln>
        </p:spPr>
        <p:txBody>
          <a:bodyPr anchor="ctr">
            <a:prstTxWarp prst="textNoShape">
              <a:avLst/>
            </a:prstTxWarp>
          </a:bodyPr>
          <a:lstStyle/>
          <a:p>
            <a:pPr algn="ctr"/>
            <a:r>
              <a:rPr lang="en-US" sz="2800" b="1" dirty="0" smtClean="0">
                <a:solidFill>
                  <a:srgbClr val="800000"/>
                </a:solidFill>
                <a:latin typeface="+mj-lt"/>
              </a:rPr>
              <a:t>Positive Behavior Supports and Intervention: Tiered Assessment and Intervention</a:t>
            </a:r>
            <a:endParaRPr lang="en-US" sz="2800" b="1" dirty="0">
              <a:solidFill>
                <a:srgbClr val="800000"/>
              </a:solidFill>
              <a:latin typeface="+mj-lt"/>
            </a:endParaRPr>
          </a:p>
        </p:txBody>
      </p:sp>
      <p:sp>
        <p:nvSpPr>
          <p:cNvPr id="24591" name="Text Box 25"/>
          <p:cNvSpPr txBox="1">
            <a:spLocks noChangeArrowheads="1"/>
          </p:cNvSpPr>
          <p:nvPr/>
        </p:nvSpPr>
        <p:spPr bwMode="auto">
          <a:xfrm>
            <a:off x="7018338" y="6445250"/>
            <a:ext cx="2049462" cy="336550"/>
          </a:xfrm>
          <a:prstGeom prst="rect">
            <a:avLst/>
          </a:prstGeom>
          <a:noFill/>
          <a:ln w="9525">
            <a:noFill/>
            <a:miter lim="800000"/>
            <a:headEnd/>
            <a:tailEnd/>
          </a:ln>
        </p:spPr>
        <p:txBody>
          <a:bodyPr wrap="none">
            <a:prstTxWarp prst="textNoShape">
              <a:avLst/>
            </a:prstTxWarp>
            <a:spAutoFit/>
          </a:bodyPr>
          <a:lstStyle/>
          <a:p>
            <a:r>
              <a:rPr lang="en-US" sz="800" i="1">
                <a:solidFill>
                  <a:schemeClr val="accent2"/>
                </a:solidFill>
                <a:latin typeface="Century Gothic" charset="0"/>
                <a:ea typeface="ＭＳ Ｐゴシック" charset="-128"/>
                <a:cs typeface="ＭＳ Ｐゴシック" charset="-128"/>
              </a:rPr>
              <a:t>Illinois PBIS Network, Revised May 2009</a:t>
            </a:r>
          </a:p>
          <a:p>
            <a:r>
              <a:rPr lang="en-US" sz="800" i="1">
                <a:solidFill>
                  <a:schemeClr val="accent2"/>
                </a:solidFill>
                <a:latin typeface="Century Gothic" charset="0"/>
                <a:ea typeface="ＭＳ Ｐゴシック" charset="-128"/>
                <a:cs typeface="ＭＳ Ｐゴシック" charset="-128"/>
              </a:rPr>
              <a:t>Adapted from T. Scott, 2004</a:t>
            </a:r>
          </a:p>
        </p:txBody>
      </p:sp>
      <p:sp>
        <p:nvSpPr>
          <p:cNvPr id="24592" name="Rectangle 26"/>
          <p:cNvSpPr>
            <a:spLocks noChangeArrowheads="1"/>
          </p:cNvSpPr>
          <p:nvPr/>
        </p:nvSpPr>
        <p:spPr bwMode="auto">
          <a:xfrm>
            <a:off x="3394075" y="2743200"/>
            <a:ext cx="2286000" cy="2362200"/>
          </a:xfrm>
          <a:prstGeom prst="rect">
            <a:avLst/>
          </a:prstGeom>
          <a:noFill/>
          <a:ln w="9525">
            <a:noFill/>
            <a:miter lim="800000"/>
            <a:headEnd/>
            <a:tailEnd/>
          </a:ln>
        </p:spPr>
        <p:txBody>
          <a:bodyPr>
            <a:prstTxWarp prst="textNoShape">
              <a:avLst/>
            </a:prstTxWarp>
          </a:bodyPr>
          <a:lstStyle/>
          <a:p>
            <a:pPr algn="ctr">
              <a:spcBef>
                <a:spcPct val="20000"/>
              </a:spcBef>
            </a:pPr>
            <a:r>
              <a:rPr lang="en-US" sz="2400" b="1">
                <a:latin typeface="Century Gothic" charset="0"/>
              </a:rPr>
              <a:t>Tier 2/</a:t>
            </a:r>
            <a:br>
              <a:rPr lang="en-US" sz="2400" b="1">
                <a:latin typeface="Century Gothic" charset="0"/>
              </a:rPr>
            </a:br>
            <a:r>
              <a:rPr lang="en-US" sz="2400" b="1">
                <a:latin typeface="Century Gothic" charset="0"/>
              </a:rPr>
              <a:t>Secondary  </a:t>
            </a:r>
          </a:p>
          <a:p>
            <a:pPr algn="ctr">
              <a:spcBef>
                <a:spcPct val="20000"/>
              </a:spcBef>
            </a:pPr>
            <a:endParaRPr lang="en-US" sz="2400" b="1">
              <a:latin typeface="Century Gothic" charset="0"/>
            </a:endParaRPr>
          </a:p>
          <a:p>
            <a:pPr algn="ctr">
              <a:spcBef>
                <a:spcPct val="20000"/>
              </a:spcBef>
            </a:pPr>
            <a:endParaRPr lang="en-US" sz="2400" b="1">
              <a:latin typeface="Century Gothic" charset="0"/>
            </a:endParaRPr>
          </a:p>
          <a:p>
            <a:pPr algn="ctr">
              <a:spcBef>
                <a:spcPct val="20000"/>
              </a:spcBef>
            </a:pPr>
            <a:r>
              <a:rPr lang="en-US" sz="2400" b="1">
                <a:latin typeface="Century Gothic" charset="0"/>
              </a:rPr>
              <a:t>Tier 3/</a:t>
            </a:r>
          </a:p>
          <a:p>
            <a:pPr algn="ctr">
              <a:spcBef>
                <a:spcPct val="20000"/>
              </a:spcBef>
            </a:pPr>
            <a:r>
              <a:rPr lang="en-US" sz="2400" b="1">
                <a:latin typeface="Century Gothic" charset="0"/>
              </a:rPr>
              <a:t>Tertiary</a:t>
            </a:r>
            <a:endParaRPr lang="en-US" sz="2400">
              <a:latin typeface="Century Gothic" charset="0"/>
            </a:endParaRPr>
          </a:p>
        </p:txBody>
      </p:sp>
      <p:sp>
        <p:nvSpPr>
          <p:cNvPr id="24593" name="Text Box 27"/>
          <p:cNvSpPr txBox="1">
            <a:spLocks noChangeArrowheads="1"/>
          </p:cNvSpPr>
          <p:nvPr/>
        </p:nvSpPr>
        <p:spPr bwMode="auto">
          <a:xfrm rot="-3363358">
            <a:off x="5029200" y="3443288"/>
            <a:ext cx="2133600" cy="457200"/>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2400" b="1">
                <a:solidFill>
                  <a:srgbClr val="990000"/>
                </a:solidFill>
                <a:latin typeface="Century Gothic" charset="0"/>
                <a:ea typeface="ＭＳ Ｐゴシック" charset="-128"/>
                <a:cs typeface="ＭＳ Ｐゴシック" charset="-128"/>
              </a:rPr>
              <a:t>Intervention</a:t>
            </a:r>
          </a:p>
        </p:txBody>
      </p:sp>
      <p:sp>
        <p:nvSpPr>
          <p:cNvPr id="24594" name="Text Box 28"/>
          <p:cNvSpPr txBox="1">
            <a:spLocks noChangeArrowheads="1"/>
          </p:cNvSpPr>
          <p:nvPr/>
        </p:nvSpPr>
        <p:spPr bwMode="auto">
          <a:xfrm rot="3429989">
            <a:off x="1905000" y="3452813"/>
            <a:ext cx="2133600" cy="457200"/>
          </a:xfrm>
          <a:prstGeom prst="rect">
            <a:avLst/>
          </a:prstGeom>
          <a:noFill/>
          <a:ln w="9525">
            <a:noFill/>
            <a:miter lim="800000"/>
            <a:headEnd/>
            <a:tailEnd/>
          </a:ln>
        </p:spPr>
        <p:txBody>
          <a:bodyPr>
            <a:prstTxWarp prst="textNoShape">
              <a:avLst/>
            </a:prstTxWarp>
            <a:spAutoFit/>
          </a:bodyPr>
          <a:lstStyle/>
          <a:p>
            <a:pPr algn="ctr" eaLnBrk="0" hangingPunct="0">
              <a:spcBef>
                <a:spcPct val="50000"/>
              </a:spcBef>
            </a:pPr>
            <a:r>
              <a:rPr lang="en-US" sz="2400" b="1">
                <a:solidFill>
                  <a:srgbClr val="990000"/>
                </a:solidFill>
                <a:latin typeface="Century Gothic" charset="0"/>
                <a:ea typeface="ＭＳ Ｐゴシック" charset="-128"/>
                <a:cs typeface="ＭＳ Ｐゴシック" charset="-128"/>
              </a:rPr>
              <a:t>Assessment</a:t>
            </a:r>
            <a:endParaRPr lang="en-US" sz="2400">
              <a:solidFill>
                <a:srgbClr val="990000"/>
              </a:solidFill>
              <a:latin typeface="Century Gothic" charset="0"/>
              <a:ea typeface="ＭＳ Ｐゴシック" charset="-128"/>
              <a:cs typeface="ＭＳ Ｐゴシック" charset="-128"/>
            </a:endParaRPr>
          </a:p>
        </p:txBody>
      </p:sp>
      <p:pic>
        <p:nvPicPr>
          <p:cNvPr id="24595" name="Picture 29" descr="blue-and-gold"/>
          <p:cNvPicPr>
            <a:picLocks noChangeAspect="1" noChangeArrowheads="1"/>
          </p:cNvPicPr>
          <p:nvPr/>
        </p:nvPicPr>
        <p:blipFill>
          <a:blip r:embed="rId3" cstate="print"/>
          <a:srcRect/>
          <a:stretch>
            <a:fillRect/>
          </a:stretch>
        </p:blipFill>
        <p:spPr bwMode="auto">
          <a:xfrm>
            <a:off x="7434263" y="5759450"/>
            <a:ext cx="1219200" cy="62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85800" y="228600"/>
            <a:ext cx="8001000" cy="1074738"/>
          </a:xfrm>
          <a:prstGeom prst="rect">
            <a:avLst/>
          </a:prstGeom>
          <a:noFill/>
          <a:ln w="9525">
            <a:noFill/>
            <a:miter lim="800000"/>
            <a:headEnd/>
            <a:tailEnd/>
          </a:ln>
        </p:spPr>
        <p:txBody>
          <a:bodyPr>
            <a:spAutoFit/>
          </a:bodyPr>
          <a:lstStyle/>
          <a:p>
            <a:pPr algn="ctr" eaLnBrk="0" hangingPunct="0">
              <a:spcBef>
                <a:spcPct val="30000"/>
              </a:spcBef>
            </a:pPr>
            <a:r>
              <a:rPr lang="en-US" sz="2800" b="1" dirty="0">
                <a:latin typeface="Times New Roman" pitchFamily="18" charset="0"/>
                <a:ea typeface="MS PGothic" pitchFamily="34" charset="-128"/>
              </a:rPr>
              <a:t>3-Tiered System of Support </a:t>
            </a:r>
          </a:p>
          <a:p>
            <a:pPr algn="ctr" eaLnBrk="0" hangingPunct="0">
              <a:spcBef>
                <a:spcPct val="30000"/>
              </a:spcBef>
            </a:pPr>
            <a:r>
              <a:rPr lang="en-US" sz="2800" b="1" dirty="0">
                <a:latin typeface="Times New Roman" pitchFamily="18" charset="0"/>
                <a:ea typeface="MS PGothic" pitchFamily="34" charset="-128"/>
              </a:rPr>
              <a:t>Necessary Conversations (Teams)</a:t>
            </a:r>
            <a:endParaRPr lang="en-US" dirty="0">
              <a:latin typeface="Times New Roman" pitchFamily="18" charset="0"/>
              <a:ea typeface="MS PGothic" pitchFamily="34" charset="-128"/>
            </a:endParaRPr>
          </a:p>
        </p:txBody>
      </p:sp>
      <p:sp>
        <p:nvSpPr>
          <p:cNvPr id="20483" name="Line 10"/>
          <p:cNvSpPr>
            <a:spLocks noChangeShapeType="1"/>
          </p:cNvSpPr>
          <p:nvPr/>
        </p:nvSpPr>
        <p:spPr bwMode="auto">
          <a:xfrm flipH="1">
            <a:off x="2895600" y="3200400"/>
            <a:ext cx="0" cy="914400"/>
          </a:xfrm>
          <a:prstGeom prst="line">
            <a:avLst/>
          </a:prstGeom>
          <a:noFill/>
          <a:ln w="9525">
            <a:solidFill>
              <a:schemeClr val="tx1"/>
            </a:solidFill>
            <a:round/>
            <a:headEnd/>
            <a:tailEnd type="triangle" w="med" len="med"/>
          </a:ln>
        </p:spPr>
        <p:txBody>
          <a:bodyPr wrap="none" anchor="ctr"/>
          <a:lstStyle/>
          <a:p>
            <a:endParaRPr lang="en-US"/>
          </a:p>
        </p:txBody>
      </p:sp>
      <p:sp>
        <p:nvSpPr>
          <p:cNvPr id="20484" name="Text Box 14"/>
          <p:cNvSpPr txBox="1">
            <a:spLocks noChangeArrowheads="1"/>
          </p:cNvSpPr>
          <p:nvPr/>
        </p:nvSpPr>
        <p:spPr bwMode="auto">
          <a:xfrm>
            <a:off x="2362200" y="4114800"/>
            <a:ext cx="990600" cy="396875"/>
          </a:xfrm>
          <a:prstGeom prst="rect">
            <a:avLst/>
          </a:prstGeom>
          <a:solidFill>
            <a:srgbClr val="FFFF00"/>
          </a:solidFill>
          <a:ln w="9525">
            <a:noFill/>
            <a:miter lim="800000"/>
            <a:headEnd/>
            <a:tailEnd/>
          </a:ln>
        </p:spPr>
        <p:txBody>
          <a:bodyPr>
            <a:spAutoFit/>
          </a:bodyPr>
          <a:lstStyle/>
          <a:p>
            <a:pPr eaLnBrk="0" hangingPunct="0">
              <a:spcBef>
                <a:spcPct val="50000"/>
              </a:spcBef>
            </a:pPr>
            <a:r>
              <a:rPr lang="en-US" sz="2000" b="1">
                <a:latin typeface="Times New Roman" pitchFamily="18" charset="0"/>
                <a:ea typeface="MS PGothic" pitchFamily="34" charset="-128"/>
              </a:rPr>
              <a:t> CICO</a:t>
            </a:r>
            <a:endParaRPr lang="en-US" sz="2400" b="1">
              <a:latin typeface="Times New Roman" pitchFamily="18" charset="0"/>
              <a:ea typeface="MS PGothic" pitchFamily="34" charset="-128"/>
            </a:endParaRPr>
          </a:p>
        </p:txBody>
      </p:sp>
      <p:sp>
        <p:nvSpPr>
          <p:cNvPr id="20485" name="Text Box 15"/>
          <p:cNvSpPr txBox="1">
            <a:spLocks noChangeArrowheads="1"/>
          </p:cNvSpPr>
          <p:nvPr/>
        </p:nvSpPr>
        <p:spPr bwMode="auto">
          <a:xfrm>
            <a:off x="2362200" y="4648200"/>
            <a:ext cx="990600" cy="396875"/>
          </a:xfrm>
          <a:prstGeom prst="rect">
            <a:avLst/>
          </a:prstGeom>
          <a:solidFill>
            <a:srgbClr val="FFFF00"/>
          </a:solidFill>
          <a:ln w="9525">
            <a:noFill/>
            <a:miter lim="800000"/>
            <a:headEnd/>
            <a:tailEnd/>
          </a:ln>
        </p:spPr>
        <p:txBody>
          <a:bodyPr>
            <a:spAutoFit/>
          </a:bodyPr>
          <a:lstStyle/>
          <a:p>
            <a:pPr algn="ctr" eaLnBrk="0" hangingPunct="0">
              <a:spcBef>
                <a:spcPct val="50000"/>
              </a:spcBef>
            </a:pPr>
            <a:r>
              <a:rPr lang="en-US" sz="2000" b="1">
                <a:latin typeface="Times New Roman" pitchFamily="18" charset="0"/>
                <a:ea typeface="MS PGothic" pitchFamily="34" charset="-128"/>
              </a:rPr>
              <a:t>SAIG</a:t>
            </a:r>
            <a:endParaRPr lang="en-US" sz="2400" b="1">
              <a:latin typeface="Times New Roman" pitchFamily="18" charset="0"/>
              <a:ea typeface="MS PGothic" pitchFamily="34" charset="-128"/>
            </a:endParaRPr>
          </a:p>
        </p:txBody>
      </p:sp>
      <p:sp>
        <p:nvSpPr>
          <p:cNvPr id="20486" name="Text Box 16"/>
          <p:cNvSpPr txBox="1">
            <a:spLocks noChangeArrowheads="1"/>
          </p:cNvSpPr>
          <p:nvPr/>
        </p:nvSpPr>
        <p:spPr bwMode="auto">
          <a:xfrm>
            <a:off x="2362200" y="5181600"/>
            <a:ext cx="1066800" cy="692497"/>
          </a:xfrm>
          <a:prstGeom prst="rect">
            <a:avLst/>
          </a:prstGeom>
          <a:solidFill>
            <a:srgbClr val="FFFF00"/>
          </a:solidFill>
          <a:ln w="9525">
            <a:noFill/>
            <a:miter lim="800000"/>
            <a:headEnd/>
            <a:tailEnd/>
          </a:ln>
        </p:spPr>
        <p:txBody>
          <a:bodyPr wrap="square">
            <a:spAutoFit/>
          </a:bodyPr>
          <a:lstStyle/>
          <a:p>
            <a:pPr algn="ctr" eaLnBrk="0" hangingPunct="0"/>
            <a:r>
              <a:rPr lang="en-US" sz="1300" b="1" dirty="0"/>
              <a:t>Group w. individual</a:t>
            </a:r>
          </a:p>
          <a:p>
            <a:pPr algn="ctr" eaLnBrk="0" hangingPunct="0"/>
            <a:r>
              <a:rPr lang="en-US" sz="1300" b="1" dirty="0"/>
              <a:t>feature</a:t>
            </a:r>
            <a:endParaRPr lang="en-US" sz="1300" b="1" dirty="0">
              <a:latin typeface="Times New Roman" pitchFamily="18" charset="0"/>
              <a:ea typeface="MS PGothic" pitchFamily="34" charset="-128"/>
            </a:endParaRPr>
          </a:p>
        </p:txBody>
      </p:sp>
      <p:sp>
        <p:nvSpPr>
          <p:cNvPr id="20487" name="Text Box 18"/>
          <p:cNvSpPr txBox="1">
            <a:spLocks noChangeArrowheads="1"/>
          </p:cNvSpPr>
          <p:nvPr/>
        </p:nvSpPr>
        <p:spPr bwMode="auto">
          <a:xfrm>
            <a:off x="6400800" y="4648200"/>
            <a:ext cx="1219200" cy="709613"/>
          </a:xfrm>
          <a:prstGeom prst="rect">
            <a:avLst/>
          </a:prstGeom>
          <a:solidFill>
            <a:srgbClr val="FF0000"/>
          </a:solidFill>
          <a:ln w="9525">
            <a:noFill/>
            <a:miter lim="800000"/>
            <a:headEnd/>
            <a:tailEnd/>
          </a:ln>
        </p:spPr>
        <p:txBody>
          <a:bodyPr>
            <a:spAutoFit/>
          </a:bodyPr>
          <a:lstStyle/>
          <a:p>
            <a:pPr algn="ctr" eaLnBrk="0" hangingPunct="0">
              <a:spcBef>
                <a:spcPct val="25000"/>
              </a:spcBef>
            </a:pPr>
            <a:r>
              <a:rPr lang="en-US" b="1">
                <a:solidFill>
                  <a:schemeClr val="bg1"/>
                </a:solidFill>
                <a:latin typeface="Times New Roman" pitchFamily="18" charset="0"/>
                <a:ea typeface="MS PGothic" pitchFamily="34" charset="-128"/>
              </a:rPr>
              <a:t>Complex</a:t>
            </a:r>
          </a:p>
          <a:p>
            <a:pPr algn="ctr" eaLnBrk="0" hangingPunct="0">
              <a:spcBef>
                <a:spcPct val="25000"/>
              </a:spcBef>
            </a:pPr>
            <a:r>
              <a:rPr lang="en-US" b="1">
                <a:solidFill>
                  <a:schemeClr val="bg1"/>
                </a:solidFill>
                <a:latin typeface="Times New Roman" pitchFamily="18" charset="0"/>
                <a:ea typeface="MS PGothic" pitchFamily="34" charset="-128"/>
              </a:rPr>
              <a:t>FBA/BIP</a:t>
            </a:r>
          </a:p>
        </p:txBody>
      </p:sp>
      <p:sp>
        <p:nvSpPr>
          <p:cNvPr id="20488" name="Line 31"/>
          <p:cNvSpPr>
            <a:spLocks noChangeShapeType="1"/>
          </p:cNvSpPr>
          <p:nvPr/>
        </p:nvSpPr>
        <p:spPr bwMode="auto">
          <a:xfrm>
            <a:off x="838200" y="3200400"/>
            <a:ext cx="0" cy="914400"/>
          </a:xfrm>
          <a:prstGeom prst="line">
            <a:avLst/>
          </a:prstGeom>
          <a:noFill/>
          <a:ln w="9525">
            <a:solidFill>
              <a:schemeClr val="tx1"/>
            </a:solidFill>
            <a:round/>
            <a:headEnd/>
            <a:tailEnd type="triangle" w="med" len="med"/>
          </a:ln>
        </p:spPr>
        <p:txBody>
          <a:bodyPr wrap="none" anchor="ctr"/>
          <a:lstStyle/>
          <a:p>
            <a:endParaRPr lang="en-US"/>
          </a:p>
        </p:txBody>
      </p:sp>
      <p:sp>
        <p:nvSpPr>
          <p:cNvPr id="20489" name="Text Box 32"/>
          <p:cNvSpPr txBox="1">
            <a:spLocks noChangeArrowheads="1"/>
          </p:cNvSpPr>
          <p:nvPr/>
        </p:nvSpPr>
        <p:spPr bwMode="auto">
          <a:xfrm>
            <a:off x="441325" y="1038225"/>
            <a:ext cx="184150" cy="457200"/>
          </a:xfrm>
          <a:prstGeom prst="rect">
            <a:avLst/>
          </a:prstGeom>
          <a:noFill/>
          <a:ln w="9525">
            <a:noFill/>
            <a:miter lim="800000"/>
            <a:headEnd/>
            <a:tailEnd/>
          </a:ln>
        </p:spPr>
        <p:txBody>
          <a:bodyPr wrap="none">
            <a:spAutoFit/>
          </a:bodyPr>
          <a:lstStyle/>
          <a:p>
            <a:pPr eaLnBrk="0" hangingPunct="0"/>
            <a:endParaRPr lang="en-US" sz="2400">
              <a:ea typeface="MS PGothic" pitchFamily="34" charset="-128"/>
            </a:endParaRPr>
          </a:p>
        </p:txBody>
      </p:sp>
      <p:sp>
        <p:nvSpPr>
          <p:cNvPr id="20490" name="Text Box 38"/>
          <p:cNvSpPr txBox="1">
            <a:spLocks noChangeArrowheads="1"/>
          </p:cNvSpPr>
          <p:nvPr/>
        </p:nvSpPr>
        <p:spPr bwMode="auto">
          <a:xfrm>
            <a:off x="4267200" y="1524000"/>
            <a:ext cx="1905000" cy="641350"/>
          </a:xfrm>
          <a:prstGeom prst="rect">
            <a:avLst/>
          </a:prstGeom>
          <a:solidFill>
            <a:srgbClr val="FF8000">
              <a:alpha val="50195"/>
            </a:srgbClr>
          </a:solidFill>
          <a:ln w="9525">
            <a:noFill/>
            <a:miter lim="800000"/>
            <a:headEnd/>
            <a:tailEnd/>
          </a:ln>
        </p:spPr>
        <p:txBody>
          <a:bodyPr>
            <a:spAutoFit/>
          </a:bodyPr>
          <a:lstStyle/>
          <a:p>
            <a:pPr algn="ctr">
              <a:spcBef>
                <a:spcPct val="50000"/>
              </a:spcBef>
            </a:pPr>
            <a:r>
              <a:rPr lang="en-US" b="1" dirty="0">
                <a:latin typeface="Times New Roman" pitchFamily="18" charset="0"/>
              </a:rPr>
              <a:t>Problem Solving Team</a:t>
            </a:r>
          </a:p>
        </p:txBody>
      </p:sp>
      <p:sp>
        <p:nvSpPr>
          <p:cNvPr id="20491" name="Text Box 39"/>
          <p:cNvSpPr txBox="1">
            <a:spLocks noChangeArrowheads="1"/>
          </p:cNvSpPr>
          <p:nvPr/>
        </p:nvSpPr>
        <p:spPr bwMode="auto">
          <a:xfrm>
            <a:off x="6934200" y="1524000"/>
            <a:ext cx="1752600" cy="641350"/>
          </a:xfrm>
          <a:prstGeom prst="rect">
            <a:avLst/>
          </a:prstGeom>
          <a:solidFill>
            <a:srgbClr val="FF0000"/>
          </a:solidFill>
          <a:ln w="9525">
            <a:noFill/>
            <a:miter lim="800000"/>
            <a:headEnd/>
            <a:tailEnd/>
          </a:ln>
        </p:spPr>
        <p:txBody>
          <a:bodyPr>
            <a:spAutoFit/>
          </a:bodyPr>
          <a:lstStyle/>
          <a:p>
            <a:pPr algn="ctr">
              <a:spcBef>
                <a:spcPct val="50000"/>
              </a:spcBef>
            </a:pPr>
            <a:r>
              <a:rPr lang="en-US" b="1">
                <a:solidFill>
                  <a:schemeClr val="bg1"/>
                </a:solidFill>
                <a:latin typeface="Times New Roman" pitchFamily="18" charset="0"/>
              </a:rPr>
              <a:t>Tertiary Systems Team</a:t>
            </a:r>
          </a:p>
        </p:txBody>
      </p:sp>
      <p:sp>
        <p:nvSpPr>
          <p:cNvPr id="20492" name="Text Box 42"/>
          <p:cNvSpPr txBox="1">
            <a:spLocks noChangeArrowheads="1"/>
          </p:cNvSpPr>
          <p:nvPr/>
        </p:nvSpPr>
        <p:spPr bwMode="auto">
          <a:xfrm>
            <a:off x="4648200" y="4419600"/>
            <a:ext cx="838200" cy="1025525"/>
          </a:xfrm>
          <a:prstGeom prst="rect">
            <a:avLst/>
          </a:prstGeom>
          <a:solidFill>
            <a:srgbClr val="FF8000">
              <a:alpha val="50195"/>
            </a:srgbClr>
          </a:solidFill>
          <a:ln w="9525">
            <a:noFill/>
            <a:miter lim="800000"/>
            <a:headEnd/>
            <a:tailEnd/>
          </a:ln>
        </p:spPr>
        <p:txBody>
          <a:bodyPr>
            <a:spAutoFit/>
          </a:bodyPr>
          <a:lstStyle/>
          <a:p>
            <a:pPr algn="ctr">
              <a:spcBef>
                <a:spcPct val="40000"/>
              </a:spcBef>
            </a:pPr>
            <a:r>
              <a:rPr lang="en-US" b="1">
                <a:latin typeface="Times New Roman" pitchFamily="18" charset="0"/>
              </a:rPr>
              <a:t>Brief </a:t>
            </a:r>
          </a:p>
          <a:p>
            <a:pPr algn="ctr">
              <a:spcBef>
                <a:spcPct val="40000"/>
              </a:spcBef>
            </a:pPr>
            <a:r>
              <a:rPr lang="en-US" b="1">
                <a:latin typeface="Times New Roman" pitchFamily="18" charset="0"/>
              </a:rPr>
              <a:t>FBA/BIP</a:t>
            </a:r>
          </a:p>
        </p:txBody>
      </p:sp>
      <p:sp>
        <p:nvSpPr>
          <p:cNvPr id="20493" name="Line 28"/>
          <p:cNvSpPr>
            <a:spLocks noChangeShapeType="1"/>
          </p:cNvSpPr>
          <p:nvPr/>
        </p:nvSpPr>
        <p:spPr bwMode="auto">
          <a:xfrm>
            <a:off x="5105400" y="3276600"/>
            <a:ext cx="0" cy="1143000"/>
          </a:xfrm>
          <a:prstGeom prst="line">
            <a:avLst/>
          </a:prstGeom>
          <a:noFill/>
          <a:ln w="9525">
            <a:solidFill>
              <a:schemeClr val="tx1"/>
            </a:solidFill>
            <a:round/>
            <a:headEnd/>
            <a:tailEnd type="triangle" w="med" len="med"/>
          </a:ln>
        </p:spPr>
        <p:txBody>
          <a:bodyPr wrap="none" anchor="ctr"/>
          <a:lstStyle/>
          <a:p>
            <a:endParaRPr lang="en-US"/>
          </a:p>
        </p:txBody>
      </p:sp>
      <p:sp>
        <p:nvSpPr>
          <p:cNvPr id="20494" name="Line 47"/>
          <p:cNvSpPr>
            <a:spLocks noChangeShapeType="1"/>
          </p:cNvSpPr>
          <p:nvPr/>
        </p:nvSpPr>
        <p:spPr bwMode="auto">
          <a:xfrm>
            <a:off x="6705600" y="4572000"/>
            <a:ext cx="1981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0495" name="Line 28"/>
          <p:cNvSpPr>
            <a:spLocks noChangeShapeType="1"/>
          </p:cNvSpPr>
          <p:nvPr/>
        </p:nvSpPr>
        <p:spPr bwMode="auto">
          <a:xfrm>
            <a:off x="7696200" y="3124200"/>
            <a:ext cx="0" cy="1447800"/>
          </a:xfrm>
          <a:prstGeom prst="line">
            <a:avLst/>
          </a:prstGeom>
          <a:noFill/>
          <a:ln w="9525">
            <a:solidFill>
              <a:schemeClr val="tx1"/>
            </a:solidFill>
            <a:round/>
            <a:headEnd/>
            <a:tailEnd type="triangle" w="med" len="med"/>
          </a:ln>
        </p:spPr>
        <p:txBody>
          <a:bodyPr wrap="none" anchor="ctr"/>
          <a:lstStyle/>
          <a:p>
            <a:endParaRPr lang="en-US"/>
          </a:p>
        </p:txBody>
      </p:sp>
      <p:sp>
        <p:nvSpPr>
          <p:cNvPr id="20496" name="Text Box 16"/>
          <p:cNvSpPr txBox="1">
            <a:spLocks noChangeArrowheads="1"/>
          </p:cNvSpPr>
          <p:nvPr/>
        </p:nvSpPr>
        <p:spPr bwMode="auto">
          <a:xfrm>
            <a:off x="2286000" y="6019800"/>
            <a:ext cx="1143000" cy="641350"/>
          </a:xfrm>
          <a:prstGeom prst="rect">
            <a:avLst/>
          </a:prstGeom>
          <a:solidFill>
            <a:srgbClr val="FFFF00"/>
          </a:solidFill>
          <a:ln w="9525">
            <a:noFill/>
            <a:miter lim="800000"/>
            <a:headEnd/>
            <a:tailEnd/>
          </a:ln>
        </p:spPr>
        <p:txBody>
          <a:bodyPr>
            <a:spAutoFit/>
          </a:bodyPr>
          <a:lstStyle/>
          <a:p>
            <a:pPr algn="ctr" eaLnBrk="0" hangingPunct="0"/>
            <a:r>
              <a:rPr lang="en-US" b="1">
                <a:latin typeface="Times New Roman" pitchFamily="18" charset="0"/>
                <a:ea typeface="MS PGothic" pitchFamily="34" charset="-128"/>
              </a:rPr>
              <a:t>Brief FBA/BIP</a:t>
            </a:r>
          </a:p>
        </p:txBody>
      </p:sp>
      <p:sp>
        <p:nvSpPr>
          <p:cNvPr id="20497" name="Text Box 18"/>
          <p:cNvSpPr txBox="1">
            <a:spLocks noChangeArrowheads="1"/>
          </p:cNvSpPr>
          <p:nvPr/>
        </p:nvSpPr>
        <p:spPr bwMode="auto">
          <a:xfrm>
            <a:off x="7772400" y="4648200"/>
            <a:ext cx="1219200" cy="709613"/>
          </a:xfrm>
          <a:prstGeom prst="rect">
            <a:avLst/>
          </a:prstGeom>
          <a:solidFill>
            <a:srgbClr val="FF0000"/>
          </a:solidFill>
          <a:ln w="9525">
            <a:noFill/>
            <a:miter lim="800000"/>
            <a:headEnd/>
            <a:tailEnd/>
          </a:ln>
        </p:spPr>
        <p:txBody>
          <a:bodyPr>
            <a:spAutoFit/>
          </a:bodyPr>
          <a:lstStyle/>
          <a:p>
            <a:pPr algn="ctr" eaLnBrk="0" hangingPunct="0">
              <a:spcBef>
                <a:spcPct val="25000"/>
              </a:spcBef>
            </a:pPr>
            <a:r>
              <a:rPr lang="en-US" b="1">
                <a:solidFill>
                  <a:schemeClr val="bg1"/>
                </a:solidFill>
                <a:latin typeface="Times New Roman" pitchFamily="18" charset="0"/>
                <a:ea typeface="MS PGothic" pitchFamily="34" charset="-128"/>
              </a:rPr>
              <a:t>WRAP</a:t>
            </a:r>
          </a:p>
          <a:p>
            <a:pPr algn="ctr" eaLnBrk="0" hangingPunct="0">
              <a:spcBef>
                <a:spcPct val="25000"/>
              </a:spcBef>
            </a:pPr>
            <a:endParaRPr lang="en-US">
              <a:latin typeface="Times New Roman" pitchFamily="18" charset="0"/>
              <a:ea typeface="MS PGothic" pitchFamily="34" charset="-128"/>
            </a:endParaRPr>
          </a:p>
        </p:txBody>
      </p:sp>
      <p:sp>
        <p:nvSpPr>
          <p:cNvPr id="20498" name="Text Box 36"/>
          <p:cNvSpPr txBox="1">
            <a:spLocks noChangeArrowheads="1"/>
          </p:cNvSpPr>
          <p:nvPr/>
        </p:nvSpPr>
        <p:spPr bwMode="auto">
          <a:xfrm>
            <a:off x="2133600" y="1524000"/>
            <a:ext cx="1676400" cy="641350"/>
          </a:xfrm>
          <a:prstGeom prst="rect">
            <a:avLst/>
          </a:prstGeom>
          <a:solidFill>
            <a:srgbClr val="FFFF00"/>
          </a:solidFill>
          <a:ln w="9525">
            <a:noFill/>
            <a:miter lim="800000"/>
            <a:headEnd/>
            <a:tailEnd/>
          </a:ln>
        </p:spPr>
        <p:txBody>
          <a:bodyPr>
            <a:spAutoFit/>
          </a:bodyPr>
          <a:lstStyle/>
          <a:p>
            <a:pPr algn="ctr">
              <a:spcBef>
                <a:spcPct val="50000"/>
              </a:spcBef>
            </a:pPr>
            <a:r>
              <a:rPr lang="en-US" b="1">
                <a:latin typeface="Times New Roman" pitchFamily="18" charset="0"/>
              </a:rPr>
              <a:t>Secondary Systems Team</a:t>
            </a:r>
          </a:p>
        </p:txBody>
      </p:sp>
      <p:sp>
        <p:nvSpPr>
          <p:cNvPr id="20499" name="Line 63"/>
          <p:cNvSpPr>
            <a:spLocks noChangeShapeType="1"/>
          </p:cNvSpPr>
          <p:nvPr/>
        </p:nvSpPr>
        <p:spPr bwMode="auto">
          <a:xfrm>
            <a:off x="1600200" y="1828800"/>
            <a:ext cx="457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0500" name="Line 64"/>
          <p:cNvSpPr>
            <a:spLocks noChangeShapeType="1"/>
          </p:cNvSpPr>
          <p:nvPr/>
        </p:nvSpPr>
        <p:spPr bwMode="auto">
          <a:xfrm>
            <a:off x="3886200" y="1828800"/>
            <a:ext cx="304800" cy="0"/>
          </a:xfrm>
          <a:prstGeom prst="line">
            <a:avLst/>
          </a:prstGeom>
          <a:noFill/>
          <a:ln w="9525">
            <a:solidFill>
              <a:schemeClr val="tx1"/>
            </a:solidFill>
            <a:round/>
            <a:headEnd type="triangle" w="med" len="med"/>
            <a:tailEnd type="triangle" w="med" len="med"/>
          </a:ln>
        </p:spPr>
        <p:txBody>
          <a:bodyPr/>
          <a:lstStyle/>
          <a:p>
            <a:endParaRPr lang="en-US"/>
          </a:p>
        </p:txBody>
      </p:sp>
      <p:sp>
        <p:nvSpPr>
          <p:cNvPr id="20501" name="Line 65"/>
          <p:cNvSpPr>
            <a:spLocks noChangeShapeType="1"/>
          </p:cNvSpPr>
          <p:nvPr/>
        </p:nvSpPr>
        <p:spPr bwMode="auto">
          <a:xfrm>
            <a:off x="6248400" y="1905000"/>
            <a:ext cx="609600" cy="0"/>
          </a:xfrm>
          <a:prstGeom prst="line">
            <a:avLst/>
          </a:prstGeom>
          <a:noFill/>
          <a:ln w="9525">
            <a:solidFill>
              <a:schemeClr val="tx1"/>
            </a:solidFill>
            <a:round/>
            <a:headEnd type="triangle" w="med" len="med"/>
            <a:tailEnd type="triangle" w="med" len="med"/>
          </a:ln>
        </p:spPr>
        <p:txBody>
          <a:bodyPr/>
          <a:lstStyle/>
          <a:p>
            <a:endParaRPr lang="en-US"/>
          </a:p>
        </p:txBody>
      </p:sp>
      <p:sp>
        <p:nvSpPr>
          <p:cNvPr id="20502" name="AutoShape 67"/>
          <p:cNvSpPr>
            <a:spLocks noChangeArrowheads="1"/>
          </p:cNvSpPr>
          <p:nvPr/>
        </p:nvSpPr>
        <p:spPr bwMode="auto">
          <a:xfrm>
            <a:off x="2133600" y="4343400"/>
            <a:ext cx="228600" cy="685800"/>
          </a:xfrm>
          <a:prstGeom prst="curvedRightArrow">
            <a:avLst>
              <a:gd name="adj1" fmla="val 36333"/>
              <a:gd name="adj2" fmla="val 148222"/>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20503" name="AutoShape 69"/>
          <p:cNvSpPr>
            <a:spLocks noChangeArrowheads="1"/>
          </p:cNvSpPr>
          <p:nvPr/>
        </p:nvSpPr>
        <p:spPr bwMode="auto">
          <a:xfrm>
            <a:off x="2057400" y="4343400"/>
            <a:ext cx="304800" cy="1219200"/>
          </a:xfrm>
          <a:prstGeom prst="curvedRightArrow">
            <a:avLst>
              <a:gd name="adj1" fmla="val 36333"/>
              <a:gd name="adj2" fmla="val 148222"/>
              <a:gd name="adj3" fmla="val 33333"/>
            </a:avLst>
          </a:prstGeom>
          <a:solidFill>
            <a:schemeClr val="accent1"/>
          </a:solidFill>
          <a:ln w="9525">
            <a:solidFill>
              <a:schemeClr val="tx1"/>
            </a:solidFill>
            <a:miter lim="800000"/>
            <a:headEnd/>
            <a:tailEnd/>
          </a:ln>
        </p:spPr>
        <p:txBody>
          <a:bodyPr wrap="none" anchor="ctr"/>
          <a:lstStyle/>
          <a:p>
            <a:endParaRPr lang="en-US"/>
          </a:p>
        </p:txBody>
      </p:sp>
      <p:sp>
        <p:nvSpPr>
          <p:cNvPr id="20504" name="Text Box 77"/>
          <p:cNvSpPr txBox="1">
            <a:spLocks noChangeArrowheads="1"/>
          </p:cNvSpPr>
          <p:nvPr/>
        </p:nvSpPr>
        <p:spPr bwMode="auto">
          <a:xfrm>
            <a:off x="533400" y="2362200"/>
            <a:ext cx="1066800" cy="366713"/>
          </a:xfrm>
          <a:prstGeom prst="rect">
            <a:avLst/>
          </a:prstGeom>
          <a:noFill/>
          <a:ln w="9525">
            <a:noFill/>
            <a:miter lim="800000"/>
            <a:headEnd/>
            <a:tailEnd/>
          </a:ln>
        </p:spPr>
        <p:txBody>
          <a:bodyPr>
            <a:spAutoFit/>
          </a:bodyPr>
          <a:lstStyle/>
          <a:p>
            <a:pPr>
              <a:spcBef>
                <a:spcPct val="50000"/>
              </a:spcBef>
            </a:pPr>
            <a:endParaRPr lang="en-US"/>
          </a:p>
        </p:txBody>
      </p:sp>
      <p:sp>
        <p:nvSpPr>
          <p:cNvPr id="20505" name="Text Box 78"/>
          <p:cNvSpPr txBox="1">
            <a:spLocks noChangeArrowheads="1"/>
          </p:cNvSpPr>
          <p:nvPr/>
        </p:nvSpPr>
        <p:spPr bwMode="auto">
          <a:xfrm>
            <a:off x="381000" y="2362200"/>
            <a:ext cx="1219200" cy="738188"/>
          </a:xfrm>
          <a:prstGeom prst="rect">
            <a:avLst/>
          </a:prstGeom>
          <a:noFill/>
          <a:ln w="9525">
            <a:noFill/>
            <a:miter lim="800000"/>
            <a:headEnd/>
            <a:tailEnd/>
          </a:ln>
        </p:spPr>
        <p:txBody>
          <a:bodyPr>
            <a:spAutoFit/>
          </a:bodyPr>
          <a:lstStyle/>
          <a:p>
            <a:pPr algn="ctr">
              <a:spcBef>
                <a:spcPct val="15000"/>
              </a:spcBef>
            </a:pPr>
            <a:r>
              <a:rPr lang="en-US" sz="1400"/>
              <a:t>Plans SW &amp; Class-wide supports</a:t>
            </a:r>
          </a:p>
        </p:txBody>
      </p:sp>
      <p:sp>
        <p:nvSpPr>
          <p:cNvPr id="20506" name="Rectangle 79"/>
          <p:cNvSpPr>
            <a:spLocks noChangeArrowheads="1"/>
          </p:cNvSpPr>
          <p:nvPr/>
        </p:nvSpPr>
        <p:spPr bwMode="auto">
          <a:xfrm>
            <a:off x="304800" y="2286000"/>
            <a:ext cx="1295400" cy="914400"/>
          </a:xfrm>
          <a:prstGeom prst="rect">
            <a:avLst/>
          </a:prstGeom>
          <a:noFill/>
          <a:ln w="9525">
            <a:solidFill>
              <a:schemeClr val="tx1"/>
            </a:solidFill>
            <a:miter lim="800000"/>
            <a:headEnd/>
            <a:tailEnd/>
          </a:ln>
        </p:spPr>
        <p:txBody>
          <a:bodyPr wrap="none" anchor="ctr"/>
          <a:lstStyle/>
          <a:p>
            <a:endParaRPr lang="en-US"/>
          </a:p>
        </p:txBody>
      </p:sp>
      <p:sp>
        <p:nvSpPr>
          <p:cNvPr id="20507" name="Text Box 80"/>
          <p:cNvSpPr txBox="1">
            <a:spLocks noChangeArrowheads="1"/>
          </p:cNvSpPr>
          <p:nvPr/>
        </p:nvSpPr>
        <p:spPr bwMode="auto">
          <a:xfrm>
            <a:off x="2057400" y="2286000"/>
            <a:ext cx="1752600" cy="954088"/>
          </a:xfrm>
          <a:prstGeom prst="rect">
            <a:avLst/>
          </a:prstGeom>
          <a:noFill/>
          <a:ln w="9525">
            <a:noFill/>
            <a:miter lim="800000"/>
            <a:headEnd/>
            <a:tailEnd/>
          </a:ln>
        </p:spPr>
        <p:txBody>
          <a:bodyPr>
            <a:spAutoFit/>
          </a:bodyPr>
          <a:lstStyle/>
          <a:p>
            <a:pPr algn="ctr">
              <a:spcBef>
                <a:spcPct val="15000"/>
              </a:spcBef>
            </a:pPr>
            <a:r>
              <a:rPr lang="en-US" sz="1400"/>
              <a:t>Uses Process data; determines overall intervention effectiveness</a:t>
            </a:r>
          </a:p>
        </p:txBody>
      </p:sp>
      <p:sp>
        <p:nvSpPr>
          <p:cNvPr id="20508" name="Text Box 81"/>
          <p:cNvSpPr txBox="1">
            <a:spLocks noChangeArrowheads="1"/>
          </p:cNvSpPr>
          <p:nvPr/>
        </p:nvSpPr>
        <p:spPr bwMode="auto">
          <a:xfrm>
            <a:off x="4267200" y="2362200"/>
            <a:ext cx="1905000" cy="738188"/>
          </a:xfrm>
          <a:prstGeom prst="rect">
            <a:avLst/>
          </a:prstGeom>
          <a:noFill/>
          <a:ln w="9525">
            <a:noFill/>
            <a:miter lim="800000"/>
            <a:headEnd/>
            <a:tailEnd/>
          </a:ln>
        </p:spPr>
        <p:txBody>
          <a:bodyPr>
            <a:spAutoFit/>
          </a:bodyPr>
          <a:lstStyle/>
          <a:p>
            <a:pPr algn="ctr">
              <a:spcBef>
                <a:spcPct val="15000"/>
              </a:spcBef>
            </a:pPr>
            <a:r>
              <a:rPr lang="en-US" sz="1400"/>
              <a:t>Standing team; uses FBA/BIP process for one youth at a time</a:t>
            </a:r>
          </a:p>
        </p:txBody>
      </p:sp>
      <p:sp>
        <p:nvSpPr>
          <p:cNvPr id="20509" name="Text Box 82"/>
          <p:cNvSpPr txBox="1">
            <a:spLocks noChangeArrowheads="1"/>
          </p:cNvSpPr>
          <p:nvPr/>
        </p:nvSpPr>
        <p:spPr bwMode="auto">
          <a:xfrm>
            <a:off x="6934200" y="2209800"/>
            <a:ext cx="1752600" cy="954088"/>
          </a:xfrm>
          <a:prstGeom prst="rect">
            <a:avLst/>
          </a:prstGeom>
          <a:noFill/>
          <a:ln w="9525">
            <a:noFill/>
            <a:miter lim="800000"/>
            <a:headEnd/>
            <a:tailEnd/>
          </a:ln>
        </p:spPr>
        <p:txBody>
          <a:bodyPr>
            <a:spAutoFit/>
          </a:bodyPr>
          <a:lstStyle/>
          <a:p>
            <a:pPr algn="ctr">
              <a:spcBef>
                <a:spcPct val="15000"/>
              </a:spcBef>
            </a:pPr>
            <a:r>
              <a:rPr lang="en-US" sz="1400"/>
              <a:t>Uses Process data; determines overall intervention effectiveness</a:t>
            </a:r>
          </a:p>
        </p:txBody>
      </p:sp>
      <p:sp>
        <p:nvSpPr>
          <p:cNvPr id="20510" name="Rectangle 83"/>
          <p:cNvSpPr>
            <a:spLocks noChangeArrowheads="1"/>
          </p:cNvSpPr>
          <p:nvPr/>
        </p:nvSpPr>
        <p:spPr bwMode="auto">
          <a:xfrm>
            <a:off x="2057400" y="2209800"/>
            <a:ext cx="1676400" cy="990600"/>
          </a:xfrm>
          <a:prstGeom prst="rect">
            <a:avLst/>
          </a:prstGeom>
          <a:noFill/>
          <a:ln w="9525">
            <a:solidFill>
              <a:schemeClr val="tx1"/>
            </a:solidFill>
            <a:miter lim="800000"/>
            <a:headEnd/>
            <a:tailEnd/>
          </a:ln>
        </p:spPr>
        <p:txBody>
          <a:bodyPr wrap="none" anchor="ctr"/>
          <a:lstStyle/>
          <a:p>
            <a:endParaRPr lang="en-US"/>
          </a:p>
        </p:txBody>
      </p:sp>
      <p:sp>
        <p:nvSpPr>
          <p:cNvPr id="20511" name="Rectangle 84"/>
          <p:cNvSpPr>
            <a:spLocks noChangeArrowheads="1"/>
          </p:cNvSpPr>
          <p:nvPr/>
        </p:nvSpPr>
        <p:spPr bwMode="auto">
          <a:xfrm>
            <a:off x="4191000" y="2362200"/>
            <a:ext cx="2057400" cy="914400"/>
          </a:xfrm>
          <a:prstGeom prst="rect">
            <a:avLst/>
          </a:prstGeom>
          <a:noFill/>
          <a:ln w="9525">
            <a:solidFill>
              <a:schemeClr val="tx1"/>
            </a:solidFill>
            <a:miter lim="800000"/>
            <a:headEnd/>
            <a:tailEnd/>
          </a:ln>
        </p:spPr>
        <p:txBody>
          <a:bodyPr wrap="none" anchor="ctr"/>
          <a:lstStyle/>
          <a:p>
            <a:endParaRPr lang="en-US"/>
          </a:p>
        </p:txBody>
      </p:sp>
      <p:sp>
        <p:nvSpPr>
          <p:cNvPr id="20512" name="Rectangle 85"/>
          <p:cNvSpPr>
            <a:spLocks noChangeArrowheads="1"/>
          </p:cNvSpPr>
          <p:nvPr/>
        </p:nvSpPr>
        <p:spPr bwMode="auto">
          <a:xfrm>
            <a:off x="6934200" y="2209800"/>
            <a:ext cx="1752600" cy="914400"/>
          </a:xfrm>
          <a:prstGeom prst="rect">
            <a:avLst/>
          </a:prstGeom>
          <a:noFill/>
          <a:ln w="9525">
            <a:solidFill>
              <a:schemeClr val="tx1"/>
            </a:solidFill>
            <a:miter lim="800000"/>
            <a:headEnd/>
            <a:tailEnd/>
          </a:ln>
        </p:spPr>
        <p:txBody>
          <a:bodyPr wrap="none" anchor="ctr"/>
          <a:lstStyle/>
          <a:p>
            <a:endParaRPr lang="en-US"/>
          </a:p>
        </p:txBody>
      </p:sp>
      <p:sp>
        <p:nvSpPr>
          <p:cNvPr id="45" name="Striped Right Arrow 44"/>
          <p:cNvSpPr/>
          <p:nvPr/>
        </p:nvSpPr>
        <p:spPr>
          <a:xfrm>
            <a:off x="1600200" y="4191000"/>
            <a:ext cx="533400" cy="2286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Curved Up Arrow 45"/>
          <p:cNvSpPr/>
          <p:nvPr/>
        </p:nvSpPr>
        <p:spPr>
          <a:xfrm>
            <a:off x="5029200" y="5486400"/>
            <a:ext cx="2057400" cy="3810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47" name="Curved Up Arrow 46"/>
          <p:cNvSpPr/>
          <p:nvPr/>
        </p:nvSpPr>
        <p:spPr>
          <a:xfrm>
            <a:off x="5029200" y="5486400"/>
            <a:ext cx="3505200" cy="73183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 name="Curved Up Arrow 45"/>
          <p:cNvSpPr/>
          <p:nvPr/>
        </p:nvSpPr>
        <p:spPr>
          <a:xfrm>
            <a:off x="3352800" y="5486400"/>
            <a:ext cx="1371600" cy="3048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3" name="Curved Up Arrow 45"/>
          <p:cNvSpPr>
            <a:spLocks noChangeArrowheads="1"/>
          </p:cNvSpPr>
          <p:nvPr/>
        </p:nvSpPr>
        <p:spPr bwMode="auto">
          <a:xfrm rot="21570218" flipV="1">
            <a:off x="3351213" y="4494213"/>
            <a:ext cx="1371600" cy="304800"/>
          </a:xfrm>
          <a:prstGeom prst="curvedUpArrow">
            <a:avLst>
              <a:gd name="adj1" fmla="val 20833"/>
              <a:gd name="adj2" fmla="val 41667"/>
              <a:gd name="adj3" fmla="val 25000"/>
            </a:avLst>
          </a:prstGeom>
          <a:solidFill>
            <a:schemeClr val="accent1"/>
          </a:solidFill>
          <a:ln w="25400" algn="ctr">
            <a:solidFill>
              <a:srgbClr val="89A4A7"/>
            </a:solidFill>
            <a:miter lim="800000"/>
            <a:headEnd/>
            <a:tailEnd/>
          </a:ln>
        </p:spPr>
        <p:txBody>
          <a:bodyPr rot="10800000" anchor="ctr"/>
          <a:lstStyle/>
          <a:p>
            <a:pPr algn="ctr">
              <a:defRPr/>
            </a:pPr>
            <a:endParaRPr lang="en-US">
              <a:latin typeface="+mn-lt"/>
            </a:endParaRPr>
          </a:p>
        </p:txBody>
      </p:sp>
      <p:sp>
        <p:nvSpPr>
          <p:cNvPr id="20518" name="Text Box 41"/>
          <p:cNvSpPr txBox="1">
            <a:spLocks noChangeArrowheads="1"/>
          </p:cNvSpPr>
          <p:nvPr/>
        </p:nvSpPr>
        <p:spPr bwMode="auto">
          <a:xfrm>
            <a:off x="0" y="6613525"/>
            <a:ext cx="1066800" cy="244475"/>
          </a:xfrm>
          <a:prstGeom prst="rect">
            <a:avLst/>
          </a:prstGeom>
          <a:noFill/>
          <a:ln w="9525">
            <a:noFill/>
            <a:miter lim="800000"/>
            <a:headEnd/>
            <a:tailEnd/>
          </a:ln>
        </p:spPr>
        <p:txBody>
          <a:bodyPr>
            <a:spAutoFit/>
          </a:bodyPr>
          <a:lstStyle/>
          <a:p>
            <a:pPr>
              <a:spcBef>
                <a:spcPct val="50000"/>
              </a:spcBef>
            </a:pPr>
            <a:r>
              <a:rPr lang="en-US" sz="1000" i="1">
                <a:latin typeface="Times New Roman" pitchFamily="18" charset="0"/>
              </a:rPr>
              <a:t>Sept. 1, 2009</a:t>
            </a:r>
          </a:p>
        </p:txBody>
      </p:sp>
      <p:sp>
        <p:nvSpPr>
          <p:cNvPr id="20519" name="Text Box 39"/>
          <p:cNvSpPr txBox="1">
            <a:spLocks noChangeArrowheads="1"/>
          </p:cNvSpPr>
          <p:nvPr/>
        </p:nvSpPr>
        <p:spPr bwMode="auto">
          <a:xfrm>
            <a:off x="304800" y="1524000"/>
            <a:ext cx="1219200" cy="641350"/>
          </a:xfrm>
          <a:prstGeom prst="rect">
            <a:avLst/>
          </a:prstGeom>
          <a:solidFill>
            <a:srgbClr val="008000"/>
          </a:solidFill>
          <a:ln w="9525">
            <a:noFill/>
            <a:miter lim="800000"/>
            <a:headEnd/>
            <a:tailEnd/>
          </a:ln>
        </p:spPr>
        <p:txBody>
          <a:bodyPr>
            <a:spAutoFit/>
          </a:bodyPr>
          <a:lstStyle/>
          <a:p>
            <a:pPr algn="ctr">
              <a:spcBef>
                <a:spcPct val="50000"/>
              </a:spcBef>
            </a:pPr>
            <a:r>
              <a:rPr lang="en-US" b="1">
                <a:solidFill>
                  <a:schemeClr val="bg1"/>
                </a:solidFill>
                <a:latin typeface="Times New Roman" pitchFamily="18" charset="0"/>
              </a:rPr>
              <a:t>Universal</a:t>
            </a:r>
            <a:br>
              <a:rPr lang="en-US" b="1">
                <a:solidFill>
                  <a:schemeClr val="bg1"/>
                </a:solidFill>
                <a:latin typeface="Times New Roman" pitchFamily="18" charset="0"/>
              </a:rPr>
            </a:br>
            <a:r>
              <a:rPr lang="en-US" b="1">
                <a:solidFill>
                  <a:schemeClr val="bg1"/>
                </a:solidFill>
                <a:latin typeface="Times New Roman" pitchFamily="18" charset="0"/>
              </a:rPr>
              <a:t>Team</a:t>
            </a:r>
          </a:p>
        </p:txBody>
      </p:sp>
      <p:sp>
        <p:nvSpPr>
          <p:cNvPr id="20520" name="Text Box 39"/>
          <p:cNvSpPr txBox="1">
            <a:spLocks noChangeArrowheads="1"/>
          </p:cNvSpPr>
          <p:nvPr/>
        </p:nvSpPr>
        <p:spPr bwMode="auto">
          <a:xfrm>
            <a:off x="228600" y="4191000"/>
            <a:ext cx="1219200" cy="641350"/>
          </a:xfrm>
          <a:prstGeom prst="rect">
            <a:avLst/>
          </a:prstGeom>
          <a:solidFill>
            <a:srgbClr val="008000"/>
          </a:solidFill>
          <a:ln w="9525">
            <a:noFill/>
            <a:miter lim="800000"/>
            <a:headEnd/>
            <a:tailEnd/>
          </a:ln>
        </p:spPr>
        <p:txBody>
          <a:bodyPr>
            <a:spAutoFit/>
          </a:bodyPr>
          <a:lstStyle/>
          <a:p>
            <a:pPr algn="ctr">
              <a:spcBef>
                <a:spcPct val="50000"/>
              </a:spcBef>
            </a:pPr>
            <a:r>
              <a:rPr lang="en-US" b="1">
                <a:solidFill>
                  <a:schemeClr val="bg1"/>
                </a:solidFill>
                <a:latin typeface="Times New Roman" pitchFamily="18" charset="0"/>
              </a:rPr>
              <a:t>Universal Support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Teaming at Tier 2</a:t>
            </a:r>
          </a:p>
        </p:txBody>
      </p:sp>
      <p:sp>
        <p:nvSpPr>
          <p:cNvPr id="19459" name="Rectangle 3"/>
          <p:cNvSpPr>
            <a:spLocks noGrp="1" noChangeArrowheads="1"/>
          </p:cNvSpPr>
          <p:nvPr>
            <p:ph sz="quarter" idx="1"/>
          </p:nvPr>
        </p:nvSpPr>
        <p:spPr/>
        <p:txBody>
          <a:bodyPr>
            <a:normAutofit lnSpcReduction="10000"/>
          </a:bodyPr>
          <a:lstStyle/>
          <a:p>
            <a:r>
              <a:rPr lang="en-US" sz="2600" u="sng" dirty="0"/>
              <a:t>Secondary Systems Planning ‘conversation’</a:t>
            </a:r>
          </a:p>
          <a:p>
            <a:pPr lvl="1"/>
            <a:r>
              <a:rPr lang="en-US" sz="2600" dirty="0">
                <a:solidFill>
                  <a:schemeClr val="tx1"/>
                </a:solidFill>
              </a:rPr>
              <a:t>Monitors effectiveness of CICO, S/AIG, Mentoring,  and Brief FBA/BIP supports</a:t>
            </a:r>
          </a:p>
          <a:p>
            <a:pPr lvl="1"/>
            <a:r>
              <a:rPr lang="en-US" sz="2600" dirty="0">
                <a:solidFill>
                  <a:schemeClr val="tx1"/>
                </a:solidFill>
              </a:rPr>
              <a:t>Review data in aggregate to make decisions on improvements to the </a:t>
            </a:r>
            <a:r>
              <a:rPr lang="en-US" sz="2600" dirty="0">
                <a:solidFill>
                  <a:srgbClr val="354369"/>
                </a:solidFill>
              </a:rPr>
              <a:t>interventions themselves</a:t>
            </a:r>
          </a:p>
          <a:p>
            <a:pPr lvl="1"/>
            <a:r>
              <a:rPr lang="en-US" sz="2600" dirty="0">
                <a:solidFill>
                  <a:srgbClr val="354369"/>
                </a:solidFill>
              </a:rPr>
              <a:t>Students are NOT discussed </a:t>
            </a:r>
          </a:p>
          <a:p>
            <a:r>
              <a:rPr lang="en-US" sz="2600" u="sng" dirty="0"/>
              <a:t>Problem Solving Team</a:t>
            </a:r>
            <a:r>
              <a:rPr lang="en-US" sz="2600" u="sng" dirty="0" smtClean="0"/>
              <a:t> ‘</a:t>
            </a:r>
            <a:r>
              <a:rPr lang="en-US" sz="2600" u="sng" dirty="0"/>
              <a:t>conversation</a:t>
            </a:r>
            <a:r>
              <a:rPr lang="en-US" sz="2600" u="sng" dirty="0" smtClean="0"/>
              <a:t>’</a:t>
            </a:r>
          </a:p>
          <a:p>
            <a:pPr lvl="1"/>
            <a:r>
              <a:rPr lang="en-US" sz="2600" dirty="0">
                <a:solidFill>
                  <a:srgbClr val="354369"/>
                </a:solidFill>
              </a:rPr>
              <a:t>Develops plans for one student at a time</a:t>
            </a:r>
          </a:p>
          <a:p>
            <a:pPr lvl="1"/>
            <a:r>
              <a:rPr lang="en-US" sz="2600" dirty="0">
                <a:solidFill>
                  <a:srgbClr val="354369"/>
                </a:solidFill>
              </a:rPr>
              <a:t>Every school has this type of meeting</a:t>
            </a:r>
          </a:p>
          <a:p>
            <a:pPr lvl="1"/>
            <a:r>
              <a:rPr lang="en-US" sz="2600" dirty="0">
                <a:solidFill>
                  <a:srgbClr val="354369"/>
                </a:solidFill>
              </a:rPr>
              <a:t>Teachers and family are typically invited</a:t>
            </a:r>
          </a:p>
          <a:p>
            <a:endParaRPr lang="en-US" sz="2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a:t> Secondary Systems Team Roles</a:t>
            </a:r>
            <a:endParaRPr lang="en-US" sz="4000">
              <a:solidFill>
                <a:srgbClr val="FF0000"/>
              </a:solidFill>
            </a:endParaRPr>
          </a:p>
        </p:txBody>
      </p:sp>
      <p:sp>
        <p:nvSpPr>
          <p:cNvPr id="23555" name="Rectangle 3"/>
          <p:cNvSpPr>
            <a:spLocks noGrp="1" noChangeArrowheads="1"/>
          </p:cNvSpPr>
          <p:nvPr>
            <p:ph sz="quarter" idx="1"/>
          </p:nvPr>
        </p:nvSpPr>
        <p:spPr/>
        <p:txBody>
          <a:bodyPr/>
          <a:lstStyle/>
          <a:p>
            <a:r>
              <a:rPr lang="en-US" sz="2800">
                <a:solidFill>
                  <a:srgbClr val="FF0000"/>
                </a:solidFill>
              </a:rPr>
              <a:t>Team Leader:</a:t>
            </a:r>
            <a:r>
              <a:rPr lang="en-US" sz="2800"/>
              <a:t> responsible for agenda &amp; overall facilitation</a:t>
            </a:r>
          </a:p>
          <a:p>
            <a:r>
              <a:rPr lang="en-US" sz="2800">
                <a:solidFill>
                  <a:srgbClr val="FF0000"/>
                </a:solidFill>
              </a:rPr>
              <a:t>Intervention Coordinators (CICO, S/AIG etc.):</a:t>
            </a:r>
            <a:r>
              <a:rPr lang="en-US" sz="2800"/>
              <a:t> report out on aggregate student data from interventions they facilitate (ex. “50 youth in CICO, 40 are responding”)</a:t>
            </a:r>
          </a:p>
          <a:p>
            <a:r>
              <a:rPr lang="en-US" sz="2800">
                <a:solidFill>
                  <a:srgbClr val="FF0000"/>
                </a:solidFill>
              </a:rPr>
              <a:t>Action Plan Recorder: </a:t>
            </a:r>
            <a:r>
              <a:rPr lang="en-US" sz="2800"/>
              <a:t>a.k.a. note taker</a:t>
            </a:r>
            <a:endParaRPr lang="en-US" sz="2800">
              <a:solidFill>
                <a:srgbClr val="FF0000"/>
              </a:solidFill>
            </a:endParaRPr>
          </a:p>
          <a:p>
            <a:r>
              <a:rPr lang="en-US" sz="2800">
                <a:solidFill>
                  <a:srgbClr val="FF0000"/>
                </a:solidFill>
              </a:rPr>
              <a:t>Time Keeper:</a:t>
            </a:r>
            <a:r>
              <a:rPr lang="en-US" sz="2800"/>
              <a:t> help team to set time limits and stay within allotted time for each agenda item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2011 School Climate Survey</a:t>
            </a:r>
            <a:endParaRPr lang="en-US" dirty="0"/>
          </a:p>
        </p:txBody>
      </p:sp>
      <p:sp>
        <p:nvSpPr>
          <p:cNvPr id="6" name="Content Placeholder 5"/>
          <p:cNvSpPr>
            <a:spLocks noGrp="1"/>
          </p:cNvSpPr>
          <p:nvPr>
            <p:ph sz="half" idx="1"/>
          </p:nvPr>
        </p:nvSpPr>
        <p:spPr/>
        <p:txBody>
          <a:bodyPr/>
          <a:lstStyle/>
          <a:p>
            <a:r>
              <a:rPr lang="en-US" dirty="0" smtClean="0"/>
              <a:t>159 Schools from 18 Districts &amp; Charters</a:t>
            </a:r>
          </a:p>
          <a:p>
            <a:r>
              <a:rPr lang="en-US" dirty="0" smtClean="0"/>
              <a:t>2010 Survey in 2011</a:t>
            </a:r>
          </a:p>
          <a:p>
            <a:r>
              <a:rPr lang="en-US" dirty="0" smtClean="0"/>
              <a:t>Piloting School Engagement Items</a:t>
            </a:r>
          </a:p>
          <a:p>
            <a:pPr lvl="1"/>
            <a:r>
              <a:rPr lang="en-US" dirty="0" smtClean="0">
                <a:solidFill>
                  <a:schemeClr val="tx1"/>
                </a:solidFill>
              </a:rPr>
              <a:t>Online survey for students grade 5+</a:t>
            </a:r>
          </a:p>
          <a:p>
            <a:endParaRPr lang="en-US" dirty="0" smtClean="0"/>
          </a:p>
        </p:txBody>
      </p:sp>
      <p:graphicFrame>
        <p:nvGraphicFramePr>
          <p:cNvPr id="8" name="Content Placeholder 7"/>
          <p:cNvGraphicFramePr>
            <a:graphicFrameLocks noGrp="1"/>
          </p:cNvGraphicFramePr>
          <p:nvPr>
            <p:ph sz="half" idx="2"/>
          </p:nvPr>
        </p:nvGraphicFramePr>
        <p:xfrm>
          <a:off x="4724400" y="1600200"/>
          <a:ext cx="4038600" cy="4480560"/>
        </p:xfrm>
        <a:graphic>
          <a:graphicData uri="http://schemas.openxmlformats.org/drawingml/2006/table">
            <a:tbl>
              <a:tblPr firstRow="1" bandRow="1">
                <a:tableStyleId>{5C22544A-7EE6-4342-B048-85BDC9FD1C3A}</a:tableStyleId>
              </a:tblPr>
              <a:tblGrid>
                <a:gridCol w="2019300"/>
                <a:gridCol w="2019300"/>
              </a:tblGrid>
              <a:tr h="370840">
                <a:tc gridSpan="2">
                  <a:txBody>
                    <a:bodyPr/>
                    <a:lstStyle/>
                    <a:p>
                      <a:pPr algn="ctr"/>
                      <a:r>
                        <a:rPr lang="en-US" dirty="0" smtClean="0"/>
                        <a:t>SC Survey Timeline</a:t>
                      </a:r>
                    </a:p>
                    <a:p>
                      <a:endParaRPr lang="en-US" dirty="0"/>
                    </a:p>
                  </a:txBody>
                  <a:tcPr/>
                </a:tc>
                <a:tc hMerge="1">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Invite &amp; Reminder:</a:t>
                      </a:r>
                    </a:p>
                  </a:txBody>
                  <a:tcPr/>
                </a:tc>
                <a:tc>
                  <a:txBody>
                    <a:bodyPr/>
                    <a:lstStyle/>
                    <a:p>
                      <a:r>
                        <a:rPr lang="en-US" dirty="0" smtClean="0"/>
                        <a:t>10/13/10 &amp;</a:t>
                      </a:r>
                    </a:p>
                    <a:p>
                      <a:r>
                        <a:rPr lang="en-US" dirty="0" smtClean="0"/>
                        <a:t>10/29/10</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Registration Due: </a:t>
                      </a:r>
                    </a:p>
                  </a:txBody>
                  <a:tcPr/>
                </a:tc>
                <a:tc>
                  <a:txBody>
                    <a:bodyPr/>
                    <a:lstStyle/>
                    <a:p>
                      <a:r>
                        <a:rPr lang="en-US" dirty="0" smtClean="0"/>
                        <a:t>11/12/10</a:t>
                      </a:r>
                    </a:p>
                    <a:p>
                      <a:endParaRPr lang="en-US"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Deliver</a:t>
                      </a:r>
                    </a:p>
                    <a:p>
                      <a:r>
                        <a:rPr lang="en-US" dirty="0" smtClean="0"/>
                        <a:t>Materials: </a:t>
                      </a:r>
                      <a:endParaRPr lang="en-US" dirty="0"/>
                    </a:p>
                  </a:txBody>
                  <a:tcPr/>
                </a:tc>
                <a:tc>
                  <a:txBody>
                    <a:bodyPr/>
                    <a:lstStyle/>
                    <a:p>
                      <a:r>
                        <a:rPr lang="en-US" dirty="0" smtClean="0"/>
                        <a:t>By 1/7/11</a:t>
                      </a:r>
                    </a:p>
                  </a:txBody>
                  <a:tcPr/>
                </a:tc>
              </a:tr>
              <a:tr h="370840">
                <a:tc>
                  <a:txBody>
                    <a:bodyPr/>
                    <a:lstStyle/>
                    <a:p>
                      <a:r>
                        <a:rPr lang="en-US" dirty="0" smtClean="0"/>
                        <a:t>Return from Schools: </a:t>
                      </a:r>
                    </a:p>
                  </a:txBody>
                  <a:tcPr/>
                </a:tc>
                <a:tc>
                  <a:txBody>
                    <a:bodyPr/>
                    <a:lstStyle/>
                    <a:p>
                      <a:r>
                        <a:rPr lang="en-US" dirty="0" smtClean="0"/>
                        <a:t>2/25/11</a:t>
                      </a:r>
                    </a:p>
                  </a:txBody>
                  <a:tcPr/>
                </a:tc>
              </a:tr>
              <a:tr h="370840">
                <a:tc>
                  <a:txBody>
                    <a:bodyPr/>
                    <a:lstStyle/>
                    <a:p>
                      <a:r>
                        <a:rPr lang="en-US" dirty="0" smtClean="0"/>
                        <a:t>Reports Delivered: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May 2011</a:t>
                      </a:r>
                    </a:p>
                    <a:p>
                      <a:endParaRPr lang="en-US" dirty="0" smtClean="0"/>
                    </a:p>
                  </a:txBody>
                  <a:tcPr/>
                </a:tc>
              </a:tr>
              <a:tr h="370840">
                <a:tc>
                  <a:txBody>
                    <a:bodyPr/>
                    <a:lstStyle/>
                    <a:p>
                      <a:r>
                        <a:rPr lang="en-US" dirty="0" smtClean="0"/>
                        <a:t>SC Workshop:</a:t>
                      </a:r>
                    </a:p>
                  </a:txBody>
                  <a:tcPr/>
                </a:tc>
                <a:tc>
                  <a:txBody>
                    <a:bodyPr/>
                    <a:lstStyle/>
                    <a:p>
                      <a:r>
                        <a:rPr lang="en-US" dirty="0" smtClean="0"/>
                        <a:t>5/24/11</a:t>
                      </a:r>
                    </a:p>
                    <a:p>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79248"/>
            <a:ext cx="8229600" cy="835152"/>
          </a:xfrm>
        </p:spPr>
        <p:txBody>
          <a:bodyPr>
            <a:noAutofit/>
          </a:bodyPr>
          <a:lstStyle/>
          <a:p>
            <a:pPr algn="l"/>
            <a:r>
              <a:rPr lang="en-US" sz="3200" dirty="0"/>
              <a:t>Data Used to Identify Youth</a:t>
            </a:r>
            <a:r>
              <a:rPr lang="en-US" sz="3200" dirty="0" smtClean="0"/>
              <a:t> in </a:t>
            </a:r>
            <a:r>
              <a:rPr lang="en-US" sz="3200" dirty="0"/>
              <a:t>Need of CICO</a:t>
            </a:r>
          </a:p>
        </p:txBody>
      </p:sp>
      <p:sp>
        <p:nvSpPr>
          <p:cNvPr id="26627" name="Rectangle 3"/>
          <p:cNvSpPr>
            <a:spLocks noGrp="1" noChangeArrowheads="1"/>
          </p:cNvSpPr>
          <p:nvPr>
            <p:ph sz="quarter" idx="1"/>
          </p:nvPr>
        </p:nvSpPr>
        <p:spPr/>
        <p:txBody>
          <a:bodyPr/>
          <a:lstStyle/>
          <a:p>
            <a:r>
              <a:rPr lang="en-US" sz="2800" dirty="0"/>
              <a:t>Student outcome data:</a:t>
            </a:r>
          </a:p>
          <a:p>
            <a:pPr lvl="1"/>
            <a:r>
              <a:rPr lang="en-US" sz="2800" dirty="0">
                <a:solidFill>
                  <a:srgbClr val="354369"/>
                </a:solidFill>
              </a:rPr>
              <a:t>Office Discipline Referrals</a:t>
            </a:r>
          </a:p>
          <a:p>
            <a:pPr lvl="1"/>
            <a:r>
              <a:rPr lang="en-US" sz="2800" dirty="0">
                <a:solidFill>
                  <a:srgbClr val="354369"/>
                </a:solidFill>
              </a:rPr>
              <a:t>Suspensions</a:t>
            </a:r>
          </a:p>
          <a:p>
            <a:pPr lvl="1"/>
            <a:r>
              <a:rPr lang="en-US" sz="2800" dirty="0">
                <a:solidFill>
                  <a:srgbClr val="354369"/>
                </a:solidFill>
              </a:rPr>
              <a:t>Attendance</a:t>
            </a:r>
          </a:p>
          <a:p>
            <a:pPr lvl="1"/>
            <a:r>
              <a:rPr lang="en-US" sz="2800" dirty="0" err="1">
                <a:solidFill>
                  <a:srgbClr val="354369"/>
                </a:solidFill>
              </a:rPr>
              <a:t>Tardies</a:t>
            </a:r>
            <a:endParaRPr lang="en-US" sz="2800" dirty="0">
              <a:solidFill>
                <a:srgbClr val="354369"/>
              </a:solidFill>
            </a:endParaRPr>
          </a:p>
          <a:p>
            <a:r>
              <a:rPr lang="en-US" sz="2800" dirty="0"/>
              <a:t>Universal Screeners (SSBD, BESS etc.)</a:t>
            </a:r>
          </a:p>
          <a:p>
            <a:r>
              <a:rPr lang="en-US" sz="2800" dirty="0"/>
              <a:t>Requests for Assistance made by teachers, family members and/or students</a:t>
            </a:r>
            <a:endParaRPr lang="en-US" sz="2800" dirty="0">
              <a:solidFill>
                <a:srgbClr val="FF0000"/>
              </a:solidFill>
            </a:endParaRPr>
          </a:p>
          <a:p>
            <a:endParaRPr lang="en-US" sz="28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normAutofit/>
          </a:bodyPr>
          <a:lstStyle/>
          <a:p>
            <a:r>
              <a:rPr lang="en-US"/>
              <a:t>Teaming at Tier 3</a:t>
            </a:r>
          </a:p>
        </p:txBody>
      </p:sp>
      <p:sp>
        <p:nvSpPr>
          <p:cNvPr id="100355" name="Rectangle 3"/>
          <p:cNvSpPr>
            <a:spLocks noGrp="1" noChangeArrowheads="1"/>
          </p:cNvSpPr>
          <p:nvPr>
            <p:ph sz="quarter" idx="1"/>
          </p:nvPr>
        </p:nvSpPr>
        <p:spPr/>
        <p:txBody>
          <a:bodyPr/>
          <a:lstStyle/>
          <a:p>
            <a:r>
              <a:rPr lang="en-US" sz="2600" u="sng" dirty="0"/>
              <a:t>Tertiary Systems Planning ‘conversation’</a:t>
            </a:r>
          </a:p>
          <a:p>
            <a:pPr lvl="1"/>
            <a:r>
              <a:rPr lang="en-US" sz="2600" dirty="0">
                <a:solidFill>
                  <a:srgbClr val="354369"/>
                </a:solidFill>
              </a:rPr>
              <a:t>Monitors effectiveness of Complex FBA/BIP &amp; Wraparound supports</a:t>
            </a:r>
          </a:p>
          <a:p>
            <a:pPr lvl="1"/>
            <a:r>
              <a:rPr lang="en-US" sz="2600" dirty="0">
                <a:solidFill>
                  <a:srgbClr val="354369"/>
                </a:solidFill>
              </a:rPr>
              <a:t>Review data in aggregate to make decisions on improvements to the interventions themselves</a:t>
            </a:r>
          </a:p>
          <a:p>
            <a:pPr lvl="1"/>
            <a:r>
              <a:rPr lang="en-US" sz="2600" dirty="0">
                <a:solidFill>
                  <a:srgbClr val="354369"/>
                </a:solidFill>
              </a:rPr>
              <a:t>Students are NOT discussed </a:t>
            </a:r>
          </a:p>
          <a:p>
            <a:r>
              <a:rPr lang="en-US" sz="2600" u="sng" dirty="0"/>
              <a:t>Individual Student Teams</a:t>
            </a:r>
          </a:p>
          <a:p>
            <a:pPr lvl="1"/>
            <a:r>
              <a:rPr lang="en-US" sz="2600" i="1" dirty="0">
                <a:solidFill>
                  <a:srgbClr val="354369"/>
                </a:solidFill>
              </a:rPr>
              <a:t>FBA/BIP Team </a:t>
            </a:r>
            <a:r>
              <a:rPr lang="en-US" sz="2600" i="1" dirty="0">
                <a:solidFill>
                  <a:srgbClr val="FF0000"/>
                </a:solidFill>
              </a:rPr>
              <a:t>per student</a:t>
            </a:r>
          </a:p>
          <a:p>
            <a:pPr lvl="1"/>
            <a:r>
              <a:rPr lang="en-US" sz="2600" i="1" dirty="0">
                <a:solidFill>
                  <a:srgbClr val="354369"/>
                </a:solidFill>
              </a:rPr>
              <a:t>Wraparound Team </a:t>
            </a:r>
            <a:r>
              <a:rPr lang="en-US" sz="2600" i="1" dirty="0">
                <a:solidFill>
                  <a:srgbClr val="FF0000"/>
                </a:solidFill>
              </a:rPr>
              <a:t>per student</a:t>
            </a:r>
            <a:endParaRPr lang="en-US" sz="26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350838"/>
            <a:ext cx="8229600" cy="792162"/>
          </a:xfrm>
        </p:spPr>
        <p:txBody>
          <a:bodyPr>
            <a:normAutofit fontScale="90000"/>
          </a:bodyPr>
          <a:lstStyle/>
          <a:p>
            <a:r>
              <a:rPr lang="en-US" dirty="0"/>
              <a:t>Tertiary System </a:t>
            </a:r>
            <a:br>
              <a:rPr lang="en-US" dirty="0"/>
            </a:br>
            <a:r>
              <a:rPr lang="en-US" dirty="0"/>
              <a:t>Planning Team </a:t>
            </a:r>
          </a:p>
        </p:txBody>
      </p:sp>
      <p:sp>
        <p:nvSpPr>
          <p:cNvPr id="102403" name="Rectangle 3"/>
          <p:cNvSpPr>
            <a:spLocks noGrp="1" noChangeArrowheads="1"/>
          </p:cNvSpPr>
          <p:nvPr>
            <p:ph type="body" idx="1"/>
          </p:nvPr>
        </p:nvSpPr>
        <p:spPr>
          <a:xfrm>
            <a:off x="381000" y="1676400"/>
            <a:ext cx="7772400" cy="4419600"/>
          </a:xfrm>
        </p:spPr>
        <p:txBody>
          <a:bodyPr/>
          <a:lstStyle/>
          <a:p>
            <a:r>
              <a:rPr lang="en-US" sz="2800" dirty="0"/>
              <a:t>Supported by Tertiary Coach</a:t>
            </a:r>
          </a:p>
          <a:p>
            <a:r>
              <a:rPr lang="en-US" sz="2800" dirty="0"/>
              <a:t>Review/assess effectiveness of interventions themselves</a:t>
            </a:r>
          </a:p>
          <a:p>
            <a:r>
              <a:rPr lang="en-US" sz="2800" dirty="0"/>
              <a:t>Work on improving/creating intervention systems, data, practices</a:t>
            </a:r>
          </a:p>
          <a:p>
            <a:r>
              <a:rPr lang="en-US" sz="2800" dirty="0"/>
              <a:t>Support  Complex FBA/BIP &amp; Wraparound facilitators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152400"/>
            <a:ext cx="8229600" cy="762000"/>
          </a:xfrm>
        </p:spPr>
        <p:txBody>
          <a:bodyPr/>
          <a:lstStyle/>
          <a:p>
            <a:r>
              <a:rPr lang="en-US" dirty="0"/>
              <a:t>Student-Specific Teams</a:t>
            </a:r>
          </a:p>
        </p:txBody>
      </p:sp>
      <p:sp>
        <p:nvSpPr>
          <p:cNvPr id="106499" name="Rectangle 3"/>
          <p:cNvSpPr>
            <a:spLocks noGrp="1" noChangeArrowheads="1"/>
          </p:cNvSpPr>
          <p:nvPr>
            <p:ph type="body" idx="1"/>
          </p:nvPr>
        </p:nvSpPr>
        <p:spPr>
          <a:xfrm>
            <a:off x="457200" y="1447800"/>
            <a:ext cx="8229600" cy="5105400"/>
          </a:xfrm>
        </p:spPr>
        <p:txBody>
          <a:bodyPr/>
          <a:lstStyle/>
          <a:p>
            <a:pPr>
              <a:lnSpc>
                <a:spcPct val="80000"/>
              </a:lnSpc>
            </a:pPr>
            <a:r>
              <a:rPr lang="en-US" sz="2400" u="sng" dirty="0"/>
              <a:t>Wraparound Team</a:t>
            </a:r>
            <a:r>
              <a:rPr lang="en-US" sz="2400" dirty="0"/>
              <a:t>:</a:t>
            </a:r>
          </a:p>
          <a:p>
            <a:pPr lvl="1">
              <a:lnSpc>
                <a:spcPct val="80000"/>
              </a:lnSpc>
            </a:pPr>
            <a:r>
              <a:rPr lang="en-US" sz="2400" dirty="0">
                <a:solidFill>
                  <a:srgbClr val="354369"/>
                </a:solidFill>
              </a:rPr>
              <a:t>Family of child and all relevant stakeholders invited by family. Wrap facilitators are trained to effectively engage families so that they will see that these teams are created by and for the family, and therefore will want to have a team and actively participate. School staff involved are informed that their presence is uniquely important for this youth and invited to participate.</a:t>
            </a:r>
            <a:r>
              <a:rPr lang="en-US" sz="2400" dirty="0" smtClean="0">
                <a:solidFill>
                  <a:srgbClr val="354369"/>
                </a:solidFill>
              </a:rPr>
              <a:t> </a:t>
            </a:r>
          </a:p>
          <a:p>
            <a:pPr lvl="1">
              <a:lnSpc>
                <a:spcPct val="80000"/>
              </a:lnSpc>
            </a:pPr>
            <a:endParaRPr lang="en-US" sz="2400" dirty="0" smtClean="0">
              <a:solidFill>
                <a:srgbClr val="354369"/>
              </a:solidFill>
            </a:endParaRPr>
          </a:p>
          <a:p>
            <a:pPr>
              <a:lnSpc>
                <a:spcPct val="80000"/>
              </a:lnSpc>
            </a:pPr>
            <a:r>
              <a:rPr lang="en-US" sz="2400" u="sng" dirty="0">
                <a:solidFill>
                  <a:srgbClr val="354369"/>
                </a:solidFill>
              </a:rPr>
              <a:t>Individual Youth FBA/BIP Team</a:t>
            </a:r>
            <a:r>
              <a:rPr lang="en-US" sz="2400" dirty="0">
                <a:solidFill>
                  <a:srgbClr val="354369"/>
                </a:solidFill>
              </a:rPr>
              <a:t>: </a:t>
            </a:r>
            <a:endParaRPr lang="en-US" sz="2400" dirty="0" smtClean="0">
              <a:solidFill>
                <a:srgbClr val="354369"/>
              </a:solidFill>
            </a:endParaRPr>
          </a:p>
          <a:p>
            <a:pPr lvl="1">
              <a:lnSpc>
                <a:spcPct val="80000"/>
              </a:lnSpc>
            </a:pPr>
            <a:r>
              <a:rPr lang="en-US" sz="2400" dirty="0" smtClean="0">
                <a:solidFill>
                  <a:srgbClr val="354369"/>
                </a:solidFill>
              </a:rPr>
              <a:t>This </a:t>
            </a:r>
            <a:r>
              <a:rPr lang="en-US" sz="2400" dirty="0">
                <a:solidFill>
                  <a:srgbClr val="354369"/>
                </a:solidFill>
              </a:rPr>
              <a:t>team is uniquely created for each individual child in need of comprehensive planning and the families are critical members of the team. All relevant individuals/staff are invited.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990600" y="228600"/>
            <a:ext cx="7845552" cy="762000"/>
          </a:xfrm>
        </p:spPr>
        <p:txBody>
          <a:bodyPr>
            <a:normAutofit/>
          </a:bodyPr>
          <a:lstStyle/>
          <a:p>
            <a:pPr algn="l"/>
            <a:r>
              <a:rPr lang="en-US" dirty="0"/>
              <a:t>Identifying Who Needs</a:t>
            </a:r>
            <a:r>
              <a:rPr lang="en-US" dirty="0" smtClean="0"/>
              <a:t> a </a:t>
            </a:r>
            <a:r>
              <a:rPr lang="en-US" dirty="0"/>
              <a:t>FBA/BIP</a:t>
            </a:r>
          </a:p>
        </p:txBody>
      </p:sp>
      <p:sp>
        <p:nvSpPr>
          <p:cNvPr id="116739" name="Rectangle 3"/>
          <p:cNvSpPr>
            <a:spLocks noGrp="1" noChangeArrowheads="1"/>
          </p:cNvSpPr>
          <p:nvPr>
            <p:ph sz="quarter" idx="1"/>
          </p:nvPr>
        </p:nvSpPr>
        <p:spPr/>
        <p:txBody>
          <a:bodyPr>
            <a:normAutofit lnSpcReduction="10000"/>
          </a:bodyPr>
          <a:lstStyle/>
          <a:p>
            <a:r>
              <a:rPr lang="en-US" dirty="0"/>
              <a:t>Kids are referred to an individual problem solving team by the Secondary Systems Team typically when lower-level, Simple Secondary, interventions do not result in adequate progress.</a:t>
            </a:r>
          </a:p>
          <a:p>
            <a:pPr lvl="1"/>
            <a:r>
              <a:rPr lang="en-US" dirty="0">
                <a:solidFill>
                  <a:srgbClr val="354369"/>
                </a:solidFill>
              </a:rPr>
              <a:t>Any student not responding adequately to CICO, S/AIG and/or Mentoring etc. (</a:t>
            </a:r>
            <a:r>
              <a:rPr lang="en-US" dirty="0" err="1">
                <a:solidFill>
                  <a:srgbClr val="354369"/>
                </a:solidFill>
              </a:rPr>
              <a:t>CnC</a:t>
            </a:r>
            <a:r>
              <a:rPr lang="en-US" dirty="0">
                <a:solidFill>
                  <a:srgbClr val="354369"/>
                </a:solidFill>
              </a:rPr>
              <a:t> etc.).</a:t>
            </a:r>
          </a:p>
          <a:p>
            <a:pPr lvl="1"/>
            <a:r>
              <a:rPr lang="en-US" dirty="0">
                <a:solidFill>
                  <a:srgbClr val="354369"/>
                </a:solidFill>
              </a:rPr>
              <a:t>Request for Assistance made:</a:t>
            </a:r>
          </a:p>
          <a:p>
            <a:pPr lvl="2"/>
            <a:r>
              <a:rPr lang="en-US" sz="2200" dirty="0"/>
              <a:t>Data identifies student as in need (# of </a:t>
            </a:r>
            <a:r>
              <a:rPr lang="en-US" sz="2200" dirty="0" err="1"/>
              <a:t>ODRs</a:t>
            </a:r>
            <a:r>
              <a:rPr lang="en-US" sz="2200" dirty="0"/>
              <a:t>, suspensions, absences, etc..).</a:t>
            </a:r>
          </a:p>
          <a:p>
            <a:pPr lvl="2"/>
            <a:r>
              <a:rPr lang="en-US" sz="2200" i="1" dirty="0">
                <a:solidFill>
                  <a:srgbClr val="FF0000"/>
                </a:solidFill>
              </a:rPr>
              <a:t>Exception to the system</a:t>
            </a:r>
            <a:r>
              <a:rPr lang="en-US" sz="2200" dirty="0"/>
              <a:t>: Adult perceives youth as in urgent need (lower-level support not seen </a:t>
            </a:r>
            <a:br>
              <a:rPr lang="en-US" sz="2200" dirty="0"/>
            </a:br>
            <a:r>
              <a:rPr lang="en-US" sz="2200" dirty="0"/>
              <a:t>as adequate)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smtClean="0"/>
              <a:t>Brief vs. Complex FBA/BIP </a:t>
            </a:r>
            <a:endParaRPr lang="en-US"/>
          </a:p>
        </p:txBody>
      </p:sp>
      <p:sp>
        <p:nvSpPr>
          <p:cNvPr id="118787" name="Rectangle 3"/>
          <p:cNvSpPr>
            <a:spLocks noGrp="1" noChangeArrowheads="1"/>
          </p:cNvSpPr>
          <p:nvPr>
            <p:ph type="body" sz="half" idx="1"/>
          </p:nvPr>
        </p:nvSpPr>
        <p:spPr/>
        <p:txBody>
          <a:bodyPr/>
          <a:lstStyle/>
          <a:p>
            <a:r>
              <a:rPr lang="en-US" dirty="0" smtClean="0"/>
              <a:t>Brief</a:t>
            </a:r>
          </a:p>
          <a:p>
            <a:r>
              <a:rPr lang="en-US" dirty="0" smtClean="0"/>
              <a:t>Generic Individual Problem solving Team</a:t>
            </a:r>
          </a:p>
          <a:p>
            <a:endParaRPr lang="en-US" dirty="0" smtClean="0"/>
          </a:p>
          <a:p>
            <a:r>
              <a:rPr lang="en-US" dirty="0" smtClean="0"/>
              <a:t>Meeting time/day usually already determined</a:t>
            </a:r>
          </a:p>
          <a:p>
            <a:endParaRPr lang="en-US" dirty="0" smtClean="0"/>
          </a:p>
          <a:p>
            <a:r>
              <a:rPr lang="en-US" dirty="0" smtClean="0"/>
              <a:t>Plan developed quickly/easily </a:t>
            </a:r>
          </a:p>
          <a:p>
            <a:endParaRPr lang="en-US" dirty="0"/>
          </a:p>
        </p:txBody>
      </p:sp>
      <p:sp>
        <p:nvSpPr>
          <p:cNvPr id="118788" name="Rectangle 4"/>
          <p:cNvSpPr>
            <a:spLocks noGrp="1" noChangeArrowheads="1"/>
          </p:cNvSpPr>
          <p:nvPr>
            <p:ph type="body" sz="half" idx="2"/>
          </p:nvPr>
        </p:nvSpPr>
        <p:spPr/>
        <p:txBody>
          <a:bodyPr/>
          <a:lstStyle/>
          <a:p>
            <a:r>
              <a:rPr lang="en-US" smtClean="0"/>
              <a:t>Complex</a:t>
            </a:r>
          </a:p>
          <a:p>
            <a:r>
              <a:rPr lang="en-US" smtClean="0"/>
              <a:t>Individualized Youth FBA/BIP Team</a:t>
            </a:r>
          </a:p>
          <a:p>
            <a:endParaRPr lang="en-US" smtClean="0"/>
          </a:p>
          <a:p>
            <a:r>
              <a:rPr lang="en-US" smtClean="0"/>
              <a:t>Meeting time/day decided by individualized team</a:t>
            </a:r>
          </a:p>
          <a:p>
            <a:endParaRPr lang="en-US" smtClean="0"/>
          </a:p>
          <a:p>
            <a:r>
              <a:rPr lang="en-US" smtClean="0"/>
              <a:t>Interventions are highly individualized </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152400"/>
            <a:ext cx="8229600" cy="990600"/>
          </a:xfrm>
        </p:spPr>
        <p:txBody>
          <a:bodyPr/>
          <a:lstStyle/>
          <a:p>
            <a:r>
              <a:rPr lang="en-US" sz="3600"/>
              <a:t>Brief vs. Complex FBA/BIP</a:t>
            </a:r>
          </a:p>
        </p:txBody>
      </p:sp>
      <p:sp>
        <p:nvSpPr>
          <p:cNvPr id="122883" name="Rectangle 3"/>
          <p:cNvSpPr>
            <a:spLocks noGrp="1" noChangeArrowheads="1"/>
          </p:cNvSpPr>
          <p:nvPr>
            <p:ph type="body" sz="half" idx="1"/>
          </p:nvPr>
        </p:nvSpPr>
        <p:spPr>
          <a:xfrm>
            <a:off x="457200" y="1371600"/>
            <a:ext cx="4038600" cy="4648200"/>
          </a:xfrm>
        </p:spPr>
        <p:txBody>
          <a:bodyPr/>
          <a:lstStyle/>
          <a:p>
            <a:pPr>
              <a:buFontTx/>
              <a:buNone/>
            </a:pPr>
            <a:r>
              <a:rPr lang="en-US" sz="2400" u="sng"/>
              <a:t>Brief</a:t>
            </a:r>
          </a:p>
          <a:p>
            <a:r>
              <a:rPr lang="en-US" sz="2000"/>
              <a:t>SWIS data, Daily Progress Report (DPR) points, Functional Assessment interviews</a:t>
            </a:r>
            <a:br>
              <a:rPr lang="en-US" sz="2000"/>
            </a:br>
            <a:endParaRPr lang="en-US" sz="2000"/>
          </a:p>
          <a:p>
            <a:endParaRPr lang="en-US" sz="2000"/>
          </a:p>
          <a:p>
            <a:r>
              <a:rPr lang="en-US" sz="2000"/>
              <a:t>Effectiveness of system monitored by </a:t>
            </a:r>
            <a:r>
              <a:rPr lang="en-US" sz="2000">
                <a:solidFill>
                  <a:srgbClr val="FF0000"/>
                </a:solidFill>
              </a:rPr>
              <a:t>Secondary</a:t>
            </a:r>
            <a:r>
              <a:rPr lang="en-US" sz="2000"/>
              <a:t> Systems Planning Team</a:t>
            </a:r>
          </a:p>
          <a:p>
            <a:endParaRPr lang="en-US" sz="2000"/>
          </a:p>
          <a:p>
            <a:r>
              <a:rPr lang="en-US" sz="2000"/>
              <a:t>Data reviewed at least every other week</a:t>
            </a:r>
          </a:p>
          <a:p>
            <a:endParaRPr lang="en-US" sz="2000"/>
          </a:p>
        </p:txBody>
      </p:sp>
      <p:sp>
        <p:nvSpPr>
          <p:cNvPr id="122884" name="Rectangle 4"/>
          <p:cNvSpPr>
            <a:spLocks noGrp="1" noChangeArrowheads="1"/>
          </p:cNvSpPr>
          <p:nvPr>
            <p:ph type="body" sz="half" idx="2"/>
          </p:nvPr>
        </p:nvSpPr>
        <p:spPr>
          <a:xfrm>
            <a:off x="4648200" y="1371600"/>
            <a:ext cx="4191000" cy="4724400"/>
          </a:xfrm>
        </p:spPr>
        <p:txBody>
          <a:bodyPr/>
          <a:lstStyle/>
          <a:p>
            <a:pPr>
              <a:buFontTx/>
              <a:buNone/>
            </a:pPr>
            <a:r>
              <a:rPr lang="en-US" sz="2400" u="sng"/>
              <a:t>Complex</a:t>
            </a:r>
          </a:p>
          <a:p>
            <a:r>
              <a:rPr lang="en-US" sz="2000"/>
              <a:t>SWIS data, Daily Progress Report (DPR) points, Functional Assessment interviews, </a:t>
            </a:r>
            <a:r>
              <a:rPr lang="en-US" sz="2000">
                <a:solidFill>
                  <a:schemeClr val="accent2"/>
                </a:solidFill>
              </a:rPr>
              <a:t>SIMEO Data, direct observation data, additional tools as needed</a:t>
            </a:r>
          </a:p>
          <a:p>
            <a:endParaRPr lang="en-US" sz="2000"/>
          </a:p>
          <a:p>
            <a:r>
              <a:rPr lang="en-US" sz="2000"/>
              <a:t>Effectiveness of system monitored by </a:t>
            </a:r>
            <a:r>
              <a:rPr lang="en-US" sz="2000">
                <a:solidFill>
                  <a:srgbClr val="FF0000"/>
                </a:solidFill>
              </a:rPr>
              <a:t>Tertiary </a:t>
            </a:r>
            <a:r>
              <a:rPr lang="en-US" sz="2000"/>
              <a:t>Systems Planning Team</a:t>
            </a:r>
          </a:p>
          <a:p>
            <a:pPr>
              <a:buFontTx/>
              <a:buNone/>
            </a:pPr>
            <a:endParaRPr lang="en-US" sz="2000"/>
          </a:p>
          <a:p>
            <a:r>
              <a:rPr lang="en-US" sz="2000"/>
              <a:t>Data reviewed at least weekly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4" descr="TrackingTool_tier2_tier3_09 _2_"/>
          <p:cNvPicPr>
            <a:picLocks noChangeAspect="1" noChangeArrowheads="1"/>
          </p:cNvPicPr>
          <p:nvPr/>
        </p:nvPicPr>
        <p:blipFill>
          <a:blip r:embed="rId3" cstate="print"/>
          <a:srcRect/>
          <a:stretch>
            <a:fillRect/>
          </a:stretch>
        </p:blipFill>
        <p:spPr bwMode="auto">
          <a:xfrm>
            <a:off x="152400" y="0"/>
            <a:ext cx="8839200" cy="6831013"/>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2011 DE-PBS Recognition: Phases 1 &amp;2</a:t>
            </a:r>
            <a:endParaRPr lang="en-US" dirty="0"/>
          </a:p>
        </p:txBody>
      </p:sp>
      <p:sp>
        <p:nvSpPr>
          <p:cNvPr id="7" name="Content Placeholder 6"/>
          <p:cNvSpPr>
            <a:spLocks noGrp="1"/>
          </p:cNvSpPr>
          <p:nvPr>
            <p:ph sz="half" idx="1"/>
          </p:nvPr>
        </p:nvSpPr>
        <p:spPr/>
        <p:txBody>
          <a:bodyPr/>
          <a:lstStyle/>
          <a:p>
            <a:r>
              <a:rPr lang="en-US" dirty="0" smtClean="0"/>
              <a:t>Phase 1 Application</a:t>
            </a:r>
          </a:p>
          <a:p>
            <a:r>
              <a:rPr lang="en-US" dirty="0" smtClean="0"/>
              <a:t>Distribute </a:t>
            </a:r>
            <a:r>
              <a:rPr lang="en-US" dirty="0" smtClean="0"/>
              <a:t>Options</a:t>
            </a:r>
            <a:endParaRPr lang="en-US" dirty="0" smtClean="0"/>
          </a:p>
          <a:p>
            <a:r>
              <a:rPr lang="en-US" dirty="0" smtClean="0"/>
              <a:t>What’s new?</a:t>
            </a:r>
          </a:p>
          <a:p>
            <a:r>
              <a:rPr lang="en-US" dirty="0" smtClean="0"/>
              <a:t>Expanded FAQ Document</a:t>
            </a:r>
          </a:p>
          <a:p>
            <a:r>
              <a:rPr lang="en-US" dirty="0" smtClean="0"/>
              <a:t>NA Survey – 2 sections</a:t>
            </a:r>
            <a:endParaRPr lang="en-US" dirty="0"/>
          </a:p>
        </p:txBody>
      </p:sp>
      <p:sp>
        <p:nvSpPr>
          <p:cNvPr id="4" name="Content Placeholder 3"/>
          <p:cNvSpPr>
            <a:spLocks noGrp="1"/>
          </p:cNvSpPr>
          <p:nvPr>
            <p:ph sz="half" idx="2"/>
          </p:nvPr>
        </p:nvSpPr>
        <p:spPr/>
        <p:txBody>
          <a:bodyPr/>
          <a:lstStyle/>
          <a:p>
            <a:r>
              <a:rPr lang="en-US" dirty="0" smtClean="0"/>
              <a:t>Phase 2 Application</a:t>
            </a:r>
          </a:p>
          <a:p>
            <a:r>
              <a:rPr lang="en-US" dirty="0" smtClean="0"/>
              <a:t>Provide feedback on requirements</a:t>
            </a:r>
          </a:p>
          <a:p>
            <a:r>
              <a:rPr lang="en-US" dirty="0" smtClean="0"/>
              <a:t>Determine Distribution Timeline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DE-PBS Annual Celebration</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smtClean="0"/>
              <a:t>School Highlights</a:t>
            </a:r>
          </a:p>
          <a:p>
            <a:pPr lvl="1"/>
            <a:r>
              <a:rPr lang="en-US" dirty="0" smtClean="0">
                <a:solidFill>
                  <a:schemeClr val="tx1"/>
                </a:solidFill>
              </a:rPr>
              <a:t>Panel Presentations</a:t>
            </a:r>
          </a:p>
          <a:p>
            <a:pPr lvl="1"/>
            <a:r>
              <a:rPr lang="en-US" dirty="0" smtClean="0">
                <a:solidFill>
                  <a:schemeClr val="tx1"/>
                </a:solidFill>
              </a:rPr>
              <a:t>Across grade level representation</a:t>
            </a:r>
          </a:p>
          <a:p>
            <a:pPr lvl="1"/>
            <a:r>
              <a:rPr lang="en-US" dirty="0" smtClean="0">
                <a:solidFill>
                  <a:schemeClr val="tx1"/>
                </a:solidFill>
              </a:rPr>
              <a:t>Sharing done by school staff, coaches, project staff, video</a:t>
            </a:r>
          </a:p>
          <a:p>
            <a:endParaRPr lang="en-US" dirty="0" smtClean="0"/>
          </a:p>
          <a:p>
            <a:r>
              <a:rPr lang="en-US" dirty="0" smtClean="0"/>
              <a:t>Possible Topics &amp; Initial Ideas</a:t>
            </a:r>
          </a:p>
          <a:p>
            <a:pPr lvl="1"/>
            <a:r>
              <a:rPr lang="en-US" sz="2400" dirty="0" smtClean="0">
                <a:solidFill>
                  <a:schemeClr val="tx1"/>
                </a:solidFill>
              </a:rPr>
              <a:t>Character Education – Social-Emotional Learning</a:t>
            </a:r>
          </a:p>
          <a:p>
            <a:pPr lvl="1"/>
            <a:r>
              <a:rPr lang="en-US" sz="2400" dirty="0" smtClean="0">
                <a:solidFill>
                  <a:schemeClr val="tx1"/>
                </a:solidFill>
              </a:rPr>
              <a:t>Correction Strategies – System Supports</a:t>
            </a:r>
          </a:p>
          <a:p>
            <a:pPr lvl="1"/>
            <a:r>
              <a:rPr lang="en-US" sz="2400" dirty="0" smtClean="0">
                <a:solidFill>
                  <a:schemeClr val="tx1"/>
                </a:solidFill>
              </a:rPr>
              <a:t>Use of Students in Programming</a:t>
            </a:r>
          </a:p>
          <a:p>
            <a:pPr lvl="1"/>
            <a:r>
              <a:rPr lang="en-US" sz="2400" dirty="0" smtClean="0">
                <a:solidFill>
                  <a:schemeClr val="tx1"/>
                </a:solidFill>
              </a:rPr>
              <a:t>Staff Recognition</a:t>
            </a:r>
          </a:p>
          <a:p>
            <a:pPr lvl="1"/>
            <a:r>
              <a:rPr lang="en-US" sz="2400" dirty="0" smtClean="0">
                <a:solidFill>
                  <a:schemeClr val="tx1"/>
                </a:solidFill>
              </a:rPr>
              <a:t>Sustainability</a:t>
            </a:r>
          </a:p>
          <a:p>
            <a:pPr lvl="1"/>
            <a:r>
              <a:rPr lang="en-US" sz="2400" dirty="0" smtClean="0">
                <a:solidFill>
                  <a:schemeClr val="tx1"/>
                </a:solidFill>
              </a:rPr>
              <a:t>Others?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Data Reporting Tool - DDRT</a:t>
            </a:r>
            <a:endParaRPr lang="en-US" dirty="0"/>
          </a:p>
        </p:txBody>
      </p:sp>
      <p:sp>
        <p:nvSpPr>
          <p:cNvPr id="3" name="Content Placeholder 2"/>
          <p:cNvSpPr>
            <a:spLocks noGrp="1"/>
          </p:cNvSpPr>
          <p:nvPr>
            <p:ph sz="half" idx="1"/>
          </p:nvPr>
        </p:nvSpPr>
        <p:spPr/>
        <p:txBody>
          <a:bodyPr>
            <a:normAutofit/>
          </a:bodyPr>
          <a:lstStyle/>
          <a:p>
            <a:r>
              <a:rPr lang="en-US" dirty="0" smtClean="0"/>
              <a:t>2 Templates</a:t>
            </a:r>
          </a:p>
          <a:p>
            <a:pPr lvl="1"/>
            <a:r>
              <a:rPr lang="en-US" dirty="0" smtClean="0">
                <a:solidFill>
                  <a:schemeClr val="accent4"/>
                </a:solidFill>
              </a:rPr>
              <a:t>09-10 and 10-11 data        (2 yr)</a:t>
            </a:r>
          </a:p>
          <a:p>
            <a:pPr lvl="1"/>
            <a:r>
              <a:rPr lang="en-US" dirty="0" smtClean="0">
                <a:solidFill>
                  <a:schemeClr val="accent4"/>
                </a:solidFill>
              </a:rPr>
              <a:t>07-08 through 10-11        (4 yr)</a:t>
            </a:r>
          </a:p>
          <a:p>
            <a:r>
              <a:rPr lang="en-US" dirty="0" smtClean="0"/>
              <a:t>Distributed September 2010</a:t>
            </a:r>
          </a:p>
          <a:p>
            <a:r>
              <a:rPr lang="en-US" dirty="0" smtClean="0"/>
              <a:t>Support in use of DDRT available – Sarah at </a:t>
            </a:r>
            <a:r>
              <a:rPr lang="en-US" dirty="0" smtClean="0">
                <a:hlinkClick r:id="rId3"/>
              </a:rPr>
              <a:t>skhearn@udel.edu</a:t>
            </a:r>
            <a:r>
              <a:rPr lang="en-US" dirty="0" smtClean="0"/>
              <a:t>    </a:t>
            </a:r>
          </a:p>
          <a:p>
            <a:endParaRPr lang="en-US" dirty="0"/>
          </a:p>
        </p:txBody>
      </p:sp>
      <p:sp>
        <p:nvSpPr>
          <p:cNvPr id="4" name="Content Placeholder 3"/>
          <p:cNvSpPr>
            <a:spLocks noGrp="1"/>
          </p:cNvSpPr>
          <p:nvPr>
            <p:ph sz="half" idx="2"/>
          </p:nvPr>
        </p:nvSpPr>
        <p:spPr/>
        <p:txBody>
          <a:bodyPr>
            <a:normAutofit/>
          </a:bodyPr>
          <a:lstStyle/>
          <a:p>
            <a:r>
              <a:rPr lang="en-US" dirty="0" smtClean="0"/>
              <a:t>DDRT Submission</a:t>
            </a:r>
          </a:p>
          <a:p>
            <a:r>
              <a:rPr lang="en-US" dirty="0" smtClean="0"/>
              <a:t>District Coaches &amp; Sandi Bradford - </a:t>
            </a:r>
            <a:r>
              <a:rPr lang="en-US" u="sng" dirty="0" smtClean="0">
                <a:hlinkClick r:id="rId4"/>
              </a:rPr>
              <a:t>sandi@udel.edu</a:t>
            </a:r>
            <a:endParaRPr lang="en-US" dirty="0" smtClean="0"/>
          </a:p>
          <a:p>
            <a:r>
              <a:rPr lang="en-US" dirty="0" smtClean="0"/>
              <a:t>December 31</a:t>
            </a:r>
            <a:r>
              <a:rPr lang="en-US" baseline="30000" dirty="0" smtClean="0"/>
              <a:t>st</a:t>
            </a:r>
            <a:r>
              <a:rPr lang="en-US" dirty="0" smtClean="0"/>
              <a:t> &amp;</a:t>
            </a:r>
          </a:p>
          <a:p>
            <a:r>
              <a:rPr lang="en-US" dirty="0" smtClean="0"/>
              <a:t>June 30</a:t>
            </a:r>
            <a:r>
              <a:rPr lang="en-US" baseline="30000" dirty="0" smtClean="0"/>
              <a:t>th</a:t>
            </a:r>
            <a:r>
              <a:rPr lang="en-US" dirty="0" smtClean="0"/>
              <a:t>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Thank you!</a:t>
            </a:r>
            <a:endParaRPr lang="en-US" dirty="0"/>
          </a:p>
        </p:txBody>
      </p:sp>
      <p:sp>
        <p:nvSpPr>
          <p:cNvPr id="7" name="Content Placeholder 6"/>
          <p:cNvSpPr>
            <a:spLocks noGrp="1"/>
          </p:cNvSpPr>
          <p:nvPr>
            <p:ph sz="quarter" idx="1"/>
          </p:nvPr>
        </p:nvSpPr>
        <p:spPr/>
        <p:txBody>
          <a:bodyPr/>
          <a:lstStyle/>
          <a:p>
            <a:pPr algn="ctr">
              <a:buNone/>
            </a:pPr>
            <a:r>
              <a:rPr lang="en-US" sz="4400" dirty="0" smtClean="0"/>
              <a:t>Next </a:t>
            </a:r>
            <a:r>
              <a:rPr lang="en-US" sz="4400" dirty="0" smtClean="0"/>
              <a:t>meeting: February </a:t>
            </a:r>
            <a:r>
              <a:rPr lang="en-US" sz="4400" dirty="0" smtClean="0"/>
              <a:t>15, 2011</a:t>
            </a:r>
          </a:p>
          <a:p>
            <a:endParaRPr lang="en-US" sz="4400" dirty="0" smtClean="0"/>
          </a:p>
          <a:p>
            <a:pPr algn="ctr">
              <a:buNone/>
            </a:pPr>
            <a:r>
              <a:rPr lang="en-US" sz="8000" dirty="0" smtClean="0">
                <a:solidFill>
                  <a:schemeClr val="accent4"/>
                </a:solidFill>
              </a:rPr>
              <a:t>Happy Holidays!</a:t>
            </a:r>
            <a:endParaRPr lang="en-US" sz="8000" dirty="0">
              <a:solidFill>
                <a:schemeClr val="accent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531352" cy="685800"/>
          </a:xfrm>
        </p:spPr>
        <p:txBody>
          <a:bodyPr>
            <a:normAutofit/>
          </a:bodyPr>
          <a:lstStyle/>
          <a:p>
            <a:r>
              <a:rPr lang="en-US" dirty="0" smtClean="0"/>
              <a:t>School-wide PBS – Supporting Tiers 1-2-3</a:t>
            </a:r>
            <a:endParaRPr lang="en-US" dirty="0"/>
          </a:p>
        </p:txBody>
      </p:sp>
      <p:graphicFrame>
        <p:nvGraphicFramePr>
          <p:cNvPr id="6" name="Table 5"/>
          <p:cNvGraphicFramePr>
            <a:graphicFrameLocks noGrp="1"/>
          </p:cNvGraphicFramePr>
          <p:nvPr/>
        </p:nvGraphicFramePr>
        <p:xfrm>
          <a:off x="0" y="919734"/>
          <a:ext cx="9067799" cy="6309360"/>
        </p:xfrm>
        <a:graphic>
          <a:graphicData uri="http://schemas.openxmlformats.org/drawingml/2006/table">
            <a:tbl>
              <a:tblPr/>
              <a:tblGrid>
                <a:gridCol w="1392930"/>
                <a:gridCol w="1504418"/>
                <a:gridCol w="1549150"/>
                <a:gridCol w="1534011"/>
                <a:gridCol w="1549150"/>
                <a:gridCol w="1538140"/>
              </a:tblGrid>
              <a:tr h="1303867">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Calibri"/>
                          <a:ea typeface="Calibri"/>
                          <a:cs typeface="Times New Roman"/>
                        </a:rPr>
                        <a:t>SWPBS 1:</a:t>
                      </a:r>
                      <a:endParaRPr lang="en-US" sz="2000" dirty="0">
                        <a:latin typeface="Calibri"/>
                        <a:ea typeface="Calibri"/>
                        <a:cs typeface="Times New Roman"/>
                      </a:endParaRPr>
                    </a:p>
                    <a:p>
                      <a:pPr marL="0" marR="0" algn="ctr">
                        <a:lnSpc>
                          <a:spcPct val="115000"/>
                        </a:lnSpc>
                        <a:spcBef>
                          <a:spcPts val="0"/>
                        </a:spcBef>
                        <a:spcAft>
                          <a:spcPts val="0"/>
                        </a:spcAft>
                      </a:pPr>
                      <a:r>
                        <a:rPr lang="en-US" sz="2000" b="1" dirty="0">
                          <a:latin typeface="Calibri"/>
                          <a:ea typeface="Calibri"/>
                          <a:cs typeface="Times New Roman"/>
                        </a:rPr>
                        <a:t>Basic SW Tier 1</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2000" b="1" dirty="0">
                          <a:latin typeface="Calibri"/>
                          <a:ea typeface="Calibri"/>
                          <a:cs typeface="Times New Roman"/>
                        </a:rPr>
                        <a:t>SWPBS 2: </a:t>
                      </a:r>
                      <a:endParaRPr lang="en-US" sz="2000" dirty="0">
                        <a:latin typeface="Calibri"/>
                        <a:ea typeface="Calibri"/>
                        <a:cs typeface="Times New Roman"/>
                      </a:endParaRPr>
                    </a:p>
                    <a:p>
                      <a:pPr marL="0" marR="0" algn="ctr">
                        <a:lnSpc>
                          <a:spcPct val="115000"/>
                        </a:lnSpc>
                        <a:spcBef>
                          <a:spcPts val="0"/>
                        </a:spcBef>
                        <a:spcAft>
                          <a:spcPts val="0"/>
                        </a:spcAft>
                      </a:pPr>
                      <a:r>
                        <a:rPr lang="en-US" sz="2000" b="1" dirty="0">
                          <a:latin typeface="Calibri"/>
                          <a:ea typeface="Calibri"/>
                          <a:cs typeface="Times New Roman"/>
                        </a:rPr>
                        <a:t>Advanced SW Tier 1</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2000" b="1" dirty="0">
                          <a:latin typeface="Calibri"/>
                          <a:ea typeface="Calibri"/>
                          <a:cs typeface="Times New Roman"/>
                        </a:rPr>
                        <a:t>SWPBS 3: </a:t>
                      </a:r>
                      <a:endParaRPr lang="en-US" sz="2000" dirty="0">
                        <a:latin typeface="Calibri"/>
                        <a:ea typeface="Calibri"/>
                        <a:cs typeface="Times New Roman"/>
                      </a:endParaRPr>
                    </a:p>
                    <a:p>
                      <a:pPr marL="0" marR="0" algn="ctr">
                        <a:lnSpc>
                          <a:spcPct val="115000"/>
                        </a:lnSpc>
                        <a:spcBef>
                          <a:spcPts val="0"/>
                        </a:spcBef>
                        <a:spcAft>
                          <a:spcPts val="0"/>
                        </a:spcAft>
                      </a:pPr>
                      <a:r>
                        <a:rPr lang="en-US" sz="2000" b="1" dirty="0">
                          <a:latin typeface="Calibri"/>
                          <a:ea typeface="Calibri"/>
                          <a:cs typeface="Times New Roman"/>
                        </a:rPr>
                        <a:t>Basic Targeted Tier 2</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2000" b="1" dirty="0">
                          <a:latin typeface="Calibri"/>
                          <a:ea typeface="Calibri"/>
                          <a:cs typeface="Times New Roman"/>
                        </a:rPr>
                        <a:t>SWPBS 4: </a:t>
                      </a:r>
                      <a:endParaRPr lang="en-US" sz="2000" dirty="0">
                        <a:latin typeface="Calibri"/>
                        <a:ea typeface="Calibri"/>
                        <a:cs typeface="Times New Roman"/>
                      </a:endParaRPr>
                    </a:p>
                    <a:p>
                      <a:pPr marL="0" marR="0" algn="ctr">
                        <a:lnSpc>
                          <a:spcPct val="115000"/>
                        </a:lnSpc>
                        <a:spcBef>
                          <a:spcPts val="0"/>
                        </a:spcBef>
                        <a:spcAft>
                          <a:spcPts val="0"/>
                        </a:spcAft>
                      </a:pPr>
                      <a:r>
                        <a:rPr lang="en-US" sz="2000" b="1" dirty="0">
                          <a:latin typeface="Calibri"/>
                          <a:ea typeface="Calibri"/>
                          <a:cs typeface="Times New Roman"/>
                        </a:rPr>
                        <a:t>Advanced Targeted Tier 2</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000" b="1" dirty="0">
                          <a:latin typeface="Calibri"/>
                          <a:ea typeface="Calibri"/>
                          <a:cs typeface="Times New Roman"/>
                        </a:rPr>
                        <a:t>SWPBS 5: </a:t>
                      </a:r>
                      <a:endParaRPr lang="en-US" sz="2000" dirty="0">
                        <a:latin typeface="Calibri"/>
                        <a:ea typeface="Calibri"/>
                        <a:cs typeface="Times New Roman"/>
                      </a:endParaRPr>
                    </a:p>
                    <a:p>
                      <a:pPr marL="0" marR="0" algn="ctr">
                        <a:lnSpc>
                          <a:spcPct val="115000"/>
                        </a:lnSpc>
                        <a:spcBef>
                          <a:spcPts val="0"/>
                        </a:spcBef>
                        <a:spcAft>
                          <a:spcPts val="0"/>
                        </a:spcAft>
                      </a:pPr>
                      <a:r>
                        <a:rPr lang="en-US" sz="2000" b="1" dirty="0">
                          <a:latin typeface="Calibri"/>
                          <a:ea typeface="Calibri"/>
                          <a:cs typeface="Times New Roman"/>
                        </a:rPr>
                        <a:t>Intensive Tier 3</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112520">
                <a:tc>
                  <a:txBody>
                    <a:bodyPr/>
                    <a:lstStyle/>
                    <a:p>
                      <a:pPr marL="0" marR="0" algn="ctr">
                        <a:lnSpc>
                          <a:spcPct val="115000"/>
                        </a:lnSpc>
                        <a:spcBef>
                          <a:spcPts val="0"/>
                        </a:spcBef>
                        <a:spcAft>
                          <a:spcPts val="0"/>
                        </a:spcAft>
                      </a:pPr>
                      <a:r>
                        <a:rPr lang="en-US" sz="2000" b="1" dirty="0">
                          <a:latin typeface="Calibri"/>
                          <a:ea typeface="Calibri"/>
                          <a:cs typeface="Times New Roman"/>
                        </a:rPr>
                        <a:t>Strengths &amp; Needs </a:t>
                      </a:r>
                      <a:r>
                        <a:rPr lang="en-US" sz="2000" b="1" dirty="0" smtClean="0">
                          <a:latin typeface="Calibri"/>
                          <a:ea typeface="Calibri"/>
                          <a:cs typeface="Times New Roman"/>
                        </a:rPr>
                        <a:t>Assess</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Prevention &amp; Evaluation sections</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Self-Discipline &amp; Correction sections</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Targeted &amp; Intensive Sections</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651933">
                <a:tc>
                  <a:txBody>
                    <a:bodyPr/>
                    <a:lstStyle/>
                    <a:p>
                      <a:pPr marL="0" marR="0" algn="ctr">
                        <a:lnSpc>
                          <a:spcPct val="115000"/>
                        </a:lnSpc>
                        <a:spcBef>
                          <a:spcPts val="0"/>
                        </a:spcBef>
                        <a:spcAft>
                          <a:spcPts val="0"/>
                        </a:spcAft>
                      </a:pPr>
                      <a:r>
                        <a:rPr lang="en-US" sz="2000" b="1" dirty="0">
                          <a:latin typeface="Calibri"/>
                          <a:ea typeface="Calibri"/>
                          <a:cs typeface="Times New Roman"/>
                        </a:rPr>
                        <a:t>Phase/Recognition</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2000">
                          <a:latin typeface="Calibri"/>
                          <a:ea typeface="Calibri"/>
                          <a:cs typeface="Times New Roman"/>
                        </a:rPr>
                        <a:t>Phase 1</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2000">
                          <a:latin typeface="Calibri"/>
                          <a:ea typeface="Calibri"/>
                          <a:cs typeface="Times New Roman"/>
                        </a:rPr>
                        <a:t>Phase 2</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2000">
                          <a:latin typeface="Calibri"/>
                          <a:ea typeface="Calibri"/>
                          <a:cs typeface="Times New Roman"/>
                        </a:rPr>
                        <a:t>Phase 3</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2000">
                          <a:latin typeface="Calibri"/>
                          <a:ea typeface="Calibri"/>
                          <a:cs typeface="Times New Roman"/>
                        </a:rPr>
                        <a:t>Phase 4</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Phase 5</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051560">
                <a:tc>
                  <a:txBody>
                    <a:bodyPr/>
                    <a:lstStyle/>
                    <a:p>
                      <a:pPr marL="0" marR="0" algn="ctr">
                        <a:lnSpc>
                          <a:spcPct val="115000"/>
                        </a:lnSpc>
                        <a:spcBef>
                          <a:spcPts val="0"/>
                        </a:spcBef>
                        <a:spcAft>
                          <a:spcPts val="0"/>
                        </a:spcAft>
                      </a:pPr>
                      <a:r>
                        <a:rPr lang="en-US" sz="2000" b="1">
                          <a:latin typeface="Calibri"/>
                          <a:ea typeface="Calibri"/>
                          <a:cs typeface="Times New Roman"/>
                        </a:rPr>
                        <a:t>External Evaluation</a:t>
                      </a:r>
                      <a:endParaRPr lang="en-US" sz="200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endParaRPr lang="en-US" sz="200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2000">
                          <a:latin typeface="Calibri"/>
                          <a:ea typeface="Calibri"/>
                          <a:cs typeface="Times New Roman"/>
                        </a:rPr>
                        <a:t>SWPBS Key Features Eval </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endParaRPr lang="en-US" sz="200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Future: </a:t>
                      </a:r>
                      <a:r>
                        <a:rPr lang="en-US" sz="2000" dirty="0" smtClean="0">
                          <a:latin typeface="Calibri"/>
                          <a:ea typeface="Calibri"/>
                          <a:cs typeface="Times New Roman"/>
                        </a:rPr>
                        <a:t>Tier 2&amp;3 </a:t>
                      </a:r>
                      <a:r>
                        <a:rPr lang="en-US" sz="2000" dirty="0">
                          <a:latin typeface="Calibri"/>
                          <a:ea typeface="Calibri"/>
                          <a:cs typeface="Times New Roman"/>
                        </a:rPr>
                        <a:t>Key Features </a:t>
                      </a:r>
                      <a:r>
                        <a:rPr lang="en-US" sz="2000" dirty="0" err="1">
                          <a:latin typeface="Calibri"/>
                          <a:ea typeface="Calibri"/>
                          <a:cs typeface="Times New Roman"/>
                        </a:rPr>
                        <a:t>Eval</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303867">
                <a:tc>
                  <a:txBody>
                    <a:bodyPr/>
                    <a:lstStyle/>
                    <a:p>
                      <a:pPr marL="0" marR="0" algn="ctr">
                        <a:lnSpc>
                          <a:spcPct val="115000"/>
                        </a:lnSpc>
                        <a:spcBef>
                          <a:spcPts val="0"/>
                        </a:spcBef>
                        <a:spcAft>
                          <a:spcPts val="0"/>
                        </a:spcAft>
                      </a:pPr>
                      <a:r>
                        <a:rPr lang="en-US" sz="2000" b="1" dirty="0" smtClean="0">
                          <a:latin typeface="Calibri"/>
                          <a:ea typeface="Calibri"/>
                          <a:cs typeface="Times New Roman"/>
                        </a:rPr>
                        <a:t>PD</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2000">
                          <a:latin typeface="Calibri"/>
                          <a:ea typeface="Calibri"/>
                          <a:cs typeface="Times New Roman"/>
                        </a:rPr>
                        <a:t>SW Team Training </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Developing Self-</a:t>
                      </a:r>
                      <a:r>
                        <a:rPr lang="en-US" sz="2000" dirty="0" smtClean="0">
                          <a:latin typeface="Calibri"/>
                          <a:ea typeface="Calibri"/>
                          <a:cs typeface="Times New Roman"/>
                        </a:rPr>
                        <a:t>Discipline</a:t>
                      </a:r>
                    </a:p>
                    <a:p>
                      <a:pPr marL="0" marR="0" algn="ctr">
                        <a:lnSpc>
                          <a:spcPct val="115000"/>
                        </a:lnSpc>
                        <a:spcBef>
                          <a:spcPts val="0"/>
                        </a:spcBef>
                        <a:spcAft>
                          <a:spcPts val="0"/>
                        </a:spcAft>
                      </a:pPr>
                      <a:r>
                        <a:rPr lang="en-US" sz="2000" dirty="0" smtClean="0">
                          <a:latin typeface="Calibri"/>
                          <a:ea typeface="Calibri"/>
                          <a:cs typeface="Times New Roman"/>
                        </a:rPr>
                        <a:t>Family-</a:t>
                      </a:r>
                      <a:r>
                        <a:rPr lang="en-US" sz="2000" smtClean="0">
                          <a:latin typeface="Calibri"/>
                          <a:ea typeface="Calibri"/>
                          <a:cs typeface="Times New Roman"/>
                        </a:rPr>
                        <a:t>School</a:t>
                      </a:r>
                      <a:r>
                        <a:rPr lang="en-US" sz="2000" baseline="0" smtClean="0">
                          <a:latin typeface="Calibri"/>
                          <a:ea typeface="Calibri"/>
                          <a:cs typeface="Times New Roman"/>
                        </a:rPr>
                        <a:t> Collaboration</a:t>
                      </a:r>
                      <a:endParaRPr lang="en-US" sz="2000" dirty="0">
                        <a:latin typeface="Calibri"/>
                        <a:ea typeface="Calibri"/>
                        <a:cs typeface="Times New Roman"/>
                      </a:endParaRP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2000">
                          <a:latin typeface="Calibri"/>
                          <a:ea typeface="Calibri"/>
                          <a:cs typeface="Times New Roman"/>
                        </a:rPr>
                        <a:t>Targeted Team Training</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2000">
                          <a:latin typeface="Calibri"/>
                          <a:ea typeface="Calibri"/>
                          <a:cs typeface="Times New Roman"/>
                        </a:rPr>
                        <a:t>Advanced Targeted Team Training</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2000" dirty="0">
                          <a:latin typeface="Calibri"/>
                          <a:ea typeface="Calibri"/>
                          <a:cs typeface="Times New Roman"/>
                        </a:rPr>
                        <a:t>FBA/BSP</a:t>
                      </a:r>
                    </a:p>
                    <a:p>
                      <a:pPr marL="0" marR="0" algn="ctr">
                        <a:lnSpc>
                          <a:spcPct val="115000"/>
                        </a:lnSpc>
                        <a:spcBef>
                          <a:spcPts val="0"/>
                        </a:spcBef>
                        <a:spcAft>
                          <a:spcPts val="0"/>
                        </a:spcAft>
                      </a:pPr>
                      <a:r>
                        <a:rPr lang="en-US" sz="2000" dirty="0">
                          <a:latin typeface="Calibri"/>
                          <a:ea typeface="Calibri"/>
                          <a:cs typeface="Times New Roman"/>
                        </a:rPr>
                        <a:t>Person-Centered Planning</a:t>
                      </a:r>
                    </a:p>
                  </a:txBody>
                  <a:tcPr marL="49967" marR="499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DE Assessment of Strengths and Needs For PBS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2010 user feedback via electronic &amp; phone survey gathered</a:t>
            </a:r>
          </a:p>
          <a:p>
            <a:pPr lvl="0">
              <a:buNone/>
            </a:pPr>
            <a:endParaRPr lang="en-US" dirty="0" smtClean="0"/>
          </a:p>
          <a:p>
            <a:pPr lvl="0"/>
            <a:r>
              <a:rPr lang="en-US" dirty="0" smtClean="0"/>
              <a:t>2010-2011 Revisions:</a:t>
            </a:r>
          </a:p>
          <a:p>
            <a:pPr lvl="1"/>
            <a:r>
              <a:rPr lang="en-US" dirty="0" smtClean="0">
                <a:solidFill>
                  <a:schemeClr val="tx1"/>
                </a:solidFill>
              </a:rPr>
              <a:t>Needs Assessment</a:t>
            </a:r>
          </a:p>
          <a:p>
            <a:pPr lvl="1"/>
            <a:r>
              <a:rPr lang="en-US" dirty="0" smtClean="0">
                <a:solidFill>
                  <a:schemeClr val="tx1"/>
                </a:solidFill>
              </a:rPr>
              <a:t>Presentation of Data</a:t>
            </a:r>
          </a:p>
          <a:p>
            <a:pPr lvl="1"/>
            <a:r>
              <a:rPr lang="en-US" dirty="0" smtClean="0">
                <a:solidFill>
                  <a:schemeClr val="tx1"/>
                </a:solidFill>
              </a:rPr>
              <a:t>Data Guide </a:t>
            </a:r>
          </a:p>
          <a:p>
            <a:pPr lvl="0"/>
            <a:endParaRPr lang="en-US" dirty="0" smtClean="0"/>
          </a:p>
          <a:p>
            <a:pPr lvl="0"/>
            <a:r>
              <a:rPr lang="en-US" dirty="0" smtClean="0"/>
              <a:t>Coaches as Needs Assessment Ambassadors</a:t>
            </a:r>
          </a:p>
          <a:p>
            <a:pPr lvl="0"/>
            <a:endParaRPr lang="en-US" dirty="0" smtClean="0"/>
          </a:p>
          <a:p>
            <a:pPr lvl="0"/>
            <a:r>
              <a:rPr lang="en-US" dirty="0" smtClean="0"/>
              <a:t>2010-2011 </a:t>
            </a:r>
            <a:r>
              <a:rPr lang="en-US" dirty="0" smtClean="0"/>
              <a:t>Participation Process</a:t>
            </a:r>
            <a:endParaRPr lang="en-US" dirty="0" smtClean="0"/>
          </a:p>
          <a:p>
            <a:pPr lvl="1"/>
            <a:r>
              <a:rPr lang="en-US" dirty="0" smtClean="0">
                <a:solidFill>
                  <a:schemeClr val="tx1"/>
                </a:solidFill>
              </a:rPr>
              <a:t>Invitation Options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DE Assessment of Strengths and Needs For PBS</a:t>
            </a:r>
            <a:br>
              <a:rPr lang="en-US" dirty="0" smtClean="0"/>
            </a:br>
            <a:r>
              <a:rPr lang="en-US" dirty="0" smtClean="0"/>
              <a:t>Survey </a:t>
            </a:r>
            <a:r>
              <a:rPr lang="en-US" dirty="0" smtClean="0"/>
              <a:t>Review Activity</a:t>
            </a:r>
            <a:endParaRPr lang="en-US" dirty="0"/>
          </a:p>
        </p:txBody>
      </p:sp>
      <p:sp>
        <p:nvSpPr>
          <p:cNvPr id="3" name="Content Placeholder 2"/>
          <p:cNvSpPr>
            <a:spLocks noGrp="1"/>
          </p:cNvSpPr>
          <p:nvPr>
            <p:ph sz="quarter" idx="1"/>
          </p:nvPr>
        </p:nvSpPr>
        <p:spPr>
          <a:xfrm>
            <a:off x="228600" y="1524000"/>
            <a:ext cx="8503920" cy="4572000"/>
          </a:xfrm>
        </p:spPr>
        <p:txBody>
          <a:bodyPr>
            <a:normAutofit/>
          </a:bodyPr>
          <a:lstStyle/>
          <a:p>
            <a:pPr lvl="0"/>
            <a:r>
              <a:rPr lang="en-US" dirty="0" smtClean="0"/>
              <a:t>For your </a:t>
            </a:r>
            <a:r>
              <a:rPr lang="en-US" dirty="0" smtClean="0"/>
              <a:t>NA Survey </a:t>
            </a:r>
            <a:r>
              <a:rPr lang="en-US" dirty="0" smtClean="0"/>
              <a:t>section:</a:t>
            </a:r>
          </a:p>
        </p:txBody>
      </p:sp>
      <p:sp>
        <p:nvSpPr>
          <p:cNvPr id="4" name="Content Placeholder 3"/>
          <p:cNvSpPr>
            <a:spLocks noGrp="1"/>
          </p:cNvSpPr>
          <p:nvPr>
            <p:ph sz="quarter" idx="4294967295"/>
          </p:nvPr>
        </p:nvSpPr>
        <p:spPr>
          <a:xfrm>
            <a:off x="228600" y="2057400"/>
            <a:ext cx="8763000" cy="4235450"/>
          </a:xfrm>
        </p:spPr>
        <p:txBody>
          <a:bodyPr>
            <a:normAutofit/>
          </a:bodyPr>
          <a:lstStyle/>
          <a:p>
            <a:pPr lvl="1"/>
            <a:r>
              <a:rPr lang="en-US" sz="2400" dirty="0" smtClean="0">
                <a:solidFill>
                  <a:schemeClr val="tx1"/>
                </a:solidFill>
              </a:rPr>
              <a:t>Review the NA section making note of confusing language, excess info, etc. </a:t>
            </a:r>
          </a:p>
          <a:p>
            <a:pPr lvl="2"/>
            <a:r>
              <a:rPr lang="en-US" sz="2400" dirty="0" smtClean="0"/>
              <a:t>Which examples do you feel are needed to support the item, and which can be eliminated?</a:t>
            </a:r>
          </a:p>
          <a:p>
            <a:pPr lvl="2"/>
            <a:r>
              <a:rPr lang="en-US" sz="2400" dirty="0" smtClean="0"/>
              <a:t>Any other areas to explore/questions to add or break out?</a:t>
            </a:r>
          </a:p>
          <a:p>
            <a:pPr lvl="2"/>
            <a:r>
              <a:rPr lang="en-US" sz="2400" dirty="0" smtClean="0"/>
              <a:t>Do you have suggestions for clarifying items?</a:t>
            </a:r>
          </a:p>
          <a:p>
            <a:pPr lvl="1"/>
            <a:endParaRPr lang="en-US" sz="2400" dirty="0" smtClean="0">
              <a:solidFill>
                <a:schemeClr val="tx1"/>
              </a:solidFill>
            </a:endParaRPr>
          </a:p>
          <a:p>
            <a:pPr lvl="1"/>
            <a:r>
              <a:rPr lang="en-US" sz="2400" dirty="0" smtClean="0">
                <a:solidFill>
                  <a:schemeClr val="tx1"/>
                </a:solidFill>
              </a:rPr>
              <a:t>Discuss in group &amp; provide summary of section feedback</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lvl="0"/>
            <a:r>
              <a:rPr lang="en-US" dirty="0"/>
              <a:t>Materials: </a:t>
            </a:r>
          </a:p>
          <a:p>
            <a:endParaRPr lang="en-US" dirty="0"/>
          </a:p>
        </p:txBody>
      </p:sp>
      <p:sp>
        <p:nvSpPr>
          <p:cNvPr id="6" name="Text Placeholder 5"/>
          <p:cNvSpPr>
            <a:spLocks noGrp="1"/>
          </p:cNvSpPr>
          <p:nvPr>
            <p:ph type="body" sz="half" idx="3"/>
          </p:nvPr>
        </p:nvSpPr>
        <p:spPr/>
        <p:txBody>
          <a:bodyPr/>
          <a:lstStyle/>
          <a:p>
            <a:r>
              <a:rPr lang="en-US" dirty="0" smtClean="0"/>
              <a:t>Task:</a:t>
            </a:r>
          </a:p>
          <a:p>
            <a:endParaRPr lang="en-US" dirty="0"/>
          </a:p>
        </p:txBody>
      </p:sp>
      <p:sp>
        <p:nvSpPr>
          <p:cNvPr id="3" name="Content Placeholder 2"/>
          <p:cNvSpPr>
            <a:spLocks noGrp="1"/>
          </p:cNvSpPr>
          <p:nvPr>
            <p:ph sz="quarter" idx="2"/>
          </p:nvPr>
        </p:nvSpPr>
        <p:spPr/>
        <p:txBody>
          <a:bodyPr>
            <a:normAutofit/>
          </a:bodyPr>
          <a:lstStyle/>
          <a:p>
            <a:pPr lvl="0"/>
            <a:r>
              <a:rPr lang="en-US" dirty="0" smtClean="0"/>
              <a:t>NA data set; 2 sections</a:t>
            </a:r>
          </a:p>
          <a:p>
            <a:r>
              <a:rPr lang="en-US" dirty="0" smtClean="0"/>
              <a:t>Data Guides</a:t>
            </a:r>
          </a:p>
          <a:p>
            <a:pPr lvl="0"/>
            <a:r>
              <a:rPr lang="en-US" dirty="0" smtClean="0"/>
              <a:t>NA summary worksheets</a:t>
            </a:r>
          </a:p>
        </p:txBody>
      </p:sp>
      <p:sp>
        <p:nvSpPr>
          <p:cNvPr id="4" name="Content Placeholder 3"/>
          <p:cNvSpPr>
            <a:spLocks noGrp="1"/>
          </p:cNvSpPr>
          <p:nvPr>
            <p:ph sz="quarter" idx="4"/>
          </p:nvPr>
        </p:nvSpPr>
        <p:spPr/>
        <p:txBody>
          <a:bodyPr>
            <a:normAutofit fontScale="92500"/>
          </a:bodyPr>
          <a:lstStyle/>
          <a:p>
            <a:r>
              <a:rPr lang="en-US" dirty="0" smtClean="0"/>
              <a:t>Review the NA data summary &amp; complete the worksheet  </a:t>
            </a:r>
          </a:p>
          <a:p>
            <a:r>
              <a:rPr lang="en-US" dirty="0" smtClean="0"/>
              <a:t>Discuss in group &amp; provide feedback on the utility of worksheets</a:t>
            </a:r>
          </a:p>
          <a:p>
            <a:r>
              <a:rPr lang="en-US" dirty="0" smtClean="0"/>
              <a:t>Review guide; is additional/less information is needed?  </a:t>
            </a:r>
          </a:p>
          <a:p>
            <a:endParaRPr lang="en-US" dirty="0"/>
          </a:p>
        </p:txBody>
      </p:sp>
      <p:sp>
        <p:nvSpPr>
          <p:cNvPr id="2" name="Title 1"/>
          <p:cNvSpPr>
            <a:spLocks noGrp="1"/>
          </p:cNvSpPr>
          <p:nvPr>
            <p:ph type="title"/>
          </p:nvPr>
        </p:nvSpPr>
        <p:spPr>
          <a:xfrm>
            <a:off x="228600" y="381000"/>
            <a:ext cx="8534400" cy="758952"/>
          </a:xfrm>
        </p:spPr>
        <p:txBody>
          <a:bodyPr>
            <a:normAutofit fontScale="90000"/>
          </a:bodyPr>
          <a:lstStyle/>
          <a:p>
            <a:r>
              <a:rPr lang="en-US" dirty="0" smtClean="0"/>
              <a:t>DE Assessment of Strengths and Needs For PBS</a:t>
            </a:r>
            <a:br>
              <a:rPr lang="en-US" dirty="0" smtClean="0"/>
            </a:br>
            <a:r>
              <a:rPr lang="en-US" dirty="0" smtClean="0"/>
              <a:t>Data Activity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Targeted Team Planning</a:t>
            </a:r>
            <a:endParaRPr lang="en-US" dirty="0"/>
          </a:p>
        </p:txBody>
      </p:sp>
      <p:sp>
        <p:nvSpPr>
          <p:cNvPr id="3" name="Content Placeholder 2"/>
          <p:cNvSpPr>
            <a:spLocks noGrp="1"/>
          </p:cNvSpPr>
          <p:nvPr>
            <p:ph sz="quarter" idx="1"/>
          </p:nvPr>
        </p:nvSpPr>
        <p:spPr/>
        <p:txBody>
          <a:bodyPr/>
          <a:lstStyle/>
          <a:p>
            <a:r>
              <a:rPr lang="en-US" dirty="0" smtClean="0"/>
              <a:t>Targeted Team PD – January 11, 2010</a:t>
            </a:r>
          </a:p>
          <a:p>
            <a:pPr>
              <a:buNone/>
            </a:pPr>
            <a:endParaRPr lang="en-US" dirty="0" smtClean="0"/>
          </a:p>
          <a:p>
            <a:r>
              <a:rPr lang="en-US" dirty="0" smtClean="0"/>
              <a:t>Targeted PD will have two levels</a:t>
            </a:r>
          </a:p>
          <a:p>
            <a:pPr lvl="1"/>
            <a:r>
              <a:rPr lang="en-US" dirty="0" smtClean="0">
                <a:solidFill>
                  <a:srgbClr val="354369"/>
                </a:solidFill>
              </a:rPr>
              <a:t>Level 1 focuses on team development and implementing BEP</a:t>
            </a:r>
          </a:p>
          <a:p>
            <a:endParaRPr lang="en-US" dirty="0" smtClean="0"/>
          </a:p>
          <a:p>
            <a:r>
              <a:rPr lang="en-US" dirty="0" smtClean="0"/>
              <a:t>Questions to Consider</a:t>
            </a:r>
          </a:p>
          <a:p>
            <a:pPr lvl="1"/>
            <a:r>
              <a:rPr lang="en-US" sz="2400" dirty="0" smtClean="0">
                <a:solidFill>
                  <a:schemeClr val="tx1"/>
                </a:solidFill>
              </a:rPr>
              <a:t>What are Targeted Interventions?</a:t>
            </a:r>
          </a:p>
          <a:p>
            <a:pPr lvl="1"/>
            <a:r>
              <a:rPr lang="en-US" sz="2400" dirty="0" smtClean="0">
                <a:solidFill>
                  <a:schemeClr val="tx1"/>
                </a:solidFill>
              </a:rPr>
              <a:t>Which schools are ready to attend?</a:t>
            </a:r>
          </a:p>
          <a:p>
            <a:pPr lvl="1"/>
            <a:r>
              <a:rPr lang="en-US" sz="2400" dirty="0" smtClean="0">
                <a:solidFill>
                  <a:schemeClr val="tx1"/>
                </a:solidFill>
              </a:rPr>
              <a:t>Who should be on a team?</a:t>
            </a:r>
            <a:endParaRPr lang="en-US" sz="2400" dirty="0">
              <a:solidFill>
                <a:schemeClr val="tx1"/>
              </a:solidFill>
            </a:endParaRPr>
          </a:p>
        </p:txBody>
      </p:sp>
      <p:pic>
        <p:nvPicPr>
          <p:cNvPr id="10241" name="Picture 1" descr="C:\Users\hearn\AppData\Local\Microsoft\Windows\Temporary Internet Files\Content.IE5\OWT8APWX\MM900354686[1].gif"/>
          <p:cNvPicPr>
            <a:picLocks noChangeAspect="1" noChangeArrowheads="1" noCrop="1"/>
          </p:cNvPicPr>
          <p:nvPr/>
        </p:nvPicPr>
        <p:blipFill>
          <a:blip r:embed="rId3" cstate="print"/>
          <a:srcRect/>
          <a:stretch>
            <a:fillRect/>
          </a:stretch>
        </p:blipFill>
        <p:spPr bwMode="auto">
          <a:xfrm>
            <a:off x="6172200" y="4953000"/>
            <a:ext cx="2295525" cy="147449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609600"/>
          </a:xfrm>
        </p:spPr>
        <p:txBody>
          <a:bodyPr/>
          <a:lstStyle/>
          <a:p>
            <a:pPr algn="ctr" eaLnBrk="1" hangingPunct="1"/>
            <a:r>
              <a:rPr lang="en-US" dirty="0" smtClean="0"/>
              <a:t>What is Targeted?</a:t>
            </a:r>
          </a:p>
        </p:txBody>
      </p:sp>
      <p:sp>
        <p:nvSpPr>
          <p:cNvPr id="28675" name="Rectangle 3"/>
          <p:cNvSpPr>
            <a:spLocks noGrp="1" noChangeArrowheads="1"/>
          </p:cNvSpPr>
          <p:nvPr>
            <p:ph type="body" idx="1"/>
          </p:nvPr>
        </p:nvSpPr>
        <p:spPr>
          <a:xfrm>
            <a:off x="685800" y="1600200"/>
            <a:ext cx="7772400" cy="5029200"/>
          </a:xfrm>
        </p:spPr>
        <p:txBody>
          <a:bodyPr/>
          <a:lstStyle/>
          <a:p>
            <a:pPr eaLnBrk="1" hangingPunct="1">
              <a:lnSpc>
                <a:spcPct val="80000"/>
              </a:lnSpc>
            </a:pPr>
            <a:r>
              <a:rPr lang="en-US" dirty="0" smtClean="0"/>
              <a:t>A process to support students with needs not fully addressed by the school-wide (universal) program.</a:t>
            </a:r>
          </a:p>
          <a:p>
            <a:pPr eaLnBrk="1" hangingPunct="1">
              <a:lnSpc>
                <a:spcPct val="80000"/>
              </a:lnSpc>
            </a:pPr>
            <a:endParaRPr lang="en-US" sz="1000" dirty="0" smtClean="0"/>
          </a:p>
          <a:p>
            <a:pPr eaLnBrk="1" hangingPunct="1">
              <a:lnSpc>
                <a:spcPct val="80000"/>
              </a:lnSpc>
            </a:pPr>
            <a:r>
              <a:rPr lang="en-US" dirty="0" smtClean="0"/>
              <a:t>May </a:t>
            </a:r>
            <a:r>
              <a:rPr lang="en-US" dirty="0" smtClean="0"/>
              <a:t>be conducted in small groups or with individual students. </a:t>
            </a:r>
          </a:p>
          <a:p>
            <a:pPr eaLnBrk="1" hangingPunct="1">
              <a:lnSpc>
                <a:spcPct val="80000"/>
              </a:lnSpc>
            </a:pPr>
            <a:endParaRPr lang="en-US" sz="1000" dirty="0" smtClean="0"/>
          </a:p>
          <a:p>
            <a:pPr eaLnBrk="1" hangingPunct="1">
              <a:lnSpc>
                <a:spcPct val="80000"/>
              </a:lnSpc>
            </a:pPr>
            <a:r>
              <a:rPr lang="en-US" dirty="0" smtClean="0"/>
              <a:t>Matched </a:t>
            </a:r>
            <a:r>
              <a:rPr lang="en-US" dirty="0" smtClean="0"/>
              <a:t>to hypothesized functions.</a:t>
            </a:r>
          </a:p>
          <a:p>
            <a:pPr eaLnBrk="1" hangingPunct="1">
              <a:lnSpc>
                <a:spcPct val="80000"/>
              </a:lnSpc>
            </a:pPr>
            <a:endParaRPr lang="en-US" sz="1000" dirty="0" smtClean="0"/>
          </a:p>
          <a:p>
            <a:pPr eaLnBrk="1" hangingPunct="1">
              <a:lnSpc>
                <a:spcPct val="80000"/>
              </a:lnSpc>
            </a:pPr>
            <a:r>
              <a:rPr lang="en-US" dirty="0" smtClean="0"/>
              <a:t>Readily </a:t>
            </a:r>
            <a:r>
              <a:rPr lang="en-US" dirty="0" smtClean="0"/>
              <a:t>available, requires little assessment, requires less than 10 minutes of classroom teacher’s time per day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rgbClr val="354369"/>
      </a:dk1>
      <a:lt1>
        <a:sysClr val="window" lastClr="FFFFFF"/>
      </a:lt1>
      <a:dk2>
        <a:srgbClr val="AFBAD7"/>
      </a:dk2>
      <a:lt2>
        <a:srgbClr val="E7DEC9"/>
      </a:lt2>
      <a:accent1>
        <a:srgbClr val="EACA53"/>
      </a:accent1>
      <a:accent2>
        <a:srgbClr val="EACA53"/>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1403</TotalTime>
  <Words>2973</Words>
  <Application>Microsoft Office PowerPoint</Application>
  <PresentationFormat>On-screen Show (4:3)</PresentationFormat>
  <Paragraphs>466</Paragraphs>
  <Slides>30</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Civic</vt:lpstr>
      <vt:lpstr>Document</vt:lpstr>
      <vt:lpstr>Delaware PBS Cadre Meeting</vt:lpstr>
      <vt:lpstr>2011 School Climate Survey</vt:lpstr>
      <vt:lpstr>Discipline Data Reporting Tool - DDRT</vt:lpstr>
      <vt:lpstr>School-wide PBS – Supporting Tiers 1-2-3</vt:lpstr>
      <vt:lpstr>DE Assessment of Strengths and Needs For PBS</vt:lpstr>
      <vt:lpstr>DE Assessment of Strengths and Needs For PBS Survey Review Activity</vt:lpstr>
      <vt:lpstr>DE Assessment of Strengths and Needs For PBS Data Activity</vt:lpstr>
      <vt:lpstr>Targeted Team Planning</vt:lpstr>
      <vt:lpstr>What is Targeted?</vt:lpstr>
      <vt:lpstr>Overview of Training</vt:lpstr>
      <vt:lpstr>Targeted Team - Collaborate and Simplify</vt:lpstr>
      <vt:lpstr>Daily Progress Report</vt:lpstr>
      <vt:lpstr>Targeted Team Data Support</vt:lpstr>
      <vt:lpstr>Networking- Tier 2 &amp; 3: Targeted &amp; Individual Behavioral Supports</vt:lpstr>
      <vt:lpstr>PBIS Leadership Forum 2010 </vt:lpstr>
      <vt:lpstr>Slide 16</vt:lpstr>
      <vt:lpstr>Slide 17</vt:lpstr>
      <vt:lpstr>Teaming at Tier 2</vt:lpstr>
      <vt:lpstr> Secondary Systems Team Roles</vt:lpstr>
      <vt:lpstr>Data Used to Identify Youth in Need of CICO</vt:lpstr>
      <vt:lpstr>Teaming at Tier 3</vt:lpstr>
      <vt:lpstr>Tertiary System  Planning Team </vt:lpstr>
      <vt:lpstr>Student-Specific Teams</vt:lpstr>
      <vt:lpstr>Identifying Who Needs a FBA/BIP</vt:lpstr>
      <vt:lpstr>Brief vs. Complex FBA/BIP </vt:lpstr>
      <vt:lpstr>Brief vs. Complex FBA/BIP</vt:lpstr>
      <vt:lpstr>Slide 27</vt:lpstr>
      <vt:lpstr>2011 DE-PBS Recognition: Phases 1 &amp;2</vt:lpstr>
      <vt:lpstr>DE-PBS Annual Celebration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Delaware PBS Cadre Meeting</dc:title>
  <dc:creator>Hearn, Sarah</dc:creator>
  <cp:lastModifiedBy>hearn</cp:lastModifiedBy>
  <cp:revision>73</cp:revision>
  <dcterms:created xsi:type="dcterms:W3CDTF">2010-11-29T19:46:12Z</dcterms:created>
  <dcterms:modified xsi:type="dcterms:W3CDTF">2010-11-30T14:08:42Z</dcterms:modified>
</cp:coreProperties>
</file>