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90" r:id="rId2"/>
    <p:sldId id="291" r:id="rId3"/>
    <p:sldId id="289" r:id="rId4"/>
    <p:sldId id="260" r:id="rId5"/>
    <p:sldId id="261" r:id="rId6"/>
    <p:sldId id="264" r:id="rId7"/>
    <p:sldId id="262" r:id="rId8"/>
    <p:sldId id="263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93" r:id="rId24"/>
    <p:sldId id="294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0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4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94BCD6-E7D0-4631-92EB-B45524B3D92B}" type="datetimeFigureOut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1788FD2-BCEF-4A71-8DEF-C4861D507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4A4D71-EE98-4B16-BFE3-BF3863FF8D34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C7912E-6E71-425F-BEE5-4D46D850BEEA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mtClean="0">
              <a:latin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0D5FA5-9E1E-4718-9456-ECEAFE04E525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mtClean="0">
              <a:latin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B83820A-7A69-4B87-A73F-20830941410B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mtClean="0">
              <a:latin typeface="Arial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65650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F2CE0B-AA22-4CB6-92E4-5DDEECCDBEA9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EEFBDD-95BF-48CA-B0D7-42C11CC5690C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F19F7C9-CC9B-4293-8614-8A5EF893F381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2A4ACD9-D7C9-4C89-89FA-4A4EF672BA3F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391C0B-767E-4A88-A52F-2452A7DEB50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01FD00-0E07-4D77-A9AB-4424A1E54440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D961DE-14E5-482D-8C96-21978AC7729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7237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FB7732-4AA0-4A19-997C-31850F472A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7237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848037A-9104-46D9-BBEB-8BA6752F5FFB}" type="slidenum">
              <a:rPr lang="en-US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B71D3B-91E0-4AC0-A973-D8B80131EA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  <p:sp>
        <p:nvSpPr>
          <p:cNvPr id="64514" name="Rectangle 2"/>
          <p:cNvSpPr>
            <a:spLocks noGrp="1"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Share “matching triggers and functions to interventions and supports”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F29C01-1E3F-4131-B103-8CBE38538699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65650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6D472B-CD23-4763-97DB-F3CB9D381709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F2D46D-962C-4435-AE3B-72D6C3922651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B9C9F9-5F61-4266-BA52-6419D7F02A6E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CB6B09-B497-4E22-BBC2-5E242FE510B0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5800"/>
            <a:ext cx="4565650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C36DA-9236-41C3-8E67-DD684C2B25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7237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EF6A54-B9C3-4452-B46F-C12B46B13C0E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mtClean="0">
              <a:latin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Straight Connector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Oval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Oval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79C2D-4539-4145-AA86-BAE32A56B8C0}" type="datetimeFigureOut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5601EC-5AD5-490F-972F-86792FCEF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C1C2E-825B-4A8C-90E3-1A45C75FBE05}" type="datetimeFigureOut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C8C05-D309-490E-BBCC-0936830D2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F65E-8A40-4EB0-A528-85B685093AA7}" type="datetimeFigureOut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6FAA6-E928-423E-ACFD-0A99EC37E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0F8E1BB-B8A7-4492-9F18-A578D45AAC7C}" type="datetimeFigureOut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4290D5-12F7-41E1-B6C1-196C50D31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Straight Connector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Oval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Oval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Oval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Straight Connector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B6E10-0FAE-4B8C-83F7-9792CD072197}" type="datetimeFigureOut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F0E5A-9A70-4124-A828-202120DD2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4336B-FDE1-4E4C-9364-8DD602BC43AF}" type="datetimeFigureOut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22CD6-A072-43AB-A866-C70269231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8D919-C733-4A5D-BE3B-130E791B3131}" type="datetimeFigureOut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832D1-2C51-471E-94A8-C267E3A08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E65892-8C17-461F-A4ED-08A08CE1103F}" type="datetimeFigureOut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775B89-21A6-4E89-9ACB-816719A68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D5FFF-D307-4FA2-B18C-975AF8AA991A}" type="datetimeFigureOut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66A28-C94F-436D-B433-B36CE7D4C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Straight Connector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42F104-3B3F-4098-9A50-10A721562303}" type="datetimeFigureOut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B8C4F95-6BAB-45A0-B2F2-1BF6A9AEE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Oval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Straight Connector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4285C62-841B-40D8-A36D-D3595F0740F0}" type="datetimeFigureOut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296B987-B270-4EA7-8082-7BBAE068A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530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FABF9D5-C682-41C9-ACC1-BCA56421F7BC}" type="datetimeFigureOut">
              <a:rPr lang="en-US"/>
              <a:pPr>
                <a:defRPr/>
              </a:pPr>
              <a:t>11/29/2010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01B9B1C8-8553-4C35-8B06-A9658FC43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295400"/>
            <a:ext cx="6172200" cy="18938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 Brief Overview of Prevent, Teach, Reinforce</a:t>
            </a:r>
            <a:br>
              <a:rPr lang="en-US" dirty="0" smtClean="0"/>
            </a:br>
            <a:r>
              <a:rPr lang="en-US" sz="8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i="1" dirty="0" smtClean="0"/>
              <a:t>A School based model of individualized positive behavior support</a:t>
            </a:r>
            <a:endParaRPr lang="en-US" sz="22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4191000"/>
            <a:ext cx="6172200" cy="1371600"/>
          </a:xfrm>
        </p:spPr>
        <p:txBody>
          <a:bodyPr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Selected slides based on presentation from the </a:t>
            </a:r>
            <a:r>
              <a:rPr lang="en-US" dirty="0"/>
              <a:t>2010 PBIS Leadership Forum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Chicago, IL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Rose </a:t>
            </a:r>
            <a:r>
              <a:rPr lang="en-US" dirty="0" err="1"/>
              <a:t>Iovannone</a:t>
            </a:r>
            <a:r>
              <a:rPr lang="en-US" dirty="0"/>
              <a:t>, Ph.D., BCBA-D</a:t>
            </a:r>
          </a:p>
          <a:p>
            <a:pPr algn="ct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en-US" dirty="0"/>
              <a:t>University of South Florida</a:t>
            </a:r>
          </a:p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 3: PTR Assessment (FBA)</a:t>
            </a:r>
            <a:endParaRPr lang="en-US" dirty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mtClean="0"/>
              <a:t>PTR Assessment (FBA)</a:t>
            </a:r>
          </a:p>
          <a:p>
            <a:pPr lvl="1" eaLnBrk="1" hangingPunct="1"/>
            <a:r>
              <a:rPr lang="en-US" smtClean="0"/>
              <a:t>Each team member independently answers a series of questions (5+ pages for EACH target) related to:</a:t>
            </a:r>
          </a:p>
          <a:p>
            <a:pPr lvl="2" eaLnBrk="1" hangingPunct="1"/>
            <a:r>
              <a:rPr lang="en-US" smtClean="0"/>
              <a:t>Observed antecedents/triggers of problem behaviors</a:t>
            </a:r>
          </a:p>
          <a:p>
            <a:pPr lvl="2" eaLnBrk="1" hangingPunct="1"/>
            <a:r>
              <a:rPr lang="en-US" smtClean="0"/>
              <a:t>Functions of the problem behaviors</a:t>
            </a:r>
          </a:p>
          <a:p>
            <a:pPr lvl="2" eaLnBrk="1" hangingPunct="1"/>
            <a:r>
              <a:rPr lang="en-US" smtClean="0"/>
              <a:t>Consequences ordinarily associated with the problem behaviors</a:t>
            </a:r>
          </a:p>
          <a:p>
            <a:pPr lvl="1" eaLnBrk="1" hangingPunct="1"/>
            <a:r>
              <a:rPr lang="en-US" smtClean="0"/>
              <a:t>PTR facilitator summarizes input and develops draft hypothesis- based on patterns of response</a:t>
            </a:r>
          </a:p>
          <a:p>
            <a:pPr lvl="1" eaLnBrk="1" hangingPunct="1"/>
            <a:r>
              <a:rPr lang="en-US" smtClean="0"/>
              <a:t>Team reaches consensus</a:t>
            </a:r>
          </a:p>
          <a:p>
            <a:pPr eaLnBrk="1" hangingPunct="1"/>
            <a:r>
              <a:rPr lang="en-US" sz="1600" i="1" smtClean="0"/>
              <a:t>Tools</a:t>
            </a:r>
          </a:p>
          <a:p>
            <a:pPr lvl="1" eaLnBrk="1" hangingPunct="1"/>
            <a:r>
              <a:rPr lang="en-US" sz="1600" i="1" smtClean="0"/>
              <a:t>Functional Behavior Assessment Checklist</a:t>
            </a:r>
          </a:p>
          <a:p>
            <a:pPr lvl="1" eaLnBrk="1" hangingPunct="1"/>
            <a:r>
              <a:rPr lang="en-US" sz="1600" i="1" smtClean="0"/>
              <a:t>Functional Behavior Assessment Summary Table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74638"/>
            <a:ext cx="8763000" cy="10969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3200" dirty="0"/>
              <a:t>Step 3: </a:t>
            </a:r>
            <a:r>
              <a:rPr lang="en-US" sz="3200" dirty="0" smtClean="0"/>
              <a:t>Example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Assessment </a:t>
            </a:r>
            <a:r>
              <a:rPr lang="en-US" sz="3200" dirty="0" smtClean="0"/>
              <a:t>Summary Table of </a:t>
            </a:r>
            <a:r>
              <a:rPr lang="en-US" sz="3200" dirty="0"/>
              <a:t>Problem Behavior</a:t>
            </a:r>
          </a:p>
        </p:txBody>
      </p:sp>
      <p:graphicFrame>
        <p:nvGraphicFramePr>
          <p:cNvPr id="32794" name="Group 26"/>
          <p:cNvGraphicFramePr>
            <a:graphicFrameLocks noGrp="1"/>
          </p:cNvGraphicFramePr>
          <p:nvPr/>
        </p:nvGraphicFramePr>
        <p:xfrm>
          <a:off x="152400" y="1600200"/>
          <a:ext cx="8915400" cy="4953000"/>
        </p:xfrm>
        <a:graphic>
          <a:graphicData uri="http://schemas.openxmlformats.org/drawingml/2006/table">
            <a:tbl>
              <a:tblPr/>
              <a:tblGrid>
                <a:gridCol w="469900"/>
                <a:gridCol w="3675063"/>
                <a:gridCol w="2268537"/>
                <a:gridCol w="2501900"/>
              </a:tblGrid>
              <a:tr h="846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Prevention Data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(Setting/Antecedent Events)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Teach Data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(Perceived Function)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Reinforce Data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(Actual Consequences)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vert="eaVert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Reading, Math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Independent activities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 activities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Seatwork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Transition from preferred activity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End of recess, art, music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Told “no”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escape, delay, or avoid</a:t>
                      </a: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obtain attention from adult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Sent to time out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Allowed to stay in art and music class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Delay in upcoming activities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Sent to behavior specialist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787" name="Text Box 20"/>
          <p:cNvSpPr txBox="1">
            <a:spLocks noChangeArrowheads="1"/>
          </p:cNvSpPr>
          <p:nvPr/>
        </p:nvSpPr>
        <p:spPr bwMode="auto">
          <a:xfrm rot="-5400000">
            <a:off x="-1714500" y="4000500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entury Schoolbook" pitchFamily="18" charset="0"/>
              </a:rPr>
              <a:t>Tantrum- </a:t>
            </a:r>
            <a:r>
              <a:rPr lang="en-US" sz="1400">
                <a:latin typeface="Century Schoolbook" pitchFamily="18" charset="0"/>
              </a:rPr>
              <a:t>yell, scream, throw obj., hit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83820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atin typeface="Arial" charset="0"/>
              </a:rPr>
              <a:t>Step 3: Example</a:t>
            </a:r>
            <a:br>
              <a:rPr lang="en-US" sz="3200" dirty="0" smtClean="0">
                <a:latin typeface="Arial" charset="0"/>
              </a:rPr>
            </a:br>
            <a:r>
              <a:rPr lang="en-US" sz="3200" dirty="0" smtClean="0">
                <a:latin typeface="Arial" charset="0"/>
              </a:rPr>
              <a:t>Assessment of Appropriate Behavior</a:t>
            </a:r>
          </a:p>
        </p:txBody>
      </p:sp>
      <p:graphicFrame>
        <p:nvGraphicFramePr>
          <p:cNvPr id="34837" name="Group 21"/>
          <p:cNvGraphicFramePr>
            <a:graphicFrameLocks noGrp="1"/>
          </p:cNvGraphicFramePr>
          <p:nvPr/>
        </p:nvGraphicFramePr>
        <p:xfrm>
          <a:off x="457200" y="1501775"/>
          <a:ext cx="8229600" cy="4137025"/>
        </p:xfrm>
        <a:graphic>
          <a:graphicData uri="http://schemas.openxmlformats.org/drawingml/2006/table">
            <a:tbl>
              <a:tblPr/>
              <a:tblGrid>
                <a:gridCol w="533400"/>
                <a:gridCol w="2438400"/>
                <a:gridCol w="2667000"/>
                <a:gridCol w="2590800"/>
              </a:tblGrid>
              <a:tr h="1049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Prevention Data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(Not likely to occur)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Teach Data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(Alternative Responses)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Reinforce Data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(Known Reinforcers)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8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vert="eaVert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Science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Recess, art, music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When engaged in computer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Communicating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Seeking attention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Requesting wants/needs</a:t>
                      </a:r>
                      <a:endParaRPr kumimoji="0" lang="en-US" sz="1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Transitioning appropriately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Expressing emotions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Enjoys time with behavior specialist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Computer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Recess, art, music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4835" name="Text Box 83"/>
          <p:cNvSpPr txBox="1">
            <a:spLocks noChangeArrowheads="1"/>
          </p:cNvSpPr>
          <p:nvPr/>
        </p:nvSpPr>
        <p:spPr bwMode="auto">
          <a:xfrm rot="-5400000">
            <a:off x="-827088" y="3744913"/>
            <a:ext cx="3025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latin typeface="Century Schoolbook" pitchFamily="18" charset="0"/>
              </a:rPr>
              <a:t>Prosocial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4400" cy="11128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atin typeface="Arial" charset="0"/>
              </a:rPr>
              <a:t>Step 3: Example Hypotheses</a:t>
            </a:r>
          </a:p>
        </p:txBody>
      </p:sp>
      <p:graphicFrame>
        <p:nvGraphicFramePr>
          <p:cNvPr id="36897" name="Group 33"/>
          <p:cNvGraphicFramePr>
            <a:graphicFrameLocks noGrp="1"/>
          </p:cNvGraphicFramePr>
          <p:nvPr>
            <p:ph idx="4294967295"/>
          </p:nvPr>
        </p:nvGraphicFramePr>
        <p:xfrm>
          <a:off x="228600" y="1143000"/>
          <a:ext cx="8915400" cy="5105400"/>
        </p:xfrm>
        <a:graphic>
          <a:graphicData uri="http://schemas.openxmlformats.org/drawingml/2006/table">
            <a:tbl>
              <a:tblPr/>
              <a:tblGrid>
                <a:gridCol w="487363"/>
                <a:gridCol w="4086225"/>
                <a:gridCol w="2036762"/>
                <a:gridCol w="2305050"/>
              </a:tblGrid>
              <a:tr h="528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When….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Then…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 a result…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17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Johnny is required to end preferred activities (i.e. recess, art, or music) and begin independent work activities in reading and math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Yell, scream, throw objects, and/or hit (tantrum)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Able to 1) delay or escape the independent work activities when he is sent to time-out or to the behavior specialist’s office or allowed to stay in art and music classes, and 2) obtain attention from the behavior specialist.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9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Johnny is required to end preferred activities (i.e. recess, art, or music) and begin independent work activities in reading and math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Ask for a break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Allowed to delay or escape the independent work activities or allowed to stay in art or music, or obtain attention from the behavior specialist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6888" name="Text Box 59"/>
          <p:cNvSpPr txBox="1">
            <a:spLocks noChangeArrowheads="1"/>
          </p:cNvSpPr>
          <p:nvPr/>
        </p:nvSpPr>
        <p:spPr bwMode="auto">
          <a:xfrm rot="-5400000">
            <a:off x="-523875" y="2657475"/>
            <a:ext cx="190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entury Schoolbook" pitchFamily="18" charset="0"/>
              </a:rPr>
              <a:t>Inappropriate</a:t>
            </a:r>
          </a:p>
        </p:txBody>
      </p:sp>
      <p:sp>
        <p:nvSpPr>
          <p:cNvPr id="36889" name="Text Box 60"/>
          <p:cNvSpPr txBox="1">
            <a:spLocks noChangeArrowheads="1"/>
          </p:cNvSpPr>
          <p:nvPr/>
        </p:nvSpPr>
        <p:spPr bwMode="auto">
          <a:xfrm rot="-5400000">
            <a:off x="-485774" y="4525962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Century Schoolbook" pitchFamily="18" charset="0"/>
              </a:rPr>
              <a:t>Appropriate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 charset="0"/>
              </a:rPr>
              <a:t>Step 4: Behavior Support Plan</a:t>
            </a:r>
          </a:p>
        </p:txBody>
      </p:sp>
      <p:sp>
        <p:nvSpPr>
          <p:cNvPr id="17920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600200"/>
            <a:ext cx="7467600" cy="48736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200" dirty="0" smtClean="0"/>
              <a:t>Team selects supports/interventions from each component (P-T-R)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200" dirty="0" smtClean="0"/>
              <a:t>Detailed behavior plan developed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200" dirty="0" smtClean="0"/>
              <a:t>PTR Facilitator provides training and assistance with plan implementation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3200" dirty="0" smtClean="0"/>
              <a:t>Implementation fidelity evaluated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1700" i="1" dirty="0" smtClean="0"/>
              <a:t>Tools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700" i="1" dirty="0" smtClean="0"/>
              <a:t>Intervention Checklist 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700" i="1" dirty="0" smtClean="0"/>
              <a:t>Intervention Scoring Table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700" i="1" dirty="0" smtClean="0"/>
              <a:t>Behavior Intervention Plan Hypothesis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700" i="1" dirty="0" smtClean="0"/>
              <a:t>Behavior Intervention Plan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sz="2900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76" name="Group 16"/>
          <p:cNvGraphicFramePr>
            <a:graphicFrameLocks noGrp="1"/>
          </p:cNvGraphicFramePr>
          <p:nvPr/>
        </p:nvGraphicFramePr>
        <p:xfrm>
          <a:off x="228600" y="1447800"/>
          <a:ext cx="8763000" cy="3221038"/>
        </p:xfrm>
        <a:graphic>
          <a:graphicData uri="http://schemas.openxmlformats.org/drawingml/2006/table">
            <a:tbl>
              <a:tblPr/>
              <a:tblGrid>
                <a:gridCol w="1905000"/>
                <a:gridCol w="6858000"/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Prevent Strategies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Specific Strategy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2438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Environmental Support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1825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Johnny’s will be given a visual schedule so that he can monitor progress throughout his day toward both preferred and non-preferred activities and to help support him during transitions. His schedule should be set up so that non-preferred activities are not clustered together.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182563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1825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In the morning and after lunch, Johnny should review the visual schedule so he knows what to expect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1825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As Johnny completes an activity, he should X off the activity or remove the picture icon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182563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7407" name="Rectangle 5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57200"/>
            <a:ext cx="76962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en-US" sz="3600" cap="none" smtClean="0">
                <a:latin typeface="Arial" charset="0"/>
              </a:rPr>
              <a:t>STEP 4:  EXAMPLE– Johnny’s BSP</a:t>
            </a:r>
          </a:p>
        </p:txBody>
      </p:sp>
      <p:graphicFrame>
        <p:nvGraphicFramePr>
          <p:cNvPr id="40988" name="Group 28"/>
          <p:cNvGraphicFramePr>
            <a:graphicFrameLocks noGrp="1"/>
          </p:cNvGraphicFramePr>
          <p:nvPr/>
        </p:nvGraphicFramePr>
        <p:xfrm>
          <a:off x="228600" y="4724400"/>
          <a:ext cx="8763000" cy="1295400"/>
        </p:xfrm>
        <a:graphic>
          <a:graphicData uri="http://schemas.openxmlformats.org/drawingml/2006/table">
            <a:tbl>
              <a:tblPr/>
              <a:tblGrid>
                <a:gridCol w="1905000"/>
                <a:gridCol w="6858000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Curricular Modification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Johnny will be given an easy, independent activity, such as a worksheet, to complete upon transitioning to a non-preferred activity or an activity that requires him to wait, such as group activities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46" name="Group 14"/>
          <p:cNvGraphicFramePr>
            <a:graphicFrameLocks noGrp="1"/>
          </p:cNvGraphicFramePr>
          <p:nvPr/>
        </p:nvGraphicFramePr>
        <p:xfrm>
          <a:off x="228600" y="533400"/>
          <a:ext cx="8686800" cy="5703888"/>
        </p:xfrm>
        <a:graphic>
          <a:graphicData uri="http://schemas.openxmlformats.org/drawingml/2006/table">
            <a:tbl>
              <a:tblPr/>
              <a:tblGrid>
                <a:gridCol w="1857375"/>
                <a:gridCol w="6829425"/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Teach Strategies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Specific Strategy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5003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Replacement Behavior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1825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Johnny will be taught to communicate his emotions and use a variety of self-calming techniques. Accessing these supports may be referred to as “requesting break”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182563" algn="l"/>
                        </a:tabLst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1825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Steps: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Century Schoolbook" pitchFamily="18" charset="0"/>
                        <a:buNone/>
                        <a:tabLst>
                          <a:tab pos="1825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Prior to transitioning to a non-preferred activity or at the end of a preferred activity, an adult may prompt Johnny by saying “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 you start to get upset, you can choose to calm down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Century Schoolbook" pitchFamily="18" charset="0"/>
                        <a:buChar char="•"/>
                        <a:tabLst>
                          <a:tab pos="1825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 soon as Johnny starts to get upset, prompt him to communicate by saying “I need to calm down.”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Century Schoolbook" pitchFamily="18" charset="0"/>
                        <a:buChar char="•"/>
                        <a:tabLst>
                          <a:tab pos="1825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Johnny will then be presented with the choice board of calming strategies and the adult will ask him, “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What do you want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?”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Century Schoolbook" pitchFamily="18" charset="0"/>
                        <a:buChar char="•"/>
                        <a:tabLst>
                          <a:tab pos="1825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Johnny will have access to chosen strategy for a short period of time (until calm for 1 min)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Century Schoolbook" pitchFamily="18" charset="0"/>
                        <a:buChar char="•"/>
                        <a:tabLst>
                          <a:tab pos="1825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 soon as he is calm, praise him (e.g., “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 made a good choice.”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Century Schoolbook" pitchFamily="18" charset="0"/>
                        <a:buChar char="•"/>
                        <a:tabLst>
                          <a:tab pos="1825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Once he is calm, reference his visual schedule and remind him of what he can earn/access once he completes the non-preferred task to aid in the transition back to the previous activity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50" name="Group 22"/>
          <p:cNvGraphicFramePr>
            <a:graphicFrameLocks noGrp="1"/>
          </p:cNvGraphicFramePr>
          <p:nvPr/>
        </p:nvGraphicFramePr>
        <p:xfrm>
          <a:off x="228600" y="914400"/>
          <a:ext cx="8686800" cy="3327400"/>
        </p:xfrm>
        <a:graphic>
          <a:graphicData uri="http://schemas.openxmlformats.org/drawingml/2006/table">
            <a:tbl>
              <a:tblPr/>
              <a:tblGrid>
                <a:gridCol w="1860550"/>
                <a:gridCol w="6826250"/>
              </a:tblGrid>
              <a:tr h="722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Reinforce Strategies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Specific Strategy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2605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Replacement Behavior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182563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Anytime Johnny “says” “I need to calm down”, his choice/break board should be given immediately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1825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Praise Mike for communicating (“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thank you for telling me what you need.”)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Century Schoolbook" pitchFamily="18" charset="0"/>
                        <a:buNone/>
                        <a:tabLst>
                          <a:tab pos="1825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Provide his choice/break board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Century Schoolbook" pitchFamily="18" charset="0"/>
                        <a:buNone/>
                        <a:tabLst>
                          <a:tab pos="1825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Allow him access to supports until calm for 1 minute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Century Schoolbook" pitchFamily="18" charset="0"/>
                        <a:buNone/>
                        <a:tabLst>
                          <a:tab pos="1825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Praise him for calming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Century Schoolbook" pitchFamily="18" charset="0"/>
                        <a:buNone/>
                        <a:tabLst>
                          <a:tab pos="182563" algn="l"/>
                        </a:tabLst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Praise him for returning to the group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204" name="Group 28"/>
          <p:cNvGraphicFramePr>
            <a:graphicFrameLocks noGrp="1"/>
          </p:cNvGraphicFramePr>
          <p:nvPr/>
        </p:nvGraphicFramePr>
        <p:xfrm>
          <a:off x="381000" y="377825"/>
          <a:ext cx="8305800" cy="5708650"/>
        </p:xfrm>
        <a:graphic>
          <a:graphicData uri="http://schemas.openxmlformats.org/drawingml/2006/table">
            <a:tbl>
              <a:tblPr/>
              <a:tblGrid>
                <a:gridCol w="1455738"/>
                <a:gridCol w="6850062"/>
              </a:tblGrid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Reinforce Strategies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Specific Strategy Steps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3F3"/>
                    </a:solidFill>
                  </a:tcPr>
                </a:tc>
              </a:tr>
              <a:tr h="429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Transition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1825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Johnny will earn stars during independent reading and math activities if he transitions and completes his work without tantruming.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>
                          <a:tab pos="182563" algn="l"/>
                        </a:tabLst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Century Schoolbook" pitchFamily="18" charset="0"/>
                        <a:buAutoNum type="arabicPeriod"/>
                        <a:tabLst>
                          <a:tab pos="1825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social story will be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reviewed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periodically with Johnny at home and school to remind him that he can earn stars.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Century Schoolbook" pitchFamily="18" charset="0"/>
                        <a:buAutoNum type="arabicPeriod"/>
                        <a:tabLst>
                          <a:tab pos="1825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 adult will check in with Johnny immediately after he successfully transitions to the activity and begins working, every 2-3 minutes during the activity, and when the activity is complete to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review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Johnny’s behavior and ask him if he earned his stars.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Century Schoolbook" pitchFamily="18" charset="0"/>
                        <a:buAutoNum type="arabicPeriod"/>
                        <a:tabLst>
                          <a:tab pos="1825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Stars will be provided and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paired with praise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when earned and will be stored on his “star chart”.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Century Schoolbook" pitchFamily="18" charset="0"/>
                        <a:buAutoNum type="arabicPeriod"/>
                        <a:tabLst>
                          <a:tab pos="182563" algn="l"/>
                        </a:tabLst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 a specified time of day, allow Johnny access to his chosen activity (i.e. computer, visiting favorite adult, extra music/art class) if he earned his stars.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 4: Part 2- PTR Intervention </a:t>
            </a:r>
            <a:br>
              <a:rPr lang="en-US" dirty="0" smtClean="0"/>
            </a:br>
            <a:r>
              <a:rPr lang="en-US" dirty="0" smtClean="0"/>
              <a:t>Coaching/fidelity</a:t>
            </a:r>
            <a:endParaRPr lang="en-US" dirty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mtClean="0"/>
              <a:t>Provide training to practice the plan without student (30-90 min.)</a:t>
            </a:r>
          </a:p>
          <a:p>
            <a:pPr eaLnBrk="1" hangingPunct="1"/>
            <a:r>
              <a:rPr lang="en-US" smtClean="0"/>
              <a:t>PTR facilitator present first day of implementation with student</a:t>
            </a:r>
          </a:p>
          <a:p>
            <a:pPr eaLnBrk="1" hangingPunct="1"/>
            <a:r>
              <a:rPr lang="en-US" smtClean="0"/>
              <a:t>Provide support in the classroom</a:t>
            </a:r>
          </a:p>
          <a:p>
            <a:pPr lvl="1" eaLnBrk="1" hangingPunct="1"/>
            <a:r>
              <a:rPr lang="en-US" smtClean="0"/>
              <a:t>Model the plan</a:t>
            </a:r>
          </a:p>
          <a:p>
            <a:pPr lvl="1" eaLnBrk="1" hangingPunct="1"/>
            <a:r>
              <a:rPr lang="en-US" smtClean="0"/>
              <a:t>Provide feedback </a:t>
            </a:r>
          </a:p>
          <a:p>
            <a:pPr lvl="1" eaLnBrk="1" hangingPunct="1"/>
            <a:r>
              <a:rPr lang="en-US" smtClean="0"/>
              <a:t>Discuss need for modifications if applicable</a:t>
            </a:r>
          </a:p>
          <a:p>
            <a:pPr eaLnBrk="1" hangingPunct="1"/>
            <a:r>
              <a:rPr lang="en-US" sz="1400" i="1" smtClean="0"/>
              <a:t>Tools</a:t>
            </a:r>
          </a:p>
          <a:p>
            <a:pPr lvl="1" eaLnBrk="1" hangingPunct="1"/>
            <a:r>
              <a:rPr lang="en-US" sz="1400" i="1" smtClean="0"/>
              <a:t>Training Checklist</a:t>
            </a:r>
          </a:p>
          <a:p>
            <a:pPr lvl="1" eaLnBrk="1" hangingPunct="1"/>
            <a:r>
              <a:rPr lang="en-US" sz="1400" i="1" smtClean="0"/>
              <a:t>Fidelity of Implementation</a:t>
            </a:r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562600"/>
            <a:ext cx="7467600" cy="1143000"/>
          </a:xfrm>
        </p:spPr>
        <p:txBody>
          <a:bodyPr>
            <a:normAutofit fontScale="90000"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en-US" sz="1800" dirty="0">
                <a:solidFill>
                  <a:sysClr val="windowText" lastClr="000000"/>
                </a:solidFill>
              </a:rPr>
              <a:t>Dunlap, G., </a:t>
            </a:r>
            <a:r>
              <a:rPr lang="en-US" sz="1800" b="1" dirty="0" err="1">
                <a:solidFill>
                  <a:sysClr val="windowText" lastClr="000000"/>
                </a:solidFill>
              </a:rPr>
              <a:t>Iovannone</a:t>
            </a:r>
            <a:r>
              <a:rPr lang="en-US" sz="1800" b="1" dirty="0">
                <a:solidFill>
                  <a:sysClr val="windowText" lastClr="000000"/>
                </a:solidFill>
              </a:rPr>
              <a:t>, R., </a:t>
            </a:r>
            <a:r>
              <a:rPr lang="en-US" sz="1800" dirty="0">
                <a:solidFill>
                  <a:sysClr val="windowText" lastClr="000000"/>
                </a:solidFill>
              </a:rPr>
              <a:t>English, C., Kincaid, D., Wilson, K., Christiansen, K., &amp; Strain, P. (2010).  </a:t>
            </a:r>
            <a:r>
              <a:rPr lang="en-US" sz="1800" i="1" dirty="0">
                <a:solidFill>
                  <a:sysClr val="windowText" lastClr="000000"/>
                </a:solidFill>
              </a:rPr>
              <a:t>Prevent-Teach-Reinforce:  A school-based model of individualized positive behavior support.</a:t>
            </a:r>
            <a:r>
              <a:rPr lang="en-US" sz="1800" dirty="0">
                <a:solidFill>
                  <a:sysClr val="windowText" lastClr="000000"/>
                </a:solidFill>
              </a:rPr>
              <a:t>  </a:t>
            </a:r>
            <a:r>
              <a:rPr lang="en-US" sz="1800" dirty="0" err="1">
                <a:solidFill>
                  <a:sysClr val="windowText" lastClr="000000"/>
                </a:solidFill>
              </a:rPr>
              <a:t>Baltimore:Paul</a:t>
            </a:r>
            <a:r>
              <a:rPr lang="en-US" sz="1800" dirty="0">
                <a:solidFill>
                  <a:sysClr val="windowText" lastClr="000000"/>
                </a:solidFill>
              </a:rPr>
              <a:t> H. Brookes</a:t>
            </a:r>
            <a:br>
              <a:rPr lang="en-US" sz="1800" dirty="0">
                <a:solidFill>
                  <a:sysClr val="windowText" lastClr="000000"/>
                </a:solidFill>
              </a:rPr>
            </a:br>
            <a:endParaRPr lang="en-US" sz="1800" dirty="0">
              <a:solidFill>
                <a:sysClr val="windowText" lastClr="000000"/>
              </a:solidFill>
            </a:endParaRPr>
          </a:p>
        </p:txBody>
      </p:sp>
      <p:pic>
        <p:nvPicPr>
          <p:cNvPr id="15362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304800"/>
            <a:ext cx="4795838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09600"/>
            <a:ext cx="7543800" cy="9445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 charset="0"/>
              </a:rPr>
              <a:t>Example: Sample Coaching Checklist/Fidelity for Mike</a:t>
            </a:r>
          </a:p>
        </p:txBody>
      </p:sp>
      <p:graphicFrame>
        <p:nvGraphicFramePr>
          <p:cNvPr id="1033" name="Object 9"/>
          <p:cNvGraphicFramePr>
            <a:graphicFrameLocks noGrp="1" noChangeAspect="1"/>
          </p:cNvGraphicFramePr>
          <p:nvPr>
            <p:ph idx="4294967295"/>
          </p:nvPr>
        </p:nvGraphicFramePr>
        <p:xfrm>
          <a:off x="312738" y="1676400"/>
          <a:ext cx="8543925" cy="10160000"/>
        </p:xfrm>
        <a:graphic>
          <a:graphicData uri="http://schemas.openxmlformats.org/presentationml/2006/ole">
            <p:oleObj spid="_x0000_s1033" name="Document" r:id="rId4" imgW="7552778" imgH="8982623" progId="Word.Documen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Step 5:  Evaluation</a:t>
            </a:r>
            <a:endParaRPr lang="en-US"/>
          </a:p>
        </p:txBody>
      </p:sp>
      <p:sp>
        <p:nvSpPr>
          <p:cNvPr id="57346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mtClean="0"/>
              <a:t>Is it working? </a:t>
            </a:r>
          </a:p>
          <a:p>
            <a:pPr lvl="1" eaLnBrk="1" hangingPunct="1"/>
            <a:r>
              <a:rPr lang="en-US" smtClean="0"/>
              <a:t>Daily ratings of behavior</a:t>
            </a:r>
          </a:p>
          <a:p>
            <a:pPr lvl="1" eaLnBrk="1" hangingPunct="1"/>
            <a:r>
              <a:rPr lang="en-US" smtClean="0"/>
              <a:t>Continuous progress monitoring</a:t>
            </a:r>
          </a:p>
          <a:p>
            <a:pPr lvl="2" eaLnBrk="1" hangingPunct="1"/>
            <a:r>
              <a:rPr lang="en-US" smtClean="0"/>
              <a:t>BRS</a:t>
            </a:r>
          </a:p>
          <a:p>
            <a:pPr lvl="2" eaLnBrk="1" hangingPunct="1"/>
            <a:r>
              <a:rPr lang="en-US" smtClean="0"/>
              <a:t>Other data collection forms</a:t>
            </a:r>
          </a:p>
          <a:p>
            <a:pPr eaLnBrk="1" hangingPunct="1"/>
            <a:r>
              <a:rPr lang="en-US" smtClean="0"/>
              <a:t>Is it being implemented consistently and accurately?</a:t>
            </a:r>
          </a:p>
          <a:p>
            <a:pPr lvl="1" eaLnBrk="1" hangingPunct="1"/>
            <a:r>
              <a:rPr lang="en-US" smtClean="0"/>
              <a:t>Fidelity ratings</a:t>
            </a:r>
          </a:p>
          <a:p>
            <a:pPr eaLnBrk="1" hangingPunct="1"/>
            <a:r>
              <a:rPr lang="en-US" smtClean="0"/>
              <a:t>Do we need more data? </a:t>
            </a:r>
          </a:p>
          <a:p>
            <a:pPr eaLnBrk="1" hangingPunct="1"/>
            <a:r>
              <a:rPr lang="en-US" smtClean="0"/>
              <a:t>Does the plan need to be modified or expanded?</a:t>
            </a:r>
          </a:p>
          <a:p>
            <a:pPr eaLnBrk="1" hangingPunct="1"/>
            <a:r>
              <a:rPr lang="en-US" smtClean="0"/>
              <a:t>Plan for generalization and maintenance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66" name="Object 18"/>
          <p:cNvGraphicFramePr>
            <a:graphicFrameLocks noChangeAspect="1"/>
          </p:cNvGraphicFramePr>
          <p:nvPr/>
        </p:nvGraphicFramePr>
        <p:xfrm>
          <a:off x="153988" y="914400"/>
          <a:ext cx="4440237" cy="2514600"/>
        </p:xfrm>
        <a:graphic>
          <a:graphicData uri="http://schemas.openxmlformats.org/presentationml/2006/ole">
            <p:oleObj spid="_x0000_s2066" name="Worksheet" r:id="rId4" imgW="9010626" imgH="5105524" progId="Excel.Sheet.8">
              <p:embed/>
            </p:oleObj>
          </a:graphicData>
        </a:graphic>
      </p:graphicFrame>
      <p:sp>
        <p:nvSpPr>
          <p:cNvPr id="307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62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>
                <a:latin typeface="Arial" charset="0"/>
              </a:rPr>
              <a:t>STEP 5:  JOHNNY EVALUATION</a:t>
            </a:r>
          </a:p>
        </p:txBody>
      </p:sp>
      <p:graphicFrame>
        <p:nvGraphicFramePr>
          <p:cNvPr id="2067" name="Object 19"/>
          <p:cNvGraphicFramePr>
            <a:graphicFrameLocks noGrp="1" noChangeAspect="1"/>
          </p:cNvGraphicFramePr>
          <p:nvPr/>
        </p:nvGraphicFramePr>
        <p:xfrm>
          <a:off x="228600" y="3657600"/>
          <a:ext cx="4456113" cy="2760663"/>
        </p:xfrm>
        <a:graphic>
          <a:graphicData uri="http://schemas.openxmlformats.org/presentationml/2006/ole">
            <p:oleObj spid="_x0000_s2067" name="Worksheet" r:id="rId5" imgW="9858375" imgH="5800725" progId="Excel.Sheet.8">
              <p:embed/>
            </p:oleObj>
          </a:graphicData>
        </a:graphic>
      </p:graphicFrame>
      <p:graphicFrame>
        <p:nvGraphicFramePr>
          <p:cNvPr id="2068" name="Object 20"/>
          <p:cNvGraphicFramePr>
            <a:graphicFrameLocks noChangeAspect="1"/>
          </p:cNvGraphicFramePr>
          <p:nvPr/>
        </p:nvGraphicFramePr>
        <p:xfrm>
          <a:off x="4724400" y="838200"/>
          <a:ext cx="4216400" cy="2624138"/>
        </p:xfrm>
        <a:graphic>
          <a:graphicData uri="http://schemas.openxmlformats.org/presentationml/2006/ole">
            <p:oleObj spid="_x0000_s2068" name="Worksheet" r:id="rId6" imgW="8515350" imgH="5305425" progId="Excel.Sheet.8">
              <p:embed/>
            </p:oleObj>
          </a:graphicData>
        </a:graphic>
      </p:graphicFrame>
      <p:graphicFrame>
        <p:nvGraphicFramePr>
          <p:cNvPr id="2069" name="Object 21"/>
          <p:cNvGraphicFramePr>
            <a:graphicFrameLocks noChangeAspect="1"/>
          </p:cNvGraphicFramePr>
          <p:nvPr/>
        </p:nvGraphicFramePr>
        <p:xfrm>
          <a:off x="4724400" y="3733800"/>
          <a:ext cx="4037013" cy="2649538"/>
        </p:xfrm>
        <a:graphic>
          <a:graphicData uri="http://schemas.openxmlformats.org/presentationml/2006/ole">
            <p:oleObj spid="_x0000_s2069" name="Worksheet" r:id="rId7" imgW="8486657" imgH="5257800" progId="Excel.Sheet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06613" y="384175"/>
            <a:ext cx="5208587" cy="6089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/>
              <a:t>Matching Triggers and Functions to Interventions and Supports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7467600" cy="4873625"/>
          </a:xfrm>
        </p:spPr>
        <p:txBody>
          <a:bodyPr/>
          <a:lstStyle/>
          <a:p>
            <a:pPr eaLnBrk="1" hangingPunct="1"/>
            <a:r>
              <a:rPr lang="en-US" smtClean="0"/>
              <a:t>Not an exhaustive list but based on components of behavior support plans from PTR chapter 5</a:t>
            </a:r>
          </a:p>
          <a:p>
            <a:pPr eaLnBrk="1" hangingPunct="1"/>
            <a:r>
              <a:rPr lang="en-US" smtClean="0"/>
              <a:t>A possible resource or starting point when choosing interventions and supports</a:t>
            </a:r>
          </a:p>
          <a:p>
            <a:pPr eaLnBrk="1" hangingPunct="1"/>
            <a:r>
              <a:rPr lang="en-US" smtClean="0"/>
              <a:t>A support for ensuring that we are linking what is learned in the FBA process to choices made in the BSP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 charset="0"/>
              </a:rPr>
              <a:t>Objectives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mtClean="0"/>
              <a:t>Participants will:</a:t>
            </a:r>
          </a:p>
          <a:p>
            <a:pPr lvl="1" eaLnBrk="1" hangingPunct="1"/>
            <a:r>
              <a:rPr lang="en-US" smtClean="0"/>
              <a:t>Describe the 5-step PTR Tier 3 support model</a:t>
            </a:r>
          </a:p>
          <a:p>
            <a:pPr lvl="1" eaLnBrk="1" hangingPunct="1"/>
            <a:r>
              <a:rPr lang="en-US" smtClean="0"/>
              <a:t>Identify the critical components that enhance the success of Tier 3 behavior supports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 1:  teaming</a:t>
            </a:r>
            <a:endParaRPr lang="en-US" dirty="0"/>
          </a:p>
        </p:txBody>
      </p:sp>
      <p:sp>
        <p:nvSpPr>
          <p:cNvPr id="52226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/>
              <a:t>Purpose: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Evaluate strengths and weaknesses of team functioning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Outline roles and </a:t>
            </a:r>
            <a:r>
              <a:rPr lang="en-US" dirty="0" smtClean="0"/>
              <a:t>responsibilities- </a:t>
            </a:r>
            <a:r>
              <a:rPr lang="en-US" dirty="0" err="1" smtClean="0"/>
              <a:t>transdisciplinary</a:t>
            </a:r>
            <a:endParaRPr lang="en-US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Determine a consensus-making </a:t>
            </a:r>
            <a:r>
              <a:rPr lang="en-US" dirty="0" smtClean="0"/>
              <a:t>process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dirty="0" smtClean="0"/>
              <a:t>Members (desired)</a:t>
            </a:r>
            <a:endParaRPr lang="en-US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Person with knowledge of student (e.g., Classroom teacher, </a:t>
            </a:r>
            <a:r>
              <a:rPr lang="en-US" dirty="0" smtClean="0"/>
              <a:t>parent, related service provider, </a:t>
            </a:r>
            <a:r>
              <a:rPr lang="en-US" dirty="0" err="1" smtClean="0"/>
              <a:t>paraeducator</a:t>
            </a:r>
            <a:r>
              <a:rPr lang="en-US" dirty="0" smtClean="0"/>
              <a:t>,)</a:t>
            </a:r>
            <a:endParaRPr lang="en-US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Someone with expertise in functional assessment, behavioral principles </a:t>
            </a:r>
            <a:r>
              <a:rPr lang="en-US" dirty="0" smtClean="0"/>
              <a:t>(school psychologist, behavior specialist, counselor, etc.)</a:t>
            </a:r>
            <a:endParaRPr lang="en-US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/>
              <a:t>Someone with knowledge of </a:t>
            </a:r>
            <a:r>
              <a:rPr lang="en-US" dirty="0" smtClean="0"/>
              <a:t>context/resources (administrator </a:t>
            </a:r>
            <a:r>
              <a:rPr lang="en-US" dirty="0"/>
              <a:t>or designee</a:t>
            </a:r>
            <a:r>
              <a:rPr lang="en-US" dirty="0" smtClean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1700" i="1" dirty="0" smtClean="0"/>
              <a:t>Tools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700" i="1" dirty="0" smtClean="0"/>
              <a:t>Classroom Team Survey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sz="1700" i="1" dirty="0" smtClean="0"/>
              <a:t>Work Style Survey (teacher and </a:t>
            </a:r>
            <a:r>
              <a:rPr lang="en-US" sz="1700" i="1" dirty="0" err="1"/>
              <a:t>p</a:t>
            </a:r>
            <a:r>
              <a:rPr lang="en-US" sz="1700" i="1" dirty="0" err="1" smtClean="0"/>
              <a:t>araeducator</a:t>
            </a:r>
            <a:r>
              <a:rPr lang="en-US" sz="1700" i="1" dirty="0" smtClean="0"/>
              <a:t>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Step 2: </a:t>
            </a:r>
            <a:br>
              <a:rPr lang="en-US" dirty="0" smtClean="0"/>
            </a:br>
            <a:r>
              <a:rPr lang="en-US" dirty="0" smtClean="0"/>
              <a:t>Goal Setting</a:t>
            </a:r>
            <a:endParaRPr lang="en-US" dirty="0"/>
          </a:p>
        </p:txBody>
      </p:sp>
      <p:sp>
        <p:nvSpPr>
          <p:cNvPr id="20482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mtClean="0"/>
              <a:t>Purpose:  </a:t>
            </a:r>
          </a:p>
          <a:p>
            <a:pPr lvl="1" eaLnBrk="1" hangingPunct="1"/>
            <a:r>
              <a:rPr lang="en-US" smtClean="0"/>
              <a:t>Identify behaviors of greatest concern to the team and possible replacement behaviors (teach)</a:t>
            </a:r>
          </a:p>
          <a:p>
            <a:pPr lvl="1" eaLnBrk="1" hangingPunct="1"/>
            <a:r>
              <a:rPr lang="en-US" smtClean="0"/>
              <a:t>Prioritize and operationalize behaviors</a:t>
            </a:r>
          </a:p>
          <a:p>
            <a:pPr lvl="1" eaLnBrk="1" hangingPunct="1"/>
            <a:r>
              <a:rPr lang="en-US" smtClean="0"/>
              <a:t>Develop teacher friendly baseline data collection system</a:t>
            </a:r>
          </a:p>
          <a:p>
            <a:pPr eaLnBrk="1" hangingPunct="1"/>
            <a:r>
              <a:rPr lang="en-US" smtClean="0"/>
              <a:t>Targeted Areas:</a:t>
            </a:r>
          </a:p>
          <a:p>
            <a:pPr lvl="1" eaLnBrk="1" hangingPunct="1"/>
            <a:r>
              <a:rPr lang="en-US" smtClean="0"/>
              <a:t>Problem behaviors</a:t>
            </a:r>
          </a:p>
          <a:p>
            <a:pPr lvl="1" eaLnBrk="1" hangingPunct="1"/>
            <a:r>
              <a:rPr lang="en-US" smtClean="0"/>
              <a:t>Social skills</a:t>
            </a:r>
          </a:p>
          <a:p>
            <a:pPr lvl="1" eaLnBrk="1" hangingPunct="1"/>
            <a:r>
              <a:rPr lang="en-US" smtClean="0"/>
              <a:t>Academic behaviors</a:t>
            </a:r>
          </a:p>
          <a:p>
            <a:pPr eaLnBrk="1" hangingPunct="1"/>
            <a:r>
              <a:rPr lang="en-US" sz="1600" i="1" smtClean="0"/>
              <a:t>Tools</a:t>
            </a:r>
          </a:p>
          <a:p>
            <a:pPr lvl="1" eaLnBrk="1" hangingPunct="1"/>
            <a:r>
              <a:rPr lang="en-US" sz="1600" i="1" smtClean="0"/>
              <a:t>Goal-Setting Form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Example: Operational Definitions</a:t>
            </a:r>
          </a:p>
        </p:txBody>
      </p:sp>
      <p:sp>
        <p:nvSpPr>
          <p:cNvPr id="22530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mtClean="0"/>
              <a:t>Problem behaviors </a:t>
            </a:r>
          </a:p>
          <a:p>
            <a:pPr lvl="1" eaLnBrk="1" hangingPunct="1"/>
            <a:r>
              <a:rPr lang="en-US" smtClean="0"/>
              <a:t>Screaming—loud, high pitched noise heard outside the classroom</a:t>
            </a:r>
          </a:p>
          <a:p>
            <a:pPr lvl="1" eaLnBrk="1" hangingPunct="1"/>
            <a:r>
              <a:rPr lang="en-US" smtClean="0"/>
              <a:t>Hitting—anytime Mike touches peers or adults with an open hand, fist, foot, or object while screaming or protesting</a:t>
            </a:r>
          </a:p>
          <a:p>
            <a:pPr eaLnBrk="1" hangingPunct="1"/>
            <a:r>
              <a:rPr lang="en-US" smtClean="0"/>
              <a:t>Replacement/Appropriate Behaviors</a:t>
            </a:r>
          </a:p>
          <a:p>
            <a:pPr lvl="1" eaLnBrk="1" hangingPunct="1"/>
            <a:r>
              <a:rPr lang="en-US" smtClean="0"/>
              <a:t>Express frustration appropriately using Dynamite, pictures, or signs to ask for a break or attention</a:t>
            </a:r>
          </a:p>
          <a:p>
            <a:pPr lvl="1" eaLnBrk="1" hangingPunct="1"/>
            <a:r>
              <a:rPr lang="en-US" smtClean="0"/>
              <a:t>Transition to non-preferred activities: Moving to non-preferred activity and engaging with appropriate verbal expression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ChangeArrowheads="1"/>
          </p:cNvSpPr>
          <p:nvPr/>
        </p:nvSpPr>
        <p:spPr bwMode="auto">
          <a:xfrm>
            <a:off x="781050" y="288925"/>
            <a:ext cx="792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chemeClr val="tx2"/>
                </a:solidFill>
                <a:latin typeface="Century Schoolbook" pitchFamily="18" charset="0"/>
              </a:rPr>
              <a:t>Example:  Goal Setting</a:t>
            </a:r>
          </a:p>
        </p:txBody>
      </p:sp>
      <p:grpSp>
        <p:nvGrpSpPr>
          <p:cNvPr id="24578" name="Group 115"/>
          <p:cNvGrpSpPr>
            <a:grpSpLocks/>
          </p:cNvGrpSpPr>
          <p:nvPr/>
        </p:nvGrpSpPr>
        <p:grpSpPr bwMode="auto">
          <a:xfrm>
            <a:off x="152400" y="1752600"/>
            <a:ext cx="381000" cy="4114800"/>
            <a:chOff x="393" y="1008"/>
            <a:chExt cx="240" cy="2592"/>
          </a:xfrm>
        </p:grpSpPr>
        <p:sp>
          <p:nvSpPr>
            <p:cNvPr id="24607" name="Text Box 3"/>
            <p:cNvSpPr txBox="1">
              <a:spLocks noChangeArrowheads="1"/>
            </p:cNvSpPr>
            <p:nvPr/>
          </p:nvSpPr>
          <p:spPr bwMode="auto">
            <a:xfrm flipV="1">
              <a:off x="393" y="1788"/>
              <a:ext cx="216" cy="7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r>
                <a:rPr lang="en-US" b="1">
                  <a:latin typeface="Century Schoolbook" pitchFamily="18" charset="0"/>
                  <a:cs typeface="Times New Roman" pitchFamily="18" charset="0"/>
                </a:rPr>
                <a:t>Decrease </a:t>
              </a:r>
            </a:p>
          </p:txBody>
        </p:sp>
        <p:sp>
          <p:nvSpPr>
            <p:cNvPr id="24608" name="Text Box 4"/>
            <p:cNvSpPr txBox="1">
              <a:spLocks noChangeArrowheads="1"/>
            </p:cNvSpPr>
            <p:nvPr/>
          </p:nvSpPr>
          <p:spPr bwMode="auto">
            <a:xfrm flipV="1">
              <a:off x="393" y="2832"/>
              <a:ext cx="216" cy="7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r>
                <a:rPr lang="en-US" b="1">
                  <a:latin typeface="Century Schoolbook" pitchFamily="18" charset="0"/>
                  <a:cs typeface="Times New Roman" pitchFamily="18" charset="0"/>
                </a:rPr>
                <a:t>Increase </a:t>
              </a:r>
              <a:endParaRPr lang="en-US">
                <a:latin typeface="Century Schoolbook" pitchFamily="18" charset="0"/>
              </a:endParaRPr>
            </a:p>
            <a:p>
              <a:pPr eaLnBrk="0" hangingPunct="0"/>
              <a:r>
                <a:rPr lang="en-US" b="1">
                  <a:latin typeface="Century Schoolbook" pitchFamily="18" charset="0"/>
                  <a:cs typeface="Times New Roman" pitchFamily="18" charset="0"/>
                </a:rPr>
                <a:t>        </a:t>
              </a:r>
            </a:p>
          </p:txBody>
        </p:sp>
        <p:sp>
          <p:nvSpPr>
            <p:cNvPr id="24609" name="Text Box 5"/>
            <p:cNvSpPr txBox="1">
              <a:spLocks noChangeArrowheads="1"/>
            </p:cNvSpPr>
            <p:nvPr/>
          </p:nvSpPr>
          <p:spPr bwMode="auto">
            <a:xfrm flipH="1" flipV="1">
              <a:off x="393" y="1008"/>
              <a:ext cx="240" cy="7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eaVert"/>
            <a:lstStyle/>
            <a:p>
              <a:pPr algn="ctr"/>
              <a:r>
                <a:rPr lang="en-US" b="1">
                  <a:latin typeface="Century Schoolbook" pitchFamily="18" charset="0"/>
                  <a:cs typeface="Times New Roman" pitchFamily="18" charset="0"/>
                </a:rPr>
                <a:t>Broad </a:t>
              </a:r>
            </a:p>
          </p:txBody>
        </p:sp>
      </p:grp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0" y="1133475"/>
            <a:ext cx="19827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0" y="1133475"/>
            <a:ext cx="19827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24581" name="Rectangle 27"/>
          <p:cNvSpPr>
            <a:spLocks noChangeArrowheads="1"/>
          </p:cNvSpPr>
          <p:nvPr/>
        </p:nvSpPr>
        <p:spPr bwMode="auto">
          <a:xfrm>
            <a:off x="0" y="5722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24582" name="Rectangle 34"/>
          <p:cNvSpPr>
            <a:spLocks noChangeArrowheads="1"/>
          </p:cNvSpPr>
          <p:nvPr/>
        </p:nvSpPr>
        <p:spPr bwMode="auto">
          <a:xfrm>
            <a:off x="746125" y="1744663"/>
            <a:ext cx="2105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24583" name="Rectangle 39"/>
          <p:cNvSpPr>
            <a:spLocks noChangeArrowheads="1"/>
          </p:cNvSpPr>
          <p:nvPr/>
        </p:nvSpPr>
        <p:spPr bwMode="auto">
          <a:xfrm>
            <a:off x="746125" y="1744663"/>
            <a:ext cx="2105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24584" name="Rectangle 44"/>
          <p:cNvSpPr>
            <a:spLocks noChangeArrowheads="1"/>
          </p:cNvSpPr>
          <p:nvPr/>
        </p:nvSpPr>
        <p:spPr bwMode="auto">
          <a:xfrm>
            <a:off x="746125" y="1744663"/>
            <a:ext cx="2105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graphicFrame>
        <p:nvGraphicFramePr>
          <p:cNvPr id="24613" name="Group 37"/>
          <p:cNvGraphicFramePr>
            <a:graphicFrameLocks noGrp="1"/>
          </p:cNvGraphicFramePr>
          <p:nvPr/>
        </p:nvGraphicFramePr>
        <p:xfrm>
          <a:off x="609600" y="1685925"/>
          <a:ext cx="7924800" cy="4724400"/>
        </p:xfrm>
        <a:graphic>
          <a:graphicData uri="http://schemas.openxmlformats.org/drawingml/2006/table">
            <a:tbl>
              <a:tblPr/>
              <a:tblGrid>
                <a:gridCol w="2708275"/>
                <a:gridCol w="2522538"/>
                <a:gridCol w="2693987"/>
              </a:tblGrid>
              <a:tr h="1203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Johnny will communicate his wants and needs in an age-appropriate manner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Johnny will demonstrate age-appropriate social skills to maintain friends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Johnny will increase task engagement time during academic activities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95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Johnny will decrease screaming, kicking furniture, and /or people, and throwing objects to express his wants and needs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Johnny will reduce the number of times he screams at and/or throws objects toward other children during group assignments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Johnny will decrease screaming and throwing work materials during academic instruction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415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Johnny will verbally express his wants and needs in the classroom by using an inside voice and calm body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Johnny will use a calm, normal tone of voice when interacting with his peers during academic work groups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Johnny will increase the amount of time he remains in his seat with eyes focused on the teacher and/or work materials during academic assignments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4603" name="Group 117"/>
          <p:cNvGrpSpPr>
            <a:grpSpLocks/>
          </p:cNvGrpSpPr>
          <p:nvPr/>
        </p:nvGrpSpPr>
        <p:grpSpPr bwMode="auto">
          <a:xfrm>
            <a:off x="1212850" y="1069975"/>
            <a:ext cx="6629400" cy="412750"/>
            <a:chOff x="1038" y="885"/>
            <a:chExt cx="4002" cy="260"/>
          </a:xfrm>
        </p:grpSpPr>
        <p:sp>
          <p:nvSpPr>
            <p:cNvPr id="24604" name="Text Box 106"/>
            <p:cNvSpPr txBox="1">
              <a:spLocks noChangeArrowheads="1"/>
            </p:cNvSpPr>
            <p:nvPr/>
          </p:nvSpPr>
          <p:spPr bwMode="auto">
            <a:xfrm>
              <a:off x="1038" y="885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Century Schoolbook" pitchFamily="18" charset="0"/>
                </a:rPr>
                <a:t>Behavior</a:t>
              </a:r>
            </a:p>
          </p:txBody>
        </p:sp>
        <p:sp>
          <p:nvSpPr>
            <p:cNvPr id="24605" name="Text Box 107"/>
            <p:cNvSpPr txBox="1">
              <a:spLocks noChangeArrowheads="1"/>
            </p:cNvSpPr>
            <p:nvPr/>
          </p:nvSpPr>
          <p:spPr bwMode="auto">
            <a:xfrm>
              <a:off x="2754" y="914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Century Schoolbook" pitchFamily="18" charset="0"/>
                </a:rPr>
                <a:t>Social</a:t>
              </a:r>
            </a:p>
          </p:txBody>
        </p:sp>
        <p:sp>
          <p:nvSpPr>
            <p:cNvPr id="24606" name="Text Box 108"/>
            <p:cNvSpPr txBox="1">
              <a:spLocks noChangeArrowheads="1"/>
            </p:cNvSpPr>
            <p:nvPr/>
          </p:nvSpPr>
          <p:spPr bwMode="auto">
            <a:xfrm>
              <a:off x="4224" y="885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>
                  <a:latin typeface="Century Schoolbook" pitchFamily="18" charset="0"/>
                </a:rPr>
                <a:t>Academic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Arial" charset="0"/>
              </a:rPr>
              <a:t>Step 2 Part 2: Data Collection System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en-US" smtClean="0"/>
              <a:t>Behavior Rating Scale </a:t>
            </a:r>
          </a:p>
          <a:p>
            <a:pPr lvl="1" eaLnBrk="1" hangingPunct="1"/>
            <a:r>
              <a:rPr lang="en-US" sz="2000" smtClean="0"/>
              <a:t>Direct Behavior Rating (DBR)—Hybrid assessment combining features of systematic direct observations and rating scales</a:t>
            </a:r>
          </a:p>
          <a:p>
            <a:pPr lvl="1" eaLnBrk="1" hangingPunct="1"/>
            <a:r>
              <a:rPr lang="en-US" sz="2000" smtClean="0"/>
              <a:t>Efficient and feasible for teacher use</a:t>
            </a:r>
          </a:p>
          <a:p>
            <a:pPr lvl="1" eaLnBrk="1" hangingPunct="1"/>
            <a:r>
              <a:rPr lang="en-US" sz="2000" smtClean="0"/>
              <a:t>Provides data for decisions</a:t>
            </a:r>
          </a:p>
          <a:p>
            <a:pPr lvl="1" eaLnBrk="1" hangingPunct="1"/>
            <a:r>
              <a:rPr lang="en-US" sz="2000" smtClean="0"/>
              <a:t>Prioritized and defined behaviors measured</a:t>
            </a:r>
          </a:p>
          <a:p>
            <a:pPr lvl="1" eaLnBrk="1" hangingPunct="1"/>
            <a:r>
              <a:rPr lang="en-US" sz="2000" smtClean="0"/>
              <a:t>Can be used as a perceptual scale or to collect actual direct observational data</a:t>
            </a:r>
          </a:p>
          <a:p>
            <a:pPr lvl="1" eaLnBrk="1" hangingPunct="1"/>
            <a:r>
              <a:rPr lang="en-US" sz="2000" smtClean="0"/>
              <a:t>Can collect frequency, duration, and/or intensity data all on one form</a:t>
            </a:r>
          </a:p>
          <a:p>
            <a:pPr lvl="1" eaLnBrk="1" hangingPunct="1"/>
            <a:r>
              <a:rPr lang="en-US" sz="2000" smtClean="0"/>
              <a:t>Visually displays information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ChangeArrowheads="1"/>
          </p:cNvSpPr>
          <p:nvPr/>
        </p:nvSpPr>
        <p:spPr bwMode="auto">
          <a:xfrm>
            <a:off x="0" y="61420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736725" y="163671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entury Schoolbook" pitchFamily="18" charset="0"/>
            </a:endParaRPr>
          </a:p>
          <a:p>
            <a:endParaRPr lang="en-US">
              <a:latin typeface="Century Schoolbook" pitchFamily="18" charset="0"/>
            </a:endParaRPr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-92075" y="3055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entury Schoolbook" pitchFamily="18" charset="0"/>
            </a:endParaRP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457200" y="223838"/>
            <a:ext cx="84137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2800" b="1">
                <a:latin typeface="Century Schoolbook" pitchFamily="18" charset="0"/>
                <a:ea typeface="Times New Roman" pitchFamily="18" charset="0"/>
                <a:cs typeface="Arial" charset="0"/>
              </a:rPr>
              <a:t>Example: Behavior Rating Scale    </a:t>
            </a:r>
            <a:endParaRPr lang="en-US" sz="2800">
              <a:latin typeface="Century Schoolbook" pitchFamily="18" charset="0"/>
              <a:ea typeface="Times New Roman" pitchFamily="18" charset="0"/>
              <a:cs typeface="Arial" charset="0"/>
            </a:endParaRPr>
          </a:p>
          <a:p>
            <a:pPr algn="ctr" eaLnBrk="0" hangingPunct="0"/>
            <a:r>
              <a:rPr lang="en-US" sz="1400">
                <a:latin typeface="Century Schoolbook" pitchFamily="18" charset="0"/>
                <a:ea typeface="Times New Roman" pitchFamily="18" charset="0"/>
                <a:cs typeface="Arial" charset="0"/>
              </a:rPr>
              <a:t>								</a:t>
            </a:r>
          </a:p>
        </p:txBody>
      </p:sp>
      <p:graphicFrame>
        <p:nvGraphicFramePr>
          <p:cNvPr id="44135" name="Group 103"/>
          <p:cNvGraphicFramePr>
            <a:graphicFrameLocks noGrp="1"/>
          </p:cNvGraphicFramePr>
          <p:nvPr>
            <p:ph idx="4294967295"/>
          </p:nvPr>
        </p:nvGraphicFramePr>
        <p:xfrm>
          <a:off x="190500" y="717550"/>
          <a:ext cx="8610600" cy="5791200"/>
        </p:xfrm>
        <a:graphic>
          <a:graphicData uri="http://schemas.openxmlformats.org/drawingml/2006/table">
            <a:tbl>
              <a:tblPr/>
              <a:tblGrid>
                <a:gridCol w="1509713"/>
                <a:gridCol w="2411412"/>
                <a:gridCol w="387350"/>
                <a:gridCol w="392113"/>
                <a:gridCol w="392112"/>
                <a:gridCol w="390525"/>
                <a:gridCol w="392113"/>
                <a:gridCol w="392112"/>
                <a:gridCol w="390525"/>
                <a:gridCol w="388938"/>
                <a:gridCol w="390525"/>
                <a:gridCol w="390525"/>
                <a:gridCol w="392112"/>
                <a:gridCol w="390525"/>
              </a:tblGrid>
              <a:tr h="488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Behavior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5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Tantrum (combination of yell/scream, throw obj., and/or kick/hit)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9+ times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7-8 times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5-6 times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3-4 times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0-2 times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5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Screaming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Ear-piercing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Louder than playground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Playground voice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Louder than inside voice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Soft whimper/squeal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9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Verbally Expresses wants and needs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40%+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30-40%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20-30%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10-20%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0-10%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1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Task Engagement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&gt;10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8-10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5-7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2-4 min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0-1 min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1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69" name="TextBox 6"/>
          <p:cNvSpPr txBox="1">
            <a:spLocks noChangeArrowheads="1"/>
          </p:cNvSpPr>
          <p:nvPr/>
        </p:nvSpPr>
        <p:spPr bwMode="auto">
          <a:xfrm rot="-5400000">
            <a:off x="3630613" y="949325"/>
            <a:ext cx="1292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Century Schoolbook" pitchFamily="18" charset="0"/>
              </a:rPr>
              <a:t>    Date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454</TotalTime>
  <Words>1812</Words>
  <Application>Microsoft Office PowerPoint</Application>
  <PresentationFormat>On-screen Show (4:3)</PresentationFormat>
  <Paragraphs>501</Paragraphs>
  <Slides>24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7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Arial</vt:lpstr>
      <vt:lpstr>Century Schoolbook</vt:lpstr>
      <vt:lpstr>Wingdings</vt:lpstr>
      <vt:lpstr>Wingdings 2</vt:lpstr>
      <vt:lpstr>Calibri</vt:lpstr>
      <vt:lpstr>Times New Roman</vt:lpstr>
      <vt:lpstr>Verdana</vt:lpstr>
      <vt:lpstr>Oriel</vt:lpstr>
      <vt:lpstr>Oriel</vt:lpstr>
      <vt:lpstr>Oriel</vt:lpstr>
      <vt:lpstr>Oriel</vt:lpstr>
      <vt:lpstr>Oriel</vt:lpstr>
      <vt:lpstr>Oriel</vt:lpstr>
      <vt:lpstr>Oriel</vt:lpstr>
      <vt:lpstr>Microsoft Word Document</vt:lpstr>
      <vt:lpstr>Worksheet</vt:lpstr>
      <vt:lpstr>Microsoft Office Excel Worksheet</vt:lpstr>
      <vt:lpstr>A BRIEF OVERVIEW OF PREVENT, TEACH, REINFORCE   A SCHOOL BASED MODEL OF INDIVIDUALIZED POSITIVE BEHAVIOR SUPPORT</vt:lpstr>
      <vt:lpstr>Dunlap, G., Iovannone, R., English, C., Kincaid, D., Wilson, K., Christiansen, K., &amp; Strain, P. (2010).  Prevent-Teach-Reinforce:  A school-based model of individualized positive behavior support.  Baltimore:Paul H. Brookes </vt:lpstr>
      <vt:lpstr>OBJECTIVES</vt:lpstr>
      <vt:lpstr>STEP 1:  TEAMING</vt:lpstr>
      <vt:lpstr>STEP 2:  GOAL SETTING</vt:lpstr>
      <vt:lpstr>EXAMPLE: OPERATIONAL DEFINITIONS</vt:lpstr>
      <vt:lpstr>Slide 7</vt:lpstr>
      <vt:lpstr>STEP 2 PART 2: DATA COLLECTION SYSTEM</vt:lpstr>
      <vt:lpstr>Slide 9</vt:lpstr>
      <vt:lpstr>STEP 3: PTR ASSESSMENT (FBA)</vt:lpstr>
      <vt:lpstr>  STEP 3: EXAMPLE ASSESSMENT SUMMARY TABLE OF PROBLEM BEHAVIOR</vt:lpstr>
      <vt:lpstr>STEP 3: EXAMPLE ASSESSMENT OF APPROPRIATE BEHAVIOR</vt:lpstr>
      <vt:lpstr>STEP 3: EXAMPLE HYPOTHESES</vt:lpstr>
      <vt:lpstr>STEP 4: BEHAVIOR SUPPORT PLAN</vt:lpstr>
      <vt:lpstr>STEP 4:  EXAMPLE– Johnny’s BSP</vt:lpstr>
      <vt:lpstr>Slide 16</vt:lpstr>
      <vt:lpstr>Slide 17</vt:lpstr>
      <vt:lpstr>Slide 18</vt:lpstr>
      <vt:lpstr>STEP 4: PART 2- PTR INTERVENTION  COACHING/FIDELITY</vt:lpstr>
      <vt:lpstr>EXAMPLE: SAMPLE COACHING CHECKLIST/FIDELITY FOR MIKE</vt:lpstr>
      <vt:lpstr>STEP 5:  EVALUATION</vt:lpstr>
      <vt:lpstr>STEP 5:  JOHNNY EVALUATION</vt:lpstr>
      <vt:lpstr>Slide 23</vt:lpstr>
      <vt:lpstr>MATCHING TRIGGERS AND FUNCTIONS TO INTERVENTIONS AND SUPPORTS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Overview of Prevent, Teach, Reinforce</dc:title>
  <dc:creator>Peters44</dc:creator>
  <cp:lastModifiedBy>Registered User</cp:lastModifiedBy>
  <cp:revision>22</cp:revision>
  <dcterms:created xsi:type="dcterms:W3CDTF">2010-11-22T22:00:59Z</dcterms:created>
  <dcterms:modified xsi:type="dcterms:W3CDTF">2010-11-29T16:45:01Z</dcterms:modified>
</cp:coreProperties>
</file>