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handoutMasterIdLst>
    <p:handoutMasterId r:id="rId20"/>
  </p:handoutMasterIdLst>
  <p:sldIdLst>
    <p:sldId id="256" r:id="rId2"/>
    <p:sldId id="258" r:id="rId3"/>
    <p:sldId id="261" r:id="rId4"/>
    <p:sldId id="264" r:id="rId5"/>
    <p:sldId id="265" r:id="rId6"/>
    <p:sldId id="291" r:id="rId7"/>
    <p:sldId id="285" r:id="rId8"/>
    <p:sldId id="286" r:id="rId9"/>
    <p:sldId id="287" r:id="rId10"/>
    <p:sldId id="289" r:id="rId11"/>
    <p:sldId id="290" r:id="rId12"/>
    <p:sldId id="268" r:id="rId13"/>
    <p:sldId id="293" r:id="rId14"/>
    <p:sldId id="288" r:id="rId15"/>
    <p:sldId id="292" r:id="rId16"/>
    <p:sldId id="284"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020" autoAdjust="0"/>
  </p:normalViewPr>
  <p:slideViewPr>
    <p:cSldViewPr>
      <p:cViewPr varScale="1">
        <p:scale>
          <a:sx n="95" d="100"/>
          <a:sy n="95" d="100"/>
        </p:scale>
        <p:origin x="-125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oe.k12.de.us\townsend\users\lsmith\mydocs\ECEC%20info\APR%20FY10\APR%20FFY%2009\FFY_09_APR_Target__Actual_Data%201%2024%2011_Modified.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FFY 2009 APR Target &amp; Actual Data</a:t>
            </a:r>
          </a:p>
        </c:rich>
      </c:tx>
      <c:layout>
        <c:manualLayout>
          <c:xMode val="edge"/>
          <c:yMode val="edge"/>
          <c:x val="0.25429977264696291"/>
          <c:y val="6.5380577427821523E-2"/>
        </c:manualLayout>
      </c:layout>
    </c:title>
    <c:plotArea>
      <c:layout>
        <c:manualLayout>
          <c:layoutTarget val="inner"/>
          <c:xMode val="edge"/>
          <c:yMode val="edge"/>
          <c:x val="9.385128098971135E-2"/>
          <c:y val="0.2154340836012871"/>
          <c:w val="0.7524283734519972"/>
          <c:h val="0.56270096463022501"/>
        </c:manualLayout>
      </c:layout>
      <c:lineChart>
        <c:grouping val="standard"/>
        <c:ser>
          <c:idx val="0"/>
          <c:order val="0"/>
          <c:tx>
            <c:v>Target</c:v>
          </c:tx>
          <c:cat>
            <c:numRef>
              <c:f>'FFY 09 APR Target &amp; Actual  %'!$B$3:$G$3</c:f>
              <c:numCache>
                <c:formatCode>General</c:formatCode>
                <c:ptCount val="6"/>
                <c:pt idx="0">
                  <c:v>2005</c:v>
                </c:pt>
                <c:pt idx="1">
                  <c:v>2006</c:v>
                </c:pt>
                <c:pt idx="2">
                  <c:v>2007</c:v>
                </c:pt>
                <c:pt idx="3">
                  <c:v>2008</c:v>
                </c:pt>
                <c:pt idx="4">
                  <c:v>2009</c:v>
                </c:pt>
                <c:pt idx="5">
                  <c:v>2010</c:v>
                </c:pt>
              </c:numCache>
            </c:numRef>
          </c:cat>
          <c:val>
            <c:numRef>
              <c:f>'FFY 09 APR Target &amp; Actual  %'!$B$2:$G$2</c:f>
              <c:numCache>
                <c:formatCode>General</c:formatCode>
                <c:ptCount val="6"/>
                <c:pt idx="0">
                  <c:v>36.800000000000004</c:v>
                </c:pt>
                <c:pt idx="1">
                  <c:v>36.800000000000004</c:v>
                </c:pt>
                <c:pt idx="2">
                  <c:v>36.800000000000004</c:v>
                </c:pt>
                <c:pt idx="3">
                  <c:v>13.5</c:v>
                </c:pt>
              </c:numCache>
            </c:numRef>
          </c:val>
        </c:ser>
        <c:ser>
          <c:idx val="1"/>
          <c:order val="1"/>
          <c:tx>
            <c:v>Actual</c:v>
          </c:tx>
          <c:val>
            <c:numRef>
              <c:f>'FFY 09 APR Target &amp; Actual  %'!$B$1:$E$1</c:f>
              <c:numCache>
                <c:formatCode>General</c:formatCode>
                <c:ptCount val="4"/>
                <c:pt idx="0">
                  <c:v>21.05</c:v>
                </c:pt>
                <c:pt idx="1">
                  <c:v>31.6</c:v>
                </c:pt>
                <c:pt idx="2">
                  <c:v>21.05</c:v>
                </c:pt>
                <c:pt idx="3">
                  <c:v>18.899999999999999</c:v>
                </c:pt>
              </c:numCache>
            </c:numRef>
          </c:val>
        </c:ser>
        <c:marker val="1"/>
        <c:axId val="77323264"/>
        <c:axId val="87161856"/>
      </c:lineChart>
      <c:catAx>
        <c:axId val="77323264"/>
        <c:scaling>
          <c:orientation val="minMax"/>
        </c:scaling>
        <c:axPos val="b"/>
        <c:title>
          <c:tx>
            <c:rich>
              <a:bodyPr/>
              <a:lstStyle/>
              <a:p>
                <a:pPr>
                  <a:defRPr/>
                </a:pPr>
                <a:r>
                  <a:rPr lang="en-US"/>
                  <a:t>Years</a:t>
                </a:r>
              </a:p>
            </c:rich>
          </c:tx>
          <c:layout>
            <c:manualLayout>
              <c:xMode val="edge"/>
              <c:yMode val="edge"/>
              <c:x val="0.43851196833834322"/>
              <c:y val="0.87781350482315101"/>
            </c:manualLayout>
          </c:layout>
        </c:title>
        <c:numFmt formatCode="General" sourceLinked="1"/>
        <c:tickLblPos val="nextTo"/>
        <c:txPr>
          <a:bodyPr rot="0" vert="horz"/>
          <a:lstStyle/>
          <a:p>
            <a:pPr>
              <a:defRPr/>
            </a:pPr>
            <a:endParaRPr lang="en-US"/>
          </a:p>
        </c:txPr>
        <c:crossAx val="87161856"/>
        <c:crosses val="autoZero"/>
        <c:auto val="1"/>
        <c:lblAlgn val="ctr"/>
        <c:lblOffset val="100"/>
        <c:tickLblSkip val="1"/>
        <c:tickMarkSkip val="1"/>
      </c:catAx>
      <c:valAx>
        <c:axId val="87161856"/>
        <c:scaling>
          <c:orientation val="minMax"/>
        </c:scaling>
        <c:axPos val="l"/>
        <c:majorGridlines/>
        <c:title>
          <c:tx>
            <c:rich>
              <a:bodyPr/>
              <a:lstStyle/>
              <a:p>
                <a:pPr>
                  <a:defRPr/>
                </a:pPr>
                <a:r>
                  <a:rPr lang="en-US"/>
                  <a:t>Percent of Districts</a:t>
                </a:r>
              </a:p>
            </c:rich>
          </c:tx>
          <c:layout>
            <c:manualLayout>
              <c:xMode val="edge"/>
              <c:yMode val="edge"/>
              <c:x val="2.1574968744048906E-2"/>
              <c:y val="0.29903536977492012"/>
            </c:manualLayout>
          </c:layout>
        </c:title>
        <c:numFmt formatCode="General" sourceLinked="1"/>
        <c:tickLblPos val="nextTo"/>
        <c:txPr>
          <a:bodyPr rot="0" vert="horz"/>
          <a:lstStyle/>
          <a:p>
            <a:pPr>
              <a:defRPr/>
            </a:pPr>
            <a:endParaRPr lang="en-US"/>
          </a:p>
        </c:txPr>
        <c:crossAx val="77323264"/>
        <c:crosses val="autoZero"/>
        <c:crossBetween val="between"/>
      </c:valAx>
    </c:plotArea>
    <c:legend>
      <c:legendPos val="r"/>
      <c:layout>
        <c:manualLayout>
          <c:xMode val="edge"/>
          <c:yMode val="edge"/>
          <c:x val="0.84263639230526599"/>
          <c:y val="0.32133676092545033"/>
          <c:w val="0.14506464837590705"/>
          <c:h val="0.15167095115681201"/>
        </c:manualLayout>
      </c:layout>
    </c:legend>
    <c:plotVisOnly val="1"/>
    <c:dispBlanksAs val="gap"/>
  </c:chart>
  <c:spPr>
    <a:solidFill>
      <a:schemeClr val="lt1"/>
    </a:solidFill>
    <a:ln w="25400" cap="flat" cmpd="sng" algn="ctr">
      <a:solidFill>
        <a:schemeClr val="dk1"/>
      </a:solidFill>
      <a:prstDash val="solid"/>
    </a:ln>
    <a:effectLst/>
  </c:spPr>
  <c:txPr>
    <a:bodyPr/>
    <a:lstStyle/>
    <a:p>
      <a:pPr>
        <a:defRPr b="0">
          <a:solidFill>
            <a:schemeClr val="dk1"/>
          </a:solidFill>
          <a:latin typeface="+mn-lt"/>
          <a:ea typeface="+mn-ea"/>
          <a:cs typeface="+mn-cs"/>
        </a:defRPr>
      </a:pPr>
      <a:endParaRPr lang="en-US"/>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0.8361</cdr:x>
      <cdr:y>0.53352</cdr:y>
    </cdr:from>
    <cdr:to>
      <cdr:x>0.99975</cdr:x>
      <cdr:y>0.82533</cdr:y>
    </cdr:to>
    <cdr:sp macro="" textlink="">
      <cdr:nvSpPr>
        <cdr:cNvPr id="2" name="TextBox 1"/>
        <cdr:cNvSpPr txBox="1"/>
      </cdr:nvSpPr>
      <cdr:spPr>
        <a:xfrm xmlns:a="http://schemas.openxmlformats.org/drawingml/2006/main">
          <a:off x="5038725" y="1552588"/>
          <a:ext cx="1000125" cy="91439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aseline="0">
              <a:solidFill>
                <a:srgbClr val="FF0000"/>
              </a:solidFill>
            </a:rPr>
            <a:t>  -------------- </a:t>
          </a:r>
        </a:p>
        <a:p xmlns:a="http://schemas.openxmlformats.org/drawingml/2006/main">
          <a:pPr algn="ctr"/>
          <a:r>
            <a:rPr lang="en-US" sz="1000" baseline="0"/>
            <a:t>Change in</a:t>
          </a:r>
        </a:p>
        <a:p xmlns:a="http://schemas.openxmlformats.org/drawingml/2006/main">
          <a:pPr algn="ctr"/>
          <a:r>
            <a:rPr lang="en-US" sz="1000" baseline="0"/>
            <a:t>Denominator</a:t>
          </a:r>
        </a:p>
        <a:p xmlns:a="http://schemas.openxmlformats.org/drawingml/2006/main">
          <a:pPr algn="ctr"/>
          <a:r>
            <a:rPr lang="en-US" sz="1000" baseline="0"/>
            <a:t>(from 19  to 37) </a:t>
          </a:r>
        </a:p>
        <a:p xmlns:a="http://schemas.openxmlformats.org/drawingml/2006/main">
          <a:endParaRPr lang="en-US" sz="8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2/15/2011</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0887BA6-315F-470F-8157-34CF1D11B729}" type="slidenum">
              <a:rPr lang="en-US" smtClean="0"/>
              <a:t>‹#›</a:t>
            </a:fld>
            <a:endParaRPr 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2/15/2011</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FFF293-6288-43BB-B457-E9D59F393089}" type="slidenum">
              <a:rPr lang="en-US" smtClean="0"/>
              <a:pPr/>
              <a:t>‹#›</a:t>
            </a:fld>
            <a:endParaRPr lang="en-US"/>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thinkkids.org/"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Welcome</a:t>
            </a:r>
            <a:r>
              <a:rPr lang="en-US" baseline="0" dirty="0" smtClean="0"/>
              <a:t> &amp; Introductions</a:t>
            </a:r>
            <a:endParaRPr lang="en-US" dirty="0"/>
          </a:p>
        </p:txBody>
      </p:sp>
      <p:sp>
        <p:nvSpPr>
          <p:cNvPr id="4" name="Slide Number Placeholder 3"/>
          <p:cNvSpPr>
            <a:spLocks noGrp="1"/>
          </p:cNvSpPr>
          <p:nvPr>
            <p:ph type="sldNum" sz="quarter" idx="10"/>
          </p:nvPr>
        </p:nvSpPr>
        <p:spPr/>
        <p:txBody>
          <a:bodyPr/>
          <a:lstStyle/>
          <a:p>
            <a:fld id="{E1FFF293-6288-43BB-B457-E9D59F393089}" type="slidenum">
              <a:rPr lang="en-US" smtClean="0"/>
              <a:pPr/>
              <a:t>1</a:t>
            </a:fld>
            <a:endParaRPr lang="en-US"/>
          </a:p>
        </p:txBody>
      </p:sp>
      <p:sp>
        <p:nvSpPr>
          <p:cNvPr id="5" name="Date Placeholder 4"/>
          <p:cNvSpPr>
            <a:spLocks noGrp="1"/>
          </p:cNvSpPr>
          <p:nvPr>
            <p:ph type="dt" idx="11"/>
          </p:nvPr>
        </p:nvSpPr>
        <p:spPr/>
        <p:txBody>
          <a:bodyPr/>
          <a:lstStyle/>
          <a:p>
            <a:r>
              <a:rPr lang="en-US" smtClean="0"/>
              <a:t>2/15/2011</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See Key Features 3 example of products,</a:t>
            </a:r>
            <a:r>
              <a:rPr lang="en-US" baseline="0" dirty="0" smtClean="0"/>
              <a:t> questions, rubric</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1FFF293-6288-43BB-B457-E9D59F393089}" type="slidenum">
              <a:rPr lang="en-US" smtClean="0"/>
              <a:pPr/>
              <a:t>13</a:t>
            </a:fld>
            <a:endParaRPr lang="en-US"/>
          </a:p>
        </p:txBody>
      </p:sp>
      <p:sp>
        <p:nvSpPr>
          <p:cNvPr id="5" name="Date Placeholder 4"/>
          <p:cNvSpPr>
            <a:spLocks noGrp="1"/>
          </p:cNvSpPr>
          <p:nvPr>
            <p:ph type="dt" idx="11"/>
          </p:nvPr>
        </p:nvSpPr>
        <p:spPr/>
        <p:txBody>
          <a:bodyPr/>
          <a:lstStyle/>
          <a:p>
            <a:r>
              <a:rPr lang="en-US" smtClean="0"/>
              <a:t>2/15/2011</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Delivery went smoothly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2/25 is 8 days from today, so schools should be in the home stretch not just</a:t>
            </a:r>
            <a:r>
              <a:rPr lang="en-US" baseline="0" dirty="0" smtClean="0"/>
              <a:t> getting started</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Look at online completion &amp; # of schools days and determine if extension is necessary so response is ready for cadre; Touch base with George at Core to see about original timeline, and if any delay would be a concern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DCAS Window was checked for this year before setting our SC</a:t>
            </a:r>
            <a:r>
              <a:rPr lang="en-US" baseline="0" dirty="0" smtClean="0"/>
              <a:t> survey timelines; evidentially schools encouraged to test early in the DCAS window which overlaps with SC timeline.  Have worked with schools that needed to switch from online student to paper.  Will look at both timelines again for next year.  </a:t>
            </a:r>
            <a:endParaRPr lang="en-US" dirty="0" smtClean="0"/>
          </a:p>
          <a:p>
            <a:endParaRPr lang="en-US" dirty="0"/>
          </a:p>
        </p:txBody>
      </p:sp>
      <p:sp>
        <p:nvSpPr>
          <p:cNvPr id="4" name="Slide Number Placeholder 3"/>
          <p:cNvSpPr>
            <a:spLocks noGrp="1"/>
          </p:cNvSpPr>
          <p:nvPr>
            <p:ph type="sldNum" sz="quarter" idx="10"/>
          </p:nvPr>
        </p:nvSpPr>
        <p:spPr/>
        <p:txBody>
          <a:bodyPr/>
          <a:lstStyle/>
          <a:p>
            <a:fld id="{E1FFF293-6288-43BB-B457-E9D59F393089}" type="slidenum">
              <a:rPr lang="en-US" smtClean="0"/>
              <a:pPr/>
              <a:t>14</a:t>
            </a:fld>
            <a:endParaRPr lang="en-US"/>
          </a:p>
        </p:txBody>
      </p:sp>
      <p:sp>
        <p:nvSpPr>
          <p:cNvPr id="5" name="Date Placeholder 4"/>
          <p:cNvSpPr>
            <a:spLocks noGrp="1"/>
          </p:cNvSpPr>
          <p:nvPr>
            <p:ph type="dt" idx="11"/>
          </p:nvPr>
        </p:nvSpPr>
        <p:spPr/>
        <p:txBody>
          <a:bodyPr/>
          <a:lstStyle/>
          <a:p>
            <a:r>
              <a:rPr lang="en-US" smtClean="0"/>
              <a:t>2/15/2011</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FFF293-6288-43BB-B457-E9D59F393089}" type="slidenum">
              <a:rPr lang="en-US" smtClean="0"/>
              <a:pPr/>
              <a:t>15</a:t>
            </a:fld>
            <a:endParaRPr lang="en-US"/>
          </a:p>
        </p:txBody>
      </p:sp>
      <p:sp>
        <p:nvSpPr>
          <p:cNvPr id="5" name="Date Placeholder 4"/>
          <p:cNvSpPr>
            <a:spLocks noGrp="1"/>
          </p:cNvSpPr>
          <p:nvPr>
            <p:ph type="dt" idx="11"/>
          </p:nvPr>
        </p:nvSpPr>
        <p:spPr/>
        <p:txBody>
          <a:bodyPr/>
          <a:lstStyle/>
          <a:p>
            <a:r>
              <a:rPr lang="en-US" smtClean="0"/>
              <a:t>2/15/2011</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Please also note that our Networking time this meeting will be devoted to discussing a problem solving model for supporting students with challenging behavior based on the work of  Stuart </a:t>
            </a:r>
            <a:r>
              <a:rPr lang="en-US" sz="1200" kern="1200" dirty="0" err="1" smtClean="0">
                <a:solidFill>
                  <a:schemeClr val="tx1"/>
                </a:solidFill>
                <a:latin typeface="+mn-lt"/>
                <a:ea typeface="+mn-ea"/>
                <a:cs typeface="+mn-cs"/>
              </a:rPr>
              <a:t>Albon</a:t>
            </a:r>
            <a:r>
              <a:rPr lang="en-US" sz="1200" kern="1200" dirty="0" smtClean="0">
                <a:solidFill>
                  <a:schemeClr val="tx1"/>
                </a:solidFill>
                <a:latin typeface="+mn-lt"/>
                <a:ea typeface="+mn-ea"/>
                <a:cs typeface="+mn-cs"/>
              </a:rPr>
              <a:t>, Ph.D.   </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Dr. </a:t>
            </a:r>
            <a:r>
              <a:rPr lang="en-US" sz="1200" kern="1200" dirty="0" err="1" smtClean="0">
                <a:solidFill>
                  <a:schemeClr val="tx1"/>
                </a:solidFill>
                <a:latin typeface="+mn-lt"/>
                <a:ea typeface="+mn-ea"/>
                <a:cs typeface="+mn-cs"/>
              </a:rPr>
              <a:t>Albon</a:t>
            </a:r>
            <a:r>
              <a:rPr lang="en-US" sz="1200" kern="1200" dirty="0" smtClean="0">
                <a:solidFill>
                  <a:schemeClr val="tx1"/>
                </a:solidFill>
                <a:latin typeface="+mn-lt"/>
                <a:ea typeface="+mn-ea"/>
                <a:cs typeface="+mn-cs"/>
              </a:rPr>
              <a:t> is the director of </a:t>
            </a:r>
            <a:r>
              <a:rPr lang="en-US" sz="1200" kern="1200" dirty="0" err="1" smtClean="0">
                <a:solidFill>
                  <a:schemeClr val="tx1"/>
                </a:solidFill>
                <a:latin typeface="+mn-lt"/>
                <a:ea typeface="+mn-ea"/>
                <a:cs typeface="+mn-cs"/>
              </a:rPr>
              <a:t>Think:Kids</a:t>
            </a:r>
            <a:r>
              <a:rPr lang="en-US" sz="1200" kern="1200" dirty="0" smtClean="0">
                <a:solidFill>
                  <a:schemeClr val="tx1"/>
                </a:solidFill>
                <a:latin typeface="+mn-lt"/>
                <a:ea typeface="+mn-ea"/>
                <a:cs typeface="+mn-cs"/>
              </a:rPr>
              <a:t> in the Department of Psychiatry at Massachusetts General Hospital and co-author of </a:t>
            </a:r>
            <a:r>
              <a:rPr lang="en-US" sz="1200" i="1" kern="1200" dirty="0" smtClean="0">
                <a:solidFill>
                  <a:schemeClr val="tx1"/>
                </a:solidFill>
                <a:latin typeface="+mn-lt"/>
                <a:ea typeface="+mn-ea"/>
                <a:cs typeface="+mn-cs"/>
              </a:rPr>
              <a:t>Treating Explosive Kids:  The Collaborative Problem Solving Approach.   </a:t>
            </a:r>
            <a:r>
              <a:rPr lang="en-US" sz="1200" kern="1200" dirty="0" smtClean="0">
                <a:solidFill>
                  <a:schemeClr val="tx1"/>
                </a:solidFill>
                <a:latin typeface="+mn-lt"/>
                <a:ea typeface="+mn-ea"/>
                <a:cs typeface="+mn-cs"/>
              </a:rPr>
              <a:t>  </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There was workshop to teach their collaborative problem solving process last month sponsored by </a:t>
            </a:r>
            <a:r>
              <a:rPr lang="en-US" sz="1200" kern="1200" dirty="0" err="1" smtClean="0">
                <a:solidFill>
                  <a:schemeClr val="tx1"/>
                </a:solidFill>
                <a:latin typeface="+mn-lt"/>
                <a:ea typeface="+mn-ea"/>
                <a:cs typeface="+mn-cs"/>
              </a:rPr>
              <a:t>Appoquinimink</a:t>
            </a:r>
            <a:r>
              <a:rPr lang="en-US" sz="1200" kern="1200" dirty="0" smtClean="0">
                <a:solidFill>
                  <a:schemeClr val="tx1"/>
                </a:solidFill>
                <a:latin typeface="+mn-lt"/>
                <a:ea typeface="+mn-ea"/>
                <a:cs typeface="+mn-cs"/>
              </a:rPr>
              <a:t> School District, Brandywine School District, Christina School District, Colonial School District, the New Castle County Vo-tech School District, Red Clay Consolidated School District, Delaware Children’s Department and the  Metropolitan Wilmington Urban League.  I know several of you attended, so we would appreciate if you could be prepared to share some of your thoughts about the workshop and next steps in your schools.  We would like to discuss how these strategies can enhance implementation of PBS and how to coordinate efforts.</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For those who did not attend the workshops, we will be providing copies of some of the tools that are available on the </a:t>
            </a:r>
            <a:r>
              <a:rPr lang="en-US" sz="1200" kern="1200" dirty="0" err="1" smtClean="0">
                <a:solidFill>
                  <a:schemeClr val="tx1"/>
                </a:solidFill>
                <a:latin typeface="+mn-lt"/>
                <a:ea typeface="+mn-ea"/>
                <a:cs typeface="+mn-cs"/>
              </a:rPr>
              <a:t>Think:Kids</a:t>
            </a:r>
            <a:r>
              <a:rPr lang="en-US" sz="1200" kern="1200" dirty="0" smtClean="0">
                <a:solidFill>
                  <a:schemeClr val="tx1"/>
                </a:solidFill>
                <a:latin typeface="+mn-lt"/>
                <a:ea typeface="+mn-ea"/>
                <a:cs typeface="+mn-cs"/>
              </a:rPr>
              <a:t> website.    If you would like to look at anything prior to our meeting, check out the </a:t>
            </a:r>
            <a:r>
              <a:rPr lang="en-US" sz="1200" kern="1200" dirty="0" err="1" smtClean="0">
                <a:solidFill>
                  <a:schemeClr val="tx1"/>
                </a:solidFill>
                <a:latin typeface="+mn-lt"/>
                <a:ea typeface="+mn-ea"/>
                <a:cs typeface="+mn-cs"/>
              </a:rPr>
              <a:t>Think:Kids</a:t>
            </a:r>
            <a:r>
              <a:rPr lang="en-US" sz="1200" kern="1200" dirty="0" smtClean="0">
                <a:solidFill>
                  <a:schemeClr val="tx1"/>
                </a:solidFill>
                <a:latin typeface="+mn-lt"/>
                <a:ea typeface="+mn-ea"/>
                <a:cs typeface="+mn-cs"/>
              </a:rPr>
              <a:t> website at </a:t>
            </a:r>
            <a:r>
              <a:rPr lang="en-US" sz="1200" u="sng" kern="1200" dirty="0" smtClean="0">
                <a:solidFill>
                  <a:schemeClr val="tx1"/>
                </a:solidFill>
                <a:latin typeface="+mn-lt"/>
                <a:ea typeface="+mn-ea"/>
                <a:cs typeface="+mn-cs"/>
                <a:hlinkClick r:id="rId3"/>
              </a:rPr>
              <a:t>http://www.thinkkids.org</a:t>
            </a:r>
            <a:r>
              <a:rPr lang="en-US" sz="1200" kern="1200" dirty="0" smtClean="0">
                <a:solidFill>
                  <a:schemeClr val="tx1"/>
                </a:solidFill>
                <a:latin typeface="+mn-lt"/>
                <a:ea typeface="+mn-ea"/>
                <a:cs typeface="+mn-cs"/>
              </a:rPr>
              <a:t>.</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
            </a:r>
            <a:br>
              <a:rPr lang="en-US" sz="1200" kern="1200" dirty="0" smtClean="0">
                <a:solidFill>
                  <a:schemeClr val="tx1"/>
                </a:solidFill>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E1FFF293-6288-43BB-B457-E9D59F393089}" type="slidenum">
              <a:rPr lang="en-US" smtClean="0"/>
              <a:pPr/>
              <a:t>17</a:t>
            </a:fld>
            <a:endParaRPr lang="en-US"/>
          </a:p>
        </p:txBody>
      </p:sp>
      <p:sp>
        <p:nvSpPr>
          <p:cNvPr id="5" name="Date Placeholder 4"/>
          <p:cNvSpPr>
            <a:spLocks noGrp="1"/>
          </p:cNvSpPr>
          <p:nvPr>
            <p:ph type="dt" idx="11"/>
          </p:nvPr>
        </p:nvSpPr>
        <p:spPr/>
        <p:txBody>
          <a:bodyPr/>
          <a:lstStyle/>
          <a:p>
            <a:r>
              <a:rPr lang="en-US" smtClean="0"/>
              <a:t>2/15/2011</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Inclusion Conference</a:t>
            </a:r>
            <a:r>
              <a:rPr lang="en-US" baseline="0" dirty="0" smtClean="0"/>
              <a:t> - </a:t>
            </a:r>
            <a:r>
              <a:rPr lang="en-US" dirty="0" smtClean="0"/>
              <a:t>(brochure in packets) – plug Rose!</a:t>
            </a:r>
            <a:endParaRPr lang="en-US" dirty="0"/>
          </a:p>
        </p:txBody>
      </p:sp>
      <p:sp>
        <p:nvSpPr>
          <p:cNvPr id="4" name="Slide Number Placeholder 3"/>
          <p:cNvSpPr>
            <a:spLocks noGrp="1"/>
          </p:cNvSpPr>
          <p:nvPr>
            <p:ph type="sldNum" sz="quarter" idx="10"/>
          </p:nvPr>
        </p:nvSpPr>
        <p:spPr/>
        <p:txBody>
          <a:bodyPr/>
          <a:lstStyle/>
          <a:p>
            <a:fld id="{E1FFF293-6288-43BB-B457-E9D59F393089}" type="slidenum">
              <a:rPr lang="en-US" smtClean="0"/>
              <a:pPr/>
              <a:t>2</a:t>
            </a:fld>
            <a:endParaRPr lang="en-US"/>
          </a:p>
        </p:txBody>
      </p:sp>
      <p:sp>
        <p:nvSpPr>
          <p:cNvPr id="5" name="Date Placeholder 4"/>
          <p:cNvSpPr>
            <a:spLocks noGrp="1"/>
          </p:cNvSpPr>
          <p:nvPr>
            <p:ph type="dt" idx="11"/>
          </p:nvPr>
        </p:nvSpPr>
        <p:spPr/>
        <p:txBody>
          <a:bodyPr/>
          <a:lstStyle/>
          <a:p>
            <a:r>
              <a:rPr lang="en-US" smtClean="0"/>
              <a:t>2/15/2011</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April 14</a:t>
            </a:r>
            <a:r>
              <a:rPr lang="en-US" baseline="30000" dirty="0" smtClean="0"/>
              <a:t>th</a:t>
            </a:r>
            <a:r>
              <a:rPr lang="en-US" baseline="0" dirty="0" smtClean="0"/>
              <a:t> – Dover DE</a:t>
            </a:r>
          </a:p>
          <a:p>
            <a:pPr lvl="0"/>
            <a:r>
              <a:rPr lang="en-US" baseline="0" dirty="0" smtClean="0"/>
              <a:t>Invite in early March</a:t>
            </a:r>
          </a:p>
          <a:p>
            <a:pPr lvl="0"/>
            <a:endParaRPr lang="en-US" dirty="0" smtClean="0"/>
          </a:p>
          <a:p>
            <a:pPr lvl="0"/>
            <a:r>
              <a:rPr lang="en-US" dirty="0" smtClean="0"/>
              <a:t>Other</a:t>
            </a:r>
            <a:r>
              <a:rPr lang="en-US" baseline="0" dirty="0" smtClean="0"/>
              <a:t> possible presentations/highlights: </a:t>
            </a:r>
          </a:p>
          <a:p>
            <a:pPr lvl="0"/>
            <a:r>
              <a:rPr lang="en-US" dirty="0" smtClean="0"/>
              <a:t>Data panel – Ask </a:t>
            </a:r>
            <a:r>
              <a:rPr lang="en-US" b="1" dirty="0" smtClean="0"/>
              <a:t>cadre</a:t>
            </a:r>
            <a:r>
              <a:rPr lang="en-US" dirty="0" smtClean="0"/>
              <a:t> if they know schools that are really data savvy and doing cool things</a:t>
            </a:r>
          </a:p>
          <a:p>
            <a:pPr lvl="0"/>
            <a:r>
              <a:rPr lang="en-US" dirty="0" smtClean="0"/>
              <a:t>Student involvement - </a:t>
            </a:r>
            <a:r>
              <a:rPr lang="en-US" dirty="0" err="1" smtClean="0"/>
              <a:t>appo</a:t>
            </a:r>
            <a:endParaRPr lang="en-US" dirty="0" smtClean="0"/>
          </a:p>
          <a:p>
            <a:endParaRPr lang="en-US" dirty="0" smtClean="0"/>
          </a:p>
          <a:p>
            <a:pPr lvl="0"/>
            <a:r>
              <a:rPr lang="en-US" dirty="0" smtClean="0"/>
              <a:t>Resources – video resources (something that would be widely applicable); plus other resources per topic </a:t>
            </a:r>
          </a:p>
          <a:p>
            <a:r>
              <a:rPr lang="en-US" dirty="0" smtClean="0"/>
              <a:t>Look for systems piece with Targeted (Meredith Middle) – Or do commercial about Targeted systems &amp; plug summer PD</a:t>
            </a:r>
          </a:p>
          <a:p>
            <a:endParaRPr lang="en-US" dirty="0" smtClean="0"/>
          </a:p>
          <a:p>
            <a:r>
              <a:rPr lang="en-US" dirty="0" smtClean="0"/>
              <a:t>Poster Displays: plug (Soc. Skills, John </a:t>
            </a:r>
            <a:r>
              <a:rPr lang="en-US" dirty="0" err="1" smtClean="0"/>
              <a:t>Sadowski</a:t>
            </a:r>
            <a:r>
              <a:rPr lang="en-US" dirty="0" smtClean="0"/>
              <a:t>, School Climate)</a:t>
            </a:r>
            <a:endParaRPr lang="en-US" dirty="0"/>
          </a:p>
        </p:txBody>
      </p:sp>
      <p:sp>
        <p:nvSpPr>
          <p:cNvPr id="4" name="Slide Number Placeholder 3"/>
          <p:cNvSpPr>
            <a:spLocks noGrp="1"/>
          </p:cNvSpPr>
          <p:nvPr>
            <p:ph type="sldNum" sz="quarter" idx="10"/>
          </p:nvPr>
        </p:nvSpPr>
        <p:spPr/>
        <p:txBody>
          <a:bodyPr/>
          <a:lstStyle/>
          <a:p>
            <a:fld id="{E1FFF293-6288-43BB-B457-E9D59F393089}" type="slidenum">
              <a:rPr lang="en-US" smtClean="0"/>
              <a:pPr/>
              <a:t>3</a:t>
            </a:fld>
            <a:endParaRPr lang="en-US"/>
          </a:p>
        </p:txBody>
      </p:sp>
      <p:sp>
        <p:nvSpPr>
          <p:cNvPr id="5" name="Date Placeholder 4"/>
          <p:cNvSpPr>
            <a:spLocks noGrp="1"/>
          </p:cNvSpPr>
          <p:nvPr>
            <p:ph type="dt" idx="11"/>
          </p:nvPr>
        </p:nvSpPr>
        <p:spPr/>
        <p:txBody>
          <a:bodyPr/>
          <a:lstStyle/>
          <a:p>
            <a:r>
              <a:rPr lang="en-US" smtClean="0"/>
              <a:t>2/15/2011</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Will</a:t>
            </a:r>
            <a:r>
              <a:rPr lang="en-US" baseline="0" dirty="0" smtClean="0"/>
              <a:t> send revised version to coaches electronically</a:t>
            </a:r>
          </a:p>
          <a:p>
            <a:endParaRPr lang="en-US" baseline="0" dirty="0" smtClean="0"/>
          </a:p>
          <a:p>
            <a:r>
              <a:rPr lang="en-US" baseline="0" dirty="0" smtClean="0"/>
              <a:t>Review invitation process</a:t>
            </a:r>
          </a:p>
          <a:p>
            <a:endParaRPr lang="en-US" baseline="0" dirty="0" smtClean="0"/>
          </a:p>
          <a:p>
            <a:r>
              <a:rPr lang="en-US" baseline="0" dirty="0" smtClean="0"/>
              <a:t>Review guidelines</a:t>
            </a:r>
          </a:p>
        </p:txBody>
      </p:sp>
      <p:sp>
        <p:nvSpPr>
          <p:cNvPr id="4" name="Slide Number Placeholder 3"/>
          <p:cNvSpPr>
            <a:spLocks noGrp="1"/>
          </p:cNvSpPr>
          <p:nvPr>
            <p:ph type="sldNum" sz="quarter" idx="10"/>
          </p:nvPr>
        </p:nvSpPr>
        <p:spPr/>
        <p:txBody>
          <a:bodyPr/>
          <a:lstStyle/>
          <a:p>
            <a:fld id="{E1FFF293-6288-43BB-B457-E9D59F393089}" type="slidenum">
              <a:rPr lang="en-US" smtClean="0"/>
              <a:pPr/>
              <a:t>4</a:t>
            </a:fld>
            <a:endParaRPr lang="en-US"/>
          </a:p>
        </p:txBody>
      </p:sp>
      <p:sp>
        <p:nvSpPr>
          <p:cNvPr id="5" name="Date Placeholder 4"/>
          <p:cNvSpPr>
            <a:spLocks noGrp="1"/>
          </p:cNvSpPr>
          <p:nvPr>
            <p:ph type="dt" idx="11"/>
          </p:nvPr>
        </p:nvSpPr>
        <p:spPr/>
        <p:txBody>
          <a:bodyPr/>
          <a:lstStyle/>
          <a:p>
            <a:r>
              <a:rPr lang="en-US" smtClean="0"/>
              <a:t>2/15/2011</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Ask cadre, about banner. Show example of banner idea.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celebration, phase 1 2010 schools will be highlighted either through PPT slide</a:t>
            </a:r>
            <a:r>
              <a:rPr lang="en-US" baseline="0" dirty="0" smtClean="0"/>
              <a:t> or poster display</a:t>
            </a:r>
            <a:endParaRPr lang="en-US" dirty="0" smtClean="0"/>
          </a:p>
          <a:p>
            <a:endParaRPr lang="en-US" dirty="0"/>
          </a:p>
        </p:txBody>
      </p:sp>
      <p:sp>
        <p:nvSpPr>
          <p:cNvPr id="4" name="Slide Number Placeholder 3"/>
          <p:cNvSpPr>
            <a:spLocks noGrp="1"/>
          </p:cNvSpPr>
          <p:nvPr>
            <p:ph type="sldNum" sz="quarter" idx="10"/>
          </p:nvPr>
        </p:nvSpPr>
        <p:spPr/>
        <p:txBody>
          <a:bodyPr/>
          <a:lstStyle/>
          <a:p>
            <a:fld id="{E1FFF293-6288-43BB-B457-E9D59F393089}" type="slidenum">
              <a:rPr lang="en-US" smtClean="0"/>
              <a:pPr/>
              <a:t>5</a:t>
            </a:fld>
            <a:endParaRPr lang="en-US"/>
          </a:p>
        </p:txBody>
      </p:sp>
      <p:sp>
        <p:nvSpPr>
          <p:cNvPr id="5" name="Date Placeholder 4"/>
          <p:cNvSpPr>
            <a:spLocks noGrp="1"/>
          </p:cNvSpPr>
          <p:nvPr>
            <p:ph type="dt" idx="11"/>
          </p:nvPr>
        </p:nvSpPr>
        <p:spPr/>
        <p:txBody>
          <a:bodyPr/>
          <a:lstStyle/>
          <a:p>
            <a:r>
              <a:rPr lang="en-US" smtClean="0"/>
              <a:t>2/15/2011</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FFF293-6288-43BB-B457-E9D59F393089}" type="slidenum">
              <a:rPr lang="en-US" smtClean="0"/>
              <a:pPr/>
              <a:t>7</a:t>
            </a:fld>
            <a:endParaRPr lang="en-US"/>
          </a:p>
        </p:txBody>
      </p:sp>
      <p:sp>
        <p:nvSpPr>
          <p:cNvPr id="5" name="Date Placeholder 4"/>
          <p:cNvSpPr>
            <a:spLocks noGrp="1"/>
          </p:cNvSpPr>
          <p:nvPr>
            <p:ph type="dt" idx="11"/>
          </p:nvPr>
        </p:nvSpPr>
        <p:spPr/>
        <p:txBody>
          <a:bodyPr/>
          <a:lstStyle/>
          <a:p>
            <a:r>
              <a:rPr lang="en-US" smtClean="0"/>
              <a:t>2/15/2011</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DE-PBS</a:t>
            </a:r>
            <a:r>
              <a:rPr lang="en-US" baseline="0" dirty="0" smtClean="0"/>
              <a:t> includes tiered implementation</a:t>
            </a:r>
          </a:p>
          <a:p>
            <a:r>
              <a:rPr lang="en-US" baseline="0" dirty="0" smtClean="0"/>
              <a:t>Work with districts and schools based on need (data based decisions)</a:t>
            </a:r>
          </a:p>
          <a:p>
            <a:r>
              <a:rPr lang="en-US" baseline="0" dirty="0" smtClean="0"/>
              <a:t>Targeted Intervention PD, implementation, progress monitoring, TA</a:t>
            </a:r>
            <a:endParaRPr lang="en-US" dirty="0"/>
          </a:p>
        </p:txBody>
      </p:sp>
      <p:sp>
        <p:nvSpPr>
          <p:cNvPr id="4" name="Slide Number Placeholder 3"/>
          <p:cNvSpPr>
            <a:spLocks noGrp="1"/>
          </p:cNvSpPr>
          <p:nvPr>
            <p:ph type="sldNum" sz="quarter" idx="10"/>
          </p:nvPr>
        </p:nvSpPr>
        <p:spPr/>
        <p:txBody>
          <a:bodyPr/>
          <a:lstStyle/>
          <a:p>
            <a:fld id="{E1FFF293-6288-43BB-B457-E9D59F393089}" type="slidenum">
              <a:rPr lang="en-US" smtClean="0"/>
              <a:pPr/>
              <a:t>9</a:t>
            </a:fld>
            <a:endParaRPr lang="en-US"/>
          </a:p>
        </p:txBody>
      </p:sp>
      <p:sp>
        <p:nvSpPr>
          <p:cNvPr id="5" name="Date Placeholder 4"/>
          <p:cNvSpPr>
            <a:spLocks noGrp="1"/>
          </p:cNvSpPr>
          <p:nvPr>
            <p:ph type="dt" idx="11"/>
          </p:nvPr>
        </p:nvSpPr>
        <p:spPr/>
        <p:txBody>
          <a:bodyPr/>
          <a:lstStyle/>
          <a:p>
            <a:r>
              <a:rPr lang="en-US" smtClean="0"/>
              <a:t>2/15/2011</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SW: </a:t>
            </a:r>
          </a:p>
          <a:p>
            <a:r>
              <a:rPr lang="en-US" dirty="0" smtClean="0"/>
              <a:t>New teams: ask cadre if they know if interest</a:t>
            </a:r>
            <a:r>
              <a:rPr lang="en-US" baseline="0" dirty="0" smtClean="0"/>
              <a:t> and need</a:t>
            </a:r>
          </a:p>
          <a:p>
            <a:r>
              <a:rPr lang="en-US" baseline="0" dirty="0" smtClean="0"/>
              <a:t>Existing: focus on sustainability:  ask cadre if there would be interested in bringing together existing teams. </a:t>
            </a:r>
            <a:r>
              <a:rPr lang="en-US" dirty="0" smtClean="0"/>
              <a:t>12 day to review</a:t>
            </a:r>
            <a:r>
              <a:rPr lang="en-US" baseline="0" dirty="0" smtClean="0"/>
              <a:t> data (</a:t>
            </a:r>
            <a:r>
              <a:rPr lang="en-US" baseline="0" dirty="0" err="1" smtClean="0"/>
              <a:t>na</a:t>
            </a:r>
            <a:r>
              <a:rPr lang="en-US" baseline="0" dirty="0" smtClean="0"/>
              <a:t>) and </a:t>
            </a:r>
            <a:r>
              <a:rPr lang="en-US" dirty="0" smtClean="0"/>
              <a:t>determine further TA based on needs (translate concepts into interventions/practices – the how and what to do)</a:t>
            </a:r>
          </a:p>
          <a:p>
            <a:endParaRPr lang="en-US" dirty="0" smtClean="0"/>
          </a:p>
          <a:p>
            <a:r>
              <a:rPr lang="en-US" dirty="0" smtClean="0"/>
              <a:t>Targeted:</a:t>
            </a:r>
          </a:p>
          <a:p>
            <a:r>
              <a:rPr lang="en-US" dirty="0" smtClean="0"/>
              <a:t>Share focus of 1/11/11 workshop w/ cadre</a:t>
            </a:r>
          </a:p>
          <a:p>
            <a:endParaRPr lang="en-US" dirty="0" smtClean="0"/>
          </a:p>
          <a:p>
            <a:pPr lvl="0"/>
            <a:r>
              <a:rPr lang="en-US" dirty="0" smtClean="0"/>
              <a:t>½ day workshops (2 NCC am &amp; pm and 1 KC am)</a:t>
            </a:r>
          </a:p>
          <a:p>
            <a:pPr lvl="0"/>
            <a:r>
              <a:rPr lang="en-US" dirty="0" smtClean="0"/>
              <a:t>Criteria – following up on use of data, some implementation (should at least be trying)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Possibly include communication skills section from FSC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May need to possible focus TA on 7 schools in RC &amp; Capital (Kristi &amp; Eileen)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lvl="0"/>
            <a:endParaRPr lang="en-US" dirty="0" smtClean="0"/>
          </a:p>
          <a:p>
            <a:endParaRPr lang="en-US" dirty="0"/>
          </a:p>
        </p:txBody>
      </p:sp>
      <p:sp>
        <p:nvSpPr>
          <p:cNvPr id="4" name="Slide Number Placeholder 3"/>
          <p:cNvSpPr>
            <a:spLocks noGrp="1"/>
          </p:cNvSpPr>
          <p:nvPr>
            <p:ph type="sldNum" sz="quarter" idx="10"/>
          </p:nvPr>
        </p:nvSpPr>
        <p:spPr/>
        <p:txBody>
          <a:bodyPr/>
          <a:lstStyle/>
          <a:p>
            <a:fld id="{E1FFF293-6288-43BB-B457-E9D59F393089}" type="slidenum">
              <a:rPr lang="en-US" smtClean="0"/>
              <a:pPr/>
              <a:t>10</a:t>
            </a:fld>
            <a:endParaRPr lang="en-US"/>
          </a:p>
        </p:txBody>
      </p:sp>
      <p:sp>
        <p:nvSpPr>
          <p:cNvPr id="5" name="Date Placeholder 4"/>
          <p:cNvSpPr>
            <a:spLocks noGrp="1"/>
          </p:cNvSpPr>
          <p:nvPr>
            <p:ph type="dt" idx="11"/>
          </p:nvPr>
        </p:nvSpPr>
        <p:spPr/>
        <p:txBody>
          <a:bodyPr/>
          <a:lstStyle/>
          <a:p>
            <a:r>
              <a:rPr lang="en-US" smtClean="0"/>
              <a:t>2/15/2011</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Use quotes to begin identifying some access problems and </a:t>
            </a:r>
            <a:r>
              <a:rPr lang="en-US" baseline="0" dirty="0" smtClean="0"/>
              <a:t>problem solving discussion</a:t>
            </a:r>
            <a:endParaRPr lang="en-US" dirty="0"/>
          </a:p>
        </p:txBody>
      </p:sp>
      <p:sp>
        <p:nvSpPr>
          <p:cNvPr id="4" name="Slide Number Placeholder 3"/>
          <p:cNvSpPr>
            <a:spLocks noGrp="1"/>
          </p:cNvSpPr>
          <p:nvPr>
            <p:ph type="sldNum" sz="quarter" idx="10"/>
          </p:nvPr>
        </p:nvSpPr>
        <p:spPr/>
        <p:txBody>
          <a:bodyPr/>
          <a:lstStyle/>
          <a:p>
            <a:fld id="{E1FFF293-6288-43BB-B457-E9D59F393089}" type="slidenum">
              <a:rPr lang="en-US" smtClean="0"/>
              <a:pPr/>
              <a:t>12</a:t>
            </a:fld>
            <a:endParaRPr lang="en-US"/>
          </a:p>
        </p:txBody>
      </p:sp>
      <p:sp>
        <p:nvSpPr>
          <p:cNvPr id="5" name="Date Placeholder 4"/>
          <p:cNvSpPr>
            <a:spLocks noGrp="1"/>
          </p:cNvSpPr>
          <p:nvPr>
            <p:ph type="dt" idx="11"/>
          </p:nvPr>
        </p:nvSpPr>
        <p:spPr/>
        <p:txBody>
          <a:bodyPr/>
          <a:lstStyle/>
          <a:p>
            <a:r>
              <a:rPr lang="en-US" smtClean="0"/>
              <a:t>2/15/2011</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2/10/2011</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1D8BD707-D9CF-40AE-B4C6-C98DA3205C09}" type="datetimeFigureOut">
              <a:rPr lang="en-US" smtClean="0"/>
              <a:pPr/>
              <a:t>2/10/2011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1D8BD707-D9CF-40AE-B4C6-C98DA3205C09}" type="datetimeFigureOut">
              <a:rPr lang="en-US" smtClean="0"/>
              <a:pPr/>
              <a:t>2/10/2011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thinkkids.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DE-PBS Cadre Meeting</a:t>
            </a:r>
            <a:endParaRPr lang="en-US" dirty="0"/>
          </a:p>
        </p:txBody>
      </p:sp>
      <p:sp>
        <p:nvSpPr>
          <p:cNvPr id="5" name="Subtitle 4"/>
          <p:cNvSpPr>
            <a:spLocks noGrp="1"/>
          </p:cNvSpPr>
          <p:nvPr>
            <p:ph type="subTitle" idx="1"/>
          </p:nvPr>
        </p:nvSpPr>
        <p:spPr/>
        <p:txBody>
          <a:bodyPr/>
          <a:lstStyle/>
          <a:p>
            <a:r>
              <a:rPr lang="en-US" dirty="0" smtClean="0"/>
              <a:t>Tuesday, February 15, 2010</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Summer 2011 – School-wide PBS</a:t>
            </a:r>
            <a:endParaRPr lang="en-US" dirty="0"/>
          </a:p>
        </p:txBody>
      </p:sp>
      <p:sp>
        <p:nvSpPr>
          <p:cNvPr id="3" name="Content Placeholder 2"/>
          <p:cNvSpPr>
            <a:spLocks noGrp="1"/>
          </p:cNvSpPr>
          <p:nvPr>
            <p:ph idx="1"/>
          </p:nvPr>
        </p:nvSpPr>
        <p:spPr/>
        <p:txBody>
          <a:bodyPr>
            <a:normAutofit fontScale="40000" lnSpcReduction="20000"/>
          </a:bodyPr>
          <a:lstStyle/>
          <a:p>
            <a:r>
              <a:rPr lang="en-US" sz="7400" u="sng" dirty="0" smtClean="0"/>
              <a:t>School-wide PBS</a:t>
            </a:r>
          </a:p>
          <a:p>
            <a:r>
              <a:rPr lang="en-US" sz="7400" dirty="0" smtClean="0"/>
              <a:t>New Teams: </a:t>
            </a:r>
          </a:p>
          <a:p>
            <a:pPr lvl="1"/>
            <a:r>
              <a:rPr lang="en-US" sz="7400" dirty="0" smtClean="0"/>
              <a:t>Possibly hold PD for targeted districts</a:t>
            </a:r>
          </a:p>
          <a:p>
            <a:pPr lvl="1"/>
            <a:r>
              <a:rPr lang="en-US" sz="7400" dirty="0" smtClean="0"/>
              <a:t>Current SW PD interest &amp; need?</a:t>
            </a:r>
          </a:p>
          <a:p>
            <a:r>
              <a:rPr lang="en-US" sz="7400" dirty="0" smtClean="0"/>
              <a:t>Existing Teams: </a:t>
            </a:r>
          </a:p>
          <a:p>
            <a:pPr lvl="1"/>
            <a:r>
              <a:rPr lang="en-US" sz="7400" dirty="0" smtClean="0"/>
              <a:t>Sustainability focus</a:t>
            </a:r>
          </a:p>
          <a:p>
            <a:pPr lvl="1"/>
            <a:r>
              <a:rPr lang="en-US" sz="7400" dirty="0" smtClean="0"/>
              <a:t>Possibly invite existing SW teams for ½ day workshops to examine data and current practices</a:t>
            </a:r>
          </a:p>
          <a:p>
            <a:r>
              <a:rPr lang="en-US" sz="7500" dirty="0" smtClean="0">
                <a:solidFill>
                  <a:prstClr val="black"/>
                </a:solidFill>
              </a:rPr>
              <a:t>Other SW PD: Family-School?</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Summer 2011 – Targeted PBS</a:t>
            </a:r>
            <a:endParaRPr lang="en-US" dirty="0"/>
          </a:p>
        </p:txBody>
      </p:sp>
      <p:sp>
        <p:nvSpPr>
          <p:cNvPr id="8" name="Content Placeholder 7"/>
          <p:cNvSpPr>
            <a:spLocks noGrp="1"/>
          </p:cNvSpPr>
          <p:nvPr>
            <p:ph idx="1"/>
          </p:nvPr>
        </p:nvSpPr>
        <p:spPr/>
        <p:txBody>
          <a:bodyPr>
            <a:normAutofit/>
          </a:bodyPr>
          <a:lstStyle/>
          <a:p>
            <a:r>
              <a:rPr lang="en-US" dirty="0" smtClean="0"/>
              <a:t>January 11</a:t>
            </a:r>
            <a:r>
              <a:rPr lang="en-US" baseline="30000" dirty="0" smtClean="0"/>
              <a:t>th</a:t>
            </a:r>
            <a:r>
              <a:rPr lang="en-US" dirty="0" smtClean="0"/>
              <a:t> PD - 185 participants from 32 teams</a:t>
            </a:r>
          </a:p>
          <a:p>
            <a:r>
              <a:rPr lang="en-US" sz="3200" dirty="0" smtClean="0"/>
              <a:t>Possibly hold follow up </a:t>
            </a:r>
            <a:r>
              <a:rPr lang="en-US" dirty="0" smtClean="0"/>
              <a:t>session</a:t>
            </a:r>
            <a:r>
              <a:rPr lang="en-US" sz="3200" dirty="0" smtClean="0"/>
              <a:t> for Summer 2010 and January 2011 teams</a:t>
            </a:r>
          </a:p>
          <a:p>
            <a:r>
              <a:rPr lang="en-US" dirty="0" smtClean="0"/>
              <a:t>Possible PD session with Rose </a:t>
            </a:r>
            <a:r>
              <a:rPr lang="en-US" dirty="0" err="1" smtClean="0"/>
              <a:t>Iovannone</a:t>
            </a:r>
            <a:r>
              <a:rPr lang="en-US" dirty="0" smtClean="0"/>
              <a:t> in Summer 2011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 DDRT Submission</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DDRT Submissions – # submitted (list per district)</a:t>
            </a:r>
          </a:p>
          <a:p>
            <a:r>
              <a:rPr lang="en-US" dirty="0" smtClean="0"/>
              <a:t>Why did we collect the data?</a:t>
            </a:r>
          </a:p>
          <a:p>
            <a:pPr lvl="1"/>
            <a:r>
              <a:rPr lang="en-US" dirty="0" smtClean="0"/>
              <a:t>“At the district and state levels, we would also like to use this information to guide professional development and technical assistance efforts.”</a:t>
            </a:r>
          </a:p>
          <a:p>
            <a:r>
              <a:rPr lang="en-US" dirty="0" smtClean="0"/>
              <a:t>Looking at data state-level to answer: </a:t>
            </a:r>
          </a:p>
          <a:p>
            <a:pPr lvl="1"/>
            <a:r>
              <a:rPr lang="en-US" sz="2400" dirty="0" smtClean="0"/>
              <a:t>How does my school referral rate compare to other schools within the district (by grade level if applicable)? </a:t>
            </a:r>
          </a:p>
          <a:p>
            <a:pPr lvl="1"/>
            <a:r>
              <a:rPr lang="en-US" sz="2400" dirty="0" smtClean="0"/>
              <a:t>How does my school referral rate compare to other schools within the state?  </a:t>
            </a:r>
          </a:p>
          <a:p>
            <a:pPr lvl="1"/>
            <a:r>
              <a:rPr lang="en-US" sz="2400" dirty="0" smtClean="0"/>
              <a:t>Do schools experience similar trends in disciplinary referrals throughout the year as my school?</a:t>
            </a:r>
          </a:p>
          <a:p>
            <a:pPr lvl="0"/>
            <a:r>
              <a:rPr lang="en-US" dirty="0" smtClean="0"/>
              <a:t>“We hope that the DDRT provides a quick way to gather summary data for use at the team and school-wide levels.”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DE-PBS Key Feature Evaluation Update</a:t>
            </a:r>
            <a:endParaRPr lang="en-US" dirty="0"/>
          </a:p>
        </p:txBody>
      </p:sp>
      <p:sp>
        <p:nvSpPr>
          <p:cNvPr id="3" name="Content Placeholder 2"/>
          <p:cNvSpPr>
            <a:spLocks noGrp="1"/>
          </p:cNvSpPr>
          <p:nvPr>
            <p:ph idx="1"/>
          </p:nvPr>
        </p:nvSpPr>
        <p:spPr>
          <a:xfrm>
            <a:off x="1435608" y="1752600"/>
            <a:ext cx="7498080" cy="4800600"/>
          </a:xfrm>
        </p:spPr>
        <p:txBody>
          <a:bodyPr/>
          <a:lstStyle/>
          <a:p>
            <a:r>
              <a:rPr lang="en-US" dirty="0" smtClean="0"/>
              <a:t>Rubric developed for each Key Feature (except #6 w/ individual PBS focus)</a:t>
            </a:r>
          </a:p>
          <a:p>
            <a:pPr lvl="1"/>
            <a:r>
              <a:rPr lang="en-US" dirty="0" smtClean="0"/>
              <a:t>Interviews conducted with staff, team leader, students, and administrator</a:t>
            </a:r>
          </a:p>
          <a:p>
            <a:pPr lvl="1"/>
            <a:r>
              <a:rPr lang="en-US" dirty="0" smtClean="0"/>
              <a:t>Product review &amp; observation included</a:t>
            </a:r>
          </a:p>
          <a:p>
            <a:r>
              <a:rPr lang="en-US" dirty="0" smtClean="0"/>
              <a:t>Pilot Plans</a:t>
            </a:r>
          </a:p>
          <a:p>
            <a:pPr lvl="1"/>
            <a:r>
              <a:rPr lang="en-US" dirty="0" smtClean="0"/>
              <a:t>Conduct interviews to pilot questions</a:t>
            </a:r>
          </a:p>
          <a:p>
            <a:pPr lvl="1"/>
            <a:r>
              <a:rPr lang="en-US" dirty="0" smtClean="0"/>
              <a:t>Contact coaches with pilot school ideas</a:t>
            </a:r>
          </a:p>
          <a:p>
            <a:pPr lvl="1"/>
            <a:r>
              <a:rPr lang="en-US" dirty="0" smtClean="0"/>
              <a:t>Contact schools for spring pilot visits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Climate Survey Update</a:t>
            </a:r>
            <a:endParaRPr lang="en-US" dirty="0"/>
          </a:p>
        </p:txBody>
      </p:sp>
      <p:sp>
        <p:nvSpPr>
          <p:cNvPr id="3" name="Content Placeholder 2"/>
          <p:cNvSpPr>
            <a:spLocks noGrp="1"/>
          </p:cNvSpPr>
          <p:nvPr>
            <p:ph idx="1"/>
          </p:nvPr>
        </p:nvSpPr>
        <p:spPr/>
        <p:txBody>
          <a:bodyPr>
            <a:normAutofit/>
          </a:bodyPr>
          <a:lstStyle/>
          <a:p>
            <a:r>
              <a:rPr lang="en-US" dirty="0" smtClean="0"/>
              <a:t>160 Participating Schools</a:t>
            </a:r>
          </a:p>
          <a:p>
            <a:r>
              <a:rPr lang="en-US" dirty="0" smtClean="0"/>
              <a:t>Deadline: Friday, February 25, 2011</a:t>
            </a:r>
          </a:p>
          <a:p>
            <a:pPr lvl="1"/>
            <a:r>
              <a:rPr lang="en-US" dirty="0" smtClean="0"/>
              <a:t>Online surveys will close after this date</a:t>
            </a:r>
          </a:p>
          <a:p>
            <a:pPr lvl="1"/>
            <a:r>
              <a:rPr lang="en-US" dirty="0" smtClean="0"/>
              <a:t>Paper materials must be in the mail</a:t>
            </a:r>
          </a:p>
          <a:p>
            <a:r>
              <a:rPr lang="en-US" dirty="0" smtClean="0"/>
              <a:t>Weekly Updates </a:t>
            </a:r>
          </a:p>
          <a:p>
            <a:pPr lvl="1"/>
            <a:r>
              <a:rPr lang="en-US" dirty="0" smtClean="0"/>
              <a:t>Sent to coaches, additional, district contacts, and school contact – Use as prompts to encourage schools!</a:t>
            </a:r>
          </a:p>
          <a:p>
            <a:pPr lvl="0">
              <a:buClr>
                <a:srgbClr val="CEB966"/>
              </a:buClr>
            </a:pPr>
            <a:r>
              <a:rPr lang="en-US" dirty="0" smtClean="0">
                <a:solidFill>
                  <a:prstClr val="black"/>
                </a:solidFill>
              </a:rPr>
              <a:t>SC Data Workshop – May 24, 2011</a:t>
            </a:r>
          </a:p>
          <a:p>
            <a:pPr lvl="1"/>
            <a:endParaRPr lang="en-US" dirty="0" smtClean="0"/>
          </a:p>
          <a:p>
            <a:pPr lvl="1"/>
            <a:endParaRPr lang="en-US" dirty="0" smtClean="0"/>
          </a:p>
          <a:p>
            <a:pPr lvl="1"/>
            <a:endParaRPr lang="en-US" dirty="0" smtClean="0"/>
          </a:p>
          <a:p>
            <a:pPr lvl="1">
              <a:buNone/>
            </a:pPr>
            <a:endParaRPr lang="en-US" dirty="0" smtClean="0"/>
          </a:p>
          <a:p>
            <a:pPr lvl="1"/>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DE-PBS Website</a:t>
            </a:r>
            <a:endParaRPr lang="en-US" dirty="0"/>
          </a:p>
        </p:txBody>
      </p:sp>
      <p:sp>
        <p:nvSpPr>
          <p:cNvPr id="3" name="Content Placeholder 2"/>
          <p:cNvSpPr>
            <a:spLocks noGrp="1"/>
          </p:cNvSpPr>
          <p:nvPr>
            <p:ph idx="1"/>
          </p:nvPr>
        </p:nvSpPr>
        <p:spPr/>
        <p:txBody>
          <a:bodyPr>
            <a:normAutofit/>
          </a:bodyPr>
          <a:lstStyle/>
          <a:p>
            <a:r>
              <a:rPr lang="en-US" dirty="0" smtClean="0"/>
              <a:t>Progress update</a:t>
            </a:r>
          </a:p>
          <a:p>
            <a:r>
              <a:rPr lang="en-US" dirty="0" smtClean="0"/>
              <a:t>Discussion – What do you want on this page? What would be useful to you?</a:t>
            </a:r>
          </a:p>
          <a:p>
            <a:pPr lvl="1"/>
            <a:r>
              <a:rPr lang="en-US" dirty="0" smtClean="0"/>
              <a:t>Meeting information, coach related resources, TA reminders</a:t>
            </a:r>
          </a:p>
          <a:p>
            <a:r>
              <a:rPr lang="en-US" dirty="0" smtClean="0"/>
              <a:t>What do other states have?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DPAS II Student Growth Update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Specialist Workgroups</a:t>
            </a:r>
          </a:p>
          <a:p>
            <a:pPr lvl="1"/>
            <a:r>
              <a:rPr lang="en-US" dirty="0" smtClean="0"/>
              <a:t>School Psychologists, Social Workers, Speech/ Language Pathologists, OTs/ PTs,  Educational Diagnosticians as Teacher Consultants</a:t>
            </a:r>
          </a:p>
          <a:p>
            <a:r>
              <a:rPr lang="en-US" dirty="0" smtClean="0"/>
              <a:t>Evidence Binder - Three Exemplars (Varied)</a:t>
            </a:r>
          </a:p>
          <a:p>
            <a:pPr lvl="1"/>
            <a:r>
              <a:rPr lang="en-US" dirty="0" smtClean="0"/>
              <a:t>Universal, Targeted, Intensive</a:t>
            </a:r>
          </a:p>
          <a:p>
            <a:pPr lvl="1"/>
            <a:r>
              <a:rPr lang="en-US" dirty="0" smtClean="0"/>
              <a:t>Academic/ Cognitive, Transition, and/or Behavior/Adaptive/Social-Emotional Skills</a:t>
            </a:r>
          </a:p>
          <a:p>
            <a:pPr lvl="1"/>
            <a:r>
              <a:rPr lang="en-US" dirty="0" smtClean="0"/>
              <a:t>Impact Data</a:t>
            </a:r>
          </a:p>
          <a:p>
            <a:r>
              <a:rPr lang="en-US" dirty="0" smtClean="0"/>
              <a:t>DOE Outside Expert Review</a:t>
            </a:r>
          </a:p>
          <a:p>
            <a:pPr lvl="1"/>
            <a:r>
              <a:rPr lang="en-US" dirty="0" smtClean="0"/>
              <a:t>Technical, Logistical, Fiscal, &amp; Compliance Teams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Networking - Rethinking Challenging Kids </a:t>
            </a:r>
            <a:endParaRPr lang="en-US" dirty="0"/>
          </a:p>
        </p:txBody>
      </p:sp>
      <p:sp>
        <p:nvSpPr>
          <p:cNvPr id="3" name="Content Placeholder 2"/>
          <p:cNvSpPr>
            <a:spLocks noGrp="1"/>
          </p:cNvSpPr>
          <p:nvPr>
            <p:ph idx="1"/>
          </p:nvPr>
        </p:nvSpPr>
        <p:spPr>
          <a:xfrm>
            <a:off x="1353312" y="2057400"/>
            <a:ext cx="7790688" cy="4800600"/>
          </a:xfrm>
        </p:spPr>
        <p:txBody>
          <a:bodyPr/>
          <a:lstStyle/>
          <a:p>
            <a:r>
              <a:rPr lang="en-US" dirty="0" smtClean="0"/>
              <a:t>NCC districts attended – Coaches share thoughts &amp; next steps with group</a:t>
            </a:r>
          </a:p>
          <a:p>
            <a:r>
              <a:rPr lang="en-US" dirty="0" smtClean="0"/>
              <a:t>Discuss how these strategies can enhance implementation of PBS and how to coordinate efforts. </a:t>
            </a:r>
          </a:p>
          <a:p>
            <a:r>
              <a:rPr lang="en-US" dirty="0" smtClean="0"/>
              <a:t>Resources</a:t>
            </a:r>
          </a:p>
          <a:p>
            <a:pPr lvl="1"/>
            <a:r>
              <a:rPr lang="en-US" dirty="0" err="1" smtClean="0"/>
              <a:t>Think:Kids</a:t>
            </a:r>
            <a:r>
              <a:rPr lang="en-US" dirty="0" smtClean="0"/>
              <a:t> website at </a:t>
            </a:r>
            <a:r>
              <a:rPr lang="en-US" u="sng" dirty="0" smtClean="0">
                <a:hlinkClick r:id="rId3"/>
              </a:rPr>
              <a:t>http://www.thinkkids.org</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Events</a:t>
            </a:r>
            <a:endParaRPr lang="en-US" dirty="0"/>
          </a:p>
        </p:txBody>
      </p:sp>
      <p:sp>
        <p:nvSpPr>
          <p:cNvPr id="3" name="Content Placeholder 2"/>
          <p:cNvSpPr>
            <a:spLocks noGrp="1"/>
          </p:cNvSpPr>
          <p:nvPr>
            <p:ph idx="1"/>
          </p:nvPr>
        </p:nvSpPr>
        <p:spPr/>
        <p:txBody>
          <a:bodyPr>
            <a:normAutofit/>
          </a:bodyPr>
          <a:lstStyle/>
          <a:p>
            <a:pPr lvl="0"/>
            <a:r>
              <a:rPr lang="en-US" dirty="0" smtClean="0"/>
              <a:t>Inclusion Conference – March 15, 2011</a:t>
            </a:r>
          </a:p>
          <a:p>
            <a:r>
              <a:rPr lang="en-US" dirty="0" smtClean="0"/>
              <a:t>Jill </a:t>
            </a:r>
            <a:r>
              <a:rPr lang="en-US" dirty="0" err="1" smtClean="0"/>
              <a:t>Kuzma</a:t>
            </a:r>
            <a:r>
              <a:rPr lang="en-US" dirty="0" smtClean="0"/>
              <a:t> Social Skills Workshops:</a:t>
            </a:r>
          </a:p>
          <a:p>
            <a:pPr lvl="1"/>
            <a:r>
              <a:rPr lang="en-US" dirty="0" smtClean="0"/>
              <a:t>March 22, 2011:  Strategies for Assessment &amp; Intervention for Students with Social Pragmatic Needs </a:t>
            </a:r>
          </a:p>
          <a:p>
            <a:pPr lvl="1"/>
            <a:r>
              <a:rPr lang="en-US" dirty="0" smtClean="0"/>
              <a:t>March 24, 2011:  Socially Savvy &amp; Emotionally Equipped:  Strategies to Teach Social/Emotional Skills</a:t>
            </a:r>
          </a:p>
          <a:p>
            <a:pPr lvl="0"/>
            <a:r>
              <a:rPr lang="en-US" dirty="0" smtClean="0"/>
              <a:t>DE-PBS Celebration – April 14, 2011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Celebration – What’s </a:t>
            </a:r>
            <a:r>
              <a:rPr lang="en-US" dirty="0" err="1" smtClean="0"/>
              <a:t>Cookin</a:t>
            </a:r>
            <a:r>
              <a:rPr lang="en-US" dirty="0" smtClean="0"/>
              <a:t>’ with DE-PBS?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u="sng" dirty="0" smtClean="0"/>
              <a:t>Keynote Presentation</a:t>
            </a:r>
            <a:r>
              <a:rPr lang="en-US" dirty="0" smtClean="0"/>
              <a:t>: Sustainability</a:t>
            </a:r>
          </a:p>
          <a:p>
            <a:pPr lvl="1"/>
            <a:r>
              <a:rPr lang="en-US" dirty="0" smtClean="0"/>
              <a:t>Susan Barrett - T</a:t>
            </a:r>
            <a:r>
              <a:rPr lang="en-US" i="1" dirty="0" smtClean="0"/>
              <a:t>A Center</a:t>
            </a:r>
            <a:r>
              <a:rPr lang="en-US" dirty="0" smtClean="0"/>
              <a:t> on Positive Behavioral Interventions and Supports </a:t>
            </a:r>
          </a:p>
          <a:p>
            <a:pPr lvl="0"/>
            <a:r>
              <a:rPr lang="en-US" u="sng" dirty="0" smtClean="0"/>
              <a:t>School Presentations &amp; Highlights</a:t>
            </a:r>
          </a:p>
          <a:p>
            <a:pPr lvl="1"/>
            <a:r>
              <a:rPr lang="en-US" dirty="0" smtClean="0"/>
              <a:t>Eisenberg Elementary, Colonial SD – Group interventions with frequent flyers</a:t>
            </a:r>
          </a:p>
          <a:p>
            <a:pPr lvl="1"/>
            <a:r>
              <a:rPr lang="en-US" dirty="0" smtClean="0"/>
              <a:t>Cape </a:t>
            </a:r>
            <a:r>
              <a:rPr lang="en-US" dirty="0" err="1" smtClean="0"/>
              <a:t>Henlopen</a:t>
            </a:r>
            <a:r>
              <a:rPr lang="en-US" dirty="0" smtClean="0"/>
              <a:t> High, Cape </a:t>
            </a:r>
            <a:r>
              <a:rPr lang="en-US" dirty="0" err="1" smtClean="0"/>
              <a:t>Henlopen</a:t>
            </a:r>
            <a:r>
              <a:rPr lang="en-US" dirty="0" smtClean="0"/>
              <a:t> SD – Bullying Prevention Efforts</a:t>
            </a:r>
          </a:p>
          <a:p>
            <a:pPr lvl="1"/>
            <a:r>
              <a:rPr lang="en-US" dirty="0" smtClean="0"/>
              <a:t>Georgetown Middle School, Indian River SD – Systematic Correction Procedures</a:t>
            </a:r>
          </a:p>
          <a:p>
            <a:r>
              <a:rPr lang="en-US" u="sng" dirty="0" smtClean="0"/>
              <a:t>“Poster” Displays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Strengths &amp; Needs Assessment</a:t>
            </a:r>
            <a:endParaRPr lang="en-US" dirty="0"/>
          </a:p>
        </p:txBody>
      </p:sp>
      <p:sp>
        <p:nvSpPr>
          <p:cNvPr id="3" name="Content Placeholder 2"/>
          <p:cNvSpPr>
            <a:spLocks noGrp="1"/>
          </p:cNvSpPr>
          <p:nvPr>
            <p:ph idx="1"/>
          </p:nvPr>
        </p:nvSpPr>
        <p:spPr/>
        <p:txBody>
          <a:bodyPr>
            <a:normAutofit/>
          </a:bodyPr>
          <a:lstStyle/>
          <a:p>
            <a:r>
              <a:rPr lang="en-US" dirty="0" smtClean="0"/>
              <a:t>Revisions made based on multiple sources of feedback</a:t>
            </a:r>
          </a:p>
          <a:p>
            <a:r>
              <a:rPr lang="en-US" dirty="0" smtClean="0"/>
              <a:t>Invitation to participate sent to Coaches, Team Leaders &amp; Administrators– week of 2/21</a:t>
            </a:r>
          </a:p>
          <a:p>
            <a:r>
              <a:rPr lang="en-US" dirty="0" smtClean="0"/>
              <a:t>Assessment guidelines</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Recognition – Phases 1 and 2</a:t>
            </a:r>
            <a:endParaRPr lang="en-US" dirty="0"/>
          </a:p>
        </p:txBody>
      </p:sp>
      <p:sp>
        <p:nvSpPr>
          <p:cNvPr id="3" name="Content Placeholder 2"/>
          <p:cNvSpPr>
            <a:spLocks noGrp="1"/>
          </p:cNvSpPr>
          <p:nvPr>
            <p:ph idx="1"/>
          </p:nvPr>
        </p:nvSpPr>
        <p:spPr/>
        <p:txBody>
          <a:bodyPr/>
          <a:lstStyle/>
          <a:p>
            <a:r>
              <a:rPr lang="en-US" dirty="0" smtClean="0"/>
              <a:t>Phase 1 – Application &amp; FAQ</a:t>
            </a:r>
          </a:p>
          <a:p>
            <a:pPr lvl="1"/>
            <a:r>
              <a:rPr lang="en-US" dirty="0" smtClean="0"/>
              <a:t>Staff survey options: Needs Assessment (2 sections) OR Current year Staff School Climate Survey</a:t>
            </a:r>
          </a:p>
          <a:p>
            <a:r>
              <a:rPr lang="en-US" dirty="0" smtClean="0"/>
              <a:t>Phase 2 – Application &amp; FAQ</a:t>
            </a:r>
          </a:p>
          <a:p>
            <a:r>
              <a:rPr lang="en-US" dirty="0" smtClean="0"/>
              <a:t>Distribution projected week of 2/28 to Coaches, Team Leaders &amp; Administrators</a:t>
            </a:r>
          </a:p>
          <a:p>
            <a:pPr>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096962"/>
          </a:xfrm>
        </p:spPr>
        <p:txBody>
          <a:bodyPr/>
          <a:lstStyle/>
          <a:p>
            <a:r>
              <a:rPr lang="en-US" dirty="0" smtClean="0"/>
              <a:t>Annual Performance Report</a:t>
            </a:r>
            <a:endParaRPr lang="en-US" dirty="0"/>
          </a:p>
        </p:txBody>
      </p:sp>
      <p:sp>
        <p:nvSpPr>
          <p:cNvPr id="3" name="Content Placeholder 2"/>
          <p:cNvSpPr>
            <a:spLocks noGrp="1"/>
          </p:cNvSpPr>
          <p:nvPr>
            <p:ph idx="1"/>
          </p:nvPr>
        </p:nvSpPr>
        <p:spPr>
          <a:xfrm>
            <a:off x="1295400" y="1295400"/>
            <a:ext cx="7848600" cy="5791200"/>
          </a:xfrm>
        </p:spPr>
        <p:txBody>
          <a:bodyPr>
            <a:noAutofit/>
          </a:bodyPr>
          <a:lstStyle/>
          <a:p>
            <a:pPr>
              <a:buNone/>
            </a:pPr>
            <a:r>
              <a:rPr lang="en-US" sz="2800" dirty="0" smtClean="0"/>
              <a:t>Measurable and Rigorous Target:  </a:t>
            </a:r>
            <a:r>
              <a:rPr lang="en-US" sz="2400" dirty="0" smtClean="0"/>
              <a:t>(2008-2009 data)</a:t>
            </a:r>
          </a:p>
          <a:p>
            <a:r>
              <a:rPr lang="en-US" sz="2800" dirty="0" smtClean="0">
                <a:solidFill>
                  <a:schemeClr val="accent5"/>
                </a:solidFill>
              </a:rPr>
              <a:t>13.5% of districts (5 districts) </a:t>
            </a:r>
            <a:r>
              <a:rPr lang="en-US" sz="2800" dirty="0" smtClean="0"/>
              <a:t>have a significant discrepancy in the rates of suspensions and expulsions of children with disabilities for greater than 10 days in a school year.</a:t>
            </a:r>
          </a:p>
          <a:p>
            <a:pPr>
              <a:buNone/>
            </a:pPr>
            <a:r>
              <a:rPr lang="en-US" sz="2800" dirty="0" smtClean="0"/>
              <a:t>Performance Data: </a:t>
            </a:r>
            <a:r>
              <a:rPr lang="en-US" sz="2400" dirty="0" smtClean="0"/>
              <a:t>(2008-2009 data)</a:t>
            </a:r>
          </a:p>
          <a:p>
            <a:r>
              <a:rPr lang="en-US" sz="2800" dirty="0" smtClean="0">
                <a:solidFill>
                  <a:schemeClr val="accent5"/>
                </a:solidFill>
              </a:rPr>
              <a:t>18.9% of districts (7 districts) are identified </a:t>
            </a:r>
            <a:r>
              <a:rPr lang="en-US" sz="2800" dirty="0" smtClean="0"/>
              <a:t>with a significant discrepancy in the rates of suspensions and expulsions of children with disabilities for greater than 10 days in a school year.</a:t>
            </a:r>
          </a:p>
          <a:p>
            <a:pPr>
              <a:buNone/>
            </a:pPr>
            <a:r>
              <a:rPr lang="en-US" sz="2400" i="1" dirty="0" smtClean="0"/>
              <a:t>This represents a change in denominator from 19 major districts to 37 districts, including all LEAs and charters.</a:t>
            </a:r>
          </a:p>
          <a:p>
            <a:pPr>
              <a:buNone/>
            </a:pPr>
            <a:r>
              <a:rPr lang="en-US" sz="2400" b="1" dirty="0" smtClean="0"/>
              <a:t> </a:t>
            </a:r>
            <a:endParaRPr lang="en-US" sz="24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 4 A – 2008-2009 Data</a:t>
            </a:r>
            <a:endParaRPr lang="en-US" dirty="0"/>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p:cNvCxnSpPr/>
          <p:nvPr/>
        </p:nvCxnSpPr>
        <p:spPr>
          <a:xfrm rot="5400000">
            <a:off x="3695700" y="3848100"/>
            <a:ext cx="25146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 4 B – New for FFY 09</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Identify Measurable &amp; Rigorous Target – 0%</a:t>
            </a:r>
          </a:p>
          <a:p>
            <a:r>
              <a:rPr lang="en-US" dirty="0" smtClean="0"/>
              <a:t>Establish baseline – 0%</a:t>
            </a:r>
          </a:p>
          <a:p>
            <a:r>
              <a:rPr lang="en-US" dirty="0" smtClean="0"/>
              <a:t> </a:t>
            </a:r>
            <a:r>
              <a:rPr lang="en-US" dirty="0" smtClean="0">
                <a:solidFill>
                  <a:schemeClr val="accent6"/>
                </a:solidFill>
              </a:rPr>
              <a:t>0% of districts ( 0 districts)</a:t>
            </a:r>
            <a:r>
              <a:rPr lang="en-US" dirty="0" smtClean="0"/>
              <a:t> have a </a:t>
            </a:r>
            <a:r>
              <a:rPr lang="en-US" i="1" dirty="0" smtClean="0">
                <a:solidFill>
                  <a:schemeClr val="accent6"/>
                </a:solidFill>
              </a:rPr>
              <a:t>significant discrepancy, by race and ethnicity,</a:t>
            </a:r>
            <a:r>
              <a:rPr lang="en-US" dirty="0" smtClean="0"/>
              <a:t> in the rates of suspensions and expulsions of children with disabilities for greater than 10 days in a school year; </a:t>
            </a:r>
            <a:r>
              <a:rPr lang="en-US" b="1" i="1" dirty="0" smtClean="0">
                <a:solidFill>
                  <a:schemeClr val="accent6"/>
                </a:solidFill>
              </a:rPr>
              <a:t>and</a:t>
            </a:r>
            <a:r>
              <a:rPr lang="en-US" dirty="0" smtClean="0"/>
              <a:t> policies, procedures, and practices that contribute to the significant discrepancy and do not comply with requirements relating to the development and implementation of IEPs, the use of positive behavioral interventions and supports, and procedural safeguards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 Activities</a:t>
            </a:r>
            <a:endParaRPr lang="en-US" dirty="0"/>
          </a:p>
        </p:txBody>
      </p:sp>
      <p:sp>
        <p:nvSpPr>
          <p:cNvPr id="3" name="Content Placeholder 2"/>
          <p:cNvSpPr>
            <a:spLocks noGrp="1"/>
          </p:cNvSpPr>
          <p:nvPr>
            <p:ph idx="1"/>
          </p:nvPr>
        </p:nvSpPr>
        <p:spPr>
          <a:xfrm>
            <a:off x="1219200" y="1295400"/>
            <a:ext cx="7924800" cy="5562600"/>
          </a:xfrm>
        </p:spPr>
        <p:txBody>
          <a:bodyPr>
            <a:normAutofit fontScale="92500" lnSpcReduction="10000"/>
          </a:bodyPr>
          <a:lstStyle/>
          <a:p>
            <a:r>
              <a:rPr lang="en-US" dirty="0" smtClean="0"/>
              <a:t>Compliance Monitoring &amp; Verification</a:t>
            </a:r>
          </a:p>
          <a:p>
            <a:r>
              <a:rPr lang="en-US" dirty="0" smtClean="0"/>
              <a:t>Implementation of DE-PBS…with fidelity</a:t>
            </a:r>
          </a:p>
          <a:p>
            <a:r>
              <a:rPr lang="en-US" dirty="0" smtClean="0"/>
              <a:t>Identified districts/ schools with highest need participate in PD - tiered interventions, manifestation determination procedures</a:t>
            </a:r>
          </a:p>
          <a:p>
            <a:r>
              <a:rPr lang="en-US" dirty="0" smtClean="0"/>
              <a:t>Disaggregated data reporting</a:t>
            </a:r>
          </a:p>
          <a:p>
            <a:r>
              <a:rPr lang="en-US" dirty="0" smtClean="0"/>
              <a:t>Translate School Climate scores, and other evaluation and outcome data, into evidence-based practices to prevent problems &amp; promote positive behavior</a:t>
            </a:r>
          </a:p>
          <a:p>
            <a:r>
              <a:rPr lang="en-US" dirty="0" smtClean="0"/>
              <a:t>Technical Assistance to districts, Coaches, and school teams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836</TotalTime>
  <Words>1428</Words>
  <Application>Microsoft Office PowerPoint</Application>
  <PresentationFormat>On-screen Show (4:3)</PresentationFormat>
  <Paragraphs>190</Paragraphs>
  <Slides>17</Slides>
  <Notes>13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Solstice</vt:lpstr>
      <vt:lpstr>DE-PBS Cadre Meeting</vt:lpstr>
      <vt:lpstr>Upcoming Events</vt:lpstr>
      <vt:lpstr>Celebration – What’s Cookin’ with DE-PBS?</vt:lpstr>
      <vt:lpstr>Strengths &amp; Needs Assessment</vt:lpstr>
      <vt:lpstr>Recognition – Phases 1 and 2</vt:lpstr>
      <vt:lpstr>Annual Performance Report</vt:lpstr>
      <vt:lpstr>Indicator 4 A – 2008-2009 Data</vt:lpstr>
      <vt:lpstr>Indicator 4 B – New for FFY 09</vt:lpstr>
      <vt:lpstr>Improvement Activities</vt:lpstr>
      <vt:lpstr>Summer 2011 – School-wide PBS</vt:lpstr>
      <vt:lpstr>Summer 2011 – Targeted PBS</vt:lpstr>
      <vt:lpstr>Data – DDRT Submission</vt:lpstr>
      <vt:lpstr>DE-PBS Key Feature Evaluation Update</vt:lpstr>
      <vt:lpstr>School Climate Survey Update</vt:lpstr>
      <vt:lpstr>DE-PBS Website</vt:lpstr>
      <vt:lpstr>DPAS II Student Growth Update</vt:lpstr>
      <vt:lpstr>Networking - Rethinking Challenging Kids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DE-PBS Cadre Meeting</dc:title>
  <dc:creator>Hearn, Sarah</dc:creator>
  <cp:lastModifiedBy>hearn</cp:lastModifiedBy>
  <cp:revision>51</cp:revision>
  <dcterms:created xsi:type="dcterms:W3CDTF">2011-02-09T23:29:54Z</dcterms:created>
  <dcterms:modified xsi:type="dcterms:W3CDTF">2011-02-10T21:20:31Z</dcterms:modified>
</cp:coreProperties>
</file>