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1" r:id="rId3"/>
    <p:sldId id="263" r:id="rId4"/>
    <p:sldId id="270" r:id="rId5"/>
    <p:sldId id="272" r:id="rId6"/>
    <p:sldId id="284" r:id="rId7"/>
    <p:sldId id="298" r:id="rId8"/>
    <p:sldId id="299" r:id="rId9"/>
    <p:sldId id="300" r:id="rId10"/>
    <p:sldId id="301" r:id="rId11"/>
    <p:sldId id="274" r:id="rId12"/>
    <p:sldId id="275" r:id="rId13"/>
    <p:sldId id="276" r:id="rId14"/>
    <p:sldId id="277" r:id="rId15"/>
    <p:sldId id="292" r:id="rId16"/>
    <p:sldId id="279" r:id="rId17"/>
    <p:sldId id="287" r:id="rId18"/>
    <p:sldId id="286" r:id="rId19"/>
    <p:sldId id="289" r:id="rId20"/>
    <p:sldId id="280" r:id="rId21"/>
    <p:sldId id="290" r:id="rId22"/>
    <p:sldId id="282" r:id="rId23"/>
    <p:sldId id="293" r:id="rId24"/>
    <p:sldId id="265" r:id="rId25"/>
    <p:sldId id="266" r:id="rId26"/>
    <p:sldId id="294" r:id="rId27"/>
    <p:sldId id="267" r:id="rId28"/>
    <p:sldId id="268" r:id="rId29"/>
    <p:sldId id="269" r:id="rId3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636" autoAdjust="0"/>
  </p:normalViewPr>
  <p:slideViewPr>
    <p:cSldViewPr>
      <p:cViewPr varScale="1">
        <p:scale>
          <a:sx n="97" d="100"/>
          <a:sy n="97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5/4/2011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18F3E11-C184-4577-BAC9-3FDB0E2B6C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5/4/2011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D2568EC-A9D4-4AD3-A0F3-7C1842A91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D6EAE-AC59-FD44-AD89-75DDF9157574}" type="slidenum">
              <a:rPr lang="en-US"/>
              <a:pPr/>
              <a:t>10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Another example of a primary statement is: “ODRs during December were higher than any month”</a:t>
            </a: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 What questions do you have?</a:t>
            </a:r>
          </a:p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precise statement may sound like</a:t>
            </a:r>
            <a:b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</a:br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 What questions do you have?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A356FC-7CE2-1E41-9889-4613B7C43919}" type="slidenum">
              <a:rPr lang="en-US"/>
              <a:pPr/>
              <a:t>11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Link to strategic plan –use resource mapping activity </a:t>
            </a:r>
          </a:p>
          <a:p>
            <a:pPr eaLnBrk="1" hangingPunct="1"/>
            <a:endParaRPr lang="en-US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SH-Include</a:t>
            </a:r>
            <a:r>
              <a:rPr lang="en-US" baseline="0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student voice</a:t>
            </a:r>
            <a:endParaRPr lang="en-US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2BD9E-0E90-1C42-B725-C56BF0C688FA}" type="slidenum">
              <a:rPr lang="en-US"/>
              <a:pPr/>
              <a:t>12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-	Cost-Benefit Analysis</a:t>
            </a:r>
          </a:p>
          <a:p>
            <a:pPr lvl="0"/>
            <a:r>
              <a:rPr lang="en-US" dirty="0" smtClean="0"/>
              <a:t>How would you use Cost Benefit and other data points to help Market PBIS?</a:t>
            </a:r>
          </a:p>
          <a:p>
            <a:pPr lvl="0"/>
            <a:r>
              <a:rPr lang="en-US" dirty="0" smtClean="0"/>
              <a:t>Remember to tell a personal story too!!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99907B-5BA2-474E-8FED-01F854359FD8}" type="slidenum">
              <a:rPr lang="en-US">
                <a:latin typeface="Arial" pitchFamily="29" charset="0"/>
              </a:rPr>
              <a:pPr/>
              <a:t>13</a:t>
            </a:fld>
            <a:endParaRPr lang="en-US">
              <a:latin typeface="Arial" pitchFamily="2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C4DEFC-2F74-40B6-83B4-54F10E727BFB}" type="slidenum">
              <a:rPr lang="en-US"/>
              <a:pPr/>
              <a:t>14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3437" cy="3484563"/>
          </a:xfrm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04E1AD-DFD3-4E4E-B091-7CD03E328F03}" type="slidenum">
              <a:rPr lang="en-US"/>
              <a:pPr/>
              <a:t>16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Some Tools in May, Revisit topic</a:t>
            </a:r>
            <a:r>
              <a:rPr lang="en-US" baseline="0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in Fall 2012</a:t>
            </a:r>
          </a:p>
          <a:p>
            <a:pPr eaLnBrk="1" hangingPunct="1"/>
            <a:endParaRPr lang="en-US" baseline="0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baseline="0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I moved Working Smarter table under planning tools</a:t>
            </a:r>
          </a:p>
          <a:p>
            <a:pPr eaLnBrk="1" hangingPunct="1"/>
            <a:endParaRPr lang="en-US" baseline="0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defTabSz="924458">
              <a:defRPr/>
            </a:pPr>
            <a:r>
              <a:rPr lang="en-US" dirty="0" smtClean="0">
                <a:latin typeface="Tahoma" pitchFamily="29" charset="0"/>
              </a:rPr>
              <a:t>Big 5 Generator </a:t>
            </a:r>
            <a:r>
              <a:rPr lang="en-US" i="1" dirty="0" smtClean="0">
                <a:solidFill>
                  <a:schemeClr val="accent3"/>
                </a:solidFill>
                <a:latin typeface="Tahoma" pitchFamily="29" charset="0"/>
              </a:rPr>
              <a:t>(Prompt to assign have data person on team that knows how and will pull this info)</a:t>
            </a:r>
          </a:p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AAB55F-9FF4-4039-9C79-8A44242FD04B}" type="slidenum">
              <a:rPr lang="en-US" smtClean="0">
                <a:latin typeface="Arial" charset="0"/>
              </a:rPr>
              <a:pPr/>
              <a:t>17</a:t>
            </a:fld>
            <a:endParaRPr lang="en-US" smtClean="0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Arial" charset="0"/>
              </a:rPr>
              <a:t>Our next activity is designed to identify committees in your school.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Arial" charset="0"/>
              </a:rPr>
              <a:t>Is there overlap or duplication of effort?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Arial" charset="0"/>
              </a:rPr>
              <a:t>Are many of the same people serving on different committees? 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Arial" charset="0"/>
              </a:rPr>
              <a:t>Working smarter not harder; how can we make this happen?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Arial" charset="0"/>
              </a:rPr>
              <a:t>During the activity we’ll outline the committees on campus and identify the purpose of those committees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latin typeface="Arial" charset="0"/>
              </a:rPr>
              <a:t>Who do they address?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latin typeface="Arial" charset="0"/>
              </a:rPr>
              <a:t>Can some  of these committees be collapsed, so that we have fewer committees but the same needs are addressed? </a:t>
            </a:r>
          </a:p>
          <a:p>
            <a:pPr lvl="2">
              <a:spcBef>
                <a:spcPct val="0"/>
              </a:spcBef>
            </a:pPr>
            <a:r>
              <a:rPr lang="en-US" smtClean="0">
                <a:latin typeface="Arial" charset="0"/>
              </a:rPr>
              <a:t>Are there committees that deserve added support?</a:t>
            </a:r>
          </a:p>
          <a:p>
            <a:pPr lvl="2">
              <a:spcBef>
                <a:spcPct val="0"/>
              </a:spcBef>
            </a:pPr>
            <a:endParaRPr lang="en-US" smtClean="0">
              <a:latin typeface="Arial" charset="0"/>
            </a:endParaRPr>
          </a:p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6A2458-E475-4A02-8EB0-A2CCCE5D55E0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105475" name="Rectangle 7"/>
          <p:cNvSpPr txBox="1">
            <a:spLocks noGrp="1" noChangeArrowheads="1"/>
          </p:cNvSpPr>
          <p:nvPr/>
        </p:nvSpPr>
        <p:spPr bwMode="auto">
          <a:xfrm>
            <a:off x="3899385" y="8831738"/>
            <a:ext cx="2982428" cy="46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32" tIns="46216" rIns="92432" bIns="46216" anchor="b"/>
          <a:lstStyle/>
          <a:p>
            <a:pPr algn="r"/>
            <a:fld id="{1FB335BA-2954-4D80-9905-A8653CAC9590}" type="slidenum">
              <a:rPr lang="en-US" sz="1200"/>
              <a:pPr algn="r"/>
              <a:t>18</a:t>
            </a:fld>
            <a:endParaRPr lang="en-US" sz="1200" dirty="0"/>
          </a:p>
        </p:txBody>
      </p:sp>
      <p:sp>
        <p:nvSpPr>
          <p:cNvPr id="1054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6959" y="4415083"/>
            <a:ext cx="5047898" cy="41835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Clr>
                <a:schemeClr val="tx1"/>
              </a:buClr>
              <a:buFont typeface="Wingdings" pitchFamily="2" charset="2"/>
              <a:buNone/>
            </a:pPr>
            <a:r>
              <a:rPr lang="en-US" dirty="0" smtClean="0"/>
              <a:t>Recopy blank handout</a:t>
            </a:r>
            <a:r>
              <a:rPr lang="en-US" baseline="0" dirty="0" smtClean="0"/>
              <a:t> for all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en-US" dirty="0" smtClean="0"/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Step 1: Identify Current Teams (discipline, instruction, climate, school improvement, parent support, etc)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Step 2: Complete the Working Smarter document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smtClean="0"/>
              <a:t>Step 3</a:t>
            </a:r>
            <a:r>
              <a:rPr lang="en-US" b="1" dirty="0" smtClean="0"/>
              <a:t>: </a:t>
            </a:r>
            <a:r>
              <a:rPr lang="en-US" dirty="0" smtClean="0"/>
              <a:t>Based on your results, what committees/teams can you: 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 dirty="0" smtClean="0"/>
              <a:t>	(a) align and integrate to support everyone’s efforts  towards the school strategic plan and mission?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Determine your next steps …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Good tool to keep schools on track</a:t>
            </a:r>
          </a:p>
          <a:p>
            <a:r>
              <a:rPr lang="en-US" baseline="0" dirty="0" smtClean="0"/>
              <a:t>Good tool for coaches to provide prompts to schools about monthly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EE7537-268F-8C44-9238-9AA85D8BCA3D}" type="slidenum">
              <a:rPr lang="en-US"/>
              <a:pPr/>
              <a:t>20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Gather attendance</a:t>
            </a:r>
            <a:r>
              <a:rPr lang="en-US" baseline="0" dirty="0" smtClean="0"/>
              <a:t> stats</a:t>
            </a:r>
          </a:p>
          <a:p>
            <a:r>
              <a:rPr lang="en-US" baseline="0" dirty="0" smtClean="0"/>
              <a:t>Share governor's report summary</a:t>
            </a:r>
          </a:p>
          <a:p>
            <a:endParaRPr lang="en-US" baseline="0" dirty="0" smtClean="0"/>
          </a:p>
          <a:p>
            <a:r>
              <a:rPr lang="en-US" baseline="0" dirty="0" smtClean="0"/>
              <a:t>Have coaches share feedback - </a:t>
            </a:r>
            <a:r>
              <a:rPr lang="en-US" dirty="0" smtClean="0"/>
              <a:t>what went well?  What do we want for next year?</a:t>
            </a:r>
          </a:p>
          <a:p>
            <a:endParaRPr lang="en-US" dirty="0" smtClean="0"/>
          </a:p>
          <a:p>
            <a:r>
              <a:rPr lang="en-US" dirty="0" smtClean="0"/>
              <a:t>Share materials with those not there</a:t>
            </a:r>
          </a:p>
          <a:p>
            <a:pPr defTabSz="924458">
              <a:defRPr/>
            </a:pPr>
            <a:endParaRPr lang="en-US" dirty="0" smtClean="0"/>
          </a:p>
          <a:p>
            <a:pPr defTabSz="924458">
              <a:defRPr/>
            </a:pPr>
            <a:r>
              <a:rPr lang="en-US" dirty="0" smtClean="0"/>
              <a:t>Share Exit ticket information with coaches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99AFEC-74C1-D44F-B4B6-E85C43C2E875}" type="slidenum">
              <a:rPr lang="en-US"/>
              <a:pPr/>
              <a:t>22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77338" lvl="1">
              <a:spcBef>
                <a:spcPts val="607"/>
              </a:spcBef>
              <a:buSzPct val="70000"/>
            </a:pPr>
            <a:r>
              <a:rPr lang="en-US" dirty="0" smtClean="0"/>
              <a:t>These are slides we were hoping to share at the end of the Celebration, but we want you to have this information and please convey reminders/messages to your teams.  </a:t>
            </a:r>
          </a:p>
          <a:p>
            <a:pPr marL="277338" lvl="1">
              <a:spcBef>
                <a:spcPts val="607"/>
              </a:spcBef>
              <a:buSzPct val="70000"/>
            </a:pPr>
            <a:endParaRPr lang="en-US" dirty="0" smtClean="0"/>
          </a:p>
          <a:p>
            <a:pPr marL="277338" lvl="1">
              <a:spcBef>
                <a:spcPts val="607"/>
              </a:spcBef>
              <a:buSzPct val="70000"/>
            </a:pPr>
            <a:r>
              <a:rPr lang="en-US" dirty="0" smtClean="0"/>
              <a:t>REMINDER – </a:t>
            </a:r>
            <a:br>
              <a:rPr lang="en-US" dirty="0" smtClean="0"/>
            </a:br>
            <a:endParaRPr lang="en-US" dirty="0" smtClean="0"/>
          </a:p>
          <a:p>
            <a:pPr marL="277338" lvl="1">
              <a:spcBef>
                <a:spcPts val="607"/>
              </a:spcBef>
              <a:buSzPct val="70000"/>
            </a:pPr>
            <a:r>
              <a:rPr lang="en-US" dirty="0" smtClean="0"/>
              <a:t>Previewed summaries in February based on ½ year data.  </a:t>
            </a:r>
          </a:p>
          <a:p>
            <a:pPr marL="277338" lvl="1">
              <a:spcBef>
                <a:spcPts val="607"/>
              </a:spcBef>
              <a:buSzPct val="70000"/>
            </a:pPr>
            <a:r>
              <a:rPr lang="en-US" dirty="0" smtClean="0"/>
              <a:t>This summer we will l</a:t>
            </a:r>
            <a:r>
              <a:rPr lang="en-US" sz="2400" dirty="0" smtClean="0"/>
              <a:t>ooking at state-wide data to provide summaries of DE-PBS schools so that you will be able to compare how your school is doing compared to other similar schools in DE.  </a:t>
            </a:r>
          </a:p>
          <a:p>
            <a:pPr marL="277338" lvl="1">
              <a:spcBef>
                <a:spcPts val="607"/>
              </a:spcBef>
              <a:buSzPct val="70000"/>
            </a:pPr>
            <a:r>
              <a:rPr lang="en-US" sz="2400" dirty="0" smtClean="0"/>
              <a:t>	</a:t>
            </a:r>
          </a:p>
          <a:p>
            <a:pPr marL="277338" lvl="1">
              <a:spcBef>
                <a:spcPts val="607"/>
              </a:spcBef>
              <a:buSzPct val="70000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9A489-C36C-4956-99A5-A2690747682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Part</a:t>
            </a:r>
            <a:r>
              <a:rPr lang="en-US" baseline="0" dirty="0" smtClean="0"/>
              <a:t> B is for tiers 2 and 2</a:t>
            </a:r>
          </a:p>
          <a:p>
            <a:endParaRPr lang="en-US" baseline="0" dirty="0" smtClean="0"/>
          </a:p>
          <a:p>
            <a:r>
              <a:rPr lang="en-US" dirty="0" smtClean="0"/>
              <a:t>If you haven’t signed</a:t>
            </a:r>
            <a:r>
              <a:rPr lang="en-US" baseline="0" dirty="0" smtClean="0"/>
              <a:t> up, there is time, </a:t>
            </a:r>
            <a:r>
              <a:rPr lang="en-US" dirty="0" smtClean="0"/>
              <a:t>Review sections and select which sections your school is ready for</a:t>
            </a:r>
          </a:p>
          <a:p>
            <a:endParaRPr lang="en-US" dirty="0" smtClean="0"/>
          </a:p>
          <a:p>
            <a:r>
              <a:rPr lang="en-US" dirty="0" smtClean="0"/>
              <a:t>Plan to use DASNPBS Data source even</a:t>
            </a:r>
            <a:r>
              <a:rPr lang="en-US" baseline="0" dirty="0" smtClean="0"/>
              <a:t> more at project level to determine PD &amp; TA offerings and school eligibility (not sure how to word this concept)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160 schools participating in total</a:t>
            </a:r>
          </a:p>
          <a:p>
            <a:endParaRPr lang="en-US" baseline="0" dirty="0" smtClean="0"/>
          </a:p>
          <a:p>
            <a:r>
              <a:rPr lang="en-US" dirty="0" smtClean="0"/>
              <a:t>If</a:t>
            </a:r>
            <a:r>
              <a:rPr lang="en-US" baseline="0" dirty="0" smtClean="0"/>
              <a:t> you cannot make the workshop, we send data electronically and by mail.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Phase 1 schools get certificate and</a:t>
            </a:r>
            <a:r>
              <a:rPr lang="en-US" baseline="0" dirty="0" smtClean="0"/>
              <a:t> ribbon</a:t>
            </a:r>
            <a:endParaRPr lang="en-US" dirty="0" smtClean="0"/>
          </a:p>
          <a:p>
            <a:pPr lvl="1"/>
            <a:r>
              <a:rPr lang="en-US" dirty="0" smtClean="0"/>
              <a:t>Phase 2 schools will receive certificate</a:t>
            </a:r>
            <a:r>
              <a:rPr lang="en-US" baseline="0" dirty="0" smtClean="0"/>
              <a:t> and </a:t>
            </a:r>
            <a:r>
              <a:rPr lang="en-US" dirty="0" smtClean="0"/>
              <a:t>banners</a:t>
            </a:r>
          </a:p>
          <a:p>
            <a:pPr lvl="1"/>
            <a:endParaRPr lang="en-US" dirty="0" smtClean="0"/>
          </a:p>
          <a:p>
            <a:pPr marL="462229" lvl="1" defTabSz="924458">
              <a:defRPr/>
            </a:pPr>
            <a:r>
              <a:rPr lang="en-US" dirty="0" smtClean="0"/>
              <a:t>-encourage schools to share with you as their coach (can be a check point before submission, plus it is good information for you all to know)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This summer</a:t>
            </a:r>
            <a:r>
              <a:rPr lang="en-US" baseline="0" dirty="0" smtClean="0"/>
              <a:t> will draft a plan to roll out evaluation to existing PBS Schools (want to plant the seed that our goal is to get back and touch all our PBS Schools with the </a:t>
            </a:r>
            <a:r>
              <a:rPr lang="en-US" baseline="0" dirty="0" err="1" smtClean="0"/>
              <a:t>eval</a:t>
            </a:r>
            <a:r>
              <a:rPr lang="en-US" baseline="0" dirty="0" smtClean="0"/>
              <a:t> in the next few years)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97028-F6AA-CB40-945B-88B4D477407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040B4-15A9-EA44-B6DD-46A50D35198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Visit some of these today, others at</a:t>
            </a:r>
            <a:r>
              <a:rPr lang="en-US" baseline="0" dirty="0" smtClean="0"/>
              <a:t> Fall cadre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49D6B-C055-C145-B8F3-1A83AD769F10}" type="slidenum">
              <a:rPr lang="en-US"/>
              <a:pPr/>
              <a:t>5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lvl="1" eaLnBrk="1" hangingPunct="1"/>
            <a:endParaRPr lang="en-US" dirty="0">
              <a:latin typeface="Arial" pitchFamily="2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Will discuss DASNPBS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568EC-A9D4-4AD3-A0F3-7C1842A9113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D4749-37CB-E04E-83E2-CD6F62D8A731}" type="slidenum">
              <a:rPr lang="en-US"/>
              <a:pPr/>
              <a:t>7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Please emphasize that this is a skill that needs to be practiced since most aren’t used to working with data</a:t>
            </a:r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.</a:t>
            </a:r>
          </a:p>
          <a:p>
            <a:pPr eaLnBrk="1" hangingPunct="1"/>
            <a:endParaRPr lang="en-US" dirty="0" smtClean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Ideal for strong</a:t>
            </a:r>
            <a:r>
              <a:rPr lang="en-US" baseline="0" dirty="0" smtClean="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action planning</a:t>
            </a:r>
            <a:endParaRPr lang="en-US" dirty="0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17DFA-22F7-B74F-835D-94A73176885B}" type="slidenum">
              <a:rPr lang="en-US"/>
              <a:pPr/>
              <a:t>8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primary statement may sound like: “There is too much fighting at our school”</a:t>
            </a: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Precise statements may sound like: “There are more ODRs for aggression on the playground than last year, and these are most likely to occur during the first recess because there is a large number of students, and the aggression is related to getting access to the new playground equipment. “</a:t>
            </a:r>
          </a:p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Another example of a primary statement is: “ODRs during December were higher than any month”</a:t>
            </a: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precise statement may sound like: “Minor disrespect and disruption are increasing over time and are most likely to occur during the last 15-minutes of our classes when students are engaged in independent seat work. This pattern is most common in 7</a:t>
            </a:r>
            <a:r>
              <a:rPr lang="en-US" baseline="3000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and 8</a:t>
            </a:r>
            <a:r>
              <a:rPr lang="en-US" baseline="3000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grades, involve many students, and appears to be maintained by work avoidance/escape.  Attention may also be a function of the behavior- we’re not sure.</a:t>
            </a:r>
          </a:p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6F314-AC1E-3E43-93C6-67EFB094CAA1}" type="slidenum">
              <a:rPr lang="en-US"/>
              <a:pPr/>
              <a:t>9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primary statement- What questions do you still have?? Who is fighting? Where are they fighting? When?  And most importantly, Why?</a:t>
            </a: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While this precise statement still may not answer ALL of your questions, it is certainly more precise than “There is too much fighting at our school.”</a:t>
            </a:r>
          </a:p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Another example of a primary statement is: “ODRs during December were higher than any month”</a:t>
            </a:r>
          </a:p>
          <a:p>
            <a:pPr eaLnBrk="1" hangingPunct="1"/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A precise statement may sound like: “Minor disrespect and disruption are increasing over time and are most likely to occur during the last 15-minutes of our classes when students are engaged in independent seat work. This pattern is most common in 7</a:t>
            </a:r>
            <a:r>
              <a:rPr lang="en-US" baseline="3000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and 8</a:t>
            </a:r>
            <a:r>
              <a:rPr lang="en-US" baseline="30000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>
                <a:latin typeface="Arial" pitchFamily="29" charset="0"/>
                <a:ea typeface="ＭＳ Ｐゴシック" pitchFamily="29" charset="-128"/>
                <a:cs typeface="ＭＳ Ｐゴシック" pitchFamily="29" charset="-128"/>
              </a:rPr>
              <a:t> grades, involve many students, and appears to be maintained by work avoidance/escape.  Attention may also be a function of the behavior- we’re not sure.</a:t>
            </a:r>
          </a:p>
          <a:p>
            <a:pPr eaLnBrk="1" hangingPunct="1"/>
            <a:endParaRPr lang="en-US">
              <a:latin typeface="Arial" pitchFamily="29" charset="0"/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George &amp; Barrett (2011)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5/4/2011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DE-PBS Cadre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4, 2011</a:t>
            </a:r>
          </a:p>
          <a:p>
            <a:r>
              <a:rPr lang="en-US" dirty="0" smtClean="0"/>
              <a:t>8:30 – 12:00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From primary to precise: </a:t>
            </a:r>
            <a:b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 example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57400"/>
            <a:ext cx="3733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>
                <a:ea typeface="ＭＳ Ｐゴシック" pitchFamily="29" charset="-128"/>
                <a:cs typeface="ＭＳ Ｐゴシック" pitchFamily="29" charset="-128"/>
              </a:rPr>
              <a:t>Primary statement:</a:t>
            </a:r>
          </a:p>
          <a:p>
            <a:pPr lvl="1" eaLnBrk="1" hangingPunct="1"/>
            <a:r>
              <a:rPr lang="en-US"/>
              <a:t>“ODRs during December were higher than any month”</a:t>
            </a:r>
          </a:p>
          <a:p>
            <a:pPr lvl="1" eaLnBrk="1" hangingPunct="1"/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905000"/>
            <a:ext cx="5410200" cy="4267200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b="1">
                <a:ea typeface="ＭＳ Ｐゴシック" pitchFamily="29" charset="-128"/>
                <a:cs typeface="ＭＳ Ｐゴシック" pitchFamily="29" charset="-128"/>
              </a:rPr>
              <a:t>Precise statement:</a:t>
            </a:r>
          </a:p>
          <a:p>
            <a:pPr eaLnBrk="1" hangingPunct="1">
              <a:buFont typeface="Arial" pitchFamily="29" charset="0"/>
              <a:buChar char="–"/>
            </a:pP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Minor disrespect and disruption are increasing and are most likely to occur during the last 15-minutes of our classes when students are engaged in </a:t>
            </a:r>
            <a:br>
              <a:rPr lang="en-US" sz="2400">
                <a:ea typeface="ＭＳ Ｐゴシック" pitchFamily="29" charset="-128"/>
                <a:cs typeface="ＭＳ Ｐゴシック" pitchFamily="29" charset="-128"/>
              </a:rPr>
            </a:b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independent seat work. This pattern is most common in 7</a:t>
            </a:r>
            <a:r>
              <a:rPr lang="en-US" sz="2400" baseline="30000"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 and 8</a:t>
            </a:r>
            <a:r>
              <a:rPr lang="en-US" sz="2400" baseline="30000">
                <a:ea typeface="ＭＳ Ｐゴシック" pitchFamily="29" charset="-128"/>
                <a:cs typeface="ＭＳ Ｐゴシック" pitchFamily="29" charset="-128"/>
              </a:rPr>
              <a:t>th</a:t>
            </a:r>
            <a:r>
              <a:rPr lang="en-US" sz="2400">
                <a:ea typeface="ＭＳ Ｐゴシック" pitchFamily="29" charset="-128"/>
                <a:cs typeface="ＭＳ Ｐゴシック" pitchFamily="29" charset="-128"/>
              </a:rPr>
              <a:t> grades, involve many students, and appears to be maintained by work avoidance/escape.  Attention may also be a function of the behavior- we’re not sure.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648200" y="2209800"/>
            <a:ext cx="37338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5334000" y="3276600"/>
            <a:ext cx="18288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3962400" y="3657600"/>
            <a:ext cx="28956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6096000" y="3962400"/>
            <a:ext cx="22098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3962400" y="4343400"/>
            <a:ext cx="21336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5638800" y="4572000"/>
            <a:ext cx="28194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2" name="Oval 14"/>
          <p:cNvSpPr>
            <a:spLocks noChangeArrowheads="1"/>
          </p:cNvSpPr>
          <p:nvPr/>
        </p:nvSpPr>
        <p:spPr bwMode="auto">
          <a:xfrm>
            <a:off x="3962400" y="5029200"/>
            <a:ext cx="14478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  <p:bldP spid="22536" grpId="0" animBg="1"/>
      <p:bldP spid="22537" grpId="0" animBg="1"/>
      <p:bldP spid="22538" grpId="0" animBg="1"/>
      <p:bldP spid="22539" grpId="0" animBg="1"/>
      <p:bldP spid="22540" grpId="0" animBg="1"/>
      <p:bldP spid="22541" grpId="0" animBg="1"/>
      <p:bldP spid="225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4.   Recommit each year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525962"/>
          </a:xfrm>
        </p:spPr>
        <p:txBody>
          <a:bodyPr/>
          <a:lstStyle/>
          <a:p>
            <a:pPr marL="609600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Develop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and recommit to team process and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PBS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process with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staff</a:t>
            </a:r>
          </a:p>
          <a:p>
            <a:pPr marL="609600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Ask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for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buy-in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each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year</a:t>
            </a:r>
          </a:p>
          <a:p>
            <a:pPr marL="609600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Showcase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results and form a plan that addresses trends seen from this school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year</a:t>
            </a:r>
          </a:p>
          <a:p>
            <a:pPr marL="609600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If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you can predict it, you can prevent it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….</a:t>
            </a:r>
          </a:p>
          <a:p>
            <a:pPr marL="609600" indent="-609600" eaLnBrk="1" hangingPunct="1">
              <a:buNone/>
            </a:pPr>
            <a:endParaRPr lang="en-US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 eaLnBrk="1" hangingPunct="1">
              <a:buFontTx/>
              <a:buNone/>
            </a:pPr>
            <a:endParaRPr lang="en-US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 eaLnBrk="1" hangingPunct="1"/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5. Develop marketing plan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8229600" cy="4525963"/>
          </a:xfrm>
        </p:spPr>
        <p:txBody>
          <a:bodyPr/>
          <a:lstStyle/>
          <a:p>
            <a:pPr marL="609600" indent="-609600"/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Develop marketing plan to renew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commitment</a:t>
            </a:r>
          </a:p>
          <a:p>
            <a:pPr marL="609600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How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will you keep it novel new and a priority in school and community? </a:t>
            </a:r>
            <a:endParaRPr lang="en-US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Continue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to make it a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priority</a:t>
            </a:r>
          </a:p>
          <a:p>
            <a:pPr marL="902208" lvl="1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administration crucial</a:t>
            </a:r>
          </a:p>
          <a:p>
            <a:pPr marL="902208" lvl="1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needs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to continue to be a top school improvement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goal</a:t>
            </a:r>
          </a:p>
          <a:p>
            <a:pPr marL="609600" indent="-609600"/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Always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with the design that as it becomes standard practice it will be easier each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year</a:t>
            </a:r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ea typeface="ＭＳ Ｐゴシック" pitchFamily="29" charset="-128"/>
                <a:cs typeface="ＭＳ Ｐゴシック" pitchFamily="29" charset="-128"/>
              </a:rPr>
              <a:t>Group Cost Benefit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500" dirty="0">
                <a:ea typeface="ＭＳ Ｐゴシック" pitchFamily="29" charset="-128"/>
                <a:cs typeface="ＭＳ Ｐゴシック" pitchFamily="29" charset="-128"/>
              </a:rPr>
              <a:t>Office Referral </a:t>
            </a:r>
            <a:r>
              <a:rPr lang="en-US" sz="2500" dirty="0" smtClean="0">
                <a:ea typeface="ＭＳ Ｐゴシック" pitchFamily="29" charset="-128"/>
                <a:cs typeface="ＭＳ Ｐゴシック" pitchFamily="29" charset="-128"/>
              </a:rPr>
              <a:t>Reduction</a:t>
            </a:r>
            <a:endParaRPr lang="en-US" sz="2500" dirty="0">
              <a:ea typeface="ＭＳ Ｐゴシック" pitchFamily="29" charset="-128"/>
              <a:cs typeface="ＭＳ Ｐゴシック" pitchFamily="29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500" dirty="0">
                <a:ea typeface="ＭＳ Ｐゴシック" pitchFamily="29" charset="-128"/>
                <a:cs typeface="ＭＳ Ｐゴシック" pitchFamily="29" charset="-128"/>
              </a:rPr>
              <a:t> Across 12 PBIS Schools =</a:t>
            </a:r>
            <a:r>
              <a:rPr lang="en-US" sz="3700" b="1" dirty="0">
                <a:ea typeface="ＭＳ Ｐゴシック" pitchFamily="29" charset="-128"/>
                <a:cs typeface="ＭＳ Ｐゴシック" pitchFamily="29" charset="-128"/>
              </a:rPr>
              <a:t>5,606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dirty="0">
                <a:ea typeface="ＭＳ Ｐゴシック" pitchFamily="29" charset="-128"/>
                <a:cs typeface="ＭＳ Ｐゴシック" pitchFamily="29" charset="-128"/>
              </a:rPr>
              <a:t> If students miss </a:t>
            </a:r>
            <a:r>
              <a:rPr lang="en-US" sz="3700" dirty="0">
                <a:ea typeface="ＭＳ Ｐゴシック" pitchFamily="29" charset="-128"/>
                <a:cs typeface="ＭＳ Ｐゴシック" pitchFamily="29" charset="-128"/>
              </a:rPr>
              <a:t>45 </a:t>
            </a:r>
            <a:r>
              <a:rPr lang="en-US" sz="2500" dirty="0">
                <a:ea typeface="ＭＳ Ｐゴシック" pitchFamily="29" charset="-128"/>
                <a:cs typeface="ＭＳ Ｐゴシック" pitchFamily="29" charset="-128"/>
              </a:rPr>
              <a:t>minutes of instruction for each Office Referral,  5,606 X 45=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500" dirty="0">
                <a:ea typeface="ＭＳ Ｐゴシック" pitchFamily="29" charset="-128"/>
                <a:cs typeface="ＭＳ Ｐゴシック" pitchFamily="29" charset="-128"/>
              </a:rPr>
              <a:t>252,270 minutes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500" dirty="0">
                <a:ea typeface="ＭＳ Ｐゴシック" pitchFamily="29" charset="-128"/>
                <a:cs typeface="ＭＳ Ｐゴシック" pitchFamily="29" charset="-128"/>
              </a:rPr>
              <a:t>4204.50 hours or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500" b="1" dirty="0">
                <a:ea typeface="ＭＳ Ｐゴシック" pitchFamily="29" charset="-128"/>
                <a:cs typeface="ＭＳ Ｐゴシック" pitchFamily="29" charset="-128"/>
              </a:rPr>
              <a:t>700 days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500" dirty="0">
                <a:ea typeface="ＭＳ Ｐゴシック" pitchFamily="29" charset="-128"/>
                <a:cs typeface="ＭＳ Ｐゴシック" pitchFamily="29" charset="-128"/>
              </a:rPr>
              <a:t>of instructional time recovered!!!!!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500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r>
              <a:rPr lang="en-US" dirty="0"/>
              <a:t>Cost-Benefit Analysis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38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19202"/>
            <a:ext cx="83820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FB96D-32A3-46CA-8708-49F523FD86E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611779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8458200" cy="1470025"/>
          </a:xfrm>
        </p:spPr>
        <p:txBody>
          <a:bodyPr>
            <a:normAutofit fontScale="90000"/>
          </a:bodyPr>
          <a:lstStyle/>
          <a:p>
            <a:pPr marL="609600" indent="-609600"/>
            <a: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  <a:t>	</a:t>
            </a:r>
            <a:b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</a:br>
            <a: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  <a:t/>
            </a:r>
            <a:b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</a:br>
            <a: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  <a:t/>
            </a:r>
            <a:b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</a:br>
            <a: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  <a:t>How do we support our teams to recommit? </a:t>
            </a:r>
            <a:b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899938"/>
            <a:ext cx="41910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ea typeface="ＭＳ Ｐゴシック" pitchFamily="29" charset="-128"/>
                <a:cs typeface="ＭＳ Ｐゴシック" pitchFamily="29" charset="-128"/>
              </a:rPr>
              <a:t>Pair-Share Discussion</a:t>
            </a:r>
          </a:p>
          <a:p>
            <a:r>
              <a:rPr lang="en-US" dirty="0" smtClean="0">
                <a:solidFill>
                  <a:schemeClr val="accent3"/>
                </a:solidFill>
                <a:ea typeface="ＭＳ Ｐゴシック" pitchFamily="29" charset="-128"/>
              </a:rPr>
              <a:t>Group Share &amp; Brainstorm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b="1" dirty="0" smtClean="0"/>
              <a:t>6. Help your teams become </a:t>
            </a:r>
            <a:br>
              <a:rPr lang="en-US" sz="4000" b="1" dirty="0" smtClean="0"/>
            </a:br>
            <a:r>
              <a:rPr lang="en-US" sz="4000" b="1" dirty="0" smtClean="0"/>
              <a:t>organized and efficient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68200"/>
            <a:ext cx="8229600" cy="452596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  <a:defRPr/>
            </a:pPr>
            <a:r>
              <a:rPr lang="en-US" sz="3600" i="1" dirty="0" smtClean="0">
                <a:latin typeface="Tahoma" pitchFamily="29" charset="0"/>
              </a:rPr>
              <a:t>The Planning Tools</a:t>
            </a:r>
          </a:p>
          <a:p>
            <a:pPr algn="ctr">
              <a:spcBef>
                <a:spcPts val="0"/>
              </a:spcBef>
              <a:buNone/>
              <a:defRPr/>
            </a:pPr>
            <a:endParaRPr lang="en-US" sz="1400" dirty="0" smtClean="0">
              <a:latin typeface="Tahoma" pitchFamily="29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latin typeface="Tahoma" pitchFamily="29" charset="0"/>
              </a:rPr>
              <a:t>Working Smarter</a:t>
            </a:r>
            <a:endParaRPr lang="en-US" b="1" dirty="0" smtClean="0">
              <a:solidFill>
                <a:schemeClr val="accent3"/>
              </a:solidFill>
              <a:latin typeface="Tahoma" pitchFamily="29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latin typeface="Tahoma" pitchFamily="29" charset="0"/>
              </a:rPr>
              <a:t>Resource Mapping</a:t>
            </a:r>
            <a:endParaRPr lang="en-US" b="1" dirty="0" smtClean="0">
              <a:solidFill>
                <a:schemeClr val="accent3"/>
              </a:solidFill>
              <a:latin typeface="Tahoma" pitchFamily="29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b="1" dirty="0" smtClean="0">
                <a:latin typeface="Tahoma" pitchFamily="29" charset="0"/>
              </a:rPr>
              <a:t>Big 5 Generator</a:t>
            </a:r>
          </a:p>
          <a:p>
            <a:pPr algn="ctr">
              <a:spcBef>
                <a:spcPts val="0"/>
              </a:spcBef>
              <a:defRPr/>
            </a:pPr>
            <a:r>
              <a:rPr lang="en-US" dirty="0" smtClean="0">
                <a:latin typeface="Tahoma" pitchFamily="29" charset="0"/>
              </a:rPr>
              <a:t>Implementation Snapshots</a:t>
            </a:r>
          </a:p>
          <a:p>
            <a:pPr algn="ctr">
              <a:spcBef>
                <a:spcPts val="0"/>
              </a:spcBef>
              <a:defRPr/>
            </a:pPr>
            <a:r>
              <a:rPr lang="en-US" dirty="0" smtClean="0">
                <a:latin typeface="Tahoma" pitchFamily="29" charset="0"/>
              </a:rPr>
              <a:t>Practice Profiles</a:t>
            </a:r>
            <a:endParaRPr lang="en-US" dirty="0" smtClean="0">
              <a:solidFill>
                <a:schemeClr val="accent3"/>
              </a:solidFill>
              <a:latin typeface="Tahoma" pitchFamily="29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dirty="0" smtClean="0">
                <a:latin typeface="Tahoma" pitchFamily="29" charset="0"/>
              </a:rPr>
              <a:t>BOQ Team Action Plan</a:t>
            </a:r>
          </a:p>
          <a:p>
            <a:pPr algn="ctr">
              <a:spcBef>
                <a:spcPts val="0"/>
              </a:spcBef>
              <a:defRPr/>
            </a:pPr>
            <a:r>
              <a:rPr lang="en-US" dirty="0" smtClean="0">
                <a:latin typeface="Tahoma" pitchFamily="29" charset="0"/>
              </a:rPr>
              <a:t>Year at A Glance Planner</a:t>
            </a:r>
          </a:p>
          <a:p>
            <a:pPr algn="ctr">
              <a:spcBef>
                <a:spcPts val="0"/>
              </a:spcBef>
              <a:defRPr/>
            </a:pPr>
            <a:r>
              <a:rPr lang="en-US" dirty="0" smtClean="0">
                <a:latin typeface="Tahoma" pitchFamily="29" charset="0"/>
              </a:rPr>
              <a:t>Monthly Calendar</a:t>
            </a:r>
          </a:p>
          <a:p>
            <a:pPr algn="ctr">
              <a:spcBef>
                <a:spcPts val="0"/>
              </a:spcBef>
              <a:defRPr/>
            </a:pPr>
            <a:endParaRPr lang="en-US" i="1" dirty="0" smtClean="0">
              <a:solidFill>
                <a:schemeClr val="accent3"/>
              </a:solidFill>
              <a:latin typeface="Tahoma" pitchFamily="29" charset="0"/>
            </a:endParaRPr>
          </a:p>
          <a:p>
            <a:pPr marL="609600" indent="-609600" eaLnBrk="1" hangingPunct="1"/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534400" cy="106727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ＭＳ Ｐゴシック" pitchFamily="-112" charset="-128"/>
                <a:cs typeface="ＭＳ Ｐゴシック" pitchFamily="-112" charset="-128"/>
              </a:rPr>
              <a:t>Prepare </a:t>
            </a:r>
            <a:r>
              <a:rPr lang="en-US" dirty="0">
                <a:ea typeface="ＭＳ Ｐゴシック" pitchFamily="-112" charset="-128"/>
                <a:cs typeface="ＭＳ Ｐゴシック" pitchFamily="-112" charset="-128"/>
              </a:rPr>
              <a:t>for Working Smarter </a:t>
            </a:r>
            <a:br>
              <a:rPr lang="en-US" dirty="0"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 sz="2800" dirty="0">
                <a:ea typeface="ＭＳ Ｐゴシック" pitchFamily="-112" charset="-128"/>
                <a:cs typeface="ＭＳ Ｐゴシック" pitchFamily="-112" charset="-128"/>
              </a:rPr>
              <a:t>(</a:t>
            </a:r>
            <a:r>
              <a:rPr lang="en-US" sz="2800" u="sng" dirty="0">
                <a:ea typeface="ＭＳ Ｐゴシック" pitchFamily="-112" charset="-128"/>
                <a:cs typeface="ＭＳ Ｐゴシック" pitchFamily="-112" charset="-128"/>
              </a:rPr>
              <a:t>Not</a:t>
            </a:r>
            <a:r>
              <a:rPr lang="en-US" sz="2800" dirty="0">
                <a:ea typeface="ＭＳ Ｐゴシック" pitchFamily="-112" charset="-128"/>
                <a:cs typeface="ＭＳ Ｐゴシック" pitchFamily="-112" charset="-128"/>
              </a:rPr>
              <a:t> Harder)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324" cy="4800124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Allows schools to identify the multiple committees within their school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Helps in identifying purposes, outcomes, target groups, and staff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Assists schools in addressing, evaluating, and restructuring committees and initiatives to address school improvement plan</a:t>
            </a:r>
          </a:p>
          <a:p>
            <a:pPr>
              <a:lnSpc>
                <a:spcPct val="90000"/>
              </a:lnSpc>
              <a:buClr>
                <a:srgbClr val="003082"/>
              </a:buClr>
            </a:pPr>
            <a:r>
              <a:rPr lang="en-US" dirty="0" smtClean="0"/>
              <a:t>Important for schools to identify that school-wide PBS is integrated into existing committees and initiatives</a:t>
            </a:r>
          </a:p>
          <a:p>
            <a:pPr lvl="1">
              <a:lnSpc>
                <a:spcPct val="90000"/>
              </a:lnSpc>
              <a:buClr>
                <a:srgbClr val="003082"/>
              </a:buClr>
              <a:buFontTx/>
              <a:buChar char="•"/>
            </a:pPr>
            <a:endParaRPr lang="en-US" dirty="0" smtClean="0"/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9F7CBE-1DFC-40E9-8A34-7AC25665427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0002" name="Group 2"/>
          <p:cNvGraphicFramePr>
            <a:graphicFrameLocks noGrp="1"/>
          </p:cNvGraphicFramePr>
          <p:nvPr/>
        </p:nvGraphicFramePr>
        <p:xfrm>
          <a:off x="1" y="68580"/>
          <a:ext cx="9144000" cy="6526986"/>
        </p:xfrm>
        <a:graphic>
          <a:graphicData uri="http://schemas.openxmlformats.org/drawingml/2006/table">
            <a:tbl>
              <a:tblPr/>
              <a:tblGrid>
                <a:gridCol w="1554480"/>
                <a:gridCol w="1136333"/>
                <a:gridCol w="1090612"/>
                <a:gridCol w="927735"/>
                <a:gridCol w="1234440"/>
                <a:gridCol w="1757363"/>
                <a:gridCol w="1443037"/>
              </a:tblGrid>
              <a:tr h="1234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Workgroup/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Committee/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Outcome/Link to 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Who do we serve?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What is the ticket in?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Names of 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Non-negotiable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District Mandate?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How do we measure impact?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Overlap?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Modify?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9878"/>
                    </a:solidFill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Attendance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Junebug, Leo,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Attendance records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7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SW PBS 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Ben, Tom, Lou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Office Referrals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Attend, MIR,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Nursing log ,climate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 continue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7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Safety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Toni, Barb,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Office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Referrals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BIG 5, climate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into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School Spirit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into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2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Discipline Committee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Tom, Lou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Office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Referrals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Yes-fold into SW PBS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 Support Team/Problem Solving 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Steve,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Sue,Jon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Discipline,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DIBELS, FACTS…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No- continue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School Improvement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1,2,3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Bill, Jon, Lou, 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All of the above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Yes- continue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6611779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Calendar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Discuss utility of calendar tool</a:t>
            </a:r>
          </a:p>
          <a:p>
            <a:r>
              <a:rPr lang="en-US" dirty="0" smtClean="0"/>
              <a:t>Revised to reflect DE Practices</a:t>
            </a:r>
          </a:p>
          <a:p>
            <a:r>
              <a:rPr lang="en-US" dirty="0" smtClean="0"/>
              <a:t>Review April – August Example</a:t>
            </a:r>
          </a:p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Divide group </a:t>
            </a:r>
          </a:p>
          <a:p>
            <a:r>
              <a:rPr lang="en-US" dirty="0" smtClean="0"/>
              <a:t>Divide months per group</a:t>
            </a:r>
          </a:p>
          <a:p>
            <a:r>
              <a:rPr lang="en-US" dirty="0" smtClean="0"/>
              <a:t>Groups draft additions/revisions to monthly task guidelines</a:t>
            </a:r>
          </a:p>
          <a:p>
            <a:r>
              <a:rPr lang="en-US" dirty="0" smtClean="0"/>
              <a:t>Share/Debrief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Celebration – </a:t>
            </a:r>
            <a:br>
              <a:rPr lang="en-US" dirty="0" smtClean="0"/>
            </a:br>
            <a:r>
              <a:rPr lang="en-US" dirty="0" smtClean="0"/>
              <a:t>What’s </a:t>
            </a:r>
            <a:r>
              <a:rPr lang="en-US" dirty="0" err="1" smtClean="0"/>
              <a:t>Cookin</a:t>
            </a:r>
            <a:r>
              <a:rPr lang="en-US" dirty="0" smtClean="0"/>
              <a:t>’ with DE-PBS?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2888"/>
            <a:ext cx="8229600" cy="4325112"/>
          </a:xfrm>
        </p:spPr>
        <p:txBody>
          <a:bodyPr/>
          <a:lstStyle/>
          <a:p>
            <a:r>
              <a:rPr lang="en-US" dirty="0" smtClean="0"/>
              <a:t>Summary &amp; feedback</a:t>
            </a:r>
          </a:p>
          <a:p>
            <a:r>
              <a:rPr lang="en-US" dirty="0" smtClean="0"/>
              <a:t>Schools</a:t>
            </a:r>
          </a:p>
          <a:p>
            <a:r>
              <a:rPr lang="en-US" dirty="0" smtClean="0"/>
              <a:t>Gallery Walk</a:t>
            </a:r>
          </a:p>
          <a:p>
            <a:r>
              <a:rPr lang="en-US" dirty="0" smtClean="0"/>
              <a:t>2012 – call for posters </a:t>
            </a:r>
          </a:p>
          <a:p>
            <a:pPr>
              <a:buNone/>
            </a:pPr>
            <a:r>
              <a:rPr lang="en-US" dirty="0" smtClean="0"/>
              <a:t>	and/or presentations</a:t>
            </a:r>
          </a:p>
          <a:p>
            <a:endParaRPr lang="en-US" dirty="0"/>
          </a:p>
        </p:txBody>
      </p:sp>
      <p:pic>
        <p:nvPicPr>
          <p:cNvPr id="1026" name="Picture 2" descr="C:\Users\hearn\AppData\Local\Microsoft\Windows\Temporary Internet Files\Content.IE5\XEWDJMTQ\MC9002321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819400"/>
            <a:ext cx="2590800" cy="2418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8. Educate staff about </a:t>
            </a:r>
            <a:br>
              <a:rPr lang="en-US" sz="4000" b="1" dirty="0" smtClean="0"/>
            </a:br>
            <a:r>
              <a:rPr lang="en-US" sz="4000" b="1" dirty="0" smtClean="0"/>
              <a:t>evidence-based practice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229600" cy="4724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ea typeface="ＭＳ Ｐゴシック" pitchFamily="29" charset="-128"/>
                <a:cs typeface="ＭＳ Ｐゴシック" pitchFamily="29" charset="-128"/>
              </a:rPr>
              <a:t>“</a:t>
            </a:r>
            <a:r>
              <a:rPr lang="en-US" sz="2800" i="1" dirty="0">
                <a:ea typeface="ＭＳ Ｐゴシック" pitchFamily="29" charset="-128"/>
                <a:cs typeface="ＭＳ Ｐゴシック" pitchFamily="29" charset="-128"/>
              </a:rPr>
              <a:t>Staff as consumers</a:t>
            </a:r>
            <a:r>
              <a:rPr lang="en-US" sz="2800" dirty="0">
                <a:ea typeface="ＭＳ Ｐゴシック" pitchFamily="29" charset="-128"/>
                <a:cs typeface="ＭＳ Ｐゴシック" pitchFamily="29" charset="-128"/>
              </a:rPr>
              <a:t>” of evidence based practices- with an average of 14 initiatives going at any one time in schools, educators must be able to say no to new practices that are unnecessary</a:t>
            </a:r>
          </a:p>
          <a:p>
            <a:pPr marL="609600" indent="-60960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ea typeface="ＭＳ Ｐゴシック" pitchFamily="29" charset="-128"/>
                <a:cs typeface="ＭＳ Ｐゴシック" pitchFamily="29" charset="-128"/>
              </a:rPr>
              <a:t>Best </a:t>
            </a:r>
            <a:r>
              <a:rPr lang="en-US" sz="2800" dirty="0">
                <a:ea typeface="ＭＳ Ｐゴシック" pitchFamily="29" charset="-128"/>
                <a:cs typeface="ＭＳ Ｐゴシック" pitchFamily="29" charset="-128"/>
              </a:rPr>
              <a:t>practices should not go away with when we get new leadership- with data, we can make informed decisions about effective and ineffective practices that fit into each school’s culture- when we use data, we can make decisions that reflect the needs of our individual building</a:t>
            </a:r>
            <a:r>
              <a:rPr lang="en-US" sz="2400" dirty="0">
                <a:ea typeface="ＭＳ Ｐゴシック" pitchFamily="29" charset="-128"/>
                <a:cs typeface="ＭＳ Ｐゴシック" pitchFamily="29" charset="-128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z="2400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9. Adjusting along the way </a:t>
            </a:r>
            <a:r>
              <a:rPr lang="en-US" dirty="0" smtClean="0">
                <a:solidFill>
                  <a:schemeClr val="accent3"/>
                </a:solidFill>
              </a:rPr>
              <a:t/>
            </a:r>
            <a:br>
              <a:rPr lang="en-US" dirty="0" smtClean="0">
                <a:solidFill>
                  <a:schemeClr val="accent3"/>
                </a:solidFill>
              </a:rPr>
            </a:b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Amount and type of support needed changes over time based on the teams’ skill set, knowledge and commitment to change</a:t>
            </a:r>
          </a:p>
          <a:p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Maintain representation; training for new team members as needed</a:t>
            </a:r>
          </a:p>
          <a:p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Team leader(s) and member rotation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>
                <a:ea typeface="ＭＳ Ｐゴシック" pitchFamily="29" charset="-128"/>
                <a:cs typeface="ＭＳ Ｐゴシック" pitchFamily="29" charset="-128"/>
              </a:rPr>
              <a:t>10. Empower </a:t>
            </a:r>
            <a:r>
              <a:rPr lang="en-US" sz="4000" b="1" dirty="0" smtClean="0">
                <a:ea typeface="ＭＳ Ｐゴシック" pitchFamily="29" charset="-128"/>
                <a:cs typeface="ＭＳ Ｐゴシック" pitchFamily="29" charset="-128"/>
              </a:rPr>
              <a:t>staff &amp; make </a:t>
            </a:r>
            <a:r>
              <a:rPr lang="en-US" sz="4000" b="1" dirty="0">
                <a:ea typeface="ＭＳ Ｐゴシック" pitchFamily="29" charset="-128"/>
                <a:cs typeface="ＭＳ Ｐゴシック" pitchFamily="29" charset="-128"/>
              </a:rPr>
              <a:t>it easy to do….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Give staff </a:t>
            </a:r>
            <a:r>
              <a:rPr lang="en-US" sz="2600" dirty="0">
                <a:ea typeface="ＭＳ Ｐゴシック" pitchFamily="29" charset="-128"/>
                <a:cs typeface="ＭＳ Ｐゴシック" pitchFamily="29" charset="-128"/>
              </a:rPr>
              <a:t>a </a:t>
            </a: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voice; a </a:t>
            </a:r>
            <a:r>
              <a:rPr lang="en-US" sz="2600" dirty="0">
                <a:ea typeface="ＭＳ Ｐゴシック" pitchFamily="29" charset="-128"/>
                <a:cs typeface="ＭＳ Ｐゴシック" pitchFamily="29" charset="-128"/>
              </a:rPr>
              <a:t>communication </a:t>
            </a: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mechanism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Handbook (to include: e.g.</a:t>
            </a:r>
            <a:r>
              <a:rPr lang="en-US" sz="2600" b="1" dirty="0" smtClean="0">
                <a:ea typeface="ＭＳ Ｐゴシック" pitchFamily="29" charset="-128"/>
                <a:cs typeface="ＭＳ Ｐゴシック" pitchFamily="29" charset="-128"/>
              </a:rPr>
              <a:t> 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Description of SW-PBS core ideas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School-wide Behavioral Expectations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Teaching matrix 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Teaching plans and teaching schedule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Reward system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Continuum of consequences for problem behavior</a:t>
            </a:r>
            <a:endParaRPr lang="en-US" sz="2400" b="1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Teaming System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Regular meeting schedule and process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  <a:ea typeface="ＭＳ Ｐゴシック" pitchFamily="29" charset="-128"/>
              </a:rPr>
              <a:t>Regular schedule for annual planning/training</a:t>
            </a:r>
            <a:endParaRPr lang="en-US" sz="2400" dirty="0" smtClean="0">
              <a:solidFill>
                <a:schemeClr val="accent2"/>
              </a:solidFill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Annual Calendar of Activities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On-going coaching support for teachers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600" dirty="0" smtClean="0">
                <a:ea typeface="ＭＳ Ｐゴシック" pitchFamily="29" charset="-128"/>
                <a:cs typeface="ＭＳ Ｐゴシック" pitchFamily="29" charset="-128"/>
              </a:rPr>
              <a:t>Request for Assistance- easy to ask for help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endParaRPr lang="en-US" sz="2400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sz="2400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611779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DE-PBS Updates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2952" y="319088"/>
            <a:ext cx="8832715" cy="1052512"/>
          </a:xfrm>
        </p:spPr>
        <p:txBody>
          <a:bodyPr>
            <a:normAutofit/>
          </a:bodyPr>
          <a:lstStyle/>
          <a:p>
            <a:r>
              <a:rPr lang="en-US" dirty="0" smtClean="0"/>
              <a:t>Discipline Data Reporting Tool - DDRT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87284" y="1371600"/>
            <a:ext cx="7506518" cy="51022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Excel Sheet: 2 or 4 year data tracking</a:t>
            </a:r>
          </a:p>
          <a:p>
            <a:r>
              <a:rPr lang="en-US" dirty="0" smtClean="0"/>
              <a:t>Includes: </a:t>
            </a:r>
          </a:p>
          <a:p>
            <a:pPr lvl="1"/>
            <a:r>
              <a:rPr lang="en-US" dirty="0" smtClean="0"/>
              <a:t>Average referral rate/month and per year</a:t>
            </a:r>
          </a:p>
          <a:p>
            <a:pPr lvl="1"/>
            <a:r>
              <a:rPr lang="en-US" dirty="0" smtClean="0"/>
              <a:t>Year to year comparison</a:t>
            </a:r>
          </a:p>
          <a:p>
            <a:pPr lvl="1"/>
            <a:r>
              <a:rPr lang="en-US" dirty="0" smtClean="0"/>
              <a:t>Referrals by Student – Triangle Graph</a:t>
            </a:r>
          </a:p>
          <a:p>
            <a:pPr lvl="1"/>
            <a:r>
              <a:rPr lang="en-US" dirty="0" smtClean="0"/>
              <a:t>2009-2010 National Average Comparison</a:t>
            </a:r>
          </a:p>
          <a:p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Email to coaches, team leaders &amp; administration</a:t>
            </a:r>
          </a:p>
          <a:p>
            <a:pPr lvl="1"/>
            <a:r>
              <a:rPr lang="en-US" dirty="0" smtClean="0"/>
              <a:t>Available for download from DE-PBS Website</a:t>
            </a:r>
          </a:p>
          <a:p>
            <a:r>
              <a:rPr lang="en-US" dirty="0" smtClean="0"/>
              <a:t>Data Collection</a:t>
            </a:r>
          </a:p>
          <a:p>
            <a:pPr lvl="1"/>
            <a:r>
              <a:rPr lang="en-US" dirty="0" smtClean="0"/>
              <a:t>Year end data due </a:t>
            </a:r>
            <a:r>
              <a:rPr lang="en-US" b="1" u="sng" dirty="0" smtClean="0"/>
              <a:t>June 30, 2011</a:t>
            </a:r>
          </a:p>
          <a:p>
            <a:pPr lvl="1"/>
            <a:r>
              <a:rPr lang="en-US" dirty="0" smtClean="0"/>
              <a:t>District &amp; State level review</a:t>
            </a:r>
          </a:p>
          <a:p>
            <a:pPr lvl="1"/>
            <a:r>
              <a:rPr lang="en-US" dirty="0" smtClean="0"/>
              <a:t>PD &amp; TA Guidance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6143" y="784482"/>
            <a:ext cx="8299108" cy="9144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DE Strengths and Needs Assessment for PBS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33400" y="1981200"/>
            <a:ext cx="7166428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Part A (Tier 1) has 4 sections:</a:t>
            </a:r>
          </a:p>
          <a:p>
            <a:pPr lvl="1"/>
            <a:r>
              <a:rPr lang="en-US" dirty="0" smtClean="0"/>
              <a:t>Program Development and Evaluation</a:t>
            </a:r>
          </a:p>
          <a:p>
            <a:pPr lvl="1"/>
            <a:r>
              <a:rPr lang="en-US" dirty="0" smtClean="0"/>
              <a:t>SW and Classroom-wide Systems</a:t>
            </a:r>
          </a:p>
          <a:p>
            <a:pPr lvl="1"/>
            <a:r>
              <a:rPr lang="en-US" dirty="0" smtClean="0"/>
              <a:t>Developing Self-Discipline</a:t>
            </a:r>
          </a:p>
          <a:p>
            <a:pPr lvl="1"/>
            <a:r>
              <a:rPr lang="en-US" dirty="0" smtClean="0"/>
              <a:t>Correcting Problem Behavior </a:t>
            </a:r>
          </a:p>
          <a:p>
            <a:r>
              <a:rPr lang="en-US" dirty="0" smtClean="0"/>
              <a:t>Available through end of school year</a:t>
            </a:r>
          </a:p>
          <a:p>
            <a:r>
              <a:rPr lang="en-US" dirty="0" smtClean="0"/>
              <a:t>Team Leader, Coach, and Administrator have information or at website under “Forms and Tools”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Supporting Team with DASNPBS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32888"/>
            <a:ext cx="8229600" cy="4325112"/>
          </a:xfrm>
        </p:spPr>
        <p:txBody>
          <a:bodyPr/>
          <a:lstStyle/>
          <a:p>
            <a:r>
              <a:rPr lang="en-US" dirty="0" smtClean="0"/>
              <a:t>View example DASNPBS summary data &amp; worksheet</a:t>
            </a:r>
          </a:p>
          <a:p>
            <a:r>
              <a:rPr lang="en-US" dirty="0" smtClean="0"/>
              <a:t>Follow up after data is received to see if there are questions/thoughts about the data</a:t>
            </a:r>
          </a:p>
          <a:p>
            <a:r>
              <a:rPr lang="en-US" dirty="0" smtClean="0"/>
              <a:t>Prompt schools to make a plan to share with staff and USE at a team planning meeting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2390" y="544284"/>
            <a:ext cx="8299108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School Climate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3" y="1651000"/>
            <a:ext cx="7166428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Participation for 2011</a:t>
            </a:r>
          </a:p>
          <a:p>
            <a:pPr lvl="1"/>
            <a:r>
              <a:rPr lang="en-US" dirty="0" smtClean="0"/>
              <a:t>160 Schools State-wide</a:t>
            </a:r>
          </a:p>
          <a:p>
            <a:pPr lvl="2"/>
            <a:r>
              <a:rPr lang="en-US" sz="2000" dirty="0" smtClean="0"/>
              <a:t>Teacher = 6757 respondents</a:t>
            </a:r>
          </a:p>
          <a:p>
            <a:pPr lvl="2"/>
            <a:r>
              <a:rPr lang="en-US" sz="2000" dirty="0" smtClean="0"/>
              <a:t>Home= 15838 respondents</a:t>
            </a:r>
          </a:p>
          <a:p>
            <a:pPr lvl="2"/>
            <a:r>
              <a:rPr lang="en-US" sz="2000" dirty="0" smtClean="0"/>
              <a:t>Student= 42066 respondents</a:t>
            </a:r>
          </a:p>
          <a:p>
            <a:pPr lvl="2"/>
            <a:endParaRPr lang="en-US" sz="2000" dirty="0" smtClean="0"/>
          </a:p>
          <a:p>
            <a:r>
              <a:rPr lang="en-US" dirty="0" smtClean="0"/>
              <a:t>Workshop on Understanding and Interpreting your School Climate data on May 24, 2011 in Dover</a:t>
            </a:r>
          </a:p>
          <a:p>
            <a:pPr lvl="0">
              <a:buNone/>
            </a:pPr>
            <a:endParaRPr lang="en-US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6931" y="506252"/>
            <a:ext cx="7507891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Phase 1 &amp; 2 Recognition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3" y="1681787"/>
            <a:ext cx="7166428" cy="4724400"/>
          </a:xfrm>
        </p:spPr>
        <p:txBody>
          <a:bodyPr/>
          <a:lstStyle/>
          <a:p>
            <a:r>
              <a:rPr lang="en-US" dirty="0" smtClean="0"/>
              <a:t>Applications were sent out to team leaders, coaches, and administrators</a:t>
            </a:r>
          </a:p>
          <a:p>
            <a:pPr lvl="1"/>
            <a:r>
              <a:rPr lang="en-US" dirty="0" smtClean="0"/>
              <a:t>Also available on the website under “Forms and Tools”</a:t>
            </a:r>
          </a:p>
          <a:p>
            <a:r>
              <a:rPr lang="en-US" dirty="0" smtClean="0"/>
              <a:t>FAQ documents to help with process</a:t>
            </a:r>
          </a:p>
          <a:p>
            <a:r>
              <a:rPr lang="en-US" dirty="0" smtClean="0"/>
              <a:t>Due June 30, 2011</a:t>
            </a:r>
          </a:p>
          <a:p>
            <a:r>
              <a:rPr lang="en-US" dirty="0" smtClean="0"/>
              <a:t>We hope schools apply!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66931" y="506252"/>
            <a:ext cx="7507891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Key Features Evaluation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3" y="1681787"/>
            <a:ext cx="7166428" cy="4724400"/>
          </a:xfrm>
        </p:spPr>
        <p:txBody>
          <a:bodyPr/>
          <a:lstStyle/>
          <a:p>
            <a:r>
              <a:rPr lang="en-US" dirty="0" smtClean="0"/>
              <a:t>New external evaluation to replace SET-D</a:t>
            </a:r>
          </a:p>
          <a:p>
            <a:r>
              <a:rPr lang="en-US" dirty="0" smtClean="0"/>
              <a:t>Aligned with DE-PBS key features to be a more comprehensive tool</a:t>
            </a:r>
          </a:p>
          <a:p>
            <a:r>
              <a:rPr lang="en-US" dirty="0" smtClean="0"/>
              <a:t>Currently piloting </a:t>
            </a:r>
          </a:p>
          <a:p>
            <a:r>
              <a:rPr lang="en-US" dirty="0" smtClean="0"/>
              <a:t>Full implementation in 2011-12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304800"/>
            <a:ext cx="58420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Why Sustainability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26142" y="1153416"/>
            <a:ext cx="7953264" cy="4724400"/>
          </a:xfrm>
        </p:spPr>
        <p:txBody>
          <a:bodyPr/>
          <a:lstStyle/>
          <a:p>
            <a:r>
              <a:rPr lang="en-US" dirty="0" smtClean="0"/>
              <a:t>Need expressed by many </a:t>
            </a:r>
          </a:p>
          <a:p>
            <a:pPr lvl="1"/>
            <a:r>
              <a:rPr lang="en-US" dirty="0" smtClean="0"/>
              <a:t>Sustaining momentum is challenging</a:t>
            </a:r>
          </a:p>
          <a:p>
            <a:pPr lvl="0"/>
            <a:r>
              <a:rPr lang="en-US" dirty="0" smtClean="0"/>
              <a:t>Key Feature #8</a:t>
            </a:r>
          </a:p>
          <a:p>
            <a:pPr lvl="1"/>
            <a:r>
              <a:rPr lang="en-US" dirty="0" smtClean="0"/>
              <a:t>…schools demonstrate </a:t>
            </a:r>
            <a:r>
              <a:rPr lang="en-US" i="1" dirty="0" smtClean="0"/>
              <a:t>sustained commitment, participation, and implementation</a:t>
            </a:r>
            <a:r>
              <a:rPr lang="en-US" dirty="0" smtClean="0"/>
              <a:t> </a:t>
            </a:r>
            <a:r>
              <a:rPr lang="en-US" i="1" dirty="0" smtClean="0"/>
              <a:t>with fidelity</a:t>
            </a:r>
          </a:p>
          <a:p>
            <a:pPr lvl="1"/>
            <a:r>
              <a:rPr lang="en-US" dirty="0" smtClean="0"/>
              <a:t>…a shared approach to the </a:t>
            </a:r>
            <a:r>
              <a:rPr lang="en-US" i="1" dirty="0" smtClean="0"/>
              <a:t>dynamic and evolving</a:t>
            </a:r>
            <a:r>
              <a:rPr lang="en-US" dirty="0" smtClean="0"/>
              <a:t> PBS process.  </a:t>
            </a:r>
          </a:p>
          <a:p>
            <a:endParaRPr lang="en-US" dirty="0" smtClean="0"/>
          </a:p>
        </p:txBody>
      </p:sp>
      <p:pic>
        <p:nvPicPr>
          <p:cNvPr id="6" name="Picture 5" descr="farm marekt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7748" y="4493237"/>
            <a:ext cx="2612627" cy="19594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81342" y="4759005"/>
            <a:ext cx="4998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Keep Growing the Green!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10 Best Practices to Promote Evidence Based Practices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295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 smtClean="0"/>
              <a:t>1. Get honest about issues or concerns in your building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88315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Administrator is key!! </a:t>
            </a:r>
            <a:endParaRPr lang="en-US" dirty="0" smtClean="0">
              <a:ea typeface="ＭＳ Ｐゴシック" pitchFamily="29" charset="-128"/>
              <a:cs typeface="ＭＳ Ｐゴシック" pitchFamily="29" charset="-128"/>
            </a:endParaRPr>
          </a:p>
          <a:p>
            <a:pPr marL="609600" indent="-609600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Establish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a kind of  “haven”- place that individuals can get feel safe about reporting </a:t>
            </a: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concerns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 smtClean="0">
                <a:ea typeface="ＭＳ Ｐゴシック" pitchFamily="29" charset="-128"/>
                <a:cs typeface="ＭＳ Ｐゴシック" pitchFamily="29" charset="-128"/>
              </a:rPr>
              <a:t>Supported 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by school community and empowered to be a part of the decision making process- “Community of Practice”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sz="2800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Courtesy of S. Barrett – PBIS TA Ctr.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Tools to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25112"/>
          </a:xfrm>
        </p:spPr>
        <p:txBody>
          <a:bodyPr/>
          <a:lstStyle/>
          <a:p>
            <a:r>
              <a:rPr lang="en-US" dirty="0" smtClean="0"/>
              <a:t>Tools: </a:t>
            </a:r>
          </a:p>
          <a:p>
            <a:pPr lvl="1"/>
            <a:r>
              <a:rPr lang="en-US" dirty="0" smtClean="0"/>
              <a:t>Self Assessment - DASNPBS </a:t>
            </a:r>
          </a:p>
          <a:p>
            <a:pPr lvl="1"/>
            <a:r>
              <a:rPr lang="en-US" dirty="0" smtClean="0"/>
              <a:t>Fidelity Checks </a:t>
            </a:r>
          </a:p>
          <a:p>
            <a:pPr lvl="1"/>
            <a:r>
              <a:rPr lang="en-US" dirty="0" smtClean="0"/>
              <a:t>ODRs – DDRT Summaries </a:t>
            </a:r>
          </a:p>
          <a:p>
            <a:pPr lvl="1"/>
            <a:r>
              <a:rPr lang="en-US" dirty="0" smtClean="0"/>
              <a:t>DE School Climate Surveys </a:t>
            </a:r>
          </a:p>
          <a:p>
            <a:pPr lvl="1"/>
            <a:r>
              <a:rPr lang="en-US" dirty="0" smtClean="0"/>
              <a:t>Satisfaction Surveys</a:t>
            </a:r>
          </a:p>
          <a:p>
            <a:r>
              <a:rPr lang="en-US" dirty="0" smtClean="0"/>
              <a:t>Provide data summaries within a week of return – decide best approach to deliver feedback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77000"/>
            <a:ext cx="32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Adapted slide from S. Barrett – PBIS TA Ctr.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0010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2. Develop precision statements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924800" cy="4525963"/>
          </a:xfrm>
        </p:spPr>
        <p:txBody>
          <a:bodyPr/>
          <a:lstStyle/>
          <a:p>
            <a:pPr marL="609600" indent="-609600" eaLnBrk="1" hangingPunct="1">
              <a:buFont typeface="Arial" pitchFamily="34" charset="0"/>
              <a:buChar char="•"/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Key to being efficient with limited resources</a:t>
            </a:r>
          </a:p>
          <a:p>
            <a:pPr marL="609600" indent="-609600" eaLnBrk="1" hangingPunct="1">
              <a:buFontTx/>
              <a:buNone/>
            </a:pPr>
            <a:endParaRPr lang="en-US" dirty="0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From primary to precise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05400"/>
          </a:xfrm>
        </p:spPr>
        <p:txBody>
          <a:bodyPr>
            <a:normAutofit/>
          </a:bodyPr>
          <a:lstStyle/>
          <a:p>
            <a:pPr eaLnBrk="1" hangingPunct="1">
              <a:buFont typeface="Arial" pitchFamily="29" charset="0"/>
              <a:buChar char="–"/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Primary statements are vague and leave us with more questions than answers</a:t>
            </a:r>
          </a:p>
          <a:p>
            <a:pPr eaLnBrk="1" hangingPunct="1">
              <a:buFont typeface="Arial" pitchFamily="29" charset="0"/>
              <a:buChar char="–"/>
            </a:pP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Precise statements include information about the 5 “</a:t>
            </a:r>
            <a:r>
              <a:rPr lang="en-US" dirty="0" err="1">
                <a:ea typeface="ＭＳ Ｐゴシック" pitchFamily="29" charset="-128"/>
                <a:cs typeface="ＭＳ Ｐゴシック" pitchFamily="29" charset="-128"/>
              </a:rPr>
              <a:t>Wh</a:t>
            </a:r>
            <a:r>
              <a:rPr lang="en-US" dirty="0">
                <a:ea typeface="ＭＳ Ｐゴシック" pitchFamily="29" charset="-128"/>
                <a:cs typeface="ＭＳ Ｐゴシック" pitchFamily="29" charset="-128"/>
              </a:rPr>
              <a:t>” questions:</a:t>
            </a:r>
          </a:p>
          <a:p>
            <a:pPr lvl="1" eaLnBrk="1" hangingPunct="1"/>
            <a:r>
              <a:rPr lang="en-US" dirty="0"/>
              <a:t>What is the problem and how often is it happening?</a:t>
            </a:r>
          </a:p>
          <a:p>
            <a:pPr lvl="1" eaLnBrk="1" hangingPunct="1"/>
            <a:r>
              <a:rPr lang="en-US" dirty="0"/>
              <a:t>Where is it happening</a:t>
            </a:r>
          </a:p>
          <a:p>
            <a:pPr lvl="1" eaLnBrk="1" hangingPunct="1"/>
            <a:r>
              <a:rPr lang="en-US" dirty="0"/>
              <a:t>Who is engaging in the behavior?</a:t>
            </a:r>
          </a:p>
          <a:p>
            <a:pPr lvl="1" eaLnBrk="1" hangingPunct="1"/>
            <a:r>
              <a:rPr lang="en-US" dirty="0"/>
              <a:t>When is the problem most likely to occur?</a:t>
            </a:r>
          </a:p>
          <a:p>
            <a:pPr lvl="1" eaLnBrk="1" hangingPunct="1"/>
            <a:r>
              <a:rPr lang="en-US" dirty="0"/>
              <a:t>Why is the problem sustaining?</a:t>
            </a:r>
          </a:p>
          <a:p>
            <a:pPr lvl="1" eaLnBrk="1" hangingPunct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848600" cy="1295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From primary to precise: </a:t>
            </a:r>
            <a:b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 example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3733800" cy="4343400"/>
          </a:xfrm>
        </p:spPr>
        <p:txBody>
          <a:bodyPr/>
          <a:lstStyle/>
          <a:p>
            <a:pPr eaLnBrk="1" hangingPunct="1">
              <a:buFont typeface="Arial" pitchFamily="29" charset="0"/>
              <a:buChar char="–"/>
            </a:pPr>
            <a:r>
              <a:rPr lang="en-US">
                <a:ea typeface="ＭＳ Ｐゴシック" pitchFamily="29" charset="-128"/>
                <a:cs typeface="ＭＳ Ｐゴシック" pitchFamily="29" charset="-128"/>
              </a:rPr>
              <a:t>Primary statement:</a:t>
            </a:r>
          </a:p>
          <a:p>
            <a:pPr lvl="1" eaLnBrk="1" hangingPunct="1"/>
            <a:r>
              <a:rPr lang="en-US"/>
              <a:t>“There is too much fighting at our school”</a:t>
            </a:r>
          </a:p>
          <a:p>
            <a:pPr lvl="1" eaLnBrk="1" hangingPunct="1"/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2133600"/>
            <a:ext cx="5029200" cy="4343400"/>
          </a:xfrm>
        </p:spPr>
        <p:txBody>
          <a:bodyPr/>
          <a:lstStyle/>
          <a:p>
            <a:pPr eaLnBrk="1" hangingPunct="1">
              <a:buFont typeface="Arial" pitchFamily="29" charset="0"/>
              <a:buChar char="–"/>
            </a:pPr>
            <a:r>
              <a:rPr lang="en-US">
                <a:ea typeface="ＭＳ Ｐゴシック" pitchFamily="29" charset="-128"/>
                <a:cs typeface="ＭＳ Ｐゴシック" pitchFamily="29" charset="-128"/>
              </a:rPr>
              <a:t>Precise statement</a:t>
            </a:r>
          </a:p>
          <a:p>
            <a:pPr lvl="1" eaLnBrk="1" hangingPunct="1"/>
            <a:r>
              <a:rPr lang="en-US"/>
              <a:t>There were 30 more ODRs for aggression on the playground than last year, and these are most likely to occur from 12:00-12:30 during </a:t>
            </a:r>
          </a:p>
          <a:p>
            <a:pPr lvl="1" eaLnBrk="1" hangingPunct="1">
              <a:buFontTx/>
              <a:buNone/>
            </a:pPr>
            <a:r>
              <a:rPr lang="en-US"/>
              <a:t>    fifth grade’s recess because there is a large number of students, and the aggression is related to getting access to the new playground equipment. “</a:t>
            </a:r>
          </a:p>
          <a:p>
            <a:pPr eaLnBrk="1" hangingPunct="1"/>
            <a:endParaRPr lang="en-US">
              <a:ea typeface="ＭＳ Ｐゴシック" pitchFamily="29" charset="-128"/>
              <a:cs typeface="ＭＳ Ｐゴシック" pitchFamily="29" charset="-128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6019800" y="2514600"/>
            <a:ext cx="1981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6629400" y="2819400"/>
            <a:ext cx="15240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Oval 10"/>
          <p:cNvSpPr>
            <a:spLocks noChangeArrowheads="1"/>
          </p:cNvSpPr>
          <p:nvPr/>
        </p:nvSpPr>
        <p:spPr bwMode="auto">
          <a:xfrm>
            <a:off x="5257800" y="3352800"/>
            <a:ext cx="1600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>
            <a:off x="4876800" y="3733800"/>
            <a:ext cx="16764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5334000" y="4495800"/>
            <a:ext cx="31242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4724400" y="2819400"/>
            <a:ext cx="1524000" cy="381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42A7-71DA-6C4D-83B4-B36938559A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  <p:bldP spid="20488" grpId="0" animBg="1"/>
      <p:bldP spid="20489" grpId="0" animBg="1"/>
      <p:bldP spid="20490" grpId="0" animBg="1"/>
      <p:bldP spid="20491" grpId="0" animBg="1"/>
      <p:bldP spid="20492" grpId="0" animBg="1"/>
      <p:bldP spid="2049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428</TotalTime>
  <Words>2339</Words>
  <Application>Microsoft Office PowerPoint</Application>
  <PresentationFormat>On-screen Show (4:3)</PresentationFormat>
  <Paragraphs>405</Paragraphs>
  <Slides>29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Urban</vt:lpstr>
      <vt:lpstr>DE-PBS Cadre Meeting</vt:lpstr>
      <vt:lpstr>Annual Celebration –  What’s Cookin’ with DE-PBS?</vt:lpstr>
      <vt:lpstr>Why Sustainability </vt:lpstr>
      <vt:lpstr>Identify 10 Best Practices to Promote Evidence Based Practices </vt:lpstr>
      <vt:lpstr>1. Get honest about issues or concerns in your building</vt:lpstr>
      <vt:lpstr>Tools to Use</vt:lpstr>
      <vt:lpstr>2. Develop precision statements</vt:lpstr>
      <vt:lpstr>From primary to precise</vt:lpstr>
      <vt:lpstr>From primary to precise:  An example</vt:lpstr>
      <vt:lpstr>From primary to precise:  An example</vt:lpstr>
      <vt:lpstr>4.   Recommit each year</vt:lpstr>
      <vt:lpstr>5. Develop marketing plan</vt:lpstr>
      <vt:lpstr>Group Cost Benefit</vt:lpstr>
      <vt:lpstr>Cost-Benefit Analysis</vt:lpstr>
      <vt:lpstr>    How do we support our teams to recommit?  </vt:lpstr>
      <vt:lpstr>6. Help your teams become  organized and efficient </vt:lpstr>
      <vt:lpstr>Prepare for Working Smarter  (Not Harder)</vt:lpstr>
      <vt:lpstr>Slide 18</vt:lpstr>
      <vt:lpstr>Monthly Calendar</vt:lpstr>
      <vt:lpstr>8. Educate staff about  evidence-based practice</vt:lpstr>
      <vt:lpstr>9. Adjusting along the way  </vt:lpstr>
      <vt:lpstr>10. Empower staff &amp; make it easy to do….</vt:lpstr>
      <vt:lpstr>DE-PBS Updates</vt:lpstr>
      <vt:lpstr>Discipline Data Reporting Tool - DDRT</vt:lpstr>
      <vt:lpstr>DE Strengths and Needs Assessment for PBS</vt:lpstr>
      <vt:lpstr>Supporting Team with DASNPBS Data</vt:lpstr>
      <vt:lpstr>School Climate</vt:lpstr>
      <vt:lpstr>Phase 1 &amp; 2 Recognition </vt:lpstr>
      <vt:lpstr>Key Features Evaluation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DE-PBS Cadre Meeting</dc:title>
  <dc:creator>Hearn, Sarah</dc:creator>
  <cp:lastModifiedBy>hearn</cp:lastModifiedBy>
  <cp:revision>44</cp:revision>
  <dcterms:created xsi:type="dcterms:W3CDTF">2011-04-28T14:41:34Z</dcterms:created>
  <dcterms:modified xsi:type="dcterms:W3CDTF">2011-04-28T17:09:24Z</dcterms:modified>
</cp:coreProperties>
</file>