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56" r:id="rId2"/>
    <p:sldId id="268" r:id="rId3"/>
    <p:sldId id="267" r:id="rId4"/>
    <p:sldId id="294" r:id="rId5"/>
    <p:sldId id="317" r:id="rId6"/>
    <p:sldId id="270" r:id="rId7"/>
    <p:sldId id="269" r:id="rId8"/>
    <p:sldId id="327" r:id="rId9"/>
    <p:sldId id="320" r:id="rId10"/>
    <p:sldId id="321" r:id="rId11"/>
    <p:sldId id="303" r:id="rId12"/>
    <p:sldId id="324" r:id="rId13"/>
    <p:sldId id="295" r:id="rId14"/>
    <p:sldId id="304" r:id="rId15"/>
    <p:sldId id="273" r:id="rId16"/>
    <p:sldId id="260" r:id="rId17"/>
    <p:sldId id="292" r:id="rId18"/>
    <p:sldId id="293" r:id="rId19"/>
    <p:sldId id="274" r:id="rId20"/>
    <p:sldId id="275" r:id="rId21"/>
    <p:sldId id="276" r:id="rId22"/>
    <p:sldId id="277" r:id="rId23"/>
    <p:sldId id="278" r:id="rId24"/>
    <p:sldId id="279" r:id="rId25"/>
    <p:sldId id="262" r:id="rId26"/>
    <p:sldId id="284" r:id="rId27"/>
    <p:sldId id="300" r:id="rId28"/>
    <p:sldId id="285" r:id="rId29"/>
    <p:sldId id="306" r:id="rId30"/>
    <p:sldId id="286" r:id="rId31"/>
    <p:sldId id="290" r:id="rId32"/>
    <p:sldId id="31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271" r:id="rId42"/>
    <p:sldId id="319" r:id="rId43"/>
    <p:sldId id="272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182" autoAdjust="0"/>
  </p:normalViewPr>
  <p:slideViewPr>
    <p:cSldViewPr>
      <p:cViewPr>
        <p:scale>
          <a:sx n="65" d="100"/>
          <a:sy n="65" d="100"/>
        </p:scale>
        <p:origin x="-172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C56C2C-02CD-4A66-A6AB-9CC9BBF3BCCA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502AD3-3B76-429F-BD48-56AE69A2DDE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7D058FD7-BAAF-4A07-A6B2-5159E003C3B1}" type="parTrans" cxnId="{24A77807-578E-4131-AAAF-2FBF9276F3C7}">
      <dgm:prSet/>
      <dgm:spPr/>
      <dgm:t>
        <a:bodyPr/>
        <a:lstStyle/>
        <a:p>
          <a:endParaRPr lang="en-US"/>
        </a:p>
      </dgm:t>
    </dgm:pt>
    <dgm:pt modelId="{97C0D7E4-7848-4339-8B68-6A6CF00B7621}" type="sibTrans" cxnId="{24A77807-578E-4131-AAAF-2FBF9276F3C7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333E7C21-7A33-43A8-96DC-DC9BD4988E8E}">
      <dgm:prSet phldrT="[Text]"/>
      <dgm:spPr>
        <a:solidFill>
          <a:schemeClr val="bg1"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Sources</a:t>
          </a:r>
          <a:endParaRPr lang="en-US" dirty="0"/>
        </a:p>
      </dgm:t>
    </dgm:pt>
    <dgm:pt modelId="{E3DC2FBB-979E-4CFF-A607-36D62DB742D4}" type="parTrans" cxnId="{E2CA9F38-1BE6-4CA8-974D-FFBCF525A54F}">
      <dgm:prSet/>
      <dgm:spPr/>
      <dgm:t>
        <a:bodyPr/>
        <a:lstStyle/>
        <a:p>
          <a:endParaRPr lang="en-US"/>
        </a:p>
      </dgm:t>
    </dgm:pt>
    <dgm:pt modelId="{A854F103-5655-48F9-8F31-7FE9570F67E3}" type="sibTrans" cxnId="{E2CA9F38-1BE6-4CA8-974D-FFBCF525A54F}">
      <dgm:prSet/>
      <dgm:spPr/>
      <dgm:t>
        <a:bodyPr/>
        <a:lstStyle/>
        <a:p>
          <a:endParaRPr lang="en-US"/>
        </a:p>
      </dgm:t>
    </dgm:pt>
    <dgm:pt modelId="{B929F44F-86C4-48D6-AF90-9E63A02D6E58}">
      <dgm:prSet phldrT="[Text]"/>
      <dgm:spPr>
        <a:solidFill>
          <a:schemeClr val="bg1"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Subgroups</a:t>
          </a:r>
          <a:endParaRPr lang="en-US" dirty="0"/>
        </a:p>
      </dgm:t>
    </dgm:pt>
    <dgm:pt modelId="{09C88EC8-915E-400F-98D6-A04BDEB14B9F}" type="parTrans" cxnId="{C09671B4-EDD9-491E-874F-867B6725905A}">
      <dgm:prSet/>
      <dgm:spPr/>
      <dgm:t>
        <a:bodyPr/>
        <a:lstStyle/>
        <a:p>
          <a:endParaRPr lang="en-US"/>
        </a:p>
      </dgm:t>
    </dgm:pt>
    <dgm:pt modelId="{CC9CB7C0-58A4-44A6-A08F-D2A84A6F4008}" type="sibTrans" cxnId="{C09671B4-EDD9-491E-874F-867B6725905A}">
      <dgm:prSet/>
      <dgm:spPr/>
      <dgm:t>
        <a:bodyPr/>
        <a:lstStyle/>
        <a:p>
          <a:endParaRPr lang="en-US"/>
        </a:p>
      </dgm:t>
    </dgm:pt>
    <dgm:pt modelId="{42F72EB2-7C3E-4861-A1FD-F0210ED4F4D2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Analysis</a:t>
          </a:r>
          <a:endParaRPr lang="en-US" dirty="0"/>
        </a:p>
      </dgm:t>
    </dgm:pt>
    <dgm:pt modelId="{DFA11BD6-FDC7-4C5E-8FBE-F852E6D2EDAD}" type="parTrans" cxnId="{C89F1E40-F248-493C-90DB-77D594E7A7BB}">
      <dgm:prSet/>
      <dgm:spPr/>
      <dgm:t>
        <a:bodyPr/>
        <a:lstStyle/>
        <a:p>
          <a:endParaRPr lang="en-US"/>
        </a:p>
      </dgm:t>
    </dgm:pt>
    <dgm:pt modelId="{1CED486B-6CF5-4EDD-B112-101E2CC4C98C}" type="sibTrans" cxnId="{C89F1E40-F248-493C-90DB-77D594E7A7BB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2FB58AC4-DE83-42CB-909D-64642F85E21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Identify Trends</a:t>
          </a:r>
          <a:endParaRPr lang="en-US" dirty="0"/>
        </a:p>
      </dgm:t>
    </dgm:pt>
    <dgm:pt modelId="{99DC8481-945E-47E5-872C-AB00382FCBE0}" type="parTrans" cxnId="{BB85D9EB-1FD5-4ACA-AD7D-4BB99EC59D05}">
      <dgm:prSet/>
      <dgm:spPr/>
      <dgm:t>
        <a:bodyPr/>
        <a:lstStyle/>
        <a:p>
          <a:endParaRPr lang="en-US"/>
        </a:p>
      </dgm:t>
    </dgm:pt>
    <dgm:pt modelId="{FED1D86E-A756-4668-A3E4-39BF05467AB6}" type="sibTrans" cxnId="{BB85D9EB-1FD5-4ACA-AD7D-4BB99EC59D05}">
      <dgm:prSet/>
      <dgm:spPr/>
      <dgm:t>
        <a:bodyPr/>
        <a:lstStyle/>
        <a:p>
          <a:endParaRPr lang="en-US"/>
        </a:p>
      </dgm:t>
    </dgm:pt>
    <dgm:pt modelId="{D32E61A1-A233-4B8E-B459-D9F667B6FCB8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Prioritize Needs</a:t>
          </a:r>
          <a:endParaRPr lang="en-US" dirty="0"/>
        </a:p>
      </dgm:t>
    </dgm:pt>
    <dgm:pt modelId="{65485B2E-53BE-445F-87D3-E565E7702185}" type="parTrans" cxnId="{450B4BCD-A1CB-4AA2-B3DC-AAD38B070798}">
      <dgm:prSet/>
      <dgm:spPr/>
      <dgm:t>
        <a:bodyPr/>
        <a:lstStyle/>
        <a:p>
          <a:endParaRPr lang="en-US"/>
        </a:p>
      </dgm:t>
    </dgm:pt>
    <dgm:pt modelId="{17E08718-1F4D-48AB-B432-925957D2A8C8}" type="sibTrans" cxnId="{450B4BCD-A1CB-4AA2-B3DC-AAD38B070798}">
      <dgm:prSet/>
      <dgm:spPr/>
      <dgm:t>
        <a:bodyPr/>
        <a:lstStyle/>
        <a:p>
          <a:endParaRPr lang="en-US"/>
        </a:p>
      </dgm:t>
    </dgm:pt>
    <dgm:pt modelId="{4159600C-8302-400F-876B-C924E7D29887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Action Plan </a:t>
          </a:r>
          <a:endParaRPr lang="en-US" dirty="0"/>
        </a:p>
      </dgm:t>
    </dgm:pt>
    <dgm:pt modelId="{F650FD08-278F-4FC7-A4C8-0F77CE0DD5A1}" type="parTrans" cxnId="{EB8C705F-7728-4090-A349-D9AF9CEEA6C1}">
      <dgm:prSet/>
      <dgm:spPr/>
      <dgm:t>
        <a:bodyPr/>
        <a:lstStyle/>
        <a:p>
          <a:endParaRPr lang="en-US"/>
        </a:p>
      </dgm:t>
    </dgm:pt>
    <dgm:pt modelId="{81030D32-4328-4EB8-9E5E-449433C26CBB}" type="sibTrans" cxnId="{EB8C705F-7728-4090-A349-D9AF9CEEA6C1}">
      <dgm:prSet/>
      <dgm:spPr/>
      <dgm:t>
        <a:bodyPr/>
        <a:lstStyle/>
        <a:p>
          <a:endParaRPr lang="en-US"/>
        </a:p>
      </dgm:t>
    </dgm:pt>
    <dgm:pt modelId="{EF5EBDF1-6739-490C-91A0-21A8D8156A3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Set Goals</a:t>
          </a:r>
          <a:endParaRPr lang="en-US" dirty="0"/>
        </a:p>
      </dgm:t>
    </dgm:pt>
    <dgm:pt modelId="{C2F2C54C-69D4-49B1-B093-D1113AF26FF0}" type="parTrans" cxnId="{A7B9A503-8DA0-4FF9-AD40-37A243B52B1E}">
      <dgm:prSet/>
      <dgm:spPr/>
      <dgm:t>
        <a:bodyPr/>
        <a:lstStyle/>
        <a:p>
          <a:endParaRPr lang="en-US"/>
        </a:p>
      </dgm:t>
    </dgm:pt>
    <dgm:pt modelId="{B847AF4D-25F5-45DA-8B61-BB7E391966E1}" type="sibTrans" cxnId="{A7B9A503-8DA0-4FF9-AD40-37A243B52B1E}">
      <dgm:prSet/>
      <dgm:spPr/>
      <dgm:t>
        <a:bodyPr/>
        <a:lstStyle/>
        <a:p>
          <a:endParaRPr lang="en-US"/>
        </a:p>
      </dgm:t>
    </dgm:pt>
    <dgm:pt modelId="{A28DF1D6-E9C2-4DBB-A9DF-9970B1DC2C47}">
      <dgm:prSet phldrT="[Text]"/>
      <dgm:spPr>
        <a:ln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594F7A22-ED87-463C-AACA-584D0D60D15B}" type="parTrans" cxnId="{229BF5E4-7587-4EE3-9B7A-59D2F375C49D}">
      <dgm:prSet/>
      <dgm:spPr/>
      <dgm:t>
        <a:bodyPr/>
        <a:lstStyle/>
        <a:p>
          <a:endParaRPr lang="en-US"/>
        </a:p>
      </dgm:t>
    </dgm:pt>
    <dgm:pt modelId="{B579C898-9F4B-4074-BB4B-372AA4EA9025}" type="sibTrans" cxnId="{229BF5E4-7587-4EE3-9B7A-59D2F375C49D}">
      <dgm:prSet/>
      <dgm:spPr/>
      <dgm:t>
        <a:bodyPr/>
        <a:lstStyle/>
        <a:p>
          <a:endParaRPr lang="en-US"/>
        </a:p>
      </dgm:t>
    </dgm:pt>
    <dgm:pt modelId="{CC07AA73-AF47-496D-A422-5B0669C752B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Plan Strategies</a:t>
          </a:r>
          <a:endParaRPr lang="en-US" dirty="0"/>
        </a:p>
      </dgm:t>
    </dgm:pt>
    <dgm:pt modelId="{4A2602B9-4FC6-4B54-8857-39FEE14EB450}" type="parTrans" cxnId="{305C6929-5BEA-4DD3-B785-953F3795B75A}">
      <dgm:prSet/>
      <dgm:spPr/>
      <dgm:t>
        <a:bodyPr/>
        <a:lstStyle/>
        <a:p>
          <a:endParaRPr lang="en-US"/>
        </a:p>
      </dgm:t>
    </dgm:pt>
    <dgm:pt modelId="{6A80EE74-2436-4C21-9EDF-05EA56C88A25}" type="sibTrans" cxnId="{305C6929-5BEA-4DD3-B785-953F3795B75A}">
      <dgm:prSet/>
      <dgm:spPr/>
      <dgm:t>
        <a:bodyPr/>
        <a:lstStyle/>
        <a:p>
          <a:endParaRPr lang="en-US"/>
        </a:p>
      </dgm:t>
    </dgm:pt>
    <dgm:pt modelId="{FF3891A9-C024-4ABE-9BEB-2574983F7CBF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Monitor Progress </a:t>
          </a:r>
          <a:endParaRPr lang="en-US" dirty="0"/>
        </a:p>
      </dgm:t>
    </dgm:pt>
    <dgm:pt modelId="{9C9A50BA-389B-4CF1-94FE-CD53DC426926}" type="parTrans" cxnId="{83CE034A-E36A-4BA1-B13C-B0B0AC8CA002}">
      <dgm:prSet/>
      <dgm:spPr/>
      <dgm:t>
        <a:bodyPr/>
        <a:lstStyle/>
        <a:p>
          <a:endParaRPr lang="en-US"/>
        </a:p>
      </dgm:t>
    </dgm:pt>
    <dgm:pt modelId="{91AD39AB-5F0E-4CF7-BE2F-60219BF94CAE}" type="sibTrans" cxnId="{83CE034A-E36A-4BA1-B13C-B0B0AC8CA002}">
      <dgm:prSet/>
      <dgm:spPr/>
      <dgm:t>
        <a:bodyPr/>
        <a:lstStyle/>
        <a:p>
          <a:endParaRPr lang="en-US"/>
        </a:p>
      </dgm:t>
    </dgm:pt>
    <dgm:pt modelId="{86D79475-5CD8-4E48-976C-10B16E89CFD3}" type="pres">
      <dgm:prSet presAssocID="{C0C56C2C-02CD-4A66-A6AB-9CC9BBF3BC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99692B-B365-40D1-9609-6AA6382DA3A4}" type="pres">
      <dgm:prSet presAssocID="{C0C56C2C-02CD-4A66-A6AB-9CC9BBF3BCCA}" presName="tSp" presStyleCnt="0"/>
      <dgm:spPr/>
    </dgm:pt>
    <dgm:pt modelId="{2192F865-8293-411E-908F-C60C13D9DBC2}" type="pres">
      <dgm:prSet presAssocID="{C0C56C2C-02CD-4A66-A6AB-9CC9BBF3BCCA}" presName="bSp" presStyleCnt="0"/>
      <dgm:spPr/>
    </dgm:pt>
    <dgm:pt modelId="{044359D2-B0EE-4C20-BF28-D29231DAD233}" type="pres">
      <dgm:prSet presAssocID="{C0C56C2C-02CD-4A66-A6AB-9CC9BBF3BCCA}" presName="process" presStyleCnt="0"/>
      <dgm:spPr/>
    </dgm:pt>
    <dgm:pt modelId="{C63629B6-B5AD-4C43-A982-AF992C834813}" type="pres">
      <dgm:prSet presAssocID="{CE502AD3-3B76-429F-BD48-56AE69A2DDEC}" presName="composite1" presStyleCnt="0"/>
      <dgm:spPr/>
    </dgm:pt>
    <dgm:pt modelId="{4A110AB4-7226-4121-8833-AC1BAADBC2AB}" type="pres">
      <dgm:prSet presAssocID="{CE502AD3-3B76-429F-BD48-56AE69A2DDEC}" presName="dummyNode1" presStyleLbl="node1" presStyleIdx="0" presStyleCnt="3"/>
      <dgm:spPr/>
    </dgm:pt>
    <dgm:pt modelId="{58186865-D634-4F9B-B34C-F84F19DC182D}" type="pres">
      <dgm:prSet presAssocID="{CE502AD3-3B76-429F-BD48-56AE69A2DDEC}" presName="childNode1" presStyleLbl="bgAcc1" presStyleIdx="0" presStyleCnt="3" custScaleX="135980" custScaleY="121000" custLinFactNeighborX="-4184" custLinFactNeighborY="-32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21E668-CFD9-4F32-A7C8-3FC24AE79934}" type="pres">
      <dgm:prSet presAssocID="{CE502AD3-3B76-429F-BD48-56AE69A2DDE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55022-8DB4-4DBA-ACD2-2F2ED77B9692}" type="pres">
      <dgm:prSet presAssocID="{CE502AD3-3B76-429F-BD48-56AE69A2DDE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BEB58A-CD56-4F92-B11E-CC6C68F4F59B}" type="pres">
      <dgm:prSet presAssocID="{CE502AD3-3B76-429F-BD48-56AE69A2DDEC}" presName="connSite1" presStyleCnt="0"/>
      <dgm:spPr/>
    </dgm:pt>
    <dgm:pt modelId="{B0CEACC5-E76B-4829-B5CF-D3067B28E13E}" type="pres">
      <dgm:prSet presAssocID="{97C0D7E4-7848-4339-8B68-6A6CF00B7621}" presName="Name9" presStyleLbl="sibTrans2D1" presStyleIdx="0" presStyleCnt="2"/>
      <dgm:spPr/>
      <dgm:t>
        <a:bodyPr/>
        <a:lstStyle/>
        <a:p>
          <a:endParaRPr lang="en-US"/>
        </a:p>
      </dgm:t>
    </dgm:pt>
    <dgm:pt modelId="{59E2CE25-AF2C-4C7F-8BE6-BA678F189ECF}" type="pres">
      <dgm:prSet presAssocID="{42F72EB2-7C3E-4861-A1FD-F0210ED4F4D2}" presName="composite2" presStyleCnt="0"/>
      <dgm:spPr/>
    </dgm:pt>
    <dgm:pt modelId="{C2953FEA-D0FC-4D2E-B0A3-8B92F5C4EFE5}" type="pres">
      <dgm:prSet presAssocID="{42F72EB2-7C3E-4861-A1FD-F0210ED4F4D2}" presName="dummyNode2" presStyleLbl="node1" presStyleIdx="0" presStyleCnt="3"/>
      <dgm:spPr/>
    </dgm:pt>
    <dgm:pt modelId="{C400EB73-193F-4FBD-B936-1ACABD4FB04F}" type="pres">
      <dgm:prSet presAssocID="{42F72EB2-7C3E-4861-A1FD-F0210ED4F4D2}" presName="childNode2" presStyleLbl="bgAcc1" presStyleIdx="1" presStyleCnt="3" custScaleX="145199" custScaleY="121000" custLinFactNeighborX="-2290" custLinFactNeighborY="-3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9617A-E0BA-4497-9224-B4C1FF9BF4BA}" type="pres">
      <dgm:prSet presAssocID="{42F72EB2-7C3E-4861-A1FD-F0210ED4F4D2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67075-B424-477E-9F48-E1828BF3B90C}" type="pres">
      <dgm:prSet presAssocID="{42F72EB2-7C3E-4861-A1FD-F0210ED4F4D2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22D01-DCAA-402F-8250-20DB7E215A27}" type="pres">
      <dgm:prSet presAssocID="{42F72EB2-7C3E-4861-A1FD-F0210ED4F4D2}" presName="connSite2" presStyleCnt="0"/>
      <dgm:spPr/>
    </dgm:pt>
    <dgm:pt modelId="{89E5D4E4-6269-46FA-8ADA-F3A38CEBC0E0}" type="pres">
      <dgm:prSet presAssocID="{1CED486B-6CF5-4EDD-B112-101E2CC4C98C}" presName="Name18" presStyleLbl="sibTrans2D1" presStyleIdx="1" presStyleCnt="2" custLinFactNeighborX="-501" custLinFactNeighborY="-713"/>
      <dgm:spPr/>
      <dgm:t>
        <a:bodyPr/>
        <a:lstStyle/>
        <a:p>
          <a:endParaRPr lang="en-US"/>
        </a:p>
      </dgm:t>
    </dgm:pt>
    <dgm:pt modelId="{0B0C7E52-DC21-42F5-BFF0-EE5F5710EED0}" type="pres">
      <dgm:prSet presAssocID="{4159600C-8302-400F-876B-C924E7D29887}" presName="composite1" presStyleCnt="0"/>
      <dgm:spPr/>
    </dgm:pt>
    <dgm:pt modelId="{0ECE5360-316D-4BED-A4BA-7BEE527A05AF}" type="pres">
      <dgm:prSet presAssocID="{4159600C-8302-400F-876B-C924E7D29887}" presName="dummyNode1" presStyleLbl="node1" presStyleIdx="1" presStyleCnt="3"/>
      <dgm:spPr/>
    </dgm:pt>
    <dgm:pt modelId="{7680334E-CC88-41EA-88C3-297246384675}" type="pres">
      <dgm:prSet presAssocID="{4159600C-8302-400F-876B-C924E7D29887}" presName="childNode1" presStyleLbl="bgAcc1" presStyleIdx="2" presStyleCnt="3" custScaleX="136637" custScaleY="121000" custLinFactNeighborX="-7351" custLinFactNeighborY="8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23719-26DE-45D8-9797-A730A545C2F7}" type="pres">
      <dgm:prSet presAssocID="{4159600C-8302-400F-876B-C924E7D29887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C79092-25A2-48F5-8649-7A68B37BA822}" type="pres">
      <dgm:prSet presAssocID="{4159600C-8302-400F-876B-C924E7D29887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4CF78-D289-4AD5-93B2-43F328CA9D02}" type="pres">
      <dgm:prSet presAssocID="{4159600C-8302-400F-876B-C924E7D29887}" presName="connSite1" presStyleCnt="0"/>
      <dgm:spPr/>
    </dgm:pt>
  </dgm:ptLst>
  <dgm:cxnLst>
    <dgm:cxn modelId="{2E4793BA-3443-5F42-9C08-E0C3B3CC5431}" type="presOf" srcId="{2FB58AC4-DE83-42CB-909D-64642F85E21A}" destId="{C400EB73-193F-4FBD-B936-1ACABD4FB04F}" srcOrd="0" destOrd="1" presId="urn:microsoft.com/office/officeart/2005/8/layout/hProcess4"/>
    <dgm:cxn modelId="{FA8E44F6-D414-0944-B520-80600699B182}" type="presOf" srcId="{EF5EBDF1-6739-490C-91A0-21A8D8156A39}" destId="{A8723719-26DE-45D8-9797-A730A545C2F7}" srcOrd="1" destOrd="0" presId="urn:microsoft.com/office/officeart/2005/8/layout/hProcess4"/>
    <dgm:cxn modelId="{229BF5E4-7587-4EE3-9B7A-59D2F375C49D}" srcId="{42F72EB2-7C3E-4861-A1FD-F0210ED4F4D2}" destId="{A28DF1D6-E9C2-4DBB-A9DF-9970B1DC2C47}" srcOrd="0" destOrd="0" parTransId="{594F7A22-ED87-463C-AACA-584D0D60D15B}" sibTransId="{B579C898-9F4B-4074-BB4B-372AA4EA9025}"/>
    <dgm:cxn modelId="{C89F1E40-F248-493C-90DB-77D594E7A7BB}" srcId="{C0C56C2C-02CD-4A66-A6AB-9CC9BBF3BCCA}" destId="{42F72EB2-7C3E-4861-A1FD-F0210ED4F4D2}" srcOrd="1" destOrd="0" parTransId="{DFA11BD6-FDC7-4C5E-8FBE-F852E6D2EDAD}" sibTransId="{1CED486B-6CF5-4EDD-B112-101E2CC4C98C}"/>
    <dgm:cxn modelId="{D94D9321-833E-BE41-9A2B-CF91219C5D6C}" type="presOf" srcId="{FF3891A9-C024-4ABE-9BEB-2574983F7CBF}" destId="{7680334E-CC88-41EA-88C3-297246384675}" srcOrd="0" destOrd="2" presId="urn:microsoft.com/office/officeart/2005/8/layout/hProcess4"/>
    <dgm:cxn modelId="{06C10E4C-2A80-2441-86AB-523279AF8A78}" type="presOf" srcId="{1CED486B-6CF5-4EDD-B112-101E2CC4C98C}" destId="{89E5D4E4-6269-46FA-8ADA-F3A38CEBC0E0}" srcOrd="0" destOrd="0" presId="urn:microsoft.com/office/officeart/2005/8/layout/hProcess4"/>
    <dgm:cxn modelId="{EB8C705F-7728-4090-A349-D9AF9CEEA6C1}" srcId="{C0C56C2C-02CD-4A66-A6AB-9CC9BBF3BCCA}" destId="{4159600C-8302-400F-876B-C924E7D29887}" srcOrd="2" destOrd="0" parTransId="{F650FD08-278F-4FC7-A4C8-0F77CE0DD5A1}" sibTransId="{81030D32-4328-4EB8-9E5E-449433C26CBB}"/>
    <dgm:cxn modelId="{38395EF9-398B-FE47-9D39-AC26F17B1106}" type="presOf" srcId="{97C0D7E4-7848-4339-8B68-6A6CF00B7621}" destId="{B0CEACC5-E76B-4829-B5CF-D3067B28E13E}" srcOrd="0" destOrd="0" presId="urn:microsoft.com/office/officeart/2005/8/layout/hProcess4"/>
    <dgm:cxn modelId="{D7CA6E47-FCC3-1148-A7AE-5D92369D39A3}" type="presOf" srcId="{A28DF1D6-E9C2-4DBB-A9DF-9970B1DC2C47}" destId="{C400EB73-193F-4FBD-B936-1ACABD4FB04F}" srcOrd="0" destOrd="0" presId="urn:microsoft.com/office/officeart/2005/8/layout/hProcess4"/>
    <dgm:cxn modelId="{AF61B8E4-7582-6F49-A064-FF092615D429}" type="presOf" srcId="{C0C56C2C-02CD-4A66-A6AB-9CC9BBF3BCCA}" destId="{86D79475-5CD8-4E48-976C-10B16E89CFD3}" srcOrd="0" destOrd="0" presId="urn:microsoft.com/office/officeart/2005/8/layout/hProcess4"/>
    <dgm:cxn modelId="{3270D828-2D40-BA47-9651-8E33A44953AA}" type="presOf" srcId="{333E7C21-7A33-43A8-96DC-DC9BD4988E8E}" destId="{3821E668-CFD9-4F32-A7C8-3FC24AE79934}" srcOrd="1" destOrd="0" presId="urn:microsoft.com/office/officeart/2005/8/layout/hProcess4"/>
    <dgm:cxn modelId="{6FB0EB69-80D2-DD4B-BFCC-4560084C138D}" type="presOf" srcId="{CC07AA73-AF47-496D-A422-5B0669C752BA}" destId="{A8723719-26DE-45D8-9797-A730A545C2F7}" srcOrd="1" destOrd="1" presId="urn:microsoft.com/office/officeart/2005/8/layout/hProcess4"/>
    <dgm:cxn modelId="{40BD1103-0D9D-804C-8412-918AA889EE6E}" type="presOf" srcId="{42F72EB2-7C3E-4861-A1FD-F0210ED4F4D2}" destId="{71D67075-B424-477E-9F48-E1828BF3B90C}" srcOrd="0" destOrd="0" presId="urn:microsoft.com/office/officeart/2005/8/layout/hProcess4"/>
    <dgm:cxn modelId="{A7B9A503-8DA0-4FF9-AD40-37A243B52B1E}" srcId="{4159600C-8302-400F-876B-C924E7D29887}" destId="{EF5EBDF1-6739-490C-91A0-21A8D8156A39}" srcOrd="0" destOrd="0" parTransId="{C2F2C54C-69D4-49B1-B093-D1113AF26FF0}" sibTransId="{B847AF4D-25F5-45DA-8B61-BB7E391966E1}"/>
    <dgm:cxn modelId="{987DB7B2-D465-9840-95B3-DEF47684405E}" type="presOf" srcId="{FF3891A9-C024-4ABE-9BEB-2574983F7CBF}" destId="{A8723719-26DE-45D8-9797-A730A545C2F7}" srcOrd="1" destOrd="2" presId="urn:microsoft.com/office/officeart/2005/8/layout/hProcess4"/>
    <dgm:cxn modelId="{B7F99EAB-91D3-FD44-857E-AD974F0331CE}" type="presOf" srcId="{B929F44F-86C4-48D6-AF90-9E63A02D6E58}" destId="{58186865-D634-4F9B-B34C-F84F19DC182D}" srcOrd="0" destOrd="1" presId="urn:microsoft.com/office/officeart/2005/8/layout/hProcess4"/>
    <dgm:cxn modelId="{4174915C-A9A2-9142-82B5-A317BD07184E}" type="presOf" srcId="{333E7C21-7A33-43A8-96DC-DC9BD4988E8E}" destId="{58186865-D634-4F9B-B34C-F84F19DC182D}" srcOrd="0" destOrd="0" presId="urn:microsoft.com/office/officeart/2005/8/layout/hProcess4"/>
    <dgm:cxn modelId="{F6A39C42-BABC-E842-9FC7-AA2F9017D376}" type="presOf" srcId="{A28DF1D6-E9C2-4DBB-A9DF-9970B1DC2C47}" destId="{BF59617A-E0BA-4497-9224-B4C1FF9BF4BA}" srcOrd="1" destOrd="0" presId="urn:microsoft.com/office/officeart/2005/8/layout/hProcess4"/>
    <dgm:cxn modelId="{3913BEB1-602C-AE44-A4BD-5F5F88F877D5}" type="presOf" srcId="{D32E61A1-A233-4B8E-B459-D9F667B6FCB8}" destId="{C400EB73-193F-4FBD-B936-1ACABD4FB04F}" srcOrd="0" destOrd="2" presId="urn:microsoft.com/office/officeart/2005/8/layout/hProcess4"/>
    <dgm:cxn modelId="{305C6929-5BEA-4DD3-B785-953F3795B75A}" srcId="{4159600C-8302-400F-876B-C924E7D29887}" destId="{CC07AA73-AF47-496D-A422-5B0669C752BA}" srcOrd="1" destOrd="0" parTransId="{4A2602B9-4FC6-4B54-8857-39FEE14EB450}" sibTransId="{6A80EE74-2436-4C21-9EDF-05EA56C88A25}"/>
    <dgm:cxn modelId="{450B4BCD-A1CB-4AA2-B3DC-AAD38B070798}" srcId="{42F72EB2-7C3E-4861-A1FD-F0210ED4F4D2}" destId="{D32E61A1-A233-4B8E-B459-D9F667B6FCB8}" srcOrd="2" destOrd="0" parTransId="{65485B2E-53BE-445F-87D3-E565E7702185}" sibTransId="{17E08718-1F4D-48AB-B432-925957D2A8C8}"/>
    <dgm:cxn modelId="{CB032908-6BD7-F24E-B1F1-F782E6C72EE3}" type="presOf" srcId="{2FB58AC4-DE83-42CB-909D-64642F85E21A}" destId="{BF59617A-E0BA-4497-9224-B4C1FF9BF4BA}" srcOrd="1" destOrd="1" presId="urn:microsoft.com/office/officeart/2005/8/layout/hProcess4"/>
    <dgm:cxn modelId="{24A77807-578E-4131-AAAF-2FBF9276F3C7}" srcId="{C0C56C2C-02CD-4A66-A6AB-9CC9BBF3BCCA}" destId="{CE502AD3-3B76-429F-BD48-56AE69A2DDEC}" srcOrd="0" destOrd="0" parTransId="{7D058FD7-BAAF-4A07-A6B2-5159E003C3B1}" sibTransId="{97C0D7E4-7848-4339-8B68-6A6CF00B7621}"/>
    <dgm:cxn modelId="{128559DA-7517-544D-8DB6-E3E5A010BC79}" type="presOf" srcId="{4159600C-8302-400F-876B-C924E7D29887}" destId="{53C79092-25A2-48F5-8649-7A68B37BA822}" srcOrd="0" destOrd="0" presId="urn:microsoft.com/office/officeart/2005/8/layout/hProcess4"/>
    <dgm:cxn modelId="{83CE034A-E36A-4BA1-B13C-B0B0AC8CA002}" srcId="{4159600C-8302-400F-876B-C924E7D29887}" destId="{FF3891A9-C024-4ABE-9BEB-2574983F7CBF}" srcOrd="2" destOrd="0" parTransId="{9C9A50BA-389B-4CF1-94FE-CD53DC426926}" sibTransId="{91AD39AB-5F0E-4CF7-BE2F-60219BF94CAE}"/>
    <dgm:cxn modelId="{BB85D9EB-1FD5-4ACA-AD7D-4BB99EC59D05}" srcId="{42F72EB2-7C3E-4861-A1FD-F0210ED4F4D2}" destId="{2FB58AC4-DE83-42CB-909D-64642F85E21A}" srcOrd="1" destOrd="0" parTransId="{99DC8481-945E-47E5-872C-AB00382FCBE0}" sibTransId="{FED1D86E-A756-4668-A3E4-39BF05467AB6}"/>
    <dgm:cxn modelId="{C09671B4-EDD9-491E-874F-867B6725905A}" srcId="{CE502AD3-3B76-429F-BD48-56AE69A2DDEC}" destId="{B929F44F-86C4-48D6-AF90-9E63A02D6E58}" srcOrd="1" destOrd="0" parTransId="{09C88EC8-915E-400F-98D6-A04BDEB14B9F}" sibTransId="{CC9CB7C0-58A4-44A6-A08F-D2A84A6F4008}"/>
    <dgm:cxn modelId="{87327B3B-6073-BA48-A289-0C7B4FC9F904}" type="presOf" srcId="{CC07AA73-AF47-496D-A422-5B0669C752BA}" destId="{7680334E-CC88-41EA-88C3-297246384675}" srcOrd="0" destOrd="1" presId="urn:microsoft.com/office/officeart/2005/8/layout/hProcess4"/>
    <dgm:cxn modelId="{D3C6F8E4-AE43-C443-9145-1404B6B2F357}" type="presOf" srcId="{CE502AD3-3B76-429F-BD48-56AE69A2DDEC}" destId="{C3955022-8DB4-4DBA-ACD2-2F2ED77B9692}" srcOrd="0" destOrd="0" presId="urn:microsoft.com/office/officeart/2005/8/layout/hProcess4"/>
    <dgm:cxn modelId="{12E8ACCD-C89B-0B40-82D6-1FE1050D74C0}" type="presOf" srcId="{D32E61A1-A233-4B8E-B459-D9F667B6FCB8}" destId="{BF59617A-E0BA-4497-9224-B4C1FF9BF4BA}" srcOrd="1" destOrd="2" presId="urn:microsoft.com/office/officeart/2005/8/layout/hProcess4"/>
    <dgm:cxn modelId="{E2CA9F38-1BE6-4CA8-974D-FFBCF525A54F}" srcId="{CE502AD3-3B76-429F-BD48-56AE69A2DDEC}" destId="{333E7C21-7A33-43A8-96DC-DC9BD4988E8E}" srcOrd="0" destOrd="0" parTransId="{E3DC2FBB-979E-4CFF-A607-36D62DB742D4}" sibTransId="{A854F103-5655-48F9-8F31-7FE9570F67E3}"/>
    <dgm:cxn modelId="{FBA163E8-0787-744D-806D-4E8EAA8BD582}" type="presOf" srcId="{B929F44F-86C4-48D6-AF90-9E63A02D6E58}" destId="{3821E668-CFD9-4F32-A7C8-3FC24AE79934}" srcOrd="1" destOrd="1" presId="urn:microsoft.com/office/officeart/2005/8/layout/hProcess4"/>
    <dgm:cxn modelId="{F82681B2-5EA1-A541-B475-BC7ADBCB0F77}" type="presOf" srcId="{EF5EBDF1-6739-490C-91A0-21A8D8156A39}" destId="{7680334E-CC88-41EA-88C3-297246384675}" srcOrd="0" destOrd="0" presId="urn:microsoft.com/office/officeart/2005/8/layout/hProcess4"/>
    <dgm:cxn modelId="{E6579B38-F840-9A4E-B2A3-88CF15B037AE}" type="presParOf" srcId="{86D79475-5CD8-4E48-976C-10B16E89CFD3}" destId="{1699692B-B365-40D1-9609-6AA6382DA3A4}" srcOrd="0" destOrd="0" presId="urn:microsoft.com/office/officeart/2005/8/layout/hProcess4"/>
    <dgm:cxn modelId="{0FAA0F07-3E3F-8A41-B538-D445D2BBDA2A}" type="presParOf" srcId="{86D79475-5CD8-4E48-976C-10B16E89CFD3}" destId="{2192F865-8293-411E-908F-C60C13D9DBC2}" srcOrd="1" destOrd="0" presId="urn:microsoft.com/office/officeart/2005/8/layout/hProcess4"/>
    <dgm:cxn modelId="{F1A11674-56FE-8C4C-BA88-3EEE6B6776C7}" type="presParOf" srcId="{86D79475-5CD8-4E48-976C-10B16E89CFD3}" destId="{044359D2-B0EE-4C20-BF28-D29231DAD233}" srcOrd="2" destOrd="0" presId="urn:microsoft.com/office/officeart/2005/8/layout/hProcess4"/>
    <dgm:cxn modelId="{280A5878-41DA-D64C-8BCB-021025775A8A}" type="presParOf" srcId="{044359D2-B0EE-4C20-BF28-D29231DAD233}" destId="{C63629B6-B5AD-4C43-A982-AF992C834813}" srcOrd="0" destOrd="0" presId="urn:microsoft.com/office/officeart/2005/8/layout/hProcess4"/>
    <dgm:cxn modelId="{3917CCB6-2EEF-C841-A786-0DBB4761EC75}" type="presParOf" srcId="{C63629B6-B5AD-4C43-A982-AF992C834813}" destId="{4A110AB4-7226-4121-8833-AC1BAADBC2AB}" srcOrd="0" destOrd="0" presId="urn:microsoft.com/office/officeart/2005/8/layout/hProcess4"/>
    <dgm:cxn modelId="{29D172AB-F2AA-A74F-9672-C8477E09F670}" type="presParOf" srcId="{C63629B6-B5AD-4C43-A982-AF992C834813}" destId="{58186865-D634-4F9B-B34C-F84F19DC182D}" srcOrd="1" destOrd="0" presId="urn:microsoft.com/office/officeart/2005/8/layout/hProcess4"/>
    <dgm:cxn modelId="{D18599E2-7504-5249-AED4-E62609BC6340}" type="presParOf" srcId="{C63629B6-B5AD-4C43-A982-AF992C834813}" destId="{3821E668-CFD9-4F32-A7C8-3FC24AE79934}" srcOrd="2" destOrd="0" presId="urn:microsoft.com/office/officeart/2005/8/layout/hProcess4"/>
    <dgm:cxn modelId="{2ED29501-C464-6845-B679-7B7E7E4A6CF2}" type="presParOf" srcId="{C63629B6-B5AD-4C43-A982-AF992C834813}" destId="{C3955022-8DB4-4DBA-ACD2-2F2ED77B9692}" srcOrd="3" destOrd="0" presId="urn:microsoft.com/office/officeart/2005/8/layout/hProcess4"/>
    <dgm:cxn modelId="{BC2E8012-621B-EF40-95F9-68DA11AA4095}" type="presParOf" srcId="{C63629B6-B5AD-4C43-A982-AF992C834813}" destId="{61BEB58A-CD56-4F92-B11E-CC6C68F4F59B}" srcOrd="4" destOrd="0" presId="urn:microsoft.com/office/officeart/2005/8/layout/hProcess4"/>
    <dgm:cxn modelId="{2B84DF7B-20C2-2440-ACAB-88727E7044EB}" type="presParOf" srcId="{044359D2-B0EE-4C20-BF28-D29231DAD233}" destId="{B0CEACC5-E76B-4829-B5CF-D3067B28E13E}" srcOrd="1" destOrd="0" presId="urn:microsoft.com/office/officeart/2005/8/layout/hProcess4"/>
    <dgm:cxn modelId="{CD362529-B6CB-7D46-8C57-CA201B02AF2D}" type="presParOf" srcId="{044359D2-B0EE-4C20-BF28-D29231DAD233}" destId="{59E2CE25-AF2C-4C7F-8BE6-BA678F189ECF}" srcOrd="2" destOrd="0" presId="urn:microsoft.com/office/officeart/2005/8/layout/hProcess4"/>
    <dgm:cxn modelId="{E6236B9F-3818-E948-A618-668F7117B6F9}" type="presParOf" srcId="{59E2CE25-AF2C-4C7F-8BE6-BA678F189ECF}" destId="{C2953FEA-D0FC-4D2E-B0A3-8B92F5C4EFE5}" srcOrd="0" destOrd="0" presId="urn:microsoft.com/office/officeart/2005/8/layout/hProcess4"/>
    <dgm:cxn modelId="{68E956B4-D075-3F4C-8EDE-1886745BE684}" type="presParOf" srcId="{59E2CE25-AF2C-4C7F-8BE6-BA678F189ECF}" destId="{C400EB73-193F-4FBD-B936-1ACABD4FB04F}" srcOrd="1" destOrd="0" presId="urn:microsoft.com/office/officeart/2005/8/layout/hProcess4"/>
    <dgm:cxn modelId="{2F939DB8-3E3B-CF47-BAD2-8ABEB47E21ED}" type="presParOf" srcId="{59E2CE25-AF2C-4C7F-8BE6-BA678F189ECF}" destId="{BF59617A-E0BA-4497-9224-B4C1FF9BF4BA}" srcOrd="2" destOrd="0" presId="urn:microsoft.com/office/officeart/2005/8/layout/hProcess4"/>
    <dgm:cxn modelId="{8855944B-AAB3-7345-8071-D5166CFD103B}" type="presParOf" srcId="{59E2CE25-AF2C-4C7F-8BE6-BA678F189ECF}" destId="{71D67075-B424-477E-9F48-E1828BF3B90C}" srcOrd="3" destOrd="0" presId="urn:microsoft.com/office/officeart/2005/8/layout/hProcess4"/>
    <dgm:cxn modelId="{E8F574B0-7850-3040-A1F2-58C8D30EDA14}" type="presParOf" srcId="{59E2CE25-AF2C-4C7F-8BE6-BA678F189ECF}" destId="{C7D22D01-DCAA-402F-8250-20DB7E215A27}" srcOrd="4" destOrd="0" presId="urn:microsoft.com/office/officeart/2005/8/layout/hProcess4"/>
    <dgm:cxn modelId="{2F3CBBE4-EDA7-6C4C-A847-ED4FF8D93227}" type="presParOf" srcId="{044359D2-B0EE-4C20-BF28-D29231DAD233}" destId="{89E5D4E4-6269-46FA-8ADA-F3A38CEBC0E0}" srcOrd="3" destOrd="0" presId="urn:microsoft.com/office/officeart/2005/8/layout/hProcess4"/>
    <dgm:cxn modelId="{FCAB8A8F-A3F7-6848-8C7C-C91EE242D24C}" type="presParOf" srcId="{044359D2-B0EE-4C20-BF28-D29231DAD233}" destId="{0B0C7E52-DC21-42F5-BFF0-EE5F5710EED0}" srcOrd="4" destOrd="0" presId="urn:microsoft.com/office/officeart/2005/8/layout/hProcess4"/>
    <dgm:cxn modelId="{233DEBB7-9EA1-644A-87E2-87AB9BEA4333}" type="presParOf" srcId="{0B0C7E52-DC21-42F5-BFF0-EE5F5710EED0}" destId="{0ECE5360-316D-4BED-A4BA-7BEE527A05AF}" srcOrd="0" destOrd="0" presId="urn:microsoft.com/office/officeart/2005/8/layout/hProcess4"/>
    <dgm:cxn modelId="{78155BC8-23A1-7743-A0FA-CC425655CA6C}" type="presParOf" srcId="{0B0C7E52-DC21-42F5-BFF0-EE5F5710EED0}" destId="{7680334E-CC88-41EA-88C3-297246384675}" srcOrd="1" destOrd="0" presId="urn:microsoft.com/office/officeart/2005/8/layout/hProcess4"/>
    <dgm:cxn modelId="{DDF7F494-051C-744F-85F6-7BE12B824CBE}" type="presParOf" srcId="{0B0C7E52-DC21-42F5-BFF0-EE5F5710EED0}" destId="{A8723719-26DE-45D8-9797-A730A545C2F7}" srcOrd="2" destOrd="0" presId="urn:microsoft.com/office/officeart/2005/8/layout/hProcess4"/>
    <dgm:cxn modelId="{953FFAF9-BD31-F945-8CDC-397E082AA7D9}" type="presParOf" srcId="{0B0C7E52-DC21-42F5-BFF0-EE5F5710EED0}" destId="{53C79092-25A2-48F5-8649-7A68B37BA822}" srcOrd="3" destOrd="0" presId="urn:microsoft.com/office/officeart/2005/8/layout/hProcess4"/>
    <dgm:cxn modelId="{22B6409D-1042-494E-BA53-20F29858EC17}" type="presParOf" srcId="{0B0C7E52-DC21-42F5-BFF0-EE5F5710EED0}" destId="{6BE4CF78-D289-4AD5-93B2-43F328CA9D0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86865-D634-4F9B-B34C-F84F19DC182D}">
      <dsp:nvSpPr>
        <dsp:cNvPr id="0" name=""/>
        <dsp:cNvSpPr/>
      </dsp:nvSpPr>
      <dsp:spPr>
        <a:xfrm>
          <a:off x="0" y="1019553"/>
          <a:ext cx="2491402" cy="182851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Sources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Subgroups</a:t>
          </a:r>
          <a:endParaRPr lang="en-US" sz="2100" kern="1200" dirty="0"/>
        </a:p>
      </dsp:txBody>
      <dsp:txXfrm>
        <a:off x="42079" y="1061632"/>
        <a:ext cx="2407244" cy="1352531"/>
      </dsp:txXfrm>
    </dsp:sp>
    <dsp:sp modelId="{B0CEACC5-E76B-4829-B5CF-D3067B28E13E}">
      <dsp:nvSpPr>
        <dsp:cNvPr id="0" name=""/>
        <dsp:cNvSpPr/>
      </dsp:nvSpPr>
      <dsp:spPr>
        <a:xfrm>
          <a:off x="1304595" y="1113941"/>
          <a:ext cx="2625650" cy="2625650"/>
        </a:xfrm>
        <a:prstGeom prst="leftCircularArrow">
          <a:avLst>
            <a:gd name="adj1" fmla="val 2585"/>
            <a:gd name="adj2" fmla="val 313928"/>
            <a:gd name="adj3" fmla="val 2015652"/>
            <a:gd name="adj4" fmla="val 8950703"/>
            <a:gd name="adj5" fmla="val 3016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55022-8DB4-4DBA-ACD2-2F2ED77B9692}">
      <dsp:nvSpPr>
        <dsp:cNvPr id="0" name=""/>
        <dsp:cNvSpPr/>
      </dsp:nvSpPr>
      <dsp:spPr>
        <a:xfrm>
          <a:off x="738855" y="2414095"/>
          <a:ext cx="1628607" cy="647643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Data</a:t>
          </a:r>
          <a:endParaRPr lang="en-US" sz="2100" kern="1200" dirty="0"/>
        </a:p>
      </dsp:txBody>
      <dsp:txXfrm>
        <a:off x="757824" y="2433064"/>
        <a:ext cx="1590669" cy="609705"/>
      </dsp:txXfrm>
    </dsp:sp>
    <dsp:sp modelId="{C400EB73-193F-4FBD-B936-1ACABD4FB04F}">
      <dsp:nvSpPr>
        <dsp:cNvPr id="0" name=""/>
        <dsp:cNvSpPr/>
      </dsp:nvSpPr>
      <dsp:spPr>
        <a:xfrm>
          <a:off x="2774768" y="1019553"/>
          <a:ext cx="2660311" cy="1828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Identify Trends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Prioritize Needs</a:t>
          </a:r>
          <a:endParaRPr lang="en-US" sz="2100" kern="1200" dirty="0"/>
        </a:p>
      </dsp:txBody>
      <dsp:txXfrm>
        <a:off x="2816847" y="1453456"/>
        <a:ext cx="2576153" cy="1352531"/>
      </dsp:txXfrm>
    </dsp:sp>
    <dsp:sp modelId="{89E5D4E4-6269-46FA-8ADA-F3A38CEBC0E0}">
      <dsp:nvSpPr>
        <dsp:cNvPr id="0" name=""/>
        <dsp:cNvSpPr/>
      </dsp:nvSpPr>
      <dsp:spPr>
        <a:xfrm>
          <a:off x="4191003" y="152397"/>
          <a:ext cx="2759516" cy="2759516"/>
        </a:xfrm>
        <a:prstGeom prst="circularArrow">
          <a:avLst>
            <a:gd name="adj1" fmla="val 2460"/>
            <a:gd name="adj2" fmla="val 297831"/>
            <a:gd name="adj3" fmla="val 19545250"/>
            <a:gd name="adj4" fmla="val 12594103"/>
            <a:gd name="adj5" fmla="val 287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67075-B424-477E-9F48-E1828BF3B90C}">
      <dsp:nvSpPr>
        <dsp:cNvPr id="0" name=""/>
        <dsp:cNvSpPr/>
      </dsp:nvSpPr>
      <dsp:spPr>
        <a:xfrm>
          <a:off x="3637941" y="900660"/>
          <a:ext cx="1628607" cy="647643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Analysis</a:t>
          </a:r>
          <a:endParaRPr lang="en-US" sz="2100" kern="1200" dirty="0"/>
        </a:p>
      </dsp:txBody>
      <dsp:txXfrm>
        <a:off x="3656910" y="919629"/>
        <a:ext cx="1590669" cy="609705"/>
      </dsp:txXfrm>
    </dsp:sp>
    <dsp:sp modelId="{7680334E-CC88-41EA-88C3-297246384675}">
      <dsp:nvSpPr>
        <dsp:cNvPr id="0" name=""/>
        <dsp:cNvSpPr/>
      </dsp:nvSpPr>
      <dsp:spPr>
        <a:xfrm>
          <a:off x="5665582" y="1080362"/>
          <a:ext cx="2503440" cy="1828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Set Goals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Plan Strategies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Monitor Progress </a:t>
          </a:r>
          <a:endParaRPr lang="en-US" sz="2000" kern="1200" dirty="0"/>
        </a:p>
      </dsp:txBody>
      <dsp:txXfrm>
        <a:off x="5707661" y="1122441"/>
        <a:ext cx="2419282" cy="1352531"/>
      </dsp:txXfrm>
    </dsp:sp>
    <dsp:sp modelId="{53C79092-25A2-48F5-8649-7A68B37BA822}">
      <dsp:nvSpPr>
        <dsp:cNvPr id="0" name=""/>
        <dsp:cNvSpPr/>
      </dsp:nvSpPr>
      <dsp:spPr>
        <a:xfrm>
          <a:off x="6543046" y="2414095"/>
          <a:ext cx="1628607" cy="647643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Action Plan </a:t>
          </a:r>
          <a:endParaRPr lang="en-US" sz="2100" kern="1200" dirty="0"/>
        </a:p>
      </dsp:txBody>
      <dsp:txXfrm>
        <a:off x="6562015" y="2433064"/>
        <a:ext cx="1590669" cy="609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01D5B-5DA1-4EB3-96D1-95E5F66E552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FC0F2-489E-4FAA-B264-0CDCB90A2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1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84121-924C-4E9B-9FE3-C65DCA087586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07" y="4344336"/>
            <a:ext cx="5028787" cy="4113553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40B4-15A9-EA44-B6DD-46A50D35198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4E1AD-DFD3-4E4E-B091-7CD03E328F03}" type="slidenum">
              <a:rPr lang="en-US"/>
              <a:pPr/>
              <a:t>17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49D6B-C055-C145-B8F3-1A83AD769F10}" type="slidenum">
              <a:rPr lang="en-US"/>
              <a:pPr/>
              <a:t>19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endParaRPr lang="en-US" dirty="0">
              <a:latin typeface="Arial" pitchFamily="2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D4749-37CB-E04E-83E2-CD6F62D8A731}" type="slidenum">
              <a:rPr lang="en-US"/>
              <a:pPr/>
              <a:t>21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17DFA-22F7-B74F-835D-94A73176885B}" type="slidenum">
              <a:rPr lang="en-US"/>
              <a:pPr/>
              <a:t>22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Debby</a:t>
            </a:r>
          </a:p>
          <a:p>
            <a:pPr eaLnBrk="1" hangingPunct="1"/>
            <a:endParaRPr lang="en-US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</a:t>
            </a:r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primary statement may sound like: “There is too much fighting at our school”</a:t>
            </a: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Precise statements may sound like: “There are more ODRs for aggression on the playground than last year, and these are most likely to occur during the first recess because there is a large number of students, and the aggression is related to getting access to the new playground equipment. “</a:t>
            </a:r>
          </a:p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Another example of a primary statement is: “ODRs during December were higher than any month”</a:t>
            </a: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precise statement may sound like: “Minor disrespect and disruption are increasing over time and are most likely to occur during the last 15-minutes of our classes when students are engaged in independent seat work. This pattern is most common in 7</a:t>
            </a:r>
            <a:r>
              <a:rPr lang="en-US" baseline="30000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and 8</a:t>
            </a:r>
            <a:r>
              <a:rPr lang="en-US" baseline="30000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grades, involve many students, and appears to be maintained by work avoidance/escape.  Attention may also be a function of the behavior- we’re not sure.</a:t>
            </a:r>
          </a:p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6F314-AC1E-3E43-93C6-67EFB094CAA1}" type="slidenum">
              <a:rPr lang="en-US"/>
              <a:pPr/>
              <a:t>23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Debby</a:t>
            </a:r>
          </a:p>
          <a:p>
            <a:pPr eaLnBrk="1" hangingPunct="1"/>
            <a:endParaRPr lang="en-US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</a:t>
            </a:r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primary statement- What questions do you still have?? Who is fighting? Where are they fighting? When?  And most importantly, Why?</a:t>
            </a: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While this precise statement still may not answer ALL of your questions, it is certainly more precise than “There is too much fighting at our school.”</a:t>
            </a:r>
          </a:p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Another example of a primary statement is: “ODRs during December were higher than any month”</a:t>
            </a: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precise statement may sound like: “Minor disrespect and disruption are increasing over time and are most likely to occur during the last 15-minutes of our classes when students are engaged in independent seat work. This pattern is most common in 7</a:t>
            </a:r>
            <a:r>
              <a:rPr lang="en-US" baseline="30000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and 8</a:t>
            </a:r>
            <a:r>
              <a:rPr lang="en-US" baseline="30000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grades, involve many students, and appears to be maintained by work avoidance/escape.  Attention may also be a function of the behavior- we’re not sure.</a:t>
            </a:r>
          </a:p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D6EAE-AC59-FD44-AD89-75DDF9157574}" type="slidenum">
              <a:rPr lang="en-US"/>
              <a:pPr/>
              <a:t>24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Debby</a:t>
            </a:r>
          </a:p>
          <a:p>
            <a:pPr eaLnBrk="1" hangingPunct="1"/>
            <a:endParaRPr lang="en-US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Another example of a primary statement is: “ODRs during December were higher than any month”</a:t>
            </a: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 What questions do you have?</a:t>
            </a:r>
          </a:p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precise statement may sound like</a:t>
            </a:r>
            <a:b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</a:br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 What questions do you have?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0FEE6-C4EA-ED43-85CD-0BF01713E61A}" type="slidenum">
              <a:rPr lang="en-US"/>
              <a:pPr/>
              <a:t>25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9A489-C36C-4956-99A5-A2690747682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>
            <a:prstTxWarp prst="textNoShape">
              <a:avLst/>
            </a:prstTxWarp>
          </a:bodyPr>
          <a:lstStyle/>
          <a:p>
            <a:pPr algn="r" defTabSz="454025"/>
            <a:fld id="{6EDBA2E5-8392-8D4D-BA14-F6C73CF8D5C2}" type="slidenum">
              <a:rPr lang="en-US" sz="1200">
                <a:solidFill>
                  <a:srgbClr val="000000"/>
                </a:solidFill>
                <a:latin typeface="Calibri" charset="0"/>
              </a:rPr>
              <a:pPr algn="r" defTabSz="454025"/>
              <a:t>29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0AA26-0A31-1344-BE8E-D18C4B6000F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6655CB-E65E-104B-A3F3-A050250D32B2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0F2CD8A-430D-BD41-9A64-DC537DA9EFF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F723CC-B2E8-F14C-BDF5-E023AA926B22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1D4899-FCAA-A947-876A-37690E59A6DE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109572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Delaware Positive Behavior Support Project</a:t>
            </a:r>
          </a:p>
        </p:txBody>
      </p:sp>
      <p:sp>
        <p:nvSpPr>
          <p:cNvPr id="1095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6AF3DC-DD34-D844-85F0-EAFC4C1F954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4E33F5-0B25-AB4B-BF4B-C3155D326FAD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2" rIns="91421" bIns="45712" anchor="b">
            <a:prstTxWarp prst="textNoShape">
              <a:avLst/>
            </a:prstTxWarp>
          </a:bodyPr>
          <a:lstStyle/>
          <a:p>
            <a:pPr algn="r" defTabSz="895350"/>
            <a:fld id="{2C53D982-E7C1-BF40-BEE2-B50BD71E05AA}" type="slidenum">
              <a:rPr lang="en-US" sz="1200">
                <a:solidFill>
                  <a:srgbClr val="000000"/>
                </a:solidFill>
              </a:rPr>
              <a:pPr algn="r" defTabSz="895350"/>
              <a:t>39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264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July 2011</a:t>
            </a:r>
          </a:p>
        </p:txBody>
      </p:sp>
      <p:sp>
        <p:nvSpPr>
          <p:cNvPr id="11264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32363B-DACE-FA41-97D3-FACE5FC228EE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FC0F2-489E-4FAA-B264-0CDCB90A26E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3BBC67-CD9A-430E-A7FF-C3B9441A382E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4870F8-2484-4794-9630-16654BE3F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haviordoctor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Flow%20Chart%20Arundel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Microsoft_Word_97_-_2003_Document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DE-PBS Cadre Meeting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Thursday, September 22, 2011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latin typeface="Arial" charset="0"/>
              </a:rPr>
              <a:t>Tier 3 Function-Based Behavior Interventions in Schools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Current Issues</a:t>
            </a:r>
          </a:p>
          <a:p>
            <a:pPr lvl="1" eaLnBrk="1" hangingPunct="1"/>
            <a:r>
              <a:rPr lang="en-US" dirty="0" smtClean="0"/>
              <a:t>Absence of uniform policies &amp; practices </a:t>
            </a:r>
          </a:p>
          <a:p>
            <a:pPr lvl="1" eaLnBrk="1" hangingPunct="1"/>
            <a:r>
              <a:rPr lang="en-US" dirty="0" smtClean="0"/>
              <a:t>Form versus a process </a:t>
            </a:r>
          </a:p>
          <a:p>
            <a:pPr lvl="1" eaLnBrk="1" hangingPunct="1"/>
            <a:r>
              <a:rPr lang="en-US" dirty="0" smtClean="0"/>
              <a:t>Expert driven versus collaborative effort</a:t>
            </a:r>
          </a:p>
          <a:p>
            <a:pPr lvl="1" eaLnBrk="1" hangingPunct="1"/>
            <a:r>
              <a:rPr lang="en-US" dirty="0" smtClean="0"/>
              <a:t>Occasionally contextual fit considered</a:t>
            </a:r>
          </a:p>
          <a:p>
            <a:pPr lvl="1" eaLnBrk="1" hangingPunct="1"/>
            <a:r>
              <a:rPr lang="en-US" dirty="0" smtClean="0"/>
              <a:t>Limited support/follow-up/training for teacher provided</a:t>
            </a:r>
          </a:p>
          <a:p>
            <a:pPr lvl="1" eaLnBrk="1" hangingPunct="1"/>
            <a:r>
              <a:rPr lang="en-US" dirty="0" smtClean="0"/>
              <a:t>Teachers may not be the personnel to facilitate FBAs in schools</a:t>
            </a:r>
          </a:p>
          <a:p>
            <a:pPr lvl="2"/>
            <a:r>
              <a:rPr lang="en-US" dirty="0" smtClean="0"/>
              <a:t>Increased focus on school psychologists (Scott &amp; </a:t>
            </a:r>
            <a:r>
              <a:rPr lang="en-US" dirty="0" err="1" smtClean="0"/>
              <a:t>Kamps</a:t>
            </a:r>
            <a:r>
              <a:rPr lang="en-US" dirty="0" smtClean="0"/>
              <a:t>, 2007) and other school-based behavioral consultants or “coaches”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1143000"/>
          </a:xfrm>
        </p:spPr>
        <p:txBody>
          <a:bodyPr/>
          <a:lstStyle/>
          <a:p>
            <a:r>
              <a:rPr lang="en-US" dirty="0" smtClean="0"/>
              <a:t>PTR Facilitators will be selected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Four to six professionals/”facilitators” (e.g., school psychologists, social workers, counselors) will be trained and coached to facilitate the PTR process with fidelity with a minimum of one student-centered campus-based team.</a:t>
            </a:r>
          </a:p>
          <a:p>
            <a:pPr lvl="0"/>
            <a:r>
              <a:rPr lang="en-US" dirty="0" smtClean="0"/>
              <a:t>The facilitators will increase their skills in collaborative consulting with school-based teams.</a:t>
            </a:r>
          </a:p>
          <a:p>
            <a:pPr lvl="0"/>
            <a:r>
              <a:rPr lang="en-US" dirty="0" smtClean="0"/>
              <a:t>The facilitators will increase the state’s capacity by becoming trainer-of-trainers and coach other professionals to implement PTR with school-based teams.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PTR Facilitators will Receive Ongoing coaching and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Coaching will be conducted at a distance using technology (e.g. Adobe Connect, Webinars, Skype).  For each professional, the following coaching activities will occur:</a:t>
            </a:r>
            <a:endParaRPr lang="en-US" sz="2000" dirty="0" smtClean="0"/>
          </a:p>
          <a:p>
            <a:pPr lvl="1"/>
            <a:r>
              <a:rPr lang="en-US" sz="2400" dirty="0" smtClean="0"/>
              <a:t>Three to five individual coaching meetings to include:</a:t>
            </a:r>
          </a:p>
          <a:p>
            <a:pPr lvl="2"/>
            <a:r>
              <a:rPr lang="en-US" dirty="0" smtClean="0"/>
              <a:t>reviewing the process to be used prior to meeting with the team, </a:t>
            </a:r>
          </a:p>
          <a:p>
            <a:pPr lvl="2"/>
            <a:r>
              <a:rPr lang="en-US" dirty="0" smtClean="0"/>
              <a:t>reviewing products and brief video clips, </a:t>
            </a:r>
          </a:p>
          <a:p>
            <a:pPr lvl="2"/>
            <a:r>
              <a:rPr lang="en-US" dirty="0" smtClean="0"/>
              <a:t>debriefing meeting activities.</a:t>
            </a:r>
            <a:endParaRPr lang="en-US" sz="1700" dirty="0" smtClean="0"/>
          </a:p>
          <a:p>
            <a:pPr lvl="1"/>
            <a:r>
              <a:rPr lang="en-US" sz="2400" dirty="0" smtClean="0"/>
              <a:t>Facilitators will provide brief video clips (i.e., 5-10 minutes) of specific activities implemented with teams</a:t>
            </a:r>
            <a:endParaRPr lang="en-US" sz="2000" dirty="0" smtClean="0"/>
          </a:p>
          <a:p>
            <a:pPr lvl="0"/>
            <a:r>
              <a:rPr lang="en-US" dirty="0" smtClean="0"/>
              <a:t>Bimonthly meetings will be held with the facilitators (60-90 minutes each) to discuss implementation issues.</a:t>
            </a:r>
            <a:endParaRPr lang="en-US" sz="2000" dirty="0" smtClean="0"/>
          </a:p>
          <a:p>
            <a:pPr lvl="0"/>
            <a:r>
              <a:rPr lang="en-US" dirty="0" smtClean="0"/>
              <a:t>One face-to-face interactive presentation at the end of the year to debrief with facilitators, disseminate outcomes to other professionals, and provide advanced training in FBA processes related to multi-tiered supports.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DE-PBS Annual Celebration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19400" y="2057400"/>
            <a:ext cx="5105400" cy="4416552"/>
          </a:xfrm>
        </p:spPr>
        <p:txBody>
          <a:bodyPr/>
          <a:lstStyle/>
          <a:p>
            <a:r>
              <a:rPr lang="en-US" dirty="0" smtClean="0"/>
              <a:t>Save the Date: Wednesday, April 25</a:t>
            </a:r>
            <a:r>
              <a:rPr lang="en-US" baseline="30000" dirty="0" smtClean="0"/>
              <a:t>,</a:t>
            </a:r>
            <a:r>
              <a:rPr lang="en-US" dirty="0" smtClean="0"/>
              <a:t> 2012</a:t>
            </a:r>
          </a:p>
          <a:p>
            <a:r>
              <a:rPr lang="en-US" dirty="0" smtClean="0"/>
              <a:t>Keynote Presenter: </a:t>
            </a:r>
          </a:p>
          <a:p>
            <a:pPr>
              <a:buNone/>
            </a:pPr>
            <a:r>
              <a:rPr lang="en-US" dirty="0" smtClean="0"/>
              <a:t>	Dr. Laura Riffle (</a:t>
            </a:r>
            <a:r>
              <a:rPr lang="en-US" dirty="0" smtClean="0">
                <a:hlinkClick r:id="rId3"/>
              </a:rPr>
              <a:t>www.behaviordoctor.org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Call for posters &amp; presentations  </a:t>
            </a:r>
          </a:p>
        </p:txBody>
      </p:sp>
      <p:pic>
        <p:nvPicPr>
          <p:cNvPr id="4098" name="Picture 2" descr="C:\Users\hearn\AppData\Local\Microsoft\Windows\Temporary Internet Files\Content.IE5\FQ0HJXPE\MP90043109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133600"/>
            <a:ext cx="1875011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US" dirty="0" smtClean="0"/>
              <a:t>Classroom management with Laura riffle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4248"/>
            <a:ext cx="7467600" cy="4873752"/>
          </a:xfrm>
        </p:spPr>
        <p:txBody>
          <a:bodyPr/>
          <a:lstStyle/>
          <a:p>
            <a:r>
              <a:rPr lang="en-US" dirty="0" smtClean="0"/>
              <a:t>April 26, 2012</a:t>
            </a:r>
          </a:p>
          <a:p>
            <a:r>
              <a:rPr lang="en-US" dirty="0" smtClean="0"/>
              <a:t>Focus on classroom teachers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304800"/>
            <a:ext cx="7391400" cy="10668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Continued Focus on Sustainability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2" y="1676400"/>
            <a:ext cx="7953264" cy="4201416"/>
          </a:xfrm>
        </p:spPr>
        <p:txBody>
          <a:bodyPr/>
          <a:lstStyle/>
          <a:p>
            <a:r>
              <a:rPr lang="en-US" dirty="0" smtClean="0"/>
              <a:t>Need expressed by many </a:t>
            </a:r>
          </a:p>
          <a:p>
            <a:pPr lvl="1"/>
            <a:r>
              <a:rPr lang="en-US" dirty="0" smtClean="0"/>
              <a:t>Sustaining momentum is challenging</a:t>
            </a:r>
          </a:p>
          <a:p>
            <a:pPr lvl="0"/>
            <a:r>
              <a:rPr lang="en-US" dirty="0" smtClean="0"/>
              <a:t>Key Feature #8</a:t>
            </a:r>
          </a:p>
          <a:p>
            <a:pPr lvl="1"/>
            <a:r>
              <a:rPr lang="en-US" dirty="0" smtClean="0"/>
              <a:t>…schools demonstrate </a:t>
            </a:r>
            <a:r>
              <a:rPr lang="en-US" i="1" dirty="0" smtClean="0"/>
              <a:t>sustained commitment, participation, and implementation</a:t>
            </a:r>
            <a:r>
              <a:rPr lang="en-US" dirty="0" smtClean="0"/>
              <a:t> </a:t>
            </a:r>
            <a:r>
              <a:rPr lang="en-US" i="1" dirty="0" smtClean="0"/>
              <a:t>with fidelity</a:t>
            </a:r>
          </a:p>
          <a:p>
            <a:pPr lvl="1"/>
            <a:r>
              <a:rPr lang="en-US" dirty="0" smtClean="0"/>
              <a:t>…a shared approach to the </a:t>
            </a:r>
            <a:r>
              <a:rPr lang="en-US" i="1" dirty="0" smtClean="0"/>
              <a:t>dynamic and evolving</a:t>
            </a:r>
            <a:r>
              <a:rPr lang="en-US" dirty="0" smtClean="0"/>
              <a:t> PBS process. 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Identify 10 Best Practices to Promote Evidence Based Practices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Focus on Data</a:t>
            </a:r>
            <a:endParaRPr lang="en-US" sz="32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 smtClean="0"/>
              <a:t>6. Help your teams become </a:t>
            </a:r>
            <a:br>
              <a:rPr lang="en-US" sz="4000" dirty="0" smtClean="0"/>
            </a:br>
            <a:r>
              <a:rPr lang="en-US" sz="4000" dirty="0" smtClean="0"/>
              <a:t>organized and efficient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68200"/>
            <a:ext cx="6858000" cy="452596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en-US" sz="3600" i="1" dirty="0" smtClean="0">
                <a:latin typeface="Tahoma" pitchFamily="29" charset="0"/>
              </a:rPr>
              <a:t>The Planning Tools</a:t>
            </a:r>
          </a:p>
          <a:p>
            <a:pPr algn="ctr">
              <a:spcBef>
                <a:spcPts val="0"/>
              </a:spcBef>
              <a:buNone/>
              <a:defRPr/>
            </a:pPr>
            <a:endParaRPr lang="en-US" sz="1400" dirty="0" smtClean="0">
              <a:latin typeface="Tahoma" pitchFamily="29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dirty="0" smtClean="0">
                <a:latin typeface="Tahoma" pitchFamily="29" charset="0"/>
              </a:rPr>
              <a:t>Monthly Calendar</a:t>
            </a:r>
          </a:p>
          <a:p>
            <a:pPr algn="ctr">
              <a:spcBef>
                <a:spcPts val="0"/>
              </a:spcBef>
              <a:defRPr/>
            </a:pPr>
            <a:r>
              <a:rPr lang="en-US" dirty="0" smtClean="0">
                <a:latin typeface="Tahoma" pitchFamily="29" charset="0"/>
              </a:rPr>
              <a:t>Minutes Forms</a:t>
            </a:r>
          </a:p>
          <a:p>
            <a:pPr marL="609600" indent="-609600" eaLnBrk="1" hangingPunct="1">
              <a:buNone/>
            </a:pPr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3B42A7-71DA-6C4D-83B4-B36938559A4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Revise review activity</a:t>
            </a:r>
            <a:br>
              <a:rPr lang="en-US" sz="4000" dirty="0" smtClean="0"/>
            </a:br>
            <a:r>
              <a:rPr lang="en-US" sz="4000" dirty="0" smtClean="0"/>
              <a:t>Monthly Calendar</a:t>
            </a:r>
            <a:endParaRPr lang="en-US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Discuss utility of calendar tool</a:t>
            </a:r>
          </a:p>
          <a:p>
            <a:r>
              <a:rPr lang="en-US" dirty="0" smtClean="0"/>
              <a:t>Revised to reflect DE Practices</a:t>
            </a:r>
          </a:p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Divide group </a:t>
            </a:r>
          </a:p>
          <a:p>
            <a:r>
              <a:rPr lang="en-US" dirty="0" smtClean="0"/>
              <a:t>Divide months per group</a:t>
            </a:r>
          </a:p>
          <a:p>
            <a:r>
              <a:rPr lang="en-US" dirty="0" smtClean="0"/>
              <a:t>Groups provide feedback</a:t>
            </a:r>
          </a:p>
          <a:p>
            <a:r>
              <a:rPr lang="en-US" dirty="0" smtClean="0"/>
              <a:t>Share/Debrief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295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dirty="0" smtClean="0"/>
              <a:t>1. Get honest about issues or concerns in your building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88315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Administrator is key!! </a:t>
            </a:r>
            <a:endParaRPr lang="en-US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Establish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a kind of  “haven”- place that individuals can get feel safe about reporting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concerns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Supported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by school community and empowered to be a part of the decision making process- “Community of Practice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”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Use Data!</a:t>
            </a:r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WELCOME!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DE-PBS Staff Introductions &amp; Updates</a:t>
            </a:r>
          </a:p>
          <a:p>
            <a:r>
              <a:rPr lang="en-US" dirty="0" smtClean="0"/>
              <a:t>Cadre Introductions &amp; Updates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role of the Cadre?</a:t>
            </a:r>
            <a:endParaRPr lang="en-US" dirty="0"/>
          </a:p>
        </p:txBody>
      </p:sp>
      <p:pic>
        <p:nvPicPr>
          <p:cNvPr id="1027" name="Picture 3" descr="C:\Users\hearn\AppData\Local\Microsoft\Windows\Temporary Internet Files\Content.IE5\FQ0HJXPE\MP90038490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447800"/>
            <a:ext cx="3273552" cy="3668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Tools to Use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25112"/>
          </a:xfrm>
        </p:spPr>
        <p:txBody>
          <a:bodyPr/>
          <a:lstStyle/>
          <a:p>
            <a:r>
              <a:rPr lang="en-US" dirty="0" smtClean="0"/>
              <a:t>Tools: </a:t>
            </a:r>
          </a:p>
          <a:p>
            <a:pPr lvl="1"/>
            <a:r>
              <a:rPr lang="en-US" dirty="0" smtClean="0"/>
              <a:t>Self Assessment - DASNPBS </a:t>
            </a:r>
          </a:p>
          <a:p>
            <a:pPr lvl="1"/>
            <a:r>
              <a:rPr lang="en-US" dirty="0" smtClean="0"/>
              <a:t>Fidelity Checks and Evaluations</a:t>
            </a:r>
          </a:p>
          <a:p>
            <a:pPr lvl="1"/>
            <a:r>
              <a:rPr lang="en-US" dirty="0" smtClean="0"/>
              <a:t>ODRs – DDRT Summaries </a:t>
            </a:r>
          </a:p>
          <a:p>
            <a:pPr lvl="1"/>
            <a:r>
              <a:rPr lang="en-US" dirty="0" smtClean="0"/>
              <a:t>DE School Climate Surveys </a:t>
            </a:r>
          </a:p>
          <a:p>
            <a:pPr lvl="1"/>
            <a:r>
              <a:rPr lang="en-US" dirty="0" smtClean="0"/>
              <a:t>Satisfaction Surveys</a:t>
            </a:r>
          </a:p>
          <a:p>
            <a:r>
              <a:rPr lang="en-US" dirty="0" smtClean="0"/>
              <a:t>Provide data summaries within a week of return – decide best approach to deliver feedback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Adapted slide from S. Barrett – PBIS TA Ctr.</a:t>
            </a:r>
            <a:endParaRPr lang="en-US" sz="1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0010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2. Develop precision statements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7924800" cy="4144963"/>
          </a:xfrm>
        </p:spPr>
        <p:txBody>
          <a:bodyPr/>
          <a:lstStyle/>
          <a:p>
            <a:pPr marL="609600" indent="-609600" eaLnBrk="1" hangingPunct="1">
              <a:buFont typeface="Arial" pitchFamily="34" charset="0"/>
              <a:buChar char="•"/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Key to being efficient with limited resources</a:t>
            </a:r>
          </a:p>
          <a:p>
            <a:pPr marL="609600" indent="-609600" eaLnBrk="1" hangingPunct="1">
              <a:buFontTx/>
              <a:buNone/>
            </a:pPr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Adapted slide from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From primary to precise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05400"/>
          </a:xfrm>
        </p:spPr>
        <p:txBody>
          <a:bodyPr>
            <a:normAutofit/>
          </a:bodyPr>
          <a:lstStyle/>
          <a:p>
            <a:pPr eaLnBrk="1" hangingPunct="1">
              <a:buFont typeface="Arial" pitchFamily="29" charset="0"/>
              <a:buChar char="–"/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Primary statements are vague and leave us with more questions than answers</a:t>
            </a:r>
          </a:p>
          <a:p>
            <a:pPr eaLnBrk="1" hangingPunct="1">
              <a:buFont typeface="Arial" pitchFamily="29" charset="0"/>
              <a:buChar char="–"/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Precise statements include information about the 5 “</a:t>
            </a:r>
            <a:r>
              <a:rPr lang="en-US" dirty="0" err="1">
                <a:ea typeface="ＭＳ Ｐゴシック" pitchFamily="29" charset="-128"/>
                <a:cs typeface="ＭＳ Ｐゴシック" pitchFamily="29" charset="-128"/>
              </a:rPr>
              <a:t>Wh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” questions:</a:t>
            </a:r>
          </a:p>
          <a:p>
            <a:pPr lvl="1" eaLnBrk="1" hangingPunct="1"/>
            <a:r>
              <a:rPr lang="en-US" dirty="0"/>
              <a:t>What is the problem and how often is it happening?</a:t>
            </a:r>
          </a:p>
          <a:p>
            <a:pPr lvl="1" eaLnBrk="1" hangingPunct="1"/>
            <a:r>
              <a:rPr lang="en-US" dirty="0"/>
              <a:t>Where is it </a:t>
            </a:r>
            <a:r>
              <a:rPr lang="en-US" dirty="0" smtClean="0"/>
              <a:t>happening?</a:t>
            </a:r>
            <a:endParaRPr lang="en-US" dirty="0"/>
          </a:p>
          <a:p>
            <a:pPr lvl="1" eaLnBrk="1" hangingPunct="1"/>
            <a:r>
              <a:rPr lang="en-US" dirty="0"/>
              <a:t>Who is engaging in the behavior?</a:t>
            </a:r>
          </a:p>
          <a:p>
            <a:pPr lvl="1" eaLnBrk="1" hangingPunct="1"/>
            <a:r>
              <a:rPr lang="en-US" dirty="0"/>
              <a:t>When is the problem most likely to occur?</a:t>
            </a:r>
          </a:p>
          <a:p>
            <a:pPr lvl="1" eaLnBrk="1" hangingPunct="1"/>
            <a:r>
              <a:rPr lang="en-US" dirty="0"/>
              <a:t>Why is the problem sustaining?</a:t>
            </a:r>
          </a:p>
          <a:p>
            <a:pPr lvl="1" eaLnBrk="1" hangingPunct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Adapted slide from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848600" cy="1295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dirty="0" smtClean="0"/>
              <a:t>From primary to precise: </a:t>
            </a:r>
            <a:br>
              <a:rPr lang="en-US" sz="4000" dirty="0" smtClean="0"/>
            </a:br>
            <a:r>
              <a:rPr lang="en-US" sz="4000" dirty="0" smtClean="0"/>
              <a:t>An example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3733800" cy="4343400"/>
          </a:xfrm>
        </p:spPr>
        <p:txBody>
          <a:bodyPr/>
          <a:lstStyle/>
          <a:p>
            <a:pPr eaLnBrk="1" hangingPunct="1">
              <a:buFont typeface="Arial" pitchFamily="29" charset="0"/>
              <a:buChar char="–"/>
            </a:pPr>
            <a:r>
              <a:rPr lang="en-US">
                <a:ea typeface="ＭＳ Ｐゴシック" pitchFamily="29" charset="-128"/>
                <a:cs typeface="ＭＳ Ｐゴシック" pitchFamily="29" charset="-128"/>
              </a:rPr>
              <a:t>Primary statement:</a:t>
            </a:r>
          </a:p>
          <a:p>
            <a:pPr lvl="1" eaLnBrk="1" hangingPunct="1"/>
            <a:r>
              <a:rPr lang="en-US"/>
              <a:t>“There is too much fighting at our school”</a:t>
            </a:r>
          </a:p>
          <a:p>
            <a:pPr lvl="1" eaLnBrk="1" hangingPunct="1"/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2133600"/>
            <a:ext cx="5029200" cy="4343400"/>
          </a:xfrm>
        </p:spPr>
        <p:txBody>
          <a:bodyPr/>
          <a:lstStyle/>
          <a:p>
            <a:pPr eaLnBrk="1" hangingPunct="1">
              <a:buFont typeface="Arial" pitchFamily="29" charset="0"/>
              <a:buChar char="–"/>
            </a:pPr>
            <a:r>
              <a:rPr lang="en-US">
                <a:ea typeface="ＭＳ Ｐゴシック" pitchFamily="29" charset="-128"/>
                <a:cs typeface="ＭＳ Ｐゴシック" pitchFamily="29" charset="-128"/>
              </a:rPr>
              <a:t>Precise statement</a:t>
            </a:r>
          </a:p>
          <a:p>
            <a:pPr lvl="1" eaLnBrk="1" hangingPunct="1"/>
            <a:r>
              <a:rPr lang="en-US"/>
              <a:t>There were 30 more ODRs for aggression on the playground than last year, and these are most likely to occur from 12:00-12:30 during </a:t>
            </a:r>
          </a:p>
          <a:p>
            <a:pPr lvl="1" eaLnBrk="1" hangingPunct="1">
              <a:buFontTx/>
              <a:buNone/>
            </a:pPr>
            <a:r>
              <a:rPr lang="en-US"/>
              <a:t>    fifth grade’s recess because there is a large number of students, and the aggression is related to getting access to the new playground equipment. “</a:t>
            </a:r>
          </a:p>
          <a:p>
            <a:pPr eaLnBrk="1" hangingPunct="1"/>
            <a:endParaRPr lang="en-US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6019800" y="2514600"/>
            <a:ext cx="1981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6629400" y="2819400"/>
            <a:ext cx="15240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5257800" y="3352800"/>
            <a:ext cx="1600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4876800" y="3733800"/>
            <a:ext cx="16764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5334000" y="4495800"/>
            <a:ext cx="31242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4724400" y="2819400"/>
            <a:ext cx="15240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382000" y="0"/>
            <a:ext cx="7620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Adapted slide from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  <p:bldP spid="20488" grpId="0" animBg="1"/>
      <p:bldP spid="20489" grpId="0" animBg="1"/>
      <p:bldP spid="20490" grpId="0" animBg="1"/>
      <p:bldP spid="20491" grpId="0" animBg="1"/>
      <p:bldP spid="20492" grpId="0" animBg="1"/>
      <p:bldP spid="2049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1295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dirty="0" smtClean="0"/>
              <a:t>From primary to precise: </a:t>
            </a:r>
            <a:br>
              <a:rPr lang="en-US" sz="4000" dirty="0" smtClean="0"/>
            </a:br>
            <a:r>
              <a:rPr lang="en-US" sz="4000" dirty="0" smtClean="0"/>
              <a:t>An example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57400"/>
            <a:ext cx="3733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>
                <a:ea typeface="ＭＳ Ｐゴシック" pitchFamily="29" charset="-128"/>
                <a:cs typeface="ＭＳ Ｐゴシック" pitchFamily="29" charset="-128"/>
              </a:rPr>
              <a:t>Primary statement:</a:t>
            </a:r>
          </a:p>
          <a:p>
            <a:pPr lvl="1" eaLnBrk="1" hangingPunct="1"/>
            <a:r>
              <a:rPr lang="en-US" dirty="0"/>
              <a:t>“ODRs during December were higher than any month”</a:t>
            </a:r>
          </a:p>
          <a:p>
            <a:pPr lvl="1" eaLnBrk="1" hangingPunct="1"/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905000"/>
            <a:ext cx="5410200" cy="4267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b="1">
                <a:ea typeface="ＭＳ Ｐゴシック" pitchFamily="29" charset="-128"/>
                <a:cs typeface="ＭＳ Ｐゴシック" pitchFamily="29" charset="-128"/>
              </a:rPr>
              <a:t>Precise statement:</a:t>
            </a:r>
          </a:p>
          <a:p>
            <a:pPr eaLnBrk="1" hangingPunct="1">
              <a:buFont typeface="Arial" pitchFamily="29" charset="0"/>
              <a:buChar char="–"/>
            </a:pP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Minor disrespect and disruption are increasing and are most likely to occur during the last 15-minutes of our classes when students are engaged in </a:t>
            </a:r>
            <a:br>
              <a:rPr lang="en-US" sz="2400">
                <a:ea typeface="ＭＳ Ｐゴシック" pitchFamily="29" charset="-128"/>
                <a:cs typeface="ＭＳ Ｐゴシック" pitchFamily="29" charset="-128"/>
              </a:rPr>
            </a:b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independent seat work. This pattern is most common in 7</a:t>
            </a:r>
            <a:r>
              <a:rPr lang="en-US" sz="2400" baseline="30000"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 and 8</a:t>
            </a:r>
            <a:r>
              <a:rPr lang="en-US" sz="2400" baseline="30000"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 grades, involve many students, and appears to be maintained by work avoidance/escape.  Attention may also be a function of the behavior- we’re not sure.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648200" y="2209800"/>
            <a:ext cx="37338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5334000" y="3276600"/>
            <a:ext cx="18288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3962400" y="3657600"/>
            <a:ext cx="28956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6096000" y="3962400"/>
            <a:ext cx="22098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3962400" y="4343400"/>
            <a:ext cx="21336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5638800" y="4572000"/>
            <a:ext cx="28194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3962400" y="5029200"/>
            <a:ext cx="14478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Adapted slide from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  <p:bldP spid="22536" grpId="0" animBg="1"/>
      <p:bldP spid="22537" grpId="0" animBg="1"/>
      <p:bldP spid="22538" grpId="0" animBg="1"/>
      <p:bldP spid="22539" grpId="0" animBg="1"/>
      <p:bldP spid="22540" grpId="0" animBg="1"/>
      <p:bldP spid="22541" grpId="0" animBg="1"/>
      <p:bldP spid="2254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/>
              <a:t>3. Elements to the data process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749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A. Establish A Coherent Process for Discipline </a:t>
            </a:r>
          </a:p>
          <a:p>
            <a:pPr lvl="1" eaLnBrk="1" hangingPunct="1"/>
            <a:r>
              <a:rPr lang="en-US" dirty="0"/>
              <a:t>Behavior definitions</a:t>
            </a:r>
          </a:p>
          <a:p>
            <a:pPr lvl="1" eaLnBrk="1" hangingPunct="1"/>
            <a:r>
              <a:rPr lang="en-US" dirty="0"/>
              <a:t>Minor vs. Major</a:t>
            </a:r>
          </a:p>
          <a:p>
            <a:pPr lvl="1" eaLnBrk="1" hangingPunct="1"/>
            <a:r>
              <a:rPr lang="en-US" dirty="0"/>
              <a:t>Written procedures for staff</a:t>
            </a:r>
          </a:p>
          <a:p>
            <a:pPr lvl="1" eaLnBrk="1" hangingPunct="1"/>
            <a:r>
              <a:rPr lang="en-US" dirty="0">
                <a:hlinkClick r:id="rId3" action="ppaction://hlinkfile"/>
              </a:rPr>
              <a:t>Flow chart showing process</a:t>
            </a:r>
            <a:endParaRPr lang="en-US" dirty="0"/>
          </a:p>
          <a:p>
            <a:pPr lvl="1" eaLnBrk="1" hangingPunct="1"/>
            <a:r>
              <a:rPr lang="en-US" dirty="0"/>
              <a:t>Office referral form ( includes possible motivation)</a:t>
            </a:r>
          </a:p>
          <a:p>
            <a:pPr lvl="2" eaLnBrk="1" hangingPunct="1"/>
            <a:r>
              <a:rPr lang="en-US" dirty="0">
                <a:ea typeface="ＭＳ Ｐゴシック" pitchFamily="29" charset="-128"/>
              </a:rPr>
              <a:t>Other tracking forms</a:t>
            </a:r>
          </a:p>
          <a:p>
            <a:pPr lvl="1" eaLnBrk="1" hangingPunct="1"/>
            <a:r>
              <a:rPr lang="en-US" dirty="0"/>
              <a:t>Time during staff meetings to get agreement, learn about process and follow through all year!!</a:t>
            </a:r>
          </a:p>
          <a:p>
            <a:pPr lvl="1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3B42A7-71DA-6C4D-83B4-B36938559A4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2952" y="319088"/>
            <a:ext cx="8832715" cy="900112"/>
          </a:xfrm>
        </p:spPr>
        <p:txBody>
          <a:bodyPr>
            <a:noAutofit/>
          </a:bodyPr>
          <a:lstStyle/>
          <a:p>
            <a:r>
              <a:rPr lang="en-US" sz="4000" dirty="0" smtClean="0"/>
              <a:t>Discipline Data Reporting Tool - DDRT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87284" y="1371600"/>
            <a:ext cx="7506518" cy="51022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Excel Sheet: 2 or 4 year data tracking</a:t>
            </a:r>
          </a:p>
          <a:p>
            <a:r>
              <a:rPr lang="en-US" dirty="0" smtClean="0"/>
              <a:t>Includes: </a:t>
            </a:r>
          </a:p>
          <a:p>
            <a:pPr lvl="1"/>
            <a:r>
              <a:rPr lang="en-US" dirty="0" smtClean="0"/>
              <a:t>Average referral rate/month and per year</a:t>
            </a:r>
          </a:p>
          <a:p>
            <a:pPr lvl="1"/>
            <a:r>
              <a:rPr lang="en-US" dirty="0" smtClean="0"/>
              <a:t>Year to year comparison</a:t>
            </a:r>
          </a:p>
          <a:p>
            <a:pPr lvl="1"/>
            <a:r>
              <a:rPr lang="en-US" dirty="0" smtClean="0"/>
              <a:t>Referrals by Student – Triangle Graph</a:t>
            </a:r>
          </a:p>
          <a:p>
            <a:pPr lvl="1"/>
            <a:r>
              <a:rPr lang="en-US" dirty="0" smtClean="0"/>
              <a:t>2010-2011 National Average Comparison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2010-2011 DELAWARE Average Comparison </a:t>
            </a:r>
            <a:r>
              <a:rPr lang="en-US" dirty="0" smtClean="0"/>
              <a:t>****</a:t>
            </a:r>
          </a:p>
          <a:p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Email to coaches, team leaders &amp; administration</a:t>
            </a:r>
          </a:p>
          <a:p>
            <a:pPr lvl="1"/>
            <a:r>
              <a:rPr lang="en-US" dirty="0" smtClean="0"/>
              <a:t>Available for download from DE-PBS Website</a:t>
            </a:r>
          </a:p>
          <a:p>
            <a:r>
              <a:rPr lang="en-US" dirty="0" smtClean="0"/>
              <a:t>Data Collection</a:t>
            </a:r>
          </a:p>
          <a:p>
            <a:pPr lvl="1"/>
            <a:r>
              <a:rPr lang="en-US" dirty="0" smtClean="0"/>
              <a:t>DDRT due dates</a:t>
            </a:r>
          </a:p>
          <a:p>
            <a:pPr lvl="2"/>
            <a:r>
              <a:rPr lang="en-US" dirty="0" smtClean="0"/>
              <a:t>January 13th (August – December)</a:t>
            </a:r>
          </a:p>
          <a:p>
            <a:pPr lvl="2"/>
            <a:r>
              <a:rPr lang="en-US" dirty="0" smtClean="0"/>
              <a:t>June 29</a:t>
            </a:r>
            <a:r>
              <a:rPr lang="en-US" baseline="30000" dirty="0" smtClean="0"/>
              <a:t>th   </a:t>
            </a:r>
            <a:r>
              <a:rPr lang="en-US" dirty="0" smtClean="0"/>
              <a:t>(August – June)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comparison data for Referrals is now Available</a:t>
            </a:r>
            <a:endParaRPr lang="en-US" dirty="0"/>
          </a:p>
        </p:txBody>
      </p:sp>
      <p:pic>
        <p:nvPicPr>
          <p:cNvPr id="9830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29691"/>
            <a:ext cx="8071556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6143" y="784482"/>
            <a:ext cx="8299108" cy="9144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DE Strengths and Needs Assessment for PBS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33400" y="1981200"/>
            <a:ext cx="7166428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Part A (Tier 1) has 4 sections:</a:t>
            </a:r>
          </a:p>
          <a:p>
            <a:pPr lvl="1"/>
            <a:r>
              <a:rPr lang="en-US" dirty="0" smtClean="0"/>
              <a:t>Program Development and Evaluation</a:t>
            </a:r>
          </a:p>
          <a:p>
            <a:pPr lvl="1"/>
            <a:r>
              <a:rPr lang="en-US" dirty="0" smtClean="0"/>
              <a:t>SW and Classroom-wide Systems</a:t>
            </a:r>
          </a:p>
          <a:p>
            <a:pPr lvl="1"/>
            <a:r>
              <a:rPr lang="en-US" dirty="0" smtClean="0"/>
              <a:t>Developing Self-Discipline</a:t>
            </a:r>
          </a:p>
          <a:p>
            <a:pPr lvl="1"/>
            <a:r>
              <a:rPr lang="en-US" dirty="0" smtClean="0"/>
              <a:t>Correcting Problem Behavior </a:t>
            </a:r>
          </a:p>
          <a:p>
            <a:r>
              <a:rPr lang="en-US" dirty="0" smtClean="0"/>
              <a:t>Available throughout the school year</a:t>
            </a:r>
          </a:p>
          <a:p>
            <a:r>
              <a:rPr lang="en-US" dirty="0" smtClean="0"/>
              <a:t>Information will be distributed to Team Leaders, Coaches, and Administrators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>
          <a:xfrm>
            <a:off x="381000" y="685800"/>
            <a:ext cx="7162800" cy="639763"/>
          </a:xfrm>
        </p:spPr>
        <p:txBody>
          <a:bodyPr/>
          <a:lstStyle/>
          <a:p>
            <a:pPr eaLnBrk="1" hangingPunct="1"/>
            <a:r>
              <a:rPr lang="en-US" sz="3200"/>
              <a:t>Purpose of the Needs Assessment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7924800" cy="42973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/>
              <a:t>Self Assessment of both </a:t>
            </a:r>
            <a:r>
              <a:rPr lang="en-US" sz="2400" dirty="0" err="1"/>
              <a:t>Schoolwide</a:t>
            </a:r>
            <a:r>
              <a:rPr lang="en-US" sz="2400" dirty="0"/>
              <a:t> and Classroom Practices</a:t>
            </a:r>
          </a:p>
          <a:p>
            <a:pPr eaLnBrk="1" hangingPunct="1"/>
            <a:r>
              <a:rPr lang="en-US" sz="2400" dirty="0"/>
              <a:t>Reflection on Practice</a:t>
            </a:r>
          </a:p>
          <a:p>
            <a:pPr eaLnBrk="1" hangingPunct="1"/>
            <a:r>
              <a:rPr lang="en-US" sz="2400" dirty="0"/>
              <a:t>Action Planning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400" dirty="0"/>
              <a:t>Target needs and actions for improvement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sz="1000" dirty="0"/>
          </a:p>
          <a:p>
            <a:pPr lvl="1" eaLnBrk="1" hangingPunct="1">
              <a:lnSpc>
                <a:spcPct val="75000"/>
              </a:lnSpc>
            </a:pPr>
            <a:r>
              <a:rPr lang="en-US" sz="2400" dirty="0"/>
              <a:t>Continue to emphasize strengths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sz="1000" dirty="0"/>
          </a:p>
          <a:p>
            <a:pPr lvl="1" eaLnBrk="1" hangingPunct="1">
              <a:lnSpc>
                <a:spcPct val="75000"/>
              </a:lnSpc>
            </a:pPr>
            <a:r>
              <a:rPr lang="en-US" sz="2400" dirty="0"/>
              <a:t>Include in school improvement plan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sz="1000" dirty="0"/>
          </a:p>
          <a:p>
            <a:pPr lvl="1" eaLnBrk="1" hangingPunct="1">
              <a:lnSpc>
                <a:spcPct val="75000"/>
              </a:lnSpc>
            </a:pPr>
            <a:r>
              <a:rPr lang="en-US" sz="2400" dirty="0"/>
              <a:t>Use in combination with other data:</a:t>
            </a:r>
            <a:r>
              <a:rPr lang="en-US" sz="2400" dirty="0" smtClean="0"/>
              <a:t> </a:t>
            </a:r>
          </a:p>
          <a:p>
            <a:pPr lvl="2">
              <a:lnSpc>
                <a:spcPct val="75000"/>
              </a:lnSpc>
            </a:pPr>
            <a:r>
              <a:rPr lang="en-US" dirty="0" err="1" smtClean="0"/>
              <a:t>ODRs</a:t>
            </a:r>
            <a:r>
              <a:rPr lang="en-US" dirty="0"/>
              <a:t>, School Climate</a:t>
            </a:r>
          </a:p>
          <a:p>
            <a:pPr eaLnBrk="1" hangingPunct="1"/>
            <a:r>
              <a:rPr lang="en-US" sz="2400" dirty="0"/>
              <a:t>Professional Development Planning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Logistics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Cadre contact information</a:t>
            </a:r>
          </a:p>
          <a:p>
            <a:r>
              <a:rPr lang="en-US" dirty="0" smtClean="0"/>
              <a:t>Active school update</a:t>
            </a:r>
          </a:p>
          <a:p>
            <a:r>
              <a:rPr lang="en-US" dirty="0" smtClean="0"/>
              <a:t>Team leader &amp; administrator information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hearn\AppData\Local\Microsoft\Windows\Temporary Internet Files\Content.IE5\63737VSU\MP90032119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2609088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Supporting Team with DASNPBS Data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/>
          <a:lstStyle/>
          <a:p>
            <a:r>
              <a:rPr lang="en-US" dirty="0" smtClean="0"/>
              <a:t>View example DASNPBS summary data &amp; worksheet</a:t>
            </a:r>
          </a:p>
          <a:p>
            <a:r>
              <a:rPr lang="en-US" dirty="0" smtClean="0"/>
              <a:t>Follow up after data is received to see if there are questions/thoughts about the data</a:t>
            </a:r>
          </a:p>
          <a:p>
            <a:r>
              <a:rPr lang="en-US" dirty="0" smtClean="0"/>
              <a:t>Prompt schools to make a plan to share with staff and USE at a team planning meeting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2390" y="544284"/>
            <a:ext cx="8299108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School Climate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3" y="1651000"/>
            <a:ext cx="7166428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Participation for 2011</a:t>
            </a:r>
          </a:p>
          <a:p>
            <a:pPr lvl="1"/>
            <a:r>
              <a:rPr lang="en-US" dirty="0" smtClean="0"/>
              <a:t>160 Schools State-wide</a:t>
            </a:r>
          </a:p>
          <a:p>
            <a:pPr lvl="2"/>
            <a:r>
              <a:rPr lang="en-US" sz="2000" dirty="0" smtClean="0"/>
              <a:t>Teacher = 6757 respondents</a:t>
            </a:r>
          </a:p>
          <a:p>
            <a:pPr lvl="2"/>
            <a:r>
              <a:rPr lang="en-US" sz="2000" dirty="0" smtClean="0"/>
              <a:t>Home= 15838 respondents</a:t>
            </a:r>
          </a:p>
          <a:p>
            <a:pPr lvl="2"/>
            <a:r>
              <a:rPr lang="en-US" sz="2000" dirty="0" smtClean="0"/>
              <a:t>Student= 42066 respondents</a:t>
            </a:r>
          </a:p>
          <a:p>
            <a:pPr lvl="2"/>
            <a:endParaRPr lang="en-US" sz="2000" dirty="0" smtClean="0"/>
          </a:p>
          <a:p>
            <a:r>
              <a:rPr lang="en-US" dirty="0" smtClean="0">
                <a:solidFill>
                  <a:prstClr val="black"/>
                </a:solidFill>
              </a:rPr>
              <a:t>2011-2012 Timeline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Invitation to enroll in early October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Registration due in early November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Materials distributed in early January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Surveys due in early March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Reports returned in May</a:t>
            </a:r>
          </a:p>
          <a:p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Updates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Engagement </a:t>
            </a:r>
          </a:p>
          <a:p>
            <a:pPr lvl="1"/>
            <a:r>
              <a:rPr lang="en-US" dirty="0" smtClean="0"/>
              <a:t>15 </a:t>
            </a:r>
            <a:r>
              <a:rPr lang="en-US" dirty="0"/>
              <a:t>items that we pilot tested</a:t>
            </a:r>
            <a:r>
              <a:rPr lang="en-US" dirty="0" smtClean="0"/>
              <a:t> last </a:t>
            </a:r>
          </a:p>
          <a:p>
            <a:pPr lvl="1"/>
            <a:r>
              <a:rPr lang="en-US" dirty="0" smtClean="0"/>
              <a:t>Three </a:t>
            </a:r>
            <a:r>
              <a:rPr lang="en-US" dirty="0"/>
              <a:t>distinct aspects of Engagement:  Behavioral, Cognitive, and Emotional.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Bullying a separate factor</a:t>
            </a:r>
          </a:p>
          <a:p>
            <a:r>
              <a:rPr lang="en-US" dirty="0" smtClean="0"/>
              <a:t>Exploring Hope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/>
              <a:t>How are you using your School Climate results?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324350"/>
          </a:xfrm>
        </p:spPr>
        <p:txBody>
          <a:bodyPr/>
          <a:lstStyle/>
          <a:p>
            <a:pPr eaLnBrk="1" hangingPunct="1">
              <a:buFont typeface="Georgia" charset="0"/>
              <a:buNone/>
            </a:pPr>
            <a:endParaRPr lang="en-US"/>
          </a:p>
          <a:p>
            <a:pPr eaLnBrk="1" hangingPunct="1"/>
            <a:r>
              <a:rPr lang="en-US"/>
              <a:t>How many have reviewed 2010-2011 SC data?</a:t>
            </a:r>
          </a:p>
          <a:p>
            <a:pPr eaLnBrk="1" hangingPunct="1"/>
            <a:r>
              <a:rPr lang="en-US"/>
              <a:t>Identified areas to highlight and address?</a:t>
            </a:r>
          </a:p>
          <a:p>
            <a:pPr eaLnBrk="1" hangingPunct="1"/>
            <a:r>
              <a:rPr lang="en-US"/>
              <a:t>Shared the results with the school community?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3"/>
          <p:cNvSpPr>
            <a:spLocks noGrp="1"/>
          </p:cNvSpPr>
          <p:nvPr>
            <p:ph type="ctrTitle"/>
          </p:nvPr>
        </p:nvSpPr>
        <p:spPr>
          <a:xfrm>
            <a:off x="1905000" y="2401888"/>
            <a:ext cx="7010400" cy="1470025"/>
          </a:xfrm>
        </p:spPr>
        <p:txBody>
          <a:bodyPr/>
          <a:lstStyle/>
          <a:p>
            <a:pPr eaLnBrk="1" hangingPunct="1"/>
            <a:r>
              <a:rPr lang="en-US" dirty="0"/>
              <a:t>Putting Data to Work for You</a:t>
            </a:r>
          </a:p>
        </p:txBody>
      </p:sp>
      <p:sp>
        <p:nvSpPr>
          <p:cNvPr id="46083" name="Subtitle 4"/>
          <p:cNvSpPr>
            <a:spLocks noGrp="1"/>
          </p:cNvSpPr>
          <p:nvPr>
            <p:ph type="subTitle" idx="1"/>
          </p:nvPr>
        </p:nvSpPr>
        <p:spPr>
          <a:xfrm>
            <a:off x="2590800" y="4114800"/>
            <a:ext cx="4953000" cy="1752600"/>
          </a:xfrm>
        </p:spPr>
        <p:txBody>
          <a:bodyPr/>
          <a:lstStyle/>
          <a:p>
            <a:pPr marL="63500" eaLnBrk="1" hangingPunct="1"/>
            <a:r>
              <a:rPr lang="en-US" dirty="0"/>
              <a:t>Working smarter NOT harder by using data-based decision making!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ctrTitle"/>
          </p:nvPr>
        </p:nvSpPr>
        <p:spPr>
          <a:xfrm>
            <a:off x="2057400" y="304800"/>
            <a:ext cx="6858000" cy="35671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/>
              <a:t>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i="1" dirty="0"/>
              <a:t>“Informed decision-making comes from a long tradition of guessing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i="1" dirty="0"/>
              <a:t>and then blaming others for inadequate results.”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7107" name="Subtitle 4"/>
          <p:cNvSpPr>
            <a:spLocks noGrp="1"/>
          </p:cNvSpPr>
          <p:nvPr>
            <p:ph type="subTitle" idx="1"/>
          </p:nvPr>
        </p:nvSpPr>
        <p:spPr>
          <a:xfrm>
            <a:off x="4191000" y="4114800"/>
            <a:ext cx="4953000" cy="1752600"/>
          </a:xfrm>
        </p:spPr>
        <p:txBody>
          <a:bodyPr/>
          <a:lstStyle/>
          <a:p>
            <a:pPr marL="63500" eaLnBrk="1" hangingPunct="1"/>
            <a:r>
              <a:rPr lang="en-US" b="1" i="1" dirty="0"/>
              <a:t>-Scott Adams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When do</a:t>
            </a:r>
            <a:r>
              <a:rPr lang="en-US" dirty="0" smtClean="0"/>
              <a:t> teams </a:t>
            </a:r>
            <a:r>
              <a:rPr lang="en-US" dirty="0"/>
              <a:t>look at data?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Data Summaries reviewed</a:t>
            </a:r>
            <a:r>
              <a:rPr lang="en-US" b="1" dirty="0"/>
              <a:t> monthly </a:t>
            </a:r>
            <a:r>
              <a:rPr lang="en-US" dirty="0"/>
              <a:t>with team</a:t>
            </a:r>
          </a:p>
          <a:p>
            <a:pPr eaLnBrk="1" hangingPunct="1"/>
            <a:r>
              <a:rPr lang="en-US" dirty="0"/>
              <a:t>Designate a data person from team (and a back up) to pull data summaries monthly before meeting</a:t>
            </a:r>
          </a:p>
          <a:p>
            <a:pPr eaLnBrk="1" hangingPunct="1"/>
            <a:r>
              <a:rPr lang="en-US" dirty="0"/>
              <a:t>Can utilize a subgroup to review and present summary to team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do we look at data?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305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Up Arrow 4"/>
          <p:cNvSpPr/>
          <p:nvPr/>
        </p:nvSpPr>
        <p:spPr>
          <a:xfrm>
            <a:off x="4114800" y="5105400"/>
            <a:ext cx="1143000" cy="175260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latin typeface="Georgia" charset="0"/>
            </a:endParaRPr>
          </a:p>
        </p:txBody>
      </p:sp>
      <p:grpSp>
        <p:nvGrpSpPr>
          <p:cNvPr id="2" name="Organization Chart 1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1807" y="5580"/>
            <a:chExt cx="7200" cy="1800"/>
          </a:xfrm>
        </p:grpSpPr>
        <p:cxnSp>
          <p:nvCxnSpPr>
            <p:cNvPr id="50180" name="_s2056"/>
            <p:cNvCxnSpPr>
              <a:cxnSpLocks noChangeShapeType="1"/>
              <a:stCxn id="50186" idx="0"/>
              <a:endCxn id="50183" idx="2"/>
            </p:cNvCxnSpPr>
            <p:nvPr/>
          </p:nvCxnSpPr>
          <p:spPr bwMode="auto">
            <a:xfrm rot="16200000" flipV="1">
              <a:off x="6628" y="4989"/>
              <a:ext cx="87" cy="250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50181" name="_s2055"/>
            <p:cNvCxnSpPr>
              <a:cxnSpLocks noChangeShapeType="1"/>
              <a:stCxn id="50185" idx="0"/>
              <a:endCxn id="50183" idx="2"/>
            </p:cNvCxnSpPr>
            <p:nvPr/>
          </p:nvCxnSpPr>
          <p:spPr bwMode="auto">
            <a:xfrm rot="16200000" flipV="1">
              <a:off x="5421" y="6196"/>
              <a:ext cx="44" cy="4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50182" name="_s2054"/>
            <p:cNvCxnSpPr>
              <a:cxnSpLocks noChangeShapeType="1"/>
              <a:stCxn id="50184" idx="0"/>
              <a:endCxn id="50183" idx="2"/>
            </p:cNvCxnSpPr>
            <p:nvPr/>
          </p:nvCxnSpPr>
          <p:spPr bwMode="auto">
            <a:xfrm rot="5400000" flipH="1" flipV="1">
              <a:off x="4142" y="5003"/>
              <a:ext cx="87" cy="247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50183" name="_s2053" descr="Blue tissue paper"/>
            <p:cNvSpPr>
              <a:spLocks noChangeArrowheads="1"/>
            </p:cNvSpPr>
            <p:nvPr/>
          </p:nvSpPr>
          <p:spPr bwMode="auto">
            <a:xfrm>
              <a:off x="3307" y="5580"/>
              <a:ext cx="4229" cy="61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457200" algn="l"/>
                </a:tabLst>
              </a:pPr>
              <a:r>
                <a:rPr lang="en-US" sz="1400" b="1" u="sng">
                  <a:latin typeface="Tempus Sans ITC" pitchFamily="82" charset="0"/>
                  <a:ea typeface="Times New Roman" charset="0"/>
                  <a:cs typeface="Times New Roman" charset="0"/>
                </a:rPr>
                <a:t>Three Steps for Using Data for On-Going Problem Solving</a:t>
              </a:r>
              <a:endParaRPr lang="en-US" sz="1400">
                <a:ea typeface="Times New Roman" charset="0"/>
                <a:cs typeface="Times New Roman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Use data in steps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Is there a problem?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What “system(s)” are problematic?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Are there units (grade levels or classrooms) or individuals experiencing more problems?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It’s “OK” to be doing well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endParaRPr lang="en-US"/>
            </a:p>
          </p:txBody>
        </p:sp>
        <p:sp>
          <p:nvSpPr>
            <p:cNvPr id="50184" name="_s2052" descr="Blue tissue paper"/>
            <p:cNvSpPr>
              <a:spLocks noChangeArrowheads="1"/>
            </p:cNvSpPr>
            <p:nvPr/>
          </p:nvSpPr>
          <p:spPr bwMode="auto">
            <a:xfrm>
              <a:off x="1807" y="6282"/>
              <a:ext cx="2286" cy="109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>
                <a:tabLst>
                  <a:tab pos="457200" algn="l"/>
                </a:tabLst>
              </a:pPr>
              <a:r>
                <a:rPr lang="en-US" sz="1400" b="1" u="sng">
                  <a:latin typeface="Tempus Sans ITC" pitchFamily="82" charset="0"/>
                  <a:ea typeface="Times New Roman" charset="0"/>
                  <a:cs typeface="Times New Roman" charset="0"/>
                </a:rPr>
                <a:t>Step 1. Is there a problem?</a:t>
              </a:r>
              <a:r>
                <a:rPr lang="en-US" sz="1400" b="1">
                  <a:latin typeface="Tempus Sans ITC" pitchFamily="82" charset="0"/>
                  <a:ea typeface="Times New Roman" charset="0"/>
                  <a:cs typeface="Times New Roman" charset="0"/>
                </a:rPr>
                <a:t>	</a:t>
              </a:r>
              <a:endParaRPr lang="en-US" sz="1400">
                <a:ea typeface="Times New Roman" charset="0"/>
                <a:cs typeface="Times New Roman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ODR Average Summary/Triangle</a:t>
              </a:r>
              <a:endParaRPr lang="en-US" sz="1400">
                <a:ea typeface="Times New Roman" charset="0"/>
                <a:cs typeface="Times New Roman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Attendance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Faculty Reports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School Climate Data</a:t>
              </a: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</a:rPr>
                <a:t>Needs Assessment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endParaRPr lang="en-US" sz="1400">
                <a:latin typeface="Tempus Sans ITC" pitchFamily="82" charset="0"/>
                <a:ea typeface="Times New Roman" charset="0"/>
                <a:cs typeface="Times New Roman" charset="0"/>
              </a:endParaRPr>
            </a:p>
            <a:p>
              <a:pPr eaLnBrk="0" hangingPunct="0"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Trends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Peaks before breaks?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Gradual increasing trend across year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endParaRPr lang="en-US" sz="1400">
                <a:latin typeface="Tempus Sans ITC" pitchFamily="82" charset="0"/>
                <a:ea typeface="Times New Roman" charset="0"/>
                <a:cs typeface="Times New Roman" charset="0"/>
              </a:endParaRPr>
            </a:p>
            <a:p>
              <a:pPr eaLnBrk="0" hangingPunct="0"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Compare levels to last year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Improvement?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endParaRPr lang="en-US"/>
            </a:p>
          </p:txBody>
        </p:sp>
        <p:sp>
          <p:nvSpPr>
            <p:cNvPr id="50185" name="_s2051" descr="Blue tissue paper"/>
            <p:cNvSpPr>
              <a:spLocks noChangeArrowheads="1"/>
            </p:cNvSpPr>
            <p:nvPr/>
          </p:nvSpPr>
          <p:spPr bwMode="auto">
            <a:xfrm>
              <a:off x="4207" y="6239"/>
              <a:ext cx="2514" cy="114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>
                <a:tabLst>
                  <a:tab pos="457200" algn="l"/>
                </a:tabLst>
              </a:pPr>
              <a:r>
                <a:rPr lang="en-US" sz="1400" b="1" u="sng">
                  <a:latin typeface="Tempus Sans ITC" pitchFamily="82" charset="0"/>
                  <a:ea typeface="Times New Roman" charset="0"/>
                  <a:cs typeface="Times New Roman" charset="0"/>
                </a:rPr>
                <a:t>Step 2. What systems are problematic?</a:t>
              </a:r>
              <a:endParaRPr lang="en-US" sz="1400">
                <a:ea typeface="Times New Roman" charset="0"/>
                <a:cs typeface="Times New Roman" charset="0"/>
              </a:endParaRPr>
            </a:p>
            <a:p>
              <a:pPr eaLnBrk="0" hangingPunct="0">
                <a:tabLst>
                  <a:tab pos="457200" algn="l"/>
                </a:tabLst>
              </a:pPr>
              <a:endParaRPr lang="en-US" sz="1400">
                <a:latin typeface="Tempus Sans ITC" pitchFamily="82" charset="0"/>
                <a:ea typeface="Times New Roman" charset="0"/>
                <a:cs typeface="Times New Roman" charset="0"/>
              </a:endParaRPr>
            </a:p>
            <a:p>
              <a:pPr eaLnBrk="0" hangingPunct="0"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Referrals by </a:t>
              </a:r>
              <a:r>
                <a:rPr lang="en-US" sz="1400" b="1">
                  <a:latin typeface="Tempus Sans ITC" pitchFamily="82" charset="0"/>
                  <a:ea typeface="Times New Roman" charset="0"/>
                  <a:cs typeface="Times New Roman" charset="0"/>
                </a:rPr>
                <a:t>problem behavior</a:t>
              </a: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?</a:t>
              </a:r>
              <a:endParaRPr lang="en-US" sz="1400">
                <a:ea typeface="Times New Roman" charset="0"/>
                <a:cs typeface="Times New Roman" charset="0"/>
              </a:endParaRPr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What problem behaviors are most common?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Referrals by </a:t>
              </a:r>
              <a:r>
                <a:rPr lang="en-US" sz="1400" b="1">
                  <a:latin typeface="Tempus Sans ITC" pitchFamily="82" charset="0"/>
                  <a:ea typeface="Times New Roman" charset="0"/>
                  <a:cs typeface="Times New Roman" charset="0"/>
                </a:rPr>
                <a:t>location</a:t>
              </a: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?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Are there specific problem locations?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Referrals by </a:t>
              </a:r>
              <a:r>
                <a:rPr lang="en-US" sz="1400" b="1">
                  <a:latin typeface="Tempus Sans ITC" pitchFamily="82" charset="0"/>
                  <a:ea typeface="Times New Roman" charset="0"/>
                  <a:cs typeface="Times New Roman" charset="0"/>
                </a:rPr>
                <a:t>student</a:t>
              </a: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?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Are there many students receiving referrals or only a small number of students with many referrals?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Referrals by </a:t>
              </a:r>
              <a:r>
                <a:rPr lang="en-US" sz="1400" b="1">
                  <a:latin typeface="Tempus Sans ITC" pitchFamily="82" charset="0"/>
                  <a:ea typeface="Times New Roman" charset="0"/>
                  <a:cs typeface="Times New Roman" charset="0"/>
                </a:rPr>
                <a:t>time of day</a:t>
              </a: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?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Are there specific times when problems occur?</a:t>
              </a:r>
              <a:endParaRPr lang="en-US" sz="1400"/>
            </a:p>
          </p:txBody>
        </p:sp>
        <p:sp>
          <p:nvSpPr>
            <p:cNvPr id="50186" name="_s2050" descr="Blue tissue paper"/>
            <p:cNvSpPr>
              <a:spLocks noChangeArrowheads="1"/>
            </p:cNvSpPr>
            <p:nvPr/>
          </p:nvSpPr>
          <p:spPr bwMode="auto">
            <a:xfrm>
              <a:off x="6836" y="6282"/>
              <a:ext cx="2171" cy="109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>
                <a:tabLst>
                  <a:tab pos="457200" algn="l"/>
                </a:tabLst>
              </a:pPr>
              <a:r>
                <a:rPr lang="en-US" sz="1400" b="1" u="sng">
                  <a:latin typeface="Tempus Sans ITC" pitchFamily="82" charset="0"/>
                  <a:ea typeface="Times New Roman" charset="0"/>
                  <a:cs typeface="Times New Roman" charset="0"/>
                </a:rPr>
                <a:t>Step 3. Are there units or individuals experiencing more problems</a:t>
              </a:r>
              <a:r>
                <a:rPr lang="en-US" sz="1400" b="1">
                  <a:latin typeface="Tempus Sans ITC" pitchFamily="82" charset="0"/>
                  <a:ea typeface="Times New Roman" charset="0"/>
                  <a:cs typeface="Times New Roman" charset="0"/>
                </a:rPr>
                <a:t>?</a:t>
              </a:r>
              <a:endParaRPr lang="en-US" sz="1400">
                <a:ea typeface="Times New Roman" charset="0"/>
                <a:cs typeface="Times New Roman" charset="0"/>
              </a:endParaRPr>
            </a:p>
            <a:p>
              <a:pPr eaLnBrk="0" hangingPunct="0">
                <a:tabLst>
                  <a:tab pos="457200" algn="l"/>
                </a:tabLst>
              </a:pPr>
              <a:endParaRPr lang="en-US" sz="1400">
                <a:latin typeface="Tempus Sans ITC" pitchFamily="82" charset="0"/>
                <a:ea typeface="Times New Roman" charset="0"/>
                <a:cs typeface="Times New Roman" charset="0"/>
              </a:endParaRPr>
            </a:p>
            <a:p>
              <a:pPr eaLnBrk="0" hangingPunct="0"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Detailed Data Sources: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Individual student data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Grade level data (discipline and climate data)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Classroom data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Direct observation</a:t>
              </a:r>
              <a:endParaRPr lang="en-US" sz="1400"/>
            </a:p>
            <a:p>
              <a:pPr eaLnBrk="0" hangingPunct="0">
                <a:buFontTx/>
                <a:buChar char="•"/>
                <a:tabLst>
                  <a:tab pos="457200" algn="l"/>
                </a:tabLst>
              </a:pPr>
              <a:r>
                <a:rPr lang="en-US" sz="1400">
                  <a:latin typeface="Tempus Sans ITC" pitchFamily="82" charset="0"/>
                  <a:ea typeface="Times New Roman" charset="0"/>
                  <a:cs typeface="Times New Roman" charset="0"/>
                </a:rPr>
                <a:t>Faculty/Staff report</a:t>
              </a:r>
              <a:endParaRPr lang="en-US" sz="1400"/>
            </a:p>
            <a:p>
              <a:pPr eaLnBrk="0" hangingPunct="0">
                <a:tabLst>
                  <a:tab pos="457200" algn="l"/>
                </a:tabLst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0" y="96838"/>
          <a:ext cx="9144000" cy="676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3" name="Document" r:id="rId4" imgW="6121175" imgH="4533733" progId="Word.Document.8">
                  <p:embed/>
                </p:oleObj>
              </mc:Choice>
              <mc:Fallback>
                <p:oleObj name="Document" r:id="rId4" imgW="6121175" imgH="4533733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6838"/>
                        <a:ext cx="9144000" cy="67611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6931" y="506252"/>
            <a:ext cx="7507891" cy="9144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2010-2011</a:t>
            </a:r>
            <a:br>
              <a:rPr lang="en-US" sz="4400" dirty="0" smtClean="0"/>
            </a:br>
            <a:r>
              <a:rPr lang="en-US" sz="4400" dirty="0" smtClean="0"/>
              <a:t>Phase 1 &amp; 2 Recognition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3" y="1681787"/>
            <a:ext cx="7166428" cy="4724400"/>
          </a:xfrm>
        </p:spPr>
        <p:txBody>
          <a:bodyPr/>
          <a:lstStyle/>
          <a:p>
            <a:r>
              <a:rPr lang="en-US" dirty="0" smtClean="0"/>
              <a:t>2010-2011 Phase 1 &amp; 2 Recipients</a:t>
            </a:r>
          </a:p>
          <a:p>
            <a:r>
              <a:rPr lang="en-US" dirty="0" smtClean="0"/>
              <a:t>Applications &amp; FAQ documents will be sent out (approximately mid-year) to team leaders, coaches, and administrators</a:t>
            </a:r>
          </a:p>
          <a:p>
            <a:pPr lvl="1"/>
            <a:r>
              <a:rPr lang="en-US" dirty="0" smtClean="0"/>
              <a:t>10-11 documents available on the website under “DE-PBS Schools/Phases” for school reference</a:t>
            </a:r>
          </a:p>
          <a:p>
            <a:r>
              <a:rPr lang="en-US" dirty="0" smtClean="0"/>
              <a:t>Will share Phase 3 draft with Cadre in December for feedback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762000" y="762000"/>
            <a:ext cx="76962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00"/>
                </a:solidFill>
                <a:latin typeface="Georgia" charset="0"/>
              </a:rPr>
              <a:t>+  If many students are making same mistake, consider</a:t>
            </a:r>
            <a:r>
              <a:rPr lang="en-US" sz="3600">
                <a:solidFill>
                  <a:srgbClr val="000099"/>
                </a:solidFill>
                <a:latin typeface="Georgia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Georgia" charset="0"/>
              </a:rPr>
              <a:t>changing </a:t>
            </a:r>
            <a:r>
              <a:rPr lang="en-US" sz="4400" b="1">
                <a:solidFill>
                  <a:schemeClr val="accent2"/>
                </a:solidFill>
                <a:latin typeface="Georgia" charset="0"/>
              </a:rPr>
              <a:t>systems</a:t>
            </a:r>
            <a:r>
              <a:rPr lang="en-US" sz="3600" b="1">
                <a:solidFill>
                  <a:schemeClr val="accent2"/>
                </a:solidFill>
                <a:latin typeface="Georgia" charset="0"/>
              </a:rPr>
              <a:t> ..</a:t>
            </a:r>
            <a:r>
              <a:rPr lang="en-US" sz="3600">
                <a:solidFill>
                  <a:schemeClr val="accent2"/>
                </a:solidFill>
                <a:latin typeface="Georgia" charset="0"/>
              </a:rPr>
              <a:t>.</a:t>
            </a:r>
            <a:r>
              <a:rPr lang="en-US" sz="3600">
                <a:latin typeface="Georgia" charset="0"/>
              </a:rPr>
              <a:t>not students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Georgia" charset="0"/>
              </a:rPr>
              <a:t>+</a:t>
            </a:r>
            <a:r>
              <a:rPr lang="en-US" sz="3600">
                <a:solidFill>
                  <a:srgbClr val="000099"/>
                </a:solidFill>
                <a:latin typeface="Georgia" charset="0"/>
              </a:rPr>
              <a:t>  </a:t>
            </a:r>
            <a:r>
              <a:rPr lang="en-US" sz="3600" b="1">
                <a:solidFill>
                  <a:srgbClr val="004080"/>
                </a:solidFill>
                <a:latin typeface="Tahoma" charset="0"/>
                <a:ea typeface="Tahoma" charset="0"/>
                <a:cs typeface="Tahoma" charset="0"/>
              </a:rPr>
              <a:t>START</a:t>
            </a:r>
            <a:r>
              <a:rPr lang="en-US" sz="3600">
                <a:solidFill>
                  <a:srgbClr val="000000"/>
                </a:solidFill>
                <a:latin typeface="Georgia" charset="0"/>
              </a:rPr>
              <a:t> by </a:t>
            </a:r>
            <a:r>
              <a:rPr lang="en-US" sz="3600" b="1">
                <a:solidFill>
                  <a:srgbClr val="004080"/>
                </a:solidFill>
                <a:latin typeface="Georgia" charset="0"/>
              </a:rPr>
              <a:t>teaching, monitoring &amp; recognizing success</a:t>
            </a:r>
            <a:r>
              <a:rPr lang="en-US" sz="3600" b="1">
                <a:solidFill>
                  <a:srgbClr val="000000"/>
                </a:solidFill>
                <a:latin typeface="Georgia" charset="0"/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Georgia" charset="0"/>
              </a:rPr>
              <a:t>…before increasing </a:t>
            </a:r>
            <a:r>
              <a:rPr lang="en-US" sz="3600" b="1" u="sng">
                <a:solidFill>
                  <a:srgbClr val="FF0000"/>
                </a:solidFill>
                <a:latin typeface="Tahoma" charset="0"/>
                <a:ea typeface="Tahoma" charset="0"/>
                <a:cs typeface="Tahoma" charset="0"/>
              </a:rPr>
              <a:t>PUNISHMENT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6931" y="506252"/>
            <a:ext cx="7507891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Key Features Evaluation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3" y="1681787"/>
            <a:ext cx="7166428" cy="4724400"/>
          </a:xfrm>
        </p:spPr>
        <p:txBody>
          <a:bodyPr/>
          <a:lstStyle/>
          <a:p>
            <a:r>
              <a:rPr lang="en-US" dirty="0" smtClean="0"/>
              <a:t>New external evaluation to replace SET-D</a:t>
            </a:r>
          </a:p>
          <a:p>
            <a:r>
              <a:rPr lang="en-US" dirty="0" smtClean="0"/>
              <a:t>Aligned with DE-PBS key features to be a more comprehensive tool</a:t>
            </a:r>
          </a:p>
          <a:p>
            <a:r>
              <a:rPr lang="en-US" dirty="0" smtClean="0"/>
              <a:t>Questions piloted in 4 schools, and full tool piloted in 2 schools in Spring 2011</a:t>
            </a:r>
          </a:p>
          <a:p>
            <a:r>
              <a:rPr lang="en-US" dirty="0" smtClean="0"/>
              <a:t>Roll out of full tool in 2011-12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Features Evaluation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/>
              <a:t>Four sections covered within a rubric (scores range from 0-3)</a:t>
            </a:r>
          </a:p>
          <a:p>
            <a:pPr lvl="1">
              <a:lnSpc>
                <a:spcPct val="90000"/>
              </a:lnSpc>
            </a:pPr>
            <a:r>
              <a:rPr lang="en-US" sz="2600"/>
              <a:t>Schoolwide TIER 1 Program Devlopment </a:t>
            </a:r>
          </a:p>
          <a:p>
            <a:pPr lvl="1">
              <a:lnSpc>
                <a:spcPct val="90000"/>
              </a:lnSpc>
            </a:pPr>
            <a:r>
              <a:rPr lang="en-US" sz="2600"/>
              <a:t>Implementing Schoolwide Programs</a:t>
            </a:r>
          </a:p>
          <a:p>
            <a:pPr lvl="1">
              <a:lnSpc>
                <a:spcPct val="90000"/>
              </a:lnSpc>
            </a:pPr>
            <a:r>
              <a:rPr lang="en-US" sz="2600"/>
              <a:t>Developing Self Discipline</a:t>
            </a:r>
          </a:p>
          <a:p>
            <a:pPr lvl="1">
              <a:lnSpc>
                <a:spcPct val="90000"/>
              </a:lnSpc>
            </a:pPr>
            <a:r>
              <a:rPr lang="en-US" sz="2600"/>
              <a:t>Correcting Behavior Problems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600"/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sz="2600"/>
              <a:t>** Data gathered from TL interview, Admin interview, SC surveys, Needs Assessment, Student and Staff Interviews and Observations of school and materials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6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DE-PBS Cadre Schedule 2011-2012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en-US" dirty="0" smtClean="0"/>
              <a:t>September 22,2011 – Del Tech Educational Technology Building (ETB) - Room 741</a:t>
            </a:r>
          </a:p>
          <a:p>
            <a:pPr fontAlgn="t"/>
            <a:r>
              <a:rPr lang="en-US" dirty="0" smtClean="0"/>
              <a:t>December 1,2011 – Del Tech ETB 741</a:t>
            </a:r>
          </a:p>
          <a:p>
            <a:pPr fontAlgn="t"/>
            <a:r>
              <a:rPr lang="en-US" dirty="0" smtClean="0"/>
              <a:t>February 9,2012 – Del Tech ETB 741</a:t>
            </a:r>
          </a:p>
          <a:p>
            <a:pPr fontAlgn="t"/>
            <a:r>
              <a:rPr lang="en-US" dirty="0" smtClean="0"/>
              <a:t>May 9, 2012– Collette ERC room B</a:t>
            </a:r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>
              <a:buNone/>
            </a:pPr>
            <a:r>
              <a:rPr lang="en-US" i="1" dirty="0" smtClean="0"/>
              <a:t>Please mark your </a:t>
            </a:r>
          </a:p>
          <a:p>
            <a:pPr fontAlgn="t">
              <a:buNone/>
            </a:pPr>
            <a:r>
              <a:rPr lang="en-US" i="1" dirty="0" smtClean="0"/>
              <a:t>Calendars and hold </a:t>
            </a:r>
          </a:p>
          <a:p>
            <a:pPr fontAlgn="t">
              <a:buNone/>
            </a:pPr>
            <a:r>
              <a:rPr lang="en-US" i="1" dirty="0" smtClean="0"/>
              <a:t>these days!!</a:t>
            </a:r>
          </a:p>
          <a:p>
            <a:pPr fontAlgn="t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3075" name="Picture 3" descr="C:\Users\hearn\AppData\Local\Microsoft\Windows\Temporary Internet Files\Content.IE5\0J7I7RMX\MP90028493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114800"/>
            <a:ext cx="3657600" cy="2389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Ideas </a:t>
            </a:r>
            <a:r>
              <a:rPr lang="en-US" dirty="0"/>
              <a:t>Do you Have for </a:t>
            </a:r>
            <a:r>
              <a:rPr lang="en-US" dirty="0" smtClean="0"/>
              <a:t>the banner?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416552"/>
          </a:xfrm>
        </p:spPr>
        <p:txBody>
          <a:bodyPr/>
          <a:lstStyle/>
          <a:p>
            <a:r>
              <a:rPr lang="en-US" dirty="0" smtClean="0"/>
              <a:t>Banner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Yearly recognition Flags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Summer Update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Cadre Workshop Session w/ Susan Barrett</a:t>
            </a:r>
          </a:p>
          <a:p>
            <a:r>
              <a:rPr lang="en-US" dirty="0" smtClean="0"/>
              <a:t>Targeted Technical Assistance (TA) Sessions</a:t>
            </a:r>
          </a:p>
          <a:p>
            <a:r>
              <a:rPr lang="en-US" dirty="0" smtClean="0"/>
              <a:t>Social Skills Workshops w/ Jill </a:t>
            </a:r>
            <a:r>
              <a:rPr lang="en-US" dirty="0" err="1" smtClean="0"/>
              <a:t>Kuzma</a:t>
            </a:r>
            <a:endParaRPr lang="en-US" dirty="0" smtClean="0"/>
          </a:p>
          <a:p>
            <a:pPr lvl="1"/>
            <a:r>
              <a:rPr lang="en-US" dirty="0" smtClean="0"/>
              <a:t>Educator (Dover &amp; Newark)</a:t>
            </a:r>
          </a:p>
          <a:p>
            <a:pPr lvl="1"/>
            <a:r>
              <a:rPr lang="en-US" dirty="0" smtClean="0"/>
              <a:t>Parent (Dover &amp; Newark)</a:t>
            </a:r>
          </a:p>
          <a:p>
            <a:r>
              <a:rPr lang="en-US" dirty="0" smtClean="0"/>
              <a:t>School-wide Data Workshop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DE-PBS Professional Development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PD Invitation Process</a:t>
            </a:r>
          </a:p>
          <a:p>
            <a:pPr lvl="1"/>
            <a:r>
              <a:rPr lang="en-US" dirty="0" smtClean="0"/>
              <a:t>Notice sent to PBS School Administrator, Team leader(s), and Coaches *</a:t>
            </a:r>
          </a:p>
          <a:p>
            <a:r>
              <a:rPr lang="en-US" dirty="0" smtClean="0"/>
              <a:t>2011-2012 Events</a:t>
            </a:r>
          </a:p>
          <a:p>
            <a:r>
              <a:rPr lang="en-US" dirty="0" smtClean="0"/>
              <a:t>TA Model Roll-out</a:t>
            </a:r>
          </a:p>
          <a:p>
            <a:pPr lvl="1"/>
            <a:r>
              <a:rPr lang="en-US" dirty="0" smtClean="0"/>
              <a:t>Continuation of Targeted TA</a:t>
            </a:r>
          </a:p>
          <a:p>
            <a:pPr lvl="1"/>
            <a:r>
              <a:rPr lang="en-US" dirty="0" smtClean="0"/>
              <a:t>Developing Self-Discipline </a:t>
            </a:r>
          </a:p>
          <a:p>
            <a:pPr lvl="1"/>
            <a:r>
              <a:rPr lang="en-US" dirty="0" smtClean="0"/>
              <a:t>Data Support</a:t>
            </a:r>
          </a:p>
          <a:p>
            <a:r>
              <a:rPr lang="en-US" dirty="0" smtClean="0"/>
              <a:t>Coach Participation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1143000"/>
          </a:xfrm>
        </p:spPr>
        <p:txBody>
          <a:bodyPr/>
          <a:lstStyle/>
          <a:p>
            <a:r>
              <a:rPr lang="en-US" dirty="0" smtClean="0"/>
              <a:t>Targeted Support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7467600" cy="4873752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Cohort 1 – Non-TA Participants</a:t>
            </a:r>
            <a:endParaRPr lang="en-US" dirty="0" smtClean="0"/>
          </a:p>
          <a:p>
            <a:pPr lvl="1"/>
            <a:r>
              <a:rPr lang="en-US" i="1" dirty="0" smtClean="0"/>
              <a:t>September- </a:t>
            </a:r>
            <a:r>
              <a:rPr lang="en-US" dirty="0" smtClean="0"/>
              <a:t>Confirm current list of Targeted contacts</a:t>
            </a:r>
          </a:p>
          <a:p>
            <a:pPr lvl="2"/>
            <a:r>
              <a:rPr lang="en-US" dirty="0" smtClean="0"/>
              <a:t>Send email to all trained teams general check in and helpful prompts for start of school year</a:t>
            </a:r>
          </a:p>
          <a:p>
            <a:pPr lvl="1"/>
            <a:r>
              <a:rPr lang="en-US" i="1" dirty="0" smtClean="0"/>
              <a:t>November</a:t>
            </a:r>
            <a:r>
              <a:rPr lang="en-US" dirty="0" smtClean="0"/>
              <a:t> – send survey to Cohort 1 schools (remove previous TA attendees); those who meet basic implementation criteria will receive invitation for January TA session. </a:t>
            </a:r>
          </a:p>
          <a:p>
            <a:pPr lvl="1"/>
            <a:r>
              <a:rPr lang="en-US" i="1" dirty="0" smtClean="0"/>
              <a:t>January – </a:t>
            </a:r>
            <a:r>
              <a:rPr lang="en-US" dirty="0" smtClean="0"/>
              <a:t>1/26/12 – ½ day AM in Dover</a:t>
            </a:r>
          </a:p>
          <a:p>
            <a:pPr lvl="1"/>
            <a:r>
              <a:rPr lang="en-US" i="1" dirty="0" smtClean="0"/>
              <a:t>Spring</a:t>
            </a:r>
            <a:r>
              <a:rPr lang="en-US" dirty="0" smtClean="0"/>
              <a:t> – Final follow up to non-responders.  </a:t>
            </a:r>
          </a:p>
          <a:p>
            <a:pPr lvl="2"/>
            <a:r>
              <a:rPr lang="en-US" dirty="0" smtClean="0"/>
              <a:t>Are you implementing at the Targeted level?  If not, they would be expected to start back at initial team training if they want to move forward.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Cohort 2 – </a:t>
            </a:r>
          </a:p>
          <a:p>
            <a:pPr lvl="1"/>
            <a:r>
              <a:rPr lang="en-US" i="1" dirty="0" smtClean="0"/>
              <a:t>Summer 2012</a:t>
            </a:r>
            <a:r>
              <a:rPr lang="en-US" dirty="0" smtClean="0"/>
              <a:t> – Offer initial training again to new cohort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811213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>
                <a:latin typeface="Arial" charset="0"/>
              </a:rPr>
              <a:t>Prevent-Teach-Reinforce: PTR</a:t>
            </a:r>
          </a:p>
        </p:txBody>
      </p:sp>
      <p:sp>
        <p:nvSpPr>
          <p:cNvPr id="1208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100" dirty="0" smtClean="0"/>
              <a:t>Intervention teams given manual and assigned PTR consultant</a:t>
            </a:r>
          </a:p>
          <a:p>
            <a:pPr eaLnBrk="1" hangingPunct="1"/>
            <a:r>
              <a:rPr lang="en-US" sz="3100" dirty="0" smtClean="0"/>
              <a:t>Five step process (aligned with problem solving process):</a:t>
            </a:r>
          </a:p>
          <a:p>
            <a:pPr lvl="1" eaLnBrk="1" hangingPunct="1"/>
            <a:r>
              <a:rPr lang="en-US" dirty="0" smtClean="0"/>
              <a:t>Teaming</a:t>
            </a:r>
          </a:p>
          <a:p>
            <a:pPr lvl="1" eaLnBrk="1" hangingPunct="1"/>
            <a:r>
              <a:rPr lang="en-US" dirty="0" smtClean="0"/>
              <a:t>Goal Setting (</a:t>
            </a:r>
            <a:r>
              <a:rPr lang="en-US" i="1" dirty="0" smtClean="0"/>
              <a:t>Identification of Problem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Functional Assessment (</a:t>
            </a:r>
            <a:r>
              <a:rPr lang="en-US" i="1" dirty="0" smtClean="0"/>
              <a:t>Problem Analys</a:t>
            </a:r>
            <a:r>
              <a:rPr lang="en-US" dirty="0" smtClean="0"/>
              <a:t>is)</a:t>
            </a:r>
          </a:p>
          <a:p>
            <a:pPr lvl="1" eaLnBrk="1" hangingPunct="1"/>
            <a:r>
              <a:rPr lang="en-US" dirty="0" smtClean="0"/>
              <a:t>Intervention (</a:t>
            </a:r>
            <a:r>
              <a:rPr lang="en-US" i="1" dirty="0" smtClean="0"/>
              <a:t>Intervention Implementation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Coaching and fidelity</a:t>
            </a:r>
          </a:p>
          <a:p>
            <a:pPr lvl="1" eaLnBrk="1" hangingPunct="1"/>
            <a:r>
              <a:rPr lang="en-US" dirty="0" smtClean="0"/>
              <a:t>Evaluation (</a:t>
            </a:r>
            <a:r>
              <a:rPr lang="en-US" i="1" dirty="0" smtClean="0"/>
              <a:t>Monitoring and Evaluation of </a:t>
            </a:r>
            <a:r>
              <a:rPr lang="en-US" i="1" dirty="0" err="1" smtClean="0"/>
              <a:t>RtI</a:t>
            </a:r>
            <a:r>
              <a:rPr lang="en-US" dirty="0" smtClean="0"/>
              <a:t>)</a:t>
            </a:r>
          </a:p>
          <a:p>
            <a:pPr eaLnBrk="1" hangingPunct="1">
              <a:buNone/>
            </a:pPr>
            <a:r>
              <a:rPr lang="en-US" dirty="0" smtClean="0"/>
              <a:t>								</a:t>
            </a:r>
          </a:p>
        </p:txBody>
      </p:sp>
      <p:sp>
        <p:nvSpPr>
          <p:cNvPr id="12083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</p:spPr>
        <p:txBody>
          <a:bodyPr/>
          <a:lstStyle/>
          <a:p>
            <a:fld id="{BA51EB06-BC01-42FC-BDFD-7BB6FC10C290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1062</TotalTime>
  <Words>2320</Words>
  <Application>Microsoft Office PowerPoint</Application>
  <PresentationFormat>On-screen Show (4:3)</PresentationFormat>
  <Paragraphs>394</Paragraphs>
  <Slides>43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Oriel</vt:lpstr>
      <vt:lpstr>Document</vt:lpstr>
      <vt:lpstr>DE-PBS Cadre Meeting</vt:lpstr>
      <vt:lpstr>WELCOME!</vt:lpstr>
      <vt:lpstr>Logistics</vt:lpstr>
      <vt:lpstr>2010-2011 Phase 1 &amp; 2 Recognition </vt:lpstr>
      <vt:lpstr>What Ideas Do you Have for the banner?</vt:lpstr>
      <vt:lpstr>Summer Update</vt:lpstr>
      <vt:lpstr>DE-PBS Professional Development</vt:lpstr>
      <vt:lpstr>Targeted Support Process</vt:lpstr>
      <vt:lpstr>Prevent-Teach-Reinforce: PTR</vt:lpstr>
      <vt:lpstr>Tier 3 Function-Based Behavior Interventions in Schools</vt:lpstr>
      <vt:lpstr>PTR Facilitators will be selected</vt:lpstr>
      <vt:lpstr>PTR Facilitators will Receive Ongoing coaching and support</vt:lpstr>
      <vt:lpstr>DE-PBS Annual Celebration</vt:lpstr>
      <vt:lpstr>Classroom management with Laura riffle</vt:lpstr>
      <vt:lpstr>Continued Focus on Sustainability </vt:lpstr>
      <vt:lpstr>Identify 10 Best Practices to Promote Evidence Based Practices </vt:lpstr>
      <vt:lpstr>6. Help your teams become  organized and efficient </vt:lpstr>
      <vt:lpstr>Revise review activity Monthly Calendar</vt:lpstr>
      <vt:lpstr>1. Get honest about issues or concerns in your building</vt:lpstr>
      <vt:lpstr>Tools to Use</vt:lpstr>
      <vt:lpstr>2. Develop precision statements</vt:lpstr>
      <vt:lpstr>From primary to precise</vt:lpstr>
      <vt:lpstr>From primary to precise:  An example</vt:lpstr>
      <vt:lpstr>From primary to precise:  An example</vt:lpstr>
      <vt:lpstr> 3. Elements to the data process</vt:lpstr>
      <vt:lpstr>Discipline Data Reporting Tool - DDRT</vt:lpstr>
      <vt:lpstr>DE comparison data for Referrals is now Available</vt:lpstr>
      <vt:lpstr>DE Strengths and Needs Assessment for PBS</vt:lpstr>
      <vt:lpstr>Purpose of the Needs Assessment</vt:lpstr>
      <vt:lpstr>Supporting Team with DASNPBS Data</vt:lpstr>
      <vt:lpstr>School Climate</vt:lpstr>
      <vt:lpstr>Survey Updates</vt:lpstr>
      <vt:lpstr>How are you using your School Climate results?</vt:lpstr>
      <vt:lpstr>Putting Data to Work for You</vt:lpstr>
      <vt:lpstr>  “Informed decision-making comes from a long tradition of guessing  and then blaming others for inadequate results.”  </vt:lpstr>
      <vt:lpstr>When do teams look at data?</vt:lpstr>
      <vt:lpstr>How do we look at data?</vt:lpstr>
      <vt:lpstr>PowerPoint Presentation</vt:lpstr>
      <vt:lpstr>PowerPoint Presentation</vt:lpstr>
      <vt:lpstr>PowerPoint Presentation</vt:lpstr>
      <vt:lpstr>Key Features Evaluation </vt:lpstr>
      <vt:lpstr>Key Features Evaluation Summary</vt:lpstr>
      <vt:lpstr>DE-PBS Cadre Schedule 2011-2012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2011 Cadre Meeting</dc:title>
  <dc:creator>hearn</dc:creator>
  <cp:lastModifiedBy>Lindsey Mantz</cp:lastModifiedBy>
  <cp:revision>63</cp:revision>
  <dcterms:created xsi:type="dcterms:W3CDTF">2011-09-23T12:17:16Z</dcterms:created>
  <dcterms:modified xsi:type="dcterms:W3CDTF">2011-09-26T15:05:19Z</dcterms:modified>
</cp:coreProperties>
</file>