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443" r:id="rId2"/>
    <p:sldId id="444" r:id="rId3"/>
    <p:sldId id="445" r:id="rId4"/>
    <p:sldId id="463" r:id="rId5"/>
    <p:sldId id="446" r:id="rId6"/>
    <p:sldId id="448" r:id="rId7"/>
    <p:sldId id="449" r:id="rId8"/>
    <p:sldId id="450" r:id="rId9"/>
    <p:sldId id="451" r:id="rId10"/>
    <p:sldId id="452" r:id="rId11"/>
    <p:sldId id="454" r:id="rId12"/>
    <p:sldId id="453" r:id="rId13"/>
    <p:sldId id="455" r:id="rId14"/>
    <p:sldId id="456" r:id="rId15"/>
    <p:sldId id="457" r:id="rId16"/>
    <p:sldId id="459" r:id="rId17"/>
    <p:sldId id="458" r:id="rId18"/>
    <p:sldId id="461" r:id="rId19"/>
    <p:sldId id="460" r:id="rId20"/>
    <p:sldId id="462" r:id="rId2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Helvetica" pitchFamily="29" charset="0"/>
        <a:ea typeface="ＭＳ Ｐゴシック" pitchFamily="34" charset="-128"/>
        <a:cs typeface="+mn-cs"/>
      </a:defRPr>
    </a:lvl1pPr>
    <a:lvl2pPr marL="457200" algn="l" rtl="0" fontAlgn="base">
      <a:spcBef>
        <a:spcPct val="0"/>
      </a:spcBef>
      <a:spcAft>
        <a:spcPct val="0"/>
      </a:spcAft>
      <a:defRPr kern="1200">
        <a:solidFill>
          <a:schemeClr val="tx1"/>
        </a:solidFill>
        <a:latin typeface="Helvetica" pitchFamily="29" charset="0"/>
        <a:ea typeface="ＭＳ Ｐゴシック" pitchFamily="34" charset="-128"/>
        <a:cs typeface="+mn-cs"/>
      </a:defRPr>
    </a:lvl2pPr>
    <a:lvl3pPr marL="914400" algn="l" rtl="0" fontAlgn="base">
      <a:spcBef>
        <a:spcPct val="0"/>
      </a:spcBef>
      <a:spcAft>
        <a:spcPct val="0"/>
      </a:spcAft>
      <a:defRPr kern="1200">
        <a:solidFill>
          <a:schemeClr val="tx1"/>
        </a:solidFill>
        <a:latin typeface="Helvetica" pitchFamily="29" charset="0"/>
        <a:ea typeface="ＭＳ Ｐゴシック" pitchFamily="34" charset="-128"/>
        <a:cs typeface="+mn-cs"/>
      </a:defRPr>
    </a:lvl3pPr>
    <a:lvl4pPr marL="1371600" algn="l" rtl="0" fontAlgn="base">
      <a:spcBef>
        <a:spcPct val="0"/>
      </a:spcBef>
      <a:spcAft>
        <a:spcPct val="0"/>
      </a:spcAft>
      <a:defRPr kern="1200">
        <a:solidFill>
          <a:schemeClr val="tx1"/>
        </a:solidFill>
        <a:latin typeface="Helvetica" pitchFamily="29" charset="0"/>
        <a:ea typeface="ＭＳ Ｐゴシック" pitchFamily="34" charset="-128"/>
        <a:cs typeface="+mn-cs"/>
      </a:defRPr>
    </a:lvl4pPr>
    <a:lvl5pPr marL="1828800" algn="l" rtl="0" fontAlgn="base">
      <a:spcBef>
        <a:spcPct val="0"/>
      </a:spcBef>
      <a:spcAft>
        <a:spcPct val="0"/>
      </a:spcAft>
      <a:defRPr kern="1200">
        <a:solidFill>
          <a:schemeClr val="tx1"/>
        </a:solidFill>
        <a:latin typeface="Helvetica" pitchFamily="29" charset="0"/>
        <a:ea typeface="ＭＳ Ｐゴシック" pitchFamily="34" charset="-128"/>
        <a:cs typeface="+mn-cs"/>
      </a:defRPr>
    </a:lvl5pPr>
    <a:lvl6pPr marL="2286000" algn="l" defTabSz="914400" rtl="0" eaLnBrk="1" latinLnBrk="0" hangingPunct="1">
      <a:defRPr kern="1200">
        <a:solidFill>
          <a:schemeClr val="tx1"/>
        </a:solidFill>
        <a:latin typeface="Helvetica" pitchFamily="29" charset="0"/>
        <a:ea typeface="ＭＳ Ｐゴシック" pitchFamily="34" charset="-128"/>
        <a:cs typeface="+mn-cs"/>
      </a:defRPr>
    </a:lvl6pPr>
    <a:lvl7pPr marL="2743200" algn="l" defTabSz="914400" rtl="0" eaLnBrk="1" latinLnBrk="0" hangingPunct="1">
      <a:defRPr kern="1200">
        <a:solidFill>
          <a:schemeClr val="tx1"/>
        </a:solidFill>
        <a:latin typeface="Helvetica" pitchFamily="29" charset="0"/>
        <a:ea typeface="ＭＳ Ｐゴシック" pitchFamily="34" charset="-128"/>
        <a:cs typeface="+mn-cs"/>
      </a:defRPr>
    </a:lvl7pPr>
    <a:lvl8pPr marL="3200400" algn="l" defTabSz="914400" rtl="0" eaLnBrk="1" latinLnBrk="0" hangingPunct="1">
      <a:defRPr kern="1200">
        <a:solidFill>
          <a:schemeClr val="tx1"/>
        </a:solidFill>
        <a:latin typeface="Helvetica" pitchFamily="29" charset="0"/>
        <a:ea typeface="ＭＳ Ｐゴシック" pitchFamily="34" charset="-128"/>
        <a:cs typeface="+mn-cs"/>
      </a:defRPr>
    </a:lvl8pPr>
    <a:lvl9pPr marL="3657600" algn="l" defTabSz="914400" rtl="0" eaLnBrk="1" latinLnBrk="0" hangingPunct="1">
      <a:defRPr kern="1200">
        <a:solidFill>
          <a:schemeClr val="tx1"/>
        </a:solidFill>
        <a:latin typeface="Helvetica" pitchFamily="29"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00"/>
    <a:srgbClr val="D60093"/>
    <a:srgbClr val="00CC00"/>
    <a:srgbClr val="0099CC"/>
    <a:srgbClr val="FF0066"/>
    <a:srgbClr val="0099FF"/>
    <a:srgbClr val="33CCFF"/>
    <a:srgbClr val="FF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3" autoAdjust="0"/>
    <p:restoredTop sz="87790" autoAdjust="0"/>
  </p:normalViewPr>
  <p:slideViewPr>
    <p:cSldViewPr>
      <p:cViewPr varScale="1">
        <p:scale>
          <a:sx n="107" d="100"/>
          <a:sy n="107" d="100"/>
        </p:scale>
        <p:origin x="-90" y="-138"/>
      </p:cViewPr>
      <p:guideLst>
        <p:guide orient="horz" pos="3312"/>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2034" y="-96"/>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atin typeface="Arial" charset="0"/>
                <a:ea typeface="+mn-ea"/>
                <a:cs typeface="+mn-cs"/>
              </a:defRPr>
            </a:lvl1pPr>
          </a:lstStyle>
          <a:p>
            <a:pPr>
              <a:defRPr/>
            </a:pPr>
            <a:endParaRPr lang="en-US"/>
          </a:p>
        </p:txBody>
      </p:sp>
      <p:sp>
        <p:nvSpPr>
          <p:cNvPr id="400387"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charset="0"/>
                <a:ea typeface="+mn-ea"/>
                <a:cs typeface="+mn-cs"/>
              </a:defRPr>
            </a:lvl1pPr>
          </a:lstStyle>
          <a:p>
            <a:pPr>
              <a:defRPr/>
            </a:pPr>
            <a:endParaRPr lang="en-US"/>
          </a:p>
        </p:txBody>
      </p:sp>
      <p:sp>
        <p:nvSpPr>
          <p:cNvPr id="400388"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atin typeface="Arial" charset="0"/>
                <a:ea typeface="+mn-ea"/>
                <a:cs typeface="+mn-cs"/>
              </a:defRPr>
            </a:lvl1pPr>
          </a:lstStyle>
          <a:p>
            <a:pPr>
              <a:defRPr/>
            </a:pPr>
            <a:r>
              <a:rPr lang="en-US"/>
              <a:t>Delaware Positive Behavior Support Project</a:t>
            </a:r>
          </a:p>
        </p:txBody>
      </p:sp>
      <p:sp>
        <p:nvSpPr>
          <p:cNvPr id="400389"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charset="0"/>
                <a:ea typeface="ＭＳ Ｐゴシック" pitchFamily="29" charset="-128"/>
              </a:defRPr>
            </a:lvl1pPr>
          </a:lstStyle>
          <a:p>
            <a:pPr>
              <a:defRPr/>
            </a:pPr>
            <a:fld id="{FE9EF6B0-2187-4339-A3E5-9B783807D9C2}" type="slidenum">
              <a:rPr lang="en-US"/>
              <a:pPr>
                <a:defRPr/>
              </a:pPr>
              <a:t>‹#›</a:t>
            </a:fld>
            <a:endParaRPr lang="en-US"/>
          </a:p>
        </p:txBody>
      </p:sp>
    </p:spTree>
    <p:extLst>
      <p:ext uri="{BB962C8B-B14F-4D97-AF65-F5344CB8AC3E}">
        <p14:creationId xmlns:p14="http://schemas.microsoft.com/office/powerpoint/2010/main" val="3626344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atin typeface="Arial" charset="0"/>
                <a:ea typeface="+mn-ea"/>
                <a:cs typeface="+mn-cs"/>
              </a:defRPr>
            </a:lvl1pPr>
          </a:lstStyle>
          <a:p>
            <a:pPr>
              <a:defRPr/>
            </a:pPr>
            <a:r>
              <a:rPr lang="en-US"/>
              <a:t>Delaware Positive Behavior Support Project</a:t>
            </a:r>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charset="0"/>
                <a:ea typeface="ＭＳ Ｐゴシック" pitchFamily="29" charset="-128"/>
              </a:defRPr>
            </a:lvl1pPr>
          </a:lstStyle>
          <a:p>
            <a:pPr>
              <a:defRPr/>
            </a:pPr>
            <a:fld id="{A3739D94-EC3F-49E4-B92E-C058E8EDA86E}" type="slidenum">
              <a:rPr lang="en-US"/>
              <a:pPr>
                <a:defRPr/>
              </a:pPr>
              <a:t>‹#›</a:t>
            </a:fld>
            <a:endParaRPr lang="en-US"/>
          </a:p>
        </p:txBody>
      </p:sp>
    </p:spTree>
    <p:extLst>
      <p:ext uri="{BB962C8B-B14F-4D97-AF65-F5344CB8AC3E}">
        <p14:creationId xmlns:p14="http://schemas.microsoft.com/office/powerpoint/2010/main" val="398619856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sz="1200" kern="1200" dirty="0" smtClean="0">
                <a:solidFill>
                  <a:schemeClr val="tx1"/>
                </a:solidFill>
                <a:effectLst/>
                <a:latin typeface="Arial" charset="0"/>
                <a:ea typeface="ＭＳ Ｐゴシック" pitchFamily="29" charset="-128"/>
                <a:cs typeface="+mn-cs"/>
              </a:rPr>
              <a:t>Slide 1:</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Welcome to the tutorial for the Discipline Data Reporting Tool, also known as the DDRT, produced by the Delaware Positive Behavior Support Staff. This tutorial will take you through how to complete the DDRT step-by-step. </a:t>
            </a:r>
          </a:p>
          <a:p>
            <a:endParaRPr lang="en-US" sz="1200" kern="1200" dirty="0" smtClean="0">
              <a:solidFill>
                <a:schemeClr val="tx1"/>
              </a:solidFill>
              <a:effectLst/>
              <a:latin typeface="Arial" charset="0"/>
              <a:ea typeface="ＭＳ Ｐゴシック" pitchFamily="29"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29" charset="-128"/>
                <a:cs typeface="+mn-cs"/>
              </a:rPr>
              <a:t>The DDRT templates can be downloaded from the Delaware</a:t>
            </a:r>
            <a:r>
              <a:rPr lang="en-US" sz="1200" kern="1200" baseline="0" dirty="0" smtClean="0">
                <a:solidFill>
                  <a:schemeClr val="tx1"/>
                </a:solidFill>
                <a:effectLst/>
                <a:latin typeface="Arial" charset="0"/>
                <a:ea typeface="ＭＳ Ｐゴシック" pitchFamily="29" charset="-128"/>
                <a:cs typeface="+mn-cs"/>
              </a:rPr>
              <a:t> PBS Website.  They are located under “Forms &amp; Tools-Tier1: Universal Tools”</a:t>
            </a:r>
          </a:p>
          <a:p>
            <a:endParaRPr lang="en-US" sz="1200" kern="1200" dirty="0">
              <a:solidFill>
                <a:schemeClr val="tx1"/>
              </a:solidFill>
              <a:effectLst/>
              <a:latin typeface="Arial" charset="0"/>
              <a:ea typeface="ＭＳ Ｐゴシック" pitchFamily="29" charset="-128"/>
              <a:cs typeface="+mn-cs"/>
            </a:endParaRPr>
          </a:p>
        </p:txBody>
      </p:sp>
      <p:sp>
        <p:nvSpPr>
          <p:cNvPr id="20484" name="Slide Number Placeholder 3"/>
          <p:cNvSpPr>
            <a:spLocks noGrp="1"/>
          </p:cNvSpPr>
          <p:nvPr>
            <p:ph type="sldNum" sz="quarter" idx="5"/>
          </p:nvPr>
        </p:nvSpPr>
        <p:spPr>
          <a:noFill/>
        </p:spPr>
        <p:txBody>
          <a:bodyPr/>
          <a:lstStyle/>
          <a:p>
            <a:fld id="{A0A26136-B9FB-4C0C-A089-07835DC2D664}" type="slidenum">
              <a:rPr lang="en-US" smtClean="0">
                <a:solidFill>
                  <a:srgbClr val="000000"/>
                </a:solidFill>
                <a:latin typeface="Arial" pitchFamily="34" charset="0"/>
                <a:ea typeface="ＭＳ Ｐゴシック" pitchFamily="34" charset="-128"/>
              </a:rPr>
              <a:pPr/>
              <a:t>1</a:t>
            </a:fld>
            <a:endParaRPr lang="en-US" smtClean="0">
              <a:solidFill>
                <a:srgbClr val="000000"/>
              </a:solidFill>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10:</a:t>
            </a:r>
          </a:p>
          <a:p>
            <a:r>
              <a:rPr lang="en-US" sz="1200" kern="1200" dirty="0" smtClean="0">
                <a:solidFill>
                  <a:schemeClr val="tx1"/>
                </a:solidFill>
                <a:effectLst/>
                <a:latin typeface="Arial" charset="0"/>
                <a:ea typeface="ＭＳ Ｐゴシック" pitchFamily="29" charset="-128"/>
                <a:cs typeface="+mn-cs"/>
              </a:rPr>
              <a:t>On “Tab 2 Data Referral Graphs”, you will find 3 graphs that illustrate the data you have entered on Tab 1.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first graph charts the Average Rate of Referrals by month. As the referral rate is per day, each month can be compared directly regardless of the number of schools days in that month. This graph can be used to identify months with higher referral rates, which may be useful for program planning.</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second graph is the number of referrals. This graph provides an understanding of the referral volume by month; keep in mind it does not take into account the number of school days per month.</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third graph is the number of in-school and out-of-school suspensions. Here you can visually see your schools level of suspension by type across the year. Keep in mind that this graph is based on volume alone and does not take into account the number of school days in a month.</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10</a:t>
            </a:fld>
            <a:endParaRPr lang="en-US"/>
          </a:p>
        </p:txBody>
      </p:sp>
    </p:spTree>
    <p:extLst>
      <p:ext uri="{BB962C8B-B14F-4D97-AF65-F5344CB8AC3E}">
        <p14:creationId xmlns:p14="http://schemas.microsoft.com/office/powerpoint/2010/main" val="1084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a:t>
            </a:r>
          </a:p>
          <a:p>
            <a:endParaRPr lang="en-US" dirty="0" smtClean="0"/>
          </a:p>
          <a:p>
            <a:r>
              <a:rPr lang="en-US" dirty="0" smtClean="0"/>
              <a:t>Now let’s move to Tab 3 which includes a comparison graph of the average referrals per day per month across the previous years.  Depending on which template you chose to use, you will be able to see 2 to 4 years of data. This graph is helpful for looking at trends throughout the year. For example- which months do referrals tend to be highest.</a:t>
            </a:r>
          </a:p>
          <a:p>
            <a:endParaRPr lang="en-US" dirty="0" smtClean="0"/>
          </a:p>
          <a:p>
            <a:r>
              <a:rPr lang="en-US" dirty="0" smtClean="0"/>
              <a:t>In this school’s graph it appears that January tends to be a time of higher referrals.</a:t>
            </a:r>
          </a:p>
          <a:p>
            <a:endParaRPr lang="en-US" dirty="0" smtClean="0"/>
          </a:p>
          <a:p>
            <a:r>
              <a:rPr lang="en-US" dirty="0" smtClean="0"/>
              <a:t> Or you might also look to see how referrals have change from year to year as a result of changes in school policy. For example, in this school’s chart they appear to have a strong decline in referrals from 2010-2011 to the first half of 2011-2012, but in the second half of 2011-2012 referrals increased.</a:t>
            </a:r>
          </a:p>
          <a:p>
            <a:endParaRPr lang="en-US" dirty="0" smtClean="0"/>
          </a:p>
          <a:p>
            <a:r>
              <a:rPr lang="en-US" dirty="0" smtClean="0"/>
              <a:t>After noting observations about the data, be sure to discuss as</a:t>
            </a:r>
            <a:r>
              <a:rPr lang="en-US" baseline="0" dirty="0" smtClean="0"/>
              <a:t> a </a:t>
            </a:r>
            <a:r>
              <a:rPr lang="en-US" dirty="0" smtClean="0"/>
              <a:t>team some hypotheses for</a:t>
            </a:r>
            <a:r>
              <a:rPr lang="en-US" baseline="0" dirty="0" smtClean="0"/>
              <a:t> </a:t>
            </a:r>
            <a:r>
              <a:rPr lang="en-US" dirty="0" smtClean="0"/>
              <a:t>reasons the data looks a certain way so that you can also come up with data-driven solutions.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11</a:t>
            </a:fld>
            <a:endParaRPr lang="en-US"/>
          </a:p>
        </p:txBody>
      </p:sp>
    </p:spTree>
    <p:extLst>
      <p:ext uri="{BB962C8B-B14F-4D97-AF65-F5344CB8AC3E}">
        <p14:creationId xmlns:p14="http://schemas.microsoft.com/office/powerpoint/2010/main" val="185560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12</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Ok so now we have reviewed the first 3 tabs, which primarily focus on understanding the volume and rate of referrals for your school throughout the year. The next two tabs help provide a snapshot of a school looks in terms of the level of intensity of the referrals using the Behavior Triangle. So let’s begin by first entering our data on tab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In step 7 of data entry, you will enter the total enrollment number of student in your school in cell B6.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 *CLICK*</a:t>
            </a:r>
          </a:p>
          <a:p>
            <a:r>
              <a:rPr lang="en-US" sz="1200" kern="1200" dirty="0" smtClean="0">
                <a:solidFill>
                  <a:schemeClr val="tx1"/>
                </a:solidFill>
                <a:effectLst/>
                <a:latin typeface="Arial" charset="0"/>
                <a:ea typeface="ＭＳ Ｐゴシック" pitchFamily="29" charset="-128"/>
                <a:cs typeface="+mn-cs"/>
              </a:rPr>
              <a:t>Once you have entered a number here you will see a red warning pop up in column F. For now, you can ignore that warning since you have not finished entering your data in this section. I’ll talk further about the meaning of this warning in just a minute.</a:t>
            </a:r>
          </a:p>
          <a:p>
            <a:r>
              <a:rPr lang="en-US" sz="1200" kern="1200" dirty="0" smtClean="0">
                <a:solidFill>
                  <a:schemeClr val="tx1"/>
                </a:solidFill>
                <a:effectLst/>
                <a:latin typeface="Arial" charset="0"/>
                <a:ea typeface="ＭＳ Ｐゴシック" pitchFamily="29" charset="-128"/>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12</a:t>
            </a:fld>
            <a:endParaRPr lang="en-US"/>
          </a:p>
        </p:txBody>
      </p:sp>
    </p:spTree>
    <p:extLst>
      <p:ext uri="{BB962C8B-B14F-4D97-AF65-F5344CB8AC3E}">
        <p14:creationId xmlns:p14="http://schemas.microsoft.com/office/powerpoint/2010/main" val="87011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13:</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The next step for data entry, step 8, requires you to enter data on the number of students that have a certain number of referrals.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In cell B7, enter the number of students in your school with 0 or 1 referral this school year.</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 In cell B8, enter the number of students in your school that have between 2-5 referrals this school year.</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 Finally in cell B9, enter the number of students that have 6 or more referrals this school year.</a:t>
            </a:r>
          </a:p>
          <a:p>
            <a:r>
              <a:rPr lang="en-US" sz="1200" kern="1200" dirty="0" smtClean="0">
                <a:solidFill>
                  <a:schemeClr val="tx1"/>
                </a:solidFill>
                <a:effectLst/>
                <a:latin typeface="Arial" charset="0"/>
                <a:ea typeface="ＭＳ Ｐゴシック" pitchFamily="29" charset="-128"/>
                <a:cs typeface="+mn-cs"/>
              </a:rPr>
              <a:t> </a:t>
            </a: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13</a:t>
            </a:fld>
            <a:endParaRPr lang="en-US"/>
          </a:p>
        </p:txBody>
      </p:sp>
    </p:spTree>
    <p:extLst>
      <p:ext uri="{BB962C8B-B14F-4D97-AF65-F5344CB8AC3E}">
        <p14:creationId xmlns:p14="http://schemas.microsoft.com/office/powerpoint/2010/main" val="48664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14:</a:t>
            </a:r>
          </a:p>
          <a:p>
            <a:r>
              <a:rPr lang="en-US" sz="1200" kern="1200" dirty="0" smtClean="0">
                <a:solidFill>
                  <a:schemeClr val="tx1"/>
                </a:solidFill>
                <a:effectLst/>
                <a:latin typeface="Arial" charset="0"/>
                <a:ea typeface="ＭＳ Ｐゴシック" pitchFamily="29" charset="-128"/>
                <a:cs typeface="+mn-cs"/>
              </a:rPr>
              <a:t>Do not forget about the students with zero referrals. A common mistake on this tab is entering only the students with 1 referral in cell B7.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If you have entered your data into cells B6, B7, B8 and B9 and you still see the red warning box in column F, then one of the data entries is incorrect.  The sum of students in cells B7, B8 and B9 should be equal to the total enrollment because we are accounting for each student with these parameters.</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If you have entered in your data and the red warning box in column F is not there, then your data has been entered correctly.</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14</a:t>
            </a:fld>
            <a:endParaRPr lang="en-US"/>
          </a:p>
        </p:txBody>
      </p:sp>
    </p:spTree>
    <p:extLst>
      <p:ext uri="{BB962C8B-B14F-4D97-AF65-F5344CB8AC3E}">
        <p14:creationId xmlns:p14="http://schemas.microsoft.com/office/powerpoint/2010/main" val="162863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15: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Now let’s take a look at Tab 5 where the data you have just entered is graphed in to the Behavior Triangle. As the Behavior Triangle is in fact a triangle, we would expect to see that the majority of students fall into the green area with 0-1 referrals, while students with a greater number referrals are fewer and make up the top of the triangle. In the sample Triangle, 93% of students have 0 or 1 referral, 6% have 2-5, and 1% have greater than 6 referrals.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Your triangle data may look similar or completely different depending on the population of student’s your school serves. The purpose of the Triangle is to help the staff identify the intensity of the referrals, so they may be matched equally with intensity of services.</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Since this data is a snapshot in time, you may wonder how often it should be updated. We asked that at a minimum you update this tab at least quarterly.</a:t>
            </a:r>
            <a:r>
              <a:rPr lang="en-US" sz="1200" kern="1200" baseline="0" dirty="0" smtClean="0">
                <a:solidFill>
                  <a:schemeClr val="tx1"/>
                </a:solidFill>
                <a:effectLst/>
                <a:latin typeface="Arial" charset="0"/>
                <a:ea typeface="ＭＳ Ｐゴシック" pitchFamily="29" charset="-128"/>
                <a:cs typeface="+mn-cs"/>
              </a:rPr>
              <a:t> </a:t>
            </a:r>
            <a:r>
              <a:rPr lang="en-US" sz="1200" kern="1200" dirty="0" smtClean="0">
                <a:solidFill>
                  <a:schemeClr val="tx1"/>
                </a:solidFill>
                <a:effectLst/>
                <a:latin typeface="Arial" charset="0"/>
                <a:ea typeface="ＭＳ Ｐゴシック" pitchFamily="29" charset="-128"/>
                <a:cs typeface="+mn-cs"/>
              </a:rPr>
              <a:t>However, you may update this tab as often as you find it helpful throughout the year.</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15</a:t>
            </a:fld>
            <a:endParaRPr lang="en-US"/>
          </a:p>
        </p:txBody>
      </p:sp>
    </p:spTree>
    <p:extLst>
      <p:ext uri="{BB962C8B-B14F-4D97-AF65-F5344CB8AC3E}">
        <p14:creationId xmlns:p14="http://schemas.microsoft.com/office/powerpoint/2010/main" val="141484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16: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You have now completed the data entry portion of this template. The next 4 tabs will compare your school’s data to nationwide and statewide averages in order to provide perspective on your school’s discipline data.</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Let’s take a look at Tab 6-“National Average </a:t>
            </a:r>
            <a:r>
              <a:rPr lang="en-US" sz="1200" kern="1200" dirty="0" err="1" smtClean="0">
                <a:solidFill>
                  <a:schemeClr val="tx1"/>
                </a:solidFill>
                <a:effectLst/>
                <a:latin typeface="Arial" charset="0"/>
                <a:ea typeface="ＭＳ Ｐゴシック" pitchFamily="29" charset="-128"/>
                <a:cs typeface="+mn-cs"/>
              </a:rPr>
              <a:t>Calc</a:t>
            </a:r>
            <a:r>
              <a:rPr lang="en-US" sz="1200" kern="1200" dirty="0" smtClean="0">
                <a:solidFill>
                  <a:schemeClr val="tx1"/>
                </a:solidFill>
                <a:effectLst/>
                <a:latin typeface="Arial" charset="0"/>
                <a:ea typeface="ＭＳ Ｐゴシック" pitchFamily="29" charset="-128"/>
                <a:cs typeface="+mn-cs"/>
              </a:rPr>
              <a:t>”. Tab 6 calculates the average referral rate per 100 students, so you can compare year to year without the bias of enrollment changes.  The table contains a summary of national results that allows you to compare your average to other similar schools nationwide.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B16 contains your Total Enrollment, which is carried over from Tab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B18 calculates your enrollment per 100 students by dividing your Total Enrollment by 100.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C21 carries over your office referral rate per day from Tab 1.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Finally, the average discipline referral by enrollment per 100 students in calculated in B24, by dividing referral rate (C21) by the total enrollment per 100 students (C18).</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next step for the</a:t>
            </a:r>
            <a:r>
              <a:rPr lang="en-US" sz="1200" kern="1200" baseline="0" dirty="0" smtClean="0">
                <a:solidFill>
                  <a:schemeClr val="tx1"/>
                </a:solidFill>
                <a:effectLst/>
                <a:latin typeface="Arial" charset="0"/>
                <a:ea typeface="ＭＳ Ｐゴシック" pitchFamily="29" charset="-128"/>
                <a:cs typeface="+mn-cs"/>
              </a:rPr>
              <a:t> team to take </a:t>
            </a:r>
            <a:r>
              <a:rPr lang="en-US" sz="1200" kern="1200" dirty="0" smtClean="0">
                <a:solidFill>
                  <a:schemeClr val="tx1"/>
                </a:solidFill>
                <a:effectLst/>
                <a:latin typeface="Arial" charset="0"/>
                <a:ea typeface="ＭＳ Ｐゴシック" pitchFamily="29" charset="-128"/>
                <a:cs typeface="+mn-cs"/>
              </a:rPr>
              <a:t>is to compare your school’s average discipline referral rate by enrollment per 100 students in cell C24 to the National Mean for your corresponding grade level which can be found in column D.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Let’s assume that the school’s data we are looking as in an elementary school. Their rate of .20 is just below the National Mean of .34 for Elementary schools in 2011-2012 and within the standard deviation range. So this school’s referral rate is on par with national referral rates.</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 </a:t>
            </a:r>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16</a:t>
            </a:fld>
            <a:endParaRPr lang="en-US"/>
          </a:p>
        </p:txBody>
      </p:sp>
    </p:spTree>
    <p:extLst>
      <p:ext uri="{BB962C8B-B14F-4D97-AF65-F5344CB8AC3E}">
        <p14:creationId xmlns:p14="http://schemas.microsoft.com/office/powerpoint/2010/main" val="1168237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17:</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Let’s take a look at Tab 7 “Delaware Comparisons”. Tab 7 calculates your school’s average discipline referral by enrollment per 100 students in cell C25 using the same method as on Tab 6.</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B16 contains your Total Enrollment, which is carried over from Tab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B18 calculates your enrollment per 100 students by dividing your Total Enrollment by 100.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C21 carries over your office referral rate per day from Tab 1.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average discipline referral by enrollment per 100 students in calculated in B24.</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As with Tab 6, use the Table at the Top of the Tab to compare your school’s referral rate to that of the Delaware PBS State Mean for schools of the similar grade level.  If your school does not fit into one of the grade levels, compare your referral rate to the Total Mean.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For example, using the data on this page, you would compare this Elementary school’s rate of .20 in cell C25 to that of the Delaware PBS Elementary Schools Mean of .44. This school would conclude that there referrals are somewhat lower than the average for the state, but within the standard error of measure.</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17</a:t>
            </a:fld>
            <a:endParaRPr lang="en-US"/>
          </a:p>
        </p:txBody>
      </p:sp>
    </p:spTree>
    <p:extLst>
      <p:ext uri="{BB962C8B-B14F-4D97-AF65-F5344CB8AC3E}">
        <p14:creationId xmlns:p14="http://schemas.microsoft.com/office/powerpoint/2010/main" val="1804843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18:</a:t>
            </a:r>
          </a:p>
          <a:p>
            <a:endParaRPr lang="en-US" dirty="0" smtClean="0"/>
          </a:p>
          <a:p>
            <a:r>
              <a:rPr lang="en-US" dirty="0" smtClean="0"/>
              <a:t>On the next tab, Tab 8, you will be able to see how your school compares to the state averages for each month. The data table at the top of the tab includes the state averages per month by grade</a:t>
            </a:r>
            <a:r>
              <a:rPr lang="en-US" baseline="0" dirty="0" smtClean="0"/>
              <a:t> population served </a:t>
            </a:r>
            <a:r>
              <a:rPr lang="en-US" dirty="0" smtClean="0"/>
              <a:t>and the statewide total. The graph below it shows how your school’s referral rate per month compares to the total state average per month. The line represents the monthly average referral rates for the state. Your school’s rates are represented by the grey bars. </a:t>
            </a:r>
          </a:p>
          <a:p>
            <a:endParaRPr lang="en-US" dirty="0" smtClean="0"/>
          </a:p>
          <a:p>
            <a:r>
              <a:rPr lang="en-US" dirty="0" smtClean="0"/>
              <a:t>Here, you can see that this school’s average rates are below the state average throughout the whole year.</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18</a:t>
            </a:fld>
            <a:endParaRPr lang="en-US"/>
          </a:p>
        </p:txBody>
      </p:sp>
    </p:spTree>
    <p:extLst>
      <p:ext uri="{BB962C8B-B14F-4D97-AF65-F5344CB8AC3E}">
        <p14:creationId xmlns:p14="http://schemas.microsoft.com/office/powerpoint/2010/main" val="342435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19:</a:t>
            </a:r>
          </a:p>
          <a:p>
            <a:endParaRPr lang="en-US" dirty="0" smtClean="0"/>
          </a:p>
          <a:p>
            <a:r>
              <a:rPr lang="en-US" dirty="0" smtClean="0"/>
              <a:t>On the final tab, Tab 9, you will see a similar graphs to the one on Tab 8.  These three graphs will chart your school’s referral rate in the grey bars and the state averages by grade</a:t>
            </a:r>
            <a:r>
              <a:rPr lang="en-US" baseline="0" dirty="0" smtClean="0"/>
              <a:t> population served </a:t>
            </a:r>
            <a:r>
              <a:rPr lang="en-US" dirty="0" smtClean="0"/>
              <a:t>with the line.  The first chart is the elementary state averages, the second is Middle, and the third graph is High School. Here you will only need to look at the graph that matches the grade level of your school. </a:t>
            </a:r>
          </a:p>
          <a:p>
            <a:endParaRPr lang="en-US" dirty="0" smtClean="0"/>
          </a:p>
          <a:p>
            <a:r>
              <a:rPr lang="en-US" dirty="0" smtClean="0"/>
              <a:t>For example, this school is an elementary school, so we will examine the first graph only. Although this school had a total referral rate that was lower than the state Elementary average, we see here on the graph that in the months of October and January the referral rate is higher than the state average.</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19</a:t>
            </a:fld>
            <a:endParaRPr lang="en-US"/>
          </a:p>
        </p:txBody>
      </p:sp>
    </p:spTree>
    <p:extLst>
      <p:ext uri="{BB962C8B-B14F-4D97-AF65-F5344CB8AC3E}">
        <p14:creationId xmlns:p14="http://schemas.microsoft.com/office/powerpoint/2010/main" val="216580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2:</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There are two versions of the DDRT template: the 2-year template and the 4-year template.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2-year template will require discipline data for the current year and previous year.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4-year template will require discipline data for the current year and the past 3 years. You may choose which template to use based on the amount of previous data available to you.  If you have 3 previous years of data available, it is recommended that you complete the 4-year template. While it may require additional work to compile the data, it will be helpful when looking for trends in your school’s referrals and may provide you with a better understanding of areas of need.</a:t>
            </a:r>
          </a:p>
          <a:p>
            <a:endParaRPr lang="en-US" sz="1200" kern="1200" dirty="0" smtClean="0">
              <a:solidFill>
                <a:schemeClr val="tx1"/>
              </a:solidFill>
              <a:effectLst/>
              <a:latin typeface="Arial" charset="0"/>
              <a:ea typeface="ＭＳ Ｐゴシック" pitchFamily="29" charset="-128"/>
              <a:cs typeface="+mn-cs"/>
            </a:endParaRPr>
          </a:p>
          <a:p>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2</a:t>
            </a:fld>
            <a:endParaRPr lang="en-US"/>
          </a:p>
        </p:txBody>
      </p:sp>
    </p:spTree>
    <p:extLst>
      <p:ext uri="{BB962C8B-B14F-4D97-AF65-F5344CB8AC3E}">
        <p14:creationId xmlns:p14="http://schemas.microsoft.com/office/powerpoint/2010/main" val="3633612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20:</a:t>
            </a:r>
          </a:p>
          <a:p>
            <a:endParaRPr lang="en-US" dirty="0" smtClean="0"/>
          </a:p>
          <a:p>
            <a:r>
              <a:rPr lang="en-US" dirty="0" smtClean="0"/>
              <a:t>This completes the Step by Step Tutorial of the Delaware DDRT.  If you have any questions please feel free to the PBS Staff.</a:t>
            </a:r>
          </a:p>
          <a:p>
            <a:endParaRPr lang="en-US" dirty="0" smtClean="0"/>
          </a:p>
          <a:p>
            <a:r>
              <a:rPr lang="en-US" dirty="0" smtClean="0"/>
              <a:t>We hope that your School-wide</a:t>
            </a:r>
            <a:r>
              <a:rPr lang="en-US" baseline="0" dirty="0" smtClean="0"/>
              <a:t> PBS T</a:t>
            </a:r>
            <a:r>
              <a:rPr lang="en-US" dirty="0" smtClean="0"/>
              <a:t>eam will utilize this tool in addition</a:t>
            </a:r>
            <a:r>
              <a:rPr lang="en-US" baseline="0" dirty="0" smtClean="0"/>
              <a:t> to other data summaries for making data-based decisions and action plans.  </a:t>
            </a:r>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20</a:t>
            </a:fld>
            <a:endParaRPr lang="en-US"/>
          </a:p>
        </p:txBody>
      </p:sp>
    </p:spTree>
    <p:extLst>
      <p:ext uri="{BB962C8B-B14F-4D97-AF65-F5344CB8AC3E}">
        <p14:creationId xmlns:p14="http://schemas.microsoft.com/office/powerpoint/2010/main" val="265049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3:</a:t>
            </a:r>
          </a:p>
          <a:p>
            <a:r>
              <a:rPr lang="en-US" sz="1200" kern="1200" dirty="0" smtClean="0">
                <a:solidFill>
                  <a:schemeClr val="tx1"/>
                </a:solidFill>
                <a:effectLst/>
                <a:latin typeface="Arial" charset="0"/>
                <a:ea typeface="ＭＳ Ｐゴシック" pitchFamily="29" charset="-128"/>
                <a:cs typeface="+mn-cs"/>
              </a:rPr>
              <a:t>Let’s begin by opening the DRRT to “Tab 1 Referral Data Entry”.  Tab 1 is the primary tab for data entry in this tool.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First, begin by filling out your district name, school name, and your contact information in rows 2-5. Please be sure to complete this section prior to submitting your DDRT to Delaware PBS Staff</a:t>
            </a:r>
            <a:r>
              <a:rPr lang="en-US" sz="1200" kern="1200" baseline="0" dirty="0" smtClean="0">
                <a:solidFill>
                  <a:schemeClr val="tx1"/>
                </a:solidFill>
                <a:effectLst/>
                <a:latin typeface="Arial" charset="0"/>
                <a:ea typeface="ＭＳ Ｐゴシック" pitchFamily="29" charset="-128"/>
                <a:cs typeface="+mn-cs"/>
              </a:rPr>
              <a:t> and </a:t>
            </a:r>
            <a:r>
              <a:rPr lang="en-US" sz="1200" kern="1200" dirty="0" smtClean="0">
                <a:solidFill>
                  <a:schemeClr val="tx1"/>
                </a:solidFill>
                <a:effectLst/>
                <a:latin typeface="Arial" charset="0"/>
                <a:ea typeface="ＭＳ Ｐゴシック" pitchFamily="29" charset="-128"/>
                <a:cs typeface="+mn-cs"/>
              </a:rPr>
              <a:t>your district PBS Coach.</a:t>
            </a:r>
          </a:p>
          <a:p>
            <a:r>
              <a:rPr lang="en-US" sz="1200" kern="1200" dirty="0" smtClean="0">
                <a:solidFill>
                  <a:schemeClr val="tx1"/>
                </a:solidFill>
                <a:effectLst/>
                <a:latin typeface="Arial" charset="0"/>
                <a:ea typeface="ＭＳ Ｐゴシック" pitchFamily="29" charset="-128"/>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3</a:t>
            </a:fld>
            <a:endParaRPr lang="en-US"/>
          </a:p>
        </p:txBody>
      </p:sp>
    </p:spTree>
    <p:extLst>
      <p:ext uri="{BB962C8B-B14F-4D97-AF65-F5344CB8AC3E}">
        <p14:creationId xmlns:p14="http://schemas.microsoft.com/office/powerpoint/2010/main" val="39495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Now is time to begin entering your school’s referral data. Throughout this tool, data should be entered into white cells only. Do not enter data into grey cells, which are for formula output only.</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4</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5:</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In row 9, enter your school’s number of referrals for each month.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M9 will automatically provide a total number of referrals for the year based on your monthly entries.</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5</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6:</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Step 3, for each month, enter the number of school days in row 10. Keep in mind that this is the number of </a:t>
            </a:r>
            <a:r>
              <a:rPr lang="en-US" sz="1200" b="1" kern="1200" dirty="0" smtClean="0">
                <a:solidFill>
                  <a:schemeClr val="tx1"/>
                </a:solidFill>
                <a:effectLst/>
                <a:latin typeface="Arial" charset="0"/>
                <a:ea typeface="ＭＳ Ｐゴシック" pitchFamily="29" charset="-128"/>
                <a:cs typeface="+mn-cs"/>
              </a:rPr>
              <a:t>school</a:t>
            </a:r>
            <a:r>
              <a:rPr lang="en-US" sz="1200" kern="1200" dirty="0" smtClean="0">
                <a:solidFill>
                  <a:schemeClr val="tx1"/>
                </a:solidFill>
                <a:effectLst/>
                <a:latin typeface="Arial" charset="0"/>
                <a:ea typeface="ＭＳ Ｐゴシック" pitchFamily="29" charset="-128"/>
                <a:cs typeface="+mn-cs"/>
              </a:rPr>
              <a:t> days and not calendar days.  Weekends and holidays in which the school is closed should not be counted.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M10 will calculate the total number of school days for the year based on your entries.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Once you have completed rows 9 and 10, the average number of referrals per school day will be produced in row 11 and also in 19 for the 4-year Template or 17 for the 2-year template.</a:t>
            </a:r>
          </a:p>
          <a:p>
            <a:r>
              <a:rPr lang="en-US" sz="1200" kern="1200" dirty="0" smtClean="0">
                <a:solidFill>
                  <a:schemeClr val="tx1"/>
                </a:solidFill>
                <a:effectLst/>
                <a:latin typeface="Arial" charset="0"/>
                <a:ea typeface="ＭＳ Ｐゴシック" pitchFamily="29" charset="-128"/>
                <a:cs typeface="+mn-cs"/>
              </a:rPr>
              <a:t> </a:t>
            </a:r>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6</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7:</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In Step 4, you will be entering data from previous years. For each month, enter the average referral rate for the previous school year in row 16 on the 2-year template or row 18 on the 4-year template.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The average referral rate for the previous school year can be copied over from last year’s DDRT or it can be calculated by dividing the number of referrals for each month by the number of school days in that month. On the 4-year template, enter the average referral rate for the previous 3 years in their corresponding rows. </a:t>
            </a:r>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7</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8:</a:t>
            </a:r>
          </a:p>
          <a:p>
            <a:r>
              <a:rPr lang="en-US" sz="1200" kern="1200" dirty="0" smtClean="0">
                <a:solidFill>
                  <a:schemeClr val="tx1"/>
                </a:solidFill>
                <a:effectLst/>
                <a:latin typeface="Arial" charset="0"/>
                <a:ea typeface="ＭＳ Ｐゴシック" pitchFamily="29" charset="-128"/>
                <a:cs typeface="+mn-cs"/>
              </a:rPr>
              <a:t>Step 5,  for each month, enter the number of in-school suspension referrals in row 25 (4-year) or row 22 (2-year). If it is more useful to the team, you can record days of suspension per month.  This data will graph in tab 2.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grey cell at the end of the row will automatically calculate the yearly total based on your monthly entries.</a:t>
            </a:r>
          </a:p>
          <a:p>
            <a:r>
              <a:rPr lang="en-US" sz="1200" kern="1200" dirty="0" smtClean="0">
                <a:solidFill>
                  <a:schemeClr val="tx1"/>
                </a:solidFill>
                <a:effectLst/>
                <a:latin typeface="Arial" charset="0"/>
                <a:ea typeface="ＭＳ Ｐゴシック" pitchFamily="29" charset="-128"/>
                <a:cs typeface="+mn-cs"/>
              </a:rPr>
              <a:t> </a:t>
            </a: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8</a:t>
            </a:fld>
            <a:endParaRPr lang="en-US"/>
          </a:p>
        </p:txBody>
      </p:sp>
    </p:spTree>
    <p:extLst>
      <p:ext uri="{BB962C8B-B14F-4D97-AF65-F5344CB8AC3E}">
        <p14:creationId xmlns:p14="http://schemas.microsoft.com/office/powerpoint/2010/main" val="83386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9:</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Similarly in Step 6, you will need to enter the number of out-school suspension</a:t>
            </a:r>
            <a:r>
              <a:rPr lang="en-US" sz="1200" kern="1200" baseline="0" dirty="0" smtClean="0">
                <a:solidFill>
                  <a:schemeClr val="tx1"/>
                </a:solidFill>
                <a:effectLst/>
                <a:latin typeface="Arial" charset="0"/>
                <a:ea typeface="ＭＳ Ｐゴシック" pitchFamily="29" charset="-128"/>
                <a:cs typeface="+mn-cs"/>
              </a:rPr>
              <a:t> referrals</a:t>
            </a:r>
            <a:r>
              <a:rPr lang="en-US" sz="1200" kern="1200" dirty="0" smtClean="0">
                <a:solidFill>
                  <a:schemeClr val="tx1"/>
                </a:solidFill>
                <a:effectLst/>
                <a:latin typeface="Arial" charset="0"/>
                <a:ea typeface="ＭＳ Ｐゴシック" pitchFamily="29" charset="-128"/>
                <a:cs typeface="+mn-cs"/>
              </a:rPr>
              <a:t> for each month in row 26 (4-year) or row 23 (2-year). Again you may choose to record days of suspension if this is helpful to the team.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grey cell at the end of the row will automatically calculate the yearly total based on your monthly entries. You have now completed the data entry on Tab 1. Let’s move on to Tab 2.</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9</a:t>
            </a:fld>
            <a:endParaRPr lang="en-US"/>
          </a:p>
        </p:txBody>
      </p:sp>
    </p:spTree>
    <p:extLst>
      <p:ext uri="{BB962C8B-B14F-4D97-AF65-F5344CB8AC3E}">
        <p14:creationId xmlns:p14="http://schemas.microsoft.com/office/powerpoint/2010/main" val="506223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88" y="-1588"/>
            <a:ext cx="9145588" cy="6859588"/>
          </a:xfrm>
          <a:prstGeom prst="rect">
            <a:avLst/>
          </a:prstGeom>
          <a:noFill/>
          <a:ln w="9525">
            <a:noFill/>
            <a:miter lim="800000"/>
            <a:headEnd/>
            <a:tailEnd/>
          </a:ln>
        </p:spPr>
      </p:pic>
      <p:sp>
        <p:nvSpPr>
          <p:cNvPr id="9219" name="Rectangle 3"/>
          <p:cNvSpPr>
            <a:spLocks noGrp="1" noChangeArrowheads="1"/>
          </p:cNvSpPr>
          <p:nvPr>
            <p:ph type="ctrTitle"/>
          </p:nvPr>
        </p:nvSpPr>
        <p:spPr>
          <a:xfrm>
            <a:off x="914400" y="1600200"/>
            <a:ext cx="7315200" cy="1143000"/>
          </a:xfrm>
        </p:spPr>
        <p:txBody>
          <a:bodyPr anchor="ctr"/>
          <a:lstStyle>
            <a:lvl1pPr>
              <a:defRPr/>
            </a:lvl1pPr>
          </a:lstStyle>
          <a:p>
            <a:r>
              <a:rPr lang="en-US"/>
              <a:t>Click to edit Master title style</a:t>
            </a:r>
          </a:p>
        </p:txBody>
      </p:sp>
      <p:sp>
        <p:nvSpPr>
          <p:cNvPr id="9220" name="Rectangle 4"/>
          <p:cNvSpPr>
            <a:spLocks noGrp="1" noChangeArrowheads="1"/>
          </p:cNvSpPr>
          <p:nvPr>
            <p:ph type="subTitle" idx="1"/>
          </p:nvPr>
        </p:nvSpPr>
        <p:spPr>
          <a:xfrm>
            <a:off x="914400" y="2895600"/>
            <a:ext cx="73152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a:xfrm>
            <a:off x="914400" y="6096000"/>
            <a:ext cx="16764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0960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6096000"/>
            <a:ext cx="1676400" cy="457200"/>
          </a:xfrm>
        </p:spPr>
        <p:txBody>
          <a:bodyPr/>
          <a:lstStyle>
            <a:lvl1pPr>
              <a:defRPr/>
            </a:lvl1pPr>
          </a:lstStyle>
          <a:p>
            <a:pPr>
              <a:defRPr/>
            </a:pPr>
            <a:fld id="{93ADE999-72F3-42CA-8C4C-B3F2988C29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B330C07-3CD8-49D7-AE30-6A6A53C7AB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F18ABC7-91F7-493D-89A8-2DA1221A138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0386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97CEEF6-3D74-4455-AA97-6C135AB0138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0386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7C8F835-5874-4447-A7AA-E2BC95B1410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1F939ED-CD44-448F-B4EB-7AA0BE95E8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59070F9-569E-40B5-9A9E-43083D4EBC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4675139-D7F2-4171-896B-9A01F0C0E1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61C2DA8-7E02-4407-B3D7-D09A720D68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3958870A-1498-49C1-8738-DC26B9723F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CBE2143-685D-4793-A267-427AA89736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FEDE5DBB-1939-4377-8FA4-35E9875E3D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1794F52-3B83-4B84-8803-8111CCE45C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53ED28D-BBAD-4312-A95B-B74993F289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cstate="print"/>
          <a:srcRect/>
          <a:stretch>
            <a:fillRect/>
          </a:stretch>
        </p:blipFill>
        <p:spPr bwMode="auto">
          <a:xfrm>
            <a:off x="-1588" y="-1588"/>
            <a:ext cx="9145588" cy="6859588"/>
          </a:xfrm>
          <a:prstGeom prst="rect">
            <a:avLst/>
          </a:prstGeom>
          <a:noFill/>
          <a:ln w="9525">
            <a:noFill/>
            <a:miter lim="800000"/>
            <a:headEnd/>
            <a:tailEnd/>
          </a:ln>
        </p:spPr>
      </p:pic>
      <p:pic>
        <p:nvPicPr>
          <p:cNvPr id="1027" name="Picture 3"/>
          <p:cNvPicPr>
            <a:picLocks noChangeAspect="1" noChangeArrowheads="1"/>
          </p:cNvPicPr>
          <p:nvPr/>
        </p:nvPicPr>
        <p:blipFill>
          <a:blip r:embed="rId17" cstate="print"/>
          <a:srcRect/>
          <a:stretch>
            <a:fillRect/>
          </a:stretch>
        </p:blipFill>
        <p:spPr bwMode="auto">
          <a:xfrm>
            <a:off x="1219200" y="1600200"/>
            <a:ext cx="5926138" cy="95250"/>
          </a:xfrm>
          <a:prstGeom prst="rect">
            <a:avLst/>
          </a:prstGeom>
          <a:noFill/>
          <a:ln w="9525">
            <a:noFill/>
            <a:miter lim="800000"/>
            <a:headEnd/>
            <a:tailEnd/>
          </a:ln>
        </p:spPr>
      </p:pic>
      <p:sp>
        <p:nvSpPr>
          <p:cNvPr id="1028" name="Rectangle 4"/>
          <p:cNvSpPr>
            <a:spLocks noGrp="1" noChangeArrowheads="1"/>
          </p:cNvSpPr>
          <p:nvPr>
            <p:ph type="title"/>
          </p:nvPr>
        </p:nvSpPr>
        <p:spPr bwMode="auto">
          <a:xfrm>
            <a:off x="685800" y="457200"/>
            <a:ext cx="77724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85800" y="1981200"/>
            <a:ext cx="7772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a:defRPr/>
            </a:pPr>
            <a:endParaRPr lang="en-US"/>
          </a:p>
        </p:txBody>
      </p:sp>
      <p:sp>
        <p:nvSpPr>
          <p:cNvPr id="8199" name="Rectangle 7"/>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a:defRPr/>
            </a:pPr>
            <a:endParaRPr lang="en-US"/>
          </a:p>
        </p:txBody>
      </p:sp>
      <p:sp>
        <p:nvSpPr>
          <p:cNvPr id="8200" name="Rectangle 8"/>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29" charset="-128"/>
              </a:defRPr>
            </a:lvl1pPr>
          </a:lstStyle>
          <a:p>
            <a:pPr>
              <a:defRPr/>
            </a:pPr>
            <a:fld id="{FFE38312-4D4A-480F-B349-E4ECF490DA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tx2"/>
          </a:solidFill>
          <a:latin typeface="+mj-lt"/>
          <a:ea typeface="+mj-ea"/>
          <a:cs typeface="ＭＳ Ｐゴシック" pitchFamily="29" charset="-128"/>
        </a:defRPr>
      </a:lvl1pPr>
      <a:lvl2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2pPr>
      <a:lvl3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3pPr>
      <a:lvl4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4pPr>
      <a:lvl5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5pPr>
      <a:lvl6pPr marL="457200" algn="ctr" rtl="0" fontAlgn="base">
        <a:spcBef>
          <a:spcPct val="0"/>
        </a:spcBef>
        <a:spcAft>
          <a:spcPct val="0"/>
        </a:spcAft>
        <a:defRPr kumimoji="1" sz="4400" b="1">
          <a:solidFill>
            <a:schemeClr val="tx2"/>
          </a:solidFill>
          <a:latin typeface="Helvetica" pitchFamily="34" charset="0"/>
          <a:ea typeface="ＭＳ Ｐゴシック" pitchFamily="64" charset="-128"/>
        </a:defRPr>
      </a:lvl6pPr>
      <a:lvl7pPr marL="914400" algn="ctr" rtl="0" fontAlgn="base">
        <a:spcBef>
          <a:spcPct val="0"/>
        </a:spcBef>
        <a:spcAft>
          <a:spcPct val="0"/>
        </a:spcAft>
        <a:defRPr kumimoji="1" sz="4400" b="1">
          <a:solidFill>
            <a:schemeClr val="tx2"/>
          </a:solidFill>
          <a:latin typeface="Helvetica" pitchFamily="34" charset="0"/>
          <a:ea typeface="ＭＳ Ｐゴシック" pitchFamily="64" charset="-128"/>
        </a:defRPr>
      </a:lvl7pPr>
      <a:lvl8pPr marL="1371600" algn="ctr" rtl="0" fontAlgn="base">
        <a:spcBef>
          <a:spcPct val="0"/>
        </a:spcBef>
        <a:spcAft>
          <a:spcPct val="0"/>
        </a:spcAft>
        <a:defRPr kumimoji="1" sz="4400" b="1">
          <a:solidFill>
            <a:schemeClr val="tx2"/>
          </a:solidFill>
          <a:latin typeface="Helvetica" pitchFamily="34" charset="0"/>
          <a:ea typeface="ＭＳ Ｐゴシック" pitchFamily="64" charset="-128"/>
        </a:defRPr>
      </a:lvl8pPr>
      <a:lvl9pPr marL="1828800" algn="ctr" rtl="0" fontAlgn="base">
        <a:spcBef>
          <a:spcPct val="0"/>
        </a:spcBef>
        <a:spcAft>
          <a:spcPct val="0"/>
        </a:spcAft>
        <a:defRPr kumimoji="1" sz="4400" b="1">
          <a:solidFill>
            <a:schemeClr val="tx2"/>
          </a:solidFill>
          <a:latin typeface="Helvetica" pitchFamily="34" charset="0"/>
          <a:ea typeface="ＭＳ Ｐゴシック" pitchFamily="6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pitchFamily="29"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hyperlink" Target="http://www.delawarepbs.org/"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media10.wma"/><Relationship Id="rId7" Type="http://schemas.openxmlformats.org/officeDocument/2006/relationships/image" Target="../media/image21.png"/><Relationship Id="rId2" Type="http://schemas.microsoft.com/office/2007/relationships/media" Target="../media/media10.wma"/><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notesSlide" Target="../notesSlides/notesSlide10.xml"/><Relationship Id="rId10" Type="http://schemas.openxmlformats.org/officeDocument/2006/relationships/image" Target="../media/image19.png"/><Relationship Id="rId4" Type="http://schemas.openxmlformats.org/officeDocument/2006/relationships/slideLayout" Target="../slideLayouts/slideLayout2.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4.png"/><Relationship Id="rId2" Type="http://schemas.microsoft.com/office/2007/relationships/media" Target="../media/media12.wma"/><Relationship Id="rId1" Type="http://schemas.openxmlformats.org/officeDocument/2006/relationships/tags" Target="../tags/tag9.xml"/><Relationship Id="rId6" Type="http://schemas.openxmlformats.org/officeDocument/2006/relationships/image" Target="../media/image25.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9.png"/><Relationship Id="rId2" Type="http://schemas.microsoft.com/office/2007/relationships/media" Target="../media/media13.wma"/><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9.png"/><Relationship Id="rId5" Type="http://schemas.openxmlformats.org/officeDocument/2006/relationships/image" Target="../media/image2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media16.wma"/><Relationship Id="rId7" Type="http://schemas.openxmlformats.org/officeDocument/2006/relationships/image" Target="../media/image4.png"/><Relationship Id="rId2" Type="http://schemas.microsoft.com/office/2007/relationships/media" Target="../media/media16.wma"/><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7.wma"/><Relationship Id="rId7" Type="http://schemas.openxmlformats.org/officeDocument/2006/relationships/image" Target="../media/image4.png"/><Relationship Id="rId2" Type="http://schemas.microsoft.com/office/2007/relationships/media" Target="../media/media17.wma"/><Relationship Id="rId1" Type="http://schemas.openxmlformats.org/officeDocument/2006/relationships/tags" Target="../tags/tag12.xml"/><Relationship Id="rId6" Type="http://schemas.openxmlformats.org/officeDocument/2006/relationships/image" Target="../media/image30.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wma"/><Relationship Id="rId7" Type="http://schemas.openxmlformats.org/officeDocument/2006/relationships/image" Target="../media/image6.png"/><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www.delawarepbs.org/" TargetMode="Externa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hyperlink" Target="mailto:skhearn@udel.edu" TargetMode="External"/><Relationship Id="rId5" Type="http://schemas.openxmlformats.org/officeDocument/2006/relationships/hyperlink" Target="mailto:kvalle@udel.edu" TargetMode="Externa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4.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9.png"/><Relationship Id="rId2" Type="http://schemas.microsoft.com/office/2007/relationships/media" Target="../media/media4.wma"/><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9.png"/><Relationship Id="rId2" Type="http://schemas.microsoft.com/office/2007/relationships/media" Target="../media/media5.wm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7" Type="http://schemas.openxmlformats.org/officeDocument/2006/relationships/image" Target="../media/image11.png"/><Relationship Id="rId2" Type="http://schemas.microsoft.com/office/2007/relationships/media" Target="../media/media6.wma"/><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8.wma"/><Relationship Id="rId7" Type="http://schemas.openxmlformats.org/officeDocument/2006/relationships/image" Target="../media/image16.png"/><Relationship Id="rId2" Type="http://schemas.microsoft.com/office/2007/relationships/media" Target="../media/media8.wma"/><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media9.wma"/><Relationship Id="rId7" Type="http://schemas.openxmlformats.org/officeDocument/2006/relationships/image" Target="../media/image18.png"/><Relationship Id="rId2" Type="http://schemas.microsoft.com/office/2007/relationships/media" Target="../media/media9.wma"/><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14400" y="2362200"/>
            <a:ext cx="7315200" cy="1143000"/>
          </a:xfrm>
        </p:spPr>
        <p:txBody>
          <a:bodyPr/>
          <a:lstStyle/>
          <a:p>
            <a:r>
              <a:rPr lang="en-US" sz="3600" dirty="0" smtClean="0"/>
              <a:t>A Step-By-Step Tutorial for the Discipline Data Reporting Tool</a:t>
            </a:r>
            <a:r>
              <a:rPr lang="en-US" sz="2800" dirty="0" smtClean="0"/>
              <a:t/>
            </a:r>
            <a:br>
              <a:rPr lang="en-US" sz="2800" dirty="0" smtClean="0"/>
            </a:br>
            <a:r>
              <a:rPr lang="en-US" sz="2800" dirty="0" smtClean="0"/>
              <a:t/>
            </a:r>
            <a:br>
              <a:rPr lang="en-US" sz="2800" dirty="0" smtClean="0"/>
            </a:br>
            <a:r>
              <a:rPr lang="en-US" sz="2400" dirty="0" smtClean="0"/>
              <a:t>The Delaware Positive Behavior Support Project</a:t>
            </a:r>
            <a:br>
              <a:rPr lang="en-US" sz="2400" dirty="0" smtClean="0"/>
            </a:br>
            <a:r>
              <a:rPr lang="en-US" sz="2400" dirty="0" smtClean="0">
                <a:hlinkClick r:id="rId5"/>
              </a:rPr>
              <a:t>www.delawarepbs.org</a:t>
            </a:r>
            <a:r>
              <a:rPr lang="en-US" sz="2400" dirty="0" smtClean="0"/>
              <a:t/>
            </a:r>
            <a:br>
              <a:rPr lang="en-US" sz="2400" dirty="0" smtClean="0"/>
            </a:br>
            <a:r>
              <a:rPr lang="en-US" sz="2400" dirty="0" smtClean="0"/>
              <a:t/>
            </a:r>
            <a:br>
              <a:rPr lang="en-US" sz="2400" dirty="0" smtClean="0"/>
            </a:br>
            <a:endParaRPr lang="en-US" sz="2400" dirty="0" smtClean="0"/>
          </a:p>
        </p:txBody>
      </p:sp>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spd="slow" advTm="2494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467600" cy="838200"/>
          </a:xfrm>
        </p:spPr>
        <p:txBody>
          <a:bodyPr/>
          <a:lstStyle/>
          <a:p>
            <a:r>
              <a:rPr lang="en-US" dirty="0" smtClean="0"/>
              <a:t>Tab 2: Referral Data Graph</a:t>
            </a:r>
            <a:endParaRPr lang="en-US" dirty="0"/>
          </a:p>
        </p:txBody>
      </p:sp>
      <p:pic>
        <p:nvPicPr>
          <p:cNvPr id="4" name="Picture 3" descr="Screen Shot 2012-08-08 at 2.35.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1764350"/>
            <a:ext cx="4114800" cy="5093650"/>
          </a:xfrm>
          <a:prstGeom prst="rect">
            <a:avLst/>
          </a:prstGeom>
        </p:spPr>
      </p:pic>
      <p:pic>
        <p:nvPicPr>
          <p:cNvPr id="133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799" t="25348" r="52239" b="30501"/>
          <a:stretch/>
        </p:blipFill>
        <p:spPr bwMode="auto">
          <a:xfrm>
            <a:off x="1981200" y="2128355"/>
            <a:ext cx="4876800" cy="3129445"/>
          </a:xfrm>
          <a:prstGeom prst="rect">
            <a:avLst/>
          </a:prstGeom>
          <a:noFill/>
          <a:ln w="38100">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7326" t="37557" r="52651" b="21773"/>
          <a:stretch/>
        </p:blipFill>
        <p:spPr bwMode="auto">
          <a:xfrm>
            <a:off x="1981200" y="2221549"/>
            <a:ext cx="5018826" cy="3036251"/>
          </a:xfrm>
          <a:prstGeom prst="rect">
            <a:avLst/>
          </a:prstGeom>
          <a:noFill/>
          <a:ln w="38100">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6965" t="33473" r="51907" b="25488"/>
          <a:stretch/>
        </p:blipFill>
        <p:spPr bwMode="auto">
          <a:xfrm>
            <a:off x="2006600" y="2260863"/>
            <a:ext cx="5018826" cy="2981614"/>
          </a:xfrm>
          <a:prstGeom prst="rect">
            <a:avLst/>
          </a:prstGeom>
          <a:noFill/>
          <a:ln w="38100">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279504726"/>
      </p:ext>
    </p:extLst>
  </p:cSld>
  <p:clrMapOvr>
    <a:masterClrMapping/>
  </p:clrMapOvr>
  <p:transition spd="slow" advTm="5277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additive="base">
                                        <p:cTn id="11" dur="500" fill="hold"/>
                                        <p:tgtEl>
                                          <p:spTgt spid="13314"/>
                                        </p:tgtEl>
                                        <p:attrNameLst>
                                          <p:attrName>ppt_x</p:attrName>
                                        </p:attrNameLst>
                                      </p:cBhvr>
                                      <p:tavLst>
                                        <p:tav tm="0">
                                          <p:val>
                                            <p:strVal val="#ppt_x"/>
                                          </p:val>
                                        </p:tav>
                                        <p:tav tm="100000">
                                          <p:val>
                                            <p:strVal val="#ppt_x"/>
                                          </p:val>
                                        </p:tav>
                                      </p:tavLst>
                                    </p:anim>
                                    <p:anim calcmode="lin" valueType="num">
                                      <p:cBhvr additive="base">
                                        <p:cTn id="12"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3314"/>
                                        </p:tgtEl>
                                        <p:attrNameLst>
                                          <p:attrName>ppt_x</p:attrName>
                                        </p:attrNameLst>
                                      </p:cBhvr>
                                      <p:tavLst>
                                        <p:tav tm="0">
                                          <p:val>
                                            <p:strVal val="ppt_x"/>
                                          </p:val>
                                        </p:tav>
                                        <p:tav tm="100000">
                                          <p:val>
                                            <p:strVal val="ppt_x"/>
                                          </p:val>
                                        </p:tav>
                                      </p:tavLst>
                                    </p:anim>
                                    <p:anim calcmode="lin" valueType="num">
                                      <p:cBhvr additive="base">
                                        <p:cTn id="17" dur="500"/>
                                        <p:tgtEl>
                                          <p:spTgt spid="13314"/>
                                        </p:tgtEl>
                                        <p:attrNameLst>
                                          <p:attrName>ppt_y</p:attrName>
                                        </p:attrNameLst>
                                      </p:cBhvr>
                                      <p:tavLst>
                                        <p:tav tm="0">
                                          <p:val>
                                            <p:strVal val="ppt_y"/>
                                          </p:val>
                                        </p:tav>
                                        <p:tav tm="100000">
                                          <p:val>
                                            <p:strVal val="1+ppt_h/2"/>
                                          </p:val>
                                        </p:tav>
                                      </p:tavLst>
                                    </p:anim>
                                    <p:set>
                                      <p:cBhvr>
                                        <p:cTn id="18" dur="1" fill="hold">
                                          <p:stCondLst>
                                            <p:cond delay="499"/>
                                          </p:stCondLst>
                                        </p:cTn>
                                        <p:tgtEl>
                                          <p:spTgt spid="13314"/>
                                        </p:tgtEl>
                                        <p:attrNameLst>
                                          <p:attrName>style.visibility</p:attrName>
                                        </p:attrNameLst>
                                      </p:cBhvr>
                                      <p:to>
                                        <p:strVal val="hidden"/>
                                      </p:to>
                                    </p:se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3315"/>
                                        </p:tgtEl>
                                        <p:attrNameLst>
                                          <p:attrName>style.visibility</p:attrName>
                                        </p:attrNameLst>
                                      </p:cBhvr>
                                      <p:to>
                                        <p:strVal val="visible"/>
                                      </p:to>
                                    </p:set>
                                    <p:anim calcmode="lin" valueType="num">
                                      <p:cBhvr additive="base">
                                        <p:cTn id="22" dur="500" fill="hold"/>
                                        <p:tgtEl>
                                          <p:spTgt spid="13315"/>
                                        </p:tgtEl>
                                        <p:attrNameLst>
                                          <p:attrName>ppt_x</p:attrName>
                                        </p:attrNameLst>
                                      </p:cBhvr>
                                      <p:tavLst>
                                        <p:tav tm="0">
                                          <p:val>
                                            <p:strVal val="#ppt_x"/>
                                          </p:val>
                                        </p:tav>
                                        <p:tav tm="100000">
                                          <p:val>
                                            <p:strVal val="#ppt_x"/>
                                          </p:val>
                                        </p:tav>
                                      </p:tavLst>
                                    </p:anim>
                                    <p:anim calcmode="lin" valueType="num">
                                      <p:cBhvr additive="base">
                                        <p:cTn id="23"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3315"/>
                                        </p:tgtEl>
                                        <p:attrNameLst>
                                          <p:attrName>ppt_x</p:attrName>
                                        </p:attrNameLst>
                                      </p:cBhvr>
                                      <p:tavLst>
                                        <p:tav tm="0">
                                          <p:val>
                                            <p:strVal val="ppt_x"/>
                                          </p:val>
                                        </p:tav>
                                        <p:tav tm="100000">
                                          <p:val>
                                            <p:strVal val="ppt_x"/>
                                          </p:val>
                                        </p:tav>
                                      </p:tavLst>
                                    </p:anim>
                                    <p:anim calcmode="lin" valueType="num">
                                      <p:cBhvr additive="base">
                                        <p:cTn id="28" dur="500"/>
                                        <p:tgtEl>
                                          <p:spTgt spid="13315"/>
                                        </p:tgtEl>
                                        <p:attrNameLst>
                                          <p:attrName>ppt_y</p:attrName>
                                        </p:attrNameLst>
                                      </p:cBhvr>
                                      <p:tavLst>
                                        <p:tav tm="0">
                                          <p:val>
                                            <p:strVal val="ppt_y"/>
                                          </p:val>
                                        </p:tav>
                                        <p:tav tm="100000">
                                          <p:val>
                                            <p:strVal val="1+ppt_h/2"/>
                                          </p:val>
                                        </p:tav>
                                      </p:tavLst>
                                    </p:anim>
                                    <p:set>
                                      <p:cBhvr>
                                        <p:cTn id="29" dur="1" fill="hold">
                                          <p:stCondLst>
                                            <p:cond delay="499"/>
                                          </p:stCondLst>
                                        </p:cTn>
                                        <p:tgtEl>
                                          <p:spTgt spid="13315"/>
                                        </p:tgtEl>
                                        <p:attrNameLst>
                                          <p:attrName>style.visibility</p:attrName>
                                        </p:attrNameLst>
                                      </p:cBhvr>
                                      <p:to>
                                        <p:strVal val="hidden"/>
                                      </p:to>
                                    </p:set>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 calcmode="lin" valueType="num">
                                      <p:cBhvr additive="base">
                                        <p:cTn id="33" dur="500" fill="hold"/>
                                        <p:tgtEl>
                                          <p:spTgt spid="13316"/>
                                        </p:tgtEl>
                                        <p:attrNameLst>
                                          <p:attrName>ppt_x</p:attrName>
                                        </p:attrNameLst>
                                      </p:cBhvr>
                                      <p:tavLst>
                                        <p:tav tm="0">
                                          <p:val>
                                            <p:strVal val="#ppt_x"/>
                                          </p:val>
                                        </p:tav>
                                        <p:tav tm="100000">
                                          <p:val>
                                            <p:strVal val="#ppt_x"/>
                                          </p:val>
                                        </p:tav>
                                      </p:tavLst>
                                    </p:anim>
                                    <p:anim calcmode="lin" valueType="num">
                                      <p:cBhvr additive="base">
                                        <p:cTn id="34"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3: Comparison of Average Referrals</a:t>
            </a:r>
            <a:endParaRPr lang="en-US" dirty="0"/>
          </a:p>
        </p:txBody>
      </p:sp>
      <p:pic>
        <p:nvPicPr>
          <p:cNvPr id="4" name="Picture 3" descr="Screen Shot 2012-08-08 at 2.40.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1828800"/>
            <a:ext cx="6935235" cy="4226893"/>
          </a:xfrm>
          <a:prstGeom prst="rect">
            <a:avLst/>
          </a:prstGeom>
        </p:spPr>
      </p:pic>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31955700"/>
      </p:ext>
    </p:extLst>
  </p:cSld>
  <p:clrMapOvr>
    <a:masterClrMapping/>
  </p:clrMapOvr>
  <p:transition spd="slow" advTm="5854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8307" r="4843" b="1952"/>
          <a:stretch/>
        </p:blipFill>
        <p:spPr bwMode="auto">
          <a:xfrm>
            <a:off x="885825" y="1787920"/>
            <a:ext cx="7191375" cy="482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800" dirty="0" smtClean="0"/>
              <a:t>Step 7: On “Tab 4: Triangle Data”, Enter Total Student Enrollment in cell B6</a:t>
            </a:r>
            <a:endParaRPr lang="en-US" sz="2800" dirty="0"/>
          </a:p>
        </p:txBody>
      </p:sp>
      <p:sp>
        <p:nvSpPr>
          <p:cNvPr id="3" name="Rectangle 2"/>
          <p:cNvSpPr/>
          <p:nvPr/>
        </p:nvSpPr>
        <p:spPr>
          <a:xfrm>
            <a:off x="824410" y="3020866"/>
            <a:ext cx="2950029" cy="17961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191000" y="6459582"/>
            <a:ext cx="13716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419600" y="2741838"/>
            <a:ext cx="3962400" cy="1042308"/>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03000805"/>
      </p:ext>
    </p:extLst>
  </p:cSld>
  <p:clrMapOvr>
    <a:masterClrMapping/>
  </p:clrMapOvr>
  <p:transition spd="slow" advTm="4407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753" r="31715" b="4000"/>
          <a:stretch/>
        </p:blipFill>
        <p:spPr bwMode="auto">
          <a:xfrm>
            <a:off x="936171" y="1752600"/>
            <a:ext cx="7271657" cy="480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04800"/>
            <a:ext cx="7772400" cy="1295400"/>
          </a:xfrm>
        </p:spPr>
        <p:txBody>
          <a:bodyPr/>
          <a:lstStyle/>
          <a:p>
            <a:r>
              <a:rPr lang="en-US" sz="2400" dirty="0" smtClean="0"/>
              <a:t>Step 8: Enter the number of students with 0-1 referrals in cell B7, 2-5 referrals in cell B8 and 6+ in cell B9.</a:t>
            </a:r>
            <a:endParaRPr lang="en-US" sz="2400" dirty="0"/>
          </a:p>
        </p:txBody>
      </p:sp>
      <p:sp>
        <p:nvSpPr>
          <p:cNvPr id="6" name="Rectangle 5"/>
          <p:cNvSpPr/>
          <p:nvPr/>
        </p:nvSpPr>
        <p:spPr>
          <a:xfrm>
            <a:off x="968466" y="3222786"/>
            <a:ext cx="2895600" cy="13001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68466" y="3383280"/>
            <a:ext cx="2895600" cy="13001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60120" y="3550446"/>
            <a:ext cx="2895600" cy="13001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562950686"/>
      </p:ext>
    </p:extLst>
  </p:cSld>
  <p:clrMapOvr>
    <a:masterClrMapping/>
  </p:clrMapOvr>
  <p:transition spd="slow" advTm="3035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4"/>
                </p:tgtEl>
              </p:cMediaNode>
            </p:audio>
          </p:childTnLst>
        </p:cTn>
      </p:par>
    </p:tnLst>
    <p:bldLst>
      <p:bldP spid="6" grpId="0" animBg="1"/>
      <p:bldP spid="6" grpId="1" animBg="1"/>
      <p:bldP spid="8" grpId="0" animBg="1"/>
      <p:bldP spid="8"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7774" r="1875" b="2148"/>
          <a:stretch/>
        </p:blipFill>
        <p:spPr bwMode="auto">
          <a:xfrm>
            <a:off x="762000" y="1695450"/>
            <a:ext cx="7467600" cy="487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04800"/>
            <a:ext cx="7772400" cy="1295400"/>
          </a:xfrm>
        </p:spPr>
        <p:txBody>
          <a:bodyPr/>
          <a:lstStyle/>
          <a:p>
            <a:r>
              <a:rPr lang="en-US" sz="2800" dirty="0" smtClean="0"/>
              <a:t>Be sure to include the number of students with 0 referrals in B7.</a:t>
            </a:r>
            <a:endParaRPr lang="en-US" sz="2800" dirty="0"/>
          </a:p>
        </p:txBody>
      </p:sp>
      <p:sp>
        <p:nvSpPr>
          <p:cNvPr id="5" name="Oval 4"/>
          <p:cNvSpPr/>
          <p:nvPr/>
        </p:nvSpPr>
        <p:spPr>
          <a:xfrm>
            <a:off x="2933700" y="3162300"/>
            <a:ext cx="762000" cy="152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3695700" y="3124200"/>
            <a:ext cx="1295400" cy="2286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52918194"/>
      </p:ext>
    </p:extLst>
  </p:cSld>
  <p:clrMapOvr>
    <a:masterClrMapping/>
  </p:clrMapOvr>
  <p:transition spd="slow" advTm="3494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Tab 5 Graphs the Triangle Data from Tab 4</a:t>
            </a:r>
            <a:endParaRPr lang="en-US" sz="3600" dirty="0"/>
          </a:p>
        </p:txBody>
      </p:sp>
      <p:pic>
        <p:nvPicPr>
          <p:cNvPr id="5" name="Picture 4" descr="Screen Shot 2012-08-08 at 3.30.09 PM.png"/>
          <p:cNvPicPr>
            <a:picLocks noChangeAspect="1"/>
          </p:cNvPicPr>
          <p:nvPr/>
        </p:nvPicPr>
        <p:blipFill rotWithShape="1">
          <a:blip r:embed="rId5">
            <a:extLst>
              <a:ext uri="{28A0092B-C50C-407E-A947-70E740481C1C}">
                <a14:useLocalDpi xmlns:a14="http://schemas.microsoft.com/office/drawing/2010/main" val="0"/>
              </a:ext>
            </a:extLst>
          </a:blip>
          <a:srcRect l="8656"/>
          <a:stretch/>
        </p:blipFill>
        <p:spPr>
          <a:xfrm>
            <a:off x="1447800" y="1752600"/>
            <a:ext cx="6897914" cy="4965700"/>
          </a:xfrm>
          <a:prstGeom prst="rect">
            <a:avLst/>
          </a:prstGeom>
        </p:spPr>
      </p:pic>
      <p:sp>
        <p:nvSpPr>
          <p:cNvPr id="9" name="Rectangle 8"/>
          <p:cNvSpPr/>
          <p:nvPr/>
        </p:nvSpPr>
        <p:spPr>
          <a:xfrm>
            <a:off x="3505200" y="6523808"/>
            <a:ext cx="16764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69021996"/>
      </p:ext>
    </p:extLst>
  </p:cSld>
  <p:clrMapOvr>
    <a:masterClrMapping/>
  </p:clrMapOvr>
  <p:transition spd="slow" advTm="6149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6: National Average Calculation</a:t>
            </a:r>
            <a:endParaRPr lang="en-US" dirty="0"/>
          </a:p>
        </p:txBody>
      </p:sp>
      <p:pic>
        <p:nvPicPr>
          <p:cNvPr id="1024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90" t="25329" r="27626" b="3787"/>
          <a:stretch/>
        </p:blipFill>
        <p:spPr bwMode="auto">
          <a:xfrm>
            <a:off x="776514" y="1741714"/>
            <a:ext cx="7590972" cy="48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819400" y="6096000"/>
            <a:ext cx="1371600" cy="381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85800" y="4853940"/>
            <a:ext cx="3544026" cy="2286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87354" y="5170717"/>
            <a:ext cx="3544026" cy="2286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78078" y="5542385"/>
            <a:ext cx="3544026" cy="391883"/>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4191000" y="3124200"/>
            <a:ext cx="2895600" cy="3162300"/>
            <a:chOff x="4191000" y="3124200"/>
            <a:chExt cx="2895600" cy="3162300"/>
          </a:xfrm>
        </p:grpSpPr>
        <p:sp>
          <p:nvSpPr>
            <p:cNvPr id="9" name="Rounded Rectangle 8"/>
            <p:cNvSpPr/>
            <p:nvPr/>
          </p:nvSpPr>
          <p:spPr>
            <a:xfrm>
              <a:off x="6553200" y="3124200"/>
              <a:ext cx="533400" cy="1905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5" idx="6"/>
              <a:endCxn id="9" idx="1"/>
            </p:cNvCxnSpPr>
            <p:nvPr/>
          </p:nvCxnSpPr>
          <p:spPr>
            <a:xfrm flipV="1">
              <a:off x="4191000" y="3219450"/>
              <a:ext cx="2362200" cy="3067050"/>
            </a:xfrm>
            <a:prstGeom prst="curvedConnector3">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22" name="Rectangle 21"/>
          <p:cNvSpPr/>
          <p:nvPr/>
        </p:nvSpPr>
        <p:spPr>
          <a:xfrm>
            <a:off x="4572000" y="6402868"/>
            <a:ext cx="18288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15144342"/>
      </p:ext>
    </p:extLst>
  </p:cSld>
  <p:clrMapOvr>
    <a:masterClrMapping/>
  </p:clrMapOvr>
  <p:transition spd="slow" advTm="10074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20"/>
                </p:tgtEl>
              </p:cMediaNode>
            </p:audio>
          </p:childTnLst>
        </p:cTn>
      </p:par>
    </p:tnLst>
    <p:bldLst>
      <p:bldP spid="5" grpId="0" animBg="1"/>
      <p:bldP spid="6" grpId="0" animBg="1"/>
      <p:bldP spid="6" grpId="1" animBg="1"/>
      <p:bldP spid="7" grpId="0" animBg="1"/>
      <p:bldP spid="7" grpId="1"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8432" r="19174"/>
          <a:stretch/>
        </p:blipFill>
        <p:spPr bwMode="auto">
          <a:xfrm>
            <a:off x="1143000" y="1688628"/>
            <a:ext cx="6324600" cy="490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52400"/>
            <a:ext cx="8077200" cy="1295400"/>
          </a:xfrm>
        </p:spPr>
        <p:txBody>
          <a:bodyPr/>
          <a:lstStyle/>
          <a:p>
            <a:r>
              <a:rPr lang="en-US" dirty="0" smtClean="0"/>
              <a:t>Tab 7: Delaware Comparison</a:t>
            </a:r>
            <a:endParaRPr lang="en-US" dirty="0"/>
          </a:p>
        </p:txBody>
      </p:sp>
      <p:sp>
        <p:nvSpPr>
          <p:cNvPr id="6" name="Oval 5"/>
          <p:cNvSpPr/>
          <p:nvPr/>
        </p:nvSpPr>
        <p:spPr>
          <a:xfrm>
            <a:off x="3200400" y="6019800"/>
            <a:ext cx="1371600" cy="381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143000" y="4757056"/>
            <a:ext cx="3429000" cy="32657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143000" y="5083628"/>
            <a:ext cx="3429000" cy="32657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143000" y="5508171"/>
            <a:ext cx="3429000" cy="359229"/>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4572000" y="3673928"/>
            <a:ext cx="1246414" cy="2536372"/>
            <a:chOff x="4572000" y="3673928"/>
            <a:chExt cx="1246414" cy="2536372"/>
          </a:xfrm>
        </p:grpSpPr>
        <p:sp>
          <p:nvSpPr>
            <p:cNvPr id="10" name="Rounded Rectangle 9"/>
            <p:cNvSpPr/>
            <p:nvPr/>
          </p:nvSpPr>
          <p:spPr>
            <a:xfrm>
              <a:off x="5285014" y="3673928"/>
              <a:ext cx="533400" cy="1905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Curved Connector 10"/>
            <p:cNvCxnSpPr>
              <a:stCxn id="6" idx="6"/>
              <a:endCxn id="10" idx="1"/>
            </p:cNvCxnSpPr>
            <p:nvPr/>
          </p:nvCxnSpPr>
          <p:spPr>
            <a:xfrm flipV="1">
              <a:off x="4572000" y="3769178"/>
              <a:ext cx="713014" cy="2441122"/>
            </a:xfrm>
            <a:prstGeom prst="curvedConnector3">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12" name="Rectangle 11"/>
          <p:cNvSpPr/>
          <p:nvPr/>
        </p:nvSpPr>
        <p:spPr>
          <a:xfrm>
            <a:off x="1241378" y="6303554"/>
            <a:ext cx="16764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93169167"/>
      </p:ext>
    </p:extLst>
  </p:cSld>
  <p:clrMapOvr>
    <a:masterClrMapping/>
  </p:clrMapOvr>
  <p:transition spd="slow" advTm="8054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3"/>
                </p:tgtEl>
              </p:cMediaNode>
            </p:audio>
          </p:childTnLst>
        </p:cTn>
      </p:par>
    </p:tnLst>
    <p:bldLst>
      <p:bldP spid="6" grpId="0" animBg="1"/>
      <p:bldP spid="5" grpId="0" animBg="1"/>
      <p:bldP spid="5" grpId="1" animBg="1"/>
      <p:bldP spid="7" grpId="0" animBg="1"/>
      <p:bldP spid="7"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8: Ave Rate State Comparison</a:t>
            </a:r>
            <a:endParaRPr lang="en-US" dirty="0"/>
          </a:p>
        </p:txBody>
      </p:sp>
      <p:pic>
        <p:nvPicPr>
          <p:cNvPr id="4" name="Picture 3" descr="Screen Shot 2012-08-15 at 11.45.0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828800"/>
            <a:ext cx="6781800" cy="4797716"/>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5" name="Rectangle 4"/>
          <p:cNvSpPr/>
          <p:nvPr/>
        </p:nvSpPr>
        <p:spPr>
          <a:xfrm>
            <a:off x="4724400" y="6419939"/>
            <a:ext cx="18288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580303"/>
      </p:ext>
    </p:extLst>
  </p:cSld>
  <p:clrMapOvr>
    <a:masterClrMapping/>
  </p:clrMapOvr>
  <p:transition spd="slow" advTm="3604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9: State Comparison by Grade</a:t>
            </a:r>
            <a:endParaRPr lang="en-US" dirty="0"/>
          </a:p>
        </p:txBody>
      </p:sp>
      <p:pic>
        <p:nvPicPr>
          <p:cNvPr id="1229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5965" r="1982" b="23524"/>
          <a:stretch/>
        </p:blipFill>
        <p:spPr bwMode="auto">
          <a:xfrm>
            <a:off x="-7257" y="2009387"/>
            <a:ext cx="9149670" cy="280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5257800"/>
            <a:ext cx="2362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Elementary School</a:t>
            </a:r>
            <a:endParaRPr lang="en-US" dirty="0">
              <a:solidFill>
                <a:schemeClr val="accent5">
                  <a:lumMod val="10000"/>
                </a:schemeClr>
              </a:solidFill>
            </a:endParaRPr>
          </a:p>
        </p:txBody>
      </p:sp>
      <p:sp>
        <p:nvSpPr>
          <p:cNvPr id="7" name="Rectangle 6"/>
          <p:cNvSpPr/>
          <p:nvPr/>
        </p:nvSpPr>
        <p:spPr>
          <a:xfrm>
            <a:off x="3505200" y="52578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Middle School</a:t>
            </a:r>
            <a:endParaRPr lang="en-US" dirty="0">
              <a:solidFill>
                <a:schemeClr val="accent5">
                  <a:lumMod val="10000"/>
                </a:schemeClr>
              </a:solidFill>
            </a:endParaRPr>
          </a:p>
        </p:txBody>
      </p:sp>
      <p:sp>
        <p:nvSpPr>
          <p:cNvPr id="8" name="Rectangle 7"/>
          <p:cNvSpPr/>
          <p:nvPr/>
        </p:nvSpPr>
        <p:spPr>
          <a:xfrm>
            <a:off x="6629400" y="52578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High School</a:t>
            </a:r>
            <a:endParaRPr lang="en-US" dirty="0">
              <a:solidFill>
                <a:schemeClr val="accent5">
                  <a:lumMod val="10000"/>
                </a:schemeClr>
              </a:solidFill>
            </a:endParaRPr>
          </a:p>
        </p:txBody>
      </p:sp>
      <p:sp>
        <p:nvSpPr>
          <p:cNvPr id="3" name="Up Arrow 2"/>
          <p:cNvSpPr/>
          <p:nvPr/>
        </p:nvSpPr>
        <p:spPr>
          <a:xfrm>
            <a:off x="1418771" y="4754820"/>
            <a:ext cx="302986" cy="4648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4264592" y="4758660"/>
            <a:ext cx="302986" cy="4648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7431314" y="4793131"/>
            <a:ext cx="302986" cy="4648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48856419"/>
      </p:ext>
    </p:extLst>
  </p:cSld>
  <p:clrMapOvr>
    <a:masterClrMapping/>
  </p:clrMapOvr>
  <p:transition spd="slow" advTm="4322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6391"/>
            <a:ext cx="7772400" cy="1295400"/>
          </a:xfrm>
        </p:spPr>
        <p:txBody>
          <a:bodyPr/>
          <a:lstStyle/>
          <a:p>
            <a:r>
              <a:rPr lang="en-US" dirty="0" smtClean="0"/>
              <a:t>Choose the 2-year or 4-Year Template</a:t>
            </a:r>
            <a:endParaRPr lang="en-US" dirty="0"/>
          </a:p>
        </p:txBody>
      </p:sp>
      <p:grpSp>
        <p:nvGrpSpPr>
          <p:cNvPr id="14" name="Group 13"/>
          <p:cNvGrpSpPr/>
          <p:nvPr/>
        </p:nvGrpSpPr>
        <p:grpSpPr>
          <a:xfrm>
            <a:off x="95250" y="1497491"/>
            <a:ext cx="7670988" cy="3748717"/>
            <a:chOff x="95250" y="1497491"/>
            <a:chExt cx="7670988" cy="3748717"/>
          </a:xfrm>
        </p:grpSpPr>
        <p:grpSp>
          <p:nvGrpSpPr>
            <p:cNvPr id="3" name="Group 2"/>
            <p:cNvGrpSpPr/>
            <p:nvPr/>
          </p:nvGrpSpPr>
          <p:grpSpPr>
            <a:xfrm>
              <a:off x="95250" y="1497491"/>
              <a:ext cx="7670988" cy="3748717"/>
              <a:chOff x="95250" y="1497491"/>
              <a:chExt cx="7670988" cy="3748717"/>
            </a:xfrm>
          </p:grpSpPr>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22298" r="3935" b="3526"/>
              <a:stretch/>
            </p:blipFill>
            <p:spPr bwMode="auto">
              <a:xfrm>
                <a:off x="100505" y="1611791"/>
                <a:ext cx="5894990" cy="363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ular Callout 9"/>
              <p:cNvSpPr/>
              <p:nvPr/>
            </p:nvSpPr>
            <p:spPr>
              <a:xfrm>
                <a:off x="6013638" y="2082800"/>
                <a:ext cx="1752600" cy="838200"/>
              </a:xfrm>
              <a:prstGeom prst="wedgeRectCallout">
                <a:avLst>
                  <a:gd name="adj1" fmla="val -111805"/>
                  <a:gd name="adj2" fmla="val 773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5">
                        <a:lumMod val="10000"/>
                      </a:schemeClr>
                    </a:solidFill>
                  </a:rPr>
                  <a:t>2 Year Template requires data from current and previous year (row 16-17).</a:t>
                </a:r>
                <a:endParaRPr lang="en-US" sz="1200" dirty="0">
                  <a:solidFill>
                    <a:schemeClr val="accent5">
                      <a:lumMod val="10000"/>
                    </a:schemeClr>
                  </a:solidFill>
                </a:endParaRPr>
              </a:p>
            </p:txBody>
          </p:sp>
          <p:sp>
            <p:nvSpPr>
              <p:cNvPr id="12" name="Rectangle 11"/>
              <p:cNvSpPr/>
              <p:nvPr/>
            </p:nvSpPr>
            <p:spPr>
              <a:xfrm>
                <a:off x="95250" y="1497491"/>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grpSp>
        <p:sp>
          <p:nvSpPr>
            <p:cNvPr id="8" name="Rectangle 7"/>
            <p:cNvSpPr/>
            <p:nvPr/>
          </p:nvSpPr>
          <p:spPr>
            <a:xfrm>
              <a:off x="100505" y="2803613"/>
              <a:ext cx="4776295"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311322" y="3260813"/>
            <a:ext cx="7848600" cy="3722636"/>
            <a:chOff x="1295400" y="3260813"/>
            <a:chExt cx="7848600" cy="3722636"/>
          </a:xfrm>
        </p:grpSpPr>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21772"/>
            <a:stretch/>
          </p:blipFill>
          <p:spPr bwMode="auto">
            <a:xfrm>
              <a:off x="3184187" y="3260813"/>
              <a:ext cx="5959813" cy="372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184187" y="4426857"/>
              <a:ext cx="4512013"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ular Callout 10"/>
            <p:cNvSpPr/>
            <p:nvPr/>
          </p:nvSpPr>
          <p:spPr>
            <a:xfrm>
              <a:off x="1295400" y="5631543"/>
              <a:ext cx="1752600" cy="838200"/>
            </a:xfrm>
            <a:prstGeom prst="wedgeRectCallout">
              <a:avLst>
                <a:gd name="adj1" fmla="val 73702"/>
                <a:gd name="adj2" fmla="val -1272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5">
                      <a:lumMod val="10000"/>
                    </a:schemeClr>
                  </a:solidFill>
                </a:rPr>
                <a:t>4 Year Template requires data from current and past 3 years (row 16-18).</a:t>
              </a:r>
              <a:endParaRPr lang="en-US" sz="1200" dirty="0">
                <a:solidFill>
                  <a:schemeClr val="accent5">
                    <a:lumMod val="10000"/>
                  </a:schemeClr>
                </a:solidFill>
              </a:endParaRPr>
            </a:p>
          </p:txBody>
        </p:sp>
        <p:sp>
          <p:nvSpPr>
            <p:cNvPr id="13" name="Rectangle 12"/>
            <p:cNvSpPr/>
            <p:nvPr/>
          </p:nvSpPr>
          <p:spPr>
            <a:xfrm>
              <a:off x="3184187" y="3298913"/>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gr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566018394"/>
      </p:ext>
    </p:extLst>
  </p:cSld>
  <p:clrMapOvr>
    <a:masterClrMapping/>
  </p:clrMapOvr>
  <p:transition spd="slow" advTm="3892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3" name="Content Placeholder 2"/>
          <p:cNvSpPr>
            <a:spLocks noGrp="1"/>
          </p:cNvSpPr>
          <p:nvPr>
            <p:ph idx="1"/>
          </p:nvPr>
        </p:nvSpPr>
        <p:spPr/>
        <p:txBody>
          <a:bodyPr/>
          <a:lstStyle/>
          <a:p>
            <a:r>
              <a:rPr lang="en-US" dirty="0" smtClean="0"/>
              <a:t>Contact one of the PBS Staff:</a:t>
            </a:r>
          </a:p>
          <a:p>
            <a:pPr lvl="1"/>
            <a:r>
              <a:rPr lang="en-US" dirty="0" smtClean="0"/>
              <a:t>Kristin Valle: </a:t>
            </a:r>
            <a:r>
              <a:rPr lang="en-US" dirty="0" smtClean="0">
                <a:hlinkClick r:id="rId5"/>
              </a:rPr>
              <a:t>kvalle@udel.edu</a:t>
            </a:r>
            <a:endParaRPr lang="en-US" dirty="0" smtClean="0"/>
          </a:p>
          <a:p>
            <a:pPr lvl="1"/>
            <a:r>
              <a:rPr lang="en-US" dirty="0" smtClean="0"/>
              <a:t>Sarah Hearn: </a:t>
            </a:r>
            <a:r>
              <a:rPr lang="en-US" dirty="0" smtClean="0">
                <a:hlinkClick r:id="rId6"/>
              </a:rPr>
              <a:t>skhearn@udel.edu</a:t>
            </a:r>
            <a:endParaRPr lang="en-US" dirty="0" smtClean="0"/>
          </a:p>
          <a:p>
            <a:pPr lvl="1"/>
            <a:endParaRPr lang="en-US" dirty="0" smtClean="0"/>
          </a:p>
          <a:p>
            <a:pPr marL="457200" lvl="1" indent="0">
              <a:buNone/>
            </a:pPr>
            <a:r>
              <a:rPr lang="en-US" dirty="0" smtClean="0"/>
              <a:t>You can find the DDRT Templates and other resources on our website: </a:t>
            </a:r>
          </a:p>
          <a:p>
            <a:pPr lvl="2"/>
            <a:r>
              <a:rPr lang="en-US" sz="2800" dirty="0" smtClean="0">
                <a:hlinkClick r:id="rId7"/>
              </a:rPr>
              <a:t>www.delawarepbs.org</a:t>
            </a:r>
            <a:r>
              <a:rPr lang="en-US" sz="2800" dirty="0" smtClean="0"/>
              <a:t> </a:t>
            </a:r>
          </a:p>
          <a:p>
            <a:pPr lvl="1"/>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09142515"/>
      </p:ext>
    </p:extLst>
  </p:cSld>
  <p:clrMapOvr>
    <a:masterClrMapping/>
  </p:clrMapOvr>
  <mc:AlternateContent xmlns:mc="http://schemas.openxmlformats.org/markup-compatibility/2006" xmlns:p14="http://schemas.microsoft.com/office/powerpoint/2010/main">
    <mc:Choice Requires="p14">
      <p:transition p14:dur="0" advTm="17877"/>
    </mc:Choice>
    <mc:Fallback xmlns="">
      <p:transition advTm="17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8970" r="10625" b="1625"/>
          <a:stretch/>
        </p:blipFill>
        <p:spPr bwMode="auto">
          <a:xfrm>
            <a:off x="748352" y="1702614"/>
            <a:ext cx="7315200" cy="499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57445" y="6432076"/>
            <a:ext cx="1371600" cy="2667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Step 1: Complete school and contact information on Tab 1</a:t>
            </a:r>
            <a:endParaRPr lang="en-US" sz="3600" dirty="0"/>
          </a:p>
        </p:txBody>
      </p:sp>
      <p:sp>
        <p:nvSpPr>
          <p:cNvPr id="6" name="Rectangle 5"/>
          <p:cNvSpPr/>
          <p:nvPr/>
        </p:nvSpPr>
        <p:spPr>
          <a:xfrm>
            <a:off x="914400" y="1989160"/>
            <a:ext cx="3733800" cy="533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21590221"/>
      </p:ext>
    </p:extLst>
  </p:cSld>
  <p:clrMapOvr>
    <a:masterClrMapping/>
  </p:clrMapOvr>
  <p:transition spd="slow" advTm="2256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9"/>
                </p:tgtEl>
              </p:cMediaNode>
            </p:audio>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58763" y="1971862"/>
            <a:ext cx="8750300" cy="4038600"/>
            <a:chOff x="241300" y="1857375"/>
            <a:chExt cx="8750300" cy="4038600"/>
          </a:xfrm>
        </p:grpSpPr>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965" r="2547" b="3999"/>
            <a:stretch/>
          </p:blipFill>
          <p:spPr bwMode="auto">
            <a:xfrm>
              <a:off x="241300" y="1857375"/>
              <a:ext cx="8750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28800" y="3222500"/>
              <a:ext cx="5638800" cy="2667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797050" y="4191000"/>
              <a:ext cx="5638800" cy="381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84350" y="5410200"/>
              <a:ext cx="5638800" cy="228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7772400" y="40386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Input Cells</a:t>
              </a:r>
              <a:endParaRPr lang="en-US" dirty="0">
                <a:solidFill>
                  <a:srgbClr val="FF0000"/>
                </a:solidFill>
              </a:endParaRPr>
            </a:p>
          </p:txBody>
        </p:sp>
        <p:cxnSp>
          <p:nvCxnSpPr>
            <p:cNvPr id="12" name="Straight Arrow Connector 11"/>
            <p:cNvCxnSpPr>
              <a:endCxn id="8" idx="3"/>
            </p:cNvCxnSpPr>
            <p:nvPr/>
          </p:nvCxnSpPr>
          <p:spPr>
            <a:xfrm flipH="1" flipV="1">
              <a:off x="7467600" y="3355850"/>
              <a:ext cx="304800" cy="949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1"/>
              <a:endCxn id="9" idx="3"/>
            </p:cNvCxnSpPr>
            <p:nvPr/>
          </p:nvCxnSpPr>
          <p:spPr>
            <a:xfrm flipH="1">
              <a:off x="7435850" y="4305300"/>
              <a:ext cx="33655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1"/>
            </p:cNvCxnSpPr>
            <p:nvPr/>
          </p:nvCxnSpPr>
          <p:spPr>
            <a:xfrm flipH="1">
              <a:off x="7467600" y="4305300"/>
              <a:ext cx="3048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72" name="Group 3071"/>
          <p:cNvGrpSpPr/>
          <p:nvPr/>
        </p:nvGrpSpPr>
        <p:grpSpPr>
          <a:xfrm>
            <a:off x="246063" y="1962337"/>
            <a:ext cx="8750300" cy="4038600"/>
            <a:chOff x="222250" y="1768225"/>
            <a:chExt cx="8750300" cy="4038600"/>
          </a:xfrm>
        </p:grpSpPr>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965" r="2547" b="3999"/>
            <a:stretch/>
          </p:blipFill>
          <p:spPr bwMode="auto">
            <a:xfrm>
              <a:off x="222250" y="1768225"/>
              <a:ext cx="8750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1765299" y="3387475"/>
              <a:ext cx="6178549" cy="17078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771650" y="4457700"/>
              <a:ext cx="5695950" cy="19392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91399" y="5153025"/>
              <a:ext cx="600075" cy="48577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441805" y="2971800"/>
              <a:ext cx="497680" cy="41567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718426" y="3936875"/>
              <a:ext cx="1120774" cy="617787"/>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Output Cells</a:t>
              </a:r>
              <a:endParaRPr lang="en-US" dirty="0">
                <a:solidFill>
                  <a:srgbClr val="FF0000"/>
                </a:solidFill>
              </a:endParaRPr>
            </a:p>
          </p:txBody>
        </p:sp>
        <p:cxnSp>
          <p:nvCxnSpPr>
            <p:cNvPr id="25" name="Straight Arrow Connector 24"/>
            <p:cNvCxnSpPr>
              <a:stCxn id="18" idx="0"/>
              <a:endCxn id="20" idx="3"/>
            </p:cNvCxnSpPr>
            <p:nvPr/>
          </p:nvCxnSpPr>
          <p:spPr>
            <a:xfrm flipH="1" flipV="1">
              <a:off x="7943848" y="3472866"/>
              <a:ext cx="334965" cy="4640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0"/>
              <a:endCxn id="23" idx="3"/>
            </p:cNvCxnSpPr>
            <p:nvPr/>
          </p:nvCxnSpPr>
          <p:spPr>
            <a:xfrm flipH="1" flipV="1">
              <a:off x="7939485" y="3179638"/>
              <a:ext cx="339328" cy="7572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1"/>
            </p:cNvCxnSpPr>
            <p:nvPr/>
          </p:nvCxnSpPr>
          <p:spPr>
            <a:xfrm flipH="1">
              <a:off x="7435851" y="4245769"/>
              <a:ext cx="282575" cy="3088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2" idx="3"/>
            </p:cNvCxnSpPr>
            <p:nvPr/>
          </p:nvCxnSpPr>
          <p:spPr>
            <a:xfrm flipH="1">
              <a:off x="7991474" y="4554662"/>
              <a:ext cx="287339" cy="8412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Data Entry</a:t>
            </a:r>
            <a:endParaRPr lang="en-US" dirty="0"/>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577570838"/>
      </p:ext>
    </p:extLst>
  </p:cSld>
  <p:clrMapOvr>
    <a:masterClrMapping/>
  </p:clrMapOvr>
  <p:transition spd="slow" advTm="1233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Step 2: For each month, enter the number of referrals in row 9</a:t>
            </a:r>
            <a:endParaRPr lang="en-US" sz="3600" dirty="0"/>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965" r="2547" b="3999"/>
          <a:stretch/>
        </p:blipFill>
        <p:spPr bwMode="auto">
          <a:xfrm>
            <a:off x="241300" y="1828800"/>
            <a:ext cx="8750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 y="3153228"/>
            <a:ext cx="7010400" cy="13854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7467600" y="3122714"/>
            <a:ext cx="1219200" cy="199572"/>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66"/>
                </a:solidFill>
              </a:ln>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157875004"/>
      </p:ext>
    </p:extLst>
  </p:cSld>
  <p:clrMapOvr>
    <a:masterClrMapping/>
  </p:clrMapOvr>
  <p:transition spd="slow" advTm="1166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1"/>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7"/>
                </p:tgtEl>
              </p:cMediaNode>
            </p:audio>
          </p:childTnLst>
        </p:cTn>
      </p:par>
    </p:tnLst>
    <p:bldLst>
      <p:bldP spid="6"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1980558"/>
            <a:ext cx="8610600" cy="4039242"/>
            <a:chOff x="152400" y="1980558"/>
            <a:chExt cx="8610600" cy="4039242"/>
          </a:xfrm>
        </p:grpSpPr>
        <p:pic>
          <p:nvPicPr>
            <p:cNvPr id="409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90" t="25541" r="1866" b="3575"/>
            <a:stretch/>
          </p:blipFill>
          <p:spPr bwMode="auto">
            <a:xfrm>
              <a:off x="152400" y="1980558"/>
              <a:ext cx="8610600" cy="403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04800" y="3474940"/>
              <a:ext cx="6858000" cy="14371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sz="3600" dirty="0" smtClean="0"/>
              <a:t>Step </a:t>
            </a:r>
            <a:r>
              <a:rPr lang="en-US" sz="3600" dirty="0"/>
              <a:t>3</a:t>
            </a:r>
            <a:r>
              <a:rPr lang="en-US" sz="3600" dirty="0" smtClean="0"/>
              <a:t>: For each month, enter the number of school days in row 10</a:t>
            </a:r>
            <a:endParaRPr lang="en-US" sz="3600" dirty="0"/>
          </a:p>
        </p:txBody>
      </p:sp>
      <p:sp>
        <p:nvSpPr>
          <p:cNvPr id="12" name="Oval 11"/>
          <p:cNvSpPr/>
          <p:nvPr/>
        </p:nvSpPr>
        <p:spPr>
          <a:xfrm>
            <a:off x="7172324" y="3429000"/>
            <a:ext cx="1438275" cy="193998"/>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52400" y="3618658"/>
            <a:ext cx="8990015" cy="1185575"/>
            <a:chOff x="152400" y="3618658"/>
            <a:chExt cx="8990015" cy="1185575"/>
          </a:xfrm>
        </p:grpSpPr>
        <p:grpSp>
          <p:nvGrpSpPr>
            <p:cNvPr id="7" name="Group 6"/>
            <p:cNvGrpSpPr/>
            <p:nvPr/>
          </p:nvGrpSpPr>
          <p:grpSpPr>
            <a:xfrm>
              <a:off x="304800" y="3618658"/>
              <a:ext cx="8837615" cy="1181300"/>
              <a:chOff x="304800" y="3618658"/>
              <a:chExt cx="8837615" cy="1181300"/>
            </a:xfrm>
          </p:grpSpPr>
          <p:sp>
            <p:nvSpPr>
              <p:cNvPr id="6" name="Rectangle 5"/>
              <p:cNvSpPr/>
              <p:nvPr/>
            </p:nvSpPr>
            <p:spPr>
              <a:xfrm>
                <a:off x="304800" y="3618658"/>
                <a:ext cx="7391400" cy="114500"/>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7543800" y="4037958"/>
                <a:ext cx="1598615" cy="762000"/>
                <a:chOff x="7543800" y="3581400"/>
                <a:chExt cx="1600202" cy="762000"/>
              </a:xfrm>
            </p:grpSpPr>
            <p:sp>
              <p:nvSpPr>
                <p:cNvPr id="9" name="Rectangular Callout 8"/>
                <p:cNvSpPr/>
                <p:nvPr/>
              </p:nvSpPr>
              <p:spPr>
                <a:xfrm>
                  <a:off x="7543800" y="3581400"/>
                  <a:ext cx="1600200" cy="762000"/>
                </a:xfrm>
                <a:prstGeom prst="wedgeRectCallout">
                  <a:avLst>
                    <a:gd name="adj1" fmla="val -72421"/>
                    <a:gd name="adj2" fmla="val 4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ular Callout 2"/>
                <p:cNvSpPr/>
                <p:nvPr/>
              </p:nvSpPr>
              <p:spPr>
                <a:xfrm>
                  <a:off x="7543801" y="3581400"/>
                  <a:ext cx="1600201" cy="762000"/>
                </a:xfrm>
                <a:prstGeom prst="wedgeRectCallout">
                  <a:avLst>
                    <a:gd name="adj1" fmla="val -55577"/>
                    <a:gd name="adj2" fmla="val -802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000000"/>
                      </a:solidFill>
                      <a:latin typeface="Lucida Grande"/>
                      <a:ea typeface="Lucida Grande"/>
                      <a:cs typeface="Lucida Grande"/>
                    </a:rPr>
                    <a:t>This will automatically calculate your average in row 11 as well as row </a:t>
                  </a:r>
                  <a:r>
                    <a:rPr lang="en-US" sz="1000" dirty="0" smtClean="0">
                      <a:solidFill>
                        <a:srgbClr val="000000"/>
                      </a:solidFill>
                      <a:latin typeface="Lucida Grande"/>
                      <a:ea typeface="Lucida Grande"/>
                      <a:cs typeface="Lucida Grande"/>
                    </a:rPr>
                    <a:t>19.</a:t>
                  </a:r>
                  <a:endParaRPr lang="en-US" sz="1000" dirty="0"/>
                </a:p>
              </p:txBody>
            </p:sp>
          </p:grpSp>
        </p:grpSp>
        <p:sp>
          <p:nvSpPr>
            <p:cNvPr id="15" name="Rectangle 14"/>
            <p:cNvSpPr/>
            <p:nvPr/>
          </p:nvSpPr>
          <p:spPr>
            <a:xfrm>
              <a:off x="152400" y="4660516"/>
              <a:ext cx="7019924" cy="143717"/>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FF"/>
                  </a:solidFill>
                </a:ln>
              </a:endParaRPr>
            </a:p>
          </p:txBody>
        </p:sp>
      </p:grpSp>
      <p:pic>
        <p:nvPicPr>
          <p:cNvPr id="16" name="Audio 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886917303"/>
      </p:ext>
    </p:extLst>
  </p:cSld>
  <p:clrMapOvr>
    <a:masterClrMapping/>
  </p:clrMapOvr>
  <p:transition spd="slow" advTm="3075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16"/>
                </p:tgtEl>
              </p:cMediaNode>
            </p:audio>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60134" r="17268" b="28140"/>
          <a:stretch/>
        </p:blipFill>
        <p:spPr bwMode="auto">
          <a:xfrm>
            <a:off x="0" y="5842782"/>
            <a:ext cx="8810171" cy="80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954" t="25329" r="2411" b="23857"/>
          <a:stretch/>
        </p:blipFill>
        <p:spPr bwMode="auto">
          <a:xfrm>
            <a:off x="203200" y="2133600"/>
            <a:ext cx="8737600" cy="295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304800"/>
            <a:ext cx="8763000" cy="1295400"/>
          </a:xfrm>
        </p:spPr>
        <p:txBody>
          <a:bodyPr/>
          <a:lstStyle/>
          <a:p>
            <a:r>
              <a:rPr lang="en-US" sz="3200" dirty="0" smtClean="0"/>
              <a:t>Step 4: For each month, enter the average referral rate from the previous year(s)</a:t>
            </a:r>
            <a:endParaRPr lang="en-US" sz="3200" dirty="0"/>
          </a:p>
        </p:txBody>
      </p:sp>
      <p:sp>
        <p:nvSpPr>
          <p:cNvPr id="11" name="Rectangle 10"/>
          <p:cNvSpPr/>
          <p:nvPr/>
        </p:nvSpPr>
        <p:spPr>
          <a:xfrm>
            <a:off x="152400" y="4357914"/>
            <a:ext cx="7239000" cy="56605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6246873"/>
            <a:ext cx="8496300" cy="15743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52400" y="5667914"/>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sp>
        <p:nvSpPr>
          <p:cNvPr id="15" name="Rectangle 14"/>
          <p:cNvSpPr/>
          <p:nvPr/>
        </p:nvSpPr>
        <p:spPr>
          <a:xfrm>
            <a:off x="304800" y="19050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40890421"/>
      </p:ext>
    </p:extLst>
  </p:cSld>
  <p:clrMapOvr>
    <a:masterClrMapping/>
  </p:clrMapOvr>
  <p:transition spd="slow" advTm="2955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753" r="3228" b="4000"/>
          <a:stretch/>
        </p:blipFill>
        <p:spPr bwMode="auto">
          <a:xfrm>
            <a:off x="565150" y="1763840"/>
            <a:ext cx="8013700" cy="373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3200" dirty="0" smtClean="0"/>
              <a:t>Step 5: For each month, enter the number of in-school suspensions in row 25 (4-year) or row 22 (2-year)</a:t>
            </a:r>
            <a:endParaRPr lang="en-US" sz="3200" dirty="0"/>
          </a:p>
        </p:txBody>
      </p:sp>
      <p:sp>
        <p:nvSpPr>
          <p:cNvPr id="7" name="Rectangle 6"/>
          <p:cNvSpPr/>
          <p:nvPr/>
        </p:nvSpPr>
        <p:spPr>
          <a:xfrm>
            <a:off x="555625" y="5029200"/>
            <a:ext cx="6683375" cy="13644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235" t="73398" r="12373" b="12064"/>
          <a:stretch/>
        </p:blipFill>
        <p:spPr bwMode="auto">
          <a:xfrm>
            <a:off x="597807" y="5715000"/>
            <a:ext cx="8013700" cy="86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33400" y="6102006"/>
            <a:ext cx="7391400" cy="15009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28600" y="5611586"/>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sp>
        <p:nvSpPr>
          <p:cNvPr id="12" name="Rectangle 11"/>
          <p:cNvSpPr/>
          <p:nvPr/>
        </p:nvSpPr>
        <p:spPr>
          <a:xfrm>
            <a:off x="261257" y="1700255"/>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grpSp>
        <p:nvGrpSpPr>
          <p:cNvPr id="3" name="Group 2"/>
          <p:cNvGrpSpPr/>
          <p:nvPr/>
        </p:nvGrpSpPr>
        <p:grpSpPr>
          <a:xfrm>
            <a:off x="7229475" y="4886325"/>
            <a:ext cx="1228725" cy="1365771"/>
            <a:chOff x="7229475" y="4886325"/>
            <a:chExt cx="1228725" cy="1365771"/>
          </a:xfrm>
        </p:grpSpPr>
        <p:sp>
          <p:nvSpPr>
            <p:cNvPr id="13" name="Rectangle 12"/>
            <p:cNvSpPr/>
            <p:nvPr/>
          </p:nvSpPr>
          <p:spPr>
            <a:xfrm>
              <a:off x="7229475" y="4886325"/>
              <a:ext cx="457200" cy="250746"/>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924800" y="5938925"/>
              <a:ext cx="533400" cy="313171"/>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125238560"/>
      </p:ext>
    </p:extLst>
  </p:cSld>
  <p:clrMapOvr>
    <a:masterClrMapping/>
  </p:clrMapOvr>
  <p:transition spd="slow" advTm="2600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753" r="2138" b="3362"/>
          <a:stretch/>
        </p:blipFill>
        <p:spPr bwMode="auto">
          <a:xfrm>
            <a:off x="457200" y="1752600"/>
            <a:ext cx="8458200" cy="39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200" dirty="0"/>
              <a:t>Step </a:t>
            </a:r>
            <a:r>
              <a:rPr lang="en-US" sz="3200" dirty="0" smtClean="0"/>
              <a:t>6: </a:t>
            </a:r>
            <a:r>
              <a:rPr lang="en-US" sz="3200" dirty="0"/>
              <a:t>For each month, enter the number of </a:t>
            </a:r>
            <a:r>
              <a:rPr lang="en-US" sz="3200" dirty="0" smtClean="0"/>
              <a:t>out-</a:t>
            </a:r>
            <a:r>
              <a:rPr lang="en-US" sz="3200" dirty="0"/>
              <a:t>school suspensions in row </a:t>
            </a:r>
            <a:r>
              <a:rPr lang="en-US" sz="3200" dirty="0" smtClean="0"/>
              <a:t>26 </a:t>
            </a:r>
            <a:r>
              <a:rPr lang="en-US" sz="3200" dirty="0"/>
              <a:t>(4-year) or row </a:t>
            </a:r>
            <a:r>
              <a:rPr lang="en-US" sz="3200" dirty="0" smtClean="0"/>
              <a:t>23 </a:t>
            </a:r>
            <a:r>
              <a:rPr lang="en-US" sz="3200" dirty="0"/>
              <a:t>(2-year</a:t>
            </a:r>
            <a:r>
              <a:rPr lang="en-US" sz="3200" dirty="0" smtClean="0"/>
              <a:t>).</a:t>
            </a:r>
            <a:endParaRPr lang="en-US" sz="3200" dirty="0"/>
          </a:p>
        </p:txBody>
      </p:sp>
      <p:sp>
        <p:nvSpPr>
          <p:cNvPr id="7" name="Rectangle 6"/>
          <p:cNvSpPr/>
          <p:nvPr/>
        </p:nvSpPr>
        <p:spPr>
          <a:xfrm>
            <a:off x="533400" y="5315858"/>
            <a:ext cx="6858000" cy="127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 t="73504" r="7066" b="13248"/>
          <a:stretch/>
        </p:blipFill>
        <p:spPr bwMode="auto">
          <a:xfrm>
            <a:off x="457200" y="5883373"/>
            <a:ext cx="8305801" cy="76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57200" y="6400800"/>
            <a:ext cx="7162800" cy="127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61257" y="1700255"/>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sp>
        <p:nvSpPr>
          <p:cNvPr id="12" name="Rectangle 11"/>
          <p:cNvSpPr/>
          <p:nvPr/>
        </p:nvSpPr>
        <p:spPr>
          <a:xfrm>
            <a:off x="152400" y="57150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grpSp>
        <p:nvGrpSpPr>
          <p:cNvPr id="3" name="Group 2"/>
          <p:cNvGrpSpPr/>
          <p:nvPr/>
        </p:nvGrpSpPr>
        <p:grpSpPr>
          <a:xfrm>
            <a:off x="7391400" y="5263629"/>
            <a:ext cx="800100" cy="1275860"/>
            <a:chOff x="7391400" y="5263629"/>
            <a:chExt cx="800100" cy="1275860"/>
          </a:xfrm>
        </p:grpSpPr>
        <p:sp>
          <p:nvSpPr>
            <p:cNvPr id="14" name="Rectangle 13"/>
            <p:cNvSpPr/>
            <p:nvPr/>
          </p:nvSpPr>
          <p:spPr>
            <a:xfrm>
              <a:off x="7391400" y="5263629"/>
              <a:ext cx="533400" cy="179229"/>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658100" y="6382904"/>
              <a:ext cx="533400" cy="156585"/>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017548776"/>
      </p:ext>
    </p:extLst>
  </p:cSld>
  <p:clrMapOvr>
    <a:masterClrMapping/>
  </p:clrMapOvr>
  <p:transition spd="slow" advTm="3462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5.6"/>
</p:tagLst>
</file>

<file path=ppt/tags/tag10.xml><?xml version="1.0" encoding="utf-8"?>
<p:tagLst xmlns:a="http://schemas.openxmlformats.org/drawingml/2006/main" xmlns:r="http://schemas.openxmlformats.org/officeDocument/2006/relationships" xmlns:p="http://schemas.openxmlformats.org/presentationml/2006/main">
  <p:tag name="TIMING" val="|8.7|7|7.8"/>
</p:tagLst>
</file>

<file path=ppt/tags/tag11.xml><?xml version="1.0" encoding="utf-8"?>
<p:tagLst xmlns:a="http://schemas.openxmlformats.org/drawingml/2006/main" xmlns:r="http://schemas.openxmlformats.org/officeDocument/2006/relationships" xmlns:p="http://schemas.openxmlformats.org/presentationml/2006/main">
  <p:tag name="TIMING" val="|31|6.4|9.5|6.4|11.9"/>
</p:tagLst>
</file>

<file path=ppt/tags/tag12.xml><?xml version="1.0" encoding="utf-8"?>
<p:tagLst xmlns:a="http://schemas.openxmlformats.org/drawingml/2006/main" xmlns:r="http://schemas.openxmlformats.org/officeDocument/2006/relationships" xmlns:p="http://schemas.openxmlformats.org/presentationml/2006/main">
  <p:tag name="TIMING" val="|15.9|3.9|5.8|5.7|6.8"/>
</p:tagLst>
</file>

<file path=ppt/tags/tag2.xml><?xml version="1.0" encoding="utf-8"?>
<p:tagLst xmlns:a="http://schemas.openxmlformats.org/drawingml/2006/main" xmlns:r="http://schemas.openxmlformats.org/officeDocument/2006/relationships" xmlns:p="http://schemas.openxmlformats.org/presentationml/2006/main">
  <p:tag name="TIMING" val="|8"/>
</p:tagLst>
</file>

<file path=ppt/tags/tag3.xml><?xml version="1.0" encoding="utf-8"?>
<p:tagLst xmlns:a="http://schemas.openxmlformats.org/drawingml/2006/main" xmlns:r="http://schemas.openxmlformats.org/officeDocument/2006/relationships" xmlns:p="http://schemas.openxmlformats.org/presentationml/2006/main">
  <p:tag name="TIMING" val="|7.6"/>
</p:tagLst>
</file>

<file path=ppt/tags/tag4.xml><?xml version="1.0" encoding="utf-8"?>
<p:tagLst xmlns:a="http://schemas.openxmlformats.org/drawingml/2006/main" xmlns:r="http://schemas.openxmlformats.org/officeDocument/2006/relationships" xmlns:p="http://schemas.openxmlformats.org/presentationml/2006/main">
  <p:tag name="TIMING" val="|4.9"/>
</p:tagLst>
</file>

<file path=ppt/tags/tag5.xml><?xml version="1.0" encoding="utf-8"?>
<p:tagLst xmlns:a="http://schemas.openxmlformats.org/drawingml/2006/main" xmlns:r="http://schemas.openxmlformats.org/officeDocument/2006/relationships" xmlns:p="http://schemas.openxmlformats.org/presentationml/2006/main">
  <p:tag name="TIMING" val="|11.9|6.2"/>
</p:tagLst>
</file>

<file path=ppt/tags/tag6.xml><?xml version="1.0" encoding="utf-8"?>
<p:tagLst xmlns:a="http://schemas.openxmlformats.org/drawingml/2006/main" xmlns:r="http://schemas.openxmlformats.org/officeDocument/2006/relationships" xmlns:p="http://schemas.openxmlformats.org/presentationml/2006/main">
  <p:tag name="TIMING" val="|18.8"/>
</p:tagLst>
</file>

<file path=ppt/tags/tag7.xml><?xml version="1.0" encoding="utf-8"?>
<p:tagLst xmlns:a="http://schemas.openxmlformats.org/drawingml/2006/main" xmlns:r="http://schemas.openxmlformats.org/officeDocument/2006/relationships" xmlns:p="http://schemas.openxmlformats.org/presentationml/2006/main">
  <p:tag name="TIMING" val="|22.1"/>
</p:tagLst>
</file>

<file path=ppt/tags/tag8.xml><?xml version="1.0" encoding="utf-8"?>
<p:tagLst xmlns:a="http://schemas.openxmlformats.org/drawingml/2006/main" xmlns:r="http://schemas.openxmlformats.org/officeDocument/2006/relationships" xmlns:p="http://schemas.openxmlformats.org/presentationml/2006/main">
  <p:tag name="TIMING" val="|6.3|16.9|11.8"/>
</p:tagLst>
</file>

<file path=ppt/tags/tag9.xml><?xml version="1.0" encoding="utf-8"?>
<p:tagLst xmlns:a="http://schemas.openxmlformats.org/drawingml/2006/main" xmlns:r="http://schemas.openxmlformats.org/officeDocument/2006/relationships" xmlns:p="http://schemas.openxmlformats.org/presentationml/2006/main">
  <p:tag name="TIMING" val="|21.9|8"/>
</p:tagLst>
</file>

<file path=ppt/theme/theme1.xml><?xml version="1.0" encoding="utf-8"?>
<a:theme xmlns:a="http://schemas.openxmlformats.org/drawingml/2006/main" name="Koi">
  <a:themeElements>
    <a:clrScheme name="Koi 1">
      <a:dk1>
        <a:srgbClr val="272776"/>
      </a:dk1>
      <a:lt1>
        <a:srgbClr val="F3F1E4"/>
      </a:lt1>
      <a:dk2>
        <a:srgbClr val="272776"/>
      </a:dk2>
      <a:lt2>
        <a:srgbClr val="808080"/>
      </a:lt2>
      <a:accent1>
        <a:srgbClr val="B8CFFB"/>
      </a:accent1>
      <a:accent2>
        <a:srgbClr val="DF8F74"/>
      </a:accent2>
      <a:accent3>
        <a:srgbClr val="F8F7EF"/>
      </a:accent3>
      <a:accent4>
        <a:srgbClr val="202064"/>
      </a:accent4>
      <a:accent5>
        <a:srgbClr val="D8E4FD"/>
      </a:accent5>
      <a:accent6>
        <a:srgbClr val="CA8168"/>
      </a:accent6>
      <a:hlink>
        <a:srgbClr val="7F97C2"/>
      </a:hlink>
      <a:folHlink>
        <a:srgbClr val="8BBE82"/>
      </a:folHlink>
    </a:clrScheme>
    <a:fontScheme name="Koi">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i 1">
        <a:dk1>
          <a:srgbClr val="272776"/>
        </a:dk1>
        <a:lt1>
          <a:srgbClr val="F3F1E4"/>
        </a:lt1>
        <a:dk2>
          <a:srgbClr val="272776"/>
        </a:dk2>
        <a:lt2>
          <a:srgbClr val="808080"/>
        </a:lt2>
        <a:accent1>
          <a:srgbClr val="B8CFFB"/>
        </a:accent1>
        <a:accent2>
          <a:srgbClr val="DF8F74"/>
        </a:accent2>
        <a:accent3>
          <a:srgbClr val="F8F7EF"/>
        </a:accent3>
        <a:accent4>
          <a:srgbClr val="202064"/>
        </a:accent4>
        <a:accent5>
          <a:srgbClr val="D8E4FD"/>
        </a:accent5>
        <a:accent6>
          <a:srgbClr val="CA8168"/>
        </a:accent6>
        <a:hlink>
          <a:srgbClr val="7F97C2"/>
        </a:hlink>
        <a:folHlink>
          <a:srgbClr val="8BBE82"/>
        </a:folHlink>
      </a:clrScheme>
      <a:clrMap bg1="lt1" tx1="dk1" bg2="lt2" tx2="dk2" accent1="accent1" accent2="accent2" accent3="accent3" accent4="accent4" accent5="accent5" accent6="accent6" hlink="hlink" folHlink="folHlink"/>
    </a:extraClrScheme>
    <a:extraClrScheme>
      <a:clrScheme name="Koi 2">
        <a:dk1>
          <a:srgbClr val="272776"/>
        </a:dk1>
        <a:lt1>
          <a:srgbClr val="F3F1E4"/>
        </a:lt1>
        <a:dk2>
          <a:srgbClr val="272776"/>
        </a:dk2>
        <a:lt2>
          <a:srgbClr val="808080"/>
        </a:lt2>
        <a:accent1>
          <a:srgbClr val="99CCFF"/>
        </a:accent1>
        <a:accent2>
          <a:srgbClr val="CCCCFF"/>
        </a:accent2>
        <a:accent3>
          <a:srgbClr val="F8F7EF"/>
        </a:accent3>
        <a:accent4>
          <a:srgbClr val="202064"/>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4538</TotalTime>
  <Words>1287</Words>
  <Application>Microsoft Office PowerPoint</Application>
  <PresentationFormat>On-screen Show (4:3)</PresentationFormat>
  <Paragraphs>249</Paragraphs>
  <Slides>20</Slides>
  <Notes>20</Notes>
  <HiddenSlides>0</HiddenSlides>
  <MMClips>20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Koi</vt:lpstr>
      <vt:lpstr>A Step-By-Step Tutorial for the Discipline Data Reporting Tool  The Delaware Positive Behavior Support Project www.delawarepbs.org  </vt:lpstr>
      <vt:lpstr>Choose the 2-year or 4-Year Template</vt:lpstr>
      <vt:lpstr>Step 1: Complete school and contact information on Tab 1</vt:lpstr>
      <vt:lpstr>Data Entry</vt:lpstr>
      <vt:lpstr>Step 2: For each month, enter the number of referrals in row 9</vt:lpstr>
      <vt:lpstr>Step 3: For each month, enter the number of school days in row 10</vt:lpstr>
      <vt:lpstr>Step 4: For each month, enter the average referral rate from the previous year(s)</vt:lpstr>
      <vt:lpstr>Step 5: For each month, enter the number of in-school suspensions in row 25 (4-year) or row 22 (2-year)</vt:lpstr>
      <vt:lpstr>Step 6: For each month, enter the number of out-school suspensions in row 26 (4-year) or row 23 (2-year).</vt:lpstr>
      <vt:lpstr>Tab 2: Referral Data Graph</vt:lpstr>
      <vt:lpstr>Tab 3: Comparison of Average Referrals</vt:lpstr>
      <vt:lpstr>Step 7: On “Tab 4: Triangle Data”, Enter Total Student Enrollment in cell B6</vt:lpstr>
      <vt:lpstr>Step 8: Enter the number of students with 0-1 referrals in cell B7, 2-5 referrals in cell B8 and 6+ in cell B9.</vt:lpstr>
      <vt:lpstr>Be sure to include the number of students with 0 referrals in B7.</vt:lpstr>
      <vt:lpstr>Tab 5 Graphs the Triangle Data from Tab 4</vt:lpstr>
      <vt:lpstr>Tab 6: National Average Calculation</vt:lpstr>
      <vt:lpstr>Tab 7: Delaware Comparison</vt:lpstr>
      <vt:lpstr>Tab 8: Ave Rate State Comparison</vt:lpstr>
      <vt:lpstr>Tab 9: State Comparison by Grade</vt:lpstr>
      <vt:lpstr>Additional Questions?</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be used when</dc:title>
  <dc:creator>boyer</dc:creator>
  <cp:lastModifiedBy>Kristin Valle</cp:lastModifiedBy>
  <cp:revision>162</cp:revision>
  <cp:lastPrinted>2012-09-13T14:17:20Z</cp:lastPrinted>
  <dcterms:created xsi:type="dcterms:W3CDTF">2007-02-22T16:11:28Z</dcterms:created>
  <dcterms:modified xsi:type="dcterms:W3CDTF">2012-09-20T13:57:40Z</dcterms:modified>
</cp:coreProperties>
</file>