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2"/>
  </p:notesMasterIdLst>
  <p:handoutMasterIdLst>
    <p:handoutMasterId r:id="rId103"/>
  </p:handoutMasterIdLst>
  <p:sldIdLst>
    <p:sldId id="472" r:id="rId2"/>
    <p:sldId id="473" r:id="rId3"/>
    <p:sldId id="474" r:id="rId4"/>
    <p:sldId id="475" r:id="rId5"/>
    <p:sldId id="476" r:id="rId6"/>
    <p:sldId id="477" r:id="rId7"/>
    <p:sldId id="643" r:id="rId8"/>
    <p:sldId id="644" r:id="rId9"/>
    <p:sldId id="645" r:id="rId10"/>
    <p:sldId id="478" r:id="rId11"/>
    <p:sldId id="624" r:id="rId12"/>
    <p:sldId id="622" r:id="rId13"/>
    <p:sldId id="480" r:id="rId14"/>
    <p:sldId id="481" r:id="rId15"/>
    <p:sldId id="482" r:id="rId16"/>
    <p:sldId id="612" r:id="rId17"/>
    <p:sldId id="542" r:id="rId18"/>
    <p:sldId id="611" r:id="rId19"/>
    <p:sldId id="539" r:id="rId20"/>
    <p:sldId id="540" r:id="rId21"/>
    <p:sldId id="541" r:id="rId22"/>
    <p:sldId id="640" r:id="rId23"/>
    <p:sldId id="621" r:id="rId24"/>
    <p:sldId id="543" r:id="rId25"/>
    <p:sldId id="548" r:id="rId26"/>
    <p:sldId id="484" r:id="rId27"/>
    <p:sldId id="486" r:id="rId28"/>
    <p:sldId id="545" r:id="rId29"/>
    <p:sldId id="496" r:id="rId30"/>
    <p:sldId id="497" r:id="rId31"/>
    <p:sldId id="498" r:id="rId32"/>
    <p:sldId id="499" r:id="rId33"/>
    <p:sldId id="500" r:id="rId34"/>
    <p:sldId id="501" r:id="rId35"/>
    <p:sldId id="502" r:id="rId36"/>
    <p:sldId id="503" r:id="rId37"/>
    <p:sldId id="504" r:id="rId38"/>
    <p:sldId id="534" r:id="rId39"/>
    <p:sldId id="535" r:id="rId40"/>
    <p:sldId id="536" r:id="rId41"/>
    <p:sldId id="537" r:id="rId42"/>
    <p:sldId id="538" r:id="rId43"/>
    <p:sldId id="505" r:id="rId44"/>
    <p:sldId id="506" r:id="rId45"/>
    <p:sldId id="507" r:id="rId46"/>
    <p:sldId id="508" r:id="rId47"/>
    <p:sldId id="509" r:id="rId48"/>
    <p:sldId id="620" r:id="rId49"/>
    <p:sldId id="510" r:id="rId50"/>
    <p:sldId id="511" r:id="rId51"/>
    <p:sldId id="512" r:id="rId52"/>
    <p:sldId id="513" r:id="rId53"/>
    <p:sldId id="514" r:id="rId54"/>
    <p:sldId id="637" r:id="rId55"/>
    <p:sldId id="638" r:id="rId56"/>
    <p:sldId id="639" r:id="rId57"/>
    <p:sldId id="515" r:id="rId58"/>
    <p:sldId id="613" r:id="rId59"/>
    <p:sldId id="614" r:id="rId60"/>
    <p:sldId id="615" r:id="rId61"/>
    <p:sldId id="616" r:id="rId62"/>
    <p:sldId id="619" r:id="rId63"/>
    <p:sldId id="635" r:id="rId64"/>
    <p:sldId id="636" r:id="rId65"/>
    <p:sldId id="516" r:id="rId66"/>
    <p:sldId id="625" r:id="rId67"/>
    <p:sldId id="628" r:id="rId68"/>
    <p:sldId id="626" r:id="rId69"/>
    <p:sldId id="627" r:id="rId70"/>
    <p:sldId id="629" r:id="rId71"/>
    <p:sldId id="630" r:id="rId72"/>
    <p:sldId id="631" r:id="rId73"/>
    <p:sldId id="632" r:id="rId74"/>
    <p:sldId id="633" r:id="rId75"/>
    <p:sldId id="634" r:id="rId76"/>
    <p:sldId id="559" r:id="rId77"/>
    <p:sldId id="560" r:id="rId78"/>
    <p:sldId id="561" r:id="rId79"/>
    <p:sldId id="562" r:id="rId80"/>
    <p:sldId id="569" r:id="rId81"/>
    <p:sldId id="570" r:id="rId82"/>
    <p:sldId id="565" r:id="rId83"/>
    <p:sldId id="563" r:id="rId84"/>
    <p:sldId id="518" r:id="rId85"/>
    <p:sldId id="601" r:id="rId86"/>
    <p:sldId id="597" r:id="rId87"/>
    <p:sldId id="593" r:id="rId88"/>
    <p:sldId id="594" r:id="rId89"/>
    <p:sldId id="596" r:id="rId90"/>
    <p:sldId id="600" r:id="rId91"/>
    <p:sldId id="602" r:id="rId92"/>
    <p:sldId id="605" r:id="rId93"/>
    <p:sldId id="571" r:id="rId94"/>
    <p:sldId id="641" r:id="rId95"/>
    <p:sldId id="642" r:id="rId96"/>
    <p:sldId id="520" r:id="rId97"/>
    <p:sldId id="607" r:id="rId98"/>
    <p:sldId id="521" r:id="rId99"/>
    <p:sldId id="522" r:id="rId100"/>
    <p:sldId id="610" r:id="rId101"/>
  </p:sldIdLst>
  <p:sldSz cx="9144000" cy="6858000" type="screen4x3"/>
  <p:notesSz cx="6858000" cy="9296400"/>
  <p:custDataLst>
    <p:tags r:id="rId10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Barrett" initials="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7" d="100"/>
          <a:sy n="107" d="100"/>
        </p:scale>
        <p:origin x="-84"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0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obh\Documents\ROBS%20DATA\PBISIII\2010%203%20+%202%20Review\Schools%20using%20PB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obh\Documents\ROBS%20DATA\PBISIII\State%20Map-All\Copy%20of%20PBIS%20state%20map%20data%20102910.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robh\Documents\ROBS%20DATA\PBISIII\State%20Map-All\Copy%20of%20PBIS%20state%20map%20data%2010291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264623172103731E-2"/>
          <c:y val="1.35611548556431E-2"/>
          <c:w val="0.91573537682789707"/>
          <c:h val="0.90314803149606304"/>
        </c:manualLayout>
      </c:layout>
      <c:barChart>
        <c:barDir val="col"/>
        <c:grouping val="clustered"/>
        <c:varyColors val="0"/>
        <c:ser>
          <c:idx val="1"/>
          <c:order val="0"/>
          <c:invertIfNegative val="0"/>
          <c:cat>
            <c:strRef>
              <c:f>Sheet1!$B$4:$B$15</c:f>
              <c:strCache>
                <c:ptCount val="12"/>
                <c:pt idx="0">
                  <c:v>00</c:v>
                </c:pt>
                <c:pt idx="1">
                  <c:v>01</c:v>
                </c:pt>
                <c:pt idx="2">
                  <c:v>02</c:v>
                </c:pt>
                <c:pt idx="3">
                  <c:v>03</c:v>
                </c:pt>
                <c:pt idx="4">
                  <c:v>04</c:v>
                </c:pt>
                <c:pt idx="5">
                  <c:v>05</c:v>
                </c:pt>
                <c:pt idx="6">
                  <c:v>06</c:v>
                </c:pt>
                <c:pt idx="7">
                  <c:v>07</c:v>
                </c:pt>
                <c:pt idx="8">
                  <c:v>08</c:v>
                </c:pt>
                <c:pt idx="9">
                  <c:v>09</c:v>
                </c:pt>
                <c:pt idx="10">
                  <c:v>2010</c:v>
                </c:pt>
                <c:pt idx="11">
                  <c:v>2011</c:v>
                </c:pt>
              </c:strCache>
            </c:strRef>
          </c:cat>
          <c:val>
            <c:numRef>
              <c:f>Sheet1!$C$4:$C$15</c:f>
              <c:numCache>
                <c:formatCode>General</c:formatCode>
                <c:ptCount val="12"/>
                <c:pt idx="0">
                  <c:v>600</c:v>
                </c:pt>
                <c:pt idx="1">
                  <c:v>850</c:v>
                </c:pt>
                <c:pt idx="2">
                  <c:v>1250</c:v>
                </c:pt>
                <c:pt idx="3">
                  <c:v>2400</c:v>
                </c:pt>
                <c:pt idx="4">
                  <c:v>3200</c:v>
                </c:pt>
                <c:pt idx="5">
                  <c:v>4500</c:v>
                </c:pt>
                <c:pt idx="6">
                  <c:v>5300</c:v>
                </c:pt>
                <c:pt idx="7">
                  <c:v>6200</c:v>
                </c:pt>
                <c:pt idx="8">
                  <c:v>8650</c:v>
                </c:pt>
                <c:pt idx="9">
                  <c:v>10726</c:v>
                </c:pt>
                <c:pt idx="10">
                  <c:v>13336</c:v>
                </c:pt>
                <c:pt idx="11">
                  <c:v>14325</c:v>
                </c:pt>
              </c:numCache>
            </c:numRef>
          </c:val>
        </c:ser>
        <c:dLbls>
          <c:showLegendKey val="0"/>
          <c:showVal val="0"/>
          <c:showCatName val="0"/>
          <c:showSerName val="0"/>
          <c:showPercent val="0"/>
          <c:showBubbleSize val="0"/>
        </c:dLbls>
        <c:gapWidth val="150"/>
        <c:axId val="135820416"/>
        <c:axId val="135821952"/>
      </c:barChart>
      <c:catAx>
        <c:axId val="135820416"/>
        <c:scaling>
          <c:orientation val="minMax"/>
        </c:scaling>
        <c:delete val="0"/>
        <c:axPos val="b"/>
        <c:majorTickMark val="out"/>
        <c:minorTickMark val="none"/>
        <c:tickLblPos val="nextTo"/>
        <c:crossAx val="135821952"/>
        <c:crosses val="autoZero"/>
        <c:auto val="1"/>
        <c:lblAlgn val="ctr"/>
        <c:lblOffset val="100"/>
        <c:noMultiLvlLbl val="0"/>
      </c:catAx>
      <c:valAx>
        <c:axId val="135821952"/>
        <c:scaling>
          <c:orientation val="minMax"/>
        </c:scaling>
        <c:delete val="0"/>
        <c:axPos val="l"/>
        <c:majorGridlines/>
        <c:numFmt formatCode="General" sourceLinked="1"/>
        <c:majorTickMark val="out"/>
        <c:minorTickMark val="none"/>
        <c:tickLblPos val="nextTo"/>
        <c:crossAx val="13582041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249999999999907E-2"/>
          <c:y val="3.8834951456310704E-2"/>
          <c:w val="0.93375000000000108"/>
          <c:h val="0.72491909385113307"/>
        </c:manualLayout>
      </c:layout>
      <c:barChart>
        <c:barDir val="col"/>
        <c:grouping val="clustered"/>
        <c:varyColors val="0"/>
        <c:ser>
          <c:idx val="0"/>
          <c:order val="0"/>
          <c:spPr>
            <a:solidFill>
              <a:schemeClr val="tx1"/>
            </a:solidFill>
            <a:ln w="25400">
              <a:noFill/>
            </a:ln>
          </c:spPr>
          <c:invertIfNegative val="0"/>
          <c:cat>
            <c:strRef>
              <c:f>Sheet2!$C$9:$C$59</c:f>
              <c:strCache>
                <c:ptCount val="51"/>
                <c:pt idx="0">
                  <c:v>Alabama</c:v>
                </c:pt>
                <c:pt idx="1">
                  <c:v>Alaska</c:v>
                </c:pt>
                <c:pt idx="2">
                  <c:v>Arizona</c:v>
                </c:pt>
                <c:pt idx="3">
                  <c:v>Arkansas </c:v>
                </c:pt>
                <c:pt idx="4">
                  <c:v>California </c:v>
                </c:pt>
                <c:pt idx="5">
                  <c:v>Colorado*</c:v>
                </c:pt>
                <c:pt idx="6">
                  <c:v>Connecticut </c:v>
                </c:pt>
                <c:pt idx="7">
                  <c:v>Delaware</c:v>
                </c:pt>
                <c:pt idx="8">
                  <c:v>Florida*</c:v>
                </c:pt>
                <c:pt idx="9">
                  <c:v>Georgia</c:v>
                </c:pt>
                <c:pt idx="10">
                  <c:v>Hawaii</c:v>
                </c:pt>
                <c:pt idx="11">
                  <c:v>Idaho</c:v>
                </c:pt>
                <c:pt idx="12">
                  <c:v>Illinois</c:v>
                </c:pt>
                <c:pt idx="13">
                  <c:v>Indiana</c:v>
                </c:pt>
                <c:pt idx="14">
                  <c:v>Iowa*</c:v>
                </c:pt>
                <c:pt idx="15">
                  <c:v>Kansas*</c:v>
                </c:pt>
                <c:pt idx="16">
                  <c:v>Kentucky</c:v>
                </c:pt>
                <c:pt idx="17">
                  <c:v>Louisiana*</c:v>
                </c:pt>
                <c:pt idx="18">
                  <c:v>Maine</c:v>
                </c:pt>
                <c:pt idx="19">
                  <c:v>Maryland*</c:v>
                </c:pt>
                <c:pt idx="20">
                  <c:v>Massachusetts</c:v>
                </c:pt>
                <c:pt idx="21">
                  <c:v>Michigan</c:v>
                </c:pt>
                <c:pt idx="22">
                  <c:v>Minnesota</c:v>
                </c:pt>
                <c:pt idx="23">
                  <c:v>Mississippi</c:v>
                </c:pt>
                <c:pt idx="24">
                  <c:v>Missouri*</c:v>
                </c:pt>
                <c:pt idx="25">
                  <c:v>Montana*</c:v>
                </c:pt>
                <c:pt idx="26">
                  <c:v>Nebraska</c:v>
                </c:pt>
                <c:pt idx="27">
                  <c:v>Nevada</c:v>
                </c:pt>
                <c:pt idx="28">
                  <c:v>New Hampshire</c:v>
                </c:pt>
                <c:pt idx="29">
                  <c:v>New Jersey*</c:v>
                </c:pt>
                <c:pt idx="30">
                  <c:v>New Mexico</c:v>
                </c:pt>
                <c:pt idx="31">
                  <c:v>New York</c:v>
                </c:pt>
                <c:pt idx="32">
                  <c:v>North Carolina*</c:v>
                </c:pt>
                <c:pt idx="33">
                  <c:v>North Dakota*</c:v>
                </c:pt>
                <c:pt idx="34">
                  <c:v>Ohio</c:v>
                </c:pt>
                <c:pt idx="35">
                  <c:v>Oklahoma</c:v>
                </c:pt>
                <c:pt idx="36">
                  <c:v>Oregon*</c:v>
                </c:pt>
                <c:pt idx="37">
                  <c:v>Pennsylvania</c:v>
                </c:pt>
                <c:pt idx="38">
                  <c:v>Rhode Island</c:v>
                </c:pt>
                <c:pt idx="39">
                  <c:v>South Carolina*</c:v>
                </c:pt>
                <c:pt idx="40">
                  <c:v>South Dakota</c:v>
                </c:pt>
                <c:pt idx="41">
                  <c:v>Tennessee </c:v>
                </c:pt>
                <c:pt idx="42">
                  <c:v>Texas </c:v>
                </c:pt>
                <c:pt idx="43">
                  <c:v>Utah*</c:v>
                </c:pt>
                <c:pt idx="44">
                  <c:v>Vermont</c:v>
                </c:pt>
                <c:pt idx="45">
                  <c:v>Virginia </c:v>
                </c:pt>
                <c:pt idx="46">
                  <c:v>Washington State</c:v>
                </c:pt>
                <c:pt idx="47">
                  <c:v>Washington DC</c:v>
                </c:pt>
                <c:pt idx="48">
                  <c:v>West Virginia</c:v>
                </c:pt>
                <c:pt idx="49">
                  <c:v>Wisconsin</c:v>
                </c:pt>
                <c:pt idx="50">
                  <c:v>Wyoming</c:v>
                </c:pt>
              </c:strCache>
            </c:strRef>
          </c:cat>
          <c:val>
            <c:numRef>
              <c:f>Sheet2!$I$9:$I$59</c:f>
              <c:numCache>
                <c:formatCode>0</c:formatCode>
                <c:ptCount val="51"/>
                <c:pt idx="0">
                  <c:v>536</c:v>
                </c:pt>
                <c:pt idx="1">
                  <c:v>7</c:v>
                </c:pt>
                <c:pt idx="2">
                  <c:v>40</c:v>
                </c:pt>
                <c:pt idx="3">
                  <c:v>45</c:v>
                </c:pt>
                <c:pt idx="4">
                  <c:v>147</c:v>
                </c:pt>
                <c:pt idx="5">
                  <c:v>739</c:v>
                </c:pt>
                <c:pt idx="6">
                  <c:v>105</c:v>
                </c:pt>
                <c:pt idx="7">
                  <c:v>140</c:v>
                </c:pt>
                <c:pt idx="8">
                  <c:v>1053</c:v>
                </c:pt>
                <c:pt idx="9">
                  <c:v>278</c:v>
                </c:pt>
                <c:pt idx="10">
                  <c:v>0</c:v>
                </c:pt>
                <c:pt idx="11">
                  <c:v>13</c:v>
                </c:pt>
                <c:pt idx="12">
                  <c:v>1408</c:v>
                </c:pt>
                <c:pt idx="13">
                  <c:v>190</c:v>
                </c:pt>
                <c:pt idx="14">
                  <c:v>287</c:v>
                </c:pt>
                <c:pt idx="15">
                  <c:v>115</c:v>
                </c:pt>
                <c:pt idx="16">
                  <c:v>333</c:v>
                </c:pt>
                <c:pt idx="17">
                  <c:v>285</c:v>
                </c:pt>
                <c:pt idx="18">
                  <c:v>10</c:v>
                </c:pt>
                <c:pt idx="19">
                  <c:v>840</c:v>
                </c:pt>
                <c:pt idx="20">
                  <c:v>50</c:v>
                </c:pt>
                <c:pt idx="21">
                  <c:v>561</c:v>
                </c:pt>
                <c:pt idx="22">
                  <c:v>229</c:v>
                </c:pt>
                <c:pt idx="23">
                  <c:v>0</c:v>
                </c:pt>
                <c:pt idx="24">
                  <c:v>477</c:v>
                </c:pt>
                <c:pt idx="25">
                  <c:v>218</c:v>
                </c:pt>
                <c:pt idx="26">
                  <c:v>0</c:v>
                </c:pt>
                <c:pt idx="27">
                  <c:v>62</c:v>
                </c:pt>
                <c:pt idx="28">
                  <c:v>144</c:v>
                </c:pt>
                <c:pt idx="29">
                  <c:v>20</c:v>
                </c:pt>
                <c:pt idx="30">
                  <c:v>73</c:v>
                </c:pt>
                <c:pt idx="31">
                  <c:v>756</c:v>
                </c:pt>
                <c:pt idx="32">
                  <c:v>909</c:v>
                </c:pt>
                <c:pt idx="33">
                  <c:v>33</c:v>
                </c:pt>
                <c:pt idx="34">
                  <c:v>221</c:v>
                </c:pt>
                <c:pt idx="35">
                  <c:v>49</c:v>
                </c:pt>
                <c:pt idx="36">
                  <c:v>603</c:v>
                </c:pt>
                <c:pt idx="37">
                  <c:v>141</c:v>
                </c:pt>
                <c:pt idx="38">
                  <c:v>45</c:v>
                </c:pt>
                <c:pt idx="39">
                  <c:v>260</c:v>
                </c:pt>
                <c:pt idx="40">
                  <c:v>49</c:v>
                </c:pt>
                <c:pt idx="41">
                  <c:v>217</c:v>
                </c:pt>
                <c:pt idx="42">
                  <c:v>1086</c:v>
                </c:pt>
                <c:pt idx="43">
                  <c:v>62</c:v>
                </c:pt>
                <c:pt idx="44">
                  <c:v>74</c:v>
                </c:pt>
                <c:pt idx="45">
                  <c:v>313</c:v>
                </c:pt>
                <c:pt idx="46">
                  <c:v>180</c:v>
                </c:pt>
                <c:pt idx="47">
                  <c:v>33</c:v>
                </c:pt>
                <c:pt idx="48">
                  <c:v>215</c:v>
                </c:pt>
                <c:pt idx="49">
                  <c:v>614</c:v>
                </c:pt>
                <c:pt idx="50">
                  <c:v>60</c:v>
                </c:pt>
              </c:numCache>
            </c:numRef>
          </c:val>
        </c:ser>
        <c:dLbls>
          <c:showLegendKey val="0"/>
          <c:showVal val="0"/>
          <c:showCatName val="0"/>
          <c:showSerName val="0"/>
          <c:showPercent val="0"/>
          <c:showBubbleSize val="0"/>
        </c:dLbls>
        <c:gapWidth val="150"/>
        <c:axId val="135863680"/>
        <c:axId val="135873664"/>
      </c:barChart>
      <c:catAx>
        <c:axId val="135863680"/>
        <c:scaling>
          <c:orientation val="minMax"/>
        </c:scaling>
        <c:delete val="0"/>
        <c:axPos val="b"/>
        <c:numFmt formatCode="@" sourceLinked="1"/>
        <c:majorTickMark val="out"/>
        <c:minorTickMark val="none"/>
        <c:tickLblPos val="nextTo"/>
        <c:spPr>
          <a:ln w="3175">
            <a:solidFill>
              <a:srgbClr val="808080"/>
            </a:solidFill>
            <a:prstDash val="solid"/>
          </a:ln>
        </c:spPr>
        <c:txPr>
          <a:bodyPr rot="-5400000" vert="horz"/>
          <a:lstStyle/>
          <a:p>
            <a:pPr>
              <a:defRPr sz="800" b="0" i="0" u="none" strike="noStrike" baseline="0">
                <a:solidFill>
                  <a:srgbClr val="000000"/>
                </a:solidFill>
                <a:latin typeface="Calibri"/>
                <a:ea typeface="Calibri"/>
                <a:cs typeface="Calibri"/>
              </a:defRPr>
            </a:pPr>
            <a:endParaRPr lang="en-US"/>
          </a:p>
        </c:txPr>
        <c:crossAx val="135873664"/>
        <c:crosses val="autoZero"/>
        <c:auto val="0"/>
        <c:lblAlgn val="ctr"/>
        <c:lblOffset val="100"/>
        <c:noMultiLvlLbl val="0"/>
      </c:catAx>
      <c:valAx>
        <c:axId val="135873664"/>
        <c:scaling>
          <c:orientation val="minMax"/>
        </c:scaling>
        <c:delete val="0"/>
        <c:axPos val="l"/>
        <c:majorGridlines>
          <c:spPr>
            <a:ln w="3175">
              <a:solidFill>
                <a:srgbClr val="808080"/>
              </a:solidFill>
              <a:prstDash val="solid"/>
            </a:ln>
          </c:spPr>
        </c:majorGridlines>
        <c:numFmt formatCode="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135863680"/>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853960562622005E-2"/>
          <c:y val="4.1085215138025412E-2"/>
          <c:w val="0.93375000000000108"/>
          <c:h val="0.72491909385113307"/>
        </c:manualLayout>
      </c:layout>
      <c:barChart>
        <c:barDir val="col"/>
        <c:grouping val="clustered"/>
        <c:varyColors val="0"/>
        <c:ser>
          <c:idx val="0"/>
          <c:order val="0"/>
          <c:spPr>
            <a:solidFill>
              <a:schemeClr val="tx1"/>
            </a:solidFill>
            <a:ln w="25400">
              <a:noFill/>
            </a:ln>
          </c:spPr>
          <c:invertIfNegative val="0"/>
          <c:cat>
            <c:strRef>
              <c:f>Sheet2!$C$9:$C$59</c:f>
              <c:strCache>
                <c:ptCount val="51"/>
                <c:pt idx="0">
                  <c:v>Alabama</c:v>
                </c:pt>
                <c:pt idx="1">
                  <c:v>Alaska</c:v>
                </c:pt>
                <c:pt idx="2">
                  <c:v>Arizona</c:v>
                </c:pt>
                <c:pt idx="3">
                  <c:v>Arkansas </c:v>
                </c:pt>
                <c:pt idx="4">
                  <c:v>California </c:v>
                </c:pt>
                <c:pt idx="5">
                  <c:v>Colorado*</c:v>
                </c:pt>
                <c:pt idx="6">
                  <c:v>Connecticut </c:v>
                </c:pt>
                <c:pt idx="7">
                  <c:v>Delaware</c:v>
                </c:pt>
                <c:pt idx="8">
                  <c:v>Florida*</c:v>
                </c:pt>
                <c:pt idx="9">
                  <c:v>Georgia</c:v>
                </c:pt>
                <c:pt idx="10">
                  <c:v>Hawaii</c:v>
                </c:pt>
                <c:pt idx="11">
                  <c:v>Idaho</c:v>
                </c:pt>
                <c:pt idx="12">
                  <c:v>Illinois</c:v>
                </c:pt>
                <c:pt idx="13">
                  <c:v>Indiana</c:v>
                </c:pt>
                <c:pt idx="14">
                  <c:v>Iowa*</c:v>
                </c:pt>
                <c:pt idx="15">
                  <c:v>Kansas*</c:v>
                </c:pt>
                <c:pt idx="16">
                  <c:v>Kentucky</c:v>
                </c:pt>
                <c:pt idx="17">
                  <c:v>Louisiana*</c:v>
                </c:pt>
                <c:pt idx="18">
                  <c:v>Maine</c:v>
                </c:pt>
                <c:pt idx="19">
                  <c:v>Maryland*</c:v>
                </c:pt>
                <c:pt idx="20">
                  <c:v>Massachusetts</c:v>
                </c:pt>
                <c:pt idx="21">
                  <c:v>Michigan</c:v>
                </c:pt>
                <c:pt idx="22">
                  <c:v>Minnesota</c:v>
                </c:pt>
                <c:pt idx="23">
                  <c:v>Mississippi</c:v>
                </c:pt>
                <c:pt idx="24">
                  <c:v>Missouri*</c:v>
                </c:pt>
                <c:pt idx="25">
                  <c:v>Montana*</c:v>
                </c:pt>
                <c:pt idx="26">
                  <c:v>Nebraska</c:v>
                </c:pt>
                <c:pt idx="27">
                  <c:v>Nevada</c:v>
                </c:pt>
                <c:pt idx="28">
                  <c:v>New Hampshire</c:v>
                </c:pt>
                <c:pt idx="29">
                  <c:v>New Jersey*</c:v>
                </c:pt>
                <c:pt idx="30">
                  <c:v>New Mexico</c:v>
                </c:pt>
                <c:pt idx="31">
                  <c:v>New York</c:v>
                </c:pt>
                <c:pt idx="32">
                  <c:v>North Carolina*</c:v>
                </c:pt>
                <c:pt idx="33">
                  <c:v>North Dakota*</c:v>
                </c:pt>
                <c:pt idx="34">
                  <c:v>Ohio</c:v>
                </c:pt>
                <c:pt idx="35">
                  <c:v>Oklahoma</c:v>
                </c:pt>
                <c:pt idx="36">
                  <c:v>Oregon*</c:v>
                </c:pt>
                <c:pt idx="37">
                  <c:v>Pennsylvania</c:v>
                </c:pt>
                <c:pt idx="38">
                  <c:v>Rhode Island</c:v>
                </c:pt>
                <c:pt idx="39">
                  <c:v>South Carolina*</c:v>
                </c:pt>
                <c:pt idx="40">
                  <c:v>South Dakota</c:v>
                </c:pt>
                <c:pt idx="41">
                  <c:v>Tennessee </c:v>
                </c:pt>
                <c:pt idx="42">
                  <c:v>Texas </c:v>
                </c:pt>
                <c:pt idx="43">
                  <c:v>Utah*</c:v>
                </c:pt>
                <c:pt idx="44">
                  <c:v>Vermont</c:v>
                </c:pt>
                <c:pt idx="45">
                  <c:v>Virginia </c:v>
                </c:pt>
                <c:pt idx="46">
                  <c:v>Washington State</c:v>
                </c:pt>
                <c:pt idx="47">
                  <c:v>Washington DC</c:v>
                </c:pt>
                <c:pt idx="48">
                  <c:v>West Virginia</c:v>
                </c:pt>
                <c:pt idx="49">
                  <c:v>Wisconsin</c:v>
                </c:pt>
                <c:pt idx="50">
                  <c:v>Wyoming</c:v>
                </c:pt>
              </c:strCache>
            </c:strRef>
          </c:cat>
          <c:val>
            <c:numRef>
              <c:f>Sheet2!$L$9:$L$59</c:f>
              <c:numCache>
                <c:formatCode>General</c:formatCode>
                <c:ptCount val="51"/>
                <c:pt idx="0">
                  <c:v>0.31529411764705906</c:v>
                </c:pt>
                <c:pt idx="1">
                  <c:v>1.1666666666666704E-2</c:v>
                </c:pt>
                <c:pt idx="2">
                  <c:v>1.9047619047619101E-2</c:v>
                </c:pt>
                <c:pt idx="3">
                  <c:v>4.0909090909090909E-2</c:v>
                </c:pt>
                <c:pt idx="4">
                  <c:v>1.4714714714714706E-2</c:v>
                </c:pt>
                <c:pt idx="5">
                  <c:v>0.41055555555555601</c:v>
                </c:pt>
                <c:pt idx="6">
                  <c:v>9.5454545454545514E-2</c:v>
                </c:pt>
                <c:pt idx="7">
                  <c:v>0.70000000000000107</c:v>
                </c:pt>
                <c:pt idx="8">
                  <c:v>0.27</c:v>
                </c:pt>
                <c:pt idx="9">
                  <c:v>0.115833333333333</c:v>
                </c:pt>
                <c:pt idx="10">
                  <c:v>0</c:v>
                </c:pt>
                <c:pt idx="11">
                  <c:v>1.6250000000000004E-2</c:v>
                </c:pt>
                <c:pt idx="12">
                  <c:v>0.32000000000000006</c:v>
                </c:pt>
                <c:pt idx="13">
                  <c:v>9.5000000000000015E-2</c:v>
                </c:pt>
                <c:pt idx="14">
                  <c:v>0.17937500000000001</c:v>
                </c:pt>
                <c:pt idx="15">
                  <c:v>7.6666666666666716E-2</c:v>
                </c:pt>
                <c:pt idx="16">
                  <c:v>0.21483870967741903</c:v>
                </c:pt>
                <c:pt idx="17">
                  <c:v>0.17812500000000001</c:v>
                </c:pt>
                <c:pt idx="18">
                  <c:v>1.2500000000000002E-2</c:v>
                </c:pt>
                <c:pt idx="19">
                  <c:v>0.5419354838709679</c:v>
                </c:pt>
                <c:pt idx="20">
                  <c:v>2.5125628140703505E-2</c:v>
                </c:pt>
                <c:pt idx="21">
                  <c:v>0.13682926829268299</c:v>
                </c:pt>
                <c:pt idx="22">
                  <c:v>8.1785714285714128E-2</c:v>
                </c:pt>
                <c:pt idx="23">
                  <c:v>0</c:v>
                </c:pt>
                <c:pt idx="24">
                  <c:v>0.21681818181818205</c:v>
                </c:pt>
                <c:pt idx="25">
                  <c:v>0.24222222222222203</c:v>
                </c:pt>
                <c:pt idx="26">
                  <c:v>0</c:v>
                </c:pt>
                <c:pt idx="27">
                  <c:v>8.8571428571428829E-2</c:v>
                </c:pt>
                <c:pt idx="28">
                  <c:v>0.24000000000000002</c:v>
                </c:pt>
                <c:pt idx="29">
                  <c:v>8.3333333333333419E-3</c:v>
                </c:pt>
                <c:pt idx="30">
                  <c:v>8.1111111111110926E-2</c:v>
                </c:pt>
                <c:pt idx="31">
                  <c:v>0.15750000000000003</c:v>
                </c:pt>
                <c:pt idx="32">
                  <c:v>0.41318181818181804</c:v>
                </c:pt>
                <c:pt idx="33">
                  <c:v>5.5E-2</c:v>
                </c:pt>
                <c:pt idx="34">
                  <c:v>5.3902439024390306E-2</c:v>
                </c:pt>
                <c:pt idx="35">
                  <c:v>5.4444444444444497E-2</c:v>
                </c:pt>
                <c:pt idx="36">
                  <c:v>0.40200000000000002</c:v>
                </c:pt>
                <c:pt idx="37">
                  <c:v>4.4062500000000109E-2</c:v>
                </c:pt>
                <c:pt idx="38">
                  <c:v>0.15000000000000002</c:v>
                </c:pt>
                <c:pt idx="39">
                  <c:v>0.21666666666666701</c:v>
                </c:pt>
                <c:pt idx="40">
                  <c:v>5.4444444444444497E-2</c:v>
                </c:pt>
                <c:pt idx="41">
                  <c:v>0.11421052631579</c:v>
                </c:pt>
                <c:pt idx="42">
                  <c:v>0.11934065934065902</c:v>
                </c:pt>
                <c:pt idx="43">
                  <c:v>6.2000000000000006E-2</c:v>
                </c:pt>
                <c:pt idx="44">
                  <c:v>0.18500000000000003</c:v>
                </c:pt>
                <c:pt idx="45">
                  <c:v>0.14904761904761901</c:v>
                </c:pt>
                <c:pt idx="46">
                  <c:v>8.181818181818161E-2</c:v>
                </c:pt>
                <c:pt idx="47">
                  <c:v>0.16500000000000001</c:v>
                </c:pt>
                <c:pt idx="48">
                  <c:v>0.26874999999999999</c:v>
                </c:pt>
                <c:pt idx="49">
                  <c:v>0.27909090909090906</c:v>
                </c:pt>
                <c:pt idx="50">
                  <c:v>0.2</c:v>
                </c:pt>
              </c:numCache>
            </c:numRef>
          </c:val>
        </c:ser>
        <c:dLbls>
          <c:showLegendKey val="0"/>
          <c:showVal val="0"/>
          <c:showCatName val="0"/>
          <c:showSerName val="0"/>
          <c:showPercent val="0"/>
          <c:showBubbleSize val="0"/>
        </c:dLbls>
        <c:gapWidth val="150"/>
        <c:axId val="135763840"/>
        <c:axId val="135765376"/>
      </c:barChart>
      <c:catAx>
        <c:axId val="135763840"/>
        <c:scaling>
          <c:orientation val="minMax"/>
        </c:scaling>
        <c:delete val="0"/>
        <c:axPos val="b"/>
        <c:numFmt formatCode="@" sourceLinked="1"/>
        <c:majorTickMark val="out"/>
        <c:minorTickMark val="none"/>
        <c:tickLblPos val="nextTo"/>
        <c:spPr>
          <a:ln w="3175">
            <a:solidFill>
              <a:srgbClr val="808080"/>
            </a:solidFill>
            <a:prstDash val="solid"/>
          </a:ln>
        </c:spPr>
        <c:txPr>
          <a:bodyPr rot="-5400000" vert="horz"/>
          <a:lstStyle/>
          <a:p>
            <a:pPr>
              <a:defRPr sz="800" b="0" i="0" u="none" strike="noStrike" baseline="0">
                <a:solidFill>
                  <a:srgbClr val="000000"/>
                </a:solidFill>
                <a:latin typeface="Calibri"/>
                <a:ea typeface="Calibri"/>
                <a:cs typeface="Calibri"/>
              </a:defRPr>
            </a:pPr>
            <a:endParaRPr lang="en-US"/>
          </a:p>
        </c:txPr>
        <c:crossAx val="135765376"/>
        <c:crosses val="autoZero"/>
        <c:auto val="0"/>
        <c:lblAlgn val="ctr"/>
        <c:lblOffset val="100"/>
        <c:noMultiLvlLbl val="0"/>
      </c:catAx>
      <c:valAx>
        <c:axId val="135765376"/>
        <c:scaling>
          <c:orientation val="minMax"/>
        </c:scaling>
        <c:delete val="0"/>
        <c:axPos val="l"/>
        <c:majorGridlines>
          <c:spPr>
            <a:ln w="3175">
              <a:solidFill>
                <a:srgbClr val="808080"/>
              </a:solidFill>
              <a:prstDash val="solid"/>
            </a:ln>
          </c:spPr>
        </c:majorGridlines>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135763840"/>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75FBE186-E8A9-4898-A509-47B6A7BBC98D}" type="datetimeFigureOut">
              <a:rPr lang="en-US" smtClean="0"/>
              <a:pPr/>
              <a:t>8/10/2011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r>
              <a:rPr lang="en-US" smtClean="0"/>
              <a:t>George &amp; Barrett (2011)</a:t>
            </a:r>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D8DB0B9F-91E6-41F1-B5E4-4E4117A320B9}" type="slidenum">
              <a:rPr lang="en-US" smtClean="0"/>
              <a:pPr/>
              <a:t>‹#›</a:t>
            </a:fld>
            <a:endParaRPr lang="en-US"/>
          </a:p>
        </p:txBody>
      </p:sp>
    </p:spTree>
    <p:extLst>
      <p:ext uri="{BB962C8B-B14F-4D97-AF65-F5344CB8AC3E}">
        <p14:creationId xmlns:p14="http://schemas.microsoft.com/office/powerpoint/2010/main" val="206467251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A8F737A9-E124-294F-92A5-DD5F799F9B0D}" type="datetimeFigureOut">
              <a:rPr lang="en-US" smtClean="0"/>
              <a:pPr/>
              <a:t>8/10/2011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r>
              <a:rPr lang="en-US" smtClean="0"/>
              <a:t>George &amp; Barrett (2011)</a:t>
            </a: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F6F1A92-E9BD-294B-B992-3A2FD12C6B74}" type="slidenum">
              <a:rPr lang="en-US" smtClean="0"/>
              <a:pPr/>
              <a:t>‹#›</a:t>
            </a:fld>
            <a:endParaRPr lang="en-US"/>
          </a:p>
        </p:txBody>
      </p:sp>
    </p:spTree>
    <p:extLst>
      <p:ext uri="{BB962C8B-B14F-4D97-AF65-F5344CB8AC3E}">
        <p14:creationId xmlns:p14="http://schemas.microsoft.com/office/powerpoint/2010/main" val="3931673240"/>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48D6DBB-9E4C-E647-AB6B-C512C8743367}"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latin typeface="Arial" pitchFamily="29" charset="0"/>
              <a:ea typeface="ＭＳ Ｐゴシック" pitchFamily="29" charset="-128"/>
              <a:cs typeface="ＭＳ Ｐゴシック" pitchFamily="29" charset="-128"/>
            </a:endParaRPr>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a:ln/>
        </p:spPr>
      </p:sp>
      <p:sp>
        <p:nvSpPr>
          <p:cNvPr id="40963" name="Notes Placeholder 2"/>
          <p:cNvSpPr>
            <a:spLocks noGrp="1"/>
          </p:cNvSpPr>
          <p:nvPr>
            <p:ph type="body" idx="1"/>
          </p:nvPr>
        </p:nvSpPr>
        <p:spPr>
          <a:noFill/>
          <a:ln/>
        </p:spPr>
        <p:txBody>
          <a:bodyPr/>
          <a:lstStyle/>
          <a:p>
            <a:r>
              <a:rPr lang="en-US" dirty="0" smtClean="0">
                <a:latin typeface="Times New Roman" pitchFamily="-112" charset="0"/>
              </a:rPr>
              <a:t>New version</a:t>
            </a:r>
          </a:p>
        </p:txBody>
      </p:sp>
      <p:sp>
        <p:nvSpPr>
          <p:cNvPr id="40964" name="Slide Number Placeholder 3"/>
          <p:cNvSpPr>
            <a:spLocks noGrp="1"/>
          </p:cNvSpPr>
          <p:nvPr>
            <p:ph type="sldNum" sz="quarter" idx="5"/>
          </p:nvPr>
        </p:nvSpPr>
        <p:spPr>
          <a:noFill/>
        </p:spPr>
        <p:txBody>
          <a:bodyPr/>
          <a:lstStyle/>
          <a:p>
            <a:fld id="{53052D47-72F6-094F-827A-8E3D39626526}" type="slidenum">
              <a:rPr lang="en-US" smtClean="0"/>
              <a:pPr/>
              <a:t>18</a:t>
            </a:fld>
            <a:endParaRPr lang="en-US" smtClean="0"/>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pitchFamily="29" charset="0"/>
              <a:ea typeface="MS PGothic" pitchFamily="34" charset="-128"/>
              <a:cs typeface="MS PGothic" pitchFamily="34" charset="-128"/>
            </a:endParaRPr>
          </a:p>
        </p:txBody>
      </p:sp>
      <p:sp>
        <p:nvSpPr>
          <p:cNvPr id="59395" name="Slide Number Placeholder 3"/>
          <p:cNvSpPr>
            <a:spLocks noGrp="1"/>
          </p:cNvSpPr>
          <p:nvPr>
            <p:ph type="sldNum" sz="quarter" idx="5"/>
          </p:nvPr>
        </p:nvSpPr>
        <p:spPr bwMode="auto">
          <a:noFill/>
          <a:ln>
            <a:miter lim="800000"/>
            <a:headEnd/>
            <a:tailEnd/>
          </a:ln>
        </p:spPr>
        <p:txBody>
          <a:bodyPr/>
          <a:lstStyle/>
          <a:p>
            <a:fld id="{9E7D3823-4271-F84D-BD65-D6F5BCD8F497}" type="slidenum">
              <a:rPr lang="en-US">
                <a:latin typeface="Times" pitchFamily="29" charset="0"/>
                <a:ea typeface="MS PGothic" pitchFamily="34" charset="-128"/>
                <a:cs typeface="MS PGothic" pitchFamily="34" charset="-128"/>
              </a:rPr>
              <a:pPr/>
              <a:t>21</a:t>
            </a:fld>
            <a:endParaRPr lang="en-US">
              <a:latin typeface="Times" pitchFamily="29" charset="0"/>
              <a:ea typeface="MS PGothic" pitchFamily="34" charset="-128"/>
              <a:cs typeface="MS PGothic" pitchFamily="34" charset="-128"/>
            </a:endParaRPr>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Thanks to Steve Goodman</a:t>
            </a:r>
            <a:endParaRPr lang="en-US" dirty="0"/>
          </a:p>
        </p:txBody>
      </p:sp>
      <p:sp>
        <p:nvSpPr>
          <p:cNvPr id="4" name="Slide Number Placeholder 3"/>
          <p:cNvSpPr>
            <a:spLocks noGrp="1"/>
          </p:cNvSpPr>
          <p:nvPr>
            <p:ph type="sldNum" sz="quarter" idx="10"/>
          </p:nvPr>
        </p:nvSpPr>
        <p:spPr/>
        <p:txBody>
          <a:bodyPr/>
          <a:lstStyle/>
          <a:p>
            <a:fld id="{5F6F1A92-E9BD-294B-B992-3A2FD12C6B74}"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0B7510B6-BDBE-4744-B03B-A7250D0772B4}" type="slidenum">
              <a:rPr lang="en-US" smtClean="0"/>
              <a:pPr/>
              <a:t>24</a:t>
            </a:fld>
            <a:endParaRPr lang="en-US" smtClean="0"/>
          </a:p>
        </p:txBody>
      </p:sp>
      <p:sp>
        <p:nvSpPr>
          <p:cNvPr id="132099" name="Rectangle 7"/>
          <p:cNvSpPr txBox="1">
            <a:spLocks noGrp="1" noChangeArrowheads="1"/>
          </p:cNvSpPr>
          <p:nvPr/>
        </p:nvSpPr>
        <p:spPr bwMode="auto">
          <a:xfrm>
            <a:off x="3884614" y="8829968"/>
            <a:ext cx="2971800" cy="464820"/>
          </a:xfrm>
          <a:prstGeom prst="rect">
            <a:avLst/>
          </a:prstGeom>
          <a:noFill/>
          <a:ln w="9525">
            <a:noFill/>
            <a:miter lim="800000"/>
            <a:headEnd/>
            <a:tailEnd/>
          </a:ln>
        </p:spPr>
        <p:txBody>
          <a:bodyPr lIns="91426" tIns="45713" rIns="91426" bIns="45713" anchor="b"/>
          <a:lstStyle/>
          <a:p>
            <a:pPr algn="r"/>
            <a:fld id="{5ADDCC79-7150-457C-A808-B58138A89D90}" type="slidenum">
              <a:rPr lang="en-US" sz="1200"/>
              <a:pPr algn="r"/>
              <a:t>24</a:t>
            </a:fld>
            <a:endParaRPr lang="en-US" sz="1200" dirty="0"/>
          </a:p>
        </p:txBody>
      </p:sp>
      <p:sp>
        <p:nvSpPr>
          <p:cNvPr id="132100" name="Rectangle 2"/>
          <p:cNvSpPr>
            <a:spLocks noGrp="1" noRot="1" noChangeAspect="1" noChangeArrowheads="1" noTextEdit="1"/>
          </p:cNvSpPr>
          <p:nvPr>
            <p:ph type="sldImg"/>
          </p:nvPr>
        </p:nvSpPr>
        <p:spPr>
          <a:solidFill>
            <a:srgbClr val="FFFFFF"/>
          </a:solidFill>
          <a:ln/>
        </p:spPr>
      </p:sp>
      <p:sp>
        <p:nvSpPr>
          <p:cNvPr id="13210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The triangle is a graphic organizer of the practices we are working towards implementing. We will talk about data later today. The big part of this is the systems. Your job as a coach is to work with the team, administrator, and division coordinator to build a system of support for teachers to implement these practices school-wide, in the classroom and non-classroom settings</a:t>
            </a:r>
          </a:p>
          <a:p>
            <a:pPr eaLnBrk="1" hangingPunct="1"/>
            <a:endParaRPr lang="en-US" dirty="0" smtClean="0"/>
          </a:p>
          <a:p>
            <a:pPr eaLnBrk="1" hangingPunct="1"/>
            <a:r>
              <a:rPr lang="en-US" dirty="0" smtClean="0"/>
              <a:t>Ask:  Which part of this do you find the most challenging within your</a:t>
            </a:r>
            <a:r>
              <a:rPr lang="en-US" baseline="0" dirty="0" smtClean="0"/>
              <a:t> schools? </a:t>
            </a:r>
            <a:endParaRPr lang="en-US" dirty="0" smtClean="0"/>
          </a:p>
        </p:txBody>
      </p:sp>
      <p:sp>
        <p:nvSpPr>
          <p:cNvPr id="6" name="Footer Placeholder 5"/>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E76D4C2-B9E2-644B-B4E6-6D7FD03B9FF9}" type="slidenum">
              <a:rPr lang="en-US"/>
              <a:pPr/>
              <a:t>25</a:t>
            </a:fld>
            <a:endParaRPr lang="en-US"/>
          </a:p>
        </p:txBody>
      </p:sp>
      <p:sp>
        <p:nvSpPr>
          <p:cNvPr id="48131" name="Rectangle 7"/>
          <p:cNvSpPr txBox="1">
            <a:spLocks noGrp="1" noChangeArrowheads="1"/>
          </p:cNvSpPr>
          <p:nvPr/>
        </p:nvSpPr>
        <p:spPr bwMode="auto">
          <a:xfrm>
            <a:off x="3885682" y="8831580"/>
            <a:ext cx="2972319" cy="464820"/>
          </a:xfrm>
          <a:prstGeom prst="rect">
            <a:avLst/>
          </a:prstGeom>
          <a:noFill/>
          <a:ln w="9525">
            <a:noFill/>
            <a:miter lim="800000"/>
            <a:headEnd/>
            <a:tailEnd/>
          </a:ln>
        </p:spPr>
        <p:txBody>
          <a:bodyPr lIns="91427" tIns="45713" rIns="91427" bIns="45713" anchor="b">
            <a:prstTxWarp prst="textNoShape">
              <a:avLst/>
            </a:prstTxWarp>
          </a:bodyPr>
          <a:lstStyle/>
          <a:p>
            <a:pPr algn="r"/>
            <a:fld id="{5552EB31-9DD4-1149-A0D8-8DB163248D75}" type="slidenum">
              <a:rPr lang="en-US" sz="1200">
                <a:solidFill>
                  <a:srgbClr val="000000"/>
                </a:solidFill>
                <a:latin typeface="Times New Roman" pitchFamily="29" charset="0"/>
                <a:ea typeface="Arial" pitchFamily="29" charset="0"/>
                <a:cs typeface="Arial" pitchFamily="29" charset="0"/>
              </a:rPr>
              <a:pPr algn="r"/>
              <a:t>25</a:t>
            </a:fld>
            <a:endParaRPr lang="en-US" sz="1200" dirty="0">
              <a:solidFill>
                <a:srgbClr val="000000"/>
              </a:solidFill>
              <a:latin typeface="Times New Roman" pitchFamily="29" charset="0"/>
              <a:ea typeface="Arial" pitchFamily="29" charset="0"/>
              <a:cs typeface="Arial" pitchFamily="29" charset="0"/>
            </a:endParaRP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bwMode="auto">
          <a:xfrm>
            <a:off x="914920" y="4415790"/>
            <a:ext cx="5028161" cy="4183380"/>
          </a:xfrm>
          <a:noFill/>
        </p:spPr>
        <p:txBody>
          <a:bodyPr wrap="square" numCol="1" anchor="t" anchorCtr="0" compatLnSpc="1">
            <a:prstTxWarp prst="textNoShape">
              <a:avLst/>
            </a:prstTxWarp>
          </a:bodyPr>
          <a:lstStyle/>
          <a:p>
            <a:pPr eaLnBrk="1" hangingPunct="1"/>
            <a:r>
              <a:rPr lang="en-US" dirty="0" smtClean="0">
                <a:latin typeface="Arial" pitchFamily="29" charset="0"/>
              </a:rPr>
              <a:t>Graphic organizer</a:t>
            </a:r>
            <a:r>
              <a:rPr lang="en-US" baseline="0" dirty="0" smtClean="0">
                <a:latin typeface="Arial" pitchFamily="29" charset="0"/>
              </a:rPr>
              <a:t> for coaching functions</a:t>
            </a:r>
          </a:p>
          <a:p>
            <a:pPr eaLnBrk="1" hangingPunct="1"/>
            <a:r>
              <a:rPr lang="en-US" baseline="0" dirty="0" smtClean="0">
                <a:latin typeface="Arial" pitchFamily="29" charset="0"/>
              </a:rPr>
              <a:t>What are the necessary conditions that support skill development?</a:t>
            </a:r>
            <a:endParaRPr lang="en-US" dirty="0">
              <a:latin typeface="Arial" pitchFamily="29" charset="0"/>
            </a:endParaRPr>
          </a:p>
        </p:txBody>
      </p:sp>
      <p:sp>
        <p:nvSpPr>
          <p:cNvPr id="6" name="Footer Placeholder 5"/>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a:latin typeface="Arial" pitchFamily="29" charset="0"/>
              <a:ea typeface="ＭＳ Ｐゴシック" pitchFamily="29" charset="-128"/>
              <a:cs typeface="ＭＳ Ｐゴシック" pitchFamily="29" charset="-128"/>
            </a:endParaRPr>
          </a:p>
        </p:txBody>
      </p:sp>
      <p:sp>
        <p:nvSpPr>
          <p:cNvPr id="48132" name="Slide Number Placeholder 3"/>
          <p:cNvSpPr>
            <a:spLocks noGrp="1"/>
          </p:cNvSpPr>
          <p:nvPr>
            <p:ph type="sldNum" sz="quarter" idx="5"/>
          </p:nvPr>
        </p:nvSpPr>
        <p:spPr>
          <a:noFill/>
        </p:spPr>
        <p:txBody>
          <a:bodyPr/>
          <a:lstStyle/>
          <a:p>
            <a:fld id="{380F9195-3EFC-E047-968D-749815444339}" type="slidenum">
              <a:rPr lang="en-US"/>
              <a:pPr/>
              <a:t>26</a:t>
            </a:fld>
            <a:endParaRPr lang="en-US"/>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a:latin typeface="Arial" pitchFamily="29" charset="0"/>
              <a:ea typeface="ＭＳ Ｐゴシック" pitchFamily="29" charset="-128"/>
              <a:cs typeface="ＭＳ Ｐゴシック" pitchFamily="29" charset="-128"/>
            </a:endParaRPr>
          </a:p>
        </p:txBody>
      </p:sp>
      <p:sp>
        <p:nvSpPr>
          <p:cNvPr id="52228" name="Slide Number Placeholder 3"/>
          <p:cNvSpPr>
            <a:spLocks noGrp="1"/>
          </p:cNvSpPr>
          <p:nvPr>
            <p:ph type="sldNum" sz="quarter" idx="5"/>
          </p:nvPr>
        </p:nvSpPr>
        <p:spPr>
          <a:noFill/>
        </p:spPr>
        <p:txBody>
          <a:bodyPr/>
          <a:lstStyle/>
          <a:p>
            <a:fld id="{8615E2EB-58D9-AB48-84C3-2A8F99E33E9D}" type="slidenum">
              <a:rPr lang="en-US"/>
              <a:pPr/>
              <a:t>27</a:t>
            </a:fld>
            <a:endParaRPr lang="en-US"/>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w="9525"/>
        </p:spPr>
        <p:txBody>
          <a:bodyPr/>
          <a:lstStyle/>
          <a:p>
            <a:r>
              <a:rPr lang="en-US" dirty="0" smtClean="0"/>
              <a:t>We will be working through exploration to build this system of support</a:t>
            </a:r>
            <a:endParaRPr lang="en-US" dirty="0" smtClean="0">
              <a:latin typeface="Comic Sans MS" pitchFamily="66" charset="0"/>
            </a:endParaRPr>
          </a:p>
          <a:p>
            <a:endParaRPr lang="en-US" dirty="0" smtClean="0"/>
          </a:p>
        </p:txBody>
      </p:sp>
      <p:sp>
        <p:nvSpPr>
          <p:cNvPr id="4" name="Footer Placeholder 3"/>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a:latin typeface="Arial" pitchFamily="29" charset="0"/>
              <a:ea typeface="ＭＳ Ｐゴシック" pitchFamily="29" charset="-128"/>
              <a:cs typeface="ＭＳ Ｐゴシック" pitchFamily="29" charset="-128"/>
            </a:endParaRPr>
          </a:p>
        </p:txBody>
      </p:sp>
      <p:sp>
        <p:nvSpPr>
          <p:cNvPr id="83972" name="Slide Number Placeholder 3"/>
          <p:cNvSpPr>
            <a:spLocks noGrp="1"/>
          </p:cNvSpPr>
          <p:nvPr>
            <p:ph type="sldNum" sz="quarter" idx="5"/>
          </p:nvPr>
        </p:nvSpPr>
        <p:spPr>
          <a:noFill/>
        </p:spPr>
        <p:txBody>
          <a:bodyPr/>
          <a:lstStyle/>
          <a:p>
            <a:fld id="{C07853CA-6406-684F-A7B0-FB4F29581C1E}" type="slidenum">
              <a:rPr lang="en-US"/>
              <a:pPr/>
              <a:t>29</a:t>
            </a:fld>
            <a:endParaRPr lang="en-US"/>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4F49D6B-C055-C145-B8F3-1A83AD769F10}" type="slidenum">
              <a:rPr lang="en-US"/>
              <a:pPr/>
              <a:t>30</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dirty="0">
                <a:latin typeface="Arial" pitchFamily="29" charset="0"/>
                <a:ea typeface="ＭＳ Ｐゴシック" pitchFamily="29" charset="-128"/>
                <a:cs typeface="ＭＳ Ｐゴシック" pitchFamily="29" charset="-128"/>
              </a:rPr>
              <a:t>Tools: </a:t>
            </a:r>
            <a:r>
              <a:rPr lang="en-US" dirty="0" smtClean="0">
                <a:latin typeface="Arial" pitchFamily="29" charset="0"/>
                <a:ea typeface="ＭＳ Ｐゴシック" pitchFamily="29" charset="-128"/>
                <a:cs typeface="ＭＳ Ｐゴシック" pitchFamily="29" charset="-128"/>
              </a:rPr>
              <a:t> </a:t>
            </a:r>
            <a:r>
              <a:rPr lang="en-US" dirty="0" smtClean="0">
                <a:latin typeface="Arial" pitchFamily="29" charset="0"/>
              </a:rPr>
              <a:t>Climate </a:t>
            </a:r>
            <a:r>
              <a:rPr lang="en-US" dirty="0">
                <a:latin typeface="Arial" pitchFamily="29" charset="0"/>
              </a:rPr>
              <a:t>Survey (recommended, but needed to be completed by the school without our support)</a:t>
            </a:r>
          </a:p>
          <a:p>
            <a:pPr lvl="1" eaLnBrk="1" hangingPunct="1"/>
            <a:r>
              <a:rPr lang="en-US" b="1" dirty="0">
                <a:latin typeface="Arial" pitchFamily="29" charset="0"/>
              </a:rPr>
              <a:t>***** Working Conditions Survey (select items relative to behavior may be appropriate to consider; data available in each building</a:t>
            </a:r>
            <a:r>
              <a:rPr lang="en-US" dirty="0">
                <a:latin typeface="Arial" pitchFamily="29" charset="0"/>
              </a:rPr>
              <a:t>)</a:t>
            </a:r>
          </a:p>
          <a:p>
            <a:pPr lvl="1" eaLnBrk="1" hangingPunct="1"/>
            <a:endParaRPr lang="en-US" dirty="0">
              <a:latin typeface="Arial" pitchFamily="29" charset="0"/>
            </a:endParaRPr>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dirty="0">
              <a:latin typeface="Arial" pitchFamily="29" charset="0"/>
              <a:ea typeface="ＭＳ Ｐゴシック" pitchFamily="29" charset="-128"/>
              <a:cs typeface="ＭＳ Ｐゴシック" pitchFamily="29" charset="-128"/>
            </a:endParaRPr>
          </a:p>
        </p:txBody>
      </p:sp>
      <p:sp>
        <p:nvSpPr>
          <p:cNvPr id="19460" name="Slide Number Placeholder 3"/>
          <p:cNvSpPr>
            <a:spLocks noGrp="1"/>
          </p:cNvSpPr>
          <p:nvPr>
            <p:ph type="sldNum" sz="quarter" idx="5"/>
          </p:nvPr>
        </p:nvSpPr>
        <p:spPr>
          <a:noFill/>
        </p:spPr>
        <p:txBody>
          <a:bodyPr/>
          <a:lstStyle/>
          <a:p>
            <a:fld id="{49BE14B4-890D-2C46-8978-849F2E3204F8}" type="slidenum">
              <a:rPr lang="en-US"/>
              <a:pPr/>
              <a:t>2</a:t>
            </a:fld>
            <a:endParaRPr lang="en-US"/>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a:latin typeface="Arial" pitchFamily="29" charset="0"/>
              <a:ea typeface="ＭＳ Ｐゴシック" pitchFamily="29" charset="-128"/>
              <a:cs typeface="ＭＳ Ｐゴシック" pitchFamily="29" charset="-128"/>
            </a:endParaRPr>
          </a:p>
        </p:txBody>
      </p:sp>
      <p:sp>
        <p:nvSpPr>
          <p:cNvPr id="88068" name="Slide Number Placeholder 3"/>
          <p:cNvSpPr>
            <a:spLocks noGrp="1"/>
          </p:cNvSpPr>
          <p:nvPr>
            <p:ph type="sldNum" sz="quarter" idx="5"/>
          </p:nvPr>
        </p:nvSpPr>
        <p:spPr>
          <a:noFill/>
        </p:spPr>
        <p:txBody>
          <a:bodyPr/>
          <a:lstStyle/>
          <a:p>
            <a:fld id="{41858049-7BA4-A94D-9536-07B366E836D1}" type="slidenum">
              <a:rPr lang="en-US"/>
              <a:pPr/>
              <a:t>31</a:t>
            </a:fld>
            <a:endParaRPr lang="en-US"/>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endParaRPr lang="en-US">
              <a:latin typeface="Arial" pitchFamily="29" charset="0"/>
              <a:ea typeface="ＭＳ Ｐゴシック" pitchFamily="29" charset="-128"/>
              <a:cs typeface="ＭＳ Ｐゴシック" pitchFamily="29" charset="-128"/>
            </a:endParaRPr>
          </a:p>
        </p:txBody>
      </p:sp>
      <p:sp>
        <p:nvSpPr>
          <p:cNvPr id="90116" name="Slide Number Placeholder 3"/>
          <p:cNvSpPr>
            <a:spLocks noGrp="1"/>
          </p:cNvSpPr>
          <p:nvPr>
            <p:ph type="sldNum" sz="quarter" idx="5"/>
          </p:nvPr>
        </p:nvSpPr>
        <p:spPr>
          <a:noFill/>
        </p:spPr>
        <p:txBody>
          <a:bodyPr/>
          <a:lstStyle/>
          <a:p>
            <a:fld id="{2A10D1C7-116F-FE47-A305-08C1F5B8B88A}" type="slidenum">
              <a:rPr lang="en-US"/>
              <a:pPr/>
              <a:t>32</a:t>
            </a:fld>
            <a:endParaRPr lang="en-US"/>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a:latin typeface="Arial" pitchFamily="29" charset="0"/>
              <a:ea typeface="ＭＳ Ｐゴシック" pitchFamily="29" charset="-128"/>
              <a:cs typeface="ＭＳ Ｐゴシック" pitchFamily="29" charset="-128"/>
            </a:endParaRPr>
          </a:p>
        </p:txBody>
      </p:sp>
      <p:sp>
        <p:nvSpPr>
          <p:cNvPr id="92164" name="Slide Number Placeholder 3"/>
          <p:cNvSpPr>
            <a:spLocks noGrp="1"/>
          </p:cNvSpPr>
          <p:nvPr>
            <p:ph type="sldNum" sz="quarter" idx="5"/>
          </p:nvPr>
        </p:nvSpPr>
        <p:spPr>
          <a:noFill/>
        </p:spPr>
        <p:txBody>
          <a:bodyPr/>
          <a:lstStyle/>
          <a:p>
            <a:fld id="{5B97E157-C3EF-5B43-8695-D60B8917A6DA}" type="slidenum">
              <a:rPr lang="en-US"/>
              <a:pPr/>
              <a:t>33</a:t>
            </a:fld>
            <a:endParaRPr lang="en-US"/>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endParaRPr lang="en-US">
              <a:latin typeface="Arial" pitchFamily="29" charset="0"/>
              <a:ea typeface="ＭＳ Ｐゴシック" pitchFamily="29" charset="-128"/>
              <a:cs typeface="ＭＳ Ｐゴシック" pitchFamily="29" charset="-128"/>
            </a:endParaRPr>
          </a:p>
        </p:txBody>
      </p:sp>
      <p:sp>
        <p:nvSpPr>
          <p:cNvPr id="94212" name="Slide Number Placeholder 3"/>
          <p:cNvSpPr>
            <a:spLocks noGrp="1"/>
          </p:cNvSpPr>
          <p:nvPr>
            <p:ph type="sldNum" sz="quarter" idx="5"/>
          </p:nvPr>
        </p:nvSpPr>
        <p:spPr>
          <a:noFill/>
        </p:spPr>
        <p:txBody>
          <a:bodyPr/>
          <a:lstStyle/>
          <a:p>
            <a:fld id="{D74F2560-041A-7C4D-82C6-7A1FD6C6DB86}" type="slidenum">
              <a:rPr lang="en-US"/>
              <a:pPr/>
              <a:t>34</a:t>
            </a:fld>
            <a:endParaRPr lang="en-US"/>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0E8A48F1-E8D7-4A4E-AA1E-31B9D9C1B454}" type="slidenum">
              <a:rPr lang="en-US"/>
              <a:pPr/>
              <a:t>35</a:t>
            </a:fld>
            <a:endParaRPr lang="en-US"/>
          </a:p>
        </p:txBody>
      </p:sp>
      <p:sp>
        <p:nvSpPr>
          <p:cNvPr id="96259"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prstTxWarp prst="textNoShape">
              <a:avLst/>
            </a:prstTxWarp>
          </a:bodyPr>
          <a:lstStyle/>
          <a:p>
            <a:pPr algn="r"/>
            <a:fld id="{B81ED4A9-AA29-1A41-A16A-360863642E71}" type="slidenum">
              <a:rPr lang="en-US" sz="1200"/>
              <a:pPr algn="r"/>
              <a:t>35</a:t>
            </a:fld>
            <a:endParaRPr lang="en-US" sz="1200"/>
          </a:p>
        </p:txBody>
      </p:sp>
      <p:sp>
        <p:nvSpPr>
          <p:cNvPr id="96260" name="Rectangle 2"/>
          <p:cNvSpPr>
            <a:spLocks noGrp="1" noRot="1" noChangeAspect="1" noChangeArrowheads="1" noTextEdit="1"/>
          </p:cNvSpPr>
          <p:nvPr>
            <p:ph type="sldImg"/>
          </p:nvPr>
        </p:nvSpPr>
        <p:spPr>
          <a:solidFill>
            <a:srgbClr val="FFFFFF"/>
          </a:solidFill>
          <a:ln/>
        </p:spPr>
      </p:sp>
      <p:sp>
        <p:nvSpPr>
          <p:cNvPr id="9626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29" charset="0"/>
              <a:ea typeface="ＭＳ Ｐゴシック" pitchFamily="29" charset="-128"/>
              <a:cs typeface="ＭＳ Ｐゴシック" pitchFamily="29" charset="-128"/>
            </a:endParaRPr>
          </a:p>
        </p:txBody>
      </p:sp>
      <p:sp>
        <p:nvSpPr>
          <p:cNvPr id="6" name="Footer Placeholder 5"/>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endParaRPr lang="en-US">
              <a:latin typeface="Arial" pitchFamily="29" charset="0"/>
              <a:ea typeface="ＭＳ Ｐゴシック" pitchFamily="29" charset="-128"/>
              <a:cs typeface="ＭＳ Ｐゴシック" pitchFamily="29" charset="-128"/>
            </a:endParaRPr>
          </a:p>
        </p:txBody>
      </p:sp>
      <p:sp>
        <p:nvSpPr>
          <p:cNvPr id="98308" name="Slide Number Placeholder 3"/>
          <p:cNvSpPr>
            <a:spLocks noGrp="1"/>
          </p:cNvSpPr>
          <p:nvPr>
            <p:ph type="sldNum" sz="quarter" idx="5"/>
          </p:nvPr>
        </p:nvSpPr>
        <p:spPr>
          <a:noFill/>
        </p:spPr>
        <p:txBody>
          <a:bodyPr/>
          <a:lstStyle/>
          <a:p>
            <a:fld id="{02A5DC8D-CCF7-0B40-9B38-69993CC9A4C9}" type="slidenum">
              <a:rPr lang="en-US"/>
              <a:pPr/>
              <a:t>36</a:t>
            </a:fld>
            <a:endParaRPr lang="en-US"/>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endParaRPr lang="en-US">
              <a:latin typeface="Arial" pitchFamily="29" charset="0"/>
              <a:ea typeface="ＭＳ Ｐゴシック" pitchFamily="29" charset="-128"/>
              <a:cs typeface="ＭＳ Ｐゴシック" pitchFamily="29" charset="-128"/>
            </a:endParaRPr>
          </a:p>
        </p:txBody>
      </p:sp>
      <p:sp>
        <p:nvSpPr>
          <p:cNvPr id="100356" name="Slide Number Placeholder 3"/>
          <p:cNvSpPr>
            <a:spLocks noGrp="1"/>
          </p:cNvSpPr>
          <p:nvPr>
            <p:ph type="sldNum" sz="quarter" idx="5"/>
          </p:nvPr>
        </p:nvSpPr>
        <p:spPr>
          <a:noFill/>
        </p:spPr>
        <p:txBody>
          <a:bodyPr/>
          <a:lstStyle/>
          <a:p>
            <a:fld id="{525D815A-1E6E-6E44-8336-57DDD4F0887E}" type="slidenum">
              <a:rPr lang="en-US"/>
              <a:pPr/>
              <a:t>37</a:t>
            </a:fld>
            <a:endParaRPr lang="en-US"/>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EAAB55F-9FF4-4039-9C79-8A44242FD04B}" type="slidenum">
              <a:rPr lang="en-US" smtClean="0">
                <a:latin typeface="Arial" charset="0"/>
              </a:rPr>
              <a:pPr/>
              <a:t>39</a:t>
            </a:fld>
            <a:endParaRPr lang="en-US" smtClean="0">
              <a:latin typeface="Arial" charset="0"/>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Our next activity is designed to identify committees in your school.</a:t>
            </a:r>
          </a:p>
          <a:p>
            <a:pPr>
              <a:spcBef>
                <a:spcPct val="0"/>
              </a:spcBef>
            </a:pPr>
            <a:r>
              <a:rPr lang="en-US" smtClean="0">
                <a:latin typeface="Arial" charset="0"/>
              </a:rPr>
              <a:t>Is there overlap or duplication of effort?</a:t>
            </a:r>
          </a:p>
          <a:p>
            <a:pPr>
              <a:spcBef>
                <a:spcPct val="0"/>
              </a:spcBef>
            </a:pPr>
            <a:r>
              <a:rPr lang="en-US" smtClean="0">
                <a:latin typeface="Arial" charset="0"/>
              </a:rPr>
              <a:t>Are many of the same people serving on different committees? </a:t>
            </a:r>
          </a:p>
          <a:p>
            <a:pPr>
              <a:spcBef>
                <a:spcPct val="0"/>
              </a:spcBef>
            </a:pPr>
            <a:r>
              <a:rPr lang="en-US" smtClean="0">
                <a:latin typeface="Arial" charset="0"/>
              </a:rPr>
              <a:t>Working smarter not harder; how can we make this happen?</a:t>
            </a:r>
          </a:p>
          <a:p>
            <a:pPr>
              <a:spcBef>
                <a:spcPct val="0"/>
              </a:spcBef>
            </a:pPr>
            <a:r>
              <a:rPr lang="en-US" smtClean="0">
                <a:latin typeface="Arial" charset="0"/>
              </a:rPr>
              <a:t>During the activity we’ll outline the committees on campus and identify the purpose of those committees</a:t>
            </a:r>
          </a:p>
          <a:p>
            <a:pPr lvl="2">
              <a:spcBef>
                <a:spcPct val="0"/>
              </a:spcBef>
            </a:pPr>
            <a:r>
              <a:rPr lang="en-US" smtClean="0">
                <a:latin typeface="Arial" charset="0"/>
              </a:rPr>
              <a:t>Who do they address?</a:t>
            </a:r>
          </a:p>
          <a:p>
            <a:pPr lvl="2">
              <a:spcBef>
                <a:spcPct val="0"/>
              </a:spcBef>
            </a:pPr>
            <a:r>
              <a:rPr lang="en-US" smtClean="0">
                <a:latin typeface="Arial" charset="0"/>
              </a:rPr>
              <a:t>Can some  of these committees be collapsed, so that we have fewer committees but the same needs are addressed? </a:t>
            </a:r>
          </a:p>
          <a:p>
            <a:pPr lvl="2">
              <a:spcBef>
                <a:spcPct val="0"/>
              </a:spcBef>
            </a:pPr>
            <a:r>
              <a:rPr lang="en-US" smtClean="0">
                <a:latin typeface="Arial" charset="0"/>
              </a:rPr>
              <a:t>Are there committees that deserve added support?</a:t>
            </a:r>
          </a:p>
          <a:p>
            <a:pPr lvl="2">
              <a:spcBef>
                <a:spcPct val="0"/>
              </a:spcBef>
            </a:pPr>
            <a:endParaRPr lang="en-US" smtClean="0">
              <a:latin typeface="Arial" charset="0"/>
            </a:endParaRPr>
          </a:p>
          <a:p>
            <a:pPr>
              <a:spcBef>
                <a:spcPct val="0"/>
              </a:spcBef>
            </a:pPr>
            <a:endParaRPr lang="en-US" smtClean="0">
              <a:latin typeface="Arial" charset="0"/>
            </a:endParaRPr>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3354E8-AF7D-4335-A65D-63D557E78DC0}" type="slidenum">
              <a:rPr lang="en-US" smtClean="0">
                <a:latin typeface="Arial" charset="0"/>
              </a:rPr>
              <a:pPr/>
              <a:t>40</a:t>
            </a:fld>
            <a:endParaRPr lang="en-US" smtClean="0">
              <a:latin typeface="Arial" charset="0"/>
            </a:endParaRPr>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96A2458-E475-4A02-8EB0-A2CCCE5D55E0}" type="slidenum">
              <a:rPr lang="en-US" smtClean="0">
                <a:latin typeface="Arial" charset="0"/>
              </a:rPr>
              <a:pPr/>
              <a:t>42</a:t>
            </a:fld>
            <a:endParaRPr lang="en-US" smtClean="0">
              <a:latin typeface="Arial" charset="0"/>
            </a:endParaRPr>
          </a:p>
        </p:txBody>
      </p:sp>
      <p:sp>
        <p:nvSpPr>
          <p:cNvPr id="105475" name="Rectangle 7"/>
          <p:cNvSpPr txBox="1">
            <a:spLocks noGrp="1" noChangeArrowheads="1"/>
          </p:cNvSpPr>
          <p:nvPr/>
        </p:nvSpPr>
        <p:spPr bwMode="auto">
          <a:xfrm>
            <a:off x="3885892" y="8831738"/>
            <a:ext cx="2972108" cy="464662"/>
          </a:xfrm>
          <a:prstGeom prst="rect">
            <a:avLst/>
          </a:prstGeom>
          <a:noFill/>
          <a:ln w="9525">
            <a:noFill/>
            <a:miter lim="800000"/>
            <a:headEnd/>
            <a:tailEnd/>
          </a:ln>
        </p:spPr>
        <p:txBody>
          <a:bodyPr lIns="91426" tIns="45713" rIns="91426" bIns="45713" anchor="b"/>
          <a:lstStyle/>
          <a:p>
            <a:pPr algn="r"/>
            <a:fld id="{1FB335BA-2954-4D80-9905-A8653CAC9590}" type="slidenum">
              <a:rPr lang="en-US" sz="1200"/>
              <a:pPr algn="r"/>
              <a:t>42</a:t>
            </a:fld>
            <a:endParaRPr lang="en-US" sz="1200" dirty="0"/>
          </a:p>
        </p:txBody>
      </p:sp>
      <p:sp>
        <p:nvSpPr>
          <p:cNvPr id="10547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7" name="Rectangle 3"/>
          <p:cNvSpPr>
            <a:spLocks noGrp="1" noChangeArrowheads="1"/>
          </p:cNvSpPr>
          <p:nvPr>
            <p:ph type="body" idx="1"/>
          </p:nvPr>
        </p:nvSpPr>
        <p:spPr bwMode="auto">
          <a:xfrm>
            <a:off x="913785" y="4415082"/>
            <a:ext cx="5030431" cy="4183538"/>
          </a:xfrm>
          <a:noFill/>
        </p:spPr>
        <p:txBody>
          <a:bodyPr wrap="square" numCol="1" anchor="t" anchorCtr="0" compatLnSpc="1">
            <a:prstTxWarp prst="textNoShape">
              <a:avLst/>
            </a:prstTxWarp>
          </a:bodyPr>
          <a:lstStyle/>
          <a:p>
            <a:pPr>
              <a:spcBef>
                <a:spcPct val="0"/>
              </a:spcBef>
            </a:pPr>
            <a:r>
              <a:rPr lang="en-US" dirty="0" smtClean="0">
                <a:latin typeface="Arial" charset="0"/>
              </a:rPr>
              <a:t>This will be even more important as we move into advanced tiers.</a:t>
            </a:r>
          </a:p>
          <a:p>
            <a:pPr>
              <a:spcBef>
                <a:spcPct val="0"/>
              </a:spcBef>
            </a:pPr>
            <a:r>
              <a:rPr lang="en-US" dirty="0" smtClean="0">
                <a:latin typeface="Arial" charset="0"/>
              </a:rPr>
              <a:t>List teams, complete chart- start with just making list- but use this as a guide for reviewing overlap, progress monitoring, overall organization of teaming structure- can we get same impact meeting less, using data to guide use of minutes- collapse groups ?</a:t>
            </a:r>
          </a:p>
          <a:p>
            <a:pPr>
              <a:spcBef>
                <a:spcPct val="0"/>
              </a:spcBef>
            </a:pPr>
            <a:endParaRPr lang="en-US" dirty="0" smtClean="0">
              <a:latin typeface="Arial" charset="0"/>
            </a:endParaRPr>
          </a:p>
          <a:p>
            <a:pPr>
              <a:spcBef>
                <a:spcPct val="0"/>
              </a:spcBef>
            </a:pPr>
            <a:r>
              <a:rPr lang="en-US" dirty="0" smtClean="0">
                <a:latin typeface="Arial" charset="0"/>
              </a:rPr>
              <a:t>This is a</a:t>
            </a:r>
            <a:r>
              <a:rPr lang="en-US" baseline="0" dirty="0" smtClean="0">
                <a:latin typeface="Arial" charset="0"/>
              </a:rPr>
              <a:t> consideration for us to </a:t>
            </a:r>
            <a:endParaRPr lang="en-US" dirty="0" smtClean="0">
              <a:latin typeface="Arial" charset="0"/>
            </a:endParaRPr>
          </a:p>
        </p:txBody>
      </p:sp>
      <p:sp>
        <p:nvSpPr>
          <p:cNvPr id="6" name="Footer Placeholder 5"/>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a:latin typeface="Arial" pitchFamily="29" charset="0"/>
              <a:ea typeface="ＭＳ Ｐゴシック" pitchFamily="29" charset="-128"/>
              <a:cs typeface="ＭＳ Ｐゴシック" pitchFamily="29" charset="-128"/>
            </a:endParaRPr>
          </a:p>
        </p:txBody>
      </p:sp>
      <p:sp>
        <p:nvSpPr>
          <p:cNvPr id="22532" name="Slide Number Placeholder 3"/>
          <p:cNvSpPr>
            <a:spLocks noGrp="1"/>
          </p:cNvSpPr>
          <p:nvPr>
            <p:ph type="sldNum" sz="quarter" idx="5"/>
          </p:nvPr>
        </p:nvSpPr>
        <p:spPr>
          <a:noFill/>
        </p:spPr>
        <p:txBody>
          <a:bodyPr/>
          <a:lstStyle/>
          <a:p>
            <a:fld id="{3CA8C7FD-6B7A-2B4F-9A33-30D361152B4C}" type="slidenum">
              <a:rPr lang="en-US"/>
              <a:pPr/>
              <a:t>3</a:t>
            </a:fld>
            <a:endParaRPr lang="en-US"/>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6E3D4749-37CB-E04E-83E2-CD6F62D8A731}" type="slidenum">
              <a:rPr lang="en-US"/>
              <a:pPr/>
              <a:t>43</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a:latin typeface="Arial" pitchFamily="29" charset="0"/>
                <a:ea typeface="ＭＳ Ｐゴシック" pitchFamily="29" charset="-128"/>
                <a:cs typeface="ＭＳ Ｐゴシック" pitchFamily="29" charset="-128"/>
              </a:rPr>
              <a:t>Please emphasize that this is a skill that needs to be practiced since most aren’t used to working with data.</a:t>
            </a:r>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6317DFA-22F7-B74F-835D-94A73176885B}" type="slidenum">
              <a:rPr lang="en-US"/>
              <a:pPr/>
              <a:t>44</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a:latin typeface="Arial" pitchFamily="29" charset="0"/>
                <a:ea typeface="ＭＳ Ｐゴシック" pitchFamily="29" charset="-128"/>
                <a:cs typeface="ＭＳ Ｐゴシック" pitchFamily="29" charset="-128"/>
              </a:rPr>
              <a:t>A primary statement may sound like: “There is too much fighting at our school”</a:t>
            </a:r>
          </a:p>
          <a:p>
            <a:pPr eaLnBrk="1" hangingPunct="1"/>
            <a:r>
              <a:rPr lang="en-US">
                <a:latin typeface="Arial" pitchFamily="29" charset="0"/>
                <a:ea typeface="ＭＳ Ｐゴシック" pitchFamily="29" charset="-128"/>
                <a:cs typeface="ＭＳ Ｐゴシック" pitchFamily="29" charset="-128"/>
              </a:rPr>
              <a:t>Precise statements may sound like: “There are more ODRs for aggression on the playground than last year, and these are most likely to occur during the first recess because there is a large number of students, and the aggression is related to getting access to the new playground equipment. “</a:t>
            </a:r>
          </a:p>
          <a:p>
            <a:pPr eaLnBrk="1" hangingPunct="1"/>
            <a:endParaRPr lang="en-US">
              <a:latin typeface="Arial" pitchFamily="29" charset="0"/>
              <a:ea typeface="ＭＳ Ｐゴシック" pitchFamily="29" charset="-128"/>
              <a:cs typeface="ＭＳ Ｐゴシック" pitchFamily="29" charset="-128"/>
            </a:endParaRPr>
          </a:p>
          <a:p>
            <a:pPr eaLnBrk="1" hangingPunct="1"/>
            <a:r>
              <a:rPr lang="en-US">
                <a:latin typeface="Arial" pitchFamily="29" charset="0"/>
                <a:ea typeface="ＭＳ Ｐゴシック" pitchFamily="29" charset="-128"/>
                <a:cs typeface="ＭＳ Ｐゴシック" pitchFamily="29" charset="-128"/>
              </a:rPr>
              <a:t>Another example of a primary statement is: “ODRs during December were higher than any month”</a:t>
            </a:r>
          </a:p>
          <a:p>
            <a:pPr eaLnBrk="1" hangingPunct="1"/>
            <a:r>
              <a:rPr lang="en-US">
                <a:latin typeface="Arial" pitchFamily="29" charset="0"/>
                <a:ea typeface="ＭＳ Ｐゴシック" pitchFamily="29" charset="-128"/>
                <a:cs typeface="ＭＳ Ｐゴシック" pitchFamily="29" charset="-128"/>
              </a:rPr>
              <a:t>A precise statement may sound like: “Minor disrespect and disruption are increasing over time and are most likely to occur during the last 15-minutes of our classes when students are engaged in independent seat work. This pattern is most common in 7</a:t>
            </a:r>
            <a:r>
              <a:rPr lang="en-US" baseline="30000">
                <a:latin typeface="Arial" pitchFamily="29" charset="0"/>
                <a:ea typeface="ＭＳ Ｐゴシック" pitchFamily="29" charset="-128"/>
                <a:cs typeface="ＭＳ Ｐゴシック" pitchFamily="29" charset="-128"/>
              </a:rPr>
              <a:t>th</a:t>
            </a:r>
            <a:r>
              <a:rPr lang="en-US">
                <a:latin typeface="Arial" pitchFamily="29" charset="0"/>
                <a:ea typeface="ＭＳ Ｐゴシック" pitchFamily="29" charset="-128"/>
                <a:cs typeface="ＭＳ Ｐゴシック" pitchFamily="29" charset="-128"/>
              </a:rPr>
              <a:t> and 8</a:t>
            </a:r>
            <a:r>
              <a:rPr lang="en-US" baseline="30000">
                <a:latin typeface="Arial" pitchFamily="29" charset="0"/>
                <a:ea typeface="ＭＳ Ｐゴシック" pitchFamily="29" charset="-128"/>
                <a:cs typeface="ＭＳ Ｐゴシック" pitchFamily="29" charset="-128"/>
              </a:rPr>
              <a:t>th</a:t>
            </a:r>
            <a:r>
              <a:rPr lang="en-US">
                <a:latin typeface="Arial" pitchFamily="29" charset="0"/>
                <a:ea typeface="ＭＳ Ｐゴシック" pitchFamily="29" charset="-128"/>
                <a:cs typeface="ＭＳ Ｐゴシック" pitchFamily="29" charset="-128"/>
              </a:rPr>
              <a:t> grades, involve many students, and appears to be maintained by work avoidance/escape.  Attention may also be a function of the behavior- we’re not sure.</a:t>
            </a:r>
          </a:p>
          <a:p>
            <a:pPr eaLnBrk="1" hangingPunct="1"/>
            <a:endParaRPr lang="en-US">
              <a:latin typeface="Arial" pitchFamily="29" charset="0"/>
              <a:ea typeface="ＭＳ Ｐゴシック" pitchFamily="29" charset="-128"/>
              <a:cs typeface="ＭＳ Ｐゴシック" pitchFamily="29" charset="-128"/>
            </a:endParaRPr>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2636F314-AC1E-3E43-93C6-67EFB094CAA1}" type="slidenum">
              <a:rPr lang="en-US"/>
              <a:pPr/>
              <a:t>45</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a:latin typeface="Arial" pitchFamily="29" charset="0"/>
                <a:ea typeface="ＭＳ Ｐゴシック" pitchFamily="29" charset="-128"/>
                <a:cs typeface="ＭＳ Ｐゴシック" pitchFamily="29" charset="-128"/>
              </a:rPr>
              <a:t>A primary statement- What questions do you still have?? Who is fighting? Where are they fighting? When?  And most importantly, Why?</a:t>
            </a:r>
          </a:p>
          <a:p>
            <a:pPr eaLnBrk="1" hangingPunct="1"/>
            <a:r>
              <a:rPr lang="en-US">
                <a:latin typeface="Arial" pitchFamily="29" charset="0"/>
                <a:ea typeface="ＭＳ Ｐゴシック" pitchFamily="29" charset="-128"/>
                <a:cs typeface="ＭＳ Ｐゴシック" pitchFamily="29" charset="-128"/>
              </a:rPr>
              <a:t>While this precise statement still may not answer ALL of your questions, it is certainly more precise than “There is too much fighting at our school.”</a:t>
            </a:r>
          </a:p>
          <a:p>
            <a:pPr eaLnBrk="1" hangingPunct="1"/>
            <a:endParaRPr lang="en-US">
              <a:latin typeface="Arial" pitchFamily="29" charset="0"/>
              <a:ea typeface="ＭＳ Ｐゴシック" pitchFamily="29" charset="-128"/>
              <a:cs typeface="ＭＳ Ｐゴシック" pitchFamily="29" charset="-128"/>
            </a:endParaRPr>
          </a:p>
          <a:p>
            <a:pPr eaLnBrk="1" hangingPunct="1"/>
            <a:r>
              <a:rPr lang="en-US">
                <a:latin typeface="Arial" pitchFamily="29" charset="0"/>
                <a:ea typeface="ＭＳ Ｐゴシック" pitchFamily="29" charset="-128"/>
                <a:cs typeface="ＭＳ Ｐゴシック" pitchFamily="29" charset="-128"/>
              </a:rPr>
              <a:t>Another example of a primary statement is: “ODRs during December were higher than any month”</a:t>
            </a:r>
          </a:p>
          <a:p>
            <a:pPr eaLnBrk="1" hangingPunct="1"/>
            <a:r>
              <a:rPr lang="en-US">
                <a:latin typeface="Arial" pitchFamily="29" charset="0"/>
                <a:ea typeface="ＭＳ Ｐゴシック" pitchFamily="29" charset="-128"/>
                <a:cs typeface="ＭＳ Ｐゴシック" pitchFamily="29" charset="-128"/>
              </a:rPr>
              <a:t>A precise statement may sound like: “Minor disrespect and disruption are increasing over time and are most likely to occur during the last 15-minutes of our classes when students are engaged in independent seat work. This pattern is most common in 7</a:t>
            </a:r>
            <a:r>
              <a:rPr lang="en-US" baseline="30000">
                <a:latin typeface="Arial" pitchFamily="29" charset="0"/>
                <a:ea typeface="ＭＳ Ｐゴシック" pitchFamily="29" charset="-128"/>
                <a:cs typeface="ＭＳ Ｐゴシック" pitchFamily="29" charset="-128"/>
              </a:rPr>
              <a:t>th</a:t>
            </a:r>
            <a:r>
              <a:rPr lang="en-US">
                <a:latin typeface="Arial" pitchFamily="29" charset="0"/>
                <a:ea typeface="ＭＳ Ｐゴシック" pitchFamily="29" charset="-128"/>
                <a:cs typeface="ＭＳ Ｐゴシック" pitchFamily="29" charset="-128"/>
              </a:rPr>
              <a:t> and 8</a:t>
            </a:r>
            <a:r>
              <a:rPr lang="en-US" baseline="30000">
                <a:latin typeface="Arial" pitchFamily="29" charset="0"/>
                <a:ea typeface="ＭＳ Ｐゴシック" pitchFamily="29" charset="-128"/>
                <a:cs typeface="ＭＳ Ｐゴシック" pitchFamily="29" charset="-128"/>
              </a:rPr>
              <a:t>th</a:t>
            </a:r>
            <a:r>
              <a:rPr lang="en-US">
                <a:latin typeface="Arial" pitchFamily="29" charset="0"/>
                <a:ea typeface="ＭＳ Ｐゴシック" pitchFamily="29" charset="-128"/>
                <a:cs typeface="ＭＳ Ｐゴシック" pitchFamily="29" charset="-128"/>
              </a:rPr>
              <a:t> grades, involve many students, and appears to be maintained by work avoidance/escape.  Attention may also be a function of the behavior- we’re not sure.</a:t>
            </a:r>
          </a:p>
          <a:p>
            <a:pPr eaLnBrk="1" hangingPunct="1"/>
            <a:endParaRPr lang="en-US">
              <a:latin typeface="Arial" pitchFamily="29" charset="0"/>
              <a:ea typeface="ＭＳ Ｐゴシック" pitchFamily="29" charset="-128"/>
              <a:cs typeface="ＭＳ Ｐゴシック" pitchFamily="29" charset="-128"/>
            </a:endParaRPr>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F58D6EAE-AC59-FD44-AD89-75DDF9157574}" type="slidenum">
              <a:rPr lang="en-US"/>
              <a:pPr/>
              <a:t>46</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latin typeface="Arial" pitchFamily="29" charset="0"/>
              <a:ea typeface="ＭＳ Ｐゴシック" pitchFamily="29" charset="-128"/>
              <a:cs typeface="ＭＳ Ｐゴシック" pitchFamily="29" charset="-128"/>
            </a:endParaRPr>
          </a:p>
          <a:p>
            <a:pPr eaLnBrk="1" hangingPunct="1"/>
            <a:r>
              <a:rPr lang="en-US">
                <a:latin typeface="Arial" pitchFamily="29" charset="0"/>
                <a:ea typeface="ＭＳ Ｐゴシック" pitchFamily="29" charset="-128"/>
                <a:cs typeface="ＭＳ Ｐゴシック" pitchFamily="29" charset="-128"/>
              </a:rPr>
              <a:t>Another example of a primary statement is: “ODRs during December were higher than any month”</a:t>
            </a:r>
          </a:p>
          <a:p>
            <a:pPr eaLnBrk="1" hangingPunct="1"/>
            <a:r>
              <a:rPr lang="en-US">
                <a:latin typeface="Arial" pitchFamily="29" charset="0"/>
                <a:ea typeface="ＭＳ Ｐゴシック" pitchFamily="29" charset="-128"/>
                <a:cs typeface="ＭＳ Ｐゴシック" pitchFamily="29" charset="-128"/>
              </a:rPr>
              <a:t>  What questions do you have?</a:t>
            </a:r>
          </a:p>
          <a:p>
            <a:pPr eaLnBrk="1" hangingPunct="1"/>
            <a:endParaRPr lang="en-US">
              <a:latin typeface="Arial" pitchFamily="29" charset="0"/>
              <a:ea typeface="ＭＳ Ｐゴシック" pitchFamily="29" charset="-128"/>
              <a:cs typeface="ＭＳ Ｐゴシック" pitchFamily="29" charset="-128"/>
            </a:endParaRPr>
          </a:p>
          <a:p>
            <a:pPr eaLnBrk="1" hangingPunct="1"/>
            <a:r>
              <a:rPr lang="en-US">
                <a:latin typeface="Arial" pitchFamily="29" charset="0"/>
                <a:ea typeface="ＭＳ Ｐゴシック" pitchFamily="29" charset="-128"/>
                <a:cs typeface="ＭＳ Ｐゴシック" pitchFamily="29" charset="-128"/>
              </a:rPr>
              <a:t>A precise statement may sound like</a:t>
            </a:r>
            <a:br>
              <a:rPr lang="en-US">
                <a:latin typeface="Arial" pitchFamily="29" charset="0"/>
                <a:ea typeface="ＭＳ Ｐゴシック" pitchFamily="29" charset="-128"/>
                <a:cs typeface="ＭＳ Ｐゴシック" pitchFamily="29" charset="-128"/>
              </a:rPr>
            </a:br>
            <a:r>
              <a:rPr lang="en-US">
                <a:latin typeface="Arial" pitchFamily="29" charset="0"/>
                <a:ea typeface="ＭＳ Ｐゴシック" pitchFamily="29" charset="-128"/>
                <a:cs typeface="ＭＳ Ｐゴシック" pitchFamily="29" charset="-128"/>
              </a:rPr>
              <a:t>  What questions do you have?</a:t>
            </a:r>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5630FEE6-C4EA-ED43-85CD-0BF01713E61A}" type="slidenum">
              <a:rPr lang="en-US"/>
              <a:pPr/>
              <a:t>47</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a:latin typeface="Arial" pitchFamily="29" charset="0"/>
                <a:ea typeface="ＭＳ Ｐゴシック" pitchFamily="29" charset="-128"/>
                <a:cs typeface="ＭＳ Ｐゴシック" pitchFamily="29" charset="-128"/>
              </a:rPr>
              <a:t>Please be aware that there has been a major drift from including motivation on ODRs.  I don’t think teams understood how later in the process this may help with an FBA and a targeted intervention.</a:t>
            </a:r>
          </a:p>
          <a:p>
            <a:pPr eaLnBrk="1" hangingPunct="1"/>
            <a:endParaRPr lang="en-US">
              <a:latin typeface="Arial" pitchFamily="29" charset="0"/>
              <a:ea typeface="ＭＳ Ｐゴシック" pitchFamily="29" charset="-128"/>
              <a:cs typeface="ＭＳ Ｐゴシック" pitchFamily="29" charset="-128"/>
            </a:endParaRPr>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B1B70FA-F068-E243-990E-40D13CB89C96}" type="slidenum">
              <a:rPr lang="en-US">
                <a:latin typeface="Arial" pitchFamily="31" charset="0"/>
                <a:ea typeface="ＭＳ Ｐゴシック" pitchFamily="31" charset="-128"/>
                <a:cs typeface="ＭＳ Ｐゴシック" pitchFamily="31" charset="-128"/>
              </a:rPr>
              <a:pPr/>
              <a:t>48</a:t>
            </a:fld>
            <a:endParaRPr lang="en-US">
              <a:latin typeface="Arial" pitchFamily="31" charset="0"/>
              <a:ea typeface="ＭＳ Ｐゴシック" pitchFamily="31" charset="-128"/>
              <a:cs typeface="ＭＳ Ｐゴシック" pitchFamily="31" charset="-128"/>
            </a:endParaRPr>
          </a:p>
        </p:txBody>
      </p:sp>
      <p:sp>
        <p:nvSpPr>
          <p:cNvPr id="78851" name="Rectangle 2"/>
          <p:cNvSpPr>
            <a:spLocks noGrp="1" noRot="1" noChangeAspect="1" noChangeArrowheads="1" noTextEdit="1"/>
          </p:cNvSpPr>
          <p:nvPr>
            <p:ph type="sldImg"/>
          </p:nvPr>
        </p:nvSpPr>
        <p:spPr>
          <a:xfrm>
            <a:off x="1138238" y="692388"/>
            <a:ext cx="4538662" cy="3460327"/>
          </a:xfrm>
          <a:ln/>
        </p:spPr>
      </p:sp>
      <p:sp>
        <p:nvSpPr>
          <p:cNvPr id="78852" name="Rectangle 3"/>
          <p:cNvSpPr>
            <a:spLocks noGrp="1" noChangeArrowheads="1"/>
          </p:cNvSpPr>
          <p:nvPr>
            <p:ph type="body" idx="1"/>
          </p:nvPr>
        </p:nvSpPr>
        <p:spPr>
          <a:xfrm>
            <a:off x="898525" y="4383511"/>
            <a:ext cx="5016500" cy="4230185"/>
          </a:xfrm>
          <a:noFill/>
          <a:ln/>
        </p:spPr>
        <p:txBody>
          <a:bodyPr/>
          <a:lstStyle/>
          <a:p>
            <a:pPr eaLnBrk="1" hangingPunct="1"/>
            <a:endParaRPr lang="en-US">
              <a:latin typeface="Arial" pitchFamily="31" charset="0"/>
              <a:ea typeface="ＭＳ Ｐゴシック" pitchFamily="31" charset="-128"/>
              <a:cs typeface="ＭＳ Ｐゴシック" pitchFamily="31"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AAAEB67E-0582-584D-ACDD-0460D9806EA4}" type="slidenum">
              <a:rPr lang="en-US"/>
              <a:pPr/>
              <a:t>49</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a:latin typeface="Arial" pitchFamily="29" charset="0"/>
                <a:ea typeface="ＭＳ Ｐゴシック" pitchFamily="29" charset="-128"/>
                <a:cs typeface="ＭＳ Ｐゴシック" pitchFamily="29" charset="-128"/>
              </a:rPr>
              <a:t>This is a tough one given that FCPS has SASI as a procedure. We do have more principals going to their own Excel files.</a:t>
            </a:r>
          </a:p>
          <a:p>
            <a:pPr eaLnBrk="1" hangingPunct="1"/>
            <a:endParaRPr lang="en-US">
              <a:latin typeface="Arial" pitchFamily="29" charset="0"/>
              <a:ea typeface="ＭＳ Ｐゴシック" pitchFamily="29" charset="-128"/>
              <a:cs typeface="ＭＳ Ｐゴシック" pitchFamily="29" charset="-128"/>
            </a:endParaRPr>
          </a:p>
          <a:p>
            <a:pPr eaLnBrk="1" hangingPunct="1"/>
            <a:r>
              <a:rPr lang="en-US">
                <a:latin typeface="Arial" pitchFamily="29" charset="0"/>
                <a:ea typeface="ＭＳ Ｐゴシック" pitchFamily="29" charset="-128"/>
                <a:cs typeface="ＭＳ Ｐゴシック" pitchFamily="29" charset="-128"/>
              </a:rPr>
              <a:t>You can emphasize that schools need to get their data entry person SASI/PBS training.</a:t>
            </a:r>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D6B59125-C809-8943-ADDC-1A953A4911C2}" type="slidenum">
              <a:rPr lang="en-US"/>
              <a:pPr/>
              <a:t>50</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a:latin typeface="Arial" pitchFamily="29" charset="0"/>
                <a:ea typeface="ＭＳ Ｐゴシック" pitchFamily="29" charset="-128"/>
                <a:cs typeface="ＭＳ Ｐゴシック" pitchFamily="29" charset="-128"/>
              </a:rPr>
              <a:t>.</a:t>
            </a:r>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B98A2524-F79C-194A-9C2D-188202B0645B}" type="slidenum">
              <a:rPr lang="en-US"/>
              <a:pPr/>
              <a:t>51</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latin typeface="Arial" pitchFamily="29" charset="0"/>
              <a:ea typeface="ＭＳ Ｐゴシック" pitchFamily="29" charset="-128"/>
              <a:cs typeface="ＭＳ Ｐゴシック" pitchFamily="29" charset="-128"/>
            </a:endParaRPr>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FEA356FC-7CE2-1E41-9889-4613B7C43919}" type="slidenum">
              <a:rPr lang="en-US"/>
              <a:pPr/>
              <a:t>52</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dirty="0" smtClean="0">
                <a:latin typeface="Arial" pitchFamily="29" charset="0"/>
                <a:ea typeface="ＭＳ Ｐゴシック" pitchFamily="29" charset="-128"/>
                <a:cs typeface="ＭＳ Ｐゴシック" pitchFamily="29" charset="-128"/>
              </a:rPr>
              <a:t>Link to strategic plan –use resource mapping activity </a:t>
            </a:r>
          </a:p>
          <a:p>
            <a:pPr eaLnBrk="1" hangingPunct="1"/>
            <a:r>
              <a:rPr lang="en-US" dirty="0" smtClean="0">
                <a:latin typeface="Arial" pitchFamily="29" charset="0"/>
                <a:ea typeface="ＭＳ Ｐゴシック" pitchFamily="29" charset="-128"/>
                <a:cs typeface="ＭＳ Ｐゴシック" pitchFamily="29" charset="-128"/>
              </a:rPr>
              <a:t>Need Example</a:t>
            </a:r>
            <a:endParaRPr lang="en-US" dirty="0">
              <a:latin typeface="Arial" pitchFamily="29" charset="0"/>
              <a:ea typeface="ＭＳ Ｐゴシック" pitchFamily="29" charset="-128"/>
              <a:cs typeface="ＭＳ Ｐゴシック" pitchFamily="29" charset="-128"/>
            </a:endParaRPr>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7"/>
          <p:cNvSpPr txBox="1">
            <a:spLocks noGrp="1" noChangeArrowheads="1"/>
          </p:cNvSpPr>
          <p:nvPr/>
        </p:nvSpPr>
        <p:spPr bwMode="auto">
          <a:xfrm>
            <a:off x="3884755" y="8830312"/>
            <a:ext cx="2971697" cy="464503"/>
          </a:xfrm>
          <a:prstGeom prst="rect">
            <a:avLst/>
          </a:prstGeom>
          <a:noFill/>
          <a:ln w="9525">
            <a:noFill/>
            <a:miter lim="800000"/>
            <a:headEnd/>
            <a:tailEnd/>
          </a:ln>
        </p:spPr>
        <p:txBody>
          <a:bodyPr lIns="92300" tIns="46150" rIns="92300" bIns="46150" anchor="b"/>
          <a:lstStyle/>
          <a:p>
            <a:pPr algn="r" defTabSz="906004"/>
            <a:fld id="{B7E8B8F0-70CD-4E04-8441-5C1FCEA03902}" type="slidenum">
              <a:rPr lang="en-US" sz="1200" b="0">
                <a:solidFill>
                  <a:schemeClr val="tx1"/>
                </a:solidFill>
                <a:latin typeface="Arial" charset="0"/>
              </a:rPr>
              <a:pPr algn="r" defTabSz="906004"/>
              <a:t>7</a:t>
            </a:fld>
            <a:endParaRPr lang="en-US" sz="1200" b="0" dirty="0">
              <a:solidFill>
                <a:schemeClr val="tx1"/>
              </a:solidFill>
              <a:latin typeface="Arial" charset="0"/>
            </a:endParaRPr>
          </a:p>
        </p:txBody>
      </p:sp>
      <p:sp>
        <p:nvSpPr>
          <p:cNvPr id="812035" name="Slide Image Placeholder 1"/>
          <p:cNvSpPr>
            <a:spLocks noGrp="1" noRot="1" noChangeAspect="1" noTextEdit="1"/>
          </p:cNvSpPr>
          <p:nvPr>
            <p:ph type="sldImg"/>
          </p:nvPr>
        </p:nvSpPr>
        <p:spPr>
          <a:ln/>
        </p:spPr>
      </p:sp>
      <p:sp>
        <p:nvSpPr>
          <p:cNvPr id="812036" name="Notes Placeholder 2"/>
          <p:cNvSpPr>
            <a:spLocks noGrp="1"/>
          </p:cNvSpPr>
          <p:nvPr>
            <p:ph type="body" idx="1"/>
          </p:nvPr>
        </p:nvSpPr>
        <p:spPr>
          <a:xfrm>
            <a:off x="686731" y="4416742"/>
            <a:ext cx="5484540" cy="4182112"/>
          </a:xfrm>
          <a:solidFill>
            <a:srgbClr val="FFFFFF"/>
          </a:solidFill>
          <a:ln>
            <a:solidFill>
              <a:srgbClr val="000000"/>
            </a:solidFill>
          </a:ln>
        </p:spPr>
        <p:txBody>
          <a:bodyPr lIns="92300" tIns="46150" rIns="92300" bIns="46150"/>
          <a:lstStyle/>
          <a:p>
            <a:pPr defTabSz="460068" eaLnBrk="1" hangingPunct="1">
              <a:lnSpc>
                <a:spcPct val="80000"/>
              </a:lnSpc>
              <a:spcBef>
                <a:spcPct val="0"/>
              </a:spcBef>
            </a:pPr>
            <a:r>
              <a:rPr lang="en-US" sz="1000" dirty="0" smtClean="0"/>
              <a:t>ADAPTED FROM PASCO- </a:t>
            </a:r>
            <a:r>
              <a:rPr lang="en-US" sz="1000" dirty="0" err="1" smtClean="0"/>
              <a:t>florida</a:t>
            </a:r>
            <a:r>
              <a:rPr lang="en-US" sz="1000" baseline="0" dirty="0" smtClean="0"/>
              <a:t> </a:t>
            </a:r>
            <a:r>
              <a:rPr lang="en-US" sz="1000" baseline="0" smtClean="0"/>
              <a:t>pbs</a:t>
            </a:r>
            <a:endParaRPr lang="en-US" sz="1000" smtClean="0"/>
          </a:p>
          <a:p>
            <a:pPr defTabSz="460068" eaLnBrk="1" hangingPunct="1">
              <a:lnSpc>
                <a:spcPct val="80000"/>
              </a:lnSpc>
              <a:spcBef>
                <a:spcPct val="0"/>
              </a:spcBef>
            </a:pPr>
            <a:r>
              <a:rPr lang="en-US" sz="1000" dirty="0" smtClean="0"/>
              <a:t>District facilitates discussions among schools on curriculum standards preschool through12th grade.</a:t>
            </a:r>
          </a:p>
          <a:p>
            <a:pPr defTabSz="460068" eaLnBrk="1" hangingPunct="1">
              <a:lnSpc>
                <a:spcPct val="80000"/>
              </a:lnSpc>
              <a:spcBef>
                <a:spcPct val="0"/>
              </a:spcBef>
            </a:pPr>
            <a:r>
              <a:rPr lang="en-US" sz="1000" dirty="0" smtClean="0"/>
              <a:t>Systematic process for monitoring, evaluating, reviewing curriculum.</a:t>
            </a:r>
          </a:p>
          <a:p>
            <a:pPr defTabSz="460068" eaLnBrk="1" hangingPunct="1">
              <a:spcBef>
                <a:spcPct val="0"/>
              </a:spcBef>
            </a:pPr>
            <a:endParaRPr lang="en-US" sz="1000" i="1" dirty="0" smtClean="0">
              <a:latin typeface="Times" pitchFamily="18" charset="0"/>
            </a:endParaRPr>
          </a:p>
        </p:txBody>
      </p:sp>
      <p:sp>
        <p:nvSpPr>
          <p:cNvPr id="812037" name="Slide Number Placeholder 3"/>
          <p:cNvSpPr txBox="1">
            <a:spLocks noGrp="1"/>
          </p:cNvSpPr>
          <p:nvPr/>
        </p:nvSpPr>
        <p:spPr bwMode="auto">
          <a:xfrm>
            <a:off x="3884755" y="8830312"/>
            <a:ext cx="2971697" cy="464503"/>
          </a:xfrm>
          <a:prstGeom prst="rect">
            <a:avLst/>
          </a:prstGeom>
          <a:noFill/>
          <a:ln w="9525">
            <a:noFill/>
            <a:miter lim="800000"/>
            <a:headEnd/>
            <a:tailEnd/>
          </a:ln>
        </p:spPr>
        <p:txBody>
          <a:bodyPr lIns="92295" tIns="46148" rIns="92295" bIns="46148" anchor="b"/>
          <a:lstStyle/>
          <a:p>
            <a:pPr algn="r" defTabSz="460068"/>
            <a:fld id="{2841A533-0842-4C97-AE17-A775EFBE982E}" type="slidenum">
              <a:rPr lang="en-US" sz="1200" b="0">
                <a:solidFill>
                  <a:schemeClr val="tx1"/>
                </a:solidFill>
                <a:latin typeface="Calibri" pitchFamily="34" charset="0"/>
                <a:ea typeface="ＭＳ Ｐゴシック"/>
                <a:cs typeface="ＭＳ Ｐゴシック"/>
              </a:rPr>
              <a:pPr algn="r" defTabSz="460068"/>
              <a:t>7</a:t>
            </a:fld>
            <a:endParaRPr lang="en-US" sz="1200" b="0" dirty="0">
              <a:solidFill>
                <a:schemeClr val="tx1"/>
              </a:solidFill>
              <a:latin typeface="Calibri" pitchFamily="34" charset="0"/>
              <a:ea typeface="ＭＳ Ｐゴシック"/>
              <a:cs typeface="ＭＳ Ｐゴシック"/>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30A4E2CE-84C4-C44F-8A65-1F2EE9F1ABAE}" type="slidenum">
              <a:rPr lang="en-US"/>
              <a:pPr/>
              <a:t>53</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latin typeface="Arial" pitchFamily="29" charset="0"/>
              <a:ea typeface="ＭＳ Ｐゴシック" pitchFamily="29" charset="-128"/>
              <a:cs typeface="ＭＳ Ｐゴシック" pitchFamily="29" charset="-128"/>
            </a:endParaRPr>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9BE2BD9E-0E90-1C42-B725-C56BF0C688FA}" type="slidenum">
              <a:rPr lang="en-US"/>
              <a:pPr/>
              <a:t>57</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dirty="0" smtClean="0">
                <a:latin typeface="Arial" pitchFamily="29" charset="0"/>
                <a:ea typeface="ＭＳ Ｐゴシック" pitchFamily="29" charset="-128"/>
                <a:cs typeface="ＭＳ Ｐゴシック" pitchFamily="29" charset="-128"/>
              </a:rPr>
              <a:t>Need example</a:t>
            </a:r>
            <a:endParaRPr lang="en-US" dirty="0">
              <a:latin typeface="Arial" pitchFamily="29" charset="0"/>
              <a:ea typeface="ＭＳ Ｐゴシック" pitchFamily="29" charset="-128"/>
              <a:cs typeface="ＭＳ Ｐゴシック" pitchFamily="29" charset="-128"/>
            </a:endParaRPr>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endParaRPr lang="en-US">
              <a:latin typeface="Arial" pitchFamily="29" charset="0"/>
              <a:ea typeface="ＭＳ Ｐゴシック" pitchFamily="29" charset="-128"/>
              <a:cs typeface="ＭＳ Ｐゴシック" pitchFamily="29" charset="-128"/>
            </a:endParaRPr>
          </a:p>
        </p:txBody>
      </p:sp>
      <p:sp>
        <p:nvSpPr>
          <p:cNvPr id="54276" name="Slide Number Placeholder 3"/>
          <p:cNvSpPr>
            <a:spLocks noGrp="1"/>
          </p:cNvSpPr>
          <p:nvPr>
            <p:ph type="sldNum" sz="quarter" idx="5"/>
          </p:nvPr>
        </p:nvSpPr>
        <p:spPr>
          <a:noFill/>
        </p:spPr>
        <p:txBody>
          <a:bodyPr/>
          <a:lstStyle/>
          <a:p>
            <a:fld id="{2210B2E4-59A4-9A40-818D-06E5B69A9F2C}" type="slidenum">
              <a:rPr lang="en-US">
                <a:latin typeface="Arial" pitchFamily="29" charset="0"/>
              </a:rPr>
              <a:pPr/>
              <a:t>60</a:t>
            </a:fld>
            <a:endParaRPr lang="en-US">
              <a:latin typeface="Arial" pitchFamily="29"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a:latin typeface="Arial" pitchFamily="29" charset="0"/>
              <a:ea typeface="ＭＳ Ｐゴシック" pitchFamily="29" charset="-128"/>
              <a:cs typeface="ＭＳ Ｐゴシック" pitchFamily="29" charset="-128"/>
            </a:endParaRPr>
          </a:p>
        </p:txBody>
      </p:sp>
      <p:sp>
        <p:nvSpPr>
          <p:cNvPr id="56324" name="Slide Number Placeholder 3"/>
          <p:cNvSpPr>
            <a:spLocks noGrp="1"/>
          </p:cNvSpPr>
          <p:nvPr>
            <p:ph type="sldNum" sz="quarter" idx="5"/>
          </p:nvPr>
        </p:nvSpPr>
        <p:spPr>
          <a:noFill/>
        </p:spPr>
        <p:txBody>
          <a:bodyPr/>
          <a:lstStyle/>
          <a:p>
            <a:fld id="{A699907B-5BA2-474E-8FED-01F854359FD8}" type="slidenum">
              <a:rPr lang="en-US">
                <a:latin typeface="Arial" pitchFamily="29" charset="0"/>
              </a:rPr>
              <a:pPr/>
              <a:t>61</a:t>
            </a:fld>
            <a:endParaRPr lang="en-US">
              <a:latin typeface="Arial" pitchFamily="29"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C4DEFC-2F74-40B6-83B4-54F10E727BFB}" type="slidenum">
              <a:rPr lang="en-US"/>
              <a:pPr/>
              <a:t>62</a:t>
            </a:fld>
            <a:endParaRPr lang="en-US"/>
          </a:p>
        </p:txBody>
      </p:sp>
      <p:sp>
        <p:nvSpPr>
          <p:cNvPr id="334850" name="Rectangle 2"/>
          <p:cNvSpPr>
            <a:spLocks noGrp="1" noRot="1" noChangeAspect="1" noChangeArrowheads="1" noTextEdit="1"/>
          </p:cNvSpPr>
          <p:nvPr>
            <p:ph type="sldImg"/>
          </p:nvPr>
        </p:nvSpPr>
        <p:spPr>
          <a:xfrm>
            <a:off x="1106488" y="698500"/>
            <a:ext cx="4645025" cy="3484563"/>
          </a:xfrm>
          <a:ln/>
        </p:spPr>
      </p:sp>
      <p:sp>
        <p:nvSpPr>
          <p:cNvPr id="334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C804E1AD-DFD3-4E4E-B091-7CD03E328F03}" type="slidenum">
              <a:rPr lang="en-US"/>
              <a:pPr/>
              <a:t>65</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a:latin typeface="Arial" pitchFamily="29" charset="0"/>
              <a:ea typeface="ＭＳ Ｐゴシック" pitchFamily="29" charset="-128"/>
              <a:cs typeface="ＭＳ Ｐゴシック" pitchFamily="29" charset="-128"/>
            </a:endParaRPr>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rPr>
              <a:t>See workbook</a:t>
            </a:r>
          </a:p>
          <a:p>
            <a:pPr>
              <a:spcBef>
                <a:spcPct val="0"/>
              </a:spcBef>
            </a:pPr>
            <a:r>
              <a:rPr lang="en-US" dirty="0" smtClean="0">
                <a:latin typeface="Arial" charset="0"/>
              </a:rPr>
              <a:t>What</a:t>
            </a:r>
            <a:r>
              <a:rPr lang="en-US" baseline="0" dirty="0" smtClean="0">
                <a:latin typeface="Arial" charset="0"/>
              </a:rPr>
              <a:t> do you have in place for behavior interventions for all, some, and a few? Think about this on a school-wide level and maybe think about it around one of the top behaviors in your school. Say disrespect or disruption. Think about kids down the road too-who do not respond to universal.</a:t>
            </a:r>
          </a:p>
          <a:p>
            <a:pPr>
              <a:spcBef>
                <a:spcPct val="0"/>
              </a:spcBef>
            </a:pPr>
            <a:endParaRPr lang="en-US" baseline="0" dirty="0" smtClean="0">
              <a:latin typeface="Arial" charset="0"/>
            </a:endParaRPr>
          </a:p>
          <a:p>
            <a:pPr>
              <a:spcBef>
                <a:spcPct val="0"/>
              </a:spcBef>
            </a:pPr>
            <a:r>
              <a:rPr lang="en-US" baseline="0" dirty="0" smtClean="0">
                <a:latin typeface="Arial" charset="0"/>
              </a:rPr>
              <a:t>Be sure to make the connections to the pyramid for academics and you will always look to both –the connections. Our work will be looking at what we have, what can we tweak, and what are we missing.</a:t>
            </a:r>
          </a:p>
          <a:p>
            <a:pPr>
              <a:spcBef>
                <a:spcPct val="0"/>
              </a:spcBef>
            </a:pPr>
            <a:endParaRPr lang="en-US" baseline="0" dirty="0" smtClean="0">
              <a:latin typeface="Arial" charset="0"/>
            </a:endParaRPr>
          </a:p>
          <a:p>
            <a:pPr>
              <a:spcBef>
                <a:spcPct val="0"/>
              </a:spcBef>
            </a:pPr>
            <a:r>
              <a:rPr lang="en-US" baseline="0" dirty="0" smtClean="0">
                <a:latin typeface="Arial" charset="0"/>
              </a:rPr>
              <a:t>What are the EBPs? How are you monitoring effectiveness with data? Are there any that are really getting significant outcomes?</a:t>
            </a:r>
          </a:p>
          <a:p>
            <a:pPr>
              <a:spcBef>
                <a:spcPct val="0"/>
              </a:spcBef>
            </a:pPr>
            <a:endParaRPr lang="en-US" baseline="0" dirty="0" smtClean="0">
              <a:latin typeface="Arial" charset="0"/>
            </a:endParaRPr>
          </a:p>
          <a:p>
            <a:pPr>
              <a:spcBef>
                <a:spcPct val="0"/>
              </a:spcBef>
            </a:pPr>
            <a:r>
              <a:rPr lang="en-US" baseline="0" dirty="0" smtClean="0">
                <a:latin typeface="Arial" charset="0"/>
              </a:rPr>
              <a:t>How will you take your staff through this process?</a:t>
            </a:r>
            <a:endParaRPr lang="en-US" dirty="0" smtClean="0">
              <a:latin typeface="Arial" charset="0"/>
            </a:endParaRP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076C2E-D1ED-4BDC-BC25-792E624CA4AD}" type="slidenum">
              <a:rPr lang="en-US" smtClean="0">
                <a:latin typeface="Arial" charset="0"/>
              </a:rPr>
              <a:pPr/>
              <a:t>67</a:t>
            </a:fld>
            <a:endParaRPr lang="en-US" smtClean="0">
              <a:latin typeface="Arial" charset="0"/>
            </a:endParaRPr>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Conversation starter: This is not to be completed, just to get them started and then they can take back.</a:t>
            </a:r>
          </a:p>
          <a:p>
            <a:pPr eaLnBrk="1" hangingPunct="1">
              <a:spcBef>
                <a:spcPct val="0"/>
              </a:spcBef>
            </a:pPr>
            <a:r>
              <a:rPr lang="en-US" dirty="0" smtClean="0"/>
              <a:t>Materials: </a:t>
            </a:r>
            <a:r>
              <a:rPr lang="en-US" dirty="0" err="1" smtClean="0"/>
              <a:t>Lamenated</a:t>
            </a:r>
            <a:r>
              <a:rPr lang="en-US" baseline="0" dirty="0" smtClean="0"/>
              <a:t> triangle poster, removable stickers, list of </a:t>
            </a:r>
            <a:r>
              <a:rPr lang="en-US" baseline="0" dirty="0" err="1" smtClean="0"/>
              <a:t>ebp</a:t>
            </a:r>
            <a:r>
              <a:rPr lang="en-US" baseline="0" dirty="0" smtClean="0"/>
              <a:t> and resources for identifying </a:t>
            </a:r>
            <a:r>
              <a:rPr lang="en-US" baseline="0" dirty="0" err="1" smtClean="0"/>
              <a:t>ebps</a:t>
            </a:r>
            <a:endParaRPr lang="en-US" dirty="0"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FD809A-1D17-4E80-81F5-002E64F9F992}" type="slidenum">
              <a:rPr lang="en-US" smtClean="0"/>
              <a:pPr fontAlgn="base">
                <a:spcBef>
                  <a:spcPct val="0"/>
                </a:spcBef>
                <a:spcAft>
                  <a:spcPct val="0"/>
                </a:spcAft>
                <a:defRPr/>
              </a:pPr>
              <a:t>68</a:t>
            </a:fld>
            <a:endParaRPr lang="en-US" smtClean="0"/>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Social emotional programs at each tier inventory.  Do both steps.  Use the workbook for the recording of these activities.</a:t>
            </a:r>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8B61BE-4E7B-4073-8D22-E28A06AE0CC7}" type="slidenum">
              <a:rPr lang="en-US" smtClean="0">
                <a:latin typeface="Arial" charset="0"/>
              </a:rPr>
              <a:pPr/>
              <a:t>69</a:t>
            </a:fld>
            <a:endParaRPr lang="en-US" smtClean="0">
              <a:latin typeface="Arial" charset="0"/>
            </a:endParaRPr>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6F1A92-E9BD-294B-B992-3A2FD12C6B74}" type="slidenum">
              <a:rPr lang="en-US" smtClean="0"/>
              <a:pPr/>
              <a:t>70</a:t>
            </a:fld>
            <a:endParaRPr lang="en-US"/>
          </a:p>
        </p:txBody>
      </p:sp>
      <p:sp>
        <p:nvSpPr>
          <p:cNvPr id="5" name="Footer Placeholder 4"/>
          <p:cNvSpPr>
            <a:spLocks noGrp="1"/>
          </p:cNvSpPr>
          <p:nvPr>
            <p:ph type="ftr" sz="quarter" idx="11"/>
          </p:nvPr>
        </p:nvSpPr>
        <p:spPr/>
        <p:txBody>
          <a:bodyPr/>
          <a:lstStyle/>
          <a:p>
            <a:r>
              <a:rPr lang="en-US" smtClean="0"/>
              <a:t>George &amp; Barrett (2011)</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7"/>
          <p:cNvSpPr txBox="1">
            <a:spLocks noGrp="1" noChangeArrowheads="1"/>
          </p:cNvSpPr>
          <p:nvPr/>
        </p:nvSpPr>
        <p:spPr bwMode="auto">
          <a:xfrm>
            <a:off x="3884755" y="8830312"/>
            <a:ext cx="2971697" cy="464503"/>
          </a:xfrm>
          <a:prstGeom prst="rect">
            <a:avLst/>
          </a:prstGeom>
          <a:noFill/>
          <a:ln w="9525">
            <a:noFill/>
            <a:miter lim="800000"/>
            <a:headEnd/>
            <a:tailEnd/>
          </a:ln>
        </p:spPr>
        <p:txBody>
          <a:bodyPr lIns="92300" tIns="46150" rIns="92300" bIns="46150" anchor="b"/>
          <a:lstStyle/>
          <a:p>
            <a:pPr algn="r" defTabSz="906004"/>
            <a:fld id="{18B9F6EB-8DC0-4A52-ABE9-C9357A39D76E}" type="slidenum">
              <a:rPr lang="en-US" sz="1200" b="0">
                <a:solidFill>
                  <a:schemeClr val="tx1"/>
                </a:solidFill>
                <a:latin typeface="Arial" charset="0"/>
              </a:rPr>
              <a:pPr algn="r" defTabSz="906004"/>
              <a:t>8</a:t>
            </a:fld>
            <a:endParaRPr lang="en-US" sz="1200" b="0" dirty="0">
              <a:solidFill>
                <a:schemeClr val="tx1"/>
              </a:solidFill>
              <a:latin typeface="Arial" charset="0"/>
            </a:endParaRPr>
          </a:p>
        </p:txBody>
      </p:sp>
      <p:sp>
        <p:nvSpPr>
          <p:cNvPr id="814083" name="Slide Image Placeholder 1"/>
          <p:cNvSpPr>
            <a:spLocks noGrp="1" noRot="1" noChangeAspect="1" noTextEdit="1"/>
          </p:cNvSpPr>
          <p:nvPr>
            <p:ph type="sldImg"/>
          </p:nvPr>
        </p:nvSpPr>
        <p:spPr>
          <a:ln/>
        </p:spPr>
      </p:sp>
      <p:sp>
        <p:nvSpPr>
          <p:cNvPr id="814084" name="Notes Placeholder 2"/>
          <p:cNvSpPr>
            <a:spLocks noGrp="1"/>
          </p:cNvSpPr>
          <p:nvPr>
            <p:ph type="body" idx="1"/>
          </p:nvPr>
        </p:nvSpPr>
        <p:spPr>
          <a:xfrm>
            <a:off x="686731" y="4416742"/>
            <a:ext cx="5484540" cy="4182112"/>
          </a:xfrm>
          <a:solidFill>
            <a:srgbClr val="FFFFFF"/>
          </a:solidFill>
          <a:ln>
            <a:solidFill>
              <a:srgbClr val="000000"/>
            </a:solidFill>
          </a:ln>
        </p:spPr>
        <p:txBody>
          <a:bodyPr lIns="92300" tIns="46150" rIns="92300" bIns="46150"/>
          <a:lstStyle/>
          <a:p>
            <a:pPr defTabSz="460068" eaLnBrk="1" hangingPunct="1">
              <a:lnSpc>
                <a:spcPct val="80000"/>
              </a:lnSpc>
              <a:spcBef>
                <a:spcPct val="0"/>
              </a:spcBef>
            </a:pPr>
            <a:r>
              <a:rPr lang="en-US" sz="1000" dirty="0" smtClean="0"/>
              <a:t>ADAPTED FROM PASCO</a:t>
            </a:r>
          </a:p>
          <a:p>
            <a:pPr defTabSz="460068" eaLnBrk="1" hangingPunct="1">
              <a:lnSpc>
                <a:spcPct val="80000"/>
              </a:lnSpc>
              <a:spcBef>
                <a:spcPct val="0"/>
              </a:spcBef>
            </a:pPr>
            <a:r>
              <a:rPr lang="en-US" sz="1000" dirty="0" smtClean="0"/>
              <a:t>District facilitates discussions among schools on curriculum standards preschool through12th grade.</a:t>
            </a:r>
          </a:p>
          <a:p>
            <a:pPr defTabSz="460068" eaLnBrk="1" hangingPunct="1">
              <a:lnSpc>
                <a:spcPct val="80000"/>
              </a:lnSpc>
              <a:spcBef>
                <a:spcPct val="0"/>
              </a:spcBef>
            </a:pPr>
            <a:r>
              <a:rPr lang="en-US" sz="1000" dirty="0" smtClean="0"/>
              <a:t>Systematic process for monitoring, evaluating, reviewing curriculum.</a:t>
            </a:r>
          </a:p>
          <a:p>
            <a:pPr defTabSz="460068" eaLnBrk="1" hangingPunct="1">
              <a:spcBef>
                <a:spcPct val="0"/>
              </a:spcBef>
            </a:pPr>
            <a:endParaRPr lang="en-US" sz="1000" i="1" dirty="0" smtClean="0">
              <a:latin typeface="Times" pitchFamily="18" charset="0"/>
            </a:endParaRPr>
          </a:p>
        </p:txBody>
      </p:sp>
      <p:sp>
        <p:nvSpPr>
          <p:cNvPr id="814085" name="Slide Number Placeholder 3"/>
          <p:cNvSpPr txBox="1">
            <a:spLocks noGrp="1"/>
          </p:cNvSpPr>
          <p:nvPr/>
        </p:nvSpPr>
        <p:spPr bwMode="auto">
          <a:xfrm>
            <a:off x="3884755" y="8830312"/>
            <a:ext cx="2971697" cy="464503"/>
          </a:xfrm>
          <a:prstGeom prst="rect">
            <a:avLst/>
          </a:prstGeom>
          <a:noFill/>
          <a:ln w="9525">
            <a:noFill/>
            <a:miter lim="800000"/>
            <a:headEnd/>
            <a:tailEnd/>
          </a:ln>
        </p:spPr>
        <p:txBody>
          <a:bodyPr lIns="92295" tIns="46148" rIns="92295" bIns="46148" anchor="b"/>
          <a:lstStyle/>
          <a:p>
            <a:pPr algn="r" defTabSz="460068"/>
            <a:fld id="{0CA4E3ED-AA97-4B87-B026-468F89D31E75}" type="slidenum">
              <a:rPr lang="en-US" sz="1200" b="0">
                <a:solidFill>
                  <a:schemeClr val="tx1"/>
                </a:solidFill>
                <a:latin typeface="Calibri" pitchFamily="34" charset="0"/>
                <a:ea typeface="ＭＳ Ｐゴシック"/>
                <a:cs typeface="ＭＳ Ｐゴシック"/>
              </a:rPr>
              <a:pPr algn="r" defTabSz="460068"/>
              <a:t>8</a:t>
            </a:fld>
            <a:endParaRPr lang="en-US" sz="1200" b="0" dirty="0">
              <a:solidFill>
                <a:schemeClr val="tx1"/>
              </a:solidFill>
              <a:latin typeface="Calibri" pitchFamily="34" charset="0"/>
              <a:ea typeface="ＭＳ Ｐゴシック"/>
              <a:cs typeface="ＭＳ Ｐゴシック"/>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p:txBody>
          <a:bodyPr/>
          <a:lstStyle/>
          <a:p>
            <a:pPr>
              <a:defRPr/>
            </a:pPr>
            <a:fld id="{356CA10E-623F-4052-8262-E46FE824ACE4}" type="slidenum">
              <a:rPr lang="en-US"/>
              <a:pPr>
                <a:defRPr/>
              </a:pPr>
              <a:t>71</a:t>
            </a:fld>
            <a:endParaRPr lang="en-US"/>
          </a:p>
        </p:txBody>
      </p:sp>
      <p:sp>
        <p:nvSpPr>
          <p:cNvPr id="168963" name="Rectangle 7"/>
          <p:cNvSpPr txBox="1">
            <a:spLocks noGrp="1" noChangeArrowheads="1"/>
          </p:cNvSpPr>
          <p:nvPr/>
        </p:nvSpPr>
        <p:spPr bwMode="auto">
          <a:xfrm>
            <a:off x="3884614" y="8829968"/>
            <a:ext cx="2971800" cy="464820"/>
          </a:xfrm>
          <a:prstGeom prst="rect">
            <a:avLst/>
          </a:prstGeom>
          <a:noFill/>
          <a:ln w="9525">
            <a:noFill/>
            <a:miter lim="800000"/>
            <a:headEnd/>
            <a:tailEnd/>
          </a:ln>
        </p:spPr>
        <p:txBody>
          <a:bodyPr lIns="91411" tIns="45706" rIns="91411" bIns="45706" anchor="b"/>
          <a:lstStyle/>
          <a:p>
            <a:pPr algn="r" defTabSz="912676"/>
            <a:fld id="{B212B6BF-25EA-4B3E-97C5-7EE69602381A}" type="slidenum">
              <a:rPr lang="en-US" sz="1200"/>
              <a:pPr algn="r" defTabSz="912676"/>
              <a:t>71</a:t>
            </a:fld>
            <a:endParaRPr lang="en-US" sz="1200" dirty="0"/>
          </a:p>
        </p:txBody>
      </p:sp>
      <p:sp>
        <p:nvSpPr>
          <p:cNvPr id="16896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8965" name="Rectangle 3"/>
          <p:cNvSpPr>
            <a:spLocks noGrp="1" noChangeArrowheads="1"/>
          </p:cNvSpPr>
          <p:nvPr>
            <p:ph type="body" idx="1"/>
          </p:nvPr>
        </p:nvSpPr>
        <p:spPr bwMode="auto">
          <a:noFill/>
        </p:spPr>
        <p:txBody>
          <a:bodyPr wrap="square" lIns="91411" tIns="45706" rIns="91411" bIns="45706" numCol="1" anchor="t" anchorCtr="0" compatLnSpc="1">
            <a:prstTxWarp prst="textNoShape">
              <a:avLst/>
            </a:prstTxWarp>
          </a:bodyPr>
          <a:lstStyle/>
          <a:p>
            <a:pPr eaLnBrk="1" hangingPunct="1"/>
            <a:r>
              <a:rPr lang="en-US" smtClean="0">
                <a:latin typeface="Arial" pitchFamily="34" charset="0"/>
                <a:cs typeface="Arial" pitchFamily="34" charset="0"/>
              </a:rPr>
              <a:t>Poster paper:</a:t>
            </a:r>
          </a:p>
          <a:p>
            <a:pPr eaLnBrk="1" hangingPunct="1"/>
            <a:r>
              <a:rPr lang="en-US" smtClean="0">
                <a:latin typeface="Arial" pitchFamily="34" charset="0"/>
                <a:cs typeface="Arial" pitchFamily="34" charset="0"/>
              </a:rPr>
              <a:t>Draw this framework on your poster. We are going to go through taking inventory for each part, once piece at a time.</a:t>
            </a:r>
          </a:p>
          <a:p>
            <a:pPr eaLnBrk="1" hangingPunct="1"/>
            <a:r>
              <a:rPr lang="en-US" smtClean="0">
                <a:latin typeface="Arial" pitchFamily="34" charset="0"/>
                <a:cs typeface="Arial" pitchFamily="34" charset="0"/>
              </a:rPr>
              <a:t>Let’s do ESD together all the way through (ESD SW practice, ESD Team, ODRs, Attendance)</a:t>
            </a:r>
          </a:p>
          <a:p>
            <a:pPr eaLnBrk="1" hangingPunct="1"/>
            <a:endParaRPr lang="en-US" smtClean="0">
              <a:latin typeface="Arial" pitchFamily="34" charset="0"/>
              <a:cs typeface="Arial" pitchFamily="34" charset="0"/>
            </a:endParaRPr>
          </a:p>
          <a:p>
            <a:pPr eaLnBrk="1" hangingPunct="1"/>
            <a:r>
              <a:rPr lang="en-US" smtClean="0">
                <a:latin typeface="Arial" pitchFamily="34" charset="0"/>
                <a:cs typeface="Arial" pitchFamily="34" charset="0"/>
              </a:rPr>
              <a:t>(4: schools need to flush out their own triangle) So…first thing you want to do when you go back to school tomorrow…is to think about “what interventions do we actually have at each tier”. List them out..plug them in where you think they belong based on what you know about the 3 tiers. If you’ve done this before, do it again : )  you want to make sure you’re capturing everything..including any new interventions you may have developed recently. If you haven’t done this…you may find the “crack” that children are falling thru…you may find (as many of our schools have) that the ‘gap’ we need to close is actually the yellow part of this triangle… Most schools do not have enough secondary interventions (both in quantity and type/quality) needed to support their student body. Think about it…can your Secondary system hold 15-20% of the youth in your school? (school of 1,000 is 200 kids, 500 is 100 kids)?? Everyone needs to know what this completed triangle looks like for your school: your teachers, clinicians, administrators, families…</a:t>
            </a:r>
          </a:p>
        </p:txBody>
      </p:sp>
      <p:sp>
        <p:nvSpPr>
          <p:cNvPr id="6" name="Footer Placeholder 5"/>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Think about all the data sources you have now-these can be used to assess how much support you provide for each student?</a:t>
            </a:r>
          </a:p>
          <a:p>
            <a:pPr eaLnBrk="1" hangingPunct="1">
              <a:spcBef>
                <a:spcPct val="0"/>
              </a:spcBef>
            </a:pPr>
            <a:endParaRPr lang="en-US" smtClean="0"/>
          </a:p>
          <a:p>
            <a:pPr eaLnBrk="1" hangingPunct="1">
              <a:spcBef>
                <a:spcPct val="0"/>
              </a:spcBef>
            </a:pPr>
            <a:r>
              <a:rPr lang="en-US" smtClean="0"/>
              <a:t>What other info do you need? How do you use this data to guide teams to decide which kids get support- do you intervene early on before the problem become bigger?</a:t>
            </a:r>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70A51B-22AD-457E-B4CF-54BDC0AFDA9D}" type="slidenum">
              <a:rPr lang="en-US" smtClean="0"/>
              <a:pPr fontAlgn="base">
                <a:spcBef>
                  <a:spcPct val="0"/>
                </a:spcBef>
                <a:spcAft>
                  <a:spcPct val="0"/>
                </a:spcAft>
                <a:defRPr/>
              </a:pPr>
              <a:t>72</a:t>
            </a:fld>
            <a:endParaRPr lang="en-US" smtClean="0"/>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p:txBody>
          <a:bodyPr/>
          <a:lstStyle/>
          <a:p>
            <a:pPr>
              <a:defRPr/>
            </a:pPr>
            <a:fld id="{356CA10E-623F-4052-8262-E46FE824ACE4}" type="slidenum">
              <a:rPr lang="en-US"/>
              <a:pPr>
                <a:defRPr/>
              </a:pPr>
              <a:t>73</a:t>
            </a:fld>
            <a:endParaRPr lang="en-US"/>
          </a:p>
        </p:txBody>
      </p:sp>
      <p:sp>
        <p:nvSpPr>
          <p:cNvPr id="168963" name="Rectangle 7"/>
          <p:cNvSpPr txBox="1">
            <a:spLocks noGrp="1" noChangeArrowheads="1"/>
          </p:cNvSpPr>
          <p:nvPr/>
        </p:nvSpPr>
        <p:spPr bwMode="auto">
          <a:xfrm>
            <a:off x="3884614" y="8829968"/>
            <a:ext cx="2971800" cy="464820"/>
          </a:xfrm>
          <a:prstGeom prst="rect">
            <a:avLst/>
          </a:prstGeom>
          <a:noFill/>
          <a:ln w="9525">
            <a:noFill/>
            <a:miter lim="800000"/>
            <a:headEnd/>
            <a:tailEnd/>
          </a:ln>
        </p:spPr>
        <p:txBody>
          <a:bodyPr lIns="91411" tIns="45706" rIns="91411" bIns="45706" anchor="b"/>
          <a:lstStyle/>
          <a:p>
            <a:pPr algn="r" defTabSz="912676"/>
            <a:fld id="{B212B6BF-25EA-4B3E-97C5-7EE69602381A}" type="slidenum">
              <a:rPr lang="en-US" sz="1200"/>
              <a:pPr algn="r" defTabSz="912676"/>
              <a:t>73</a:t>
            </a:fld>
            <a:endParaRPr lang="en-US" sz="1200" dirty="0"/>
          </a:p>
        </p:txBody>
      </p:sp>
      <p:sp>
        <p:nvSpPr>
          <p:cNvPr id="16896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8965" name="Rectangle 3"/>
          <p:cNvSpPr>
            <a:spLocks noGrp="1" noChangeArrowheads="1"/>
          </p:cNvSpPr>
          <p:nvPr>
            <p:ph type="body" idx="1"/>
          </p:nvPr>
        </p:nvSpPr>
        <p:spPr bwMode="auto">
          <a:noFill/>
        </p:spPr>
        <p:txBody>
          <a:bodyPr wrap="square" lIns="91411" tIns="45706" rIns="91411" bIns="45706" numCol="1" anchor="t" anchorCtr="0" compatLnSpc="1">
            <a:prstTxWarp prst="textNoShape">
              <a:avLst/>
            </a:prstTxWarp>
          </a:bodyPr>
          <a:lstStyle/>
          <a:p>
            <a:pPr eaLnBrk="1" hangingPunct="1"/>
            <a:r>
              <a:rPr lang="en-US" smtClean="0">
                <a:latin typeface="Arial" pitchFamily="34" charset="0"/>
                <a:cs typeface="Arial" pitchFamily="34" charset="0"/>
              </a:rPr>
              <a:t>Poster paper:</a:t>
            </a:r>
          </a:p>
          <a:p>
            <a:pPr eaLnBrk="1" hangingPunct="1"/>
            <a:r>
              <a:rPr lang="en-US" smtClean="0">
                <a:latin typeface="Arial" pitchFamily="34" charset="0"/>
                <a:cs typeface="Arial" pitchFamily="34" charset="0"/>
              </a:rPr>
              <a:t>Draw this framework on your poster. We are going to go through taking inventory for each part, once piece at a time.</a:t>
            </a:r>
          </a:p>
          <a:p>
            <a:pPr eaLnBrk="1" hangingPunct="1"/>
            <a:r>
              <a:rPr lang="en-US" smtClean="0">
                <a:latin typeface="Arial" pitchFamily="34" charset="0"/>
                <a:cs typeface="Arial" pitchFamily="34" charset="0"/>
              </a:rPr>
              <a:t>Let’s do ESD together all the way through (ESD SW practice, ESD Team, ODRs, Attendance)</a:t>
            </a:r>
          </a:p>
          <a:p>
            <a:pPr eaLnBrk="1" hangingPunct="1"/>
            <a:endParaRPr lang="en-US" smtClean="0">
              <a:latin typeface="Arial" pitchFamily="34" charset="0"/>
              <a:cs typeface="Arial" pitchFamily="34" charset="0"/>
            </a:endParaRPr>
          </a:p>
          <a:p>
            <a:pPr eaLnBrk="1" hangingPunct="1"/>
            <a:r>
              <a:rPr lang="en-US" smtClean="0">
                <a:latin typeface="Arial" pitchFamily="34" charset="0"/>
                <a:cs typeface="Arial" pitchFamily="34" charset="0"/>
              </a:rPr>
              <a:t>(4: schools need to flush out their own triangle) So…first thing you want to do when you go back to school tomorrow…is to think about “what interventions do we actually have at each tier”. List them out..plug them in where you think they belong based on what you know about the 3 tiers. If you’ve done this before, do it again : )  you want to make sure you’re capturing everything..including any new interventions you may have developed recently. If you haven’t done this…you may find the “crack” that children are falling thru…you may find (as many of our schools have) that the ‘gap’ we need to close is actually the yellow part of this triangle… Most schools do not have enough secondary interventions (both in quantity and type/quality) needed to support their student body. Think about it…can your Secondary system hold 15-20% of the youth in your school? (school of 1,000 is 200 kids, 500 is 100 kids)?? Everyone needs to know what this completed triangle looks like for your school: your teachers, clinicians, administrators, families…</a:t>
            </a:r>
          </a:p>
        </p:txBody>
      </p:sp>
      <p:sp>
        <p:nvSpPr>
          <p:cNvPr id="6" name="Footer Placeholder 5"/>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p:txBody>
          <a:bodyPr/>
          <a:lstStyle/>
          <a:p>
            <a:pPr>
              <a:defRPr/>
            </a:pPr>
            <a:fld id="{356CA10E-623F-4052-8262-E46FE824ACE4}" type="slidenum">
              <a:rPr lang="en-US"/>
              <a:pPr>
                <a:defRPr/>
              </a:pPr>
              <a:t>74</a:t>
            </a:fld>
            <a:endParaRPr lang="en-US"/>
          </a:p>
        </p:txBody>
      </p:sp>
      <p:sp>
        <p:nvSpPr>
          <p:cNvPr id="168963" name="Rectangle 7"/>
          <p:cNvSpPr txBox="1">
            <a:spLocks noGrp="1" noChangeArrowheads="1"/>
          </p:cNvSpPr>
          <p:nvPr/>
        </p:nvSpPr>
        <p:spPr bwMode="auto">
          <a:xfrm>
            <a:off x="3884614" y="8829968"/>
            <a:ext cx="2971800" cy="464820"/>
          </a:xfrm>
          <a:prstGeom prst="rect">
            <a:avLst/>
          </a:prstGeom>
          <a:noFill/>
          <a:ln w="9525">
            <a:noFill/>
            <a:miter lim="800000"/>
            <a:headEnd/>
            <a:tailEnd/>
          </a:ln>
        </p:spPr>
        <p:txBody>
          <a:bodyPr lIns="91411" tIns="45706" rIns="91411" bIns="45706" anchor="b"/>
          <a:lstStyle/>
          <a:p>
            <a:pPr algn="r" defTabSz="912676"/>
            <a:fld id="{B212B6BF-25EA-4B3E-97C5-7EE69602381A}" type="slidenum">
              <a:rPr lang="en-US" sz="1200"/>
              <a:pPr algn="r" defTabSz="912676"/>
              <a:t>74</a:t>
            </a:fld>
            <a:endParaRPr lang="en-US" sz="1200" dirty="0"/>
          </a:p>
        </p:txBody>
      </p:sp>
      <p:sp>
        <p:nvSpPr>
          <p:cNvPr id="16896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8965" name="Rectangle 3"/>
          <p:cNvSpPr>
            <a:spLocks noGrp="1" noChangeArrowheads="1"/>
          </p:cNvSpPr>
          <p:nvPr>
            <p:ph type="body" idx="1"/>
          </p:nvPr>
        </p:nvSpPr>
        <p:spPr bwMode="auto">
          <a:noFill/>
        </p:spPr>
        <p:txBody>
          <a:bodyPr wrap="square" lIns="91411" tIns="45706" rIns="91411" bIns="45706" numCol="1" anchor="t" anchorCtr="0" compatLnSpc="1">
            <a:prstTxWarp prst="textNoShape">
              <a:avLst/>
            </a:prstTxWarp>
          </a:bodyPr>
          <a:lstStyle/>
          <a:p>
            <a:pPr eaLnBrk="1" hangingPunct="1"/>
            <a:r>
              <a:rPr lang="en-US" dirty="0" smtClean="0">
                <a:latin typeface="Arial" pitchFamily="34" charset="0"/>
                <a:cs typeface="Arial" pitchFamily="34" charset="0"/>
              </a:rPr>
              <a:t>Poster paper:</a:t>
            </a:r>
          </a:p>
          <a:p>
            <a:pPr eaLnBrk="1" hangingPunct="1"/>
            <a:r>
              <a:rPr lang="en-US" dirty="0" smtClean="0">
                <a:latin typeface="Arial" pitchFamily="34" charset="0"/>
                <a:cs typeface="Arial" pitchFamily="34" charset="0"/>
              </a:rPr>
              <a:t>Draw this framework on your poster. We are going to go through taking inventory for each part, once piece at a time.</a:t>
            </a:r>
          </a:p>
          <a:p>
            <a:pPr eaLnBrk="1" hangingPunct="1"/>
            <a:r>
              <a:rPr lang="en-US" dirty="0" smtClean="0">
                <a:latin typeface="Arial" pitchFamily="34" charset="0"/>
                <a:cs typeface="Arial" pitchFamily="34" charset="0"/>
              </a:rPr>
              <a:t>Let’s do PBIS together all the way through (ESD SW practice, ESD Team, </a:t>
            </a:r>
            <a:r>
              <a:rPr lang="en-US" dirty="0" err="1" smtClean="0">
                <a:latin typeface="Arial" pitchFamily="34" charset="0"/>
                <a:cs typeface="Arial" pitchFamily="34" charset="0"/>
              </a:rPr>
              <a:t>ODRs</a:t>
            </a:r>
            <a:r>
              <a:rPr lang="en-US" dirty="0" smtClean="0">
                <a:latin typeface="Arial" pitchFamily="34" charset="0"/>
                <a:cs typeface="Arial" pitchFamily="34" charset="0"/>
              </a:rPr>
              <a:t>, Attendance)</a:t>
            </a:r>
          </a:p>
          <a:p>
            <a:pPr eaLnBrk="1" hangingPunct="1"/>
            <a:endParaRPr lang="en-US" dirty="0" smtClean="0">
              <a:latin typeface="Arial" pitchFamily="34" charset="0"/>
              <a:cs typeface="Arial" pitchFamily="34" charset="0"/>
            </a:endParaRPr>
          </a:p>
          <a:p>
            <a:pPr eaLnBrk="1" hangingPunct="1"/>
            <a:r>
              <a:rPr lang="en-US" dirty="0" smtClean="0">
                <a:latin typeface="Arial" pitchFamily="34" charset="0"/>
                <a:cs typeface="Arial" pitchFamily="34" charset="0"/>
              </a:rPr>
              <a:t>(4: schools need to flush out their own triangle) So…first thing you want to do when you go back to school tomorrow…is to think about “what interventions do we actually have at each tier”. List them </a:t>
            </a:r>
            <a:r>
              <a:rPr lang="en-US" dirty="0" err="1" smtClean="0">
                <a:latin typeface="Arial" pitchFamily="34" charset="0"/>
                <a:cs typeface="Arial" pitchFamily="34" charset="0"/>
              </a:rPr>
              <a:t>out..plug</a:t>
            </a:r>
            <a:r>
              <a:rPr lang="en-US" dirty="0" smtClean="0">
                <a:latin typeface="Arial" pitchFamily="34" charset="0"/>
                <a:cs typeface="Arial" pitchFamily="34" charset="0"/>
              </a:rPr>
              <a:t> them in where you think they belong based on what you know about the 3 tiers. If you’ve done this before, do it again : )  you want to make sure you’re capturing </a:t>
            </a:r>
            <a:r>
              <a:rPr lang="en-US" dirty="0" err="1" smtClean="0">
                <a:latin typeface="Arial" pitchFamily="34" charset="0"/>
                <a:cs typeface="Arial" pitchFamily="34" charset="0"/>
              </a:rPr>
              <a:t>everything..including</a:t>
            </a:r>
            <a:r>
              <a:rPr lang="en-US" dirty="0" smtClean="0">
                <a:latin typeface="Arial" pitchFamily="34" charset="0"/>
                <a:cs typeface="Arial" pitchFamily="34" charset="0"/>
              </a:rPr>
              <a:t> any new interventions you may have developed recently. If you haven’t done this…you may find the “crack” that children are falling thru…you may find (as many of our schools have) that the ‘gap’ we need to close is actually the yellow part of this triangle… Most schools do not have enough secondary interventions (both in quantity and type/quality) needed to support their student body. Think about it…can your Secondary system hold 15-20% of the youth in your school? (school of 1,000 is 200 kids, 500 is 100 kids)?? Everyone needs to know what this completed triangle looks like for your school: your teachers, clinicians, administrators, families…</a:t>
            </a:r>
          </a:p>
        </p:txBody>
      </p:sp>
      <p:sp>
        <p:nvSpPr>
          <p:cNvPr id="6" name="Footer Placeholder 5"/>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p:cNvSpPr>
          <p:nvPr>
            <p:ph type="sldImg"/>
          </p:nvPr>
        </p:nvSpPr>
        <p:spPr>
          <a:ln/>
        </p:spPr>
      </p:sp>
      <p:sp>
        <p:nvSpPr>
          <p:cNvPr id="84995" name="Notes Placeholder 2"/>
          <p:cNvSpPr>
            <a:spLocks noGrp="1"/>
          </p:cNvSpPr>
          <p:nvPr>
            <p:ph type="body" idx="1"/>
          </p:nvPr>
        </p:nvSpPr>
        <p:spPr>
          <a:noFill/>
          <a:ln/>
        </p:spPr>
        <p:txBody>
          <a:bodyPr/>
          <a:lstStyle/>
          <a:p>
            <a:r>
              <a:rPr lang="en-US" smtClean="0">
                <a:latin typeface="Arial" pitchFamily="29" charset="0"/>
                <a:ea typeface="ＭＳ Ｐゴシック" pitchFamily="29" charset="-128"/>
                <a:cs typeface="ＭＳ Ｐゴシック" pitchFamily="29" charset="-128"/>
              </a:rPr>
              <a:t>Tier 1 – For All</a:t>
            </a:r>
          </a:p>
          <a:p>
            <a:r>
              <a:rPr lang="en-US" smtClean="0">
                <a:latin typeface="Arial" pitchFamily="29" charset="0"/>
                <a:ea typeface="ＭＳ Ｐゴシック" pitchFamily="29" charset="-128"/>
                <a:cs typeface="ＭＳ Ｐゴシック" pitchFamily="29" charset="-128"/>
              </a:rPr>
              <a:t>Tier 2- increase frequency, more specific to group, more involvement in development of feedback forms</a:t>
            </a:r>
          </a:p>
          <a:p>
            <a:endParaRPr lang="en-US" smtClean="0">
              <a:latin typeface="Arial" pitchFamily="29" charset="0"/>
              <a:ea typeface="ＭＳ Ｐゴシック" pitchFamily="29" charset="-128"/>
              <a:cs typeface="ＭＳ Ｐゴシック" pitchFamily="29" charset="-128"/>
            </a:endParaRPr>
          </a:p>
        </p:txBody>
      </p:sp>
      <p:sp>
        <p:nvSpPr>
          <p:cNvPr id="84996" name="Slide Number Placeholder 3"/>
          <p:cNvSpPr>
            <a:spLocks noGrp="1"/>
          </p:cNvSpPr>
          <p:nvPr>
            <p:ph type="sldNum" sz="quarter" idx="5"/>
          </p:nvPr>
        </p:nvSpPr>
        <p:spPr>
          <a:noFill/>
        </p:spPr>
        <p:txBody>
          <a:bodyPr/>
          <a:lstStyle/>
          <a:p>
            <a:fld id="{2AB7D87D-CFDF-5C4B-80E5-FF17D8373577}" type="slidenum">
              <a:rPr lang="en-US" smtClean="0">
                <a:latin typeface="Arial" pitchFamily="29" charset="0"/>
              </a:rPr>
              <a:pPr/>
              <a:t>75</a:t>
            </a:fld>
            <a:endParaRPr lang="en-US" smtClean="0">
              <a:latin typeface="Arial" pitchFamily="29"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smtClean="0">
                <a:latin typeface="Arial" pitchFamily="29" charset="0"/>
              </a:rPr>
              <a:t>Display sample implementation products, poster sessions</a:t>
            </a:r>
          </a:p>
          <a:p>
            <a:r>
              <a:rPr lang="en-US" smtClean="0">
                <a:latin typeface="Arial" pitchFamily="29" charset="0"/>
              </a:rPr>
              <a:t>Make connections, show where classroom practices will fit in</a:t>
            </a:r>
          </a:p>
          <a:p>
            <a:endParaRPr lang="en-US" smtClean="0">
              <a:latin typeface="Arial" pitchFamily="29" charset="0"/>
            </a:endParaRPr>
          </a:p>
          <a:p>
            <a:r>
              <a:rPr lang="en-US" smtClean="0">
                <a:latin typeface="Arial" pitchFamily="29" charset="0"/>
              </a:rPr>
              <a:t>Make this  a cloz activity of sorts </a:t>
            </a:r>
          </a:p>
        </p:txBody>
      </p:sp>
      <p:sp>
        <p:nvSpPr>
          <p:cNvPr id="19460" name="Slide Number Placeholder 3"/>
          <p:cNvSpPr>
            <a:spLocks noGrp="1"/>
          </p:cNvSpPr>
          <p:nvPr>
            <p:ph type="sldNum" sz="quarter" idx="5"/>
          </p:nvPr>
        </p:nvSpPr>
        <p:spPr>
          <a:noFill/>
        </p:spPr>
        <p:txBody>
          <a:bodyPr/>
          <a:lstStyle/>
          <a:p>
            <a:fld id="{6A55F8B1-3381-244F-94BE-875B20F724AF}" type="slidenum">
              <a:rPr lang="en-US" smtClean="0">
                <a:latin typeface="Arial" pitchFamily="29" charset="0"/>
              </a:rPr>
              <a:pPr/>
              <a:t>76</a:t>
            </a:fld>
            <a:endParaRPr lang="en-US" smtClean="0">
              <a:latin typeface="Arial" pitchFamily="29" charset="0"/>
            </a:endParaRPr>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p>
            <a:endParaRPr lang="en-US">
              <a:latin typeface="Times" pitchFamily="29" charset="0"/>
              <a:ea typeface="ＭＳ Ｐゴシック" pitchFamily="29" charset="-128"/>
              <a:cs typeface="ＭＳ Ｐゴシック" pitchFamily="29" charset="-128"/>
            </a:endParaRPr>
          </a:p>
        </p:txBody>
      </p:sp>
      <p:sp>
        <p:nvSpPr>
          <p:cNvPr id="22531" name="Rectangle 6"/>
          <p:cNvSpPr>
            <a:spLocks noGrp="1" noChangeArrowheads="1"/>
          </p:cNvSpPr>
          <p:nvPr>
            <p:ph type="ftr" sz="quarter" idx="4"/>
          </p:nvPr>
        </p:nvSpPr>
        <p:spPr>
          <a:noFill/>
        </p:spPr>
        <p:txBody>
          <a:bodyPr/>
          <a:lstStyle/>
          <a:p>
            <a:r>
              <a:rPr lang="en-US" smtClean="0">
                <a:latin typeface="Times" pitchFamily="29" charset="0"/>
                <a:ea typeface="ＭＳ Ｐゴシック" pitchFamily="29" charset="-128"/>
                <a:cs typeface="ＭＳ Ｐゴシック" pitchFamily="29" charset="-128"/>
              </a:rPr>
              <a:t>George &amp; Barrett (2011)</a:t>
            </a:r>
            <a:endParaRPr lang="en-US">
              <a:latin typeface="Times" pitchFamily="29" charset="0"/>
              <a:ea typeface="ＭＳ Ｐゴシック" pitchFamily="29" charset="-128"/>
              <a:cs typeface="ＭＳ Ｐゴシック" pitchFamily="29" charset="-128"/>
            </a:endParaRPr>
          </a:p>
        </p:txBody>
      </p:sp>
      <p:sp>
        <p:nvSpPr>
          <p:cNvPr id="22532" name="Rectangle 7"/>
          <p:cNvSpPr>
            <a:spLocks noGrp="1" noChangeArrowheads="1"/>
          </p:cNvSpPr>
          <p:nvPr>
            <p:ph type="sldNum" sz="quarter" idx="5"/>
          </p:nvPr>
        </p:nvSpPr>
        <p:spPr>
          <a:noFill/>
        </p:spPr>
        <p:txBody>
          <a:bodyPr/>
          <a:lstStyle/>
          <a:p>
            <a:fld id="{DACCCD3D-A625-C94D-9975-A31DBD4753F7}" type="slidenum">
              <a:rPr lang="en-US">
                <a:latin typeface="Times" pitchFamily="29" charset="0"/>
              </a:rPr>
              <a:pPr/>
              <a:t>78</a:t>
            </a:fld>
            <a:endParaRPr lang="en-US">
              <a:latin typeface="Times" pitchFamily="29" charset="0"/>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a:ln/>
        </p:spPr>
        <p:txBody>
          <a:bodyPr/>
          <a:lstStyle/>
          <a:p>
            <a:pPr eaLnBrk="1" hangingPunct="1">
              <a:spcBef>
                <a:spcPct val="0"/>
              </a:spcBef>
            </a:pPr>
            <a:r>
              <a:rPr lang="en-US" dirty="0" smtClean="0">
                <a:latin typeface="Times" pitchFamily="29" charset="0"/>
              </a:rPr>
              <a:t>Drowning frog example</a:t>
            </a:r>
            <a:endParaRPr lang="en-US" dirty="0">
              <a:latin typeface="Times" pitchFamily="29"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prstTxWarp prst="textNoShape">
              <a:avLst/>
            </a:prstTxWarp>
          </a:bodyPr>
          <a:lstStyle/>
          <a:p>
            <a:pPr algn="r" eaLnBrk="1" hangingPunct="1"/>
            <a:fld id="{1CA4EFF1-EF58-7940-A9A1-523C5AFED105}" type="slidenum">
              <a:rPr lang="en-US" sz="1200"/>
              <a:pPr algn="r" eaLnBrk="1" hangingPunct="1"/>
              <a:t>82</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a:latin typeface="Arial" pitchFamily="29" charset="0"/>
              </a:rPr>
              <a:t>As a coach, how can you assist your team with calendar tasks? Where does your action plan come in? What are your priorities to accomplish?  </a:t>
            </a:r>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AF70C975-8479-2041-8E83-EC2704789318}" type="slidenum">
              <a:rPr lang="en-US"/>
              <a:pPr/>
              <a:t>84</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a:latin typeface="Arial" pitchFamily="29" charset="0"/>
              <a:ea typeface="ＭＳ Ｐゴシック" pitchFamily="29" charset="-128"/>
              <a:cs typeface="ＭＳ Ｐゴシック" pitchFamily="29" charset="-128"/>
            </a:endParaRPr>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ea typeface="ＭＳ Ｐゴシック" pitchFamily="29" charset="-128"/>
                <a:cs typeface="ＭＳ Ｐゴシック" pitchFamily="29" charset="-128"/>
              </a:rPr>
              <a:t>Animated slide telling a well too known story.  </a:t>
            </a:r>
          </a:p>
        </p:txBody>
      </p:sp>
      <p:sp>
        <p:nvSpPr>
          <p:cNvPr id="58372" name="Date Placeholder 3"/>
          <p:cNvSpPr>
            <a:spLocks noGrp="1"/>
          </p:cNvSpPr>
          <p:nvPr>
            <p:ph type="dt" sz="quarter" idx="1"/>
          </p:nvPr>
        </p:nvSpPr>
        <p:spPr bwMode="auto">
          <a:noFill/>
          <a:ln>
            <a:miter lim="800000"/>
            <a:headEnd/>
            <a:tailEnd/>
          </a:ln>
        </p:spPr>
        <p:txBody>
          <a:bodyPr/>
          <a:lstStyle/>
          <a:p>
            <a:fld id="{DAA61F69-9A08-F543-B84F-F8910E18F0DD}" type="datetime1">
              <a:rPr lang="en-US">
                <a:latin typeface="Arial" pitchFamily="29" charset="0"/>
              </a:rPr>
              <a:pPr/>
              <a:t>8/10/2011</a:t>
            </a:fld>
            <a:endParaRPr lang="en-US">
              <a:latin typeface="Arial" pitchFamily="29" charset="0"/>
            </a:endParaRPr>
          </a:p>
        </p:txBody>
      </p:sp>
      <p:sp>
        <p:nvSpPr>
          <p:cNvPr id="58373" name="Slide Number Placeholder 4"/>
          <p:cNvSpPr>
            <a:spLocks noGrp="1"/>
          </p:cNvSpPr>
          <p:nvPr>
            <p:ph type="sldNum" sz="quarter" idx="5"/>
          </p:nvPr>
        </p:nvSpPr>
        <p:spPr bwMode="auto">
          <a:noFill/>
          <a:ln>
            <a:miter lim="800000"/>
            <a:headEnd/>
            <a:tailEnd/>
          </a:ln>
        </p:spPr>
        <p:txBody>
          <a:bodyPr/>
          <a:lstStyle/>
          <a:p>
            <a:fld id="{608285AB-299E-434A-9B7D-B338FFF75B73}" type="slidenum">
              <a:rPr lang="en-US">
                <a:latin typeface="Arial" pitchFamily="29" charset="0"/>
              </a:rPr>
              <a:pPr/>
              <a:t>85</a:t>
            </a:fld>
            <a:endParaRPr lang="en-US">
              <a:latin typeface="Arial" pitchFamily="29"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7"/>
          <p:cNvSpPr txBox="1">
            <a:spLocks noGrp="1" noChangeArrowheads="1"/>
          </p:cNvSpPr>
          <p:nvPr/>
        </p:nvSpPr>
        <p:spPr bwMode="auto">
          <a:xfrm>
            <a:off x="3884755" y="8830312"/>
            <a:ext cx="2971697" cy="464503"/>
          </a:xfrm>
          <a:prstGeom prst="rect">
            <a:avLst/>
          </a:prstGeom>
          <a:noFill/>
          <a:ln w="9525">
            <a:noFill/>
            <a:miter lim="800000"/>
            <a:headEnd/>
            <a:tailEnd/>
          </a:ln>
        </p:spPr>
        <p:txBody>
          <a:bodyPr lIns="92300" tIns="46150" rIns="92300" bIns="46150" anchor="b"/>
          <a:lstStyle/>
          <a:p>
            <a:pPr algn="r" defTabSz="906004"/>
            <a:fld id="{8F688FC7-1E6B-45AC-9AC5-E7FD4D036785}" type="slidenum">
              <a:rPr lang="en-US" sz="1200" b="0">
                <a:solidFill>
                  <a:schemeClr val="tx1"/>
                </a:solidFill>
                <a:latin typeface="Arial" charset="0"/>
              </a:rPr>
              <a:pPr algn="r" defTabSz="906004"/>
              <a:t>9</a:t>
            </a:fld>
            <a:endParaRPr lang="en-US" sz="1200" b="0" dirty="0">
              <a:solidFill>
                <a:schemeClr val="tx1"/>
              </a:solidFill>
              <a:latin typeface="Arial" charset="0"/>
            </a:endParaRPr>
          </a:p>
        </p:txBody>
      </p:sp>
      <p:sp>
        <p:nvSpPr>
          <p:cNvPr id="816131" name="Slide Image Placeholder 1"/>
          <p:cNvSpPr>
            <a:spLocks noGrp="1" noRot="1" noChangeAspect="1" noTextEdit="1"/>
          </p:cNvSpPr>
          <p:nvPr>
            <p:ph type="sldImg"/>
          </p:nvPr>
        </p:nvSpPr>
        <p:spPr>
          <a:ln/>
        </p:spPr>
      </p:sp>
      <p:sp>
        <p:nvSpPr>
          <p:cNvPr id="816132" name="Notes Placeholder 2"/>
          <p:cNvSpPr>
            <a:spLocks noGrp="1"/>
          </p:cNvSpPr>
          <p:nvPr>
            <p:ph type="body" idx="1"/>
          </p:nvPr>
        </p:nvSpPr>
        <p:spPr>
          <a:xfrm>
            <a:off x="686731" y="4416742"/>
            <a:ext cx="5484540" cy="4182112"/>
          </a:xfrm>
          <a:solidFill>
            <a:srgbClr val="FFFFFF"/>
          </a:solidFill>
          <a:ln>
            <a:solidFill>
              <a:srgbClr val="000000"/>
            </a:solidFill>
          </a:ln>
        </p:spPr>
        <p:txBody>
          <a:bodyPr lIns="92300" tIns="46150" rIns="92300" bIns="46150"/>
          <a:lstStyle/>
          <a:p>
            <a:pPr defTabSz="460068" eaLnBrk="1" hangingPunct="1">
              <a:lnSpc>
                <a:spcPct val="80000"/>
              </a:lnSpc>
              <a:spcBef>
                <a:spcPct val="0"/>
              </a:spcBef>
            </a:pPr>
            <a:r>
              <a:rPr lang="en-US" sz="1000" dirty="0" smtClean="0"/>
              <a:t>ADAPTED FROM PASCO</a:t>
            </a:r>
          </a:p>
          <a:p>
            <a:pPr defTabSz="460068" eaLnBrk="1" hangingPunct="1">
              <a:lnSpc>
                <a:spcPct val="80000"/>
              </a:lnSpc>
              <a:spcBef>
                <a:spcPct val="0"/>
              </a:spcBef>
            </a:pPr>
            <a:r>
              <a:rPr lang="en-US" sz="1000" dirty="0" smtClean="0"/>
              <a:t>District facilitates discussions among schools on curriculum standards preschool through12th grade.</a:t>
            </a:r>
          </a:p>
          <a:p>
            <a:pPr defTabSz="460068" eaLnBrk="1" hangingPunct="1">
              <a:lnSpc>
                <a:spcPct val="80000"/>
              </a:lnSpc>
              <a:spcBef>
                <a:spcPct val="0"/>
              </a:spcBef>
            </a:pPr>
            <a:r>
              <a:rPr lang="en-US" sz="1000" dirty="0" smtClean="0"/>
              <a:t>Systematic process for monitoring, evaluating, reviewing curriculum.</a:t>
            </a:r>
          </a:p>
          <a:p>
            <a:pPr defTabSz="460068" eaLnBrk="1" hangingPunct="1">
              <a:spcBef>
                <a:spcPct val="0"/>
              </a:spcBef>
            </a:pPr>
            <a:endParaRPr lang="en-US" sz="1000" i="1" dirty="0" smtClean="0">
              <a:latin typeface="Times" pitchFamily="18" charset="0"/>
            </a:endParaRPr>
          </a:p>
        </p:txBody>
      </p:sp>
      <p:sp>
        <p:nvSpPr>
          <p:cNvPr id="816133" name="Slide Number Placeholder 3"/>
          <p:cNvSpPr txBox="1">
            <a:spLocks noGrp="1"/>
          </p:cNvSpPr>
          <p:nvPr/>
        </p:nvSpPr>
        <p:spPr bwMode="auto">
          <a:xfrm>
            <a:off x="3884755" y="8830312"/>
            <a:ext cx="2971697" cy="464503"/>
          </a:xfrm>
          <a:prstGeom prst="rect">
            <a:avLst/>
          </a:prstGeom>
          <a:noFill/>
          <a:ln w="9525">
            <a:noFill/>
            <a:miter lim="800000"/>
            <a:headEnd/>
            <a:tailEnd/>
          </a:ln>
        </p:spPr>
        <p:txBody>
          <a:bodyPr lIns="92295" tIns="46148" rIns="92295" bIns="46148" anchor="b"/>
          <a:lstStyle/>
          <a:p>
            <a:pPr algn="r" defTabSz="460068"/>
            <a:fld id="{8D6001BE-BB07-4264-AD70-E98D62EC9B31}" type="slidenum">
              <a:rPr lang="en-US" sz="1200" b="0">
                <a:solidFill>
                  <a:schemeClr val="tx1"/>
                </a:solidFill>
                <a:latin typeface="Calibri" pitchFamily="34" charset="0"/>
                <a:ea typeface="ＭＳ Ｐゴシック"/>
                <a:cs typeface="ＭＳ Ｐゴシック"/>
              </a:rPr>
              <a:pPr algn="r" defTabSz="460068"/>
              <a:t>9</a:t>
            </a:fld>
            <a:endParaRPr lang="en-US" sz="1200" b="0" dirty="0">
              <a:solidFill>
                <a:schemeClr val="tx1"/>
              </a:solidFill>
              <a:latin typeface="Calibri" pitchFamily="34" charset="0"/>
              <a:ea typeface="ＭＳ Ｐゴシック"/>
              <a:cs typeface="ＭＳ Ｐゴシック"/>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ea typeface="ＭＳ Ｐゴシック" pitchFamily="29" charset="-128"/>
                <a:cs typeface="ＭＳ Ｐゴシック" pitchFamily="29" charset="-128"/>
              </a:rPr>
              <a:t>We need primary people with a back up person for each role needed. It is encouraged to NOT have the administrator play a primary role for facilitator, data analyst, or minute taker. Administrators need to be flexible with what might come up and it is unpredictable when a situation causes administrator absence from a planned meeting. Since we know that this might occur, let’s avoid problems and set up the roles so that the team is not dependent on administrators being at the full meetings 100% of the time.</a:t>
            </a:r>
          </a:p>
        </p:txBody>
      </p:sp>
      <p:sp>
        <p:nvSpPr>
          <p:cNvPr id="51204" name="Date Placeholder 3"/>
          <p:cNvSpPr>
            <a:spLocks noGrp="1"/>
          </p:cNvSpPr>
          <p:nvPr>
            <p:ph type="dt" sz="quarter" idx="1"/>
          </p:nvPr>
        </p:nvSpPr>
        <p:spPr bwMode="auto">
          <a:noFill/>
          <a:ln>
            <a:miter lim="800000"/>
            <a:headEnd/>
            <a:tailEnd/>
          </a:ln>
        </p:spPr>
        <p:txBody>
          <a:bodyPr/>
          <a:lstStyle/>
          <a:p>
            <a:fld id="{921F3070-515B-D041-BF25-51B7B6C1A92A}" type="datetime1">
              <a:rPr lang="en-US">
                <a:latin typeface="Arial" pitchFamily="29" charset="0"/>
              </a:rPr>
              <a:pPr/>
              <a:t>8/10/2011</a:t>
            </a:fld>
            <a:endParaRPr lang="en-US">
              <a:latin typeface="Arial" pitchFamily="29" charset="0"/>
            </a:endParaRPr>
          </a:p>
        </p:txBody>
      </p:sp>
      <p:sp>
        <p:nvSpPr>
          <p:cNvPr id="51205" name="Slide Number Placeholder 4"/>
          <p:cNvSpPr>
            <a:spLocks noGrp="1"/>
          </p:cNvSpPr>
          <p:nvPr>
            <p:ph type="sldNum" sz="quarter" idx="5"/>
          </p:nvPr>
        </p:nvSpPr>
        <p:spPr bwMode="auto">
          <a:noFill/>
          <a:ln>
            <a:miter lim="800000"/>
            <a:headEnd/>
            <a:tailEnd/>
          </a:ln>
        </p:spPr>
        <p:txBody>
          <a:bodyPr/>
          <a:lstStyle/>
          <a:p>
            <a:fld id="{6D237D7C-4C1A-2542-ABCF-8E223D1DCDB2}" type="slidenum">
              <a:rPr lang="en-US">
                <a:latin typeface="Arial" pitchFamily="29" charset="0"/>
              </a:rPr>
              <a:pPr/>
              <a:t>86</a:t>
            </a:fld>
            <a:endParaRPr lang="en-US">
              <a:latin typeface="Arial" pitchFamily="29"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29" charset="-128"/>
              <a:cs typeface="ＭＳ Ｐゴシック" pitchFamily="29" charset="-128"/>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054C5FD6-B2D2-274B-A436-AF2B9D61D514}" type="slidenum">
              <a:rPr lang="en-US">
                <a:latin typeface="Arial" pitchFamily="29" charset="0"/>
              </a:rPr>
              <a:pPr/>
              <a:t>88</a:t>
            </a:fld>
            <a:endParaRPr lang="en-US">
              <a:latin typeface="Arial" pitchFamily="29"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ea typeface="ＭＳ Ｐゴシック" pitchFamily="29" charset="-128"/>
                <a:cs typeface="ＭＳ Ｐゴシック" pitchFamily="29" charset="-128"/>
              </a:rPr>
              <a:t>Basic Meeting Foundations Elements are essential no matter what type of meeting is being conducted. Teams need to know the purpose and expected outcomes of their group, they need to establish operating agreements (always start with something nice,  avoid side talk, be on time, etc), and they need to establish roles and the expected responsibilities .</a:t>
            </a:r>
          </a:p>
        </p:txBody>
      </p:sp>
      <p:sp>
        <p:nvSpPr>
          <p:cNvPr id="49156" name="Slide Number Placeholder 3"/>
          <p:cNvSpPr>
            <a:spLocks noGrp="1"/>
          </p:cNvSpPr>
          <p:nvPr>
            <p:ph type="sldNum" sz="quarter" idx="5"/>
          </p:nvPr>
        </p:nvSpPr>
        <p:spPr bwMode="auto">
          <a:noFill/>
          <a:ln>
            <a:miter lim="800000"/>
            <a:headEnd/>
            <a:tailEnd/>
          </a:ln>
        </p:spPr>
        <p:txBody>
          <a:bodyPr/>
          <a:lstStyle/>
          <a:p>
            <a:fld id="{0C6CE76E-88AC-1941-A2E3-8F20A3048C8C}" type="slidenum">
              <a:rPr lang="en-US">
                <a:latin typeface="Arial" pitchFamily="29" charset="0"/>
              </a:rPr>
              <a:pPr/>
              <a:t>89</a:t>
            </a:fld>
            <a:endParaRPr lang="en-US">
              <a:latin typeface="Arial" pitchFamily="29" charset="0"/>
            </a:endParaRPr>
          </a:p>
        </p:txBody>
      </p:sp>
      <p:sp>
        <p:nvSpPr>
          <p:cNvPr id="49157" name="Date Placeholder 4"/>
          <p:cNvSpPr>
            <a:spLocks noGrp="1"/>
          </p:cNvSpPr>
          <p:nvPr>
            <p:ph type="dt" sz="quarter" idx="1"/>
          </p:nvPr>
        </p:nvSpPr>
        <p:spPr bwMode="auto">
          <a:noFill/>
          <a:ln>
            <a:miter lim="800000"/>
            <a:headEnd/>
            <a:tailEnd/>
          </a:ln>
        </p:spPr>
        <p:txBody>
          <a:bodyPr/>
          <a:lstStyle/>
          <a:p>
            <a:fld id="{C2679E9E-3882-814C-900E-BBB82E07278D}" type="datetime1">
              <a:rPr lang="en-US">
                <a:latin typeface="Arial" pitchFamily="29" charset="0"/>
              </a:rPr>
              <a:pPr/>
              <a:t>8/10/2011</a:t>
            </a:fld>
            <a:endParaRPr lang="en-US">
              <a:latin typeface="Arial" pitchFamily="29"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ea typeface="ＭＳ Ｐゴシック" pitchFamily="29" charset="-128"/>
                <a:cs typeface="ＭＳ Ｐゴシック" pitchFamily="29" charset="-128"/>
              </a:rPr>
              <a:t>Help people understand what needs to be documented and why. If someone talks the entire meeting and there is no discussion, that is a memo, not a meeting!  No need to document irrelevant anecdotes like: ‘ Jason yawned after Debbie explained her problem’, or ‘Debbie rolled her eyes and sighed when we talked about the testing schedule’</a:t>
            </a:r>
          </a:p>
        </p:txBody>
      </p:sp>
      <p:sp>
        <p:nvSpPr>
          <p:cNvPr id="56324" name="Date Placeholder 3"/>
          <p:cNvSpPr>
            <a:spLocks noGrp="1"/>
          </p:cNvSpPr>
          <p:nvPr>
            <p:ph type="dt" sz="quarter" idx="1"/>
          </p:nvPr>
        </p:nvSpPr>
        <p:spPr bwMode="auto">
          <a:noFill/>
          <a:ln>
            <a:miter lim="800000"/>
            <a:headEnd/>
            <a:tailEnd/>
          </a:ln>
        </p:spPr>
        <p:txBody>
          <a:bodyPr/>
          <a:lstStyle/>
          <a:p>
            <a:fld id="{DD159501-5334-364A-BDFC-0B41BE043EFC}" type="datetime1">
              <a:rPr lang="en-US">
                <a:latin typeface="Arial" pitchFamily="29" charset="0"/>
              </a:rPr>
              <a:pPr/>
              <a:t>8/10/2011</a:t>
            </a:fld>
            <a:endParaRPr lang="en-US">
              <a:latin typeface="Arial" pitchFamily="29" charset="0"/>
            </a:endParaRPr>
          </a:p>
        </p:txBody>
      </p:sp>
      <p:sp>
        <p:nvSpPr>
          <p:cNvPr id="56325" name="Slide Number Placeholder 4"/>
          <p:cNvSpPr>
            <a:spLocks noGrp="1"/>
          </p:cNvSpPr>
          <p:nvPr>
            <p:ph type="sldNum" sz="quarter" idx="5"/>
          </p:nvPr>
        </p:nvSpPr>
        <p:spPr bwMode="auto">
          <a:noFill/>
          <a:ln>
            <a:miter lim="800000"/>
            <a:headEnd/>
            <a:tailEnd/>
          </a:ln>
        </p:spPr>
        <p:txBody>
          <a:bodyPr/>
          <a:lstStyle/>
          <a:p>
            <a:fld id="{0AD3282E-C7EE-8B48-B3D6-51FEB4867532}" type="slidenum">
              <a:rPr lang="en-US">
                <a:latin typeface="Arial" pitchFamily="29" charset="0"/>
              </a:rPr>
              <a:pPr/>
              <a:t>90</a:t>
            </a:fld>
            <a:endParaRPr lang="en-US">
              <a:latin typeface="Arial" pitchFamily="29"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atin typeface="Arial" pitchFamily="29" charset="0"/>
                <a:ea typeface="ＭＳ Ｐゴシック" pitchFamily="29" charset="-128"/>
                <a:cs typeface="ＭＳ Ｐゴシック" pitchFamily="29" charset="-128"/>
              </a:rPr>
              <a:t>This slide is animated to teach the different parts of the meeting minute form each click adds the next section</a:t>
            </a:r>
          </a:p>
          <a:p>
            <a:pPr eaLnBrk="1" hangingPunct="1">
              <a:spcBef>
                <a:spcPct val="0"/>
              </a:spcBef>
            </a:pPr>
            <a:r>
              <a:rPr lang="en-US">
                <a:latin typeface="Arial" pitchFamily="29" charset="0"/>
                <a:ea typeface="ＭＳ Ｐゴシック" pitchFamily="29" charset="-128"/>
                <a:cs typeface="ＭＳ Ｐゴシック" pitchFamily="29" charset="-128"/>
              </a:rPr>
              <a:t>Most schools have the title at the top and write/type as the meeting progresses</a:t>
            </a:r>
          </a:p>
          <a:p>
            <a:pPr eaLnBrk="1" hangingPunct="1">
              <a:spcBef>
                <a:spcPct val="0"/>
              </a:spcBef>
            </a:pPr>
            <a:endParaRPr lang="en-US">
              <a:latin typeface="Arial" pitchFamily="29" charset="0"/>
              <a:ea typeface="ＭＳ Ｐゴシック" pitchFamily="29" charset="-128"/>
              <a:cs typeface="ＭＳ Ｐゴシック" pitchFamily="29" charset="-128"/>
            </a:endParaRPr>
          </a:p>
          <a:p>
            <a:pPr eaLnBrk="1" hangingPunct="1">
              <a:spcBef>
                <a:spcPct val="0"/>
              </a:spcBef>
            </a:pPr>
            <a:r>
              <a:rPr lang="en-US">
                <a:latin typeface="Arial" pitchFamily="29" charset="0"/>
                <a:ea typeface="ＭＳ Ｐゴシック" pitchFamily="29" charset="-128"/>
                <a:cs typeface="ＭＳ Ｐゴシック" pitchFamily="29" charset="-128"/>
              </a:rPr>
              <a:t>Make a point that we don’t need to document everything that happened (i.e., NM rolled her eyes KJ entered the room, SW continued to repeat the same issue, we took at 5 minute bathroom break)</a:t>
            </a:r>
          </a:p>
        </p:txBody>
      </p:sp>
      <p:sp>
        <p:nvSpPr>
          <p:cNvPr id="60420" name="Slide Number Placeholder 3"/>
          <p:cNvSpPr>
            <a:spLocks noGrp="1"/>
          </p:cNvSpPr>
          <p:nvPr>
            <p:ph type="sldNum" sz="quarter" idx="5"/>
          </p:nvPr>
        </p:nvSpPr>
        <p:spPr bwMode="auto">
          <a:noFill/>
          <a:ln>
            <a:miter lim="800000"/>
            <a:headEnd/>
            <a:tailEnd/>
          </a:ln>
        </p:spPr>
        <p:txBody>
          <a:bodyPr/>
          <a:lstStyle/>
          <a:p>
            <a:fld id="{A9C63669-CBD3-764B-B5C3-162156B7298D}" type="slidenum">
              <a:rPr lang="en-US">
                <a:latin typeface="Arial" pitchFamily="29" charset="0"/>
              </a:rPr>
              <a:pPr/>
              <a:t>91</a:t>
            </a:fld>
            <a:endParaRPr lang="en-US">
              <a:latin typeface="Arial" pitchFamily="29" charset="0"/>
            </a:endParaRPr>
          </a:p>
        </p:txBody>
      </p:sp>
      <p:sp>
        <p:nvSpPr>
          <p:cNvPr id="60421" name="Date Placeholder 4"/>
          <p:cNvSpPr>
            <a:spLocks noGrp="1"/>
          </p:cNvSpPr>
          <p:nvPr>
            <p:ph type="dt" sz="quarter" idx="1"/>
          </p:nvPr>
        </p:nvSpPr>
        <p:spPr bwMode="auto">
          <a:noFill/>
          <a:ln>
            <a:miter lim="800000"/>
            <a:headEnd/>
            <a:tailEnd/>
          </a:ln>
        </p:spPr>
        <p:txBody>
          <a:bodyPr/>
          <a:lstStyle/>
          <a:p>
            <a:fld id="{8F680E9A-8C54-8C45-9421-E04479655F02}" type="datetime1">
              <a:rPr lang="en-US">
                <a:latin typeface="Arial" pitchFamily="29" charset="0"/>
              </a:rPr>
              <a:pPr/>
              <a:t>8/10/2011</a:t>
            </a:fld>
            <a:endParaRPr lang="en-US">
              <a:latin typeface="Arial" pitchFamily="29"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5FEE7537-268F-8C44-9238-9AA85D8BCA3D}" type="slidenum">
              <a:rPr lang="en-US"/>
              <a:pPr/>
              <a:t>93</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a:latin typeface="Arial" pitchFamily="29" charset="0"/>
              <a:ea typeface="ＭＳ Ｐゴシック" pitchFamily="29" charset="-128"/>
              <a:cs typeface="ＭＳ Ｐゴシック" pitchFamily="29" charset="-128"/>
            </a:endParaRPr>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We plan for systems to support top two tiers .Creating foundations to support the maintenance of those behaviors.</a:t>
            </a:r>
          </a:p>
        </p:txBody>
      </p:sp>
      <p:sp>
        <p:nvSpPr>
          <p:cNvPr id="4" name="Slide Number Placeholder 3"/>
          <p:cNvSpPr>
            <a:spLocks noGrp="1"/>
          </p:cNvSpPr>
          <p:nvPr>
            <p:ph type="sldNum" sz="quarter" idx="5"/>
          </p:nvPr>
        </p:nvSpPr>
        <p:spPr/>
        <p:txBody>
          <a:bodyPr/>
          <a:lstStyle/>
          <a:p>
            <a:pPr>
              <a:defRPr/>
            </a:pPr>
            <a:fld id="{6CB2B150-16D3-4DB9-8A43-639451809110}" type="slidenum">
              <a:rPr lang="en-US" smtClean="0"/>
              <a:pPr>
                <a:defRPr/>
              </a:pPr>
              <a:t>94</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4F5EB4F-81A3-2E4A-B1C9-E3A769CA8925}" type="slidenum">
              <a:rPr lang="en-US">
                <a:latin typeface="Arial" pitchFamily="29" charset="0"/>
              </a:rPr>
              <a:pPr/>
              <a:t>95</a:t>
            </a:fld>
            <a:endParaRPr lang="en-US">
              <a:latin typeface="Arial" pitchFamily="29" charset="0"/>
            </a:endParaRPr>
          </a:p>
        </p:txBody>
      </p:sp>
      <p:sp>
        <p:nvSpPr>
          <p:cNvPr id="72707" name="Rectangle 2"/>
          <p:cNvSpPr>
            <a:spLocks noGrp="1" noRot="1" noChangeAspect="1" noChangeArrowheads="1" noTextEdit="1"/>
          </p:cNvSpPr>
          <p:nvPr>
            <p:ph type="sldImg"/>
          </p:nvPr>
        </p:nvSpPr>
        <p:spPr>
          <a:xfrm>
            <a:off x="1144588" y="697230"/>
            <a:ext cx="4572000" cy="3486150"/>
          </a:xfrm>
          <a:ln/>
        </p:spPr>
      </p:sp>
      <p:sp>
        <p:nvSpPr>
          <p:cNvPr id="72708" name="Rectangle 3"/>
          <p:cNvSpPr>
            <a:spLocks noGrp="1" noChangeArrowheads="1"/>
          </p:cNvSpPr>
          <p:nvPr>
            <p:ph type="body" idx="1"/>
          </p:nvPr>
        </p:nvSpPr>
        <p:spPr>
          <a:noFill/>
          <a:ln/>
        </p:spPr>
        <p:txBody>
          <a:bodyPr/>
          <a:lstStyle/>
          <a:p>
            <a:pPr eaLnBrk="1" hangingPunct="1"/>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3112663-3E7C-284D-A16E-45D501B644D2}" type="slidenum">
              <a:rPr lang="en-US"/>
              <a:pPr/>
              <a:t>96</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dirty="0">
              <a:latin typeface="Arial" pitchFamily="29" charset="0"/>
              <a:ea typeface="ＭＳ Ｐゴシック" pitchFamily="29" charset="-128"/>
              <a:cs typeface="ＭＳ Ｐゴシック" pitchFamily="29" charset="-128"/>
            </a:endParaRPr>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6099AFEC-74C1-D44F-B4B6-E85C43C2E875}" type="slidenum">
              <a:rPr lang="en-US"/>
              <a:pPr/>
              <a:t>98</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r>
              <a:rPr lang="en-US">
                <a:latin typeface="Arial" pitchFamily="29" charset="0"/>
                <a:ea typeface="ＭＳ Ｐゴシック" pitchFamily="29" charset="-128"/>
                <a:cs typeface="ＭＳ Ｐゴシック" pitchFamily="29" charset="-128"/>
              </a:rPr>
              <a:t>Can we say establish a targeted intervention is your school like CICO</a:t>
            </a:r>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txBox="1">
            <a:spLocks noGrp="1" noChangeArrowheads="1"/>
          </p:cNvSpPr>
          <p:nvPr/>
        </p:nvSpPr>
        <p:spPr bwMode="auto">
          <a:xfrm>
            <a:off x="0" y="8831580"/>
            <a:ext cx="2971800" cy="464820"/>
          </a:xfrm>
          <a:prstGeom prst="rect">
            <a:avLst/>
          </a:prstGeom>
          <a:noFill/>
          <a:ln w="9525">
            <a:noFill/>
            <a:miter lim="800000"/>
            <a:headEnd/>
            <a:tailEnd/>
          </a:ln>
        </p:spPr>
        <p:txBody>
          <a:bodyPr anchor="b">
            <a:prstTxWarp prst="textNoShape">
              <a:avLst/>
            </a:prstTxWarp>
          </a:bodyPr>
          <a:lstStyle/>
          <a:p>
            <a:r>
              <a:rPr lang="en-US" sz="1200" u="sng">
                <a:solidFill>
                  <a:srgbClr val="000000"/>
                </a:solidFill>
              </a:rPr>
              <a:t>(c) Dean Fixsen and Karen Blase, 2008</a:t>
            </a:r>
          </a:p>
        </p:txBody>
      </p:sp>
      <p:sp>
        <p:nvSpPr>
          <p:cNvPr id="36867" name="Rectangle 7"/>
          <p:cNvSpPr txBox="1">
            <a:spLocks noGrp="1" noChangeArrowheads="1"/>
          </p:cNvSpPr>
          <p:nvPr/>
        </p:nvSpPr>
        <p:spPr bwMode="auto">
          <a:xfrm>
            <a:off x="3886200" y="8831580"/>
            <a:ext cx="2971800" cy="464820"/>
          </a:xfrm>
          <a:prstGeom prst="rect">
            <a:avLst/>
          </a:prstGeom>
          <a:noFill/>
          <a:ln w="9525">
            <a:noFill/>
            <a:miter lim="800000"/>
            <a:headEnd/>
            <a:tailEnd/>
          </a:ln>
        </p:spPr>
        <p:txBody>
          <a:bodyPr anchor="b">
            <a:prstTxWarp prst="textNoShape">
              <a:avLst/>
            </a:prstTxWarp>
          </a:bodyPr>
          <a:lstStyle/>
          <a:p>
            <a:pPr algn="r"/>
            <a:fld id="{3453E647-22F1-1946-91B4-DDBD1A5CDCE1}" type="slidenum">
              <a:rPr lang="en-US" sz="1200" u="sng">
                <a:solidFill>
                  <a:srgbClr val="000000"/>
                </a:solidFill>
              </a:rPr>
              <a:pPr algn="r"/>
              <a:t>13</a:t>
            </a:fld>
            <a:endParaRPr lang="en-US" sz="1200" u="sng">
              <a:solidFill>
                <a:srgbClr val="000000"/>
              </a:solidFill>
            </a:endParaRPr>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a:ln/>
        </p:spPr>
        <p:txBody>
          <a:bodyPr/>
          <a:lstStyle/>
          <a:p>
            <a:pPr eaLnBrk="1" hangingPunct="1"/>
            <a:endParaRPr lang="en-US">
              <a:latin typeface="Arial" pitchFamily="29" charset="0"/>
              <a:ea typeface="ＭＳ Ｐゴシック" pitchFamily="29" charset="-128"/>
              <a:cs typeface="ＭＳ Ｐゴシック" pitchFamily="29" charset="-128"/>
            </a:endParaRPr>
          </a:p>
        </p:txBody>
      </p:sp>
      <p:sp>
        <p:nvSpPr>
          <p:cNvPr id="6" name="Footer Placeholder 5"/>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341A8981-B0F5-D949-89B6-2FF184079CA3}" type="slidenum">
              <a:rPr lang="en-US"/>
              <a:pPr/>
              <a:t>99</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a:latin typeface="Arial" pitchFamily="29" charset="0"/>
              <a:ea typeface="ＭＳ Ｐゴシック" pitchFamily="29" charset="-128"/>
              <a:cs typeface="ＭＳ Ｐゴシック" pitchFamily="29" charset="-128"/>
            </a:endParaRPr>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C90EBF5F-8CCA-D343-A6D5-94411F101256}" type="slidenum">
              <a:rPr lang="en-US"/>
              <a:pPr/>
              <a:t>100</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a:latin typeface="Arial" pitchFamily="29" charset="0"/>
              <a:ea typeface="ＭＳ Ｐゴシック" pitchFamily="29" charset="-128"/>
              <a:cs typeface="ＭＳ Ｐゴシック" pitchFamily="29" charset="-128"/>
            </a:endParaRPr>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a:latin typeface="Arial" pitchFamily="29" charset="0"/>
              <a:ea typeface="ＭＳ Ｐゴシック" pitchFamily="29" charset="-128"/>
              <a:cs typeface="ＭＳ Ｐゴシック" pitchFamily="29" charset="-128"/>
            </a:endParaRPr>
          </a:p>
        </p:txBody>
      </p:sp>
      <p:sp>
        <p:nvSpPr>
          <p:cNvPr id="38916" name="Slide Number Placeholder 3"/>
          <p:cNvSpPr>
            <a:spLocks noGrp="1"/>
          </p:cNvSpPr>
          <p:nvPr>
            <p:ph type="sldNum" sz="quarter" idx="5"/>
          </p:nvPr>
        </p:nvSpPr>
        <p:spPr>
          <a:noFill/>
        </p:spPr>
        <p:txBody>
          <a:bodyPr/>
          <a:lstStyle/>
          <a:p>
            <a:fld id="{82009A8A-4B33-7842-B333-4F119A2D1C63}" type="slidenum">
              <a:rPr lang="en-US"/>
              <a:pPr/>
              <a:t>14</a:t>
            </a:fld>
            <a:endParaRPr lang="en-US"/>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a:latin typeface="Arial" pitchFamily="29" charset="0"/>
              <a:ea typeface="ＭＳ Ｐゴシック" pitchFamily="29" charset="-128"/>
              <a:cs typeface="ＭＳ Ｐゴシック" pitchFamily="29" charset="-128"/>
            </a:endParaRPr>
          </a:p>
        </p:txBody>
      </p:sp>
      <p:sp>
        <p:nvSpPr>
          <p:cNvPr id="40964" name="Slide Number Placeholder 3"/>
          <p:cNvSpPr>
            <a:spLocks noGrp="1"/>
          </p:cNvSpPr>
          <p:nvPr>
            <p:ph type="sldNum" sz="quarter" idx="5"/>
          </p:nvPr>
        </p:nvSpPr>
        <p:spPr>
          <a:noFill/>
        </p:spPr>
        <p:txBody>
          <a:bodyPr/>
          <a:lstStyle/>
          <a:p>
            <a:fld id="{F92D0D06-C35A-8B44-A234-6C634B374273}" type="slidenum">
              <a:rPr lang="en-US"/>
              <a:pPr/>
              <a:t>15</a:t>
            </a:fld>
            <a:endParaRPr lang="en-US"/>
          </a:p>
        </p:txBody>
      </p:sp>
      <p:sp>
        <p:nvSpPr>
          <p:cNvPr id="5" name="Footer Placeholder 4"/>
          <p:cNvSpPr>
            <a:spLocks noGrp="1"/>
          </p:cNvSpPr>
          <p:nvPr>
            <p:ph type="ftr" sz="quarter" idx="10"/>
          </p:nvPr>
        </p:nvSpPr>
        <p:spPr/>
        <p:txBody>
          <a:bodyPr/>
          <a:lstStyle/>
          <a:p>
            <a:r>
              <a:rPr lang="en-US" smtClean="0"/>
              <a:t>George &amp; Barrett (2011)</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AB47DC-21E0-4AEB-B2B7-649843A235D2}" type="datetime1">
              <a:rPr lang="en-US" smtClean="0"/>
              <a:pPr/>
              <a:t>8/10/2011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B42A7-71DA-6C4D-83B4-B36938559A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D8CD52-7D02-4512-92FF-00A9BB9A226B}" type="datetime1">
              <a:rPr lang="en-US" smtClean="0"/>
              <a:pPr/>
              <a:t>8/10/2011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B42A7-71DA-6C4D-83B4-B36938559A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383CCE-A383-47C5-9EEC-01AEE3E68D3A}" type="datetime1">
              <a:rPr lang="en-US" smtClean="0"/>
              <a:pPr/>
              <a:t>8/10/2011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B42A7-71DA-6C4D-83B4-B36938559A4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C262199-18B2-4DF9-94EB-7E8B8A347671}" type="datetime1">
              <a:rPr lang="en-US" smtClean="0"/>
              <a:pPr>
                <a:defRPr/>
              </a:pPr>
              <a:t>8/10/2011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20FAAF-7F19-0148-B5FF-9905137075B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19200" y="1600200"/>
            <a:ext cx="7772400" cy="4495800"/>
          </a:xfrm>
        </p:spPr>
        <p:txBody>
          <a:bodyPr/>
          <a:lstStyle/>
          <a:p>
            <a:pPr lvl="0"/>
            <a:endParaRPr lang="en-US" noProof="0" smtClean="0"/>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31222AEB-415D-1A48-A4DD-10EAD6F0D951}" type="slidenum">
              <a:rPr lang="en-US"/>
              <a:pPr>
                <a:defRPr/>
              </a:pPr>
              <a:t>‹#›</a:t>
            </a:fld>
            <a:endParaRPr lang="en-US"/>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71F71-E3C2-4B3B-AD02-051FBC737D6A}" type="datetime1">
              <a:rPr lang="en-US" smtClean="0"/>
              <a:pPr/>
              <a:t>8/10/2011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B42A7-71DA-6C4D-83B4-B36938559A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109241-9121-45C2-AFE0-AD530170EC07}" type="datetime1">
              <a:rPr lang="en-US" smtClean="0"/>
              <a:pPr/>
              <a:t>8/10/2011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B42A7-71DA-6C4D-83B4-B36938559A4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742A19-8095-4F12-B974-34A7A82DBD18}" type="datetime1">
              <a:rPr lang="en-US" smtClean="0"/>
              <a:pPr/>
              <a:t>8/10/2011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B42A7-71DA-6C4D-83B4-B36938559A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A201B8-3207-4A07-9C63-1739BCE216EB}" type="datetime1">
              <a:rPr lang="en-US" smtClean="0"/>
              <a:pPr/>
              <a:t>8/10/2011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B42A7-71DA-6C4D-83B4-B36938559A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E0A6CA-7A2A-4E21-81F8-3F5CB91A792F}" type="datetime1">
              <a:rPr lang="en-US" smtClean="0"/>
              <a:pPr/>
              <a:t>8/10/2011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B42A7-71DA-6C4D-83B4-B36938559A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3B24D-C0A2-4380-AAAA-09D1D6E7B21E}" type="datetime1">
              <a:rPr lang="en-US" smtClean="0"/>
              <a:pPr/>
              <a:t>8/10/2011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B42A7-71DA-6C4D-83B4-B36938559A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2F88B4-4018-48CD-8EFF-6F79B7100C4D}" type="datetime1">
              <a:rPr lang="en-US" smtClean="0"/>
              <a:pPr/>
              <a:t>8/10/2011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B42A7-71DA-6C4D-83B4-B36938559A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35779-AEBC-4BDF-9F81-C707975B379E}" type="datetime1">
              <a:rPr lang="en-US" smtClean="0"/>
              <a:pPr/>
              <a:t>8/10/2011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B42A7-71DA-6C4D-83B4-B36938559A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18F44-7448-4830-B5B6-DCF51C8D33B0}" type="datetime1">
              <a:rPr lang="en-US" smtClean="0"/>
              <a:pPr/>
              <a:t>8/10/2011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B42A7-71DA-6C4D-83B4-B36938559A4D}" type="slidenum">
              <a:rPr lang="en-US" smtClean="0"/>
              <a:pPr/>
              <a:t>‹#›</a:t>
            </a:fld>
            <a:endParaRPr lang="en-US"/>
          </a:p>
        </p:txBody>
      </p:sp>
      <p:pic>
        <p:nvPicPr>
          <p:cNvPr id="7" name="Picture 2" descr="http://www.pbis.org/common/cms/media/Logo_big.jpg"/>
          <p:cNvPicPr>
            <a:picLocks noChangeAspect="1" noChangeArrowheads="1"/>
          </p:cNvPicPr>
          <p:nvPr userDrawn="1"/>
        </p:nvPicPr>
        <p:blipFill>
          <a:blip r:embed="rId15"/>
          <a:srcRect/>
          <a:stretch>
            <a:fillRect/>
          </a:stretch>
        </p:blipFill>
        <p:spPr bwMode="auto">
          <a:xfrm>
            <a:off x="7337425" y="6257925"/>
            <a:ext cx="1752600" cy="533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 id="2147483666" r:id="rId13"/>
  </p:sldLayoutIdLst>
  <p:hf hdr="0" ftr="0" dt="0"/>
  <p:txStyles>
    <p:titleStyle>
      <a:lvl1pPr algn="ctr" defTabSz="457200" rtl="0" eaLnBrk="1" latinLnBrk="0" hangingPunct="1">
        <a:spcBef>
          <a:spcPct val="0"/>
        </a:spcBef>
        <a:buNone/>
        <a:defRPr sz="4400" kern="1200">
          <a:solidFill>
            <a:srgbClr val="0000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bi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Flow%20Chart%20Arundel.doc"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file:///C:\Documents%20and%20Settings\kmcquillan\Local%20Settings\North%20Carolina\DataEntryReportingSchedule.doc"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Indian%20Head%20Elementary.ppt"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file:///C:\Users\robh\Documents\ROBS%20DATA\Conf%20Presentations\APBS%202011\Overview%20Promoting%20Education%20Effectiveness_CS%20edits.docx" TargetMode="External"/><Relationship Id="rId2" Type="http://schemas.openxmlformats.org/officeDocument/2006/relationships/hyperlink" Target="file:///C:\Users\robh\Documents\ROBS%20DATA\Conf%20Presentations\APBS%202011\current%209-2010%20Rating%20Scale%20EBP.docx"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file:///C:\Users\robh\Documents\ROBS%20DATA\Conf%20Presentations\APBS%202011\Overview%20Promoting%20Education%20Effectiveness_CS%20edits.docx" TargetMode="External"/><Relationship Id="rId2" Type="http://schemas.openxmlformats.org/officeDocument/2006/relationships/hyperlink" Target="file:///C:\Users\robh\Documents\ROBS%20DATA\Conf%20Presentations\APBS%202011\current%209-2010%20Rating%20Scale%20EBP.doc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embeddings/Microsoft_Excel_97-2003_Worksheet1.xls"/><Relationship Id="rId4" Type="http://schemas.openxmlformats.org/officeDocument/2006/relationships/oleObject" Target="../embeddings/oleObject3.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66800" y="1138670"/>
            <a:ext cx="7772400" cy="2667000"/>
          </a:xfrm>
        </p:spPr>
        <p:txBody>
          <a:bodyPr>
            <a:normAutofit/>
          </a:bodyPr>
          <a:lstStyle/>
          <a:p>
            <a:pPr eaLnBrk="1" hangingPunct="1">
              <a:defRPr/>
            </a:pPr>
            <a:r>
              <a:rPr lang="en-US" sz="4800" dirty="0" smtClean="0">
                <a:effectLst>
                  <a:outerShdw blurRad="38100" dist="38100" dir="2700000" algn="tl">
                    <a:srgbClr val="C0C0C0"/>
                  </a:outerShdw>
                </a:effectLst>
              </a:rPr>
              <a:t>  Building Solutions that Promote and Sustain Evidence Based Practices</a:t>
            </a:r>
          </a:p>
        </p:txBody>
      </p:sp>
      <p:sp>
        <p:nvSpPr>
          <p:cNvPr id="16387" name="Rectangle 3"/>
          <p:cNvSpPr>
            <a:spLocks noGrp="1" noChangeArrowheads="1"/>
          </p:cNvSpPr>
          <p:nvPr>
            <p:ph type="subTitle" idx="1"/>
          </p:nvPr>
        </p:nvSpPr>
        <p:spPr>
          <a:xfrm>
            <a:off x="1447800" y="3810000"/>
            <a:ext cx="6400800" cy="2438400"/>
          </a:xfrm>
        </p:spPr>
        <p:txBody>
          <a:bodyPr/>
          <a:lstStyle/>
          <a:p>
            <a:pPr eaLnBrk="1" hangingPunct="1"/>
            <a:endParaRPr lang="en-US" sz="3600" dirty="0" smtClean="0">
              <a:ea typeface="ＭＳ Ｐゴシック" pitchFamily="29" charset="-128"/>
              <a:cs typeface="ＭＳ Ｐゴシック" pitchFamily="29" charset="-128"/>
            </a:endParaRPr>
          </a:p>
          <a:p>
            <a:pPr eaLnBrk="1" hangingPunct="1"/>
            <a:r>
              <a:rPr lang="en-US" sz="3600" dirty="0" smtClean="0">
                <a:ea typeface="ＭＳ Ｐゴシック" pitchFamily="29" charset="-128"/>
                <a:cs typeface="ＭＳ Ｐゴシック" pitchFamily="29" charset="-128"/>
              </a:rPr>
              <a:t>Susan </a:t>
            </a:r>
            <a:r>
              <a:rPr lang="en-US" sz="3600" dirty="0">
                <a:ea typeface="ＭＳ Ｐゴシック" pitchFamily="29" charset="-128"/>
                <a:cs typeface="ＭＳ Ｐゴシック" pitchFamily="29" charset="-128"/>
              </a:rPr>
              <a:t>Barrett</a:t>
            </a:r>
          </a:p>
          <a:p>
            <a:pPr eaLnBrk="1" hangingPunct="1"/>
            <a:r>
              <a:rPr lang="en-US" sz="2800" i="1" dirty="0">
                <a:ea typeface="ＭＳ Ｐゴシック" pitchFamily="29" charset="-128"/>
                <a:cs typeface="ＭＳ Ｐゴシック" pitchFamily="29" charset="-128"/>
              </a:rPr>
              <a:t>Technical Assistance Center on PBIS</a:t>
            </a:r>
          </a:p>
          <a:p>
            <a:pPr eaLnBrk="1" hangingPunct="1"/>
            <a:r>
              <a:rPr lang="en-US" sz="2800" i="1" dirty="0">
                <a:solidFill>
                  <a:srgbClr val="33CC33"/>
                </a:solidFill>
                <a:ea typeface="ＭＳ Ｐゴシック" pitchFamily="29" charset="-128"/>
                <a:cs typeface="ＭＳ Ｐゴシック" pitchFamily="29" charset="-128"/>
                <a:hlinkClick r:id="rId3"/>
              </a:rPr>
              <a:t>www.pbis.org</a:t>
            </a:r>
            <a:endParaRPr lang="en-US" sz="2800" i="1" dirty="0" smtClean="0">
              <a:solidFill>
                <a:srgbClr val="33CC33"/>
              </a:solidFill>
              <a:ea typeface="ＭＳ Ｐゴシック" pitchFamily="29" charset="-128"/>
              <a:cs typeface="ＭＳ Ｐゴシック" pitchFamily="29" charset="-128"/>
            </a:endParaRPr>
          </a:p>
          <a:p>
            <a:pPr eaLnBrk="1" hangingPunct="1"/>
            <a:endParaRPr lang="en-US" sz="2800" dirty="0">
              <a:ea typeface="ＭＳ Ｐゴシック" pitchFamily="29" charset="-128"/>
              <a:cs typeface="ＭＳ Ｐゴシック" pitchFamily="29" charset="-128"/>
            </a:endParaRPr>
          </a:p>
        </p:txBody>
      </p:sp>
      <p:sp>
        <p:nvSpPr>
          <p:cNvPr id="16388" name="AutoShape 4"/>
          <p:cNvSpPr>
            <a:spLocks noChangeArrowheads="1"/>
          </p:cNvSpPr>
          <p:nvPr/>
        </p:nvSpPr>
        <p:spPr bwMode="auto">
          <a:xfrm>
            <a:off x="0" y="0"/>
            <a:ext cx="1371600" cy="2133600"/>
          </a:xfrm>
          <a:prstGeom prst="rtTriangle">
            <a:avLst/>
          </a:prstGeom>
          <a:solidFill>
            <a:srgbClr val="33CC33"/>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6389" name="AutoShape 5"/>
          <p:cNvSpPr>
            <a:spLocks noChangeArrowheads="1"/>
          </p:cNvSpPr>
          <p:nvPr/>
        </p:nvSpPr>
        <p:spPr bwMode="auto">
          <a:xfrm>
            <a:off x="0" y="0"/>
            <a:ext cx="571500" cy="893763"/>
          </a:xfrm>
          <a:prstGeom prst="rtTriangle">
            <a:avLst/>
          </a:prstGeom>
          <a:solidFill>
            <a:srgbClr val="FFFF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6390" name="AutoShape 6"/>
          <p:cNvSpPr>
            <a:spLocks noChangeArrowheads="1"/>
          </p:cNvSpPr>
          <p:nvPr/>
        </p:nvSpPr>
        <p:spPr bwMode="auto">
          <a:xfrm>
            <a:off x="0" y="0"/>
            <a:ext cx="228600" cy="342900"/>
          </a:xfrm>
          <a:prstGeom prst="rtTriangle">
            <a:avLst/>
          </a:prstGeom>
          <a:solidFill>
            <a:srgbClr val="FF00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F93B42A7-71DA-6C4D-83B4-B36938559A4D}"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30188"/>
            <a:ext cx="8001000" cy="664797"/>
          </a:xfrm>
        </p:spPr>
        <p:txBody>
          <a:bodyPr/>
          <a:lstStyle/>
          <a:p>
            <a:r>
              <a:rPr lang="en-US" sz="3600" dirty="0" smtClean="0">
                <a:solidFill>
                  <a:srgbClr val="7030A0"/>
                </a:solidFill>
              </a:rPr>
              <a:t>Schools adopting SWPBIS by year</a:t>
            </a:r>
            <a:endParaRPr lang="en-US" sz="3600" dirty="0">
              <a:solidFill>
                <a:srgbClr val="7030A0"/>
              </a:solidFill>
            </a:endParaRPr>
          </a:p>
        </p:txBody>
      </p:sp>
      <p:graphicFrame>
        <p:nvGraphicFramePr>
          <p:cNvPr id="7" name="Chart 6"/>
          <p:cNvGraphicFramePr/>
          <p:nvPr/>
        </p:nvGraphicFramePr>
        <p:xfrm>
          <a:off x="228600" y="838200"/>
          <a:ext cx="8534400" cy="5715000"/>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ed Rectangle 7"/>
          <p:cNvSpPr/>
          <p:nvPr/>
        </p:nvSpPr>
        <p:spPr bwMode="auto">
          <a:xfrm>
            <a:off x="990600" y="1600200"/>
            <a:ext cx="5181600" cy="1676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rgbClr val="FFFFFF"/>
                </a:solidFill>
                <a:effectLst>
                  <a:outerShdw blurRad="38100" dist="38100" dir="2700000" algn="tl">
                    <a:srgbClr val="000000">
                      <a:alpha val="43137"/>
                    </a:srgbClr>
                  </a:outerShdw>
                </a:effectLst>
                <a:latin typeface="Segoe" pitchFamily="34" charset="0"/>
              </a:rPr>
              <a:t>14,325 Schools Adopting</a:t>
            </a:r>
          </a:p>
          <a:p>
            <a:pPr algn="ctr" defTabSz="914099" fontAlgn="base">
              <a:spcBef>
                <a:spcPct val="0"/>
              </a:spcBef>
              <a:spcAft>
                <a:spcPct val="0"/>
              </a:spcAft>
            </a:pPr>
            <a:r>
              <a:rPr lang="en-US" sz="3200" dirty="0" smtClean="0">
                <a:solidFill>
                  <a:srgbClr val="FFFFFF"/>
                </a:solidFill>
                <a:effectLst>
                  <a:outerShdw blurRad="38100" dist="38100" dir="2700000" algn="tl">
                    <a:srgbClr val="000000">
                      <a:alpha val="43137"/>
                    </a:srgbClr>
                  </a:outerShdw>
                </a:effectLst>
                <a:latin typeface="Segoe" pitchFamily="34" charset="0"/>
              </a:rPr>
              <a:t>School-wide PBIS</a:t>
            </a:r>
          </a:p>
        </p:txBody>
      </p:sp>
      <p:sp>
        <p:nvSpPr>
          <p:cNvPr id="5" name="Slide Number Placeholder 4"/>
          <p:cNvSpPr>
            <a:spLocks noGrp="1"/>
          </p:cNvSpPr>
          <p:nvPr>
            <p:ph type="sldNum" sz="quarter" idx="12"/>
          </p:nvPr>
        </p:nvSpPr>
        <p:spPr/>
        <p:txBody>
          <a:bodyPr/>
          <a:lstStyle/>
          <a:p>
            <a:fld id="{F93B42A7-71DA-6C4D-83B4-B36938559A4D}" type="slidenum">
              <a:rPr lang="en-US" smtClean="0"/>
              <a:pPr/>
              <a:t>10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idx="1"/>
          </p:nvPr>
        </p:nvSpPr>
        <p:spPr>
          <a:xfrm>
            <a:off x="990600" y="2590800"/>
            <a:ext cx="7924800" cy="4800600"/>
          </a:xfrm>
        </p:spPr>
        <p:txBody>
          <a:bodyPr/>
          <a:lstStyle/>
          <a:p>
            <a:pPr eaLnBrk="1" hangingPunct="1">
              <a:buFont typeface="Arial" pitchFamily="29" charset="0"/>
              <a:buChar char="–"/>
            </a:pPr>
            <a:r>
              <a:rPr lang="en-US">
                <a:ea typeface="ＭＳ Ｐゴシック" pitchFamily="29" charset="-128"/>
                <a:cs typeface="ＭＳ Ｐゴシック" pitchFamily="29" charset="-128"/>
              </a:rPr>
              <a:t>When you empower staff, you start to see high fidelity- when they know their behavior has  a direct impact on student outcomes and better school environment, fidelity increases…</a:t>
            </a:r>
          </a:p>
        </p:txBody>
      </p:sp>
      <p:sp>
        <p:nvSpPr>
          <p:cNvPr id="138244" name="AutoShape 4"/>
          <p:cNvSpPr>
            <a:spLocks noChangeArrowheads="1"/>
          </p:cNvSpPr>
          <p:nvPr/>
        </p:nvSpPr>
        <p:spPr bwMode="auto">
          <a:xfrm>
            <a:off x="0" y="0"/>
            <a:ext cx="1371600" cy="2133600"/>
          </a:xfrm>
          <a:prstGeom prst="rtTriangle">
            <a:avLst/>
          </a:prstGeom>
          <a:solidFill>
            <a:srgbClr val="33CC33"/>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38245" name="AutoShape 5"/>
          <p:cNvSpPr>
            <a:spLocks noChangeArrowheads="1"/>
          </p:cNvSpPr>
          <p:nvPr/>
        </p:nvSpPr>
        <p:spPr bwMode="auto">
          <a:xfrm>
            <a:off x="0" y="0"/>
            <a:ext cx="571500" cy="893763"/>
          </a:xfrm>
          <a:prstGeom prst="rtTriangle">
            <a:avLst/>
          </a:prstGeom>
          <a:solidFill>
            <a:srgbClr val="FFFF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38246" name="AutoShape 6"/>
          <p:cNvSpPr>
            <a:spLocks noChangeArrowheads="1"/>
          </p:cNvSpPr>
          <p:nvPr/>
        </p:nvSpPr>
        <p:spPr bwMode="auto">
          <a:xfrm>
            <a:off x="0" y="0"/>
            <a:ext cx="228600" cy="342900"/>
          </a:xfrm>
          <a:prstGeom prst="rtTriangle">
            <a:avLst/>
          </a:prstGeom>
          <a:solidFill>
            <a:srgbClr val="FF00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F93B42A7-71DA-6C4D-83B4-B36938559A4D}" type="slidenum">
              <a:rPr lang="en-US" smtClean="0"/>
              <a:pPr/>
              <a:t>100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7620000" cy="838200"/>
          </a:xfrm>
        </p:spPr>
        <p:txBody>
          <a:bodyPr/>
          <a:lstStyle/>
          <a:p>
            <a:r>
              <a:rPr lang="en-US" sz="3400" dirty="0" smtClean="0">
                <a:solidFill>
                  <a:srgbClr val="7030A0"/>
                </a:solidFill>
              </a:rPr>
              <a:t>Schools use SWPBIS (Feb, 2011)</a:t>
            </a:r>
            <a:endParaRPr lang="en-US" sz="3400" dirty="0">
              <a:solidFill>
                <a:srgbClr val="7030A0"/>
              </a:solidFill>
            </a:endParaRPr>
          </a:p>
        </p:txBody>
      </p:sp>
      <p:graphicFrame>
        <p:nvGraphicFramePr>
          <p:cNvPr id="3" name="Chart 2"/>
          <p:cNvGraphicFramePr>
            <a:graphicFrameLocks/>
          </p:cNvGraphicFramePr>
          <p:nvPr/>
        </p:nvGraphicFramePr>
        <p:xfrm>
          <a:off x="0" y="1219200"/>
          <a:ext cx="91440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4" name="Rounded Rectangle 3"/>
          <p:cNvSpPr/>
          <p:nvPr/>
        </p:nvSpPr>
        <p:spPr bwMode="auto">
          <a:xfrm>
            <a:off x="4191000" y="1143000"/>
            <a:ext cx="4800600" cy="1295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Segoe" pitchFamily="34" charset="0"/>
              </a:rPr>
              <a:t>11 states with over 500 schools</a:t>
            </a:r>
          </a:p>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Segoe" pitchFamily="34" charset="0"/>
              </a:rPr>
              <a:t>3 states with over 1000 schools</a:t>
            </a:r>
          </a:p>
        </p:txBody>
      </p:sp>
      <p:cxnSp>
        <p:nvCxnSpPr>
          <p:cNvPr id="6" name="Straight Arrow Connector 5"/>
          <p:cNvCxnSpPr/>
          <p:nvPr/>
        </p:nvCxnSpPr>
        <p:spPr bwMode="auto">
          <a:xfrm>
            <a:off x="1600200" y="1981200"/>
            <a:ext cx="838200" cy="381000"/>
          </a:xfrm>
          <a:prstGeom prst="straightConnector1">
            <a:avLst/>
          </a:prstGeom>
          <a:solidFill>
            <a:srgbClr val="C0C0C0"/>
          </a:solidFill>
          <a:ln w="28575" cap="flat" cmpd="sng" algn="ctr">
            <a:solidFill>
              <a:schemeClr val="tx1"/>
            </a:solidFill>
            <a:prstDash val="solid"/>
            <a:round/>
            <a:headEnd type="none" w="med" len="med"/>
            <a:tailEnd type="arrow"/>
          </a:ln>
          <a:effectLst/>
        </p:spPr>
      </p:cxnSp>
      <p:sp>
        <p:nvSpPr>
          <p:cNvPr id="7" name="TextBox 6"/>
          <p:cNvSpPr txBox="1"/>
          <p:nvPr/>
        </p:nvSpPr>
        <p:spPr>
          <a:xfrm>
            <a:off x="533400" y="1524000"/>
            <a:ext cx="1219200" cy="381000"/>
          </a:xfrm>
          <a:prstGeom prst="rect">
            <a:avLst/>
          </a:prstGeom>
          <a:noFill/>
        </p:spPr>
        <p:txBody>
          <a:bodyPr wrap="square" rtlCol="0">
            <a:spAutoFit/>
          </a:bodyPr>
          <a:lstStyle/>
          <a:p>
            <a:r>
              <a:rPr lang="en-US" dirty="0" smtClean="0"/>
              <a:t>Illinois</a:t>
            </a:r>
            <a:endParaRPr lang="en-US" dirty="0"/>
          </a:p>
        </p:txBody>
      </p:sp>
      <p:cxnSp>
        <p:nvCxnSpPr>
          <p:cNvPr id="8" name="Straight Arrow Connector 7"/>
          <p:cNvCxnSpPr/>
          <p:nvPr/>
        </p:nvCxnSpPr>
        <p:spPr bwMode="auto">
          <a:xfrm>
            <a:off x="1143000" y="2971800"/>
            <a:ext cx="609600" cy="304800"/>
          </a:xfrm>
          <a:prstGeom prst="straightConnector1">
            <a:avLst/>
          </a:prstGeom>
          <a:solidFill>
            <a:srgbClr val="C0C0C0"/>
          </a:solidFill>
          <a:ln w="28575" cap="flat" cmpd="sng" algn="ctr">
            <a:solidFill>
              <a:schemeClr val="tx1"/>
            </a:solidFill>
            <a:prstDash val="solid"/>
            <a:round/>
            <a:headEnd type="none" w="med" len="med"/>
            <a:tailEnd type="arrow"/>
          </a:ln>
          <a:effectLst/>
        </p:spPr>
      </p:cxnSp>
      <p:sp>
        <p:nvSpPr>
          <p:cNvPr id="9" name="TextBox 8"/>
          <p:cNvSpPr txBox="1"/>
          <p:nvPr/>
        </p:nvSpPr>
        <p:spPr>
          <a:xfrm>
            <a:off x="457200" y="2514600"/>
            <a:ext cx="1219200" cy="381000"/>
          </a:xfrm>
          <a:prstGeom prst="rect">
            <a:avLst/>
          </a:prstGeom>
          <a:noFill/>
        </p:spPr>
        <p:txBody>
          <a:bodyPr wrap="square" rtlCol="0">
            <a:spAutoFit/>
          </a:bodyPr>
          <a:lstStyle/>
          <a:p>
            <a:r>
              <a:rPr lang="en-US" dirty="0" smtClean="0"/>
              <a:t>Florida</a:t>
            </a:r>
            <a:endParaRPr lang="en-US" dirty="0"/>
          </a:p>
        </p:txBody>
      </p:sp>
      <p:sp>
        <p:nvSpPr>
          <p:cNvPr id="10" name="TextBox 9"/>
          <p:cNvSpPr txBox="1"/>
          <p:nvPr/>
        </p:nvSpPr>
        <p:spPr>
          <a:xfrm>
            <a:off x="5486400" y="2514600"/>
            <a:ext cx="1219200" cy="381000"/>
          </a:xfrm>
          <a:prstGeom prst="rect">
            <a:avLst/>
          </a:prstGeom>
          <a:noFill/>
        </p:spPr>
        <p:txBody>
          <a:bodyPr wrap="square" rtlCol="0">
            <a:spAutoFit/>
          </a:bodyPr>
          <a:lstStyle/>
          <a:p>
            <a:r>
              <a:rPr lang="en-US" dirty="0" smtClean="0"/>
              <a:t>Texas</a:t>
            </a:r>
            <a:endParaRPr lang="en-US" dirty="0"/>
          </a:p>
        </p:txBody>
      </p:sp>
      <p:cxnSp>
        <p:nvCxnSpPr>
          <p:cNvPr id="11" name="Straight Arrow Connector 10"/>
          <p:cNvCxnSpPr/>
          <p:nvPr/>
        </p:nvCxnSpPr>
        <p:spPr bwMode="auto">
          <a:xfrm>
            <a:off x="6477000" y="2895600"/>
            <a:ext cx="914400" cy="457200"/>
          </a:xfrm>
          <a:prstGeom prst="straightConnector1">
            <a:avLst/>
          </a:prstGeom>
          <a:solidFill>
            <a:srgbClr val="C0C0C0"/>
          </a:solidFill>
          <a:ln w="2857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rot="16200000" flipH="1">
            <a:off x="3314700" y="3009900"/>
            <a:ext cx="381000" cy="304800"/>
          </a:xfrm>
          <a:prstGeom prst="straightConnector1">
            <a:avLst/>
          </a:prstGeom>
          <a:solidFill>
            <a:srgbClr val="C0C0C0"/>
          </a:solidFill>
          <a:ln w="28575" cap="flat" cmpd="sng" algn="ctr">
            <a:solidFill>
              <a:schemeClr val="tx1"/>
            </a:solidFill>
            <a:prstDash val="solid"/>
            <a:round/>
            <a:headEnd type="none" w="med" len="med"/>
            <a:tailEnd type="arrow"/>
          </a:ln>
          <a:effectLst/>
        </p:spPr>
      </p:cxnSp>
      <p:sp>
        <p:nvSpPr>
          <p:cNvPr id="14" name="TextBox 13"/>
          <p:cNvSpPr txBox="1"/>
          <p:nvPr/>
        </p:nvSpPr>
        <p:spPr>
          <a:xfrm>
            <a:off x="2667000" y="2514600"/>
            <a:ext cx="1219200" cy="381000"/>
          </a:xfrm>
          <a:prstGeom prst="rect">
            <a:avLst/>
          </a:prstGeom>
          <a:noFill/>
        </p:spPr>
        <p:txBody>
          <a:bodyPr wrap="square" rtlCol="0">
            <a:spAutoFit/>
          </a:bodyPr>
          <a:lstStyle/>
          <a:p>
            <a:r>
              <a:rPr lang="en-US" dirty="0" smtClean="0"/>
              <a:t>Maryland</a:t>
            </a:r>
            <a:endParaRPr lang="en-US" dirty="0"/>
          </a:p>
        </p:txBody>
      </p:sp>
      <p:sp>
        <p:nvSpPr>
          <p:cNvPr id="13" name="TextBox 12"/>
          <p:cNvSpPr txBox="1"/>
          <p:nvPr/>
        </p:nvSpPr>
        <p:spPr>
          <a:xfrm>
            <a:off x="533400" y="4627603"/>
            <a:ext cx="1981200" cy="369332"/>
          </a:xfrm>
          <a:prstGeom prst="rect">
            <a:avLst/>
          </a:prstGeom>
          <a:noFill/>
        </p:spPr>
        <p:txBody>
          <a:bodyPr wrap="square" rtlCol="0">
            <a:spAutoFit/>
          </a:bodyPr>
          <a:lstStyle/>
          <a:p>
            <a:r>
              <a:rPr lang="en-US" dirty="0" smtClean="0"/>
              <a:t>Delaware</a:t>
            </a:r>
          </a:p>
        </p:txBody>
      </p:sp>
      <p:cxnSp>
        <p:nvCxnSpPr>
          <p:cNvPr id="15" name="Straight Arrow Connector 14"/>
          <p:cNvCxnSpPr/>
          <p:nvPr/>
        </p:nvCxnSpPr>
        <p:spPr>
          <a:xfrm>
            <a:off x="1219200" y="4996935"/>
            <a:ext cx="457200" cy="3810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P spid="10" grpId="0"/>
      <p:bldP spid="14"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114300" y="1214437"/>
          <a:ext cx="8915400" cy="564356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990600" y="228600"/>
            <a:ext cx="7772400" cy="55399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i="0" u="none" strike="noStrike" kern="0" cap="none" spc="0" normalizeH="0" baseline="0" noProof="0" dirty="0" smtClean="0">
                <a:ln>
                  <a:noFill/>
                </a:ln>
                <a:solidFill>
                  <a:schemeClr val="accent4"/>
                </a:solidFill>
                <a:effectLst/>
                <a:uLnTx/>
                <a:uFillTx/>
                <a:latin typeface="+mj-lt"/>
                <a:ea typeface="+mj-ea"/>
                <a:cs typeface="+mj-cs"/>
              </a:rPr>
              <a:t>Percentage of Schools using SWPBIS by State</a:t>
            </a:r>
            <a:endParaRPr kumimoji="0" lang="en-US" sz="3200" i="0" u="none" strike="noStrike" kern="0" cap="none" spc="0" normalizeH="0" baseline="0" noProof="0" dirty="0">
              <a:ln>
                <a:noFill/>
              </a:ln>
              <a:solidFill>
                <a:schemeClr val="accent4"/>
              </a:solidFill>
              <a:effectLst/>
              <a:uLnTx/>
              <a:uFillTx/>
              <a:latin typeface="+mj-lt"/>
              <a:ea typeface="+mj-ea"/>
              <a:cs typeface="+mj-cs"/>
            </a:endParaRPr>
          </a:p>
        </p:txBody>
      </p:sp>
      <p:sp>
        <p:nvSpPr>
          <p:cNvPr id="5" name="Rounded Rectangle 4"/>
          <p:cNvSpPr/>
          <p:nvPr/>
        </p:nvSpPr>
        <p:spPr bwMode="auto">
          <a:xfrm>
            <a:off x="6172200" y="914400"/>
            <a:ext cx="2667000" cy="1981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Segoe" pitchFamily="34" charset="0"/>
              </a:rPr>
              <a:t>1 state &gt; 60%</a:t>
            </a:r>
          </a:p>
          <a:p>
            <a:pPr algn="ct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Segoe" pitchFamily="34" charset="0"/>
              </a:rPr>
              <a:t>5 states &gt; 40%</a:t>
            </a:r>
          </a:p>
          <a:p>
            <a:pPr algn="ct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Segoe" pitchFamily="34" charset="0"/>
              </a:rPr>
              <a:t>7 states &gt; 30%</a:t>
            </a:r>
          </a:p>
        </p:txBody>
      </p:sp>
      <p:cxnSp>
        <p:nvCxnSpPr>
          <p:cNvPr id="6" name="Straight Arrow Connector 5"/>
          <p:cNvCxnSpPr/>
          <p:nvPr/>
        </p:nvCxnSpPr>
        <p:spPr>
          <a:xfrm rot="5400000">
            <a:off x="2209800" y="2514600"/>
            <a:ext cx="1676400" cy="914400"/>
          </a:xfrm>
          <a:prstGeom prst="straightConnector1">
            <a:avLst/>
          </a:prstGeom>
          <a:ln w="412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57600" y="1524000"/>
            <a:ext cx="1981200" cy="369332"/>
          </a:xfrm>
          <a:prstGeom prst="rect">
            <a:avLst/>
          </a:prstGeom>
          <a:noFill/>
        </p:spPr>
        <p:txBody>
          <a:bodyPr wrap="square" rtlCol="0">
            <a:spAutoFit/>
          </a:bodyPr>
          <a:lstStyle/>
          <a:p>
            <a:r>
              <a:rPr lang="en-US" dirty="0" smtClean="0"/>
              <a:t>Illinois</a:t>
            </a:r>
          </a:p>
        </p:txBody>
      </p:sp>
      <p:cxnSp>
        <p:nvCxnSpPr>
          <p:cNvPr id="9" name="Straight Arrow Connector 8"/>
          <p:cNvCxnSpPr/>
          <p:nvPr/>
        </p:nvCxnSpPr>
        <p:spPr>
          <a:xfrm rot="10800000" flipV="1">
            <a:off x="3886200" y="2667000"/>
            <a:ext cx="914400" cy="2286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76800" y="2438400"/>
            <a:ext cx="1981200" cy="369332"/>
          </a:xfrm>
          <a:prstGeom prst="rect">
            <a:avLst/>
          </a:prstGeom>
          <a:noFill/>
        </p:spPr>
        <p:txBody>
          <a:bodyPr wrap="square" rtlCol="0">
            <a:spAutoFit/>
          </a:bodyPr>
          <a:lstStyle/>
          <a:p>
            <a:r>
              <a:rPr lang="en-US" dirty="0" smtClean="0"/>
              <a:t>Maryland</a:t>
            </a:r>
          </a:p>
        </p:txBody>
      </p:sp>
      <p:cxnSp>
        <p:nvCxnSpPr>
          <p:cNvPr id="11" name="Straight Arrow Connector 10"/>
          <p:cNvCxnSpPr/>
          <p:nvPr/>
        </p:nvCxnSpPr>
        <p:spPr>
          <a:xfrm>
            <a:off x="990600" y="1828800"/>
            <a:ext cx="457200" cy="3810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5800" y="1447800"/>
            <a:ext cx="1981200" cy="369332"/>
          </a:xfrm>
          <a:prstGeom prst="rect">
            <a:avLst/>
          </a:prstGeom>
          <a:noFill/>
        </p:spPr>
        <p:txBody>
          <a:bodyPr wrap="square" rtlCol="0">
            <a:spAutoFit/>
          </a:bodyPr>
          <a:lstStyle/>
          <a:p>
            <a:r>
              <a:rPr lang="en-US" dirty="0" smtClean="0"/>
              <a:t>Delaware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447800" y="228600"/>
            <a:ext cx="7620000" cy="1020763"/>
          </a:xfrm>
        </p:spPr>
        <p:txBody>
          <a:bodyPr/>
          <a:lstStyle/>
          <a:p>
            <a:pPr eaLnBrk="1" hangingPunct="1"/>
            <a:endParaRPr lang="en-US" sz="3200">
              <a:solidFill>
                <a:schemeClr val="tx1"/>
              </a:solidFill>
              <a:ea typeface="ＭＳ Ｐゴシック" pitchFamily="29" charset="-128"/>
              <a:cs typeface="ＭＳ Ｐゴシック" pitchFamily="29" charset="-128"/>
            </a:endParaRPr>
          </a:p>
        </p:txBody>
      </p:sp>
      <p:sp>
        <p:nvSpPr>
          <p:cNvPr id="35843" name="Rectangle 3"/>
          <p:cNvSpPr>
            <a:spLocks noGrp="1" noChangeArrowheads="1"/>
          </p:cNvSpPr>
          <p:nvPr>
            <p:ph type="body" idx="4294967295"/>
          </p:nvPr>
        </p:nvSpPr>
        <p:spPr>
          <a:xfrm>
            <a:off x="2209800" y="2057400"/>
            <a:ext cx="9144000" cy="4800600"/>
          </a:xfrm>
        </p:spPr>
        <p:txBody>
          <a:bodyPr/>
          <a:lstStyle/>
          <a:p>
            <a:pPr eaLnBrk="1" hangingPunct="1"/>
            <a:r>
              <a:rPr lang="en-US">
                <a:ea typeface="ＭＳ Ｐゴシック" pitchFamily="29" charset="-128"/>
                <a:cs typeface="ＭＳ Ｐゴシック" pitchFamily="29" charset="-128"/>
              </a:rPr>
              <a:t>65 million kids </a:t>
            </a:r>
          </a:p>
          <a:p>
            <a:pPr eaLnBrk="1" hangingPunct="1"/>
            <a:r>
              <a:rPr lang="en-US">
                <a:ea typeface="ＭＳ Ｐゴシック" pitchFamily="29" charset="-128"/>
                <a:cs typeface="ＭＳ Ｐゴシック" pitchFamily="29" charset="-128"/>
              </a:rPr>
              <a:t>6 million teachers and staff</a:t>
            </a:r>
          </a:p>
          <a:p>
            <a:pPr eaLnBrk="1" hangingPunct="1"/>
            <a:r>
              <a:rPr lang="en-US">
                <a:ea typeface="ＭＳ Ｐゴシック" pitchFamily="29" charset="-128"/>
                <a:cs typeface="ＭＳ Ｐゴシック" pitchFamily="29" charset="-128"/>
              </a:rPr>
              <a:t>100,000 schools</a:t>
            </a:r>
          </a:p>
          <a:p>
            <a:pPr eaLnBrk="1" hangingPunct="1"/>
            <a:r>
              <a:rPr lang="en-US">
                <a:ea typeface="ＭＳ Ｐゴシック" pitchFamily="29" charset="-128"/>
                <a:cs typeface="ＭＳ Ｐゴシック" pitchFamily="29" charset="-128"/>
              </a:rPr>
              <a:t>3,143 counties</a:t>
            </a:r>
          </a:p>
          <a:p>
            <a:pPr eaLnBrk="1" hangingPunct="1"/>
            <a:r>
              <a:rPr lang="en-US">
                <a:ea typeface="ＭＳ Ｐゴシック" pitchFamily="29" charset="-128"/>
                <a:cs typeface="ＭＳ Ｐゴシック" pitchFamily="29" charset="-128"/>
              </a:rPr>
              <a:t>60 states &amp; U.S. jurisdictions</a:t>
            </a:r>
          </a:p>
        </p:txBody>
      </p:sp>
      <p:sp>
        <p:nvSpPr>
          <p:cNvPr id="35844" name="AutoShape 4"/>
          <p:cNvSpPr>
            <a:spLocks noChangeArrowheads="1"/>
          </p:cNvSpPr>
          <p:nvPr/>
        </p:nvSpPr>
        <p:spPr bwMode="auto">
          <a:xfrm>
            <a:off x="0" y="0"/>
            <a:ext cx="1371600" cy="2133600"/>
          </a:xfrm>
          <a:prstGeom prst="rtTriangle">
            <a:avLst/>
          </a:prstGeom>
          <a:solidFill>
            <a:srgbClr val="33CC33"/>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35845" name="AutoShape 5"/>
          <p:cNvSpPr>
            <a:spLocks noChangeArrowheads="1"/>
          </p:cNvSpPr>
          <p:nvPr/>
        </p:nvSpPr>
        <p:spPr bwMode="auto">
          <a:xfrm>
            <a:off x="0" y="0"/>
            <a:ext cx="571500" cy="893763"/>
          </a:xfrm>
          <a:prstGeom prst="rtTriangle">
            <a:avLst/>
          </a:prstGeom>
          <a:solidFill>
            <a:srgbClr val="FFFF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35846" name="AutoShape 6"/>
          <p:cNvSpPr>
            <a:spLocks noChangeArrowheads="1"/>
          </p:cNvSpPr>
          <p:nvPr/>
        </p:nvSpPr>
        <p:spPr bwMode="auto">
          <a:xfrm>
            <a:off x="0" y="0"/>
            <a:ext cx="228600" cy="342900"/>
          </a:xfrm>
          <a:prstGeom prst="rtTriangle">
            <a:avLst/>
          </a:prstGeom>
          <a:solidFill>
            <a:srgbClr val="FF00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F93B42A7-71DA-6C4D-83B4-B36938559A4D}" type="slidenum">
              <a:rPr lang="en-US" smtClean="0"/>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43000" y="990600"/>
            <a:ext cx="8229600" cy="1143000"/>
          </a:xfrm>
        </p:spPr>
        <p:txBody>
          <a:bodyPr>
            <a:normAutofit fontScale="90000"/>
          </a:bodyPr>
          <a:lstStyle/>
          <a:p>
            <a:r>
              <a:rPr lang="en-US" sz="4800">
                <a:ea typeface="ＭＳ Ｐゴシック" pitchFamily="29" charset="-128"/>
                <a:cs typeface="ＭＳ Ｐゴシック" pitchFamily="29" charset="-128"/>
              </a:rPr>
              <a:t/>
            </a:r>
            <a:br>
              <a:rPr lang="en-US" sz="4800">
                <a:ea typeface="ＭＳ Ｐゴシック" pitchFamily="29" charset="-128"/>
                <a:cs typeface="ＭＳ Ｐゴシック" pitchFamily="29" charset="-128"/>
              </a:rPr>
            </a:br>
            <a:r>
              <a:rPr lang="en-US" sz="4800">
                <a:ea typeface="ＭＳ Ｐゴシック" pitchFamily="29" charset="-128"/>
                <a:cs typeface="ＭＳ Ｐゴシック" pitchFamily="29" charset="-128"/>
              </a:rPr>
              <a:t>Start with the end in mind…</a:t>
            </a:r>
          </a:p>
        </p:txBody>
      </p:sp>
      <p:sp>
        <p:nvSpPr>
          <p:cNvPr id="37891" name="Rectangle 3"/>
          <p:cNvSpPr>
            <a:spLocks noGrp="1" noChangeArrowheads="1"/>
          </p:cNvSpPr>
          <p:nvPr>
            <p:ph type="body" idx="1"/>
          </p:nvPr>
        </p:nvSpPr>
        <p:spPr>
          <a:xfrm>
            <a:off x="914400" y="2895600"/>
            <a:ext cx="8229600" cy="4525963"/>
          </a:xfrm>
        </p:spPr>
        <p:txBody>
          <a:bodyPr/>
          <a:lstStyle/>
          <a:p>
            <a:pPr eaLnBrk="1" hangingPunct="1">
              <a:buFontTx/>
              <a:buNone/>
            </a:pPr>
            <a:r>
              <a:rPr lang="en-US">
                <a:ea typeface="ＭＳ Ｐゴシック" pitchFamily="29" charset="-128"/>
                <a:cs typeface="ＭＳ Ｐゴシック" pitchFamily="29" charset="-128"/>
              </a:rPr>
              <a:t>What will it take to have 100,000 replications that produce increasingly effective outcomes for 100 years?</a:t>
            </a:r>
          </a:p>
          <a:p>
            <a:pPr lvl="1" eaLnBrk="1" hangingPunct="1"/>
            <a:r>
              <a:rPr lang="en-US" sz="3200"/>
              <a:t>Fixsen</a:t>
            </a:r>
          </a:p>
          <a:p>
            <a:endParaRPr lang="en-US">
              <a:ea typeface="ＭＳ Ｐゴシック" pitchFamily="29" charset="-128"/>
              <a:cs typeface="ＭＳ Ｐゴシック" pitchFamily="29" charset="-128"/>
            </a:endParaRPr>
          </a:p>
        </p:txBody>
      </p:sp>
      <p:sp>
        <p:nvSpPr>
          <p:cNvPr id="37892" name="AutoShape 4"/>
          <p:cNvSpPr>
            <a:spLocks noChangeArrowheads="1"/>
          </p:cNvSpPr>
          <p:nvPr/>
        </p:nvSpPr>
        <p:spPr bwMode="auto">
          <a:xfrm>
            <a:off x="0" y="0"/>
            <a:ext cx="1371600" cy="2133600"/>
          </a:xfrm>
          <a:prstGeom prst="rtTriangle">
            <a:avLst/>
          </a:prstGeom>
          <a:solidFill>
            <a:srgbClr val="33CC33"/>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37893" name="AutoShape 5"/>
          <p:cNvSpPr>
            <a:spLocks noChangeArrowheads="1"/>
          </p:cNvSpPr>
          <p:nvPr/>
        </p:nvSpPr>
        <p:spPr bwMode="auto">
          <a:xfrm>
            <a:off x="0" y="0"/>
            <a:ext cx="571500" cy="893763"/>
          </a:xfrm>
          <a:prstGeom prst="rtTriangle">
            <a:avLst/>
          </a:prstGeom>
          <a:solidFill>
            <a:srgbClr val="FFFF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37894" name="AutoShape 6"/>
          <p:cNvSpPr>
            <a:spLocks noChangeArrowheads="1"/>
          </p:cNvSpPr>
          <p:nvPr/>
        </p:nvSpPr>
        <p:spPr bwMode="auto">
          <a:xfrm>
            <a:off x="0" y="0"/>
            <a:ext cx="228600" cy="342900"/>
          </a:xfrm>
          <a:prstGeom prst="rtTriangle">
            <a:avLst/>
          </a:prstGeom>
          <a:solidFill>
            <a:srgbClr val="FF00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F93B42A7-71DA-6C4D-83B4-B36938559A4D}"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914400" y="762000"/>
            <a:ext cx="8229600" cy="1143000"/>
          </a:xfrm>
          <a:prstGeom prst="rect">
            <a:avLst/>
          </a:prstGeom>
          <a:noFill/>
          <a:ln w="9525">
            <a:noFill/>
            <a:miter lim="800000"/>
            <a:headEnd/>
            <a:tailEnd/>
          </a:ln>
        </p:spPr>
        <p:txBody>
          <a:bodyPr anchor="ctr">
            <a:prstTxWarp prst="textNoShape">
              <a:avLst/>
            </a:prstTxWarp>
          </a:bodyPr>
          <a:lstStyle/>
          <a:p>
            <a:pPr algn="ctr"/>
            <a:r>
              <a:rPr lang="en-US" sz="4400">
                <a:solidFill>
                  <a:schemeClr val="tx2"/>
                </a:solidFill>
              </a:rPr>
              <a:t>Educational Initiatives</a:t>
            </a:r>
          </a:p>
        </p:txBody>
      </p:sp>
      <p:sp>
        <p:nvSpPr>
          <p:cNvPr id="39939" name="Rectangle 3"/>
          <p:cNvSpPr>
            <a:spLocks noChangeArrowheads="1"/>
          </p:cNvSpPr>
          <p:nvPr/>
        </p:nvSpPr>
        <p:spPr bwMode="auto">
          <a:xfrm>
            <a:off x="914400" y="2332038"/>
            <a:ext cx="8229600" cy="4525962"/>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3200" dirty="0"/>
              <a:t>Guiding Principles (</a:t>
            </a:r>
            <a:r>
              <a:rPr lang="en-US" sz="3200" dirty="0" smtClean="0"/>
              <a:t>Coyne, </a:t>
            </a:r>
            <a:r>
              <a:rPr lang="en-US" sz="3200" dirty="0"/>
              <a:t>2008)</a:t>
            </a:r>
          </a:p>
          <a:p>
            <a:pPr marL="742950" lvl="1" indent="-285750">
              <a:spcBef>
                <a:spcPct val="20000"/>
              </a:spcBef>
              <a:buFontTx/>
              <a:buChar char="–"/>
            </a:pPr>
            <a:r>
              <a:rPr lang="en-US" sz="2800" dirty="0"/>
              <a:t>Promoting evidence based practices</a:t>
            </a:r>
          </a:p>
          <a:p>
            <a:pPr marL="742950" lvl="1" indent="-285750">
              <a:spcBef>
                <a:spcPct val="20000"/>
              </a:spcBef>
              <a:buFontTx/>
              <a:buChar char="–"/>
            </a:pPr>
            <a:r>
              <a:rPr lang="en-US" sz="2800" dirty="0"/>
              <a:t>Supporting change at the systems level (feasible, consistent and relevant to local needs)</a:t>
            </a:r>
          </a:p>
          <a:p>
            <a:pPr marL="742950" lvl="1" indent="-285750">
              <a:spcBef>
                <a:spcPct val="20000"/>
              </a:spcBef>
              <a:buFontTx/>
              <a:buChar char="–"/>
            </a:pPr>
            <a:r>
              <a:rPr lang="en-US" sz="2800" dirty="0"/>
              <a:t>Developing local capacity to sustain effective practices over time</a:t>
            </a:r>
          </a:p>
        </p:txBody>
      </p:sp>
      <p:sp>
        <p:nvSpPr>
          <p:cNvPr id="39940" name="AutoShape 4"/>
          <p:cNvSpPr>
            <a:spLocks noChangeArrowheads="1"/>
          </p:cNvSpPr>
          <p:nvPr/>
        </p:nvSpPr>
        <p:spPr bwMode="auto">
          <a:xfrm>
            <a:off x="0" y="0"/>
            <a:ext cx="1371600" cy="2133600"/>
          </a:xfrm>
          <a:prstGeom prst="rtTriangle">
            <a:avLst/>
          </a:prstGeom>
          <a:solidFill>
            <a:srgbClr val="33CC33"/>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39941" name="AutoShape 5"/>
          <p:cNvSpPr>
            <a:spLocks noChangeArrowheads="1"/>
          </p:cNvSpPr>
          <p:nvPr/>
        </p:nvSpPr>
        <p:spPr bwMode="auto">
          <a:xfrm>
            <a:off x="0" y="0"/>
            <a:ext cx="571500" cy="893763"/>
          </a:xfrm>
          <a:prstGeom prst="rtTriangle">
            <a:avLst/>
          </a:prstGeom>
          <a:solidFill>
            <a:srgbClr val="FFFF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39942" name="AutoShape 6"/>
          <p:cNvSpPr>
            <a:spLocks noChangeArrowheads="1"/>
          </p:cNvSpPr>
          <p:nvPr/>
        </p:nvSpPr>
        <p:spPr bwMode="auto">
          <a:xfrm>
            <a:off x="0" y="0"/>
            <a:ext cx="228600" cy="342900"/>
          </a:xfrm>
          <a:prstGeom prst="rtTriangle">
            <a:avLst/>
          </a:prstGeom>
          <a:solidFill>
            <a:srgbClr val="FF00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F93B42A7-71DA-6C4D-83B4-B36938559A4D}"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371600" y="228600"/>
          <a:ext cx="7543800" cy="6019800"/>
        </p:xfrm>
        <a:graphic>
          <a:graphicData uri="http://schemas.openxmlformats.org/drawingml/2006/table">
            <a:tbl>
              <a:tblPr/>
              <a:tblGrid>
                <a:gridCol w="1885950"/>
                <a:gridCol w="1803400"/>
                <a:gridCol w="2132013"/>
                <a:gridCol w="1722437"/>
              </a:tblGrid>
              <a:tr h="83820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Gill Sans MT" pitchFamily="-110" charset="-18"/>
                        <a:ea typeface="ＭＳ Ｐゴシック" pitchFamily="-110" charset="-128"/>
                        <a:cs typeface="ＭＳ Ｐゴシック" pitchFamily="-11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Gill Sans MT" pitchFamily="-110" charset="-18"/>
                          <a:ea typeface="ＭＳ Ｐゴシック" pitchFamily="-110" charset="-128"/>
                          <a:cs typeface="ＭＳ Ｐゴシック" pitchFamily="-110" charset="-128"/>
                        </a:rPr>
                        <a:t>Training Outcomes Related to Training Components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Gill Sans MT" pitchFamily="-110" charset="-18"/>
                        <a:ea typeface="ＭＳ Ｐゴシック" pitchFamily="-110" charset="-128"/>
                        <a:cs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Gill Sans MT" pitchFamily="-110" charset="-18"/>
                        <a:ea typeface="ＭＳ Ｐゴシック" pitchFamily="-110" charset="-128"/>
                        <a:cs typeface="ＭＳ Ｐゴシック" pitchFamily="-11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C00000"/>
                          </a:solidFill>
                          <a:effectLst/>
                          <a:latin typeface="Gill Sans MT" pitchFamily="-110" charset="-18"/>
                          <a:ea typeface="ＭＳ Ｐゴシック" pitchFamily="-110" charset="-128"/>
                          <a:cs typeface="ＭＳ Ｐゴシック" pitchFamily="-110" charset="-128"/>
                        </a:rPr>
                        <a:t>Training Outcomes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hMerge="1">
                  <a:txBody>
                    <a:bodyPr/>
                    <a:lstStyle/>
                    <a:p>
                      <a:endParaRPr lang="en-US"/>
                    </a:p>
                  </a:txBody>
                  <a:tcPr/>
                </a:tc>
                <a:tc hMerge="1">
                  <a:txBody>
                    <a:bodyPr/>
                    <a:lstStyle/>
                    <a:p>
                      <a:endParaRPr lang="en-US"/>
                    </a:p>
                  </a:txBody>
                  <a:tcPr/>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Gill Sans MT" pitchFamily="-110" charset="-18"/>
                          <a:ea typeface="ＭＳ Ｐゴシック" pitchFamily="-110" charset="-128"/>
                          <a:cs typeface="ＭＳ Ｐゴシック" pitchFamily="-110" charset="-128"/>
                        </a:rPr>
                        <a:t>Training Components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smtClean="0">
                        <a:ln>
                          <a:noFill/>
                        </a:ln>
                        <a:solidFill>
                          <a:srgbClr val="C00000"/>
                        </a:solidFill>
                        <a:effectLst/>
                        <a:latin typeface="Gill Sans MT" pitchFamily="-110" charset="-18"/>
                        <a:ea typeface="ＭＳ Ｐゴシック" pitchFamily="-110" charset="-128"/>
                        <a:cs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C00000"/>
                          </a:solidFill>
                          <a:effectLst/>
                          <a:latin typeface="Gill Sans MT" pitchFamily="-110" charset="-18"/>
                          <a:ea typeface="ＭＳ Ｐゴシック" pitchFamily="-110" charset="-128"/>
                          <a:cs typeface="ＭＳ Ｐゴシック" pitchFamily="-110" charset="-128"/>
                        </a:rPr>
                        <a:t>Knowledge of Content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C00000"/>
                          </a:solidFill>
                          <a:effectLst/>
                          <a:latin typeface="Gill Sans MT" pitchFamily="-110" charset="-18"/>
                          <a:ea typeface="ＭＳ Ｐゴシック" pitchFamily="-110" charset="-128"/>
                          <a:cs typeface="ＭＳ Ｐゴシック" pitchFamily="-110" charset="-128"/>
                        </a:rPr>
                        <a:t>Skill Implementation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C00000"/>
                          </a:solidFill>
                          <a:effectLst/>
                          <a:latin typeface="Gill Sans MT" pitchFamily="-110" charset="-18"/>
                          <a:ea typeface="ＭＳ Ｐゴシック" pitchFamily="-110" charset="-128"/>
                          <a:cs typeface="ＭＳ Ｐゴシック" pitchFamily="-110" charset="-128"/>
                        </a:rPr>
                        <a:t>Classroom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C00000"/>
                          </a:solidFill>
                          <a:effectLst/>
                          <a:latin typeface="Gill Sans MT" pitchFamily="-110" charset="-18"/>
                          <a:ea typeface="ＭＳ Ｐゴシック" pitchFamily="-110" charset="-128"/>
                          <a:cs typeface="ＭＳ Ｐゴシック" pitchFamily="-110" charset="-128"/>
                        </a:rPr>
                        <a:t>Application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Gill Sans MT" pitchFamily="-110" charset="-18"/>
                          <a:ea typeface="ＭＳ Ｐゴシック" pitchFamily="-110" charset="-128"/>
                          <a:cs typeface="ＭＳ Ｐゴシック" pitchFamily="-110" charset="-128"/>
                        </a:rPr>
                        <a:t>Presentation/ Lecture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ill Sans MT" pitchFamily="-110" charset="-18"/>
                        <a:ea typeface="ＭＳ Ｐゴシック" pitchFamily="-110" charset="-128"/>
                        <a:cs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ill Sans MT" pitchFamily="-110" charset="-18"/>
                        <a:ea typeface="ＭＳ Ｐゴシック" pitchFamily="-110" charset="-128"/>
                        <a:cs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ill Sans MT" pitchFamily="-110" charset="-18"/>
                        <a:ea typeface="ＭＳ Ｐゴシック" pitchFamily="-110" charset="-128"/>
                        <a:cs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Gill Sans MT" pitchFamily="-110" charset="-18"/>
                          <a:ea typeface="ＭＳ Ｐゴシック" pitchFamily="-110" charset="-128"/>
                          <a:cs typeface="ＭＳ Ｐゴシック" pitchFamily="-110" charset="-128"/>
                        </a:rPr>
                        <a:t>Plus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Gill Sans MT" pitchFamily="-110" charset="-18"/>
                          <a:ea typeface="ＭＳ Ｐゴシック" pitchFamily="-110" charset="-128"/>
                          <a:cs typeface="ＭＳ Ｐゴシック" pitchFamily="-110" charset="-128"/>
                        </a:rPr>
                        <a:t>Demonstration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ill Sans MT" pitchFamily="-110" charset="-18"/>
                        <a:ea typeface="ＭＳ Ｐゴシック" pitchFamily="-110" charset="-128"/>
                        <a:cs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ill Sans MT" pitchFamily="-110" charset="-18"/>
                        <a:ea typeface="ＭＳ Ｐゴシック" pitchFamily="-110" charset="-128"/>
                        <a:cs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ill Sans MT" pitchFamily="-110" charset="-18"/>
                        <a:ea typeface="ＭＳ Ｐゴシック" pitchFamily="-110" charset="-128"/>
                        <a:cs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Gill Sans MT" pitchFamily="-110" charset="-18"/>
                          <a:ea typeface="ＭＳ Ｐゴシック" pitchFamily="-110" charset="-128"/>
                          <a:cs typeface="ＭＳ Ｐゴシック" pitchFamily="-110" charset="-128"/>
                        </a:rPr>
                        <a:t>Plus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Gill Sans MT" pitchFamily="-110" charset="-18"/>
                          <a:ea typeface="ＭＳ Ｐゴシック" pitchFamily="-110" charset="-128"/>
                          <a:cs typeface="ＭＳ Ｐゴシック" pitchFamily="-110" charset="-128"/>
                        </a:rPr>
                        <a:t>Practice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ill Sans MT" pitchFamily="-110" charset="-18"/>
                        <a:ea typeface="ＭＳ Ｐゴシック" pitchFamily="-110" charset="-128"/>
                        <a:cs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ill Sans MT" pitchFamily="-110" charset="-18"/>
                        <a:ea typeface="ＭＳ Ｐゴシック" pitchFamily="-110" charset="-128"/>
                        <a:cs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ill Sans MT" pitchFamily="-110" charset="-18"/>
                        <a:ea typeface="ＭＳ Ｐゴシック" pitchFamily="-110" charset="-128"/>
                        <a:cs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Gill Sans MT" pitchFamily="-110" charset="-18"/>
                          <a:ea typeface="ＭＳ Ｐゴシック" pitchFamily="-110" charset="-128"/>
                          <a:cs typeface="ＭＳ Ｐゴシック" pitchFamily="-110" charset="-128"/>
                        </a:rPr>
                        <a:t>Plus Coaching/ Admin Support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Gill Sans MT" pitchFamily="-110" charset="-18"/>
                          <a:ea typeface="ＭＳ Ｐゴシック" pitchFamily="-110" charset="-128"/>
                          <a:cs typeface="ＭＳ Ｐゴシック" pitchFamily="-110" charset="-128"/>
                        </a:rPr>
                        <a:t>Data Feedback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ill Sans MT" pitchFamily="-110" charset="-18"/>
                        <a:ea typeface="ＭＳ Ｐゴシック" pitchFamily="-110" charset="-128"/>
                        <a:cs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ill Sans MT" pitchFamily="-110" charset="-18"/>
                        <a:ea typeface="ＭＳ Ｐゴシック" pitchFamily="-110" charset="-128"/>
                        <a:cs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ill Sans MT" pitchFamily="-110" charset="-18"/>
                        <a:ea typeface="ＭＳ Ｐゴシック" pitchFamily="-110" charset="-128"/>
                        <a:cs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bl>
          </a:graphicData>
        </a:graphic>
      </p:graphicFrame>
      <p:sp>
        <p:nvSpPr>
          <p:cNvPr id="5" name="TextBox 4"/>
          <p:cNvSpPr txBox="1">
            <a:spLocks noChangeArrowheads="1"/>
          </p:cNvSpPr>
          <p:nvPr/>
        </p:nvSpPr>
        <p:spPr bwMode="auto">
          <a:xfrm>
            <a:off x="3276600" y="2971800"/>
            <a:ext cx="4800600" cy="400050"/>
          </a:xfrm>
          <a:prstGeom prst="rect">
            <a:avLst/>
          </a:prstGeom>
          <a:noFill/>
          <a:ln w="9525">
            <a:noFill/>
            <a:miter lim="800000"/>
            <a:headEnd/>
            <a:tailEnd/>
          </a:ln>
        </p:spPr>
        <p:txBody>
          <a:bodyPr>
            <a:prstTxWarp prst="textNoShape">
              <a:avLst/>
            </a:prstTxWarp>
            <a:spAutoFit/>
          </a:bodyPr>
          <a:lstStyle/>
          <a:p>
            <a:r>
              <a:rPr lang="en-US" sz="2000">
                <a:latin typeface="Gill Sans MT" pitchFamily="29" charset="-18"/>
              </a:rPr>
              <a:t>    10%                     5%                        0%</a:t>
            </a:r>
          </a:p>
        </p:txBody>
      </p:sp>
      <p:sp>
        <p:nvSpPr>
          <p:cNvPr id="6" name="TextBox 5"/>
          <p:cNvSpPr txBox="1">
            <a:spLocks noChangeArrowheads="1"/>
          </p:cNvSpPr>
          <p:nvPr/>
        </p:nvSpPr>
        <p:spPr bwMode="auto">
          <a:xfrm>
            <a:off x="3352800" y="3886200"/>
            <a:ext cx="4800600" cy="400050"/>
          </a:xfrm>
          <a:prstGeom prst="rect">
            <a:avLst/>
          </a:prstGeom>
          <a:noFill/>
          <a:ln w="9525">
            <a:noFill/>
            <a:miter lim="800000"/>
            <a:headEnd/>
            <a:tailEnd/>
          </a:ln>
        </p:spPr>
        <p:txBody>
          <a:bodyPr>
            <a:prstTxWarp prst="textNoShape">
              <a:avLst/>
            </a:prstTxWarp>
            <a:spAutoFit/>
          </a:bodyPr>
          <a:lstStyle/>
          <a:p>
            <a:r>
              <a:rPr lang="en-US" sz="2000">
                <a:latin typeface="Gill Sans MT" pitchFamily="29" charset="-18"/>
              </a:rPr>
              <a:t>    30%                     20%                     0%</a:t>
            </a:r>
          </a:p>
        </p:txBody>
      </p:sp>
      <p:sp>
        <p:nvSpPr>
          <p:cNvPr id="7" name="TextBox 6"/>
          <p:cNvSpPr txBox="1">
            <a:spLocks noChangeArrowheads="1"/>
          </p:cNvSpPr>
          <p:nvPr/>
        </p:nvSpPr>
        <p:spPr bwMode="auto">
          <a:xfrm>
            <a:off x="3352800" y="4648200"/>
            <a:ext cx="4800600" cy="400050"/>
          </a:xfrm>
          <a:prstGeom prst="rect">
            <a:avLst/>
          </a:prstGeom>
          <a:noFill/>
          <a:ln w="9525">
            <a:noFill/>
            <a:miter lim="800000"/>
            <a:headEnd/>
            <a:tailEnd/>
          </a:ln>
        </p:spPr>
        <p:txBody>
          <a:bodyPr>
            <a:prstTxWarp prst="textNoShape">
              <a:avLst/>
            </a:prstTxWarp>
            <a:spAutoFit/>
          </a:bodyPr>
          <a:lstStyle/>
          <a:p>
            <a:r>
              <a:rPr lang="en-US" sz="2000">
                <a:latin typeface="Gill Sans MT" pitchFamily="29" charset="-18"/>
              </a:rPr>
              <a:t>    60%                     60%                     5%</a:t>
            </a:r>
          </a:p>
        </p:txBody>
      </p:sp>
      <p:sp>
        <p:nvSpPr>
          <p:cNvPr id="8" name="TextBox 7"/>
          <p:cNvSpPr txBox="1">
            <a:spLocks noChangeArrowheads="1"/>
          </p:cNvSpPr>
          <p:nvPr/>
        </p:nvSpPr>
        <p:spPr bwMode="auto">
          <a:xfrm>
            <a:off x="3352800" y="5638800"/>
            <a:ext cx="4800600" cy="400050"/>
          </a:xfrm>
          <a:prstGeom prst="rect">
            <a:avLst/>
          </a:prstGeom>
          <a:noFill/>
          <a:ln w="9525">
            <a:noFill/>
            <a:miter lim="800000"/>
            <a:headEnd/>
            <a:tailEnd/>
          </a:ln>
        </p:spPr>
        <p:txBody>
          <a:bodyPr>
            <a:prstTxWarp prst="textNoShape">
              <a:avLst/>
            </a:prstTxWarp>
            <a:spAutoFit/>
          </a:bodyPr>
          <a:lstStyle/>
          <a:p>
            <a:r>
              <a:rPr lang="en-US" sz="2000">
                <a:latin typeface="Gill Sans MT" pitchFamily="29" charset="-18"/>
              </a:rPr>
              <a:t>    95%                   95%                      95%</a:t>
            </a:r>
          </a:p>
        </p:txBody>
      </p:sp>
      <p:sp>
        <p:nvSpPr>
          <p:cNvPr id="47147" name="TextBox 8"/>
          <p:cNvSpPr txBox="1">
            <a:spLocks noChangeArrowheads="1"/>
          </p:cNvSpPr>
          <p:nvPr/>
        </p:nvSpPr>
        <p:spPr bwMode="auto">
          <a:xfrm>
            <a:off x="6019800" y="6477000"/>
            <a:ext cx="2819400" cy="381000"/>
          </a:xfrm>
          <a:prstGeom prst="rect">
            <a:avLst/>
          </a:prstGeom>
          <a:noFill/>
          <a:ln w="9525">
            <a:noFill/>
            <a:miter lim="800000"/>
            <a:headEnd/>
            <a:tailEnd/>
          </a:ln>
        </p:spPr>
        <p:txBody>
          <a:bodyPr>
            <a:prstTxWarp prst="textNoShape">
              <a:avLst/>
            </a:prstTxWarp>
            <a:spAutoFit/>
          </a:bodyPr>
          <a:lstStyle/>
          <a:p>
            <a:r>
              <a:rPr lang="en-US">
                <a:latin typeface="Gill Sans MT" pitchFamily="29" charset="-18"/>
              </a:rPr>
              <a:t>Joyce &amp; Showers, 2002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Organizers</a:t>
            </a:r>
            <a:endParaRPr lang="en-US" dirty="0"/>
          </a:p>
        </p:txBody>
      </p:sp>
      <p:sp>
        <p:nvSpPr>
          <p:cNvPr id="3" name="Content Placeholder 2"/>
          <p:cNvSpPr>
            <a:spLocks noGrp="1"/>
          </p:cNvSpPr>
          <p:nvPr>
            <p:ph idx="1"/>
          </p:nvPr>
        </p:nvSpPr>
        <p:spPr/>
        <p:txBody>
          <a:bodyPr/>
          <a:lstStyle/>
          <a:p>
            <a:r>
              <a:rPr lang="en-US" dirty="0" smtClean="0"/>
              <a:t>Stages of Implementation</a:t>
            </a:r>
          </a:p>
          <a:p>
            <a:r>
              <a:rPr lang="en-US" dirty="0" smtClean="0"/>
              <a:t>Implementation Blueprint</a:t>
            </a:r>
          </a:p>
          <a:p>
            <a:r>
              <a:rPr lang="en-US" dirty="0" smtClean="0"/>
              <a:t>DATA, SYSTEMS, PRACTICES= OUTCOMES</a:t>
            </a:r>
          </a:p>
          <a:p>
            <a:r>
              <a:rPr lang="en-US" dirty="0" smtClean="0"/>
              <a:t>Tiered Logic</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F93B42A7-71DA-6C4D-83B4-B36938559A4D}"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solidFill>
                <a:srgbClr val="000000"/>
              </a:solidFill>
            </a:endParaRPr>
          </a:p>
        </p:txBody>
      </p:sp>
      <p:graphicFrame>
        <p:nvGraphicFramePr>
          <p:cNvPr id="39938" name="Object 1"/>
          <p:cNvGraphicFramePr>
            <a:graphicFrameLocks noChangeAspect="1"/>
          </p:cNvGraphicFramePr>
          <p:nvPr/>
        </p:nvGraphicFramePr>
        <p:xfrm>
          <a:off x="211138" y="-243840"/>
          <a:ext cx="8780462" cy="6553200"/>
        </p:xfrm>
        <a:graphic>
          <a:graphicData uri="http://schemas.openxmlformats.org/presentationml/2006/ole">
            <mc:AlternateContent xmlns:mc="http://schemas.openxmlformats.org/markup-compatibility/2006">
              <mc:Choice xmlns:v="urn:schemas-microsoft-com:vml" Requires="v">
                <p:oleObj spid="_x0000_s1208323" name="Visio" r:id="rId4" imgW="9257943" imgH="6593324" progId="">
                  <p:embed/>
                </p:oleObj>
              </mc:Choice>
              <mc:Fallback>
                <p:oleObj name="Visio" r:id="rId4" imgW="9257943" imgH="6593324" progId="">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138" y="-243840"/>
                        <a:ext cx="8780462" cy="6553200"/>
                      </a:xfrm>
                      <a:prstGeom prst="rect">
                        <a:avLst/>
                      </a:prstGeom>
                      <a:solidFill>
                        <a:schemeClr val="bg1"/>
                      </a:solidFill>
                    </p:spPr>
                  </p:pic>
                </p:oleObj>
              </mc:Fallback>
            </mc:AlternateContent>
          </a:graphicData>
        </a:graphic>
      </p:graphicFrame>
      <p:sp>
        <p:nvSpPr>
          <p:cNvPr id="6" name="Slide Number Placeholder 5"/>
          <p:cNvSpPr>
            <a:spLocks noGrp="1"/>
          </p:cNvSpPr>
          <p:nvPr>
            <p:ph type="sldNum" sz="quarter" idx="12"/>
          </p:nvPr>
        </p:nvSpPr>
        <p:spPr/>
        <p:txBody>
          <a:bodyPr/>
          <a:lstStyle/>
          <a:p>
            <a:fld id="{F93B42A7-71DA-6C4D-83B4-B36938559A4D}" type="slidenum">
              <a:rPr lang="en-US" smtClean="0"/>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Phases of Implementation</a:t>
            </a:r>
            <a:endParaRPr lang="en-US" dirty="0"/>
          </a:p>
        </p:txBody>
      </p:sp>
      <p:sp>
        <p:nvSpPr>
          <p:cNvPr id="4" name="Rectangle 3"/>
          <p:cNvSpPr txBox="1">
            <a:spLocks noChangeArrowheads="1"/>
          </p:cNvSpPr>
          <p:nvPr/>
        </p:nvSpPr>
        <p:spPr bwMode="auto">
          <a:xfrm>
            <a:off x="457200" y="1626657"/>
            <a:ext cx="67056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marR="0" lvl="0" indent="-282575" algn="l" defTabSz="914400" rtl="0" eaLnBrk="1" fontAlgn="base" latinLnBrk="0" hangingPunct="1">
              <a:lnSpc>
                <a:spcPct val="100000"/>
              </a:lnSpc>
              <a:spcBef>
                <a:spcPts val="600"/>
              </a:spcBef>
              <a:spcAft>
                <a:spcPct val="0"/>
              </a:spcAft>
              <a:buClr>
                <a:schemeClr val="accent1"/>
              </a:buClr>
              <a:buSzPct val="80000"/>
              <a:buFont typeface="Wingdings 2" pitchFamily="29" charset="2"/>
              <a:buChar char=""/>
              <a:tabLst/>
              <a:defRPr/>
            </a:pPr>
            <a:r>
              <a:rPr kumimoji="0" lang="en-US" sz="3200" b="1" i="0" u="none" strike="noStrike" kern="1200" cap="none" spc="0" normalizeH="0" baseline="0" noProof="0" dirty="0" smtClean="0">
                <a:ln>
                  <a:noFill/>
                </a:ln>
                <a:effectLst/>
                <a:uLnTx/>
                <a:uFillTx/>
                <a:latin typeface="+mn-lt"/>
                <a:ea typeface="ＭＳ Ｐゴシック" pitchFamily="29" charset="-128"/>
                <a:cs typeface="ＭＳ Ｐゴシック" pitchFamily="29" charset="-128"/>
              </a:rPr>
              <a:t>Exploration</a:t>
            </a:r>
          </a:p>
          <a:p>
            <a:pPr marL="365125" marR="0" lvl="0" indent="-282575" algn="l" defTabSz="914400" rtl="0" eaLnBrk="1" fontAlgn="base" latinLnBrk="0" hangingPunct="1">
              <a:lnSpc>
                <a:spcPct val="100000"/>
              </a:lnSpc>
              <a:spcBef>
                <a:spcPts val="600"/>
              </a:spcBef>
              <a:spcAft>
                <a:spcPct val="0"/>
              </a:spcAft>
              <a:buClr>
                <a:schemeClr val="accent1"/>
              </a:buClr>
              <a:buSzPct val="80000"/>
              <a:buFont typeface="Wingdings 2" pitchFamily="29" charset="2"/>
              <a:buChar char=""/>
              <a:tabLst/>
              <a:defRPr/>
            </a:pPr>
            <a:r>
              <a:rPr kumimoji="0" lang="en-US" sz="3200" b="1" i="0" u="none" strike="noStrike" kern="1200" cap="none" spc="0" normalizeH="0" baseline="0" noProof="0" dirty="0" smtClean="0">
                <a:ln>
                  <a:noFill/>
                </a:ln>
                <a:effectLst/>
                <a:uLnTx/>
                <a:uFillTx/>
                <a:latin typeface="+mn-lt"/>
                <a:ea typeface="ＭＳ Ｐゴシック" pitchFamily="29" charset="-128"/>
                <a:cs typeface="ＭＳ Ｐゴシック" pitchFamily="29" charset="-128"/>
              </a:rPr>
              <a:t>Installation</a:t>
            </a:r>
          </a:p>
          <a:p>
            <a:pPr marL="365125" marR="0" lvl="0" indent="-282575" algn="l" defTabSz="914400" rtl="0" eaLnBrk="1" fontAlgn="base" latinLnBrk="0" hangingPunct="1">
              <a:lnSpc>
                <a:spcPct val="100000"/>
              </a:lnSpc>
              <a:spcBef>
                <a:spcPts val="600"/>
              </a:spcBef>
              <a:spcAft>
                <a:spcPct val="0"/>
              </a:spcAft>
              <a:buClr>
                <a:schemeClr val="accent1"/>
              </a:buClr>
              <a:buSzPct val="80000"/>
              <a:buFont typeface="Wingdings 2" pitchFamily="29" charset="2"/>
              <a:buChar char=""/>
              <a:tabLst/>
              <a:defRPr/>
            </a:pPr>
            <a:r>
              <a:rPr kumimoji="0" lang="en-US" sz="3200" b="1" i="0" u="none" strike="noStrike" kern="1200" cap="none" spc="0" normalizeH="0" baseline="0" noProof="0" dirty="0" smtClean="0">
                <a:ln>
                  <a:noFill/>
                </a:ln>
                <a:effectLst/>
                <a:uLnTx/>
                <a:uFillTx/>
                <a:latin typeface="+mn-lt"/>
                <a:ea typeface="ＭＳ Ｐゴシック" pitchFamily="29" charset="-128"/>
                <a:cs typeface="ＭＳ Ｐゴシック" pitchFamily="29" charset="-128"/>
              </a:rPr>
              <a:t>Initial Implementation</a:t>
            </a:r>
          </a:p>
          <a:p>
            <a:pPr marL="365125" marR="0" lvl="0" indent="-282575" algn="l" defTabSz="914400" rtl="0" eaLnBrk="1" fontAlgn="base" latinLnBrk="0" hangingPunct="1">
              <a:lnSpc>
                <a:spcPct val="100000"/>
              </a:lnSpc>
              <a:spcBef>
                <a:spcPts val="600"/>
              </a:spcBef>
              <a:spcAft>
                <a:spcPct val="0"/>
              </a:spcAft>
              <a:buClr>
                <a:schemeClr val="accent1"/>
              </a:buClr>
              <a:buSzPct val="80000"/>
              <a:buFont typeface="Wingdings 2" pitchFamily="29" charset="2"/>
              <a:buChar char=""/>
              <a:tabLst/>
              <a:defRPr/>
            </a:pPr>
            <a:r>
              <a:rPr kumimoji="0" lang="en-US" sz="3200" b="1" i="0" u="none" strike="noStrike" kern="1200" cap="none" spc="0" normalizeH="0" baseline="0" noProof="0" dirty="0" smtClean="0">
                <a:ln>
                  <a:noFill/>
                </a:ln>
                <a:effectLst/>
                <a:uLnTx/>
                <a:uFillTx/>
                <a:latin typeface="+mn-lt"/>
                <a:ea typeface="ＭＳ Ｐゴシック" pitchFamily="29" charset="-128"/>
                <a:cs typeface="ＭＳ Ｐゴシック" pitchFamily="29" charset="-128"/>
              </a:rPr>
              <a:t>Full Implementation</a:t>
            </a:r>
          </a:p>
          <a:p>
            <a:pPr marL="365125" marR="0" lvl="0" indent="-282575" algn="l" defTabSz="914400" rtl="0" eaLnBrk="1" fontAlgn="base" latinLnBrk="0" hangingPunct="1">
              <a:lnSpc>
                <a:spcPct val="100000"/>
              </a:lnSpc>
              <a:spcBef>
                <a:spcPts val="600"/>
              </a:spcBef>
              <a:spcAft>
                <a:spcPct val="0"/>
              </a:spcAft>
              <a:buClr>
                <a:schemeClr val="accent1"/>
              </a:buClr>
              <a:buSzPct val="80000"/>
              <a:buFont typeface="Wingdings 2" pitchFamily="29" charset="2"/>
              <a:buChar char=""/>
              <a:tabLst/>
              <a:defRPr/>
            </a:pPr>
            <a:r>
              <a:rPr kumimoji="0" lang="en-US" sz="3200" b="1" i="0" u="none" strike="noStrike" kern="1200" cap="none" spc="0" normalizeH="0" baseline="0" noProof="0" dirty="0" smtClean="0">
                <a:ln>
                  <a:noFill/>
                </a:ln>
                <a:effectLst/>
                <a:uLnTx/>
                <a:uFillTx/>
                <a:latin typeface="+mn-lt"/>
                <a:ea typeface="ＭＳ Ｐゴシック" pitchFamily="29" charset="-128"/>
                <a:cs typeface="ＭＳ Ｐゴシック" pitchFamily="29" charset="-128"/>
              </a:rPr>
              <a:t>Innovation</a:t>
            </a:r>
          </a:p>
          <a:p>
            <a:pPr marL="365125" marR="0" lvl="0" indent="-282575" algn="l" defTabSz="914400" rtl="0" eaLnBrk="1" fontAlgn="base" latinLnBrk="0" hangingPunct="1">
              <a:lnSpc>
                <a:spcPct val="100000"/>
              </a:lnSpc>
              <a:spcBef>
                <a:spcPts val="600"/>
              </a:spcBef>
              <a:spcAft>
                <a:spcPct val="0"/>
              </a:spcAft>
              <a:buClr>
                <a:schemeClr val="accent1"/>
              </a:buClr>
              <a:buSzPct val="80000"/>
              <a:buFont typeface="Wingdings 2" pitchFamily="29" charset="2"/>
              <a:buChar char=""/>
              <a:tabLst/>
              <a:defRPr/>
            </a:pPr>
            <a:r>
              <a:rPr kumimoji="0" lang="en-US" sz="3200" b="1" i="0" u="none" strike="noStrike" kern="1200" cap="none" spc="0" normalizeH="0" baseline="0" noProof="0" dirty="0" smtClean="0">
                <a:ln>
                  <a:noFill/>
                </a:ln>
                <a:effectLst/>
                <a:uLnTx/>
                <a:uFillTx/>
                <a:latin typeface="+mn-lt"/>
                <a:ea typeface="ＭＳ Ｐゴシック" pitchFamily="29" charset="-128"/>
                <a:cs typeface="ＭＳ Ｐゴシック" pitchFamily="29" charset="-128"/>
              </a:rPr>
              <a:t>Sustainability</a:t>
            </a:r>
          </a:p>
        </p:txBody>
      </p:sp>
      <p:grpSp>
        <p:nvGrpSpPr>
          <p:cNvPr id="3" name="Group 7"/>
          <p:cNvGrpSpPr>
            <a:grpSpLocks/>
          </p:cNvGrpSpPr>
          <p:nvPr/>
        </p:nvGrpSpPr>
        <p:grpSpPr bwMode="auto">
          <a:xfrm>
            <a:off x="5562600" y="1769347"/>
            <a:ext cx="2590800" cy="1828800"/>
            <a:chOff x="3936" y="1632"/>
            <a:chExt cx="1632" cy="1152"/>
          </a:xfrm>
        </p:grpSpPr>
        <p:grpSp>
          <p:nvGrpSpPr>
            <p:cNvPr id="5" name="Group 8"/>
            <p:cNvGrpSpPr>
              <a:grpSpLocks/>
            </p:cNvGrpSpPr>
            <p:nvPr/>
          </p:nvGrpSpPr>
          <p:grpSpPr bwMode="auto">
            <a:xfrm>
              <a:off x="3936" y="1632"/>
              <a:ext cx="528" cy="1152"/>
              <a:chOff x="3936" y="1632"/>
              <a:chExt cx="528" cy="1152"/>
            </a:xfrm>
          </p:grpSpPr>
          <p:sp>
            <p:nvSpPr>
              <p:cNvPr id="8" name="Line 9"/>
              <p:cNvSpPr>
                <a:spLocks noChangeShapeType="1"/>
              </p:cNvSpPr>
              <p:nvPr/>
            </p:nvSpPr>
            <p:spPr bwMode="auto">
              <a:xfrm>
                <a:off x="3936" y="1632"/>
                <a:ext cx="384" cy="0"/>
              </a:xfrm>
              <a:prstGeom prst="line">
                <a:avLst/>
              </a:prstGeom>
              <a:noFill/>
              <a:ln w="38100">
                <a:solidFill>
                  <a:srgbClr val="001574"/>
                </a:solidFill>
                <a:round/>
                <a:headEnd/>
                <a:tailEnd/>
              </a:ln>
            </p:spPr>
            <p:txBody>
              <a:bodyPr>
                <a:prstTxWarp prst="textNoShape">
                  <a:avLst/>
                </a:prstTxWarp>
              </a:bodyPr>
              <a:lstStyle/>
              <a:p>
                <a:endParaRPr lang="en-US">
                  <a:solidFill>
                    <a:srgbClr val="000000"/>
                  </a:solidFill>
                </a:endParaRPr>
              </a:p>
            </p:txBody>
          </p:sp>
          <p:sp>
            <p:nvSpPr>
              <p:cNvPr id="9" name="Line 10"/>
              <p:cNvSpPr>
                <a:spLocks noChangeShapeType="1"/>
              </p:cNvSpPr>
              <p:nvPr/>
            </p:nvSpPr>
            <p:spPr bwMode="auto">
              <a:xfrm>
                <a:off x="3936" y="2784"/>
                <a:ext cx="384" cy="0"/>
              </a:xfrm>
              <a:prstGeom prst="line">
                <a:avLst/>
              </a:prstGeom>
              <a:noFill/>
              <a:ln w="38100">
                <a:solidFill>
                  <a:srgbClr val="001574"/>
                </a:solidFill>
                <a:round/>
                <a:headEnd/>
                <a:tailEnd/>
              </a:ln>
            </p:spPr>
            <p:txBody>
              <a:bodyPr>
                <a:prstTxWarp prst="textNoShape">
                  <a:avLst/>
                </a:prstTxWarp>
              </a:bodyPr>
              <a:lstStyle/>
              <a:p>
                <a:endParaRPr lang="en-US">
                  <a:solidFill>
                    <a:srgbClr val="000000"/>
                  </a:solidFill>
                </a:endParaRPr>
              </a:p>
            </p:txBody>
          </p:sp>
          <p:sp>
            <p:nvSpPr>
              <p:cNvPr id="10" name="Line 11"/>
              <p:cNvSpPr>
                <a:spLocks noChangeShapeType="1"/>
              </p:cNvSpPr>
              <p:nvPr/>
            </p:nvSpPr>
            <p:spPr bwMode="auto">
              <a:xfrm flipV="1">
                <a:off x="4320" y="1632"/>
                <a:ext cx="0" cy="1152"/>
              </a:xfrm>
              <a:prstGeom prst="line">
                <a:avLst/>
              </a:prstGeom>
              <a:noFill/>
              <a:ln w="38100">
                <a:solidFill>
                  <a:srgbClr val="001574"/>
                </a:solidFill>
                <a:round/>
                <a:headEnd/>
                <a:tailEnd/>
              </a:ln>
            </p:spPr>
            <p:txBody>
              <a:bodyPr>
                <a:prstTxWarp prst="textNoShape">
                  <a:avLst/>
                </a:prstTxWarp>
              </a:bodyPr>
              <a:lstStyle/>
              <a:p>
                <a:endParaRPr lang="en-US">
                  <a:solidFill>
                    <a:srgbClr val="000000"/>
                  </a:solidFill>
                </a:endParaRPr>
              </a:p>
            </p:txBody>
          </p:sp>
          <p:sp>
            <p:nvSpPr>
              <p:cNvPr id="11" name="Line 12"/>
              <p:cNvSpPr>
                <a:spLocks noChangeShapeType="1"/>
              </p:cNvSpPr>
              <p:nvPr/>
            </p:nvSpPr>
            <p:spPr bwMode="auto">
              <a:xfrm>
                <a:off x="4320" y="2160"/>
                <a:ext cx="144" cy="0"/>
              </a:xfrm>
              <a:prstGeom prst="line">
                <a:avLst/>
              </a:prstGeom>
              <a:noFill/>
              <a:ln w="38100">
                <a:solidFill>
                  <a:srgbClr val="001574"/>
                </a:solidFill>
                <a:round/>
                <a:headEnd/>
                <a:tailEnd/>
              </a:ln>
            </p:spPr>
            <p:txBody>
              <a:bodyPr>
                <a:prstTxWarp prst="textNoShape">
                  <a:avLst/>
                </a:prstTxWarp>
              </a:bodyPr>
              <a:lstStyle/>
              <a:p>
                <a:endParaRPr lang="en-US">
                  <a:solidFill>
                    <a:srgbClr val="000000"/>
                  </a:solidFill>
                </a:endParaRPr>
              </a:p>
            </p:txBody>
          </p:sp>
        </p:grpSp>
        <p:sp>
          <p:nvSpPr>
            <p:cNvPr id="7" name="Text Box 13"/>
            <p:cNvSpPr txBox="1">
              <a:spLocks noChangeArrowheads="1"/>
            </p:cNvSpPr>
            <p:nvPr/>
          </p:nvSpPr>
          <p:spPr bwMode="auto">
            <a:xfrm>
              <a:off x="4560" y="2016"/>
              <a:ext cx="1008" cy="250"/>
            </a:xfrm>
            <a:prstGeom prst="rect">
              <a:avLst/>
            </a:prstGeom>
            <a:noFill/>
            <a:ln w="9525">
              <a:noFill/>
              <a:miter lim="800000"/>
              <a:headEnd/>
              <a:tailEnd/>
            </a:ln>
          </p:spPr>
          <p:txBody>
            <a:bodyPr>
              <a:prstTxWarp prst="textNoShape">
                <a:avLst/>
              </a:prstTxWarp>
              <a:spAutoFit/>
            </a:bodyPr>
            <a:lstStyle/>
            <a:p>
              <a:pPr>
                <a:spcBef>
                  <a:spcPct val="50000"/>
                </a:spcBef>
              </a:pPr>
              <a:r>
                <a:rPr lang="en-US" sz="2000" b="1" dirty="0">
                  <a:solidFill>
                    <a:srgbClr val="000000"/>
                  </a:solidFill>
                  <a:latin typeface="Gill Sans MT" pitchFamily="29" charset="-18"/>
                </a:rPr>
                <a:t>2 – 4 Years</a:t>
              </a:r>
            </a:p>
          </p:txBody>
        </p:sp>
      </p:grpSp>
      <p:sp>
        <p:nvSpPr>
          <p:cNvPr id="12" name="Text Box 6"/>
          <p:cNvSpPr txBox="1">
            <a:spLocks noChangeArrowheads="1"/>
          </p:cNvSpPr>
          <p:nvPr/>
        </p:nvSpPr>
        <p:spPr bwMode="auto">
          <a:xfrm>
            <a:off x="609600" y="6216650"/>
            <a:ext cx="65532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dirty="0" err="1">
                <a:solidFill>
                  <a:srgbClr val="001574"/>
                </a:solidFill>
                <a:latin typeface="Gill Sans MT" pitchFamily="29" charset="-18"/>
              </a:rPr>
              <a:t>Fixsen</a:t>
            </a:r>
            <a:r>
              <a:rPr lang="en-US" sz="1600" dirty="0">
                <a:solidFill>
                  <a:srgbClr val="001574"/>
                </a:solidFill>
                <a:latin typeface="Gill Sans MT" pitchFamily="29" charset="-18"/>
              </a:rPr>
              <a:t>, </a:t>
            </a:r>
            <a:r>
              <a:rPr lang="en-US" sz="1600" dirty="0" err="1">
                <a:solidFill>
                  <a:srgbClr val="001574"/>
                </a:solidFill>
                <a:latin typeface="Gill Sans MT" pitchFamily="29" charset="-18"/>
              </a:rPr>
              <a:t>Naoom</a:t>
            </a:r>
            <a:r>
              <a:rPr lang="en-US" sz="1600" dirty="0">
                <a:solidFill>
                  <a:srgbClr val="001574"/>
                </a:solidFill>
                <a:latin typeface="Gill Sans MT" pitchFamily="29" charset="-18"/>
              </a:rPr>
              <a:t>, </a:t>
            </a:r>
            <a:r>
              <a:rPr lang="en-US" sz="1600" dirty="0" err="1">
                <a:solidFill>
                  <a:srgbClr val="001574"/>
                </a:solidFill>
                <a:latin typeface="Gill Sans MT" pitchFamily="29" charset="-18"/>
              </a:rPr>
              <a:t>Blase</a:t>
            </a:r>
            <a:r>
              <a:rPr lang="en-US" sz="1600" dirty="0">
                <a:solidFill>
                  <a:srgbClr val="001574"/>
                </a:solidFill>
                <a:latin typeface="Gill Sans MT" pitchFamily="29" charset="-18"/>
              </a:rPr>
              <a:t>, Friedman, &amp; Wallace, 2005</a:t>
            </a:r>
          </a:p>
        </p:txBody>
      </p:sp>
      <p:sp>
        <p:nvSpPr>
          <p:cNvPr id="13" name="Slide Number Placeholder 12"/>
          <p:cNvSpPr>
            <a:spLocks noGrp="1"/>
          </p:cNvSpPr>
          <p:nvPr>
            <p:ph type="sldNum" sz="quarter" idx="12"/>
          </p:nvPr>
        </p:nvSpPr>
        <p:spPr/>
        <p:txBody>
          <a:bodyPr/>
          <a:lstStyle/>
          <a:p>
            <a:fld id="{F93B42A7-71DA-6C4D-83B4-B36938559A4D}"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3"/>
          <a:srcRect/>
          <a:stretch>
            <a:fillRect/>
          </a:stretch>
        </p:blipFill>
        <p:spPr bwMode="auto">
          <a:xfrm>
            <a:off x="-2286000" y="-647700"/>
            <a:ext cx="13716000" cy="8572500"/>
          </a:xfrm>
          <a:prstGeom prst="rect">
            <a:avLst/>
          </a:prstGeom>
          <a:noFill/>
          <a:ln w="9525">
            <a:noFill/>
            <a:miter lim="800000"/>
            <a:headEnd/>
            <a:tailEnd/>
          </a:ln>
        </p:spPr>
      </p:pic>
      <p:sp>
        <p:nvSpPr>
          <p:cNvPr id="18435" name="AutoShape 5"/>
          <p:cNvSpPr>
            <a:spLocks noChangeArrowheads="1"/>
          </p:cNvSpPr>
          <p:nvPr/>
        </p:nvSpPr>
        <p:spPr bwMode="auto">
          <a:xfrm rot="909929">
            <a:off x="4751388" y="-80963"/>
            <a:ext cx="4008437" cy="1720851"/>
          </a:xfrm>
          <a:prstGeom prst="leftArrow">
            <a:avLst>
              <a:gd name="adj1" fmla="val 50000"/>
              <a:gd name="adj2" fmla="val 54621"/>
            </a:avLst>
          </a:prstGeom>
          <a:solidFill>
            <a:srgbClr val="FFCCFF"/>
          </a:solidFill>
          <a:ln w="9525">
            <a:solidFill>
              <a:schemeClr val="tx1"/>
            </a:solidFill>
            <a:miter lim="800000"/>
            <a:headEnd/>
            <a:tailEnd/>
          </a:ln>
        </p:spPr>
        <p:txBody>
          <a:bodyPr wrap="none" anchor="ctr">
            <a:prstTxWarp prst="textNoShape">
              <a:avLst/>
            </a:prstTxWarp>
          </a:bodyPr>
          <a:lstStyle/>
          <a:p>
            <a:r>
              <a:rPr lang="en-US" sz="4000">
                <a:solidFill>
                  <a:srgbClr val="000000"/>
                </a:solidFill>
              </a:rPr>
              <a:t>www.pbis.org</a:t>
            </a:r>
          </a:p>
        </p:txBody>
      </p:sp>
      <p:sp>
        <p:nvSpPr>
          <p:cNvPr id="4" name="Slide Number Placeholder 3"/>
          <p:cNvSpPr>
            <a:spLocks noGrp="1"/>
          </p:cNvSpPr>
          <p:nvPr>
            <p:ph type="sldNum" sz="quarter" idx="12"/>
          </p:nvPr>
        </p:nvSpPr>
        <p:spPr/>
        <p:txBody>
          <a:bodyPr/>
          <a:lstStyle/>
          <a:p>
            <a:fld id="{F93B42A7-71DA-6C4D-83B4-B36938559A4D}" type="slidenum">
              <a:rPr lang="en-US" smtClean="0"/>
              <a:pPr/>
              <a:t>2</a:t>
            </a:fld>
            <a:endParaRPr lang="en-US"/>
          </a:p>
        </p:txBody>
      </p:sp>
    </p:spTree>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858000"/>
          </a:xfrm>
        </p:spPr>
        <p:txBody>
          <a:bodyPr>
            <a:normAutofit lnSpcReduction="10000"/>
          </a:bodyPr>
          <a:lstStyle/>
          <a:p>
            <a:pPr>
              <a:buNone/>
            </a:pPr>
            <a:r>
              <a:rPr lang="en-US" sz="2054" b="1" i="1" dirty="0" smtClean="0">
                <a:solidFill>
                  <a:srgbClr val="FF0000"/>
                </a:solidFill>
              </a:rPr>
              <a:t>Exploration Stage</a:t>
            </a:r>
          </a:p>
          <a:p>
            <a:pPr>
              <a:buNone/>
            </a:pPr>
            <a:r>
              <a:rPr lang="en-US" sz="2000" i="1" dirty="0" smtClean="0"/>
              <a:t>Need for change identified, possible solutions are explored, learning about what it takes to implement the innovation effectively, stakeholders are identified and developed, and decision is made to move forward</a:t>
            </a:r>
            <a:endParaRPr lang="en-US" sz="2000" dirty="0" smtClean="0"/>
          </a:p>
          <a:p>
            <a:pPr>
              <a:buNone/>
            </a:pPr>
            <a:endParaRPr lang="en-US" sz="2000" dirty="0" smtClean="0"/>
          </a:p>
          <a:p>
            <a:pPr>
              <a:buNone/>
            </a:pPr>
            <a:r>
              <a:rPr lang="en-US" sz="2000" b="1" i="1" dirty="0" smtClean="0">
                <a:solidFill>
                  <a:srgbClr val="FF0000"/>
                </a:solidFill>
              </a:rPr>
              <a:t>Installation</a:t>
            </a:r>
          </a:p>
          <a:p>
            <a:pPr>
              <a:buNone/>
            </a:pPr>
            <a:r>
              <a:rPr lang="en-US" sz="2000" i="1" dirty="0" smtClean="0"/>
              <a:t>Resources needed to implement innovation with fidelity and desired outcomes are in place</a:t>
            </a:r>
            <a:endParaRPr lang="en-US" sz="2000" dirty="0" smtClean="0"/>
          </a:p>
          <a:p>
            <a:pPr>
              <a:buNone/>
            </a:pPr>
            <a:endParaRPr lang="en-US" sz="2000" dirty="0" smtClean="0"/>
          </a:p>
          <a:p>
            <a:pPr>
              <a:buNone/>
            </a:pPr>
            <a:r>
              <a:rPr lang="en-US" sz="2000" b="1" i="1" dirty="0" smtClean="0">
                <a:solidFill>
                  <a:srgbClr val="FF0000"/>
                </a:solidFill>
              </a:rPr>
              <a:t>Initial Implementation</a:t>
            </a:r>
          </a:p>
          <a:p>
            <a:pPr>
              <a:buNone/>
            </a:pPr>
            <a:r>
              <a:rPr lang="en-US" sz="2000" i="1" dirty="0" smtClean="0"/>
              <a:t>Innovation is in place in schools, implementation largely guided by external TA providers</a:t>
            </a:r>
            <a:endParaRPr lang="en-US" sz="2000" dirty="0" smtClean="0"/>
          </a:p>
          <a:p>
            <a:pPr>
              <a:buNone/>
            </a:pPr>
            <a:endParaRPr lang="en-US" sz="2000" dirty="0" smtClean="0"/>
          </a:p>
          <a:p>
            <a:pPr>
              <a:buNone/>
            </a:pPr>
            <a:r>
              <a:rPr lang="en-US" sz="2000" b="1" i="1" dirty="0" smtClean="0">
                <a:solidFill>
                  <a:srgbClr val="FF0000"/>
                </a:solidFill>
              </a:rPr>
              <a:t>Full Implementation</a:t>
            </a:r>
            <a:endParaRPr lang="en-US" sz="2000" dirty="0" smtClean="0">
              <a:solidFill>
                <a:srgbClr val="FF0000"/>
              </a:solidFill>
            </a:endParaRPr>
          </a:p>
          <a:p>
            <a:pPr>
              <a:buNone/>
            </a:pPr>
            <a:r>
              <a:rPr lang="en-US" sz="2000" i="1" dirty="0" smtClean="0"/>
              <a:t>Innovation is implemented and sustained by local stakeholders and is well-integrated into policy/written documentation</a:t>
            </a:r>
            <a:endParaRPr lang="en-US" sz="2000" dirty="0" smtClean="0"/>
          </a:p>
          <a:p>
            <a:pPr>
              <a:buNone/>
            </a:pPr>
            <a:endParaRPr lang="en-US" sz="2000" dirty="0" smtClean="0"/>
          </a:p>
          <a:p>
            <a:pPr>
              <a:buNone/>
            </a:pPr>
            <a:r>
              <a:rPr lang="en-US" sz="2000" b="1" dirty="0" smtClean="0">
                <a:solidFill>
                  <a:srgbClr val="FF0000"/>
                </a:solidFill>
              </a:rPr>
              <a:t>Innovation and Sustainability </a:t>
            </a:r>
            <a:endParaRPr lang="en-US" sz="2000" dirty="0" smtClean="0">
              <a:solidFill>
                <a:srgbClr val="FF0000"/>
              </a:solidFill>
            </a:endParaRPr>
          </a:p>
          <a:p>
            <a:pPr>
              <a:buNone/>
            </a:pPr>
            <a:r>
              <a:rPr lang="en-US" sz="2000" i="1" dirty="0" smtClean="0"/>
              <a:t>Innovation is adapted to fit local context, innovation becomes more efficient and is integrated with other initiatives</a:t>
            </a:r>
            <a:endParaRPr lang="en-US" sz="2000" dirty="0" smtClean="0"/>
          </a:p>
          <a:p>
            <a:pPr>
              <a:buNone/>
            </a:pPr>
            <a:endParaRPr lang="en-US" sz="2000" dirty="0"/>
          </a:p>
        </p:txBody>
      </p:sp>
      <p:sp>
        <p:nvSpPr>
          <p:cNvPr id="3" name="Slide Number Placeholder 2"/>
          <p:cNvSpPr>
            <a:spLocks noGrp="1"/>
          </p:cNvSpPr>
          <p:nvPr>
            <p:ph type="sldNum" sz="quarter" idx="12"/>
          </p:nvPr>
        </p:nvSpPr>
        <p:spPr/>
        <p:txBody>
          <a:bodyPr/>
          <a:lstStyle/>
          <a:p>
            <a:fld id="{F93B42A7-71DA-6C4D-83B4-B36938559A4D}"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0" y="334963"/>
            <a:ext cx="8374063" cy="442912"/>
          </a:xfrm>
        </p:spPr>
        <p:txBody>
          <a:bodyPr>
            <a:normAutofit fontScale="90000"/>
          </a:bodyPr>
          <a:lstStyle/>
          <a:p>
            <a:pPr eaLnBrk="1" hangingPunct="1"/>
            <a:r>
              <a:rPr lang="en-US" sz="4000">
                <a:latin typeface="Arial" pitchFamily="29" charset="0"/>
                <a:ea typeface="MS PGothic" pitchFamily="34" charset="-128"/>
                <a:cs typeface="MS PGothic" pitchFamily="34" charset="-128"/>
              </a:rPr>
              <a:t>Stages of Implementation</a:t>
            </a:r>
          </a:p>
        </p:txBody>
      </p:sp>
      <p:sp>
        <p:nvSpPr>
          <p:cNvPr id="58370" name="Rectangle 2"/>
          <p:cNvSpPr>
            <a:spLocks noChangeArrowheads="1"/>
          </p:cNvSpPr>
          <p:nvPr/>
        </p:nvSpPr>
        <p:spPr bwMode="auto">
          <a:xfrm>
            <a:off x="50800" y="1233488"/>
            <a:ext cx="1809750" cy="2576512"/>
          </a:xfrm>
          <a:prstGeom prst="rect">
            <a:avLst/>
          </a:prstGeom>
          <a:solidFill>
            <a:srgbClr val="FF0000"/>
          </a:solidFill>
          <a:ln w="15875">
            <a:solidFill>
              <a:schemeClr val="tx1"/>
            </a:solidFill>
            <a:round/>
            <a:headEnd/>
            <a:tailEnd/>
          </a:ln>
        </p:spPr>
        <p:txBody>
          <a:bodyPr>
            <a:prstTxWarp prst="textNoShape">
              <a:avLst/>
            </a:prstTxWarp>
          </a:bodyPr>
          <a:lstStyle/>
          <a:p>
            <a:pPr algn="ctr"/>
            <a:r>
              <a:rPr lang="en-US">
                <a:ea typeface="Arial" pitchFamily="29" charset="0"/>
                <a:cs typeface="Arial" pitchFamily="29" charset="0"/>
              </a:rPr>
              <a:t>Exploration/Adoption</a:t>
            </a:r>
          </a:p>
        </p:txBody>
      </p:sp>
      <p:sp>
        <p:nvSpPr>
          <p:cNvPr id="58371" name="Rectangle 3"/>
          <p:cNvSpPr>
            <a:spLocks noChangeArrowheads="1"/>
          </p:cNvSpPr>
          <p:nvPr/>
        </p:nvSpPr>
        <p:spPr bwMode="auto">
          <a:xfrm>
            <a:off x="1857375" y="1641475"/>
            <a:ext cx="1808163" cy="2576513"/>
          </a:xfrm>
          <a:prstGeom prst="rect">
            <a:avLst/>
          </a:prstGeom>
          <a:solidFill>
            <a:srgbClr val="FF6600"/>
          </a:solidFill>
          <a:ln w="15875">
            <a:solidFill>
              <a:schemeClr val="tx1"/>
            </a:solidFill>
            <a:round/>
            <a:headEnd/>
            <a:tailEnd/>
          </a:ln>
        </p:spPr>
        <p:txBody>
          <a:bodyPr>
            <a:prstTxWarp prst="textNoShape">
              <a:avLst/>
            </a:prstTxWarp>
          </a:bodyPr>
          <a:lstStyle/>
          <a:p>
            <a:pPr algn="ctr"/>
            <a:r>
              <a:rPr lang="en-US">
                <a:ea typeface="Arial" pitchFamily="29" charset="0"/>
                <a:cs typeface="Arial" pitchFamily="29" charset="0"/>
              </a:rPr>
              <a:t>Installation</a:t>
            </a:r>
          </a:p>
        </p:txBody>
      </p:sp>
      <p:sp>
        <p:nvSpPr>
          <p:cNvPr id="58372" name="Rectangle 4"/>
          <p:cNvSpPr>
            <a:spLocks noChangeArrowheads="1"/>
          </p:cNvSpPr>
          <p:nvPr/>
        </p:nvSpPr>
        <p:spPr bwMode="auto">
          <a:xfrm>
            <a:off x="3665538" y="1928813"/>
            <a:ext cx="1809750" cy="2576512"/>
          </a:xfrm>
          <a:prstGeom prst="rect">
            <a:avLst/>
          </a:prstGeom>
          <a:solidFill>
            <a:srgbClr val="FFFF00"/>
          </a:solidFill>
          <a:ln w="15875">
            <a:solidFill>
              <a:schemeClr val="tx1"/>
            </a:solidFill>
            <a:round/>
            <a:headEnd/>
            <a:tailEnd/>
          </a:ln>
        </p:spPr>
        <p:txBody>
          <a:bodyPr>
            <a:prstTxWarp prst="textNoShape">
              <a:avLst/>
            </a:prstTxWarp>
          </a:bodyPr>
          <a:lstStyle/>
          <a:p>
            <a:pPr algn="ctr"/>
            <a:r>
              <a:rPr lang="en-US">
                <a:ea typeface="Arial" pitchFamily="29" charset="0"/>
                <a:cs typeface="Arial" pitchFamily="29" charset="0"/>
              </a:rPr>
              <a:t>Initial Implementation</a:t>
            </a:r>
          </a:p>
        </p:txBody>
      </p:sp>
      <p:sp>
        <p:nvSpPr>
          <p:cNvPr id="58373" name="Rectangle 5"/>
          <p:cNvSpPr>
            <a:spLocks noChangeArrowheads="1"/>
          </p:cNvSpPr>
          <p:nvPr/>
        </p:nvSpPr>
        <p:spPr bwMode="auto">
          <a:xfrm>
            <a:off x="5472113" y="2300288"/>
            <a:ext cx="1808162" cy="2576512"/>
          </a:xfrm>
          <a:prstGeom prst="rect">
            <a:avLst/>
          </a:prstGeom>
          <a:solidFill>
            <a:srgbClr val="00FF00"/>
          </a:solidFill>
          <a:ln w="15875">
            <a:solidFill>
              <a:schemeClr val="tx1"/>
            </a:solidFill>
            <a:round/>
            <a:headEnd/>
            <a:tailEnd/>
          </a:ln>
        </p:spPr>
        <p:txBody>
          <a:bodyPr>
            <a:prstTxWarp prst="textNoShape">
              <a:avLst/>
            </a:prstTxWarp>
          </a:bodyPr>
          <a:lstStyle/>
          <a:p>
            <a:pPr algn="ctr"/>
            <a:r>
              <a:rPr lang="en-US" dirty="0" smtClean="0">
                <a:ea typeface="Arial" pitchFamily="29" charset="0"/>
                <a:cs typeface="Arial" pitchFamily="29" charset="0"/>
              </a:rPr>
              <a:t>Full Implementation</a:t>
            </a:r>
            <a:endParaRPr lang="en-US" dirty="0">
              <a:ea typeface="Arial" pitchFamily="29" charset="0"/>
              <a:cs typeface="Arial" pitchFamily="29" charset="0"/>
            </a:endParaRPr>
          </a:p>
        </p:txBody>
      </p:sp>
      <p:sp>
        <p:nvSpPr>
          <p:cNvPr id="58374" name="Rectangle 6"/>
          <p:cNvSpPr>
            <a:spLocks noChangeArrowheads="1"/>
          </p:cNvSpPr>
          <p:nvPr/>
        </p:nvSpPr>
        <p:spPr bwMode="auto">
          <a:xfrm>
            <a:off x="7286625" y="2695575"/>
            <a:ext cx="1809750" cy="2576513"/>
          </a:xfrm>
          <a:prstGeom prst="rect">
            <a:avLst/>
          </a:prstGeom>
          <a:solidFill>
            <a:srgbClr val="00FFFF"/>
          </a:solidFill>
          <a:ln w="15875">
            <a:solidFill>
              <a:schemeClr val="tx1"/>
            </a:solidFill>
            <a:round/>
            <a:headEnd/>
            <a:tailEnd/>
          </a:ln>
        </p:spPr>
        <p:txBody>
          <a:bodyPr>
            <a:prstTxWarp prst="textNoShape">
              <a:avLst/>
            </a:prstTxWarp>
          </a:bodyPr>
          <a:lstStyle/>
          <a:p>
            <a:pPr algn="ctr"/>
            <a:r>
              <a:rPr lang="en-US" dirty="0" smtClean="0">
                <a:ea typeface="Arial" pitchFamily="29" charset="0"/>
                <a:cs typeface="Arial" pitchFamily="29" charset="0"/>
              </a:rPr>
              <a:t>Innovation and Sustainability </a:t>
            </a:r>
            <a:endParaRPr lang="en-US" dirty="0">
              <a:ea typeface="Arial" pitchFamily="29" charset="0"/>
              <a:cs typeface="Arial" pitchFamily="29" charset="0"/>
            </a:endParaRPr>
          </a:p>
        </p:txBody>
      </p:sp>
      <p:sp>
        <p:nvSpPr>
          <p:cNvPr id="58375" name="TextBox 27"/>
          <p:cNvSpPr txBox="1">
            <a:spLocks noChangeArrowheads="1"/>
          </p:cNvSpPr>
          <p:nvPr/>
        </p:nvSpPr>
        <p:spPr bwMode="auto">
          <a:xfrm>
            <a:off x="1901825" y="2433638"/>
            <a:ext cx="1736725" cy="1200150"/>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en-US">
                <a:latin typeface="Arial" pitchFamily="29" charset="0"/>
                <a:ea typeface="MS PGothic" pitchFamily="34" charset="-128"/>
                <a:cs typeface="MS PGothic" pitchFamily="34" charset="-128"/>
              </a:rPr>
              <a:t>Establish Leadership Teams, Set Up Data Systems</a:t>
            </a:r>
          </a:p>
        </p:txBody>
      </p:sp>
      <p:sp>
        <p:nvSpPr>
          <p:cNvPr id="58376" name="TextBox 28"/>
          <p:cNvSpPr txBox="1">
            <a:spLocks noChangeArrowheads="1"/>
          </p:cNvSpPr>
          <p:nvPr/>
        </p:nvSpPr>
        <p:spPr bwMode="auto">
          <a:xfrm>
            <a:off x="71438" y="2027238"/>
            <a:ext cx="1738312" cy="646112"/>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en-US">
                <a:latin typeface="Arial" pitchFamily="29" charset="0"/>
                <a:ea typeface="MS PGothic" pitchFamily="34" charset="-128"/>
                <a:cs typeface="MS PGothic" pitchFamily="34" charset="-128"/>
              </a:rPr>
              <a:t>Development Commitment</a:t>
            </a:r>
          </a:p>
        </p:txBody>
      </p:sp>
      <p:sp>
        <p:nvSpPr>
          <p:cNvPr id="58377" name="TextBox 29"/>
          <p:cNvSpPr txBox="1">
            <a:spLocks noChangeArrowheads="1"/>
          </p:cNvSpPr>
          <p:nvPr/>
        </p:nvSpPr>
        <p:spPr bwMode="auto">
          <a:xfrm>
            <a:off x="3722688" y="2720975"/>
            <a:ext cx="1736725" cy="1200150"/>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en-US">
                <a:latin typeface="Arial" pitchFamily="29" charset="0"/>
                <a:ea typeface="MS PGothic" pitchFamily="34" charset="-128"/>
                <a:cs typeface="MS PGothic" pitchFamily="34" charset="-128"/>
              </a:rPr>
              <a:t>Provide Significant Support to Implementers</a:t>
            </a:r>
          </a:p>
        </p:txBody>
      </p:sp>
      <p:sp>
        <p:nvSpPr>
          <p:cNvPr id="58378" name="TextBox 30"/>
          <p:cNvSpPr txBox="1">
            <a:spLocks noChangeArrowheads="1"/>
          </p:cNvSpPr>
          <p:nvPr/>
        </p:nvSpPr>
        <p:spPr bwMode="auto">
          <a:xfrm>
            <a:off x="5516563" y="3092450"/>
            <a:ext cx="1736725" cy="1200150"/>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en-US">
                <a:latin typeface="Arial" pitchFamily="29" charset="0"/>
                <a:ea typeface="MS PGothic" pitchFamily="34" charset="-128"/>
                <a:cs typeface="MS PGothic" pitchFamily="34" charset="-128"/>
              </a:rPr>
              <a:t>Embedding within Standard Practice</a:t>
            </a:r>
          </a:p>
        </p:txBody>
      </p:sp>
      <p:sp>
        <p:nvSpPr>
          <p:cNvPr id="58379" name="TextBox 31"/>
          <p:cNvSpPr txBox="1">
            <a:spLocks noChangeArrowheads="1"/>
          </p:cNvSpPr>
          <p:nvPr/>
        </p:nvSpPr>
        <p:spPr bwMode="auto">
          <a:xfrm>
            <a:off x="7323138" y="3489325"/>
            <a:ext cx="1736725" cy="1200150"/>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en-US">
                <a:latin typeface="Arial" pitchFamily="29" charset="0"/>
                <a:ea typeface="MS PGothic" pitchFamily="34" charset="-128"/>
                <a:cs typeface="MS PGothic" pitchFamily="34" charset="-128"/>
              </a:rPr>
              <a:t>Improvements: Increase Efficiency and Effectiveness</a:t>
            </a:r>
          </a:p>
        </p:txBody>
      </p:sp>
      <p:sp>
        <p:nvSpPr>
          <p:cNvPr id="13" name="TextBox 12"/>
          <p:cNvSpPr txBox="1"/>
          <p:nvPr/>
        </p:nvSpPr>
        <p:spPr>
          <a:xfrm>
            <a:off x="0" y="3292475"/>
            <a:ext cx="1798638" cy="1528763"/>
          </a:xfrm>
          <a:prstGeom prst="rightArrow">
            <a:avLst>
              <a:gd name="adj1" fmla="val 50000"/>
              <a:gd name="adj2" fmla="val 65658"/>
            </a:avLst>
          </a:prstGeom>
          <a:gradFill flip="none" rotWithShape="1">
            <a:gsLst>
              <a:gs pos="20000">
                <a:srgbClr val="FF00FF"/>
              </a:gs>
              <a:gs pos="100000">
                <a:prstClr val="white"/>
              </a:gs>
            </a:gsLst>
            <a:lin ang="13260000" scaled="0"/>
            <a:tileRect/>
          </a:gradFill>
          <a:ln>
            <a:solidFill>
              <a:schemeClr val="tx1"/>
            </a:solidFill>
          </a:ln>
          <a:effectLst>
            <a:outerShdw blurRad="50800" dist="38100" dir="2700000" algn="tl" rotWithShape="0">
              <a:srgbClr val="000000">
                <a:alpha val="43000"/>
              </a:srgbClr>
            </a:outerShdw>
          </a:effectLst>
        </p:spPr>
        <p:txBody>
          <a:bodyPr lIns="0" rIns="0" anchor="ctr" anchorCtr="1">
            <a:spAutoFit/>
          </a:bodyPr>
          <a:lstStyle/>
          <a:p>
            <a:pPr>
              <a:defRPr/>
            </a:pPr>
            <a:r>
              <a:rPr lang="en-US" sz="2200" dirty="0">
                <a:latin typeface="Arial"/>
                <a:ea typeface="ＭＳ Ｐゴシック" charset="-128"/>
                <a:cs typeface="Arial"/>
              </a:rPr>
              <a:t>Should we do it?</a:t>
            </a:r>
          </a:p>
        </p:txBody>
      </p:sp>
      <p:sp>
        <p:nvSpPr>
          <p:cNvPr id="14" name="TextBox 13"/>
          <p:cNvSpPr txBox="1"/>
          <p:nvPr/>
        </p:nvSpPr>
        <p:spPr>
          <a:xfrm>
            <a:off x="1905000" y="4037013"/>
            <a:ext cx="3478213" cy="1527175"/>
          </a:xfrm>
          <a:prstGeom prst="rightArrow">
            <a:avLst>
              <a:gd name="adj1" fmla="val 50000"/>
              <a:gd name="adj2" fmla="val 65658"/>
            </a:avLst>
          </a:prstGeom>
          <a:gradFill flip="none" rotWithShape="1">
            <a:gsLst>
              <a:gs pos="20000">
                <a:srgbClr val="FF00FF"/>
              </a:gs>
              <a:gs pos="100000">
                <a:prstClr val="white"/>
              </a:gs>
            </a:gsLst>
            <a:lin ang="13260000" scaled="0"/>
            <a:tileRect/>
          </a:gradFill>
          <a:ln>
            <a:solidFill>
              <a:schemeClr val="tx1"/>
            </a:solidFill>
          </a:ln>
          <a:effectLst>
            <a:outerShdw blurRad="50800" dist="38100" dir="2700000" algn="tl" rotWithShape="0">
              <a:srgbClr val="000000">
                <a:alpha val="43000"/>
              </a:srgbClr>
            </a:outerShdw>
          </a:effectLst>
        </p:spPr>
        <p:txBody>
          <a:bodyPr lIns="0" rIns="0" anchor="ctr" anchorCtr="1">
            <a:spAutoFit/>
          </a:bodyPr>
          <a:lstStyle/>
          <a:p>
            <a:pPr>
              <a:defRPr/>
            </a:pPr>
            <a:r>
              <a:rPr lang="en-US" sz="2200" dirty="0">
                <a:latin typeface="Arial"/>
                <a:ea typeface="ＭＳ Ｐゴシック" charset="-128"/>
                <a:cs typeface="Arial"/>
              </a:rPr>
              <a:t>Doing it right</a:t>
            </a:r>
          </a:p>
        </p:txBody>
      </p:sp>
      <p:sp>
        <p:nvSpPr>
          <p:cNvPr id="15" name="TextBox 14"/>
          <p:cNvSpPr txBox="1"/>
          <p:nvPr/>
        </p:nvSpPr>
        <p:spPr>
          <a:xfrm>
            <a:off x="5665788" y="4784725"/>
            <a:ext cx="3478212" cy="1527175"/>
          </a:xfrm>
          <a:prstGeom prst="rightArrow">
            <a:avLst>
              <a:gd name="adj1" fmla="val 50000"/>
              <a:gd name="adj2" fmla="val 65658"/>
            </a:avLst>
          </a:prstGeom>
          <a:gradFill flip="none" rotWithShape="1">
            <a:gsLst>
              <a:gs pos="20000">
                <a:srgbClr val="FF00FF"/>
              </a:gs>
              <a:gs pos="100000">
                <a:prstClr val="white"/>
              </a:gs>
            </a:gsLst>
            <a:lin ang="13260000" scaled="0"/>
            <a:tileRect/>
          </a:gradFill>
          <a:ln>
            <a:solidFill>
              <a:schemeClr val="tx1"/>
            </a:solidFill>
          </a:ln>
          <a:effectLst>
            <a:outerShdw blurRad="50800" dist="38100" dir="2700000" algn="tl" rotWithShape="0">
              <a:srgbClr val="000000">
                <a:alpha val="43000"/>
              </a:srgbClr>
            </a:outerShdw>
          </a:effectLst>
        </p:spPr>
        <p:txBody>
          <a:bodyPr lIns="0" rIns="0" anchor="ctr" anchorCtr="1">
            <a:spAutoFit/>
          </a:bodyPr>
          <a:lstStyle/>
          <a:p>
            <a:pPr>
              <a:defRPr/>
            </a:pPr>
            <a:r>
              <a:rPr lang="en-US" sz="2200" dirty="0">
                <a:latin typeface="Arial"/>
                <a:ea typeface="ＭＳ Ｐゴシック" charset="-128"/>
                <a:cs typeface="Arial"/>
              </a:rPr>
              <a:t>Doing it better</a:t>
            </a:r>
          </a:p>
        </p:txBody>
      </p:sp>
      <p:sp>
        <p:nvSpPr>
          <p:cNvPr id="16" name="Slide Number Placeholder 15"/>
          <p:cNvSpPr>
            <a:spLocks noGrp="1"/>
          </p:cNvSpPr>
          <p:nvPr>
            <p:ph type="sldNum" sz="quarter" idx="12"/>
          </p:nvPr>
        </p:nvSpPr>
        <p:spPr/>
        <p:txBody>
          <a:bodyPr/>
          <a:lstStyle/>
          <a:p>
            <a:fld id="{F93B42A7-71DA-6C4D-83B4-B36938559A4D}" type="slidenum">
              <a:rPr lang="en-US" smtClean="0"/>
              <a:pPr/>
              <a:t>21</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9"/>
          <p:cNvGrpSpPr>
            <a:grpSpLocks/>
          </p:cNvGrpSpPr>
          <p:nvPr/>
        </p:nvGrpSpPr>
        <p:grpSpPr bwMode="auto">
          <a:xfrm>
            <a:off x="5591175" y="-4763"/>
            <a:ext cx="2735263" cy="2630488"/>
            <a:chOff x="4595953" y="-4570"/>
            <a:chExt cx="2734557" cy="2630445"/>
          </a:xfrm>
        </p:grpSpPr>
        <p:grpSp>
          <p:nvGrpSpPr>
            <p:cNvPr id="4" name="Group 27"/>
            <p:cNvGrpSpPr/>
            <p:nvPr/>
          </p:nvGrpSpPr>
          <p:grpSpPr>
            <a:xfrm>
              <a:off x="4595953" y="-4570"/>
              <a:ext cx="2734557" cy="2630445"/>
              <a:chOff x="989833" y="1084070"/>
              <a:chExt cx="2734557" cy="2630445"/>
            </a:xfrm>
            <a:solidFill>
              <a:schemeClr val="accent2">
                <a:lumMod val="20000"/>
                <a:lumOff val="80000"/>
              </a:schemeClr>
            </a:solidFill>
          </p:grpSpPr>
          <p:grpSp>
            <p:nvGrpSpPr>
              <p:cNvPr id="5" name="Group 13"/>
              <p:cNvGrpSpPr/>
              <p:nvPr/>
            </p:nvGrpSpPr>
            <p:grpSpPr>
              <a:xfrm>
                <a:off x="989833" y="1084070"/>
                <a:ext cx="2734557" cy="2630445"/>
                <a:chOff x="2768317" y="1835137"/>
                <a:chExt cx="2734557" cy="2630445"/>
              </a:xfrm>
              <a:grpFill/>
            </p:grpSpPr>
            <p:sp>
              <p:nvSpPr>
                <p:cNvPr id="6" name="Oval 5"/>
                <p:cNvSpPr/>
                <p:nvPr/>
              </p:nvSpPr>
              <p:spPr>
                <a:xfrm>
                  <a:off x="3096527" y="2211342"/>
                  <a:ext cx="2097026" cy="2109283"/>
                </a:xfrm>
                <a:prstGeom prst="ellipse">
                  <a:avLst/>
                </a:prstGeom>
                <a:solidFill>
                  <a:srgbClr val="FFFF00"/>
                </a:solidFill>
                <a:ln w="571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Trapezoid 7"/>
                <p:cNvSpPr/>
                <p:nvPr/>
              </p:nvSpPr>
              <p:spPr>
                <a:xfrm>
                  <a:off x="3730740" y="1835137"/>
                  <a:ext cx="827794" cy="478267"/>
                </a:xfrm>
                <a:prstGeom prst="trapezoid">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Trapezoid 8"/>
                <p:cNvSpPr/>
                <p:nvPr/>
              </p:nvSpPr>
              <p:spPr>
                <a:xfrm rot="17234838">
                  <a:off x="2593554" y="2652239"/>
                  <a:ext cx="827794" cy="478267"/>
                </a:xfrm>
                <a:prstGeom prst="trapezoid">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Trapezoid 9"/>
                <p:cNvSpPr/>
                <p:nvPr/>
              </p:nvSpPr>
              <p:spPr>
                <a:xfrm rot="13040606">
                  <a:off x="3039903" y="3987315"/>
                  <a:ext cx="827794" cy="478267"/>
                </a:xfrm>
                <a:prstGeom prst="trapezoid">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rapezoid 10"/>
                <p:cNvSpPr/>
                <p:nvPr/>
              </p:nvSpPr>
              <p:spPr>
                <a:xfrm rot="4372147">
                  <a:off x="4849844" y="2661729"/>
                  <a:ext cx="827794" cy="478267"/>
                </a:xfrm>
                <a:prstGeom prst="trapezoid">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Trapezoid 11"/>
                <p:cNvSpPr/>
                <p:nvPr/>
              </p:nvSpPr>
              <p:spPr>
                <a:xfrm rot="8325725">
                  <a:off x="4511480" y="3940741"/>
                  <a:ext cx="827794" cy="478267"/>
                </a:xfrm>
                <a:prstGeom prst="trapezoid">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4007880" y="3128823"/>
                  <a:ext cx="274320" cy="274320"/>
                </a:xfrm>
                <a:prstGeom prst="ellipse">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3" name="TextBox 22"/>
              <p:cNvSpPr txBox="1"/>
              <p:nvPr/>
            </p:nvSpPr>
            <p:spPr>
              <a:xfrm>
                <a:off x="1879600" y="1183222"/>
                <a:ext cx="982567" cy="400110"/>
              </a:xfrm>
              <a:prstGeom prst="rect">
                <a:avLst/>
              </a:prstGeom>
              <a:noFill/>
            </p:spPr>
            <p:txBody>
              <a:bodyPr>
                <a:spAutoFit/>
              </a:bodyPr>
              <a:lstStyle/>
              <a:p>
                <a:pPr algn="ctr">
                  <a:defRPr/>
                </a:pPr>
                <a:r>
                  <a:rPr lang="en-US" sz="1000" dirty="0">
                    <a:latin typeface="Arial"/>
                    <a:ea typeface="ＭＳ Ｐゴシック" charset="0"/>
                    <a:cs typeface="Arial"/>
                  </a:rPr>
                  <a:t>Exploration Adoption</a:t>
                </a:r>
              </a:p>
            </p:txBody>
          </p:sp>
          <p:sp>
            <p:nvSpPr>
              <p:cNvPr id="24" name="TextBox 23"/>
              <p:cNvSpPr txBox="1"/>
              <p:nvPr/>
            </p:nvSpPr>
            <p:spPr>
              <a:xfrm rot="4388146">
                <a:off x="3012703" y="2007965"/>
                <a:ext cx="982567" cy="246221"/>
              </a:xfrm>
              <a:prstGeom prst="rect">
                <a:avLst/>
              </a:prstGeom>
              <a:noFill/>
            </p:spPr>
            <p:txBody>
              <a:bodyPr>
                <a:spAutoFit/>
              </a:bodyPr>
              <a:lstStyle/>
              <a:p>
                <a:pPr algn="ctr">
                  <a:defRPr/>
                </a:pPr>
                <a:r>
                  <a:rPr lang="en-US" sz="1000" dirty="0">
                    <a:latin typeface="Arial"/>
                    <a:ea typeface="ＭＳ Ｐゴシック" charset="0"/>
                    <a:cs typeface="Arial"/>
                  </a:rPr>
                  <a:t>Installation</a:t>
                </a:r>
              </a:p>
            </p:txBody>
          </p:sp>
          <p:sp>
            <p:nvSpPr>
              <p:cNvPr id="25" name="TextBox 24"/>
              <p:cNvSpPr txBox="1"/>
              <p:nvPr/>
            </p:nvSpPr>
            <p:spPr>
              <a:xfrm rot="8368842">
                <a:off x="2438145" y="3067557"/>
                <a:ext cx="1077599" cy="400110"/>
              </a:xfrm>
              <a:prstGeom prst="rect">
                <a:avLst/>
              </a:prstGeom>
              <a:noFill/>
            </p:spPr>
            <p:txBody>
              <a:bodyPr>
                <a:spAutoFit/>
              </a:bodyPr>
              <a:lstStyle/>
              <a:p>
                <a:pPr algn="ctr">
                  <a:defRPr/>
                </a:pPr>
                <a:r>
                  <a:rPr lang="en-US" sz="1000" dirty="0">
                    <a:latin typeface="Arial"/>
                    <a:ea typeface="ＭＳ Ｐゴシック" charset="0"/>
                    <a:cs typeface="Arial"/>
                  </a:rPr>
                  <a:t>Initial Implementation</a:t>
                </a:r>
              </a:p>
            </p:txBody>
          </p:sp>
          <p:sp>
            <p:nvSpPr>
              <p:cNvPr id="26" name="TextBox 25"/>
              <p:cNvSpPr txBox="1"/>
              <p:nvPr/>
            </p:nvSpPr>
            <p:spPr>
              <a:xfrm rot="13016029">
                <a:off x="1200076" y="3248024"/>
                <a:ext cx="1077599" cy="246221"/>
              </a:xfrm>
              <a:prstGeom prst="rect">
                <a:avLst/>
              </a:prstGeom>
              <a:noFill/>
            </p:spPr>
            <p:txBody>
              <a:bodyPr>
                <a:spAutoFit/>
              </a:bodyPr>
              <a:lstStyle/>
              <a:p>
                <a:pPr algn="ctr">
                  <a:defRPr/>
                </a:pPr>
                <a:r>
                  <a:rPr lang="en-US" sz="1000" dirty="0">
                    <a:latin typeface="Arial"/>
                    <a:ea typeface="ＭＳ Ｐゴシック" charset="0"/>
                    <a:cs typeface="Arial"/>
                  </a:rPr>
                  <a:t>Elaboration</a:t>
                </a:r>
              </a:p>
            </p:txBody>
          </p:sp>
          <p:sp>
            <p:nvSpPr>
              <p:cNvPr id="27" name="TextBox 26"/>
              <p:cNvSpPr txBox="1"/>
              <p:nvPr/>
            </p:nvSpPr>
            <p:spPr>
              <a:xfrm rot="17264230">
                <a:off x="884939" y="1994371"/>
                <a:ext cx="1077599" cy="400110"/>
              </a:xfrm>
              <a:prstGeom prst="rect">
                <a:avLst/>
              </a:prstGeom>
              <a:noFill/>
            </p:spPr>
            <p:txBody>
              <a:bodyPr>
                <a:spAutoFit/>
              </a:bodyPr>
              <a:lstStyle/>
              <a:p>
                <a:pPr algn="ctr">
                  <a:defRPr/>
                </a:pPr>
                <a:r>
                  <a:rPr lang="en-US" sz="1000" dirty="0">
                    <a:latin typeface="Arial"/>
                    <a:ea typeface="ＭＳ Ｐゴシック" charset="0"/>
                    <a:cs typeface="Arial"/>
                  </a:rPr>
                  <a:t>Continuous Improvement</a:t>
                </a:r>
              </a:p>
            </p:txBody>
          </p:sp>
        </p:grpSp>
        <p:sp>
          <p:nvSpPr>
            <p:cNvPr id="46097" name="TextBox 42"/>
            <p:cNvSpPr txBox="1">
              <a:spLocks noChangeArrowheads="1"/>
            </p:cNvSpPr>
            <p:nvPr/>
          </p:nvSpPr>
          <p:spPr bwMode="auto">
            <a:xfrm>
              <a:off x="5361210" y="917344"/>
              <a:ext cx="1244731" cy="461657"/>
            </a:xfrm>
            <a:prstGeom prst="rect">
              <a:avLst/>
            </a:prstGeom>
            <a:noFill/>
            <a:ln w="9525">
              <a:noFill/>
              <a:miter lim="800000"/>
              <a:headEnd/>
              <a:tailEnd/>
            </a:ln>
          </p:spPr>
          <p:txBody>
            <a:bodyPr wrap="none">
              <a:prstTxWarp prst="textNoShape">
                <a:avLst/>
              </a:prstTxWarp>
              <a:spAutoFit/>
            </a:bodyPr>
            <a:lstStyle/>
            <a:p>
              <a:pPr algn="ctr"/>
              <a:r>
                <a:rPr lang="en-US" b="1">
                  <a:latin typeface="Arial" pitchFamily="29" charset="0"/>
                  <a:ea typeface="Arial" pitchFamily="29" charset="0"/>
                  <a:cs typeface="Arial" pitchFamily="29" charset="0"/>
                </a:rPr>
                <a:t>District</a:t>
              </a:r>
            </a:p>
          </p:txBody>
        </p:sp>
      </p:grpSp>
      <p:grpSp>
        <p:nvGrpSpPr>
          <p:cNvPr id="7" name="Group 90"/>
          <p:cNvGrpSpPr>
            <a:grpSpLocks/>
          </p:cNvGrpSpPr>
          <p:nvPr/>
        </p:nvGrpSpPr>
        <p:grpSpPr bwMode="auto">
          <a:xfrm>
            <a:off x="6226175" y="2441575"/>
            <a:ext cx="2735263" cy="2630488"/>
            <a:chOff x="5230929" y="2442351"/>
            <a:chExt cx="2734557" cy="2630445"/>
          </a:xfrm>
        </p:grpSpPr>
        <p:grpSp>
          <p:nvGrpSpPr>
            <p:cNvPr id="14" name="Group 28"/>
            <p:cNvGrpSpPr/>
            <p:nvPr/>
          </p:nvGrpSpPr>
          <p:grpSpPr>
            <a:xfrm rot="20016575">
              <a:off x="5230929" y="2442351"/>
              <a:ext cx="2734557" cy="2630445"/>
              <a:chOff x="989833" y="1084070"/>
              <a:chExt cx="2734557" cy="2630445"/>
            </a:xfrm>
            <a:solidFill>
              <a:schemeClr val="accent1">
                <a:lumMod val="20000"/>
                <a:lumOff val="80000"/>
              </a:schemeClr>
            </a:solidFill>
          </p:grpSpPr>
          <p:grpSp>
            <p:nvGrpSpPr>
              <p:cNvPr id="15" name="Group 29"/>
              <p:cNvGrpSpPr/>
              <p:nvPr/>
            </p:nvGrpSpPr>
            <p:grpSpPr>
              <a:xfrm>
                <a:off x="989833" y="1084070"/>
                <a:ext cx="2734557" cy="2630445"/>
                <a:chOff x="2768317" y="1835137"/>
                <a:chExt cx="2734557" cy="2630445"/>
              </a:xfrm>
              <a:grpFill/>
            </p:grpSpPr>
            <p:sp>
              <p:nvSpPr>
                <p:cNvPr id="36" name="Oval 35"/>
                <p:cNvSpPr/>
                <p:nvPr/>
              </p:nvSpPr>
              <p:spPr>
                <a:xfrm>
                  <a:off x="3096527" y="2211342"/>
                  <a:ext cx="2097026" cy="2109283"/>
                </a:xfrm>
                <a:prstGeom prst="ellipse">
                  <a:avLst/>
                </a:prstGeom>
                <a:solidFill>
                  <a:srgbClr val="B9CDE5"/>
                </a:solidFill>
                <a:ln w="571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Trapezoid 36"/>
                <p:cNvSpPr/>
                <p:nvPr/>
              </p:nvSpPr>
              <p:spPr>
                <a:xfrm>
                  <a:off x="3730740" y="1835137"/>
                  <a:ext cx="827794" cy="478267"/>
                </a:xfrm>
                <a:prstGeom prst="trapezoid">
                  <a:avLst/>
                </a:prstGeom>
                <a:solidFill>
                  <a:srgbClr val="B9CD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Trapezoid 37"/>
                <p:cNvSpPr/>
                <p:nvPr/>
              </p:nvSpPr>
              <p:spPr>
                <a:xfrm rot="17234838">
                  <a:off x="2593554" y="2652239"/>
                  <a:ext cx="827794" cy="478267"/>
                </a:xfrm>
                <a:prstGeom prst="trapezoid">
                  <a:avLst/>
                </a:prstGeom>
                <a:solidFill>
                  <a:srgbClr val="B9CD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 name="Trapezoid 38"/>
                <p:cNvSpPr/>
                <p:nvPr/>
              </p:nvSpPr>
              <p:spPr>
                <a:xfrm rot="13040606">
                  <a:off x="3039903" y="3987315"/>
                  <a:ext cx="827794" cy="478267"/>
                </a:xfrm>
                <a:prstGeom prst="trapezoid">
                  <a:avLst/>
                </a:prstGeom>
                <a:solidFill>
                  <a:srgbClr val="B9CD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 name="Trapezoid 39"/>
                <p:cNvSpPr/>
                <p:nvPr/>
              </p:nvSpPr>
              <p:spPr>
                <a:xfrm rot="4372147">
                  <a:off x="4849844" y="2661729"/>
                  <a:ext cx="827794" cy="478267"/>
                </a:xfrm>
                <a:prstGeom prst="trapezoid">
                  <a:avLst/>
                </a:prstGeom>
                <a:solidFill>
                  <a:srgbClr val="B9CD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 name="Trapezoid 40"/>
                <p:cNvSpPr/>
                <p:nvPr/>
              </p:nvSpPr>
              <p:spPr>
                <a:xfrm rot="8325725">
                  <a:off x="4511480" y="3940741"/>
                  <a:ext cx="827794" cy="478267"/>
                </a:xfrm>
                <a:prstGeom prst="trapezoid">
                  <a:avLst/>
                </a:prstGeom>
                <a:solidFill>
                  <a:srgbClr val="B9CD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Oval 41"/>
                <p:cNvSpPr/>
                <p:nvPr/>
              </p:nvSpPr>
              <p:spPr>
                <a:xfrm>
                  <a:off x="4007880" y="3128823"/>
                  <a:ext cx="274320" cy="274320"/>
                </a:xfrm>
                <a:prstGeom prst="ellipse">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1" name="TextBox 30"/>
              <p:cNvSpPr txBox="1"/>
              <p:nvPr/>
            </p:nvSpPr>
            <p:spPr>
              <a:xfrm>
                <a:off x="1879600" y="1183222"/>
                <a:ext cx="982567" cy="400110"/>
              </a:xfrm>
              <a:prstGeom prst="rect">
                <a:avLst/>
              </a:prstGeom>
              <a:noFill/>
            </p:spPr>
            <p:txBody>
              <a:bodyPr>
                <a:spAutoFit/>
              </a:bodyPr>
              <a:lstStyle/>
              <a:p>
                <a:pPr algn="ctr">
                  <a:defRPr/>
                </a:pPr>
                <a:r>
                  <a:rPr lang="en-US" sz="1000" dirty="0">
                    <a:latin typeface="Arial"/>
                    <a:ea typeface="ＭＳ Ｐゴシック" charset="0"/>
                    <a:cs typeface="Arial"/>
                  </a:rPr>
                  <a:t>Exploration Adoption</a:t>
                </a:r>
              </a:p>
            </p:txBody>
          </p:sp>
          <p:sp>
            <p:nvSpPr>
              <p:cNvPr id="32" name="TextBox 31"/>
              <p:cNvSpPr txBox="1"/>
              <p:nvPr/>
            </p:nvSpPr>
            <p:spPr>
              <a:xfrm rot="4536049">
                <a:off x="3012703" y="2007965"/>
                <a:ext cx="982567" cy="246221"/>
              </a:xfrm>
              <a:prstGeom prst="rect">
                <a:avLst/>
              </a:prstGeom>
              <a:noFill/>
            </p:spPr>
            <p:txBody>
              <a:bodyPr>
                <a:spAutoFit/>
              </a:bodyPr>
              <a:lstStyle/>
              <a:p>
                <a:pPr algn="ctr">
                  <a:defRPr/>
                </a:pPr>
                <a:r>
                  <a:rPr lang="en-US" sz="1000" dirty="0">
                    <a:latin typeface="Arial"/>
                    <a:ea typeface="ＭＳ Ｐゴシック" charset="0"/>
                    <a:cs typeface="Arial"/>
                  </a:rPr>
                  <a:t>Installation</a:t>
                </a:r>
              </a:p>
            </p:txBody>
          </p:sp>
          <p:sp>
            <p:nvSpPr>
              <p:cNvPr id="33" name="TextBox 32"/>
              <p:cNvSpPr txBox="1"/>
              <p:nvPr/>
            </p:nvSpPr>
            <p:spPr>
              <a:xfrm rot="8368842">
                <a:off x="2438145" y="3067557"/>
                <a:ext cx="1077599" cy="400110"/>
              </a:xfrm>
              <a:prstGeom prst="rect">
                <a:avLst/>
              </a:prstGeom>
              <a:noFill/>
            </p:spPr>
            <p:txBody>
              <a:bodyPr>
                <a:spAutoFit/>
              </a:bodyPr>
              <a:lstStyle/>
              <a:p>
                <a:pPr algn="ctr">
                  <a:defRPr/>
                </a:pPr>
                <a:r>
                  <a:rPr lang="en-US" sz="1000" dirty="0">
                    <a:latin typeface="Arial"/>
                    <a:ea typeface="ＭＳ Ｐゴシック" charset="0"/>
                    <a:cs typeface="Arial"/>
                  </a:rPr>
                  <a:t>Initial Implementation</a:t>
                </a:r>
              </a:p>
            </p:txBody>
          </p:sp>
          <p:sp>
            <p:nvSpPr>
              <p:cNvPr id="34" name="TextBox 33"/>
              <p:cNvSpPr txBox="1"/>
              <p:nvPr/>
            </p:nvSpPr>
            <p:spPr>
              <a:xfrm rot="13016029">
                <a:off x="1215774" y="3268819"/>
                <a:ext cx="1077599" cy="246221"/>
              </a:xfrm>
              <a:prstGeom prst="rect">
                <a:avLst/>
              </a:prstGeom>
              <a:noFill/>
            </p:spPr>
            <p:txBody>
              <a:bodyPr>
                <a:spAutoFit/>
              </a:bodyPr>
              <a:lstStyle/>
              <a:p>
                <a:pPr algn="ctr">
                  <a:defRPr/>
                </a:pPr>
                <a:r>
                  <a:rPr lang="en-US" sz="1000" dirty="0">
                    <a:latin typeface="Arial"/>
                    <a:ea typeface="ＭＳ Ｐゴシック" charset="0"/>
                    <a:cs typeface="Arial"/>
                  </a:rPr>
                  <a:t>Elaboration</a:t>
                </a:r>
              </a:p>
            </p:txBody>
          </p:sp>
          <p:sp>
            <p:nvSpPr>
              <p:cNvPr id="35" name="TextBox 34"/>
              <p:cNvSpPr txBox="1"/>
              <p:nvPr/>
            </p:nvSpPr>
            <p:spPr>
              <a:xfrm rot="17264230">
                <a:off x="884939" y="1994371"/>
                <a:ext cx="1077599" cy="400110"/>
              </a:xfrm>
              <a:prstGeom prst="rect">
                <a:avLst/>
              </a:prstGeom>
              <a:noFill/>
            </p:spPr>
            <p:txBody>
              <a:bodyPr>
                <a:spAutoFit/>
              </a:bodyPr>
              <a:lstStyle/>
              <a:p>
                <a:pPr algn="ctr">
                  <a:defRPr/>
                </a:pPr>
                <a:r>
                  <a:rPr lang="en-US" sz="1000" dirty="0">
                    <a:latin typeface="Arial"/>
                    <a:ea typeface="ＭＳ Ｐゴシック" charset="0"/>
                    <a:cs typeface="Arial"/>
                  </a:rPr>
                  <a:t>Continuous Improvement</a:t>
                </a:r>
              </a:p>
            </p:txBody>
          </p:sp>
        </p:grpSp>
        <p:sp>
          <p:nvSpPr>
            <p:cNvPr id="46095" name="TextBox 43"/>
            <p:cNvSpPr txBox="1">
              <a:spLocks noChangeArrowheads="1"/>
            </p:cNvSpPr>
            <p:nvPr/>
          </p:nvSpPr>
          <p:spPr bwMode="auto">
            <a:xfrm>
              <a:off x="5652630" y="3447629"/>
              <a:ext cx="2043966" cy="1092607"/>
            </a:xfrm>
            <a:prstGeom prst="rect">
              <a:avLst/>
            </a:prstGeom>
            <a:noFill/>
            <a:ln w="9525">
              <a:noFill/>
              <a:miter lim="800000"/>
              <a:headEnd/>
              <a:tailEnd/>
            </a:ln>
          </p:spPr>
          <p:txBody>
            <a:bodyPr>
              <a:prstTxWarp prst="textNoShape">
                <a:avLst/>
              </a:prstTxWarp>
              <a:spAutoFit/>
            </a:bodyPr>
            <a:lstStyle/>
            <a:p>
              <a:pPr algn="ctr">
                <a:spcAft>
                  <a:spcPts val="600"/>
                </a:spcAft>
              </a:pPr>
              <a:r>
                <a:rPr lang="en-US" sz="1500">
                  <a:latin typeface="Arial" pitchFamily="29" charset="0"/>
                  <a:ea typeface="Arial" pitchFamily="29" charset="0"/>
                  <a:cs typeface="Arial" pitchFamily="29" charset="0"/>
                </a:rPr>
                <a:t>Model Schools</a:t>
              </a:r>
            </a:p>
            <a:p>
              <a:pPr algn="ctr"/>
              <a:endParaRPr lang="en-US" sz="1500">
                <a:latin typeface="Arial" pitchFamily="29" charset="0"/>
                <a:ea typeface="Arial" pitchFamily="29" charset="0"/>
                <a:cs typeface="Arial" pitchFamily="29" charset="0"/>
              </a:endParaRPr>
            </a:p>
            <a:p>
              <a:pPr algn="ctr"/>
              <a:r>
                <a:rPr lang="en-US" sz="1500">
                  <a:latin typeface="Arial" pitchFamily="29" charset="0"/>
                  <a:ea typeface="Arial" pitchFamily="29" charset="0"/>
                  <a:cs typeface="Arial" pitchFamily="29" charset="0"/>
                </a:rPr>
                <a:t>Universal </a:t>
              </a:r>
            </a:p>
            <a:p>
              <a:pPr algn="ctr"/>
              <a:r>
                <a:rPr lang="en-US" sz="1500">
                  <a:latin typeface="Arial" pitchFamily="29" charset="0"/>
                  <a:ea typeface="Arial" pitchFamily="29" charset="0"/>
                  <a:cs typeface="Arial" pitchFamily="29" charset="0"/>
                </a:rPr>
                <a:t>Supports</a:t>
              </a:r>
            </a:p>
          </p:txBody>
        </p:sp>
      </p:grpSp>
      <p:grpSp>
        <p:nvGrpSpPr>
          <p:cNvPr id="16" name="Group 91"/>
          <p:cNvGrpSpPr>
            <a:grpSpLocks/>
          </p:cNvGrpSpPr>
          <p:nvPr/>
        </p:nvGrpSpPr>
        <p:grpSpPr bwMode="auto">
          <a:xfrm>
            <a:off x="4587875" y="4197350"/>
            <a:ext cx="2733675" cy="2630488"/>
            <a:chOff x="3522071" y="4220910"/>
            <a:chExt cx="2734557" cy="2630445"/>
          </a:xfrm>
        </p:grpSpPr>
        <p:grpSp>
          <p:nvGrpSpPr>
            <p:cNvPr id="17" name="Group 44"/>
            <p:cNvGrpSpPr/>
            <p:nvPr/>
          </p:nvGrpSpPr>
          <p:grpSpPr>
            <a:xfrm rot="2678615">
              <a:off x="3522071" y="4220910"/>
              <a:ext cx="2734557" cy="2630445"/>
              <a:chOff x="989833" y="1084070"/>
              <a:chExt cx="2734557" cy="2630445"/>
            </a:xfrm>
            <a:solidFill>
              <a:schemeClr val="tx2">
                <a:lumMod val="20000"/>
                <a:lumOff val="80000"/>
              </a:schemeClr>
            </a:solidFill>
          </p:grpSpPr>
          <p:grpSp>
            <p:nvGrpSpPr>
              <p:cNvPr id="18" name="Group 45"/>
              <p:cNvGrpSpPr/>
              <p:nvPr/>
            </p:nvGrpSpPr>
            <p:grpSpPr>
              <a:xfrm>
                <a:off x="989833" y="1084070"/>
                <a:ext cx="2734557" cy="2630445"/>
                <a:chOff x="2768317" y="1835137"/>
                <a:chExt cx="2734557" cy="2630445"/>
              </a:xfrm>
              <a:grpFill/>
            </p:grpSpPr>
            <p:sp>
              <p:nvSpPr>
                <p:cNvPr id="52" name="Oval 51"/>
                <p:cNvSpPr/>
                <p:nvPr/>
              </p:nvSpPr>
              <p:spPr>
                <a:xfrm>
                  <a:off x="3096527" y="2211342"/>
                  <a:ext cx="2097026" cy="2109283"/>
                </a:xfrm>
                <a:prstGeom prst="ellipse">
                  <a:avLst/>
                </a:prstGeom>
                <a:solidFill>
                  <a:srgbClr val="95B3D7"/>
                </a:solidFill>
                <a:ln w="571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 name="Trapezoid 52"/>
                <p:cNvSpPr/>
                <p:nvPr/>
              </p:nvSpPr>
              <p:spPr>
                <a:xfrm>
                  <a:off x="3730740" y="1835137"/>
                  <a:ext cx="827794" cy="478267"/>
                </a:xfrm>
                <a:prstGeom prst="trapezoid">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 name="Trapezoid 53"/>
                <p:cNvSpPr/>
                <p:nvPr/>
              </p:nvSpPr>
              <p:spPr>
                <a:xfrm rot="17234838">
                  <a:off x="2593554" y="2652239"/>
                  <a:ext cx="827794" cy="478267"/>
                </a:xfrm>
                <a:prstGeom prst="trapezoid">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 name="Trapezoid 54"/>
                <p:cNvSpPr/>
                <p:nvPr/>
              </p:nvSpPr>
              <p:spPr>
                <a:xfrm rot="13040606">
                  <a:off x="3039903" y="3987315"/>
                  <a:ext cx="827794" cy="478267"/>
                </a:xfrm>
                <a:prstGeom prst="trapezoid">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6" name="Trapezoid 55"/>
                <p:cNvSpPr/>
                <p:nvPr/>
              </p:nvSpPr>
              <p:spPr>
                <a:xfrm rot="4372147">
                  <a:off x="4849844" y="2661729"/>
                  <a:ext cx="827794" cy="478267"/>
                </a:xfrm>
                <a:prstGeom prst="trapezoid">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7" name="Trapezoid 56"/>
                <p:cNvSpPr/>
                <p:nvPr/>
              </p:nvSpPr>
              <p:spPr>
                <a:xfrm rot="8325725">
                  <a:off x="4511480" y="3940741"/>
                  <a:ext cx="827794" cy="478267"/>
                </a:xfrm>
                <a:prstGeom prst="trapezoid">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8" name="Oval 57"/>
                <p:cNvSpPr/>
                <p:nvPr/>
              </p:nvSpPr>
              <p:spPr>
                <a:xfrm>
                  <a:off x="4007880" y="3128823"/>
                  <a:ext cx="274320" cy="274320"/>
                </a:xfrm>
                <a:prstGeom prst="ellipse">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47" name="TextBox 46"/>
              <p:cNvSpPr txBox="1"/>
              <p:nvPr/>
            </p:nvSpPr>
            <p:spPr>
              <a:xfrm>
                <a:off x="1879600" y="1183222"/>
                <a:ext cx="982567" cy="400110"/>
              </a:xfrm>
              <a:prstGeom prst="rect">
                <a:avLst/>
              </a:prstGeom>
              <a:noFill/>
            </p:spPr>
            <p:txBody>
              <a:bodyPr>
                <a:spAutoFit/>
              </a:bodyPr>
              <a:lstStyle/>
              <a:p>
                <a:pPr algn="ctr">
                  <a:defRPr/>
                </a:pPr>
                <a:r>
                  <a:rPr lang="en-US" sz="1000" dirty="0">
                    <a:latin typeface="Arial"/>
                    <a:ea typeface="ＭＳ Ｐゴシック" charset="0"/>
                    <a:cs typeface="Arial"/>
                  </a:rPr>
                  <a:t>Exploration Adoption</a:t>
                </a:r>
              </a:p>
            </p:txBody>
          </p:sp>
          <p:sp>
            <p:nvSpPr>
              <p:cNvPr id="48" name="TextBox 47"/>
              <p:cNvSpPr txBox="1"/>
              <p:nvPr/>
            </p:nvSpPr>
            <p:spPr>
              <a:xfrm rot="4536049">
                <a:off x="3012703" y="2007965"/>
                <a:ext cx="982567" cy="246221"/>
              </a:xfrm>
              <a:prstGeom prst="rect">
                <a:avLst/>
              </a:prstGeom>
              <a:noFill/>
            </p:spPr>
            <p:txBody>
              <a:bodyPr>
                <a:spAutoFit/>
              </a:bodyPr>
              <a:lstStyle/>
              <a:p>
                <a:pPr algn="ctr">
                  <a:defRPr/>
                </a:pPr>
                <a:r>
                  <a:rPr lang="en-US" sz="1000" dirty="0">
                    <a:latin typeface="Arial"/>
                    <a:ea typeface="ＭＳ Ｐゴシック" charset="0"/>
                    <a:cs typeface="Arial"/>
                  </a:rPr>
                  <a:t>Installation</a:t>
                </a:r>
              </a:p>
            </p:txBody>
          </p:sp>
          <p:sp>
            <p:nvSpPr>
              <p:cNvPr id="49" name="TextBox 48"/>
              <p:cNvSpPr txBox="1"/>
              <p:nvPr/>
            </p:nvSpPr>
            <p:spPr>
              <a:xfrm rot="8368842">
                <a:off x="2438145" y="3067557"/>
                <a:ext cx="1077599" cy="400110"/>
              </a:xfrm>
              <a:prstGeom prst="rect">
                <a:avLst/>
              </a:prstGeom>
              <a:noFill/>
            </p:spPr>
            <p:txBody>
              <a:bodyPr>
                <a:spAutoFit/>
              </a:bodyPr>
              <a:lstStyle/>
              <a:p>
                <a:pPr algn="ctr">
                  <a:defRPr/>
                </a:pPr>
                <a:r>
                  <a:rPr lang="en-US" sz="1000" dirty="0">
                    <a:latin typeface="Arial"/>
                    <a:ea typeface="ＭＳ Ｐゴシック" charset="0"/>
                    <a:cs typeface="Arial"/>
                  </a:rPr>
                  <a:t>Initial Implementation</a:t>
                </a:r>
              </a:p>
            </p:txBody>
          </p:sp>
          <p:sp>
            <p:nvSpPr>
              <p:cNvPr id="50" name="TextBox 49"/>
              <p:cNvSpPr txBox="1"/>
              <p:nvPr/>
            </p:nvSpPr>
            <p:spPr>
              <a:xfrm rot="13016029">
                <a:off x="1200076" y="3248024"/>
                <a:ext cx="1077599" cy="246221"/>
              </a:xfrm>
              <a:prstGeom prst="rect">
                <a:avLst/>
              </a:prstGeom>
              <a:noFill/>
            </p:spPr>
            <p:txBody>
              <a:bodyPr>
                <a:spAutoFit/>
              </a:bodyPr>
              <a:lstStyle/>
              <a:p>
                <a:pPr algn="ctr">
                  <a:defRPr/>
                </a:pPr>
                <a:r>
                  <a:rPr lang="en-US" sz="1000" dirty="0">
                    <a:latin typeface="Arial"/>
                    <a:ea typeface="ＭＳ Ｐゴシック" charset="0"/>
                    <a:cs typeface="Arial"/>
                  </a:rPr>
                  <a:t>Elaboration</a:t>
                </a:r>
              </a:p>
            </p:txBody>
          </p:sp>
          <p:sp>
            <p:nvSpPr>
              <p:cNvPr id="51" name="TextBox 50"/>
              <p:cNvSpPr txBox="1"/>
              <p:nvPr/>
            </p:nvSpPr>
            <p:spPr>
              <a:xfrm rot="17264230">
                <a:off x="884939" y="1994371"/>
                <a:ext cx="1077599" cy="400110"/>
              </a:xfrm>
              <a:prstGeom prst="rect">
                <a:avLst/>
              </a:prstGeom>
              <a:noFill/>
            </p:spPr>
            <p:txBody>
              <a:bodyPr>
                <a:spAutoFit/>
              </a:bodyPr>
              <a:lstStyle/>
              <a:p>
                <a:pPr algn="ctr">
                  <a:defRPr/>
                </a:pPr>
                <a:r>
                  <a:rPr lang="en-US" sz="1000" dirty="0">
                    <a:latin typeface="Arial"/>
                    <a:ea typeface="ＭＳ Ｐゴシック" charset="0"/>
                    <a:cs typeface="Arial"/>
                  </a:rPr>
                  <a:t>Continuous Improvement</a:t>
                </a:r>
              </a:p>
            </p:txBody>
          </p:sp>
        </p:grpSp>
        <p:sp>
          <p:nvSpPr>
            <p:cNvPr id="46093" name="TextBox 58"/>
            <p:cNvSpPr txBox="1">
              <a:spLocks noChangeArrowheads="1"/>
            </p:cNvSpPr>
            <p:nvPr/>
          </p:nvSpPr>
          <p:spPr bwMode="auto">
            <a:xfrm>
              <a:off x="3853456" y="5182220"/>
              <a:ext cx="1987481" cy="1092607"/>
            </a:xfrm>
            <a:prstGeom prst="rect">
              <a:avLst/>
            </a:prstGeom>
            <a:noFill/>
            <a:ln w="9525">
              <a:noFill/>
              <a:miter lim="800000"/>
              <a:headEnd/>
              <a:tailEnd/>
            </a:ln>
          </p:spPr>
          <p:txBody>
            <a:bodyPr>
              <a:prstTxWarp prst="textNoShape">
                <a:avLst/>
              </a:prstTxWarp>
              <a:spAutoFit/>
            </a:bodyPr>
            <a:lstStyle/>
            <a:p>
              <a:pPr algn="ctr">
                <a:spcAft>
                  <a:spcPts val="600"/>
                </a:spcAft>
              </a:pPr>
              <a:r>
                <a:rPr lang="en-US" sz="1500">
                  <a:latin typeface="Arial" pitchFamily="29" charset="0"/>
                  <a:ea typeface="Arial" pitchFamily="29" charset="0"/>
                  <a:cs typeface="Arial" pitchFamily="29" charset="0"/>
                </a:rPr>
                <a:t>Model Schools</a:t>
              </a:r>
            </a:p>
            <a:p>
              <a:pPr algn="ctr"/>
              <a:endParaRPr lang="en-US" sz="1500">
                <a:latin typeface="Arial" pitchFamily="29" charset="0"/>
                <a:ea typeface="Arial" pitchFamily="29" charset="0"/>
                <a:cs typeface="Arial" pitchFamily="29" charset="0"/>
              </a:endParaRPr>
            </a:p>
            <a:p>
              <a:pPr algn="ctr"/>
              <a:r>
                <a:rPr lang="en-US" sz="1500">
                  <a:latin typeface="Arial" pitchFamily="29" charset="0"/>
                  <a:ea typeface="Arial" pitchFamily="29" charset="0"/>
                  <a:cs typeface="Arial" pitchFamily="29" charset="0"/>
                </a:rPr>
                <a:t>Targeted/Intensive Supports</a:t>
              </a:r>
            </a:p>
          </p:txBody>
        </p:sp>
      </p:grpSp>
      <p:grpSp>
        <p:nvGrpSpPr>
          <p:cNvPr id="19" name="Group 93"/>
          <p:cNvGrpSpPr>
            <a:grpSpLocks/>
          </p:cNvGrpSpPr>
          <p:nvPr/>
        </p:nvGrpSpPr>
        <p:grpSpPr bwMode="auto">
          <a:xfrm>
            <a:off x="1392238" y="-3175"/>
            <a:ext cx="2630487" cy="2733675"/>
            <a:chOff x="327275" y="-3463"/>
            <a:chExt cx="2630445" cy="2734557"/>
          </a:xfrm>
        </p:grpSpPr>
        <p:grpSp>
          <p:nvGrpSpPr>
            <p:cNvPr id="20" name="Group 73"/>
            <p:cNvGrpSpPr/>
            <p:nvPr/>
          </p:nvGrpSpPr>
          <p:grpSpPr>
            <a:xfrm rot="6980361">
              <a:off x="275219" y="48593"/>
              <a:ext cx="2734557" cy="2630445"/>
              <a:chOff x="989833" y="1084070"/>
              <a:chExt cx="2734557" cy="2630445"/>
            </a:xfrm>
            <a:solidFill>
              <a:schemeClr val="accent3">
                <a:lumMod val="40000"/>
                <a:lumOff val="60000"/>
              </a:schemeClr>
            </a:solidFill>
          </p:grpSpPr>
          <p:grpSp>
            <p:nvGrpSpPr>
              <p:cNvPr id="21" name="Group 74"/>
              <p:cNvGrpSpPr/>
              <p:nvPr/>
            </p:nvGrpSpPr>
            <p:grpSpPr>
              <a:xfrm>
                <a:off x="989833" y="1084070"/>
                <a:ext cx="2734557" cy="2630445"/>
                <a:chOff x="2768317" y="1835137"/>
                <a:chExt cx="2734557" cy="2630445"/>
              </a:xfrm>
              <a:grpFill/>
            </p:grpSpPr>
            <p:sp>
              <p:nvSpPr>
                <p:cNvPr id="81" name="Oval 80"/>
                <p:cNvSpPr/>
                <p:nvPr/>
              </p:nvSpPr>
              <p:spPr>
                <a:xfrm>
                  <a:off x="3096527" y="2211342"/>
                  <a:ext cx="2097026" cy="2109283"/>
                </a:xfrm>
                <a:prstGeom prst="ellipse">
                  <a:avLst/>
                </a:prstGeom>
                <a:solidFill>
                  <a:srgbClr val="C3D69C"/>
                </a:solidFill>
                <a:ln w="571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2" name="Trapezoid 81"/>
                <p:cNvSpPr/>
                <p:nvPr/>
              </p:nvSpPr>
              <p:spPr>
                <a:xfrm>
                  <a:off x="3730740" y="1835137"/>
                  <a:ext cx="827794" cy="478267"/>
                </a:xfrm>
                <a:prstGeom prst="trapezoid">
                  <a:avLst/>
                </a:prstGeom>
                <a:solidFill>
                  <a:srgbClr val="C3D69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3" name="Trapezoid 82"/>
                <p:cNvSpPr/>
                <p:nvPr/>
              </p:nvSpPr>
              <p:spPr>
                <a:xfrm rot="17234838">
                  <a:off x="2593554" y="2652239"/>
                  <a:ext cx="827794" cy="478267"/>
                </a:xfrm>
                <a:prstGeom prst="trapezoid">
                  <a:avLst/>
                </a:prstGeom>
                <a:solidFill>
                  <a:srgbClr val="C3D69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4" name="Trapezoid 83"/>
                <p:cNvSpPr/>
                <p:nvPr/>
              </p:nvSpPr>
              <p:spPr>
                <a:xfrm rot="13040606">
                  <a:off x="3039903" y="3987315"/>
                  <a:ext cx="827794" cy="478267"/>
                </a:xfrm>
                <a:prstGeom prst="trapezoid">
                  <a:avLst/>
                </a:prstGeom>
                <a:solidFill>
                  <a:srgbClr val="C3D69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5" name="Trapezoid 84"/>
                <p:cNvSpPr/>
                <p:nvPr/>
              </p:nvSpPr>
              <p:spPr>
                <a:xfrm rot="4372147">
                  <a:off x="4849844" y="2661729"/>
                  <a:ext cx="827794" cy="478267"/>
                </a:xfrm>
                <a:prstGeom prst="trapezoid">
                  <a:avLst/>
                </a:prstGeom>
                <a:solidFill>
                  <a:srgbClr val="C3D69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6" name="Trapezoid 85"/>
                <p:cNvSpPr/>
                <p:nvPr/>
              </p:nvSpPr>
              <p:spPr>
                <a:xfrm rot="8325725">
                  <a:off x="4511480" y="3940741"/>
                  <a:ext cx="827794" cy="478267"/>
                </a:xfrm>
                <a:prstGeom prst="trapezoid">
                  <a:avLst/>
                </a:prstGeom>
                <a:solidFill>
                  <a:srgbClr val="C3D69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7" name="Oval 86"/>
                <p:cNvSpPr/>
                <p:nvPr/>
              </p:nvSpPr>
              <p:spPr>
                <a:xfrm>
                  <a:off x="4007880" y="3128823"/>
                  <a:ext cx="274320" cy="274320"/>
                </a:xfrm>
                <a:prstGeom prst="ellipse">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76" name="TextBox 75"/>
              <p:cNvSpPr txBox="1"/>
              <p:nvPr/>
            </p:nvSpPr>
            <p:spPr>
              <a:xfrm>
                <a:off x="1879600" y="1183222"/>
                <a:ext cx="982567" cy="400110"/>
              </a:xfrm>
              <a:prstGeom prst="rect">
                <a:avLst/>
              </a:prstGeom>
              <a:noFill/>
            </p:spPr>
            <p:txBody>
              <a:bodyPr>
                <a:spAutoFit/>
              </a:bodyPr>
              <a:lstStyle/>
              <a:p>
                <a:pPr algn="ctr">
                  <a:defRPr/>
                </a:pPr>
                <a:r>
                  <a:rPr lang="en-US" sz="1000" dirty="0">
                    <a:latin typeface="Arial"/>
                    <a:ea typeface="ＭＳ Ｐゴシック" charset="0"/>
                    <a:cs typeface="Arial"/>
                  </a:rPr>
                  <a:t>Exploration Adoption</a:t>
                </a:r>
              </a:p>
            </p:txBody>
          </p:sp>
          <p:sp>
            <p:nvSpPr>
              <p:cNvPr id="77" name="TextBox 76"/>
              <p:cNvSpPr txBox="1"/>
              <p:nvPr/>
            </p:nvSpPr>
            <p:spPr>
              <a:xfrm rot="4536049">
                <a:off x="3012703" y="2007965"/>
                <a:ext cx="982567" cy="246221"/>
              </a:xfrm>
              <a:prstGeom prst="rect">
                <a:avLst/>
              </a:prstGeom>
              <a:noFill/>
            </p:spPr>
            <p:txBody>
              <a:bodyPr>
                <a:spAutoFit/>
              </a:bodyPr>
              <a:lstStyle/>
              <a:p>
                <a:pPr algn="ctr">
                  <a:defRPr/>
                </a:pPr>
                <a:r>
                  <a:rPr lang="en-US" sz="1000" dirty="0">
                    <a:latin typeface="Arial"/>
                    <a:ea typeface="ＭＳ Ｐゴシック" charset="0"/>
                    <a:cs typeface="Arial"/>
                  </a:rPr>
                  <a:t>Installation</a:t>
                </a:r>
              </a:p>
            </p:txBody>
          </p:sp>
          <p:sp>
            <p:nvSpPr>
              <p:cNvPr id="78" name="TextBox 77"/>
              <p:cNvSpPr txBox="1"/>
              <p:nvPr/>
            </p:nvSpPr>
            <p:spPr>
              <a:xfrm rot="8368842">
                <a:off x="2438145" y="3067557"/>
                <a:ext cx="1077599" cy="400110"/>
              </a:xfrm>
              <a:prstGeom prst="rect">
                <a:avLst/>
              </a:prstGeom>
              <a:noFill/>
            </p:spPr>
            <p:txBody>
              <a:bodyPr>
                <a:spAutoFit/>
              </a:bodyPr>
              <a:lstStyle/>
              <a:p>
                <a:pPr algn="ctr">
                  <a:defRPr/>
                </a:pPr>
                <a:r>
                  <a:rPr lang="en-US" sz="1000" dirty="0">
                    <a:latin typeface="Arial"/>
                    <a:ea typeface="ＭＳ Ｐゴシック" charset="0"/>
                    <a:cs typeface="Arial"/>
                  </a:rPr>
                  <a:t>Initial Implementation</a:t>
                </a:r>
              </a:p>
            </p:txBody>
          </p:sp>
          <p:sp>
            <p:nvSpPr>
              <p:cNvPr id="79" name="TextBox 78"/>
              <p:cNvSpPr txBox="1"/>
              <p:nvPr/>
            </p:nvSpPr>
            <p:spPr>
              <a:xfrm rot="13016029">
                <a:off x="1200076" y="3248024"/>
                <a:ext cx="1077599" cy="246221"/>
              </a:xfrm>
              <a:prstGeom prst="rect">
                <a:avLst/>
              </a:prstGeom>
              <a:noFill/>
            </p:spPr>
            <p:txBody>
              <a:bodyPr>
                <a:spAutoFit/>
              </a:bodyPr>
              <a:lstStyle/>
              <a:p>
                <a:pPr algn="ctr">
                  <a:defRPr/>
                </a:pPr>
                <a:r>
                  <a:rPr lang="en-US" sz="1000" dirty="0">
                    <a:latin typeface="Arial"/>
                    <a:ea typeface="ＭＳ Ｐゴシック" charset="0"/>
                    <a:cs typeface="Arial"/>
                  </a:rPr>
                  <a:t>Elaboration</a:t>
                </a:r>
              </a:p>
            </p:txBody>
          </p:sp>
          <p:sp>
            <p:nvSpPr>
              <p:cNvPr id="80" name="TextBox 79"/>
              <p:cNvSpPr txBox="1"/>
              <p:nvPr/>
            </p:nvSpPr>
            <p:spPr>
              <a:xfrm rot="17264230">
                <a:off x="884939" y="1994371"/>
                <a:ext cx="1077599" cy="400110"/>
              </a:xfrm>
              <a:prstGeom prst="rect">
                <a:avLst/>
              </a:prstGeom>
              <a:noFill/>
            </p:spPr>
            <p:txBody>
              <a:bodyPr>
                <a:spAutoFit/>
              </a:bodyPr>
              <a:lstStyle/>
              <a:p>
                <a:pPr algn="ctr">
                  <a:defRPr/>
                </a:pPr>
                <a:r>
                  <a:rPr lang="en-US" sz="1000" dirty="0">
                    <a:latin typeface="Arial"/>
                    <a:ea typeface="ＭＳ Ｐゴシック" charset="0"/>
                    <a:cs typeface="Arial"/>
                  </a:rPr>
                  <a:t>Continuous Improvement</a:t>
                </a:r>
              </a:p>
            </p:txBody>
          </p:sp>
        </p:grpSp>
        <p:sp>
          <p:nvSpPr>
            <p:cNvPr id="46091" name="TextBox 87"/>
            <p:cNvSpPr txBox="1">
              <a:spLocks noChangeArrowheads="1"/>
            </p:cNvSpPr>
            <p:nvPr/>
          </p:nvSpPr>
          <p:spPr bwMode="auto">
            <a:xfrm>
              <a:off x="580308" y="873288"/>
              <a:ext cx="1987481" cy="1092607"/>
            </a:xfrm>
            <a:prstGeom prst="rect">
              <a:avLst/>
            </a:prstGeom>
            <a:noFill/>
            <a:ln w="9525">
              <a:noFill/>
              <a:miter lim="800000"/>
              <a:headEnd/>
              <a:tailEnd/>
            </a:ln>
          </p:spPr>
          <p:txBody>
            <a:bodyPr>
              <a:prstTxWarp prst="textNoShape">
                <a:avLst/>
              </a:prstTxWarp>
              <a:spAutoFit/>
            </a:bodyPr>
            <a:lstStyle/>
            <a:p>
              <a:pPr algn="ctr">
                <a:spcAft>
                  <a:spcPts val="600"/>
                </a:spcAft>
              </a:pPr>
              <a:r>
                <a:rPr lang="en-US" sz="1500">
                  <a:latin typeface="Arial" pitchFamily="29" charset="0"/>
                  <a:ea typeface="Arial" pitchFamily="29" charset="0"/>
                  <a:cs typeface="Arial" pitchFamily="29" charset="0"/>
                </a:rPr>
                <a:t>Scale-Up Schools</a:t>
              </a:r>
            </a:p>
            <a:p>
              <a:pPr algn="ctr"/>
              <a:endParaRPr lang="en-US" sz="1500">
                <a:latin typeface="Arial" pitchFamily="29" charset="0"/>
                <a:ea typeface="Arial" pitchFamily="29" charset="0"/>
                <a:cs typeface="Arial" pitchFamily="29" charset="0"/>
              </a:endParaRPr>
            </a:p>
            <a:p>
              <a:pPr algn="ctr"/>
              <a:r>
                <a:rPr lang="en-US" sz="1500">
                  <a:latin typeface="Arial" pitchFamily="29" charset="0"/>
                  <a:ea typeface="Arial" pitchFamily="29" charset="0"/>
                  <a:cs typeface="Arial" pitchFamily="29" charset="0"/>
                </a:rPr>
                <a:t>Targeted/Intensive Supports</a:t>
              </a:r>
            </a:p>
          </p:txBody>
        </p:sp>
      </p:grpSp>
      <p:grpSp>
        <p:nvGrpSpPr>
          <p:cNvPr id="22" name="Group 92"/>
          <p:cNvGrpSpPr>
            <a:grpSpLocks/>
          </p:cNvGrpSpPr>
          <p:nvPr/>
        </p:nvGrpSpPr>
        <p:grpSpPr bwMode="auto">
          <a:xfrm>
            <a:off x="3341688" y="1184275"/>
            <a:ext cx="2735262" cy="2630488"/>
            <a:chOff x="2346957" y="1184414"/>
            <a:chExt cx="2734555" cy="2630445"/>
          </a:xfrm>
        </p:grpSpPr>
        <p:grpSp>
          <p:nvGrpSpPr>
            <p:cNvPr id="28" name="Group 59"/>
            <p:cNvGrpSpPr/>
            <p:nvPr/>
          </p:nvGrpSpPr>
          <p:grpSpPr>
            <a:xfrm rot="20420607">
              <a:off x="2346957" y="1184414"/>
              <a:ext cx="2734555" cy="2630445"/>
              <a:chOff x="989833" y="1084070"/>
              <a:chExt cx="2734555" cy="2630445"/>
            </a:xfrm>
            <a:solidFill>
              <a:schemeClr val="accent3">
                <a:lumMod val="20000"/>
                <a:lumOff val="80000"/>
              </a:schemeClr>
            </a:solidFill>
          </p:grpSpPr>
          <p:grpSp>
            <p:nvGrpSpPr>
              <p:cNvPr id="29" name="Group 60"/>
              <p:cNvGrpSpPr/>
              <p:nvPr/>
            </p:nvGrpSpPr>
            <p:grpSpPr>
              <a:xfrm>
                <a:off x="989833" y="1084070"/>
                <a:ext cx="2734555" cy="2630445"/>
                <a:chOff x="2768317" y="1835137"/>
                <a:chExt cx="2734555" cy="2630445"/>
              </a:xfrm>
              <a:grpFill/>
            </p:grpSpPr>
            <p:sp>
              <p:nvSpPr>
                <p:cNvPr id="67" name="Oval 66"/>
                <p:cNvSpPr/>
                <p:nvPr/>
              </p:nvSpPr>
              <p:spPr>
                <a:xfrm>
                  <a:off x="3096527" y="2211342"/>
                  <a:ext cx="2097026" cy="2109283"/>
                </a:xfrm>
                <a:prstGeom prst="ellipse">
                  <a:avLst/>
                </a:prstGeom>
                <a:solidFill>
                  <a:srgbClr val="D7E4BD"/>
                </a:solidFill>
                <a:ln w="571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8" name="Trapezoid 67"/>
                <p:cNvSpPr/>
                <p:nvPr/>
              </p:nvSpPr>
              <p:spPr>
                <a:xfrm>
                  <a:off x="3730740" y="1835137"/>
                  <a:ext cx="827794" cy="478267"/>
                </a:xfrm>
                <a:prstGeom prst="trapezoid">
                  <a:avLst/>
                </a:prstGeom>
                <a:solidFill>
                  <a:srgbClr val="D7E4B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9" name="Trapezoid 68"/>
                <p:cNvSpPr/>
                <p:nvPr/>
              </p:nvSpPr>
              <p:spPr>
                <a:xfrm rot="17234838">
                  <a:off x="2593554" y="2652239"/>
                  <a:ext cx="827794" cy="478267"/>
                </a:xfrm>
                <a:prstGeom prst="trapezoid">
                  <a:avLst/>
                </a:prstGeom>
                <a:solidFill>
                  <a:srgbClr val="D7E4B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0" name="Trapezoid 69"/>
                <p:cNvSpPr/>
                <p:nvPr/>
              </p:nvSpPr>
              <p:spPr>
                <a:xfrm rot="13040606">
                  <a:off x="3039903" y="3987315"/>
                  <a:ext cx="827794" cy="478267"/>
                </a:xfrm>
                <a:prstGeom prst="trapezoid">
                  <a:avLst/>
                </a:prstGeom>
                <a:solidFill>
                  <a:srgbClr val="D8E4B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1" name="Trapezoid 70"/>
                <p:cNvSpPr/>
                <p:nvPr/>
              </p:nvSpPr>
              <p:spPr>
                <a:xfrm rot="4372147">
                  <a:off x="4849842" y="2661729"/>
                  <a:ext cx="827794" cy="478267"/>
                </a:xfrm>
                <a:prstGeom prst="trapezoid">
                  <a:avLst/>
                </a:prstGeom>
                <a:solidFill>
                  <a:srgbClr val="D7E4B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2" name="Trapezoid 71"/>
                <p:cNvSpPr/>
                <p:nvPr/>
              </p:nvSpPr>
              <p:spPr>
                <a:xfrm rot="8325725">
                  <a:off x="4511480" y="3940741"/>
                  <a:ext cx="827794" cy="478267"/>
                </a:xfrm>
                <a:prstGeom prst="trapezoid">
                  <a:avLst/>
                </a:prstGeom>
                <a:solidFill>
                  <a:srgbClr val="D8E4B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3" name="Oval 72"/>
                <p:cNvSpPr/>
                <p:nvPr/>
              </p:nvSpPr>
              <p:spPr>
                <a:xfrm>
                  <a:off x="4007880" y="3128823"/>
                  <a:ext cx="274320" cy="274320"/>
                </a:xfrm>
                <a:prstGeom prst="ellipse">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62" name="TextBox 61"/>
              <p:cNvSpPr txBox="1"/>
              <p:nvPr/>
            </p:nvSpPr>
            <p:spPr>
              <a:xfrm>
                <a:off x="1868155" y="1215259"/>
                <a:ext cx="982567" cy="400110"/>
              </a:xfrm>
              <a:prstGeom prst="rect">
                <a:avLst/>
              </a:prstGeom>
              <a:noFill/>
            </p:spPr>
            <p:txBody>
              <a:bodyPr>
                <a:spAutoFit/>
              </a:bodyPr>
              <a:lstStyle/>
              <a:p>
                <a:pPr algn="ctr">
                  <a:defRPr/>
                </a:pPr>
                <a:r>
                  <a:rPr lang="en-US" sz="1000" dirty="0">
                    <a:latin typeface="Arial"/>
                    <a:ea typeface="ＭＳ Ｐゴシック" charset="0"/>
                    <a:cs typeface="Arial"/>
                  </a:rPr>
                  <a:t>Continuous Improvement</a:t>
                </a:r>
              </a:p>
            </p:txBody>
          </p:sp>
          <p:sp>
            <p:nvSpPr>
              <p:cNvPr id="63" name="TextBox 62"/>
              <p:cNvSpPr txBox="1"/>
              <p:nvPr/>
            </p:nvSpPr>
            <p:spPr>
              <a:xfrm rot="4536049">
                <a:off x="2981650" y="1945181"/>
                <a:ext cx="982567" cy="400110"/>
              </a:xfrm>
              <a:prstGeom prst="rect">
                <a:avLst/>
              </a:prstGeom>
              <a:noFill/>
            </p:spPr>
            <p:txBody>
              <a:bodyPr>
                <a:spAutoFit/>
              </a:bodyPr>
              <a:lstStyle/>
              <a:p>
                <a:pPr algn="ctr">
                  <a:defRPr/>
                </a:pPr>
                <a:r>
                  <a:rPr lang="en-US" sz="1000" dirty="0">
                    <a:latin typeface="Arial"/>
                    <a:ea typeface="ＭＳ Ｐゴシック" charset="0"/>
                    <a:cs typeface="Arial"/>
                  </a:rPr>
                  <a:t>Exploration Adoption</a:t>
                </a:r>
              </a:p>
            </p:txBody>
          </p:sp>
          <p:sp>
            <p:nvSpPr>
              <p:cNvPr id="64" name="TextBox 63"/>
              <p:cNvSpPr txBox="1"/>
              <p:nvPr/>
            </p:nvSpPr>
            <p:spPr>
              <a:xfrm rot="8368842">
                <a:off x="2507118" y="3193882"/>
                <a:ext cx="1077599" cy="246221"/>
              </a:xfrm>
              <a:prstGeom prst="rect">
                <a:avLst/>
              </a:prstGeom>
              <a:noFill/>
            </p:spPr>
            <p:txBody>
              <a:bodyPr>
                <a:spAutoFit/>
              </a:bodyPr>
              <a:lstStyle/>
              <a:p>
                <a:pPr algn="ctr">
                  <a:defRPr/>
                </a:pPr>
                <a:r>
                  <a:rPr lang="en-US" sz="1000" dirty="0">
                    <a:latin typeface="Arial"/>
                    <a:ea typeface="ＭＳ Ｐゴシック" charset="0"/>
                    <a:cs typeface="Arial"/>
                  </a:rPr>
                  <a:t>Installation</a:t>
                </a:r>
              </a:p>
            </p:txBody>
          </p:sp>
          <p:sp>
            <p:nvSpPr>
              <p:cNvPr id="65" name="TextBox 64"/>
              <p:cNvSpPr txBox="1"/>
              <p:nvPr/>
            </p:nvSpPr>
            <p:spPr>
              <a:xfrm rot="13016029">
                <a:off x="1222964" y="3107005"/>
                <a:ext cx="1077599" cy="400110"/>
              </a:xfrm>
              <a:prstGeom prst="rect">
                <a:avLst/>
              </a:prstGeom>
              <a:noFill/>
            </p:spPr>
            <p:txBody>
              <a:bodyPr>
                <a:spAutoFit/>
              </a:bodyPr>
              <a:lstStyle/>
              <a:p>
                <a:pPr algn="ctr">
                  <a:defRPr/>
                </a:pPr>
                <a:r>
                  <a:rPr lang="en-US" sz="1000" dirty="0">
                    <a:latin typeface="Arial"/>
                    <a:ea typeface="ＭＳ Ｐゴシック" charset="0"/>
                    <a:cs typeface="Arial"/>
                  </a:rPr>
                  <a:t>Initial Implementation</a:t>
                </a:r>
              </a:p>
            </p:txBody>
          </p:sp>
          <p:sp>
            <p:nvSpPr>
              <p:cNvPr id="66" name="TextBox 65"/>
              <p:cNvSpPr txBox="1"/>
              <p:nvPr/>
            </p:nvSpPr>
            <p:spPr>
              <a:xfrm rot="17264230">
                <a:off x="831542" y="2052242"/>
                <a:ext cx="1077599" cy="246221"/>
              </a:xfrm>
              <a:prstGeom prst="rect">
                <a:avLst/>
              </a:prstGeom>
              <a:noFill/>
            </p:spPr>
            <p:txBody>
              <a:bodyPr>
                <a:spAutoFit/>
              </a:bodyPr>
              <a:lstStyle/>
              <a:p>
                <a:pPr algn="ctr">
                  <a:defRPr/>
                </a:pPr>
                <a:r>
                  <a:rPr lang="en-US" sz="1000" dirty="0">
                    <a:latin typeface="Arial"/>
                    <a:ea typeface="ＭＳ Ｐゴシック" charset="0"/>
                    <a:cs typeface="Arial"/>
                  </a:rPr>
                  <a:t>Elaboration</a:t>
                </a:r>
              </a:p>
            </p:txBody>
          </p:sp>
        </p:grpSp>
        <p:sp>
          <p:nvSpPr>
            <p:cNvPr id="46089" name="TextBox 88"/>
            <p:cNvSpPr txBox="1">
              <a:spLocks noChangeArrowheads="1"/>
            </p:cNvSpPr>
            <p:nvPr/>
          </p:nvSpPr>
          <p:spPr bwMode="auto">
            <a:xfrm>
              <a:off x="2757530" y="2166194"/>
              <a:ext cx="1980477" cy="1092607"/>
            </a:xfrm>
            <a:prstGeom prst="rect">
              <a:avLst/>
            </a:prstGeom>
            <a:noFill/>
            <a:ln w="9525">
              <a:noFill/>
              <a:miter lim="800000"/>
              <a:headEnd/>
              <a:tailEnd/>
            </a:ln>
          </p:spPr>
          <p:txBody>
            <a:bodyPr>
              <a:prstTxWarp prst="textNoShape">
                <a:avLst/>
              </a:prstTxWarp>
              <a:spAutoFit/>
            </a:bodyPr>
            <a:lstStyle/>
            <a:p>
              <a:pPr algn="ctr">
                <a:spcAft>
                  <a:spcPts val="600"/>
                </a:spcAft>
              </a:pPr>
              <a:r>
                <a:rPr lang="en-US" sz="1500">
                  <a:latin typeface="Arial" pitchFamily="29" charset="0"/>
                  <a:ea typeface="Arial" pitchFamily="29" charset="0"/>
                  <a:cs typeface="Arial" pitchFamily="29" charset="0"/>
                </a:rPr>
                <a:t>Scale-Up Schools</a:t>
              </a:r>
            </a:p>
            <a:p>
              <a:pPr algn="ctr"/>
              <a:endParaRPr lang="en-US" sz="1500">
                <a:latin typeface="Arial" pitchFamily="29" charset="0"/>
                <a:ea typeface="Arial" pitchFamily="29" charset="0"/>
                <a:cs typeface="Arial" pitchFamily="29" charset="0"/>
              </a:endParaRPr>
            </a:p>
            <a:p>
              <a:pPr algn="ctr"/>
              <a:r>
                <a:rPr lang="en-US" sz="1500">
                  <a:latin typeface="Arial" pitchFamily="29" charset="0"/>
                  <a:ea typeface="Arial" pitchFamily="29" charset="0"/>
                  <a:cs typeface="Arial" pitchFamily="29" charset="0"/>
                </a:rPr>
                <a:t>Universal </a:t>
              </a:r>
            </a:p>
            <a:p>
              <a:pPr algn="ctr"/>
              <a:r>
                <a:rPr lang="en-US" sz="1500">
                  <a:latin typeface="Arial" pitchFamily="29" charset="0"/>
                  <a:ea typeface="Arial" pitchFamily="29" charset="0"/>
                  <a:cs typeface="Arial" pitchFamily="29" charset="0"/>
                </a:rPr>
                <a:t>Supports</a:t>
              </a:r>
            </a:p>
          </p:txBody>
        </p:sp>
      </p:grpSp>
      <p:sp>
        <p:nvSpPr>
          <p:cNvPr id="2" name="TextBox 1"/>
          <p:cNvSpPr txBox="1"/>
          <p:nvPr/>
        </p:nvSpPr>
        <p:spPr>
          <a:xfrm>
            <a:off x="-61913" y="5949950"/>
            <a:ext cx="4926013" cy="954088"/>
          </a:xfrm>
          <a:prstGeom prst="rect">
            <a:avLst/>
          </a:prstGeom>
          <a:noFill/>
        </p:spPr>
        <p:txBody>
          <a:bodyPr>
            <a:prstTxWarp prst="textNoShape">
              <a:avLst/>
            </a:prstTxWarp>
            <a:spAutoFit/>
          </a:bodyPr>
          <a:lstStyle/>
          <a:p>
            <a:r>
              <a:rPr lang="en-US" sz="2800">
                <a:solidFill>
                  <a:schemeClr val="bg1"/>
                </a:solidFill>
                <a:effectLst>
                  <a:outerShdw blurRad="38100" dist="38100" dir="2700000" algn="tl">
                    <a:srgbClr val="000000"/>
                  </a:outerShdw>
                </a:effectLst>
                <a:latin typeface="Arial" pitchFamily="29" charset="0"/>
                <a:ea typeface="Arial" pitchFamily="29" charset="0"/>
                <a:cs typeface="Arial" pitchFamily="29" charset="0"/>
              </a:rPr>
              <a:t>Embedded Stages within District Implementation of RtI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8" presetClass="emph" presetSubtype="0" accel="50000" fill="hold" nodeType="withEffect">
                                  <p:stCondLst>
                                    <p:cond delay="0"/>
                                  </p:stCondLst>
                                  <p:childTnLst>
                                    <p:animRot by="21600000">
                                      <p:cBhvr>
                                        <p:cTn id="12" dur="5000" fill="hold"/>
                                        <p:tgtEl>
                                          <p:spTgt spid="7"/>
                                        </p:tgtEl>
                                        <p:attrNameLst>
                                          <p:attrName>r</p:attrName>
                                        </p:attrNameLst>
                                      </p:cBhvr>
                                    </p:animRot>
                                  </p:childTnLst>
                                </p:cTn>
                              </p:par>
                              <p:par>
                                <p:cTn id="13" presetID="8" presetClass="emph" presetSubtype="0" accel="50000" fill="hold" nodeType="withEffect">
                                  <p:stCondLst>
                                    <p:cond delay="0"/>
                                  </p:stCondLst>
                                  <p:childTnLst>
                                    <p:animRot by="-21600000">
                                      <p:cBhvr>
                                        <p:cTn id="14" dur="5000" fill="hold"/>
                                        <p:tgtEl>
                                          <p:spTgt spid="3"/>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8" presetClass="emph" presetSubtype="0" accel="50000" fill="hold" nodeType="withEffect">
                                  <p:stCondLst>
                                    <p:cond delay="0"/>
                                  </p:stCondLst>
                                  <p:childTnLst>
                                    <p:animRot by="21600000">
                                      <p:cBhvr>
                                        <p:cTn id="20" dur="5000" fill="hold"/>
                                        <p:tgtEl>
                                          <p:spTgt spid="22"/>
                                        </p:tgtEl>
                                        <p:attrNameLst>
                                          <p:attrName>r</p:attrName>
                                        </p:attrNameLst>
                                      </p:cBhvr>
                                    </p:animRot>
                                  </p:childTnLst>
                                </p:cTn>
                              </p:par>
                              <p:par>
                                <p:cTn id="21" presetID="8" presetClass="emph" presetSubtype="0" accel="50000" fill="hold" nodeType="withEffect">
                                  <p:stCondLst>
                                    <p:cond delay="0"/>
                                  </p:stCondLst>
                                  <p:childTnLst>
                                    <p:animRot by="-21600000">
                                      <p:cBhvr>
                                        <p:cTn id="22" dur="5000" fill="hold"/>
                                        <p:tgtEl>
                                          <p:spTgt spid="3"/>
                                        </p:tgtEl>
                                        <p:attrNameLst>
                                          <p:attrName>r</p:attrName>
                                        </p:attrNameLst>
                                      </p:cBhvr>
                                    </p:animRot>
                                  </p:childTnLst>
                                </p:cTn>
                              </p:par>
                              <p:par>
                                <p:cTn id="23" presetID="8" presetClass="emph" presetSubtype="0" accel="50000" fill="hold" nodeType="withEffect">
                                  <p:stCondLst>
                                    <p:cond delay="0"/>
                                  </p:stCondLst>
                                  <p:childTnLst>
                                    <p:animRot by="21600000">
                                      <p:cBhvr>
                                        <p:cTn id="24" dur="5000" fill="hold"/>
                                        <p:tgtEl>
                                          <p:spTgt spid="7"/>
                                        </p:tgtEl>
                                        <p:attrNameLst>
                                          <p:attrName>r</p:attrName>
                                        </p:attrNameLst>
                                      </p:cBhvr>
                                    </p:animRo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mph" presetSubtype="0" accel="50000" fill="hold" nodeType="clickEffect">
                                  <p:stCondLst>
                                    <p:cond delay="0"/>
                                  </p:stCondLst>
                                  <p:childTnLst>
                                    <p:animRot by="-21600000">
                                      <p:cBhvr>
                                        <p:cTn id="36" dur="5000" fill="hold"/>
                                        <p:tgtEl>
                                          <p:spTgt spid="3"/>
                                        </p:tgtEl>
                                        <p:attrNameLst>
                                          <p:attrName>r</p:attrName>
                                        </p:attrNameLst>
                                      </p:cBhvr>
                                    </p:animRot>
                                  </p:childTnLst>
                                </p:cTn>
                              </p:par>
                              <p:par>
                                <p:cTn id="37" presetID="8" presetClass="emph" presetSubtype="0" accel="50000" fill="hold" nodeType="withEffect">
                                  <p:stCondLst>
                                    <p:cond delay="0"/>
                                  </p:stCondLst>
                                  <p:childTnLst>
                                    <p:animRot by="21600000">
                                      <p:cBhvr>
                                        <p:cTn id="38" dur="5000" fill="hold"/>
                                        <p:tgtEl>
                                          <p:spTgt spid="7"/>
                                        </p:tgtEl>
                                        <p:attrNameLst>
                                          <p:attrName>r</p:attrName>
                                        </p:attrNameLst>
                                      </p:cBhvr>
                                    </p:animRot>
                                  </p:childTnLst>
                                </p:cTn>
                              </p:par>
                              <p:par>
                                <p:cTn id="39" presetID="8" presetClass="emph" presetSubtype="0" accel="50000" fill="hold" nodeType="withEffect">
                                  <p:stCondLst>
                                    <p:cond delay="0"/>
                                  </p:stCondLst>
                                  <p:childTnLst>
                                    <p:animRot by="21600000">
                                      <p:cBhvr>
                                        <p:cTn id="40" dur="5000" fill="hold"/>
                                        <p:tgtEl>
                                          <p:spTgt spid="22"/>
                                        </p:tgtEl>
                                        <p:attrNameLst>
                                          <p:attrName>r</p:attrName>
                                        </p:attrNameLst>
                                      </p:cBhvr>
                                    </p:animRot>
                                  </p:childTnLst>
                                </p:cTn>
                              </p:par>
                              <p:par>
                                <p:cTn id="41" presetID="8" presetClass="emph" presetSubtype="0" accel="50000" fill="hold" nodeType="withEffect">
                                  <p:stCondLst>
                                    <p:cond delay="0"/>
                                  </p:stCondLst>
                                  <p:childTnLst>
                                    <p:animRot by="-21600000">
                                      <p:cBhvr>
                                        <p:cTn id="42" dur="5000" fill="hold"/>
                                        <p:tgtEl>
                                          <p:spTgt spid="16"/>
                                        </p:tgtEl>
                                        <p:attrNameLst>
                                          <p:attrName>r</p:attrName>
                                        </p:attrNameLst>
                                      </p:cBhvr>
                                    </p:animRot>
                                  </p:childTnLst>
                                </p:cTn>
                              </p:par>
                              <p:par>
                                <p:cTn id="43" presetID="8" presetClass="emph" presetSubtype="0" accel="50000" fill="hold" nodeType="withEffect">
                                  <p:stCondLst>
                                    <p:cond delay="0"/>
                                  </p:stCondLst>
                                  <p:childTnLst>
                                    <p:animRot by="-21600000">
                                      <p:cBhvr>
                                        <p:cTn id="44" dur="5000" fill="hold"/>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Your Turn</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With your “shoulder partner”, discuss how you might use the phases of implementation in your work?  </a:t>
            </a:r>
          </a:p>
          <a:p>
            <a:r>
              <a:rPr lang="en-US" dirty="0" smtClean="0"/>
              <a:t>Which phase are you in?</a:t>
            </a:r>
            <a:endParaRPr lang="en-US" dirty="0"/>
          </a:p>
        </p:txBody>
      </p:sp>
      <p:sp>
        <p:nvSpPr>
          <p:cNvPr id="4" name="Slide Number Placeholder 3"/>
          <p:cNvSpPr>
            <a:spLocks noGrp="1"/>
          </p:cNvSpPr>
          <p:nvPr>
            <p:ph type="sldNum" sz="quarter" idx="12"/>
          </p:nvPr>
        </p:nvSpPr>
        <p:spPr/>
        <p:txBody>
          <a:bodyPr/>
          <a:lstStyle/>
          <a:p>
            <a:fld id="{F93B42A7-71DA-6C4D-83B4-B36938559A4D}"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val 2"/>
          <p:cNvSpPr>
            <a:spLocks noChangeArrowheads="1"/>
          </p:cNvSpPr>
          <p:nvPr/>
        </p:nvSpPr>
        <p:spPr bwMode="auto">
          <a:xfrm>
            <a:off x="3353277" y="3124200"/>
            <a:ext cx="2361723" cy="2210277"/>
          </a:xfrm>
          <a:prstGeom prst="ellipse">
            <a:avLst/>
          </a:prstGeom>
          <a:noFill/>
          <a:ln w="63500">
            <a:solidFill>
              <a:srgbClr val="99CC00"/>
            </a:solidFill>
            <a:round/>
            <a:headEnd/>
            <a:tailEnd/>
          </a:ln>
        </p:spPr>
        <p:txBody>
          <a:bodyPr wrap="none" lIns="91439" tIns="45719" rIns="91439" bIns="45719" anchor="ctr"/>
          <a:lstStyle/>
          <a:p>
            <a:pPr algn="ctr" eaLnBrk="0" hangingPunct="0"/>
            <a:endParaRPr lang="en-US" sz="2400" dirty="0"/>
          </a:p>
        </p:txBody>
      </p:sp>
      <p:sp>
        <p:nvSpPr>
          <p:cNvPr id="51203" name="Oval 3"/>
          <p:cNvSpPr>
            <a:spLocks noChangeArrowheads="1"/>
          </p:cNvSpPr>
          <p:nvPr/>
        </p:nvSpPr>
        <p:spPr bwMode="auto">
          <a:xfrm>
            <a:off x="4039077" y="2148840"/>
            <a:ext cx="2286000" cy="2210277"/>
          </a:xfrm>
          <a:prstGeom prst="ellipse">
            <a:avLst/>
          </a:prstGeom>
          <a:noFill/>
          <a:ln w="63500">
            <a:solidFill>
              <a:srgbClr val="800080"/>
            </a:solidFill>
            <a:round/>
            <a:headEnd/>
            <a:tailEnd/>
          </a:ln>
        </p:spPr>
        <p:txBody>
          <a:bodyPr wrap="none" lIns="91439" tIns="45719" rIns="91439" bIns="45719" anchor="ctr"/>
          <a:lstStyle/>
          <a:p>
            <a:endParaRPr lang="en-US"/>
          </a:p>
        </p:txBody>
      </p:sp>
      <p:sp>
        <p:nvSpPr>
          <p:cNvPr id="51204" name="Oval 4"/>
          <p:cNvSpPr>
            <a:spLocks noChangeArrowheads="1"/>
          </p:cNvSpPr>
          <p:nvPr/>
        </p:nvSpPr>
        <p:spPr bwMode="auto">
          <a:xfrm>
            <a:off x="2361724" y="990600"/>
            <a:ext cx="4267676" cy="4419123"/>
          </a:xfrm>
          <a:prstGeom prst="ellipse">
            <a:avLst/>
          </a:prstGeom>
          <a:noFill/>
          <a:ln w="63500">
            <a:solidFill>
              <a:srgbClr val="333399"/>
            </a:solidFill>
            <a:round/>
            <a:headEnd/>
            <a:tailEnd/>
          </a:ln>
        </p:spPr>
        <p:txBody>
          <a:bodyPr wrap="none" lIns="91439" tIns="45719" rIns="91439" bIns="45719" anchor="ctr"/>
          <a:lstStyle/>
          <a:p>
            <a:endParaRPr lang="en-US"/>
          </a:p>
        </p:txBody>
      </p:sp>
      <p:sp>
        <p:nvSpPr>
          <p:cNvPr id="51205" name="Oval 5"/>
          <p:cNvSpPr>
            <a:spLocks noChangeArrowheads="1"/>
          </p:cNvSpPr>
          <p:nvPr/>
        </p:nvSpPr>
        <p:spPr bwMode="auto">
          <a:xfrm>
            <a:off x="2743200" y="2148840"/>
            <a:ext cx="2210277" cy="2210277"/>
          </a:xfrm>
          <a:prstGeom prst="ellipse">
            <a:avLst/>
          </a:prstGeom>
          <a:noFill/>
          <a:ln w="63500">
            <a:solidFill>
              <a:srgbClr val="00CC99"/>
            </a:solidFill>
            <a:round/>
            <a:headEnd/>
            <a:tailEnd/>
          </a:ln>
        </p:spPr>
        <p:txBody>
          <a:bodyPr wrap="none" lIns="91439" tIns="45719" rIns="91439" bIns="45719" anchor="ctr"/>
          <a:lstStyle/>
          <a:p>
            <a:endParaRPr lang="en-US"/>
          </a:p>
        </p:txBody>
      </p:sp>
      <p:sp>
        <p:nvSpPr>
          <p:cNvPr id="51206" name="Text Box 6"/>
          <p:cNvSpPr txBox="1">
            <a:spLocks noChangeArrowheads="1"/>
          </p:cNvSpPr>
          <p:nvPr/>
        </p:nvSpPr>
        <p:spPr bwMode="auto">
          <a:xfrm rot="-3258865">
            <a:off x="2642991" y="2825860"/>
            <a:ext cx="1724894" cy="584773"/>
          </a:xfrm>
          <a:prstGeom prst="rect">
            <a:avLst/>
          </a:prstGeom>
          <a:noFill/>
          <a:ln w="9525">
            <a:noFill/>
            <a:miter lim="800000"/>
            <a:headEnd/>
            <a:tailEnd/>
          </a:ln>
        </p:spPr>
        <p:txBody>
          <a:bodyPr wrap="none" lIns="91439" tIns="45719" rIns="91439" bIns="45719">
            <a:spAutoFit/>
          </a:bodyPr>
          <a:lstStyle/>
          <a:p>
            <a:pPr eaLnBrk="0" hangingPunct="0"/>
            <a:r>
              <a:rPr lang="en-US" sz="3200" b="1" dirty="0">
                <a:solidFill>
                  <a:srgbClr val="00CC99"/>
                </a:solidFill>
              </a:rPr>
              <a:t>SYSTEMS</a:t>
            </a:r>
          </a:p>
        </p:txBody>
      </p:sp>
      <p:sp>
        <p:nvSpPr>
          <p:cNvPr id="51207" name="Text Box 7"/>
          <p:cNvSpPr txBox="1">
            <a:spLocks noChangeArrowheads="1"/>
          </p:cNvSpPr>
          <p:nvPr/>
        </p:nvSpPr>
        <p:spPr bwMode="auto">
          <a:xfrm>
            <a:off x="3569018" y="4419600"/>
            <a:ext cx="2018051" cy="584773"/>
          </a:xfrm>
          <a:prstGeom prst="rect">
            <a:avLst/>
          </a:prstGeom>
          <a:noFill/>
          <a:ln w="9525">
            <a:noFill/>
            <a:miter lim="800000"/>
            <a:headEnd/>
            <a:tailEnd/>
          </a:ln>
        </p:spPr>
        <p:txBody>
          <a:bodyPr wrap="none" lIns="91439" tIns="45719" rIns="91439" bIns="45719">
            <a:spAutoFit/>
          </a:bodyPr>
          <a:lstStyle/>
          <a:p>
            <a:pPr eaLnBrk="0" hangingPunct="0"/>
            <a:r>
              <a:rPr lang="en-US" sz="3200" b="1" dirty="0">
                <a:solidFill>
                  <a:srgbClr val="458E02"/>
                </a:solidFill>
              </a:rPr>
              <a:t>PRACTICES</a:t>
            </a:r>
          </a:p>
        </p:txBody>
      </p:sp>
      <p:sp>
        <p:nvSpPr>
          <p:cNvPr id="51209" name="Text Box 12"/>
          <p:cNvSpPr txBox="1">
            <a:spLocks noChangeArrowheads="1"/>
          </p:cNvSpPr>
          <p:nvPr/>
        </p:nvSpPr>
        <p:spPr bwMode="auto">
          <a:xfrm>
            <a:off x="-37110" y="-86616"/>
            <a:ext cx="6200333" cy="1077216"/>
          </a:xfrm>
          <a:prstGeom prst="rect">
            <a:avLst/>
          </a:prstGeom>
          <a:noFill/>
          <a:ln w="9525">
            <a:solidFill>
              <a:schemeClr val="tx1"/>
            </a:solidFill>
            <a:miter lim="800000"/>
            <a:headEnd/>
            <a:tailEnd/>
          </a:ln>
        </p:spPr>
        <p:txBody>
          <a:bodyPr wrap="none" lIns="91439" tIns="45719" rIns="91439" bIns="45719">
            <a:spAutoFit/>
          </a:bodyPr>
          <a:lstStyle/>
          <a:p>
            <a:pPr algn="ctr" eaLnBrk="0" hangingPunct="0"/>
            <a:r>
              <a:rPr lang="en-US" sz="3200" dirty="0" smtClean="0"/>
              <a:t>PBIS</a:t>
            </a:r>
          </a:p>
          <a:p>
            <a:pPr algn="ctr" eaLnBrk="0" hangingPunct="0"/>
            <a:r>
              <a:rPr lang="en-US" sz="3200" dirty="0" smtClean="0"/>
              <a:t>Creating the Conditions for Learning</a:t>
            </a:r>
            <a:endParaRPr lang="en-US" sz="3200" dirty="0"/>
          </a:p>
        </p:txBody>
      </p:sp>
      <p:sp>
        <p:nvSpPr>
          <p:cNvPr id="51210" name="Text Box 13"/>
          <p:cNvSpPr txBox="1">
            <a:spLocks noChangeArrowheads="1"/>
          </p:cNvSpPr>
          <p:nvPr/>
        </p:nvSpPr>
        <p:spPr bwMode="auto">
          <a:xfrm>
            <a:off x="3352800" y="1447800"/>
            <a:ext cx="2165912" cy="584773"/>
          </a:xfrm>
          <a:prstGeom prst="rect">
            <a:avLst/>
          </a:prstGeom>
          <a:noFill/>
          <a:ln w="9525">
            <a:noFill/>
            <a:miter lim="800000"/>
            <a:headEnd/>
            <a:tailEnd/>
          </a:ln>
        </p:spPr>
        <p:txBody>
          <a:bodyPr wrap="none" lIns="91439" tIns="45719" rIns="91439" bIns="45719">
            <a:spAutoFit/>
          </a:bodyPr>
          <a:lstStyle/>
          <a:p>
            <a:pPr eaLnBrk="0" hangingPunct="0"/>
            <a:r>
              <a:rPr lang="en-US" sz="3200" b="1" dirty="0"/>
              <a:t>OUTCOMES</a:t>
            </a:r>
          </a:p>
        </p:txBody>
      </p:sp>
      <p:sp>
        <p:nvSpPr>
          <p:cNvPr id="51211" name="Text Box 14"/>
          <p:cNvSpPr txBox="1">
            <a:spLocks noChangeArrowheads="1"/>
          </p:cNvSpPr>
          <p:nvPr/>
        </p:nvSpPr>
        <p:spPr bwMode="auto">
          <a:xfrm>
            <a:off x="5892150" y="922082"/>
            <a:ext cx="3251850" cy="830995"/>
          </a:xfrm>
          <a:prstGeom prst="rect">
            <a:avLst/>
          </a:prstGeom>
          <a:noFill/>
          <a:ln w="9525">
            <a:noFill/>
            <a:miter lim="800000"/>
            <a:headEnd/>
            <a:tailEnd/>
          </a:ln>
        </p:spPr>
        <p:txBody>
          <a:bodyPr wrap="none" lIns="91439" tIns="45719" rIns="91439" bIns="45719">
            <a:spAutoFit/>
          </a:bodyPr>
          <a:lstStyle/>
          <a:p>
            <a:pPr algn="ctr" eaLnBrk="0" hangingPunct="0"/>
            <a:r>
              <a:rPr lang="en-US" sz="2400" b="1" dirty="0">
                <a:latin typeface="Times New Roman" pitchFamily="18" charset="0"/>
                <a:cs typeface="Times New Roman" pitchFamily="18" charset="0"/>
              </a:rPr>
              <a:t>Social Competence &amp;</a:t>
            </a:r>
          </a:p>
          <a:p>
            <a:pPr algn="ctr" eaLnBrk="0" hangingPunct="0"/>
            <a:r>
              <a:rPr lang="en-US" sz="2400" b="1" dirty="0">
                <a:latin typeface="Times New Roman" pitchFamily="18" charset="0"/>
                <a:cs typeface="Times New Roman" pitchFamily="18" charset="0"/>
              </a:rPr>
              <a:t>Academic Achievement</a:t>
            </a:r>
          </a:p>
        </p:txBody>
      </p:sp>
      <p:sp>
        <p:nvSpPr>
          <p:cNvPr id="51212" name="TextBox 17"/>
          <p:cNvSpPr txBox="1">
            <a:spLocks noChangeArrowheads="1"/>
          </p:cNvSpPr>
          <p:nvPr/>
        </p:nvSpPr>
        <p:spPr bwMode="auto">
          <a:xfrm>
            <a:off x="0" y="1753077"/>
            <a:ext cx="2361724" cy="3477873"/>
          </a:xfrm>
          <a:prstGeom prst="rect">
            <a:avLst/>
          </a:prstGeom>
          <a:noFill/>
          <a:ln w="9525">
            <a:noFill/>
            <a:miter lim="800000"/>
            <a:headEnd/>
            <a:tailEnd/>
          </a:ln>
        </p:spPr>
        <p:txBody>
          <a:bodyPr lIns="91439" tIns="45719" rIns="91439" bIns="45719">
            <a:spAutoFit/>
          </a:bodyPr>
          <a:lstStyle/>
          <a:p>
            <a:pPr eaLnBrk="0" hangingPunct="0">
              <a:buFont typeface="Arial" pitchFamily="34" charset="0"/>
              <a:buNone/>
            </a:pPr>
            <a:r>
              <a:rPr lang="en-US" sz="2000" b="1" dirty="0" smtClean="0">
                <a:latin typeface="Times New Roman" pitchFamily="18" charset="0"/>
                <a:cs typeface="Times New Roman" pitchFamily="18" charset="0"/>
              </a:rPr>
              <a:t>Systems Supporting Staff </a:t>
            </a:r>
            <a:r>
              <a:rPr lang="en-US" sz="2000" b="1" dirty="0">
                <a:latin typeface="Times New Roman" pitchFamily="18" charset="0"/>
                <a:cs typeface="Times New Roman" pitchFamily="18" charset="0"/>
              </a:rPr>
              <a:t>Behavior</a:t>
            </a:r>
          </a:p>
          <a:p>
            <a:pPr eaLnBrk="0" hangingPunct="0">
              <a:buFont typeface="Arial" pitchFamily="34" charset="0"/>
              <a:buChar char="•"/>
            </a:pPr>
            <a:r>
              <a:rPr lang="en-US" sz="2000" dirty="0" smtClean="0">
                <a:latin typeface="Times New Roman" pitchFamily="18" charset="0"/>
                <a:cs typeface="Times New Roman" pitchFamily="18" charset="0"/>
              </a:rPr>
              <a:t> Team Approach</a:t>
            </a:r>
          </a:p>
          <a:p>
            <a:pPr eaLnBrk="0" hangingPunct="0">
              <a:buFont typeface="Arial" pitchFamily="34" charset="0"/>
              <a:buChar char="•"/>
            </a:pPr>
            <a:r>
              <a:rPr lang="en-US" sz="2000" dirty="0" smtClean="0">
                <a:latin typeface="Times New Roman" pitchFamily="18" charset="0"/>
                <a:cs typeface="Times New Roman" pitchFamily="18" charset="0"/>
              </a:rPr>
              <a:t>Administrator participation</a:t>
            </a:r>
          </a:p>
          <a:p>
            <a:pPr eaLnBrk="0" hangingPunct="0">
              <a:buFont typeface="Arial" pitchFamily="34" charset="0"/>
              <a:buChar char="•"/>
            </a:pPr>
            <a:r>
              <a:rPr lang="en-US" sz="2000" dirty="0" smtClean="0">
                <a:latin typeface="Times New Roman" pitchFamily="18" charset="0"/>
                <a:cs typeface="Times New Roman" pitchFamily="18" charset="0"/>
              </a:rPr>
              <a:t>Community of Practice (Skill development and performance feedback) </a:t>
            </a:r>
          </a:p>
          <a:p>
            <a:pPr eaLnBrk="0" hangingPunct="0"/>
            <a:endParaRPr lang="en-US" sz="2000" dirty="0">
              <a:latin typeface="Times New Roman" pitchFamily="18" charset="0"/>
              <a:cs typeface="Times New Roman" pitchFamily="18" charset="0"/>
            </a:endParaRPr>
          </a:p>
        </p:txBody>
      </p:sp>
      <p:sp>
        <p:nvSpPr>
          <p:cNvPr id="51213" name="TextBox 20"/>
          <p:cNvSpPr txBox="1">
            <a:spLocks noChangeArrowheads="1"/>
          </p:cNvSpPr>
          <p:nvPr/>
        </p:nvSpPr>
        <p:spPr bwMode="auto">
          <a:xfrm>
            <a:off x="6705124" y="1904524"/>
            <a:ext cx="2438876" cy="3724094"/>
          </a:xfrm>
          <a:prstGeom prst="rect">
            <a:avLst/>
          </a:prstGeom>
          <a:noFill/>
          <a:ln w="9525">
            <a:noFill/>
            <a:miter lim="800000"/>
            <a:headEnd/>
            <a:tailEnd/>
          </a:ln>
        </p:spPr>
        <p:txBody>
          <a:bodyPr lIns="91439" tIns="45719" rIns="91439" bIns="45719">
            <a:spAutoFit/>
          </a:bodyPr>
          <a:lstStyle/>
          <a:p>
            <a:pPr eaLnBrk="0" hangingPunct="0"/>
            <a:r>
              <a:rPr lang="en-US" sz="2000" b="1" dirty="0">
                <a:latin typeface="Times New Roman" pitchFamily="18" charset="0"/>
                <a:cs typeface="Times New Roman" pitchFamily="18" charset="0"/>
              </a:rPr>
              <a:t>Data </a:t>
            </a:r>
            <a:r>
              <a:rPr lang="en-US" sz="2000" b="1" dirty="0" smtClean="0">
                <a:latin typeface="Times New Roman" pitchFamily="18" charset="0"/>
                <a:cs typeface="Times New Roman" pitchFamily="18" charset="0"/>
              </a:rPr>
              <a:t>Supporting Decision Making</a:t>
            </a:r>
            <a:endParaRPr lang="en-US" sz="2000" b="1" dirty="0">
              <a:latin typeface="Times New Roman" pitchFamily="18" charset="0"/>
              <a:cs typeface="Times New Roman" pitchFamily="18" charset="0"/>
            </a:endParaRPr>
          </a:p>
          <a:p>
            <a:pPr eaLnBrk="0" hangingPunct="0">
              <a:buFontTx/>
              <a:buChar char="•"/>
            </a:pPr>
            <a:r>
              <a:rPr lang="en-US" sz="2000" dirty="0">
                <a:latin typeface="Times New Roman" pitchFamily="18" charset="0"/>
                <a:cs typeface="Times New Roman" pitchFamily="18" charset="0"/>
              </a:rPr>
              <a:t>office discipline    referrals</a:t>
            </a:r>
          </a:p>
          <a:p>
            <a:pPr eaLnBrk="0" hangingPunct="0">
              <a:buFontTx/>
              <a:buChar char="•"/>
            </a:pPr>
            <a:r>
              <a:rPr lang="en-US" sz="2000" dirty="0">
                <a:latin typeface="Times New Roman" pitchFamily="18" charset="0"/>
                <a:cs typeface="Times New Roman" pitchFamily="18" charset="0"/>
              </a:rPr>
              <a:t>academic progress</a:t>
            </a:r>
            <a:endParaRPr lang="en-US" sz="2000" dirty="0" smtClean="0">
              <a:latin typeface="Times New Roman" pitchFamily="18" charset="0"/>
              <a:cs typeface="Times New Roman" pitchFamily="18" charset="0"/>
            </a:endParaRPr>
          </a:p>
          <a:p>
            <a:pPr eaLnBrk="0" hangingPunct="0">
              <a:buFontTx/>
              <a:buChar char="•"/>
            </a:pPr>
            <a:r>
              <a:rPr lang="en-US" sz="2000" dirty="0" smtClean="0">
                <a:latin typeface="Times New Roman" pitchFamily="18" charset="0"/>
                <a:cs typeface="Times New Roman" pitchFamily="18" charset="0"/>
              </a:rPr>
              <a:t>Attendance, truancy</a:t>
            </a:r>
          </a:p>
          <a:p>
            <a:pPr eaLnBrk="0" hangingPunct="0">
              <a:buFontTx/>
              <a:buChar char="•"/>
            </a:pPr>
            <a:r>
              <a:rPr lang="en-US" sz="2000" dirty="0">
                <a:latin typeface="Times New Roman" pitchFamily="18" charset="0"/>
                <a:cs typeface="Times New Roman" pitchFamily="18" charset="0"/>
              </a:rPr>
              <a:t>direct observation</a:t>
            </a:r>
          </a:p>
          <a:p>
            <a:pPr eaLnBrk="0" hangingPunct="0">
              <a:buFontTx/>
              <a:buChar char="•"/>
            </a:pPr>
            <a:r>
              <a:rPr lang="en-US" sz="2000" dirty="0">
                <a:latin typeface="Times New Roman" pitchFamily="18" charset="0"/>
                <a:cs typeface="Times New Roman" pitchFamily="18" charset="0"/>
              </a:rPr>
              <a:t>school improvement goal </a:t>
            </a:r>
            <a:r>
              <a:rPr lang="en-US" sz="2000" dirty="0" smtClean="0">
                <a:latin typeface="Times New Roman" pitchFamily="18" charset="0"/>
                <a:cs typeface="Times New Roman" pitchFamily="18" charset="0"/>
              </a:rPr>
              <a:t>progress</a:t>
            </a:r>
          </a:p>
          <a:p>
            <a:pPr eaLnBrk="0" hangingPunct="0">
              <a:buFontTx/>
              <a:buChar char="•"/>
            </a:pPr>
            <a:r>
              <a:rPr lang="en-US" sz="2000" dirty="0" smtClean="0">
                <a:latin typeface="Times New Roman" pitchFamily="18" charset="0"/>
                <a:cs typeface="Times New Roman" pitchFamily="18" charset="0"/>
              </a:rPr>
              <a:t>Process tools (fidelity)</a:t>
            </a:r>
          </a:p>
          <a:p>
            <a:pPr>
              <a:buFontTx/>
              <a:buChar char="•"/>
            </a:pPr>
            <a:endParaRPr lang="en-US" sz="1600" dirty="0"/>
          </a:p>
        </p:txBody>
      </p:sp>
      <p:sp>
        <p:nvSpPr>
          <p:cNvPr id="51214" name="Text Box 19"/>
          <p:cNvSpPr txBox="1">
            <a:spLocks noChangeArrowheads="1"/>
          </p:cNvSpPr>
          <p:nvPr/>
        </p:nvSpPr>
        <p:spPr bwMode="auto">
          <a:xfrm>
            <a:off x="0" y="5257800"/>
            <a:ext cx="7162800" cy="1631214"/>
          </a:xfrm>
          <a:prstGeom prst="rect">
            <a:avLst/>
          </a:prstGeom>
          <a:noFill/>
          <a:ln w="9525">
            <a:noFill/>
            <a:miter lim="800000"/>
            <a:headEnd/>
            <a:tailEnd/>
          </a:ln>
        </p:spPr>
        <p:txBody>
          <a:bodyPr wrap="square" lIns="91439" tIns="45719" rIns="91439" bIns="45719">
            <a:spAutoFit/>
          </a:bodyPr>
          <a:lstStyle/>
          <a:p>
            <a:pPr eaLnBrk="0" hangingPunct="0">
              <a:buFont typeface="Arial" pitchFamily="34" charset="0"/>
              <a:buNone/>
            </a:pPr>
            <a:r>
              <a:rPr lang="en-US" sz="2000" b="1" dirty="0">
                <a:latin typeface="Times New Roman" pitchFamily="18" charset="0"/>
                <a:cs typeface="Times New Roman" pitchFamily="18" charset="0"/>
              </a:rPr>
              <a:t>Practices Supporting Student Behavior</a:t>
            </a:r>
          </a:p>
          <a:p>
            <a:pPr eaLnBrk="0" hangingPunct="0">
              <a:buFont typeface="Arial" pitchFamily="34" charset="0"/>
              <a:buChar char="•"/>
            </a:pPr>
            <a:r>
              <a:rPr lang="en-US" sz="2000" dirty="0">
                <a:latin typeface="Times New Roman" pitchFamily="18" charset="0"/>
                <a:cs typeface="Times New Roman" pitchFamily="18" charset="0"/>
              </a:rPr>
              <a:t> Define behaviors, expectations, and rules</a:t>
            </a:r>
          </a:p>
          <a:p>
            <a:pPr eaLnBrk="0" hangingPunct="0">
              <a:buFont typeface="Arial" pitchFamily="34" charset="0"/>
              <a:buChar char="•"/>
            </a:pPr>
            <a:r>
              <a:rPr lang="en-US" sz="2000" dirty="0">
                <a:latin typeface="Times New Roman" pitchFamily="18" charset="0"/>
                <a:cs typeface="Times New Roman" pitchFamily="18" charset="0"/>
              </a:rPr>
              <a:t> Teach, model, and acknowledge behaviors, expectations, and rules</a:t>
            </a:r>
          </a:p>
          <a:p>
            <a:pPr eaLnBrk="0" hangingPunct="0">
              <a:buFont typeface="Arial" pitchFamily="34" charset="0"/>
              <a:buChar char="•"/>
            </a:pPr>
            <a:r>
              <a:rPr lang="en-US" sz="2000" dirty="0">
                <a:latin typeface="Times New Roman" pitchFamily="18" charset="0"/>
                <a:cs typeface="Times New Roman" pitchFamily="18" charset="0"/>
              </a:rPr>
              <a:t> Correct behaviors</a:t>
            </a:r>
          </a:p>
          <a:p>
            <a:pPr eaLnBrk="0" hangingPunct="0">
              <a:buFont typeface="Arial" pitchFamily="34" charset="0"/>
              <a:buChar char="•"/>
            </a:pPr>
            <a:r>
              <a:rPr lang="en-US" sz="2000" dirty="0">
                <a:latin typeface="Times New Roman" pitchFamily="18" charset="0"/>
                <a:cs typeface="Times New Roman" pitchFamily="18" charset="0"/>
              </a:rPr>
              <a:t> Consensus/collaboration</a:t>
            </a:r>
          </a:p>
        </p:txBody>
      </p:sp>
      <p:sp>
        <p:nvSpPr>
          <p:cNvPr id="15" name="Slide Number Placeholder 14"/>
          <p:cNvSpPr>
            <a:spLocks noGrp="1"/>
          </p:cNvSpPr>
          <p:nvPr>
            <p:ph type="sldNum" sz="quarter" idx="12"/>
          </p:nvPr>
        </p:nvSpPr>
        <p:spPr/>
        <p:txBody>
          <a:bodyPr/>
          <a:lstStyle/>
          <a:p>
            <a:pPr>
              <a:defRPr/>
            </a:pPr>
            <a:fld id="{7A080BF8-7C12-471B-834C-C3D4D3FD22B1}" type="slidenum">
              <a:rPr lang="en-US" smtClean="0"/>
              <a:pPr>
                <a:defRPr/>
              </a:pPr>
              <a:t>24</a:t>
            </a:fld>
            <a:endParaRPr lang="en-US"/>
          </a:p>
        </p:txBody>
      </p:sp>
      <p:sp>
        <p:nvSpPr>
          <p:cNvPr id="17" name="Text Box 8"/>
          <p:cNvSpPr txBox="1">
            <a:spLocks noChangeArrowheads="1"/>
          </p:cNvSpPr>
          <p:nvPr/>
        </p:nvSpPr>
        <p:spPr bwMode="auto">
          <a:xfrm rot="2905354">
            <a:off x="5054522" y="2744907"/>
            <a:ext cx="1069922" cy="584773"/>
          </a:xfrm>
          <a:prstGeom prst="rect">
            <a:avLst/>
          </a:prstGeom>
          <a:noFill/>
          <a:ln w="9525">
            <a:noFill/>
            <a:miter lim="800000"/>
            <a:headEnd/>
            <a:tailEnd/>
          </a:ln>
        </p:spPr>
        <p:txBody>
          <a:bodyPr wrap="none" lIns="91439" tIns="45719" rIns="91439" bIns="45719">
            <a:spAutoFit/>
          </a:bodyPr>
          <a:lstStyle/>
          <a:p>
            <a:pPr eaLnBrk="0" hangingPunct="0"/>
            <a:r>
              <a:rPr lang="en-US" sz="3200" b="1" dirty="0" smtClean="0">
                <a:solidFill>
                  <a:srgbClr val="660066"/>
                </a:solidFill>
              </a:rPr>
              <a:t>DATA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val 3"/>
          <p:cNvSpPr>
            <a:spLocks noChangeArrowheads="1"/>
          </p:cNvSpPr>
          <p:nvPr/>
        </p:nvSpPr>
        <p:spPr bwMode="auto">
          <a:xfrm rot="-5462048">
            <a:off x="4887119" y="1108869"/>
            <a:ext cx="3373437" cy="3463925"/>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algn="ctr"/>
            <a:endParaRPr lang="en-US" sz="2400">
              <a:solidFill>
                <a:srgbClr val="000000"/>
              </a:solidFill>
              <a:latin typeface="Times New Roman" pitchFamily="29" charset="0"/>
              <a:ea typeface="Arial" pitchFamily="29" charset="0"/>
              <a:cs typeface="Arial" pitchFamily="29" charset="0"/>
            </a:endParaRPr>
          </a:p>
        </p:txBody>
      </p:sp>
      <p:sp>
        <p:nvSpPr>
          <p:cNvPr id="30723" name="Text Box 7"/>
          <p:cNvSpPr txBox="1">
            <a:spLocks noChangeArrowheads="1"/>
          </p:cNvSpPr>
          <p:nvPr/>
        </p:nvSpPr>
        <p:spPr bwMode="auto">
          <a:xfrm>
            <a:off x="4876800" y="1612900"/>
            <a:ext cx="3770313" cy="1816100"/>
          </a:xfrm>
          <a:prstGeom prst="rect">
            <a:avLst/>
          </a:prstGeom>
          <a:noFill/>
          <a:ln w="9525">
            <a:noFill/>
            <a:miter lim="800000"/>
            <a:headEnd/>
            <a:tailEnd/>
          </a:ln>
        </p:spPr>
        <p:txBody>
          <a:bodyPr wrap="none">
            <a:prstTxWarp prst="textNoShape">
              <a:avLst/>
            </a:prstTxWarp>
            <a:spAutoFit/>
          </a:bodyPr>
          <a:lstStyle/>
          <a:p>
            <a:pPr algn="ctr"/>
            <a:r>
              <a:rPr lang="en-US" sz="2800">
                <a:solidFill>
                  <a:srgbClr val="000000"/>
                </a:solidFill>
                <a:ea typeface="Arial" pitchFamily="29" charset="0"/>
                <a:cs typeface="Arial" pitchFamily="29" charset="0"/>
              </a:rPr>
              <a:t>Practices/Skills</a:t>
            </a:r>
          </a:p>
          <a:p>
            <a:pPr algn="ctr"/>
            <a:r>
              <a:rPr lang="en-US" sz="1200" b="1" i="1">
                <a:solidFill>
                  <a:srgbClr val="000000"/>
                </a:solidFill>
                <a:ea typeface="Arial" pitchFamily="29" charset="0"/>
                <a:cs typeface="Arial" pitchFamily="29" charset="0"/>
              </a:rPr>
              <a:t>The technical skill set required to achieve fidelity</a:t>
            </a:r>
          </a:p>
          <a:p>
            <a:pPr algn="ctr"/>
            <a:endParaRPr lang="en-US" sz="1200">
              <a:solidFill>
                <a:srgbClr val="000000"/>
              </a:solidFill>
              <a:ea typeface="Arial" pitchFamily="29" charset="0"/>
              <a:cs typeface="Arial" pitchFamily="29" charset="0"/>
            </a:endParaRPr>
          </a:p>
          <a:p>
            <a:pPr algn="ctr">
              <a:buFont typeface="Arial" pitchFamily="29" charset="0"/>
              <a:buChar char="•"/>
            </a:pPr>
            <a:r>
              <a:rPr lang="en-US" sz="1200">
                <a:solidFill>
                  <a:srgbClr val="000000"/>
                </a:solidFill>
                <a:ea typeface="Arial" pitchFamily="29" charset="0"/>
                <a:cs typeface="Arial" pitchFamily="29" charset="0"/>
              </a:rPr>
              <a:t>Problem Solving (Team, Classroom, Staff, Student)</a:t>
            </a:r>
          </a:p>
          <a:p>
            <a:pPr algn="ctr">
              <a:buFont typeface="Arial" pitchFamily="29" charset="0"/>
              <a:buChar char="•"/>
            </a:pPr>
            <a:r>
              <a:rPr lang="en-US" sz="1200">
                <a:solidFill>
                  <a:srgbClr val="000000"/>
                </a:solidFill>
                <a:ea typeface="Arial" pitchFamily="29" charset="0"/>
                <a:cs typeface="Arial" pitchFamily="29" charset="0"/>
              </a:rPr>
              <a:t>Team Building/Collaboration</a:t>
            </a:r>
          </a:p>
          <a:p>
            <a:pPr algn="ctr">
              <a:buFont typeface="Arial" pitchFamily="29" charset="0"/>
              <a:buChar char="•"/>
            </a:pPr>
            <a:r>
              <a:rPr lang="en-US" sz="1200">
                <a:solidFill>
                  <a:srgbClr val="000000"/>
                </a:solidFill>
                <a:ea typeface="Arial" pitchFamily="29" charset="0"/>
                <a:cs typeface="Arial" pitchFamily="29" charset="0"/>
              </a:rPr>
              <a:t>Delivering Feedback</a:t>
            </a:r>
          </a:p>
          <a:p>
            <a:pPr algn="ctr">
              <a:buFont typeface="Arial" pitchFamily="29" charset="0"/>
              <a:buChar char="•"/>
            </a:pPr>
            <a:r>
              <a:rPr lang="en-US" sz="1200">
                <a:solidFill>
                  <a:srgbClr val="000000"/>
                </a:solidFill>
                <a:ea typeface="Arial" pitchFamily="29" charset="0"/>
                <a:cs typeface="Arial" pitchFamily="29" charset="0"/>
              </a:rPr>
              <a:t>Behavioral Consultation</a:t>
            </a:r>
          </a:p>
          <a:p>
            <a:pPr algn="ctr"/>
            <a:endParaRPr lang="en-US" sz="1200">
              <a:solidFill>
                <a:srgbClr val="000000"/>
              </a:solidFill>
              <a:ea typeface="Arial" pitchFamily="29" charset="0"/>
              <a:cs typeface="Arial" pitchFamily="29" charset="0"/>
            </a:endParaRPr>
          </a:p>
        </p:txBody>
      </p:sp>
      <p:sp>
        <p:nvSpPr>
          <p:cNvPr id="30724" name="Text Box 10"/>
          <p:cNvSpPr txBox="1">
            <a:spLocks noChangeArrowheads="1"/>
          </p:cNvSpPr>
          <p:nvPr/>
        </p:nvSpPr>
        <p:spPr bwMode="auto">
          <a:xfrm>
            <a:off x="2825750" y="381000"/>
            <a:ext cx="4108450" cy="523875"/>
          </a:xfrm>
          <a:prstGeom prst="rect">
            <a:avLst/>
          </a:prstGeom>
          <a:noFill/>
          <a:ln w="12700">
            <a:noFill/>
            <a:miter lim="800000"/>
            <a:headEnd/>
            <a:tailEnd/>
          </a:ln>
        </p:spPr>
        <p:txBody>
          <a:bodyPr wrap="none">
            <a:prstTxWarp prst="textNoShape">
              <a:avLst/>
            </a:prstTxWarp>
            <a:spAutoFit/>
          </a:bodyPr>
          <a:lstStyle/>
          <a:p>
            <a:pPr algn="ctr"/>
            <a:r>
              <a:rPr lang="en-US" sz="2800">
                <a:solidFill>
                  <a:srgbClr val="000000"/>
                </a:solidFill>
                <a:ea typeface="Arial" pitchFamily="29" charset="0"/>
                <a:cs typeface="Arial" pitchFamily="29" charset="0"/>
              </a:rPr>
              <a:t>Building Coaching Capacity  </a:t>
            </a:r>
          </a:p>
        </p:txBody>
      </p:sp>
      <p:sp>
        <p:nvSpPr>
          <p:cNvPr id="30725" name="Oval 3"/>
          <p:cNvSpPr>
            <a:spLocks noChangeArrowheads="1"/>
          </p:cNvSpPr>
          <p:nvPr/>
        </p:nvSpPr>
        <p:spPr bwMode="auto">
          <a:xfrm rot="-5462048">
            <a:off x="3673476" y="2992437"/>
            <a:ext cx="3351212" cy="3852863"/>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algn="ctr"/>
            <a:endParaRPr lang="en-US" sz="2400">
              <a:solidFill>
                <a:srgbClr val="000000"/>
              </a:solidFill>
              <a:latin typeface="Times New Roman" pitchFamily="29" charset="0"/>
              <a:ea typeface="Arial" pitchFamily="29" charset="0"/>
              <a:cs typeface="Arial" pitchFamily="29" charset="0"/>
            </a:endParaRPr>
          </a:p>
        </p:txBody>
      </p:sp>
      <p:sp>
        <p:nvSpPr>
          <p:cNvPr id="30726" name="Text Box 7"/>
          <p:cNvSpPr txBox="1">
            <a:spLocks noChangeArrowheads="1"/>
          </p:cNvSpPr>
          <p:nvPr/>
        </p:nvSpPr>
        <p:spPr bwMode="auto">
          <a:xfrm>
            <a:off x="1524000" y="1524000"/>
            <a:ext cx="3376613" cy="2185988"/>
          </a:xfrm>
          <a:prstGeom prst="rect">
            <a:avLst/>
          </a:prstGeom>
          <a:noFill/>
          <a:ln w="9525">
            <a:noFill/>
            <a:miter lim="800000"/>
            <a:headEnd/>
            <a:tailEnd/>
          </a:ln>
        </p:spPr>
        <p:txBody>
          <a:bodyPr wrap="none">
            <a:prstTxWarp prst="textNoShape">
              <a:avLst/>
            </a:prstTxWarp>
            <a:spAutoFit/>
          </a:bodyPr>
          <a:lstStyle/>
          <a:p>
            <a:pPr algn="ctr"/>
            <a:r>
              <a:rPr lang="en-US" sz="2800">
                <a:solidFill>
                  <a:srgbClr val="000000"/>
                </a:solidFill>
                <a:ea typeface="Arial" pitchFamily="29" charset="0"/>
                <a:cs typeface="Arial" pitchFamily="29" charset="0"/>
              </a:rPr>
              <a:t>Systems</a:t>
            </a:r>
          </a:p>
          <a:p>
            <a:pPr algn="ctr"/>
            <a:r>
              <a:rPr lang="en-US" sz="1200" b="1" i="1">
                <a:solidFill>
                  <a:srgbClr val="000000"/>
                </a:solidFill>
                <a:ea typeface="Arial" pitchFamily="29" charset="0"/>
                <a:cs typeface="Arial" pitchFamily="29" charset="0"/>
              </a:rPr>
              <a:t>Conditions that support skill development </a:t>
            </a:r>
          </a:p>
          <a:p>
            <a:pPr algn="ctr"/>
            <a:r>
              <a:rPr lang="en-US" sz="1200" b="1" i="1">
                <a:solidFill>
                  <a:srgbClr val="000000"/>
                </a:solidFill>
                <a:ea typeface="Arial" pitchFamily="29" charset="0"/>
                <a:cs typeface="Arial" pitchFamily="29" charset="0"/>
              </a:rPr>
              <a:t>for staff </a:t>
            </a:r>
          </a:p>
          <a:p>
            <a:pPr algn="ctr">
              <a:buFont typeface="Arial" pitchFamily="29" charset="0"/>
              <a:buChar char="•"/>
            </a:pPr>
            <a:r>
              <a:rPr lang="en-US" sz="1200">
                <a:solidFill>
                  <a:srgbClr val="000000"/>
                </a:solidFill>
                <a:ea typeface="Arial" pitchFamily="29" charset="0"/>
                <a:cs typeface="Arial" pitchFamily="29" charset="0"/>
              </a:rPr>
              <a:t>Policy and Procedures alignment</a:t>
            </a:r>
          </a:p>
          <a:p>
            <a:pPr algn="ctr">
              <a:buFont typeface="Arial" pitchFamily="29" charset="0"/>
              <a:buChar char="•"/>
            </a:pPr>
            <a:r>
              <a:rPr lang="en-US" sz="1200">
                <a:solidFill>
                  <a:srgbClr val="000000"/>
                </a:solidFill>
                <a:ea typeface="Arial" pitchFamily="29" charset="0"/>
                <a:cs typeface="Arial" pitchFamily="29" charset="0"/>
              </a:rPr>
              <a:t>Budget Re-allocation</a:t>
            </a:r>
          </a:p>
          <a:p>
            <a:pPr algn="ctr">
              <a:buFont typeface="Arial" pitchFamily="29" charset="0"/>
              <a:buChar char="•"/>
            </a:pPr>
            <a:r>
              <a:rPr lang="en-US" sz="1200">
                <a:solidFill>
                  <a:srgbClr val="000000"/>
                </a:solidFill>
                <a:ea typeface="Arial" pitchFamily="29" charset="0"/>
                <a:cs typeface="Arial" pitchFamily="29" charset="0"/>
              </a:rPr>
              <a:t>Recruitment and Selection of Coaches</a:t>
            </a:r>
          </a:p>
          <a:p>
            <a:pPr algn="ctr">
              <a:buFont typeface="Arial" pitchFamily="29" charset="0"/>
              <a:buChar char="•"/>
            </a:pPr>
            <a:r>
              <a:rPr lang="en-US" sz="1200">
                <a:solidFill>
                  <a:srgbClr val="000000"/>
                </a:solidFill>
                <a:ea typeface="Arial" pitchFamily="29" charset="0"/>
                <a:cs typeface="Arial" pitchFamily="29" charset="0"/>
              </a:rPr>
              <a:t>Supervision of Coaching within Organization</a:t>
            </a:r>
          </a:p>
          <a:p>
            <a:pPr algn="ctr">
              <a:buFont typeface="Arial" pitchFamily="29" charset="0"/>
              <a:buChar char="•"/>
            </a:pPr>
            <a:r>
              <a:rPr lang="en-US" sz="1200">
                <a:solidFill>
                  <a:srgbClr val="000000"/>
                </a:solidFill>
                <a:ea typeface="Arial" pitchFamily="29" charset="0"/>
                <a:cs typeface="Arial" pitchFamily="29" charset="0"/>
              </a:rPr>
              <a:t>Training Curriculum and Scope and Sequence</a:t>
            </a:r>
          </a:p>
          <a:p>
            <a:pPr algn="ctr">
              <a:buFont typeface="Arial" pitchFamily="29" charset="0"/>
              <a:buChar char="•"/>
            </a:pPr>
            <a:r>
              <a:rPr lang="en-US" sz="1200">
                <a:solidFill>
                  <a:srgbClr val="000000"/>
                </a:solidFill>
                <a:ea typeface="Arial" pitchFamily="29" charset="0"/>
                <a:cs typeface="Arial" pitchFamily="29" charset="0"/>
              </a:rPr>
              <a:t>Access to certification</a:t>
            </a:r>
          </a:p>
          <a:p>
            <a:pPr algn="ctr">
              <a:buFont typeface="Arial" pitchFamily="29" charset="0"/>
              <a:buChar char="•"/>
            </a:pPr>
            <a:r>
              <a:rPr lang="en-US" sz="1200">
                <a:solidFill>
                  <a:srgbClr val="000000"/>
                </a:solidFill>
                <a:ea typeface="Arial" pitchFamily="29" charset="0"/>
                <a:cs typeface="Arial" pitchFamily="29" charset="0"/>
              </a:rPr>
              <a:t>Facilitative Administrator Supports</a:t>
            </a:r>
          </a:p>
        </p:txBody>
      </p:sp>
      <p:sp>
        <p:nvSpPr>
          <p:cNvPr id="30727" name="Text Box 7"/>
          <p:cNvSpPr txBox="1">
            <a:spLocks noChangeArrowheads="1"/>
          </p:cNvSpPr>
          <p:nvPr/>
        </p:nvSpPr>
        <p:spPr bwMode="auto">
          <a:xfrm>
            <a:off x="3140075" y="3935413"/>
            <a:ext cx="4303713" cy="2185987"/>
          </a:xfrm>
          <a:prstGeom prst="rect">
            <a:avLst/>
          </a:prstGeom>
          <a:noFill/>
          <a:ln w="9525">
            <a:noFill/>
            <a:miter lim="800000"/>
            <a:headEnd/>
            <a:tailEnd/>
          </a:ln>
        </p:spPr>
        <p:txBody>
          <a:bodyPr wrap="none">
            <a:prstTxWarp prst="textNoShape">
              <a:avLst/>
            </a:prstTxWarp>
            <a:spAutoFit/>
          </a:bodyPr>
          <a:lstStyle/>
          <a:p>
            <a:pPr algn="ctr"/>
            <a:r>
              <a:rPr lang="en-US" sz="2800">
                <a:solidFill>
                  <a:srgbClr val="000000"/>
                </a:solidFill>
                <a:ea typeface="Arial" pitchFamily="29" charset="0"/>
                <a:cs typeface="Arial" pitchFamily="29" charset="0"/>
              </a:rPr>
              <a:t>Data</a:t>
            </a:r>
          </a:p>
          <a:p>
            <a:pPr algn="ctr"/>
            <a:r>
              <a:rPr lang="en-US" sz="1200" b="1" i="1">
                <a:solidFill>
                  <a:srgbClr val="000000"/>
                </a:solidFill>
                <a:ea typeface="Arial" pitchFamily="29" charset="0"/>
                <a:cs typeface="Arial" pitchFamily="29" charset="0"/>
              </a:rPr>
              <a:t>Information required to guide skill development process</a:t>
            </a:r>
          </a:p>
          <a:p>
            <a:pPr algn="ctr">
              <a:buFont typeface="Arial" pitchFamily="29" charset="0"/>
              <a:buChar char="•"/>
            </a:pPr>
            <a:r>
              <a:rPr lang="en-US" sz="1200">
                <a:solidFill>
                  <a:srgbClr val="000000"/>
                </a:solidFill>
                <a:ea typeface="Arial" pitchFamily="29" charset="0"/>
                <a:cs typeface="Arial" pitchFamily="29" charset="0"/>
              </a:rPr>
              <a:t>Action Plan with short/long term measurable goals</a:t>
            </a:r>
          </a:p>
          <a:p>
            <a:pPr algn="ctr">
              <a:buFont typeface="Arial" pitchFamily="29" charset="0"/>
              <a:buChar char="•"/>
            </a:pPr>
            <a:r>
              <a:rPr lang="en-US" sz="1200">
                <a:solidFill>
                  <a:srgbClr val="000000"/>
                </a:solidFill>
                <a:ea typeface="Arial" pitchFamily="29" charset="0"/>
                <a:cs typeface="Arial" pitchFamily="29" charset="0"/>
              </a:rPr>
              <a:t>Self Assessment</a:t>
            </a:r>
          </a:p>
          <a:p>
            <a:pPr algn="ctr">
              <a:buFont typeface="Arial" pitchFamily="29" charset="0"/>
              <a:buChar char="•"/>
            </a:pPr>
            <a:r>
              <a:rPr lang="en-US" sz="1200">
                <a:solidFill>
                  <a:srgbClr val="000000"/>
                </a:solidFill>
                <a:ea typeface="Arial" pitchFamily="29" charset="0"/>
                <a:cs typeface="Arial" pitchFamily="29" charset="0"/>
              </a:rPr>
              <a:t>Process Measures/Fidelity Checks</a:t>
            </a:r>
          </a:p>
          <a:p>
            <a:pPr algn="ctr">
              <a:buFont typeface="Arial" pitchFamily="29" charset="0"/>
              <a:buChar char="•"/>
            </a:pPr>
            <a:r>
              <a:rPr lang="en-US" sz="1200">
                <a:solidFill>
                  <a:srgbClr val="000000"/>
                </a:solidFill>
                <a:ea typeface="Arial" pitchFamily="29" charset="0"/>
                <a:cs typeface="Arial" pitchFamily="29" charset="0"/>
              </a:rPr>
              <a:t>Performance Feedback Measure</a:t>
            </a:r>
          </a:p>
          <a:p>
            <a:pPr algn="ctr">
              <a:buFont typeface="Arial" pitchFamily="29" charset="0"/>
              <a:buChar char="•"/>
            </a:pPr>
            <a:r>
              <a:rPr lang="en-US" sz="1200">
                <a:solidFill>
                  <a:srgbClr val="000000"/>
                </a:solidFill>
                <a:ea typeface="Arial" pitchFamily="29" charset="0"/>
                <a:cs typeface="Arial" pitchFamily="29" charset="0"/>
              </a:rPr>
              <a:t>Progress Monitoring Tools</a:t>
            </a:r>
          </a:p>
          <a:p>
            <a:pPr algn="ctr">
              <a:buFont typeface="Arial" pitchFamily="29" charset="0"/>
              <a:buChar char="•"/>
            </a:pPr>
            <a:r>
              <a:rPr lang="en-US" sz="1200">
                <a:solidFill>
                  <a:srgbClr val="000000"/>
                </a:solidFill>
                <a:ea typeface="Arial" pitchFamily="29" charset="0"/>
                <a:cs typeface="Arial" pitchFamily="29" charset="0"/>
              </a:rPr>
              <a:t>Evaluation Tools</a:t>
            </a:r>
          </a:p>
          <a:p>
            <a:pPr algn="ctr">
              <a:buFont typeface="Arial" pitchFamily="29" charset="0"/>
              <a:buChar char="•"/>
            </a:pPr>
            <a:r>
              <a:rPr lang="en-US" sz="1200">
                <a:solidFill>
                  <a:srgbClr val="000000"/>
                </a:solidFill>
                <a:ea typeface="Arial" pitchFamily="29" charset="0"/>
                <a:cs typeface="Arial" pitchFamily="29" charset="0"/>
              </a:rPr>
              <a:t>Student Outcomes</a:t>
            </a:r>
          </a:p>
          <a:p>
            <a:pPr algn="ctr">
              <a:buFont typeface="Arial" pitchFamily="29" charset="0"/>
              <a:buChar char="•"/>
            </a:pPr>
            <a:r>
              <a:rPr lang="en-US" sz="1200">
                <a:solidFill>
                  <a:srgbClr val="000000"/>
                </a:solidFill>
                <a:ea typeface="Arial" pitchFamily="29" charset="0"/>
                <a:cs typeface="Arial" pitchFamily="29" charset="0"/>
              </a:rPr>
              <a:t>Data used for continuous regeneration (PEP/PIP)</a:t>
            </a:r>
          </a:p>
        </p:txBody>
      </p:sp>
      <p:pic>
        <p:nvPicPr>
          <p:cNvPr id="30728" name="Picture 7" descr="PBIS_Logo"/>
          <p:cNvPicPr>
            <a:picLocks noChangeAspect="1" noChangeArrowheads="1"/>
          </p:cNvPicPr>
          <p:nvPr/>
        </p:nvPicPr>
        <p:blipFill>
          <a:blip r:embed="rId3"/>
          <a:srcRect/>
          <a:stretch>
            <a:fillRect/>
          </a:stretch>
        </p:blipFill>
        <p:spPr bwMode="auto">
          <a:xfrm>
            <a:off x="228600" y="6172200"/>
            <a:ext cx="1752600" cy="531813"/>
          </a:xfrm>
          <a:prstGeom prst="rect">
            <a:avLst/>
          </a:prstGeom>
          <a:noFill/>
          <a:ln w="9525">
            <a:noFill/>
            <a:miter lim="800000"/>
            <a:headEnd/>
            <a:tailEnd/>
          </a:ln>
        </p:spPr>
      </p:pic>
      <p:sp>
        <p:nvSpPr>
          <p:cNvPr id="30729" name="Oval 3"/>
          <p:cNvSpPr>
            <a:spLocks noChangeArrowheads="1"/>
          </p:cNvSpPr>
          <p:nvPr/>
        </p:nvSpPr>
        <p:spPr bwMode="auto">
          <a:xfrm rot="-5462048">
            <a:off x="1599407" y="1129506"/>
            <a:ext cx="3373438" cy="3463925"/>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algn="ctr"/>
            <a:endParaRPr lang="en-US" sz="2400">
              <a:solidFill>
                <a:srgbClr val="000000"/>
              </a:solidFill>
              <a:latin typeface="Times New Roman" pitchFamily="29" charset="0"/>
              <a:ea typeface="Arial" pitchFamily="29" charset="0"/>
              <a:cs typeface="Arial" pitchFamily="29" charset="0"/>
            </a:endParaRPr>
          </a:p>
        </p:txBody>
      </p:sp>
      <p:sp>
        <p:nvSpPr>
          <p:cNvPr id="30730" name="TextBox 14"/>
          <p:cNvSpPr txBox="1">
            <a:spLocks noChangeArrowheads="1"/>
          </p:cNvSpPr>
          <p:nvPr/>
        </p:nvSpPr>
        <p:spPr bwMode="auto">
          <a:xfrm>
            <a:off x="0" y="1870075"/>
            <a:ext cx="1752600" cy="3046413"/>
          </a:xfrm>
          <a:prstGeom prst="rect">
            <a:avLst/>
          </a:prstGeom>
          <a:noFill/>
          <a:ln w="9525">
            <a:solidFill>
              <a:schemeClr val="tx1"/>
            </a:solidFill>
            <a:miter lim="800000"/>
            <a:headEnd/>
            <a:tailEnd/>
          </a:ln>
        </p:spPr>
        <p:txBody>
          <a:bodyPr>
            <a:prstTxWarp prst="textNoShape">
              <a:avLst/>
            </a:prstTxWarp>
            <a:spAutoFit/>
          </a:bodyPr>
          <a:lstStyle/>
          <a:p>
            <a:pPr algn="ctr"/>
            <a:r>
              <a:rPr lang="en-US" sz="2400"/>
              <a:t>State</a:t>
            </a:r>
          </a:p>
          <a:p>
            <a:pPr algn="ctr"/>
            <a:r>
              <a:rPr lang="en-US" sz="2400"/>
              <a:t>Regional</a:t>
            </a:r>
          </a:p>
          <a:p>
            <a:pPr algn="ctr"/>
            <a:r>
              <a:rPr lang="en-US" sz="2400"/>
              <a:t>District</a:t>
            </a:r>
          </a:p>
          <a:p>
            <a:pPr algn="ctr"/>
            <a:r>
              <a:rPr lang="en-US" sz="2400"/>
              <a:t>Building</a:t>
            </a:r>
          </a:p>
          <a:p>
            <a:pPr algn="ctr"/>
            <a:r>
              <a:rPr lang="en-US" sz="2400"/>
              <a:t>Classroom</a:t>
            </a:r>
          </a:p>
          <a:p>
            <a:pPr algn="ctr"/>
            <a:r>
              <a:rPr lang="en-US" sz="2400"/>
              <a:t>Staff</a:t>
            </a:r>
          </a:p>
          <a:p>
            <a:pPr algn="ctr"/>
            <a:r>
              <a:rPr lang="en-US" sz="2400"/>
              <a:t>Student</a:t>
            </a:r>
          </a:p>
          <a:p>
            <a:pPr algn="ctr"/>
            <a:r>
              <a:rPr lang="en-US" sz="2400"/>
              <a:t>Family</a:t>
            </a:r>
          </a:p>
        </p:txBody>
      </p:sp>
      <p:sp>
        <p:nvSpPr>
          <p:cNvPr id="17" name="Curved Down Arrow 16"/>
          <p:cNvSpPr>
            <a:spLocks noChangeArrowheads="1"/>
          </p:cNvSpPr>
          <p:nvPr/>
        </p:nvSpPr>
        <p:spPr bwMode="auto">
          <a:xfrm>
            <a:off x="601663" y="668338"/>
            <a:ext cx="2195512" cy="1201737"/>
          </a:xfrm>
          <a:prstGeom prst="curvedDownArrow">
            <a:avLst>
              <a:gd name="adj1" fmla="val 24994"/>
              <a:gd name="adj2" fmla="val 49996"/>
              <a:gd name="adj3" fmla="val 65273"/>
            </a:avLst>
          </a:prstGeom>
          <a:solidFill>
            <a:srgbClr val="000000"/>
          </a:solidFill>
          <a:ln w="9525">
            <a:solidFill>
              <a:srgbClr val="F9F9F9"/>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a:latin typeface="+mn-lt"/>
            </a:endParaRPr>
          </a:p>
        </p:txBody>
      </p:sp>
      <p:sp>
        <p:nvSpPr>
          <p:cNvPr id="18" name="TextBox 17"/>
          <p:cNvSpPr txBox="1"/>
          <p:nvPr/>
        </p:nvSpPr>
        <p:spPr>
          <a:xfrm>
            <a:off x="228600" y="1008063"/>
            <a:ext cx="1395413" cy="646112"/>
          </a:xfrm>
          <a:prstGeom prst="rect">
            <a:avLst/>
          </a:prstGeom>
          <a:noFill/>
        </p:spPr>
        <p:txBody>
          <a:bodyPr>
            <a:spAutoFit/>
          </a:bodyPr>
          <a:lstStyle/>
          <a:p>
            <a:pPr>
              <a:defRPr/>
            </a:pPr>
            <a:r>
              <a:rPr lang="en-US" b="1" dirty="0">
                <a:solidFill>
                  <a:schemeClr val="accent6">
                    <a:lumMod val="75000"/>
                  </a:schemeClr>
                </a:solidFill>
                <a:latin typeface="Arial" charset="0"/>
              </a:rPr>
              <a:t>Occurs at ALL Levels</a:t>
            </a:r>
          </a:p>
        </p:txBody>
      </p:sp>
      <p:sp>
        <p:nvSpPr>
          <p:cNvPr id="13" name="Slide Number Placeholder 12"/>
          <p:cNvSpPr>
            <a:spLocks noGrp="1"/>
          </p:cNvSpPr>
          <p:nvPr>
            <p:ph type="sldNum" sz="quarter" idx="12"/>
          </p:nvPr>
        </p:nvSpPr>
        <p:spPr/>
        <p:txBody>
          <a:bodyPr/>
          <a:lstStyle/>
          <a:p>
            <a:fld id="{F93B42A7-71DA-6C4D-83B4-B36938559A4D}" type="slidenum">
              <a:rPr lang="en-US" smtClean="0"/>
              <a:pPr/>
              <a:t>25</a:t>
            </a:fld>
            <a:endParaRPr lang="en-US"/>
          </a:p>
        </p:txBody>
      </p:sp>
    </p:spTree>
  </p:cSld>
  <p:clrMapOvr>
    <a:masterClrMapping/>
  </p:clrMapOvr>
  <p:transition>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effectLst>
                  <a:outerShdw blurRad="38100" dist="38100" dir="2700000" algn="tl">
                    <a:srgbClr val="C0C0C0"/>
                  </a:outerShdw>
                </a:effectLst>
              </a:rPr>
              <a:t>Outcomes of Coaching</a:t>
            </a:r>
          </a:p>
        </p:txBody>
      </p:sp>
      <p:sp>
        <p:nvSpPr>
          <p:cNvPr id="3" name="Content Placeholder 2"/>
          <p:cNvSpPr>
            <a:spLocks noGrp="1"/>
          </p:cNvSpPr>
          <p:nvPr>
            <p:ph idx="1"/>
          </p:nvPr>
        </p:nvSpPr>
        <p:spPr>
          <a:xfrm>
            <a:off x="1371600" y="1593870"/>
            <a:ext cx="8229600" cy="4525962"/>
          </a:xfrm>
        </p:spPr>
        <p:txBody>
          <a:bodyPr/>
          <a:lstStyle/>
          <a:p>
            <a:pPr eaLnBrk="1" hangingPunct="1">
              <a:lnSpc>
                <a:spcPct val="90000"/>
              </a:lnSpc>
            </a:pPr>
            <a:r>
              <a:rPr lang="en-US" dirty="0">
                <a:ea typeface="ＭＳ Ｐゴシック" pitchFamily="29" charset="-128"/>
                <a:cs typeface="ＭＳ Ｐゴシック" pitchFamily="29" charset="-128"/>
              </a:rPr>
              <a:t>Fluency with trained skills</a:t>
            </a:r>
          </a:p>
          <a:p>
            <a:pPr eaLnBrk="1" hangingPunct="1">
              <a:lnSpc>
                <a:spcPct val="90000"/>
              </a:lnSpc>
            </a:pPr>
            <a:r>
              <a:rPr lang="en-US" dirty="0">
                <a:ea typeface="ＭＳ Ｐゴシック" pitchFamily="29" charset="-128"/>
                <a:cs typeface="ＭＳ Ｐゴシック" pitchFamily="29" charset="-128"/>
              </a:rPr>
              <a:t>Adaptation of trained concepts/skills to local contexts and challenges</a:t>
            </a:r>
          </a:p>
          <a:p>
            <a:pPr lvl="2" eaLnBrk="1" hangingPunct="1">
              <a:lnSpc>
                <a:spcPct val="90000"/>
              </a:lnSpc>
            </a:pPr>
            <a:r>
              <a:rPr lang="en-US" dirty="0">
                <a:ea typeface="ＭＳ Ｐゴシック" pitchFamily="29" charset="-128"/>
              </a:rPr>
              <a:t>And new challenges that arise</a:t>
            </a:r>
          </a:p>
          <a:p>
            <a:pPr eaLnBrk="1" hangingPunct="1">
              <a:lnSpc>
                <a:spcPct val="90000"/>
              </a:lnSpc>
            </a:pPr>
            <a:r>
              <a:rPr lang="en-US" dirty="0">
                <a:ea typeface="ＭＳ Ｐゴシック" pitchFamily="29" charset="-128"/>
                <a:cs typeface="ＭＳ Ｐゴシック" pitchFamily="29" charset="-128"/>
              </a:rPr>
              <a:t>Rapid redirection from miss-applications</a:t>
            </a:r>
          </a:p>
          <a:p>
            <a:pPr eaLnBrk="1" hangingPunct="1">
              <a:lnSpc>
                <a:spcPct val="90000"/>
              </a:lnSpc>
            </a:pPr>
            <a:r>
              <a:rPr lang="en-US" dirty="0">
                <a:ea typeface="ＭＳ Ｐゴシック" pitchFamily="29" charset="-128"/>
                <a:cs typeface="ＭＳ Ｐゴシック" pitchFamily="29" charset="-128"/>
              </a:rPr>
              <a:t>Increased fidelity of overall implementation</a:t>
            </a:r>
          </a:p>
          <a:p>
            <a:pPr eaLnBrk="1" hangingPunct="1">
              <a:lnSpc>
                <a:spcPct val="90000"/>
              </a:lnSpc>
            </a:pPr>
            <a:r>
              <a:rPr lang="en-US" dirty="0">
                <a:ea typeface="ＭＳ Ｐゴシック" pitchFamily="29" charset="-128"/>
                <a:cs typeface="ＭＳ Ｐゴシック" pitchFamily="29" charset="-128"/>
              </a:rPr>
              <a:t>Improved sustainability</a:t>
            </a:r>
          </a:p>
          <a:p>
            <a:pPr lvl="2" eaLnBrk="1" hangingPunct="1">
              <a:lnSpc>
                <a:spcPct val="90000"/>
              </a:lnSpc>
            </a:pPr>
            <a:r>
              <a:rPr lang="en-US" dirty="0">
                <a:ea typeface="ＭＳ Ｐゴシック" pitchFamily="29" charset="-128"/>
              </a:rPr>
              <a:t>Most often due to ability to increase coaching</a:t>
            </a:r>
            <a:r>
              <a:rPr lang="en-US" dirty="0" smtClean="0">
                <a:ea typeface="ＭＳ Ｐゴシック" pitchFamily="29" charset="-128"/>
              </a:rPr>
              <a:t> </a:t>
            </a:r>
          </a:p>
          <a:p>
            <a:pPr lvl="2" eaLnBrk="1" hangingPunct="1">
              <a:lnSpc>
                <a:spcPct val="90000"/>
              </a:lnSpc>
              <a:buNone/>
            </a:pPr>
            <a:r>
              <a:rPr lang="en-US" dirty="0" smtClean="0">
                <a:ea typeface="ＭＳ Ｐゴシック" pitchFamily="29" charset="-128"/>
              </a:rPr>
              <a:t>    intensity </a:t>
            </a:r>
            <a:r>
              <a:rPr lang="en-US" dirty="0">
                <a:ea typeface="ＭＳ Ｐゴシック" pitchFamily="29" charset="-128"/>
              </a:rPr>
              <a:t>at critical points in time.         </a:t>
            </a:r>
            <a:r>
              <a:rPr lang="en-US" sz="2000" dirty="0">
                <a:ea typeface="ＭＳ Ｐゴシック" pitchFamily="29" charset="-128"/>
              </a:rPr>
              <a:t> Horner 2009</a:t>
            </a:r>
            <a:endParaRPr lang="en-US" dirty="0">
              <a:ea typeface="ＭＳ Ｐゴシック" pitchFamily="29" charset="-128"/>
            </a:endParaRPr>
          </a:p>
        </p:txBody>
      </p:sp>
      <p:sp>
        <p:nvSpPr>
          <p:cNvPr id="47108" name="AutoShape 4"/>
          <p:cNvSpPr>
            <a:spLocks noChangeArrowheads="1"/>
          </p:cNvSpPr>
          <p:nvPr/>
        </p:nvSpPr>
        <p:spPr bwMode="auto">
          <a:xfrm>
            <a:off x="0" y="0"/>
            <a:ext cx="1371600" cy="2133600"/>
          </a:xfrm>
          <a:prstGeom prst="rtTriangle">
            <a:avLst/>
          </a:prstGeom>
          <a:solidFill>
            <a:srgbClr val="33CC33"/>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47109" name="AutoShape 5"/>
          <p:cNvSpPr>
            <a:spLocks noChangeArrowheads="1"/>
          </p:cNvSpPr>
          <p:nvPr/>
        </p:nvSpPr>
        <p:spPr bwMode="auto">
          <a:xfrm>
            <a:off x="0" y="0"/>
            <a:ext cx="571500" cy="893763"/>
          </a:xfrm>
          <a:prstGeom prst="rtTriangle">
            <a:avLst/>
          </a:prstGeom>
          <a:solidFill>
            <a:srgbClr val="FFFF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47110" name="AutoShape 6"/>
          <p:cNvSpPr>
            <a:spLocks noChangeArrowheads="1"/>
          </p:cNvSpPr>
          <p:nvPr/>
        </p:nvSpPr>
        <p:spPr bwMode="auto">
          <a:xfrm>
            <a:off x="0" y="0"/>
            <a:ext cx="228600" cy="342900"/>
          </a:xfrm>
          <a:prstGeom prst="rtTriangle">
            <a:avLst/>
          </a:prstGeom>
          <a:solidFill>
            <a:srgbClr val="FF00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F93B42A7-71DA-6C4D-83B4-B36938559A4D}"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762000" y="685800"/>
            <a:ext cx="8382000" cy="1020763"/>
          </a:xfrm>
        </p:spPr>
        <p:txBody>
          <a:bodyPr/>
          <a:lstStyle/>
          <a:p>
            <a:pPr eaLnBrk="1" hangingPunct="1"/>
            <a:r>
              <a:rPr lang="en-US" dirty="0">
                <a:ea typeface="ＭＳ Ｐゴシック" pitchFamily="29" charset="-128"/>
                <a:cs typeface="ＭＳ Ｐゴシック" pitchFamily="29" charset="-128"/>
              </a:rPr>
              <a:t>Creating Implementation Capacity</a:t>
            </a:r>
          </a:p>
        </p:txBody>
      </p:sp>
      <p:sp>
        <p:nvSpPr>
          <p:cNvPr id="51203" name="Rectangle 3"/>
          <p:cNvSpPr>
            <a:spLocks noGrp="1" noChangeArrowheads="1"/>
          </p:cNvSpPr>
          <p:nvPr>
            <p:ph type="body" idx="4294967295"/>
          </p:nvPr>
        </p:nvSpPr>
        <p:spPr>
          <a:xfrm>
            <a:off x="0" y="2286000"/>
            <a:ext cx="9144000" cy="5029200"/>
          </a:xfrm>
        </p:spPr>
        <p:txBody>
          <a:bodyPr/>
          <a:lstStyle/>
          <a:p>
            <a:pPr marL="520700" indent="-520700" eaLnBrk="1" hangingPunct="1">
              <a:lnSpc>
                <a:spcPct val="85000"/>
              </a:lnSpc>
              <a:buFontTx/>
              <a:buNone/>
            </a:pPr>
            <a:r>
              <a:rPr lang="en-US" dirty="0">
                <a:ea typeface="ＭＳ Ｐゴシック" pitchFamily="29" charset="-128"/>
                <a:cs typeface="ＭＳ Ｐゴシック" pitchFamily="29" charset="-128"/>
              </a:rPr>
              <a:t>           Start with too many overqualified people</a:t>
            </a:r>
          </a:p>
          <a:p>
            <a:pPr marL="520700" indent="-520700" eaLnBrk="1" hangingPunct="1">
              <a:lnSpc>
                <a:spcPct val="85000"/>
              </a:lnSpc>
              <a:buFontTx/>
              <a:buNone/>
            </a:pPr>
            <a:endParaRPr lang="en-US" dirty="0">
              <a:ea typeface="ＭＳ Ｐゴシック" pitchFamily="29" charset="-128"/>
              <a:cs typeface="ＭＳ Ｐゴシック" pitchFamily="29" charset="-128"/>
            </a:endParaRPr>
          </a:p>
          <a:p>
            <a:pPr marL="520700" indent="-520700" eaLnBrk="1" hangingPunct="1">
              <a:lnSpc>
                <a:spcPct val="85000"/>
              </a:lnSpc>
              <a:buFontTx/>
              <a:buNone/>
            </a:pPr>
            <a:r>
              <a:rPr lang="en-US" dirty="0">
                <a:ea typeface="ＭＳ Ｐゴシック" pitchFamily="29" charset="-128"/>
                <a:cs typeface="ＭＳ Ｐゴシック" pitchFamily="29" charset="-128"/>
              </a:rPr>
              <a:t>“Generation 1” practitioners become: </a:t>
            </a:r>
          </a:p>
          <a:p>
            <a:pPr marL="1092200" lvl="1" indent="-457200" eaLnBrk="1" hangingPunct="1">
              <a:lnSpc>
                <a:spcPct val="85000"/>
              </a:lnSpc>
            </a:pPr>
            <a:r>
              <a:rPr lang="en-US" sz="3200" dirty="0"/>
              <a:t>Generation 2 interviewers, trainers, coaches, evaluators</a:t>
            </a:r>
          </a:p>
          <a:p>
            <a:pPr marL="1092200" lvl="1" indent="-457200" eaLnBrk="1" hangingPunct="1">
              <a:lnSpc>
                <a:spcPct val="85000"/>
              </a:lnSpc>
            </a:pPr>
            <a:r>
              <a:rPr lang="en-US" sz="3200" dirty="0"/>
              <a:t>Generation 3 administrators, directors, and leaders</a:t>
            </a:r>
          </a:p>
          <a:p>
            <a:pPr marL="1092200" lvl="1" indent="-457200" eaLnBrk="1" hangingPunct="1">
              <a:lnSpc>
                <a:spcPct val="85000"/>
              </a:lnSpc>
            </a:pPr>
            <a:r>
              <a:rPr lang="en-US" sz="3200" dirty="0"/>
              <a:t>Generation 4 state and federal officials</a:t>
            </a:r>
          </a:p>
          <a:p>
            <a:pPr marL="1092200" lvl="1" indent="-457200" eaLnBrk="1" hangingPunct="1">
              <a:lnSpc>
                <a:spcPct val="85000"/>
              </a:lnSpc>
              <a:buFontTx/>
              <a:buNone/>
            </a:pPr>
            <a:r>
              <a:rPr lang="en-US" sz="2400" dirty="0"/>
              <a:t>                                                                  </a:t>
            </a:r>
            <a:r>
              <a:rPr lang="en-US" sz="2400" dirty="0" smtClean="0"/>
              <a:t>                                                                  										</a:t>
            </a:r>
            <a:r>
              <a:rPr lang="en-US" sz="2400" dirty="0" err="1" smtClean="0"/>
              <a:t>Fixsen</a:t>
            </a:r>
            <a:r>
              <a:rPr lang="en-US" sz="2400" dirty="0" smtClean="0"/>
              <a:t> (2008)</a:t>
            </a:r>
            <a:endParaRPr lang="en-US" sz="2400" dirty="0"/>
          </a:p>
        </p:txBody>
      </p:sp>
      <p:sp>
        <p:nvSpPr>
          <p:cNvPr id="51204" name="AutoShape 4"/>
          <p:cNvSpPr>
            <a:spLocks noChangeArrowheads="1"/>
          </p:cNvSpPr>
          <p:nvPr/>
        </p:nvSpPr>
        <p:spPr bwMode="auto">
          <a:xfrm>
            <a:off x="0" y="0"/>
            <a:ext cx="1371600" cy="2133600"/>
          </a:xfrm>
          <a:prstGeom prst="rtTriangle">
            <a:avLst/>
          </a:prstGeom>
          <a:solidFill>
            <a:srgbClr val="33CC33"/>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51205" name="AutoShape 5"/>
          <p:cNvSpPr>
            <a:spLocks noChangeArrowheads="1"/>
          </p:cNvSpPr>
          <p:nvPr/>
        </p:nvSpPr>
        <p:spPr bwMode="auto">
          <a:xfrm>
            <a:off x="0" y="0"/>
            <a:ext cx="571500" cy="893763"/>
          </a:xfrm>
          <a:prstGeom prst="rtTriangle">
            <a:avLst/>
          </a:prstGeom>
          <a:solidFill>
            <a:srgbClr val="FFFF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51206" name="AutoShape 6"/>
          <p:cNvSpPr>
            <a:spLocks noChangeArrowheads="1"/>
          </p:cNvSpPr>
          <p:nvPr/>
        </p:nvSpPr>
        <p:spPr bwMode="auto">
          <a:xfrm>
            <a:off x="0" y="0"/>
            <a:ext cx="228600" cy="342900"/>
          </a:xfrm>
          <a:prstGeom prst="rtTriangle">
            <a:avLst/>
          </a:prstGeom>
          <a:solidFill>
            <a:srgbClr val="FF00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F93B42A7-71DA-6C4D-83B4-B36938559A4D}" type="slidenum">
              <a:rPr lang="en-US" smtClean="0"/>
              <a:pPr/>
              <a:t>27</a:t>
            </a:fld>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92100" y="431800"/>
            <a:ext cx="8686800" cy="990600"/>
          </a:xfrm>
        </p:spPr>
        <p:txBody>
          <a:bodyPr>
            <a:normAutofit fontScale="90000"/>
          </a:bodyPr>
          <a:lstStyle/>
          <a:p>
            <a:pPr eaLnBrk="1" hangingPunct="1"/>
            <a:r>
              <a:rPr lang="en-US" sz="3200" dirty="0" smtClean="0">
                <a:cs typeface="Times New Roman" pitchFamily="18" charset="0"/>
              </a:rPr>
              <a:t>“Implementation Cascade”</a:t>
            </a:r>
            <a:br>
              <a:rPr lang="en-US" sz="3200" dirty="0" smtClean="0">
                <a:cs typeface="Times New Roman" pitchFamily="18" charset="0"/>
              </a:rPr>
            </a:br>
            <a:r>
              <a:rPr lang="en-US" sz="3200" dirty="0" smtClean="0">
                <a:cs typeface="Times New Roman" pitchFamily="18" charset="0"/>
              </a:rPr>
              <a:t>Building Capacity and Sustainability</a:t>
            </a:r>
          </a:p>
        </p:txBody>
      </p:sp>
      <p:sp>
        <p:nvSpPr>
          <p:cNvPr id="31747" name="Rectangle 3"/>
          <p:cNvSpPr>
            <a:spLocks noGrp="1" noChangeArrowheads="1"/>
          </p:cNvSpPr>
          <p:nvPr>
            <p:ph idx="1"/>
          </p:nvPr>
        </p:nvSpPr>
        <p:spPr>
          <a:xfrm>
            <a:off x="228600" y="6324600"/>
            <a:ext cx="8623300" cy="381000"/>
          </a:xfrm>
          <a:solidFill>
            <a:schemeClr val="accent1"/>
          </a:solidFill>
          <a:ln>
            <a:solidFill>
              <a:schemeClr val="accent2"/>
            </a:solidFill>
          </a:ln>
        </p:spPr>
        <p:txBody>
          <a:bodyPr>
            <a:normAutofit fontScale="47500" lnSpcReduction="20000"/>
          </a:bodyPr>
          <a:lstStyle/>
          <a:p>
            <a:pPr lvl="1" algn="ctr" eaLnBrk="1" hangingPunct="1">
              <a:lnSpc>
                <a:spcPct val="90000"/>
              </a:lnSpc>
              <a:buFontTx/>
              <a:buNone/>
            </a:pPr>
            <a:r>
              <a:rPr lang="en-US" sz="3636" dirty="0" smtClean="0"/>
              <a:t>School Staff, Families, Transportation, Communities</a:t>
            </a:r>
          </a:p>
          <a:p>
            <a:pPr lvl="4" eaLnBrk="1" hangingPunct="1">
              <a:lnSpc>
                <a:spcPct val="90000"/>
              </a:lnSpc>
              <a:buFontTx/>
              <a:buNone/>
            </a:pPr>
            <a:r>
              <a:rPr lang="en-US" sz="1400" dirty="0" smtClean="0"/>
              <a:t>                     </a:t>
            </a:r>
            <a:endParaRPr lang="en-US" sz="1400" i="1" dirty="0" smtClean="0"/>
          </a:p>
        </p:txBody>
      </p:sp>
      <p:sp>
        <p:nvSpPr>
          <p:cNvPr id="31748" name="Text Box 4"/>
          <p:cNvSpPr txBox="1">
            <a:spLocks noChangeArrowheads="1"/>
          </p:cNvSpPr>
          <p:nvPr/>
        </p:nvSpPr>
        <p:spPr bwMode="auto">
          <a:xfrm>
            <a:off x="5334000" y="1447800"/>
            <a:ext cx="1371600" cy="366713"/>
          </a:xfrm>
          <a:prstGeom prst="rect">
            <a:avLst/>
          </a:prstGeom>
          <a:noFill/>
          <a:ln w="9525">
            <a:noFill/>
            <a:miter lim="800000"/>
            <a:headEnd/>
            <a:tailEnd/>
          </a:ln>
        </p:spPr>
        <p:txBody>
          <a:bodyPr>
            <a:spAutoFit/>
          </a:bodyPr>
          <a:lstStyle/>
          <a:p>
            <a:pPr>
              <a:spcBef>
                <a:spcPct val="50000"/>
              </a:spcBef>
            </a:pPr>
            <a:endParaRPr lang="en-US"/>
          </a:p>
        </p:txBody>
      </p:sp>
      <p:sp>
        <p:nvSpPr>
          <p:cNvPr id="31749" name="Text Box 7"/>
          <p:cNvSpPr txBox="1">
            <a:spLocks noChangeArrowheads="1"/>
          </p:cNvSpPr>
          <p:nvPr/>
        </p:nvSpPr>
        <p:spPr bwMode="auto">
          <a:xfrm>
            <a:off x="1752600" y="1549400"/>
            <a:ext cx="5867400" cy="430213"/>
          </a:xfrm>
          <a:prstGeom prst="rect">
            <a:avLst/>
          </a:prstGeom>
          <a:solidFill>
            <a:schemeClr val="accent1"/>
          </a:solidFill>
          <a:ln w="9525">
            <a:solidFill>
              <a:schemeClr val="accent2"/>
            </a:solidFill>
            <a:miter lim="800000"/>
            <a:headEnd/>
            <a:tailEnd/>
          </a:ln>
        </p:spPr>
        <p:txBody>
          <a:bodyPr>
            <a:spAutoFit/>
          </a:bodyPr>
          <a:lstStyle/>
          <a:p>
            <a:pPr lvl="1" algn="ctr">
              <a:lnSpc>
                <a:spcPct val="90000"/>
              </a:lnSpc>
              <a:spcBef>
                <a:spcPct val="20000"/>
              </a:spcBef>
            </a:pPr>
            <a:r>
              <a:rPr lang="en-US" sz="2400" dirty="0"/>
              <a:t>Project Leadership Team</a:t>
            </a:r>
          </a:p>
        </p:txBody>
      </p:sp>
      <p:sp>
        <p:nvSpPr>
          <p:cNvPr id="31750" name="Text Box 8"/>
          <p:cNvSpPr txBox="1">
            <a:spLocks noChangeArrowheads="1"/>
          </p:cNvSpPr>
          <p:nvPr/>
        </p:nvSpPr>
        <p:spPr bwMode="auto">
          <a:xfrm>
            <a:off x="1422400" y="2311401"/>
            <a:ext cx="6883400" cy="794064"/>
          </a:xfrm>
          <a:prstGeom prst="rect">
            <a:avLst/>
          </a:prstGeom>
          <a:solidFill>
            <a:schemeClr val="accent1"/>
          </a:solidFill>
          <a:ln w="9525">
            <a:solidFill>
              <a:schemeClr val="accent2"/>
            </a:solidFill>
            <a:miter lim="800000"/>
            <a:headEnd/>
            <a:tailEnd/>
          </a:ln>
        </p:spPr>
        <p:txBody>
          <a:bodyPr wrap="square">
            <a:spAutoFit/>
          </a:bodyPr>
          <a:lstStyle/>
          <a:p>
            <a:pPr lvl="1" algn="ctr">
              <a:spcBef>
                <a:spcPct val="20000"/>
              </a:spcBef>
            </a:pPr>
            <a:r>
              <a:rPr lang="en-US" sz="2400" dirty="0"/>
              <a:t>Training and Technical Assistance </a:t>
            </a:r>
            <a:r>
              <a:rPr lang="en-US" sz="2400" dirty="0" smtClean="0"/>
              <a:t>Centers</a:t>
            </a:r>
          </a:p>
          <a:p>
            <a:pPr lvl="1" algn="ctr">
              <a:spcBef>
                <a:spcPct val="20000"/>
              </a:spcBef>
            </a:pPr>
            <a:endParaRPr lang="en-US" dirty="0"/>
          </a:p>
        </p:txBody>
      </p:sp>
      <p:sp>
        <p:nvSpPr>
          <p:cNvPr id="31751" name="Text Box 9"/>
          <p:cNvSpPr txBox="1">
            <a:spLocks noChangeArrowheads="1"/>
          </p:cNvSpPr>
          <p:nvPr/>
        </p:nvSpPr>
        <p:spPr bwMode="auto">
          <a:xfrm>
            <a:off x="2832100" y="3467100"/>
            <a:ext cx="4165600" cy="466725"/>
          </a:xfrm>
          <a:prstGeom prst="rect">
            <a:avLst/>
          </a:prstGeom>
          <a:solidFill>
            <a:schemeClr val="accent1"/>
          </a:solidFill>
          <a:ln w="9525">
            <a:solidFill>
              <a:schemeClr val="accent2"/>
            </a:solidFill>
            <a:miter lim="800000"/>
            <a:headEnd/>
            <a:tailEnd/>
          </a:ln>
        </p:spPr>
        <p:txBody>
          <a:bodyPr wrap="square">
            <a:spAutoFit/>
          </a:bodyPr>
          <a:lstStyle/>
          <a:p>
            <a:pPr lvl="1">
              <a:spcBef>
                <a:spcPct val="20000"/>
              </a:spcBef>
            </a:pPr>
            <a:r>
              <a:rPr lang="en-US" sz="2400" dirty="0" smtClean="0"/>
              <a:t>District Coordinators</a:t>
            </a:r>
            <a:endParaRPr lang="en-US" sz="2400" dirty="0"/>
          </a:p>
        </p:txBody>
      </p:sp>
      <p:sp>
        <p:nvSpPr>
          <p:cNvPr id="31752" name="Text Box 10"/>
          <p:cNvSpPr txBox="1">
            <a:spLocks noChangeArrowheads="1"/>
          </p:cNvSpPr>
          <p:nvPr/>
        </p:nvSpPr>
        <p:spPr bwMode="auto">
          <a:xfrm>
            <a:off x="3505200" y="4114800"/>
            <a:ext cx="2438400" cy="466725"/>
          </a:xfrm>
          <a:prstGeom prst="rect">
            <a:avLst/>
          </a:prstGeom>
          <a:solidFill>
            <a:schemeClr val="accent1"/>
          </a:solidFill>
          <a:ln w="9525">
            <a:solidFill>
              <a:schemeClr val="accent2"/>
            </a:solidFill>
            <a:miter lim="800000"/>
            <a:headEnd/>
            <a:tailEnd/>
          </a:ln>
        </p:spPr>
        <p:txBody>
          <a:bodyPr>
            <a:spAutoFit/>
          </a:bodyPr>
          <a:lstStyle/>
          <a:p>
            <a:pPr lvl="1">
              <a:spcBef>
                <a:spcPct val="20000"/>
              </a:spcBef>
            </a:pPr>
            <a:r>
              <a:rPr lang="en-US" sz="2400"/>
              <a:t>Coaches</a:t>
            </a:r>
          </a:p>
        </p:txBody>
      </p:sp>
      <p:sp>
        <p:nvSpPr>
          <p:cNvPr id="31753" name="Text Box 11"/>
          <p:cNvSpPr txBox="1">
            <a:spLocks noChangeArrowheads="1"/>
          </p:cNvSpPr>
          <p:nvPr/>
        </p:nvSpPr>
        <p:spPr bwMode="auto">
          <a:xfrm>
            <a:off x="3657600" y="4867275"/>
            <a:ext cx="2160588" cy="466725"/>
          </a:xfrm>
          <a:prstGeom prst="rect">
            <a:avLst/>
          </a:prstGeom>
          <a:solidFill>
            <a:schemeClr val="accent1"/>
          </a:solidFill>
          <a:ln w="9525">
            <a:solidFill>
              <a:schemeClr val="accent2"/>
            </a:solidFill>
            <a:miter lim="800000"/>
            <a:headEnd/>
            <a:tailEnd/>
          </a:ln>
        </p:spPr>
        <p:txBody>
          <a:bodyPr wrap="none">
            <a:spAutoFit/>
          </a:bodyPr>
          <a:lstStyle/>
          <a:p>
            <a:r>
              <a:rPr lang="en-US" sz="2400"/>
              <a:t>Team Leaders</a:t>
            </a:r>
          </a:p>
        </p:txBody>
      </p:sp>
      <p:sp>
        <p:nvSpPr>
          <p:cNvPr id="31754" name="Text Box 12"/>
          <p:cNvSpPr txBox="1">
            <a:spLocks noChangeArrowheads="1"/>
          </p:cNvSpPr>
          <p:nvPr/>
        </p:nvSpPr>
        <p:spPr bwMode="auto">
          <a:xfrm>
            <a:off x="2481263" y="5594350"/>
            <a:ext cx="4452937" cy="466725"/>
          </a:xfrm>
          <a:prstGeom prst="rect">
            <a:avLst/>
          </a:prstGeom>
          <a:solidFill>
            <a:schemeClr val="accent1"/>
          </a:solidFill>
          <a:ln w="9525">
            <a:solidFill>
              <a:schemeClr val="accent2"/>
            </a:solidFill>
            <a:miter lim="800000"/>
            <a:headEnd/>
            <a:tailEnd/>
          </a:ln>
        </p:spPr>
        <p:txBody>
          <a:bodyPr>
            <a:spAutoFit/>
          </a:bodyPr>
          <a:lstStyle/>
          <a:p>
            <a:pPr lvl="1">
              <a:spcBef>
                <a:spcPct val="20000"/>
              </a:spcBef>
            </a:pPr>
            <a:r>
              <a:rPr lang="en-US" sz="2400"/>
              <a:t>Problem-Solving Teams</a:t>
            </a:r>
          </a:p>
        </p:txBody>
      </p:sp>
      <p:sp>
        <p:nvSpPr>
          <p:cNvPr id="31755" name="Up-Down Arrow 17"/>
          <p:cNvSpPr>
            <a:spLocks noChangeArrowheads="1"/>
          </p:cNvSpPr>
          <p:nvPr/>
        </p:nvSpPr>
        <p:spPr bwMode="auto">
          <a:xfrm>
            <a:off x="4559300" y="1917700"/>
            <a:ext cx="228600" cy="381000"/>
          </a:xfrm>
          <a:prstGeom prst="upDownArrow">
            <a:avLst>
              <a:gd name="adj1" fmla="val 50000"/>
              <a:gd name="adj2" fmla="val 50000"/>
            </a:avLst>
          </a:prstGeom>
          <a:solidFill>
            <a:srgbClr val="CCFF99"/>
          </a:solidFill>
          <a:ln w="12700" cap="sq" algn="ctr">
            <a:solidFill>
              <a:schemeClr val="tx1"/>
            </a:solidFill>
            <a:round/>
            <a:headEnd/>
            <a:tailEnd/>
          </a:ln>
        </p:spPr>
        <p:txBody>
          <a:bodyPr wrap="none" anchor="ctr"/>
          <a:lstStyle/>
          <a:p>
            <a:endParaRPr lang="en-US"/>
          </a:p>
        </p:txBody>
      </p:sp>
      <p:sp>
        <p:nvSpPr>
          <p:cNvPr id="31756" name="Up-Down Arrow 18"/>
          <p:cNvSpPr>
            <a:spLocks noChangeArrowheads="1"/>
          </p:cNvSpPr>
          <p:nvPr/>
        </p:nvSpPr>
        <p:spPr bwMode="auto">
          <a:xfrm>
            <a:off x="4559300" y="3098800"/>
            <a:ext cx="228600" cy="381000"/>
          </a:xfrm>
          <a:prstGeom prst="upDownArrow">
            <a:avLst>
              <a:gd name="adj1" fmla="val 50000"/>
              <a:gd name="adj2" fmla="val 50000"/>
            </a:avLst>
          </a:prstGeom>
          <a:solidFill>
            <a:srgbClr val="CCFF99"/>
          </a:solidFill>
          <a:ln w="12700" cap="sq" algn="ctr">
            <a:solidFill>
              <a:schemeClr val="tx1"/>
            </a:solidFill>
            <a:round/>
            <a:headEnd/>
            <a:tailEnd/>
          </a:ln>
        </p:spPr>
        <p:txBody>
          <a:bodyPr wrap="none" anchor="ctr"/>
          <a:lstStyle/>
          <a:p>
            <a:endParaRPr lang="en-US"/>
          </a:p>
        </p:txBody>
      </p:sp>
      <p:sp>
        <p:nvSpPr>
          <p:cNvPr id="31757" name="Up-Down Arrow 19"/>
          <p:cNvSpPr>
            <a:spLocks noChangeArrowheads="1"/>
          </p:cNvSpPr>
          <p:nvPr/>
        </p:nvSpPr>
        <p:spPr bwMode="auto">
          <a:xfrm>
            <a:off x="4572000" y="4572000"/>
            <a:ext cx="228600" cy="381000"/>
          </a:xfrm>
          <a:prstGeom prst="upDownArrow">
            <a:avLst>
              <a:gd name="adj1" fmla="val 50000"/>
              <a:gd name="adj2" fmla="val 50000"/>
            </a:avLst>
          </a:prstGeom>
          <a:solidFill>
            <a:srgbClr val="CCFF99"/>
          </a:solidFill>
          <a:ln w="12700" cap="sq" algn="ctr">
            <a:solidFill>
              <a:schemeClr val="tx1"/>
            </a:solidFill>
            <a:round/>
            <a:headEnd/>
            <a:tailEnd/>
          </a:ln>
        </p:spPr>
        <p:txBody>
          <a:bodyPr wrap="none" anchor="ctr"/>
          <a:lstStyle/>
          <a:p>
            <a:endParaRPr lang="en-US"/>
          </a:p>
        </p:txBody>
      </p:sp>
      <p:sp>
        <p:nvSpPr>
          <p:cNvPr id="31758" name="Up-Down Arrow 20"/>
          <p:cNvSpPr>
            <a:spLocks noChangeArrowheads="1"/>
          </p:cNvSpPr>
          <p:nvPr/>
        </p:nvSpPr>
        <p:spPr bwMode="auto">
          <a:xfrm>
            <a:off x="4572000" y="5257800"/>
            <a:ext cx="228600" cy="381000"/>
          </a:xfrm>
          <a:prstGeom prst="upDownArrow">
            <a:avLst>
              <a:gd name="adj1" fmla="val 50000"/>
              <a:gd name="adj2" fmla="val 50000"/>
            </a:avLst>
          </a:prstGeom>
          <a:solidFill>
            <a:srgbClr val="CCFF99"/>
          </a:solidFill>
          <a:ln w="12700" cap="sq" algn="ctr">
            <a:solidFill>
              <a:schemeClr val="tx1"/>
            </a:solidFill>
            <a:round/>
            <a:headEnd/>
            <a:tailEnd/>
          </a:ln>
        </p:spPr>
        <p:txBody>
          <a:bodyPr wrap="none" anchor="ctr"/>
          <a:lstStyle/>
          <a:p>
            <a:endParaRPr lang="en-US"/>
          </a:p>
        </p:txBody>
      </p:sp>
      <p:sp>
        <p:nvSpPr>
          <p:cNvPr id="31759" name="Up-Down Arrow 21"/>
          <p:cNvSpPr>
            <a:spLocks noChangeArrowheads="1"/>
          </p:cNvSpPr>
          <p:nvPr/>
        </p:nvSpPr>
        <p:spPr bwMode="auto">
          <a:xfrm>
            <a:off x="4572000" y="6019800"/>
            <a:ext cx="228600" cy="381000"/>
          </a:xfrm>
          <a:prstGeom prst="upDownArrow">
            <a:avLst>
              <a:gd name="adj1" fmla="val 50000"/>
              <a:gd name="adj2" fmla="val 50000"/>
            </a:avLst>
          </a:prstGeom>
          <a:solidFill>
            <a:srgbClr val="CCFF99"/>
          </a:solidFill>
          <a:ln w="12700" cap="sq" algn="ctr">
            <a:solidFill>
              <a:schemeClr val="tx1"/>
            </a:solidFill>
            <a:round/>
            <a:headEnd/>
            <a:tailEnd/>
          </a:ln>
        </p:spPr>
        <p:txBody>
          <a:bodyPr wrap="none" anchor="ctr"/>
          <a:lstStyle/>
          <a:p>
            <a:endParaRPr lang="en-US"/>
          </a:p>
        </p:txBody>
      </p:sp>
      <p:sp>
        <p:nvSpPr>
          <p:cNvPr id="31760" name="Up-Down Arrow 22"/>
          <p:cNvSpPr>
            <a:spLocks noChangeArrowheads="1"/>
          </p:cNvSpPr>
          <p:nvPr/>
        </p:nvSpPr>
        <p:spPr bwMode="auto">
          <a:xfrm>
            <a:off x="4572000" y="3810000"/>
            <a:ext cx="228600" cy="381000"/>
          </a:xfrm>
          <a:prstGeom prst="upDownArrow">
            <a:avLst>
              <a:gd name="adj1" fmla="val 50000"/>
              <a:gd name="adj2" fmla="val 50000"/>
            </a:avLst>
          </a:prstGeom>
          <a:solidFill>
            <a:srgbClr val="CCFF99"/>
          </a:solidFill>
          <a:ln w="12700" cap="sq" algn="ctr">
            <a:solidFill>
              <a:schemeClr val="tx1"/>
            </a:solidFill>
            <a:round/>
            <a:headEnd/>
            <a:tailEnd/>
          </a:ln>
        </p:spPr>
        <p:txBody>
          <a:bodyPr wrap="none" anchor="ctr"/>
          <a:lstStyle/>
          <a:p>
            <a:endParaRPr lang="en-US"/>
          </a:p>
        </p:txBody>
      </p:sp>
      <p:sp>
        <p:nvSpPr>
          <p:cNvPr id="19" name="Slide Number Placeholder 18"/>
          <p:cNvSpPr>
            <a:spLocks noGrp="1"/>
          </p:cNvSpPr>
          <p:nvPr>
            <p:ph type="sldNum" sz="quarter" idx="12"/>
          </p:nvPr>
        </p:nvSpPr>
        <p:spPr/>
        <p:txBody>
          <a:bodyPr/>
          <a:lstStyle/>
          <a:p>
            <a:fld id="{F93B42A7-71DA-6C4D-83B4-B36938559A4D}"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5"/>
          <p:cNvSpPr>
            <a:spLocks noGrp="1"/>
          </p:cNvSpPr>
          <p:nvPr>
            <p:ph type="title"/>
          </p:nvPr>
        </p:nvSpPr>
        <p:spPr>
          <a:xfrm>
            <a:off x="685800" y="2895600"/>
            <a:ext cx="8229600" cy="1143000"/>
          </a:xfrm>
        </p:spPr>
        <p:txBody>
          <a:bodyPr>
            <a:normAutofit fontScale="90000"/>
          </a:bodyPr>
          <a:lstStyle/>
          <a:p>
            <a:r>
              <a:rPr lang="en-US">
                <a:ea typeface="ＭＳ Ｐゴシック" pitchFamily="29" charset="-128"/>
                <a:cs typeface="ＭＳ Ｐゴシック" pitchFamily="29" charset="-128"/>
              </a:rPr>
              <a:t>10 Ways You Can Promote  Sustain Evidence Based Practices</a:t>
            </a:r>
          </a:p>
        </p:txBody>
      </p:sp>
      <p:sp>
        <p:nvSpPr>
          <p:cNvPr id="82947" name="AutoShape 4"/>
          <p:cNvSpPr>
            <a:spLocks noChangeArrowheads="1"/>
          </p:cNvSpPr>
          <p:nvPr/>
        </p:nvSpPr>
        <p:spPr bwMode="auto">
          <a:xfrm>
            <a:off x="0" y="0"/>
            <a:ext cx="1371600" cy="2133600"/>
          </a:xfrm>
          <a:prstGeom prst="rtTriangle">
            <a:avLst/>
          </a:prstGeom>
          <a:solidFill>
            <a:srgbClr val="33CC33"/>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82948" name="AutoShape 5"/>
          <p:cNvSpPr>
            <a:spLocks noChangeArrowheads="1"/>
          </p:cNvSpPr>
          <p:nvPr/>
        </p:nvSpPr>
        <p:spPr bwMode="auto">
          <a:xfrm>
            <a:off x="0" y="0"/>
            <a:ext cx="571500" cy="893763"/>
          </a:xfrm>
          <a:prstGeom prst="rtTriangle">
            <a:avLst/>
          </a:prstGeom>
          <a:solidFill>
            <a:srgbClr val="FFFF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82949" name="AutoShape 6"/>
          <p:cNvSpPr>
            <a:spLocks noChangeArrowheads="1"/>
          </p:cNvSpPr>
          <p:nvPr/>
        </p:nvSpPr>
        <p:spPr bwMode="auto">
          <a:xfrm>
            <a:off x="0" y="0"/>
            <a:ext cx="228600" cy="342900"/>
          </a:xfrm>
          <a:prstGeom prst="rtTriangle">
            <a:avLst/>
          </a:prstGeom>
          <a:solidFill>
            <a:srgbClr val="FF00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6" name="Slide Number Placeholder 5"/>
          <p:cNvSpPr>
            <a:spLocks noGrp="1"/>
          </p:cNvSpPr>
          <p:nvPr>
            <p:ph type="sldNum" sz="quarter" idx="12"/>
          </p:nvPr>
        </p:nvSpPr>
        <p:spPr/>
        <p:txBody>
          <a:bodyPr/>
          <a:lstStyle/>
          <a:p>
            <a:fld id="{F93B42A7-71DA-6C4D-83B4-B36938559A4D}"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srcRect/>
          <a:stretch>
            <a:fillRect/>
          </a:stretch>
        </p:blipFill>
        <p:spPr bwMode="auto">
          <a:xfrm>
            <a:off x="-2590800" y="-1695450"/>
            <a:ext cx="13335000" cy="10001250"/>
          </a:xfrm>
          <a:prstGeom prst="rect">
            <a:avLst/>
          </a:prstGeom>
          <a:noFill/>
          <a:ln w="9525">
            <a:noFill/>
            <a:miter lim="800000"/>
            <a:headEnd/>
            <a:tailEnd/>
          </a:ln>
        </p:spPr>
      </p:pic>
      <p:sp>
        <p:nvSpPr>
          <p:cNvPr id="21507" name="AutoShape 5"/>
          <p:cNvSpPr>
            <a:spLocks noChangeArrowheads="1"/>
          </p:cNvSpPr>
          <p:nvPr/>
        </p:nvSpPr>
        <p:spPr bwMode="auto">
          <a:xfrm rot="909929">
            <a:off x="3419475" y="2420938"/>
            <a:ext cx="4756150" cy="1720850"/>
          </a:xfrm>
          <a:prstGeom prst="leftArrow">
            <a:avLst>
              <a:gd name="adj1" fmla="val 50000"/>
              <a:gd name="adj2" fmla="val 45782"/>
            </a:avLst>
          </a:prstGeom>
          <a:solidFill>
            <a:srgbClr val="FFCCFF"/>
          </a:solidFill>
          <a:ln w="9525">
            <a:solidFill>
              <a:schemeClr val="tx1"/>
            </a:solidFill>
            <a:miter lim="800000"/>
            <a:headEnd/>
            <a:tailEnd/>
          </a:ln>
        </p:spPr>
        <p:txBody>
          <a:bodyPr wrap="none" anchor="ctr">
            <a:prstTxWarp prst="textNoShape">
              <a:avLst/>
            </a:prstTxWarp>
          </a:bodyPr>
          <a:lstStyle/>
          <a:p>
            <a:pPr algn="ctr"/>
            <a:r>
              <a:rPr lang="en-US" sz="4000"/>
              <a:t>www.scalingup.org</a:t>
            </a:r>
          </a:p>
        </p:txBody>
      </p:sp>
      <p:sp>
        <p:nvSpPr>
          <p:cNvPr id="4" name="Slide Number Placeholder 3"/>
          <p:cNvSpPr>
            <a:spLocks noGrp="1"/>
          </p:cNvSpPr>
          <p:nvPr>
            <p:ph type="sldNum" sz="quarter" idx="12"/>
          </p:nvPr>
        </p:nvSpPr>
        <p:spPr/>
        <p:txBody>
          <a:bodyPr/>
          <a:lstStyle/>
          <a:p>
            <a:fld id="{F93B42A7-71DA-6C4D-83B4-B36938559A4D}"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14375" y="457200"/>
            <a:ext cx="8229600" cy="1295400"/>
          </a:xfrm>
        </p:spPr>
        <p:txBody>
          <a:bodyPr>
            <a:noAutofit/>
          </a:bodyPr>
          <a:lstStyle/>
          <a:p>
            <a:pPr eaLnBrk="1" hangingPunct="1">
              <a:defRPr/>
            </a:pPr>
            <a:r>
              <a:rPr lang="en-US" sz="4000" b="1" dirty="0" smtClean="0">
                <a:effectLst>
                  <a:outerShdw blurRad="38100" dist="38100" dir="2700000" algn="tl">
                    <a:srgbClr val="C0C0C0"/>
                  </a:outerShdw>
                </a:effectLst>
              </a:rPr>
              <a:t>1. Get honest about issues or concerns in your building</a:t>
            </a:r>
          </a:p>
        </p:txBody>
      </p:sp>
      <p:sp>
        <p:nvSpPr>
          <p:cNvPr id="84995" name="Rectangle 3"/>
          <p:cNvSpPr>
            <a:spLocks noGrp="1" noChangeArrowheads="1"/>
          </p:cNvSpPr>
          <p:nvPr>
            <p:ph type="body" idx="1"/>
          </p:nvPr>
        </p:nvSpPr>
        <p:spPr>
          <a:xfrm>
            <a:off x="457200" y="2209800"/>
            <a:ext cx="8229600" cy="4883150"/>
          </a:xfrm>
        </p:spPr>
        <p:txBody>
          <a:bodyPr/>
          <a:lstStyle/>
          <a:p>
            <a:pPr marL="609600" indent="-609600" eaLnBrk="1" hangingPunct="1">
              <a:lnSpc>
                <a:spcPct val="90000"/>
              </a:lnSpc>
              <a:buFont typeface="Arial" pitchFamily="29" charset="0"/>
              <a:buChar char="–"/>
            </a:pPr>
            <a:r>
              <a:rPr lang="en-US" dirty="0">
                <a:ea typeface="ＭＳ Ｐゴシック" pitchFamily="29" charset="-128"/>
                <a:cs typeface="ＭＳ Ｐゴシック" pitchFamily="29" charset="-128"/>
              </a:rPr>
              <a:t>Administrator is key!! Establish a kind of  “haven”- place that individuals can get feel safe about reporting concerns, supported by school community and empowered to be a part of the decision making process- “Community of Practice”</a:t>
            </a:r>
          </a:p>
          <a:p>
            <a:pPr marL="990600" lvl="1" indent="-533400" eaLnBrk="1" hangingPunct="1">
              <a:lnSpc>
                <a:spcPct val="90000"/>
              </a:lnSpc>
            </a:pPr>
            <a:r>
              <a:rPr lang="en-US" sz="2400" dirty="0"/>
              <a:t>Tools: </a:t>
            </a:r>
            <a:r>
              <a:rPr lang="en-US" sz="2400" dirty="0" smtClean="0"/>
              <a:t>  Self </a:t>
            </a:r>
            <a:r>
              <a:rPr lang="en-US" sz="2400" dirty="0"/>
              <a:t>Assessment,</a:t>
            </a:r>
            <a:r>
              <a:rPr lang="en-US" sz="2400" dirty="0" smtClean="0"/>
              <a:t> Fidelity Checks, </a:t>
            </a:r>
            <a:r>
              <a:rPr lang="en-US" sz="2400" dirty="0" err="1"/>
              <a:t>ODRs</a:t>
            </a:r>
            <a:r>
              <a:rPr lang="en-US" sz="2400" dirty="0"/>
              <a:t>, climate surveys, satisfaction surveys</a:t>
            </a:r>
          </a:p>
          <a:p>
            <a:pPr marL="990600" lvl="1" indent="-533400" eaLnBrk="1" hangingPunct="1">
              <a:lnSpc>
                <a:spcPct val="90000"/>
              </a:lnSpc>
            </a:pPr>
            <a:r>
              <a:rPr lang="en-US" sz="2400" dirty="0"/>
              <a:t>Provide data summaries within a week of return – decide best approach to deliver feedback</a:t>
            </a:r>
          </a:p>
          <a:p>
            <a:pPr marL="609600" indent="-609600" eaLnBrk="1" hangingPunct="1">
              <a:lnSpc>
                <a:spcPct val="90000"/>
              </a:lnSpc>
              <a:buFontTx/>
              <a:buNone/>
            </a:pPr>
            <a:endParaRPr lang="en-US" sz="2800" dirty="0">
              <a:ea typeface="ＭＳ Ｐゴシック" pitchFamily="29" charset="-128"/>
              <a:cs typeface="ＭＳ Ｐゴシック" pitchFamily="29" charset="-128"/>
            </a:endParaRPr>
          </a:p>
        </p:txBody>
      </p:sp>
      <p:sp>
        <p:nvSpPr>
          <p:cNvPr id="84996" name="AutoShape 4"/>
          <p:cNvSpPr>
            <a:spLocks noChangeArrowheads="1"/>
          </p:cNvSpPr>
          <p:nvPr/>
        </p:nvSpPr>
        <p:spPr bwMode="auto">
          <a:xfrm>
            <a:off x="0" y="0"/>
            <a:ext cx="1371600" cy="2133600"/>
          </a:xfrm>
          <a:prstGeom prst="rtTriangle">
            <a:avLst/>
          </a:prstGeom>
          <a:solidFill>
            <a:srgbClr val="33CC33"/>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84997" name="AutoShape 5"/>
          <p:cNvSpPr>
            <a:spLocks noChangeArrowheads="1"/>
          </p:cNvSpPr>
          <p:nvPr/>
        </p:nvSpPr>
        <p:spPr bwMode="auto">
          <a:xfrm>
            <a:off x="0" y="0"/>
            <a:ext cx="571500" cy="893763"/>
          </a:xfrm>
          <a:prstGeom prst="rtTriangle">
            <a:avLst/>
          </a:prstGeom>
          <a:solidFill>
            <a:srgbClr val="FFFF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84998" name="AutoShape 6"/>
          <p:cNvSpPr>
            <a:spLocks noChangeArrowheads="1"/>
          </p:cNvSpPr>
          <p:nvPr/>
        </p:nvSpPr>
        <p:spPr bwMode="auto">
          <a:xfrm>
            <a:off x="0" y="0"/>
            <a:ext cx="228600" cy="342900"/>
          </a:xfrm>
          <a:prstGeom prst="rtTriangle">
            <a:avLst/>
          </a:prstGeom>
          <a:solidFill>
            <a:srgbClr val="FF00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F93B42A7-71DA-6C4D-83B4-B36938559A4D}"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ea typeface="ＭＳ Ｐゴシック" pitchFamily="29" charset="-128"/>
                <a:cs typeface="ＭＳ Ｐゴシック" pitchFamily="29" charset="-128"/>
              </a:rPr>
              <a:t>Worry #1</a:t>
            </a:r>
          </a:p>
        </p:txBody>
      </p:sp>
      <p:sp>
        <p:nvSpPr>
          <p:cNvPr id="87043" name="Rectangle 3"/>
          <p:cNvSpPr>
            <a:spLocks noGrp="1" noChangeArrowheads="1"/>
          </p:cNvSpPr>
          <p:nvPr>
            <p:ph type="body" sz="half" idx="1"/>
          </p:nvPr>
        </p:nvSpPr>
        <p:spPr>
          <a:xfrm>
            <a:off x="139700" y="1600200"/>
            <a:ext cx="4038600" cy="4525963"/>
          </a:xfrm>
        </p:spPr>
        <p:txBody>
          <a:bodyPr/>
          <a:lstStyle/>
          <a:p>
            <a:pPr eaLnBrk="1" hangingPunct="1"/>
            <a:r>
              <a:rPr lang="en-US" sz="2800">
                <a:ea typeface="ＭＳ Ｐゴシック" pitchFamily="29" charset="-128"/>
                <a:cs typeface="ＭＳ Ｐゴシック" pitchFamily="29" charset="-128"/>
              </a:rPr>
              <a:t>Do we live in a punishing work environment ?</a:t>
            </a:r>
          </a:p>
          <a:p>
            <a:pPr lvl="1" eaLnBrk="1" hangingPunct="1">
              <a:buFontTx/>
              <a:buNone/>
            </a:pPr>
            <a:endParaRPr lang="en-US" sz="2400"/>
          </a:p>
          <a:p>
            <a:pPr lvl="1" eaLnBrk="1" hangingPunct="1"/>
            <a:endParaRPr lang="en-US" sz="2400"/>
          </a:p>
          <a:p>
            <a:pPr eaLnBrk="1" hangingPunct="1"/>
            <a:endParaRPr lang="en-US" sz="2800">
              <a:ea typeface="ＭＳ Ｐゴシック" pitchFamily="29" charset="-128"/>
              <a:cs typeface="ＭＳ Ｐゴシック" pitchFamily="29" charset="-128"/>
            </a:endParaRPr>
          </a:p>
          <a:p>
            <a:pPr eaLnBrk="1" hangingPunct="1"/>
            <a:r>
              <a:rPr lang="en-US" sz="2800">
                <a:ea typeface="ＭＳ Ｐゴシック" pitchFamily="29" charset="-128"/>
                <a:cs typeface="ＭＳ Ｐゴシック" pitchFamily="29" charset="-128"/>
              </a:rPr>
              <a:t>How do we create systems that support staff?</a:t>
            </a:r>
          </a:p>
        </p:txBody>
      </p:sp>
      <p:sp>
        <p:nvSpPr>
          <p:cNvPr id="4" name="Slide Number Placeholder 3"/>
          <p:cNvSpPr>
            <a:spLocks noGrp="1"/>
          </p:cNvSpPr>
          <p:nvPr>
            <p:ph type="sldNum" sz="quarter" idx="12"/>
          </p:nvPr>
        </p:nvSpPr>
        <p:spPr/>
        <p:txBody>
          <a:bodyPr/>
          <a:lstStyle/>
          <a:p>
            <a:pPr>
              <a:defRPr/>
            </a:pPr>
            <a:fld id="{9220FAAF-7F19-0148-B5FF-9905137075B0}" type="slidenum">
              <a:rPr lang="en-US" smtClean="0"/>
              <a:pPr>
                <a:defRPr/>
              </a:pPr>
              <a:t>31</a:t>
            </a:fld>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ea typeface="ＭＳ Ｐゴシック" pitchFamily="29" charset="-128"/>
                <a:cs typeface="ＭＳ Ｐゴシック" pitchFamily="29" charset="-128"/>
              </a:rPr>
              <a:t>Need to Know</a:t>
            </a:r>
          </a:p>
        </p:txBody>
      </p:sp>
      <p:sp>
        <p:nvSpPr>
          <p:cNvPr id="89091" name="Rectangle 3"/>
          <p:cNvSpPr>
            <a:spLocks noGrp="1" noChangeArrowheads="1"/>
          </p:cNvSpPr>
          <p:nvPr>
            <p:ph type="body" idx="1"/>
          </p:nvPr>
        </p:nvSpPr>
        <p:spPr>
          <a:xfrm>
            <a:off x="457200" y="2590800"/>
            <a:ext cx="8229600" cy="4525963"/>
          </a:xfrm>
        </p:spPr>
        <p:txBody>
          <a:bodyPr/>
          <a:lstStyle/>
          <a:p>
            <a:pPr eaLnBrk="1" hangingPunct="1"/>
            <a:r>
              <a:rPr lang="en-US">
                <a:ea typeface="ＭＳ Ｐゴシック" pitchFamily="29" charset="-128"/>
                <a:cs typeface="ＭＳ Ｐゴシック" pitchFamily="29" charset="-128"/>
              </a:rPr>
              <a:t>Cultural fit</a:t>
            </a:r>
          </a:p>
          <a:p>
            <a:pPr eaLnBrk="1" hangingPunct="1"/>
            <a:r>
              <a:rPr lang="en-US">
                <a:ea typeface="ＭＳ Ｐゴシック" pitchFamily="29" charset="-128"/>
                <a:cs typeface="ＭＳ Ｐゴシック" pitchFamily="29" charset="-128"/>
              </a:rPr>
              <a:t>Building on “What works”</a:t>
            </a:r>
          </a:p>
          <a:p>
            <a:pPr eaLnBrk="1" hangingPunct="1"/>
            <a:r>
              <a:rPr lang="en-US">
                <a:ea typeface="ＭＳ Ｐゴシック" pitchFamily="29" charset="-128"/>
                <a:cs typeface="ＭＳ Ｐゴシック" pitchFamily="29" charset="-128"/>
              </a:rPr>
              <a:t>Focus on the Staff</a:t>
            </a:r>
          </a:p>
        </p:txBody>
      </p:sp>
      <p:sp>
        <p:nvSpPr>
          <p:cNvPr id="89092" name="AutoShape 4"/>
          <p:cNvSpPr>
            <a:spLocks noChangeArrowheads="1"/>
          </p:cNvSpPr>
          <p:nvPr/>
        </p:nvSpPr>
        <p:spPr bwMode="auto">
          <a:xfrm>
            <a:off x="0" y="0"/>
            <a:ext cx="1371600" cy="2133600"/>
          </a:xfrm>
          <a:prstGeom prst="rtTriangle">
            <a:avLst/>
          </a:prstGeom>
          <a:solidFill>
            <a:srgbClr val="33CC33"/>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89093" name="AutoShape 5"/>
          <p:cNvSpPr>
            <a:spLocks noChangeArrowheads="1"/>
          </p:cNvSpPr>
          <p:nvPr/>
        </p:nvSpPr>
        <p:spPr bwMode="auto">
          <a:xfrm>
            <a:off x="0" y="0"/>
            <a:ext cx="571500" cy="893763"/>
          </a:xfrm>
          <a:prstGeom prst="rtTriangle">
            <a:avLst/>
          </a:prstGeom>
          <a:solidFill>
            <a:srgbClr val="FFFF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89094" name="AutoShape 6"/>
          <p:cNvSpPr>
            <a:spLocks noChangeArrowheads="1"/>
          </p:cNvSpPr>
          <p:nvPr/>
        </p:nvSpPr>
        <p:spPr bwMode="auto">
          <a:xfrm>
            <a:off x="0" y="0"/>
            <a:ext cx="228600" cy="342900"/>
          </a:xfrm>
          <a:prstGeom prst="rtTriangle">
            <a:avLst/>
          </a:prstGeom>
          <a:solidFill>
            <a:srgbClr val="FF00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F93B42A7-71DA-6C4D-83B4-B36938559A4D}"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381000"/>
            <a:ext cx="8229600" cy="1143000"/>
          </a:xfrm>
        </p:spPr>
        <p:txBody>
          <a:bodyPr>
            <a:normAutofit fontScale="90000"/>
          </a:bodyPr>
          <a:lstStyle/>
          <a:p>
            <a:pPr eaLnBrk="1" hangingPunct="1"/>
            <a:r>
              <a:rPr lang="en-US" sz="3600" b="1">
                <a:ea typeface="ＭＳ Ｐゴシック" pitchFamily="29" charset="-128"/>
                <a:cs typeface="ＭＳ Ｐゴシック" pitchFamily="29" charset="-128"/>
              </a:rPr>
              <a:t>Predictable work environments are places where employees:</a:t>
            </a:r>
            <a:r>
              <a:rPr lang="en-US" sz="3600">
                <a:ea typeface="ＭＳ Ｐゴシック" pitchFamily="29" charset="-128"/>
                <a:cs typeface="ＭＳ Ｐゴシック" pitchFamily="29" charset="-128"/>
              </a:rPr>
              <a:t/>
            </a:r>
            <a:br>
              <a:rPr lang="en-US" sz="3600">
                <a:ea typeface="ＭＳ Ｐゴシック" pitchFamily="29" charset="-128"/>
                <a:cs typeface="ＭＳ Ｐゴシック" pitchFamily="29" charset="-128"/>
              </a:rPr>
            </a:br>
            <a:endParaRPr lang="en-US" sz="3600">
              <a:ea typeface="ＭＳ Ｐゴシック" pitchFamily="29" charset="-128"/>
              <a:cs typeface="ＭＳ Ｐゴシック" pitchFamily="29" charset="-128"/>
            </a:endParaRPr>
          </a:p>
        </p:txBody>
      </p:sp>
      <p:sp>
        <p:nvSpPr>
          <p:cNvPr id="91139" name="Rectangle 3"/>
          <p:cNvSpPr>
            <a:spLocks noGrp="1" noChangeArrowheads="1"/>
          </p:cNvSpPr>
          <p:nvPr>
            <p:ph type="body" idx="1"/>
          </p:nvPr>
        </p:nvSpPr>
        <p:spPr>
          <a:xfrm>
            <a:off x="457200" y="1676400"/>
            <a:ext cx="8229600" cy="4525963"/>
          </a:xfrm>
        </p:spPr>
        <p:txBody>
          <a:bodyPr>
            <a:normAutofit fontScale="92500" lnSpcReduction="10000"/>
          </a:bodyPr>
          <a:lstStyle/>
          <a:p>
            <a:pPr eaLnBrk="1" hangingPunct="1">
              <a:lnSpc>
                <a:spcPct val="80000"/>
              </a:lnSpc>
            </a:pPr>
            <a:r>
              <a:rPr lang="en-US" sz="2400">
                <a:ea typeface="ＭＳ Ｐゴシック" pitchFamily="29" charset="-128"/>
                <a:cs typeface="ＭＳ Ｐゴシック" pitchFamily="29" charset="-128"/>
              </a:rPr>
              <a:t>Know what is expected</a:t>
            </a:r>
          </a:p>
          <a:p>
            <a:pPr eaLnBrk="1" hangingPunct="1">
              <a:lnSpc>
                <a:spcPct val="80000"/>
              </a:lnSpc>
            </a:pPr>
            <a:r>
              <a:rPr lang="en-US" sz="2400">
                <a:ea typeface="ＭＳ Ｐゴシック" pitchFamily="29" charset="-128"/>
                <a:cs typeface="ＭＳ Ｐゴシック" pitchFamily="29" charset="-128"/>
              </a:rPr>
              <a:t>Have materials &amp; equipment to do job correctly</a:t>
            </a:r>
          </a:p>
          <a:p>
            <a:pPr eaLnBrk="1" hangingPunct="1">
              <a:lnSpc>
                <a:spcPct val="80000"/>
              </a:lnSpc>
            </a:pPr>
            <a:r>
              <a:rPr lang="en-US" sz="2400">
                <a:ea typeface="ＭＳ Ｐゴシック" pitchFamily="29" charset="-128"/>
                <a:cs typeface="ＭＳ Ｐゴシック" pitchFamily="29" charset="-128"/>
              </a:rPr>
              <a:t>Receive recognition each week for good work</a:t>
            </a:r>
          </a:p>
          <a:p>
            <a:pPr eaLnBrk="1" hangingPunct="1">
              <a:lnSpc>
                <a:spcPct val="80000"/>
              </a:lnSpc>
            </a:pPr>
            <a:r>
              <a:rPr lang="en-US" sz="2400">
                <a:ea typeface="ＭＳ Ｐゴシック" pitchFamily="29" charset="-128"/>
                <a:cs typeface="ＭＳ Ｐゴシック" pitchFamily="29" charset="-128"/>
              </a:rPr>
              <a:t>Have supervisor who cares &amp; pays attention</a:t>
            </a:r>
          </a:p>
          <a:p>
            <a:pPr eaLnBrk="1" hangingPunct="1">
              <a:lnSpc>
                <a:spcPct val="80000"/>
              </a:lnSpc>
            </a:pPr>
            <a:r>
              <a:rPr lang="en-US" sz="2400">
                <a:ea typeface="ＭＳ Ｐゴシック" pitchFamily="29" charset="-128"/>
                <a:cs typeface="ＭＳ Ｐゴシック" pitchFamily="29" charset="-128"/>
              </a:rPr>
              <a:t>Receive encouragement to contribute &amp; improve</a:t>
            </a:r>
          </a:p>
          <a:p>
            <a:pPr eaLnBrk="1" hangingPunct="1">
              <a:lnSpc>
                <a:spcPct val="80000"/>
              </a:lnSpc>
            </a:pPr>
            <a:r>
              <a:rPr lang="en-US" sz="2400">
                <a:ea typeface="ＭＳ Ｐゴシック" pitchFamily="29" charset="-128"/>
                <a:cs typeface="ＭＳ Ｐゴシック" pitchFamily="29" charset="-128"/>
              </a:rPr>
              <a:t>Can identify person at work who is “best friend”</a:t>
            </a:r>
          </a:p>
          <a:p>
            <a:pPr eaLnBrk="1" hangingPunct="1">
              <a:lnSpc>
                <a:spcPct val="80000"/>
              </a:lnSpc>
            </a:pPr>
            <a:r>
              <a:rPr lang="en-US" sz="2400">
                <a:ea typeface="ＭＳ Ｐゴシック" pitchFamily="29" charset="-128"/>
                <a:cs typeface="ＭＳ Ｐゴシック" pitchFamily="29" charset="-128"/>
              </a:rPr>
              <a:t>Feels mission of organization makes them feel like their jobs are important</a:t>
            </a:r>
          </a:p>
          <a:p>
            <a:pPr eaLnBrk="1" hangingPunct="1">
              <a:lnSpc>
                <a:spcPct val="80000"/>
              </a:lnSpc>
            </a:pPr>
            <a:r>
              <a:rPr lang="en-US" sz="2400">
                <a:ea typeface="ＭＳ Ｐゴシック" pitchFamily="29" charset="-128"/>
                <a:cs typeface="ＭＳ Ｐゴシック" pitchFamily="29" charset="-128"/>
              </a:rPr>
              <a:t>See people around them committed to doing good job</a:t>
            </a:r>
          </a:p>
          <a:p>
            <a:pPr eaLnBrk="1" hangingPunct="1">
              <a:lnSpc>
                <a:spcPct val="80000"/>
              </a:lnSpc>
            </a:pPr>
            <a:r>
              <a:rPr lang="en-US" sz="2400">
                <a:ea typeface="ＭＳ Ｐゴシック" pitchFamily="29" charset="-128"/>
                <a:cs typeface="ＭＳ Ｐゴシック" pitchFamily="29" charset="-128"/>
              </a:rPr>
              <a:t>Feel like they are learning new things</a:t>
            </a:r>
          </a:p>
          <a:p>
            <a:pPr eaLnBrk="1" hangingPunct="1">
              <a:lnSpc>
                <a:spcPct val="80000"/>
              </a:lnSpc>
            </a:pPr>
            <a:r>
              <a:rPr lang="en-US" sz="2400">
                <a:ea typeface="ＭＳ Ｐゴシック" pitchFamily="29" charset="-128"/>
                <a:cs typeface="ＭＳ Ｐゴシック" pitchFamily="29" charset="-128"/>
              </a:rPr>
              <a:t>Have opportunity to do the job well</a:t>
            </a:r>
          </a:p>
          <a:p>
            <a:pPr eaLnBrk="1" hangingPunct="1">
              <a:lnSpc>
                <a:spcPct val="80000"/>
              </a:lnSpc>
              <a:buFontTx/>
              <a:buNone/>
            </a:pPr>
            <a:r>
              <a:rPr lang="en-US" sz="2400">
                <a:ea typeface="ＭＳ Ｐゴシック" pitchFamily="29" charset="-128"/>
                <a:cs typeface="ＭＳ Ｐゴシック" pitchFamily="29" charset="-128"/>
              </a:rPr>
              <a:t> </a:t>
            </a:r>
          </a:p>
          <a:p>
            <a:pPr eaLnBrk="1" hangingPunct="1">
              <a:lnSpc>
                <a:spcPct val="80000"/>
              </a:lnSpc>
              <a:buFontTx/>
              <a:buNone/>
            </a:pPr>
            <a:r>
              <a:rPr lang="en-US" sz="2400">
                <a:ea typeface="ＭＳ Ｐゴシック" pitchFamily="29" charset="-128"/>
                <a:cs typeface="ＭＳ Ｐゴシック" pitchFamily="29" charset="-128"/>
              </a:rPr>
              <a:t>(Buckingham &amp; Coffman 2002, Gallup)</a:t>
            </a:r>
          </a:p>
          <a:p>
            <a:pPr eaLnBrk="1" hangingPunct="1">
              <a:lnSpc>
                <a:spcPct val="80000"/>
              </a:lnSpc>
              <a:buFontTx/>
              <a:buNone/>
            </a:pPr>
            <a:r>
              <a:rPr lang="en-US" sz="2400">
                <a:ea typeface="ＭＳ Ｐゴシック" pitchFamily="29" charset="-128"/>
                <a:cs typeface="ＭＳ Ｐゴシック" pitchFamily="29" charset="-128"/>
              </a:rPr>
              <a:t> </a:t>
            </a:r>
          </a:p>
        </p:txBody>
      </p:sp>
      <p:sp>
        <p:nvSpPr>
          <p:cNvPr id="4" name="Slide Number Placeholder 3"/>
          <p:cNvSpPr>
            <a:spLocks noGrp="1"/>
          </p:cNvSpPr>
          <p:nvPr>
            <p:ph type="sldNum" sz="quarter" idx="12"/>
          </p:nvPr>
        </p:nvSpPr>
        <p:spPr/>
        <p:txBody>
          <a:bodyPr/>
          <a:lstStyle/>
          <a:p>
            <a:fld id="{F93B42A7-71DA-6C4D-83B4-B36938559A4D}"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fontScale="90000"/>
          </a:bodyPr>
          <a:lstStyle/>
          <a:p>
            <a:pPr eaLnBrk="1" hangingPunct="1"/>
            <a:r>
              <a:rPr lang="en-US" sz="4000" dirty="0">
                <a:ea typeface="ＭＳ Ｐゴシック" pitchFamily="29" charset="-128"/>
                <a:cs typeface="ＭＳ Ｐゴシック" pitchFamily="29" charset="-128"/>
              </a:rPr>
              <a:t>Many Begin, Many Leave</a:t>
            </a:r>
            <a:br>
              <a:rPr lang="en-US" sz="4000" dirty="0">
                <a:ea typeface="ＭＳ Ｐゴシック" pitchFamily="29" charset="-128"/>
                <a:cs typeface="ＭＳ Ｐゴシック" pitchFamily="29" charset="-128"/>
              </a:rPr>
            </a:br>
            <a:r>
              <a:rPr lang="en-US" sz="2000" dirty="0">
                <a:ea typeface="ＭＳ Ｐゴシック" pitchFamily="29" charset="-128"/>
                <a:cs typeface="ＭＳ Ｐゴシック" pitchFamily="29" charset="-128"/>
              </a:rPr>
              <a:t>Adelman and Taylor</a:t>
            </a:r>
            <a:br>
              <a:rPr lang="en-US" sz="2000" dirty="0">
                <a:ea typeface="ＭＳ Ｐゴシック" pitchFamily="29" charset="-128"/>
                <a:cs typeface="ＭＳ Ｐゴシック" pitchFamily="29" charset="-128"/>
              </a:rPr>
            </a:br>
            <a:r>
              <a:rPr lang="en-US" sz="1800" dirty="0">
                <a:ea typeface="ＭＳ Ｐゴシック" pitchFamily="29" charset="-128"/>
                <a:cs typeface="ＭＳ Ｐゴシック" pitchFamily="29" charset="-128"/>
              </a:rPr>
              <a:t>Preparing All Education Personnel to Address Barriers to</a:t>
            </a:r>
            <a:br>
              <a:rPr lang="en-US" sz="1800" dirty="0">
                <a:ea typeface="ＭＳ Ｐゴシック" pitchFamily="29" charset="-128"/>
                <a:cs typeface="ＭＳ Ｐゴシック" pitchFamily="29" charset="-128"/>
              </a:rPr>
            </a:br>
            <a:r>
              <a:rPr lang="en-US" sz="1800" dirty="0">
                <a:ea typeface="ＭＳ Ｐゴシック" pitchFamily="29" charset="-128"/>
                <a:cs typeface="ＭＳ Ｐゴシック" pitchFamily="29" charset="-128"/>
              </a:rPr>
              <a:t> Learning and </a:t>
            </a:r>
            <a:r>
              <a:rPr lang="en-US" sz="1800" dirty="0" smtClean="0">
                <a:ea typeface="ＭＳ Ｐゴシック" pitchFamily="29" charset="-128"/>
                <a:cs typeface="ＭＳ Ｐゴシック" pitchFamily="29" charset="-128"/>
              </a:rPr>
              <a:t>Teaching (2008)</a:t>
            </a:r>
            <a:endParaRPr lang="en-US" sz="1800" dirty="0">
              <a:ea typeface="ＭＳ Ｐゴシック" pitchFamily="29" charset="-128"/>
              <a:cs typeface="ＭＳ Ｐゴシック" pitchFamily="29" charset="-128"/>
            </a:endParaRPr>
          </a:p>
        </p:txBody>
      </p:sp>
      <p:sp>
        <p:nvSpPr>
          <p:cNvPr id="93187" name="Text Box 5"/>
          <p:cNvSpPr txBox="1">
            <a:spLocks noChangeArrowheads="1"/>
          </p:cNvSpPr>
          <p:nvPr/>
        </p:nvSpPr>
        <p:spPr bwMode="auto">
          <a:xfrm>
            <a:off x="228600" y="2133600"/>
            <a:ext cx="8915400" cy="3355975"/>
          </a:xfrm>
          <a:prstGeom prst="rect">
            <a:avLst/>
          </a:prstGeom>
          <a:noFill/>
          <a:ln w="9525">
            <a:noFill/>
            <a:miter lim="800000"/>
            <a:headEnd/>
            <a:tailEnd/>
          </a:ln>
        </p:spPr>
        <p:txBody>
          <a:bodyPr>
            <a:prstTxWarp prst="textNoShape">
              <a:avLst/>
            </a:prstTxWarp>
            <a:spAutoFit/>
          </a:bodyPr>
          <a:lstStyle/>
          <a:p>
            <a:r>
              <a:rPr lang="en-US" sz="2800"/>
              <a:t>Predictions of shortages of 2 million educators </a:t>
            </a:r>
          </a:p>
          <a:p>
            <a:r>
              <a:rPr lang="en-US" sz="2800"/>
              <a:t>over the next decade…</a:t>
            </a:r>
          </a:p>
          <a:p>
            <a:endParaRPr lang="en-US" sz="2800"/>
          </a:p>
          <a:p>
            <a:r>
              <a:rPr lang="en-US" sz="2800"/>
              <a:t>Data in the U.S. indicate about </a:t>
            </a:r>
          </a:p>
          <a:p>
            <a:r>
              <a:rPr lang="en-US" sz="2800"/>
              <a:t>15% of new teachers leave in the first year,</a:t>
            </a:r>
          </a:p>
          <a:p>
            <a:r>
              <a:rPr lang="en-US" sz="2800"/>
              <a:t>30% within three years and </a:t>
            </a:r>
          </a:p>
          <a:p>
            <a:r>
              <a:rPr lang="en-US" sz="2800"/>
              <a:t>40-50% within the first five years.</a:t>
            </a:r>
          </a:p>
          <a:p>
            <a:r>
              <a:rPr lang="en-US"/>
              <a:t> </a:t>
            </a:r>
            <a:r>
              <a:rPr lang="en-US" sz="1600"/>
              <a:t>(Smith and Ingersoll, 2003)</a:t>
            </a:r>
          </a:p>
        </p:txBody>
      </p:sp>
      <p:sp>
        <p:nvSpPr>
          <p:cNvPr id="4" name="Slide Number Placeholder 3"/>
          <p:cNvSpPr>
            <a:spLocks noGrp="1"/>
          </p:cNvSpPr>
          <p:nvPr>
            <p:ph type="sldNum" sz="quarter" idx="12"/>
          </p:nvPr>
        </p:nvSpPr>
        <p:spPr/>
        <p:txBody>
          <a:bodyPr/>
          <a:lstStyle/>
          <a:p>
            <a:fld id="{F93B42A7-71DA-6C4D-83B4-B36938559A4D}"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p:txBody>
          <a:bodyPr/>
          <a:lstStyle/>
          <a:p>
            <a:pPr eaLnBrk="1" hangingPunct="1"/>
            <a:r>
              <a:rPr lang="en-US">
                <a:ea typeface="ＭＳ Ｐゴシック" pitchFamily="29" charset="-128"/>
                <a:cs typeface="ＭＳ Ｐゴシック" pitchFamily="29" charset="-128"/>
              </a:rPr>
              <a:t>On school reform…</a:t>
            </a:r>
          </a:p>
        </p:txBody>
      </p:sp>
      <p:sp>
        <p:nvSpPr>
          <p:cNvPr id="95235" name="Rectangle 3"/>
          <p:cNvSpPr>
            <a:spLocks noGrp="1" noChangeArrowheads="1"/>
          </p:cNvSpPr>
          <p:nvPr>
            <p:ph type="body" idx="4294967295"/>
          </p:nvPr>
        </p:nvSpPr>
        <p:spPr/>
        <p:txBody>
          <a:bodyPr/>
          <a:lstStyle/>
          <a:p>
            <a:pPr eaLnBrk="1" hangingPunct="1">
              <a:lnSpc>
                <a:spcPct val="90000"/>
              </a:lnSpc>
              <a:buFontTx/>
              <a:buNone/>
            </a:pPr>
            <a:r>
              <a:rPr lang="en-US">
                <a:ea typeface="ＭＳ Ｐゴシック" pitchFamily="29" charset="-128"/>
                <a:cs typeface="ＭＳ Ｐゴシック" pitchFamily="29" charset="-128"/>
              </a:rPr>
              <a:t>Kauffman states “…attempts to reform education will make little difference until reformers understand that schools must exist as much for teachers as for student. Put another way, schools will be successful in nurturing the intellectual, social, and moral development of children only to the extent that they also nurture such development of teachers.” (1993, p. 7).</a:t>
            </a:r>
          </a:p>
        </p:txBody>
      </p:sp>
      <p:sp>
        <p:nvSpPr>
          <p:cNvPr id="4" name="Slide Number Placeholder 3"/>
          <p:cNvSpPr>
            <a:spLocks noGrp="1"/>
          </p:cNvSpPr>
          <p:nvPr>
            <p:ph type="sldNum" sz="quarter" idx="12"/>
          </p:nvPr>
        </p:nvSpPr>
        <p:spPr/>
        <p:txBody>
          <a:bodyPr/>
          <a:lstStyle/>
          <a:p>
            <a:fld id="{F93B42A7-71DA-6C4D-83B4-B36938559A4D}" type="slidenum">
              <a:rPr lang="en-US" smtClean="0"/>
              <a:pPr/>
              <a:t>35</a:t>
            </a:fld>
            <a:endParaRPr lang="en-US"/>
          </a:p>
        </p:txBody>
      </p:sp>
    </p:spTree>
  </p:cSld>
  <p:clrMapOvr>
    <a:masterClrMapping/>
  </p:clrMapOvr>
  <p:transition>
    <p:check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81000" y="0"/>
            <a:ext cx="8229600" cy="715963"/>
          </a:xfrm>
        </p:spPr>
        <p:txBody>
          <a:bodyPr/>
          <a:lstStyle/>
          <a:p>
            <a:pPr eaLnBrk="1" hangingPunct="1"/>
            <a:r>
              <a:rPr lang="en-US" sz="4000" dirty="0">
                <a:solidFill>
                  <a:schemeClr val="accent2"/>
                </a:solidFill>
                <a:latin typeface="Times New Roman" pitchFamily="29" charset="0"/>
                <a:ea typeface="ＭＳ Ｐゴシック" pitchFamily="29" charset="-128"/>
                <a:cs typeface="ＭＳ Ｐゴシック" pitchFamily="29" charset="-128"/>
              </a:rPr>
              <a:t>Principal’s </a:t>
            </a:r>
            <a:r>
              <a:rPr lang="en-US" sz="4000" dirty="0" smtClean="0">
                <a:solidFill>
                  <a:schemeClr val="accent2"/>
                </a:solidFill>
                <a:latin typeface="Times New Roman" pitchFamily="29" charset="0"/>
                <a:ea typeface="ＭＳ Ｐゴシック" pitchFamily="29" charset="-128"/>
                <a:cs typeface="ＭＳ Ｐゴシック" pitchFamily="29" charset="-128"/>
              </a:rPr>
              <a:t>Role </a:t>
            </a:r>
            <a:endParaRPr lang="en-US" sz="4000" dirty="0">
              <a:solidFill>
                <a:schemeClr val="accent2"/>
              </a:solidFill>
              <a:latin typeface="Times New Roman" pitchFamily="29" charset="0"/>
              <a:ea typeface="ＭＳ Ｐゴシック" pitchFamily="29" charset="-128"/>
              <a:cs typeface="ＭＳ Ｐゴシック" pitchFamily="29" charset="-128"/>
            </a:endParaRPr>
          </a:p>
        </p:txBody>
      </p:sp>
      <p:sp>
        <p:nvSpPr>
          <p:cNvPr id="97283" name="Rectangle 3"/>
          <p:cNvSpPr>
            <a:spLocks noGrp="1" noChangeArrowheads="1"/>
          </p:cNvSpPr>
          <p:nvPr>
            <p:ph type="body" idx="1"/>
          </p:nvPr>
        </p:nvSpPr>
        <p:spPr>
          <a:xfrm>
            <a:off x="228600" y="762000"/>
            <a:ext cx="8458200" cy="5935980"/>
          </a:xfrm>
        </p:spPr>
        <p:txBody>
          <a:bodyPr>
            <a:normAutofit lnSpcReduction="10000"/>
          </a:bodyPr>
          <a:lstStyle/>
          <a:p>
            <a:pPr eaLnBrk="1" hangingPunct="1">
              <a:lnSpc>
                <a:spcPct val="80000"/>
              </a:lnSpc>
              <a:buFont typeface="Wingdings" pitchFamily="2" charset="2"/>
              <a:buChar char="q"/>
            </a:pPr>
            <a:r>
              <a:rPr lang="en-US" sz="2400" dirty="0">
                <a:latin typeface="Times New Roman" pitchFamily="29" charset="0"/>
                <a:ea typeface="ＭＳ Ｐゴシック" pitchFamily="29" charset="-128"/>
                <a:cs typeface="ＭＳ Ｐゴシック" pitchFamily="29" charset="-128"/>
              </a:rPr>
              <a:t>Maintaining standards regarding which innovations their school would employ, </a:t>
            </a:r>
          </a:p>
          <a:p>
            <a:pPr eaLnBrk="1" hangingPunct="1">
              <a:lnSpc>
                <a:spcPct val="80000"/>
              </a:lnSpc>
              <a:buFont typeface="Wingdings" pitchFamily="2" charset="2"/>
              <a:buChar char="q"/>
            </a:pPr>
            <a:r>
              <a:rPr lang="en-US" sz="2400" dirty="0">
                <a:latin typeface="Times New Roman" pitchFamily="29" charset="0"/>
                <a:ea typeface="ＭＳ Ｐゴシック" pitchFamily="29" charset="-128"/>
                <a:cs typeface="ＭＳ Ｐゴシック" pitchFamily="29" charset="-128"/>
              </a:rPr>
              <a:t>Making a public statement of support once the faculty selected an innovation,</a:t>
            </a:r>
          </a:p>
          <a:p>
            <a:pPr eaLnBrk="1" hangingPunct="1">
              <a:lnSpc>
                <a:spcPct val="80000"/>
              </a:lnSpc>
              <a:buFont typeface="Wingdings" pitchFamily="2" charset="2"/>
              <a:buChar char="q"/>
            </a:pPr>
            <a:r>
              <a:rPr lang="en-US" sz="2400" dirty="0">
                <a:latin typeface="Times New Roman" pitchFamily="29" charset="0"/>
                <a:ea typeface="ＭＳ Ｐゴシック" pitchFamily="29" charset="-128"/>
                <a:cs typeface="ＭＳ Ｐゴシック" pitchFamily="29" charset="-128"/>
              </a:rPr>
              <a:t>Establishing a representative leadership team to lead the process of implementing the innovation, </a:t>
            </a:r>
          </a:p>
          <a:p>
            <a:pPr eaLnBrk="1" hangingPunct="1">
              <a:lnSpc>
                <a:spcPct val="80000"/>
              </a:lnSpc>
              <a:buFont typeface="Wingdings" pitchFamily="2" charset="2"/>
              <a:buChar char="q"/>
            </a:pPr>
            <a:r>
              <a:rPr lang="en-US" sz="2400" dirty="0">
                <a:latin typeface="Times New Roman" pitchFamily="29" charset="0"/>
                <a:ea typeface="ＭＳ Ｐゴシック" pitchFamily="29" charset="-128"/>
                <a:cs typeface="ＭＳ Ｐゴシック" pitchFamily="29" charset="-128"/>
              </a:rPr>
              <a:t>Supporting the team members to have the time and resources to accomplish the task, </a:t>
            </a:r>
          </a:p>
          <a:p>
            <a:pPr eaLnBrk="1" hangingPunct="1">
              <a:lnSpc>
                <a:spcPct val="80000"/>
              </a:lnSpc>
              <a:buFont typeface="Wingdings" pitchFamily="2" charset="2"/>
              <a:buChar char="q"/>
            </a:pPr>
            <a:r>
              <a:rPr lang="en-US" sz="2400" dirty="0">
                <a:latin typeface="Times New Roman" pitchFamily="29" charset="0"/>
                <a:ea typeface="ＭＳ Ｐゴシック" pitchFamily="29" charset="-128"/>
                <a:cs typeface="ＭＳ Ｐゴシック" pitchFamily="29" charset="-128"/>
              </a:rPr>
              <a:t>Guiding rather than dictating decision-making,</a:t>
            </a:r>
          </a:p>
          <a:p>
            <a:pPr eaLnBrk="1" hangingPunct="1">
              <a:lnSpc>
                <a:spcPct val="80000"/>
              </a:lnSpc>
              <a:buFont typeface="Wingdings" pitchFamily="2" charset="2"/>
              <a:buChar char="q"/>
            </a:pPr>
            <a:r>
              <a:rPr lang="en-US" sz="2400" dirty="0">
                <a:latin typeface="Times New Roman" pitchFamily="29" charset="0"/>
                <a:ea typeface="ＭＳ Ｐゴシック" pitchFamily="29" charset="-128"/>
                <a:cs typeface="ＭＳ Ｐゴシック" pitchFamily="29" charset="-128"/>
              </a:rPr>
              <a:t>Taking a leadership role to model and reinforce implementing the innovation with fidelity, </a:t>
            </a:r>
          </a:p>
          <a:p>
            <a:pPr eaLnBrk="1" hangingPunct="1">
              <a:lnSpc>
                <a:spcPct val="80000"/>
              </a:lnSpc>
              <a:buFont typeface="Wingdings" pitchFamily="2" charset="2"/>
              <a:buChar char="q"/>
            </a:pPr>
            <a:r>
              <a:rPr lang="en-US" sz="2400" dirty="0">
                <a:latin typeface="Times New Roman" pitchFamily="29" charset="0"/>
                <a:ea typeface="ＭＳ Ｐゴシック" pitchFamily="29" charset="-128"/>
                <a:cs typeface="ＭＳ Ｐゴシック" pitchFamily="29" charset="-128"/>
              </a:rPr>
              <a:t>Regularly attending and participating in team meetings, </a:t>
            </a:r>
          </a:p>
          <a:p>
            <a:pPr eaLnBrk="1" hangingPunct="1">
              <a:lnSpc>
                <a:spcPct val="80000"/>
              </a:lnSpc>
              <a:buFont typeface="Wingdings" pitchFamily="2" charset="2"/>
              <a:buChar char="q"/>
            </a:pPr>
            <a:r>
              <a:rPr lang="en-US" sz="2400" dirty="0">
                <a:latin typeface="Times New Roman" pitchFamily="29" charset="0"/>
                <a:ea typeface="ＭＳ Ｐゴシック" pitchFamily="29" charset="-128"/>
                <a:cs typeface="ＭＳ Ｐゴシック" pitchFamily="29" charset="-128"/>
              </a:rPr>
              <a:t>Providing recognition to faculty and the team for their hard work, </a:t>
            </a:r>
          </a:p>
          <a:p>
            <a:pPr eaLnBrk="1" hangingPunct="1">
              <a:lnSpc>
                <a:spcPct val="80000"/>
              </a:lnSpc>
              <a:buFont typeface="Wingdings" pitchFamily="2" charset="2"/>
              <a:buChar char="q"/>
            </a:pPr>
            <a:r>
              <a:rPr lang="en-US" sz="2400" dirty="0">
                <a:latin typeface="Times New Roman" pitchFamily="29" charset="0"/>
                <a:ea typeface="ＭＳ Ｐゴシック" pitchFamily="29" charset="-128"/>
                <a:cs typeface="ＭＳ Ｐゴシック" pitchFamily="29" charset="-128"/>
              </a:rPr>
              <a:t>Serving as the spokesperson to community stakeholders about the worth and importance of the innovations, and </a:t>
            </a:r>
          </a:p>
          <a:p>
            <a:pPr eaLnBrk="1" hangingPunct="1">
              <a:lnSpc>
                <a:spcPct val="80000"/>
              </a:lnSpc>
              <a:buFont typeface="Wingdings" pitchFamily="2" charset="2"/>
              <a:buChar char="q"/>
            </a:pPr>
            <a:r>
              <a:rPr lang="en-US" sz="2400" dirty="0">
                <a:latin typeface="Times New Roman" pitchFamily="29" charset="0"/>
                <a:ea typeface="ＭＳ Ｐゴシック" pitchFamily="29" charset="-128"/>
                <a:cs typeface="ＭＳ Ｐゴシック" pitchFamily="29" charset="-128"/>
              </a:rPr>
              <a:t>Establishing objective means to monitor and provide feedback to all staff about the effect of the innovation. (Colvin  &amp; </a:t>
            </a:r>
            <a:r>
              <a:rPr lang="en-US" sz="2400" dirty="0" err="1">
                <a:latin typeface="Times New Roman" pitchFamily="29" charset="0"/>
                <a:ea typeface="ＭＳ Ｐゴシック" pitchFamily="29" charset="-128"/>
                <a:cs typeface="ＭＳ Ｐゴシック" pitchFamily="29" charset="-128"/>
              </a:rPr>
              <a:t>Sprick</a:t>
            </a:r>
            <a:r>
              <a:rPr lang="en-US" sz="2400" dirty="0">
                <a:latin typeface="Times New Roman" pitchFamily="29" charset="0"/>
                <a:ea typeface="ＭＳ Ｐゴシック" pitchFamily="29" charset="-128"/>
                <a:cs typeface="ＭＳ Ｐゴシック" pitchFamily="29" charset="-128"/>
              </a:rPr>
              <a:t>, 1999) </a:t>
            </a:r>
          </a:p>
        </p:txBody>
      </p:sp>
      <p:sp>
        <p:nvSpPr>
          <p:cNvPr id="4" name="Slide Number Placeholder 3"/>
          <p:cNvSpPr>
            <a:spLocks noGrp="1"/>
          </p:cNvSpPr>
          <p:nvPr>
            <p:ph type="sldNum" sz="quarter" idx="12"/>
          </p:nvPr>
        </p:nvSpPr>
        <p:spPr/>
        <p:txBody>
          <a:bodyPr/>
          <a:lstStyle/>
          <a:p>
            <a:fld id="{F93B42A7-71DA-6C4D-83B4-B36938559A4D}" type="slidenum">
              <a:rPr lang="en-US" smtClean="0"/>
              <a:pPr/>
              <a:t>36</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a:solidFill>
                  <a:schemeClr val="accent2"/>
                </a:solidFill>
                <a:latin typeface="Times New Roman" pitchFamily="29" charset="0"/>
                <a:ea typeface="ＭＳ Ｐゴシック" pitchFamily="29" charset="-128"/>
                <a:cs typeface="ＭＳ Ｐゴシック" pitchFamily="29" charset="-128"/>
              </a:rPr>
              <a:t>Do Principals Make a Difference?</a:t>
            </a:r>
          </a:p>
        </p:txBody>
      </p:sp>
      <p:sp>
        <p:nvSpPr>
          <p:cNvPr id="99331" name="Rectangle 3"/>
          <p:cNvSpPr>
            <a:spLocks noGrp="1" noChangeArrowheads="1"/>
          </p:cNvSpPr>
          <p:nvPr>
            <p:ph type="body" idx="1"/>
          </p:nvPr>
        </p:nvSpPr>
        <p:spPr>
          <a:xfrm>
            <a:off x="457200" y="1600200"/>
            <a:ext cx="8229600" cy="4953000"/>
          </a:xfrm>
        </p:spPr>
        <p:txBody>
          <a:bodyPr/>
          <a:lstStyle/>
          <a:p>
            <a:pPr eaLnBrk="1" hangingPunct="1">
              <a:lnSpc>
                <a:spcPct val="90000"/>
              </a:lnSpc>
            </a:pPr>
            <a:r>
              <a:rPr lang="en-US" dirty="0">
                <a:latin typeface="Times New Roman" pitchFamily="29" charset="0"/>
                <a:ea typeface="ＭＳ Ｐゴシック" pitchFamily="29" charset="-128"/>
                <a:cs typeface="ＭＳ Ｐゴシック" pitchFamily="29" charset="-128"/>
              </a:rPr>
              <a:t>All staff rate principals leadership with respect to managing behavior as important</a:t>
            </a:r>
          </a:p>
          <a:p>
            <a:pPr eaLnBrk="1" hangingPunct="1">
              <a:lnSpc>
                <a:spcPct val="90000"/>
              </a:lnSpc>
            </a:pPr>
            <a:r>
              <a:rPr lang="en-US" dirty="0">
                <a:latin typeface="Times New Roman" pitchFamily="29" charset="0"/>
                <a:ea typeface="ＭＳ Ｐゴシック" pitchFamily="29" charset="-128"/>
                <a:cs typeface="ＭＳ Ｐゴシック" pitchFamily="29" charset="-128"/>
              </a:rPr>
              <a:t>Statistically significant differences between </a:t>
            </a:r>
            <a:r>
              <a:rPr lang="en-US" dirty="0" smtClean="0">
                <a:latin typeface="Times New Roman" pitchFamily="29" charset="0"/>
                <a:ea typeface="ＭＳ Ｐゴシック" pitchFamily="29" charset="-128"/>
                <a:cs typeface="ＭＳ Ｐゴシック" pitchFamily="29" charset="-128"/>
              </a:rPr>
              <a:t>SWPBS </a:t>
            </a:r>
            <a:r>
              <a:rPr lang="en-US" dirty="0">
                <a:latin typeface="Times New Roman" pitchFamily="29" charset="0"/>
                <a:ea typeface="ＭＳ Ｐゴシック" pitchFamily="29" charset="-128"/>
                <a:cs typeface="ＭＳ Ｐゴシック" pitchFamily="29" charset="-128"/>
              </a:rPr>
              <a:t>and </a:t>
            </a:r>
            <a:r>
              <a:rPr lang="en-US" dirty="0" smtClean="0">
                <a:latin typeface="Times New Roman" pitchFamily="29" charset="0"/>
                <a:ea typeface="ＭＳ Ｐゴシック" pitchFamily="29" charset="-128"/>
                <a:cs typeface="ＭＳ Ｐゴシック" pitchFamily="29" charset="-128"/>
              </a:rPr>
              <a:t>non-SWPBS </a:t>
            </a:r>
            <a:r>
              <a:rPr lang="en-US" dirty="0">
                <a:latin typeface="Times New Roman" pitchFamily="29" charset="0"/>
                <a:ea typeface="ＭＳ Ｐゴシック" pitchFamily="29" charset="-128"/>
                <a:cs typeface="ＭＳ Ｐゴシック" pitchFamily="29" charset="-128"/>
              </a:rPr>
              <a:t>schools on staffs perceptions of:</a:t>
            </a:r>
          </a:p>
          <a:p>
            <a:pPr lvl="1" eaLnBrk="1" hangingPunct="1">
              <a:lnSpc>
                <a:spcPct val="90000"/>
              </a:lnSpc>
            </a:pPr>
            <a:r>
              <a:rPr lang="en-US" dirty="0">
                <a:latin typeface="Times New Roman" pitchFamily="29" charset="0"/>
              </a:rPr>
              <a:t>Principals involvement related to behavior management</a:t>
            </a:r>
          </a:p>
          <a:p>
            <a:pPr lvl="1" eaLnBrk="1" hangingPunct="1">
              <a:lnSpc>
                <a:spcPct val="90000"/>
              </a:lnSpc>
            </a:pPr>
            <a:r>
              <a:rPr lang="en-US" dirty="0">
                <a:latin typeface="Times New Roman" pitchFamily="29" charset="0"/>
              </a:rPr>
              <a:t>Overall effectiveness of behavior supports</a:t>
            </a:r>
          </a:p>
          <a:p>
            <a:pPr lvl="1" eaLnBrk="1" hangingPunct="1">
              <a:lnSpc>
                <a:spcPct val="90000"/>
              </a:lnSpc>
            </a:pPr>
            <a:r>
              <a:rPr lang="en-US" dirty="0">
                <a:latin typeface="Times New Roman" pitchFamily="29" charset="0"/>
              </a:rPr>
              <a:t>Job satisfaction                        </a:t>
            </a:r>
          </a:p>
        </p:txBody>
      </p:sp>
      <p:sp>
        <p:nvSpPr>
          <p:cNvPr id="4" name="Slide Number Placeholder 3"/>
          <p:cNvSpPr>
            <a:spLocks noGrp="1"/>
          </p:cNvSpPr>
          <p:nvPr>
            <p:ph type="sldNum" sz="quarter" idx="12"/>
          </p:nvPr>
        </p:nvSpPr>
        <p:spPr/>
        <p:txBody>
          <a:bodyPr/>
          <a:lstStyle/>
          <a:p>
            <a:fld id="{F93B42A7-71DA-6C4D-83B4-B36938559A4D}" type="slidenum">
              <a:rPr lang="en-US" smtClean="0"/>
              <a:pPr/>
              <a:t>37</a:t>
            </a:fld>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21162"/>
          </a:xfrm>
        </p:spPr>
        <p:txBody>
          <a:bodyPr>
            <a:normAutofit/>
          </a:bodyPr>
          <a:lstStyle/>
          <a:p>
            <a:r>
              <a:rPr lang="en-US" dirty="0" smtClean="0">
                <a:latin typeface="Times New Roman" pitchFamily="18" charset="0"/>
                <a:cs typeface="Times New Roman" pitchFamily="18" charset="0"/>
              </a:rPr>
              <a:t>Have to see the connection!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solidFill>
                  <a:schemeClr val="accent6">
                    <a:lumMod val="75000"/>
                  </a:schemeClr>
                </a:solidFill>
                <a:latin typeface="Times New Roman" pitchFamily="18" charset="0"/>
                <a:cs typeface="Times New Roman" pitchFamily="18" charset="0"/>
              </a:rPr>
              <a:t>Are there other ways in which implementing PBIS will support your strategic plan?</a:t>
            </a:r>
            <a:endParaRPr lang="en-US" dirty="0">
              <a:solidFill>
                <a:schemeClr val="accent6">
                  <a:lumMod val="75000"/>
                </a:schemeClr>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F93B42A7-71DA-6C4D-83B4-B36938559A4D}"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9144000" cy="1067277"/>
          </a:xfrm>
        </p:spPr>
        <p:txBody>
          <a:bodyPr rtlCol="0">
            <a:normAutofit fontScale="90000"/>
          </a:bodyPr>
          <a:lstStyle/>
          <a:p>
            <a:pPr>
              <a:defRPr/>
            </a:pPr>
            <a:r>
              <a:rPr lang="en-US" dirty="0">
                <a:ea typeface="ＭＳ Ｐゴシック" pitchFamily="-112" charset="-128"/>
                <a:cs typeface="ＭＳ Ｐゴシック" pitchFamily="-112" charset="-128"/>
              </a:rPr>
              <a:t> Prepare for Working Smarter </a:t>
            </a:r>
            <a:br>
              <a:rPr lang="en-US" dirty="0">
                <a:ea typeface="ＭＳ Ｐゴシック" pitchFamily="-112" charset="-128"/>
                <a:cs typeface="ＭＳ Ｐゴシック" pitchFamily="-112" charset="-128"/>
              </a:rPr>
            </a:br>
            <a:r>
              <a:rPr lang="en-US" sz="2800" dirty="0">
                <a:ea typeface="ＭＳ Ｐゴシック" pitchFamily="-112" charset="-128"/>
                <a:cs typeface="ＭＳ Ｐゴシック" pitchFamily="-112" charset="-128"/>
              </a:rPr>
              <a:t>(</a:t>
            </a:r>
            <a:r>
              <a:rPr lang="en-US" sz="2800" u="sng" dirty="0">
                <a:ea typeface="ＭＳ Ｐゴシック" pitchFamily="-112" charset="-128"/>
                <a:cs typeface="ＭＳ Ｐゴシック" pitchFamily="-112" charset="-128"/>
              </a:rPr>
              <a:t>Not</a:t>
            </a:r>
            <a:r>
              <a:rPr lang="en-US" sz="2800" dirty="0">
                <a:ea typeface="ＭＳ Ｐゴシック" pitchFamily="-112" charset="-128"/>
                <a:cs typeface="ＭＳ Ｐゴシック" pitchFamily="-112" charset="-128"/>
              </a:rPr>
              <a:t> Harder)</a:t>
            </a:r>
          </a:p>
        </p:txBody>
      </p:sp>
      <p:sp>
        <p:nvSpPr>
          <p:cNvPr id="53251" name="Rectangle 3"/>
          <p:cNvSpPr>
            <a:spLocks noGrp="1" noChangeArrowheads="1"/>
          </p:cNvSpPr>
          <p:nvPr>
            <p:ph type="body" idx="1"/>
          </p:nvPr>
        </p:nvSpPr>
        <p:spPr>
          <a:xfrm>
            <a:off x="457200" y="1218724"/>
            <a:ext cx="8305324" cy="5257800"/>
          </a:xfrm>
        </p:spPr>
        <p:txBody>
          <a:bodyPr/>
          <a:lstStyle/>
          <a:p>
            <a:pPr>
              <a:lnSpc>
                <a:spcPct val="90000"/>
              </a:lnSpc>
              <a:buClr>
                <a:srgbClr val="003082"/>
              </a:buClr>
            </a:pPr>
            <a:r>
              <a:rPr lang="en-US" dirty="0" smtClean="0"/>
              <a:t>Allows schools to identify the multiple committees within their school</a:t>
            </a:r>
          </a:p>
          <a:p>
            <a:pPr>
              <a:lnSpc>
                <a:spcPct val="90000"/>
              </a:lnSpc>
              <a:buClr>
                <a:srgbClr val="003082"/>
              </a:buClr>
            </a:pPr>
            <a:r>
              <a:rPr lang="en-US" dirty="0" smtClean="0"/>
              <a:t>Helps in identifying purposes, outcomes, target groups, and staff</a:t>
            </a:r>
          </a:p>
          <a:p>
            <a:pPr>
              <a:lnSpc>
                <a:spcPct val="90000"/>
              </a:lnSpc>
              <a:buClr>
                <a:srgbClr val="003082"/>
              </a:buClr>
            </a:pPr>
            <a:r>
              <a:rPr lang="en-US" dirty="0" smtClean="0"/>
              <a:t>Assists schools in addressing, evaluating, and restructuring committees and initiatives to address school improvement plan</a:t>
            </a:r>
          </a:p>
          <a:p>
            <a:pPr>
              <a:lnSpc>
                <a:spcPct val="90000"/>
              </a:lnSpc>
              <a:buClr>
                <a:srgbClr val="003082"/>
              </a:buClr>
            </a:pPr>
            <a:r>
              <a:rPr lang="en-US" dirty="0" smtClean="0"/>
              <a:t>Important for schools to identify that school-wide PBIS is integrated into existing committees and initiatives</a:t>
            </a:r>
          </a:p>
          <a:p>
            <a:pPr lvl="1">
              <a:lnSpc>
                <a:spcPct val="90000"/>
              </a:lnSpc>
              <a:buClr>
                <a:srgbClr val="003082"/>
              </a:buClr>
              <a:buFontTx/>
              <a:buChar char="•"/>
            </a:pPr>
            <a:endParaRPr lang="en-US" dirty="0" smtClean="0"/>
          </a:p>
        </p:txBody>
      </p:sp>
      <p:sp>
        <p:nvSpPr>
          <p:cNvPr id="53253" name="Slide Number Placeholder 5"/>
          <p:cNvSpPr>
            <a:spLocks noGrp="1"/>
          </p:cNvSpPr>
          <p:nvPr>
            <p:ph type="sldNum" sz="quarter" idx="12"/>
          </p:nvPr>
        </p:nvSpPr>
        <p:spPr>
          <a:noFill/>
        </p:spPr>
        <p:txBody>
          <a:bodyPr/>
          <a:lstStyle/>
          <a:p>
            <a:fld id="{509F7CBE-1DFC-40E9-8A34-7AC256654278}" type="slidenum">
              <a:rPr lang="en-US" smtClean="0"/>
              <a:pPr/>
              <a:t>39</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522605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dirty="0">
                <a:solidFill>
                  <a:srgbClr val="3A54A5"/>
                </a:solidFill>
                <a:latin typeface="Gloucester MT Extra Condensed" pitchFamily="18" charset="0"/>
              </a:rPr>
              <a:t>Implementing </a:t>
            </a:r>
            <a:r>
              <a:rPr lang="en-US" sz="5400" dirty="0" smtClean="0">
                <a:solidFill>
                  <a:srgbClr val="3A54A5"/>
                </a:solidFill>
                <a:latin typeface="Gloucester MT Extra Condensed" pitchFamily="18" charset="0"/>
              </a:rPr>
              <a:t>Innovation </a:t>
            </a:r>
            <a:r>
              <a:rPr lang="en-US" sz="5400" dirty="0">
                <a:solidFill>
                  <a:srgbClr val="3A54A5"/>
                </a:solidFill>
                <a:latin typeface="Gloucester MT Extra Condensed" pitchFamily="18" charset="0"/>
              </a:rPr>
              <a:t>for </a:t>
            </a:r>
            <a:r>
              <a:rPr lang="en-US" sz="5400" dirty="0" smtClean="0">
                <a:solidFill>
                  <a:srgbClr val="3A54A5"/>
                </a:solidFill>
                <a:latin typeface="Gloucester MT Extra Condensed" pitchFamily="18" charset="0"/>
              </a:rPr>
              <a:t>a Lasting Effect</a:t>
            </a:r>
            <a:endParaRPr lang="en-US" sz="4800" dirty="0">
              <a:solidFill>
                <a:srgbClr val="3A54A5"/>
              </a:solidFill>
              <a:latin typeface="Gill Sans MT Condensed" pitchFamily="34" charset="0"/>
            </a:endParaRPr>
          </a:p>
        </p:txBody>
      </p:sp>
      <p:sp>
        <p:nvSpPr>
          <p:cNvPr id="6149" name="Text Box 5"/>
          <p:cNvSpPr txBox="1">
            <a:spLocks noChangeArrowheads="1"/>
          </p:cNvSpPr>
          <p:nvPr/>
        </p:nvSpPr>
        <p:spPr bwMode="auto">
          <a:xfrm>
            <a:off x="0" y="6054774"/>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dirty="0">
                <a:solidFill>
                  <a:srgbClr val="3A54A5"/>
                </a:solidFill>
                <a:latin typeface="Trebuchet MS" pitchFamily="34" charset="0"/>
              </a:rPr>
              <a:t>2011 National PBIS Leadership Forum  |  Hyatt Regency O’Hare  |  Rosemont, Illinois</a:t>
            </a:r>
          </a:p>
        </p:txBody>
      </p:sp>
      <p:sp>
        <p:nvSpPr>
          <p:cNvPr id="6146" name="Rectangle 2"/>
          <p:cNvSpPr>
            <a:spLocks noChangeArrowheads="1"/>
          </p:cNvSpPr>
          <p:nvPr/>
        </p:nvSpPr>
        <p:spPr bwMode="auto">
          <a:xfrm>
            <a:off x="304800" y="0"/>
            <a:ext cx="3565525" cy="5029200"/>
          </a:xfrm>
          <a:prstGeom prst="rect">
            <a:avLst/>
          </a:prstGeom>
          <a:gradFill rotWithShape="1">
            <a:gsLst>
              <a:gs pos="0">
                <a:schemeClr val="accent2">
                  <a:gamma/>
                  <a:tint val="0"/>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154" name="Picture 10" descr="Kids20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163" y="2209800"/>
            <a:ext cx="3343275" cy="2714625"/>
          </a:xfrm>
          <a:prstGeom prst="rect">
            <a:avLst/>
          </a:prstGeom>
          <a:noFill/>
          <a:extLst>
            <a:ext uri="{909E8E84-426E-40DD-AFC4-6F175D3DCCD1}">
              <a14:hiddenFill xmlns:a14="http://schemas.microsoft.com/office/drawing/2010/main">
                <a:solidFill>
                  <a:srgbClr val="FFFFFF"/>
                </a:solidFill>
              </a14:hiddenFill>
            </a:ext>
          </a:extLst>
        </p:spPr>
      </p:pic>
      <p:sp>
        <p:nvSpPr>
          <p:cNvPr id="6155" name="Text Box 11"/>
          <p:cNvSpPr txBox="1">
            <a:spLocks noChangeArrowheads="1"/>
          </p:cNvSpPr>
          <p:nvPr/>
        </p:nvSpPr>
        <p:spPr bwMode="auto">
          <a:xfrm>
            <a:off x="381000" y="1059596"/>
            <a:ext cx="3505200" cy="9216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algn="ctr"/>
            <a:r>
              <a:rPr lang="en-US" sz="5200" dirty="0">
                <a:solidFill>
                  <a:srgbClr val="3A54A5"/>
                </a:solidFill>
                <a:latin typeface="Gloucester MT Extra Condensed" pitchFamily="18" charset="0"/>
              </a:rPr>
              <a:t>Save the Date</a:t>
            </a:r>
            <a:endParaRPr lang="en-US" sz="5200" dirty="0">
              <a:solidFill>
                <a:srgbClr val="3A54A5"/>
              </a:solidFill>
              <a:sym typeface="Symbol" pitchFamily="18" charset="2"/>
            </a:endParaRPr>
          </a:p>
        </p:txBody>
      </p:sp>
      <p:sp>
        <p:nvSpPr>
          <p:cNvPr id="6152" name="Text Box 8"/>
          <p:cNvSpPr txBox="1">
            <a:spLocks noChangeArrowheads="1"/>
          </p:cNvSpPr>
          <p:nvPr/>
        </p:nvSpPr>
        <p:spPr bwMode="auto">
          <a:xfrm>
            <a:off x="381000" y="1835150"/>
            <a:ext cx="3429000"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algn="ctr"/>
            <a:r>
              <a:rPr lang="en-US" sz="2800" dirty="0">
                <a:solidFill>
                  <a:srgbClr val="3A54A5"/>
                </a:solidFill>
                <a:latin typeface="Gloucester MT Extra Condensed" pitchFamily="18" charset="0"/>
              </a:rPr>
              <a:t>October 27-28, 2011 </a:t>
            </a:r>
          </a:p>
        </p:txBody>
      </p:sp>
      <p:sp>
        <p:nvSpPr>
          <p:cNvPr id="6159" name="Text Box 15"/>
          <p:cNvSpPr txBox="1">
            <a:spLocks noChangeArrowheads="1"/>
          </p:cNvSpPr>
          <p:nvPr/>
        </p:nvSpPr>
        <p:spPr bwMode="auto">
          <a:xfrm>
            <a:off x="4191000" y="348020"/>
            <a:ext cx="4572000" cy="475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1500" dirty="0">
                <a:latin typeface="Calibri" pitchFamily="34" charset="0"/>
              </a:rPr>
              <a:t>This two-day forum for state, district and regional Leadership Teams has been designed to help increase the effectiveness of School-wide PBIS Implementation. Sessions have been developed for all levels of implementation and have been organized into 8 specialized strands, including:</a:t>
            </a:r>
          </a:p>
          <a:p>
            <a:r>
              <a:rPr lang="en-US" sz="1200" dirty="0">
                <a:latin typeface="Calibri" pitchFamily="34" charset="0"/>
              </a:rPr>
              <a:t> </a:t>
            </a:r>
          </a:p>
          <a:p>
            <a:pPr lvl="1">
              <a:buFont typeface="Wingdings" pitchFamily="2" charset="2"/>
              <a:buChar char="§"/>
            </a:pPr>
            <a:r>
              <a:rPr lang="en-US" sz="1500" dirty="0">
                <a:latin typeface="Calibri" pitchFamily="34" charset="0"/>
              </a:rPr>
              <a:t>  PBIS Foundations</a:t>
            </a:r>
          </a:p>
          <a:p>
            <a:pPr lvl="1">
              <a:buFont typeface="Wingdings" pitchFamily="2" charset="2"/>
              <a:buChar char="§"/>
            </a:pPr>
            <a:r>
              <a:rPr lang="en-US" sz="1500" dirty="0">
                <a:latin typeface="Calibri" pitchFamily="34" charset="0"/>
              </a:rPr>
              <a:t>  Enhanced Implementation</a:t>
            </a:r>
          </a:p>
          <a:p>
            <a:pPr lvl="1">
              <a:buFont typeface="Wingdings" pitchFamily="2" charset="2"/>
              <a:buChar char="§"/>
            </a:pPr>
            <a:r>
              <a:rPr lang="en-US" sz="1500" dirty="0">
                <a:latin typeface="Calibri" pitchFamily="34" charset="0"/>
              </a:rPr>
              <a:t>  Building Training &amp; Coaching Capacity </a:t>
            </a:r>
          </a:p>
          <a:p>
            <a:pPr lvl="1">
              <a:buFont typeface="Wingdings" pitchFamily="2" charset="2"/>
              <a:buChar char="§"/>
            </a:pPr>
            <a:r>
              <a:rPr lang="en-US" sz="1500" dirty="0">
                <a:latin typeface="Calibri" pitchFamily="34" charset="0"/>
              </a:rPr>
              <a:t>  Evaluation &amp; Policy</a:t>
            </a:r>
          </a:p>
          <a:p>
            <a:pPr lvl="1">
              <a:buFont typeface="Wingdings" pitchFamily="2" charset="2"/>
              <a:buChar char="§"/>
            </a:pPr>
            <a:r>
              <a:rPr lang="en-US" sz="1500" dirty="0">
                <a:latin typeface="Calibri" pitchFamily="34" charset="0"/>
              </a:rPr>
              <a:t>  High Schools</a:t>
            </a:r>
          </a:p>
          <a:p>
            <a:pPr lvl="1">
              <a:buFont typeface="Wingdings" pitchFamily="2" charset="2"/>
              <a:buChar char="§"/>
            </a:pPr>
            <a:r>
              <a:rPr lang="en-US" sz="1500" dirty="0">
                <a:latin typeface="Calibri" pitchFamily="34" charset="0"/>
              </a:rPr>
              <a:t>  </a:t>
            </a:r>
            <a:r>
              <a:rPr lang="en-US" sz="1500" dirty="0" smtClean="0">
                <a:latin typeface="Calibri" pitchFamily="34" charset="0"/>
              </a:rPr>
              <a:t>Tier 2/Tier 3 </a:t>
            </a:r>
            <a:r>
              <a:rPr lang="en-US" sz="1500" dirty="0">
                <a:latin typeface="Calibri" pitchFamily="34" charset="0"/>
              </a:rPr>
              <a:t>Supports</a:t>
            </a:r>
          </a:p>
          <a:p>
            <a:pPr lvl="1">
              <a:buFont typeface="Wingdings" pitchFamily="2" charset="2"/>
              <a:buChar char="§"/>
            </a:pPr>
            <a:r>
              <a:rPr lang="en-US" sz="1500" dirty="0">
                <a:latin typeface="Calibri" pitchFamily="34" charset="0"/>
              </a:rPr>
              <a:t>  Integrated Systems</a:t>
            </a:r>
          </a:p>
          <a:p>
            <a:pPr lvl="1">
              <a:buFont typeface="Wingdings" pitchFamily="2" charset="2"/>
              <a:buChar char="§"/>
            </a:pPr>
            <a:r>
              <a:rPr lang="en-US" sz="1500" dirty="0">
                <a:latin typeface="Calibri" pitchFamily="34" charset="0"/>
              </a:rPr>
              <a:t>  Disproportionality, </a:t>
            </a:r>
            <a:r>
              <a:rPr lang="en-US" sz="1500" dirty="0" smtClean="0">
                <a:latin typeface="Calibri" pitchFamily="34" charset="0"/>
              </a:rPr>
              <a:t>Bully Prevention, </a:t>
            </a:r>
            <a:r>
              <a:rPr lang="en-US" sz="1500" dirty="0">
                <a:latin typeface="Calibri" pitchFamily="34" charset="0"/>
              </a:rPr>
              <a:t>and </a:t>
            </a:r>
            <a:br>
              <a:rPr lang="en-US" sz="1500" dirty="0">
                <a:latin typeface="Calibri" pitchFamily="34" charset="0"/>
              </a:rPr>
            </a:br>
            <a:r>
              <a:rPr lang="en-US" sz="1500" dirty="0">
                <a:latin typeface="Calibri" pitchFamily="34" charset="0"/>
              </a:rPr>
              <a:t>    other special topics </a:t>
            </a:r>
          </a:p>
          <a:p>
            <a:r>
              <a:rPr lang="en-US" sz="1200" dirty="0">
                <a:latin typeface="Calibri" pitchFamily="34" charset="0"/>
              </a:rPr>
              <a:t> </a:t>
            </a:r>
          </a:p>
          <a:p>
            <a:r>
              <a:rPr lang="en-US" sz="1500" dirty="0">
                <a:latin typeface="Calibri" pitchFamily="34" charset="0"/>
              </a:rPr>
              <a:t>For more information, visit </a:t>
            </a:r>
            <a:r>
              <a:rPr lang="en-US" sz="1500" b="1" dirty="0">
                <a:latin typeface="Calibri" pitchFamily="34" charset="0"/>
              </a:rPr>
              <a:t>www.pbis.org</a:t>
            </a:r>
            <a:r>
              <a:rPr lang="en-US" sz="1500" dirty="0">
                <a:latin typeface="Calibri" pitchFamily="34" charset="0"/>
              </a:rPr>
              <a:t>.  </a:t>
            </a:r>
            <a:endParaRPr lang="en-US" sz="1500" dirty="0" smtClean="0">
              <a:latin typeface="Calibri" pitchFamily="34" charset="0"/>
            </a:endParaRPr>
          </a:p>
          <a:p>
            <a:r>
              <a:rPr lang="en-US" sz="1200" i="1" dirty="0" smtClean="0">
                <a:latin typeface="Calibri" pitchFamily="34" charset="0"/>
              </a:rPr>
              <a:t>  </a:t>
            </a:r>
            <a:endParaRPr lang="en-US" sz="1200" i="1" dirty="0">
              <a:latin typeface="Calibri" pitchFamily="34" charset="0"/>
            </a:endParaRPr>
          </a:p>
          <a:p>
            <a:r>
              <a:rPr lang="en-US" sz="1000" i="1" dirty="0">
                <a:latin typeface="Trebuchet MS" pitchFamily="34" charset="0"/>
              </a:rPr>
              <a:t>Sponsored by the OSEP Center on Positive Behavioral Interventions &amp; Supports with support from the Illinois PBIS Network. </a:t>
            </a:r>
            <a:endParaRPr lang="en-US" sz="1000" dirty="0">
              <a:latin typeface="Trebuchet MS" pitchFamily="34" charset="0"/>
            </a:endParaRPr>
          </a:p>
        </p:txBody>
      </p:sp>
      <p:sp>
        <p:nvSpPr>
          <p:cNvPr id="2" name="TextBox 1"/>
          <p:cNvSpPr txBox="1"/>
          <p:nvPr/>
        </p:nvSpPr>
        <p:spPr>
          <a:xfrm>
            <a:off x="320675" y="201168"/>
            <a:ext cx="3565525" cy="830997"/>
          </a:xfrm>
          <a:prstGeom prst="rect">
            <a:avLst/>
          </a:prstGeom>
          <a:noFill/>
        </p:spPr>
        <p:txBody>
          <a:bodyPr wrap="square" rtlCol="0">
            <a:spAutoFit/>
          </a:bodyPr>
          <a:lstStyle/>
          <a:p>
            <a:pPr algn="ctr"/>
            <a:r>
              <a:rPr lang="en-US" sz="4800" dirty="0" smtClean="0">
                <a:solidFill>
                  <a:srgbClr val="3A54A5"/>
                </a:solidFill>
                <a:latin typeface="Gloucester MT Extra Condensed" pitchFamily="18" charset="0"/>
              </a:rPr>
              <a:t>School-wide PBIS</a:t>
            </a:r>
            <a:endParaRPr lang="en-US" sz="4800" dirty="0">
              <a:solidFill>
                <a:srgbClr val="3A54A5"/>
              </a:solidFill>
              <a:latin typeface="Gloucester MT Extra Condensed" pitchFamily="18" charset="0"/>
            </a:endParaRPr>
          </a:p>
        </p:txBody>
      </p:sp>
      <p:sp>
        <p:nvSpPr>
          <p:cNvPr id="10" name="Slide Number Placeholder 9"/>
          <p:cNvSpPr>
            <a:spLocks noGrp="1"/>
          </p:cNvSpPr>
          <p:nvPr>
            <p:ph type="sldNum" sz="quarter" idx="12"/>
          </p:nvPr>
        </p:nvSpPr>
        <p:spPr/>
        <p:txBody>
          <a:bodyPr/>
          <a:lstStyle/>
          <a:p>
            <a:fld id="{F93B42A7-71DA-6C4D-83B4-B36938559A4D}"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61437"/>
            <a:ext cx="8229600" cy="1143000"/>
          </a:xfrm>
        </p:spPr>
        <p:txBody>
          <a:bodyPr rtlCol="0">
            <a:normAutofit fontScale="90000"/>
          </a:bodyPr>
          <a:lstStyle/>
          <a:p>
            <a:pPr>
              <a:defRPr/>
            </a:pPr>
            <a:r>
              <a:rPr lang="en-US" sz="3200" dirty="0">
                <a:ea typeface="ＭＳ Ｐゴシック" pitchFamily="-112" charset="-128"/>
                <a:cs typeface="ＭＳ Ｐゴシック" pitchFamily="-112" charset="-128"/>
              </a:rPr>
              <a:t/>
            </a:r>
            <a:br>
              <a:rPr lang="en-US" sz="3200" dirty="0">
                <a:ea typeface="ＭＳ Ｐゴシック" pitchFamily="-112" charset="-128"/>
                <a:cs typeface="ＭＳ Ｐゴシック" pitchFamily="-112" charset="-128"/>
              </a:rPr>
            </a:br>
            <a:r>
              <a:rPr lang="en-US" sz="3200" dirty="0">
                <a:ea typeface="ＭＳ Ｐゴシック" pitchFamily="-112" charset="-128"/>
                <a:cs typeface="ＭＳ Ｐゴシック" pitchFamily="-112" charset="-128"/>
              </a:rPr>
              <a:t>Use Worksheet to Organize Your Teams Responsible for ALL Programs/Initiatives</a:t>
            </a:r>
          </a:p>
        </p:txBody>
      </p:sp>
      <p:sp>
        <p:nvSpPr>
          <p:cNvPr id="56323" name="Rectangle 3"/>
          <p:cNvSpPr>
            <a:spLocks noGrp="1" noChangeArrowheads="1"/>
          </p:cNvSpPr>
          <p:nvPr>
            <p:ph type="body" idx="1"/>
          </p:nvPr>
        </p:nvSpPr>
        <p:spPr>
          <a:xfrm>
            <a:off x="457200" y="1508760"/>
            <a:ext cx="8229600" cy="4524852"/>
          </a:xfrm>
        </p:spPr>
        <p:txBody>
          <a:bodyPr>
            <a:normAutofit fontScale="92500"/>
          </a:bodyPr>
          <a:lstStyle/>
          <a:p>
            <a:pPr lvl="1">
              <a:buClr>
                <a:schemeClr val="tx1"/>
              </a:buClr>
              <a:buFont typeface="Wingdings" pitchFamily="2" charset="2"/>
              <a:buChar char="§"/>
            </a:pPr>
            <a:r>
              <a:rPr lang="en-US" dirty="0" smtClean="0"/>
              <a:t>Step 1: Identify Current Teams (discipline, instruction, climate, school improvement, parent support, etc)</a:t>
            </a:r>
          </a:p>
          <a:p>
            <a:pPr lvl="1">
              <a:buClr>
                <a:schemeClr val="tx1"/>
              </a:buClr>
              <a:buFont typeface="Wingdings" pitchFamily="2" charset="2"/>
              <a:buChar char="§"/>
            </a:pPr>
            <a:r>
              <a:rPr lang="en-US" dirty="0" smtClean="0"/>
              <a:t>Step 2: Complete the Working Smarter document</a:t>
            </a:r>
          </a:p>
          <a:p>
            <a:pPr lvl="1">
              <a:buClr>
                <a:schemeClr val="tx1"/>
              </a:buClr>
              <a:buFont typeface="Wingdings" pitchFamily="2" charset="2"/>
              <a:buChar char="§"/>
            </a:pPr>
            <a:r>
              <a:rPr lang="en-US" dirty="0" smtClean="0"/>
              <a:t>Step 3</a:t>
            </a:r>
            <a:r>
              <a:rPr lang="en-US" b="1" dirty="0" smtClean="0"/>
              <a:t>: </a:t>
            </a:r>
            <a:r>
              <a:rPr lang="en-US" dirty="0" smtClean="0"/>
              <a:t>Based on your results, what committees/teams can you: </a:t>
            </a:r>
          </a:p>
          <a:p>
            <a:pPr lvl="1">
              <a:buClr>
                <a:schemeClr val="tx1"/>
              </a:buClr>
              <a:buFontTx/>
              <a:buNone/>
            </a:pPr>
            <a:r>
              <a:rPr lang="en-US" dirty="0" smtClean="0"/>
              <a:t>	(a) align and integrate to support everyone’s efforts  towards the school strategic plan and mission?</a:t>
            </a:r>
            <a:br>
              <a:rPr lang="en-US" dirty="0" smtClean="0"/>
            </a:br>
            <a:r>
              <a:rPr lang="en-US" dirty="0" smtClean="0"/>
              <a:t/>
            </a:r>
            <a:br>
              <a:rPr lang="en-US" dirty="0" smtClean="0"/>
            </a:br>
            <a:r>
              <a:rPr lang="en-US" dirty="0" smtClean="0"/>
              <a:t>Determine your next steps … </a:t>
            </a:r>
          </a:p>
          <a:p>
            <a:pPr lvl="1">
              <a:buClr>
                <a:schemeClr val="tx1"/>
              </a:buClr>
              <a:buFontTx/>
              <a:buNone/>
            </a:pPr>
            <a:endParaRPr lang="en-US" dirty="0" smtClean="0"/>
          </a:p>
        </p:txBody>
      </p:sp>
      <p:sp>
        <p:nvSpPr>
          <p:cNvPr id="56325" name="Slide Number Placeholder 5"/>
          <p:cNvSpPr>
            <a:spLocks noGrp="1"/>
          </p:cNvSpPr>
          <p:nvPr>
            <p:ph type="sldNum" sz="quarter" idx="12"/>
          </p:nvPr>
        </p:nvSpPr>
        <p:spPr>
          <a:noFill/>
        </p:spPr>
        <p:txBody>
          <a:bodyPr/>
          <a:lstStyle/>
          <a:p>
            <a:fld id="{115D3769-C42C-40CB-BD46-94B7A9CF6404}" type="slidenum">
              <a:rPr lang="en-US" smtClean="0"/>
              <a:pPr/>
              <a:t>40</a:t>
            </a:fld>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04299" y="381477"/>
          <a:ext cx="8811101" cy="6010751"/>
        </p:xfrm>
        <a:graphic>
          <a:graphicData uri="http://schemas.openxmlformats.org/presentationml/2006/ole">
            <mc:AlternateContent xmlns:mc="http://schemas.openxmlformats.org/markup-compatibility/2006">
              <mc:Choice xmlns:v="urn:schemas-microsoft-com:vml" Requires="v">
                <p:oleObj spid="_x0000_s999427" name="Document" r:id="rId3" imgW="21224663" imgH="14480021" progId="Word.Document.12">
                  <p:link updateAutomatic="1"/>
                </p:oleObj>
              </mc:Choice>
              <mc:Fallback>
                <p:oleObj name="Document" r:id="rId3" imgW="21224663" imgH="14480021" progId="Word.Document.12">
                  <p:link updateAutomatic="1"/>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9" y="381477"/>
                        <a:ext cx="8811101" cy="6010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Slide Number Placeholder 4"/>
          <p:cNvSpPr>
            <a:spLocks noGrp="1"/>
          </p:cNvSpPr>
          <p:nvPr>
            <p:ph type="sldNum" sz="quarter" idx="12"/>
          </p:nvPr>
        </p:nvSpPr>
        <p:spPr>
          <a:noFill/>
        </p:spPr>
        <p:txBody>
          <a:bodyPr/>
          <a:lstStyle/>
          <a:p>
            <a:fld id="{C38EE6A5-22FB-4ECA-A7A8-BB9783A61BA5}" type="slidenum">
              <a:rPr lang="en-US" smtClean="0"/>
              <a:pPr/>
              <a:t>41</a:t>
            </a:fld>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0002" name="Group 2"/>
          <p:cNvGraphicFramePr>
            <a:graphicFrameLocks noGrp="1"/>
          </p:cNvGraphicFramePr>
          <p:nvPr/>
        </p:nvGraphicFramePr>
        <p:xfrm>
          <a:off x="1" y="68580"/>
          <a:ext cx="9144000" cy="6526986"/>
        </p:xfrm>
        <a:graphic>
          <a:graphicData uri="http://schemas.openxmlformats.org/drawingml/2006/table">
            <a:tbl>
              <a:tblPr/>
              <a:tblGrid>
                <a:gridCol w="1554480"/>
                <a:gridCol w="1136333"/>
                <a:gridCol w="1090612"/>
                <a:gridCol w="927735"/>
                <a:gridCol w="1234440"/>
                <a:gridCol w="1757363"/>
                <a:gridCol w="1443037"/>
              </a:tblGrid>
              <a:tr h="12344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charset="-128"/>
                        </a:rPr>
                        <a:t>Workgroup/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charset="-128"/>
                        </a:rPr>
                        <a:t>Committee/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charset="-128"/>
                        </a:rPr>
                        <a:t>Team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E987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charset="-128"/>
                        </a:rPr>
                        <a:t>Outcome/Link to SIP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E987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charset="-128"/>
                        </a:rPr>
                        <a:t>Who do we serve?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charset="-128"/>
                        </a:rPr>
                        <a:t>What is the ticket 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E987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charset="-128"/>
                        </a:rPr>
                        <a:t>Names of Staff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E987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charset="-128"/>
                        </a:rPr>
                        <a:t>Non-negotiable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charset="-128"/>
                        </a:rPr>
                        <a:t>District Mandate?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E987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charset="-128"/>
                        </a:rPr>
                        <a:t>How do we measure impact?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E987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charset="-128"/>
                        </a:rPr>
                        <a:t>Overlap?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charset="-128"/>
                        </a:rPr>
                        <a:t>Modify?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E9878"/>
                    </a:solidFill>
                  </a:tcPr>
                </a:tc>
              </a:tr>
              <a:tr h="7498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chemeClr val="tx1"/>
                          </a:solidFill>
                          <a:effectLst/>
                          <a:latin typeface="Arial" charset="0"/>
                          <a:ea typeface="ＭＳ Ｐゴシック" charset="-128"/>
                        </a:rPr>
                        <a:t>Attendance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students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Junebug, Leo, Tom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Attendance records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Yes-fold to SW PBS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7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charset="0"/>
                          <a:ea typeface="ＭＳ Ｐゴシック" charset="-128"/>
                        </a:rPr>
                        <a:t>SW PBS Team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Students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staff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Ben, Tom, Lou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Office Referrals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Attend, MIR,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Nursing log ,climate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Yes- continue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75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chemeClr val="tx1"/>
                          </a:solidFill>
                          <a:effectLst/>
                          <a:latin typeface="Arial" charset="0"/>
                          <a:ea typeface="ＭＳ Ｐゴシック" charset="-128"/>
                        </a:rPr>
                        <a:t>Safety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Students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staff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Toni, Barb, Tom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Office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Referrals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BIG 5, climate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Yes-fold into SW PBS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3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chemeClr val="tx1"/>
                          </a:solidFill>
                          <a:effectLst/>
                          <a:latin typeface="Arial" charset="0"/>
                          <a:ea typeface="ＭＳ Ｐゴシック" charset="-128"/>
                        </a:rPr>
                        <a:t>School Spirit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students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Tom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Yes-fold into SW PBS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2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chemeClr val="tx1"/>
                          </a:solidFill>
                          <a:effectLst/>
                          <a:latin typeface="Arial" charset="0"/>
                          <a:ea typeface="ＭＳ Ｐゴシック" charset="-128"/>
                        </a:rPr>
                        <a:t>Discipline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students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Tom, Lou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Office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Referrals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Yes-fold into SW PBS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36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chemeClr val="tx1"/>
                          </a:solidFill>
                          <a:effectLst/>
                          <a:latin typeface="Arial" charset="0"/>
                          <a:ea typeface="ＭＳ Ｐゴシック" charset="-128"/>
                        </a:rPr>
                        <a:t>Student Support Team/Problem Solving Team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students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Steve, </a:t>
                      </a:r>
                      <a:r>
                        <a:rPr kumimoji="0" lang="en-US" sz="1400" b="0" i="0" u="none" strike="noStrike" cap="none" normalizeH="0" baseline="0" dirty="0" err="1" smtClean="0">
                          <a:ln>
                            <a:noFill/>
                          </a:ln>
                          <a:solidFill>
                            <a:schemeClr val="tx1"/>
                          </a:solidFill>
                          <a:effectLst/>
                          <a:latin typeface="Arial" charset="0"/>
                          <a:ea typeface="ＭＳ Ｐゴシック" charset="-128"/>
                        </a:rPr>
                        <a:t>Sue,Jon</a:t>
                      </a:r>
                      <a:r>
                        <a:rPr kumimoji="0" lang="en-US" sz="1400" b="0" i="0" u="none" strike="noStrike" cap="none" normalizeH="0" baseline="0" dirty="0" smtClean="0">
                          <a:ln>
                            <a:noFill/>
                          </a:ln>
                          <a:solidFill>
                            <a:schemeClr val="tx1"/>
                          </a:solidFill>
                          <a:effectLst/>
                          <a:latin typeface="Arial" charset="0"/>
                          <a:ea typeface="ＭＳ Ｐゴシック"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Tom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Discipline,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DIBELS, FACTS…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No- continue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8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chemeClr val="tx1"/>
                          </a:solidFill>
                          <a:effectLst/>
                          <a:latin typeface="Arial" charset="0"/>
                          <a:ea typeface="ＭＳ Ｐゴシック" charset="-128"/>
                        </a:rPr>
                        <a:t>School Improvement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1,2,3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Bill, Jon, Lou, Tom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All of the above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Yes- continue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fld id="{F93B42A7-71DA-6C4D-83B4-B36938559A4D}" type="slidenum">
              <a:rPr lang="en-US" smtClean="0"/>
              <a:pPr/>
              <a:t>42</a:t>
            </a:fld>
            <a:endParaRPr lang="en-US"/>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90600" y="304800"/>
            <a:ext cx="8001000" cy="1676400"/>
          </a:xfrm>
        </p:spPr>
        <p:txBody>
          <a:bodyPr/>
          <a:lstStyle/>
          <a:p>
            <a:pPr eaLnBrk="1" hangingPunct="1">
              <a:defRPr/>
            </a:pPr>
            <a:r>
              <a:rPr lang="en-US" sz="4000" b="1" dirty="0" smtClean="0">
                <a:effectLst>
                  <a:outerShdw blurRad="38100" dist="38100" dir="2700000" algn="tl">
                    <a:srgbClr val="C0C0C0"/>
                  </a:outerShdw>
                </a:effectLst>
              </a:rPr>
              <a:t>2. Develop precision statements</a:t>
            </a:r>
          </a:p>
        </p:txBody>
      </p:sp>
      <p:sp>
        <p:nvSpPr>
          <p:cNvPr id="101379" name="Rectangle 3"/>
          <p:cNvSpPr>
            <a:spLocks noGrp="1" noChangeArrowheads="1"/>
          </p:cNvSpPr>
          <p:nvPr>
            <p:ph type="body" idx="1"/>
          </p:nvPr>
        </p:nvSpPr>
        <p:spPr>
          <a:xfrm>
            <a:off x="609600" y="2895600"/>
            <a:ext cx="7924800" cy="4525963"/>
          </a:xfrm>
        </p:spPr>
        <p:txBody>
          <a:bodyPr/>
          <a:lstStyle/>
          <a:p>
            <a:pPr marL="609600" indent="-609600" eaLnBrk="1" hangingPunct="1">
              <a:buFont typeface="Arial" pitchFamily="29" charset="0"/>
              <a:buChar char="–"/>
            </a:pPr>
            <a:r>
              <a:rPr lang="en-US">
                <a:ea typeface="ＭＳ Ｐゴシック" pitchFamily="29" charset="-128"/>
                <a:cs typeface="ＭＳ Ｐゴシック" pitchFamily="29" charset="-128"/>
              </a:rPr>
              <a:t>Key to being efficient with limited resources</a:t>
            </a:r>
          </a:p>
          <a:p>
            <a:pPr marL="609600" indent="-609600" eaLnBrk="1" hangingPunct="1">
              <a:buFontTx/>
              <a:buNone/>
            </a:pPr>
            <a:endParaRPr lang="en-US">
              <a:ea typeface="ＭＳ Ｐゴシック" pitchFamily="29" charset="-128"/>
              <a:cs typeface="ＭＳ Ｐゴシック" pitchFamily="29" charset="-128"/>
            </a:endParaRPr>
          </a:p>
        </p:txBody>
      </p:sp>
      <p:sp>
        <p:nvSpPr>
          <p:cNvPr id="101380" name="AutoShape 4"/>
          <p:cNvSpPr>
            <a:spLocks noChangeArrowheads="1"/>
          </p:cNvSpPr>
          <p:nvPr/>
        </p:nvSpPr>
        <p:spPr bwMode="auto">
          <a:xfrm>
            <a:off x="0" y="0"/>
            <a:ext cx="1371600" cy="2133600"/>
          </a:xfrm>
          <a:prstGeom prst="rtTriangle">
            <a:avLst/>
          </a:prstGeom>
          <a:solidFill>
            <a:srgbClr val="33CC33"/>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01381" name="AutoShape 5"/>
          <p:cNvSpPr>
            <a:spLocks noChangeArrowheads="1"/>
          </p:cNvSpPr>
          <p:nvPr/>
        </p:nvSpPr>
        <p:spPr bwMode="auto">
          <a:xfrm>
            <a:off x="0" y="0"/>
            <a:ext cx="571500" cy="893763"/>
          </a:xfrm>
          <a:prstGeom prst="rtTriangle">
            <a:avLst/>
          </a:prstGeom>
          <a:solidFill>
            <a:srgbClr val="FFFF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01382" name="AutoShape 6"/>
          <p:cNvSpPr>
            <a:spLocks noChangeArrowheads="1"/>
          </p:cNvSpPr>
          <p:nvPr/>
        </p:nvSpPr>
        <p:spPr bwMode="auto">
          <a:xfrm>
            <a:off x="0" y="0"/>
            <a:ext cx="228600" cy="342900"/>
          </a:xfrm>
          <a:prstGeom prst="rtTriangle">
            <a:avLst/>
          </a:prstGeom>
          <a:solidFill>
            <a:srgbClr val="FF00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F93B42A7-71DA-6C4D-83B4-B36938559A4D}"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90600" y="457200"/>
            <a:ext cx="8153400" cy="990600"/>
          </a:xfrm>
        </p:spPr>
        <p:txBody>
          <a:bodyPr/>
          <a:lstStyle/>
          <a:p>
            <a:pPr eaLnBrk="1" hangingPunct="1">
              <a:defRPr/>
            </a:pPr>
            <a:r>
              <a:rPr lang="en-US" sz="4000" b="1" smtClean="0">
                <a:effectLst>
                  <a:outerShdw blurRad="38100" dist="38100" dir="2700000" algn="tl">
                    <a:srgbClr val="C0C0C0"/>
                  </a:outerShdw>
                </a:effectLst>
              </a:rPr>
              <a:t>From primary to precise</a:t>
            </a:r>
          </a:p>
        </p:txBody>
      </p:sp>
      <p:sp>
        <p:nvSpPr>
          <p:cNvPr id="103427" name="Rectangle 3"/>
          <p:cNvSpPr>
            <a:spLocks noGrp="1" noChangeArrowheads="1"/>
          </p:cNvSpPr>
          <p:nvPr>
            <p:ph type="body" idx="1"/>
          </p:nvPr>
        </p:nvSpPr>
        <p:spPr>
          <a:xfrm>
            <a:off x="1143000" y="1752600"/>
            <a:ext cx="8001000" cy="5105400"/>
          </a:xfrm>
        </p:spPr>
        <p:txBody>
          <a:bodyPr>
            <a:normAutofit lnSpcReduction="10000"/>
          </a:bodyPr>
          <a:lstStyle/>
          <a:p>
            <a:pPr eaLnBrk="1" hangingPunct="1">
              <a:buFont typeface="Arial" pitchFamily="29" charset="0"/>
              <a:buChar char="–"/>
            </a:pPr>
            <a:r>
              <a:rPr lang="en-US">
                <a:ea typeface="ＭＳ Ｐゴシック" pitchFamily="29" charset="-128"/>
                <a:cs typeface="ＭＳ Ｐゴシック" pitchFamily="29" charset="-128"/>
              </a:rPr>
              <a:t>Primary statements are vague and leave us with more questions than answers</a:t>
            </a:r>
          </a:p>
          <a:p>
            <a:pPr eaLnBrk="1" hangingPunct="1">
              <a:buFont typeface="Arial" pitchFamily="29" charset="0"/>
              <a:buChar char="–"/>
            </a:pPr>
            <a:r>
              <a:rPr lang="en-US">
                <a:ea typeface="ＭＳ Ｐゴシック" pitchFamily="29" charset="-128"/>
                <a:cs typeface="ＭＳ Ｐゴシック" pitchFamily="29" charset="-128"/>
              </a:rPr>
              <a:t>Precise statements include information about the 5 “Wh” questions:</a:t>
            </a:r>
          </a:p>
          <a:p>
            <a:pPr lvl="1" eaLnBrk="1" hangingPunct="1"/>
            <a:r>
              <a:rPr lang="en-US"/>
              <a:t>What is the problem and how often is it happening?</a:t>
            </a:r>
          </a:p>
          <a:p>
            <a:pPr lvl="1" eaLnBrk="1" hangingPunct="1"/>
            <a:r>
              <a:rPr lang="en-US"/>
              <a:t>Where is it happening</a:t>
            </a:r>
          </a:p>
          <a:p>
            <a:pPr lvl="1" eaLnBrk="1" hangingPunct="1"/>
            <a:r>
              <a:rPr lang="en-US"/>
              <a:t>Who is engaging in the behavior?</a:t>
            </a:r>
          </a:p>
          <a:p>
            <a:pPr lvl="1" eaLnBrk="1" hangingPunct="1"/>
            <a:r>
              <a:rPr lang="en-US"/>
              <a:t>When is the problem most likely to occur?</a:t>
            </a:r>
          </a:p>
          <a:p>
            <a:pPr lvl="1" eaLnBrk="1" hangingPunct="1"/>
            <a:r>
              <a:rPr lang="en-US"/>
              <a:t>Why is the problem sustaining?</a:t>
            </a:r>
          </a:p>
          <a:p>
            <a:pPr lvl="1" eaLnBrk="1" hangingPunct="1"/>
            <a:endParaRPr lang="en-US"/>
          </a:p>
        </p:txBody>
      </p:sp>
      <p:sp>
        <p:nvSpPr>
          <p:cNvPr id="103428" name="AutoShape 4"/>
          <p:cNvSpPr>
            <a:spLocks noChangeArrowheads="1"/>
          </p:cNvSpPr>
          <p:nvPr/>
        </p:nvSpPr>
        <p:spPr bwMode="auto">
          <a:xfrm>
            <a:off x="0" y="0"/>
            <a:ext cx="1371600" cy="2133600"/>
          </a:xfrm>
          <a:prstGeom prst="rtTriangle">
            <a:avLst/>
          </a:prstGeom>
          <a:solidFill>
            <a:srgbClr val="33CC33"/>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03429" name="AutoShape 5"/>
          <p:cNvSpPr>
            <a:spLocks noChangeArrowheads="1"/>
          </p:cNvSpPr>
          <p:nvPr/>
        </p:nvSpPr>
        <p:spPr bwMode="auto">
          <a:xfrm>
            <a:off x="0" y="0"/>
            <a:ext cx="571500" cy="893763"/>
          </a:xfrm>
          <a:prstGeom prst="rtTriangle">
            <a:avLst/>
          </a:prstGeom>
          <a:solidFill>
            <a:srgbClr val="FFFF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03430" name="AutoShape 6"/>
          <p:cNvSpPr>
            <a:spLocks noChangeArrowheads="1"/>
          </p:cNvSpPr>
          <p:nvPr/>
        </p:nvSpPr>
        <p:spPr bwMode="auto">
          <a:xfrm>
            <a:off x="0" y="0"/>
            <a:ext cx="228600" cy="342900"/>
          </a:xfrm>
          <a:prstGeom prst="rtTriangle">
            <a:avLst/>
          </a:prstGeom>
          <a:solidFill>
            <a:srgbClr val="FF00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F93B42A7-71DA-6C4D-83B4-B36938559A4D}"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38200" y="457200"/>
            <a:ext cx="7848600" cy="1295400"/>
          </a:xfrm>
        </p:spPr>
        <p:txBody>
          <a:bodyPr>
            <a:normAutofit fontScale="90000"/>
          </a:bodyPr>
          <a:lstStyle/>
          <a:p>
            <a:pPr eaLnBrk="1" hangingPunct="1">
              <a:defRPr/>
            </a:pPr>
            <a:r>
              <a:rPr lang="en-US" sz="4000" b="1" smtClean="0">
                <a:effectLst>
                  <a:outerShdw blurRad="38100" dist="38100" dir="2700000" algn="tl">
                    <a:srgbClr val="C0C0C0"/>
                  </a:outerShdw>
                </a:effectLst>
              </a:rPr>
              <a:t>From primary to precise: </a:t>
            </a:r>
            <a:br>
              <a:rPr lang="en-US" sz="4000" b="1" smtClean="0">
                <a:effectLst>
                  <a:outerShdw blurRad="38100" dist="38100" dir="2700000" algn="tl">
                    <a:srgbClr val="C0C0C0"/>
                  </a:outerShdw>
                </a:effectLst>
              </a:rPr>
            </a:br>
            <a:r>
              <a:rPr lang="en-US" sz="4000" b="1" smtClean="0">
                <a:effectLst>
                  <a:outerShdw blurRad="38100" dist="38100" dir="2700000" algn="tl">
                    <a:srgbClr val="C0C0C0"/>
                  </a:outerShdw>
                </a:effectLst>
              </a:rPr>
              <a:t>An example</a:t>
            </a:r>
          </a:p>
        </p:txBody>
      </p:sp>
      <p:sp>
        <p:nvSpPr>
          <p:cNvPr id="105475" name="Rectangle 3"/>
          <p:cNvSpPr>
            <a:spLocks noGrp="1" noChangeArrowheads="1"/>
          </p:cNvSpPr>
          <p:nvPr>
            <p:ph type="body" sz="half" idx="1"/>
          </p:nvPr>
        </p:nvSpPr>
        <p:spPr>
          <a:xfrm>
            <a:off x="0" y="2209800"/>
            <a:ext cx="3733800" cy="4343400"/>
          </a:xfrm>
        </p:spPr>
        <p:txBody>
          <a:bodyPr/>
          <a:lstStyle/>
          <a:p>
            <a:pPr eaLnBrk="1" hangingPunct="1">
              <a:buFont typeface="Arial" pitchFamily="29" charset="0"/>
              <a:buChar char="–"/>
            </a:pPr>
            <a:r>
              <a:rPr lang="en-US">
                <a:ea typeface="ＭＳ Ｐゴシック" pitchFamily="29" charset="-128"/>
                <a:cs typeface="ＭＳ Ｐゴシック" pitchFamily="29" charset="-128"/>
              </a:rPr>
              <a:t>Primary statement:</a:t>
            </a:r>
          </a:p>
          <a:p>
            <a:pPr lvl="1" eaLnBrk="1" hangingPunct="1"/>
            <a:r>
              <a:rPr lang="en-US"/>
              <a:t>“There is too much fighting at our school”</a:t>
            </a:r>
          </a:p>
          <a:p>
            <a:pPr lvl="1" eaLnBrk="1" hangingPunct="1"/>
            <a:endParaRPr lang="en-US"/>
          </a:p>
        </p:txBody>
      </p:sp>
      <p:sp>
        <p:nvSpPr>
          <p:cNvPr id="20484" name="Rectangle 4"/>
          <p:cNvSpPr>
            <a:spLocks noGrp="1" noChangeArrowheads="1"/>
          </p:cNvSpPr>
          <p:nvPr>
            <p:ph type="body" sz="half" idx="2"/>
          </p:nvPr>
        </p:nvSpPr>
        <p:spPr>
          <a:xfrm>
            <a:off x="4114800" y="2133600"/>
            <a:ext cx="5029200" cy="4343400"/>
          </a:xfrm>
        </p:spPr>
        <p:txBody>
          <a:bodyPr/>
          <a:lstStyle/>
          <a:p>
            <a:pPr eaLnBrk="1" hangingPunct="1">
              <a:buFont typeface="Arial" pitchFamily="29" charset="0"/>
              <a:buChar char="–"/>
            </a:pPr>
            <a:r>
              <a:rPr lang="en-US">
                <a:ea typeface="ＭＳ Ｐゴシック" pitchFamily="29" charset="-128"/>
                <a:cs typeface="ＭＳ Ｐゴシック" pitchFamily="29" charset="-128"/>
              </a:rPr>
              <a:t>Precise statement</a:t>
            </a:r>
          </a:p>
          <a:p>
            <a:pPr lvl="1" eaLnBrk="1" hangingPunct="1"/>
            <a:r>
              <a:rPr lang="en-US"/>
              <a:t>There were 30 more ODRs for aggression on the playground than last year, and these are most likely to occur from 12:00-12:30 during </a:t>
            </a:r>
          </a:p>
          <a:p>
            <a:pPr lvl="1" eaLnBrk="1" hangingPunct="1">
              <a:buFontTx/>
              <a:buNone/>
            </a:pPr>
            <a:r>
              <a:rPr lang="en-US"/>
              <a:t>    fifth grade’s recess because there is a large number of students, and the aggression is related to getting access to the new playground equipment. “</a:t>
            </a:r>
          </a:p>
          <a:p>
            <a:pPr eaLnBrk="1" hangingPunct="1"/>
            <a:endParaRPr lang="en-US">
              <a:ea typeface="ＭＳ Ｐゴシック" pitchFamily="29" charset="-128"/>
              <a:cs typeface="ＭＳ Ｐゴシック" pitchFamily="29" charset="-128"/>
            </a:endParaRPr>
          </a:p>
        </p:txBody>
      </p:sp>
      <p:sp>
        <p:nvSpPr>
          <p:cNvPr id="105477" name="AutoShape 5"/>
          <p:cNvSpPr>
            <a:spLocks noChangeArrowheads="1"/>
          </p:cNvSpPr>
          <p:nvPr/>
        </p:nvSpPr>
        <p:spPr bwMode="auto">
          <a:xfrm>
            <a:off x="0" y="0"/>
            <a:ext cx="1371600" cy="2133600"/>
          </a:xfrm>
          <a:prstGeom prst="rtTriangle">
            <a:avLst/>
          </a:prstGeom>
          <a:solidFill>
            <a:srgbClr val="33CC33"/>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05478" name="AutoShape 6"/>
          <p:cNvSpPr>
            <a:spLocks noChangeArrowheads="1"/>
          </p:cNvSpPr>
          <p:nvPr/>
        </p:nvSpPr>
        <p:spPr bwMode="auto">
          <a:xfrm>
            <a:off x="0" y="0"/>
            <a:ext cx="571500" cy="893763"/>
          </a:xfrm>
          <a:prstGeom prst="rtTriangle">
            <a:avLst/>
          </a:prstGeom>
          <a:solidFill>
            <a:srgbClr val="FFFF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05479" name="AutoShape 7"/>
          <p:cNvSpPr>
            <a:spLocks noChangeArrowheads="1"/>
          </p:cNvSpPr>
          <p:nvPr/>
        </p:nvSpPr>
        <p:spPr bwMode="auto">
          <a:xfrm>
            <a:off x="0" y="0"/>
            <a:ext cx="228600" cy="342900"/>
          </a:xfrm>
          <a:prstGeom prst="rtTriangle">
            <a:avLst/>
          </a:prstGeom>
          <a:solidFill>
            <a:srgbClr val="FF00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20488" name="Oval 8"/>
          <p:cNvSpPr>
            <a:spLocks noChangeArrowheads="1"/>
          </p:cNvSpPr>
          <p:nvPr/>
        </p:nvSpPr>
        <p:spPr bwMode="auto">
          <a:xfrm>
            <a:off x="6172200" y="2743200"/>
            <a:ext cx="1981200" cy="457200"/>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0489" name="Oval 9"/>
          <p:cNvSpPr>
            <a:spLocks noChangeArrowheads="1"/>
          </p:cNvSpPr>
          <p:nvPr/>
        </p:nvSpPr>
        <p:spPr bwMode="auto">
          <a:xfrm>
            <a:off x="7010400" y="3124200"/>
            <a:ext cx="1524000" cy="381000"/>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0490" name="Oval 10"/>
          <p:cNvSpPr>
            <a:spLocks noChangeArrowheads="1"/>
          </p:cNvSpPr>
          <p:nvPr/>
        </p:nvSpPr>
        <p:spPr bwMode="auto">
          <a:xfrm>
            <a:off x="6629400" y="3733800"/>
            <a:ext cx="1600200" cy="457200"/>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0491" name="Oval 11"/>
          <p:cNvSpPr>
            <a:spLocks noChangeArrowheads="1"/>
          </p:cNvSpPr>
          <p:nvPr/>
        </p:nvSpPr>
        <p:spPr bwMode="auto">
          <a:xfrm>
            <a:off x="4724400" y="4114800"/>
            <a:ext cx="1676400" cy="457200"/>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0492" name="Oval 12"/>
          <p:cNvSpPr>
            <a:spLocks noChangeArrowheads="1"/>
          </p:cNvSpPr>
          <p:nvPr/>
        </p:nvSpPr>
        <p:spPr bwMode="auto">
          <a:xfrm>
            <a:off x="5334000" y="4495800"/>
            <a:ext cx="3124200" cy="381000"/>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0493" name="Oval 13"/>
          <p:cNvSpPr>
            <a:spLocks noChangeArrowheads="1"/>
          </p:cNvSpPr>
          <p:nvPr/>
        </p:nvSpPr>
        <p:spPr bwMode="auto">
          <a:xfrm>
            <a:off x="4724400" y="5105400"/>
            <a:ext cx="4114800" cy="914400"/>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0494" name="Oval 14"/>
          <p:cNvSpPr>
            <a:spLocks noChangeArrowheads="1"/>
          </p:cNvSpPr>
          <p:nvPr/>
        </p:nvSpPr>
        <p:spPr bwMode="auto">
          <a:xfrm>
            <a:off x="4800600" y="3124200"/>
            <a:ext cx="1524000" cy="381000"/>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15" name="Slide Number Placeholder 14"/>
          <p:cNvSpPr>
            <a:spLocks noGrp="1"/>
          </p:cNvSpPr>
          <p:nvPr>
            <p:ph type="sldNum" sz="quarter" idx="12"/>
          </p:nvPr>
        </p:nvSpPr>
        <p:spPr/>
        <p:txBody>
          <a:bodyPr/>
          <a:lstStyle/>
          <a:p>
            <a:fld id="{F93B42A7-71DA-6C4D-83B4-B36938559A4D}" type="slidenum">
              <a:rPr lang="en-US" smtClean="0"/>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Effect transition="in" filter="blinds(horizontal)">
                                      <p:cBhvr>
                                        <p:cTn id="7" dur="500"/>
                                        <p:tgtEl>
                                          <p:spTgt spid="2048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484">
                                            <p:txEl>
                                              <p:pRg st="1" end="1"/>
                                            </p:txEl>
                                          </p:spTgt>
                                        </p:tgtEl>
                                        <p:attrNameLst>
                                          <p:attrName>style.visibility</p:attrName>
                                        </p:attrNameLst>
                                      </p:cBhvr>
                                      <p:to>
                                        <p:strVal val="visible"/>
                                      </p:to>
                                    </p:set>
                                    <p:animEffect transition="in" filter="blinds(horizontal)">
                                      <p:cBhvr>
                                        <p:cTn id="10" dur="500"/>
                                        <p:tgtEl>
                                          <p:spTgt spid="20484">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484">
                                            <p:txEl>
                                              <p:pRg st="2" end="2"/>
                                            </p:txEl>
                                          </p:spTgt>
                                        </p:tgtEl>
                                        <p:attrNameLst>
                                          <p:attrName>style.visibility</p:attrName>
                                        </p:attrNameLst>
                                      </p:cBhvr>
                                      <p:to>
                                        <p:strVal val="visible"/>
                                      </p:to>
                                    </p:set>
                                    <p:animEffect transition="in" filter="blinds(horizontal)">
                                      <p:cBhvr>
                                        <p:cTn id="13" dur="500"/>
                                        <p:tgtEl>
                                          <p:spTgt spid="2048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488"/>
                                        </p:tgtEl>
                                        <p:attrNameLst>
                                          <p:attrName>style.visibility</p:attrName>
                                        </p:attrNameLst>
                                      </p:cBhvr>
                                      <p:to>
                                        <p:strVal val="visible"/>
                                      </p:to>
                                    </p:set>
                                    <p:anim calcmode="lin" valueType="num">
                                      <p:cBhvr additive="base">
                                        <p:cTn id="18" dur="500" fill="hold"/>
                                        <p:tgtEl>
                                          <p:spTgt spid="20488"/>
                                        </p:tgtEl>
                                        <p:attrNameLst>
                                          <p:attrName>ppt_x</p:attrName>
                                        </p:attrNameLst>
                                      </p:cBhvr>
                                      <p:tavLst>
                                        <p:tav tm="0">
                                          <p:val>
                                            <p:strVal val="#ppt_x"/>
                                          </p:val>
                                        </p:tav>
                                        <p:tav tm="100000">
                                          <p:val>
                                            <p:strVal val="#ppt_x"/>
                                          </p:val>
                                        </p:tav>
                                      </p:tavLst>
                                    </p:anim>
                                    <p:anim calcmode="lin" valueType="num">
                                      <p:cBhvr additive="base">
                                        <p:cTn id="19" dur="500" fill="hold"/>
                                        <p:tgtEl>
                                          <p:spTgt spid="2048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494"/>
                                        </p:tgtEl>
                                        <p:attrNameLst>
                                          <p:attrName>style.visibility</p:attrName>
                                        </p:attrNameLst>
                                      </p:cBhvr>
                                      <p:to>
                                        <p:strVal val="visible"/>
                                      </p:to>
                                    </p:set>
                                    <p:anim calcmode="lin" valueType="num">
                                      <p:cBhvr additive="base">
                                        <p:cTn id="24" dur="500" fill="hold"/>
                                        <p:tgtEl>
                                          <p:spTgt spid="20494"/>
                                        </p:tgtEl>
                                        <p:attrNameLst>
                                          <p:attrName>ppt_x</p:attrName>
                                        </p:attrNameLst>
                                      </p:cBhvr>
                                      <p:tavLst>
                                        <p:tav tm="0">
                                          <p:val>
                                            <p:strVal val="#ppt_x"/>
                                          </p:val>
                                        </p:tav>
                                        <p:tav tm="100000">
                                          <p:val>
                                            <p:strVal val="#ppt_x"/>
                                          </p:val>
                                        </p:tav>
                                      </p:tavLst>
                                    </p:anim>
                                    <p:anim calcmode="lin" valueType="num">
                                      <p:cBhvr additive="base">
                                        <p:cTn id="25" dur="500" fill="hold"/>
                                        <p:tgtEl>
                                          <p:spTgt spid="2049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489"/>
                                        </p:tgtEl>
                                        <p:attrNameLst>
                                          <p:attrName>style.visibility</p:attrName>
                                        </p:attrNameLst>
                                      </p:cBhvr>
                                      <p:to>
                                        <p:strVal val="visible"/>
                                      </p:to>
                                    </p:set>
                                    <p:anim calcmode="lin" valueType="num">
                                      <p:cBhvr additive="base">
                                        <p:cTn id="30" dur="500" fill="hold"/>
                                        <p:tgtEl>
                                          <p:spTgt spid="20489"/>
                                        </p:tgtEl>
                                        <p:attrNameLst>
                                          <p:attrName>ppt_x</p:attrName>
                                        </p:attrNameLst>
                                      </p:cBhvr>
                                      <p:tavLst>
                                        <p:tav tm="0">
                                          <p:val>
                                            <p:strVal val="#ppt_x"/>
                                          </p:val>
                                        </p:tav>
                                        <p:tav tm="100000">
                                          <p:val>
                                            <p:strVal val="#ppt_x"/>
                                          </p:val>
                                        </p:tav>
                                      </p:tavLst>
                                    </p:anim>
                                    <p:anim calcmode="lin" valueType="num">
                                      <p:cBhvr additive="base">
                                        <p:cTn id="31" dur="500" fill="hold"/>
                                        <p:tgtEl>
                                          <p:spTgt spid="2048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490"/>
                                        </p:tgtEl>
                                        <p:attrNameLst>
                                          <p:attrName>style.visibility</p:attrName>
                                        </p:attrNameLst>
                                      </p:cBhvr>
                                      <p:to>
                                        <p:strVal val="visible"/>
                                      </p:to>
                                    </p:set>
                                    <p:anim calcmode="lin" valueType="num">
                                      <p:cBhvr additive="base">
                                        <p:cTn id="36" dur="500" fill="hold"/>
                                        <p:tgtEl>
                                          <p:spTgt spid="20490"/>
                                        </p:tgtEl>
                                        <p:attrNameLst>
                                          <p:attrName>ppt_x</p:attrName>
                                        </p:attrNameLst>
                                      </p:cBhvr>
                                      <p:tavLst>
                                        <p:tav tm="0">
                                          <p:val>
                                            <p:strVal val="#ppt_x"/>
                                          </p:val>
                                        </p:tav>
                                        <p:tav tm="100000">
                                          <p:val>
                                            <p:strVal val="#ppt_x"/>
                                          </p:val>
                                        </p:tav>
                                      </p:tavLst>
                                    </p:anim>
                                    <p:anim calcmode="lin" valueType="num">
                                      <p:cBhvr additive="base">
                                        <p:cTn id="37" dur="500" fill="hold"/>
                                        <p:tgtEl>
                                          <p:spTgt spid="2049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491"/>
                                        </p:tgtEl>
                                        <p:attrNameLst>
                                          <p:attrName>style.visibility</p:attrName>
                                        </p:attrNameLst>
                                      </p:cBhvr>
                                      <p:to>
                                        <p:strVal val="visible"/>
                                      </p:to>
                                    </p:set>
                                    <p:anim calcmode="lin" valueType="num">
                                      <p:cBhvr additive="base">
                                        <p:cTn id="42" dur="500" fill="hold"/>
                                        <p:tgtEl>
                                          <p:spTgt spid="20491"/>
                                        </p:tgtEl>
                                        <p:attrNameLst>
                                          <p:attrName>ppt_x</p:attrName>
                                        </p:attrNameLst>
                                      </p:cBhvr>
                                      <p:tavLst>
                                        <p:tav tm="0">
                                          <p:val>
                                            <p:strVal val="#ppt_x"/>
                                          </p:val>
                                        </p:tav>
                                        <p:tav tm="100000">
                                          <p:val>
                                            <p:strVal val="#ppt_x"/>
                                          </p:val>
                                        </p:tav>
                                      </p:tavLst>
                                    </p:anim>
                                    <p:anim calcmode="lin" valueType="num">
                                      <p:cBhvr additive="base">
                                        <p:cTn id="43" dur="500" fill="hold"/>
                                        <p:tgtEl>
                                          <p:spTgt spid="2049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0492"/>
                                        </p:tgtEl>
                                        <p:attrNameLst>
                                          <p:attrName>style.visibility</p:attrName>
                                        </p:attrNameLst>
                                      </p:cBhvr>
                                      <p:to>
                                        <p:strVal val="visible"/>
                                      </p:to>
                                    </p:set>
                                    <p:anim calcmode="lin" valueType="num">
                                      <p:cBhvr additive="base">
                                        <p:cTn id="48" dur="500" fill="hold"/>
                                        <p:tgtEl>
                                          <p:spTgt spid="20492"/>
                                        </p:tgtEl>
                                        <p:attrNameLst>
                                          <p:attrName>ppt_x</p:attrName>
                                        </p:attrNameLst>
                                      </p:cBhvr>
                                      <p:tavLst>
                                        <p:tav tm="0">
                                          <p:val>
                                            <p:strVal val="#ppt_x"/>
                                          </p:val>
                                        </p:tav>
                                        <p:tav tm="100000">
                                          <p:val>
                                            <p:strVal val="#ppt_x"/>
                                          </p:val>
                                        </p:tav>
                                      </p:tavLst>
                                    </p:anim>
                                    <p:anim calcmode="lin" valueType="num">
                                      <p:cBhvr additive="base">
                                        <p:cTn id="49" dur="500" fill="hold"/>
                                        <p:tgtEl>
                                          <p:spTgt spid="2049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0493"/>
                                        </p:tgtEl>
                                        <p:attrNameLst>
                                          <p:attrName>style.visibility</p:attrName>
                                        </p:attrNameLst>
                                      </p:cBhvr>
                                      <p:to>
                                        <p:strVal val="visible"/>
                                      </p:to>
                                    </p:set>
                                    <p:anim calcmode="lin" valueType="num">
                                      <p:cBhvr additive="base">
                                        <p:cTn id="52" dur="500" fill="hold"/>
                                        <p:tgtEl>
                                          <p:spTgt spid="20493"/>
                                        </p:tgtEl>
                                        <p:attrNameLst>
                                          <p:attrName>ppt_x</p:attrName>
                                        </p:attrNameLst>
                                      </p:cBhvr>
                                      <p:tavLst>
                                        <p:tav tm="0">
                                          <p:val>
                                            <p:strVal val="#ppt_x"/>
                                          </p:val>
                                        </p:tav>
                                        <p:tav tm="100000">
                                          <p:val>
                                            <p:strVal val="#ppt_x"/>
                                          </p:val>
                                        </p:tav>
                                      </p:tavLst>
                                    </p:anim>
                                    <p:anim calcmode="lin" valueType="num">
                                      <p:cBhvr additive="base">
                                        <p:cTn id="53" dur="500" fill="hold"/>
                                        <p:tgtEl>
                                          <p:spTgt spid="204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P spid="20488" grpId="0" animBg="1"/>
      <p:bldP spid="20489" grpId="0" animBg="1"/>
      <p:bldP spid="20490" grpId="0" animBg="1"/>
      <p:bldP spid="20491" grpId="0" animBg="1"/>
      <p:bldP spid="20492" grpId="0" animBg="1"/>
      <p:bldP spid="20493" grpId="0" animBg="1"/>
      <p:bldP spid="2049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457200"/>
            <a:ext cx="7924800" cy="1295400"/>
          </a:xfrm>
        </p:spPr>
        <p:txBody>
          <a:bodyPr>
            <a:normAutofit fontScale="90000"/>
          </a:bodyPr>
          <a:lstStyle/>
          <a:p>
            <a:pPr eaLnBrk="1" hangingPunct="1">
              <a:defRPr/>
            </a:pPr>
            <a:r>
              <a:rPr lang="en-US" sz="4000" b="1" smtClean="0">
                <a:effectLst>
                  <a:outerShdw blurRad="38100" dist="38100" dir="2700000" algn="tl">
                    <a:srgbClr val="C0C0C0"/>
                  </a:outerShdw>
                </a:effectLst>
              </a:rPr>
              <a:t>From primary to precise: </a:t>
            </a:r>
            <a:br>
              <a:rPr lang="en-US" sz="4000" b="1" smtClean="0">
                <a:effectLst>
                  <a:outerShdw blurRad="38100" dist="38100" dir="2700000" algn="tl">
                    <a:srgbClr val="C0C0C0"/>
                  </a:outerShdw>
                </a:effectLst>
              </a:rPr>
            </a:br>
            <a:r>
              <a:rPr lang="en-US" sz="4000" b="1" smtClean="0">
                <a:effectLst>
                  <a:outerShdw blurRad="38100" dist="38100" dir="2700000" algn="tl">
                    <a:srgbClr val="C0C0C0"/>
                  </a:outerShdw>
                </a:effectLst>
              </a:rPr>
              <a:t>An example</a:t>
            </a:r>
          </a:p>
        </p:txBody>
      </p:sp>
      <p:sp>
        <p:nvSpPr>
          <p:cNvPr id="107523" name="Rectangle 3"/>
          <p:cNvSpPr>
            <a:spLocks noGrp="1" noChangeArrowheads="1"/>
          </p:cNvSpPr>
          <p:nvPr>
            <p:ph type="body" sz="half" idx="1"/>
          </p:nvPr>
        </p:nvSpPr>
        <p:spPr>
          <a:xfrm>
            <a:off x="0" y="2057400"/>
            <a:ext cx="3733800" cy="4114800"/>
          </a:xfrm>
        </p:spPr>
        <p:txBody>
          <a:bodyPr/>
          <a:lstStyle/>
          <a:p>
            <a:pPr eaLnBrk="1" hangingPunct="1">
              <a:buFontTx/>
              <a:buNone/>
            </a:pPr>
            <a:r>
              <a:rPr lang="en-US" b="1">
                <a:ea typeface="ＭＳ Ｐゴシック" pitchFamily="29" charset="-128"/>
                <a:cs typeface="ＭＳ Ｐゴシック" pitchFamily="29" charset="-128"/>
              </a:rPr>
              <a:t>Primary statement:</a:t>
            </a:r>
          </a:p>
          <a:p>
            <a:pPr lvl="1" eaLnBrk="1" hangingPunct="1"/>
            <a:r>
              <a:rPr lang="en-US"/>
              <a:t>“ODRs during December were higher than any month”</a:t>
            </a:r>
          </a:p>
          <a:p>
            <a:pPr lvl="1" eaLnBrk="1" hangingPunct="1"/>
            <a:endParaRPr lang="en-US"/>
          </a:p>
        </p:txBody>
      </p:sp>
      <p:sp>
        <p:nvSpPr>
          <p:cNvPr id="22532" name="Rectangle 4"/>
          <p:cNvSpPr>
            <a:spLocks noGrp="1" noChangeArrowheads="1"/>
          </p:cNvSpPr>
          <p:nvPr>
            <p:ph type="body" sz="half" idx="2"/>
          </p:nvPr>
        </p:nvSpPr>
        <p:spPr>
          <a:xfrm>
            <a:off x="3733800" y="1905000"/>
            <a:ext cx="5410200" cy="4267200"/>
          </a:xfrm>
        </p:spPr>
        <p:txBody>
          <a:bodyPr>
            <a:normAutofit lnSpcReduction="10000"/>
          </a:bodyPr>
          <a:lstStyle/>
          <a:p>
            <a:pPr eaLnBrk="1" hangingPunct="1">
              <a:buFontTx/>
              <a:buNone/>
            </a:pPr>
            <a:r>
              <a:rPr lang="en-US" b="1">
                <a:ea typeface="ＭＳ Ｐゴシック" pitchFamily="29" charset="-128"/>
                <a:cs typeface="ＭＳ Ｐゴシック" pitchFamily="29" charset="-128"/>
              </a:rPr>
              <a:t>Precise statement:</a:t>
            </a:r>
          </a:p>
          <a:p>
            <a:pPr eaLnBrk="1" hangingPunct="1">
              <a:buFont typeface="Arial" pitchFamily="29" charset="0"/>
              <a:buChar char="–"/>
            </a:pPr>
            <a:r>
              <a:rPr lang="en-US" sz="2400">
                <a:ea typeface="ＭＳ Ｐゴシック" pitchFamily="29" charset="-128"/>
                <a:cs typeface="ＭＳ Ｐゴシック" pitchFamily="29" charset="-128"/>
              </a:rPr>
              <a:t>Minor disrespect and disruption are increasing and are most likely to occur during the last 15-minutes of our classes when students are engaged in </a:t>
            </a:r>
            <a:br>
              <a:rPr lang="en-US" sz="2400">
                <a:ea typeface="ＭＳ Ｐゴシック" pitchFamily="29" charset="-128"/>
                <a:cs typeface="ＭＳ Ｐゴシック" pitchFamily="29" charset="-128"/>
              </a:rPr>
            </a:br>
            <a:r>
              <a:rPr lang="en-US" sz="2400">
                <a:ea typeface="ＭＳ Ｐゴシック" pitchFamily="29" charset="-128"/>
                <a:cs typeface="ＭＳ Ｐゴシック" pitchFamily="29" charset="-128"/>
              </a:rPr>
              <a:t>independent seat work. This pattern is most common in 7</a:t>
            </a:r>
            <a:r>
              <a:rPr lang="en-US" sz="2400" baseline="30000">
                <a:ea typeface="ＭＳ Ｐゴシック" pitchFamily="29" charset="-128"/>
                <a:cs typeface="ＭＳ Ｐゴシック" pitchFamily="29" charset="-128"/>
              </a:rPr>
              <a:t>th</a:t>
            </a:r>
            <a:r>
              <a:rPr lang="en-US" sz="2400">
                <a:ea typeface="ＭＳ Ｐゴシック" pitchFamily="29" charset="-128"/>
                <a:cs typeface="ＭＳ Ｐゴシック" pitchFamily="29" charset="-128"/>
              </a:rPr>
              <a:t> and 8</a:t>
            </a:r>
            <a:r>
              <a:rPr lang="en-US" sz="2400" baseline="30000">
                <a:ea typeface="ＭＳ Ｐゴシック" pitchFamily="29" charset="-128"/>
                <a:cs typeface="ＭＳ Ｐゴシック" pitchFamily="29" charset="-128"/>
              </a:rPr>
              <a:t>th</a:t>
            </a:r>
            <a:r>
              <a:rPr lang="en-US" sz="2400">
                <a:ea typeface="ＭＳ Ｐゴシック" pitchFamily="29" charset="-128"/>
                <a:cs typeface="ＭＳ Ｐゴシック" pitchFamily="29" charset="-128"/>
              </a:rPr>
              <a:t> grades, involve many students, and appears to be maintained by work avoidance/escape.  Attention may also be a function of the behavior- we’re not sure.</a:t>
            </a:r>
          </a:p>
        </p:txBody>
      </p:sp>
      <p:sp>
        <p:nvSpPr>
          <p:cNvPr id="107525" name="AutoShape 5"/>
          <p:cNvSpPr>
            <a:spLocks noChangeArrowheads="1"/>
          </p:cNvSpPr>
          <p:nvPr/>
        </p:nvSpPr>
        <p:spPr bwMode="auto">
          <a:xfrm>
            <a:off x="0" y="0"/>
            <a:ext cx="1371600" cy="2133600"/>
          </a:xfrm>
          <a:prstGeom prst="rtTriangle">
            <a:avLst/>
          </a:prstGeom>
          <a:solidFill>
            <a:srgbClr val="33CC33"/>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07526" name="AutoShape 6"/>
          <p:cNvSpPr>
            <a:spLocks noChangeArrowheads="1"/>
          </p:cNvSpPr>
          <p:nvPr/>
        </p:nvSpPr>
        <p:spPr bwMode="auto">
          <a:xfrm>
            <a:off x="0" y="0"/>
            <a:ext cx="571500" cy="893763"/>
          </a:xfrm>
          <a:prstGeom prst="rtTriangle">
            <a:avLst/>
          </a:prstGeom>
          <a:solidFill>
            <a:srgbClr val="FFFF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07527" name="AutoShape 7"/>
          <p:cNvSpPr>
            <a:spLocks noChangeArrowheads="1"/>
          </p:cNvSpPr>
          <p:nvPr/>
        </p:nvSpPr>
        <p:spPr bwMode="auto">
          <a:xfrm>
            <a:off x="0" y="0"/>
            <a:ext cx="228600" cy="342900"/>
          </a:xfrm>
          <a:prstGeom prst="rtTriangle">
            <a:avLst/>
          </a:prstGeom>
          <a:solidFill>
            <a:srgbClr val="FF00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22536" name="Oval 8"/>
          <p:cNvSpPr>
            <a:spLocks noChangeArrowheads="1"/>
          </p:cNvSpPr>
          <p:nvPr/>
        </p:nvSpPr>
        <p:spPr bwMode="auto">
          <a:xfrm>
            <a:off x="4038600" y="2514600"/>
            <a:ext cx="3733800" cy="457200"/>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2537" name="Oval 9"/>
          <p:cNvSpPr>
            <a:spLocks noChangeArrowheads="1"/>
          </p:cNvSpPr>
          <p:nvPr/>
        </p:nvSpPr>
        <p:spPr bwMode="auto">
          <a:xfrm>
            <a:off x="5334000" y="3200400"/>
            <a:ext cx="1828800" cy="381000"/>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2538" name="Oval 10"/>
          <p:cNvSpPr>
            <a:spLocks noChangeArrowheads="1"/>
          </p:cNvSpPr>
          <p:nvPr/>
        </p:nvSpPr>
        <p:spPr bwMode="auto">
          <a:xfrm>
            <a:off x="4038600" y="3733800"/>
            <a:ext cx="2895600" cy="457200"/>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2539" name="Oval 11"/>
          <p:cNvSpPr>
            <a:spLocks noChangeArrowheads="1"/>
          </p:cNvSpPr>
          <p:nvPr/>
        </p:nvSpPr>
        <p:spPr bwMode="auto">
          <a:xfrm>
            <a:off x="5943600" y="4038600"/>
            <a:ext cx="2209800" cy="457200"/>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2540" name="Oval 12"/>
          <p:cNvSpPr>
            <a:spLocks noChangeArrowheads="1"/>
          </p:cNvSpPr>
          <p:nvPr/>
        </p:nvSpPr>
        <p:spPr bwMode="auto">
          <a:xfrm>
            <a:off x="3886200" y="4419600"/>
            <a:ext cx="2133600" cy="381000"/>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2541" name="Oval 13"/>
          <p:cNvSpPr>
            <a:spLocks noChangeArrowheads="1"/>
          </p:cNvSpPr>
          <p:nvPr/>
        </p:nvSpPr>
        <p:spPr bwMode="auto">
          <a:xfrm>
            <a:off x="5715000" y="4724400"/>
            <a:ext cx="2819400" cy="381000"/>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2542" name="Oval 14"/>
          <p:cNvSpPr>
            <a:spLocks noChangeArrowheads="1"/>
          </p:cNvSpPr>
          <p:nvPr/>
        </p:nvSpPr>
        <p:spPr bwMode="auto">
          <a:xfrm>
            <a:off x="3962400" y="5029200"/>
            <a:ext cx="1447800" cy="381000"/>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15" name="Slide Number Placeholder 14"/>
          <p:cNvSpPr>
            <a:spLocks noGrp="1"/>
          </p:cNvSpPr>
          <p:nvPr>
            <p:ph type="sldNum" sz="quarter" idx="12"/>
          </p:nvPr>
        </p:nvSpPr>
        <p:spPr/>
        <p:txBody>
          <a:bodyPr/>
          <a:lstStyle/>
          <a:p>
            <a:fld id="{F93B42A7-71DA-6C4D-83B4-B36938559A4D}" type="slidenum">
              <a:rPr lang="en-US" smtClean="0"/>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blinds(horizontal)">
                                      <p:cBhvr>
                                        <p:cTn id="7" dur="500"/>
                                        <p:tgtEl>
                                          <p:spTgt spid="225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2">
                                            <p:txEl>
                                              <p:pRg st="1" end="1"/>
                                            </p:txEl>
                                          </p:spTgt>
                                        </p:tgtEl>
                                        <p:attrNameLst>
                                          <p:attrName>style.visibility</p:attrName>
                                        </p:attrNameLst>
                                      </p:cBhvr>
                                      <p:to>
                                        <p:strVal val="visible"/>
                                      </p:to>
                                    </p:set>
                                    <p:animEffect transition="in" filter="blinds(horizontal)">
                                      <p:cBhvr>
                                        <p:cTn id="12" dur="500"/>
                                        <p:tgtEl>
                                          <p:spTgt spid="225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536"/>
                                        </p:tgtEl>
                                        <p:attrNameLst>
                                          <p:attrName>style.visibility</p:attrName>
                                        </p:attrNameLst>
                                      </p:cBhvr>
                                      <p:to>
                                        <p:strVal val="visible"/>
                                      </p:to>
                                    </p:set>
                                    <p:anim calcmode="lin" valueType="num">
                                      <p:cBhvr additive="base">
                                        <p:cTn id="17" dur="500" fill="hold"/>
                                        <p:tgtEl>
                                          <p:spTgt spid="22536"/>
                                        </p:tgtEl>
                                        <p:attrNameLst>
                                          <p:attrName>ppt_x</p:attrName>
                                        </p:attrNameLst>
                                      </p:cBhvr>
                                      <p:tavLst>
                                        <p:tav tm="0">
                                          <p:val>
                                            <p:strVal val="#ppt_x"/>
                                          </p:val>
                                        </p:tav>
                                        <p:tav tm="100000">
                                          <p:val>
                                            <p:strVal val="#ppt_x"/>
                                          </p:val>
                                        </p:tav>
                                      </p:tavLst>
                                    </p:anim>
                                    <p:anim calcmode="lin" valueType="num">
                                      <p:cBhvr additive="base">
                                        <p:cTn id="18" dur="500" fill="hold"/>
                                        <p:tgtEl>
                                          <p:spTgt spid="2253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537"/>
                                        </p:tgtEl>
                                        <p:attrNameLst>
                                          <p:attrName>style.visibility</p:attrName>
                                        </p:attrNameLst>
                                      </p:cBhvr>
                                      <p:to>
                                        <p:strVal val="visible"/>
                                      </p:to>
                                    </p:set>
                                    <p:anim calcmode="lin" valueType="num">
                                      <p:cBhvr additive="base">
                                        <p:cTn id="23" dur="500" fill="hold"/>
                                        <p:tgtEl>
                                          <p:spTgt spid="22537"/>
                                        </p:tgtEl>
                                        <p:attrNameLst>
                                          <p:attrName>ppt_x</p:attrName>
                                        </p:attrNameLst>
                                      </p:cBhvr>
                                      <p:tavLst>
                                        <p:tav tm="0">
                                          <p:val>
                                            <p:strVal val="#ppt_x"/>
                                          </p:val>
                                        </p:tav>
                                        <p:tav tm="100000">
                                          <p:val>
                                            <p:strVal val="#ppt_x"/>
                                          </p:val>
                                        </p:tav>
                                      </p:tavLst>
                                    </p:anim>
                                    <p:anim calcmode="lin" valueType="num">
                                      <p:cBhvr additive="base">
                                        <p:cTn id="24" dur="500" fill="hold"/>
                                        <p:tgtEl>
                                          <p:spTgt spid="2253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538"/>
                                        </p:tgtEl>
                                        <p:attrNameLst>
                                          <p:attrName>style.visibility</p:attrName>
                                        </p:attrNameLst>
                                      </p:cBhvr>
                                      <p:to>
                                        <p:strVal val="visible"/>
                                      </p:to>
                                    </p:set>
                                    <p:anim calcmode="lin" valueType="num">
                                      <p:cBhvr additive="base">
                                        <p:cTn id="29" dur="500" fill="hold"/>
                                        <p:tgtEl>
                                          <p:spTgt spid="22538"/>
                                        </p:tgtEl>
                                        <p:attrNameLst>
                                          <p:attrName>ppt_x</p:attrName>
                                        </p:attrNameLst>
                                      </p:cBhvr>
                                      <p:tavLst>
                                        <p:tav tm="0">
                                          <p:val>
                                            <p:strVal val="#ppt_x"/>
                                          </p:val>
                                        </p:tav>
                                        <p:tav tm="100000">
                                          <p:val>
                                            <p:strVal val="#ppt_x"/>
                                          </p:val>
                                        </p:tav>
                                      </p:tavLst>
                                    </p:anim>
                                    <p:anim calcmode="lin" valueType="num">
                                      <p:cBhvr additive="base">
                                        <p:cTn id="30" dur="500" fill="hold"/>
                                        <p:tgtEl>
                                          <p:spTgt spid="2253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539"/>
                                        </p:tgtEl>
                                        <p:attrNameLst>
                                          <p:attrName>style.visibility</p:attrName>
                                        </p:attrNameLst>
                                      </p:cBhvr>
                                      <p:to>
                                        <p:strVal val="visible"/>
                                      </p:to>
                                    </p:set>
                                    <p:anim calcmode="lin" valueType="num">
                                      <p:cBhvr additive="base">
                                        <p:cTn id="35" dur="500" fill="hold"/>
                                        <p:tgtEl>
                                          <p:spTgt spid="22539"/>
                                        </p:tgtEl>
                                        <p:attrNameLst>
                                          <p:attrName>ppt_x</p:attrName>
                                        </p:attrNameLst>
                                      </p:cBhvr>
                                      <p:tavLst>
                                        <p:tav tm="0">
                                          <p:val>
                                            <p:strVal val="#ppt_x"/>
                                          </p:val>
                                        </p:tav>
                                        <p:tav tm="100000">
                                          <p:val>
                                            <p:strVal val="#ppt_x"/>
                                          </p:val>
                                        </p:tav>
                                      </p:tavLst>
                                    </p:anim>
                                    <p:anim calcmode="lin" valueType="num">
                                      <p:cBhvr additive="base">
                                        <p:cTn id="36" dur="500" fill="hold"/>
                                        <p:tgtEl>
                                          <p:spTgt spid="2253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2540"/>
                                        </p:tgtEl>
                                        <p:attrNameLst>
                                          <p:attrName>style.visibility</p:attrName>
                                        </p:attrNameLst>
                                      </p:cBhvr>
                                      <p:to>
                                        <p:strVal val="visible"/>
                                      </p:to>
                                    </p:set>
                                    <p:anim calcmode="lin" valueType="num">
                                      <p:cBhvr additive="base">
                                        <p:cTn id="41" dur="500" fill="hold"/>
                                        <p:tgtEl>
                                          <p:spTgt spid="22540"/>
                                        </p:tgtEl>
                                        <p:attrNameLst>
                                          <p:attrName>ppt_x</p:attrName>
                                        </p:attrNameLst>
                                      </p:cBhvr>
                                      <p:tavLst>
                                        <p:tav tm="0">
                                          <p:val>
                                            <p:strVal val="#ppt_x"/>
                                          </p:val>
                                        </p:tav>
                                        <p:tav tm="100000">
                                          <p:val>
                                            <p:strVal val="#ppt_x"/>
                                          </p:val>
                                        </p:tav>
                                      </p:tavLst>
                                    </p:anim>
                                    <p:anim calcmode="lin" valueType="num">
                                      <p:cBhvr additive="base">
                                        <p:cTn id="42" dur="500" fill="hold"/>
                                        <p:tgtEl>
                                          <p:spTgt spid="2254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2541"/>
                                        </p:tgtEl>
                                        <p:attrNameLst>
                                          <p:attrName>style.visibility</p:attrName>
                                        </p:attrNameLst>
                                      </p:cBhvr>
                                      <p:to>
                                        <p:strVal val="visible"/>
                                      </p:to>
                                    </p:set>
                                    <p:anim calcmode="lin" valueType="num">
                                      <p:cBhvr additive="base">
                                        <p:cTn id="47" dur="500" fill="hold"/>
                                        <p:tgtEl>
                                          <p:spTgt spid="22541"/>
                                        </p:tgtEl>
                                        <p:attrNameLst>
                                          <p:attrName>ppt_x</p:attrName>
                                        </p:attrNameLst>
                                      </p:cBhvr>
                                      <p:tavLst>
                                        <p:tav tm="0">
                                          <p:val>
                                            <p:strVal val="#ppt_x"/>
                                          </p:val>
                                        </p:tav>
                                        <p:tav tm="100000">
                                          <p:val>
                                            <p:strVal val="#ppt_x"/>
                                          </p:val>
                                        </p:tav>
                                      </p:tavLst>
                                    </p:anim>
                                    <p:anim calcmode="lin" valueType="num">
                                      <p:cBhvr additive="base">
                                        <p:cTn id="48" dur="500" fill="hold"/>
                                        <p:tgtEl>
                                          <p:spTgt spid="2254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542"/>
                                        </p:tgtEl>
                                        <p:attrNameLst>
                                          <p:attrName>style.visibility</p:attrName>
                                        </p:attrNameLst>
                                      </p:cBhvr>
                                      <p:to>
                                        <p:strVal val="visible"/>
                                      </p:to>
                                    </p:set>
                                    <p:anim calcmode="lin" valueType="num">
                                      <p:cBhvr additive="base">
                                        <p:cTn id="51" dur="500" fill="hold"/>
                                        <p:tgtEl>
                                          <p:spTgt spid="22542"/>
                                        </p:tgtEl>
                                        <p:attrNameLst>
                                          <p:attrName>ppt_x</p:attrName>
                                        </p:attrNameLst>
                                      </p:cBhvr>
                                      <p:tavLst>
                                        <p:tav tm="0">
                                          <p:val>
                                            <p:strVal val="#ppt_x"/>
                                          </p:val>
                                        </p:tav>
                                        <p:tav tm="100000">
                                          <p:val>
                                            <p:strVal val="#ppt_x"/>
                                          </p:val>
                                        </p:tav>
                                      </p:tavLst>
                                    </p:anim>
                                    <p:anim calcmode="lin" valueType="num">
                                      <p:cBhvr additive="base">
                                        <p:cTn id="52" dur="500" fill="hold"/>
                                        <p:tgtEl>
                                          <p:spTgt spid="225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p:bldP spid="22536" grpId="0" animBg="1"/>
      <p:bldP spid="22537" grpId="0" animBg="1"/>
      <p:bldP spid="22538" grpId="0" animBg="1"/>
      <p:bldP spid="22539" grpId="0" animBg="1"/>
      <p:bldP spid="22540" grpId="0" animBg="1"/>
      <p:bldP spid="22541" grpId="0" animBg="1"/>
      <p:bldP spid="2254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85825" y="274638"/>
            <a:ext cx="8229600" cy="1143000"/>
          </a:xfrm>
        </p:spPr>
        <p:txBody>
          <a:bodyPr/>
          <a:lstStyle/>
          <a:p>
            <a:pPr eaLnBrk="1" hangingPunct="1">
              <a:defRPr/>
            </a:pPr>
            <a:r>
              <a:rPr lang="en-US" sz="4000" b="1" dirty="0" smtClean="0">
                <a:effectLst>
                  <a:outerShdw blurRad="38100" dist="38100" dir="2700000" algn="tl">
                    <a:srgbClr val="C0C0C0"/>
                  </a:outerShdw>
                </a:effectLst>
              </a:rPr>
              <a:t>3. Elements to the data process</a:t>
            </a:r>
          </a:p>
        </p:txBody>
      </p:sp>
      <p:sp>
        <p:nvSpPr>
          <p:cNvPr id="109571" name="Rectangle 3"/>
          <p:cNvSpPr>
            <a:spLocks noGrp="1" noChangeArrowheads="1"/>
          </p:cNvSpPr>
          <p:nvPr>
            <p:ph type="body" idx="1"/>
          </p:nvPr>
        </p:nvSpPr>
        <p:spPr>
          <a:xfrm>
            <a:off x="228600" y="2108200"/>
            <a:ext cx="8915400" cy="4749800"/>
          </a:xfrm>
        </p:spPr>
        <p:txBody>
          <a:bodyPr/>
          <a:lstStyle/>
          <a:p>
            <a:pPr eaLnBrk="1" hangingPunct="1">
              <a:buFontTx/>
              <a:buNone/>
            </a:pPr>
            <a:r>
              <a:rPr lang="en-US">
                <a:ea typeface="ＭＳ Ｐゴシック" pitchFamily="29" charset="-128"/>
                <a:cs typeface="ＭＳ Ｐゴシック" pitchFamily="29" charset="-128"/>
              </a:rPr>
              <a:t>A. Establish A Coherent Process for Discipline </a:t>
            </a:r>
          </a:p>
          <a:p>
            <a:pPr lvl="1" eaLnBrk="1" hangingPunct="1"/>
            <a:r>
              <a:rPr lang="en-US"/>
              <a:t>Behavior definitions</a:t>
            </a:r>
          </a:p>
          <a:p>
            <a:pPr lvl="1" eaLnBrk="1" hangingPunct="1"/>
            <a:r>
              <a:rPr lang="en-US"/>
              <a:t>Minor vs. Major</a:t>
            </a:r>
          </a:p>
          <a:p>
            <a:pPr lvl="1" eaLnBrk="1" hangingPunct="1"/>
            <a:r>
              <a:rPr lang="en-US"/>
              <a:t>Written procedures for staff</a:t>
            </a:r>
          </a:p>
          <a:p>
            <a:pPr lvl="1" eaLnBrk="1" hangingPunct="1"/>
            <a:r>
              <a:rPr lang="en-US">
                <a:hlinkClick r:id="rId3" action="ppaction://hlinkfile"/>
              </a:rPr>
              <a:t>Flow chart showing process</a:t>
            </a:r>
            <a:endParaRPr lang="en-US"/>
          </a:p>
          <a:p>
            <a:pPr lvl="1" eaLnBrk="1" hangingPunct="1"/>
            <a:r>
              <a:rPr lang="en-US"/>
              <a:t>Office referral form ( includes possible motivation)</a:t>
            </a:r>
          </a:p>
          <a:p>
            <a:pPr lvl="2" eaLnBrk="1" hangingPunct="1"/>
            <a:r>
              <a:rPr lang="en-US">
                <a:ea typeface="ＭＳ Ｐゴシック" pitchFamily="29" charset="-128"/>
              </a:rPr>
              <a:t>Other tracking forms</a:t>
            </a:r>
          </a:p>
          <a:p>
            <a:pPr lvl="1" eaLnBrk="1" hangingPunct="1"/>
            <a:r>
              <a:rPr lang="en-US"/>
              <a:t>Time during staff meetings to get agreement, learn about process and follow through all year!!</a:t>
            </a:r>
          </a:p>
          <a:p>
            <a:pPr lvl="1" eaLnBrk="1" hangingPunct="1"/>
            <a:endParaRPr lang="en-US"/>
          </a:p>
        </p:txBody>
      </p:sp>
      <p:sp>
        <p:nvSpPr>
          <p:cNvPr id="109572" name="AutoShape 4"/>
          <p:cNvSpPr>
            <a:spLocks noChangeArrowheads="1"/>
          </p:cNvSpPr>
          <p:nvPr/>
        </p:nvSpPr>
        <p:spPr bwMode="auto">
          <a:xfrm>
            <a:off x="0" y="0"/>
            <a:ext cx="1371600" cy="2133600"/>
          </a:xfrm>
          <a:prstGeom prst="rtTriangle">
            <a:avLst/>
          </a:prstGeom>
          <a:solidFill>
            <a:srgbClr val="33CC33"/>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09573" name="AutoShape 5"/>
          <p:cNvSpPr>
            <a:spLocks noChangeArrowheads="1"/>
          </p:cNvSpPr>
          <p:nvPr/>
        </p:nvSpPr>
        <p:spPr bwMode="auto">
          <a:xfrm>
            <a:off x="0" y="0"/>
            <a:ext cx="571500" cy="893763"/>
          </a:xfrm>
          <a:prstGeom prst="rtTriangle">
            <a:avLst/>
          </a:prstGeom>
          <a:solidFill>
            <a:srgbClr val="FFFF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09574" name="AutoShape 6"/>
          <p:cNvSpPr>
            <a:spLocks noChangeArrowheads="1"/>
          </p:cNvSpPr>
          <p:nvPr/>
        </p:nvSpPr>
        <p:spPr bwMode="auto">
          <a:xfrm>
            <a:off x="0" y="0"/>
            <a:ext cx="228600" cy="342900"/>
          </a:xfrm>
          <a:prstGeom prst="rtTriangle">
            <a:avLst/>
          </a:prstGeom>
          <a:solidFill>
            <a:srgbClr val="FF00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F93B42A7-71DA-6C4D-83B4-B36938559A4D}"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a:srcRect/>
          <a:stretch>
            <a:fillRect/>
          </a:stretch>
        </p:blipFill>
        <p:spPr bwMode="auto">
          <a:xfrm>
            <a:off x="1676400" y="0"/>
            <a:ext cx="5338763" cy="6858000"/>
          </a:xfrm>
          <a:prstGeom prst="rect">
            <a:avLst/>
          </a:prstGeom>
          <a:noFill/>
          <a:ln w="38100">
            <a:noFill/>
            <a:miter lim="800000"/>
            <a:headEnd/>
            <a:tailEnd/>
          </a:ln>
        </p:spPr>
      </p:pic>
      <p:grpSp>
        <p:nvGrpSpPr>
          <p:cNvPr id="2" name="Group 3"/>
          <p:cNvGrpSpPr>
            <a:grpSpLocks/>
          </p:cNvGrpSpPr>
          <p:nvPr/>
        </p:nvGrpSpPr>
        <p:grpSpPr bwMode="auto">
          <a:xfrm rot="1930133" flipH="1">
            <a:off x="74613" y="6172200"/>
            <a:ext cx="534987" cy="609600"/>
            <a:chOff x="2992" y="264"/>
            <a:chExt cx="1448" cy="1544"/>
          </a:xfrm>
        </p:grpSpPr>
        <p:sp>
          <p:nvSpPr>
            <p:cNvPr id="77852" name="Oval 4"/>
            <p:cNvSpPr>
              <a:spLocks noChangeArrowheads="1"/>
            </p:cNvSpPr>
            <p:nvPr/>
          </p:nvSpPr>
          <p:spPr bwMode="auto">
            <a:xfrm rot="268236" flipH="1">
              <a:off x="3755" y="264"/>
              <a:ext cx="328" cy="567"/>
            </a:xfrm>
            <a:prstGeom prst="ellipse">
              <a:avLst/>
            </a:prstGeom>
            <a:solidFill>
              <a:srgbClr val="33CC33"/>
            </a:solidFill>
            <a:ln w="9525">
              <a:noFill/>
              <a:round/>
              <a:headEnd/>
              <a:tailEnd/>
            </a:ln>
          </p:spPr>
          <p:txBody>
            <a:bodyPr wrap="none" lIns="102281" tIns="51140" rIns="102281" bIns="51140" anchor="ctr">
              <a:prstTxWarp prst="textNoShape">
                <a:avLst/>
              </a:prstTxWarp>
            </a:bodyPr>
            <a:lstStyle/>
            <a:p>
              <a:endParaRPr lang="en-US"/>
            </a:p>
          </p:txBody>
        </p:sp>
        <p:sp>
          <p:nvSpPr>
            <p:cNvPr id="77853" name="Oval 5"/>
            <p:cNvSpPr>
              <a:spLocks noChangeArrowheads="1"/>
            </p:cNvSpPr>
            <p:nvPr/>
          </p:nvSpPr>
          <p:spPr bwMode="auto">
            <a:xfrm rot="3846332" flipH="1">
              <a:off x="3608" y="992"/>
              <a:ext cx="624" cy="912"/>
            </a:xfrm>
            <a:prstGeom prst="ellipse">
              <a:avLst/>
            </a:prstGeom>
            <a:solidFill>
              <a:srgbClr val="33CC33"/>
            </a:solidFill>
            <a:ln w="9525">
              <a:noFill/>
              <a:round/>
              <a:headEnd/>
              <a:tailEnd/>
            </a:ln>
          </p:spPr>
          <p:txBody>
            <a:bodyPr wrap="none" lIns="102281" tIns="51140" rIns="102281" bIns="51140" anchor="ctr">
              <a:prstTxWarp prst="textNoShape">
                <a:avLst/>
              </a:prstTxWarp>
            </a:bodyPr>
            <a:lstStyle/>
            <a:p>
              <a:pPr algn="ctr" eaLnBrk="0" hangingPunct="0"/>
              <a:endParaRPr lang="en-US" sz="2500">
                <a:latin typeface="Times New Roman" pitchFamily="31" charset="0"/>
              </a:endParaRPr>
            </a:p>
          </p:txBody>
        </p:sp>
        <p:sp>
          <p:nvSpPr>
            <p:cNvPr id="77854" name="Oval 6"/>
            <p:cNvSpPr>
              <a:spLocks noChangeArrowheads="1"/>
            </p:cNvSpPr>
            <p:nvPr/>
          </p:nvSpPr>
          <p:spPr bwMode="auto">
            <a:xfrm>
              <a:off x="3288" y="848"/>
              <a:ext cx="864" cy="960"/>
            </a:xfrm>
            <a:prstGeom prst="ellipse">
              <a:avLst/>
            </a:prstGeom>
            <a:solidFill>
              <a:srgbClr val="33CC33"/>
            </a:solidFill>
            <a:ln w="9525">
              <a:noFill/>
              <a:round/>
              <a:headEnd/>
              <a:tailEnd/>
            </a:ln>
          </p:spPr>
          <p:txBody>
            <a:bodyPr wrap="none" lIns="102281" tIns="51140" rIns="102281" bIns="51140" anchor="ctr">
              <a:prstTxWarp prst="textNoShape">
                <a:avLst/>
              </a:prstTxWarp>
            </a:bodyPr>
            <a:lstStyle/>
            <a:p>
              <a:endParaRPr lang="en-US"/>
            </a:p>
          </p:txBody>
        </p:sp>
        <p:sp>
          <p:nvSpPr>
            <p:cNvPr id="77855" name="Oval 7"/>
            <p:cNvSpPr>
              <a:spLocks noChangeArrowheads="1"/>
            </p:cNvSpPr>
            <p:nvPr/>
          </p:nvSpPr>
          <p:spPr bwMode="auto">
            <a:xfrm rot="-3846332">
              <a:off x="3192" y="992"/>
              <a:ext cx="624" cy="912"/>
            </a:xfrm>
            <a:prstGeom prst="ellipse">
              <a:avLst/>
            </a:prstGeom>
            <a:solidFill>
              <a:srgbClr val="33CC33"/>
            </a:solidFill>
            <a:ln w="9525">
              <a:noFill/>
              <a:round/>
              <a:headEnd/>
              <a:tailEnd/>
            </a:ln>
          </p:spPr>
          <p:txBody>
            <a:bodyPr rot="10800000" vert="eaVert" wrap="none" lIns="102281" tIns="51140" rIns="102281" bIns="51140" anchor="ctr">
              <a:prstTxWarp prst="textNoShape">
                <a:avLst/>
              </a:prstTxWarp>
            </a:bodyPr>
            <a:lstStyle/>
            <a:p>
              <a:pPr algn="ctr" eaLnBrk="0" hangingPunct="0"/>
              <a:endParaRPr lang="en-US" sz="2500">
                <a:latin typeface="Times New Roman" pitchFamily="31" charset="0"/>
              </a:endParaRPr>
            </a:p>
          </p:txBody>
        </p:sp>
        <p:sp>
          <p:nvSpPr>
            <p:cNvPr id="77856" name="Oval 8"/>
            <p:cNvSpPr>
              <a:spLocks noChangeArrowheads="1"/>
            </p:cNvSpPr>
            <p:nvPr/>
          </p:nvSpPr>
          <p:spPr bwMode="auto">
            <a:xfrm rot="-268236">
              <a:off x="3331" y="280"/>
              <a:ext cx="328" cy="567"/>
            </a:xfrm>
            <a:prstGeom prst="ellipse">
              <a:avLst/>
            </a:prstGeom>
            <a:solidFill>
              <a:srgbClr val="33CC33"/>
            </a:solidFill>
            <a:ln w="9525">
              <a:noFill/>
              <a:round/>
              <a:headEnd/>
              <a:tailEnd/>
            </a:ln>
          </p:spPr>
          <p:txBody>
            <a:bodyPr wrap="none" lIns="102281" tIns="51140" rIns="102281" bIns="51140" anchor="ctr">
              <a:prstTxWarp prst="textNoShape">
                <a:avLst/>
              </a:prstTxWarp>
            </a:bodyPr>
            <a:lstStyle/>
            <a:p>
              <a:endParaRPr lang="en-US"/>
            </a:p>
          </p:txBody>
        </p:sp>
        <p:sp>
          <p:nvSpPr>
            <p:cNvPr id="77857" name="Oval 9"/>
            <p:cNvSpPr>
              <a:spLocks noChangeArrowheads="1"/>
            </p:cNvSpPr>
            <p:nvPr/>
          </p:nvSpPr>
          <p:spPr bwMode="auto">
            <a:xfrm rot="-970074">
              <a:off x="2992" y="664"/>
              <a:ext cx="288" cy="432"/>
            </a:xfrm>
            <a:prstGeom prst="ellipse">
              <a:avLst/>
            </a:prstGeom>
            <a:solidFill>
              <a:srgbClr val="33CC33"/>
            </a:solidFill>
            <a:ln w="9525">
              <a:noFill/>
              <a:round/>
              <a:headEnd/>
              <a:tailEnd/>
            </a:ln>
          </p:spPr>
          <p:txBody>
            <a:bodyPr rot="10800000" vert="eaVert" wrap="none" lIns="102281" tIns="51140" rIns="102281" bIns="51140" anchor="ctr">
              <a:prstTxWarp prst="textNoShape">
                <a:avLst/>
              </a:prstTxWarp>
            </a:bodyPr>
            <a:lstStyle/>
            <a:p>
              <a:pPr algn="ctr" eaLnBrk="0" hangingPunct="0"/>
              <a:endParaRPr lang="en-US" sz="2500">
                <a:latin typeface="Times New Roman" pitchFamily="31" charset="0"/>
              </a:endParaRPr>
            </a:p>
          </p:txBody>
        </p:sp>
        <p:sp>
          <p:nvSpPr>
            <p:cNvPr id="77858" name="Oval 10"/>
            <p:cNvSpPr>
              <a:spLocks noChangeArrowheads="1"/>
            </p:cNvSpPr>
            <p:nvPr/>
          </p:nvSpPr>
          <p:spPr bwMode="auto">
            <a:xfrm rot="970074" flipH="1">
              <a:off x="4152" y="656"/>
              <a:ext cx="288" cy="432"/>
            </a:xfrm>
            <a:prstGeom prst="ellipse">
              <a:avLst/>
            </a:prstGeom>
            <a:solidFill>
              <a:srgbClr val="33CC33"/>
            </a:solidFill>
            <a:ln w="9525">
              <a:noFill/>
              <a:round/>
              <a:headEnd/>
              <a:tailEnd/>
            </a:ln>
          </p:spPr>
          <p:txBody>
            <a:bodyPr wrap="none" lIns="102281" tIns="51140" rIns="102281" bIns="51140" anchor="ctr">
              <a:prstTxWarp prst="textNoShape">
                <a:avLst/>
              </a:prstTxWarp>
            </a:bodyPr>
            <a:lstStyle/>
            <a:p>
              <a:pPr algn="ctr" eaLnBrk="0" hangingPunct="0"/>
              <a:endParaRPr lang="en-US" sz="2500">
                <a:latin typeface="Times New Roman" pitchFamily="31" charset="0"/>
              </a:endParaRPr>
            </a:p>
          </p:txBody>
        </p:sp>
      </p:grpSp>
      <p:grpSp>
        <p:nvGrpSpPr>
          <p:cNvPr id="3" name="Group 11"/>
          <p:cNvGrpSpPr>
            <a:grpSpLocks/>
          </p:cNvGrpSpPr>
          <p:nvPr/>
        </p:nvGrpSpPr>
        <p:grpSpPr bwMode="auto">
          <a:xfrm rot="-1930133">
            <a:off x="8604250" y="6240463"/>
            <a:ext cx="534988" cy="609600"/>
            <a:chOff x="2992" y="264"/>
            <a:chExt cx="1448" cy="1544"/>
          </a:xfrm>
        </p:grpSpPr>
        <p:sp>
          <p:nvSpPr>
            <p:cNvPr id="77845" name="Oval 12"/>
            <p:cNvSpPr>
              <a:spLocks noChangeArrowheads="1"/>
            </p:cNvSpPr>
            <p:nvPr/>
          </p:nvSpPr>
          <p:spPr bwMode="auto">
            <a:xfrm rot="268236" flipH="1">
              <a:off x="3755" y="264"/>
              <a:ext cx="328" cy="567"/>
            </a:xfrm>
            <a:prstGeom prst="ellipse">
              <a:avLst/>
            </a:prstGeom>
            <a:solidFill>
              <a:srgbClr val="33CC33"/>
            </a:solidFill>
            <a:ln w="9525">
              <a:noFill/>
              <a:round/>
              <a:headEnd/>
              <a:tailEnd/>
            </a:ln>
          </p:spPr>
          <p:txBody>
            <a:bodyPr wrap="none" lIns="102281" tIns="51140" rIns="102281" bIns="51140" anchor="ctr">
              <a:prstTxWarp prst="textNoShape">
                <a:avLst/>
              </a:prstTxWarp>
            </a:bodyPr>
            <a:lstStyle/>
            <a:p>
              <a:endParaRPr lang="en-US"/>
            </a:p>
          </p:txBody>
        </p:sp>
        <p:sp>
          <p:nvSpPr>
            <p:cNvPr id="77846" name="Oval 13"/>
            <p:cNvSpPr>
              <a:spLocks noChangeArrowheads="1"/>
            </p:cNvSpPr>
            <p:nvPr/>
          </p:nvSpPr>
          <p:spPr bwMode="auto">
            <a:xfrm rot="3846332" flipH="1">
              <a:off x="3608" y="992"/>
              <a:ext cx="624" cy="912"/>
            </a:xfrm>
            <a:prstGeom prst="ellipse">
              <a:avLst/>
            </a:prstGeom>
            <a:solidFill>
              <a:srgbClr val="33CC33"/>
            </a:solidFill>
            <a:ln w="9525">
              <a:noFill/>
              <a:round/>
              <a:headEnd/>
              <a:tailEnd/>
            </a:ln>
          </p:spPr>
          <p:txBody>
            <a:bodyPr wrap="none" lIns="102281" tIns="51140" rIns="102281" bIns="51140" anchor="ctr">
              <a:prstTxWarp prst="textNoShape">
                <a:avLst/>
              </a:prstTxWarp>
            </a:bodyPr>
            <a:lstStyle/>
            <a:p>
              <a:pPr algn="ctr" eaLnBrk="0" hangingPunct="0"/>
              <a:endParaRPr lang="en-US" sz="2500">
                <a:latin typeface="Times New Roman" pitchFamily="31" charset="0"/>
              </a:endParaRPr>
            </a:p>
          </p:txBody>
        </p:sp>
        <p:sp>
          <p:nvSpPr>
            <p:cNvPr id="77847" name="Oval 14"/>
            <p:cNvSpPr>
              <a:spLocks noChangeArrowheads="1"/>
            </p:cNvSpPr>
            <p:nvPr/>
          </p:nvSpPr>
          <p:spPr bwMode="auto">
            <a:xfrm>
              <a:off x="3288" y="848"/>
              <a:ext cx="864" cy="960"/>
            </a:xfrm>
            <a:prstGeom prst="ellipse">
              <a:avLst/>
            </a:prstGeom>
            <a:solidFill>
              <a:srgbClr val="33CC33"/>
            </a:solidFill>
            <a:ln w="9525">
              <a:noFill/>
              <a:round/>
              <a:headEnd/>
              <a:tailEnd/>
            </a:ln>
          </p:spPr>
          <p:txBody>
            <a:bodyPr wrap="none" lIns="102281" tIns="51140" rIns="102281" bIns="51140" anchor="ctr">
              <a:prstTxWarp prst="textNoShape">
                <a:avLst/>
              </a:prstTxWarp>
            </a:bodyPr>
            <a:lstStyle/>
            <a:p>
              <a:endParaRPr lang="en-US"/>
            </a:p>
          </p:txBody>
        </p:sp>
        <p:sp>
          <p:nvSpPr>
            <p:cNvPr id="77848" name="Oval 15"/>
            <p:cNvSpPr>
              <a:spLocks noChangeArrowheads="1"/>
            </p:cNvSpPr>
            <p:nvPr/>
          </p:nvSpPr>
          <p:spPr bwMode="auto">
            <a:xfrm rot="-3846332">
              <a:off x="3192" y="992"/>
              <a:ext cx="624" cy="912"/>
            </a:xfrm>
            <a:prstGeom prst="ellipse">
              <a:avLst/>
            </a:prstGeom>
            <a:solidFill>
              <a:srgbClr val="33CC33"/>
            </a:solidFill>
            <a:ln w="9525">
              <a:noFill/>
              <a:round/>
              <a:headEnd/>
              <a:tailEnd/>
            </a:ln>
          </p:spPr>
          <p:txBody>
            <a:bodyPr vert="eaVert" wrap="none" lIns="102281" tIns="51140" rIns="102281" bIns="51140" anchor="ctr">
              <a:prstTxWarp prst="textNoShape">
                <a:avLst/>
              </a:prstTxWarp>
            </a:bodyPr>
            <a:lstStyle/>
            <a:p>
              <a:pPr algn="ctr" eaLnBrk="0" hangingPunct="0"/>
              <a:endParaRPr lang="en-US" sz="2500">
                <a:latin typeface="Times New Roman" pitchFamily="31" charset="0"/>
              </a:endParaRPr>
            </a:p>
          </p:txBody>
        </p:sp>
        <p:sp>
          <p:nvSpPr>
            <p:cNvPr id="77849" name="Oval 16"/>
            <p:cNvSpPr>
              <a:spLocks noChangeArrowheads="1"/>
            </p:cNvSpPr>
            <p:nvPr/>
          </p:nvSpPr>
          <p:spPr bwMode="auto">
            <a:xfrm rot="-268236">
              <a:off x="3331" y="280"/>
              <a:ext cx="328" cy="567"/>
            </a:xfrm>
            <a:prstGeom prst="ellipse">
              <a:avLst/>
            </a:prstGeom>
            <a:solidFill>
              <a:srgbClr val="33CC33"/>
            </a:solidFill>
            <a:ln w="9525">
              <a:noFill/>
              <a:round/>
              <a:headEnd/>
              <a:tailEnd/>
            </a:ln>
          </p:spPr>
          <p:txBody>
            <a:bodyPr wrap="none" lIns="102281" tIns="51140" rIns="102281" bIns="51140" anchor="ctr">
              <a:prstTxWarp prst="textNoShape">
                <a:avLst/>
              </a:prstTxWarp>
            </a:bodyPr>
            <a:lstStyle/>
            <a:p>
              <a:endParaRPr lang="en-US"/>
            </a:p>
          </p:txBody>
        </p:sp>
        <p:sp>
          <p:nvSpPr>
            <p:cNvPr id="77850" name="Oval 17"/>
            <p:cNvSpPr>
              <a:spLocks noChangeArrowheads="1"/>
            </p:cNvSpPr>
            <p:nvPr/>
          </p:nvSpPr>
          <p:spPr bwMode="auto">
            <a:xfrm rot="-970074">
              <a:off x="2992" y="664"/>
              <a:ext cx="288" cy="432"/>
            </a:xfrm>
            <a:prstGeom prst="ellipse">
              <a:avLst/>
            </a:prstGeom>
            <a:solidFill>
              <a:srgbClr val="33CC33"/>
            </a:solidFill>
            <a:ln w="9525">
              <a:noFill/>
              <a:round/>
              <a:headEnd/>
              <a:tailEnd/>
            </a:ln>
          </p:spPr>
          <p:txBody>
            <a:bodyPr vert="eaVert" wrap="none" lIns="102281" tIns="51140" rIns="102281" bIns="51140" anchor="ctr">
              <a:prstTxWarp prst="textNoShape">
                <a:avLst/>
              </a:prstTxWarp>
            </a:bodyPr>
            <a:lstStyle/>
            <a:p>
              <a:pPr algn="ctr" eaLnBrk="0" hangingPunct="0"/>
              <a:endParaRPr lang="en-US" sz="2500">
                <a:latin typeface="Times New Roman" pitchFamily="31" charset="0"/>
              </a:endParaRPr>
            </a:p>
          </p:txBody>
        </p:sp>
        <p:sp>
          <p:nvSpPr>
            <p:cNvPr id="77851" name="Oval 18"/>
            <p:cNvSpPr>
              <a:spLocks noChangeArrowheads="1"/>
            </p:cNvSpPr>
            <p:nvPr/>
          </p:nvSpPr>
          <p:spPr bwMode="auto">
            <a:xfrm rot="970074" flipH="1">
              <a:off x="4152" y="656"/>
              <a:ext cx="288" cy="432"/>
            </a:xfrm>
            <a:prstGeom prst="ellipse">
              <a:avLst/>
            </a:prstGeom>
            <a:solidFill>
              <a:srgbClr val="33CC33"/>
            </a:solidFill>
            <a:ln w="9525">
              <a:noFill/>
              <a:round/>
              <a:headEnd/>
              <a:tailEnd/>
            </a:ln>
          </p:spPr>
          <p:txBody>
            <a:bodyPr wrap="none" lIns="102281" tIns="51140" rIns="102281" bIns="51140" anchor="ctr">
              <a:prstTxWarp prst="textNoShape">
                <a:avLst/>
              </a:prstTxWarp>
            </a:bodyPr>
            <a:lstStyle/>
            <a:p>
              <a:pPr algn="ctr" eaLnBrk="0" hangingPunct="0"/>
              <a:endParaRPr lang="en-US" sz="2500">
                <a:latin typeface="Times New Roman" pitchFamily="31" charset="0"/>
              </a:endParaRPr>
            </a:p>
          </p:txBody>
        </p:sp>
      </p:grpSp>
      <p:grpSp>
        <p:nvGrpSpPr>
          <p:cNvPr id="4" name="Group 19"/>
          <p:cNvGrpSpPr>
            <a:grpSpLocks/>
          </p:cNvGrpSpPr>
          <p:nvPr/>
        </p:nvGrpSpPr>
        <p:grpSpPr bwMode="auto">
          <a:xfrm rot="-1930133" flipH="1" flipV="1">
            <a:off x="76200" y="76200"/>
            <a:ext cx="534988" cy="609600"/>
            <a:chOff x="2992" y="264"/>
            <a:chExt cx="1448" cy="1544"/>
          </a:xfrm>
        </p:grpSpPr>
        <p:sp>
          <p:nvSpPr>
            <p:cNvPr id="77838" name="Oval 20"/>
            <p:cNvSpPr>
              <a:spLocks noChangeArrowheads="1"/>
            </p:cNvSpPr>
            <p:nvPr/>
          </p:nvSpPr>
          <p:spPr bwMode="auto">
            <a:xfrm rot="268236" flipH="1">
              <a:off x="3755" y="264"/>
              <a:ext cx="328" cy="567"/>
            </a:xfrm>
            <a:prstGeom prst="ellipse">
              <a:avLst/>
            </a:prstGeom>
            <a:solidFill>
              <a:schemeClr val="tx2"/>
            </a:solidFill>
            <a:ln w="9525">
              <a:noFill/>
              <a:round/>
              <a:headEnd/>
              <a:tailEnd/>
            </a:ln>
          </p:spPr>
          <p:txBody>
            <a:bodyPr wrap="none" lIns="102281" tIns="51140" rIns="102281" bIns="51140" anchor="ctr">
              <a:prstTxWarp prst="textNoShape">
                <a:avLst/>
              </a:prstTxWarp>
            </a:bodyPr>
            <a:lstStyle/>
            <a:p>
              <a:endParaRPr lang="en-US"/>
            </a:p>
          </p:txBody>
        </p:sp>
        <p:sp>
          <p:nvSpPr>
            <p:cNvPr id="77839" name="Oval 21"/>
            <p:cNvSpPr>
              <a:spLocks noChangeArrowheads="1"/>
            </p:cNvSpPr>
            <p:nvPr/>
          </p:nvSpPr>
          <p:spPr bwMode="auto">
            <a:xfrm rot="3846332" flipH="1">
              <a:off x="3608" y="992"/>
              <a:ext cx="624" cy="912"/>
            </a:xfrm>
            <a:prstGeom prst="ellipse">
              <a:avLst/>
            </a:prstGeom>
            <a:solidFill>
              <a:schemeClr val="tx2"/>
            </a:solidFill>
            <a:ln w="9525">
              <a:noFill/>
              <a:round/>
              <a:headEnd/>
              <a:tailEnd/>
            </a:ln>
          </p:spPr>
          <p:txBody>
            <a:bodyPr rot="10800000" wrap="none" lIns="102281" tIns="51140" rIns="102281" bIns="51140" anchor="ctr">
              <a:prstTxWarp prst="textNoShape">
                <a:avLst/>
              </a:prstTxWarp>
            </a:bodyPr>
            <a:lstStyle/>
            <a:p>
              <a:pPr algn="ctr" eaLnBrk="0" hangingPunct="0"/>
              <a:endParaRPr lang="en-US" sz="2500">
                <a:latin typeface="Times New Roman" pitchFamily="31" charset="0"/>
              </a:endParaRPr>
            </a:p>
          </p:txBody>
        </p:sp>
        <p:sp>
          <p:nvSpPr>
            <p:cNvPr id="77840" name="Oval 22"/>
            <p:cNvSpPr>
              <a:spLocks noChangeArrowheads="1"/>
            </p:cNvSpPr>
            <p:nvPr/>
          </p:nvSpPr>
          <p:spPr bwMode="auto">
            <a:xfrm>
              <a:off x="3288" y="848"/>
              <a:ext cx="864" cy="960"/>
            </a:xfrm>
            <a:prstGeom prst="ellipse">
              <a:avLst/>
            </a:prstGeom>
            <a:solidFill>
              <a:schemeClr val="tx2"/>
            </a:solidFill>
            <a:ln w="9525">
              <a:noFill/>
              <a:round/>
              <a:headEnd/>
              <a:tailEnd/>
            </a:ln>
          </p:spPr>
          <p:txBody>
            <a:bodyPr wrap="none" lIns="102281" tIns="51140" rIns="102281" bIns="51140" anchor="ctr">
              <a:prstTxWarp prst="textNoShape">
                <a:avLst/>
              </a:prstTxWarp>
            </a:bodyPr>
            <a:lstStyle/>
            <a:p>
              <a:endParaRPr lang="en-US"/>
            </a:p>
          </p:txBody>
        </p:sp>
        <p:sp>
          <p:nvSpPr>
            <p:cNvPr id="77841" name="Oval 23"/>
            <p:cNvSpPr>
              <a:spLocks noChangeArrowheads="1"/>
            </p:cNvSpPr>
            <p:nvPr/>
          </p:nvSpPr>
          <p:spPr bwMode="auto">
            <a:xfrm rot="-3846332">
              <a:off x="3192" y="992"/>
              <a:ext cx="624" cy="912"/>
            </a:xfrm>
            <a:prstGeom prst="ellipse">
              <a:avLst/>
            </a:prstGeom>
            <a:solidFill>
              <a:schemeClr val="tx2"/>
            </a:solidFill>
            <a:ln w="9525">
              <a:noFill/>
              <a:round/>
              <a:headEnd/>
              <a:tailEnd/>
            </a:ln>
          </p:spPr>
          <p:txBody>
            <a:bodyPr rot="10800000" vert="eaVert" wrap="none" lIns="102281" tIns="51140" rIns="102281" bIns="51140" anchor="ctr">
              <a:prstTxWarp prst="textNoShape">
                <a:avLst/>
              </a:prstTxWarp>
            </a:bodyPr>
            <a:lstStyle/>
            <a:p>
              <a:pPr algn="ctr" eaLnBrk="0" hangingPunct="0"/>
              <a:endParaRPr lang="en-US" sz="2500">
                <a:latin typeface="Times New Roman" pitchFamily="31" charset="0"/>
              </a:endParaRPr>
            </a:p>
          </p:txBody>
        </p:sp>
        <p:sp>
          <p:nvSpPr>
            <p:cNvPr id="77842" name="Oval 24"/>
            <p:cNvSpPr>
              <a:spLocks noChangeArrowheads="1"/>
            </p:cNvSpPr>
            <p:nvPr/>
          </p:nvSpPr>
          <p:spPr bwMode="auto">
            <a:xfrm rot="-268236">
              <a:off x="3331" y="280"/>
              <a:ext cx="328" cy="567"/>
            </a:xfrm>
            <a:prstGeom prst="ellipse">
              <a:avLst/>
            </a:prstGeom>
            <a:solidFill>
              <a:schemeClr val="tx2"/>
            </a:solidFill>
            <a:ln w="9525">
              <a:noFill/>
              <a:round/>
              <a:headEnd/>
              <a:tailEnd/>
            </a:ln>
          </p:spPr>
          <p:txBody>
            <a:bodyPr wrap="none" lIns="102281" tIns="51140" rIns="102281" bIns="51140" anchor="ctr">
              <a:prstTxWarp prst="textNoShape">
                <a:avLst/>
              </a:prstTxWarp>
            </a:bodyPr>
            <a:lstStyle/>
            <a:p>
              <a:endParaRPr lang="en-US"/>
            </a:p>
          </p:txBody>
        </p:sp>
        <p:sp>
          <p:nvSpPr>
            <p:cNvPr id="77843" name="Oval 25"/>
            <p:cNvSpPr>
              <a:spLocks noChangeArrowheads="1"/>
            </p:cNvSpPr>
            <p:nvPr/>
          </p:nvSpPr>
          <p:spPr bwMode="auto">
            <a:xfrm rot="-970074">
              <a:off x="2992" y="664"/>
              <a:ext cx="288" cy="432"/>
            </a:xfrm>
            <a:prstGeom prst="ellipse">
              <a:avLst/>
            </a:prstGeom>
            <a:solidFill>
              <a:schemeClr val="tx2"/>
            </a:solidFill>
            <a:ln w="9525">
              <a:noFill/>
              <a:round/>
              <a:headEnd/>
              <a:tailEnd/>
            </a:ln>
          </p:spPr>
          <p:txBody>
            <a:bodyPr rot="10800000" vert="eaVert" wrap="none" lIns="102281" tIns="51140" rIns="102281" bIns="51140" anchor="ctr">
              <a:prstTxWarp prst="textNoShape">
                <a:avLst/>
              </a:prstTxWarp>
            </a:bodyPr>
            <a:lstStyle/>
            <a:p>
              <a:pPr algn="ctr" eaLnBrk="0" hangingPunct="0"/>
              <a:endParaRPr lang="en-US" sz="2500">
                <a:latin typeface="Times New Roman" pitchFamily="31" charset="0"/>
              </a:endParaRPr>
            </a:p>
          </p:txBody>
        </p:sp>
        <p:sp>
          <p:nvSpPr>
            <p:cNvPr id="77844" name="Oval 26"/>
            <p:cNvSpPr>
              <a:spLocks noChangeArrowheads="1"/>
            </p:cNvSpPr>
            <p:nvPr/>
          </p:nvSpPr>
          <p:spPr bwMode="auto">
            <a:xfrm rot="970074" flipH="1">
              <a:off x="4152" y="656"/>
              <a:ext cx="288" cy="432"/>
            </a:xfrm>
            <a:prstGeom prst="ellipse">
              <a:avLst/>
            </a:prstGeom>
            <a:solidFill>
              <a:schemeClr val="tx2"/>
            </a:solidFill>
            <a:ln w="9525">
              <a:noFill/>
              <a:round/>
              <a:headEnd/>
              <a:tailEnd/>
            </a:ln>
          </p:spPr>
          <p:txBody>
            <a:bodyPr rot="10800000" wrap="none" lIns="102281" tIns="51140" rIns="102281" bIns="51140" anchor="ctr">
              <a:prstTxWarp prst="textNoShape">
                <a:avLst/>
              </a:prstTxWarp>
            </a:bodyPr>
            <a:lstStyle/>
            <a:p>
              <a:pPr algn="ctr" eaLnBrk="0" hangingPunct="0"/>
              <a:endParaRPr lang="en-US" sz="2500">
                <a:latin typeface="Times New Roman" pitchFamily="31" charset="0"/>
              </a:endParaRPr>
            </a:p>
          </p:txBody>
        </p:sp>
      </p:grpSp>
      <p:grpSp>
        <p:nvGrpSpPr>
          <p:cNvPr id="5" name="Group 27"/>
          <p:cNvGrpSpPr>
            <a:grpSpLocks/>
          </p:cNvGrpSpPr>
          <p:nvPr/>
        </p:nvGrpSpPr>
        <p:grpSpPr bwMode="auto">
          <a:xfrm rot="1930133" flipV="1">
            <a:off x="8535988" y="76200"/>
            <a:ext cx="534987" cy="609600"/>
            <a:chOff x="2992" y="264"/>
            <a:chExt cx="1448" cy="1544"/>
          </a:xfrm>
        </p:grpSpPr>
        <p:sp>
          <p:nvSpPr>
            <p:cNvPr id="77831" name="Oval 28"/>
            <p:cNvSpPr>
              <a:spLocks noChangeArrowheads="1"/>
            </p:cNvSpPr>
            <p:nvPr/>
          </p:nvSpPr>
          <p:spPr bwMode="auto">
            <a:xfrm rot="268236" flipH="1">
              <a:off x="3755" y="264"/>
              <a:ext cx="328" cy="567"/>
            </a:xfrm>
            <a:prstGeom prst="ellipse">
              <a:avLst/>
            </a:prstGeom>
            <a:solidFill>
              <a:schemeClr val="tx2"/>
            </a:solidFill>
            <a:ln w="9525">
              <a:noFill/>
              <a:round/>
              <a:headEnd/>
              <a:tailEnd/>
            </a:ln>
          </p:spPr>
          <p:txBody>
            <a:bodyPr wrap="none" lIns="102281" tIns="51140" rIns="102281" bIns="51140" anchor="ctr">
              <a:prstTxWarp prst="textNoShape">
                <a:avLst/>
              </a:prstTxWarp>
            </a:bodyPr>
            <a:lstStyle/>
            <a:p>
              <a:endParaRPr lang="en-US"/>
            </a:p>
          </p:txBody>
        </p:sp>
        <p:sp>
          <p:nvSpPr>
            <p:cNvPr id="77832" name="Oval 29"/>
            <p:cNvSpPr>
              <a:spLocks noChangeArrowheads="1"/>
            </p:cNvSpPr>
            <p:nvPr/>
          </p:nvSpPr>
          <p:spPr bwMode="auto">
            <a:xfrm rot="3846332" flipH="1">
              <a:off x="3608" y="992"/>
              <a:ext cx="624" cy="912"/>
            </a:xfrm>
            <a:prstGeom prst="ellipse">
              <a:avLst/>
            </a:prstGeom>
            <a:solidFill>
              <a:schemeClr val="tx2"/>
            </a:solidFill>
            <a:ln w="9525">
              <a:noFill/>
              <a:round/>
              <a:headEnd/>
              <a:tailEnd/>
            </a:ln>
          </p:spPr>
          <p:txBody>
            <a:bodyPr rot="10800000" wrap="none" lIns="102281" tIns="51140" rIns="102281" bIns="51140" anchor="ctr">
              <a:prstTxWarp prst="textNoShape">
                <a:avLst/>
              </a:prstTxWarp>
            </a:bodyPr>
            <a:lstStyle/>
            <a:p>
              <a:pPr algn="ctr" eaLnBrk="0" hangingPunct="0"/>
              <a:endParaRPr lang="en-US" sz="2500">
                <a:latin typeface="Times New Roman" pitchFamily="31" charset="0"/>
              </a:endParaRPr>
            </a:p>
          </p:txBody>
        </p:sp>
        <p:sp>
          <p:nvSpPr>
            <p:cNvPr id="77833" name="Oval 30"/>
            <p:cNvSpPr>
              <a:spLocks noChangeArrowheads="1"/>
            </p:cNvSpPr>
            <p:nvPr/>
          </p:nvSpPr>
          <p:spPr bwMode="auto">
            <a:xfrm>
              <a:off x="3288" y="848"/>
              <a:ext cx="864" cy="960"/>
            </a:xfrm>
            <a:prstGeom prst="ellipse">
              <a:avLst/>
            </a:prstGeom>
            <a:solidFill>
              <a:schemeClr val="tx2"/>
            </a:solidFill>
            <a:ln w="9525">
              <a:noFill/>
              <a:round/>
              <a:headEnd/>
              <a:tailEnd/>
            </a:ln>
          </p:spPr>
          <p:txBody>
            <a:bodyPr wrap="none" lIns="102281" tIns="51140" rIns="102281" bIns="51140" anchor="ctr">
              <a:prstTxWarp prst="textNoShape">
                <a:avLst/>
              </a:prstTxWarp>
            </a:bodyPr>
            <a:lstStyle/>
            <a:p>
              <a:endParaRPr lang="en-US"/>
            </a:p>
          </p:txBody>
        </p:sp>
        <p:sp>
          <p:nvSpPr>
            <p:cNvPr id="77834" name="Oval 31"/>
            <p:cNvSpPr>
              <a:spLocks noChangeArrowheads="1"/>
            </p:cNvSpPr>
            <p:nvPr/>
          </p:nvSpPr>
          <p:spPr bwMode="auto">
            <a:xfrm rot="-3846332">
              <a:off x="3192" y="992"/>
              <a:ext cx="624" cy="912"/>
            </a:xfrm>
            <a:prstGeom prst="ellipse">
              <a:avLst/>
            </a:prstGeom>
            <a:solidFill>
              <a:schemeClr val="tx2"/>
            </a:solidFill>
            <a:ln w="9525">
              <a:noFill/>
              <a:round/>
              <a:headEnd/>
              <a:tailEnd/>
            </a:ln>
          </p:spPr>
          <p:txBody>
            <a:bodyPr vert="eaVert" wrap="none" lIns="102281" tIns="51140" rIns="102281" bIns="51140" anchor="ctr">
              <a:prstTxWarp prst="textNoShape">
                <a:avLst/>
              </a:prstTxWarp>
            </a:bodyPr>
            <a:lstStyle/>
            <a:p>
              <a:pPr algn="ctr" eaLnBrk="0" hangingPunct="0"/>
              <a:endParaRPr lang="en-US" sz="2500">
                <a:latin typeface="Times New Roman" pitchFamily="31" charset="0"/>
              </a:endParaRPr>
            </a:p>
          </p:txBody>
        </p:sp>
        <p:sp>
          <p:nvSpPr>
            <p:cNvPr id="77835" name="Oval 32"/>
            <p:cNvSpPr>
              <a:spLocks noChangeArrowheads="1"/>
            </p:cNvSpPr>
            <p:nvPr/>
          </p:nvSpPr>
          <p:spPr bwMode="auto">
            <a:xfrm rot="-268236">
              <a:off x="3331" y="280"/>
              <a:ext cx="328" cy="567"/>
            </a:xfrm>
            <a:prstGeom prst="ellipse">
              <a:avLst/>
            </a:prstGeom>
            <a:solidFill>
              <a:schemeClr val="tx2"/>
            </a:solidFill>
            <a:ln w="9525">
              <a:noFill/>
              <a:round/>
              <a:headEnd/>
              <a:tailEnd/>
            </a:ln>
          </p:spPr>
          <p:txBody>
            <a:bodyPr wrap="none" lIns="102281" tIns="51140" rIns="102281" bIns="51140" anchor="ctr">
              <a:prstTxWarp prst="textNoShape">
                <a:avLst/>
              </a:prstTxWarp>
            </a:bodyPr>
            <a:lstStyle/>
            <a:p>
              <a:endParaRPr lang="en-US"/>
            </a:p>
          </p:txBody>
        </p:sp>
        <p:sp>
          <p:nvSpPr>
            <p:cNvPr id="77836" name="Oval 33"/>
            <p:cNvSpPr>
              <a:spLocks noChangeArrowheads="1"/>
            </p:cNvSpPr>
            <p:nvPr/>
          </p:nvSpPr>
          <p:spPr bwMode="auto">
            <a:xfrm rot="-970074">
              <a:off x="2992" y="664"/>
              <a:ext cx="288" cy="432"/>
            </a:xfrm>
            <a:prstGeom prst="ellipse">
              <a:avLst/>
            </a:prstGeom>
            <a:solidFill>
              <a:schemeClr val="tx2"/>
            </a:solidFill>
            <a:ln w="9525">
              <a:noFill/>
              <a:round/>
              <a:headEnd/>
              <a:tailEnd/>
            </a:ln>
          </p:spPr>
          <p:txBody>
            <a:bodyPr vert="eaVert" wrap="none" lIns="102281" tIns="51140" rIns="102281" bIns="51140" anchor="ctr">
              <a:prstTxWarp prst="textNoShape">
                <a:avLst/>
              </a:prstTxWarp>
            </a:bodyPr>
            <a:lstStyle/>
            <a:p>
              <a:pPr algn="ctr" eaLnBrk="0" hangingPunct="0"/>
              <a:endParaRPr lang="en-US" sz="2500">
                <a:latin typeface="Times New Roman" pitchFamily="31" charset="0"/>
              </a:endParaRPr>
            </a:p>
          </p:txBody>
        </p:sp>
        <p:sp>
          <p:nvSpPr>
            <p:cNvPr id="77837" name="Oval 34"/>
            <p:cNvSpPr>
              <a:spLocks noChangeArrowheads="1"/>
            </p:cNvSpPr>
            <p:nvPr/>
          </p:nvSpPr>
          <p:spPr bwMode="auto">
            <a:xfrm rot="970074" flipH="1">
              <a:off x="4152" y="656"/>
              <a:ext cx="288" cy="432"/>
            </a:xfrm>
            <a:prstGeom prst="ellipse">
              <a:avLst/>
            </a:prstGeom>
            <a:solidFill>
              <a:schemeClr val="tx2"/>
            </a:solidFill>
            <a:ln w="9525">
              <a:noFill/>
              <a:round/>
              <a:headEnd/>
              <a:tailEnd/>
            </a:ln>
          </p:spPr>
          <p:txBody>
            <a:bodyPr rot="10800000" wrap="none" lIns="102281" tIns="51140" rIns="102281" bIns="51140" anchor="ctr">
              <a:prstTxWarp prst="textNoShape">
                <a:avLst/>
              </a:prstTxWarp>
            </a:bodyPr>
            <a:lstStyle/>
            <a:p>
              <a:pPr algn="ctr" eaLnBrk="0" hangingPunct="0"/>
              <a:endParaRPr lang="en-US" sz="2500">
                <a:latin typeface="Times New Roman" pitchFamily="31" charset="0"/>
              </a:endParaRP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body" idx="1"/>
          </p:nvPr>
        </p:nvSpPr>
        <p:spPr>
          <a:xfrm>
            <a:off x="533400" y="2332038"/>
            <a:ext cx="8610600" cy="4525962"/>
          </a:xfrm>
        </p:spPr>
        <p:txBody>
          <a:bodyPr/>
          <a:lstStyle/>
          <a:p>
            <a:pPr eaLnBrk="1" hangingPunct="1">
              <a:buFontTx/>
              <a:buNone/>
            </a:pPr>
            <a:r>
              <a:rPr lang="en-US">
                <a:ea typeface="ＭＳ Ｐゴシック" pitchFamily="29" charset="-128"/>
                <a:cs typeface="ＭＳ Ｐゴシック" pitchFamily="29" charset="-128"/>
              </a:rPr>
              <a:t>B. Computer Application</a:t>
            </a:r>
          </a:p>
          <a:p>
            <a:pPr lvl="1" eaLnBrk="1" hangingPunct="1"/>
            <a:r>
              <a:rPr lang="en-US"/>
              <a:t>Easy, efficient</a:t>
            </a:r>
          </a:p>
          <a:p>
            <a:pPr lvl="1" eaLnBrk="1" hangingPunct="1"/>
            <a:r>
              <a:rPr lang="en-US"/>
              <a:t>No more than 30 seconds to enter</a:t>
            </a:r>
          </a:p>
          <a:p>
            <a:pPr lvl="1" eaLnBrk="1" hangingPunct="1"/>
            <a:r>
              <a:rPr lang="en-US"/>
              <a:t>Able to generate reports quickly</a:t>
            </a:r>
          </a:p>
          <a:p>
            <a:pPr lvl="1" eaLnBrk="1" hangingPunct="1"/>
            <a:r>
              <a:rPr lang="en-US"/>
              <a:t>Available in picture form (bar graphs)</a:t>
            </a:r>
          </a:p>
          <a:p>
            <a:pPr lvl="1" eaLnBrk="1" hangingPunct="1"/>
            <a:r>
              <a:rPr lang="en-US"/>
              <a:t>Custom Reports</a:t>
            </a:r>
          </a:p>
          <a:p>
            <a:pPr lvl="1" eaLnBrk="1" hangingPunct="1"/>
            <a:endParaRPr lang="en-US"/>
          </a:p>
          <a:p>
            <a:pPr eaLnBrk="1" hangingPunct="1"/>
            <a:endParaRPr lang="en-US">
              <a:ea typeface="ＭＳ Ｐゴシック" pitchFamily="29" charset="-128"/>
              <a:cs typeface="ＭＳ Ｐゴシック" pitchFamily="29" charset="-128"/>
            </a:endParaRPr>
          </a:p>
        </p:txBody>
      </p:sp>
      <p:sp>
        <p:nvSpPr>
          <p:cNvPr id="111620" name="AutoShape 4"/>
          <p:cNvSpPr>
            <a:spLocks noChangeArrowheads="1"/>
          </p:cNvSpPr>
          <p:nvPr/>
        </p:nvSpPr>
        <p:spPr bwMode="auto">
          <a:xfrm>
            <a:off x="0" y="0"/>
            <a:ext cx="1371600" cy="2133600"/>
          </a:xfrm>
          <a:prstGeom prst="rtTriangle">
            <a:avLst/>
          </a:prstGeom>
          <a:solidFill>
            <a:srgbClr val="33CC33"/>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11621" name="AutoShape 5"/>
          <p:cNvSpPr>
            <a:spLocks noChangeArrowheads="1"/>
          </p:cNvSpPr>
          <p:nvPr/>
        </p:nvSpPr>
        <p:spPr bwMode="auto">
          <a:xfrm>
            <a:off x="0" y="0"/>
            <a:ext cx="571500" cy="893763"/>
          </a:xfrm>
          <a:prstGeom prst="rtTriangle">
            <a:avLst/>
          </a:prstGeom>
          <a:solidFill>
            <a:srgbClr val="FFFF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11622" name="AutoShape 6"/>
          <p:cNvSpPr>
            <a:spLocks noChangeArrowheads="1"/>
          </p:cNvSpPr>
          <p:nvPr/>
        </p:nvSpPr>
        <p:spPr bwMode="auto">
          <a:xfrm>
            <a:off x="0" y="0"/>
            <a:ext cx="228600" cy="342900"/>
          </a:xfrm>
          <a:prstGeom prst="rtTriangle">
            <a:avLst/>
          </a:prstGeom>
          <a:solidFill>
            <a:srgbClr val="FF00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F93B42A7-71DA-6C4D-83B4-B36938559A4D}"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ea typeface="ＭＳ Ｐゴシック" pitchFamily="29" charset="-128"/>
                <a:cs typeface="ＭＳ Ｐゴシック" pitchFamily="29" charset="-128"/>
              </a:rPr>
              <a:t>Goals for Today</a:t>
            </a:r>
          </a:p>
        </p:txBody>
      </p:sp>
      <p:sp>
        <p:nvSpPr>
          <p:cNvPr id="23555" name="Content Placeholder 2"/>
          <p:cNvSpPr>
            <a:spLocks noGrp="1"/>
          </p:cNvSpPr>
          <p:nvPr>
            <p:ph idx="1"/>
          </p:nvPr>
        </p:nvSpPr>
        <p:spPr/>
        <p:txBody>
          <a:bodyPr/>
          <a:lstStyle/>
          <a:p>
            <a:r>
              <a:rPr lang="en-US" dirty="0" smtClean="0"/>
              <a:t>Review PBIS Basics</a:t>
            </a:r>
          </a:p>
          <a:p>
            <a:r>
              <a:rPr lang="en-US" dirty="0" smtClean="0"/>
              <a:t>Identify 10 Best Practices to promote Evidence Based Practices</a:t>
            </a:r>
          </a:p>
          <a:p>
            <a:r>
              <a:rPr lang="en-US" dirty="0" smtClean="0"/>
              <a:t>“Your Turn” Slides- when you see slide in red, it means you will have small amount of time to discuss item with your shoulder partner</a:t>
            </a:r>
          </a:p>
          <a:p>
            <a:r>
              <a:rPr lang="en-US" dirty="0" smtClean="0"/>
              <a:t>Let’s Practice!</a:t>
            </a:r>
          </a:p>
          <a:p>
            <a:endParaRPr lang="en-US" dirty="0"/>
          </a:p>
        </p:txBody>
      </p:sp>
      <p:sp>
        <p:nvSpPr>
          <p:cNvPr id="4" name="Slide Number Placeholder 3"/>
          <p:cNvSpPr>
            <a:spLocks noGrp="1"/>
          </p:cNvSpPr>
          <p:nvPr>
            <p:ph type="sldNum" sz="quarter" idx="12"/>
          </p:nvPr>
        </p:nvSpPr>
        <p:spPr/>
        <p:txBody>
          <a:bodyPr/>
          <a:lstStyle/>
          <a:p>
            <a:fld id="{F93B42A7-71DA-6C4D-83B4-B36938559A4D}"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type="body" idx="1"/>
          </p:nvPr>
        </p:nvSpPr>
        <p:spPr>
          <a:xfrm>
            <a:off x="914400" y="2133600"/>
            <a:ext cx="8229600" cy="4724400"/>
          </a:xfrm>
        </p:spPr>
        <p:txBody>
          <a:bodyPr/>
          <a:lstStyle/>
          <a:p>
            <a:pPr eaLnBrk="1" hangingPunct="1">
              <a:buFontTx/>
              <a:buNone/>
            </a:pPr>
            <a:r>
              <a:rPr lang="en-US">
                <a:ea typeface="ＭＳ Ｐゴシック" pitchFamily="29" charset="-128"/>
                <a:cs typeface="ＭＳ Ｐゴシック" pitchFamily="29" charset="-128"/>
              </a:rPr>
              <a:t>C. Data For Decision Making</a:t>
            </a:r>
          </a:p>
          <a:p>
            <a:pPr eaLnBrk="1" hangingPunct="1">
              <a:buFont typeface="Arial" pitchFamily="29" charset="0"/>
              <a:buChar char="–"/>
            </a:pPr>
            <a:r>
              <a:rPr lang="en-US" sz="2800">
                <a:ea typeface="ＭＳ Ｐゴシック" pitchFamily="29" charset="-128"/>
                <a:cs typeface="ＭＳ Ｐゴシック" pitchFamily="29" charset="-128"/>
              </a:rPr>
              <a:t>Generate reports for various meetings</a:t>
            </a:r>
          </a:p>
          <a:p>
            <a:pPr lvl="1" eaLnBrk="1" hangingPunct="1"/>
            <a:r>
              <a:rPr lang="en-US">
                <a:hlinkClick r:id="rId3" action="ppaction://hlinkfile"/>
              </a:rPr>
              <a:t>Action Plan</a:t>
            </a:r>
            <a:endParaRPr lang="en-US"/>
          </a:p>
          <a:p>
            <a:pPr eaLnBrk="1" hangingPunct="1">
              <a:buFont typeface="Arial" pitchFamily="29" charset="0"/>
              <a:buChar char="–"/>
            </a:pPr>
            <a:r>
              <a:rPr lang="en-US" sz="2800">
                <a:ea typeface="ＭＳ Ｐゴシック" pitchFamily="29" charset="-128"/>
                <a:cs typeface="ＭＳ Ｐゴシック" pitchFamily="29" charset="-128"/>
              </a:rPr>
              <a:t>Build Precision Statements</a:t>
            </a:r>
          </a:p>
          <a:p>
            <a:pPr eaLnBrk="1" hangingPunct="1">
              <a:buFont typeface="Arial" pitchFamily="29" charset="0"/>
              <a:buChar char="–"/>
            </a:pPr>
            <a:r>
              <a:rPr lang="en-US" sz="2800">
                <a:ea typeface="ＭＳ Ｐゴシック" pitchFamily="29" charset="-128"/>
                <a:cs typeface="ＭＳ Ｐゴシック" pitchFamily="29" charset="-128"/>
              </a:rPr>
              <a:t>Determine Intervention</a:t>
            </a:r>
          </a:p>
          <a:p>
            <a:pPr eaLnBrk="1" hangingPunct="1">
              <a:buFont typeface="Arial" pitchFamily="29" charset="0"/>
              <a:buChar char="–"/>
            </a:pPr>
            <a:r>
              <a:rPr lang="en-US" sz="2800">
                <a:ea typeface="ＭＳ Ｐゴシック" pitchFamily="29" charset="-128"/>
                <a:cs typeface="ＭＳ Ｐゴシック" pitchFamily="29" charset="-128"/>
              </a:rPr>
              <a:t>Track Data, Continue, Modify, Terminate</a:t>
            </a:r>
          </a:p>
          <a:p>
            <a:pPr eaLnBrk="1" hangingPunct="1">
              <a:buFont typeface="Arial" pitchFamily="29" charset="0"/>
              <a:buChar char="–"/>
            </a:pPr>
            <a:r>
              <a:rPr lang="en-US" sz="2800">
                <a:ea typeface="ＭＳ Ｐゴシック" pitchFamily="29" charset="-128"/>
                <a:cs typeface="ＭＳ Ｐゴシック" pitchFamily="29" charset="-128"/>
              </a:rPr>
              <a:t>Share with Faculty</a:t>
            </a:r>
          </a:p>
          <a:p>
            <a:pPr eaLnBrk="1" hangingPunct="1">
              <a:buFont typeface="Arial" pitchFamily="29" charset="0"/>
              <a:buChar char="–"/>
            </a:pPr>
            <a:r>
              <a:rPr lang="en-US" sz="2800">
                <a:ea typeface="ＭＳ Ｐゴシック" pitchFamily="29" charset="-128"/>
                <a:cs typeface="ＭＳ Ｐゴシック" pitchFamily="29" charset="-128"/>
              </a:rPr>
              <a:t>Celebrate!!!!!</a:t>
            </a:r>
          </a:p>
        </p:txBody>
      </p:sp>
      <p:sp>
        <p:nvSpPr>
          <p:cNvPr id="113668" name="AutoShape 4"/>
          <p:cNvSpPr>
            <a:spLocks noChangeArrowheads="1"/>
          </p:cNvSpPr>
          <p:nvPr/>
        </p:nvSpPr>
        <p:spPr bwMode="auto">
          <a:xfrm>
            <a:off x="0" y="0"/>
            <a:ext cx="1371600" cy="2133600"/>
          </a:xfrm>
          <a:prstGeom prst="rtTriangle">
            <a:avLst/>
          </a:prstGeom>
          <a:solidFill>
            <a:srgbClr val="33CC33"/>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13669" name="AutoShape 5"/>
          <p:cNvSpPr>
            <a:spLocks noChangeArrowheads="1"/>
          </p:cNvSpPr>
          <p:nvPr/>
        </p:nvSpPr>
        <p:spPr bwMode="auto">
          <a:xfrm>
            <a:off x="0" y="0"/>
            <a:ext cx="571500" cy="893763"/>
          </a:xfrm>
          <a:prstGeom prst="rtTriangle">
            <a:avLst/>
          </a:prstGeom>
          <a:solidFill>
            <a:srgbClr val="FFFF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13670" name="AutoShape 6"/>
          <p:cNvSpPr>
            <a:spLocks noChangeArrowheads="1"/>
          </p:cNvSpPr>
          <p:nvPr/>
        </p:nvSpPr>
        <p:spPr bwMode="auto">
          <a:xfrm>
            <a:off x="0" y="0"/>
            <a:ext cx="228600" cy="342900"/>
          </a:xfrm>
          <a:prstGeom prst="rtTriangle">
            <a:avLst/>
          </a:prstGeom>
          <a:solidFill>
            <a:srgbClr val="FF00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F93B42A7-71DA-6C4D-83B4-B36938559A4D}"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762000"/>
            <a:ext cx="8229600" cy="1143000"/>
          </a:xfrm>
        </p:spPr>
        <p:txBody>
          <a:bodyPr/>
          <a:lstStyle/>
          <a:p>
            <a:pPr eaLnBrk="1" hangingPunct="1">
              <a:defRPr/>
            </a:pPr>
            <a:r>
              <a:rPr lang="en-US" b="1" dirty="0" smtClean="0"/>
              <a:t> </a:t>
            </a:r>
            <a:r>
              <a:rPr lang="en-US" sz="4000" b="1" dirty="0" smtClean="0">
                <a:effectLst>
                  <a:outerShdw blurRad="38100" dist="38100" dir="2700000" algn="tl">
                    <a:srgbClr val="C0C0C0"/>
                  </a:outerShdw>
                </a:effectLst>
              </a:rPr>
              <a:t>Feed them the data!!</a:t>
            </a:r>
          </a:p>
        </p:txBody>
      </p:sp>
      <p:sp>
        <p:nvSpPr>
          <p:cNvPr id="115715" name="Rectangle 3"/>
          <p:cNvSpPr>
            <a:spLocks noGrp="1" noChangeArrowheads="1"/>
          </p:cNvSpPr>
          <p:nvPr>
            <p:ph type="body" idx="1"/>
          </p:nvPr>
        </p:nvSpPr>
        <p:spPr>
          <a:xfrm>
            <a:off x="457200" y="2590800"/>
            <a:ext cx="8229600" cy="4525963"/>
          </a:xfrm>
        </p:spPr>
        <p:txBody>
          <a:bodyPr/>
          <a:lstStyle/>
          <a:p>
            <a:pPr marL="609600" indent="-609600" eaLnBrk="1" hangingPunct="1">
              <a:buFont typeface="Arial" pitchFamily="29" charset="0"/>
              <a:buChar char="–"/>
            </a:pPr>
            <a:r>
              <a:rPr lang="en-US">
                <a:ea typeface="ＭＳ Ｐゴシック" pitchFamily="29" charset="-128"/>
                <a:cs typeface="ＭＳ Ｐゴシック" pitchFamily="29" charset="-128"/>
              </a:rPr>
              <a:t>Continuous feedback to staff- always provide data summaries –monitor progress of selected intervention, modify if necessary and  celebrate successes</a:t>
            </a:r>
          </a:p>
          <a:p>
            <a:pPr marL="990600" lvl="1" indent="-533400" eaLnBrk="1" hangingPunct="1"/>
            <a:r>
              <a:rPr lang="en-US">
                <a:hlinkClick r:id="rId3" action="ppaction://hlinkpres?slideindex=1&amp;slidetitle="/>
              </a:rPr>
              <a:t>Indian Head ES</a:t>
            </a:r>
            <a:endParaRPr lang="en-US"/>
          </a:p>
          <a:p>
            <a:pPr marL="609600" indent="-609600" eaLnBrk="1" hangingPunct="1"/>
            <a:endParaRPr lang="en-US">
              <a:ea typeface="ＭＳ Ｐゴシック" pitchFamily="29" charset="-128"/>
              <a:cs typeface="ＭＳ Ｐゴシック" pitchFamily="29" charset="-128"/>
            </a:endParaRPr>
          </a:p>
        </p:txBody>
      </p:sp>
      <p:sp>
        <p:nvSpPr>
          <p:cNvPr id="115716" name="AutoShape 4"/>
          <p:cNvSpPr>
            <a:spLocks noChangeArrowheads="1"/>
          </p:cNvSpPr>
          <p:nvPr/>
        </p:nvSpPr>
        <p:spPr bwMode="auto">
          <a:xfrm>
            <a:off x="0" y="0"/>
            <a:ext cx="1371600" cy="2133600"/>
          </a:xfrm>
          <a:prstGeom prst="rtTriangle">
            <a:avLst/>
          </a:prstGeom>
          <a:solidFill>
            <a:srgbClr val="33CC33"/>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15717" name="AutoShape 5"/>
          <p:cNvSpPr>
            <a:spLocks noChangeArrowheads="1"/>
          </p:cNvSpPr>
          <p:nvPr/>
        </p:nvSpPr>
        <p:spPr bwMode="auto">
          <a:xfrm>
            <a:off x="0" y="0"/>
            <a:ext cx="571500" cy="893763"/>
          </a:xfrm>
          <a:prstGeom prst="rtTriangle">
            <a:avLst/>
          </a:prstGeom>
          <a:solidFill>
            <a:srgbClr val="FFFF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15718" name="AutoShape 6"/>
          <p:cNvSpPr>
            <a:spLocks noChangeArrowheads="1"/>
          </p:cNvSpPr>
          <p:nvPr/>
        </p:nvSpPr>
        <p:spPr bwMode="auto">
          <a:xfrm>
            <a:off x="0" y="0"/>
            <a:ext cx="228600" cy="342900"/>
          </a:xfrm>
          <a:prstGeom prst="rtTriangle">
            <a:avLst/>
          </a:prstGeom>
          <a:solidFill>
            <a:srgbClr val="FF00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F93B42A7-71DA-6C4D-83B4-B36938559A4D}"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381000"/>
            <a:ext cx="8534400" cy="1143000"/>
          </a:xfrm>
        </p:spPr>
        <p:txBody>
          <a:bodyPr/>
          <a:lstStyle/>
          <a:p>
            <a:pPr eaLnBrk="1" hangingPunct="1">
              <a:defRPr/>
            </a:pPr>
            <a:r>
              <a:rPr lang="en-US" sz="4000" b="1" dirty="0" smtClean="0">
                <a:effectLst>
                  <a:outerShdw blurRad="38100" dist="38100" dir="2700000" algn="tl">
                    <a:srgbClr val="C0C0C0"/>
                  </a:outerShdw>
                </a:effectLst>
              </a:rPr>
              <a:t>4.   Recommit each year!!</a:t>
            </a:r>
          </a:p>
        </p:txBody>
      </p:sp>
      <p:sp>
        <p:nvSpPr>
          <p:cNvPr id="117763" name="Rectangle 3"/>
          <p:cNvSpPr>
            <a:spLocks noGrp="1" noChangeArrowheads="1"/>
          </p:cNvSpPr>
          <p:nvPr>
            <p:ph type="body" idx="1"/>
          </p:nvPr>
        </p:nvSpPr>
        <p:spPr>
          <a:xfrm>
            <a:off x="457200" y="2332038"/>
            <a:ext cx="8229600" cy="4525962"/>
          </a:xfrm>
        </p:spPr>
        <p:txBody>
          <a:bodyPr/>
          <a:lstStyle/>
          <a:p>
            <a:pPr marL="609600" indent="-609600" eaLnBrk="1" hangingPunct="1">
              <a:buNone/>
            </a:pPr>
            <a:r>
              <a:rPr lang="en-US" dirty="0">
                <a:ea typeface="ＭＳ Ｐゴシック" pitchFamily="29" charset="-128"/>
                <a:cs typeface="ＭＳ Ｐゴシック" pitchFamily="29" charset="-128"/>
              </a:rPr>
              <a:t>Develop and recommit to team process and </a:t>
            </a:r>
            <a:r>
              <a:rPr lang="en-US" dirty="0" smtClean="0">
                <a:ea typeface="ＭＳ Ｐゴシック" pitchFamily="29" charset="-128"/>
                <a:cs typeface="ＭＳ Ｐゴシック" pitchFamily="29" charset="-128"/>
              </a:rPr>
              <a:t>PBIS </a:t>
            </a:r>
            <a:r>
              <a:rPr lang="en-US" dirty="0">
                <a:ea typeface="ＭＳ Ｐゴシック" pitchFamily="29" charset="-128"/>
                <a:cs typeface="ＭＳ Ｐゴシック" pitchFamily="29" charset="-128"/>
              </a:rPr>
              <a:t>process with staff- ask for buy- in each year- showcase results and form a plan that addresses trends seen from this school year- if you can predict it, you can prevent it….</a:t>
            </a:r>
          </a:p>
          <a:p>
            <a:pPr marL="609600" indent="-609600" eaLnBrk="1" hangingPunct="1">
              <a:buFontTx/>
              <a:buNone/>
            </a:pPr>
            <a:endParaRPr lang="en-US" dirty="0" smtClean="0">
              <a:ea typeface="ＭＳ Ｐゴシック" pitchFamily="29" charset="-128"/>
              <a:cs typeface="ＭＳ Ｐゴシック" pitchFamily="29" charset="-128"/>
            </a:endParaRPr>
          </a:p>
          <a:p>
            <a:pPr marL="609600" indent="-609600" eaLnBrk="1" hangingPunct="1"/>
            <a:endParaRPr lang="en-US" dirty="0">
              <a:ea typeface="ＭＳ Ｐゴシック" pitchFamily="29" charset="-128"/>
              <a:cs typeface="ＭＳ Ｐゴシック" pitchFamily="29" charset="-128"/>
            </a:endParaRPr>
          </a:p>
        </p:txBody>
      </p:sp>
      <p:sp>
        <p:nvSpPr>
          <p:cNvPr id="117764" name="AutoShape 4"/>
          <p:cNvSpPr>
            <a:spLocks noChangeArrowheads="1"/>
          </p:cNvSpPr>
          <p:nvPr/>
        </p:nvSpPr>
        <p:spPr bwMode="auto">
          <a:xfrm>
            <a:off x="0" y="0"/>
            <a:ext cx="1371600" cy="2133600"/>
          </a:xfrm>
          <a:prstGeom prst="rtTriangle">
            <a:avLst/>
          </a:prstGeom>
          <a:solidFill>
            <a:srgbClr val="33CC33"/>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17765" name="AutoShape 5"/>
          <p:cNvSpPr>
            <a:spLocks noChangeArrowheads="1"/>
          </p:cNvSpPr>
          <p:nvPr/>
        </p:nvSpPr>
        <p:spPr bwMode="auto">
          <a:xfrm>
            <a:off x="0" y="0"/>
            <a:ext cx="571500" cy="893763"/>
          </a:xfrm>
          <a:prstGeom prst="rtTriangle">
            <a:avLst/>
          </a:prstGeom>
          <a:solidFill>
            <a:srgbClr val="FFFF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17766" name="AutoShape 6"/>
          <p:cNvSpPr>
            <a:spLocks noChangeArrowheads="1"/>
          </p:cNvSpPr>
          <p:nvPr/>
        </p:nvSpPr>
        <p:spPr bwMode="auto">
          <a:xfrm>
            <a:off x="0" y="0"/>
            <a:ext cx="228600" cy="342900"/>
          </a:xfrm>
          <a:prstGeom prst="rtTriangle">
            <a:avLst/>
          </a:prstGeom>
          <a:solidFill>
            <a:srgbClr val="FF00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F93B42A7-71DA-6C4D-83B4-B36938559A4D}"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dirty="0">
                <a:ea typeface="ＭＳ Ｐゴシック" pitchFamily="29" charset="-128"/>
                <a:cs typeface="ＭＳ Ｐゴシック" pitchFamily="29" charset="-128"/>
              </a:rPr>
              <a:t>Make </a:t>
            </a:r>
            <a:r>
              <a:rPr lang="en-US" dirty="0" smtClean="0">
                <a:ea typeface="ＭＳ Ｐゴシック" pitchFamily="29" charset="-128"/>
                <a:cs typeface="ＭＳ Ｐゴシック" pitchFamily="29" charset="-128"/>
              </a:rPr>
              <a:t>SWPBS </a:t>
            </a:r>
            <a:r>
              <a:rPr lang="en-US" b="1" dirty="0">
                <a:solidFill>
                  <a:srgbClr val="33CC33"/>
                </a:solidFill>
                <a:ea typeface="ＭＳ Ｐゴシック" pitchFamily="29" charset="-128"/>
                <a:cs typeface="ＭＳ Ｐゴシック" pitchFamily="29" charset="-128"/>
              </a:rPr>
              <a:t>Adaptive</a:t>
            </a:r>
            <a:r>
              <a:rPr lang="en-US" dirty="0">
                <a:solidFill>
                  <a:srgbClr val="33CC33"/>
                </a:solidFill>
                <a:ea typeface="ＭＳ Ｐゴシック" pitchFamily="29" charset="-128"/>
                <a:cs typeface="ＭＳ Ｐゴシック" pitchFamily="29" charset="-128"/>
              </a:rPr>
              <a:t> </a:t>
            </a:r>
            <a:r>
              <a:rPr lang="en-US" dirty="0">
                <a:ea typeface="ＭＳ Ｐゴシック" pitchFamily="29" charset="-128"/>
                <a:cs typeface="ＭＳ Ｐゴシック" pitchFamily="29" charset="-128"/>
              </a:rPr>
              <a:t>to change</a:t>
            </a:r>
          </a:p>
        </p:txBody>
      </p:sp>
      <p:sp>
        <p:nvSpPr>
          <p:cNvPr id="119811" name="Rectangle 3"/>
          <p:cNvSpPr>
            <a:spLocks noGrp="1" noChangeArrowheads="1"/>
          </p:cNvSpPr>
          <p:nvPr>
            <p:ph type="body" idx="1"/>
          </p:nvPr>
        </p:nvSpPr>
        <p:spPr>
          <a:xfrm>
            <a:off x="1066800" y="1524000"/>
            <a:ext cx="7851569" cy="5334000"/>
          </a:xfrm>
        </p:spPr>
        <p:txBody>
          <a:bodyPr>
            <a:normAutofit/>
          </a:bodyPr>
          <a:lstStyle/>
          <a:p>
            <a:pPr eaLnBrk="1" hangingPunct="1">
              <a:buFontTx/>
              <a:buNone/>
            </a:pPr>
            <a:r>
              <a:rPr lang="en-US" sz="2800" dirty="0">
                <a:ea typeface="ＭＳ Ｐゴシック" pitchFamily="29" charset="-128"/>
                <a:cs typeface="ＭＳ Ｐゴシック" pitchFamily="29" charset="-128"/>
              </a:rPr>
              <a:t>Collection and use of data for decision-making</a:t>
            </a:r>
          </a:p>
          <a:p>
            <a:pPr lvl="2" eaLnBrk="1" hangingPunct="1"/>
            <a:r>
              <a:rPr lang="en-US" sz="2200" b="1" i="1" dirty="0">
                <a:ea typeface="ＭＳ Ｐゴシック" pitchFamily="29" charset="-128"/>
              </a:rPr>
              <a:t>Are we implementing </a:t>
            </a:r>
            <a:r>
              <a:rPr lang="en-US" sz="2200" b="1" i="1" dirty="0" smtClean="0">
                <a:ea typeface="ＭＳ Ｐゴシック" pitchFamily="29" charset="-128"/>
              </a:rPr>
              <a:t>SWPBS </a:t>
            </a:r>
            <a:r>
              <a:rPr lang="en-US" sz="2200" b="1" i="1" dirty="0">
                <a:ea typeface="ＭＳ Ｐゴシック" pitchFamily="29" charset="-128"/>
              </a:rPr>
              <a:t>with fidelity</a:t>
            </a:r>
            <a:r>
              <a:rPr lang="en-US" sz="2200" b="1" i="1" dirty="0" smtClean="0">
                <a:ea typeface="ＭＳ Ｐゴシック" pitchFamily="29" charset="-128"/>
              </a:rPr>
              <a:t>?</a:t>
            </a:r>
            <a:endParaRPr lang="en-US" dirty="0" smtClean="0">
              <a:ea typeface="ＭＳ Ｐゴシック" pitchFamily="29" charset="-128"/>
            </a:endParaRPr>
          </a:p>
          <a:p>
            <a:pPr lvl="4" eaLnBrk="1" hangingPunct="1"/>
            <a:r>
              <a:rPr lang="en-US" sz="1800" dirty="0" smtClean="0">
                <a:ea typeface="ＭＳ Ｐゴシック" pitchFamily="29" charset="-128"/>
              </a:rPr>
              <a:t>Fidelity Checks</a:t>
            </a:r>
          </a:p>
          <a:p>
            <a:pPr lvl="2" eaLnBrk="1" hangingPunct="1"/>
            <a:r>
              <a:rPr lang="en-US" sz="2200" b="1" i="1" dirty="0">
                <a:ea typeface="ＭＳ Ｐゴシック" pitchFamily="29" charset="-128"/>
              </a:rPr>
              <a:t>Are students benefiting behaviorally, emotionally, academically?</a:t>
            </a:r>
          </a:p>
          <a:p>
            <a:pPr lvl="3" eaLnBrk="1" hangingPunct="1"/>
            <a:r>
              <a:rPr lang="en-US" dirty="0">
                <a:ea typeface="ＭＳ Ｐゴシック" pitchFamily="29" charset="-128"/>
              </a:rPr>
              <a:t>www.swis.org</a:t>
            </a:r>
          </a:p>
          <a:p>
            <a:pPr lvl="4" eaLnBrk="1" hangingPunct="1"/>
            <a:r>
              <a:rPr lang="en-US" sz="1800" dirty="0">
                <a:ea typeface="ＭＳ Ｐゴシック" pitchFamily="29" charset="-128"/>
              </a:rPr>
              <a:t>SWIS (ODR, Suspensions, Referrals to SPED)</a:t>
            </a:r>
          </a:p>
          <a:p>
            <a:pPr lvl="4" eaLnBrk="1" hangingPunct="1"/>
            <a:r>
              <a:rPr lang="en-US" sz="1800" dirty="0">
                <a:ea typeface="ＭＳ Ｐゴシック" pitchFamily="29" charset="-128"/>
              </a:rPr>
              <a:t>School Safety Survey</a:t>
            </a:r>
          </a:p>
          <a:p>
            <a:pPr lvl="4" eaLnBrk="1" hangingPunct="1"/>
            <a:r>
              <a:rPr lang="en-US" sz="1800" dirty="0">
                <a:ea typeface="ＭＳ Ｐゴシック" pitchFamily="29" charset="-128"/>
              </a:rPr>
              <a:t>Standardized tests, Oral Reading Fluency</a:t>
            </a:r>
          </a:p>
          <a:p>
            <a:pPr lvl="2" eaLnBrk="1" hangingPunct="1"/>
            <a:r>
              <a:rPr lang="en-US" sz="2000" b="1" i="1" dirty="0">
                <a:ea typeface="ＭＳ Ｐゴシック" pitchFamily="29" charset="-128"/>
              </a:rPr>
              <a:t>Are the systems and practices efficient?</a:t>
            </a:r>
          </a:p>
          <a:p>
            <a:pPr lvl="4" eaLnBrk="1" hangingPunct="1"/>
            <a:r>
              <a:rPr lang="en-US" sz="1800" dirty="0">
                <a:ea typeface="ＭＳ Ｐゴシック" pitchFamily="29" charset="-128"/>
              </a:rPr>
              <a:t>Faculty/staff time; Student academic engagement; Cost benefit</a:t>
            </a:r>
          </a:p>
          <a:p>
            <a:pPr eaLnBrk="1" hangingPunct="1"/>
            <a:r>
              <a:rPr lang="en-US" sz="2800" dirty="0">
                <a:ea typeface="ＭＳ Ｐゴシック" pitchFamily="29" charset="-128"/>
                <a:cs typeface="ＭＳ Ｐゴシック" pitchFamily="29" charset="-128"/>
              </a:rPr>
              <a:t>Satisfaction (student, faculty, family)</a:t>
            </a:r>
          </a:p>
          <a:p>
            <a:pPr lvl="2" eaLnBrk="1" hangingPunct="1"/>
            <a:endParaRPr lang="en-US" sz="2200" dirty="0">
              <a:ea typeface="ＭＳ Ｐゴシック" pitchFamily="29" charset="-128"/>
            </a:endParaRPr>
          </a:p>
        </p:txBody>
      </p:sp>
      <p:sp>
        <p:nvSpPr>
          <p:cNvPr id="119812" name="AutoShape 4"/>
          <p:cNvSpPr>
            <a:spLocks noChangeArrowheads="1"/>
          </p:cNvSpPr>
          <p:nvPr/>
        </p:nvSpPr>
        <p:spPr bwMode="auto">
          <a:xfrm>
            <a:off x="0" y="0"/>
            <a:ext cx="1371600" cy="2133600"/>
          </a:xfrm>
          <a:prstGeom prst="rtTriangle">
            <a:avLst/>
          </a:prstGeom>
          <a:solidFill>
            <a:srgbClr val="33CC33"/>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19813" name="AutoShape 5"/>
          <p:cNvSpPr>
            <a:spLocks noChangeArrowheads="1"/>
          </p:cNvSpPr>
          <p:nvPr/>
        </p:nvSpPr>
        <p:spPr bwMode="auto">
          <a:xfrm>
            <a:off x="0" y="0"/>
            <a:ext cx="571500" cy="893763"/>
          </a:xfrm>
          <a:prstGeom prst="rtTriangle">
            <a:avLst/>
          </a:prstGeom>
          <a:solidFill>
            <a:srgbClr val="FFFF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19814" name="AutoShape 6"/>
          <p:cNvSpPr>
            <a:spLocks noChangeArrowheads="1"/>
          </p:cNvSpPr>
          <p:nvPr/>
        </p:nvSpPr>
        <p:spPr bwMode="auto">
          <a:xfrm>
            <a:off x="0" y="0"/>
            <a:ext cx="228600" cy="342900"/>
          </a:xfrm>
          <a:prstGeom prst="rtTriangle">
            <a:avLst/>
          </a:prstGeom>
          <a:solidFill>
            <a:srgbClr val="FF00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F93B42A7-71DA-6C4D-83B4-B36938559A4D}" type="slidenum">
              <a:rPr lang="en-US" smtClean="0"/>
              <a:pPr/>
              <a:t>53</a:t>
            </a:fld>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068" y="152400"/>
            <a:ext cx="7010400" cy="838200"/>
          </a:xfrm>
        </p:spPr>
        <p:txBody>
          <a:bodyPr>
            <a:normAutofit/>
          </a:bodyPr>
          <a:lstStyle/>
          <a:p>
            <a:r>
              <a:rPr lang="en-US" sz="3600" dirty="0" smtClean="0"/>
              <a:t>Make it “Scale-worthy”</a:t>
            </a:r>
            <a:endParaRPr lang="en-US" sz="3600" dirty="0"/>
          </a:p>
        </p:txBody>
      </p:sp>
      <p:sp>
        <p:nvSpPr>
          <p:cNvPr id="4" name="TextBox 3"/>
          <p:cNvSpPr txBox="1"/>
          <p:nvPr/>
        </p:nvSpPr>
        <p:spPr>
          <a:xfrm>
            <a:off x="4768269" y="6488668"/>
            <a:ext cx="4375731" cy="369332"/>
          </a:xfrm>
          <a:prstGeom prst="rect">
            <a:avLst/>
          </a:prstGeom>
          <a:noFill/>
        </p:spPr>
        <p:txBody>
          <a:bodyPr wrap="square" rtlCol="0">
            <a:spAutoFit/>
          </a:bodyPr>
          <a:lstStyle/>
          <a:p>
            <a:r>
              <a:rPr lang="en-US" dirty="0" smtClean="0"/>
              <a:t>Dr. Dianna </a:t>
            </a:r>
            <a:r>
              <a:rPr lang="en-US" dirty="0" err="1" smtClean="0"/>
              <a:t>Carrizales-Englemann</a:t>
            </a:r>
            <a:endParaRPr lang="en-US" dirty="0"/>
          </a:p>
        </p:txBody>
      </p:sp>
      <p:sp>
        <p:nvSpPr>
          <p:cNvPr id="5" name="Action Button: End 4">
            <a:hlinkClick r:id="rId2" action="ppaction://hlinkfile" highlightClick="1"/>
          </p:cNvPr>
          <p:cNvSpPr/>
          <p:nvPr/>
        </p:nvSpPr>
        <p:spPr bwMode="auto">
          <a:xfrm>
            <a:off x="2057400" y="6629400"/>
            <a:ext cx="762000" cy="228600"/>
          </a:xfrm>
          <a:prstGeom prst="actionButtonEnd">
            <a:avLst/>
          </a:prstGeom>
          <a:solidFill>
            <a:srgbClr val="C0C0C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Action Button: End 5">
            <a:hlinkClick r:id="rId3" action="ppaction://hlinkfile" highlightClick="1"/>
          </p:cNvPr>
          <p:cNvSpPr/>
          <p:nvPr/>
        </p:nvSpPr>
        <p:spPr bwMode="auto">
          <a:xfrm>
            <a:off x="3276600" y="6629400"/>
            <a:ext cx="762000" cy="228600"/>
          </a:xfrm>
          <a:prstGeom prst="actionButtonEnd">
            <a:avLst/>
          </a:prstGeom>
          <a:solidFill>
            <a:srgbClr val="C0C0C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ounded Rectangle 6"/>
          <p:cNvSpPr/>
          <p:nvPr/>
        </p:nvSpPr>
        <p:spPr bwMode="auto">
          <a:xfrm>
            <a:off x="900068" y="1657207"/>
            <a:ext cx="1371600" cy="4541568"/>
          </a:xfrm>
          <a:prstGeom prst="roundRect">
            <a:avLst/>
          </a:prstGeom>
          <a:solidFill>
            <a:schemeClr val="accent5">
              <a:lumMod val="9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r>
              <a:rPr kumimoji="0" lang="en-US" sz="1800" b="1" i="1" u="none" strike="noStrike" cap="none" normalizeH="0" baseline="0" dirty="0" smtClean="0">
                <a:ln>
                  <a:noFill/>
                </a:ln>
                <a:solidFill>
                  <a:schemeClr val="tx1"/>
                </a:solidFill>
                <a:effectLst/>
                <a:latin typeface="Arial" charset="0"/>
              </a:rPr>
              <a:t>Not Effective</a:t>
            </a: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Rounded Rectangle 7"/>
          <p:cNvSpPr/>
          <p:nvPr/>
        </p:nvSpPr>
        <p:spPr bwMode="auto">
          <a:xfrm>
            <a:off x="2819400" y="1657207"/>
            <a:ext cx="1524000" cy="4598575"/>
          </a:xfrm>
          <a:prstGeom prst="roundRect">
            <a:avLst/>
          </a:prstGeom>
          <a:solidFill>
            <a:schemeClr val="accent5">
              <a:lumMod val="9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r>
              <a:rPr kumimoji="0" lang="en-US" sz="1800" b="1" i="1" u="none" strike="noStrike" cap="none" normalizeH="0" baseline="0" dirty="0" smtClean="0">
                <a:ln>
                  <a:noFill/>
                </a:ln>
                <a:solidFill>
                  <a:schemeClr val="tx1"/>
                </a:solidFill>
                <a:effectLst/>
                <a:latin typeface="Arial" charset="0"/>
              </a:rPr>
              <a:t>Traditional</a:t>
            </a: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Rounded Rectangle 8"/>
          <p:cNvSpPr/>
          <p:nvPr/>
        </p:nvSpPr>
        <p:spPr bwMode="auto">
          <a:xfrm>
            <a:off x="4534127" y="1657207"/>
            <a:ext cx="1676400" cy="4608076"/>
          </a:xfrm>
          <a:prstGeom prst="roundRect">
            <a:avLst/>
          </a:prstGeom>
          <a:solidFill>
            <a:schemeClr val="accent5">
              <a:lumMod val="9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r>
              <a:rPr kumimoji="0" lang="en-US" sz="1800" b="1" i="1" u="none" strike="noStrike" cap="none" normalizeH="0" baseline="0" dirty="0" smtClean="0">
                <a:ln>
                  <a:noFill/>
                </a:ln>
                <a:solidFill>
                  <a:schemeClr val="tx1"/>
                </a:solidFill>
                <a:effectLst/>
                <a:latin typeface="Arial" charset="0"/>
              </a:rPr>
              <a:t>Promising</a:t>
            </a: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 name="Rounded Rectangle 9"/>
          <p:cNvSpPr/>
          <p:nvPr/>
        </p:nvSpPr>
        <p:spPr bwMode="auto">
          <a:xfrm>
            <a:off x="6538738" y="1600200"/>
            <a:ext cx="1600200" cy="4541568"/>
          </a:xfrm>
          <a:prstGeom prst="roundRect">
            <a:avLst/>
          </a:prstGeom>
          <a:solidFill>
            <a:schemeClr val="accent5">
              <a:lumMod val="9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r>
              <a:rPr kumimoji="0" lang="en-US" sz="1800" b="1" i="1" u="none" strike="noStrike" cap="none" normalizeH="0" baseline="0" dirty="0" smtClean="0">
                <a:ln>
                  <a:noFill/>
                </a:ln>
                <a:solidFill>
                  <a:schemeClr val="tx1"/>
                </a:solidFill>
                <a:effectLst/>
                <a:latin typeface="Arial" charset="0"/>
              </a:rPr>
              <a:t>Scale Worthy</a:t>
            </a: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TextBox 10"/>
          <p:cNvSpPr txBox="1"/>
          <p:nvPr/>
        </p:nvSpPr>
        <p:spPr>
          <a:xfrm>
            <a:off x="224125" y="6141768"/>
            <a:ext cx="2595275" cy="738664"/>
          </a:xfrm>
          <a:prstGeom prst="rect">
            <a:avLst/>
          </a:prstGeom>
          <a:noFill/>
        </p:spPr>
        <p:txBody>
          <a:bodyPr wrap="square" rtlCol="0">
            <a:spAutoFit/>
          </a:bodyPr>
          <a:lstStyle/>
          <a:p>
            <a:r>
              <a:rPr lang="en-US" sz="1400" dirty="0" smtClean="0"/>
              <a:t>Oregon Department of Education</a:t>
            </a:r>
            <a:br>
              <a:rPr lang="en-US" sz="1400" dirty="0" smtClean="0"/>
            </a:br>
            <a:r>
              <a:rPr lang="en-US" sz="1400" dirty="0" smtClean="0"/>
              <a:t>Proposed Policy on Scale-worthy Practices</a:t>
            </a:r>
            <a:endParaRPr lang="en-US"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010400" cy="838200"/>
          </a:xfrm>
        </p:spPr>
        <p:txBody>
          <a:bodyPr/>
          <a:lstStyle/>
          <a:p>
            <a:r>
              <a:rPr lang="en-US" sz="2400" dirty="0" smtClean="0"/>
              <a:t>Oregon Department of Education</a:t>
            </a:r>
            <a:br>
              <a:rPr lang="en-US" sz="2400" dirty="0" smtClean="0"/>
            </a:br>
            <a:r>
              <a:rPr lang="en-US" sz="2400" dirty="0" smtClean="0"/>
              <a:t>Proposed Policy on Scale-worthy Practices</a:t>
            </a:r>
            <a:endParaRPr lang="en-US" sz="2400" dirty="0"/>
          </a:p>
        </p:txBody>
      </p:sp>
      <p:sp>
        <p:nvSpPr>
          <p:cNvPr id="3" name="Content Placeholder 2"/>
          <p:cNvSpPr>
            <a:spLocks noGrp="1"/>
          </p:cNvSpPr>
          <p:nvPr>
            <p:ph idx="1"/>
          </p:nvPr>
        </p:nvSpPr>
        <p:spPr>
          <a:xfrm>
            <a:off x="236577" y="1143000"/>
            <a:ext cx="8450223" cy="4572000"/>
          </a:xfrm>
        </p:spPr>
        <p:txBody>
          <a:bodyPr>
            <a:noAutofit/>
          </a:bodyPr>
          <a:lstStyle/>
          <a:p>
            <a:pPr lvl="1"/>
            <a:r>
              <a:rPr lang="en-US" sz="2400" dirty="0" smtClean="0"/>
              <a:t>Practice addresses a </a:t>
            </a:r>
            <a:r>
              <a:rPr lang="en-US" sz="2400" b="1" dirty="0" smtClean="0">
                <a:solidFill>
                  <a:srgbClr val="C00000"/>
                </a:solidFill>
              </a:rPr>
              <a:t>core educational outcomes </a:t>
            </a:r>
            <a:r>
              <a:rPr lang="en-US" sz="2400" dirty="0" smtClean="0"/>
              <a:t>(e.g. reading, math, writing, graduation, social behavior)</a:t>
            </a:r>
          </a:p>
          <a:p>
            <a:pPr lvl="1"/>
            <a:endParaRPr lang="en-US" sz="2400" dirty="0" smtClean="0"/>
          </a:p>
          <a:p>
            <a:pPr lvl="1"/>
            <a:r>
              <a:rPr lang="en-US" sz="2400" dirty="0" smtClean="0"/>
              <a:t>Practice is </a:t>
            </a:r>
            <a:r>
              <a:rPr lang="en-US" sz="2400" b="1" dirty="0" smtClean="0">
                <a:solidFill>
                  <a:srgbClr val="C00000"/>
                </a:solidFill>
              </a:rPr>
              <a:t>operationally defined</a:t>
            </a:r>
          </a:p>
          <a:p>
            <a:pPr lvl="1"/>
            <a:endParaRPr lang="en-US" sz="2400" dirty="0" smtClean="0"/>
          </a:p>
          <a:p>
            <a:pPr lvl="1"/>
            <a:r>
              <a:rPr lang="en-US" sz="2400" dirty="0" smtClean="0"/>
              <a:t>Practice includes formal systems/ strategies for </a:t>
            </a:r>
            <a:r>
              <a:rPr lang="en-US" sz="2400" b="1" dirty="0" smtClean="0">
                <a:solidFill>
                  <a:srgbClr val="C00000"/>
                </a:solidFill>
              </a:rPr>
              <a:t>professional development.</a:t>
            </a:r>
          </a:p>
          <a:p>
            <a:pPr lvl="1"/>
            <a:endParaRPr lang="en-US" sz="2400" dirty="0" smtClean="0"/>
          </a:p>
          <a:p>
            <a:pPr lvl="1"/>
            <a:r>
              <a:rPr lang="en-US" sz="2400" dirty="0" smtClean="0"/>
              <a:t>Practice includes formal system for measuring both </a:t>
            </a:r>
            <a:r>
              <a:rPr lang="en-US" sz="2400" b="1" dirty="0" smtClean="0">
                <a:solidFill>
                  <a:srgbClr val="C00000"/>
                </a:solidFill>
              </a:rPr>
              <a:t>fidelity and impact on student outcomes</a:t>
            </a:r>
            <a:r>
              <a:rPr lang="en-US" sz="2400" dirty="0" smtClean="0"/>
              <a:t>.</a:t>
            </a:r>
          </a:p>
          <a:p>
            <a:pPr lvl="1"/>
            <a:endParaRPr lang="en-US" sz="2400" dirty="0" smtClean="0"/>
          </a:p>
          <a:p>
            <a:pPr lvl="1"/>
            <a:r>
              <a:rPr lang="en-US" sz="2400" dirty="0" smtClean="0"/>
              <a:t>Practice includes strategies for </a:t>
            </a:r>
            <a:r>
              <a:rPr lang="en-US" sz="2400" b="1" dirty="0" smtClean="0">
                <a:solidFill>
                  <a:srgbClr val="C00000"/>
                </a:solidFill>
              </a:rPr>
              <a:t>sustainability and continuous improvement</a:t>
            </a:r>
          </a:p>
          <a:p>
            <a:pPr lvl="1"/>
            <a:endParaRPr lang="en-US" sz="2400" dirty="0" smtClean="0"/>
          </a:p>
          <a:p>
            <a:pPr lvl="1"/>
            <a:r>
              <a:rPr lang="en-US" sz="2400" dirty="0" smtClean="0"/>
              <a:t>Practices has been proven feasible, socially acceptable and effective in at least </a:t>
            </a:r>
            <a:r>
              <a:rPr lang="en-US" sz="2400" b="1" dirty="0" smtClean="0">
                <a:solidFill>
                  <a:srgbClr val="C00000"/>
                </a:solidFill>
              </a:rPr>
              <a:t>50 schools </a:t>
            </a:r>
            <a:r>
              <a:rPr lang="en-US" sz="2400" dirty="0" smtClean="0"/>
              <a:t>in Oregon.</a:t>
            </a:r>
          </a:p>
          <a:p>
            <a:pPr lvl="1"/>
            <a:endParaRPr lang="en-US" sz="2400" dirty="0" smtClean="0"/>
          </a:p>
          <a:p>
            <a:pPr lvl="1"/>
            <a:r>
              <a:rPr lang="en-US" sz="2400" dirty="0" smtClean="0"/>
              <a:t>Practice is documented as </a:t>
            </a:r>
            <a:r>
              <a:rPr lang="en-US" sz="2400" b="1" dirty="0" smtClean="0">
                <a:solidFill>
                  <a:srgbClr val="C00000"/>
                </a:solidFill>
              </a:rPr>
              <a:t>evidence-based</a:t>
            </a:r>
            <a:endParaRPr lang="en-US" sz="2400" b="1" dirty="0">
              <a:solidFill>
                <a:srgbClr val="C00000"/>
              </a:solidFill>
            </a:endParaRPr>
          </a:p>
        </p:txBody>
      </p:sp>
      <p:sp>
        <p:nvSpPr>
          <p:cNvPr id="4" name="TextBox 3"/>
          <p:cNvSpPr txBox="1"/>
          <p:nvPr/>
        </p:nvSpPr>
        <p:spPr>
          <a:xfrm>
            <a:off x="4768269" y="6488668"/>
            <a:ext cx="4375731" cy="369332"/>
          </a:xfrm>
          <a:prstGeom prst="rect">
            <a:avLst/>
          </a:prstGeom>
          <a:noFill/>
        </p:spPr>
        <p:txBody>
          <a:bodyPr wrap="square" rtlCol="0">
            <a:spAutoFit/>
          </a:bodyPr>
          <a:lstStyle/>
          <a:p>
            <a:r>
              <a:rPr lang="en-US" dirty="0" smtClean="0"/>
              <a:t>Dr. Dianna </a:t>
            </a:r>
            <a:r>
              <a:rPr lang="en-US" dirty="0" err="1" smtClean="0"/>
              <a:t>Carrizales-Englemann</a:t>
            </a:r>
            <a:endParaRPr lang="en-US" dirty="0"/>
          </a:p>
        </p:txBody>
      </p:sp>
      <p:sp>
        <p:nvSpPr>
          <p:cNvPr id="5" name="Action Button: End 4">
            <a:hlinkClick r:id="rId2" action="ppaction://hlinkfile" highlightClick="1"/>
          </p:cNvPr>
          <p:cNvSpPr/>
          <p:nvPr/>
        </p:nvSpPr>
        <p:spPr bwMode="auto">
          <a:xfrm>
            <a:off x="2057400" y="6629400"/>
            <a:ext cx="762000" cy="228600"/>
          </a:xfrm>
          <a:prstGeom prst="actionButtonEnd">
            <a:avLst/>
          </a:prstGeom>
          <a:solidFill>
            <a:srgbClr val="C0C0C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Action Button: End 5">
            <a:hlinkClick r:id="rId3" action="ppaction://hlinkfile" highlightClick="1"/>
          </p:cNvPr>
          <p:cNvSpPr/>
          <p:nvPr/>
        </p:nvSpPr>
        <p:spPr bwMode="auto">
          <a:xfrm>
            <a:off x="3276600" y="6629400"/>
            <a:ext cx="762000" cy="228600"/>
          </a:xfrm>
          <a:prstGeom prst="actionButtonEnd">
            <a:avLst/>
          </a:prstGeom>
          <a:solidFill>
            <a:srgbClr val="C0C0C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8" descr="http://4.bp.blogspot.com/_kHuQJ2th3iM/TG6XEdqa1gI/AAAAAAAAAkc/YKbpzAavbW0/s320/autism.jpg"/>
          <p:cNvPicPr>
            <a:picLocks noChangeAspect="1" noChangeArrowheads="1"/>
          </p:cNvPicPr>
          <p:nvPr/>
        </p:nvPicPr>
        <p:blipFill>
          <a:blip r:embed="rId2" cstate="print"/>
          <a:srcRect/>
          <a:stretch>
            <a:fillRect/>
          </a:stretch>
        </p:blipFill>
        <p:spPr bwMode="auto">
          <a:xfrm>
            <a:off x="7086600" y="0"/>
            <a:ext cx="1905000" cy="2178198"/>
          </a:xfrm>
          <a:prstGeom prst="rect">
            <a:avLst/>
          </a:prstGeom>
          <a:noFill/>
        </p:spPr>
      </p:pic>
      <p:sp>
        <p:nvSpPr>
          <p:cNvPr id="5" name="Oval 4"/>
          <p:cNvSpPr/>
          <p:nvPr/>
        </p:nvSpPr>
        <p:spPr bwMode="auto">
          <a:xfrm>
            <a:off x="2971800" y="1371600"/>
            <a:ext cx="3810000" cy="3557552"/>
          </a:xfrm>
          <a:prstGeom prst="ellipse">
            <a:avLst/>
          </a:prstGeom>
          <a:solidFill>
            <a:schemeClr val="accent6">
              <a:lumMod val="20000"/>
              <a:lumOff val="8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pic>
        <p:nvPicPr>
          <p:cNvPr id="8" name="Picture 6" descr="http://t1.gstatic.com/images?q=tbn:ANd9GcQ0Mg0F_-GwS1Y-025atlFrYXsQsz2uzp5D-ASH-pIO05HtbTG3"/>
          <p:cNvPicPr>
            <a:picLocks noChangeAspect="1" noChangeArrowheads="1"/>
          </p:cNvPicPr>
          <p:nvPr/>
        </p:nvPicPr>
        <p:blipFill>
          <a:blip r:embed="rId3" cstate="print"/>
          <a:srcRect/>
          <a:stretch>
            <a:fillRect/>
          </a:stretch>
        </p:blipFill>
        <p:spPr bwMode="auto">
          <a:xfrm>
            <a:off x="0" y="0"/>
            <a:ext cx="2057400" cy="2746735"/>
          </a:xfrm>
          <a:prstGeom prst="rect">
            <a:avLst/>
          </a:prstGeom>
          <a:noFill/>
        </p:spPr>
      </p:pic>
      <p:pic>
        <p:nvPicPr>
          <p:cNvPr id="9" name="Picture 4" descr="http://www.sdfsc.esc2.net/Images/students_ms.jpg"/>
          <p:cNvPicPr>
            <a:picLocks noChangeAspect="1" noChangeArrowheads="1"/>
          </p:cNvPicPr>
          <p:nvPr/>
        </p:nvPicPr>
        <p:blipFill>
          <a:blip r:embed="rId4" cstate="print"/>
          <a:srcRect/>
          <a:stretch>
            <a:fillRect/>
          </a:stretch>
        </p:blipFill>
        <p:spPr bwMode="auto">
          <a:xfrm>
            <a:off x="7086601" y="4800600"/>
            <a:ext cx="2057399" cy="2057400"/>
          </a:xfrm>
          <a:prstGeom prst="rect">
            <a:avLst/>
          </a:prstGeom>
          <a:noFill/>
        </p:spPr>
      </p:pic>
      <p:pic>
        <p:nvPicPr>
          <p:cNvPr id="10" name="Picture 6" descr="http://t3.gstatic.com/images?q=tbn:ANd9GcSnx63oL4ugBNEwJTl9n-CthJ8QP2xOJyYExePQ_R9hg91W3iNz8A"/>
          <p:cNvPicPr>
            <a:picLocks noChangeAspect="1" noChangeArrowheads="1"/>
          </p:cNvPicPr>
          <p:nvPr/>
        </p:nvPicPr>
        <p:blipFill>
          <a:blip r:embed="rId5" cstate="print"/>
          <a:srcRect/>
          <a:stretch>
            <a:fillRect/>
          </a:stretch>
        </p:blipFill>
        <p:spPr bwMode="auto">
          <a:xfrm>
            <a:off x="0" y="5010149"/>
            <a:ext cx="2476500" cy="1847851"/>
          </a:xfrm>
          <a:prstGeom prst="rect">
            <a:avLst/>
          </a:prstGeom>
          <a:noFill/>
        </p:spPr>
      </p:pic>
      <p:pic>
        <p:nvPicPr>
          <p:cNvPr id="11" name="Picture 2" descr="http://www.cvms.org/uploads/images/elem%2010-16-06%20059.jpg"/>
          <p:cNvPicPr>
            <a:picLocks noChangeAspect="1" noChangeArrowheads="1"/>
          </p:cNvPicPr>
          <p:nvPr/>
        </p:nvPicPr>
        <p:blipFill>
          <a:blip r:embed="rId6" cstate="print"/>
          <a:srcRect/>
          <a:stretch>
            <a:fillRect/>
          </a:stretch>
        </p:blipFill>
        <p:spPr bwMode="auto">
          <a:xfrm>
            <a:off x="3581400" y="2286000"/>
            <a:ext cx="2514599" cy="1676400"/>
          </a:xfrm>
          <a:prstGeom prst="rect">
            <a:avLst/>
          </a:prstGeom>
          <a:noFill/>
        </p:spPr>
      </p:pic>
      <p:sp>
        <p:nvSpPr>
          <p:cNvPr id="12" name="Oval 11"/>
          <p:cNvSpPr/>
          <p:nvPr/>
        </p:nvSpPr>
        <p:spPr bwMode="auto">
          <a:xfrm>
            <a:off x="1676400" y="457200"/>
            <a:ext cx="6096000" cy="6240863"/>
          </a:xfrm>
          <a:prstGeom prst="ellipse">
            <a:avLst/>
          </a:prstGeom>
          <a:solidFill>
            <a:schemeClr val="accent6">
              <a:lumMod val="20000"/>
              <a:lumOff val="8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lnSpc>
                <a:spcPct val="80000"/>
              </a:lnSpc>
              <a:spcBef>
                <a:spcPct val="20000"/>
              </a:spcBef>
              <a:spcAft>
                <a:spcPct val="0"/>
              </a:spcAft>
            </a:pPr>
            <a:r>
              <a:rPr lang="en-US" dirty="0" smtClean="0">
                <a:latin typeface="Arial" charset="0"/>
              </a:rPr>
              <a:t>           </a:t>
            </a:r>
            <a:r>
              <a:rPr lang="en-US" sz="3800" b="1" dirty="0" smtClean="0">
                <a:latin typeface="Arial" charset="0"/>
              </a:rPr>
              <a:t> Schools</a:t>
            </a:r>
          </a:p>
          <a:p>
            <a:pPr fontAlgn="base">
              <a:lnSpc>
                <a:spcPct val="80000"/>
              </a:lnSpc>
              <a:spcBef>
                <a:spcPct val="20000"/>
              </a:spcBef>
              <a:spcAft>
                <a:spcPct val="0"/>
              </a:spcAft>
            </a:pPr>
            <a:endParaRPr lang="en-US" dirty="0" smtClean="0">
              <a:latin typeface="Arial" charset="0"/>
            </a:endParaRPr>
          </a:p>
          <a:p>
            <a:pPr fontAlgn="base">
              <a:lnSpc>
                <a:spcPct val="80000"/>
              </a:lnSpc>
              <a:spcBef>
                <a:spcPct val="20000"/>
              </a:spcBef>
              <a:spcAft>
                <a:spcPct val="0"/>
              </a:spcAft>
            </a:pPr>
            <a:endParaRPr lang="en-US" dirty="0" smtClean="0">
              <a:latin typeface="Arial" charset="0"/>
            </a:endParaRPr>
          </a:p>
          <a:p>
            <a:pPr fontAlgn="base">
              <a:lnSpc>
                <a:spcPct val="80000"/>
              </a:lnSpc>
              <a:spcBef>
                <a:spcPct val="20000"/>
              </a:spcBef>
              <a:spcAft>
                <a:spcPct val="0"/>
              </a:spcAft>
            </a:pPr>
            <a:endParaRPr lang="en-US" dirty="0" smtClean="0">
              <a:latin typeface="Arial" charset="0"/>
            </a:endParaRPr>
          </a:p>
          <a:p>
            <a:pPr fontAlgn="base">
              <a:lnSpc>
                <a:spcPct val="80000"/>
              </a:lnSpc>
              <a:spcBef>
                <a:spcPct val="20000"/>
              </a:spcBef>
              <a:spcAft>
                <a:spcPct val="0"/>
              </a:spcAft>
            </a:pPr>
            <a:endParaRPr lang="en-US" dirty="0" smtClean="0">
              <a:latin typeface="Arial" charset="0"/>
            </a:endParaRPr>
          </a:p>
          <a:p>
            <a:pPr fontAlgn="base">
              <a:lnSpc>
                <a:spcPct val="80000"/>
              </a:lnSpc>
              <a:spcBef>
                <a:spcPct val="20000"/>
              </a:spcBef>
              <a:spcAft>
                <a:spcPct val="0"/>
              </a:spcAft>
            </a:pPr>
            <a:endParaRPr lang="en-US" dirty="0" smtClean="0">
              <a:latin typeface="Arial" charset="0"/>
            </a:endParaRPr>
          </a:p>
          <a:p>
            <a:pPr fontAlgn="base">
              <a:lnSpc>
                <a:spcPct val="80000"/>
              </a:lnSpc>
              <a:spcBef>
                <a:spcPct val="20000"/>
              </a:spcBef>
              <a:spcAft>
                <a:spcPct val="0"/>
              </a:spcAft>
            </a:pPr>
            <a:endParaRPr kumimoji="0" lang="en-US" sz="1800" b="0" i="0" u="none" strike="noStrike" cap="none" normalizeH="0" baseline="0" dirty="0" smtClean="0">
              <a:ln>
                <a:noFill/>
              </a:ln>
              <a:solidFill>
                <a:schemeClr val="tx1"/>
              </a:solidFill>
              <a:effectLst/>
              <a:latin typeface="Arial" charset="0"/>
            </a:endParaRPr>
          </a:p>
          <a:p>
            <a:pPr fontAlgn="base">
              <a:lnSpc>
                <a:spcPct val="80000"/>
              </a:lnSpc>
              <a:spcBef>
                <a:spcPct val="20000"/>
              </a:spcBef>
              <a:spcAft>
                <a:spcPct val="0"/>
              </a:spcAft>
            </a:pPr>
            <a:endParaRPr lang="en-US" dirty="0" smtClean="0">
              <a:latin typeface="Arial" charset="0"/>
            </a:endParaRPr>
          </a:p>
          <a:p>
            <a:pPr fontAlgn="base">
              <a:lnSpc>
                <a:spcPct val="80000"/>
              </a:lnSpc>
              <a:spcBef>
                <a:spcPct val="20000"/>
              </a:spcBef>
              <a:spcAft>
                <a:spcPct val="0"/>
              </a:spcAft>
            </a:pPr>
            <a:endParaRPr kumimoji="0" lang="en-US" sz="1800" b="0" i="0" u="none" strike="noStrike" cap="none" normalizeH="0" baseline="0" dirty="0" smtClean="0">
              <a:ln>
                <a:noFill/>
              </a:ln>
              <a:solidFill>
                <a:schemeClr val="tx1"/>
              </a:solidFill>
              <a:effectLst/>
              <a:latin typeface="Arial" charset="0"/>
            </a:endParaRPr>
          </a:p>
          <a:p>
            <a:pPr fontAlgn="base">
              <a:lnSpc>
                <a:spcPct val="80000"/>
              </a:lnSpc>
              <a:spcBef>
                <a:spcPct val="20000"/>
              </a:spcBef>
              <a:spcAft>
                <a:spcPct val="0"/>
              </a:spcAft>
            </a:pPr>
            <a:endParaRPr lang="en-US" dirty="0" smtClean="0">
              <a:latin typeface="Arial" charset="0"/>
            </a:endParaRPr>
          </a:p>
          <a:p>
            <a:pPr fontAlgn="base">
              <a:lnSpc>
                <a:spcPct val="80000"/>
              </a:lnSpc>
              <a:spcBef>
                <a:spcPct val="20000"/>
              </a:spcBef>
              <a:spcAft>
                <a:spcPct val="0"/>
              </a:spcAft>
            </a:pPr>
            <a:endParaRPr kumimoji="0" lang="en-US" sz="1800" b="0" i="0" u="none" strike="noStrike" cap="none" normalizeH="0" baseline="0" dirty="0" smtClean="0">
              <a:ln>
                <a:noFill/>
              </a:ln>
              <a:solidFill>
                <a:schemeClr val="tx1"/>
              </a:solidFill>
              <a:effectLst/>
              <a:latin typeface="Arial" charset="0"/>
            </a:endParaRPr>
          </a:p>
          <a:p>
            <a:pPr fontAlgn="base">
              <a:lnSpc>
                <a:spcPct val="80000"/>
              </a:lnSpc>
              <a:spcBef>
                <a:spcPct val="20000"/>
              </a:spcBef>
              <a:spcAft>
                <a:spcPct val="0"/>
              </a:spcAft>
            </a:pPr>
            <a:endParaRPr lang="en-US" dirty="0" smtClean="0">
              <a:latin typeface="Arial" charset="0"/>
            </a:endParaRPr>
          </a:p>
          <a:p>
            <a:pPr fontAlgn="base">
              <a:lnSpc>
                <a:spcPct val="80000"/>
              </a:lnSpc>
              <a:spcBef>
                <a:spcPct val="20000"/>
              </a:spcBef>
              <a:spcAft>
                <a:spcPct val="0"/>
              </a:spcAft>
            </a:pPr>
            <a:endParaRPr kumimoji="0" lang="en-US" sz="1800" b="0" i="0" u="none" strike="noStrike" cap="none" normalizeH="0" baseline="0" dirty="0" smtClean="0">
              <a:ln>
                <a:noFill/>
              </a:ln>
              <a:solidFill>
                <a:schemeClr val="tx1"/>
              </a:solidFill>
              <a:effectLst/>
              <a:latin typeface="Arial" charset="0"/>
            </a:endParaRPr>
          </a:p>
          <a:p>
            <a:pPr fontAlgn="base">
              <a:lnSpc>
                <a:spcPct val="80000"/>
              </a:lnSpc>
              <a:spcBef>
                <a:spcPct val="20000"/>
              </a:spcBef>
              <a:spcAft>
                <a:spcPct val="0"/>
              </a:spcAft>
            </a:pPr>
            <a:endParaRPr lang="en-US" dirty="0" smtClean="0">
              <a:latin typeface="Arial" charset="0"/>
            </a:endParaRPr>
          </a:p>
          <a:p>
            <a:pPr fontAlgn="base">
              <a:lnSpc>
                <a:spcPct val="80000"/>
              </a:lnSpc>
              <a:spcBef>
                <a:spcPct val="20000"/>
              </a:spcBef>
              <a:spcAft>
                <a:spcPct val="0"/>
              </a:spcAft>
            </a:pPr>
            <a:endParaRPr kumimoji="0" lang="en-US" sz="1800" b="0" i="0" u="none" strike="noStrike" cap="none" normalizeH="0" baseline="0" dirty="0" smtClean="0">
              <a:ln>
                <a:noFill/>
              </a:ln>
              <a:solidFill>
                <a:schemeClr val="tx1"/>
              </a:solidFill>
              <a:effectLst/>
              <a:latin typeface="Arial" charset="0"/>
            </a:endParaRPr>
          </a:p>
        </p:txBody>
      </p:sp>
      <p:pic>
        <p:nvPicPr>
          <p:cNvPr id="13" name="Picture 12" descr="http://www.swfwmd.state.fl.us/documents/publications/watermatters/2004q1/starkeykids.jpg"/>
          <p:cNvPicPr>
            <a:picLocks noChangeAspect="1" noChangeArrowheads="1"/>
          </p:cNvPicPr>
          <p:nvPr/>
        </p:nvPicPr>
        <p:blipFill>
          <a:blip r:embed="rId7" cstate="print"/>
          <a:srcRect/>
          <a:stretch>
            <a:fillRect/>
          </a:stretch>
        </p:blipFill>
        <p:spPr bwMode="auto">
          <a:xfrm>
            <a:off x="3124200" y="2133600"/>
            <a:ext cx="3333750" cy="3371851"/>
          </a:xfrm>
          <a:prstGeom prst="rect">
            <a:avLst/>
          </a:prstGeom>
          <a:noFill/>
        </p:spPr>
      </p:pic>
      <p:pic>
        <p:nvPicPr>
          <p:cNvPr id="14" name="Picture 8" descr="http://fbsc-net.eu/images/bullying_4.jpg"/>
          <p:cNvPicPr>
            <a:picLocks noChangeAspect="1" noChangeArrowheads="1"/>
          </p:cNvPicPr>
          <p:nvPr/>
        </p:nvPicPr>
        <p:blipFill>
          <a:blip r:embed="rId8" cstate="print"/>
          <a:srcRect/>
          <a:stretch>
            <a:fillRect/>
          </a:stretch>
        </p:blipFill>
        <p:spPr bwMode="auto">
          <a:xfrm>
            <a:off x="3200400" y="4571999"/>
            <a:ext cx="3048000" cy="2286001"/>
          </a:xfrm>
          <a:prstGeom prst="rect">
            <a:avLst/>
          </a:prstGeom>
          <a:noFill/>
        </p:spPr>
      </p:pic>
      <p:pic>
        <p:nvPicPr>
          <p:cNvPr id="15" name="Picture 6" descr="http://schoolbox.files.wordpress.com/2011/02/boy-bully.jpg"/>
          <p:cNvPicPr>
            <a:picLocks noChangeAspect="1" noChangeArrowheads="1"/>
          </p:cNvPicPr>
          <p:nvPr/>
        </p:nvPicPr>
        <p:blipFill>
          <a:blip r:embed="rId9" cstate="print"/>
          <a:srcRect/>
          <a:stretch>
            <a:fillRect/>
          </a:stretch>
        </p:blipFill>
        <p:spPr bwMode="auto">
          <a:xfrm>
            <a:off x="0" y="2667000"/>
            <a:ext cx="3033152" cy="2057400"/>
          </a:xfrm>
          <a:prstGeom prst="rect">
            <a:avLst/>
          </a:prstGeom>
          <a:noFill/>
        </p:spPr>
      </p:pic>
      <p:pic>
        <p:nvPicPr>
          <p:cNvPr id="16" name="Picture 10" descr="http://t2.gstatic.com/images?q=tbn:ANd9GcTpcNHP5mB2-sRoBAvP8Mrrn4PWem7x9tuy69rZIkAzryRY5V1Q"/>
          <p:cNvPicPr>
            <a:picLocks noChangeAspect="1" noChangeArrowheads="1"/>
          </p:cNvPicPr>
          <p:nvPr/>
        </p:nvPicPr>
        <p:blipFill>
          <a:blip r:embed="rId10" cstate="print"/>
          <a:srcRect/>
          <a:stretch>
            <a:fillRect/>
          </a:stretch>
        </p:blipFill>
        <p:spPr bwMode="auto">
          <a:xfrm>
            <a:off x="7086599" y="2133600"/>
            <a:ext cx="2047051" cy="2590800"/>
          </a:xfrm>
          <a:prstGeom prst="rect">
            <a:avLst/>
          </a:prstGeom>
          <a:noFill/>
        </p:spPr>
      </p:pic>
      <p:sp>
        <p:nvSpPr>
          <p:cNvPr id="17" name="Oval 16"/>
          <p:cNvSpPr/>
          <p:nvPr/>
        </p:nvSpPr>
        <p:spPr bwMode="auto">
          <a:xfrm>
            <a:off x="0" y="0"/>
            <a:ext cx="9144000" cy="6673656"/>
          </a:xfrm>
          <a:prstGeom prst="ellipse">
            <a:avLst/>
          </a:prstGeom>
          <a:noFill/>
          <a:ln w="539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lang="en-US" dirty="0" smtClean="0">
              <a:latin typeface="Arial"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71600" y="609600"/>
            <a:ext cx="7772400" cy="1143000"/>
          </a:xfrm>
        </p:spPr>
        <p:txBody>
          <a:bodyPr/>
          <a:lstStyle/>
          <a:p>
            <a:pPr eaLnBrk="1" hangingPunct="1">
              <a:defRPr/>
            </a:pPr>
            <a:r>
              <a:rPr lang="en-US" sz="4000" b="1" dirty="0" smtClean="0">
                <a:effectLst>
                  <a:outerShdw blurRad="38100" dist="38100" dir="2700000" algn="tl">
                    <a:srgbClr val="C0C0C0"/>
                  </a:outerShdw>
                </a:effectLst>
              </a:rPr>
              <a:t>5. Develop marketing plan</a:t>
            </a:r>
          </a:p>
        </p:txBody>
      </p:sp>
      <p:sp>
        <p:nvSpPr>
          <p:cNvPr id="121859" name="Rectangle 3"/>
          <p:cNvSpPr>
            <a:spLocks noGrp="1" noChangeArrowheads="1"/>
          </p:cNvSpPr>
          <p:nvPr>
            <p:ph type="body" idx="1"/>
          </p:nvPr>
        </p:nvSpPr>
        <p:spPr>
          <a:xfrm>
            <a:off x="914400" y="2133600"/>
            <a:ext cx="8229600" cy="4525963"/>
          </a:xfrm>
        </p:spPr>
        <p:txBody>
          <a:bodyPr/>
          <a:lstStyle/>
          <a:p>
            <a:pPr marL="609600" indent="-609600"/>
            <a:r>
              <a:rPr lang="en-US" dirty="0">
                <a:ea typeface="ＭＳ Ｐゴシック" pitchFamily="29" charset="-128"/>
                <a:cs typeface="ＭＳ Ｐゴシック" pitchFamily="29" charset="-128"/>
              </a:rPr>
              <a:t>Develop marketing plan to renew commitment- how will you keep it novel new and a priority in school and community? Continue to make it a priority- admin crucial- needs to continue to be a top school improvement goal- always with the design that as it becomes standard practice it will be easier each year-</a:t>
            </a:r>
          </a:p>
        </p:txBody>
      </p:sp>
      <p:sp>
        <p:nvSpPr>
          <p:cNvPr id="121860" name="AutoShape 4"/>
          <p:cNvSpPr>
            <a:spLocks noChangeArrowheads="1"/>
          </p:cNvSpPr>
          <p:nvPr/>
        </p:nvSpPr>
        <p:spPr bwMode="auto">
          <a:xfrm>
            <a:off x="0" y="0"/>
            <a:ext cx="1371600" cy="2133600"/>
          </a:xfrm>
          <a:prstGeom prst="rtTriangle">
            <a:avLst/>
          </a:prstGeom>
          <a:solidFill>
            <a:srgbClr val="33CC33"/>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21861" name="AutoShape 5"/>
          <p:cNvSpPr>
            <a:spLocks noChangeArrowheads="1"/>
          </p:cNvSpPr>
          <p:nvPr/>
        </p:nvSpPr>
        <p:spPr bwMode="auto">
          <a:xfrm>
            <a:off x="0" y="0"/>
            <a:ext cx="571500" cy="893763"/>
          </a:xfrm>
          <a:prstGeom prst="rtTriangle">
            <a:avLst/>
          </a:prstGeom>
          <a:solidFill>
            <a:srgbClr val="FFFF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21862" name="AutoShape 6"/>
          <p:cNvSpPr>
            <a:spLocks noChangeArrowheads="1"/>
          </p:cNvSpPr>
          <p:nvPr/>
        </p:nvSpPr>
        <p:spPr bwMode="auto">
          <a:xfrm>
            <a:off x="0" y="0"/>
            <a:ext cx="228600" cy="342900"/>
          </a:xfrm>
          <a:prstGeom prst="rtTriangle">
            <a:avLst/>
          </a:prstGeom>
          <a:solidFill>
            <a:srgbClr val="FF00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F93B42A7-71DA-6C4D-83B4-B36938559A4D}"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1219200" y="304800"/>
            <a:ext cx="7772400" cy="1600200"/>
          </a:xfrm>
        </p:spPr>
        <p:txBody>
          <a:bodyPr>
            <a:normAutofit fontScale="90000"/>
          </a:bodyPr>
          <a:lstStyle/>
          <a:p>
            <a:pPr eaLnBrk="1" hangingPunct="1"/>
            <a:r>
              <a:rPr lang="en-US" sz="4000" smtClean="0">
                <a:ea typeface="ＭＳ Ｐゴシック" pitchFamily="29" charset="-128"/>
                <a:cs typeface="ＭＳ Ｐゴシック" pitchFamily="29" charset="-128"/>
              </a:rPr>
              <a:t>West Potomac HS</a:t>
            </a:r>
            <a:br>
              <a:rPr lang="en-US" sz="4000" smtClean="0">
                <a:ea typeface="ＭＳ Ｐゴシック" pitchFamily="29" charset="-128"/>
                <a:cs typeface="ＭＳ Ｐゴシック" pitchFamily="29" charset="-128"/>
              </a:rPr>
            </a:br>
            <a:r>
              <a:rPr lang="en-US" sz="4000" smtClean="0">
                <a:ea typeface="ＭＳ Ｐゴシック" pitchFamily="29" charset="-128"/>
                <a:cs typeface="ＭＳ Ｐゴシック" pitchFamily="29" charset="-128"/>
              </a:rPr>
              <a:t>PBS Data:  2003-2008</a:t>
            </a:r>
            <a:br>
              <a:rPr lang="en-US" sz="4000" smtClean="0">
                <a:ea typeface="ＭＳ Ｐゴシック" pitchFamily="29" charset="-128"/>
                <a:cs typeface="ＭＳ Ｐゴシック" pitchFamily="29" charset="-128"/>
              </a:rPr>
            </a:br>
            <a:r>
              <a:rPr lang="en-US" sz="4000" smtClean="0">
                <a:ea typeface="ＭＳ Ｐゴシック" pitchFamily="29" charset="-128"/>
                <a:cs typeface="ＭＳ Ｐゴシック" pitchFamily="29" charset="-128"/>
              </a:rPr>
              <a:t>	</a:t>
            </a:r>
            <a:r>
              <a:rPr lang="en-US" sz="2800" smtClean="0">
                <a:ea typeface="ＭＳ Ｐゴシック" pitchFamily="29" charset="-128"/>
                <a:cs typeface="ＭＳ Ｐゴシック" pitchFamily="29" charset="-128"/>
              </a:rPr>
              <a:t>52% decrease in office referrals</a:t>
            </a:r>
            <a:br>
              <a:rPr lang="en-US" sz="2800" smtClean="0">
                <a:ea typeface="ＭＳ Ｐゴシック" pitchFamily="29" charset="-128"/>
                <a:cs typeface="ＭＳ Ｐゴシック" pitchFamily="29" charset="-128"/>
              </a:rPr>
            </a:br>
            <a:r>
              <a:rPr lang="en-US" sz="2800" smtClean="0">
                <a:ea typeface="ＭＳ Ｐゴシック" pitchFamily="29" charset="-128"/>
                <a:cs typeface="ＭＳ Ｐゴシック" pitchFamily="29" charset="-128"/>
              </a:rPr>
              <a:t>	74% decrease in suspensions/expulsions</a:t>
            </a:r>
          </a:p>
        </p:txBody>
      </p:sp>
      <p:graphicFrame>
        <p:nvGraphicFramePr>
          <p:cNvPr id="51202" name="Object 4"/>
          <p:cNvGraphicFramePr>
            <a:graphicFrameLocks noGrp="1" noChangeAspect="1"/>
          </p:cNvGraphicFramePr>
          <p:nvPr>
            <p:ph idx="1"/>
          </p:nvPr>
        </p:nvGraphicFramePr>
        <p:xfrm>
          <a:off x="2057400" y="2287588"/>
          <a:ext cx="6091238" cy="4060825"/>
        </p:xfrm>
        <a:graphic>
          <a:graphicData uri="http://schemas.openxmlformats.org/presentationml/2006/ole">
            <mc:AlternateContent xmlns:mc="http://schemas.openxmlformats.org/markup-compatibility/2006">
              <mc:Choice xmlns:v="urn:schemas-microsoft-com:vml" Requires="v">
                <p:oleObj spid="_x0000_s1212419" name="Chart" r:id="rId3" imgW="6095776" imgH="4063850" progId="MSGraph.Chart.8">
                  <p:embed followColorScheme="full"/>
                </p:oleObj>
              </mc:Choice>
              <mc:Fallback>
                <p:oleObj name="Chart" r:id="rId3" imgW="6095776" imgH="4063850"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287588"/>
                        <a:ext cx="6091238" cy="406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09600" y="152400"/>
            <a:ext cx="8534400" cy="762000"/>
          </a:xfrm>
        </p:spPr>
        <p:txBody>
          <a:bodyPr/>
          <a:lstStyle/>
          <a:p>
            <a:pPr eaLnBrk="1" hangingPunct="1"/>
            <a:r>
              <a:rPr lang="en-US">
                <a:ea typeface="ＭＳ Ｐゴシック" pitchFamily="29" charset="-128"/>
                <a:cs typeface="ＭＳ Ｐゴシック" pitchFamily="29" charset="-128"/>
              </a:rPr>
              <a:t>Paradigm Shifts we’re seeing…</a:t>
            </a:r>
          </a:p>
        </p:txBody>
      </p:sp>
      <p:sp>
        <p:nvSpPr>
          <p:cNvPr id="52227" name="Rectangle 3"/>
          <p:cNvSpPr>
            <a:spLocks noGrp="1" noChangeArrowheads="1"/>
          </p:cNvSpPr>
          <p:nvPr>
            <p:ph type="body" idx="1"/>
          </p:nvPr>
        </p:nvSpPr>
        <p:spPr>
          <a:xfrm>
            <a:off x="457200" y="990600"/>
            <a:ext cx="7772400" cy="5867400"/>
          </a:xfrm>
        </p:spPr>
        <p:txBody>
          <a:bodyPr/>
          <a:lstStyle/>
          <a:p>
            <a:pPr eaLnBrk="1" hangingPunct="1">
              <a:buFont typeface="Symbol" pitchFamily="29" charset="2"/>
              <a:buNone/>
            </a:pPr>
            <a:r>
              <a:rPr lang="en-US" sz="2800">
                <a:ea typeface="ＭＳ Ｐゴシック" pitchFamily="29" charset="-128"/>
                <a:cs typeface="ＭＳ Ｐゴシック" pitchFamily="29" charset="-128"/>
              </a:rPr>
              <a:t>We’ve noticed a gradual change in focus from: </a:t>
            </a:r>
          </a:p>
          <a:p>
            <a:pPr eaLnBrk="1" hangingPunct="1"/>
            <a:r>
              <a:rPr lang="en-US" sz="2800">
                <a:ea typeface="ＭＳ Ｐゴシック" pitchFamily="29" charset="-128"/>
                <a:cs typeface="ＭＳ Ｐゴシック" pitchFamily="29" charset="-128"/>
              </a:rPr>
              <a:t>Aggressive disrespect </a:t>
            </a:r>
            <a:r>
              <a:rPr lang="en-US" sz="2800">
                <a:solidFill>
                  <a:srgbClr val="008000"/>
                </a:solidFill>
                <a:ea typeface="ＭＳ Ｐゴシック" pitchFamily="29" charset="-128"/>
                <a:cs typeface="ＭＳ Ｐゴシック" pitchFamily="29" charset="-128"/>
              </a:rPr>
              <a:t>to</a:t>
            </a:r>
            <a:r>
              <a:rPr lang="en-US" sz="2800">
                <a:ea typeface="ＭＳ Ｐゴシック" pitchFamily="29" charset="-128"/>
                <a:cs typeface="ＭＳ Ｐゴシック" pitchFamily="29" charset="-128"/>
              </a:rPr>
              <a:t> an appreciation of manners,  respect and excellence.</a:t>
            </a:r>
          </a:p>
          <a:p>
            <a:pPr eaLnBrk="1" hangingPunct="1"/>
            <a:r>
              <a:rPr lang="en-US" sz="2800">
                <a:ea typeface="ＭＳ Ｐゴシック" pitchFamily="29" charset="-128"/>
                <a:cs typeface="ＭＳ Ｐゴシック" pitchFamily="29" charset="-128"/>
              </a:rPr>
              <a:t>“Us against them” </a:t>
            </a:r>
            <a:r>
              <a:rPr lang="en-US" sz="2800">
                <a:solidFill>
                  <a:srgbClr val="008000"/>
                </a:solidFill>
                <a:ea typeface="ＭＳ Ｐゴシック" pitchFamily="29" charset="-128"/>
                <a:cs typeface="ＭＳ Ｐゴシック" pitchFamily="29" charset="-128"/>
              </a:rPr>
              <a:t>to</a:t>
            </a:r>
            <a:r>
              <a:rPr lang="en-US" sz="2800">
                <a:ea typeface="ＭＳ Ｐゴシック" pitchFamily="29" charset="-128"/>
                <a:cs typeface="ＭＳ Ｐゴシック" pitchFamily="29" charset="-128"/>
              </a:rPr>
              <a:t> shared, thoughtful collaborative relationships between students and staff.</a:t>
            </a:r>
          </a:p>
          <a:p>
            <a:pPr eaLnBrk="1" hangingPunct="1"/>
            <a:r>
              <a:rPr lang="en-US" sz="2800">
                <a:ea typeface="ＭＳ Ｐゴシック" pitchFamily="29" charset="-128"/>
                <a:cs typeface="ＭＳ Ｐゴシック" pitchFamily="29" charset="-128"/>
              </a:rPr>
              <a:t>Emphasis on teaching </a:t>
            </a:r>
            <a:r>
              <a:rPr lang="en-US" sz="2800">
                <a:solidFill>
                  <a:srgbClr val="008000"/>
                </a:solidFill>
                <a:ea typeface="ＭＳ Ｐゴシック" pitchFamily="29" charset="-128"/>
                <a:cs typeface="ＭＳ Ｐゴシック" pitchFamily="29" charset="-128"/>
              </a:rPr>
              <a:t>to</a:t>
            </a:r>
            <a:r>
              <a:rPr lang="en-US" sz="2800">
                <a:ea typeface="ＭＳ Ｐゴシック" pitchFamily="29" charset="-128"/>
                <a:cs typeface="ＭＳ Ｐゴシック" pitchFamily="29" charset="-128"/>
              </a:rPr>
              <a:t> an emphasis on learning.</a:t>
            </a:r>
          </a:p>
          <a:p>
            <a:pPr eaLnBrk="1" hangingPunct="1"/>
            <a:r>
              <a:rPr lang="en-US" sz="2800">
                <a:ea typeface="ＭＳ Ｐゴシック" pitchFamily="29" charset="-128"/>
                <a:cs typeface="ＭＳ Ｐゴシック" pitchFamily="29" charset="-128"/>
              </a:rPr>
              <a:t>“Do what I say” </a:t>
            </a:r>
            <a:r>
              <a:rPr lang="en-US" sz="2800">
                <a:solidFill>
                  <a:srgbClr val="008000"/>
                </a:solidFill>
                <a:ea typeface="ＭＳ Ｐゴシック" pitchFamily="29" charset="-128"/>
                <a:cs typeface="ＭＳ Ｐゴシック" pitchFamily="29" charset="-128"/>
              </a:rPr>
              <a:t>to</a:t>
            </a:r>
            <a:r>
              <a:rPr lang="en-US" sz="2800">
                <a:ea typeface="ＭＳ Ｐゴシック" pitchFamily="29" charset="-128"/>
                <a:cs typeface="ＭＳ Ｐゴシック" pitchFamily="29" charset="-128"/>
              </a:rPr>
              <a:t> “understand why it is important for you to do this.”</a:t>
            </a:r>
          </a:p>
          <a:p>
            <a:pPr eaLnBrk="1" hangingPunct="1"/>
            <a:r>
              <a:rPr lang="en-US" sz="2800">
                <a:ea typeface="ＭＳ Ｐゴシック" pitchFamily="29" charset="-128"/>
                <a:cs typeface="ＭＳ Ｐゴシック" pitchFamily="29" charset="-128"/>
              </a:rPr>
              <a:t>“It’s someone else’s fault” </a:t>
            </a:r>
            <a:r>
              <a:rPr lang="en-US" sz="2800">
                <a:solidFill>
                  <a:srgbClr val="008000"/>
                </a:solidFill>
                <a:ea typeface="ＭＳ Ｐゴシック" pitchFamily="29" charset="-128"/>
                <a:cs typeface="ＭＳ Ｐゴシック" pitchFamily="29" charset="-128"/>
              </a:rPr>
              <a:t>to</a:t>
            </a:r>
            <a:r>
              <a:rPr lang="en-US" sz="2800">
                <a:ea typeface="ＭＳ Ｐゴシック" pitchFamily="29" charset="-128"/>
                <a:cs typeface="ＭＳ Ｐゴシック" pitchFamily="29" charset="-128"/>
              </a:rPr>
              <a:t> assumption of responsibility.</a:t>
            </a:r>
          </a:p>
          <a:p>
            <a:pPr eaLnBrk="1" hangingPunct="1"/>
            <a:endParaRPr lang="en-US" sz="2800">
              <a:ea typeface="ＭＳ Ｐゴシック" pitchFamily="29" charset="-128"/>
              <a:cs typeface="ＭＳ Ｐゴシック" pitchFamily="29" charset="-128"/>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ea typeface="ＭＳ Ｐゴシック" pitchFamily="29" charset="-128"/>
                <a:cs typeface="ＭＳ Ｐゴシック" pitchFamily="29" charset="-128"/>
              </a:rPr>
              <a:t>PBIS Defined</a:t>
            </a:r>
          </a:p>
        </p:txBody>
      </p:sp>
      <p:sp>
        <p:nvSpPr>
          <p:cNvPr id="31747" name="Content Placeholder 2"/>
          <p:cNvSpPr>
            <a:spLocks noGrp="1"/>
          </p:cNvSpPr>
          <p:nvPr>
            <p:ph idx="1"/>
          </p:nvPr>
        </p:nvSpPr>
        <p:spPr/>
        <p:txBody>
          <a:bodyPr/>
          <a:lstStyle/>
          <a:p>
            <a:pPr>
              <a:buFontTx/>
              <a:buNone/>
            </a:pPr>
            <a:r>
              <a:rPr lang="en-US">
                <a:ea typeface="ＭＳ Ｐゴシック" pitchFamily="29" charset="-128"/>
                <a:cs typeface="ＭＳ Ｐゴシック" pitchFamily="29" charset="-128"/>
              </a:rPr>
              <a:t> IS a </a:t>
            </a:r>
            <a:r>
              <a:rPr lang="en-US" u="sng">
                <a:ea typeface="ＭＳ Ｐゴシック" pitchFamily="29" charset="-128"/>
                <a:cs typeface="ＭＳ Ｐゴシック" pitchFamily="29" charset="-128"/>
              </a:rPr>
              <a:t>decision making framework that guides selection, integration, and implementation of the best evidence-based academic and behavioral practices for improving important academic and behavior outcomes for all students</a:t>
            </a:r>
            <a:endParaRPr lang="en-US">
              <a:ea typeface="ＭＳ Ｐゴシック" pitchFamily="29" charset="-128"/>
              <a:cs typeface="ＭＳ Ｐゴシック" pitchFamily="29" charset="-128"/>
            </a:endParaRPr>
          </a:p>
        </p:txBody>
      </p:sp>
      <p:sp>
        <p:nvSpPr>
          <p:cNvPr id="4" name="Slide Number Placeholder 3"/>
          <p:cNvSpPr>
            <a:spLocks noGrp="1"/>
          </p:cNvSpPr>
          <p:nvPr>
            <p:ph type="sldNum" sz="quarter" idx="12"/>
          </p:nvPr>
        </p:nvSpPr>
        <p:spPr/>
        <p:txBody>
          <a:bodyPr/>
          <a:lstStyle/>
          <a:p>
            <a:fld id="{F93B42A7-71DA-6C4D-83B4-B36938559A4D}"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2"/>
          <p:cNvSpPr txBox="1">
            <a:spLocks noChangeArrowheads="1"/>
          </p:cNvSpPr>
          <p:nvPr/>
        </p:nvSpPr>
        <p:spPr bwMode="auto">
          <a:xfrm>
            <a:off x="1584325" y="793750"/>
            <a:ext cx="184150" cy="366713"/>
          </a:xfrm>
          <a:prstGeom prst="rect">
            <a:avLst/>
          </a:prstGeom>
          <a:noFill/>
          <a:ln w="9525">
            <a:noFill/>
            <a:miter lim="800000"/>
            <a:headEnd/>
            <a:tailEnd/>
          </a:ln>
        </p:spPr>
        <p:txBody>
          <a:bodyPr wrap="none">
            <a:prstTxWarp prst="textNoShape">
              <a:avLst/>
            </a:prstTxWarp>
            <a:spAutoFit/>
          </a:bodyPr>
          <a:lstStyle/>
          <a:p>
            <a:pPr eaLnBrk="0" hangingPunct="0"/>
            <a:endParaRPr lang="en-US">
              <a:latin typeface="Verdana" pitchFamily="29" charset="0"/>
            </a:endParaRPr>
          </a:p>
        </p:txBody>
      </p:sp>
      <p:graphicFrame>
        <p:nvGraphicFramePr>
          <p:cNvPr id="53250" name="Object 3"/>
          <p:cNvGraphicFramePr>
            <a:graphicFrameLocks noChangeAspect="1"/>
          </p:cNvGraphicFramePr>
          <p:nvPr/>
        </p:nvGraphicFramePr>
        <p:xfrm>
          <a:off x="463550" y="614363"/>
          <a:ext cx="7956550" cy="5937250"/>
        </p:xfrm>
        <a:graphic>
          <a:graphicData uri="http://schemas.openxmlformats.org/presentationml/2006/ole">
            <mc:AlternateContent xmlns:mc="http://schemas.openxmlformats.org/markup-compatibility/2006">
              <mc:Choice xmlns:v="urn:schemas-microsoft-com:vml" Requires="v">
                <p:oleObj spid="_x0000_s1214467" name="Worksheet" r:id="rId5" imgW="6843960" imgH="5109840" progId="Excel.Sheet.8">
                  <p:embed/>
                </p:oleObj>
              </mc:Choice>
              <mc:Fallback>
                <p:oleObj name="Worksheet" r:id="rId5" imgW="6843960" imgH="5109840" progId="Excel.Shee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550" y="614363"/>
                        <a:ext cx="7956550" cy="593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over dir="l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solidFill>
                  <a:schemeClr val="tx1"/>
                </a:solidFill>
                <a:ea typeface="ＭＳ Ｐゴシック" pitchFamily="29" charset="-128"/>
                <a:cs typeface="ＭＳ Ｐゴシック" pitchFamily="29" charset="-128"/>
              </a:rPr>
              <a:t>Group Cost Benefit</a:t>
            </a:r>
          </a:p>
        </p:txBody>
      </p:sp>
      <p:sp>
        <p:nvSpPr>
          <p:cNvPr id="55299" name="Rectangle 3"/>
          <p:cNvSpPr>
            <a:spLocks noGrp="1" noChangeArrowheads="1"/>
          </p:cNvSpPr>
          <p:nvPr>
            <p:ph type="body" idx="1"/>
          </p:nvPr>
        </p:nvSpPr>
        <p:spPr/>
        <p:txBody>
          <a:bodyPr/>
          <a:lstStyle/>
          <a:p>
            <a:pPr algn="ctr" eaLnBrk="1" hangingPunct="1">
              <a:lnSpc>
                <a:spcPct val="90000"/>
              </a:lnSpc>
              <a:buFontTx/>
              <a:buNone/>
            </a:pPr>
            <a:r>
              <a:rPr lang="en-US" sz="2500">
                <a:ea typeface="ＭＳ Ｐゴシック" pitchFamily="29" charset="-128"/>
                <a:cs typeface="ＭＳ Ｐゴシック" pitchFamily="29" charset="-128"/>
              </a:rPr>
              <a:t>Office Referral  Reduction</a:t>
            </a:r>
          </a:p>
          <a:p>
            <a:pPr algn="ctr" eaLnBrk="1" hangingPunct="1">
              <a:lnSpc>
                <a:spcPct val="90000"/>
              </a:lnSpc>
              <a:buFontTx/>
              <a:buNone/>
            </a:pPr>
            <a:r>
              <a:rPr lang="en-US" sz="2500">
                <a:ea typeface="ＭＳ Ｐゴシック" pitchFamily="29" charset="-128"/>
                <a:cs typeface="ＭＳ Ｐゴシック" pitchFamily="29" charset="-128"/>
              </a:rPr>
              <a:t> Across 12 PBIS Schools =</a:t>
            </a:r>
            <a:r>
              <a:rPr lang="en-US" sz="3700" b="1">
                <a:ea typeface="ＭＳ Ｐゴシック" pitchFamily="29" charset="-128"/>
                <a:cs typeface="ＭＳ Ｐゴシック" pitchFamily="29" charset="-128"/>
              </a:rPr>
              <a:t>5,606</a:t>
            </a:r>
          </a:p>
          <a:p>
            <a:pPr eaLnBrk="1" hangingPunct="1">
              <a:lnSpc>
                <a:spcPct val="90000"/>
              </a:lnSpc>
              <a:buFontTx/>
              <a:buNone/>
            </a:pPr>
            <a:r>
              <a:rPr lang="en-US" sz="2500">
                <a:ea typeface="ＭＳ Ｐゴシック" pitchFamily="29" charset="-128"/>
                <a:cs typeface="ＭＳ Ｐゴシック" pitchFamily="29" charset="-128"/>
              </a:rPr>
              <a:t> If students miss </a:t>
            </a:r>
            <a:r>
              <a:rPr lang="en-US" sz="3700">
                <a:ea typeface="ＭＳ Ｐゴシック" pitchFamily="29" charset="-128"/>
                <a:cs typeface="ＭＳ Ｐゴシック" pitchFamily="29" charset="-128"/>
              </a:rPr>
              <a:t>45 </a:t>
            </a:r>
            <a:r>
              <a:rPr lang="en-US" sz="2500">
                <a:ea typeface="ＭＳ Ｐゴシック" pitchFamily="29" charset="-128"/>
                <a:cs typeface="ＭＳ Ｐゴシック" pitchFamily="29" charset="-128"/>
              </a:rPr>
              <a:t>minutes of instruction for each Office Referral,  5,606 X 45=</a:t>
            </a:r>
          </a:p>
          <a:p>
            <a:pPr algn="ctr" eaLnBrk="1" hangingPunct="1">
              <a:lnSpc>
                <a:spcPct val="90000"/>
              </a:lnSpc>
              <a:buFontTx/>
              <a:buNone/>
            </a:pPr>
            <a:r>
              <a:rPr lang="en-US" sz="2500">
                <a:ea typeface="ＭＳ Ｐゴシック" pitchFamily="29" charset="-128"/>
                <a:cs typeface="ＭＳ Ｐゴシック" pitchFamily="29" charset="-128"/>
              </a:rPr>
              <a:t>252,270 minutes</a:t>
            </a:r>
          </a:p>
          <a:p>
            <a:pPr algn="ctr" eaLnBrk="1" hangingPunct="1">
              <a:lnSpc>
                <a:spcPct val="90000"/>
              </a:lnSpc>
              <a:buFontTx/>
              <a:buNone/>
            </a:pPr>
            <a:r>
              <a:rPr lang="en-US" sz="2500">
                <a:ea typeface="ＭＳ Ｐゴシック" pitchFamily="29" charset="-128"/>
                <a:cs typeface="ＭＳ Ｐゴシック" pitchFamily="29" charset="-128"/>
              </a:rPr>
              <a:t>4204.50 hours or </a:t>
            </a:r>
          </a:p>
          <a:p>
            <a:pPr algn="ctr" eaLnBrk="1" hangingPunct="1">
              <a:lnSpc>
                <a:spcPct val="90000"/>
              </a:lnSpc>
              <a:buFontTx/>
              <a:buNone/>
            </a:pPr>
            <a:r>
              <a:rPr lang="en-US" sz="4500" b="1">
                <a:ea typeface="ＭＳ Ｐゴシック" pitchFamily="29" charset="-128"/>
                <a:cs typeface="ＭＳ Ｐゴシック" pitchFamily="29" charset="-128"/>
              </a:rPr>
              <a:t>700 days </a:t>
            </a:r>
          </a:p>
          <a:p>
            <a:pPr algn="ctr" eaLnBrk="1" hangingPunct="1">
              <a:lnSpc>
                <a:spcPct val="90000"/>
              </a:lnSpc>
              <a:buFontTx/>
              <a:buNone/>
            </a:pPr>
            <a:r>
              <a:rPr lang="en-US" sz="2500">
                <a:ea typeface="ＭＳ Ｐゴシック" pitchFamily="29" charset="-128"/>
                <a:cs typeface="ＭＳ Ｐゴシック" pitchFamily="29" charset="-128"/>
              </a:rPr>
              <a:t>of instructional time recovered!!!!!</a:t>
            </a:r>
          </a:p>
          <a:p>
            <a:pPr algn="ctr" eaLnBrk="1" hangingPunct="1">
              <a:lnSpc>
                <a:spcPct val="90000"/>
              </a:lnSpc>
              <a:buFontTx/>
              <a:buNone/>
            </a:pPr>
            <a:endParaRPr lang="en-US" sz="2500">
              <a:ea typeface="ＭＳ Ｐゴシック" pitchFamily="29" charset="-128"/>
              <a:cs typeface="ＭＳ Ｐゴシック" pitchFamily="29" charset="-128"/>
            </a:endParaRPr>
          </a:p>
        </p:txBody>
      </p:sp>
    </p:spTree>
  </p:cSld>
  <p:clrMapOvr>
    <a:masterClrMapping/>
  </p:clrMapOvr>
  <p:transition>
    <p:pull dir="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457200" y="304800"/>
            <a:ext cx="8229600" cy="914400"/>
          </a:xfrm>
        </p:spPr>
        <p:txBody>
          <a:bodyPr/>
          <a:lstStyle/>
          <a:p>
            <a:r>
              <a:rPr lang="en-US" dirty="0"/>
              <a:t>Cost-Benefit Analysis</a:t>
            </a:r>
          </a:p>
        </p:txBody>
      </p:sp>
      <p:sp>
        <p:nvSpPr>
          <p:cNvPr id="333827" name="Rectangle 3"/>
          <p:cNvSpPr>
            <a:spLocks noGrp="1" noChangeArrowheads="1"/>
          </p:cNvSpPr>
          <p:nvPr>
            <p:ph type="body" idx="1"/>
          </p:nvPr>
        </p:nvSpPr>
        <p:spPr/>
        <p:txBody>
          <a:bodyPr/>
          <a:lstStyle/>
          <a:p>
            <a:endParaRPr lang="en-US"/>
          </a:p>
        </p:txBody>
      </p:sp>
      <p:pic>
        <p:nvPicPr>
          <p:cNvPr id="333828" name="Picture 4"/>
          <p:cNvPicPr>
            <a:picLocks noChangeAspect="1" noChangeArrowheads="1"/>
          </p:cNvPicPr>
          <p:nvPr/>
        </p:nvPicPr>
        <p:blipFill>
          <a:blip r:embed="rId3" cstate="print"/>
          <a:srcRect/>
          <a:stretch>
            <a:fillRect/>
          </a:stretch>
        </p:blipFill>
        <p:spPr bwMode="auto">
          <a:xfrm>
            <a:off x="457200" y="1219202"/>
            <a:ext cx="8382000" cy="5472113"/>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C83FB96D-32A3-46CA-8708-49F523FD86EB}"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81000" y="274638"/>
            <a:ext cx="8553450" cy="1143000"/>
          </a:xfrm>
        </p:spPr>
        <p:txBody>
          <a:bodyPr>
            <a:noAutofit/>
          </a:bodyPr>
          <a:lstStyle/>
          <a:p>
            <a:pPr eaLnBrk="1" fontAlgn="auto" hangingPunct="1">
              <a:spcAft>
                <a:spcPts val="0"/>
              </a:spcAft>
              <a:defRPr/>
            </a:pPr>
            <a:r>
              <a:rPr lang="en-US" sz="2800" dirty="0" smtClean="0">
                <a:solidFill>
                  <a:schemeClr val="tx2">
                    <a:satMod val="130000"/>
                  </a:schemeClr>
                </a:solidFill>
              </a:rPr>
              <a:t>What does a </a:t>
            </a:r>
            <a:r>
              <a:rPr lang="en-US" sz="2800" u="sng" dirty="0" smtClean="0">
                <a:solidFill>
                  <a:schemeClr val="tx2">
                    <a:satMod val="130000"/>
                  </a:schemeClr>
                </a:solidFill>
              </a:rPr>
              <a:t>reduction</a:t>
            </a:r>
            <a:r>
              <a:rPr lang="en-US" sz="2800" dirty="0" smtClean="0">
                <a:solidFill>
                  <a:schemeClr val="tx2">
                    <a:satMod val="130000"/>
                  </a:schemeClr>
                </a:solidFill>
              </a:rPr>
              <a:t> of 850 office referrals and 25 suspensions mean?</a:t>
            </a:r>
            <a:br>
              <a:rPr lang="en-US" sz="2800" dirty="0" smtClean="0">
                <a:solidFill>
                  <a:schemeClr val="tx2">
                    <a:satMod val="130000"/>
                  </a:schemeClr>
                </a:solidFill>
              </a:rPr>
            </a:br>
            <a:r>
              <a:rPr lang="en-US" sz="2800" dirty="0" smtClean="0">
                <a:solidFill>
                  <a:schemeClr val="hlink"/>
                </a:solidFill>
              </a:rPr>
              <a:t>Kennedy Middle School</a:t>
            </a:r>
          </a:p>
        </p:txBody>
      </p:sp>
      <p:sp>
        <p:nvSpPr>
          <p:cNvPr id="113667" name="Rectangle 3"/>
          <p:cNvSpPr>
            <a:spLocks noGrp="1" noChangeArrowheads="1"/>
          </p:cNvSpPr>
          <p:nvPr>
            <p:ph sz="half" idx="1"/>
          </p:nvPr>
        </p:nvSpPr>
        <p:spPr>
          <a:xfrm>
            <a:off x="609600" y="2362200"/>
            <a:ext cx="3810000" cy="4114800"/>
          </a:xfrm>
        </p:spPr>
        <p:txBody>
          <a:bodyPr>
            <a:normAutofit lnSpcReduction="10000"/>
          </a:bodyPr>
          <a:lstStyle/>
          <a:p>
            <a:pPr marL="365760" indent="-283464" eaLnBrk="1" fontAlgn="auto" hangingPunct="1">
              <a:spcAft>
                <a:spcPts val="0"/>
              </a:spcAft>
              <a:buFont typeface="Wingdings 2"/>
              <a:buChar char=""/>
              <a:defRPr/>
            </a:pPr>
            <a:r>
              <a:rPr lang="en-US" u="sng" dirty="0" smtClean="0">
                <a:solidFill>
                  <a:srgbClr val="FF0000"/>
                </a:solidFill>
              </a:rPr>
              <a:t>Savings in Administrative time</a:t>
            </a:r>
          </a:p>
          <a:p>
            <a:pPr marL="365760" indent="-283464" eaLnBrk="1" fontAlgn="auto" hangingPunct="1">
              <a:spcAft>
                <a:spcPts val="0"/>
              </a:spcAft>
              <a:buFont typeface="Wingdings 2"/>
              <a:buChar char=""/>
              <a:defRPr/>
            </a:pPr>
            <a:r>
              <a:rPr lang="en-US" sz="1800" dirty="0" smtClean="0"/>
              <a:t>ODR = 15 min</a:t>
            </a:r>
          </a:p>
          <a:p>
            <a:pPr marL="365760" indent="-283464" eaLnBrk="1" fontAlgn="auto" hangingPunct="1">
              <a:spcAft>
                <a:spcPts val="0"/>
              </a:spcAft>
              <a:buFont typeface="Wingdings 2"/>
              <a:buChar char=""/>
              <a:defRPr/>
            </a:pPr>
            <a:r>
              <a:rPr lang="en-US" sz="1800" dirty="0" smtClean="0"/>
              <a:t>Suspension = 45 min</a:t>
            </a:r>
          </a:p>
          <a:p>
            <a:pPr marL="365760" indent="-283464" eaLnBrk="1" fontAlgn="auto" hangingPunct="1">
              <a:spcAft>
                <a:spcPts val="0"/>
              </a:spcAft>
              <a:buFont typeface="Wingdings 2"/>
              <a:buChar char=""/>
              <a:defRPr/>
            </a:pPr>
            <a:endParaRPr lang="en-US" dirty="0" smtClean="0"/>
          </a:p>
          <a:p>
            <a:pPr marL="365760" indent="-283464" eaLnBrk="1" fontAlgn="auto" hangingPunct="1">
              <a:spcAft>
                <a:spcPts val="0"/>
              </a:spcAft>
              <a:buFont typeface="Wingdings 2"/>
              <a:buChar char=""/>
              <a:defRPr/>
            </a:pPr>
            <a:r>
              <a:rPr lang="en-US" dirty="0" smtClean="0"/>
              <a:t>13,875 minutes</a:t>
            </a:r>
          </a:p>
          <a:p>
            <a:pPr marL="365760" indent="-283464" eaLnBrk="1" fontAlgn="auto" hangingPunct="1">
              <a:spcAft>
                <a:spcPts val="0"/>
              </a:spcAft>
              <a:buFont typeface="Wingdings 2"/>
              <a:buChar char=""/>
              <a:defRPr/>
            </a:pPr>
            <a:r>
              <a:rPr lang="en-US" dirty="0" smtClean="0"/>
              <a:t>231 hours</a:t>
            </a:r>
          </a:p>
          <a:p>
            <a:pPr marL="365760" indent="-283464" eaLnBrk="1" fontAlgn="auto" hangingPunct="1">
              <a:spcAft>
                <a:spcPts val="0"/>
              </a:spcAft>
              <a:buFont typeface="Wingdings 2"/>
              <a:buChar char=""/>
              <a:defRPr/>
            </a:pPr>
            <a:endParaRPr lang="en-US" dirty="0" smtClean="0"/>
          </a:p>
          <a:p>
            <a:pPr marL="365760" indent="-283464" eaLnBrk="1" fontAlgn="auto" hangingPunct="1">
              <a:spcAft>
                <a:spcPts val="0"/>
              </a:spcAft>
              <a:buFont typeface="Wingdings 2"/>
              <a:buChar char=""/>
              <a:defRPr/>
            </a:pPr>
            <a:r>
              <a:rPr lang="en-US" dirty="0" smtClean="0">
                <a:solidFill>
                  <a:srgbClr val="FF0000"/>
                </a:solidFill>
              </a:rPr>
              <a:t>29, 8-hour days</a:t>
            </a:r>
          </a:p>
        </p:txBody>
      </p:sp>
      <p:sp>
        <p:nvSpPr>
          <p:cNvPr id="113668" name="Rectangle 4"/>
          <p:cNvSpPr>
            <a:spLocks noGrp="1" noChangeArrowheads="1"/>
          </p:cNvSpPr>
          <p:nvPr>
            <p:ph sz="half" idx="2"/>
          </p:nvPr>
        </p:nvSpPr>
        <p:spPr>
          <a:xfrm>
            <a:off x="4572000" y="2362200"/>
            <a:ext cx="3810000" cy="4114800"/>
          </a:xfrm>
        </p:spPr>
        <p:txBody>
          <a:bodyPr>
            <a:normAutofit lnSpcReduction="10000"/>
          </a:bodyPr>
          <a:lstStyle/>
          <a:p>
            <a:pPr marL="365760" indent="-283464" eaLnBrk="1" fontAlgn="auto" hangingPunct="1">
              <a:spcAft>
                <a:spcPts val="0"/>
              </a:spcAft>
              <a:buFont typeface="Wingdings 2"/>
              <a:buChar char=""/>
              <a:defRPr/>
            </a:pPr>
            <a:r>
              <a:rPr lang="en-US" u="sng" dirty="0" smtClean="0">
                <a:solidFill>
                  <a:srgbClr val="FF0000"/>
                </a:solidFill>
              </a:rPr>
              <a:t>Savings in Student Instructional time</a:t>
            </a:r>
          </a:p>
          <a:p>
            <a:pPr marL="365760" indent="-283464" eaLnBrk="1" fontAlgn="auto" hangingPunct="1">
              <a:spcAft>
                <a:spcPts val="0"/>
              </a:spcAft>
              <a:buFont typeface="Wingdings 2"/>
              <a:buChar char=""/>
              <a:defRPr/>
            </a:pPr>
            <a:r>
              <a:rPr lang="en-US" sz="1800" dirty="0" smtClean="0"/>
              <a:t>ODR = 45 min</a:t>
            </a:r>
          </a:p>
          <a:p>
            <a:pPr marL="365760" indent="-283464" eaLnBrk="1" fontAlgn="auto" hangingPunct="1">
              <a:spcAft>
                <a:spcPts val="0"/>
              </a:spcAft>
              <a:buFont typeface="Wingdings 2"/>
              <a:buChar char=""/>
              <a:defRPr/>
            </a:pPr>
            <a:r>
              <a:rPr lang="en-US" sz="1800" dirty="0" smtClean="0"/>
              <a:t>Suspension = 216 min</a:t>
            </a:r>
          </a:p>
          <a:p>
            <a:pPr marL="365760" indent="-283464" eaLnBrk="1" fontAlgn="auto" hangingPunct="1">
              <a:spcAft>
                <a:spcPts val="0"/>
              </a:spcAft>
              <a:buFont typeface="Wingdings 2"/>
              <a:buChar char=""/>
              <a:defRPr/>
            </a:pPr>
            <a:endParaRPr lang="en-US" sz="1800" dirty="0" smtClean="0"/>
          </a:p>
          <a:p>
            <a:pPr marL="365760" indent="-283464" eaLnBrk="1" fontAlgn="auto" hangingPunct="1">
              <a:spcAft>
                <a:spcPts val="0"/>
              </a:spcAft>
              <a:buFont typeface="Wingdings 2"/>
              <a:buChar char=""/>
              <a:defRPr/>
            </a:pPr>
            <a:r>
              <a:rPr lang="en-US" dirty="0" smtClean="0"/>
              <a:t>43,650 minutes</a:t>
            </a:r>
          </a:p>
          <a:p>
            <a:pPr marL="365760" indent="-283464" eaLnBrk="1" fontAlgn="auto" hangingPunct="1">
              <a:spcAft>
                <a:spcPts val="0"/>
              </a:spcAft>
              <a:buFont typeface="Wingdings 2"/>
              <a:buChar char=""/>
              <a:defRPr/>
            </a:pPr>
            <a:r>
              <a:rPr lang="en-US" dirty="0" smtClean="0"/>
              <a:t>728 hours</a:t>
            </a:r>
          </a:p>
          <a:p>
            <a:pPr marL="365760" indent="-283464" eaLnBrk="1" fontAlgn="auto" hangingPunct="1">
              <a:spcAft>
                <a:spcPts val="0"/>
              </a:spcAft>
              <a:buFont typeface="Wingdings 2"/>
              <a:buChar char=""/>
              <a:defRPr/>
            </a:pPr>
            <a:endParaRPr lang="en-US" dirty="0" smtClean="0"/>
          </a:p>
          <a:p>
            <a:pPr marL="365760" indent="-283464" eaLnBrk="1" fontAlgn="auto" hangingPunct="1">
              <a:spcAft>
                <a:spcPts val="0"/>
              </a:spcAft>
              <a:buFont typeface="Wingdings 2"/>
              <a:buChar char=""/>
              <a:defRPr/>
            </a:pPr>
            <a:r>
              <a:rPr lang="en-US" dirty="0" smtClean="0">
                <a:solidFill>
                  <a:srgbClr val="FF0000"/>
                </a:solidFill>
              </a:rPr>
              <a:t>121 6-hour school days</a:t>
            </a:r>
          </a:p>
        </p:txBody>
      </p:sp>
      <p:cxnSp>
        <p:nvCxnSpPr>
          <p:cNvPr id="6" name="Straight Connector 5"/>
          <p:cNvCxnSpPr/>
          <p:nvPr/>
        </p:nvCxnSpPr>
        <p:spPr bwMode="auto">
          <a:xfrm>
            <a:off x="381000" y="5486400"/>
            <a:ext cx="8382000" cy="0"/>
          </a:xfrm>
          <a:prstGeom prst="line">
            <a:avLst/>
          </a:prstGeom>
          <a:solidFill>
            <a:srgbClr val="C0C0C0"/>
          </a:solidFill>
          <a:ln w="28575" cap="flat" cmpd="sng" algn="ctr">
            <a:noFill/>
            <a:prstDash val="solid"/>
            <a:round/>
            <a:headEnd type="none" w="med" len="med"/>
            <a:tailEnd type="none" w="med" len="med"/>
          </a:ln>
          <a:effectLst/>
        </p:spPr>
      </p:cxnSp>
      <p:cxnSp>
        <p:nvCxnSpPr>
          <p:cNvPr id="8" name="Straight Connector 7"/>
          <p:cNvCxnSpPr/>
          <p:nvPr/>
        </p:nvCxnSpPr>
        <p:spPr bwMode="auto">
          <a:xfrm>
            <a:off x="228600" y="5410200"/>
            <a:ext cx="8610600" cy="0"/>
          </a:xfrm>
          <a:prstGeom prst="line">
            <a:avLst/>
          </a:prstGeom>
          <a:solidFill>
            <a:srgbClr val="C0C0C0"/>
          </a:solidFill>
          <a:ln w="38100" cap="flat" cmpd="sng" algn="ctr">
            <a:solidFill>
              <a:schemeClr val="tx1"/>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Your Turn</a:t>
            </a:r>
            <a:endParaRPr lang="en-US" dirty="0">
              <a:solidFill>
                <a:srgbClr val="FF0000"/>
              </a:solidFill>
            </a:endParaRPr>
          </a:p>
        </p:txBody>
      </p:sp>
      <p:sp>
        <p:nvSpPr>
          <p:cNvPr id="6" name="Content Placeholder 5"/>
          <p:cNvSpPr>
            <a:spLocks noGrp="1"/>
          </p:cNvSpPr>
          <p:nvPr>
            <p:ph idx="1"/>
          </p:nvPr>
        </p:nvSpPr>
        <p:spPr/>
        <p:txBody>
          <a:bodyPr/>
          <a:lstStyle/>
          <a:p>
            <a:r>
              <a:rPr lang="en-US" dirty="0" smtClean="0"/>
              <a:t>How would you use Cost Benefit and other data points to help Market PBIS?</a:t>
            </a:r>
          </a:p>
          <a:p>
            <a:r>
              <a:rPr lang="en-US" dirty="0" smtClean="0"/>
              <a:t>Remember to tell a personal story too!!</a:t>
            </a:r>
            <a:endParaRPr lang="en-US" dirty="0"/>
          </a:p>
        </p:txBody>
      </p:sp>
      <p:sp>
        <p:nvSpPr>
          <p:cNvPr id="5" name="Slide Number Placeholder 4"/>
          <p:cNvSpPr>
            <a:spLocks noGrp="1"/>
          </p:cNvSpPr>
          <p:nvPr>
            <p:ph type="sldNum" sz="quarter" idx="12"/>
          </p:nvPr>
        </p:nvSpPr>
        <p:spPr/>
        <p:txBody>
          <a:bodyPr/>
          <a:lstStyle/>
          <a:p>
            <a:fld id="{F93B42A7-71DA-6C4D-83B4-B36938559A4D}"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304800"/>
            <a:ext cx="8229600" cy="1143000"/>
          </a:xfrm>
        </p:spPr>
        <p:txBody>
          <a:bodyPr>
            <a:noAutofit/>
          </a:bodyPr>
          <a:lstStyle/>
          <a:p>
            <a:pPr>
              <a:defRPr/>
            </a:pPr>
            <a:r>
              <a:rPr lang="en-US" sz="4000" b="1" dirty="0" smtClean="0">
                <a:effectLst>
                  <a:outerShdw blurRad="38100" dist="38100" dir="2700000" algn="tl">
                    <a:srgbClr val="C0C0C0"/>
                  </a:outerShdw>
                </a:effectLst>
              </a:rPr>
              <a:t>6. Help your teams become </a:t>
            </a:r>
            <a:br>
              <a:rPr lang="en-US" sz="4000" b="1" dirty="0" smtClean="0">
                <a:effectLst>
                  <a:outerShdw blurRad="38100" dist="38100" dir="2700000" algn="tl">
                    <a:srgbClr val="C0C0C0"/>
                  </a:outerShdw>
                </a:effectLst>
              </a:rPr>
            </a:br>
            <a:r>
              <a:rPr lang="en-US" sz="4000" b="1" dirty="0" smtClean="0">
                <a:effectLst>
                  <a:outerShdw blurRad="38100" dist="38100" dir="2700000" algn="tl">
                    <a:srgbClr val="C0C0C0"/>
                  </a:outerShdw>
                </a:effectLst>
              </a:rPr>
              <a:t>organized and efficient</a:t>
            </a:r>
            <a:r>
              <a:rPr lang="en-US" sz="4000" b="1" dirty="0" smtClean="0"/>
              <a:t> </a:t>
            </a:r>
            <a:endParaRPr lang="en-US" sz="4000" b="1" dirty="0" smtClean="0">
              <a:effectLst>
                <a:outerShdw blurRad="38100" dist="38100" dir="2700000" algn="tl">
                  <a:srgbClr val="C0C0C0"/>
                </a:outerShdw>
              </a:effectLst>
            </a:endParaRPr>
          </a:p>
        </p:txBody>
      </p:sp>
      <p:sp>
        <p:nvSpPr>
          <p:cNvPr id="123907" name="Rectangle 3"/>
          <p:cNvSpPr>
            <a:spLocks noGrp="1" noChangeArrowheads="1"/>
          </p:cNvSpPr>
          <p:nvPr>
            <p:ph type="body" idx="1"/>
          </p:nvPr>
        </p:nvSpPr>
        <p:spPr>
          <a:xfrm>
            <a:off x="914400" y="1768200"/>
            <a:ext cx="8229600" cy="4525962"/>
          </a:xfrm>
        </p:spPr>
        <p:txBody>
          <a:bodyPr>
            <a:normAutofit/>
          </a:bodyPr>
          <a:lstStyle/>
          <a:p>
            <a:pPr algn="ctr">
              <a:spcBef>
                <a:spcPts val="0"/>
              </a:spcBef>
              <a:buNone/>
              <a:defRPr/>
            </a:pPr>
            <a:r>
              <a:rPr lang="en-US" sz="3600" i="1" dirty="0" smtClean="0">
                <a:latin typeface="Tahoma" pitchFamily="29" charset="0"/>
              </a:rPr>
              <a:t>The Planning Tools</a:t>
            </a:r>
          </a:p>
          <a:p>
            <a:pPr algn="ctr">
              <a:spcBef>
                <a:spcPts val="0"/>
              </a:spcBef>
              <a:buNone/>
              <a:defRPr/>
            </a:pPr>
            <a:endParaRPr lang="en-US" sz="1400" dirty="0" smtClean="0">
              <a:latin typeface="Tahoma" pitchFamily="29" charset="0"/>
            </a:endParaRPr>
          </a:p>
          <a:p>
            <a:pPr algn="ctr">
              <a:spcBef>
                <a:spcPts val="0"/>
              </a:spcBef>
              <a:defRPr/>
            </a:pPr>
            <a:r>
              <a:rPr lang="en-US" dirty="0" smtClean="0">
                <a:latin typeface="Tahoma" pitchFamily="29" charset="0"/>
              </a:rPr>
              <a:t>Resource Mapping</a:t>
            </a:r>
          </a:p>
          <a:p>
            <a:pPr algn="ctr">
              <a:spcBef>
                <a:spcPts val="0"/>
              </a:spcBef>
              <a:defRPr/>
            </a:pPr>
            <a:r>
              <a:rPr lang="en-US" dirty="0" smtClean="0">
                <a:latin typeface="Tahoma" pitchFamily="29" charset="0"/>
              </a:rPr>
              <a:t>Implementation Snapshots</a:t>
            </a:r>
          </a:p>
          <a:p>
            <a:pPr algn="ctr">
              <a:spcBef>
                <a:spcPts val="0"/>
              </a:spcBef>
              <a:defRPr/>
            </a:pPr>
            <a:r>
              <a:rPr lang="en-US" dirty="0" smtClean="0">
                <a:latin typeface="Tahoma" pitchFamily="29" charset="0"/>
              </a:rPr>
              <a:t>Practice Profiles</a:t>
            </a:r>
          </a:p>
          <a:p>
            <a:pPr algn="ctr">
              <a:spcBef>
                <a:spcPts val="0"/>
              </a:spcBef>
              <a:defRPr/>
            </a:pPr>
            <a:r>
              <a:rPr lang="en-US" dirty="0" smtClean="0">
                <a:latin typeface="Tahoma" pitchFamily="29" charset="0"/>
              </a:rPr>
              <a:t>BOQ Team Action Plan</a:t>
            </a:r>
          </a:p>
          <a:p>
            <a:pPr algn="ctr">
              <a:spcBef>
                <a:spcPts val="0"/>
              </a:spcBef>
              <a:defRPr/>
            </a:pPr>
            <a:r>
              <a:rPr lang="en-US" dirty="0" smtClean="0">
                <a:latin typeface="Tahoma" pitchFamily="29" charset="0"/>
              </a:rPr>
              <a:t>Year at A Glance Planner</a:t>
            </a:r>
          </a:p>
          <a:p>
            <a:pPr algn="ctr">
              <a:spcBef>
                <a:spcPts val="0"/>
              </a:spcBef>
              <a:defRPr/>
            </a:pPr>
            <a:r>
              <a:rPr lang="en-US" dirty="0" smtClean="0">
                <a:latin typeface="Tahoma" pitchFamily="29" charset="0"/>
              </a:rPr>
              <a:t>Monthly Calendar</a:t>
            </a:r>
          </a:p>
          <a:p>
            <a:pPr algn="ctr">
              <a:spcBef>
                <a:spcPts val="0"/>
              </a:spcBef>
              <a:defRPr/>
            </a:pPr>
            <a:r>
              <a:rPr lang="en-US" dirty="0" smtClean="0">
                <a:latin typeface="Tahoma" pitchFamily="29" charset="0"/>
              </a:rPr>
              <a:t>Big 5 Generator</a:t>
            </a:r>
          </a:p>
          <a:p>
            <a:pPr marL="609600" indent="-609600" eaLnBrk="1" hangingPunct="1"/>
            <a:endParaRPr lang="en-US" dirty="0">
              <a:ea typeface="ＭＳ Ｐゴシック" pitchFamily="29" charset="-128"/>
              <a:cs typeface="ＭＳ Ｐゴシック" pitchFamily="29" charset="-128"/>
            </a:endParaRPr>
          </a:p>
        </p:txBody>
      </p:sp>
      <p:sp>
        <p:nvSpPr>
          <p:cNvPr id="123908" name="AutoShape 4"/>
          <p:cNvSpPr>
            <a:spLocks noChangeArrowheads="1"/>
          </p:cNvSpPr>
          <p:nvPr/>
        </p:nvSpPr>
        <p:spPr bwMode="auto">
          <a:xfrm>
            <a:off x="0" y="0"/>
            <a:ext cx="1371600" cy="2133600"/>
          </a:xfrm>
          <a:prstGeom prst="rtTriangle">
            <a:avLst/>
          </a:prstGeom>
          <a:solidFill>
            <a:srgbClr val="33CC33"/>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23909" name="AutoShape 5"/>
          <p:cNvSpPr>
            <a:spLocks noChangeArrowheads="1"/>
          </p:cNvSpPr>
          <p:nvPr/>
        </p:nvSpPr>
        <p:spPr bwMode="auto">
          <a:xfrm>
            <a:off x="0" y="0"/>
            <a:ext cx="571500" cy="893763"/>
          </a:xfrm>
          <a:prstGeom prst="rtTriangle">
            <a:avLst/>
          </a:prstGeom>
          <a:solidFill>
            <a:srgbClr val="FFFF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23910" name="AutoShape 6"/>
          <p:cNvSpPr>
            <a:spLocks noChangeArrowheads="1"/>
          </p:cNvSpPr>
          <p:nvPr/>
        </p:nvSpPr>
        <p:spPr bwMode="auto">
          <a:xfrm>
            <a:off x="0" y="0"/>
            <a:ext cx="228600" cy="342900"/>
          </a:xfrm>
          <a:prstGeom prst="rtTriangle">
            <a:avLst/>
          </a:prstGeom>
          <a:solidFill>
            <a:srgbClr val="FF00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F93B42A7-71DA-6C4D-83B4-B36938559A4D}"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Organizing Framework</a:t>
            </a:r>
            <a:endParaRPr lang="en-US" dirty="0"/>
          </a:p>
        </p:txBody>
      </p:sp>
      <p:sp>
        <p:nvSpPr>
          <p:cNvPr id="3" name="Content Placeholder 2"/>
          <p:cNvSpPr>
            <a:spLocks noGrp="1"/>
          </p:cNvSpPr>
          <p:nvPr>
            <p:ph idx="1"/>
          </p:nvPr>
        </p:nvSpPr>
        <p:spPr/>
        <p:txBody>
          <a:bodyPr>
            <a:normAutofit fontScale="92500" lnSpcReduction="10000"/>
          </a:bodyPr>
          <a:lstStyle/>
          <a:p>
            <a:pPr>
              <a:buFontTx/>
              <a:buChar char="•"/>
            </a:pPr>
            <a:r>
              <a:rPr lang="en-US" dirty="0" smtClean="0"/>
              <a:t>Need for a  framework, the anchor, for all school improvement efforts</a:t>
            </a:r>
          </a:p>
          <a:p>
            <a:endParaRPr lang="en-US" dirty="0" smtClean="0"/>
          </a:p>
          <a:p>
            <a:pPr>
              <a:buFontTx/>
              <a:buChar char="•"/>
            </a:pPr>
            <a:r>
              <a:rPr lang="en-US" dirty="0" smtClean="0"/>
              <a:t>Common language, Common logic </a:t>
            </a:r>
          </a:p>
          <a:p>
            <a:pPr>
              <a:buNone/>
            </a:pPr>
            <a:endParaRPr lang="en-US" dirty="0" smtClean="0"/>
          </a:p>
          <a:p>
            <a:pPr lvl="1"/>
            <a:r>
              <a:rPr lang="en-US" dirty="0" smtClean="0"/>
              <a:t>Resource Mapping</a:t>
            </a:r>
          </a:p>
          <a:p>
            <a:pPr lvl="2"/>
            <a:r>
              <a:rPr lang="en-US" dirty="0" smtClean="0"/>
              <a:t>Use it as initial activity to organize </a:t>
            </a:r>
          </a:p>
          <a:p>
            <a:pPr lvl="2"/>
            <a:r>
              <a:rPr lang="en-US" dirty="0" smtClean="0"/>
              <a:t>Use for ongoing planning</a:t>
            </a:r>
          </a:p>
          <a:p>
            <a:pPr lvl="1">
              <a:buNone/>
            </a:pPr>
            <a:endParaRPr lang="en-US" dirty="0" smtClean="0"/>
          </a:p>
          <a:p>
            <a:pPr lvl="1">
              <a:buNone/>
            </a:pPr>
            <a:r>
              <a:rPr lang="en-US" i="1" dirty="0" smtClean="0"/>
              <a:t>Always link to goals on strategic plan</a:t>
            </a:r>
            <a:endParaRPr lang="en-US" i="1" dirty="0"/>
          </a:p>
        </p:txBody>
      </p:sp>
      <p:sp>
        <p:nvSpPr>
          <p:cNvPr id="4" name="Slide Number Placeholder 3"/>
          <p:cNvSpPr>
            <a:spLocks noGrp="1"/>
          </p:cNvSpPr>
          <p:nvPr>
            <p:ph type="sldNum" sz="quarter" idx="12"/>
          </p:nvPr>
        </p:nvSpPr>
        <p:spPr/>
        <p:txBody>
          <a:bodyPr/>
          <a:lstStyle/>
          <a:p>
            <a:fld id="{F93B42A7-71DA-6C4D-83B4-B36938559A4D}"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ChangeArrowheads="1"/>
          </p:cNvSpPr>
          <p:nvPr/>
        </p:nvSpPr>
        <p:spPr bwMode="auto">
          <a:xfrm>
            <a:off x="525780" y="274320"/>
            <a:ext cx="3810476" cy="6172200"/>
          </a:xfrm>
          <a:prstGeom prst="triangle">
            <a:avLst>
              <a:gd name="adj" fmla="val 50000"/>
            </a:avLst>
          </a:prstGeom>
          <a:noFill/>
          <a:ln w="9525">
            <a:solidFill>
              <a:schemeClr val="tx1"/>
            </a:solidFill>
            <a:miter lim="800000"/>
            <a:headEnd/>
            <a:tailEnd/>
          </a:ln>
        </p:spPr>
        <p:txBody>
          <a:bodyPr wrap="none" lIns="91439" tIns="45719" rIns="91439" bIns="45719" anchor="ctr"/>
          <a:lstStyle/>
          <a:p>
            <a:endParaRPr lang="en-US">
              <a:latin typeface="Calibri" pitchFamily="34" charset="0"/>
            </a:endParaRPr>
          </a:p>
        </p:txBody>
      </p:sp>
      <p:sp>
        <p:nvSpPr>
          <p:cNvPr id="52227" name="Line 3"/>
          <p:cNvSpPr>
            <a:spLocks noChangeShapeType="1"/>
          </p:cNvSpPr>
          <p:nvPr/>
        </p:nvSpPr>
        <p:spPr bwMode="auto">
          <a:xfrm>
            <a:off x="1981677" y="1828800"/>
            <a:ext cx="914400" cy="0"/>
          </a:xfrm>
          <a:prstGeom prst="line">
            <a:avLst/>
          </a:prstGeom>
          <a:noFill/>
          <a:ln w="9525">
            <a:solidFill>
              <a:schemeClr val="tx1"/>
            </a:solidFill>
            <a:round/>
            <a:headEnd/>
            <a:tailEnd/>
          </a:ln>
        </p:spPr>
        <p:txBody>
          <a:bodyPr lIns="91439" tIns="45719" rIns="91439" bIns="45719"/>
          <a:lstStyle/>
          <a:p>
            <a:endParaRPr lang="en-US"/>
          </a:p>
        </p:txBody>
      </p:sp>
      <p:sp>
        <p:nvSpPr>
          <p:cNvPr id="52228" name="Line 4"/>
          <p:cNvSpPr>
            <a:spLocks noChangeShapeType="1"/>
          </p:cNvSpPr>
          <p:nvPr/>
        </p:nvSpPr>
        <p:spPr bwMode="auto">
          <a:xfrm>
            <a:off x="1600200" y="2971800"/>
            <a:ext cx="1675924" cy="0"/>
          </a:xfrm>
          <a:prstGeom prst="line">
            <a:avLst/>
          </a:prstGeom>
          <a:noFill/>
          <a:ln w="9525">
            <a:solidFill>
              <a:schemeClr val="tx1"/>
            </a:solidFill>
            <a:round/>
            <a:headEnd/>
            <a:tailEnd/>
          </a:ln>
        </p:spPr>
        <p:txBody>
          <a:bodyPr lIns="91439" tIns="45719" rIns="91439" bIns="45719"/>
          <a:lstStyle/>
          <a:p>
            <a:endParaRPr lang="en-US"/>
          </a:p>
        </p:txBody>
      </p:sp>
      <p:sp>
        <p:nvSpPr>
          <p:cNvPr id="52229" name="Rectangle 5"/>
          <p:cNvSpPr>
            <a:spLocks noChangeArrowheads="1"/>
          </p:cNvSpPr>
          <p:nvPr/>
        </p:nvSpPr>
        <p:spPr bwMode="auto">
          <a:xfrm>
            <a:off x="2971800" y="228600"/>
            <a:ext cx="5943600" cy="1600200"/>
          </a:xfrm>
          <a:prstGeom prst="rect">
            <a:avLst/>
          </a:prstGeom>
          <a:noFill/>
          <a:ln w="9525">
            <a:solidFill>
              <a:schemeClr val="tx1"/>
            </a:solidFill>
            <a:miter lim="800000"/>
            <a:headEnd/>
            <a:tailEnd/>
          </a:ln>
        </p:spPr>
        <p:txBody>
          <a:bodyPr wrap="none" lIns="91439" tIns="45719" rIns="91439" bIns="45719" anchor="ctr"/>
          <a:lstStyle/>
          <a:p>
            <a:endParaRPr lang="en-US">
              <a:latin typeface="Calibri" pitchFamily="34" charset="0"/>
            </a:endParaRPr>
          </a:p>
        </p:txBody>
      </p:sp>
      <p:sp>
        <p:nvSpPr>
          <p:cNvPr id="52230" name="Rectangle 6"/>
          <p:cNvSpPr>
            <a:spLocks noChangeArrowheads="1"/>
          </p:cNvSpPr>
          <p:nvPr/>
        </p:nvSpPr>
        <p:spPr bwMode="auto">
          <a:xfrm>
            <a:off x="3429000" y="1904524"/>
            <a:ext cx="5486400" cy="1448753"/>
          </a:xfrm>
          <a:prstGeom prst="rect">
            <a:avLst/>
          </a:prstGeom>
          <a:noFill/>
          <a:ln w="9525">
            <a:solidFill>
              <a:schemeClr val="tx1"/>
            </a:solidFill>
            <a:miter lim="800000"/>
            <a:headEnd/>
            <a:tailEnd/>
          </a:ln>
        </p:spPr>
        <p:txBody>
          <a:bodyPr wrap="none" lIns="91439" tIns="45719" rIns="91439" bIns="45719" anchor="ctr"/>
          <a:lstStyle/>
          <a:p>
            <a:endParaRPr lang="en-US">
              <a:latin typeface="Calibri" pitchFamily="34" charset="0"/>
            </a:endParaRPr>
          </a:p>
        </p:txBody>
      </p:sp>
      <p:sp>
        <p:nvSpPr>
          <p:cNvPr id="52231" name="Rectangle 7"/>
          <p:cNvSpPr>
            <a:spLocks noChangeArrowheads="1"/>
          </p:cNvSpPr>
          <p:nvPr/>
        </p:nvSpPr>
        <p:spPr bwMode="auto">
          <a:xfrm>
            <a:off x="3961924" y="3504724"/>
            <a:ext cx="4953476" cy="2896076"/>
          </a:xfrm>
          <a:prstGeom prst="rect">
            <a:avLst/>
          </a:prstGeom>
          <a:noFill/>
          <a:ln w="9525">
            <a:solidFill>
              <a:schemeClr val="tx1"/>
            </a:solidFill>
            <a:miter lim="800000"/>
            <a:headEnd/>
            <a:tailEnd/>
          </a:ln>
        </p:spPr>
        <p:txBody>
          <a:bodyPr wrap="none" lIns="91439" tIns="45719" rIns="91439" bIns="45719" anchor="ctr"/>
          <a:lstStyle/>
          <a:p>
            <a:endParaRPr lang="en-US">
              <a:latin typeface="Calibri" pitchFamily="34" charset="0"/>
            </a:endParaRPr>
          </a:p>
        </p:txBody>
      </p:sp>
      <p:sp>
        <p:nvSpPr>
          <p:cNvPr id="52232" name="Text Box 8"/>
          <p:cNvSpPr txBox="1">
            <a:spLocks noChangeArrowheads="1"/>
          </p:cNvSpPr>
          <p:nvPr/>
        </p:nvSpPr>
        <p:spPr bwMode="auto">
          <a:xfrm>
            <a:off x="3200400" y="304324"/>
            <a:ext cx="1600200" cy="369330"/>
          </a:xfrm>
          <a:prstGeom prst="rect">
            <a:avLst/>
          </a:prstGeom>
          <a:noFill/>
          <a:ln w="9525">
            <a:noFill/>
            <a:miter lim="800000"/>
            <a:headEnd/>
            <a:tailEnd/>
          </a:ln>
        </p:spPr>
        <p:txBody>
          <a:bodyPr lIns="91439" tIns="45719" rIns="91439" bIns="45719">
            <a:spAutoFit/>
          </a:bodyPr>
          <a:lstStyle/>
          <a:p>
            <a:pPr>
              <a:spcBef>
                <a:spcPct val="50000"/>
              </a:spcBef>
            </a:pPr>
            <a:r>
              <a:rPr lang="en-US">
                <a:latin typeface="Calibri" pitchFamily="34" charset="0"/>
              </a:rPr>
              <a:t>Tier 3</a:t>
            </a:r>
          </a:p>
        </p:txBody>
      </p:sp>
      <p:sp>
        <p:nvSpPr>
          <p:cNvPr id="52233" name="Text Box 9"/>
          <p:cNvSpPr txBox="1">
            <a:spLocks noChangeArrowheads="1"/>
          </p:cNvSpPr>
          <p:nvPr/>
        </p:nvSpPr>
        <p:spPr bwMode="auto">
          <a:xfrm>
            <a:off x="3581877" y="1981677"/>
            <a:ext cx="2361723" cy="369330"/>
          </a:xfrm>
          <a:prstGeom prst="rect">
            <a:avLst/>
          </a:prstGeom>
          <a:noFill/>
          <a:ln w="9525">
            <a:noFill/>
            <a:miter lim="800000"/>
            <a:headEnd/>
            <a:tailEnd/>
          </a:ln>
        </p:spPr>
        <p:txBody>
          <a:bodyPr lIns="91439" tIns="45719" rIns="91439" bIns="45719">
            <a:spAutoFit/>
          </a:bodyPr>
          <a:lstStyle/>
          <a:p>
            <a:pPr>
              <a:spcBef>
                <a:spcPct val="50000"/>
              </a:spcBef>
            </a:pPr>
            <a:r>
              <a:rPr lang="en-US">
                <a:latin typeface="Calibri" pitchFamily="34" charset="0"/>
              </a:rPr>
              <a:t>Tier 2</a:t>
            </a:r>
          </a:p>
        </p:txBody>
      </p:sp>
      <p:sp>
        <p:nvSpPr>
          <p:cNvPr id="52234" name="Text Box 10"/>
          <p:cNvSpPr txBox="1">
            <a:spLocks noChangeArrowheads="1"/>
          </p:cNvSpPr>
          <p:nvPr/>
        </p:nvSpPr>
        <p:spPr bwMode="auto">
          <a:xfrm>
            <a:off x="4039077" y="3581877"/>
            <a:ext cx="2361723" cy="369330"/>
          </a:xfrm>
          <a:prstGeom prst="rect">
            <a:avLst/>
          </a:prstGeom>
          <a:noFill/>
          <a:ln w="9525">
            <a:noFill/>
            <a:miter lim="800000"/>
            <a:headEnd/>
            <a:tailEnd/>
          </a:ln>
        </p:spPr>
        <p:txBody>
          <a:bodyPr lIns="91439" tIns="45719" rIns="91439" bIns="45719">
            <a:spAutoFit/>
          </a:bodyPr>
          <a:lstStyle/>
          <a:p>
            <a:pPr>
              <a:spcBef>
                <a:spcPct val="50000"/>
              </a:spcBef>
            </a:pPr>
            <a:r>
              <a:rPr lang="en-US">
                <a:latin typeface="Calibri" pitchFamily="34" charset="0"/>
              </a:rPr>
              <a:t>Tier 1</a:t>
            </a:r>
          </a:p>
        </p:txBody>
      </p:sp>
      <p:sp>
        <p:nvSpPr>
          <p:cNvPr id="70667" name="Text Box 11"/>
          <p:cNvSpPr txBox="1">
            <a:spLocks noChangeArrowheads="1"/>
          </p:cNvSpPr>
          <p:nvPr/>
        </p:nvSpPr>
        <p:spPr bwMode="auto">
          <a:xfrm>
            <a:off x="152877" y="228600"/>
            <a:ext cx="1600200" cy="1892824"/>
          </a:xfrm>
          <a:prstGeom prst="rect">
            <a:avLst/>
          </a:prstGeom>
          <a:noFill/>
          <a:ln w="9525">
            <a:noFill/>
            <a:miter lim="800000"/>
            <a:headEnd/>
            <a:tailEnd/>
          </a:ln>
          <a:effectLst/>
        </p:spPr>
        <p:txBody>
          <a:bodyPr lIns="91439" tIns="45719" rIns="91439" bIns="45719">
            <a:spAutoFit/>
          </a:bodyPr>
          <a:lstStyle/>
          <a:p>
            <a:pPr algn="ctr">
              <a:spcBef>
                <a:spcPct val="50000"/>
              </a:spcBef>
              <a:defRPr/>
            </a:pPr>
            <a:r>
              <a:rPr lang="en-US" b="1" dirty="0">
                <a:effectLst>
                  <a:outerShdw blurRad="38100" dist="38100" dir="2700000" algn="tl">
                    <a:srgbClr val="DDDDDD"/>
                  </a:outerShdw>
                </a:effectLst>
                <a:latin typeface="Arial" pitchFamily="-110" charset="0"/>
                <a:cs typeface="+mn-cs"/>
              </a:rPr>
              <a:t>Triangle Activity:</a:t>
            </a:r>
          </a:p>
          <a:p>
            <a:pPr algn="ctr">
              <a:spcBef>
                <a:spcPct val="50000"/>
              </a:spcBef>
              <a:defRPr/>
            </a:pPr>
            <a:r>
              <a:rPr lang="en-US" b="1" i="1" dirty="0">
                <a:effectLst>
                  <a:outerShdw blurRad="38100" dist="38100" dir="2700000" algn="tl">
                    <a:srgbClr val="DDDDDD"/>
                  </a:outerShdw>
                </a:effectLst>
                <a:latin typeface="Arial" pitchFamily="-110" charset="0"/>
                <a:cs typeface="+mn-cs"/>
              </a:rPr>
              <a:t>Applying the Three-Tiered Logic to Your </a:t>
            </a:r>
            <a:r>
              <a:rPr lang="en-US" b="1" i="1" dirty="0" smtClean="0">
                <a:effectLst>
                  <a:outerShdw blurRad="38100" dist="38100" dir="2700000" algn="tl">
                    <a:srgbClr val="DDDDDD"/>
                  </a:outerShdw>
                </a:effectLst>
                <a:latin typeface="Arial" pitchFamily="-110" charset="0"/>
                <a:cs typeface="+mn-cs"/>
              </a:rPr>
              <a:t>School</a:t>
            </a:r>
            <a:r>
              <a:rPr lang="en-US" dirty="0" smtClean="0">
                <a:latin typeface="Arial" pitchFamily="-110" charset="0"/>
                <a:cs typeface="+mn-cs"/>
              </a:rPr>
              <a:t> </a:t>
            </a:r>
            <a:endParaRPr lang="en-US" dirty="0">
              <a:latin typeface="Arial" pitchFamily="-110" charset="0"/>
              <a:cs typeface="+mn-cs"/>
            </a:endParaRPr>
          </a:p>
        </p:txBody>
      </p:sp>
      <p:sp>
        <p:nvSpPr>
          <p:cNvPr id="52237" name="Slide Number Placeholder 13"/>
          <p:cNvSpPr>
            <a:spLocks noGrp="1"/>
          </p:cNvSpPr>
          <p:nvPr>
            <p:ph type="sldNum" sz="quarter" idx="12"/>
          </p:nvPr>
        </p:nvSpPr>
        <p:spPr>
          <a:noFill/>
        </p:spPr>
        <p:txBody>
          <a:bodyPr/>
          <a:lstStyle/>
          <a:p>
            <a:fld id="{28684C01-61A1-4CC9-BEC1-9D7BC4187727}" type="slidenum">
              <a:rPr lang="en-US" smtClean="0"/>
              <a:pPr/>
              <a:t>67</a:t>
            </a:fld>
            <a:endParaRPr lang="en-US" smtClean="0"/>
          </a:p>
        </p:txBody>
      </p:sp>
      <p:sp>
        <p:nvSpPr>
          <p:cNvPr id="17" name="TextBox 16"/>
          <p:cNvSpPr txBox="1"/>
          <p:nvPr/>
        </p:nvSpPr>
        <p:spPr>
          <a:xfrm>
            <a:off x="4114800" y="533400"/>
            <a:ext cx="3962400" cy="1077218"/>
          </a:xfrm>
          <a:prstGeom prst="rect">
            <a:avLst/>
          </a:prstGeom>
          <a:noFill/>
        </p:spPr>
        <p:txBody>
          <a:bodyPr wrap="square" rtlCol="0">
            <a:spAutoFit/>
          </a:bodyPr>
          <a:lstStyle/>
          <a:p>
            <a:pPr algn="ctr"/>
            <a:r>
              <a:rPr lang="en-US" sz="3200" b="1" dirty="0" smtClean="0">
                <a:solidFill>
                  <a:srgbClr val="C00000"/>
                </a:solidFill>
                <a:latin typeface="Times New Roman" pitchFamily="18" charset="0"/>
                <a:cs typeface="Times New Roman" pitchFamily="18" charset="0"/>
              </a:rPr>
              <a:t>Practices, Initiatives, </a:t>
            </a:r>
          </a:p>
          <a:p>
            <a:pPr algn="ctr"/>
            <a:r>
              <a:rPr lang="en-US" sz="3200" b="1" dirty="0" smtClean="0">
                <a:solidFill>
                  <a:srgbClr val="C00000"/>
                </a:solidFill>
                <a:latin typeface="Times New Roman" pitchFamily="18" charset="0"/>
                <a:cs typeface="Times New Roman" pitchFamily="18" charset="0"/>
              </a:rPr>
              <a:t>Programs for a </a:t>
            </a:r>
            <a:r>
              <a:rPr lang="en-US" sz="3200" b="1" i="1" dirty="0" smtClean="0">
                <a:solidFill>
                  <a:srgbClr val="C00000"/>
                </a:solidFill>
                <a:latin typeface="Times New Roman" pitchFamily="18" charset="0"/>
                <a:cs typeface="Times New Roman" pitchFamily="18" charset="0"/>
              </a:rPr>
              <a:t>FEW</a:t>
            </a:r>
            <a:endParaRPr lang="en-US" sz="3200" b="1" i="1" dirty="0">
              <a:solidFill>
                <a:srgbClr val="C00000"/>
              </a:solidFill>
              <a:latin typeface="Times New Roman" pitchFamily="18" charset="0"/>
              <a:cs typeface="Times New Roman" pitchFamily="18" charset="0"/>
            </a:endParaRPr>
          </a:p>
        </p:txBody>
      </p:sp>
      <p:sp>
        <p:nvSpPr>
          <p:cNvPr id="19" name="TextBox 18"/>
          <p:cNvSpPr txBox="1"/>
          <p:nvPr/>
        </p:nvSpPr>
        <p:spPr>
          <a:xfrm>
            <a:off x="4572000" y="2057400"/>
            <a:ext cx="3962400" cy="1077218"/>
          </a:xfrm>
          <a:prstGeom prst="rect">
            <a:avLst/>
          </a:prstGeom>
          <a:noFill/>
        </p:spPr>
        <p:txBody>
          <a:bodyPr wrap="square" rtlCol="0">
            <a:spAutoFit/>
          </a:bodyPr>
          <a:lstStyle/>
          <a:p>
            <a:pPr algn="ctr"/>
            <a:r>
              <a:rPr lang="en-US" sz="3200" b="1" dirty="0" smtClean="0">
                <a:solidFill>
                  <a:srgbClr val="FFC000"/>
                </a:solidFill>
                <a:latin typeface="Times New Roman" pitchFamily="18" charset="0"/>
                <a:cs typeface="Times New Roman" pitchFamily="18" charset="0"/>
              </a:rPr>
              <a:t>Practices, Initiatives, </a:t>
            </a:r>
          </a:p>
          <a:p>
            <a:pPr algn="ctr"/>
            <a:r>
              <a:rPr lang="en-US" sz="3200" b="1" dirty="0" smtClean="0">
                <a:solidFill>
                  <a:srgbClr val="FFC000"/>
                </a:solidFill>
                <a:latin typeface="Times New Roman" pitchFamily="18" charset="0"/>
                <a:cs typeface="Times New Roman" pitchFamily="18" charset="0"/>
              </a:rPr>
              <a:t>Programs for </a:t>
            </a:r>
            <a:r>
              <a:rPr lang="en-US" sz="3200" b="1" i="1" dirty="0" smtClean="0">
                <a:solidFill>
                  <a:srgbClr val="FFC000"/>
                </a:solidFill>
                <a:latin typeface="Times New Roman" pitchFamily="18" charset="0"/>
                <a:cs typeface="Times New Roman" pitchFamily="18" charset="0"/>
              </a:rPr>
              <a:t>SOME</a:t>
            </a:r>
            <a:endParaRPr lang="en-US" sz="3200" b="1" i="1" dirty="0">
              <a:solidFill>
                <a:srgbClr val="FFC000"/>
              </a:solidFill>
              <a:latin typeface="Times New Roman" pitchFamily="18" charset="0"/>
              <a:cs typeface="Times New Roman" pitchFamily="18" charset="0"/>
            </a:endParaRPr>
          </a:p>
        </p:txBody>
      </p:sp>
      <p:sp>
        <p:nvSpPr>
          <p:cNvPr id="20" name="TextBox 19"/>
          <p:cNvSpPr txBox="1"/>
          <p:nvPr/>
        </p:nvSpPr>
        <p:spPr>
          <a:xfrm>
            <a:off x="4648200" y="4419600"/>
            <a:ext cx="3962400" cy="1077218"/>
          </a:xfrm>
          <a:prstGeom prst="rect">
            <a:avLst/>
          </a:prstGeom>
          <a:noFill/>
        </p:spPr>
        <p:txBody>
          <a:bodyPr wrap="square" rtlCol="0">
            <a:spAutoFit/>
          </a:bodyPr>
          <a:lstStyle/>
          <a:p>
            <a:pPr algn="ctr"/>
            <a:r>
              <a:rPr lang="en-US" sz="3200" b="1" dirty="0" smtClean="0">
                <a:solidFill>
                  <a:srgbClr val="458E02"/>
                </a:solidFill>
                <a:latin typeface="Times New Roman" pitchFamily="18" charset="0"/>
                <a:cs typeface="Times New Roman" pitchFamily="18" charset="0"/>
              </a:rPr>
              <a:t>Practices, Initiatives, </a:t>
            </a:r>
          </a:p>
          <a:p>
            <a:pPr algn="ctr"/>
            <a:r>
              <a:rPr lang="en-US" sz="3200" b="1" dirty="0" smtClean="0">
                <a:solidFill>
                  <a:srgbClr val="458E02"/>
                </a:solidFill>
                <a:latin typeface="Times New Roman" pitchFamily="18" charset="0"/>
                <a:cs typeface="Times New Roman" pitchFamily="18" charset="0"/>
              </a:rPr>
              <a:t>Programs for </a:t>
            </a:r>
            <a:r>
              <a:rPr lang="en-US" sz="3200" b="1" i="1" dirty="0" smtClean="0">
                <a:solidFill>
                  <a:srgbClr val="458E02"/>
                </a:solidFill>
                <a:latin typeface="Times New Roman" pitchFamily="18" charset="0"/>
                <a:cs typeface="Times New Roman" pitchFamily="18" charset="0"/>
              </a:rPr>
              <a:t>ALL</a:t>
            </a:r>
            <a:endParaRPr lang="en-US" sz="3200" b="1" i="1" dirty="0">
              <a:solidFill>
                <a:srgbClr val="458E02"/>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dirty="0" smtClean="0">
                <a:cs typeface="Arial" charset="0"/>
              </a:rPr>
              <a:t>Resource Mapping</a:t>
            </a:r>
          </a:p>
        </p:txBody>
      </p:sp>
      <p:sp>
        <p:nvSpPr>
          <p:cNvPr id="72707" name="Content Placeholder 2"/>
          <p:cNvSpPr>
            <a:spLocks noGrp="1"/>
          </p:cNvSpPr>
          <p:nvPr>
            <p:ph idx="1"/>
          </p:nvPr>
        </p:nvSpPr>
        <p:spPr>
          <a:xfrm>
            <a:off x="0" y="1295400"/>
            <a:ext cx="9144000" cy="5562600"/>
          </a:xfrm>
        </p:spPr>
        <p:txBody>
          <a:bodyPr/>
          <a:lstStyle/>
          <a:p>
            <a:pPr eaLnBrk="1" hangingPunct="1"/>
            <a:r>
              <a:rPr lang="en-US" sz="3600" dirty="0" smtClean="0">
                <a:cs typeface="Arial" charset="0"/>
              </a:rPr>
              <a:t>What are the </a:t>
            </a:r>
            <a:r>
              <a:rPr lang="en-US" sz="3600" dirty="0" smtClean="0">
                <a:solidFill>
                  <a:srgbClr val="C00000"/>
                </a:solidFill>
                <a:cs typeface="Arial" charset="0"/>
              </a:rPr>
              <a:t>practices</a:t>
            </a:r>
            <a:r>
              <a:rPr lang="en-US" sz="3600" dirty="0" smtClean="0">
                <a:cs typeface="Arial" charset="0"/>
              </a:rPr>
              <a:t> in place at each tier of the triangle?</a:t>
            </a:r>
          </a:p>
          <a:p>
            <a:pPr eaLnBrk="1" hangingPunct="1"/>
            <a:r>
              <a:rPr lang="en-US" sz="3600" dirty="0" smtClean="0">
                <a:cs typeface="Arial" charset="0"/>
              </a:rPr>
              <a:t>Are they </a:t>
            </a:r>
            <a:r>
              <a:rPr lang="en-US" sz="3600" dirty="0" smtClean="0">
                <a:solidFill>
                  <a:srgbClr val="C00000"/>
                </a:solidFill>
                <a:cs typeface="Arial" charset="0"/>
              </a:rPr>
              <a:t>evidence-based </a:t>
            </a:r>
            <a:r>
              <a:rPr lang="en-US" sz="3600" dirty="0" smtClean="0">
                <a:cs typeface="Arial" charset="0"/>
              </a:rPr>
              <a:t>practices?</a:t>
            </a:r>
          </a:p>
          <a:p>
            <a:pPr eaLnBrk="1" hangingPunct="1"/>
            <a:r>
              <a:rPr lang="en-US" sz="3600" dirty="0" smtClean="0">
                <a:cs typeface="Arial" charset="0"/>
              </a:rPr>
              <a:t>How are you measuring effectiveness of practices (</a:t>
            </a:r>
            <a:r>
              <a:rPr lang="en-US" sz="3600" dirty="0" smtClean="0">
                <a:solidFill>
                  <a:srgbClr val="C00000"/>
                </a:solidFill>
                <a:cs typeface="Arial" charset="0"/>
              </a:rPr>
              <a:t>data</a:t>
            </a:r>
            <a:r>
              <a:rPr lang="en-US" sz="3600" dirty="0" smtClean="0">
                <a:cs typeface="Arial" charset="0"/>
              </a:rPr>
              <a:t>)? </a:t>
            </a:r>
          </a:p>
          <a:p>
            <a:pPr eaLnBrk="1" hangingPunct="1"/>
            <a:r>
              <a:rPr lang="en-US" sz="3600" dirty="0" smtClean="0">
                <a:cs typeface="Arial" charset="0"/>
              </a:rPr>
              <a:t>Who are the </a:t>
            </a:r>
            <a:r>
              <a:rPr lang="en-US" sz="3600" dirty="0" smtClean="0">
                <a:solidFill>
                  <a:srgbClr val="C00000"/>
                </a:solidFill>
                <a:cs typeface="Arial" charset="0"/>
              </a:rPr>
              <a:t>service delivery teams/personnel </a:t>
            </a:r>
            <a:r>
              <a:rPr lang="en-US" sz="3600" dirty="0" smtClean="0">
                <a:cs typeface="Arial" charset="0"/>
              </a:rPr>
              <a:t>(e.g., graduation coach, PALS teacher, Math Coach)</a:t>
            </a:r>
          </a:p>
        </p:txBody>
      </p:sp>
      <p:sp>
        <p:nvSpPr>
          <p:cNvPr id="4" name="Slide Number Placeholder 3"/>
          <p:cNvSpPr>
            <a:spLocks noGrp="1"/>
          </p:cNvSpPr>
          <p:nvPr>
            <p:ph type="sldNum" sz="quarter" idx="12"/>
          </p:nvPr>
        </p:nvSpPr>
        <p:spPr/>
        <p:txBody>
          <a:bodyPr/>
          <a:lstStyle/>
          <a:p>
            <a:fld id="{F93B42A7-71DA-6C4D-83B4-B36938559A4D}"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105728"/>
            <a:ext cx="8229600" cy="1143000"/>
          </a:xfrm>
        </p:spPr>
        <p:txBody>
          <a:bodyPr/>
          <a:lstStyle/>
          <a:p>
            <a:r>
              <a:rPr lang="en-US" dirty="0" smtClean="0"/>
              <a:t>Activity 1</a:t>
            </a:r>
          </a:p>
        </p:txBody>
      </p:sp>
      <p:sp>
        <p:nvSpPr>
          <p:cNvPr id="51203" name="Rectangle 3"/>
          <p:cNvSpPr>
            <a:spLocks noGrp="1" noChangeArrowheads="1"/>
          </p:cNvSpPr>
          <p:nvPr>
            <p:ph type="body" idx="1"/>
          </p:nvPr>
        </p:nvSpPr>
        <p:spPr>
          <a:xfrm>
            <a:off x="75724" y="879952"/>
            <a:ext cx="8992553" cy="5476398"/>
          </a:xfrm>
        </p:spPr>
        <p:txBody>
          <a:bodyPr>
            <a:normAutofit fontScale="92500" lnSpcReduction="10000"/>
          </a:bodyPr>
          <a:lstStyle/>
          <a:p>
            <a:pPr>
              <a:lnSpc>
                <a:spcPct val="80000"/>
              </a:lnSpc>
              <a:buFontTx/>
              <a:buNone/>
            </a:pPr>
            <a:r>
              <a:rPr lang="en-US" b="1" dirty="0" smtClean="0"/>
              <a:t>Step 1</a:t>
            </a:r>
            <a:r>
              <a:rPr lang="en-US" dirty="0" smtClean="0"/>
              <a:t>: Identify all programs/initiatives/common practices by tier </a:t>
            </a:r>
          </a:p>
          <a:p>
            <a:pPr lvl="1">
              <a:lnSpc>
                <a:spcPct val="80000"/>
              </a:lnSpc>
            </a:pPr>
            <a:endParaRPr lang="en-US" dirty="0" smtClean="0"/>
          </a:p>
          <a:p>
            <a:pPr lvl="1">
              <a:lnSpc>
                <a:spcPct val="80000"/>
              </a:lnSpc>
            </a:pPr>
            <a:r>
              <a:rPr lang="en-US" dirty="0" smtClean="0"/>
              <a:t>Tier I- How do you support all children? Core Curriculum- “everyone gets”</a:t>
            </a:r>
          </a:p>
          <a:p>
            <a:pPr lvl="1">
              <a:lnSpc>
                <a:spcPct val="80000"/>
              </a:lnSpc>
              <a:buNone/>
            </a:pPr>
            <a:endParaRPr lang="en-US" dirty="0" smtClean="0"/>
          </a:p>
          <a:p>
            <a:pPr lvl="1">
              <a:lnSpc>
                <a:spcPct val="80000"/>
              </a:lnSpc>
            </a:pPr>
            <a:r>
              <a:rPr lang="en-US" dirty="0" smtClean="0"/>
              <a:t>Tier II, III How do you support students who need more support? How do you build on the foundation so that all Tier II, III activities are a natural extension of core curriculum? </a:t>
            </a:r>
          </a:p>
          <a:p>
            <a:pPr>
              <a:lnSpc>
                <a:spcPct val="80000"/>
              </a:lnSpc>
              <a:buFontTx/>
              <a:buNone/>
            </a:pPr>
            <a:endParaRPr lang="en-US" b="1" dirty="0" smtClean="0"/>
          </a:p>
          <a:p>
            <a:pPr>
              <a:lnSpc>
                <a:spcPct val="80000"/>
              </a:lnSpc>
              <a:buFontTx/>
              <a:buNone/>
            </a:pPr>
            <a:r>
              <a:rPr lang="en-US" b="1" dirty="0" smtClean="0"/>
              <a:t>Step 2</a:t>
            </a:r>
            <a:r>
              <a:rPr lang="en-US" dirty="0" smtClean="0"/>
              <a:t>: Identify outcome for each practice. How do you measure effectiveness?(Staff performance) How do monitor progress? (student impact) How do you support teachers? (staff support)How are they linked to School Improvement? (integrated approach)</a:t>
            </a:r>
          </a:p>
        </p:txBody>
      </p:sp>
      <p:sp>
        <p:nvSpPr>
          <p:cNvPr id="51205" name="Slide Number Placeholder 5"/>
          <p:cNvSpPr>
            <a:spLocks noGrp="1"/>
          </p:cNvSpPr>
          <p:nvPr>
            <p:ph type="sldNum" sz="quarter" idx="12"/>
          </p:nvPr>
        </p:nvSpPr>
        <p:spPr>
          <a:noFill/>
        </p:spPr>
        <p:txBody>
          <a:bodyPr/>
          <a:lstStyle/>
          <a:p>
            <a:fld id="{8A85F26B-02CB-4A94-AF1E-0AD1B909C08F}" type="slidenum">
              <a:rPr lang="en-US" smtClean="0"/>
              <a:pPr/>
              <a:t>69</a:t>
            </a:fld>
            <a:endParaRPr lang="en-US"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txBox="1">
            <a:spLocks noChangeArrowheads="1"/>
          </p:cNvSpPr>
          <p:nvPr/>
        </p:nvSpPr>
        <p:spPr bwMode="auto">
          <a:xfrm>
            <a:off x="0" y="80963"/>
            <a:ext cx="9144000" cy="1204912"/>
          </a:xfrm>
          <a:prstGeom prst="rect">
            <a:avLst/>
          </a:prstGeom>
          <a:solidFill>
            <a:srgbClr val="FFFFFF"/>
          </a:solidFill>
          <a:ln w="28575">
            <a:noFill/>
            <a:miter lim="800000"/>
            <a:headEnd/>
            <a:tailEnd/>
          </a:ln>
        </p:spPr>
        <p:txBody>
          <a:bodyPr lIns="93820" tIns="46911" rIns="93820" bIns="46911" anchor="ctr"/>
          <a:lstStyle/>
          <a:p>
            <a:pPr defTabSz="936625">
              <a:lnSpc>
                <a:spcPct val="85000"/>
              </a:lnSpc>
            </a:pPr>
            <a:r>
              <a:rPr lang="en-US" sz="4500" b="0">
                <a:solidFill>
                  <a:srgbClr val="008000"/>
                </a:solidFill>
                <a:latin typeface="Goudy Old Style" pitchFamily="18" charset="0"/>
                <a:ea typeface="Osaka"/>
                <a:cs typeface="Osaka"/>
              </a:rPr>
              <a:t>TIER I: </a:t>
            </a:r>
            <a:r>
              <a:rPr lang="en-US" sz="4500" b="0">
                <a:solidFill>
                  <a:srgbClr val="000000"/>
                </a:solidFill>
                <a:latin typeface="Goudy Old Style" pitchFamily="18" charset="0"/>
                <a:ea typeface="Osaka"/>
                <a:cs typeface="Osaka"/>
              </a:rPr>
              <a:t>Core, Universal</a:t>
            </a:r>
          </a:p>
        </p:txBody>
      </p:sp>
      <p:sp>
        <p:nvSpPr>
          <p:cNvPr id="12" name="Slide Number Placeholder 3"/>
          <p:cNvSpPr txBox="1">
            <a:spLocks noGrp="1"/>
          </p:cNvSpPr>
          <p:nvPr/>
        </p:nvSpPr>
        <p:spPr>
          <a:xfrm>
            <a:off x="7924800" y="6356350"/>
            <a:ext cx="762000" cy="365125"/>
          </a:xfrm>
          <a:prstGeom prst="rect">
            <a:avLst/>
          </a:prstGeom>
          <a:noFill/>
        </p:spPr>
        <p:txBody>
          <a:bodyPr lIns="0" tIns="0" rIns="0" bIns="0" anchor="b"/>
          <a:lstStyle/>
          <a:p>
            <a:pPr algn="r">
              <a:defRPr/>
            </a:pPr>
            <a:fld id="{317E4E74-A9C6-44E3-9AE8-E4967C33797A}" type="slidenum">
              <a:rPr lang="en-US" sz="1200" b="0">
                <a:solidFill>
                  <a:schemeClr val="tx2">
                    <a:shade val="90000"/>
                  </a:schemeClr>
                </a:solidFill>
                <a:latin typeface="Arial" charset="0"/>
              </a:rPr>
              <a:pPr algn="r">
                <a:defRPr/>
              </a:pPr>
              <a:t>7</a:t>
            </a:fld>
            <a:endParaRPr lang="en-US" sz="1200" b="0">
              <a:solidFill>
                <a:schemeClr val="tx2">
                  <a:shade val="90000"/>
                </a:schemeClr>
              </a:solidFill>
              <a:latin typeface="Arial" charset="0"/>
            </a:endParaRPr>
          </a:p>
        </p:txBody>
      </p:sp>
      <p:grpSp>
        <p:nvGrpSpPr>
          <p:cNvPr id="2" name="Group 13"/>
          <p:cNvGrpSpPr>
            <a:grpSpLocks/>
          </p:cNvGrpSpPr>
          <p:nvPr/>
        </p:nvGrpSpPr>
        <p:grpSpPr bwMode="auto">
          <a:xfrm>
            <a:off x="-85725" y="762000"/>
            <a:ext cx="9229725" cy="5368925"/>
            <a:chOff x="-86119" y="928942"/>
            <a:chExt cx="9230119" cy="5368976"/>
          </a:xfrm>
        </p:grpSpPr>
        <p:sp>
          <p:nvSpPr>
            <p:cNvPr id="5" name="Isosceles Triangle 4"/>
            <p:cNvSpPr/>
            <p:nvPr/>
          </p:nvSpPr>
          <p:spPr>
            <a:xfrm>
              <a:off x="775585" y="304997"/>
              <a:ext cx="5680364" cy="5943207"/>
            </a:xfrm>
            <a:prstGeom prst="triangle">
              <a:avLst/>
            </a:prstGeom>
            <a:solidFill>
              <a:srgbClr val="00B050"/>
            </a:solidFill>
            <a:ln>
              <a:solidFill>
                <a:srgbClr val="00B050"/>
              </a:solidFill>
            </a:ln>
            <a:scene3d>
              <a:camera prst="perspectiveRelaxed">
                <a:rot lat="19852770" lon="3668465" rev="18453607"/>
              </a:camera>
              <a:lightRig rig="chilly" dir="t">
                <a:rot lat="0" lon="0" rev="9000000"/>
              </a:lightRig>
            </a:scene3d>
            <a:sp3d>
              <a:bevelT h="374650"/>
            </a:sp3d>
          </p:spPr>
          <p:style>
            <a:lnRef idx="2">
              <a:schemeClr val="accent1">
                <a:shade val="50000"/>
              </a:schemeClr>
            </a:lnRef>
            <a:fillRef idx="1">
              <a:schemeClr val="accent1"/>
            </a:fillRef>
            <a:effectRef idx="0">
              <a:schemeClr val="accent1"/>
            </a:effectRef>
            <a:fontRef idx="minor">
              <a:schemeClr val="lt1"/>
            </a:fontRef>
          </p:style>
          <p:txBody>
            <a:bodyPr lIns="84204" tIns="42102" rIns="84204" bIns="42102" anchor="ctr"/>
            <a:lstStyle/>
            <a:p>
              <a:pPr algn="ctr" defTabSz="457200">
                <a:defRPr/>
              </a:pPr>
              <a:endParaRPr lang="en-US" sz="1700" b="0" dirty="0"/>
            </a:p>
          </p:txBody>
        </p:sp>
        <p:sp>
          <p:nvSpPr>
            <p:cNvPr id="811014" name="TextBox 9"/>
            <p:cNvSpPr txBox="1">
              <a:spLocks noChangeArrowheads="1"/>
            </p:cNvSpPr>
            <p:nvPr/>
          </p:nvSpPr>
          <p:spPr bwMode="auto">
            <a:xfrm>
              <a:off x="5471956" y="928942"/>
              <a:ext cx="3672044" cy="5095923"/>
            </a:xfrm>
            <a:prstGeom prst="rect">
              <a:avLst/>
            </a:prstGeom>
            <a:noFill/>
            <a:ln w="9525">
              <a:noFill/>
              <a:miter lim="800000"/>
              <a:headEnd/>
              <a:tailEnd/>
            </a:ln>
          </p:spPr>
          <p:txBody>
            <a:bodyPr lIns="84204" tIns="42102" rIns="84204" bIns="42102">
              <a:spAutoFit/>
            </a:bodyPr>
            <a:lstStyle/>
            <a:p>
              <a:pPr algn="ctr" defTabSz="457200"/>
              <a:r>
                <a:rPr lang="en-US" sz="1500" i="1">
                  <a:solidFill>
                    <a:schemeClr val="tx1"/>
                  </a:solidFill>
                  <a:latin typeface="Goudy Old Style" pitchFamily="18" charset="0"/>
                  <a:ea typeface="ＭＳ Ｐゴシック"/>
                  <a:cs typeface="ＭＳ Ｐゴシック"/>
                </a:rPr>
                <a:t>GOAL</a:t>
              </a:r>
              <a:r>
                <a:rPr lang="en-US" sz="1500">
                  <a:solidFill>
                    <a:schemeClr val="tx1"/>
                  </a:solidFill>
                  <a:latin typeface="Goudy Old Style" pitchFamily="18" charset="0"/>
                  <a:ea typeface="ＭＳ Ｐゴシック"/>
                  <a:cs typeface="ＭＳ Ｐゴシック"/>
                </a:rPr>
                <a:t>: </a:t>
              </a:r>
              <a:r>
                <a:rPr lang="en-US" sz="1500" b="0">
                  <a:solidFill>
                    <a:schemeClr val="tx1"/>
                  </a:solidFill>
                  <a:latin typeface="Goudy Old Style" pitchFamily="18" charset="0"/>
                  <a:ea typeface="ＭＳ Ｐゴシック"/>
                  <a:cs typeface="ＭＳ Ｐゴシック"/>
                </a:rPr>
                <a:t>100% of students achieve</a:t>
              </a:r>
            </a:p>
            <a:p>
              <a:pPr algn="ctr" defTabSz="457200"/>
              <a:r>
                <a:rPr lang="en-US" sz="1500" b="0">
                  <a:solidFill>
                    <a:schemeClr val="tx1"/>
                  </a:solidFill>
                  <a:latin typeface="Goudy Old Style" pitchFamily="18" charset="0"/>
                  <a:ea typeface="ＭＳ Ｐゴシック"/>
                  <a:cs typeface="ＭＳ Ｐゴシック"/>
                </a:rPr>
                <a:t> at high levels</a:t>
              </a:r>
            </a:p>
            <a:p>
              <a:pPr defTabSz="457200"/>
              <a:endParaRPr lang="en-US" sz="1000" b="0">
                <a:solidFill>
                  <a:schemeClr val="tx1"/>
                </a:solidFill>
                <a:latin typeface="Goudy Old Style" pitchFamily="18" charset="0"/>
                <a:ea typeface="ＭＳ Ｐゴシック"/>
                <a:cs typeface="ＭＳ Ｐゴシック"/>
              </a:endParaRPr>
            </a:p>
            <a:p>
              <a:pPr defTabSz="457200"/>
              <a:r>
                <a:rPr lang="en-US" sz="1600">
                  <a:solidFill>
                    <a:srgbClr val="008000"/>
                  </a:solidFill>
                  <a:latin typeface="Goudy Old Style" pitchFamily="18" charset="0"/>
                  <a:ea typeface="ＭＳ Ｐゴシック"/>
                  <a:cs typeface="ＭＳ Ｐゴシック"/>
                </a:rPr>
                <a:t>Tier I</a:t>
              </a:r>
              <a:r>
                <a:rPr lang="en-US" sz="1600" b="0">
                  <a:solidFill>
                    <a:srgbClr val="008000"/>
                  </a:solidFill>
                  <a:latin typeface="Goudy Old Style" pitchFamily="18" charset="0"/>
                  <a:ea typeface="ＭＳ Ｐゴシック"/>
                  <a:cs typeface="ＭＳ Ｐゴシック"/>
                </a:rPr>
                <a:t>:</a:t>
              </a:r>
              <a:r>
                <a:rPr lang="en-US" sz="1600" b="0">
                  <a:solidFill>
                    <a:schemeClr val="tx1"/>
                  </a:solidFill>
                  <a:latin typeface="Goudy Old Style" pitchFamily="18" charset="0"/>
                  <a:ea typeface="ＭＳ Ｐゴシック"/>
                  <a:cs typeface="ＭＳ Ｐゴシック"/>
                </a:rPr>
                <a:t> Implementing  well researched programs and practices demonstrated to produce good outcomes for the majority of students.</a:t>
              </a:r>
              <a:endParaRPr lang="en-US" sz="1000" b="0">
                <a:solidFill>
                  <a:schemeClr val="tx1"/>
                </a:solidFill>
                <a:latin typeface="Goudy Old Style" pitchFamily="18" charset="0"/>
                <a:ea typeface="ＭＳ Ｐゴシック"/>
                <a:cs typeface="ＭＳ Ｐゴシック"/>
              </a:endParaRPr>
            </a:p>
            <a:p>
              <a:pPr defTabSz="457200"/>
              <a:r>
                <a:rPr lang="en-US" sz="1600">
                  <a:solidFill>
                    <a:srgbClr val="008000"/>
                  </a:solidFill>
                  <a:latin typeface="Goudy Old Style" pitchFamily="18" charset="0"/>
                  <a:ea typeface="ＭＳ Ｐゴシック"/>
                  <a:cs typeface="ＭＳ Ｐゴシック"/>
                </a:rPr>
                <a:t>Tier I:</a:t>
              </a:r>
              <a:r>
                <a:rPr lang="en-US" sz="1600">
                  <a:solidFill>
                    <a:schemeClr val="tx1"/>
                  </a:solidFill>
                  <a:latin typeface="Goudy Old Style" pitchFamily="18" charset="0"/>
                  <a:ea typeface="ＭＳ Ｐゴシック"/>
                  <a:cs typeface="ＭＳ Ｐゴシック"/>
                </a:rPr>
                <a:t> </a:t>
              </a:r>
              <a:r>
                <a:rPr lang="en-US" sz="1600" b="0">
                  <a:solidFill>
                    <a:schemeClr val="tx1"/>
                  </a:solidFill>
                  <a:latin typeface="Goudy Old Style" pitchFamily="18" charset="0"/>
                  <a:ea typeface="ＭＳ Ｐゴシック"/>
                  <a:cs typeface="ＭＳ Ｐゴシック"/>
                </a:rPr>
                <a:t>Effective if </a:t>
              </a:r>
              <a:r>
                <a:rPr lang="en-US" sz="1600" b="0" i="1" u="sng">
                  <a:solidFill>
                    <a:schemeClr val="tx1"/>
                  </a:solidFill>
                  <a:latin typeface="Goudy Old Style" pitchFamily="18" charset="0"/>
                  <a:ea typeface="ＭＳ Ｐゴシック"/>
                  <a:cs typeface="ＭＳ Ｐゴシック"/>
                </a:rPr>
                <a:t>at least</a:t>
              </a:r>
              <a:r>
                <a:rPr lang="en-US" sz="1600" b="0">
                  <a:solidFill>
                    <a:schemeClr val="tx1"/>
                  </a:solidFill>
                  <a:latin typeface="Goudy Old Style" pitchFamily="18" charset="0"/>
                  <a:ea typeface="ＭＳ Ｐゴシック"/>
                  <a:cs typeface="ＭＳ Ｐゴシック"/>
                </a:rPr>
                <a:t> 80% are meeting benchmarks with access to Core/Universal Instruction.</a:t>
              </a:r>
              <a:endParaRPr lang="en-US" sz="1000" b="0">
                <a:solidFill>
                  <a:schemeClr val="tx1"/>
                </a:solidFill>
                <a:latin typeface="Goudy Old Style" pitchFamily="18" charset="0"/>
                <a:ea typeface="ＭＳ Ｐゴシック"/>
                <a:cs typeface="ＭＳ Ｐゴシック"/>
              </a:endParaRPr>
            </a:p>
            <a:p>
              <a:pPr defTabSz="457200"/>
              <a:r>
                <a:rPr lang="en-US" sz="1600">
                  <a:solidFill>
                    <a:srgbClr val="008000"/>
                  </a:solidFill>
                  <a:latin typeface="Goudy Old Style" pitchFamily="18" charset="0"/>
                  <a:ea typeface="ＭＳ Ｐゴシック"/>
                  <a:cs typeface="ＭＳ Ｐゴシック"/>
                </a:rPr>
                <a:t>Tier I: </a:t>
              </a:r>
              <a:r>
                <a:rPr lang="en-US" sz="1600" b="0">
                  <a:solidFill>
                    <a:schemeClr val="tx1"/>
                  </a:solidFill>
                  <a:latin typeface="Goudy Old Style" pitchFamily="18" charset="0"/>
                  <a:ea typeface="ＭＳ Ｐゴシック"/>
                  <a:cs typeface="ＭＳ Ｐゴシック"/>
                </a:rPr>
                <a:t>Begins with clear goals:</a:t>
              </a:r>
            </a:p>
            <a:p>
              <a:pPr defTabSz="457200">
                <a:buFont typeface="Goudy Old Style" pitchFamily="18" charset="0"/>
                <a:buAutoNum type="arabicPeriod"/>
              </a:pPr>
              <a:r>
                <a:rPr lang="en-US" sz="1600">
                  <a:solidFill>
                    <a:srgbClr val="000000"/>
                  </a:solidFill>
                  <a:latin typeface="Goudy Old Style" pitchFamily="18" charset="0"/>
                  <a:ea typeface="ＭＳ Ｐゴシック"/>
                  <a:cs typeface="ＭＳ Ｐゴシック"/>
                </a:rPr>
                <a:t>What exactly do we expect all students to learn ?</a:t>
              </a:r>
            </a:p>
            <a:p>
              <a:pPr defTabSz="457200">
                <a:buFont typeface="Goudy Old Style" pitchFamily="18" charset="0"/>
                <a:buAutoNum type="arabicPeriod"/>
              </a:pPr>
              <a:r>
                <a:rPr lang="en-US" sz="1600">
                  <a:solidFill>
                    <a:srgbClr val="000000"/>
                  </a:solidFill>
                  <a:latin typeface="Goudy Old Style" pitchFamily="18" charset="0"/>
                  <a:ea typeface="ＭＳ Ｐゴシック"/>
                  <a:cs typeface="ＭＳ Ｐゴシック"/>
                </a:rPr>
                <a:t>How will we know if and when they’ve learned it?</a:t>
              </a:r>
            </a:p>
            <a:p>
              <a:pPr defTabSz="457200">
                <a:buFont typeface="Goudy Old Style" pitchFamily="18" charset="0"/>
                <a:buAutoNum type="arabicPeriod"/>
              </a:pPr>
              <a:r>
                <a:rPr lang="en-US" sz="1600">
                  <a:solidFill>
                    <a:srgbClr val="000000"/>
                  </a:solidFill>
                  <a:latin typeface="Goudy Old Style" pitchFamily="18" charset="0"/>
                  <a:ea typeface="ＭＳ Ｐゴシック"/>
                  <a:cs typeface="ＭＳ Ｐゴシック"/>
                </a:rPr>
                <a:t>How you we respond when some students don’t learn?</a:t>
              </a:r>
            </a:p>
            <a:p>
              <a:pPr defTabSz="457200">
                <a:buFont typeface="Goudy Old Style" pitchFamily="18" charset="0"/>
                <a:buAutoNum type="arabicPeriod"/>
              </a:pPr>
              <a:r>
                <a:rPr lang="en-US" sz="1600">
                  <a:solidFill>
                    <a:srgbClr val="000000"/>
                  </a:solidFill>
                  <a:latin typeface="Goudy Old Style" pitchFamily="18" charset="0"/>
                  <a:ea typeface="ＭＳ Ｐゴシック"/>
                  <a:cs typeface="ＭＳ Ｐゴシック"/>
                </a:rPr>
                <a:t>How will we respond when some students have already learned? </a:t>
              </a:r>
              <a:endParaRPr lang="en-US" sz="1000" b="0">
                <a:solidFill>
                  <a:schemeClr val="tx1"/>
                </a:solidFill>
                <a:latin typeface="Goudy Old Style" pitchFamily="18" charset="0"/>
                <a:ea typeface="ＭＳ Ｐゴシック"/>
                <a:cs typeface="ＭＳ Ｐゴシック"/>
              </a:endParaRPr>
            </a:p>
            <a:p>
              <a:pPr algn="ctr" defTabSz="457200"/>
              <a:r>
                <a:rPr lang="en-US" sz="1600">
                  <a:solidFill>
                    <a:schemeClr val="tx1"/>
                  </a:solidFill>
                  <a:latin typeface="Goudy Old Style" pitchFamily="18" charset="0"/>
                  <a:ea typeface="ＭＳ Ｐゴシック"/>
                  <a:cs typeface="ＭＳ Ｐゴシック"/>
                </a:rPr>
                <a:t>Questions 1 and 2 help us ensure a guaranteed and viable core curriculum</a:t>
              </a:r>
              <a:endParaRPr lang="en-US" sz="1300" b="0">
                <a:solidFill>
                  <a:schemeClr val="tx1"/>
                </a:solidFill>
                <a:latin typeface="Calibri" pitchFamily="34" charset="0"/>
                <a:ea typeface="ＭＳ Ｐゴシック"/>
                <a:cs typeface="ＭＳ Ｐゴシック"/>
              </a:endParaRPr>
            </a:p>
          </p:txBody>
        </p:sp>
        <p:cxnSp>
          <p:nvCxnSpPr>
            <p:cNvPr id="811015" name="Straight Arrow Connector 16"/>
            <p:cNvCxnSpPr>
              <a:cxnSpLocks noChangeShapeType="1"/>
            </p:cNvCxnSpPr>
            <p:nvPr/>
          </p:nvCxnSpPr>
          <p:spPr bwMode="auto">
            <a:xfrm rot="10800000" flipV="1">
              <a:off x="3525839" y="3303590"/>
              <a:ext cx="1946275" cy="822325"/>
            </a:xfrm>
            <a:prstGeom prst="straightConnector1">
              <a:avLst/>
            </a:prstGeom>
            <a:noFill/>
            <a:ln w="28575">
              <a:solidFill>
                <a:schemeClr val="tx1"/>
              </a:solidFill>
              <a:round/>
              <a:headEnd/>
              <a:tailEnd type="arrow" w="med" len="med"/>
            </a:ln>
          </p:spPr>
        </p:cxnSp>
      </p:grpSp>
      <p:sp>
        <p:nvSpPr>
          <p:cNvPr id="811016" name="Rectangle 2"/>
          <p:cNvSpPr>
            <a:spLocks noChangeArrowheads="1"/>
          </p:cNvSpPr>
          <p:nvPr/>
        </p:nvSpPr>
        <p:spPr bwMode="auto">
          <a:xfrm>
            <a:off x="152400" y="142875"/>
            <a:ext cx="7051675" cy="1143000"/>
          </a:xfrm>
          <a:prstGeom prst="rect">
            <a:avLst/>
          </a:prstGeom>
          <a:noFill/>
          <a:ln w="9525">
            <a:noFill/>
            <a:miter lim="800000"/>
            <a:headEnd/>
            <a:tailEnd/>
          </a:ln>
        </p:spPr>
        <p:txBody>
          <a:bodyPr lIns="84204" tIns="42102" rIns="84204" bIns="42102" anchor="ctr"/>
          <a:lstStyle/>
          <a:p>
            <a:pPr defTabSz="457200"/>
            <a:endParaRPr lang="en-US" sz="5500" b="0">
              <a:solidFill>
                <a:srgbClr val="800040"/>
              </a:solidFill>
              <a:latin typeface="Arial" charset="0"/>
              <a:ea typeface="ＭＳ Ｐゴシック"/>
              <a:cs typeface="ＭＳ Ｐゴシック"/>
            </a:endParaRPr>
          </a:p>
        </p:txBody>
      </p:sp>
      <p:sp>
        <p:nvSpPr>
          <p:cNvPr id="8" name="Right Arrow 7"/>
          <p:cNvSpPr/>
          <p:nvPr/>
        </p:nvSpPr>
        <p:spPr>
          <a:xfrm>
            <a:off x="4476128" y="4413761"/>
            <a:ext cx="716683" cy="427544"/>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sz="2400" b="0"/>
          </a:p>
        </p:txBody>
      </p:sp>
      <p:sp>
        <p:nvSpPr>
          <p:cNvPr id="3" name="Slide Number Placeholder 2"/>
          <p:cNvSpPr>
            <a:spLocks noGrp="1"/>
          </p:cNvSpPr>
          <p:nvPr>
            <p:ph type="sldNum" sz="quarter" idx="12"/>
          </p:nvPr>
        </p:nvSpPr>
        <p:spPr/>
        <p:txBody>
          <a:bodyPr/>
          <a:lstStyle/>
          <a:p>
            <a:fld id="{1ADB0BC4-FEF6-40B9-915A-36657B276355}" type="slidenum">
              <a:rPr lang="en-US" smtClean="0"/>
              <a:pPr/>
              <a:t>7</a:t>
            </a:fld>
            <a:endParaRPr lang="en-US"/>
          </a:p>
        </p:txBody>
      </p:sp>
    </p:spTree>
    <p:extLst>
      <p:ext uri="{BB962C8B-B14F-4D97-AF65-F5344CB8AC3E}">
        <p14:creationId xmlns:p14="http://schemas.microsoft.com/office/powerpoint/2010/main" val="2546883933"/>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normAutofit fontScale="90000"/>
          </a:bodyPr>
          <a:lstStyle/>
          <a:p>
            <a:pPr eaLnBrk="1" hangingPunct="1"/>
            <a:r>
              <a:rPr lang="en-US" smtClean="0"/>
              <a:t>Who are the staff supporting all of these practices?</a:t>
            </a:r>
          </a:p>
        </p:txBody>
      </p:sp>
      <p:sp>
        <p:nvSpPr>
          <p:cNvPr id="87043" name="Content Placeholder 2"/>
          <p:cNvSpPr>
            <a:spLocks noGrp="1"/>
          </p:cNvSpPr>
          <p:nvPr>
            <p:ph idx="1"/>
          </p:nvPr>
        </p:nvSpPr>
        <p:spPr>
          <a:xfrm>
            <a:off x="457200" y="1600200"/>
            <a:ext cx="8229600" cy="4860925"/>
          </a:xfrm>
        </p:spPr>
        <p:txBody>
          <a:bodyPr>
            <a:normAutofit lnSpcReduction="10000"/>
          </a:bodyPr>
          <a:lstStyle/>
          <a:p>
            <a:pPr eaLnBrk="1" hangingPunct="1"/>
            <a:r>
              <a:rPr lang="en-US" smtClean="0"/>
              <a:t>What “support teams or staff” support these practices?</a:t>
            </a:r>
          </a:p>
          <a:p>
            <a:pPr eaLnBrk="1" hangingPunct="1"/>
            <a:r>
              <a:rPr lang="en-US" smtClean="0"/>
              <a:t>What are their roles and responsibilities?</a:t>
            </a:r>
          </a:p>
          <a:p>
            <a:pPr eaLnBrk="1" hangingPunct="1"/>
            <a:r>
              <a:rPr lang="en-US" smtClean="0"/>
              <a:t>Is there any duplication or overlap?</a:t>
            </a:r>
          </a:p>
          <a:p>
            <a:pPr eaLnBrk="1" hangingPunct="1"/>
            <a:r>
              <a:rPr lang="en-US" smtClean="0"/>
              <a:t>What communication loops and /or progress monitoring exists among all of these support personnel?</a:t>
            </a:r>
          </a:p>
          <a:p>
            <a:pPr eaLnBrk="1" hangingPunct="1"/>
            <a:r>
              <a:rPr lang="en-US" smtClean="0"/>
              <a:t>What’s working and how do we know, </a:t>
            </a:r>
            <a:r>
              <a:rPr lang="en-US" i="1" smtClean="0"/>
              <a:t>got data?</a:t>
            </a:r>
            <a:r>
              <a:rPr lang="en-US" smtClean="0"/>
              <a:t>  </a:t>
            </a:r>
          </a:p>
        </p:txBody>
      </p:sp>
      <p:sp>
        <p:nvSpPr>
          <p:cNvPr id="4" name="Slide Number Placeholder 3"/>
          <p:cNvSpPr>
            <a:spLocks noGrp="1"/>
          </p:cNvSpPr>
          <p:nvPr>
            <p:ph type="sldNum" sz="quarter" idx="12"/>
          </p:nvPr>
        </p:nvSpPr>
        <p:spPr/>
        <p:txBody>
          <a:bodyPr/>
          <a:lstStyle/>
          <a:p>
            <a:fld id="{F93B42A7-71DA-6C4D-83B4-B36938559A4D}"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2"/>
          <p:cNvSpPr txBox="1">
            <a:spLocks noChangeArrowheads="1"/>
          </p:cNvSpPr>
          <p:nvPr/>
        </p:nvSpPr>
        <p:spPr bwMode="auto">
          <a:xfrm>
            <a:off x="352425" y="1920876"/>
            <a:ext cx="4343400" cy="1015661"/>
          </a:xfrm>
          <a:prstGeom prst="rect">
            <a:avLst/>
          </a:prstGeom>
          <a:noFill/>
          <a:ln w="9525">
            <a:noFill/>
            <a:miter lim="800000"/>
            <a:headEnd/>
            <a:tailEnd/>
          </a:ln>
        </p:spPr>
        <p:txBody>
          <a:bodyPr lIns="91439" tIns="45719" rIns="91439" bIns="45719">
            <a:spAutoFit/>
          </a:bodyPr>
          <a:lstStyle/>
          <a:p>
            <a:pPr eaLnBrk="0" hangingPunct="0"/>
            <a:r>
              <a:rPr lang="en-US" sz="1600" b="1" u="sng" dirty="0">
                <a:latin typeface="Arial Narrow" pitchFamily="34" charset="0"/>
              </a:rPr>
              <a:t>Tier 3/Tertiary Interventions	               1-5%</a:t>
            </a:r>
            <a:endParaRPr lang="en-US" sz="1600" b="1" dirty="0">
              <a:latin typeface="Arial Narrow" pitchFamily="34" charset="0"/>
            </a:endParaRPr>
          </a:p>
          <a:p>
            <a:pPr eaLnBrk="0" hangingPunct="0">
              <a:buFontTx/>
              <a:buChar char="•"/>
            </a:pPr>
            <a:r>
              <a:rPr lang="en-US" sz="1400" dirty="0">
                <a:latin typeface="Arial Narrow" pitchFamily="34" charset="0"/>
              </a:rPr>
              <a:t>_____________________</a:t>
            </a:r>
          </a:p>
          <a:p>
            <a:pPr eaLnBrk="0" hangingPunct="0">
              <a:buFontTx/>
              <a:buChar char="•"/>
            </a:pPr>
            <a:r>
              <a:rPr lang="en-US" sz="1400" dirty="0">
                <a:latin typeface="Arial Narrow" pitchFamily="34" charset="0"/>
              </a:rPr>
              <a:t>_____________________</a:t>
            </a:r>
          </a:p>
          <a:p>
            <a:pPr eaLnBrk="0" hangingPunct="0">
              <a:buFontTx/>
              <a:buChar char="•"/>
            </a:pPr>
            <a:r>
              <a:rPr lang="en-US" sz="1400" dirty="0">
                <a:latin typeface="Arial Narrow" pitchFamily="34" charset="0"/>
              </a:rPr>
              <a:t>_____________________</a:t>
            </a:r>
          </a:p>
        </p:txBody>
      </p:sp>
      <p:sp>
        <p:nvSpPr>
          <p:cNvPr id="86021" name="Text Box 4"/>
          <p:cNvSpPr txBox="1">
            <a:spLocks noChangeArrowheads="1"/>
          </p:cNvSpPr>
          <p:nvPr/>
        </p:nvSpPr>
        <p:spPr bwMode="auto">
          <a:xfrm>
            <a:off x="352425" y="2974976"/>
            <a:ext cx="3733800" cy="1631214"/>
          </a:xfrm>
          <a:prstGeom prst="rect">
            <a:avLst/>
          </a:prstGeom>
          <a:noFill/>
          <a:ln w="9525">
            <a:noFill/>
            <a:miter lim="800000"/>
            <a:headEnd/>
            <a:tailEnd/>
          </a:ln>
        </p:spPr>
        <p:txBody>
          <a:bodyPr lIns="91439" tIns="45719" rIns="91439" bIns="45719">
            <a:spAutoFit/>
          </a:bodyPr>
          <a:lstStyle/>
          <a:p>
            <a:pPr eaLnBrk="0" hangingPunct="0"/>
            <a:r>
              <a:rPr lang="en-US" sz="1600" b="1" u="sng" dirty="0">
                <a:latin typeface="Arial Narrow" pitchFamily="34" charset="0"/>
              </a:rPr>
              <a:t>Tier 2/Secondary Interventions	      5-15%</a:t>
            </a:r>
            <a:endParaRPr lang="en-US" sz="1600" b="1" dirty="0">
              <a:latin typeface="Arial Narrow" pitchFamily="34" charset="0"/>
            </a:endParaRPr>
          </a:p>
          <a:p>
            <a:pPr eaLnBrk="0" hangingPunct="0">
              <a:buFontTx/>
              <a:buChar char="•"/>
            </a:pPr>
            <a:r>
              <a:rPr lang="en-US" sz="1400" dirty="0">
                <a:latin typeface="Arial Narrow" pitchFamily="34" charset="0"/>
              </a:rPr>
              <a:t>___________________________</a:t>
            </a:r>
          </a:p>
          <a:p>
            <a:pPr eaLnBrk="0" hangingPunct="0">
              <a:buFontTx/>
              <a:buChar char="•"/>
            </a:pPr>
            <a:r>
              <a:rPr lang="en-US" sz="1400" dirty="0">
                <a:latin typeface="Arial Narrow" pitchFamily="34" charset="0"/>
              </a:rPr>
              <a:t>___________________________</a:t>
            </a:r>
          </a:p>
          <a:p>
            <a:pPr eaLnBrk="0" hangingPunct="0">
              <a:buFontTx/>
              <a:buChar char="•"/>
            </a:pPr>
            <a:r>
              <a:rPr lang="en-US" sz="1400" dirty="0">
                <a:latin typeface="Arial Narrow" pitchFamily="34" charset="0"/>
              </a:rPr>
              <a:t>___________________________</a:t>
            </a:r>
          </a:p>
          <a:p>
            <a:pPr eaLnBrk="0" hangingPunct="0">
              <a:buFontTx/>
              <a:buChar char="•"/>
            </a:pPr>
            <a:r>
              <a:rPr lang="en-US" sz="1400" dirty="0">
                <a:latin typeface="Arial Narrow" pitchFamily="34" charset="0"/>
              </a:rPr>
              <a:t>___________________________</a:t>
            </a:r>
          </a:p>
          <a:p>
            <a:pPr eaLnBrk="0" hangingPunct="0">
              <a:buFontTx/>
              <a:buChar char="•"/>
            </a:pPr>
            <a:r>
              <a:rPr lang="en-US" sz="1400" dirty="0">
                <a:latin typeface="Arial Narrow" pitchFamily="34" charset="0"/>
              </a:rPr>
              <a:t>___________________________</a:t>
            </a:r>
          </a:p>
          <a:p>
            <a:pPr eaLnBrk="0" hangingPunct="0">
              <a:buFontTx/>
              <a:buChar char="•"/>
            </a:pPr>
            <a:r>
              <a:rPr lang="en-US" sz="1400" dirty="0">
                <a:latin typeface="Arial Narrow" pitchFamily="34" charset="0"/>
              </a:rPr>
              <a:t>___________________________</a:t>
            </a:r>
          </a:p>
        </p:txBody>
      </p:sp>
      <p:sp>
        <p:nvSpPr>
          <p:cNvPr id="86023" name="Text Box 6"/>
          <p:cNvSpPr txBox="1">
            <a:spLocks noChangeArrowheads="1"/>
          </p:cNvSpPr>
          <p:nvPr/>
        </p:nvSpPr>
        <p:spPr bwMode="auto">
          <a:xfrm>
            <a:off x="349250" y="4619626"/>
            <a:ext cx="3536950" cy="1815880"/>
          </a:xfrm>
          <a:prstGeom prst="rect">
            <a:avLst/>
          </a:prstGeom>
          <a:noFill/>
          <a:ln w="9525">
            <a:noFill/>
            <a:miter lim="800000"/>
            <a:headEnd/>
            <a:tailEnd/>
          </a:ln>
        </p:spPr>
        <p:txBody>
          <a:bodyPr lIns="91439" tIns="45719" rIns="91439" bIns="45719">
            <a:spAutoFit/>
          </a:bodyPr>
          <a:lstStyle/>
          <a:p>
            <a:pPr eaLnBrk="0" hangingPunct="0"/>
            <a:r>
              <a:rPr lang="en-US" sz="1600" b="1" u="sng" dirty="0">
                <a:latin typeface="Arial Narrow" pitchFamily="34" charset="0"/>
              </a:rPr>
              <a:t>Tier 1/Universal Interventions 80-90%</a:t>
            </a:r>
          </a:p>
          <a:p>
            <a:pPr eaLnBrk="0" hangingPunct="0">
              <a:buFontTx/>
              <a:buChar char="•"/>
            </a:pPr>
            <a:r>
              <a:rPr lang="en-US" sz="1600" b="1" dirty="0">
                <a:latin typeface="Arial Narrow" pitchFamily="34" charset="0"/>
              </a:rPr>
              <a:t>________________________</a:t>
            </a:r>
          </a:p>
          <a:p>
            <a:pPr eaLnBrk="0" hangingPunct="0">
              <a:buFontTx/>
              <a:buChar char="•"/>
            </a:pPr>
            <a:r>
              <a:rPr lang="en-US" sz="1600" b="1" dirty="0">
                <a:latin typeface="Arial Narrow" pitchFamily="34" charset="0"/>
              </a:rPr>
              <a:t>________________________</a:t>
            </a:r>
          </a:p>
          <a:p>
            <a:pPr eaLnBrk="0" hangingPunct="0">
              <a:buFontTx/>
              <a:buChar char="•"/>
            </a:pPr>
            <a:r>
              <a:rPr lang="en-US" sz="1600" b="1" dirty="0">
                <a:latin typeface="Arial Narrow" pitchFamily="34" charset="0"/>
              </a:rPr>
              <a:t>________________________</a:t>
            </a:r>
          </a:p>
          <a:p>
            <a:pPr eaLnBrk="0" hangingPunct="0">
              <a:buFontTx/>
              <a:buChar char="•"/>
            </a:pPr>
            <a:r>
              <a:rPr lang="en-US" sz="1600" b="1" dirty="0">
                <a:latin typeface="Arial Narrow" pitchFamily="34" charset="0"/>
              </a:rPr>
              <a:t>________________________</a:t>
            </a:r>
          </a:p>
          <a:p>
            <a:pPr eaLnBrk="0" hangingPunct="0">
              <a:buFontTx/>
              <a:buChar char="•"/>
            </a:pPr>
            <a:r>
              <a:rPr lang="en-US" sz="1600" b="1" dirty="0">
                <a:latin typeface="Arial Narrow" pitchFamily="34" charset="0"/>
              </a:rPr>
              <a:t>________________________</a:t>
            </a:r>
          </a:p>
          <a:p>
            <a:pPr eaLnBrk="0" hangingPunct="0">
              <a:buFontTx/>
              <a:buChar char="•"/>
            </a:pPr>
            <a:r>
              <a:rPr lang="en-US" sz="1600" b="1" dirty="0">
                <a:latin typeface="Arial Narrow" pitchFamily="34" charset="0"/>
              </a:rPr>
              <a:t>________________________</a:t>
            </a:r>
          </a:p>
        </p:txBody>
      </p:sp>
      <p:sp>
        <p:nvSpPr>
          <p:cNvPr id="93192" name="Rectangle 8"/>
          <p:cNvSpPr>
            <a:spLocks noGrp="1" noChangeArrowheads="1"/>
          </p:cNvSpPr>
          <p:nvPr>
            <p:ph type="title" idx="4294967295"/>
          </p:nvPr>
        </p:nvSpPr>
        <p:spPr>
          <a:xfrm>
            <a:off x="731520" y="205740"/>
            <a:ext cx="7927975" cy="914400"/>
          </a:xfrm>
        </p:spPr>
        <p:txBody>
          <a:bodyPr>
            <a:normAutofit fontScale="90000"/>
          </a:bodyPr>
          <a:lstStyle/>
          <a:p>
            <a:pPr eaLnBrk="1" hangingPunct="1">
              <a:defRPr/>
            </a:pPr>
            <a:r>
              <a:rPr lang="en-US" sz="2800" dirty="0" smtClean="0">
                <a:solidFill>
                  <a:schemeClr val="bg2">
                    <a:lumMod val="10000"/>
                  </a:schemeClr>
                </a:solidFill>
                <a:latin typeface="Arial" pitchFamily="34" charset="0"/>
                <a:cs typeface="Arial" pitchFamily="34" charset="0"/>
              </a:rPr>
              <a:t>Schools need to be clear about what interventions they have (and don’t have) in place</a:t>
            </a:r>
          </a:p>
        </p:txBody>
      </p:sp>
      <p:sp>
        <p:nvSpPr>
          <p:cNvPr id="86026" name="Text Box 9"/>
          <p:cNvSpPr txBox="1">
            <a:spLocks noChangeArrowheads="1"/>
          </p:cNvSpPr>
          <p:nvPr/>
        </p:nvSpPr>
        <p:spPr bwMode="auto">
          <a:xfrm>
            <a:off x="0" y="1354138"/>
            <a:ext cx="3733799" cy="400108"/>
          </a:xfrm>
          <a:prstGeom prst="rect">
            <a:avLst/>
          </a:prstGeom>
          <a:noFill/>
          <a:ln w="9525">
            <a:noFill/>
            <a:miter lim="800000"/>
            <a:headEnd/>
            <a:tailEnd/>
          </a:ln>
        </p:spPr>
        <p:txBody>
          <a:bodyPr wrap="square" lIns="91439" tIns="45719" rIns="91439" bIns="45719">
            <a:spAutoFit/>
          </a:bodyPr>
          <a:lstStyle/>
          <a:p>
            <a:r>
              <a:rPr lang="en-US" sz="2000" b="1" dirty="0" smtClean="0">
                <a:latin typeface="Century Gothic" pitchFamily="34" charset="0"/>
              </a:rPr>
              <a:t>Service Delivery Personnel</a:t>
            </a:r>
            <a:endParaRPr lang="en-US" sz="2000" b="1" dirty="0">
              <a:latin typeface="Century Gothic" pitchFamily="34" charset="0"/>
            </a:endParaRPr>
          </a:p>
        </p:txBody>
      </p:sp>
      <p:grpSp>
        <p:nvGrpSpPr>
          <p:cNvPr id="2" name="Group 11"/>
          <p:cNvGrpSpPr>
            <a:grpSpLocks/>
          </p:cNvGrpSpPr>
          <p:nvPr/>
        </p:nvGrpSpPr>
        <p:grpSpPr bwMode="auto">
          <a:xfrm>
            <a:off x="3033713" y="1952626"/>
            <a:ext cx="2667000" cy="4448175"/>
            <a:chOff x="1989" y="1230"/>
            <a:chExt cx="1680" cy="2802"/>
          </a:xfrm>
        </p:grpSpPr>
        <p:grpSp>
          <p:nvGrpSpPr>
            <p:cNvPr id="3" name="Group 12"/>
            <p:cNvGrpSpPr>
              <a:grpSpLocks/>
            </p:cNvGrpSpPr>
            <p:nvPr/>
          </p:nvGrpSpPr>
          <p:grpSpPr bwMode="auto">
            <a:xfrm>
              <a:off x="1989" y="1230"/>
              <a:ext cx="1680" cy="2802"/>
              <a:chOff x="1989" y="1230"/>
              <a:chExt cx="1680" cy="2802"/>
            </a:xfrm>
          </p:grpSpPr>
          <p:sp>
            <p:nvSpPr>
              <p:cNvPr id="86033" name="AutoShape 13"/>
              <p:cNvSpPr>
                <a:spLocks noChangeArrowheads="1"/>
              </p:cNvSpPr>
              <p:nvPr/>
            </p:nvSpPr>
            <p:spPr bwMode="auto">
              <a:xfrm>
                <a:off x="2751" y="1230"/>
                <a:ext cx="156" cy="259"/>
              </a:xfrm>
              <a:prstGeom prst="triangle">
                <a:avLst>
                  <a:gd name="adj" fmla="val 50000"/>
                </a:avLst>
              </a:prstGeom>
              <a:solidFill>
                <a:srgbClr val="FF0000"/>
              </a:solidFill>
              <a:ln w="25400">
                <a:noFill/>
                <a:miter lim="800000"/>
                <a:headEnd/>
                <a:tailEnd/>
              </a:ln>
            </p:spPr>
            <p:txBody>
              <a:bodyPr wrap="none" anchor="ctr"/>
              <a:lstStyle/>
              <a:p>
                <a:endParaRPr lang="en-US"/>
              </a:p>
            </p:txBody>
          </p:sp>
          <p:sp>
            <p:nvSpPr>
              <p:cNvPr id="86034" name="AutoShape 14"/>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close/>
                  </a:path>
                </a:pathLst>
              </a:custGeom>
              <a:solidFill>
                <a:srgbClr val="009900"/>
              </a:solidFill>
              <a:ln w="9525">
                <a:noFill/>
                <a:miter lim="800000"/>
                <a:headEnd/>
                <a:tailEnd/>
              </a:ln>
            </p:spPr>
            <p:txBody>
              <a:bodyPr wrap="none" anchor="ctr"/>
              <a:lstStyle/>
              <a:p>
                <a:endParaRPr lang="en-US"/>
              </a:p>
            </p:txBody>
          </p:sp>
          <p:sp>
            <p:nvSpPr>
              <p:cNvPr id="86035" name="AutoShape 15"/>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close/>
                  </a:path>
                </a:pathLst>
              </a:custGeom>
              <a:gradFill rotWithShape="1">
                <a:gsLst>
                  <a:gs pos="0">
                    <a:srgbClr val="009900"/>
                  </a:gs>
                  <a:gs pos="100000">
                    <a:srgbClr val="FFFF00"/>
                  </a:gs>
                </a:gsLst>
                <a:lin ang="5400000" scaled="1"/>
              </a:gradFill>
              <a:ln w="9525">
                <a:noFill/>
                <a:miter lim="800000"/>
                <a:headEnd/>
                <a:tailEnd/>
              </a:ln>
            </p:spPr>
            <p:txBody>
              <a:bodyPr wrap="none" anchor="ctr"/>
              <a:lstStyle/>
              <a:p>
                <a:endParaRPr lang="en-US"/>
              </a:p>
            </p:txBody>
          </p:sp>
          <p:sp>
            <p:nvSpPr>
              <p:cNvPr id="86036"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close/>
                  </a:path>
                </a:pathLst>
              </a:custGeom>
              <a:solidFill>
                <a:srgbClr val="FFFF00"/>
              </a:solidFill>
              <a:ln w="9525">
                <a:noFill/>
                <a:miter lim="800000"/>
                <a:headEnd/>
                <a:tailEnd/>
              </a:ln>
            </p:spPr>
            <p:txBody>
              <a:bodyPr wrap="none" anchor="ctr"/>
              <a:lstStyle/>
              <a:p>
                <a:endParaRPr lang="en-US"/>
              </a:p>
            </p:txBody>
          </p:sp>
          <p:sp>
            <p:nvSpPr>
              <p:cNvPr id="86037"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close/>
                  </a:path>
                </a:pathLst>
              </a:custGeom>
              <a:gradFill rotWithShape="1">
                <a:gsLst>
                  <a:gs pos="0">
                    <a:srgbClr val="FFFF00"/>
                  </a:gs>
                  <a:gs pos="100000">
                    <a:srgbClr val="FF0000"/>
                  </a:gs>
                </a:gsLst>
                <a:lin ang="5400000" scaled="1"/>
              </a:gradFill>
              <a:ln w="9525">
                <a:noFill/>
                <a:miter lim="800000"/>
                <a:headEnd/>
                <a:tailEnd/>
              </a:ln>
            </p:spPr>
            <p:txBody>
              <a:bodyPr wrap="none" anchor="ctr"/>
              <a:lstStyle/>
              <a:p>
                <a:endParaRPr lang="en-US"/>
              </a:p>
            </p:txBody>
          </p:sp>
        </p:grpSp>
        <p:sp>
          <p:nvSpPr>
            <p:cNvPr id="86032"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p:spPr>
          <p:txBody>
            <a:bodyPr wrap="none" anchor="ctr"/>
            <a:lstStyle/>
            <a:p>
              <a:endParaRPr lang="en-US"/>
            </a:p>
          </p:txBody>
        </p:sp>
      </p:grpSp>
      <p:sp>
        <p:nvSpPr>
          <p:cNvPr id="86029" name="Text Box 19"/>
          <p:cNvSpPr txBox="1">
            <a:spLocks noChangeArrowheads="1"/>
          </p:cNvSpPr>
          <p:nvPr/>
        </p:nvSpPr>
        <p:spPr bwMode="auto">
          <a:xfrm>
            <a:off x="187035" y="6435506"/>
            <a:ext cx="7033161" cy="338552"/>
          </a:xfrm>
          <a:prstGeom prst="rect">
            <a:avLst/>
          </a:prstGeom>
          <a:noFill/>
          <a:ln w="9525">
            <a:noFill/>
            <a:miter lim="800000"/>
            <a:headEnd/>
            <a:tailEnd/>
          </a:ln>
        </p:spPr>
        <p:txBody>
          <a:bodyPr wrap="square" lIns="91439" tIns="45719" rIns="91439" bIns="45719">
            <a:spAutoFit/>
          </a:bodyPr>
          <a:lstStyle/>
          <a:p>
            <a:pPr>
              <a:spcBef>
                <a:spcPct val="50000"/>
              </a:spcBef>
            </a:pPr>
            <a:r>
              <a:rPr lang="en-US" sz="800" i="1" dirty="0">
                <a:latin typeface="Century Gothic" pitchFamily="34" charset="0"/>
              </a:rPr>
              <a:t>Adapted from Illinois PBIS Network, Revised May 15, 2008. Adapted from “What is school-wide PBS?” OSEP Technical Assistance Center on Positive Behavioral Interventions and Supports.  Accessed at http://pbis.org/school-wide.htm</a:t>
            </a:r>
          </a:p>
        </p:txBody>
      </p:sp>
      <p:sp>
        <p:nvSpPr>
          <p:cNvPr id="16" name="Slide Number Placeholder 15"/>
          <p:cNvSpPr>
            <a:spLocks noGrp="1"/>
          </p:cNvSpPr>
          <p:nvPr>
            <p:ph type="sldNum" sz="quarter" idx="12"/>
          </p:nvPr>
        </p:nvSpPr>
        <p:spPr/>
        <p:txBody>
          <a:bodyPr/>
          <a:lstStyle/>
          <a:p>
            <a:fld id="{F93B42A7-71DA-6C4D-83B4-B36938559A4D}" type="slidenum">
              <a:rPr lang="en-US" smtClean="0"/>
              <a:pPr/>
              <a:t>71</a:t>
            </a:fld>
            <a:endParaRPr lang="en-US"/>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dirty="0" smtClean="0"/>
              <a:t>Got data?</a:t>
            </a:r>
          </a:p>
        </p:txBody>
      </p:sp>
      <p:sp>
        <p:nvSpPr>
          <p:cNvPr id="3" name="Content Placeholder 2"/>
          <p:cNvSpPr>
            <a:spLocks noGrp="1"/>
          </p:cNvSpPr>
          <p:nvPr>
            <p:ph idx="1"/>
          </p:nvPr>
        </p:nvSpPr>
        <p:spPr/>
        <p:txBody>
          <a:bodyPr rtlCol="0">
            <a:normAutofit fontScale="92500" lnSpcReduction="20000"/>
          </a:bodyPr>
          <a:lstStyle/>
          <a:p>
            <a:pPr>
              <a:buFont typeface="Arial"/>
              <a:buChar char="•"/>
              <a:defRPr/>
            </a:pPr>
            <a:r>
              <a:rPr lang="en-US" dirty="0" smtClean="0"/>
              <a:t>Take inventory of current data </a:t>
            </a:r>
          </a:p>
          <a:p>
            <a:pPr lvl="1">
              <a:buFont typeface="Arial"/>
              <a:buChar char="–"/>
              <a:defRPr/>
            </a:pPr>
            <a:r>
              <a:rPr lang="en-US" dirty="0" smtClean="0"/>
              <a:t>Office Referrals- BIG 5</a:t>
            </a:r>
          </a:p>
          <a:p>
            <a:pPr lvl="1">
              <a:buFont typeface="Arial"/>
              <a:buChar char="–"/>
              <a:defRPr/>
            </a:pPr>
            <a:r>
              <a:rPr lang="en-US" dirty="0" smtClean="0"/>
              <a:t>Expulsion and Suspension</a:t>
            </a:r>
          </a:p>
          <a:p>
            <a:pPr lvl="1">
              <a:buFont typeface="Arial"/>
              <a:buChar char="–"/>
              <a:defRPr/>
            </a:pPr>
            <a:r>
              <a:rPr lang="en-US" dirty="0" smtClean="0"/>
              <a:t>Attendance</a:t>
            </a:r>
          </a:p>
          <a:p>
            <a:pPr lvl="1">
              <a:buFont typeface="Arial"/>
              <a:buChar char="–"/>
              <a:defRPr/>
            </a:pPr>
            <a:r>
              <a:rPr lang="en-US" dirty="0" smtClean="0"/>
              <a:t>Nursing Logs</a:t>
            </a:r>
          </a:p>
          <a:p>
            <a:pPr lvl="1">
              <a:buFont typeface="Arial"/>
              <a:buChar char="–"/>
              <a:defRPr/>
            </a:pPr>
            <a:r>
              <a:rPr lang="en-US" dirty="0" smtClean="0"/>
              <a:t>Counselor Logs</a:t>
            </a:r>
          </a:p>
          <a:p>
            <a:pPr lvl="1">
              <a:buFont typeface="Arial"/>
              <a:buChar char="–"/>
              <a:defRPr/>
            </a:pPr>
            <a:r>
              <a:rPr lang="en-US" dirty="0" smtClean="0"/>
              <a:t>Minor incident reports</a:t>
            </a:r>
          </a:p>
          <a:p>
            <a:pPr lvl="1">
              <a:buFont typeface="Arial"/>
              <a:buChar char="–"/>
              <a:defRPr/>
            </a:pPr>
            <a:r>
              <a:rPr lang="en-US" dirty="0" smtClean="0"/>
              <a:t>Benchmark Assessments</a:t>
            </a:r>
          </a:p>
          <a:p>
            <a:pPr lvl="1">
              <a:buFont typeface="Arial"/>
              <a:buChar char="–"/>
              <a:defRPr/>
            </a:pPr>
            <a:r>
              <a:rPr lang="en-US" dirty="0" smtClean="0"/>
              <a:t>GPA</a:t>
            </a:r>
          </a:p>
          <a:p>
            <a:pPr lvl="1">
              <a:buFont typeface="Arial"/>
              <a:buChar char="–"/>
              <a:defRPr/>
            </a:pPr>
            <a:r>
              <a:rPr lang="en-US" dirty="0" smtClean="0"/>
              <a:t>Homework Completion</a:t>
            </a:r>
          </a:p>
          <a:p>
            <a:pPr lvl="1">
              <a:buFont typeface="Arial"/>
              <a:buChar char="–"/>
              <a:defRPr/>
            </a:pPr>
            <a:r>
              <a:rPr lang="en-US" dirty="0" smtClean="0"/>
              <a:t>At-risk factors and other trajectory data for prevention</a:t>
            </a:r>
          </a:p>
          <a:p>
            <a:pPr lvl="1">
              <a:buFont typeface="Arial"/>
              <a:buChar char="–"/>
              <a:defRPr/>
            </a:pPr>
            <a:endParaRPr lang="en-US" dirty="0"/>
          </a:p>
        </p:txBody>
      </p:sp>
      <p:pic>
        <p:nvPicPr>
          <p:cNvPr id="16386" name="Picture 2" descr="MPj04435800000[1]"/>
          <p:cNvPicPr>
            <a:picLocks noChangeAspect="1" noChangeArrowheads="1"/>
          </p:cNvPicPr>
          <p:nvPr/>
        </p:nvPicPr>
        <p:blipFill>
          <a:blip r:embed="rId3" cstate="print"/>
          <a:srcRect/>
          <a:stretch>
            <a:fillRect/>
          </a:stretch>
        </p:blipFill>
        <p:spPr bwMode="auto">
          <a:xfrm>
            <a:off x="5556283" y="2577465"/>
            <a:ext cx="3133501" cy="20859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93B42A7-71DA-6C4D-83B4-B36938559A4D}"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3"/>
          <p:cNvSpPr txBox="1">
            <a:spLocks noChangeArrowheads="1"/>
          </p:cNvSpPr>
          <p:nvPr/>
        </p:nvSpPr>
        <p:spPr bwMode="auto">
          <a:xfrm>
            <a:off x="4529138" y="1920876"/>
            <a:ext cx="4354512" cy="984883"/>
          </a:xfrm>
          <a:prstGeom prst="rect">
            <a:avLst/>
          </a:prstGeom>
          <a:noFill/>
          <a:ln w="9525">
            <a:noFill/>
            <a:miter lim="800000"/>
            <a:headEnd/>
            <a:tailEnd/>
          </a:ln>
        </p:spPr>
        <p:txBody>
          <a:bodyPr lIns="91439" tIns="45719" rIns="91439" bIns="45719">
            <a:spAutoFit/>
          </a:bodyPr>
          <a:lstStyle/>
          <a:p>
            <a:pPr eaLnBrk="0" hangingPunct="0"/>
            <a:r>
              <a:rPr lang="en-US" sz="1600" b="1" dirty="0">
                <a:latin typeface="Arial Narrow" pitchFamily="34" charset="0"/>
              </a:rPr>
              <a:t>  </a:t>
            </a:r>
            <a:r>
              <a:rPr lang="en-US" sz="1600" b="1" u="sng" dirty="0">
                <a:latin typeface="Arial Narrow" pitchFamily="34" charset="0"/>
              </a:rPr>
              <a:t>1-5%		Tier 3/Tertiary Interventions</a:t>
            </a:r>
            <a:endParaRPr lang="en-US" sz="1600" b="1" dirty="0">
              <a:latin typeface="Arial Narrow" pitchFamily="34" charset="0"/>
            </a:endParaRPr>
          </a:p>
          <a:p>
            <a:pPr lvl="4" eaLnBrk="0" hangingPunct="0">
              <a:buFontTx/>
              <a:buChar char="•"/>
            </a:pPr>
            <a:r>
              <a:rPr lang="en-US" sz="1400" dirty="0">
                <a:latin typeface="Arial Narrow" pitchFamily="34" charset="0"/>
              </a:rPr>
              <a:t>___________________________</a:t>
            </a:r>
          </a:p>
          <a:p>
            <a:pPr lvl="4" eaLnBrk="0" hangingPunct="0">
              <a:buFontTx/>
              <a:buChar char="•"/>
            </a:pPr>
            <a:r>
              <a:rPr lang="en-US" sz="1400" dirty="0">
                <a:latin typeface="Arial Narrow" pitchFamily="34" charset="0"/>
              </a:rPr>
              <a:t>___________________________</a:t>
            </a:r>
          </a:p>
          <a:p>
            <a:pPr lvl="4" eaLnBrk="0" hangingPunct="0">
              <a:buFontTx/>
              <a:buChar char="•"/>
            </a:pPr>
            <a:r>
              <a:rPr lang="en-US" sz="1400" dirty="0">
                <a:latin typeface="Arial Narrow" pitchFamily="34" charset="0"/>
              </a:rPr>
              <a:t>___________________________</a:t>
            </a:r>
          </a:p>
        </p:txBody>
      </p:sp>
      <p:sp>
        <p:nvSpPr>
          <p:cNvPr id="86022" name="Text Box 5"/>
          <p:cNvSpPr txBox="1">
            <a:spLocks noChangeArrowheads="1"/>
          </p:cNvSpPr>
          <p:nvPr/>
        </p:nvSpPr>
        <p:spPr bwMode="auto">
          <a:xfrm>
            <a:off x="4529138" y="2971801"/>
            <a:ext cx="4583112" cy="1877435"/>
          </a:xfrm>
          <a:prstGeom prst="rect">
            <a:avLst/>
          </a:prstGeom>
          <a:noFill/>
          <a:ln w="9525">
            <a:noFill/>
            <a:miter lim="800000"/>
            <a:headEnd/>
            <a:tailEnd/>
          </a:ln>
        </p:spPr>
        <p:txBody>
          <a:bodyPr lIns="91439" tIns="45719" rIns="91439" bIns="45719">
            <a:spAutoFit/>
          </a:bodyPr>
          <a:lstStyle/>
          <a:p>
            <a:pPr eaLnBrk="0" hangingPunct="0"/>
            <a:r>
              <a:rPr lang="en-US" sz="1600" b="1" dirty="0">
                <a:latin typeface="Arial Narrow" pitchFamily="34" charset="0"/>
              </a:rPr>
              <a:t>         </a:t>
            </a:r>
            <a:r>
              <a:rPr lang="en-US" sz="1600" b="1" u="sng" dirty="0">
                <a:latin typeface="Arial Narrow" pitchFamily="34" charset="0"/>
              </a:rPr>
              <a:t>5-15%	</a:t>
            </a:r>
            <a:r>
              <a:rPr lang="en-US" sz="1600" b="1" u="sng" dirty="0" smtClean="0">
                <a:latin typeface="Arial Narrow" pitchFamily="34" charset="0"/>
              </a:rPr>
              <a:t>Tier </a:t>
            </a:r>
            <a:r>
              <a:rPr lang="en-US" sz="1600" b="1" u="sng" dirty="0">
                <a:latin typeface="Arial Narrow" pitchFamily="34" charset="0"/>
              </a:rPr>
              <a:t>2/Secondary Interventions</a:t>
            </a:r>
            <a:endParaRPr lang="en-US" sz="1600" b="1" dirty="0">
              <a:latin typeface="Arial Narrow" pitchFamily="34" charset="0"/>
            </a:endParaRPr>
          </a:p>
          <a:p>
            <a:pPr lvl="4" eaLnBrk="0" hangingPunct="0">
              <a:buFontTx/>
              <a:buChar char="•"/>
            </a:pPr>
            <a:r>
              <a:rPr lang="en-US" sz="1400" dirty="0">
                <a:latin typeface="Arial Narrow" pitchFamily="34" charset="0"/>
              </a:rPr>
              <a:t>____________________________</a:t>
            </a:r>
          </a:p>
          <a:p>
            <a:pPr lvl="4" eaLnBrk="0" hangingPunct="0">
              <a:buFontTx/>
              <a:buChar char="•"/>
            </a:pPr>
            <a:r>
              <a:rPr lang="en-US" sz="1400" dirty="0">
                <a:latin typeface="Arial Narrow" pitchFamily="34" charset="0"/>
              </a:rPr>
              <a:t>____________________________</a:t>
            </a:r>
          </a:p>
          <a:p>
            <a:pPr lvl="4" eaLnBrk="0" hangingPunct="0">
              <a:buFontTx/>
              <a:buChar char="•"/>
            </a:pPr>
            <a:r>
              <a:rPr lang="en-US" sz="1400" dirty="0">
                <a:latin typeface="Arial Narrow" pitchFamily="34" charset="0"/>
              </a:rPr>
              <a:t>____________________________</a:t>
            </a:r>
          </a:p>
          <a:p>
            <a:pPr lvl="4" eaLnBrk="0" hangingPunct="0">
              <a:buFontTx/>
              <a:buChar char="•"/>
            </a:pPr>
            <a:r>
              <a:rPr lang="en-US" sz="1400" dirty="0">
                <a:latin typeface="Arial Narrow" pitchFamily="34" charset="0"/>
              </a:rPr>
              <a:t>____________________________</a:t>
            </a:r>
          </a:p>
          <a:p>
            <a:pPr lvl="4" eaLnBrk="0" hangingPunct="0">
              <a:buFontTx/>
              <a:buChar char="•"/>
            </a:pPr>
            <a:r>
              <a:rPr lang="en-US" sz="1400" dirty="0">
                <a:latin typeface="Arial Narrow" pitchFamily="34" charset="0"/>
              </a:rPr>
              <a:t>____________________________</a:t>
            </a:r>
          </a:p>
          <a:p>
            <a:pPr lvl="4" eaLnBrk="0" hangingPunct="0">
              <a:buFontTx/>
              <a:buChar char="•"/>
            </a:pPr>
            <a:r>
              <a:rPr lang="en-US" sz="1400" dirty="0">
                <a:latin typeface="Arial Narrow" pitchFamily="34" charset="0"/>
              </a:rPr>
              <a:t>____________________________</a:t>
            </a:r>
          </a:p>
          <a:p>
            <a:pPr eaLnBrk="0" hangingPunct="0"/>
            <a:endParaRPr lang="en-US" sz="1400" dirty="0">
              <a:latin typeface="Arial Narrow" pitchFamily="34" charset="0"/>
            </a:endParaRPr>
          </a:p>
        </p:txBody>
      </p:sp>
      <p:sp>
        <p:nvSpPr>
          <p:cNvPr id="86024" name="Text Box 7"/>
          <p:cNvSpPr txBox="1">
            <a:spLocks noChangeArrowheads="1"/>
          </p:cNvSpPr>
          <p:nvPr/>
        </p:nvSpPr>
        <p:spPr bwMode="auto">
          <a:xfrm>
            <a:off x="4735513" y="4619626"/>
            <a:ext cx="4354512" cy="1415770"/>
          </a:xfrm>
          <a:prstGeom prst="rect">
            <a:avLst/>
          </a:prstGeom>
          <a:noFill/>
          <a:ln w="9525">
            <a:noFill/>
            <a:miter lim="800000"/>
            <a:headEnd/>
            <a:tailEnd/>
          </a:ln>
        </p:spPr>
        <p:txBody>
          <a:bodyPr lIns="91439" tIns="45719" rIns="91439" bIns="45719">
            <a:spAutoFit/>
          </a:bodyPr>
          <a:lstStyle/>
          <a:p>
            <a:pPr eaLnBrk="0" hangingPunct="0"/>
            <a:r>
              <a:rPr lang="en-US" sz="1600" b="1" dirty="0">
                <a:latin typeface="Arial Narrow" pitchFamily="34" charset="0"/>
              </a:rPr>
              <a:t>	</a:t>
            </a:r>
            <a:r>
              <a:rPr lang="en-US" sz="1600" b="1" u="sng" dirty="0">
                <a:latin typeface="Arial Narrow" pitchFamily="34" charset="0"/>
              </a:rPr>
              <a:t>80-90%	Tier 1/Universal Interventions</a:t>
            </a:r>
            <a:endParaRPr lang="en-US" sz="1600" b="1" dirty="0">
              <a:latin typeface="Arial Narrow" pitchFamily="34" charset="0"/>
            </a:endParaRPr>
          </a:p>
          <a:p>
            <a:pPr lvl="4" eaLnBrk="0" hangingPunct="0">
              <a:buFontTx/>
              <a:buChar char="•"/>
            </a:pPr>
            <a:r>
              <a:rPr lang="en-US" sz="1400" dirty="0">
                <a:latin typeface="Arial Narrow" pitchFamily="34" charset="0"/>
              </a:rPr>
              <a:t>____________________________</a:t>
            </a:r>
          </a:p>
          <a:p>
            <a:pPr lvl="4" eaLnBrk="0" hangingPunct="0">
              <a:buFontTx/>
              <a:buChar char="•"/>
            </a:pPr>
            <a:r>
              <a:rPr lang="en-US" sz="1400" dirty="0">
                <a:latin typeface="Arial Narrow" pitchFamily="34" charset="0"/>
              </a:rPr>
              <a:t>____________________________</a:t>
            </a:r>
          </a:p>
          <a:p>
            <a:pPr lvl="4" eaLnBrk="0" hangingPunct="0">
              <a:buFontTx/>
              <a:buChar char="•"/>
            </a:pPr>
            <a:r>
              <a:rPr lang="en-US" sz="1400" dirty="0">
                <a:latin typeface="Arial Narrow" pitchFamily="34" charset="0"/>
              </a:rPr>
              <a:t>____________________________</a:t>
            </a:r>
          </a:p>
          <a:p>
            <a:pPr lvl="4" eaLnBrk="0" hangingPunct="0">
              <a:buFontTx/>
              <a:buChar char="•"/>
            </a:pPr>
            <a:r>
              <a:rPr lang="en-US" sz="1400" dirty="0">
                <a:latin typeface="Arial Narrow" pitchFamily="34" charset="0"/>
              </a:rPr>
              <a:t>____________________________</a:t>
            </a:r>
          </a:p>
          <a:p>
            <a:pPr lvl="4" eaLnBrk="0" hangingPunct="0">
              <a:buFontTx/>
              <a:buChar char="•"/>
            </a:pPr>
            <a:r>
              <a:rPr lang="en-US" sz="1400" dirty="0">
                <a:latin typeface="Arial Narrow" pitchFamily="34" charset="0"/>
              </a:rPr>
              <a:t>____________________________</a:t>
            </a:r>
          </a:p>
        </p:txBody>
      </p:sp>
      <p:sp>
        <p:nvSpPr>
          <p:cNvPr id="93192" name="Rectangle 8"/>
          <p:cNvSpPr>
            <a:spLocks noGrp="1" noChangeArrowheads="1"/>
          </p:cNvSpPr>
          <p:nvPr>
            <p:ph type="title" idx="4294967295"/>
          </p:nvPr>
        </p:nvSpPr>
        <p:spPr>
          <a:xfrm>
            <a:off x="731520" y="205740"/>
            <a:ext cx="7927975" cy="914400"/>
          </a:xfrm>
        </p:spPr>
        <p:txBody>
          <a:bodyPr>
            <a:normAutofit fontScale="90000"/>
          </a:bodyPr>
          <a:lstStyle/>
          <a:p>
            <a:pPr eaLnBrk="1" hangingPunct="1">
              <a:defRPr/>
            </a:pPr>
            <a:r>
              <a:rPr lang="en-US" sz="2800" dirty="0" smtClean="0">
                <a:solidFill>
                  <a:schemeClr val="bg2">
                    <a:lumMod val="10000"/>
                  </a:schemeClr>
                </a:solidFill>
                <a:latin typeface="Arial" pitchFamily="34" charset="0"/>
                <a:cs typeface="Arial" pitchFamily="34" charset="0"/>
              </a:rPr>
              <a:t>Schools need to be clear about what interventions they have (and don’t have) in place</a:t>
            </a:r>
          </a:p>
        </p:txBody>
      </p:sp>
      <p:sp>
        <p:nvSpPr>
          <p:cNvPr id="86027" name="Text Box 10"/>
          <p:cNvSpPr txBox="1">
            <a:spLocks noChangeArrowheads="1"/>
          </p:cNvSpPr>
          <p:nvPr/>
        </p:nvSpPr>
        <p:spPr bwMode="auto">
          <a:xfrm>
            <a:off x="4876800" y="1355726"/>
            <a:ext cx="4062413" cy="396875"/>
          </a:xfrm>
          <a:prstGeom prst="rect">
            <a:avLst/>
          </a:prstGeom>
          <a:noFill/>
          <a:ln w="9525">
            <a:noFill/>
            <a:miter lim="800000"/>
            <a:headEnd/>
            <a:tailEnd/>
          </a:ln>
        </p:spPr>
        <p:txBody>
          <a:bodyPr lIns="91439" tIns="45719" rIns="91439" bIns="45719">
            <a:spAutoFit/>
          </a:bodyPr>
          <a:lstStyle/>
          <a:p>
            <a:pPr algn="r"/>
            <a:r>
              <a:rPr lang="en-US" sz="2000" b="1" dirty="0" smtClean="0">
                <a:latin typeface="Century Gothic" pitchFamily="34" charset="0"/>
              </a:rPr>
              <a:t>Data to measure effectiveness</a:t>
            </a:r>
            <a:endParaRPr lang="en-US" sz="2000" b="1" dirty="0">
              <a:latin typeface="Century Gothic" pitchFamily="34" charset="0"/>
            </a:endParaRPr>
          </a:p>
        </p:txBody>
      </p:sp>
      <p:grpSp>
        <p:nvGrpSpPr>
          <p:cNvPr id="2" name="Group 11"/>
          <p:cNvGrpSpPr>
            <a:grpSpLocks/>
          </p:cNvGrpSpPr>
          <p:nvPr/>
        </p:nvGrpSpPr>
        <p:grpSpPr bwMode="auto">
          <a:xfrm>
            <a:off x="3033713" y="1952626"/>
            <a:ext cx="2667000" cy="4448175"/>
            <a:chOff x="1989" y="1230"/>
            <a:chExt cx="1680" cy="2802"/>
          </a:xfrm>
        </p:grpSpPr>
        <p:grpSp>
          <p:nvGrpSpPr>
            <p:cNvPr id="3" name="Group 12"/>
            <p:cNvGrpSpPr>
              <a:grpSpLocks/>
            </p:cNvGrpSpPr>
            <p:nvPr/>
          </p:nvGrpSpPr>
          <p:grpSpPr bwMode="auto">
            <a:xfrm>
              <a:off x="1989" y="1230"/>
              <a:ext cx="1680" cy="2802"/>
              <a:chOff x="1989" y="1230"/>
              <a:chExt cx="1680" cy="2802"/>
            </a:xfrm>
          </p:grpSpPr>
          <p:sp>
            <p:nvSpPr>
              <p:cNvPr id="86033" name="AutoShape 13"/>
              <p:cNvSpPr>
                <a:spLocks noChangeArrowheads="1"/>
              </p:cNvSpPr>
              <p:nvPr/>
            </p:nvSpPr>
            <p:spPr bwMode="auto">
              <a:xfrm>
                <a:off x="2751" y="1230"/>
                <a:ext cx="156" cy="259"/>
              </a:xfrm>
              <a:prstGeom prst="triangle">
                <a:avLst>
                  <a:gd name="adj" fmla="val 50000"/>
                </a:avLst>
              </a:prstGeom>
              <a:solidFill>
                <a:srgbClr val="FF0000"/>
              </a:solidFill>
              <a:ln w="25400">
                <a:noFill/>
                <a:miter lim="800000"/>
                <a:headEnd/>
                <a:tailEnd/>
              </a:ln>
            </p:spPr>
            <p:txBody>
              <a:bodyPr wrap="none" anchor="ctr"/>
              <a:lstStyle/>
              <a:p>
                <a:endParaRPr lang="en-US"/>
              </a:p>
            </p:txBody>
          </p:sp>
          <p:sp>
            <p:nvSpPr>
              <p:cNvPr id="86034" name="AutoShape 14"/>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close/>
                  </a:path>
                </a:pathLst>
              </a:custGeom>
              <a:solidFill>
                <a:srgbClr val="009900"/>
              </a:solidFill>
              <a:ln w="9525">
                <a:noFill/>
                <a:miter lim="800000"/>
                <a:headEnd/>
                <a:tailEnd/>
              </a:ln>
            </p:spPr>
            <p:txBody>
              <a:bodyPr wrap="none" anchor="ctr"/>
              <a:lstStyle/>
              <a:p>
                <a:endParaRPr lang="en-US"/>
              </a:p>
            </p:txBody>
          </p:sp>
          <p:sp>
            <p:nvSpPr>
              <p:cNvPr id="86035" name="AutoShape 15"/>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close/>
                  </a:path>
                </a:pathLst>
              </a:custGeom>
              <a:gradFill rotWithShape="1">
                <a:gsLst>
                  <a:gs pos="0">
                    <a:srgbClr val="009900"/>
                  </a:gs>
                  <a:gs pos="100000">
                    <a:srgbClr val="FFFF00"/>
                  </a:gs>
                </a:gsLst>
                <a:lin ang="5400000" scaled="1"/>
              </a:gradFill>
              <a:ln w="9525">
                <a:noFill/>
                <a:miter lim="800000"/>
                <a:headEnd/>
                <a:tailEnd/>
              </a:ln>
            </p:spPr>
            <p:txBody>
              <a:bodyPr wrap="none" anchor="ctr"/>
              <a:lstStyle/>
              <a:p>
                <a:endParaRPr lang="en-US"/>
              </a:p>
            </p:txBody>
          </p:sp>
          <p:sp>
            <p:nvSpPr>
              <p:cNvPr id="86036"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close/>
                  </a:path>
                </a:pathLst>
              </a:custGeom>
              <a:solidFill>
                <a:srgbClr val="FFFF00"/>
              </a:solidFill>
              <a:ln w="9525">
                <a:noFill/>
                <a:miter lim="800000"/>
                <a:headEnd/>
                <a:tailEnd/>
              </a:ln>
            </p:spPr>
            <p:txBody>
              <a:bodyPr wrap="none" anchor="ctr"/>
              <a:lstStyle/>
              <a:p>
                <a:endParaRPr lang="en-US"/>
              </a:p>
            </p:txBody>
          </p:sp>
          <p:sp>
            <p:nvSpPr>
              <p:cNvPr id="86037"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close/>
                  </a:path>
                </a:pathLst>
              </a:custGeom>
              <a:gradFill rotWithShape="1">
                <a:gsLst>
                  <a:gs pos="0">
                    <a:srgbClr val="FFFF00"/>
                  </a:gs>
                  <a:gs pos="100000">
                    <a:srgbClr val="FF0000"/>
                  </a:gs>
                </a:gsLst>
                <a:lin ang="5400000" scaled="1"/>
              </a:gradFill>
              <a:ln w="9525">
                <a:noFill/>
                <a:miter lim="800000"/>
                <a:headEnd/>
                <a:tailEnd/>
              </a:ln>
            </p:spPr>
            <p:txBody>
              <a:bodyPr wrap="none" anchor="ctr"/>
              <a:lstStyle/>
              <a:p>
                <a:endParaRPr lang="en-US"/>
              </a:p>
            </p:txBody>
          </p:sp>
        </p:grpSp>
        <p:sp>
          <p:nvSpPr>
            <p:cNvPr id="86032"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p:spPr>
          <p:txBody>
            <a:bodyPr wrap="none" anchor="ctr"/>
            <a:lstStyle/>
            <a:p>
              <a:endParaRPr lang="en-US"/>
            </a:p>
          </p:txBody>
        </p:sp>
      </p:grpSp>
      <p:sp>
        <p:nvSpPr>
          <p:cNvPr id="86029" name="Text Box 19"/>
          <p:cNvSpPr txBox="1">
            <a:spLocks noChangeArrowheads="1"/>
          </p:cNvSpPr>
          <p:nvPr/>
        </p:nvSpPr>
        <p:spPr bwMode="auto">
          <a:xfrm>
            <a:off x="0" y="6480974"/>
            <a:ext cx="7006442" cy="338552"/>
          </a:xfrm>
          <a:prstGeom prst="rect">
            <a:avLst/>
          </a:prstGeom>
          <a:noFill/>
          <a:ln w="9525">
            <a:noFill/>
            <a:miter lim="800000"/>
            <a:headEnd/>
            <a:tailEnd/>
          </a:ln>
        </p:spPr>
        <p:txBody>
          <a:bodyPr wrap="square" lIns="91439" tIns="45719" rIns="91439" bIns="45719">
            <a:spAutoFit/>
          </a:bodyPr>
          <a:lstStyle/>
          <a:p>
            <a:pPr>
              <a:spcBef>
                <a:spcPct val="50000"/>
              </a:spcBef>
            </a:pPr>
            <a:r>
              <a:rPr lang="en-US" sz="800" i="1" dirty="0">
                <a:latin typeface="Century Gothic" pitchFamily="34" charset="0"/>
              </a:rPr>
              <a:t>Adapted from Illinois PBIS Network, Revised May 15, 2008. Adapted from “What is school-wide PBS?” OSEP Technical Assistance Center on Positive Behavioral Interventions and Supports.  Accessed at http://pbis.org/school-wide.htm</a:t>
            </a:r>
          </a:p>
        </p:txBody>
      </p:sp>
      <p:sp>
        <p:nvSpPr>
          <p:cNvPr id="16" name="Slide Number Placeholder 15"/>
          <p:cNvSpPr>
            <a:spLocks noGrp="1"/>
          </p:cNvSpPr>
          <p:nvPr>
            <p:ph type="sldNum" sz="quarter" idx="12"/>
          </p:nvPr>
        </p:nvSpPr>
        <p:spPr/>
        <p:txBody>
          <a:bodyPr/>
          <a:lstStyle/>
          <a:p>
            <a:fld id="{F93B42A7-71DA-6C4D-83B4-B36938559A4D}" type="slidenum">
              <a:rPr lang="en-US" smtClean="0"/>
              <a:pPr/>
              <a:t>73</a:t>
            </a:fld>
            <a:endParaRPr lang="en-US"/>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2"/>
          <p:cNvSpPr txBox="1">
            <a:spLocks noChangeArrowheads="1"/>
          </p:cNvSpPr>
          <p:nvPr/>
        </p:nvSpPr>
        <p:spPr bwMode="auto">
          <a:xfrm>
            <a:off x="352425" y="1920876"/>
            <a:ext cx="4343400" cy="1015661"/>
          </a:xfrm>
          <a:prstGeom prst="rect">
            <a:avLst/>
          </a:prstGeom>
          <a:noFill/>
          <a:ln w="9525">
            <a:noFill/>
            <a:miter lim="800000"/>
            <a:headEnd/>
            <a:tailEnd/>
          </a:ln>
        </p:spPr>
        <p:txBody>
          <a:bodyPr lIns="91439" tIns="45719" rIns="91439" bIns="45719">
            <a:spAutoFit/>
          </a:bodyPr>
          <a:lstStyle/>
          <a:p>
            <a:pPr eaLnBrk="0" hangingPunct="0"/>
            <a:r>
              <a:rPr lang="en-US" sz="1600" b="1" u="sng" dirty="0" smtClean="0">
                <a:latin typeface="Arial Narrow" pitchFamily="34" charset="0"/>
              </a:rPr>
              <a:t>Tier 3/Tertiary Interventions	</a:t>
            </a:r>
            <a:r>
              <a:rPr lang="en-US" sz="1600" b="1" u="sng" dirty="0">
                <a:latin typeface="Arial Narrow" pitchFamily="34" charset="0"/>
              </a:rPr>
              <a:t>               1-5%</a:t>
            </a:r>
            <a:endParaRPr lang="en-US" sz="1600" b="1" dirty="0">
              <a:latin typeface="Arial Narrow" pitchFamily="34" charset="0"/>
            </a:endParaRPr>
          </a:p>
          <a:p>
            <a:pPr eaLnBrk="0" hangingPunct="0">
              <a:buFontTx/>
              <a:buChar char="•"/>
            </a:pPr>
            <a:r>
              <a:rPr lang="en-US" sz="1400" dirty="0" smtClean="0">
                <a:latin typeface="Arial Narrow" pitchFamily="34" charset="0"/>
              </a:rPr>
              <a:t>_____________________</a:t>
            </a:r>
          </a:p>
          <a:p>
            <a:pPr eaLnBrk="0" hangingPunct="0">
              <a:buFontTx/>
              <a:buChar char="•"/>
            </a:pPr>
            <a:r>
              <a:rPr lang="en-US" sz="1400" dirty="0" smtClean="0">
                <a:latin typeface="Arial Narrow" pitchFamily="34" charset="0"/>
              </a:rPr>
              <a:t>_____________________</a:t>
            </a:r>
          </a:p>
          <a:p>
            <a:pPr eaLnBrk="0" hangingPunct="0">
              <a:buFontTx/>
              <a:buChar char="•"/>
            </a:pPr>
            <a:r>
              <a:rPr lang="en-US" sz="1400" dirty="0" smtClean="0">
                <a:latin typeface="Arial Narrow" pitchFamily="34" charset="0"/>
              </a:rPr>
              <a:t>_____________________</a:t>
            </a:r>
            <a:endParaRPr lang="en-US" sz="1400" dirty="0">
              <a:latin typeface="Arial Narrow" pitchFamily="34" charset="0"/>
            </a:endParaRPr>
          </a:p>
        </p:txBody>
      </p:sp>
      <p:sp>
        <p:nvSpPr>
          <p:cNvPr id="86020" name="Text Box 3"/>
          <p:cNvSpPr txBox="1">
            <a:spLocks noChangeArrowheads="1"/>
          </p:cNvSpPr>
          <p:nvPr/>
        </p:nvSpPr>
        <p:spPr bwMode="auto">
          <a:xfrm>
            <a:off x="4529138" y="1920876"/>
            <a:ext cx="4354512" cy="984883"/>
          </a:xfrm>
          <a:prstGeom prst="rect">
            <a:avLst/>
          </a:prstGeom>
          <a:noFill/>
          <a:ln w="9525">
            <a:noFill/>
            <a:miter lim="800000"/>
            <a:headEnd/>
            <a:tailEnd/>
          </a:ln>
        </p:spPr>
        <p:txBody>
          <a:bodyPr lIns="91439" tIns="45719" rIns="91439" bIns="45719">
            <a:spAutoFit/>
          </a:bodyPr>
          <a:lstStyle/>
          <a:p>
            <a:pPr eaLnBrk="0" hangingPunct="0"/>
            <a:r>
              <a:rPr lang="en-US" sz="1600" b="1" dirty="0">
                <a:latin typeface="Arial Narrow" pitchFamily="34" charset="0"/>
              </a:rPr>
              <a:t>  </a:t>
            </a:r>
            <a:r>
              <a:rPr lang="en-US" sz="1600" b="1" u="sng" dirty="0">
                <a:latin typeface="Arial Narrow" pitchFamily="34" charset="0"/>
              </a:rPr>
              <a:t>1-5%		Tier 3/Tertiary Interventions</a:t>
            </a:r>
            <a:endParaRPr lang="en-US" sz="1600" b="1" dirty="0">
              <a:latin typeface="Arial Narrow" pitchFamily="34" charset="0"/>
            </a:endParaRPr>
          </a:p>
          <a:p>
            <a:pPr lvl="4" eaLnBrk="0" hangingPunct="0">
              <a:buFontTx/>
              <a:buChar char="•"/>
            </a:pPr>
            <a:r>
              <a:rPr lang="en-US" sz="1400" dirty="0">
                <a:latin typeface="Arial Narrow" pitchFamily="34" charset="0"/>
              </a:rPr>
              <a:t>___________________________</a:t>
            </a:r>
          </a:p>
          <a:p>
            <a:pPr lvl="4" eaLnBrk="0" hangingPunct="0">
              <a:buFontTx/>
              <a:buChar char="•"/>
            </a:pPr>
            <a:r>
              <a:rPr lang="en-US" sz="1400" dirty="0">
                <a:latin typeface="Arial Narrow" pitchFamily="34" charset="0"/>
              </a:rPr>
              <a:t>___________________________</a:t>
            </a:r>
          </a:p>
          <a:p>
            <a:pPr lvl="4" eaLnBrk="0" hangingPunct="0">
              <a:buFontTx/>
              <a:buChar char="•"/>
            </a:pPr>
            <a:r>
              <a:rPr lang="en-US" sz="1400" dirty="0">
                <a:latin typeface="Arial Narrow" pitchFamily="34" charset="0"/>
              </a:rPr>
              <a:t>___________________________</a:t>
            </a:r>
          </a:p>
        </p:txBody>
      </p:sp>
      <p:sp>
        <p:nvSpPr>
          <p:cNvPr id="86021" name="Text Box 4"/>
          <p:cNvSpPr txBox="1">
            <a:spLocks noChangeArrowheads="1"/>
          </p:cNvSpPr>
          <p:nvPr/>
        </p:nvSpPr>
        <p:spPr bwMode="auto">
          <a:xfrm>
            <a:off x="352425" y="2974976"/>
            <a:ext cx="3733800" cy="1631214"/>
          </a:xfrm>
          <a:prstGeom prst="rect">
            <a:avLst/>
          </a:prstGeom>
          <a:noFill/>
          <a:ln w="9525">
            <a:noFill/>
            <a:miter lim="800000"/>
            <a:headEnd/>
            <a:tailEnd/>
          </a:ln>
        </p:spPr>
        <p:txBody>
          <a:bodyPr lIns="91439" tIns="45719" rIns="91439" bIns="45719">
            <a:spAutoFit/>
          </a:bodyPr>
          <a:lstStyle/>
          <a:p>
            <a:pPr eaLnBrk="0" hangingPunct="0"/>
            <a:r>
              <a:rPr lang="en-US" sz="1600" b="1" u="sng" dirty="0">
                <a:latin typeface="Arial Narrow" pitchFamily="34" charset="0"/>
              </a:rPr>
              <a:t>Tier 2/Secondary Interventions	      5-15%</a:t>
            </a:r>
            <a:endParaRPr lang="en-US" sz="1600" b="1" dirty="0">
              <a:latin typeface="Arial Narrow" pitchFamily="34" charset="0"/>
            </a:endParaRPr>
          </a:p>
          <a:p>
            <a:pPr eaLnBrk="0" hangingPunct="0">
              <a:buFontTx/>
              <a:buChar char="•"/>
            </a:pPr>
            <a:r>
              <a:rPr lang="en-US" sz="1400" dirty="0">
                <a:latin typeface="Arial Narrow" pitchFamily="34" charset="0"/>
              </a:rPr>
              <a:t>___________________________</a:t>
            </a:r>
          </a:p>
          <a:p>
            <a:pPr eaLnBrk="0" hangingPunct="0">
              <a:buFontTx/>
              <a:buChar char="•"/>
            </a:pPr>
            <a:r>
              <a:rPr lang="en-US" sz="1400" dirty="0">
                <a:latin typeface="Arial Narrow" pitchFamily="34" charset="0"/>
              </a:rPr>
              <a:t>___________________________</a:t>
            </a:r>
          </a:p>
          <a:p>
            <a:pPr eaLnBrk="0" hangingPunct="0">
              <a:buFontTx/>
              <a:buChar char="•"/>
            </a:pPr>
            <a:r>
              <a:rPr lang="en-US" sz="1400" dirty="0">
                <a:latin typeface="Arial Narrow" pitchFamily="34" charset="0"/>
              </a:rPr>
              <a:t>___________________________</a:t>
            </a:r>
          </a:p>
          <a:p>
            <a:pPr eaLnBrk="0" hangingPunct="0">
              <a:buFontTx/>
              <a:buChar char="•"/>
            </a:pPr>
            <a:r>
              <a:rPr lang="en-US" sz="1400" dirty="0">
                <a:latin typeface="Arial Narrow" pitchFamily="34" charset="0"/>
              </a:rPr>
              <a:t>___________________________</a:t>
            </a:r>
          </a:p>
          <a:p>
            <a:pPr eaLnBrk="0" hangingPunct="0">
              <a:buFontTx/>
              <a:buChar char="•"/>
            </a:pPr>
            <a:r>
              <a:rPr lang="en-US" sz="1400" dirty="0">
                <a:latin typeface="Arial Narrow" pitchFamily="34" charset="0"/>
              </a:rPr>
              <a:t>___________________________</a:t>
            </a:r>
          </a:p>
          <a:p>
            <a:pPr eaLnBrk="0" hangingPunct="0">
              <a:buFontTx/>
              <a:buChar char="•"/>
            </a:pPr>
            <a:r>
              <a:rPr lang="en-US" sz="1400" dirty="0">
                <a:latin typeface="Arial Narrow" pitchFamily="34" charset="0"/>
              </a:rPr>
              <a:t>___________________________</a:t>
            </a:r>
          </a:p>
        </p:txBody>
      </p:sp>
      <p:sp>
        <p:nvSpPr>
          <p:cNvPr id="86022" name="Text Box 5"/>
          <p:cNvSpPr txBox="1">
            <a:spLocks noChangeArrowheads="1"/>
          </p:cNvSpPr>
          <p:nvPr/>
        </p:nvSpPr>
        <p:spPr bwMode="auto">
          <a:xfrm>
            <a:off x="4529138" y="2971801"/>
            <a:ext cx="4583112" cy="1877435"/>
          </a:xfrm>
          <a:prstGeom prst="rect">
            <a:avLst/>
          </a:prstGeom>
          <a:noFill/>
          <a:ln w="9525">
            <a:noFill/>
            <a:miter lim="800000"/>
            <a:headEnd/>
            <a:tailEnd/>
          </a:ln>
        </p:spPr>
        <p:txBody>
          <a:bodyPr lIns="91439" tIns="45719" rIns="91439" bIns="45719">
            <a:spAutoFit/>
          </a:bodyPr>
          <a:lstStyle/>
          <a:p>
            <a:pPr eaLnBrk="0" hangingPunct="0"/>
            <a:r>
              <a:rPr lang="en-US" sz="1600" b="1" dirty="0">
                <a:latin typeface="Arial Narrow" pitchFamily="34" charset="0"/>
              </a:rPr>
              <a:t>         </a:t>
            </a:r>
            <a:r>
              <a:rPr lang="en-US" sz="1600" b="1" u="sng" dirty="0">
                <a:latin typeface="Arial Narrow" pitchFamily="34" charset="0"/>
              </a:rPr>
              <a:t>5-15%	</a:t>
            </a:r>
            <a:r>
              <a:rPr lang="en-US" sz="1600" b="1" u="sng" dirty="0" smtClean="0">
                <a:latin typeface="Arial Narrow" pitchFamily="34" charset="0"/>
              </a:rPr>
              <a:t>Tier </a:t>
            </a:r>
            <a:r>
              <a:rPr lang="en-US" sz="1600" b="1" u="sng" dirty="0">
                <a:latin typeface="Arial Narrow" pitchFamily="34" charset="0"/>
              </a:rPr>
              <a:t>2/Secondary Interventions</a:t>
            </a:r>
            <a:endParaRPr lang="en-US" sz="1600" b="1" dirty="0">
              <a:latin typeface="Arial Narrow" pitchFamily="34" charset="0"/>
            </a:endParaRPr>
          </a:p>
          <a:p>
            <a:pPr lvl="4" eaLnBrk="0" hangingPunct="0">
              <a:buFontTx/>
              <a:buChar char="•"/>
            </a:pPr>
            <a:r>
              <a:rPr lang="en-US" sz="1400" dirty="0">
                <a:latin typeface="Arial Narrow" pitchFamily="34" charset="0"/>
              </a:rPr>
              <a:t>____________________________</a:t>
            </a:r>
          </a:p>
          <a:p>
            <a:pPr lvl="4" eaLnBrk="0" hangingPunct="0">
              <a:buFontTx/>
              <a:buChar char="•"/>
            </a:pPr>
            <a:r>
              <a:rPr lang="en-US" sz="1400" dirty="0">
                <a:latin typeface="Arial Narrow" pitchFamily="34" charset="0"/>
              </a:rPr>
              <a:t>____________________________</a:t>
            </a:r>
          </a:p>
          <a:p>
            <a:pPr lvl="4" eaLnBrk="0" hangingPunct="0">
              <a:buFontTx/>
              <a:buChar char="•"/>
            </a:pPr>
            <a:r>
              <a:rPr lang="en-US" sz="1400" dirty="0">
                <a:latin typeface="Arial Narrow" pitchFamily="34" charset="0"/>
              </a:rPr>
              <a:t>____________________________</a:t>
            </a:r>
          </a:p>
          <a:p>
            <a:pPr lvl="4" eaLnBrk="0" hangingPunct="0">
              <a:buFontTx/>
              <a:buChar char="•"/>
            </a:pPr>
            <a:r>
              <a:rPr lang="en-US" sz="1400" dirty="0">
                <a:latin typeface="Arial Narrow" pitchFamily="34" charset="0"/>
              </a:rPr>
              <a:t>____________________________</a:t>
            </a:r>
          </a:p>
          <a:p>
            <a:pPr lvl="4" eaLnBrk="0" hangingPunct="0">
              <a:buFontTx/>
              <a:buChar char="•"/>
            </a:pPr>
            <a:r>
              <a:rPr lang="en-US" sz="1400" dirty="0">
                <a:latin typeface="Arial Narrow" pitchFamily="34" charset="0"/>
              </a:rPr>
              <a:t>____________________________</a:t>
            </a:r>
          </a:p>
          <a:p>
            <a:pPr lvl="4" eaLnBrk="0" hangingPunct="0">
              <a:buFontTx/>
              <a:buChar char="•"/>
            </a:pPr>
            <a:r>
              <a:rPr lang="en-US" sz="1400" dirty="0">
                <a:latin typeface="Arial Narrow" pitchFamily="34" charset="0"/>
              </a:rPr>
              <a:t>____________________________</a:t>
            </a:r>
          </a:p>
          <a:p>
            <a:pPr eaLnBrk="0" hangingPunct="0"/>
            <a:endParaRPr lang="en-US" sz="1400" dirty="0">
              <a:latin typeface="Arial Narrow" pitchFamily="34" charset="0"/>
            </a:endParaRPr>
          </a:p>
        </p:txBody>
      </p:sp>
      <p:sp>
        <p:nvSpPr>
          <p:cNvPr id="86023" name="Text Box 6"/>
          <p:cNvSpPr txBox="1">
            <a:spLocks noChangeArrowheads="1"/>
          </p:cNvSpPr>
          <p:nvPr/>
        </p:nvSpPr>
        <p:spPr bwMode="auto">
          <a:xfrm>
            <a:off x="349250" y="4619626"/>
            <a:ext cx="3536950" cy="1815880"/>
          </a:xfrm>
          <a:prstGeom prst="rect">
            <a:avLst/>
          </a:prstGeom>
          <a:noFill/>
          <a:ln w="9525">
            <a:noFill/>
            <a:miter lim="800000"/>
            <a:headEnd/>
            <a:tailEnd/>
          </a:ln>
        </p:spPr>
        <p:txBody>
          <a:bodyPr lIns="91439" tIns="45719" rIns="91439" bIns="45719">
            <a:spAutoFit/>
          </a:bodyPr>
          <a:lstStyle/>
          <a:p>
            <a:pPr eaLnBrk="0" hangingPunct="0"/>
            <a:r>
              <a:rPr lang="en-US" sz="1600" b="1" u="sng" dirty="0">
                <a:latin typeface="Arial Narrow" pitchFamily="34" charset="0"/>
              </a:rPr>
              <a:t>Tier 1/Universal Interventions 80-90%</a:t>
            </a:r>
          </a:p>
          <a:p>
            <a:pPr eaLnBrk="0" hangingPunct="0">
              <a:buFontTx/>
              <a:buChar char="•"/>
            </a:pPr>
            <a:r>
              <a:rPr lang="en-US" sz="1600" b="1" dirty="0">
                <a:latin typeface="Arial Narrow" pitchFamily="34" charset="0"/>
              </a:rPr>
              <a:t>________________________</a:t>
            </a:r>
          </a:p>
          <a:p>
            <a:pPr eaLnBrk="0" hangingPunct="0">
              <a:buFontTx/>
              <a:buChar char="•"/>
            </a:pPr>
            <a:r>
              <a:rPr lang="en-US" sz="1600" b="1" dirty="0">
                <a:latin typeface="Arial Narrow" pitchFamily="34" charset="0"/>
              </a:rPr>
              <a:t>________________________</a:t>
            </a:r>
          </a:p>
          <a:p>
            <a:pPr eaLnBrk="0" hangingPunct="0">
              <a:buFontTx/>
              <a:buChar char="•"/>
            </a:pPr>
            <a:r>
              <a:rPr lang="en-US" sz="1600" b="1" dirty="0">
                <a:latin typeface="Arial Narrow" pitchFamily="34" charset="0"/>
              </a:rPr>
              <a:t>________________________</a:t>
            </a:r>
          </a:p>
          <a:p>
            <a:pPr eaLnBrk="0" hangingPunct="0">
              <a:buFontTx/>
              <a:buChar char="•"/>
            </a:pPr>
            <a:r>
              <a:rPr lang="en-US" sz="1600" b="1" dirty="0">
                <a:latin typeface="Arial Narrow" pitchFamily="34" charset="0"/>
              </a:rPr>
              <a:t>________________________</a:t>
            </a:r>
          </a:p>
          <a:p>
            <a:pPr eaLnBrk="0" hangingPunct="0">
              <a:buFontTx/>
              <a:buChar char="•"/>
            </a:pPr>
            <a:r>
              <a:rPr lang="en-US" sz="1600" b="1" dirty="0">
                <a:latin typeface="Arial Narrow" pitchFamily="34" charset="0"/>
              </a:rPr>
              <a:t>________________________</a:t>
            </a:r>
          </a:p>
          <a:p>
            <a:pPr eaLnBrk="0" hangingPunct="0">
              <a:buFontTx/>
              <a:buChar char="•"/>
            </a:pPr>
            <a:r>
              <a:rPr lang="en-US" sz="1600" b="1" dirty="0">
                <a:latin typeface="Arial Narrow" pitchFamily="34" charset="0"/>
              </a:rPr>
              <a:t>________________________</a:t>
            </a:r>
          </a:p>
        </p:txBody>
      </p:sp>
      <p:sp>
        <p:nvSpPr>
          <p:cNvPr id="86024" name="Text Box 7"/>
          <p:cNvSpPr txBox="1">
            <a:spLocks noChangeArrowheads="1"/>
          </p:cNvSpPr>
          <p:nvPr/>
        </p:nvSpPr>
        <p:spPr bwMode="auto">
          <a:xfrm>
            <a:off x="4735513" y="4619626"/>
            <a:ext cx="4354512" cy="1415770"/>
          </a:xfrm>
          <a:prstGeom prst="rect">
            <a:avLst/>
          </a:prstGeom>
          <a:noFill/>
          <a:ln w="9525">
            <a:noFill/>
            <a:miter lim="800000"/>
            <a:headEnd/>
            <a:tailEnd/>
          </a:ln>
        </p:spPr>
        <p:txBody>
          <a:bodyPr lIns="91439" tIns="45719" rIns="91439" bIns="45719">
            <a:spAutoFit/>
          </a:bodyPr>
          <a:lstStyle/>
          <a:p>
            <a:pPr eaLnBrk="0" hangingPunct="0"/>
            <a:r>
              <a:rPr lang="en-US" sz="1600" b="1" dirty="0">
                <a:latin typeface="Arial Narrow" pitchFamily="34" charset="0"/>
              </a:rPr>
              <a:t>	</a:t>
            </a:r>
            <a:r>
              <a:rPr lang="en-US" sz="1600" b="1" u="sng" dirty="0">
                <a:latin typeface="Arial Narrow" pitchFamily="34" charset="0"/>
              </a:rPr>
              <a:t>80-90%	Tier 1/Universal Interventions</a:t>
            </a:r>
            <a:endParaRPr lang="en-US" sz="1600" b="1" dirty="0">
              <a:latin typeface="Arial Narrow" pitchFamily="34" charset="0"/>
            </a:endParaRPr>
          </a:p>
          <a:p>
            <a:pPr lvl="4" eaLnBrk="0" hangingPunct="0">
              <a:buFontTx/>
              <a:buChar char="•"/>
            </a:pPr>
            <a:r>
              <a:rPr lang="en-US" sz="1400" dirty="0">
                <a:latin typeface="Arial Narrow" pitchFamily="34" charset="0"/>
              </a:rPr>
              <a:t>____________________________</a:t>
            </a:r>
          </a:p>
          <a:p>
            <a:pPr lvl="4" eaLnBrk="0" hangingPunct="0">
              <a:buFontTx/>
              <a:buChar char="•"/>
            </a:pPr>
            <a:r>
              <a:rPr lang="en-US" sz="1400" dirty="0">
                <a:latin typeface="Arial Narrow" pitchFamily="34" charset="0"/>
              </a:rPr>
              <a:t>____________________________</a:t>
            </a:r>
          </a:p>
          <a:p>
            <a:pPr lvl="4" eaLnBrk="0" hangingPunct="0">
              <a:buFontTx/>
              <a:buChar char="•"/>
            </a:pPr>
            <a:r>
              <a:rPr lang="en-US" sz="1400" dirty="0">
                <a:latin typeface="Arial Narrow" pitchFamily="34" charset="0"/>
              </a:rPr>
              <a:t>____________________________</a:t>
            </a:r>
          </a:p>
          <a:p>
            <a:pPr lvl="4" eaLnBrk="0" hangingPunct="0">
              <a:buFontTx/>
              <a:buChar char="•"/>
            </a:pPr>
            <a:r>
              <a:rPr lang="en-US" sz="1400" dirty="0">
                <a:latin typeface="Arial Narrow" pitchFamily="34" charset="0"/>
              </a:rPr>
              <a:t>____________________________</a:t>
            </a:r>
          </a:p>
          <a:p>
            <a:pPr lvl="4" eaLnBrk="0" hangingPunct="0">
              <a:buFontTx/>
              <a:buChar char="•"/>
            </a:pPr>
            <a:r>
              <a:rPr lang="en-US" sz="1400" dirty="0">
                <a:latin typeface="Arial Narrow" pitchFamily="34" charset="0"/>
              </a:rPr>
              <a:t>____________________________</a:t>
            </a:r>
          </a:p>
        </p:txBody>
      </p:sp>
      <p:sp>
        <p:nvSpPr>
          <p:cNvPr id="93192" name="Rectangle 8"/>
          <p:cNvSpPr>
            <a:spLocks noGrp="1" noChangeArrowheads="1"/>
          </p:cNvSpPr>
          <p:nvPr>
            <p:ph type="title" idx="4294967295"/>
          </p:nvPr>
        </p:nvSpPr>
        <p:spPr>
          <a:xfrm>
            <a:off x="731520" y="205740"/>
            <a:ext cx="7927975" cy="914400"/>
          </a:xfrm>
        </p:spPr>
        <p:txBody>
          <a:bodyPr>
            <a:normAutofit fontScale="90000"/>
          </a:bodyPr>
          <a:lstStyle/>
          <a:p>
            <a:pPr eaLnBrk="1" hangingPunct="1">
              <a:defRPr/>
            </a:pPr>
            <a:r>
              <a:rPr lang="en-US" sz="2800" dirty="0" smtClean="0">
                <a:solidFill>
                  <a:schemeClr val="bg2">
                    <a:lumMod val="10000"/>
                  </a:schemeClr>
                </a:solidFill>
                <a:latin typeface="Arial" pitchFamily="34" charset="0"/>
                <a:cs typeface="Arial" pitchFamily="34" charset="0"/>
              </a:rPr>
              <a:t>Schools need to be clear about what interventions they have (and don’t have) in place</a:t>
            </a:r>
          </a:p>
        </p:txBody>
      </p:sp>
      <p:sp>
        <p:nvSpPr>
          <p:cNvPr id="86026" name="Text Box 9"/>
          <p:cNvSpPr txBox="1">
            <a:spLocks noChangeArrowheads="1"/>
          </p:cNvSpPr>
          <p:nvPr/>
        </p:nvSpPr>
        <p:spPr bwMode="auto">
          <a:xfrm>
            <a:off x="0" y="1354138"/>
            <a:ext cx="3733799" cy="400108"/>
          </a:xfrm>
          <a:prstGeom prst="rect">
            <a:avLst/>
          </a:prstGeom>
          <a:noFill/>
          <a:ln w="9525">
            <a:noFill/>
            <a:miter lim="800000"/>
            <a:headEnd/>
            <a:tailEnd/>
          </a:ln>
        </p:spPr>
        <p:txBody>
          <a:bodyPr wrap="square" lIns="91439" tIns="45719" rIns="91439" bIns="45719">
            <a:spAutoFit/>
          </a:bodyPr>
          <a:lstStyle/>
          <a:p>
            <a:r>
              <a:rPr lang="en-US" sz="2000" b="1" dirty="0" smtClean="0">
                <a:latin typeface="Century Gothic" pitchFamily="34" charset="0"/>
              </a:rPr>
              <a:t>Service Delivery Personnel</a:t>
            </a:r>
            <a:endParaRPr lang="en-US" sz="2000" b="1" dirty="0">
              <a:latin typeface="Century Gothic" pitchFamily="34" charset="0"/>
            </a:endParaRPr>
          </a:p>
        </p:txBody>
      </p:sp>
      <p:sp>
        <p:nvSpPr>
          <p:cNvPr id="86027" name="Text Box 10"/>
          <p:cNvSpPr txBox="1">
            <a:spLocks noChangeArrowheads="1"/>
          </p:cNvSpPr>
          <p:nvPr/>
        </p:nvSpPr>
        <p:spPr bwMode="auto">
          <a:xfrm>
            <a:off x="4876800" y="1355726"/>
            <a:ext cx="4062413" cy="396875"/>
          </a:xfrm>
          <a:prstGeom prst="rect">
            <a:avLst/>
          </a:prstGeom>
          <a:noFill/>
          <a:ln w="9525">
            <a:noFill/>
            <a:miter lim="800000"/>
            <a:headEnd/>
            <a:tailEnd/>
          </a:ln>
        </p:spPr>
        <p:txBody>
          <a:bodyPr lIns="91439" tIns="45719" rIns="91439" bIns="45719">
            <a:spAutoFit/>
          </a:bodyPr>
          <a:lstStyle/>
          <a:p>
            <a:pPr algn="r"/>
            <a:r>
              <a:rPr lang="en-US" sz="2000" b="1" dirty="0" smtClean="0">
                <a:latin typeface="Century Gothic" pitchFamily="34" charset="0"/>
              </a:rPr>
              <a:t>Data to measure effectiveness</a:t>
            </a:r>
            <a:endParaRPr lang="en-US" sz="2000" b="1" dirty="0">
              <a:latin typeface="Century Gothic" pitchFamily="34" charset="0"/>
            </a:endParaRPr>
          </a:p>
        </p:txBody>
      </p:sp>
      <p:grpSp>
        <p:nvGrpSpPr>
          <p:cNvPr id="2" name="Group 11"/>
          <p:cNvGrpSpPr>
            <a:grpSpLocks/>
          </p:cNvGrpSpPr>
          <p:nvPr/>
        </p:nvGrpSpPr>
        <p:grpSpPr bwMode="auto">
          <a:xfrm>
            <a:off x="3033713" y="1952626"/>
            <a:ext cx="2667000" cy="4448175"/>
            <a:chOff x="1989" y="1230"/>
            <a:chExt cx="1680" cy="2802"/>
          </a:xfrm>
        </p:grpSpPr>
        <p:grpSp>
          <p:nvGrpSpPr>
            <p:cNvPr id="3" name="Group 12"/>
            <p:cNvGrpSpPr>
              <a:grpSpLocks/>
            </p:cNvGrpSpPr>
            <p:nvPr/>
          </p:nvGrpSpPr>
          <p:grpSpPr bwMode="auto">
            <a:xfrm>
              <a:off x="1989" y="1230"/>
              <a:ext cx="1680" cy="2802"/>
              <a:chOff x="1989" y="1230"/>
              <a:chExt cx="1680" cy="2802"/>
            </a:xfrm>
          </p:grpSpPr>
          <p:sp>
            <p:nvSpPr>
              <p:cNvPr id="86033" name="AutoShape 13"/>
              <p:cNvSpPr>
                <a:spLocks noChangeArrowheads="1"/>
              </p:cNvSpPr>
              <p:nvPr/>
            </p:nvSpPr>
            <p:spPr bwMode="auto">
              <a:xfrm>
                <a:off x="2751" y="1230"/>
                <a:ext cx="156" cy="259"/>
              </a:xfrm>
              <a:prstGeom prst="triangle">
                <a:avLst>
                  <a:gd name="adj" fmla="val 50000"/>
                </a:avLst>
              </a:prstGeom>
              <a:solidFill>
                <a:srgbClr val="FF0000"/>
              </a:solidFill>
              <a:ln w="25400">
                <a:noFill/>
                <a:miter lim="800000"/>
                <a:headEnd/>
                <a:tailEnd/>
              </a:ln>
            </p:spPr>
            <p:txBody>
              <a:bodyPr wrap="none" anchor="ctr"/>
              <a:lstStyle/>
              <a:p>
                <a:endParaRPr lang="en-US"/>
              </a:p>
            </p:txBody>
          </p:sp>
          <p:sp>
            <p:nvSpPr>
              <p:cNvPr id="86034" name="AutoShape 14"/>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close/>
                  </a:path>
                </a:pathLst>
              </a:custGeom>
              <a:solidFill>
                <a:srgbClr val="009900"/>
              </a:solidFill>
              <a:ln w="9525">
                <a:noFill/>
                <a:miter lim="800000"/>
                <a:headEnd/>
                <a:tailEnd/>
              </a:ln>
            </p:spPr>
            <p:txBody>
              <a:bodyPr wrap="none" anchor="ctr"/>
              <a:lstStyle/>
              <a:p>
                <a:endParaRPr lang="en-US"/>
              </a:p>
            </p:txBody>
          </p:sp>
          <p:sp>
            <p:nvSpPr>
              <p:cNvPr id="86035" name="AutoShape 15"/>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close/>
                  </a:path>
                </a:pathLst>
              </a:custGeom>
              <a:gradFill rotWithShape="1">
                <a:gsLst>
                  <a:gs pos="0">
                    <a:srgbClr val="009900"/>
                  </a:gs>
                  <a:gs pos="100000">
                    <a:srgbClr val="FFFF00"/>
                  </a:gs>
                </a:gsLst>
                <a:lin ang="5400000" scaled="1"/>
              </a:gradFill>
              <a:ln w="9525">
                <a:noFill/>
                <a:miter lim="800000"/>
                <a:headEnd/>
                <a:tailEnd/>
              </a:ln>
            </p:spPr>
            <p:txBody>
              <a:bodyPr wrap="none" anchor="ctr"/>
              <a:lstStyle/>
              <a:p>
                <a:endParaRPr lang="en-US"/>
              </a:p>
            </p:txBody>
          </p:sp>
          <p:sp>
            <p:nvSpPr>
              <p:cNvPr id="86036"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close/>
                  </a:path>
                </a:pathLst>
              </a:custGeom>
              <a:solidFill>
                <a:srgbClr val="FFFF00"/>
              </a:solidFill>
              <a:ln w="9525">
                <a:noFill/>
                <a:miter lim="800000"/>
                <a:headEnd/>
                <a:tailEnd/>
              </a:ln>
            </p:spPr>
            <p:txBody>
              <a:bodyPr wrap="none" anchor="ctr"/>
              <a:lstStyle/>
              <a:p>
                <a:endParaRPr lang="en-US"/>
              </a:p>
            </p:txBody>
          </p:sp>
          <p:sp>
            <p:nvSpPr>
              <p:cNvPr id="86037"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close/>
                  </a:path>
                </a:pathLst>
              </a:custGeom>
              <a:gradFill rotWithShape="1">
                <a:gsLst>
                  <a:gs pos="0">
                    <a:srgbClr val="FFFF00"/>
                  </a:gs>
                  <a:gs pos="100000">
                    <a:srgbClr val="FF0000"/>
                  </a:gs>
                </a:gsLst>
                <a:lin ang="5400000" scaled="1"/>
              </a:gradFill>
              <a:ln w="9525">
                <a:noFill/>
                <a:miter lim="800000"/>
                <a:headEnd/>
                <a:tailEnd/>
              </a:ln>
            </p:spPr>
            <p:txBody>
              <a:bodyPr wrap="none" anchor="ctr"/>
              <a:lstStyle/>
              <a:p>
                <a:endParaRPr lang="en-US"/>
              </a:p>
            </p:txBody>
          </p:sp>
        </p:grpSp>
        <p:sp>
          <p:nvSpPr>
            <p:cNvPr id="86032"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p:spPr>
          <p:txBody>
            <a:bodyPr wrap="none" anchor="ctr"/>
            <a:lstStyle/>
            <a:p>
              <a:endParaRPr lang="en-US"/>
            </a:p>
          </p:txBody>
        </p:sp>
      </p:grpSp>
      <p:sp>
        <p:nvSpPr>
          <p:cNvPr id="86029" name="Text Box 19"/>
          <p:cNvSpPr txBox="1">
            <a:spLocks noChangeArrowheads="1"/>
          </p:cNvSpPr>
          <p:nvPr/>
        </p:nvSpPr>
        <p:spPr bwMode="auto">
          <a:xfrm>
            <a:off x="258349" y="6519448"/>
            <a:ext cx="6950900" cy="338552"/>
          </a:xfrm>
          <a:prstGeom prst="rect">
            <a:avLst/>
          </a:prstGeom>
          <a:noFill/>
          <a:ln w="9525">
            <a:noFill/>
            <a:miter lim="800000"/>
            <a:headEnd/>
            <a:tailEnd/>
          </a:ln>
        </p:spPr>
        <p:txBody>
          <a:bodyPr wrap="square" lIns="91439" tIns="45719" rIns="91439" bIns="45719">
            <a:spAutoFit/>
          </a:bodyPr>
          <a:lstStyle/>
          <a:p>
            <a:pPr>
              <a:spcBef>
                <a:spcPct val="50000"/>
              </a:spcBef>
            </a:pPr>
            <a:r>
              <a:rPr lang="en-US" sz="800" i="1" dirty="0">
                <a:latin typeface="Century Gothic" pitchFamily="34" charset="0"/>
              </a:rPr>
              <a:t>Adapted from Illinois PBIS Network, Revised May 15, 2008. Adapted from “What is school-wide PBS?” OSEP Technical Assistance Center on Positive Behavioral Interventions and Supports.  Accessed at http://pbis.org/school-wide.htm</a:t>
            </a:r>
          </a:p>
        </p:txBody>
      </p:sp>
      <p:sp>
        <p:nvSpPr>
          <p:cNvPr id="20" name="Slide Number Placeholder 19"/>
          <p:cNvSpPr>
            <a:spLocks noGrp="1"/>
          </p:cNvSpPr>
          <p:nvPr>
            <p:ph type="sldNum" sz="quarter" idx="12"/>
          </p:nvPr>
        </p:nvSpPr>
        <p:spPr/>
        <p:txBody>
          <a:bodyPr/>
          <a:lstStyle/>
          <a:p>
            <a:fld id="{F93B42A7-71DA-6C4D-83B4-B36938559A4D}" type="slidenum">
              <a:rPr lang="en-US" smtClean="0"/>
              <a:pPr/>
              <a:t>74</a:t>
            </a:fld>
            <a:endParaRPr lang="en-US"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pp"/>
          <p:cNvPicPr>
            <a:picLocks noChangeAspect="1" noChangeArrowheads="1"/>
          </p:cNvPicPr>
          <p:nvPr/>
        </p:nvPicPr>
        <p:blipFill>
          <a:blip r:embed="rId3"/>
          <a:srcRect/>
          <a:stretch>
            <a:fillRect/>
          </a:stretch>
        </p:blipFill>
        <p:spPr bwMode="auto">
          <a:xfrm>
            <a:off x="0" y="1933575"/>
            <a:ext cx="3998912" cy="4543425"/>
          </a:xfrm>
          <a:prstGeom prst="rect">
            <a:avLst/>
          </a:prstGeom>
          <a:noFill/>
          <a:ln w="9525">
            <a:noFill/>
            <a:miter lim="800000"/>
            <a:headEnd/>
            <a:tailEnd/>
          </a:ln>
        </p:spPr>
      </p:pic>
      <p:sp>
        <p:nvSpPr>
          <p:cNvPr id="83971" name="Text Box 3"/>
          <p:cNvSpPr txBox="1">
            <a:spLocks noChangeArrowheads="1"/>
          </p:cNvSpPr>
          <p:nvPr/>
        </p:nvSpPr>
        <p:spPr bwMode="auto">
          <a:xfrm>
            <a:off x="1600200" y="228600"/>
            <a:ext cx="62484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a:latin typeface="Calibri" pitchFamily="29" charset="0"/>
            </a:endParaRPr>
          </a:p>
        </p:txBody>
      </p:sp>
      <p:sp>
        <p:nvSpPr>
          <p:cNvPr id="83972" name="Rectangle 4"/>
          <p:cNvSpPr>
            <a:spLocks noGrp="1" noChangeArrowheads="1"/>
          </p:cNvSpPr>
          <p:nvPr>
            <p:ph type="title"/>
          </p:nvPr>
        </p:nvSpPr>
        <p:spPr>
          <a:xfrm>
            <a:off x="381000" y="228600"/>
            <a:ext cx="8458200" cy="715963"/>
          </a:xfrm>
        </p:spPr>
        <p:txBody>
          <a:bodyPr/>
          <a:lstStyle/>
          <a:p>
            <a:pPr eaLnBrk="1" hangingPunct="1"/>
            <a:r>
              <a:rPr lang="en-US" sz="3200" smtClean="0">
                <a:solidFill>
                  <a:srgbClr val="000099"/>
                </a:solidFill>
                <a:ea typeface="ＭＳ Ｐゴシック" pitchFamily="29" charset="-128"/>
                <a:cs typeface="ＭＳ Ｐゴシック" pitchFamily="29" charset="-128"/>
              </a:rPr>
              <a:t>Applying the Logic to Families  </a:t>
            </a:r>
          </a:p>
        </p:txBody>
      </p:sp>
      <p:sp>
        <p:nvSpPr>
          <p:cNvPr id="83973" name="Text Box 5"/>
          <p:cNvSpPr txBox="1">
            <a:spLocks noChangeArrowheads="1"/>
          </p:cNvSpPr>
          <p:nvPr/>
        </p:nvSpPr>
        <p:spPr bwMode="auto">
          <a:xfrm>
            <a:off x="1581150" y="4814888"/>
            <a:ext cx="12192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Calibri" pitchFamily="29" charset="0"/>
              </a:rPr>
              <a:t>80-90%</a:t>
            </a:r>
          </a:p>
        </p:txBody>
      </p:sp>
      <p:sp>
        <p:nvSpPr>
          <p:cNvPr id="83974" name="Text Box 7"/>
          <p:cNvSpPr txBox="1">
            <a:spLocks noChangeArrowheads="1"/>
          </p:cNvSpPr>
          <p:nvPr/>
        </p:nvSpPr>
        <p:spPr bwMode="auto">
          <a:xfrm>
            <a:off x="1622425" y="3367088"/>
            <a:ext cx="9144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Calibri" pitchFamily="29" charset="0"/>
              </a:rPr>
              <a:t>5-10%</a:t>
            </a:r>
          </a:p>
        </p:txBody>
      </p:sp>
      <p:sp>
        <p:nvSpPr>
          <p:cNvPr id="83975" name="Text Box 9"/>
          <p:cNvSpPr txBox="1">
            <a:spLocks noChangeArrowheads="1"/>
          </p:cNvSpPr>
          <p:nvPr/>
        </p:nvSpPr>
        <p:spPr bwMode="auto">
          <a:xfrm>
            <a:off x="1527175" y="2362200"/>
            <a:ext cx="9906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latin typeface="Calibri" pitchFamily="29" charset="0"/>
              </a:rPr>
              <a:t>1-5%</a:t>
            </a:r>
          </a:p>
        </p:txBody>
      </p:sp>
      <p:sp>
        <p:nvSpPr>
          <p:cNvPr id="83976" name="Text Box 11"/>
          <p:cNvSpPr txBox="1">
            <a:spLocks noChangeArrowheads="1"/>
          </p:cNvSpPr>
          <p:nvPr/>
        </p:nvSpPr>
        <p:spPr bwMode="auto">
          <a:xfrm>
            <a:off x="3683000" y="3470275"/>
            <a:ext cx="5757863" cy="3446463"/>
          </a:xfrm>
          <a:prstGeom prst="rect">
            <a:avLst/>
          </a:prstGeom>
          <a:noFill/>
          <a:ln w="9525">
            <a:noFill/>
            <a:miter lim="800000"/>
            <a:headEnd/>
            <a:tailEnd/>
          </a:ln>
        </p:spPr>
        <p:txBody>
          <a:bodyPr>
            <a:prstTxWarp prst="textNoShape">
              <a:avLst/>
            </a:prstTxWarp>
            <a:spAutoFit/>
          </a:bodyPr>
          <a:lstStyle/>
          <a:p>
            <a:pPr>
              <a:spcBef>
                <a:spcPct val="50000"/>
              </a:spcBef>
            </a:pPr>
            <a:r>
              <a:rPr lang="en-US" u="sng">
                <a:latin typeface="Calibri" pitchFamily="29" charset="0"/>
              </a:rPr>
              <a:t>Tier 1: </a:t>
            </a:r>
            <a:r>
              <a:rPr lang="en-US">
                <a:latin typeface="Calibri" pitchFamily="29" charset="0"/>
              </a:rPr>
              <a:t>Universal Interventions</a:t>
            </a:r>
          </a:p>
          <a:p>
            <a:pPr>
              <a:spcBef>
                <a:spcPct val="50000"/>
              </a:spcBef>
              <a:buFont typeface="Wingdings" pitchFamily="29" charset="2"/>
              <a:buChar char="Ø"/>
            </a:pPr>
            <a:r>
              <a:rPr lang="en-US" sz="1600">
                <a:latin typeface="Calibri" pitchFamily="29" charset="0"/>
              </a:rPr>
              <a:t>Self Assessments: Family Engagement Checklist, Surveys</a:t>
            </a:r>
          </a:p>
          <a:p>
            <a:pPr>
              <a:spcBef>
                <a:spcPct val="50000"/>
              </a:spcBef>
              <a:buFont typeface="Wingdings" pitchFamily="29" charset="2"/>
              <a:buChar char="Ø"/>
            </a:pPr>
            <a:r>
              <a:rPr lang="en-US" sz="1600">
                <a:latin typeface="Calibri" pitchFamily="29" charset="0"/>
              </a:rPr>
              <a:t>Skill Building Series Guest Speaker (Topics Vary- Survey Families)</a:t>
            </a:r>
          </a:p>
          <a:p>
            <a:pPr>
              <a:spcBef>
                <a:spcPct val="50000"/>
              </a:spcBef>
              <a:buFont typeface="Wingdings" pitchFamily="29" charset="2"/>
              <a:buChar char="Ø"/>
            </a:pPr>
            <a:r>
              <a:rPr lang="en-US" sz="1600">
                <a:latin typeface="Calibri" pitchFamily="29" charset="0"/>
              </a:rPr>
              <a:t>Newsletter, Resource Library , “Shout Outs”</a:t>
            </a:r>
          </a:p>
          <a:p>
            <a:pPr>
              <a:spcBef>
                <a:spcPct val="50000"/>
              </a:spcBef>
              <a:buFont typeface="Wingdings" pitchFamily="29" charset="2"/>
              <a:buChar char="Ø"/>
            </a:pPr>
            <a:r>
              <a:rPr lang="en-US" sz="1600">
                <a:latin typeface="Calibri" pitchFamily="29" charset="0"/>
              </a:rPr>
              <a:t>Volunteer Opportunities (DOGS- Dads of Great Students)</a:t>
            </a:r>
          </a:p>
          <a:p>
            <a:pPr>
              <a:spcBef>
                <a:spcPct val="50000"/>
              </a:spcBef>
              <a:buFont typeface="Wingdings" pitchFamily="29" charset="2"/>
              <a:buChar char="Ø"/>
            </a:pPr>
            <a:r>
              <a:rPr lang="en-US" sz="1600">
                <a:latin typeface="Calibri" pitchFamily="29" charset="0"/>
              </a:rPr>
              <a:t>Teacher Conferences- Goal Setting, Family Vision, Strengths Discovery</a:t>
            </a:r>
          </a:p>
          <a:p>
            <a:pPr>
              <a:spcBef>
                <a:spcPct val="50000"/>
              </a:spcBef>
              <a:buFont typeface="Wingdings" pitchFamily="29" charset="2"/>
              <a:buChar char="Ø"/>
            </a:pPr>
            <a:r>
              <a:rPr lang="en-US" sz="1600">
                <a:latin typeface="Calibri" pitchFamily="29" charset="0"/>
              </a:rPr>
              <a:t>Family Fun Nights throughout the year</a:t>
            </a:r>
          </a:p>
          <a:p>
            <a:pPr>
              <a:spcBef>
                <a:spcPct val="50000"/>
              </a:spcBef>
              <a:buFont typeface="Wingdings" pitchFamily="29" charset="2"/>
              <a:buChar char="Ø"/>
            </a:pPr>
            <a:r>
              <a:rPr lang="en-US" sz="1600">
                <a:latin typeface="Calibri" pitchFamily="29" charset="0"/>
              </a:rPr>
              <a:t>School Handbook (Description, Teaching Matrix – promote common language between school and home)</a:t>
            </a:r>
          </a:p>
        </p:txBody>
      </p:sp>
      <p:sp>
        <p:nvSpPr>
          <p:cNvPr id="83977" name="Text Box 12"/>
          <p:cNvSpPr txBox="1">
            <a:spLocks noChangeArrowheads="1"/>
          </p:cNvSpPr>
          <p:nvPr/>
        </p:nvSpPr>
        <p:spPr bwMode="auto">
          <a:xfrm>
            <a:off x="76200" y="4402138"/>
            <a:ext cx="2819400" cy="1169987"/>
          </a:xfrm>
          <a:prstGeom prst="rect">
            <a:avLst/>
          </a:prstGeom>
          <a:noFill/>
          <a:ln w="9525">
            <a:noFill/>
            <a:miter lim="800000"/>
            <a:headEnd/>
            <a:tailEnd/>
          </a:ln>
        </p:spPr>
        <p:txBody>
          <a:bodyPr>
            <a:prstTxWarp prst="textNoShape">
              <a:avLst/>
            </a:prstTxWarp>
            <a:spAutoFit/>
          </a:bodyPr>
          <a:lstStyle/>
          <a:p>
            <a:pPr>
              <a:spcBef>
                <a:spcPct val="50000"/>
              </a:spcBef>
              <a:buFont typeface="Wingdings" pitchFamily="29" charset="2"/>
              <a:buChar char="Ø"/>
            </a:pPr>
            <a:endParaRPr lang="en-US" sz="1600">
              <a:latin typeface="Calibri" pitchFamily="29" charset="0"/>
            </a:endParaRPr>
          </a:p>
          <a:p>
            <a:pPr>
              <a:spcBef>
                <a:spcPct val="50000"/>
              </a:spcBef>
              <a:buFont typeface="Wingdings" pitchFamily="29" charset="2"/>
              <a:buChar char="Ø"/>
            </a:pPr>
            <a:endParaRPr lang="en-US">
              <a:latin typeface="Calibri" pitchFamily="29" charset="0"/>
            </a:endParaRPr>
          </a:p>
          <a:p>
            <a:pPr algn="r">
              <a:spcBef>
                <a:spcPct val="50000"/>
              </a:spcBef>
              <a:buFontTx/>
              <a:buChar char="•"/>
            </a:pPr>
            <a:endParaRPr lang="en-US">
              <a:latin typeface="Calibri" pitchFamily="29" charset="0"/>
            </a:endParaRPr>
          </a:p>
        </p:txBody>
      </p:sp>
      <p:sp>
        <p:nvSpPr>
          <p:cNvPr id="83978" name="Text Box 14"/>
          <p:cNvSpPr txBox="1">
            <a:spLocks noChangeArrowheads="1"/>
          </p:cNvSpPr>
          <p:nvPr/>
        </p:nvSpPr>
        <p:spPr bwMode="auto">
          <a:xfrm>
            <a:off x="3195638" y="2416175"/>
            <a:ext cx="5313362" cy="1108075"/>
          </a:xfrm>
          <a:prstGeom prst="rect">
            <a:avLst/>
          </a:prstGeom>
          <a:noFill/>
          <a:ln w="9525">
            <a:noFill/>
            <a:miter lim="800000"/>
            <a:headEnd/>
            <a:tailEnd/>
          </a:ln>
        </p:spPr>
        <p:txBody>
          <a:bodyPr>
            <a:prstTxWarp prst="textNoShape">
              <a:avLst/>
            </a:prstTxWarp>
            <a:spAutoFit/>
          </a:bodyPr>
          <a:lstStyle/>
          <a:p>
            <a:pPr>
              <a:spcBef>
                <a:spcPct val="50000"/>
              </a:spcBef>
            </a:pPr>
            <a:r>
              <a:rPr lang="en-US" u="sng">
                <a:latin typeface="Calibri" pitchFamily="29" charset="0"/>
              </a:rPr>
              <a:t>Tier 2: </a:t>
            </a:r>
            <a:r>
              <a:rPr lang="en-US">
                <a:latin typeface="Calibri" pitchFamily="29" charset="0"/>
              </a:rPr>
              <a:t>Targeted Group Interventions</a:t>
            </a:r>
          </a:p>
          <a:p>
            <a:pPr>
              <a:spcBef>
                <a:spcPct val="50000"/>
              </a:spcBef>
              <a:buFont typeface="Wingdings" pitchFamily="29" charset="2"/>
              <a:buChar char="Ø"/>
            </a:pPr>
            <a:r>
              <a:rPr lang="en-US" sz="1600">
                <a:latin typeface="Calibri" pitchFamily="29" charset="0"/>
              </a:rPr>
              <a:t>Support Groups (Military Families, Newcomer Group)</a:t>
            </a:r>
          </a:p>
          <a:p>
            <a:pPr>
              <a:spcBef>
                <a:spcPct val="50000"/>
              </a:spcBef>
              <a:buFont typeface="Wingdings" pitchFamily="29" charset="2"/>
              <a:buChar char="Ø"/>
            </a:pPr>
            <a:r>
              <a:rPr lang="en-US" sz="1600">
                <a:latin typeface="Calibri" pitchFamily="29" charset="0"/>
              </a:rPr>
              <a:t>Skill Building Sessions (Academic and Behavior)</a:t>
            </a:r>
          </a:p>
        </p:txBody>
      </p:sp>
      <p:sp>
        <p:nvSpPr>
          <p:cNvPr id="83979" name="Text Box 16"/>
          <p:cNvSpPr txBox="1">
            <a:spLocks noChangeArrowheads="1"/>
          </p:cNvSpPr>
          <p:nvPr/>
        </p:nvSpPr>
        <p:spPr bwMode="auto">
          <a:xfrm>
            <a:off x="2617788" y="946150"/>
            <a:ext cx="5891212" cy="1354138"/>
          </a:xfrm>
          <a:prstGeom prst="rect">
            <a:avLst/>
          </a:prstGeom>
          <a:noFill/>
          <a:ln w="9525">
            <a:noFill/>
            <a:miter lim="800000"/>
            <a:headEnd/>
            <a:tailEnd/>
          </a:ln>
        </p:spPr>
        <p:txBody>
          <a:bodyPr>
            <a:prstTxWarp prst="textNoShape">
              <a:avLst/>
            </a:prstTxWarp>
            <a:spAutoFit/>
          </a:bodyPr>
          <a:lstStyle/>
          <a:p>
            <a:pPr>
              <a:spcBef>
                <a:spcPct val="50000"/>
              </a:spcBef>
            </a:pPr>
            <a:r>
              <a:rPr lang="en-US" u="sng">
                <a:latin typeface="Calibri" pitchFamily="29" charset="0"/>
              </a:rPr>
              <a:t>Tier 3: </a:t>
            </a:r>
            <a:r>
              <a:rPr lang="en-US">
                <a:latin typeface="Calibri" pitchFamily="29" charset="0"/>
              </a:rPr>
              <a:t>Intensive, Individual Interventions</a:t>
            </a:r>
          </a:p>
          <a:p>
            <a:pPr>
              <a:spcBef>
                <a:spcPct val="50000"/>
              </a:spcBef>
              <a:buFont typeface="Wingdings" pitchFamily="29" charset="2"/>
              <a:buChar char="Ø"/>
            </a:pPr>
            <a:r>
              <a:rPr lang="en-US" sz="1600">
                <a:latin typeface="Calibri" pitchFamily="29" charset="0"/>
              </a:rPr>
              <a:t>Family Liaison-matched with family, needs matched with community resources</a:t>
            </a:r>
          </a:p>
          <a:p>
            <a:pPr>
              <a:spcBef>
                <a:spcPct val="50000"/>
              </a:spcBef>
              <a:buFont typeface="Wingdings" pitchFamily="29" charset="2"/>
              <a:buChar char="Ø"/>
            </a:pPr>
            <a:r>
              <a:rPr lang="en-US" sz="1600">
                <a:latin typeface="Calibri" pitchFamily="29" charset="0"/>
              </a:rPr>
              <a:t> Individual Skill Building Sessions-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762000"/>
          <a:ext cx="7848600" cy="4194129"/>
        </p:xfrm>
        <a:graphic>
          <a:graphicData uri="http://schemas.openxmlformats.org/drawingml/2006/table">
            <a:tbl>
              <a:tblPr firstRow="1" bandRow="1">
                <a:tableStyleId>{5C22544A-7EE6-4342-B048-85BDC9FD1C3A}</a:tableStyleId>
              </a:tblPr>
              <a:tblGrid>
                <a:gridCol w="2507192"/>
                <a:gridCol w="5341408"/>
              </a:tblGrid>
              <a:tr h="609597">
                <a:tc>
                  <a:txBody>
                    <a:bodyPr/>
                    <a:lstStyle/>
                    <a:p>
                      <a:pPr algn="ctr"/>
                      <a:r>
                        <a:rPr lang="en-US" sz="1600" dirty="0" smtClean="0"/>
                        <a:t>Critical</a:t>
                      </a:r>
                      <a:r>
                        <a:rPr lang="en-US" sz="1600" baseline="0" dirty="0" smtClean="0"/>
                        <a:t> Elements</a:t>
                      </a:r>
                      <a:endParaRPr lang="en-US" sz="1600" dirty="0"/>
                    </a:p>
                  </a:txBody>
                  <a:tcPr/>
                </a:tc>
                <a:tc>
                  <a:txBody>
                    <a:bodyPr/>
                    <a:lstStyle/>
                    <a:p>
                      <a:pPr algn="ctr"/>
                      <a:r>
                        <a:rPr lang="en-US" sz="1600" dirty="0" smtClean="0"/>
                        <a:t>Sample</a:t>
                      </a:r>
                      <a:r>
                        <a:rPr lang="en-US" sz="1600" baseline="0" dirty="0" smtClean="0"/>
                        <a:t> </a:t>
                      </a:r>
                      <a:r>
                        <a:rPr lang="en-US" sz="1600" dirty="0" smtClean="0"/>
                        <a:t>Implementation Product/Outcome</a:t>
                      </a:r>
                      <a:endParaRPr lang="en-US" sz="1600" dirty="0"/>
                    </a:p>
                  </a:txBody>
                  <a:tcPr/>
                </a:tc>
              </a:tr>
              <a:tr h="690393">
                <a:tc>
                  <a:txBody>
                    <a:bodyPr/>
                    <a:lstStyle/>
                    <a:p>
                      <a:r>
                        <a:rPr lang="en-US" sz="1600" dirty="0" smtClean="0"/>
                        <a:t>PBIS Team</a:t>
                      </a:r>
                      <a:endParaRPr lang="en-US" sz="1600" dirty="0"/>
                    </a:p>
                  </a:txBody>
                  <a:tcPr/>
                </a:tc>
                <a:tc>
                  <a:txBody>
                    <a:bodyPr/>
                    <a:lstStyle/>
                    <a:p>
                      <a:r>
                        <a:rPr lang="en-US" sz="1600" dirty="0" smtClean="0"/>
                        <a:t>Problem-solving, planning team</a:t>
                      </a:r>
                      <a:endParaRPr lang="en-US" sz="1600" dirty="0"/>
                    </a:p>
                  </a:txBody>
                  <a:tcPr/>
                </a:tc>
              </a:tr>
              <a:tr h="690393">
                <a:tc>
                  <a:txBody>
                    <a:bodyPr/>
                    <a:lstStyle/>
                    <a:p>
                      <a:r>
                        <a:rPr lang="en-US" sz="1600" dirty="0" smtClean="0"/>
                        <a:t>Faculty Commitment</a:t>
                      </a:r>
                      <a:endParaRPr lang="en-US" sz="1600" dirty="0"/>
                    </a:p>
                  </a:txBody>
                  <a:tcPr/>
                </a:tc>
                <a:tc>
                  <a:txBody>
                    <a:bodyPr/>
                    <a:lstStyle/>
                    <a:p>
                      <a:r>
                        <a:rPr lang="en-US" sz="1600" dirty="0" smtClean="0"/>
                        <a:t>Shared understanding and language around discipline</a:t>
                      </a:r>
                      <a:endParaRPr lang="en-US" sz="1600" dirty="0"/>
                    </a:p>
                  </a:txBody>
                  <a:tcPr/>
                </a:tc>
              </a:tr>
              <a:tr h="690393">
                <a:tc>
                  <a:txBody>
                    <a:bodyPr/>
                    <a:lstStyle/>
                    <a:p>
                      <a:r>
                        <a:rPr lang="en-US" sz="1600" dirty="0" smtClean="0"/>
                        <a:t>Effective procedures for Dealing with Discipline</a:t>
                      </a:r>
                      <a:endParaRPr lang="en-US" sz="1600" dirty="0"/>
                    </a:p>
                  </a:txBody>
                  <a:tcPr/>
                </a:tc>
                <a:tc>
                  <a:txBody>
                    <a:bodyPr/>
                    <a:lstStyle/>
                    <a:p>
                      <a:r>
                        <a:rPr lang="en-US" sz="1600" dirty="0" smtClean="0"/>
                        <a:t>Flowchart, Office Referral Form, Minor Incident Form, Time out of Class Form</a:t>
                      </a:r>
                      <a:endParaRPr lang="en-US" sz="1600" dirty="0"/>
                    </a:p>
                  </a:txBody>
                  <a:tcPr/>
                </a:tc>
              </a:tr>
              <a:tr h="690393">
                <a:tc>
                  <a:txBody>
                    <a:bodyPr/>
                    <a:lstStyle/>
                    <a:p>
                      <a:r>
                        <a:rPr lang="en-US" sz="1600" dirty="0" smtClean="0"/>
                        <a:t>Data Entry &amp; Analysis Plan Established</a:t>
                      </a:r>
                      <a:endParaRPr lang="en-US" sz="1600" dirty="0"/>
                    </a:p>
                  </a:txBody>
                  <a:tcPr/>
                </a:tc>
                <a:tc>
                  <a:txBody>
                    <a:bodyPr/>
                    <a:lstStyle/>
                    <a:p>
                      <a:r>
                        <a:rPr lang="en-US" sz="1600" dirty="0" smtClean="0"/>
                        <a:t>Data system and analysis</a:t>
                      </a:r>
                      <a:r>
                        <a:rPr lang="en-US" sz="1600" baseline="0" dirty="0" smtClean="0"/>
                        <a:t> to guide intentional interventions</a:t>
                      </a:r>
                      <a:endParaRPr lang="en-US" sz="1600" dirty="0"/>
                    </a:p>
                  </a:txBody>
                  <a:tcPr/>
                </a:tc>
              </a:tr>
              <a:tr h="690393">
                <a:tc>
                  <a:txBody>
                    <a:bodyPr/>
                    <a:lstStyle/>
                    <a:p>
                      <a:r>
                        <a:rPr lang="en-US" sz="1600" dirty="0" smtClean="0">
                          <a:solidFill>
                            <a:srgbClr val="000000"/>
                          </a:solidFill>
                        </a:rPr>
                        <a:t>Develop Expectations &amp; Rules</a:t>
                      </a:r>
                      <a:endParaRPr lang="en-US" sz="1600" dirty="0">
                        <a:solidFill>
                          <a:srgbClr val="000000"/>
                        </a:solidFill>
                      </a:endParaRPr>
                    </a:p>
                  </a:txBody>
                  <a:tcPr/>
                </a:tc>
                <a:tc>
                  <a:txBody>
                    <a:bodyPr/>
                    <a:lstStyle/>
                    <a:p>
                      <a:r>
                        <a:rPr lang="en-US" sz="1600" dirty="0" smtClean="0">
                          <a:solidFill>
                            <a:schemeClr val="tx1"/>
                          </a:solidFill>
                        </a:rPr>
                        <a:t>Teaching matrix of social/behavioral skills</a:t>
                      </a:r>
                      <a:r>
                        <a:rPr lang="en-US" sz="1600" baseline="0" dirty="0" smtClean="0">
                          <a:solidFill>
                            <a:schemeClr val="tx1"/>
                          </a:solidFill>
                        </a:rPr>
                        <a:t> (core curriculum), a tool for providing behavior specific feedback/acknowledgement/praise/ reinforcement</a:t>
                      </a:r>
                      <a:endParaRPr lang="en-US" sz="1600" dirty="0">
                        <a:solidFill>
                          <a:schemeClr val="tx1"/>
                        </a:solidFill>
                      </a:endParaRPr>
                    </a:p>
                  </a:txBody>
                  <a:tcPr/>
                </a:tc>
              </a:tr>
            </a:tbl>
          </a:graphicData>
        </a:graphic>
      </p:graphicFrame>
      <p:sp>
        <p:nvSpPr>
          <p:cNvPr id="3" name="Slide Number Placeholder 2"/>
          <p:cNvSpPr>
            <a:spLocks noGrp="1"/>
          </p:cNvSpPr>
          <p:nvPr>
            <p:ph type="sldNum" sz="quarter" idx="12"/>
          </p:nvPr>
        </p:nvSpPr>
        <p:spPr/>
        <p:txBody>
          <a:bodyPr/>
          <a:lstStyle/>
          <a:p>
            <a:fld id="{F93B42A7-71DA-6C4D-83B4-B36938559A4D}" type="slidenum">
              <a:rPr lang="en-US" smtClean="0"/>
              <a:pPr/>
              <a:t>76</a:t>
            </a:fld>
            <a:endParaRPr lang="en-US"/>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762000"/>
          <a:ext cx="8229600" cy="4570536"/>
        </p:xfrm>
        <a:graphic>
          <a:graphicData uri="http://schemas.openxmlformats.org/drawingml/2006/table">
            <a:tbl>
              <a:tblPr firstRow="1" bandRow="1">
                <a:tableStyleId>{5C22544A-7EE6-4342-B048-85BDC9FD1C3A}</a:tableStyleId>
              </a:tblPr>
              <a:tblGrid>
                <a:gridCol w="2743200"/>
                <a:gridCol w="5486400"/>
              </a:tblGrid>
              <a:tr h="609597">
                <a:tc>
                  <a:txBody>
                    <a:bodyPr/>
                    <a:lstStyle/>
                    <a:p>
                      <a:pPr algn="ctr"/>
                      <a:r>
                        <a:rPr lang="en-US" sz="1600" dirty="0" smtClean="0"/>
                        <a:t>Critical</a:t>
                      </a:r>
                      <a:r>
                        <a:rPr lang="en-US" sz="1600" baseline="0" dirty="0" smtClean="0"/>
                        <a:t> Elements</a:t>
                      </a:r>
                      <a:endParaRPr lang="en-US" sz="1600" dirty="0"/>
                    </a:p>
                  </a:txBody>
                  <a:tcPr/>
                </a:tc>
                <a:tc>
                  <a:txBody>
                    <a:bodyPr/>
                    <a:lstStyle/>
                    <a:p>
                      <a:pPr algn="ctr"/>
                      <a:r>
                        <a:rPr lang="en-US" sz="1600" dirty="0" smtClean="0"/>
                        <a:t>Implementation Product</a:t>
                      </a:r>
                      <a:endParaRPr lang="en-US" sz="1600" dirty="0"/>
                    </a:p>
                  </a:txBody>
                  <a:tcPr/>
                </a:tc>
              </a:tr>
              <a:tr h="690393">
                <a:tc>
                  <a:txBody>
                    <a:bodyPr/>
                    <a:lstStyle/>
                    <a:p>
                      <a:r>
                        <a:rPr lang="en-US" sz="1600" dirty="0" smtClean="0"/>
                        <a:t>Establish Acknowledgement Program</a:t>
                      </a:r>
                      <a:endParaRPr lang="en-US" sz="1600" dirty="0"/>
                    </a:p>
                  </a:txBody>
                  <a:tcPr/>
                </a:tc>
                <a:tc>
                  <a:txBody>
                    <a:bodyPr/>
                    <a:lstStyle/>
                    <a:p>
                      <a:r>
                        <a:rPr lang="en-US" sz="1600" dirty="0" smtClean="0"/>
                        <a:t>Consistency</a:t>
                      </a:r>
                      <a:r>
                        <a:rPr lang="en-US" sz="1600" baseline="0" dirty="0" smtClean="0"/>
                        <a:t> with feedback, focus on what we want students and adults to do in the building </a:t>
                      </a:r>
                      <a:r>
                        <a:rPr lang="en-US" sz="1600" baseline="0" dirty="0" err="1" smtClean="0"/>
                        <a:t>vs</a:t>
                      </a:r>
                      <a:r>
                        <a:rPr lang="en-US" sz="1600" baseline="0" dirty="0" smtClean="0"/>
                        <a:t> what we don’t want them to do, evidence-based practice for teaching academic and behavioral skills</a:t>
                      </a:r>
                      <a:endParaRPr lang="en-US" sz="1600" dirty="0"/>
                    </a:p>
                  </a:txBody>
                  <a:tcPr/>
                </a:tc>
              </a:tr>
              <a:tr h="690393">
                <a:tc>
                  <a:txBody>
                    <a:bodyPr/>
                    <a:lstStyle/>
                    <a:p>
                      <a:r>
                        <a:rPr lang="en-US" sz="1600" dirty="0" smtClean="0"/>
                        <a:t>Develop Lesson Plans for Teaching Expectations/Rules</a:t>
                      </a:r>
                      <a:endParaRPr lang="en-US" sz="1600" dirty="0"/>
                    </a:p>
                  </a:txBody>
                  <a:tcPr/>
                </a:tc>
                <a:tc>
                  <a:txBody>
                    <a:bodyPr/>
                    <a:lstStyle/>
                    <a:p>
                      <a:r>
                        <a:rPr lang="en-US" sz="1600" dirty="0" smtClean="0"/>
                        <a:t>Consistency,</a:t>
                      </a:r>
                      <a:r>
                        <a:rPr lang="en-US" sz="1600" baseline="0" dirty="0" smtClean="0"/>
                        <a:t> explicit and situational instructional tools</a:t>
                      </a:r>
                      <a:endParaRPr lang="en-US" sz="1600" dirty="0"/>
                    </a:p>
                  </a:txBody>
                  <a:tcPr/>
                </a:tc>
              </a:tr>
              <a:tr h="690393">
                <a:tc>
                  <a:txBody>
                    <a:bodyPr/>
                    <a:lstStyle/>
                    <a:p>
                      <a:r>
                        <a:rPr lang="en-US" sz="1600" dirty="0" smtClean="0"/>
                        <a:t>Plan for Implementation</a:t>
                      </a:r>
                      <a:endParaRPr lang="en-US" sz="1600" dirty="0"/>
                    </a:p>
                  </a:txBody>
                  <a:tcPr/>
                </a:tc>
                <a:tc>
                  <a:txBody>
                    <a:bodyPr/>
                    <a:lstStyle/>
                    <a:p>
                      <a:r>
                        <a:rPr lang="en-US" sz="1600" dirty="0" smtClean="0"/>
                        <a:t>Systematic approach</a:t>
                      </a:r>
                      <a:r>
                        <a:rPr lang="en-US" sz="1600" baseline="0" dirty="0" smtClean="0"/>
                        <a:t> to supporting students and adults, procedures for new students, staff, substitutes, family involvement</a:t>
                      </a:r>
                      <a:endParaRPr lang="en-US" sz="1600" dirty="0"/>
                    </a:p>
                  </a:txBody>
                  <a:tcPr/>
                </a:tc>
              </a:tr>
              <a:tr h="690393">
                <a:tc>
                  <a:txBody>
                    <a:bodyPr/>
                    <a:lstStyle/>
                    <a:p>
                      <a:r>
                        <a:rPr lang="en-US" sz="1600" dirty="0" smtClean="0"/>
                        <a:t>Classroom Systems</a:t>
                      </a:r>
                      <a:endParaRPr lang="en-US" sz="1600" dirty="0"/>
                    </a:p>
                  </a:txBody>
                  <a:tcPr/>
                </a:tc>
                <a:tc>
                  <a:txBody>
                    <a:bodyPr/>
                    <a:lstStyle/>
                    <a:p>
                      <a:r>
                        <a:rPr lang="en-US" sz="1600" dirty="0" smtClean="0"/>
                        <a:t>Classroom</a:t>
                      </a:r>
                      <a:r>
                        <a:rPr lang="en-US" sz="1600" baseline="0" dirty="0" smtClean="0"/>
                        <a:t> Rules map onto SW expectations</a:t>
                      </a:r>
                      <a:endParaRPr lang="en-US" sz="1600" dirty="0"/>
                    </a:p>
                  </a:txBody>
                  <a:tcPr/>
                </a:tc>
              </a:tr>
              <a:tr h="690393">
                <a:tc>
                  <a:txBody>
                    <a:bodyPr/>
                    <a:lstStyle/>
                    <a:p>
                      <a:r>
                        <a:rPr lang="en-US" sz="1600" dirty="0" smtClean="0"/>
                        <a:t>Evaluation</a:t>
                      </a:r>
                      <a:endParaRPr lang="en-US" sz="1600" dirty="0"/>
                    </a:p>
                  </a:txBody>
                  <a:tcPr/>
                </a:tc>
                <a:tc>
                  <a:txBody>
                    <a:bodyPr/>
                    <a:lstStyle/>
                    <a:p>
                      <a:r>
                        <a:rPr lang="en-US" sz="1600" dirty="0" smtClean="0"/>
                        <a:t>Data-  for</a:t>
                      </a:r>
                      <a:r>
                        <a:rPr lang="en-US" sz="1600" baseline="0" dirty="0" smtClean="0"/>
                        <a:t> decision making, planning,  marketing, buy in</a:t>
                      </a:r>
                      <a:endParaRPr lang="en-US" sz="1600" dirty="0"/>
                    </a:p>
                  </a:txBody>
                  <a:tcPr/>
                </a:tc>
              </a:tr>
            </a:tbl>
          </a:graphicData>
        </a:graphic>
      </p:graphicFrame>
      <p:sp>
        <p:nvSpPr>
          <p:cNvPr id="3" name="Slide Number Placeholder 2"/>
          <p:cNvSpPr>
            <a:spLocks noGrp="1"/>
          </p:cNvSpPr>
          <p:nvPr>
            <p:ph type="sldNum" sz="quarter" idx="12"/>
          </p:nvPr>
        </p:nvSpPr>
        <p:spPr/>
        <p:txBody>
          <a:bodyPr/>
          <a:lstStyle/>
          <a:p>
            <a:fld id="{F93B42A7-71DA-6C4D-83B4-B36938559A4D}" type="slidenum">
              <a:rPr lang="en-US" smtClean="0"/>
              <a:pPr/>
              <a:t>77</a:t>
            </a:fld>
            <a:endParaRPr lang="en-US"/>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60325"/>
            <a:ext cx="8389938" cy="798513"/>
          </a:xfrm>
        </p:spPr>
        <p:txBody>
          <a:bodyPr/>
          <a:lstStyle/>
          <a:p>
            <a:pPr marL="54864" indent="0" eaLnBrk="1" fontAlgn="auto" hangingPunct="1">
              <a:spcAft>
                <a:spcPts val="0"/>
              </a:spcAft>
              <a:defRPr/>
            </a:pPr>
            <a:r>
              <a:rPr lang="en-US" sz="4000">
                <a:solidFill>
                  <a:schemeClr val="tx2">
                    <a:tint val="100000"/>
                    <a:shade val="90000"/>
                    <a:satMod val="250000"/>
                    <a:alpha val="100000"/>
                  </a:schemeClr>
                </a:solidFill>
                <a:latin typeface="Arial" pitchFamily="29" charset="0"/>
                <a:ea typeface="Arial" pitchFamily="29" charset="0"/>
                <a:cs typeface="Arial" pitchFamily="29" charset="0"/>
              </a:rPr>
              <a:t>Practice Profiles</a:t>
            </a:r>
          </a:p>
        </p:txBody>
      </p:sp>
      <p:sp>
        <p:nvSpPr>
          <p:cNvPr id="21507" name="Rectangle 3"/>
          <p:cNvSpPr>
            <a:spLocks noGrp="1" noChangeArrowheads="1"/>
          </p:cNvSpPr>
          <p:nvPr>
            <p:ph type="body" idx="1"/>
          </p:nvPr>
        </p:nvSpPr>
        <p:spPr>
          <a:xfrm>
            <a:off x="88900" y="1000125"/>
            <a:ext cx="8394700" cy="4525963"/>
          </a:xfrm>
        </p:spPr>
        <p:txBody>
          <a:bodyPr/>
          <a:lstStyle/>
          <a:p>
            <a:pPr eaLnBrk="1" hangingPunct="1">
              <a:spcAft>
                <a:spcPts val="700"/>
              </a:spcAft>
            </a:pPr>
            <a:r>
              <a:rPr lang="en-US">
                <a:latin typeface="Arial" pitchFamily="29" charset="0"/>
                <a:ea typeface="Arial" pitchFamily="29" charset="0"/>
                <a:cs typeface="Arial" pitchFamily="29" charset="0"/>
              </a:rPr>
              <a:t>Each critical component is a heading</a:t>
            </a:r>
          </a:p>
          <a:p>
            <a:pPr eaLnBrk="1" hangingPunct="1">
              <a:spcAft>
                <a:spcPts val="700"/>
              </a:spcAft>
            </a:pPr>
            <a:r>
              <a:rPr lang="en-US">
                <a:latin typeface="Arial" pitchFamily="29" charset="0"/>
                <a:ea typeface="Arial" pitchFamily="29" charset="0"/>
                <a:cs typeface="Arial" pitchFamily="29" charset="0"/>
              </a:rPr>
              <a:t>Each level of implementation becomes a dimension on the rubric associated with that critical component.</a:t>
            </a:r>
          </a:p>
        </p:txBody>
      </p:sp>
      <p:graphicFrame>
        <p:nvGraphicFramePr>
          <p:cNvPr id="25667" name="Group 67"/>
          <p:cNvGraphicFramePr>
            <a:graphicFrameLocks noGrp="1"/>
          </p:cNvGraphicFramePr>
          <p:nvPr/>
        </p:nvGraphicFramePr>
        <p:xfrm>
          <a:off x="65089" y="4187829"/>
          <a:ext cx="8926514" cy="1095375"/>
        </p:xfrm>
        <a:graphic>
          <a:graphicData uri="http://schemas.openxmlformats.org/drawingml/2006/table">
            <a:tbl>
              <a:tblPr>
                <a:effectLst>
                  <a:outerShdw blurRad="50800" dist="38100" dir="2700000" algn="tl" rotWithShape="0">
                    <a:srgbClr val="000000">
                      <a:alpha val="43000"/>
                    </a:srgbClr>
                  </a:outerShdw>
                </a:effectLst>
              </a:tblPr>
              <a:tblGrid>
                <a:gridCol w="1437890"/>
                <a:gridCol w="2191566"/>
                <a:gridCol w="1801542"/>
                <a:gridCol w="2080130"/>
                <a:gridCol w="1415386"/>
              </a:tblGrid>
              <a:tr h="1095375">
                <a:tc>
                  <a:txBody>
                    <a:bodyPr/>
                    <a:lstStyle/>
                    <a:p>
                      <a:pPr marL="0" marR="0" algn="ctr">
                        <a:spcBef>
                          <a:spcPts val="0"/>
                        </a:spcBef>
                        <a:spcAft>
                          <a:spcPts val="0"/>
                        </a:spcAft>
                      </a:pPr>
                      <a:r>
                        <a:rPr lang="en-US" sz="1400" b="1" dirty="0">
                          <a:latin typeface="Arial"/>
                          <a:ea typeface="Cambria"/>
                          <a:cs typeface="Arial"/>
                        </a:rPr>
                        <a:t>Critical Component </a:t>
                      </a:r>
                    </a:p>
                    <a:p>
                      <a:pPr marL="0" marR="0" algn="ctr">
                        <a:spcBef>
                          <a:spcPts val="0"/>
                        </a:spcBef>
                        <a:spcAft>
                          <a:spcPts val="0"/>
                        </a:spcAft>
                      </a:pPr>
                      <a:r>
                        <a:rPr lang="en-US" sz="1400" b="1" dirty="0">
                          <a:latin typeface="Arial"/>
                          <a:ea typeface="Cambria"/>
                          <a:cs typeface="Arial"/>
                        </a:rPr>
                        <a:t>(non-negotiable)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400" b="1" dirty="0">
                          <a:latin typeface="Arial"/>
                          <a:ea typeface="Cambria"/>
                          <a:cs typeface="Arial"/>
                        </a:rPr>
                        <a:t>Define how does this Critical Component </a:t>
                      </a:r>
                      <a:r>
                        <a:rPr lang="en-US" sz="1400" b="1" dirty="0" smtClean="0">
                          <a:latin typeface="Arial"/>
                          <a:ea typeface="Cambria"/>
                          <a:cs typeface="Arial"/>
                        </a:rPr>
                        <a:t>contributes </a:t>
                      </a:r>
                      <a:r>
                        <a:rPr lang="en-US" sz="1400" b="1" dirty="0">
                          <a:latin typeface="Arial"/>
                          <a:ea typeface="Cambria"/>
                          <a:cs typeface="Arial"/>
                        </a:rPr>
                        <a:t>to the Outcome?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400" b="1" dirty="0">
                          <a:latin typeface="Arial"/>
                          <a:ea typeface="Cambria"/>
                          <a:cs typeface="Arial"/>
                        </a:rPr>
                        <a:t>Ideal “Gold Standard” of the Critical Component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400" b="1" i="0" dirty="0" smtClean="0">
                          <a:latin typeface="Arial"/>
                          <a:ea typeface="Cambria"/>
                          <a:cs typeface="Arial"/>
                        </a:rPr>
                        <a:t>Acceptable Variation </a:t>
                      </a:r>
                      <a:r>
                        <a:rPr lang="en-US" sz="1400" b="1" i="0" dirty="0">
                          <a:latin typeface="Arial"/>
                          <a:ea typeface="Cambria"/>
                          <a:cs typeface="Arial"/>
                        </a:rPr>
                        <a:t>of the Critical Component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400" b="1" dirty="0">
                          <a:latin typeface="Arial"/>
                          <a:ea typeface="Cambria"/>
                          <a:cs typeface="Arial"/>
                        </a:rPr>
                        <a:t>Unacceptable Variation of the Critical Component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1509" name="Rectangle 10"/>
          <p:cNvSpPr>
            <a:spLocks noChangeArrowheads="1"/>
          </p:cNvSpPr>
          <p:nvPr/>
        </p:nvSpPr>
        <p:spPr bwMode="auto">
          <a:xfrm>
            <a:off x="3898900" y="5487988"/>
            <a:ext cx="4572000" cy="523875"/>
          </a:xfrm>
          <a:prstGeom prst="rect">
            <a:avLst/>
          </a:prstGeom>
          <a:noFill/>
          <a:ln w="9525">
            <a:noFill/>
            <a:miter lim="800000"/>
            <a:headEnd/>
            <a:tailEnd/>
          </a:ln>
        </p:spPr>
        <p:txBody>
          <a:bodyPr>
            <a:prstTxWarp prst="textNoShape">
              <a:avLst/>
            </a:prstTxWarp>
            <a:spAutoFit/>
          </a:bodyPr>
          <a:lstStyle/>
          <a:p>
            <a:r>
              <a:rPr lang="en-US" sz="1400" i="1">
                <a:ea typeface="Arial" pitchFamily="29" charset="0"/>
                <a:cs typeface="Arial" pitchFamily="29" charset="0"/>
              </a:rPr>
              <a:t>Adapted from work of the </a:t>
            </a:r>
          </a:p>
          <a:p>
            <a:r>
              <a:rPr lang="en-US" sz="1400" i="1">
                <a:ea typeface="Arial" pitchFamily="29" charset="0"/>
                <a:cs typeface="Arial" pitchFamily="29" charset="0"/>
              </a:rPr>
              <a:t>Heartland Area Education Agency 11, Iowa</a:t>
            </a:r>
          </a:p>
        </p:txBody>
      </p:sp>
      <p:sp>
        <p:nvSpPr>
          <p:cNvPr id="6" name="Slide Number Placeholder 5"/>
          <p:cNvSpPr>
            <a:spLocks noGrp="1"/>
          </p:cNvSpPr>
          <p:nvPr>
            <p:ph type="sldNum" sz="quarter" idx="12"/>
          </p:nvPr>
        </p:nvSpPr>
        <p:spPr/>
        <p:txBody>
          <a:bodyPr/>
          <a:lstStyle/>
          <a:p>
            <a:fld id="{F93B42A7-71DA-6C4D-83B4-B36938559A4D}" type="slidenum">
              <a:rPr lang="en-US" smtClean="0"/>
              <a:pPr/>
              <a:t>78</a:t>
            </a:fld>
            <a:endParaRPr lang="en-US"/>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0000"/>
                </a:solidFill>
              </a:rPr>
              <a:t>Your Turn</a:t>
            </a:r>
            <a:endParaRPr lang="en-US" dirty="0">
              <a:solidFill>
                <a:srgbClr val="FF0000"/>
              </a:solidFill>
            </a:endParaRPr>
          </a:p>
        </p:txBody>
      </p:sp>
      <p:sp>
        <p:nvSpPr>
          <p:cNvPr id="23555" name="Content Placeholder 2"/>
          <p:cNvSpPr>
            <a:spLocks noGrp="1"/>
          </p:cNvSpPr>
          <p:nvPr>
            <p:ph idx="1"/>
          </p:nvPr>
        </p:nvSpPr>
        <p:spPr/>
        <p:txBody>
          <a:bodyPr/>
          <a:lstStyle/>
          <a:p>
            <a:pPr eaLnBrk="1" hangingPunct="1"/>
            <a:r>
              <a:rPr lang="en-US" dirty="0" smtClean="0"/>
              <a:t>How would you use Resource Mapping, Practice Profile?</a:t>
            </a:r>
          </a:p>
          <a:p>
            <a:pPr eaLnBrk="1" hangingPunct="1"/>
            <a:r>
              <a:rPr lang="en-US" dirty="0" smtClean="0"/>
              <a:t>How would you hope this would change/improve?</a:t>
            </a:r>
          </a:p>
        </p:txBody>
      </p:sp>
      <p:sp>
        <p:nvSpPr>
          <p:cNvPr id="4" name="Slide Number Placeholder 3"/>
          <p:cNvSpPr>
            <a:spLocks noGrp="1"/>
          </p:cNvSpPr>
          <p:nvPr>
            <p:ph type="sldNum" sz="quarter" idx="12"/>
          </p:nvPr>
        </p:nvSpPr>
        <p:spPr/>
        <p:txBody>
          <a:bodyPr/>
          <a:lstStyle/>
          <a:p>
            <a:fld id="{F93B42A7-71DA-6C4D-83B4-B36938559A4D}" type="slidenum">
              <a:rPr lang="en-US" smtClean="0"/>
              <a:pPr/>
              <a:t>79</a:t>
            </a:fld>
            <a:endParaRPr 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txBox="1">
            <a:spLocks noChangeArrowheads="1"/>
          </p:cNvSpPr>
          <p:nvPr/>
        </p:nvSpPr>
        <p:spPr bwMode="auto">
          <a:xfrm>
            <a:off x="0" y="80963"/>
            <a:ext cx="9144000" cy="1204912"/>
          </a:xfrm>
          <a:prstGeom prst="rect">
            <a:avLst/>
          </a:prstGeom>
          <a:solidFill>
            <a:srgbClr val="FFFFFF"/>
          </a:solidFill>
          <a:ln w="28575">
            <a:noFill/>
            <a:miter lim="800000"/>
            <a:headEnd/>
            <a:tailEnd/>
          </a:ln>
        </p:spPr>
        <p:txBody>
          <a:bodyPr lIns="93820" tIns="46911" rIns="93820" bIns="46911" anchor="ctr"/>
          <a:lstStyle/>
          <a:p>
            <a:pPr defTabSz="936625">
              <a:lnSpc>
                <a:spcPct val="85000"/>
              </a:lnSpc>
            </a:pPr>
            <a:r>
              <a:rPr lang="en-US" sz="4800">
                <a:solidFill>
                  <a:srgbClr val="FFBD25"/>
                </a:solidFill>
                <a:latin typeface="Goudy Old Style" pitchFamily="18" charset="0"/>
                <a:ea typeface="ＭＳ Ｐゴシック"/>
                <a:cs typeface="ＭＳ Ｐゴシック"/>
              </a:rPr>
              <a:t>TIER II: </a:t>
            </a:r>
            <a:r>
              <a:rPr lang="en-US" sz="4500" b="0" i="1">
                <a:solidFill>
                  <a:srgbClr val="000000"/>
                </a:solidFill>
                <a:latin typeface="Goudy Old Style" pitchFamily="18" charset="0"/>
                <a:ea typeface="Osaka"/>
                <a:cs typeface="Osaka"/>
              </a:rPr>
              <a:t>Supplemental, Targeted</a:t>
            </a:r>
          </a:p>
        </p:txBody>
      </p:sp>
      <p:sp>
        <p:nvSpPr>
          <p:cNvPr id="12" name="Slide Number Placeholder 3"/>
          <p:cNvSpPr txBox="1">
            <a:spLocks noGrp="1"/>
          </p:cNvSpPr>
          <p:nvPr/>
        </p:nvSpPr>
        <p:spPr>
          <a:xfrm>
            <a:off x="7924800" y="6356350"/>
            <a:ext cx="762000" cy="365125"/>
          </a:xfrm>
          <a:prstGeom prst="rect">
            <a:avLst/>
          </a:prstGeom>
          <a:noFill/>
        </p:spPr>
        <p:txBody>
          <a:bodyPr lIns="0" tIns="0" rIns="0" bIns="0" anchor="b"/>
          <a:lstStyle/>
          <a:p>
            <a:pPr algn="r">
              <a:defRPr/>
            </a:pPr>
            <a:fld id="{CCB50EFC-A31A-43C4-886E-C8CEC5598B1A}" type="slidenum">
              <a:rPr lang="en-US" sz="1200" b="0">
                <a:solidFill>
                  <a:schemeClr val="tx2">
                    <a:shade val="90000"/>
                  </a:schemeClr>
                </a:solidFill>
                <a:latin typeface="Arial" charset="0"/>
              </a:rPr>
              <a:pPr algn="r">
                <a:defRPr/>
              </a:pPr>
              <a:t>8</a:t>
            </a:fld>
            <a:endParaRPr lang="en-US" sz="1200" b="0">
              <a:solidFill>
                <a:schemeClr val="tx2">
                  <a:shade val="90000"/>
                </a:schemeClr>
              </a:solidFill>
              <a:latin typeface="Arial" charset="0"/>
            </a:endParaRPr>
          </a:p>
        </p:txBody>
      </p:sp>
      <p:grpSp>
        <p:nvGrpSpPr>
          <p:cNvPr id="2" name="Group 8"/>
          <p:cNvGrpSpPr>
            <a:grpSpLocks/>
          </p:cNvGrpSpPr>
          <p:nvPr/>
        </p:nvGrpSpPr>
        <p:grpSpPr bwMode="auto">
          <a:xfrm>
            <a:off x="109538" y="990600"/>
            <a:ext cx="9034462" cy="5224463"/>
            <a:chOff x="109568" y="1073328"/>
            <a:chExt cx="9034432" cy="5223889"/>
          </a:xfrm>
        </p:grpSpPr>
        <p:sp>
          <p:nvSpPr>
            <p:cNvPr id="5" name="Isosceles Triangle 4"/>
            <p:cNvSpPr/>
            <p:nvPr/>
          </p:nvSpPr>
          <p:spPr>
            <a:xfrm>
              <a:off x="969818" y="304997"/>
              <a:ext cx="5680364" cy="5943207"/>
            </a:xfrm>
            <a:prstGeom prst="triangle">
              <a:avLst/>
            </a:prstGeom>
            <a:solidFill>
              <a:srgbClr val="00B050"/>
            </a:solidFill>
            <a:ln>
              <a:solidFill>
                <a:srgbClr val="00B050"/>
              </a:solidFill>
            </a:ln>
            <a:scene3d>
              <a:camera prst="perspectiveRelaxed">
                <a:rot lat="19852770" lon="3668465" rev="18453607"/>
              </a:camera>
              <a:lightRig rig="chilly" dir="t">
                <a:rot lat="0" lon="0" rev="9000000"/>
              </a:lightRig>
            </a:scene3d>
            <a:sp3d>
              <a:bevelT h="374650"/>
            </a:sp3d>
          </p:spPr>
          <p:style>
            <a:lnRef idx="2">
              <a:schemeClr val="accent1">
                <a:shade val="50000"/>
              </a:schemeClr>
            </a:lnRef>
            <a:fillRef idx="1">
              <a:schemeClr val="accent1"/>
            </a:fillRef>
            <a:effectRef idx="0">
              <a:schemeClr val="accent1"/>
            </a:effectRef>
            <a:fontRef idx="minor">
              <a:schemeClr val="lt1"/>
            </a:fontRef>
          </p:style>
          <p:txBody>
            <a:bodyPr lIns="84204" tIns="42102" rIns="84204" bIns="42102" anchor="ctr"/>
            <a:lstStyle/>
            <a:p>
              <a:pPr algn="ctr" defTabSz="457200">
                <a:defRPr/>
              </a:pPr>
              <a:endParaRPr lang="en-US" sz="1700" b="0" dirty="0"/>
            </a:p>
          </p:txBody>
        </p:sp>
        <p:sp>
          <p:nvSpPr>
            <p:cNvPr id="6" name="Isosceles Triangle 5"/>
            <p:cNvSpPr/>
            <p:nvPr/>
          </p:nvSpPr>
          <p:spPr>
            <a:xfrm>
              <a:off x="2734236" y="837860"/>
              <a:ext cx="3408782" cy="3450256"/>
            </a:xfrm>
            <a:prstGeom prst="triangle">
              <a:avLst/>
            </a:prstGeom>
            <a:gradFill flip="none" rotWithShape="1">
              <a:gsLst>
                <a:gs pos="14000">
                  <a:srgbClr val="FFFF57"/>
                </a:gs>
                <a:gs pos="0">
                  <a:srgbClr val="00B050"/>
                </a:gs>
              </a:gsLst>
              <a:lin ang="16200000" scaled="1"/>
              <a:tileRect/>
            </a:gradFill>
            <a:ln cap="rnd">
              <a:gradFill flip="none" rotWithShape="1">
                <a:gsLst>
                  <a:gs pos="25000">
                    <a:srgbClr val="00B050"/>
                  </a:gs>
                  <a:gs pos="100000">
                    <a:srgbClr val="FFFF57"/>
                  </a:gs>
                  <a:gs pos="100000">
                    <a:schemeClr val="accent1">
                      <a:tint val="23500"/>
                      <a:satMod val="160000"/>
                    </a:schemeClr>
                  </a:gs>
                </a:gsLst>
                <a:lin ang="16200000" scaled="1"/>
                <a:tileRect/>
              </a:gradFill>
              <a:miter lim="800000"/>
            </a:ln>
            <a:scene3d>
              <a:camera prst="perspectiveRelaxed">
                <a:rot lat="19854000" lon="3666000" rev="18456000"/>
              </a:camera>
              <a:lightRig rig="chilly" dir="t">
                <a:rot lat="0" lon="0" rev="9000000"/>
              </a:lightRig>
            </a:scene3d>
            <a:sp3d prstMaterial="metal">
              <a:bevelT h="330200"/>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84204" tIns="42102" rIns="84204" bIns="42102" anchor="ctr"/>
            <a:lstStyle/>
            <a:p>
              <a:pPr algn="ctr" defTabSz="457200">
                <a:defRPr/>
              </a:pPr>
              <a:endParaRPr lang="en-US" sz="1700" b="0" dirty="0"/>
            </a:p>
          </p:txBody>
        </p:sp>
        <p:sp>
          <p:nvSpPr>
            <p:cNvPr id="813063" name="TextBox 12"/>
            <p:cNvSpPr txBox="1">
              <a:spLocks noChangeArrowheads="1"/>
            </p:cNvSpPr>
            <p:nvPr/>
          </p:nvSpPr>
          <p:spPr bwMode="auto">
            <a:xfrm>
              <a:off x="5465775" y="1073328"/>
              <a:ext cx="3678225" cy="5168332"/>
            </a:xfrm>
            <a:prstGeom prst="rect">
              <a:avLst/>
            </a:prstGeom>
            <a:noFill/>
            <a:ln w="9525">
              <a:noFill/>
              <a:miter lim="800000"/>
              <a:headEnd/>
              <a:tailEnd/>
            </a:ln>
          </p:spPr>
          <p:txBody>
            <a:bodyPr lIns="84204" tIns="42102" rIns="84204" bIns="42102">
              <a:spAutoFit/>
            </a:bodyPr>
            <a:lstStyle/>
            <a:p>
              <a:pPr algn="ctr" defTabSz="457200"/>
              <a:r>
                <a:rPr lang="en-US" sz="2000">
                  <a:solidFill>
                    <a:srgbClr val="FFBD25"/>
                  </a:solidFill>
                  <a:latin typeface="Calibri" pitchFamily="34" charset="0"/>
                  <a:ea typeface="ＭＳ Ｐゴシック"/>
                  <a:cs typeface="ＭＳ Ｐゴシック"/>
                </a:rPr>
                <a:t>Tier II </a:t>
              </a:r>
            </a:p>
            <a:p>
              <a:pPr algn="ctr" defTabSz="457200"/>
              <a:r>
                <a:rPr lang="en-US" sz="2000" b="0" i="1">
                  <a:solidFill>
                    <a:schemeClr val="tx1"/>
                  </a:solidFill>
                  <a:latin typeface="Calibri" pitchFamily="34" charset="0"/>
                  <a:ea typeface="ＭＳ Ｐゴシック"/>
                  <a:cs typeface="ＭＳ Ｐゴシック"/>
                </a:rPr>
                <a:t>For approx. 20% of students</a:t>
              </a:r>
            </a:p>
            <a:p>
              <a:pPr algn="ctr" defTabSz="457200"/>
              <a:r>
                <a:rPr lang="en-US" sz="2000">
                  <a:solidFill>
                    <a:srgbClr val="008040"/>
                  </a:solidFill>
                  <a:latin typeface="Calibri" pitchFamily="34" charset="0"/>
                  <a:ea typeface="ＭＳ Ｐゴシック"/>
                  <a:cs typeface="ＭＳ Ｐゴシック"/>
                </a:rPr>
                <a:t>Core </a:t>
              </a:r>
            </a:p>
            <a:p>
              <a:pPr algn="ctr" defTabSz="457200"/>
              <a:r>
                <a:rPr lang="en-US" sz="2000">
                  <a:solidFill>
                    <a:schemeClr val="tx1"/>
                  </a:solidFill>
                  <a:latin typeface="Calibri" pitchFamily="34" charset="0"/>
                  <a:ea typeface="ＭＳ Ｐゴシック"/>
                  <a:cs typeface="ＭＳ Ｐゴシック"/>
                </a:rPr>
                <a:t>+</a:t>
              </a:r>
              <a:r>
                <a:rPr lang="en-US" sz="2000" b="0">
                  <a:solidFill>
                    <a:schemeClr val="tx1"/>
                  </a:solidFill>
                  <a:latin typeface="Calibri" pitchFamily="34" charset="0"/>
                  <a:ea typeface="ＭＳ Ｐゴシック"/>
                  <a:cs typeface="ＭＳ Ｐゴシック"/>
                </a:rPr>
                <a:t> </a:t>
              </a:r>
            </a:p>
            <a:p>
              <a:pPr algn="ctr" defTabSz="457200"/>
              <a:r>
                <a:rPr lang="en-US" sz="2000">
                  <a:solidFill>
                    <a:srgbClr val="FFBD25"/>
                  </a:solidFill>
                  <a:latin typeface="Calibri" pitchFamily="34" charset="0"/>
                  <a:ea typeface="ＭＳ Ｐゴシック"/>
                  <a:cs typeface="ＭＳ Ｐゴシック"/>
                </a:rPr>
                <a:t>Supplemental</a:t>
              </a:r>
            </a:p>
            <a:p>
              <a:pPr algn="ctr" defTabSz="457200"/>
              <a:endParaRPr lang="en-US" sz="900" b="0">
                <a:solidFill>
                  <a:schemeClr val="tx1"/>
                </a:solidFill>
                <a:latin typeface="Calibri" pitchFamily="34" charset="0"/>
                <a:ea typeface="ＭＳ Ｐゴシック"/>
                <a:cs typeface="ＭＳ Ｐゴシック"/>
              </a:endParaRPr>
            </a:p>
            <a:p>
              <a:pPr defTabSz="457200"/>
              <a:r>
                <a:rPr lang="en-US" sz="1600" b="0">
                  <a:solidFill>
                    <a:schemeClr val="tx1"/>
                  </a:solidFill>
                  <a:latin typeface="Calibri" pitchFamily="34" charset="0"/>
                  <a:ea typeface="ＭＳ Ｐゴシック"/>
                  <a:cs typeface="ＭＳ Ｐゴシック"/>
                </a:rPr>
                <a:t>…to achieve benchmarks</a:t>
              </a:r>
            </a:p>
            <a:p>
              <a:pPr defTabSz="457200"/>
              <a:r>
                <a:rPr lang="en-US" sz="1600" b="0">
                  <a:solidFill>
                    <a:schemeClr val="tx1"/>
                  </a:solidFill>
                  <a:latin typeface="Calibri" pitchFamily="34" charset="0"/>
                  <a:ea typeface="ＭＳ Ｐゴシック"/>
                  <a:cs typeface="ＭＳ Ｐゴシック"/>
                </a:rPr>
                <a:t>Tier II Effective if at least 70-80% of students improve performance (i.e., gap is closing towards benchmark and/or progress monitoring standards).</a:t>
              </a:r>
            </a:p>
            <a:p>
              <a:pPr defTabSz="457200">
                <a:buFont typeface="Goudy Old Style" pitchFamily="18" charset="0"/>
                <a:buAutoNum type="arabicPeriod"/>
              </a:pPr>
              <a:r>
                <a:rPr lang="en-US" sz="1600">
                  <a:solidFill>
                    <a:schemeClr val="tx1"/>
                  </a:solidFill>
                  <a:latin typeface="Calibri" pitchFamily="34" charset="0"/>
                  <a:ea typeface="ＭＳ Ｐゴシック"/>
                  <a:cs typeface="ＭＳ Ｐゴシック"/>
                </a:rPr>
                <a:t>Where are the students performing now?</a:t>
              </a:r>
            </a:p>
            <a:p>
              <a:pPr defTabSz="457200">
                <a:buFont typeface="Goudy Old Style" pitchFamily="18" charset="0"/>
                <a:buAutoNum type="arabicPeriod"/>
              </a:pPr>
              <a:r>
                <a:rPr lang="en-US" sz="1600">
                  <a:solidFill>
                    <a:schemeClr val="tx1"/>
                  </a:solidFill>
                  <a:latin typeface="Calibri" pitchFamily="34" charset="0"/>
                  <a:ea typeface="ＭＳ Ｐゴシック"/>
                  <a:cs typeface="ＭＳ Ｐゴシック"/>
                </a:rPr>
                <a:t>Where do we want them to be?</a:t>
              </a:r>
            </a:p>
            <a:p>
              <a:pPr defTabSz="457200">
                <a:buFont typeface="Goudy Old Style" pitchFamily="18" charset="0"/>
                <a:buAutoNum type="arabicPeriod"/>
              </a:pPr>
              <a:r>
                <a:rPr lang="en-US" sz="1600">
                  <a:solidFill>
                    <a:schemeClr val="tx1"/>
                  </a:solidFill>
                  <a:latin typeface="Calibri" pitchFamily="34" charset="0"/>
                  <a:ea typeface="ＭＳ Ｐゴシック"/>
                  <a:cs typeface="ＭＳ Ｐゴシック"/>
                </a:rPr>
                <a:t>How long do we have to get them there?</a:t>
              </a:r>
            </a:p>
            <a:p>
              <a:pPr defTabSz="457200">
                <a:buFont typeface="Goudy Old Style" pitchFamily="18" charset="0"/>
                <a:buAutoNum type="arabicPeriod"/>
              </a:pPr>
              <a:r>
                <a:rPr lang="en-US" sz="1600">
                  <a:solidFill>
                    <a:schemeClr val="tx1"/>
                  </a:solidFill>
                  <a:latin typeface="Calibri" pitchFamily="34" charset="0"/>
                  <a:ea typeface="ＭＳ Ｐゴシック"/>
                  <a:cs typeface="ＭＳ Ｐゴシック"/>
                </a:rPr>
                <a:t>How much do they have to grow per year/monthly to get there?</a:t>
              </a:r>
            </a:p>
            <a:p>
              <a:pPr defTabSz="457200">
                <a:buFont typeface="Goudy Old Style" pitchFamily="18" charset="0"/>
                <a:buAutoNum type="arabicPeriod"/>
              </a:pPr>
              <a:r>
                <a:rPr lang="en-US" sz="1600">
                  <a:solidFill>
                    <a:schemeClr val="tx1"/>
                  </a:solidFill>
                  <a:latin typeface="Calibri" pitchFamily="34" charset="0"/>
                  <a:ea typeface="ＭＳ Ｐゴシック"/>
                  <a:cs typeface="ＭＳ Ｐゴシック"/>
                </a:rPr>
                <a:t>What resources will move them at that rate?</a:t>
              </a:r>
              <a:endParaRPr lang="en-US" sz="1700" b="0">
                <a:solidFill>
                  <a:schemeClr val="tx1"/>
                </a:solidFill>
                <a:latin typeface="Calibri" pitchFamily="34" charset="0"/>
                <a:ea typeface="ＭＳ Ｐゴシック"/>
                <a:cs typeface="ＭＳ Ｐゴシック"/>
              </a:endParaRPr>
            </a:p>
          </p:txBody>
        </p:sp>
      </p:grpSp>
      <p:cxnSp>
        <p:nvCxnSpPr>
          <p:cNvPr id="17" name="Straight Arrow Connector 16"/>
          <p:cNvCxnSpPr>
            <a:cxnSpLocks noChangeShapeType="1"/>
          </p:cNvCxnSpPr>
          <p:nvPr/>
        </p:nvCxnSpPr>
        <p:spPr bwMode="auto">
          <a:xfrm rot="10800000" flipV="1">
            <a:off x="4676775" y="2481263"/>
            <a:ext cx="1541463" cy="477837"/>
          </a:xfrm>
          <a:prstGeom prst="straightConnector1">
            <a:avLst/>
          </a:prstGeom>
          <a:noFill/>
          <a:ln w="28575">
            <a:solidFill>
              <a:schemeClr val="tx1"/>
            </a:solidFill>
            <a:round/>
            <a:headEnd/>
            <a:tailEnd type="arrow" w="med" len="med"/>
          </a:ln>
        </p:spPr>
      </p:cxnSp>
      <p:sp>
        <p:nvSpPr>
          <p:cNvPr id="813065" name="Rectangle 2"/>
          <p:cNvSpPr>
            <a:spLocks noChangeArrowheads="1"/>
          </p:cNvSpPr>
          <p:nvPr/>
        </p:nvSpPr>
        <p:spPr bwMode="auto">
          <a:xfrm>
            <a:off x="152400" y="142875"/>
            <a:ext cx="7051675" cy="1143000"/>
          </a:xfrm>
          <a:prstGeom prst="rect">
            <a:avLst/>
          </a:prstGeom>
          <a:noFill/>
          <a:ln w="9525">
            <a:noFill/>
            <a:miter lim="800000"/>
            <a:headEnd/>
            <a:tailEnd/>
          </a:ln>
        </p:spPr>
        <p:txBody>
          <a:bodyPr lIns="84204" tIns="42102" rIns="84204" bIns="42102" anchor="ctr"/>
          <a:lstStyle/>
          <a:p>
            <a:pPr defTabSz="457200"/>
            <a:endParaRPr lang="en-US" sz="5500" b="0">
              <a:solidFill>
                <a:srgbClr val="800040"/>
              </a:solidFill>
              <a:latin typeface="Arial" charset="0"/>
              <a:ea typeface="ＭＳ Ｐゴシック"/>
              <a:cs typeface="ＭＳ Ｐゴシック"/>
            </a:endParaRPr>
          </a:p>
        </p:txBody>
      </p:sp>
      <p:sp>
        <p:nvSpPr>
          <p:cNvPr id="813066" name="Rectangle 2"/>
          <p:cNvSpPr txBox="1">
            <a:spLocks noChangeArrowheads="1"/>
          </p:cNvSpPr>
          <p:nvPr/>
        </p:nvSpPr>
        <p:spPr bwMode="auto">
          <a:xfrm>
            <a:off x="152400" y="0"/>
            <a:ext cx="6934200" cy="1600200"/>
          </a:xfrm>
          <a:prstGeom prst="rect">
            <a:avLst/>
          </a:prstGeom>
          <a:noFill/>
          <a:ln w="28575">
            <a:noFill/>
            <a:miter lim="800000"/>
            <a:headEnd/>
            <a:tailEnd/>
          </a:ln>
        </p:spPr>
        <p:txBody>
          <a:bodyPr lIns="93820" tIns="46911" rIns="93820" bIns="46911" anchor="ctr"/>
          <a:lstStyle/>
          <a:p>
            <a:pPr defTabSz="936625">
              <a:lnSpc>
                <a:spcPct val="85000"/>
              </a:lnSpc>
            </a:pPr>
            <a:endParaRPr lang="en-US" sz="5000" b="0">
              <a:solidFill>
                <a:srgbClr val="000000"/>
              </a:solidFill>
              <a:latin typeface="Goudy Old Style" pitchFamily="18" charset="0"/>
              <a:ea typeface="Osaka"/>
              <a:cs typeface="Osaka"/>
            </a:endParaRPr>
          </a:p>
        </p:txBody>
      </p:sp>
      <p:sp>
        <p:nvSpPr>
          <p:cNvPr id="3" name="Slide Number Placeholder 2"/>
          <p:cNvSpPr>
            <a:spLocks noGrp="1"/>
          </p:cNvSpPr>
          <p:nvPr>
            <p:ph type="sldNum" sz="quarter" idx="12"/>
          </p:nvPr>
        </p:nvSpPr>
        <p:spPr/>
        <p:txBody>
          <a:bodyPr/>
          <a:lstStyle/>
          <a:p>
            <a:fld id="{1ADB0BC4-FEF6-40B9-915A-36657B276355}" type="slidenum">
              <a:rPr lang="en-US" smtClean="0"/>
              <a:pPr/>
              <a:t>8</a:t>
            </a:fld>
            <a:endParaRPr lang="en-US"/>
          </a:p>
        </p:txBody>
      </p:sp>
    </p:spTree>
    <p:extLst>
      <p:ext uri="{BB962C8B-B14F-4D97-AF65-F5344CB8AC3E}">
        <p14:creationId xmlns:p14="http://schemas.microsoft.com/office/powerpoint/2010/main" val="18524456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xit" presetSubtype="2" fill="hold" nodeType="withEffect">
                                  <p:stCondLst>
                                    <p:cond delay="0"/>
                                  </p:stCondLst>
                                  <p:childTnLst>
                                    <p:anim calcmode="lin" valueType="num">
                                      <p:cBhvr additive="base">
                                        <p:cTn id="10" dur="500"/>
                                        <p:tgtEl>
                                          <p:spTgt spid="17"/>
                                        </p:tgtEl>
                                        <p:attrNameLst>
                                          <p:attrName>ppt_x</p:attrName>
                                        </p:attrNameLst>
                                      </p:cBhvr>
                                      <p:tavLst>
                                        <p:tav tm="0">
                                          <p:val>
                                            <p:strVal val="ppt_x"/>
                                          </p:val>
                                        </p:tav>
                                        <p:tav tm="100000">
                                          <p:val>
                                            <p:strVal val="1+ppt_w/2"/>
                                          </p:val>
                                        </p:tav>
                                      </p:tavLst>
                                    </p:anim>
                                    <p:anim calcmode="lin" valueType="num">
                                      <p:cBhvr additive="base">
                                        <p:cTn id="11" dur="500"/>
                                        <p:tgtEl>
                                          <p:spTgt spid="17"/>
                                        </p:tgtEl>
                                        <p:attrNameLst>
                                          <p:attrName>ppt_y</p:attrName>
                                        </p:attrNameLst>
                                      </p:cBhvr>
                                      <p:tavLst>
                                        <p:tav tm="0">
                                          <p:val>
                                            <p:strVal val="ppt_y"/>
                                          </p:val>
                                        </p:tav>
                                        <p:tav tm="100000">
                                          <p:val>
                                            <p:strVal val="ppt_y"/>
                                          </p:val>
                                        </p:tav>
                                      </p:tavLst>
                                    </p:anim>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Snapshots</a:t>
            </a:r>
            <a:endParaRPr lang="en-US" dirty="0"/>
          </a:p>
        </p:txBody>
      </p:sp>
      <p:sp>
        <p:nvSpPr>
          <p:cNvPr id="3" name="Content Placeholder 2"/>
          <p:cNvSpPr>
            <a:spLocks noGrp="1"/>
          </p:cNvSpPr>
          <p:nvPr>
            <p:ph idx="1"/>
          </p:nvPr>
        </p:nvSpPr>
        <p:spPr/>
        <p:txBody>
          <a:bodyPr/>
          <a:lstStyle/>
          <a:p>
            <a:r>
              <a:rPr lang="en-US" dirty="0" smtClean="0"/>
              <a:t>Used in Training</a:t>
            </a:r>
          </a:p>
          <a:p>
            <a:r>
              <a:rPr lang="en-US" dirty="0" smtClean="0"/>
              <a:t>Supporting Implementation</a:t>
            </a:r>
          </a:p>
          <a:p>
            <a:pPr lvl="1"/>
            <a:r>
              <a:rPr lang="en-US" dirty="0" smtClean="0"/>
              <a:t>Clearly defined roles for:</a:t>
            </a:r>
          </a:p>
          <a:p>
            <a:pPr lvl="2"/>
            <a:r>
              <a:rPr lang="en-US" dirty="0" smtClean="0"/>
              <a:t>District Coordinator</a:t>
            </a:r>
          </a:p>
          <a:p>
            <a:pPr lvl="2"/>
            <a:r>
              <a:rPr lang="en-US" dirty="0" smtClean="0"/>
              <a:t>Coach</a:t>
            </a:r>
          </a:p>
          <a:p>
            <a:pPr lvl="2"/>
            <a:r>
              <a:rPr lang="en-US" dirty="0" smtClean="0"/>
              <a:t>Administrator</a:t>
            </a:r>
          </a:p>
          <a:p>
            <a:pPr lvl="2"/>
            <a:r>
              <a:rPr lang="en-US" dirty="0" smtClean="0"/>
              <a:t>Team</a:t>
            </a:r>
          </a:p>
          <a:p>
            <a:pPr lvl="2"/>
            <a:r>
              <a:rPr lang="en-US" dirty="0" smtClean="0"/>
              <a:t>Student, Family, Community</a:t>
            </a:r>
          </a:p>
          <a:p>
            <a:pPr lvl="2"/>
            <a:endParaRPr lang="en-US" dirty="0" smtClean="0"/>
          </a:p>
          <a:p>
            <a:pPr lvl="1"/>
            <a:endParaRPr lang="en-US" dirty="0"/>
          </a:p>
        </p:txBody>
      </p:sp>
      <p:sp>
        <p:nvSpPr>
          <p:cNvPr id="4" name="Slide Number Placeholder 3"/>
          <p:cNvSpPr>
            <a:spLocks noGrp="1"/>
          </p:cNvSpPr>
          <p:nvPr>
            <p:ph type="sldNum" sz="quarter" idx="12"/>
          </p:nvPr>
        </p:nvSpPr>
        <p:spPr/>
        <p:txBody>
          <a:bodyPr/>
          <a:lstStyle/>
          <a:p>
            <a:fld id="{F93B42A7-71DA-6C4D-83B4-B36938559A4D}"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at a Glance Planner</a:t>
            </a:r>
            <a:endParaRPr lang="en-US" dirty="0"/>
          </a:p>
        </p:txBody>
      </p:sp>
      <p:sp>
        <p:nvSpPr>
          <p:cNvPr id="3" name="Content Placeholder 2"/>
          <p:cNvSpPr>
            <a:spLocks noGrp="1"/>
          </p:cNvSpPr>
          <p:nvPr>
            <p:ph idx="1"/>
          </p:nvPr>
        </p:nvSpPr>
        <p:spPr/>
        <p:txBody>
          <a:bodyPr/>
          <a:lstStyle/>
          <a:p>
            <a:r>
              <a:rPr lang="en-US" dirty="0" smtClean="0"/>
              <a:t>Team Planner</a:t>
            </a:r>
            <a:endParaRPr lang="en-US" dirty="0"/>
          </a:p>
        </p:txBody>
      </p:sp>
      <p:sp>
        <p:nvSpPr>
          <p:cNvPr id="4" name="Slide Number Placeholder 3"/>
          <p:cNvSpPr>
            <a:spLocks noGrp="1"/>
          </p:cNvSpPr>
          <p:nvPr>
            <p:ph type="sldNum" sz="quarter" idx="12"/>
          </p:nvPr>
        </p:nvSpPr>
        <p:spPr/>
        <p:txBody>
          <a:bodyPr/>
          <a:lstStyle/>
          <a:p>
            <a:fld id="{F93B42A7-71DA-6C4D-83B4-B36938559A4D}"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a:xfrm>
            <a:off x="0" y="274638"/>
            <a:ext cx="8077200" cy="889000"/>
          </a:xfrm>
        </p:spPr>
        <p:txBody>
          <a:bodyPr>
            <a:normAutofit fontScale="90000"/>
          </a:bodyPr>
          <a:lstStyle/>
          <a:p>
            <a:pPr marL="54864" indent="0" eaLnBrk="1" fontAlgn="auto" hangingPunct="1">
              <a:spcAft>
                <a:spcPts val="0"/>
              </a:spcAft>
              <a:defRPr/>
            </a:pPr>
            <a:r>
              <a:rPr lang="en-US" dirty="0">
                <a:effectLst>
                  <a:outerShdw blurRad="38100" dist="38100" dir="2700000" algn="tl">
                    <a:srgbClr val="DDDDDD"/>
                  </a:outerShdw>
                </a:effectLst>
                <a:latin typeface="+mn-lt"/>
                <a:ea typeface="+mj-ea"/>
                <a:cs typeface="+mj-cs"/>
              </a:rPr>
              <a:t>Each month has</a:t>
            </a:r>
            <a:r>
              <a:rPr lang="en-US" dirty="0" smtClean="0">
                <a:effectLst>
                  <a:outerShdw blurRad="38100" dist="38100" dir="2700000" algn="tl">
                    <a:srgbClr val="DDDDDD"/>
                  </a:outerShdw>
                </a:effectLst>
                <a:latin typeface="+mn-lt"/>
                <a:ea typeface="+mj-ea"/>
                <a:cs typeface="+mj-cs"/>
              </a:rPr>
              <a:t> team activities </a:t>
            </a:r>
            <a:r>
              <a:rPr lang="en-US" dirty="0">
                <a:effectLst>
                  <a:outerShdw blurRad="38100" dist="38100" dir="2700000" algn="tl">
                    <a:srgbClr val="DDDDDD"/>
                  </a:outerShdw>
                </a:effectLst>
                <a:latin typeface="+mn-lt"/>
                <a:ea typeface="+mj-ea"/>
                <a:cs typeface="+mj-cs"/>
              </a:rPr>
              <a:t>for:</a:t>
            </a:r>
          </a:p>
        </p:txBody>
      </p:sp>
      <p:sp>
        <p:nvSpPr>
          <p:cNvPr id="26627" name="Rectangle 3"/>
          <p:cNvSpPr>
            <a:spLocks noGrp="1" noChangeArrowheads="1"/>
          </p:cNvSpPr>
          <p:nvPr>
            <p:ph type="body" idx="4294967295"/>
          </p:nvPr>
        </p:nvSpPr>
        <p:spPr>
          <a:xfrm>
            <a:off x="381000" y="1371600"/>
            <a:ext cx="8305800" cy="4876800"/>
          </a:xfrm>
        </p:spPr>
        <p:txBody>
          <a:bodyPr/>
          <a:lstStyle/>
          <a:p>
            <a:pPr eaLnBrk="1" hangingPunct="1"/>
            <a:r>
              <a:rPr lang="en-US" dirty="0">
                <a:latin typeface="Tahoma" pitchFamily="29" charset="0"/>
              </a:rPr>
              <a:t>Information (Data) </a:t>
            </a:r>
          </a:p>
          <a:p>
            <a:pPr lvl="1" eaLnBrk="1" hangingPunct="1"/>
            <a:r>
              <a:rPr lang="en-US" sz="2000" dirty="0">
                <a:latin typeface="Tahoma" pitchFamily="29" charset="0"/>
              </a:rPr>
              <a:t>E.g., review ODR graphs, suspension, ethnicity, attendance &amp; academic data</a:t>
            </a:r>
          </a:p>
          <a:p>
            <a:pPr lvl="1" eaLnBrk="1" hangingPunct="1"/>
            <a:r>
              <a:rPr lang="en-US" sz="2000" dirty="0">
                <a:latin typeface="Tahoma" pitchFamily="29" charset="0"/>
              </a:rPr>
              <a:t>E.g., review results surveys, checklists</a:t>
            </a:r>
          </a:p>
          <a:p>
            <a:pPr eaLnBrk="1" hangingPunct="1"/>
            <a:r>
              <a:rPr lang="en-US" dirty="0">
                <a:latin typeface="Tahoma" pitchFamily="29" charset="0"/>
              </a:rPr>
              <a:t>Planning (Systems) </a:t>
            </a:r>
          </a:p>
          <a:p>
            <a:pPr lvl="1" eaLnBrk="1" hangingPunct="1"/>
            <a:r>
              <a:rPr lang="en-US" sz="2000" dirty="0">
                <a:latin typeface="Tahoma" pitchFamily="29" charset="0"/>
              </a:rPr>
              <a:t>E.g., develop needed Cool Tool lesson(s) &amp; schedule time to teach</a:t>
            </a:r>
          </a:p>
          <a:p>
            <a:pPr eaLnBrk="1" hangingPunct="1"/>
            <a:r>
              <a:rPr lang="en-US" dirty="0">
                <a:latin typeface="Tahoma" pitchFamily="29" charset="0"/>
              </a:rPr>
              <a:t>Implementation (Practices)</a:t>
            </a:r>
          </a:p>
          <a:p>
            <a:pPr lvl="1" eaLnBrk="1" hangingPunct="1"/>
            <a:r>
              <a:rPr lang="en-US" sz="2000" dirty="0">
                <a:latin typeface="Tahoma" pitchFamily="29" charset="0"/>
              </a:rPr>
              <a:t>E.g., conduct grade level celebrations</a:t>
            </a:r>
          </a:p>
          <a:p>
            <a:pPr eaLnBrk="1" hangingPunct="1"/>
            <a:r>
              <a:rPr lang="en-US" dirty="0">
                <a:latin typeface="Tahoma" pitchFamily="29" charset="0"/>
              </a:rPr>
              <a:t>Communication with Staff</a:t>
            </a:r>
          </a:p>
          <a:p>
            <a:pPr lvl="1" eaLnBrk="1" hangingPunct="1"/>
            <a:r>
              <a:rPr lang="en-US" sz="2000" dirty="0">
                <a:latin typeface="Tahoma" pitchFamily="29" charset="0"/>
              </a:rPr>
              <a:t>E.g., present results of evaluation </a:t>
            </a:r>
          </a:p>
        </p:txBody>
      </p:sp>
      <p:sp>
        <p:nvSpPr>
          <p:cNvPr id="4" name="Slide Number Placeholder 3"/>
          <p:cNvSpPr>
            <a:spLocks noGrp="1"/>
          </p:cNvSpPr>
          <p:nvPr>
            <p:ph type="sldNum" sz="quarter" idx="12"/>
          </p:nvPr>
        </p:nvSpPr>
        <p:spPr/>
        <p:txBody>
          <a:bodyPr/>
          <a:lstStyle/>
          <a:p>
            <a:fld id="{F93B42A7-71DA-6C4D-83B4-B36938559A4D}" type="slidenum">
              <a:rPr lang="en-US" smtClean="0"/>
              <a:pPr/>
              <a:t>82</a:t>
            </a:fld>
            <a:endParaRPr lang="en-US"/>
          </a:p>
        </p:txBody>
      </p:sp>
    </p:spTree>
  </p:cSld>
  <p:clrMapOvr>
    <a:masterClrMapping/>
  </p:clrMapOvr>
  <p:transition spd="med">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0000"/>
                </a:solidFill>
              </a:rPr>
              <a:t>Your Turn</a:t>
            </a:r>
            <a:endParaRPr lang="en-US" dirty="0">
              <a:solidFill>
                <a:srgbClr val="FF0000"/>
              </a:solidFill>
            </a:endParaRPr>
          </a:p>
        </p:txBody>
      </p:sp>
      <p:sp>
        <p:nvSpPr>
          <p:cNvPr id="24579" name="Content Placeholder 2"/>
          <p:cNvSpPr>
            <a:spLocks noGrp="1"/>
          </p:cNvSpPr>
          <p:nvPr>
            <p:ph idx="1"/>
          </p:nvPr>
        </p:nvSpPr>
        <p:spPr/>
        <p:txBody>
          <a:bodyPr/>
          <a:lstStyle/>
          <a:p>
            <a:pPr eaLnBrk="1" hangingPunct="1"/>
            <a:r>
              <a:rPr lang="en-US" dirty="0" smtClean="0"/>
              <a:t>How would Snapshot and “Year at a Glance” help move your team forward?</a:t>
            </a:r>
          </a:p>
        </p:txBody>
      </p:sp>
      <p:sp>
        <p:nvSpPr>
          <p:cNvPr id="4" name="Slide Number Placeholder 3"/>
          <p:cNvSpPr>
            <a:spLocks noGrp="1"/>
          </p:cNvSpPr>
          <p:nvPr>
            <p:ph type="sldNum" sz="quarter" idx="12"/>
          </p:nvPr>
        </p:nvSpPr>
        <p:spPr/>
        <p:txBody>
          <a:bodyPr/>
          <a:lstStyle/>
          <a:p>
            <a:fld id="{F93B42A7-71DA-6C4D-83B4-B36938559A4D}" type="slidenum">
              <a:rPr lang="en-US" smtClean="0"/>
              <a:pPr/>
              <a:t>83</a:t>
            </a:fld>
            <a:endParaRPr lang="en-US"/>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Autofit/>
          </a:bodyPr>
          <a:lstStyle/>
          <a:p>
            <a:pPr eaLnBrk="1" hangingPunct="1">
              <a:defRPr/>
            </a:pPr>
            <a:r>
              <a:rPr lang="en-US" sz="4000" b="1" dirty="0" smtClean="0">
                <a:effectLst>
                  <a:outerShdw blurRad="38100" dist="38100" dir="2700000" algn="tl">
                    <a:srgbClr val="C0C0C0"/>
                  </a:outerShdw>
                </a:effectLst>
              </a:rPr>
              <a:t>7. Facilitate Effective Meetings:</a:t>
            </a:r>
            <a:br>
              <a:rPr lang="en-US" sz="4000" b="1" dirty="0" smtClean="0">
                <a:effectLst>
                  <a:outerShdw blurRad="38100" dist="38100" dir="2700000" algn="tl">
                    <a:srgbClr val="C0C0C0"/>
                  </a:outerShdw>
                </a:effectLst>
              </a:rPr>
            </a:br>
            <a:r>
              <a:rPr lang="en-US" sz="4000" b="1" dirty="0" smtClean="0">
                <a:effectLst>
                  <a:outerShdw blurRad="38100" dist="38100" dir="2700000" algn="tl">
                    <a:srgbClr val="C0C0C0"/>
                  </a:outerShdw>
                </a:effectLst>
              </a:rPr>
              <a:t>Use Team Initiated Problem Solving </a:t>
            </a:r>
          </a:p>
        </p:txBody>
      </p:sp>
      <p:sp>
        <p:nvSpPr>
          <p:cNvPr id="128003" name="Rectangle 3"/>
          <p:cNvSpPr>
            <a:spLocks noGrp="1" noChangeArrowheads="1"/>
          </p:cNvSpPr>
          <p:nvPr>
            <p:ph type="body" idx="1"/>
          </p:nvPr>
        </p:nvSpPr>
        <p:spPr>
          <a:xfrm>
            <a:off x="533400" y="2332038"/>
            <a:ext cx="8229600" cy="4525962"/>
          </a:xfrm>
        </p:spPr>
        <p:txBody>
          <a:bodyPr>
            <a:normAutofit fontScale="77500" lnSpcReduction="20000"/>
          </a:bodyPr>
          <a:lstStyle/>
          <a:p>
            <a:r>
              <a:rPr lang="en-US" dirty="0" smtClean="0">
                <a:ea typeface="ＭＳ Ｐゴシック" pitchFamily="29" charset="-128"/>
                <a:cs typeface="ＭＳ Ｐゴシック" pitchFamily="29" charset="-128"/>
              </a:rPr>
              <a:t>Need to conduct Team Training </a:t>
            </a:r>
          </a:p>
          <a:p>
            <a:pPr lvl="1"/>
            <a:r>
              <a:rPr lang="en-US" dirty="0" smtClean="0"/>
              <a:t>Team includes all members and a coach</a:t>
            </a:r>
          </a:p>
          <a:p>
            <a:pPr lvl="1"/>
            <a:r>
              <a:rPr lang="en-US" dirty="0" smtClean="0"/>
              <a:t>Define Roles and Responsibilities is critical</a:t>
            </a:r>
          </a:p>
          <a:p>
            <a:pPr lvl="2"/>
            <a:r>
              <a:rPr lang="en-US" dirty="0" smtClean="0">
                <a:ea typeface="ＭＳ Ｐゴシック" pitchFamily="29" charset="-128"/>
              </a:rPr>
              <a:t>Plan for absences (have back up people)</a:t>
            </a:r>
          </a:p>
          <a:p>
            <a:r>
              <a:rPr lang="en-US" dirty="0" smtClean="0">
                <a:ea typeface="ＭＳ Ｐゴシック" pitchFamily="29" charset="-128"/>
                <a:cs typeface="ＭＳ Ｐゴシック" pitchFamily="29" charset="-128"/>
              </a:rPr>
              <a:t>Coaching is critical</a:t>
            </a:r>
          </a:p>
          <a:p>
            <a:r>
              <a:rPr lang="en-US" dirty="0" smtClean="0">
                <a:ea typeface="ＭＳ Ｐゴシック" pitchFamily="29" charset="-128"/>
                <a:cs typeface="ＭＳ Ｐゴシック" pitchFamily="29" charset="-128"/>
              </a:rPr>
              <a:t>Training critical skills to facilitator, minute taker, and data analyst</a:t>
            </a:r>
          </a:p>
          <a:p>
            <a:pPr lvl="1"/>
            <a:r>
              <a:rPr lang="en-US" dirty="0" smtClean="0"/>
              <a:t>Keep people on track, </a:t>
            </a:r>
          </a:p>
          <a:p>
            <a:pPr lvl="1"/>
            <a:r>
              <a:rPr lang="en-US" dirty="0" smtClean="0"/>
              <a:t>document relevant information for progress monitoring and evaluation</a:t>
            </a:r>
          </a:p>
          <a:p>
            <a:pPr lvl="1"/>
            <a:r>
              <a:rPr lang="en-US" dirty="0" smtClean="0"/>
              <a:t>Launch the meeting with a data summary</a:t>
            </a:r>
          </a:p>
          <a:p>
            <a:r>
              <a:rPr lang="en-US" dirty="0" smtClean="0">
                <a:ea typeface="ＭＳ Ｐゴシック" pitchFamily="29" charset="-128"/>
                <a:cs typeface="ＭＳ Ｐゴシック" pitchFamily="29" charset="-128"/>
              </a:rPr>
              <a:t>Documenting decisions, actions, timelines, evaluation plan is critical for sustainability</a:t>
            </a:r>
          </a:p>
          <a:p>
            <a:pPr marL="609600" indent="-609600" eaLnBrk="1" hangingPunct="1">
              <a:buNone/>
            </a:pPr>
            <a:endParaRPr lang="en-US" dirty="0">
              <a:ea typeface="ＭＳ Ｐゴシック" pitchFamily="29" charset="-128"/>
              <a:cs typeface="ＭＳ Ｐゴシック" pitchFamily="29" charset="-128"/>
            </a:endParaRPr>
          </a:p>
        </p:txBody>
      </p:sp>
      <p:sp>
        <p:nvSpPr>
          <p:cNvPr id="128004" name="AutoShape 4"/>
          <p:cNvSpPr>
            <a:spLocks noChangeArrowheads="1"/>
          </p:cNvSpPr>
          <p:nvPr/>
        </p:nvSpPr>
        <p:spPr bwMode="auto">
          <a:xfrm>
            <a:off x="0" y="0"/>
            <a:ext cx="1371600" cy="2133600"/>
          </a:xfrm>
          <a:prstGeom prst="rtTriangle">
            <a:avLst/>
          </a:prstGeom>
          <a:solidFill>
            <a:srgbClr val="33CC33"/>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28005" name="AutoShape 5"/>
          <p:cNvSpPr>
            <a:spLocks noChangeArrowheads="1"/>
          </p:cNvSpPr>
          <p:nvPr/>
        </p:nvSpPr>
        <p:spPr bwMode="auto">
          <a:xfrm>
            <a:off x="0" y="0"/>
            <a:ext cx="571500" cy="893763"/>
          </a:xfrm>
          <a:prstGeom prst="rtTriangle">
            <a:avLst/>
          </a:prstGeom>
          <a:solidFill>
            <a:srgbClr val="FFFF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28006" name="AutoShape 6"/>
          <p:cNvSpPr>
            <a:spLocks noChangeArrowheads="1"/>
          </p:cNvSpPr>
          <p:nvPr/>
        </p:nvSpPr>
        <p:spPr bwMode="auto">
          <a:xfrm>
            <a:off x="0" y="0"/>
            <a:ext cx="228600" cy="342900"/>
          </a:xfrm>
          <a:prstGeom prst="rtTriangle">
            <a:avLst/>
          </a:prstGeom>
          <a:solidFill>
            <a:srgbClr val="FF00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F93B42A7-71DA-6C4D-83B4-B36938559A4D}"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10"/>
          <p:cNvSpPr>
            <a:spLocks noGrp="1"/>
          </p:cNvSpPr>
          <p:nvPr>
            <p:ph type="dt" sz="quarter" idx="10"/>
          </p:nvPr>
        </p:nvSpPr>
        <p:spPr bwMode="auto">
          <a:noFill/>
          <a:ln>
            <a:miter lim="800000"/>
            <a:headEnd/>
            <a:tailEnd/>
          </a:ln>
        </p:spPr>
        <p:txBody>
          <a:bodyPr/>
          <a:lstStyle/>
          <a:p>
            <a:fld id="{CD64350B-DBB4-AF44-9FDF-58816C771E48}" type="datetime1">
              <a:rPr lang="en-US">
                <a:latin typeface="Arial" pitchFamily="29" charset="0"/>
              </a:rPr>
              <a:pPr/>
              <a:t>8/10/2011</a:t>
            </a:fld>
            <a:endParaRPr lang="en-US">
              <a:latin typeface="Arial" pitchFamily="29" charset="0"/>
            </a:endParaRPr>
          </a:p>
        </p:txBody>
      </p:sp>
      <p:sp>
        <p:nvSpPr>
          <p:cNvPr id="57347" name="Slide Number Placeholder 11"/>
          <p:cNvSpPr>
            <a:spLocks noGrp="1"/>
          </p:cNvSpPr>
          <p:nvPr>
            <p:ph type="sldNum" sz="quarter" idx="12"/>
          </p:nvPr>
        </p:nvSpPr>
        <p:spPr bwMode="auto">
          <a:noFill/>
          <a:ln>
            <a:miter lim="800000"/>
            <a:headEnd/>
            <a:tailEnd/>
          </a:ln>
        </p:spPr>
        <p:txBody>
          <a:bodyPr/>
          <a:lstStyle/>
          <a:p>
            <a:fld id="{22F579FB-B137-F340-89B5-AEDD6C056B56}" type="slidenum">
              <a:rPr lang="en-US">
                <a:latin typeface="Arial" pitchFamily="29" charset="0"/>
              </a:rPr>
              <a:pPr/>
              <a:t>85</a:t>
            </a:fld>
            <a:endParaRPr lang="en-US">
              <a:latin typeface="Arial" pitchFamily="29" charset="0"/>
            </a:endParaRPr>
          </a:p>
        </p:txBody>
      </p:sp>
      <p:sp>
        <p:nvSpPr>
          <p:cNvPr id="2" name="Title 1"/>
          <p:cNvSpPr>
            <a:spLocks noGrp="1"/>
          </p:cNvSpPr>
          <p:nvPr>
            <p:ph type="title"/>
          </p:nvPr>
        </p:nvSpPr>
        <p:spPr>
          <a:xfrm>
            <a:off x="457200" y="838200"/>
            <a:ext cx="8229600" cy="1009650"/>
          </a:xfrm>
        </p:spPr>
        <p:txBody>
          <a:bodyPr>
            <a:normAutofit fontScale="90000"/>
          </a:bodyPr>
          <a:lstStyle/>
          <a:p>
            <a:pPr eaLnBrk="1" fontAlgn="auto" hangingPunct="1">
              <a:spcAft>
                <a:spcPts val="0"/>
              </a:spcAft>
              <a:defRPr/>
            </a:pPr>
            <a:r>
              <a:rPr lang="en-US" sz="3800" dirty="0" smtClean="0">
                <a:ea typeface="+mj-ea"/>
                <a:cs typeface="+mj-cs"/>
              </a:rPr>
              <a:t>Organizing for an effective </a:t>
            </a:r>
            <a:br>
              <a:rPr lang="en-US" sz="3800" dirty="0" smtClean="0">
                <a:ea typeface="+mj-ea"/>
                <a:cs typeface="+mj-cs"/>
              </a:rPr>
            </a:br>
            <a:r>
              <a:rPr lang="en-US" sz="3800" dirty="0" smtClean="0">
                <a:ea typeface="+mj-ea"/>
                <a:cs typeface="+mj-cs"/>
              </a:rPr>
              <a:t>problem solving conversation</a:t>
            </a:r>
            <a:endParaRPr lang="en-US" sz="3800" dirty="0">
              <a:ea typeface="+mj-ea"/>
              <a:cs typeface="+mj-cs"/>
            </a:endParaRPr>
          </a:p>
        </p:txBody>
      </p:sp>
      <p:sp>
        <p:nvSpPr>
          <p:cNvPr id="4" name="Rounded Rectangle 3"/>
          <p:cNvSpPr/>
          <p:nvPr/>
        </p:nvSpPr>
        <p:spPr>
          <a:xfrm>
            <a:off x="3810000" y="2133600"/>
            <a:ext cx="1524000" cy="533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Problem</a:t>
            </a:r>
          </a:p>
        </p:txBody>
      </p:sp>
      <p:sp>
        <p:nvSpPr>
          <p:cNvPr id="6" name="Rounded Rectangle 5"/>
          <p:cNvSpPr/>
          <p:nvPr/>
        </p:nvSpPr>
        <p:spPr>
          <a:xfrm>
            <a:off x="3886200" y="5562600"/>
            <a:ext cx="1524000" cy="533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Solution</a:t>
            </a:r>
          </a:p>
        </p:txBody>
      </p:sp>
      <p:cxnSp>
        <p:nvCxnSpPr>
          <p:cNvPr id="8" name="Straight Arrow Connector 7"/>
          <p:cNvCxnSpPr/>
          <p:nvPr/>
        </p:nvCxnSpPr>
        <p:spPr>
          <a:xfrm rot="5400000">
            <a:off x="3276601" y="4038600"/>
            <a:ext cx="2590800" cy="31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785813" y="2614613"/>
            <a:ext cx="7670800" cy="3490912"/>
          </a:xfrm>
          <a:custGeom>
            <a:avLst/>
            <a:gdLst>
              <a:gd name="connsiteX0" fmla="*/ 3706761 w 7669693"/>
              <a:gd name="connsiteY0" fmla="*/ 176980 h 3490451"/>
              <a:gd name="connsiteX1" fmla="*/ 3687096 w 7669693"/>
              <a:gd name="connsiteY1" fmla="*/ 540774 h 3490451"/>
              <a:gd name="connsiteX2" fmla="*/ 3677264 w 7669693"/>
              <a:gd name="connsiteY2" fmla="*/ 570271 h 3490451"/>
              <a:gd name="connsiteX3" fmla="*/ 3647767 w 7669693"/>
              <a:gd name="connsiteY3" fmla="*/ 639096 h 3490451"/>
              <a:gd name="connsiteX4" fmla="*/ 3618271 w 7669693"/>
              <a:gd name="connsiteY4" fmla="*/ 658761 h 3490451"/>
              <a:gd name="connsiteX5" fmla="*/ 3588774 w 7669693"/>
              <a:gd name="connsiteY5" fmla="*/ 688258 h 3490451"/>
              <a:gd name="connsiteX6" fmla="*/ 3018503 w 7669693"/>
              <a:gd name="connsiteY6" fmla="*/ 698090 h 3490451"/>
              <a:gd name="connsiteX7" fmla="*/ 2969342 w 7669693"/>
              <a:gd name="connsiteY7" fmla="*/ 757084 h 3490451"/>
              <a:gd name="connsiteX8" fmla="*/ 2959509 w 7669693"/>
              <a:gd name="connsiteY8" fmla="*/ 786580 h 3490451"/>
              <a:gd name="connsiteX9" fmla="*/ 2969342 w 7669693"/>
              <a:gd name="connsiteY9" fmla="*/ 1042219 h 3490451"/>
              <a:gd name="connsiteX10" fmla="*/ 2920180 w 7669693"/>
              <a:gd name="connsiteY10" fmla="*/ 1238864 h 3490451"/>
              <a:gd name="connsiteX11" fmla="*/ 2890684 w 7669693"/>
              <a:gd name="connsiteY11" fmla="*/ 1258529 h 3490451"/>
              <a:gd name="connsiteX12" fmla="*/ 2831690 w 7669693"/>
              <a:gd name="connsiteY12" fmla="*/ 1248696 h 3490451"/>
              <a:gd name="connsiteX13" fmla="*/ 2733367 w 7669693"/>
              <a:gd name="connsiteY13" fmla="*/ 1209367 h 3490451"/>
              <a:gd name="connsiteX14" fmla="*/ 2546554 w 7669693"/>
              <a:gd name="connsiteY14" fmla="*/ 1140542 h 3490451"/>
              <a:gd name="connsiteX15" fmla="*/ 2428567 w 7669693"/>
              <a:gd name="connsiteY15" fmla="*/ 1081548 h 3490451"/>
              <a:gd name="connsiteX16" fmla="*/ 2310580 w 7669693"/>
              <a:gd name="connsiteY16" fmla="*/ 1022554 h 3490451"/>
              <a:gd name="connsiteX17" fmla="*/ 2231922 w 7669693"/>
              <a:gd name="connsiteY17" fmla="*/ 953729 h 3490451"/>
              <a:gd name="connsiteX18" fmla="*/ 2153264 w 7669693"/>
              <a:gd name="connsiteY18" fmla="*/ 855406 h 3490451"/>
              <a:gd name="connsiteX19" fmla="*/ 2113935 w 7669693"/>
              <a:gd name="connsiteY19" fmla="*/ 757084 h 3490451"/>
              <a:gd name="connsiteX20" fmla="*/ 2094271 w 7669693"/>
              <a:gd name="connsiteY20" fmla="*/ 727587 h 3490451"/>
              <a:gd name="connsiteX21" fmla="*/ 2045109 w 7669693"/>
              <a:gd name="connsiteY21" fmla="*/ 639096 h 3490451"/>
              <a:gd name="connsiteX22" fmla="*/ 2005780 w 7669693"/>
              <a:gd name="connsiteY22" fmla="*/ 589935 h 3490451"/>
              <a:gd name="connsiteX23" fmla="*/ 1986116 w 7669693"/>
              <a:gd name="connsiteY23" fmla="*/ 560438 h 3490451"/>
              <a:gd name="connsiteX24" fmla="*/ 1907458 w 7669693"/>
              <a:gd name="connsiteY24" fmla="*/ 501445 h 3490451"/>
              <a:gd name="connsiteX25" fmla="*/ 1868129 w 7669693"/>
              <a:gd name="connsiteY25" fmla="*/ 471948 h 3490451"/>
              <a:gd name="connsiteX26" fmla="*/ 1838632 w 7669693"/>
              <a:gd name="connsiteY26" fmla="*/ 452284 h 3490451"/>
              <a:gd name="connsiteX27" fmla="*/ 1799303 w 7669693"/>
              <a:gd name="connsiteY27" fmla="*/ 422787 h 3490451"/>
              <a:gd name="connsiteX28" fmla="*/ 1691148 w 7669693"/>
              <a:gd name="connsiteY28" fmla="*/ 383458 h 3490451"/>
              <a:gd name="connsiteX29" fmla="*/ 1553496 w 7669693"/>
              <a:gd name="connsiteY29" fmla="*/ 373625 h 3490451"/>
              <a:gd name="connsiteX30" fmla="*/ 1425677 w 7669693"/>
              <a:gd name="connsiteY30" fmla="*/ 334296 h 3490451"/>
              <a:gd name="connsiteX31" fmla="*/ 1307690 w 7669693"/>
              <a:gd name="connsiteY31" fmla="*/ 304800 h 3490451"/>
              <a:gd name="connsiteX32" fmla="*/ 1111045 w 7669693"/>
              <a:gd name="connsiteY32" fmla="*/ 245806 h 3490451"/>
              <a:gd name="connsiteX33" fmla="*/ 1071716 w 7669693"/>
              <a:gd name="connsiteY33" fmla="*/ 226142 h 3490451"/>
              <a:gd name="connsiteX34" fmla="*/ 1002890 w 7669693"/>
              <a:gd name="connsiteY34" fmla="*/ 167148 h 3490451"/>
              <a:gd name="connsiteX35" fmla="*/ 875071 w 7669693"/>
              <a:gd name="connsiteY35" fmla="*/ 78658 h 3490451"/>
              <a:gd name="connsiteX36" fmla="*/ 825909 w 7669693"/>
              <a:gd name="connsiteY36" fmla="*/ 68825 h 3490451"/>
              <a:gd name="connsiteX37" fmla="*/ 786580 w 7669693"/>
              <a:gd name="connsiteY37" fmla="*/ 49161 h 3490451"/>
              <a:gd name="connsiteX38" fmla="*/ 688258 w 7669693"/>
              <a:gd name="connsiteY38" fmla="*/ 78658 h 3490451"/>
              <a:gd name="connsiteX39" fmla="*/ 658761 w 7669693"/>
              <a:gd name="connsiteY39" fmla="*/ 108154 h 3490451"/>
              <a:gd name="connsiteX40" fmla="*/ 599767 w 7669693"/>
              <a:gd name="connsiteY40" fmla="*/ 137651 h 3490451"/>
              <a:gd name="connsiteX41" fmla="*/ 393290 w 7669693"/>
              <a:gd name="connsiteY41" fmla="*/ 147484 h 3490451"/>
              <a:gd name="connsiteX42" fmla="*/ 363793 w 7669693"/>
              <a:gd name="connsiteY42" fmla="*/ 176980 h 3490451"/>
              <a:gd name="connsiteX43" fmla="*/ 334296 w 7669693"/>
              <a:gd name="connsiteY43" fmla="*/ 196645 h 3490451"/>
              <a:gd name="connsiteX44" fmla="*/ 324464 w 7669693"/>
              <a:gd name="connsiteY44" fmla="*/ 226142 h 3490451"/>
              <a:gd name="connsiteX45" fmla="*/ 304800 w 7669693"/>
              <a:gd name="connsiteY45" fmla="*/ 304800 h 3490451"/>
              <a:gd name="connsiteX46" fmla="*/ 314632 w 7669693"/>
              <a:gd name="connsiteY46" fmla="*/ 422787 h 3490451"/>
              <a:gd name="connsiteX47" fmla="*/ 324464 w 7669693"/>
              <a:gd name="connsiteY47" fmla="*/ 462116 h 3490451"/>
              <a:gd name="connsiteX48" fmla="*/ 334296 w 7669693"/>
              <a:gd name="connsiteY48" fmla="*/ 511277 h 3490451"/>
              <a:gd name="connsiteX49" fmla="*/ 344129 w 7669693"/>
              <a:gd name="connsiteY49" fmla="*/ 570271 h 3490451"/>
              <a:gd name="connsiteX50" fmla="*/ 393290 w 7669693"/>
              <a:gd name="connsiteY50" fmla="*/ 648929 h 3490451"/>
              <a:gd name="connsiteX51" fmla="*/ 422787 w 7669693"/>
              <a:gd name="connsiteY51" fmla="*/ 707922 h 3490451"/>
              <a:gd name="connsiteX52" fmla="*/ 442451 w 7669693"/>
              <a:gd name="connsiteY52" fmla="*/ 757084 h 3490451"/>
              <a:gd name="connsiteX53" fmla="*/ 511277 w 7669693"/>
              <a:gd name="connsiteY53" fmla="*/ 865238 h 3490451"/>
              <a:gd name="connsiteX54" fmla="*/ 560438 w 7669693"/>
              <a:gd name="connsiteY54" fmla="*/ 924232 h 3490451"/>
              <a:gd name="connsiteX55" fmla="*/ 589935 w 7669693"/>
              <a:gd name="connsiteY55" fmla="*/ 963561 h 3490451"/>
              <a:gd name="connsiteX56" fmla="*/ 648929 w 7669693"/>
              <a:gd name="connsiteY56" fmla="*/ 1012722 h 3490451"/>
              <a:gd name="connsiteX57" fmla="*/ 943896 w 7669693"/>
              <a:gd name="connsiteY57" fmla="*/ 1061884 h 3490451"/>
              <a:gd name="connsiteX58" fmla="*/ 1209367 w 7669693"/>
              <a:gd name="connsiteY58" fmla="*/ 1140542 h 3490451"/>
              <a:gd name="connsiteX59" fmla="*/ 1268361 w 7669693"/>
              <a:gd name="connsiteY59" fmla="*/ 1170038 h 3490451"/>
              <a:gd name="connsiteX60" fmla="*/ 1396180 w 7669693"/>
              <a:gd name="connsiteY60" fmla="*/ 1219200 h 3490451"/>
              <a:gd name="connsiteX61" fmla="*/ 1435509 w 7669693"/>
              <a:gd name="connsiteY61" fmla="*/ 1248696 h 3490451"/>
              <a:gd name="connsiteX62" fmla="*/ 1484671 w 7669693"/>
              <a:gd name="connsiteY62" fmla="*/ 1268361 h 3490451"/>
              <a:gd name="connsiteX63" fmla="*/ 1514167 w 7669693"/>
              <a:gd name="connsiteY63" fmla="*/ 1288025 h 3490451"/>
              <a:gd name="connsiteX64" fmla="*/ 1612490 w 7669693"/>
              <a:gd name="connsiteY64" fmla="*/ 1376516 h 3490451"/>
              <a:gd name="connsiteX65" fmla="*/ 1612490 w 7669693"/>
              <a:gd name="connsiteY65" fmla="*/ 1504335 h 3490451"/>
              <a:gd name="connsiteX66" fmla="*/ 1622322 w 7669693"/>
              <a:gd name="connsiteY66" fmla="*/ 1887793 h 3490451"/>
              <a:gd name="connsiteX67" fmla="*/ 1632154 w 7669693"/>
              <a:gd name="connsiteY67" fmla="*/ 1946787 h 3490451"/>
              <a:gd name="connsiteX68" fmla="*/ 1641987 w 7669693"/>
              <a:gd name="connsiteY68" fmla="*/ 1976284 h 3490451"/>
              <a:gd name="connsiteX69" fmla="*/ 1681316 w 7669693"/>
              <a:gd name="connsiteY69" fmla="*/ 1995948 h 3490451"/>
              <a:gd name="connsiteX70" fmla="*/ 1818967 w 7669693"/>
              <a:gd name="connsiteY70" fmla="*/ 2045109 h 3490451"/>
              <a:gd name="connsiteX71" fmla="*/ 1946787 w 7669693"/>
              <a:gd name="connsiteY71" fmla="*/ 2064774 h 3490451"/>
              <a:gd name="connsiteX72" fmla="*/ 2261419 w 7669693"/>
              <a:gd name="connsiteY72" fmla="*/ 2035277 h 3490451"/>
              <a:gd name="connsiteX73" fmla="*/ 2379406 w 7669693"/>
              <a:gd name="connsiteY73" fmla="*/ 1966451 h 3490451"/>
              <a:gd name="connsiteX74" fmla="*/ 2428567 w 7669693"/>
              <a:gd name="connsiteY74" fmla="*/ 1917290 h 3490451"/>
              <a:gd name="connsiteX75" fmla="*/ 2467896 w 7669693"/>
              <a:gd name="connsiteY75" fmla="*/ 1877961 h 3490451"/>
              <a:gd name="connsiteX76" fmla="*/ 2546554 w 7669693"/>
              <a:gd name="connsiteY76" fmla="*/ 1809135 h 3490451"/>
              <a:gd name="connsiteX77" fmla="*/ 2595716 w 7669693"/>
              <a:gd name="connsiteY77" fmla="*/ 1720645 h 3490451"/>
              <a:gd name="connsiteX78" fmla="*/ 2635045 w 7669693"/>
              <a:gd name="connsiteY78" fmla="*/ 1681316 h 3490451"/>
              <a:gd name="connsiteX79" fmla="*/ 2644877 w 7669693"/>
              <a:gd name="connsiteY79" fmla="*/ 1622322 h 3490451"/>
              <a:gd name="connsiteX80" fmla="*/ 2802193 w 7669693"/>
              <a:gd name="connsiteY80" fmla="*/ 1592825 h 3490451"/>
              <a:gd name="connsiteX81" fmla="*/ 2890684 w 7669693"/>
              <a:gd name="connsiteY81" fmla="*/ 1641987 h 3490451"/>
              <a:gd name="connsiteX82" fmla="*/ 2969342 w 7669693"/>
              <a:gd name="connsiteY82" fmla="*/ 1681316 h 3490451"/>
              <a:gd name="connsiteX83" fmla="*/ 3028335 w 7669693"/>
              <a:gd name="connsiteY83" fmla="*/ 1691148 h 3490451"/>
              <a:gd name="connsiteX84" fmla="*/ 3067664 w 7669693"/>
              <a:gd name="connsiteY84" fmla="*/ 1710813 h 3490451"/>
              <a:gd name="connsiteX85" fmla="*/ 3234813 w 7669693"/>
              <a:gd name="connsiteY85" fmla="*/ 1730477 h 3490451"/>
              <a:gd name="connsiteX86" fmla="*/ 3293806 w 7669693"/>
              <a:gd name="connsiteY86" fmla="*/ 1740309 h 3490451"/>
              <a:gd name="connsiteX87" fmla="*/ 3470787 w 7669693"/>
              <a:gd name="connsiteY87" fmla="*/ 1730477 h 3490451"/>
              <a:gd name="connsiteX88" fmla="*/ 3500284 w 7669693"/>
              <a:gd name="connsiteY88" fmla="*/ 1710813 h 3490451"/>
              <a:gd name="connsiteX89" fmla="*/ 3588774 w 7669693"/>
              <a:gd name="connsiteY89" fmla="*/ 1632154 h 3490451"/>
              <a:gd name="connsiteX90" fmla="*/ 3618271 w 7669693"/>
              <a:gd name="connsiteY90" fmla="*/ 1582993 h 3490451"/>
              <a:gd name="connsiteX91" fmla="*/ 3657600 w 7669693"/>
              <a:gd name="connsiteY91" fmla="*/ 1504335 h 3490451"/>
              <a:gd name="connsiteX92" fmla="*/ 3716593 w 7669693"/>
              <a:gd name="connsiteY92" fmla="*/ 1297858 h 3490451"/>
              <a:gd name="connsiteX93" fmla="*/ 3982064 w 7669693"/>
              <a:gd name="connsiteY93" fmla="*/ 698090 h 3490451"/>
              <a:gd name="connsiteX94" fmla="*/ 4031225 w 7669693"/>
              <a:gd name="connsiteY94" fmla="*/ 580103 h 3490451"/>
              <a:gd name="connsiteX95" fmla="*/ 4070554 w 7669693"/>
              <a:gd name="connsiteY95" fmla="*/ 452284 h 3490451"/>
              <a:gd name="connsiteX96" fmla="*/ 4119716 w 7669693"/>
              <a:gd name="connsiteY96" fmla="*/ 324464 h 3490451"/>
              <a:gd name="connsiteX97" fmla="*/ 4168877 w 7669693"/>
              <a:gd name="connsiteY97" fmla="*/ 235974 h 3490451"/>
              <a:gd name="connsiteX98" fmla="*/ 4198374 w 7669693"/>
              <a:gd name="connsiteY98" fmla="*/ 157316 h 3490451"/>
              <a:gd name="connsiteX99" fmla="*/ 4227871 w 7669693"/>
              <a:gd name="connsiteY99" fmla="*/ 147484 h 3490451"/>
              <a:gd name="connsiteX100" fmla="*/ 4365522 w 7669693"/>
              <a:gd name="connsiteY100" fmla="*/ 196645 h 3490451"/>
              <a:gd name="connsiteX101" fmla="*/ 4424516 w 7669693"/>
              <a:gd name="connsiteY101" fmla="*/ 206477 h 3490451"/>
              <a:gd name="connsiteX102" fmla="*/ 4473677 w 7669693"/>
              <a:gd name="connsiteY102" fmla="*/ 235974 h 3490451"/>
              <a:gd name="connsiteX103" fmla="*/ 4562167 w 7669693"/>
              <a:gd name="connsiteY103" fmla="*/ 265471 h 3490451"/>
              <a:gd name="connsiteX104" fmla="*/ 4670322 w 7669693"/>
              <a:gd name="connsiteY104" fmla="*/ 314632 h 3490451"/>
              <a:gd name="connsiteX105" fmla="*/ 4857135 w 7669693"/>
              <a:gd name="connsiteY105" fmla="*/ 452284 h 3490451"/>
              <a:gd name="connsiteX106" fmla="*/ 4994787 w 7669693"/>
              <a:gd name="connsiteY106" fmla="*/ 521109 h 3490451"/>
              <a:gd name="connsiteX107" fmla="*/ 5024284 w 7669693"/>
              <a:gd name="connsiteY107" fmla="*/ 550606 h 3490451"/>
              <a:gd name="connsiteX108" fmla="*/ 5053780 w 7669693"/>
              <a:gd name="connsiteY108" fmla="*/ 570271 h 3490451"/>
              <a:gd name="connsiteX109" fmla="*/ 5152103 w 7669693"/>
              <a:gd name="connsiteY109" fmla="*/ 619432 h 3490451"/>
              <a:gd name="connsiteX110" fmla="*/ 5181600 w 7669693"/>
              <a:gd name="connsiteY110" fmla="*/ 648929 h 3490451"/>
              <a:gd name="connsiteX111" fmla="*/ 5240593 w 7669693"/>
              <a:gd name="connsiteY111" fmla="*/ 658761 h 3490451"/>
              <a:gd name="connsiteX112" fmla="*/ 5299587 w 7669693"/>
              <a:gd name="connsiteY112" fmla="*/ 678425 h 3490451"/>
              <a:gd name="connsiteX113" fmla="*/ 5456903 w 7669693"/>
              <a:gd name="connsiteY113" fmla="*/ 737419 h 3490451"/>
              <a:gd name="connsiteX114" fmla="*/ 5525729 w 7669693"/>
              <a:gd name="connsiteY114" fmla="*/ 757084 h 3490451"/>
              <a:gd name="connsiteX115" fmla="*/ 5614219 w 7669693"/>
              <a:gd name="connsiteY115" fmla="*/ 766916 h 3490451"/>
              <a:gd name="connsiteX116" fmla="*/ 6174658 w 7669693"/>
              <a:gd name="connsiteY116" fmla="*/ 757084 h 3490451"/>
              <a:gd name="connsiteX117" fmla="*/ 6272980 w 7669693"/>
              <a:gd name="connsiteY117" fmla="*/ 658761 h 3490451"/>
              <a:gd name="connsiteX118" fmla="*/ 6341806 w 7669693"/>
              <a:gd name="connsiteY118" fmla="*/ 580103 h 3490451"/>
              <a:gd name="connsiteX119" fmla="*/ 6440129 w 7669693"/>
              <a:gd name="connsiteY119" fmla="*/ 412954 h 3490451"/>
              <a:gd name="connsiteX120" fmla="*/ 6518787 w 7669693"/>
              <a:gd name="connsiteY120" fmla="*/ 255638 h 3490451"/>
              <a:gd name="connsiteX121" fmla="*/ 6548284 w 7669693"/>
              <a:gd name="connsiteY121" fmla="*/ 216309 h 3490451"/>
              <a:gd name="connsiteX122" fmla="*/ 6567948 w 7669693"/>
              <a:gd name="connsiteY122" fmla="*/ 167148 h 3490451"/>
              <a:gd name="connsiteX123" fmla="*/ 6607277 w 7669693"/>
              <a:gd name="connsiteY123" fmla="*/ 98322 h 3490451"/>
              <a:gd name="connsiteX124" fmla="*/ 6646606 w 7669693"/>
              <a:gd name="connsiteY124" fmla="*/ 29496 h 3490451"/>
              <a:gd name="connsiteX125" fmla="*/ 6695767 w 7669693"/>
              <a:gd name="connsiteY125" fmla="*/ 0 h 3490451"/>
              <a:gd name="connsiteX126" fmla="*/ 6843251 w 7669693"/>
              <a:gd name="connsiteY126" fmla="*/ 19664 h 3490451"/>
              <a:gd name="connsiteX127" fmla="*/ 6902245 w 7669693"/>
              <a:gd name="connsiteY127" fmla="*/ 29496 h 3490451"/>
              <a:gd name="connsiteX128" fmla="*/ 6951406 w 7669693"/>
              <a:gd name="connsiteY128" fmla="*/ 58993 h 3490451"/>
              <a:gd name="connsiteX129" fmla="*/ 7089058 w 7669693"/>
              <a:gd name="connsiteY129" fmla="*/ 117987 h 3490451"/>
              <a:gd name="connsiteX130" fmla="*/ 7246374 w 7669693"/>
              <a:gd name="connsiteY130" fmla="*/ 206477 h 3490451"/>
              <a:gd name="connsiteX131" fmla="*/ 7305367 w 7669693"/>
              <a:gd name="connsiteY131" fmla="*/ 235974 h 3490451"/>
              <a:gd name="connsiteX132" fmla="*/ 7374193 w 7669693"/>
              <a:gd name="connsiteY132" fmla="*/ 294967 h 3490451"/>
              <a:gd name="connsiteX133" fmla="*/ 7452851 w 7669693"/>
              <a:gd name="connsiteY133" fmla="*/ 363793 h 3490451"/>
              <a:gd name="connsiteX134" fmla="*/ 7521677 w 7669693"/>
              <a:gd name="connsiteY134" fmla="*/ 481780 h 3490451"/>
              <a:gd name="connsiteX135" fmla="*/ 7561006 w 7669693"/>
              <a:gd name="connsiteY135" fmla="*/ 540774 h 3490451"/>
              <a:gd name="connsiteX136" fmla="*/ 7620000 w 7669693"/>
              <a:gd name="connsiteY136" fmla="*/ 658761 h 3490451"/>
              <a:gd name="connsiteX137" fmla="*/ 7629832 w 7669693"/>
              <a:gd name="connsiteY137" fmla="*/ 717754 h 3490451"/>
              <a:gd name="connsiteX138" fmla="*/ 7649496 w 7669693"/>
              <a:gd name="connsiteY138" fmla="*/ 757084 h 3490451"/>
              <a:gd name="connsiteX139" fmla="*/ 7669161 w 7669693"/>
              <a:gd name="connsiteY139" fmla="*/ 855406 h 3490451"/>
              <a:gd name="connsiteX140" fmla="*/ 7659329 w 7669693"/>
              <a:gd name="connsiteY140" fmla="*/ 983225 h 3490451"/>
              <a:gd name="connsiteX141" fmla="*/ 7629832 w 7669693"/>
              <a:gd name="connsiteY141" fmla="*/ 1012722 h 3490451"/>
              <a:gd name="connsiteX142" fmla="*/ 7590503 w 7669693"/>
              <a:gd name="connsiteY142" fmla="*/ 1032387 h 3490451"/>
              <a:gd name="connsiteX143" fmla="*/ 7423354 w 7669693"/>
              <a:gd name="connsiteY143" fmla="*/ 1061884 h 3490451"/>
              <a:gd name="connsiteX144" fmla="*/ 6813754 w 7669693"/>
              <a:gd name="connsiteY144" fmla="*/ 1081548 h 3490451"/>
              <a:gd name="connsiteX145" fmla="*/ 6744929 w 7669693"/>
              <a:gd name="connsiteY145" fmla="*/ 1130709 h 3490451"/>
              <a:gd name="connsiteX146" fmla="*/ 6725264 w 7669693"/>
              <a:gd name="connsiteY146" fmla="*/ 1160206 h 3490451"/>
              <a:gd name="connsiteX147" fmla="*/ 6685935 w 7669693"/>
              <a:gd name="connsiteY147" fmla="*/ 1268361 h 3490451"/>
              <a:gd name="connsiteX148" fmla="*/ 6656438 w 7669693"/>
              <a:gd name="connsiteY148" fmla="*/ 1376516 h 3490451"/>
              <a:gd name="connsiteX149" fmla="*/ 6646606 w 7669693"/>
              <a:gd name="connsiteY149" fmla="*/ 1445342 h 3490451"/>
              <a:gd name="connsiteX150" fmla="*/ 6626942 w 7669693"/>
              <a:gd name="connsiteY150" fmla="*/ 1533832 h 3490451"/>
              <a:gd name="connsiteX151" fmla="*/ 6646606 w 7669693"/>
              <a:gd name="connsiteY151" fmla="*/ 1848464 h 3490451"/>
              <a:gd name="connsiteX152" fmla="*/ 6666271 w 7669693"/>
              <a:gd name="connsiteY152" fmla="*/ 1877961 h 3490451"/>
              <a:gd name="connsiteX153" fmla="*/ 6676103 w 7669693"/>
              <a:gd name="connsiteY153" fmla="*/ 1828800 h 3490451"/>
              <a:gd name="connsiteX154" fmla="*/ 6705600 w 7669693"/>
              <a:gd name="connsiteY154" fmla="*/ 1779638 h 3490451"/>
              <a:gd name="connsiteX155" fmla="*/ 6725264 w 7669693"/>
              <a:gd name="connsiteY155" fmla="*/ 1700980 h 3490451"/>
              <a:gd name="connsiteX156" fmla="*/ 6705600 w 7669693"/>
              <a:gd name="connsiteY156" fmla="*/ 1199535 h 3490451"/>
              <a:gd name="connsiteX157" fmla="*/ 6656438 w 7669693"/>
              <a:gd name="connsiteY157" fmla="*/ 1081548 h 3490451"/>
              <a:gd name="connsiteX158" fmla="*/ 6597445 w 7669693"/>
              <a:gd name="connsiteY158" fmla="*/ 1032387 h 3490451"/>
              <a:gd name="connsiteX159" fmla="*/ 6440129 w 7669693"/>
              <a:gd name="connsiteY159" fmla="*/ 1052051 h 3490451"/>
              <a:gd name="connsiteX160" fmla="*/ 6410632 w 7669693"/>
              <a:gd name="connsiteY160" fmla="*/ 1071716 h 3490451"/>
              <a:gd name="connsiteX161" fmla="*/ 6351638 w 7669693"/>
              <a:gd name="connsiteY161" fmla="*/ 1091380 h 3490451"/>
              <a:gd name="connsiteX162" fmla="*/ 6223819 w 7669693"/>
              <a:gd name="connsiteY162" fmla="*/ 1170038 h 3490451"/>
              <a:gd name="connsiteX163" fmla="*/ 6135329 w 7669693"/>
              <a:gd name="connsiteY163" fmla="*/ 1199535 h 3490451"/>
              <a:gd name="connsiteX164" fmla="*/ 6086167 w 7669693"/>
              <a:gd name="connsiteY164" fmla="*/ 1229032 h 3490451"/>
              <a:gd name="connsiteX165" fmla="*/ 6027174 w 7669693"/>
              <a:gd name="connsiteY165" fmla="*/ 1258529 h 3490451"/>
              <a:gd name="connsiteX166" fmla="*/ 5909187 w 7669693"/>
              <a:gd name="connsiteY166" fmla="*/ 1307690 h 3490451"/>
              <a:gd name="connsiteX167" fmla="*/ 5879690 w 7669693"/>
              <a:gd name="connsiteY167" fmla="*/ 1337187 h 3490451"/>
              <a:gd name="connsiteX168" fmla="*/ 5781367 w 7669693"/>
              <a:gd name="connsiteY168" fmla="*/ 1386348 h 3490451"/>
              <a:gd name="connsiteX169" fmla="*/ 5732206 w 7669693"/>
              <a:gd name="connsiteY169" fmla="*/ 1435509 h 3490451"/>
              <a:gd name="connsiteX170" fmla="*/ 5673213 w 7669693"/>
              <a:gd name="connsiteY170" fmla="*/ 1474838 h 3490451"/>
              <a:gd name="connsiteX171" fmla="*/ 5555225 w 7669693"/>
              <a:gd name="connsiteY171" fmla="*/ 1563329 h 3490451"/>
              <a:gd name="connsiteX172" fmla="*/ 5515896 w 7669693"/>
              <a:gd name="connsiteY172" fmla="*/ 1592825 h 3490451"/>
              <a:gd name="connsiteX173" fmla="*/ 5407742 w 7669693"/>
              <a:gd name="connsiteY173" fmla="*/ 1671484 h 3490451"/>
              <a:gd name="connsiteX174" fmla="*/ 5368413 w 7669693"/>
              <a:gd name="connsiteY174" fmla="*/ 1691148 h 3490451"/>
              <a:gd name="connsiteX175" fmla="*/ 5319251 w 7669693"/>
              <a:gd name="connsiteY175" fmla="*/ 1700980 h 3490451"/>
              <a:gd name="connsiteX176" fmla="*/ 5240593 w 7669693"/>
              <a:gd name="connsiteY176" fmla="*/ 1720645 h 3490451"/>
              <a:gd name="connsiteX177" fmla="*/ 5043948 w 7669693"/>
              <a:gd name="connsiteY177" fmla="*/ 1710813 h 3490451"/>
              <a:gd name="connsiteX178" fmla="*/ 5004619 w 7669693"/>
              <a:gd name="connsiteY178" fmla="*/ 1691148 h 3490451"/>
              <a:gd name="connsiteX179" fmla="*/ 4965290 w 7669693"/>
              <a:gd name="connsiteY179" fmla="*/ 1681316 h 3490451"/>
              <a:gd name="connsiteX180" fmla="*/ 4729316 w 7669693"/>
              <a:gd name="connsiteY180" fmla="*/ 1474838 h 3490451"/>
              <a:gd name="connsiteX181" fmla="*/ 4670322 w 7669693"/>
              <a:gd name="connsiteY181" fmla="*/ 1406013 h 3490451"/>
              <a:gd name="connsiteX182" fmla="*/ 4601496 w 7669693"/>
              <a:gd name="connsiteY182" fmla="*/ 1337187 h 3490451"/>
              <a:gd name="connsiteX183" fmla="*/ 4562167 w 7669693"/>
              <a:gd name="connsiteY183" fmla="*/ 1278193 h 3490451"/>
              <a:gd name="connsiteX184" fmla="*/ 4522838 w 7669693"/>
              <a:gd name="connsiteY184" fmla="*/ 1219200 h 3490451"/>
              <a:gd name="connsiteX185" fmla="*/ 4513006 w 7669693"/>
              <a:gd name="connsiteY185" fmla="*/ 1179871 h 3490451"/>
              <a:gd name="connsiteX186" fmla="*/ 4444180 w 7669693"/>
              <a:gd name="connsiteY186" fmla="*/ 1101213 h 3490451"/>
              <a:gd name="connsiteX187" fmla="*/ 4404851 w 7669693"/>
              <a:gd name="connsiteY187" fmla="*/ 1091380 h 3490451"/>
              <a:gd name="connsiteX188" fmla="*/ 4119716 w 7669693"/>
              <a:gd name="connsiteY188" fmla="*/ 1120877 h 3490451"/>
              <a:gd name="connsiteX189" fmla="*/ 4090219 w 7669693"/>
              <a:gd name="connsiteY189" fmla="*/ 1140542 h 3490451"/>
              <a:gd name="connsiteX190" fmla="*/ 4050890 w 7669693"/>
              <a:gd name="connsiteY190" fmla="*/ 1219200 h 3490451"/>
              <a:gd name="connsiteX191" fmla="*/ 4031225 w 7669693"/>
              <a:gd name="connsiteY191" fmla="*/ 1248696 h 3490451"/>
              <a:gd name="connsiteX192" fmla="*/ 4021393 w 7669693"/>
              <a:gd name="connsiteY192" fmla="*/ 1278193 h 3490451"/>
              <a:gd name="connsiteX193" fmla="*/ 4011561 w 7669693"/>
              <a:gd name="connsiteY193" fmla="*/ 1337187 h 3490451"/>
              <a:gd name="connsiteX194" fmla="*/ 4001729 w 7669693"/>
              <a:gd name="connsiteY194" fmla="*/ 1376516 h 3490451"/>
              <a:gd name="connsiteX195" fmla="*/ 3982064 w 7669693"/>
              <a:gd name="connsiteY195" fmla="*/ 1789471 h 3490451"/>
              <a:gd name="connsiteX196" fmla="*/ 3972232 w 7669693"/>
              <a:gd name="connsiteY196" fmla="*/ 1838632 h 3490451"/>
              <a:gd name="connsiteX197" fmla="*/ 3942735 w 7669693"/>
              <a:gd name="connsiteY197" fmla="*/ 1897625 h 3490451"/>
              <a:gd name="connsiteX198" fmla="*/ 3932903 w 7669693"/>
              <a:gd name="connsiteY198" fmla="*/ 1927122 h 3490451"/>
              <a:gd name="connsiteX199" fmla="*/ 3913238 w 7669693"/>
              <a:gd name="connsiteY199" fmla="*/ 1966451 h 3490451"/>
              <a:gd name="connsiteX200" fmla="*/ 3903406 w 7669693"/>
              <a:gd name="connsiteY200" fmla="*/ 1995948 h 3490451"/>
              <a:gd name="connsiteX201" fmla="*/ 3834580 w 7669693"/>
              <a:gd name="connsiteY201" fmla="*/ 2054942 h 3490451"/>
              <a:gd name="connsiteX202" fmla="*/ 3805084 w 7669693"/>
              <a:gd name="connsiteY202" fmla="*/ 2084438 h 3490451"/>
              <a:gd name="connsiteX203" fmla="*/ 3677264 w 7669693"/>
              <a:gd name="connsiteY203" fmla="*/ 2133600 h 3490451"/>
              <a:gd name="connsiteX204" fmla="*/ 3628103 w 7669693"/>
              <a:gd name="connsiteY204" fmla="*/ 2153264 h 3490451"/>
              <a:gd name="connsiteX205" fmla="*/ 3588774 w 7669693"/>
              <a:gd name="connsiteY205" fmla="*/ 2163096 h 3490451"/>
              <a:gd name="connsiteX206" fmla="*/ 3490451 w 7669693"/>
              <a:gd name="connsiteY206" fmla="*/ 2182761 h 3490451"/>
              <a:gd name="connsiteX207" fmla="*/ 2900516 w 7669693"/>
              <a:gd name="connsiteY207" fmla="*/ 2192593 h 3490451"/>
              <a:gd name="connsiteX208" fmla="*/ 2841522 w 7669693"/>
              <a:gd name="connsiteY208" fmla="*/ 2202425 h 3490451"/>
              <a:gd name="connsiteX209" fmla="*/ 2802193 w 7669693"/>
              <a:gd name="connsiteY209" fmla="*/ 2231922 h 3490451"/>
              <a:gd name="connsiteX210" fmla="*/ 2772696 w 7669693"/>
              <a:gd name="connsiteY210" fmla="*/ 2241754 h 3490451"/>
              <a:gd name="connsiteX211" fmla="*/ 2694038 w 7669693"/>
              <a:gd name="connsiteY211" fmla="*/ 2330245 h 3490451"/>
              <a:gd name="connsiteX212" fmla="*/ 2635045 w 7669693"/>
              <a:gd name="connsiteY212" fmla="*/ 2399071 h 3490451"/>
              <a:gd name="connsiteX213" fmla="*/ 2585884 w 7669693"/>
              <a:gd name="connsiteY213" fmla="*/ 2408903 h 3490451"/>
              <a:gd name="connsiteX214" fmla="*/ 2507225 w 7669693"/>
              <a:gd name="connsiteY214" fmla="*/ 2477729 h 3490451"/>
              <a:gd name="connsiteX215" fmla="*/ 2438400 w 7669693"/>
              <a:gd name="connsiteY215" fmla="*/ 2556387 h 3490451"/>
              <a:gd name="connsiteX216" fmla="*/ 2369574 w 7669693"/>
              <a:gd name="connsiteY216" fmla="*/ 2566219 h 3490451"/>
              <a:gd name="connsiteX217" fmla="*/ 2222090 w 7669693"/>
              <a:gd name="connsiteY217" fmla="*/ 2556387 h 3490451"/>
              <a:gd name="connsiteX218" fmla="*/ 2143432 w 7669693"/>
              <a:gd name="connsiteY218" fmla="*/ 2526890 h 3490451"/>
              <a:gd name="connsiteX219" fmla="*/ 2113935 w 7669693"/>
              <a:gd name="connsiteY219" fmla="*/ 2517058 h 3490451"/>
              <a:gd name="connsiteX220" fmla="*/ 1887793 w 7669693"/>
              <a:gd name="connsiteY220" fmla="*/ 2428567 h 3490451"/>
              <a:gd name="connsiteX221" fmla="*/ 1828800 w 7669693"/>
              <a:gd name="connsiteY221" fmla="*/ 2408903 h 3490451"/>
              <a:gd name="connsiteX222" fmla="*/ 1779638 w 7669693"/>
              <a:gd name="connsiteY222" fmla="*/ 2399071 h 3490451"/>
              <a:gd name="connsiteX223" fmla="*/ 1710813 w 7669693"/>
              <a:gd name="connsiteY223" fmla="*/ 2379406 h 3490451"/>
              <a:gd name="connsiteX224" fmla="*/ 1641987 w 7669693"/>
              <a:gd name="connsiteY224" fmla="*/ 2369574 h 3490451"/>
              <a:gd name="connsiteX225" fmla="*/ 1356851 w 7669693"/>
              <a:gd name="connsiteY225" fmla="*/ 2349909 h 3490451"/>
              <a:gd name="connsiteX226" fmla="*/ 1150374 w 7669693"/>
              <a:gd name="connsiteY226" fmla="*/ 2359742 h 3490451"/>
              <a:gd name="connsiteX227" fmla="*/ 1111045 w 7669693"/>
              <a:gd name="connsiteY227" fmla="*/ 2389238 h 3490451"/>
              <a:gd name="connsiteX228" fmla="*/ 1052051 w 7669693"/>
              <a:gd name="connsiteY228" fmla="*/ 2477729 h 3490451"/>
              <a:gd name="connsiteX229" fmla="*/ 993058 w 7669693"/>
              <a:gd name="connsiteY229" fmla="*/ 2625213 h 3490451"/>
              <a:gd name="connsiteX230" fmla="*/ 953729 w 7669693"/>
              <a:gd name="connsiteY230" fmla="*/ 2812025 h 3490451"/>
              <a:gd name="connsiteX231" fmla="*/ 914400 w 7669693"/>
              <a:gd name="connsiteY231" fmla="*/ 2890684 h 3490451"/>
              <a:gd name="connsiteX232" fmla="*/ 835742 w 7669693"/>
              <a:gd name="connsiteY232" fmla="*/ 2871019 h 3490451"/>
              <a:gd name="connsiteX233" fmla="*/ 747251 w 7669693"/>
              <a:gd name="connsiteY233" fmla="*/ 2890684 h 3490451"/>
              <a:gd name="connsiteX234" fmla="*/ 688258 w 7669693"/>
              <a:gd name="connsiteY234" fmla="*/ 2979174 h 3490451"/>
              <a:gd name="connsiteX235" fmla="*/ 658761 w 7669693"/>
              <a:gd name="connsiteY235" fmla="*/ 2998838 h 3490451"/>
              <a:gd name="connsiteX236" fmla="*/ 599767 w 7669693"/>
              <a:gd name="connsiteY236" fmla="*/ 3038167 h 3490451"/>
              <a:gd name="connsiteX237" fmla="*/ 511277 w 7669693"/>
              <a:gd name="connsiteY237" fmla="*/ 3106993 h 3490451"/>
              <a:gd name="connsiteX238" fmla="*/ 452284 w 7669693"/>
              <a:gd name="connsiteY238" fmla="*/ 3165987 h 3490451"/>
              <a:gd name="connsiteX239" fmla="*/ 412954 w 7669693"/>
              <a:gd name="connsiteY239" fmla="*/ 3195484 h 3490451"/>
              <a:gd name="connsiteX240" fmla="*/ 275303 w 7669693"/>
              <a:gd name="connsiteY240" fmla="*/ 3254477 h 3490451"/>
              <a:gd name="connsiteX241" fmla="*/ 206477 w 7669693"/>
              <a:gd name="connsiteY241" fmla="*/ 3293806 h 3490451"/>
              <a:gd name="connsiteX242" fmla="*/ 147484 w 7669693"/>
              <a:gd name="connsiteY242" fmla="*/ 3333135 h 3490451"/>
              <a:gd name="connsiteX243" fmla="*/ 68825 w 7669693"/>
              <a:gd name="connsiteY243" fmla="*/ 3392129 h 3490451"/>
              <a:gd name="connsiteX244" fmla="*/ 49161 w 7669693"/>
              <a:gd name="connsiteY244" fmla="*/ 3431458 h 3490451"/>
              <a:gd name="connsiteX245" fmla="*/ 0 w 7669693"/>
              <a:gd name="connsiteY245" fmla="*/ 3490451 h 349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7669693" h="3490451">
                <a:moveTo>
                  <a:pt x="3706761" y="176980"/>
                </a:moveTo>
                <a:cubicBezTo>
                  <a:pt x="3701414" y="353444"/>
                  <a:pt x="3722563" y="416642"/>
                  <a:pt x="3687096" y="540774"/>
                </a:cubicBezTo>
                <a:cubicBezTo>
                  <a:pt x="3684249" y="550739"/>
                  <a:pt x="3680111" y="560306"/>
                  <a:pt x="3677264" y="570271"/>
                </a:cubicBezTo>
                <a:cubicBezTo>
                  <a:pt x="3668237" y="601865"/>
                  <a:pt x="3671718" y="615145"/>
                  <a:pt x="3647767" y="639096"/>
                </a:cubicBezTo>
                <a:cubicBezTo>
                  <a:pt x="3639411" y="647452"/>
                  <a:pt x="3627349" y="651196"/>
                  <a:pt x="3618271" y="658761"/>
                </a:cubicBezTo>
                <a:cubicBezTo>
                  <a:pt x="3607589" y="667663"/>
                  <a:pt x="3602649" y="687348"/>
                  <a:pt x="3588774" y="688258"/>
                </a:cubicBezTo>
                <a:cubicBezTo>
                  <a:pt x="3399063" y="700698"/>
                  <a:pt x="3208593" y="694813"/>
                  <a:pt x="3018503" y="698090"/>
                </a:cubicBezTo>
                <a:cubicBezTo>
                  <a:pt x="2996755" y="719838"/>
                  <a:pt x="2983032" y="729704"/>
                  <a:pt x="2969342" y="757084"/>
                </a:cubicBezTo>
                <a:cubicBezTo>
                  <a:pt x="2964707" y="766354"/>
                  <a:pt x="2962787" y="776748"/>
                  <a:pt x="2959509" y="786580"/>
                </a:cubicBezTo>
                <a:cubicBezTo>
                  <a:pt x="2962787" y="871793"/>
                  <a:pt x="2969342" y="956943"/>
                  <a:pt x="2969342" y="1042219"/>
                </a:cubicBezTo>
                <a:cubicBezTo>
                  <a:pt x="2969342" y="1090591"/>
                  <a:pt x="2979109" y="1199576"/>
                  <a:pt x="2920180" y="1238864"/>
                </a:cubicBezTo>
                <a:lnTo>
                  <a:pt x="2890684" y="1258529"/>
                </a:lnTo>
                <a:cubicBezTo>
                  <a:pt x="2871019" y="1255251"/>
                  <a:pt x="2851151" y="1253021"/>
                  <a:pt x="2831690" y="1248696"/>
                </a:cubicBezTo>
                <a:cubicBezTo>
                  <a:pt x="2805351" y="1242843"/>
                  <a:pt x="2747087" y="1214356"/>
                  <a:pt x="2733367" y="1209367"/>
                </a:cubicBezTo>
                <a:cubicBezTo>
                  <a:pt x="2644600" y="1177088"/>
                  <a:pt x="2699025" y="1242190"/>
                  <a:pt x="2546554" y="1140542"/>
                </a:cubicBezTo>
                <a:cubicBezTo>
                  <a:pt x="2377495" y="1027835"/>
                  <a:pt x="2591391" y="1162960"/>
                  <a:pt x="2428567" y="1081548"/>
                </a:cubicBezTo>
                <a:cubicBezTo>
                  <a:pt x="2293389" y="1013959"/>
                  <a:pt x="2399599" y="1044810"/>
                  <a:pt x="2310580" y="1022554"/>
                </a:cubicBezTo>
                <a:cubicBezTo>
                  <a:pt x="2278920" y="998810"/>
                  <a:pt x="2257381" y="985553"/>
                  <a:pt x="2231922" y="953729"/>
                </a:cubicBezTo>
                <a:cubicBezTo>
                  <a:pt x="2132696" y="829696"/>
                  <a:pt x="2248224" y="950366"/>
                  <a:pt x="2153264" y="855406"/>
                </a:cubicBezTo>
                <a:cubicBezTo>
                  <a:pt x="2140186" y="816170"/>
                  <a:pt x="2136324" y="801862"/>
                  <a:pt x="2113935" y="757084"/>
                </a:cubicBezTo>
                <a:cubicBezTo>
                  <a:pt x="2108650" y="746515"/>
                  <a:pt x="2100010" y="737917"/>
                  <a:pt x="2094271" y="727587"/>
                </a:cubicBezTo>
                <a:cubicBezTo>
                  <a:pt x="2065753" y="676253"/>
                  <a:pt x="2073603" y="677088"/>
                  <a:pt x="2045109" y="639096"/>
                </a:cubicBezTo>
                <a:cubicBezTo>
                  <a:pt x="2032518" y="622308"/>
                  <a:pt x="2018371" y="606724"/>
                  <a:pt x="2005780" y="589935"/>
                </a:cubicBezTo>
                <a:cubicBezTo>
                  <a:pt x="1998690" y="580481"/>
                  <a:pt x="1994899" y="568343"/>
                  <a:pt x="1986116" y="560438"/>
                </a:cubicBezTo>
                <a:cubicBezTo>
                  <a:pt x="1961755" y="538513"/>
                  <a:pt x="1933677" y="521109"/>
                  <a:pt x="1907458" y="501445"/>
                </a:cubicBezTo>
                <a:cubicBezTo>
                  <a:pt x="1894348" y="491613"/>
                  <a:pt x="1881764" y="481038"/>
                  <a:pt x="1868129" y="471948"/>
                </a:cubicBezTo>
                <a:cubicBezTo>
                  <a:pt x="1858297" y="465393"/>
                  <a:pt x="1848248" y="459152"/>
                  <a:pt x="1838632" y="452284"/>
                </a:cubicBezTo>
                <a:cubicBezTo>
                  <a:pt x="1825297" y="442759"/>
                  <a:pt x="1813628" y="430745"/>
                  <a:pt x="1799303" y="422787"/>
                </a:cubicBezTo>
                <a:cubicBezTo>
                  <a:pt x="1786283" y="415554"/>
                  <a:pt x="1701837" y="385061"/>
                  <a:pt x="1691148" y="383458"/>
                </a:cubicBezTo>
                <a:cubicBezTo>
                  <a:pt x="1645656" y="376634"/>
                  <a:pt x="1599380" y="376903"/>
                  <a:pt x="1553496" y="373625"/>
                </a:cubicBezTo>
                <a:cubicBezTo>
                  <a:pt x="1440149" y="328287"/>
                  <a:pt x="1581320" y="382186"/>
                  <a:pt x="1425677" y="334296"/>
                </a:cubicBezTo>
                <a:cubicBezTo>
                  <a:pt x="1315424" y="300372"/>
                  <a:pt x="1445953" y="324551"/>
                  <a:pt x="1307690" y="304800"/>
                </a:cubicBezTo>
                <a:cubicBezTo>
                  <a:pt x="1290105" y="299776"/>
                  <a:pt x="1154498" y="263187"/>
                  <a:pt x="1111045" y="245806"/>
                </a:cubicBezTo>
                <a:cubicBezTo>
                  <a:pt x="1097436" y="240363"/>
                  <a:pt x="1084826" y="232697"/>
                  <a:pt x="1071716" y="226142"/>
                </a:cubicBezTo>
                <a:cubicBezTo>
                  <a:pt x="953551" y="107977"/>
                  <a:pt x="1092736" y="242020"/>
                  <a:pt x="1002890" y="167148"/>
                </a:cubicBezTo>
                <a:cubicBezTo>
                  <a:pt x="956824" y="128759"/>
                  <a:pt x="956574" y="94960"/>
                  <a:pt x="875071" y="78658"/>
                </a:cubicBezTo>
                <a:lnTo>
                  <a:pt x="825909" y="68825"/>
                </a:lnTo>
                <a:cubicBezTo>
                  <a:pt x="812799" y="62270"/>
                  <a:pt x="801177" y="50488"/>
                  <a:pt x="786580" y="49161"/>
                </a:cubicBezTo>
                <a:cubicBezTo>
                  <a:pt x="743670" y="45260"/>
                  <a:pt x="717857" y="53992"/>
                  <a:pt x="688258" y="78658"/>
                </a:cubicBezTo>
                <a:cubicBezTo>
                  <a:pt x="677576" y="87560"/>
                  <a:pt x="669443" y="99252"/>
                  <a:pt x="658761" y="108154"/>
                </a:cubicBezTo>
                <a:cubicBezTo>
                  <a:pt x="644582" y="119970"/>
                  <a:pt x="619477" y="136008"/>
                  <a:pt x="599767" y="137651"/>
                </a:cubicBezTo>
                <a:cubicBezTo>
                  <a:pt x="531101" y="143373"/>
                  <a:pt x="462116" y="144206"/>
                  <a:pt x="393290" y="147484"/>
                </a:cubicBezTo>
                <a:cubicBezTo>
                  <a:pt x="383458" y="157316"/>
                  <a:pt x="374475" y="168078"/>
                  <a:pt x="363793" y="176980"/>
                </a:cubicBezTo>
                <a:cubicBezTo>
                  <a:pt x="354715" y="184545"/>
                  <a:pt x="341678" y="187417"/>
                  <a:pt x="334296" y="196645"/>
                </a:cubicBezTo>
                <a:cubicBezTo>
                  <a:pt x="327822" y="204738"/>
                  <a:pt x="327191" y="216143"/>
                  <a:pt x="324464" y="226142"/>
                </a:cubicBezTo>
                <a:cubicBezTo>
                  <a:pt x="317353" y="252216"/>
                  <a:pt x="304800" y="304800"/>
                  <a:pt x="304800" y="304800"/>
                </a:cubicBezTo>
                <a:cubicBezTo>
                  <a:pt x="308077" y="344129"/>
                  <a:pt x="309737" y="383626"/>
                  <a:pt x="314632" y="422787"/>
                </a:cubicBezTo>
                <a:cubicBezTo>
                  <a:pt x="316308" y="436196"/>
                  <a:pt x="321533" y="448925"/>
                  <a:pt x="324464" y="462116"/>
                </a:cubicBezTo>
                <a:cubicBezTo>
                  <a:pt x="328089" y="478430"/>
                  <a:pt x="331306" y="494835"/>
                  <a:pt x="334296" y="511277"/>
                </a:cubicBezTo>
                <a:cubicBezTo>
                  <a:pt x="337862" y="530891"/>
                  <a:pt x="338400" y="551176"/>
                  <a:pt x="344129" y="570271"/>
                </a:cubicBezTo>
                <a:cubicBezTo>
                  <a:pt x="356378" y="611101"/>
                  <a:pt x="371482" y="612584"/>
                  <a:pt x="393290" y="648929"/>
                </a:cubicBezTo>
                <a:cubicBezTo>
                  <a:pt x="404602" y="667781"/>
                  <a:pt x="413689" y="687907"/>
                  <a:pt x="422787" y="707922"/>
                </a:cubicBezTo>
                <a:cubicBezTo>
                  <a:pt x="430090" y="723990"/>
                  <a:pt x="433798" y="741701"/>
                  <a:pt x="442451" y="757084"/>
                </a:cubicBezTo>
                <a:cubicBezTo>
                  <a:pt x="463401" y="794328"/>
                  <a:pt x="488169" y="829293"/>
                  <a:pt x="511277" y="865238"/>
                </a:cubicBezTo>
                <a:cubicBezTo>
                  <a:pt x="548529" y="923185"/>
                  <a:pt x="510968" y="866516"/>
                  <a:pt x="560438" y="924232"/>
                </a:cubicBezTo>
                <a:cubicBezTo>
                  <a:pt x="571103" y="936674"/>
                  <a:pt x="579270" y="951119"/>
                  <a:pt x="589935" y="963561"/>
                </a:cubicBezTo>
                <a:cubicBezTo>
                  <a:pt x="598095" y="973080"/>
                  <a:pt x="633096" y="1009424"/>
                  <a:pt x="648929" y="1012722"/>
                </a:cubicBezTo>
                <a:cubicBezTo>
                  <a:pt x="708926" y="1025221"/>
                  <a:pt x="864200" y="1036381"/>
                  <a:pt x="943896" y="1061884"/>
                </a:cubicBezTo>
                <a:cubicBezTo>
                  <a:pt x="1211792" y="1147611"/>
                  <a:pt x="996210" y="1101785"/>
                  <a:pt x="1209367" y="1140542"/>
                </a:cubicBezTo>
                <a:cubicBezTo>
                  <a:pt x="1229032" y="1150374"/>
                  <a:pt x="1248067" y="1161582"/>
                  <a:pt x="1268361" y="1170038"/>
                </a:cubicBezTo>
                <a:cubicBezTo>
                  <a:pt x="1338290" y="1199175"/>
                  <a:pt x="1323647" y="1179637"/>
                  <a:pt x="1396180" y="1219200"/>
                </a:cubicBezTo>
                <a:cubicBezTo>
                  <a:pt x="1410566" y="1227047"/>
                  <a:pt x="1421184" y="1240738"/>
                  <a:pt x="1435509" y="1248696"/>
                </a:cubicBezTo>
                <a:cubicBezTo>
                  <a:pt x="1450938" y="1257267"/>
                  <a:pt x="1468885" y="1260468"/>
                  <a:pt x="1484671" y="1268361"/>
                </a:cubicBezTo>
                <a:cubicBezTo>
                  <a:pt x="1495240" y="1273646"/>
                  <a:pt x="1504611" y="1281075"/>
                  <a:pt x="1514167" y="1288025"/>
                </a:cubicBezTo>
                <a:cubicBezTo>
                  <a:pt x="1599687" y="1350222"/>
                  <a:pt x="1575579" y="1321151"/>
                  <a:pt x="1612490" y="1376516"/>
                </a:cubicBezTo>
                <a:cubicBezTo>
                  <a:pt x="1634676" y="1465262"/>
                  <a:pt x="1612490" y="1357116"/>
                  <a:pt x="1612490" y="1504335"/>
                </a:cubicBezTo>
                <a:cubicBezTo>
                  <a:pt x="1612490" y="1632196"/>
                  <a:pt x="1616645" y="1760058"/>
                  <a:pt x="1622322" y="1887793"/>
                </a:cubicBezTo>
                <a:cubicBezTo>
                  <a:pt x="1623207" y="1907709"/>
                  <a:pt x="1627829" y="1927326"/>
                  <a:pt x="1632154" y="1946787"/>
                </a:cubicBezTo>
                <a:cubicBezTo>
                  <a:pt x="1634402" y="1956904"/>
                  <a:pt x="1634658" y="1968955"/>
                  <a:pt x="1641987" y="1976284"/>
                </a:cubicBezTo>
                <a:cubicBezTo>
                  <a:pt x="1652351" y="1986648"/>
                  <a:pt x="1667786" y="1990311"/>
                  <a:pt x="1681316" y="1995948"/>
                </a:cubicBezTo>
                <a:cubicBezTo>
                  <a:pt x="1690706" y="1999861"/>
                  <a:pt x="1799049" y="2040916"/>
                  <a:pt x="1818967" y="2045109"/>
                </a:cubicBezTo>
                <a:cubicBezTo>
                  <a:pt x="1861150" y="2053990"/>
                  <a:pt x="1904180" y="2058219"/>
                  <a:pt x="1946787" y="2064774"/>
                </a:cubicBezTo>
                <a:cubicBezTo>
                  <a:pt x="2051664" y="2054942"/>
                  <a:pt x="2158701" y="2058622"/>
                  <a:pt x="2261419" y="2035277"/>
                </a:cubicBezTo>
                <a:cubicBezTo>
                  <a:pt x="2305818" y="2025186"/>
                  <a:pt x="2379406" y="1966451"/>
                  <a:pt x="2379406" y="1966451"/>
                </a:cubicBezTo>
                <a:cubicBezTo>
                  <a:pt x="2417280" y="1909641"/>
                  <a:pt x="2377585" y="1960989"/>
                  <a:pt x="2428567" y="1917290"/>
                </a:cubicBezTo>
                <a:cubicBezTo>
                  <a:pt x="2442644" y="1905224"/>
                  <a:pt x="2454229" y="1890489"/>
                  <a:pt x="2467896" y="1877961"/>
                </a:cubicBezTo>
                <a:cubicBezTo>
                  <a:pt x="2493578" y="1854419"/>
                  <a:pt x="2523012" y="1834817"/>
                  <a:pt x="2546554" y="1809135"/>
                </a:cubicBezTo>
                <a:cubicBezTo>
                  <a:pt x="2596778" y="1754345"/>
                  <a:pt x="2557391" y="1771744"/>
                  <a:pt x="2595716" y="1720645"/>
                </a:cubicBezTo>
                <a:cubicBezTo>
                  <a:pt x="2606840" y="1705813"/>
                  <a:pt x="2621935" y="1694426"/>
                  <a:pt x="2635045" y="1681316"/>
                </a:cubicBezTo>
                <a:cubicBezTo>
                  <a:pt x="2638322" y="1661651"/>
                  <a:pt x="2635961" y="1640153"/>
                  <a:pt x="2644877" y="1622322"/>
                </a:cubicBezTo>
                <a:cubicBezTo>
                  <a:pt x="2679839" y="1552397"/>
                  <a:pt x="2734429" y="1587178"/>
                  <a:pt x="2802193" y="1592825"/>
                </a:cubicBezTo>
                <a:cubicBezTo>
                  <a:pt x="2831690" y="1609212"/>
                  <a:pt x="2861537" y="1624985"/>
                  <a:pt x="2890684" y="1641987"/>
                </a:cubicBezTo>
                <a:cubicBezTo>
                  <a:pt x="2930222" y="1665051"/>
                  <a:pt x="2916145" y="1666808"/>
                  <a:pt x="2969342" y="1681316"/>
                </a:cubicBezTo>
                <a:cubicBezTo>
                  <a:pt x="2988575" y="1686561"/>
                  <a:pt x="3008671" y="1687871"/>
                  <a:pt x="3028335" y="1691148"/>
                </a:cubicBezTo>
                <a:cubicBezTo>
                  <a:pt x="3041445" y="1697703"/>
                  <a:pt x="3053266" y="1708070"/>
                  <a:pt x="3067664" y="1710813"/>
                </a:cubicBezTo>
                <a:cubicBezTo>
                  <a:pt x="3122774" y="1721310"/>
                  <a:pt x="3179184" y="1723221"/>
                  <a:pt x="3234813" y="1730477"/>
                </a:cubicBezTo>
                <a:cubicBezTo>
                  <a:pt x="3254581" y="1733055"/>
                  <a:pt x="3274142" y="1737032"/>
                  <a:pt x="3293806" y="1740309"/>
                </a:cubicBezTo>
                <a:cubicBezTo>
                  <a:pt x="3352800" y="1737032"/>
                  <a:pt x="3412296" y="1738833"/>
                  <a:pt x="3470787" y="1730477"/>
                </a:cubicBezTo>
                <a:cubicBezTo>
                  <a:pt x="3482485" y="1728806"/>
                  <a:pt x="3491206" y="1718378"/>
                  <a:pt x="3500284" y="1710813"/>
                </a:cubicBezTo>
                <a:cubicBezTo>
                  <a:pt x="3530602" y="1685548"/>
                  <a:pt x="3562005" y="1661153"/>
                  <a:pt x="3588774" y="1632154"/>
                </a:cubicBezTo>
                <a:cubicBezTo>
                  <a:pt x="3601736" y="1618112"/>
                  <a:pt x="3609211" y="1599819"/>
                  <a:pt x="3618271" y="1582993"/>
                </a:cubicBezTo>
                <a:cubicBezTo>
                  <a:pt x="3632169" y="1557183"/>
                  <a:pt x="3648044" y="1532048"/>
                  <a:pt x="3657600" y="1504335"/>
                </a:cubicBezTo>
                <a:cubicBezTo>
                  <a:pt x="3680934" y="1436665"/>
                  <a:pt x="3686597" y="1362850"/>
                  <a:pt x="3716593" y="1297858"/>
                </a:cubicBezTo>
                <a:cubicBezTo>
                  <a:pt x="3874266" y="956233"/>
                  <a:pt x="3814383" y="1092142"/>
                  <a:pt x="3982064" y="698090"/>
                </a:cubicBezTo>
                <a:cubicBezTo>
                  <a:pt x="3998747" y="658886"/>
                  <a:pt x="4018695" y="620825"/>
                  <a:pt x="4031225" y="580103"/>
                </a:cubicBezTo>
                <a:cubicBezTo>
                  <a:pt x="4044335" y="537497"/>
                  <a:pt x="4055972" y="494409"/>
                  <a:pt x="4070554" y="452284"/>
                </a:cubicBezTo>
                <a:cubicBezTo>
                  <a:pt x="4085487" y="409146"/>
                  <a:pt x="4096229" y="363608"/>
                  <a:pt x="4119716" y="324464"/>
                </a:cubicBezTo>
                <a:cubicBezTo>
                  <a:pt x="4132234" y="303600"/>
                  <a:pt x="4159472" y="261054"/>
                  <a:pt x="4168877" y="235974"/>
                </a:cubicBezTo>
                <a:cubicBezTo>
                  <a:pt x="4178753" y="209637"/>
                  <a:pt x="4176474" y="179216"/>
                  <a:pt x="4198374" y="157316"/>
                </a:cubicBezTo>
                <a:cubicBezTo>
                  <a:pt x="4205703" y="149988"/>
                  <a:pt x="4218039" y="150761"/>
                  <a:pt x="4227871" y="147484"/>
                </a:cubicBezTo>
                <a:cubicBezTo>
                  <a:pt x="4276029" y="166747"/>
                  <a:pt x="4312912" y="182616"/>
                  <a:pt x="4365522" y="196645"/>
                </a:cubicBezTo>
                <a:cubicBezTo>
                  <a:pt x="4384785" y="201782"/>
                  <a:pt x="4404851" y="203200"/>
                  <a:pt x="4424516" y="206477"/>
                </a:cubicBezTo>
                <a:cubicBezTo>
                  <a:pt x="4440903" y="216309"/>
                  <a:pt x="4456112" y="228446"/>
                  <a:pt x="4473677" y="235974"/>
                </a:cubicBezTo>
                <a:cubicBezTo>
                  <a:pt x="4502255" y="248222"/>
                  <a:pt x="4532886" y="255014"/>
                  <a:pt x="4562167" y="265471"/>
                </a:cubicBezTo>
                <a:cubicBezTo>
                  <a:pt x="4588819" y="274990"/>
                  <a:pt x="4649010" y="300050"/>
                  <a:pt x="4670322" y="314632"/>
                </a:cubicBezTo>
                <a:cubicBezTo>
                  <a:pt x="4694816" y="331391"/>
                  <a:pt x="4807082" y="425332"/>
                  <a:pt x="4857135" y="452284"/>
                </a:cubicBezTo>
                <a:cubicBezTo>
                  <a:pt x="4945559" y="499897"/>
                  <a:pt x="4909253" y="461236"/>
                  <a:pt x="4994787" y="521109"/>
                </a:cubicBezTo>
                <a:cubicBezTo>
                  <a:pt x="5006178" y="529083"/>
                  <a:pt x="5013602" y="541704"/>
                  <a:pt x="5024284" y="550606"/>
                </a:cubicBezTo>
                <a:cubicBezTo>
                  <a:pt x="5033362" y="558171"/>
                  <a:pt x="5043759" y="564008"/>
                  <a:pt x="5053780" y="570271"/>
                </a:cubicBezTo>
                <a:cubicBezTo>
                  <a:pt x="5110926" y="605987"/>
                  <a:pt x="5091802" y="595311"/>
                  <a:pt x="5152103" y="619432"/>
                </a:cubicBezTo>
                <a:cubicBezTo>
                  <a:pt x="5161935" y="629264"/>
                  <a:pt x="5168893" y="643282"/>
                  <a:pt x="5181600" y="648929"/>
                </a:cubicBezTo>
                <a:cubicBezTo>
                  <a:pt x="5199817" y="657026"/>
                  <a:pt x="5221253" y="653926"/>
                  <a:pt x="5240593" y="658761"/>
                </a:cubicBezTo>
                <a:cubicBezTo>
                  <a:pt x="5260702" y="663788"/>
                  <a:pt x="5280178" y="671147"/>
                  <a:pt x="5299587" y="678425"/>
                </a:cubicBezTo>
                <a:cubicBezTo>
                  <a:pt x="5400835" y="716393"/>
                  <a:pt x="5374005" y="711911"/>
                  <a:pt x="5456903" y="737419"/>
                </a:cubicBezTo>
                <a:cubicBezTo>
                  <a:pt x="5479708" y="744436"/>
                  <a:pt x="5502278" y="752687"/>
                  <a:pt x="5525729" y="757084"/>
                </a:cubicBezTo>
                <a:cubicBezTo>
                  <a:pt x="5554899" y="762553"/>
                  <a:pt x="5584722" y="763639"/>
                  <a:pt x="5614219" y="766916"/>
                </a:cubicBezTo>
                <a:cubicBezTo>
                  <a:pt x="5801032" y="763639"/>
                  <a:pt x="5989216" y="779908"/>
                  <a:pt x="6174658" y="757084"/>
                </a:cubicBezTo>
                <a:cubicBezTo>
                  <a:pt x="6231371" y="750104"/>
                  <a:pt x="6244451" y="693630"/>
                  <a:pt x="6272980" y="658761"/>
                </a:cubicBezTo>
                <a:cubicBezTo>
                  <a:pt x="6295042" y="631797"/>
                  <a:pt x="6322215" y="608913"/>
                  <a:pt x="6341806" y="580103"/>
                </a:cubicBezTo>
                <a:cubicBezTo>
                  <a:pt x="6378154" y="526650"/>
                  <a:pt x="6411221" y="470771"/>
                  <a:pt x="6440129" y="412954"/>
                </a:cubicBezTo>
                <a:cubicBezTo>
                  <a:pt x="6466348" y="360515"/>
                  <a:pt x="6483610" y="302540"/>
                  <a:pt x="6518787" y="255638"/>
                </a:cubicBezTo>
                <a:cubicBezTo>
                  <a:pt x="6528619" y="242528"/>
                  <a:pt x="6540326" y="230634"/>
                  <a:pt x="6548284" y="216309"/>
                </a:cubicBezTo>
                <a:cubicBezTo>
                  <a:pt x="6556855" y="200881"/>
                  <a:pt x="6560055" y="182934"/>
                  <a:pt x="6567948" y="167148"/>
                </a:cubicBezTo>
                <a:cubicBezTo>
                  <a:pt x="6579765" y="143514"/>
                  <a:pt x="6595460" y="121956"/>
                  <a:pt x="6607277" y="98322"/>
                </a:cubicBezTo>
                <a:cubicBezTo>
                  <a:pt x="6626435" y="60006"/>
                  <a:pt x="6604338" y="66480"/>
                  <a:pt x="6646606" y="29496"/>
                </a:cubicBezTo>
                <a:cubicBezTo>
                  <a:pt x="6660988" y="16912"/>
                  <a:pt x="6679380" y="9832"/>
                  <a:pt x="6695767" y="0"/>
                </a:cubicBezTo>
                <a:lnTo>
                  <a:pt x="6843251" y="19664"/>
                </a:lnTo>
                <a:cubicBezTo>
                  <a:pt x="6862987" y="22483"/>
                  <a:pt x="6883509" y="22683"/>
                  <a:pt x="6902245" y="29496"/>
                </a:cubicBezTo>
                <a:cubicBezTo>
                  <a:pt x="6920205" y="36027"/>
                  <a:pt x="6934135" y="50812"/>
                  <a:pt x="6951406" y="58993"/>
                </a:cubicBezTo>
                <a:cubicBezTo>
                  <a:pt x="6996521" y="80363"/>
                  <a:pt x="7043535" y="97501"/>
                  <a:pt x="7089058" y="117987"/>
                </a:cubicBezTo>
                <a:cubicBezTo>
                  <a:pt x="7163283" y="151388"/>
                  <a:pt x="7162150" y="159101"/>
                  <a:pt x="7246374" y="206477"/>
                </a:cubicBezTo>
                <a:cubicBezTo>
                  <a:pt x="7265536" y="217256"/>
                  <a:pt x="7286515" y="224662"/>
                  <a:pt x="7305367" y="235974"/>
                </a:cubicBezTo>
                <a:cubicBezTo>
                  <a:pt x="7350305" y="262937"/>
                  <a:pt x="7337788" y="263113"/>
                  <a:pt x="7374193" y="294967"/>
                </a:cubicBezTo>
                <a:cubicBezTo>
                  <a:pt x="7387884" y="306946"/>
                  <a:pt x="7439212" y="343334"/>
                  <a:pt x="7452851" y="363793"/>
                </a:cubicBezTo>
                <a:cubicBezTo>
                  <a:pt x="7478107" y="401677"/>
                  <a:pt x="7497935" y="442929"/>
                  <a:pt x="7521677" y="481780"/>
                </a:cubicBezTo>
                <a:cubicBezTo>
                  <a:pt x="7534001" y="501946"/>
                  <a:pt x="7551407" y="519177"/>
                  <a:pt x="7561006" y="540774"/>
                </a:cubicBezTo>
                <a:cubicBezTo>
                  <a:pt x="7605134" y="640063"/>
                  <a:pt x="7582430" y="602407"/>
                  <a:pt x="7620000" y="658761"/>
                </a:cubicBezTo>
                <a:cubicBezTo>
                  <a:pt x="7623277" y="678425"/>
                  <a:pt x="7624104" y="698659"/>
                  <a:pt x="7629832" y="717754"/>
                </a:cubicBezTo>
                <a:cubicBezTo>
                  <a:pt x="7634044" y="731793"/>
                  <a:pt x="7645469" y="742991"/>
                  <a:pt x="7649496" y="757084"/>
                </a:cubicBezTo>
                <a:cubicBezTo>
                  <a:pt x="7658678" y="789221"/>
                  <a:pt x="7662606" y="822632"/>
                  <a:pt x="7669161" y="855406"/>
                </a:cubicBezTo>
                <a:cubicBezTo>
                  <a:pt x="7665884" y="898012"/>
                  <a:pt x="7669693" y="941769"/>
                  <a:pt x="7659329" y="983225"/>
                </a:cubicBezTo>
                <a:cubicBezTo>
                  <a:pt x="7655957" y="996715"/>
                  <a:pt x="7641147" y="1004640"/>
                  <a:pt x="7629832" y="1012722"/>
                </a:cubicBezTo>
                <a:cubicBezTo>
                  <a:pt x="7617905" y="1021241"/>
                  <a:pt x="7603229" y="1025115"/>
                  <a:pt x="7590503" y="1032387"/>
                </a:cubicBezTo>
                <a:cubicBezTo>
                  <a:pt x="7510524" y="1078089"/>
                  <a:pt x="7620311" y="1049177"/>
                  <a:pt x="7423354" y="1061884"/>
                </a:cubicBezTo>
                <a:cubicBezTo>
                  <a:pt x="7151279" y="1079438"/>
                  <a:pt x="7200096" y="1072963"/>
                  <a:pt x="6813754" y="1081548"/>
                </a:cubicBezTo>
                <a:cubicBezTo>
                  <a:pt x="6797011" y="1092711"/>
                  <a:pt x="6757119" y="1118519"/>
                  <a:pt x="6744929" y="1130709"/>
                </a:cubicBezTo>
                <a:cubicBezTo>
                  <a:pt x="6736573" y="1139065"/>
                  <a:pt x="6731127" y="1149946"/>
                  <a:pt x="6725264" y="1160206"/>
                </a:cubicBezTo>
                <a:cubicBezTo>
                  <a:pt x="6698189" y="1207588"/>
                  <a:pt x="6704321" y="1207074"/>
                  <a:pt x="6685935" y="1268361"/>
                </a:cubicBezTo>
                <a:cubicBezTo>
                  <a:pt x="6672846" y="1311992"/>
                  <a:pt x="6664825" y="1317807"/>
                  <a:pt x="6656438" y="1376516"/>
                </a:cubicBezTo>
                <a:cubicBezTo>
                  <a:pt x="6653161" y="1399458"/>
                  <a:pt x="6650416" y="1422482"/>
                  <a:pt x="6646606" y="1445342"/>
                </a:cubicBezTo>
                <a:cubicBezTo>
                  <a:pt x="6640365" y="1482788"/>
                  <a:pt x="6635780" y="1498478"/>
                  <a:pt x="6626942" y="1533832"/>
                </a:cubicBezTo>
                <a:cubicBezTo>
                  <a:pt x="6633497" y="1638709"/>
                  <a:pt x="6634674" y="1744062"/>
                  <a:pt x="6646606" y="1848464"/>
                </a:cubicBezTo>
                <a:cubicBezTo>
                  <a:pt x="6647948" y="1860205"/>
                  <a:pt x="6656439" y="1884516"/>
                  <a:pt x="6666271" y="1877961"/>
                </a:cubicBezTo>
                <a:cubicBezTo>
                  <a:pt x="6680176" y="1868691"/>
                  <a:pt x="6669897" y="1844316"/>
                  <a:pt x="6676103" y="1828800"/>
                </a:cubicBezTo>
                <a:cubicBezTo>
                  <a:pt x="6683201" y="1811056"/>
                  <a:pt x="6697053" y="1796731"/>
                  <a:pt x="6705600" y="1779638"/>
                </a:cubicBezTo>
                <a:cubicBezTo>
                  <a:pt x="6715678" y="1759482"/>
                  <a:pt x="6721524" y="1719679"/>
                  <a:pt x="6725264" y="1700980"/>
                </a:cubicBezTo>
                <a:cubicBezTo>
                  <a:pt x="6718709" y="1533832"/>
                  <a:pt x="6714711" y="1366564"/>
                  <a:pt x="6705600" y="1199535"/>
                </a:cubicBezTo>
                <a:cubicBezTo>
                  <a:pt x="6703982" y="1169872"/>
                  <a:pt x="6668565" y="1089633"/>
                  <a:pt x="6656438" y="1081548"/>
                </a:cubicBezTo>
                <a:cubicBezTo>
                  <a:pt x="6615372" y="1054171"/>
                  <a:pt x="6635298" y="1070240"/>
                  <a:pt x="6597445" y="1032387"/>
                </a:cubicBezTo>
                <a:cubicBezTo>
                  <a:pt x="6545006" y="1038942"/>
                  <a:pt x="6491842" y="1041164"/>
                  <a:pt x="6440129" y="1052051"/>
                </a:cubicBezTo>
                <a:cubicBezTo>
                  <a:pt x="6428565" y="1054485"/>
                  <a:pt x="6421431" y="1066917"/>
                  <a:pt x="6410632" y="1071716"/>
                </a:cubicBezTo>
                <a:cubicBezTo>
                  <a:pt x="6391690" y="1080135"/>
                  <a:pt x="6369981" y="1081726"/>
                  <a:pt x="6351638" y="1091380"/>
                </a:cubicBezTo>
                <a:cubicBezTo>
                  <a:pt x="6307368" y="1114680"/>
                  <a:pt x="6271279" y="1154218"/>
                  <a:pt x="6223819" y="1170038"/>
                </a:cubicBezTo>
                <a:cubicBezTo>
                  <a:pt x="6194322" y="1179870"/>
                  <a:pt x="6163907" y="1187287"/>
                  <a:pt x="6135329" y="1199535"/>
                </a:cubicBezTo>
                <a:cubicBezTo>
                  <a:pt x="6117763" y="1207063"/>
                  <a:pt x="6102944" y="1219881"/>
                  <a:pt x="6086167" y="1229032"/>
                </a:cubicBezTo>
                <a:cubicBezTo>
                  <a:pt x="6066866" y="1239560"/>
                  <a:pt x="6047265" y="1249600"/>
                  <a:pt x="6027174" y="1258529"/>
                </a:cubicBezTo>
                <a:cubicBezTo>
                  <a:pt x="5988240" y="1275833"/>
                  <a:pt x="5909187" y="1307690"/>
                  <a:pt x="5909187" y="1307690"/>
                </a:cubicBezTo>
                <a:cubicBezTo>
                  <a:pt x="5899355" y="1317522"/>
                  <a:pt x="5891613" y="1330033"/>
                  <a:pt x="5879690" y="1337187"/>
                </a:cubicBezTo>
                <a:cubicBezTo>
                  <a:pt x="5830768" y="1366540"/>
                  <a:pt x="5817067" y="1355111"/>
                  <a:pt x="5781367" y="1386348"/>
                </a:cubicBezTo>
                <a:cubicBezTo>
                  <a:pt x="5763926" y="1401609"/>
                  <a:pt x="5750142" y="1420834"/>
                  <a:pt x="5732206" y="1435509"/>
                </a:cubicBezTo>
                <a:cubicBezTo>
                  <a:pt x="5713915" y="1450475"/>
                  <a:pt x="5692372" y="1461001"/>
                  <a:pt x="5673213" y="1474838"/>
                </a:cubicBezTo>
                <a:cubicBezTo>
                  <a:pt x="5633359" y="1503622"/>
                  <a:pt x="5594554" y="1533832"/>
                  <a:pt x="5555225" y="1563329"/>
                </a:cubicBezTo>
                <a:cubicBezTo>
                  <a:pt x="5542115" y="1573161"/>
                  <a:pt x="5527483" y="1581237"/>
                  <a:pt x="5515896" y="1592825"/>
                </a:cubicBezTo>
                <a:cubicBezTo>
                  <a:pt x="5468605" y="1640117"/>
                  <a:pt x="5489145" y="1623999"/>
                  <a:pt x="5407742" y="1671484"/>
                </a:cubicBezTo>
                <a:cubicBezTo>
                  <a:pt x="5395082" y="1678869"/>
                  <a:pt x="5382318" y="1686513"/>
                  <a:pt x="5368413" y="1691148"/>
                </a:cubicBezTo>
                <a:cubicBezTo>
                  <a:pt x="5352559" y="1696433"/>
                  <a:pt x="5335535" y="1697222"/>
                  <a:pt x="5319251" y="1700980"/>
                </a:cubicBezTo>
                <a:cubicBezTo>
                  <a:pt x="5292917" y="1707057"/>
                  <a:pt x="5266812" y="1714090"/>
                  <a:pt x="5240593" y="1720645"/>
                </a:cubicBezTo>
                <a:cubicBezTo>
                  <a:pt x="5175045" y="1717368"/>
                  <a:pt x="5109071" y="1718953"/>
                  <a:pt x="5043948" y="1710813"/>
                </a:cubicBezTo>
                <a:cubicBezTo>
                  <a:pt x="5029404" y="1708995"/>
                  <a:pt x="5018343" y="1696294"/>
                  <a:pt x="5004619" y="1691148"/>
                </a:cubicBezTo>
                <a:cubicBezTo>
                  <a:pt x="4991966" y="1686403"/>
                  <a:pt x="4978400" y="1684593"/>
                  <a:pt x="4965290" y="1681316"/>
                </a:cubicBezTo>
                <a:cubicBezTo>
                  <a:pt x="4813805" y="1575277"/>
                  <a:pt x="4895260" y="1640782"/>
                  <a:pt x="4729316" y="1474838"/>
                </a:cubicBezTo>
                <a:cubicBezTo>
                  <a:pt x="4613299" y="1358821"/>
                  <a:pt x="4796471" y="1544777"/>
                  <a:pt x="4670322" y="1406013"/>
                </a:cubicBezTo>
                <a:cubicBezTo>
                  <a:pt x="4648497" y="1382006"/>
                  <a:pt x="4601496" y="1337187"/>
                  <a:pt x="4601496" y="1337187"/>
                </a:cubicBezTo>
                <a:cubicBezTo>
                  <a:pt x="4582693" y="1280775"/>
                  <a:pt x="4605130" y="1333430"/>
                  <a:pt x="4562167" y="1278193"/>
                </a:cubicBezTo>
                <a:cubicBezTo>
                  <a:pt x="4547657" y="1259538"/>
                  <a:pt x="4535948" y="1238864"/>
                  <a:pt x="4522838" y="1219200"/>
                </a:cubicBezTo>
                <a:cubicBezTo>
                  <a:pt x="4519561" y="1206090"/>
                  <a:pt x="4519049" y="1191958"/>
                  <a:pt x="4513006" y="1179871"/>
                </a:cubicBezTo>
                <a:cubicBezTo>
                  <a:pt x="4496618" y="1147094"/>
                  <a:pt x="4478594" y="1115962"/>
                  <a:pt x="4444180" y="1101213"/>
                </a:cubicBezTo>
                <a:cubicBezTo>
                  <a:pt x="4431759" y="1095890"/>
                  <a:pt x="4417961" y="1094658"/>
                  <a:pt x="4404851" y="1091380"/>
                </a:cubicBezTo>
                <a:cubicBezTo>
                  <a:pt x="4309806" y="1101212"/>
                  <a:pt x="4214123" y="1106126"/>
                  <a:pt x="4119716" y="1120877"/>
                </a:cubicBezTo>
                <a:cubicBezTo>
                  <a:pt x="4108041" y="1122701"/>
                  <a:pt x="4096996" y="1130861"/>
                  <a:pt x="4090219" y="1140542"/>
                </a:cubicBezTo>
                <a:cubicBezTo>
                  <a:pt x="4073408" y="1164557"/>
                  <a:pt x="4064927" y="1193465"/>
                  <a:pt x="4050890" y="1219200"/>
                </a:cubicBezTo>
                <a:cubicBezTo>
                  <a:pt x="4045231" y="1229574"/>
                  <a:pt x="4037780" y="1238864"/>
                  <a:pt x="4031225" y="1248696"/>
                </a:cubicBezTo>
                <a:cubicBezTo>
                  <a:pt x="4027948" y="1258528"/>
                  <a:pt x="4023641" y="1268076"/>
                  <a:pt x="4021393" y="1278193"/>
                </a:cubicBezTo>
                <a:cubicBezTo>
                  <a:pt x="4017068" y="1297654"/>
                  <a:pt x="4015471" y="1317638"/>
                  <a:pt x="4011561" y="1337187"/>
                </a:cubicBezTo>
                <a:cubicBezTo>
                  <a:pt x="4008911" y="1350438"/>
                  <a:pt x="4005006" y="1363406"/>
                  <a:pt x="4001729" y="1376516"/>
                </a:cubicBezTo>
                <a:cubicBezTo>
                  <a:pt x="3986029" y="1973063"/>
                  <a:pt x="4022709" y="1606563"/>
                  <a:pt x="3982064" y="1789471"/>
                </a:cubicBezTo>
                <a:cubicBezTo>
                  <a:pt x="3978439" y="1805785"/>
                  <a:pt x="3977943" y="1822927"/>
                  <a:pt x="3972232" y="1838632"/>
                </a:cubicBezTo>
                <a:cubicBezTo>
                  <a:pt x="3964719" y="1859294"/>
                  <a:pt x="3951664" y="1877534"/>
                  <a:pt x="3942735" y="1897625"/>
                </a:cubicBezTo>
                <a:cubicBezTo>
                  <a:pt x="3938526" y="1907096"/>
                  <a:pt x="3936986" y="1917596"/>
                  <a:pt x="3932903" y="1927122"/>
                </a:cubicBezTo>
                <a:cubicBezTo>
                  <a:pt x="3927129" y="1940594"/>
                  <a:pt x="3919012" y="1952979"/>
                  <a:pt x="3913238" y="1966451"/>
                </a:cubicBezTo>
                <a:cubicBezTo>
                  <a:pt x="3909155" y="1975977"/>
                  <a:pt x="3909155" y="1987324"/>
                  <a:pt x="3903406" y="1995948"/>
                </a:cubicBezTo>
                <a:cubicBezTo>
                  <a:pt x="3887142" y="2020345"/>
                  <a:pt x="3855782" y="2036768"/>
                  <a:pt x="3834580" y="2054942"/>
                </a:cubicBezTo>
                <a:cubicBezTo>
                  <a:pt x="3824023" y="2063991"/>
                  <a:pt x="3816399" y="2076356"/>
                  <a:pt x="3805084" y="2084438"/>
                </a:cubicBezTo>
                <a:cubicBezTo>
                  <a:pt x="3775010" y="2105919"/>
                  <a:pt x="3701033" y="2125111"/>
                  <a:pt x="3677264" y="2133600"/>
                </a:cubicBezTo>
                <a:cubicBezTo>
                  <a:pt x="3660643" y="2139536"/>
                  <a:pt x="3644847" y="2147683"/>
                  <a:pt x="3628103" y="2153264"/>
                </a:cubicBezTo>
                <a:cubicBezTo>
                  <a:pt x="3615283" y="2157537"/>
                  <a:pt x="3601767" y="2159384"/>
                  <a:pt x="3588774" y="2163096"/>
                </a:cubicBezTo>
                <a:cubicBezTo>
                  <a:pt x="3543327" y="2176081"/>
                  <a:pt x="3556041" y="2180803"/>
                  <a:pt x="3490451" y="2182761"/>
                </a:cubicBezTo>
                <a:cubicBezTo>
                  <a:pt x="3293866" y="2188629"/>
                  <a:pt x="3097161" y="2189316"/>
                  <a:pt x="2900516" y="2192593"/>
                </a:cubicBezTo>
                <a:cubicBezTo>
                  <a:pt x="2880851" y="2195870"/>
                  <a:pt x="2860032" y="2195021"/>
                  <a:pt x="2841522" y="2202425"/>
                </a:cubicBezTo>
                <a:cubicBezTo>
                  <a:pt x="2826307" y="2208511"/>
                  <a:pt x="2816421" y="2223792"/>
                  <a:pt x="2802193" y="2231922"/>
                </a:cubicBezTo>
                <a:cubicBezTo>
                  <a:pt x="2793194" y="2237064"/>
                  <a:pt x="2782528" y="2238477"/>
                  <a:pt x="2772696" y="2241754"/>
                </a:cubicBezTo>
                <a:cubicBezTo>
                  <a:pt x="2697087" y="2342572"/>
                  <a:pt x="2800338" y="2208760"/>
                  <a:pt x="2694038" y="2330245"/>
                </a:cubicBezTo>
                <a:cubicBezTo>
                  <a:pt x="2668876" y="2359001"/>
                  <a:pt x="2675221" y="2376751"/>
                  <a:pt x="2635045" y="2399071"/>
                </a:cubicBezTo>
                <a:cubicBezTo>
                  <a:pt x="2620437" y="2407187"/>
                  <a:pt x="2602271" y="2405626"/>
                  <a:pt x="2585884" y="2408903"/>
                </a:cubicBezTo>
                <a:cubicBezTo>
                  <a:pt x="2554224" y="2432648"/>
                  <a:pt x="2532684" y="2445905"/>
                  <a:pt x="2507225" y="2477729"/>
                </a:cubicBezTo>
                <a:cubicBezTo>
                  <a:pt x="2487218" y="2502737"/>
                  <a:pt x="2474621" y="2545520"/>
                  <a:pt x="2438400" y="2556387"/>
                </a:cubicBezTo>
                <a:cubicBezTo>
                  <a:pt x="2416202" y="2563046"/>
                  <a:pt x="2392516" y="2562942"/>
                  <a:pt x="2369574" y="2566219"/>
                </a:cubicBezTo>
                <a:cubicBezTo>
                  <a:pt x="2320413" y="2562942"/>
                  <a:pt x="2270632" y="2564829"/>
                  <a:pt x="2222090" y="2556387"/>
                </a:cubicBezTo>
                <a:cubicBezTo>
                  <a:pt x="2194502" y="2551589"/>
                  <a:pt x="2169748" y="2536460"/>
                  <a:pt x="2143432" y="2526890"/>
                </a:cubicBezTo>
                <a:cubicBezTo>
                  <a:pt x="2133692" y="2523348"/>
                  <a:pt x="2123608" y="2520779"/>
                  <a:pt x="2113935" y="2517058"/>
                </a:cubicBezTo>
                <a:cubicBezTo>
                  <a:pt x="2038384" y="2488000"/>
                  <a:pt x="1964586" y="2454164"/>
                  <a:pt x="1887793" y="2428567"/>
                </a:cubicBezTo>
                <a:cubicBezTo>
                  <a:pt x="1868129" y="2422012"/>
                  <a:pt x="1848798" y="2414357"/>
                  <a:pt x="1828800" y="2408903"/>
                </a:cubicBezTo>
                <a:cubicBezTo>
                  <a:pt x="1812677" y="2404506"/>
                  <a:pt x="1795851" y="2403124"/>
                  <a:pt x="1779638" y="2399071"/>
                </a:cubicBezTo>
                <a:cubicBezTo>
                  <a:pt x="1756491" y="2393284"/>
                  <a:pt x="1734143" y="2384405"/>
                  <a:pt x="1710813" y="2379406"/>
                </a:cubicBezTo>
                <a:cubicBezTo>
                  <a:pt x="1688153" y="2374550"/>
                  <a:pt x="1665082" y="2371499"/>
                  <a:pt x="1641987" y="2369574"/>
                </a:cubicBezTo>
                <a:cubicBezTo>
                  <a:pt x="1547045" y="2361662"/>
                  <a:pt x="1356851" y="2349909"/>
                  <a:pt x="1356851" y="2349909"/>
                </a:cubicBezTo>
                <a:cubicBezTo>
                  <a:pt x="1288025" y="2353187"/>
                  <a:pt x="1218412" y="2348856"/>
                  <a:pt x="1150374" y="2359742"/>
                </a:cubicBezTo>
                <a:cubicBezTo>
                  <a:pt x="1134193" y="2362331"/>
                  <a:pt x="1122632" y="2377651"/>
                  <a:pt x="1111045" y="2389238"/>
                </a:cubicBezTo>
                <a:cubicBezTo>
                  <a:pt x="1079595" y="2420688"/>
                  <a:pt x="1069204" y="2439994"/>
                  <a:pt x="1052051" y="2477729"/>
                </a:cubicBezTo>
                <a:cubicBezTo>
                  <a:pt x="1023099" y="2541422"/>
                  <a:pt x="1018331" y="2557817"/>
                  <a:pt x="993058" y="2625213"/>
                </a:cubicBezTo>
                <a:cubicBezTo>
                  <a:pt x="985523" y="2677956"/>
                  <a:pt x="974797" y="2769889"/>
                  <a:pt x="953729" y="2812025"/>
                </a:cubicBezTo>
                <a:lnTo>
                  <a:pt x="914400" y="2890684"/>
                </a:lnTo>
                <a:cubicBezTo>
                  <a:pt x="888181" y="2884129"/>
                  <a:pt x="861961" y="2864464"/>
                  <a:pt x="835742" y="2871019"/>
                </a:cubicBezTo>
                <a:cubicBezTo>
                  <a:pt x="780200" y="2884904"/>
                  <a:pt x="809664" y="2878201"/>
                  <a:pt x="747251" y="2890684"/>
                </a:cubicBezTo>
                <a:cubicBezTo>
                  <a:pt x="733211" y="2914083"/>
                  <a:pt x="708736" y="2958696"/>
                  <a:pt x="688258" y="2979174"/>
                </a:cubicBezTo>
                <a:cubicBezTo>
                  <a:pt x="679902" y="2987530"/>
                  <a:pt x="667839" y="2991273"/>
                  <a:pt x="658761" y="2998838"/>
                </a:cubicBezTo>
                <a:cubicBezTo>
                  <a:pt x="609659" y="3039755"/>
                  <a:pt x="651605" y="3020888"/>
                  <a:pt x="599767" y="3038167"/>
                </a:cubicBezTo>
                <a:cubicBezTo>
                  <a:pt x="570270" y="3061109"/>
                  <a:pt x="533698" y="3077098"/>
                  <a:pt x="511277" y="3106993"/>
                </a:cubicBezTo>
                <a:cubicBezTo>
                  <a:pt x="470091" y="3161907"/>
                  <a:pt x="498731" y="3132810"/>
                  <a:pt x="452284" y="3165987"/>
                </a:cubicBezTo>
                <a:cubicBezTo>
                  <a:pt x="438949" y="3175512"/>
                  <a:pt x="427611" y="3188155"/>
                  <a:pt x="412954" y="3195484"/>
                </a:cubicBezTo>
                <a:cubicBezTo>
                  <a:pt x="341355" y="3231283"/>
                  <a:pt x="376823" y="3152957"/>
                  <a:pt x="275303" y="3254477"/>
                </a:cubicBezTo>
                <a:cubicBezTo>
                  <a:pt x="236251" y="3293529"/>
                  <a:pt x="259296" y="3280602"/>
                  <a:pt x="206477" y="3293806"/>
                </a:cubicBezTo>
                <a:cubicBezTo>
                  <a:pt x="186813" y="3306916"/>
                  <a:pt x="166391" y="3318955"/>
                  <a:pt x="147484" y="3333135"/>
                </a:cubicBezTo>
                <a:lnTo>
                  <a:pt x="68825" y="3392129"/>
                </a:lnTo>
                <a:cubicBezTo>
                  <a:pt x="62270" y="3405239"/>
                  <a:pt x="56929" y="3419029"/>
                  <a:pt x="49161" y="3431458"/>
                </a:cubicBezTo>
                <a:cubicBezTo>
                  <a:pt x="29685" y="3462620"/>
                  <a:pt x="22437" y="3468014"/>
                  <a:pt x="0" y="3490451"/>
                </a:cubicBez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Oval 9"/>
          <p:cNvSpPr/>
          <p:nvPr/>
        </p:nvSpPr>
        <p:spPr>
          <a:xfrm>
            <a:off x="609600" y="5410200"/>
            <a:ext cx="1143000" cy="914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Out of Time</a:t>
            </a:r>
          </a:p>
        </p:txBody>
      </p:sp>
      <p:sp>
        <p:nvSpPr>
          <p:cNvPr id="13" name="Oval 12"/>
          <p:cNvSpPr/>
          <p:nvPr/>
        </p:nvSpPr>
        <p:spPr>
          <a:xfrm>
            <a:off x="3962400" y="3352800"/>
            <a:ext cx="1143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Use Data </a:t>
            </a:r>
          </a:p>
        </p:txBody>
      </p:sp>
      <p:sp>
        <p:nvSpPr>
          <p:cNvPr id="14" name="Rounded Rectangle 13"/>
          <p:cNvSpPr/>
          <p:nvPr/>
        </p:nvSpPr>
        <p:spPr>
          <a:xfrm>
            <a:off x="533400" y="2057400"/>
            <a:ext cx="7543800" cy="3048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chemeClr val="tx1"/>
                </a:solidFill>
              </a:rPr>
              <a:t>A key to collective problem solving is to provide a visual context that allows everyone to follow and contribute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457200" y="2286000"/>
            <a:ext cx="8229600" cy="4389438"/>
          </a:xfrm>
        </p:spPr>
        <p:txBody>
          <a:bodyPr/>
          <a:lstStyle/>
          <a:p>
            <a:pPr eaLnBrk="1" hangingPunct="1"/>
            <a:r>
              <a:rPr lang="en-US">
                <a:ea typeface="ＭＳ Ｐゴシック" pitchFamily="29" charset="-128"/>
                <a:cs typeface="ＭＳ Ｐゴシック" pitchFamily="29" charset="-128"/>
              </a:rPr>
              <a:t>Core roles</a:t>
            </a:r>
          </a:p>
          <a:p>
            <a:pPr lvl="1" eaLnBrk="1" hangingPunct="1"/>
            <a:r>
              <a:rPr lang="en-US"/>
              <a:t>Facilitator</a:t>
            </a:r>
          </a:p>
          <a:p>
            <a:pPr lvl="1" eaLnBrk="1" hangingPunct="1"/>
            <a:r>
              <a:rPr lang="en-US"/>
              <a:t>Minute taker		</a:t>
            </a:r>
          </a:p>
          <a:p>
            <a:pPr lvl="1" eaLnBrk="1" hangingPunct="1"/>
            <a:r>
              <a:rPr lang="en-US"/>
              <a:t>Data analyst</a:t>
            </a:r>
          </a:p>
          <a:p>
            <a:pPr lvl="1" eaLnBrk="1" hangingPunct="1"/>
            <a:r>
              <a:rPr lang="en-US"/>
              <a:t>Active team member</a:t>
            </a:r>
          </a:p>
          <a:p>
            <a:pPr lvl="1" eaLnBrk="1" hangingPunct="1"/>
            <a:r>
              <a:rPr lang="en-US"/>
              <a:t>Administrator</a:t>
            </a:r>
          </a:p>
          <a:p>
            <a:pPr lvl="1" eaLnBrk="1" hangingPunct="1"/>
            <a:endParaRPr lang="en-US"/>
          </a:p>
          <a:p>
            <a:pPr eaLnBrk="1" hangingPunct="1"/>
            <a:r>
              <a:rPr lang="en-US">
                <a:ea typeface="ＭＳ Ｐゴシック" pitchFamily="29" charset="-128"/>
                <a:cs typeface="ＭＳ Ｐゴシック" pitchFamily="29" charset="-128"/>
              </a:rPr>
              <a:t>Backup for each role</a:t>
            </a:r>
          </a:p>
          <a:p>
            <a:pPr eaLnBrk="1" hangingPunct="1">
              <a:buFont typeface="Wingdings 2" pitchFamily="29" charset="2"/>
              <a:buNone/>
            </a:pPr>
            <a:endParaRPr lang="en-US">
              <a:ea typeface="ＭＳ Ｐゴシック" pitchFamily="29" charset="-128"/>
              <a:cs typeface="ＭＳ Ｐゴシック" pitchFamily="29" charset="-128"/>
            </a:endParaRPr>
          </a:p>
          <a:p>
            <a:pPr eaLnBrk="1" hangingPunct="1">
              <a:buFont typeface="Wingdings 2" pitchFamily="29" charset="2"/>
              <a:buNone/>
            </a:pPr>
            <a:endParaRPr lang="en-US">
              <a:ea typeface="ＭＳ Ｐゴシック" pitchFamily="29" charset="-128"/>
              <a:cs typeface="ＭＳ Ｐゴシック" pitchFamily="29" charset="-128"/>
            </a:endParaRPr>
          </a:p>
        </p:txBody>
      </p:sp>
      <p:sp>
        <p:nvSpPr>
          <p:cNvPr id="50179" name="Date Placeholder 6"/>
          <p:cNvSpPr>
            <a:spLocks noGrp="1"/>
          </p:cNvSpPr>
          <p:nvPr>
            <p:ph type="dt" sz="quarter" idx="10"/>
          </p:nvPr>
        </p:nvSpPr>
        <p:spPr bwMode="auto">
          <a:noFill/>
          <a:ln>
            <a:miter lim="800000"/>
            <a:headEnd/>
            <a:tailEnd/>
          </a:ln>
        </p:spPr>
        <p:txBody>
          <a:bodyPr/>
          <a:lstStyle/>
          <a:p>
            <a:fld id="{21AFD9A8-061B-394B-B0C5-60B9B025EB2A}" type="datetime1">
              <a:rPr lang="en-US">
                <a:latin typeface="Arial" pitchFamily="29" charset="0"/>
              </a:rPr>
              <a:pPr/>
              <a:t>8/10/2011</a:t>
            </a:fld>
            <a:endParaRPr lang="en-US">
              <a:latin typeface="Arial" pitchFamily="29" charset="0"/>
            </a:endParaRPr>
          </a:p>
        </p:txBody>
      </p:sp>
      <p:sp>
        <p:nvSpPr>
          <p:cNvPr id="50180" name="Slide Number Placeholder 7"/>
          <p:cNvSpPr>
            <a:spLocks noGrp="1"/>
          </p:cNvSpPr>
          <p:nvPr>
            <p:ph type="sldNum" sz="quarter" idx="12"/>
          </p:nvPr>
        </p:nvSpPr>
        <p:spPr bwMode="auto">
          <a:noFill/>
          <a:ln>
            <a:miter lim="800000"/>
            <a:headEnd/>
            <a:tailEnd/>
          </a:ln>
        </p:spPr>
        <p:txBody>
          <a:bodyPr/>
          <a:lstStyle/>
          <a:p>
            <a:fld id="{583C1DD1-6787-464B-B10D-E30898CD00C3}" type="slidenum">
              <a:rPr lang="en-US">
                <a:latin typeface="Arial" pitchFamily="29" charset="0"/>
              </a:rPr>
              <a:pPr/>
              <a:t>86</a:t>
            </a:fld>
            <a:endParaRPr lang="en-US">
              <a:latin typeface="Arial" pitchFamily="29" charset="0"/>
            </a:endParaRPr>
          </a:p>
        </p:txBody>
      </p:sp>
      <p:sp>
        <p:nvSpPr>
          <p:cNvPr id="5122" name="Title 1"/>
          <p:cNvSpPr>
            <a:spLocks noGrp="1"/>
          </p:cNvSpPr>
          <p:nvPr>
            <p:ph type="title"/>
          </p:nvPr>
        </p:nvSpPr>
        <p:spPr>
          <a:xfrm>
            <a:off x="457200" y="990600"/>
            <a:ext cx="8229600" cy="1143000"/>
          </a:xfrm>
        </p:spPr>
        <p:txBody>
          <a:bodyPr>
            <a:normAutofit/>
          </a:bodyPr>
          <a:lstStyle/>
          <a:p>
            <a:pPr eaLnBrk="1" fontAlgn="auto" hangingPunct="1">
              <a:spcAft>
                <a:spcPts val="0"/>
              </a:spcAft>
              <a:defRPr/>
            </a:pPr>
            <a:r>
              <a:rPr lang="en-US" smtClean="0">
                <a:ea typeface="+mj-ea"/>
                <a:cs typeface="+mj-cs"/>
              </a:rPr>
              <a:t>Define roles for effective meetings</a:t>
            </a:r>
          </a:p>
        </p:txBody>
      </p:sp>
      <p:sp>
        <p:nvSpPr>
          <p:cNvPr id="4" name="Right Brace 3"/>
          <p:cNvSpPr/>
          <p:nvPr/>
        </p:nvSpPr>
        <p:spPr>
          <a:xfrm>
            <a:off x="3429000" y="2819400"/>
            <a:ext cx="381000" cy="12192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 name="TextBox 4"/>
          <p:cNvSpPr txBox="1">
            <a:spLocks noChangeArrowheads="1"/>
          </p:cNvSpPr>
          <p:nvPr/>
        </p:nvSpPr>
        <p:spPr bwMode="auto">
          <a:xfrm>
            <a:off x="5486400" y="4572000"/>
            <a:ext cx="3200400" cy="1200150"/>
          </a:xfrm>
          <a:prstGeom prst="rect">
            <a:avLst/>
          </a:prstGeom>
          <a:noFill/>
          <a:ln w="9525">
            <a:noFill/>
            <a:miter lim="800000"/>
            <a:headEnd/>
            <a:tailEnd/>
          </a:ln>
        </p:spPr>
        <p:txBody>
          <a:bodyPr>
            <a:prstTxWarp prst="textNoShape">
              <a:avLst/>
            </a:prstTxWarp>
            <a:spAutoFit/>
          </a:bodyPr>
          <a:lstStyle/>
          <a:p>
            <a:r>
              <a:rPr lang="en-US" b="1">
                <a:solidFill>
                  <a:srgbClr val="C00000"/>
                </a:solidFill>
                <a:latin typeface="Calibri" pitchFamily="29" charset="0"/>
              </a:rPr>
              <a:t>Can one person serve multiple roles?</a:t>
            </a:r>
          </a:p>
          <a:p>
            <a:endParaRPr lang="en-US" b="1">
              <a:solidFill>
                <a:srgbClr val="C00000"/>
              </a:solidFill>
              <a:latin typeface="Calibri" pitchFamily="29" charset="0"/>
            </a:endParaRPr>
          </a:p>
          <a:p>
            <a:r>
              <a:rPr lang="en-US" b="1">
                <a:solidFill>
                  <a:srgbClr val="C00000"/>
                </a:solidFill>
                <a:latin typeface="Calibri" pitchFamily="29" charset="0"/>
              </a:rPr>
              <a:t>Are there other roles needed?  </a:t>
            </a:r>
          </a:p>
        </p:txBody>
      </p:sp>
      <p:sp>
        <p:nvSpPr>
          <p:cNvPr id="6" name="TextBox 5"/>
          <p:cNvSpPr txBox="1">
            <a:spLocks noChangeArrowheads="1"/>
          </p:cNvSpPr>
          <p:nvPr/>
        </p:nvSpPr>
        <p:spPr bwMode="auto">
          <a:xfrm>
            <a:off x="4267200" y="3276600"/>
            <a:ext cx="4419600" cy="461963"/>
          </a:xfrm>
          <a:prstGeom prst="rect">
            <a:avLst/>
          </a:prstGeom>
          <a:noFill/>
          <a:ln w="9525">
            <a:noFill/>
            <a:miter lim="800000"/>
            <a:headEnd/>
            <a:tailEnd/>
          </a:ln>
        </p:spPr>
        <p:txBody>
          <a:bodyPr>
            <a:prstTxWarp prst="textNoShape">
              <a:avLst/>
            </a:prstTxWarp>
            <a:spAutoFit/>
          </a:bodyPr>
          <a:lstStyle/>
          <a:p>
            <a:r>
              <a:rPr lang="en-US" sz="2400">
                <a:latin typeface="Calibri" pitchFamily="29" charset="0"/>
              </a:rPr>
              <a:t>Typically NOT the administrator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p:txBody>
          <a:bodyPr/>
          <a:lstStyle/>
          <a:p>
            <a:pPr eaLnBrk="1" hangingPunct="1">
              <a:lnSpc>
                <a:spcPct val="90000"/>
              </a:lnSpc>
            </a:pPr>
            <a:r>
              <a:rPr lang="en-US" sz="2800">
                <a:ea typeface="ＭＳ Ｐゴシック" pitchFamily="29" charset="-128"/>
                <a:cs typeface="ＭＳ Ｐゴシック" pitchFamily="29" charset="-128"/>
              </a:rPr>
              <a:t>Role</a:t>
            </a:r>
          </a:p>
          <a:p>
            <a:pPr lvl="1" eaLnBrk="1" hangingPunct="1">
              <a:lnSpc>
                <a:spcPct val="90000"/>
              </a:lnSpc>
            </a:pPr>
            <a:r>
              <a:rPr lang="en-US" sz="2400"/>
              <a:t>To create data summaries that will facilitate the team in  </a:t>
            </a:r>
            <a:r>
              <a:rPr lang="en-US" sz="1800"/>
              <a:t>(quick big 5 or other custom reports)</a:t>
            </a:r>
          </a:p>
          <a:p>
            <a:pPr lvl="2" eaLnBrk="1" hangingPunct="1">
              <a:lnSpc>
                <a:spcPct val="90000"/>
              </a:lnSpc>
            </a:pPr>
            <a:r>
              <a:rPr lang="en-US" sz="2000">
                <a:ea typeface="ＭＳ Ｐゴシック" pitchFamily="29" charset="-128"/>
              </a:rPr>
              <a:t>determining if there are problems </a:t>
            </a:r>
          </a:p>
          <a:p>
            <a:pPr lvl="2" eaLnBrk="1" hangingPunct="1">
              <a:lnSpc>
                <a:spcPct val="90000"/>
              </a:lnSpc>
            </a:pPr>
            <a:r>
              <a:rPr lang="en-US" sz="2000">
                <a:ea typeface="ＭＳ Ｐゴシック" pitchFamily="29" charset="-128"/>
              </a:rPr>
              <a:t>jump starting a problem solving discussion, and </a:t>
            </a:r>
          </a:p>
          <a:p>
            <a:pPr lvl="2" eaLnBrk="1" hangingPunct="1">
              <a:lnSpc>
                <a:spcPct val="90000"/>
              </a:lnSpc>
            </a:pPr>
            <a:r>
              <a:rPr lang="en-US" sz="2000">
                <a:ea typeface="ＭＳ Ｐゴシック" pitchFamily="29" charset="-128"/>
              </a:rPr>
              <a:t>evaluating the impact of solutions and fidelity of implementation</a:t>
            </a:r>
          </a:p>
          <a:p>
            <a:pPr eaLnBrk="1" hangingPunct="1">
              <a:lnSpc>
                <a:spcPct val="90000"/>
              </a:lnSpc>
            </a:pPr>
            <a:r>
              <a:rPr lang="en-US" sz="2800">
                <a:ea typeface="ＭＳ Ｐゴシック" pitchFamily="29" charset="-128"/>
                <a:cs typeface="ＭＳ Ｐゴシック" pitchFamily="29" charset="-128"/>
              </a:rPr>
              <a:t>General Responsibilities</a:t>
            </a:r>
          </a:p>
          <a:p>
            <a:pPr lvl="1" eaLnBrk="1" hangingPunct="1">
              <a:lnSpc>
                <a:spcPct val="90000"/>
              </a:lnSpc>
            </a:pPr>
            <a:r>
              <a:rPr lang="en-US" sz="2000"/>
              <a:t>Prepares a brief written summary for distribution at meetings using each of the data sources needed for problem solving and decision making </a:t>
            </a:r>
          </a:p>
          <a:p>
            <a:pPr lvl="1" eaLnBrk="1" hangingPunct="1">
              <a:lnSpc>
                <a:spcPct val="90000"/>
              </a:lnSpc>
            </a:pPr>
            <a:r>
              <a:rPr lang="en-US" sz="2000"/>
              <a:t>Help to generate reports during the meeting as questions of the data arise</a:t>
            </a:r>
          </a:p>
          <a:p>
            <a:pPr eaLnBrk="1" hangingPunct="1">
              <a:lnSpc>
                <a:spcPct val="90000"/>
              </a:lnSpc>
            </a:pPr>
            <a:endParaRPr lang="en-US">
              <a:ea typeface="ＭＳ Ｐゴシック" pitchFamily="29" charset="-128"/>
              <a:cs typeface="ＭＳ Ｐゴシック" pitchFamily="29" charset="-128"/>
            </a:endParaRPr>
          </a:p>
        </p:txBody>
      </p:sp>
      <p:sp>
        <p:nvSpPr>
          <p:cNvPr id="41986" name="Title 1"/>
          <p:cNvSpPr>
            <a:spLocks noGrp="1"/>
          </p:cNvSpPr>
          <p:nvPr>
            <p:ph type="title"/>
          </p:nvPr>
        </p:nvSpPr>
        <p:spPr/>
        <p:txBody>
          <a:bodyPr>
            <a:normAutofit fontScale="90000"/>
          </a:bodyPr>
          <a:lstStyle/>
          <a:p>
            <a:pPr eaLnBrk="1" fontAlgn="auto" hangingPunct="1">
              <a:spcAft>
                <a:spcPts val="0"/>
              </a:spcAft>
              <a:defRPr/>
            </a:pPr>
            <a:r>
              <a:rPr lang="en-US" dirty="0" smtClean="0">
                <a:ea typeface="+mj-ea"/>
                <a:cs typeface="+mj-cs"/>
              </a:rPr>
              <a:t>Data Analyst </a:t>
            </a:r>
            <a:br>
              <a:rPr lang="en-US" dirty="0" smtClean="0">
                <a:ea typeface="+mj-ea"/>
                <a:cs typeface="+mj-cs"/>
              </a:rPr>
            </a:br>
            <a:r>
              <a:rPr lang="en-US" dirty="0" smtClean="0">
                <a:ea typeface="+mj-ea"/>
                <a:cs typeface="+mj-cs"/>
              </a:rPr>
              <a:t>Role &amp; Responsibilities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381000" y="1600200"/>
            <a:ext cx="8229600" cy="4530725"/>
          </a:xfrm>
        </p:spPr>
        <p:txBody>
          <a:bodyPr/>
          <a:lstStyle/>
          <a:p>
            <a:pPr eaLnBrk="1" hangingPunct="1"/>
            <a:r>
              <a:rPr lang="en-US" sz="2800">
                <a:ea typeface="ＭＳ Ｐゴシック" pitchFamily="29" charset="-128"/>
                <a:cs typeface="ＭＳ Ｐゴシック" pitchFamily="29" charset="-128"/>
              </a:rPr>
              <a:t>How?</a:t>
            </a:r>
          </a:p>
          <a:p>
            <a:pPr lvl="1" eaLnBrk="1" hangingPunct="1"/>
            <a:r>
              <a:rPr lang="en-US" sz="2400"/>
              <a:t>Establish the role of a data analyst (and backup person)</a:t>
            </a:r>
          </a:p>
          <a:p>
            <a:pPr lvl="1" eaLnBrk="1" hangingPunct="1"/>
            <a:r>
              <a:rPr lang="en-US" sz="2400"/>
              <a:t>Teach data analyst to develop data summary</a:t>
            </a:r>
          </a:p>
          <a:p>
            <a:pPr lvl="2" eaLnBrk="1" hangingPunct="1"/>
            <a:r>
              <a:rPr lang="en-US" sz="2000">
                <a:ea typeface="ＭＳ Ｐゴシック" pitchFamily="29" charset="-128"/>
              </a:rPr>
              <a:t>Oakes, DIBELS, SWIS…. Etc</a:t>
            </a:r>
          </a:p>
          <a:p>
            <a:pPr lvl="1" eaLnBrk="1" hangingPunct="1"/>
            <a:r>
              <a:rPr lang="en-US"/>
              <a:t>Start meeting with defining the problem with precision</a:t>
            </a:r>
          </a:p>
          <a:p>
            <a:pPr lvl="1" eaLnBrk="1" hangingPunct="1"/>
            <a:r>
              <a:rPr lang="en-US"/>
              <a:t>Refine precision of problem statement through inferences and hypothesis </a:t>
            </a:r>
          </a:p>
          <a:p>
            <a:pPr lvl="2" eaLnBrk="1" hangingPunct="1"/>
            <a:r>
              <a:rPr lang="en-US">
                <a:ea typeface="ＭＳ Ｐゴシック" pitchFamily="29" charset="-128"/>
              </a:rPr>
              <a:t>Have data accessible for custom report generation during the meeting</a:t>
            </a:r>
          </a:p>
        </p:txBody>
      </p:sp>
      <p:sp>
        <p:nvSpPr>
          <p:cNvPr id="24578" name="Rectangle 2"/>
          <p:cNvSpPr>
            <a:spLocks noGrp="1" noChangeArrowheads="1"/>
          </p:cNvSpPr>
          <p:nvPr>
            <p:ph type="title"/>
          </p:nvPr>
        </p:nvSpPr>
        <p:spPr>
          <a:xfrm>
            <a:off x="533400" y="533400"/>
            <a:ext cx="8229600" cy="960438"/>
          </a:xfrm>
        </p:spPr>
        <p:txBody>
          <a:bodyPr/>
          <a:lstStyle/>
          <a:p>
            <a:pPr eaLnBrk="1" fontAlgn="auto" hangingPunct="1">
              <a:spcAft>
                <a:spcPts val="0"/>
              </a:spcAft>
              <a:defRPr/>
            </a:pPr>
            <a:r>
              <a:rPr lang="en-US" sz="2800" dirty="0" smtClean="0">
                <a:ea typeface="+mj-ea"/>
                <a:cs typeface="+mj-cs"/>
              </a:rPr>
              <a:t>Launch the meeting with a data summary that helps define the problem with precision</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p:txBody>
          <a:bodyPr>
            <a:normAutofit lnSpcReduction="10000"/>
          </a:bodyPr>
          <a:lstStyle/>
          <a:p>
            <a:pPr eaLnBrk="1" hangingPunct="1">
              <a:lnSpc>
                <a:spcPct val="90000"/>
              </a:lnSpc>
            </a:pPr>
            <a:r>
              <a:rPr lang="en-US">
                <a:ea typeface="ＭＳ Ｐゴシック" pitchFamily="29" charset="-128"/>
                <a:cs typeface="ＭＳ Ｐゴシック" pitchFamily="29" charset="-128"/>
              </a:rPr>
              <a:t>Define purpose of the team</a:t>
            </a:r>
          </a:p>
          <a:p>
            <a:pPr lvl="1" eaLnBrk="1" hangingPunct="1">
              <a:lnSpc>
                <a:spcPct val="90000"/>
              </a:lnSpc>
            </a:pPr>
            <a:r>
              <a:rPr lang="en-US"/>
              <a:t>Decisions to be made, cycle of decision making, and data source(s) to use</a:t>
            </a:r>
          </a:p>
          <a:p>
            <a:pPr eaLnBrk="1" hangingPunct="1">
              <a:lnSpc>
                <a:spcPct val="90000"/>
              </a:lnSpc>
            </a:pPr>
            <a:r>
              <a:rPr lang="en-US">
                <a:ea typeface="ＭＳ Ｐゴシック" pitchFamily="29" charset="-128"/>
                <a:cs typeface="ＭＳ Ｐゴシック" pitchFamily="29" charset="-128"/>
              </a:rPr>
              <a:t>Define roles &amp; responsibilities</a:t>
            </a:r>
          </a:p>
          <a:p>
            <a:pPr eaLnBrk="1" hangingPunct="1">
              <a:lnSpc>
                <a:spcPct val="90000"/>
              </a:lnSpc>
            </a:pPr>
            <a:r>
              <a:rPr lang="en-US">
                <a:ea typeface="ＭＳ Ｐゴシック" pitchFamily="29" charset="-128"/>
                <a:cs typeface="ＭＳ Ｐゴシック" pitchFamily="29" charset="-128"/>
              </a:rPr>
              <a:t>Define team agreements about meeting processes</a:t>
            </a:r>
          </a:p>
          <a:p>
            <a:pPr marL="1120775" lvl="3" indent="-342900" eaLnBrk="1" hangingPunct="1">
              <a:lnSpc>
                <a:spcPct val="90000"/>
              </a:lnSpc>
              <a:spcBef>
                <a:spcPct val="0"/>
              </a:spcBef>
              <a:buFont typeface="Lucida Sans Unicode" pitchFamily="29" charset="-52"/>
              <a:buAutoNum type="arabicPeriod"/>
            </a:pPr>
            <a:r>
              <a:rPr lang="en-US">
                <a:ea typeface="ＭＳ Ｐゴシック" pitchFamily="29" charset="-128"/>
              </a:rPr>
              <a:t>Inform facilitator of absence/tardy before meeting</a:t>
            </a:r>
          </a:p>
          <a:p>
            <a:pPr marL="1120775" lvl="3" indent="-342900" eaLnBrk="1" hangingPunct="1">
              <a:lnSpc>
                <a:spcPct val="90000"/>
              </a:lnSpc>
              <a:spcBef>
                <a:spcPct val="0"/>
              </a:spcBef>
              <a:buFont typeface="Lucida Sans Unicode" pitchFamily="29" charset="-52"/>
              <a:buAutoNum type="arabicPeriod"/>
            </a:pPr>
            <a:r>
              <a:rPr lang="en-US">
                <a:ea typeface="ＭＳ Ｐゴシック" pitchFamily="29" charset="-128"/>
              </a:rPr>
              <a:t>Be prepared for meeting by completing previously assigned tasks</a:t>
            </a:r>
          </a:p>
          <a:p>
            <a:pPr marL="1120775" lvl="3" indent="-342900" eaLnBrk="1" hangingPunct="1">
              <a:lnSpc>
                <a:spcPct val="90000"/>
              </a:lnSpc>
              <a:spcBef>
                <a:spcPct val="0"/>
              </a:spcBef>
              <a:buFont typeface="Lucida Sans Unicode" pitchFamily="29" charset="-52"/>
              <a:buAutoNum type="arabicPeriod"/>
            </a:pPr>
            <a:r>
              <a:rPr lang="en-US">
                <a:ea typeface="ＭＳ Ｐゴシック" pitchFamily="29" charset="-128"/>
              </a:rPr>
              <a:t>Avoid side talk: Remind each other to stay focused</a:t>
            </a:r>
          </a:p>
          <a:p>
            <a:pPr marL="1120775" lvl="3" indent="-342900" eaLnBrk="1" hangingPunct="1">
              <a:lnSpc>
                <a:spcPct val="90000"/>
              </a:lnSpc>
              <a:spcBef>
                <a:spcPct val="0"/>
              </a:spcBef>
              <a:buFont typeface="Lucida Sans Unicode" pitchFamily="29" charset="-52"/>
              <a:buAutoNum type="arabicPeriod"/>
            </a:pPr>
            <a:r>
              <a:rPr lang="en-US">
                <a:ea typeface="ＭＳ Ｐゴシック" pitchFamily="29" charset="-128"/>
              </a:rPr>
              <a:t>Start and end on time</a:t>
            </a:r>
          </a:p>
          <a:p>
            <a:pPr marL="1120775" lvl="3" indent="-342900" eaLnBrk="1" hangingPunct="1">
              <a:lnSpc>
                <a:spcPct val="90000"/>
              </a:lnSpc>
              <a:spcBef>
                <a:spcPct val="0"/>
              </a:spcBef>
              <a:buFont typeface="Lucida Sans Unicode" pitchFamily="29" charset="-52"/>
              <a:buAutoNum type="arabicPeriod"/>
            </a:pPr>
            <a:r>
              <a:rPr lang="en-US">
                <a:ea typeface="ＭＳ Ｐゴシック" pitchFamily="29" charset="-128"/>
              </a:rPr>
              <a:t>Be an active participant</a:t>
            </a:r>
          </a:p>
          <a:p>
            <a:pPr marL="1120775" lvl="3" indent="-342900" eaLnBrk="1" hangingPunct="1">
              <a:lnSpc>
                <a:spcPct val="90000"/>
              </a:lnSpc>
              <a:spcBef>
                <a:spcPct val="0"/>
              </a:spcBef>
              <a:buFont typeface="Lucida Sans Unicode" pitchFamily="29" charset="-52"/>
              <a:buAutoNum type="arabicPeriod"/>
            </a:pPr>
            <a:r>
              <a:rPr lang="en-US">
                <a:ea typeface="ＭＳ Ｐゴシック" pitchFamily="29" charset="-128"/>
              </a:rPr>
              <a:t>Use electronic meeting minutes </a:t>
            </a:r>
          </a:p>
        </p:txBody>
      </p:sp>
      <p:sp>
        <p:nvSpPr>
          <p:cNvPr id="48131" name="Date Placeholder 4"/>
          <p:cNvSpPr>
            <a:spLocks noGrp="1"/>
          </p:cNvSpPr>
          <p:nvPr>
            <p:ph type="dt" sz="quarter" idx="10"/>
          </p:nvPr>
        </p:nvSpPr>
        <p:spPr bwMode="auto">
          <a:noFill/>
          <a:ln>
            <a:miter lim="800000"/>
            <a:headEnd/>
            <a:tailEnd/>
          </a:ln>
        </p:spPr>
        <p:txBody>
          <a:bodyPr/>
          <a:lstStyle/>
          <a:p>
            <a:fld id="{F3773E02-4A56-0F43-8DFA-61D86D09C45F}" type="datetime1">
              <a:rPr lang="en-US">
                <a:latin typeface="Arial" pitchFamily="29" charset="0"/>
              </a:rPr>
              <a:pPr/>
              <a:t>8/10/2011</a:t>
            </a:fld>
            <a:endParaRPr lang="en-US">
              <a:latin typeface="Arial" pitchFamily="29" charset="0"/>
            </a:endParaRPr>
          </a:p>
        </p:txBody>
      </p:sp>
      <p:sp>
        <p:nvSpPr>
          <p:cNvPr id="48132" name="Slide Number Placeholder 3"/>
          <p:cNvSpPr>
            <a:spLocks noGrp="1"/>
          </p:cNvSpPr>
          <p:nvPr>
            <p:ph type="sldNum" sz="quarter" idx="12"/>
          </p:nvPr>
        </p:nvSpPr>
        <p:spPr bwMode="auto">
          <a:noFill/>
          <a:ln>
            <a:miter lim="800000"/>
            <a:headEnd/>
            <a:tailEnd/>
          </a:ln>
        </p:spPr>
        <p:txBody>
          <a:bodyPr/>
          <a:lstStyle/>
          <a:p>
            <a:fld id="{2E64FBC4-ECDB-EB42-8981-ACB67FE4F28A}" type="slidenum">
              <a:rPr lang="en-US">
                <a:latin typeface="Arial" pitchFamily="29" charset="0"/>
              </a:rPr>
              <a:pPr/>
              <a:t>89</a:t>
            </a:fld>
            <a:endParaRPr lang="en-US">
              <a:latin typeface="Arial" pitchFamily="29" charset="0"/>
            </a:endParaRPr>
          </a:p>
        </p:txBody>
      </p:sp>
      <p:sp>
        <p:nvSpPr>
          <p:cNvPr id="3074" name="Title 1"/>
          <p:cNvSpPr>
            <a:spLocks noGrp="1"/>
          </p:cNvSpPr>
          <p:nvPr>
            <p:ph type="title"/>
          </p:nvPr>
        </p:nvSpPr>
        <p:spPr/>
        <p:txBody>
          <a:bodyPr/>
          <a:lstStyle/>
          <a:p>
            <a:pPr eaLnBrk="1" fontAlgn="auto" hangingPunct="1">
              <a:spcAft>
                <a:spcPts val="0"/>
              </a:spcAft>
              <a:defRPr/>
            </a:pPr>
            <a:r>
              <a:rPr lang="en-US" smtClean="0">
                <a:ea typeface="+mj-ea"/>
                <a:cs typeface="+mj-cs"/>
              </a:rPr>
              <a:t>Meeting Foundations Elements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txBox="1">
            <a:spLocks noChangeArrowheads="1"/>
          </p:cNvSpPr>
          <p:nvPr/>
        </p:nvSpPr>
        <p:spPr bwMode="auto">
          <a:xfrm>
            <a:off x="0" y="80963"/>
            <a:ext cx="9144000" cy="1204912"/>
          </a:xfrm>
          <a:prstGeom prst="rect">
            <a:avLst/>
          </a:prstGeom>
          <a:solidFill>
            <a:srgbClr val="FFFFFF"/>
          </a:solidFill>
          <a:ln w="28575">
            <a:noFill/>
            <a:miter lim="800000"/>
            <a:headEnd/>
            <a:tailEnd/>
          </a:ln>
        </p:spPr>
        <p:txBody>
          <a:bodyPr lIns="93820" tIns="46911" rIns="93820" bIns="46911" anchor="ctr"/>
          <a:lstStyle/>
          <a:p>
            <a:pPr defTabSz="936625">
              <a:lnSpc>
                <a:spcPct val="85000"/>
              </a:lnSpc>
            </a:pPr>
            <a:r>
              <a:rPr lang="en-US" sz="4800">
                <a:solidFill>
                  <a:srgbClr val="FF0000"/>
                </a:solidFill>
                <a:latin typeface="Goudy Old Style" pitchFamily="18" charset="0"/>
                <a:ea typeface="ＭＳ Ｐゴシック"/>
                <a:cs typeface="ＭＳ Ｐゴシック"/>
              </a:rPr>
              <a:t>TIER III: </a:t>
            </a:r>
          </a:p>
          <a:p>
            <a:pPr defTabSz="936625">
              <a:lnSpc>
                <a:spcPct val="85000"/>
              </a:lnSpc>
            </a:pPr>
            <a:r>
              <a:rPr lang="en-US" sz="4800" b="0" i="1">
                <a:solidFill>
                  <a:schemeClr val="tx1"/>
                </a:solidFill>
                <a:latin typeface="Goudy Old Style" pitchFamily="18" charset="0"/>
                <a:ea typeface="ＭＳ Ｐゴシック"/>
                <a:cs typeface="ＭＳ Ｐゴシック"/>
              </a:rPr>
              <a:t>Intensive, Individualized</a:t>
            </a:r>
            <a:endParaRPr lang="en-US" sz="4500" b="0" i="1">
              <a:solidFill>
                <a:srgbClr val="000000"/>
              </a:solidFill>
              <a:latin typeface="Goudy Old Style" pitchFamily="18" charset="0"/>
              <a:ea typeface="Osaka"/>
              <a:cs typeface="Osaka"/>
            </a:endParaRPr>
          </a:p>
        </p:txBody>
      </p:sp>
      <p:sp>
        <p:nvSpPr>
          <p:cNvPr id="13" name="Slide Number Placeholder 3"/>
          <p:cNvSpPr txBox="1">
            <a:spLocks noGrp="1"/>
          </p:cNvSpPr>
          <p:nvPr/>
        </p:nvSpPr>
        <p:spPr>
          <a:xfrm>
            <a:off x="7924800" y="6356350"/>
            <a:ext cx="762000" cy="365125"/>
          </a:xfrm>
          <a:prstGeom prst="rect">
            <a:avLst/>
          </a:prstGeom>
          <a:noFill/>
        </p:spPr>
        <p:txBody>
          <a:bodyPr lIns="0" tIns="0" rIns="0" bIns="0" anchor="b"/>
          <a:lstStyle/>
          <a:p>
            <a:pPr algn="r">
              <a:defRPr/>
            </a:pPr>
            <a:fld id="{4BE6B7DC-3C1B-4000-B720-FFA2F243E732}" type="slidenum">
              <a:rPr lang="en-US" sz="1200" b="0">
                <a:solidFill>
                  <a:schemeClr val="tx2">
                    <a:shade val="90000"/>
                  </a:schemeClr>
                </a:solidFill>
                <a:latin typeface="Arial" charset="0"/>
              </a:rPr>
              <a:pPr algn="r">
                <a:defRPr/>
              </a:pPr>
              <a:t>9</a:t>
            </a:fld>
            <a:endParaRPr lang="en-US" sz="1200" b="0">
              <a:solidFill>
                <a:schemeClr val="tx2">
                  <a:shade val="90000"/>
                </a:schemeClr>
              </a:solidFill>
              <a:latin typeface="Arial" charset="0"/>
            </a:endParaRPr>
          </a:p>
        </p:txBody>
      </p:sp>
      <p:sp>
        <p:nvSpPr>
          <p:cNvPr id="16" name="TextBox 15"/>
          <p:cNvSpPr txBox="1">
            <a:spLocks noChangeArrowheads="1"/>
          </p:cNvSpPr>
          <p:nvPr/>
        </p:nvSpPr>
        <p:spPr bwMode="auto">
          <a:xfrm>
            <a:off x="5557838" y="0"/>
            <a:ext cx="3586162" cy="6321425"/>
          </a:xfrm>
          <a:prstGeom prst="rect">
            <a:avLst/>
          </a:prstGeom>
          <a:noFill/>
          <a:ln w="9525">
            <a:noFill/>
            <a:miter lim="800000"/>
            <a:headEnd/>
            <a:tailEnd/>
          </a:ln>
        </p:spPr>
        <p:txBody>
          <a:bodyPr lIns="84204" tIns="42102" rIns="84204" bIns="42102">
            <a:spAutoFit/>
          </a:bodyPr>
          <a:lstStyle/>
          <a:p>
            <a:pPr algn="ctr" defTabSz="457200"/>
            <a:r>
              <a:rPr lang="en-US" sz="1700" dirty="0">
                <a:solidFill>
                  <a:srgbClr val="FF0000"/>
                </a:solidFill>
                <a:latin typeface="Calibri" pitchFamily="34" charset="0"/>
                <a:ea typeface="ＭＳ Ｐゴシック"/>
                <a:cs typeface="ＭＳ Ｐゴシック"/>
              </a:rPr>
              <a:t>Tier III </a:t>
            </a:r>
          </a:p>
          <a:p>
            <a:pPr algn="ctr" defTabSz="457200"/>
            <a:r>
              <a:rPr lang="en-US" sz="1500" b="0" i="1" dirty="0">
                <a:solidFill>
                  <a:schemeClr val="tx1"/>
                </a:solidFill>
                <a:latin typeface="Calibri" pitchFamily="34" charset="0"/>
                <a:ea typeface="ＭＳ Ｐゴシック"/>
                <a:cs typeface="ＭＳ Ｐゴシック"/>
              </a:rPr>
              <a:t>For Approx 5% of Students</a:t>
            </a:r>
          </a:p>
          <a:p>
            <a:pPr algn="ctr" defTabSz="457200"/>
            <a:r>
              <a:rPr lang="en-US" sz="1700" dirty="0">
                <a:solidFill>
                  <a:srgbClr val="008040"/>
                </a:solidFill>
                <a:latin typeface="Calibri" pitchFamily="34" charset="0"/>
                <a:ea typeface="ＭＳ Ｐゴシック"/>
                <a:cs typeface="ＭＳ Ｐゴシック"/>
              </a:rPr>
              <a:t>Core</a:t>
            </a:r>
          </a:p>
          <a:p>
            <a:pPr algn="ctr" defTabSz="457200"/>
            <a:r>
              <a:rPr lang="en-US" sz="3300" dirty="0">
                <a:solidFill>
                  <a:schemeClr val="tx1"/>
                </a:solidFill>
                <a:latin typeface="Calibri" pitchFamily="34" charset="0"/>
                <a:ea typeface="ＭＳ Ｐゴシック"/>
                <a:cs typeface="ＭＳ Ｐゴシック"/>
              </a:rPr>
              <a:t>+</a:t>
            </a:r>
          </a:p>
          <a:p>
            <a:pPr algn="ctr" defTabSz="457200"/>
            <a:r>
              <a:rPr lang="en-US" sz="1700" dirty="0">
                <a:solidFill>
                  <a:srgbClr val="FFBD25"/>
                </a:solidFill>
                <a:latin typeface="Calibri" pitchFamily="34" charset="0"/>
                <a:ea typeface="ＭＳ Ｐゴシック"/>
                <a:cs typeface="ＭＳ Ｐゴシック"/>
              </a:rPr>
              <a:t>Supplemental</a:t>
            </a:r>
          </a:p>
          <a:p>
            <a:pPr algn="ctr" defTabSz="457200"/>
            <a:r>
              <a:rPr lang="en-US" sz="3300" dirty="0">
                <a:solidFill>
                  <a:schemeClr val="tx1"/>
                </a:solidFill>
                <a:latin typeface="Calibri" pitchFamily="34" charset="0"/>
                <a:ea typeface="ＭＳ Ｐゴシック"/>
                <a:cs typeface="ＭＳ Ｐゴシック"/>
              </a:rPr>
              <a:t>+</a:t>
            </a:r>
          </a:p>
          <a:p>
            <a:pPr algn="ctr" defTabSz="457200"/>
            <a:r>
              <a:rPr lang="en-US" sz="1700" dirty="0">
                <a:solidFill>
                  <a:srgbClr val="FF0000"/>
                </a:solidFill>
                <a:latin typeface="Calibri" pitchFamily="34" charset="0"/>
                <a:ea typeface="ＭＳ Ｐゴシック"/>
                <a:cs typeface="ＭＳ Ｐゴシック"/>
              </a:rPr>
              <a:t>Intensive Individual Instruction</a:t>
            </a:r>
            <a:endParaRPr lang="en-US" sz="1700" b="0" dirty="0">
              <a:solidFill>
                <a:schemeClr val="tx1"/>
              </a:solidFill>
              <a:latin typeface="Calibri" pitchFamily="34" charset="0"/>
              <a:ea typeface="ＭＳ Ｐゴシック"/>
              <a:cs typeface="ＭＳ Ｐゴシック"/>
            </a:endParaRPr>
          </a:p>
          <a:p>
            <a:pPr defTabSz="457200"/>
            <a:r>
              <a:rPr lang="en-US" sz="1700" b="0" dirty="0">
                <a:solidFill>
                  <a:schemeClr val="tx1"/>
                </a:solidFill>
                <a:latin typeface="Calibri" pitchFamily="34" charset="0"/>
                <a:ea typeface="ＭＳ Ｐゴシック"/>
                <a:cs typeface="ＭＳ Ｐゴシック"/>
              </a:rPr>
              <a:t>           …to achieve benchmarks</a:t>
            </a:r>
          </a:p>
          <a:p>
            <a:pPr algn="ctr" defTabSz="457200"/>
            <a:endParaRPr lang="en-US" sz="1700" b="0" dirty="0">
              <a:solidFill>
                <a:schemeClr val="tx1"/>
              </a:solidFill>
              <a:latin typeface="Calibri" pitchFamily="34" charset="0"/>
              <a:ea typeface="ＭＳ Ｐゴシック"/>
              <a:cs typeface="ＭＳ Ｐゴシック"/>
            </a:endParaRPr>
          </a:p>
          <a:p>
            <a:pPr defTabSz="457200">
              <a:buFont typeface="Goudy Old Style" pitchFamily="18" charset="0"/>
              <a:buAutoNum type="arabicPeriod"/>
            </a:pPr>
            <a:r>
              <a:rPr lang="en-US" sz="1800" dirty="0">
                <a:solidFill>
                  <a:schemeClr val="tx1"/>
                </a:solidFill>
                <a:latin typeface="Goudy Old Style" pitchFamily="18" charset="0"/>
                <a:ea typeface="ＭＳ Ｐゴシック"/>
                <a:cs typeface="ＭＳ Ｐゴシック"/>
              </a:rPr>
              <a:t>Where is </a:t>
            </a:r>
            <a:r>
              <a:rPr lang="en-US" sz="1800">
                <a:solidFill>
                  <a:schemeClr val="tx1"/>
                </a:solidFill>
                <a:latin typeface="Goudy Old Style" pitchFamily="18" charset="0"/>
                <a:ea typeface="ＭＳ Ｐゴシック"/>
                <a:cs typeface="ＭＳ Ｐゴシック"/>
              </a:rPr>
              <a:t>the </a:t>
            </a:r>
            <a:r>
              <a:rPr lang="en-US" sz="1800" smtClean="0">
                <a:solidFill>
                  <a:schemeClr val="tx1"/>
                </a:solidFill>
                <a:latin typeface="Goudy Old Style" pitchFamily="18" charset="0"/>
                <a:ea typeface="ＭＳ Ｐゴシック"/>
                <a:cs typeface="ＭＳ Ｐゴシック"/>
              </a:rPr>
              <a:t>student </a:t>
            </a:r>
            <a:r>
              <a:rPr lang="en-US" sz="1800" dirty="0">
                <a:solidFill>
                  <a:schemeClr val="tx1"/>
                </a:solidFill>
                <a:latin typeface="Goudy Old Style" pitchFamily="18" charset="0"/>
                <a:ea typeface="ＭＳ Ｐゴシック"/>
                <a:cs typeface="ＭＳ Ｐゴシック"/>
              </a:rPr>
              <a:t>performing now?</a:t>
            </a:r>
          </a:p>
          <a:p>
            <a:pPr defTabSz="457200">
              <a:buFont typeface="Goudy Old Style" pitchFamily="18" charset="0"/>
              <a:buAutoNum type="arabicPeriod"/>
            </a:pPr>
            <a:r>
              <a:rPr lang="en-US" sz="1800" dirty="0">
                <a:solidFill>
                  <a:schemeClr val="tx1"/>
                </a:solidFill>
                <a:latin typeface="Goudy Old Style" pitchFamily="18" charset="0"/>
                <a:ea typeface="ＭＳ Ｐゴシック"/>
                <a:cs typeface="ＭＳ Ｐゴシック"/>
              </a:rPr>
              <a:t>Where do we want him to be?</a:t>
            </a:r>
          </a:p>
          <a:p>
            <a:pPr defTabSz="457200">
              <a:buFont typeface="Goudy Old Style" pitchFamily="18" charset="0"/>
              <a:buAutoNum type="arabicPeriod"/>
            </a:pPr>
            <a:r>
              <a:rPr lang="en-US" sz="1800" dirty="0">
                <a:solidFill>
                  <a:schemeClr val="tx1"/>
                </a:solidFill>
                <a:latin typeface="Goudy Old Style" pitchFamily="18" charset="0"/>
                <a:ea typeface="ＭＳ Ｐゴシック"/>
                <a:cs typeface="ＭＳ Ｐゴシック"/>
              </a:rPr>
              <a:t>How long do we have to get him there?</a:t>
            </a:r>
          </a:p>
          <a:p>
            <a:pPr defTabSz="457200">
              <a:buFont typeface="Goudy Old Style" pitchFamily="18" charset="0"/>
              <a:buAutoNum type="arabicPeriod"/>
            </a:pPr>
            <a:r>
              <a:rPr lang="en-US" sz="1800" dirty="0">
                <a:solidFill>
                  <a:schemeClr val="tx1"/>
                </a:solidFill>
                <a:latin typeface="Goudy Old Style" pitchFamily="18" charset="0"/>
                <a:ea typeface="ＭＳ Ｐゴシック"/>
                <a:cs typeface="ＭＳ Ｐゴシック"/>
              </a:rPr>
              <a:t>What supports has he received?</a:t>
            </a:r>
          </a:p>
          <a:p>
            <a:pPr defTabSz="457200">
              <a:buFont typeface="Goudy Old Style" pitchFamily="18" charset="0"/>
              <a:buAutoNum type="arabicPeriod"/>
            </a:pPr>
            <a:r>
              <a:rPr lang="en-US" sz="1800" dirty="0">
                <a:solidFill>
                  <a:schemeClr val="tx1"/>
                </a:solidFill>
                <a:latin typeface="Goudy Old Style" pitchFamily="18" charset="0"/>
                <a:ea typeface="ＭＳ Ｐゴシック"/>
                <a:cs typeface="ＭＳ Ｐゴシック"/>
              </a:rPr>
              <a:t>What resources will move him at that rate?</a:t>
            </a:r>
          </a:p>
          <a:p>
            <a:pPr algn="ctr" defTabSz="457200"/>
            <a:endParaRPr lang="en-US" sz="1700" b="0" dirty="0">
              <a:solidFill>
                <a:schemeClr val="tx1"/>
              </a:solidFill>
              <a:latin typeface="Calibri" pitchFamily="34" charset="0"/>
              <a:ea typeface="ＭＳ Ｐゴシック"/>
              <a:cs typeface="ＭＳ Ｐゴシック"/>
            </a:endParaRPr>
          </a:p>
          <a:p>
            <a:pPr defTabSz="457200"/>
            <a:r>
              <a:rPr lang="en-US" sz="1600" dirty="0">
                <a:solidFill>
                  <a:schemeClr val="tx1"/>
                </a:solidFill>
                <a:latin typeface="Goudy Old Style" pitchFamily="18" charset="0"/>
                <a:ea typeface="ＭＳ Ｐゴシック"/>
                <a:cs typeface="ＭＳ Ｐゴシック"/>
              </a:rPr>
              <a:t>Tier III Effective if there is progress (i.e., gap closing) towards benchmark and/or progress monitoring goals.</a:t>
            </a:r>
          </a:p>
          <a:p>
            <a:pPr algn="ctr" defTabSz="457200"/>
            <a:endParaRPr lang="en-US" sz="1700" b="0" dirty="0">
              <a:solidFill>
                <a:schemeClr val="tx1"/>
              </a:solidFill>
              <a:latin typeface="Calibri" pitchFamily="34" charset="0"/>
              <a:ea typeface="ＭＳ Ｐゴシック"/>
              <a:cs typeface="ＭＳ Ｐゴシック"/>
            </a:endParaRPr>
          </a:p>
        </p:txBody>
      </p:sp>
      <p:sp>
        <p:nvSpPr>
          <p:cNvPr id="815109" name="Rectangle 2"/>
          <p:cNvSpPr>
            <a:spLocks noChangeArrowheads="1"/>
          </p:cNvSpPr>
          <p:nvPr/>
        </p:nvSpPr>
        <p:spPr bwMode="auto">
          <a:xfrm>
            <a:off x="152400" y="142875"/>
            <a:ext cx="7051675" cy="1143000"/>
          </a:xfrm>
          <a:prstGeom prst="rect">
            <a:avLst/>
          </a:prstGeom>
          <a:noFill/>
          <a:ln w="9525">
            <a:noFill/>
            <a:miter lim="800000"/>
            <a:headEnd/>
            <a:tailEnd/>
          </a:ln>
        </p:spPr>
        <p:txBody>
          <a:bodyPr lIns="84204" tIns="42102" rIns="84204" bIns="42102" anchor="ctr"/>
          <a:lstStyle/>
          <a:p>
            <a:pPr defTabSz="457200"/>
            <a:endParaRPr lang="en-US" sz="5500" b="0">
              <a:solidFill>
                <a:srgbClr val="800040"/>
              </a:solidFill>
              <a:latin typeface="Arial" charset="0"/>
              <a:ea typeface="ＭＳ Ｐゴシック"/>
              <a:cs typeface="ＭＳ Ｐゴシック"/>
            </a:endParaRPr>
          </a:p>
        </p:txBody>
      </p:sp>
      <p:sp>
        <p:nvSpPr>
          <p:cNvPr id="815110" name="Rectangle 2"/>
          <p:cNvSpPr txBox="1">
            <a:spLocks noChangeArrowheads="1"/>
          </p:cNvSpPr>
          <p:nvPr/>
        </p:nvSpPr>
        <p:spPr bwMode="auto">
          <a:xfrm>
            <a:off x="152400" y="0"/>
            <a:ext cx="6934200" cy="1600200"/>
          </a:xfrm>
          <a:prstGeom prst="rect">
            <a:avLst/>
          </a:prstGeom>
          <a:noFill/>
          <a:ln w="28575">
            <a:noFill/>
            <a:miter lim="800000"/>
            <a:headEnd/>
            <a:tailEnd/>
          </a:ln>
        </p:spPr>
        <p:txBody>
          <a:bodyPr lIns="93820" tIns="46911" rIns="93820" bIns="46911" anchor="ctr"/>
          <a:lstStyle/>
          <a:p>
            <a:pPr defTabSz="936625">
              <a:lnSpc>
                <a:spcPct val="85000"/>
              </a:lnSpc>
            </a:pPr>
            <a:endParaRPr lang="en-US" sz="5000" b="0">
              <a:solidFill>
                <a:srgbClr val="800000"/>
              </a:solidFill>
              <a:latin typeface="Arial" charset="0"/>
              <a:ea typeface="Osaka"/>
              <a:cs typeface="Osaka"/>
            </a:endParaRPr>
          </a:p>
        </p:txBody>
      </p:sp>
      <p:sp>
        <p:nvSpPr>
          <p:cNvPr id="9" name="Isosceles Triangle 8"/>
          <p:cNvSpPr/>
          <p:nvPr/>
        </p:nvSpPr>
        <p:spPr>
          <a:xfrm>
            <a:off x="969818" y="304997"/>
            <a:ext cx="5680364" cy="5943207"/>
          </a:xfrm>
          <a:prstGeom prst="triangle">
            <a:avLst/>
          </a:prstGeom>
          <a:solidFill>
            <a:srgbClr val="00B050"/>
          </a:solidFill>
          <a:ln>
            <a:solidFill>
              <a:srgbClr val="00B050"/>
            </a:solidFill>
          </a:ln>
          <a:scene3d>
            <a:camera prst="perspectiveRelaxed">
              <a:rot lat="19852770" lon="3668465" rev="18453607"/>
            </a:camera>
            <a:lightRig rig="chilly" dir="t">
              <a:rot lat="0" lon="0" rev="9000000"/>
            </a:lightRig>
          </a:scene3d>
          <a:sp3d>
            <a:bevelT h="374650"/>
          </a:sp3d>
        </p:spPr>
        <p:style>
          <a:lnRef idx="2">
            <a:schemeClr val="accent1">
              <a:shade val="50000"/>
            </a:schemeClr>
          </a:lnRef>
          <a:fillRef idx="1">
            <a:schemeClr val="accent1"/>
          </a:fillRef>
          <a:effectRef idx="0">
            <a:schemeClr val="accent1"/>
          </a:effectRef>
          <a:fontRef idx="minor">
            <a:schemeClr val="lt1"/>
          </a:fontRef>
        </p:style>
        <p:txBody>
          <a:bodyPr lIns="84204" tIns="42102" rIns="84204" bIns="42102" anchor="ctr"/>
          <a:lstStyle/>
          <a:p>
            <a:pPr algn="ctr" defTabSz="457200">
              <a:defRPr/>
            </a:pPr>
            <a:endParaRPr lang="en-US" sz="1700" b="0" dirty="0"/>
          </a:p>
        </p:txBody>
      </p:sp>
      <p:sp>
        <p:nvSpPr>
          <p:cNvPr id="10" name="Isosceles Triangle 9"/>
          <p:cNvSpPr/>
          <p:nvPr/>
        </p:nvSpPr>
        <p:spPr>
          <a:xfrm>
            <a:off x="2355273" y="703391"/>
            <a:ext cx="3862450" cy="3940046"/>
          </a:xfrm>
          <a:prstGeom prst="triangle">
            <a:avLst/>
          </a:prstGeom>
          <a:gradFill flip="none" rotWithShape="1">
            <a:gsLst>
              <a:gs pos="14000">
                <a:srgbClr val="FFFF57"/>
              </a:gs>
              <a:gs pos="0">
                <a:srgbClr val="00B050"/>
              </a:gs>
            </a:gsLst>
            <a:lin ang="16200000" scaled="1"/>
            <a:tileRect/>
          </a:gradFill>
          <a:ln cap="rnd">
            <a:gradFill flip="none" rotWithShape="1">
              <a:gsLst>
                <a:gs pos="25000">
                  <a:srgbClr val="00B050"/>
                </a:gs>
                <a:gs pos="100000">
                  <a:srgbClr val="FFFF57"/>
                </a:gs>
                <a:gs pos="100000">
                  <a:schemeClr val="accent1">
                    <a:tint val="23500"/>
                    <a:satMod val="160000"/>
                  </a:schemeClr>
                </a:gs>
              </a:gsLst>
              <a:lin ang="16200000" scaled="1"/>
              <a:tileRect/>
            </a:gradFill>
            <a:miter lim="800000"/>
          </a:ln>
          <a:scene3d>
            <a:camera prst="perspectiveRelaxed">
              <a:rot lat="19854000" lon="3666000" rev="18456000"/>
            </a:camera>
            <a:lightRig rig="chilly" dir="t">
              <a:rot lat="0" lon="0" rev="9000000"/>
            </a:lightRig>
          </a:scene3d>
          <a:sp3d prstMaterial="metal">
            <a:bevelT h="330200"/>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84204" tIns="42102" rIns="84204" bIns="42102" anchor="ctr"/>
          <a:lstStyle/>
          <a:p>
            <a:pPr algn="ctr" defTabSz="457200">
              <a:defRPr/>
            </a:pPr>
            <a:endParaRPr lang="en-US" sz="1700" b="0" dirty="0"/>
          </a:p>
        </p:txBody>
      </p:sp>
      <p:sp>
        <p:nvSpPr>
          <p:cNvPr id="14" name="Isosceles Triangle 13"/>
          <p:cNvSpPr/>
          <p:nvPr/>
        </p:nvSpPr>
        <p:spPr>
          <a:xfrm>
            <a:off x="3321134" y="928688"/>
            <a:ext cx="2567049" cy="2460940"/>
          </a:xfrm>
          <a:prstGeom prst="triangle">
            <a:avLst/>
          </a:prstGeom>
          <a:gradFill flip="none" rotWithShape="1">
            <a:gsLst>
              <a:gs pos="16000">
                <a:srgbClr val="FFFF57"/>
              </a:gs>
              <a:gs pos="51000">
                <a:srgbClr val="C00000"/>
              </a:gs>
            </a:gsLst>
            <a:lin ang="16200000" scaled="1"/>
            <a:tileRect/>
          </a:gradFill>
          <a:ln>
            <a:gradFill flip="none" rotWithShape="1">
              <a:gsLst>
                <a:gs pos="0">
                  <a:srgbClr val="FFFF57"/>
                </a:gs>
                <a:gs pos="100000">
                  <a:srgbClr val="C00000"/>
                </a:gs>
              </a:gsLst>
              <a:lin ang="16200000" scaled="1"/>
              <a:tileRect/>
            </a:gradFill>
          </a:ln>
          <a:scene3d>
            <a:camera prst="perspectiveRelaxed">
              <a:rot lat="19854000" lon="3666000" rev="18456000"/>
            </a:camera>
            <a:lightRig rig="morning" dir="t">
              <a:rot lat="0" lon="0" rev="0"/>
            </a:lightRig>
          </a:scene3d>
          <a:sp3d prstMaterial="metal">
            <a:bevelT w="95250" h="342900"/>
          </a:sp3d>
        </p:spPr>
        <p:style>
          <a:lnRef idx="2">
            <a:schemeClr val="accent1">
              <a:shade val="50000"/>
            </a:schemeClr>
          </a:lnRef>
          <a:fillRef idx="1">
            <a:schemeClr val="accent1"/>
          </a:fillRef>
          <a:effectRef idx="0">
            <a:schemeClr val="accent1"/>
          </a:effectRef>
          <a:fontRef idx="minor">
            <a:schemeClr val="lt1"/>
          </a:fontRef>
        </p:style>
        <p:txBody>
          <a:bodyPr lIns="84204" tIns="42102" rIns="84204" bIns="42102" anchor="ctr"/>
          <a:lstStyle/>
          <a:p>
            <a:pPr algn="ctr" defTabSz="457200">
              <a:defRPr/>
            </a:pPr>
            <a:endParaRPr lang="en-US" sz="1700" b="0" dirty="0"/>
          </a:p>
        </p:txBody>
      </p:sp>
      <p:sp>
        <p:nvSpPr>
          <p:cNvPr id="2" name="Slide Number Placeholder 1"/>
          <p:cNvSpPr>
            <a:spLocks noGrp="1"/>
          </p:cNvSpPr>
          <p:nvPr>
            <p:ph type="sldNum" sz="quarter" idx="12"/>
          </p:nvPr>
        </p:nvSpPr>
        <p:spPr/>
        <p:txBody>
          <a:bodyPr/>
          <a:lstStyle/>
          <a:p>
            <a:fld id="{1ADB0BC4-FEF6-40B9-915A-36657B276355}" type="slidenum">
              <a:rPr lang="en-US" smtClean="0"/>
              <a:pPr/>
              <a:t>9</a:t>
            </a:fld>
            <a:endParaRPr lang="en-US"/>
          </a:p>
        </p:txBody>
      </p:sp>
    </p:spTree>
    <p:extLst>
      <p:ext uri="{BB962C8B-B14F-4D97-AF65-F5344CB8AC3E}">
        <p14:creationId xmlns:p14="http://schemas.microsoft.com/office/powerpoint/2010/main" val="276887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000" fill="hold"/>
                                        <p:tgtEl>
                                          <p:spTgt spid="10"/>
                                        </p:tgtEl>
                                        <p:attrNameLst>
                                          <p:attrName>ppt_x</p:attrName>
                                        </p:attrNameLst>
                                      </p:cBhvr>
                                      <p:tavLst>
                                        <p:tav tm="0">
                                          <p:val>
                                            <p:strVal val="0-#ppt_w/2"/>
                                          </p:val>
                                        </p:tav>
                                        <p:tav tm="100000">
                                          <p:val>
                                            <p:strVal val="#ppt_x"/>
                                          </p:val>
                                        </p:tav>
                                      </p:tavLst>
                                    </p:anim>
                                    <p:anim calcmode="lin" valueType="num">
                                      <p:cBhvr additive="base">
                                        <p:cTn id="20"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2000" fill="hold"/>
                                        <p:tgtEl>
                                          <p:spTgt spid="14"/>
                                        </p:tgtEl>
                                        <p:attrNameLst>
                                          <p:attrName>ppt_x</p:attrName>
                                        </p:attrNameLst>
                                      </p:cBhvr>
                                      <p:tavLst>
                                        <p:tav tm="0">
                                          <p:val>
                                            <p:strVal val="0-#ppt_w/2"/>
                                          </p:val>
                                        </p:tav>
                                        <p:tav tm="100000">
                                          <p:val>
                                            <p:strVal val="#ppt_x"/>
                                          </p:val>
                                        </p:tav>
                                      </p:tavLst>
                                    </p:anim>
                                    <p:anim calcmode="lin" valueType="num">
                                      <p:cBhvr additive="base">
                                        <p:cTn id="2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533400" y="1600200"/>
            <a:ext cx="8229600" cy="4694238"/>
          </a:xfrm>
        </p:spPr>
        <p:txBody>
          <a:bodyPr/>
          <a:lstStyle/>
          <a:p>
            <a:pPr marL="273050" indent="-273050" eaLnBrk="1" hangingPunct="1">
              <a:lnSpc>
                <a:spcPct val="80000"/>
              </a:lnSpc>
              <a:buClr>
                <a:srgbClr val="EB641B"/>
              </a:buClr>
              <a:buFont typeface="Wingdings 2" pitchFamily="29" charset="2"/>
              <a:buChar char=""/>
            </a:pPr>
            <a:r>
              <a:rPr lang="en-US" sz="1900">
                <a:ea typeface="ＭＳ Ｐゴシック" pitchFamily="29" charset="-128"/>
                <a:cs typeface="ＭＳ Ｐゴシック" pitchFamily="29" charset="-128"/>
              </a:rPr>
              <a:t>Documentation of </a:t>
            </a:r>
          </a:p>
          <a:p>
            <a:pPr marL="639763" lvl="1" indent="-246063" eaLnBrk="1" hangingPunct="1">
              <a:lnSpc>
                <a:spcPct val="80000"/>
              </a:lnSpc>
              <a:buFont typeface="Wingdings 2" pitchFamily="29" charset="2"/>
              <a:buChar char=""/>
            </a:pPr>
            <a:r>
              <a:rPr lang="en-US" sz="1600"/>
              <a:t>Logistics of meeting (date, time, location, roles)</a:t>
            </a:r>
          </a:p>
          <a:p>
            <a:pPr marL="639763" lvl="1" indent="-246063" eaLnBrk="1" hangingPunct="1">
              <a:lnSpc>
                <a:spcPct val="80000"/>
              </a:lnSpc>
              <a:buFont typeface="Wingdings 2" pitchFamily="29" charset="2"/>
              <a:buChar char=""/>
            </a:pPr>
            <a:r>
              <a:rPr lang="en-US" sz="1600"/>
              <a:t>Agenda items for today’s meeting ( and next meeting)</a:t>
            </a:r>
          </a:p>
          <a:p>
            <a:pPr marL="639763" lvl="1" indent="-246063" eaLnBrk="1" hangingPunct="1">
              <a:lnSpc>
                <a:spcPct val="80000"/>
              </a:lnSpc>
              <a:buFont typeface="Wingdings 2" pitchFamily="29" charset="2"/>
              <a:buChar char=""/>
            </a:pPr>
            <a:r>
              <a:rPr lang="en-US" sz="1600"/>
              <a:t>Discussion items, decisions made, tasks and timelines assigned</a:t>
            </a:r>
          </a:p>
          <a:p>
            <a:pPr marL="639763" lvl="1" indent="-246063" eaLnBrk="1" hangingPunct="1">
              <a:lnSpc>
                <a:spcPct val="80000"/>
              </a:lnSpc>
              <a:buFont typeface="Wingdings 2" pitchFamily="29" charset="2"/>
              <a:buChar char=""/>
            </a:pPr>
            <a:r>
              <a:rPr lang="en-US" sz="1600"/>
              <a:t>Problem statements, solutions/decisions/tasks, people assigned to implement with timelines assigned, and an evaluation plan to determine the effect on student behavior </a:t>
            </a:r>
          </a:p>
          <a:p>
            <a:pPr marL="639763" lvl="1" indent="-246063" eaLnBrk="1" hangingPunct="1">
              <a:lnSpc>
                <a:spcPct val="80000"/>
              </a:lnSpc>
              <a:buFont typeface="Wingdings 2" pitchFamily="29" charset="2"/>
              <a:buNone/>
            </a:pPr>
            <a:endParaRPr lang="en-US" sz="1600"/>
          </a:p>
          <a:p>
            <a:pPr marL="273050" indent="-273050" eaLnBrk="1" hangingPunct="1">
              <a:lnSpc>
                <a:spcPct val="80000"/>
              </a:lnSpc>
              <a:buClr>
                <a:srgbClr val="EB641B"/>
              </a:buClr>
              <a:buFont typeface="Wingdings 2" pitchFamily="29" charset="2"/>
              <a:buChar char=""/>
            </a:pPr>
            <a:r>
              <a:rPr lang="en-US" sz="1900">
                <a:ea typeface="ＭＳ Ｐゴシック" pitchFamily="29" charset="-128"/>
                <a:cs typeface="ＭＳ Ｐゴシック" pitchFamily="29" charset="-128"/>
              </a:rPr>
              <a:t>Reviewing Meeting minutes </a:t>
            </a:r>
          </a:p>
          <a:p>
            <a:pPr marL="639763" lvl="1" indent="-246063" eaLnBrk="1" hangingPunct="1">
              <a:lnSpc>
                <a:spcPct val="80000"/>
              </a:lnSpc>
              <a:buFont typeface="Wingdings 2" pitchFamily="29" charset="2"/>
              <a:buChar char=""/>
            </a:pPr>
            <a:r>
              <a:rPr lang="en-US" sz="1600"/>
              <a:t>An effective strategy for getting a snapshot of what happened at the previous meeting and what needs to be reviewed during the upcoming meeting</a:t>
            </a:r>
          </a:p>
          <a:p>
            <a:pPr lvl="2" indent="-246063" eaLnBrk="1" hangingPunct="1">
              <a:lnSpc>
                <a:spcPct val="80000"/>
              </a:lnSpc>
              <a:buFont typeface="Wingdings 2" pitchFamily="29" charset="2"/>
              <a:buChar char=""/>
            </a:pPr>
            <a:r>
              <a:rPr lang="en-US" sz="1500">
                <a:ea typeface="ＭＳ Ｐゴシック" pitchFamily="29" charset="-128"/>
              </a:rPr>
              <a:t>What was the issue/problem?, What were we going to do?, Who was going to do it and by When?, and How are we measuring progress toward the goal?</a:t>
            </a:r>
          </a:p>
          <a:p>
            <a:pPr marL="639763" lvl="1" indent="-246063" eaLnBrk="1" hangingPunct="1">
              <a:lnSpc>
                <a:spcPct val="80000"/>
              </a:lnSpc>
              <a:buFont typeface="Wingdings 2" pitchFamily="29" charset="2"/>
              <a:buChar char=""/>
            </a:pPr>
            <a:endParaRPr lang="en-US" sz="1600"/>
          </a:p>
          <a:p>
            <a:pPr marL="273050" indent="-273050" eaLnBrk="1" hangingPunct="1">
              <a:lnSpc>
                <a:spcPct val="80000"/>
              </a:lnSpc>
              <a:buClr>
                <a:srgbClr val="EB641B"/>
              </a:buClr>
              <a:buFont typeface="Wingdings 2" pitchFamily="29" charset="2"/>
              <a:buChar char=""/>
            </a:pPr>
            <a:r>
              <a:rPr lang="en-US" sz="1900">
                <a:ea typeface="ＭＳ Ｐゴシック" pitchFamily="29" charset="-128"/>
                <a:cs typeface="ＭＳ Ｐゴシック" pitchFamily="29" charset="-128"/>
              </a:rPr>
              <a:t>Visual tracking of focus topics during and after meetings</a:t>
            </a:r>
          </a:p>
          <a:p>
            <a:pPr marL="639763" lvl="1" indent="-246063" eaLnBrk="1" hangingPunct="1">
              <a:lnSpc>
                <a:spcPct val="80000"/>
              </a:lnSpc>
              <a:buFont typeface="Wingdings 2" pitchFamily="29" charset="2"/>
              <a:buChar char=""/>
            </a:pPr>
            <a:r>
              <a:rPr lang="en-US" sz="1600"/>
              <a:t>Prevents side conversations</a:t>
            </a:r>
          </a:p>
          <a:p>
            <a:pPr marL="639763" lvl="1" indent="-246063" eaLnBrk="1" hangingPunct="1">
              <a:lnSpc>
                <a:spcPct val="80000"/>
              </a:lnSpc>
              <a:buFont typeface="Wingdings 2" pitchFamily="29" charset="2"/>
              <a:buChar char=""/>
            </a:pPr>
            <a:r>
              <a:rPr lang="en-US" sz="1600"/>
              <a:t>Prevents repetition </a:t>
            </a:r>
          </a:p>
          <a:p>
            <a:pPr marL="639763" lvl="1" indent="-246063" eaLnBrk="1" hangingPunct="1">
              <a:lnSpc>
                <a:spcPct val="80000"/>
              </a:lnSpc>
              <a:buFont typeface="Wingdings 2" pitchFamily="29" charset="2"/>
              <a:buChar char=""/>
            </a:pPr>
            <a:r>
              <a:rPr lang="en-US" sz="1600"/>
              <a:t>Encourages completion of tasks </a:t>
            </a:r>
          </a:p>
        </p:txBody>
      </p:sp>
      <p:sp>
        <p:nvSpPr>
          <p:cNvPr id="55299" name="Date Placeholder 3"/>
          <p:cNvSpPr>
            <a:spLocks noGrp="1"/>
          </p:cNvSpPr>
          <p:nvPr>
            <p:ph type="dt" sz="quarter" idx="10"/>
          </p:nvPr>
        </p:nvSpPr>
        <p:spPr bwMode="auto">
          <a:noFill/>
          <a:ln>
            <a:miter lim="800000"/>
            <a:headEnd/>
            <a:tailEnd/>
          </a:ln>
        </p:spPr>
        <p:txBody>
          <a:bodyPr/>
          <a:lstStyle/>
          <a:p>
            <a:fld id="{39AF7BDF-CB3F-D543-9D45-D6DEFD33B757}" type="datetime1">
              <a:rPr lang="en-US">
                <a:latin typeface="Arial" pitchFamily="29" charset="0"/>
              </a:rPr>
              <a:pPr/>
              <a:t>8/10/2011</a:t>
            </a:fld>
            <a:endParaRPr lang="en-US">
              <a:latin typeface="Arial" pitchFamily="29" charset="0"/>
            </a:endParaRPr>
          </a:p>
        </p:txBody>
      </p:sp>
      <p:sp>
        <p:nvSpPr>
          <p:cNvPr id="55300" name="Slide Number Placeholder 4"/>
          <p:cNvSpPr>
            <a:spLocks noGrp="1"/>
          </p:cNvSpPr>
          <p:nvPr>
            <p:ph type="sldNum" sz="quarter" idx="12"/>
          </p:nvPr>
        </p:nvSpPr>
        <p:spPr bwMode="auto">
          <a:noFill/>
          <a:ln>
            <a:miter lim="800000"/>
            <a:headEnd/>
            <a:tailEnd/>
          </a:ln>
        </p:spPr>
        <p:txBody>
          <a:bodyPr/>
          <a:lstStyle/>
          <a:p>
            <a:fld id="{6112DFAA-4E0D-D641-88A0-4049E3C0C342}" type="slidenum">
              <a:rPr lang="en-US">
                <a:latin typeface="Arial" pitchFamily="29" charset="0"/>
              </a:rPr>
              <a:pPr/>
              <a:t>90</a:t>
            </a:fld>
            <a:endParaRPr lang="en-US">
              <a:latin typeface="Arial" pitchFamily="29" charset="0"/>
            </a:endParaRPr>
          </a:p>
        </p:txBody>
      </p:sp>
      <p:sp>
        <p:nvSpPr>
          <p:cNvPr id="2" name="Title 1"/>
          <p:cNvSpPr>
            <a:spLocks noGrp="1"/>
          </p:cNvSpPr>
          <p:nvPr>
            <p:ph type="title"/>
          </p:nvPr>
        </p:nvSpPr>
        <p:spPr>
          <a:xfrm>
            <a:off x="457200" y="704850"/>
            <a:ext cx="8229600" cy="742950"/>
          </a:xfrm>
        </p:spPr>
        <p:txBody>
          <a:bodyPr>
            <a:normAutofit fontScale="90000"/>
          </a:bodyPr>
          <a:lstStyle/>
          <a:p>
            <a:pPr eaLnBrk="1" fontAlgn="auto" hangingPunct="1">
              <a:spcAft>
                <a:spcPts val="0"/>
              </a:spcAft>
              <a:defRPr/>
            </a:pPr>
            <a:r>
              <a:rPr lang="en-US" dirty="0" smtClean="0">
                <a:ea typeface="+mj-ea"/>
                <a:cs typeface="+mj-cs"/>
              </a:rPr>
              <a:t>Using Meeting Minutes</a:t>
            </a:r>
            <a:endParaRPr lang="en-US" dirty="0">
              <a:ea typeface="+mj-ea"/>
              <a:cs typeface="+mj-cs"/>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52400" y="152400"/>
            <a:ext cx="8820150" cy="338138"/>
          </a:xfrm>
          <a:prstGeom prst="rect">
            <a:avLst/>
          </a:prstGeom>
          <a:noFill/>
          <a:ln w="9525">
            <a:noFill/>
            <a:miter lim="800000"/>
            <a:headEnd/>
            <a:tailEnd/>
          </a:ln>
        </p:spPr>
        <p:txBody>
          <a:bodyPr wrap="none" anchor="ctr">
            <a:prstTxWarp prst="textNoShape">
              <a:avLst/>
            </a:prstTxWarp>
            <a:spAutoFit/>
          </a:bodyPr>
          <a:lstStyle/>
          <a:p>
            <a:pPr algn="ctr"/>
            <a:r>
              <a:rPr lang="en-US" sz="1600" b="1">
                <a:ea typeface="Times New Roman" pitchFamily="29" charset="0"/>
                <a:cs typeface="Times New Roman" pitchFamily="29" charset="0"/>
              </a:rPr>
              <a:t> Langley Elementary PBIS Team Meeting Minutes and Problem-Solving Action Plan Form</a:t>
            </a:r>
            <a:endParaRPr lang="en-US" sz="1600"/>
          </a:p>
        </p:txBody>
      </p:sp>
      <p:sp>
        <p:nvSpPr>
          <p:cNvPr id="30722" name="Rectangle 2"/>
          <p:cNvSpPr>
            <a:spLocks noChangeArrowheads="1"/>
          </p:cNvSpPr>
          <p:nvPr/>
        </p:nvSpPr>
        <p:spPr bwMode="auto">
          <a:xfrm>
            <a:off x="0" y="533400"/>
            <a:ext cx="9144000" cy="246063"/>
          </a:xfrm>
          <a:prstGeom prst="rect">
            <a:avLst/>
          </a:prstGeom>
          <a:noFill/>
          <a:ln w="9525">
            <a:noFill/>
            <a:miter lim="800000"/>
            <a:headEnd/>
            <a:tailEnd/>
          </a:ln>
        </p:spPr>
        <p:txBody>
          <a:bodyPr anchor="ctr">
            <a:prstTxWarp prst="textNoShape">
              <a:avLst/>
            </a:prstTxWarp>
            <a:spAutoFit/>
          </a:bodyPr>
          <a:lstStyle/>
          <a:p>
            <a:r>
              <a:rPr lang="en-US" sz="1000" b="1">
                <a:ea typeface="Times New Roman" pitchFamily="29" charset="0"/>
                <a:cs typeface="Times New Roman" pitchFamily="29" charset="0"/>
              </a:rPr>
              <a:t>Today’s Meeting: 	</a:t>
            </a:r>
            <a:r>
              <a:rPr lang="en-US" sz="1000">
                <a:ea typeface="Times New Roman" pitchFamily="29" charset="0"/>
                <a:cs typeface="Times New Roman" pitchFamily="29" charset="0"/>
              </a:rPr>
              <a:t>Date, time, location:  	Facilitator:  		Minute Taker:		Data Analyst:  </a:t>
            </a:r>
            <a:endParaRPr lang="en-US"/>
          </a:p>
        </p:txBody>
      </p:sp>
      <p:sp>
        <p:nvSpPr>
          <p:cNvPr id="30723" name="Rectangle 3"/>
          <p:cNvSpPr>
            <a:spLocks noChangeArrowheads="1"/>
          </p:cNvSpPr>
          <p:nvPr/>
        </p:nvSpPr>
        <p:spPr bwMode="auto">
          <a:xfrm>
            <a:off x="0" y="762000"/>
            <a:ext cx="8399463" cy="246063"/>
          </a:xfrm>
          <a:prstGeom prst="rect">
            <a:avLst/>
          </a:prstGeom>
          <a:noFill/>
          <a:ln w="9525">
            <a:noFill/>
            <a:miter lim="800000"/>
            <a:headEnd/>
            <a:tailEnd/>
          </a:ln>
        </p:spPr>
        <p:txBody>
          <a:bodyPr wrap="none" anchor="ctr">
            <a:prstTxWarp prst="textNoShape">
              <a:avLst/>
            </a:prstTxWarp>
            <a:spAutoFit/>
          </a:bodyPr>
          <a:lstStyle/>
          <a:p>
            <a:r>
              <a:rPr lang="en-US" sz="1000" b="1">
                <a:ea typeface="Times New Roman" pitchFamily="29" charset="0"/>
                <a:cs typeface="Times New Roman" pitchFamily="29" charset="0"/>
              </a:rPr>
              <a:t>Next Meeting:		</a:t>
            </a:r>
            <a:r>
              <a:rPr lang="en-US" sz="1000">
                <a:ea typeface="Times New Roman" pitchFamily="29" charset="0"/>
                <a:cs typeface="Times New Roman" pitchFamily="29" charset="0"/>
              </a:rPr>
              <a:t>Date, time, location:  	Facilitator:  		Minute Taker:		Data Analyst:  </a:t>
            </a:r>
            <a:endParaRPr lang="en-US"/>
          </a:p>
        </p:txBody>
      </p:sp>
      <p:sp>
        <p:nvSpPr>
          <p:cNvPr id="30724" name="Rectangle 4"/>
          <p:cNvSpPr>
            <a:spLocks noChangeArrowheads="1"/>
          </p:cNvSpPr>
          <p:nvPr/>
        </p:nvSpPr>
        <p:spPr bwMode="auto">
          <a:xfrm>
            <a:off x="0" y="1066800"/>
            <a:ext cx="3581400" cy="246063"/>
          </a:xfrm>
          <a:prstGeom prst="rect">
            <a:avLst/>
          </a:prstGeom>
          <a:noFill/>
          <a:ln w="9525">
            <a:noFill/>
            <a:miter lim="800000"/>
            <a:headEnd/>
            <a:tailEnd/>
          </a:ln>
        </p:spPr>
        <p:txBody>
          <a:bodyPr anchor="ctr">
            <a:prstTxWarp prst="textNoShape">
              <a:avLst/>
            </a:prstTxWarp>
            <a:spAutoFit/>
          </a:bodyPr>
          <a:lstStyle/>
          <a:p>
            <a:r>
              <a:rPr lang="en-US" sz="1000" b="1">
                <a:ea typeface="Times New Roman" pitchFamily="29" charset="0"/>
                <a:cs typeface="Times New Roman" pitchFamily="29" charset="0"/>
              </a:rPr>
              <a:t>Team Members (bold are present today)</a:t>
            </a:r>
            <a:endParaRPr lang="en-US"/>
          </a:p>
        </p:txBody>
      </p:sp>
      <p:graphicFrame>
        <p:nvGraphicFramePr>
          <p:cNvPr id="6" name="Table 5"/>
          <p:cNvGraphicFramePr>
            <a:graphicFrameLocks noGrp="1"/>
          </p:cNvGraphicFramePr>
          <p:nvPr/>
        </p:nvGraphicFramePr>
        <p:xfrm>
          <a:off x="152400" y="1524000"/>
          <a:ext cx="6096000" cy="609600"/>
        </p:xfrm>
        <a:graphic>
          <a:graphicData uri="http://schemas.openxmlformats.org/drawingml/2006/table">
            <a:tbl>
              <a:tblPr/>
              <a:tblGrid>
                <a:gridCol w="2903538"/>
                <a:gridCol w="288925"/>
                <a:gridCol w="2903537"/>
              </a:tblGrid>
              <a:tr h="4445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charset="0"/>
                          <a:ea typeface="Times New Roman" charset="0"/>
                          <a:cs typeface="Times New Roman" charset="0"/>
                        </a:rPr>
                        <a:t>Today’s Agenda Items                                                                              Next Meeting Agenda Items</a:t>
                      </a:r>
                      <a:endParaRPr kumimoji="0" lang="en-US" sz="12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charset="0"/>
                          <a:ea typeface="Times New Roman" charset="0"/>
                          <a:cs typeface="Times New Roman" charset="0"/>
                        </a:rPr>
                        <a:t>01.  </a:t>
                      </a:r>
                      <a:endParaRPr kumimoji="0" lang="en-US" sz="1200" b="0" i="0" u="none" strike="noStrike" cap="none" normalizeH="0" baseline="0">
                        <a:ln>
                          <a:noFill/>
                        </a:ln>
                        <a:solidFill>
                          <a:schemeClr val="tx1"/>
                        </a:solidFill>
                        <a:effectLst/>
                        <a:latin typeface="Times New Roman"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charset="0"/>
                          <a:ea typeface="Times New Roman" charset="0"/>
                          <a:cs typeface="Times New Roman" charset="0"/>
                        </a:rPr>
                        <a:t>02.   </a:t>
                      </a:r>
                      <a:endParaRPr kumimoji="0" lang="en-US" sz="1200" b="0" i="0" u="none" strike="noStrike" cap="none" normalizeH="0" baseline="0">
                        <a:ln>
                          <a:noFill/>
                        </a:ln>
                        <a:solidFill>
                          <a:schemeClr val="tx1"/>
                        </a:solidFill>
                        <a:effectLst/>
                        <a:latin typeface="Times New Roman"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charset="0"/>
                          <a:ea typeface="Times New Roman" charset="0"/>
                          <a:cs typeface="Times New Roman" charset="0"/>
                        </a:rPr>
                        <a:t>03.   </a:t>
                      </a:r>
                      <a:endParaRPr kumimoji="0" lang="en-US" sz="12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Lucida Sans Unicode" charset="0"/>
                        <a:buAutoNum type="arabicPeriod"/>
                        <a:tabLst/>
                      </a:pPr>
                      <a:r>
                        <a:rPr kumimoji="0" lang="en-US" sz="1000" b="0" i="0" u="none" strike="noStrike" cap="none" normalizeH="0" baseline="0">
                          <a:ln>
                            <a:noFill/>
                          </a:ln>
                          <a:solidFill>
                            <a:schemeClr val="tx1"/>
                          </a:solidFill>
                          <a:effectLst/>
                          <a:latin typeface="Times New Roman" charset="0"/>
                          <a:ea typeface="Times New Roman" charset="0"/>
                          <a:cs typeface="Times New Roman" charset="0"/>
                        </a:rPr>
                        <a:t>  </a:t>
                      </a:r>
                      <a:endParaRPr kumimoji="0" lang="en-US" sz="1200" b="0" i="0" u="none" strike="noStrike" cap="none" normalizeH="0" baseline="0">
                        <a:ln>
                          <a:noFill/>
                        </a:ln>
                        <a:solidFill>
                          <a:schemeClr val="tx1"/>
                        </a:solidFill>
                        <a:effectLst/>
                        <a:latin typeface="Times New Roman" charset="0"/>
                        <a:ea typeface="Times New Roman" charset="0"/>
                        <a:cs typeface="Times New Roman" charset="0"/>
                      </a:endParaRPr>
                    </a:p>
                    <a:p>
                      <a:pPr marL="342900" marR="0" lvl="0" indent="-342900" algn="l" defTabSz="914400" rtl="0" eaLnBrk="1" fontAlgn="base" latinLnBrk="0" hangingPunct="1">
                        <a:lnSpc>
                          <a:spcPct val="100000"/>
                        </a:lnSpc>
                        <a:spcBef>
                          <a:spcPct val="0"/>
                        </a:spcBef>
                        <a:spcAft>
                          <a:spcPct val="0"/>
                        </a:spcAft>
                        <a:buClrTx/>
                        <a:buSzTx/>
                        <a:buFont typeface="Lucida Sans Unicode" charset="0"/>
                        <a:buAutoNum type="arabicPeriod"/>
                        <a:tabLst/>
                      </a:pPr>
                      <a:r>
                        <a:rPr kumimoji="0" lang="en-US" sz="1000" b="0" i="0" u="none" strike="noStrike" cap="none" normalizeH="0" baseline="0">
                          <a:ln>
                            <a:noFill/>
                          </a:ln>
                          <a:solidFill>
                            <a:schemeClr val="tx1"/>
                          </a:solidFill>
                          <a:effectLst/>
                          <a:latin typeface="Times New Roman" charset="0"/>
                          <a:ea typeface="Times New Roman" charset="0"/>
                          <a:cs typeface="Times New Roman" charset="0"/>
                        </a:rPr>
                        <a:t>    </a:t>
                      </a:r>
                      <a:endParaRPr kumimoji="0" lang="en-US" sz="12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graphicFrame>
        <p:nvGraphicFramePr>
          <p:cNvPr id="7" name="Table 6"/>
          <p:cNvGraphicFramePr>
            <a:graphicFrameLocks noGrp="1"/>
          </p:cNvGraphicFramePr>
          <p:nvPr/>
        </p:nvGraphicFramePr>
        <p:xfrm>
          <a:off x="228600" y="2514600"/>
          <a:ext cx="8534400" cy="1244600"/>
        </p:xfrm>
        <a:graphic>
          <a:graphicData uri="http://schemas.openxmlformats.org/drawingml/2006/table">
            <a:tbl>
              <a:tblPr/>
              <a:tblGrid>
                <a:gridCol w="2590800"/>
                <a:gridCol w="3886200"/>
                <a:gridCol w="990600"/>
                <a:gridCol w="1066800"/>
              </a:tblGrid>
              <a:tr h="76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charset="0"/>
                          <a:ea typeface="Times New Roman" charset="0"/>
                          <a:cs typeface="Times New Roman" charset="0"/>
                        </a:rPr>
                        <a:t>Information for Team, or Issue for Team to Address</a:t>
                      </a:r>
                      <a:endParaRPr kumimoji="0" lang="en-US" sz="12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charset="0"/>
                          <a:ea typeface="Times New Roman" charset="0"/>
                          <a:cs typeface="Times New Roman" charset="0"/>
                        </a:rPr>
                        <a:t>Discussion/Decision/Task (if applicable)</a:t>
                      </a:r>
                      <a:endParaRPr kumimoji="0" lang="en-US" sz="12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charset="0"/>
                          <a:ea typeface="Times New Roman" charset="0"/>
                          <a:cs typeface="Times New Roman" charset="0"/>
                        </a:rPr>
                        <a:t>Who?</a:t>
                      </a:r>
                      <a:endParaRPr kumimoji="0" lang="en-US" sz="12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charset="0"/>
                          <a:ea typeface="Times New Roman" charset="0"/>
                          <a:cs typeface="Times New Roman" charset="0"/>
                        </a:rPr>
                        <a:t>By When?</a:t>
                      </a:r>
                      <a:endParaRPr kumimoji="0" lang="en-US" sz="12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charset="0"/>
                          <a:ea typeface="Times New Roman" charset="0"/>
                          <a:cs typeface="Times New Roman" charset="0"/>
                        </a:rPr>
                        <a:t> </a:t>
                      </a:r>
                      <a:endParaRPr kumimoji="0" lang="en-US" sz="12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30725" name="Rectangle 5"/>
          <p:cNvSpPr>
            <a:spLocks noChangeArrowheads="1"/>
          </p:cNvSpPr>
          <p:nvPr/>
        </p:nvSpPr>
        <p:spPr bwMode="auto">
          <a:xfrm>
            <a:off x="228600" y="2209800"/>
            <a:ext cx="3276600" cy="246063"/>
          </a:xfrm>
          <a:prstGeom prst="rect">
            <a:avLst/>
          </a:prstGeom>
          <a:noFill/>
          <a:ln w="9525">
            <a:noFill/>
            <a:miter lim="800000"/>
            <a:headEnd/>
            <a:tailEnd/>
          </a:ln>
        </p:spPr>
        <p:txBody>
          <a:bodyPr anchor="ctr">
            <a:prstTxWarp prst="textNoShape">
              <a:avLst/>
            </a:prstTxWarp>
            <a:spAutoFit/>
          </a:bodyPr>
          <a:lstStyle/>
          <a:p>
            <a:r>
              <a:rPr lang="en-US" sz="1000" b="1">
                <a:ea typeface="Times New Roman" pitchFamily="29" charset="0"/>
                <a:cs typeface="Times New Roman" pitchFamily="29" charset="0"/>
              </a:rPr>
              <a:t>Administrative/General Information and Issues</a:t>
            </a:r>
            <a:endParaRPr lang="en-US"/>
          </a:p>
        </p:txBody>
      </p:sp>
      <p:graphicFrame>
        <p:nvGraphicFramePr>
          <p:cNvPr id="9" name="Table 8"/>
          <p:cNvGraphicFramePr>
            <a:graphicFrameLocks noGrp="1"/>
          </p:cNvGraphicFramePr>
          <p:nvPr/>
        </p:nvGraphicFramePr>
        <p:xfrm>
          <a:off x="152400" y="4038600"/>
          <a:ext cx="8686800" cy="1668463"/>
        </p:xfrm>
        <a:graphic>
          <a:graphicData uri="http://schemas.openxmlformats.org/drawingml/2006/table">
            <a:tbl>
              <a:tblPr/>
              <a:tblGrid>
                <a:gridCol w="2682875"/>
                <a:gridCol w="2357438"/>
                <a:gridCol w="1041400"/>
                <a:gridCol w="1033462"/>
                <a:gridCol w="1571625"/>
              </a:tblGrid>
              <a:tr h="168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BFBFBF"/>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charset="0"/>
                          <a:ea typeface="Times New Roman" charset="0"/>
                          <a:cs typeface="Times New Roman" charset="0"/>
                        </a:rPr>
                        <a:t>Implementation and Evaluation</a:t>
                      </a:r>
                      <a:endParaRPr kumimoji="0" lang="en-US" sz="12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hMerge="1">
                  <a:txBody>
                    <a:bodyPr/>
                    <a:lstStyle/>
                    <a:p>
                      <a:endParaRPr lang="en-US"/>
                    </a:p>
                  </a:txBody>
                  <a:tcPr/>
                </a:tc>
                <a:tc hMerge="1">
                  <a:txBody>
                    <a:bodyPr/>
                    <a:lstStyle/>
                    <a:p>
                      <a:endParaRPr lang="en-US"/>
                    </a:p>
                  </a:txBody>
                  <a:tcPr/>
                </a:tc>
              </a:tr>
              <a:tr h="671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charset="0"/>
                          <a:ea typeface="Times New Roman" charset="0"/>
                          <a:cs typeface="Times New Roman" charset="0"/>
                        </a:rPr>
                        <a:t>Precise Problem Statement, based on review of data</a:t>
                      </a:r>
                      <a:endParaRPr kumimoji="0" lang="en-US" sz="1200" b="0" i="0" u="none" strike="noStrike" cap="none" normalizeH="0" baseline="0">
                        <a:ln>
                          <a:noFill/>
                        </a:ln>
                        <a:solidFill>
                          <a:schemeClr val="tx1"/>
                        </a:solidFill>
                        <a:effectLst/>
                        <a:latin typeface="Times New Roman" charset="0"/>
                        <a:ea typeface="Times New Roman"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charset="0"/>
                          <a:ea typeface="Times New Roman" charset="0"/>
                          <a:cs typeface="Times New Roman" charset="0"/>
                        </a:rPr>
                        <a:t>(What, When, Where, Who, Why)</a:t>
                      </a:r>
                      <a:endParaRPr kumimoji="0" lang="en-US" sz="12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charset="0"/>
                          <a:ea typeface="Times New Roman" charset="0"/>
                          <a:cs typeface="Times New Roman" charset="0"/>
                        </a:rPr>
                        <a:t>Solution Actions (e.g., Prevent, Teach, Prompt, Reward, Correction, Extinction, Safety)</a:t>
                      </a:r>
                      <a:endParaRPr kumimoji="0" lang="en-US" sz="12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charset="0"/>
                          <a:ea typeface="Times New Roman" charset="0"/>
                          <a:cs typeface="Times New Roman" charset="0"/>
                        </a:rPr>
                        <a:t>Who?</a:t>
                      </a:r>
                      <a:endParaRPr kumimoji="0" lang="en-US" sz="12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charset="0"/>
                          <a:ea typeface="Times New Roman" charset="0"/>
                          <a:cs typeface="Times New Roman" charset="0"/>
                        </a:rPr>
                        <a:t>By When?</a:t>
                      </a:r>
                      <a:endParaRPr kumimoji="0" lang="en-US" sz="12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charset="0"/>
                          <a:ea typeface="Times New Roman" charset="0"/>
                          <a:cs typeface="Times New Roman" charset="0"/>
                        </a:rPr>
                        <a:t>Goal, Timeline, </a:t>
                      </a:r>
                      <a:endParaRPr kumimoji="0" lang="en-US" sz="1200" b="0" i="0" u="none" strike="noStrike" cap="none" normalizeH="0" baseline="0">
                        <a:ln>
                          <a:noFill/>
                        </a:ln>
                        <a:solidFill>
                          <a:schemeClr val="tx1"/>
                        </a:solidFill>
                        <a:effectLst/>
                        <a:latin typeface="Times New Roman" charset="0"/>
                        <a:ea typeface="Times New Roman"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charset="0"/>
                          <a:ea typeface="Times New Roman" charset="0"/>
                          <a:cs typeface="Times New Roman" charset="0"/>
                        </a:rPr>
                        <a:t>Decision Rule, &amp; Updates</a:t>
                      </a:r>
                      <a:endParaRPr kumimoji="0" lang="en-US" sz="12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r>
              <a:tr h="492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68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68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30726" name="Rectangle 6"/>
          <p:cNvSpPr>
            <a:spLocks noChangeArrowheads="1"/>
          </p:cNvSpPr>
          <p:nvPr/>
        </p:nvSpPr>
        <p:spPr bwMode="auto">
          <a:xfrm>
            <a:off x="304800" y="3810000"/>
            <a:ext cx="3276600" cy="246063"/>
          </a:xfrm>
          <a:prstGeom prst="rect">
            <a:avLst/>
          </a:prstGeom>
          <a:noFill/>
          <a:ln w="9525">
            <a:noFill/>
            <a:miter lim="800000"/>
            <a:headEnd/>
            <a:tailEnd/>
          </a:ln>
        </p:spPr>
        <p:txBody>
          <a:bodyPr anchor="ctr">
            <a:prstTxWarp prst="textNoShape">
              <a:avLst/>
            </a:prstTxWarp>
            <a:spAutoFit/>
          </a:bodyPr>
          <a:lstStyle/>
          <a:p>
            <a:r>
              <a:rPr lang="en-US" sz="1000" b="1">
                <a:ea typeface="Times New Roman" pitchFamily="29" charset="0"/>
                <a:cs typeface="Times New Roman" pitchFamily="29" charset="0"/>
              </a:rPr>
              <a:t>Problem-Solving Action Plan</a:t>
            </a:r>
            <a:endParaRPr lang="en-US"/>
          </a:p>
        </p:txBody>
      </p:sp>
      <p:graphicFrame>
        <p:nvGraphicFramePr>
          <p:cNvPr id="11" name="Table 10"/>
          <p:cNvGraphicFramePr>
            <a:graphicFrameLocks noGrp="1"/>
          </p:cNvGraphicFramePr>
          <p:nvPr/>
        </p:nvGraphicFramePr>
        <p:xfrm>
          <a:off x="381000" y="5791200"/>
          <a:ext cx="7696200" cy="914400"/>
        </p:xfrm>
        <a:graphic>
          <a:graphicData uri="http://schemas.openxmlformats.org/drawingml/2006/table">
            <a:tbl>
              <a:tblPr/>
              <a:tblGrid>
                <a:gridCol w="6288088"/>
                <a:gridCol w="444500"/>
                <a:gridCol w="500062"/>
                <a:gridCol w="463550"/>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a:noFill/>
                    </a:lnR>
                    <a:ln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charset="0"/>
                          <a:ea typeface="Times New Roman" charset="0"/>
                          <a:cs typeface="Times New Roman" charset="0"/>
                        </a:rPr>
                        <a:t>Our Rating</a:t>
                      </a:r>
                      <a:endParaRPr kumimoji="0" lang="en-US" sz="12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charset="0"/>
                          <a:ea typeface="Times New Roman" charset="0"/>
                          <a:cs typeface="Times New Roman" charset="0"/>
                        </a:rPr>
                        <a:t>Yes</a:t>
                      </a:r>
                      <a:endParaRPr kumimoji="0" lang="en-US" sz="12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charset="0"/>
                          <a:ea typeface="Times New Roman" charset="0"/>
                          <a:cs typeface="Times New Roman" charset="0"/>
                        </a:rPr>
                        <a:t>So-So</a:t>
                      </a:r>
                      <a:endParaRPr kumimoji="0" lang="en-US" sz="12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charset="0"/>
                          <a:ea typeface="Times New Roman" charset="0"/>
                          <a:cs typeface="Times New Roman" charset="0"/>
                        </a:rPr>
                        <a:t>No</a:t>
                      </a:r>
                      <a:endParaRPr kumimoji="0" lang="en-US" sz="12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charset="0"/>
                          <a:ea typeface="Times New Roman" charset="0"/>
                          <a:cs typeface="Times New Roman" charset="0"/>
                        </a:rPr>
                        <a:t>1. Was today’s meeting a good use of our time?</a:t>
                      </a:r>
                      <a:endParaRPr kumimoji="0" lang="en-US" sz="12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charset="0"/>
                          <a:ea typeface="Times New Roman" charset="0"/>
                          <a:cs typeface="Times New Roman" charset="0"/>
                        </a:rPr>
                        <a:t>2. In general, did we do a good job of </a:t>
                      </a:r>
                      <a:r>
                        <a:rPr kumimoji="0" lang="en-US" sz="1000" b="1" i="1" u="sng" strike="noStrike" cap="none" normalizeH="0" baseline="0">
                          <a:ln>
                            <a:noFill/>
                          </a:ln>
                          <a:solidFill>
                            <a:schemeClr val="tx1"/>
                          </a:solidFill>
                          <a:effectLst/>
                          <a:latin typeface="Times New Roman" charset="0"/>
                          <a:ea typeface="Times New Roman" charset="0"/>
                          <a:cs typeface="Times New Roman" charset="0"/>
                        </a:rPr>
                        <a:t>tracking</a:t>
                      </a:r>
                      <a:r>
                        <a:rPr kumimoji="0" lang="en-US" sz="1000" b="0" i="0" u="none" strike="noStrike" cap="none" normalizeH="0" baseline="0">
                          <a:ln>
                            <a:noFill/>
                          </a:ln>
                          <a:solidFill>
                            <a:schemeClr val="tx1"/>
                          </a:solidFill>
                          <a:effectLst/>
                          <a:latin typeface="Times New Roman" charset="0"/>
                          <a:ea typeface="Times New Roman" charset="0"/>
                          <a:cs typeface="Times New Roman" charset="0"/>
                        </a:rPr>
                        <a:t> whether we’re completing the tasks we agreed on at previous meetings?</a:t>
                      </a:r>
                      <a:endParaRPr kumimoji="0" lang="en-US" sz="12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charset="0"/>
                          <a:ea typeface="Times New Roman" charset="0"/>
                          <a:cs typeface="Times New Roman" charset="0"/>
                        </a:rPr>
                        <a:t>3. In general, have we done a good job of actually </a:t>
                      </a:r>
                      <a:r>
                        <a:rPr kumimoji="0" lang="en-US" sz="1000" b="1" i="1" u="sng" strike="noStrike" cap="none" normalizeH="0" baseline="0">
                          <a:ln>
                            <a:noFill/>
                          </a:ln>
                          <a:solidFill>
                            <a:schemeClr val="tx1"/>
                          </a:solidFill>
                          <a:effectLst/>
                          <a:latin typeface="Times New Roman" charset="0"/>
                          <a:ea typeface="Times New Roman" charset="0"/>
                          <a:cs typeface="Times New Roman" charset="0"/>
                        </a:rPr>
                        <a:t>completing</a:t>
                      </a:r>
                      <a:r>
                        <a:rPr kumimoji="0" lang="en-US" sz="1000" b="0" i="0" u="none" strike="noStrike" cap="none" normalizeH="0" baseline="0">
                          <a:ln>
                            <a:noFill/>
                          </a:ln>
                          <a:solidFill>
                            <a:schemeClr val="tx1"/>
                          </a:solidFill>
                          <a:effectLst/>
                          <a:latin typeface="Times New Roman" charset="0"/>
                          <a:ea typeface="Times New Roman" charset="0"/>
                          <a:cs typeface="Times New Roman" charset="0"/>
                        </a:rPr>
                        <a:t> the tasks we agreed on at previous meetings?</a:t>
                      </a:r>
                      <a:endParaRPr kumimoji="0" lang="en-US" sz="12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charset="0"/>
                          <a:ea typeface="Times New Roman" charset="0"/>
                          <a:cs typeface="Times New Roman" charset="0"/>
                        </a:rPr>
                        <a:t>4. In general, are the completed tasks having the </a:t>
                      </a:r>
                      <a:r>
                        <a:rPr kumimoji="0" lang="en-US" sz="1000" b="1" i="1" u="sng" strike="noStrike" cap="none" normalizeH="0" baseline="0">
                          <a:ln>
                            <a:noFill/>
                          </a:ln>
                          <a:solidFill>
                            <a:schemeClr val="tx1"/>
                          </a:solidFill>
                          <a:effectLst/>
                          <a:latin typeface="Times New Roman" charset="0"/>
                          <a:ea typeface="Times New Roman" charset="0"/>
                          <a:cs typeface="Times New Roman" charset="0"/>
                        </a:rPr>
                        <a:t>desired effects</a:t>
                      </a:r>
                      <a:r>
                        <a:rPr kumimoji="0" lang="en-US" sz="1000" b="0" i="0" u="none" strike="noStrike" cap="none" normalizeH="0" baseline="0">
                          <a:ln>
                            <a:noFill/>
                          </a:ln>
                          <a:solidFill>
                            <a:schemeClr val="tx1"/>
                          </a:solidFill>
                          <a:effectLst/>
                          <a:latin typeface="Times New Roman" charset="0"/>
                          <a:ea typeface="Times New Roman" charset="0"/>
                          <a:cs typeface="Times New Roman" charset="0"/>
                        </a:rPr>
                        <a:t> on student behavior? </a:t>
                      </a:r>
                      <a:endParaRPr kumimoji="0" lang="en-US" sz="12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0727" name="Rectangle 7"/>
          <p:cNvSpPr>
            <a:spLocks noChangeArrowheads="1"/>
          </p:cNvSpPr>
          <p:nvPr/>
        </p:nvSpPr>
        <p:spPr bwMode="auto">
          <a:xfrm>
            <a:off x="152400" y="5943600"/>
            <a:ext cx="3962400" cy="246063"/>
          </a:xfrm>
          <a:prstGeom prst="rect">
            <a:avLst/>
          </a:prstGeom>
          <a:noFill/>
          <a:ln w="9525">
            <a:noFill/>
            <a:miter lim="800000"/>
            <a:headEnd/>
            <a:tailEnd/>
          </a:ln>
        </p:spPr>
        <p:txBody>
          <a:bodyPr anchor="ctr">
            <a:prstTxWarp prst="textNoShape">
              <a:avLst/>
            </a:prstTxWarp>
            <a:spAutoFit/>
          </a:bodyPr>
          <a:lstStyle/>
          <a:p>
            <a:r>
              <a:rPr lang="en-US" sz="1000" b="1">
                <a:ea typeface="Times New Roman" pitchFamily="29" charset="0"/>
                <a:cs typeface="Times New Roman" pitchFamily="29" charset="0"/>
              </a:rPr>
              <a:t>Evaluation of Team Meeting (Mark your ratings with an “X”)</a:t>
            </a:r>
            <a:endParaRPr lang="en-US" sz="900"/>
          </a:p>
        </p:txBody>
      </p:sp>
      <p:sp>
        <p:nvSpPr>
          <p:cNvPr id="13" name="Rounded Rectangle 12"/>
          <p:cNvSpPr/>
          <p:nvPr/>
        </p:nvSpPr>
        <p:spPr>
          <a:xfrm>
            <a:off x="6172200" y="609600"/>
            <a:ext cx="2971800" cy="624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r>
              <a:rPr lang="en-US" b="1">
                <a:solidFill>
                  <a:srgbClr val="FFFFFF"/>
                </a:solidFill>
              </a:rPr>
              <a:t>Where in the Form would you place:</a:t>
            </a:r>
          </a:p>
          <a:p>
            <a:pPr>
              <a:defRPr/>
            </a:pPr>
            <a:endParaRPr lang="en-US">
              <a:solidFill>
                <a:srgbClr val="FFFFFF"/>
              </a:solidFill>
            </a:endParaRPr>
          </a:p>
          <a:p>
            <a:pPr>
              <a:buFontTx/>
              <a:buAutoNum type="arabicPeriod"/>
              <a:defRPr/>
            </a:pPr>
            <a:r>
              <a:rPr lang="en-US">
                <a:solidFill>
                  <a:srgbClr val="FFFFFF"/>
                </a:solidFill>
              </a:rPr>
              <a:t>Planning for next PTA meeting?</a:t>
            </a:r>
          </a:p>
          <a:p>
            <a:pPr>
              <a:buFontTx/>
              <a:buAutoNum type="arabicPeriod"/>
              <a:defRPr/>
            </a:pPr>
            <a:endParaRPr lang="en-US">
              <a:solidFill>
                <a:srgbClr val="FFFFFF"/>
              </a:solidFill>
            </a:endParaRPr>
          </a:p>
          <a:p>
            <a:pPr>
              <a:buFontTx/>
              <a:buAutoNum type="arabicPeriod"/>
              <a:defRPr/>
            </a:pPr>
            <a:r>
              <a:rPr lang="en-US">
                <a:solidFill>
                  <a:srgbClr val="FFFFFF"/>
                </a:solidFill>
              </a:rPr>
              <a:t>Too many students in the “intensive support” for literacy</a:t>
            </a:r>
          </a:p>
          <a:p>
            <a:pPr>
              <a:buFontTx/>
              <a:buAutoNum type="arabicPeriod"/>
              <a:defRPr/>
            </a:pPr>
            <a:endParaRPr lang="en-US">
              <a:solidFill>
                <a:srgbClr val="FFFFFF"/>
              </a:solidFill>
            </a:endParaRPr>
          </a:p>
          <a:p>
            <a:pPr>
              <a:buFontTx/>
              <a:buAutoNum type="arabicPeriod"/>
              <a:defRPr/>
            </a:pPr>
            <a:r>
              <a:rPr lang="en-US">
                <a:solidFill>
                  <a:srgbClr val="FFFFFF"/>
                </a:solidFill>
              </a:rPr>
              <a:t>Schedule for hallway monitoring for next month</a:t>
            </a:r>
          </a:p>
          <a:p>
            <a:pPr>
              <a:buFontTx/>
              <a:buAutoNum type="arabicPeriod"/>
              <a:defRPr/>
            </a:pPr>
            <a:endParaRPr lang="en-US">
              <a:solidFill>
                <a:srgbClr val="FFFFFF"/>
              </a:solidFill>
            </a:endParaRPr>
          </a:p>
          <a:p>
            <a:pPr>
              <a:buFontTx/>
              <a:buAutoNum type="arabicPeriod"/>
              <a:defRPr/>
            </a:pPr>
            <a:r>
              <a:rPr lang="en-US">
                <a:solidFill>
                  <a:srgbClr val="FFFFFF"/>
                </a:solidFill>
              </a:rPr>
              <a:t>There have been five fights on playground in last month.</a:t>
            </a:r>
          </a:p>
          <a:p>
            <a:pPr>
              <a:buFontTx/>
              <a:buAutoNum type="arabicPeriod"/>
              <a:defRPr/>
            </a:pPr>
            <a:endParaRPr lang="en-US">
              <a:solidFill>
                <a:srgbClr val="FFFFFF"/>
              </a:solidFill>
            </a:endParaRPr>
          </a:p>
          <a:p>
            <a:pPr>
              <a:buFontTx/>
              <a:buAutoNum type="arabicPeriod"/>
              <a:defRPr/>
            </a:pPr>
            <a:r>
              <a:rPr lang="en-US">
                <a:solidFill>
                  <a:srgbClr val="FFFFFF"/>
                </a:solidFill>
              </a:rPr>
              <a:t>Next meeting report on lunch-room status.</a:t>
            </a:r>
          </a:p>
          <a:p>
            <a:pPr algn="ctr">
              <a:buFontTx/>
              <a:buAutoNum type="arabicPeriod"/>
              <a:defRPr/>
            </a:pPr>
            <a:endParaRPr lang="en-US">
              <a:solidFill>
                <a:srgbClr val="FFFFFF"/>
              </a:solidFill>
            </a:endParaRPr>
          </a:p>
        </p:txBody>
      </p:sp>
      <p:cxnSp>
        <p:nvCxnSpPr>
          <p:cNvPr id="15" name="Straight Arrow Connector 14"/>
          <p:cNvCxnSpPr/>
          <p:nvPr/>
        </p:nvCxnSpPr>
        <p:spPr>
          <a:xfrm rot="10800000" flipV="1">
            <a:off x="2362200" y="1752600"/>
            <a:ext cx="4114800" cy="1295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2438400" y="2667000"/>
            <a:ext cx="4114800" cy="2438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2362200" y="3352800"/>
            <a:ext cx="4038600"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flipV="1">
            <a:off x="2362200" y="4800600"/>
            <a:ext cx="4038600"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V="1">
            <a:off x="3009900" y="2400300"/>
            <a:ext cx="4114800" cy="2819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9504" name="Date Placeholder 19"/>
          <p:cNvSpPr>
            <a:spLocks noGrp="1"/>
          </p:cNvSpPr>
          <p:nvPr>
            <p:ph type="dt" sz="quarter" idx="10"/>
          </p:nvPr>
        </p:nvSpPr>
        <p:spPr bwMode="auto">
          <a:noFill/>
          <a:ln>
            <a:miter lim="800000"/>
            <a:headEnd/>
            <a:tailEnd/>
          </a:ln>
        </p:spPr>
        <p:txBody>
          <a:bodyPr/>
          <a:lstStyle/>
          <a:p>
            <a:fld id="{35BDC799-789B-1A43-AE19-0F82AA6E896E}" type="datetime1">
              <a:rPr lang="en-US">
                <a:latin typeface="Arial" pitchFamily="29" charset="0"/>
              </a:rPr>
              <a:pPr/>
              <a:t>8/10/2011</a:t>
            </a:fld>
            <a:endParaRPr lang="en-US">
              <a:latin typeface="Arial" pitchFamily="29" charset="0"/>
            </a:endParaRPr>
          </a:p>
        </p:txBody>
      </p:sp>
      <p:sp>
        <p:nvSpPr>
          <p:cNvPr id="59505" name="Slide Number Placeholder 21"/>
          <p:cNvSpPr>
            <a:spLocks noGrp="1"/>
          </p:cNvSpPr>
          <p:nvPr>
            <p:ph type="sldNum" sz="quarter" idx="12"/>
          </p:nvPr>
        </p:nvSpPr>
        <p:spPr bwMode="auto">
          <a:noFill/>
          <a:ln>
            <a:miter lim="800000"/>
            <a:headEnd/>
            <a:tailEnd/>
          </a:ln>
        </p:spPr>
        <p:txBody>
          <a:bodyPr/>
          <a:lstStyle/>
          <a:p>
            <a:fld id="{1EE7C2EB-A3FB-BB41-9F08-1FBED7E12F56}" type="slidenum">
              <a:rPr lang="en-US">
                <a:latin typeface="Arial" pitchFamily="29" charset="0"/>
              </a:rPr>
              <a:pPr/>
              <a:t>91</a:t>
            </a:fld>
            <a:endParaRPr lang="en-US">
              <a:latin typeface="Arial" pitchFamily="2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7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7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bg/>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
                                            <p:txEl>
                                              <p:pRg st="2" end="2"/>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
                                            <p:txEl>
                                              <p:pRg st="4" end="4"/>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
                                            <p:txEl>
                                              <p:pRg st="6" end="6"/>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
                                            <p:txEl>
                                              <p:pRg st="8" end="8"/>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p:bldP spid="30722" grpId="0"/>
      <p:bldP spid="30723" grpId="0"/>
      <p:bldP spid="30724" grpId="0"/>
      <p:bldP spid="30725" grpId="0"/>
      <p:bldP spid="30726" grpId="0"/>
      <p:bldP spid="30727" grpId="0"/>
      <p:bldP spid="13" grpId="0" build="allAtOnce"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685800"/>
          <a:ext cx="8229600" cy="4236720"/>
        </p:xfrm>
        <a:graphic>
          <a:graphicData uri="http://schemas.openxmlformats.org/drawingml/2006/table">
            <a:tbl>
              <a:tblPr/>
              <a:tblGrid>
                <a:gridCol w="2541588"/>
                <a:gridCol w="2233612"/>
                <a:gridCol w="985838"/>
                <a:gridCol w="979487"/>
                <a:gridCol w="1489075"/>
              </a:tblGrid>
              <a:tr h="190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Times New Roman" charset="0"/>
                        <a:ea typeface="Times New Roman" charset="0"/>
                        <a:cs typeface="Times New Roman" charset="0"/>
                      </a:endParaRPr>
                    </a:p>
                  </a:txBody>
                  <a:tcPr marL="60960" marR="6096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Times New Roman" charset="0"/>
                        <a:ea typeface="Times New Roman" charset="0"/>
                        <a:cs typeface="Times New Roman" charset="0"/>
                      </a:endParaRPr>
                    </a:p>
                  </a:txBody>
                  <a:tcPr marL="60960" marR="6096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BFBFBF"/>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New Roman" charset="0"/>
                          <a:cs typeface="Times New Roman" charset="0"/>
                        </a:rPr>
                        <a:t>Implementation and Evaluation</a:t>
                      </a:r>
                      <a:endParaRPr kumimoji="0" lang="en-US" sz="1100" b="0" i="0" u="none" strike="noStrike" cap="none" normalizeH="0" baseline="0">
                        <a:ln>
                          <a:noFill/>
                        </a:ln>
                        <a:solidFill>
                          <a:schemeClr val="tx1"/>
                        </a:solidFill>
                        <a:effectLst/>
                        <a:latin typeface="Times New Roman" charset="0"/>
                        <a:ea typeface="Times New Roman" charset="0"/>
                        <a:cs typeface="Times New Roman" charset="0"/>
                      </a:endParaRPr>
                    </a:p>
                  </a:txBody>
                  <a:tcPr marL="60960" marR="6096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hMerge="1">
                  <a:txBody>
                    <a:bodyPr/>
                    <a:lstStyle/>
                    <a:p>
                      <a:endParaRPr lang="en-US"/>
                    </a:p>
                  </a:txBody>
                  <a:tcPr/>
                </a:tc>
                <a:tc hMerge="1">
                  <a:txBody>
                    <a:bodyPr/>
                    <a:lstStyle/>
                    <a:p>
                      <a:endParaRPr lang="en-US"/>
                    </a:p>
                  </a:txBody>
                  <a:tcPr/>
                </a:tc>
              </a:tr>
              <a:tr h="762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New Roman" charset="0"/>
                          <a:cs typeface="Times New Roman" charset="0"/>
                        </a:rPr>
                        <a:t>Precise Problem Statement, based on review of data</a:t>
                      </a:r>
                      <a:endParaRPr kumimoji="0" lang="en-US" sz="1100" b="0" i="0" u="none" strike="noStrike" cap="none" normalizeH="0" baseline="0">
                        <a:ln>
                          <a:noFill/>
                        </a:ln>
                        <a:solidFill>
                          <a:schemeClr val="tx1"/>
                        </a:solidFill>
                        <a:effectLst/>
                        <a:latin typeface="Times New Roman" charset="0"/>
                        <a:ea typeface="Times New Roman"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New Roman" charset="0"/>
                          <a:cs typeface="Times New Roman" charset="0"/>
                        </a:rPr>
                        <a:t>(What, When, Where, Who, Why)</a:t>
                      </a:r>
                      <a:endParaRPr kumimoji="0" lang="en-US" sz="1100" b="0" i="0" u="none" strike="noStrike" cap="none" normalizeH="0" baseline="0">
                        <a:ln>
                          <a:noFill/>
                        </a:ln>
                        <a:solidFill>
                          <a:schemeClr val="tx1"/>
                        </a:solidFill>
                        <a:effectLst/>
                        <a:latin typeface="Times New Roman" charset="0"/>
                        <a:ea typeface="Times New Roman" charset="0"/>
                        <a:cs typeface="Times New Roman" charset="0"/>
                      </a:endParaRPr>
                    </a:p>
                  </a:txBody>
                  <a:tcPr marL="60960" marR="6096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New Roman" charset="0"/>
                          <a:cs typeface="Times New Roman" charset="0"/>
                        </a:rPr>
                        <a:t>Solution Actions (e.g., Prevent, Teach, Prompt, Reward, Correction, Extinction, Safety)</a:t>
                      </a:r>
                      <a:endParaRPr kumimoji="0" lang="en-US" sz="1100" b="0" i="0" u="none" strike="noStrike" cap="none" normalizeH="0" baseline="0">
                        <a:ln>
                          <a:noFill/>
                        </a:ln>
                        <a:solidFill>
                          <a:schemeClr val="tx1"/>
                        </a:solidFill>
                        <a:effectLst/>
                        <a:latin typeface="Times New Roman" charset="0"/>
                        <a:ea typeface="Times New Roman" charset="0"/>
                        <a:cs typeface="Times New Roman" charset="0"/>
                      </a:endParaRPr>
                    </a:p>
                  </a:txBody>
                  <a:tcPr marL="60960" marR="6096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Times New Roman" charset="0"/>
                        <a:ea typeface="Times New Roman"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New Roman" charset="0"/>
                          <a:cs typeface="Times New Roman" charset="0"/>
                        </a:rPr>
                        <a:t>Who?</a:t>
                      </a:r>
                      <a:endParaRPr kumimoji="0" lang="en-US" sz="1100" b="0" i="0" u="none" strike="noStrike" cap="none" normalizeH="0" baseline="0">
                        <a:ln>
                          <a:noFill/>
                        </a:ln>
                        <a:solidFill>
                          <a:schemeClr val="tx1"/>
                        </a:solidFill>
                        <a:effectLst/>
                        <a:latin typeface="Times New Roman" charset="0"/>
                        <a:ea typeface="Times New Roman" charset="0"/>
                        <a:cs typeface="Times New Roman" charset="0"/>
                      </a:endParaRPr>
                    </a:p>
                  </a:txBody>
                  <a:tcPr marL="60960" marR="6096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Times New Roman" charset="0"/>
                        <a:ea typeface="Times New Roman"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New Roman" charset="0"/>
                          <a:cs typeface="Times New Roman" charset="0"/>
                        </a:rPr>
                        <a:t>By When?</a:t>
                      </a:r>
                      <a:endParaRPr kumimoji="0" lang="en-US" sz="1100" b="0" i="0" u="none" strike="noStrike" cap="none" normalizeH="0" baseline="0">
                        <a:ln>
                          <a:noFill/>
                        </a:ln>
                        <a:solidFill>
                          <a:schemeClr val="tx1"/>
                        </a:solidFill>
                        <a:effectLst/>
                        <a:latin typeface="Times New Roman" charset="0"/>
                        <a:ea typeface="Times New Roman" charset="0"/>
                        <a:cs typeface="Times New Roman" charset="0"/>
                      </a:endParaRPr>
                    </a:p>
                  </a:txBody>
                  <a:tcPr marL="60960" marR="6096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New Roman" charset="0"/>
                          <a:cs typeface="Times New Roman" charset="0"/>
                        </a:rPr>
                        <a:t>Goal, Timeline, </a:t>
                      </a:r>
                      <a:endParaRPr kumimoji="0" lang="en-US" sz="1100" b="0" i="0" u="none" strike="noStrike" cap="none" normalizeH="0" baseline="0">
                        <a:ln>
                          <a:noFill/>
                        </a:ln>
                        <a:solidFill>
                          <a:schemeClr val="tx1"/>
                        </a:solidFill>
                        <a:effectLst/>
                        <a:latin typeface="Times New Roman" charset="0"/>
                        <a:ea typeface="Times New Roman"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New Roman" charset="0"/>
                          <a:cs typeface="Times New Roman" charset="0"/>
                        </a:rPr>
                        <a:t>Decision Rule, &amp; Updates</a:t>
                      </a:r>
                      <a:endParaRPr kumimoji="0" lang="en-US" sz="1100" b="0" i="0" u="none" strike="noStrike" cap="none" normalizeH="0" baseline="0">
                        <a:ln>
                          <a:noFill/>
                        </a:ln>
                        <a:solidFill>
                          <a:schemeClr val="tx1"/>
                        </a:solidFill>
                        <a:effectLst/>
                        <a:latin typeface="Times New Roman" charset="0"/>
                        <a:ea typeface="Times New Roman" charset="0"/>
                        <a:cs typeface="Times New Roman" charset="0"/>
                      </a:endParaRPr>
                    </a:p>
                  </a:txBody>
                  <a:tcPr marL="60960" marR="6096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r>
              <a:tr h="179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New Roman" charset="0"/>
                          <a:cs typeface="Times New Roman" charset="0"/>
                        </a:rPr>
                        <a:t>October : We have way too many ODRs and we have a problem with aggression/fighting and disrespect on the playground during K,1,2 morning and  lunch  recess</a:t>
                      </a:r>
                      <a:endParaRPr kumimoji="0" lang="en-US" sz="1100" b="0" i="0" u="none" strike="noStrike" cap="none" normalizeH="0" baseline="0">
                        <a:ln>
                          <a:noFill/>
                        </a:ln>
                        <a:solidFill>
                          <a:schemeClr val="tx1"/>
                        </a:solidFill>
                        <a:effectLst/>
                        <a:latin typeface="Times New Roman" charset="0"/>
                        <a:ea typeface="Times New Roman" charset="0"/>
                        <a:cs typeface="Times New Roman" charset="0"/>
                      </a:endParaRPr>
                    </a:p>
                  </a:txBody>
                  <a:tcPr marL="60960" marR="6096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New Roman" charset="0"/>
                          <a:cs typeface="Times New Roman" charset="0"/>
                        </a:rPr>
                        <a:t>BB talked about the 3 students who are starting CICO system. AT is skeptical about parent involvement. TP saw the program work fine without parent involvement at the previous school.  AA walked in and asked if another student could be on CICO. JJ asked if the supervisors were moving around, he had seen them talking together in the middle of the playground once last week.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New Roman" charset="0"/>
                          <a:cs typeface="Times New Roman" charset="0"/>
                        </a:rPr>
                        <a:t>We should plan to reteach playground expectations .Older students  could teach primary students basketball game rules – contingent on D.C. coming to school on time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Times New Roman" charset="0"/>
                        <a:ea typeface="Times New Roman" charset="0"/>
                        <a:cs typeface="Times New Roman" charset="0"/>
                      </a:endParaRPr>
                    </a:p>
                  </a:txBody>
                  <a:tcPr marL="60960" marR="609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New Roman" charset="0"/>
                          <a:cs typeface="Times New Roman" charset="0"/>
                        </a:rPr>
                        <a:t>Cico team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Times New Roman"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New Roman" charset="0"/>
                          <a:cs typeface="Times New Roman" charset="0"/>
                        </a:rPr>
                        <a:t>LL analyze referral data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Times New Roman" charset="0"/>
                        <a:ea typeface="Times New Roman" charset="0"/>
                        <a:cs typeface="Times New Roman" charset="0"/>
                      </a:endParaRPr>
                    </a:p>
                  </a:txBody>
                  <a:tcPr marL="60960" marR="609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New Roman" charset="0"/>
                          <a:cs typeface="Times New Roman" charset="0"/>
                        </a:rPr>
                        <a:t>11/16/2009</a:t>
                      </a:r>
                      <a:endParaRPr kumimoji="0" lang="en-US" sz="1100" b="0" i="0" u="none" strike="noStrike" cap="none" normalizeH="0" baseline="0">
                        <a:ln>
                          <a:noFill/>
                        </a:ln>
                        <a:solidFill>
                          <a:schemeClr val="tx1"/>
                        </a:solidFill>
                        <a:effectLst/>
                        <a:latin typeface="Times New Roman" charset="0"/>
                        <a:ea typeface="Times New Roman" charset="0"/>
                        <a:cs typeface="Times New Roman" charset="0"/>
                      </a:endParaRPr>
                    </a:p>
                  </a:txBody>
                  <a:tcPr marL="60960" marR="609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Times New Roman" charset="0"/>
                        <a:ea typeface="Times New Roman" charset="0"/>
                        <a:cs typeface="Times New Roman" charset="0"/>
                      </a:endParaRPr>
                    </a:p>
                  </a:txBody>
                  <a:tcPr marL="60960" marR="6096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333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New Roman" charset="0"/>
                          <a:cs typeface="Times New Roman" charset="0"/>
                        </a:rPr>
                        <a:t>This month’s precise problem statement: We have three high fliers, K-2 and a 6</a:t>
                      </a:r>
                      <a:r>
                        <a:rPr kumimoji="0" lang="en-US" sz="900" b="0" i="0" u="none" strike="noStrike" cap="none" normalizeH="0" baseline="30000">
                          <a:ln>
                            <a:noFill/>
                          </a:ln>
                          <a:solidFill>
                            <a:schemeClr val="tx1"/>
                          </a:solidFill>
                          <a:effectLst/>
                          <a:latin typeface="Times New Roman" charset="0"/>
                          <a:ea typeface="Times New Roman" charset="0"/>
                          <a:cs typeface="Times New Roman" charset="0"/>
                        </a:rPr>
                        <a:t>th</a:t>
                      </a:r>
                      <a:r>
                        <a:rPr kumimoji="0" lang="en-US" sz="900" b="0" i="0" u="none" strike="noStrike" cap="none" normalizeH="0" baseline="0">
                          <a:ln>
                            <a:noFill/>
                          </a:ln>
                          <a:solidFill>
                            <a:schemeClr val="tx1"/>
                          </a:solidFill>
                          <a:effectLst/>
                          <a:latin typeface="Times New Roman" charset="0"/>
                          <a:ea typeface="Times New Roman" charset="0"/>
                          <a:cs typeface="Times New Roman" charset="0"/>
                        </a:rPr>
                        <a:t> grader on the playground, at 10:00 and 11:45/12:00 </a:t>
                      </a:r>
                      <a:endParaRPr kumimoji="0" lang="en-US" sz="1100" b="0" i="0" u="none" strike="noStrike" cap="none" normalizeH="0" baseline="0">
                        <a:ln>
                          <a:noFill/>
                        </a:ln>
                        <a:solidFill>
                          <a:schemeClr val="tx1"/>
                        </a:solidFill>
                        <a:effectLst/>
                        <a:latin typeface="Times New Roman"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New Roman" charset="0"/>
                          <a:cs typeface="Times New Roman" charset="0"/>
                        </a:rPr>
                        <a:t>46/69 number of total major and minor referrals on the playground</a:t>
                      </a:r>
                      <a:endParaRPr kumimoji="0" lang="en-US" sz="1100" b="0" i="0" u="none" strike="noStrike" cap="none" normalizeH="0" baseline="0">
                        <a:ln>
                          <a:noFill/>
                        </a:ln>
                        <a:solidFill>
                          <a:schemeClr val="tx1"/>
                        </a:solidFill>
                        <a:effectLst/>
                        <a:latin typeface="Times New Roman" charset="0"/>
                        <a:ea typeface="Times New Roman" charset="0"/>
                        <a:cs typeface="Times New Roman" charset="0"/>
                      </a:endParaRPr>
                    </a:p>
                  </a:txBody>
                  <a:tcPr marL="60960" marR="6096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New Roman" charset="0"/>
                          <a:cs typeface="Times New Roman" charset="0"/>
                        </a:rPr>
                        <a:t>-Reteaching game and playground rules</a:t>
                      </a:r>
                      <a:endParaRPr kumimoji="0" lang="en-US" sz="1100" b="0" i="0" u="none" strike="noStrike" cap="none" normalizeH="0" baseline="0">
                        <a:ln>
                          <a:noFill/>
                        </a:ln>
                        <a:solidFill>
                          <a:schemeClr val="tx1"/>
                        </a:solidFill>
                        <a:effectLst/>
                        <a:latin typeface="Times New Roman"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New Roman" charset="0"/>
                          <a:cs typeface="Times New Roman" charset="0"/>
                        </a:rPr>
                        <a:t>-Reinforce proper lining up</a:t>
                      </a:r>
                      <a:endParaRPr kumimoji="0" lang="en-US" sz="1100" b="0" i="0" u="none" strike="noStrike" cap="none" normalizeH="0" baseline="0">
                        <a:ln>
                          <a:noFill/>
                        </a:ln>
                        <a:solidFill>
                          <a:schemeClr val="tx1"/>
                        </a:solidFill>
                        <a:effectLst/>
                        <a:latin typeface="Times New Roman"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New Roman" charset="0"/>
                          <a:cs typeface="Times New Roman" charset="0"/>
                        </a:rPr>
                        <a:t>-Reinforce exiting and entering building</a:t>
                      </a:r>
                      <a:endParaRPr kumimoji="0" lang="en-US" sz="1100" b="0" i="0" u="none" strike="noStrike" cap="none" normalizeH="0" baseline="0">
                        <a:ln>
                          <a:noFill/>
                        </a:ln>
                        <a:solidFill>
                          <a:schemeClr val="tx1"/>
                        </a:solidFill>
                        <a:effectLst/>
                        <a:latin typeface="Times New Roman" charset="0"/>
                        <a:ea typeface="Times New Roman" charset="0"/>
                        <a:cs typeface="Times New Roman" charset="0"/>
                      </a:endParaRPr>
                    </a:p>
                  </a:txBody>
                  <a:tcPr marL="60960" marR="609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New Roman" charset="0"/>
                          <a:cs typeface="Times New Roman" charset="0"/>
                        </a:rPr>
                        <a:t>-MM will ask MA if she can reinforce/teach playground rules</a:t>
                      </a:r>
                      <a:endParaRPr kumimoji="0" lang="en-US" sz="1100" b="0" i="0" u="none" strike="noStrike" cap="none" normalizeH="0" baseline="0">
                        <a:ln>
                          <a:noFill/>
                        </a:ln>
                        <a:solidFill>
                          <a:schemeClr val="tx1"/>
                        </a:solidFill>
                        <a:effectLst/>
                        <a:latin typeface="Times New Roman" charset="0"/>
                        <a:ea typeface="Times New Roman" charset="0"/>
                        <a:cs typeface="Times New Roman" charset="0"/>
                      </a:endParaRPr>
                    </a:p>
                  </a:txBody>
                  <a:tcPr marL="60960" marR="609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Times New Roman" charset="0"/>
                        <a:ea typeface="Times New Roman" charset="0"/>
                        <a:cs typeface="Times New Roman" charset="0"/>
                      </a:endParaRPr>
                    </a:p>
                  </a:txBody>
                  <a:tcPr marL="60960" marR="609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Times New Roman" charset="0"/>
                        <a:ea typeface="Times New Roman" charset="0"/>
                        <a:cs typeface="Times New Roman" charset="0"/>
                      </a:endParaRPr>
                    </a:p>
                  </a:txBody>
                  <a:tcPr marL="60960" marR="6096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65566" name="Rectangle 1"/>
          <p:cNvSpPr>
            <a:spLocks noChangeArrowheads="1"/>
          </p:cNvSpPr>
          <p:nvPr/>
        </p:nvSpPr>
        <p:spPr bwMode="auto">
          <a:xfrm>
            <a:off x="3602038" y="104775"/>
            <a:ext cx="1939925" cy="247650"/>
          </a:xfrm>
          <a:prstGeom prst="rect">
            <a:avLst/>
          </a:prstGeom>
          <a:noFill/>
          <a:ln w="9525">
            <a:noFill/>
            <a:miter lim="800000"/>
            <a:headEnd/>
            <a:tailEnd/>
          </a:ln>
        </p:spPr>
        <p:txBody>
          <a:bodyPr wrap="none" anchor="ctr">
            <a:prstTxWarp prst="textNoShape">
              <a:avLst/>
            </a:prstTxWarp>
            <a:spAutoFit/>
          </a:bodyPr>
          <a:lstStyle/>
          <a:p>
            <a:pPr algn="ctr"/>
            <a:r>
              <a:rPr lang="en-US" sz="1000" b="1">
                <a:ea typeface="Times New Roman" pitchFamily="29" charset="0"/>
                <a:cs typeface="Times New Roman" pitchFamily="29" charset="0"/>
              </a:rPr>
              <a:t>Problem-Solving Action Plan</a:t>
            </a:r>
            <a:endParaRPr lang="en-US"/>
          </a:p>
        </p:txBody>
      </p:sp>
      <p:sp>
        <p:nvSpPr>
          <p:cNvPr id="4" name="&quot;No&quot; Symbol 3"/>
          <p:cNvSpPr/>
          <p:nvPr/>
        </p:nvSpPr>
        <p:spPr>
          <a:xfrm>
            <a:off x="3200400" y="1752600"/>
            <a:ext cx="1828800" cy="175260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aphicFrame>
        <p:nvGraphicFramePr>
          <p:cNvPr id="5" name="Table 4"/>
          <p:cNvGraphicFramePr>
            <a:graphicFrameLocks noGrp="1"/>
          </p:cNvGraphicFramePr>
          <p:nvPr/>
        </p:nvGraphicFramePr>
        <p:xfrm>
          <a:off x="457200" y="1676400"/>
          <a:ext cx="8305800" cy="1905000"/>
        </p:xfrm>
        <a:graphic>
          <a:graphicData uri="http://schemas.openxmlformats.org/drawingml/2006/table">
            <a:tbl>
              <a:tblPr/>
              <a:tblGrid>
                <a:gridCol w="2565400"/>
                <a:gridCol w="2252663"/>
                <a:gridCol w="996950"/>
                <a:gridCol w="987425"/>
                <a:gridCol w="1503362"/>
              </a:tblGrid>
              <a:tr h="1905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New Roman" charset="0"/>
                          <a:cs typeface="Times New Roman" charset="0"/>
                        </a:rPr>
                        <a:t>Last month’s example: We are above the national average of ODR’s and we have a problem with aggression/fighting and disrespect on the playground during K,1,2 morning and lunch recess with 4 students.</a:t>
                      </a:r>
                      <a:endParaRPr kumimoji="0" lang="en-US" sz="1100" b="0" i="0" u="none" strike="noStrike" cap="none" normalizeH="0" baseline="0">
                        <a:ln>
                          <a:noFill/>
                        </a:ln>
                        <a:solidFill>
                          <a:schemeClr val="tx1"/>
                        </a:solidFill>
                        <a:effectLst/>
                        <a:latin typeface="Times New Roman" charset="0"/>
                        <a:ea typeface="Times New Roman" charset="0"/>
                        <a:cs typeface="Times New Roman" charset="0"/>
                      </a:endParaRPr>
                    </a:p>
                  </a:txBody>
                  <a:tcPr marL="60960" marR="6096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Times New Roman" charset="0"/>
                          <a:ea typeface="Times New Roman" charset="0"/>
                          <a:cs typeface="Times New Roman" charset="0"/>
                        </a:rPr>
                        <a:t>3 students are starting CICO system</a:t>
                      </a:r>
                      <a:endParaRPr kumimoji="0" lang="en-US" sz="1100" b="0" i="0" u="none" strike="noStrike" cap="none" normalizeH="0" baseline="0" dirty="0">
                        <a:ln>
                          <a:noFill/>
                        </a:ln>
                        <a:solidFill>
                          <a:schemeClr val="tx1"/>
                        </a:solidFill>
                        <a:effectLst/>
                        <a:latin typeface="Times New Roman"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Times New Roman" charset="0"/>
                          <a:ea typeface="Times New Roman" charset="0"/>
                          <a:cs typeface="Times New Roman" charset="0"/>
                        </a:rPr>
                        <a:t>Older students teach primary students basketball game rules – contingent on D.C. coming to school on time</a:t>
                      </a:r>
                      <a:endParaRPr kumimoji="0" lang="en-US" sz="1100" b="0" i="0" u="none" strike="noStrike" cap="none" normalizeH="0" baseline="0" dirty="0">
                        <a:ln>
                          <a:noFill/>
                        </a:ln>
                        <a:solidFill>
                          <a:schemeClr val="tx1"/>
                        </a:solidFill>
                        <a:effectLst/>
                        <a:latin typeface="Times New Roman"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a:ln>
                            <a:noFill/>
                          </a:ln>
                          <a:solidFill>
                            <a:schemeClr val="tx1"/>
                          </a:solidFill>
                          <a:effectLst/>
                          <a:latin typeface="Times New Roman" charset="0"/>
                          <a:ea typeface="Times New Roman" charset="0"/>
                          <a:cs typeface="Times New Roman" charset="0"/>
                        </a:rPr>
                        <a:t>Reteach</a:t>
                      </a:r>
                      <a:r>
                        <a:rPr kumimoji="0" lang="en-US" sz="900" b="0" i="0" u="none" strike="noStrike" cap="none" normalizeH="0" baseline="0" dirty="0">
                          <a:ln>
                            <a:noFill/>
                          </a:ln>
                          <a:solidFill>
                            <a:schemeClr val="tx1"/>
                          </a:solidFill>
                          <a:effectLst/>
                          <a:latin typeface="Times New Roman" charset="0"/>
                          <a:ea typeface="Times New Roman" charset="0"/>
                          <a:cs typeface="Times New Roman" charset="0"/>
                        </a:rPr>
                        <a:t> playground expectations </a:t>
                      </a:r>
                      <a:endParaRPr kumimoji="0" lang="en-US" sz="1100" b="0" i="0" u="none" strike="noStrike" cap="none" normalizeH="0" baseline="0" dirty="0">
                        <a:ln>
                          <a:noFill/>
                        </a:ln>
                        <a:solidFill>
                          <a:schemeClr val="tx1"/>
                        </a:solidFill>
                        <a:effectLst/>
                        <a:latin typeface="Times New Roman" charset="0"/>
                        <a:ea typeface="Times New Roman" charset="0"/>
                        <a:cs typeface="Times New Roman" charset="0"/>
                      </a:endParaRPr>
                    </a:p>
                  </a:txBody>
                  <a:tcPr marL="60960" marR="609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New Roman" charset="0"/>
                          <a:cs typeface="Times New Roman" charset="0"/>
                        </a:rPr>
                        <a:t>Cico team</a:t>
                      </a:r>
                      <a:endParaRPr kumimoji="0" lang="en-US" sz="1100" b="0" i="0" u="none" strike="noStrike" cap="none" normalizeH="0" baseline="0">
                        <a:ln>
                          <a:noFill/>
                        </a:ln>
                        <a:solidFill>
                          <a:schemeClr val="tx1"/>
                        </a:solidFill>
                        <a:effectLst/>
                        <a:latin typeface="Times New Roman"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New Roman" charset="0"/>
                          <a:cs typeface="Times New Roman" charset="0"/>
                        </a:rPr>
                        <a:t>LL analyze referral data</a:t>
                      </a:r>
                      <a:endParaRPr kumimoji="0" lang="en-US" sz="1100" b="0" i="0" u="none" strike="noStrike" cap="none" normalizeH="0" baseline="0">
                        <a:ln>
                          <a:noFill/>
                        </a:ln>
                        <a:solidFill>
                          <a:schemeClr val="tx1"/>
                        </a:solidFill>
                        <a:effectLst/>
                        <a:latin typeface="Times New Roman"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New Roman" charset="0"/>
                          <a:cs typeface="Times New Roman" charset="0"/>
                        </a:rPr>
                        <a:t>NN/MM</a:t>
                      </a:r>
                      <a:endParaRPr kumimoji="0" lang="en-US" sz="1100" b="0" i="0" u="none" strike="noStrike" cap="none" normalizeH="0" baseline="0">
                        <a:ln>
                          <a:noFill/>
                        </a:ln>
                        <a:solidFill>
                          <a:schemeClr val="tx1"/>
                        </a:solidFill>
                        <a:effectLst/>
                        <a:latin typeface="Times New Roman" charset="0"/>
                        <a:ea typeface="Times New Roman" charset="0"/>
                        <a:cs typeface="Times New Roman" charset="0"/>
                      </a:endParaRPr>
                    </a:p>
                  </a:txBody>
                  <a:tcPr marL="60960" marR="609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New Roman" charset="0"/>
                          <a:cs typeface="Times New Roman" charset="0"/>
                        </a:rPr>
                        <a:t>11/16/2009</a:t>
                      </a:r>
                      <a:endParaRPr kumimoji="0" lang="en-US" sz="1100" b="0" i="0" u="none" strike="noStrike" cap="none" normalizeH="0" baseline="0">
                        <a:ln>
                          <a:noFill/>
                        </a:ln>
                        <a:solidFill>
                          <a:schemeClr val="tx1"/>
                        </a:solidFill>
                        <a:effectLst/>
                        <a:latin typeface="Times New Roman"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New Roman" charset="0"/>
                          <a:cs typeface="Times New Roman" charset="0"/>
                        </a:rPr>
                        <a:t>January PBS meeting</a:t>
                      </a:r>
                      <a:endParaRPr kumimoji="0" lang="en-US" sz="1100" b="0" i="0" u="none" strike="noStrike" cap="none" normalizeH="0" baseline="0">
                        <a:ln>
                          <a:noFill/>
                        </a:ln>
                        <a:solidFill>
                          <a:schemeClr val="tx1"/>
                        </a:solidFill>
                        <a:effectLst/>
                        <a:latin typeface="Times New Roman"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Times New Roman" charset="0"/>
                          <a:ea typeface="Times New Roman" charset="0"/>
                          <a:cs typeface="Times New Roman" charset="0"/>
                        </a:rPr>
                        <a:t>11/16/09</a:t>
                      </a:r>
                      <a:endParaRPr kumimoji="0" lang="en-US" sz="1100" b="0" i="0" u="none" strike="noStrike" cap="none" normalizeH="0" baseline="0">
                        <a:ln>
                          <a:noFill/>
                        </a:ln>
                        <a:solidFill>
                          <a:schemeClr val="tx1"/>
                        </a:solidFill>
                        <a:effectLst/>
                        <a:latin typeface="Times New Roman" charset="0"/>
                        <a:ea typeface="Times New Roman" charset="0"/>
                        <a:cs typeface="Times New Roman" charset="0"/>
                      </a:endParaRPr>
                    </a:p>
                  </a:txBody>
                  <a:tcPr marL="60960" marR="609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Times New Roman" charset="0"/>
                          <a:ea typeface="Times New Roman" charset="0"/>
                          <a:cs typeface="Times New Roman" charset="0"/>
                        </a:rPr>
                        <a:t>CICO Team check-in every two weeks to see if students are meeting 80% of their goal.</a:t>
                      </a:r>
                      <a:endParaRPr kumimoji="0" lang="en-US" sz="1100" b="0" i="0" u="none" strike="noStrike" cap="none" normalizeH="0" baseline="0" dirty="0">
                        <a:ln>
                          <a:noFill/>
                        </a:ln>
                        <a:solidFill>
                          <a:schemeClr val="tx1"/>
                        </a:solidFill>
                        <a:effectLst/>
                        <a:latin typeface="Times New Roman"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Times New Roman" charset="0"/>
                          <a:ea typeface="Times New Roman" charset="0"/>
                          <a:cs typeface="Times New Roman" charset="0"/>
                        </a:rPr>
                        <a:t>Decrease of playground referrals by 25% by January PBS meeting. CICO team will report</a:t>
                      </a:r>
                      <a:endParaRPr kumimoji="0" lang="en-US" sz="1100" b="0" i="0" u="none" strike="noStrike" cap="none" normalizeH="0" baseline="0" dirty="0">
                        <a:ln>
                          <a:noFill/>
                        </a:ln>
                        <a:solidFill>
                          <a:schemeClr val="tx1"/>
                        </a:solidFill>
                        <a:effectLst/>
                        <a:latin typeface="Times New Roman"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Times New Roman" charset="0"/>
                          <a:ea typeface="Times New Roman" charset="0"/>
                          <a:cs typeface="Times New Roman" charset="0"/>
                        </a:rPr>
                        <a:t>Decrease of playground referrals by  K-2 students and D.C. defiance/disruption referrals</a:t>
                      </a:r>
                      <a:endParaRPr kumimoji="0" lang="en-US" sz="1100" b="0" i="0" u="none" strike="noStrike" cap="none" normalizeH="0" baseline="0" dirty="0">
                        <a:ln>
                          <a:noFill/>
                        </a:ln>
                        <a:solidFill>
                          <a:schemeClr val="tx1"/>
                        </a:solidFill>
                        <a:effectLst/>
                        <a:latin typeface="Times New Roman" charset="0"/>
                        <a:ea typeface="Times New Roman" charset="0"/>
                        <a:cs typeface="Times New Roman" charset="0"/>
                      </a:endParaRPr>
                    </a:p>
                  </a:txBody>
                  <a:tcPr marL="60960" marR="6096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457200"/>
            <a:ext cx="8229600" cy="1143000"/>
          </a:xfrm>
        </p:spPr>
        <p:txBody>
          <a:bodyPr>
            <a:noAutofit/>
          </a:bodyPr>
          <a:lstStyle/>
          <a:p>
            <a:pPr eaLnBrk="1" hangingPunct="1">
              <a:defRPr/>
            </a:pPr>
            <a:r>
              <a:rPr lang="en-US" sz="4000" b="1" dirty="0" smtClean="0">
                <a:effectLst>
                  <a:outerShdw blurRad="38100" dist="38100" dir="2700000" algn="tl">
                    <a:srgbClr val="C0C0C0"/>
                  </a:outerShdw>
                </a:effectLst>
              </a:rPr>
              <a:t>8. Educate staff about </a:t>
            </a:r>
            <a:br>
              <a:rPr lang="en-US" sz="4000" b="1" dirty="0" smtClean="0">
                <a:effectLst>
                  <a:outerShdw blurRad="38100" dist="38100" dir="2700000" algn="tl">
                    <a:srgbClr val="C0C0C0"/>
                  </a:outerShdw>
                </a:effectLst>
              </a:rPr>
            </a:br>
            <a:r>
              <a:rPr lang="en-US" sz="4000" b="1" dirty="0" smtClean="0">
                <a:effectLst>
                  <a:outerShdw blurRad="38100" dist="38100" dir="2700000" algn="tl">
                    <a:srgbClr val="C0C0C0"/>
                  </a:outerShdw>
                </a:effectLst>
              </a:rPr>
              <a:t>evidence-based practice</a:t>
            </a:r>
          </a:p>
        </p:txBody>
      </p:sp>
      <p:sp>
        <p:nvSpPr>
          <p:cNvPr id="125955" name="Rectangle 3"/>
          <p:cNvSpPr>
            <a:spLocks noGrp="1" noChangeArrowheads="1"/>
          </p:cNvSpPr>
          <p:nvPr>
            <p:ph type="body" idx="1"/>
          </p:nvPr>
        </p:nvSpPr>
        <p:spPr>
          <a:xfrm>
            <a:off x="609600" y="2133600"/>
            <a:ext cx="8229600" cy="4724400"/>
          </a:xfrm>
        </p:spPr>
        <p:txBody>
          <a:bodyPr/>
          <a:lstStyle/>
          <a:p>
            <a:pPr marL="609600" indent="-609600" eaLnBrk="1" hangingPunct="1">
              <a:lnSpc>
                <a:spcPct val="80000"/>
              </a:lnSpc>
              <a:buFont typeface="Arial" pitchFamily="29" charset="0"/>
              <a:buChar char="–"/>
            </a:pPr>
            <a:r>
              <a:rPr lang="en-US" sz="2800" dirty="0">
                <a:ea typeface="ＭＳ Ｐゴシック" pitchFamily="29" charset="-128"/>
                <a:cs typeface="ＭＳ Ｐゴシック" pitchFamily="29" charset="-128"/>
              </a:rPr>
              <a:t>“</a:t>
            </a:r>
            <a:r>
              <a:rPr lang="en-US" sz="2800" i="1" dirty="0">
                <a:ea typeface="ＭＳ Ｐゴシック" pitchFamily="29" charset="-128"/>
                <a:cs typeface="ＭＳ Ｐゴシック" pitchFamily="29" charset="-128"/>
              </a:rPr>
              <a:t>Staff as consumers</a:t>
            </a:r>
            <a:r>
              <a:rPr lang="en-US" sz="2800" dirty="0">
                <a:ea typeface="ＭＳ Ｐゴシック" pitchFamily="29" charset="-128"/>
                <a:cs typeface="ＭＳ Ｐゴシック" pitchFamily="29" charset="-128"/>
              </a:rPr>
              <a:t>” of evidence based practices- with an average of 14 initiatives going at any one time in schools, educators must be able to say no to new practices that are unnecessary</a:t>
            </a:r>
          </a:p>
          <a:p>
            <a:pPr marL="609600" indent="-609600" eaLnBrk="1" hangingPunct="1">
              <a:lnSpc>
                <a:spcPct val="80000"/>
              </a:lnSpc>
              <a:buFont typeface="Arial" pitchFamily="29" charset="0"/>
              <a:buChar char="–"/>
            </a:pPr>
            <a:endParaRPr lang="en-US" sz="2400" dirty="0">
              <a:ea typeface="ＭＳ Ｐゴシック" pitchFamily="29" charset="-128"/>
              <a:cs typeface="ＭＳ Ｐゴシック" pitchFamily="29" charset="-128"/>
            </a:endParaRPr>
          </a:p>
          <a:p>
            <a:pPr marL="609600" indent="-609600" eaLnBrk="1" hangingPunct="1">
              <a:lnSpc>
                <a:spcPct val="80000"/>
              </a:lnSpc>
              <a:buFont typeface="Arial" pitchFamily="29" charset="0"/>
              <a:buChar char="–"/>
            </a:pPr>
            <a:r>
              <a:rPr lang="en-US" sz="2800" dirty="0">
                <a:ea typeface="ＭＳ Ｐゴシック" pitchFamily="29" charset="-128"/>
                <a:cs typeface="ＭＳ Ｐゴシック" pitchFamily="29" charset="-128"/>
              </a:rPr>
              <a:t>Best practices should not go away with when we get new leadership- with data, we can make informed decisions about effective and ineffective practices that fit into each school’s culture- when we use data, we can make decisions that reflect the needs of our individual building</a:t>
            </a:r>
            <a:r>
              <a:rPr lang="en-US" sz="2400" dirty="0">
                <a:ea typeface="ＭＳ Ｐゴシック" pitchFamily="29" charset="-128"/>
                <a:cs typeface="ＭＳ Ｐゴシック" pitchFamily="29" charset="-128"/>
              </a:rPr>
              <a:t> </a:t>
            </a:r>
          </a:p>
          <a:p>
            <a:pPr marL="609600" indent="-609600" eaLnBrk="1" hangingPunct="1">
              <a:lnSpc>
                <a:spcPct val="80000"/>
              </a:lnSpc>
            </a:pPr>
            <a:endParaRPr lang="en-US" sz="2400" dirty="0">
              <a:ea typeface="ＭＳ Ｐゴシック" pitchFamily="29" charset="-128"/>
              <a:cs typeface="ＭＳ Ｐゴシック" pitchFamily="29" charset="-128"/>
            </a:endParaRPr>
          </a:p>
        </p:txBody>
      </p:sp>
      <p:sp>
        <p:nvSpPr>
          <p:cNvPr id="125956" name="AutoShape 4"/>
          <p:cNvSpPr>
            <a:spLocks noChangeArrowheads="1"/>
          </p:cNvSpPr>
          <p:nvPr/>
        </p:nvSpPr>
        <p:spPr bwMode="auto">
          <a:xfrm>
            <a:off x="0" y="0"/>
            <a:ext cx="1371600" cy="2133600"/>
          </a:xfrm>
          <a:prstGeom prst="rtTriangle">
            <a:avLst/>
          </a:prstGeom>
          <a:solidFill>
            <a:srgbClr val="33CC33"/>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25957" name="AutoShape 5"/>
          <p:cNvSpPr>
            <a:spLocks noChangeArrowheads="1"/>
          </p:cNvSpPr>
          <p:nvPr/>
        </p:nvSpPr>
        <p:spPr bwMode="auto">
          <a:xfrm>
            <a:off x="0" y="0"/>
            <a:ext cx="571500" cy="893763"/>
          </a:xfrm>
          <a:prstGeom prst="rtTriangle">
            <a:avLst/>
          </a:prstGeom>
          <a:solidFill>
            <a:srgbClr val="FFFF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25958" name="AutoShape 6"/>
          <p:cNvSpPr>
            <a:spLocks noChangeArrowheads="1"/>
          </p:cNvSpPr>
          <p:nvPr/>
        </p:nvSpPr>
        <p:spPr bwMode="auto">
          <a:xfrm>
            <a:off x="0" y="0"/>
            <a:ext cx="228600" cy="342900"/>
          </a:xfrm>
          <a:prstGeom prst="rtTriangle">
            <a:avLst/>
          </a:prstGeom>
          <a:solidFill>
            <a:srgbClr val="FF00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F93B42A7-71DA-6C4D-83B4-B36938559A4D}" type="slidenum">
              <a:rPr lang="en-US" smtClean="0"/>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hidden="1"/>
          <p:cNvSpPr>
            <a:spLocks noGrp="1" noChangeArrowheads="1"/>
          </p:cNvSpPr>
          <p:nvPr>
            <p:ph type="title"/>
          </p:nvPr>
        </p:nvSpPr>
        <p:spPr/>
        <p:txBody>
          <a:bodyPr/>
          <a:lstStyle/>
          <a:p>
            <a:pPr eaLnBrk="1" hangingPunct="1"/>
            <a:endParaRPr lang="en-US" smtClean="0"/>
          </a:p>
        </p:txBody>
      </p:sp>
      <p:sp>
        <p:nvSpPr>
          <p:cNvPr id="95235" name="Rectangle 3" descr="transport14"/>
          <p:cNvSpPr>
            <a:spLocks noGrp="1" noChangeAspect="1" noChangeArrowheads="1"/>
          </p:cNvSpPr>
          <p:nvPr isPhoto="1"/>
        </p:nvSpPr>
        <p:spPr bwMode="auto">
          <a:xfrm>
            <a:off x="2411414" y="1628775"/>
            <a:ext cx="4211637" cy="4321175"/>
          </a:xfrm>
          <a:prstGeom prst="rect">
            <a:avLst/>
          </a:prstGeom>
          <a:blipFill dpi="0" rotWithShape="1">
            <a:blip r:embed="rId3" cstate="print"/>
            <a:srcRect/>
            <a:stretch>
              <a:fillRect/>
            </a:stretch>
          </a:blipFill>
          <a:ln w="9525">
            <a:solidFill>
              <a:schemeClr val="tx1"/>
            </a:solidFill>
            <a:miter lim="800000"/>
            <a:headEnd/>
            <a:tailEnd/>
          </a:ln>
        </p:spPr>
        <p:txBody>
          <a:bodyPr lIns="91439" tIns="45719" rIns="91439" bIns="45719"/>
          <a:lstStyle/>
          <a:p>
            <a:endParaRPr lang="en-US"/>
          </a:p>
        </p:txBody>
      </p:sp>
      <p:sp>
        <p:nvSpPr>
          <p:cNvPr id="25604" name="Text Box 4"/>
          <p:cNvSpPr txBox="1">
            <a:spLocks noChangeArrowheads="1"/>
          </p:cNvSpPr>
          <p:nvPr/>
        </p:nvSpPr>
        <p:spPr bwMode="auto">
          <a:xfrm>
            <a:off x="663575" y="692151"/>
            <a:ext cx="7580313" cy="646113"/>
          </a:xfrm>
          <a:prstGeom prst="rect">
            <a:avLst/>
          </a:prstGeom>
          <a:noFill/>
          <a:ln w="9525">
            <a:noFill/>
            <a:miter lim="800000"/>
            <a:headEnd/>
            <a:tailEnd/>
          </a:ln>
        </p:spPr>
        <p:txBody>
          <a:bodyPr lIns="91439" tIns="45719" rIns="91439" bIns="45719">
            <a:spAutoFit/>
          </a:bodyPr>
          <a:lstStyle/>
          <a:p>
            <a:pPr>
              <a:defRPr/>
            </a:pPr>
            <a:r>
              <a:rPr lang="en-US" sz="3600" dirty="0">
                <a:solidFill>
                  <a:schemeClr val="tx2"/>
                </a:solidFill>
                <a:latin typeface="+mj-lt"/>
              </a:rPr>
              <a:t>Before you add one more thing….</a:t>
            </a:r>
          </a:p>
        </p:txBody>
      </p:sp>
      <p:sp>
        <p:nvSpPr>
          <p:cNvPr id="95237" name="TextBox 4"/>
          <p:cNvSpPr txBox="1">
            <a:spLocks noChangeArrowheads="1"/>
          </p:cNvSpPr>
          <p:nvPr/>
        </p:nvSpPr>
        <p:spPr bwMode="auto">
          <a:xfrm>
            <a:off x="0" y="6211671"/>
            <a:ext cx="3044825" cy="646329"/>
          </a:xfrm>
          <a:prstGeom prst="rect">
            <a:avLst/>
          </a:prstGeom>
          <a:noFill/>
          <a:ln w="9525">
            <a:noFill/>
            <a:miter lim="800000"/>
            <a:headEnd/>
            <a:tailEnd/>
          </a:ln>
        </p:spPr>
        <p:txBody>
          <a:bodyPr lIns="91439" tIns="45719" rIns="91439" bIns="45719">
            <a:spAutoFit/>
          </a:bodyPr>
          <a:lstStyle/>
          <a:p>
            <a:r>
              <a:rPr lang="en-US" dirty="0" err="1"/>
              <a:t>www.safetycenter.navy.mil</a:t>
            </a:r>
            <a:endParaRPr lang="en-US" dirty="0"/>
          </a:p>
          <a:p>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normAutofit fontScale="90000"/>
          </a:bodyPr>
          <a:lstStyle/>
          <a:p>
            <a:pPr eaLnBrk="1" hangingPunct="1"/>
            <a:r>
              <a:rPr lang="en-CA" sz="3600">
                <a:ea typeface="ＭＳ Ｐゴシック" pitchFamily="29" charset="-128"/>
                <a:cs typeface="ＭＳ Ｐゴシック" pitchFamily="29" charset="-128"/>
              </a:rPr>
              <a:t>                          Memo</a:t>
            </a:r>
            <a:br>
              <a:rPr lang="en-CA" sz="3600">
                <a:ea typeface="ＭＳ Ｐゴシック" pitchFamily="29" charset="-128"/>
                <a:cs typeface="ＭＳ Ｐゴシック" pitchFamily="29" charset="-128"/>
              </a:rPr>
            </a:br>
            <a:r>
              <a:rPr lang="en-CA" sz="3600">
                <a:ea typeface="ＭＳ Ｐゴシック" pitchFamily="29" charset="-128"/>
                <a:cs typeface="ＭＳ Ｐゴシック" pitchFamily="29" charset="-128"/>
              </a:rPr>
              <a:t>To: School Administrators</a:t>
            </a:r>
            <a:br>
              <a:rPr lang="en-CA" sz="3600">
                <a:ea typeface="ＭＳ Ｐゴシック" pitchFamily="29" charset="-128"/>
                <a:cs typeface="ＭＳ Ｐゴシック" pitchFamily="29" charset="-128"/>
              </a:rPr>
            </a:br>
            <a:r>
              <a:rPr lang="en-CA" sz="3600">
                <a:ea typeface="ＭＳ Ｐゴシック" pitchFamily="29" charset="-128"/>
                <a:cs typeface="ＭＳ Ｐゴシック" pitchFamily="29" charset="-128"/>
              </a:rPr>
              <a:t>From: District Administrators</a:t>
            </a:r>
          </a:p>
        </p:txBody>
      </p:sp>
      <p:sp>
        <p:nvSpPr>
          <p:cNvPr id="378883" name="Rectangle 3"/>
          <p:cNvSpPr>
            <a:spLocks noGrp="1" noChangeArrowheads="1"/>
          </p:cNvSpPr>
          <p:nvPr>
            <p:ph type="body" idx="1"/>
          </p:nvPr>
        </p:nvSpPr>
        <p:spPr>
          <a:xfrm>
            <a:off x="914400" y="1981200"/>
            <a:ext cx="8229600" cy="4876800"/>
          </a:xfrm>
        </p:spPr>
        <p:txBody>
          <a:bodyPr/>
          <a:lstStyle/>
          <a:p>
            <a:pPr eaLnBrk="1" hangingPunct="1">
              <a:lnSpc>
                <a:spcPct val="90000"/>
              </a:lnSpc>
              <a:buFontTx/>
              <a:buNone/>
            </a:pPr>
            <a:r>
              <a:rPr lang="en-CA" sz="2800">
                <a:ea typeface="ＭＳ Ｐゴシック" pitchFamily="29" charset="-128"/>
                <a:cs typeface="ＭＳ Ｐゴシック" pitchFamily="29" charset="-128"/>
              </a:rPr>
              <a:t>    In keeping with the new state initiative, this fall we will be implementing an exciting new district initiative of SNI in place of LYI. All in-service days previously scheduled for LYI will be rescheduled as staff development for SNI. The $500 for release time and materials for LYI will be discontinued and provided instead for SNI. By the way, you will need to create local SNI teams that meet weekly. The former members of your LYI team would be perfect for this new team. Your new SNI binders will be coming next week. Have a great year!!!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883">
                                            <p:txEl>
                                              <p:pRg st="0" end="0"/>
                                            </p:txEl>
                                          </p:spTgt>
                                        </p:tgtEl>
                                        <p:attrNameLst>
                                          <p:attrName>style.visibility</p:attrName>
                                        </p:attrNameLst>
                                      </p:cBhvr>
                                      <p:to>
                                        <p:strVal val="visible"/>
                                      </p:to>
                                    </p:set>
                                    <p:animEffect transition="in" filter="dissolve">
                                      <p:cBhvr>
                                        <p:cTn id="7" dur="500"/>
                                        <p:tgtEl>
                                          <p:spTgt spid="37888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78882"/>
                                        </p:tgtEl>
                                        <p:attrNameLst>
                                          <p:attrName>style.visibility</p:attrName>
                                        </p:attrNameLst>
                                      </p:cBhvr>
                                      <p:to>
                                        <p:strVal val="visible"/>
                                      </p:to>
                                    </p:set>
                                    <p:animEffect transition="in" filter="dissolve">
                                      <p:cBhvr>
                                        <p:cTn id="10" dur="500"/>
                                        <p:tgtEl>
                                          <p:spTgt spid="378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2" grpId="0"/>
      <p:bldP spid="37888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14400" y="304800"/>
            <a:ext cx="8229600" cy="1143000"/>
          </a:xfrm>
        </p:spPr>
        <p:txBody>
          <a:bodyPr>
            <a:normAutofit fontScale="90000"/>
          </a:bodyPr>
          <a:lstStyle/>
          <a:p>
            <a:pPr eaLnBrk="1" hangingPunct="1">
              <a:defRPr/>
            </a:pPr>
            <a:r>
              <a:rPr lang="en-US" sz="4000" b="1" dirty="0" smtClean="0">
                <a:effectLst>
                  <a:outerShdw blurRad="38100" dist="38100" dir="2700000" algn="tl">
                    <a:srgbClr val="C0C0C0"/>
                  </a:outerShdw>
                </a:effectLst>
              </a:rPr>
              <a:t>9. Adjusting along the way</a:t>
            </a:r>
            <a:br>
              <a:rPr lang="en-US" sz="4000" b="1" dirty="0" smtClean="0">
                <a:effectLst>
                  <a:outerShdw blurRad="38100" dist="38100" dir="2700000" algn="tl">
                    <a:srgbClr val="C0C0C0"/>
                  </a:outerShdw>
                </a:effectLst>
              </a:rPr>
            </a:br>
            <a:r>
              <a:rPr lang="en-US" sz="4000" b="1" dirty="0" smtClean="0">
                <a:effectLst>
                  <a:outerShdw blurRad="38100" dist="38100" dir="2700000" algn="tl">
                    <a:srgbClr val="C0C0C0"/>
                  </a:outerShdw>
                </a:effectLst>
              </a:rPr>
              <a:t>(adapted from Situational Leadership</a:t>
            </a:r>
            <a:br>
              <a:rPr lang="en-US" sz="4000" b="1" dirty="0" smtClean="0">
                <a:effectLst>
                  <a:outerShdw blurRad="38100" dist="38100" dir="2700000" algn="tl">
                    <a:srgbClr val="C0C0C0"/>
                  </a:outerShdw>
                </a:effectLst>
              </a:rPr>
            </a:br>
            <a:r>
              <a:rPr lang="en-US" sz="4000" b="1" dirty="0" smtClean="0">
                <a:effectLst>
                  <a:outerShdw blurRad="38100" dist="38100" dir="2700000" algn="tl">
                    <a:srgbClr val="C0C0C0"/>
                  </a:outerShdw>
                </a:effectLst>
              </a:rPr>
              <a:t>Blanchard and Hersey) </a:t>
            </a:r>
          </a:p>
        </p:txBody>
      </p:sp>
      <p:sp>
        <p:nvSpPr>
          <p:cNvPr id="132099" name="Rectangle 3"/>
          <p:cNvSpPr>
            <a:spLocks noGrp="1" noChangeArrowheads="1"/>
          </p:cNvSpPr>
          <p:nvPr>
            <p:ph type="body" idx="1"/>
          </p:nvPr>
        </p:nvSpPr>
        <p:spPr>
          <a:xfrm>
            <a:off x="75151" y="1943145"/>
            <a:ext cx="9068850" cy="5190021"/>
          </a:xfrm>
        </p:spPr>
        <p:txBody>
          <a:bodyPr>
            <a:normAutofit fontScale="47500" lnSpcReduction="20000"/>
          </a:bodyPr>
          <a:lstStyle/>
          <a:p>
            <a:pPr marL="609600" indent="-609600" eaLnBrk="1" hangingPunct="1">
              <a:buNone/>
            </a:pPr>
            <a:endParaRPr lang="en-US" dirty="0" smtClean="0">
              <a:ea typeface="ＭＳ Ｐゴシック" pitchFamily="29" charset="-128"/>
              <a:cs typeface="ＭＳ Ｐゴシック" pitchFamily="29" charset="-128"/>
            </a:endParaRPr>
          </a:p>
          <a:p>
            <a:pPr marL="609600" indent="-609600" eaLnBrk="1" hangingPunct="1">
              <a:buNone/>
            </a:pPr>
            <a:r>
              <a:rPr lang="en-US" dirty="0" smtClean="0">
                <a:ea typeface="ＭＳ Ｐゴシック" pitchFamily="29" charset="-128"/>
                <a:cs typeface="ＭＳ Ｐゴシック" pitchFamily="29" charset="-128"/>
              </a:rPr>
              <a:t>Team needs to adjust to situation (teams skill set, knowledge and commitment to change)</a:t>
            </a:r>
          </a:p>
          <a:p>
            <a:pPr marL="609600" indent="-609600" eaLnBrk="1" hangingPunct="1">
              <a:buNone/>
            </a:pPr>
            <a:endParaRPr lang="en-US" dirty="0" smtClean="0">
              <a:ea typeface="ＭＳ Ｐゴシック" pitchFamily="29" charset="-128"/>
              <a:cs typeface="ＭＳ Ｐゴシック" pitchFamily="29" charset="-128"/>
            </a:endParaRPr>
          </a:p>
          <a:p>
            <a:pPr marL="609600" indent="-609600">
              <a:buNone/>
            </a:pPr>
            <a:r>
              <a:rPr lang="en-US" dirty="0" smtClean="0"/>
              <a:t>C1- Teaching/Transfer of new skill set: Define the roles and tasks (BOQ, BAT) of the ‘follower’ or team and supervise them closely. Decisions are made by the coach/facilitator and announced, so communication is largely one-way. Team will lack fluency who  but are enthusiastic and committed. They need direction and supervision to get them started.</a:t>
            </a:r>
          </a:p>
          <a:p>
            <a:pPr marL="609600" indent="-609600">
              <a:buNone/>
            </a:pPr>
            <a:r>
              <a:rPr lang="en-US" dirty="0" smtClean="0"/>
              <a:t>C2 – Coaching – High task focus, high relationship focus – coach still define roles and tasks, but seeks ideas and suggestions from the team. communication is much more two-way. For people who have some competence but can lack commitment. They need direction and supervision because they are still relatively inexperienced. They also need support and praise to build their self-esteem, and involvement in decision-making to restore their commitment.</a:t>
            </a:r>
          </a:p>
          <a:p>
            <a:pPr marL="609600" indent="-609600">
              <a:buNone/>
            </a:pPr>
            <a:r>
              <a:rPr lang="en-US" dirty="0" smtClean="0"/>
              <a:t>C3 – Participating / Supporting – Low task focus, high relationship focus – coach pass day-to-day decisions, such as task allocation and processes, to the team. The leader facilitates and takes part in decisions, but control is with the team. For people who have competence, but lack confidence or motivation. They do not need much direction because of their skills, but support is necessary to bolster their confidence and motivation.</a:t>
            </a:r>
          </a:p>
          <a:p>
            <a:pPr marL="609600" indent="-609600">
              <a:buNone/>
            </a:pPr>
            <a:r>
              <a:rPr lang="en-US" dirty="0" smtClean="0"/>
              <a:t>C4 – Delegating – Low task focus, low relationship focus – coach still involved in decisions and problem-solving, but control is with the team. The team decides when and how the coach will be involved. For people who have both competence and commitment-they are able and willing to work on a project by themselves with little supervision or support.</a:t>
            </a:r>
            <a:endParaRPr lang="en-US" dirty="0">
              <a:ea typeface="ＭＳ Ｐゴシック" pitchFamily="29" charset="-128"/>
              <a:cs typeface="ＭＳ Ｐゴシック" pitchFamily="29" charset="-128"/>
            </a:endParaRPr>
          </a:p>
        </p:txBody>
      </p:sp>
      <p:sp>
        <p:nvSpPr>
          <p:cNvPr id="132100" name="AutoShape 4"/>
          <p:cNvSpPr>
            <a:spLocks noChangeArrowheads="1"/>
          </p:cNvSpPr>
          <p:nvPr/>
        </p:nvSpPr>
        <p:spPr bwMode="auto">
          <a:xfrm>
            <a:off x="0" y="0"/>
            <a:ext cx="1371600" cy="2133600"/>
          </a:xfrm>
          <a:prstGeom prst="rtTriangle">
            <a:avLst/>
          </a:prstGeom>
          <a:solidFill>
            <a:srgbClr val="33CC33"/>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32101" name="AutoShape 5"/>
          <p:cNvSpPr>
            <a:spLocks noChangeArrowheads="1"/>
          </p:cNvSpPr>
          <p:nvPr/>
        </p:nvSpPr>
        <p:spPr bwMode="auto">
          <a:xfrm>
            <a:off x="0" y="0"/>
            <a:ext cx="571500" cy="893763"/>
          </a:xfrm>
          <a:prstGeom prst="rtTriangle">
            <a:avLst/>
          </a:prstGeom>
          <a:solidFill>
            <a:srgbClr val="FFFF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32102" name="AutoShape 6"/>
          <p:cNvSpPr>
            <a:spLocks noChangeArrowheads="1"/>
          </p:cNvSpPr>
          <p:nvPr/>
        </p:nvSpPr>
        <p:spPr bwMode="auto">
          <a:xfrm>
            <a:off x="0" y="0"/>
            <a:ext cx="228600" cy="342900"/>
          </a:xfrm>
          <a:prstGeom prst="rtTriangle">
            <a:avLst/>
          </a:prstGeom>
          <a:solidFill>
            <a:srgbClr val="FF00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F93B42A7-71DA-6C4D-83B4-B36938559A4D}" type="slidenum">
              <a:rPr lang="en-US" smtClean="0"/>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 Team/Staff</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T4 – High Competence, High Commitment – Fluent and experienced with innovation, and comfortable with their own ability to do it well. May even be more skilled than the coach .</a:t>
            </a:r>
          </a:p>
          <a:p>
            <a:pPr>
              <a:buNone/>
            </a:pPr>
            <a:r>
              <a:rPr lang="en-US" b="1" dirty="0" smtClean="0"/>
              <a:t>T3 – High Competence, Variable Commitment – Experienced and capable, but may lack the confidence to go it alone, or the motivation to do it well / quickly.</a:t>
            </a:r>
          </a:p>
          <a:p>
            <a:pPr>
              <a:buNone/>
            </a:pPr>
            <a:r>
              <a:rPr lang="en-US" b="1" dirty="0" smtClean="0"/>
              <a:t>T2 – Some Competence, Low Commitment – May have some relevant skills, but won’t be able to do the job without help. The task or the situation may be new to them.</a:t>
            </a:r>
          </a:p>
          <a:p>
            <a:pPr>
              <a:buNone/>
            </a:pPr>
            <a:r>
              <a:rPr lang="en-US" b="1" dirty="0" smtClean="0"/>
              <a:t>T1 – Low Competence, High Commitment – Generally lacking the specific skills required for the job in hand, but has the confidence and / or motivation to tackle it.</a:t>
            </a:r>
            <a:endParaRPr lang="en-US" dirty="0"/>
          </a:p>
        </p:txBody>
      </p:sp>
      <p:sp>
        <p:nvSpPr>
          <p:cNvPr id="4" name="Slide Number Placeholder 3"/>
          <p:cNvSpPr>
            <a:spLocks noGrp="1"/>
          </p:cNvSpPr>
          <p:nvPr>
            <p:ph type="sldNum" sz="quarter" idx="12"/>
          </p:nvPr>
        </p:nvSpPr>
        <p:spPr/>
        <p:txBody>
          <a:bodyPr/>
          <a:lstStyle/>
          <a:p>
            <a:fld id="{F93B42A7-71DA-6C4D-83B4-B36938559A4D}" type="slidenum">
              <a:rPr lang="en-US" smtClean="0"/>
              <a:pPr/>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304800"/>
            <a:ext cx="8229600" cy="1143000"/>
          </a:xfrm>
        </p:spPr>
        <p:txBody>
          <a:bodyPr>
            <a:noAutofit/>
          </a:bodyPr>
          <a:lstStyle/>
          <a:p>
            <a:pPr eaLnBrk="1" hangingPunct="1">
              <a:defRPr/>
            </a:pPr>
            <a:r>
              <a:rPr lang="en-US" sz="4000" b="1" dirty="0">
                <a:effectLst>
                  <a:outerShdw blurRad="38100" dist="38100" dir="2700000" algn="tl">
                    <a:srgbClr val="DDDDDD"/>
                  </a:outerShdw>
                </a:effectLst>
                <a:ea typeface="ＭＳ Ｐゴシック" pitchFamily="29" charset="-128"/>
                <a:cs typeface="ＭＳ Ｐゴシック" pitchFamily="29" charset="-128"/>
              </a:rPr>
              <a:t>10. Empower staff</a:t>
            </a:r>
            <a:br>
              <a:rPr lang="en-US" sz="4000" b="1" dirty="0">
                <a:effectLst>
                  <a:outerShdw blurRad="38100" dist="38100" dir="2700000" algn="tl">
                    <a:srgbClr val="DDDDDD"/>
                  </a:outerShdw>
                </a:effectLst>
                <a:ea typeface="ＭＳ Ｐゴシック" pitchFamily="29" charset="-128"/>
                <a:cs typeface="ＭＳ Ｐゴシック" pitchFamily="29" charset="-128"/>
              </a:rPr>
            </a:br>
            <a:r>
              <a:rPr lang="en-US" sz="4000" b="1" dirty="0">
                <a:effectLst>
                  <a:outerShdw blurRad="38100" dist="38100" dir="2700000" algn="tl">
                    <a:srgbClr val="DDDDDD"/>
                  </a:outerShdw>
                </a:effectLst>
                <a:ea typeface="ＭＳ Ｐゴシック" pitchFamily="29" charset="-128"/>
                <a:cs typeface="ＭＳ Ｐゴシック" pitchFamily="29" charset="-128"/>
              </a:rPr>
              <a:t>also make it easy to do….</a:t>
            </a:r>
          </a:p>
        </p:txBody>
      </p:sp>
      <p:sp>
        <p:nvSpPr>
          <p:cNvPr id="134147" name="Rectangle 3"/>
          <p:cNvSpPr>
            <a:spLocks noGrp="1" noChangeArrowheads="1"/>
          </p:cNvSpPr>
          <p:nvPr>
            <p:ph type="body" idx="1"/>
          </p:nvPr>
        </p:nvSpPr>
        <p:spPr>
          <a:xfrm>
            <a:off x="533400" y="2133600"/>
            <a:ext cx="8229600" cy="4525963"/>
          </a:xfrm>
        </p:spPr>
        <p:txBody>
          <a:bodyPr/>
          <a:lstStyle/>
          <a:p>
            <a:pPr marL="609600" indent="-609600" eaLnBrk="1" hangingPunct="1">
              <a:lnSpc>
                <a:spcPct val="90000"/>
              </a:lnSpc>
              <a:buFont typeface="Arial" pitchFamily="29" charset="0"/>
              <a:buChar char="–"/>
            </a:pPr>
            <a:r>
              <a:rPr lang="en-US" dirty="0">
                <a:ea typeface="ＭＳ Ｐゴシック" pitchFamily="29" charset="-128"/>
                <a:cs typeface="ＭＳ Ｐゴシック" pitchFamily="29" charset="-128"/>
              </a:rPr>
              <a:t>Give them a voice, communication mechanism – referral process for tier 2,3- respond to requests in 24 hours, provide support within 48 hours- system must be there before kids are identified- make them part of the process when designing supports-</a:t>
            </a:r>
            <a:endParaRPr lang="en-US" dirty="0" smtClean="0">
              <a:ea typeface="ＭＳ Ｐゴシック" pitchFamily="29" charset="-128"/>
              <a:cs typeface="ＭＳ Ｐゴシック" pitchFamily="29" charset="-128"/>
            </a:endParaRPr>
          </a:p>
          <a:p>
            <a:pPr marL="609600" indent="-609600" eaLnBrk="1" hangingPunct="1">
              <a:lnSpc>
                <a:spcPct val="90000"/>
              </a:lnSpc>
            </a:pPr>
            <a:endParaRPr lang="en-US" dirty="0">
              <a:ea typeface="ＭＳ Ｐゴシック" pitchFamily="29" charset="-128"/>
              <a:cs typeface="ＭＳ Ｐゴシック" pitchFamily="29" charset="-128"/>
            </a:endParaRPr>
          </a:p>
        </p:txBody>
      </p:sp>
      <p:sp>
        <p:nvSpPr>
          <p:cNvPr id="134148" name="AutoShape 4"/>
          <p:cNvSpPr>
            <a:spLocks noChangeArrowheads="1"/>
          </p:cNvSpPr>
          <p:nvPr/>
        </p:nvSpPr>
        <p:spPr bwMode="auto">
          <a:xfrm>
            <a:off x="0" y="0"/>
            <a:ext cx="1371600" cy="2133600"/>
          </a:xfrm>
          <a:prstGeom prst="rtTriangle">
            <a:avLst/>
          </a:prstGeom>
          <a:solidFill>
            <a:srgbClr val="33CC33"/>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34149" name="AutoShape 5"/>
          <p:cNvSpPr>
            <a:spLocks noChangeArrowheads="1"/>
          </p:cNvSpPr>
          <p:nvPr/>
        </p:nvSpPr>
        <p:spPr bwMode="auto">
          <a:xfrm>
            <a:off x="0" y="0"/>
            <a:ext cx="571500" cy="893763"/>
          </a:xfrm>
          <a:prstGeom prst="rtTriangle">
            <a:avLst/>
          </a:prstGeom>
          <a:solidFill>
            <a:srgbClr val="FFFF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34150" name="AutoShape 6"/>
          <p:cNvSpPr>
            <a:spLocks noChangeArrowheads="1"/>
          </p:cNvSpPr>
          <p:nvPr/>
        </p:nvSpPr>
        <p:spPr bwMode="auto">
          <a:xfrm>
            <a:off x="0" y="0"/>
            <a:ext cx="228600" cy="342900"/>
          </a:xfrm>
          <a:prstGeom prst="rtTriangle">
            <a:avLst/>
          </a:prstGeom>
          <a:solidFill>
            <a:srgbClr val="FF00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F93B42A7-71DA-6C4D-83B4-B36938559A4D}" type="slidenum">
              <a:rPr lang="en-US" smtClean="0"/>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en-US" dirty="0">
                <a:ea typeface="ＭＳ Ｐゴシック" pitchFamily="29" charset="-128"/>
                <a:cs typeface="ＭＳ Ｐゴシック" pitchFamily="29" charset="-128"/>
              </a:rPr>
              <a:t>Make </a:t>
            </a:r>
            <a:r>
              <a:rPr lang="en-US" dirty="0" smtClean="0">
                <a:ea typeface="ＭＳ Ｐゴシック" pitchFamily="29" charset="-128"/>
                <a:cs typeface="ＭＳ Ｐゴシック" pitchFamily="29" charset="-128"/>
              </a:rPr>
              <a:t>SWPBS</a:t>
            </a:r>
            <a:r>
              <a:rPr lang="en-US" dirty="0" smtClean="0">
                <a:solidFill>
                  <a:schemeClr val="bg2"/>
                </a:solidFill>
                <a:ea typeface="ＭＳ Ｐゴシック" pitchFamily="29" charset="-128"/>
                <a:cs typeface="ＭＳ Ｐゴシック" pitchFamily="29" charset="-128"/>
              </a:rPr>
              <a:t> </a:t>
            </a:r>
            <a:r>
              <a:rPr lang="en-US" b="1" dirty="0">
                <a:solidFill>
                  <a:srgbClr val="00B050"/>
                </a:solidFill>
                <a:ea typeface="ＭＳ Ｐゴシック" pitchFamily="29" charset="-128"/>
                <a:cs typeface="ＭＳ Ｐゴシック" pitchFamily="29" charset="-128"/>
              </a:rPr>
              <a:t>Easier</a:t>
            </a:r>
            <a:r>
              <a:rPr lang="en-US" dirty="0">
                <a:ea typeface="ＭＳ Ｐゴシック" pitchFamily="29" charset="-128"/>
                <a:cs typeface="ＭＳ Ｐゴシック" pitchFamily="29" charset="-128"/>
              </a:rPr>
              <a:t> to do</a:t>
            </a:r>
          </a:p>
        </p:txBody>
      </p:sp>
      <p:sp>
        <p:nvSpPr>
          <p:cNvPr id="136195" name="Rectangle 3"/>
          <p:cNvSpPr>
            <a:spLocks noGrp="1" noChangeArrowheads="1"/>
          </p:cNvSpPr>
          <p:nvPr>
            <p:ph type="body" idx="1"/>
          </p:nvPr>
        </p:nvSpPr>
        <p:spPr>
          <a:xfrm>
            <a:off x="985619" y="1341683"/>
            <a:ext cx="7895491" cy="5379791"/>
          </a:xfrm>
        </p:spPr>
        <p:txBody>
          <a:bodyPr>
            <a:normAutofit fontScale="92500" lnSpcReduction="10000"/>
          </a:bodyPr>
          <a:lstStyle/>
          <a:p>
            <a:pPr eaLnBrk="1" hangingPunct="1"/>
            <a:r>
              <a:rPr lang="en-US" sz="2400" b="1" dirty="0">
                <a:ea typeface="ＭＳ Ｐゴシック" pitchFamily="29" charset="-128"/>
                <a:cs typeface="ＭＳ Ｐゴシック" pitchFamily="29" charset="-128"/>
              </a:rPr>
              <a:t>Handbook</a:t>
            </a:r>
          </a:p>
          <a:p>
            <a:pPr lvl="2" eaLnBrk="1" hangingPunct="1"/>
            <a:r>
              <a:rPr lang="en-US" sz="2000" dirty="0">
                <a:ea typeface="ＭＳ Ｐゴシック" pitchFamily="29" charset="-128"/>
              </a:rPr>
              <a:t>Description of SW-PBS core ideas</a:t>
            </a:r>
          </a:p>
          <a:p>
            <a:pPr lvl="2" eaLnBrk="1" hangingPunct="1"/>
            <a:r>
              <a:rPr lang="en-US" sz="2000" dirty="0">
                <a:ea typeface="ＭＳ Ｐゴシック" pitchFamily="29" charset="-128"/>
              </a:rPr>
              <a:t>School-wide Behavioral Expectations</a:t>
            </a:r>
          </a:p>
          <a:p>
            <a:pPr lvl="2" eaLnBrk="1" hangingPunct="1"/>
            <a:r>
              <a:rPr lang="en-US" sz="2000" dirty="0">
                <a:ea typeface="ＭＳ Ｐゴシック" pitchFamily="29" charset="-128"/>
              </a:rPr>
              <a:t>Teaching matrix </a:t>
            </a:r>
          </a:p>
          <a:p>
            <a:pPr lvl="2" eaLnBrk="1" hangingPunct="1"/>
            <a:r>
              <a:rPr lang="en-US" sz="2000" dirty="0">
                <a:ea typeface="ＭＳ Ｐゴシック" pitchFamily="29" charset="-128"/>
              </a:rPr>
              <a:t>Teaching plans and teaching schedule</a:t>
            </a:r>
          </a:p>
          <a:p>
            <a:pPr lvl="2" eaLnBrk="1" hangingPunct="1"/>
            <a:r>
              <a:rPr lang="en-US" sz="2000" dirty="0">
                <a:ea typeface="ＭＳ Ｐゴシック" pitchFamily="29" charset="-128"/>
              </a:rPr>
              <a:t>Reward system</a:t>
            </a:r>
          </a:p>
          <a:p>
            <a:pPr lvl="2" eaLnBrk="1" hangingPunct="1"/>
            <a:r>
              <a:rPr lang="en-US" sz="2000" dirty="0">
                <a:ea typeface="ＭＳ Ｐゴシック" pitchFamily="29" charset="-128"/>
              </a:rPr>
              <a:t>Continuum of consequences for problem behavior</a:t>
            </a:r>
          </a:p>
          <a:p>
            <a:pPr eaLnBrk="1" hangingPunct="1"/>
            <a:r>
              <a:rPr lang="en-US" sz="2400" b="1" dirty="0">
                <a:ea typeface="ＭＳ Ｐゴシック" pitchFamily="29" charset="-128"/>
                <a:cs typeface="ＭＳ Ｐゴシック" pitchFamily="29" charset="-128"/>
              </a:rPr>
              <a:t>Teaming System</a:t>
            </a:r>
          </a:p>
          <a:p>
            <a:pPr lvl="2" eaLnBrk="1" hangingPunct="1"/>
            <a:r>
              <a:rPr lang="en-US" sz="2000" dirty="0">
                <a:ea typeface="ＭＳ Ｐゴシック" pitchFamily="29" charset="-128"/>
              </a:rPr>
              <a:t>Regular meeting schedule and process</a:t>
            </a:r>
          </a:p>
          <a:p>
            <a:pPr lvl="2" eaLnBrk="1" hangingPunct="1"/>
            <a:r>
              <a:rPr lang="en-US" sz="2000" dirty="0">
                <a:ea typeface="ＭＳ Ｐゴシック" pitchFamily="29" charset="-128"/>
              </a:rPr>
              <a:t>Regular schedule for annual planning/training</a:t>
            </a:r>
          </a:p>
          <a:p>
            <a:pPr eaLnBrk="1" hangingPunct="1"/>
            <a:r>
              <a:rPr lang="en-US" sz="2400" b="1" dirty="0">
                <a:ea typeface="ＭＳ Ｐゴシック" pitchFamily="29" charset="-128"/>
                <a:cs typeface="ＭＳ Ｐゴシック" pitchFamily="29" charset="-128"/>
              </a:rPr>
              <a:t>Annual Calendar of </a:t>
            </a:r>
            <a:r>
              <a:rPr lang="en-US" sz="2400" b="1" dirty="0" smtClean="0">
                <a:ea typeface="ＭＳ Ｐゴシック" pitchFamily="29" charset="-128"/>
                <a:cs typeface="ＭＳ Ｐゴシック" pitchFamily="29" charset="-128"/>
              </a:rPr>
              <a:t>Activities</a:t>
            </a:r>
          </a:p>
          <a:p>
            <a:pPr eaLnBrk="1" hangingPunct="1"/>
            <a:r>
              <a:rPr lang="en-US" sz="2400" b="1" dirty="0" smtClean="0">
                <a:ea typeface="ＭＳ Ｐゴシック" pitchFamily="29" charset="-128"/>
                <a:cs typeface="ＭＳ Ｐゴシック" pitchFamily="29" charset="-128"/>
              </a:rPr>
              <a:t>On</a:t>
            </a:r>
            <a:r>
              <a:rPr lang="en-US" sz="2400" b="1" dirty="0">
                <a:ea typeface="ＭＳ Ｐゴシック" pitchFamily="29" charset="-128"/>
                <a:cs typeface="ＭＳ Ｐゴシック" pitchFamily="29" charset="-128"/>
              </a:rPr>
              <a:t>-going coaching </a:t>
            </a:r>
            <a:r>
              <a:rPr lang="en-US" sz="2400" b="1" dirty="0" smtClean="0">
                <a:ea typeface="ＭＳ Ｐゴシック" pitchFamily="29" charset="-128"/>
                <a:cs typeface="ＭＳ Ｐゴシック" pitchFamily="29" charset="-128"/>
              </a:rPr>
              <a:t>support for teachers</a:t>
            </a:r>
          </a:p>
          <a:p>
            <a:pPr eaLnBrk="1" hangingPunct="1">
              <a:buNone/>
            </a:pPr>
            <a:r>
              <a:rPr lang="en-US" sz="2400" b="1" dirty="0" smtClean="0">
                <a:ea typeface="ＭＳ Ｐゴシック" pitchFamily="29" charset="-128"/>
                <a:cs typeface="ＭＳ Ｐゴシック" pitchFamily="29" charset="-128"/>
              </a:rPr>
              <a:t>       (isolate skills, performance feedback, professional learning community)</a:t>
            </a:r>
          </a:p>
          <a:p>
            <a:r>
              <a:rPr lang="en-US" sz="2400" b="1" dirty="0" smtClean="0">
                <a:ea typeface="ＭＳ Ｐゴシック" pitchFamily="29" charset="-128"/>
                <a:cs typeface="ＭＳ Ｐゴシック" pitchFamily="29" charset="-128"/>
              </a:rPr>
              <a:t>Request for Assistance- easy to ask for help</a:t>
            </a:r>
          </a:p>
          <a:p>
            <a:pPr eaLnBrk="1" hangingPunct="1">
              <a:buNone/>
            </a:pPr>
            <a:endParaRPr lang="en-US" sz="2400" b="1" dirty="0">
              <a:ea typeface="ＭＳ Ｐゴシック" pitchFamily="29" charset="-128"/>
              <a:cs typeface="ＭＳ Ｐゴシック" pitchFamily="29" charset="-128"/>
            </a:endParaRPr>
          </a:p>
        </p:txBody>
      </p:sp>
      <p:sp>
        <p:nvSpPr>
          <p:cNvPr id="136196" name="AutoShape 4"/>
          <p:cNvSpPr>
            <a:spLocks noChangeArrowheads="1"/>
          </p:cNvSpPr>
          <p:nvPr/>
        </p:nvSpPr>
        <p:spPr bwMode="auto">
          <a:xfrm>
            <a:off x="0" y="0"/>
            <a:ext cx="1371600" cy="2133600"/>
          </a:xfrm>
          <a:prstGeom prst="rtTriangle">
            <a:avLst/>
          </a:prstGeom>
          <a:solidFill>
            <a:srgbClr val="33CC33"/>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36197" name="AutoShape 5"/>
          <p:cNvSpPr>
            <a:spLocks noChangeArrowheads="1"/>
          </p:cNvSpPr>
          <p:nvPr/>
        </p:nvSpPr>
        <p:spPr bwMode="auto">
          <a:xfrm>
            <a:off x="0" y="0"/>
            <a:ext cx="571500" cy="893763"/>
          </a:xfrm>
          <a:prstGeom prst="rtTriangle">
            <a:avLst/>
          </a:prstGeom>
          <a:solidFill>
            <a:srgbClr val="FFFF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136198" name="AutoShape 6"/>
          <p:cNvSpPr>
            <a:spLocks noChangeArrowheads="1"/>
          </p:cNvSpPr>
          <p:nvPr/>
        </p:nvSpPr>
        <p:spPr bwMode="auto">
          <a:xfrm>
            <a:off x="0" y="0"/>
            <a:ext cx="228600" cy="342900"/>
          </a:xfrm>
          <a:prstGeom prst="rtTriangle">
            <a:avLst/>
          </a:prstGeom>
          <a:solidFill>
            <a:srgbClr val="FF0000"/>
          </a:solidFill>
          <a:ln w="9525">
            <a:solidFill>
              <a:srgbClr val="000000"/>
            </a:solidFill>
            <a:miter lim="800000"/>
            <a:headEnd/>
            <a:tailEnd/>
          </a:ln>
        </p:spPr>
        <p:txBody>
          <a:bodyPr lIns="36576" tIns="36576" rIns="36576" bIns="36576">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F93B42A7-71DA-6C4D-83B4-B36938559A4D}" type="slidenum">
              <a:rPr lang="en-US" smtClean="0"/>
              <a:pPr/>
              <a:t>99</a:t>
            </a:fld>
            <a:endParaRPr lang="en-US"/>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dvanced PBIS Coaching: Building Solutions that Promote and Sustain Evidence Based Practices&amp;quot;&quot;/&gt;&lt;property id=&quot;20307&quot; value=&quot;472&quot;/&gt;&lt;/object&gt;&lt;object type=&quot;3&quot; unique_id=&quot;10005&quot;&gt;&lt;property id=&quot;20148&quot; value=&quot;5&quot;/&gt;&lt;property id=&quot;20300&quot; value=&quot;Slide 2&quot;/&gt;&lt;property id=&quot;20307&quot; value=&quot;473&quot;/&gt;&lt;/object&gt;&lt;object type=&quot;3&quot; unique_id=&quot;10006&quot;&gt;&lt;property id=&quot;20148&quot; value=&quot;5&quot;/&gt;&lt;property id=&quot;20300&quot; value=&quot;Slide 3&quot;/&gt;&lt;property id=&quot;20307&quot; value=&quot;474&quot;/&gt;&lt;/object&gt;&lt;object type=&quot;3&quot; unique_id=&quot;10007&quot;&gt;&lt;property id=&quot;20148&quot; value=&quot;5&quot;/&gt;&lt;property id=&quot;20300&quot; value=&quot;Slide 4&quot;/&gt;&lt;property id=&quot;20307&quot; value=&quot;475&quot;/&gt;&lt;/object&gt;&lt;object type=&quot;3&quot; unique_id=&quot;10008&quot;&gt;&lt;property id=&quot;20148&quot; value=&quot;5&quot;/&gt;&lt;property id=&quot;20300&quot; value=&quot;Slide 5 - &amp;quot;Problem Solving&amp;quot;&quot;/&gt;&lt;property id=&quot;20307&quot; value=&quot;572&quot;/&gt;&lt;/object&gt;&lt;object type=&quot;3&quot; unique_id=&quot;10009&quot;&gt;&lt;property id=&quot;20148&quot; value=&quot;5&quot;/&gt;&lt;property id=&quot;20300&quot; value=&quot;Slide 6 - &amp;quot;Goals for Today&amp;quot;&quot;/&gt;&lt;property id=&quot;20307&quot; value=&quot;476&quot;/&gt;&lt;/object&gt;&lt;object type=&quot;3&quot; unique_id=&quot;10010&quot;&gt;&lt;property id=&quot;20148&quot; value=&quot;5&quot;/&gt;&lt;property id=&quot;20300&quot; value=&quot;Slide 7 - &amp;quot;PBIS Defined&amp;quot;&quot;/&gt;&lt;property id=&quot;20307&quot; value=&quot;477&quot;/&gt;&lt;/object&gt;&lt;object type=&quot;3&quot; unique_id=&quot;10011&quot;&gt;&lt;property id=&quot;20148&quot; value=&quot;5&quot;/&gt;&lt;property id=&quot;20300&quot; value=&quot;Slide 8 - &amp;quot;Schools adopting SWPBIS by year&amp;quot;&quot;/&gt;&lt;property id=&quot;20307&quot; value=&quot;478&quot;/&gt;&lt;/object&gt;&lt;object type=&quot;3&quot; unique_id=&quot;10012&quot;&gt;&lt;property id=&quot;20148&quot; value=&quot;5&quot;/&gt;&lt;property id=&quot;20300&quot; value=&quot;Slide 9 - &amp;quot;Schools use SWPBIS (Feb, 2011)&amp;quot;&quot;/&gt;&lt;property id=&quot;20307&quot; value=&quot;479&quot;/&gt;&lt;/object&gt;&lt;object type=&quot;3&quot; unique_id=&quot;10013&quot;&gt;&lt;property id=&quot;20148&quot; value=&quot;5&quot;/&gt;&lt;property id=&quot;20300&quot; value=&quot;Slide 10&quot;/&gt;&lt;property id=&quot;20307&quot; value=&quot;480&quot;/&gt;&lt;/object&gt;&lt;object type=&quot;3&quot; unique_id=&quot;10014&quot;&gt;&lt;property id=&quot;20148&quot; value=&quot;5&quot;/&gt;&lt;property id=&quot;20300&quot; value=&quot;Slide 11 - &amp;quot;&amp;#x0D;&amp;#x0A;Start with the end in mind…&amp;quot;&quot;/&gt;&lt;property id=&quot;20307&quot; value=&quot;481&quot;/&gt;&lt;/object&gt;&lt;object type=&quot;3&quot; unique_id=&quot;10015&quot;&gt;&lt;property id=&quot;20148&quot; value=&quot;5&quot;/&gt;&lt;property id=&quot;20300&quot; value=&quot;Slide 12&quot;/&gt;&lt;property id=&quot;20307&quot; value=&quot;482&quot;/&gt;&lt;/object&gt;&lt;object type=&quot;3&quot; unique_id=&quot;10016&quot;&gt;&lt;property id=&quot;20148&quot; value=&quot;5&quot;/&gt;&lt;property id=&quot;20300&quot; value=&quot;Slide 13 - &amp;quot;Overall Organizers&amp;quot;&quot;/&gt;&lt;property id=&quot;20307&quot; value=&quot;542&quot;/&gt;&lt;/object&gt;&lt;object type=&quot;3&quot; unique_id=&quot;10017&quot;&gt;&lt;property id=&quot;20148&quot; value=&quot;5&quot;/&gt;&lt;property id=&quot;20300&quot; value=&quot;Slide 14 - &amp;quot;Phases of Implementation&amp;quot;&quot;/&gt;&lt;property id=&quot;20307&quot; value=&quot;539&quot;/&gt;&lt;/object&gt;&lt;object type=&quot;3&quot; unique_id=&quot;10018&quot;&gt;&lt;property id=&quot;20148&quot; value=&quot;5&quot;/&gt;&lt;property id=&quot;20300&quot; value=&quot;Slide 15&quot;/&gt;&lt;property id=&quot;20307&quot; value=&quot;540&quot;/&gt;&lt;/object&gt;&lt;object type=&quot;3&quot; unique_id=&quot;10019&quot;&gt;&lt;property id=&quot;20148&quot; value=&quot;5&quot;/&gt;&lt;property id=&quot;20300&quot; value=&quot;Slide 16 - &amp;quot;Stages of Implementation&amp;quot;&quot;/&gt;&lt;property id=&quot;20307&quot; value=&quot;541&quot;/&gt;&lt;/object&gt;&lt;object type=&quot;3&quot; unique_id=&quot;10020&quot;&gt;&lt;property id=&quot;20148&quot; value=&quot;5&quot;/&gt;&lt;property id=&quot;20300&quot; value=&quot;Slide 17&quot;/&gt;&lt;property id=&quot;20307&quot; value=&quot;525&quot;/&gt;&lt;/object&gt;&lt;object type=&quot;3&quot; unique_id=&quot;10021&quot;&gt;&lt;property id=&quot;20148&quot; value=&quot;5&quot;/&gt;&lt;property id=&quot;20300&quot; value=&quot;Slide 18&quot;/&gt;&lt;property id=&quot;20307&quot; value=&quot;543&quot;/&gt;&lt;/object&gt;&lt;object type=&quot;3&quot; unique_id=&quot;10022&quot;&gt;&lt;property id=&quot;20148&quot; value=&quot;5&quot;/&gt;&lt;property id=&quot;20300&quot; value=&quot;Slide 19&quot;/&gt;&lt;property id=&quot;20307&quot; value=&quot;548&quot;/&gt;&lt;/object&gt;&lt;object type=&quot;3&quot; unique_id=&quot;10023&quot;&gt;&lt;property id=&quot;20148&quot; value=&quot;5&quot;/&gt;&lt;property id=&quot;20300&quot; value=&quot;Slide 21 - &amp;quot;Coaching Defined&amp;quot;&quot;/&gt;&lt;property id=&quot;20307&quot; value=&quot;483&quot;/&gt;&lt;/object&gt;&lt;object type=&quot;3&quot; unique_id=&quot;10024&quot;&gt;&lt;property id=&quot;20148&quot; value=&quot;5&quot;/&gt;&lt;property id=&quot;20300&quot; value=&quot;Slide 22 - &amp;quot;Outcomes of Coaching&amp;quot;&quot;/&gt;&lt;property id=&quot;20307&quot; value=&quot;484&quot;/&gt;&lt;/object&gt;&lt;object type=&quot;3&quot; unique_id=&quot;10025&quot;&gt;&lt;property id=&quot;20148&quot; value=&quot;5&quot;/&gt;&lt;property id=&quot;20300&quot; value=&quot;Slide 23 - &amp;quot;Your Turn&amp;quot;&quot;/&gt;&lt;property id=&quot;20307&quot; value=&quot;547&quot;/&gt;&lt;/object&gt;&lt;object type=&quot;3&quot; unique_id=&quot;10026&quot;&gt;&lt;property id=&quot;20148&quot; value=&quot;5&quot;/&gt;&lt;property id=&quot;20300&quot; value=&quot;Slide 28 - &amp;quot;Coach Competencies&amp;quot;&quot;/&gt;&lt;property id=&quot;20307&quot; value=&quot;550&quot;/&gt;&lt;/object&gt;&lt;object type=&quot;3&quot; unique_id=&quot;10027&quot;&gt;&lt;property id=&quot;20148&quot; value=&quot;5&quot;/&gt;&lt;property id=&quot;20300&quot; value=&quot;Slide 29 - &amp;quot;New Resources&amp;quot;&quot;/&gt;&lt;property id=&quot;20307&quot; value=&quot;546&quot;/&gt;&lt;/object&gt;&lt;object type=&quot;3&quot; unique_id=&quot;10028&quot;&gt;&lt;property id=&quot;20148&quot; value=&quot;5&quot;/&gt;&lt;property id=&quot;20300&quot; value=&quot;Slide 30 - &amp;quot;Practice Profiles&amp;quot;&quot;/&gt;&lt;property id=&quot;20307&quot; value=&quot;549&quot;/&gt;&lt;/object&gt;&lt;object type=&quot;3&quot; unique_id=&quot;10029&quot;&gt;&lt;property id=&quot;20148&quot; value=&quot;5&quot;/&gt;&lt;property id=&quot;20300&quot; value=&quot;Slide 31 - &amp;quot;Specific Expectations&amp;quot;&quot;/&gt;&lt;property id=&quot;20307&quot; value=&quot;485&quot;/&gt;&lt;/object&gt;&lt;object type=&quot;3&quot; unique_id=&quot;10030&quot;&gt;&lt;property id=&quot;20148&quot; value=&quot;5&quot;/&gt;&lt;property id=&quot;20300&quot; value=&quot;Slide 32 - &amp;quot;Creating Implementation Capacity&amp;quot;&quot;/&gt;&lt;property id=&quot;20307&quot; value=&quot;486&quot;/&gt;&lt;/object&gt;&lt;object type=&quot;3&quot; unique_id=&quot;10031&quot;&gt;&lt;property id=&quot;20148&quot; value=&quot;5&quot;/&gt;&lt;property id=&quot;20300&quot; value=&quot;Slide 33 - &amp;quot;“Coaching Cascade”&amp;#x0D;&amp;#x0A;Building Capacity and Sustainability&amp;quot;&quot;/&gt;&lt;property id=&quot;20307&quot; value=&quot;545&quot;/&gt;&lt;/object&gt;&lt;object type=&quot;3&quot; unique_id=&quot;10032&quot;&gt;&lt;property id=&quot;20148&quot; value=&quot;5&quot;/&gt;&lt;property id=&quot;20300&quot; value=&quot;Slide 34 - &amp;quot;Leadership Team&amp;quot;&quot;/&gt;&lt;property id=&quot;20307&quot; value=&quot;487&quot;/&gt;&lt;/object&gt;&lt;object type=&quot;3&quot; unique_id=&quot;10033&quot;&gt;&lt;property id=&quot;20148&quot; value=&quot;5&quot;/&gt;&lt;property id=&quot;20300&quot; value=&quot;Slide 35 - &amp;quot;Roles and Functions of Coordinator/Coach&amp;quot;&quot;/&gt;&lt;property id=&quot;20307&quot; value=&quot;488&quot;/&gt;&lt;/object&gt;&lt;object type=&quot;3&quot; unique_id=&quot;10034&quot;&gt;&lt;property id=&quot;20148&quot; value=&quot;5&quot;/&gt;&lt;property id=&quot;20300&quot; value=&quot;Slide 36 - &amp;quot;10 Ways You Can Promote  Sustain Evidence Based Practices&amp;quot;&quot;/&gt;&lt;property id=&quot;20307&quot; value=&quot;496&quot;/&gt;&lt;/object&gt;&lt;object type=&quot;3&quot; unique_id=&quot;10035&quot;&gt;&lt;property id=&quot;20148&quot; value=&quot;5&quot;/&gt;&lt;property id=&quot;20300&quot; value=&quot;Slide 38 - &amp;quot;1. Get honest about issues or concerns in your building&amp;quot;&quot;/&gt;&lt;property id=&quot;20307&quot; value=&quot;497&quot;/&gt;&lt;/object&gt;&lt;object type=&quot;3&quot; unique_id=&quot;10036&quot;&gt;&lt;property id=&quot;20148&quot; value=&quot;5&quot;/&gt;&lt;property id=&quot;20300&quot; value=&quot;Slide 39 - &amp;quot;Worry #1&amp;quot;&quot;/&gt;&lt;property id=&quot;20307&quot; value=&quot;498&quot;/&gt;&lt;/object&gt;&lt;object type=&quot;3&quot; unique_id=&quot;10037&quot;&gt;&lt;property id=&quot;20148&quot; value=&quot;5&quot;/&gt;&lt;property id=&quot;20300&quot; value=&quot;Slide 40 - &amp;quot;Need to Know&amp;quot;&quot;/&gt;&lt;property id=&quot;20307&quot; value=&quot;499&quot;/&gt;&lt;/object&gt;&lt;object type=&quot;3&quot; unique_id=&quot;10038&quot;&gt;&lt;property id=&quot;20148&quot; value=&quot;5&quot;/&gt;&lt;property id=&quot;20300&quot; value=&quot;Slide 41 - &amp;quot;Predictable work environments are places where employees:&amp;#x0D;&amp;#x0A;&amp;quot;&quot;/&gt;&lt;property id=&quot;20307&quot; value=&quot;500&quot;/&gt;&lt;/object&gt;&lt;object type=&quot;3&quot; unique_id=&quot;10039&quot;&gt;&lt;property id=&quot;20148&quot; value=&quot;5&quot;/&gt;&lt;property id=&quot;20300&quot; value=&quot;Slide 42 - &amp;quot;Many Begin, Many Leave&amp;#x0D;&amp;#x0A;Adelman and Taylor&amp;#x0D;&amp;#x0A;Preparing All Education Personnel to Address Barriers to&amp;#x0D;&amp;#x0A; Learning and T&quot;/&gt;&lt;property id=&quot;20307&quot; value=&quot;501&quot;/&gt;&lt;/object&gt;&lt;object type=&quot;3&quot; unique_id=&quot;10040&quot;&gt;&lt;property id=&quot;20148&quot; value=&quot;5&quot;/&gt;&lt;property id=&quot;20300&quot; value=&quot;Slide 43 - &amp;quot;On school reform…&amp;quot;&quot;/&gt;&lt;property id=&quot;20307&quot; value=&quot;502&quot;/&gt;&lt;/object&gt;&lt;object type=&quot;3&quot; unique_id=&quot;10041&quot;&gt;&lt;property id=&quot;20148&quot; value=&quot;5&quot;/&gt;&lt;property id=&quot;20300&quot; value=&quot;Slide 44 - &amp;quot;Principal’s Role &amp;quot;&quot;/&gt;&lt;property id=&quot;20307&quot; value=&quot;503&quot;/&gt;&lt;/object&gt;&lt;object type=&quot;3&quot; unique_id=&quot;10042&quot;&gt;&lt;property id=&quot;20148&quot; value=&quot;5&quot;/&gt;&lt;property id=&quot;20300&quot; value=&quot;Slide 45 - &amp;quot;Do Principals Make a Difference?&amp;quot;&quot;/&gt;&lt;property id=&quot;20307&quot; value=&quot;504&quot;/&gt;&lt;/object&gt;&lt;object type=&quot;3&quot; unique_id=&quot;10043&quot;&gt;&lt;property id=&quot;20148&quot; value=&quot;5&quot;/&gt;&lt;property id=&quot;20300&quot; value=&quot;Slide 46 - &amp;quot;Activity&amp;quot;&quot;/&gt;&lt;property id=&quot;20307&quot; value=&quot;544&quot;/&gt;&lt;/object&gt;&lt;object type=&quot;3&quot; unique_id=&quot;10044&quot;&gt;&lt;property id=&quot;20148&quot; value=&quot;5&quot;/&gt;&lt;property id=&quot;20300&quot; value=&quot;Slide 47 - &amp;quot;Resource Mapping&amp;quot;&quot;/&gt;&lt;property id=&quot;20307&quot; value=&quot;526&quot;/&gt;&lt;/object&gt;&lt;object type=&quot;3&quot; unique_id=&quot;10045&quot;&gt;&lt;property id=&quot;20148&quot; value=&quot;5&quot;/&gt;&lt;property id=&quot;20300&quot; value=&quot;Slide 48 - &amp;quot;Activity 1&amp;quot;&quot;/&gt;&lt;property id=&quot;20307&quot; value=&quot;527&quot;/&gt;&lt;/object&gt;&lt;object type=&quot;3&quot; unique_id=&quot;10046&quot;&gt;&lt;property id=&quot;20148&quot; value=&quot;5&quot;/&gt;&lt;property id=&quot;20300&quot; value=&quot;Slide 49&quot;/&gt;&lt;property id=&quot;20307&quot; value=&quot;528&quot;/&gt;&lt;/object&gt;&lt;object type=&quot;3&quot; unique_id=&quot;10047&quot;&gt;&lt;property id=&quot;20148&quot; value=&quot;5&quot;/&gt;&lt;property id=&quot;20300&quot; value=&quot;Slide 50 - &amp;quot;Who are the staff supporting all of these practices?&amp;quot;&quot;/&gt;&lt;property id=&quot;20307&quot; value=&quot;529&quot;/&gt;&lt;/object&gt;&lt;object type=&quot;3&quot; unique_id=&quot;10048&quot;&gt;&lt;property id=&quot;20148&quot; value=&quot;5&quot;/&gt;&lt;property id=&quot;20300&quot; value=&quot;Slide 51 - &amp;quot;Schools need to be clear about what interventions they have (and don’t have) in place&amp;quot;&quot;/&gt;&lt;property id=&quot;20307&quot; value=&quot;530&quot;/&gt;&lt;/object&gt;&lt;object type=&quot;3&quot; unique_id=&quot;10049&quot;&gt;&lt;property id=&quot;20148&quot; value=&quot;5&quot;/&gt;&lt;property id=&quot;20300&quot; value=&quot;Slide 52 - &amp;quot;Got data?&amp;quot;&quot;/&gt;&lt;property id=&quot;20307&quot; value=&quot;531&quot;/&gt;&lt;/object&gt;&lt;object type=&quot;3&quot; unique_id=&quot;10050&quot;&gt;&lt;property id=&quot;20148&quot; value=&quot;5&quot;/&gt;&lt;property id=&quot;20300&quot; value=&quot;Slide 53 - &amp;quot;Schools need to be clear about what interventions they have (and don’t have) in place&amp;quot;&quot;/&gt;&lt;property id=&quot;20307&quot; value=&quot;532&quot;/&gt;&lt;/object&gt;&lt;object type=&quot;3&quot; unique_id=&quot;10051&quot;&gt;&lt;property id=&quot;20148&quot; value=&quot;5&quot;/&gt;&lt;property id=&quot;20300&quot; value=&quot;Slide 54 - &amp;quot;Schools need to be clear about what interventions they have (and don’t have) in place&amp;quot;&quot;/&gt;&lt;property id=&quot;20307&quot; value=&quot;533&quot;/&gt;&lt;/object&gt;&lt;object type=&quot;3&quot; unique_id=&quot;10052&quot;&gt;&lt;property id=&quot;20148&quot; value=&quot;5&quot;/&gt;&lt;property id=&quot;20300&quot; value=&quot;Slide 55 - &amp;quot;Have to see the connection!&amp;#x0D;&amp;#x0A;&amp;#x0D;&amp;#x0A;Are there other ways in which implementing PBIS will support your strategic plan?&amp;quot;&quot;/&gt;&lt;property id=&quot;20307&quot; value=&quot;534&quot;/&gt;&lt;/object&gt;&lt;object type=&quot;3&quot; unique_id=&quot;10053&quot;&gt;&lt;property id=&quot;20148&quot; value=&quot;5&quot;/&gt;&lt;property id=&quot;20300&quot; value=&quot;Slide 56 - &amp;quot; Prepare for Working Smarter &amp;#x0D;&amp;#x0A;(Not Harder)&amp;quot;&quot;/&gt;&lt;property id=&quot;20307&quot; value=&quot;535&quot;/&gt;&lt;/object&gt;&lt;object type=&quot;3&quot; unique_id=&quot;10054&quot;&gt;&lt;property id=&quot;20148&quot; value=&quot;5&quot;/&gt;&lt;property id=&quot;20300&quot; value=&quot;Slide 57 - &amp;quot;&amp;#x0D;&amp;#x0A;Use Worksheet to Organize Your Teams Responsible for ALL Programs/Initiatives&amp;quot;&quot;/&gt;&lt;property id=&quot;20307&quot; value=&quot;536&quot;/&gt;&lt;/object&gt;&lt;object type=&quot;3&quot; unique_id=&quot;10055&quot;&gt;&lt;property id=&quot;20148&quot; value=&quot;5&quot;/&gt;&lt;property id=&quot;20300&quot; value=&quot;Slide 58&quot;/&gt;&lt;property id=&quot;20307&quot; value=&quot;537&quot;/&gt;&lt;/object&gt;&lt;object type=&quot;3&quot; unique_id=&quot;10056&quot;&gt;&lt;property id=&quot;20148&quot; value=&quot;5&quot;/&gt;&lt;property id=&quot;20300&quot; value=&quot;Slide 59&quot;/&gt;&lt;property id=&quot;20307&quot; value=&quot;538&quot;/&gt;&lt;/object&gt;&lt;object type=&quot;3&quot; unique_id=&quot;10057&quot;&gt;&lt;property id=&quot;20148&quot; value=&quot;5&quot;/&gt;&lt;property id=&quot;20300&quot; value=&quot;Slide 60 - &amp;quot;2. Develop precision statements&amp;quot;&quot;/&gt;&lt;property id=&quot;20307&quot; value=&quot;505&quot;/&gt;&lt;/object&gt;&lt;object type=&quot;3&quot; unique_id=&quot;10058&quot;&gt;&lt;property id=&quot;20148&quot; value=&quot;5&quot;/&gt;&lt;property id=&quot;20300&quot; value=&quot;Slide 61 - &amp;quot;From primary to precise&amp;quot;&quot;/&gt;&lt;property id=&quot;20307&quot; value=&quot;506&quot;/&gt;&lt;/object&gt;&lt;object type=&quot;3&quot; unique_id=&quot;10059&quot;&gt;&lt;property id=&quot;20148&quot; value=&quot;5&quot;/&gt;&lt;property id=&quot;20300&quot; value=&quot;Slide 62 - &amp;quot;From primary to precise: &amp;#x0D;&amp;#x0A;An example&amp;quot;&quot;/&gt;&lt;property id=&quot;20307&quot; value=&quot;507&quot;/&gt;&lt;/object&gt;&lt;object type=&quot;3&quot; unique_id=&quot;10060&quot;&gt;&lt;property id=&quot;20148&quot; value=&quot;5&quot;/&gt;&lt;property id=&quot;20300&quot; value=&quot;Slide 63 - &amp;quot;From primary to precise: &amp;#x0D;&amp;#x0A;An example&amp;quot;&quot;/&gt;&lt;property id=&quot;20307&quot; value=&quot;508&quot;/&gt;&lt;/object&gt;&lt;object type=&quot;3&quot; unique_id=&quot;10061&quot;&gt;&lt;property id=&quot;20148&quot; value=&quot;5&quot;/&gt;&lt;property id=&quot;20300&quot; value=&quot;Slide 65 - &amp;quot;3. Elements to the data process&amp;quot;&quot;/&gt;&lt;property id=&quot;20307&quot; value=&quot;509&quot;/&gt;&lt;/object&gt;&lt;object type=&quot;3&quot; unique_id=&quot;10062&quot;&gt;&lt;property id=&quot;20148&quot; value=&quot;5&quot;/&gt;&lt;property id=&quot;20300&quot; value=&quot;Slide 67&quot;/&gt;&lt;property id=&quot;20307&quot; value=&quot;510&quot;/&gt;&lt;/object&gt;&lt;object type=&quot;3&quot; unique_id=&quot;10063&quot;&gt;&lt;property id=&quot;20148&quot; value=&quot;5&quot;/&gt;&lt;property id=&quot;20300&quot; value=&quot;Slide 68&quot;/&gt;&lt;property id=&quot;20307&quot; value=&quot;511&quot;/&gt;&lt;/object&gt;&lt;object type=&quot;3&quot; unique_id=&quot;10064&quot;&gt;&lt;property id=&quot;20148&quot; value=&quot;5&quot;/&gt;&lt;property id=&quot;20300&quot; value=&quot;Slide 69 - &amp;quot; Feed them the data!!&amp;quot;&quot;/&gt;&lt;property id=&quot;20307&quot; value=&quot;512&quot;/&gt;&lt;/object&gt;&lt;object type=&quot;3&quot; unique_id=&quot;10065&quot;&gt;&lt;property id=&quot;20148&quot; value=&quot;5&quot;/&gt;&lt;property id=&quot;20300&quot; value=&quot;Slide 71 - &amp;quot;4.   Recommit each year!!&amp;quot;&quot;/&gt;&lt;property id=&quot;20307&quot; value=&quot;513&quot;/&gt;&lt;/object&gt;&lt;object type=&quot;3&quot; unique_id=&quot;10066&quot;&gt;&lt;property id=&quot;20148&quot; value=&quot;5&quot;/&gt;&lt;property id=&quot;20300&quot; value=&quot;Slide 72 - &amp;quot;Make SWPBS Adaptive to change&amp;quot;&quot;/&gt;&lt;property id=&quot;20307&quot; value=&quot;514&quot;/&gt;&lt;/object&gt;&lt;object type=&quot;3&quot; unique_id=&quot;10067&quot;&gt;&lt;property id=&quot;20148&quot; value=&quot;5&quot;/&gt;&lt;property id=&quot;20300&quot; value=&quot;Slide 73 - &amp;quot;5. Develop marketing plan&amp;quot;&quot;/&gt;&lt;property id=&quot;20307&quot; value=&quot;515&quot;/&gt;&lt;/object&gt;&lt;object type=&quot;3&quot; unique_id=&quot;10068&quot;&gt;&lt;property id=&quot;20148&quot; value=&quot;5&quot;/&gt;&lt;property id=&quot;20300&quot; value=&quot;Slide 74 - &amp;quot;6. Help your teams become &amp;#x0D;&amp;#x0A;organized and efficient &amp;quot;&quot;/&gt;&lt;property id=&quot;20307&quot; value=&quot;516&quot;/&gt;&lt;/object&gt;&lt;object type=&quot;3&quot; unique_id=&quot;10069&quot;&gt;&lt;property id=&quot;20148&quot; value=&quot;5&quot;/&gt;&lt;property id=&quot;20300&quot; value=&quot;Slide 75&quot;/&gt;&lt;property id=&quot;20307&quot; value=&quot;559&quot;/&gt;&lt;/object&gt;&lt;object type=&quot;3&quot; unique_id=&quot;10070&quot;&gt;&lt;property id=&quot;20148&quot; value=&quot;5&quot;/&gt;&lt;property id=&quot;20300&quot; value=&quot;Slide 76&quot;/&gt;&lt;property id=&quot;20307&quot; value=&quot;560&quot;/&gt;&lt;/object&gt;&lt;object type=&quot;3&quot; unique_id=&quot;10071&quot;&gt;&lt;property id=&quot;20148&quot; value=&quot;5&quot;/&gt;&lt;property id=&quot;20300&quot; value=&quot;Slide 77 - &amp;quot;Practice Profiles&amp;quot;&quot;/&gt;&lt;property id=&quot;20307&quot; value=&quot;561&quot;/&gt;&lt;/object&gt;&lt;object type=&quot;3&quot; unique_id=&quot;10072&quot;&gt;&lt;property id=&quot;20148&quot; value=&quot;5&quot;/&gt;&lt;property id=&quot;20300&quot; value=&quot;Slide 78 - &amp;quot;Your Turn&amp;quot;&quot;/&gt;&lt;property id=&quot;20307&quot; value=&quot;562&quot;/&gt;&lt;/object&gt;&lt;object type=&quot;3&quot; unique_id=&quot;10073&quot;&gt;&lt;property id=&quot;20148&quot; value=&quot;5&quot;/&gt;&lt;property id=&quot;20300&quot; value=&quot;Slide 79 - &amp;quot;Implementation Snapshots&amp;quot;&quot;/&gt;&lt;property id=&quot;20307&quot; value=&quot;569&quot;/&gt;&lt;/object&gt;&lt;object type=&quot;3&quot; unique_id=&quot;10074&quot;&gt;&lt;property id=&quot;20148&quot; value=&quot;5&quot;/&gt;&lt;property id=&quot;20300&quot; value=&quot;Slide 80 - &amp;quot;Using Team Activity&amp;quot;&quot;/&gt;&lt;property id=&quot;20307&quot; value=&quot;563&quot;/&gt;&lt;/object&gt;&lt;object type=&quot;3&quot; unique_id=&quot;10075&quot;&gt;&lt;property id=&quot;20148&quot; value=&quot;5&quot;/&gt;&lt;property id=&quot;20300&quot; value=&quot;Slide 81 - &amp;quot;Year at a Glance Planner&amp;quot;&quot;/&gt;&lt;property id=&quot;20307&quot; value=&quot;570&quot;/&gt;&lt;/object&gt;&lt;object type=&quot;3&quot; unique_id=&quot;10076&quot;&gt;&lt;property id=&quot;20148&quot; value=&quot;5&quot;/&gt;&lt;property id=&quot;20300&quot; value=&quot;Slide 82 - &amp;quot;Each month has team activities for:&amp;quot;&quot;/&gt;&lt;property id=&quot;20307&quot; value=&quot;565&quot;/&gt;&lt;/object&gt;&lt;object type=&quot;3&quot; unique_id=&quot;10077&quot;&gt;&lt;property id=&quot;20148&quot; value=&quot;5&quot;/&gt;&lt;property id=&quot;20300&quot; value=&quot;Slide 83 - &amp;quot;Each month has Coaching Tasks&amp;quot;&quot;/&gt;&lt;property id=&quot;20307&quot; value=&quot;567&quot;/&gt;&lt;/object&gt;&lt;object type=&quot;3&quot; unique_id=&quot;10078&quot;&gt;&lt;property id=&quot;20148&quot; value=&quot;5&quot;/&gt;&lt;property id=&quot;20300&quot; value=&quot;Slide 84 - &amp;quot;Key Tasks Defined by &amp;#x0D;&amp;#x0A;Monthly Activities for Coaching&amp;quot;&quot;/&gt;&lt;property id=&quot;20307&quot; value=&quot;568&quot;/&gt;&lt;/object&gt;&lt;object type=&quot;3&quot; unique_id=&quot;10079&quot;&gt;&lt;property id=&quot;20148&quot; value=&quot;5&quot;/&gt;&lt;property id=&quot;20300&quot; value=&quot;Slide 86 - &amp;quot;7. Facilitate Effective Meetings:&amp;#x0D;&amp;#x0A;Use Team Initiated Problem Solving &amp;quot;&quot;/&gt;&lt;property id=&quot;20307&quot; value=&quot;518&quot;/&gt;&lt;/object&gt;&lt;object type=&quot;3&quot; unique_id=&quot;10080&quot;&gt;&lt;property id=&quot;20148&quot; value=&quot;5&quot;/&gt;&lt;property id=&quot;20300&quot; value=&quot;Slide 88 - &amp;quot;8. Educate staff about &amp;#x0D;&amp;#x0A;evidence-based practice&amp;quot;&quot;/&gt;&lt;property id=&quot;20307&quot; value=&quot;571&quot;/&gt;&lt;/object&gt;&lt;object type=&quot;3&quot; unique_id=&quot;10081&quot;&gt;&lt;property id=&quot;20148&quot; value=&quot;5&quot;/&gt;&lt;property id=&quot;20300&quot; value=&quot;Slide 90 - &amp;quot;9. Use “Phases of Coaching”&amp;quot;&quot;/&gt;&lt;property id=&quot;20307&quot; value=&quot;520&quot;/&gt;&lt;/object&gt;&lt;object type=&quot;3&quot; unique_id=&quot;10082&quot;&gt;&lt;property id=&quot;20148&quot; value=&quot;5&quot;/&gt;&lt;property id=&quot;20300&quot; value=&quot;Slide 92 - &amp;quot;10. Empower staff&amp;#x0D;&amp;#x0A;also make it easy to do….&amp;quot;&quot;/&gt;&lt;property id=&quot;20307&quot; value=&quot;521&quot;/&gt;&lt;/object&gt;&lt;object type=&quot;3&quot; unique_id=&quot;10083&quot;&gt;&lt;property id=&quot;20148&quot; value=&quot;5&quot;/&gt;&lt;property id=&quot;20300&quot; value=&quot;Slide 93 - &amp;quot;Make SWPBS Easier to do&amp;quot;&quot;/&gt;&lt;property id=&quot;20307&quot; value=&quot;522&quot;/&gt;&lt;/object&gt;&lt;object type=&quot;3&quot; unique_id=&quot;10084&quot;&gt;&lt;property id=&quot;20148&quot; value=&quot;5&quot;/&gt;&lt;property id=&quot;20300&quot; value=&quot;Slide 94 - &amp;quot;Getting Ready for Advanced Tiers&amp;quot;&quot;/&gt;&lt;property id=&quot;20307&quot; value=&quot;552&quot;/&gt;&lt;/object&gt;&lt;object type=&quot;3&quot; unique_id=&quot;10085&quot;&gt;&lt;property id=&quot;20148&quot; value=&quot;5&quot;/&gt;&lt;property id=&quot;20300&quot; value=&quot;Slide 95&quot;/&gt;&lt;property id=&quot;20307&quot; value=&quot;556&quot;/&gt;&lt;/object&gt;&lt;object type=&quot;3&quot; unique_id=&quot;10086&quot;&gt;&lt;property id=&quot;20148&quot; value=&quot;5&quot;/&gt;&lt;property id=&quot;20300&quot; value=&quot;Slide 96&quot;/&gt;&lt;property id=&quot;20307&quot; value=&quot;553&quot;/&gt;&lt;/object&gt;&lt;object type=&quot;3&quot; unique_id=&quot;10087&quot;&gt;&lt;property id=&quot;20148&quot; value=&quot;5&quot;/&gt;&lt;property id=&quot;20300&quot; value=&quot;Slide 97&quot;/&gt;&lt;property id=&quot;20307&quot; value=&quot;554&quot;/&gt;&lt;/object&gt;&lt;object type=&quot;3&quot; unique_id=&quot;10088&quot;&gt;&lt;property id=&quot;20148&quot; value=&quot;5&quot;/&gt;&lt;property id=&quot;20300&quot; value=&quot;Slide 98 - &amp;quot;Teaming at Tier 2&amp;quot;&quot;/&gt;&lt;property id=&quot;20307&quot; value=&quot;555&quot;/&gt;&lt;/object&gt;&lt;object type=&quot;3&quot; unique_id=&quot;10089&quot;&gt;&lt;property id=&quot;20148&quot; value=&quot;5&quot;/&gt;&lt;property id=&quot;20300&quot; value=&quot;Slide 99 - &amp;quot;Decision Rules for Access to Advanced Tiers&amp;#x0D;&amp;#x0A; (and decision rules for prevention-if we can predict the trajectories&quot;/&gt;&lt;property id=&quot;20307&quot; value=&quot;551&quot;/&gt;&lt;/object&gt;&lt;object type=&quot;3&quot; unique_id=&quot;10090&quot;&gt;&lt;property id=&quot;20148&quot; value=&quot;5&quot;/&gt;&lt;property id=&quot;20300&quot; value=&quot;Slide 104&quot;/&gt;&lt;property id=&quot;20307&quot; value=&quot;557&quot;/&gt;&lt;/object&gt;&lt;object type=&quot;3&quot; unique_id=&quot;10091&quot;&gt;&lt;property id=&quot;20148&quot; value=&quot;5&quot;/&gt;&lt;property id=&quot;20300&quot; value=&quot;Slide 105&quot;/&gt;&lt;property id=&quot;20307&quot; value=&quot;523&quot;/&gt;&lt;/object&gt;&lt;object type=&quot;3&quot; unique_id=&quot;11082&quot;&gt;&lt;property id=&quot;20148&quot; value=&quot;5&quot;/&gt;&lt;property id=&quot;20300&quot; value=&quot;Slide 66 - &amp;quot;Coherent Discipline Referral Process&amp;quot;&quot;/&gt;&lt;property id=&quot;20307&quot; value=&quot;573&quot;/&gt;&lt;/object&gt;&lt;object type=&quot;3&quot; unique_id=&quot;11447&quot;&gt;&lt;property id=&quot;20148&quot; value=&quot;5&quot;/&gt;&lt;property id=&quot;20300&quot; value=&quot;Slide 100 - &amp;quot;Tier 1: School-Wide,&amp;#x0D;&amp;#x0A;Core/Universal Supports &amp;quot;&quot;/&gt;&lt;property id=&quot;20307&quot; value=&quot;575&quot;/&gt;&lt;/object&gt;&lt;object type=&quot;3&quot; unique_id=&quot;11448&quot;&gt;&lt;property id=&quot;20148&quot; value=&quot;5&quot;/&gt;&lt;property id=&quot;20300&quot; value=&quot;Slide 101 - &amp;quot;Tier 1/2: Classroom Support &amp;quot;&quot;/&gt;&lt;property id=&quot;20307&quot; value=&quot;576&quot;/&gt;&lt;/object&gt;&lt;object type=&quot;3&quot; unique_id=&quot;11449&quot;&gt;&lt;property id=&quot;20148&quot; value=&quot;5&quot;/&gt;&lt;property id=&quot;20300&quot; value=&quot;Slide 102 - &amp;quot;Tier 2: Targeted/Supplemental Interventions and Supports &amp;quot;&quot;/&gt;&lt;property id=&quot;20307&quot; value=&quot;577&quot;/&gt;&lt;/object&gt;&lt;object type=&quot;3&quot; unique_id=&quot;11450&quot;&gt;&lt;property id=&quot;20148&quot; value=&quot;5&quot;/&gt;&lt;property id=&quot;20300&quot; value=&quot;Slide 103 - &amp;quot;Tier 3: Intensive/Individualized Interventions and Supports &amp;quot;&quot;/&gt;&lt;property id=&quot;20307&quot; value=&quot;574&quot;/&gt;&lt;/object&gt;&lt;object type=&quot;3&quot; unique_id=&quot;12591&quot;&gt;&lt;property id=&quot;20148&quot; value=&quot;5&quot;/&gt;&lt;property id=&quot;20300&quot; value=&quot;Slide 20 - &amp;quot;What is a Coach?&amp;quot;&quot;/&gt;&lt;property id=&quot;20307&quot; value=&quot;582&quot;/&gt;&lt;/object&gt;&lt;object type=&quot;3&quot; unique_id=&quot;12592&quot;&gt;&lt;property id=&quot;20148&quot; value=&quot;5&quot;/&gt;&lt;property id=&quot;20300&quot; value=&quot;Slide 37&quot;/&gt;&lt;property id=&quot;20307&quot; value=&quot;578&quot;/&gt;&lt;/object&gt;&lt;object type=&quot;3&quot; unique_id=&quot;12593&quot;&gt;&lt;property id=&quot;20148&quot; value=&quot;5&quot;/&gt;&lt;property id=&quot;20300&quot; value=&quot;Slide 64&quot;/&gt;&lt;property id=&quot;20307&quot; value=&quot;584&quot;/&gt;&lt;/object&gt;&lt;object type=&quot;3&quot; unique_id=&quot;12594&quot;&gt;&lt;property id=&quot;20148&quot; value=&quot;5&quot;/&gt;&lt;property id=&quot;20300&quot; value=&quot;Slide 70&quot;/&gt;&lt;property id=&quot;20307&quot; value=&quot;579&quot;/&gt;&lt;/object&gt;&lt;object type=&quot;3&quot; unique_id=&quot;12595&quot;&gt;&lt;property id=&quot;20148&quot; value=&quot;5&quot;/&gt;&lt;property id=&quot;20300&quot; value=&quot;Slide 85&quot;/&gt;&lt;property id=&quot;20307&quot; value=&quot;586&quot;/&gt;&lt;/object&gt;&lt;object type=&quot;3&quot; unique_id=&quot;12596&quot;&gt;&lt;property id=&quot;20148&quot; value=&quot;5&quot;/&gt;&lt;property id=&quot;20300&quot; value=&quot;Slide 87&quot;/&gt;&lt;property id=&quot;20307&quot; value=&quot;580&quot;/&gt;&lt;/object&gt;&lt;object type=&quot;3&quot; unique_id=&quot;12597&quot;&gt;&lt;property id=&quot;20148&quot; value=&quot;5&quot;/&gt;&lt;property id=&quot;20300&quot; value=&quot;Slide 89&quot;/&gt;&lt;property id=&quot;20307&quot; value=&quot;581&quot;/&gt;&lt;/object&gt;&lt;object type=&quot;3&quot; unique_id=&quot;13006&quot;&gt;&lt;property id=&quot;20148&quot; value=&quot;5&quot;/&gt;&lt;property id=&quot;20300&quot; value=&quot;Slide 91&quot;/&gt;&lt;property id=&quot;20307&quot; value=&quot;587&quot;/&gt;&lt;/object&gt;&lt;object type=&quot;3&quot; unique_id=&quot;13728&quot;&gt;&lt;property id=&quot;20148&quot; value=&quot;5&quot;/&gt;&lt;property id=&quot;20300&quot; value=&quot;Slide 24 - &amp;quot;Coaching Expectations&amp;quot;&quot;/&gt;&lt;property id=&quot;20307&quot; value=&quot;588&quot;/&gt;&lt;/object&gt;&lt;object type=&quot;3&quot; unique_id=&quot;13729&quot;&gt;&lt;property id=&quot;20148&quot; value=&quot;5&quot;/&gt;&lt;property id=&quot;20300&quot; value=&quot;Slide 25&quot;/&gt;&lt;property id=&quot;20307&quot; value=&quot;589&quot;/&gt;&lt;/object&gt;&lt;object type=&quot;3&quot; unique_id=&quot;13730&quot;&gt;&lt;property id=&quot;20148&quot; value=&quot;5&quot;/&gt;&lt;property id=&quot;20300&quot; value=&quot;Slide 26 - &amp;quot;RtI:B Coach as Facilitator&amp;quot;&quot;/&gt;&lt;property id=&quot;20307&quot; value=&quot;590&quot;/&gt;&lt;/object&gt;&lt;object type=&quot;3&quot; unique_id=&quot;13731&quot;&gt;&lt;property id=&quot;20148&quot; value=&quot;5&quot;/&gt;&lt;property id=&quot;20300&quot; value=&quot;Slide 27 - &amp;quot;RtI:B Coach:  Content and Knowledge&amp;quot;&quot;/&gt;&lt;property id=&quot;20307&quot; value=&quot;59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4689</TotalTime>
  <Words>8733</Words>
  <Application>Microsoft Office PowerPoint</Application>
  <PresentationFormat>On-screen Show (4:3)</PresentationFormat>
  <Paragraphs>1390</Paragraphs>
  <Slides>100</Slides>
  <Notes>71</Notes>
  <HiddenSlides>1</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3</vt:i4>
      </vt:variant>
      <vt:variant>
        <vt:lpstr>Slide Titles</vt:lpstr>
      </vt:variant>
      <vt:variant>
        <vt:i4>100</vt:i4>
      </vt:variant>
    </vt:vector>
  </HeadingPairs>
  <TitlesOfParts>
    <vt:vector size="105" baseType="lpstr">
      <vt:lpstr>Office Theme</vt:lpstr>
      <vt:lpstr>???</vt:lpstr>
      <vt:lpstr>Visio</vt:lpstr>
      <vt:lpstr>Chart</vt:lpstr>
      <vt:lpstr>Worksheet</vt:lpstr>
      <vt:lpstr>  Building Solutions that Promote and Sustain Evidence Based Practices</vt:lpstr>
      <vt:lpstr>PowerPoint Presentation</vt:lpstr>
      <vt:lpstr>PowerPoint Presentation</vt:lpstr>
      <vt:lpstr>PowerPoint Presentation</vt:lpstr>
      <vt:lpstr>Goals for Today</vt:lpstr>
      <vt:lpstr>PBIS Defined</vt:lpstr>
      <vt:lpstr>PowerPoint Presentation</vt:lpstr>
      <vt:lpstr>PowerPoint Presentation</vt:lpstr>
      <vt:lpstr>PowerPoint Presentation</vt:lpstr>
      <vt:lpstr>Schools adopting SWPBIS by year</vt:lpstr>
      <vt:lpstr>Schools use SWPBIS (Feb, 2011)</vt:lpstr>
      <vt:lpstr>PowerPoint Presentation</vt:lpstr>
      <vt:lpstr>PowerPoint Presentation</vt:lpstr>
      <vt:lpstr> Start with the end in mind…</vt:lpstr>
      <vt:lpstr>PowerPoint Presentation</vt:lpstr>
      <vt:lpstr>PowerPoint Presentation</vt:lpstr>
      <vt:lpstr>Overall Organizers</vt:lpstr>
      <vt:lpstr>PowerPoint Presentation</vt:lpstr>
      <vt:lpstr>Phases of Implementation</vt:lpstr>
      <vt:lpstr>PowerPoint Presentation</vt:lpstr>
      <vt:lpstr>Stages of Implementation</vt:lpstr>
      <vt:lpstr>PowerPoint Presentation</vt:lpstr>
      <vt:lpstr>Your Turn</vt:lpstr>
      <vt:lpstr>PowerPoint Presentation</vt:lpstr>
      <vt:lpstr>PowerPoint Presentation</vt:lpstr>
      <vt:lpstr>Outcomes of Coaching</vt:lpstr>
      <vt:lpstr>Creating Implementation Capacity</vt:lpstr>
      <vt:lpstr>“Implementation Cascade” Building Capacity and Sustainability</vt:lpstr>
      <vt:lpstr>10 Ways You Can Promote  Sustain Evidence Based Practices</vt:lpstr>
      <vt:lpstr>1. Get honest about issues or concerns in your building</vt:lpstr>
      <vt:lpstr>Worry #1</vt:lpstr>
      <vt:lpstr>Need to Know</vt:lpstr>
      <vt:lpstr>Predictable work environments are places where employees: </vt:lpstr>
      <vt:lpstr>Many Begin, Many Leave Adelman and Taylor Preparing All Education Personnel to Address Barriers to  Learning and Teaching (2008)</vt:lpstr>
      <vt:lpstr>On school reform…</vt:lpstr>
      <vt:lpstr>Principal’s Role </vt:lpstr>
      <vt:lpstr>Do Principals Make a Difference?</vt:lpstr>
      <vt:lpstr>Have to see the connection!  Are there other ways in which implementing PBIS will support your strategic plan?</vt:lpstr>
      <vt:lpstr> Prepare for Working Smarter  (Not Harder)</vt:lpstr>
      <vt:lpstr> Use Worksheet to Organize Your Teams Responsible for ALL Programs/Initiatives</vt:lpstr>
      <vt:lpstr>PowerPoint Presentation</vt:lpstr>
      <vt:lpstr>PowerPoint Presentation</vt:lpstr>
      <vt:lpstr>2. Develop precision statements</vt:lpstr>
      <vt:lpstr>From primary to precise</vt:lpstr>
      <vt:lpstr>From primary to precise:  An example</vt:lpstr>
      <vt:lpstr>From primary to precise:  An example</vt:lpstr>
      <vt:lpstr>3. Elements to the data process</vt:lpstr>
      <vt:lpstr>PowerPoint Presentation</vt:lpstr>
      <vt:lpstr>PowerPoint Presentation</vt:lpstr>
      <vt:lpstr>PowerPoint Presentation</vt:lpstr>
      <vt:lpstr> Feed them the data!!</vt:lpstr>
      <vt:lpstr>4.   Recommit each year!!</vt:lpstr>
      <vt:lpstr>Make SWPBS Adaptive to change</vt:lpstr>
      <vt:lpstr>Make it “Scale-worthy”</vt:lpstr>
      <vt:lpstr>Oregon Department of Education Proposed Policy on Scale-worthy Practices</vt:lpstr>
      <vt:lpstr>PowerPoint Presentation</vt:lpstr>
      <vt:lpstr>5. Develop marketing plan</vt:lpstr>
      <vt:lpstr>West Potomac HS PBS Data:  2003-2008  52% decrease in office referrals  74% decrease in suspensions/expulsions</vt:lpstr>
      <vt:lpstr>Paradigm Shifts we’re seeing…</vt:lpstr>
      <vt:lpstr>PowerPoint Presentation</vt:lpstr>
      <vt:lpstr>Group Cost Benefit</vt:lpstr>
      <vt:lpstr>Cost-Benefit Analysis</vt:lpstr>
      <vt:lpstr>What does a reduction of 850 office referrals and 25 suspensions mean? Kennedy Middle School</vt:lpstr>
      <vt:lpstr>Your Turn</vt:lpstr>
      <vt:lpstr>6. Help your teams become  organized and efficient </vt:lpstr>
      <vt:lpstr>Overall Organizing Framework</vt:lpstr>
      <vt:lpstr>PowerPoint Presentation</vt:lpstr>
      <vt:lpstr>Resource Mapping</vt:lpstr>
      <vt:lpstr>Activity 1</vt:lpstr>
      <vt:lpstr>Who are the staff supporting all of these practices?</vt:lpstr>
      <vt:lpstr>Schools need to be clear about what interventions they have (and don’t have) in place</vt:lpstr>
      <vt:lpstr>Got data?</vt:lpstr>
      <vt:lpstr>Schools need to be clear about what interventions they have (and don’t have) in place</vt:lpstr>
      <vt:lpstr>Schools need to be clear about what interventions they have (and don’t have) in place</vt:lpstr>
      <vt:lpstr>Applying the Logic to Families  </vt:lpstr>
      <vt:lpstr>PowerPoint Presentation</vt:lpstr>
      <vt:lpstr>PowerPoint Presentation</vt:lpstr>
      <vt:lpstr>Practice Profiles</vt:lpstr>
      <vt:lpstr>Your Turn</vt:lpstr>
      <vt:lpstr>Implementation Snapshots</vt:lpstr>
      <vt:lpstr>Year at a Glance Planner</vt:lpstr>
      <vt:lpstr>Each month has team activities for:</vt:lpstr>
      <vt:lpstr>Your Turn</vt:lpstr>
      <vt:lpstr>7. Facilitate Effective Meetings: Use Team Initiated Problem Solving </vt:lpstr>
      <vt:lpstr>Organizing for an effective  problem solving conversation</vt:lpstr>
      <vt:lpstr>Define roles for effective meetings</vt:lpstr>
      <vt:lpstr>Data Analyst  Role &amp; Responsibilities</vt:lpstr>
      <vt:lpstr>Launch the meeting with a data summary that helps define the problem with precision</vt:lpstr>
      <vt:lpstr>Meeting Foundations Elements</vt:lpstr>
      <vt:lpstr>Using Meeting Minutes</vt:lpstr>
      <vt:lpstr>PowerPoint Presentation</vt:lpstr>
      <vt:lpstr>PowerPoint Presentation</vt:lpstr>
      <vt:lpstr>8. Educate staff about  evidence-based practice</vt:lpstr>
      <vt:lpstr>PowerPoint Presentation</vt:lpstr>
      <vt:lpstr>                          Memo To: School Administrators From: District Administrators</vt:lpstr>
      <vt:lpstr>9. Adjusting along the way (adapted from Situational Leadership Blanchard and Hersey) </vt:lpstr>
      <vt:lpstr>Development of the Team/Staff</vt:lpstr>
      <vt:lpstr>10. Empower staff also make it easy to do….</vt:lpstr>
      <vt:lpstr>Make SWPBS Easier to do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 Barrett</dc:creator>
  <cp:lastModifiedBy>Michael Lewis</cp:lastModifiedBy>
  <cp:revision>206</cp:revision>
  <dcterms:created xsi:type="dcterms:W3CDTF">2011-03-21T15:02:27Z</dcterms:created>
  <dcterms:modified xsi:type="dcterms:W3CDTF">2011-08-10T18:32:19Z</dcterms:modified>
</cp:coreProperties>
</file>