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89" r:id="rId3"/>
    <p:sldId id="290" r:id="rId4"/>
    <p:sldId id="291" r:id="rId5"/>
    <p:sldId id="292" r:id="rId6"/>
    <p:sldId id="293" r:id="rId7"/>
    <p:sldId id="258" r:id="rId8"/>
    <p:sldId id="279" r:id="rId9"/>
    <p:sldId id="294" r:id="rId10"/>
    <p:sldId id="274" r:id="rId11"/>
    <p:sldId id="275" r:id="rId12"/>
    <p:sldId id="278" r:id="rId13"/>
    <p:sldId id="272" r:id="rId14"/>
    <p:sldId id="273" r:id="rId15"/>
    <p:sldId id="283" r:id="rId16"/>
    <p:sldId id="280" r:id="rId17"/>
    <p:sldId id="281" r:id="rId18"/>
    <p:sldId id="282" r:id="rId19"/>
    <p:sldId id="264" r:id="rId20"/>
    <p:sldId id="284" r:id="rId21"/>
    <p:sldId id="285" r:id="rId22"/>
    <p:sldId id="286" r:id="rId23"/>
    <p:sldId id="287" r:id="rId24"/>
    <p:sldId id="288" r:id="rId25"/>
    <p:sldId id="269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3299B2-BC21-48F2-A684-87AC1328B708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7674A09-9520-420F-9F0B-B150E9454BB5}">
      <dgm:prSet phldrT="[Text]"/>
      <dgm:spPr>
        <a:gradFill rotWithShape="0">
          <a:gsLst>
            <a:gs pos="0">
              <a:srgbClr val="CC0000"/>
            </a:gs>
            <a:gs pos="18000">
              <a:srgbClr val="FFFF99"/>
            </a:gs>
            <a:gs pos="50000">
              <a:srgbClr val="66FF33"/>
            </a:gs>
            <a:gs pos="65000">
              <a:srgbClr val="33CC33"/>
            </a:gs>
            <a:gs pos="82000">
              <a:srgbClr val="009900"/>
            </a:gs>
          </a:gsLst>
          <a:lin ang="5400000" scaled="0"/>
        </a:gradFill>
      </dgm:spPr>
      <dgm:t>
        <a:bodyPr/>
        <a:lstStyle/>
        <a:p>
          <a:endParaRPr lang="en-US" dirty="0"/>
        </a:p>
      </dgm:t>
    </dgm:pt>
    <dgm:pt modelId="{17AC5E81-0041-4101-895C-98BE2850C46A}" type="parTrans" cxnId="{68C3F246-9BB9-4D54-B673-B092AFDA64D2}">
      <dgm:prSet/>
      <dgm:spPr/>
      <dgm:t>
        <a:bodyPr/>
        <a:lstStyle/>
        <a:p>
          <a:endParaRPr lang="en-US"/>
        </a:p>
      </dgm:t>
    </dgm:pt>
    <dgm:pt modelId="{69D3A9A9-48BA-4DFA-A1E1-838D09D8D868}" type="sibTrans" cxnId="{68C3F246-9BB9-4D54-B673-B092AFDA64D2}">
      <dgm:prSet/>
      <dgm:spPr/>
      <dgm:t>
        <a:bodyPr/>
        <a:lstStyle/>
        <a:p>
          <a:endParaRPr lang="en-US"/>
        </a:p>
      </dgm:t>
    </dgm:pt>
    <dgm:pt modelId="{860136A2-BC36-4BC2-AC9F-4F15965CAAF2}" type="pres">
      <dgm:prSet presAssocID="{C23299B2-BC21-48F2-A684-87AC1328B708}" presName="Name0" presStyleCnt="0">
        <dgm:presLayoutVars>
          <dgm:dir/>
          <dgm:animLvl val="lvl"/>
          <dgm:resizeHandles val="exact"/>
        </dgm:presLayoutVars>
      </dgm:prSet>
      <dgm:spPr/>
    </dgm:pt>
    <dgm:pt modelId="{5DE2F9FD-84D6-47A0-B0C2-3E100271E551}" type="pres">
      <dgm:prSet presAssocID="{47674A09-9520-420F-9F0B-B150E9454BB5}" presName="Name8" presStyleCnt="0"/>
      <dgm:spPr/>
    </dgm:pt>
    <dgm:pt modelId="{CEF699C1-73B8-4B5E-AE13-87B8A23DED2D}" type="pres">
      <dgm:prSet presAssocID="{47674A09-9520-420F-9F0B-B150E9454BB5}" presName="level" presStyleLbl="node1" presStyleIdx="0" presStyleCnt="1" custLinFactNeighborX="-12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AD7BB-BE5A-4291-A469-A249A6DDF639}" type="pres">
      <dgm:prSet presAssocID="{47674A09-9520-420F-9F0B-B150E9454BB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BA0BD6-7EEA-064A-87DB-A726D03E6CFE}" type="presOf" srcId="{C23299B2-BC21-48F2-A684-87AC1328B708}" destId="{860136A2-BC36-4BC2-AC9F-4F15965CAAF2}" srcOrd="0" destOrd="0" presId="urn:microsoft.com/office/officeart/2005/8/layout/pyramid1"/>
    <dgm:cxn modelId="{31C5BEC1-8DC9-9945-9AC1-AAE1D3644D5B}" type="presOf" srcId="{47674A09-9520-420F-9F0B-B150E9454BB5}" destId="{CEF699C1-73B8-4B5E-AE13-87B8A23DED2D}" srcOrd="0" destOrd="0" presId="urn:microsoft.com/office/officeart/2005/8/layout/pyramid1"/>
    <dgm:cxn modelId="{523979A5-04B3-DD4F-958F-73FFC51B292A}" type="presOf" srcId="{47674A09-9520-420F-9F0B-B150E9454BB5}" destId="{E56AD7BB-BE5A-4291-A469-A249A6DDF639}" srcOrd="1" destOrd="0" presId="urn:microsoft.com/office/officeart/2005/8/layout/pyramid1"/>
    <dgm:cxn modelId="{68C3F246-9BB9-4D54-B673-B092AFDA64D2}" srcId="{C23299B2-BC21-48F2-A684-87AC1328B708}" destId="{47674A09-9520-420F-9F0B-B150E9454BB5}" srcOrd="0" destOrd="0" parTransId="{17AC5E81-0041-4101-895C-98BE2850C46A}" sibTransId="{69D3A9A9-48BA-4DFA-A1E1-838D09D8D868}"/>
    <dgm:cxn modelId="{0F94C84F-4345-F94F-B370-E036D9E803E5}" type="presParOf" srcId="{860136A2-BC36-4BC2-AC9F-4F15965CAAF2}" destId="{5DE2F9FD-84D6-47A0-B0C2-3E100271E551}" srcOrd="0" destOrd="0" presId="urn:microsoft.com/office/officeart/2005/8/layout/pyramid1"/>
    <dgm:cxn modelId="{19D4B014-37FE-DC4D-B286-128B2D8893E5}" type="presParOf" srcId="{5DE2F9FD-84D6-47A0-B0C2-3E100271E551}" destId="{CEF699C1-73B8-4B5E-AE13-87B8A23DED2D}" srcOrd="0" destOrd="0" presId="urn:microsoft.com/office/officeart/2005/8/layout/pyramid1"/>
    <dgm:cxn modelId="{2978F5B5-F94C-5E44-BD29-6048F234E03C}" type="presParOf" srcId="{5DE2F9FD-84D6-47A0-B0C2-3E100271E551}" destId="{E56AD7BB-BE5A-4291-A469-A249A6DDF63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39768E-39A6-4FA9-A4B1-F5CD4CB6EEA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18A232E2-9330-45BA-8F3D-94B65CEB4C6E}">
      <dgm:prSet phldrT="[Text]" custT="1"/>
      <dgm:spPr/>
      <dgm:t>
        <a:bodyPr/>
        <a:lstStyle/>
        <a:p>
          <a:pPr algn="ctr"/>
          <a:r>
            <a:rPr lang="en-US" sz="3600" dirty="0" smtClean="0"/>
            <a:t>Universal</a:t>
          </a:r>
          <a:endParaRPr lang="en-US" sz="3600" dirty="0"/>
        </a:p>
      </dgm:t>
    </dgm:pt>
    <dgm:pt modelId="{2F4A1E04-5D2B-4792-BBEF-41391C61F16F}" type="parTrans" cxnId="{74A68F44-20A8-4AB5-8443-C9992E378513}">
      <dgm:prSet/>
      <dgm:spPr/>
      <dgm:t>
        <a:bodyPr/>
        <a:lstStyle/>
        <a:p>
          <a:endParaRPr lang="en-US"/>
        </a:p>
      </dgm:t>
    </dgm:pt>
    <dgm:pt modelId="{90900876-D263-4D27-9390-F2D23E76F6C1}" type="sibTrans" cxnId="{74A68F44-20A8-4AB5-8443-C9992E378513}">
      <dgm:prSet/>
      <dgm:spPr/>
      <dgm:t>
        <a:bodyPr/>
        <a:lstStyle/>
        <a:p>
          <a:endParaRPr lang="en-US"/>
        </a:p>
      </dgm:t>
    </dgm:pt>
    <dgm:pt modelId="{636B6905-8B07-4A8A-9920-CB8277CBCEC8}">
      <dgm:prSet phldrT="[Text]" custT="1"/>
      <dgm:spPr/>
      <dgm:t>
        <a:bodyPr/>
        <a:lstStyle/>
        <a:p>
          <a:pPr algn="ctr"/>
          <a:r>
            <a:rPr lang="en-US" sz="3600" dirty="0" smtClean="0"/>
            <a:t>Targeted</a:t>
          </a:r>
          <a:endParaRPr lang="en-US" sz="3600" dirty="0"/>
        </a:p>
      </dgm:t>
    </dgm:pt>
    <dgm:pt modelId="{1F4EB6FC-6070-47DA-9E35-F176490CE62F}" type="parTrans" cxnId="{236C4353-A200-48EB-89CB-BD45285A3F41}">
      <dgm:prSet/>
      <dgm:spPr/>
      <dgm:t>
        <a:bodyPr/>
        <a:lstStyle/>
        <a:p>
          <a:endParaRPr lang="en-US"/>
        </a:p>
      </dgm:t>
    </dgm:pt>
    <dgm:pt modelId="{465F3017-FBCE-4CE5-8C7F-08B964924BB3}" type="sibTrans" cxnId="{236C4353-A200-48EB-89CB-BD45285A3F41}">
      <dgm:prSet/>
      <dgm:spPr/>
      <dgm:t>
        <a:bodyPr/>
        <a:lstStyle/>
        <a:p>
          <a:endParaRPr lang="en-US"/>
        </a:p>
      </dgm:t>
    </dgm:pt>
    <dgm:pt modelId="{B60BBE5F-A665-46F2-B919-1153C04CBD02}">
      <dgm:prSet phldrT="[Text]" custT="1"/>
      <dgm:spPr/>
      <dgm:t>
        <a:bodyPr/>
        <a:lstStyle/>
        <a:p>
          <a:pPr algn="ctr"/>
          <a:r>
            <a:rPr lang="en-US" sz="3600" dirty="0" smtClean="0"/>
            <a:t>Intensive</a:t>
          </a:r>
          <a:endParaRPr lang="en-US" sz="3600" dirty="0"/>
        </a:p>
      </dgm:t>
    </dgm:pt>
    <dgm:pt modelId="{28C11DF1-E077-4BD6-8C00-84F9E2513899}" type="parTrans" cxnId="{AC3544F8-F557-4E2E-AD61-E1C71E59215A}">
      <dgm:prSet/>
      <dgm:spPr/>
      <dgm:t>
        <a:bodyPr/>
        <a:lstStyle/>
        <a:p>
          <a:endParaRPr lang="en-US"/>
        </a:p>
      </dgm:t>
    </dgm:pt>
    <dgm:pt modelId="{438A6466-CB0A-45CD-849A-77563B0BD182}" type="sibTrans" cxnId="{AC3544F8-F557-4E2E-AD61-E1C71E59215A}">
      <dgm:prSet/>
      <dgm:spPr/>
      <dgm:t>
        <a:bodyPr/>
        <a:lstStyle/>
        <a:p>
          <a:endParaRPr lang="en-US"/>
        </a:p>
      </dgm:t>
    </dgm:pt>
    <dgm:pt modelId="{C418DCAE-306E-4AF7-A07C-93313C08AC51}" type="pres">
      <dgm:prSet presAssocID="{7A39768E-39A6-4FA9-A4B1-F5CD4CB6EEAE}" presName="arrowDiagram" presStyleCnt="0">
        <dgm:presLayoutVars>
          <dgm:chMax val="5"/>
          <dgm:dir/>
          <dgm:resizeHandles val="exact"/>
        </dgm:presLayoutVars>
      </dgm:prSet>
      <dgm:spPr/>
    </dgm:pt>
    <dgm:pt modelId="{71BCD42B-AD35-4119-8173-705E9B203F4E}" type="pres">
      <dgm:prSet presAssocID="{7A39768E-39A6-4FA9-A4B1-F5CD4CB6EEAE}" presName="arrow" presStyleLbl="bgShp" presStyleIdx="0" presStyleCnt="1" custAng="20026820" custScaleY="136097" custLinFactNeighborY="-6017"/>
      <dgm:spPr>
        <a:gradFill rotWithShape="0">
          <a:gsLst>
            <a:gs pos="0">
              <a:srgbClr val="CC0000"/>
            </a:gs>
            <a:gs pos="18000">
              <a:srgbClr val="FFFF99"/>
            </a:gs>
            <a:gs pos="50000">
              <a:srgbClr val="66FF33"/>
            </a:gs>
            <a:gs pos="65000">
              <a:srgbClr val="33CC33"/>
            </a:gs>
            <a:gs pos="82000">
              <a:srgbClr val="009900"/>
            </a:gs>
          </a:gsLst>
          <a:lin ang="5400000" scaled="0"/>
        </a:gradFill>
        <a:effectLst>
          <a:innerShdw blurRad="393700" dist="279400">
            <a:srgbClr val="00B050"/>
          </a:innerShdw>
        </a:effectLst>
      </dgm:spPr>
    </dgm:pt>
    <dgm:pt modelId="{1DC85ACA-369C-4434-B04E-417D8B11B123}" type="pres">
      <dgm:prSet presAssocID="{7A39768E-39A6-4FA9-A4B1-F5CD4CB6EEAE}" presName="arrowDiagram3" presStyleCnt="0"/>
      <dgm:spPr/>
    </dgm:pt>
    <dgm:pt modelId="{7A58CA06-7CF4-4880-8AFF-C27C46361B7A}" type="pres">
      <dgm:prSet presAssocID="{18A232E2-9330-45BA-8F3D-94B65CEB4C6E}" presName="bullet3a" presStyleLbl="node1" presStyleIdx="0" presStyleCnt="3" custScaleX="326242" custScaleY="326244" custLinFactX="103393" custLinFactY="573634" custLinFactNeighborX="200000" custLinFactNeighborY="600000"/>
      <dgm:spPr>
        <a:noFill/>
        <a:ln>
          <a:noFill/>
        </a:ln>
      </dgm:spPr>
    </dgm:pt>
    <dgm:pt modelId="{CBF801E5-F605-4B6B-AD44-734A83015E31}" type="pres">
      <dgm:prSet presAssocID="{18A232E2-9330-45BA-8F3D-94B65CEB4C6E}" presName="textBox3a" presStyleLbl="revTx" presStyleIdx="0" presStyleCnt="3" custScaleX="217016" custScaleY="68260" custLinFactNeighborX="22949" custLinFactNeighborY="531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B20C5-91A5-4C36-8053-3B9ACF3D938D}" type="pres">
      <dgm:prSet presAssocID="{636B6905-8B07-4A8A-9920-CB8277CBCEC8}" presName="bullet3b" presStyleLbl="node1" presStyleIdx="1" presStyleCnt="3" custLinFactX="100000" custLinFactY="-100000" custLinFactNeighborX="174030" custLinFactNeighborY="-109595"/>
      <dgm:spPr>
        <a:noFill/>
        <a:ln>
          <a:noFill/>
        </a:ln>
      </dgm:spPr>
    </dgm:pt>
    <dgm:pt modelId="{762E8C8B-CBB3-47CF-BB93-4E34DA5A865B}" type="pres">
      <dgm:prSet presAssocID="{636B6905-8B07-4A8A-9920-CB8277CBCEC8}" presName="textBox3b" presStyleLbl="revTx" presStyleIdx="1" presStyleCnt="3" custScaleX="182476" custScaleY="35842" custLinFactNeighborX="8456" custLinFactNeighborY="-99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DC6BB-4BD5-444C-A232-89F7B6D9B5AD}" type="pres">
      <dgm:prSet presAssocID="{B60BBE5F-A665-46F2-B919-1153C04CBD02}" presName="bullet3c" presStyleLbl="node1" presStyleIdx="2" presStyleCnt="3" custLinFactX="12896" custLinFactY="-100000" custLinFactNeighborX="100000" custLinFactNeighborY="-186633"/>
      <dgm:spPr>
        <a:noFill/>
        <a:ln>
          <a:noFill/>
        </a:ln>
      </dgm:spPr>
    </dgm:pt>
    <dgm:pt modelId="{D6BFCB8B-9EFA-490C-AAD3-ED7928DE275A}" type="pres">
      <dgm:prSet presAssocID="{B60BBE5F-A665-46F2-B919-1153C04CBD02}" presName="textBox3c" presStyleLbl="revTx" presStyleIdx="2" presStyleCnt="3" custScaleX="185784" custScaleY="21879" custLinFactY="-18776" custLinFactNeighborX="-8100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B22CA8-66B0-6C44-8AFF-4A02872D9646}" type="presOf" srcId="{18A232E2-9330-45BA-8F3D-94B65CEB4C6E}" destId="{CBF801E5-F605-4B6B-AD44-734A83015E31}" srcOrd="0" destOrd="0" presId="urn:microsoft.com/office/officeart/2005/8/layout/arrow2"/>
    <dgm:cxn modelId="{236C4353-A200-48EB-89CB-BD45285A3F41}" srcId="{7A39768E-39A6-4FA9-A4B1-F5CD4CB6EEAE}" destId="{636B6905-8B07-4A8A-9920-CB8277CBCEC8}" srcOrd="1" destOrd="0" parTransId="{1F4EB6FC-6070-47DA-9E35-F176490CE62F}" sibTransId="{465F3017-FBCE-4CE5-8C7F-08B964924BB3}"/>
    <dgm:cxn modelId="{BA4B5AE0-5F93-8B42-A39D-36E39009116E}" type="presOf" srcId="{7A39768E-39A6-4FA9-A4B1-F5CD4CB6EEAE}" destId="{C418DCAE-306E-4AF7-A07C-93313C08AC51}" srcOrd="0" destOrd="0" presId="urn:microsoft.com/office/officeart/2005/8/layout/arrow2"/>
    <dgm:cxn modelId="{86591731-EF72-764B-9120-76111823044C}" type="presOf" srcId="{636B6905-8B07-4A8A-9920-CB8277CBCEC8}" destId="{762E8C8B-CBB3-47CF-BB93-4E34DA5A865B}" srcOrd="0" destOrd="0" presId="urn:microsoft.com/office/officeart/2005/8/layout/arrow2"/>
    <dgm:cxn modelId="{AC3544F8-F557-4E2E-AD61-E1C71E59215A}" srcId="{7A39768E-39A6-4FA9-A4B1-F5CD4CB6EEAE}" destId="{B60BBE5F-A665-46F2-B919-1153C04CBD02}" srcOrd="2" destOrd="0" parTransId="{28C11DF1-E077-4BD6-8C00-84F9E2513899}" sibTransId="{438A6466-CB0A-45CD-849A-77563B0BD182}"/>
    <dgm:cxn modelId="{74A68F44-20A8-4AB5-8443-C9992E378513}" srcId="{7A39768E-39A6-4FA9-A4B1-F5CD4CB6EEAE}" destId="{18A232E2-9330-45BA-8F3D-94B65CEB4C6E}" srcOrd="0" destOrd="0" parTransId="{2F4A1E04-5D2B-4792-BBEF-41391C61F16F}" sibTransId="{90900876-D263-4D27-9390-F2D23E76F6C1}"/>
    <dgm:cxn modelId="{A93B94FA-762E-2242-BCCF-8C4B13447BE4}" type="presOf" srcId="{B60BBE5F-A665-46F2-B919-1153C04CBD02}" destId="{D6BFCB8B-9EFA-490C-AAD3-ED7928DE275A}" srcOrd="0" destOrd="0" presId="urn:microsoft.com/office/officeart/2005/8/layout/arrow2"/>
    <dgm:cxn modelId="{11996DB4-9B85-664F-A219-5B06FB77A3DE}" type="presParOf" srcId="{C418DCAE-306E-4AF7-A07C-93313C08AC51}" destId="{71BCD42B-AD35-4119-8173-705E9B203F4E}" srcOrd="0" destOrd="0" presId="urn:microsoft.com/office/officeart/2005/8/layout/arrow2"/>
    <dgm:cxn modelId="{01206BFA-B51B-DF4F-B164-8F073B0D3ADD}" type="presParOf" srcId="{C418DCAE-306E-4AF7-A07C-93313C08AC51}" destId="{1DC85ACA-369C-4434-B04E-417D8B11B123}" srcOrd="1" destOrd="0" presId="urn:microsoft.com/office/officeart/2005/8/layout/arrow2"/>
    <dgm:cxn modelId="{322ED577-C13C-EC4C-8834-1B23F9576A9B}" type="presParOf" srcId="{1DC85ACA-369C-4434-B04E-417D8B11B123}" destId="{7A58CA06-7CF4-4880-8AFF-C27C46361B7A}" srcOrd="0" destOrd="0" presId="urn:microsoft.com/office/officeart/2005/8/layout/arrow2"/>
    <dgm:cxn modelId="{999277A6-2A64-BF4C-8830-2388E61A00F6}" type="presParOf" srcId="{1DC85ACA-369C-4434-B04E-417D8B11B123}" destId="{CBF801E5-F605-4B6B-AD44-734A83015E31}" srcOrd="1" destOrd="0" presId="urn:microsoft.com/office/officeart/2005/8/layout/arrow2"/>
    <dgm:cxn modelId="{53F49201-4147-504E-A0D6-3E7EC9F62B57}" type="presParOf" srcId="{1DC85ACA-369C-4434-B04E-417D8B11B123}" destId="{486B20C5-91A5-4C36-8053-3B9ACF3D938D}" srcOrd="2" destOrd="0" presId="urn:microsoft.com/office/officeart/2005/8/layout/arrow2"/>
    <dgm:cxn modelId="{184F660C-6681-D241-AA91-736463CE328E}" type="presParOf" srcId="{1DC85ACA-369C-4434-B04E-417D8B11B123}" destId="{762E8C8B-CBB3-47CF-BB93-4E34DA5A865B}" srcOrd="3" destOrd="0" presId="urn:microsoft.com/office/officeart/2005/8/layout/arrow2"/>
    <dgm:cxn modelId="{1B5C6D8E-C88D-DF40-A2C2-2D9F7C8B3D44}" type="presParOf" srcId="{1DC85ACA-369C-4434-B04E-417D8B11B123}" destId="{CC2DC6BB-4BD5-444C-A232-89F7B6D9B5AD}" srcOrd="4" destOrd="0" presId="urn:microsoft.com/office/officeart/2005/8/layout/arrow2"/>
    <dgm:cxn modelId="{09EB535A-9492-F046-988C-BA00833BAD50}" type="presParOf" srcId="{1DC85ACA-369C-4434-B04E-417D8B11B123}" destId="{D6BFCB8B-9EFA-490C-AAD3-ED7928DE275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F699C1-73B8-4B5E-AE13-87B8A23DED2D}">
      <dsp:nvSpPr>
        <dsp:cNvPr id="0" name=""/>
        <dsp:cNvSpPr/>
      </dsp:nvSpPr>
      <dsp:spPr>
        <a:xfrm>
          <a:off x="0" y="0"/>
          <a:ext cx="6096000" cy="5638800"/>
        </a:xfrm>
        <a:prstGeom prst="trapezoid">
          <a:avLst>
            <a:gd name="adj" fmla="val 54054"/>
          </a:avLst>
        </a:prstGeom>
        <a:gradFill rotWithShape="0">
          <a:gsLst>
            <a:gs pos="0">
              <a:srgbClr val="CC0000"/>
            </a:gs>
            <a:gs pos="18000">
              <a:srgbClr val="FFFF99"/>
            </a:gs>
            <a:gs pos="50000">
              <a:srgbClr val="66FF33"/>
            </a:gs>
            <a:gs pos="65000">
              <a:srgbClr val="33CC33"/>
            </a:gs>
            <a:gs pos="82000">
              <a:srgbClr val="009900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0" y="0"/>
        <a:ext cx="6096000" cy="5638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CD42B-AD35-4119-8173-705E9B203F4E}">
      <dsp:nvSpPr>
        <dsp:cNvPr id="0" name=""/>
        <dsp:cNvSpPr/>
      </dsp:nvSpPr>
      <dsp:spPr>
        <a:xfrm rot="20026820">
          <a:off x="-20573" y="662088"/>
          <a:ext cx="5181600" cy="4407501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CC0000"/>
            </a:gs>
            <a:gs pos="18000">
              <a:srgbClr val="FFFF99"/>
            </a:gs>
            <a:gs pos="50000">
              <a:srgbClr val="66FF33"/>
            </a:gs>
            <a:gs pos="65000">
              <a:srgbClr val="33CC33"/>
            </a:gs>
            <a:gs pos="82000">
              <a:srgbClr val="009900"/>
            </a:gs>
          </a:gsLst>
          <a:lin ang="5400000" scaled="0"/>
        </a:gradFill>
        <a:ln>
          <a:noFill/>
        </a:ln>
        <a:effectLst>
          <a:innerShdw blurRad="393700" dist="279400">
            <a:srgbClr val="00B050"/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8CA06-7CF4-4880-8AFF-C27C46361B7A}">
      <dsp:nvSpPr>
        <dsp:cNvPr id="0" name=""/>
        <dsp:cNvSpPr/>
      </dsp:nvSpPr>
      <dsp:spPr>
        <a:xfrm>
          <a:off x="893827" y="5105401"/>
          <a:ext cx="439518" cy="43952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801E5-F605-4B6B-AD44-734A83015E31}">
      <dsp:nvSpPr>
        <dsp:cNvPr id="0" name=""/>
        <dsp:cNvSpPr/>
      </dsp:nvSpPr>
      <dsp:spPr>
        <a:xfrm>
          <a:off x="275542" y="4390336"/>
          <a:ext cx="2620061" cy="638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386" tIns="0" rIns="0" bIns="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Universal</a:t>
          </a:r>
          <a:endParaRPr lang="en-US" sz="3600" kern="1200" dirty="0"/>
        </a:p>
      </dsp:txBody>
      <dsp:txXfrm>
        <a:off x="275542" y="4390336"/>
        <a:ext cx="2620061" cy="638863"/>
      </dsp:txXfrm>
    </dsp:sp>
    <dsp:sp modelId="{486B20C5-91A5-4C36-8053-3B9ACF3D938D}">
      <dsp:nvSpPr>
        <dsp:cNvPr id="0" name=""/>
        <dsp:cNvSpPr/>
      </dsp:nvSpPr>
      <dsp:spPr>
        <a:xfrm>
          <a:off x="2494026" y="2286000"/>
          <a:ext cx="243535" cy="243535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E8C8B-CBB3-47CF-BB93-4E34DA5A865B}">
      <dsp:nvSpPr>
        <dsp:cNvPr id="0" name=""/>
        <dsp:cNvSpPr/>
      </dsp:nvSpPr>
      <dsp:spPr>
        <a:xfrm>
          <a:off x="1540763" y="1730755"/>
          <a:ext cx="2269242" cy="631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044" tIns="0" rIns="0" bIns="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Targeted</a:t>
          </a:r>
          <a:endParaRPr lang="en-US" sz="3600" kern="1200" dirty="0"/>
        </a:p>
      </dsp:txBody>
      <dsp:txXfrm>
        <a:off x="1540763" y="1730755"/>
        <a:ext cx="2269242" cy="631444"/>
      </dsp:txXfrm>
    </dsp:sp>
    <dsp:sp modelId="{CC2DC6BB-4BD5-444C-A232-89F7B6D9B5AD}">
      <dsp:nvSpPr>
        <dsp:cNvPr id="0" name=""/>
        <dsp:cNvSpPr/>
      </dsp:nvSpPr>
      <dsp:spPr>
        <a:xfrm>
          <a:off x="3637027" y="1295399"/>
          <a:ext cx="336804" cy="336804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FCB8B-9EFA-490C-AAD3-ED7928DE275A}">
      <dsp:nvSpPr>
        <dsp:cNvPr id="0" name=""/>
        <dsp:cNvSpPr/>
      </dsp:nvSpPr>
      <dsp:spPr>
        <a:xfrm>
          <a:off x="1884427" y="634989"/>
          <a:ext cx="2310380" cy="492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465" tIns="0" rIns="0" bIns="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Intensive</a:t>
          </a:r>
          <a:endParaRPr lang="en-US" sz="3600" kern="1200" dirty="0"/>
        </a:p>
      </dsp:txBody>
      <dsp:txXfrm>
        <a:off x="1884427" y="634989"/>
        <a:ext cx="2310380" cy="492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093EE-36F8-3A47-B9B6-74551D6287B9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0156-0B4F-5949-A0E9-EB03639AFE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31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Times New Roman" pitchFamily="29" charset="0"/>
              </a:rPr>
              <a:t>NOTICE GREEN GOES IS FOR “ALL”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A28B5A-677D-C04F-A9D6-47E0AE9EAF5A}" type="slidenum">
              <a:rPr lang="en-US">
                <a:solidFill>
                  <a:srgbClr val="000000"/>
                </a:solidFill>
                <a:latin typeface="Times New Roman" pitchFamily="29" charset="0"/>
                <a:ea typeface="Arial" pitchFamily="29" charset="0"/>
                <a:cs typeface="Arial" pitchFamily="29" charset="0"/>
              </a:rPr>
              <a:pPr/>
              <a:t>6</a:t>
            </a:fld>
            <a:endParaRPr lang="en-US">
              <a:solidFill>
                <a:srgbClr val="000000"/>
              </a:solidFill>
              <a:latin typeface="Times New Roman" pitchFamily="29" charset="0"/>
              <a:ea typeface="Arial" pitchFamily="29" charset="0"/>
              <a:cs typeface="Arial" pitchFamily="2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029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>
            <a:prstTxWarp prst="textNoShape">
              <a:avLst/>
            </a:prstTxWarp>
          </a:bodyPr>
          <a:lstStyle/>
          <a:p>
            <a:pPr algn="r" defTabSz="914437"/>
            <a:fld id="{8D729048-1259-894D-AD66-837823FCC437}" type="slidenum">
              <a:rPr lang="en-US" sz="1200"/>
              <a:pPr algn="r" defTabSz="914437"/>
              <a:t>10</a:t>
            </a:fld>
            <a:endParaRPr lang="en-US" sz="1200" dirty="0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5581" y="8686490"/>
            <a:ext cx="2972421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>
            <a:prstTxWarp prst="textNoShape">
              <a:avLst/>
            </a:prstTxWarp>
          </a:bodyPr>
          <a:lstStyle/>
          <a:p>
            <a:pPr algn="r" defTabSz="914437" eaLnBrk="0" hangingPunct="0"/>
            <a:fld id="{0753F0E5-94C8-234E-AD42-F6B868364AE9}" type="slidenum">
              <a:rPr lang="en-US" sz="1200">
                <a:ea typeface="MS PGothic" pitchFamily="34" charset="-128"/>
                <a:cs typeface="MS PGothic" pitchFamily="34" charset="-128"/>
              </a:rPr>
              <a:pPr algn="r" defTabSz="914437" eaLnBrk="0" hangingPunct="0"/>
              <a:t>10</a:t>
            </a:fld>
            <a:endParaRPr lang="en-US" sz="1200" dirty="0"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2" y="4344025"/>
            <a:ext cx="5028579" cy="41144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29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525594B9-569D-4B8D-A3D9-565DB69C3D3E}" type="slidenum">
              <a:rPr lang="en-US" sz="1100">
                <a:solidFill>
                  <a:prstClr val="black"/>
                </a:solidFill>
                <a:latin typeface="Garamond" pitchFamily="18" charset="0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1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91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384" y="685414"/>
            <a:ext cx="4545848" cy="3428613"/>
          </a:xfrm>
          <a:ln/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785" y="4343014"/>
            <a:ext cx="5030431" cy="4115573"/>
          </a:xfrm>
        </p:spPr>
        <p:txBody>
          <a:bodyPr/>
          <a:lstStyle/>
          <a:p>
            <a:pPr marL="222222" indent="-222222">
              <a:lnSpc>
                <a:spcPct val="80000"/>
              </a:lnSpc>
              <a:buFontTx/>
              <a:buAutoNum type="arabicParenR"/>
            </a:pPr>
            <a:r>
              <a:rPr lang="en-US" sz="800" dirty="0"/>
              <a:t>Student recommended for CICO by Teacher, parent, other school personnel?</a:t>
            </a:r>
          </a:p>
          <a:p>
            <a:pPr marL="222222" indent="-222222">
              <a:lnSpc>
                <a:spcPct val="80000"/>
              </a:lnSpc>
              <a:buFontTx/>
              <a:buAutoNum type="arabicParenR"/>
            </a:pPr>
            <a:r>
              <a:rPr lang="en-US" sz="800" dirty="0"/>
              <a:t> Prior to </a:t>
            </a:r>
            <a:r>
              <a:rPr lang="en-US" sz="800" dirty="0" smtClean="0"/>
              <a:t>CICO </a:t>
            </a:r>
            <a:r>
              <a:rPr lang="en-US" sz="800" dirty="0"/>
              <a:t>implementation- meeting with Counselor, parent and student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   Go over expectations for each party (parent, school, and student)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   Set goal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    Sometimes contract is signed (I don’t know if you this was ever used Kelly)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3) </a:t>
            </a:r>
            <a:r>
              <a:rPr lang="en-US" sz="800" dirty="0" smtClean="0"/>
              <a:t>CICO </a:t>
            </a:r>
            <a:r>
              <a:rPr lang="en-US" sz="800" dirty="0"/>
              <a:t>Implemented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4) Morning check-in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What did you check for?  Pencil, binder, agenda, </a:t>
            </a:r>
            <a:r>
              <a:rPr lang="en-US" sz="800" dirty="0" smtClean="0"/>
              <a:t>CICO </a:t>
            </a:r>
            <a:r>
              <a:rPr lang="en-US" sz="800" dirty="0"/>
              <a:t>form from day before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Gave students supplies if they did not have them to help them be successful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</a:t>
            </a:r>
            <a:r>
              <a:rPr lang="en-US" sz="800" dirty="0" smtClean="0"/>
              <a:t>CICO </a:t>
            </a:r>
            <a:r>
              <a:rPr lang="en-US" sz="800" dirty="0"/>
              <a:t>Daily progress report given (can flip to next slide to show)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Teacher Feedback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Student carries card to teachers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Teachers have been trained to provide some sort of positive interaction upon 	receiving the card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-Teachers have also been trained not to use the system as punishment- no 	nagging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Afternoon check-out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</a:t>
            </a:r>
            <a:r>
              <a:rPr lang="en-US" sz="800" dirty="0" smtClean="0"/>
              <a:t>CICO </a:t>
            </a:r>
            <a:r>
              <a:rPr lang="en-US" sz="800" dirty="0"/>
              <a:t>coordinator checks for goal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Reinforcement for checking out (High 5)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Bigger reinforcement for checking out and meeting goal (snack)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Parent Feedback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Send home- student gets feedback from parent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Student brings back form signed the next day</a:t>
            </a:r>
          </a:p>
          <a:p>
            <a:pPr marL="222222" indent="-222222">
              <a:lnSpc>
                <a:spcPct val="80000"/>
              </a:lnSpc>
            </a:pPr>
            <a:endParaRPr lang="en-US" sz="800" dirty="0"/>
          </a:p>
          <a:p>
            <a:pPr marL="222222" indent="-222222">
              <a:lnSpc>
                <a:spcPct val="80000"/>
              </a:lnSpc>
            </a:pPr>
            <a:r>
              <a:rPr lang="en-US" sz="800" dirty="0" smtClean="0"/>
              <a:t>CICO </a:t>
            </a:r>
            <a:r>
              <a:rPr lang="en-US" sz="800" dirty="0"/>
              <a:t>Coordinator Summarizes Data for Decision Making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Using Quattro pro Spread sheet program- graphs data</a:t>
            </a:r>
          </a:p>
          <a:p>
            <a:pPr marL="222222" indent="-222222">
              <a:lnSpc>
                <a:spcPct val="80000"/>
              </a:lnSpc>
            </a:pPr>
            <a:endParaRPr lang="en-US" sz="800" dirty="0"/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Weekly </a:t>
            </a:r>
            <a:r>
              <a:rPr lang="en-US" sz="800" dirty="0" smtClean="0"/>
              <a:t>CICO </a:t>
            </a:r>
            <a:r>
              <a:rPr lang="en-US" sz="800" dirty="0"/>
              <a:t>Meeting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½ hour to assess progress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who attends meeting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decisions made in meeting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</a:t>
            </a:r>
          </a:p>
          <a:p>
            <a:pPr marL="222222" indent="-222222">
              <a:lnSpc>
                <a:spcPct val="80000"/>
              </a:lnSpc>
            </a:pPr>
            <a:r>
              <a:rPr lang="en-US" sz="800" dirty="0"/>
              <a:t>	</a:t>
            </a:r>
          </a:p>
          <a:p>
            <a:pPr marL="222222" indent="-222222">
              <a:lnSpc>
                <a:spcPct val="80000"/>
              </a:lnSpc>
              <a:buFontTx/>
              <a:buAutoNum type="arabicParenR"/>
            </a:pPr>
            <a:endParaRPr lang="en-US" sz="800" dirty="0"/>
          </a:p>
          <a:p>
            <a:pPr marL="222222" indent="-222222">
              <a:lnSpc>
                <a:spcPct val="80000"/>
              </a:lnSpc>
              <a:buFontTx/>
              <a:buAutoNum type="arabicParenR"/>
            </a:pPr>
            <a:endParaRPr lang="en-US" sz="8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32" charset="0"/>
              <a:ea typeface="ＭＳ Ｐゴシック" pitchFamily="32" charset="-128"/>
              <a:cs typeface="ＭＳ Ｐゴシック" pitchFamily="32" charset="-128"/>
            </a:endParaRPr>
          </a:p>
        </p:txBody>
      </p:sp>
      <p:sp>
        <p:nvSpPr>
          <p:cNvPr id="163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2BFF7B-0E92-2840-8873-FF02766F1BAF}" type="slidenum">
              <a:rPr lang="en-US">
                <a:latin typeface="Times New Roman" pitchFamily="32" charset="0"/>
              </a:rPr>
              <a:pPr/>
              <a:t>14</a:t>
            </a:fld>
            <a:endParaRPr lang="en-US">
              <a:latin typeface="Times New Roman" pitchFamily="3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>
            <a:prstTxWarp prst="textNoShape">
              <a:avLst/>
            </a:prstTxWarp>
          </a:bodyPr>
          <a:lstStyle/>
          <a:p>
            <a:pPr algn="r"/>
            <a:fld id="{A5FDC240-4921-A743-8864-94A31965A8CD}" type="slidenum">
              <a:rPr lang="en-US" sz="1200"/>
              <a:pPr algn="r"/>
              <a:t>16</a:t>
            </a:fld>
            <a:endParaRPr lang="en-US" sz="120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A1B36C2-D778-4141-ADAD-61C0FDC5D6B6}" type="slidenum">
              <a:rPr lang="en-US" sz="1200"/>
              <a:pPr algn="r"/>
              <a:t>17</a:t>
            </a:fld>
            <a:endParaRPr lang="en-US" sz="120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Flags for discussion</a:t>
            </a:r>
          </a:p>
          <a:p>
            <a:r>
              <a:rPr lang="en-US" dirty="0" smtClean="0"/>
              <a:t>Data Dashboard </a:t>
            </a:r>
          </a:p>
          <a:p>
            <a:r>
              <a:rPr lang="en-US" dirty="0" smtClean="0"/>
              <a:t>Multiple places to get access</a:t>
            </a:r>
          </a:p>
          <a:p>
            <a:r>
              <a:rPr lang="en-US" dirty="0" smtClean="0"/>
              <a:t>data we've used in a couple of </a:t>
            </a:r>
          </a:p>
          <a:p>
            <a:r>
              <a:rPr lang="en-US" dirty="0" smtClean="0"/>
              <a:t>districts. As far as academics go, they're not 100% predictors (i.e., </a:t>
            </a:r>
          </a:p>
          <a:p>
            <a:r>
              <a:rPr lang="en-US" dirty="0" smtClean="0"/>
              <a:t>not all students with academic deficits end up with behavior </a:t>
            </a:r>
          </a:p>
          <a:p>
            <a:r>
              <a:rPr lang="en-US" dirty="0" smtClean="0"/>
              <a:t>challenges), but people have been using them as flags for discussion. So </a:t>
            </a:r>
          </a:p>
          <a:p>
            <a:r>
              <a:rPr lang="en-US" dirty="0" smtClean="0"/>
              <a:t>if a student is flagged as "at risk" (aka deficit, tier III, red zone), </a:t>
            </a:r>
          </a:p>
          <a:p>
            <a:r>
              <a:rPr lang="en-US" dirty="0" smtClean="0"/>
              <a:t>their name gets raised as a possible student requiring behavior support </a:t>
            </a:r>
          </a:p>
          <a:p>
            <a:r>
              <a:rPr lang="en-US" dirty="0" smtClean="0"/>
              <a:t>as well. Because some students have academic problems but won't ever </a:t>
            </a:r>
          </a:p>
          <a:p>
            <a:r>
              <a:rPr lang="en-US" dirty="0" smtClean="0"/>
              <a:t>need behavior support, it's ok for a team/teacher to veto the need for </a:t>
            </a:r>
          </a:p>
          <a:p>
            <a:r>
              <a:rPr lang="en-US" dirty="0" smtClean="0"/>
              <a:t>behavior support.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F1A92-E9BD-294B-B992-3A2FD12C6B7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23E37-235E-EE43-A78B-49383B2376C9}" type="slidenum">
              <a:rPr lang="en-US"/>
              <a:pPr/>
              <a:t>25</a:t>
            </a:fld>
            <a:endParaRPr lang="en-US"/>
          </a:p>
        </p:txBody>
      </p:sp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>
            <a:prstTxWarp prst="textNoShape">
              <a:avLst/>
            </a:prstTxWarp>
          </a:bodyPr>
          <a:lstStyle/>
          <a:p>
            <a:pPr algn="r"/>
            <a:fld id="{7191D112-33F9-0547-98E6-AD828FAAEF69}" type="slidenum">
              <a:rPr lang="en-US" sz="1200"/>
              <a:pPr algn="r"/>
              <a:t>25</a:t>
            </a:fld>
            <a:endParaRPr lang="en-US" sz="1200"/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>
            <a:prstTxWarp prst="textNoShape">
              <a:avLst/>
            </a:prstTxWarp>
          </a:bodyPr>
          <a:lstStyle/>
          <a:p>
            <a:pPr algn="r" eaLnBrk="0" hangingPunct="0"/>
            <a:fld id="{234E629B-412F-D540-A419-F1B7B2468969}" type="slidenum">
              <a:rPr lang="en-US" sz="1200">
                <a:ea typeface="ＭＳ Ｐゴシック" pitchFamily="-112" charset="-128"/>
                <a:cs typeface="ＭＳ Ｐゴシック" pitchFamily="-112" charset="-128"/>
              </a:rPr>
              <a:pPr algn="r" eaLnBrk="0" hangingPunct="0"/>
              <a:t>25</a:t>
            </a:fld>
            <a:endParaRPr lang="en-US" sz="1200"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6F179-7EA0-BE4B-95DA-184C8AF617D3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FFCA4-5D54-3444-9408-273074389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barrett@pbismaryalnd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DIBELS%20benchmarkgoals%5b1%5d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the Foundation for Advanced Tiers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Susan Barrett</a:t>
            </a:r>
          </a:p>
          <a:p>
            <a:r>
              <a:rPr lang="en-US" dirty="0" smtClean="0">
                <a:hlinkClick r:id="rId2"/>
              </a:rPr>
              <a:t>sbarrett@pbismaryland.org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799" y="6134264"/>
            <a:ext cx="4017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Special thanks to the IL PBIS Network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228600"/>
            <a:ext cx="8001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3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29" charset="0"/>
                <a:ea typeface="MS PGothic" pitchFamily="34" charset="-128"/>
                <a:cs typeface="MS PGothic" pitchFamily="34" charset="-128"/>
              </a:rPr>
              <a:t>3-Tiered System of Support </a:t>
            </a:r>
          </a:p>
          <a:p>
            <a:pPr algn="ctr" eaLnBrk="0" hangingPunct="0">
              <a:spcBef>
                <a:spcPct val="3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29" charset="0"/>
                <a:ea typeface="MS PGothic" pitchFamily="34" charset="-128"/>
                <a:cs typeface="MS PGothic" pitchFamily="34" charset="-128"/>
              </a:rPr>
              <a:t>Necessary Conversations (Teams)</a:t>
            </a:r>
            <a:endParaRPr lang="en-US">
              <a:solidFill>
                <a:schemeClr val="accent2"/>
              </a:solidFill>
              <a:latin typeface="Times New Roman" pitchFamily="2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3555" name="Line 10"/>
          <p:cNvSpPr>
            <a:spLocks noChangeShapeType="1"/>
          </p:cNvSpPr>
          <p:nvPr/>
        </p:nvSpPr>
        <p:spPr bwMode="auto">
          <a:xfrm flipH="1">
            <a:off x="2895600" y="3200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Text Box 14"/>
          <p:cNvSpPr txBox="1">
            <a:spLocks noChangeArrowheads="1"/>
          </p:cNvSpPr>
          <p:nvPr/>
        </p:nvSpPr>
        <p:spPr bwMode="auto">
          <a:xfrm>
            <a:off x="2362200" y="4114800"/>
            <a:ext cx="9906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29" charset="0"/>
                <a:ea typeface="MS PGothic" pitchFamily="34" charset="-128"/>
                <a:cs typeface="MS PGothic" pitchFamily="34" charset="-128"/>
              </a:rPr>
              <a:t> CICO</a:t>
            </a:r>
            <a:endParaRPr lang="en-US" sz="2400" b="1">
              <a:latin typeface="Times New Roman" pitchFamily="2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3557" name="Text Box 15"/>
          <p:cNvSpPr txBox="1">
            <a:spLocks noChangeArrowheads="1"/>
          </p:cNvSpPr>
          <p:nvPr/>
        </p:nvSpPr>
        <p:spPr bwMode="auto">
          <a:xfrm>
            <a:off x="2362200" y="4648200"/>
            <a:ext cx="9906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29" charset="0"/>
                <a:ea typeface="MS PGothic" pitchFamily="34" charset="-128"/>
                <a:cs typeface="MS PGothic" pitchFamily="34" charset="-128"/>
              </a:rPr>
              <a:t>SAIG</a:t>
            </a:r>
            <a:endParaRPr lang="en-US" sz="2400" b="1">
              <a:latin typeface="Times New Roman" pitchFamily="2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3558" name="Text Box 16"/>
          <p:cNvSpPr txBox="1">
            <a:spLocks noChangeArrowheads="1"/>
          </p:cNvSpPr>
          <p:nvPr/>
        </p:nvSpPr>
        <p:spPr bwMode="auto">
          <a:xfrm>
            <a:off x="2362200" y="5181600"/>
            <a:ext cx="990600" cy="6873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300" b="1"/>
              <a:t>Group w. individual</a:t>
            </a:r>
          </a:p>
          <a:p>
            <a:pPr algn="ctr" eaLnBrk="0" hangingPunct="0"/>
            <a:r>
              <a:rPr lang="en-US" sz="1300" b="1"/>
              <a:t>feature</a:t>
            </a:r>
            <a:endParaRPr lang="en-US" sz="1300" b="1">
              <a:latin typeface="Times New Roman" pitchFamily="2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3559" name="Text Box 18"/>
          <p:cNvSpPr txBox="1">
            <a:spLocks noChangeArrowheads="1"/>
          </p:cNvSpPr>
          <p:nvPr/>
        </p:nvSpPr>
        <p:spPr bwMode="auto">
          <a:xfrm>
            <a:off x="6400800" y="4648200"/>
            <a:ext cx="1219200" cy="7096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25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29" charset="0"/>
                <a:ea typeface="MS PGothic" pitchFamily="34" charset="-128"/>
                <a:cs typeface="MS PGothic" pitchFamily="34" charset="-128"/>
              </a:rPr>
              <a:t>Complex</a:t>
            </a:r>
          </a:p>
          <a:p>
            <a:pPr algn="ctr" eaLnBrk="0" hangingPunct="0">
              <a:spcBef>
                <a:spcPct val="25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29" charset="0"/>
                <a:ea typeface="MS PGothic" pitchFamily="34" charset="-128"/>
                <a:cs typeface="MS PGothic" pitchFamily="34" charset="-128"/>
              </a:rPr>
              <a:t>FBA/BIP</a:t>
            </a:r>
          </a:p>
        </p:txBody>
      </p:sp>
      <p:sp>
        <p:nvSpPr>
          <p:cNvPr id="23560" name="Line 31"/>
          <p:cNvSpPr>
            <a:spLocks noChangeShapeType="1"/>
          </p:cNvSpPr>
          <p:nvPr/>
        </p:nvSpPr>
        <p:spPr bwMode="auto">
          <a:xfrm>
            <a:off x="838200" y="3200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Text Box 32"/>
          <p:cNvSpPr txBox="1">
            <a:spLocks noChangeArrowheads="1"/>
          </p:cNvSpPr>
          <p:nvPr/>
        </p:nvSpPr>
        <p:spPr bwMode="auto">
          <a:xfrm>
            <a:off x="441325" y="1038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2400"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3562" name="Text Box 38"/>
          <p:cNvSpPr txBox="1">
            <a:spLocks noChangeArrowheads="1"/>
          </p:cNvSpPr>
          <p:nvPr/>
        </p:nvSpPr>
        <p:spPr bwMode="auto">
          <a:xfrm>
            <a:off x="4267200" y="1524000"/>
            <a:ext cx="1905000" cy="641350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29" charset="0"/>
              </a:rPr>
              <a:t>Problem Solving Team</a:t>
            </a:r>
          </a:p>
        </p:txBody>
      </p:sp>
      <p:sp>
        <p:nvSpPr>
          <p:cNvPr id="23563" name="Text Box 39"/>
          <p:cNvSpPr txBox="1">
            <a:spLocks noChangeArrowheads="1"/>
          </p:cNvSpPr>
          <p:nvPr/>
        </p:nvSpPr>
        <p:spPr bwMode="auto">
          <a:xfrm>
            <a:off x="6934200" y="1524000"/>
            <a:ext cx="1752600" cy="641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29" charset="0"/>
              </a:rPr>
              <a:t>Tertiary Systems Team</a:t>
            </a:r>
          </a:p>
        </p:txBody>
      </p:sp>
      <p:sp>
        <p:nvSpPr>
          <p:cNvPr id="23564" name="Text Box 42"/>
          <p:cNvSpPr txBox="1">
            <a:spLocks noChangeArrowheads="1"/>
          </p:cNvSpPr>
          <p:nvPr/>
        </p:nvSpPr>
        <p:spPr bwMode="auto">
          <a:xfrm>
            <a:off x="4648200" y="4419600"/>
            <a:ext cx="838200" cy="1025525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40000"/>
              </a:spcBef>
            </a:pPr>
            <a:r>
              <a:rPr lang="en-US" b="1">
                <a:latin typeface="Times New Roman" pitchFamily="29" charset="0"/>
              </a:rPr>
              <a:t>Brief </a:t>
            </a:r>
          </a:p>
          <a:p>
            <a:pPr algn="ctr">
              <a:spcBef>
                <a:spcPct val="40000"/>
              </a:spcBef>
            </a:pPr>
            <a:r>
              <a:rPr lang="en-US" b="1">
                <a:latin typeface="Times New Roman" pitchFamily="29" charset="0"/>
              </a:rPr>
              <a:t>FBA/BIP</a:t>
            </a:r>
          </a:p>
        </p:txBody>
      </p:sp>
      <p:sp>
        <p:nvSpPr>
          <p:cNvPr id="23565" name="Line 28"/>
          <p:cNvSpPr>
            <a:spLocks noChangeShapeType="1"/>
          </p:cNvSpPr>
          <p:nvPr/>
        </p:nvSpPr>
        <p:spPr bwMode="auto">
          <a:xfrm>
            <a:off x="5105400" y="3276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6" name="Line 47"/>
          <p:cNvSpPr>
            <a:spLocks noChangeShapeType="1"/>
          </p:cNvSpPr>
          <p:nvPr/>
        </p:nvSpPr>
        <p:spPr bwMode="auto">
          <a:xfrm>
            <a:off x="6705600" y="4572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7" name="Line 28"/>
          <p:cNvSpPr>
            <a:spLocks noChangeShapeType="1"/>
          </p:cNvSpPr>
          <p:nvPr/>
        </p:nvSpPr>
        <p:spPr bwMode="auto">
          <a:xfrm>
            <a:off x="7696200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286000" y="6019800"/>
            <a:ext cx="1143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>
                <a:latin typeface="Times New Roman" pitchFamily="29" charset="0"/>
                <a:ea typeface="MS PGothic" pitchFamily="34" charset="-128"/>
                <a:cs typeface="MS PGothic" pitchFamily="34" charset="-128"/>
              </a:rPr>
              <a:t>Brief FBA/BIP</a:t>
            </a:r>
          </a:p>
        </p:txBody>
      </p:sp>
      <p:sp>
        <p:nvSpPr>
          <p:cNvPr id="23569" name="Text Box 18"/>
          <p:cNvSpPr txBox="1">
            <a:spLocks noChangeArrowheads="1"/>
          </p:cNvSpPr>
          <p:nvPr/>
        </p:nvSpPr>
        <p:spPr bwMode="auto">
          <a:xfrm>
            <a:off x="7772400" y="4648200"/>
            <a:ext cx="1219200" cy="7096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25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29" charset="0"/>
                <a:ea typeface="MS PGothic" pitchFamily="34" charset="-128"/>
                <a:cs typeface="MS PGothic" pitchFamily="34" charset="-128"/>
              </a:rPr>
              <a:t>WRAP</a:t>
            </a:r>
          </a:p>
          <a:p>
            <a:pPr algn="ctr" eaLnBrk="0" hangingPunct="0">
              <a:spcBef>
                <a:spcPct val="25000"/>
              </a:spcBef>
            </a:pPr>
            <a:endParaRPr lang="en-US">
              <a:latin typeface="Times New Roman" pitchFamily="2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3570" name="Text Box 36"/>
          <p:cNvSpPr txBox="1">
            <a:spLocks noChangeArrowheads="1"/>
          </p:cNvSpPr>
          <p:nvPr/>
        </p:nvSpPr>
        <p:spPr bwMode="auto">
          <a:xfrm>
            <a:off x="2133600" y="1524000"/>
            <a:ext cx="1676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29" charset="0"/>
              </a:rPr>
              <a:t>Secondary Systems Team</a:t>
            </a:r>
          </a:p>
        </p:txBody>
      </p:sp>
      <p:sp>
        <p:nvSpPr>
          <p:cNvPr id="23571" name="Line 63"/>
          <p:cNvSpPr>
            <a:spLocks noChangeShapeType="1"/>
          </p:cNvSpPr>
          <p:nvPr/>
        </p:nvSpPr>
        <p:spPr bwMode="auto">
          <a:xfrm>
            <a:off x="1600200" y="182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64"/>
          <p:cNvSpPr>
            <a:spLocks noChangeShapeType="1"/>
          </p:cNvSpPr>
          <p:nvPr/>
        </p:nvSpPr>
        <p:spPr bwMode="auto">
          <a:xfrm>
            <a:off x="3886200" y="182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65"/>
          <p:cNvSpPr>
            <a:spLocks noChangeShapeType="1"/>
          </p:cNvSpPr>
          <p:nvPr/>
        </p:nvSpPr>
        <p:spPr bwMode="auto">
          <a:xfrm>
            <a:off x="6248400" y="190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AutoShape 67"/>
          <p:cNvSpPr>
            <a:spLocks noChangeArrowheads="1"/>
          </p:cNvSpPr>
          <p:nvPr/>
        </p:nvSpPr>
        <p:spPr bwMode="auto">
          <a:xfrm>
            <a:off x="2133600" y="4343400"/>
            <a:ext cx="228600" cy="685800"/>
          </a:xfrm>
          <a:prstGeom prst="curvedRightArrow">
            <a:avLst>
              <a:gd name="adj1" fmla="val 36333"/>
              <a:gd name="adj2" fmla="val 1482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AutoShape 69"/>
          <p:cNvSpPr>
            <a:spLocks noChangeArrowheads="1"/>
          </p:cNvSpPr>
          <p:nvPr/>
        </p:nvSpPr>
        <p:spPr bwMode="auto">
          <a:xfrm>
            <a:off x="2057400" y="4343400"/>
            <a:ext cx="304800" cy="1219200"/>
          </a:xfrm>
          <a:prstGeom prst="curvedRightArrow">
            <a:avLst>
              <a:gd name="adj1" fmla="val 36333"/>
              <a:gd name="adj2" fmla="val 1482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6" name="Text Box 77"/>
          <p:cNvSpPr txBox="1">
            <a:spLocks noChangeArrowheads="1"/>
          </p:cNvSpPr>
          <p:nvPr/>
        </p:nvSpPr>
        <p:spPr bwMode="auto">
          <a:xfrm>
            <a:off x="533400" y="2362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3577" name="Text Box 78"/>
          <p:cNvSpPr txBox="1">
            <a:spLocks noChangeArrowheads="1"/>
          </p:cNvSpPr>
          <p:nvPr/>
        </p:nvSpPr>
        <p:spPr bwMode="auto">
          <a:xfrm>
            <a:off x="381000" y="2362200"/>
            <a:ext cx="12192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15000"/>
              </a:spcBef>
            </a:pPr>
            <a:r>
              <a:rPr lang="en-US" sz="1400"/>
              <a:t>Plans SW &amp; Class-wide supports</a:t>
            </a:r>
          </a:p>
        </p:txBody>
      </p:sp>
      <p:sp>
        <p:nvSpPr>
          <p:cNvPr id="23578" name="Rectangle 79"/>
          <p:cNvSpPr>
            <a:spLocks noChangeArrowheads="1"/>
          </p:cNvSpPr>
          <p:nvPr/>
        </p:nvSpPr>
        <p:spPr bwMode="auto">
          <a:xfrm>
            <a:off x="304800" y="2286000"/>
            <a:ext cx="1295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9" name="Text Box 80"/>
          <p:cNvSpPr txBox="1">
            <a:spLocks noChangeArrowheads="1"/>
          </p:cNvSpPr>
          <p:nvPr/>
        </p:nvSpPr>
        <p:spPr bwMode="auto">
          <a:xfrm>
            <a:off x="2057400" y="2286000"/>
            <a:ext cx="1752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15000"/>
              </a:spcBef>
            </a:pPr>
            <a:r>
              <a:rPr lang="en-US" sz="1400"/>
              <a:t>Uses Process data; determines overall intervention effectiveness</a:t>
            </a:r>
          </a:p>
        </p:txBody>
      </p:sp>
      <p:sp>
        <p:nvSpPr>
          <p:cNvPr id="23580" name="Text Box 81"/>
          <p:cNvSpPr txBox="1">
            <a:spLocks noChangeArrowheads="1"/>
          </p:cNvSpPr>
          <p:nvPr/>
        </p:nvSpPr>
        <p:spPr bwMode="auto">
          <a:xfrm>
            <a:off x="4267200" y="2362200"/>
            <a:ext cx="1905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15000"/>
              </a:spcBef>
            </a:pPr>
            <a:r>
              <a:rPr lang="en-US" sz="1400"/>
              <a:t>Standing team; uses FBA/BIP process for one youth at a time</a:t>
            </a:r>
          </a:p>
        </p:txBody>
      </p:sp>
      <p:sp>
        <p:nvSpPr>
          <p:cNvPr id="23581" name="Text Box 82"/>
          <p:cNvSpPr txBox="1">
            <a:spLocks noChangeArrowheads="1"/>
          </p:cNvSpPr>
          <p:nvPr/>
        </p:nvSpPr>
        <p:spPr bwMode="auto">
          <a:xfrm>
            <a:off x="6934200" y="2209800"/>
            <a:ext cx="1752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15000"/>
              </a:spcBef>
            </a:pPr>
            <a:r>
              <a:rPr lang="en-US" sz="1400"/>
              <a:t>Uses Process data; determines overall intervention effectiveness</a:t>
            </a:r>
          </a:p>
        </p:txBody>
      </p:sp>
      <p:sp>
        <p:nvSpPr>
          <p:cNvPr id="23582" name="Rectangle 83"/>
          <p:cNvSpPr>
            <a:spLocks noChangeArrowheads="1"/>
          </p:cNvSpPr>
          <p:nvPr/>
        </p:nvSpPr>
        <p:spPr bwMode="auto">
          <a:xfrm>
            <a:off x="2057400" y="2209800"/>
            <a:ext cx="1676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3" name="Rectangle 84"/>
          <p:cNvSpPr>
            <a:spLocks noChangeArrowheads="1"/>
          </p:cNvSpPr>
          <p:nvPr/>
        </p:nvSpPr>
        <p:spPr bwMode="auto">
          <a:xfrm>
            <a:off x="4191000" y="2362200"/>
            <a:ext cx="2057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4" name="Rectangle 85"/>
          <p:cNvSpPr>
            <a:spLocks noChangeArrowheads="1"/>
          </p:cNvSpPr>
          <p:nvPr/>
        </p:nvSpPr>
        <p:spPr bwMode="auto">
          <a:xfrm>
            <a:off x="6934200" y="2209800"/>
            <a:ext cx="1752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Striped Right Arrow 44"/>
          <p:cNvSpPr/>
          <p:nvPr/>
        </p:nvSpPr>
        <p:spPr>
          <a:xfrm>
            <a:off x="1600200" y="4191000"/>
            <a:ext cx="533400" cy="2286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Curved Up Arrow 45"/>
          <p:cNvSpPr/>
          <p:nvPr/>
        </p:nvSpPr>
        <p:spPr>
          <a:xfrm>
            <a:off x="5029200" y="5486400"/>
            <a:ext cx="20574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Curved Up Arrow 46"/>
          <p:cNvSpPr/>
          <p:nvPr/>
        </p:nvSpPr>
        <p:spPr>
          <a:xfrm>
            <a:off x="5029200" y="5486400"/>
            <a:ext cx="3505200" cy="7318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Curved Up Arrow 45"/>
          <p:cNvSpPr/>
          <p:nvPr/>
        </p:nvSpPr>
        <p:spPr>
          <a:xfrm>
            <a:off x="3352800" y="5486400"/>
            <a:ext cx="1371600" cy="3048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urved Up Arrow 45"/>
          <p:cNvSpPr>
            <a:spLocks noChangeArrowheads="1"/>
          </p:cNvSpPr>
          <p:nvPr/>
        </p:nvSpPr>
        <p:spPr bwMode="auto">
          <a:xfrm rot="21570218" flipV="1">
            <a:off x="3351213" y="4494213"/>
            <a:ext cx="1371600" cy="304800"/>
          </a:xfrm>
          <a:prstGeom prst="curvedUpArrow">
            <a:avLst>
              <a:gd name="adj1" fmla="val 20833"/>
              <a:gd name="adj2" fmla="val 41667"/>
              <a:gd name="adj3" fmla="val 25000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n-US">
              <a:latin typeface="+mn-lt"/>
            </a:endParaRPr>
          </a:p>
        </p:txBody>
      </p:sp>
      <p:sp>
        <p:nvSpPr>
          <p:cNvPr id="23590" name="Text Box 41"/>
          <p:cNvSpPr txBox="1">
            <a:spLocks noChangeArrowheads="1"/>
          </p:cNvSpPr>
          <p:nvPr/>
        </p:nvSpPr>
        <p:spPr bwMode="auto">
          <a:xfrm>
            <a:off x="0" y="6613525"/>
            <a:ext cx="2133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i="1" dirty="0" smtClean="0">
                <a:latin typeface="Times New Roman" pitchFamily="29" charset="0"/>
              </a:rPr>
              <a:t>Illinois PBIS (9/1/09)</a:t>
            </a:r>
            <a:endParaRPr lang="en-US" sz="1000" i="1" dirty="0">
              <a:latin typeface="Times New Roman" pitchFamily="29" charset="0"/>
            </a:endParaRP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304800" y="1524000"/>
            <a:ext cx="1219200" cy="6413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29" charset="0"/>
              </a:rPr>
              <a:t>Universal</a:t>
            </a:r>
            <a:br>
              <a:rPr lang="en-US" b="1">
                <a:solidFill>
                  <a:schemeClr val="bg1"/>
                </a:solidFill>
                <a:latin typeface="Times New Roman" pitchFamily="29" charset="0"/>
              </a:rPr>
            </a:br>
            <a:r>
              <a:rPr lang="en-US" b="1">
                <a:solidFill>
                  <a:schemeClr val="bg1"/>
                </a:solidFill>
                <a:latin typeface="Times New Roman" pitchFamily="29" charset="0"/>
              </a:rPr>
              <a:t>Team</a:t>
            </a:r>
          </a:p>
        </p:txBody>
      </p:sp>
      <p:sp>
        <p:nvSpPr>
          <p:cNvPr id="23592" name="Text Box 39"/>
          <p:cNvSpPr txBox="1">
            <a:spLocks noChangeArrowheads="1"/>
          </p:cNvSpPr>
          <p:nvPr/>
        </p:nvSpPr>
        <p:spPr bwMode="auto">
          <a:xfrm>
            <a:off x="228600" y="4191000"/>
            <a:ext cx="1219200" cy="6413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29" charset="0"/>
              </a:rPr>
              <a:t>Universal Support</a:t>
            </a: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hangingPunct="1"/>
            <a:r>
              <a:rPr lang="en-US"/>
              <a:t>Teaming at Tier 2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19200"/>
            <a:ext cx="8001000" cy="5638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600" u="sng" dirty="0"/>
              <a:t>Secondary Systems Planning ‘conversation’</a:t>
            </a:r>
          </a:p>
          <a:p>
            <a:pPr lvl="1" eaLnBrk="1" hangingPunct="1"/>
            <a:r>
              <a:rPr lang="en-US" sz="2600" dirty="0"/>
              <a:t>Monitors effectiveness of CICO, S/AIG, Mentoring,  and Brief FBA/BIP supports</a:t>
            </a:r>
          </a:p>
          <a:p>
            <a:pPr lvl="1" eaLnBrk="1" hangingPunct="1"/>
            <a:r>
              <a:rPr lang="en-US" sz="2600" dirty="0"/>
              <a:t>Review data in aggregate to make decisions on improvements to the interventions themselves</a:t>
            </a:r>
          </a:p>
          <a:p>
            <a:pPr lvl="1" eaLnBrk="1" hangingPunct="1"/>
            <a:r>
              <a:rPr lang="en-US" sz="2600" dirty="0"/>
              <a:t>Students are NOT discussed </a:t>
            </a:r>
            <a:endParaRPr lang="en-US" sz="2600" dirty="0" smtClean="0"/>
          </a:p>
          <a:p>
            <a:pPr lvl="1" eaLnBrk="1" hangingPunct="1">
              <a:buNone/>
            </a:pPr>
            <a:endParaRPr lang="en-US" sz="2600" dirty="0"/>
          </a:p>
          <a:p>
            <a:pPr eaLnBrk="1" hangingPunct="1"/>
            <a:r>
              <a:rPr lang="en-US" sz="2600" u="sng" dirty="0"/>
              <a:t>Problem Solving Team (‘conversation’)</a:t>
            </a:r>
          </a:p>
          <a:p>
            <a:pPr lvl="1" eaLnBrk="1" hangingPunct="1"/>
            <a:r>
              <a:rPr lang="en-US" sz="2600" dirty="0"/>
              <a:t>Develops plans for one student at a time</a:t>
            </a:r>
          </a:p>
          <a:p>
            <a:pPr lvl="1" eaLnBrk="1" hangingPunct="1"/>
            <a:r>
              <a:rPr lang="en-US" sz="2600" dirty="0"/>
              <a:t>Every school has this type of meeting</a:t>
            </a:r>
          </a:p>
          <a:p>
            <a:pPr lvl="1" eaLnBrk="1" hangingPunct="1"/>
            <a:r>
              <a:rPr lang="en-US" sz="2600" dirty="0"/>
              <a:t>Teachers and family are typically invited</a:t>
            </a:r>
          </a:p>
          <a:p>
            <a:pPr eaLnBrk="1" hangingPunct="1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Ready for Advanced Tiers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40108" cy="4525963"/>
          </a:xfrm>
        </p:spPr>
        <p:txBody>
          <a:bodyPr/>
          <a:lstStyle/>
          <a:p>
            <a:r>
              <a:rPr lang="en-US" dirty="0" smtClean="0"/>
              <a:t>Foundations</a:t>
            </a:r>
          </a:p>
          <a:p>
            <a:pPr lvl="1"/>
            <a:r>
              <a:rPr lang="en-US" dirty="0" smtClean="0"/>
              <a:t>Teaming Structures, RFA</a:t>
            </a:r>
          </a:p>
          <a:p>
            <a:pPr lvl="1"/>
            <a:r>
              <a:rPr lang="en-US" dirty="0" smtClean="0"/>
              <a:t>Communication Loops</a:t>
            </a:r>
          </a:p>
          <a:p>
            <a:pPr lvl="1"/>
            <a:r>
              <a:rPr lang="en-US" dirty="0" smtClean="0"/>
              <a:t>Using Team Time Effectively: “Necessary Conversations”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 ready for that- What about Check In/Check Out?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pPr marL="469900" indent="-469900"/>
            <a:endParaRPr lang="en-US" sz="2800"/>
          </a:p>
          <a:p>
            <a:pPr marL="469900" indent="-469900"/>
            <a:endParaRPr lang="en-US"/>
          </a:p>
          <a:p>
            <a:pPr marL="469900" indent="-469900"/>
            <a:endParaRPr lang="en-US"/>
          </a:p>
        </p:txBody>
      </p:sp>
      <p:sp>
        <p:nvSpPr>
          <p:cNvPr id="914435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22098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kern="1200">
              <a:solidFill>
                <a:srgbClr val="000000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914436" name="Rectangle 4"/>
          <p:cNvSpPr>
            <a:spLocks noChangeArrowheads="1"/>
          </p:cNvSpPr>
          <p:nvPr/>
        </p:nvSpPr>
        <p:spPr bwMode="auto">
          <a:xfrm>
            <a:off x="1066800" y="304800"/>
            <a:ext cx="3810000" cy="533400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kern="1200" dirty="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rPr>
              <a:t>Student Recommended for CICO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066800" y="838200"/>
            <a:ext cx="3886200" cy="1066800"/>
            <a:chOff x="672" y="528"/>
            <a:chExt cx="2448" cy="672"/>
          </a:xfrm>
        </p:grpSpPr>
        <p:sp>
          <p:nvSpPr>
            <p:cNvPr id="914437" name="Rectangle 5"/>
            <p:cNvSpPr>
              <a:spLocks noChangeArrowheads="1"/>
            </p:cNvSpPr>
            <p:nvPr/>
          </p:nvSpPr>
          <p:spPr bwMode="auto">
            <a:xfrm>
              <a:off x="672" y="816"/>
              <a:ext cx="2448" cy="384"/>
            </a:xfrm>
            <a:prstGeom prst="rect">
              <a:avLst/>
            </a:prstGeom>
            <a:solidFill>
              <a:srgbClr val="CC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kern="1200" dirty="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CICO is Implemented</a:t>
              </a:r>
            </a:p>
          </p:txBody>
        </p:sp>
        <p:sp>
          <p:nvSpPr>
            <p:cNvPr id="914438" name="Line 6"/>
            <p:cNvSpPr>
              <a:spLocks noChangeShapeType="1"/>
            </p:cNvSpPr>
            <p:nvPr/>
          </p:nvSpPr>
          <p:spPr bwMode="auto">
            <a:xfrm>
              <a:off x="1968" y="528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</p:grpSp>
      <p:sp>
        <p:nvSpPr>
          <p:cNvPr id="914439" name="Rectangle 7"/>
          <p:cNvSpPr>
            <a:spLocks noChangeArrowheads="1"/>
          </p:cNvSpPr>
          <p:nvPr/>
        </p:nvSpPr>
        <p:spPr bwMode="auto">
          <a:xfrm>
            <a:off x="6172200" y="2590800"/>
            <a:ext cx="2133600" cy="9144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kern="1200" dirty="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rPr>
              <a:t>CICO Coordinator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kern="1200" dirty="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rPr>
              <a:t>summarizes data 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kern="1200" dirty="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rPr>
              <a:t>for decision making</a:t>
            </a:r>
          </a:p>
        </p:txBody>
      </p:sp>
      <p:sp>
        <p:nvSpPr>
          <p:cNvPr id="914440" name="Rectangle 8"/>
          <p:cNvSpPr>
            <a:spLocks noChangeArrowheads="1"/>
          </p:cNvSpPr>
          <p:nvPr/>
        </p:nvSpPr>
        <p:spPr bwMode="auto">
          <a:xfrm>
            <a:off x="7696200" y="6019800"/>
            <a:ext cx="1219200" cy="685800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kern="120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rPr>
              <a:t>Exit 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kern="120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rPr>
              <a:t>program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096000" y="3505200"/>
            <a:ext cx="2286000" cy="1371600"/>
            <a:chOff x="3840" y="2208"/>
            <a:chExt cx="1440" cy="864"/>
          </a:xfrm>
        </p:grpSpPr>
        <p:sp>
          <p:nvSpPr>
            <p:cNvPr id="914442" name="Rectangle 10"/>
            <p:cNvSpPr>
              <a:spLocks noChangeArrowheads="1"/>
            </p:cNvSpPr>
            <p:nvPr/>
          </p:nvSpPr>
          <p:spPr bwMode="auto">
            <a:xfrm>
              <a:off x="3840" y="2544"/>
              <a:ext cx="1440" cy="528"/>
            </a:xfrm>
            <a:prstGeom prst="rect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Bi-weekly  coordination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 Meeting to assess student 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progress</a:t>
              </a:r>
            </a:p>
          </p:txBody>
        </p:sp>
        <p:sp>
          <p:nvSpPr>
            <p:cNvPr id="914443" name="Line 11"/>
            <p:cNvSpPr>
              <a:spLocks noChangeShapeType="1"/>
            </p:cNvSpPr>
            <p:nvPr/>
          </p:nvSpPr>
          <p:spPr bwMode="auto">
            <a:xfrm>
              <a:off x="4560" y="2208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</p:grpSp>
      <p:sp>
        <p:nvSpPr>
          <p:cNvPr id="914444" name="Line 12"/>
          <p:cNvSpPr>
            <a:spLocks noChangeShapeType="1"/>
          </p:cNvSpPr>
          <p:nvPr/>
        </p:nvSpPr>
        <p:spPr bwMode="auto">
          <a:xfrm>
            <a:off x="7391400" y="4953000"/>
            <a:ext cx="9906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14445" name="Line 13"/>
          <p:cNvSpPr>
            <a:spLocks noChangeShapeType="1"/>
          </p:cNvSpPr>
          <p:nvPr/>
        </p:nvSpPr>
        <p:spPr bwMode="auto">
          <a:xfrm flipH="1">
            <a:off x="304800" y="63246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14446" name="Line 14"/>
          <p:cNvSpPr>
            <a:spLocks noChangeShapeType="1"/>
          </p:cNvSpPr>
          <p:nvPr/>
        </p:nvSpPr>
        <p:spPr bwMode="auto">
          <a:xfrm flipV="1">
            <a:off x="304800" y="1600200"/>
            <a:ext cx="0" cy="464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14447" name="Line 15"/>
          <p:cNvSpPr>
            <a:spLocks noChangeShapeType="1"/>
          </p:cNvSpPr>
          <p:nvPr/>
        </p:nvSpPr>
        <p:spPr bwMode="auto">
          <a:xfrm>
            <a:off x="304800" y="1600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14448" name="Line 16"/>
          <p:cNvSpPr>
            <a:spLocks noChangeShapeType="1"/>
          </p:cNvSpPr>
          <p:nvPr/>
        </p:nvSpPr>
        <p:spPr bwMode="auto">
          <a:xfrm flipH="1">
            <a:off x="5486400" y="4876800"/>
            <a:ext cx="76200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aramond" pitchFamily="18" charset="0"/>
              <a:ea typeface="+mn-ea"/>
              <a:cs typeface="+mn-cs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09600" y="1905000"/>
            <a:ext cx="4876800" cy="4038600"/>
            <a:chOff x="384" y="1200"/>
            <a:chExt cx="3072" cy="2544"/>
          </a:xfrm>
        </p:grpSpPr>
        <p:sp>
          <p:nvSpPr>
            <p:cNvPr id="914450" name="Oval 18"/>
            <p:cNvSpPr>
              <a:spLocks noChangeArrowheads="1"/>
            </p:cNvSpPr>
            <p:nvPr/>
          </p:nvSpPr>
          <p:spPr bwMode="auto">
            <a:xfrm>
              <a:off x="384" y="2400"/>
              <a:ext cx="1056" cy="624"/>
            </a:xfrm>
            <a:prstGeom prst="ellipse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Parent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feedback</a:t>
              </a:r>
            </a:p>
          </p:txBody>
        </p:sp>
        <p:sp>
          <p:nvSpPr>
            <p:cNvPr id="914451" name="Oval 19"/>
            <p:cNvSpPr>
              <a:spLocks noChangeArrowheads="1"/>
            </p:cNvSpPr>
            <p:nvPr/>
          </p:nvSpPr>
          <p:spPr bwMode="auto">
            <a:xfrm>
              <a:off x="2400" y="2400"/>
              <a:ext cx="1056" cy="624"/>
            </a:xfrm>
            <a:prstGeom prst="ellipse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Regular teacher 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feedback</a:t>
              </a:r>
            </a:p>
          </p:txBody>
        </p:sp>
        <p:sp>
          <p:nvSpPr>
            <p:cNvPr id="914452" name="Oval 20"/>
            <p:cNvSpPr>
              <a:spLocks noChangeArrowheads="1"/>
            </p:cNvSpPr>
            <p:nvPr/>
          </p:nvSpPr>
          <p:spPr bwMode="auto">
            <a:xfrm>
              <a:off x="1488" y="3120"/>
              <a:ext cx="1056" cy="624"/>
            </a:xfrm>
            <a:prstGeom prst="ellipse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Afternoon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check-out</a:t>
              </a:r>
            </a:p>
          </p:txBody>
        </p:sp>
        <p:sp>
          <p:nvSpPr>
            <p:cNvPr id="914453" name="Oval 21"/>
            <p:cNvSpPr>
              <a:spLocks noChangeArrowheads="1"/>
            </p:cNvSpPr>
            <p:nvPr/>
          </p:nvSpPr>
          <p:spPr bwMode="auto">
            <a:xfrm>
              <a:off x="1488" y="1680"/>
              <a:ext cx="1056" cy="624"/>
            </a:xfrm>
            <a:prstGeom prst="ellipse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Morning 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check-in</a:t>
              </a:r>
            </a:p>
          </p:txBody>
        </p:sp>
        <p:sp>
          <p:nvSpPr>
            <p:cNvPr id="914454" name="Line 22"/>
            <p:cNvSpPr>
              <a:spLocks noChangeShapeType="1"/>
            </p:cNvSpPr>
            <p:nvPr/>
          </p:nvSpPr>
          <p:spPr bwMode="auto">
            <a:xfrm>
              <a:off x="1968" y="1200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914455" name="Line 23"/>
            <p:cNvSpPr>
              <a:spLocks noChangeShapeType="1"/>
            </p:cNvSpPr>
            <p:nvPr/>
          </p:nvSpPr>
          <p:spPr bwMode="auto">
            <a:xfrm rot="21044074" flipH="1">
              <a:off x="2448" y="3024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914456" name="Line 24"/>
            <p:cNvSpPr>
              <a:spLocks noChangeShapeType="1"/>
            </p:cNvSpPr>
            <p:nvPr/>
          </p:nvSpPr>
          <p:spPr bwMode="auto">
            <a:xfrm flipH="1" flipV="1">
              <a:off x="1248" y="2976"/>
              <a:ext cx="28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914457" name="Line 25"/>
            <p:cNvSpPr>
              <a:spLocks noChangeShapeType="1"/>
            </p:cNvSpPr>
            <p:nvPr/>
          </p:nvSpPr>
          <p:spPr bwMode="auto">
            <a:xfrm flipV="1">
              <a:off x="1200" y="2208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914458" name="Line 26"/>
            <p:cNvSpPr>
              <a:spLocks noChangeShapeType="1"/>
            </p:cNvSpPr>
            <p:nvPr/>
          </p:nvSpPr>
          <p:spPr bwMode="auto">
            <a:xfrm>
              <a:off x="2448" y="2208"/>
              <a:ext cx="24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lg" len="sm"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</p:grpSp>
      <p:sp>
        <p:nvSpPr>
          <p:cNvPr id="914459" name="Line 27"/>
          <p:cNvSpPr>
            <a:spLocks noChangeShapeType="1"/>
          </p:cNvSpPr>
          <p:nvPr/>
        </p:nvSpPr>
        <p:spPr bwMode="auto">
          <a:xfrm>
            <a:off x="4114800" y="3200400"/>
            <a:ext cx="1981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aramond" pitchFamily="18" charset="0"/>
              <a:ea typeface="+mn-ea"/>
              <a:cs typeface="+mn-cs"/>
            </a:endParaRP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5562600" y="4953000"/>
            <a:ext cx="1828800" cy="1676400"/>
            <a:chOff x="3504" y="3120"/>
            <a:chExt cx="1152" cy="1056"/>
          </a:xfrm>
        </p:grpSpPr>
        <p:sp>
          <p:nvSpPr>
            <p:cNvPr id="914461" name="Rectangle 29"/>
            <p:cNvSpPr>
              <a:spLocks noChangeArrowheads="1"/>
            </p:cNvSpPr>
            <p:nvPr/>
          </p:nvSpPr>
          <p:spPr bwMode="auto">
            <a:xfrm>
              <a:off x="3888" y="3744"/>
              <a:ext cx="768" cy="432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Revise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Tahoma" pitchFamily="34" charset="0"/>
                  <a:ea typeface="+mn-ea"/>
                  <a:cs typeface="+mn-cs"/>
                </a:rPr>
                <a:t>program</a:t>
              </a:r>
            </a:p>
          </p:txBody>
        </p:sp>
        <p:sp>
          <p:nvSpPr>
            <p:cNvPr id="914462" name="Line 30"/>
            <p:cNvSpPr>
              <a:spLocks noChangeShapeType="1"/>
            </p:cNvSpPr>
            <p:nvPr/>
          </p:nvSpPr>
          <p:spPr bwMode="auto">
            <a:xfrm flipH="1">
              <a:off x="4368" y="3120"/>
              <a:ext cx="0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914463" name="Line 31"/>
            <p:cNvSpPr>
              <a:spLocks noChangeShapeType="1"/>
            </p:cNvSpPr>
            <p:nvPr/>
          </p:nvSpPr>
          <p:spPr bwMode="auto">
            <a:xfrm flipH="1">
              <a:off x="3504" y="398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4800600" y="0"/>
            <a:ext cx="4343400" cy="1219200"/>
            <a:chOff x="3024" y="0"/>
            <a:chExt cx="2736" cy="768"/>
          </a:xfrm>
        </p:grpSpPr>
        <p:sp>
          <p:nvSpPr>
            <p:cNvPr id="914466" name="Rectangle 34"/>
            <p:cNvSpPr>
              <a:spLocks noChangeArrowheads="1"/>
            </p:cNvSpPr>
            <p:nvPr/>
          </p:nvSpPr>
          <p:spPr bwMode="auto">
            <a:xfrm>
              <a:off x="3648" y="0"/>
              <a:ext cx="211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n-US" b="1" kern="1200">
                  <a:solidFill>
                    <a:srgbClr val="000000"/>
                  </a:solidFill>
                  <a:latin typeface="Garamond" pitchFamily="18" charset="0"/>
                  <a:ea typeface="+mn-ea"/>
                  <a:cs typeface="+mn-cs"/>
                </a:rPr>
                <a:t>RFA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n-US" b="1" kern="1200">
                  <a:solidFill>
                    <a:srgbClr val="000000"/>
                  </a:solidFill>
                  <a:latin typeface="Garamond" pitchFamily="18" charset="0"/>
                  <a:ea typeface="+mn-ea"/>
                  <a:cs typeface="+mn-cs"/>
                </a:rPr>
                <a:t>ODR (SWPBS Team)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n-US" b="1" kern="1200">
                  <a:solidFill>
                    <a:srgbClr val="000000"/>
                  </a:solidFill>
                  <a:latin typeface="Garamond" pitchFamily="18" charset="0"/>
                  <a:ea typeface="+mn-ea"/>
                  <a:cs typeface="+mn-cs"/>
                </a:rPr>
                <a:t>Parent recommendation</a:t>
              </a:r>
            </a:p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n-US" b="1" kern="1200">
                  <a:solidFill>
                    <a:srgbClr val="000000"/>
                  </a:solidFill>
                  <a:latin typeface="Garamond" pitchFamily="18" charset="0"/>
                  <a:ea typeface="+mn-ea"/>
                  <a:cs typeface="+mn-cs"/>
                </a:rPr>
                <a:t>Administrator recommendation</a:t>
              </a:r>
            </a:p>
          </p:txBody>
        </p:sp>
        <p:sp>
          <p:nvSpPr>
            <p:cNvPr id="914467" name="AutoShape 35"/>
            <p:cNvSpPr>
              <a:spLocks noChangeArrowheads="1"/>
            </p:cNvSpPr>
            <p:nvPr/>
          </p:nvSpPr>
          <p:spPr bwMode="auto">
            <a:xfrm rot="10800000">
              <a:off x="3024" y="0"/>
              <a:ext cx="768" cy="76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4800600" y="914400"/>
            <a:ext cx="4343400" cy="1219200"/>
            <a:chOff x="3024" y="0"/>
            <a:chExt cx="2736" cy="768"/>
          </a:xfrm>
        </p:grpSpPr>
        <p:sp>
          <p:nvSpPr>
            <p:cNvPr id="914469" name="Rectangle 37"/>
            <p:cNvSpPr>
              <a:spLocks noChangeArrowheads="1"/>
            </p:cNvSpPr>
            <p:nvPr/>
          </p:nvSpPr>
          <p:spPr bwMode="auto">
            <a:xfrm>
              <a:off x="3648" y="0"/>
              <a:ext cx="211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n-US" b="1" kern="1200" dirty="0">
                  <a:solidFill>
                    <a:srgbClr val="000000"/>
                  </a:solidFill>
                  <a:latin typeface="Garamond" pitchFamily="18" charset="0"/>
                  <a:ea typeface="+mn-ea"/>
                  <a:cs typeface="+mn-cs"/>
                </a:rPr>
                <a:t>CICO Coordinator</a:t>
              </a:r>
            </a:p>
          </p:txBody>
        </p:sp>
        <p:sp>
          <p:nvSpPr>
            <p:cNvPr id="914470" name="AutoShape 38"/>
            <p:cNvSpPr>
              <a:spLocks noChangeArrowheads="1"/>
            </p:cNvSpPr>
            <p:nvPr/>
          </p:nvSpPr>
          <p:spPr bwMode="auto">
            <a:xfrm rot="10800000">
              <a:off x="3024" y="0"/>
              <a:ext cx="768" cy="76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</p:grpSp>
      <p:sp>
        <p:nvSpPr>
          <p:cNvPr id="914474" name="AutoShape 4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09800" y="6629400"/>
            <a:ext cx="228600" cy="2286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14475" name="Text Box 43"/>
          <p:cNvSpPr txBox="1">
            <a:spLocks noChangeArrowheads="1"/>
          </p:cNvSpPr>
          <p:nvPr/>
        </p:nvSpPr>
        <p:spPr bwMode="auto">
          <a:xfrm>
            <a:off x="2463800" y="6577013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kern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rPr>
              <a:t>home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4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4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4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4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4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4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14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14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4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4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14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14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14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14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4439" grpId="0" animBg="1"/>
      <p:bldP spid="914440" grpId="0" animBg="1"/>
      <p:bldP spid="914444" grpId="0" animBg="1"/>
      <p:bldP spid="914445" grpId="0" animBg="1"/>
      <p:bldP spid="914446" grpId="0" animBg="1"/>
      <p:bldP spid="914447" grpId="0" animBg="1"/>
      <p:bldP spid="91444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Tier 2- Basic </a:t>
            </a:r>
            <a:br>
              <a:rPr lang="en-US" dirty="0" smtClean="0"/>
            </a:br>
            <a:r>
              <a:rPr lang="en-US" dirty="0" smtClean="0"/>
              <a:t>Using CICO as the “Organizer”</a:t>
            </a:r>
            <a:endParaRPr lang="en-US" dirty="0"/>
          </a:p>
        </p:txBody>
      </p:sp>
      <p:sp>
        <p:nvSpPr>
          <p:cNvPr id="162819" name="Rectangle 13"/>
          <p:cNvSpPr>
            <a:spLocks noGrp="1" noChangeArrowheads="1"/>
          </p:cNvSpPr>
          <p:nvPr>
            <p:ph idx="1"/>
          </p:nvPr>
        </p:nvSpPr>
        <p:spPr>
          <a:solidFill>
            <a:srgbClr val="FFFF00"/>
          </a:solidFill>
        </p:spPr>
        <p:txBody>
          <a:bodyPr lIns="90487" tIns="44450" rIns="90487" bIns="44450">
            <a:spAutoFit/>
          </a:bodyPr>
          <a:lstStyle/>
          <a:p>
            <a:pPr>
              <a:buFont typeface="Arial" pitchFamily="32" charset="0"/>
              <a:buNone/>
            </a:pPr>
            <a:r>
              <a:rPr lang="en-US" sz="2000" i="1" smtClean="0">
                <a:solidFill>
                  <a:srgbClr val="03036D"/>
                </a:solidFill>
                <a:latin typeface="Arial" pitchFamily="32" charset="0"/>
                <a:ea typeface="ＭＳ Ｐゴシック" pitchFamily="32" charset="-128"/>
                <a:cs typeface="ＭＳ Ｐゴシック" pitchFamily="32" charset="-128"/>
              </a:rPr>
              <a:t>Outcomes:  </a:t>
            </a:r>
            <a:br>
              <a:rPr lang="en-US" sz="2000" i="1" smtClean="0">
                <a:solidFill>
                  <a:srgbClr val="03036D"/>
                </a:solidFill>
                <a:latin typeface="Arial" pitchFamily="32" charset="0"/>
                <a:ea typeface="ＭＳ Ｐゴシック" pitchFamily="32" charset="-128"/>
                <a:cs typeface="ＭＳ Ｐゴシック" pitchFamily="32" charset="-128"/>
              </a:rPr>
            </a:br>
            <a:endParaRPr lang="en-US" sz="1400" i="1" smtClean="0">
              <a:solidFill>
                <a:srgbClr val="03036D"/>
              </a:solidFill>
              <a:latin typeface="Arial" pitchFamily="32" charset="0"/>
              <a:ea typeface="ＭＳ Ｐゴシック" pitchFamily="32" charset="-128"/>
              <a:cs typeface="ＭＳ Ｐゴシック" pitchFamily="32" charset="-128"/>
            </a:endParaRPr>
          </a:p>
          <a:p>
            <a:pPr>
              <a:buFont typeface="Arial" pitchFamily="32" charset="0"/>
              <a:buNone/>
            </a:pPr>
            <a:endParaRPr lang="en-US" smtClean="0">
              <a:solidFill>
                <a:schemeClr val="bg1"/>
              </a:solidFill>
              <a:latin typeface="Arial" pitchFamily="32" charset="0"/>
              <a:ea typeface="ＭＳ Ｐゴシック" pitchFamily="32" charset="-128"/>
              <a:cs typeface="ＭＳ Ｐゴシック" pitchFamily="32" charset="-128"/>
            </a:endParaRPr>
          </a:p>
        </p:txBody>
      </p:sp>
      <p:sp>
        <p:nvSpPr>
          <p:cNvPr id="162820" name="AutoShape 14"/>
          <p:cNvSpPr>
            <a:spLocks noChangeArrowheads="1"/>
          </p:cNvSpPr>
          <p:nvPr/>
        </p:nvSpPr>
        <p:spPr bwMode="auto">
          <a:xfrm flipV="1">
            <a:off x="0" y="1600200"/>
            <a:ext cx="9144000" cy="49530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FF00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>
            <a:prstTxWarp prst="textNoShape">
              <a:avLst/>
            </a:prstTxWarp>
          </a:bodyPr>
          <a:lstStyle/>
          <a:p>
            <a:pPr>
              <a:buFont typeface="Arial" pitchFamily="32" charset="0"/>
              <a:buChar char="•"/>
            </a:pPr>
            <a:r>
              <a:rPr lang="en-US" sz="2400">
                <a:latin typeface="Calibri" pitchFamily="32" charset="0"/>
              </a:rPr>
              <a:t>Intervention </a:t>
            </a:r>
          </a:p>
          <a:p>
            <a:pPr>
              <a:buFont typeface="Arial" pitchFamily="32" charset="0"/>
              <a:buChar char="•"/>
            </a:pPr>
            <a:r>
              <a:rPr lang="en-US" sz="2400">
                <a:latin typeface="Calibri" pitchFamily="32" charset="0"/>
              </a:rPr>
              <a:t>Screening Tool</a:t>
            </a:r>
          </a:p>
          <a:p>
            <a:pPr>
              <a:buFont typeface="Arial" pitchFamily="32" charset="0"/>
              <a:buChar char="•"/>
            </a:pPr>
            <a:r>
              <a:rPr lang="en-US" sz="2400">
                <a:latin typeface="Calibri" pitchFamily="32" charset="0"/>
              </a:rPr>
              <a:t>Data Collection</a:t>
            </a:r>
          </a:p>
          <a:p>
            <a:pPr>
              <a:buFont typeface="Arial" pitchFamily="32" charset="0"/>
              <a:buChar char="•"/>
            </a:pPr>
            <a:r>
              <a:rPr lang="en-US" sz="2400">
                <a:latin typeface="Calibri" pitchFamily="32" charset="0"/>
              </a:rPr>
              <a:t>Teacher Support</a:t>
            </a:r>
          </a:p>
          <a:p>
            <a:pPr>
              <a:buFont typeface="Arial" pitchFamily="32" charset="0"/>
              <a:buChar char="•"/>
            </a:pPr>
            <a:r>
              <a:rPr lang="en-US" sz="2400">
                <a:latin typeface="Calibri" pitchFamily="32" charset="0"/>
              </a:rPr>
              <a:t>Formal Documentation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5"/>
          <p:cNvSpPr>
            <a:spLocks noChangeArrowheads="1"/>
          </p:cNvSpPr>
          <p:nvPr/>
        </p:nvSpPr>
        <p:spPr bwMode="auto">
          <a:xfrm flipV="1">
            <a:off x="1793875" y="2400300"/>
            <a:ext cx="5486400" cy="42291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FF00"/>
              </a:gs>
              <a:gs pos="100000">
                <a:srgbClr val="CC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>
                <a:latin typeface="Times" pitchFamily="29" charset="0"/>
                <a:ea typeface="MS PGothic" pitchFamily="34" charset="-128"/>
              </a:rPr>
              <a:t> </a:t>
            </a:r>
          </a:p>
        </p:txBody>
      </p:sp>
      <p:sp>
        <p:nvSpPr>
          <p:cNvPr id="22531" name="Rectangle 6"/>
          <p:cNvSpPr>
            <a:spLocks noChangeArrowheads="1"/>
          </p:cNvSpPr>
          <p:nvPr/>
        </p:nvSpPr>
        <p:spPr bwMode="auto">
          <a:xfrm>
            <a:off x="1301750" y="1333500"/>
            <a:ext cx="6470650" cy="1084263"/>
          </a:xfrm>
          <a:prstGeom prst="rect">
            <a:avLst/>
          </a:prstGeom>
          <a:solidFill>
            <a:srgbClr val="0099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>
                <a:latin typeface="Century Gothic" pitchFamily="29" charset="0"/>
                <a:ea typeface="MS PGothic" pitchFamily="34" charset="-128"/>
              </a:rPr>
              <a:t>Tier 1/Universal</a:t>
            </a:r>
            <a:r>
              <a:rPr lang="en-US" sz="2800">
                <a:solidFill>
                  <a:srgbClr val="010464"/>
                </a:solidFill>
                <a:latin typeface="Century Gothic" pitchFamily="29" charset="0"/>
                <a:ea typeface="MS PGothic" pitchFamily="34" charset="-128"/>
              </a:rPr>
              <a:t> </a:t>
            </a:r>
          </a:p>
          <a:p>
            <a:pPr algn="ctr" eaLnBrk="0" hangingPunct="0"/>
            <a:endParaRPr lang="en-US" sz="400">
              <a:solidFill>
                <a:srgbClr val="010464"/>
              </a:solidFill>
              <a:latin typeface="Century Gothic" pitchFamily="29" charset="0"/>
              <a:ea typeface="MS PGothic" pitchFamily="34" charset="-128"/>
            </a:endParaRPr>
          </a:p>
          <a:p>
            <a:pPr algn="ctr" eaLnBrk="0" hangingPunct="0"/>
            <a:r>
              <a:rPr lang="en-US" sz="1600" i="1">
                <a:solidFill>
                  <a:schemeClr val="bg1"/>
                </a:solidFill>
                <a:latin typeface="Century Gothic" pitchFamily="29" charset="0"/>
                <a:ea typeface="MS PGothic" pitchFamily="34" charset="-128"/>
              </a:rPr>
              <a:t>School-Wide Assessment</a:t>
            </a:r>
          </a:p>
          <a:p>
            <a:pPr algn="ctr" eaLnBrk="0" hangingPunct="0"/>
            <a:r>
              <a:rPr lang="en-US" sz="1600" i="1">
                <a:solidFill>
                  <a:schemeClr val="bg1"/>
                </a:solidFill>
                <a:latin typeface="Century Gothic" pitchFamily="29" charset="0"/>
                <a:ea typeface="MS PGothic" pitchFamily="34" charset="-128"/>
              </a:rPr>
              <a:t>School-Wide Prevention Systems</a:t>
            </a:r>
            <a:endParaRPr lang="en-US" sz="1600">
              <a:solidFill>
                <a:schemeClr val="bg1"/>
              </a:solidFill>
              <a:latin typeface="Century Gothic" pitchFamily="29" charset="0"/>
              <a:ea typeface="MS PGothic" pitchFamily="34" charset="-128"/>
            </a:endParaRPr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2743200" y="6134100"/>
            <a:ext cx="1676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i="1">
                <a:solidFill>
                  <a:srgbClr val="800000"/>
                </a:solidFill>
                <a:ea typeface="MS PGothic" pitchFamily="34" charset="-128"/>
              </a:rPr>
              <a:t>SIMEO Tools:    </a:t>
            </a:r>
            <a:br>
              <a:rPr lang="en-US" sz="1400" i="1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200" i="1">
                <a:solidFill>
                  <a:srgbClr val="800000"/>
                </a:solidFill>
                <a:ea typeface="MS PGothic" pitchFamily="34" charset="-128"/>
              </a:rPr>
              <a:t>HSC-T, RD-T, EI-T</a:t>
            </a:r>
            <a:endParaRPr lang="en-US" sz="1200">
              <a:solidFill>
                <a:srgbClr val="800000"/>
              </a:solidFill>
              <a:ea typeface="MS PGothic" pitchFamily="34" charset="-128"/>
            </a:endParaRP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7026275" y="27813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Check-in/ Check-out</a:t>
            </a:r>
            <a:endParaRPr lang="en-US" sz="1400">
              <a:solidFill>
                <a:srgbClr val="800000"/>
              </a:solidFill>
              <a:latin typeface="Times" pitchFamily="29" charset="0"/>
              <a:ea typeface="MS PGothic" pitchFamily="34" charset="-128"/>
            </a:endParaRPr>
          </a:p>
        </p:txBody>
      </p:sp>
      <p:sp>
        <p:nvSpPr>
          <p:cNvPr id="22534" name="Text Box 9"/>
          <p:cNvSpPr txBox="1">
            <a:spLocks noChangeArrowheads="1"/>
          </p:cNvSpPr>
          <p:nvPr/>
        </p:nvSpPr>
        <p:spPr bwMode="auto">
          <a:xfrm>
            <a:off x="6096000" y="4343400"/>
            <a:ext cx="2286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</a:rPr>
              <a:t>Individualized Check-In/Check-Out, Groups &amp; Mentoring (ex. CnC)</a:t>
            </a:r>
            <a:endParaRPr lang="en-US">
              <a:solidFill>
                <a:srgbClr val="800000"/>
              </a:solidFill>
              <a:ea typeface="MS PGothic" pitchFamily="34" charset="-128"/>
            </a:endParaRPr>
          </a:p>
        </p:txBody>
      </p:sp>
      <p:sp>
        <p:nvSpPr>
          <p:cNvPr id="22535" name="Text Box 10"/>
          <p:cNvSpPr txBox="1">
            <a:spLocks noChangeArrowheads="1"/>
          </p:cNvSpPr>
          <p:nvPr/>
        </p:nvSpPr>
        <p:spPr bwMode="auto">
          <a:xfrm>
            <a:off x="5551488" y="5246688"/>
            <a:ext cx="347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Brief Functional Behavioral Assessment/</a:t>
            </a:r>
          </a:p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Behavior Intervention Planning (FBA/BIP)</a:t>
            </a:r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5181600" y="5803900"/>
            <a:ext cx="1630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Complex FBA/BIP</a:t>
            </a:r>
          </a:p>
        </p:txBody>
      </p:sp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4876800" y="6281738"/>
            <a:ext cx="1158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Wraparound</a:t>
            </a:r>
          </a:p>
        </p:txBody>
      </p:sp>
      <p:sp>
        <p:nvSpPr>
          <p:cNvPr id="22538" name="Text Box 13"/>
          <p:cNvSpPr txBox="1">
            <a:spLocks noChangeArrowheads="1"/>
          </p:cNvSpPr>
          <p:nvPr/>
        </p:nvSpPr>
        <p:spPr bwMode="auto">
          <a:xfrm>
            <a:off x="762000" y="2705100"/>
            <a:ext cx="17526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   ODRs,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Attendance,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Tardies, Grades,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     DIBELS, etc.</a:t>
            </a:r>
            <a:endParaRPr lang="en-US" sz="1400" b="1">
              <a:solidFill>
                <a:srgbClr val="800000"/>
              </a:solidFill>
              <a:latin typeface="Times" pitchFamily="29" charset="0"/>
              <a:ea typeface="MS PGothic" pitchFamily="34" charset="-128"/>
            </a:endParaRPr>
          </a:p>
        </p:txBody>
      </p:sp>
      <p:sp>
        <p:nvSpPr>
          <p:cNvPr id="22539" name="Text Box 14"/>
          <p:cNvSpPr txBox="1">
            <a:spLocks noChangeArrowheads="1"/>
          </p:cNvSpPr>
          <p:nvPr/>
        </p:nvSpPr>
        <p:spPr bwMode="auto">
          <a:xfrm>
            <a:off x="1295400" y="3848100"/>
            <a:ext cx="1905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Daily Progress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Report (DPR)</a:t>
            </a:r>
            <a:r>
              <a:rPr lang="en-US" sz="1600">
                <a:solidFill>
                  <a:srgbClr val="800000"/>
                </a:solidFill>
                <a:ea typeface="MS PGothic" pitchFamily="34" charset="-128"/>
              </a:rPr>
              <a:t> </a:t>
            </a:r>
            <a:br>
              <a:rPr lang="en-US" sz="16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600">
                <a:solidFill>
                  <a:srgbClr val="800000"/>
                </a:solidFill>
                <a:ea typeface="MS PGothic" pitchFamily="34" charset="-128"/>
              </a:rPr>
              <a:t>          </a:t>
            </a:r>
            <a:r>
              <a:rPr lang="en-US" sz="1000">
                <a:solidFill>
                  <a:srgbClr val="800000"/>
                </a:solidFill>
                <a:ea typeface="MS PGothic" pitchFamily="34" charset="-128"/>
              </a:rPr>
              <a:t>(Behavior and </a:t>
            </a:r>
            <a:br>
              <a:rPr lang="en-US" sz="10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000">
                <a:solidFill>
                  <a:srgbClr val="800000"/>
                </a:solidFill>
                <a:ea typeface="MS PGothic" pitchFamily="34" charset="-128"/>
              </a:rPr>
              <a:t>                   Academic Goals) </a:t>
            </a:r>
            <a:endParaRPr lang="en-US" sz="1000" b="1">
              <a:solidFill>
                <a:srgbClr val="800000"/>
              </a:solidFill>
              <a:ea typeface="MS PGothic" pitchFamily="34" charset="-128"/>
            </a:endParaRPr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1524000" y="4991100"/>
            <a:ext cx="23907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Competing Behavior       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Pathway, Functional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Assessment Interview,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           Scatter Plots, etc.</a:t>
            </a:r>
          </a:p>
        </p:txBody>
      </p:sp>
      <p:sp>
        <p:nvSpPr>
          <p:cNvPr id="22541" name="Text Box 16"/>
          <p:cNvSpPr txBox="1">
            <a:spLocks noChangeArrowheads="1"/>
          </p:cNvSpPr>
          <p:nvPr/>
        </p:nvSpPr>
        <p:spPr bwMode="auto">
          <a:xfrm>
            <a:off x="6489700" y="3559175"/>
            <a:ext cx="1831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Social/Academic Instructional Groups</a:t>
            </a:r>
          </a:p>
        </p:txBody>
      </p:sp>
      <p:sp>
        <p:nvSpPr>
          <p:cNvPr id="22542" name="Rectangle 24"/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2600" b="1">
                <a:solidFill>
                  <a:schemeClr val="accent2"/>
                </a:solidFill>
              </a:rPr>
              <a:t>Positive Behavior Interventions &amp; Supports:</a:t>
            </a:r>
            <a:br>
              <a:rPr lang="en-US" sz="2600" b="1">
                <a:solidFill>
                  <a:schemeClr val="accent2"/>
                </a:solidFill>
              </a:rPr>
            </a:br>
            <a:r>
              <a:rPr lang="en-US" sz="2600" b="1">
                <a:solidFill>
                  <a:schemeClr val="accent2"/>
                </a:solidFill>
              </a:rPr>
              <a:t>A Response to Intervention (RtI) Model</a:t>
            </a:r>
          </a:p>
        </p:txBody>
      </p:sp>
      <p:sp>
        <p:nvSpPr>
          <p:cNvPr id="22543" name="Text Box 25"/>
          <p:cNvSpPr txBox="1">
            <a:spLocks noChangeArrowheads="1"/>
          </p:cNvSpPr>
          <p:nvPr/>
        </p:nvSpPr>
        <p:spPr bwMode="auto">
          <a:xfrm>
            <a:off x="0" y="6388100"/>
            <a:ext cx="4419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800" i="1" dirty="0">
                <a:solidFill>
                  <a:srgbClr val="0070C0"/>
                </a:solidFill>
                <a:latin typeface="Century Gothic" pitchFamily="29" charset="0"/>
                <a:ea typeface="MS PGothic" pitchFamily="34" charset="-128"/>
              </a:rPr>
              <a:t>Illinois PBIS Network, Revised May 2009</a:t>
            </a:r>
          </a:p>
          <a:p>
            <a:r>
              <a:rPr lang="en-US" sz="800" i="1" dirty="0">
                <a:solidFill>
                  <a:srgbClr val="0070C0"/>
                </a:solidFill>
                <a:latin typeface="Century Gothic" pitchFamily="29" charset="0"/>
                <a:ea typeface="MS PGothic" pitchFamily="34" charset="-128"/>
              </a:rPr>
              <a:t>Adapted from T. Scott, 2004</a:t>
            </a:r>
          </a:p>
        </p:txBody>
      </p:sp>
      <p:sp>
        <p:nvSpPr>
          <p:cNvPr id="22544" name="Rectangle 26"/>
          <p:cNvSpPr>
            <a:spLocks noChangeArrowheads="1"/>
          </p:cNvSpPr>
          <p:nvPr/>
        </p:nvSpPr>
        <p:spPr bwMode="auto">
          <a:xfrm>
            <a:off x="3394075" y="2743200"/>
            <a:ext cx="2286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2400" b="1">
                <a:latin typeface="Century Gothic" pitchFamily="29" charset="0"/>
              </a:rPr>
              <a:t>Tier 2/</a:t>
            </a:r>
            <a:br>
              <a:rPr lang="en-US" sz="2400" b="1">
                <a:latin typeface="Century Gothic" pitchFamily="29" charset="0"/>
              </a:rPr>
            </a:br>
            <a:r>
              <a:rPr lang="en-US" sz="2400" b="1">
                <a:latin typeface="Century Gothic" pitchFamily="29" charset="0"/>
              </a:rPr>
              <a:t>Secondary  </a:t>
            </a:r>
          </a:p>
          <a:p>
            <a:pPr algn="ctr">
              <a:spcBef>
                <a:spcPct val="20000"/>
              </a:spcBef>
            </a:pPr>
            <a:endParaRPr lang="en-US" sz="2400" b="1">
              <a:latin typeface="Century Gothic" pitchFamily="29" charset="0"/>
            </a:endParaRPr>
          </a:p>
          <a:p>
            <a:pPr algn="ctr">
              <a:spcBef>
                <a:spcPct val="20000"/>
              </a:spcBef>
            </a:pPr>
            <a:endParaRPr lang="en-US" sz="2400" b="1">
              <a:latin typeface="Century Gothic" pitchFamily="29" charset="0"/>
            </a:endParaRPr>
          </a:p>
          <a:p>
            <a:pPr algn="ctr">
              <a:spcBef>
                <a:spcPct val="20000"/>
              </a:spcBef>
            </a:pPr>
            <a:r>
              <a:rPr lang="en-US" sz="2400" b="1">
                <a:latin typeface="Century Gothic" pitchFamily="29" charset="0"/>
              </a:rPr>
              <a:t>Tier 3/</a:t>
            </a:r>
          </a:p>
          <a:p>
            <a:pPr algn="ctr">
              <a:spcBef>
                <a:spcPct val="20000"/>
              </a:spcBef>
            </a:pPr>
            <a:r>
              <a:rPr lang="en-US" sz="2400" b="1">
                <a:latin typeface="Century Gothic" pitchFamily="29" charset="0"/>
              </a:rPr>
              <a:t>Tertiary</a:t>
            </a:r>
            <a:endParaRPr lang="en-US" sz="2400">
              <a:latin typeface="Century Gothic" pitchFamily="29" charset="0"/>
            </a:endParaRPr>
          </a:p>
        </p:txBody>
      </p:sp>
      <p:sp>
        <p:nvSpPr>
          <p:cNvPr id="22545" name="Text Box 27"/>
          <p:cNvSpPr txBox="1">
            <a:spLocks noChangeArrowheads="1"/>
          </p:cNvSpPr>
          <p:nvPr/>
        </p:nvSpPr>
        <p:spPr bwMode="auto">
          <a:xfrm rot="-3363358">
            <a:off x="5029200" y="344328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  <a:latin typeface="Century Gothic" pitchFamily="29" charset="0"/>
                <a:ea typeface="MS PGothic" pitchFamily="34" charset="-128"/>
              </a:rPr>
              <a:t>Intervention</a:t>
            </a:r>
          </a:p>
        </p:txBody>
      </p:sp>
      <p:sp>
        <p:nvSpPr>
          <p:cNvPr id="22546" name="Text Box 28"/>
          <p:cNvSpPr txBox="1">
            <a:spLocks noChangeArrowheads="1"/>
          </p:cNvSpPr>
          <p:nvPr/>
        </p:nvSpPr>
        <p:spPr bwMode="auto">
          <a:xfrm rot="3429989">
            <a:off x="1905000" y="345281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  <a:latin typeface="Century Gothic" pitchFamily="29" charset="0"/>
                <a:ea typeface="MS PGothic" pitchFamily="34" charset="-128"/>
              </a:rPr>
              <a:t>Assessment</a:t>
            </a:r>
            <a:endParaRPr lang="en-US" sz="2400">
              <a:solidFill>
                <a:srgbClr val="990000"/>
              </a:solidFill>
              <a:latin typeface="Century Gothic" pitchFamily="29" charset="0"/>
              <a:ea typeface="MS PGothic" pitchFamily="34" charset="-128"/>
            </a:endParaRPr>
          </a:p>
        </p:txBody>
      </p:sp>
      <p:pic>
        <p:nvPicPr>
          <p:cNvPr id="22547" name="Picture 29" descr="blue-and-gol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4263" y="5759450"/>
            <a:ext cx="12192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9"/>
          <p:cNvSpPr>
            <a:spLocks noChangeArrowheads="1"/>
          </p:cNvSpPr>
          <p:nvPr/>
        </p:nvSpPr>
        <p:spPr bwMode="auto">
          <a:xfrm>
            <a:off x="-962025" y="-133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5411" name="Rectangle 10"/>
          <p:cNvSpPr>
            <a:spLocks noChangeArrowheads="1"/>
          </p:cNvSpPr>
          <p:nvPr/>
        </p:nvSpPr>
        <p:spPr bwMode="auto">
          <a:xfrm>
            <a:off x="-962025" y="-939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5412" name="Rectangle 11"/>
          <p:cNvSpPr>
            <a:spLocks noChangeArrowheads="1"/>
          </p:cNvSpPr>
          <p:nvPr/>
        </p:nvSpPr>
        <p:spPr bwMode="auto">
          <a:xfrm>
            <a:off x="1752600" y="236538"/>
            <a:ext cx="586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u="sng" dirty="0">
                <a:solidFill>
                  <a:schemeClr val="accent2"/>
                </a:solidFill>
                <a:latin typeface="Arial Unicode MS" pitchFamily="26" charset="0"/>
                <a:ea typeface="Arial Unicode MS" pitchFamily="26" charset="0"/>
                <a:cs typeface="Arial Unicode MS" pitchFamily="26" charset="0"/>
              </a:rPr>
              <a:t>Sample: Daily Progress Report</a:t>
            </a:r>
          </a:p>
          <a:p>
            <a:pPr algn="ctr" eaLnBrk="0" hangingPunct="0"/>
            <a:r>
              <a:rPr lang="en-US" sz="3200" u="sng" dirty="0">
                <a:solidFill>
                  <a:srgbClr val="008000"/>
                </a:solidFill>
              </a:rPr>
              <a:t>Check-In/Check-Out</a:t>
            </a:r>
          </a:p>
        </p:txBody>
      </p:sp>
      <p:graphicFrame>
        <p:nvGraphicFramePr>
          <p:cNvPr id="145413" name="Group 5"/>
          <p:cNvGraphicFramePr>
            <a:graphicFrameLocks noGrp="1"/>
          </p:cNvGraphicFramePr>
          <p:nvPr/>
        </p:nvGraphicFramePr>
        <p:xfrm>
          <a:off x="609600" y="1524000"/>
          <a:ext cx="7467600" cy="4795203"/>
        </p:xfrm>
        <a:graphic>
          <a:graphicData uri="http://schemas.openxmlformats.org/drawingml/2006/table">
            <a:tbl>
              <a:tblPr/>
              <a:tblGrid>
                <a:gridCol w="1695450"/>
                <a:gridCol w="1443038"/>
                <a:gridCol w="1441450"/>
                <a:gridCol w="1443037"/>
                <a:gridCol w="1444625"/>
              </a:tblGrid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26" charset="0"/>
                        <a:ea typeface="Times New Roman" pitchFamily="26" charset="0"/>
                        <a:cs typeface="Times New Roman" pitchFamily="2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EXPECTATIONS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1 st block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</a:t>
                      </a:r>
                      <a:r>
                        <a:rPr kumimoji="0" lang="en-US" sz="1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nd block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3 rd block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4 th block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Be Safe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Be Respectful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Be Responsible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Total Points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Teacher Initials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57" name="Rectangle 242"/>
          <p:cNvSpPr>
            <a:spLocks noChangeArrowheads="1"/>
          </p:cNvSpPr>
          <p:nvPr/>
        </p:nvSpPr>
        <p:spPr bwMode="auto">
          <a:xfrm>
            <a:off x="-962025" y="7969250"/>
            <a:ext cx="64960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900">
                <a:ea typeface="Times New Roman" pitchFamily="26" charset="0"/>
                <a:cs typeface="Times New Roman" pitchFamily="26" charset="0"/>
              </a:rPr>
              <a:t>Adapted from </a:t>
            </a:r>
            <a:r>
              <a:rPr lang="en-US" sz="900" i="1">
                <a:ea typeface="Times New Roman" pitchFamily="26" charset="0"/>
                <a:cs typeface="Times New Roman" pitchFamily="26" charset="0"/>
              </a:rPr>
              <a:t>Responding to Problem Behavior in Schools: The Behavior Education Program</a:t>
            </a:r>
            <a:r>
              <a:rPr lang="en-US" sz="900">
                <a:ea typeface="Times New Roman" pitchFamily="26" charset="0"/>
                <a:cs typeface="Times New Roman" pitchFamily="26" charset="0"/>
              </a:rPr>
              <a:t> by Crone, Horner, and Hawken</a:t>
            </a:r>
            <a:endParaRPr lang="en-US"/>
          </a:p>
        </p:txBody>
      </p:sp>
      <p:sp>
        <p:nvSpPr>
          <p:cNvPr id="7" name="Down Arrow 6"/>
          <p:cNvSpPr/>
          <p:nvPr/>
        </p:nvSpPr>
        <p:spPr>
          <a:xfrm rot="5400000">
            <a:off x="2872409" y="1918908"/>
            <a:ext cx="484188" cy="9779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 rot="5400000">
            <a:off x="2872409" y="2701269"/>
            <a:ext cx="484188" cy="9779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2872409" y="3706226"/>
            <a:ext cx="484188" cy="9779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53565" y="2165764"/>
            <a:ext cx="3898348" cy="1938992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>
                    <a:alpha val="41000"/>
                  </a:schemeClr>
                </a:solidFill>
              </a:rPr>
              <a:t>Consistent with School Wide Expectations</a:t>
            </a:r>
            <a:endParaRPr lang="en-US" sz="4000" dirty="0">
              <a:solidFill>
                <a:schemeClr val="bg1">
                  <a:alpha val="41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5"/>
          <p:cNvSpPr>
            <a:spLocks noChangeArrowheads="1"/>
          </p:cNvSpPr>
          <p:nvPr/>
        </p:nvSpPr>
        <p:spPr bwMode="auto">
          <a:xfrm>
            <a:off x="-962025" y="-133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26" charset="0"/>
            </a:endParaRPr>
          </a:p>
        </p:txBody>
      </p:sp>
      <p:sp>
        <p:nvSpPr>
          <p:cNvPr id="147459" name="Rectangle 6"/>
          <p:cNvSpPr>
            <a:spLocks noChangeArrowheads="1"/>
          </p:cNvSpPr>
          <p:nvPr/>
        </p:nvSpPr>
        <p:spPr bwMode="auto">
          <a:xfrm>
            <a:off x="-962025" y="-939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26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85800" y="152400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u="sng">
                <a:solidFill>
                  <a:schemeClr val="accent2"/>
                </a:solidFill>
                <a:latin typeface="Calibri" pitchFamily="26" charset="0"/>
                <a:ea typeface="Times New Roman" pitchFamily="26" charset="0"/>
                <a:cs typeface="Times New Roman" pitchFamily="26" charset="0"/>
              </a:rPr>
              <a:t>Sample:  Daily Progress Report </a:t>
            </a:r>
          </a:p>
          <a:p>
            <a:pPr algn="ctr"/>
            <a:r>
              <a:rPr lang="en-US" sz="3200" u="sng">
                <a:solidFill>
                  <a:schemeClr val="accent2"/>
                </a:solidFill>
                <a:latin typeface="Calibri" pitchFamily="26" charset="0"/>
                <a:ea typeface="Times New Roman" pitchFamily="26" charset="0"/>
                <a:cs typeface="Times New Roman" pitchFamily="26" charset="0"/>
              </a:rPr>
              <a:t>for </a:t>
            </a:r>
            <a:r>
              <a:rPr lang="en-US" sz="3200" u="sng">
                <a:solidFill>
                  <a:srgbClr val="008000"/>
                </a:solidFill>
                <a:latin typeface="Calibri" pitchFamily="26" charset="0"/>
                <a:ea typeface="Times New Roman" pitchFamily="26" charset="0"/>
                <a:cs typeface="Times New Roman" pitchFamily="26" charset="0"/>
              </a:rPr>
              <a:t>GROUP</a:t>
            </a:r>
            <a:r>
              <a:rPr lang="en-US" sz="3200" u="sng">
                <a:solidFill>
                  <a:schemeClr val="accent2"/>
                </a:solidFill>
                <a:latin typeface="Calibri" pitchFamily="26" charset="0"/>
                <a:ea typeface="Times New Roman" pitchFamily="26" charset="0"/>
                <a:cs typeface="Times New Roman" pitchFamily="26" charset="0"/>
              </a:rPr>
              <a:t> Intervention</a:t>
            </a:r>
            <a:endParaRPr lang="en-US" sz="3200" u="sng">
              <a:solidFill>
                <a:schemeClr val="accent2"/>
              </a:solidFill>
              <a:latin typeface="Calibri" pitchFamily="26" charset="0"/>
            </a:endParaRPr>
          </a:p>
        </p:txBody>
      </p:sp>
      <p:graphicFrame>
        <p:nvGraphicFramePr>
          <p:cNvPr id="147461" name="Group 5"/>
          <p:cNvGraphicFramePr>
            <a:graphicFrameLocks noGrp="1"/>
          </p:cNvGraphicFramePr>
          <p:nvPr/>
        </p:nvGraphicFramePr>
        <p:xfrm>
          <a:off x="533400" y="1443038"/>
          <a:ext cx="8153400" cy="4525329"/>
        </p:xfrm>
        <a:graphic>
          <a:graphicData uri="http://schemas.openxmlformats.org/drawingml/2006/table">
            <a:tbl>
              <a:tblPr/>
              <a:tblGrid>
                <a:gridCol w="1851025"/>
                <a:gridCol w="1574800"/>
                <a:gridCol w="1574800"/>
                <a:gridCol w="1574800"/>
                <a:gridCol w="1577975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26" charset="0"/>
                        <a:ea typeface="Times New Roman" pitchFamily="26" charset="0"/>
                        <a:cs typeface="Times New Roman" pitchFamily="2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EXPECTATIONS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1 st block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</a:t>
                      </a:r>
                      <a:r>
                        <a:rPr kumimoji="0" lang="en-US" sz="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 </a:t>
                      </a: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nd block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3 rd block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4 th block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909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Be Safe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Use your words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Use deep breathing</a:t>
                      </a: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2      1      0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Be Respectful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Keep arm’s distance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Use #2 voice level when upset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Be Responsible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Ask for breaks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Self-monitor with DPR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2        1        0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Total Points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26" charset="0"/>
                          <a:ea typeface="Times New Roman" pitchFamily="26" charset="0"/>
                          <a:cs typeface="Times New Roman" pitchFamily="26" charset="0"/>
                        </a:rPr>
                        <a:t>Teacher Initials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152400" y="5943600"/>
            <a:ext cx="9088438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endParaRPr lang="en-US" sz="900">
              <a:latin typeface="Calibri" pitchFamily="26" charset="0"/>
              <a:ea typeface="Times New Roman" pitchFamily="26" charset="0"/>
              <a:cs typeface="Times New Roman" pitchFamily="26" charset="0"/>
            </a:endParaRPr>
          </a:p>
          <a:p>
            <a:pPr algn="ctr"/>
            <a:endParaRPr lang="en-US" sz="900">
              <a:latin typeface="Calibri" pitchFamily="26" charset="0"/>
              <a:ea typeface="Times New Roman" pitchFamily="26" charset="0"/>
              <a:cs typeface="Times New Roman" pitchFamily="26" charset="0"/>
            </a:endParaRPr>
          </a:p>
          <a:p>
            <a:pPr algn="ctr"/>
            <a:endParaRPr lang="en-US" sz="900">
              <a:latin typeface="Calibri" pitchFamily="26" charset="0"/>
              <a:ea typeface="Times New Roman" pitchFamily="26" charset="0"/>
              <a:cs typeface="Times New Roman" pitchFamily="26" charset="0"/>
            </a:endParaRPr>
          </a:p>
          <a:p>
            <a:pPr algn="ctr"/>
            <a:endParaRPr lang="en-US" sz="900">
              <a:latin typeface="Calibri" pitchFamily="26" charset="0"/>
              <a:ea typeface="Times New Roman" pitchFamily="26" charset="0"/>
              <a:cs typeface="Times New Roman" pitchFamily="26" charset="0"/>
            </a:endParaRPr>
          </a:p>
          <a:p>
            <a:pPr algn="ctr"/>
            <a:r>
              <a:rPr lang="en-US" sz="900">
                <a:latin typeface="Calibri" pitchFamily="26" charset="0"/>
                <a:ea typeface="Times New Roman" pitchFamily="26" charset="0"/>
                <a:cs typeface="Times New Roman" pitchFamily="26" charset="0"/>
              </a:rPr>
              <a:t>					</a:t>
            </a:r>
            <a:r>
              <a:rPr lang="en-US" sz="1400">
                <a:latin typeface="Calibri" pitchFamily="26" charset="0"/>
                <a:ea typeface="Times New Roman" pitchFamily="26" charset="0"/>
                <a:cs typeface="Times New Roman" pitchFamily="26" charset="0"/>
              </a:rPr>
              <a:t>Adapted from Grant Middle School STAR CLUB</a:t>
            </a:r>
            <a:endParaRPr lang="en-US" sz="1400">
              <a:latin typeface="Calibri" pitchFamily="26" charset="0"/>
            </a:endParaRPr>
          </a:p>
          <a:p>
            <a:pPr eaLnBrk="0" hangingPunct="0"/>
            <a:r>
              <a:rPr lang="en-US" sz="900">
                <a:latin typeface="Comic Sans MS" pitchFamily="26" charset="0"/>
                <a:ea typeface="Times New Roman" pitchFamily="26" charset="0"/>
                <a:cs typeface="Times New Roman" pitchFamily="26" charset="0"/>
              </a:rPr>
              <a:t>									           </a:t>
            </a:r>
            <a:endParaRPr lang="en-US" sz="900">
              <a:latin typeface="Calibri" pitchFamily="26" charset="0"/>
            </a:endParaRPr>
          </a:p>
          <a:p>
            <a:pPr eaLnBrk="0" hangingPunct="0"/>
            <a:endParaRPr lang="en-US">
              <a:latin typeface="Calibri" pitchFamily="26" charset="0"/>
            </a:endParaRPr>
          </a:p>
        </p:txBody>
      </p:sp>
      <p:sp>
        <p:nvSpPr>
          <p:cNvPr id="147506" name="Rectangle 53"/>
          <p:cNvSpPr>
            <a:spLocks noChangeArrowheads="1"/>
          </p:cNvSpPr>
          <p:nvPr/>
        </p:nvSpPr>
        <p:spPr bwMode="auto">
          <a:xfrm>
            <a:off x="-962025" y="7969250"/>
            <a:ext cx="58832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900">
                <a:latin typeface="Calibri" pitchFamily="26" charset="0"/>
                <a:ea typeface="Times New Roman" pitchFamily="26" charset="0"/>
                <a:cs typeface="Times New Roman" pitchFamily="26" charset="0"/>
              </a:rPr>
              <a:t>Adapted from </a:t>
            </a:r>
            <a:r>
              <a:rPr lang="en-US" sz="900" i="1">
                <a:latin typeface="Calibri" pitchFamily="26" charset="0"/>
                <a:ea typeface="Times New Roman" pitchFamily="26" charset="0"/>
                <a:cs typeface="Times New Roman" pitchFamily="26" charset="0"/>
              </a:rPr>
              <a:t>Responding to Problem Behavior in Schools: The Behavior Education Program</a:t>
            </a:r>
            <a:r>
              <a:rPr lang="en-US" sz="900">
                <a:latin typeface="Calibri" pitchFamily="26" charset="0"/>
                <a:ea typeface="Times New Roman" pitchFamily="26" charset="0"/>
                <a:cs typeface="Times New Roman" pitchFamily="26" charset="0"/>
              </a:rPr>
              <a:t> by Crone, Horner, and Hawken</a:t>
            </a:r>
            <a:endParaRPr lang="en-US">
              <a:latin typeface="Calibri" pitchFamily="2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06" name="Group 2"/>
          <p:cNvGraphicFramePr>
            <a:graphicFrameLocks noGrp="1"/>
          </p:cNvGraphicFramePr>
          <p:nvPr/>
        </p:nvGraphicFramePr>
        <p:xfrm>
          <a:off x="381000" y="1676400"/>
          <a:ext cx="8382000" cy="4419602"/>
        </p:xfrm>
        <a:graphic>
          <a:graphicData uri="http://schemas.openxmlformats.org/drawingml/2006/table">
            <a:tbl>
              <a:tblPr/>
              <a:tblGrid>
                <a:gridCol w="1328738"/>
                <a:gridCol w="2352675"/>
                <a:gridCol w="2349500"/>
                <a:gridCol w="2351087"/>
              </a:tblGrid>
              <a:tr h="4413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0 = Try again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26" charset="0"/>
                        <a:ea typeface="Times New Roman" pitchFamily="26" charset="0"/>
                        <a:cs typeface="Times New Roman" pitchFamily="2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1 = Good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26" charset="0"/>
                        <a:ea typeface="Times New Roman" pitchFamily="26" charset="0"/>
                        <a:cs typeface="Times New Roman" pitchFamily="2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2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= Excellent!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Be Safe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Be Respectful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Be Responsible</a:t>
                      </a: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* Rip </a:t>
                      </a:r>
                      <a:r>
                        <a:rPr kumimoji="0" lang="en-US" sz="1500" b="0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recycled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paper 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26" charset="0"/>
                        <a:ea typeface="Times New Roman" pitchFamily="26" charset="0"/>
                        <a:cs typeface="Times New Roman" pitchFamily="2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* Only tap pencils (not pens)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* Use “voice level #1” while teacher is speaking (whisper)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* Say “I need help getting started” when having difficulty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 Class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    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Recess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 Class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Lunch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 Class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 Class</a:t>
                      </a: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0        1       2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Total Points =   _____    Points Possible =   </a:t>
                      </a:r>
                      <a:r>
                        <a:rPr kumimoji="0" lang="en-US" sz="1000" b="0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__36___        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</a:t>
                      </a:r>
                      <a:r>
                        <a:rPr kumimoji="0" lang="en-US" sz="1000" b="0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                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26" charset="0"/>
                          <a:ea typeface="Times New Roman" pitchFamily="26" charset="0"/>
                          <a:cs typeface="Times New Roman" pitchFamily="26" charset="0"/>
                        </a:rPr>
                        <a:t>Date: ________________       Today ______________%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9568" name="Rectangle 64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u="sng">
                <a:solidFill>
                  <a:schemeClr val="accent2"/>
                </a:solidFill>
                <a:latin typeface="Tw Cen MT" pitchFamily="26" charset="-18"/>
              </a:rPr>
              <a:t>Sample: Daily Progress Report</a:t>
            </a:r>
            <a:br>
              <a:rPr lang="en-US" sz="3600" u="sng">
                <a:solidFill>
                  <a:schemeClr val="accent2"/>
                </a:solidFill>
                <a:latin typeface="Tw Cen MT" pitchFamily="26" charset="-18"/>
              </a:rPr>
            </a:br>
            <a:r>
              <a:rPr lang="en-US" sz="3600" u="sng">
                <a:solidFill>
                  <a:srgbClr val="008000"/>
                </a:solidFill>
                <a:latin typeface="Tw Cen MT" pitchFamily="26" charset="-18"/>
              </a:rPr>
              <a:t>Behavior Intervention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i="1" u="sng" dirty="0" smtClean="0"/>
              <a:t>Decision Rules for Access to Advanced Tiers</a:t>
            </a:r>
            <a:r>
              <a:rPr lang="en-US" sz="2000" b="1" i="1" u="sng" dirty="0" smtClean="0"/>
              <a:t/>
            </a:r>
            <a:br>
              <a:rPr lang="en-US" sz="2000" b="1" i="1" u="sng" dirty="0" smtClean="0"/>
            </a:br>
            <a:r>
              <a:rPr lang="en-US" sz="2000" b="1" i="1" dirty="0" smtClean="0"/>
              <a:t> (and decision rules for prevention-if we can predict the trajectories , then we can prevent it from occurring)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Youth has 2 Major </a:t>
            </a:r>
            <a:r>
              <a:rPr lang="en-US" dirty="0" err="1" smtClean="0"/>
              <a:t>ODRs</a:t>
            </a:r>
            <a:endParaRPr lang="en-US" dirty="0" smtClean="0"/>
          </a:p>
          <a:p>
            <a:r>
              <a:rPr lang="en-US" dirty="0" smtClean="0"/>
              <a:t>Youth has 1 Suspension</a:t>
            </a:r>
          </a:p>
          <a:p>
            <a:r>
              <a:rPr lang="en-US" dirty="0" smtClean="0"/>
              <a:t>Youth experiences more than</a:t>
            </a:r>
            <a:r>
              <a:rPr lang="en-US" dirty="0" smtClean="0">
                <a:solidFill>
                  <a:schemeClr val="tx2"/>
                </a:solidFill>
              </a:rPr>
              <a:t> ? </a:t>
            </a:r>
            <a:r>
              <a:rPr lang="en-US" dirty="0" smtClean="0"/>
              <a:t>minutes out of instruction </a:t>
            </a:r>
          </a:p>
          <a:p>
            <a:r>
              <a:rPr lang="en-US" dirty="0" smtClean="0"/>
              <a:t>Youth misses more than ? days unexcused absences</a:t>
            </a:r>
          </a:p>
          <a:p>
            <a:r>
              <a:rPr lang="en-US" dirty="0" smtClean="0"/>
              <a:t>Youth drops GPA by more than </a:t>
            </a:r>
            <a:r>
              <a:rPr lang="en-US" dirty="0" smtClean="0">
                <a:solidFill>
                  <a:schemeClr val="tx2"/>
                </a:solidFill>
              </a:rPr>
              <a:t>??</a:t>
            </a:r>
          </a:p>
          <a:p>
            <a:r>
              <a:rPr lang="en-US" dirty="0" smtClean="0"/>
              <a:t>Youth – benchmark testing- </a:t>
            </a:r>
            <a:r>
              <a:rPr lang="en-US" dirty="0" smtClean="0">
                <a:hlinkClick r:id="rId3" action="ppaction://hlinkfile"/>
              </a:rPr>
              <a:t>McIntosh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Youth- incomplete class work/homework</a:t>
            </a:r>
          </a:p>
          <a:p>
            <a:r>
              <a:rPr lang="en-US" dirty="0" smtClean="0"/>
              <a:t>Attendance (look at predictors for drop-out and school completion)</a:t>
            </a:r>
          </a:p>
          <a:p>
            <a:r>
              <a:rPr lang="en-US" dirty="0" smtClean="0"/>
              <a:t>Admin Referral</a:t>
            </a:r>
          </a:p>
          <a:p>
            <a:r>
              <a:rPr lang="en-US" dirty="0" smtClean="0"/>
              <a:t>Teacher/Staff Referral</a:t>
            </a:r>
          </a:p>
          <a:p>
            <a:r>
              <a:rPr lang="en-US" dirty="0" smtClean="0"/>
              <a:t>Family Referral</a:t>
            </a:r>
          </a:p>
          <a:p>
            <a:r>
              <a:rPr lang="en-US" dirty="0" smtClean="0"/>
              <a:t>Other: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latin typeface="Tw Cen MT" pitchFamily="26" charset="-18"/>
              </a:rPr>
              <a:t>Description</a:t>
            </a:r>
          </a:p>
        </p:txBody>
      </p:sp>
      <p:sp>
        <p:nvSpPr>
          <p:cNvPr id="1208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>
                <a:latin typeface="Tw Cen MT" pitchFamily="26" charset="-18"/>
              </a:rPr>
              <a:t>Positive outcomes for students are achieved when evidence-based </a:t>
            </a:r>
            <a:r>
              <a:rPr lang="en-US">
                <a:solidFill>
                  <a:srgbClr val="008000"/>
                </a:solidFill>
                <a:latin typeface="Tw Cen MT" pitchFamily="26" charset="-18"/>
              </a:rPr>
              <a:t>interventions are implemented</a:t>
            </a:r>
            <a:r>
              <a:rPr lang="en-US">
                <a:latin typeface="Tw Cen MT" pitchFamily="26" charset="-18"/>
              </a:rPr>
              <a:t> within effective </a:t>
            </a:r>
            <a:r>
              <a:rPr lang="en-US">
                <a:solidFill>
                  <a:srgbClr val="008000"/>
                </a:solidFill>
                <a:latin typeface="Tw Cen MT" pitchFamily="26" charset="-18"/>
              </a:rPr>
              <a:t>systems </a:t>
            </a:r>
            <a:r>
              <a:rPr lang="en-US">
                <a:latin typeface="Tw Cen MT" pitchFamily="26" charset="-18"/>
              </a:rPr>
              <a:t>and </a:t>
            </a:r>
            <a:r>
              <a:rPr lang="en-US">
                <a:solidFill>
                  <a:srgbClr val="008000"/>
                </a:solidFill>
                <a:latin typeface="Tw Cen MT" pitchFamily="26" charset="-18"/>
              </a:rPr>
              <a:t>data are used</a:t>
            </a:r>
            <a:r>
              <a:rPr lang="en-US">
                <a:latin typeface="Tw Cen MT" pitchFamily="26" charset="-18"/>
              </a:rPr>
              <a:t> to guide decision-making. We describe the ways data can be used at Tiers 2 and 3 (e.g., for individual students, for a system) and share tools for using data effectively and efficiently.</a:t>
            </a:r>
            <a:br>
              <a:rPr lang="en-US">
                <a:latin typeface="Tw Cen MT" pitchFamily="26" charset="-18"/>
              </a:rPr>
            </a:br>
            <a:endParaRPr lang="en-US">
              <a:latin typeface="Tw Cen MT" pitchFamily="26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latin typeface="Tw Cen MT" pitchFamily="26" charset="-18"/>
              </a:rPr>
              <a:t>and data are used to guide decision-making</a:t>
            </a:r>
          </a:p>
        </p:txBody>
      </p:sp>
      <p:sp>
        <p:nvSpPr>
          <p:cNvPr id="1249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>
                <a:latin typeface="Tw Cen MT" pitchFamily="26" charset="-18"/>
              </a:rPr>
              <a:t>Progress-monitoring of the actual EBPs </a:t>
            </a:r>
          </a:p>
          <a:p>
            <a:pPr lvl="2"/>
            <a:r>
              <a:rPr lang="en-US">
                <a:latin typeface="Tw Cen MT" pitchFamily="26" charset="-18"/>
              </a:rPr>
              <a:t>Systematized stakeholder input/feedback</a:t>
            </a:r>
          </a:p>
          <a:p>
            <a:pPr lvl="2"/>
            <a:r>
              <a:rPr lang="en-US">
                <a:latin typeface="Tw Cen MT" pitchFamily="26" charset="-18"/>
              </a:rPr>
              <a:t>Progress-monitoring of the actual interventions</a:t>
            </a:r>
          </a:p>
          <a:p>
            <a:pPr lvl="2"/>
            <a:r>
              <a:rPr lang="en-US">
                <a:latin typeface="Tw Cen MT" pitchFamily="26" charset="-18"/>
              </a:rPr>
              <a:t>Progress-monitoring of the system</a:t>
            </a:r>
          </a:p>
          <a:p>
            <a:pPr lvl="2">
              <a:buFont typeface="Wingdings" pitchFamily="26" charset="2"/>
              <a:buNone/>
            </a:pPr>
            <a:endParaRPr lang="en-US">
              <a:latin typeface="Tw Cen MT" pitchFamily="26" charset="-18"/>
            </a:endParaRPr>
          </a:p>
          <a:p>
            <a:pPr lvl="1"/>
            <a:r>
              <a:rPr lang="en-US">
                <a:latin typeface="Tw Cen MT" pitchFamily="26" charset="-18"/>
              </a:rPr>
              <a:t>Progress-monitoring of youth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2" name="Picture 2"/>
          <p:cNvPicPr>
            <a:picLocks noChangeAspect="1" noChangeArrowheads="1"/>
          </p:cNvPicPr>
          <p:nvPr/>
        </p:nvPicPr>
        <p:blipFill>
          <a:blip r:embed="rId2"/>
          <a:srcRect l="11324" t="19627" r="11623" b="13252"/>
          <a:stretch>
            <a:fillRect/>
          </a:stretch>
        </p:blipFill>
        <p:spPr bwMode="auto">
          <a:xfrm>
            <a:off x="152400" y="304800"/>
            <a:ext cx="899160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914400" y="5080000"/>
            <a:ext cx="704215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en-US" sz="1600" b="1" u="sng">
                <a:latin typeface="Times New Roman" pitchFamily="26" charset="0"/>
              </a:rPr>
              <a:t>Please list below how your school defines “responding” at each of the six levels</a:t>
            </a:r>
            <a:r>
              <a:rPr lang="en-US" sz="1600" b="1" i="1">
                <a:latin typeface="Times New Roman" pitchFamily="26" charset="0"/>
              </a:rPr>
              <a:t>:</a:t>
            </a:r>
          </a:p>
          <a:p>
            <a:pPr marL="342900" indent="-342900">
              <a:buFontTx/>
              <a:buAutoNum type="arabicPeriod"/>
            </a:pPr>
            <a:r>
              <a:rPr lang="en-US" sz="1400" b="1">
                <a:latin typeface="Times New Roman" pitchFamily="26" charset="0"/>
              </a:rPr>
              <a:t>Responding to CICO:</a:t>
            </a:r>
          </a:p>
          <a:p>
            <a:pPr marL="342900" indent="-342900">
              <a:buFontTx/>
              <a:buAutoNum type="arabicPeriod"/>
            </a:pPr>
            <a:r>
              <a:rPr lang="en-US" sz="1400" b="1">
                <a:latin typeface="Times New Roman" pitchFamily="26" charset="0"/>
              </a:rPr>
              <a:t>Responding to Social/Academic instructional groups:</a:t>
            </a:r>
          </a:p>
          <a:p>
            <a:pPr marL="342900" indent="-342900">
              <a:buFontTx/>
              <a:buAutoNum type="arabicPeriod"/>
            </a:pPr>
            <a:r>
              <a:rPr lang="en-US" sz="1400" b="1">
                <a:latin typeface="Times New Roman" pitchFamily="26" charset="0"/>
              </a:rPr>
              <a:t>Responding to Simple Tier 2 with Individualized Features (i.e. CNC):</a:t>
            </a:r>
          </a:p>
          <a:p>
            <a:pPr marL="342900" indent="-342900">
              <a:buFontTx/>
              <a:buAutoNum type="arabicPeriod"/>
            </a:pPr>
            <a:r>
              <a:rPr lang="en-US" sz="1400" b="1">
                <a:latin typeface="Times New Roman" pitchFamily="26" charset="0"/>
              </a:rPr>
              <a:t>Responding to Brief Function-Based Interventions:</a:t>
            </a:r>
          </a:p>
          <a:p>
            <a:pPr marL="342900" indent="-342900">
              <a:buFontTx/>
              <a:buAutoNum type="arabicPeriod"/>
            </a:pPr>
            <a:r>
              <a:rPr lang="en-US" sz="1400" b="1">
                <a:latin typeface="Times New Roman" pitchFamily="26" charset="0"/>
              </a:rPr>
              <a:t>Responding to Complex Function-based Interventions:</a:t>
            </a:r>
          </a:p>
          <a:p>
            <a:pPr marL="342900" indent="-342900">
              <a:buFontTx/>
              <a:buAutoNum type="arabicPeriod"/>
            </a:pPr>
            <a:r>
              <a:rPr lang="en-US" sz="1400" b="1">
                <a:latin typeface="Times New Roman" pitchFamily="26" charset="0"/>
              </a:rPr>
              <a:t>Responding to Wraparound Plans: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u="sng">
                <a:solidFill>
                  <a:schemeClr val="accent2"/>
                </a:solidFill>
                <a:latin typeface="Tw Cen MT" pitchFamily="26" charset="-18"/>
              </a:rPr>
              <a:t>Tier 2/3 Tracking Tool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500">
                <a:latin typeface="Tw Cen MT" pitchFamily="26" charset="-18"/>
              </a:rPr>
              <a:t>Structured to follow 6 levels/types of interventions from Secondary through Tertiary</a:t>
            </a:r>
          </a:p>
          <a:p>
            <a:pPr>
              <a:lnSpc>
                <a:spcPct val="90000"/>
              </a:lnSpc>
            </a:pPr>
            <a:r>
              <a:rPr lang="en-US" sz="2500">
                <a:latin typeface="Tw Cen MT" pitchFamily="26" charset="-18"/>
              </a:rPr>
              <a:t>Increases accountability 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Tw Cen MT" pitchFamily="26" charset="-18"/>
              </a:rPr>
              <a:t>Schools have to count # of kids in interventions 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Tw Cen MT" pitchFamily="26" charset="-18"/>
              </a:rPr>
              <a:t>Data-based decision-rules are necessary (Identify, Progress-monitor, Exit)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Tw Cen MT" pitchFamily="26" charset="-18"/>
              </a:rPr>
              <a:t>Must define ‘response’ to each intervention type/level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Tw Cen MT" pitchFamily="26" charset="-18"/>
              </a:rPr>
              <a:t>Shows % of kids who responded to each intervention</a:t>
            </a:r>
          </a:p>
          <a:p>
            <a:pPr>
              <a:lnSpc>
                <a:spcPct val="90000"/>
              </a:lnSpc>
            </a:pPr>
            <a:r>
              <a:rPr lang="en-US" sz="2500">
                <a:latin typeface="Tw Cen MT" pitchFamily="26" charset="-18"/>
              </a:rPr>
              <a:t>…..the tool assesses the success rate, or effectiveness of the interventions themselves</a:t>
            </a:r>
          </a:p>
          <a:p>
            <a:pPr>
              <a:lnSpc>
                <a:spcPct val="90000"/>
              </a:lnSpc>
            </a:pPr>
            <a:r>
              <a:rPr lang="en-US" sz="2500">
                <a:latin typeface="Tw Cen MT" pitchFamily="26" charset="-18"/>
              </a:rPr>
              <a:t>Connects each level of intervention to the      next level</a:t>
            </a:r>
          </a:p>
          <a:p>
            <a:pPr>
              <a:lnSpc>
                <a:spcPct val="90000"/>
              </a:lnSpc>
            </a:pPr>
            <a:endParaRPr lang="en-US" sz="2500">
              <a:latin typeface="Tw Cen MT" pitchFamily="26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u="sng">
                <a:solidFill>
                  <a:schemeClr val="accent2"/>
                </a:solidFill>
                <a:latin typeface="Tw Cen MT" pitchFamily="26" charset="-18"/>
              </a:rPr>
              <a:t>Systems-Response Tool</a:t>
            </a:r>
            <a:r>
              <a:rPr lang="en-US" sz="4000">
                <a:solidFill>
                  <a:schemeClr val="accent2"/>
                </a:solidFill>
                <a:latin typeface="Tw Cen MT" pitchFamily="26" charset="-18"/>
              </a:rPr>
              <a:t/>
            </a:r>
            <a:br>
              <a:rPr lang="en-US" sz="4000">
                <a:solidFill>
                  <a:schemeClr val="accent2"/>
                </a:solidFill>
                <a:latin typeface="Tw Cen MT" pitchFamily="26" charset="-18"/>
              </a:rPr>
            </a:br>
            <a:r>
              <a:rPr lang="en-US" sz="2800">
                <a:solidFill>
                  <a:srgbClr val="FF0000"/>
                </a:solidFill>
                <a:latin typeface="Tw Cen MT" pitchFamily="26" charset="-18"/>
              </a:rPr>
              <a:t>“Finding” Students in Need of Tertiary Supports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03438"/>
            <a:ext cx="8229600" cy="4525962"/>
          </a:xfrm>
        </p:spPr>
        <p:txBody>
          <a:bodyPr/>
          <a:lstStyle/>
          <a:p>
            <a:r>
              <a:rPr lang="en-US" sz="2500">
                <a:latin typeface="Tw Cen MT" pitchFamily="26" charset="-18"/>
              </a:rPr>
              <a:t>Records the “system’s response” to youth behavior/circumstance</a:t>
            </a:r>
          </a:p>
          <a:p>
            <a:pPr>
              <a:buFont typeface="Wingdings" pitchFamily="26" charset="2"/>
              <a:buNone/>
            </a:pPr>
            <a:endParaRPr lang="en-US" sz="2500">
              <a:latin typeface="Tw Cen MT" pitchFamily="26" charset="-18"/>
            </a:endParaRPr>
          </a:p>
          <a:p>
            <a:r>
              <a:rPr lang="en-US" sz="2500">
                <a:latin typeface="Tw Cen MT" pitchFamily="26" charset="-18"/>
              </a:rPr>
              <a:t>Administrators and team members need to find the #s of youth that meet each criteria</a:t>
            </a:r>
          </a:p>
          <a:p>
            <a:pPr lvl="1"/>
            <a:r>
              <a:rPr lang="en-US" sz="2200">
                <a:latin typeface="Tw Cen MT" pitchFamily="26" charset="-18"/>
              </a:rPr>
              <a:t>Using the tool IS engaging in a ‘systems-reflection’</a:t>
            </a:r>
          </a:p>
          <a:p>
            <a:pPr lvl="1"/>
            <a:r>
              <a:rPr lang="en-US" sz="2200">
                <a:latin typeface="Tw Cen MT" pitchFamily="26" charset="-18"/>
              </a:rPr>
              <a:t>Prevents the hiding or mis-labeling of youth (ex. “We don’t have any kids that need Wraparound”)</a:t>
            </a:r>
          </a:p>
          <a:p>
            <a:endParaRPr lang="en-US" sz="2500">
              <a:latin typeface="Tw Cen MT" pitchFamily="26" charset="-18"/>
            </a:endParaRPr>
          </a:p>
          <a:p>
            <a:pPr>
              <a:buFont typeface="Wingdings" pitchFamily="26" charset="2"/>
              <a:buNone/>
            </a:pPr>
            <a:endParaRPr lang="en-US" sz="2500" i="1">
              <a:latin typeface="Tw Cen MT" pitchFamily="26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r>
              <a:rPr lang="en-US" sz="3200" u="sng">
                <a:solidFill>
                  <a:schemeClr val="accent2"/>
                </a:solidFill>
                <a:latin typeface="Tw Cen MT" pitchFamily="26" charset="-18"/>
              </a:rPr>
              <a:t>Systems-Response Tool</a:t>
            </a:r>
            <a:r>
              <a:rPr lang="en-US" sz="3200">
                <a:latin typeface="Tw Cen MT" pitchFamily="26" charset="-18"/>
              </a:rPr>
              <a:t/>
            </a:r>
            <a:br>
              <a:rPr lang="en-US" sz="3200">
                <a:latin typeface="Tw Cen MT" pitchFamily="26" charset="-18"/>
              </a:rPr>
            </a:br>
            <a:endParaRPr lang="en-US" sz="3200">
              <a:latin typeface="Tw Cen MT" pitchFamily="26" charset="-18"/>
            </a:endParaRPr>
          </a:p>
        </p:txBody>
      </p:sp>
      <p:graphicFrame>
        <p:nvGraphicFramePr>
          <p:cNvPr id="75896" name="Group 120"/>
          <p:cNvGraphicFramePr>
            <a:graphicFrameLocks noGrp="1"/>
          </p:cNvGraphicFramePr>
          <p:nvPr/>
        </p:nvGraphicFramePr>
        <p:xfrm>
          <a:off x="457200" y="914400"/>
          <a:ext cx="8001000" cy="5363531"/>
        </p:xfrm>
        <a:graphic>
          <a:graphicData uri="http://schemas.openxmlformats.org/drawingml/2006/table">
            <a:tbl>
              <a:tblPr/>
              <a:tblGrid>
                <a:gridCol w="3556000"/>
                <a:gridCol w="757238"/>
                <a:gridCol w="742950"/>
                <a:gridCol w="752475"/>
                <a:gridCol w="765175"/>
                <a:gridCol w="773112"/>
                <a:gridCol w="654050"/>
              </a:tblGrid>
              <a:tr h="4540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System Response Options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Total # of Students in Category for Time Period: List date at top of column &amp; total # of youth in each box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56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Date: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Date: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Date: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Date: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Date: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Date: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A. Students being monitored by Secondary Systems Team (ex. CICO, CnC, FBA/BIP)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B. Students being monitored by Tertiary Systems Team (ex. Complex FBA/BIP, Wraparound)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C. Students being considered for Special Education Testing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D. Students with Special Education process in progress (being tested, placement being considered, etc.)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E. Students that were tested and did not qualify for Special Education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F. Students suspended on one occasion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G. Students suspended on two or more separate occasions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H. Students placed (or at risk of placed) in separate setting or “Safe School” (ex. Alternative to suspension program)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I. Students in Special Education setting, out-of-home school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J. Students in “short-term” restrictive placement in clinical setting (hospitalization)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K. Students with expulsion hearing in progress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26" charset="-18"/>
                        </a:rPr>
                        <a:t>L. Students expelled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6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26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152401"/>
            <a:ext cx="838200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/>
              <a:t>Necessary Teaming </a:t>
            </a:r>
            <a:r>
              <a:rPr lang="en-US" sz="2400" b="1" dirty="0" smtClean="0"/>
              <a:t>Functions and Evaluation Tools  </a:t>
            </a:r>
            <a:endParaRPr lang="en-US" sz="2400" b="1" dirty="0"/>
          </a:p>
          <a:p>
            <a:pPr algn="ctr"/>
            <a:r>
              <a:rPr lang="en-US" sz="2400" b="1" dirty="0"/>
              <a:t>in a 3-Tiered System of </a:t>
            </a:r>
            <a:r>
              <a:rPr lang="en-US" sz="2400" b="1" dirty="0" smtClean="0"/>
              <a:t>Support</a:t>
            </a:r>
          </a:p>
          <a:p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5123" name="Line 10"/>
          <p:cNvSpPr>
            <a:spLocks noChangeShapeType="1"/>
          </p:cNvSpPr>
          <p:nvPr/>
        </p:nvSpPr>
        <p:spPr bwMode="auto">
          <a:xfrm flipH="1">
            <a:off x="2895600" y="3200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Text Box 14"/>
          <p:cNvSpPr txBox="1">
            <a:spLocks noChangeArrowheads="1"/>
          </p:cNvSpPr>
          <p:nvPr/>
        </p:nvSpPr>
        <p:spPr bwMode="auto">
          <a:xfrm>
            <a:off x="2362200" y="4114800"/>
            <a:ext cx="990600" cy="161582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BAT ISSET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PIC</a:t>
            </a:r>
          </a:p>
          <a:p>
            <a:pPr eaLnBrk="0" hangingPunct="0">
              <a:spcBef>
                <a:spcPct val="50000"/>
              </a:spcBef>
            </a:pPr>
            <a:endParaRPr lang="en-US" sz="2400" b="1" dirty="0">
              <a:latin typeface="Times New Roman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125" name="Text Box 15"/>
          <p:cNvSpPr txBox="1">
            <a:spLocks noChangeArrowheads="1"/>
          </p:cNvSpPr>
          <p:nvPr/>
        </p:nvSpPr>
        <p:spPr bwMode="auto">
          <a:xfrm>
            <a:off x="2362200" y="5064146"/>
            <a:ext cx="990600" cy="4571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 dirty="0">
              <a:latin typeface="Times New Roman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126" name="Text Box 16"/>
          <p:cNvSpPr txBox="1">
            <a:spLocks noChangeArrowheads="1"/>
          </p:cNvSpPr>
          <p:nvPr/>
        </p:nvSpPr>
        <p:spPr bwMode="auto">
          <a:xfrm>
            <a:off x="2362200" y="4804950"/>
            <a:ext cx="990600" cy="149271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300" b="1" dirty="0" smtClean="0"/>
              <a:t>Tracking Tool</a:t>
            </a:r>
          </a:p>
          <a:p>
            <a:pPr algn="ctr" eaLnBrk="0" hangingPunct="0"/>
            <a:r>
              <a:rPr lang="en-US" sz="1300" b="1" dirty="0" smtClean="0"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Reverse RFA</a:t>
            </a:r>
          </a:p>
          <a:p>
            <a:pPr algn="ctr" eaLnBrk="0" hangingPunct="0"/>
            <a:endParaRPr lang="en-US" sz="1300" b="1" dirty="0" smtClean="0">
              <a:latin typeface="Times New Roman" pitchFamily="-112" charset="0"/>
              <a:ea typeface="ＭＳ Ｐゴシック" pitchFamily="-112" charset="-128"/>
              <a:cs typeface="ＭＳ Ｐゴシック" pitchFamily="-112" charset="-128"/>
            </a:endParaRPr>
          </a:p>
          <a:p>
            <a:pPr algn="ctr" eaLnBrk="0" hangingPunct="0"/>
            <a:r>
              <a:rPr lang="en-US" sz="1300" b="1" dirty="0" smtClean="0"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SRT</a:t>
            </a:r>
          </a:p>
          <a:p>
            <a:pPr algn="ctr" eaLnBrk="0" hangingPunct="0"/>
            <a:endParaRPr lang="en-US" sz="1300" b="1" dirty="0">
              <a:latin typeface="Times New Roman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127" name="Text Box 18"/>
          <p:cNvSpPr txBox="1">
            <a:spLocks noChangeArrowheads="1"/>
          </p:cNvSpPr>
          <p:nvPr/>
        </p:nvSpPr>
        <p:spPr bwMode="auto">
          <a:xfrm>
            <a:off x="6400800" y="4648200"/>
            <a:ext cx="1219200" cy="175432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25000"/>
              </a:spcBef>
            </a:pPr>
            <a:r>
              <a:rPr lang="en-US" b="1" dirty="0" smtClean="0">
                <a:solidFill>
                  <a:schemeClr val="bg1"/>
                </a:solidFill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BAT</a:t>
            </a:r>
          </a:p>
          <a:p>
            <a:pPr algn="ctr" eaLnBrk="0" hangingPunct="0">
              <a:spcBef>
                <a:spcPct val="25000"/>
              </a:spcBef>
            </a:pPr>
            <a:r>
              <a:rPr lang="en-US" b="1" dirty="0" smtClean="0">
                <a:solidFill>
                  <a:schemeClr val="bg1"/>
                </a:solidFill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ISSET</a:t>
            </a:r>
          </a:p>
          <a:p>
            <a:pPr algn="ctr" eaLnBrk="0" hangingPunct="0">
              <a:spcBef>
                <a:spcPct val="25000"/>
              </a:spcBef>
            </a:pPr>
            <a:r>
              <a:rPr lang="en-US" b="1" dirty="0" smtClean="0">
                <a:solidFill>
                  <a:schemeClr val="bg1"/>
                </a:solidFill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ISIS</a:t>
            </a:r>
          </a:p>
          <a:p>
            <a:pPr algn="ctr" eaLnBrk="0" hangingPunct="0">
              <a:spcBef>
                <a:spcPct val="25000"/>
              </a:spcBef>
            </a:pPr>
            <a:r>
              <a:rPr lang="en-US" b="1" dirty="0" smtClean="0">
                <a:solidFill>
                  <a:schemeClr val="bg1"/>
                </a:solidFill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SRT</a:t>
            </a:r>
          </a:p>
          <a:p>
            <a:pPr algn="ctr" eaLnBrk="0" hangingPunct="0">
              <a:spcBef>
                <a:spcPct val="25000"/>
              </a:spcBef>
            </a:pPr>
            <a:endParaRPr lang="en-US" b="1" dirty="0">
              <a:solidFill>
                <a:schemeClr val="bg1"/>
              </a:solidFill>
              <a:latin typeface="Times New Roman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128" name="Line 31"/>
          <p:cNvSpPr>
            <a:spLocks noChangeShapeType="1"/>
          </p:cNvSpPr>
          <p:nvPr/>
        </p:nvSpPr>
        <p:spPr bwMode="auto">
          <a:xfrm>
            <a:off x="838200" y="3200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9" name="Text Box 32"/>
          <p:cNvSpPr txBox="1">
            <a:spLocks noChangeArrowheads="1"/>
          </p:cNvSpPr>
          <p:nvPr/>
        </p:nvSpPr>
        <p:spPr bwMode="auto">
          <a:xfrm>
            <a:off x="441325" y="1038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2400"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130" name="Text Box 38"/>
          <p:cNvSpPr txBox="1">
            <a:spLocks noChangeArrowheads="1"/>
          </p:cNvSpPr>
          <p:nvPr/>
        </p:nvSpPr>
        <p:spPr bwMode="auto">
          <a:xfrm>
            <a:off x="4267200" y="1524000"/>
            <a:ext cx="1905000" cy="641350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-112" charset="0"/>
              </a:rPr>
              <a:t>Problem Solving Team</a:t>
            </a:r>
          </a:p>
        </p:txBody>
      </p:sp>
      <p:sp>
        <p:nvSpPr>
          <p:cNvPr id="5131" name="Text Box 39"/>
          <p:cNvSpPr txBox="1">
            <a:spLocks noChangeArrowheads="1"/>
          </p:cNvSpPr>
          <p:nvPr/>
        </p:nvSpPr>
        <p:spPr bwMode="auto">
          <a:xfrm>
            <a:off x="6934200" y="1524000"/>
            <a:ext cx="1752600" cy="641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-112" charset="0"/>
              </a:rPr>
              <a:t>Tertiary Systems Team</a:t>
            </a:r>
          </a:p>
        </p:txBody>
      </p:sp>
      <p:sp>
        <p:nvSpPr>
          <p:cNvPr id="5132" name="Text Box 42"/>
          <p:cNvSpPr txBox="1">
            <a:spLocks noChangeArrowheads="1"/>
          </p:cNvSpPr>
          <p:nvPr/>
        </p:nvSpPr>
        <p:spPr bwMode="auto">
          <a:xfrm>
            <a:off x="4648200" y="4419600"/>
            <a:ext cx="1219200" cy="1421928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40000"/>
              </a:spcBef>
            </a:pPr>
            <a:r>
              <a:rPr lang="en-US" b="1" dirty="0" smtClean="0">
                <a:latin typeface="Times New Roman" pitchFamily="-112" charset="0"/>
              </a:rPr>
              <a:t>Behavior Pathway</a:t>
            </a:r>
          </a:p>
          <a:p>
            <a:pPr algn="ctr">
              <a:spcBef>
                <a:spcPct val="40000"/>
              </a:spcBef>
            </a:pPr>
            <a:r>
              <a:rPr lang="en-US" b="1" dirty="0" smtClean="0">
                <a:latin typeface="Times New Roman" pitchFamily="-112" charset="0"/>
              </a:rPr>
              <a:t>FACTS</a:t>
            </a:r>
          </a:p>
          <a:p>
            <a:pPr algn="ctr">
              <a:spcBef>
                <a:spcPct val="40000"/>
              </a:spcBef>
            </a:pPr>
            <a:r>
              <a:rPr lang="en-US" b="1" dirty="0" smtClean="0">
                <a:latin typeface="Times New Roman" pitchFamily="-112" charset="0"/>
              </a:rPr>
              <a:t>ISIS</a:t>
            </a:r>
            <a:endParaRPr lang="en-US" b="1" dirty="0">
              <a:latin typeface="Times New Roman" pitchFamily="-112" charset="0"/>
            </a:endParaRPr>
          </a:p>
        </p:txBody>
      </p:sp>
      <p:sp>
        <p:nvSpPr>
          <p:cNvPr id="5133" name="Line 28"/>
          <p:cNvSpPr>
            <a:spLocks noChangeShapeType="1"/>
          </p:cNvSpPr>
          <p:nvPr/>
        </p:nvSpPr>
        <p:spPr bwMode="auto">
          <a:xfrm>
            <a:off x="5105400" y="3276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4" name="Line 47"/>
          <p:cNvSpPr>
            <a:spLocks noChangeShapeType="1"/>
          </p:cNvSpPr>
          <p:nvPr/>
        </p:nvSpPr>
        <p:spPr bwMode="auto">
          <a:xfrm>
            <a:off x="6705600" y="4572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5" name="Line 28"/>
          <p:cNvSpPr>
            <a:spLocks noChangeShapeType="1"/>
          </p:cNvSpPr>
          <p:nvPr/>
        </p:nvSpPr>
        <p:spPr bwMode="auto">
          <a:xfrm>
            <a:off x="7696200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99603" y="6007727"/>
            <a:ext cx="11430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dirty="0" smtClean="0"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CICO SWIS/</a:t>
            </a:r>
          </a:p>
          <a:p>
            <a:pPr algn="ctr" eaLnBrk="0" hangingPunct="0"/>
            <a:r>
              <a:rPr lang="en-US" sz="1600" dirty="0" smtClean="0"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ISIS</a:t>
            </a:r>
            <a:endParaRPr lang="en-US" sz="1600" dirty="0">
              <a:latin typeface="Times New Roman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7772400" y="4648200"/>
            <a:ext cx="1371600" cy="173893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25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Home/School/Community Ed Info Tool</a:t>
            </a:r>
          </a:p>
          <a:p>
            <a:pPr algn="ctr" eaLnBrk="0" hangingPunct="0">
              <a:spcBef>
                <a:spcPct val="25000"/>
              </a:spcBef>
            </a:pPr>
            <a:r>
              <a:rPr lang="en-US" sz="1600" b="1" dirty="0" smtClean="0">
                <a:solidFill>
                  <a:schemeClr val="bg1"/>
                </a:solidFill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WIT</a:t>
            </a:r>
          </a:p>
          <a:p>
            <a:pPr algn="ctr" eaLnBrk="0" hangingPunct="0">
              <a:spcBef>
                <a:spcPct val="25000"/>
              </a:spcBef>
            </a:pPr>
            <a:r>
              <a:rPr lang="en-US" sz="1600" b="1" dirty="0" smtClean="0">
                <a:solidFill>
                  <a:schemeClr val="bg1"/>
                </a:solidFill>
                <a:latin typeface="Times New Roman" pitchFamily="-112" charset="0"/>
                <a:ea typeface="ＭＳ Ｐゴシック" pitchFamily="-112" charset="-128"/>
                <a:cs typeface="ＭＳ Ｐゴシック" pitchFamily="-112" charset="-128"/>
              </a:rPr>
              <a:t>SIMEO</a:t>
            </a:r>
          </a:p>
          <a:p>
            <a:pPr algn="ctr" eaLnBrk="0" hangingPunct="0">
              <a:spcBef>
                <a:spcPct val="25000"/>
              </a:spcBef>
            </a:pPr>
            <a:endParaRPr lang="en-US" dirty="0">
              <a:latin typeface="Times New Roman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138" name="Text Box 36"/>
          <p:cNvSpPr txBox="1">
            <a:spLocks noChangeArrowheads="1"/>
          </p:cNvSpPr>
          <p:nvPr/>
        </p:nvSpPr>
        <p:spPr bwMode="auto">
          <a:xfrm>
            <a:off x="2133600" y="1524000"/>
            <a:ext cx="1676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-112" charset="0"/>
              </a:rPr>
              <a:t>Secondary Systems Team</a:t>
            </a:r>
          </a:p>
        </p:txBody>
      </p:sp>
      <p:sp>
        <p:nvSpPr>
          <p:cNvPr id="5139" name="Line 63"/>
          <p:cNvSpPr>
            <a:spLocks noChangeShapeType="1"/>
          </p:cNvSpPr>
          <p:nvPr/>
        </p:nvSpPr>
        <p:spPr bwMode="auto">
          <a:xfrm>
            <a:off x="1600200" y="182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0" name="Line 64"/>
          <p:cNvSpPr>
            <a:spLocks noChangeShapeType="1"/>
          </p:cNvSpPr>
          <p:nvPr/>
        </p:nvSpPr>
        <p:spPr bwMode="auto">
          <a:xfrm>
            <a:off x="3886200" y="182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1" name="Line 65"/>
          <p:cNvSpPr>
            <a:spLocks noChangeShapeType="1"/>
          </p:cNvSpPr>
          <p:nvPr/>
        </p:nvSpPr>
        <p:spPr bwMode="auto">
          <a:xfrm>
            <a:off x="6248400" y="190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4" name="Text Box 77"/>
          <p:cNvSpPr txBox="1">
            <a:spLocks noChangeArrowheads="1"/>
          </p:cNvSpPr>
          <p:nvPr/>
        </p:nvSpPr>
        <p:spPr bwMode="auto">
          <a:xfrm>
            <a:off x="533400" y="2362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45" name="Text Box 78"/>
          <p:cNvSpPr txBox="1">
            <a:spLocks noChangeArrowheads="1"/>
          </p:cNvSpPr>
          <p:nvPr/>
        </p:nvSpPr>
        <p:spPr bwMode="auto">
          <a:xfrm>
            <a:off x="381000" y="2362200"/>
            <a:ext cx="12192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15000"/>
              </a:spcBef>
            </a:pPr>
            <a:r>
              <a:rPr lang="en-US" sz="1400"/>
              <a:t>Plans SW &amp; Class-wide supports</a:t>
            </a:r>
          </a:p>
        </p:txBody>
      </p:sp>
      <p:sp>
        <p:nvSpPr>
          <p:cNvPr id="5146" name="Rectangle 79"/>
          <p:cNvSpPr>
            <a:spLocks noChangeArrowheads="1"/>
          </p:cNvSpPr>
          <p:nvPr/>
        </p:nvSpPr>
        <p:spPr bwMode="auto">
          <a:xfrm>
            <a:off x="304800" y="2286000"/>
            <a:ext cx="1295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7" name="Text Box 80"/>
          <p:cNvSpPr txBox="1">
            <a:spLocks noChangeArrowheads="1"/>
          </p:cNvSpPr>
          <p:nvPr/>
        </p:nvSpPr>
        <p:spPr bwMode="auto">
          <a:xfrm>
            <a:off x="2057400" y="2286000"/>
            <a:ext cx="1752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15000"/>
              </a:spcBef>
            </a:pPr>
            <a:r>
              <a:rPr lang="en-US" sz="1400"/>
              <a:t>Uses Process data; determines overall intervention effectiveness</a:t>
            </a:r>
          </a:p>
        </p:txBody>
      </p:sp>
      <p:sp>
        <p:nvSpPr>
          <p:cNvPr id="5148" name="Text Box 81"/>
          <p:cNvSpPr txBox="1">
            <a:spLocks noChangeArrowheads="1"/>
          </p:cNvSpPr>
          <p:nvPr/>
        </p:nvSpPr>
        <p:spPr bwMode="auto">
          <a:xfrm>
            <a:off x="4267200" y="2362200"/>
            <a:ext cx="1905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15000"/>
              </a:spcBef>
            </a:pPr>
            <a:r>
              <a:rPr lang="en-US" sz="1400"/>
              <a:t>Standing team; uses FBA/BIP process for one youth at a time</a:t>
            </a:r>
          </a:p>
        </p:txBody>
      </p:sp>
      <p:sp>
        <p:nvSpPr>
          <p:cNvPr id="5149" name="Text Box 82"/>
          <p:cNvSpPr txBox="1">
            <a:spLocks noChangeArrowheads="1"/>
          </p:cNvSpPr>
          <p:nvPr/>
        </p:nvSpPr>
        <p:spPr bwMode="auto">
          <a:xfrm>
            <a:off x="6934200" y="2209800"/>
            <a:ext cx="1752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15000"/>
              </a:spcBef>
            </a:pPr>
            <a:r>
              <a:rPr lang="en-US" sz="1400"/>
              <a:t>Uses Process data; determines overall intervention effectiveness</a:t>
            </a:r>
          </a:p>
        </p:txBody>
      </p:sp>
      <p:sp>
        <p:nvSpPr>
          <p:cNvPr id="5150" name="Rectangle 83"/>
          <p:cNvSpPr>
            <a:spLocks noChangeArrowheads="1"/>
          </p:cNvSpPr>
          <p:nvPr/>
        </p:nvSpPr>
        <p:spPr bwMode="auto">
          <a:xfrm>
            <a:off x="2057400" y="2209800"/>
            <a:ext cx="1676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1" name="Rectangle 84"/>
          <p:cNvSpPr>
            <a:spLocks noChangeArrowheads="1"/>
          </p:cNvSpPr>
          <p:nvPr/>
        </p:nvSpPr>
        <p:spPr bwMode="auto">
          <a:xfrm>
            <a:off x="4191000" y="2362200"/>
            <a:ext cx="2057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2" name="Rectangle 85"/>
          <p:cNvSpPr>
            <a:spLocks noChangeArrowheads="1"/>
          </p:cNvSpPr>
          <p:nvPr/>
        </p:nvSpPr>
        <p:spPr bwMode="auto">
          <a:xfrm>
            <a:off x="6934200" y="2209800"/>
            <a:ext cx="1752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Striped Right Arrow 44"/>
          <p:cNvSpPr/>
          <p:nvPr/>
        </p:nvSpPr>
        <p:spPr>
          <a:xfrm>
            <a:off x="1600200" y="4191000"/>
            <a:ext cx="533400" cy="2286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Curved Up Arrow 45"/>
          <p:cNvSpPr/>
          <p:nvPr/>
        </p:nvSpPr>
        <p:spPr>
          <a:xfrm>
            <a:off x="5905500" y="6038850"/>
            <a:ext cx="20574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Curved Up Arrow 46"/>
          <p:cNvSpPr/>
          <p:nvPr/>
        </p:nvSpPr>
        <p:spPr>
          <a:xfrm>
            <a:off x="5638800" y="6133306"/>
            <a:ext cx="3505200" cy="7318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Curved Up Arrow 45"/>
          <p:cNvSpPr/>
          <p:nvPr/>
        </p:nvSpPr>
        <p:spPr>
          <a:xfrm>
            <a:off x="3352800" y="5486400"/>
            <a:ext cx="1371600" cy="3048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urved Up Arrow 45"/>
          <p:cNvSpPr>
            <a:spLocks noChangeArrowheads="1"/>
          </p:cNvSpPr>
          <p:nvPr/>
        </p:nvSpPr>
        <p:spPr bwMode="auto">
          <a:xfrm rot="21570218" flipV="1">
            <a:off x="3351213" y="4494213"/>
            <a:ext cx="1371600" cy="304800"/>
          </a:xfrm>
          <a:prstGeom prst="curvedUpArrow">
            <a:avLst>
              <a:gd name="adj1" fmla="val 20833"/>
              <a:gd name="adj2" fmla="val 41667"/>
              <a:gd name="adj3" fmla="val 25000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5158" name="Text Box 41"/>
          <p:cNvSpPr txBox="1">
            <a:spLocks noChangeArrowheads="1"/>
          </p:cNvSpPr>
          <p:nvPr/>
        </p:nvSpPr>
        <p:spPr bwMode="auto">
          <a:xfrm>
            <a:off x="0" y="6613525"/>
            <a:ext cx="2057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i="1" dirty="0" smtClean="0">
                <a:latin typeface="Times New Roman" pitchFamily="-112" charset="0"/>
              </a:rPr>
              <a:t>Illinois PBIS 9/1/09</a:t>
            </a:r>
            <a:endParaRPr lang="en-US" sz="1000" i="1" dirty="0">
              <a:latin typeface="Times New Roman" pitchFamily="-112" charset="0"/>
            </a:endParaRP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304800" y="1524000"/>
            <a:ext cx="1219200" cy="6413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-112" charset="0"/>
              </a:rPr>
              <a:t>Universal</a:t>
            </a:r>
            <a:br>
              <a:rPr lang="en-US" b="1">
                <a:solidFill>
                  <a:schemeClr val="bg1"/>
                </a:solidFill>
                <a:latin typeface="Times New Roman" pitchFamily="-112" charset="0"/>
              </a:rPr>
            </a:br>
            <a:r>
              <a:rPr lang="en-US" b="1">
                <a:solidFill>
                  <a:schemeClr val="bg1"/>
                </a:solidFill>
                <a:latin typeface="Times New Roman" pitchFamily="-112" charset="0"/>
              </a:rPr>
              <a:t>Team</a:t>
            </a:r>
          </a:p>
        </p:txBody>
      </p:sp>
      <p:sp>
        <p:nvSpPr>
          <p:cNvPr id="5160" name="Text Box 39"/>
          <p:cNvSpPr txBox="1">
            <a:spLocks noChangeArrowheads="1"/>
          </p:cNvSpPr>
          <p:nvPr/>
        </p:nvSpPr>
        <p:spPr bwMode="auto">
          <a:xfrm>
            <a:off x="228600" y="4190999"/>
            <a:ext cx="1295400" cy="2185214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square" anchor="t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solidFill>
                  <a:schemeClr val="bg1"/>
                </a:solidFill>
                <a:latin typeface="Times New Roman" pitchFamily="-112" charset="0"/>
              </a:rPr>
              <a:t>BOQ</a:t>
            </a:r>
          </a:p>
          <a:p>
            <a:pPr algn="ctr">
              <a:spcBef>
                <a:spcPct val="50000"/>
              </a:spcBef>
            </a:pPr>
            <a:r>
              <a:rPr lang="en-US" sz="1600" dirty="0" smtClean="0">
                <a:solidFill>
                  <a:schemeClr val="bg1"/>
                </a:solidFill>
                <a:latin typeface="Times New Roman" pitchFamily="-112" charset="0"/>
              </a:rPr>
              <a:t>Universal Screening</a:t>
            </a:r>
          </a:p>
          <a:p>
            <a:pPr algn="ctr">
              <a:spcBef>
                <a:spcPct val="50000"/>
              </a:spcBef>
            </a:pPr>
            <a:r>
              <a:rPr lang="en-US" sz="1600" dirty="0" smtClean="0">
                <a:solidFill>
                  <a:schemeClr val="bg1"/>
                </a:solidFill>
                <a:latin typeface="Times New Roman" pitchFamily="-112" charset="0"/>
              </a:rPr>
              <a:t>Decision Rules for Access</a:t>
            </a:r>
          </a:p>
          <a:p>
            <a:pPr algn="ctr">
              <a:spcBef>
                <a:spcPct val="50000"/>
              </a:spcBef>
            </a:pPr>
            <a:r>
              <a:rPr lang="en-US" sz="1600" dirty="0" smtClean="0">
                <a:solidFill>
                  <a:schemeClr val="bg1"/>
                </a:solidFill>
                <a:latin typeface="Times New Roman" pitchFamily="-112" charset="0"/>
              </a:rPr>
              <a:t>SWIS</a:t>
            </a:r>
            <a:endParaRPr lang="en-US" sz="1600" dirty="0">
              <a:solidFill>
                <a:schemeClr val="bg1"/>
              </a:solidFill>
              <a:latin typeface="Times New Roman" pitchFamily="-112" charset="0"/>
            </a:endParaRP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8442325" y="6132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62" name="Picture 29" descr="blue-and-go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508" y="6229350"/>
            <a:ext cx="12192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>
                <a:latin typeface="Tw Cen MT" pitchFamily="26" charset="-18"/>
              </a:rPr>
              <a:t>Positive outcomes for students are achieved when… </a:t>
            </a:r>
          </a:p>
        </p:txBody>
      </p:sp>
      <p:sp>
        <p:nvSpPr>
          <p:cNvPr id="121860" name="Rectangle 4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 typeface="Wingdings" pitchFamily="26" charset="2"/>
              <a:buNone/>
            </a:pPr>
            <a:endParaRPr lang="en-US">
              <a:latin typeface="Tw Cen MT" pitchFamily="26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latin typeface="Tw Cen MT" pitchFamily="26" charset="-18"/>
              </a:rPr>
              <a:t>…evidence-based interventions are implemented…</a:t>
            </a:r>
          </a:p>
        </p:txBody>
      </p:sp>
      <p:sp>
        <p:nvSpPr>
          <p:cNvPr id="1228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>
                <a:latin typeface="Tw Cen MT" pitchFamily="26" charset="-18"/>
              </a:rPr>
              <a:t>Provide guidance on selection of EBP</a:t>
            </a:r>
          </a:p>
          <a:p>
            <a:r>
              <a:rPr lang="en-US" dirty="0">
                <a:latin typeface="Tw Cen MT" pitchFamily="26" charset="-18"/>
              </a:rPr>
              <a:t>Organize </a:t>
            </a:r>
            <a:r>
              <a:rPr lang="en-US" dirty="0" smtClean="0">
                <a:latin typeface="Tw Cen MT" pitchFamily="26" charset="-18"/>
              </a:rPr>
              <a:t>Evidence Based Practices </a:t>
            </a:r>
            <a:r>
              <a:rPr lang="en-US" dirty="0">
                <a:latin typeface="Tw Cen MT" pitchFamily="26" charset="-18"/>
              </a:rPr>
              <a:t>into a framework that makes sense to all stakeholders</a:t>
            </a:r>
          </a:p>
          <a:p>
            <a:endParaRPr lang="en-US" dirty="0">
              <a:latin typeface="Tw Cen MT" pitchFamily="26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5"/>
          <p:cNvSpPr>
            <a:spLocks noChangeArrowheads="1"/>
          </p:cNvSpPr>
          <p:nvPr/>
        </p:nvSpPr>
        <p:spPr bwMode="auto">
          <a:xfrm flipV="1">
            <a:off x="1793875" y="2400300"/>
            <a:ext cx="5486400" cy="42291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FF00"/>
              </a:gs>
              <a:gs pos="100000">
                <a:srgbClr val="CC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>
                <a:latin typeface="Times" pitchFamily="29" charset="0"/>
                <a:ea typeface="MS PGothic" pitchFamily="34" charset="-128"/>
              </a:rPr>
              <a:t> </a:t>
            </a:r>
          </a:p>
        </p:txBody>
      </p:sp>
      <p:sp>
        <p:nvSpPr>
          <p:cNvPr id="22531" name="Rectangle 6"/>
          <p:cNvSpPr>
            <a:spLocks noChangeArrowheads="1"/>
          </p:cNvSpPr>
          <p:nvPr/>
        </p:nvSpPr>
        <p:spPr bwMode="auto">
          <a:xfrm>
            <a:off x="1301750" y="1333500"/>
            <a:ext cx="6470650" cy="1084263"/>
          </a:xfrm>
          <a:prstGeom prst="rect">
            <a:avLst/>
          </a:prstGeom>
          <a:solidFill>
            <a:srgbClr val="0099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>
                <a:latin typeface="Century Gothic" pitchFamily="29" charset="0"/>
                <a:ea typeface="MS PGothic" pitchFamily="34" charset="-128"/>
              </a:rPr>
              <a:t>Tier 1/Universal</a:t>
            </a:r>
            <a:r>
              <a:rPr lang="en-US" sz="2800">
                <a:solidFill>
                  <a:srgbClr val="010464"/>
                </a:solidFill>
                <a:latin typeface="Century Gothic" pitchFamily="29" charset="0"/>
                <a:ea typeface="MS PGothic" pitchFamily="34" charset="-128"/>
              </a:rPr>
              <a:t> </a:t>
            </a:r>
          </a:p>
          <a:p>
            <a:pPr algn="ctr" eaLnBrk="0" hangingPunct="0"/>
            <a:endParaRPr lang="en-US" sz="400">
              <a:solidFill>
                <a:srgbClr val="010464"/>
              </a:solidFill>
              <a:latin typeface="Century Gothic" pitchFamily="29" charset="0"/>
              <a:ea typeface="MS PGothic" pitchFamily="34" charset="-128"/>
            </a:endParaRPr>
          </a:p>
          <a:p>
            <a:pPr algn="ctr" eaLnBrk="0" hangingPunct="0"/>
            <a:r>
              <a:rPr lang="en-US" sz="1600" i="1">
                <a:solidFill>
                  <a:schemeClr val="bg1"/>
                </a:solidFill>
                <a:latin typeface="Century Gothic" pitchFamily="29" charset="0"/>
                <a:ea typeface="MS PGothic" pitchFamily="34" charset="-128"/>
              </a:rPr>
              <a:t>School-Wide Assessment</a:t>
            </a:r>
          </a:p>
          <a:p>
            <a:pPr algn="ctr" eaLnBrk="0" hangingPunct="0"/>
            <a:r>
              <a:rPr lang="en-US" sz="1600" i="1">
                <a:solidFill>
                  <a:schemeClr val="bg1"/>
                </a:solidFill>
                <a:latin typeface="Century Gothic" pitchFamily="29" charset="0"/>
                <a:ea typeface="MS PGothic" pitchFamily="34" charset="-128"/>
              </a:rPr>
              <a:t>School-Wide Prevention Systems</a:t>
            </a:r>
            <a:endParaRPr lang="en-US" sz="1600">
              <a:solidFill>
                <a:schemeClr val="bg1"/>
              </a:solidFill>
              <a:latin typeface="Century Gothic" pitchFamily="29" charset="0"/>
              <a:ea typeface="MS PGothic" pitchFamily="34" charset="-128"/>
            </a:endParaRPr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2743200" y="6134100"/>
            <a:ext cx="1676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i="1">
                <a:solidFill>
                  <a:srgbClr val="800000"/>
                </a:solidFill>
                <a:ea typeface="MS PGothic" pitchFamily="34" charset="-128"/>
              </a:rPr>
              <a:t>SIMEO Tools:    </a:t>
            </a:r>
            <a:br>
              <a:rPr lang="en-US" sz="1400" i="1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200" i="1">
                <a:solidFill>
                  <a:srgbClr val="800000"/>
                </a:solidFill>
                <a:ea typeface="MS PGothic" pitchFamily="34" charset="-128"/>
              </a:rPr>
              <a:t>HSC-T, RD-T, EI-T</a:t>
            </a:r>
            <a:endParaRPr lang="en-US" sz="1200">
              <a:solidFill>
                <a:srgbClr val="800000"/>
              </a:solidFill>
              <a:ea typeface="MS PGothic" pitchFamily="34" charset="-128"/>
            </a:endParaRP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7026275" y="27813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Check-in/ Check-out</a:t>
            </a:r>
            <a:endParaRPr lang="en-US" sz="1400">
              <a:solidFill>
                <a:srgbClr val="800000"/>
              </a:solidFill>
              <a:latin typeface="Times" pitchFamily="29" charset="0"/>
              <a:ea typeface="MS PGothic" pitchFamily="34" charset="-128"/>
            </a:endParaRPr>
          </a:p>
        </p:txBody>
      </p:sp>
      <p:sp>
        <p:nvSpPr>
          <p:cNvPr id="22534" name="Text Box 9"/>
          <p:cNvSpPr txBox="1">
            <a:spLocks noChangeArrowheads="1"/>
          </p:cNvSpPr>
          <p:nvPr/>
        </p:nvSpPr>
        <p:spPr bwMode="auto">
          <a:xfrm>
            <a:off x="6096000" y="4343400"/>
            <a:ext cx="2286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</a:rPr>
              <a:t>Individualized Check-In/Check-Out, Groups &amp; Mentoring (ex. CnC)</a:t>
            </a:r>
            <a:endParaRPr lang="en-US">
              <a:solidFill>
                <a:srgbClr val="800000"/>
              </a:solidFill>
              <a:ea typeface="MS PGothic" pitchFamily="34" charset="-128"/>
            </a:endParaRPr>
          </a:p>
        </p:txBody>
      </p:sp>
      <p:sp>
        <p:nvSpPr>
          <p:cNvPr id="22535" name="Text Box 10"/>
          <p:cNvSpPr txBox="1">
            <a:spLocks noChangeArrowheads="1"/>
          </p:cNvSpPr>
          <p:nvPr/>
        </p:nvSpPr>
        <p:spPr bwMode="auto">
          <a:xfrm>
            <a:off x="5551488" y="5246688"/>
            <a:ext cx="347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Brief Functional Behavioral Assessment/</a:t>
            </a:r>
          </a:p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Behavior Intervention Planning (FBA/BIP)</a:t>
            </a:r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5181600" y="5803900"/>
            <a:ext cx="1630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Complex FBA/BIP</a:t>
            </a:r>
          </a:p>
        </p:txBody>
      </p:sp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4876800" y="6281738"/>
            <a:ext cx="1158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Wraparound</a:t>
            </a:r>
          </a:p>
        </p:txBody>
      </p:sp>
      <p:sp>
        <p:nvSpPr>
          <p:cNvPr id="22538" name="Text Box 13"/>
          <p:cNvSpPr txBox="1">
            <a:spLocks noChangeArrowheads="1"/>
          </p:cNvSpPr>
          <p:nvPr/>
        </p:nvSpPr>
        <p:spPr bwMode="auto">
          <a:xfrm>
            <a:off x="762000" y="2705100"/>
            <a:ext cx="17526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   ODRs,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Attendance,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Tardies, Grades,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     DIBELS, etc.</a:t>
            </a:r>
            <a:endParaRPr lang="en-US" sz="1400" b="1">
              <a:solidFill>
                <a:srgbClr val="800000"/>
              </a:solidFill>
              <a:latin typeface="Times" pitchFamily="29" charset="0"/>
              <a:ea typeface="MS PGothic" pitchFamily="34" charset="-128"/>
            </a:endParaRPr>
          </a:p>
        </p:txBody>
      </p:sp>
      <p:sp>
        <p:nvSpPr>
          <p:cNvPr id="22539" name="Text Box 14"/>
          <p:cNvSpPr txBox="1">
            <a:spLocks noChangeArrowheads="1"/>
          </p:cNvSpPr>
          <p:nvPr/>
        </p:nvSpPr>
        <p:spPr bwMode="auto">
          <a:xfrm>
            <a:off x="1295400" y="3848100"/>
            <a:ext cx="1905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Daily Progress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Report (DPR)</a:t>
            </a:r>
            <a:r>
              <a:rPr lang="en-US" sz="1600">
                <a:solidFill>
                  <a:srgbClr val="800000"/>
                </a:solidFill>
                <a:ea typeface="MS PGothic" pitchFamily="34" charset="-128"/>
              </a:rPr>
              <a:t> </a:t>
            </a:r>
            <a:br>
              <a:rPr lang="en-US" sz="16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600">
                <a:solidFill>
                  <a:srgbClr val="800000"/>
                </a:solidFill>
                <a:ea typeface="MS PGothic" pitchFamily="34" charset="-128"/>
              </a:rPr>
              <a:t>          </a:t>
            </a:r>
            <a:r>
              <a:rPr lang="en-US" sz="1000">
                <a:solidFill>
                  <a:srgbClr val="800000"/>
                </a:solidFill>
                <a:ea typeface="MS PGothic" pitchFamily="34" charset="-128"/>
              </a:rPr>
              <a:t>(Behavior and </a:t>
            </a:r>
            <a:br>
              <a:rPr lang="en-US" sz="10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000">
                <a:solidFill>
                  <a:srgbClr val="800000"/>
                </a:solidFill>
                <a:ea typeface="MS PGothic" pitchFamily="34" charset="-128"/>
              </a:rPr>
              <a:t>                   Academic Goals) </a:t>
            </a:r>
            <a:endParaRPr lang="en-US" sz="1000" b="1">
              <a:solidFill>
                <a:srgbClr val="800000"/>
              </a:solidFill>
              <a:ea typeface="MS PGothic" pitchFamily="34" charset="-128"/>
            </a:endParaRPr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1524000" y="4991100"/>
            <a:ext cx="23907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Competing Behavior       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Pathway, Functional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Assessment Interview, </a:t>
            </a:r>
            <a:br>
              <a:rPr lang="en-US" sz="1400">
                <a:solidFill>
                  <a:srgbClr val="800000"/>
                </a:solidFill>
                <a:ea typeface="MS PGothic" pitchFamily="34" charset="-128"/>
              </a:rPr>
            </a:br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             Scatter Plots, etc.</a:t>
            </a:r>
          </a:p>
        </p:txBody>
      </p:sp>
      <p:sp>
        <p:nvSpPr>
          <p:cNvPr id="22541" name="Text Box 16"/>
          <p:cNvSpPr txBox="1">
            <a:spLocks noChangeArrowheads="1"/>
          </p:cNvSpPr>
          <p:nvPr/>
        </p:nvSpPr>
        <p:spPr bwMode="auto">
          <a:xfrm>
            <a:off x="6489700" y="3559175"/>
            <a:ext cx="1831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800000"/>
                </a:solidFill>
                <a:ea typeface="MS PGothic" pitchFamily="34" charset="-128"/>
              </a:rPr>
              <a:t>  Social/Academic Instructional Groups</a:t>
            </a:r>
          </a:p>
        </p:txBody>
      </p:sp>
      <p:sp>
        <p:nvSpPr>
          <p:cNvPr id="22542" name="Rectangle 24"/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2600" b="1">
                <a:solidFill>
                  <a:schemeClr val="accent2"/>
                </a:solidFill>
              </a:rPr>
              <a:t>Positive Behavior Interventions &amp; Supports:</a:t>
            </a:r>
            <a:br>
              <a:rPr lang="en-US" sz="2600" b="1">
                <a:solidFill>
                  <a:schemeClr val="accent2"/>
                </a:solidFill>
              </a:rPr>
            </a:br>
            <a:r>
              <a:rPr lang="en-US" sz="2600" b="1">
                <a:solidFill>
                  <a:schemeClr val="accent2"/>
                </a:solidFill>
              </a:rPr>
              <a:t>A Response to Intervention (RtI) Model</a:t>
            </a:r>
          </a:p>
        </p:txBody>
      </p:sp>
      <p:sp>
        <p:nvSpPr>
          <p:cNvPr id="22543" name="Text Box 25"/>
          <p:cNvSpPr txBox="1">
            <a:spLocks noChangeArrowheads="1"/>
          </p:cNvSpPr>
          <p:nvPr/>
        </p:nvSpPr>
        <p:spPr bwMode="auto">
          <a:xfrm>
            <a:off x="0" y="6388100"/>
            <a:ext cx="4419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800" i="1" dirty="0">
                <a:solidFill>
                  <a:srgbClr val="0070C0"/>
                </a:solidFill>
                <a:latin typeface="Century Gothic" pitchFamily="29" charset="0"/>
                <a:ea typeface="MS PGothic" pitchFamily="34" charset="-128"/>
              </a:rPr>
              <a:t>Illinois PBIS Network, Revised May 2009</a:t>
            </a:r>
          </a:p>
          <a:p>
            <a:r>
              <a:rPr lang="en-US" sz="800" i="1" dirty="0">
                <a:solidFill>
                  <a:srgbClr val="0070C0"/>
                </a:solidFill>
                <a:latin typeface="Century Gothic" pitchFamily="29" charset="0"/>
                <a:ea typeface="MS PGothic" pitchFamily="34" charset="-128"/>
              </a:rPr>
              <a:t>Adapted from T. Scott, 2004</a:t>
            </a:r>
          </a:p>
        </p:txBody>
      </p:sp>
      <p:sp>
        <p:nvSpPr>
          <p:cNvPr id="22544" name="Rectangle 26"/>
          <p:cNvSpPr>
            <a:spLocks noChangeArrowheads="1"/>
          </p:cNvSpPr>
          <p:nvPr/>
        </p:nvSpPr>
        <p:spPr bwMode="auto">
          <a:xfrm>
            <a:off x="3394075" y="2743200"/>
            <a:ext cx="2286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2400" b="1">
                <a:latin typeface="Century Gothic" pitchFamily="29" charset="0"/>
              </a:rPr>
              <a:t>Tier 2/</a:t>
            </a:r>
            <a:br>
              <a:rPr lang="en-US" sz="2400" b="1">
                <a:latin typeface="Century Gothic" pitchFamily="29" charset="0"/>
              </a:rPr>
            </a:br>
            <a:r>
              <a:rPr lang="en-US" sz="2400" b="1">
                <a:latin typeface="Century Gothic" pitchFamily="29" charset="0"/>
              </a:rPr>
              <a:t>Secondary  </a:t>
            </a:r>
          </a:p>
          <a:p>
            <a:pPr algn="ctr">
              <a:spcBef>
                <a:spcPct val="20000"/>
              </a:spcBef>
            </a:pPr>
            <a:endParaRPr lang="en-US" sz="2400" b="1">
              <a:latin typeface="Century Gothic" pitchFamily="29" charset="0"/>
            </a:endParaRPr>
          </a:p>
          <a:p>
            <a:pPr algn="ctr">
              <a:spcBef>
                <a:spcPct val="20000"/>
              </a:spcBef>
            </a:pPr>
            <a:endParaRPr lang="en-US" sz="2400" b="1">
              <a:latin typeface="Century Gothic" pitchFamily="29" charset="0"/>
            </a:endParaRPr>
          </a:p>
          <a:p>
            <a:pPr algn="ctr">
              <a:spcBef>
                <a:spcPct val="20000"/>
              </a:spcBef>
            </a:pPr>
            <a:r>
              <a:rPr lang="en-US" sz="2400" b="1">
                <a:latin typeface="Century Gothic" pitchFamily="29" charset="0"/>
              </a:rPr>
              <a:t>Tier 3/</a:t>
            </a:r>
          </a:p>
          <a:p>
            <a:pPr algn="ctr">
              <a:spcBef>
                <a:spcPct val="20000"/>
              </a:spcBef>
            </a:pPr>
            <a:r>
              <a:rPr lang="en-US" sz="2400" b="1">
                <a:latin typeface="Century Gothic" pitchFamily="29" charset="0"/>
              </a:rPr>
              <a:t>Tertiary</a:t>
            </a:r>
            <a:endParaRPr lang="en-US" sz="2400">
              <a:latin typeface="Century Gothic" pitchFamily="29" charset="0"/>
            </a:endParaRPr>
          </a:p>
        </p:txBody>
      </p:sp>
      <p:sp>
        <p:nvSpPr>
          <p:cNvPr id="22545" name="Text Box 27"/>
          <p:cNvSpPr txBox="1">
            <a:spLocks noChangeArrowheads="1"/>
          </p:cNvSpPr>
          <p:nvPr/>
        </p:nvSpPr>
        <p:spPr bwMode="auto">
          <a:xfrm rot="-3363358">
            <a:off x="5029200" y="344328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  <a:latin typeface="Century Gothic" pitchFamily="29" charset="0"/>
                <a:ea typeface="MS PGothic" pitchFamily="34" charset="-128"/>
              </a:rPr>
              <a:t>Intervention</a:t>
            </a:r>
          </a:p>
        </p:txBody>
      </p:sp>
      <p:sp>
        <p:nvSpPr>
          <p:cNvPr id="22546" name="Text Box 28"/>
          <p:cNvSpPr txBox="1">
            <a:spLocks noChangeArrowheads="1"/>
          </p:cNvSpPr>
          <p:nvPr/>
        </p:nvSpPr>
        <p:spPr bwMode="auto">
          <a:xfrm rot="3429989">
            <a:off x="1905000" y="345281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  <a:latin typeface="Century Gothic" pitchFamily="29" charset="0"/>
                <a:ea typeface="MS PGothic" pitchFamily="34" charset="-128"/>
              </a:rPr>
              <a:t>Assessment</a:t>
            </a:r>
            <a:endParaRPr lang="en-US" sz="2400">
              <a:solidFill>
                <a:srgbClr val="990000"/>
              </a:solidFill>
              <a:latin typeface="Century Gothic" pitchFamily="29" charset="0"/>
              <a:ea typeface="MS PGothic" pitchFamily="34" charset="-128"/>
            </a:endParaRPr>
          </a:p>
        </p:txBody>
      </p:sp>
      <p:pic>
        <p:nvPicPr>
          <p:cNvPr id="22547" name="Picture 29" descr="blue-and-gol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4263" y="5759450"/>
            <a:ext cx="12192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752600" y="685800"/>
          <a:ext cx="6096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-381000" y="304800"/>
          <a:ext cx="5181600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076" name="TextBox 13"/>
          <p:cNvSpPr txBox="1">
            <a:spLocks noChangeArrowheads="1"/>
          </p:cNvSpPr>
          <p:nvPr/>
        </p:nvSpPr>
        <p:spPr bwMode="auto">
          <a:xfrm>
            <a:off x="5638800" y="228600"/>
            <a:ext cx="335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>
                <a:solidFill>
                  <a:srgbClr val="0000FF"/>
                </a:solidFill>
                <a:latin typeface="Calibri" pitchFamily="29" charset="0"/>
              </a:rPr>
              <a:t>Continuum of Support for ALL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5295900" y="152400"/>
            <a:ext cx="685800" cy="533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rot="16200000" flipH="1">
            <a:off x="2667000" y="4876800"/>
            <a:ext cx="13716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 rot="5400000" flipH="1" flipV="1">
            <a:off x="2400300" y="4152900"/>
            <a:ext cx="2667000" cy="45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 rot="16200000" flipH="1">
            <a:off x="3695700" y="3314700"/>
            <a:ext cx="9144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 rot="5400000" flipH="1" flipV="1">
            <a:off x="3238500" y="2705100"/>
            <a:ext cx="2362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 rot="5400000" flipH="1" flipV="1">
            <a:off x="4533900" y="1181100"/>
            <a:ext cx="5334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" name="Straight Connector 31"/>
          <p:cNvCxnSpPr>
            <a:cxnSpLocks noChangeShapeType="1"/>
          </p:cNvCxnSpPr>
          <p:nvPr/>
        </p:nvCxnSpPr>
        <p:spPr bwMode="auto">
          <a:xfrm rot="5400000">
            <a:off x="4305301" y="4381500"/>
            <a:ext cx="2362200" cy="317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" name="Straight Connector 33"/>
          <p:cNvCxnSpPr>
            <a:cxnSpLocks noChangeShapeType="1"/>
          </p:cNvCxnSpPr>
          <p:nvPr/>
        </p:nvCxnSpPr>
        <p:spPr bwMode="auto">
          <a:xfrm rot="5400000" flipH="1" flipV="1">
            <a:off x="4800600" y="4419600"/>
            <a:ext cx="1828800" cy="45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 rot="16200000" flipH="1">
            <a:off x="4991100" y="4686300"/>
            <a:ext cx="2438400" cy="533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" name="Straight Connector 39"/>
          <p:cNvCxnSpPr>
            <a:cxnSpLocks noChangeShapeType="1"/>
          </p:cNvCxnSpPr>
          <p:nvPr/>
        </p:nvCxnSpPr>
        <p:spPr bwMode="auto">
          <a:xfrm rot="16200000" flipH="1">
            <a:off x="4076700" y="2400300"/>
            <a:ext cx="22098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" name="Straight Connector 45"/>
          <p:cNvCxnSpPr>
            <a:cxnSpLocks noChangeShapeType="1"/>
          </p:cNvCxnSpPr>
          <p:nvPr/>
        </p:nvCxnSpPr>
        <p:spPr bwMode="auto">
          <a:xfrm flipV="1">
            <a:off x="4495800" y="1524000"/>
            <a:ext cx="2286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" name="Straight Connector 47"/>
          <p:cNvCxnSpPr>
            <a:cxnSpLocks noChangeShapeType="1"/>
          </p:cNvCxnSpPr>
          <p:nvPr/>
        </p:nvCxnSpPr>
        <p:spPr bwMode="auto">
          <a:xfrm rot="5400000" flipH="1" flipV="1">
            <a:off x="5181600" y="3276600"/>
            <a:ext cx="3810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 rot="16200000" flipV="1">
            <a:off x="4800600" y="1066800"/>
            <a:ext cx="3810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808413" y="1524000"/>
            <a:ext cx="1141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29" charset="0"/>
              </a:rPr>
              <a:t>Science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819400" y="5562600"/>
            <a:ext cx="1628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29" charset="0"/>
              </a:rPr>
              <a:t>Soc Studies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657600" y="3657600"/>
            <a:ext cx="1209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29" charset="0"/>
              </a:rPr>
              <a:t>Reading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452938" y="6858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29" charset="0"/>
              </a:rPr>
              <a:t>Math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953000" y="4572000"/>
            <a:ext cx="1373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29" charset="0"/>
              </a:rPr>
              <a:t>Soc skills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791200" y="5791200"/>
            <a:ext cx="1481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29" charset="0"/>
              </a:rPr>
              <a:t>Basketball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876800" y="2971800"/>
            <a:ext cx="1158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29" charset="0"/>
              </a:rPr>
              <a:t>Spanish</a:t>
            </a:r>
          </a:p>
        </p:txBody>
      </p:sp>
      <p:sp>
        <p:nvSpPr>
          <p:cNvPr id="35" name="Rounded Rectangle 34"/>
          <p:cNvSpPr>
            <a:spLocks noChangeArrowheads="1"/>
          </p:cNvSpPr>
          <p:nvPr/>
        </p:nvSpPr>
        <p:spPr bwMode="auto">
          <a:xfrm>
            <a:off x="1714500" y="6172200"/>
            <a:ext cx="6172200" cy="762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latin typeface="Calibri" pitchFamily="29" charset="0"/>
              </a:rPr>
              <a:t>Label behavior…not people</a:t>
            </a:r>
          </a:p>
        </p:txBody>
      </p:sp>
      <p:sp>
        <p:nvSpPr>
          <p:cNvPr id="37" name="5-Point Star 36"/>
          <p:cNvSpPr/>
          <p:nvPr/>
        </p:nvSpPr>
        <p:spPr>
          <a:xfrm>
            <a:off x="1447800" y="6172200"/>
            <a:ext cx="609600" cy="685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  <p:bldP spid="27" grpId="0"/>
      <p:bldP spid="29" grpId="0"/>
      <p:bldP spid="31" grpId="0"/>
      <p:bldP spid="33" grpId="0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ready?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533400">
              <a:lnSpc>
                <a:spcPct val="90000"/>
              </a:lnSpc>
            </a:pPr>
            <a:r>
              <a:rPr lang="en-US" dirty="0" smtClean="0"/>
              <a:t>Are you ready for Tier 2?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 smtClean="0"/>
              <a:t>Using Check-In/Check-Out (CICO) as the foundation for Advance Tier development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know if I am ready?</a:t>
            </a:r>
            <a:br>
              <a:rPr lang="en-US" dirty="0" smtClean="0"/>
            </a:br>
            <a:r>
              <a:rPr lang="en-US" dirty="0" smtClean="0"/>
              <a:t>Gap Analysis: Student or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does your data say?</a:t>
            </a:r>
          </a:p>
          <a:p>
            <a:r>
              <a:rPr lang="en-US" dirty="0" smtClean="0"/>
              <a:t>Are students getting access to T1?</a:t>
            </a:r>
          </a:p>
          <a:p>
            <a:r>
              <a:rPr lang="en-US" dirty="0" smtClean="0"/>
              <a:t>Fidelity for Tier 1?</a:t>
            </a:r>
          </a:p>
          <a:p>
            <a:r>
              <a:rPr lang="en-US" dirty="0" smtClean="0"/>
              <a:t>How many referrals are coming from Classroom? Are students getting access to best practice in the classroom?</a:t>
            </a:r>
          </a:p>
          <a:p>
            <a:r>
              <a:rPr lang="en-US" dirty="0" smtClean="0"/>
              <a:t>Do you have buy in?</a:t>
            </a:r>
          </a:p>
          <a:p>
            <a:r>
              <a:rPr lang="en-US" dirty="0" smtClean="0"/>
              <a:t>Examine current teaming process</a:t>
            </a:r>
          </a:p>
          <a:p>
            <a:r>
              <a:rPr lang="en-US" dirty="0" smtClean="0"/>
              <a:t>Are you flexible?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Your Turn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ready?</a:t>
            </a:r>
          </a:p>
          <a:p>
            <a:r>
              <a:rPr lang="en-US" dirty="0" smtClean="0"/>
              <a:t>Discuss current conditions</a:t>
            </a:r>
          </a:p>
          <a:p>
            <a:r>
              <a:rPr lang="en-US" dirty="0" smtClean="0"/>
              <a:t>How many kids have you discussed in your problem solving team so far this year?</a:t>
            </a:r>
          </a:p>
          <a:p>
            <a:r>
              <a:rPr lang="en-US" dirty="0" smtClean="0"/>
              <a:t>How are kids getting access? (data point in)</a:t>
            </a:r>
          </a:p>
          <a:p>
            <a:r>
              <a:rPr lang="en-US" dirty="0" smtClean="0"/>
              <a:t>How are you progress monitoring students?</a:t>
            </a:r>
          </a:p>
          <a:p>
            <a:r>
              <a:rPr lang="en-US" dirty="0" smtClean="0"/>
              <a:t>How are you fading your support?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1818</Words>
  <Application>Microsoft Office PowerPoint</Application>
  <PresentationFormat>On-screen Show (4:3)</PresentationFormat>
  <Paragraphs>430</Paragraphs>
  <Slides>25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Building the Foundation for Advanced Tiers</vt:lpstr>
      <vt:lpstr>Description</vt:lpstr>
      <vt:lpstr>Positive outcomes for students are achieved when… </vt:lpstr>
      <vt:lpstr>…evidence-based interventions are implemented…</vt:lpstr>
      <vt:lpstr>PowerPoint Presentation</vt:lpstr>
      <vt:lpstr>PowerPoint Presentation</vt:lpstr>
      <vt:lpstr>Are you ready?</vt:lpstr>
      <vt:lpstr>How do I know if I am ready? Gap Analysis: Student or System?</vt:lpstr>
      <vt:lpstr>Your Turn</vt:lpstr>
      <vt:lpstr>PowerPoint Presentation</vt:lpstr>
      <vt:lpstr>Teaming at Tier 2</vt:lpstr>
      <vt:lpstr>Getting Ready for Advanced Tiers</vt:lpstr>
      <vt:lpstr>PowerPoint Presentation</vt:lpstr>
      <vt:lpstr>Tier 2- Basic  Using CICO as the “Organizer”</vt:lpstr>
      <vt:lpstr>PowerPoint Presentation</vt:lpstr>
      <vt:lpstr>PowerPoint Presentation</vt:lpstr>
      <vt:lpstr>PowerPoint Presentation</vt:lpstr>
      <vt:lpstr>Sample: Daily Progress Report Behavior Intervention Plan</vt:lpstr>
      <vt:lpstr>Decision Rules for Access to Advanced Tiers  (and decision rules for prevention-if we can predict the trajectories , then we can prevent it from occurring) </vt:lpstr>
      <vt:lpstr>and data are used to guide decision-making</vt:lpstr>
      <vt:lpstr>PowerPoint Presentation</vt:lpstr>
      <vt:lpstr>Tier 2/3 Tracking Tool</vt:lpstr>
      <vt:lpstr>Systems-Response Tool “Finding” Students in Need of Tertiary Supports</vt:lpstr>
      <vt:lpstr>Systems-Response Tool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the Foundation for Advanced Tiers</dc:title>
  <dc:creator>Susan Barrett</dc:creator>
  <cp:lastModifiedBy>Michael Lewis</cp:lastModifiedBy>
  <cp:revision>9</cp:revision>
  <dcterms:created xsi:type="dcterms:W3CDTF">2011-03-21T15:33:27Z</dcterms:created>
  <dcterms:modified xsi:type="dcterms:W3CDTF">2011-08-10T18:32:00Z</dcterms:modified>
</cp:coreProperties>
</file>