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49" r:id="rId2"/>
    <p:sldId id="397" r:id="rId3"/>
    <p:sldId id="383" r:id="rId4"/>
    <p:sldId id="350" r:id="rId5"/>
    <p:sldId id="351" r:id="rId6"/>
    <p:sldId id="352" r:id="rId7"/>
    <p:sldId id="353" r:id="rId8"/>
    <p:sldId id="384" r:id="rId9"/>
    <p:sldId id="288" r:id="rId10"/>
    <p:sldId id="400" r:id="rId11"/>
    <p:sldId id="320" r:id="rId12"/>
    <p:sldId id="257" r:id="rId13"/>
    <p:sldId id="411" r:id="rId14"/>
    <p:sldId id="385" r:id="rId15"/>
    <p:sldId id="305" r:id="rId16"/>
    <p:sldId id="258" r:id="rId17"/>
    <p:sldId id="375" r:id="rId18"/>
    <p:sldId id="376" r:id="rId19"/>
    <p:sldId id="377" r:id="rId20"/>
    <p:sldId id="378" r:id="rId21"/>
    <p:sldId id="379" r:id="rId22"/>
    <p:sldId id="380" r:id="rId23"/>
    <p:sldId id="387" r:id="rId24"/>
    <p:sldId id="354" r:id="rId25"/>
    <p:sldId id="355" r:id="rId26"/>
    <p:sldId id="356" r:id="rId27"/>
    <p:sldId id="357" r:id="rId28"/>
    <p:sldId id="358" r:id="rId29"/>
    <p:sldId id="342" r:id="rId30"/>
    <p:sldId id="399" r:id="rId31"/>
    <p:sldId id="283" r:id="rId32"/>
    <p:sldId id="269" r:id="rId33"/>
    <p:sldId id="388" r:id="rId34"/>
    <p:sldId id="343" r:id="rId35"/>
    <p:sldId id="344" r:id="rId36"/>
    <p:sldId id="403" r:id="rId37"/>
    <p:sldId id="406" r:id="rId38"/>
    <p:sldId id="409" r:id="rId39"/>
    <p:sldId id="389" r:id="rId40"/>
    <p:sldId id="405" r:id="rId41"/>
    <p:sldId id="407" r:id="rId42"/>
    <p:sldId id="345" r:id="rId43"/>
    <p:sldId id="346" r:id="rId44"/>
    <p:sldId id="404" r:id="rId45"/>
    <p:sldId id="392" r:id="rId46"/>
    <p:sldId id="410" r:id="rId47"/>
    <p:sldId id="325" r:id="rId48"/>
    <p:sldId id="347" r:id="rId49"/>
    <p:sldId id="331" r:id="rId50"/>
    <p:sldId id="412" r:id="rId51"/>
    <p:sldId id="332" r:id="rId52"/>
    <p:sldId id="393" r:id="rId53"/>
    <p:sldId id="334" r:id="rId54"/>
    <p:sldId id="374" r:id="rId55"/>
    <p:sldId id="371" r:id="rId56"/>
    <p:sldId id="335" r:id="rId57"/>
    <p:sldId id="336" r:id="rId58"/>
    <p:sldId id="348" r:id="rId59"/>
    <p:sldId id="373" r:id="rId60"/>
    <p:sldId id="394" r:id="rId61"/>
    <p:sldId id="370" r:id="rId62"/>
    <p:sldId id="395" r:id="rId63"/>
    <p:sldId id="396" r:id="rId6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FF"/>
    <a:srgbClr val="BFBFBF"/>
    <a:srgbClr val="FFC000"/>
    <a:srgbClr val="97ABE9"/>
    <a:srgbClr val="92B7EE"/>
    <a:srgbClr val="C00000"/>
    <a:srgbClr val="E65F48"/>
    <a:srgbClr val="E99997"/>
    <a:srgbClr val="93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24" autoAdjust="0"/>
    <p:restoredTop sz="77656" autoAdjust="0"/>
  </p:normalViewPr>
  <p:slideViewPr>
    <p:cSldViewPr>
      <p:cViewPr>
        <p:scale>
          <a:sx n="81" d="100"/>
          <a:sy n="81" d="100"/>
        </p:scale>
        <p:origin x="-117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79" d="100"/>
          <a:sy n="79" d="100"/>
        </p:scale>
        <p:origin x="-2496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39ACF-FEE9-4DD1-9132-6F6BE4212BEA}" type="doc">
      <dgm:prSet loTypeId="urn:microsoft.com/office/officeart/2005/8/layout/radial1" loCatId="relationship" qsTypeId="urn:microsoft.com/office/officeart/2005/8/quickstyle/simple1#1" qsCatId="simple" csTypeId="urn:microsoft.com/office/officeart/2005/8/colors/accent1_2#1" csCatId="accent1"/>
      <dgm:spPr/>
    </dgm:pt>
    <dgm:pt modelId="{01E37D3C-6F09-47C0-A961-21BEE9CF5B39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Student’s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IEP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Team</a:t>
          </a:r>
        </a:p>
      </dgm:t>
    </dgm:pt>
    <dgm:pt modelId="{70700B88-6452-4DAC-A859-E659628C7A78}" type="parTrans" cxnId="{DFDD2B16-9CAC-482E-A0C4-A26384154EC6}">
      <dgm:prSet/>
      <dgm:spPr/>
      <dgm:t>
        <a:bodyPr/>
        <a:lstStyle/>
        <a:p>
          <a:endParaRPr lang="en-US"/>
        </a:p>
      </dgm:t>
    </dgm:pt>
    <dgm:pt modelId="{DD587BBD-DC7E-4EF4-B32D-E395177BD8CE}" type="sibTrans" cxnId="{DFDD2B16-9CAC-482E-A0C4-A26384154EC6}">
      <dgm:prSet/>
      <dgm:spPr/>
      <dgm:t>
        <a:bodyPr/>
        <a:lstStyle/>
        <a:p>
          <a:endParaRPr lang="en-US"/>
        </a:p>
      </dgm:t>
    </dgm:pt>
    <dgm:pt modelId="{52584D99-0A67-42F5-B0C0-F2E745B6DE79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Student</a:t>
          </a:r>
        </a:p>
      </dgm:t>
    </dgm:pt>
    <dgm:pt modelId="{F8D90ABF-E725-486D-9365-72D31A271D76}" type="parTrans" cxnId="{20AC96EF-50C5-44D9-989C-70D326D42AB2}">
      <dgm:prSet/>
      <dgm:spPr/>
      <dgm:t>
        <a:bodyPr/>
        <a:lstStyle/>
        <a:p>
          <a:endParaRPr lang="en-US"/>
        </a:p>
      </dgm:t>
    </dgm:pt>
    <dgm:pt modelId="{0C5B085D-5662-4CDB-AF9A-2721F1FC43A1}" type="sibTrans" cxnId="{20AC96EF-50C5-44D9-989C-70D326D42AB2}">
      <dgm:prSet/>
      <dgm:spPr/>
      <dgm:t>
        <a:bodyPr/>
        <a:lstStyle/>
        <a:p>
          <a:endParaRPr lang="en-US"/>
        </a:p>
      </dgm:t>
    </dgm:pt>
    <dgm:pt modelId="{5527AADC-E053-40D5-9FD2-C12320AAE7E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Regular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Education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Teacher(s)</a:t>
          </a:r>
        </a:p>
      </dgm:t>
    </dgm:pt>
    <dgm:pt modelId="{281A9D2C-2ACF-4B36-94AD-1D51B1AB5E5C}" type="parTrans" cxnId="{90E25E3B-89D5-4159-8176-966C82BC1AA4}">
      <dgm:prSet/>
      <dgm:spPr/>
      <dgm:t>
        <a:bodyPr/>
        <a:lstStyle/>
        <a:p>
          <a:endParaRPr lang="en-US"/>
        </a:p>
      </dgm:t>
    </dgm:pt>
    <dgm:pt modelId="{973576DD-58A9-432E-A214-75CE635F7887}" type="sibTrans" cxnId="{90E25E3B-89D5-4159-8176-966C82BC1AA4}">
      <dgm:prSet/>
      <dgm:spPr/>
      <dgm:t>
        <a:bodyPr/>
        <a:lstStyle/>
        <a:p>
          <a:endParaRPr lang="en-US"/>
        </a:p>
      </dgm:t>
    </dgm:pt>
    <dgm:pt modelId="{833DAFC5-45A9-470C-B9DE-0528F417E203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School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System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Rep.</a:t>
          </a:r>
        </a:p>
      </dgm:t>
    </dgm:pt>
    <dgm:pt modelId="{ABA92567-416F-4811-B3B4-9710FAF67A4E}" type="parTrans" cxnId="{28E540EE-4201-4D8F-8D26-515716BD7E7C}">
      <dgm:prSet/>
      <dgm:spPr/>
      <dgm:t>
        <a:bodyPr/>
        <a:lstStyle/>
        <a:p>
          <a:endParaRPr lang="en-US"/>
        </a:p>
      </dgm:t>
    </dgm:pt>
    <dgm:pt modelId="{46A4A473-C215-4C54-895D-E7A25AD3086B}" type="sibTrans" cxnId="{28E540EE-4201-4D8F-8D26-515716BD7E7C}">
      <dgm:prSet/>
      <dgm:spPr/>
      <dgm:t>
        <a:bodyPr/>
        <a:lstStyle/>
        <a:p>
          <a:endParaRPr lang="en-US"/>
        </a:p>
      </dgm:t>
    </dgm:pt>
    <dgm:pt modelId="{217321D9-61E9-4D82-AD65-1E43138CDC7A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Transition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Serv. Agency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Rep.</a:t>
          </a:r>
        </a:p>
      </dgm:t>
    </dgm:pt>
    <dgm:pt modelId="{37A65910-C1E9-4D05-ACDB-7207BAFAD8A0}" type="parTrans" cxnId="{642732BE-EFF1-496E-97D2-B2E37381482E}">
      <dgm:prSet/>
      <dgm:spPr/>
      <dgm:t>
        <a:bodyPr/>
        <a:lstStyle/>
        <a:p>
          <a:endParaRPr lang="en-US"/>
        </a:p>
      </dgm:t>
    </dgm:pt>
    <dgm:pt modelId="{44E2B067-FFD2-4A04-9C67-629C1C9FB877}" type="sibTrans" cxnId="{642732BE-EFF1-496E-97D2-B2E37381482E}">
      <dgm:prSet/>
      <dgm:spPr/>
      <dgm:t>
        <a:bodyPr/>
        <a:lstStyle/>
        <a:p>
          <a:endParaRPr lang="en-US"/>
        </a:p>
      </dgm:t>
    </dgm:pt>
    <dgm:pt modelId="{42915B4C-20D8-4251-AF04-14147E4DA27D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Parents</a:t>
          </a:r>
        </a:p>
      </dgm:t>
    </dgm:pt>
    <dgm:pt modelId="{239B84BD-B0FD-4690-B6BD-68F1FE3B7D90}" type="parTrans" cxnId="{F141DCD7-27D1-42A6-BB6D-7F68949E5AC7}">
      <dgm:prSet/>
      <dgm:spPr/>
      <dgm:t>
        <a:bodyPr/>
        <a:lstStyle/>
        <a:p>
          <a:endParaRPr lang="en-US"/>
        </a:p>
      </dgm:t>
    </dgm:pt>
    <dgm:pt modelId="{81EECAEC-F5F5-40F2-A0BE-F57B314E1204}" type="sibTrans" cxnId="{F141DCD7-27D1-42A6-BB6D-7F68949E5AC7}">
      <dgm:prSet/>
      <dgm:spPr/>
      <dgm:t>
        <a:bodyPr/>
        <a:lstStyle/>
        <a:p>
          <a:endParaRPr lang="en-US"/>
        </a:p>
      </dgm:t>
    </dgm:pt>
    <dgm:pt modelId="{356F3C00-82B9-4376-9247-BA932900BFCC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Others w/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knowledge  or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special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expertise</a:t>
          </a:r>
        </a:p>
      </dgm:t>
    </dgm:pt>
    <dgm:pt modelId="{AD495707-1EA4-4D3D-9B3C-2ADD6CBCA767}" type="parTrans" cxnId="{85855891-AC38-470A-9590-46AA431C08D7}">
      <dgm:prSet/>
      <dgm:spPr/>
      <dgm:t>
        <a:bodyPr/>
        <a:lstStyle/>
        <a:p>
          <a:endParaRPr lang="en-US"/>
        </a:p>
      </dgm:t>
    </dgm:pt>
    <dgm:pt modelId="{AF267306-FB8A-42E6-9A8B-2D4061C4C47F}" type="sibTrans" cxnId="{85855891-AC38-470A-9590-46AA431C08D7}">
      <dgm:prSet/>
      <dgm:spPr/>
      <dgm:t>
        <a:bodyPr/>
        <a:lstStyle/>
        <a:p>
          <a:endParaRPr lang="en-US"/>
        </a:p>
      </dgm:t>
    </dgm:pt>
    <dgm:pt modelId="{9F128079-FE3B-48FA-A542-9EE4C75D6CA5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Person who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can interpret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test results</a:t>
          </a:r>
        </a:p>
      </dgm:t>
    </dgm:pt>
    <dgm:pt modelId="{8A64B702-F0A3-4199-9598-5C0820BEF55F}" type="parTrans" cxnId="{6766965C-3FD6-4C4C-B0F0-A437F37599F9}">
      <dgm:prSet/>
      <dgm:spPr/>
      <dgm:t>
        <a:bodyPr/>
        <a:lstStyle/>
        <a:p>
          <a:endParaRPr lang="en-US"/>
        </a:p>
      </dgm:t>
    </dgm:pt>
    <dgm:pt modelId="{1CEF6AD3-8C3A-4F1C-B546-183A5DAB62F2}" type="sibTrans" cxnId="{6766965C-3FD6-4C4C-B0F0-A437F37599F9}">
      <dgm:prSet/>
      <dgm:spPr/>
      <dgm:t>
        <a:bodyPr/>
        <a:lstStyle/>
        <a:p>
          <a:endParaRPr lang="en-US"/>
        </a:p>
      </dgm:t>
    </dgm:pt>
    <dgm:pt modelId="{FBCEB134-8590-4FAF-AE88-3450FE677FC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Special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Education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Teacher(s)</a:t>
          </a:r>
        </a:p>
      </dgm:t>
    </dgm:pt>
    <dgm:pt modelId="{D5A7B127-DF46-4A9C-A945-69B5C633BF23}" type="parTrans" cxnId="{19977229-218C-468B-B0C0-DB76DE682135}">
      <dgm:prSet/>
      <dgm:spPr/>
      <dgm:t>
        <a:bodyPr/>
        <a:lstStyle/>
        <a:p>
          <a:endParaRPr lang="en-US"/>
        </a:p>
      </dgm:t>
    </dgm:pt>
    <dgm:pt modelId="{013581D4-78DA-4D09-9348-C0788B68740B}" type="sibTrans" cxnId="{19977229-218C-468B-B0C0-DB76DE682135}">
      <dgm:prSet/>
      <dgm:spPr/>
      <dgm:t>
        <a:bodyPr/>
        <a:lstStyle/>
        <a:p>
          <a:endParaRPr lang="en-US"/>
        </a:p>
      </dgm:t>
    </dgm:pt>
    <dgm:pt modelId="{80561CDF-E5EA-439E-AF50-BCB8AE9A91F3}" type="pres">
      <dgm:prSet presAssocID="{B3B39ACF-FEE9-4DD1-9132-6F6BE4212BE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83216B-65B1-4934-A092-98FC91A5E59E}" type="pres">
      <dgm:prSet presAssocID="{01E37D3C-6F09-47C0-A961-21BEE9CF5B39}" presName="centerShape" presStyleLbl="node0" presStyleIdx="0" presStyleCnt="1" custLinFactNeighborY="298"/>
      <dgm:spPr/>
      <dgm:t>
        <a:bodyPr/>
        <a:lstStyle/>
        <a:p>
          <a:endParaRPr lang="en-US"/>
        </a:p>
      </dgm:t>
    </dgm:pt>
    <dgm:pt modelId="{1CEFBEC7-33FA-4914-8A5B-2A40EA1CCBDD}" type="pres">
      <dgm:prSet presAssocID="{F8D90ABF-E725-486D-9365-72D31A271D76}" presName="Name9" presStyleLbl="parChTrans1D2" presStyleIdx="0" presStyleCnt="8"/>
      <dgm:spPr/>
      <dgm:t>
        <a:bodyPr/>
        <a:lstStyle/>
        <a:p>
          <a:endParaRPr lang="en-US"/>
        </a:p>
      </dgm:t>
    </dgm:pt>
    <dgm:pt modelId="{B992B20E-9075-4B19-A093-FED329C28FAC}" type="pres">
      <dgm:prSet presAssocID="{F8D90ABF-E725-486D-9365-72D31A271D76}" presName="connTx" presStyleLbl="parChTrans1D2" presStyleIdx="0" presStyleCnt="8"/>
      <dgm:spPr/>
      <dgm:t>
        <a:bodyPr/>
        <a:lstStyle/>
        <a:p>
          <a:endParaRPr lang="en-US"/>
        </a:p>
      </dgm:t>
    </dgm:pt>
    <dgm:pt modelId="{BD5094D8-0D56-47F2-B091-347E017ED0EE}" type="pres">
      <dgm:prSet presAssocID="{52584D99-0A67-42F5-B0C0-F2E745B6DE79}" presName="node" presStyleLbl="node1" presStyleIdx="0" presStyleCnt="8" custRadScaleRad="100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0E298-170E-4C6C-A285-9EE54DEF08E0}" type="pres">
      <dgm:prSet presAssocID="{281A9D2C-2ACF-4B36-94AD-1D51B1AB5E5C}" presName="Name9" presStyleLbl="parChTrans1D2" presStyleIdx="1" presStyleCnt="8"/>
      <dgm:spPr/>
      <dgm:t>
        <a:bodyPr/>
        <a:lstStyle/>
        <a:p>
          <a:endParaRPr lang="en-US"/>
        </a:p>
      </dgm:t>
    </dgm:pt>
    <dgm:pt modelId="{489BE346-C1DC-4601-B325-C87A3F687CEE}" type="pres">
      <dgm:prSet presAssocID="{281A9D2C-2ACF-4B36-94AD-1D51B1AB5E5C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2340A9F-5C26-4D72-816F-D9F7C68E4F97}" type="pres">
      <dgm:prSet presAssocID="{5527AADC-E053-40D5-9FD2-C12320AAE7E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8AF60-7F8C-4979-9547-D32AF8DFF383}" type="pres">
      <dgm:prSet presAssocID="{ABA92567-416F-4811-B3B4-9710FAF67A4E}" presName="Name9" presStyleLbl="parChTrans1D2" presStyleIdx="2" presStyleCnt="8"/>
      <dgm:spPr/>
      <dgm:t>
        <a:bodyPr/>
        <a:lstStyle/>
        <a:p>
          <a:endParaRPr lang="en-US"/>
        </a:p>
      </dgm:t>
    </dgm:pt>
    <dgm:pt modelId="{27264C19-3A3A-48D1-982E-84941FED683B}" type="pres">
      <dgm:prSet presAssocID="{ABA92567-416F-4811-B3B4-9710FAF67A4E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A89AF6C-FECF-4CE5-BC08-392ECB0CDC9B}" type="pres">
      <dgm:prSet presAssocID="{833DAFC5-45A9-470C-B9DE-0528F417E20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DF658-FF4A-4F49-B58F-5CC9B3CDE967}" type="pres">
      <dgm:prSet presAssocID="{37A65910-C1E9-4D05-ACDB-7207BAFAD8A0}" presName="Name9" presStyleLbl="parChTrans1D2" presStyleIdx="3" presStyleCnt="8"/>
      <dgm:spPr/>
      <dgm:t>
        <a:bodyPr/>
        <a:lstStyle/>
        <a:p>
          <a:endParaRPr lang="en-US"/>
        </a:p>
      </dgm:t>
    </dgm:pt>
    <dgm:pt modelId="{6E43E793-D1DE-430D-B2A2-5223A6199D8D}" type="pres">
      <dgm:prSet presAssocID="{37A65910-C1E9-4D05-ACDB-7207BAFAD8A0}" presName="connTx" presStyleLbl="parChTrans1D2" presStyleIdx="3" presStyleCnt="8"/>
      <dgm:spPr/>
      <dgm:t>
        <a:bodyPr/>
        <a:lstStyle/>
        <a:p>
          <a:endParaRPr lang="en-US"/>
        </a:p>
      </dgm:t>
    </dgm:pt>
    <dgm:pt modelId="{5DDD1290-1842-4897-A56E-F6769D13C59C}" type="pres">
      <dgm:prSet presAssocID="{217321D9-61E9-4D82-AD65-1E43138CDC7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6F4B3-A0E6-4276-A6F3-AFA1794915BE}" type="pres">
      <dgm:prSet presAssocID="{239B84BD-B0FD-4690-B6BD-68F1FE3B7D90}" presName="Name9" presStyleLbl="parChTrans1D2" presStyleIdx="4" presStyleCnt="8"/>
      <dgm:spPr/>
      <dgm:t>
        <a:bodyPr/>
        <a:lstStyle/>
        <a:p>
          <a:endParaRPr lang="en-US"/>
        </a:p>
      </dgm:t>
    </dgm:pt>
    <dgm:pt modelId="{E038EC9E-8FB7-4560-A555-7074E24FACD6}" type="pres">
      <dgm:prSet presAssocID="{239B84BD-B0FD-4690-B6BD-68F1FE3B7D90}" presName="connTx" presStyleLbl="parChTrans1D2" presStyleIdx="4" presStyleCnt="8"/>
      <dgm:spPr/>
      <dgm:t>
        <a:bodyPr/>
        <a:lstStyle/>
        <a:p>
          <a:endParaRPr lang="en-US"/>
        </a:p>
      </dgm:t>
    </dgm:pt>
    <dgm:pt modelId="{3646864F-A3AA-40D0-9EF8-C8A4BDBB8083}" type="pres">
      <dgm:prSet presAssocID="{42915B4C-20D8-4251-AF04-14147E4DA27D}" presName="node" presStyleLbl="node1" presStyleIdx="4" presStyleCnt="8" custRadScaleRad="95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0D356-538D-4BCD-AF11-64DED95B114E}" type="pres">
      <dgm:prSet presAssocID="{AD495707-1EA4-4D3D-9B3C-2ADD6CBCA767}" presName="Name9" presStyleLbl="parChTrans1D2" presStyleIdx="5" presStyleCnt="8"/>
      <dgm:spPr/>
      <dgm:t>
        <a:bodyPr/>
        <a:lstStyle/>
        <a:p>
          <a:endParaRPr lang="en-US"/>
        </a:p>
      </dgm:t>
    </dgm:pt>
    <dgm:pt modelId="{6035FAB7-1FE6-4EFA-9B94-9F2853AACF5B}" type="pres">
      <dgm:prSet presAssocID="{AD495707-1EA4-4D3D-9B3C-2ADD6CBCA767}" presName="connTx" presStyleLbl="parChTrans1D2" presStyleIdx="5" presStyleCnt="8"/>
      <dgm:spPr/>
      <dgm:t>
        <a:bodyPr/>
        <a:lstStyle/>
        <a:p>
          <a:endParaRPr lang="en-US"/>
        </a:p>
      </dgm:t>
    </dgm:pt>
    <dgm:pt modelId="{19A84FE4-B36F-4544-A29F-C05FBEC03602}" type="pres">
      <dgm:prSet presAssocID="{356F3C00-82B9-4376-9247-BA932900BFC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58BED-B728-4099-B14D-9BF0AC40E5F5}" type="pres">
      <dgm:prSet presAssocID="{8A64B702-F0A3-4199-9598-5C0820BEF55F}" presName="Name9" presStyleLbl="parChTrans1D2" presStyleIdx="6" presStyleCnt="8"/>
      <dgm:spPr/>
      <dgm:t>
        <a:bodyPr/>
        <a:lstStyle/>
        <a:p>
          <a:endParaRPr lang="en-US"/>
        </a:p>
      </dgm:t>
    </dgm:pt>
    <dgm:pt modelId="{63825198-1309-4A36-8942-9CDA1F7741D6}" type="pres">
      <dgm:prSet presAssocID="{8A64B702-F0A3-4199-9598-5C0820BEF55F}" presName="connTx" presStyleLbl="parChTrans1D2" presStyleIdx="6" presStyleCnt="8"/>
      <dgm:spPr/>
      <dgm:t>
        <a:bodyPr/>
        <a:lstStyle/>
        <a:p>
          <a:endParaRPr lang="en-US"/>
        </a:p>
      </dgm:t>
    </dgm:pt>
    <dgm:pt modelId="{91BE64FC-E3CD-4C15-9515-69167A973FCB}" type="pres">
      <dgm:prSet presAssocID="{9F128079-FE3B-48FA-A542-9EE4C75D6CA5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BA655-C72F-4B18-83C8-3FD2A5140725}" type="pres">
      <dgm:prSet presAssocID="{D5A7B127-DF46-4A9C-A945-69B5C633BF23}" presName="Name9" presStyleLbl="parChTrans1D2" presStyleIdx="7" presStyleCnt="8"/>
      <dgm:spPr/>
      <dgm:t>
        <a:bodyPr/>
        <a:lstStyle/>
        <a:p>
          <a:endParaRPr lang="en-US"/>
        </a:p>
      </dgm:t>
    </dgm:pt>
    <dgm:pt modelId="{058C5A08-9F8C-438A-B9C6-F08F6ED5E471}" type="pres">
      <dgm:prSet presAssocID="{D5A7B127-DF46-4A9C-A945-69B5C633BF23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00B54BF-B8B8-4BA4-AE69-2957F1D78ECB}" type="pres">
      <dgm:prSet presAssocID="{FBCEB134-8590-4FAF-AE88-3450FE677FC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928ABB-6A9A-4896-943A-190BC52F5070}" type="presOf" srcId="{F8D90ABF-E725-486D-9365-72D31A271D76}" destId="{1CEFBEC7-33FA-4914-8A5B-2A40EA1CCBDD}" srcOrd="0" destOrd="0" presId="urn:microsoft.com/office/officeart/2005/8/layout/radial1"/>
    <dgm:cxn modelId="{FFC9DDA8-9B8B-4D85-9185-305C5AFB369A}" type="presOf" srcId="{37A65910-C1E9-4D05-ACDB-7207BAFAD8A0}" destId="{4BCDF658-FF4A-4F49-B58F-5CC9B3CDE967}" srcOrd="0" destOrd="0" presId="urn:microsoft.com/office/officeart/2005/8/layout/radial1"/>
    <dgm:cxn modelId="{F6252595-4A5F-4901-AE21-10451C38758F}" type="presOf" srcId="{ABA92567-416F-4811-B3B4-9710FAF67A4E}" destId="{27264C19-3A3A-48D1-982E-84941FED683B}" srcOrd="1" destOrd="0" presId="urn:microsoft.com/office/officeart/2005/8/layout/radial1"/>
    <dgm:cxn modelId="{562FB8A9-6EC9-40CC-ACD0-6BF2B3E5A35C}" type="presOf" srcId="{8A64B702-F0A3-4199-9598-5C0820BEF55F}" destId="{82B58BED-B728-4099-B14D-9BF0AC40E5F5}" srcOrd="0" destOrd="0" presId="urn:microsoft.com/office/officeart/2005/8/layout/radial1"/>
    <dgm:cxn modelId="{63430ED2-DA1C-49CF-B9D3-E6A9C700FB60}" type="presOf" srcId="{8A64B702-F0A3-4199-9598-5C0820BEF55F}" destId="{63825198-1309-4A36-8942-9CDA1F7741D6}" srcOrd="1" destOrd="0" presId="urn:microsoft.com/office/officeart/2005/8/layout/radial1"/>
    <dgm:cxn modelId="{3049A350-D736-4A60-8736-F2DAF797C51E}" type="presOf" srcId="{AD495707-1EA4-4D3D-9B3C-2ADD6CBCA767}" destId="{A4A0D356-538D-4BCD-AF11-64DED95B114E}" srcOrd="0" destOrd="0" presId="urn:microsoft.com/office/officeart/2005/8/layout/radial1"/>
    <dgm:cxn modelId="{59575488-6EEA-4700-8615-14709A33AFE2}" type="presOf" srcId="{ABA92567-416F-4811-B3B4-9710FAF67A4E}" destId="{26C8AF60-7F8C-4979-9547-D32AF8DFF383}" srcOrd="0" destOrd="0" presId="urn:microsoft.com/office/officeart/2005/8/layout/radial1"/>
    <dgm:cxn modelId="{280205F1-BC00-4532-8D27-9E64DEC2A8BA}" type="presOf" srcId="{5527AADC-E053-40D5-9FD2-C12320AAE7EA}" destId="{82340A9F-5C26-4D72-816F-D9F7C68E4F97}" srcOrd="0" destOrd="0" presId="urn:microsoft.com/office/officeart/2005/8/layout/radial1"/>
    <dgm:cxn modelId="{76A6C070-20C6-423B-AA77-07AD1E85BA89}" type="presOf" srcId="{D5A7B127-DF46-4A9C-A945-69B5C633BF23}" destId="{B2EBA655-C72F-4B18-83C8-3FD2A5140725}" srcOrd="0" destOrd="0" presId="urn:microsoft.com/office/officeart/2005/8/layout/radial1"/>
    <dgm:cxn modelId="{642732BE-EFF1-496E-97D2-B2E37381482E}" srcId="{01E37D3C-6F09-47C0-A961-21BEE9CF5B39}" destId="{217321D9-61E9-4D82-AD65-1E43138CDC7A}" srcOrd="3" destOrd="0" parTransId="{37A65910-C1E9-4D05-ACDB-7207BAFAD8A0}" sibTransId="{44E2B067-FFD2-4A04-9C67-629C1C9FB877}"/>
    <dgm:cxn modelId="{173674D4-5D85-4B2E-9967-28C4CA7F1D4F}" type="presOf" srcId="{B3B39ACF-FEE9-4DD1-9132-6F6BE4212BEA}" destId="{80561CDF-E5EA-439E-AF50-BCB8AE9A91F3}" srcOrd="0" destOrd="0" presId="urn:microsoft.com/office/officeart/2005/8/layout/radial1"/>
    <dgm:cxn modelId="{9A0AE67F-2F29-41B8-B92A-F6640BB08826}" type="presOf" srcId="{D5A7B127-DF46-4A9C-A945-69B5C633BF23}" destId="{058C5A08-9F8C-438A-B9C6-F08F6ED5E471}" srcOrd="1" destOrd="0" presId="urn:microsoft.com/office/officeart/2005/8/layout/radial1"/>
    <dgm:cxn modelId="{041703A2-EC9D-49D2-8712-6017A8856215}" type="presOf" srcId="{AD495707-1EA4-4D3D-9B3C-2ADD6CBCA767}" destId="{6035FAB7-1FE6-4EFA-9B94-9F2853AACF5B}" srcOrd="1" destOrd="0" presId="urn:microsoft.com/office/officeart/2005/8/layout/radial1"/>
    <dgm:cxn modelId="{633F4B62-9531-429B-BCD7-92BF2C961121}" type="presOf" srcId="{833DAFC5-45A9-470C-B9DE-0528F417E203}" destId="{CA89AF6C-FECF-4CE5-BC08-392ECB0CDC9B}" srcOrd="0" destOrd="0" presId="urn:microsoft.com/office/officeart/2005/8/layout/radial1"/>
    <dgm:cxn modelId="{19977229-218C-468B-B0C0-DB76DE682135}" srcId="{01E37D3C-6F09-47C0-A961-21BEE9CF5B39}" destId="{FBCEB134-8590-4FAF-AE88-3450FE677FC6}" srcOrd="7" destOrd="0" parTransId="{D5A7B127-DF46-4A9C-A945-69B5C633BF23}" sibTransId="{013581D4-78DA-4D09-9348-C0788B68740B}"/>
    <dgm:cxn modelId="{66566AA3-DFE2-4780-B69D-F700D193E9E0}" type="presOf" srcId="{37A65910-C1E9-4D05-ACDB-7207BAFAD8A0}" destId="{6E43E793-D1DE-430D-B2A2-5223A6199D8D}" srcOrd="1" destOrd="0" presId="urn:microsoft.com/office/officeart/2005/8/layout/radial1"/>
    <dgm:cxn modelId="{28E540EE-4201-4D8F-8D26-515716BD7E7C}" srcId="{01E37D3C-6F09-47C0-A961-21BEE9CF5B39}" destId="{833DAFC5-45A9-470C-B9DE-0528F417E203}" srcOrd="2" destOrd="0" parTransId="{ABA92567-416F-4811-B3B4-9710FAF67A4E}" sibTransId="{46A4A473-C215-4C54-895D-E7A25AD3086B}"/>
    <dgm:cxn modelId="{2B873FFA-C7C9-4531-BC35-B3DD58AC764D}" type="presOf" srcId="{281A9D2C-2ACF-4B36-94AD-1D51B1AB5E5C}" destId="{489BE346-C1DC-4601-B325-C87A3F687CEE}" srcOrd="1" destOrd="0" presId="urn:microsoft.com/office/officeart/2005/8/layout/radial1"/>
    <dgm:cxn modelId="{5B683C6B-EE34-44D7-B30A-0C2C7E475A71}" type="presOf" srcId="{FBCEB134-8590-4FAF-AE88-3450FE677FC6}" destId="{E00B54BF-B8B8-4BA4-AE69-2957F1D78ECB}" srcOrd="0" destOrd="0" presId="urn:microsoft.com/office/officeart/2005/8/layout/radial1"/>
    <dgm:cxn modelId="{6766965C-3FD6-4C4C-B0F0-A437F37599F9}" srcId="{01E37D3C-6F09-47C0-A961-21BEE9CF5B39}" destId="{9F128079-FE3B-48FA-A542-9EE4C75D6CA5}" srcOrd="6" destOrd="0" parTransId="{8A64B702-F0A3-4199-9598-5C0820BEF55F}" sibTransId="{1CEF6AD3-8C3A-4F1C-B546-183A5DAB62F2}"/>
    <dgm:cxn modelId="{85855891-AC38-470A-9590-46AA431C08D7}" srcId="{01E37D3C-6F09-47C0-A961-21BEE9CF5B39}" destId="{356F3C00-82B9-4376-9247-BA932900BFCC}" srcOrd="5" destOrd="0" parTransId="{AD495707-1EA4-4D3D-9B3C-2ADD6CBCA767}" sibTransId="{AF267306-FB8A-42E6-9A8B-2D4061C4C47F}"/>
    <dgm:cxn modelId="{20AC96EF-50C5-44D9-989C-70D326D42AB2}" srcId="{01E37D3C-6F09-47C0-A961-21BEE9CF5B39}" destId="{52584D99-0A67-42F5-B0C0-F2E745B6DE79}" srcOrd="0" destOrd="0" parTransId="{F8D90ABF-E725-486D-9365-72D31A271D76}" sibTransId="{0C5B085D-5662-4CDB-AF9A-2721F1FC43A1}"/>
    <dgm:cxn modelId="{29424337-FBE1-4E3B-B5E9-F9ED04B07293}" type="presOf" srcId="{42915B4C-20D8-4251-AF04-14147E4DA27D}" destId="{3646864F-A3AA-40D0-9EF8-C8A4BDBB8083}" srcOrd="0" destOrd="0" presId="urn:microsoft.com/office/officeart/2005/8/layout/radial1"/>
    <dgm:cxn modelId="{D443321B-24F4-4C9A-88AC-BF851C366085}" type="presOf" srcId="{239B84BD-B0FD-4690-B6BD-68F1FE3B7D90}" destId="{E038EC9E-8FB7-4560-A555-7074E24FACD6}" srcOrd="1" destOrd="0" presId="urn:microsoft.com/office/officeart/2005/8/layout/radial1"/>
    <dgm:cxn modelId="{2AED6172-690B-4D04-8C07-B76816A9B4EC}" type="presOf" srcId="{9F128079-FE3B-48FA-A542-9EE4C75D6CA5}" destId="{91BE64FC-E3CD-4C15-9515-69167A973FCB}" srcOrd="0" destOrd="0" presId="urn:microsoft.com/office/officeart/2005/8/layout/radial1"/>
    <dgm:cxn modelId="{BFC67449-952A-4288-B866-A14F59B3DBAC}" type="presOf" srcId="{239B84BD-B0FD-4690-B6BD-68F1FE3B7D90}" destId="{5256F4B3-A0E6-4276-A6F3-AFA1794915BE}" srcOrd="0" destOrd="0" presId="urn:microsoft.com/office/officeart/2005/8/layout/radial1"/>
    <dgm:cxn modelId="{11463F35-157C-462E-A805-F76D259A2772}" type="presOf" srcId="{217321D9-61E9-4D82-AD65-1E43138CDC7A}" destId="{5DDD1290-1842-4897-A56E-F6769D13C59C}" srcOrd="0" destOrd="0" presId="urn:microsoft.com/office/officeart/2005/8/layout/radial1"/>
    <dgm:cxn modelId="{A454E148-E013-4A69-BB21-12E4C1FE01F2}" type="presOf" srcId="{356F3C00-82B9-4376-9247-BA932900BFCC}" destId="{19A84FE4-B36F-4544-A29F-C05FBEC03602}" srcOrd="0" destOrd="0" presId="urn:microsoft.com/office/officeart/2005/8/layout/radial1"/>
    <dgm:cxn modelId="{70A3A06F-B4EC-4137-919D-D5D982CDA59C}" type="presOf" srcId="{F8D90ABF-E725-486D-9365-72D31A271D76}" destId="{B992B20E-9075-4B19-A093-FED329C28FAC}" srcOrd="1" destOrd="0" presId="urn:microsoft.com/office/officeart/2005/8/layout/radial1"/>
    <dgm:cxn modelId="{11345F9E-DB77-4429-AF8A-3F32CF1DDA08}" type="presOf" srcId="{52584D99-0A67-42F5-B0C0-F2E745B6DE79}" destId="{BD5094D8-0D56-47F2-B091-347E017ED0EE}" srcOrd="0" destOrd="0" presId="urn:microsoft.com/office/officeart/2005/8/layout/radial1"/>
    <dgm:cxn modelId="{DFDD2B16-9CAC-482E-A0C4-A26384154EC6}" srcId="{B3B39ACF-FEE9-4DD1-9132-6F6BE4212BEA}" destId="{01E37D3C-6F09-47C0-A961-21BEE9CF5B39}" srcOrd="0" destOrd="0" parTransId="{70700B88-6452-4DAC-A859-E659628C7A78}" sibTransId="{DD587BBD-DC7E-4EF4-B32D-E395177BD8CE}"/>
    <dgm:cxn modelId="{F141DCD7-27D1-42A6-BB6D-7F68949E5AC7}" srcId="{01E37D3C-6F09-47C0-A961-21BEE9CF5B39}" destId="{42915B4C-20D8-4251-AF04-14147E4DA27D}" srcOrd="4" destOrd="0" parTransId="{239B84BD-B0FD-4690-B6BD-68F1FE3B7D90}" sibTransId="{81EECAEC-F5F5-40F2-A0BE-F57B314E1204}"/>
    <dgm:cxn modelId="{90E25E3B-89D5-4159-8176-966C82BC1AA4}" srcId="{01E37D3C-6F09-47C0-A961-21BEE9CF5B39}" destId="{5527AADC-E053-40D5-9FD2-C12320AAE7EA}" srcOrd="1" destOrd="0" parTransId="{281A9D2C-2ACF-4B36-94AD-1D51B1AB5E5C}" sibTransId="{973576DD-58A9-432E-A214-75CE635F7887}"/>
    <dgm:cxn modelId="{45C03A5F-A323-40A1-94CC-A169054DA1C3}" type="presOf" srcId="{281A9D2C-2ACF-4B36-94AD-1D51B1AB5E5C}" destId="{8EB0E298-170E-4C6C-A285-9EE54DEF08E0}" srcOrd="0" destOrd="0" presId="urn:microsoft.com/office/officeart/2005/8/layout/radial1"/>
    <dgm:cxn modelId="{3D2060BB-E4CD-4229-A445-4B3812C71673}" type="presOf" srcId="{01E37D3C-6F09-47C0-A961-21BEE9CF5B39}" destId="{DE83216B-65B1-4934-A092-98FC91A5E59E}" srcOrd="0" destOrd="0" presId="urn:microsoft.com/office/officeart/2005/8/layout/radial1"/>
    <dgm:cxn modelId="{BEAA646D-B685-46D4-A99C-3685258943BA}" type="presParOf" srcId="{80561CDF-E5EA-439E-AF50-BCB8AE9A91F3}" destId="{DE83216B-65B1-4934-A092-98FC91A5E59E}" srcOrd="0" destOrd="0" presId="urn:microsoft.com/office/officeart/2005/8/layout/radial1"/>
    <dgm:cxn modelId="{FAEA8778-0068-4CD1-8793-EC67F907F8F2}" type="presParOf" srcId="{80561CDF-E5EA-439E-AF50-BCB8AE9A91F3}" destId="{1CEFBEC7-33FA-4914-8A5B-2A40EA1CCBDD}" srcOrd="1" destOrd="0" presId="urn:microsoft.com/office/officeart/2005/8/layout/radial1"/>
    <dgm:cxn modelId="{39BD3AF2-2941-4CE4-A90F-CD3A21790E0E}" type="presParOf" srcId="{1CEFBEC7-33FA-4914-8A5B-2A40EA1CCBDD}" destId="{B992B20E-9075-4B19-A093-FED329C28FAC}" srcOrd="0" destOrd="0" presId="urn:microsoft.com/office/officeart/2005/8/layout/radial1"/>
    <dgm:cxn modelId="{477D57AC-8BA9-487F-B1D5-240E7696EFFF}" type="presParOf" srcId="{80561CDF-E5EA-439E-AF50-BCB8AE9A91F3}" destId="{BD5094D8-0D56-47F2-B091-347E017ED0EE}" srcOrd="2" destOrd="0" presId="urn:microsoft.com/office/officeart/2005/8/layout/radial1"/>
    <dgm:cxn modelId="{03627940-6191-49F4-9E19-93E0EF9EE32B}" type="presParOf" srcId="{80561CDF-E5EA-439E-AF50-BCB8AE9A91F3}" destId="{8EB0E298-170E-4C6C-A285-9EE54DEF08E0}" srcOrd="3" destOrd="0" presId="urn:microsoft.com/office/officeart/2005/8/layout/radial1"/>
    <dgm:cxn modelId="{F5CD12A3-91A8-467E-ABBC-D57E67B663EC}" type="presParOf" srcId="{8EB0E298-170E-4C6C-A285-9EE54DEF08E0}" destId="{489BE346-C1DC-4601-B325-C87A3F687CEE}" srcOrd="0" destOrd="0" presId="urn:microsoft.com/office/officeart/2005/8/layout/radial1"/>
    <dgm:cxn modelId="{1F56F85A-CE1B-4AD1-9B72-13C09CFB75E0}" type="presParOf" srcId="{80561CDF-E5EA-439E-AF50-BCB8AE9A91F3}" destId="{82340A9F-5C26-4D72-816F-D9F7C68E4F97}" srcOrd="4" destOrd="0" presId="urn:microsoft.com/office/officeart/2005/8/layout/radial1"/>
    <dgm:cxn modelId="{28CE8E78-8AB3-41C8-ADEF-8A27F5CC2374}" type="presParOf" srcId="{80561CDF-E5EA-439E-AF50-BCB8AE9A91F3}" destId="{26C8AF60-7F8C-4979-9547-D32AF8DFF383}" srcOrd="5" destOrd="0" presId="urn:microsoft.com/office/officeart/2005/8/layout/radial1"/>
    <dgm:cxn modelId="{D13AF0C1-7E0A-4494-825F-6F37E1504484}" type="presParOf" srcId="{26C8AF60-7F8C-4979-9547-D32AF8DFF383}" destId="{27264C19-3A3A-48D1-982E-84941FED683B}" srcOrd="0" destOrd="0" presId="urn:microsoft.com/office/officeart/2005/8/layout/radial1"/>
    <dgm:cxn modelId="{7B494189-EDD2-465B-AAD6-641F91B4242A}" type="presParOf" srcId="{80561CDF-E5EA-439E-AF50-BCB8AE9A91F3}" destId="{CA89AF6C-FECF-4CE5-BC08-392ECB0CDC9B}" srcOrd="6" destOrd="0" presId="urn:microsoft.com/office/officeart/2005/8/layout/radial1"/>
    <dgm:cxn modelId="{A2208C9A-6D60-4F04-9BF8-9F1834C7D2E9}" type="presParOf" srcId="{80561CDF-E5EA-439E-AF50-BCB8AE9A91F3}" destId="{4BCDF658-FF4A-4F49-B58F-5CC9B3CDE967}" srcOrd="7" destOrd="0" presId="urn:microsoft.com/office/officeart/2005/8/layout/radial1"/>
    <dgm:cxn modelId="{DF316F61-AB03-4D65-8642-62A774BC39BC}" type="presParOf" srcId="{4BCDF658-FF4A-4F49-B58F-5CC9B3CDE967}" destId="{6E43E793-D1DE-430D-B2A2-5223A6199D8D}" srcOrd="0" destOrd="0" presId="urn:microsoft.com/office/officeart/2005/8/layout/radial1"/>
    <dgm:cxn modelId="{8605504B-CB71-42CE-B264-3AC72B0AD5CB}" type="presParOf" srcId="{80561CDF-E5EA-439E-AF50-BCB8AE9A91F3}" destId="{5DDD1290-1842-4897-A56E-F6769D13C59C}" srcOrd="8" destOrd="0" presId="urn:microsoft.com/office/officeart/2005/8/layout/radial1"/>
    <dgm:cxn modelId="{428D812A-B23C-4759-A331-F967DFA13522}" type="presParOf" srcId="{80561CDF-E5EA-439E-AF50-BCB8AE9A91F3}" destId="{5256F4B3-A0E6-4276-A6F3-AFA1794915BE}" srcOrd="9" destOrd="0" presId="urn:microsoft.com/office/officeart/2005/8/layout/radial1"/>
    <dgm:cxn modelId="{AA6DA19C-1D53-447C-AB8A-4F392DD401F5}" type="presParOf" srcId="{5256F4B3-A0E6-4276-A6F3-AFA1794915BE}" destId="{E038EC9E-8FB7-4560-A555-7074E24FACD6}" srcOrd="0" destOrd="0" presId="urn:microsoft.com/office/officeart/2005/8/layout/radial1"/>
    <dgm:cxn modelId="{36CD55F9-7A59-4B2C-8664-4F339128C699}" type="presParOf" srcId="{80561CDF-E5EA-439E-AF50-BCB8AE9A91F3}" destId="{3646864F-A3AA-40D0-9EF8-C8A4BDBB8083}" srcOrd="10" destOrd="0" presId="urn:microsoft.com/office/officeart/2005/8/layout/radial1"/>
    <dgm:cxn modelId="{5DDD1A89-CCB2-4DF4-A6F6-C0C32F508F1E}" type="presParOf" srcId="{80561CDF-E5EA-439E-AF50-BCB8AE9A91F3}" destId="{A4A0D356-538D-4BCD-AF11-64DED95B114E}" srcOrd="11" destOrd="0" presId="urn:microsoft.com/office/officeart/2005/8/layout/radial1"/>
    <dgm:cxn modelId="{38669EA3-6149-4331-A58E-CCFCD6390CF5}" type="presParOf" srcId="{A4A0D356-538D-4BCD-AF11-64DED95B114E}" destId="{6035FAB7-1FE6-4EFA-9B94-9F2853AACF5B}" srcOrd="0" destOrd="0" presId="urn:microsoft.com/office/officeart/2005/8/layout/radial1"/>
    <dgm:cxn modelId="{E648D351-0B32-4E65-813A-602D662C5D0A}" type="presParOf" srcId="{80561CDF-E5EA-439E-AF50-BCB8AE9A91F3}" destId="{19A84FE4-B36F-4544-A29F-C05FBEC03602}" srcOrd="12" destOrd="0" presId="urn:microsoft.com/office/officeart/2005/8/layout/radial1"/>
    <dgm:cxn modelId="{683DFA90-B59E-4DA4-8C23-F111DCEC8F03}" type="presParOf" srcId="{80561CDF-E5EA-439E-AF50-BCB8AE9A91F3}" destId="{82B58BED-B728-4099-B14D-9BF0AC40E5F5}" srcOrd="13" destOrd="0" presId="urn:microsoft.com/office/officeart/2005/8/layout/radial1"/>
    <dgm:cxn modelId="{B2E8622B-598D-4718-B18F-A1401AC7DB79}" type="presParOf" srcId="{82B58BED-B728-4099-B14D-9BF0AC40E5F5}" destId="{63825198-1309-4A36-8942-9CDA1F7741D6}" srcOrd="0" destOrd="0" presId="urn:microsoft.com/office/officeart/2005/8/layout/radial1"/>
    <dgm:cxn modelId="{44A5DB8B-9750-4957-A245-3DFCB686BB13}" type="presParOf" srcId="{80561CDF-E5EA-439E-AF50-BCB8AE9A91F3}" destId="{91BE64FC-E3CD-4C15-9515-69167A973FCB}" srcOrd="14" destOrd="0" presId="urn:microsoft.com/office/officeart/2005/8/layout/radial1"/>
    <dgm:cxn modelId="{4571C8AD-EB65-4669-A839-E485A05113B6}" type="presParOf" srcId="{80561CDF-E5EA-439E-AF50-BCB8AE9A91F3}" destId="{B2EBA655-C72F-4B18-83C8-3FD2A5140725}" srcOrd="15" destOrd="0" presId="urn:microsoft.com/office/officeart/2005/8/layout/radial1"/>
    <dgm:cxn modelId="{5BCDE3F7-7F8E-4248-87AE-6AD40125863E}" type="presParOf" srcId="{B2EBA655-C72F-4B18-83C8-3FD2A5140725}" destId="{058C5A08-9F8C-438A-B9C6-F08F6ED5E471}" srcOrd="0" destOrd="0" presId="urn:microsoft.com/office/officeart/2005/8/layout/radial1"/>
    <dgm:cxn modelId="{7B21136E-2B0F-47C0-A11E-5E73965F3A28}" type="presParOf" srcId="{80561CDF-E5EA-439E-AF50-BCB8AE9A91F3}" destId="{E00B54BF-B8B8-4BA4-AE69-2957F1D78ECB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59FDF-8D33-4054-A9B6-AD9CBCECE285}" type="doc">
      <dgm:prSet loTypeId="urn:microsoft.com/office/officeart/2005/8/layout/cycle8" loCatId="cycle" qsTypeId="urn:microsoft.com/office/officeart/2005/8/quickstyle/simple1#2" qsCatId="simple" csTypeId="urn:microsoft.com/office/officeart/2005/8/colors/accent1_2#2" csCatId="accent1" phldr="1"/>
      <dgm:spPr/>
    </dgm:pt>
    <dgm:pt modelId="{A826AFB2-9FAD-45CF-900E-43B0A666C29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Behavior Support Plan</a:t>
          </a:r>
          <a:endParaRPr lang="en-US" b="1" dirty="0">
            <a:solidFill>
              <a:schemeClr val="tx1"/>
            </a:solidFill>
          </a:endParaRPr>
        </a:p>
      </dgm:t>
    </dgm:pt>
    <dgm:pt modelId="{94FB955C-3F26-4B5C-8907-E226A351CAC5}" type="parTrans" cxnId="{4E8C9F67-B6E5-4C10-9B61-29AD8B94B70C}">
      <dgm:prSet/>
      <dgm:spPr/>
      <dgm:t>
        <a:bodyPr/>
        <a:lstStyle/>
        <a:p>
          <a:endParaRPr lang="en-US"/>
        </a:p>
      </dgm:t>
    </dgm:pt>
    <dgm:pt modelId="{3CB5C175-3A7B-40A9-AA12-5E4900F6C09C}" type="sibTrans" cxnId="{4E8C9F67-B6E5-4C10-9B61-29AD8B94B70C}">
      <dgm:prSet/>
      <dgm:spPr/>
      <dgm:t>
        <a:bodyPr/>
        <a:lstStyle/>
        <a:p>
          <a:endParaRPr lang="en-US"/>
        </a:p>
      </dgm:t>
    </dgm:pt>
    <dgm:pt modelId="{C1160B8D-6DA7-4D5B-A687-C30D6F2AA169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Individual Education Program</a:t>
          </a:r>
        </a:p>
        <a:p>
          <a:pPr algn="ctr"/>
          <a:endParaRPr lang="en-US" b="1" dirty="0">
            <a:solidFill>
              <a:schemeClr val="tx1"/>
            </a:solidFill>
          </a:endParaRPr>
        </a:p>
      </dgm:t>
    </dgm:pt>
    <dgm:pt modelId="{E5AB9EAB-F241-4D6F-A899-E2F95DFC0E61}" type="parTrans" cxnId="{BFD83BCF-7FE0-4711-A141-2B32E89EF9DD}">
      <dgm:prSet/>
      <dgm:spPr/>
      <dgm:t>
        <a:bodyPr/>
        <a:lstStyle/>
        <a:p>
          <a:endParaRPr lang="en-US"/>
        </a:p>
      </dgm:t>
    </dgm:pt>
    <dgm:pt modelId="{231DB42C-2305-4476-B258-920FB47AA76F}" type="sibTrans" cxnId="{BFD83BCF-7FE0-4711-A141-2B32E89EF9DD}">
      <dgm:prSet/>
      <dgm:spPr/>
      <dgm:t>
        <a:bodyPr/>
        <a:lstStyle/>
        <a:p>
          <a:endParaRPr lang="en-US"/>
        </a:p>
      </dgm:t>
    </dgm:pt>
    <dgm:pt modelId="{6CD6947D-1326-4EAF-807C-52732201722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   Functional Behavior Assessment</a:t>
          </a:r>
          <a:endParaRPr lang="en-US" b="1" dirty="0">
            <a:solidFill>
              <a:schemeClr val="tx1"/>
            </a:solidFill>
          </a:endParaRPr>
        </a:p>
      </dgm:t>
    </dgm:pt>
    <dgm:pt modelId="{08FC6642-582D-42F5-8D32-540EED22449F}" type="parTrans" cxnId="{380F8288-63E3-4683-9A6D-8C1E103A8E24}">
      <dgm:prSet/>
      <dgm:spPr/>
      <dgm:t>
        <a:bodyPr/>
        <a:lstStyle/>
        <a:p>
          <a:endParaRPr lang="en-US"/>
        </a:p>
      </dgm:t>
    </dgm:pt>
    <dgm:pt modelId="{57523B4F-00B2-49A9-AA29-D1926EEA783B}" type="sibTrans" cxnId="{380F8288-63E3-4683-9A6D-8C1E103A8E24}">
      <dgm:prSet/>
      <dgm:spPr/>
      <dgm:t>
        <a:bodyPr/>
        <a:lstStyle/>
        <a:p>
          <a:endParaRPr lang="en-US"/>
        </a:p>
      </dgm:t>
    </dgm:pt>
    <dgm:pt modelId="{7A1A3AC1-4BDA-41B2-83F3-6E0F8A51F269}" type="pres">
      <dgm:prSet presAssocID="{6F359FDF-8D33-4054-A9B6-AD9CBCECE285}" presName="compositeShape" presStyleCnt="0">
        <dgm:presLayoutVars>
          <dgm:chMax val="7"/>
          <dgm:dir/>
          <dgm:resizeHandles val="exact"/>
        </dgm:presLayoutVars>
      </dgm:prSet>
      <dgm:spPr/>
    </dgm:pt>
    <dgm:pt modelId="{EBAE382B-C739-4FCD-8446-9B78C4D99E9A}" type="pres">
      <dgm:prSet presAssocID="{6F359FDF-8D33-4054-A9B6-AD9CBCECE285}" presName="wedge1" presStyleLbl="node1" presStyleIdx="0" presStyleCnt="3" custScaleX="120536" custScaleY="120536" custLinFactNeighborX="-670" custLinFactNeighborY="-1967"/>
      <dgm:spPr/>
      <dgm:t>
        <a:bodyPr/>
        <a:lstStyle/>
        <a:p>
          <a:endParaRPr lang="en-US"/>
        </a:p>
      </dgm:t>
    </dgm:pt>
    <dgm:pt modelId="{D436AE09-3189-485C-B63B-EC91CA290429}" type="pres">
      <dgm:prSet presAssocID="{6F359FDF-8D33-4054-A9B6-AD9CBCECE285}" presName="dummy1a" presStyleCnt="0"/>
      <dgm:spPr/>
    </dgm:pt>
    <dgm:pt modelId="{8AC42658-6273-4273-A0BF-231AF25F2786}" type="pres">
      <dgm:prSet presAssocID="{6F359FDF-8D33-4054-A9B6-AD9CBCECE285}" presName="dummy1b" presStyleCnt="0"/>
      <dgm:spPr/>
    </dgm:pt>
    <dgm:pt modelId="{97CABD16-A7B4-4832-BC17-0F3E6CE35B04}" type="pres">
      <dgm:prSet presAssocID="{6F359FDF-8D33-4054-A9B6-AD9CBCECE28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7CFC9-53CC-439A-B333-5242E2F692E7}" type="pres">
      <dgm:prSet presAssocID="{6F359FDF-8D33-4054-A9B6-AD9CBCECE285}" presName="wedge2" presStyleLbl="node1" presStyleIdx="1" presStyleCnt="3" custScaleX="120536" custScaleY="120536" custLinFactNeighborX="-1129" custLinFactNeighborY="-2530"/>
      <dgm:spPr/>
      <dgm:t>
        <a:bodyPr/>
        <a:lstStyle/>
        <a:p>
          <a:endParaRPr lang="en-US"/>
        </a:p>
      </dgm:t>
    </dgm:pt>
    <dgm:pt modelId="{371B4375-783D-464D-92E0-C8CE99876FFD}" type="pres">
      <dgm:prSet presAssocID="{6F359FDF-8D33-4054-A9B6-AD9CBCECE285}" presName="dummy2a" presStyleCnt="0"/>
      <dgm:spPr/>
    </dgm:pt>
    <dgm:pt modelId="{697AAEC4-97FC-480E-B7F5-968D4431F5A8}" type="pres">
      <dgm:prSet presAssocID="{6F359FDF-8D33-4054-A9B6-AD9CBCECE285}" presName="dummy2b" presStyleCnt="0"/>
      <dgm:spPr/>
    </dgm:pt>
    <dgm:pt modelId="{3CF12CD7-CEAF-4CBB-80A9-506EDE7FDA6D}" type="pres">
      <dgm:prSet presAssocID="{6F359FDF-8D33-4054-A9B6-AD9CBCECE28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0009B-2A06-448E-AF1B-99BF5C1BE85E}" type="pres">
      <dgm:prSet presAssocID="{6F359FDF-8D33-4054-A9B6-AD9CBCECE285}" presName="wedge3" presStyleLbl="node1" presStyleIdx="2" presStyleCnt="3" custScaleX="120536" custScaleY="120536" custLinFactNeighborX="-1503" custLinFactNeighborY="-2343"/>
      <dgm:spPr/>
      <dgm:t>
        <a:bodyPr/>
        <a:lstStyle/>
        <a:p>
          <a:endParaRPr lang="en-US"/>
        </a:p>
      </dgm:t>
    </dgm:pt>
    <dgm:pt modelId="{17709BA5-F2C0-4237-A944-1AB0758886C7}" type="pres">
      <dgm:prSet presAssocID="{6F359FDF-8D33-4054-A9B6-AD9CBCECE285}" presName="dummy3a" presStyleCnt="0"/>
      <dgm:spPr/>
    </dgm:pt>
    <dgm:pt modelId="{D8B9B4C0-8783-4469-9410-201D7AEA49D7}" type="pres">
      <dgm:prSet presAssocID="{6F359FDF-8D33-4054-A9B6-AD9CBCECE285}" presName="dummy3b" presStyleCnt="0"/>
      <dgm:spPr/>
    </dgm:pt>
    <dgm:pt modelId="{1DACDD2C-F6CC-40EC-A4DA-0850D34EBFAC}" type="pres">
      <dgm:prSet presAssocID="{6F359FDF-8D33-4054-A9B6-AD9CBCECE28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501F6-F014-4865-AE70-F1714D93BEEC}" type="pres">
      <dgm:prSet presAssocID="{3CB5C175-3A7B-40A9-AA12-5E4900F6C09C}" presName="arrowWedge1" presStyleLbl="fgSibTrans2D1" presStyleIdx="0" presStyleCnt="3" custLinFactNeighborX="3531" custLinFactNeighborY="-2219"/>
      <dgm:spPr/>
    </dgm:pt>
    <dgm:pt modelId="{D382A062-D7CC-4B99-B710-C8D3754FFC36}" type="pres">
      <dgm:prSet presAssocID="{231DB42C-2305-4476-B258-920FB47AA76F}" presName="arrowWedge2" presStyleLbl="fgSibTrans2D1" presStyleIdx="1" presStyleCnt="3" custLinFactNeighborX="18" custLinFactNeighborY="3715"/>
      <dgm:spPr/>
    </dgm:pt>
    <dgm:pt modelId="{081D6B06-0097-457B-9D4B-9942CF9BB30B}" type="pres">
      <dgm:prSet presAssocID="{57523B4F-00B2-49A9-AA29-D1926EEA783B}" presName="arrowWedge3" presStyleLbl="fgSibTrans2D1" presStyleIdx="2" presStyleCnt="3" custScaleX="107256" custScaleY="107256" custLinFactNeighborX="706" custLinFactNeighborY="1013"/>
      <dgm:spPr/>
    </dgm:pt>
  </dgm:ptLst>
  <dgm:cxnLst>
    <dgm:cxn modelId="{59B4C3D2-DF89-4917-801E-224C0453B174}" type="presOf" srcId="{6F359FDF-8D33-4054-A9B6-AD9CBCECE285}" destId="{7A1A3AC1-4BDA-41B2-83F3-6E0F8A51F269}" srcOrd="0" destOrd="0" presId="urn:microsoft.com/office/officeart/2005/8/layout/cycle8"/>
    <dgm:cxn modelId="{3290CD3E-58D7-455A-A3E2-E6E14588067F}" type="presOf" srcId="{A826AFB2-9FAD-45CF-900E-43B0A666C29B}" destId="{97CABD16-A7B4-4832-BC17-0F3E6CE35B04}" srcOrd="1" destOrd="0" presId="urn:microsoft.com/office/officeart/2005/8/layout/cycle8"/>
    <dgm:cxn modelId="{380F8288-63E3-4683-9A6D-8C1E103A8E24}" srcId="{6F359FDF-8D33-4054-A9B6-AD9CBCECE285}" destId="{6CD6947D-1326-4EAF-807C-52732201722E}" srcOrd="2" destOrd="0" parTransId="{08FC6642-582D-42F5-8D32-540EED22449F}" sibTransId="{57523B4F-00B2-49A9-AA29-D1926EEA783B}"/>
    <dgm:cxn modelId="{4E8C9F67-B6E5-4C10-9B61-29AD8B94B70C}" srcId="{6F359FDF-8D33-4054-A9B6-AD9CBCECE285}" destId="{A826AFB2-9FAD-45CF-900E-43B0A666C29B}" srcOrd="0" destOrd="0" parTransId="{94FB955C-3F26-4B5C-8907-E226A351CAC5}" sibTransId="{3CB5C175-3A7B-40A9-AA12-5E4900F6C09C}"/>
    <dgm:cxn modelId="{BFD83BCF-7FE0-4711-A141-2B32E89EF9DD}" srcId="{6F359FDF-8D33-4054-A9B6-AD9CBCECE285}" destId="{C1160B8D-6DA7-4D5B-A687-C30D6F2AA169}" srcOrd="1" destOrd="0" parTransId="{E5AB9EAB-F241-4D6F-A899-E2F95DFC0E61}" sibTransId="{231DB42C-2305-4476-B258-920FB47AA76F}"/>
    <dgm:cxn modelId="{C0127E9E-9F61-46BD-9067-6383C88CE53C}" type="presOf" srcId="{C1160B8D-6DA7-4D5B-A687-C30D6F2AA169}" destId="{3CF12CD7-CEAF-4CBB-80A9-506EDE7FDA6D}" srcOrd="1" destOrd="0" presId="urn:microsoft.com/office/officeart/2005/8/layout/cycle8"/>
    <dgm:cxn modelId="{D7AD4BE0-DAB2-47DC-8FA9-790E1F831F5D}" type="presOf" srcId="{6CD6947D-1326-4EAF-807C-52732201722E}" destId="{2C50009B-2A06-448E-AF1B-99BF5C1BE85E}" srcOrd="0" destOrd="0" presId="urn:microsoft.com/office/officeart/2005/8/layout/cycle8"/>
    <dgm:cxn modelId="{E4EB8ACF-9B46-40D8-A095-F018CF5F8EC9}" type="presOf" srcId="{C1160B8D-6DA7-4D5B-A687-C30D6F2AA169}" destId="{77A7CFC9-53CC-439A-B333-5242E2F692E7}" srcOrd="0" destOrd="0" presId="urn:microsoft.com/office/officeart/2005/8/layout/cycle8"/>
    <dgm:cxn modelId="{62DB7FF1-3233-45DB-AF85-65F54AF8422C}" type="presOf" srcId="{6CD6947D-1326-4EAF-807C-52732201722E}" destId="{1DACDD2C-F6CC-40EC-A4DA-0850D34EBFAC}" srcOrd="1" destOrd="0" presId="urn:microsoft.com/office/officeart/2005/8/layout/cycle8"/>
    <dgm:cxn modelId="{0D35CCFC-FB6A-46C8-A3E5-17664A3B7255}" type="presOf" srcId="{A826AFB2-9FAD-45CF-900E-43B0A666C29B}" destId="{EBAE382B-C739-4FCD-8446-9B78C4D99E9A}" srcOrd="0" destOrd="0" presId="urn:microsoft.com/office/officeart/2005/8/layout/cycle8"/>
    <dgm:cxn modelId="{47A74500-8C21-48B5-BA69-3D5A9304FA5E}" type="presParOf" srcId="{7A1A3AC1-4BDA-41B2-83F3-6E0F8A51F269}" destId="{EBAE382B-C739-4FCD-8446-9B78C4D99E9A}" srcOrd="0" destOrd="0" presId="urn:microsoft.com/office/officeart/2005/8/layout/cycle8"/>
    <dgm:cxn modelId="{3FFEF857-2312-4601-81B1-AD9730BFF6FA}" type="presParOf" srcId="{7A1A3AC1-4BDA-41B2-83F3-6E0F8A51F269}" destId="{D436AE09-3189-485C-B63B-EC91CA290429}" srcOrd="1" destOrd="0" presId="urn:microsoft.com/office/officeart/2005/8/layout/cycle8"/>
    <dgm:cxn modelId="{8AD16E36-007A-4955-9A92-00395FD8643F}" type="presParOf" srcId="{7A1A3AC1-4BDA-41B2-83F3-6E0F8A51F269}" destId="{8AC42658-6273-4273-A0BF-231AF25F2786}" srcOrd="2" destOrd="0" presId="urn:microsoft.com/office/officeart/2005/8/layout/cycle8"/>
    <dgm:cxn modelId="{9CA4AA42-780B-4B5C-B72A-CEBB7F62C818}" type="presParOf" srcId="{7A1A3AC1-4BDA-41B2-83F3-6E0F8A51F269}" destId="{97CABD16-A7B4-4832-BC17-0F3E6CE35B04}" srcOrd="3" destOrd="0" presId="urn:microsoft.com/office/officeart/2005/8/layout/cycle8"/>
    <dgm:cxn modelId="{85329939-BC3E-46FB-B656-5F9041F67C39}" type="presParOf" srcId="{7A1A3AC1-4BDA-41B2-83F3-6E0F8A51F269}" destId="{77A7CFC9-53CC-439A-B333-5242E2F692E7}" srcOrd="4" destOrd="0" presId="urn:microsoft.com/office/officeart/2005/8/layout/cycle8"/>
    <dgm:cxn modelId="{2CA55930-F4AD-45A4-B75D-92C448E7E5DD}" type="presParOf" srcId="{7A1A3AC1-4BDA-41B2-83F3-6E0F8A51F269}" destId="{371B4375-783D-464D-92E0-C8CE99876FFD}" srcOrd="5" destOrd="0" presId="urn:microsoft.com/office/officeart/2005/8/layout/cycle8"/>
    <dgm:cxn modelId="{C7D425CC-0626-4636-9F48-2FF8F8FC2536}" type="presParOf" srcId="{7A1A3AC1-4BDA-41B2-83F3-6E0F8A51F269}" destId="{697AAEC4-97FC-480E-B7F5-968D4431F5A8}" srcOrd="6" destOrd="0" presId="urn:microsoft.com/office/officeart/2005/8/layout/cycle8"/>
    <dgm:cxn modelId="{42FEE712-1262-4EB6-A5EF-92D75F403BD7}" type="presParOf" srcId="{7A1A3AC1-4BDA-41B2-83F3-6E0F8A51F269}" destId="{3CF12CD7-CEAF-4CBB-80A9-506EDE7FDA6D}" srcOrd="7" destOrd="0" presId="urn:microsoft.com/office/officeart/2005/8/layout/cycle8"/>
    <dgm:cxn modelId="{E6645644-4064-4218-BD73-6456B20F1D4A}" type="presParOf" srcId="{7A1A3AC1-4BDA-41B2-83F3-6E0F8A51F269}" destId="{2C50009B-2A06-448E-AF1B-99BF5C1BE85E}" srcOrd="8" destOrd="0" presId="urn:microsoft.com/office/officeart/2005/8/layout/cycle8"/>
    <dgm:cxn modelId="{8C99094B-EA1F-4263-AFDC-5498F98E1147}" type="presParOf" srcId="{7A1A3AC1-4BDA-41B2-83F3-6E0F8A51F269}" destId="{17709BA5-F2C0-4237-A944-1AB0758886C7}" srcOrd="9" destOrd="0" presId="urn:microsoft.com/office/officeart/2005/8/layout/cycle8"/>
    <dgm:cxn modelId="{A958CFA2-A604-42F7-9401-6EC8C13378EC}" type="presParOf" srcId="{7A1A3AC1-4BDA-41B2-83F3-6E0F8A51F269}" destId="{D8B9B4C0-8783-4469-9410-201D7AEA49D7}" srcOrd="10" destOrd="0" presId="urn:microsoft.com/office/officeart/2005/8/layout/cycle8"/>
    <dgm:cxn modelId="{EC312406-B69A-431B-8A1E-B1D34EE00865}" type="presParOf" srcId="{7A1A3AC1-4BDA-41B2-83F3-6E0F8A51F269}" destId="{1DACDD2C-F6CC-40EC-A4DA-0850D34EBFAC}" srcOrd="11" destOrd="0" presId="urn:microsoft.com/office/officeart/2005/8/layout/cycle8"/>
    <dgm:cxn modelId="{3B5F7FF3-7F59-4CCE-AC18-2CC7D8D365B4}" type="presParOf" srcId="{7A1A3AC1-4BDA-41B2-83F3-6E0F8A51F269}" destId="{2FE501F6-F014-4865-AE70-F1714D93BEEC}" srcOrd="12" destOrd="0" presId="urn:microsoft.com/office/officeart/2005/8/layout/cycle8"/>
    <dgm:cxn modelId="{C283DA86-313C-48DE-BC07-8A6F53EC83F2}" type="presParOf" srcId="{7A1A3AC1-4BDA-41B2-83F3-6E0F8A51F269}" destId="{D382A062-D7CC-4B99-B710-C8D3754FFC36}" srcOrd="13" destOrd="0" presId="urn:microsoft.com/office/officeart/2005/8/layout/cycle8"/>
    <dgm:cxn modelId="{F886D2FD-2296-432E-92DC-3B6BA4A05800}" type="presParOf" srcId="{7A1A3AC1-4BDA-41B2-83F3-6E0F8A51F269}" destId="{081D6B06-0097-457B-9D4B-9942CF9BB30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493C7D-B274-F44D-A6C1-44227B205F54}" type="doc">
      <dgm:prSet loTypeId="urn:microsoft.com/office/officeart/2005/8/layout/hProcess4" loCatId="" qsTypeId="urn:microsoft.com/office/officeart/2005/8/quickstyle/simple4" qsCatId="simple" csTypeId="urn:microsoft.com/office/officeart/2005/8/colors/accent1_2#3" csCatId="accent1" phldr="1"/>
      <dgm:spPr/>
      <dgm:t>
        <a:bodyPr/>
        <a:lstStyle/>
        <a:p>
          <a:endParaRPr lang="en-US"/>
        </a:p>
      </dgm:t>
    </dgm:pt>
    <dgm:pt modelId="{F6B9CC23-2A87-7F4F-82C1-E53B4FBFDB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Functional Behavior Assessment</a:t>
          </a:r>
          <a:endParaRPr lang="en-US" dirty="0">
            <a:solidFill>
              <a:schemeClr val="tx1"/>
            </a:solidFill>
          </a:endParaRPr>
        </a:p>
      </dgm:t>
    </dgm:pt>
    <dgm:pt modelId="{1F37B78C-9749-F54E-ACB1-1227A034F902}" type="parTrans" cxnId="{1DB7CD1A-7F10-2E4F-BF7B-67CCBD9BB7AD}">
      <dgm:prSet/>
      <dgm:spPr/>
      <dgm:t>
        <a:bodyPr/>
        <a:lstStyle/>
        <a:p>
          <a:endParaRPr lang="en-US"/>
        </a:p>
      </dgm:t>
    </dgm:pt>
    <dgm:pt modelId="{FCC5FC0E-E667-A64B-B8E4-4964EF3138F8}" type="sibTrans" cxnId="{1DB7CD1A-7F10-2E4F-BF7B-67CCBD9BB7AD}">
      <dgm:prSet/>
      <dgm:spPr/>
      <dgm:t>
        <a:bodyPr/>
        <a:lstStyle/>
        <a:p>
          <a:endParaRPr lang="en-US"/>
        </a:p>
      </dgm:t>
    </dgm:pt>
    <dgm:pt modelId="{4C640C82-360D-4044-8AB3-3A0147489147}">
      <dgm:prSet phldrT="[Text]" custT="1"/>
      <dgm:spPr/>
      <dgm:t>
        <a:bodyPr/>
        <a:lstStyle/>
        <a:p>
          <a:r>
            <a:rPr lang="en-US" sz="2400" dirty="0" smtClean="0"/>
            <a:t>Describe Observable Behavior, collect data</a:t>
          </a:r>
          <a:endParaRPr lang="en-US" sz="2400" dirty="0"/>
        </a:p>
      </dgm:t>
    </dgm:pt>
    <dgm:pt modelId="{FE374D0D-A8D5-C040-B34A-692A9D2CE80D}" type="parTrans" cxnId="{BC57C32D-9E40-0F43-B060-8D285290AA12}">
      <dgm:prSet/>
      <dgm:spPr/>
      <dgm:t>
        <a:bodyPr/>
        <a:lstStyle/>
        <a:p>
          <a:endParaRPr lang="en-US"/>
        </a:p>
      </dgm:t>
    </dgm:pt>
    <dgm:pt modelId="{5F4DCEF4-696B-CB43-A4F6-24322357348D}" type="sibTrans" cxnId="{BC57C32D-9E40-0F43-B060-8D285290AA12}">
      <dgm:prSet/>
      <dgm:spPr/>
      <dgm:t>
        <a:bodyPr/>
        <a:lstStyle/>
        <a:p>
          <a:endParaRPr lang="en-US"/>
        </a:p>
      </dgm:t>
    </dgm:pt>
    <dgm:pt modelId="{CC509EE4-6DB9-C24F-8A60-3A85B941B77C}">
      <dgm:prSet phldrT="[Text]" custT="1"/>
      <dgm:spPr/>
      <dgm:t>
        <a:bodyPr/>
        <a:lstStyle/>
        <a:p>
          <a:r>
            <a:rPr lang="en-US" sz="2400" dirty="0" smtClean="0"/>
            <a:t>Determine the conditions that trigger &amp; reinforce behavior</a:t>
          </a:r>
          <a:endParaRPr lang="en-US" sz="2400" dirty="0"/>
        </a:p>
      </dgm:t>
    </dgm:pt>
    <dgm:pt modelId="{A7CB4467-DD1E-E54C-BAE5-638BA1F26005}" type="parTrans" cxnId="{CAF65501-67AF-DC43-A490-D0064ACC6D18}">
      <dgm:prSet/>
      <dgm:spPr/>
      <dgm:t>
        <a:bodyPr/>
        <a:lstStyle/>
        <a:p>
          <a:endParaRPr lang="en-US"/>
        </a:p>
      </dgm:t>
    </dgm:pt>
    <dgm:pt modelId="{D77CB3B7-85C3-AE4A-A003-51CAACF3A210}" type="sibTrans" cxnId="{CAF65501-67AF-DC43-A490-D0064ACC6D18}">
      <dgm:prSet/>
      <dgm:spPr/>
      <dgm:t>
        <a:bodyPr/>
        <a:lstStyle/>
        <a:p>
          <a:endParaRPr lang="en-US"/>
        </a:p>
      </dgm:t>
    </dgm:pt>
    <dgm:pt modelId="{849CEDF6-48A9-9744-A229-D1E6CEEEA9BA}">
      <dgm:prSet phldrT="[Text]"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Behavior Support Plan</a:t>
          </a:r>
          <a:endParaRPr lang="en-US" sz="2800" dirty="0">
            <a:solidFill>
              <a:schemeClr val="tx1"/>
            </a:solidFill>
          </a:endParaRPr>
        </a:p>
      </dgm:t>
    </dgm:pt>
    <dgm:pt modelId="{581DEAE2-083F-8445-839C-230284DB4739}" type="parTrans" cxnId="{A67A1DE1-2D43-6B4D-BBFB-6048FAA5D05E}">
      <dgm:prSet/>
      <dgm:spPr/>
      <dgm:t>
        <a:bodyPr/>
        <a:lstStyle/>
        <a:p>
          <a:endParaRPr lang="en-US"/>
        </a:p>
      </dgm:t>
    </dgm:pt>
    <dgm:pt modelId="{9528C57E-4DAF-F547-9D37-74854457E9BF}" type="sibTrans" cxnId="{A67A1DE1-2D43-6B4D-BBFB-6048FAA5D05E}">
      <dgm:prSet/>
      <dgm:spPr>
        <a:gradFill rotWithShape="0">
          <a:gsLst>
            <a:gs pos="28000">
              <a:schemeClr val="accent1"/>
            </a:gs>
            <a:gs pos="100000">
              <a:scrgbClr r="0" g="0" b="0">
                <a:tint val="50000"/>
                <a:shade val="100000"/>
                <a:satMod val="350000"/>
              </a:scrgbClr>
            </a:gs>
          </a:gsLst>
          <a:lin ang="18000000" scaled="0"/>
        </a:gradFill>
      </dgm:spPr>
      <dgm:t>
        <a:bodyPr/>
        <a:lstStyle/>
        <a:p>
          <a:endParaRPr lang="en-US"/>
        </a:p>
      </dgm:t>
    </dgm:pt>
    <dgm:pt modelId="{E43C8A1A-E6D9-5641-9AF6-00BCA636137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Individual Education Program </a:t>
          </a:r>
          <a:endParaRPr lang="en-US" dirty="0">
            <a:solidFill>
              <a:schemeClr val="tx1"/>
            </a:solidFill>
          </a:endParaRPr>
        </a:p>
      </dgm:t>
    </dgm:pt>
    <dgm:pt modelId="{EC7FBD5C-4B64-1644-AE3B-D0DB0B97B486}" type="parTrans" cxnId="{1E662DF2-8E63-F64E-B4F8-C37C90F29820}">
      <dgm:prSet/>
      <dgm:spPr/>
      <dgm:t>
        <a:bodyPr/>
        <a:lstStyle/>
        <a:p>
          <a:endParaRPr lang="en-US"/>
        </a:p>
      </dgm:t>
    </dgm:pt>
    <dgm:pt modelId="{788EF9E6-2908-874E-8546-3A34C7638645}" type="sibTrans" cxnId="{1E662DF2-8E63-F64E-B4F8-C37C90F29820}">
      <dgm:prSet/>
      <dgm:spPr/>
      <dgm:t>
        <a:bodyPr/>
        <a:lstStyle/>
        <a:p>
          <a:endParaRPr lang="en-US"/>
        </a:p>
      </dgm:t>
    </dgm:pt>
    <dgm:pt modelId="{B88F6EB4-FA27-F749-8D24-EDF7EE067450}">
      <dgm:prSet phldrT="[Text]" custT="1"/>
      <dgm:spPr/>
      <dgm:t>
        <a:bodyPr/>
        <a:lstStyle/>
        <a:p>
          <a:r>
            <a:rPr lang="en-US" sz="2400" dirty="0" smtClean="0"/>
            <a:t>Describe behaviors in unique needs</a:t>
          </a:r>
          <a:endParaRPr lang="en-US" sz="2400" dirty="0"/>
        </a:p>
      </dgm:t>
    </dgm:pt>
    <dgm:pt modelId="{35F3BA9E-EEF6-A945-842B-C4F9EAF4FD59}" type="parTrans" cxnId="{D92BE7F3-4376-764F-B276-69DD364D98A7}">
      <dgm:prSet/>
      <dgm:spPr/>
      <dgm:t>
        <a:bodyPr/>
        <a:lstStyle/>
        <a:p>
          <a:endParaRPr lang="en-US"/>
        </a:p>
      </dgm:t>
    </dgm:pt>
    <dgm:pt modelId="{0BC12A41-5413-EE43-91C0-CE5E5D35BF2E}" type="sibTrans" cxnId="{D92BE7F3-4376-764F-B276-69DD364D98A7}">
      <dgm:prSet/>
      <dgm:spPr/>
      <dgm:t>
        <a:bodyPr/>
        <a:lstStyle/>
        <a:p>
          <a:endParaRPr lang="en-US"/>
        </a:p>
      </dgm:t>
    </dgm:pt>
    <dgm:pt modelId="{9C03DE51-5CD2-7446-8177-445345B756C0}">
      <dgm:prSet phldrT="[Text]" custT="1"/>
      <dgm:spPr/>
      <dgm:t>
        <a:bodyPr/>
        <a:lstStyle/>
        <a:p>
          <a:r>
            <a:rPr lang="en-US" sz="2400" dirty="0" smtClean="0"/>
            <a:t>Determine Services to meet those unique needs (conditions needed or goal for improved performance)</a:t>
          </a:r>
          <a:endParaRPr lang="en-US" sz="2400" dirty="0"/>
        </a:p>
      </dgm:t>
    </dgm:pt>
    <dgm:pt modelId="{DF41E818-16B3-A94B-9120-7FC77049C7D5}" type="parTrans" cxnId="{10C5CDF8-4B30-EB4D-B28F-E0F80E860C03}">
      <dgm:prSet/>
      <dgm:spPr/>
      <dgm:t>
        <a:bodyPr/>
        <a:lstStyle/>
        <a:p>
          <a:endParaRPr lang="en-US"/>
        </a:p>
      </dgm:t>
    </dgm:pt>
    <dgm:pt modelId="{A6DD9018-DF80-A348-8C17-D25F996A779A}" type="sibTrans" cxnId="{10C5CDF8-4B30-EB4D-B28F-E0F80E860C03}">
      <dgm:prSet/>
      <dgm:spPr/>
      <dgm:t>
        <a:bodyPr/>
        <a:lstStyle/>
        <a:p>
          <a:endParaRPr lang="en-US"/>
        </a:p>
      </dgm:t>
    </dgm:pt>
    <dgm:pt modelId="{D1D94AE1-A8D7-2549-8569-5D7193258568}">
      <dgm:prSet phldrT="[Text]" custT="1"/>
      <dgm:spPr/>
      <dgm:t>
        <a:bodyPr/>
        <a:lstStyle/>
        <a:p>
          <a:r>
            <a:rPr lang="en-US" sz="2400" dirty="0" smtClean="0"/>
            <a:t>Specify the intervention strategies</a:t>
          </a:r>
          <a:endParaRPr lang="en-US" sz="2400" dirty="0"/>
        </a:p>
      </dgm:t>
    </dgm:pt>
    <dgm:pt modelId="{7EB8EB8C-53A5-594E-911E-EE9EBB79BBD9}" type="sibTrans" cxnId="{0DCC0CC8-9356-2446-AA5B-3A20BF49E0E7}">
      <dgm:prSet/>
      <dgm:spPr/>
      <dgm:t>
        <a:bodyPr/>
        <a:lstStyle/>
        <a:p>
          <a:endParaRPr lang="en-US"/>
        </a:p>
      </dgm:t>
    </dgm:pt>
    <dgm:pt modelId="{428FE727-FE6B-614F-9450-99DCEC9943F6}" type="parTrans" cxnId="{0DCC0CC8-9356-2446-AA5B-3A20BF49E0E7}">
      <dgm:prSet/>
      <dgm:spPr/>
      <dgm:t>
        <a:bodyPr/>
        <a:lstStyle/>
        <a:p>
          <a:endParaRPr lang="en-US"/>
        </a:p>
      </dgm:t>
    </dgm:pt>
    <dgm:pt modelId="{CB8248BD-6F24-4A99-95CD-F7EAF6EDAD0B}">
      <dgm:prSet phldrT="[Text]" custT="1"/>
      <dgm:spPr/>
      <dgm:t>
        <a:bodyPr/>
        <a:lstStyle/>
        <a:p>
          <a:r>
            <a:rPr lang="en-US" sz="2400" dirty="0" smtClean="0"/>
            <a:t>Teach/Support appropriate, positive behaviors</a:t>
          </a:r>
          <a:endParaRPr lang="en-US" dirty="0">
            <a:solidFill>
              <a:schemeClr val="tx2"/>
            </a:solidFill>
          </a:endParaRPr>
        </a:p>
      </dgm:t>
    </dgm:pt>
    <dgm:pt modelId="{F4201E74-95A2-40B5-BA0E-99C558364CAC}" type="parTrans" cxnId="{1C59198B-7049-4693-BE03-5763713FFA26}">
      <dgm:prSet/>
      <dgm:spPr/>
      <dgm:t>
        <a:bodyPr/>
        <a:lstStyle/>
        <a:p>
          <a:endParaRPr lang="en-US"/>
        </a:p>
      </dgm:t>
    </dgm:pt>
    <dgm:pt modelId="{B8315FDC-DB7E-464C-A6C6-6F0CCCDFB834}" type="sibTrans" cxnId="{1C59198B-7049-4693-BE03-5763713FFA26}">
      <dgm:prSet/>
      <dgm:spPr/>
      <dgm:t>
        <a:bodyPr/>
        <a:lstStyle/>
        <a:p>
          <a:endParaRPr lang="en-US"/>
        </a:p>
      </dgm:t>
    </dgm:pt>
    <dgm:pt modelId="{B8224FAF-B41C-F545-9C35-0BD680AD962B}" type="pres">
      <dgm:prSet presAssocID="{46493C7D-B274-F44D-A6C1-44227B205F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E3CD93-D9C4-7442-8261-00424B6517F0}" type="pres">
      <dgm:prSet presAssocID="{46493C7D-B274-F44D-A6C1-44227B205F54}" presName="tSp" presStyleCnt="0"/>
      <dgm:spPr/>
    </dgm:pt>
    <dgm:pt modelId="{80FDC10A-49E4-FA4A-9C8A-9C7C43F9BC6C}" type="pres">
      <dgm:prSet presAssocID="{46493C7D-B274-F44D-A6C1-44227B205F54}" presName="bSp" presStyleCnt="0"/>
      <dgm:spPr/>
    </dgm:pt>
    <dgm:pt modelId="{63FB8703-437D-544E-9448-F9770D4A96E6}" type="pres">
      <dgm:prSet presAssocID="{46493C7D-B274-F44D-A6C1-44227B205F54}" presName="process" presStyleCnt="0"/>
      <dgm:spPr/>
    </dgm:pt>
    <dgm:pt modelId="{37051F99-F8F4-3F41-9A68-0A22A01FB17F}" type="pres">
      <dgm:prSet presAssocID="{F6B9CC23-2A87-7F4F-82C1-E53B4FBFDB0C}" presName="composite1" presStyleCnt="0"/>
      <dgm:spPr/>
    </dgm:pt>
    <dgm:pt modelId="{BDD08BDA-295F-964E-9C8D-FAFF444DC987}" type="pres">
      <dgm:prSet presAssocID="{F6B9CC23-2A87-7F4F-82C1-E53B4FBFDB0C}" presName="dummyNode1" presStyleLbl="node1" presStyleIdx="0" presStyleCnt="3"/>
      <dgm:spPr/>
    </dgm:pt>
    <dgm:pt modelId="{497B7D86-504A-5045-BC77-6FC844812312}" type="pres">
      <dgm:prSet presAssocID="{F6B9CC23-2A87-7F4F-82C1-E53B4FBFDB0C}" presName="childNode1" presStyleLbl="bgAcc1" presStyleIdx="0" presStyleCnt="3" custScaleX="135633" custScaleY="234242" custLinFactNeighborX="1420" custLinFactNeighborY="-35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9057F-7A60-EA40-92B3-6FD45F501D3E}" type="pres">
      <dgm:prSet presAssocID="{F6B9CC23-2A87-7F4F-82C1-E53B4FBFDB0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619E-E3DF-9945-B679-85B401A456CD}" type="pres">
      <dgm:prSet presAssocID="{F6B9CC23-2A87-7F4F-82C1-E53B4FBFDB0C}" presName="parentNode1" presStyleLbl="node1" presStyleIdx="0" presStyleCnt="3" custScaleX="117471" custScaleY="188712" custLinFactY="38988" custLinFactNeighborX="-2212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FEF1ED-02C4-654B-A336-5BCA86A32443}" type="pres">
      <dgm:prSet presAssocID="{F6B9CC23-2A87-7F4F-82C1-E53B4FBFDB0C}" presName="connSite1" presStyleCnt="0"/>
      <dgm:spPr/>
    </dgm:pt>
    <dgm:pt modelId="{9713D643-AC43-AB44-A60A-B4173C151502}" type="pres">
      <dgm:prSet presAssocID="{FCC5FC0E-E667-A64B-B8E4-4964EF3138F8}" presName="Name9" presStyleLbl="sibTrans2D1" presStyleIdx="0" presStyleCnt="2" custScaleX="83301" custScaleY="25669" custLinFactNeighborX="16467" custLinFactNeighborY="47055"/>
      <dgm:spPr>
        <a:prstGeom prst="curvedUpArrow">
          <a:avLst/>
        </a:prstGeom>
      </dgm:spPr>
      <dgm:t>
        <a:bodyPr/>
        <a:lstStyle/>
        <a:p>
          <a:endParaRPr lang="en-US"/>
        </a:p>
      </dgm:t>
    </dgm:pt>
    <dgm:pt modelId="{1C3A88BC-4E41-2E45-9795-AB1B32D3766B}" type="pres">
      <dgm:prSet presAssocID="{849CEDF6-48A9-9744-A229-D1E6CEEEA9BA}" presName="composite2" presStyleCnt="0"/>
      <dgm:spPr/>
    </dgm:pt>
    <dgm:pt modelId="{58DE79D6-68F0-BC42-BC07-62914F134E40}" type="pres">
      <dgm:prSet presAssocID="{849CEDF6-48A9-9744-A229-D1E6CEEEA9BA}" presName="dummyNode2" presStyleLbl="node1" presStyleIdx="0" presStyleCnt="3"/>
      <dgm:spPr/>
    </dgm:pt>
    <dgm:pt modelId="{2F0A1F65-0233-FC42-88A9-9FBE713732ED}" type="pres">
      <dgm:prSet presAssocID="{849CEDF6-48A9-9744-A229-D1E6CEEEA9BA}" presName="childNode2" presStyleLbl="bgAcc1" presStyleIdx="1" presStyleCnt="3" custScaleX="149425" custScaleY="224084" custLinFactNeighborX="80" custLinFactNeighborY="-165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C7035-2A7A-1549-95F0-076C6382D164}" type="pres">
      <dgm:prSet presAssocID="{849CEDF6-48A9-9744-A229-D1E6CEEEA9B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67181-36D7-7647-9639-3019CEC306E8}" type="pres">
      <dgm:prSet presAssocID="{849CEDF6-48A9-9744-A229-D1E6CEEEA9BA}" presName="parentNode2" presStyleLbl="node1" presStyleIdx="1" presStyleCnt="3" custScaleX="137482" custScaleY="230481" custLinFactY="-83341" custLinFactNeighborX="-2095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A1AB7C-4E70-E543-B15F-F0395E544B38}" type="pres">
      <dgm:prSet presAssocID="{849CEDF6-48A9-9744-A229-D1E6CEEEA9BA}" presName="connSite2" presStyleCnt="0"/>
      <dgm:spPr/>
    </dgm:pt>
    <dgm:pt modelId="{F44A5D90-9E8C-414A-86B8-6DE2E8649F94}" type="pres">
      <dgm:prSet presAssocID="{9528C57E-4DAF-F547-9D37-74854457E9BF}" presName="Name18" presStyleLbl="sibTrans2D1" presStyleIdx="1" presStyleCnt="2" custScaleY="26544" custLinFactNeighborX="7337" custLinFactNeighborY="-41001"/>
      <dgm:spPr>
        <a:prstGeom prst="curvedDownArrow">
          <a:avLst/>
        </a:prstGeom>
      </dgm:spPr>
      <dgm:t>
        <a:bodyPr/>
        <a:lstStyle/>
        <a:p>
          <a:endParaRPr lang="en-US"/>
        </a:p>
      </dgm:t>
    </dgm:pt>
    <dgm:pt modelId="{E5F77CB9-B3E0-B04A-8841-F2D5BECBCA79}" type="pres">
      <dgm:prSet presAssocID="{E43C8A1A-E6D9-5641-9AF6-00BCA636137C}" presName="composite1" presStyleCnt="0"/>
      <dgm:spPr/>
    </dgm:pt>
    <dgm:pt modelId="{8DEF1143-5731-4149-B5AF-062A1F460CC4}" type="pres">
      <dgm:prSet presAssocID="{E43C8A1A-E6D9-5641-9AF6-00BCA636137C}" presName="dummyNode1" presStyleLbl="node1" presStyleIdx="1" presStyleCnt="3"/>
      <dgm:spPr/>
    </dgm:pt>
    <dgm:pt modelId="{C4A5943A-31BD-6D48-A371-AAFE094E0E32}" type="pres">
      <dgm:prSet presAssocID="{E43C8A1A-E6D9-5641-9AF6-00BCA636137C}" presName="childNode1" presStyleLbl="bgAcc1" presStyleIdx="2" presStyleCnt="3" custScaleX="143564" custScaleY="266839" custLinFactNeighborX="-2259" custLinFactNeighborY="9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7D0EE8-0569-2745-9BA3-8D451668AD76}" type="pres">
      <dgm:prSet presAssocID="{E43C8A1A-E6D9-5641-9AF6-00BCA636137C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3FD33-D6CB-8948-833D-9F360047BAEF}" type="pres">
      <dgm:prSet presAssocID="{E43C8A1A-E6D9-5641-9AF6-00BCA636137C}" presName="parentNode1" presStyleLbl="node1" presStyleIdx="2" presStyleCnt="3" custScaleX="116158" custScaleY="175816" custLinFactY="100000" custLinFactNeighborX="-14636" custLinFactNeighborY="177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64BE0-8C6E-6740-9825-B8AC063BF864}" type="pres">
      <dgm:prSet presAssocID="{E43C8A1A-E6D9-5641-9AF6-00BCA636137C}" presName="connSite1" presStyleCnt="0"/>
      <dgm:spPr/>
    </dgm:pt>
  </dgm:ptLst>
  <dgm:cxnLst>
    <dgm:cxn modelId="{10C5CDF8-4B30-EB4D-B28F-E0F80E860C03}" srcId="{E43C8A1A-E6D9-5641-9AF6-00BCA636137C}" destId="{9C03DE51-5CD2-7446-8177-445345B756C0}" srcOrd="1" destOrd="0" parTransId="{DF41E818-16B3-A94B-9120-7FC77049C7D5}" sibTransId="{A6DD9018-DF80-A348-8C17-D25F996A779A}"/>
    <dgm:cxn modelId="{6E2CC1F5-E107-4A16-9108-3031881D07EC}" type="presOf" srcId="{CB8248BD-6F24-4A99-95CD-F7EAF6EDAD0B}" destId="{AA5C7035-2A7A-1549-95F0-076C6382D164}" srcOrd="1" destOrd="0" presId="urn:microsoft.com/office/officeart/2005/8/layout/hProcess4"/>
    <dgm:cxn modelId="{9C641ABE-A234-49A6-B279-4B4B08D757C9}" type="presOf" srcId="{46493C7D-B274-F44D-A6C1-44227B205F54}" destId="{B8224FAF-B41C-F545-9C35-0BD680AD962B}" srcOrd="0" destOrd="0" presId="urn:microsoft.com/office/officeart/2005/8/layout/hProcess4"/>
    <dgm:cxn modelId="{450ADFE7-8AE6-4A9F-AA92-9CF82237B2B9}" type="presOf" srcId="{4C640C82-360D-4044-8AB3-3A0147489147}" destId="{497B7D86-504A-5045-BC77-6FC844812312}" srcOrd="0" destOrd="0" presId="urn:microsoft.com/office/officeart/2005/8/layout/hProcess4"/>
    <dgm:cxn modelId="{03CF3EAB-E964-4813-999E-A5323E9E891F}" type="presOf" srcId="{9C03DE51-5CD2-7446-8177-445345B756C0}" destId="{C4A5943A-31BD-6D48-A371-AAFE094E0E32}" srcOrd="0" destOrd="1" presId="urn:microsoft.com/office/officeart/2005/8/layout/hProcess4"/>
    <dgm:cxn modelId="{1165FDD1-6D63-4E68-99F2-E99E5B38E8DD}" type="presOf" srcId="{CC509EE4-6DB9-C24F-8A60-3A85B941B77C}" destId="{EF29057F-7A60-EA40-92B3-6FD45F501D3E}" srcOrd="1" destOrd="1" presId="urn:microsoft.com/office/officeart/2005/8/layout/hProcess4"/>
    <dgm:cxn modelId="{0DCC0CC8-9356-2446-AA5B-3A20BF49E0E7}" srcId="{849CEDF6-48A9-9744-A229-D1E6CEEEA9BA}" destId="{D1D94AE1-A8D7-2549-8569-5D7193258568}" srcOrd="1" destOrd="0" parTransId="{428FE727-FE6B-614F-9450-99DCEC9943F6}" sibTransId="{7EB8EB8C-53A5-594E-911E-EE9EBB79BBD9}"/>
    <dgm:cxn modelId="{73BE1575-FCB0-417B-A9BF-38BF7B4B5839}" type="presOf" srcId="{D1D94AE1-A8D7-2549-8569-5D7193258568}" destId="{AA5C7035-2A7A-1549-95F0-076C6382D164}" srcOrd="1" destOrd="1" presId="urn:microsoft.com/office/officeart/2005/8/layout/hProcess4"/>
    <dgm:cxn modelId="{3D233CC0-DFDF-488B-8D86-4D945A74F427}" type="presOf" srcId="{CB8248BD-6F24-4A99-95CD-F7EAF6EDAD0B}" destId="{2F0A1F65-0233-FC42-88A9-9FBE713732ED}" srcOrd="0" destOrd="0" presId="urn:microsoft.com/office/officeart/2005/8/layout/hProcess4"/>
    <dgm:cxn modelId="{D92BE7F3-4376-764F-B276-69DD364D98A7}" srcId="{E43C8A1A-E6D9-5641-9AF6-00BCA636137C}" destId="{B88F6EB4-FA27-F749-8D24-EDF7EE067450}" srcOrd="0" destOrd="0" parTransId="{35F3BA9E-EEF6-A945-842B-C4F9EAF4FD59}" sibTransId="{0BC12A41-5413-EE43-91C0-CE5E5D35BF2E}"/>
    <dgm:cxn modelId="{796D9EE8-A7D3-4658-8024-6616216F1527}" type="presOf" srcId="{D1D94AE1-A8D7-2549-8569-5D7193258568}" destId="{2F0A1F65-0233-FC42-88A9-9FBE713732ED}" srcOrd="0" destOrd="1" presId="urn:microsoft.com/office/officeart/2005/8/layout/hProcess4"/>
    <dgm:cxn modelId="{1E662DF2-8E63-F64E-B4F8-C37C90F29820}" srcId="{46493C7D-B274-F44D-A6C1-44227B205F54}" destId="{E43C8A1A-E6D9-5641-9AF6-00BCA636137C}" srcOrd="2" destOrd="0" parTransId="{EC7FBD5C-4B64-1644-AE3B-D0DB0B97B486}" sibTransId="{788EF9E6-2908-874E-8546-3A34C7638645}"/>
    <dgm:cxn modelId="{48AE82B8-1CB5-4C76-A374-CD2FE3C85960}" type="presOf" srcId="{E43C8A1A-E6D9-5641-9AF6-00BCA636137C}" destId="{3B23FD33-D6CB-8948-833D-9F360047BAEF}" srcOrd="0" destOrd="0" presId="urn:microsoft.com/office/officeart/2005/8/layout/hProcess4"/>
    <dgm:cxn modelId="{A67A1DE1-2D43-6B4D-BBFB-6048FAA5D05E}" srcId="{46493C7D-B274-F44D-A6C1-44227B205F54}" destId="{849CEDF6-48A9-9744-A229-D1E6CEEEA9BA}" srcOrd="1" destOrd="0" parTransId="{581DEAE2-083F-8445-839C-230284DB4739}" sibTransId="{9528C57E-4DAF-F547-9D37-74854457E9BF}"/>
    <dgm:cxn modelId="{92899BFD-2989-46E8-A5B9-00470C4549B3}" type="presOf" srcId="{9528C57E-4DAF-F547-9D37-74854457E9BF}" destId="{F44A5D90-9E8C-414A-86B8-6DE2E8649F94}" srcOrd="0" destOrd="0" presId="urn:microsoft.com/office/officeart/2005/8/layout/hProcess4"/>
    <dgm:cxn modelId="{96C33692-9414-42C8-8CCD-1669F90D914A}" type="presOf" srcId="{CC509EE4-6DB9-C24F-8A60-3A85B941B77C}" destId="{497B7D86-504A-5045-BC77-6FC844812312}" srcOrd="0" destOrd="1" presId="urn:microsoft.com/office/officeart/2005/8/layout/hProcess4"/>
    <dgm:cxn modelId="{6E0039E1-F3D3-4AC4-8048-974DA73D02F7}" type="presOf" srcId="{B88F6EB4-FA27-F749-8D24-EDF7EE067450}" destId="{C4A5943A-31BD-6D48-A371-AAFE094E0E32}" srcOrd="0" destOrd="0" presId="urn:microsoft.com/office/officeart/2005/8/layout/hProcess4"/>
    <dgm:cxn modelId="{6D7BDE3F-0C83-4CFE-92FE-2CB30AC4D8C3}" type="presOf" srcId="{4C640C82-360D-4044-8AB3-3A0147489147}" destId="{EF29057F-7A60-EA40-92B3-6FD45F501D3E}" srcOrd="1" destOrd="0" presId="urn:microsoft.com/office/officeart/2005/8/layout/hProcess4"/>
    <dgm:cxn modelId="{DA86983B-E5A1-4C2E-8D24-7723AD6983AC}" type="presOf" srcId="{F6B9CC23-2A87-7F4F-82C1-E53B4FBFDB0C}" destId="{13D0619E-E3DF-9945-B679-85B401A456CD}" srcOrd="0" destOrd="0" presId="urn:microsoft.com/office/officeart/2005/8/layout/hProcess4"/>
    <dgm:cxn modelId="{1C59198B-7049-4693-BE03-5763713FFA26}" srcId="{849CEDF6-48A9-9744-A229-D1E6CEEEA9BA}" destId="{CB8248BD-6F24-4A99-95CD-F7EAF6EDAD0B}" srcOrd="0" destOrd="0" parTransId="{F4201E74-95A2-40B5-BA0E-99C558364CAC}" sibTransId="{B8315FDC-DB7E-464C-A6C6-6F0CCCDFB834}"/>
    <dgm:cxn modelId="{96C7711B-71C6-4A0F-BDC5-9F5A657BC0D2}" type="presOf" srcId="{B88F6EB4-FA27-F749-8D24-EDF7EE067450}" destId="{747D0EE8-0569-2745-9BA3-8D451668AD76}" srcOrd="1" destOrd="0" presId="urn:microsoft.com/office/officeart/2005/8/layout/hProcess4"/>
    <dgm:cxn modelId="{3424C5FB-BB89-47F0-8A90-61FCE55205F6}" type="presOf" srcId="{849CEDF6-48A9-9744-A229-D1E6CEEEA9BA}" destId="{A0767181-36D7-7647-9639-3019CEC306E8}" srcOrd="0" destOrd="0" presId="urn:microsoft.com/office/officeart/2005/8/layout/hProcess4"/>
    <dgm:cxn modelId="{CAF65501-67AF-DC43-A490-D0064ACC6D18}" srcId="{F6B9CC23-2A87-7F4F-82C1-E53B4FBFDB0C}" destId="{CC509EE4-6DB9-C24F-8A60-3A85B941B77C}" srcOrd="1" destOrd="0" parTransId="{A7CB4467-DD1E-E54C-BAE5-638BA1F26005}" sibTransId="{D77CB3B7-85C3-AE4A-A003-51CAACF3A210}"/>
    <dgm:cxn modelId="{9089D3C0-DE68-4D6C-81AB-2B0C84F6800C}" type="presOf" srcId="{FCC5FC0E-E667-A64B-B8E4-4964EF3138F8}" destId="{9713D643-AC43-AB44-A60A-B4173C151502}" srcOrd="0" destOrd="0" presId="urn:microsoft.com/office/officeart/2005/8/layout/hProcess4"/>
    <dgm:cxn modelId="{1DB7CD1A-7F10-2E4F-BF7B-67CCBD9BB7AD}" srcId="{46493C7D-B274-F44D-A6C1-44227B205F54}" destId="{F6B9CC23-2A87-7F4F-82C1-E53B4FBFDB0C}" srcOrd="0" destOrd="0" parTransId="{1F37B78C-9749-F54E-ACB1-1227A034F902}" sibTransId="{FCC5FC0E-E667-A64B-B8E4-4964EF3138F8}"/>
    <dgm:cxn modelId="{A84CBB59-24E9-44EB-BAAF-02D6E98C33C8}" type="presOf" srcId="{9C03DE51-5CD2-7446-8177-445345B756C0}" destId="{747D0EE8-0569-2745-9BA3-8D451668AD76}" srcOrd="1" destOrd="1" presId="urn:microsoft.com/office/officeart/2005/8/layout/hProcess4"/>
    <dgm:cxn modelId="{BC57C32D-9E40-0F43-B060-8D285290AA12}" srcId="{F6B9CC23-2A87-7F4F-82C1-E53B4FBFDB0C}" destId="{4C640C82-360D-4044-8AB3-3A0147489147}" srcOrd="0" destOrd="0" parTransId="{FE374D0D-A8D5-C040-B34A-692A9D2CE80D}" sibTransId="{5F4DCEF4-696B-CB43-A4F6-24322357348D}"/>
    <dgm:cxn modelId="{99712DB6-56EB-4BE1-83AE-207B6678B8B5}" type="presParOf" srcId="{B8224FAF-B41C-F545-9C35-0BD680AD962B}" destId="{27E3CD93-D9C4-7442-8261-00424B6517F0}" srcOrd="0" destOrd="0" presId="urn:microsoft.com/office/officeart/2005/8/layout/hProcess4"/>
    <dgm:cxn modelId="{5320D50C-2D86-4925-A47C-0E9069554590}" type="presParOf" srcId="{B8224FAF-B41C-F545-9C35-0BD680AD962B}" destId="{80FDC10A-49E4-FA4A-9C8A-9C7C43F9BC6C}" srcOrd="1" destOrd="0" presId="urn:microsoft.com/office/officeart/2005/8/layout/hProcess4"/>
    <dgm:cxn modelId="{359A3861-E03B-4CE3-8644-365C78E8E0C3}" type="presParOf" srcId="{B8224FAF-B41C-F545-9C35-0BD680AD962B}" destId="{63FB8703-437D-544E-9448-F9770D4A96E6}" srcOrd="2" destOrd="0" presId="urn:microsoft.com/office/officeart/2005/8/layout/hProcess4"/>
    <dgm:cxn modelId="{C22FA662-01C8-46CF-B297-136AACC12D57}" type="presParOf" srcId="{63FB8703-437D-544E-9448-F9770D4A96E6}" destId="{37051F99-F8F4-3F41-9A68-0A22A01FB17F}" srcOrd="0" destOrd="0" presId="urn:microsoft.com/office/officeart/2005/8/layout/hProcess4"/>
    <dgm:cxn modelId="{8811DF72-0266-40E6-B9D7-8E66B0E84297}" type="presParOf" srcId="{37051F99-F8F4-3F41-9A68-0A22A01FB17F}" destId="{BDD08BDA-295F-964E-9C8D-FAFF444DC987}" srcOrd="0" destOrd="0" presId="urn:microsoft.com/office/officeart/2005/8/layout/hProcess4"/>
    <dgm:cxn modelId="{87A2AED0-5A5D-494D-9037-D3A28F08003E}" type="presParOf" srcId="{37051F99-F8F4-3F41-9A68-0A22A01FB17F}" destId="{497B7D86-504A-5045-BC77-6FC844812312}" srcOrd="1" destOrd="0" presId="urn:microsoft.com/office/officeart/2005/8/layout/hProcess4"/>
    <dgm:cxn modelId="{9683FE4B-E6D3-4281-85C2-1C7B35F014E1}" type="presParOf" srcId="{37051F99-F8F4-3F41-9A68-0A22A01FB17F}" destId="{EF29057F-7A60-EA40-92B3-6FD45F501D3E}" srcOrd="2" destOrd="0" presId="urn:microsoft.com/office/officeart/2005/8/layout/hProcess4"/>
    <dgm:cxn modelId="{1C39C2BF-B08D-4ACD-B8E3-B919A82F2C78}" type="presParOf" srcId="{37051F99-F8F4-3F41-9A68-0A22A01FB17F}" destId="{13D0619E-E3DF-9945-B679-85B401A456CD}" srcOrd="3" destOrd="0" presId="urn:microsoft.com/office/officeart/2005/8/layout/hProcess4"/>
    <dgm:cxn modelId="{7EDC66AF-A0A8-470E-989C-8A04EBF1098E}" type="presParOf" srcId="{37051F99-F8F4-3F41-9A68-0A22A01FB17F}" destId="{41FEF1ED-02C4-654B-A336-5BCA86A32443}" srcOrd="4" destOrd="0" presId="urn:microsoft.com/office/officeart/2005/8/layout/hProcess4"/>
    <dgm:cxn modelId="{823A1590-8808-4F13-ADE4-36A8A88B7D25}" type="presParOf" srcId="{63FB8703-437D-544E-9448-F9770D4A96E6}" destId="{9713D643-AC43-AB44-A60A-B4173C151502}" srcOrd="1" destOrd="0" presId="urn:microsoft.com/office/officeart/2005/8/layout/hProcess4"/>
    <dgm:cxn modelId="{7BBF9152-FC96-485C-9BFC-106D258ED755}" type="presParOf" srcId="{63FB8703-437D-544E-9448-F9770D4A96E6}" destId="{1C3A88BC-4E41-2E45-9795-AB1B32D3766B}" srcOrd="2" destOrd="0" presId="urn:microsoft.com/office/officeart/2005/8/layout/hProcess4"/>
    <dgm:cxn modelId="{9276A498-D526-4B1F-89BB-1F43AE8F467E}" type="presParOf" srcId="{1C3A88BC-4E41-2E45-9795-AB1B32D3766B}" destId="{58DE79D6-68F0-BC42-BC07-62914F134E40}" srcOrd="0" destOrd="0" presId="urn:microsoft.com/office/officeart/2005/8/layout/hProcess4"/>
    <dgm:cxn modelId="{6858928A-C224-484D-ABF1-0F2A3543EB95}" type="presParOf" srcId="{1C3A88BC-4E41-2E45-9795-AB1B32D3766B}" destId="{2F0A1F65-0233-FC42-88A9-9FBE713732ED}" srcOrd="1" destOrd="0" presId="urn:microsoft.com/office/officeart/2005/8/layout/hProcess4"/>
    <dgm:cxn modelId="{E81C5640-5E7E-477F-B70F-7F196ADE4EAF}" type="presParOf" srcId="{1C3A88BC-4E41-2E45-9795-AB1B32D3766B}" destId="{AA5C7035-2A7A-1549-95F0-076C6382D164}" srcOrd="2" destOrd="0" presId="urn:microsoft.com/office/officeart/2005/8/layout/hProcess4"/>
    <dgm:cxn modelId="{9EE16776-6763-49FD-AE43-994C4CFF7A6A}" type="presParOf" srcId="{1C3A88BC-4E41-2E45-9795-AB1B32D3766B}" destId="{A0767181-36D7-7647-9639-3019CEC306E8}" srcOrd="3" destOrd="0" presId="urn:microsoft.com/office/officeart/2005/8/layout/hProcess4"/>
    <dgm:cxn modelId="{465B9658-7C30-48BB-B41E-26CEE36AD2DD}" type="presParOf" srcId="{1C3A88BC-4E41-2E45-9795-AB1B32D3766B}" destId="{D1A1AB7C-4E70-E543-B15F-F0395E544B38}" srcOrd="4" destOrd="0" presId="urn:microsoft.com/office/officeart/2005/8/layout/hProcess4"/>
    <dgm:cxn modelId="{9DA083FE-D990-436D-8F7C-FB029F20FB12}" type="presParOf" srcId="{63FB8703-437D-544E-9448-F9770D4A96E6}" destId="{F44A5D90-9E8C-414A-86B8-6DE2E8649F94}" srcOrd="3" destOrd="0" presId="urn:microsoft.com/office/officeart/2005/8/layout/hProcess4"/>
    <dgm:cxn modelId="{B5BBF05B-01C1-4C2C-9382-9D614267D932}" type="presParOf" srcId="{63FB8703-437D-544E-9448-F9770D4A96E6}" destId="{E5F77CB9-B3E0-B04A-8841-F2D5BECBCA79}" srcOrd="4" destOrd="0" presId="urn:microsoft.com/office/officeart/2005/8/layout/hProcess4"/>
    <dgm:cxn modelId="{C00D8576-EB38-4D4B-B124-88BD9438EA0B}" type="presParOf" srcId="{E5F77CB9-B3E0-B04A-8841-F2D5BECBCA79}" destId="{8DEF1143-5731-4149-B5AF-062A1F460CC4}" srcOrd="0" destOrd="0" presId="urn:microsoft.com/office/officeart/2005/8/layout/hProcess4"/>
    <dgm:cxn modelId="{DD50A5A3-D8FE-4568-8131-4EB22D90AAEE}" type="presParOf" srcId="{E5F77CB9-B3E0-B04A-8841-F2D5BECBCA79}" destId="{C4A5943A-31BD-6D48-A371-AAFE094E0E32}" srcOrd="1" destOrd="0" presId="urn:microsoft.com/office/officeart/2005/8/layout/hProcess4"/>
    <dgm:cxn modelId="{F0209A1C-E31A-4EC8-B310-853656463DA5}" type="presParOf" srcId="{E5F77CB9-B3E0-B04A-8841-F2D5BECBCA79}" destId="{747D0EE8-0569-2745-9BA3-8D451668AD76}" srcOrd="2" destOrd="0" presId="urn:microsoft.com/office/officeart/2005/8/layout/hProcess4"/>
    <dgm:cxn modelId="{E851665C-9DBC-4BBE-8F7C-04F823DD6630}" type="presParOf" srcId="{E5F77CB9-B3E0-B04A-8841-F2D5BECBCA79}" destId="{3B23FD33-D6CB-8948-833D-9F360047BAEF}" srcOrd="3" destOrd="0" presId="urn:microsoft.com/office/officeart/2005/8/layout/hProcess4"/>
    <dgm:cxn modelId="{551BCAA4-F322-48B4-B919-5969B4F8625D}" type="presParOf" srcId="{E5F77CB9-B3E0-B04A-8841-F2D5BECBCA79}" destId="{9C764BE0-8C6E-6740-9825-B8AC063BF864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359FDF-8D33-4054-A9B6-AD9CBCECE285}" type="doc">
      <dgm:prSet loTypeId="urn:microsoft.com/office/officeart/2005/8/layout/cycle8" loCatId="cycle" qsTypeId="urn:microsoft.com/office/officeart/2005/8/quickstyle/simple1#2" qsCatId="simple" csTypeId="urn:microsoft.com/office/officeart/2005/8/colors/accent1_2#2" csCatId="accent1" phldr="1"/>
      <dgm:spPr/>
    </dgm:pt>
    <dgm:pt modelId="{A826AFB2-9FAD-45CF-900E-43B0A666C29B}">
      <dgm:prSet phldrT="[Text]"/>
      <dgm:spPr/>
      <dgm:t>
        <a:bodyPr/>
        <a:lstStyle/>
        <a:p>
          <a:r>
            <a:rPr lang="en-US" b="1" dirty="0" smtClean="0">
              <a:solidFill>
                <a:srgbClr val="FFC000"/>
              </a:solidFill>
            </a:rPr>
            <a:t>Behavior Support Plan</a:t>
          </a:r>
          <a:endParaRPr lang="en-US" b="1" dirty="0">
            <a:solidFill>
              <a:srgbClr val="FFC000"/>
            </a:solidFill>
          </a:endParaRPr>
        </a:p>
      </dgm:t>
    </dgm:pt>
    <dgm:pt modelId="{94FB955C-3F26-4B5C-8907-E226A351CAC5}" type="parTrans" cxnId="{4E8C9F67-B6E5-4C10-9B61-29AD8B94B70C}">
      <dgm:prSet/>
      <dgm:spPr/>
      <dgm:t>
        <a:bodyPr/>
        <a:lstStyle/>
        <a:p>
          <a:endParaRPr lang="en-US"/>
        </a:p>
      </dgm:t>
    </dgm:pt>
    <dgm:pt modelId="{3CB5C175-3A7B-40A9-AA12-5E4900F6C09C}" type="sibTrans" cxnId="{4E8C9F67-B6E5-4C10-9B61-29AD8B94B70C}">
      <dgm:prSet/>
      <dgm:spPr/>
      <dgm:t>
        <a:bodyPr/>
        <a:lstStyle/>
        <a:p>
          <a:endParaRPr lang="en-US"/>
        </a:p>
      </dgm:t>
    </dgm:pt>
    <dgm:pt modelId="{C1160B8D-6DA7-4D5B-A687-C30D6F2AA169}">
      <dgm:prSet phldrT="[Text]"/>
      <dgm:spPr/>
      <dgm:t>
        <a:bodyPr/>
        <a:lstStyle/>
        <a:p>
          <a:pPr algn="ctr"/>
          <a:r>
            <a:rPr lang="en-US" b="1" dirty="0" smtClean="0">
              <a:solidFill>
                <a:schemeClr val="tx1"/>
              </a:solidFill>
            </a:rPr>
            <a:t>Individual Education Program</a:t>
          </a:r>
        </a:p>
        <a:p>
          <a:pPr algn="ctr"/>
          <a:endParaRPr lang="en-US" b="1" dirty="0">
            <a:solidFill>
              <a:schemeClr val="tx1"/>
            </a:solidFill>
          </a:endParaRPr>
        </a:p>
      </dgm:t>
    </dgm:pt>
    <dgm:pt modelId="{E5AB9EAB-F241-4D6F-A899-E2F95DFC0E61}" type="parTrans" cxnId="{BFD83BCF-7FE0-4711-A141-2B32E89EF9DD}">
      <dgm:prSet/>
      <dgm:spPr/>
      <dgm:t>
        <a:bodyPr/>
        <a:lstStyle/>
        <a:p>
          <a:endParaRPr lang="en-US"/>
        </a:p>
      </dgm:t>
    </dgm:pt>
    <dgm:pt modelId="{231DB42C-2305-4476-B258-920FB47AA76F}" type="sibTrans" cxnId="{BFD83BCF-7FE0-4711-A141-2B32E89EF9DD}">
      <dgm:prSet/>
      <dgm:spPr/>
      <dgm:t>
        <a:bodyPr/>
        <a:lstStyle/>
        <a:p>
          <a:endParaRPr lang="en-US"/>
        </a:p>
      </dgm:t>
    </dgm:pt>
    <dgm:pt modelId="{6CD6947D-1326-4EAF-807C-52732201722E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   Functional Behavior Assessment</a:t>
          </a:r>
          <a:endParaRPr lang="en-US" b="1" dirty="0">
            <a:solidFill>
              <a:schemeClr val="tx1"/>
            </a:solidFill>
          </a:endParaRPr>
        </a:p>
      </dgm:t>
    </dgm:pt>
    <dgm:pt modelId="{08FC6642-582D-42F5-8D32-540EED22449F}" type="parTrans" cxnId="{380F8288-63E3-4683-9A6D-8C1E103A8E24}">
      <dgm:prSet/>
      <dgm:spPr/>
      <dgm:t>
        <a:bodyPr/>
        <a:lstStyle/>
        <a:p>
          <a:endParaRPr lang="en-US"/>
        </a:p>
      </dgm:t>
    </dgm:pt>
    <dgm:pt modelId="{57523B4F-00B2-49A9-AA29-D1926EEA783B}" type="sibTrans" cxnId="{380F8288-63E3-4683-9A6D-8C1E103A8E24}">
      <dgm:prSet/>
      <dgm:spPr/>
      <dgm:t>
        <a:bodyPr/>
        <a:lstStyle/>
        <a:p>
          <a:endParaRPr lang="en-US"/>
        </a:p>
      </dgm:t>
    </dgm:pt>
    <dgm:pt modelId="{7A1A3AC1-4BDA-41B2-83F3-6E0F8A51F269}" type="pres">
      <dgm:prSet presAssocID="{6F359FDF-8D33-4054-A9B6-AD9CBCECE285}" presName="compositeShape" presStyleCnt="0">
        <dgm:presLayoutVars>
          <dgm:chMax val="7"/>
          <dgm:dir/>
          <dgm:resizeHandles val="exact"/>
        </dgm:presLayoutVars>
      </dgm:prSet>
      <dgm:spPr/>
    </dgm:pt>
    <dgm:pt modelId="{EBAE382B-C739-4FCD-8446-9B78C4D99E9A}" type="pres">
      <dgm:prSet presAssocID="{6F359FDF-8D33-4054-A9B6-AD9CBCECE285}" presName="wedge1" presStyleLbl="node1" presStyleIdx="0" presStyleCnt="3" custScaleX="120536" custScaleY="120536" custLinFactNeighborX="-670" custLinFactNeighborY="-1967"/>
      <dgm:spPr/>
      <dgm:t>
        <a:bodyPr/>
        <a:lstStyle/>
        <a:p>
          <a:endParaRPr lang="en-US"/>
        </a:p>
      </dgm:t>
    </dgm:pt>
    <dgm:pt modelId="{D436AE09-3189-485C-B63B-EC91CA290429}" type="pres">
      <dgm:prSet presAssocID="{6F359FDF-8D33-4054-A9B6-AD9CBCECE285}" presName="dummy1a" presStyleCnt="0"/>
      <dgm:spPr/>
    </dgm:pt>
    <dgm:pt modelId="{8AC42658-6273-4273-A0BF-231AF25F2786}" type="pres">
      <dgm:prSet presAssocID="{6F359FDF-8D33-4054-A9B6-AD9CBCECE285}" presName="dummy1b" presStyleCnt="0"/>
      <dgm:spPr/>
    </dgm:pt>
    <dgm:pt modelId="{97CABD16-A7B4-4832-BC17-0F3E6CE35B04}" type="pres">
      <dgm:prSet presAssocID="{6F359FDF-8D33-4054-A9B6-AD9CBCECE285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7CFC9-53CC-439A-B333-5242E2F692E7}" type="pres">
      <dgm:prSet presAssocID="{6F359FDF-8D33-4054-A9B6-AD9CBCECE285}" presName="wedge2" presStyleLbl="node1" presStyleIdx="1" presStyleCnt="3" custScaleX="120536" custScaleY="120536" custLinFactNeighborX="-1129" custLinFactNeighborY="-2530"/>
      <dgm:spPr/>
      <dgm:t>
        <a:bodyPr/>
        <a:lstStyle/>
        <a:p>
          <a:endParaRPr lang="en-US"/>
        </a:p>
      </dgm:t>
    </dgm:pt>
    <dgm:pt modelId="{371B4375-783D-464D-92E0-C8CE99876FFD}" type="pres">
      <dgm:prSet presAssocID="{6F359FDF-8D33-4054-A9B6-AD9CBCECE285}" presName="dummy2a" presStyleCnt="0"/>
      <dgm:spPr/>
    </dgm:pt>
    <dgm:pt modelId="{697AAEC4-97FC-480E-B7F5-968D4431F5A8}" type="pres">
      <dgm:prSet presAssocID="{6F359FDF-8D33-4054-A9B6-AD9CBCECE285}" presName="dummy2b" presStyleCnt="0"/>
      <dgm:spPr/>
    </dgm:pt>
    <dgm:pt modelId="{3CF12CD7-CEAF-4CBB-80A9-506EDE7FDA6D}" type="pres">
      <dgm:prSet presAssocID="{6F359FDF-8D33-4054-A9B6-AD9CBCECE285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0009B-2A06-448E-AF1B-99BF5C1BE85E}" type="pres">
      <dgm:prSet presAssocID="{6F359FDF-8D33-4054-A9B6-AD9CBCECE285}" presName="wedge3" presStyleLbl="node1" presStyleIdx="2" presStyleCnt="3" custScaleX="120536" custScaleY="120536" custLinFactNeighborX="-1503" custLinFactNeighborY="-2343"/>
      <dgm:spPr/>
      <dgm:t>
        <a:bodyPr/>
        <a:lstStyle/>
        <a:p>
          <a:endParaRPr lang="en-US"/>
        </a:p>
      </dgm:t>
    </dgm:pt>
    <dgm:pt modelId="{17709BA5-F2C0-4237-A944-1AB0758886C7}" type="pres">
      <dgm:prSet presAssocID="{6F359FDF-8D33-4054-A9B6-AD9CBCECE285}" presName="dummy3a" presStyleCnt="0"/>
      <dgm:spPr/>
    </dgm:pt>
    <dgm:pt modelId="{D8B9B4C0-8783-4469-9410-201D7AEA49D7}" type="pres">
      <dgm:prSet presAssocID="{6F359FDF-8D33-4054-A9B6-AD9CBCECE285}" presName="dummy3b" presStyleCnt="0"/>
      <dgm:spPr/>
    </dgm:pt>
    <dgm:pt modelId="{1DACDD2C-F6CC-40EC-A4DA-0850D34EBFAC}" type="pres">
      <dgm:prSet presAssocID="{6F359FDF-8D33-4054-A9B6-AD9CBCECE285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E501F6-F014-4865-AE70-F1714D93BEEC}" type="pres">
      <dgm:prSet presAssocID="{3CB5C175-3A7B-40A9-AA12-5E4900F6C09C}" presName="arrowWedge1" presStyleLbl="fgSibTrans2D1" presStyleIdx="0" presStyleCnt="3" custLinFactNeighborX="3531" custLinFactNeighborY="-2219"/>
      <dgm:spPr>
        <a:solidFill>
          <a:srgbClr val="FFC000"/>
        </a:solidFill>
      </dgm:spPr>
    </dgm:pt>
    <dgm:pt modelId="{D382A062-D7CC-4B99-B710-C8D3754FFC36}" type="pres">
      <dgm:prSet presAssocID="{231DB42C-2305-4476-B258-920FB47AA76F}" presName="arrowWedge2" presStyleLbl="fgSibTrans2D1" presStyleIdx="1" presStyleCnt="3" custLinFactNeighborX="18" custLinFactNeighborY="3715"/>
      <dgm:spPr/>
    </dgm:pt>
    <dgm:pt modelId="{081D6B06-0097-457B-9D4B-9942CF9BB30B}" type="pres">
      <dgm:prSet presAssocID="{57523B4F-00B2-49A9-AA29-D1926EEA783B}" presName="arrowWedge3" presStyleLbl="fgSibTrans2D1" presStyleIdx="2" presStyleCnt="3" custScaleX="107256" custScaleY="107256" custLinFactNeighborX="706" custLinFactNeighborY="1013"/>
      <dgm:spPr/>
    </dgm:pt>
  </dgm:ptLst>
  <dgm:cxnLst>
    <dgm:cxn modelId="{4E8C9F67-B6E5-4C10-9B61-29AD8B94B70C}" srcId="{6F359FDF-8D33-4054-A9B6-AD9CBCECE285}" destId="{A826AFB2-9FAD-45CF-900E-43B0A666C29B}" srcOrd="0" destOrd="0" parTransId="{94FB955C-3F26-4B5C-8907-E226A351CAC5}" sibTransId="{3CB5C175-3A7B-40A9-AA12-5E4900F6C09C}"/>
    <dgm:cxn modelId="{C737EEC4-798E-7442-9E67-426DF663D029}" type="presOf" srcId="{A826AFB2-9FAD-45CF-900E-43B0A666C29B}" destId="{EBAE382B-C739-4FCD-8446-9B78C4D99E9A}" srcOrd="0" destOrd="0" presId="urn:microsoft.com/office/officeart/2005/8/layout/cycle8"/>
    <dgm:cxn modelId="{380F8288-63E3-4683-9A6D-8C1E103A8E24}" srcId="{6F359FDF-8D33-4054-A9B6-AD9CBCECE285}" destId="{6CD6947D-1326-4EAF-807C-52732201722E}" srcOrd="2" destOrd="0" parTransId="{08FC6642-582D-42F5-8D32-540EED22449F}" sibTransId="{57523B4F-00B2-49A9-AA29-D1926EEA783B}"/>
    <dgm:cxn modelId="{D2217FFF-C853-F04E-AFF5-66EE789183B7}" type="presOf" srcId="{C1160B8D-6DA7-4D5B-A687-C30D6F2AA169}" destId="{77A7CFC9-53CC-439A-B333-5242E2F692E7}" srcOrd="0" destOrd="0" presId="urn:microsoft.com/office/officeart/2005/8/layout/cycle8"/>
    <dgm:cxn modelId="{E9B74E8C-8D58-634D-B444-38D5AA0AD35D}" type="presOf" srcId="{C1160B8D-6DA7-4D5B-A687-C30D6F2AA169}" destId="{3CF12CD7-CEAF-4CBB-80A9-506EDE7FDA6D}" srcOrd="1" destOrd="0" presId="urn:microsoft.com/office/officeart/2005/8/layout/cycle8"/>
    <dgm:cxn modelId="{B0FF59F4-318C-284C-9B3B-04EF8EA8A106}" type="presOf" srcId="{6CD6947D-1326-4EAF-807C-52732201722E}" destId="{2C50009B-2A06-448E-AF1B-99BF5C1BE85E}" srcOrd="0" destOrd="0" presId="urn:microsoft.com/office/officeart/2005/8/layout/cycle8"/>
    <dgm:cxn modelId="{33EABB39-A17A-5349-B578-BA2F2BA54FBE}" type="presOf" srcId="{6CD6947D-1326-4EAF-807C-52732201722E}" destId="{1DACDD2C-F6CC-40EC-A4DA-0850D34EBFAC}" srcOrd="1" destOrd="0" presId="urn:microsoft.com/office/officeart/2005/8/layout/cycle8"/>
    <dgm:cxn modelId="{C26C34C8-B3A4-2A49-8483-4B8E52C393CD}" type="presOf" srcId="{6F359FDF-8D33-4054-A9B6-AD9CBCECE285}" destId="{7A1A3AC1-4BDA-41B2-83F3-6E0F8A51F269}" srcOrd="0" destOrd="0" presId="urn:microsoft.com/office/officeart/2005/8/layout/cycle8"/>
    <dgm:cxn modelId="{BFD83BCF-7FE0-4711-A141-2B32E89EF9DD}" srcId="{6F359FDF-8D33-4054-A9B6-AD9CBCECE285}" destId="{C1160B8D-6DA7-4D5B-A687-C30D6F2AA169}" srcOrd="1" destOrd="0" parTransId="{E5AB9EAB-F241-4D6F-A899-E2F95DFC0E61}" sibTransId="{231DB42C-2305-4476-B258-920FB47AA76F}"/>
    <dgm:cxn modelId="{C0B7C377-BBC3-5E4F-AA10-DB038E4A448B}" type="presOf" srcId="{A826AFB2-9FAD-45CF-900E-43B0A666C29B}" destId="{97CABD16-A7B4-4832-BC17-0F3E6CE35B04}" srcOrd="1" destOrd="0" presId="urn:microsoft.com/office/officeart/2005/8/layout/cycle8"/>
    <dgm:cxn modelId="{153A6D62-1E4E-2B45-9FE7-86D76E0178A6}" type="presParOf" srcId="{7A1A3AC1-4BDA-41B2-83F3-6E0F8A51F269}" destId="{EBAE382B-C739-4FCD-8446-9B78C4D99E9A}" srcOrd="0" destOrd="0" presId="urn:microsoft.com/office/officeart/2005/8/layout/cycle8"/>
    <dgm:cxn modelId="{68183B11-E0B0-8C44-9CA4-3D851A67CCAF}" type="presParOf" srcId="{7A1A3AC1-4BDA-41B2-83F3-6E0F8A51F269}" destId="{D436AE09-3189-485C-B63B-EC91CA290429}" srcOrd="1" destOrd="0" presId="urn:microsoft.com/office/officeart/2005/8/layout/cycle8"/>
    <dgm:cxn modelId="{2BECCA1C-092C-FC41-887D-102A23784554}" type="presParOf" srcId="{7A1A3AC1-4BDA-41B2-83F3-6E0F8A51F269}" destId="{8AC42658-6273-4273-A0BF-231AF25F2786}" srcOrd="2" destOrd="0" presId="urn:microsoft.com/office/officeart/2005/8/layout/cycle8"/>
    <dgm:cxn modelId="{3339AA75-058F-ED46-B24C-413FAAF34C66}" type="presParOf" srcId="{7A1A3AC1-4BDA-41B2-83F3-6E0F8A51F269}" destId="{97CABD16-A7B4-4832-BC17-0F3E6CE35B04}" srcOrd="3" destOrd="0" presId="urn:microsoft.com/office/officeart/2005/8/layout/cycle8"/>
    <dgm:cxn modelId="{49FC8B7E-2C6A-E545-A535-F706A3B728BB}" type="presParOf" srcId="{7A1A3AC1-4BDA-41B2-83F3-6E0F8A51F269}" destId="{77A7CFC9-53CC-439A-B333-5242E2F692E7}" srcOrd="4" destOrd="0" presId="urn:microsoft.com/office/officeart/2005/8/layout/cycle8"/>
    <dgm:cxn modelId="{D734BF4B-2ADC-C140-A6D7-903446696395}" type="presParOf" srcId="{7A1A3AC1-4BDA-41B2-83F3-6E0F8A51F269}" destId="{371B4375-783D-464D-92E0-C8CE99876FFD}" srcOrd="5" destOrd="0" presId="urn:microsoft.com/office/officeart/2005/8/layout/cycle8"/>
    <dgm:cxn modelId="{93489981-882F-DD4B-BF3F-47E37A93F6A0}" type="presParOf" srcId="{7A1A3AC1-4BDA-41B2-83F3-6E0F8A51F269}" destId="{697AAEC4-97FC-480E-B7F5-968D4431F5A8}" srcOrd="6" destOrd="0" presId="urn:microsoft.com/office/officeart/2005/8/layout/cycle8"/>
    <dgm:cxn modelId="{5FA6732A-1AF1-334A-9D60-2E7CED9A0485}" type="presParOf" srcId="{7A1A3AC1-4BDA-41B2-83F3-6E0F8A51F269}" destId="{3CF12CD7-CEAF-4CBB-80A9-506EDE7FDA6D}" srcOrd="7" destOrd="0" presId="urn:microsoft.com/office/officeart/2005/8/layout/cycle8"/>
    <dgm:cxn modelId="{CB57A0C6-AD33-3F43-B506-BBB1A2E73C9C}" type="presParOf" srcId="{7A1A3AC1-4BDA-41B2-83F3-6E0F8A51F269}" destId="{2C50009B-2A06-448E-AF1B-99BF5C1BE85E}" srcOrd="8" destOrd="0" presId="urn:microsoft.com/office/officeart/2005/8/layout/cycle8"/>
    <dgm:cxn modelId="{ACD4A9A0-CC5A-5A47-A266-6E4ECD8F69B9}" type="presParOf" srcId="{7A1A3AC1-4BDA-41B2-83F3-6E0F8A51F269}" destId="{17709BA5-F2C0-4237-A944-1AB0758886C7}" srcOrd="9" destOrd="0" presId="urn:microsoft.com/office/officeart/2005/8/layout/cycle8"/>
    <dgm:cxn modelId="{977C66FB-B91B-5E42-B26E-89C355E7394F}" type="presParOf" srcId="{7A1A3AC1-4BDA-41B2-83F3-6E0F8A51F269}" destId="{D8B9B4C0-8783-4469-9410-201D7AEA49D7}" srcOrd="10" destOrd="0" presId="urn:microsoft.com/office/officeart/2005/8/layout/cycle8"/>
    <dgm:cxn modelId="{FBAD24BD-FDAA-BB44-9919-1E69ABC65C84}" type="presParOf" srcId="{7A1A3AC1-4BDA-41B2-83F3-6E0F8A51F269}" destId="{1DACDD2C-F6CC-40EC-A4DA-0850D34EBFAC}" srcOrd="11" destOrd="0" presId="urn:microsoft.com/office/officeart/2005/8/layout/cycle8"/>
    <dgm:cxn modelId="{DE52E3CA-0ACA-1948-8B50-9023F3564E5D}" type="presParOf" srcId="{7A1A3AC1-4BDA-41B2-83F3-6E0F8A51F269}" destId="{2FE501F6-F014-4865-AE70-F1714D93BEEC}" srcOrd="12" destOrd="0" presId="urn:microsoft.com/office/officeart/2005/8/layout/cycle8"/>
    <dgm:cxn modelId="{5526E52B-25DF-5448-A9C2-2B1447F4253E}" type="presParOf" srcId="{7A1A3AC1-4BDA-41B2-83F3-6E0F8A51F269}" destId="{D382A062-D7CC-4B99-B710-C8D3754FFC36}" srcOrd="13" destOrd="0" presId="urn:microsoft.com/office/officeart/2005/8/layout/cycle8"/>
    <dgm:cxn modelId="{A538D84A-96C0-2143-B215-56BE12406BC6}" type="presParOf" srcId="{7A1A3AC1-4BDA-41B2-83F3-6E0F8A51F269}" destId="{081D6B06-0097-457B-9D4B-9942CF9BB30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3216B-65B1-4934-A092-98FC91A5E59E}">
      <dsp:nvSpPr>
        <dsp:cNvPr id="0" name=""/>
        <dsp:cNvSpPr/>
      </dsp:nvSpPr>
      <dsp:spPr>
        <a:xfrm>
          <a:off x="3515022" y="2576968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Student’s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IEP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rPr>
            <a:t>Team</a:t>
          </a:r>
        </a:p>
      </dsp:txBody>
      <dsp:txXfrm>
        <a:off x="3735330" y="2797276"/>
        <a:ext cx="1063738" cy="1063738"/>
      </dsp:txXfrm>
    </dsp:sp>
    <dsp:sp modelId="{1CEFBEC7-33FA-4914-8A5B-2A40EA1CCBDD}">
      <dsp:nvSpPr>
        <dsp:cNvPr id="0" name=""/>
        <dsp:cNvSpPr/>
      </dsp:nvSpPr>
      <dsp:spPr>
        <a:xfrm rot="16200000">
          <a:off x="3730892" y="2024797"/>
          <a:ext cx="1072614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72614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40384" y="2013846"/>
        <a:ext cx="53630" cy="53630"/>
      </dsp:txXfrm>
    </dsp:sp>
    <dsp:sp modelId="{BD5094D8-0D56-47F2-B091-347E017ED0EE}">
      <dsp:nvSpPr>
        <dsp:cNvPr id="0" name=""/>
        <dsp:cNvSpPr/>
      </dsp:nvSpPr>
      <dsp:spPr>
        <a:xfrm>
          <a:off x="3515022" y="0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Student</a:t>
          </a:r>
        </a:p>
      </dsp:txBody>
      <dsp:txXfrm>
        <a:off x="3735330" y="220308"/>
        <a:ext cx="1063738" cy="1063738"/>
      </dsp:txXfrm>
    </dsp:sp>
    <dsp:sp modelId="{8EB0E298-170E-4C6C-A285-9EE54DEF08E0}">
      <dsp:nvSpPr>
        <dsp:cNvPr id="0" name=""/>
        <dsp:cNvSpPr/>
      </dsp:nvSpPr>
      <dsp:spPr>
        <a:xfrm rot="18885573">
          <a:off x="4639505" y="2401604"/>
          <a:ext cx="1063504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63504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4669" y="2390881"/>
        <a:ext cx="53175" cy="53175"/>
      </dsp:txXfrm>
    </dsp:sp>
    <dsp:sp modelId="{82340A9F-5C26-4D72-816F-D9F7C68E4F97}">
      <dsp:nvSpPr>
        <dsp:cNvPr id="0" name=""/>
        <dsp:cNvSpPr/>
      </dsp:nvSpPr>
      <dsp:spPr>
        <a:xfrm>
          <a:off x="5323137" y="753613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Regular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Education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Teacher(s)</a:t>
          </a:r>
        </a:p>
      </dsp:txBody>
      <dsp:txXfrm>
        <a:off x="5543445" y="973921"/>
        <a:ext cx="1063738" cy="1063738"/>
      </dsp:txXfrm>
    </dsp:sp>
    <dsp:sp modelId="{26C8AF60-7F8C-4979-9547-D32AF8DFF383}">
      <dsp:nvSpPr>
        <dsp:cNvPr id="0" name=""/>
        <dsp:cNvSpPr/>
      </dsp:nvSpPr>
      <dsp:spPr>
        <a:xfrm rot="21579511">
          <a:off x="5019354" y="3305661"/>
          <a:ext cx="1052751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52751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19411" y="3295207"/>
        <a:ext cx="52637" cy="52637"/>
      </dsp:txXfrm>
    </dsp:sp>
    <dsp:sp modelId="{CA89AF6C-FECF-4CE5-BC08-392ECB0CDC9B}">
      <dsp:nvSpPr>
        <dsp:cNvPr id="0" name=""/>
        <dsp:cNvSpPr/>
      </dsp:nvSpPr>
      <dsp:spPr>
        <a:xfrm>
          <a:off x="6072083" y="2561728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School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System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Rep.</a:t>
          </a:r>
        </a:p>
      </dsp:txBody>
      <dsp:txXfrm>
        <a:off x="6292391" y="2782036"/>
        <a:ext cx="1063738" cy="1063738"/>
      </dsp:txXfrm>
    </dsp:sp>
    <dsp:sp modelId="{4BCDF658-FF4A-4F49-B58F-5CC9B3CDE967}">
      <dsp:nvSpPr>
        <dsp:cNvPr id="0" name=""/>
        <dsp:cNvSpPr/>
      </dsp:nvSpPr>
      <dsp:spPr>
        <a:xfrm rot="2685451">
          <a:off x="4650281" y="4209719"/>
          <a:ext cx="1041952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41952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5208" y="4199534"/>
        <a:ext cx="52097" cy="52097"/>
      </dsp:txXfrm>
    </dsp:sp>
    <dsp:sp modelId="{5DDD1290-1842-4897-A56E-F6769D13C59C}">
      <dsp:nvSpPr>
        <dsp:cNvPr id="0" name=""/>
        <dsp:cNvSpPr/>
      </dsp:nvSpPr>
      <dsp:spPr>
        <a:xfrm>
          <a:off x="5323137" y="4369843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Transition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Serv. Agency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Rep.</a:t>
          </a:r>
        </a:p>
      </dsp:txBody>
      <dsp:txXfrm>
        <a:off x="5543445" y="4590151"/>
        <a:ext cx="1063738" cy="1063738"/>
      </dsp:txXfrm>
    </dsp:sp>
    <dsp:sp modelId="{5256F4B3-A0E6-4276-A6F3-AFA1794915BE}">
      <dsp:nvSpPr>
        <dsp:cNvPr id="0" name=""/>
        <dsp:cNvSpPr/>
      </dsp:nvSpPr>
      <dsp:spPr>
        <a:xfrm rot="5400000">
          <a:off x="3809427" y="4523231"/>
          <a:ext cx="915544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915544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44311" y="4516207"/>
        <a:ext cx="45777" cy="45777"/>
      </dsp:txXfrm>
    </dsp:sp>
    <dsp:sp modelId="{3646864F-A3AA-40D0-9EF8-C8A4BDBB8083}">
      <dsp:nvSpPr>
        <dsp:cNvPr id="0" name=""/>
        <dsp:cNvSpPr/>
      </dsp:nvSpPr>
      <dsp:spPr>
        <a:xfrm>
          <a:off x="3515022" y="4996868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Parents</a:t>
          </a:r>
        </a:p>
      </dsp:txBody>
      <dsp:txXfrm>
        <a:off x="3735330" y="5217176"/>
        <a:ext cx="1063738" cy="1063738"/>
      </dsp:txXfrm>
    </dsp:sp>
    <dsp:sp modelId="{A4A0D356-538D-4BCD-AF11-64DED95B114E}">
      <dsp:nvSpPr>
        <dsp:cNvPr id="0" name=""/>
        <dsp:cNvSpPr/>
      </dsp:nvSpPr>
      <dsp:spPr>
        <a:xfrm rot="8114549">
          <a:off x="2842166" y="4209719"/>
          <a:ext cx="1041952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41952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7093" y="4199534"/>
        <a:ext cx="52097" cy="52097"/>
      </dsp:txXfrm>
    </dsp:sp>
    <dsp:sp modelId="{19A84FE4-B36F-4544-A29F-C05FBEC03602}">
      <dsp:nvSpPr>
        <dsp:cNvPr id="0" name=""/>
        <dsp:cNvSpPr/>
      </dsp:nvSpPr>
      <dsp:spPr>
        <a:xfrm>
          <a:off x="1706907" y="4369843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Others w/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knowledge  or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special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expertise</a:t>
          </a:r>
        </a:p>
      </dsp:txBody>
      <dsp:txXfrm>
        <a:off x="1927215" y="4590151"/>
        <a:ext cx="1063738" cy="1063738"/>
      </dsp:txXfrm>
    </dsp:sp>
    <dsp:sp modelId="{82B58BED-B728-4099-B14D-9BF0AC40E5F5}">
      <dsp:nvSpPr>
        <dsp:cNvPr id="0" name=""/>
        <dsp:cNvSpPr/>
      </dsp:nvSpPr>
      <dsp:spPr>
        <a:xfrm rot="10820489">
          <a:off x="2462294" y="3305661"/>
          <a:ext cx="1052751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52751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62351" y="3295207"/>
        <a:ext cx="52637" cy="52637"/>
      </dsp:txXfrm>
    </dsp:sp>
    <dsp:sp modelId="{91BE64FC-E3CD-4C15-9515-69167A973FCB}">
      <dsp:nvSpPr>
        <dsp:cNvPr id="0" name=""/>
        <dsp:cNvSpPr/>
      </dsp:nvSpPr>
      <dsp:spPr>
        <a:xfrm>
          <a:off x="957962" y="2561728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Person who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can interpret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rPr>
            <a:t>test results</a:t>
          </a:r>
        </a:p>
      </dsp:txBody>
      <dsp:txXfrm>
        <a:off x="1178270" y="2782036"/>
        <a:ext cx="1063738" cy="1063738"/>
      </dsp:txXfrm>
    </dsp:sp>
    <dsp:sp modelId="{B2EBA655-C72F-4B18-83C8-3FD2A5140725}">
      <dsp:nvSpPr>
        <dsp:cNvPr id="0" name=""/>
        <dsp:cNvSpPr/>
      </dsp:nvSpPr>
      <dsp:spPr>
        <a:xfrm rot="13514427">
          <a:off x="2831390" y="2401604"/>
          <a:ext cx="1063504" cy="31728"/>
        </a:xfrm>
        <a:custGeom>
          <a:avLst/>
          <a:gdLst/>
          <a:ahLst/>
          <a:cxnLst/>
          <a:rect l="0" t="0" r="0" b="0"/>
          <a:pathLst>
            <a:path>
              <a:moveTo>
                <a:pt x="0" y="15864"/>
              </a:moveTo>
              <a:lnTo>
                <a:pt x="1063504" y="158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36555" y="2390881"/>
        <a:ext cx="53175" cy="53175"/>
      </dsp:txXfrm>
    </dsp:sp>
    <dsp:sp modelId="{E00B54BF-B8B8-4BA4-AE69-2957F1D78ECB}">
      <dsp:nvSpPr>
        <dsp:cNvPr id="0" name=""/>
        <dsp:cNvSpPr/>
      </dsp:nvSpPr>
      <dsp:spPr>
        <a:xfrm>
          <a:off x="1706907" y="753613"/>
          <a:ext cx="1504354" cy="15043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Special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Education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4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rPr>
            <a:t>Teacher(s)</a:t>
          </a:r>
        </a:p>
      </dsp:txBody>
      <dsp:txXfrm>
        <a:off x="1927215" y="973921"/>
        <a:ext cx="1063738" cy="1063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E382B-C739-4FCD-8446-9B78C4D99E9A}">
      <dsp:nvSpPr>
        <dsp:cNvPr id="0" name=""/>
        <dsp:cNvSpPr/>
      </dsp:nvSpPr>
      <dsp:spPr>
        <a:xfrm>
          <a:off x="724105" y="-182189"/>
          <a:ext cx="4883449" cy="488344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tx1"/>
              </a:solidFill>
            </a:rPr>
            <a:t>Behavior Support Plan</a:t>
          </a:r>
          <a:endParaRPr lang="en-US" sz="2500" b="1" kern="1200" dirty="0">
            <a:solidFill>
              <a:schemeClr val="tx1"/>
            </a:solidFill>
          </a:endParaRPr>
        </a:p>
      </dsp:txBody>
      <dsp:txXfrm>
        <a:off x="3297800" y="852636"/>
        <a:ext cx="1744089" cy="1453407"/>
      </dsp:txXfrm>
    </dsp:sp>
    <dsp:sp modelId="{77A7CFC9-53CC-439A-B333-5242E2F692E7}">
      <dsp:nvSpPr>
        <dsp:cNvPr id="0" name=""/>
        <dsp:cNvSpPr/>
      </dsp:nvSpPr>
      <dsp:spPr>
        <a:xfrm>
          <a:off x="622069" y="-60304"/>
          <a:ext cx="4883449" cy="488344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Individual Education Program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1784795" y="3108124"/>
        <a:ext cx="2616133" cy="1278998"/>
      </dsp:txXfrm>
    </dsp:sp>
    <dsp:sp modelId="{2C50009B-2A06-448E-AF1B-99BF5C1BE85E}">
      <dsp:nvSpPr>
        <dsp:cNvPr id="0" name=""/>
        <dsp:cNvSpPr/>
      </dsp:nvSpPr>
      <dsp:spPr>
        <a:xfrm>
          <a:off x="523476" y="-197423"/>
          <a:ext cx="4883449" cy="488344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   Functional Behavior Assessment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089142" y="837403"/>
        <a:ext cx="1744089" cy="1453407"/>
      </dsp:txXfrm>
    </dsp:sp>
    <dsp:sp modelId="{2FE501F6-F014-4865-AE70-F1714D93BEEC}">
      <dsp:nvSpPr>
        <dsp:cNvPr id="0" name=""/>
        <dsp:cNvSpPr/>
      </dsp:nvSpPr>
      <dsp:spPr>
        <a:xfrm>
          <a:off x="1046710" y="-121719"/>
          <a:ext cx="4553052" cy="45530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2A062-D7CC-4B99-B710-C8D3754FFC36}">
      <dsp:nvSpPr>
        <dsp:cNvPr id="0" name=""/>
        <dsp:cNvSpPr/>
      </dsp:nvSpPr>
      <dsp:spPr>
        <a:xfrm>
          <a:off x="784390" y="270087"/>
          <a:ext cx="4553052" cy="45530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D6B06-0097-457B-9D4B-9942CF9BB30B}">
      <dsp:nvSpPr>
        <dsp:cNvPr id="0" name=""/>
        <dsp:cNvSpPr/>
      </dsp:nvSpPr>
      <dsp:spPr>
        <a:xfrm>
          <a:off x="551603" y="-154983"/>
          <a:ext cx="4883422" cy="48834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B7D86-504A-5045-BC77-6FC844812312}">
      <dsp:nvSpPr>
        <dsp:cNvPr id="0" name=""/>
        <dsp:cNvSpPr/>
      </dsp:nvSpPr>
      <dsp:spPr>
        <a:xfrm>
          <a:off x="29562" y="797256"/>
          <a:ext cx="2449483" cy="3489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Describe Observable Behavior, collect data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Determine the conditions that trigger &amp; reinforce behavior</a:t>
          </a:r>
          <a:endParaRPr lang="en-US" sz="2400" kern="1200" dirty="0"/>
        </a:p>
      </dsp:txBody>
      <dsp:txXfrm>
        <a:off x="101305" y="868999"/>
        <a:ext cx="2305997" cy="2597977"/>
      </dsp:txXfrm>
    </dsp:sp>
    <dsp:sp modelId="{9713D643-AC43-AB44-A60A-B4173C151502}">
      <dsp:nvSpPr>
        <dsp:cNvPr id="0" name=""/>
        <dsp:cNvSpPr/>
      </dsp:nvSpPr>
      <dsp:spPr>
        <a:xfrm>
          <a:off x="1162599" y="5056344"/>
          <a:ext cx="2790927" cy="860017"/>
        </a:xfrm>
        <a:prstGeom prst="curvedUp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D0619E-E3DF-9945-B679-85B401A456CD}">
      <dsp:nvSpPr>
        <dsp:cNvPr id="0" name=""/>
        <dsp:cNvSpPr/>
      </dsp:nvSpPr>
      <dsp:spPr>
        <a:xfrm>
          <a:off x="231550" y="4105620"/>
          <a:ext cx="1885763" cy="1204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tx1"/>
              </a:solidFill>
            </a:rPr>
            <a:t>Functional Behavior Assessment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266834" y="4140904"/>
        <a:ext cx="1815195" cy="1134123"/>
      </dsp:txXfrm>
    </dsp:sp>
    <dsp:sp modelId="{2F0A1F65-0233-FC42-88A9-9FBE713732ED}">
      <dsp:nvSpPr>
        <dsp:cNvPr id="0" name=""/>
        <dsp:cNvSpPr/>
      </dsp:nvSpPr>
      <dsp:spPr>
        <a:xfrm>
          <a:off x="2677309" y="1160749"/>
          <a:ext cx="2698562" cy="33378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Teach/Support appropriate, positive behaviors</a:t>
          </a:r>
          <a:endParaRPr lang="en-US" kern="1200" dirty="0">
            <a:solidFill>
              <a:schemeClr val="tx2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Specify the intervention strategies</a:t>
          </a:r>
          <a:endParaRPr lang="en-US" sz="2400" kern="1200" dirty="0"/>
        </a:p>
      </dsp:txBody>
      <dsp:txXfrm>
        <a:off x="2754122" y="1952811"/>
        <a:ext cx="2544936" cy="2468952"/>
      </dsp:txXfrm>
    </dsp:sp>
    <dsp:sp modelId="{F44A5D90-9E8C-414A-86B8-6DE2E8649F94}">
      <dsp:nvSpPr>
        <dsp:cNvPr id="0" name=""/>
        <dsp:cNvSpPr/>
      </dsp:nvSpPr>
      <dsp:spPr>
        <a:xfrm>
          <a:off x="3316085" y="-22569"/>
          <a:ext cx="3699653" cy="982036"/>
        </a:xfrm>
        <a:prstGeom prst="curvedDownArrow">
          <a:avLst/>
        </a:prstGeom>
        <a:gradFill rotWithShape="0">
          <a:gsLst>
            <a:gs pos="28000">
              <a:schemeClr val="accent1"/>
            </a:gs>
            <a:gs pos="100000">
              <a:scrgbClr r="0" g="0" b="0">
                <a:tint val="50000"/>
                <a:shade val="100000"/>
                <a:satMod val="350000"/>
              </a:scrgbClr>
            </a:gs>
          </a:gsLst>
          <a:lin ang="180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767181-36D7-7647-9639-3019CEC306E8}">
      <dsp:nvSpPr>
        <dsp:cNvPr id="0" name=""/>
        <dsp:cNvSpPr/>
      </dsp:nvSpPr>
      <dsp:spPr>
        <a:xfrm>
          <a:off x="2886280" y="425086"/>
          <a:ext cx="2207000" cy="1471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Behavior Support Plan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929374" y="468180"/>
        <a:ext cx="2120812" cy="1385146"/>
      </dsp:txXfrm>
    </dsp:sp>
    <dsp:sp modelId="{C4A5943A-31BD-6D48-A371-AAFE094E0E32}">
      <dsp:nvSpPr>
        <dsp:cNvPr id="0" name=""/>
        <dsp:cNvSpPr/>
      </dsp:nvSpPr>
      <dsp:spPr>
        <a:xfrm>
          <a:off x="5592172" y="1102054"/>
          <a:ext cx="2592714" cy="39746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Describe behaviors in unique needs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Determine Services to meet those unique needs (conditions needed or goal for improved performance)</a:t>
          </a:r>
          <a:endParaRPr lang="en-US" sz="2400" kern="1200" dirty="0"/>
        </a:p>
      </dsp:txBody>
      <dsp:txXfrm>
        <a:off x="5668110" y="1177992"/>
        <a:ext cx="2440838" cy="2971087"/>
      </dsp:txXfrm>
    </dsp:sp>
    <dsp:sp modelId="{3B23FD33-D6CB-8948-833D-9F360047BAEF}">
      <dsp:nvSpPr>
        <dsp:cNvPr id="0" name=""/>
        <dsp:cNvSpPr/>
      </dsp:nvSpPr>
      <dsp:spPr>
        <a:xfrm>
          <a:off x="6063025" y="5029492"/>
          <a:ext cx="1864686" cy="11223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Individual Education Program 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095898" y="5062365"/>
        <a:ext cx="1798940" cy="10566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AE382B-C739-4FCD-8446-9B78C4D99E9A}">
      <dsp:nvSpPr>
        <dsp:cNvPr id="0" name=""/>
        <dsp:cNvSpPr/>
      </dsp:nvSpPr>
      <dsp:spPr>
        <a:xfrm>
          <a:off x="724105" y="-182189"/>
          <a:ext cx="4883449" cy="4883449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FFC000"/>
              </a:solidFill>
            </a:rPr>
            <a:t>Behavior Support Plan</a:t>
          </a:r>
          <a:endParaRPr lang="en-US" sz="2500" b="1" kern="1200" dirty="0">
            <a:solidFill>
              <a:srgbClr val="FFC000"/>
            </a:solidFill>
          </a:endParaRPr>
        </a:p>
      </dsp:txBody>
      <dsp:txXfrm>
        <a:off x="3297800" y="852636"/>
        <a:ext cx="1744089" cy="1453407"/>
      </dsp:txXfrm>
    </dsp:sp>
    <dsp:sp modelId="{77A7CFC9-53CC-439A-B333-5242E2F692E7}">
      <dsp:nvSpPr>
        <dsp:cNvPr id="0" name=""/>
        <dsp:cNvSpPr/>
      </dsp:nvSpPr>
      <dsp:spPr>
        <a:xfrm>
          <a:off x="622069" y="-60304"/>
          <a:ext cx="4883449" cy="4883449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Individual Education Program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>
            <a:solidFill>
              <a:schemeClr val="tx1"/>
            </a:solidFill>
          </a:endParaRPr>
        </a:p>
      </dsp:txBody>
      <dsp:txXfrm>
        <a:off x="1784795" y="3108124"/>
        <a:ext cx="2616133" cy="1278998"/>
      </dsp:txXfrm>
    </dsp:sp>
    <dsp:sp modelId="{2C50009B-2A06-448E-AF1B-99BF5C1BE85E}">
      <dsp:nvSpPr>
        <dsp:cNvPr id="0" name=""/>
        <dsp:cNvSpPr/>
      </dsp:nvSpPr>
      <dsp:spPr>
        <a:xfrm>
          <a:off x="523476" y="-197423"/>
          <a:ext cx="4883449" cy="488344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   Functional Behavior Assessment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089142" y="837403"/>
        <a:ext cx="1744089" cy="1453407"/>
      </dsp:txXfrm>
    </dsp:sp>
    <dsp:sp modelId="{2FE501F6-F014-4865-AE70-F1714D93BEEC}">
      <dsp:nvSpPr>
        <dsp:cNvPr id="0" name=""/>
        <dsp:cNvSpPr/>
      </dsp:nvSpPr>
      <dsp:spPr>
        <a:xfrm>
          <a:off x="1046710" y="-121719"/>
          <a:ext cx="4553052" cy="45530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2A062-D7CC-4B99-B710-C8D3754FFC36}">
      <dsp:nvSpPr>
        <dsp:cNvPr id="0" name=""/>
        <dsp:cNvSpPr/>
      </dsp:nvSpPr>
      <dsp:spPr>
        <a:xfrm>
          <a:off x="784390" y="270087"/>
          <a:ext cx="4553052" cy="45530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D6B06-0097-457B-9D4B-9942CF9BB30B}">
      <dsp:nvSpPr>
        <dsp:cNvPr id="0" name=""/>
        <dsp:cNvSpPr/>
      </dsp:nvSpPr>
      <dsp:spPr>
        <a:xfrm>
          <a:off x="551603" y="-154983"/>
          <a:ext cx="4883422" cy="488342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5895E7F-DB04-467E-A3FC-FB2F922B23FA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B2CBFE7-09E6-4882-9135-ACA1B350A3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8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20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8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43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46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8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9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53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46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76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605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86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24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5" indent="-285744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7" indent="-228595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8" indent="-228595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59" indent="-228595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50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40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32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22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5" indent="-285744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7" indent="-228595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8" indent="-228595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59" indent="-228595" defTabSz="92232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50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40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32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22" indent="-228595" defTabSz="92232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200"/>
          </a:p>
        </p:txBody>
      </p:sp>
      <p:sp>
        <p:nvSpPr>
          <p:cNvPr id="18437" name="Date Placeholder 1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35" indent="-28574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77" indent="-22859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168" indent="-22859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359" indent="-22859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550" indent="-2285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740" indent="-2285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932" indent="-2285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122" indent="-22859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338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7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1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6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66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86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371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39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398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i="1" dirty="0" smtClean="0">
              <a:solidFill>
                <a:srgbClr val="FF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37077" indent="-28349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33964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587549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41135" indent="-226793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494720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48305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01892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55477" indent="-226793" defTabSz="45358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946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487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869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997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24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475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2936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4378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3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04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8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8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6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3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7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6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4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902E3-39BE-481C-862C-0A26E5A76738}" type="datetimeFigureOut">
              <a:rPr lang="en-US" smtClean="0"/>
              <a:pPr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C4D2D-6E93-45AE-BFE4-2C4CE4F1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543800" cy="2527300"/>
          </a:xfrm>
          <a:solidFill>
            <a:srgbClr val="BFBFB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Constructing the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Functional Behavior Assessment,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Behavior Support Plan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and Individual Education Program </a:t>
            </a:r>
            <a:br>
              <a:rPr lang="en-US" sz="3600" b="1" dirty="0" smtClean="0">
                <a:solidFill>
                  <a:srgbClr val="0070C0"/>
                </a:solidFill>
              </a:rPr>
            </a:br>
            <a:r>
              <a:rPr lang="en-US" sz="3600" b="1" dirty="0" smtClean="0">
                <a:solidFill>
                  <a:srgbClr val="0070C0"/>
                </a:solidFill>
              </a:rPr>
              <a:t>to be Congruent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3525672"/>
            <a:ext cx="4054475" cy="25558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March 5, 2014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Eileen Baker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Melissa Ebling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Karen Jones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Lynn Moss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http://manualer.eu/Billeder/Tre-tandhj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4572000" cy="3069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29967045"/>
              </p:ext>
            </p:extLst>
          </p:nvPr>
        </p:nvGraphicFramePr>
        <p:xfrm>
          <a:off x="1507610" y="1616374"/>
          <a:ext cx="6219070" cy="482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Title 5"/>
          <p:cNvSpPr>
            <a:spLocks noGrp="1"/>
          </p:cNvSpPr>
          <p:nvPr>
            <p:ph type="ctrTitle"/>
          </p:nvPr>
        </p:nvSpPr>
        <p:spPr>
          <a:xfrm>
            <a:off x="401638" y="146050"/>
            <a:ext cx="8483600" cy="1149350"/>
          </a:xfrm>
        </p:spPr>
        <p:txBody>
          <a:bodyPr/>
          <a:lstStyle/>
          <a:p>
            <a:r>
              <a:rPr lang="en-US" sz="3600" smtClean="0"/>
              <a:t>Demonstrating Congruency</a:t>
            </a:r>
            <a:r>
              <a:rPr lang="en-US" sz="32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3110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2193" y="2209800"/>
            <a:ext cx="8768687" cy="4419600"/>
            <a:chOff x="242193" y="2209800"/>
            <a:chExt cx="8768687" cy="4419600"/>
          </a:xfrm>
          <a:solidFill>
            <a:schemeClr val="bg2">
              <a:lumMod val="75000"/>
            </a:schemeClr>
          </a:solidFill>
        </p:grpSpPr>
        <p:sp>
          <p:nvSpPr>
            <p:cNvPr id="18" name="Rectangle 17"/>
            <p:cNvSpPr/>
            <p:nvPr/>
          </p:nvSpPr>
          <p:spPr>
            <a:xfrm>
              <a:off x="242193" y="2209800"/>
              <a:ext cx="8768687" cy="4419600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193" y="2209800"/>
              <a:ext cx="8673207" cy="39549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Behavior Intervention Plan/Positive Behavior Support Plan (Form G)</a:t>
              </a:r>
            </a:p>
            <a:p>
              <a:endParaRPr lang="en-US" sz="900" dirty="0" smtClean="0"/>
            </a:p>
            <a:p>
              <a:r>
                <a:rPr lang="en-US" sz="1600" b="1" dirty="0" smtClean="0"/>
                <a:t>Hypothesis:</a:t>
              </a:r>
            </a:p>
            <a:p>
              <a:endParaRPr lang="en-US" sz="1600" b="1" dirty="0"/>
            </a:p>
            <a:p>
              <a:endParaRPr lang="en-US" sz="1600" b="1" dirty="0" smtClean="0"/>
            </a:p>
            <a:p>
              <a:endParaRPr lang="en-US" sz="1600" b="1" dirty="0"/>
            </a:p>
            <a:p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PREVENT Intervention</a:t>
              </a:r>
            </a:p>
            <a:p>
              <a:endParaRPr lang="en-US" sz="1600" b="1" dirty="0" smtClean="0"/>
            </a:p>
            <a:p>
              <a:endParaRPr lang="en-US" sz="1600" b="1" dirty="0"/>
            </a:p>
            <a:p>
              <a:endParaRPr lang="en-US" sz="1600" b="1" dirty="0" smtClean="0"/>
            </a:p>
            <a:p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TEACH </a:t>
              </a:r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Intervention</a:t>
              </a:r>
            </a:p>
            <a:p>
              <a:endParaRPr lang="en-US" sz="1600" b="1" dirty="0" smtClean="0"/>
            </a:p>
            <a:p>
              <a:endParaRPr lang="en-US" sz="1600" b="1" dirty="0"/>
            </a:p>
            <a:p>
              <a:endParaRPr lang="en-US" sz="1600" b="1" dirty="0" smtClean="0"/>
            </a:p>
            <a:p>
              <a:r>
                <a:rPr lang="en-US" sz="16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REINFORCE Intervention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endParaRPr lang="en-US" sz="1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1961" y="1550377"/>
            <a:ext cx="4988774" cy="54140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Behavior Support Plan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2098345"/>
              </p:ext>
            </p:extLst>
          </p:nvPr>
        </p:nvGraphicFramePr>
        <p:xfrm>
          <a:off x="411823" y="2971800"/>
          <a:ext cx="833394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7292"/>
                <a:gridCol w="2620343"/>
                <a:gridCol w="2796311"/>
              </a:tblGrid>
              <a:tr h="22821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When this happens…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2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Bent Arrow 5"/>
          <p:cNvSpPr/>
          <p:nvPr/>
        </p:nvSpPr>
        <p:spPr>
          <a:xfrm rot="5400000">
            <a:off x="2762250" y="1028700"/>
            <a:ext cx="1371600" cy="952500"/>
          </a:xfrm>
          <a:prstGeom prst="bentArrow">
            <a:avLst>
              <a:gd name="adj1" fmla="val 25000"/>
              <a:gd name="adj2" fmla="val 34176"/>
              <a:gd name="adj3" fmla="val 26412"/>
              <a:gd name="adj4" fmla="val 4092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" y="25958"/>
            <a:ext cx="2547938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76200" y="76200"/>
            <a:ext cx="8934680" cy="358140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9574024"/>
              </p:ext>
            </p:extLst>
          </p:nvPr>
        </p:nvGraphicFramePr>
        <p:xfrm>
          <a:off x="411823" y="3870960"/>
          <a:ext cx="833394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7292"/>
                <a:gridCol w="3251563"/>
                <a:gridCol w="2165091"/>
              </a:tblGrid>
              <a:tr h="213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Intervention Strategy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Description and Steps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832">
                <a:tc>
                  <a:txBody>
                    <a:bodyPr/>
                    <a:lstStyle/>
                    <a:p>
                      <a:pPr algn="ctr"/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984635"/>
              </p:ext>
            </p:extLst>
          </p:nvPr>
        </p:nvGraphicFramePr>
        <p:xfrm>
          <a:off x="411823" y="4876800"/>
          <a:ext cx="833394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7292"/>
                <a:gridCol w="3251563"/>
                <a:gridCol w="2165091"/>
              </a:tblGrid>
              <a:tr h="213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Intervention Strategy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Description and Steps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832">
                <a:tc>
                  <a:txBody>
                    <a:bodyPr/>
                    <a:lstStyle/>
                    <a:p>
                      <a:pPr algn="ctr"/>
                      <a:endParaRPr lang="en-US" sz="1200" b="1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627971"/>
              </p:ext>
            </p:extLst>
          </p:nvPr>
        </p:nvGraphicFramePr>
        <p:xfrm>
          <a:off x="411823" y="5890409"/>
          <a:ext cx="833394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7292"/>
                <a:gridCol w="3251563"/>
                <a:gridCol w="2165091"/>
              </a:tblGrid>
              <a:tr h="21355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Intervention Strategy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Description and Steps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Comments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7832">
                <a:tc>
                  <a:txBody>
                    <a:bodyPr/>
                    <a:lstStyle/>
                    <a:p>
                      <a:pPr algn="ctr"/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5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41" y="62260"/>
            <a:ext cx="5138028" cy="389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6144919" y="3416577"/>
            <a:ext cx="2863158" cy="54140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bg1"/>
                </a:solidFill>
              </a:rPr>
              <a:t>Behavior Support Plan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2231" y="4026027"/>
            <a:ext cx="8839200" cy="3124200"/>
            <a:chOff x="152400" y="4038600"/>
            <a:chExt cx="8839200" cy="3124200"/>
          </a:xfrm>
        </p:grpSpPr>
        <p:sp>
          <p:nvSpPr>
            <p:cNvPr id="13" name="Rectangle 12"/>
            <p:cNvSpPr/>
            <p:nvPr/>
          </p:nvSpPr>
          <p:spPr>
            <a:xfrm>
              <a:off x="152400" y="4038600"/>
              <a:ext cx="8839200" cy="3124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8541" y="4182070"/>
              <a:ext cx="83820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Behavior Intervention Plan/Positive Behavior Support Plan (From G)</a:t>
              </a:r>
            </a:p>
            <a:p>
              <a:endParaRPr lang="en-US" sz="1600" dirty="0" smtClean="0"/>
            </a:p>
            <a:p>
              <a:r>
                <a:rPr lang="en-US" sz="1600" b="1" dirty="0" smtClean="0"/>
                <a:t>Hypothesis:</a:t>
              </a:r>
              <a:endParaRPr lang="en-US" sz="1600" b="1" dirty="0"/>
            </a:p>
          </p:txBody>
        </p: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1936027"/>
              </p:ext>
            </p:extLst>
          </p:nvPr>
        </p:nvGraphicFramePr>
        <p:xfrm>
          <a:off x="304801" y="5043831"/>
          <a:ext cx="8610599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4134"/>
                <a:gridCol w="2707328"/>
                <a:gridCol w="2889137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When this happens…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79286" y="3429001"/>
            <a:ext cx="2868253" cy="3104441"/>
            <a:chOff x="379286" y="3429001"/>
            <a:chExt cx="2868253" cy="3104441"/>
          </a:xfrm>
        </p:grpSpPr>
        <p:sp>
          <p:nvSpPr>
            <p:cNvPr id="18" name="TextBox 17"/>
            <p:cNvSpPr txBox="1"/>
            <p:nvPr/>
          </p:nvSpPr>
          <p:spPr>
            <a:xfrm>
              <a:off x="379286" y="5579335"/>
              <a:ext cx="2868253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Gabriola"/>
                  <a:cs typeface="Gabriola"/>
                </a:rPr>
                <a:t>A writing task is presented</a:t>
              </a:r>
            </a:p>
            <a:p>
              <a:r>
                <a:rPr lang="en-US" sz="2400" b="1" dirty="0">
                  <a:solidFill>
                    <a:srgbClr val="0070C0"/>
                  </a:solidFill>
                  <a:latin typeface="Gabriola"/>
                  <a:cs typeface="Gabriola"/>
                </a:rPr>
                <a:t>A test is </a:t>
              </a:r>
              <a:r>
                <a:rPr lang="en-US" sz="2400" b="1" dirty="0" smtClean="0">
                  <a:solidFill>
                    <a:srgbClr val="0070C0"/>
                  </a:solidFill>
                  <a:latin typeface="Gabriola"/>
                  <a:cs typeface="Gabriola"/>
                </a:rPr>
                <a:t>occurring</a:t>
              </a:r>
              <a:endParaRPr lang="en-US" sz="2400" b="1" dirty="0" smtClean="0">
                <a:latin typeface="Gabriola"/>
                <a:cs typeface="Gabriola"/>
              </a:endParaRPr>
            </a:p>
            <a:p>
              <a:endParaRPr lang="en-US" sz="800" b="1" dirty="0" smtClean="0">
                <a:latin typeface="Lucida Handwriting" panose="03010101010101010101" pitchFamily="66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1813413" y="3429001"/>
              <a:ext cx="320187" cy="1676400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83555" y="2362200"/>
            <a:ext cx="2514599" cy="4003991"/>
            <a:chOff x="3383555" y="2209800"/>
            <a:chExt cx="2514599" cy="4159634"/>
          </a:xfrm>
        </p:grpSpPr>
        <p:sp>
          <p:nvSpPr>
            <p:cNvPr id="19" name="TextBox 18"/>
            <p:cNvSpPr txBox="1"/>
            <p:nvPr/>
          </p:nvSpPr>
          <p:spPr>
            <a:xfrm>
              <a:off x="3383555" y="5697979"/>
              <a:ext cx="2514599" cy="6714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Gabriola"/>
                  <a:cs typeface="Gabriola"/>
                </a:rPr>
                <a:t>Leaves classroom</a:t>
              </a:r>
              <a:endParaRPr lang="en-US" sz="2400" b="1" dirty="0">
                <a:solidFill>
                  <a:srgbClr val="0070C0"/>
                </a:solidFill>
                <a:latin typeface="Gabriola"/>
                <a:cs typeface="Gabriola"/>
              </a:endParaRPr>
            </a:p>
            <a:p>
              <a:endParaRPr lang="en-US" sz="1200" dirty="0" smtClean="0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3505200" y="2209800"/>
              <a:ext cx="304800" cy="2895601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39888" y="2643118"/>
            <a:ext cx="3046911" cy="3750479"/>
            <a:chOff x="5622303" y="2657586"/>
            <a:chExt cx="3046911" cy="3750479"/>
          </a:xfrm>
        </p:grpSpPr>
        <p:sp>
          <p:nvSpPr>
            <p:cNvPr id="9" name="Down Arrow 8"/>
            <p:cNvSpPr/>
            <p:nvPr/>
          </p:nvSpPr>
          <p:spPr>
            <a:xfrm rot="20155558">
              <a:off x="5622303" y="2657586"/>
              <a:ext cx="381000" cy="255478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54615" y="5577068"/>
              <a:ext cx="2514599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Gabriola"/>
                  <a:cs typeface="Gabriola"/>
                </a:rPr>
                <a:t>Avoid the task</a:t>
              </a:r>
            </a:p>
            <a:p>
              <a:r>
                <a:rPr lang="en-US" sz="2400" b="1" dirty="0">
                  <a:solidFill>
                    <a:srgbClr val="0070C0"/>
                  </a:solidFill>
                  <a:latin typeface="Gabriola"/>
                  <a:cs typeface="Gabriola"/>
                </a:rPr>
                <a:t>   Get 1:1 </a:t>
              </a:r>
              <a:r>
                <a:rPr lang="en-US" sz="2400" b="1" dirty="0" smtClean="0">
                  <a:solidFill>
                    <a:srgbClr val="0070C0"/>
                  </a:solidFill>
                  <a:latin typeface="Gabriola"/>
                  <a:cs typeface="Gabriola"/>
                </a:rPr>
                <a:t>help</a:t>
              </a:r>
              <a:endParaRPr lang="en-US" sz="2400" b="1" dirty="0">
                <a:solidFill>
                  <a:srgbClr val="0070C0"/>
                </a:solidFill>
                <a:latin typeface="Gabriola"/>
                <a:cs typeface="Gabriol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31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dgraphics.com/file/blue-penc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4648200"/>
            <a:ext cx="257174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Attention Reporters:</a:t>
            </a:r>
            <a:br>
              <a:rPr lang="en-US" dirty="0" smtClean="0"/>
            </a:br>
            <a:r>
              <a:rPr lang="en-US" dirty="0" smtClean="0"/>
              <a:t>Student Case Study Summary (Yellow)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Throughout the IEP goal development process, each step will be crafted for your student.  </a:t>
            </a:r>
          </a:p>
          <a:p>
            <a:r>
              <a:rPr lang="en-US" dirty="0" smtClean="0"/>
              <a:t>Schools are to submit 1 clean copy prior to leaving. </a:t>
            </a:r>
          </a:p>
          <a:p>
            <a:r>
              <a:rPr lang="en-US" dirty="0" smtClean="0"/>
              <a:t>Feedback will be provided electronically for your team’s use.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accent1"/>
                </a:solidFill>
                <a:ea typeface="ＭＳ Ｐゴシック" pitchFamily="34" charset="-128"/>
              </a:rPr>
              <a:t>Student Case – HYPOTHESIS</a:t>
            </a:r>
            <a:endParaRPr lang="en-US" altLang="en-US" dirty="0" smtClean="0">
              <a:solidFill>
                <a:srgbClr val="77933C"/>
              </a:solidFill>
              <a:ea typeface="ＭＳ Ｐゴシック" pitchFamily="34" charset="-128"/>
            </a:endParaRPr>
          </a:p>
        </p:txBody>
      </p:sp>
      <p:sp>
        <p:nvSpPr>
          <p:cNvPr id="100355" name="Subtitle 3"/>
          <p:cNvSpPr>
            <a:spLocks noGrp="1"/>
          </p:cNvSpPr>
          <p:nvPr>
            <p:ph sz="quarter" idx="1"/>
          </p:nvPr>
        </p:nvSpPr>
        <p:spPr>
          <a:xfrm>
            <a:off x="301625" y="1752600"/>
            <a:ext cx="8504238" cy="434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ja-JP" sz="2400" smtClean="0">
              <a:ea typeface="ＭＳ Ｐゴシック" pitchFamily="3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35676"/>
              </p:ext>
            </p:extLst>
          </p:nvPr>
        </p:nvGraphicFramePr>
        <p:xfrm>
          <a:off x="609600" y="1676400"/>
          <a:ext cx="7618413" cy="3138377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98663"/>
                <a:gridCol w="1811337"/>
                <a:gridCol w="1903413"/>
                <a:gridCol w="1905000"/>
              </a:tblGrid>
              <a:tr h="1303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3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7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When this happens…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834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3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7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Ｐゴシック" pitchFamily="34" charset="-128"/>
                        </a:rPr>
                        <a:t>Target Behavior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3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7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3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7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3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rgbClr val="9BBB59"/>
                        </a:buClr>
                        <a:buSzPct val="7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8064A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2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BACC6"/>
                        </a:buClr>
                        <a:defRPr sz="1600">
                          <a:solidFill>
                            <a:schemeClr val="tx1"/>
                          </a:solidFill>
                          <a:latin typeface="Georgia" pitchFamily="18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  <a:ea typeface="ＭＳ Ｐゴシック" pitchFamily="34" charset="-128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0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have the…. </a:t>
            </a:r>
          </a:p>
          <a:p>
            <a:endParaRPr lang="en-US" dirty="0" smtClean="0"/>
          </a:p>
          <a:p>
            <a:r>
              <a:rPr lang="en-US" sz="2400" b="1" dirty="0" smtClean="0"/>
              <a:t>Hypothesis: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3352800"/>
            <a:ext cx="6248400" cy="273921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Now, we need to write out….</a:t>
            </a:r>
          </a:p>
          <a:p>
            <a:endParaRPr lang="en-US" b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PREVENT </a:t>
            </a:r>
            <a:r>
              <a:rPr lang="en-US" b="1" dirty="0" smtClean="0"/>
              <a:t>Interventions </a:t>
            </a:r>
            <a:endParaRPr lang="en-US" sz="1400" b="1" i="1" dirty="0" smtClean="0"/>
          </a:p>
          <a:p>
            <a:pPr lvl="2"/>
            <a:endParaRPr lang="en-US" sz="1400" b="1" i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TEACH</a:t>
            </a:r>
            <a:r>
              <a:rPr lang="en-US" b="1" dirty="0" smtClean="0"/>
              <a:t> Interventions </a:t>
            </a:r>
          </a:p>
          <a:p>
            <a:pPr lvl="3"/>
            <a:endParaRPr lang="en-US" sz="1400" b="1" i="1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REINFORCE </a:t>
            </a:r>
            <a:r>
              <a:rPr lang="en-US" b="1" dirty="0" smtClean="0"/>
              <a:t>Interventions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algn="r"/>
            <a:r>
              <a:rPr lang="en-US" b="1" dirty="0" smtClean="0"/>
              <a:t>…for him based on your data!</a:t>
            </a:r>
            <a:endParaRPr lang="en-US" b="1" dirty="0"/>
          </a:p>
        </p:txBody>
      </p:sp>
      <p:graphicFrame>
        <p:nvGraphicFramePr>
          <p:cNvPr id="2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658676"/>
              </p:ext>
            </p:extLst>
          </p:nvPr>
        </p:nvGraphicFramePr>
        <p:xfrm>
          <a:off x="304801" y="1447800"/>
          <a:ext cx="8593755" cy="828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4585"/>
                <a:gridCol w="2864585"/>
                <a:gridCol w="286458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When this happens…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Triggering antecedents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Target behavior</a:t>
                      </a:r>
                      <a:endParaRPr lang="en-US" sz="18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Maintaining</a:t>
                      </a:r>
                      <a:r>
                        <a:rPr lang="en-US" sz="1800" b="1" baseline="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consequences</a:t>
                      </a:r>
                      <a:endParaRPr lang="en-US" sz="1800" b="1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66901"/>
              </p:ext>
            </p:extLst>
          </p:nvPr>
        </p:nvGraphicFramePr>
        <p:xfrm>
          <a:off x="310662" y="1453661"/>
          <a:ext cx="859375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399"/>
                <a:gridCol w="2895600"/>
                <a:gridCol w="2878756"/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When this happens…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513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A writing task is presented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A test is occurring</a:t>
                      </a: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Leaves classroom</a:t>
                      </a:r>
                      <a:endParaRPr lang="en-US" sz="2400" dirty="0">
                        <a:latin typeface="Gabriola"/>
                        <a:cs typeface="Gabriola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Avoid the task</a:t>
                      </a: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   Get 1:1 help</a:t>
                      </a: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 rot="21114214">
            <a:off x="2150112" y="989324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0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40985"/>
            <a:ext cx="8686800" cy="62456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155875"/>
              </p:ext>
            </p:extLst>
          </p:nvPr>
        </p:nvGraphicFramePr>
        <p:xfrm>
          <a:off x="413991" y="1106125"/>
          <a:ext cx="83820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0"/>
                <a:gridCol w="2794000"/>
                <a:gridCol w="27940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When this happens…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35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 writing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 task is presented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 test is occurring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Leaves classroom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Avoid the task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Get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 1:1 help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74865"/>
              </p:ext>
            </p:extLst>
          </p:nvPr>
        </p:nvGraphicFramePr>
        <p:xfrm>
          <a:off x="431236" y="2704820"/>
          <a:ext cx="8347509" cy="621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6164"/>
                <a:gridCol w="5389779"/>
                <a:gridCol w="1331566"/>
              </a:tblGrid>
              <a:tr h="37590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Intervention Strategy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Description and Steps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89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Batang" panose="02030600000101010101" pitchFamily="18" charset="-127"/>
                          <a:cs typeface="Gabriola"/>
                        </a:rPr>
                        <a:t>Environmental Supports </a:t>
                      </a:r>
                    </a:p>
                    <a:p>
                      <a:endParaRPr lang="en-US" sz="2400" b="1" dirty="0">
                        <a:solidFill>
                          <a:srgbClr val="0070C0"/>
                        </a:solidFill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Batang" panose="02030600000101010101" pitchFamily="18" charset="-127"/>
                          <a:cs typeface="Gabriola"/>
                        </a:rPr>
                        <a:t>Nurse pass –</a:t>
                      </a: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Batang" panose="02030600000101010101" pitchFamily="18" charset="-127"/>
                          <a:cs typeface="Gabriola"/>
                        </a:rPr>
                        <a:t> Robbie will be given a max of 3 passes to go to the nurse each day; Each day, and as needed, Mrs. Moss will remind Robbie about using them and his chance to trade them in</a:t>
                      </a:r>
                      <a:r>
                        <a:rPr lang="en-US" sz="24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Batang" panose="02030600000101010101" pitchFamily="18" charset="-127"/>
                          <a:cs typeface="Gabriola"/>
                        </a:rPr>
                        <a:t> for basketball time </a:t>
                      </a: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Batang" panose="02030600000101010101" pitchFamily="18" charset="-127"/>
                          <a:cs typeface="Gabriola"/>
                        </a:rPr>
                        <a:t>if he does not use them</a:t>
                      </a:r>
                      <a:r>
                        <a:rPr lang="en-US" sz="24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Batang" panose="02030600000101010101" pitchFamily="18" charset="-127"/>
                          <a:cs typeface="Gabriola"/>
                        </a:rPr>
                        <a:t> all. </a:t>
                      </a: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Batang" panose="02030600000101010101" pitchFamily="18" charset="-127"/>
                          <a:cs typeface="Gabriola"/>
                        </a:rPr>
                        <a:t>(see reinforce).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Batang" panose="02030600000101010101" pitchFamily="18" charset="-127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556" y="840985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Hypothesis:</a:t>
            </a:r>
            <a:endParaRPr lang="en-US" sz="1600" b="1" dirty="0">
              <a:latin typeface="Lucida Handwriting" panose="03010101010101010101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Behavior Support </a:t>
            </a:r>
            <a:r>
              <a:rPr lang="en-US" sz="2400" b="1" dirty="0">
                <a:solidFill>
                  <a:schemeClr val="bg1"/>
                </a:solidFill>
              </a:rPr>
              <a:t>Plan 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14214">
            <a:off x="6417313" y="308362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983" y="2341994"/>
            <a:ext cx="8316017" cy="369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PREVENT Interventions </a:t>
            </a:r>
            <a:endParaRPr lang="en-US" sz="1400" b="1" i="1" dirty="0" smtClean="0"/>
          </a:p>
        </p:txBody>
      </p:sp>
      <p:sp>
        <p:nvSpPr>
          <p:cNvPr id="11" name="5-Point Star 10"/>
          <p:cNvSpPr/>
          <p:nvPr/>
        </p:nvSpPr>
        <p:spPr>
          <a:xfrm>
            <a:off x="65983" y="1949060"/>
            <a:ext cx="762000" cy="773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40985"/>
            <a:ext cx="8686800" cy="62456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97317"/>
              </p:ext>
            </p:extLst>
          </p:nvPr>
        </p:nvGraphicFramePr>
        <p:xfrm>
          <a:off x="431236" y="1504076"/>
          <a:ext cx="8347509" cy="710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564"/>
                <a:gridCol w="5410200"/>
                <a:gridCol w="1539745"/>
              </a:tblGrid>
              <a:tr h="37590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Intervention Strategy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Description and Steps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3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Chunking of writing tasks </a:t>
                      </a:r>
                    </a:p>
                    <a:p>
                      <a:endParaRPr lang="en-US" sz="2200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Chunk writing assignment by using scaffolding techniques to initially reduce the amount of writing required.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In assignments requiring multiple paragraphs, allow a 1 minute break between paragraphs.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Upon completion of the first paragraph, allow Robbie to choose an upcoming section that he wants help with. 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In short answer essay assignments, allow Robbie to select two out of 10 that he does not have to answer.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If Robbie completes additional work independently, he may earn minutes toward a weekly reward (basketball).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2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Allows opportunity to avoid and/or get 1:1 help with some non-preferred assignments.</a:t>
                      </a:r>
                      <a:endParaRPr lang="en-US" sz="2200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Behavior Support </a:t>
            </a:r>
            <a:r>
              <a:rPr lang="en-US" sz="2400" b="1" dirty="0">
                <a:solidFill>
                  <a:schemeClr val="bg1"/>
                </a:solidFill>
              </a:rPr>
              <a:t>Plan 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14214">
            <a:off x="6417313" y="308362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983" y="1168266"/>
            <a:ext cx="8316017" cy="369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PREVENT Interventions </a:t>
            </a:r>
            <a:endParaRPr lang="en-US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6262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40985"/>
            <a:ext cx="8686800" cy="62456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157155"/>
              </p:ext>
            </p:extLst>
          </p:nvPr>
        </p:nvGraphicFramePr>
        <p:xfrm>
          <a:off x="431236" y="1496096"/>
          <a:ext cx="8347509" cy="658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143"/>
                <a:gridCol w="5638800"/>
                <a:gridCol w="1331566"/>
              </a:tblGrid>
              <a:tr h="41021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Intervention Strategy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Description and Steps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4779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Test taking preparation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 Provide 5 days notice and reminders for tests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Provide choice of location to take tests – “Robbie, would you like to go to the Guidance office or Ms. Brown’s classroom to take the test?”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Choices,  some control over test taking.</a:t>
                      </a:r>
                      <a:endParaRPr lang="en-US" sz="2400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Behavior Support </a:t>
            </a:r>
            <a:r>
              <a:rPr lang="en-US" sz="2400" b="1" dirty="0">
                <a:solidFill>
                  <a:schemeClr val="bg1"/>
                </a:solidFill>
              </a:rPr>
              <a:t>Plan 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14214">
            <a:off x="6417313" y="308362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983" y="1133270"/>
            <a:ext cx="8316017" cy="36933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PREVENT Interventions </a:t>
            </a:r>
            <a:endParaRPr lang="en-US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1301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40985"/>
            <a:ext cx="8686800" cy="62456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702698"/>
              </p:ext>
            </p:extLst>
          </p:nvPr>
        </p:nvGraphicFramePr>
        <p:xfrm>
          <a:off x="413991" y="1106125"/>
          <a:ext cx="83820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0"/>
                <a:gridCol w="2794000"/>
                <a:gridCol w="27940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When this happens…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35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 writing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 task is presented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 test is occurring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Leaves classroom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Avoid the task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Get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 1:1 help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556" y="840985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Hypothesis:</a:t>
            </a:r>
            <a:endParaRPr lang="en-US" sz="1600" b="1" dirty="0">
              <a:latin typeface="Lucida Handwriting" panose="03010101010101010101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Behavior Support </a:t>
            </a:r>
            <a:r>
              <a:rPr lang="en-US" sz="2400" b="1" dirty="0">
                <a:solidFill>
                  <a:schemeClr val="bg1"/>
                </a:solidFill>
              </a:rPr>
              <a:t>Plan 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14214">
            <a:off x="6417313" y="308362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079815"/>
              </p:ext>
            </p:extLst>
          </p:nvPr>
        </p:nvGraphicFramePr>
        <p:xfrm>
          <a:off x="431236" y="2704820"/>
          <a:ext cx="8347509" cy="4305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143"/>
                <a:gridCol w="5638800"/>
                <a:gridCol w="1331566"/>
              </a:tblGrid>
              <a:tr h="105446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Intervention Strategy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Description and Steps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1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Break Cards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Robbie may signal the need for a break by holding up a red card to get teacher permission to move to the quiet area to practice calming techniques/review calming checklists.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24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Consider the use of a stop-watch to track time spent in quiet area daily..</a:t>
                      </a:r>
                      <a:endParaRPr lang="en-US" sz="2400" kern="1200" dirty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70C0"/>
                        </a:solidFill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6983" y="2335588"/>
            <a:ext cx="831601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TEACH Interventions </a:t>
            </a:r>
            <a:endParaRPr lang="en-US" sz="1400" b="1" i="1" dirty="0" smtClean="0"/>
          </a:p>
        </p:txBody>
      </p:sp>
      <p:sp>
        <p:nvSpPr>
          <p:cNvPr id="15" name="5-Point Star 14"/>
          <p:cNvSpPr/>
          <p:nvPr/>
        </p:nvSpPr>
        <p:spPr>
          <a:xfrm>
            <a:off x="65983" y="1949060"/>
            <a:ext cx="762000" cy="773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Our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0772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 smtClean="0"/>
              <a:t>8:30 </a:t>
            </a:r>
            <a:r>
              <a:rPr lang="en-US" sz="4400" dirty="0"/>
              <a:t>– 9:00	</a:t>
            </a:r>
            <a:r>
              <a:rPr lang="en-US" sz="4400" dirty="0" smtClean="0"/>
              <a:t>Welcome </a:t>
            </a:r>
            <a:r>
              <a:rPr lang="en-US" sz="4400" dirty="0"/>
              <a:t>&amp; Overview  </a:t>
            </a:r>
          </a:p>
          <a:p>
            <a:r>
              <a:rPr lang="en-US" sz="4400" dirty="0"/>
              <a:t>9:00 – 9:30 	</a:t>
            </a:r>
            <a:r>
              <a:rPr lang="en-US" sz="4400" dirty="0" smtClean="0"/>
              <a:t>Review </a:t>
            </a:r>
            <a:r>
              <a:rPr lang="en-US" sz="4400" dirty="0"/>
              <a:t>Robbie’s FBA-BSP  </a:t>
            </a:r>
          </a:p>
          <a:p>
            <a:r>
              <a:rPr lang="en-US" sz="4400" dirty="0"/>
              <a:t>9:30 – 9:50	</a:t>
            </a:r>
            <a:r>
              <a:rPr lang="en-US" sz="4400" dirty="0" smtClean="0"/>
              <a:t>Purpose </a:t>
            </a:r>
            <a:r>
              <a:rPr lang="en-US" sz="4400" dirty="0"/>
              <a:t>of IEPs  </a:t>
            </a:r>
          </a:p>
          <a:p>
            <a:r>
              <a:rPr lang="en-US" sz="4400" dirty="0"/>
              <a:t>9:50 – 10:15	</a:t>
            </a:r>
            <a:r>
              <a:rPr lang="en-US" sz="4400" dirty="0" smtClean="0"/>
              <a:t>IEP Sections 1-3</a:t>
            </a:r>
          </a:p>
          <a:p>
            <a:pPr marL="857250" lvl="1" indent="-457200">
              <a:buAutoNum type="arabicPeriod"/>
            </a:pPr>
            <a:r>
              <a:rPr lang="en-US" sz="3300" dirty="0" smtClean="0">
                <a:solidFill>
                  <a:srgbClr val="003399"/>
                </a:solidFill>
              </a:rPr>
              <a:t>Unique </a:t>
            </a:r>
            <a:r>
              <a:rPr lang="en-US" sz="3300" dirty="0">
                <a:solidFill>
                  <a:srgbClr val="003399"/>
                </a:solidFill>
              </a:rPr>
              <a:t>Educational Needs &amp; Characteristics of the Student</a:t>
            </a:r>
          </a:p>
          <a:p>
            <a:pPr marL="857250" lvl="1" indent="-457200">
              <a:buFontTx/>
              <a:buAutoNum type="arabicPeriod"/>
            </a:pPr>
            <a:r>
              <a:rPr lang="en-US" sz="3300" dirty="0" smtClean="0">
                <a:solidFill>
                  <a:srgbClr val="003399"/>
                </a:solidFill>
              </a:rPr>
              <a:t>Statement </a:t>
            </a:r>
            <a:r>
              <a:rPr lang="en-US" sz="3300" dirty="0">
                <a:solidFill>
                  <a:srgbClr val="003399"/>
                </a:solidFill>
              </a:rPr>
              <a:t>of Special Education &amp; Related Services &amp; Supplementary Aids and Services</a:t>
            </a:r>
          </a:p>
          <a:p>
            <a:pPr marL="857250" lvl="1" indent="-457200">
              <a:buFontTx/>
              <a:buAutoNum type="arabicPeriod"/>
            </a:pPr>
            <a:r>
              <a:rPr lang="en-US" sz="3300" dirty="0" smtClean="0">
                <a:solidFill>
                  <a:srgbClr val="003399"/>
                </a:solidFill>
              </a:rPr>
              <a:t>Services</a:t>
            </a:r>
            <a:r>
              <a:rPr lang="en-US" sz="3300" dirty="0">
                <a:solidFill>
                  <a:srgbClr val="003399"/>
                </a:solidFill>
              </a:rPr>
              <a:t>, Aids &amp; Modifications</a:t>
            </a:r>
          </a:p>
          <a:p>
            <a:r>
              <a:rPr lang="en-US" sz="4400" dirty="0" smtClean="0"/>
              <a:t>10:15 </a:t>
            </a:r>
            <a:r>
              <a:rPr lang="en-US" sz="4400" dirty="0"/>
              <a:t>– 10:30	</a:t>
            </a:r>
            <a:r>
              <a:rPr lang="en-US" sz="4400" dirty="0" smtClean="0"/>
              <a:t>Break</a:t>
            </a:r>
            <a:endParaRPr lang="en-US" sz="4400" dirty="0"/>
          </a:p>
          <a:p>
            <a:r>
              <a:rPr lang="en-US" sz="4400" dirty="0"/>
              <a:t>10:30 – 10:45	</a:t>
            </a:r>
            <a:r>
              <a:rPr lang="en-US" sz="4400" dirty="0" smtClean="0"/>
              <a:t>IEP Sections 1-3, </a:t>
            </a:r>
            <a:r>
              <a:rPr lang="en-US" sz="4400" dirty="0"/>
              <a:t>continued  </a:t>
            </a:r>
          </a:p>
          <a:p>
            <a:r>
              <a:rPr lang="en-US" sz="4400" dirty="0"/>
              <a:t>10:45 – 11:45	</a:t>
            </a:r>
            <a:r>
              <a:rPr lang="en-US" sz="4400" dirty="0" smtClean="0"/>
              <a:t>IEP Sections 4-5</a:t>
            </a:r>
          </a:p>
          <a:p>
            <a:pPr marL="914400" lvl="1" indent="-514350">
              <a:buFont typeface="+mj-lt"/>
              <a:buAutoNum type="arabicPeriod" startAt="4"/>
            </a:pPr>
            <a:r>
              <a:rPr lang="en-US" sz="3300" dirty="0">
                <a:solidFill>
                  <a:srgbClr val="003399"/>
                </a:solidFill>
              </a:rPr>
              <a:t>PLEP (Present Level of Education </a:t>
            </a:r>
            <a:r>
              <a:rPr lang="en-US" sz="3300" dirty="0" smtClean="0">
                <a:solidFill>
                  <a:srgbClr val="003399"/>
                </a:solidFill>
              </a:rPr>
              <a:t>Performance)</a:t>
            </a:r>
            <a:endParaRPr lang="en-US" sz="3300" dirty="0">
              <a:solidFill>
                <a:srgbClr val="003399"/>
              </a:solidFill>
            </a:endParaRPr>
          </a:p>
          <a:p>
            <a:pPr marL="914400" lvl="1" indent="-514350">
              <a:buFont typeface="+mj-lt"/>
              <a:buAutoNum type="arabicPeriod" startAt="4"/>
            </a:pPr>
            <a:r>
              <a:rPr lang="en-US" sz="3300" dirty="0" smtClean="0">
                <a:solidFill>
                  <a:srgbClr val="003399"/>
                </a:solidFill>
              </a:rPr>
              <a:t>Annual </a:t>
            </a:r>
            <a:r>
              <a:rPr lang="en-US" sz="3300" dirty="0">
                <a:solidFill>
                  <a:srgbClr val="003399"/>
                </a:solidFill>
              </a:rPr>
              <a:t>Goal with Benchmarks to Reach Goal</a:t>
            </a:r>
          </a:p>
          <a:p>
            <a:r>
              <a:rPr lang="en-US" sz="4400" dirty="0" smtClean="0"/>
              <a:t>11:45 </a:t>
            </a:r>
            <a:r>
              <a:rPr lang="en-US" sz="4400" dirty="0"/>
              <a:t>– 12:00	Wrap-up &amp;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40985"/>
            <a:ext cx="8686800" cy="62456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Behavior Support </a:t>
            </a:r>
            <a:r>
              <a:rPr lang="en-US" sz="2400" b="1" dirty="0">
                <a:solidFill>
                  <a:schemeClr val="bg1"/>
                </a:solidFill>
              </a:rPr>
              <a:t>Plan 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14214">
            <a:off x="6417313" y="308362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502427"/>
              </p:ext>
            </p:extLst>
          </p:nvPr>
        </p:nvGraphicFramePr>
        <p:xfrm>
          <a:off x="431236" y="1285428"/>
          <a:ext cx="8347509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564"/>
                <a:gridCol w="5715000"/>
                <a:gridCol w="1234945"/>
              </a:tblGrid>
              <a:tr h="375902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Intervention Strategy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Description and Steps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3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Self-Monitoring of Anxiety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Anxiety Rater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– Will be developed with Robbie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(Allow Robbie to choose style of this rating</a:t>
                      </a: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scale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– clip art from internet?)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Create a visual rating scale of how Robbie is feeling in regards to his anxiety: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5=out of control; head is spinning, need to take a break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4= fast breathing, heart beating, but can visualize playing basketball, the beach to calm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3 = thoughts are moving fast, but can take deep breaths to slow them, count to 10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2 = butterflies in stomach, body is shaking, but think about basketball and my stomach settles </a:t>
                      </a:r>
                    </a:p>
                    <a:p>
                      <a:pPr lvl="1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1 = thoughts go in one ear and out the other and flow through my head, I do not give my worry thoughts too much energy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Robbie’s scale will be laminated and kept on the inside cover of</a:t>
                      </a: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his agenda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.  If he takes a break to the nurse, he will need</a:t>
                      </a: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to take his agenda.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  He will have a sheet he has to complete at the nurse that will have a spot where he has to mark what level he was at (1-5) and what he did to calm himself down (what strategy he used).  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Dr. Baker and Robbie will develop the Anxiety</a:t>
                      </a: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Rater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levels together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Dr. Baker and Robbie together will review with Mrs. Moss</a:t>
                      </a:r>
                    </a:p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Copy of the</a:t>
                      </a: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Anxiety Rater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will be sent home and explained to mom.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6983" y="916196"/>
            <a:ext cx="831601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TEACH Interventions </a:t>
            </a:r>
            <a:endParaRPr lang="en-US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7481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40985"/>
            <a:ext cx="8686800" cy="62456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Behavior Support </a:t>
            </a:r>
            <a:r>
              <a:rPr lang="en-US" sz="2400" b="1" dirty="0">
                <a:solidFill>
                  <a:schemeClr val="bg1"/>
                </a:solidFill>
              </a:rPr>
              <a:t>Plan 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14214">
            <a:off x="6417313" y="308362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668873"/>
              </p:ext>
            </p:extLst>
          </p:nvPr>
        </p:nvGraphicFramePr>
        <p:xfrm>
          <a:off x="431236" y="1285428"/>
          <a:ext cx="8347509" cy="58011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7564"/>
                <a:gridCol w="5715000"/>
                <a:gridCol w="1234945"/>
              </a:tblGrid>
              <a:tr h="922914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Intervention Strategy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Description and Steps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8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Test-Taking</a:t>
                      </a:r>
                      <a:r>
                        <a:rPr lang="en-US" sz="20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  <a:r>
                        <a:rPr lang="en-US" sz="20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Strategies</a:t>
                      </a:r>
                      <a:endParaRPr lang="en-US" sz="2000" b="1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Utilize a checklist of “test ready behaviors - test preparation and  strategies/process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 </a:t>
                      </a:r>
                    </a:p>
                    <a:p>
                      <a:pPr lvl="0"/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When Robbie has his 5 day reminder that a test is coming that will involve writing, he will be given a premade sheet that has his “test ready behavior checklist”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-- make flashcards for vocabulary test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-- make flashcards for spelling test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-- come up with 3 questions about the chapter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-- make a story map about the chapter with a topic sentence and 3 supporting details.  </a:t>
                      </a:r>
                    </a:p>
                    <a:p>
                      <a:r>
                        <a:rPr lang="en-US" sz="20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6983" y="916196"/>
            <a:ext cx="831601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TEACH Interventions </a:t>
            </a:r>
            <a:endParaRPr lang="en-US" sz="14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13842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40985"/>
            <a:ext cx="8686800" cy="624561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658317"/>
              </p:ext>
            </p:extLst>
          </p:nvPr>
        </p:nvGraphicFramePr>
        <p:xfrm>
          <a:off x="413991" y="1106125"/>
          <a:ext cx="8382000" cy="106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0"/>
                <a:gridCol w="2794000"/>
                <a:gridCol w="2794000"/>
              </a:tblGrid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When this happens…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Student does this…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In order to….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354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 writing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 task is presented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 test is occurring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Leaves classroom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Avoid the task</a:t>
                      </a:r>
                    </a:p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Get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Gabriola"/>
                          <a:cs typeface="Gabriola"/>
                        </a:rPr>
                        <a:t> 1:1 help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6556" y="840985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Hypothesis:</a:t>
            </a:r>
            <a:endParaRPr lang="en-US" sz="1600" b="1" dirty="0">
              <a:latin typeface="Lucida Handwriting" panose="03010101010101010101" pitchFamily="66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 Behavior Support </a:t>
            </a:r>
            <a:r>
              <a:rPr lang="en-US" sz="2400" b="1" dirty="0">
                <a:solidFill>
                  <a:schemeClr val="bg1"/>
                </a:solidFill>
              </a:rPr>
              <a:t>Plan </a:t>
            </a:r>
            <a:endParaRPr lang="en-US" sz="1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1114214">
            <a:off x="6417313" y="308362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301321"/>
              </p:ext>
            </p:extLst>
          </p:nvPr>
        </p:nvGraphicFramePr>
        <p:xfrm>
          <a:off x="431236" y="2704820"/>
          <a:ext cx="8347509" cy="38990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143"/>
                <a:gridCol w="5638800"/>
                <a:gridCol w="1331566"/>
              </a:tblGrid>
              <a:tr h="64798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Intervention Strategy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Description and Steps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Comments</a:t>
                      </a:r>
                      <a:endParaRPr lang="en-US" sz="1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51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Checklist</a:t>
                      </a:r>
                      <a:r>
                        <a:rPr lang="en-US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tracking minutes earned.</a:t>
                      </a:r>
                      <a:endParaRPr lang="en-US" sz="1800" b="1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Daily checklist</a:t>
                      </a:r>
                      <a:r>
                        <a:rPr lang="en-US" sz="1800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to track minutes earned for weekly basketball time with a staff member/mentor.  Minutes are earned for: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turning in unused nurse passes (1 min/pass)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independent completion of more than (his) required writing assignments (1min/writing assignment)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staying in class for the whole period (1 min/class)</a:t>
                      </a:r>
                    </a:p>
                    <a:p>
                      <a:pPr lvl="0"/>
                      <a:endParaRPr lang="en-US" sz="180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This reinforcement strategy encourages Robbie to earn basketball 1:1 time by staying in class and completing non-preferred tasks.</a:t>
                      </a:r>
                      <a:endParaRPr lang="en-US" sz="1800" kern="1200" dirty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6983" y="2335588"/>
            <a:ext cx="831601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REINFORCE Interventions </a:t>
            </a:r>
            <a:endParaRPr lang="en-US" sz="1400" b="1" i="1" dirty="0" smtClean="0"/>
          </a:p>
        </p:txBody>
      </p:sp>
      <p:sp>
        <p:nvSpPr>
          <p:cNvPr id="15" name="5-Point Star 14"/>
          <p:cNvSpPr/>
          <p:nvPr/>
        </p:nvSpPr>
        <p:spPr>
          <a:xfrm>
            <a:off x="65983" y="1949060"/>
            <a:ext cx="762000" cy="77305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1086" y="1418951"/>
            <a:ext cx="5084078" cy="5020568"/>
            <a:chOff x="2031086" y="1418951"/>
            <a:chExt cx="5084078" cy="5020568"/>
          </a:xfrm>
        </p:grpSpPr>
        <p:sp>
          <p:nvSpPr>
            <p:cNvPr id="3" name="Freeform 2"/>
            <p:cNvSpPr/>
            <p:nvPr/>
          </p:nvSpPr>
          <p:spPr>
            <a:xfrm>
              <a:off x="2231715" y="1434185"/>
              <a:ext cx="4883449" cy="4883449"/>
            </a:xfrm>
            <a:custGeom>
              <a:avLst/>
              <a:gdLst>
                <a:gd name="connsiteX0" fmla="*/ 2441724 w 4883449"/>
                <a:gd name="connsiteY0" fmla="*/ 0 h 4883449"/>
                <a:gd name="connsiteX1" fmla="*/ 4556320 w 4883449"/>
                <a:gd name="connsiteY1" fmla="*/ 1220862 h 4883449"/>
                <a:gd name="connsiteX2" fmla="*/ 4556320 w 4883449"/>
                <a:gd name="connsiteY2" fmla="*/ 3662587 h 4883449"/>
                <a:gd name="connsiteX3" fmla="*/ 2441725 w 4883449"/>
                <a:gd name="connsiteY3" fmla="*/ 2441725 h 4883449"/>
                <a:gd name="connsiteX4" fmla="*/ 2441724 w 4883449"/>
                <a:gd name="connsiteY4" fmla="*/ 0 h 48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449" h="4883449">
                  <a:moveTo>
                    <a:pt x="2441724" y="0"/>
                  </a:moveTo>
                  <a:cubicBezTo>
                    <a:pt x="3314068" y="0"/>
                    <a:pt x="4120148" y="465390"/>
                    <a:pt x="4556320" y="1220862"/>
                  </a:cubicBezTo>
                  <a:cubicBezTo>
                    <a:pt x="4992492" y="1976334"/>
                    <a:pt x="4992492" y="2907115"/>
                    <a:pt x="4556320" y="3662587"/>
                  </a:cubicBezTo>
                  <a:lnTo>
                    <a:pt x="2441725" y="2441725"/>
                  </a:lnTo>
                  <a:cubicBezTo>
                    <a:pt x="2441725" y="1627817"/>
                    <a:pt x="2441724" y="813908"/>
                    <a:pt x="2441724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715" tIns="1067845" rIns="598685" bIns="2428237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solidFill>
                    <a:schemeClr val="tx1"/>
                  </a:solidFill>
                </a:rPr>
                <a:t>Behavior Support Plan</a:t>
              </a:r>
              <a:endParaRPr lang="en-US" sz="2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129679" y="1556070"/>
              <a:ext cx="4883449" cy="4883449"/>
            </a:xfrm>
            <a:custGeom>
              <a:avLst/>
              <a:gdLst>
                <a:gd name="connsiteX0" fmla="*/ 4556320 w 4883449"/>
                <a:gd name="connsiteY0" fmla="*/ 3662587 h 4883449"/>
                <a:gd name="connsiteX1" fmla="*/ 2441724 w 4883449"/>
                <a:gd name="connsiteY1" fmla="*/ 4883450 h 4883449"/>
                <a:gd name="connsiteX2" fmla="*/ 327128 w 4883449"/>
                <a:gd name="connsiteY2" fmla="*/ 3662588 h 4883449"/>
                <a:gd name="connsiteX3" fmla="*/ 2441725 w 4883449"/>
                <a:gd name="connsiteY3" fmla="*/ 2441725 h 4883449"/>
                <a:gd name="connsiteX4" fmla="*/ 4556320 w 4883449"/>
                <a:gd name="connsiteY4" fmla="*/ 3662587 h 48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449" h="4883449">
                  <a:moveTo>
                    <a:pt x="4556320" y="3662587"/>
                  </a:moveTo>
                  <a:cubicBezTo>
                    <a:pt x="4120148" y="4418059"/>
                    <a:pt x="3314068" y="4883450"/>
                    <a:pt x="2441724" y="4883450"/>
                  </a:cubicBezTo>
                  <a:cubicBezTo>
                    <a:pt x="1569380" y="4883450"/>
                    <a:pt x="763300" y="4418060"/>
                    <a:pt x="327128" y="3662588"/>
                  </a:cubicBezTo>
                  <a:lnTo>
                    <a:pt x="2441725" y="2441725"/>
                  </a:lnTo>
                  <a:lnTo>
                    <a:pt x="4556320" y="3662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4476" tIns="3200178" rIns="1136340" bIns="467773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>
                  <a:solidFill>
                    <a:srgbClr val="FFC000"/>
                  </a:solidFill>
                </a:rPr>
                <a:t>Individual Education Program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b="1" kern="1200" dirty="0">
                <a:solidFill>
                  <a:srgbClr val="FFC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031086" y="1418951"/>
              <a:ext cx="4883449" cy="4883449"/>
            </a:xfrm>
            <a:custGeom>
              <a:avLst/>
              <a:gdLst>
                <a:gd name="connsiteX0" fmla="*/ 327129 w 4883449"/>
                <a:gd name="connsiteY0" fmla="*/ 3662587 h 4883449"/>
                <a:gd name="connsiteX1" fmla="*/ 327129 w 4883449"/>
                <a:gd name="connsiteY1" fmla="*/ 1220862 h 4883449"/>
                <a:gd name="connsiteX2" fmla="*/ 2441725 w 4883449"/>
                <a:gd name="connsiteY2" fmla="*/ -1 h 4883449"/>
                <a:gd name="connsiteX3" fmla="*/ 2441725 w 4883449"/>
                <a:gd name="connsiteY3" fmla="*/ 2441725 h 4883449"/>
                <a:gd name="connsiteX4" fmla="*/ 327129 w 4883449"/>
                <a:gd name="connsiteY4" fmla="*/ 3662587 h 48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449" h="4883449">
                  <a:moveTo>
                    <a:pt x="327129" y="3662587"/>
                  </a:moveTo>
                  <a:cubicBezTo>
                    <a:pt x="-109043" y="2907115"/>
                    <a:pt x="-109043" y="1976334"/>
                    <a:pt x="327129" y="1220862"/>
                  </a:cubicBezTo>
                  <a:cubicBezTo>
                    <a:pt x="763301" y="465390"/>
                    <a:pt x="1569381" y="-1"/>
                    <a:pt x="2441725" y="-1"/>
                  </a:cubicBezTo>
                  <a:lnTo>
                    <a:pt x="2441725" y="2441725"/>
                  </a:lnTo>
                  <a:lnTo>
                    <a:pt x="327129" y="3662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416" tIns="1066576" rIns="2605444" bIns="2426966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>
                  <a:solidFill>
                    <a:schemeClr val="tx1"/>
                  </a:solidFill>
                </a:rPr>
                <a:t>   Functional Behavior Assessment</a:t>
              </a:r>
              <a:endParaRPr lang="en-US" sz="2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Circular Arrow 6"/>
            <p:cNvSpPr/>
            <p:nvPr/>
          </p:nvSpPr>
          <p:spPr>
            <a:xfrm>
              <a:off x="2554320" y="1494655"/>
              <a:ext cx="4553052" cy="455305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ircular Arrow 7"/>
            <p:cNvSpPr/>
            <p:nvPr/>
          </p:nvSpPr>
          <p:spPr>
            <a:xfrm>
              <a:off x="2292000" y="1886461"/>
              <a:ext cx="4553052" cy="455305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ircular Arrow 8"/>
            <p:cNvSpPr/>
            <p:nvPr/>
          </p:nvSpPr>
          <p:spPr>
            <a:xfrm>
              <a:off x="2059213" y="1461391"/>
              <a:ext cx="4883422" cy="488342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387" name="Title 5"/>
          <p:cNvSpPr>
            <a:spLocks noGrp="1"/>
          </p:cNvSpPr>
          <p:nvPr>
            <p:ph type="ctrTitle"/>
          </p:nvPr>
        </p:nvSpPr>
        <p:spPr>
          <a:xfrm>
            <a:off x="401638" y="146050"/>
            <a:ext cx="8483600" cy="1149350"/>
          </a:xfrm>
        </p:spPr>
        <p:txBody>
          <a:bodyPr/>
          <a:lstStyle/>
          <a:p>
            <a:r>
              <a:rPr lang="en-US" sz="3600" smtClean="0"/>
              <a:t>Demonstrating Congruency</a:t>
            </a:r>
            <a:r>
              <a:rPr lang="en-US" sz="32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6196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371600" y="138113"/>
            <a:ext cx="7543800" cy="1279525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Purpose of an IEP is to identify </a:t>
            </a:r>
            <a:r>
              <a:rPr lang="en-US" sz="3200" b="1" u="sng" dirty="0" smtClean="0"/>
              <a:t>services</a:t>
            </a:r>
            <a:r>
              <a:rPr lang="en-US" sz="3200" b="1" dirty="0" smtClean="0"/>
              <a:t>      that meet the unique needs of the learner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04607"/>
            <a:ext cx="6705600" cy="528757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Special education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Related services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Supplementary aids and services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Accommodations and modifications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 smtClean="0"/>
              <a:t>Personnel support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… based upon the unique needs, not availability of services or category of disability.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800" dirty="0" smtClean="0"/>
              <a:t>The IEP progress determines if what has been provided is working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800" dirty="0"/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4724400" y="6440488"/>
            <a:ext cx="431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/>
              <a:t>Bateman, Barbara D. and Linden, M.A., 2012</a:t>
            </a:r>
          </a:p>
        </p:txBody>
      </p:sp>
      <p:pic>
        <p:nvPicPr>
          <p:cNvPr id="2050" name="Picture 2" descr="http://1.bp.blogspot.com/-IeY2VeaBk7I/Tnyc15sZjaI/AAAAAAAAACw/vF5eV5il8LY/s1600/Thinking-Man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75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9556"/>
            <a:ext cx="8397875" cy="990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/>
              <a:t>Steps to convert behaviors </a:t>
            </a:r>
            <a:br>
              <a:rPr lang="en-US" sz="3200" b="1" dirty="0" smtClean="0"/>
            </a:br>
            <a:r>
              <a:rPr lang="en-US" sz="3200" b="1" dirty="0" smtClean="0"/>
              <a:t>into IEP components (Sugai &amp; Colvin 1990)</a:t>
            </a:r>
            <a:endParaRPr lang="en-US" sz="3200" b="1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81418" y="1524000"/>
            <a:ext cx="8229600" cy="4764088"/>
          </a:xfrm>
        </p:spPr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Problem Behavior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Problem Context 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Desired Behavior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Current Level of Functioning (</a:t>
            </a:r>
            <a:r>
              <a:rPr lang="en-US" sz="2800" b="1" dirty="0" smtClean="0">
                <a:solidFill>
                  <a:srgbClr val="0070C0"/>
                </a:solidFill>
              </a:rPr>
              <a:t>PLEP</a:t>
            </a:r>
            <a:r>
              <a:rPr lang="en-US" sz="2800" dirty="0" smtClean="0"/>
              <a:t>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Desired Level of Functioning (</a:t>
            </a:r>
            <a:r>
              <a:rPr lang="en-US" sz="2800" b="1" dirty="0" smtClean="0">
                <a:solidFill>
                  <a:srgbClr val="0070C0"/>
                </a:solidFill>
              </a:rPr>
              <a:t>Annual Goal</a:t>
            </a:r>
            <a:r>
              <a:rPr lang="en-US" sz="2800" dirty="0" smtClean="0"/>
              <a:t>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Intervention Strategies (</a:t>
            </a:r>
            <a:r>
              <a:rPr lang="en-US" sz="2800" b="1" dirty="0" smtClean="0">
                <a:solidFill>
                  <a:srgbClr val="0070C0"/>
                </a:solidFill>
              </a:rPr>
              <a:t>Services</a:t>
            </a:r>
            <a:r>
              <a:rPr lang="en-US" sz="2800" dirty="0" smtClean="0"/>
              <a:t>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Evaluation Measurement (</a:t>
            </a:r>
            <a:r>
              <a:rPr lang="en-US" sz="2800" b="1" dirty="0" smtClean="0">
                <a:solidFill>
                  <a:srgbClr val="0070C0"/>
                </a:solidFill>
              </a:rPr>
              <a:t>Goal, Benchmark</a:t>
            </a:r>
            <a:r>
              <a:rPr lang="en-US" sz="2800" dirty="0" smtClean="0"/>
              <a:t>)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800" dirty="0" smtClean="0"/>
              <a:t>Evaluation Schedule (</a:t>
            </a:r>
            <a:r>
              <a:rPr lang="en-US" sz="2800" b="1" dirty="0" smtClean="0">
                <a:solidFill>
                  <a:srgbClr val="0070C0"/>
                </a:solidFill>
              </a:rPr>
              <a:t>Benchmark</a:t>
            </a:r>
            <a:r>
              <a:rPr lang="en-US" sz="2800" dirty="0" smtClean="0"/>
              <a:t>)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193925" y="5934075"/>
            <a:ext cx="6950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/>
              <a:t>Adapted from Sugai, G., &amp; Colvin, G. (1990). From assessment to development: Writing Behavior IEPs. </a:t>
            </a:r>
            <a:r>
              <a:rPr lang="en-US" i="1"/>
              <a:t>The Oregon Conference Monograph</a:t>
            </a:r>
            <a:r>
              <a:rPr lang="en-US"/>
              <a:t>, 125-179. Eugene, OR: University of Oregon.</a:t>
            </a:r>
          </a:p>
        </p:txBody>
      </p:sp>
      <p:pic>
        <p:nvPicPr>
          <p:cNvPr id="6" name="Picture 2" descr="http://1.bp.blogspot.com/-IeY2VeaBk7I/Tnyc15sZjaI/AAAAAAAAACw/vF5eV5il8LY/s1600/Thinking-Man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1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i="1" dirty="0" smtClean="0"/>
              <a:t>Specifically…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613" y="966788"/>
            <a:ext cx="8539162" cy="5745162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</a:rPr>
              <a:t>Problem Behavior</a:t>
            </a:r>
            <a:r>
              <a:rPr lang="en-US" sz="2800" b="1" dirty="0"/>
              <a:t>: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Behavior displayed by student that is observed </a:t>
            </a:r>
            <a:r>
              <a:rPr lang="en-US" sz="2800" dirty="0" smtClean="0"/>
              <a:t>(recorded, graphed) and </a:t>
            </a:r>
            <a:r>
              <a:rPr lang="en-US" sz="2800" dirty="0"/>
              <a:t>determined to be </a:t>
            </a:r>
            <a:r>
              <a:rPr lang="en-US" sz="2800" dirty="0" smtClean="0"/>
              <a:t>problematic (e.g</a:t>
            </a:r>
            <a:r>
              <a:rPr lang="en-US" sz="2800" dirty="0"/>
              <a:t>. student does not follow adult directions the first time</a:t>
            </a:r>
            <a:r>
              <a:rPr lang="en-US" sz="2800" dirty="0" smtClean="0"/>
              <a:t>).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4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</a:rPr>
              <a:t>Problem Context</a:t>
            </a:r>
            <a:r>
              <a:rPr lang="en-US" sz="2800" b="1" dirty="0"/>
              <a:t>:</a:t>
            </a:r>
            <a:r>
              <a:rPr lang="en-US" sz="2800" dirty="0"/>
              <a:t> Setting(s) or condition(s) in which behavior is most problematic </a:t>
            </a:r>
            <a:r>
              <a:rPr lang="en-US" sz="2800" dirty="0" smtClean="0"/>
              <a:t>(</a:t>
            </a:r>
            <a:r>
              <a:rPr lang="en-US" sz="2800" dirty="0"/>
              <a:t>e.g. when in 45 minute, large group math or reading lessons)</a:t>
            </a:r>
            <a:r>
              <a:rPr lang="en-US" sz="2800" dirty="0" smtClean="0"/>
              <a:t>.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4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0070C0"/>
                </a:solidFill>
              </a:rPr>
              <a:t>Desired Behavior</a:t>
            </a:r>
            <a:r>
              <a:rPr lang="en-US" sz="2800" b="1" dirty="0"/>
              <a:t>:</a:t>
            </a:r>
            <a:r>
              <a:rPr lang="en-US" sz="2800" dirty="0"/>
              <a:t> Replacement behavior selected for the problem </a:t>
            </a:r>
            <a:r>
              <a:rPr lang="en-US" sz="2800" dirty="0" smtClean="0"/>
              <a:t>behavior </a:t>
            </a:r>
            <a:r>
              <a:rPr lang="en-US" sz="2800" dirty="0"/>
              <a:t>(e.g. student follow adult directions within five seconds without comment or inappropriate facial expression).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/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6811963" y="6276975"/>
            <a:ext cx="205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/>
              <a:t>Sugai &amp; Colvin 1990</a:t>
            </a:r>
          </a:p>
        </p:txBody>
      </p:sp>
    </p:spTree>
    <p:extLst>
      <p:ext uri="{BB962C8B-B14F-4D97-AF65-F5344CB8AC3E}">
        <p14:creationId xmlns:p14="http://schemas.microsoft.com/office/powerpoint/2010/main" val="30614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609600" y="838199"/>
            <a:ext cx="8077200" cy="5311775"/>
          </a:xfrm>
        </p:spPr>
        <p:txBody>
          <a:bodyPr>
            <a:normAutofit/>
          </a:bodyPr>
          <a:lstStyle/>
          <a:p>
            <a:pPr marL="514350" indent="-514350">
              <a:buFont typeface="Arial" charset="0"/>
              <a:buAutoNum type="arabicPeriod" startAt="4"/>
            </a:pPr>
            <a:r>
              <a:rPr lang="en-US" sz="2800" b="1" dirty="0" smtClean="0">
                <a:solidFill>
                  <a:srgbClr val="0070C0"/>
                </a:solidFill>
              </a:rPr>
              <a:t>Current Level of Functioning</a:t>
            </a:r>
            <a:r>
              <a:rPr lang="en-US" sz="2800" dirty="0" smtClean="0"/>
              <a:t>: How often or long occurrences of the problem and replacement behavior are desired (e.g. student follows teacher directions within five seconds in 45% of the opportunities).  (</a:t>
            </a:r>
            <a:r>
              <a:rPr lang="en-US" sz="2800" b="1" dirty="0" smtClean="0">
                <a:solidFill>
                  <a:srgbClr val="0070C0"/>
                </a:solidFill>
              </a:rPr>
              <a:t>PLEP</a:t>
            </a:r>
            <a:r>
              <a:rPr lang="en-US" sz="2800" dirty="0" smtClean="0"/>
              <a:t>)</a:t>
            </a:r>
          </a:p>
          <a:p>
            <a:pPr marL="514350" indent="-514350">
              <a:buFont typeface="Arial" charset="0"/>
              <a:buAutoNum type="arabicPeriod" startAt="4"/>
            </a:pPr>
            <a:endParaRPr lang="en-US" sz="1400" dirty="0" smtClean="0"/>
          </a:p>
          <a:p>
            <a:pPr marL="514350" indent="-514350">
              <a:buFont typeface="Arial" charset="0"/>
              <a:buAutoNum type="arabicPeriod" startAt="5"/>
            </a:pPr>
            <a:r>
              <a:rPr lang="en-US" sz="2800" b="1" dirty="0" smtClean="0">
                <a:solidFill>
                  <a:srgbClr val="0070C0"/>
                </a:solidFill>
              </a:rPr>
              <a:t>Desired Level of Functioning</a:t>
            </a:r>
            <a:r>
              <a:rPr lang="en-US" sz="2800" dirty="0" smtClean="0"/>
              <a:t>: How often or long occurrences of the problem and replacement behaviors are desired (e.g. student follow teacher directions within five seconds in 90% of the opportunities for five consecutive days). (</a:t>
            </a:r>
            <a:r>
              <a:rPr lang="en-US" sz="2800" b="1" dirty="0" smtClean="0">
                <a:solidFill>
                  <a:srgbClr val="0070C0"/>
                </a:solidFill>
              </a:rPr>
              <a:t>Goal</a:t>
            </a:r>
            <a:r>
              <a:rPr lang="en-US" sz="2800" dirty="0" smtClean="0"/>
              <a:t>)</a:t>
            </a:r>
          </a:p>
          <a:p>
            <a:pPr marL="514350" indent="-514350">
              <a:buFont typeface="Arial" charset="0"/>
              <a:buAutoNum type="arabicPeriod" startAt="5"/>
            </a:pPr>
            <a:endParaRPr lang="en-US" sz="2800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842125" y="6323013"/>
            <a:ext cx="2195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/>
              <a:t>Sugai &amp; Colvin 1990</a:t>
            </a:r>
          </a:p>
        </p:txBody>
      </p:sp>
    </p:spTree>
    <p:extLst>
      <p:ext uri="{BB962C8B-B14F-4D97-AF65-F5344CB8AC3E}">
        <p14:creationId xmlns:p14="http://schemas.microsoft.com/office/powerpoint/2010/main" val="357828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8" y="388938"/>
            <a:ext cx="8651875" cy="6110287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Arial"/>
              <a:buAutoNum type="arabicPeriod" startAt="6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Intervention Strategies</a:t>
            </a:r>
            <a:r>
              <a:rPr lang="en-US" sz="2800" b="1" dirty="0" smtClean="0"/>
              <a:t>:</a:t>
            </a:r>
            <a:r>
              <a:rPr lang="en-US" sz="2800" dirty="0" smtClean="0"/>
              <a:t> The names of possible strategies for achieving the desired level of functioning (List </a:t>
            </a:r>
            <a:r>
              <a:rPr lang="en-US" sz="2800" dirty="0"/>
              <a:t>in </a:t>
            </a:r>
            <a:r>
              <a:rPr lang="en-US" sz="2800" b="1" dirty="0" smtClean="0">
                <a:solidFill>
                  <a:srgbClr val="0070C0"/>
                </a:solidFill>
              </a:rPr>
              <a:t>“Statement </a:t>
            </a:r>
            <a:r>
              <a:rPr lang="en-US" sz="2800" b="1" dirty="0">
                <a:solidFill>
                  <a:srgbClr val="0070C0"/>
                </a:solidFill>
              </a:rPr>
              <a:t>of the </a:t>
            </a:r>
            <a:r>
              <a:rPr lang="en-US" sz="2800" b="1" dirty="0" smtClean="0">
                <a:solidFill>
                  <a:srgbClr val="0070C0"/>
                </a:solidFill>
              </a:rPr>
              <a:t>special education </a:t>
            </a:r>
            <a:r>
              <a:rPr lang="en-US" sz="2800" b="1" dirty="0">
                <a:solidFill>
                  <a:srgbClr val="0070C0"/>
                </a:solidFill>
              </a:rPr>
              <a:t>and related services </a:t>
            </a:r>
            <a:r>
              <a:rPr lang="en-US" sz="2800" b="1" dirty="0" smtClean="0">
                <a:solidFill>
                  <a:srgbClr val="0070C0"/>
                </a:solidFill>
              </a:rPr>
              <a:t>+/or modifications”</a:t>
            </a:r>
            <a:r>
              <a:rPr lang="en-US" sz="2800" dirty="0" smtClean="0"/>
              <a:t>)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eriod" startAt="6"/>
              <a:defRPr/>
            </a:pPr>
            <a:endParaRPr lang="en-US" sz="1400" dirty="0" smtClean="0"/>
          </a:p>
          <a:p>
            <a:pPr marL="514350" indent="-514350" fontAlgn="auto">
              <a:spcAft>
                <a:spcPts val="0"/>
              </a:spcAft>
              <a:buFont typeface="Arial"/>
              <a:buAutoNum type="arabicPeriod" startAt="7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Evaluation </a:t>
            </a:r>
            <a:r>
              <a:rPr lang="en-US" sz="2800" b="1" dirty="0">
                <a:solidFill>
                  <a:srgbClr val="0070C0"/>
                </a:solidFill>
              </a:rPr>
              <a:t>Measurement</a:t>
            </a:r>
            <a:r>
              <a:rPr lang="en-US" sz="2800" b="1" dirty="0"/>
              <a:t>:</a:t>
            </a:r>
            <a:r>
              <a:rPr lang="en-US" sz="2800" dirty="0"/>
              <a:t>  Type of measurement strategy for assessing student progress and intervention </a:t>
            </a:r>
            <a:r>
              <a:rPr lang="en-US" sz="2800" dirty="0" smtClean="0"/>
              <a:t>effectiveness </a:t>
            </a:r>
            <a:r>
              <a:rPr lang="en-US" sz="2800" dirty="0"/>
              <a:t>(e.g. frequency counts of following and not following teacher directions</a:t>
            </a:r>
            <a:r>
              <a:rPr lang="en-US" sz="2800" dirty="0" smtClean="0"/>
              <a:t>).</a:t>
            </a:r>
          </a:p>
          <a:p>
            <a:pPr marL="514350" indent="-514350" fontAlgn="auto">
              <a:spcAft>
                <a:spcPts val="0"/>
              </a:spcAft>
              <a:buFont typeface="Arial"/>
              <a:buAutoNum type="arabicPeriod" startAt="7"/>
              <a:defRPr/>
            </a:pPr>
            <a:endParaRPr lang="en-US" sz="1400" dirty="0"/>
          </a:p>
          <a:p>
            <a:pPr marL="514350" indent="-514350" fontAlgn="auto">
              <a:spcAft>
                <a:spcPts val="0"/>
              </a:spcAft>
              <a:buFont typeface="Arial"/>
              <a:buAutoNum type="arabicPeriod" startAt="7"/>
              <a:defRPr/>
            </a:pPr>
            <a:r>
              <a:rPr lang="en-US" sz="2800" b="1" dirty="0" smtClean="0">
                <a:solidFill>
                  <a:srgbClr val="0070C0"/>
                </a:solidFill>
              </a:rPr>
              <a:t>Evaluation </a:t>
            </a:r>
            <a:r>
              <a:rPr lang="en-US" sz="2800" b="1" dirty="0">
                <a:solidFill>
                  <a:srgbClr val="0070C0"/>
                </a:solidFill>
              </a:rPr>
              <a:t>Schedule</a:t>
            </a:r>
            <a:r>
              <a:rPr lang="en-US" sz="2800" b="1" dirty="0"/>
              <a:t>:</a:t>
            </a:r>
            <a:r>
              <a:rPr lang="en-US" sz="2800" dirty="0"/>
              <a:t> Schedule for how often measurements should be conducted </a:t>
            </a:r>
            <a:r>
              <a:rPr lang="en-US" sz="2800" dirty="0" smtClean="0"/>
              <a:t> </a:t>
            </a:r>
            <a:r>
              <a:rPr lang="en-US" sz="2800" dirty="0"/>
              <a:t>(e.g. frequency counts will be daily for 45 minutes during math and reading groups).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6881813" y="6315075"/>
            <a:ext cx="226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/>
              <a:t>Sugai &amp; Colvin 1990</a:t>
            </a:r>
          </a:p>
        </p:txBody>
      </p:sp>
    </p:spTree>
    <p:extLst>
      <p:ext uri="{BB962C8B-B14F-4D97-AF65-F5344CB8AC3E}">
        <p14:creationId xmlns:p14="http://schemas.microsoft.com/office/powerpoint/2010/main" val="9170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363"/>
            <a:ext cx="7848600" cy="868362"/>
          </a:xfrm>
        </p:spPr>
        <p:txBody>
          <a:bodyPr/>
          <a:lstStyle/>
          <a:p>
            <a:r>
              <a:rPr lang="en-US" b="1" smtClean="0"/>
              <a:t>Unique Needs</a:t>
            </a:r>
            <a:endParaRPr lang="en-US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390" y="1371599"/>
            <a:ext cx="86106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What are the student’s needs in relation to the grade level general education curriculum and functional behavior </a:t>
            </a:r>
            <a:r>
              <a:rPr lang="en-US" sz="2800" b="1" dirty="0" smtClean="0">
                <a:solidFill>
                  <a:srgbClr val="0070C0"/>
                </a:solidFill>
              </a:rPr>
              <a:t>in addition to what all students will receive</a:t>
            </a:r>
            <a:r>
              <a:rPr lang="en-US" sz="2800" dirty="0" smtClean="0"/>
              <a:t>?</a:t>
            </a:r>
          </a:p>
          <a:p>
            <a:endParaRPr lang="en-US" sz="1200" dirty="0" smtClean="0"/>
          </a:p>
          <a:p>
            <a:r>
              <a:rPr lang="en-US" sz="2800" dirty="0" smtClean="0"/>
              <a:t>Needs define what portions or aspects of the child’s education need to be </a:t>
            </a:r>
            <a:r>
              <a:rPr lang="en-US" sz="2800" b="1" dirty="0" smtClean="0">
                <a:solidFill>
                  <a:srgbClr val="0070C0"/>
                </a:solidFill>
              </a:rPr>
              <a:t>individualized, taught, supported</a:t>
            </a:r>
            <a:r>
              <a:rPr lang="en-US" sz="2800" b="1" dirty="0" smtClean="0"/>
              <a:t>.</a:t>
            </a:r>
          </a:p>
          <a:p>
            <a:endParaRPr lang="en-US" sz="1100" b="1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Academic and Functional (deficit needs around core content and e.g., </a:t>
            </a:r>
            <a:r>
              <a:rPr lang="en-US" sz="2800" b="1" u="sng" dirty="0" smtClean="0">
                <a:solidFill>
                  <a:srgbClr val="0070C0"/>
                </a:solidFill>
              </a:rPr>
              <a:t>social skills</a:t>
            </a:r>
            <a:r>
              <a:rPr lang="en-US" sz="2800" dirty="0" smtClean="0"/>
              <a:t>, mobility, </a:t>
            </a:r>
            <a:r>
              <a:rPr lang="en-US" sz="2800" b="1" u="sng" dirty="0" smtClean="0">
                <a:solidFill>
                  <a:srgbClr val="0070C0"/>
                </a:solidFill>
              </a:rPr>
              <a:t>behavior</a:t>
            </a:r>
            <a:r>
              <a:rPr lang="en-US" sz="2800" dirty="0" smtClean="0"/>
              <a:t>, employment and </a:t>
            </a:r>
            <a:r>
              <a:rPr lang="en-US" sz="2800" b="1" dirty="0" smtClean="0">
                <a:solidFill>
                  <a:srgbClr val="0070C0"/>
                </a:solidFill>
              </a:rPr>
              <a:t>skills to increase independence</a:t>
            </a:r>
            <a:r>
              <a:rPr lang="en-US" sz="2800" dirty="0" smtClean="0"/>
              <a:t>). </a:t>
            </a:r>
          </a:p>
          <a:p>
            <a:endParaRPr lang="en-US" sz="1100" dirty="0" smtClean="0"/>
          </a:p>
          <a:p>
            <a:r>
              <a:rPr lang="en-US" sz="2800" dirty="0" smtClean="0"/>
              <a:t>What are the needs makes this student unique, that differ from that of peers, that interfere with learning?</a:t>
            </a:r>
          </a:p>
          <a:p>
            <a:endParaRPr lang="en-US" sz="1100" dirty="0" smtClean="0"/>
          </a:p>
          <a:p>
            <a:r>
              <a:rPr lang="en-US" sz="2800" dirty="0" smtClean="0"/>
              <a:t>How do these unique needs keep this student from accessing and progressing in their education?</a:t>
            </a:r>
          </a:p>
        </p:txBody>
      </p:sp>
      <p:pic>
        <p:nvPicPr>
          <p:cNvPr id="4" name="Picture 2" descr="http://1.bp.blogspot.com/-IeY2VeaBk7I/Tnyc15sZjaI/AAAAAAAAACw/vF5eV5il8LY/s1600/Thinking-Man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749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  <a:ln w="28575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cs typeface="+mj-cs"/>
              </a:rPr>
              <a:t>Select a role and </a:t>
            </a:r>
            <a:br>
              <a:rPr lang="en-US" b="1" dirty="0" smtClean="0">
                <a:cs typeface="+mj-cs"/>
              </a:rPr>
            </a:br>
            <a:r>
              <a:rPr lang="en-US" b="1" dirty="0" smtClean="0">
                <a:cs typeface="+mj-cs"/>
              </a:rPr>
              <a:t>take corresponding role card</a:t>
            </a:r>
            <a:endParaRPr lang="en-US" dirty="0" smtClean="0">
              <a:solidFill>
                <a:schemeClr val="accent3"/>
              </a:solidFill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077200" cy="4191000"/>
          </a:xfrm>
        </p:spPr>
        <p:txBody>
          <a:bodyPr>
            <a:normAutofit/>
          </a:bodyPr>
          <a:lstStyle/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70C0"/>
                </a:solidFill>
              </a:rPr>
              <a:t>Facilitator</a:t>
            </a:r>
            <a:r>
              <a:rPr lang="en-US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en-US" sz="2400" dirty="0" smtClean="0"/>
              <a:t>- Guides the case study activity; remains objective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70C0"/>
                </a:solidFill>
              </a:rPr>
              <a:t>Timekeeper</a:t>
            </a:r>
            <a:r>
              <a:rPr lang="en-US" altLang="en-US" sz="2400" b="1" dirty="0" smtClean="0"/>
              <a:t> </a:t>
            </a:r>
            <a:r>
              <a:rPr lang="en-US" altLang="en-US" sz="2400" dirty="0" smtClean="0"/>
              <a:t>- Keeps track of time spent on issue; prompts group when allotted time is up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70C0"/>
                </a:solidFill>
              </a:rPr>
              <a:t>Recorder/Note taker </a:t>
            </a:r>
            <a:r>
              <a:rPr lang="en-US" altLang="en-US" sz="2400" dirty="0" smtClean="0"/>
              <a:t>- Takes notes; keeps track of decisions made 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b="1" dirty="0" smtClean="0">
                <a:solidFill>
                  <a:srgbClr val="0070C0"/>
                </a:solidFill>
              </a:rPr>
              <a:t>Reporter</a:t>
            </a:r>
            <a:r>
              <a:rPr lang="en-US" altLang="en-US" sz="2400" dirty="0" smtClean="0">
                <a:solidFill>
                  <a:srgbClr val="0070C0"/>
                </a:solidFill>
              </a:rPr>
              <a:t> </a:t>
            </a:r>
            <a:r>
              <a:rPr lang="en-US" altLang="en-US" sz="2400" dirty="0" smtClean="0"/>
              <a:t>- Uses recorder’s notes to share with the group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71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6" t="10461" r="31385" b="5128"/>
          <a:stretch/>
        </p:blipFill>
        <p:spPr bwMode="auto">
          <a:xfrm>
            <a:off x="1943332" y="152400"/>
            <a:ext cx="5143268" cy="6512169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8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228600" y="152400"/>
            <a:ext cx="1885060" cy="10668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Creating IEP Goals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939" y="152400"/>
            <a:ext cx="6172200" cy="648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3130" y="1371600"/>
            <a:ext cx="211372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400" b="1" dirty="0" smtClean="0"/>
              <a:t>Unique Educational Needs &amp; Characteristics of the Student</a:t>
            </a:r>
          </a:p>
          <a:p>
            <a:pPr marL="457200" indent="-457200">
              <a:buAutoNum type="arabicPeriod"/>
            </a:pPr>
            <a:endParaRPr lang="en-US" sz="1400" b="1" dirty="0"/>
          </a:p>
          <a:p>
            <a:pPr marL="457200" indent="-457200">
              <a:buFontTx/>
              <a:buAutoNum type="arabicPeriod"/>
            </a:pPr>
            <a:r>
              <a:rPr lang="en-US" sz="1400" b="1" dirty="0" smtClean="0"/>
              <a:t>Statement </a:t>
            </a:r>
            <a:r>
              <a:rPr lang="en-US" sz="1400" b="1" dirty="0"/>
              <a:t>of Special Education &amp; Related Services &amp; Supplementary Aids and </a:t>
            </a:r>
            <a:r>
              <a:rPr lang="en-US" sz="1400" b="1" dirty="0" smtClean="0"/>
              <a:t>Services</a:t>
            </a:r>
          </a:p>
          <a:p>
            <a:pPr marL="457200" indent="-457200">
              <a:buFontTx/>
              <a:buAutoNum type="arabicPeriod"/>
            </a:pPr>
            <a:endParaRPr lang="en-US" sz="1400" b="1" dirty="0" smtClean="0"/>
          </a:p>
          <a:p>
            <a:pPr marL="457200" indent="-457200">
              <a:buFontTx/>
              <a:buAutoNum type="arabicPeriod"/>
            </a:pPr>
            <a:r>
              <a:rPr lang="en-US" sz="1400" b="1" dirty="0"/>
              <a:t>Services, Aids &amp; </a:t>
            </a:r>
            <a:r>
              <a:rPr lang="en-US" sz="1400" b="1" dirty="0" smtClean="0"/>
              <a:t>Modifications</a:t>
            </a:r>
          </a:p>
          <a:p>
            <a:pPr marL="457200" indent="-457200">
              <a:buFontTx/>
              <a:buAutoNum type="arabicPeriod"/>
            </a:pPr>
            <a:endParaRPr lang="en-US" sz="1400" b="1" dirty="0"/>
          </a:p>
          <a:p>
            <a:pPr marL="457200" indent="-457200">
              <a:buFontTx/>
              <a:buAutoNum type="arabicPeriod"/>
            </a:pPr>
            <a:r>
              <a:rPr lang="en-US" sz="1400" b="1" dirty="0"/>
              <a:t>PLEP (Present Level of Education </a:t>
            </a:r>
            <a:r>
              <a:rPr lang="en-US" sz="1400" b="1" dirty="0" smtClean="0"/>
              <a:t>Performance</a:t>
            </a:r>
          </a:p>
          <a:p>
            <a:pPr marL="457200" indent="-457200">
              <a:buFontTx/>
              <a:buAutoNum type="arabicPeriod"/>
            </a:pPr>
            <a:endParaRPr lang="en-US" sz="1400" b="1" dirty="0" smtClean="0"/>
          </a:p>
          <a:p>
            <a:pPr marL="457200" indent="-457200">
              <a:buFontTx/>
              <a:buAutoNum type="arabicPeriod"/>
            </a:pPr>
            <a:r>
              <a:rPr lang="en-US" sz="1400" b="1" dirty="0"/>
              <a:t>Annual Goal </a:t>
            </a:r>
            <a:r>
              <a:rPr lang="en-US" sz="1400" b="1" dirty="0" smtClean="0"/>
              <a:t>with </a:t>
            </a:r>
            <a:r>
              <a:rPr lang="en-US" sz="1400" b="1" dirty="0"/>
              <a:t>Benchmarks to Reach Goal</a:t>
            </a:r>
          </a:p>
          <a:p>
            <a:pPr marL="457200" indent="-457200">
              <a:buAutoNum type="arabicPeriod"/>
            </a:pP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57399" y="533400"/>
            <a:ext cx="1752600" cy="1447800"/>
            <a:chOff x="2103426" y="609600"/>
            <a:chExt cx="1839094" cy="1371600"/>
          </a:xfrm>
          <a:solidFill>
            <a:srgbClr val="0066FF">
              <a:alpha val="14902"/>
            </a:srgbClr>
          </a:solidFill>
        </p:grpSpPr>
        <p:sp>
          <p:nvSpPr>
            <p:cNvPr id="12" name="Rounded Rectangle 11"/>
            <p:cNvSpPr/>
            <p:nvPr/>
          </p:nvSpPr>
          <p:spPr>
            <a:xfrm>
              <a:off x="2647120" y="609600"/>
              <a:ext cx="1295400" cy="1371600"/>
            </a:xfrm>
            <a:prstGeom prst="roundRect">
              <a:avLst/>
            </a:prstGeom>
            <a:grp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103426" y="1302723"/>
              <a:ext cx="512381" cy="232945"/>
            </a:xfrm>
            <a:prstGeom prst="straightConnector1">
              <a:avLst/>
            </a:prstGeom>
            <a:grpFill/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828800" y="579230"/>
            <a:ext cx="6481969" cy="2011570"/>
            <a:chOff x="1956351" y="602974"/>
            <a:chExt cx="6481969" cy="2011570"/>
          </a:xfrm>
        </p:grpSpPr>
        <p:sp>
          <p:nvSpPr>
            <p:cNvPr id="20" name="Rounded Rectangle 19"/>
            <p:cNvSpPr/>
            <p:nvPr/>
          </p:nvSpPr>
          <p:spPr>
            <a:xfrm>
              <a:off x="3790120" y="602974"/>
              <a:ext cx="4648200" cy="1371600"/>
            </a:xfrm>
            <a:prstGeom prst="roundRect">
              <a:avLst/>
            </a:prstGeom>
            <a:solidFill>
              <a:srgbClr val="0066FF">
                <a:alpha val="15294"/>
              </a:srgb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1956351" y="1534660"/>
              <a:ext cx="1833769" cy="107988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822827" y="1905000"/>
            <a:ext cx="6615493" cy="1959590"/>
            <a:chOff x="1851161" y="1905000"/>
            <a:chExt cx="6587159" cy="1959590"/>
          </a:xfrm>
        </p:grpSpPr>
        <p:sp>
          <p:nvSpPr>
            <p:cNvPr id="23" name="Rounded Rectangle 22"/>
            <p:cNvSpPr/>
            <p:nvPr/>
          </p:nvSpPr>
          <p:spPr>
            <a:xfrm>
              <a:off x="2570920" y="1905000"/>
              <a:ext cx="5867400" cy="1066800"/>
            </a:xfrm>
            <a:prstGeom prst="roundRect">
              <a:avLst/>
            </a:prstGeom>
            <a:solidFill>
              <a:srgbClr val="0066FF">
                <a:alpha val="14902"/>
              </a:srgb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851161" y="2819400"/>
              <a:ext cx="719759" cy="104519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057399" y="2971800"/>
            <a:ext cx="6361043" cy="1524000"/>
            <a:chOff x="2077277" y="2890630"/>
            <a:chExt cx="6361043" cy="1653822"/>
          </a:xfrm>
        </p:grpSpPr>
        <p:sp>
          <p:nvSpPr>
            <p:cNvPr id="27" name="Rounded Rectangle 26"/>
            <p:cNvSpPr/>
            <p:nvPr/>
          </p:nvSpPr>
          <p:spPr>
            <a:xfrm>
              <a:off x="2570920" y="2890630"/>
              <a:ext cx="5867400" cy="533400"/>
            </a:xfrm>
            <a:prstGeom prst="roundRect">
              <a:avLst/>
            </a:prstGeom>
            <a:solidFill>
              <a:srgbClr val="0066FF">
                <a:alpha val="14902"/>
              </a:srgb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077277" y="3424030"/>
              <a:ext cx="488283" cy="112042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62757" y="3276600"/>
            <a:ext cx="6585502" cy="2895600"/>
            <a:chOff x="1862757" y="3276600"/>
            <a:chExt cx="6585502" cy="2895600"/>
          </a:xfrm>
        </p:grpSpPr>
        <p:sp>
          <p:nvSpPr>
            <p:cNvPr id="34" name="Rounded Rectangle 33"/>
            <p:cNvSpPr/>
            <p:nvPr/>
          </p:nvSpPr>
          <p:spPr>
            <a:xfrm>
              <a:off x="2580859" y="3276600"/>
              <a:ext cx="5867400" cy="2895600"/>
            </a:xfrm>
            <a:prstGeom prst="roundRect">
              <a:avLst/>
            </a:prstGeom>
            <a:solidFill>
              <a:srgbClr val="0066FF">
                <a:alpha val="15686"/>
              </a:srgb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1862757" y="4757412"/>
              <a:ext cx="708163" cy="576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0767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  <a:ln>
            <a:solidFill>
              <a:srgbClr val="BFBFBF"/>
            </a:solidFill>
          </a:ln>
        </p:spPr>
        <p:txBody>
          <a:bodyPr>
            <a:normAutofit fontScale="90000"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Creating </a:t>
            </a:r>
            <a:r>
              <a:rPr lang="en-US" sz="2000" b="1" dirty="0">
                <a:solidFill>
                  <a:schemeClr val="bg1"/>
                </a:solidFill>
              </a:rPr>
              <a:t>IEP </a:t>
            </a:r>
            <a:r>
              <a:rPr lang="en-US" sz="2000" b="1" dirty="0" smtClean="0">
                <a:solidFill>
                  <a:schemeClr val="bg1"/>
                </a:solidFill>
              </a:rPr>
              <a:t>Goals -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1: </a:t>
            </a:r>
            <a:b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Unique </a:t>
            </a:r>
            <a:r>
              <a:rPr lang="en-US" sz="2000" b="1" dirty="0">
                <a:solidFill>
                  <a:schemeClr val="bg1"/>
                </a:solidFill>
              </a:rPr>
              <a:t>Educational Needs 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>
                <a:solidFill>
                  <a:schemeClr val="bg1"/>
                </a:solidFill>
              </a:rPr>
              <a:t>Characteristics of the Student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83503"/>
              </p:ext>
            </p:extLst>
          </p:nvPr>
        </p:nvGraphicFramePr>
        <p:xfrm>
          <a:off x="3733800" y="1219200"/>
          <a:ext cx="45720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</a:tblGrid>
              <a:tr h="2047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Unique Educational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Needs and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Characteristics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808675"/>
              </p:ext>
            </p:extLst>
          </p:nvPr>
        </p:nvGraphicFramePr>
        <p:xfrm>
          <a:off x="3733800" y="1219200"/>
          <a:ext cx="4572000" cy="5079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</a:tblGrid>
              <a:tr h="2047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Unique Educational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Needs and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Characteristics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Robbie needs to learn :</a:t>
                      </a:r>
                    </a:p>
                    <a:p>
                      <a:pPr marL="742950" marR="0" lvl="1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Self-control </a:t>
                      </a:r>
                    </a:p>
                    <a:p>
                      <a:pPr marL="742950" marR="0" lvl="1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Anxiety reducing strategies</a:t>
                      </a:r>
                    </a:p>
                    <a:p>
                      <a:pPr marL="742950" marR="0" lvl="1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Request break</a:t>
                      </a:r>
                    </a:p>
                    <a:p>
                      <a:pPr marL="742950" marR="0" lvl="1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Complete assignments</a:t>
                      </a:r>
                    </a:p>
                    <a:p>
                      <a:pPr marL="742950" marR="0" lvl="1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Remain in the classroom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1114214">
            <a:off x="6493515" y="2875509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80745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039504" y="1491016"/>
            <a:ext cx="2895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1752600"/>
            <a:ext cx="2819400" cy="341632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Use Your Existing Documents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FBA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Data Collected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Competing Pathways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Support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335215" y="4067162"/>
            <a:ext cx="59988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556749"/>
              </p:ext>
            </p:extLst>
          </p:nvPr>
        </p:nvGraphicFramePr>
        <p:xfrm>
          <a:off x="3733800" y="1219200"/>
          <a:ext cx="45720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</a:tblGrid>
              <a:tr h="2047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Unique Educational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Needs and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Characteristics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567845"/>
              </p:ext>
            </p:extLst>
          </p:nvPr>
        </p:nvGraphicFramePr>
        <p:xfrm>
          <a:off x="3733800" y="1219200"/>
          <a:ext cx="4572000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2000"/>
              </a:tblGrid>
              <a:tr h="2047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Unique Educational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Needs and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Characteristics 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8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1114214">
            <a:off x="6493515" y="2598511"/>
            <a:ext cx="1905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Case Study Student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80745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1039504" y="1491016"/>
            <a:ext cx="2895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9600" y="1752600"/>
            <a:ext cx="2819400" cy="341632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Use Your Existing Documents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FBA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Data Collected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Competing Pathways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Support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  <a:ln>
            <a:solidFill>
              <a:srgbClr val="BFBFBF"/>
            </a:solidFill>
          </a:ln>
        </p:spPr>
        <p:txBody>
          <a:bodyPr>
            <a:normAutofit fontScale="90000"/>
          </a:bodyPr>
          <a:lstStyle/>
          <a:p>
            <a:pPr marL="457200" indent="-457200"/>
            <a:r>
              <a:rPr lang="en-US" sz="2000" b="1" dirty="0" smtClean="0">
                <a:solidFill>
                  <a:schemeClr val="bg1"/>
                </a:solidFill>
              </a:rPr>
              <a:t>Creating </a:t>
            </a:r>
            <a:r>
              <a:rPr lang="en-US" sz="2000" b="1" dirty="0">
                <a:solidFill>
                  <a:schemeClr val="bg1"/>
                </a:solidFill>
              </a:rPr>
              <a:t>IEP </a:t>
            </a:r>
            <a:r>
              <a:rPr lang="en-US" sz="2000" b="1" dirty="0" smtClean="0">
                <a:solidFill>
                  <a:schemeClr val="bg1"/>
                </a:solidFill>
              </a:rPr>
              <a:t>Goals -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1: </a:t>
            </a:r>
            <a:b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Unique </a:t>
            </a:r>
            <a:r>
              <a:rPr lang="en-US" sz="2000" b="1" dirty="0">
                <a:solidFill>
                  <a:schemeClr val="bg1"/>
                </a:solidFill>
              </a:rPr>
              <a:t>Educational Needs 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>
                <a:solidFill>
                  <a:schemeClr val="bg1"/>
                </a:solidFill>
              </a:rPr>
              <a:t>Characteristics of the Student</a:t>
            </a:r>
          </a:p>
        </p:txBody>
      </p:sp>
    </p:spTree>
    <p:extLst>
      <p:ext uri="{BB962C8B-B14F-4D97-AF65-F5344CB8AC3E}">
        <p14:creationId xmlns:p14="http://schemas.microsoft.com/office/powerpoint/2010/main" val="324360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295400"/>
            <a:ext cx="8686800" cy="5181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7000"/>
            <a:ext cx="8229600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2000" b="1" dirty="0" smtClean="0"/>
              <a:t>From the IEP Form: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u="sng" dirty="0" smtClean="0"/>
              <a:t>Needs</a:t>
            </a:r>
            <a:r>
              <a:rPr lang="en-US" sz="4000" b="1" u="sng" dirty="0"/>
              <a:t>, Services and Annual Goals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212" y="1295400"/>
            <a:ext cx="8534400" cy="53022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A statement of the special education and related services and supplementary aids and services, based on peer-reviewed research to the extent practicable, to be provided to the child, or on behalf of the child, and a statement of the program modifications or supports for school personnel </a:t>
            </a:r>
            <a:r>
              <a:rPr lang="en-US" sz="2000" b="1" dirty="0" smtClean="0">
                <a:ea typeface="ＭＳ Ｐゴシック" pitchFamily="34" charset="-128"/>
              </a:rPr>
              <a:t>that will enable the child:</a:t>
            </a:r>
          </a:p>
          <a:p>
            <a:pPr>
              <a:buFontTx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200400"/>
            <a:ext cx="7989624" cy="2954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1">
              <a:buFont typeface="Wingdings 2" pitchFamily="18" charset="2"/>
              <a:buChar char=""/>
            </a:pPr>
            <a:r>
              <a:rPr lang="en-US" sz="2400" b="1" dirty="0">
                <a:ea typeface="ＭＳ Ｐゴシック" pitchFamily="34" charset="-128"/>
              </a:rPr>
              <a:t>to advance appropriately toward attaining the annual goals</a:t>
            </a:r>
            <a:r>
              <a:rPr lang="en-US" sz="2400" b="1" dirty="0" smtClean="0">
                <a:ea typeface="ＭＳ Ｐゴシック" pitchFamily="34" charset="-128"/>
              </a:rPr>
              <a:t>;</a:t>
            </a:r>
          </a:p>
          <a:p>
            <a:pPr lvl="1">
              <a:buFont typeface="Wingdings 2" pitchFamily="18" charset="2"/>
              <a:buChar char=""/>
            </a:pPr>
            <a:endParaRPr lang="en-US" sz="900" b="1" dirty="0">
              <a:ea typeface="ＭＳ Ｐゴシック" pitchFamily="34" charset="-128"/>
            </a:endParaRPr>
          </a:p>
          <a:p>
            <a:pPr lvl="1">
              <a:buFont typeface="Wingdings 2" pitchFamily="18" charset="2"/>
              <a:buChar char=""/>
            </a:pPr>
            <a:r>
              <a:rPr lang="en-US" sz="2400" b="1" dirty="0">
                <a:ea typeface="ＭＳ Ｐゴシック" pitchFamily="34" charset="-128"/>
              </a:rPr>
              <a:t> to be involved in and make progress in the general education curriculum, and to participate in extracurricular and other nonacademic activities; and</a:t>
            </a:r>
            <a:r>
              <a:rPr lang="en-US" sz="2400" b="1" dirty="0" smtClean="0">
                <a:ea typeface="ＭＳ Ｐゴシック" pitchFamily="34" charset="-128"/>
              </a:rPr>
              <a:t>,</a:t>
            </a:r>
          </a:p>
          <a:p>
            <a:pPr lvl="1">
              <a:buFont typeface="Wingdings 2" pitchFamily="18" charset="2"/>
              <a:buChar char=""/>
            </a:pPr>
            <a:endParaRPr lang="en-US" sz="900" b="1" dirty="0">
              <a:ea typeface="ＭＳ Ｐゴシック" pitchFamily="34" charset="-128"/>
            </a:endParaRPr>
          </a:p>
          <a:p>
            <a:pPr lvl="1">
              <a:buFont typeface="Wingdings 2" pitchFamily="18" charset="2"/>
              <a:buChar char=""/>
            </a:pPr>
            <a:r>
              <a:rPr lang="en-US" sz="2400" b="1" dirty="0">
                <a:ea typeface="ＭＳ Ｐゴシック" pitchFamily="34" charset="-128"/>
              </a:rPr>
              <a:t>to be educated and participate with other children with disabilities and non disabled children</a:t>
            </a:r>
            <a:r>
              <a:rPr lang="en-US" sz="2400" b="1" dirty="0" smtClean="0">
                <a:ea typeface="ＭＳ Ｐゴシック" pitchFamily="34" charset="-128"/>
              </a:rPr>
              <a:t>.</a:t>
            </a:r>
            <a:endParaRPr lang="en-US" sz="2400" b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939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381000"/>
            <a:ext cx="8970962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Examples of Specific Descriptors of </a:t>
            </a:r>
            <a:br>
              <a:rPr lang="en-US" sz="3600" b="1" dirty="0" smtClean="0"/>
            </a:br>
            <a:r>
              <a:rPr lang="en-US" sz="3600" b="1" dirty="0" smtClean="0"/>
              <a:t>Supplementary Aids and Services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73872"/>
            <a:ext cx="8304212" cy="53768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 smtClean="0"/>
              <a:t>What kind of </a:t>
            </a:r>
            <a:r>
              <a:rPr sz="2400" dirty="0"/>
              <a:t>staff </a:t>
            </a:r>
            <a:r>
              <a:rPr sz="2400" dirty="0" smtClean="0"/>
              <a:t>support and for what purpose?</a:t>
            </a:r>
            <a:endParaRPr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 smtClean="0"/>
              <a:t>Name </a:t>
            </a:r>
            <a:r>
              <a:rPr sz="2400" dirty="0"/>
              <a:t>s</a:t>
            </a:r>
            <a:r>
              <a:rPr sz="2400" dirty="0" smtClean="0"/>
              <a:t>pecialized </a:t>
            </a:r>
            <a:r>
              <a:rPr sz="2400" dirty="0"/>
              <a:t>equipment </a:t>
            </a:r>
            <a:r>
              <a:rPr sz="2400" dirty="0" smtClean="0"/>
              <a:t>needs, adaptive tools, AT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behavioral charts, checklists, reinforcements</a:t>
            </a:r>
            <a:r>
              <a:rPr sz="2400" b="1" dirty="0" smtClean="0">
                <a:solidFill>
                  <a:srgbClr val="0070C0"/>
                </a:solidFill>
              </a:rPr>
              <a:t> </a:t>
            </a:r>
            <a:endParaRPr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/>
              <a:t>P</a:t>
            </a:r>
            <a:r>
              <a:rPr sz="2400" dirty="0" smtClean="0"/>
              <a:t>acing </a:t>
            </a:r>
            <a:r>
              <a:rPr sz="2400" dirty="0"/>
              <a:t>of </a:t>
            </a:r>
            <a:r>
              <a:rPr sz="2400" dirty="0" smtClean="0"/>
              <a:t>instruction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70C0"/>
                </a:solidFill>
              </a:rPr>
              <a:t>need for breaks, movement</a:t>
            </a:r>
            <a:endParaRPr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 smtClean="0"/>
              <a:t>Flexible presentation </a:t>
            </a:r>
            <a:r>
              <a:rPr sz="2400" dirty="0"/>
              <a:t>of </a:t>
            </a:r>
            <a:r>
              <a:rPr sz="2400" dirty="0" smtClean="0"/>
              <a:t>instruction (</a:t>
            </a:r>
            <a:r>
              <a:rPr lang="en-US" sz="2400" dirty="0" smtClean="0"/>
              <a:t>e.g. </a:t>
            </a:r>
            <a:r>
              <a:rPr sz="2400" dirty="0" smtClean="0"/>
              <a:t>via </a:t>
            </a:r>
            <a:r>
              <a:rPr sz="2400" dirty="0"/>
              <a:t>tape, sign language, </a:t>
            </a:r>
            <a:r>
              <a:rPr sz="2400" dirty="0" smtClean="0"/>
              <a:t>p</a:t>
            </a:r>
            <a:r>
              <a:rPr lang="en-US" sz="2400" dirty="0" smtClean="0"/>
              <a:t>eer assisted</a:t>
            </a:r>
            <a:r>
              <a:rPr sz="2400" dirty="0" smtClean="0"/>
              <a:t> </a:t>
            </a:r>
            <a:r>
              <a:rPr sz="2400" dirty="0"/>
              <a:t>reading, </a:t>
            </a:r>
            <a:r>
              <a:rPr lang="en-US" sz="2400" dirty="0" smtClean="0"/>
              <a:t>computer aided instruction or practice</a:t>
            </a:r>
            <a:r>
              <a:rPr sz="2400" dirty="0" smtClean="0"/>
              <a:t>)</a:t>
            </a:r>
            <a:endParaRPr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Presentation of </a:t>
            </a:r>
            <a:r>
              <a:rPr sz="2400" dirty="0" smtClean="0"/>
              <a:t>Materials </a:t>
            </a:r>
            <a:r>
              <a:rPr sz="2400" dirty="0"/>
              <a:t>(shared note taking, </a:t>
            </a:r>
            <a:r>
              <a:rPr lang="en-US" sz="2400" dirty="0" smtClean="0"/>
              <a:t>accessible formats</a:t>
            </a:r>
            <a:r>
              <a:rPr sz="2400" dirty="0" smtClean="0"/>
              <a:t>)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16410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8" y="381000"/>
            <a:ext cx="8970962" cy="685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Examples of Specific Descriptors of </a:t>
            </a:r>
            <a:br>
              <a:rPr lang="en-US" sz="3600" b="1" dirty="0" smtClean="0"/>
            </a:br>
            <a:r>
              <a:rPr lang="en-US" sz="3600" b="1" dirty="0" smtClean="0"/>
              <a:t>Supplementary Aids and Services </a:t>
            </a:r>
            <a:r>
              <a:rPr lang="en-US" sz="3600" b="1" dirty="0" smtClean="0">
                <a:solidFill>
                  <a:srgbClr val="0070C0"/>
                </a:solidFill>
              </a:rPr>
              <a:t>(cont.)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04212" cy="53768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/>
              <a:t>Explanation of assignment adaptations of modifications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Flexible demonstration of skills (project based, DI, varied product choices)</a:t>
            </a:r>
            <a:endParaRPr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/>
              <a:t>Testing </a:t>
            </a:r>
            <a:r>
              <a:rPr sz="2400" dirty="0" smtClean="0"/>
              <a:t>adaptations </a:t>
            </a:r>
            <a:r>
              <a:rPr lang="en-US" sz="2400" dirty="0" smtClean="0"/>
              <a:t>–</a:t>
            </a:r>
            <a:r>
              <a:rPr sz="2400" dirty="0" smtClean="0"/>
              <a:t> oral, taped responses, </a:t>
            </a:r>
            <a:r>
              <a:rPr lang="en-US" sz="2400" dirty="0" smtClean="0"/>
              <a:t>1:1, chunking test, in a different room, </a:t>
            </a:r>
            <a:endParaRPr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/>
              <a:t>Planning </a:t>
            </a:r>
            <a:r>
              <a:rPr lang="en-US" sz="2400" dirty="0" smtClean="0"/>
              <a:t>Consultation </a:t>
            </a:r>
            <a:r>
              <a:rPr sz="2400" dirty="0" smtClean="0"/>
              <a:t>time </a:t>
            </a:r>
            <a:r>
              <a:rPr sz="2400" dirty="0"/>
              <a:t>(needed by </a:t>
            </a:r>
            <a:r>
              <a:rPr sz="2400" dirty="0" smtClean="0"/>
              <a:t>staff</a:t>
            </a:r>
            <a:r>
              <a:rPr lang="en-US" sz="2400" dirty="0" smtClean="0"/>
              <a:t> to meet student’s individualized program</a:t>
            </a:r>
            <a:r>
              <a:rPr sz="2400" dirty="0" smtClean="0"/>
              <a:t>) </a:t>
            </a:r>
            <a:endParaRPr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sz="2400" dirty="0"/>
              <a:t>Personnel </a:t>
            </a:r>
            <a:r>
              <a:rPr sz="2400" dirty="0" smtClean="0"/>
              <a:t>Training</a:t>
            </a:r>
            <a:r>
              <a:rPr lang="en-US" sz="2400" dirty="0" smtClean="0"/>
              <a:t> – in taking data, </a:t>
            </a:r>
            <a:r>
              <a:rPr lang="en-US" sz="2400" b="1" dirty="0" smtClean="0">
                <a:solidFill>
                  <a:srgbClr val="0070C0"/>
                </a:solidFill>
              </a:rPr>
              <a:t>teaching calming skills, coping mechanisms, safety precautions</a:t>
            </a:r>
            <a:endParaRPr sz="2400" b="1" dirty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dirty="0"/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6032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405349"/>
              </p:ext>
            </p:extLst>
          </p:nvPr>
        </p:nvGraphicFramePr>
        <p:xfrm>
          <a:off x="2819400" y="920262"/>
          <a:ext cx="6096000" cy="5861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/>
              </a:tblGrid>
              <a:tr h="1843075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statement of the special education and related services and supplementary aides and services, based on peer-reviewed research to the extent practicable, to be provided to the child, or on behalf of the child, and a statement of the program modifications or supports for school personnel that will enable the child: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advance appropriately toward attaining the annual goals;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involved in and making profess in the general education curriculum, and to participate in extracurricular and other nonacademic activities; and,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educated and participate with other children with disabilities and non-disabled children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184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457200" indent="-457200"/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</a:t>
            </a:r>
            <a:r>
              <a:rPr lang="en-US" sz="1800" b="1" dirty="0" smtClean="0">
                <a:solidFill>
                  <a:schemeClr val="bg1"/>
                </a:solidFill>
              </a:rPr>
              <a:t>Goals- 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800" b="1" dirty="0" smtClean="0">
                <a:solidFill>
                  <a:schemeClr val="bg1"/>
                </a:solidFill>
              </a:rPr>
              <a:t>Statement </a:t>
            </a:r>
            <a:r>
              <a:rPr lang="en-US" sz="1800" b="1" dirty="0">
                <a:solidFill>
                  <a:schemeClr val="bg1"/>
                </a:solidFill>
              </a:rPr>
              <a:t>of Special Education &amp;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Related </a:t>
            </a:r>
            <a:r>
              <a:rPr lang="en-US" sz="1800" b="1" dirty="0">
                <a:solidFill>
                  <a:schemeClr val="bg1"/>
                </a:solidFill>
              </a:rPr>
              <a:t>Services &amp; Supplementary Aids and Services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03910"/>
              </p:ext>
            </p:extLst>
          </p:nvPr>
        </p:nvGraphicFramePr>
        <p:xfrm>
          <a:off x="2934547" y="3124200"/>
          <a:ext cx="5830722" cy="2999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0722"/>
              </a:tblGrid>
              <a:tr h="2951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70C0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Follow Behavior Support Plan, which includes interventions in the areas of Prevent, Teach and Reinforce:</a:t>
                      </a: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 </a:t>
                      </a:r>
                    </a:p>
                    <a:p>
                      <a:r>
                        <a:rPr lang="en-US" sz="3200" b="1" kern="1200" dirty="0" smtClean="0">
                          <a:solidFill>
                            <a:srgbClr val="0070C0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    Prevent: 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Environmental Supports (nurse passes).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Chunking and scaffolding of writing tasks.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3200" b="1" kern="1200" dirty="0" smtClean="0">
                          <a:solidFill>
                            <a:srgbClr val="0070C0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    Teach: 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Self-monitoring of anxiety. Calming strategies.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Use of break cards and nurse </a:t>
                      </a:r>
                      <a:r>
                        <a:rPr lang="en-US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cardtaking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strategies (preparation and process).</a:t>
                      </a:r>
                    </a:p>
                    <a:p>
                      <a:r>
                        <a:rPr lang="en-US" sz="3200" b="1" kern="1200" dirty="0" smtClean="0">
                          <a:solidFill>
                            <a:srgbClr val="0070C0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    Reinforce: 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Daily </a:t>
                      </a:r>
                      <a:r>
                        <a:rPr lang="en-US" sz="1600" b="0" kern="1200" dirty="0" err="1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cheklist</a:t>
                      </a:r>
                      <a:r>
                        <a:rPr lang="en-US" sz="1600" b="0" kern="1200" dirty="0" smtClean="0">
                          <a:solidFill>
                            <a:schemeClr val="bg1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to track minutes earned for weekly basketball time with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0" y="762001"/>
            <a:ext cx="2438714" cy="25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438400" y="1012555"/>
            <a:ext cx="417678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649" y="1981200"/>
            <a:ext cx="2438714" cy="341632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Use Your Existing Documents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FBA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Data Collected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Competing Pathways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Support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457493" y="3693730"/>
            <a:ext cx="417678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93863"/>
              </p:ext>
            </p:extLst>
          </p:nvPr>
        </p:nvGraphicFramePr>
        <p:xfrm>
          <a:off x="2819400" y="920262"/>
          <a:ext cx="6096000" cy="5861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/>
              </a:tblGrid>
              <a:tr h="1843075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statement of the special education and related services and supplementary aides and services, based on peer-reviewed research to the extent practicable, to be provided to the child, or on behalf of the child, and a statement of the program modifications or supports for school personnel that will enable the child: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advance appropriately toward attaining the annual goals;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involved in and making profess in the general education curriculum, and to participate in extracurricular and other nonacademic activities; and,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educated and participate with other children with disabilities and non-disabled children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184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457200" indent="-457200"/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</a:t>
            </a:r>
            <a:r>
              <a:rPr lang="en-US" sz="1800" b="1" dirty="0" smtClean="0">
                <a:solidFill>
                  <a:schemeClr val="bg1"/>
                </a:solidFill>
              </a:rPr>
              <a:t>Goals- 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800" b="1" dirty="0" smtClean="0">
                <a:solidFill>
                  <a:schemeClr val="bg1"/>
                </a:solidFill>
              </a:rPr>
              <a:t>Statement </a:t>
            </a:r>
            <a:r>
              <a:rPr lang="en-US" sz="1800" b="1" dirty="0">
                <a:solidFill>
                  <a:schemeClr val="bg1"/>
                </a:solidFill>
              </a:rPr>
              <a:t>of Special Education &amp;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Related </a:t>
            </a:r>
            <a:r>
              <a:rPr lang="en-US" sz="1800" b="1" dirty="0">
                <a:solidFill>
                  <a:schemeClr val="bg1"/>
                </a:solidFill>
              </a:rPr>
              <a:t>Services &amp; Supplementary Aids and Services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86948"/>
              </p:ext>
            </p:extLst>
          </p:nvPr>
        </p:nvGraphicFramePr>
        <p:xfrm>
          <a:off x="2957232" y="2813538"/>
          <a:ext cx="5830722" cy="3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30722"/>
              </a:tblGrid>
              <a:tr h="295181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Behavior Support Plan, which includes interventions in the areas of Prevent, Teach and Reinforce:</a:t>
                      </a:r>
                      <a:endParaRPr lang="en-US" sz="300" b="0" kern="1200" dirty="0" smtClean="0">
                        <a:solidFill>
                          <a:srgbClr val="0070C0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  <a:p>
                      <a:r>
                        <a:rPr lang="en-US" sz="300" b="1" kern="1200" dirty="0" smtClean="0">
                          <a:solidFill>
                            <a:schemeClr val="tx1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 </a:t>
                      </a:r>
                    </a:p>
                    <a:p>
                      <a:pPr lvl="0"/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    </a:t>
                      </a:r>
                      <a:r>
                        <a:rPr lang="en-US" sz="1600" b="1" u="sng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Environmental Supports (nurse passes). </a:t>
                      </a: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Chunking and scaffolding of writing tasks.</a:t>
                      </a: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Test taking preparation</a:t>
                      </a:r>
                      <a:r>
                        <a:rPr lang="en-US" sz="16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and design.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Designated quiet area in the classroom for daily strategy review/warm up and cool down.</a:t>
                      </a:r>
                    </a:p>
                    <a:p>
                      <a:pPr lvl="0"/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    </a:t>
                      </a:r>
                      <a:r>
                        <a:rPr lang="en-US" sz="1600" b="1" u="sng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Self-monitoring of anxiety. Calming strategies.</a:t>
                      </a: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Use of break cards and nurse cards.</a:t>
                      </a:r>
                    </a:p>
                    <a:p>
                      <a:pPr marL="1085850" lvl="2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Test taking strategies (preparation and process).</a:t>
                      </a:r>
                    </a:p>
                    <a:p>
                      <a:pPr lvl="0"/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     </a:t>
                      </a:r>
                      <a:r>
                        <a:rPr lang="en-US" sz="1600" b="1" u="sng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Daily checklist to track minutes earned for weekly basketball time with a staff </a:t>
                      </a:r>
                    </a:p>
                    <a:p>
                      <a:pPr lvl="0"/>
                      <a:r>
                        <a:rPr lang="en-US" sz="1600" b="1" u="none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     </a:t>
                      </a:r>
                      <a:r>
                        <a:rPr lang="en-US" sz="1600" b="1" u="sng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member/mentor. 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Minutes are earned for:</a:t>
                      </a:r>
                    </a:p>
                    <a:p>
                      <a:pPr marL="1085850" lvl="2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Turning in unused nurse passes,</a:t>
                      </a:r>
                    </a:p>
                    <a:p>
                      <a:pPr marL="1085850" lvl="2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Independent completion of more than (his) required writing assignments,</a:t>
                      </a:r>
                    </a:p>
                    <a:p>
                      <a:pPr marL="1085850" lvl="2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Staying in class for the whole period.</a:t>
                      </a:r>
                      <a:endParaRPr lang="en-US" sz="1600" b="0" kern="1200" dirty="0" smtClean="0">
                        <a:solidFill>
                          <a:schemeClr val="bg1"/>
                        </a:solidFill>
                        <a:effectLst/>
                        <a:latin typeface="Gabriola"/>
                        <a:ea typeface="+mn-ea"/>
                        <a:cs typeface="Gabriola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0" y="762001"/>
            <a:ext cx="2438714" cy="25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2438400" y="1012555"/>
            <a:ext cx="417678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649" y="1981200"/>
            <a:ext cx="2438714" cy="341632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Use Your Existing Documents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FBA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Data Collected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Competing Pathways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Support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2457493" y="3693730"/>
            <a:ext cx="417678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21114214">
            <a:off x="7171595" y="3168643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2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949551"/>
              </p:ext>
            </p:extLst>
          </p:nvPr>
        </p:nvGraphicFramePr>
        <p:xfrm>
          <a:off x="2819400" y="990600"/>
          <a:ext cx="6096000" cy="571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6000"/>
              </a:tblGrid>
              <a:tr h="1942025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statement of the special education and related services and supplementary aides and services, based on peer-reviewed research to the extent practicable, to be provided to the child, or on behalf of the child, and a statement of the program modifications or supports for school personnel that will enable the child: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advance appropriately toward attaining the annual goals;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involved in and making profess in the general education curriculum, and to participate in extracurricular and other nonacademic activities; and,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educated and participate with other children with disabilities and non-disabled children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729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Lucida Handwriting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rot="21114214">
            <a:off x="7103113" y="2567949"/>
            <a:ext cx="1905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Case Study Student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457200" indent="-457200"/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</a:t>
            </a:r>
            <a:r>
              <a:rPr lang="en-US" sz="1800" b="1" dirty="0" smtClean="0">
                <a:solidFill>
                  <a:schemeClr val="bg1"/>
                </a:solidFill>
              </a:rPr>
              <a:t>Goals- 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800" b="1" dirty="0" smtClean="0">
                <a:solidFill>
                  <a:schemeClr val="bg1"/>
                </a:solidFill>
              </a:rPr>
              <a:t>Statement </a:t>
            </a:r>
            <a:r>
              <a:rPr lang="en-US" sz="1800" b="1" dirty="0">
                <a:solidFill>
                  <a:schemeClr val="bg1"/>
                </a:solidFill>
              </a:rPr>
              <a:t>of Special Education &amp; </a:t>
            </a:r>
            <a:r>
              <a:rPr lang="en-US" sz="1800" b="1" dirty="0" smtClean="0">
                <a:solidFill>
                  <a:schemeClr val="bg1"/>
                </a:solidFill>
              </a:rPr>
              <a:t/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Related </a:t>
            </a:r>
            <a:r>
              <a:rPr lang="en-US" sz="1800" b="1" dirty="0">
                <a:solidFill>
                  <a:schemeClr val="bg1"/>
                </a:solidFill>
              </a:rPr>
              <a:t>Services &amp; Supplementary Aids and Services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0" y="762001"/>
            <a:ext cx="2438714" cy="256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438400" y="1012555"/>
            <a:ext cx="417678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649" y="1981200"/>
            <a:ext cx="2438714" cy="341632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u="sng" dirty="0" smtClean="0">
              <a:solidFill>
                <a:schemeClr val="bg1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bg1"/>
                </a:solidFill>
              </a:rPr>
              <a:t>Use Your Existing Documents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FBA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Data Collected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Competing Pathways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Behavior Support Plan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0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69021219"/>
              </p:ext>
            </p:extLst>
          </p:nvPr>
        </p:nvGraphicFramePr>
        <p:xfrm>
          <a:off x="304800" y="200618"/>
          <a:ext cx="8534400" cy="662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737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52486"/>
            <a:ext cx="2890716" cy="30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marL="457200" indent="-45720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Creating IEP Goals-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Services</a:t>
            </a:r>
            <a:r>
              <a:rPr lang="en-US" sz="2000" b="1" dirty="0">
                <a:solidFill>
                  <a:schemeClr val="bg1"/>
                </a:solidFill>
              </a:rPr>
              <a:t>, Aids &amp; Modifications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26776"/>
              </p:ext>
            </p:extLst>
          </p:nvPr>
        </p:nvGraphicFramePr>
        <p:xfrm>
          <a:off x="228600" y="2970213"/>
          <a:ext cx="8686801" cy="3163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5876"/>
                <a:gridCol w="1542516"/>
                <a:gridCol w="1380146"/>
                <a:gridCol w="1298961"/>
                <a:gridCol w="1209302"/>
              </a:tblGrid>
              <a:tr h="5860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Services , Aids and Mod.</a:t>
                      </a:r>
                      <a:endParaRPr lang="en-US" sz="1600" b="1" dirty="0"/>
                    </a:p>
                  </a:txBody>
                  <a:tcPr marT="41858" marB="418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Start/</a:t>
                      </a:r>
                      <a:r>
                        <a:rPr lang="en-US" sz="1600" b="1" baseline="0" dirty="0" smtClean="0"/>
                        <a:t> End Dates</a:t>
                      </a:r>
                      <a:endParaRPr lang="en-US" sz="1600" b="1" dirty="0"/>
                    </a:p>
                  </a:txBody>
                  <a:tcPr marT="41858" marB="4185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Frequency</a:t>
                      </a:r>
                      <a:endParaRPr lang="en-US" sz="1600" b="1" dirty="0"/>
                    </a:p>
                  </a:txBody>
                  <a:tcPr marT="41858" marB="4185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Duration</a:t>
                      </a:r>
                      <a:endParaRPr lang="en-US" sz="1600" b="1" dirty="0"/>
                    </a:p>
                  </a:txBody>
                  <a:tcPr marT="41858" marB="4185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Location</a:t>
                      </a:r>
                      <a:endParaRPr lang="en-US" sz="1600" b="1" dirty="0"/>
                    </a:p>
                  </a:txBody>
                  <a:tcPr marT="41858" marB="41858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2879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effectLst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Teaching sessions with teacher/guidance/mentor to focus on practice of self-monitoring, development of self-calming strategies, anger control strategies, test-taking strategies and the use of break cards and nurse cards.</a:t>
                      </a:r>
                    </a:p>
                  </a:txBody>
                  <a:tcPr marT="41858" marB="418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3/3/14 – 3/14/14</a:t>
                      </a:r>
                    </a:p>
                    <a:p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Daily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10 minutes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Classroom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54990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effectLst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Teacher/para-directed warm up activities to review strategies taught.</a:t>
                      </a:r>
                    </a:p>
                  </a:txBody>
                  <a:tcPr marT="41858" marB="418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3/17/14 – end of 1</a:t>
                      </a:r>
                      <a:r>
                        <a:rPr lang="en-US" sz="1100" b="1" baseline="30000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st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 reporting period.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Daily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5 minutes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Classroom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57600" y="855663"/>
            <a:ext cx="5064125" cy="17541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  Use Your Existing Documents:</a:t>
            </a:r>
          </a:p>
          <a:p>
            <a:pPr algn="ctr"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US" b="1" dirty="0" smtClean="0">
                <a:solidFill>
                  <a:schemeClr val="bg1"/>
                </a:solidFill>
              </a:rPr>
              <a:t>TEACH interventions from BSP</a:t>
            </a:r>
          </a:p>
          <a:p>
            <a:pPr marL="285750" indent="-285750" algn="ctr">
              <a:buFontTx/>
              <a:buChar char="-"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level of  frequency/duration is needed to learn and maintain the skill taught? 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296567"/>
              </p:ext>
            </p:extLst>
          </p:nvPr>
        </p:nvGraphicFramePr>
        <p:xfrm>
          <a:off x="228600" y="3557954"/>
          <a:ext cx="8686801" cy="3135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5876"/>
                <a:gridCol w="1542516"/>
                <a:gridCol w="1380146"/>
                <a:gridCol w="1298961"/>
                <a:gridCol w="1209302"/>
              </a:tblGrid>
              <a:tr h="1324737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Teaching sessions with teacher/guidance/mentor to focus on practice of self-monitoring, development of self-calming strategies, test-taking strategies and the use of break cards and nurse cards.</a:t>
                      </a: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3/3/14 – 3/14/14</a:t>
                      </a:r>
                    </a:p>
                    <a:p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Daily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10 minutes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General Classroom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8438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Teacher/para-directed warm up activities to review strategies taught.</a:t>
                      </a: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3/17/14 – end of 1</a:t>
                      </a:r>
                      <a:r>
                        <a:rPr lang="en-US" sz="2000" b="1" baseline="30000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st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 reporting period.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Daily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5 minutes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General Classroom</a:t>
                      </a:r>
                      <a:endParaRPr lang="en-US" sz="2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 marT="44158" marB="44158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 rot="21114214">
            <a:off x="930954" y="2556180"/>
            <a:ext cx="1905000" cy="369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Lucida Handwriting" panose="03010101010101010101" pitchFamily="66" charset="0"/>
                <a:cs typeface="+mn-cs"/>
              </a:rPr>
              <a:t>For Robbie</a:t>
            </a:r>
          </a:p>
        </p:txBody>
      </p:sp>
      <p:sp>
        <p:nvSpPr>
          <p:cNvPr id="11" name="Right Arrow 10"/>
          <p:cNvSpPr/>
          <p:nvPr/>
        </p:nvSpPr>
        <p:spPr>
          <a:xfrm rot="8021207">
            <a:off x="2989194" y="2593735"/>
            <a:ext cx="866545" cy="418733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245993" y="2392371"/>
            <a:ext cx="866545" cy="418733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248270" y="1732756"/>
            <a:ext cx="538283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9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11" grpId="0" animBg="1"/>
      <p:bldP spid="12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852486"/>
            <a:ext cx="2890716" cy="302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7600" y="855663"/>
            <a:ext cx="5064125" cy="1754187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  Use Your Existing Documents:</a:t>
            </a:r>
          </a:p>
          <a:p>
            <a:pPr algn="ctr"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US" b="1" dirty="0" smtClean="0">
                <a:solidFill>
                  <a:schemeClr val="bg1"/>
                </a:solidFill>
              </a:rPr>
              <a:t>TEACH interventions from BSP</a:t>
            </a:r>
          </a:p>
          <a:p>
            <a:pPr marL="285750" indent="-285750" algn="ctr">
              <a:buFontTx/>
              <a:buChar char="-"/>
              <a:defRPr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  <a:defRPr/>
            </a:pPr>
            <a:r>
              <a:rPr lang="en-US" b="1" dirty="0" smtClean="0">
                <a:solidFill>
                  <a:schemeClr val="bg1"/>
                </a:solidFill>
              </a:rPr>
              <a:t>What level of  frequency/duration is needed to learn and maintain the skill taught?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25142"/>
              </p:ext>
            </p:extLst>
          </p:nvPr>
        </p:nvGraphicFramePr>
        <p:xfrm>
          <a:off x="287215" y="3259015"/>
          <a:ext cx="8686801" cy="3065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5876"/>
                <a:gridCol w="1542516"/>
                <a:gridCol w="1380146"/>
                <a:gridCol w="1298961"/>
                <a:gridCol w="1209302"/>
              </a:tblGrid>
              <a:tr h="68979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Services , Aids and Mod.</a:t>
                      </a:r>
                      <a:endParaRPr lang="en-US" sz="1600" b="1" dirty="0"/>
                    </a:p>
                  </a:txBody>
                  <a:tcPr marT="41858" marB="418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Start/</a:t>
                      </a:r>
                      <a:r>
                        <a:rPr lang="en-US" sz="1600" b="1" baseline="0" dirty="0" smtClean="0"/>
                        <a:t> End Dates</a:t>
                      </a:r>
                      <a:endParaRPr lang="en-US" sz="1600" b="1" dirty="0"/>
                    </a:p>
                  </a:txBody>
                  <a:tcPr marT="41858" marB="4185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Frequency</a:t>
                      </a:r>
                      <a:endParaRPr lang="en-US" sz="1600" b="1" dirty="0"/>
                    </a:p>
                  </a:txBody>
                  <a:tcPr marT="41858" marB="4185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Duration</a:t>
                      </a:r>
                      <a:endParaRPr lang="en-US" sz="1600" b="1" dirty="0"/>
                    </a:p>
                  </a:txBody>
                  <a:tcPr marT="41858" marB="41858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Location</a:t>
                      </a:r>
                      <a:endParaRPr lang="en-US" sz="1600" b="1" dirty="0"/>
                    </a:p>
                  </a:txBody>
                  <a:tcPr marT="41858" marB="41858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6263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effectLst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Teaching sessions with teacher/guidance/mentor to focus on practice of self-monitoring, development of self-calming </a:t>
                      </a:r>
                      <a:r>
                        <a:rPr lang="en-US" sz="1100" b="1" kern="1200" dirty="0" err="1" smtClean="0">
                          <a:solidFill>
                            <a:schemeClr val="bg1"/>
                          </a:solidFill>
                          <a:effectLst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strat</a:t>
                      </a:r>
                      <a:endParaRPr lang="en-US" sz="1100" b="1" kern="1200" dirty="0" smtClean="0">
                        <a:solidFill>
                          <a:schemeClr val="bg1"/>
                        </a:solidFill>
                        <a:effectLst/>
                        <a:latin typeface="Lucida Handwriting" panose="03010101010101010101" pitchFamily="66" charset="0"/>
                        <a:ea typeface="+mn-ea"/>
                        <a:cs typeface="+mn-cs"/>
                      </a:endParaRPr>
                    </a:p>
                  </a:txBody>
                  <a:tcPr marT="41858" marB="418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3/3/14 – 3/14/14</a:t>
                      </a:r>
                    </a:p>
                    <a:p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Daily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10 minutes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Classroom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9527">
                <a:tc>
                  <a:txBody>
                    <a:bodyPr/>
                    <a:lstStyle/>
                    <a:p>
                      <a:r>
                        <a:rPr lang="en-US" sz="1100" b="1" kern="1200" dirty="0" smtClean="0">
                          <a:solidFill>
                            <a:schemeClr val="bg1"/>
                          </a:solidFill>
                          <a:effectLst/>
                          <a:latin typeface="Lucida Handwriting" panose="03010101010101010101" pitchFamily="66" charset="0"/>
                          <a:ea typeface="+mn-ea"/>
                          <a:cs typeface="+mn-cs"/>
                        </a:rPr>
                        <a:t>Teacher/para-directed warm up activities to review strategies taught.</a:t>
                      </a:r>
                    </a:p>
                  </a:txBody>
                  <a:tcPr marT="41858" marB="41858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3/17/14 – end of 1</a:t>
                      </a:r>
                      <a:r>
                        <a:rPr lang="en-US" sz="1100" b="1" baseline="30000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st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 reporting period.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Daily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5 minutes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Lucida Handwriting" panose="03010101010101010101" pitchFamily="66" charset="0"/>
                        </a:rPr>
                        <a:t>Classroom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Lucida Handwriting" panose="03010101010101010101" pitchFamily="66" charset="0"/>
                      </a:endParaRPr>
                    </a:p>
                  </a:txBody>
                  <a:tcPr marT="41858" marB="418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 rot="21114214">
            <a:off x="930954" y="2279459"/>
            <a:ext cx="1905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Lucida Handwriting" panose="03010101010101010101" pitchFamily="66" charset="0"/>
                <a:cs typeface="+mn-cs"/>
              </a:rPr>
              <a:t>For </a:t>
            </a:r>
            <a:r>
              <a:rPr lang="en-US" b="1" dirty="0" smtClean="0">
                <a:latin typeface="Lucida Handwriting" panose="03010101010101010101" pitchFamily="66" charset="0"/>
                <a:cs typeface="+mn-cs"/>
              </a:rPr>
              <a:t>Case Study Student</a:t>
            </a:r>
            <a:endParaRPr lang="en-US" b="1" dirty="0">
              <a:latin typeface="Lucida Handwriting" panose="03010101010101010101" pitchFamily="66" charset="0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marL="457200" indent="-457200"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Creating IEP Goals- 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3: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Services</a:t>
            </a:r>
            <a:r>
              <a:rPr lang="en-US" sz="2000" b="1" dirty="0">
                <a:solidFill>
                  <a:schemeClr val="bg1"/>
                </a:solidFill>
              </a:rPr>
              <a:t>, Aids &amp; Modifications</a:t>
            </a:r>
          </a:p>
        </p:txBody>
      </p:sp>
      <p:sp>
        <p:nvSpPr>
          <p:cNvPr id="13" name="Right Arrow 12"/>
          <p:cNvSpPr/>
          <p:nvPr/>
        </p:nvSpPr>
        <p:spPr>
          <a:xfrm rot="8021207">
            <a:off x="2989194" y="2593735"/>
            <a:ext cx="866545" cy="418733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23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34963" y="274638"/>
            <a:ext cx="8351837" cy="563562"/>
          </a:xfrm>
          <a:ln w="28575">
            <a:solidFill>
              <a:srgbClr val="0070C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ea typeface="ＭＳ Ｐゴシック" pitchFamily="34" charset="-128"/>
                <a:cs typeface="Arial" charset="0"/>
              </a:rPr>
              <a:t>Present Level Aligned to Unique Need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1000" y="1447801"/>
            <a:ext cx="8626475" cy="5105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800" b="1" u="sng" dirty="0" smtClean="0">
                <a:ea typeface="ＭＳ Ｐゴシック" pitchFamily="34" charset="-128"/>
                <a:cs typeface="Arial" charset="0"/>
              </a:rPr>
              <a:t>Needs </a:t>
            </a:r>
            <a:r>
              <a:rPr lang="en-US" sz="2800" dirty="0" smtClean="0">
                <a:ea typeface="ＭＳ Ｐゴシック" pitchFamily="34" charset="-128"/>
                <a:cs typeface="Arial" charset="0"/>
              </a:rPr>
              <a:t>should focus on the skill sets the student requires to access and make progress in general education curriculum.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600" dirty="0" smtClean="0">
              <a:ea typeface="ＭＳ Ｐゴシック" pitchFamily="34" charset="-128"/>
              <a:cs typeface="Arial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The student’s need for interventions will inform the IEP team which measurable annual goals to develop.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400" dirty="0" smtClean="0">
              <a:ea typeface="ＭＳ Ｐゴシック" pitchFamily="34" charset="-128"/>
              <a:cs typeface="Arial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pitchFamily="34" charset="-128"/>
                <a:cs typeface="Arial" charset="0"/>
              </a:rPr>
              <a:t>If the need is well defined in the present levels, it will form the basis for the measurable annual goal - have similar unit of measurement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67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b="1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83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9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94750" cy="1143000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ja-JP" sz="3200" b="1" dirty="0" smtClean="0"/>
              <a:t>Present Level of Academic </a:t>
            </a:r>
            <a:br>
              <a:rPr lang="en-US" altLang="ja-JP" sz="3200" b="1" dirty="0" smtClean="0"/>
            </a:br>
            <a:r>
              <a:rPr lang="en-US" altLang="ja-JP" sz="3200" b="1" dirty="0" smtClean="0"/>
              <a:t>and Functional Performance</a:t>
            </a:r>
            <a:endParaRPr lang="en-US" sz="3200" b="1" dirty="0" smtClean="0"/>
          </a:p>
        </p:txBody>
      </p:sp>
      <p:sp>
        <p:nvSpPr>
          <p:cNvPr id="46082" name="Content Placeholder 10"/>
          <p:cNvSpPr>
            <a:spLocks noGrp="1"/>
          </p:cNvSpPr>
          <p:nvPr>
            <p:ph idx="1"/>
          </p:nvPr>
        </p:nvSpPr>
        <p:spPr>
          <a:xfrm>
            <a:off x="304800" y="1600200"/>
            <a:ext cx="8650287" cy="5516562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PLOP, PLEP, </a:t>
            </a:r>
            <a:r>
              <a:rPr sz="2600" dirty="0" smtClean="0">
                <a:ea typeface="ＭＳ Ｐゴシック" charset="0"/>
                <a:cs typeface="ＭＳ Ｐゴシック" charset="0"/>
              </a:rPr>
              <a:t>PL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AAF</a:t>
            </a:r>
            <a:r>
              <a:rPr sz="2600" dirty="0" smtClean="0">
                <a:ea typeface="ＭＳ Ｐゴシック" charset="0"/>
                <a:cs typeface="ＭＳ Ｐゴシック" charset="0"/>
              </a:rPr>
              <a:t>P </a:t>
            </a:r>
            <a:r>
              <a:rPr sz="2600" dirty="0">
                <a:ea typeface="ＭＳ Ｐゴシック" charset="0"/>
                <a:cs typeface="ＭＳ Ｐゴシック" charset="0"/>
              </a:rPr>
              <a:t>is based on the unique needs related to the </a:t>
            </a:r>
            <a:r>
              <a:rPr sz="2600" dirty="0" smtClean="0">
                <a:ea typeface="ＭＳ Ｐゴシック" charset="0"/>
                <a:cs typeface="ＭＳ Ｐゴシック" charset="0"/>
              </a:rPr>
              <a:t>child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'</a:t>
            </a:r>
            <a:r>
              <a:rPr altLang="ja-JP" sz="2600" dirty="0" smtClean="0">
                <a:cs typeface="ＭＳ Ｐゴシック" charset="0"/>
              </a:rPr>
              <a:t>s disability</a:t>
            </a:r>
            <a:endParaRPr lang="en-US" altLang="ja-JP" sz="2600" dirty="0" smtClean="0"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altLang="ja-JP" sz="1400" dirty="0"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sz="2600" dirty="0">
                <a:ea typeface="ＭＳ Ｐゴシック" charset="0"/>
                <a:cs typeface="ＭＳ Ｐゴシック" charset="0"/>
              </a:rPr>
              <a:t>Must be </a:t>
            </a:r>
            <a:r>
              <a:rPr sz="2600" b="1" dirty="0">
                <a:ea typeface="ＭＳ Ｐゴシック" charset="0"/>
                <a:cs typeface="ＭＳ Ｐゴシック" charset="0"/>
              </a:rPr>
              <a:t>current</a:t>
            </a:r>
            <a:r>
              <a:rPr sz="2600" dirty="0">
                <a:ea typeface="ＭＳ Ｐゴシック" charset="0"/>
                <a:cs typeface="ＭＳ Ｐゴシック" charset="0"/>
              </a:rPr>
              <a:t>, </a:t>
            </a:r>
            <a:r>
              <a:rPr sz="2600" b="1" dirty="0">
                <a:ea typeface="ＭＳ Ｐゴシック" charset="0"/>
                <a:cs typeface="ＭＳ Ｐゴシック" charset="0"/>
              </a:rPr>
              <a:t>accurate</a:t>
            </a:r>
            <a:r>
              <a:rPr sz="2600" dirty="0">
                <a:ea typeface="ＭＳ Ｐゴシック" charset="0"/>
                <a:cs typeface="ＭＳ Ｐゴシック" charset="0"/>
              </a:rPr>
              <a:t>, and </a:t>
            </a:r>
            <a:r>
              <a:rPr sz="2600" b="1" dirty="0" smtClean="0">
                <a:ea typeface="ＭＳ Ｐゴシック" charset="0"/>
                <a:cs typeface="ＭＳ Ｐゴシック" charset="0"/>
              </a:rPr>
              <a:t>specific</a:t>
            </a:r>
            <a:r>
              <a:rPr lang="en-US" sz="2600" b="1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to that </a:t>
            </a:r>
            <a:r>
              <a:rPr lang="en-US" sz="2600" b="1" dirty="0" smtClean="0">
                <a:ea typeface="ＭＳ Ｐゴシック" charset="0"/>
                <a:cs typeface="ＭＳ Ｐゴシック" charset="0"/>
              </a:rPr>
              <a:t>student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and </a:t>
            </a:r>
            <a:r>
              <a:rPr lang="en-US" sz="2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targeted behavior need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sz="1400" b="1" dirty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sz="2600" dirty="0">
                <a:ea typeface="ＭＳ Ｐゴシック" charset="0"/>
                <a:cs typeface="ＭＳ Ｐゴシック" charset="0"/>
              </a:rPr>
              <a:t>Is the point from which future progress will be </a:t>
            </a:r>
            <a:r>
              <a:rPr sz="2600" dirty="0" smtClean="0">
                <a:ea typeface="ＭＳ Ｐゴシック" charset="0"/>
                <a:cs typeface="ＭＳ Ｐゴシック" charset="0"/>
              </a:rPr>
              <a:t>measured</a:t>
            </a:r>
            <a:endParaRPr lang="en-US" sz="2600" dirty="0" smtClean="0"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sz="1400" dirty="0"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sz="2600" dirty="0">
                <a:ea typeface="ＭＳ Ｐゴシック" charset="0"/>
                <a:cs typeface="ＭＳ Ｐゴシック" charset="0"/>
              </a:rPr>
              <a:t> Includes </a:t>
            </a:r>
            <a:r>
              <a:rPr sz="2600" b="1" dirty="0">
                <a:ea typeface="ＭＳ Ｐゴシック" charset="0"/>
                <a:cs typeface="ＭＳ Ｐゴシック" charset="0"/>
              </a:rPr>
              <a:t>Baseline data </a:t>
            </a:r>
            <a:r>
              <a:rPr sz="2600" dirty="0">
                <a:ea typeface="ＭＳ Ｐゴシック" charset="0"/>
                <a:cs typeface="ＭＳ Ｐゴシック" charset="0"/>
              </a:rPr>
              <a:t>that can be used to monitor the students progress toward the IEP goals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sz="2400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0861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10"/>
          <p:cNvSpPr>
            <a:spLocks noGrp="1"/>
          </p:cNvSpPr>
          <p:nvPr>
            <p:ph idx="1"/>
          </p:nvPr>
        </p:nvSpPr>
        <p:spPr>
          <a:xfrm>
            <a:off x="381000" y="1676400"/>
            <a:ext cx="8650287" cy="5516562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sz="2600" dirty="0" smtClean="0">
                <a:ea typeface="ＭＳ Ｐゴシック" charset="0"/>
                <a:cs typeface="ＭＳ Ｐゴシック" charset="0"/>
              </a:rPr>
              <a:t>The </a:t>
            </a:r>
            <a:r>
              <a:rPr sz="2600" b="1" dirty="0">
                <a:ea typeface="ＭＳ Ｐゴシック" charset="0"/>
                <a:cs typeface="ＭＳ Ｐゴシック" charset="0"/>
              </a:rPr>
              <a:t>unit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of </a:t>
            </a:r>
            <a:r>
              <a:rPr sz="2600" b="1" dirty="0" smtClean="0">
                <a:ea typeface="ＭＳ Ｐゴシック" charset="0"/>
                <a:cs typeface="ＭＳ Ｐゴシック" charset="0"/>
              </a:rPr>
              <a:t>measure</a:t>
            </a:r>
            <a:r>
              <a:rPr lang="en-US" sz="2600" b="1" dirty="0" smtClean="0">
                <a:ea typeface="ＭＳ Ｐゴシック" charset="0"/>
                <a:cs typeface="ＭＳ Ｐゴシック" charset="0"/>
              </a:rPr>
              <a:t>ment</a:t>
            </a:r>
            <a:r>
              <a:rPr sz="2600" b="1" dirty="0" smtClean="0">
                <a:ea typeface="ＭＳ Ｐゴシック" charset="0"/>
                <a:cs typeface="ＭＳ Ｐゴシック" charset="0"/>
              </a:rPr>
              <a:t> used </a:t>
            </a:r>
            <a:r>
              <a:rPr sz="2600" b="1" dirty="0">
                <a:ea typeface="ＭＳ Ｐゴシック" charset="0"/>
                <a:cs typeface="ＭＳ Ｐゴシック" charset="0"/>
              </a:rPr>
              <a:t>in the </a:t>
            </a:r>
            <a:r>
              <a:rPr lang="en-US" sz="2600" b="1" dirty="0" smtClean="0">
                <a:ea typeface="ＭＳ Ｐゴシック" charset="0"/>
                <a:cs typeface="ＭＳ Ｐゴシック" charset="0"/>
              </a:rPr>
              <a:t>PLEP must match that used in the </a:t>
            </a:r>
            <a:r>
              <a:rPr sz="2600" b="1" dirty="0" smtClean="0">
                <a:ea typeface="ＭＳ Ｐゴシック" charset="0"/>
                <a:cs typeface="ＭＳ Ｐゴシック" charset="0"/>
              </a:rPr>
              <a:t>annual goal</a:t>
            </a:r>
            <a:r>
              <a:rPr lang="en-US" sz="2600" b="1" dirty="0">
                <a:ea typeface="ＭＳ Ｐゴシック" charset="0"/>
                <a:cs typeface="ＭＳ Ｐゴシック" charset="0"/>
              </a:rPr>
              <a:t> and </a:t>
            </a:r>
            <a:r>
              <a:rPr lang="en-US" sz="2600" b="1" dirty="0" smtClean="0">
                <a:ea typeface="ＭＳ Ｐゴシック" charset="0"/>
                <a:cs typeface="ＭＳ Ｐゴシック" charset="0"/>
              </a:rPr>
              <a:t>benchmarks 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sz="2600" b="1" dirty="0"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sz="2600" dirty="0">
                <a:ea typeface="ＭＳ Ｐゴシック" charset="0"/>
                <a:cs typeface="ＭＳ Ｐゴシック" charset="0"/>
              </a:rPr>
              <a:t>May be determined by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activity-based and timed </a:t>
            </a:r>
            <a:r>
              <a:rPr sz="2600" dirty="0" smtClean="0">
                <a:ea typeface="ＭＳ Ｐゴシック" charset="0"/>
                <a:cs typeface="ＭＳ Ｐゴシック" charset="0"/>
              </a:rPr>
              <a:t>measures</a:t>
            </a:r>
            <a:r>
              <a:rPr sz="2600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,</a:t>
            </a:r>
            <a:r>
              <a:rPr lang="en-US" sz="2600" dirty="0" smtClean="0">
                <a:solidFill>
                  <a:schemeClr val="tx2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26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data from Behavior Support Pla</a:t>
            </a:r>
            <a:r>
              <a:rPr lang="en-US" sz="2400" b="1" dirty="0" smtClean="0">
                <a:solidFill>
                  <a:srgbClr val="0070C0"/>
                </a:solidFill>
                <a:ea typeface="ＭＳ Ｐゴシック" charset="0"/>
                <a:cs typeface="ＭＳ Ｐゴシック" charset="0"/>
              </a:rPr>
              <a:t>n</a:t>
            </a: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sz="2400" b="1" dirty="0" smtClean="0">
              <a:solidFill>
                <a:srgbClr val="0070C0"/>
              </a:solidFill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600" dirty="0" smtClean="0">
                <a:ea typeface="ＭＳ Ｐゴシック" charset="0"/>
                <a:cs typeface="ＭＳ Ｐゴシック" charset="0"/>
              </a:rPr>
              <a:t>If using </a:t>
            </a:r>
            <a:r>
              <a:rPr lang="en-US" sz="2600" b="1" u="sng" dirty="0" smtClean="0">
                <a:ea typeface="ＭＳ Ｐゴシック" charset="0"/>
                <a:cs typeface="ＭＳ Ｐゴシック" charset="0"/>
              </a:rPr>
              <a:t>Behavior Rating Scale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, ensure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scores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are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self-explanatory or include an explanation of the </a:t>
            </a:r>
            <a:r>
              <a:rPr lang="en-US" sz="2600" dirty="0" smtClean="0">
                <a:ea typeface="ＭＳ Ｐゴシック" charset="0"/>
                <a:cs typeface="ＭＳ Ｐゴシック" charset="0"/>
              </a:rPr>
              <a:t>score</a:t>
            </a:r>
            <a:endParaRPr lang="en-US" sz="2600" dirty="0"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52400" y="152400"/>
            <a:ext cx="8794750" cy="114300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ja-JP" sz="3200" b="1" smtClean="0"/>
              <a:t>Present Level of Academic </a:t>
            </a:r>
            <a:br>
              <a:rPr lang="en-US" altLang="ja-JP" sz="3200" b="1" smtClean="0"/>
            </a:br>
            <a:r>
              <a:rPr lang="en-US" altLang="ja-JP" sz="3200" b="1" smtClean="0"/>
              <a:t>and Functional Performance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40925938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3" t="25194" r="20925" b="29194"/>
          <a:stretch/>
        </p:blipFill>
        <p:spPr bwMode="auto">
          <a:xfrm>
            <a:off x="4144108" y="2590799"/>
            <a:ext cx="4940571" cy="388332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457200" indent="-457200"/>
            <a:r>
              <a:rPr lang="en-US" sz="1800" b="1" dirty="0" smtClean="0">
                <a:solidFill>
                  <a:schemeClr val="bg1"/>
                </a:solidFill>
              </a:rPr>
              <a:t>Creating </a:t>
            </a:r>
            <a:r>
              <a:rPr lang="en-US" sz="1800" b="1" dirty="0">
                <a:solidFill>
                  <a:schemeClr val="bg1"/>
                </a:solidFill>
              </a:rPr>
              <a:t>IEP </a:t>
            </a:r>
            <a:r>
              <a:rPr lang="en-US" sz="1800" b="1" dirty="0" smtClean="0">
                <a:solidFill>
                  <a:schemeClr val="bg1"/>
                </a:solidFill>
              </a:rPr>
              <a:t>Goals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SECTION 4: </a:t>
            </a:r>
            <a:r>
              <a:rPr lang="en-US" sz="1800" b="1" dirty="0" smtClean="0">
                <a:solidFill>
                  <a:schemeClr val="bg1"/>
                </a:solidFill>
              </a:rPr>
              <a:t>Present Level of Education Performance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37855"/>
              </p:ext>
            </p:extLst>
          </p:nvPr>
        </p:nvGraphicFramePr>
        <p:xfrm>
          <a:off x="321678" y="3733801"/>
          <a:ext cx="3716922" cy="3025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6922"/>
              </a:tblGrid>
              <a:tr h="112245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PLEP (Present Level</a:t>
                      </a:r>
                      <a:r>
                        <a:rPr lang="en-US" sz="2000" b="1" baseline="0" dirty="0" smtClean="0"/>
                        <a:t> of Education Performance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329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61603" y="914400"/>
            <a:ext cx="4529925" cy="147732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Use Your Existing Documents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From Baseline Behavior Rating Scale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343400"/>
            <a:ext cx="34664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70C0"/>
                </a:solidFill>
                <a:latin typeface="Gabriola"/>
                <a:cs typeface="Gabriola"/>
              </a:rPr>
              <a:t>Given any test situation or writing task, Robbie leaves the classroom without permission and goes to the nurse for up to 45 minutes </a:t>
            </a:r>
            <a:r>
              <a:rPr lang="en-US" sz="2000" b="1" dirty="0" smtClean="0">
                <a:solidFill>
                  <a:srgbClr val="0070C0"/>
                </a:solidFill>
                <a:latin typeface="Gabriola"/>
                <a:cs typeface="Gabriola"/>
              </a:rPr>
              <a:t>at </a:t>
            </a:r>
            <a:r>
              <a:rPr lang="en-US" sz="2000" b="1" dirty="0">
                <a:solidFill>
                  <a:srgbClr val="0070C0"/>
                </a:solidFill>
                <a:latin typeface="Gabriola"/>
                <a:cs typeface="Gabriola"/>
              </a:rPr>
              <a:t>a time an average of 4 times a day in 10 consecutive days as measured by his individualized Behavior Rating Scale (BRS</a:t>
            </a:r>
            <a:r>
              <a:rPr lang="en-US" sz="2000" b="1" dirty="0" smtClean="0">
                <a:solidFill>
                  <a:srgbClr val="0070C0"/>
                </a:solidFill>
                <a:latin typeface="Gabriola"/>
                <a:cs typeface="Gabriola"/>
              </a:rPr>
              <a:t>).</a:t>
            </a:r>
            <a:endParaRPr lang="en-US" sz="2000" b="1" dirty="0">
              <a:solidFill>
                <a:srgbClr val="0070C0"/>
              </a:solidFill>
              <a:latin typeface="Gabriola"/>
              <a:cs typeface="Gabriol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6477"/>
            <a:ext cx="276569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38099" y="2845777"/>
            <a:ext cx="1447800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5169407" y="2239328"/>
            <a:ext cx="938785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3665438" y="4724400"/>
            <a:ext cx="516433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9960760">
            <a:off x="3007958" y="1585106"/>
            <a:ext cx="2018205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214">
            <a:off x="7330279" y="2295454"/>
            <a:ext cx="21928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17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" grpId="0"/>
      <p:bldP spid="13" grpId="0" animBg="1"/>
      <p:bldP spid="14" grpId="0" animBg="1"/>
      <p:bldP spid="12" grpId="0" animBg="1"/>
      <p:bldP spid="15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457200" indent="-457200"/>
            <a:r>
              <a:rPr lang="en-US" sz="1800" b="1" dirty="0" smtClean="0">
                <a:solidFill>
                  <a:schemeClr val="bg1"/>
                </a:solidFill>
              </a:rPr>
              <a:t>Creating </a:t>
            </a:r>
            <a:r>
              <a:rPr lang="en-US" sz="1800" b="1" dirty="0">
                <a:solidFill>
                  <a:schemeClr val="bg1"/>
                </a:solidFill>
              </a:rPr>
              <a:t>IEP </a:t>
            </a:r>
            <a:r>
              <a:rPr lang="en-US" sz="1800" b="1" dirty="0" smtClean="0">
                <a:solidFill>
                  <a:schemeClr val="bg1"/>
                </a:solidFill>
              </a:rPr>
              <a:t>Goals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SECTION 4: </a:t>
            </a:r>
            <a:r>
              <a:rPr lang="en-US" sz="1800" b="1" dirty="0" smtClean="0">
                <a:solidFill>
                  <a:schemeClr val="bg1"/>
                </a:solidFill>
              </a:rPr>
              <a:t>Present Level of Education Performance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309123"/>
              </p:ext>
            </p:extLst>
          </p:nvPr>
        </p:nvGraphicFramePr>
        <p:xfrm>
          <a:off x="321677" y="3733801"/>
          <a:ext cx="8105041" cy="2057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05041"/>
              </a:tblGrid>
              <a:tr h="763229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PLEP (Present Level</a:t>
                      </a:r>
                      <a:r>
                        <a:rPr lang="en-US" sz="2000" b="1" baseline="0" dirty="0" smtClean="0"/>
                        <a:t> of Education Performance</a:t>
                      </a:r>
                      <a:endParaRPr lang="en-US" sz="2000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417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361603" y="914400"/>
            <a:ext cx="4529925" cy="1477328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Use Your Existing Documents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From Baseline Behavior Rating Scale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26477"/>
            <a:ext cx="276569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5400000">
            <a:off x="38099" y="2845777"/>
            <a:ext cx="1447800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1114214">
            <a:off x="6916534" y="2200645"/>
            <a:ext cx="219288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Case </a:t>
            </a:r>
          </a:p>
          <a:p>
            <a:r>
              <a:rPr lang="en-US" b="1" dirty="0" smtClean="0">
                <a:latin typeface="Lucida Handwriting" panose="03010101010101010101" pitchFamily="66" charset="0"/>
              </a:rPr>
              <a:t>Study Student</a:t>
            </a:r>
            <a:endParaRPr lang="en-US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457200" indent="-457200"/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</a:t>
            </a:r>
            <a:r>
              <a:rPr lang="en-US" sz="1800" b="1" dirty="0" smtClean="0">
                <a:solidFill>
                  <a:schemeClr val="bg1"/>
                </a:solidFill>
              </a:rPr>
              <a:t>Goals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265"/>
              </p:ext>
            </p:extLst>
          </p:nvPr>
        </p:nvGraphicFramePr>
        <p:xfrm>
          <a:off x="457200" y="762000"/>
          <a:ext cx="2362200" cy="37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/>
              </a:tblGrid>
              <a:tr h="878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</a:rPr>
                        <a:t>Unique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Educational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Needs and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Characteristics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52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000" b="0" kern="1200" dirty="0" smtClean="0">
                          <a:solidFill>
                            <a:srgbClr val="0070C0"/>
                          </a:solidFill>
                          <a:effectLst/>
                          <a:latin typeface="Aparajita" panose="020B0604020202020204" pitchFamily="34" charset="0"/>
                          <a:ea typeface="+mn-ea"/>
                          <a:cs typeface="Aparajita" panose="020B0604020202020204" pitchFamily="34" charset="0"/>
                        </a:rPr>
                        <a:t>  </a:t>
                      </a:r>
                      <a:r>
                        <a:rPr lang="en-US" sz="1600" b="0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Robbie needs to learn :</a:t>
                      </a:r>
                    </a:p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-Self-control </a:t>
                      </a:r>
                    </a:p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-Anxiety reducing -strategies</a:t>
                      </a:r>
                    </a:p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-Request break</a:t>
                      </a:r>
                    </a:p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-Complete assignments</a:t>
                      </a:r>
                    </a:p>
                    <a:p>
                      <a:pPr marL="457200" marR="0" lvl="1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-Remain in the classroom</a:t>
                      </a:r>
                    </a:p>
                    <a:p>
                      <a:pPr marL="0" marR="0" lv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Gabriola"/>
                        <a:ea typeface="Calibri"/>
                        <a:cs typeface="Gabriola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53593"/>
              </p:ext>
            </p:extLst>
          </p:nvPr>
        </p:nvGraphicFramePr>
        <p:xfrm>
          <a:off x="2823584" y="763681"/>
          <a:ext cx="6015616" cy="3732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5616"/>
              </a:tblGrid>
              <a:tr h="1190869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 statement of the special education and related services and supplementary aides and services, based on peer-reviewed research to the extent practicable, to be provided to the child, or on behalf of the child, and a statement of the program modifications or supports for school personnel that will enable the child: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advance appropriately toward attaining the annual goals;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involved in and making profess in the general education curriculum, and to participate in extracurricular and other nonacademic activities; and,</a:t>
                      </a:r>
                    </a:p>
                    <a:p>
                      <a:pPr marL="628650" lvl="1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be educated and participate with other children with disabilities and non-disabled children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1250">
                <a:tc>
                  <a:txBody>
                    <a:bodyPr/>
                    <a:lstStyle/>
                    <a:p>
                      <a:endParaRPr lang="en-US" sz="300" b="0" kern="1200" dirty="0" smtClean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+mn-ea"/>
                        <a:cs typeface="Aparajita" panose="020B0604020202020204" pitchFamily="34" charset="0"/>
                      </a:endParaRPr>
                    </a:p>
                    <a:p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Follow Behavior Support Plan (attached), which includes interventions in the areas of Prevent, Teach and Reinforce:</a:t>
                      </a:r>
                    </a:p>
                    <a:p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  </a:t>
                      </a:r>
                    </a:p>
                    <a:p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Environmental Supports (nurse passes).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Chunking and scaffolding of writing tasks.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Test taking preparation</a:t>
                      </a:r>
                      <a:r>
                        <a:rPr lang="en-US" sz="105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and design.</a:t>
                      </a: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Designated quiet area in the classroom for daily strategy review/warm up and cool down.</a:t>
                      </a:r>
                    </a:p>
                    <a:p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 </a:t>
                      </a:r>
                    </a:p>
                    <a:p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Self-monitoring of anxiety. Calming strategies.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Use of break cards and nurse cards.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Test taking strategies (preparation and process).</a:t>
                      </a:r>
                    </a:p>
                    <a:p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 </a:t>
                      </a:r>
                    </a:p>
                    <a:p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Daily checklist to track minutes earned for weekly basketball time with a staff member/mentor.  Minutes are earned for: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Turning in unused nurse passes,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Independent completion of more than (his) required writing assignments,</a:t>
                      </a:r>
                    </a:p>
                    <a:p>
                      <a:pPr marL="171450" lvl="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05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Staying in class for the whole period .</a:t>
                      </a: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416746"/>
              </p:ext>
            </p:extLst>
          </p:nvPr>
        </p:nvGraphicFramePr>
        <p:xfrm>
          <a:off x="457200" y="4495800"/>
          <a:ext cx="8382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1635"/>
                <a:gridCol w="1488392"/>
                <a:gridCol w="1331719"/>
                <a:gridCol w="1253384"/>
                <a:gridCol w="1166870"/>
              </a:tblGrid>
              <a:tr h="270933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  Services , Aids and Mod.</a:t>
                      </a:r>
                      <a:endParaRPr lang="en-US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Start/</a:t>
                      </a:r>
                      <a:r>
                        <a:rPr lang="en-US" sz="1000" b="1" baseline="0" dirty="0" smtClean="0"/>
                        <a:t> End Dates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Frequency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Duration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Location</a:t>
                      </a:r>
                      <a:endParaRPr lang="en-US" sz="1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Teaching sessions with teacher/guidance/mentor to focus on practice of self-monitoring, development of self-calming strategies, anxiety control strategies, test-taking strategies and the use of break cards and nurse cards.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3/3/14 – 3/14/14</a:t>
                      </a:r>
                    </a:p>
                    <a:p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Daily</a:t>
                      </a:r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10 minutes</a:t>
                      </a:r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Classroom</a:t>
                      </a:r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0267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Teacher/para-directed warm up activities to review strategies taught.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3/17/14 – end of 1</a:t>
                      </a:r>
                      <a:r>
                        <a:rPr lang="en-US" sz="1000" b="1" baseline="30000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st</a:t>
                      </a:r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 reporting period.</a:t>
                      </a:r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Daily</a:t>
                      </a:r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5 minutes</a:t>
                      </a:r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Classroom</a:t>
                      </a:r>
                      <a:endParaRPr lang="en-US" sz="1000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 rot="21114214">
            <a:off x="6036314" y="208509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736877" y="816768"/>
            <a:ext cx="304800" cy="369888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2895600" y="1447800"/>
            <a:ext cx="304800" cy="369888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242455" y="4495800"/>
            <a:ext cx="277091" cy="369888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3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480163"/>
              </p:ext>
            </p:extLst>
          </p:nvPr>
        </p:nvGraphicFramePr>
        <p:xfrm>
          <a:off x="457200" y="5818916"/>
          <a:ext cx="8382000" cy="65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  PLEP (Present Level of Education Performance</a:t>
                      </a:r>
                      <a:endParaRPr lang="en-US" sz="1000" b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Given any test situation or writing task, Robbie leaves the classroom without permission and goes to the nurse for up to 45 minutes at a time an average of 4 times a day in 10 consecutive days as measured by his individualized Behavior Rating Scale (BRS).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225251" y="5822793"/>
            <a:ext cx="304800" cy="369888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4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95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875" y="274638"/>
            <a:ext cx="7146925" cy="10207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Purposes of Goals and Benchmarks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438" y="1771773"/>
            <a:ext cx="7772400" cy="51038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Determine the appropriateness of the special services and/or accommodations and modifications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5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5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Monitor the student’s progress from the PLOP to the present,  to the next benchmark, etc. toward annual goal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5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5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Use data and team decision-making process to evaluate whether to continue as written or make revisions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5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500" dirty="0" smtClean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400" dirty="0" smtClean="0"/>
              <a:t>Revisit BSP if needed to make revisions</a:t>
            </a:r>
            <a:endParaRPr lang="en-US" sz="2400" dirty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4846638" y="6356350"/>
            <a:ext cx="446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en-US"/>
              <a:t>Bateman, Barbara D. and Linden, M.A., 2012</a:t>
            </a:r>
          </a:p>
        </p:txBody>
      </p:sp>
      <p:pic>
        <p:nvPicPr>
          <p:cNvPr id="6" name="Picture 2" descr="http://1.bp.blogspot.com/-IeY2VeaBk7I/Tnyc15sZjaI/AAAAAAAAACw/vF5eV5il8LY/s1600/Thinking-Man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ell\AppData\Local\Microsoft\Windows\Temporary Internet Files\Content.IE5\RO5P3QNL\MP9004265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296576" y="1055225"/>
            <a:ext cx="2497502" cy="3889177"/>
          </a:xfrm>
          <a:prstGeom prst="wedgeRectCallout">
            <a:avLst>
              <a:gd name="adj1" fmla="val 108876"/>
              <a:gd name="adj2" fmla="val 682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Creating </a:t>
            </a:r>
            <a:r>
              <a:rPr lang="en-US" sz="1800" b="1" dirty="0">
                <a:solidFill>
                  <a:schemeClr val="bg1"/>
                </a:solidFill>
              </a:rPr>
              <a:t>the ANNUAL GOAL (Replacement Behavior)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2405" y="3244334"/>
            <a:ext cx="26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STEP 5: Creating IEP Goals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1124043"/>
            <a:ext cx="205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Hypothesis Statement: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120295" y="969882"/>
            <a:ext cx="2743200" cy="3602118"/>
          </a:xfrm>
          <a:prstGeom prst="wedgeRectCallout">
            <a:avLst>
              <a:gd name="adj1" fmla="val 2006"/>
              <a:gd name="adj2" fmla="val 7445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0073" y="1805055"/>
            <a:ext cx="20574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Gabriola"/>
                <a:cs typeface="Gabriola"/>
              </a:rPr>
              <a:t>When a writing task is presented or a test is occurring, Robbie goes to the nurse in order to avoid the task and get 1:1 help.</a:t>
            </a:r>
          </a:p>
          <a:p>
            <a:endParaRPr lang="en-US" sz="2000" dirty="0">
              <a:latin typeface="Gabriola"/>
              <a:cs typeface="Gabriol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0295" y="1614818"/>
            <a:ext cx="268849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Gabriola"/>
                <a:cs typeface="Gabriola"/>
              </a:rPr>
              <a:t>Given any test situation or writing task, Robbie leaves the classroom without permission and goes to the nurse for up to 45 minutes at a time an average of 4 times a day in 10 consecutive days as measured by his individualized Behavior Rating Scale (BRS</a:t>
            </a:r>
            <a:r>
              <a:rPr lang="en-US" sz="2000" dirty="0" smtClean="0">
                <a:latin typeface="Gabriola"/>
                <a:cs typeface="Gabriola"/>
              </a:rPr>
              <a:t>).</a:t>
            </a:r>
            <a:endParaRPr lang="en-US" sz="2000" dirty="0">
              <a:latin typeface="Gabriola"/>
              <a:cs typeface="Gabriol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3097" y="1146042"/>
            <a:ext cx="3353982" cy="5288835"/>
            <a:chOff x="5763097" y="1146042"/>
            <a:chExt cx="3353982" cy="5288835"/>
          </a:xfrm>
        </p:grpSpPr>
        <p:sp>
          <p:nvSpPr>
            <p:cNvPr id="9" name="Cloud Callout 8"/>
            <p:cNvSpPr/>
            <p:nvPr/>
          </p:nvSpPr>
          <p:spPr>
            <a:xfrm rot="5638553">
              <a:off x="4795670" y="2113469"/>
              <a:ext cx="5288835" cy="3353982"/>
            </a:xfrm>
            <a:prstGeom prst="cloudCallout">
              <a:avLst>
                <a:gd name="adj1" fmla="val 36903"/>
                <a:gd name="adj2" fmla="val 755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1756877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 smtClean="0"/>
                <a:t>The Annual Goal: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62" y="2097455"/>
              <a:ext cx="241130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Gabriola"/>
                  <a:cs typeface="Gabriola"/>
                </a:rPr>
                <a:t>Given any test situation or writing task, Robbie will use self-control strategies taught (i.e. calm down checklist, </a:t>
              </a:r>
              <a:r>
                <a:rPr lang="en-US" sz="2000" dirty="0" smtClean="0">
                  <a:solidFill>
                    <a:srgbClr val="0070C0"/>
                  </a:solidFill>
                  <a:latin typeface="Gabriola"/>
                  <a:cs typeface="Gabriola"/>
                </a:rPr>
                <a:t>anxiety rater)</a:t>
              </a:r>
              <a:r>
                <a:rPr lang="en-US" sz="2000" dirty="0">
                  <a:solidFill>
                    <a:srgbClr val="0070C0"/>
                  </a:solidFill>
                  <a:latin typeface="Gabriola"/>
                  <a:cs typeface="Gabriola"/>
                </a:rPr>
                <a:t>, at his desk or in his designated quiet area in order to remain in the classroom for greater than 80% of the day for 9 out of 10 consecutive days as measured by the behavior rating scale</a:t>
              </a:r>
              <a:r>
                <a:rPr lang="en-US" sz="2000" dirty="0" smtClean="0">
                  <a:solidFill>
                    <a:srgbClr val="0070C0"/>
                  </a:solidFill>
                  <a:latin typeface="Gabriola"/>
                  <a:cs typeface="Gabriola"/>
                </a:rPr>
                <a:t>.</a:t>
              </a:r>
              <a:endParaRPr lang="en-US" sz="2000" dirty="0">
                <a:solidFill>
                  <a:srgbClr val="0070C0"/>
                </a:solidFill>
                <a:latin typeface="Gabriola"/>
                <a:cs typeface="Gabriol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20294" y="1045585"/>
            <a:ext cx="267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Present Level of Performance:</a:t>
            </a:r>
          </a:p>
        </p:txBody>
      </p:sp>
      <p:sp>
        <p:nvSpPr>
          <p:cNvPr id="17" name="TextBox 16"/>
          <p:cNvSpPr txBox="1"/>
          <p:nvPr/>
        </p:nvSpPr>
        <p:spPr>
          <a:xfrm rot="21114214">
            <a:off x="7026915" y="665709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61003160"/>
              </p:ext>
            </p:extLst>
          </p:nvPr>
        </p:nvGraphicFramePr>
        <p:xfrm>
          <a:off x="1507610" y="1616374"/>
          <a:ext cx="6219070" cy="482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Title 5"/>
          <p:cNvSpPr>
            <a:spLocks noGrp="1"/>
          </p:cNvSpPr>
          <p:nvPr>
            <p:ph type="ctrTitle"/>
          </p:nvPr>
        </p:nvSpPr>
        <p:spPr>
          <a:xfrm>
            <a:off x="401638" y="146050"/>
            <a:ext cx="8483600" cy="1149350"/>
          </a:xfrm>
        </p:spPr>
        <p:txBody>
          <a:bodyPr/>
          <a:lstStyle/>
          <a:p>
            <a:r>
              <a:rPr lang="en-US" sz="3600" smtClean="0"/>
              <a:t>Demonstrating Congruency</a:t>
            </a:r>
            <a:r>
              <a:rPr lang="en-US" sz="32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4754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pell\AppData\Local\Microsoft\Windows\Temporary Internet Files\Content.IE5\RO5P3QNL\MP90042654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95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ular Callout 13"/>
          <p:cNvSpPr/>
          <p:nvPr/>
        </p:nvSpPr>
        <p:spPr>
          <a:xfrm>
            <a:off x="296576" y="1055225"/>
            <a:ext cx="2497502" cy="3889177"/>
          </a:xfrm>
          <a:prstGeom prst="wedgeRectCallout">
            <a:avLst>
              <a:gd name="adj1" fmla="val 108876"/>
              <a:gd name="adj2" fmla="val 68212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Creating </a:t>
            </a:r>
            <a:r>
              <a:rPr lang="en-US" sz="1800" b="1" dirty="0">
                <a:solidFill>
                  <a:schemeClr val="bg1"/>
                </a:solidFill>
              </a:rPr>
              <a:t>the ANNUAL GOAL (Replacement Behavior)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2405" y="3244334"/>
            <a:ext cx="2659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STEP 5: Creating IEP Goals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199" y="1124043"/>
            <a:ext cx="205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Hypothesis Statement: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3120295" y="969882"/>
            <a:ext cx="2743200" cy="3602118"/>
          </a:xfrm>
          <a:prstGeom prst="wedgeRectCallout">
            <a:avLst>
              <a:gd name="adj1" fmla="val 2006"/>
              <a:gd name="adj2" fmla="val 7445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0073" y="1805055"/>
            <a:ext cx="20574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Gabriola"/>
                <a:cs typeface="Gabriola"/>
              </a:rPr>
              <a:t>When a writing task is presented or a test is occurring, Robbie goes to the nurse in order to avoid the task and get 1:1 help.</a:t>
            </a:r>
          </a:p>
          <a:p>
            <a:endParaRPr lang="en-US" sz="2000" dirty="0">
              <a:latin typeface="Gabriola"/>
              <a:cs typeface="Gabriol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0295" y="1614818"/>
            <a:ext cx="2688490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000" dirty="0">
                <a:latin typeface="Gabriola"/>
                <a:cs typeface="Gabriola"/>
              </a:rPr>
              <a:t>Given any test situation or writing task, Robbie leaves the classroom without permission and goes to the nurse for up to 45 minutes at a time an average </a:t>
            </a:r>
            <a:r>
              <a:rPr lang="en-US" sz="2000" u="sng" dirty="0">
                <a:latin typeface="Gabriola"/>
                <a:cs typeface="Gabriola"/>
              </a:rPr>
              <a:t>of 4 times a day in 10 consecutive days as measured by his individualized Behavior Rating Scale (BRS</a:t>
            </a:r>
            <a:r>
              <a:rPr lang="en-US" sz="2000" u="sng" dirty="0" smtClean="0">
                <a:latin typeface="Gabriola"/>
                <a:cs typeface="Gabriola"/>
              </a:rPr>
              <a:t>)</a:t>
            </a:r>
            <a:r>
              <a:rPr lang="en-US" sz="2000" dirty="0" smtClean="0">
                <a:latin typeface="Gabriola"/>
                <a:cs typeface="Gabriola"/>
              </a:rPr>
              <a:t>.</a:t>
            </a:r>
            <a:endParaRPr lang="en-US" sz="2000" dirty="0">
              <a:latin typeface="Gabriola"/>
              <a:cs typeface="Gabriol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63097" y="1146042"/>
            <a:ext cx="3353982" cy="5288835"/>
            <a:chOff x="5763097" y="1146042"/>
            <a:chExt cx="3353982" cy="5288835"/>
          </a:xfrm>
        </p:grpSpPr>
        <p:sp>
          <p:nvSpPr>
            <p:cNvPr id="9" name="Cloud Callout 8"/>
            <p:cNvSpPr/>
            <p:nvPr/>
          </p:nvSpPr>
          <p:spPr>
            <a:xfrm rot="5638553">
              <a:off x="4795670" y="2113469"/>
              <a:ext cx="5288835" cy="3353982"/>
            </a:xfrm>
            <a:prstGeom prst="cloudCallout">
              <a:avLst>
                <a:gd name="adj1" fmla="val 36903"/>
                <a:gd name="adj2" fmla="val 7556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53200" y="1756877"/>
              <a:ext cx="19049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b="1" dirty="0" smtClean="0"/>
                <a:t>The Annual Goal: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30462" y="2097455"/>
              <a:ext cx="2411302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000" dirty="0">
                  <a:solidFill>
                    <a:srgbClr val="0070C0"/>
                  </a:solidFill>
                  <a:latin typeface="Gabriola"/>
                  <a:cs typeface="Gabriola"/>
                </a:rPr>
                <a:t>Given any test situation or writing task, Robbie will use self-control strategies taught (i.e. calm down checklist, </a:t>
              </a:r>
              <a:r>
                <a:rPr lang="en-US" sz="2000" dirty="0" smtClean="0">
                  <a:solidFill>
                    <a:srgbClr val="0070C0"/>
                  </a:solidFill>
                  <a:latin typeface="Gabriola"/>
                  <a:cs typeface="Gabriola"/>
                </a:rPr>
                <a:t>anxiety rater)</a:t>
              </a:r>
              <a:r>
                <a:rPr lang="en-US" sz="2000" dirty="0">
                  <a:solidFill>
                    <a:srgbClr val="0070C0"/>
                  </a:solidFill>
                  <a:latin typeface="Gabriola"/>
                  <a:cs typeface="Gabriola"/>
                </a:rPr>
                <a:t>, at his desk or in his designated quiet area in order to </a:t>
              </a:r>
              <a:r>
                <a:rPr lang="en-US" sz="2000" u="sng" dirty="0">
                  <a:solidFill>
                    <a:srgbClr val="0070C0"/>
                  </a:solidFill>
                  <a:latin typeface="Gabriola"/>
                  <a:cs typeface="Gabriola"/>
                </a:rPr>
                <a:t>remain in the classroom for greater than 80% of the day for 9 out of 10 consecutive days as measured by the behavior rating scale</a:t>
              </a:r>
              <a:r>
                <a:rPr lang="en-US" sz="2000" u="sng" dirty="0" smtClean="0">
                  <a:solidFill>
                    <a:srgbClr val="0070C0"/>
                  </a:solidFill>
                  <a:latin typeface="Gabriola"/>
                  <a:cs typeface="Gabriola"/>
                </a:rPr>
                <a:t>.</a:t>
              </a:r>
              <a:endParaRPr lang="en-US" sz="2000" u="sng" dirty="0">
                <a:solidFill>
                  <a:srgbClr val="0070C0"/>
                </a:solidFill>
                <a:latin typeface="Gabriola"/>
                <a:cs typeface="Gabriola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20294" y="1045585"/>
            <a:ext cx="2670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Present Level of Performance:</a:t>
            </a:r>
          </a:p>
        </p:txBody>
      </p:sp>
      <p:sp>
        <p:nvSpPr>
          <p:cNvPr id="17" name="TextBox 16"/>
          <p:cNvSpPr txBox="1"/>
          <p:nvPr/>
        </p:nvSpPr>
        <p:spPr>
          <a:xfrm rot="21114214">
            <a:off x="7026915" y="665709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5: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Creating </a:t>
            </a:r>
            <a:r>
              <a:rPr lang="en-US" sz="1800" b="1" dirty="0">
                <a:solidFill>
                  <a:schemeClr val="bg1"/>
                </a:solidFill>
              </a:rPr>
              <a:t>the ANNUAL GOAL (Replacement Behavior)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918266"/>
              </p:ext>
            </p:extLst>
          </p:nvPr>
        </p:nvGraphicFramePr>
        <p:xfrm>
          <a:off x="457200" y="1600200"/>
          <a:ext cx="83058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[Given …..]</a:t>
                      </a:r>
                    </a:p>
                    <a:p>
                      <a:endParaRPr lang="en-US" sz="1600" i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[Student]</a:t>
                      </a:r>
                    </a:p>
                    <a:p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[Desired Behavior]</a:t>
                      </a:r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[Proficiency]</a:t>
                      </a:r>
                      <a:endParaRPr lang="en-US" sz="1600" i="1" dirty="0" smtClean="0"/>
                    </a:p>
                    <a:p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[by Whom &amp; Measurement Method &amp;</a:t>
                      </a:r>
                      <a:r>
                        <a:rPr lang="en-US" sz="1600" i="1" baseline="0" dirty="0" smtClean="0"/>
                        <a:t> Materials]</a:t>
                      </a:r>
                      <a:endParaRPr lang="en-US" sz="1600" i="1" dirty="0" smtClean="0"/>
                    </a:p>
                    <a:p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[Benchmark increment]</a:t>
                      </a:r>
                    </a:p>
                    <a:p>
                      <a:endParaRPr lang="en-US" sz="1600" i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69437"/>
              </p:ext>
            </p:extLst>
          </p:nvPr>
        </p:nvGraphicFramePr>
        <p:xfrm>
          <a:off x="457200" y="1600200"/>
          <a:ext cx="8305800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endParaRPr lang="en-US" sz="2000" b="1" i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Given any test situation or writing task, </a:t>
                      </a:r>
                      <a:endParaRPr lang="en-US" sz="2000" b="1" i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i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Robbie </a:t>
                      </a:r>
                      <a:endParaRPr lang="en-US" sz="2000" b="1" i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i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will use self-control strategies taught (i.e. calm down checklist, anxiety rater) at his desk or in his designated quiet area in the classroom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i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for greater than 80% of the day for 9 out of 10 consecutive days</a:t>
                      </a:r>
                      <a:endParaRPr lang="en-US" sz="2000" b="1" i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endParaRPr lang="en-US" sz="2000" b="1" i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i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as measured by the behavior rating scale.</a:t>
                      </a:r>
                    </a:p>
                    <a:p>
                      <a:endParaRPr lang="en-US" sz="2000" b="1" i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i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[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End date of the IEP</a:t>
                      </a:r>
                      <a:r>
                        <a:rPr lang="en-US" sz="2000" b="1" i="0" baseline="0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]</a:t>
                      </a:r>
                      <a:endParaRPr lang="en-US" sz="2000" b="1" i="0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  <a:p>
                      <a:endParaRPr lang="en-US" sz="2000" b="1" i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21114214">
            <a:off x="6950714" y="665709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3500" y="6518646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</p:spTree>
    <p:extLst>
      <p:ext uri="{BB962C8B-B14F-4D97-AF65-F5344CB8AC3E}">
        <p14:creationId xmlns:p14="http://schemas.microsoft.com/office/powerpoint/2010/main" val="373245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Creating the ANNUAL GOAL (Replacement Behavior)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58667"/>
              </p:ext>
            </p:extLst>
          </p:nvPr>
        </p:nvGraphicFramePr>
        <p:xfrm>
          <a:off x="457200" y="1600200"/>
          <a:ext cx="83058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[Given …..]</a:t>
                      </a:r>
                    </a:p>
                    <a:p>
                      <a:endParaRPr lang="en-US" sz="1600" i="1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[Student]</a:t>
                      </a:r>
                    </a:p>
                    <a:p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[Desired Behavior]</a:t>
                      </a:r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baseline="0" dirty="0" smtClean="0"/>
                        <a:t>[Proficiency]</a:t>
                      </a:r>
                      <a:endParaRPr lang="en-US" sz="1600" i="1" dirty="0" smtClean="0"/>
                    </a:p>
                    <a:p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[by Whom &amp; Measurement Method &amp;</a:t>
                      </a:r>
                      <a:r>
                        <a:rPr lang="en-US" sz="1600" i="1" baseline="0" dirty="0" smtClean="0"/>
                        <a:t> Materials]</a:t>
                      </a:r>
                      <a:endParaRPr lang="en-US" sz="1600" i="1" dirty="0" smtClean="0"/>
                    </a:p>
                    <a:p>
                      <a:endParaRPr lang="en-US" sz="1600" i="1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/>
                        <a:t>[Benchmark increment]</a:t>
                      </a:r>
                    </a:p>
                    <a:p>
                      <a:endParaRPr lang="en-US" sz="1600" i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375086"/>
              </p:ext>
            </p:extLst>
          </p:nvPr>
        </p:nvGraphicFramePr>
        <p:xfrm>
          <a:off x="457200" y="1600200"/>
          <a:ext cx="83058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21114214">
            <a:off x="6950714" y="388711"/>
            <a:ext cx="190500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Case Study Student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3500" y="6518646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</p:spTree>
    <p:extLst>
      <p:ext uri="{BB962C8B-B14F-4D97-AF65-F5344CB8AC3E}">
        <p14:creationId xmlns:p14="http://schemas.microsoft.com/office/powerpoint/2010/main" val="11958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Creating </a:t>
            </a:r>
            <a:r>
              <a:rPr lang="en-US" sz="1800" b="1" dirty="0">
                <a:solidFill>
                  <a:schemeClr val="bg1"/>
                </a:solidFill>
              </a:rPr>
              <a:t>the </a:t>
            </a:r>
            <a:r>
              <a:rPr lang="en-US" sz="1800" b="1" dirty="0" smtClean="0">
                <a:solidFill>
                  <a:schemeClr val="bg1"/>
                </a:solidFill>
              </a:rPr>
              <a:t>Benchmarks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7576"/>
              </p:ext>
            </p:extLst>
          </p:nvPr>
        </p:nvGraphicFramePr>
        <p:xfrm>
          <a:off x="508000" y="1219200"/>
          <a:ext cx="83058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Given any test situation or writing task,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Robbie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will use self-control strategies taught (i.e. calm down</a:t>
                      </a:r>
                      <a:r>
                        <a:rPr lang="en-US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checklist, anxiety rater) 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at his desk or in his designated quiet area in order to remain in the classroom.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for greater than 50% of the day for 8 out of 10 consecutive days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as measured by the behavior rating scale.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End of the 3</a:t>
                      </a:r>
                      <a:r>
                        <a:rPr lang="en-US" b="1" baseline="30000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rd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 MP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0959" y="5334505"/>
            <a:ext cx="86614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Annual Goal: </a:t>
            </a:r>
          </a:p>
          <a:p>
            <a:pPr lvl="0"/>
            <a:r>
              <a:rPr lang="en-US" dirty="0">
                <a:latin typeface="Gabriola"/>
                <a:cs typeface="Gabriola"/>
              </a:rPr>
              <a:t>Given any test situation or writing task, Robbie will use self-control strategies taught (i.e. calm down checklist, anxiety rater), at his desk or in his designated quiet area in order to remain in the classroom for greater than 80% of the day for 9 out of 10 consecutive days as measured by the behavior rating scale.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44034"/>
            <a:ext cx="155202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Benchmark 1</a:t>
            </a:r>
            <a:r>
              <a:rPr lang="en-US" dirty="0" smtClean="0">
                <a:solidFill>
                  <a:schemeClr val="dk1"/>
                </a:solidFill>
              </a:rPr>
              <a:t>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114214">
            <a:off x="7026914" y="342393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500" y="6518646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</p:spTree>
    <p:extLst>
      <p:ext uri="{BB962C8B-B14F-4D97-AF65-F5344CB8AC3E}">
        <p14:creationId xmlns:p14="http://schemas.microsoft.com/office/powerpoint/2010/main" val="4553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7" y="844035"/>
            <a:ext cx="2802133" cy="295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Creating the Benchmarks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3500" y="6396335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  <p:sp>
        <p:nvSpPr>
          <p:cNvPr id="9" name="TextBox 8"/>
          <p:cNvSpPr txBox="1"/>
          <p:nvPr/>
        </p:nvSpPr>
        <p:spPr>
          <a:xfrm rot="21114214">
            <a:off x="7026914" y="342393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844034"/>
            <a:ext cx="155202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Benchmark 1</a:t>
            </a:r>
            <a:r>
              <a:rPr lang="en-US" dirty="0" smtClean="0">
                <a:solidFill>
                  <a:schemeClr val="dk1"/>
                </a:solidFill>
              </a:rPr>
              <a:t>: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1752600"/>
            <a:ext cx="5181600" cy="23750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Gabriola"/>
                <a:cs typeface="Gabriola"/>
              </a:rPr>
              <a:t>Given any test situation or writing task, Robbie will use self-control strategies taught (i.e. calm down checklist, </a:t>
            </a:r>
            <a:r>
              <a:rPr lang="en-US" sz="2000" b="1" dirty="0" smtClean="0">
                <a:solidFill>
                  <a:srgbClr val="0070C0"/>
                </a:solidFill>
                <a:latin typeface="Gabriola"/>
                <a:cs typeface="Gabriola"/>
              </a:rPr>
              <a:t>anxiety rater), </a:t>
            </a:r>
            <a:r>
              <a:rPr lang="en-US" sz="2000" b="1" dirty="0">
                <a:solidFill>
                  <a:srgbClr val="0070C0"/>
                </a:solidFill>
                <a:latin typeface="Gabriola"/>
                <a:cs typeface="Gabriola"/>
              </a:rPr>
              <a:t>at his desk or in his designated quiet area in order to remain in the classroom for greater than 50% of the day for 8 out of 10 consecutive days as measured by the behavior rating scale</a:t>
            </a:r>
            <a:r>
              <a:rPr lang="en-US" sz="2000" b="1" dirty="0" smtClean="0">
                <a:solidFill>
                  <a:srgbClr val="0070C0"/>
                </a:solidFill>
                <a:latin typeface="Gabriola"/>
                <a:cs typeface="Gabriola"/>
              </a:rPr>
              <a:t>.</a:t>
            </a:r>
            <a:endParaRPr lang="en-US" sz="2000" b="1" dirty="0">
              <a:solidFill>
                <a:srgbClr val="0070C0"/>
              </a:solidFill>
              <a:latin typeface="Gabriola"/>
              <a:cs typeface="Gabriol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7029" y="5206437"/>
            <a:ext cx="86614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Annual Goal: </a:t>
            </a:r>
          </a:p>
          <a:p>
            <a:pPr lvl="0"/>
            <a:r>
              <a:rPr lang="en-US" dirty="0">
                <a:latin typeface="Gabriola"/>
                <a:cs typeface="Gabriola"/>
              </a:rPr>
              <a:t>Given any test situation or writing task, Robbie will use self-control strategies taught (i.e. calm down checklist, anxiety rater), at his desk or in his designated quiet area in order to remain in the classroom for greater than 80% of the day for 9 out of 10 consecutive days as measured by the behavior rating scale.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2743200" y="2308358"/>
            <a:ext cx="679628" cy="304800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In determining the measurement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At What Level</a:t>
            </a:r>
            <a:r>
              <a:rPr lang="en-US" dirty="0" smtClean="0"/>
              <a:t>)….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1143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i="1" dirty="0" smtClean="0"/>
              <a:t>be </a:t>
            </a:r>
            <a:r>
              <a:rPr lang="en-US" sz="2800" i="1" dirty="0"/>
              <a:t>certain to take into consideration where the Start Date of the IEP falls in terms of the Marking Period.  </a:t>
            </a:r>
            <a:endParaRPr lang="en-US" sz="2800" i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i="1" dirty="0"/>
          </a:p>
        </p:txBody>
      </p:sp>
      <p:pic>
        <p:nvPicPr>
          <p:cNvPr id="4" name="Picture 2" descr="http://1.bp.blogspot.com/-IeY2VeaBk7I/Tnyc15sZjaI/AAAAAAAAACw/vF5eV5il8LY/s1600/Thinking-Man-2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112"/>
            <a:ext cx="1233487" cy="123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2895600"/>
            <a:ext cx="5943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Unless the IEP Start Date is exactly that of the beginning of the MP, then you will need to adjust your projected expectation (At What Level) accordingly.  </a:t>
            </a:r>
          </a:p>
          <a:p>
            <a:endParaRPr lang="en-US" dirty="0"/>
          </a:p>
          <a:p>
            <a:r>
              <a:rPr lang="en-US" sz="2400" dirty="0"/>
              <a:t>For example, if there are only 5 weeks left in the Marking Period, you would not expect the same amount of growth as in a 9-week Marking Period.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04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Creating the Benchmarks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3645"/>
              </p:ext>
            </p:extLst>
          </p:nvPr>
        </p:nvGraphicFramePr>
        <p:xfrm>
          <a:off x="508000" y="1219200"/>
          <a:ext cx="83058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Given any test situation or writing task,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Robbie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will use self-control strategies taught (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i.e. calm down checklist, anxiety rater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), at his desk or in his designated quiet area in order to remain in the classroom.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for greater than 60% of the day for 8 out of 10 consecutive days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as measured by his</a:t>
                      </a:r>
                      <a:r>
                        <a:rPr lang="en-US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teacher on his individualized Behavior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Rating Scale.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(BRS)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End of the 4th MP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844034"/>
            <a:ext cx="155202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Benchmark 2</a:t>
            </a:r>
            <a:r>
              <a:rPr lang="en-US" dirty="0" smtClean="0">
                <a:solidFill>
                  <a:schemeClr val="dk1"/>
                </a:solidFill>
              </a:rPr>
              <a:t>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114214">
            <a:off x="7026914" y="342393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128" y="5334505"/>
            <a:ext cx="86614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Annual Goal: </a:t>
            </a:r>
          </a:p>
          <a:p>
            <a:pPr lvl="0"/>
            <a:r>
              <a:rPr lang="en-US" dirty="0">
                <a:latin typeface="Gabriola"/>
                <a:cs typeface="Gabriola"/>
              </a:rPr>
              <a:t>Given any test situation or writing task, Robbie will use self-control strategies taught (i.e. calm down checklist, anxiety rater), at his desk or in his designated quiet area in order to remain in the classroom for greater than 80% of the day for 9 out of 10 consecutive days as measured by the behavior rating scale.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3500" y="6518646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</p:spTree>
    <p:extLst>
      <p:ext uri="{BB962C8B-B14F-4D97-AF65-F5344CB8AC3E}">
        <p14:creationId xmlns:p14="http://schemas.microsoft.com/office/powerpoint/2010/main" val="35753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Creating the Benchmarks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367335"/>
              </p:ext>
            </p:extLst>
          </p:nvPr>
        </p:nvGraphicFramePr>
        <p:xfrm>
          <a:off x="508000" y="1219200"/>
          <a:ext cx="83058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Given any test situation or writing task,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Robbie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will use self-control strategies taught (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i.e. calm down checklist, anxiety rater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), at his desk or in his designated quiet area in order to remain in the classroom.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for greater than 70% of the day for 9 out of 10 consecutive days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as measured by his</a:t>
                      </a:r>
                      <a:r>
                        <a:rPr lang="en-US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teacher on his individualized Behavior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Rating Scale.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(BRS)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End of the 1st MP (2014-15)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844034"/>
            <a:ext cx="155202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Benchmark 3</a:t>
            </a:r>
            <a:r>
              <a:rPr lang="en-US" dirty="0" smtClean="0">
                <a:solidFill>
                  <a:schemeClr val="dk1"/>
                </a:solidFill>
              </a:rPr>
              <a:t>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114214">
            <a:off x="7026914" y="342393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128" y="5318317"/>
            <a:ext cx="86614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Annual Goal: </a:t>
            </a:r>
          </a:p>
          <a:p>
            <a:pPr lvl="0"/>
            <a:r>
              <a:rPr lang="en-US" dirty="0">
                <a:latin typeface="Gabriola"/>
                <a:cs typeface="Gabriola"/>
              </a:rPr>
              <a:t>Given any test situation or writing task, Robbie will use self-control strategies taught (i.e. calm down checklist, anxiety rater), at his desk or in his designated quiet area in order to remain in the classroom for greater than 80% of the day for 9 out of 10 consecutive days as measured by the behavior rating scale.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3500" y="6518646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</p:spTree>
    <p:extLst>
      <p:ext uri="{BB962C8B-B14F-4D97-AF65-F5344CB8AC3E}">
        <p14:creationId xmlns:p14="http://schemas.microsoft.com/office/powerpoint/2010/main" val="31951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Creating the Benchmarks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70051"/>
              </p:ext>
            </p:extLst>
          </p:nvPr>
        </p:nvGraphicFramePr>
        <p:xfrm>
          <a:off x="508000" y="1219200"/>
          <a:ext cx="8305800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Given any test situation or writing task,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Robbie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will use self-control strategies taught (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i.e. calm down checklist, anxiety rater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), at his desk or in his designated quiet area in order to remain in the classroom.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for greater than 80% of the day for 9 out of 10 consecutive days 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as measured by his</a:t>
                      </a:r>
                      <a:r>
                        <a:rPr lang="en-US" sz="1800" b="1" kern="1200" baseline="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teacher on his individualized Behavior</a:t>
                      </a: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 Rating Scale.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0070C0"/>
                          </a:solidFill>
                          <a:effectLst/>
                          <a:latin typeface="Gabriola"/>
                          <a:ea typeface="+mn-ea"/>
                          <a:cs typeface="Gabriola"/>
                        </a:rPr>
                        <a:t>(BRS)</a:t>
                      </a: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End of the 2</a:t>
                      </a:r>
                      <a:r>
                        <a:rPr lang="en-US" b="1" baseline="30000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nd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 MP </a:t>
                      </a:r>
                      <a:r>
                        <a:rPr lang="en-US" b="1" dirty="0" smtClean="0">
                          <a:solidFill>
                            <a:srgbClr val="0070C0"/>
                          </a:solidFill>
                          <a:latin typeface="Gabriola"/>
                          <a:cs typeface="Gabriola"/>
                        </a:rPr>
                        <a:t>(2014-15)</a:t>
                      </a:r>
                      <a:endParaRPr lang="en-US" b="1" dirty="0">
                        <a:solidFill>
                          <a:srgbClr val="0070C0"/>
                        </a:solidFill>
                        <a:latin typeface="Gabriola"/>
                        <a:cs typeface="Gabriola"/>
                      </a:endParaRPr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73500" y="6518646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44034"/>
            <a:ext cx="150011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Benchmark 4</a:t>
            </a:r>
            <a:r>
              <a:rPr lang="en-US" dirty="0" smtClean="0">
                <a:solidFill>
                  <a:schemeClr val="dk1"/>
                </a:solidFill>
              </a:rPr>
              <a:t>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114214">
            <a:off x="7026914" y="342393"/>
            <a:ext cx="19050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Robbie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7029" y="5334505"/>
            <a:ext cx="8661400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Annual Goal: </a:t>
            </a:r>
          </a:p>
          <a:p>
            <a:pPr lvl="0"/>
            <a:r>
              <a:rPr lang="en-US" dirty="0">
                <a:latin typeface="Gabriola"/>
                <a:cs typeface="Gabriola"/>
              </a:rPr>
              <a:t>Given any test situation or writing task, Robbie will use self-control strategies taught (i.e. calm down checklist, anxiety rater), at his desk or in his designated quiet area in order to remain in the classroom for greater than 80% of the day for 9 out of 10 consecutive days as measured by the behavior rating scale.</a:t>
            </a:r>
          </a:p>
        </p:txBody>
      </p:sp>
      <p:sp>
        <p:nvSpPr>
          <p:cNvPr id="3" name="Left-Right Arrow 2"/>
          <p:cNvSpPr/>
          <p:nvPr/>
        </p:nvSpPr>
        <p:spPr>
          <a:xfrm rot="5400000">
            <a:off x="-1733803" y="3005757"/>
            <a:ext cx="4258914" cy="533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77480" cy="619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1371600"/>
            <a:ext cx="2286000" cy="1828800"/>
            <a:chOff x="152400" y="1371600"/>
            <a:chExt cx="2286000" cy="1828800"/>
          </a:xfrm>
        </p:grpSpPr>
        <p:sp>
          <p:nvSpPr>
            <p:cNvPr id="2" name="Oval 1"/>
            <p:cNvSpPr/>
            <p:nvPr/>
          </p:nvSpPr>
          <p:spPr>
            <a:xfrm>
              <a:off x="152400" y="1371600"/>
              <a:ext cx="2286000" cy="182880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38200" y="1624232"/>
              <a:ext cx="1143000" cy="5029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6523" y="3402765"/>
            <a:ext cx="2286000" cy="1828800"/>
            <a:chOff x="152400" y="1371600"/>
            <a:chExt cx="2286000" cy="1828800"/>
          </a:xfrm>
        </p:grpSpPr>
        <p:sp>
          <p:nvSpPr>
            <p:cNvPr id="8" name="Oval 7"/>
            <p:cNvSpPr/>
            <p:nvPr/>
          </p:nvSpPr>
          <p:spPr>
            <a:xfrm>
              <a:off x="152400" y="1371600"/>
              <a:ext cx="2286000" cy="1828800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1624232"/>
              <a:ext cx="1143000" cy="502920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72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3038"/>
            <a:ext cx="7772400" cy="1793875"/>
          </a:xfrm>
        </p:spPr>
        <p:txBody>
          <a:bodyPr/>
          <a:lstStyle/>
          <a:p>
            <a:r>
              <a:rPr lang="en-US" sz="3600" smtClean="0"/>
              <a:t>Information shared with permission, source used: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4225" y="3709988"/>
            <a:ext cx="5302250" cy="244633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Tips for Better IEPs</a:t>
            </a:r>
            <a:b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How to develop legally correct and educationally useful programs.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Bateman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Barbara D. and Linden, M.A. Verona, Wisconsin: Attainment Company,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241425"/>
            <a:ext cx="2786062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1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6858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Creating IEP Goals- 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SECTION 5: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Creating the Benchmarks</a:t>
            </a:r>
            <a:endParaRPr lang="en-US" sz="2000" dirty="0">
              <a:solidFill>
                <a:srgbClr val="C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65185"/>
              </p:ext>
            </p:extLst>
          </p:nvPr>
        </p:nvGraphicFramePr>
        <p:xfrm>
          <a:off x="508000" y="1219200"/>
          <a:ext cx="8305800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4300"/>
                <a:gridCol w="1130300"/>
                <a:gridCol w="1638300"/>
                <a:gridCol w="1384300"/>
                <a:gridCol w="1384300"/>
                <a:gridCol w="138430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Under what conditions</a:t>
                      </a:r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Who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Will Do What</a:t>
                      </a:r>
                      <a:r>
                        <a:rPr lang="en-US" b="1" baseline="0" dirty="0" smtClean="0"/>
                        <a:t> </a:t>
                      </a:r>
                    </a:p>
                    <a:p>
                      <a:pPr algn="ctr"/>
                      <a:endParaRPr lang="en-US" b="1" baseline="0" dirty="0" smtClean="0"/>
                    </a:p>
                    <a:p>
                      <a:pPr algn="ctr"/>
                      <a:endParaRPr lang="en-US" b="1" baseline="0" dirty="0" smtClean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At What Level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As Measured</a:t>
                      </a:r>
                      <a:endParaRPr lang="en-US" b="1" dirty="0"/>
                    </a:p>
                  </a:txBody>
                  <a:tcP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By When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7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73500" y="6396335"/>
            <a:ext cx="5764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Format adapted from Diana </a:t>
            </a:r>
            <a:r>
              <a:rPr lang="en-US" sz="1200" i="1" dirty="0"/>
              <a:t>Browning Wright, Behavior/Discipline Trainings, 2005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844034"/>
            <a:ext cx="1552028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dk1"/>
                </a:solidFill>
              </a:rPr>
              <a:t>Benchmark #</a:t>
            </a:r>
            <a:r>
              <a:rPr lang="en-US" dirty="0" smtClean="0">
                <a:solidFill>
                  <a:schemeClr val="dk1"/>
                </a:solidFill>
              </a:rPr>
              <a:t>: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21114214">
            <a:off x="6622524" y="232514"/>
            <a:ext cx="231141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Handwriting" panose="03010101010101010101" pitchFamily="66" charset="0"/>
              </a:rPr>
              <a:t>For Case Study Student</a:t>
            </a:r>
            <a:endParaRPr lang="en-US" b="1" dirty="0">
              <a:latin typeface="Lucida Handwriting" panose="030101010101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128" y="5486400"/>
            <a:ext cx="8661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b="1" dirty="0" smtClean="0">
                <a:cs typeface="Aparajita" panose="020B0604020202020204" pitchFamily="34" charset="0"/>
              </a:rPr>
              <a:t>Annual Goal: </a:t>
            </a:r>
          </a:p>
          <a:p>
            <a:pPr lvl="0"/>
            <a:endParaRPr lang="en-US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lvl="0"/>
            <a:endParaRPr lang="en-US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231715" y="1434185"/>
            <a:ext cx="4883449" cy="4883449"/>
          </a:xfrm>
          <a:custGeom>
            <a:avLst/>
            <a:gdLst>
              <a:gd name="connsiteX0" fmla="*/ 2441724 w 4883449"/>
              <a:gd name="connsiteY0" fmla="*/ 0 h 4883449"/>
              <a:gd name="connsiteX1" fmla="*/ 4556320 w 4883449"/>
              <a:gd name="connsiteY1" fmla="*/ 1220862 h 4883449"/>
              <a:gd name="connsiteX2" fmla="*/ 4556320 w 4883449"/>
              <a:gd name="connsiteY2" fmla="*/ 3662587 h 4883449"/>
              <a:gd name="connsiteX3" fmla="*/ 2441725 w 4883449"/>
              <a:gd name="connsiteY3" fmla="*/ 2441725 h 4883449"/>
              <a:gd name="connsiteX4" fmla="*/ 2441724 w 4883449"/>
              <a:gd name="connsiteY4" fmla="*/ 0 h 488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3449" h="4883449">
                <a:moveTo>
                  <a:pt x="2441724" y="0"/>
                </a:moveTo>
                <a:cubicBezTo>
                  <a:pt x="3314068" y="0"/>
                  <a:pt x="4120148" y="465390"/>
                  <a:pt x="4556320" y="1220862"/>
                </a:cubicBezTo>
                <a:cubicBezTo>
                  <a:pt x="4992492" y="1976334"/>
                  <a:pt x="4992492" y="2907115"/>
                  <a:pt x="4556320" y="3662587"/>
                </a:cubicBezTo>
                <a:lnTo>
                  <a:pt x="2441725" y="2441725"/>
                </a:lnTo>
                <a:cubicBezTo>
                  <a:pt x="2441725" y="1627817"/>
                  <a:pt x="2441724" y="813908"/>
                  <a:pt x="2441724" y="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06715" tIns="1067845" rIns="598685" bIns="2428237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 smtClean="0">
                <a:solidFill>
                  <a:srgbClr val="FFC000"/>
                </a:solidFill>
              </a:rPr>
              <a:t>Behavior Support Plan</a:t>
            </a:r>
            <a:endParaRPr lang="en-US" sz="2600" b="1" kern="1200" dirty="0">
              <a:solidFill>
                <a:srgbClr val="FFC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33609" y="1447815"/>
            <a:ext cx="4883449" cy="4883449"/>
          </a:xfrm>
          <a:custGeom>
            <a:avLst/>
            <a:gdLst>
              <a:gd name="connsiteX0" fmla="*/ 4556320 w 4883449"/>
              <a:gd name="connsiteY0" fmla="*/ 3662587 h 4883449"/>
              <a:gd name="connsiteX1" fmla="*/ 2441724 w 4883449"/>
              <a:gd name="connsiteY1" fmla="*/ 4883450 h 4883449"/>
              <a:gd name="connsiteX2" fmla="*/ 327128 w 4883449"/>
              <a:gd name="connsiteY2" fmla="*/ 3662588 h 4883449"/>
              <a:gd name="connsiteX3" fmla="*/ 2441725 w 4883449"/>
              <a:gd name="connsiteY3" fmla="*/ 2441725 h 4883449"/>
              <a:gd name="connsiteX4" fmla="*/ 4556320 w 4883449"/>
              <a:gd name="connsiteY4" fmla="*/ 3662587 h 488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3449" h="4883449">
                <a:moveTo>
                  <a:pt x="4556320" y="3662587"/>
                </a:moveTo>
                <a:cubicBezTo>
                  <a:pt x="4120148" y="4418059"/>
                  <a:pt x="3314068" y="4883450"/>
                  <a:pt x="2441724" y="4883450"/>
                </a:cubicBezTo>
                <a:cubicBezTo>
                  <a:pt x="1569380" y="4883450"/>
                  <a:pt x="763300" y="4418060"/>
                  <a:pt x="327128" y="3662588"/>
                </a:cubicBezTo>
                <a:lnTo>
                  <a:pt x="2441725" y="2441725"/>
                </a:lnTo>
                <a:lnTo>
                  <a:pt x="4556320" y="36625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4476" tIns="3200178" rIns="1136340" bIns="467773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dirty="0" smtClean="0">
                <a:solidFill>
                  <a:srgbClr val="FFC000"/>
                </a:solidFill>
              </a:rPr>
              <a:t>Individual Education Program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500" b="1" kern="1200" dirty="0">
              <a:solidFill>
                <a:srgbClr val="FFC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31086" y="1418951"/>
            <a:ext cx="4883449" cy="4883449"/>
          </a:xfrm>
          <a:custGeom>
            <a:avLst/>
            <a:gdLst>
              <a:gd name="connsiteX0" fmla="*/ 327129 w 4883449"/>
              <a:gd name="connsiteY0" fmla="*/ 3662587 h 4883449"/>
              <a:gd name="connsiteX1" fmla="*/ 327129 w 4883449"/>
              <a:gd name="connsiteY1" fmla="*/ 1220862 h 4883449"/>
              <a:gd name="connsiteX2" fmla="*/ 2441725 w 4883449"/>
              <a:gd name="connsiteY2" fmla="*/ -1 h 4883449"/>
              <a:gd name="connsiteX3" fmla="*/ 2441725 w 4883449"/>
              <a:gd name="connsiteY3" fmla="*/ 2441725 h 4883449"/>
              <a:gd name="connsiteX4" fmla="*/ 327129 w 4883449"/>
              <a:gd name="connsiteY4" fmla="*/ 3662587 h 488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3449" h="4883449">
                <a:moveTo>
                  <a:pt x="327129" y="3662587"/>
                </a:moveTo>
                <a:cubicBezTo>
                  <a:pt x="-109043" y="2907115"/>
                  <a:pt x="-109043" y="1976334"/>
                  <a:pt x="327129" y="1220862"/>
                </a:cubicBezTo>
                <a:cubicBezTo>
                  <a:pt x="763301" y="465390"/>
                  <a:pt x="1569381" y="-1"/>
                  <a:pt x="2441725" y="-1"/>
                </a:cubicBezTo>
                <a:lnTo>
                  <a:pt x="2441725" y="2441725"/>
                </a:lnTo>
                <a:lnTo>
                  <a:pt x="327129" y="366258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7416" tIns="1066576" rIns="2605444" bIns="2426966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500" b="1" kern="1200" dirty="0" smtClean="0">
                <a:solidFill>
                  <a:schemeClr val="tx1"/>
                </a:solidFill>
              </a:rPr>
              <a:t>   </a:t>
            </a:r>
            <a:r>
              <a:rPr lang="en-US" sz="2500" b="1" kern="1200" dirty="0" smtClean="0">
                <a:solidFill>
                  <a:srgbClr val="FFC000"/>
                </a:solidFill>
              </a:rPr>
              <a:t>Functional Behavior Assessment</a:t>
            </a:r>
            <a:endParaRPr lang="en-US" sz="2500" b="1" kern="1200" dirty="0">
              <a:solidFill>
                <a:srgbClr val="FFC000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>
            <a:off x="2554320" y="1494655"/>
            <a:ext cx="4553052" cy="4553052"/>
          </a:xfrm>
          <a:prstGeom prst="circularArrow">
            <a:avLst>
              <a:gd name="adj1" fmla="val 5085"/>
              <a:gd name="adj2" fmla="val 327528"/>
              <a:gd name="adj3" fmla="val 1472472"/>
              <a:gd name="adj4" fmla="val 16199432"/>
              <a:gd name="adj5" fmla="val 5932"/>
            </a:avLst>
          </a:pr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ircular Arrow 7"/>
          <p:cNvSpPr/>
          <p:nvPr/>
        </p:nvSpPr>
        <p:spPr>
          <a:xfrm>
            <a:off x="2295930" y="1778206"/>
            <a:ext cx="4553052" cy="4553052"/>
          </a:xfrm>
          <a:prstGeom prst="circularArrow">
            <a:avLst>
              <a:gd name="adj1" fmla="val 5085"/>
              <a:gd name="adj2" fmla="val 327528"/>
              <a:gd name="adj3" fmla="val 8671970"/>
              <a:gd name="adj4" fmla="val 1800502"/>
              <a:gd name="adj5" fmla="val 5932"/>
            </a:avLst>
          </a:pr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ircular Arrow 8"/>
          <p:cNvSpPr/>
          <p:nvPr/>
        </p:nvSpPr>
        <p:spPr>
          <a:xfrm>
            <a:off x="2059213" y="1461391"/>
            <a:ext cx="4883422" cy="4883422"/>
          </a:xfrm>
          <a:prstGeom prst="circularArrow">
            <a:avLst>
              <a:gd name="adj1" fmla="val 5085"/>
              <a:gd name="adj2" fmla="val 327528"/>
              <a:gd name="adj3" fmla="val 15873039"/>
              <a:gd name="adj4" fmla="val 9000000"/>
              <a:gd name="adj5" fmla="val 5932"/>
            </a:avLst>
          </a:prstGeom>
          <a:solidFill>
            <a:srgbClr val="FFC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387" name="Title 5"/>
          <p:cNvSpPr>
            <a:spLocks noGrp="1"/>
          </p:cNvSpPr>
          <p:nvPr>
            <p:ph type="ctrTitle"/>
          </p:nvPr>
        </p:nvSpPr>
        <p:spPr>
          <a:xfrm>
            <a:off x="401638" y="146050"/>
            <a:ext cx="8483600" cy="1149350"/>
          </a:xfrm>
        </p:spPr>
        <p:txBody>
          <a:bodyPr/>
          <a:lstStyle/>
          <a:p>
            <a:r>
              <a:rPr lang="en-US" sz="3600" dirty="0" smtClean="0"/>
              <a:t>Demonstrating Congruency</a:t>
            </a:r>
            <a:r>
              <a:rPr lang="en-US" sz="32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3005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dgraphics.com/file/blue-penc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4648200"/>
            <a:ext cx="2571749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Case Study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239000" cy="4525963"/>
          </a:xfrm>
        </p:spPr>
        <p:txBody>
          <a:bodyPr/>
          <a:lstStyle/>
          <a:p>
            <a:r>
              <a:rPr lang="en-US" dirty="0" smtClean="0"/>
              <a:t>Please be sure each area is filled out for your case study student. </a:t>
            </a:r>
          </a:p>
          <a:p>
            <a:endParaRPr lang="en-US" sz="1000" dirty="0" smtClean="0"/>
          </a:p>
          <a:p>
            <a:r>
              <a:rPr lang="en-US" dirty="0" smtClean="0"/>
              <a:t>Include school and contact name &amp; email on last page.  </a:t>
            </a:r>
          </a:p>
          <a:p>
            <a:endParaRPr lang="en-US" sz="1000" dirty="0" smtClean="0"/>
          </a:p>
          <a:p>
            <a:r>
              <a:rPr lang="en-US" dirty="0" smtClean="0"/>
              <a:t>Feedback will be provided electronically for your team’s use.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turn in Case Study form to project staff.</a:t>
            </a:r>
          </a:p>
          <a:p>
            <a:r>
              <a:rPr lang="en-US" dirty="0" smtClean="0"/>
              <a:t>We appreciate your evaluation feedback. </a:t>
            </a:r>
            <a:endParaRPr lang="en-US" dirty="0"/>
          </a:p>
        </p:txBody>
      </p:sp>
      <p:pic>
        <p:nvPicPr>
          <p:cNvPr id="4" name="Picture 2" descr="http://manualer.eu/Billeder/Tre-tandhj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572000" cy="3069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41079"/>
              </p:ext>
            </p:extLst>
          </p:nvPr>
        </p:nvGraphicFramePr>
        <p:xfrm>
          <a:off x="427632" y="421944"/>
          <a:ext cx="8229601" cy="6151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41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31086" y="1418951"/>
            <a:ext cx="5084078" cy="5020568"/>
            <a:chOff x="2031086" y="1418951"/>
            <a:chExt cx="5084078" cy="5020568"/>
          </a:xfrm>
        </p:grpSpPr>
        <p:sp>
          <p:nvSpPr>
            <p:cNvPr id="6" name="Freeform 5"/>
            <p:cNvSpPr/>
            <p:nvPr/>
          </p:nvSpPr>
          <p:spPr>
            <a:xfrm>
              <a:off x="2231715" y="1434185"/>
              <a:ext cx="4883449" cy="4883449"/>
            </a:xfrm>
            <a:custGeom>
              <a:avLst/>
              <a:gdLst>
                <a:gd name="connsiteX0" fmla="*/ 2441724 w 4883449"/>
                <a:gd name="connsiteY0" fmla="*/ 0 h 4883449"/>
                <a:gd name="connsiteX1" fmla="*/ 4556320 w 4883449"/>
                <a:gd name="connsiteY1" fmla="*/ 1220862 h 4883449"/>
                <a:gd name="connsiteX2" fmla="*/ 4556320 w 4883449"/>
                <a:gd name="connsiteY2" fmla="*/ 3662587 h 4883449"/>
                <a:gd name="connsiteX3" fmla="*/ 2441725 w 4883449"/>
                <a:gd name="connsiteY3" fmla="*/ 2441725 h 4883449"/>
                <a:gd name="connsiteX4" fmla="*/ 2441724 w 4883449"/>
                <a:gd name="connsiteY4" fmla="*/ 0 h 48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449" h="4883449">
                  <a:moveTo>
                    <a:pt x="2441724" y="0"/>
                  </a:moveTo>
                  <a:cubicBezTo>
                    <a:pt x="3314068" y="0"/>
                    <a:pt x="4120148" y="465390"/>
                    <a:pt x="4556320" y="1220862"/>
                  </a:cubicBezTo>
                  <a:cubicBezTo>
                    <a:pt x="4992492" y="1976334"/>
                    <a:pt x="4992492" y="2907115"/>
                    <a:pt x="4556320" y="3662587"/>
                  </a:cubicBezTo>
                  <a:lnTo>
                    <a:pt x="2441725" y="2441725"/>
                  </a:lnTo>
                  <a:cubicBezTo>
                    <a:pt x="2441725" y="1627817"/>
                    <a:pt x="2441724" y="813908"/>
                    <a:pt x="2441724" y="0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06715" tIns="1067845" rIns="598685" bIns="2428237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b="1" kern="1200" dirty="0" smtClean="0">
                  <a:solidFill>
                    <a:schemeClr val="tx1"/>
                  </a:solidFill>
                </a:rPr>
                <a:t>Behavior Support Plan</a:t>
              </a:r>
              <a:endParaRPr lang="en-US" sz="26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129679" y="1556070"/>
              <a:ext cx="4883449" cy="4883449"/>
            </a:xfrm>
            <a:custGeom>
              <a:avLst/>
              <a:gdLst>
                <a:gd name="connsiteX0" fmla="*/ 4556320 w 4883449"/>
                <a:gd name="connsiteY0" fmla="*/ 3662587 h 4883449"/>
                <a:gd name="connsiteX1" fmla="*/ 2441724 w 4883449"/>
                <a:gd name="connsiteY1" fmla="*/ 4883450 h 4883449"/>
                <a:gd name="connsiteX2" fmla="*/ 327128 w 4883449"/>
                <a:gd name="connsiteY2" fmla="*/ 3662588 h 4883449"/>
                <a:gd name="connsiteX3" fmla="*/ 2441725 w 4883449"/>
                <a:gd name="connsiteY3" fmla="*/ 2441725 h 4883449"/>
                <a:gd name="connsiteX4" fmla="*/ 4556320 w 4883449"/>
                <a:gd name="connsiteY4" fmla="*/ 3662587 h 48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449" h="4883449">
                  <a:moveTo>
                    <a:pt x="4556320" y="3662587"/>
                  </a:moveTo>
                  <a:cubicBezTo>
                    <a:pt x="4120148" y="4418059"/>
                    <a:pt x="3314068" y="4883450"/>
                    <a:pt x="2441724" y="4883450"/>
                  </a:cubicBezTo>
                  <a:cubicBezTo>
                    <a:pt x="1569380" y="4883450"/>
                    <a:pt x="763300" y="4418060"/>
                    <a:pt x="327128" y="3662588"/>
                  </a:cubicBezTo>
                  <a:lnTo>
                    <a:pt x="2441725" y="2441725"/>
                  </a:lnTo>
                  <a:lnTo>
                    <a:pt x="4556320" y="3662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4476" tIns="3200178" rIns="1136340" bIns="467773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>
                  <a:solidFill>
                    <a:schemeClr val="tx1"/>
                  </a:solidFill>
                </a:rPr>
                <a:t>Individual Education Program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031086" y="1418951"/>
              <a:ext cx="4883449" cy="4883449"/>
            </a:xfrm>
            <a:custGeom>
              <a:avLst/>
              <a:gdLst>
                <a:gd name="connsiteX0" fmla="*/ 327129 w 4883449"/>
                <a:gd name="connsiteY0" fmla="*/ 3662587 h 4883449"/>
                <a:gd name="connsiteX1" fmla="*/ 327129 w 4883449"/>
                <a:gd name="connsiteY1" fmla="*/ 1220862 h 4883449"/>
                <a:gd name="connsiteX2" fmla="*/ 2441725 w 4883449"/>
                <a:gd name="connsiteY2" fmla="*/ -1 h 4883449"/>
                <a:gd name="connsiteX3" fmla="*/ 2441725 w 4883449"/>
                <a:gd name="connsiteY3" fmla="*/ 2441725 h 4883449"/>
                <a:gd name="connsiteX4" fmla="*/ 327129 w 4883449"/>
                <a:gd name="connsiteY4" fmla="*/ 3662587 h 488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3449" h="4883449">
                  <a:moveTo>
                    <a:pt x="327129" y="3662587"/>
                  </a:moveTo>
                  <a:cubicBezTo>
                    <a:pt x="-109043" y="2907115"/>
                    <a:pt x="-109043" y="1976334"/>
                    <a:pt x="327129" y="1220862"/>
                  </a:cubicBezTo>
                  <a:cubicBezTo>
                    <a:pt x="763301" y="465390"/>
                    <a:pt x="1569381" y="-1"/>
                    <a:pt x="2441725" y="-1"/>
                  </a:cubicBezTo>
                  <a:lnTo>
                    <a:pt x="2441725" y="2441725"/>
                  </a:lnTo>
                  <a:lnTo>
                    <a:pt x="327129" y="366258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7416" tIns="1066576" rIns="2605444" bIns="2426966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b="1" kern="1200" dirty="0" smtClean="0">
                  <a:solidFill>
                    <a:schemeClr val="tx1"/>
                  </a:solidFill>
                </a:rPr>
                <a:t>   </a:t>
              </a:r>
              <a:r>
                <a:rPr lang="en-US" sz="2500" b="1" kern="1200" dirty="0" smtClean="0">
                  <a:solidFill>
                    <a:srgbClr val="FFC000"/>
                  </a:solidFill>
                </a:rPr>
                <a:t>Functional Behavior Assessment</a:t>
              </a:r>
              <a:endParaRPr lang="en-US" sz="2500" b="1" kern="1200" dirty="0">
                <a:solidFill>
                  <a:srgbClr val="FFC000"/>
                </a:solidFill>
              </a:endParaRPr>
            </a:p>
          </p:txBody>
        </p:sp>
        <p:sp>
          <p:nvSpPr>
            <p:cNvPr id="9" name="Circular Arrow 8"/>
            <p:cNvSpPr/>
            <p:nvPr/>
          </p:nvSpPr>
          <p:spPr>
            <a:xfrm>
              <a:off x="2554320" y="1494655"/>
              <a:ext cx="4553052" cy="455305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ircular Arrow 9"/>
            <p:cNvSpPr/>
            <p:nvPr/>
          </p:nvSpPr>
          <p:spPr>
            <a:xfrm>
              <a:off x="2292000" y="1886461"/>
              <a:ext cx="4553052" cy="4553052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ircular Arrow 10"/>
            <p:cNvSpPr/>
            <p:nvPr/>
          </p:nvSpPr>
          <p:spPr>
            <a:xfrm>
              <a:off x="2059213" y="1461391"/>
              <a:ext cx="4883422" cy="488342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6387" name="Title 5"/>
          <p:cNvSpPr>
            <a:spLocks noGrp="1"/>
          </p:cNvSpPr>
          <p:nvPr>
            <p:ph type="ctrTitle"/>
          </p:nvPr>
        </p:nvSpPr>
        <p:spPr>
          <a:xfrm>
            <a:off x="401638" y="146050"/>
            <a:ext cx="8483600" cy="1149350"/>
          </a:xfrm>
        </p:spPr>
        <p:txBody>
          <a:bodyPr/>
          <a:lstStyle/>
          <a:p>
            <a:r>
              <a:rPr lang="en-US" sz="3600" smtClean="0"/>
              <a:t>Demonstrating Congruency</a:t>
            </a:r>
            <a:r>
              <a:rPr lang="en-US" sz="320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9781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1277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Competing Pathway</a:t>
            </a:r>
            <a:endParaRPr lang="en-US" sz="2800" b="1" i="1" dirty="0">
              <a:solidFill>
                <a:schemeClr val="bg1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15240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Events</a:t>
            </a:r>
          </a:p>
          <a:p>
            <a:endParaRPr lang="en-US" sz="1100" b="1" u="sng" dirty="0">
              <a:solidFill>
                <a:schemeClr val="tx1"/>
              </a:solidFill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Mood disorder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Anxiety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Single parent family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Delayed social </a:t>
            </a:r>
            <a:b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</a:b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skills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Difficulty expressing </a:t>
            </a:r>
            <a:b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</a:b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emotions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100" b="1" u="sng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990600"/>
            <a:ext cx="1447800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Antecedents</a:t>
            </a:r>
          </a:p>
          <a:p>
            <a:endParaRPr lang="en-US" sz="1600" b="1" u="sng" dirty="0">
              <a:solidFill>
                <a:schemeClr val="tx1"/>
              </a:solidFill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Writing Assignment</a:t>
            </a:r>
            <a:endParaRPr lang="en-US" sz="1100" b="1" dirty="0">
              <a:solidFill>
                <a:schemeClr val="bg1"/>
              </a:solidFill>
              <a:latin typeface="Lucida Handwriting" panose="03010101010101010101" pitchFamily="66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Test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taking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 smtClean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u="sng" dirty="0">
              <a:solidFill>
                <a:schemeClr val="tx1"/>
              </a:solidFill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u="sng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u="sng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100" b="1" dirty="0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62400" y="838200"/>
            <a:ext cx="2514600" cy="2057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 Alternative Behavior</a:t>
            </a:r>
          </a:p>
          <a:p>
            <a:pPr algn="ctr"/>
            <a:endParaRPr lang="en-US" sz="1100" b="1" u="sng" dirty="0" smtClean="0">
              <a:solidFill>
                <a:schemeClr val="tx1"/>
              </a:solidFill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Complete work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independently</a:t>
            </a:r>
            <a:endParaRPr lang="en-US" sz="1100" b="1" dirty="0">
              <a:solidFill>
                <a:schemeClr val="bg1"/>
              </a:solidFill>
              <a:latin typeface="Lucida Handwriting" panose="03010101010101010101" pitchFamily="66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Stay in the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classroom</a:t>
            </a:r>
            <a:endParaRPr lang="en-US" sz="1100" b="1" dirty="0">
              <a:solidFill>
                <a:schemeClr val="bg1"/>
              </a:solidFill>
              <a:latin typeface="Lucida Handwriting" panose="03010101010101010101" pitchFamily="66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87265" y="3010502"/>
            <a:ext cx="2514600" cy="12573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Behavior</a:t>
            </a:r>
          </a:p>
          <a:p>
            <a:pPr algn="ctr"/>
            <a:endParaRPr lang="en-US" sz="1100" b="1" u="sng" dirty="0">
              <a:solidFill>
                <a:schemeClr val="tx1"/>
              </a:solidFill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Arial" panose="020B0604020202020204" pitchFamily="34" charset="0"/>
              </a:rPr>
              <a:t>Asking to go to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Arial" panose="020B0604020202020204" pitchFamily="34" charset="0"/>
              </a:rPr>
              <a:t>the nurse</a:t>
            </a:r>
            <a:r>
              <a:rPr lang="en-US" sz="1100" b="1" u="sng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cs typeface="Arial" panose="020B0604020202020204" pitchFamily="34" charset="0"/>
              </a:rPr>
              <a:t> (Elopes)</a:t>
            </a:r>
            <a:endParaRPr lang="en-US" sz="1100" b="1" dirty="0">
              <a:solidFill>
                <a:schemeClr val="bg1"/>
              </a:solidFill>
              <a:latin typeface="Lucida Handwriting" panose="03010101010101010101" pitchFamily="66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62400" y="4419600"/>
            <a:ext cx="2667000" cy="228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Acceptable Alternative/</a:t>
            </a:r>
          </a:p>
          <a:p>
            <a:pPr algn="ctr"/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Behavior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Asking for a specified amount of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breaks</a:t>
            </a:r>
            <a:endParaRPr lang="en-US" sz="1100" b="1" dirty="0">
              <a:solidFill>
                <a:schemeClr val="bg1"/>
              </a:solidFill>
              <a:latin typeface="Lucida Handwriting" panose="03010101010101010101" pitchFamily="66" charset="0"/>
              <a:ea typeface="ＭＳ Ｐゴシック" charset="0"/>
              <a:cs typeface="ＭＳ Ｐゴシック" charset="0"/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Asking for help with certain items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Avoiding certain items</a:t>
            </a:r>
          </a:p>
          <a:p>
            <a:pPr algn="ctr"/>
            <a:endParaRPr lang="en-US" sz="1100" b="1" u="sng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600" y="838200"/>
            <a:ext cx="2209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Consequence</a:t>
            </a:r>
          </a:p>
          <a:p>
            <a:pPr algn="ctr"/>
            <a:endParaRPr lang="en-US" sz="1600" b="1" u="sng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Grades improve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Positive relationship </a:t>
            </a: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with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mother</a:t>
            </a:r>
            <a:endParaRPr lang="en-US" sz="1100" b="1" dirty="0">
              <a:solidFill>
                <a:schemeClr val="bg1"/>
              </a:solidFill>
              <a:latin typeface="Lucida Handwriting" panose="03010101010101010101" pitchFamily="66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5600" y="2819400"/>
            <a:ext cx="22098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Maintaining Consequence</a:t>
            </a:r>
          </a:p>
          <a:p>
            <a:pPr algn="ctr"/>
            <a:endParaRPr lang="en-US" sz="1100" b="1" u="sng" dirty="0">
              <a:solidFill>
                <a:schemeClr val="tx1"/>
              </a:solidFill>
            </a:endParaRP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1:1 attention from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nursevoid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work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Avoid </a:t>
            </a: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writing tasks</a:t>
            </a:r>
          </a:p>
          <a:p>
            <a:pPr marL="114300" indent="-1143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b="1" dirty="0" smtClean="0">
                <a:solidFill>
                  <a:schemeClr val="bg1"/>
                </a:solidFill>
                <a:latin typeface="Lucida Handwriting" panose="03010101010101010101" pitchFamily="66" charset="0"/>
                <a:ea typeface="ＭＳ Ｐゴシック" charset="0"/>
                <a:cs typeface="ＭＳ Ｐゴシック" charset="0"/>
              </a:rPr>
              <a:t>Avoid tests</a:t>
            </a:r>
            <a:endParaRPr lang="en-US" sz="1100" b="1" dirty="0">
              <a:solidFill>
                <a:schemeClr val="bg1"/>
              </a:solidFill>
              <a:latin typeface="Lucida Handwriting" panose="03010101010101010101" pitchFamily="66" charset="0"/>
              <a:ea typeface="ＭＳ Ｐゴシック" charset="0"/>
              <a:cs typeface="ＭＳ Ｐゴシック" charset="0"/>
            </a:endParaRPr>
          </a:p>
          <a:p>
            <a:pPr algn="ctr"/>
            <a:endParaRPr lang="en-US" sz="1100" b="1" u="sng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3657600" y="3657600"/>
            <a:ext cx="3810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10" idx="1"/>
          </p:cNvCxnSpPr>
          <p:nvPr/>
        </p:nvCxnSpPr>
        <p:spPr>
          <a:xfrm flipV="1">
            <a:off x="3657600" y="3639152"/>
            <a:ext cx="329665" cy="18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2667000"/>
            <a:ext cx="381000" cy="9881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3" idx="1"/>
          </p:cNvCxnSpPr>
          <p:nvPr/>
        </p:nvCxnSpPr>
        <p:spPr>
          <a:xfrm>
            <a:off x="6477000" y="3675246"/>
            <a:ext cx="228600" cy="585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1"/>
          </p:cNvCxnSpPr>
          <p:nvPr/>
        </p:nvCxnSpPr>
        <p:spPr>
          <a:xfrm>
            <a:off x="6477000" y="1699260"/>
            <a:ext cx="228600" cy="533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905000" y="3608673"/>
            <a:ext cx="304800" cy="304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629400" y="4648200"/>
            <a:ext cx="533400" cy="6107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68504" y="51743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772753" y="49862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51" name="Group 50"/>
          <p:cNvGrpSpPr/>
          <p:nvPr/>
        </p:nvGrpSpPr>
        <p:grpSpPr>
          <a:xfrm>
            <a:off x="-23419" y="76200"/>
            <a:ext cx="9067800" cy="6781800"/>
            <a:chOff x="-114774" y="9931"/>
            <a:chExt cx="9067800" cy="6781800"/>
          </a:xfrm>
        </p:grpSpPr>
        <p:grpSp>
          <p:nvGrpSpPr>
            <p:cNvPr id="52" name="Group 51"/>
            <p:cNvGrpSpPr/>
            <p:nvPr/>
          </p:nvGrpSpPr>
          <p:grpSpPr>
            <a:xfrm>
              <a:off x="-114774" y="9931"/>
              <a:ext cx="9067800" cy="6781800"/>
              <a:chOff x="-114774" y="33945"/>
              <a:chExt cx="9067800" cy="6781800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-114774" y="33945"/>
                <a:ext cx="9067800" cy="6781800"/>
                <a:chOff x="-114774" y="32812"/>
                <a:chExt cx="9067800" cy="6781800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-114774" y="32812"/>
                  <a:ext cx="9067800" cy="6781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/>
                <p:cNvGrpSpPr/>
                <p:nvPr/>
              </p:nvGrpSpPr>
              <p:grpSpPr>
                <a:xfrm>
                  <a:off x="296839" y="152400"/>
                  <a:ext cx="8618561" cy="6553200"/>
                  <a:chOff x="449239" y="304800"/>
                  <a:chExt cx="8618561" cy="6553200"/>
                </a:xfrm>
              </p:grpSpPr>
              <p:sp>
                <p:nvSpPr>
                  <p:cNvPr id="58" name="Title 1"/>
                  <p:cNvSpPr txBox="1">
                    <a:spLocks/>
                  </p:cNvSpPr>
                  <p:nvPr/>
                </p:nvSpPr>
                <p:spPr>
                  <a:xfrm>
                    <a:off x="799626" y="304800"/>
                    <a:ext cx="7772400" cy="612775"/>
                  </a:xfrm>
                  <a:prstGeom prst="rect">
                    <a:avLst/>
                  </a:prstGeom>
                  <a:solidFill>
                    <a:schemeClr val="tx2">
                      <a:lumMod val="75000"/>
                    </a:schemeClr>
                  </a:solidFill>
                </p:spPr>
                <p:txBody>
                  <a:bodyPr vert="horz" lIns="91440" tIns="45720" rIns="91440" bIns="45720" rtlCol="0" anchor="ctr">
                    <a:norm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algn="l"/>
                    <a:r>
                      <a:rPr lang="en-US" sz="2800" b="1" dirty="0" smtClean="0">
                        <a:solidFill>
                          <a:schemeClr val="bg1"/>
                        </a:solidFill>
                      </a:rPr>
                      <a:t> Competing Pathway</a:t>
                    </a:r>
                    <a:endParaRPr lang="en-US" sz="2800" b="1" i="1" dirty="0">
                      <a:solidFill>
                        <a:schemeClr val="bg1"/>
                      </a:solidFill>
                      <a:latin typeface="Lucida Handwriting" panose="03010101010101010101" pitchFamily="66" charset="0"/>
                    </a:endParaRPr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449239" y="1132643"/>
                    <a:ext cx="1524000" cy="5334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en-US" sz="1600" b="1" u="sng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r>
                      <a:rPr lang="en-US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Setting Events</a:t>
                    </a:r>
                  </a:p>
                  <a:p>
                    <a:endParaRPr lang="en-US" sz="1100" b="1" u="sng" dirty="0">
                      <a:solidFill>
                        <a:schemeClr val="tx1"/>
                      </a:solidFill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Mood disorder</a:t>
                    </a: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Anxiety</a:t>
                    </a: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Single parent family</a:t>
                    </a: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Delayed social </a:t>
                    </a:r>
                    <a:b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</a:br>
                    <a: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skills</a:t>
                    </a: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Difficulty expressing </a:t>
                    </a:r>
                    <a:br>
                      <a:rPr lang="en-US" sz="2000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</a:br>
                    <a:r>
                      <a:rPr lang="en-US" sz="2000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emotions</a:t>
                    </a: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 smtClean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endParaRPr lang="en-US" sz="1100" b="1" u="sng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2362200" y="1143000"/>
                    <a:ext cx="1447800" cy="53340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Trigger Antecedents</a:t>
                    </a:r>
                  </a:p>
                  <a:p>
                    <a:endParaRPr lang="en-US" sz="1100" b="1" u="sng" dirty="0">
                      <a:solidFill>
                        <a:schemeClr val="tx1"/>
                      </a:solidFill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Writing Assignment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Test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taking</a:t>
                    </a: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>
                      <a:lnSpc>
                        <a:spcPct val="150000"/>
                      </a:lnSpc>
                      <a:defRPr/>
                    </a:pPr>
                    <a:endParaRPr lang="en-US" sz="1100" b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 smtClean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u="sng" dirty="0">
                      <a:solidFill>
                        <a:schemeClr val="tx1"/>
                      </a:solidFill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u="sng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u="sng" dirty="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  <a:p>
                    <a:pPr marL="114300" indent="-1143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  <a:defRPr/>
                    </a:pPr>
                    <a:endParaRPr lang="en-US" sz="1100" b="1" dirty="0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61" name="Rounded Rectangle 60"/>
                  <p:cNvSpPr/>
                  <p:nvPr/>
                </p:nvSpPr>
                <p:spPr>
                  <a:xfrm>
                    <a:off x="4114800" y="990600"/>
                    <a:ext cx="2514600" cy="20574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Desired Alternative Behavior</a:t>
                    </a:r>
                  </a:p>
                  <a:p>
                    <a:pPr algn="ctr"/>
                    <a:endParaRPr lang="en-US" sz="300" b="1" u="sng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endParaRPr lang="en-US" sz="300" b="1" u="sng" dirty="0" smtClean="0">
                      <a:solidFill>
                        <a:schemeClr val="tx1"/>
                      </a:solidFill>
                    </a:endParaRP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Complete work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independently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Stay in the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classroom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</p:txBody>
              </p:sp>
              <p:sp>
                <p:nvSpPr>
                  <p:cNvPr id="62" name="Rounded Rectangle 61"/>
                  <p:cNvSpPr/>
                  <p:nvPr/>
                </p:nvSpPr>
                <p:spPr>
                  <a:xfrm>
                    <a:off x="4139665" y="3162902"/>
                    <a:ext cx="2514600" cy="12573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Target Behavior</a:t>
                    </a:r>
                  </a:p>
                  <a:p>
                    <a:pPr algn="ctr"/>
                    <a:endParaRPr lang="en-US" sz="300" b="1" u="sng" dirty="0">
                      <a:solidFill>
                        <a:schemeClr val="tx1"/>
                      </a:solidFill>
                    </a:endParaRP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Leaves classroom without permission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cs typeface="Gabriola"/>
                      </a:rPr>
                      <a:t>(Elopes)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</p:txBody>
              </p:sp>
              <p:sp>
                <p:nvSpPr>
                  <p:cNvPr id="63" name="Rounded Rectangle 62"/>
                  <p:cNvSpPr/>
                  <p:nvPr/>
                </p:nvSpPr>
                <p:spPr>
                  <a:xfrm>
                    <a:off x="4114800" y="4572000"/>
                    <a:ext cx="2667000" cy="2286000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Acceptable Alternative/ Replacement Behavior</a:t>
                    </a: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endParaRPr lang="en-US" sz="300" b="1" dirty="0" smtClean="0">
                      <a:solidFill>
                        <a:prstClr val="black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Asking </a:t>
                    </a: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for a specified amount of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breaks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Asking for help with certain items</a:t>
                    </a: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Avoiding certain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items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6858000" y="990600"/>
                    <a:ext cx="2209800" cy="1828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Typical Consequence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  <a:defRPr/>
                    </a:pPr>
                    <a:endParaRPr lang="en-US" sz="300" b="1" dirty="0" smtClean="0">
                      <a:solidFill>
                        <a:prstClr val="black"/>
                      </a:solidFill>
                      <a:latin typeface="Aparajita" panose="020B0604020202020204" pitchFamily="34" charset="0"/>
                      <a:ea typeface="ＭＳ Ｐゴシック" charset="0"/>
                      <a:cs typeface="Aparajita" panose="020B0604020202020204" pitchFamily="34" charset="0"/>
                    </a:endParaRP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Grades </a:t>
                    </a: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improve</a:t>
                    </a:r>
                  </a:p>
                  <a:p>
                    <a:pPr marL="171450" indent="-17145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Positive relationship </a:t>
                    </a: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with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mother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  <a:p>
                    <a:pPr algn="ctr"/>
                    <a:endParaRPr lang="en-US" sz="1100" b="1" u="sng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6858000" y="2971799"/>
                    <a:ext cx="2209800" cy="21324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600" b="1" u="sng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Maintaining Consequence</a:t>
                    </a:r>
                  </a:p>
                  <a:p>
                    <a:pPr algn="ctr"/>
                    <a:endParaRPr lang="en-US" sz="300" b="1" u="sng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1:1 </a:t>
                    </a: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attention from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 nurse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Avoid work</a:t>
                    </a: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Avoid </a:t>
                    </a: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writing tasks</a:t>
                    </a:r>
                  </a:p>
                  <a:p>
                    <a:pPr marL="114300" indent="-114300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US" b="1" dirty="0" smtClean="0">
                        <a:solidFill>
                          <a:srgbClr val="0070C0"/>
                        </a:solidFill>
                        <a:latin typeface="Gabriola"/>
                        <a:ea typeface="ＭＳ Ｐゴシック" charset="0"/>
                        <a:cs typeface="Gabriola"/>
                      </a:rPr>
                      <a:t>Avoid tests</a:t>
                    </a:r>
                    <a:endParaRPr lang="en-US" b="1" dirty="0">
                      <a:solidFill>
                        <a:srgbClr val="0070C0"/>
                      </a:solidFill>
                      <a:latin typeface="Gabriola"/>
                      <a:ea typeface="ＭＳ Ｐゴシック" charset="0"/>
                      <a:cs typeface="Gabriola"/>
                    </a:endParaRPr>
                  </a:p>
                </p:txBody>
              </p:sp>
              <p:cxnSp>
                <p:nvCxnSpPr>
                  <p:cNvPr id="66" name="Straight Arrow Connector 65"/>
                  <p:cNvCxnSpPr>
                    <a:stCxn id="60" idx="3"/>
                  </p:cNvCxnSpPr>
                  <p:nvPr/>
                </p:nvCxnSpPr>
                <p:spPr>
                  <a:xfrm>
                    <a:off x="3810000" y="3810000"/>
                    <a:ext cx="381000" cy="91440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Arrow Connector 66"/>
                  <p:cNvCxnSpPr>
                    <a:stCxn id="60" idx="3"/>
                    <a:endCxn id="62" idx="1"/>
                  </p:cNvCxnSpPr>
                  <p:nvPr/>
                </p:nvCxnSpPr>
                <p:spPr>
                  <a:xfrm flipV="1">
                    <a:off x="3810000" y="3791552"/>
                    <a:ext cx="329665" cy="18448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Arrow Connector 67"/>
                  <p:cNvCxnSpPr/>
                  <p:nvPr/>
                </p:nvCxnSpPr>
                <p:spPr>
                  <a:xfrm flipV="1">
                    <a:off x="3810000" y="2819400"/>
                    <a:ext cx="381000" cy="988194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Arrow Connector 68"/>
                  <p:cNvCxnSpPr/>
                  <p:nvPr/>
                </p:nvCxnSpPr>
                <p:spPr>
                  <a:xfrm>
                    <a:off x="6629400" y="3827646"/>
                    <a:ext cx="228600" cy="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Arrow Connector 69"/>
                  <p:cNvCxnSpPr>
                    <a:endCxn id="64" idx="1"/>
                  </p:cNvCxnSpPr>
                  <p:nvPr/>
                </p:nvCxnSpPr>
                <p:spPr>
                  <a:xfrm>
                    <a:off x="6629400" y="1851660"/>
                    <a:ext cx="228600" cy="533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Arrow Connector 70"/>
                  <p:cNvCxnSpPr/>
                  <p:nvPr/>
                </p:nvCxnSpPr>
                <p:spPr>
                  <a:xfrm>
                    <a:off x="1914623" y="3745833"/>
                    <a:ext cx="304800" cy="30479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5" name="TextBox 54"/>
              <p:cNvSpPr txBox="1"/>
              <p:nvPr/>
            </p:nvSpPr>
            <p:spPr>
              <a:xfrm rot="21114214">
                <a:off x="3838946" y="285843"/>
                <a:ext cx="1905000" cy="3693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Lucida Handwriting" panose="03010101010101010101" pitchFamily="66" charset="0"/>
                  </a:rPr>
                  <a:t>For Robbie</a:t>
                </a:r>
                <a:endParaRPr lang="en-US" b="1" dirty="0">
                  <a:latin typeface="Lucida Handwriting" panose="03010101010101010101" pitchFamily="66" charset="0"/>
                </a:endParaRPr>
              </a:p>
            </p:txBody>
          </p:sp>
        </p:grpSp>
        <p:cxnSp>
          <p:nvCxnSpPr>
            <p:cNvPr id="53" name="Straight Arrow Connector 52"/>
            <p:cNvCxnSpPr/>
            <p:nvPr/>
          </p:nvCxnSpPr>
          <p:spPr>
            <a:xfrm flipV="1">
              <a:off x="6629400" y="4953000"/>
              <a:ext cx="609600" cy="381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80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5246</Words>
  <Application>Microsoft Office PowerPoint</Application>
  <PresentationFormat>On-screen Show (4:3)</PresentationFormat>
  <Paragraphs>999</Paragraphs>
  <Slides>63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Constructing the  Functional Behavior Assessment,  Behavior Support Plan  and Individual Education Program  to be Congruent </vt:lpstr>
      <vt:lpstr>Our Agenda</vt:lpstr>
      <vt:lpstr>Select a role and  take corresponding role card</vt:lpstr>
      <vt:lpstr>PowerPoint Presentation</vt:lpstr>
      <vt:lpstr>Demonstrating Congruency </vt:lpstr>
      <vt:lpstr>Information shared with permission, source used:</vt:lpstr>
      <vt:lpstr>PowerPoint Presentation</vt:lpstr>
      <vt:lpstr>Demonstrating Congruency </vt:lpstr>
      <vt:lpstr>Competing Pathway</vt:lpstr>
      <vt:lpstr>Demonstrating Congruency </vt:lpstr>
      <vt:lpstr>Behavior Support Plan</vt:lpstr>
      <vt:lpstr>PowerPoint Presentation</vt:lpstr>
      <vt:lpstr>Attention Reporters: Student Case Study Summary (Yellow)</vt:lpstr>
      <vt:lpstr>Student Case – HYPOTHESIS</vt:lpstr>
      <vt:lpstr>PowerPoint Presentation</vt:lpstr>
      <vt:lpstr> Behavior Support Plan </vt:lpstr>
      <vt:lpstr> Behavior Support Plan </vt:lpstr>
      <vt:lpstr> Behavior Support Plan </vt:lpstr>
      <vt:lpstr> Behavior Support Plan </vt:lpstr>
      <vt:lpstr> Behavior Support Plan </vt:lpstr>
      <vt:lpstr> Behavior Support Plan </vt:lpstr>
      <vt:lpstr> Behavior Support Plan </vt:lpstr>
      <vt:lpstr>Demonstrating Congruency </vt:lpstr>
      <vt:lpstr>Purpose of an IEP is to identify services      that meet the unique needs of the learner </vt:lpstr>
      <vt:lpstr>Steps to convert behaviors  into IEP components (Sugai &amp; Colvin 1990)</vt:lpstr>
      <vt:lpstr>Specifically…</vt:lpstr>
      <vt:lpstr>PowerPoint Presentation</vt:lpstr>
      <vt:lpstr>PowerPoint Presentation</vt:lpstr>
      <vt:lpstr>Unique Needs</vt:lpstr>
      <vt:lpstr>PowerPoint Presentation</vt:lpstr>
      <vt:lpstr>Creating IEP Goals</vt:lpstr>
      <vt:lpstr>Creating IEP Goals - SECTION 1:  Unique Educational Needs  &amp; Characteristics of the Student</vt:lpstr>
      <vt:lpstr>Creating IEP Goals - SECTION 1:  Unique Educational Needs  &amp; Characteristics of the Student</vt:lpstr>
      <vt:lpstr> From the IEP Form: Needs, Services and Annual Goals</vt:lpstr>
      <vt:lpstr>Examples of Specific Descriptors of  Supplementary Aids and Services </vt:lpstr>
      <vt:lpstr>Examples of Specific Descriptors of  Supplementary Aids and Services (cont.) </vt:lpstr>
      <vt:lpstr> Creating IEP Goals- SECTION 2: Statement of Special Education &amp;  Related Services &amp; Supplementary Aids and Services</vt:lpstr>
      <vt:lpstr> Creating IEP Goals- SECTION 2: Statement of Special Education &amp;  Related Services &amp; Supplementary Aids and Services</vt:lpstr>
      <vt:lpstr> Creating IEP Goals- SECTION 2: Statement of Special Education &amp;  Related Services &amp; Supplementary Aids and Services</vt:lpstr>
      <vt:lpstr> Creating IEP Goals- SECTION 3: Services, Aids &amp; Modifications</vt:lpstr>
      <vt:lpstr> Creating IEP Goals- SECTION 3: Services, Aids &amp; Modifications</vt:lpstr>
      <vt:lpstr>Present Level Aligned to Unique Need</vt:lpstr>
      <vt:lpstr>Present Level of Academic  and Functional Performance</vt:lpstr>
      <vt:lpstr>PowerPoint Presentation</vt:lpstr>
      <vt:lpstr>Creating IEP Goals SECTION 4: Present Level of Education Performance</vt:lpstr>
      <vt:lpstr>Creating IEP Goals SECTION 4: Present Level of Education Performance</vt:lpstr>
      <vt:lpstr> Creating IEP Goals</vt:lpstr>
      <vt:lpstr>Purposes of Goals and Benchmarks</vt:lpstr>
      <vt:lpstr> Creating IEP Goals- SECTION 5:  Creating the ANNUAL GOAL (Replacement Behavior)</vt:lpstr>
      <vt:lpstr> Creating IEP Goals- SECTION 5:  Creating the ANNUAL GOAL (Replacement Behavior)</vt:lpstr>
      <vt:lpstr>Creating IEP Goals- SECTION 5:  Creating the ANNUAL GOAL (Replacement Behavior)</vt:lpstr>
      <vt:lpstr> Creating IEP Goals- SECTION 5:  Creating the ANNUAL GOAL (Replacement Behavior)</vt:lpstr>
      <vt:lpstr> Creating IEP Goals- SECTION 5:  Creating the Benchmarks</vt:lpstr>
      <vt:lpstr>Creating IEP Goals- SECTION 5:  Creating the Benchmarks</vt:lpstr>
      <vt:lpstr>In determining the measurement  (At What Level)….</vt:lpstr>
      <vt:lpstr> Creating IEP Goals- SECTION 5:  Creating the Benchmarks</vt:lpstr>
      <vt:lpstr> Creating IEP Goals- SECTION 5:  Creating the Benchmarks</vt:lpstr>
      <vt:lpstr> Creating IEP Goals- SECTION 5:  Creating the Benchmarks</vt:lpstr>
      <vt:lpstr>PowerPoint Presentation</vt:lpstr>
      <vt:lpstr> Creating IEP Goals- SECTION 5:  Creating the Benchmarks</vt:lpstr>
      <vt:lpstr>Demonstrating Congruency </vt:lpstr>
      <vt:lpstr>Student Case Study Summary</vt:lpstr>
      <vt:lpstr>Thank you!</vt:lpstr>
    </vt:vector>
  </TitlesOfParts>
  <Company>University of Delaware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 Competing Pathway - Robbie</dc:title>
  <dc:creator>pell</dc:creator>
  <cp:lastModifiedBy>Jessica Kradjel</cp:lastModifiedBy>
  <cp:revision>218</cp:revision>
  <cp:lastPrinted>2014-02-27T17:29:17Z</cp:lastPrinted>
  <dcterms:created xsi:type="dcterms:W3CDTF">2014-02-19T17:27:43Z</dcterms:created>
  <dcterms:modified xsi:type="dcterms:W3CDTF">2014-03-04T19:34:11Z</dcterms:modified>
</cp:coreProperties>
</file>