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13D8-0B09-4D6A-BEAF-B6BA96C51E6A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D2AD1-790D-4701-ACA4-844C9C54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8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84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39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13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16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88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78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025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025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131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167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786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D6484-53E6-F742-B89E-86603A4FF3DB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786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76D3B-34A1-D347-8085-EE1FFECD9AC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54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6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2C5EF-43C6-4ADA-BE4B-86E4A1D060F2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2/10/2015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Tier 2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8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6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4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0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3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7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E2387-4D1B-4320-BD8F-AC55708E186D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C0B0E-44AC-4127-B5F2-B0AB20A25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0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2667000"/>
            <a:ext cx="7696200" cy="4038600"/>
          </a:xfrm>
        </p:spPr>
        <p:txBody>
          <a:bodyPr>
            <a:normAutofit/>
          </a:bodyPr>
          <a:lstStyle/>
          <a:p>
            <a:pPr marL="282575" lvl="1"/>
            <a:r>
              <a:rPr lang="en-US" sz="2400" dirty="0" smtClean="0"/>
              <a:t>For students whose behavior is a function of seeking adult attention</a:t>
            </a:r>
          </a:p>
          <a:p>
            <a:pPr marL="282575" lvl="1"/>
            <a:r>
              <a:rPr lang="en-US" sz="2400" dirty="0" smtClean="0"/>
              <a:t>For students who “can do” appropriate behavior but typically “don’t do”</a:t>
            </a:r>
          </a:p>
          <a:p>
            <a:pPr marL="282575" lvl="1"/>
            <a:r>
              <a:rPr lang="en-US" sz="2400" dirty="0" smtClean="0"/>
              <a:t>Goal: to provide greater reinforcement for desired behaviors than is currently provided for undesired behavior</a:t>
            </a:r>
          </a:p>
          <a:p>
            <a:pPr lvl="1"/>
            <a:endParaRPr lang="en-US" sz="900" dirty="0"/>
          </a:p>
          <a:p>
            <a:pPr marL="411480" lvl="1" indent="0" algn="ctr">
              <a:buNone/>
            </a:pPr>
            <a:r>
              <a:rPr lang="en-US" sz="2400" dirty="0" smtClean="0"/>
              <a:t>If the student does not experience the interactions as positive and supportive, the intervention will not work!</a:t>
            </a: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7620000" cy="1143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 smtClean="0">
                <a:latin typeface="Trebuchet MS" panose="020B0603020202020204" pitchFamily="34" charset="0"/>
              </a:rPr>
              <a:t>Effective Tier 2 Practices:</a:t>
            </a:r>
            <a:r>
              <a:rPr lang="en-US" sz="3200" b="1" dirty="0">
                <a:latin typeface="Trebuchet MS" panose="020B0603020202020204" pitchFamily="34" charset="0"/>
              </a:rPr>
              <a:t> </a:t>
            </a:r>
            <a:r>
              <a:rPr lang="en-US" sz="3200" b="1" dirty="0" smtClean="0"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latin typeface="Trebuchet MS" panose="020B0603020202020204" pitchFamily="34" charset="0"/>
              </a:rPr>
            </a:br>
            <a:r>
              <a:rPr lang="en-US" sz="3200" b="1" dirty="0" smtClean="0">
                <a:latin typeface="Trebuchet MS" panose="020B0603020202020204" pitchFamily="34" charset="0"/>
              </a:rPr>
              <a:t>Relationship-Building Interventions</a:t>
            </a:r>
            <a:endParaRPr lang="en-US" sz="3200" b="1" i="1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62669" y="44196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1" y="142830"/>
            <a:ext cx="8649642" cy="1066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latin typeface="Trebuchet MS" panose="020B0603020202020204" pitchFamily="34" charset="0"/>
              </a:rPr>
              <a:t>Other Targeted Interventions…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0" y="6513153"/>
            <a:ext cx="54492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  <a:endParaRPr lang="en-US" sz="14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1" y="1594718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Coordinator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Typically a licensed professional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Typically anchored at the district level (to facilitate persistence with kids who change schools)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Typically at least a .5 FTE</a:t>
            </a:r>
          </a:p>
          <a:p>
            <a:pPr marL="285750" indent="-285750">
              <a:buFont typeface="Arial"/>
              <a:buChar char="•"/>
            </a:pPr>
            <a:endParaRPr lang="en-US" sz="1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Coordinator tasks: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Establishes procedures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Serves as liaison between school and community agencies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Supervises mentors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Provides technical assistance for specific students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Coordinates collection of data and ensures fidelity of implementation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Leads evaluation efforts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537" y="7620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1997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560381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Check means regular (daily) monitoring: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err="1">
                <a:solidFill>
                  <a:prstClr val="black"/>
                </a:solidFill>
                <a:latin typeface="Calibri" panose="020F0502020204030204" pitchFamily="34" charset="0"/>
              </a:rPr>
              <a:t>Tardies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Skipped classes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Absences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Behavior referrals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Suspensions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Grades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Credits earned (high school)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Connect “Basic” means: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Sharing check data with the student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Providing regular feedback to the student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Discussing staying in school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Problem solving about risk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8907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2999" y="6565869"/>
            <a:ext cx="68580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342256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480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Connect “Intensive” means: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Personal and future goal setting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Behavior contracts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Problem solving with parents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Participating in community service or school sponsored activities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Participating in social skills groups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Tutoring and other small group instruction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Alternatives to suspension planning</a:t>
            </a:r>
          </a:p>
          <a:p>
            <a:pPr marL="465138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Other interventions as needed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537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2" name="Rectangle 1"/>
          <p:cNvSpPr/>
          <p:nvPr/>
        </p:nvSpPr>
        <p:spPr>
          <a:xfrm>
            <a:off x="5105400" y="2447329"/>
            <a:ext cx="3276600" cy="3785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prstClr val="black"/>
                </a:solidFill>
                <a:ea typeface="ＭＳ Ｐゴシック" charset="0"/>
              </a:rPr>
              <a:t>Important!</a:t>
            </a:r>
          </a:p>
          <a:p>
            <a:pPr marL="169863"/>
            <a:r>
              <a:rPr lang="en-US" sz="2400" dirty="0">
                <a:solidFill>
                  <a:prstClr val="black"/>
                </a:solidFill>
                <a:ea typeface="ＭＳ Ｐゴシック" charset="0"/>
              </a:rPr>
              <a:t>The process will work best when you have completed comprehensive asset mapping so that mentors have a clear pathway to connect students to existing resources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2999" y="6556558"/>
            <a:ext cx="68580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0550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22859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Cost: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Mentor training: $575 per person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Estimated per student per year cost at a secondary school: $1400</a:t>
            </a:r>
          </a:p>
          <a:p>
            <a:pPr marL="285750" indent="-285750">
              <a:buFont typeface="Arial"/>
              <a:buChar char="•"/>
            </a:pPr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Training: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Two-day workshops available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Onsite training also available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2293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146652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pPr marL="228600" lvl="1"/>
            <a:r>
              <a:rPr lang="en-US" sz="2800" dirty="0" smtClean="0"/>
              <a:t>For students whose behavior is a function of not having appropriate behaviors in their repertoire and need to be taught appropriate replacement behaviors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Skill Building Interventions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0968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829754" cy="516510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Key features of successful skill-building Interventions:</a:t>
            </a:r>
          </a:p>
          <a:p>
            <a:r>
              <a:rPr lang="en-US" sz="2400" dirty="0" smtClean="0"/>
              <a:t>Implemented in small groups, typically outside of the classroom</a:t>
            </a:r>
          </a:p>
          <a:p>
            <a:r>
              <a:rPr lang="en-US" sz="2400" dirty="0" smtClean="0"/>
              <a:t>Address specific </a:t>
            </a:r>
            <a:r>
              <a:rPr lang="en-US" sz="2400" dirty="0"/>
              <a:t>challenging behaviors </a:t>
            </a:r>
            <a:r>
              <a:rPr lang="en-US" sz="2400" dirty="0" smtClean="0"/>
              <a:t>that are replaced with positive behaviors</a:t>
            </a:r>
          </a:p>
          <a:p>
            <a:r>
              <a:rPr lang="en-US" sz="2400" dirty="0" smtClean="0"/>
              <a:t>Take place in a natural environment (i.e. in school, with other students) </a:t>
            </a:r>
          </a:p>
          <a:p>
            <a:r>
              <a:rPr lang="en-US" sz="2400" dirty="0" smtClean="0"/>
              <a:t>Include progress monitoring</a:t>
            </a:r>
          </a:p>
          <a:p>
            <a:r>
              <a:rPr lang="en-US" sz="2400" dirty="0" smtClean="0"/>
              <a:t>Focus on prevention</a:t>
            </a:r>
          </a:p>
          <a:p>
            <a:r>
              <a:rPr lang="en-US" sz="2400" dirty="0" smtClean="0"/>
              <a:t>May involve community: parents, teachers, school staff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Skill Building Interventions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0144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9071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86128"/>
            <a:ext cx="7772400" cy="5200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How will you monitor the success of skill-building interventions?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Clr>
                <a:schemeClr val="tx2"/>
              </a:buClr>
            </a:pPr>
            <a:r>
              <a:rPr lang="en-US" sz="2800" dirty="0" smtClean="0"/>
              <a:t>Daily Progress Reports (DPRs) </a:t>
            </a:r>
          </a:p>
          <a:p>
            <a:pPr>
              <a:buClr>
                <a:schemeClr val="tx2"/>
              </a:buClr>
            </a:pPr>
            <a:r>
              <a:rPr lang="en-US" sz="2800" dirty="0" smtClean="0"/>
              <a:t>Absences &amp; </a:t>
            </a:r>
            <a:r>
              <a:rPr lang="en-US" sz="2800" dirty="0" err="1" smtClean="0"/>
              <a:t>tardies</a:t>
            </a:r>
            <a:r>
              <a:rPr lang="en-US" sz="2800" dirty="0" smtClean="0"/>
              <a:t> </a:t>
            </a:r>
          </a:p>
          <a:p>
            <a:pPr>
              <a:buClr>
                <a:schemeClr val="tx2"/>
              </a:buClr>
            </a:pPr>
            <a:r>
              <a:rPr lang="en-US" sz="2800" dirty="0" smtClean="0"/>
              <a:t>Academic performance </a:t>
            </a:r>
          </a:p>
          <a:p>
            <a:pPr>
              <a:buClr>
                <a:schemeClr val="tx2"/>
              </a:buClr>
            </a:pPr>
            <a:r>
              <a:rPr lang="en-US" sz="2800" dirty="0" smtClean="0"/>
              <a:t>Reduction in referrals for behavior problems </a:t>
            </a:r>
          </a:p>
          <a:p>
            <a:pPr>
              <a:buClr>
                <a:schemeClr val="tx2"/>
              </a:buClr>
            </a:pPr>
            <a:r>
              <a:rPr lang="en-US" sz="2800" dirty="0"/>
              <a:t>Teacher rating scales </a:t>
            </a:r>
          </a:p>
          <a:p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Skill Building Interventions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2800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41151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800600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828801"/>
            <a:ext cx="782975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Who is it for?</a:t>
            </a:r>
          </a:p>
          <a:p>
            <a:pPr marL="690563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Coping Power is a preventive intervention for</a:t>
            </a:r>
          </a:p>
          <a:p>
            <a:pPr marL="690563" indent="-285750"/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   angry and aggressive youth from the 4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th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to 6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th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grades. </a:t>
            </a:r>
          </a:p>
          <a:p>
            <a:endParaRPr lang="en-US" sz="2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What does it involve?</a:t>
            </a:r>
          </a:p>
          <a:p>
            <a:pPr marL="690563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Structured cognitive-behavioral group sessions (40-60 minutes weekly)</a:t>
            </a:r>
          </a:p>
          <a:p>
            <a:pPr marL="690563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Periodic individual sessions</a:t>
            </a:r>
          </a:p>
          <a:p>
            <a:pPr marL="690563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Behavioral parent training groups </a:t>
            </a:r>
          </a:p>
          <a:p>
            <a:pPr marL="690563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Periodic home visits or individual contacts with parents</a:t>
            </a:r>
          </a:p>
          <a:p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Coping Power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9" name="Rectangle 8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3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31" y="1600199"/>
            <a:ext cx="7708523" cy="50929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/>
              <a:t>Evidence?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Positive effects on </a:t>
            </a:r>
            <a:r>
              <a:rPr lang="en-US" sz="2400" dirty="0" smtClean="0"/>
              <a:t>externalizing behavior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Potentially positive effects on social outcomes for children classified with an emotional </a:t>
            </a:r>
            <a:r>
              <a:rPr lang="en-US" sz="2400" dirty="0" smtClean="0"/>
              <a:t>disturbance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Lower rates of substance use </a:t>
            </a:r>
            <a:r>
              <a:rPr lang="en-US" sz="2400" dirty="0" smtClean="0"/>
              <a:t>and delinquency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Reduction in teacher and parent-rated aggressive behavior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Improvements in children’s social behavior (e.g. expressing </a:t>
            </a:r>
            <a:r>
              <a:rPr lang="en-US" sz="2400" dirty="0"/>
              <a:t>emotions, </a:t>
            </a:r>
            <a:r>
              <a:rPr lang="en-US" sz="2400" dirty="0" smtClean="0"/>
              <a:t>handle </a:t>
            </a:r>
            <a:r>
              <a:rPr lang="en-US" sz="2400" dirty="0"/>
              <a:t>disagreements in </a:t>
            </a:r>
            <a:r>
              <a:rPr lang="en-US" sz="2400" dirty="0" smtClean="0"/>
              <a:t>productive ways</a:t>
            </a:r>
            <a:r>
              <a:rPr lang="en-US" sz="2400" dirty="0"/>
              <a:t>, and </a:t>
            </a:r>
            <a:r>
              <a:rPr lang="en-US" sz="2400" dirty="0" smtClean="0"/>
              <a:t>working with </a:t>
            </a:r>
            <a:r>
              <a:rPr lang="en-US" sz="2400" dirty="0"/>
              <a:t>peers in more </a:t>
            </a:r>
            <a:r>
              <a:rPr lang="en-US" sz="2400" dirty="0" smtClean="0"/>
              <a:t>cooperative ways) 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Improvements in parenting behaviors and supportiveness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These outcomes provide guidance for the kind of outcome data you would need to collect to determine effectiveness. Not all of these but something! </a:t>
            </a: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Coping Power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6" name="Rectangle 5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30870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31" y="1809929"/>
            <a:ext cx="7708524" cy="4421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Child Component (34 small group sessions; 4-6 children; two leaders preferred)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Ability to set short and long term goals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Organization and study skills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Anger management skills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Social skills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Problem-solving skills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Ability to resist to peer pressure</a:t>
            </a:r>
          </a:p>
          <a:p>
            <a:pPr marL="635000">
              <a:buFont typeface="Arial"/>
              <a:buChar char="•"/>
            </a:pPr>
            <a:r>
              <a:rPr lang="en-US" sz="2400" dirty="0"/>
              <a:t>Entry into positive peer groups	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Coping Power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0144" y="6096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6" name="Rectangle 5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0856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 smtClean="0">
                <a:latin typeface="Trebuchet MS" panose="020B0603020202020204" pitchFamily="34" charset="0"/>
              </a:rPr>
              <a:t>Effective Tier 2 Practices:</a:t>
            </a:r>
            <a:r>
              <a:rPr lang="en-US" sz="3200" b="1" dirty="0">
                <a:latin typeface="Trebuchet MS" panose="020B0603020202020204" pitchFamily="34" charset="0"/>
              </a:rPr>
              <a:t> </a:t>
            </a:r>
            <a:r>
              <a:rPr lang="en-US" sz="3200" b="1" dirty="0" smtClean="0"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latin typeface="Trebuchet MS" panose="020B0603020202020204" pitchFamily="34" charset="0"/>
              </a:rPr>
            </a:br>
            <a:r>
              <a:rPr lang="en-US" sz="3200" b="1" dirty="0" smtClean="0">
                <a:latin typeface="Trebuchet MS" panose="020B0603020202020204" pitchFamily="34" charset="0"/>
              </a:rPr>
              <a:t>Relationship-Building Interventions</a:t>
            </a:r>
            <a:endParaRPr lang="en-US" sz="3200" b="1" i="1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1" y="1676400"/>
            <a:ext cx="8229601" cy="4530299"/>
          </a:xfrm>
        </p:spPr>
        <p:txBody>
          <a:bodyPr>
            <a:noAutofit/>
          </a:bodyPr>
          <a:lstStyle/>
          <a:p>
            <a:pPr lvl="1"/>
            <a:r>
              <a:rPr lang="en-US" sz="2800" b="1" dirty="0" smtClean="0"/>
              <a:t>What mentoring opportunities are available </a:t>
            </a:r>
            <a:br>
              <a:rPr lang="en-US" sz="2800" b="1" dirty="0" smtClean="0"/>
            </a:br>
            <a:r>
              <a:rPr lang="en-US" sz="2800" b="1" dirty="0" smtClean="0"/>
              <a:t>to your students? </a:t>
            </a:r>
          </a:p>
          <a:p>
            <a:pPr lvl="2"/>
            <a:r>
              <a:rPr lang="en-US" sz="2400" dirty="0" smtClean="0"/>
              <a:t>Big Brothers/Big Sisters?</a:t>
            </a:r>
          </a:p>
          <a:p>
            <a:pPr lvl="2"/>
            <a:r>
              <a:rPr lang="en-US" sz="2400" dirty="0" smtClean="0"/>
              <a:t>Other community-based mentor programs?</a:t>
            </a:r>
          </a:p>
          <a:p>
            <a:pPr lvl="2"/>
            <a:r>
              <a:rPr lang="en-US" sz="2400" dirty="0" smtClean="0"/>
              <a:t>School-based mentor programs? As part of before/after school programming?</a:t>
            </a:r>
            <a:endParaRPr lang="en-US" sz="2400" dirty="0"/>
          </a:p>
          <a:p>
            <a:pPr lvl="1"/>
            <a:r>
              <a:rPr lang="en-US" sz="2800" b="1" dirty="0" smtClean="0"/>
              <a:t>Key features of successful mentoring programs:</a:t>
            </a:r>
          </a:p>
          <a:p>
            <a:pPr lvl="2"/>
            <a:r>
              <a:rPr lang="en-US" sz="2400" dirty="0" smtClean="0"/>
              <a:t>Ongoing mentor training with structured activities</a:t>
            </a:r>
          </a:p>
          <a:p>
            <a:pPr lvl="2"/>
            <a:r>
              <a:rPr lang="en-US" sz="2400" dirty="0" smtClean="0"/>
              <a:t>Clear expectations regarding contact frequency</a:t>
            </a:r>
          </a:p>
          <a:p>
            <a:pPr lvl="2"/>
            <a:r>
              <a:rPr lang="en-US" sz="2400" dirty="0" smtClean="0"/>
              <a:t>Involvement of parents by communicating student goals (</a:t>
            </a:r>
            <a:r>
              <a:rPr lang="en-US" sz="2400" dirty="0" err="1" smtClean="0"/>
              <a:t>DuBois</a:t>
            </a:r>
            <a:r>
              <a:rPr lang="en-US" sz="2400" dirty="0" smtClean="0"/>
              <a:t> et al, 2002; cited in </a:t>
            </a:r>
            <a:r>
              <a:rPr lang="en-US" sz="2400" dirty="0" err="1" smtClean="0"/>
              <a:t>Hawken</a:t>
            </a:r>
            <a:r>
              <a:rPr lang="en-US" sz="2400" dirty="0" smtClean="0"/>
              <a:t> et al.)</a:t>
            </a:r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633947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3" name="Rectangle 2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20004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31" y="1600199"/>
            <a:ext cx="7708523" cy="4394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Parent Component (16 group sessions)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Praise and positive attention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Clear rules and expectations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Promotion of child study skills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Appropriate discipline practices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Parental stress management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Family communication and problem-solving</a:t>
            </a:r>
          </a:p>
          <a:p>
            <a:pPr marL="520700">
              <a:buFont typeface="Arial"/>
              <a:buChar char="•"/>
            </a:pPr>
            <a:r>
              <a:rPr lang="en-US" sz="2400" dirty="0"/>
              <a:t>Reinforcement of problem-solving skills the children the learn in Coping Power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Coping Power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28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6" name="Rectangle 5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24622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>
                <a:latin typeface="Trebuchet MS" panose="020B0603020202020204" pitchFamily="34" charset="0"/>
              </a:rPr>
              <a:t>Effective Tier 2 Practices:</a:t>
            </a:r>
            <a:br>
              <a:rPr lang="en-US" sz="3200" b="1" dirty="0">
                <a:latin typeface="Trebuchet MS" panose="020B0603020202020204" pitchFamily="34" charset="0"/>
              </a:rPr>
            </a:br>
            <a:r>
              <a:rPr lang="en-US" sz="3200" b="1" dirty="0">
                <a:latin typeface="Trebuchet MS" panose="020B0603020202020204" pitchFamily="34" charset="0"/>
              </a:rPr>
              <a:t>Coping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Group Leaders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Master’s level counselor: school psychologist, guidance counselor, social worker etc.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Case Load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Typically 4-6 students per group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n-US" sz="2800" dirty="0" smtClean="0"/>
              <a:t>40-60 min group sessions during school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12 parents or more in parent group sessions</a:t>
            </a:r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9713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>
                <a:latin typeface="Trebuchet MS" panose="020B0603020202020204" pitchFamily="34" charset="0"/>
              </a:rPr>
              <a:t>Effective Tier 2 Practices:</a:t>
            </a:r>
            <a:br>
              <a:rPr lang="en-US" sz="3200" b="1" dirty="0">
                <a:latin typeface="Trebuchet MS" panose="020B0603020202020204" pitchFamily="34" charset="0"/>
              </a:rPr>
            </a:br>
            <a:r>
              <a:rPr lang="en-US" sz="3200" b="1" dirty="0">
                <a:latin typeface="Trebuchet MS" panose="020B0603020202020204" pitchFamily="34" charset="0"/>
              </a:rPr>
              <a:t>Coping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905955" cy="5063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Training </a:t>
            </a:r>
          </a:p>
          <a:p>
            <a:pPr marL="465138">
              <a:buFont typeface="Arial"/>
              <a:buChar char="•"/>
            </a:pPr>
            <a:r>
              <a:rPr lang="en-US" sz="2400" dirty="0"/>
              <a:t>Training workshop completed of 2 to 3 day period</a:t>
            </a:r>
          </a:p>
          <a:p>
            <a:pPr marL="465138">
              <a:buFont typeface="Arial"/>
              <a:buChar char="•"/>
            </a:pPr>
            <a:r>
              <a:rPr lang="en-US" sz="2400" dirty="0"/>
              <a:t>Intensive training includes ongoing consultative supervision and feedback on recorded sessions</a:t>
            </a:r>
          </a:p>
          <a:p>
            <a:pPr marL="465138">
              <a:buFont typeface="Arial"/>
              <a:buChar char="•"/>
            </a:pPr>
            <a:r>
              <a:rPr lang="en-US" sz="2400" dirty="0"/>
              <a:t>Training takes place twice a year on the University of Alabama campus</a:t>
            </a:r>
          </a:p>
          <a:p>
            <a:pPr marL="465138">
              <a:buFont typeface="Arial"/>
              <a:buChar char="•"/>
            </a:pPr>
            <a:r>
              <a:rPr lang="en-US" sz="2400" dirty="0"/>
              <a:t>On-site trainings also </a:t>
            </a:r>
            <a:r>
              <a:rPr lang="en-US" sz="2400" dirty="0" smtClean="0"/>
              <a:t>available</a:t>
            </a:r>
          </a:p>
          <a:p>
            <a:pPr marL="0" indent="0">
              <a:buNone/>
            </a:pPr>
            <a:r>
              <a:rPr lang="en-US" sz="2400" b="1" dirty="0" smtClean="0"/>
              <a:t>Cost </a:t>
            </a:r>
          </a:p>
          <a:p>
            <a:pPr marL="465138">
              <a:buFont typeface="Arial"/>
              <a:buChar char="•"/>
            </a:pPr>
            <a:r>
              <a:rPr lang="en-US" sz="2400" dirty="0" smtClean="0"/>
              <a:t>$733 for child and parents components for 8 students</a:t>
            </a:r>
          </a:p>
          <a:p>
            <a:pPr marL="465138">
              <a:buFont typeface="Arial"/>
              <a:buChar char="•"/>
            </a:pPr>
            <a:r>
              <a:rPr lang="en-US" sz="2400" dirty="0" smtClean="0"/>
              <a:t>$</a:t>
            </a:r>
            <a:r>
              <a:rPr lang="en-US" sz="2400" dirty="0"/>
              <a:t>1000 per participant for onsite training</a:t>
            </a:r>
          </a:p>
          <a:p>
            <a:pPr marL="465138">
              <a:buFont typeface="Arial"/>
              <a:buChar char="•"/>
            </a:pPr>
            <a:r>
              <a:rPr lang="en-US" sz="2400" dirty="0" smtClean="0"/>
              <a:t>$5000 </a:t>
            </a:r>
            <a:r>
              <a:rPr lang="en-US" sz="2400" dirty="0"/>
              <a:t>workshop for up to 30 participants 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30196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>
                <a:latin typeface="Trebuchet MS" panose="020B0603020202020204" pitchFamily="34" charset="0"/>
              </a:rPr>
              <a:t>Effective Tier 2 Practices:</a:t>
            </a:r>
            <a:br>
              <a:rPr lang="en-US" sz="3200" b="1" dirty="0">
                <a:latin typeface="Trebuchet MS" panose="020B0603020202020204" pitchFamily="34" charset="0"/>
              </a:rPr>
            </a:br>
            <a:r>
              <a:rPr lang="en-US" sz="3200" b="1" dirty="0" smtClean="0">
                <a:latin typeface="Trebuchet MS" panose="020B0603020202020204" pitchFamily="34" charset="0"/>
              </a:rPr>
              <a:t>Good Behavior Game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905955" cy="5063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Who is it for?</a:t>
            </a:r>
            <a:endParaRPr lang="en-US" sz="2400" b="1" dirty="0"/>
          </a:p>
          <a:p>
            <a:pPr marL="465138">
              <a:buFont typeface="Arial"/>
              <a:buChar char="•"/>
            </a:pPr>
            <a:r>
              <a:rPr lang="en-US" sz="2400" dirty="0" smtClean="0"/>
              <a:t>Students K-12 demonstrating off-task behaviors in a variety of school settings such as the classroom, hallway, library, or cafeteria</a:t>
            </a:r>
          </a:p>
          <a:p>
            <a:pPr marL="465138">
              <a:buFont typeface="Arial"/>
              <a:buChar char="•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What does it involve?</a:t>
            </a:r>
          </a:p>
          <a:p>
            <a:pPr marL="465138">
              <a:buFont typeface="Arial"/>
              <a:buChar char="•"/>
            </a:pPr>
            <a:r>
              <a:rPr lang="en-US" sz="2400" dirty="0"/>
              <a:t>A</a:t>
            </a:r>
            <a:r>
              <a:rPr lang="en-US" sz="2400" dirty="0" smtClean="0"/>
              <a:t>n interdependent group contingency technique</a:t>
            </a:r>
          </a:p>
          <a:p>
            <a:pPr marL="465138">
              <a:buFont typeface="Arial"/>
              <a:buChar char="•"/>
            </a:pPr>
            <a:r>
              <a:rPr lang="en-US" sz="2400" dirty="0" smtClean="0"/>
              <a:t>A set list of rules students must follow</a:t>
            </a:r>
          </a:p>
          <a:p>
            <a:pPr marL="465138">
              <a:buFont typeface="Arial"/>
              <a:buChar char="•"/>
            </a:pPr>
            <a:r>
              <a:rPr lang="en-US" sz="2400" dirty="0" smtClean="0"/>
              <a:t>Points earned to be exchanged for rewards or privileges</a:t>
            </a:r>
          </a:p>
          <a:p>
            <a:pPr marL="465138">
              <a:buFont typeface="Arial"/>
              <a:buChar char="•"/>
            </a:pPr>
            <a:r>
              <a:rPr lang="en-US" sz="2400" dirty="0" smtClean="0"/>
              <a:t>Teams of students comparable in composition</a:t>
            </a:r>
          </a:p>
          <a:p>
            <a:pPr marL="465138">
              <a:buFont typeface="Arial"/>
              <a:buChar char="•"/>
            </a:pPr>
            <a:endParaRPr lang="en-US" sz="2400" dirty="0" smtClean="0"/>
          </a:p>
          <a:p>
            <a:pPr marL="465138"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5486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TextBox 4"/>
          <p:cNvSpPr txBox="1"/>
          <p:nvPr/>
        </p:nvSpPr>
        <p:spPr>
          <a:xfrm rot="1419587">
            <a:off x="6474210" y="1457649"/>
            <a:ext cx="25146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800" b="1" dirty="0" smtClean="0"/>
          </a:p>
          <a:p>
            <a:pPr algn="ctr"/>
            <a:r>
              <a:rPr lang="en-US" b="1" dirty="0" smtClean="0"/>
              <a:t>Tier </a:t>
            </a:r>
            <a:r>
              <a:rPr lang="en-US" b="1" dirty="0"/>
              <a:t>2 in the Classroom </a:t>
            </a:r>
            <a:r>
              <a:rPr lang="en-US" b="1" dirty="0" smtClean="0"/>
              <a:t>Setting</a:t>
            </a:r>
          </a:p>
          <a:p>
            <a:pPr algn="ctr"/>
            <a:endParaRPr lang="en-US" sz="800" b="1" dirty="0"/>
          </a:p>
        </p:txBody>
      </p:sp>
      <p:sp>
        <p:nvSpPr>
          <p:cNvPr id="6" name="Rectangle 5"/>
          <p:cNvSpPr/>
          <p:nvPr/>
        </p:nvSpPr>
        <p:spPr>
          <a:xfrm>
            <a:off x="1740386" y="6510288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79179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31" y="1600199"/>
            <a:ext cx="7708523" cy="5092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Evidence?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Positive </a:t>
            </a:r>
            <a:r>
              <a:rPr lang="en-US" sz="2400" dirty="0"/>
              <a:t>effects on </a:t>
            </a:r>
            <a:r>
              <a:rPr lang="en-US" sz="2400" dirty="0" smtClean="0"/>
              <a:t>off-task classroom behaviors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Long-term reduction of conduct problems and antisocial behavior in highly aggressive males.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Lower </a:t>
            </a:r>
            <a:r>
              <a:rPr lang="en-US" sz="2400" dirty="0"/>
              <a:t>rates of substance use </a:t>
            </a:r>
            <a:r>
              <a:rPr lang="en-US" sz="2400" dirty="0" smtClean="0"/>
              <a:t>and criminal behavior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Decrease in mental health concerns such as depression, antisocial personality disorder, and suicidal thoughts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Improvements in attendance, relational bullying, and academics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Increased student engagement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Reduction in teacher stress level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Good Behavior Game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0144" y="6096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7" name="Rectangle 6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7746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31" y="1676400"/>
            <a:ext cx="7708524" cy="5048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Implementing the Game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Divide the class into two or more teams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Determine the rules of the game (around 3-5 rules) and clearly define expectations with students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Discuss rewards with students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Divide class time into a set number of intervals (usually 5-10 minutes)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Decide on scoring process and how many points are necessary for students to earn rewards</a:t>
            </a:r>
          </a:p>
          <a:p>
            <a:pPr>
              <a:buFont typeface="Arial"/>
              <a:buChar char="•"/>
            </a:pPr>
            <a:r>
              <a:rPr lang="en-US" sz="2400" dirty="0"/>
              <a:t>At the end of every interval, determine each group’s points by writing the number on the board or chart</a:t>
            </a:r>
            <a:r>
              <a:rPr lang="en-US" sz="2400" dirty="0" smtClean="0"/>
              <a:t>.</a:t>
            </a:r>
          </a:p>
          <a:p>
            <a:pPr>
              <a:buFont typeface="Arial"/>
              <a:buChar char="•"/>
            </a:pPr>
            <a:r>
              <a:rPr lang="en-US" sz="2400" dirty="0"/>
              <a:t>To the greatest extent possible, incorporate student feedback on goals, rules, and rewards.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>
                <a:solidFill>
                  <a:srgbClr val="465E9C"/>
                </a:solidFill>
                <a:latin typeface="Trebuchet MS" panose="020B0603020202020204" pitchFamily="34" charset="0"/>
              </a:rPr>
              <a:t>Good Behavior Game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0144" y="6096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6" name="Rectangle 5"/>
          <p:cNvSpPr/>
          <p:nvPr/>
        </p:nvSpPr>
        <p:spPr>
          <a:xfrm>
            <a:off x="4876800" y="6561379"/>
            <a:ext cx="68580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6650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sz="3200" b="1" dirty="0">
                <a:latin typeface="Trebuchet MS" panose="020B0603020202020204" pitchFamily="34" charset="0"/>
              </a:rPr>
              <a:t>Effective Tier 2 Practices:</a:t>
            </a:r>
            <a:br>
              <a:rPr lang="en-US" sz="3200" b="1" dirty="0">
                <a:latin typeface="Trebuchet MS" panose="020B0603020202020204" pitchFamily="34" charset="0"/>
              </a:rPr>
            </a:br>
            <a:r>
              <a:rPr lang="en-US" sz="3200" b="1" dirty="0">
                <a:solidFill>
                  <a:srgbClr val="465E9C"/>
                </a:solidFill>
                <a:latin typeface="Trebuchet MS" panose="020B0603020202020204" pitchFamily="34" charset="0"/>
              </a:rPr>
              <a:t>Good Behavior Game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How does the game work?</a:t>
            </a:r>
          </a:p>
          <a:p>
            <a:pPr marL="465138">
              <a:buFont typeface="Arial"/>
              <a:buChar char="•"/>
            </a:pPr>
            <a:r>
              <a:rPr lang="en-US" sz="2600" dirty="0"/>
              <a:t>Involving the whole class in a behavior game takes the focus off a single problem </a:t>
            </a:r>
            <a:r>
              <a:rPr lang="en-US" sz="2600" dirty="0" smtClean="0"/>
              <a:t>child.</a:t>
            </a:r>
          </a:p>
          <a:p>
            <a:pPr marL="465138">
              <a:buFont typeface="Arial"/>
              <a:buChar char="•"/>
            </a:pPr>
            <a:r>
              <a:rPr lang="en-US" sz="2600" dirty="0" smtClean="0"/>
              <a:t>Using positive peer pressure and a game-like atmosphere increases motivation.</a:t>
            </a:r>
          </a:p>
          <a:p>
            <a:pPr marL="465138">
              <a:buFont typeface="Arial"/>
              <a:buChar char="•"/>
            </a:pPr>
            <a:r>
              <a:rPr lang="en-US" sz="2600" dirty="0" smtClean="0"/>
              <a:t>Mixing aggressive and prosocial students together on teams promotes the learning of prosocial behaviors as well as influences peer relations.</a:t>
            </a: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When </a:t>
            </a:r>
            <a:r>
              <a:rPr lang="en-US" sz="2800" b="1" i="1" dirty="0" smtClean="0"/>
              <a:t>not</a:t>
            </a:r>
            <a:r>
              <a:rPr lang="en-US" sz="2800" b="1" dirty="0" smtClean="0"/>
              <a:t> to play the game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It makes little sense to play the game with students that are already demonstrating desired behaviors without extrinsic rewards 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5189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sz="3200" b="1" dirty="0">
                <a:latin typeface="Trebuchet MS" panose="020B0603020202020204" pitchFamily="34" charset="0"/>
              </a:rPr>
              <a:t>Effective Tier 2 Practices:</a:t>
            </a:r>
            <a:br>
              <a:rPr lang="en-US" sz="3200" b="1" dirty="0">
                <a:latin typeface="Trebuchet MS" panose="020B0603020202020204" pitchFamily="34" charset="0"/>
              </a:rPr>
            </a:br>
            <a:r>
              <a:rPr lang="en-US" sz="3200" b="1" dirty="0">
                <a:solidFill>
                  <a:srgbClr val="465E9C"/>
                </a:solidFill>
                <a:latin typeface="Trebuchet MS" panose="020B0603020202020204" pitchFamily="34" charset="0"/>
              </a:rPr>
              <a:t>Good Behavior Game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Versions of the Good Behavior Game</a:t>
            </a:r>
          </a:p>
          <a:p>
            <a:pPr marL="465138">
              <a:buFont typeface="Arial"/>
              <a:buChar char="•"/>
            </a:pPr>
            <a:r>
              <a:rPr lang="en-US" sz="2600" dirty="0" smtClean="0"/>
              <a:t>The original Good Behavior Game can be played with little to no additional materials.</a:t>
            </a:r>
          </a:p>
          <a:p>
            <a:pPr marL="465138">
              <a:buFont typeface="Arial"/>
              <a:buChar char="•"/>
            </a:pPr>
            <a:r>
              <a:rPr lang="en-US" sz="2600" dirty="0" smtClean="0"/>
              <a:t>A modified, more complex version of the game called PAX Good Behavior Game has been created for schools in implement.</a:t>
            </a:r>
          </a:p>
          <a:p>
            <a:pPr marL="465138">
              <a:buFont typeface="Arial"/>
              <a:buChar char="•"/>
            </a:pPr>
            <a:r>
              <a:rPr lang="en-US" sz="2600" dirty="0" smtClean="0"/>
              <a:t>Both versions have evidence to support positive outcomes.</a:t>
            </a: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Cost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PAX Good Behavior Game: $249 per classroom kit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PAX implementation video: $225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PAX </a:t>
            </a:r>
            <a:r>
              <a:rPr lang="en-US" sz="2600" dirty="0" err="1" smtClean="0"/>
              <a:t>schoolwide</a:t>
            </a:r>
            <a:r>
              <a:rPr lang="en-US" sz="2600" dirty="0" smtClean="0"/>
              <a:t> implementation guide: $49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5610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dirty="0" smtClean="0">
                <a:latin typeface="Trebuchet MS" panose="020B0603020202020204" pitchFamily="34" charset="0"/>
              </a:rPr>
              <a:t>Other Targeted Interventions</a:t>
            </a:r>
            <a:endParaRPr lang="en-US" sz="3200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See Handout –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Delawarepbs.org</a:t>
            </a:r>
            <a:r>
              <a:rPr lang="en-US" sz="2800" dirty="0" smtClean="0"/>
              <a:t> Tier 2 Resources</a:t>
            </a:r>
          </a:p>
          <a:p>
            <a:r>
              <a:rPr lang="en-US" sz="2800" dirty="0" smtClean="0"/>
              <a:t>All will involve reconfiguration of existing resources or application of additional resources (e.g., workload for those delivering interventions, training)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614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228600" y="1600200"/>
            <a:ext cx="8610600" cy="4758899"/>
          </a:xfrm>
        </p:spPr>
        <p:txBody>
          <a:bodyPr>
            <a:noAutofit/>
          </a:bodyPr>
          <a:lstStyle/>
          <a:p>
            <a:pPr lvl="1"/>
            <a:r>
              <a:rPr lang="en-US" sz="2800" b="1" dirty="0" smtClean="0"/>
              <a:t>How will you monitor the effectiveness of </a:t>
            </a:r>
            <a:br>
              <a:rPr lang="en-US" sz="2800" b="1" dirty="0" smtClean="0"/>
            </a:br>
            <a:r>
              <a:rPr lang="en-US" sz="2800" b="1" dirty="0" smtClean="0"/>
              <a:t>existing mentoring programs? </a:t>
            </a:r>
          </a:p>
          <a:p>
            <a:pPr lvl="2"/>
            <a:r>
              <a:rPr lang="en-US" sz="2400" dirty="0" smtClean="0"/>
              <a:t>Track fidelity </a:t>
            </a:r>
          </a:p>
          <a:p>
            <a:pPr lvl="3"/>
            <a:r>
              <a:rPr lang="en-US" sz="2400" dirty="0" smtClean="0"/>
              <a:t>Frequency of mentoring</a:t>
            </a:r>
          </a:p>
          <a:p>
            <a:pPr lvl="3"/>
            <a:r>
              <a:rPr lang="en-US" sz="2400" dirty="0" smtClean="0"/>
              <a:t>Frequency of parent contact</a:t>
            </a:r>
          </a:p>
          <a:p>
            <a:pPr lvl="3"/>
            <a:r>
              <a:rPr lang="en-US" sz="2400" dirty="0" smtClean="0"/>
              <a:t>Student and/or parent satisfaction with match</a:t>
            </a:r>
          </a:p>
          <a:p>
            <a:pPr lvl="2"/>
            <a:r>
              <a:rPr lang="en-US" sz="2400" dirty="0"/>
              <a:t>Track outcomes using existing data as much as possible</a:t>
            </a:r>
          </a:p>
          <a:p>
            <a:pPr lvl="3"/>
            <a:r>
              <a:rPr lang="en-US" sz="2400" dirty="0" smtClean="0"/>
              <a:t>Reduction in ODR’s</a:t>
            </a:r>
          </a:p>
          <a:p>
            <a:pPr lvl="3"/>
            <a:r>
              <a:rPr lang="en-US" sz="2400" dirty="0" smtClean="0"/>
              <a:t>Improvements in attendance, </a:t>
            </a:r>
            <a:r>
              <a:rPr lang="en-US" sz="2400" dirty="0" err="1" smtClean="0"/>
              <a:t>tardies</a:t>
            </a:r>
            <a:r>
              <a:rPr lang="en-US" sz="2400" dirty="0" smtClean="0"/>
              <a:t>, skips</a:t>
            </a:r>
          </a:p>
          <a:p>
            <a:pPr lvl="3"/>
            <a:r>
              <a:rPr lang="en-US" sz="2400" dirty="0" smtClean="0"/>
              <a:t>Improvements in Daily Report Card of school expectations</a:t>
            </a:r>
            <a:endParaRPr lang="en-US" sz="2800" dirty="0" smtClean="0"/>
          </a:p>
          <a:p>
            <a:pPr lvl="2"/>
            <a:endParaRPr lang="en-US" sz="2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 smtClean="0">
                <a:latin typeface="Trebuchet MS" panose="020B0603020202020204" pitchFamily="34" charset="0"/>
              </a:rPr>
              <a:t>Effective Tier 2 Practices:</a:t>
            </a:r>
            <a:r>
              <a:rPr lang="en-US" sz="3200" b="1" dirty="0">
                <a:latin typeface="Trebuchet MS" panose="020B0603020202020204" pitchFamily="34" charset="0"/>
              </a:rPr>
              <a:t> </a:t>
            </a:r>
            <a:r>
              <a:rPr lang="en-US" sz="3200" b="1" dirty="0" smtClean="0"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latin typeface="Trebuchet MS" panose="020B0603020202020204" pitchFamily="34" charset="0"/>
              </a:rPr>
            </a:br>
            <a:r>
              <a:rPr lang="en-US" sz="3200" b="1" dirty="0" smtClean="0">
                <a:latin typeface="Trebuchet MS" panose="020B0603020202020204" pitchFamily="34" charset="0"/>
              </a:rPr>
              <a:t>Relationship-Building Interventions</a:t>
            </a:r>
            <a:endParaRPr lang="en-US" sz="3200" b="1" i="1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7620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420355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228600" y="1600200"/>
            <a:ext cx="8322318" cy="4758899"/>
          </a:xfrm>
        </p:spPr>
        <p:txBody>
          <a:bodyPr>
            <a:noAutofit/>
          </a:bodyPr>
          <a:lstStyle/>
          <a:p>
            <a:pPr lvl="1"/>
            <a:r>
              <a:rPr lang="en-US" sz="2800" b="1" dirty="0" smtClean="0"/>
              <a:t>How will you monitor the effectiveness of </a:t>
            </a:r>
            <a:br>
              <a:rPr lang="en-US" sz="2800" b="1" dirty="0" smtClean="0"/>
            </a:br>
            <a:r>
              <a:rPr lang="en-US" sz="2800" b="1" dirty="0" smtClean="0"/>
              <a:t>existing mentoring programs? </a:t>
            </a:r>
          </a:p>
          <a:p>
            <a:pPr lvl="2"/>
            <a:r>
              <a:rPr lang="en-US" sz="2400" dirty="0" smtClean="0"/>
              <a:t>Summarize these individual data for use in tracking the success of the system</a:t>
            </a:r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/>
          <a:lstStyle/>
          <a:p>
            <a:r>
              <a:rPr lang="en-US" sz="3200" b="1" dirty="0" smtClean="0">
                <a:latin typeface="Trebuchet MS" panose="020B0603020202020204" pitchFamily="34" charset="0"/>
              </a:rPr>
              <a:t>Effective Tier 2 Practices:</a:t>
            </a:r>
            <a:r>
              <a:rPr lang="en-US" sz="3200" b="1" dirty="0">
                <a:latin typeface="Trebuchet MS" panose="020B0603020202020204" pitchFamily="34" charset="0"/>
              </a:rPr>
              <a:t> </a:t>
            </a:r>
            <a:r>
              <a:rPr lang="en-US" sz="3200" b="1" dirty="0" smtClean="0"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latin typeface="Trebuchet MS" panose="020B0603020202020204" pitchFamily="34" charset="0"/>
              </a:rPr>
            </a:br>
            <a:r>
              <a:rPr lang="en-US" sz="3200" b="1" dirty="0" smtClean="0">
                <a:latin typeface="Trebuchet MS" panose="020B0603020202020204" pitchFamily="34" charset="0"/>
              </a:rPr>
              <a:t>Relationship-Building Interventions</a:t>
            </a:r>
            <a:endParaRPr lang="en-US" sz="3200" b="1" i="1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7620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18064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753374"/>
            <a:ext cx="8001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/>
              </a:rPr>
              <a:t>Who is it for?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Students K-12 showing signs of disengagement from school through misbehavior, poor attendance, poor grades</a:t>
            </a:r>
          </a:p>
          <a:p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Calibri"/>
              </a:rPr>
              <a:t>What does it involve?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Ongoing mentoring relationship for 2+ years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Regular progress checks using existing data (e.g., attendance, grades, behavior referrals)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Individualized interventions as needed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Engagement with families</a:t>
            </a:r>
          </a:p>
          <a:p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97280" y="685799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30211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077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Calibri" panose="020F0502020204030204" pitchFamily="34" charset="0"/>
              </a:rPr>
              <a:t>Evidence?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Fewer drop outs following freshman year (9% vs. 30%) and fewer drop outs by senior year (39% vs. 58%)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Participants had better social skills, attendance, and graduation rates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Better engagement and attendance among elementary students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Better engagement of families (as reported by teachers)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6858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164913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077200" cy="4585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Personal characteristics of mentors?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Believe that all students, especially those living in at-risk circumstances, have strengths and can learn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Believe that students can change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Believe in the power of problem-solving to develop personal competencies in students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Willing to persist, despite student behavior and poor choices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Willing to collaborate with schools and families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The ability to negotiate, compromise and confront conflict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Organizational and case management skills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Nonjudgmental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Ability to work independently</a:t>
            </a:r>
          </a:p>
          <a:p>
            <a:pPr marL="395288" lvl="1" indent="-285750">
              <a:buFont typeface="Arial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 panose="020F0502020204030204" pitchFamily="34" charset="0"/>
              </a:rPr>
              <a:t>Want to do this work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5334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34897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594718"/>
            <a:ext cx="8001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Mentors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Have a bachelor’s degree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Have flexibility in availability (evenings and weekends)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Are not therapists or social workers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Are not miracle workers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Caseload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25 students per mentor working a half-time position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For the highest risk students, a somewhat lower caseload is recommended (1:20)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If existing school personnel are to be used, much smaller caseloads (around 1:4) and work role adjustments are needed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537" y="60960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9629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817906"/>
            <a:ext cx="7924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If using school staff as mentors: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Can use teachers, counselors, psychologists, others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Provide a stipend if taking on a caseload of 5 or more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Relieve mentors of other duties to provide time (e.g., lunch duty, bus duty)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Or…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Use committed community volunteers (e.g., graduate students) supervised by trained psychologist, counselor, or social worker who has dedicated time to this supervision/management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6031" y="336202"/>
            <a:ext cx="76200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3333CC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Effective Tier 2 Practices: </a:t>
            </a:r>
            <a:b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</a:br>
            <a:r>
              <a:rPr lang="en-US" sz="3200" b="1" dirty="0" smtClean="0">
                <a:solidFill>
                  <a:srgbClr val="465E9C"/>
                </a:solidFill>
                <a:latin typeface="Trebuchet MS" panose="020B0603020202020204" pitchFamily="34" charset="0"/>
              </a:rPr>
              <a:t>Check and Connect</a:t>
            </a:r>
            <a:endParaRPr lang="en-US" sz="3200" b="1" i="1" dirty="0">
              <a:solidFill>
                <a:srgbClr val="465E9C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2773" y="589380"/>
            <a:ext cx="15917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How is academic success being addressed?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99" y="6550223"/>
            <a:ext cx="6858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Delaware Positive Behavior Support Project – Targeted Teams PD 2015</a:t>
            </a:r>
          </a:p>
        </p:txBody>
      </p:sp>
    </p:spTree>
    <p:extLst>
      <p:ext uri="{BB962C8B-B14F-4D97-AF65-F5344CB8AC3E}">
        <p14:creationId xmlns:p14="http://schemas.microsoft.com/office/powerpoint/2010/main" val="89474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2263</Words>
  <Application>Microsoft Office PowerPoint</Application>
  <PresentationFormat>On-screen Show (4:3)</PresentationFormat>
  <Paragraphs>386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Effective Tier 2 Practices:  Relationship-Building Interventions</vt:lpstr>
      <vt:lpstr>Effective Tier 2 Practices:  Relationship-Building Interventions</vt:lpstr>
      <vt:lpstr>Effective Tier 2 Practices:  Relationship-Building Interventions</vt:lpstr>
      <vt:lpstr>Effective Tier 2 Practices:  Relationship-Building Interventions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Effective Tier 2 Practices: Coping Power</vt:lpstr>
      <vt:lpstr>Effective Tier 2 Practices: Coping Power</vt:lpstr>
      <vt:lpstr>Effective Tier 2 Practices: Good Behavior Game</vt:lpstr>
      <vt:lpstr>PowerPoint Presentation</vt:lpstr>
      <vt:lpstr>PowerPoint Presentation</vt:lpstr>
      <vt:lpstr>Effective Tier 2 Practices: Good Behavior Game</vt:lpstr>
      <vt:lpstr>Effective Tier 2 Practices: Good Behavior Game</vt:lpstr>
      <vt:lpstr>Other Targeted Interventions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2016-11-22T18:23:57Z</dcterms:created>
  <dcterms:modified xsi:type="dcterms:W3CDTF">2016-11-22T18:54:28Z</dcterms:modified>
</cp:coreProperties>
</file>