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charts/chart1.xml" ContentType="application/vnd.openxmlformats-officedocument.drawingml.chart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5" r:id="rId1"/>
    <p:sldMasterId id="2147485331" r:id="rId2"/>
    <p:sldMasterId id="2147485344" r:id="rId3"/>
    <p:sldMasterId id="2147485358" r:id="rId4"/>
  </p:sldMasterIdLst>
  <p:notesMasterIdLst>
    <p:notesMasterId r:id="rId101"/>
  </p:notesMasterIdLst>
  <p:handoutMasterIdLst>
    <p:handoutMasterId r:id="rId102"/>
  </p:handoutMasterIdLst>
  <p:sldIdLst>
    <p:sldId id="1059" r:id="rId5"/>
    <p:sldId id="389" r:id="rId6"/>
    <p:sldId id="692" r:id="rId7"/>
    <p:sldId id="694" r:id="rId8"/>
    <p:sldId id="1106" r:id="rId9"/>
    <p:sldId id="1107" r:id="rId10"/>
    <p:sldId id="737" r:id="rId11"/>
    <p:sldId id="1104" r:id="rId12"/>
    <p:sldId id="1105" r:id="rId13"/>
    <p:sldId id="867" r:id="rId14"/>
    <p:sldId id="1179" r:id="rId15"/>
    <p:sldId id="1003" r:id="rId16"/>
    <p:sldId id="1002" r:id="rId17"/>
    <p:sldId id="1048" r:id="rId18"/>
    <p:sldId id="1005" r:id="rId19"/>
    <p:sldId id="1013" r:id="rId20"/>
    <p:sldId id="1108" r:id="rId21"/>
    <p:sldId id="1141" r:id="rId22"/>
    <p:sldId id="1142" r:id="rId23"/>
    <p:sldId id="1111" r:id="rId24"/>
    <p:sldId id="1112" r:id="rId25"/>
    <p:sldId id="1113" r:id="rId26"/>
    <p:sldId id="1144" r:id="rId27"/>
    <p:sldId id="903" r:id="rId28"/>
    <p:sldId id="889" r:id="rId29"/>
    <p:sldId id="1182" r:id="rId30"/>
    <p:sldId id="1116" r:id="rId31"/>
    <p:sldId id="1145" r:id="rId32"/>
    <p:sldId id="1117" r:id="rId33"/>
    <p:sldId id="900" r:id="rId34"/>
    <p:sldId id="901" r:id="rId35"/>
    <p:sldId id="1119" r:id="rId36"/>
    <p:sldId id="1118" r:id="rId37"/>
    <p:sldId id="899" r:id="rId38"/>
    <p:sldId id="1073" r:id="rId39"/>
    <p:sldId id="1124" r:id="rId40"/>
    <p:sldId id="1121" r:id="rId41"/>
    <p:sldId id="1120" r:id="rId42"/>
    <p:sldId id="1180" r:id="rId43"/>
    <p:sldId id="1181" r:id="rId44"/>
    <p:sldId id="1186" r:id="rId45"/>
    <p:sldId id="1187" r:id="rId46"/>
    <p:sldId id="1184" r:id="rId47"/>
    <p:sldId id="1188" r:id="rId48"/>
    <p:sldId id="1189" r:id="rId49"/>
    <p:sldId id="1190" r:id="rId50"/>
    <p:sldId id="1191" r:id="rId51"/>
    <p:sldId id="1192" r:id="rId52"/>
    <p:sldId id="1193" r:id="rId53"/>
    <p:sldId id="1194" r:id="rId54"/>
    <p:sldId id="891" r:id="rId55"/>
    <p:sldId id="1125" r:id="rId56"/>
    <p:sldId id="969" r:id="rId57"/>
    <p:sldId id="884" r:id="rId58"/>
    <p:sldId id="908" r:id="rId59"/>
    <p:sldId id="909" r:id="rId60"/>
    <p:sldId id="1060" r:id="rId61"/>
    <p:sldId id="965" r:id="rId62"/>
    <p:sldId id="1130" r:id="rId63"/>
    <p:sldId id="1171" r:id="rId64"/>
    <p:sldId id="1132" r:id="rId65"/>
    <p:sldId id="910" r:id="rId66"/>
    <p:sldId id="896" r:id="rId67"/>
    <p:sldId id="905" r:id="rId68"/>
    <p:sldId id="897" r:id="rId69"/>
    <p:sldId id="885" r:id="rId70"/>
    <p:sldId id="912" r:id="rId71"/>
    <p:sldId id="974" r:id="rId72"/>
    <p:sldId id="1056" r:id="rId73"/>
    <p:sldId id="1197" r:id="rId74"/>
    <p:sldId id="1198" r:id="rId75"/>
    <p:sldId id="1199" r:id="rId76"/>
    <p:sldId id="1200" r:id="rId77"/>
    <p:sldId id="1201" r:id="rId78"/>
    <p:sldId id="1202" r:id="rId79"/>
    <p:sldId id="1203" r:id="rId80"/>
    <p:sldId id="1204" r:id="rId81"/>
    <p:sldId id="1205" r:id="rId82"/>
    <p:sldId id="1206" r:id="rId83"/>
    <p:sldId id="1207" r:id="rId84"/>
    <p:sldId id="1208" r:id="rId85"/>
    <p:sldId id="1209" r:id="rId86"/>
    <p:sldId id="1210" r:id="rId87"/>
    <p:sldId id="1211" r:id="rId88"/>
    <p:sldId id="1212" r:id="rId89"/>
    <p:sldId id="1213" r:id="rId90"/>
    <p:sldId id="1214" r:id="rId91"/>
    <p:sldId id="1215" r:id="rId92"/>
    <p:sldId id="1218" r:id="rId93"/>
    <p:sldId id="1219" r:id="rId94"/>
    <p:sldId id="1220" r:id="rId95"/>
    <p:sldId id="1216" r:id="rId96"/>
    <p:sldId id="1153" r:id="rId97"/>
    <p:sldId id="1154" r:id="rId98"/>
    <p:sldId id="1151" r:id="rId99"/>
    <p:sldId id="1178" r:id="rId10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E9C"/>
    <a:srgbClr val="FFFF00"/>
    <a:srgbClr val="F7FB94"/>
    <a:srgbClr val="FF9900"/>
    <a:srgbClr val="3333CC"/>
    <a:srgbClr val="003399"/>
    <a:srgbClr val="DCF8AE"/>
    <a:srgbClr val="FF0000"/>
    <a:srgbClr val="FFCC00"/>
    <a:srgbClr val="FFE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76" autoAdjust="0"/>
    <p:restoredTop sz="81199" autoAdjust="0"/>
  </p:normalViewPr>
  <p:slideViewPr>
    <p:cSldViewPr>
      <p:cViewPr>
        <p:scale>
          <a:sx n="80" d="100"/>
          <a:sy n="80" d="100"/>
        </p:scale>
        <p:origin x="-155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4" y="228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44214"/>
    </p:cViewPr>
  </p:sorterViewPr>
  <p:notesViewPr>
    <p:cSldViewPr>
      <p:cViewPr varScale="1">
        <p:scale>
          <a:sx n="72" d="100"/>
          <a:sy n="72" d="100"/>
        </p:scale>
        <p:origin x="3168" y="21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Rachelle's Behavior Report Data</a:t>
            </a:r>
          </a:p>
          <a:p>
            <a:pPr>
              <a:defRPr/>
            </a:pPr>
            <a:r>
              <a:rPr lang="en-US"/>
              <a:t>Using Kind Words with Peers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Earned</c:v>
                </c:pt>
              </c:strCache>
            </c:strRef>
          </c:tx>
          <c:dLbls>
            <c:dLbl>
              <c:idx val="16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Sheet1!$B$1:$R$1</c:f>
              <c:numCache>
                <c:formatCode>m/d;@</c:formatCode>
                <c:ptCount val="17"/>
                <c:pt idx="0">
                  <c:v>41675</c:v>
                </c:pt>
                <c:pt idx="1">
                  <c:v>41676</c:v>
                </c:pt>
                <c:pt idx="2">
                  <c:v>41677</c:v>
                </c:pt>
                <c:pt idx="3">
                  <c:v>41680</c:v>
                </c:pt>
                <c:pt idx="4">
                  <c:v>41681</c:v>
                </c:pt>
                <c:pt idx="5">
                  <c:v>41682</c:v>
                </c:pt>
                <c:pt idx="6">
                  <c:v>41683</c:v>
                </c:pt>
                <c:pt idx="7">
                  <c:v>39127</c:v>
                </c:pt>
                <c:pt idx="8">
                  <c:v>41687</c:v>
                </c:pt>
                <c:pt idx="9">
                  <c:v>41688</c:v>
                </c:pt>
                <c:pt idx="10">
                  <c:v>41689</c:v>
                </c:pt>
                <c:pt idx="11">
                  <c:v>41690</c:v>
                </c:pt>
                <c:pt idx="12">
                  <c:v>41691</c:v>
                </c:pt>
                <c:pt idx="13">
                  <c:v>41694</c:v>
                </c:pt>
                <c:pt idx="14">
                  <c:v>41695</c:v>
                </c:pt>
              </c:numCache>
            </c:numRef>
          </c:cat>
          <c:val>
            <c:numRef>
              <c:f>Sheet1!$B$2:$R$2</c:f>
              <c:numCache>
                <c:formatCode>General</c:formatCode>
                <c:ptCount val="17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70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43</c:v>
                </c:pt>
                <c:pt idx="11">
                  <c:v>70</c:v>
                </c:pt>
                <c:pt idx="12">
                  <c:v>38</c:v>
                </c:pt>
                <c:pt idx="13">
                  <c:v>21</c:v>
                </c:pt>
                <c:pt idx="14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46080"/>
        <c:axId val="128851968"/>
      </c:lineChart>
      <c:dateAx>
        <c:axId val="128846080"/>
        <c:scaling>
          <c:orientation val="minMax"/>
          <c:max val="41695"/>
          <c:min val="41675"/>
        </c:scaling>
        <c:delete val="0"/>
        <c:axPos val="b"/>
        <c:numFmt formatCode="m/d/yy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28851968"/>
        <c:crosses val="autoZero"/>
        <c:auto val="1"/>
        <c:lblOffset val="100"/>
        <c:baseTimeUnit val="days"/>
        <c:majorUnit val="2"/>
        <c:majorTimeUnit val="days"/>
        <c:minorUnit val="1"/>
        <c:minorTimeUnit val="days"/>
      </c:dateAx>
      <c:valAx>
        <c:axId val="1288519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Percentatge of Points Earned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884608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92F4-7DF9-4F4F-BC11-EF35F30BE69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726D310-C424-46A4-9610-476EA901D117}">
      <dgm:prSet phldrT="[Text]" custT="1"/>
      <dgm:spPr/>
      <dgm:t>
        <a:bodyPr/>
        <a:lstStyle/>
        <a:p>
          <a:r>
            <a:rPr lang="en-US" sz="2000" dirty="0" smtClean="0"/>
            <a:t>Identify Students</a:t>
          </a:r>
        </a:p>
        <a:p>
          <a:r>
            <a:rPr lang="en-US" sz="2000" dirty="0" smtClean="0"/>
            <a:t>“In”</a:t>
          </a:r>
          <a:endParaRPr lang="en-US" sz="2000" dirty="0"/>
        </a:p>
      </dgm:t>
    </dgm:pt>
    <dgm:pt modelId="{286593D3-DE55-4A38-B0EE-D27EBEE1AAA5}" type="parTrans" cxnId="{EEDBD8C1-ACF9-405A-949A-9188BDF1196C}">
      <dgm:prSet/>
      <dgm:spPr/>
      <dgm:t>
        <a:bodyPr/>
        <a:lstStyle/>
        <a:p>
          <a:endParaRPr lang="en-US"/>
        </a:p>
      </dgm:t>
    </dgm:pt>
    <dgm:pt modelId="{0B69DCD6-B65F-44C9-A7EF-95D585F6CFCD}" type="sibTrans" cxnId="{EEDBD8C1-ACF9-405A-949A-9188BDF1196C}">
      <dgm:prSet/>
      <dgm:spPr/>
      <dgm:t>
        <a:bodyPr/>
        <a:lstStyle/>
        <a:p>
          <a:endParaRPr lang="en-US"/>
        </a:p>
      </dgm:t>
    </dgm:pt>
    <dgm:pt modelId="{C5868410-0C3E-4D97-8EAA-BD6032616808}">
      <dgm:prSet phldrT="[Text]" custT="1"/>
      <dgm:spPr/>
      <dgm:t>
        <a:bodyPr/>
        <a:lstStyle/>
        <a:p>
          <a:r>
            <a:rPr lang="en-US" sz="2000" dirty="0" smtClean="0"/>
            <a:t>Progress Monitor</a:t>
          </a:r>
        </a:p>
        <a:p>
          <a:r>
            <a:rPr lang="en-US" sz="2000" dirty="0" smtClean="0"/>
            <a:t>“On”</a:t>
          </a:r>
          <a:endParaRPr lang="en-US" sz="2000" dirty="0"/>
        </a:p>
      </dgm:t>
    </dgm:pt>
    <dgm:pt modelId="{82FD6CC1-9399-4FB3-A830-B8F9D8B1DDF3}" type="parTrans" cxnId="{A766CBC1-AB40-4ECC-8F8C-C6BACD480CCB}">
      <dgm:prSet/>
      <dgm:spPr/>
      <dgm:t>
        <a:bodyPr/>
        <a:lstStyle/>
        <a:p>
          <a:endParaRPr lang="en-US"/>
        </a:p>
      </dgm:t>
    </dgm:pt>
    <dgm:pt modelId="{8DB07E53-EB97-41D9-9DE9-9FCF7C8758BF}" type="sibTrans" cxnId="{A766CBC1-AB40-4ECC-8F8C-C6BACD480CCB}">
      <dgm:prSet/>
      <dgm:spPr/>
      <dgm:t>
        <a:bodyPr/>
        <a:lstStyle/>
        <a:p>
          <a:endParaRPr lang="en-US"/>
        </a:p>
      </dgm:t>
    </dgm:pt>
    <dgm:pt modelId="{A2A1880A-B789-42A3-B86C-8AB46DC387F2}">
      <dgm:prSet phldrT="[Text]" custT="1"/>
      <dgm:spPr/>
      <dgm:t>
        <a:bodyPr/>
        <a:lstStyle/>
        <a:p>
          <a:r>
            <a:rPr lang="en-US" sz="2000" dirty="0" smtClean="0"/>
            <a:t>Transition</a:t>
          </a:r>
        </a:p>
        <a:p>
          <a:r>
            <a:rPr lang="en-US" sz="2000" dirty="0" smtClean="0"/>
            <a:t>“Out”</a:t>
          </a:r>
          <a:endParaRPr lang="en-US" sz="2000" dirty="0"/>
        </a:p>
      </dgm:t>
    </dgm:pt>
    <dgm:pt modelId="{B8ACD9FA-95B1-43CE-B0D9-19E826E387D8}" type="parTrans" cxnId="{24BE82E3-BC58-44D8-AF85-38A8A40ED4D8}">
      <dgm:prSet/>
      <dgm:spPr/>
      <dgm:t>
        <a:bodyPr/>
        <a:lstStyle/>
        <a:p>
          <a:endParaRPr lang="en-US"/>
        </a:p>
      </dgm:t>
    </dgm:pt>
    <dgm:pt modelId="{D216BD3D-771B-4231-B076-DDC024940A04}" type="sibTrans" cxnId="{24BE82E3-BC58-44D8-AF85-38A8A40ED4D8}">
      <dgm:prSet/>
      <dgm:spPr/>
      <dgm:t>
        <a:bodyPr/>
        <a:lstStyle/>
        <a:p>
          <a:endParaRPr lang="en-US"/>
        </a:p>
      </dgm:t>
    </dgm:pt>
    <dgm:pt modelId="{8AD9EDA0-53AA-4E24-912B-06C582CE11FD}" type="pres">
      <dgm:prSet presAssocID="{016692F4-7DF9-4F4F-BC11-EF35F30BE697}" presName="Name0" presStyleCnt="0">
        <dgm:presLayoutVars>
          <dgm:dir/>
          <dgm:resizeHandles val="exact"/>
        </dgm:presLayoutVars>
      </dgm:prSet>
      <dgm:spPr/>
    </dgm:pt>
    <dgm:pt modelId="{62E2344A-A63A-4AEF-A71F-79EA891697DF}" type="pres">
      <dgm:prSet presAssocID="{0726D310-C424-46A4-9610-476EA901D117}" presName="composite" presStyleCnt="0"/>
      <dgm:spPr/>
    </dgm:pt>
    <dgm:pt modelId="{71701DAE-D6DC-476A-A9B7-FB03B1CF441C}" type="pres">
      <dgm:prSet presAssocID="{0726D310-C424-46A4-9610-476EA901D117}" presName="bgChev" presStyleLbl="node1" presStyleIdx="0" presStyleCnt="3" custScaleY="149730"/>
      <dgm:spPr/>
    </dgm:pt>
    <dgm:pt modelId="{1BA1E3A7-D98E-4AF2-893F-20B7FE2EE9C2}" type="pres">
      <dgm:prSet presAssocID="{0726D310-C424-46A4-9610-476EA901D117}" presName="txNode" presStyleLbl="fgAcc1" presStyleIdx="0" presStyleCnt="3" custScaleY="139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01103-CA0E-4D3B-888A-8BAB2707D53B}" type="pres">
      <dgm:prSet presAssocID="{0B69DCD6-B65F-44C9-A7EF-95D585F6CFCD}" presName="compositeSpace" presStyleCnt="0"/>
      <dgm:spPr/>
    </dgm:pt>
    <dgm:pt modelId="{DDB386D7-F357-47D1-8E04-8A5F460C0038}" type="pres">
      <dgm:prSet presAssocID="{C5868410-0C3E-4D97-8EAA-BD6032616808}" presName="composite" presStyleCnt="0"/>
      <dgm:spPr/>
    </dgm:pt>
    <dgm:pt modelId="{F2B8A9AE-E1A9-452C-878E-A491D7D88275}" type="pres">
      <dgm:prSet presAssocID="{C5868410-0C3E-4D97-8EAA-BD6032616808}" presName="bgChev" presStyleLbl="node1" presStyleIdx="1" presStyleCnt="3" custScaleY="151575"/>
      <dgm:spPr/>
    </dgm:pt>
    <dgm:pt modelId="{ED358AA8-B1A0-4E7B-A26B-9DB566644C80}" type="pres">
      <dgm:prSet presAssocID="{C5868410-0C3E-4D97-8EAA-BD6032616808}" presName="txNode" presStyleLbl="fgAcc1" presStyleIdx="1" presStyleCnt="3" custScaleY="136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A973-5504-454D-894E-6F33DB3A26F2}" type="pres">
      <dgm:prSet presAssocID="{8DB07E53-EB97-41D9-9DE9-9FCF7C8758BF}" presName="compositeSpace" presStyleCnt="0"/>
      <dgm:spPr/>
    </dgm:pt>
    <dgm:pt modelId="{A8B6F495-8DC6-4E12-BC70-5D3A9BE94B94}" type="pres">
      <dgm:prSet presAssocID="{A2A1880A-B789-42A3-B86C-8AB46DC387F2}" presName="composite" presStyleCnt="0"/>
      <dgm:spPr/>
    </dgm:pt>
    <dgm:pt modelId="{4529098C-4CF2-4B97-AD39-F44235F385CB}" type="pres">
      <dgm:prSet presAssocID="{A2A1880A-B789-42A3-B86C-8AB46DC387F2}" presName="bgChev" presStyleLbl="node1" presStyleIdx="2" presStyleCnt="3" custScaleY="133618"/>
      <dgm:spPr/>
    </dgm:pt>
    <dgm:pt modelId="{734C392D-9DA8-4C8B-AFF5-8BEA3B1D00C1}" type="pres">
      <dgm:prSet presAssocID="{A2A1880A-B789-42A3-B86C-8AB46DC387F2}" presName="txNode" presStyleLbl="fgAcc1" presStyleIdx="2" presStyleCnt="3" custScaleY="128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E82E3-BC58-44D8-AF85-38A8A40ED4D8}" srcId="{016692F4-7DF9-4F4F-BC11-EF35F30BE697}" destId="{A2A1880A-B789-42A3-B86C-8AB46DC387F2}" srcOrd="2" destOrd="0" parTransId="{B8ACD9FA-95B1-43CE-B0D9-19E826E387D8}" sibTransId="{D216BD3D-771B-4231-B076-DDC024940A04}"/>
    <dgm:cxn modelId="{FA28E42D-DF8F-49CD-ABFF-8B3D7FE9A7ED}" type="presOf" srcId="{016692F4-7DF9-4F4F-BC11-EF35F30BE697}" destId="{8AD9EDA0-53AA-4E24-912B-06C582CE11FD}" srcOrd="0" destOrd="0" presId="urn:microsoft.com/office/officeart/2005/8/layout/chevronAccent+Icon"/>
    <dgm:cxn modelId="{19E42C56-543C-44EE-A2BC-45F228C928FE}" type="presOf" srcId="{C5868410-0C3E-4D97-8EAA-BD6032616808}" destId="{ED358AA8-B1A0-4E7B-A26B-9DB566644C80}" srcOrd="0" destOrd="0" presId="urn:microsoft.com/office/officeart/2005/8/layout/chevronAccent+Icon"/>
    <dgm:cxn modelId="{EEDBD8C1-ACF9-405A-949A-9188BDF1196C}" srcId="{016692F4-7DF9-4F4F-BC11-EF35F30BE697}" destId="{0726D310-C424-46A4-9610-476EA901D117}" srcOrd="0" destOrd="0" parTransId="{286593D3-DE55-4A38-B0EE-D27EBEE1AAA5}" sibTransId="{0B69DCD6-B65F-44C9-A7EF-95D585F6CFCD}"/>
    <dgm:cxn modelId="{E7CBFC87-1222-40F1-8005-30BE1F63A73B}" type="presOf" srcId="{0726D310-C424-46A4-9610-476EA901D117}" destId="{1BA1E3A7-D98E-4AF2-893F-20B7FE2EE9C2}" srcOrd="0" destOrd="0" presId="urn:microsoft.com/office/officeart/2005/8/layout/chevronAccent+Icon"/>
    <dgm:cxn modelId="{A766CBC1-AB40-4ECC-8F8C-C6BACD480CCB}" srcId="{016692F4-7DF9-4F4F-BC11-EF35F30BE697}" destId="{C5868410-0C3E-4D97-8EAA-BD6032616808}" srcOrd="1" destOrd="0" parTransId="{82FD6CC1-9399-4FB3-A830-B8F9D8B1DDF3}" sibTransId="{8DB07E53-EB97-41D9-9DE9-9FCF7C8758BF}"/>
    <dgm:cxn modelId="{B81CB7BC-945A-485A-8ECF-C9C84DC8D35D}" type="presOf" srcId="{A2A1880A-B789-42A3-B86C-8AB46DC387F2}" destId="{734C392D-9DA8-4C8B-AFF5-8BEA3B1D00C1}" srcOrd="0" destOrd="0" presId="urn:microsoft.com/office/officeart/2005/8/layout/chevronAccent+Icon"/>
    <dgm:cxn modelId="{7A62C69C-2C3A-4DE7-AE68-E48F49494C4C}" type="presParOf" srcId="{8AD9EDA0-53AA-4E24-912B-06C582CE11FD}" destId="{62E2344A-A63A-4AEF-A71F-79EA891697DF}" srcOrd="0" destOrd="0" presId="urn:microsoft.com/office/officeart/2005/8/layout/chevronAccent+Icon"/>
    <dgm:cxn modelId="{2C216802-59B5-445C-90C8-EADF2E5C0C36}" type="presParOf" srcId="{62E2344A-A63A-4AEF-A71F-79EA891697DF}" destId="{71701DAE-D6DC-476A-A9B7-FB03B1CF441C}" srcOrd="0" destOrd="0" presId="urn:microsoft.com/office/officeart/2005/8/layout/chevronAccent+Icon"/>
    <dgm:cxn modelId="{BBDEBC65-2C1D-4AAA-A7B0-A9F4F66EA0E7}" type="presParOf" srcId="{62E2344A-A63A-4AEF-A71F-79EA891697DF}" destId="{1BA1E3A7-D98E-4AF2-893F-20B7FE2EE9C2}" srcOrd="1" destOrd="0" presId="urn:microsoft.com/office/officeart/2005/8/layout/chevronAccent+Icon"/>
    <dgm:cxn modelId="{019DB8B9-41A1-494D-91AF-54D13092574E}" type="presParOf" srcId="{8AD9EDA0-53AA-4E24-912B-06C582CE11FD}" destId="{44201103-CA0E-4D3B-888A-8BAB2707D53B}" srcOrd="1" destOrd="0" presId="urn:microsoft.com/office/officeart/2005/8/layout/chevronAccent+Icon"/>
    <dgm:cxn modelId="{528455BB-561A-4DD9-AB50-9C6D62403BFC}" type="presParOf" srcId="{8AD9EDA0-53AA-4E24-912B-06C582CE11FD}" destId="{DDB386D7-F357-47D1-8E04-8A5F460C0038}" srcOrd="2" destOrd="0" presId="urn:microsoft.com/office/officeart/2005/8/layout/chevronAccent+Icon"/>
    <dgm:cxn modelId="{8F44609D-6EFB-493B-9352-E3A9C2BD2935}" type="presParOf" srcId="{DDB386D7-F357-47D1-8E04-8A5F460C0038}" destId="{F2B8A9AE-E1A9-452C-878E-A491D7D88275}" srcOrd="0" destOrd="0" presId="urn:microsoft.com/office/officeart/2005/8/layout/chevronAccent+Icon"/>
    <dgm:cxn modelId="{21655567-7E1A-467E-AEE4-1B117FFC2321}" type="presParOf" srcId="{DDB386D7-F357-47D1-8E04-8A5F460C0038}" destId="{ED358AA8-B1A0-4E7B-A26B-9DB566644C80}" srcOrd="1" destOrd="0" presId="urn:microsoft.com/office/officeart/2005/8/layout/chevronAccent+Icon"/>
    <dgm:cxn modelId="{DF48F07A-1C8C-45DA-9F82-A9A93D88E716}" type="presParOf" srcId="{8AD9EDA0-53AA-4E24-912B-06C582CE11FD}" destId="{A0F7A973-5504-454D-894E-6F33DB3A26F2}" srcOrd="3" destOrd="0" presId="urn:microsoft.com/office/officeart/2005/8/layout/chevronAccent+Icon"/>
    <dgm:cxn modelId="{3512B2E6-3980-4834-A197-54131CD18C4A}" type="presParOf" srcId="{8AD9EDA0-53AA-4E24-912B-06C582CE11FD}" destId="{A8B6F495-8DC6-4E12-BC70-5D3A9BE94B94}" srcOrd="4" destOrd="0" presId="urn:microsoft.com/office/officeart/2005/8/layout/chevronAccent+Icon"/>
    <dgm:cxn modelId="{8BE19300-E75B-43B6-9E2C-61AC54C452FD}" type="presParOf" srcId="{A8B6F495-8DC6-4E12-BC70-5D3A9BE94B94}" destId="{4529098C-4CF2-4B97-AD39-F44235F385CB}" srcOrd="0" destOrd="0" presId="urn:microsoft.com/office/officeart/2005/8/layout/chevronAccent+Icon"/>
    <dgm:cxn modelId="{72B7FF33-05F0-4F0B-B55A-8501BEA3B98D}" type="presParOf" srcId="{A8B6F495-8DC6-4E12-BC70-5D3A9BE94B94}" destId="{734C392D-9DA8-4C8B-AFF5-8BEA3B1D00C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01DAE-D6DC-476A-A9B7-FB03B1CF441C}">
      <dsp:nvSpPr>
        <dsp:cNvPr id="0" name=""/>
        <dsp:cNvSpPr/>
      </dsp:nvSpPr>
      <dsp:spPr>
        <a:xfrm>
          <a:off x="875" y="1908915"/>
          <a:ext cx="2198712" cy="127076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E3A7-D98E-4AF2-893F-20B7FE2EE9C2}">
      <dsp:nvSpPr>
        <dsp:cNvPr id="0" name=""/>
        <dsp:cNvSpPr/>
      </dsp:nvSpPr>
      <dsp:spPr>
        <a:xfrm>
          <a:off x="587198" y="2164061"/>
          <a:ext cx="1856690" cy="1184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Students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“In”</a:t>
          </a:r>
          <a:endParaRPr lang="en-US" sz="2000" kern="1200" dirty="0"/>
        </a:p>
      </dsp:txBody>
      <dsp:txXfrm>
        <a:off x="621900" y="2198763"/>
        <a:ext cx="1787286" cy="1115419"/>
      </dsp:txXfrm>
    </dsp:sp>
    <dsp:sp modelId="{F2B8A9AE-E1A9-452C-878E-A491D7D88275}">
      <dsp:nvSpPr>
        <dsp:cNvPr id="0" name=""/>
        <dsp:cNvSpPr/>
      </dsp:nvSpPr>
      <dsp:spPr>
        <a:xfrm>
          <a:off x="2512293" y="1910969"/>
          <a:ext cx="2198712" cy="128642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58AA8-B1A0-4E7B-A26B-9DB566644C80}">
      <dsp:nvSpPr>
        <dsp:cNvPr id="0" name=""/>
        <dsp:cNvSpPr/>
      </dsp:nvSpPr>
      <dsp:spPr>
        <a:xfrm>
          <a:off x="3098616" y="2185881"/>
          <a:ext cx="1856690" cy="1160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Progress Monitor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“On”</a:t>
          </a:r>
          <a:endParaRPr lang="en-US" sz="2000" kern="1200" dirty="0"/>
        </a:p>
      </dsp:txBody>
      <dsp:txXfrm>
        <a:off x="3132619" y="2219884"/>
        <a:ext cx="1788684" cy="1092943"/>
      </dsp:txXfrm>
    </dsp:sp>
    <dsp:sp modelId="{4529098C-4CF2-4B97-AD39-F44235F385CB}">
      <dsp:nvSpPr>
        <dsp:cNvPr id="0" name=""/>
        <dsp:cNvSpPr/>
      </dsp:nvSpPr>
      <dsp:spPr>
        <a:xfrm>
          <a:off x="5023711" y="1966449"/>
          <a:ext cx="2198712" cy="113401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C392D-9DA8-4C8B-AFF5-8BEA3B1D00C1}">
      <dsp:nvSpPr>
        <dsp:cNvPr id="0" name=""/>
        <dsp:cNvSpPr/>
      </dsp:nvSpPr>
      <dsp:spPr>
        <a:xfrm>
          <a:off x="5610034" y="2199918"/>
          <a:ext cx="1856690" cy="1091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“Out”</a:t>
          </a:r>
          <a:endParaRPr lang="en-US" sz="2000" kern="1200" dirty="0"/>
        </a:p>
      </dsp:txBody>
      <dsp:txXfrm>
        <a:off x="5642001" y="2231885"/>
        <a:ext cx="1792756" cy="102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smtClean="0"/>
              <a:t>DE-PBS Project Targeted Team Training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18, 2016</a:t>
            </a:r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/>
              <a:t>pg. </a:t>
            </a:r>
            <a:fld id="{3B44FAB9-522B-C649-82EF-6141BC7E2667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3954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30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87976D3B-34A1-D347-8085-EE1FFECD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1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strike="noStrike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10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11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215DF-C641-454C-BD94-BEE5891969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215DF-C641-454C-BD94-BEE5891969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98103" y="8829968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7" tIns="46215" rIns="92427" bIns="46215" anchor="b"/>
          <a:lstStyle>
            <a:lvl1pPr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9677C9-3E88-4EB4-BBC4-6CAF8E659128}" type="slidenum">
              <a:rPr 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98103" y="8829968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7" tIns="46215" rIns="92427" bIns="46215" anchor="b"/>
          <a:lstStyle>
            <a:lvl1pPr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9677C9-3E88-4EB4-BBC4-6CAF8E659128}" type="slidenum">
              <a:rPr 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4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98103" y="8829968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7" tIns="46215" rIns="92427" bIns="46215" anchor="b"/>
          <a:lstStyle>
            <a:lvl1pPr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9677C9-3E88-4EB4-BBC4-6CAF8E659128}" type="slidenum">
              <a:rPr 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53419-2B13-6445-930D-E9AA742E37A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523664-9ED7-5D44-A301-AB52A448B891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strike="noStrike" dirty="0" smtClean="0"/>
          </a:p>
          <a:p>
            <a:pPr lvl="1"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06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0970" indent="-37473780" defTabSz="923906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1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3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7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39C0A5D7-FD61-40C3-84FD-5B5E07DC65D1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630737" cy="3473450"/>
          </a:xfrm>
          <a:ln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0" tIns="44938" rIns="91480" bIns="4493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6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November 18, 2016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21</a:t>
            </a:fld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22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3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23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3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3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0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0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7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fld id="{E56AFE6E-E549-BF43-9F05-94B8ED560D40}" type="slidenum">
              <a:rPr lang="en-US">
                <a:latin typeface="Arial" charset="0"/>
                <a:cs typeface="Arial" charset="0"/>
              </a:rPr>
              <a:pPr>
                <a:defRPr/>
              </a:pPr>
              <a:t>28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8888BC-3194-5B42-946C-17A57F556742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3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3681431-A8FF-DA4C-9145-AF9EB1D9912F}" type="slidenum">
              <a:rPr lang="en-US" altLang="en-US" sz="1200"/>
              <a:pPr eaLnBrk="1" hangingPunct="1">
                <a:defRPr/>
              </a:pPr>
              <a:t>3</a:t>
            </a:fld>
            <a:endParaRPr lang="en-US" altLang="en-US" sz="1200"/>
          </a:p>
        </p:txBody>
      </p:sp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98" tIns="46949" rIns="93898" bIns="46949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5158B6-3E17-3845-8BDC-5B3A9AD78522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898" tIns="46949" rIns="93898" bIns="46949"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trike="noStrike" dirty="0" smtClean="0"/>
          </a:p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8726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7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3248DA-696F-114A-82AD-53930545B8A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4B341A4-E767-D046-B0DE-2426AEBA2AA5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6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C7BD6E-69E1-7A42-9D2F-B098D240C88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b="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6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2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0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0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fld id="{E56AFE6E-E549-BF43-9F05-94B8ED560D40}" type="slidenum">
              <a:rPr lang="en-US">
                <a:latin typeface="Arial" charset="0"/>
                <a:cs typeface="Arial" charset="0"/>
              </a:rPr>
              <a:pPr>
                <a:defRPr/>
              </a:pPr>
              <a:t>36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8888BC-3194-5B42-946C-17A57F556742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8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0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5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charset="0"/>
            </a:endParaRPr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November 18, 2016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A4153-5444-D041-85E9-1AC7EE5FB7E8}" type="slidenum">
              <a:rPr lang="en-US" sz="1200">
                <a:latin typeface="Georgia" charset="0"/>
                <a:cs typeface="Arial" charset="0"/>
              </a:rPr>
              <a:pPr eaLnBrk="1" hangingPunct="1"/>
              <a:t>39</a:t>
            </a:fld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6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fld id="{190EB63F-A8A1-A145-9BA0-7DF132452C65}" type="slidenum">
              <a:rPr lang="en-US">
                <a:latin typeface="Arial" charset="0"/>
                <a:cs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907" tIns="46955" rIns="93907" bIns="46955"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orgia" charset="0"/>
            </a:endParaRPr>
          </a:p>
        </p:txBody>
      </p:sp>
      <p:sp>
        <p:nvSpPr>
          <p:cNvPr id="12083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November 18, 2016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3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05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39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0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4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3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9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5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17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5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1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C5EF-43C6-4ADA-BE4B-86E4A1D060F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9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6484-53E6-F742-B89E-86603A4FF3D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5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5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6484-53E6-F742-B89E-86603A4FF3D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22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35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6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34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34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19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8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8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6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59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59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59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2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9163" eaLnBrk="1" hangingPunct="1">
              <a:spcBef>
                <a:spcPct val="0"/>
              </a:spcBef>
            </a:pPr>
            <a:endParaRPr lang="en-US" dirty="0" smtClean="0">
              <a:latin typeface="Georgia" charset="0"/>
            </a:endParaRPr>
          </a:p>
          <a:p>
            <a:pPr defTabSz="919163" eaLnBrk="1" hangingPunct="1">
              <a:spcBef>
                <a:spcPct val="0"/>
              </a:spcBef>
            </a:pPr>
            <a:endParaRPr lang="en-US" dirty="0">
              <a:latin typeface="Georgia" charset="0"/>
            </a:endParaRPr>
          </a:p>
          <a:p>
            <a:pPr defTabSz="919163"/>
            <a:endParaRPr lang="en-US" dirty="0">
              <a:latin typeface="Georgia" charset="0"/>
            </a:endParaRPr>
          </a:p>
        </p:txBody>
      </p:sp>
      <p:sp>
        <p:nvSpPr>
          <p:cNvPr id="126979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November 18, 2016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12698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3E274-2328-5143-B7C6-58AE2FBDC7AE}" type="slidenum">
              <a:rPr lang="en-US" sz="1200">
                <a:latin typeface="Georgia" charset="0"/>
                <a:cs typeface="Arial" charset="0"/>
              </a:rPr>
              <a:pPr eaLnBrk="1" hangingPunct="1"/>
              <a:t>6</a:t>
            </a:fld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69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47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61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61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95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51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20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03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685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BA648-783C-3F4A-9F10-D995C6E60020}" type="slidenum">
              <a:rPr lang="en-US" sz="1200">
                <a:solidFill>
                  <a:prstClr val="black"/>
                </a:solidFill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5A729E4-215D-F04C-9E92-4A45837765BE}" type="slidenum">
              <a:rPr lang="en-US" sz="1200">
                <a:solidFill>
                  <a:prstClr val="black"/>
                </a:solidFill>
              </a:rPr>
              <a:pPr algn="r"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71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7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7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57024" indent="-291163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64653" indent="-23293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30514" indent="-23293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96375" indent="-23293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6223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3028096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93957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959819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fld id="{E56AFE6E-E549-BF43-9F05-94B8ED560D40}" type="slidenum">
              <a:rPr lang="en-US">
                <a:latin typeface="Arial" charset="0"/>
                <a:cs typeface="Arial" charset="0"/>
              </a:rPr>
              <a:pPr>
                <a:defRPr/>
              </a:pPr>
              <a:t>69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8888BC-3194-5B42-946C-17A57F556742}" type="slidenum">
              <a:rPr lang="en-US" sz="1200"/>
              <a:pPr algn="r" eaLnBrk="1" hangingPunct="1"/>
              <a:t>69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9163" eaLnBrk="1" hangingPunct="1">
              <a:spcBef>
                <a:spcPct val="0"/>
              </a:spcBef>
            </a:pPr>
            <a:endParaRPr lang="en-US" dirty="0" smtClean="0">
              <a:latin typeface="Georgia" charset="0"/>
            </a:endParaRPr>
          </a:p>
          <a:p>
            <a:pPr defTabSz="919163" eaLnBrk="1" hangingPunct="1">
              <a:spcBef>
                <a:spcPct val="0"/>
              </a:spcBef>
            </a:pPr>
            <a:endParaRPr lang="en-US" dirty="0">
              <a:latin typeface="Georgia" charset="0"/>
            </a:endParaRPr>
          </a:p>
          <a:p>
            <a:pPr defTabSz="919163"/>
            <a:endParaRPr lang="en-US" dirty="0">
              <a:latin typeface="Georgia" charset="0"/>
            </a:endParaRPr>
          </a:p>
        </p:txBody>
      </p:sp>
      <p:sp>
        <p:nvSpPr>
          <p:cNvPr id="126979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eorgia" charset="0"/>
                <a:cs typeface="Arial" charset="0"/>
              </a:rPr>
              <a:t>November 18, 2016</a:t>
            </a:r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12698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33E274-2328-5143-B7C6-58AE2FBDC7AE}" type="slidenum">
              <a:rPr lang="en-US" sz="1200">
                <a:latin typeface="Georgia" charset="0"/>
                <a:cs typeface="Arial" charset="0"/>
              </a:rPr>
              <a:pPr eaLnBrk="1" hangingPunct="1"/>
              <a:t>7</a:t>
            </a:fld>
            <a:endParaRPr lang="en-US" sz="1200">
              <a:latin typeface="Georgia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02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70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70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70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3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5DCEDE-1B07-844D-8A64-1F38A46326C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71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88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E4A73291-1D2D-3648-ABE6-EA90457FA48B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72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98104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3414DF5-D2FA-7449-9ACB-4259EC241BCD}" type="slidenum">
              <a:rPr lang="en-US" sz="1200">
                <a:solidFill>
                  <a:srgbClr val="000000"/>
                </a:solidFill>
                <a:cs typeface="ＭＳ Ｐゴシック" charset="0"/>
              </a:rPr>
              <a:pPr algn="r" eaLnBrk="1" hangingPunct="1"/>
              <a:t>72</a:t>
            </a:fld>
            <a:endParaRPr lang="en-US" sz="12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42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EC10F9AF-CBB0-1246-9F31-C63A76F2F1E0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73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98104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7F5E412-8002-9C4B-98E1-180C6F5AC3F2}" type="slidenum">
              <a:rPr lang="en-US" sz="1200">
                <a:solidFill>
                  <a:srgbClr val="000000"/>
                </a:solidFill>
                <a:cs typeface="ＭＳ Ｐゴシック" charset="0"/>
              </a:rPr>
              <a:pPr algn="r" eaLnBrk="1" hangingPunct="1"/>
              <a:t>73</a:t>
            </a:fld>
            <a:endParaRPr lang="en-US" sz="12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31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716B77DB-A551-3240-BBED-D67CB6FD19B0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74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98104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54DE10F-00B7-1E47-8EC9-74430FB35A90}" type="slidenum">
              <a:rPr lang="en-US" sz="1200">
                <a:solidFill>
                  <a:srgbClr val="000000"/>
                </a:solidFill>
                <a:cs typeface="ＭＳ Ｐゴシック" charset="0"/>
              </a:rPr>
              <a:pPr algn="r" eaLnBrk="1" hangingPunct="1"/>
              <a:t>74</a:t>
            </a:fld>
            <a:endParaRPr lang="en-US" sz="12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24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11630F5A-221D-834E-889F-AAAA6E3BCE59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75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489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23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F3F1D2D2-B7F3-5740-BDE8-CFC83AFFE4E8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77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08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35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F6F3F5-CCEF-F84F-B77B-9874C6E23DEB}" type="slidenum">
              <a:rPr lang="en-US">
                <a:latin typeface="Calibri" charset="0"/>
                <a:cs typeface="ＭＳ Ｐゴシック" charset="0"/>
              </a:rPr>
              <a:pPr eaLnBrk="1" hangingPunct="1"/>
              <a:t>79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8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charset="0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55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85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235F32-E939-E640-ACC8-336DCE24487E}" type="slidenum">
              <a:rPr lang="en-US">
                <a:cs typeface="ＭＳ Ｐゴシック" charset="0"/>
              </a:rPr>
              <a:pPr eaLnBrk="1" hangingPunct="1"/>
              <a:t>80</a:t>
            </a:fld>
            <a:endParaRPr lang="en-US">
              <a:cs typeface="ＭＳ Ｐゴシック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92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8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defTabSz="93087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defTabSz="93087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defTabSz="93087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defTabSz="93087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814661-20D3-B74F-AB61-D1AEEE517647}" type="slidenum">
              <a:rPr lang="en-US">
                <a:solidFill>
                  <a:srgbClr val="000000"/>
                </a:solidFill>
                <a:cs typeface="ＭＳ Ｐゴシック" charset="0"/>
              </a:rPr>
              <a:pPr eaLnBrk="1" hangingPunct="1"/>
              <a:t>81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14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9F081-070F-C84A-9D6B-BBA82A92B6F1}" type="slidenum">
              <a:rPr lang="en-US">
                <a:latin typeface="Calibri" charset="0"/>
                <a:cs typeface="ＭＳ Ｐゴシック" charset="0"/>
              </a:rPr>
              <a:pPr eaLnBrk="1" hangingPunct="1"/>
              <a:t>82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483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F88C10-FD15-654E-A295-C7D3FD765525}" type="slidenum">
              <a:rPr lang="en-US">
                <a:latin typeface="Calibri" charset="0"/>
                <a:cs typeface="ＭＳ Ｐゴシック" charset="0"/>
              </a:rPr>
              <a:pPr eaLnBrk="1" hangingPunct="1"/>
              <a:t>83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35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85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defTabSz="92285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defTabSz="922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1FC736-6090-DE4D-92BC-9399E65D4910}" type="slidenum">
              <a:rPr lang="en-US">
                <a:cs typeface="ＭＳ Ｐゴシック" charset="0"/>
              </a:rPr>
              <a:pPr eaLnBrk="1" hangingPunct="1"/>
              <a:t>84</a:t>
            </a:fld>
            <a:endParaRPr lang="en-US">
              <a:cs typeface="ＭＳ Ｐゴシック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40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07" indent="-2888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5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77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999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1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3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65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869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B8EF29-8B09-934C-91A0-C2AA1DE94E60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85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83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64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See delawarepbs.org for more information and resources</a:t>
            </a:r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4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defTabSz="9164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defTabSz="9164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7D708A-D3F2-7649-92CA-1BCE6D6C2B75}" type="slidenum">
              <a:rPr lang="en-US">
                <a:solidFill>
                  <a:srgbClr val="000000"/>
                </a:solidFill>
                <a:cs typeface="ＭＳ Ｐゴシック" charset="0"/>
              </a:rPr>
              <a:pPr eaLnBrk="1" hangingPunct="1"/>
              <a:t>86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94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DBC8F776-F412-284B-AB04-A48300BCC3AA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87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98104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0791360-A284-B04E-A0A1-7366B4186E3D}" type="slidenum">
              <a:rPr lang="en-US" sz="1200">
                <a:solidFill>
                  <a:srgbClr val="000000"/>
                </a:solidFill>
                <a:cs typeface="ＭＳ Ｐゴシック" charset="0"/>
              </a:rPr>
              <a:pPr algn="r" eaLnBrk="1" hangingPunct="1"/>
              <a:t>87</a:t>
            </a:fld>
            <a:endParaRPr lang="en-US" sz="12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04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58" eaLnBrk="1" hangingPunct="1"/>
            <a:fld id="{4EC0C60D-9F0F-D54C-BCD5-124EBEC9C2F8}" type="slidenum">
              <a:rPr lang="en-US">
                <a:solidFill>
                  <a:srgbClr val="000000"/>
                </a:solidFill>
                <a:cs typeface="ＭＳ Ｐゴシック" charset="0"/>
              </a:rPr>
              <a:pPr defTabSz="924458" eaLnBrk="1" hangingPunct="1"/>
              <a:t>88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98104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274E648-C7B1-7E47-AD88-B50B28F3B7B5}" type="slidenum">
              <a:rPr lang="en-US" sz="1200">
                <a:solidFill>
                  <a:srgbClr val="000000"/>
                </a:solidFill>
                <a:cs typeface="ＭＳ Ｐゴシック" charset="0"/>
              </a:rPr>
              <a:pPr algn="r" eaLnBrk="1" hangingPunct="1"/>
              <a:t>88</a:t>
            </a:fld>
            <a:endParaRPr lang="en-US" sz="12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82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07" indent="-2888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5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77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9990" indent="-23111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1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3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650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869" indent="-231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24439" eaLnBrk="1" hangingPunct="1"/>
            <a:fld id="{669A79A8-8ABB-874A-BD38-F7B49B67BDB2}" type="slidenum">
              <a:rPr lang="en-US">
                <a:solidFill>
                  <a:prstClr val="black"/>
                </a:solidFill>
                <a:cs typeface="ＭＳ Ｐゴシック" charset="0"/>
              </a:rPr>
              <a:pPr defTabSz="924439" eaLnBrk="1" hangingPunct="1"/>
              <a:t>89</a:t>
            </a:fld>
            <a:endParaRPr lang="en-US">
              <a:solidFill>
                <a:prstClr val="black"/>
              </a:solidFill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9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99071" y="8831268"/>
            <a:ext cx="298274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8" y="4416430"/>
            <a:ext cx="5046040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21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November 18,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32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41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07" indent="-288887" defTabSz="91641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50" indent="-231111" defTabSz="91641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770" indent="-231111" defTabSz="91641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9990" indent="-231111" defTabSz="91641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10" indent="-231111" defTabSz="916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30" indent="-231111" defTabSz="916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650" indent="-231111" defTabSz="916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869" indent="-231111" defTabSz="916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F7F141-142B-FA4E-A858-3EBA52585EA9}" type="slidenum">
              <a:rPr lang="en-US">
                <a:solidFill>
                  <a:srgbClr val="000000"/>
                </a:solidFill>
                <a:cs typeface="ＭＳ Ｐゴシック" charset="0"/>
              </a:rPr>
              <a:pPr eaLnBrk="1" hangingPunct="1"/>
              <a:t>90</a:t>
            </a:fld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66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6C1815-7E03-4E4A-8617-5BA535A8FFA1}" type="slidenum">
              <a:rPr lang="en-US">
                <a:latin typeface="Calibri" charset="0"/>
                <a:cs typeface="ＭＳ Ｐゴシック" charset="0"/>
              </a:rPr>
              <a:pPr eaLnBrk="1" hangingPunct="1"/>
              <a:t>91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70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5DCEDE-1B07-844D-8A64-1F38A46326C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38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4FBC2E-04C2-DE40-BC4A-6B12036D24DF}" type="slidenum">
              <a:rPr lang="en-US" sz="1200">
                <a:solidFill>
                  <a:srgbClr val="000000"/>
                </a:solidFill>
              </a:rPr>
              <a:pPr eaLnBrk="1" hangingPunct="1"/>
              <a:t>93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9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24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24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6D3B-34A1-D347-8085-EE1FFECD9AC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Project Targeted Team Training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See delawarepbs.org for more information and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C3771-C892-4E24-A135-5D9C8F34BCAC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B8C-B1E7-894A-A2B2-BA34B23A3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3C6DE-AA53-49D0-99B9-7321261B780F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8AF8-340F-4D42-B8C4-3B6DE8816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1A1EA-EDC5-4C3E-9399-F040D223B2FF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AAC0-5531-9D40-B10F-6A33C6608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42672B-6727-478F-80FC-B3FF03C6276B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fld id="{CDBA7263-9E2A-B841-8838-61289DEBC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7523B-E39B-4FB8-9517-7AEF0AF7A25F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B8C-B1E7-894A-A2B2-BA34B23A3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F9845-C603-4A81-B232-3688D83D6272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394D-2F8B-C749-BDE5-BAC715D65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3B2A7-A733-4045-B8B2-27CC65E5131F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5C44-369C-4547-8276-87D42E68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75ECA-CC56-418A-86A3-139D8E4CE4ED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7121-BEAB-BD4D-8254-66C5ADA0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5C78A-E641-4C67-8DE5-3E859477EDDE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A421-3B61-7C46-8448-CC912ECB0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95431-9F66-4E11-820A-83B09CCDE82F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B0DFA-0ECC-114C-8DAD-1EED9CEDD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F32EC-42F1-4CB3-A4F1-689D0FF995FC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B463E-D9A9-AF49-88ED-5FC116A48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4EF3C-A910-4D47-B2C9-0C4FC9D4C35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394D-2F8B-C749-BDE5-BAC715D65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6BD8D-149D-4E63-B144-37B0CD00F57A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B62FF-6A04-0649-B3E8-CD6A6DF18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87D88-A722-4C3D-B360-0CB4B7EAF0BC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EC8BD-F321-4042-9B02-DD518E250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13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91631-F1E1-497B-88FE-22B7533006B8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8AF8-340F-4D42-B8C4-3B6DE8816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70F64-DDE3-4A93-82CE-65A2CDC3D02E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AAC0-5531-9D40-B10F-6A33C6608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9809DB-C0DB-4237-B899-227E3AD3EC1D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EDC8DFA-CE60-F54B-B9BF-796F5D40E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1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8A9EA-5476-492C-8739-428B70B46C18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B8C-B1E7-894A-A2B2-BA34B23A3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3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391DA-CEAC-4289-AE71-08A2A5092BFD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394D-2F8B-C749-BDE5-BAC715D65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1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CF12B-FC36-436F-BA96-2EF76C897ADD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5C44-369C-4547-8276-87D42E68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0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851FF-6CBB-472F-BA8D-A9E46B7E12B5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7121-BEAB-BD4D-8254-66C5ADA0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CF730-82C9-49DF-B76F-E94FA90BC3EB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A421-3B61-7C46-8448-CC912ECB0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694C0-C4B5-45C8-B9D9-8D934584095D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5C44-369C-4547-8276-87D42E68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A9CAE-8AFB-4AEE-B3C1-8625FC534CE5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B0DFA-0ECC-114C-8DAD-1EED9CEDD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3C45-015D-4D34-AE90-551DCA34441E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B463E-D9A9-AF49-88ED-5FC116A48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21F1F-106D-4AC0-9C66-4C0C0A28F398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B62FF-6A04-0649-B3E8-CD6A6DF18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E5285-776B-430C-96C7-90E9E8165837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EC8BD-F321-4042-9B02-DD518E250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D90E3-0581-4464-9960-9AB15C08B8C6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8AF8-340F-4D42-B8C4-3B6DE8816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8E7B-E6C6-4C9B-A7E5-EFE2D87A55F4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AAC0-5531-9D40-B10F-6A33C6608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4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8DF024B-108F-428C-8AC7-AF29B7A9A66D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EDC8DFA-CE60-F54B-B9BF-796F5D40E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2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B8768-E833-4BB8-8892-859479118D3E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B8C-B1E7-894A-A2B2-BA34B23A3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6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7BA77-CD11-48EC-B4CA-B50071D20EE8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394D-2F8B-C749-BDE5-BAC715D65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9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9BAC7-3919-4D53-801C-C97D972ED03E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5C44-369C-4547-8276-87D42E680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0B638-46FC-4E43-8E26-038E128EAD84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7121-BEAB-BD4D-8254-66C5ADA0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94A7A-8A42-47C9-B165-D1EA737164AF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27121-BEAB-BD4D-8254-66C5ADA03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1CEFC-D7BC-483F-9134-AF316AFEEED2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A421-3B61-7C46-8448-CC912ECB0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2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F239C-750D-46A2-B514-336A4BCFBA1B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B0DFA-0ECC-114C-8DAD-1EED9CEDD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4106F-B3AB-42A8-8947-63EFF444AC0F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B463E-D9A9-AF49-88ED-5FC116A48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4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F3887-2326-44FC-BD87-96F0A302F440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B62FF-6A04-0649-B3E8-CD6A6DF18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8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A6915-7780-4E37-A46D-5B847596CBB0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EC8BD-F321-4042-9B02-DD518E250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08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737CF-2BFB-4D5D-B4A8-D139486A599B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8AF8-340F-4D42-B8C4-3B6DE8816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5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8BA6E-E242-4E42-876C-3AD005DDF3FA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2AAC0-5531-9D40-B10F-6A33C6608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7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256D04-F66B-4FC1-8342-079C05F29927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fld id="{CDBA7263-9E2A-B841-8838-61289DEBC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8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0B34B-DD05-4F93-B946-65F13E027381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A421-3B61-7C46-8448-CC912ECB0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E7B23-67D1-4FB4-8BD6-DA56E11F673F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B0DFA-0ECC-114C-8DAD-1EED9CEDD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63A9-528C-4F53-B1F6-3BD2472F0188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B463E-D9A9-AF49-88ED-5FC116A48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56F4D-9917-4E0C-898D-065CEF9DD3B2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B62FF-6A04-0649-B3E8-CD6A6DF18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B88AD-00FD-46EB-953D-D13DEA379CCC}" type="datetime1">
              <a:rPr lang="en-US" smtClean="0"/>
              <a:t>11/22/2016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EC8BD-F321-4042-9B02-DD518E250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91B408-6FD4-43BA-921B-AC57716AA916}" type="datetime1">
              <a:rPr lang="en-US" smtClean="0"/>
              <a:t>11/22/2016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  <p:sldLayoutId id="214748537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BC326AA-DA21-410F-888B-9B7552599407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8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CDDE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5CEE97-40EE-454F-8126-D4B39365F74B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5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062E2C-414D-DA4D-9252-3A3C23FC18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CCDDE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974AC2-5937-4AFA-B3CD-D4792C2FE8B2}" type="datetime1">
              <a:rPr lang="en-US" smtClean="0">
                <a:solidFill>
                  <a:srgbClr val="CCDDEA"/>
                </a:solidFill>
              </a:rPr>
              <a:t>11/22/2016</a:t>
            </a:fld>
            <a:endParaRPr lang="en-US" dirty="0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  <p:sldLayoutId id="214748537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Word_97_-_2003_Document2.doc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apps.org/Resources/Pages/CICO-SWIS-Publications.aspx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isworld.com/tier-2/check-in-check-out-cico/" TargetMode="External"/><Relationship Id="rId4" Type="http://schemas.openxmlformats.org/officeDocument/2006/relationships/hyperlink" Target="http://miblsi.cenmi.org/MiBLSiModel/Implementation/ElementarySchools/TierIISupports/Behavior/TargetBehaviorInterventions/CheckInCheckOut/AdditionalCICOResources.aspx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077200" cy="5943600"/>
          </a:xfrm>
          <a:solidFill>
            <a:schemeClr val="bg1"/>
          </a:solidFill>
          <a:ln w="76200">
            <a:solidFill>
              <a:srgbClr val="FF9900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1500" b="1" dirty="0" smtClean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8000" b="1" dirty="0" smtClean="0">
                <a:latin typeface="Trebuchet MS" panose="020B0603020202020204" pitchFamily="34" charset="0"/>
              </a:rPr>
              <a:t>WELCOME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dirty="0" smtClean="0">
                <a:latin typeface="Trebuchet MS" panose="020B0603020202020204" pitchFamily="34" charset="0"/>
              </a:rPr>
              <a:t>to </a:t>
            </a:r>
          </a:p>
          <a:p>
            <a:pPr marL="114300" indent="0" algn="ctr">
              <a:buNone/>
            </a:pPr>
            <a:r>
              <a:rPr lang="en-US" sz="3200" b="1" dirty="0" smtClean="0">
                <a:latin typeface="Trebuchet MS" panose="020B0603020202020204" pitchFamily="34" charset="0"/>
              </a:rPr>
              <a:t>Designing </a:t>
            </a:r>
            <a:r>
              <a:rPr lang="en-US" sz="3200" b="1" dirty="0">
                <a:latin typeface="Trebuchet MS" panose="020B0603020202020204" pitchFamily="34" charset="0"/>
              </a:rPr>
              <a:t>Tier 2 Systems 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3200" b="1" dirty="0" smtClean="0">
                <a:latin typeface="Trebuchet MS" panose="020B0603020202020204" pitchFamily="34" charset="0"/>
              </a:rPr>
              <a:t>for </a:t>
            </a:r>
            <a:r>
              <a:rPr lang="en-US" sz="3200" b="1" dirty="0">
                <a:latin typeface="Trebuchet MS" panose="020B0603020202020204" pitchFamily="34" charset="0"/>
              </a:rPr>
              <a:t>Implementing 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3200" b="1" dirty="0" smtClean="0">
                <a:latin typeface="Trebuchet MS" panose="020B0603020202020204" pitchFamily="34" charset="0"/>
              </a:rPr>
              <a:t>Targeted Interventions</a:t>
            </a:r>
          </a:p>
          <a:p>
            <a:pPr marL="114300" indent="0" algn="ctr">
              <a:buNone/>
            </a:pPr>
            <a:endParaRPr lang="en-US" sz="3200" b="1" dirty="0">
              <a:latin typeface="Trebuchet MS" panose="020B0603020202020204" pitchFamily="34" charset="0"/>
            </a:endParaRPr>
          </a:p>
          <a:p>
            <a:pPr marL="114300" indent="0" algn="ctr">
              <a:buNone/>
            </a:pPr>
            <a:r>
              <a:rPr lang="en-US" sz="3200" b="1" smtClean="0">
                <a:latin typeface="Trebuchet MS" panose="020B0603020202020204" pitchFamily="34" charset="0"/>
              </a:rPr>
              <a:t>November 18, 2016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endParaRPr lang="en-US" sz="1700" dirty="0" smtClean="0">
              <a:latin typeface="Trebuchet MS" panose="020B0603020202020204" pitchFamily="34" charset="0"/>
            </a:endParaRPr>
          </a:p>
        </p:txBody>
      </p:sp>
      <p:pic>
        <p:nvPicPr>
          <p:cNvPr id="4" name="Picture 4" descr="C:\Users\pell\AppData\Local\Microsoft\Windows\Temporary Internet Files\Content.IE5\LTKN6RBA\MP90044224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1771650" cy="11811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ell\AppData\Local\Microsoft\Windows\Temporary Internet Files\Content.IE5\X1MKWINL\MP90043932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749621" cy="135910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248337" y="1320563"/>
            <a:ext cx="1676400" cy="4539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500" b="1" dirty="0">
              <a:latin typeface="Trebuchet MS" panose="020B0603020202020204" pitchFamily="34" charset="0"/>
            </a:endParaRPr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910484" y="3187958"/>
            <a:ext cx="2362201" cy="18897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343400" y="3213699"/>
            <a:ext cx="2217738" cy="185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3005495" y="4774522"/>
            <a:ext cx="2347106" cy="2196123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00961"/>
              <a:ext cx="5998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386467"/>
              <a:ext cx="5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658615" y="2605812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2605812"/>
            <a:ext cx="228600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086537" y="1777554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574412" y="2921813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1597" y="2921813"/>
            <a:ext cx="228600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82"/>
          <p:cNvSpPr txBox="1">
            <a:spLocks noChangeArrowheads="1"/>
          </p:cNvSpPr>
          <p:nvPr/>
        </p:nvSpPr>
        <p:spPr bwMode="auto">
          <a:xfrm>
            <a:off x="1248321" y="2013117"/>
            <a:ext cx="6064733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Identifies targeted student </a:t>
            </a:r>
            <a:r>
              <a:rPr lang="en-US" sz="1600" dirty="0" smtClean="0"/>
              <a:t>needs, Selects </a:t>
            </a:r>
            <a:r>
              <a:rPr lang="en-US" sz="1600" dirty="0"/>
              <a:t>and supports implementation of relevant </a:t>
            </a:r>
            <a:r>
              <a:rPr lang="en-US" sz="1600" dirty="0" smtClean="0"/>
              <a:t>interventions, and Evaluates </a:t>
            </a:r>
            <a:r>
              <a:rPr lang="en-US" sz="1600" dirty="0"/>
              <a:t>interventions’ use</a:t>
            </a:r>
          </a:p>
        </p:txBody>
      </p:sp>
    </p:spTree>
    <p:extLst>
      <p:ext uri="{BB962C8B-B14F-4D97-AF65-F5344CB8AC3E}">
        <p14:creationId xmlns:p14="http://schemas.microsoft.com/office/powerpoint/2010/main" val="405773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855164" y="3124200"/>
            <a:ext cx="4724400" cy="3429000"/>
          </a:xfrm>
          <a:prstGeom prst="triangle">
            <a:avLst/>
          </a:prstGeom>
          <a:solidFill>
            <a:schemeClr val="bg1"/>
          </a:solidFill>
          <a:ln w="57150">
            <a:solidFill>
              <a:srgbClr val="46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Willingness</a:t>
            </a:r>
          </a:p>
          <a:p>
            <a:pPr algn="ctr"/>
            <a:r>
              <a:rPr lang="en-US" dirty="0" smtClean="0"/>
              <a:t>Readiness</a:t>
            </a:r>
            <a:endParaRPr lang="en-US" dirty="0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2524816" y="894268"/>
            <a:ext cx="3385095" cy="2878950"/>
            <a:chOff x="1621757" y="2920389"/>
            <a:chExt cx="1788662" cy="1597304"/>
          </a:xfrm>
          <a:effectLst/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13920"/>
              <a:ext cx="599822" cy="20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386467"/>
              <a:ext cx="5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876" y="3796508"/>
            <a:ext cx="303801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465E9C"/>
                </a:solidFill>
              </a:rPr>
              <a:t>A </a:t>
            </a:r>
          </a:p>
          <a:p>
            <a:pPr algn="ctr"/>
            <a:r>
              <a:rPr lang="en-US" sz="4400" dirty="0" smtClean="0">
                <a:solidFill>
                  <a:srgbClr val="465E9C"/>
                </a:solidFill>
              </a:rPr>
              <a:t>School’s </a:t>
            </a:r>
          </a:p>
          <a:p>
            <a:pPr algn="ctr"/>
            <a:r>
              <a:rPr lang="en-US" sz="4400" dirty="0" smtClean="0">
                <a:solidFill>
                  <a:srgbClr val="465E9C"/>
                </a:solidFill>
              </a:rPr>
              <a:t>Willingness</a:t>
            </a:r>
          </a:p>
          <a:p>
            <a:pPr algn="ctr"/>
            <a:r>
              <a:rPr lang="en-US" sz="4400" dirty="0" smtClean="0">
                <a:solidFill>
                  <a:srgbClr val="465E9C"/>
                </a:solidFill>
              </a:rPr>
              <a:t>Readiness</a:t>
            </a:r>
            <a:endParaRPr lang="en-US" sz="4400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9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rebuchet MS"/>
              </a:rPr>
              <a:t>Administration and core group of staff who have:</a:t>
            </a:r>
          </a:p>
          <a:p>
            <a:pPr>
              <a:buNone/>
            </a:pPr>
            <a:endParaRPr lang="en-US" sz="1400" dirty="0" smtClean="0">
              <a:cs typeface="Trebuchet MS"/>
            </a:endParaRPr>
          </a:p>
          <a:p>
            <a:pPr lvl="0">
              <a:buClr>
                <a:srgbClr val="003399"/>
              </a:buClr>
            </a:pPr>
            <a:r>
              <a:rPr lang="en-US" sz="2800" dirty="0" smtClean="0">
                <a:cs typeface="Trebuchet MS"/>
              </a:rPr>
              <a:t>Willingness to study existing </a:t>
            </a:r>
            <a:r>
              <a:rPr lang="en-US" sz="2800" b="1" dirty="0" smtClean="0">
                <a:cs typeface="Trebuchet MS"/>
              </a:rPr>
              <a:t>SW system</a:t>
            </a:r>
            <a:r>
              <a:rPr lang="en-US" sz="2800" dirty="0" smtClean="0">
                <a:cs typeface="Trebuchet MS"/>
              </a:rPr>
              <a:t>, meeting structure and effectiveness of current programming</a:t>
            </a:r>
          </a:p>
          <a:p>
            <a:pPr lvl="0">
              <a:buClr>
                <a:srgbClr val="003399"/>
              </a:buClr>
            </a:pPr>
            <a:endParaRPr lang="en-US" sz="2800" dirty="0" smtClean="0">
              <a:cs typeface="Trebuchet MS"/>
            </a:endParaRPr>
          </a:p>
          <a:p>
            <a:pPr>
              <a:buClr>
                <a:srgbClr val="003399"/>
              </a:buClr>
            </a:pPr>
            <a:r>
              <a:rPr lang="en-US" sz="2800" dirty="0">
                <a:cs typeface="Trebuchet MS"/>
              </a:rPr>
              <a:t>Willingness to study existing </a:t>
            </a:r>
            <a:r>
              <a:rPr lang="en-US" sz="2800" b="1" dirty="0" smtClean="0">
                <a:cs typeface="Trebuchet MS"/>
              </a:rPr>
              <a:t>Tier 2 </a:t>
            </a:r>
            <a:r>
              <a:rPr lang="en-US" sz="2800" b="1" dirty="0">
                <a:cs typeface="Trebuchet MS"/>
              </a:rPr>
              <a:t>system</a:t>
            </a:r>
            <a:r>
              <a:rPr lang="en-US" sz="2800" dirty="0">
                <a:cs typeface="Trebuchet MS"/>
              </a:rPr>
              <a:t>, meeting structure and effectiveness of current programming</a:t>
            </a:r>
          </a:p>
          <a:p>
            <a:pPr lvl="0">
              <a:buClr>
                <a:srgbClr val="003399"/>
              </a:buClr>
            </a:pPr>
            <a:endParaRPr lang="en-US" sz="2800" dirty="0" smtClean="0">
              <a:cs typeface="Trebuchet M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  <a:ln w="57150">
            <a:solidFill>
              <a:srgbClr val="0033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Willingness</a:t>
            </a:r>
            <a:br>
              <a:rPr lang="en-US" dirty="0" smtClean="0">
                <a:latin typeface="Trebuchet MS"/>
                <a:cs typeface="Trebuchet MS"/>
              </a:rPr>
            </a:br>
            <a:r>
              <a:rPr lang="en-US" b="1" i="1" dirty="0" smtClean="0">
                <a:solidFill>
                  <a:srgbClr val="FF9900"/>
                </a:solidFill>
                <a:latin typeface="Trebuchet MS"/>
                <a:cs typeface="Trebuchet MS"/>
              </a:rPr>
              <a:t>Are you willing?</a:t>
            </a:r>
            <a:endParaRPr lang="en-US" b="1" i="1" dirty="0">
              <a:solidFill>
                <a:srgbClr val="FF99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44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1148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</a:pPr>
            <a:r>
              <a:rPr lang="en-US" sz="2800" dirty="0" smtClean="0">
                <a:cs typeface="Trebuchet MS"/>
              </a:rPr>
              <a:t>Team members agree that SW-PBS in place and consistently implemented by teachers</a:t>
            </a:r>
          </a:p>
          <a:p>
            <a:pPr>
              <a:buClr>
                <a:srgbClr val="003399"/>
              </a:buClr>
            </a:pPr>
            <a:r>
              <a:rPr lang="en-US" sz="2800" dirty="0" smtClean="0">
                <a:cs typeface="Trebuchet MS"/>
              </a:rPr>
              <a:t>Administrator is regularly attending the SW-PBS meetings</a:t>
            </a:r>
          </a:p>
          <a:p>
            <a:pPr>
              <a:buClr>
                <a:srgbClr val="003399"/>
              </a:buClr>
            </a:pPr>
            <a:r>
              <a:rPr lang="en-US" sz="2800" dirty="0" smtClean="0">
                <a:cs typeface="Trebuchet MS"/>
              </a:rPr>
              <a:t>SW-PBS Team routinely using data to guide implementation</a:t>
            </a:r>
          </a:p>
          <a:p>
            <a:pPr>
              <a:buClr>
                <a:srgbClr val="003399"/>
              </a:buClr>
            </a:pPr>
            <a:r>
              <a:rPr lang="en-US" sz="2800" dirty="0" smtClean="0">
                <a:cs typeface="Trebuchet MS"/>
              </a:rPr>
              <a:t>80% of your students are responding to your SW interventions (ideally)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7924800" cy="1329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100" dirty="0">
                <a:latin typeface="Trebuchet MS"/>
                <a:cs typeface="Trebuchet MS"/>
              </a:rPr>
              <a:t>Readiness</a:t>
            </a:r>
            <a:br>
              <a:rPr lang="en-US" sz="4100" dirty="0">
                <a:latin typeface="Trebuchet MS"/>
                <a:cs typeface="Trebuchet MS"/>
              </a:rPr>
            </a:br>
            <a:r>
              <a:rPr lang="en-US" sz="4100" b="1" i="1" dirty="0">
                <a:solidFill>
                  <a:srgbClr val="FF9900"/>
                </a:solidFill>
                <a:latin typeface="Trebuchet MS"/>
                <a:cs typeface="Trebuchet MS"/>
              </a:rPr>
              <a:t>Are you ready?</a:t>
            </a:r>
            <a:endParaRPr lang="en-US" sz="4100" b="1" i="1" dirty="0">
              <a:solidFill>
                <a:srgbClr val="FF99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rebuchet MS" panose="020B0603020202020204" pitchFamily="34" charset="0"/>
              </a:rPr>
              <a:t>Percentage </a:t>
            </a:r>
            <a:r>
              <a:rPr lang="en-US" sz="3200" b="1" dirty="0" smtClean="0">
                <a:latin typeface="Trebuchet MS" panose="020B0603020202020204" pitchFamily="34" charset="0"/>
              </a:rPr>
              <a:t>Activity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idx="1"/>
          </p:nvPr>
        </p:nvSpPr>
        <p:spPr>
          <a:xfrm>
            <a:off x="385030" y="1828800"/>
            <a:ext cx="7901354" cy="4564423"/>
          </a:xfrm>
        </p:spPr>
        <p:txBody>
          <a:bodyPr>
            <a:noAutofit/>
          </a:bodyPr>
          <a:lstStyle/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cs typeface="Trebuchet MS"/>
              </a:rPr>
              <a:t>What </a:t>
            </a:r>
            <a:r>
              <a:rPr lang="en-US" sz="2800" dirty="0">
                <a:cs typeface="Trebuchet MS"/>
              </a:rPr>
              <a:t>is your total building population</a:t>
            </a:r>
            <a:r>
              <a:rPr lang="en-US" sz="2800" dirty="0" smtClean="0">
                <a:cs typeface="Trebuchet MS"/>
              </a:rPr>
              <a:t>? 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endParaRPr lang="en-US" sz="1200" dirty="0" smtClean="0">
              <a:cs typeface="Trebuchet MS"/>
            </a:endParaRP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cs typeface="Trebuchet MS"/>
              </a:rPr>
              <a:t>What </a:t>
            </a:r>
            <a:r>
              <a:rPr lang="en-US" sz="2800" dirty="0">
                <a:cs typeface="Trebuchet MS"/>
              </a:rPr>
              <a:t>would </a:t>
            </a:r>
            <a:r>
              <a:rPr lang="en-US" sz="2800" dirty="0" smtClean="0">
                <a:cs typeface="Trebuchet MS"/>
              </a:rPr>
              <a:t>15</a:t>
            </a:r>
            <a:r>
              <a:rPr lang="en-US" sz="2800" dirty="0">
                <a:cs typeface="Trebuchet MS"/>
              </a:rPr>
              <a:t>% of your building population be?  What would </a:t>
            </a:r>
            <a:r>
              <a:rPr lang="en-US" sz="2800" dirty="0" smtClean="0">
                <a:cs typeface="Trebuchet MS"/>
              </a:rPr>
              <a:t>5</a:t>
            </a:r>
            <a:r>
              <a:rPr lang="en-US" sz="2800" dirty="0">
                <a:cs typeface="Trebuchet MS"/>
              </a:rPr>
              <a:t>% be?  </a:t>
            </a:r>
            <a:endParaRPr lang="en-US" sz="2800" dirty="0" smtClean="0">
              <a:cs typeface="Trebuchet MS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cs typeface="Trebuchet MS"/>
              </a:rPr>
              <a:t>Consider </a:t>
            </a:r>
            <a:r>
              <a:rPr lang="en-US" sz="2200" dirty="0">
                <a:cs typeface="Trebuchet MS"/>
              </a:rPr>
              <a:t>these 2</a:t>
            </a:r>
            <a:r>
              <a:rPr lang="en-US" sz="2200" dirty="0" smtClean="0">
                <a:cs typeface="Trebuchet MS"/>
              </a:rPr>
              <a:t> </a:t>
            </a:r>
            <a:r>
              <a:rPr lang="en-US" sz="2200" dirty="0">
                <a:cs typeface="Trebuchet MS"/>
              </a:rPr>
              <a:t>numbers </a:t>
            </a:r>
            <a:r>
              <a:rPr lang="en-US" sz="2200" dirty="0" smtClean="0">
                <a:cs typeface="Trebuchet MS"/>
              </a:rPr>
              <a:t>as </a:t>
            </a:r>
            <a:r>
              <a:rPr lang="en-US" sz="2200" dirty="0">
                <a:cs typeface="Trebuchet MS"/>
              </a:rPr>
              <a:t>range of students who should be receiving </a:t>
            </a:r>
            <a:r>
              <a:rPr lang="en-US" sz="2200" u="sng" dirty="0" smtClean="0">
                <a:cs typeface="Trebuchet MS"/>
              </a:rPr>
              <a:t>Tier 2</a:t>
            </a:r>
            <a:r>
              <a:rPr lang="en-US" sz="2200" dirty="0" smtClean="0">
                <a:cs typeface="Trebuchet MS"/>
              </a:rPr>
              <a:t> interventions.</a:t>
            </a: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endParaRPr lang="en-US" sz="1200" dirty="0">
              <a:cs typeface="Trebuchet MS"/>
            </a:endParaRPr>
          </a:p>
          <a:p>
            <a:pPr marL="571500" indent="-457200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cs typeface="Trebuchet MS"/>
              </a:rPr>
              <a:t>What would 5% of your building population be? </a:t>
            </a:r>
            <a:r>
              <a:rPr lang="en-US" sz="2800" dirty="0">
                <a:cs typeface="Trebuchet MS"/>
              </a:rPr>
              <a:t>What would </a:t>
            </a:r>
            <a:r>
              <a:rPr lang="en-US" sz="2800" dirty="0" smtClean="0">
                <a:cs typeface="Trebuchet MS"/>
              </a:rPr>
              <a:t>1% be?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cs typeface="Trebuchet MS"/>
              </a:rPr>
              <a:t>Consider these </a:t>
            </a:r>
            <a:r>
              <a:rPr lang="en-US" sz="2200" dirty="0">
                <a:cs typeface="Trebuchet MS"/>
              </a:rPr>
              <a:t>2</a:t>
            </a:r>
            <a:r>
              <a:rPr lang="en-US" sz="2200" dirty="0" smtClean="0">
                <a:cs typeface="Trebuchet MS"/>
              </a:rPr>
              <a:t> numbers as range of students who should be receiving </a:t>
            </a:r>
            <a:r>
              <a:rPr lang="en-US" sz="2200" u="sng" dirty="0" smtClean="0">
                <a:cs typeface="Trebuchet MS"/>
              </a:rPr>
              <a:t>Tier 3 </a:t>
            </a:r>
            <a:r>
              <a:rPr lang="en-US" sz="2200" dirty="0" smtClean="0">
                <a:cs typeface="Trebuchet MS"/>
              </a:rPr>
              <a:t>interventions. </a:t>
            </a:r>
          </a:p>
          <a:p>
            <a:pPr marL="114300" indent="0" eaLnBrk="1" hangingPunct="1">
              <a:buClr>
                <a:schemeClr val="tx2"/>
              </a:buClr>
              <a:buNone/>
            </a:pPr>
            <a:endParaRPr lang="en-US" sz="1200" dirty="0" smtClean="0">
              <a:cs typeface="Trebuchet M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74638"/>
            <a:ext cx="7924800" cy="1020762"/>
          </a:xfrm>
          <a:prstGeom prst="rect">
            <a:avLst/>
          </a:prstGeo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Tier 2 </a:t>
            </a:r>
            <a:r>
              <a:rPr lang="en-US" sz="2400" b="1" i="1" dirty="0" smtClean="0">
                <a:latin typeface="Trebuchet MS" panose="020B0603020202020204" pitchFamily="34" charset="0"/>
              </a:rPr>
              <a:t>System Conversation 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Create your Expected Triangle</a:t>
            </a:r>
          </a:p>
        </p:txBody>
      </p:sp>
    </p:spTree>
    <p:extLst>
      <p:ext uri="{BB962C8B-B14F-4D97-AF65-F5344CB8AC3E}">
        <p14:creationId xmlns:p14="http://schemas.microsoft.com/office/powerpoint/2010/main" val="31773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rebuchet MS" panose="020B0603020202020204" pitchFamily="34" charset="0"/>
              </a:rPr>
              <a:t>Percentage </a:t>
            </a:r>
            <a:r>
              <a:rPr lang="en-US" sz="3200" b="1" dirty="0" smtClean="0">
                <a:latin typeface="Trebuchet MS" panose="020B0603020202020204" pitchFamily="34" charset="0"/>
              </a:rPr>
              <a:t>Activity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64423"/>
          </a:xfrm>
        </p:spPr>
        <p:txBody>
          <a:bodyPr>
            <a:noAutofit/>
          </a:bodyPr>
          <a:lstStyle/>
          <a:p>
            <a:pPr marL="571500" indent="-457200" eaLnBrk="1" hangingPunct="1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cs typeface="Trebuchet MS"/>
              </a:rPr>
              <a:t>Looking at your DDRT, is your SW program is working as intended?  (80% are responding)</a:t>
            </a:r>
          </a:p>
          <a:p>
            <a:pPr marL="571500" indent="-457200" eaLnBrk="1" hangingPunct="1">
              <a:buClr>
                <a:schemeClr val="tx2"/>
              </a:buClr>
              <a:buFont typeface="+mj-lt"/>
              <a:buAutoNum type="arabicParenR"/>
            </a:pPr>
            <a:endParaRPr lang="en-US" sz="1000" dirty="0" smtClean="0">
              <a:solidFill>
                <a:srgbClr val="000000"/>
              </a:solidFill>
              <a:cs typeface="Trebuchet MS"/>
            </a:endParaRPr>
          </a:p>
          <a:p>
            <a:pPr marL="571500" indent="-457200" eaLnBrk="1" hangingPunct="1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cs typeface="Trebuchet MS"/>
              </a:rPr>
              <a:t>Do you have roughly the expected percentages of students in tier 2 and 3?</a:t>
            </a:r>
          </a:p>
          <a:p>
            <a:pPr marL="571500" indent="-457200" eaLnBrk="1" hangingPunct="1">
              <a:buClr>
                <a:schemeClr val="tx2"/>
              </a:buClr>
              <a:buFont typeface="+mj-lt"/>
              <a:buAutoNum type="arabicParenR"/>
            </a:pPr>
            <a:endParaRPr lang="en-US" sz="1000" dirty="0" smtClean="0">
              <a:solidFill>
                <a:srgbClr val="000000"/>
              </a:solidFill>
              <a:cs typeface="Trebuchet MS"/>
            </a:endParaRPr>
          </a:p>
          <a:p>
            <a:pPr marL="571500" indent="-457200" eaLnBrk="1" hangingPunct="1">
              <a:buClr>
                <a:schemeClr val="tx2"/>
              </a:buClr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cs typeface="Trebuchet MS"/>
              </a:rPr>
              <a:t>Consider next steps needed based on your data.</a:t>
            </a:r>
          </a:p>
          <a:p>
            <a:pPr lvl="2">
              <a:buClr>
                <a:schemeClr val="tx2"/>
              </a:buClr>
            </a:pPr>
            <a:r>
              <a:rPr lang="en-US" sz="2400" dirty="0" smtClean="0">
                <a:solidFill>
                  <a:srgbClr val="000000"/>
                </a:solidFill>
                <a:cs typeface="Trebuchet MS"/>
              </a:rPr>
              <a:t>Do you have tier 1 needs?</a:t>
            </a:r>
          </a:p>
          <a:p>
            <a:pPr lvl="2">
              <a:buClr>
                <a:schemeClr val="tx2"/>
              </a:buClr>
            </a:pPr>
            <a:r>
              <a:rPr lang="en-US" sz="2400" dirty="0" smtClean="0">
                <a:solidFill>
                  <a:srgbClr val="000000"/>
                </a:solidFill>
                <a:cs typeface="Trebuchet MS"/>
              </a:rPr>
              <a:t>What supports are needed for your next steps?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1"/>
            <a:ext cx="7924800" cy="1066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Tier 2 </a:t>
            </a:r>
            <a:r>
              <a:rPr lang="en-US" sz="2400" b="1" i="1" dirty="0" smtClean="0">
                <a:latin typeface="Trebuchet MS" panose="020B0603020202020204" pitchFamily="34" charset="0"/>
              </a:rPr>
              <a:t>System Conversation 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Review &amp; Compare with </a:t>
            </a:r>
            <a:r>
              <a:rPr lang="en-US" sz="3200" b="1" dirty="0">
                <a:latin typeface="Trebuchet MS" panose="020B0603020202020204" pitchFamily="34" charset="0"/>
              </a:rPr>
              <a:t>A</a:t>
            </a:r>
            <a:r>
              <a:rPr lang="en-US" sz="3200" b="1" dirty="0" smtClean="0">
                <a:latin typeface="Trebuchet MS" panose="020B0603020202020204" pitchFamily="34" charset="0"/>
              </a:rPr>
              <a:t>ctual </a:t>
            </a:r>
            <a:r>
              <a:rPr lang="en-US" sz="3200" b="1" dirty="0">
                <a:latin typeface="Trebuchet MS" panose="020B0603020202020204" pitchFamily="34" charset="0"/>
              </a:rPr>
              <a:t>T</a:t>
            </a:r>
            <a:r>
              <a:rPr lang="en-US" sz="3200" b="1" dirty="0" smtClean="0">
                <a:latin typeface="Trebuchet MS" panose="020B0603020202020204" pitchFamily="34" charset="0"/>
              </a:rPr>
              <a:t>riangle </a:t>
            </a:r>
            <a:endParaRPr lang="en-US" sz="32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7620000" cy="1706562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Readiness Reflection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Activity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62000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Complete reflection questions on yellow sheet from the packet. </a:t>
            </a:r>
          </a:p>
          <a:p>
            <a:endParaRPr lang="en-US" sz="3200" dirty="0"/>
          </a:p>
          <a:p>
            <a:r>
              <a:rPr lang="en-US" sz="3200" dirty="0" smtClean="0"/>
              <a:t>Willingness</a:t>
            </a:r>
          </a:p>
          <a:p>
            <a:r>
              <a:rPr lang="en-US" sz="3200" dirty="0" smtClean="0"/>
              <a:t>Readiness</a:t>
            </a:r>
          </a:p>
          <a:p>
            <a:r>
              <a:rPr lang="en-US" sz="3200" dirty="0" smtClean="0"/>
              <a:t>Data Review</a:t>
            </a:r>
          </a:p>
          <a:p>
            <a:endParaRPr lang="en-US" sz="3200" dirty="0"/>
          </a:p>
        </p:txBody>
      </p:sp>
      <p:pic>
        <p:nvPicPr>
          <p:cNvPr id="4" name="Picture 3" descr="Mount_Hood_reflected_in_Mirror_Lake,_Oreg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86" y="3048000"/>
            <a:ext cx="4414914" cy="3505200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7543800" y="3810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813884"/>
              </p:ext>
            </p:extLst>
          </p:nvPr>
        </p:nvGraphicFramePr>
        <p:xfrm>
          <a:off x="0" y="96838"/>
          <a:ext cx="9144000" cy="67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Document" r:id="rId4" imgW="6115241" imgH="4536324" progId="Word.Document.8">
                  <p:embed/>
                </p:oleObj>
              </mc:Choice>
              <mc:Fallback>
                <p:oleObj name="Document" r:id="rId4" imgW="6115241" imgH="45363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6838"/>
                        <a:ext cx="9144000" cy="6761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611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620000" cy="1325562"/>
          </a:xfrm>
          <a:prstGeom prst="rect">
            <a:avLst/>
          </a:prstGeom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atin typeface="Trebuchet MS"/>
                <a:cs typeface="Trebuchet MS"/>
              </a:rPr>
              <a:t>Looking at your SW data in detail</a:t>
            </a:r>
            <a:r>
              <a:rPr lang="en-US" dirty="0">
                <a:latin typeface="Trebuchet MS"/>
                <a:cs typeface="Trebuchet MS"/>
              </a:rPr>
              <a:t/>
            </a:r>
            <a:br>
              <a:rPr lang="en-US" dirty="0">
                <a:latin typeface="Trebuchet MS"/>
                <a:cs typeface="Trebuchet MS"/>
              </a:rPr>
            </a:br>
            <a:r>
              <a:rPr lang="en-US" sz="4800" dirty="0" smtClean="0">
                <a:solidFill>
                  <a:srgbClr val="FF9900"/>
                </a:solidFill>
                <a:latin typeface="Trebuchet MS"/>
                <a:cs typeface="Trebuchet MS"/>
              </a:rPr>
              <a:t>Drilling down can reveal opportunities for SW and/or CR interventions</a:t>
            </a:r>
            <a:endParaRPr lang="en-US" dirty="0">
              <a:solidFill>
                <a:srgbClr val="FF9900"/>
              </a:solidFill>
              <a:latin typeface="Trebuchet MS"/>
              <a:cs typeface="Trebuchet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81200"/>
            <a:ext cx="7467600" cy="3962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Your team reviews the September data and notice that there are a couple of students with 5+ referrals for being late to class. You begin using daily report cards with them.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Which Tier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114300" lvl="0" indent="0" fontAlgn="auto">
              <a:spcAft>
                <a:spcPts val="0"/>
              </a:spcAft>
              <a:buNone/>
            </a:pPr>
            <a:endParaRPr lang="en-US" sz="2800" dirty="0">
              <a:solidFill>
                <a:srgbClr val="858585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800" dirty="0" smtClean="0"/>
              <a:t>Your Tier 2 team </a:t>
            </a:r>
            <a:r>
              <a:rPr lang="en-US" sz="2800" dirty="0"/>
              <a:t>reviews the October </a:t>
            </a:r>
            <a:r>
              <a:rPr lang="en-US" sz="2800" dirty="0" smtClean="0"/>
              <a:t>student data. From this data, over </a:t>
            </a:r>
            <a:r>
              <a:rPr lang="en-US" sz="2800" dirty="0"/>
              <a:t>50 students </a:t>
            </a:r>
            <a:r>
              <a:rPr lang="en-US" sz="2800" dirty="0" smtClean="0"/>
              <a:t>have been referred to the team for </a:t>
            </a:r>
            <a:r>
              <a:rPr lang="en-US" sz="2800" dirty="0"/>
              <a:t>5+ referrals for being late to class. </a:t>
            </a:r>
            <a:r>
              <a:rPr lang="en-US" sz="2800" b="1" i="1" dirty="0">
                <a:solidFill>
                  <a:srgbClr val="354675"/>
                </a:solidFill>
              </a:rPr>
              <a:t>What would you do?</a:t>
            </a:r>
          </a:p>
          <a:p>
            <a:pPr marL="114300" indent="0" fontAlgn="auto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545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620000" cy="1325562"/>
          </a:xfrm>
          <a:prstGeom prst="rect">
            <a:avLst/>
          </a:prstGeom>
          <a:ln w="57150">
            <a:solidFill>
              <a:srgbClr val="003399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atin typeface="Trebuchet MS"/>
                <a:cs typeface="Trebuchet MS"/>
              </a:rPr>
              <a:t>Looking at your SW data in detail</a:t>
            </a:r>
            <a:r>
              <a:rPr lang="en-US" dirty="0">
                <a:latin typeface="Trebuchet MS"/>
                <a:cs typeface="Trebuchet MS"/>
              </a:rPr>
              <a:t/>
            </a:r>
            <a:br>
              <a:rPr lang="en-US" dirty="0">
                <a:latin typeface="Trebuchet MS"/>
                <a:cs typeface="Trebuchet MS"/>
              </a:rPr>
            </a:br>
            <a:r>
              <a:rPr lang="en-US" sz="4800" dirty="0" smtClean="0">
                <a:solidFill>
                  <a:srgbClr val="FF9900"/>
                </a:solidFill>
                <a:latin typeface="Trebuchet MS"/>
                <a:cs typeface="Trebuchet MS"/>
              </a:rPr>
              <a:t>Drilling down can reveal opportunities for SW and/or CR interventions</a:t>
            </a:r>
            <a:endParaRPr lang="en-US" dirty="0">
              <a:solidFill>
                <a:srgbClr val="FF9900"/>
              </a:solidFill>
              <a:latin typeface="Trebuchet MS"/>
              <a:cs typeface="Trebuchet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7467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3399"/>
              </a:buClr>
            </a:pPr>
            <a:r>
              <a:rPr lang="en-US" sz="2800" dirty="0" smtClean="0">
                <a:solidFill>
                  <a:srgbClr val="000000"/>
                </a:solidFill>
                <a:cs typeface="Trebuchet MS"/>
              </a:rPr>
              <a:t>Your Tier 2 team reviews the referrals for November. There are 26 students with 4+ referrals for fighting in the hallway, hallway disruption, late to class, and offensive touching (location: hallway).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cs typeface="Trebuchet MS"/>
              </a:rPr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12130229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2"/>
          <p:cNvSpPr txBox="1">
            <a:spLocks noChangeArrowheads="1"/>
          </p:cNvSpPr>
          <p:nvPr/>
        </p:nvSpPr>
        <p:spPr bwMode="auto">
          <a:xfrm>
            <a:off x="609600" y="2016411"/>
            <a:ext cx="3876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  <a:cs typeface="Arial" charset="0"/>
              </a:rPr>
              <a:t>Tier 3/Tertiary Interventions	           1-5%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Individual students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Assessment-based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High intensity</a:t>
            </a:r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4529138" y="2016411"/>
            <a:ext cx="43545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Arial Narrow" charset="0"/>
                <a:cs typeface="Arial" charset="0"/>
              </a:rPr>
              <a:t>  </a:t>
            </a:r>
            <a:r>
              <a:rPr lang="en-US" sz="1600" b="1" u="sng">
                <a:latin typeface="Arial Narrow" charset="0"/>
                <a:cs typeface="Arial" charset="0"/>
              </a:rPr>
              <a:t>1-5%		Tier 3/Tertiary Interventions</a:t>
            </a:r>
            <a:endParaRPr lang="en-US" sz="1600" b="1">
              <a:latin typeface="Arial Narrow" charset="0"/>
              <a:cs typeface="Arial" charset="0"/>
            </a:endParaRP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Individual students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Assessment-based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Intense, durable procedures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609600" y="3070511"/>
            <a:ext cx="3476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  <a:cs typeface="Arial" charset="0"/>
              </a:rPr>
              <a:t>Tier 2/Secondary Interventions        5-15%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Some students (at-risk)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High efficiency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Rapid response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Small group interventions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 Some individualizing</a:t>
            </a:r>
          </a:p>
          <a:p>
            <a:pPr>
              <a:buFontTx/>
              <a:buChar char="•"/>
            </a:pPr>
            <a:endParaRPr lang="en-US" sz="1400" dirty="0">
              <a:latin typeface="Arial Narrow" charset="0"/>
              <a:cs typeface="Arial" charset="0"/>
            </a:endParaRPr>
          </a:p>
          <a:p>
            <a:endParaRPr lang="en-US" sz="1400" dirty="0">
              <a:latin typeface="Arial Narrow" charset="0"/>
              <a:cs typeface="Arial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4529138" y="3067336"/>
            <a:ext cx="4354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Arial Narrow" charset="0"/>
                <a:cs typeface="Arial" charset="0"/>
              </a:rPr>
              <a:t>         </a:t>
            </a:r>
            <a:r>
              <a:rPr lang="en-US" sz="1600" b="1" u="sng">
                <a:latin typeface="Arial Narrow" charset="0"/>
                <a:cs typeface="Arial" charset="0"/>
              </a:rPr>
              <a:t>5-15%	                 Tier 2/Secondary Interventions</a:t>
            </a:r>
            <a:endParaRPr lang="en-US" sz="1600" b="1">
              <a:latin typeface="Arial Narrow" charset="0"/>
              <a:cs typeface="Arial" charset="0"/>
            </a:endParaRP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Some students (at-risk)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High efficiency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Rapid response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Small group interventions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Some individualizing</a:t>
            </a:r>
          </a:p>
          <a:p>
            <a:endParaRPr lang="en-US" sz="1400">
              <a:latin typeface="Arial Narrow" charset="0"/>
              <a:cs typeface="Arial" charset="0"/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533400" y="4715161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>
                <a:latin typeface="Arial Narrow" charset="0"/>
                <a:cs typeface="Arial" charset="0"/>
              </a:rPr>
              <a:t>Tier 1/Universal Interventions   80-90%</a:t>
            </a:r>
            <a:endParaRPr lang="en-US" sz="1600" b="1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All students</a:t>
            </a:r>
          </a:p>
          <a:p>
            <a:pPr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Preventive, proactive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4529138" y="4715161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Arial Narrow" charset="0"/>
                <a:cs typeface="Arial" charset="0"/>
              </a:rPr>
              <a:t>	</a:t>
            </a:r>
            <a:r>
              <a:rPr lang="en-US" sz="1600" b="1" u="sng">
                <a:latin typeface="Arial Narrow" charset="0"/>
                <a:cs typeface="Arial" charset="0"/>
              </a:rPr>
              <a:t>80-90%	Tier 1/Universal Interventions</a:t>
            </a:r>
            <a:endParaRPr lang="en-US" sz="1600" b="1">
              <a:latin typeface="Arial Narrow" charset="0"/>
              <a:cs typeface="Arial" charset="0"/>
            </a:endParaRP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All settings, all students</a:t>
            </a:r>
          </a:p>
          <a:p>
            <a:pPr lvl="4">
              <a:buFontTx/>
              <a:buChar char="•"/>
            </a:pPr>
            <a:r>
              <a:rPr lang="en-US" sz="1400">
                <a:latin typeface="Arial Narrow" charset="0"/>
                <a:cs typeface="Arial" charset="0"/>
              </a:rPr>
              <a:t>Preventive, proactive</a:t>
            </a:r>
          </a:p>
        </p:txBody>
      </p:sp>
      <p:sp>
        <p:nvSpPr>
          <p:cNvPr id="11367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7571" y="304800"/>
            <a:ext cx="7467600" cy="914400"/>
          </a:xfrm>
          <a:solidFill>
            <a:schemeClr val="bg1"/>
          </a:solidFill>
          <a:ln w="28575">
            <a:solidFill>
              <a:srgbClr val="003399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>
                <a:latin typeface="Trebuchet MS" panose="020B0603020202020204" pitchFamily="34" charset="0"/>
              </a:rPr>
              <a:t>School-Wide Systems for Student Success: A Response to Intervention (</a:t>
            </a:r>
            <a:r>
              <a:rPr lang="en-US" sz="2800" b="1" dirty="0" err="1">
                <a:latin typeface="Trebuchet MS" panose="020B0603020202020204" pitchFamily="34" charset="0"/>
              </a:rPr>
              <a:t>RtI</a:t>
            </a:r>
            <a:r>
              <a:rPr lang="en-US" sz="2800" b="1" dirty="0">
                <a:latin typeface="Trebuchet MS" panose="020B0603020202020204" pitchFamily="34" charset="0"/>
              </a:rPr>
              <a:t>) Model</a:t>
            </a:r>
          </a:p>
        </p:txBody>
      </p:sp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762000" y="1449674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entury Gothic" charset="0"/>
                <a:cs typeface="Arial" charset="0"/>
              </a:rPr>
              <a:t>Academic Systems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5715000" y="1451261"/>
            <a:ext cx="253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entury Gothic" charset="0"/>
                <a:cs typeface="Arial" charset="0"/>
              </a:rPr>
              <a:t>Behavioral Systems</a:t>
            </a:r>
          </a:p>
        </p:txBody>
      </p:sp>
      <p:grpSp>
        <p:nvGrpSpPr>
          <p:cNvPr id="113674" name="Group 11"/>
          <p:cNvGrpSpPr>
            <a:grpSpLocks/>
          </p:cNvGrpSpPr>
          <p:nvPr/>
        </p:nvGrpSpPr>
        <p:grpSpPr bwMode="auto">
          <a:xfrm>
            <a:off x="3276600" y="2048161"/>
            <a:ext cx="2667000" cy="4448175"/>
            <a:chOff x="1989" y="1230"/>
            <a:chExt cx="1680" cy="2802"/>
          </a:xfrm>
        </p:grpSpPr>
        <p:grpSp>
          <p:nvGrpSpPr>
            <p:cNvPr id="113676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113678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9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0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1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677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75" name="Text Box 19"/>
          <p:cNvSpPr txBox="1">
            <a:spLocks noChangeArrowheads="1"/>
          </p:cNvSpPr>
          <p:nvPr/>
        </p:nvSpPr>
        <p:spPr bwMode="auto">
          <a:xfrm>
            <a:off x="6324600" y="5943600"/>
            <a:ext cx="2559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i="1" dirty="0">
                <a:latin typeface="Century Gothic" charset="0"/>
                <a:cs typeface="Arial" charset="0"/>
              </a:rPr>
              <a:t>Illinois PBIS Network, Revised May 15, 2008. Adapted from “What is school-wide PBS?” OSEP Technical Assistance Center on Positive Behavioral Interventions and Supports.  Accessed at http://pbis.org/schoolwide.htm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5"/>
          <p:cNvSpPr>
            <a:spLocks noChangeArrowheads="1"/>
          </p:cNvSpPr>
          <p:nvPr/>
        </p:nvSpPr>
        <p:spPr bwMode="auto">
          <a:xfrm flipV="1">
            <a:off x="152400" y="927565"/>
            <a:ext cx="8515350" cy="5366871"/>
          </a:xfrm>
          <a:prstGeom prst="triangle">
            <a:avLst>
              <a:gd name="adj" fmla="val 51595"/>
            </a:avLst>
          </a:prstGeom>
          <a:gradFill rotWithShape="0">
            <a:gsLst>
              <a:gs pos="78000">
                <a:srgbClr val="FED012"/>
              </a:gs>
              <a:gs pos="0">
                <a:srgbClr val="00B050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>
                <a:latin typeface="Gill Sans MT" charset="0"/>
              </a:rPr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86"/>
            <a:ext cx="8305800" cy="914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Positive Behavior Support as Your Multi-Tiered System of Support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7702" y="914400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>
                <a:latin typeface="Gill Sans MT" charset="0"/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381000"/>
            <a:ext cx="7848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  <a:cs typeface="ＭＳ Ｐゴシック" charset="-128"/>
              </a:rPr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1447800"/>
            <a:ext cx="784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latin typeface="Gill Sans MT" charset="0"/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380163" y="6442075"/>
            <a:ext cx="22875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Gill Sans MT" charset="0"/>
              </a:rPr>
              <a:t>Adapted from George Sugai, 1996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9600" y="609600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>
                <a:latin typeface="Gill Sans MT" charset="0"/>
              </a:rPr>
              <a:t>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381000"/>
            <a:ext cx="7848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" charset="0"/>
              <a:cs typeface="ＭＳ Ｐゴシック" charset="-128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85800" y="1447800"/>
            <a:ext cx="784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latin typeface="Gill Sans MT" charset="0"/>
              </a:rPr>
              <a:t> 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7010400" y="6586538"/>
            <a:ext cx="1970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© Terrance M. Scott, 2001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609600" y="609600"/>
            <a:ext cx="784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>
                <a:latin typeface="Gill Sans MT" charset="0"/>
              </a:rPr>
              <a:t>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381000"/>
            <a:ext cx="7848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/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</a:t>
            </a: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685800" y="1447800"/>
            <a:ext cx="784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  <a:latin typeface="Gill Sans MT" charset="0"/>
              </a:rPr>
              <a:t> </a:t>
            </a:r>
          </a:p>
        </p:txBody>
      </p:sp>
      <p:sp>
        <p:nvSpPr>
          <p:cNvPr id="37903" name="Rectangle 17"/>
          <p:cNvSpPr>
            <a:spLocks noChangeArrowheads="1"/>
          </p:cNvSpPr>
          <p:nvPr/>
        </p:nvSpPr>
        <p:spPr bwMode="auto">
          <a:xfrm>
            <a:off x="762000" y="1066800"/>
            <a:ext cx="7772400" cy="172098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200" b="1" dirty="0"/>
              <a:t>Universal</a:t>
            </a:r>
            <a:r>
              <a:rPr lang="en-US" sz="3200" dirty="0">
                <a:solidFill>
                  <a:srgbClr val="010464"/>
                </a:solidFill>
              </a:rPr>
              <a:t> </a:t>
            </a:r>
            <a:endParaRPr lang="en-US" dirty="0">
              <a:solidFill>
                <a:srgbClr val="010464"/>
              </a:solidFill>
              <a:latin typeface="Gill Sans MT" charset="0"/>
            </a:endParaRPr>
          </a:p>
          <a:p>
            <a:pPr algn="ctr"/>
            <a:r>
              <a:rPr lang="en-US" sz="2000" i="1" dirty="0"/>
              <a:t>School-Wide Data Collection and Analyses</a:t>
            </a:r>
            <a:br>
              <a:rPr lang="en-US" sz="2000" i="1" dirty="0"/>
            </a:br>
            <a:endParaRPr lang="en-US" sz="1400" i="1" dirty="0"/>
          </a:p>
          <a:p>
            <a:pPr algn="ctr"/>
            <a:r>
              <a:rPr lang="en-US" sz="2000" i="1" dirty="0"/>
              <a:t>School-Wide Prevention Systems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</a:t>
            </a:r>
            <a:r>
              <a:rPr lang="en-US" sz="2000" i="1" dirty="0"/>
              <a:t>rules, routines, arrangements)</a:t>
            </a:r>
            <a:endParaRPr lang="en-US" dirty="0"/>
          </a:p>
        </p:txBody>
      </p:sp>
      <p:sp>
        <p:nvSpPr>
          <p:cNvPr id="3790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467100" y="3787708"/>
            <a:ext cx="2209800" cy="5105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Targeted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Individual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906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/>
              <a:t>   </a:t>
            </a:r>
            <a:r>
              <a:rPr lang="en-US" sz="2000" i="1" dirty="0"/>
              <a:t>Analyze</a:t>
            </a:r>
            <a:br>
              <a:rPr lang="en-US" sz="2000" i="1" dirty="0"/>
            </a:br>
            <a:r>
              <a:rPr lang="en-US" sz="2000" i="1" dirty="0"/>
              <a:t>Student Data</a:t>
            </a:r>
            <a:endParaRPr lang="en-US" sz="1800" b="1" dirty="0">
              <a:latin typeface="Gill Sans MT" charset="0"/>
            </a:endParaRPr>
          </a:p>
        </p:txBody>
      </p:sp>
      <p:sp>
        <p:nvSpPr>
          <p:cNvPr id="37907" name="Text Box 28"/>
          <p:cNvSpPr txBox="1">
            <a:spLocks noChangeArrowheads="1"/>
          </p:cNvSpPr>
          <p:nvPr/>
        </p:nvSpPr>
        <p:spPr bwMode="auto">
          <a:xfrm>
            <a:off x="228600" y="43434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FFFF00"/>
                </a:solidFill>
              </a:rPr>
              <a:t>          </a:t>
            </a:r>
            <a:r>
              <a:rPr lang="en-US" sz="2000" i="1" dirty="0"/>
              <a:t>Interviews, Questionnaires, etc.</a:t>
            </a:r>
            <a:r>
              <a:rPr lang="en-US" sz="1800" b="1" dirty="0"/>
              <a:t> </a:t>
            </a:r>
          </a:p>
        </p:txBody>
      </p:sp>
      <p:sp>
        <p:nvSpPr>
          <p:cNvPr id="37908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/>
              <a:t>   </a:t>
            </a:r>
            <a:r>
              <a:rPr lang="en-US" sz="2000" i="1" dirty="0"/>
              <a:t>Observations </a:t>
            </a:r>
            <a:br>
              <a:rPr lang="en-US" sz="2000" i="1" dirty="0"/>
            </a:br>
            <a:r>
              <a:rPr lang="en-US" sz="2000" i="1" dirty="0"/>
              <a:t>and ABC Analysis</a:t>
            </a:r>
            <a:endParaRPr lang="en-US" sz="1800" i="1" dirty="0"/>
          </a:p>
        </p:txBody>
      </p:sp>
      <p:sp>
        <p:nvSpPr>
          <p:cNvPr id="37909" name="Text Box 31"/>
          <p:cNvSpPr txBox="1">
            <a:spLocks noChangeArrowheads="1"/>
          </p:cNvSpPr>
          <p:nvPr/>
        </p:nvSpPr>
        <p:spPr bwMode="auto">
          <a:xfrm>
            <a:off x="6477000" y="41910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   </a:t>
            </a:r>
            <a:r>
              <a:rPr lang="en-US" sz="2000" i="1"/>
              <a:t>Simple Student Interventions </a:t>
            </a:r>
            <a:endParaRPr lang="en-US" sz="1800"/>
          </a:p>
        </p:txBody>
      </p:sp>
      <p:sp>
        <p:nvSpPr>
          <p:cNvPr id="37910" name="Text Box 33"/>
          <p:cNvSpPr txBox="1">
            <a:spLocks noChangeArrowheads="1"/>
          </p:cNvSpPr>
          <p:nvPr/>
        </p:nvSpPr>
        <p:spPr bwMode="auto">
          <a:xfrm>
            <a:off x="6934200" y="31242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Gill Sans MT" charset="0"/>
              </a:rPr>
              <a:t>        </a:t>
            </a:r>
            <a:r>
              <a:rPr lang="en-US" sz="2000" dirty="0"/>
              <a:t>Group</a:t>
            </a:r>
            <a:r>
              <a:rPr lang="en-US" sz="2000" i="1" dirty="0"/>
              <a:t>  </a:t>
            </a:r>
            <a:br>
              <a:rPr lang="en-US" sz="2000" i="1" dirty="0"/>
            </a:br>
            <a:r>
              <a:rPr lang="en-US" sz="2000" i="1" dirty="0"/>
              <a:t>    Interventions</a:t>
            </a:r>
            <a:endParaRPr lang="en-US" sz="1800" dirty="0">
              <a:latin typeface="Gill Sans MT" charset="0"/>
            </a:endParaRPr>
          </a:p>
        </p:txBody>
      </p:sp>
      <p:sp>
        <p:nvSpPr>
          <p:cNvPr id="37911" name="Text Box 34"/>
          <p:cNvSpPr txBox="1">
            <a:spLocks noChangeArrowheads="1"/>
          </p:cNvSpPr>
          <p:nvPr/>
        </p:nvSpPr>
        <p:spPr bwMode="auto">
          <a:xfrm>
            <a:off x="5715000" y="54864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      </a:t>
            </a:r>
            <a:r>
              <a:rPr lang="en-US" sz="2000" i="1" dirty="0"/>
              <a:t>Complex Individualized </a:t>
            </a:r>
            <a:br>
              <a:rPr lang="en-US" sz="2000" i="1" dirty="0"/>
            </a:br>
            <a:r>
              <a:rPr lang="en-US" sz="2000" i="1" dirty="0"/>
              <a:t>    Interventions </a:t>
            </a:r>
            <a:endParaRPr lang="en-US" sz="2000" i="1" dirty="0">
              <a:latin typeface="Gill Sans MT" charset="0"/>
            </a:endParaRPr>
          </a:p>
        </p:txBody>
      </p:sp>
      <p:sp>
        <p:nvSpPr>
          <p:cNvPr id="37912" name="Text Box 36"/>
          <p:cNvSpPr txBox="1">
            <a:spLocks noChangeArrowheads="1"/>
          </p:cNvSpPr>
          <p:nvPr/>
        </p:nvSpPr>
        <p:spPr bwMode="auto">
          <a:xfrm rot="18405001">
            <a:off x="6107184" y="299898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Intervention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7913" name="Text Box 37"/>
          <p:cNvSpPr txBox="1">
            <a:spLocks noChangeArrowheads="1"/>
          </p:cNvSpPr>
          <p:nvPr/>
        </p:nvSpPr>
        <p:spPr bwMode="auto">
          <a:xfrm rot="3018085">
            <a:off x="863396" y="32162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Assessment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37427" y="4073434"/>
            <a:ext cx="3561048" cy="414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Careful Data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19400" y="5105400"/>
            <a:ext cx="3561048" cy="414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Careful Data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>
          <a:xfrm rot="20626341">
            <a:off x="345281" y="2614477"/>
            <a:ext cx="8453437" cy="162904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Your MTSS Interventions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ARE  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YOUR  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ALTERNATIVES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 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suspensions and expulsions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!</a:t>
            </a:r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30741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87330"/>
              </p:ext>
            </p:extLst>
          </p:nvPr>
        </p:nvGraphicFramePr>
        <p:xfrm>
          <a:off x="567380" y="1950163"/>
          <a:ext cx="7848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TEAM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 Team Composition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Team Operating Procedures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Screening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 Request for Assistance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Options for Tier II 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en-US" sz="2200" b="0" dirty="0" smtClean="0">
                        <a:solidFill>
                          <a:schemeClr val="tx1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INTERVENTIONS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Tier II Critical Features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 Practice Matched to Student Need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 Access to Tier 1 Supports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 Professional Development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endParaRPr lang="en-US" sz="2200" b="0" dirty="0" smtClean="0">
                        <a:solidFill>
                          <a:schemeClr val="tx1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EVALUATION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 Level of Use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 Student Performance Data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 Fidelity Data</a:t>
                      </a:r>
                    </a:p>
                    <a:p>
                      <a:pPr lvl="0">
                        <a:buClr>
                          <a:srgbClr val="3333CC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 Annual Evaluation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14194" cy="923925"/>
          </a:xfrm>
          <a:solidFill>
            <a:schemeClr val="bg1"/>
          </a:solidFill>
          <a:ln w="57150">
            <a:solidFill>
              <a:srgbClr val="003399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rebuchet MS" panose="020B0603020202020204" pitchFamily="34" charset="0"/>
              </a:rPr>
              <a:t>Tier 2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latin typeface="Trebuchet MS" panose="020B0603020202020204" pitchFamily="34" charset="0"/>
              </a:rPr>
              <a:t>Overview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4243"/>
            <a:ext cx="7962900" cy="5181600"/>
          </a:xfrm>
        </p:spPr>
        <p:txBody>
          <a:bodyPr rtlCol="0">
            <a:normAutofit/>
          </a:bodyPr>
          <a:lstStyle/>
          <a:p>
            <a:pPr marL="411480" lvl="1" indent="0" eaLnBrk="1" fontAlgn="auto" hangingPunct="1">
              <a:buClr>
                <a:srgbClr val="3333CC"/>
              </a:buClr>
              <a:buNone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Tiered Fidelity Inventory:</a:t>
            </a:r>
          </a:p>
        </p:txBody>
      </p:sp>
      <p:pic>
        <p:nvPicPr>
          <p:cNvPr id="7170" name="Picture 2" descr="http://images.clipartpanda.com/pencil-writing-clipart-RcdornMc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7180" y="4114800"/>
            <a:ext cx="1828800" cy="2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248337" y="1202901"/>
            <a:ext cx="1676400" cy="4539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500" b="1" dirty="0">
              <a:latin typeface="Trebuchet MS" panose="020B0603020202020204" pitchFamily="34" charset="0"/>
            </a:endParaRPr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918487" y="2909242"/>
            <a:ext cx="2362201" cy="18897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351403" y="2934983"/>
            <a:ext cx="2217738" cy="185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3013498" y="4495806"/>
            <a:ext cx="2347106" cy="2196123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00961"/>
              <a:ext cx="5998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386467"/>
              <a:ext cx="5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658615" y="2605812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2605812"/>
            <a:ext cx="228600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1583559" y="1896905"/>
            <a:ext cx="5394258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Identifies targeted student needs, Selects and supports implementation of relevant interventions, and Evaluates interventions’ use</a:t>
            </a: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086537" y="1656871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905000" y="1219200"/>
            <a:ext cx="2362201" cy="18897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337916" y="1244941"/>
            <a:ext cx="2217738" cy="185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3045886" y="2861747"/>
            <a:ext cx="2347106" cy="2196123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00961"/>
              <a:ext cx="5998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386467"/>
              <a:ext cx="5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Tier 2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52800" y="762000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762000"/>
            <a:ext cx="2285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91000" y="4953000"/>
            <a:ext cx="2" cy="762000"/>
          </a:xfrm>
          <a:prstGeom prst="straightConnector1">
            <a:avLst/>
          </a:prstGeom>
          <a:ln w="762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1676400" y="5791200"/>
            <a:ext cx="539425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2800" b="1" dirty="0" smtClean="0"/>
              <a:t>Check-In / Check –Out (CICO)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2817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Examining </a:t>
            </a:r>
            <a:r>
              <a:rPr lang="en-US" sz="2400" dirty="0"/>
              <a:t>&amp; addressing gaps in available Tier 2 </a:t>
            </a:r>
            <a:r>
              <a:rPr lang="en-US" sz="2400" dirty="0" smtClean="0"/>
              <a:t>interventions 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Identifying interventions for implementation and that need refinement </a:t>
            </a:r>
            <a:r>
              <a:rPr lang="en-US" sz="2400" b="1" dirty="0" smtClean="0">
                <a:solidFill>
                  <a:srgbClr val="0070C0"/>
                </a:solidFill>
              </a:rPr>
              <a:t>*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/>
              <a:t>Determining percent </a:t>
            </a:r>
            <a:r>
              <a:rPr lang="en-US" sz="2400" dirty="0"/>
              <a:t>of students successful in group </a:t>
            </a:r>
            <a:r>
              <a:rPr lang="en-US" sz="2400" dirty="0" smtClean="0"/>
              <a:t>interventions</a:t>
            </a:r>
            <a:r>
              <a:rPr lang="en-US" sz="2400" b="1" dirty="0" smtClean="0">
                <a:solidFill>
                  <a:srgbClr val="0070C0"/>
                </a:solidFill>
              </a:rPr>
              <a:t>*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4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/>
              <a:t>Identifying students for problem solving </a:t>
            </a:r>
            <a:r>
              <a:rPr lang="en-US" sz="2400" dirty="0" smtClean="0"/>
              <a:t>conversations</a:t>
            </a:r>
            <a:r>
              <a:rPr lang="en-US" sz="2400" b="1" i="1" dirty="0" smtClean="0">
                <a:solidFill>
                  <a:srgbClr val="0070C0"/>
                </a:solidFill>
              </a:rPr>
              <a:t>*</a:t>
            </a:r>
            <a:endParaRPr lang="en-US" sz="2400" b="1" i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marL="777240" lvl="2" indent="0"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* Data will guide yours systems team in these activities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0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latin typeface="Trebuchet MS" panose="020B0603020202020204" pitchFamily="34" charset="0"/>
              </a:rPr>
              <a:t>   Outcomes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10400" y="228600"/>
            <a:ext cx="2133600" cy="2133600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8371" y="1136038"/>
              <a:ext cx="787094" cy="70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5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31" y="1600200"/>
            <a:ext cx="8242364" cy="52578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Clr>
                <a:schemeClr val="tx2"/>
              </a:buClr>
              <a:buNone/>
            </a:pPr>
            <a:r>
              <a:rPr lang="en-US" sz="3600" b="1" dirty="0" smtClean="0"/>
              <a:t>Team Operating Procedures (Logistics)</a:t>
            </a:r>
          </a:p>
          <a:p>
            <a:pPr lvl="1"/>
            <a:r>
              <a:rPr lang="en-US" sz="3300" dirty="0" smtClean="0"/>
              <a:t>Monthly meeting schedule</a:t>
            </a:r>
          </a:p>
          <a:p>
            <a:pPr lvl="1"/>
            <a:r>
              <a:rPr lang="en-US" sz="3300" dirty="0" smtClean="0"/>
              <a:t>Agenda, minutes, and use of meeting roles</a:t>
            </a:r>
          </a:p>
          <a:p>
            <a:pPr marL="114300" indent="0">
              <a:buClr>
                <a:schemeClr val="tx2"/>
              </a:buClr>
              <a:buNone/>
            </a:pPr>
            <a:r>
              <a:rPr lang="en-US" sz="3600" b="1" dirty="0" smtClean="0"/>
              <a:t>System Set up Activities</a:t>
            </a:r>
          </a:p>
          <a:p>
            <a:pPr lvl="1"/>
            <a:r>
              <a:rPr lang="en-US" sz="3300" dirty="0"/>
              <a:t>Develop process for identifying students for Tier 2 support</a:t>
            </a:r>
          </a:p>
          <a:p>
            <a:pPr lvl="2"/>
            <a:r>
              <a:rPr lang="en-US" sz="3300" dirty="0"/>
              <a:t>Request for assistance </a:t>
            </a:r>
          </a:p>
          <a:p>
            <a:pPr lvl="2"/>
            <a:r>
              <a:rPr lang="en-US" sz="3300" dirty="0"/>
              <a:t>Forms &amp; data rules</a:t>
            </a:r>
          </a:p>
          <a:p>
            <a:pPr marL="114300" indent="0">
              <a:buClr>
                <a:schemeClr val="tx2"/>
              </a:buClr>
              <a:buNone/>
            </a:pPr>
            <a:r>
              <a:rPr lang="en-US" sz="3600" b="1" dirty="0" smtClean="0"/>
              <a:t>Staffing </a:t>
            </a:r>
          </a:p>
          <a:p>
            <a:pPr lvl="1"/>
            <a:r>
              <a:rPr lang="en-US" sz="3600" dirty="0"/>
              <a:t>Identification of coordinators &amp; facilitators of existing interventions</a:t>
            </a:r>
          </a:p>
          <a:p>
            <a:pPr lvl="1"/>
            <a:r>
              <a:rPr lang="en-US" sz="3600" dirty="0"/>
              <a:t>Identification of coordinators &amp; facilitators of new </a:t>
            </a:r>
            <a:r>
              <a:rPr lang="en-US" sz="3600" dirty="0" smtClean="0"/>
              <a:t>interventions</a:t>
            </a:r>
            <a:endParaRPr lang="en-US" sz="3600" b="1" dirty="0" smtClean="0"/>
          </a:p>
          <a:p>
            <a:pPr marL="114300" indent="0">
              <a:buClr>
                <a:schemeClr val="tx2"/>
              </a:buClr>
              <a:buNone/>
            </a:pPr>
            <a:r>
              <a:rPr lang="en-US" sz="3600" b="1" dirty="0" smtClean="0"/>
              <a:t>Communication:</a:t>
            </a:r>
          </a:p>
          <a:p>
            <a:pPr lvl="1"/>
            <a:r>
              <a:rPr lang="en-US" sz="3400" dirty="0" smtClean="0"/>
              <a:t>with staff, student, families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Logistics and Set - Up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43800" y="304800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7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31" y="2057400"/>
            <a:ext cx="8242364" cy="4800600"/>
          </a:xfrm>
        </p:spPr>
        <p:txBody>
          <a:bodyPr>
            <a:normAutofit/>
          </a:bodyPr>
          <a:lstStyle/>
          <a:p>
            <a:pPr marL="114300" indent="0">
              <a:buClr>
                <a:schemeClr val="tx2"/>
              </a:buClr>
              <a:buNone/>
            </a:pPr>
            <a:r>
              <a:rPr lang="en-US" sz="2500" b="1" dirty="0" smtClean="0"/>
              <a:t>Your Interventions</a:t>
            </a:r>
          </a:p>
          <a:p>
            <a:pPr lvl="1">
              <a:buClr>
                <a:schemeClr val="tx2"/>
              </a:buClr>
            </a:pPr>
            <a:r>
              <a:rPr lang="en-US" sz="2500" dirty="0" smtClean="0"/>
              <a:t>Relationship- and Skill-Building</a:t>
            </a:r>
          </a:p>
          <a:p>
            <a:pPr marL="114300" indent="0">
              <a:buClr>
                <a:schemeClr val="tx2"/>
              </a:buClr>
              <a:buNone/>
            </a:pPr>
            <a:endParaRPr lang="en-US" sz="2500" b="1" dirty="0" smtClean="0"/>
          </a:p>
          <a:p>
            <a:pPr marL="114300" indent="0">
              <a:buClr>
                <a:schemeClr val="tx2"/>
              </a:buClr>
              <a:buNone/>
            </a:pPr>
            <a:r>
              <a:rPr lang="en-US" sz="2500" b="1" dirty="0" smtClean="0"/>
              <a:t>Measurement and Evaluation:</a:t>
            </a:r>
          </a:p>
          <a:p>
            <a:pPr lvl="1"/>
            <a:r>
              <a:rPr lang="en-US" sz="2500" dirty="0" smtClean="0"/>
              <a:t>Of the Intervention’s Use and Fidelity</a:t>
            </a:r>
          </a:p>
          <a:p>
            <a:pPr marL="571500" indent="-457200">
              <a:buFont typeface="+mj-lt"/>
              <a:buAutoNum type="arabicParenR"/>
            </a:pP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i="1" dirty="0" smtClean="0">
                <a:latin typeface="Trebuchet MS" panose="020B0603020202020204" pitchFamily="34" charset="0"/>
              </a:rPr>
              <a:t>Additional Tier 2 System Conversation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43800" y="304800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Team </a:t>
            </a:r>
            <a:r>
              <a:rPr lang="en-US" sz="3200" b="1" dirty="0">
                <a:latin typeface="Trebuchet MS" panose="020B0603020202020204" pitchFamily="34" charset="0"/>
              </a:rPr>
              <a:t>Operating Procedures (Logistics)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48600" y="5586242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65164" y="2086834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Monthly </a:t>
            </a:r>
            <a:r>
              <a:rPr lang="en-US" sz="3600" dirty="0"/>
              <a:t>meeting schedule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Agenda &amp; minutes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Use of meeting </a:t>
            </a:r>
            <a:r>
              <a:rPr lang="en-US" sz="3600" dirty="0" smtClean="0"/>
              <a:t>roles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Current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858000" cy="44958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Review </a:t>
            </a:r>
            <a:r>
              <a:rPr lang="en-US" sz="2400" dirty="0" smtClean="0"/>
              <a:t>summary data for </a:t>
            </a:r>
            <a:r>
              <a:rPr lang="en-US" sz="2400" dirty="0" smtClean="0">
                <a:ea typeface="+mn-ea"/>
                <a:cs typeface="+mn-cs"/>
              </a:rPr>
              <a:t>current tier 2 intervention</a:t>
            </a:r>
            <a:r>
              <a:rPr lang="en-US" sz="2400" dirty="0" smtClean="0"/>
              <a:t>: 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b="1" i="1" dirty="0" smtClean="0">
                <a:ea typeface="+mn-ea"/>
                <a:cs typeface="+mn-cs"/>
              </a:rPr>
              <a:t>record on Tracking Tool for </a:t>
            </a:r>
            <a:r>
              <a:rPr lang="en-US" b="1" i="1" u="sng" dirty="0" smtClean="0">
                <a:ea typeface="+mn-ea"/>
                <a:cs typeface="+mn-cs"/>
              </a:rPr>
              <a:t>each intervention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914400" lvl="1" indent="-457200" eaLnBrk="1" fontAlgn="auto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Provide %age of students responding, not responding, graduating </a:t>
            </a:r>
          </a:p>
          <a:p>
            <a:pPr marL="914400" lvl="1" indent="-457200" eaLnBrk="1" fontAlgn="auto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Determine if changes are needed*</a:t>
            </a:r>
          </a:p>
          <a:p>
            <a:pPr marL="914400" lvl="1" indent="-457200" eaLnBrk="1" fontAlgn="auto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Decide how to share this summary info with staff</a:t>
            </a:r>
          </a:p>
          <a:p>
            <a:pPr marL="914400" lvl="1" indent="-457200" eaLnBrk="1" fontAlgn="auto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dirty="0" smtClean="0"/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/>
              <a:t>Determine how to roll-out a new intervention</a:t>
            </a:r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endParaRPr lang="en-US" sz="2400" dirty="0" smtClean="0"/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Discuss possible new interventions for behaviors of concern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778922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latin typeface="Trebuchet MS" panose="020B0603020202020204" pitchFamily="34" charset="0"/>
              </a:rPr>
              <a:t>Sample Mtg. Agenda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5257800"/>
            <a:ext cx="1084502" cy="1271758"/>
            <a:chOff x="3106502" y="479809"/>
            <a:chExt cx="1389302" cy="1653488"/>
          </a:xfrm>
        </p:grpSpPr>
        <p:sp>
          <p:nvSpPr>
            <p:cNvPr id="8" name="Freeform 7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1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3200" b="1" dirty="0" smtClean="0">
                <a:latin typeface="Trebuchet MS" panose="020B0603020202020204" pitchFamily="34" charset="0"/>
              </a:rPr>
              <a:t>System </a:t>
            </a:r>
            <a:r>
              <a:rPr lang="en-US" sz="3200" b="1" dirty="0">
                <a:latin typeface="Trebuchet MS" panose="020B0603020202020204" pitchFamily="34" charset="0"/>
              </a:rPr>
              <a:t>Set up Activities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48600" y="5586242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2111218"/>
            <a:ext cx="71677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/>
              <a:t>Develop process for identifying students for Tier 2 </a:t>
            </a:r>
            <a:r>
              <a:rPr lang="en-US" sz="3600" dirty="0" smtClean="0"/>
              <a:t>support</a:t>
            </a:r>
          </a:p>
          <a:p>
            <a:pPr lvl="1"/>
            <a:endParaRPr lang="en-US" sz="2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Forms </a:t>
            </a:r>
            <a:r>
              <a:rPr lang="en-US" sz="3600" dirty="0"/>
              <a:t>&amp; data </a:t>
            </a:r>
            <a:r>
              <a:rPr lang="en-US" sz="3600" dirty="0" smtClean="0"/>
              <a:t>rules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Request for assistance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2"/>
          <p:cNvSpPr txBox="1">
            <a:spLocks noChangeArrowheads="1"/>
          </p:cNvSpPr>
          <p:nvPr/>
        </p:nvSpPr>
        <p:spPr bwMode="auto">
          <a:xfrm>
            <a:off x="352425" y="1920875"/>
            <a:ext cx="4343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</a:rPr>
              <a:t>Tier 3/Tertiary Interventions	               1-5%</a:t>
            </a:r>
            <a:endParaRPr lang="en-US" sz="1600" b="1" dirty="0">
              <a:latin typeface="Arial Narrow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</a:t>
            </a:r>
          </a:p>
        </p:txBody>
      </p:sp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4455205" y="1920875"/>
            <a:ext cx="46570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</a:rPr>
              <a:t>  </a:t>
            </a:r>
            <a:r>
              <a:rPr lang="en-US" sz="1600" b="1" u="sng" dirty="0">
                <a:latin typeface="Arial Narrow" charset="0"/>
              </a:rPr>
              <a:t>1-5%		Tier 3/Tertiary Interventions</a:t>
            </a:r>
            <a:endParaRPr lang="en-US" sz="1600" b="1" dirty="0">
              <a:latin typeface="Arial Narrow" charset="0"/>
            </a:endParaRP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352425" y="2974975"/>
            <a:ext cx="3733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</a:rPr>
              <a:t>Tier 2/Secondary Interventions	      5-15%</a:t>
            </a:r>
            <a:endParaRPr lang="en-US" sz="1600" b="1" dirty="0">
              <a:latin typeface="Arial Narrow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  <a:p>
            <a:pPr>
              <a:buFontTx/>
              <a:buChar char="•"/>
            </a:pPr>
            <a:r>
              <a:rPr lang="en-US" sz="1400" dirty="0">
                <a:latin typeface="+mn-lt"/>
              </a:rPr>
              <a:t>___________________________</a:t>
            </a: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4529138" y="2971800"/>
            <a:ext cx="469106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</a:rPr>
              <a:t>         </a:t>
            </a:r>
            <a:r>
              <a:rPr lang="en-US" sz="1600" b="1" u="sng" dirty="0">
                <a:latin typeface="Arial Narrow" charset="0"/>
              </a:rPr>
              <a:t>5-15%		Tier 2/Secondary Interventions</a:t>
            </a:r>
            <a:endParaRPr lang="en-US" sz="1600" b="1" dirty="0">
              <a:latin typeface="Arial Narrow" charset="0"/>
            </a:endParaRP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endParaRPr lang="en-US" sz="1400" dirty="0">
              <a:latin typeface="Arial Narrow" charset="0"/>
            </a:endParaRPr>
          </a:p>
        </p:txBody>
      </p:sp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349250" y="4619625"/>
            <a:ext cx="35369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</a:rPr>
              <a:t>Tier 1/Universal Interventions   80-90%</a:t>
            </a:r>
          </a:p>
          <a:p>
            <a:pPr>
              <a:buFontTx/>
              <a:buChar char="•"/>
            </a:pPr>
            <a:r>
              <a:rPr lang="en-US" sz="1600" b="1" dirty="0">
                <a:latin typeface="+mn-lt"/>
              </a:rPr>
              <a:t>________________________</a:t>
            </a:r>
          </a:p>
          <a:p>
            <a:pPr>
              <a:buFontTx/>
              <a:buChar char="•"/>
            </a:pPr>
            <a:r>
              <a:rPr lang="en-US" sz="1600" b="1" dirty="0">
                <a:latin typeface="+mn-lt"/>
              </a:rPr>
              <a:t>________________________</a:t>
            </a:r>
          </a:p>
          <a:p>
            <a:pPr>
              <a:buFontTx/>
              <a:buChar char="•"/>
            </a:pPr>
            <a:r>
              <a:rPr lang="en-US" sz="1600" b="1" dirty="0">
                <a:latin typeface="+mn-lt"/>
              </a:rPr>
              <a:t>________________________</a:t>
            </a:r>
          </a:p>
          <a:p>
            <a:pPr>
              <a:buFontTx/>
              <a:buChar char="•"/>
            </a:pPr>
            <a:r>
              <a:rPr lang="en-US" sz="1600" b="1" dirty="0">
                <a:latin typeface="+mn-lt"/>
              </a:rPr>
              <a:t>________________________</a:t>
            </a:r>
          </a:p>
          <a:p>
            <a:pPr>
              <a:buFontTx/>
              <a:buChar char="•"/>
            </a:pPr>
            <a:endParaRPr lang="en-US" sz="1600" b="1" dirty="0">
              <a:latin typeface="Arial Narrow" charset="0"/>
            </a:endParaRPr>
          </a:p>
          <a:p>
            <a:pPr>
              <a:buFontTx/>
              <a:buChar char="•"/>
            </a:pPr>
            <a:endParaRPr lang="en-US" sz="1600" b="1" dirty="0">
              <a:latin typeface="Arial Narrow" charset="0"/>
            </a:endParaRP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4529138" y="4619625"/>
            <a:ext cx="469106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</a:rPr>
              <a:t>	</a:t>
            </a:r>
            <a:r>
              <a:rPr lang="en-US" sz="1600" b="1" u="sng" dirty="0">
                <a:latin typeface="Arial Narrow" charset="0"/>
              </a:rPr>
              <a:t>80-90%	Tier 1/Universal Interventions</a:t>
            </a:r>
            <a:endParaRPr lang="en-US" sz="1600" b="1" dirty="0">
              <a:latin typeface="Arial Narrow" charset="0"/>
            </a:endParaRP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  <a:p>
            <a:pPr lvl="4">
              <a:buFontTx/>
              <a:buChar char="•"/>
            </a:pPr>
            <a:r>
              <a:rPr lang="en-US" sz="1400" dirty="0">
                <a:latin typeface="+mn-lt"/>
              </a:rPr>
              <a:t>____________________________</a:t>
            </a:r>
          </a:p>
        </p:txBody>
      </p:sp>
      <p:sp>
        <p:nvSpPr>
          <p:cNvPr id="286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7163" y="152400"/>
            <a:ext cx="8453437" cy="762000"/>
          </a:xfrm>
          <a:solidFill>
            <a:schemeClr val="bg1"/>
          </a:solidFill>
          <a:ln w="28575">
            <a:solidFill>
              <a:srgbClr val="003399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rebuchet MS" panose="020B0603020202020204" pitchFamily="34" charset="0"/>
              </a:rPr>
              <a:t>Reflecting on your school tiers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115720" name="Text Box 9"/>
          <p:cNvSpPr txBox="1">
            <a:spLocks noChangeArrowheads="1"/>
          </p:cNvSpPr>
          <p:nvPr/>
        </p:nvSpPr>
        <p:spPr bwMode="auto">
          <a:xfrm>
            <a:off x="381000" y="135413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entury Gothic" charset="0"/>
              </a:rPr>
              <a:t>Data and </a:t>
            </a:r>
            <a:r>
              <a:rPr lang="en-US" sz="2000" b="1" dirty="0" smtClean="0">
                <a:latin typeface="Century Gothic" charset="0"/>
              </a:rPr>
              <a:t>Support Staff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15721" name="Text Box 10"/>
          <p:cNvSpPr txBox="1">
            <a:spLocks noChangeArrowheads="1"/>
          </p:cNvSpPr>
          <p:nvPr/>
        </p:nvSpPr>
        <p:spPr bwMode="auto">
          <a:xfrm>
            <a:off x="4876800" y="1355725"/>
            <a:ext cx="406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b="1">
                <a:latin typeface="Century Gothic" charset="0"/>
              </a:rPr>
              <a:t>Tiered Supports / Practices</a:t>
            </a:r>
          </a:p>
        </p:txBody>
      </p:sp>
      <p:grpSp>
        <p:nvGrpSpPr>
          <p:cNvPr id="115722" name="Group 11"/>
          <p:cNvGrpSpPr>
            <a:grpSpLocks/>
          </p:cNvGrpSpPr>
          <p:nvPr/>
        </p:nvGrpSpPr>
        <p:grpSpPr bwMode="auto">
          <a:xfrm>
            <a:off x="3157538" y="1952625"/>
            <a:ext cx="2667000" cy="4448175"/>
            <a:chOff x="1989" y="1230"/>
            <a:chExt cx="1680" cy="2802"/>
          </a:xfrm>
        </p:grpSpPr>
        <p:grpSp>
          <p:nvGrpSpPr>
            <p:cNvPr id="115724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115726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8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9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25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3" name="Text Box 19"/>
          <p:cNvSpPr txBox="1">
            <a:spLocks noChangeArrowheads="1"/>
          </p:cNvSpPr>
          <p:nvPr/>
        </p:nvSpPr>
        <p:spPr bwMode="auto">
          <a:xfrm>
            <a:off x="304800" y="5899150"/>
            <a:ext cx="2438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i="1">
                <a:latin typeface="Century Gothic" charset="0"/>
              </a:rPr>
              <a:t>Adapted from Illinois PBIS Network, Revised May 15, 2008. Adapted from </a:t>
            </a:r>
            <a:r>
              <a:rPr lang="ja-JP" altLang="en-US" sz="800" i="1">
                <a:latin typeface="Century Gothic" charset="0"/>
              </a:rPr>
              <a:t>“</a:t>
            </a:r>
            <a:r>
              <a:rPr lang="en-US" altLang="ja-JP" sz="800" i="1">
                <a:latin typeface="Century Gothic" charset="0"/>
              </a:rPr>
              <a:t>What is school-wide PBS?</a:t>
            </a:r>
            <a:r>
              <a:rPr lang="ja-JP" altLang="en-US" sz="800" i="1">
                <a:latin typeface="Century Gothic" charset="0"/>
              </a:rPr>
              <a:t>”</a:t>
            </a:r>
            <a:r>
              <a:rPr lang="en-US" altLang="ja-JP" sz="800" i="1">
                <a:latin typeface="Century Gothic" charset="0"/>
              </a:rPr>
              <a:t> OSEP Technical Assistance Center on Positive Behavioral Interventions and Supports.  Accessed at http://pbis.org/school-wide.htm</a:t>
            </a:r>
            <a:endParaRPr lang="en-US" sz="800" i="1">
              <a:latin typeface="Century Gothic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7620000" y="5334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620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>
                <a:latin typeface="Calibri" charset="0"/>
              </a:rPr>
              <a:t>Student outcome </a:t>
            </a:r>
            <a:r>
              <a:rPr lang="en-US" sz="2400" b="1" dirty="0" smtClean="0">
                <a:latin typeface="Calibri" charset="0"/>
              </a:rPr>
              <a:t>data from School-wide:</a:t>
            </a:r>
            <a:endParaRPr lang="en-US" sz="2400" b="1" dirty="0">
              <a:latin typeface="Calibri" charset="0"/>
            </a:endParaRPr>
          </a:p>
          <a:p>
            <a:pPr lvl="1" eaLnBrk="1" hangingPunct="1"/>
            <a:r>
              <a:rPr lang="en-US" sz="2400" dirty="0">
                <a:latin typeface="Calibri" charset="0"/>
              </a:rPr>
              <a:t>Office Discipline Referrals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Suspensions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Attendance</a:t>
            </a:r>
          </a:p>
          <a:p>
            <a:pPr lvl="1" eaLnBrk="1" hangingPunct="1"/>
            <a:r>
              <a:rPr lang="en-US" sz="2400" dirty="0" err="1" smtClean="0">
                <a:latin typeface="Calibri" charset="0"/>
              </a:rPr>
              <a:t>Tardies</a:t>
            </a:r>
            <a:endParaRPr lang="en-US" sz="2400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Nursing/Wellness Visits</a:t>
            </a:r>
            <a:endParaRPr lang="en-US" sz="2400" dirty="0">
              <a:latin typeface="Calibri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latin typeface="Calibri" charset="0"/>
              </a:rPr>
              <a:t>Additional Sources:</a:t>
            </a:r>
            <a:endParaRPr lang="en-US" sz="2400" b="1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Universal Screeners (SSBD, BESS etc</a:t>
            </a:r>
            <a:r>
              <a:rPr lang="en-US" sz="2400" dirty="0" smtClean="0">
                <a:latin typeface="Calibri" charset="0"/>
              </a:rPr>
              <a:t>.) </a:t>
            </a: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Requests for Assistance made by teachers, family members and/or students</a:t>
            </a:r>
            <a:endParaRPr lang="en-US" sz="24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"/>
            </a:pPr>
            <a:endParaRPr lang="en-US" dirty="0">
              <a:latin typeface="Calibr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6096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Trebuchet MS" panose="020B0603020202020204" pitchFamily="34" charset="0"/>
              </a:rPr>
              <a:t>Data Rules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Trebuchet MS" panose="020B0603020202020204" pitchFamily="34" charset="0"/>
              </a:rPr>
              <a:t>Identifying </a:t>
            </a:r>
            <a:r>
              <a:rPr lang="en-US" sz="2800" b="1" dirty="0">
                <a:latin typeface="Trebuchet MS" panose="020B0603020202020204" pitchFamily="34" charset="0"/>
              </a:rPr>
              <a:t>Students for Tier 2 Interventions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3" name="Freeform 12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821814" y="3930019"/>
            <a:ext cx="1796651" cy="187022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Decision rules in place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21437" y="1906197"/>
            <a:ext cx="1796651" cy="187022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Multiple data sources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39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3657600" cy="639762"/>
          </a:xfrm>
        </p:spPr>
        <p:txBody>
          <a:bodyPr/>
          <a:lstStyle/>
          <a:p>
            <a:r>
              <a:rPr lang="en-US" sz="2400" dirty="0">
                <a:latin typeface="Trebuchet MS" charset="0"/>
              </a:rPr>
              <a:t>Request </a:t>
            </a:r>
            <a:r>
              <a:rPr lang="en-US" sz="2400" dirty="0" smtClean="0">
                <a:latin typeface="Trebuchet MS" charset="0"/>
              </a:rPr>
              <a:t>Form Data</a:t>
            </a:r>
            <a:endParaRPr lang="en-US" sz="2800" dirty="0">
              <a:latin typeface="Trebuchet MS" charset="0"/>
            </a:endParaRPr>
          </a:p>
        </p:txBody>
      </p:sp>
      <p:sp>
        <p:nvSpPr>
          <p:cNvPr id="16281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4800" y="2539754"/>
            <a:ext cx="3962400" cy="395128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sz="2200" dirty="0" smtClean="0"/>
              <a:t>Should </a:t>
            </a:r>
            <a:r>
              <a:rPr lang="en-US" sz="2200" dirty="0"/>
              <a:t>be brief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2200" dirty="0"/>
              <a:t>One form </a:t>
            </a:r>
            <a:r>
              <a:rPr lang="en-US" sz="2200" dirty="0" smtClean="0"/>
              <a:t>whether concern </a:t>
            </a:r>
            <a:r>
              <a:rPr lang="en-US" sz="2200" dirty="0"/>
              <a:t>is </a:t>
            </a:r>
            <a:r>
              <a:rPr lang="en-US" sz="2200" dirty="0" smtClean="0"/>
              <a:t>academic, behavioral </a:t>
            </a:r>
            <a:r>
              <a:rPr lang="en-US" sz="2200" dirty="0"/>
              <a:t>or </a:t>
            </a:r>
            <a:r>
              <a:rPr lang="en-US" sz="2200" dirty="0" smtClean="0"/>
              <a:t>both</a:t>
            </a:r>
            <a:endParaRPr lang="en-US" sz="2200" dirty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2200" dirty="0"/>
              <a:t>Should contain name of person requesting assistance and the dates/times they are available to meet, if </a:t>
            </a:r>
            <a:r>
              <a:rPr lang="en-US" sz="2200" dirty="0" smtClean="0"/>
              <a:t>needed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2200" dirty="0" smtClean="0"/>
              <a:t>You </a:t>
            </a:r>
            <a:r>
              <a:rPr lang="en-US" sz="2200" dirty="0"/>
              <a:t>may have one </a:t>
            </a:r>
            <a:r>
              <a:rPr lang="en-US" sz="2200" dirty="0" smtClean="0"/>
              <a:t>already  for teachers </a:t>
            </a:r>
            <a:r>
              <a:rPr lang="en-US" sz="2200" dirty="0" smtClean="0">
                <a:solidFill>
                  <a:srgbClr val="000000"/>
                </a:solidFill>
              </a:rPr>
              <a:t>but do you have one for families and students?</a:t>
            </a:r>
          </a:p>
          <a:p>
            <a:pPr lvl="1" eaLnBrk="1" hangingPunct="1"/>
            <a:endParaRPr lang="en-US" dirty="0">
              <a:latin typeface="Trebuchet MS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t="22234" r="31194" b="14494"/>
          <a:stretch/>
        </p:blipFill>
        <p:spPr bwMode="auto">
          <a:xfrm>
            <a:off x="4343400" y="2174645"/>
            <a:ext cx="3547711" cy="4454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" y="533400"/>
            <a:ext cx="8534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dirty="0" smtClean="0">
                <a:latin typeface="Trebuchet MS" panose="020B0603020202020204" pitchFamily="34" charset="0"/>
              </a:rPr>
              <a:t>Request for Tier 2 Assistance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1" name="Freeform 10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3200" b="1" dirty="0" smtClean="0">
                <a:latin typeface="Trebuchet MS" panose="020B0603020202020204" pitchFamily="34" charset="0"/>
              </a:rPr>
              <a:t>Tier 2 Team (PST/IST/? Team)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48600" y="5586242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21952" y="1906069"/>
            <a:ext cx="6991045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b="1" dirty="0">
                <a:latin typeface="Calibri" charset="0"/>
              </a:rPr>
              <a:t>Required: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Administration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School Psychologist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Staff with RTI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Tier 1 – School-wide Team Representative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Intervention Coordinators of each intervention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</a:pPr>
            <a:r>
              <a:rPr lang="en-US" sz="2800" b="1" dirty="0">
                <a:latin typeface="Calibri" charset="0"/>
              </a:rPr>
              <a:t>Consider: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</a:pPr>
            <a:r>
              <a:rPr lang="en-US" sz="2400" dirty="0">
                <a:latin typeface="Calibri" charset="0"/>
              </a:rPr>
              <a:t>Counselors, Social Workers, Family Crisis Therapists, Community representatives</a:t>
            </a:r>
          </a:p>
        </p:txBody>
      </p:sp>
      <p:sp>
        <p:nvSpPr>
          <p:cNvPr id="4" name="Oval 3"/>
          <p:cNvSpPr/>
          <p:nvPr/>
        </p:nvSpPr>
        <p:spPr>
          <a:xfrm>
            <a:off x="4878637" y="5479465"/>
            <a:ext cx="1664048" cy="1261123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Applied behavioral  expertise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62003" y="3628079"/>
            <a:ext cx="2034995" cy="1583511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Knowledge of students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75749" y="1201821"/>
            <a:ext cx="2556987" cy="187022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Knowledge about operation of school across grade levels and programs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5486400"/>
            <a:ext cx="2399236" cy="114631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Administrative authority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3305" y="351312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3200" b="1" dirty="0" smtClean="0">
                <a:latin typeface="Trebuchet MS" panose="020B0603020202020204" pitchFamily="34" charset="0"/>
              </a:rPr>
              <a:t>Team </a:t>
            </a:r>
            <a:r>
              <a:rPr lang="en-US" sz="3200" b="1" dirty="0">
                <a:latin typeface="Trebuchet MS" panose="020B0603020202020204" pitchFamily="34" charset="0"/>
              </a:rPr>
              <a:t>leader vs. Coordinator vs. Facilitator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48600" y="5586242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08911" cy="3069297"/>
          </a:xfrm>
        </p:spPr>
        <p:txBody>
          <a:bodyPr>
            <a:normAutofit lnSpcReduction="10000"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r>
              <a:rPr lang="en-US" sz="2600" b="1" dirty="0">
                <a:solidFill>
                  <a:srgbClr val="800000"/>
                </a:solidFill>
              </a:rPr>
              <a:t>Tier 2 Team Leader</a:t>
            </a:r>
          </a:p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Schedules monthly meetings </a:t>
            </a:r>
          </a:p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Collect &amp; review data </a:t>
            </a:r>
            <a:r>
              <a:rPr lang="en-US" sz="2000" dirty="0">
                <a:latin typeface="Calibri" charset="0"/>
              </a:rPr>
              <a:t>to share during team </a:t>
            </a:r>
            <a:r>
              <a:rPr lang="en-US" sz="2000" dirty="0" smtClean="0">
                <a:latin typeface="Calibri" charset="0"/>
              </a:rPr>
              <a:t>meetings</a:t>
            </a:r>
          </a:p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Provide general staff updates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>
              <a:latin typeface="Calibri" charset="0"/>
            </a:endParaRPr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800000"/>
                </a:solidFill>
              </a:rPr>
              <a:t>Intervention Coordinators</a:t>
            </a:r>
          </a:p>
          <a:p>
            <a:pPr lvl="1">
              <a:lnSpc>
                <a:spcPct val="82000"/>
              </a:lnSpc>
              <a:spcBef>
                <a:spcPts val="60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dirty="0">
                <a:latin typeface="Calibri" charset="0"/>
              </a:rPr>
              <a:t>Organizes and/or oversees the specific interventions such as CICO or group interventions with &amp; without individual </a:t>
            </a:r>
            <a:r>
              <a:rPr lang="en-US" dirty="0" smtClean="0">
                <a:latin typeface="Calibri" charset="0"/>
              </a:rPr>
              <a:t>features</a:t>
            </a:r>
          </a:p>
          <a:p>
            <a:pPr lvl="1">
              <a:lnSpc>
                <a:spcPct val="82000"/>
              </a:lnSpc>
              <a:spcBef>
                <a:spcPts val="60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Communicates with intervention facilitators</a:t>
            </a:r>
          </a:p>
          <a:p>
            <a:pPr lvl="1">
              <a:lnSpc>
                <a:spcPct val="82000"/>
              </a:lnSpc>
              <a:spcBef>
                <a:spcPts val="60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May also be a facilitator of group interventions </a:t>
            </a:r>
            <a:endParaRPr lang="en-US" dirty="0">
              <a:latin typeface="Calibri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en-US" sz="16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800600"/>
            <a:ext cx="7155797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 indent="0">
              <a:lnSpc>
                <a:spcPct val="80000"/>
              </a:lnSpc>
              <a:buNone/>
            </a:pPr>
            <a:r>
              <a:rPr lang="en-US" sz="2600" b="1" dirty="0">
                <a:solidFill>
                  <a:srgbClr val="800000"/>
                </a:solidFill>
                <a:latin typeface="+mn-lt"/>
              </a:rPr>
              <a:t>Facilitators-Trained Staff</a:t>
            </a:r>
          </a:p>
          <a:p>
            <a:pPr marL="800100" lvl="1" indent="-342900">
              <a:lnSpc>
                <a:spcPct val="90000"/>
              </a:lnSpc>
              <a:buClr>
                <a:srgbClr val="3333CC"/>
              </a:buClr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Directly provides intervention support services to youth/families</a:t>
            </a:r>
          </a:p>
          <a:p>
            <a:pPr marL="800100" lvl="1" indent="-342900">
              <a:lnSpc>
                <a:spcPct val="90000"/>
              </a:lnSpc>
              <a:buClr>
                <a:srgbClr val="3333CC"/>
              </a:buClr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Roles include: meeting with students for CICO, running groups, not necessarily members of systems </a:t>
            </a:r>
            <a:r>
              <a:rPr lang="en-US" sz="2000" dirty="0" smtClean="0">
                <a:latin typeface="Calibri"/>
                <a:cs typeface="Calibri"/>
              </a:rPr>
              <a:t>team</a:t>
            </a:r>
          </a:p>
          <a:p>
            <a:pPr marL="800100" lvl="1" indent="-342900">
              <a:lnSpc>
                <a:spcPct val="90000"/>
              </a:lnSpc>
              <a:buClr>
                <a:srgbClr val="3333CC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/>
                <a:cs typeface="Calibri"/>
              </a:rPr>
              <a:t>Report student progress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6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67818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Support communication </a:t>
            </a:r>
            <a:r>
              <a:rPr lang="en-US" sz="2400" dirty="0"/>
              <a:t>with </a:t>
            </a:r>
            <a:r>
              <a:rPr lang="en-US" sz="2400" b="1" dirty="0"/>
              <a:t>staff, students, and families </a:t>
            </a:r>
            <a:endParaRPr lang="en-US" sz="2400" b="1" dirty="0" smtClean="0"/>
          </a:p>
          <a:p>
            <a:pPr eaLnBrk="1" hangingPunct="1"/>
            <a:r>
              <a:rPr lang="en-US" sz="2400" dirty="0" smtClean="0"/>
              <a:t>Inform all about </a:t>
            </a:r>
            <a:r>
              <a:rPr lang="en-US" sz="2400" dirty="0"/>
              <a:t>how students are eligible for the </a:t>
            </a:r>
            <a:r>
              <a:rPr lang="en-US" sz="2400" dirty="0" smtClean="0"/>
              <a:t>intervention</a:t>
            </a:r>
          </a:p>
          <a:p>
            <a:pPr eaLnBrk="1" hangingPunct="1"/>
            <a:r>
              <a:rPr lang="en-US" sz="2400" dirty="0" smtClean="0"/>
              <a:t>Share types of interventions available</a:t>
            </a:r>
          </a:p>
          <a:p>
            <a:pPr eaLnBrk="1" hangingPunct="1"/>
            <a:r>
              <a:rPr lang="en-US" sz="2400" dirty="0" smtClean="0"/>
              <a:t>Share the process to request assistance for a student</a:t>
            </a:r>
          </a:p>
          <a:p>
            <a:pPr eaLnBrk="1" hangingPunct="1"/>
            <a:r>
              <a:rPr lang="en-US" sz="2400" dirty="0" smtClean="0"/>
              <a:t>Plan to share updates on overall intervention success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Conversation: 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 smtClean="0">
                <a:latin typeface="Trebuchet MS" panose="020B0603020202020204" pitchFamily="34" charset="0"/>
              </a:rPr>
              <a:t> Communication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0" name="Freeform 9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3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6781800" cy="4572000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US" sz="4400" dirty="0" smtClean="0"/>
              <a:t>Possible Methods:</a:t>
            </a:r>
          </a:p>
          <a:p>
            <a:pPr lvl="1"/>
            <a:r>
              <a:rPr lang="en-US" sz="2400" dirty="0" smtClean="0"/>
              <a:t>Email</a:t>
            </a:r>
          </a:p>
          <a:p>
            <a:pPr lvl="1"/>
            <a:r>
              <a:rPr lang="en-US" sz="2400" dirty="0" smtClean="0"/>
              <a:t>Newsletters</a:t>
            </a:r>
          </a:p>
          <a:p>
            <a:pPr lvl="1"/>
            <a:r>
              <a:rPr lang="en-US" sz="2400" dirty="0" smtClean="0"/>
              <a:t>Website</a:t>
            </a:r>
          </a:p>
          <a:p>
            <a:pPr lvl="1"/>
            <a:r>
              <a:rPr lang="en-US" sz="2400" dirty="0" smtClean="0"/>
              <a:t>Parent Meetings</a:t>
            </a:r>
          </a:p>
          <a:p>
            <a:pPr lvl="1"/>
            <a:r>
              <a:rPr lang="en-US" sz="2400" dirty="0" smtClean="0"/>
              <a:t>Open House/Back-to-School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Conversation: 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 smtClean="0">
                <a:latin typeface="Trebuchet MS" panose="020B0603020202020204" pitchFamily="34" charset="0"/>
              </a:rPr>
              <a:t>Communication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0" name="Freeform 9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60756"/>
            <a:ext cx="5638800" cy="4876800"/>
          </a:xfrm>
          <a:ln w="28575">
            <a:noFill/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rgbClr val="003399"/>
              </a:buClr>
              <a:buNone/>
              <a:defRPr/>
            </a:pPr>
            <a:r>
              <a:rPr lang="en-US" sz="4400" dirty="0" smtClean="0"/>
              <a:t>Written process for:</a:t>
            </a:r>
          </a:p>
          <a:p>
            <a:pPr marL="754380" lvl="1" indent="-457200">
              <a:lnSpc>
                <a:spcPct val="90000"/>
              </a:lnSpc>
              <a:buClr>
                <a:srgbClr val="003399"/>
              </a:buClr>
              <a:defRPr/>
            </a:pPr>
            <a:endParaRPr lang="en-US" sz="1000" dirty="0" smtClean="0"/>
          </a:p>
          <a:p>
            <a:pPr marL="754380" lvl="1" indent="-457200">
              <a:lnSpc>
                <a:spcPct val="90000"/>
              </a:lnSpc>
              <a:buClr>
                <a:srgbClr val="003399"/>
              </a:buClr>
              <a:defRPr/>
            </a:pPr>
            <a:r>
              <a:rPr lang="en-US" sz="2400" dirty="0" smtClean="0"/>
              <a:t>Teaching staff how to refer students to Tier 2 services</a:t>
            </a:r>
          </a:p>
          <a:p>
            <a:pPr marL="754380" lvl="1" indent="-457200">
              <a:lnSpc>
                <a:spcPct val="90000"/>
              </a:lnSpc>
              <a:buClr>
                <a:srgbClr val="003399"/>
              </a:buClr>
              <a:defRPr/>
            </a:pPr>
            <a:endParaRPr lang="en-US" sz="1000" dirty="0" smtClean="0"/>
          </a:p>
          <a:p>
            <a:pPr marL="754380" lvl="1" indent="-457200">
              <a:lnSpc>
                <a:spcPct val="90000"/>
              </a:lnSpc>
              <a:buClr>
                <a:srgbClr val="003399"/>
              </a:buClr>
              <a:defRPr/>
            </a:pPr>
            <a:r>
              <a:rPr lang="en-US" sz="2400" dirty="0" smtClean="0"/>
              <a:t>Implement each Tier 2 intervention in place 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778922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latin typeface="Trebuchet MS" panose="020B0603020202020204" pitchFamily="34" charset="0"/>
              </a:rPr>
              <a:t>Professional Development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43800" y="-31421"/>
            <a:ext cx="1084502" cy="1271758"/>
            <a:chOff x="3106502" y="479809"/>
            <a:chExt cx="1389302" cy="1653488"/>
          </a:xfrm>
        </p:grpSpPr>
        <p:sp>
          <p:nvSpPr>
            <p:cNvPr id="8" name="Freeform 7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982" y="3429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Your Interventions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AutoShape 4" descr="data:image/jpeg;base64,/9j/4AAQSkZJRgABAQAAAQABAAD/2wCEAAkGBhQSEBQUERQWFRQWFRcWGBcVFhgWGBgXFRcVGBUVFBQXHSYeFxojGRQVHy8gIycpLCwsFR4xNTAqNSYrLCkBCQoKDgwOGg8PGikkHyQsLCwsLCwsLCwsLCwsLCwsLCksLCwsLCkpLCwsLCksKSwsLCwpLCksLCksLCwsLCwsLP/AABEIALcBEwMBIgACEQEDEQH/xAAcAAABBQEBAQAAAAAAAAAAAAAEAAIDBQYBBwj/xABEEAABAwEFBAgDBgQDCAMAAAABAAIRAwQSITFBBVFhcQYigZGhscHwEzLRB0JSYnLhFBWC8SOSohYzQ1NzwuLyJIOy/8QAGgEAAgMBAQAAAAAAAAAAAAAAAQIAAwQFBv/EACcRAAICAgICAgEEAwAAAAAAAAABAhEDIRIxBFETQTIiQmHwcYGx/9oADAMBAAIRAxEAPwD1JoUrQmNClaEwo4LC/axtsUrO2l1r1Qzhg0gZgu+9mMB2rdheY/bg8BlmGp+J3C5meZ81CHkrnSZOKcxhJ0HLPvKiCe12k/2QGJ2UmkxmUSKIA4+/RDUsMkQ10+X7BEgbTDbhl0Rl6q16NdJH2Os14l1MESGkiRucOXNUBfjw9+KdZHlpcM48Ql2g9n0rs/aDK9JlWk68x4kH0O4g4Ihea/ZjbTSJpmfh1TLdzXgbtJHkF6SjditUcKSSSgDoXVwLqgRJJJKEEuJJKEEkkkoQSSSShBLi6koQauFOXFCDCuJxXFCDVxOXCoA4kuwuKEOLqUJKEIWhSNTGqQIkHBeffbVZnuslJzKd5rHkveMbgIAAjc4xj+Ub16EFHbLG2rTfTqCWPaWuHAiEAnymXJB6uOmHRapYrQ6lUg/ea4YhzTkee8aGVRBygQttTDmn0asQg72CffwUIHNr6HXzRNlrS/m0g8wqlrkbsukXVmtGp81LClZ7H9n1Emyicw4wdRBwI96L0GlWBAPfzWP6MVG06TW+8VoadcXyBuH19Qq4yX0WyhumWN5IFDB6c2onJ8SCQV1DB6kFRQV4yVJcDl1Erao4kurigBJJErC9IunxvGnZSIGBqxM/9MHCOJ7N6DdBSbNrabWymJqPawb3ODR4qptPTKys/wCLe/Q1zvGI8V5hUrvquLnuL3b3Ek95ThQVbyFqxm5qfaNTnq0nkcXBvgJRFm6e0XfO17OODh4Y+C8/+FCkZRMoc2H40et2S3MqtvU3hw4HLmMx2qYrzCxV3UnXmOLXDd5Ea8it7sXbArtxgPA6w3j8Q4eXcrFKyqUaLEpqcVxEU4uFOXCiQ4kurigDi4upKEIwE8JoTwiEcE4JoXKlYNzQClZmvtE6N07XY3F7gx1IF7HkEgaFrgASWnDIZwV862qylriNy+mrfb5BBxBwjSDv3rzjph0AMfGogXTJcwZsG8b28NPJG6L1i1s8na0weHqu++5WVqsRYJjDhpzQDKZOAxk3QineytxrRNYrI6o4NYJPh2rd7B2E2lDji7U8843Kp2NYvht46lXbdqNYJJmN2PisuSbk6RrxQUVbNVZat0ToMe5TdH9o1H1Pi1RdZLroOZDoF47sGgDkqjYW25qAubDTv4rR7bs/xKBdRMODcI33h4xgpD+Bp/yXz6swSMHDPfGHfkob8KS20/hBjBMAATyEEoGtVx964hamDFtBwrJza24qrdadyey0d8eSBY4F3SrnmimVFTU6/qjKNpmY099idGecCwSUdKqpoUMrVGT6cbXDafwGk3n4ugxDd3b5c15+3Z0mQe9F9I7eXWqqT/zHDsBIA7goKFsWOc25G/HiSiS0rJdzP7qZrQmvqYKGpagOKVMjjRO1m9OYQP3QRtajdbR6f3T2V0WzagJ9+SN2fbHU3te3TuO8HgQs3TtQOXvNWVltOPMq6BVM9To1g9oc3JwBHanKq6MVSbOJ0cR5H1KtVYZzq4V1cKJDiS6uFQA1JdSUIRhPCaE8IkG1qt0Sqq0VyTOvvJS2yvLiNBh9UDVqAfT1lKzbihSsYzrPE7+Iw1nxR1SSVW7Lq3qrvytz4uOm7AFWd6SoiZvyoz+3eilB9CoWUWB5BN4CDJxx7V5JsvZIFRwOdNzgR+a84A8oAx4r3yq2WkcF5F092S+laBXpYSIdHDUjXDPklmtaEg7ewdlHHIdqNs2yLxvVXSBk0CBzO9U9k221w64uu4Yj6hHHaYLCA8SRH1WRpmr9PYT/ADABxxugZYTP0Wg2XtdwNMQ6HOHVOBdldgcSZx3bjKwjaQnF17gSY81sOhrS+oDIPwxgBkCANBrBTwgr0TlrZ6ntUzTniB3lZi1Vet4d2ITrdtKq20U2F8sexziMhAaZwHEBB1qpz94HE9xWtk8eFIT627lB70+jaO76oOq7y14fsomVYjD6gA4nuSGrjosrPtPrkHIH0EBWOzrWS4jGNJ4bjvWKs1r67uZHiPp4LRWS1Mpy5xaBGJ9DxTlc4aNTQq+/20RzKstkYmMBv3LMU9rBzA4TyPzcRzyIVxZLSLsu+WCSdIiSe71TNGDJDR45bdosDyahgkkmc5Ofip7E6m/FrlD0nsAc6pUpyAXOc29LjBJIknEnmhaFg+X4bmvkYyCyOEZzPFc6l3Zp5O6ovXtwgIKrRIGKLslN4+cLlqOBVaey1pNFaXqKo4JVKbnO6vfuTLNXIq3GuazKXVOs4zqARAHAKzkkUKDY9j8fp9FZUHQZQO0WhpYcJN4OAEC8x0XgNJBHaCuUqpcYHvmr8bKcirR6l0JqXqDiMr8dzW/stCqroxY/h2SkDmRfPN/W8iO5WivMp1cJSXCoAUrhcuEphKhB95JRSkoAkC690AncCVwLpEiEwTPvtIGMzPvH6oSvWkY+GnHDRNFaHQd/7KK0uuwdEjOtBA9e0PpyaToJzwBy3g96C/2utLcxTd/SR5O3KesQcRu99yqbQzv9++RS2aFjhL8kWjen7wOtRaeTiPMFF7RpNtFFtRmonkRm08QVlKlLd2enqFEy11WY0XuaR1onqujMObkcPJFS9iZPFjVw0wLpR0YNECvSH+GfnA+4Tr+k+B5qhp1l6xsTalK10i1wAcQWvY7LHMcQV530q6Jvsby5suoE9V2rZ+6/jx1STh9oxJtOmVdSovQ/s4oXKTXkYPe8GdxFwHvavMTXC9r2DZhTstJkZU2zzIk+JKGJbsk3oJ2zS/8AkUP+jXH/AOPqUBXG+Dy4YHlhBU1p2iXWmmHYinSx3m84z/paFDXAuDgYxzIyPgQruzXjXGMb/u2DvPVHj2YHzQzBLo97jCJEw4axOOP5T6FAsebwdwPiCDhzHiikW32UtjtEB7uJ8xh2o9trLonLdjEcd5CLqdCKjbA2sZNQG+5g0pkbtXDPkqezkayitAjOOTr6NXYTiAXA5YcdHH1RnSTaPwqTT/wySHkYgbg6OMqk2XJyB8Pl4HNW1uc/+HqhsucWEQDJIOBcIzMShNcospmtmZt1tpG6GvDpzA0nJFWGzsaJEBUbvhtaW/LlmIzyxQ1n2kRhMxqua4v6CpL7NNarYNFU1qkoX+LJXDWSKw2gyiQ2N5KiOx8L34nGWjGDMm66cBKEqWkiCMwZCm/mNR4uyANQNeadQbF5pEe1K0uEaDPiSSfE+CM6OWM2ivTpDIuBcdzRi89wKCtNnJUezOlVSxVZpXZui9eAMiZLRuyW7FC9IwZ51tnvSUoew2r4lJlSIvta6DpeAMeKmVjVaM/Z1cJSlNKBBFMKcUwqEOLiSShCYJwTQnBMAxm27MRUeAYIJPZiR6KnZtR7DDwS2czqMlpel1mILag1wPMft5LM1LZe6pGGpjfuSs7PjvlBDaxI69LrN+8zUcR9EPWrBwkHD3+/coq9MsN6lJG4CUCbYfiZENcMi0iHDmMiPEHekNaQQXQY94/vHemUhNVo3uA/zYfXvTq2h7ErNXDKjHkTdMkD3vUH+iY2V1GpeYMdRo5u4/XRaWzWttalDxfpuBaQ7MTgWu3oWntCz1AG3wDH35H+o4KO0WCpRN+ljvacnD0O4p1oyZYLIvTPMeluwTYq935qbpdTdvbuP5hkew6r2SxWgOptc3ItBHIgQs7tzZtPaNlLAbr2m82c2PiIcPwnIxwOgVd0b2jWbYatKqLtSjNM74Ajy15FBKjC4tumaDZrviGrXzBeQ39DIb4geaMrDquE9+H5fVpld2fQAslKBm0E/wBX/smF+WeIjvEebU6WjXyv++iGgMQcccD29U8sQE3Z9mvV2sIwL5y0MOPqmNdG7OdRmJ7MQrPYVGa5doAfH9k30CbqzYgrzjpl0eFGr8Rgim86ZNdqOAOY7V6FQfKbbbG2rTcyoJa4QR6jceKQwwyPFO/o8qstlecWdbHQjyK0ezmVcJYRHDLnOnvlRdIujtSyPEOljpuuGB/S7jHeg7Laq5MB7hzcmTOlqauJYbS29UBLXkMg/KGBpF0mJcZJ1y3rLWogGRqr7amz3uaHSarmkzBvGNYaJiCPFZq1WjSIhZMkHyM8qi6ELQuG0IJ1VR/HxQ+Oiv5CybUlE0H4qqbXKnp14StUFMvatYBnFZqybOfWtlJkSKlVrSOBIvdl2SrAVS5bD7PNizUdaXDBoLKfEn53DkMO0rRgk3KkZ/IS42z0yiwBoAyGS6oG1FNfBWqcL2jHGQpXCuubCjL1TRYOKaSml6a6ogQ7KSiNVJGgWGBOCQanAJqIB7UsfxaTmakSOYy98V51aLI4A3ZMaa+8l6lCxXS/Z7qdUVKZgPz3Xh83gZ70Gjb4mSpcTMMZUxlxE5jjuTn7KDm4ydcfMckY3aNYfNTDuI4J38YamBF2TkPqqzrWzNUaxD3UyDA+V28a9yJDJ97/AN1ZbT2feENwjHiqOja+sWv6rhmOG8cFB07Jn0Z9780VYNt1aBA+dn4Hab7p+6oA9JyhGr7Ltj6Vd/xKBuVdaZwJ/Scj2eCjtlRr2umWviHC7BIbpzVE6lqMD7hGG2GpHxD12iA/Ujc/eOOfNGzPPH9o0dntzf4drR91oGPBoIUJtWJjjrucD25qrq2k3IyOE9gzB1HWzUlnpOe49sk4+8irUVNJB9+SAJJmB35DsKvLGRTaAMSfm57geCqQ9tEYYvOp7fDyU+z3XjJwwx/fQjiixeN7fRpLPXi6FagLOUasvB3K2ftCGyMSMx6quzL5GPqhbZ2Uy0UXU6nykZ6tIycFiLF0HpMcXVnGpj1WyWt4XtTy81qrXtAuACrbVXiOS1Y8V7ZhfkzgnGL0KrWbTbdYA0bmgADsCptqVpuNzLjrjmY1U5aXGSobVTmuwfhE++0rbCKRhlJsqeluwW1aDg0BpAwIAGnBea7OfLYd8zeqezBezVLMXTOS8o2ns007bWaMr8/5gD6rF5cUoqRr8aT5NEtEKcMTG2F0ao6x7MJzwXIk0dVJhOyNnmrUbTb944ncNT2Ber7PotpsaxghrRAWc6M7GFGnePzv36N0HCc+5aJtQALqeNh4Qt9s5nkZeUqXSD21E2ljJxngd3mhhUJCIpmBCvaooTC6VQjWffBSYO4FCtepQ8ZFVONliYLarX8Mw4Y+fEIR+12qztFIVG3TmMWn0Kpn024yMRgsWXnBmnGoyR07ZG5JZ617QuvcAMl1UfLMt4QNN/PHbl3+cP3KAJ4R+WQfjiSfzOoUHtZ7qlMh0YYicMf7SimoLb1mc+zVWs+a6SOYxjty7UFlkFRSdozDS9pwPYcZ3+XgjqNuORAGk+RVXZXurU2VGjFwF4DGHDA+MH+pHWdkfMI545+/Ban7OlBqSssRSBHvPVU219jg9YCT7y3K5oVRv4duhHvcihRvCSiiW0YI2aMiuOaQPeisNp2Z1N7uqYJwMYZ4CeSDvDsHsT5puKLOTIiSmgYiVI6oAOf9h9VFUtLZz9/2CVoFlxs+zXmBo0JHIdU92Mourb20jdbn5f8Aln2KjZbHUmkMcf8AEAx4buBMpUGk8Z996ZaK+Fu2H06zqjxOc4R5j6K9c660MGAGZwEnPDh6qv2XRDCHvyBnTPSOKdULnE4w3nmOOko/5Hb5Ol9BdPbcGBj73FW9ktZe29lKz1KxAEAakAHmtGKYaABkME+GPJ36MHnzUIqK7f8Aw4XZIW2Nl6lBy96p9RnWW/o4T2DCkpW2OSXb8O5S3VS7d2Q55vU3vYdbrnNnnBRWxXpFjabQ2kCajmtZvcQO6VmH7Ls9pebQ2pULT1ZbTABIJxk90YHBCVOjpvBzpcd7iSe8q22Zs2sxr6FJwFIu+IJExMEgdoRnijKNPYscsoytaKe1WYU3lmeoO8HI+9QVd7B2FeipU+TMDV37eaPp7CvBrqzWuc04AHCCRenfvA+sIGz/AGhsbVfSq0HC49zL1MhwN0kTdMEZaSudHwUsjfa+joz858EumaqjZycSIRDLKqFvTqzaCryFM/VT2HpF/EOLKdKq1sGaj7rQBpABJJ3fstrjIxKUfZasrA4tMiSAdCRgSN4071IMAoabQAIEAAAAZADIBPvykY6JGvgSdE2hVJxOvkhra/ANH3jHYMT9O1TMKlaJewo1ffvmUJtBuF8DE4Hnv7fRSAyDOUHxQr6hLXNGbhh+rMeIVc8fKLHjKmYm3h/xHc0kqtuJcSRikuT88fRv+GXs2gKcCqno9toWqgKgF0yWubuc3MDhiCOatAVU04umWp2rRI0qQFQtKeChZDMjZQpXxTN1znOOG8EkYIOjs+0OxdhzIyWg2lTALnSBI+Y6YQsm2hVrPLDWc4D5rpuME4gF3zOPARzWyDtGjxpdoumV2UY+JUDn6NYBM9maMFoe/EgtByaAS48xombJ2IymOqACdY63bM+JJVoLN7JJ54CITI1SlEptuUarqFQU2TLcs3HEaenBecuvgkEkEHEHQ6yDkvZBZ8Mu6exYTpjsgttN5owe28Y/FJBPcAmEi03RlSah4pGoWC84NAGqJrVRTHXw3bydw4rPW6s+q7EQNG7vqUraRXlmsfXZpdmW5tpeAIBa0C6Pmhoi8B95aezbLDOtN4e8wf7rzOxWEhwLHEPBzbmDzC3Ox9v2lgIfdqBwgk4OPhEorIl2VwzX+Rc/DLjj78lYUaHv3CAstvH3mub2Bw/04+CtLDaWOdAe09vnqO1HlZo5qtHbLZwXzo3zRodLeI9EqFIQY3+SiJuvIP3hPaM1uwxqJwvMyc8r/jRHTPWA/N6yjXNxQVjxqnhj3gI+FfLsxoiGaTmSkc04YoEIn2YHRVNr2o6l1adM1KkGGiYA3ugTHBXhdghaVldeL2wJEG8NOXYEU9Aa9Ga/2htjzAuM5M+pKdsvorMufJJJJ5k4laEbPAMkyT2IqizCE7mktCKHsGs2xmCOqMEaIGDRASqVA0IZ1RV7ZZpBZepWNgKCys1Kdaa4a0uOQE9yR90N/IM6peqnc0Xe04u9B2IsFV1jBuzq4yeZxKLbW0b1na7hzPonkhUwymMHTlB8lUNtQLgJJg4Q13mRCtaODXSZMHlloFU1XddvvRSHbJI7bMHmKN4ZzMTIBOEbykrdjGuAJAJjMpLN8WP0Xc5ezzb7ObZD61L8QbUHZ1Xf9q3YK8o6KWz4dsonRxNM/wBYw/1AL1MOXM8uPHJfs3+O7gTNKeHKBrk8OWSy8H2kxpulwmJwzx5KmtW0BSPyxLZ7ZicswFe2rFp4Yqm2lY21BDuwjMe/Ra8MtCxlwnZabPqi6JMkics+zeFZB2Cx1K1n4wpH8I7Yzw79VqaFXDE4LQ0aX7DGqq6SWC/RLmmHNEgxOGo96omttJrIvG6HYiAHPI/EGzAadCTjuQFt2+0ktaC5kQb8Amd13JVuaj9i030eZ7Y2S50kl17R0Eqia2oXXXwCPwzLhv4L1G30WvBuzG45jhxWSpbCea7iB1eqLzsADjgCq3IyuLboh2bs4gYCB3fVaOwWUDMeMqwo7GZTDQ5155ya3AdpR1Kwtb1nQOA071VysuWJ/ZyzUQjKOy2EyWid6YbhIDHdbdn37uaLs1cTBwduOvLerYNMryQcQa07cpUCGOkDfHV70rbWD2B9M3rvWEbtfBQV6N8EFsgql/ldWi6aDiB+E/L3aL0EIRSOHOUmzSbMIJc4YghvqVYAKo6POIpm+26bxwzw4HdmrJ9rA074CzZM2OLf6kaIYckl+LOVc1xhUFS3A5A9ia21jcffalXkYn+4Z+PlX7Seo+BK7/G7kPVqh28YYYIdlJ04EO7IPgZ8FbGeOXTRXLHkj2mWZqSnmGjimUmXRjmh69fVGrEuiOrWkqSzU5KGAkqwpG6OJTy0hVthIOgyCrdpVpLWbzMDEkNxgDnHii6tS6FW2R99zn78AfyjceJk9yWC+xpP6JnA69UfhBxPMjLkFKx8YYAbgm1MQu2fPiiANDopu5Kpq1OsOfmrKsYpnsVQ75uz1COP7JMvaNTqhJDU3YJKuh7MVsr7LLTg+tUp0ACHZ33CCDkIbp+Jb0U6IyLqnGYb4KLaEuxcS7yHKcB3dqhs5wE+Jnxkrj5ZvJto6cIKPTC6oYWm6Gg8CT6lCByPs8nfCHGzam7vIWacG+kWxkl2RHFVNZpxE4jerx1jcM4Q9TZoJknwVmKEl2hJtPoy9ssRc5rwYewyCPIjUIyrb3Cm44AAEk6wM4V43YjNZPb9ELtXosK9J1Ivu0zoxsPiZg1J3q9qVUh8c+PZnHvuuZGVTqgkzjm08JAK7Wp3ao60te2f6mkCO5w7lc1OjD3UBRL2XQ5pDyyX9RwdnhjAiZ7FeDZzDWp1LzW3A6GNpYEubdBm9OAlZuGy/wCWNGJtluYx1xxxwdMicmwI0zk8kNaHj4ha0ktkcMRr4rc2johZKpJqgPLsy6mJ74nLDNNPQOyECHVByqHu6wKjxX9i/OvRQ7Ll9Wbsw0Cd0T9VmNu7drvtZs7BdBqBjA4RN4hofO4nEcF65U6P03UvhNeWNgN/w7odA0vGe/PFVts+zazVajKjzWvsADS2pEXTIPy5ymjhaQsvIiUNm2CbIR8R4qPcL0xAPIE6ce5MtNrbdM55gk4zzR/Sq30qRGFSq5v5gMNZhuAQWz+mdgbHxaVEHjUa89zylSXLQzy/p2T0bPUDA6oxwmS0yBIiZIzHcnUxfwiMJJdl2BX9l29Za4ijXYCREEg+vko29GCXTUPxBoGdXvxxWjNlyZFV6KcMcUHdb/v+ijNQBwaHuedzf2RFbAfKBzKKfshzTFOk4YnEg+yg7R0frVCb7rjRjjmeACy8ZGrnF/Y9tQHC8BwCRb+HHsURDaDTcYSNTmT9Vnj09Yx5aQ9h/M36SikB0aoUSnCmq2z9JL4FwOf+mm4+iObaqrmmKL50kR5wrUkUydDnkjPEINxLjonN+PONF4E8D5FTmg/MMcP6Suj4+etSOfnwJ7ido0o0RFIYlxyXaNnMZHmUBtO2kC60GBmYW38nSMf4rYJtnaBPUZ8zzdb6nsHop7MPhtDQNNyz2yGG0VDXaLwHVp4wAAcXcST4QtZQoOA67fEFWyqKoqjcnYg6V1rMc8FI9kwAETSsBPykcjgVRKaj2XKLfRBan9UBVVT5vfNXFqsFT8J7MVW1LI8OMtdkNCmhKPsWcX6JmVcMUlExroyPcuo6IVFh6SULS7/eOnc4P9MFp7NaGwOsOxpHokkuVwR0ObLCyVozdeHKPIBGXkklKoF2CVwobqSSgyJGtT7qSSg5DWpPI6pA5glUm0OjteqZ/iA3lSHmSkkgBtoqX9AbSTItpHKiz6qWj0MtjctovH/1M+q6khxXoW2WFm2Fbm528O/VZ2HycFe2Ftdv+8qsdyplv/eQkkl4INsyPSL7Nza6rn1bVUDScGNADQNBGuGpVQPsSof8+p3NXUk6VKkB7HM+xOjpXq9zVd7N+z+rQwo2+0tG6QR/lMhJJEBorJZLUzO1l/66NPzbCtaNZ0de67+mPUpJJaCR1Wg5NaOQCGbYWAzdE74E966kiQlDEoSSRAK6u3UkkyFJKdCVN/ApJKtydjUqIf4S7kAOQAUbmpJJ07FaIn05QlHYD3Okvhu4ZpJJMivseDroMGy6jPkqHk7FPZWqN+doPEH0SSVVV0Nd9hDXNOKSSSNs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026730" y="0"/>
            <a:ext cx="1084502" cy="1271758"/>
            <a:chOff x="3106502" y="479809"/>
            <a:chExt cx="1389302" cy="1653488"/>
          </a:xfrm>
        </p:grpSpPr>
        <p:sp>
          <p:nvSpPr>
            <p:cNvPr id="15" name="Freeform 14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9600" y="1752600"/>
            <a:ext cx="700339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>
                <a:latin typeface="Calibri" charset="0"/>
              </a:rPr>
              <a:t>Tier </a:t>
            </a:r>
            <a:r>
              <a:rPr lang="en-US" sz="2400" dirty="0">
                <a:latin typeface="Calibri" charset="0"/>
              </a:rPr>
              <a:t>II supports are explicitly linked to Tier I </a:t>
            </a:r>
            <a:r>
              <a:rPr lang="en-US" sz="2400" dirty="0" smtClean="0">
                <a:latin typeface="Calibri" charset="0"/>
              </a:rPr>
              <a:t>supports.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latin typeface="Calibri" charset="0"/>
              </a:rPr>
              <a:t>S</a:t>
            </a:r>
            <a:r>
              <a:rPr lang="en-US" sz="2400" dirty="0" smtClean="0">
                <a:latin typeface="Calibri" charset="0"/>
              </a:rPr>
              <a:t>tudents </a:t>
            </a:r>
            <a:r>
              <a:rPr lang="en-US" sz="2400" dirty="0">
                <a:latin typeface="Calibri" charset="0"/>
              </a:rPr>
              <a:t>receiving Tier II supports have access </a:t>
            </a:r>
            <a:r>
              <a:rPr lang="en-US" sz="2400" dirty="0" smtClean="0">
                <a:latin typeface="Calibri" charset="0"/>
              </a:rPr>
              <a:t>to Tier </a:t>
            </a:r>
            <a:r>
              <a:rPr lang="en-US" sz="2400" dirty="0">
                <a:latin typeface="Calibri" charset="0"/>
              </a:rPr>
              <a:t>I supports. 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652287" y="4144059"/>
            <a:ext cx="7067549" cy="252854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200011" y="3429000"/>
            <a:ext cx="16764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School-wide</a:t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2611" y="3429000"/>
            <a:ext cx="3244089" cy="1465228"/>
            <a:chOff x="1952611" y="3429000"/>
            <a:chExt cx="3244089" cy="1465228"/>
          </a:xfrm>
        </p:grpSpPr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3448159" y="3429000"/>
              <a:ext cx="1676400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Tier 2 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Team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sz="8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1952611" y="3733800"/>
              <a:ext cx="1265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3200400" y="4191000"/>
              <a:ext cx="1996300" cy="7032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62400" y="3429000"/>
            <a:ext cx="4492691" cy="940164"/>
            <a:chOff x="3962400" y="3429000"/>
            <a:chExt cx="4492691" cy="940164"/>
          </a:xfrm>
        </p:grpSpPr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6705600" y="3429000"/>
              <a:ext cx="1749491" cy="5232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Tier 3 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Team</a:t>
              </a:r>
              <a:endParaRPr lang="en-US" sz="1600" b="1" dirty="0">
                <a:latin typeface="Trebuchet MS" panose="020B0603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sz="800" b="1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>
              <a:off x="5365669" y="3733800"/>
              <a:ext cx="1174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962400" y="4191000"/>
              <a:ext cx="452961" cy="178164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3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982" y="3429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Your Interventions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AutoShape 4" descr="data:image/jpeg;base64,/9j/4AAQSkZJRgABAQAAAQABAAD/2wCEAAkGBhQSEBQUERQWFRQWFRcWGBcVFhgWGBgXFRcVGBUVFBQXHSYeFxojGRQVHy8gIycpLCwsFR4xNTAqNSYrLCkBCQoKDgwOGg8PGikkHyQsLCwsLCwsLCwsLCwsLCwsLCksLCwsLCkpLCwsLCksKSwsLCwpLCksLCksLCwsLCwsLP/AABEIALcBEwMBIgACEQEDEQH/xAAcAAABBQEBAQAAAAAAAAAAAAAEAAIDBQYBBwj/xABEEAABAwEFBAgDBgQDCAMAAAABAAIRAwQSITFBBVFhcQYigZGhscHwEzLRB0JSYnLhFBWC8SOSohYzQ1NzwuLyJIOy/8QAGgEAAgMBAQAAAAAAAAAAAAAAAQIAAwQFBv/EACcRAAICAgICAgEEAwAAAAAAAAABAhEDIRIxBFETQTIiQmHwcYGx/9oADAMBAAIRAxEAPwD1JoUrQmNClaEwo4LC/axtsUrO2l1r1Qzhg0gZgu+9mMB2rdheY/bg8BlmGp+J3C5meZ81CHkrnSZOKcxhJ0HLPvKiCe12k/2QGJ2UmkxmUSKIA4+/RDUsMkQ10+X7BEgbTDbhl0Rl6q16NdJH2Os14l1MESGkiRucOXNUBfjw9+KdZHlpcM48Ql2g9n0rs/aDK9JlWk68x4kH0O4g4Ihea/ZjbTSJpmfh1TLdzXgbtJHkF6SjditUcKSSSgDoXVwLqgRJJJKEEuJJKEEkkkoQSSSShBLi6koQauFOXFCDCuJxXFCDVxOXCoA4kuwuKEOLqUJKEIWhSNTGqQIkHBeffbVZnuslJzKd5rHkveMbgIAAjc4xj+Ub16EFHbLG2rTfTqCWPaWuHAiEAnymXJB6uOmHRapYrQ6lUg/ea4YhzTkee8aGVRBygQttTDmn0asQg72CffwUIHNr6HXzRNlrS/m0g8wqlrkbsukXVmtGp81LClZ7H9n1Emyicw4wdRBwI96L0GlWBAPfzWP6MVG06TW+8VoadcXyBuH19Qq4yX0WyhumWN5IFDB6c2onJ8SCQV1DB6kFRQV4yVJcDl1Erao4kurigBJJErC9IunxvGnZSIGBqxM/9MHCOJ7N6DdBSbNrabWymJqPawb3ODR4qptPTKys/wCLe/Q1zvGI8V5hUrvquLnuL3b3Ek95ThQVbyFqxm5qfaNTnq0nkcXBvgJRFm6e0XfO17OODh4Y+C8/+FCkZRMoc2H40et2S3MqtvU3hw4HLmMx2qYrzCxV3UnXmOLXDd5Ea8it7sXbArtxgPA6w3j8Q4eXcrFKyqUaLEpqcVxEU4uFOXCiQ4kurigDi4upKEIwE8JoTwiEcE4JoXKlYNzQClZmvtE6N07XY3F7gx1IF7HkEgaFrgASWnDIZwV862qylriNy+mrfb5BBxBwjSDv3rzjph0AMfGogXTJcwZsG8b28NPJG6L1i1s8na0weHqu++5WVqsRYJjDhpzQDKZOAxk3QineytxrRNYrI6o4NYJPh2rd7B2E2lDji7U8843Kp2NYvht46lXbdqNYJJmN2PisuSbk6RrxQUVbNVZat0ToMe5TdH9o1H1Pi1RdZLroOZDoF47sGgDkqjYW25qAubDTv4rR7bs/xKBdRMODcI33h4xgpD+Bp/yXz6swSMHDPfGHfkob8KS20/hBjBMAATyEEoGtVx964hamDFtBwrJza24qrdadyey0d8eSBY4F3SrnmimVFTU6/qjKNpmY099idGecCwSUdKqpoUMrVGT6cbXDafwGk3n4ugxDd3b5c15+3Z0mQe9F9I7eXWqqT/zHDsBIA7goKFsWOc25G/HiSiS0rJdzP7qZrQmvqYKGpagOKVMjjRO1m9OYQP3QRtajdbR6f3T2V0WzagJ9+SN2fbHU3te3TuO8HgQs3TtQOXvNWVltOPMq6BVM9To1g9oc3JwBHanKq6MVSbOJ0cR5H1KtVYZzq4V1cKJDiS6uFQA1JdSUIRhPCaE8IkG1qt0Sqq0VyTOvvJS2yvLiNBh9UDVqAfT1lKzbihSsYzrPE7+Iw1nxR1SSVW7Lq3qrvytz4uOm7AFWd6SoiZvyoz+3eilB9CoWUWB5BN4CDJxx7V5JsvZIFRwOdNzgR+a84A8oAx4r3yq2WkcF5F092S+laBXpYSIdHDUjXDPklmtaEg7ewdlHHIdqNs2yLxvVXSBk0CBzO9U9k221w64uu4Yj6hHHaYLCA8SRH1WRpmr9PYT/ADABxxugZYTP0Wg2XtdwNMQ6HOHVOBdldgcSZx3bjKwjaQnF17gSY81sOhrS+oDIPwxgBkCANBrBTwgr0TlrZ6ntUzTniB3lZi1Vet4d2ITrdtKq20U2F8sexziMhAaZwHEBB1qpz94HE9xWtk8eFIT627lB70+jaO76oOq7y14fsomVYjD6gA4nuSGrjosrPtPrkHIH0EBWOzrWS4jGNJ4bjvWKs1r67uZHiPp4LRWS1Mpy5xaBGJ9DxTlc4aNTQq+/20RzKstkYmMBv3LMU9rBzA4TyPzcRzyIVxZLSLsu+WCSdIiSe71TNGDJDR45bdosDyahgkkmc5Ofip7E6m/FrlD0nsAc6pUpyAXOc29LjBJIknEnmhaFg+X4bmvkYyCyOEZzPFc6l3Zp5O6ovXtwgIKrRIGKLslN4+cLlqOBVaey1pNFaXqKo4JVKbnO6vfuTLNXIq3GuazKXVOs4zqARAHAKzkkUKDY9j8fp9FZUHQZQO0WhpYcJN4OAEC8x0XgNJBHaCuUqpcYHvmr8bKcirR6l0JqXqDiMr8dzW/stCqroxY/h2SkDmRfPN/W8iO5WivMp1cJSXCoAUrhcuEphKhB95JRSkoAkC690AncCVwLpEiEwTPvtIGMzPvH6oSvWkY+GnHDRNFaHQd/7KK0uuwdEjOtBA9e0PpyaToJzwBy3g96C/2utLcxTd/SR5O3KesQcRu99yqbQzv9++RS2aFjhL8kWjen7wOtRaeTiPMFF7RpNtFFtRmonkRm08QVlKlLd2enqFEy11WY0XuaR1onqujMObkcPJFS9iZPFjVw0wLpR0YNECvSH+GfnA+4Tr+k+B5qhp1l6xsTalK10i1wAcQWvY7LHMcQV530q6Jvsby5suoE9V2rZ+6/jx1STh9oxJtOmVdSovQ/s4oXKTXkYPe8GdxFwHvavMTXC9r2DZhTstJkZU2zzIk+JKGJbsk3oJ2zS/8AkUP+jXH/AOPqUBXG+Dy4YHlhBU1p2iXWmmHYinSx3m84z/paFDXAuDgYxzIyPgQruzXjXGMb/u2DvPVHj2YHzQzBLo97jCJEw4axOOP5T6FAsebwdwPiCDhzHiikW32UtjtEB7uJ8xh2o9trLonLdjEcd5CLqdCKjbA2sZNQG+5g0pkbtXDPkqezkayitAjOOTr6NXYTiAXA5YcdHH1RnSTaPwqTT/wySHkYgbg6OMqk2XJyB8Pl4HNW1uc/+HqhsucWEQDJIOBcIzMShNcospmtmZt1tpG6GvDpzA0nJFWGzsaJEBUbvhtaW/LlmIzyxQ1n2kRhMxqua4v6CpL7NNarYNFU1qkoX+LJXDWSKw2gyiQ2N5KiOx8L34nGWjGDMm66cBKEqWkiCMwZCm/mNR4uyANQNeadQbF5pEe1K0uEaDPiSSfE+CM6OWM2ivTpDIuBcdzRi89wKCtNnJUezOlVSxVZpXZui9eAMiZLRuyW7FC9IwZ51tnvSUoew2r4lJlSIvta6DpeAMeKmVjVaM/Z1cJSlNKBBFMKcUwqEOLiSShCYJwTQnBMAxm27MRUeAYIJPZiR6KnZtR7DDwS2czqMlpel1mILag1wPMft5LM1LZe6pGGpjfuSs7PjvlBDaxI69LrN+8zUcR9EPWrBwkHD3+/coq9MsN6lJG4CUCbYfiZENcMi0iHDmMiPEHekNaQQXQY94/vHemUhNVo3uA/zYfXvTq2h7ErNXDKjHkTdMkD3vUH+iY2V1GpeYMdRo5u4/XRaWzWttalDxfpuBaQ7MTgWu3oWntCz1AG3wDH35H+o4KO0WCpRN+ljvacnD0O4p1oyZYLIvTPMeluwTYq935qbpdTdvbuP5hkew6r2SxWgOptc3ItBHIgQs7tzZtPaNlLAbr2m82c2PiIcPwnIxwOgVd0b2jWbYatKqLtSjNM74Ajy15FBKjC4tumaDZrviGrXzBeQ39DIb4geaMrDquE9+H5fVpld2fQAslKBm0E/wBX/smF+WeIjvEebU6WjXyv++iGgMQcccD29U8sQE3Z9mvV2sIwL5y0MOPqmNdG7OdRmJ7MQrPYVGa5doAfH9k30CbqzYgrzjpl0eFGr8Rgim86ZNdqOAOY7V6FQfKbbbG2rTcyoJa4QR6jceKQwwyPFO/o8qstlecWdbHQjyK0ezmVcJYRHDLnOnvlRdIujtSyPEOljpuuGB/S7jHeg7Laq5MB7hzcmTOlqauJYbS29UBLXkMg/KGBpF0mJcZJ1y3rLWogGRqr7amz3uaHSarmkzBvGNYaJiCPFZq1WjSIhZMkHyM8qi6ELQuG0IJ1VR/HxQ+Oiv5CybUlE0H4qqbXKnp14StUFMvatYBnFZqybOfWtlJkSKlVrSOBIvdl2SrAVS5bD7PNizUdaXDBoLKfEn53DkMO0rRgk3KkZ/IS42z0yiwBoAyGS6oG1FNfBWqcL2jHGQpXCuubCjL1TRYOKaSml6a6ogQ7KSiNVJGgWGBOCQanAJqIB7UsfxaTmakSOYy98V51aLI4A3ZMaa+8l6lCxXS/Z7qdUVKZgPz3Xh83gZ70Gjb4mSpcTMMZUxlxE5jjuTn7KDm4ydcfMckY3aNYfNTDuI4J38YamBF2TkPqqzrWzNUaxD3UyDA+V28a9yJDJ97/AN1ZbT2feENwjHiqOja+sWv6rhmOG8cFB07Jn0Z9780VYNt1aBA+dn4Hab7p+6oA9JyhGr7Ltj6Vd/xKBuVdaZwJ/Scj2eCjtlRr2umWviHC7BIbpzVE6lqMD7hGG2GpHxD12iA/Ujc/eOOfNGzPPH9o0dntzf4drR91oGPBoIUJtWJjjrucD25qrq2k3IyOE9gzB1HWzUlnpOe49sk4+8irUVNJB9+SAJJmB35DsKvLGRTaAMSfm57geCqQ9tEYYvOp7fDyU+z3XjJwwx/fQjiixeN7fRpLPXi6FagLOUasvB3K2ftCGyMSMx6quzL5GPqhbZ2Uy0UXU6nykZ6tIycFiLF0HpMcXVnGpj1WyWt4XtTy81qrXtAuACrbVXiOS1Y8V7ZhfkzgnGL0KrWbTbdYA0bmgADsCptqVpuNzLjrjmY1U5aXGSobVTmuwfhE++0rbCKRhlJsqeluwW1aDg0BpAwIAGnBea7OfLYd8zeqezBezVLMXTOS8o2ns007bWaMr8/5gD6rF5cUoqRr8aT5NEtEKcMTG2F0ao6x7MJzwXIk0dVJhOyNnmrUbTb944ncNT2Ber7PotpsaxghrRAWc6M7GFGnePzv36N0HCc+5aJtQALqeNh4Qt9s5nkZeUqXSD21E2ljJxngd3mhhUJCIpmBCvaooTC6VQjWffBSYO4FCtepQ8ZFVONliYLarX8Mw4Y+fEIR+12qztFIVG3TmMWn0Kpn024yMRgsWXnBmnGoyR07ZG5JZ617QuvcAMl1UfLMt4QNN/PHbl3+cP3KAJ4R+WQfjiSfzOoUHtZ7qlMh0YYicMf7SimoLb1mc+zVWs+a6SOYxjty7UFlkFRSdozDS9pwPYcZ3+XgjqNuORAGk+RVXZXurU2VGjFwF4DGHDA+MH+pHWdkfMI545+/Ban7OlBqSssRSBHvPVU219jg9YCT7y3K5oVRv4duhHvcihRvCSiiW0YI2aMiuOaQPeisNp2Z1N7uqYJwMYZ4CeSDvDsHsT5puKLOTIiSmgYiVI6oAOf9h9VFUtLZz9/2CVoFlxs+zXmBo0JHIdU92Mourb20jdbn5f8Aln2KjZbHUmkMcf8AEAx4buBMpUGk8Z996ZaK+Fu2H06zqjxOc4R5j6K9c660MGAGZwEnPDh6qv2XRDCHvyBnTPSOKdULnE4w3nmOOko/5Hb5Ol9BdPbcGBj73FW9ktZe29lKz1KxAEAakAHmtGKYaABkME+GPJ36MHnzUIqK7f8Aw4XZIW2Nl6lBy96p9RnWW/o4T2DCkpW2OSXb8O5S3VS7d2Q55vU3vYdbrnNnnBRWxXpFjabQ2kCajmtZvcQO6VmH7Ls9pebQ2pULT1ZbTABIJxk90YHBCVOjpvBzpcd7iSe8q22Zs2sxr6FJwFIu+IJExMEgdoRnijKNPYscsoytaKe1WYU3lmeoO8HI+9QVd7B2FeipU+TMDV37eaPp7CvBrqzWuc04AHCCRenfvA+sIGz/AGhsbVfSq0HC49zL1MhwN0kTdMEZaSudHwUsjfa+joz858EumaqjZycSIRDLKqFvTqzaCryFM/VT2HpF/EOLKdKq1sGaj7rQBpABJJ3fstrjIxKUfZasrA4tMiSAdCRgSN4071IMAoabQAIEAAAAZADIBPvykY6JGvgSdE2hVJxOvkhra/ANH3jHYMT9O1TMKlaJewo1ffvmUJtBuF8DE4Hnv7fRSAyDOUHxQr6hLXNGbhh+rMeIVc8fKLHjKmYm3h/xHc0kqtuJcSRikuT88fRv+GXs2gKcCqno9toWqgKgF0yWubuc3MDhiCOatAVU04umWp2rRI0qQFQtKeChZDMjZQpXxTN1znOOG8EkYIOjs+0OxdhzIyWg2lTALnSBI+Y6YQsm2hVrPLDWc4D5rpuME4gF3zOPARzWyDtGjxpdoumV2UY+JUDn6NYBM9maMFoe/EgtByaAS48xombJ2IymOqACdY63bM+JJVoLN7JJ54CITI1SlEptuUarqFQU2TLcs3HEaenBecuvgkEkEHEHQ6yDkvZBZ8Mu6exYTpjsgttN5owe28Y/FJBPcAmEi03RlSah4pGoWC84NAGqJrVRTHXw3bydw4rPW6s+q7EQNG7vqUraRXlmsfXZpdmW5tpeAIBa0C6Pmhoi8B95aezbLDOtN4e8wf7rzOxWEhwLHEPBzbmDzC3Ox9v2lgIfdqBwgk4OPhEorIl2VwzX+Rc/DLjj78lYUaHv3CAstvH3mub2Bw/04+CtLDaWOdAe09vnqO1HlZo5qtHbLZwXzo3zRodLeI9EqFIQY3+SiJuvIP3hPaM1uwxqJwvMyc8r/jRHTPWA/N6yjXNxQVjxqnhj3gI+FfLsxoiGaTmSkc04YoEIn2YHRVNr2o6l1adM1KkGGiYA3ugTHBXhdghaVldeL2wJEG8NOXYEU9Aa9Ga/2htjzAuM5M+pKdsvorMufJJJJ5k4laEbPAMkyT2IqizCE7mktCKHsGs2xmCOqMEaIGDRASqVA0IZ1RV7ZZpBZepWNgKCys1Kdaa4a0uOQE9yR90N/IM6peqnc0Xe04u9B2IsFV1jBuzq4yeZxKLbW0b1na7hzPonkhUwymMHTlB8lUNtQLgJJg4Q13mRCtaODXSZMHlloFU1XddvvRSHbJI7bMHmKN4ZzMTIBOEbykrdjGuAJAJjMpLN8WP0Xc5ezzb7ObZD61L8QbUHZ1Xf9q3YK8o6KWz4dsonRxNM/wBYw/1AL1MOXM8uPHJfs3+O7gTNKeHKBrk8OWSy8H2kxpulwmJwzx5KmtW0BSPyxLZ7ZicswFe2rFp4Yqm2lY21BDuwjMe/Ra8MtCxlwnZabPqi6JMkics+zeFZB2Cx1K1n4wpH8I7Yzw79VqaFXDE4LQ0aX7DGqq6SWC/RLmmHNEgxOGo96omttJrIvG6HYiAHPI/EGzAadCTjuQFt2+0ktaC5kQb8Amd13JVuaj9i030eZ7Y2S50kl17R0Eqia2oXXXwCPwzLhv4L1G30WvBuzG45jhxWSpbCea7iB1eqLzsADjgCq3IyuLboh2bs4gYCB3fVaOwWUDMeMqwo7GZTDQ5155ya3AdpR1Kwtb1nQOA071VysuWJ/ZyzUQjKOy2EyWid6YbhIDHdbdn37uaLs1cTBwduOvLerYNMryQcQa07cpUCGOkDfHV70rbWD2B9M3rvWEbtfBQV6N8EFsgql/ldWi6aDiB+E/L3aL0EIRSOHOUmzSbMIJc4YghvqVYAKo6POIpm+26bxwzw4HdmrJ9rA074CzZM2OLf6kaIYckl+LOVc1xhUFS3A5A9ia21jcffalXkYn+4Z+PlX7Seo+BK7/G7kPVqh28YYYIdlJ04EO7IPgZ8FbGeOXTRXLHkj2mWZqSnmGjimUmXRjmh69fVGrEuiOrWkqSzU5KGAkqwpG6OJTy0hVthIOgyCrdpVpLWbzMDEkNxgDnHii6tS6FW2R99zn78AfyjceJk9yWC+xpP6JnA69UfhBxPMjLkFKx8YYAbgm1MQu2fPiiANDopu5Kpq1OsOfmrKsYpnsVQ75uz1COP7JMvaNTqhJDU3YJKuh7MVsr7LLTg+tUp0ACHZ33CCDkIbp+Jb0U6IyLqnGYb4KLaEuxcS7yHKcB3dqhs5wE+Jnxkrj5ZvJto6cIKPTC6oYWm6Gg8CT6lCByPs8nfCHGzam7vIWacG+kWxkl2RHFVNZpxE4jerx1jcM4Q9TZoJknwVmKEl2hJtPoy9ssRc5rwYewyCPIjUIyrb3Cm44AAEk6wM4V43YjNZPb9ELtXosK9J1Ivu0zoxsPiZg1J3q9qVUh8c+PZnHvuuZGVTqgkzjm08JAK7Wp3ao60te2f6mkCO5w7lc1OjD3UBRL2XQ5pDyyX9RwdnhjAiZ7FeDZzDWp1LzW3A6GNpYEubdBm9OAlZuGy/wCWNGJtluYx1xxxwdMicmwI0zk8kNaHj4ha0ktkcMRr4rc2johZKpJqgPLsy6mJ74nLDNNPQOyECHVByqHu6wKjxX9i/OvRQ7Ll9Wbsw0Cd0T9VmNu7drvtZs7BdBqBjA4RN4hofO4nEcF65U6P03UvhNeWNgN/w7odA0vGe/PFVts+zazVajKjzWvsADS2pEXTIPy5ymjhaQsvIiUNm2CbIR8R4qPcL0xAPIE6ce5MtNrbdM55gk4zzR/Sq30qRGFSq5v5gMNZhuAQWz+mdgbHxaVEHjUa89zylSXLQzy/p2T0bPUDA6oxwmS0yBIiZIzHcnUxfwiMJJdl2BX9l29Za4ijXYCREEg+vko29GCXTUPxBoGdXvxxWjNlyZFV6KcMcUHdb/v+ijNQBwaHuedzf2RFbAfKBzKKfshzTFOk4YnEg+yg7R0frVCb7rjRjjmeACy8ZGrnF/Y9tQHC8BwCRb+HHsURDaDTcYSNTmT9Vnj09Yx5aQ9h/M36SikB0aoUSnCmq2z9JL4FwOf+mm4+iObaqrmmKL50kR5wrUkUydDnkjPEINxLjonN+PONF4E8D5FTmg/MMcP6Suj4+etSOfnwJ7ido0o0RFIYlxyXaNnMZHmUBtO2kC60GBmYW38nSMf4rYJtnaBPUZ8zzdb6nsHop7MPhtDQNNyz2yGG0VDXaLwHVp4wAAcXcST4QtZQoOA67fEFWyqKoqjcnYg6V1rMc8FI9kwAETSsBPykcjgVRKaj2XKLfRBan9UBVVT5vfNXFqsFT8J7MVW1LI8OMtdkNCmhKPsWcX6JmVcMUlExroyPcuo6IVFh6SULS7/eOnc4P9MFp7NaGwOsOxpHokkuVwR0ObLCyVozdeHKPIBGXkklKoF2CVwobqSSgyJGtT7qSSg5DWpPI6pA5glUm0OjteqZ/iA3lSHmSkkgBtoqX9AbSTItpHKiz6qWj0MtjctovH/1M+q6khxXoW2WFm2Fbm528O/VZ2HycFe2Ftdv+8qsdyplv/eQkkl4INsyPSL7Nza6rn1bVUDScGNADQNBGuGpVQPsSof8+p3NXUk6VKkB7HM+xOjpXq9zVd7N+z+rQwo2+0tG6QR/lMhJJEBorJZLUzO1l/66NPzbCtaNZ0de67+mPUpJJaCR1Wg5NaOQCGbYWAzdE74E966kiQlDEoSSRAK6u3UkkyFJKdCVN/ApJKtydjUqIf4S7kAOQAUbmpJJ07FaIn05QlHYD3Okvhu4ZpJJMivseDroMGy6jPkqHk7FPZWqN+doPEH0SSVVV0Nd9hDXNOKSSSNs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8666" name="Picture 10" descr="http://teacherpop.org/wp-content/uploads/2013/02/Andy.Canales.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42715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0" name="Picture 14" descr="http://ecologyofeducation.net/wsite/wp-content/uploads/2011/07/classroom_3studen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1" y="3328126"/>
            <a:ext cx="1351727" cy="12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2" name="Picture 16" descr="http://www.wilkes.edu/Images/academics/pharmacy/PharmClassroom_A_300p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9" y="4767013"/>
            <a:ext cx="1549730" cy="11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026730" y="0"/>
            <a:ext cx="1084502" cy="1271758"/>
            <a:chOff x="3106502" y="479809"/>
            <a:chExt cx="1389302" cy="1653488"/>
          </a:xfrm>
        </p:grpSpPr>
        <p:sp>
          <p:nvSpPr>
            <p:cNvPr id="15" name="Freeform 14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8400" y="1906069"/>
            <a:ext cx="5821869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>
                <a:latin typeface="Calibri" charset="0"/>
              </a:rPr>
              <a:t>Multiple ongoing, evidence-based behavior </a:t>
            </a:r>
            <a:r>
              <a:rPr lang="en-US" sz="2400" dirty="0">
                <a:latin typeface="Calibri" charset="0"/>
              </a:rPr>
              <a:t>support </a:t>
            </a:r>
            <a:r>
              <a:rPr lang="en-US" sz="2400" dirty="0" smtClean="0">
                <a:latin typeface="Calibri" charset="0"/>
              </a:rPr>
              <a:t>interventions are available for skill-building and relationship-building.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400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latin typeface="Calibri" charset="0"/>
              </a:rPr>
              <a:t>I</a:t>
            </a:r>
            <a:r>
              <a:rPr lang="en-US" sz="2400" dirty="0" smtClean="0">
                <a:latin typeface="Calibri" charset="0"/>
              </a:rPr>
              <a:t>nterventions  provide:</a:t>
            </a:r>
          </a:p>
          <a:p>
            <a:pPr marL="800100" lvl="1" indent="-3429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charset="0"/>
              </a:rPr>
              <a:t>additional  </a:t>
            </a:r>
            <a:r>
              <a:rPr lang="en-US" sz="2400" dirty="0">
                <a:latin typeface="Calibri" charset="0"/>
              </a:rPr>
              <a:t>instruction/time for student skill development, </a:t>
            </a:r>
          </a:p>
          <a:p>
            <a:pPr marL="800100" lvl="1" indent="-3429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charset="0"/>
              </a:rPr>
              <a:t>additional structure/predictability, and/or</a:t>
            </a:r>
          </a:p>
          <a:p>
            <a:pPr marL="800100" lvl="1" indent="-3429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charset="0"/>
              </a:rPr>
              <a:t> increased </a:t>
            </a:r>
            <a:r>
              <a:rPr lang="en-US" sz="2400" dirty="0">
                <a:latin typeface="Calibri" charset="0"/>
              </a:rPr>
              <a:t>opportunity for feedback (e.g., daily progress report</a:t>
            </a:r>
            <a:r>
              <a:rPr lang="en-US" sz="2400" dirty="0" smtClean="0">
                <a:latin typeface="Calibri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dirty="0" smtClean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962900" cy="5181600"/>
          </a:xfrm>
        </p:spPr>
        <p:txBody>
          <a:bodyPr rtlCol="0">
            <a:normAutofit fontScale="92500" lnSpcReduction="20000"/>
          </a:bodyPr>
          <a:lstStyle/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Interventions are </a:t>
            </a: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</a:p>
          <a:p>
            <a:pPr lvl="2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Continuously available so students can receive support quickly (within 2-3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days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optimally)</a:t>
            </a:r>
          </a:p>
          <a:p>
            <a:pPr lvl="2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05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Minimal time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commitment required </a:t>
            </a: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from classroom teachers</a:t>
            </a: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05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Required skill sets needed by teachers </a:t>
            </a: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easily learned</a:t>
            </a: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05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Aligned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with school-wide expectations</a:t>
            </a: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05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Emphasis on intervention designed to </a:t>
            </a: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support multiple students simultaneously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(e.g. </a:t>
            </a:r>
            <a:r>
              <a:rPr lang="en-US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Check-In/Check-Out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ocial Skills Groups, etc.)</a:t>
            </a:r>
          </a:p>
          <a:p>
            <a:pPr lvl="2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Consistently implemented with most students, some flexibility</a:t>
            </a:r>
          </a:p>
          <a:p>
            <a:pPr lvl="2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endParaRPr lang="en-US" sz="105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fontAlgn="auto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Intervention selected </a:t>
            </a:r>
            <a:r>
              <a:rPr lang="en-US" sz="24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matched to function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</a:p>
          <a:p>
            <a:pPr marL="411480" lvl="1" indent="0" eaLnBrk="1" fontAlgn="auto" hangingPunct="1">
              <a:buClr>
                <a:srgbClr val="3333CC"/>
              </a:buClr>
              <a:buNone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  student behavior</a:t>
            </a: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152400" y="6335713"/>
            <a:ext cx="3962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>
                <a:latin typeface="+mj-lt"/>
              </a:rPr>
              <a:t>Adapted from Rose </a:t>
            </a:r>
            <a:r>
              <a:rPr lang="en-US" sz="1400" i="1" dirty="0" err="1">
                <a:latin typeface="+mj-lt"/>
              </a:rPr>
              <a:t>Iovannone</a:t>
            </a:r>
            <a:r>
              <a:rPr lang="en-US" sz="1400" i="1" dirty="0">
                <a:latin typeface="+mj-lt"/>
              </a:rPr>
              <a:t>, Brief PTR</a:t>
            </a:r>
          </a:p>
        </p:txBody>
      </p:sp>
      <p:grpSp>
        <p:nvGrpSpPr>
          <p:cNvPr id="16" name="Group 15"/>
          <p:cNvGrpSpPr/>
          <p:nvPr/>
        </p:nvGrpSpPr>
        <p:grpSpPr>
          <a:xfrm rot="1686142">
            <a:off x="6654782" y="5543703"/>
            <a:ext cx="1859251" cy="1448645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6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962890">
              <a:off x="1851218" y="3806086"/>
              <a:ext cx="599822" cy="22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Systems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9099">
              <a:off x="2584348" y="3401452"/>
              <a:ext cx="593392" cy="33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Problem-Solving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5344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Your Interventions - Overview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924800" cy="868362"/>
          </a:xfrm>
          <a:solidFill>
            <a:schemeClr val="bg1"/>
          </a:solidFill>
          <a:ln w="28575">
            <a:solidFill>
              <a:srgbClr val="003399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latin typeface="Trebuchet MS" panose="020B0603020202020204" pitchFamily="34" charset="0"/>
                <a:ea typeface="ＭＳ Ｐゴシック" pitchFamily="34" charset="-128"/>
              </a:rPr>
              <a:t>System Development is Key!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3954"/>
            <a:ext cx="7086600" cy="3892446"/>
          </a:xfrm>
        </p:spPr>
        <p:txBody>
          <a:bodyPr rtlCol="0">
            <a:noAutofit/>
          </a:bodyPr>
          <a:lstStyle/>
          <a:p>
            <a:pPr marL="520700" indent="-5207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Dean </a:t>
            </a:r>
            <a:r>
              <a:rPr lang="en-US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Fixsen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, Karen </a:t>
            </a:r>
            <a:r>
              <a:rPr lang="en-US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Blase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, Robert Horner, George </a:t>
            </a:r>
            <a:r>
              <a:rPr lang="en-US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Sugai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, (2008)</a:t>
            </a:r>
          </a:p>
          <a:p>
            <a:pPr marL="520700" indent="-5207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8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0700" indent="-520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To scale up </a:t>
            </a:r>
            <a:r>
              <a:rPr lang="en-US" sz="28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we must first scale up </a:t>
            </a:r>
            <a:r>
              <a:rPr lang="en-US" sz="28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capacity</a:t>
            </a:r>
          </a:p>
          <a:p>
            <a:pPr marL="520700" indent="-520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i="1" u="sng" dirty="0" smtClean="0">
              <a:solidFill>
                <a:srgbClr val="99001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0700" indent="-5207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Building </a:t>
            </a:r>
            <a:r>
              <a:rPr lang="en-US" sz="2800" i="1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capacity</a:t>
            </a:r>
            <a:r>
              <a:rPr lang="en-US" sz="2800" i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is essential to maximizing the use of Positive Behavior Support and other innovations</a:t>
            </a: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228600" y="6394554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>
                <a:latin typeface="Candara" charset="0"/>
              </a:rPr>
              <a:t>Adapted from </a:t>
            </a:r>
            <a:r>
              <a:rPr lang="en-US" sz="1600" i="1">
                <a:latin typeface="Candara" charset="0"/>
              </a:rPr>
              <a:t>the Illinois PBIS Network</a:t>
            </a:r>
            <a:r>
              <a:rPr lang="en-US" sz="1600">
                <a:latin typeface="Candara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982" y="3429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>
              <a:buClr>
                <a:schemeClr val="tx2"/>
              </a:buClr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System Conversation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Your Interventions - Selection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AutoShape 4" descr="data:image/jpeg;base64,/9j/4AAQSkZJRgABAQAAAQABAAD/2wCEAAkGBhQSEBQUERQWFRQWFRcWGBcVFhgWGBgXFRcVGBUVFBQXHSYeFxojGRQVHy8gIycpLCwsFR4xNTAqNSYrLCkBCQoKDgwOGg8PGikkHyQsLCwsLCwsLCwsLCwsLCwsLCksLCwsLCkpLCwsLCksKSwsLCwpLCksLCksLCwsLCwsLP/AABEIALcBEwMBIgACEQEDEQH/xAAcAAABBQEBAQAAAAAAAAAAAAAEAAIDBQYBBwj/xABEEAABAwEFBAgDBgQDCAMAAAABAAIRAwQSITFBBVFhcQYigZGhscHwEzLRB0JSYnLhFBWC8SOSohYzQ1NzwuLyJIOy/8QAGgEAAgMBAQAAAAAAAAAAAAAAAQIAAwQFBv/EACcRAAICAgICAgEEAwAAAAAAAAABAhEDIRIxBFETQTIiQmHwcYGx/9oADAMBAAIRAxEAPwD1JoUrQmNClaEwo4LC/axtsUrO2l1r1Qzhg0gZgu+9mMB2rdheY/bg8BlmGp+J3C5meZ81CHkrnSZOKcxhJ0HLPvKiCe12k/2QGJ2UmkxmUSKIA4+/RDUsMkQ10+X7BEgbTDbhl0Rl6q16NdJH2Os14l1MESGkiRucOXNUBfjw9+KdZHlpcM48Ql2g9n0rs/aDK9JlWk68x4kH0O4g4Ihea/ZjbTSJpmfh1TLdzXgbtJHkF6SjditUcKSSSgDoXVwLqgRJJJKEEuJJKEEkkkoQSSSShBLi6koQauFOXFCDCuJxXFCDVxOXCoA4kuwuKEOLqUJKEIWhSNTGqQIkHBeffbVZnuslJzKd5rHkveMbgIAAjc4xj+Ub16EFHbLG2rTfTqCWPaWuHAiEAnymXJB6uOmHRapYrQ6lUg/ea4YhzTkee8aGVRBygQttTDmn0asQg72CffwUIHNr6HXzRNlrS/m0g8wqlrkbsukXVmtGp81LClZ7H9n1Emyicw4wdRBwI96L0GlWBAPfzWP6MVG06TW+8VoadcXyBuH19Qq4yX0WyhumWN5IFDB6c2onJ8SCQV1DB6kFRQV4yVJcDl1Erao4kurigBJJErC9IunxvGnZSIGBqxM/9MHCOJ7N6DdBSbNrabWymJqPawb3ODR4qptPTKys/wCLe/Q1zvGI8V5hUrvquLnuL3b3Ek95ThQVbyFqxm5qfaNTnq0nkcXBvgJRFm6e0XfO17OODh4Y+C8/+FCkZRMoc2H40et2S3MqtvU3hw4HLmMx2qYrzCxV3UnXmOLXDd5Ea8it7sXbArtxgPA6w3j8Q4eXcrFKyqUaLEpqcVxEU4uFOXCiQ4kurigDi4upKEIwE8JoTwiEcE4JoXKlYNzQClZmvtE6N07XY3F7gx1IF7HkEgaFrgASWnDIZwV862qylriNy+mrfb5BBxBwjSDv3rzjph0AMfGogXTJcwZsG8b28NPJG6L1i1s8na0weHqu++5WVqsRYJjDhpzQDKZOAxk3QineytxrRNYrI6o4NYJPh2rd7B2E2lDji7U8843Kp2NYvht46lXbdqNYJJmN2PisuSbk6RrxQUVbNVZat0ToMe5TdH9o1H1Pi1RdZLroOZDoF47sGgDkqjYW25qAubDTv4rR7bs/xKBdRMODcI33h4xgpD+Bp/yXz6swSMHDPfGHfkob8KS20/hBjBMAATyEEoGtVx964hamDFtBwrJza24qrdadyey0d8eSBY4F3SrnmimVFTU6/qjKNpmY099idGecCwSUdKqpoUMrVGT6cbXDafwGk3n4ugxDd3b5c15+3Z0mQe9F9I7eXWqqT/zHDsBIA7goKFsWOc25G/HiSiS0rJdzP7qZrQmvqYKGpagOKVMjjRO1m9OYQP3QRtajdbR6f3T2V0WzagJ9+SN2fbHU3te3TuO8HgQs3TtQOXvNWVltOPMq6BVM9To1g9oc3JwBHanKq6MVSbOJ0cR5H1KtVYZzq4V1cKJDiS6uFQA1JdSUIRhPCaE8IkG1qt0Sqq0VyTOvvJS2yvLiNBh9UDVqAfT1lKzbihSsYzrPE7+Iw1nxR1SSVW7Lq3qrvytz4uOm7AFWd6SoiZvyoz+3eilB9CoWUWB5BN4CDJxx7V5JsvZIFRwOdNzgR+a84A8oAx4r3yq2WkcF5F092S+laBXpYSIdHDUjXDPklmtaEg7ewdlHHIdqNs2yLxvVXSBk0CBzO9U9k221w64uu4Yj6hHHaYLCA8SRH1WRpmr9PYT/ADABxxugZYTP0Wg2XtdwNMQ6HOHVOBdldgcSZx3bjKwjaQnF17gSY81sOhrS+oDIPwxgBkCANBrBTwgr0TlrZ6ntUzTniB3lZi1Vet4d2ITrdtKq20U2F8sexziMhAaZwHEBB1qpz94HE9xWtk8eFIT627lB70+jaO76oOq7y14fsomVYjD6gA4nuSGrjosrPtPrkHIH0EBWOzrWS4jGNJ4bjvWKs1r67uZHiPp4LRWS1Mpy5xaBGJ9DxTlc4aNTQq+/20RzKstkYmMBv3LMU9rBzA4TyPzcRzyIVxZLSLsu+WCSdIiSe71TNGDJDR45bdosDyahgkkmc5Ofip7E6m/FrlD0nsAc6pUpyAXOc29LjBJIknEnmhaFg+X4bmvkYyCyOEZzPFc6l3Zp5O6ovXtwgIKrRIGKLslN4+cLlqOBVaey1pNFaXqKo4JVKbnO6vfuTLNXIq3GuazKXVOs4zqARAHAKzkkUKDY9j8fp9FZUHQZQO0WhpYcJN4OAEC8x0XgNJBHaCuUqpcYHvmr8bKcirR6l0JqXqDiMr8dzW/stCqroxY/h2SkDmRfPN/W8iO5WivMp1cJSXCoAUrhcuEphKhB95JRSkoAkC690AncCVwLpEiEwTPvtIGMzPvH6oSvWkY+GnHDRNFaHQd/7KK0uuwdEjOtBA9e0PpyaToJzwBy3g96C/2utLcxTd/SR5O3KesQcRu99yqbQzv9++RS2aFjhL8kWjen7wOtRaeTiPMFF7RpNtFFtRmonkRm08QVlKlLd2enqFEy11WY0XuaR1onqujMObkcPJFS9iZPFjVw0wLpR0YNECvSH+GfnA+4Tr+k+B5qhp1l6xsTalK10i1wAcQWvY7LHMcQV530q6Jvsby5suoE9V2rZ+6/jx1STh9oxJtOmVdSovQ/s4oXKTXkYPe8GdxFwHvavMTXC9r2DZhTstJkZU2zzIk+JKGJbsk3oJ2zS/8AkUP+jXH/AOPqUBXG+Dy4YHlhBU1p2iXWmmHYinSx3m84z/paFDXAuDgYxzIyPgQruzXjXGMb/u2DvPVHj2YHzQzBLo97jCJEw4axOOP5T6FAsebwdwPiCDhzHiikW32UtjtEB7uJ8xh2o9trLonLdjEcd5CLqdCKjbA2sZNQG+5g0pkbtXDPkqezkayitAjOOTr6NXYTiAXA5YcdHH1RnSTaPwqTT/wySHkYgbg6OMqk2XJyB8Pl4HNW1uc/+HqhsucWEQDJIOBcIzMShNcospmtmZt1tpG6GvDpzA0nJFWGzsaJEBUbvhtaW/LlmIzyxQ1n2kRhMxqua4v6CpL7NNarYNFU1qkoX+LJXDWSKw2gyiQ2N5KiOx8L34nGWjGDMm66cBKEqWkiCMwZCm/mNR4uyANQNeadQbF5pEe1K0uEaDPiSSfE+CM6OWM2ivTpDIuBcdzRi89wKCtNnJUezOlVSxVZpXZui9eAMiZLRuyW7FC9IwZ51tnvSUoew2r4lJlSIvta6DpeAMeKmVjVaM/Z1cJSlNKBBFMKcUwqEOLiSShCYJwTQnBMAxm27MRUeAYIJPZiR6KnZtR7DDwS2czqMlpel1mILag1wPMft5LM1LZe6pGGpjfuSs7PjvlBDaxI69LrN+8zUcR9EPWrBwkHD3+/coq9MsN6lJG4CUCbYfiZENcMi0iHDmMiPEHekNaQQXQY94/vHemUhNVo3uA/zYfXvTq2h7ErNXDKjHkTdMkD3vUH+iY2V1GpeYMdRo5u4/XRaWzWttalDxfpuBaQ7MTgWu3oWntCz1AG3wDH35H+o4KO0WCpRN+ljvacnD0O4p1oyZYLIvTPMeluwTYq935qbpdTdvbuP5hkew6r2SxWgOptc3ItBHIgQs7tzZtPaNlLAbr2m82c2PiIcPwnIxwOgVd0b2jWbYatKqLtSjNM74Ajy15FBKjC4tumaDZrviGrXzBeQ39DIb4geaMrDquE9+H5fVpld2fQAslKBm0E/wBX/smF+WeIjvEebU6WjXyv++iGgMQcccD29U8sQE3Z9mvV2sIwL5y0MOPqmNdG7OdRmJ7MQrPYVGa5doAfH9k30CbqzYgrzjpl0eFGr8Rgim86ZNdqOAOY7V6FQfKbbbG2rTcyoJa4QR6jceKQwwyPFO/o8qstlecWdbHQjyK0ezmVcJYRHDLnOnvlRdIujtSyPEOljpuuGB/S7jHeg7Laq5MB7hzcmTOlqauJYbS29UBLXkMg/KGBpF0mJcZJ1y3rLWogGRqr7amz3uaHSarmkzBvGNYaJiCPFZq1WjSIhZMkHyM8qi6ELQuG0IJ1VR/HxQ+Oiv5CybUlE0H4qqbXKnp14StUFMvatYBnFZqybOfWtlJkSKlVrSOBIvdl2SrAVS5bD7PNizUdaXDBoLKfEn53DkMO0rRgk3KkZ/IS42z0yiwBoAyGS6oG1FNfBWqcL2jHGQpXCuubCjL1TRYOKaSml6a6ogQ7KSiNVJGgWGBOCQanAJqIB7UsfxaTmakSOYy98V51aLI4A3ZMaa+8l6lCxXS/Z7qdUVKZgPz3Xh83gZ70Gjb4mSpcTMMZUxlxE5jjuTn7KDm4ydcfMckY3aNYfNTDuI4J38YamBF2TkPqqzrWzNUaxD3UyDA+V28a9yJDJ97/AN1ZbT2feENwjHiqOja+sWv6rhmOG8cFB07Jn0Z9780VYNt1aBA+dn4Hab7p+6oA9JyhGr7Ltj6Vd/xKBuVdaZwJ/Scj2eCjtlRr2umWviHC7BIbpzVE6lqMD7hGG2GpHxD12iA/Ujc/eOOfNGzPPH9o0dntzf4drR91oGPBoIUJtWJjjrucD25qrq2k3IyOE9gzB1HWzUlnpOe49sk4+8irUVNJB9+SAJJmB35DsKvLGRTaAMSfm57geCqQ9tEYYvOp7fDyU+z3XjJwwx/fQjiixeN7fRpLPXi6FagLOUasvB3K2ftCGyMSMx6quzL5GPqhbZ2Uy0UXU6nykZ6tIycFiLF0HpMcXVnGpj1WyWt4XtTy81qrXtAuACrbVXiOS1Y8V7ZhfkzgnGL0KrWbTbdYA0bmgADsCptqVpuNzLjrjmY1U5aXGSobVTmuwfhE++0rbCKRhlJsqeluwW1aDg0BpAwIAGnBea7OfLYd8zeqezBezVLMXTOS8o2ns007bWaMr8/5gD6rF5cUoqRr8aT5NEtEKcMTG2F0ao6x7MJzwXIk0dVJhOyNnmrUbTb944ncNT2Ber7PotpsaxghrRAWc6M7GFGnePzv36N0HCc+5aJtQALqeNh4Qt9s5nkZeUqXSD21E2ljJxngd3mhhUJCIpmBCvaooTC6VQjWffBSYO4FCtepQ8ZFVONliYLarX8Mw4Y+fEIR+12qztFIVG3TmMWn0Kpn024yMRgsWXnBmnGoyR07ZG5JZ617QuvcAMl1UfLMt4QNN/PHbl3+cP3KAJ4R+WQfjiSfzOoUHtZ7qlMh0YYicMf7SimoLb1mc+zVWs+a6SOYxjty7UFlkFRSdozDS9pwPYcZ3+XgjqNuORAGk+RVXZXurU2VGjFwF4DGHDA+MH+pHWdkfMI545+/Ban7OlBqSssRSBHvPVU219jg9YCT7y3K5oVRv4duhHvcihRvCSiiW0YI2aMiuOaQPeisNp2Z1N7uqYJwMYZ4CeSDvDsHsT5puKLOTIiSmgYiVI6oAOf9h9VFUtLZz9/2CVoFlxs+zXmBo0JHIdU92Mourb20jdbn5f8Aln2KjZbHUmkMcf8AEAx4buBMpUGk8Z996ZaK+Fu2H06zqjxOc4R5j6K9c660MGAGZwEnPDh6qv2XRDCHvyBnTPSOKdULnE4w3nmOOko/5Hb5Ol9BdPbcGBj73FW9ktZe29lKz1KxAEAakAHmtGKYaABkME+GPJ36MHnzUIqK7f8Aw4XZIW2Nl6lBy96p9RnWW/o4T2DCkpW2OSXb8O5S3VS7d2Q55vU3vYdbrnNnnBRWxXpFjabQ2kCajmtZvcQO6VmH7Ls9pebQ2pULT1ZbTABIJxk90YHBCVOjpvBzpcd7iSe8q22Zs2sxr6FJwFIu+IJExMEgdoRnijKNPYscsoytaKe1WYU3lmeoO8HI+9QVd7B2FeipU+TMDV37eaPp7CvBrqzWuc04AHCCRenfvA+sIGz/AGhsbVfSq0HC49zL1MhwN0kTdMEZaSudHwUsjfa+joz858EumaqjZycSIRDLKqFvTqzaCryFM/VT2HpF/EOLKdKq1sGaj7rQBpABJJ3fstrjIxKUfZasrA4tMiSAdCRgSN4071IMAoabQAIEAAAAZADIBPvykY6JGvgSdE2hVJxOvkhra/ANH3jHYMT9O1TMKlaJewo1ffvmUJtBuF8DE4Hnv7fRSAyDOUHxQr6hLXNGbhh+rMeIVc8fKLHjKmYm3h/xHc0kqtuJcSRikuT88fRv+GXs2gKcCqno9toWqgKgF0yWubuc3MDhiCOatAVU04umWp2rRI0qQFQtKeChZDMjZQpXxTN1znOOG8EkYIOjs+0OxdhzIyWg2lTALnSBI+Y6YQsm2hVrPLDWc4D5rpuME4gF3zOPARzWyDtGjxpdoumV2UY+JUDn6NYBM9maMFoe/EgtByaAS48xombJ2IymOqACdY63bM+JJVoLN7JJ54CITI1SlEptuUarqFQU2TLcs3HEaenBecuvgkEkEHEHQ6yDkvZBZ8Mu6exYTpjsgttN5owe28Y/FJBPcAmEi03RlSah4pGoWC84NAGqJrVRTHXw3bydw4rPW6s+q7EQNG7vqUraRXlmsfXZpdmW5tpeAIBa0C6Pmhoi8B95aezbLDOtN4e8wf7rzOxWEhwLHEPBzbmDzC3Ox9v2lgIfdqBwgk4OPhEorIl2VwzX+Rc/DLjj78lYUaHv3CAstvH3mub2Bw/04+CtLDaWOdAe09vnqO1HlZo5qtHbLZwXzo3zRodLeI9EqFIQY3+SiJuvIP3hPaM1uwxqJwvMyc8r/jRHTPWA/N6yjXNxQVjxqnhj3gI+FfLsxoiGaTmSkc04YoEIn2YHRVNr2o6l1adM1KkGGiYA3ugTHBXhdghaVldeL2wJEG8NOXYEU9Aa9Ga/2htjzAuM5M+pKdsvorMufJJJJ5k4laEbPAMkyT2IqizCE7mktCKHsGs2xmCOqMEaIGDRASqVA0IZ1RV7ZZpBZepWNgKCys1Kdaa4a0uOQE9yR90N/IM6peqnc0Xe04u9B2IsFV1jBuzq4yeZxKLbW0b1na7hzPonkhUwymMHTlB8lUNtQLgJJg4Q13mRCtaODXSZMHlloFU1XddvvRSHbJI7bMHmKN4ZzMTIBOEbykrdjGuAJAJjMpLN8WP0Xc5ezzb7ObZD61L8QbUHZ1Xf9q3YK8o6KWz4dsonRxNM/wBYw/1AL1MOXM8uPHJfs3+O7gTNKeHKBrk8OWSy8H2kxpulwmJwzx5KmtW0BSPyxLZ7ZicswFe2rFp4Yqm2lY21BDuwjMe/Ra8MtCxlwnZabPqi6JMkics+zeFZB2Cx1K1n4wpH8I7Yzw79VqaFXDE4LQ0aX7DGqq6SWC/RLmmHNEgxOGo96omttJrIvG6HYiAHPI/EGzAadCTjuQFt2+0ktaC5kQb8Amd13JVuaj9i030eZ7Y2S50kl17R0Eqia2oXXXwCPwzLhv4L1G30WvBuzG45jhxWSpbCea7iB1eqLzsADjgCq3IyuLboh2bs4gYCB3fVaOwWUDMeMqwo7GZTDQ5155ya3AdpR1Kwtb1nQOA071VysuWJ/ZyzUQjKOy2EyWid6YbhIDHdbdn37uaLs1cTBwduOvLerYNMryQcQa07cpUCGOkDfHV70rbWD2B9M3rvWEbtfBQV6N8EFsgql/ldWi6aDiB+E/L3aL0EIRSOHOUmzSbMIJc4YghvqVYAKo6POIpm+26bxwzw4HdmrJ9rA074CzZM2OLf6kaIYckl+LOVc1xhUFS3A5A9ia21jcffalXkYn+4Z+PlX7Seo+BK7/G7kPVqh28YYYIdlJ04EO7IPgZ8FbGeOXTRXLHkj2mWZqSnmGjimUmXRjmh69fVGrEuiOrWkqSzU5KGAkqwpG6OJTy0hVthIOgyCrdpVpLWbzMDEkNxgDnHii6tS6FW2R99zn78AfyjceJk9yWC+xpP6JnA69UfhBxPMjLkFKx8YYAbgm1MQu2fPiiANDopu5Kpq1OsOfmrKsYpnsVQ75uz1COP7JMvaNTqhJDU3YJKuh7MVsr7LLTg+tUp0ACHZ33CCDkIbp+Jb0U6IyLqnGYb4KLaEuxcS7yHKcB3dqhs5wE+Jnxkrj5ZvJto6cIKPTC6oYWm6Gg8CT6lCByPs8nfCHGzam7vIWacG+kWxkl2RHFVNZpxE4jerx1jcM4Q9TZoJknwVmKEl2hJtPoy9ssRc5rwYewyCPIjUIyrb3Cm44AAEk6wM4V43YjNZPb9ELtXosK9J1Ivu0zoxsPiZg1J3q9qVUh8c+PZnHvuuZGVTqgkzjm08JAK7Wp3ao60te2f6mkCO5w7lc1OjD3UBRL2XQ5pDyyX9RwdnhjAiZ7FeDZzDWp1LzW3A6GNpYEubdBm9OAlZuGy/wCWNGJtluYx1xxxwdMicmwI0zk8kNaHj4ha0ktkcMRr4rc2johZKpJqgPLsy6mJ74nLDNNPQOyECHVByqHu6wKjxX9i/OvRQ7Ll9Wbsw0Cd0T9VmNu7drvtZs7BdBqBjA4RN4hofO4nEcF65U6P03UvhNeWNgN/w7odA0vGe/PFVts+zazVajKjzWvsADS2pEXTIPy5ymjhaQsvIiUNm2CbIR8R4qPcL0xAPIE6ce5MtNrbdM55gk4zzR/Sq30qRGFSq5v5gMNZhuAQWz+mdgbHxaVEHjUa89zylSXLQzy/p2T0bPUDA6oxwmS0yBIiZIzHcnUxfwiMJJdl2BX9l29Za4ijXYCREEg+vko29GCXTUPxBoGdXvxxWjNlyZFV6KcMcUHdb/v+ijNQBwaHuedzf2RFbAfKBzKKfshzTFOk4YnEg+yg7R0frVCb7rjRjjmeACy8ZGrnF/Y9tQHC8BwCRb+HHsURDaDTcYSNTmT9Vnj09Yx5aQ9h/M36SikB0aoUSnCmq2z9JL4FwOf+mm4+iObaqrmmKL50kR5wrUkUydDnkjPEINxLjonN+PONF4E8D5FTmg/MMcP6Suj4+etSOfnwJ7ido0o0RFIYlxyXaNnMZHmUBtO2kC60GBmYW38nSMf4rYJtnaBPUZ8zzdb6nsHop7MPhtDQNNyz2yGG0VDXaLwHVp4wAAcXcST4QtZQoOA67fEFWyqKoqjcnYg6V1rMc8FI9kwAETSsBPykcjgVRKaj2XKLfRBan9UBVVT5vfNXFqsFT8J7MVW1LI8OMtdkNCmhKPsWcX6JmVcMUlExroyPcuo6IVFh6SULS7/eOnc4P9MFp7NaGwOsOxpHokkuVwR0ObLCyVozdeHKPIBGXkklKoF2CVwobqSSgyJGtT7qSSg5DWpPI6pA5glUm0OjteqZ/iA3lSHmSkkgBtoqX9AbSTItpHKiz6qWj0MtjctovH/1M+q6khxXoW2WFm2Fbm528O/VZ2HycFe2Ftdv+8qsdyplv/eQkkl4INsyPSL7Nza6rn1bVUDScGNADQNBGuGpVQPsSof8+p3NXUk6VKkB7HM+xOjpXq9zVd7N+z+rQwo2+0tG6QR/lMhJJEBorJZLUzO1l/66NPzbCtaNZ0de67+mPUpJJaCR1Wg5NaOQCGbYWAzdE74E966kiQlDEoSSRAK6u3UkkyFJKdCVN/ApJKtydjUqIf4S7kAOQAUbmpJJ07FaIn05QlHYD3Okvhu4ZpJJMivseDroMGy6jPkqHk7FPZWqN+doPEH0SSVVV0Nd9hDXNOKSSSNs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8666" name="Picture 10" descr="http://teacherpop.org/wp-content/uploads/2013/02/Andy.Canales.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42715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0" name="Picture 14" descr="http://ecologyofeducation.net/wsite/wp-content/uploads/2011/07/classroom_3studen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1" y="3328126"/>
            <a:ext cx="1351727" cy="12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72" name="Picture 16" descr="http://www.wilkes.edu/Images/academics/pharmacy/PharmClassroom_A_300p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9" y="4767013"/>
            <a:ext cx="1549730" cy="11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026730" y="0"/>
            <a:ext cx="1084502" cy="1271758"/>
            <a:chOff x="3106502" y="479809"/>
            <a:chExt cx="1389302" cy="1653488"/>
          </a:xfrm>
        </p:grpSpPr>
        <p:sp>
          <p:nvSpPr>
            <p:cNvPr id="15" name="Freeform 14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8400" y="1906069"/>
            <a:ext cx="5174597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dirty="0" smtClean="0">
                <a:latin typeface="Calibri" charset="0"/>
              </a:rPr>
              <a:t>A </a:t>
            </a:r>
            <a:r>
              <a:rPr lang="en-US" sz="2400" dirty="0">
                <a:latin typeface="Calibri" charset="0"/>
              </a:rPr>
              <a:t>formal process is in place to select Tier II interventions </a:t>
            </a:r>
            <a:r>
              <a:rPr lang="en-US" sz="2400" dirty="0" smtClean="0">
                <a:latin typeface="Calibri" charset="0"/>
              </a:rPr>
              <a:t>that: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charset="0"/>
              </a:rPr>
              <a:t>Match student </a:t>
            </a:r>
            <a:r>
              <a:rPr lang="en-US" sz="2400" dirty="0">
                <a:latin typeface="Calibri" charset="0"/>
              </a:rPr>
              <a:t>need (e.g., behavioral function</a:t>
            </a:r>
            <a:r>
              <a:rPr lang="en-US" sz="2400" dirty="0" smtClean="0">
                <a:latin typeface="Calibri" charset="0"/>
              </a:rPr>
              <a:t>) </a:t>
            </a:r>
            <a:r>
              <a:rPr lang="en-US" sz="2400" dirty="0">
                <a:latin typeface="Calibri" charset="0"/>
              </a:rPr>
              <a:t>and </a:t>
            </a:r>
            <a:endParaRPr lang="en-US" sz="2400" dirty="0" smtClean="0">
              <a:latin typeface="Calibri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endParaRPr lang="en-US" sz="2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</a:rPr>
              <a:t>A</a:t>
            </a:r>
            <a:r>
              <a:rPr lang="en-US" sz="2400" dirty="0" smtClean="0">
                <a:latin typeface="Calibri" charset="0"/>
              </a:rPr>
              <a:t>dapt </a:t>
            </a:r>
            <a:r>
              <a:rPr lang="en-US" sz="2400" dirty="0">
                <a:latin typeface="Calibri" charset="0"/>
              </a:rPr>
              <a:t>to improve contextual fit (e.g., culture, developmental level</a:t>
            </a:r>
            <a:r>
              <a:rPr lang="en-US" sz="2400" dirty="0" smtClean="0">
                <a:latin typeface="Calibri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92" y="304800"/>
            <a:ext cx="8001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panose="020B0603020202020204" pitchFamily="34" charset="0"/>
              </a:rPr>
              <a:t>10 Critical </a:t>
            </a:r>
            <a:r>
              <a:rPr lang="en-US" dirty="0">
                <a:latin typeface="Trebuchet MS" panose="020B0603020202020204" pitchFamily="34" charset="0"/>
              </a:rPr>
              <a:t>Features of Tier </a:t>
            </a:r>
            <a:r>
              <a:rPr lang="en-US" dirty="0" smtClean="0">
                <a:latin typeface="Trebuchet MS" panose="020B0603020202020204" pitchFamily="34" charset="0"/>
              </a:rPr>
              <a:t>2 Interventions</a:t>
            </a:r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1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Calibri" charset="0"/>
              </a:rPr>
              <a:t>Intervention linked directly to school wide expectations and/or academic goals.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Intervention </a:t>
            </a:r>
            <a:r>
              <a:rPr lang="en-US" sz="2400" dirty="0">
                <a:solidFill>
                  <a:schemeClr val="accent2"/>
                </a:solidFill>
                <a:latin typeface="Calibri" charset="0"/>
              </a:rPr>
              <a:t>can be modified based on assessment and/or outcome 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data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Calibri" charset="0"/>
              </a:rPr>
              <a:t>Intervention includes structured prompts for what to do in relevant 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situations.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Intervention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results in students receiving positive and corrective feedback from staff (with emphasis on </a:t>
            </a: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positive).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Intervention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includes a school-home communication exchange system at least weekly. </a:t>
            </a:r>
          </a:p>
          <a:p>
            <a:pPr marL="0" indent="0" eaLnBrk="1" hangingPunct="1">
              <a:buClr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77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Illinois PBIS Network</a:t>
            </a:r>
            <a:endParaRPr lang="en-US" sz="1200" i="1" dirty="0"/>
          </a:p>
        </p:txBody>
      </p:sp>
      <p:sp>
        <p:nvSpPr>
          <p:cNvPr id="5" name="Folded Corner 4"/>
          <p:cNvSpPr/>
          <p:nvPr/>
        </p:nvSpPr>
        <p:spPr>
          <a:xfrm>
            <a:off x="7391400" y="9906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Handout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74077" y="304800"/>
            <a:ext cx="7399337" cy="1143000"/>
          </a:xfrm>
        </p:spPr>
        <p:txBody>
          <a:bodyPr/>
          <a:lstStyle/>
          <a:p>
            <a:r>
              <a:rPr lang="en-US" sz="4000" dirty="0">
                <a:latin typeface="Trebuchet MS" panose="020B0603020202020204" pitchFamily="34" charset="0"/>
              </a:rPr>
              <a:t>10 Critical Features of Tier 2 </a:t>
            </a:r>
            <a:r>
              <a:rPr lang="en-US" sz="4000" dirty="0" smtClean="0">
                <a:latin typeface="Trebuchet MS" panose="020B0603020202020204" pitchFamily="34" charset="0"/>
              </a:rPr>
              <a:t>Interventions - Continued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1925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4676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Orientation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process and introduction to </a:t>
            </a: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materials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is provided for students as </a:t>
            </a: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they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begin the intervention</a:t>
            </a: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Orientation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to and materials provided </a:t>
            </a: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for </a:t>
            </a:r>
            <a:r>
              <a:rPr lang="en-US" sz="2400" dirty="0">
                <a:solidFill>
                  <a:srgbClr val="AA2B1E"/>
                </a:solidFill>
                <a:latin typeface="Calibri" charset="0"/>
              </a:rPr>
              <a:t>staff/</a:t>
            </a:r>
            <a:r>
              <a:rPr lang="en-US" sz="2400" dirty="0" smtClean="0">
                <a:solidFill>
                  <a:srgbClr val="AA2B1E"/>
                </a:solidFill>
                <a:latin typeface="Calibri" charset="0"/>
              </a:rPr>
              <a:t>sub’</a:t>
            </a:r>
            <a:r>
              <a:rPr lang="en-US" altLang="ja-JP" sz="2400" dirty="0" smtClean="0">
                <a:solidFill>
                  <a:srgbClr val="AA2B1E"/>
                </a:solidFill>
                <a:latin typeface="Calibri" charset="0"/>
              </a:rPr>
              <a:t>s</a:t>
            </a:r>
            <a:r>
              <a:rPr lang="en-US" altLang="ja-JP" sz="2400" dirty="0">
                <a:solidFill>
                  <a:srgbClr val="AA2B1E"/>
                </a:solidFill>
                <a:latin typeface="Calibri" charset="0"/>
              </a:rPr>
              <a:t>/volunteers who have </a:t>
            </a:r>
            <a:r>
              <a:rPr lang="en-US" altLang="ja-JP" sz="2400" dirty="0" smtClean="0">
                <a:solidFill>
                  <a:srgbClr val="AA2B1E"/>
                </a:solidFill>
                <a:latin typeface="Calibri" charset="0"/>
              </a:rPr>
              <a:t>students </a:t>
            </a:r>
            <a:r>
              <a:rPr lang="en-US" altLang="ja-JP" sz="2400" dirty="0">
                <a:solidFill>
                  <a:srgbClr val="AA2B1E"/>
                </a:solidFill>
                <a:latin typeface="Calibri" charset="0"/>
              </a:rPr>
              <a:t>using the intervention.  </a:t>
            </a:r>
            <a:r>
              <a:rPr lang="en-US" altLang="ja-JP" sz="2400" dirty="0" smtClean="0">
                <a:solidFill>
                  <a:srgbClr val="AA2B1E"/>
                </a:solidFill>
                <a:latin typeface="Calibri" charset="0"/>
              </a:rPr>
              <a:t>Ongoing </a:t>
            </a:r>
            <a:r>
              <a:rPr lang="en-US" altLang="ja-JP" sz="2400" dirty="0">
                <a:solidFill>
                  <a:srgbClr val="AA2B1E"/>
                </a:solidFill>
                <a:latin typeface="Calibri" charset="0"/>
              </a:rPr>
              <a:t>information shared with staff.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400" dirty="0" smtClean="0">
                <a:solidFill>
                  <a:srgbClr val="AA2B1E"/>
                </a:solidFill>
              </a:rPr>
              <a:t>Systematic </a:t>
            </a:r>
            <a:r>
              <a:rPr lang="en-US" sz="2400" dirty="0">
                <a:solidFill>
                  <a:srgbClr val="AA2B1E"/>
                </a:solidFill>
              </a:rPr>
              <a:t>attention to generalization and fading of supports. 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2"/>
                </a:solidFill>
              </a:rPr>
              <a:t>Intervention </a:t>
            </a:r>
            <a:r>
              <a:rPr lang="en-US" sz="2400" dirty="0">
                <a:solidFill>
                  <a:schemeClr val="accent2"/>
                </a:solidFill>
              </a:rPr>
              <a:t>continuously available for student </a:t>
            </a:r>
            <a:r>
              <a:rPr lang="en-US" sz="2400" dirty="0" smtClean="0">
                <a:solidFill>
                  <a:schemeClr val="accent2"/>
                </a:solidFill>
              </a:rPr>
              <a:t>participation.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2"/>
                </a:solidFill>
              </a:rPr>
              <a:t>Intervention </a:t>
            </a:r>
            <a:r>
              <a:rPr lang="en-US" sz="2400" dirty="0">
                <a:solidFill>
                  <a:schemeClr val="accent2"/>
                </a:solidFill>
              </a:rPr>
              <a:t>is implemented within a few school days of determining the student is in need of the intervention.</a:t>
            </a:r>
          </a:p>
          <a:p>
            <a:pPr marL="457200" lvl="0" indent="-457200">
              <a:lnSpc>
                <a:spcPct val="90000"/>
              </a:lnSpc>
              <a:buClrTx/>
              <a:buFont typeface="+mj-lt"/>
              <a:buAutoNum type="arabicPeriod" startAt="6"/>
            </a:pPr>
            <a:endParaRPr lang="en-US" sz="2400" dirty="0">
              <a:solidFill>
                <a:srgbClr val="AA2B1E"/>
              </a:solidFill>
            </a:endParaRPr>
          </a:p>
          <a:p>
            <a:pPr marL="457200" indent="-457200">
              <a:lnSpc>
                <a:spcPct val="90000"/>
              </a:lnSpc>
              <a:buClrTx/>
              <a:buFont typeface="+mj-lt"/>
              <a:buAutoNum type="arabicPeriod" startAt="6"/>
            </a:pPr>
            <a:endParaRPr lang="en-US" sz="2400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400" dirty="0">
              <a:latin typeface="Calibri" charset="0"/>
            </a:endParaRPr>
          </a:p>
          <a:p>
            <a:pPr marL="609600" indent="-609600" eaLnBrk="1" hangingPunct="1">
              <a:lnSpc>
                <a:spcPct val="90000"/>
              </a:lnSpc>
              <a:buClrTx/>
              <a:buFont typeface="+mj-lt"/>
              <a:buAutoNum type="arabicPeriod" startAt="6"/>
            </a:pPr>
            <a:endParaRPr lang="en-US" sz="2400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77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Illinois PBIS Network</a:t>
            </a:r>
            <a:endParaRPr lang="en-US" sz="1200" i="1" dirty="0"/>
          </a:p>
        </p:txBody>
      </p:sp>
      <p:sp>
        <p:nvSpPr>
          <p:cNvPr id="7" name="Folded Corner 6"/>
          <p:cNvSpPr/>
          <p:nvPr/>
        </p:nvSpPr>
        <p:spPr>
          <a:xfrm>
            <a:off x="7391400" y="9144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Handout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3"/>
          <p:cNvSpPr>
            <a:spLocks noChangeArrowheads="1"/>
          </p:cNvSpPr>
          <p:nvPr/>
        </p:nvSpPr>
        <p:spPr bwMode="auto">
          <a:xfrm>
            <a:off x="762000" y="1371600"/>
            <a:ext cx="7391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Study of CICO based on </a:t>
            </a:r>
            <a:r>
              <a:rPr lang="en-US" sz="2400" dirty="0" smtClean="0">
                <a:latin typeface="Trebuchet MS" panose="020B0603020202020204" pitchFamily="34" charset="0"/>
              </a:rPr>
              <a:t>function:</a:t>
            </a:r>
            <a:endParaRPr lang="en-US" sz="24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Results </a:t>
            </a:r>
            <a:r>
              <a:rPr lang="en-US" sz="2400" dirty="0">
                <a:latin typeface="+mn-lt"/>
              </a:rPr>
              <a:t>indicated that, for students with attention-maintained behavior, implementation of Check-In/Check-Out was associated with statistically and clinically significant improvements in ratings of problem behavior, ratings of </a:t>
            </a:r>
            <a:r>
              <a:rPr lang="en-US" sz="2400" dirty="0" err="1">
                <a:latin typeface="+mn-lt"/>
              </a:rPr>
              <a:t>prosocial</a:t>
            </a:r>
            <a:r>
              <a:rPr lang="en-US" sz="2400" dirty="0">
                <a:latin typeface="+mn-lt"/>
              </a:rPr>
              <a:t> behavior, and office discipline referrals. 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n-lt"/>
              </a:rPr>
              <a:t>However, for students with escape-maintained behavior, no statistically significant effects were found.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+mn-lt"/>
              </a:rPr>
              <a:t>There exists the need for multiple tier two interventions in both academic and behavior </a:t>
            </a:r>
            <a:r>
              <a:rPr lang="en-US" sz="2400" dirty="0" smtClean="0">
                <a:latin typeface="+mn-lt"/>
              </a:rPr>
              <a:t>support.</a:t>
            </a:r>
            <a:endParaRPr lang="en-US" sz="2400" dirty="0">
              <a:latin typeface="+mn-lt"/>
            </a:endParaRPr>
          </a:p>
        </p:txBody>
      </p:sp>
      <p:sp>
        <p:nvSpPr>
          <p:cNvPr id="336898" name="TextBox 4"/>
          <p:cNvSpPr txBox="1">
            <a:spLocks noChangeArrowheads="1"/>
          </p:cNvSpPr>
          <p:nvPr/>
        </p:nvSpPr>
        <p:spPr bwMode="auto">
          <a:xfrm>
            <a:off x="5486400" y="6411912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McIntosh et al., 2009</a:t>
            </a:r>
          </a:p>
        </p:txBody>
      </p:sp>
      <p:sp>
        <p:nvSpPr>
          <p:cNvPr id="336899" name="Title 5"/>
          <p:cNvSpPr>
            <a:spLocks noGrp="1"/>
          </p:cNvSpPr>
          <p:nvPr>
            <p:ph type="title"/>
          </p:nvPr>
        </p:nvSpPr>
        <p:spPr>
          <a:xfrm>
            <a:off x="353538" y="381000"/>
            <a:ext cx="7353300" cy="923925"/>
          </a:xfrm>
        </p:spPr>
        <p:txBody>
          <a:bodyPr/>
          <a:lstStyle/>
          <a:p>
            <a:r>
              <a:rPr lang="en-US" sz="3600" dirty="0">
                <a:latin typeface="Trebuchet MS" panose="020B0603020202020204" pitchFamily="34" charset="0"/>
              </a:rPr>
              <a:t>Research shows function </a:t>
            </a:r>
            <a:r>
              <a:rPr lang="en-US" sz="3600" dirty="0" smtClean="0">
                <a:latin typeface="Trebuchet MS" panose="020B0603020202020204" pitchFamily="34" charset="0"/>
              </a:rPr>
              <a:t>matters</a:t>
            </a:r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391400" cy="4800600"/>
          </a:xfrm>
        </p:spPr>
        <p:txBody>
          <a:bodyPr>
            <a:normAutofit lnSpcReduction="10000"/>
          </a:bodyPr>
          <a:lstStyle/>
          <a:p>
            <a:pPr marL="0" lvl="1" indent="0" algn="ctr">
              <a:buNone/>
            </a:pPr>
            <a:r>
              <a:rPr lang="en-US" sz="2400" b="1" dirty="0">
                <a:latin typeface="Trebuchet MS" panose="020B0603020202020204" pitchFamily="34" charset="0"/>
              </a:rPr>
              <a:t>Relationship-Building Interventions</a:t>
            </a:r>
            <a:endParaRPr lang="en-US" sz="2100" dirty="0" smtClean="0"/>
          </a:p>
          <a:p>
            <a:pPr marL="211931" lvl="1"/>
            <a:endParaRPr lang="en-US" sz="2100" dirty="0" smtClean="0"/>
          </a:p>
          <a:p>
            <a:pPr marL="211931" lvl="1"/>
            <a:r>
              <a:rPr lang="en-US" sz="2100" dirty="0" smtClean="0"/>
              <a:t>For </a:t>
            </a:r>
            <a:r>
              <a:rPr lang="en-US" sz="2100" dirty="0"/>
              <a:t>students whose behavior is a function of seeking </a:t>
            </a:r>
            <a:r>
              <a:rPr lang="en-US" sz="2100" dirty="0" smtClean="0"/>
              <a:t>             adult </a:t>
            </a:r>
            <a:r>
              <a:rPr lang="en-US" sz="2100" dirty="0"/>
              <a:t>attention</a:t>
            </a:r>
          </a:p>
          <a:p>
            <a:pPr marL="211931" lvl="1"/>
            <a:r>
              <a:rPr lang="en-US" sz="2100" dirty="0"/>
              <a:t>For students who “can do” appropriate behavior but typically “don’t do”</a:t>
            </a:r>
          </a:p>
          <a:p>
            <a:pPr marL="211931" lvl="1"/>
            <a:r>
              <a:rPr lang="en-US" sz="2100" dirty="0"/>
              <a:t>Goal: to provide greater reinforcement for desired behaviors than is currently provided for undesired behavior</a:t>
            </a:r>
          </a:p>
          <a:p>
            <a:pPr lvl="1"/>
            <a:endParaRPr lang="en-US" dirty="0"/>
          </a:p>
          <a:p>
            <a:pPr marL="308610" lvl="1" indent="0" algn="ctr">
              <a:buNone/>
            </a:pPr>
            <a:r>
              <a:rPr lang="en-US" sz="3200" i="1" dirty="0"/>
              <a:t>If the student does not experience the interactions as positive and supportive, the intervention will not work!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12422"/>
            <a:ext cx="8534400" cy="85725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sz="2400" b="1" dirty="0"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Relationship-Building Interventions</a:t>
            </a:r>
            <a:endParaRPr lang="en-US" sz="2400" b="1" i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277372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1200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sz="2400" b="1" dirty="0"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Relationship-Building Interventions</a:t>
            </a:r>
            <a:endParaRPr lang="en-US" sz="2400" b="1" i="1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7683516" cy="4295636"/>
          </a:xfrm>
        </p:spPr>
        <p:txBody>
          <a:bodyPr>
            <a:noAutofit/>
          </a:bodyPr>
          <a:lstStyle/>
          <a:p>
            <a:pPr lvl="1"/>
            <a:r>
              <a:rPr lang="en-US" sz="2100" b="1" dirty="0"/>
              <a:t>What mentoring opportunities are available </a:t>
            </a:r>
            <a:br>
              <a:rPr lang="en-US" sz="2100" b="1" dirty="0"/>
            </a:br>
            <a:r>
              <a:rPr lang="en-US" sz="2100" b="1" dirty="0"/>
              <a:t>to your students? </a:t>
            </a:r>
          </a:p>
          <a:p>
            <a:pPr lvl="2"/>
            <a:r>
              <a:rPr lang="en-US" sz="2100" dirty="0"/>
              <a:t>Big Brothers/Big Sisters?</a:t>
            </a:r>
          </a:p>
          <a:p>
            <a:pPr lvl="2"/>
            <a:r>
              <a:rPr lang="en-US" sz="2100" dirty="0"/>
              <a:t>Other community-based mentor programs?</a:t>
            </a:r>
          </a:p>
          <a:p>
            <a:pPr lvl="2"/>
            <a:r>
              <a:rPr lang="en-US" sz="2100" dirty="0"/>
              <a:t>School-based mentor programs? As part of before/after school programming</a:t>
            </a:r>
            <a:r>
              <a:rPr lang="en-US" sz="2100" dirty="0" smtClean="0"/>
              <a:t>?</a:t>
            </a:r>
          </a:p>
          <a:p>
            <a:pPr lvl="2"/>
            <a:endParaRPr lang="en-US" sz="2100" dirty="0"/>
          </a:p>
          <a:p>
            <a:pPr lvl="1"/>
            <a:r>
              <a:rPr lang="en-US" sz="2100" b="1" dirty="0"/>
              <a:t>Key features of successful mentoring programs:</a:t>
            </a:r>
          </a:p>
          <a:p>
            <a:pPr lvl="2"/>
            <a:r>
              <a:rPr lang="en-US" sz="2100" dirty="0"/>
              <a:t>Ongoing mentor training with structured activities</a:t>
            </a:r>
          </a:p>
          <a:p>
            <a:pPr lvl="2"/>
            <a:r>
              <a:rPr lang="en-US" sz="2100" dirty="0"/>
              <a:t>Clear expectations regarding contact frequency</a:t>
            </a:r>
          </a:p>
          <a:p>
            <a:pPr lvl="2"/>
            <a:r>
              <a:rPr lang="en-US" sz="2100" dirty="0"/>
              <a:t>Involvement of parents by communicating student goals (</a:t>
            </a:r>
            <a:r>
              <a:rPr lang="en-US" sz="2100" dirty="0" err="1"/>
              <a:t>DuBois</a:t>
            </a:r>
            <a:r>
              <a:rPr lang="en-US" sz="2100" dirty="0"/>
              <a:t> et al, 2002; cited in </a:t>
            </a:r>
            <a:r>
              <a:rPr lang="en-US" sz="2100" dirty="0" err="1"/>
              <a:t>Hawken</a:t>
            </a:r>
            <a:r>
              <a:rPr lang="en-US" sz="2100" dirty="0"/>
              <a:t> et al.)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8285" y="64326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7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724400"/>
          </a:xfrm>
        </p:spPr>
        <p:txBody>
          <a:bodyPr>
            <a:noAutofit/>
          </a:bodyPr>
          <a:lstStyle/>
          <a:p>
            <a:pPr lvl="1"/>
            <a:r>
              <a:rPr lang="en-US" sz="2100" b="1" dirty="0"/>
              <a:t>How will you monitor the effectiveness of </a:t>
            </a:r>
            <a:br>
              <a:rPr lang="en-US" sz="2100" b="1" dirty="0"/>
            </a:br>
            <a:r>
              <a:rPr lang="en-US" sz="2100" b="1" dirty="0"/>
              <a:t>existing mentoring programs? </a:t>
            </a:r>
          </a:p>
          <a:p>
            <a:pPr lvl="2"/>
            <a:endParaRPr lang="en-US" sz="2100" dirty="0" smtClean="0"/>
          </a:p>
          <a:p>
            <a:pPr lvl="2"/>
            <a:r>
              <a:rPr lang="en-US" sz="2100" dirty="0" smtClean="0"/>
              <a:t>Track </a:t>
            </a:r>
            <a:r>
              <a:rPr lang="en-US" sz="2100" dirty="0"/>
              <a:t>fidelity </a:t>
            </a:r>
          </a:p>
          <a:p>
            <a:pPr lvl="3"/>
            <a:r>
              <a:rPr lang="en-US" sz="2100" dirty="0"/>
              <a:t>Frequency of mentoring</a:t>
            </a:r>
          </a:p>
          <a:p>
            <a:pPr lvl="3"/>
            <a:r>
              <a:rPr lang="en-US" sz="2100" dirty="0"/>
              <a:t>Frequency of parent contact</a:t>
            </a:r>
          </a:p>
          <a:p>
            <a:pPr lvl="3"/>
            <a:r>
              <a:rPr lang="en-US" sz="2100" dirty="0"/>
              <a:t>Student and/or parent satisfaction with </a:t>
            </a:r>
            <a:r>
              <a:rPr lang="en-US" sz="2100" dirty="0" smtClean="0"/>
              <a:t>match</a:t>
            </a:r>
          </a:p>
          <a:p>
            <a:pPr lvl="3"/>
            <a:endParaRPr lang="en-US" sz="2100" dirty="0"/>
          </a:p>
          <a:p>
            <a:pPr lvl="2"/>
            <a:r>
              <a:rPr lang="en-US" sz="2100" dirty="0"/>
              <a:t>Track outcomes using existing data as much as possible</a:t>
            </a:r>
          </a:p>
          <a:p>
            <a:pPr lvl="3"/>
            <a:r>
              <a:rPr lang="en-US" sz="2100" dirty="0"/>
              <a:t>Reduction in ODR’s</a:t>
            </a:r>
          </a:p>
          <a:p>
            <a:pPr lvl="3"/>
            <a:r>
              <a:rPr lang="en-US" sz="2100" dirty="0"/>
              <a:t>Improvements in attendance, </a:t>
            </a:r>
            <a:r>
              <a:rPr lang="en-US" sz="2100" dirty="0" err="1"/>
              <a:t>tardies</a:t>
            </a:r>
            <a:r>
              <a:rPr lang="en-US" sz="2100" dirty="0"/>
              <a:t>, skips</a:t>
            </a:r>
          </a:p>
          <a:p>
            <a:pPr lvl="3"/>
            <a:r>
              <a:rPr lang="en-US" sz="2100" dirty="0"/>
              <a:t>Improvements in Daily Report Card of school expectations</a:t>
            </a:r>
          </a:p>
          <a:p>
            <a:pPr lvl="2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57176"/>
            <a:ext cx="8077200" cy="85725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sz="2400" b="1" dirty="0"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Relationship-Building Interventions</a:t>
            </a:r>
            <a:endParaRPr lang="en-US" sz="2400" b="1" i="1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37263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11089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7213289" cy="3950175"/>
          </a:xfrm>
        </p:spPr>
        <p:txBody>
          <a:bodyPr>
            <a:noAutofit/>
          </a:bodyPr>
          <a:lstStyle/>
          <a:p>
            <a:pPr lvl="1"/>
            <a:r>
              <a:rPr lang="en-US" sz="2100" b="1" dirty="0"/>
              <a:t>How will you monitor the effectiveness of </a:t>
            </a:r>
            <a:br>
              <a:rPr lang="en-US" sz="2100" b="1" dirty="0"/>
            </a:br>
            <a:r>
              <a:rPr lang="en-US" sz="2100" b="1" dirty="0"/>
              <a:t>existing mentoring programs? </a:t>
            </a:r>
            <a:endParaRPr lang="en-US" sz="2100" b="1" dirty="0" smtClean="0"/>
          </a:p>
          <a:p>
            <a:pPr lvl="1"/>
            <a:endParaRPr lang="en-US" sz="2100" b="1" dirty="0"/>
          </a:p>
          <a:p>
            <a:pPr lvl="2"/>
            <a:r>
              <a:rPr lang="en-US" sz="2100" dirty="0"/>
              <a:t>Summarize these individual data for use in tracking the success of the system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85725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/>
          <a:lstStyle/>
          <a:p>
            <a:r>
              <a:rPr lang="en-US" sz="2400" b="1" dirty="0"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Relationship-Building Interventions</a:t>
            </a:r>
            <a:endParaRPr lang="en-US" sz="2400" b="1" i="1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6373" y="152400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14956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0"/>
            <a:ext cx="6172200" cy="398145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Skill Building Interventions</a:t>
            </a:r>
            <a:endParaRPr lang="en-US" sz="32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1" indent="0" algn="ctr">
              <a:buNone/>
            </a:pPr>
            <a:endParaRPr lang="en-US" sz="1100" dirty="0" smtClean="0"/>
          </a:p>
          <a:p>
            <a:pPr marL="0" lvl="1" indent="0" algn="ctr">
              <a:buNone/>
            </a:pPr>
            <a:r>
              <a:rPr lang="en-US" sz="3200" dirty="0" smtClean="0"/>
              <a:t>For students whose behavior is a function of not having appropriate behaviors in their repertoire and need to be taught appropriate replacement behaviors</a:t>
            </a:r>
            <a:endParaRPr lang="en-US" sz="3200" dirty="0"/>
          </a:p>
          <a:p>
            <a:pPr lvl="1"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1534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Skill Building Interventions</a:t>
            </a:r>
            <a:endParaRPr lang="en-US" sz="2400" b="1" i="1" dirty="0">
              <a:solidFill>
                <a:srgbClr val="465E9C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32487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35546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934200" cy="4495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Key features of successful skill-building Interventions:</a:t>
            </a:r>
          </a:p>
          <a:p>
            <a:r>
              <a:rPr lang="en-US" sz="2600" dirty="0"/>
              <a:t>Implemented in small groups, typically outside of the classroom</a:t>
            </a:r>
          </a:p>
          <a:p>
            <a:r>
              <a:rPr lang="en-US" sz="2600" dirty="0"/>
              <a:t>Address specific challenging behaviors that are replaced with positive behaviors</a:t>
            </a:r>
          </a:p>
          <a:p>
            <a:r>
              <a:rPr lang="en-US" sz="2600" dirty="0"/>
              <a:t>Take place in a natural environment (i.e. in school, with other students) </a:t>
            </a:r>
          </a:p>
          <a:p>
            <a:r>
              <a:rPr lang="en-US" sz="2600" dirty="0"/>
              <a:t>Include progress monitoring</a:t>
            </a:r>
          </a:p>
          <a:p>
            <a:r>
              <a:rPr lang="en-US" sz="2600" dirty="0"/>
              <a:t>Focus on prevention</a:t>
            </a:r>
          </a:p>
          <a:p>
            <a:r>
              <a:rPr lang="en-US" sz="2600" dirty="0"/>
              <a:t>May involve community: parents, teachers, school staff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3820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Skill Building Interventions</a:t>
            </a:r>
            <a:endParaRPr lang="en-US" sz="2400" b="1" i="1" dirty="0">
              <a:solidFill>
                <a:srgbClr val="465E9C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52400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7016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829" y="3192064"/>
            <a:ext cx="1600200" cy="1701309"/>
            <a:chOff x="168341" y="3448282"/>
            <a:chExt cx="1600200" cy="1701309"/>
          </a:xfrm>
        </p:grpSpPr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68341" y="4072373"/>
              <a:ext cx="1600200" cy="107721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333CC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Universal Support through SW 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Program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08070" y="3448282"/>
              <a:ext cx="0" cy="562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201629" y="2022727"/>
            <a:ext cx="1127059" cy="12511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sz="800" dirty="0" smtClean="0"/>
          </a:p>
          <a:p>
            <a:pPr algn="ctr" eaLnBrk="1" hangingPunct="1">
              <a:spcBef>
                <a:spcPct val="15000"/>
              </a:spcBef>
            </a:pPr>
            <a:r>
              <a:rPr lang="en-US" sz="1400" dirty="0" smtClean="0"/>
              <a:t>Plans </a:t>
            </a:r>
            <a:r>
              <a:rPr lang="en-US" sz="1400" dirty="0"/>
              <a:t>SW &amp; Class-wide </a:t>
            </a:r>
            <a:r>
              <a:rPr lang="en-US" sz="1400" dirty="0" smtClean="0"/>
              <a:t>supports</a:t>
            </a:r>
            <a:endParaRPr lang="en-US" sz="1400" dirty="0"/>
          </a:p>
          <a:p>
            <a:pPr algn="ctr" eaLnBrk="1" hangingPunct="1">
              <a:spcBef>
                <a:spcPct val="15000"/>
              </a:spcBef>
            </a:pPr>
            <a:endParaRPr lang="en-US" sz="800" dirty="0" smtClean="0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784836" y="1822880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6857999" y="1189278"/>
            <a:ext cx="1749491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3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800" b="1" dirty="0" smtClean="0">
              <a:latin typeface="Trebuchet MS" panose="020B0603020202020204" pitchFamily="34" charset="0"/>
            </a:endParaRPr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416488" y="1195909"/>
            <a:ext cx="1796955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800" b="1" dirty="0">
              <a:latin typeface="Trebuchet MS" panose="020B0603020202020204" pitchFamily="34" charset="0"/>
            </a:endParaRPr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1920941" y="1500709"/>
            <a:ext cx="126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Line 65"/>
          <p:cNvSpPr>
            <a:spLocks noChangeShapeType="1"/>
          </p:cNvSpPr>
          <p:nvPr/>
        </p:nvSpPr>
        <p:spPr bwMode="auto">
          <a:xfrm flipV="1">
            <a:off x="5390144" y="1514191"/>
            <a:ext cx="1347300" cy="13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168341" y="1195909"/>
            <a:ext cx="16764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School-wide</a:t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638400" y="1864451"/>
            <a:ext cx="2360092" cy="2654332"/>
            <a:chOff x="6638400" y="1826351"/>
            <a:chExt cx="2360092" cy="2654332"/>
          </a:xfrm>
        </p:grpSpPr>
        <p:grpSp>
          <p:nvGrpSpPr>
            <p:cNvPr id="7" name="Group 6"/>
            <p:cNvGrpSpPr/>
            <p:nvPr/>
          </p:nvGrpSpPr>
          <p:grpSpPr>
            <a:xfrm>
              <a:off x="6638400" y="2963788"/>
              <a:ext cx="2360092" cy="1516895"/>
              <a:chOff x="6638840" y="2964238"/>
              <a:chExt cx="2360092" cy="1516895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>
                <a:off x="8075346" y="2984804"/>
                <a:ext cx="0" cy="562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7541946" y="2964238"/>
                <a:ext cx="0" cy="562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6638840" y="3527026"/>
                <a:ext cx="1133921" cy="95410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5000"/>
                  </a:spcBef>
                </a:pPr>
                <a:r>
                  <a:rPr lang="en-US" sz="1600" b="1" dirty="0">
                    <a:latin typeface="Trebuchet MS" panose="020B0603020202020204" pitchFamily="34" charset="0"/>
                  </a:rPr>
                  <a:t>FBA/</a:t>
                </a:r>
                <a:r>
                  <a:rPr lang="en-US" sz="1600" b="1" dirty="0" smtClean="0">
                    <a:latin typeface="Trebuchet MS" panose="020B0603020202020204" pitchFamily="34" charset="0"/>
                  </a:rPr>
                  <a:t>BSP</a:t>
                </a:r>
              </a:p>
              <a:p>
                <a:pPr algn="ctr">
                  <a:spcBef>
                    <a:spcPct val="25000"/>
                  </a:spcBef>
                </a:pPr>
                <a:r>
                  <a:rPr lang="en-US" sz="1600" b="1" dirty="0" smtClean="0">
                    <a:latin typeface="Trebuchet MS" panose="020B0603020202020204" pitchFamily="34" charset="0"/>
                  </a:rPr>
                  <a:t>PTR</a:t>
                </a:r>
              </a:p>
              <a:p>
                <a:pPr algn="ctr">
                  <a:spcBef>
                    <a:spcPct val="25000"/>
                  </a:spcBef>
                </a:pPr>
                <a:endParaRPr lang="en-US" sz="1600" b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35" name="Text Box 18"/>
              <p:cNvSpPr txBox="1">
                <a:spLocks noChangeArrowheads="1"/>
              </p:cNvSpPr>
              <p:nvPr/>
            </p:nvSpPr>
            <p:spPr bwMode="auto">
              <a:xfrm>
                <a:off x="7871873" y="3530872"/>
                <a:ext cx="1127059" cy="9464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2500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Person Centered Planning</a:t>
                </a:r>
                <a:endParaRPr lang="en-US" sz="1600" b="1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algn="ctr">
                  <a:spcBef>
                    <a:spcPct val="25000"/>
                  </a:spcBef>
                </a:pPr>
                <a:endParaRPr lang="en-US" sz="600" b="1" dirty="0" smtClean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1883" name="Text Box 82"/>
            <p:cNvSpPr txBox="1">
              <a:spLocks noChangeArrowheads="1"/>
            </p:cNvSpPr>
            <p:nvPr/>
          </p:nvSpPr>
          <p:spPr bwMode="auto">
            <a:xfrm>
              <a:off x="7170459" y="1826351"/>
              <a:ext cx="1297920" cy="13849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r>
                <a:rPr lang="en-US" sz="1400" dirty="0"/>
                <a:t>Uses </a:t>
              </a:r>
              <a:r>
                <a:rPr lang="en-US" sz="1400" dirty="0" smtClean="0"/>
                <a:t>process </a:t>
              </a:r>
              <a:r>
                <a:rPr lang="en-US" sz="1400" dirty="0"/>
                <a:t>data; determines overall intervention effectiveness</a:t>
              </a:r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7851378" y="2006478"/>
              <a:ext cx="0" cy="212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2104351" y="2008366"/>
            <a:ext cx="4585946" cy="7709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Identifies targeted student </a:t>
            </a:r>
            <a:r>
              <a:rPr lang="en-US" sz="1400" dirty="0" smtClean="0"/>
              <a:t>needs; Selects and supports implementation of relevant interventions;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E</a:t>
            </a:r>
            <a:r>
              <a:rPr lang="en-US" sz="1400" dirty="0" smtClean="0"/>
              <a:t>valuates </a:t>
            </a:r>
            <a:r>
              <a:rPr lang="en-US" sz="1400" dirty="0"/>
              <a:t>interventions’ use</a:t>
            </a:r>
          </a:p>
        </p:txBody>
      </p: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994033" y="2921764"/>
            <a:ext cx="7142618" cy="3783836"/>
            <a:chOff x="1989" y="1230"/>
            <a:chExt cx="1680" cy="2802"/>
          </a:xfrm>
        </p:grpSpPr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45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4397324" y="1719129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829300" cy="3900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will you monitor the success of skill-building interventions?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Clr>
                <a:schemeClr val="tx2"/>
              </a:buClr>
            </a:pPr>
            <a:r>
              <a:rPr lang="en-US" sz="2400" dirty="0"/>
              <a:t>Daily Progress Reports (DPRs) 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Absences &amp; </a:t>
            </a:r>
            <a:r>
              <a:rPr lang="en-US" sz="2400" dirty="0" err="1"/>
              <a:t>tardies</a:t>
            </a:r>
            <a:r>
              <a:rPr lang="en-US" sz="2400" dirty="0"/>
              <a:t> 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Academic performance 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Reduction in referrals for behavior problems 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Teacher rating scales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Effective Tier 2 Practices: </a:t>
            </a:r>
            <a:b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rgbClr val="465E9C"/>
                </a:solidFill>
                <a:latin typeface="Trebuchet MS" panose="020B0603020202020204" pitchFamily="34" charset="0"/>
              </a:rPr>
              <a:t>Skill Building Interventions</a:t>
            </a:r>
            <a:endParaRPr lang="en-US" sz="2400" b="1" i="1" dirty="0">
              <a:solidFill>
                <a:srgbClr val="465E9C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228600"/>
            <a:ext cx="119383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is academic success being addressed?</a:t>
            </a:r>
          </a:p>
        </p:txBody>
      </p:sp>
    </p:spTree>
    <p:extLst>
      <p:ext uri="{BB962C8B-B14F-4D97-AF65-F5344CB8AC3E}">
        <p14:creationId xmlns:p14="http://schemas.microsoft.com/office/powerpoint/2010/main" val="3276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49892" cy="4572000"/>
          </a:xfrm>
        </p:spPr>
        <p:txBody>
          <a:bodyPr>
            <a:normAutofit/>
          </a:bodyPr>
          <a:lstStyle/>
          <a:p>
            <a:pPr marL="114300" indent="0">
              <a:buClr>
                <a:srgbClr val="003399"/>
              </a:buClr>
              <a:buNone/>
            </a:pPr>
            <a:r>
              <a:rPr lang="en-US" sz="2400" b="1" dirty="0" smtClean="0"/>
              <a:t>Meet to review/determine overall effectiveness and efficiency of strategies:</a:t>
            </a:r>
          </a:p>
          <a:p>
            <a:pPr lvl="1">
              <a:buClr>
                <a:srgbClr val="003399"/>
              </a:buClr>
            </a:pPr>
            <a:r>
              <a:rPr lang="en-US" sz="2400" dirty="0" smtClean="0"/>
              <a:t>Data-decision rules for student selection</a:t>
            </a:r>
          </a:p>
          <a:p>
            <a:pPr lvl="1">
              <a:buClr>
                <a:srgbClr val="003399"/>
              </a:buClr>
            </a:pPr>
            <a:r>
              <a:rPr lang="en-US" sz="2400" dirty="0" smtClean="0"/>
              <a:t>Interventions available</a:t>
            </a:r>
          </a:p>
          <a:p>
            <a:pPr lvl="1">
              <a:buClr>
                <a:srgbClr val="003399"/>
              </a:buClr>
            </a:pPr>
            <a:r>
              <a:rPr lang="en-US" sz="2400" dirty="0" smtClean="0"/>
              <a:t>Fidelity of implementation</a:t>
            </a:r>
          </a:p>
          <a:p>
            <a:pPr lvl="1">
              <a:buClr>
                <a:srgbClr val="003399"/>
              </a:buClr>
            </a:pPr>
            <a:r>
              <a:rPr lang="en-US" sz="2400" dirty="0" smtClean="0"/>
              <a:t>(On-going) support for implementers</a:t>
            </a:r>
          </a:p>
          <a:p>
            <a:pPr lvl="1">
              <a:buClr>
                <a:srgbClr val="003399"/>
              </a:buClr>
            </a:pPr>
            <a:r>
              <a:rPr lang="en-US" sz="2400" dirty="0" smtClean="0"/>
              <a:t>Evaluation/data sharing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Tier 2 </a:t>
            </a:r>
            <a:r>
              <a:rPr lang="en-US" sz="2400" b="1" i="1" dirty="0" smtClean="0">
                <a:latin typeface="Trebuchet MS" panose="020B0603020202020204" pitchFamily="34" charset="0"/>
              </a:rPr>
              <a:t>System Conversation 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Monitoring (Annually)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0" name="Freeform 9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49892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003399"/>
              </a:buClr>
            </a:pPr>
            <a:r>
              <a:rPr lang="en-US" sz="2400" dirty="0" smtClean="0"/>
              <a:t>Per intervention determine: </a:t>
            </a:r>
          </a:p>
          <a:p>
            <a:pPr lvl="1">
              <a:buClr>
                <a:srgbClr val="003399"/>
              </a:buClr>
              <a:buFont typeface="Arial"/>
              <a:buChar char="•"/>
            </a:pPr>
            <a:r>
              <a:rPr lang="en-US" dirty="0"/>
              <a:t>Types of student progress data used </a:t>
            </a:r>
          </a:p>
          <a:p>
            <a:pPr lvl="1">
              <a:buClr>
                <a:srgbClr val="003399"/>
              </a:buClr>
              <a:buFont typeface="Arial"/>
              <a:buChar char="•"/>
            </a:pPr>
            <a:r>
              <a:rPr lang="en-US" dirty="0"/>
              <a:t>Rules of effectiveness</a:t>
            </a:r>
          </a:p>
          <a:p>
            <a:pPr lvl="1">
              <a:buClr>
                <a:srgbClr val="003399"/>
              </a:buClr>
              <a:buFont typeface="Arial"/>
              <a:buChar char="•"/>
            </a:pPr>
            <a:r>
              <a:rPr lang="en-US" dirty="0"/>
              <a:t>Rules for intervention fading &amp; </a:t>
            </a:r>
            <a:r>
              <a:rPr lang="en-US" dirty="0" smtClean="0"/>
              <a:t>transition</a:t>
            </a:r>
          </a:p>
          <a:p>
            <a:pPr lvl="1">
              <a:buClr>
                <a:srgbClr val="003399"/>
              </a:buClr>
              <a:buFont typeface="Arial"/>
              <a:buChar char="•"/>
            </a:pPr>
            <a:endParaRPr lang="en-US" sz="1100" dirty="0" smtClean="0"/>
          </a:p>
          <a:p>
            <a:pPr>
              <a:buClr>
                <a:srgbClr val="003399"/>
              </a:buClr>
            </a:pPr>
            <a:r>
              <a:rPr lang="en-US" sz="2400" dirty="0" smtClean="0"/>
              <a:t>Identify how student progress data will be recorded and brought to system meeting</a:t>
            </a:r>
          </a:p>
          <a:p>
            <a:pPr>
              <a:buClr>
                <a:srgbClr val="003399"/>
              </a:buClr>
            </a:pPr>
            <a:endParaRPr lang="en-US" sz="1200" dirty="0" smtClean="0"/>
          </a:p>
          <a:p>
            <a:pPr>
              <a:buClr>
                <a:srgbClr val="003399"/>
              </a:buClr>
            </a:pPr>
            <a:r>
              <a:rPr lang="en-US" sz="2400" dirty="0"/>
              <a:t>Develop system to monitor overall intervention </a:t>
            </a:r>
            <a:r>
              <a:rPr lang="en-US" sz="2400" dirty="0" smtClean="0"/>
              <a:t>effectiveness</a:t>
            </a:r>
          </a:p>
          <a:p>
            <a:pPr>
              <a:buClr>
                <a:srgbClr val="003399"/>
              </a:buClr>
            </a:pPr>
            <a:endParaRPr lang="en-US" sz="1100" dirty="0"/>
          </a:p>
          <a:p>
            <a:pPr>
              <a:buClr>
                <a:srgbClr val="003399"/>
              </a:buClr>
            </a:pPr>
            <a:r>
              <a:rPr lang="en-US" sz="2400" dirty="0" smtClean="0"/>
              <a:t>Based on data identify gaps in types of interventions needed to support student body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Tier 2 </a:t>
            </a:r>
            <a:r>
              <a:rPr lang="en-US" sz="2400" b="1" i="1" dirty="0" smtClean="0">
                <a:latin typeface="Trebuchet MS" panose="020B0603020202020204" pitchFamily="34" charset="0"/>
              </a:rPr>
              <a:t>System Conversation 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\Monitoring (On-Going)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0" name="Freeform 9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3914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Based on data sources identified to monitor progress for a given intervention, the team will define how they </a:t>
            </a:r>
            <a:r>
              <a:rPr lang="en-US" sz="2400" u="sng" dirty="0" smtClean="0"/>
              <a:t>measure student success</a:t>
            </a:r>
            <a:r>
              <a:rPr lang="en-US" sz="2400" dirty="0" smtClean="0"/>
              <a:t>.  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Example: </a:t>
            </a:r>
            <a:r>
              <a:rPr lang="en-US" sz="2400" i="1" dirty="0" smtClean="0"/>
              <a:t>Responding to Check-in Check-out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After 4 weeks, student has earned 80% or more of their Daily Progress Report (DPR) points.  </a:t>
            </a:r>
            <a:endParaRPr lang="en-US" sz="2400" dirty="0"/>
          </a:p>
          <a:p>
            <a:endParaRPr lang="en-US" sz="2400" dirty="0"/>
          </a:p>
          <a:p>
            <a:pPr lvl="1"/>
            <a:r>
              <a:rPr lang="en-US" sz="2400" dirty="0" smtClean="0"/>
              <a:t>Example: </a:t>
            </a:r>
            <a:r>
              <a:rPr lang="en-US" sz="2400" i="1" dirty="0" smtClean="0"/>
              <a:t>Responding to Anger Management Group</a:t>
            </a:r>
            <a:r>
              <a:rPr lang="en-US" sz="2400" dirty="0" smtClean="0"/>
              <a:t>: </a:t>
            </a:r>
          </a:p>
          <a:p>
            <a:pPr lvl="2"/>
            <a:r>
              <a:rPr lang="en-US" sz="2400" dirty="0" smtClean="0"/>
              <a:t>After 4 weeks, student has no major office discipline referrals for  aggression related behaviors (e.g., fighting, offensive touching).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04" y="181277"/>
            <a:ext cx="8991600" cy="11430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 smtClean="0">
                <a:latin typeface="Trebuchet MS" panose="020B0603020202020204" pitchFamily="34" charset="0"/>
              </a:rPr>
              <a:t>Monitoring (On-Going)</a:t>
            </a:r>
            <a:r>
              <a:rPr lang="en-US" sz="2800" b="1" dirty="0">
                <a:latin typeface="Trebuchet MS" panose="020B0603020202020204" pitchFamily="34" charset="0"/>
              </a:rPr>
              <a:t/>
            </a:r>
            <a:br>
              <a:rPr lang="en-US" sz="2800" b="1" dirty="0">
                <a:latin typeface="Trebuchet MS" panose="020B0603020202020204" pitchFamily="34" charset="0"/>
              </a:rPr>
            </a:br>
            <a:r>
              <a:rPr lang="en-US" sz="2400" b="1" dirty="0">
                <a:latin typeface="Trebuchet MS" panose="020B0603020202020204" pitchFamily="34" charset="0"/>
              </a:rPr>
              <a:t>     </a:t>
            </a:r>
            <a:r>
              <a:rPr lang="en-US" sz="2800" b="1" dirty="0">
                <a:latin typeface="Trebuchet MS" panose="020B0603020202020204" pitchFamily="34" charset="0"/>
              </a:rPr>
              <a:t>Intervention Tracking Tool </a:t>
            </a:r>
            <a:r>
              <a:rPr lang="en-US" sz="2800" b="1" dirty="0" smtClean="0">
                <a:latin typeface="Trebuchet MS" panose="020B0603020202020204" pitchFamily="34" charset="0"/>
              </a:rPr>
              <a:t>&amp; </a:t>
            </a:r>
            <a:r>
              <a:rPr lang="en-US" sz="2800" b="1" dirty="0">
                <a:latin typeface="Trebuchet MS" panose="020B0603020202020204" pitchFamily="34" charset="0"/>
              </a:rPr>
              <a:t>Effectiveness Monitoring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824518" y="5586242"/>
            <a:ext cx="1084502" cy="1271758"/>
            <a:chOff x="3106502" y="479809"/>
            <a:chExt cx="1389302" cy="1653488"/>
          </a:xfrm>
        </p:grpSpPr>
        <p:sp>
          <p:nvSpPr>
            <p:cNvPr id="9" name="Freeform 8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0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 smtClean="0">
                <a:latin typeface="Trebuchet MS" panose="020B0603020202020204" pitchFamily="34" charset="0"/>
              </a:rPr>
              <a:t>Monitoring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3200" b="1" dirty="0" smtClean="0">
                <a:latin typeface="Trebuchet MS" panose="020B0603020202020204" pitchFamily="34" charset="0"/>
              </a:rPr>
              <a:t>     Overall Intervention </a:t>
            </a:r>
            <a:r>
              <a:rPr lang="en-US" sz="3200" b="1" dirty="0">
                <a:latin typeface="Trebuchet MS" panose="020B0603020202020204" pitchFamily="34" charset="0"/>
              </a:rPr>
              <a:t>E</a:t>
            </a:r>
            <a:r>
              <a:rPr lang="en-US" sz="3200" b="1" dirty="0" smtClean="0">
                <a:latin typeface="Trebuchet MS" panose="020B0603020202020204" pitchFamily="34" charset="0"/>
              </a:rPr>
              <a:t>ffectiveness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104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en-US" sz="2400" dirty="0" smtClean="0"/>
              <a:t>If </a:t>
            </a:r>
            <a:r>
              <a:rPr lang="en-US" sz="2400" u="sng" dirty="0" smtClean="0"/>
              <a:t>less </a:t>
            </a:r>
            <a:r>
              <a:rPr lang="en-US" sz="2400" u="sng" dirty="0"/>
              <a:t>than 70% of students are responding </a:t>
            </a:r>
            <a:r>
              <a:rPr lang="en-US" sz="2400" dirty="0"/>
              <a:t>to any of the interventions, the Tier 2 </a:t>
            </a:r>
            <a:r>
              <a:rPr lang="en-US" sz="2400" dirty="0" smtClean="0"/>
              <a:t>Team </a:t>
            </a:r>
            <a:r>
              <a:rPr lang="en-US" sz="2400" dirty="0"/>
              <a:t>should </a:t>
            </a:r>
            <a:r>
              <a:rPr lang="en-US" sz="2400" dirty="0" smtClean="0"/>
              <a:t>have a systems conversation to review </a:t>
            </a:r>
            <a:r>
              <a:rPr lang="en-US" sz="2400" dirty="0"/>
              <a:t>the fidelity of the </a:t>
            </a:r>
            <a:r>
              <a:rPr lang="en-US" sz="2400" dirty="0" smtClean="0"/>
              <a:t>intervention </a:t>
            </a:r>
            <a:r>
              <a:rPr lang="en-US" sz="2400" dirty="0"/>
              <a:t>and make adjustments as needed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For each intervention </a:t>
            </a:r>
            <a:r>
              <a:rPr lang="en-US" sz="2400" u="sng" dirty="0" smtClean="0"/>
              <a:t>a plan for progress monitoring </a:t>
            </a:r>
            <a:r>
              <a:rPr lang="en-US" sz="2400" dirty="0" smtClean="0"/>
              <a:t>will be established.  As part of a system conversation, the team will collect and summarize intervention data to assess overall response.  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6200" y="2907"/>
            <a:ext cx="1084502" cy="1271758"/>
            <a:chOff x="3106502" y="479809"/>
            <a:chExt cx="1389302" cy="1653488"/>
          </a:xfrm>
        </p:grpSpPr>
        <p:sp>
          <p:nvSpPr>
            <p:cNvPr id="12" name="Freeform 11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6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095"/>
            <a:ext cx="7848600" cy="48768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# of total students participating</a:t>
            </a:r>
            <a:r>
              <a:rPr lang="en-US" sz="2400" dirty="0"/>
              <a:t> = add together all students participating in a particular group intervention and record. If </a:t>
            </a:r>
            <a:r>
              <a:rPr lang="en-US" sz="2400" dirty="0" smtClean="0"/>
              <a:t>there are multiple </a:t>
            </a:r>
            <a:r>
              <a:rPr lang="en-US" sz="2400" dirty="0"/>
              <a:t>groups of a given intervention, add those students together.  </a:t>
            </a:r>
            <a:endParaRPr lang="en-US" sz="2400" dirty="0" smtClean="0"/>
          </a:p>
          <a:p>
            <a:pPr lvl="0"/>
            <a:endParaRPr lang="en-US" sz="800" dirty="0"/>
          </a:p>
          <a:p>
            <a:pPr lvl="0"/>
            <a:r>
              <a:rPr lang="en-US" sz="2400" b="1" dirty="0"/>
              <a:t># of students responding</a:t>
            </a:r>
            <a:r>
              <a:rPr lang="en-US" sz="2400" dirty="0"/>
              <a:t> = Based on pre-determined definition of response, record number of students responding to given intervention. </a:t>
            </a:r>
            <a:endParaRPr lang="en-US" sz="2400" dirty="0" smtClean="0"/>
          </a:p>
          <a:p>
            <a:pPr lvl="0"/>
            <a:endParaRPr lang="en-US" sz="800" dirty="0"/>
          </a:p>
          <a:p>
            <a:pPr lvl="0"/>
            <a:r>
              <a:rPr lang="en-US" sz="2400" b="1" dirty="0"/>
              <a:t>% of students responding</a:t>
            </a:r>
            <a:r>
              <a:rPr lang="en-US" sz="2400" dirty="0"/>
              <a:t> = Calculate the # of students responding divided by # of students responding and record.  </a:t>
            </a:r>
            <a:endParaRPr lang="en-US" sz="2400" dirty="0" smtClean="0"/>
          </a:p>
          <a:p>
            <a:pPr lvl="0"/>
            <a:endParaRPr lang="en-US" sz="10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" y="381000"/>
            <a:ext cx="8863905" cy="13716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 smtClean="0">
                <a:latin typeface="Trebuchet MS" panose="020B0603020202020204" pitchFamily="34" charset="0"/>
              </a:rPr>
              <a:t>Monitoring</a:t>
            </a:r>
            <a:br>
              <a:rPr lang="en-US" sz="2400" b="1" i="1" dirty="0" smtClean="0">
                <a:latin typeface="Trebuchet MS" panose="020B0603020202020204" pitchFamily="34" charset="0"/>
              </a:rPr>
            </a:b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</a:rPr>
              <a:t>    Intervention </a:t>
            </a:r>
            <a:r>
              <a:rPr lang="en-US" sz="2800" b="1" dirty="0">
                <a:latin typeface="Trebuchet MS" panose="020B0603020202020204" pitchFamily="34" charset="0"/>
              </a:rPr>
              <a:t>Tracking Tool </a:t>
            </a:r>
            <a:r>
              <a:rPr lang="en-US" sz="2800" b="1" dirty="0" smtClean="0">
                <a:latin typeface="Trebuchet MS" panose="020B0603020202020204" pitchFamily="34" charset="0"/>
              </a:rPr>
              <a:t>&amp; </a:t>
            </a:r>
            <a:r>
              <a:rPr lang="en-US" sz="2800" b="1" dirty="0">
                <a:latin typeface="Trebuchet MS" panose="020B0603020202020204" pitchFamily="34" charset="0"/>
              </a:rPr>
              <a:t>Effectiveness Monitoring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611469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(Continued….)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46309" y="5261572"/>
            <a:ext cx="1084502" cy="1271758"/>
            <a:chOff x="3106501" y="479809"/>
            <a:chExt cx="1389302" cy="1653488"/>
          </a:xfrm>
        </p:grpSpPr>
        <p:sp>
          <p:nvSpPr>
            <p:cNvPr id="12" name="Freeform 11"/>
            <p:cNvSpPr/>
            <p:nvPr/>
          </p:nvSpPr>
          <p:spPr>
            <a:xfrm rot="1686142">
              <a:off x="3106501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3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22" y="2263271"/>
            <a:ext cx="8001000" cy="3856870"/>
          </a:xfrm>
        </p:spPr>
        <p:txBody>
          <a:bodyPr>
            <a:normAutofit/>
          </a:bodyPr>
          <a:lstStyle/>
          <a:p>
            <a:pPr lvl="0"/>
            <a:endParaRPr lang="en-US" sz="1200" dirty="0" smtClean="0"/>
          </a:p>
          <a:p>
            <a:pPr lvl="1"/>
            <a:r>
              <a:rPr lang="en-US" sz="2400" dirty="0" smtClean="0"/>
              <a:t>If NO, the Tier 2 Systems team should </a:t>
            </a:r>
            <a:r>
              <a:rPr lang="en-US" sz="2400" dirty="0" smtClean="0">
                <a:solidFill>
                  <a:srgbClr val="0000FF"/>
                </a:solidFill>
              </a:rPr>
              <a:t>review the fidelity of the intervention and make adjustments as needed</a:t>
            </a:r>
            <a:r>
              <a:rPr lang="en-US" sz="2400" dirty="0" smtClean="0"/>
              <a:t>.  </a:t>
            </a:r>
          </a:p>
          <a:p>
            <a:pPr lvl="2"/>
            <a:r>
              <a:rPr lang="en-US" sz="2200" dirty="0" smtClean="0"/>
              <a:t>Are mentors and mentees meeting regularly?</a:t>
            </a:r>
          </a:p>
          <a:p>
            <a:pPr lvl="3"/>
            <a:r>
              <a:rPr lang="en-US" sz="2000" dirty="0" smtClean="0"/>
              <a:t>If not – Is there an issue regarding the schedule? – This a systems conversation</a:t>
            </a:r>
          </a:p>
          <a:p>
            <a:pPr lvl="3"/>
            <a:r>
              <a:rPr lang="en-US" sz="2000" dirty="0" smtClean="0"/>
              <a:t>If so but seems isolated to a particular mentor – This is a problem-solving conversation</a:t>
            </a:r>
          </a:p>
          <a:p>
            <a:pPr lvl="2"/>
            <a:r>
              <a:rPr lang="en-US" sz="2200" dirty="0" smtClean="0"/>
              <a:t>Do mentor, student and teacher(s) know what the behavior definitions mean?</a:t>
            </a:r>
          </a:p>
          <a:p>
            <a:pPr lvl="2"/>
            <a:endParaRPr lang="en-US" sz="2200" dirty="0" smtClean="0"/>
          </a:p>
          <a:p>
            <a:pPr lvl="2"/>
            <a:endParaRPr lang="en-US" sz="2200" dirty="0" smtClean="0"/>
          </a:p>
          <a:p>
            <a:pPr marL="114300" lvl="0" indent="0">
              <a:buNone/>
            </a:pPr>
            <a:endParaRPr lang="en-US" sz="2400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87131" y="5563940"/>
            <a:ext cx="1084502" cy="1271758"/>
            <a:chOff x="3106501" y="479809"/>
            <a:chExt cx="1389302" cy="1653488"/>
          </a:xfrm>
        </p:grpSpPr>
        <p:sp>
          <p:nvSpPr>
            <p:cNvPr id="12" name="Freeform 11"/>
            <p:cNvSpPr/>
            <p:nvPr/>
          </p:nvSpPr>
          <p:spPr>
            <a:xfrm rot="1686142">
              <a:off x="3106501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1616940"/>
            <a:ext cx="84712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en-US" b="1" dirty="0"/>
              <a:t>Intervention effectiveness</a:t>
            </a:r>
            <a:r>
              <a:rPr lang="en-US" dirty="0"/>
              <a:t> = Note if intervention is effective for a given month.   </a:t>
            </a:r>
            <a:endParaRPr lang="en-US" dirty="0" smtClean="0"/>
          </a:p>
          <a:p>
            <a:pPr lvl="0" algn="ctr"/>
            <a:r>
              <a:rPr lang="en-US" i="1" dirty="0" smtClean="0"/>
              <a:t>If </a:t>
            </a:r>
            <a:r>
              <a:rPr lang="en-US" i="1" dirty="0"/>
              <a:t>less than 70% of students are responding to any interventions, mark No. </a:t>
            </a:r>
            <a:endParaRPr lang="en-US" sz="105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81000"/>
            <a:ext cx="8863905" cy="895952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>
                <a:latin typeface="Trebuchet MS" panose="020B0603020202020204" pitchFamily="34" charset="0"/>
              </a:rPr>
              <a:t>6. Monitoring</a:t>
            </a:r>
            <a:r>
              <a:rPr lang="en-US" sz="2400" b="1" i="1" dirty="0" smtClean="0">
                <a:latin typeface="Trebuchet MS" panose="020B0603020202020204" pitchFamily="34" charset="0"/>
              </a:rPr>
              <a:t/>
            </a:r>
            <a:br>
              <a:rPr lang="en-US" sz="2400" b="1" i="1" dirty="0" smtClean="0">
                <a:latin typeface="Trebuchet MS" panose="020B0603020202020204" pitchFamily="34" charset="0"/>
              </a:rPr>
            </a:b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</a:rPr>
              <a:t>    </a:t>
            </a:r>
            <a:r>
              <a:rPr lang="en-US" sz="2600" b="1" dirty="0" smtClean="0">
                <a:latin typeface="Trebuchet MS" panose="020B0603020202020204" pitchFamily="34" charset="0"/>
              </a:rPr>
              <a:t>Intervention </a:t>
            </a:r>
            <a:r>
              <a:rPr lang="en-US" sz="2600" b="1" dirty="0">
                <a:latin typeface="Trebuchet MS" panose="020B0603020202020204" pitchFamily="34" charset="0"/>
              </a:rPr>
              <a:t>Tracking Tool </a:t>
            </a:r>
            <a:r>
              <a:rPr lang="en-US" sz="2600" b="1" dirty="0" smtClean="0">
                <a:latin typeface="Trebuchet MS" panose="020B0603020202020204" pitchFamily="34" charset="0"/>
              </a:rPr>
              <a:t>&amp; </a:t>
            </a:r>
            <a:r>
              <a:rPr lang="en-US" sz="2600" b="1" dirty="0">
                <a:latin typeface="Trebuchet MS" panose="020B0603020202020204" pitchFamily="34" charset="0"/>
              </a:rPr>
              <a:t>Effectiveness Monitoring</a:t>
            </a:r>
          </a:p>
        </p:txBody>
      </p:sp>
    </p:spTree>
    <p:extLst>
      <p:ext uri="{BB962C8B-B14F-4D97-AF65-F5344CB8AC3E}">
        <p14:creationId xmlns:p14="http://schemas.microsoft.com/office/powerpoint/2010/main" val="2022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46531"/>
            <a:ext cx="7543800" cy="2020669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If NO and </a:t>
            </a:r>
            <a:r>
              <a:rPr lang="en-US" sz="2400" dirty="0" smtClean="0">
                <a:solidFill>
                  <a:srgbClr val="0000FF"/>
                </a:solidFill>
              </a:rPr>
              <a:t>fidelity is strong</a:t>
            </a:r>
            <a:r>
              <a:rPr lang="en-US" sz="2400" dirty="0" smtClean="0"/>
              <a:t>, flag for problem-solving discussion for individual students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 </a:t>
            </a:r>
            <a:r>
              <a:rPr lang="en-US" sz="2000" dirty="0" smtClean="0"/>
              <a:t>This is becomes a </a:t>
            </a:r>
            <a:r>
              <a:rPr lang="en-US" sz="2000" u="sng" dirty="0" smtClean="0"/>
              <a:t>problem-solving discussion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4712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en-US" b="1" dirty="0"/>
              <a:t>Intervention effectiveness</a:t>
            </a:r>
            <a:r>
              <a:rPr lang="en-US" dirty="0"/>
              <a:t> = Note if intervention is effective for a given month.   </a:t>
            </a:r>
            <a:endParaRPr lang="en-US" dirty="0" smtClean="0"/>
          </a:p>
          <a:p>
            <a:pPr lvl="0" algn="ctr"/>
            <a:r>
              <a:rPr lang="en-US" i="1" dirty="0" smtClean="0"/>
              <a:t>If </a:t>
            </a:r>
            <a:r>
              <a:rPr lang="en-US" i="1" dirty="0"/>
              <a:t>less than 70% of students are responding to any interventions, mark No. </a:t>
            </a:r>
            <a:endParaRPr lang="en-US" sz="105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458154" y="3923480"/>
            <a:ext cx="1628446" cy="1809564"/>
            <a:chOff x="4206995" y="452319"/>
            <a:chExt cx="1389302" cy="1653490"/>
          </a:xfrm>
        </p:grpSpPr>
        <p:sp>
          <p:nvSpPr>
            <p:cNvPr id="10" name="Freeform 9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4029380"/>
            <a:ext cx="1752600" cy="1703663"/>
            <a:chOff x="3106501" y="479809"/>
            <a:chExt cx="1389302" cy="1653488"/>
          </a:xfrm>
        </p:grpSpPr>
        <p:sp>
          <p:nvSpPr>
            <p:cNvPr id="16" name="Freeform 15"/>
            <p:cNvSpPr/>
            <p:nvPr/>
          </p:nvSpPr>
          <p:spPr>
            <a:xfrm rot="1686142">
              <a:off x="3106501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49032">
              <a:off x="3407607" y="1157196"/>
              <a:ext cx="787094" cy="29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Systems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3962400" y="4543666"/>
            <a:ext cx="1447800" cy="637934"/>
          </a:xfrm>
          <a:prstGeom prst="rightArrow">
            <a:avLst/>
          </a:prstGeom>
          <a:gradFill>
            <a:gsLst>
              <a:gs pos="94988">
                <a:srgbClr val="FEDBC6"/>
              </a:gs>
              <a:gs pos="0">
                <a:schemeClr val="bg2">
                  <a:lumMod val="5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399" y="381000"/>
            <a:ext cx="8863905" cy="771884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i="1" dirty="0" smtClean="0">
                <a:latin typeface="Trebuchet MS" panose="020B0603020202020204" pitchFamily="34" charset="0"/>
              </a:rPr>
              <a:t>Monitoring</a:t>
            </a:r>
            <a:br>
              <a:rPr lang="en-US" sz="2400" b="1" i="1" dirty="0" smtClean="0">
                <a:latin typeface="Trebuchet MS" panose="020B0603020202020204" pitchFamily="34" charset="0"/>
              </a:rPr>
            </a:b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</a:rPr>
              <a:t>    </a:t>
            </a:r>
            <a:r>
              <a:rPr lang="en-US" sz="2600" b="1" dirty="0" smtClean="0">
                <a:latin typeface="Trebuchet MS" panose="020B0603020202020204" pitchFamily="34" charset="0"/>
              </a:rPr>
              <a:t>Intervention </a:t>
            </a:r>
            <a:r>
              <a:rPr lang="en-US" sz="2600" b="1" dirty="0">
                <a:latin typeface="Trebuchet MS" panose="020B0603020202020204" pitchFamily="34" charset="0"/>
              </a:rPr>
              <a:t>Tracking Tool </a:t>
            </a:r>
            <a:r>
              <a:rPr lang="en-US" sz="2600" b="1" dirty="0" smtClean="0">
                <a:latin typeface="Trebuchet MS" panose="020B0603020202020204" pitchFamily="34" charset="0"/>
              </a:rPr>
              <a:t>&amp; </a:t>
            </a:r>
            <a:r>
              <a:rPr lang="en-US" sz="2600" b="1" dirty="0">
                <a:latin typeface="Trebuchet MS" panose="020B0603020202020204" pitchFamily="34" charset="0"/>
              </a:rPr>
              <a:t>Effectiveness Monitoring</a:t>
            </a:r>
          </a:p>
        </p:txBody>
      </p:sp>
    </p:spTree>
    <p:extLst>
      <p:ext uri="{BB962C8B-B14F-4D97-AF65-F5344CB8AC3E}">
        <p14:creationId xmlns:p14="http://schemas.microsoft.com/office/powerpoint/2010/main" val="3451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idx="1"/>
          </p:nvPr>
        </p:nvSpPr>
        <p:spPr>
          <a:xfrm>
            <a:off x="287977" y="4724400"/>
            <a:ext cx="8001000" cy="1752600"/>
          </a:xfrm>
          <a:solidFill>
            <a:schemeClr val="bg1"/>
          </a:solidFill>
          <a:ln w="5715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114300" indent="0" algn="ctr">
              <a:lnSpc>
                <a:spcPct val="80000"/>
              </a:lnSpc>
              <a:buClr>
                <a:srgbClr val="3333CC"/>
              </a:buClr>
              <a:buNone/>
            </a:pPr>
            <a:r>
              <a:rPr lang="en-US" sz="2600" dirty="0" smtClean="0"/>
              <a:t>“D</a:t>
            </a:r>
            <a:r>
              <a:rPr lang="en-US" altLang="ja-JP" sz="2600" dirty="0" smtClean="0"/>
              <a:t>etermining Response” </a:t>
            </a:r>
          </a:p>
          <a:p>
            <a:pPr marL="114300" indent="0" algn="ctr">
              <a:lnSpc>
                <a:spcPct val="80000"/>
              </a:lnSpc>
              <a:buClr>
                <a:srgbClr val="3333CC"/>
              </a:buClr>
              <a:buNone/>
            </a:pPr>
            <a:r>
              <a:rPr lang="en-US" sz="2600" dirty="0"/>
              <a:t>Data-based Decision-Rules </a:t>
            </a:r>
            <a:r>
              <a:rPr lang="en-US" altLang="ja-JP" sz="2600" dirty="0" smtClean="0"/>
              <a:t>must </a:t>
            </a:r>
            <a:r>
              <a:rPr lang="en-US" altLang="ja-JP" sz="2600" dirty="0"/>
              <a:t>be defined</a:t>
            </a:r>
          </a:p>
          <a:p>
            <a:pPr marL="411480" lvl="1" indent="0" algn="ctr">
              <a:lnSpc>
                <a:spcPct val="80000"/>
              </a:lnSpc>
              <a:buClr>
                <a:srgbClr val="3333CC"/>
              </a:buClr>
              <a:buNone/>
            </a:pPr>
            <a:r>
              <a:rPr lang="en-US" sz="2200" i="1" dirty="0">
                <a:solidFill>
                  <a:srgbClr val="800000"/>
                </a:solidFill>
              </a:rPr>
              <a:t>Data sources defining response are efficient</a:t>
            </a:r>
          </a:p>
          <a:p>
            <a:pPr marL="777240" lvl="2" indent="0" algn="ctr">
              <a:lnSpc>
                <a:spcPct val="80000"/>
              </a:lnSpc>
              <a:buClr>
                <a:srgbClr val="3333CC"/>
              </a:buClr>
              <a:buNone/>
            </a:pPr>
            <a:r>
              <a:rPr lang="en-US" sz="2000" dirty="0"/>
              <a:t>Ex. Daily Progress Report (DPR) cards: </a:t>
            </a:r>
            <a:r>
              <a:rPr lang="en-US" sz="2000" i="1" dirty="0"/>
              <a:t>Student</a:t>
            </a:r>
          </a:p>
          <a:p>
            <a:pPr marL="777240" lvl="2" indent="0" algn="ctr">
              <a:lnSpc>
                <a:spcPct val="80000"/>
              </a:lnSpc>
              <a:buClr>
                <a:srgbClr val="3333CC"/>
              </a:buClr>
              <a:buNone/>
            </a:pPr>
            <a:r>
              <a:rPr lang="en-US" sz="2000" i="1" dirty="0"/>
              <a:t> maintains an 80% average on DPR for 4 weeks</a:t>
            </a:r>
          </a:p>
          <a:p>
            <a:pPr marL="114300" indent="0" eaLnBrk="1" hangingPunct="1">
              <a:lnSpc>
                <a:spcPct val="80000"/>
              </a:lnSpc>
              <a:buClr>
                <a:srgbClr val="3333CC"/>
              </a:buClr>
              <a:buNone/>
            </a:pPr>
            <a:endParaRPr lang="en-US" sz="2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34873"/>
              </p:ext>
            </p:extLst>
          </p:nvPr>
        </p:nvGraphicFramePr>
        <p:xfrm>
          <a:off x="914400" y="1524000"/>
          <a:ext cx="7086601" cy="2931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  <a:gridCol w="609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80-90%: 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Percent of total population whose needs will be met by only Tier 1 </a:t>
                      </a:r>
                      <a:endParaRPr lang="en-US" sz="1800" b="0" dirty="0" smtClean="0">
                        <a:solidFill>
                          <a:srgbClr val="0099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5-15%: 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Percent of total population expected to need and be supported by Tier 2 interventions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7 -12%: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Could be supported through CICO implemented with fidelity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1-5%: 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Percent of total population expected to need and be supported by Tier 3 interventions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70%: 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Percent of youth (receiving intervention</a:t>
                      </a:r>
                      <a:r>
                        <a:rPr lang="en-US" sz="1800" baseline="0" dirty="0" smtClean="0"/>
                        <a:t> “</a:t>
                      </a:r>
                      <a:r>
                        <a:rPr lang="en-US" altLang="ja-JP" sz="1800" dirty="0" smtClean="0"/>
                        <a:t>X”) that should be responding to intervention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4400" y="3810000"/>
            <a:ext cx="7095451" cy="68580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92975"/>
            <a:ext cx="8534400" cy="10262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Tier 2 </a:t>
            </a:r>
            <a:r>
              <a:rPr lang="en-US" sz="2400" b="1" i="1" dirty="0" smtClean="0">
                <a:latin typeface="Trebuchet MS" panose="020B0603020202020204" pitchFamily="34" charset="0"/>
              </a:rPr>
              <a:t>System Conversation: </a:t>
            </a:r>
          </a:p>
          <a:p>
            <a:pPr fontAlgn="auto">
              <a:spcAft>
                <a:spcPts val="0"/>
              </a:spcAft>
            </a:pPr>
            <a:r>
              <a:rPr lang="en-US" sz="2400" b="1" i="1" dirty="0">
                <a:latin typeface="Trebuchet MS" panose="020B0603020202020204" pitchFamily="34" charset="0"/>
              </a:rPr>
              <a:t> </a:t>
            </a:r>
            <a:r>
              <a:rPr lang="en-US" sz="2400" b="1" i="1" dirty="0" smtClean="0">
                <a:latin typeface="Trebuchet MS" panose="020B0603020202020204" pitchFamily="34" charset="0"/>
              </a:rPr>
              <a:t>    </a:t>
            </a:r>
            <a:r>
              <a:rPr lang="en-US" sz="3200" b="1" dirty="0" smtClean="0">
                <a:latin typeface="Trebuchet MS" panose="020B0603020202020204" pitchFamily="34" charset="0"/>
              </a:rPr>
              <a:t>Numbers to Keep in Mind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59498" y="-24856"/>
            <a:ext cx="1084502" cy="1271758"/>
            <a:chOff x="3106502" y="479809"/>
            <a:chExt cx="1389302" cy="1653488"/>
          </a:xfrm>
        </p:grpSpPr>
        <p:sp>
          <p:nvSpPr>
            <p:cNvPr id="13" name="Freeform 12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1006541" y="1983603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21862" name="Text Box 18"/>
          <p:cNvSpPr txBox="1">
            <a:spLocks noChangeArrowheads="1"/>
          </p:cNvSpPr>
          <p:nvPr/>
        </p:nvSpPr>
        <p:spPr bwMode="auto">
          <a:xfrm>
            <a:off x="6527751" y="5759861"/>
            <a:ext cx="1133921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FBA/</a:t>
            </a:r>
            <a:r>
              <a:rPr lang="en-US" sz="1600" b="1" dirty="0" smtClean="0">
                <a:latin typeface="Trebuchet MS" panose="020B0603020202020204" pitchFamily="34" charset="0"/>
              </a:rPr>
              <a:t>BSP</a:t>
            </a:r>
          </a:p>
          <a:p>
            <a:pPr algn="ctr">
              <a:spcBef>
                <a:spcPct val="25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PTR</a:t>
            </a: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21863" name="Line 31"/>
          <p:cNvSpPr>
            <a:spLocks noChangeShapeType="1"/>
          </p:cNvSpPr>
          <p:nvPr/>
        </p:nvSpPr>
        <p:spPr bwMode="auto">
          <a:xfrm>
            <a:off x="854141" y="3017132"/>
            <a:ext cx="20574" cy="2469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6857999" y="1398828"/>
            <a:ext cx="174949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3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800" b="1" dirty="0" smtClean="0">
              <a:latin typeface="Trebuchet MS" panose="020B0603020202020204" pitchFamily="34" charset="0"/>
            </a:endParaRPr>
          </a:p>
        </p:txBody>
      </p:sp>
      <p:sp>
        <p:nvSpPr>
          <p:cNvPr id="121870" name="Line 28"/>
          <p:cNvSpPr>
            <a:spLocks noChangeShapeType="1"/>
          </p:cNvSpPr>
          <p:nvPr/>
        </p:nvSpPr>
        <p:spPr bwMode="auto">
          <a:xfrm flipH="1">
            <a:off x="7315200" y="3257924"/>
            <a:ext cx="453819" cy="2479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Text Box 18"/>
          <p:cNvSpPr txBox="1">
            <a:spLocks noChangeArrowheads="1"/>
          </p:cNvSpPr>
          <p:nvPr/>
        </p:nvSpPr>
        <p:spPr bwMode="auto">
          <a:xfrm>
            <a:off x="7940720" y="5768490"/>
            <a:ext cx="1127059" cy="9464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Person Centered Planning</a:t>
            </a: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6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416489" y="1405459"/>
            <a:ext cx="16764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800" b="1" dirty="0">
              <a:latin typeface="Trebuchet MS" panose="020B0603020202020204" pitchFamily="34" charset="0"/>
            </a:endParaRPr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1920941" y="1710259"/>
            <a:ext cx="126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Line 65"/>
          <p:cNvSpPr>
            <a:spLocks noChangeShapeType="1"/>
          </p:cNvSpPr>
          <p:nvPr/>
        </p:nvSpPr>
        <p:spPr bwMode="auto">
          <a:xfrm>
            <a:off x="5213444" y="172374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244541" y="2278945"/>
            <a:ext cx="1600200" cy="103566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sz="800" dirty="0" smtClean="0"/>
          </a:p>
          <a:p>
            <a:pPr algn="ctr" eaLnBrk="1" hangingPunct="1">
              <a:spcBef>
                <a:spcPct val="15000"/>
              </a:spcBef>
            </a:pPr>
            <a:r>
              <a:rPr lang="en-US" sz="1400" dirty="0" smtClean="0"/>
              <a:t>Plans </a:t>
            </a:r>
            <a:r>
              <a:rPr lang="en-US" sz="1400" dirty="0"/>
              <a:t>SW &amp; Class-wide </a:t>
            </a:r>
            <a:r>
              <a:rPr lang="en-US" sz="1400" dirty="0" smtClean="0"/>
              <a:t>supports</a:t>
            </a:r>
            <a:endParaRPr lang="en-US" sz="1400" dirty="0"/>
          </a:p>
          <a:p>
            <a:pPr algn="ctr" eaLnBrk="1" hangingPunct="1">
              <a:spcBef>
                <a:spcPct val="15000"/>
              </a:spcBef>
            </a:pPr>
            <a:endParaRPr lang="en-US" sz="800" dirty="0" smtClean="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2043105" y="3826445"/>
            <a:ext cx="2089837" cy="166507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 smtClean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b="1" u="sng" dirty="0" smtClean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294011" y="3826445"/>
            <a:ext cx="2007154" cy="167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 smtClean="0"/>
              <a:t>Problem Solving Conversations</a:t>
            </a:r>
            <a:endParaRPr lang="en-US" sz="1400" dirty="0" smtClean="0"/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M</a:t>
            </a:r>
            <a:r>
              <a:rPr lang="en-US" sz="1400" dirty="0" smtClean="0"/>
              <a:t>atches students to interventions and monitors progress, making adjustments as needed</a:t>
            </a:r>
          </a:p>
        </p:txBody>
      </p:sp>
      <p:sp>
        <p:nvSpPr>
          <p:cNvPr id="121883" name="Text Box 82"/>
          <p:cNvSpPr txBox="1">
            <a:spLocks noChangeArrowheads="1"/>
          </p:cNvSpPr>
          <p:nvPr/>
        </p:nvSpPr>
        <p:spPr bwMode="auto">
          <a:xfrm>
            <a:off x="6857999" y="2303839"/>
            <a:ext cx="1749492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determines overall intervention effectiveness</a:t>
            </a:r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168341" y="1405459"/>
            <a:ext cx="1676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School-wide</a:t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21893" name="Text Box 39"/>
          <p:cNvSpPr txBox="1">
            <a:spLocks noChangeArrowheads="1"/>
          </p:cNvSpPr>
          <p:nvPr/>
        </p:nvSpPr>
        <p:spPr bwMode="auto">
          <a:xfrm>
            <a:off x="262738" y="5615066"/>
            <a:ext cx="1600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Universal Support through SW </a:t>
            </a:r>
            <a:r>
              <a:rPr lang="en-US" sz="1600" b="1" dirty="0" smtClean="0">
                <a:latin typeface="Trebuchet MS" panose="020B0603020202020204" pitchFamily="34" charset="0"/>
              </a:rPr>
              <a:t>Program</a:t>
            </a:r>
          </a:p>
        </p:txBody>
      </p:sp>
      <p:sp>
        <p:nvSpPr>
          <p:cNvPr id="121894" name="TextBox 3"/>
          <p:cNvSpPr txBox="1">
            <a:spLocks noChangeArrowheads="1"/>
          </p:cNvSpPr>
          <p:nvPr/>
        </p:nvSpPr>
        <p:spPr bwMode="auto">
          <a:xfrm>
            <a:off x="2023269" y="6618360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i="1" dirty="0">
                <a:latin typeface="Candara" charset="0"/>
              </a:rPr>
              <a:t>Adapted from the Illinois PBIS Network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10001" y="2486921"/>
            <a:ext cx="454615" cy="1323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688785" y="1922498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Arrow Connector 47"/>
          <p:cNvCxnSpPr>
            <a:stCxn id="34" idx="2"/>
          </p:cNvCxnSpPr>
          <p:nvPr/>
        </p:nvCxnSpPr>
        <p:spPr>
          <a:xfrm>
            <a:off x="4294011" y="3268203"/>
            <a:ext cx="219567" cy="542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7769019" y="3257927"/>
            <a:ext cx="534404" cy="2479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82"/>
          <p:cNvSpPr txBox="1">
            <a:spLocks noChangeArrowheads="1"/>
          </p:cNvSpPr>
          <p:nvPr/>
        </p:nvSpPr>
        <p:spPr bwMode="auto">
          <a:xfrm>
            <a:off x="3046363" y="2314096"/>
            <a:ext cx="2495295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Determines students in need of targeted interventions; implements &amp; evaluates interventions’ use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4264616" y="1928679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8200" y="1143000"/>
            <a:ext cx="3657600" cy="639762"/>
          </a:xfrm>
        </p:spPr>
        <p:txBody>
          <a:bodyPr/>
          <a:lstStyle/>
          <a:p>
            <a:r>
              <a:rPr lang="en-US" sz="2800" dirty="0" smtClean="0"/>
              <a:t>Differences</a:t>
            </a:r>
            <a:endParaRPr lang="en-US" sz="2800" dirty="0"/>
          </a:p>
        </p:txBody>
      </p:sp>
      <p:sp useBgFill="1"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619500" cy="4626262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Tier 1 focuses on schoolwide interventions</a:t>
            </a: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Tier 2 interventions are oriented to address the specific demonstrated needs of a particular sub-group of students.  </a:t>
            </a: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04800" y="1143000"/>
            <a:ext cx="3657600" cy="639762"/>
          </a:xfrm>
        </p:spPr>
        <p:txBody>
          <a:bodyPr/>
          <a:lstStyle/>
          <a:p>
            <a:r>
              <a:rPr lang="en-US" sz="2800" dirty="0" smtClean="0"/>
              <a:t>Similarities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04800" y="1782762"/>
            <a:ext cx="3962400" cy="3951288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Systematic problem solving process is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foundation</a:t>
            </a:r>
          </a:p>
          <a:p>
            <a:pPr marL="114300" indent="0">
              <a:buClr>
                <a:srgbClr val="3333CC"/>
              </a:buClr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Supports put in place are based on the function of student behaviors</a:t>
            </a: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Data are used for determining &amp; monitoring interventions</a:t>
            </a: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Data used for monitoring students at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both tiers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are often existing data sources, such as ODRs,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458200" cy="86177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65000">
                <a:srgbClr val="DCF8AE"/>
              </a:gs>
              <a:gs pos="100000">
                <a:srgbClr val="FFFF00"/>
              </a:gs>
            </a:gsLst>
            <a:lin ang="0" scaled="0"/>
            <a:tileRect/>
          </a:gra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Tier 1 &amp; 2 Comparisons</a:t>
            </a:r>
          </a:p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38800" y="3200400"/>
            <a:ext cx="2590800" cy="2667000"/>
            <a:chOff x="4206995" y="452319"/>
            <a:chExt cx="1389302" cy="1653490"/>
          </a:xfrm>
        </p:grpSpPr>
        <p:sp>
          <p:nvSpPr>
            <p:cNvPr id="5" name="Freeform 4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3200400"/>
            <a:ext cx="2788325" cy="2510919"/>
            <a:chOff x="3106501" y="479809"/>
            <a:chExt cx="1389302" cy="1653488"/>
          </a:xfrm>
        </p:grpSpPr>
        <p:sp>
          <p:nvSpPr>
            <p:cNvPr id="8" name="Freeform 7"/>
            <p:cNvSpPr/>
            <p:nvPr/>
          </p:nvSpPr>
          <p:spPr>
            <a:xfrm rot="1686142">
              <a:off x="3106501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49032">
              <a:off x="3407607" y="1157196"/>
              <a:ext cx="787094" cy="29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Systems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276600" y="3657600"/>
            <a:ext cx="2303399" cy="940210"/>
          </a:xfrm>
          <a:prstGeom prst="rightArrow">
            <a:avLst/>
          </a:prstGeom>
          <a:gradFill>
            <a:gsLst>
              <a:gs pos="94988">
                <a:srgbClr val="FEDBC6"/>
              </a:gs>
              <a:gs pos="0">
                <a:schemeClr val="bg2">
                  <a:lumMod val="5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610600" cy="2133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i="1" dirty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Tier 2 System </a:t>
            </a:r>
            <a:r>
              <a:rPr lang="en-US" sz="1800" b="1" i="1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Conversation </a:t>
            </a:r>
            <a:r>
              <a:rPr lang="en-US" sz="1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transitioning into a Problem-Solving Conversation</a:t>
            </a:r>
            <a:r>
              <a:rPr lang="en-US" sz="1800" b="1" i="1" dirty="0" smtClean="0">
                <a:latin typeface="Trebuchet MS" panose="020B0603020202020204" pitchFamily="34" charset="0"/>
              </a:rPr>
              <a:t>: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endParaRPr lang="en-US" sz="2800" b="1" dirty="0" smtClean="0">
              <a:latin typeface="Trebuchet MS" panose="020B0603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As part of your system, </a:t>
            </a:r>
          </a:p>
          <a:p>
            <a:pPr algn="ctr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when a student in not succeeding…</a:t>
            </a:r>
          </a:p>
        </p:txBody>
      </p:sp>
    </p:spTree>
    <p:extLst>
      <p:ext uri="{BB962C8B-B14F-4D97-AF65-F5344CB8AC3E}">
        <p14:creationId xmlns:p14="http://schemas.microsoft.com/office/powerpoint/2010/main" val="1967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248337" y="1320563"/>
            <a:ext cx="1676400" cy="4539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500" b="1" dirty="0">
              <a:latin typeface="Trebuchet MS" panose="020B0603020202020204" pitchFamily="34" charset="0"/>
            </a:endParaRPr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918487" y="2909242"/>
            <a:ext cx="2362201" cy="18897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351403" y="2934983"/>
            <a:ext cx="2217738" cy="185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3013498" y="4495806"/>
            <a:ext cx="2347106" cy="2196123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32431"/>
              <a:ext cx="599822" cy="16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386467"/>
              <a:ext cx="5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658615" y="2605812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2605812"/>
            <a:ext cx="228600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1616142" y="2028814"/>
            <a:ext cx="539425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Determines students in need of targeted interventions; implements &amp; evaluates interventions’ use</a:t>
            </a: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086537" y="1777554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162800" cy="4495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3399"/>
              </a:buClr>
            </a:pPr>
            <a:r>
              <a:rPr lang="en-US" sz="3100" dirty="0" smtClean="0"/>
              <a:t>Discussing </a:t>
            </a:r>
            <a:r>
              <a:rPr lang="en-US" sz="3100" b="1" u="sng" dirty="0" smtClean="0"/>
              <a:t>individual students </a:t>
            </a:r>
            <a:r>
              <a:rPr lang="en-US" sz="3100" dirty="0" smtClean="0"/>
              <a:t>identified for supports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Review request for assistance from staff &amp; home</a:t>
            </a:r>
          </a:p>
          <a:p>
            <a:pPr lvl="1">
              <a:buClr>
                <a:srgbClr val="003399"/>
              </a:buClr>
            </a:pPr>
            <a:r>
              <a:rPr lang="en-US" sz="2600" dirty="0"/>
              <a:t>Review </a:t>
            </a:r>
            <a:r>
              <a:rPr lang="en-US" sz="2600" dirty="0" smtClean="0"/>
              <a:t>students identified via school-wide student outcome data</a:t>
            </a:r>
          </a:p>
          <a:p>
            <a:pPr lvl="1">
              <a:buClr>
                <a:srgbClr val="003399"/>
              </a:buClr>
            </a:pPr>
            <a:endParaRPr lang="en-US" sz="1500" dirty="0" smtClean="0"/>
          </a:p>
          <a:p>
            <a:pPr>
              <a:buClr>
                <a:srgbClr val="003399"/>
              </a:buClr>
            </a:pPr>
            <a:r>
              <a:rPr lang="en-US" sz="2800" b="1" u="sng" dirty="0" smtClean="0"/>
              <a:t>Matching students</a:t>
            </a:r>
            <a:r>
              <a:rPr lang="en-US" sz="2800" u="sng" dirty="0" smtClean="0"/>
              <a:t> </a:t>
            </a:r>
            <a:r>
              <a:rPr lang="en-US" sz="2800" dirty="0" smtClean="0"/>
              <a:t>to existing interventions (examine function of behavior)</a:t>
            </a:r>
          </a:p>
          <a:p>
            <a:pPr>
              <a:buClr>
                <a:srgbClr val="003399"/>
              </a:buClr>
            </a:pPr>
            <a:endParaRPr lang="en-US" sz="1500" dirty="0" smtClean="0"/>
          </a:p>
          <a:p>
            <a:pPr>
              <a:buClr>
                <a:srgbClr val="003399"/>
              </a:buClr>
            </a:pPr>
            <a:r>
              <a:rPr lang="en-US" sz="2800" b="1" u="sng" dirty="0" smtClean="0"/>
              <a:t>Individual Success Monitoring 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Identify need for increased supports</a:t>
            </a:r>
          </a:p>
          <a:p>
            <a:pPr lvl="1">
              <a:buClr>
                <a:srgbClr val="003399"/>
              </a:buClr>
            </a:pPr>
            <a:r>
              <a:rPr lang="en-US" sz="2600" dirty="0" smtClean="0"/>
              <a:t>Identify readiness for decreased supports</a:t>
            </a:r>
          </a:p>
          <a:p>
            <a:pPr lvl="1">
              <a:buClr>
                <a:srgbClr val="003399"/>
              </a:buClr>
            </a:pPr>
            <a:r>
              <a:rPr lang="en-US" sz="2600" dirty="0"/>
              <a:t>Identify readiness for graduating from intervention</a:t>
            </a:r>
          </a:p>
          <a:p>
            <a:pPr marL="411480" lvl="1" indent="0">
              <a:buClr>
                <a:srgbClr val="003399"/>
              </a:buCl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0079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Outcomes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6" name="Freeform 5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4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09" y="1905000"/>
            <a:ext cx="7620000" cy="4800600"/>
          </a:xfrm>
        </p:spPr>
        <p:txBody>
          <a:bodyPr/>
          <a:lstStyle/>
          <a:p>
            <a:r>
              <a:rPr lang="en-US" sz="2400" b="1" dirty="0"/>
              <a:t>Logistics</a:t>
            </a:r>
          </a:p>
          <a:p>
            <a:pPr lvl="1"/>
            <a:r>
              <a:rPr lang="en-US" sz="2400" dirty="0" smtClean="0"/>
              <a:t>Monthly meeting </a:t>
            </a:r>
            <a:r>
              <a:rPr lang="en-US" sz="2400" dirty="0"/>
              <a:t>schedule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of meeting </a:t>
            </a:r>
            <a:r>
              <a:rPr lang="en-US" sz="2400" dirty="0" smtClean="0"/>
              <a:t>roles</a:t>
            </a:r>
          </a:p>
          <a:p>
            <a:pPr lvl="1"/>
            <a:endParaRPr lang="en-US" dirty="0"/>
          </a:p>
          <a:p>
            <a:r>
              <a:rPr lang="en-US" sz="2400" b="1" dirty="0" smtClean="0"/>
              <a:t>Problem-solving conversation set up</a:t>
            </a:r>
          </a:p>
          <a:p>
            <a:pPr lvl="1"/>
            <a:r>
              <a:rPr lang="en-US" sz="2400" dirty="0" smtClean="0"/>
              <a:t>Process for review of </a:t>
            </a:r>
            <a:r>
              <a:rPr lang="en-US" sz="2400" b="1" u="sng" dirty="0" smtClean="0"/>
              <a:t>individual students </a:t>
            </a:r>
            <a:r>
              <a:rPr lang="en-US" sz="2400" dirty="0" smtClean="0"/>
              <a:t>referred to Tier 2 team &amp; match to interventions available</a:t>
            </a:r>
          </a:p>
          <a:p>
            <a:pPr lvl="2"/>
            <a:r>
              <a:rPr lang="en-US" sz="2400" dirty="0" smtClean="0"/>
              <a:t>Students identified via requests for assistance or school-wide student outcome data</a:t>
            </a:r>
          </a:p>
          <a:p>
            <a:pPr lvl="2"/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3810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Logistics and Set Up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9" name="Freeform 8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246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124700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3399"/>
              </a:buClr>
            </a:pPr>
            <a:r>
              <a:rPr lang="en-US" sz="2800" dirty="0" smtClean="0"/>
              <a:t>Support communication </a:t>
            </a:r>
            <a:r>
              <a:rPr lang="en-US" sz="2800" dirty="0"/>
              <a:t>with staff, students, and families </a:t>
            </a:r>
            <a:r>
              <a:rPr lang="en-US" sz="2800" dirty="0" smtClean="0"/>
              <a:t>about </a:t>
            </a:r>
            <a:r>
              <a:rPr lang="en-US" sz="2800" b="1" u="sng" dirty="0" smtClean="0"/>
              <a:t>individual student progress</a:t>
            </a:r>
          </a:p>
          <a:p>
            <a:pPr eaLnBrk="1" hangingPunct="1">
              <a:buClr>
                <a:srgbClr val="003399"/>
              </a:buClr>
            </a:pPr>
            <a:endParaRPr lang="en-US" sz="1200" b="1" u="sng" dirty="0" smtClean="0"/>
          </a:p>
          <a:p>
            <a:pPr eaLnBrk="1" hangingPunct="1">
              <a:buClr>
                <a:srgbClr val="003399"/>
              </a:buClr>
            </a:pPr>
            <a:r>
              <a:rPr lang="en-US" sz="2800" dirty="0" smtClean="0"/>
              <a:t>Facilitate intervention-specific information sharing</a:t>
            </a:r>
          </a:p>
          <a:p>
            <a:pPr lvl="1"/>
            <a:r>
              <a:rPr lang="en-US" sz="2400" dirty="0" smtClean="0"/>
              <a:t>Staff, student, parent training</a:t>
            </a:r>
          </a:p>
          <a:p>
            <a:pPr lvl="1"/>
            <a:r>
              <a:rPr lang="en-US" sz="2400" dirty="0" smtClean="0"/>
              <a:t>Progress monitoring directions &amp; guidance</a:t>
            </a:r>
          </a:p>
          <a:p>
            <a:pPr lvl="1"/>
            <a:r>
              <a:rPr lang="en-US" sz="2400" dirty="0" smtClean="0"/>
              <a:t>Process for fading and exiting an intervention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9" y="3810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Communication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9" name="Freeform 8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345"/>
            <a:ext cx="7620000" cy="4800600"/>
          </a:xfrm>
        </p:spPr>
        <p:txBody>
          <a:bodyPr/>
          <a:lstStyle/>
          <a:p>
            <a:r>
              <a:rPr lang="en-US" sz="2800" dirty="0" smtClean="0"/>
              <a:t>Team to review currently data regarding specific students and intervention effectiveness and problem solve as needed</a:t>
            </a:r>
          </a:p>
          <a:p>
            <a:endParaRPr lang="en-US" sz="300" dirty="0" smtClean="0"/>
          </a:p>
          <a:p>
            <a:pPr lvl="2"/>
            <a:r>
              <a:rPr lang="en-US" sz="2400" dirty="0" smtClean="0"/>
              <a:t>Identify </a:t>
            </a:r>
            <a:r>
              <a:rPr lang="en-US" sz="2400" dirty="0"/>
              <a:t>need for increased </a:t>
            </a:r>
            <a:r>
              <a:rPr lang="en-US" sz="2400" dirty="0" smtClean="0"/>
              <a:t>supports</a:t>
            </a:r>
          </a:p>
          <a:p>
            <a:pPr lvl="2"/>
            <a:r>
              <a:rPr lang="en-US" sz="2400" dirty="0" smtClean="0"/>
              <a:t>Identify need for use of different supports</a:t>
            </a:r>
          </a:p>
          <a:p>
            <a:pPr lvl="3"/>
            <a:r>
              <a:rPr lang="en-US" sz="2400" dirty="0" smtClean="0"/>
              <a:t>Interventions Change (form)</a:t>
            </a:r>
            <a:endParaRPr lang="en-US" sz="2400" dirty="0"/>
          </a:p>
          <a:p>
            <a:pPr lvl="2"/>
            <a:r>
              <a:rPr lang="en-US" sz="2400" dirty="0"/>
              <a:t>Identify readiness for decreased </a:t>
            </a:r>
            <a:r>
              <a:rPr lang="en-US" sz="2400" dirty="0" smtClean="0"/>
              <a:t>supports</a:t>
            </a:r>
          </a:p>
          <a:p>
            <a:pPr lvl="2"/>
            <a:r>
              <a:rPr lang="en-US" sz="2400" dirty="0" smtClean="0"/>
              <a:t>Identify readiness for graduating from intervention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547" y="2667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Monitoring (On-Going)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9" name="Freeform 8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3175663"/>
              </p:ext>
            </p:extLst>
          </p:nvPr>
        </p:nvGraphicFramePr>
        <p:xfrm>
          <a:off x="440267" y="16256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8597" y="3810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Data-Based Decision-Making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9" name="Freeform 8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262381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Conversation is based on data!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2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391400" cy="48006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</a:pPr>
            <a:r>
              <a:rPr lang="en-US" sz="2800" dirty="0" smtClean="0"/>
              <a:t>Points </a:t>
            </a:r>
            <a:r>
              <a:rPr lang="en-US" sz="2800" dirty="0"/>
              <a:t>earned on Daily Progress Report (DPR)</a:t>
            </a:r>
          </a:p>
          <a:p>
            <a:pPr>
              <a:buClr>
                <a:srgbClr val="003399"/>
              </a:buClr>
            </a:pPr>
            <a:r>
              <a:rPr lang="en-US" sz="2800" dirty="0"/>
              <a:t>Reduction in ODRs</a:t>
            </a:r>
          </a:p>
          <a:p>
            <a:pPr>
              <a:buClr>
                <a:srgbClr val="003399"/>
              </a:buClr>
            </a:pPr>
            <a:r>
              <a:rPr lang="en-US" sz="2800" dirty="0"/>
              <a:t>Attendance improvement</a:t>
            </a:r>
          </a:p>
          <a:p>
            <a:pPr>
              <a:buClr>
                <a:srgbClr val="003399"/>
              </a:buClr>
            </a:pPr>
            <a:r>
              <a:rPr lang="en-US" sz="2800" dirty="0"/>
              <a:t>Reduction in In School Suspensions</a:t>
            </a:r>
          </a:p>
          <a:p>
            <a:pPr>
              <a:buClr>
                <a:srgbClr val="003399"/>
              </a:buClr>
            </a:pPr>
            <a:r>
              <a:rPr lang="en-US" sz="2800" dirty="0" smtClean="0"/>
              <a:t>Improvement </a:t>
            </a:r>
            <a:r>
              <a:rPr lang="en-US" sz="2800" dirty="0"/>
              <a:t>in grades</a:t>
            </a:r>
          </a:p>
          <a:p>
            <a:pPr>
              <a:buClr>
                <a:srgbClr val="003399"/>
              </a:buClr>
            </a:pPr>
            <a:r>
              <a:rPr lang="en-US" sz="2800" dirty="0"/>
              <a:t>Reduction of </a:t>
            </a:r>
            <a:r>
              <a:rPr lang="en-US" sz="2800" dirty="0" err="1"/>
              <a:t>tardies</a:t>
            </a:r>
            <a:endParaRPr lang="en-US" sz="2800" dirty="0"/>
          </a:p>
          <a:p>
            <a:pPr>
              <a:buClr>
                <a:srgbClr val="003399"/>
              </a:buClr>
            </a:pPr>
            <a:r>
              <a:rPr lang="en-US" sz="2800" dirty="0"/>
              <a:t>Improved homework </a:t>
            </a:r>
            <a:r>
              <a:rPr lang="en-US" sz="2800" dirty="0" smtClean="0"/>
              <a:t>completion</a:t>
            </a:r>
          </a:p>
          <a:p>
            <a:pPr>
              <a:buClr>
                <a:srgbClr val="003399"/>
              </a:buClr>
            </a:pPr>
            <a:r>
              <a:rPr lang="en-US" sz="2800" dirty="0" smtClean="0"/>
              <a:t>Group specific skill tracking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838" y="2286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Individual Data Tracking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11" name="Freeform 10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</a:rPr>
              <a:t>Student </a:t>
            </a:r>
            <a:r>
              <a:rPr lang="en-US" sz="2800" dirty="0">
                <a:latin typeface="Calibri" charset="0"/>
              </a:rPr>
              <a:t>outcome data (student effectiveness):</a:t>
            </a:r>
          </a:p>
          <a:p>
            <a:pPr lvl="1"/>
            <a:r>
              <a:rPr lang="en-US" sz="2400" b="1" u="sng" dirty="0" smtClean="0">
                <a:latin typeface="Calibri" charset="0"/>
              </a:rPr>
              <a:t>Every </a:t>
            </a:r>
            <a:r>
              <a:rPr lang="en-US" sz="2400" b="1" u="sng" dirty="0">
                <a:latin typeface="Calibri" charset="0"/>
              </a:rPr>
              <a:t>2 </a:t>
            </a:r>
            <a:r>
              <a:rPr lang="en-US" sz="2400" b="1" u="sng" dirty="0" smtClean="0">
                <a:latin typeface="Calibri" charset="0"/>
              </a:rPr>
              <a:t>weeks</a:t>
            </a:r>
            <a:r>
              <a:rPr lang="en-US" sz="2400" b="1" dirty="0" smtClean="0">
                <a:latin typeface="Calibri" charset="0"/>
              </a:rPr>
              <a:t>: </a:t>
            </a:r>
            <a:r>
              <a:rPr lang="en-US" sz="2400" dirty="0" smtClean="0">
                <a:latin typeface="Calibri" charset="0"/>
              </a:rPr>
              <a:t>Intervention </a:t>
            </a:r>
            <a:r>
              <a:rPr lang="en-US" sz="2400" dirty="0">
                <a:latin typeface="Calibri" charset="0"/>
              </a:rPr>
              <a:t>facilitator/coordinator to review </a:t>
            </a:r>
            <a:r>
              <a:rPr lang="en-US" sz="2400" u="sng" dirty="0">
                <a:latin typeface="Calibri" charset="0"/>
              </a:rPr>
              <a:t>individual student data </a:t>
            </a:r>
            <a:r>
              <a:rPr lang="en-US" sz="2400" dirty="0">
                <a:latin typeface="Calibri" charset="0"/>
              </a:rPr>
              <a:t>at </a:t>
            </a:r>
            <a:r>
              <a:rPr lang="en-US" sz="2400" dirty="0" smtClean="0">
                <a:latin typeface="Calibri" charset="0"/>
              </a:rPr>
              <a:t>least</a:t>
            </a:r>
            <a:endParaRPr lang="en-US" sz="2400" b="1" u="sng" dirty="0">
              <a:latin typeface="Calibri" charset="0"/>
            </a:endParaRPr>
          </a:p>
          <a:p>
            <a:pPr lvl="2"/>
            <a:r>
              <a:rPr lang="en-US" sz="2200" dirty="0">
                <a:latin typeface="Calibri" charset="0"/>
              </a:rPr>
              <a:t>Multiple data points to consider.  For example, DPR percentage AND reduction in ODRs</a:t>
            </a:r>
            <a:r>
              <a:rPr lang="en-US" sz="2200" dirty="0" smtClean="0">
                <a:latin typeface="Calibri" charset="0"/>
              </a:rPr>
              <a:t>.</a:t>
            </a:r>
          </a:p>
          <a:p>
            <a:pPr lvl="2"/>
            <a:endParaRPr lang="en-US" sz="10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Intervention Integrity data (Intervention effectiveness):</a:t>
            </a:r>
          </a:p>
          <a:p>
            <a:pPr lvl="1"/>
            <a:r>
              <a:rPr lang="en-US" sz="2400" b="1" u="sng" dirty="0" smtClean="0">
                <a:latin typeface="Calibri" charset="0"/>
              </a:rPr>
              <a:t>At Least Once </a:t>
            </a:r>
            <a:r>
              <a:rPr lang="en-US" sz="2400" b="1" u="sng" dirty="0">
                <a:latin typeface="Calibri" charset="0"/>
              </a:rPr>
              <a:t>a </a:t>
            </a:r>
            <a:r>
              <a:rPr lang="en-US" sz="2400" b="1" u="sng" dirty="0" smtClean="0">
                <a:latin typeface="Calibri" charset="0"/>
              </a:rPr>
              <a:t>Month</a:t>
            </a:r>
            <a:r>
              <a:rPr lang="en-US" sz="2400" b="1" dirty="0" smtClean="0">
                <a:latin typeface="Calibri" charset="0"/>
              </a:rPr>
              <a:t>: </a:t>
            </a:r>
            <a:r>
              <a:rPr lang="en-US" sz="2400" dirty="0">
                <a:latin typeface="Calibri" charset="0"/>
              </a:rPr>
              <a:t>Student aggregate data should be reviewed </a:t>
            </a:r>
            <a:r>
              <a:rPr lang="en-US" sz="2400" dirty="0" smtClean="0">
                <a:latin typeface="Calibri" charset="0"/>
              </a:rPr>
              <a:t>by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Tier 2 Team for Systems Conversation</a:t>
            </a:r>
            <a:endParaRPr lang="en-US" sz="2400" dirty="0">
              <a:latin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0809" y="228600"/>
            <a:ext cx="8653241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>
                <a:latin typeface="Trebuchet MS" panose="020B0603020202020204" pitchFamily="34" charset="0"/>
              </a:rPr>
              <a:t>Recommended Time-Frames 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3200" b="1" dirty="0">
                <a:latin typeface="Trebuchet MS" panose="020B0603020202020204" pitchFamily="34" charset="0"/>
              </a:rPr>
              <a:t> </a:t>
            </a:r>
            <a:r>
              <a:rPr lang="en-US" sz="3200" b="1" dirty="0" smtClean="0">
                <a:latin typeface="Trebuchet MS" panose="020B0603020202020204" pitchFamily="34" charset="0"/>
              </a:rPr>
              <a:t>   for </a:t>
            </a:r>
            <a:r>
              <a:rPr lang="en-US" sz="3200" b="1" dirty="0">
                <a:latin typeface="Trebuchet MS" panose="020B0603020202020204" pitchFamily="34" charset="0"/>
              </a:rPr>
              <a:t>Data Review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6477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 dirty="0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62800" y="-12219"/>
            <a:ext cx="1457554" cy="1558120"/>
            <a:chOff x="4206995" y="452319"/>
            <a:chExt cx="1389302" cy="1653490"/>
          </a:xfrm>
        </p:grpSpPr>
        <p:sp>
          <p:nvSpPr>
            <p:cNvPr id="11" name="Freeform 10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66061" cy="3276600"/>
          </a:xfrm>
          <a:ln w="2857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  <a:cs typeface="+mn-cs"/>
              </a:rPr>
              <a:t>Record </a:t>
            </a:r>
            <a:r>
              <a:rPr lang="en-US" sz="2400" dirty="0" smtClean="0"/>
              <a:t>summary data for </a:t>
            </a:r>
            <a:r>
              <a:rPr lang="en-US" sz="2400" dirty="0" smtClean="0">
                <a:ea typeface="+mn-ea"/>
                <a:cs typeface="+mn-cs"/>
              </a:rPr>
              <a:t>current tier 2 intervention</a:t>
            </a:r>
            <a:r>
              <a:rPr lang="en-US" sz="2400" dirty="0" smtClean="0"/>
              <a:t>: </a:t>
            </a:r>
            <a:r>
              <a:rPr lang="en-US" sz="2000" dirty="0" smtClean="0">
                <a:ea typeface="+mn-ea"/>
                <a:cs typeface="+mn-cs"/>
              </a:rPr>
              <a:t>(</a:t>
            </a:r>
            <a:r>
              <a:rPr lang="en-US" sz="2000" b="1" i="1" dirty="0" smtClean="0">
                <a:ea typeface="+mn-ea"/>
                <a:cs typeface="+mn-cs"/>
              </a:rPr>
              <a:t>record on Tracking Tool for </a:t>
            </a:r>
            <a:r>
              <a:rPr lang="en-US" sz="2000" b="1" i="1" u="sng" dirty="0" smtClean="0">
                <a:ea typeface="+mn-ea"/>
                <a:cs typeface="+mn-cs"/>
              </a:rPr>
              <a:t>each intervention</a:t>
            </a:r>
            <a:r>
              <a:rPr lang="en-US" sz="2000" dirty="0" smtClean="0"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lnSpc>
                <a:spcPct val="90000"/>
              </a:lnSpc>
              <a:buClr>
                <a:srgbClr val="003399"/>
              </a:buClr>
              <a:buNone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marL="914400" lvl="1" indent="-457200" eaLnBrk="1" fontAlgn="auto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Provide #of students responding, not responding, graduating 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Discuss next steps for students not responding</a:t>
            </a:r>
            <a:r>
              <a:rPr lang="en-US" dirty="0">
                <a:solidFill>
                  <a:srgbClr val="C00000"/>
                </a:solidFill>
              </a:rPr>
              <a:t>*</a:t>
            </a:r>
            <a:endParaRPr lang="en-US" sz="2000" dirty="0" smtClean="0"/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/>
              <a:t>Process new Tier 2 requests</a:t>
            </a:r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endParaRPr lang="en-US" sz="2000" dirty="0" smtClean="0"/>
          </a:p>
          <a:p>
            <a:pPr marL="457200" indent="-457200" eaLnBrk="1" fontAlgn="auto" hangingPunct="1">
              <a:lnSpc>
                <a:spcPct val="90000"/>
              </a:lnSpc>
              <a:buClr>
                <a:srgbClr val="003399"/>
              </a:buClr>
              <a:buFont typeface="+mj-lt"/>
              <a:buAutoNum type="arabicPeriod"/>
              <a:defRPr/>
            </a:pPr>
            <a:r>
              <a:rPr lang="en-US" sz="2400" dirty="0" smtClean="0"/>
              <a:t>Assign students and facilitators for any new Tier 2 intervention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19200" y="5257800"/>
            <a:ext cx="6294461" cy="101260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lnSpc>
                <a:spcPct val="90000"/>
              </a:lnSpc>
              <a:buNone/>
              <a:defRPr/>
            </a:pPr>
            <a:r>
              <a:rPr lang="en-US" i="1" dirty="0" smtClean="0">
                <a:solidFill>
                  <a:srgbClr val="800000"/>
                </a:solidFill>
              </a:rPr>
              <a:t>*Consider: 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 smtClean="0">
                <a:solidFill>
                  <a:srgbClr val="800000"/>
                </a:solidFill>
              </a:rPr>
              <a:t>Having a problem-solving conversations with the students and the students’ teachers.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809" y="228600"/>
            <a:ext cx="865324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rebuchet MS" panose="020B0603020202020204" pitchFamily="34" charset="0"/>
              </a:rPr>
              <a:t>Tier 2 Problem-Solving Conversation</a:t>
            </a:r>
            <a:r>
              <a:rPr lang="en-US" sz="2800" b="1" dirty="0" smtClean="0">
                <a:latin typeface="Trebuchet MS" panose="020B0603020202020204" pitchFamily="34" charset="0"/>
              </a:rPr>
              <a:t/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     </a:t>
            </a:r>
            <a:r>
              <a:rPr lang="en-US" sz="3200" b="1" dirty="0" smtClean="0">
                <a:latin typeface="Trebuchet MS" panose="020B0603020202020204" pitchFamily="34" charset="0"/>
              </a:rPr>
              <a:t>Sample Agenda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23444" y="5105400"/>
            <a:ext cx="1457554" cy="1558120"/>
            <a:chOff x="4206995" y="452319"/>
            <a:chExt cx="1389302" cy="1653490"/>
          </a:xfrm>
        </p:grpSpPr>
        <p:sp>
          <p:nvSpPr>
            <p:cNvPr id="14" name="Freeform 13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  <p:sp>
        <p:nvSpPr>
          <p:cNvPr id="10" name="Folded Corner 9"/>
          <p:cNvSpPr/>
          <p:nvPr/>
        </p:nvSpPr>
        <p:spPr>
          <a:xfrm>
            <a:off x="7162800" y="5334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90000"/>
              </a:schemeClr>
            </a:gs>
            <a:gs pos="68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57700" y="1371600"/>
            <a:ext cx="3657600" cy="639762"/>
          </a:xfrm>
        </p:spPr>
        <p:txBody>
          <a:bodyPr/>
          <a:lstStyle/>
          <a:p>
            <a:r>
              <a:rPr lang="en-US" sz="2800" dirty="0" smtClean="0"/>
              <a:t>Differences</a:t>
            </a:r>
            <a:endParaRPr lang="en-US" sz="2800" dirty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4038600" y="2057400"/>
            <a:ext cx="4114800" cy="4626262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Tier 2 focuses on group-based interventions rather than highly individualized supports</a:t>
            </a: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Tier 2 interventions can be determined without pulling together a team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formed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specifically for the student</a:t>
            </a: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Data used for monitoring students at Tier 2 are often existing data sources, such as ODRs, rather than observation data taken on specifically defined behaviors</a:t>
            </a: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28600" y="1371600"/>
            <a:ext cx="3657600" cy="639762"/>
          </a:xfrm>
        </p:spPr>
        <p:txBody>
          <a:bodyPr/>
          <a:lstStyle/>
          <a:p>
            <a:r>
              <a:rPr lang="en-US" sz="2800" dirty="0" smtClean="0"/>
              <a:t>Similarities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28600" y="2133600"/>
            <a:ext cx="3962400" cy="3951288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Systematic problem solving process is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foundation</a:t>
            </a:r>
          </a:p>
          <a:p>
            <a:pPr marL="114300" indent="0">
              <a:buClr>
                <a:srgbClr val="3333CC"/>
              </a:buClr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Supports put in place are based on the function of the student behavior</a:t>
            </a: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Data are used for determining &amp; monitoring interventions</a:t>
            </a: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458200" cy="86177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6000">
                <a:schemeClr val="accent1">
                  <a:lumMod val="40000"/>
                  <a:lumOff val="60000"/>
                </a:schemeClr>
              </a:gs>
              <a:gs pos="100000">
                <a:srgbClr val="FF0000"/>
              </a:gs>
            </a:gsLst>
            <a:lin ang="0" scaled="0"/>
            <a:tileRect/>
          </a:gra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Tier 2 &amp; 3 Comparisons</a:t>
            </a:r>
          </a:p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905000" y="1219200"/>
            <a:ext cx="2362201" cy="18897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337916" y="1244941"/>
            <a:ext cx="2217738" cy="185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686142">
            <a:off x="3045886" y="2861747"/>
            <a:ext cx="2347106" cy="2196123"/>
            <a:chOff x="1621757" y="2920389"/>
            <a:chExt cx="1788662" cy="15973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33"/>
            <p:cNvSpPr/>
            <p:nvPr/>
          </p:nvSpPr>
          <p:spPr>
            <a:xfrm>
              <a:off x="1621757" y="3315063"/>
              <a:ext cx="1058747" cy="120263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9962890">
              <a:off x="1851219" y="3800961"/>
              <a:ext cx="5998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Systems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51672" y="2920389"/>
              <a:ext cx="1058747" cy="1202631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0049099">
              <a:off x="2584348" y="3436820"/>
              <a:ext cx="593392" cy="26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Problem-Solving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Tier 2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52800" y="762000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762000"/>
            <a:ext cx="2285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91000" y="4953000"/>
            <a:ext cx="2" cy="762000"/>
          </a:xfrm>
          <a:prstGeom prst="straightConnector1">
            <a:avLst/>
          </a:prstGeom>
          <a:ln w="762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1676400" y="5791200"/>
            <a:ext cx="539425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2800" b="1" dirty="0" smtClean="0"/>
              <a:t>Check-In / Check –Out (CICO)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34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panose="020B0603020202020204" pitchFamily="34" charset="0"/>
                <a:cs typeface="Arial" pitchFamily="34" charset="0"/>
              </a:rPr>
              <a:t>Check-in-Check-out</a:t>
            </a:r>
            <a:r>
              <a:rPr lang="en-US" dirty="0" smtClean="0"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608512"/>
          </a:xfrm>
        </p:spPr>
        <p:txBody>
          <a:bodyPr>
            <a:normAutofit/>
          </a:bodyPr>
          <a:lstStyle/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3200" b="1" dirty="0" smtClean="0">
                <a:latin typeface="Calibri" charset="0"/>
                <a:cs typeface="Arial" charset="0"/>
              </a:rPr>
              <a:t>Overview: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  <a:cs typeface="Arial" charset="0"/>
              </a:rPr>
              <a:t>An </a:t>
            </a:r>
            <a:r>
              <a:rPr lang="en-US" sz="2400" dirty="0">
                <a:latin typeface="Calibri" charset="0"/>
                <a:cs typeface="Arial" charset="0"/>
              </a:rPr>
              <a:t>extension of Tier 1 through increased positive adult-student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Arial" charset="0"/>
              </a:rPr>
              <a:t>Most likely to benefit students who desire increased positive adult attention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Arial" charset="0"/>
              </a:rPr>
              <a:t>Minimal time required from teacher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Arial" charset="0"/>
              </a:rPr>
              <a:t>Can be a first stop intervention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Arial" charset="0"/>
              </a:rPr>
              <a:t>Having 7-12% students accessing CICO supports routine establishment of intervention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cs typeface="Arial" charset="0"/>
              </a:rPr>
              <a:t>If you only have 1-2% on CICO, you may be waiting for kids who will likely need more….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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85800" y="6477000"/>
            <a:ext cx="277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000000"/>
                </a:solidFill>
                <a:cs typeface="ＭＳ Ｐゴシック" charset="0"/>
              </a:rPr>
              <a:t>Adapted from Illinois PBIS 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72400" y="5257800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062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924800" cy="1676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panose="020B0603020202020204" pitchFamily="34" charset="0"/>
              </a:rPr>
              <a:t>What does it look like? CICO Example of </a:t>
            </a:r>
            <a:r>
              <a:rPr lang="en-US" i="1" dirty="0" smtClean="0">
                <a:latin typeface="Trebuchet MS" panose="020B0603020202020204" pitchFamily="34" charset="0"/>
              </a:rPr>
              <a:t>Daily </a:t>
            </a:r>
            <a:r>
              <a:rPr lang="en-US" i="1" dirty="0">
                <a:latin typeface="Trebuchet MS" panose="020B0603020202020204" pitchFamily="34" charset="0"/>
              </a:rPr>
              <a:t>Cycle </a:t>
            </a:r>
            <a:r>
              <a:rPr lang="en-US" sz="2000" dirty="0" smtClean="0">
                <a:latin typeface="Trebuchet MS" panose="020B0603020202020204" pitchFamily="34" charset="0"/>
              </a:rPr>
              <a:t>(</a:t>
            </a:r>
            <a:r>
              <a:rPr lang="en-US" sz="2000" dirty="0">
                <a:latin typeface="Trebuchet MS" panose="020B0603020202020204" pitchFamily="34" charset="0"/>
              </a:rPr>
              <a:t>March &amp; Horner, 1998</a:t>
            </a:r>
            <a:r>
              <a:rPr lang="en-US" sz="2700" dirty="0" smtClean="0">
                <a:latin typeface="Trebuchet MS" panose="020B0603020202020204" pitchFamily="34" charset="0"/>
              </a:rPr>
              <a:t>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8486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dirty="0">
                <a:latin typeface="Calibri" charset="0"/>
              </a:rPr>
              <a:t>1</a:t>
            </a:r>
            <a:r>
              <a:rPr lang="en-US" sz="2400" b="1" dirty="0">
                <a:latin typeface="Calibri" charset="0"/>
              </a:rPr>
              <a:t>. Check-in with assigned adult upon arrival to school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Adult positively greets student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Review School-wide expectations (daily goals)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Students pick up new Daily Progress Report card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Provide materials (pencil etc.) if needed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Turn in previous </a:t>
            </a:r>
            <a:r>
              <a:rPr lang="en-US" sz="2400" dirty="0" smtClean="0">
                <a:latin typeface="Calibri" charset="0"/>
              </a:rPr>
              <a:t>day’s </a:t>
            </a:r>
            <a:r>
              <a:rPr lang="en-US" sz="2400" dirty="0">
                <a:latin typeface="Calibri" charset="0"/>
              </a:rPr>
              <a:t>signed form (optional)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>
                <a:latin typeface="Calibri" charset="0"/>
              </a:rPr>
              <a:t>	* Provide </a:t>
            </a:r>
            <a:r>
              <a:rPr lang="en-US" sz="2400" dirty="0" err="1">
                <a:latin typeface="Calibri" charset="0"/>
              </a:rPr>
              <a:t>reinforcer</a:t>
            </a:r>
            <a:r>
              <a:rPr lang="en-US" sz="2400" dirty="0">
                <a:latin typeface="Calibri" charset="0"/>
              </a:rPr>
              <a:t> for check-in (optional)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85800" y="6477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72400" y="5257800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67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391400" cy="5562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ea typeface="+mn-ea"/>
                <a:cs typeface="+mn-cs"/>
              </a:rPr>
              <a:t>2. At each class: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Teacher provides </a:t>
            </a:r>
            <a:r>
              <a:rPr lang="en-US" sz="2400" u="sng" dirty="0" smtClean="0">
                <a:solidFill>
                  <a:schemeClr val="accent5"/>
                </a:solidFill>
                <a:ea typeface="+mn-ea"/>
                <a:cs typeface="+mn-cs"/>
              </a:rPr>
              <a:t>positive feedback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and, if needed, corrective </a:t>
            </a:r>
            <a:r>
              <a:rPr lang="en-US" sz="2400" dirty="0" smtClean="0">
                <a:ea typeface="+mn-ea"/>
                <a:cs typeface="+mn-cs"/>
              </a:rPr>
              <a:t>behavioral feedback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Teacher completes DPR </a:t>
            </a:r>
            <a:r>
              <a:rPr lang="en-US" sz="2400" b="1" i="1" dirty="0" smtClean="0">
                <a:ea typeface="+mn-ea"/>
                <a:cs typeface="+mn-cs"/>
              </a:rPr>
              <a:t>or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Student completes self-monitoring </a:t>
            </a:r>
          </a:p>
          <a:p>
            <a:pPr marL="297180" lvl="1" indent="0">
              <a:lnSpc>
                <a:spcPct val="80000"/>
              </a:lnSpc>
              <a:buClr>
                <a:schemeClr val="tx2"/>
              </a:buClr>
              <a:buNone/>
              <a:defRPr/>
            </a:pPr>
            <a:r>
              <a:rPr lang="en-US" dirty="0" smtClean="0">
                <a:ea typeface="+mn-ea"/>
                <a:cs typeface="+mn-cs"/>
              </a:rPr>
              <a:t>DPR/teacher checks and initials card (</a:t>
            </a:r>
            <a:r>
              <a:rPr lang="en-US" i="1" dirty="0" smtClean="0">
                <a:ea typeface="+mn-ea"/>
                <a:cs typeface="+mn-cs"/>
              </a:rPr>
              <a:t>self-monitoring normally happens as students begin to successfully exit the intervention)</a:t>
            </a:r>
            <a:endParaRPr lang="en-US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  <a:cs typeface="+mn-cs"/>
              </a:rPr>
              <a:t>3. Check-out at end of day: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Review points &amp; goals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Reinforce youth for checking-out (token/recognition optional, think beyond school-wide token)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Receive reinforcer if goal met (optional, but good idea)</a:t>
            </a:r>
          </a:p>
          <a:p>
            <a:pPr indent="-342900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Take DPR card home (optional)		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629400" y="63246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 dirty="0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51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rebuchet MS" panose="020B0603020202020204" pitchFamily="34" charset="0"/>
              </a:rPr>
              <a:t>CICO </a:t>
            </a:r>
            <a:r>
              <a:rPr lang="en-US" i="1" dirty="0">
                <a:latin typeface="Trebuchet MS" panose="020B0603020202020204" pitchFamily="34" charset="0"/>
              </a:rPr>
              <a:t>Daily Cycle </a:t>
            </a:r>
            <a:r>
              <a:rPr lang="en-US" dirty="0">
                <a:latin typeface="Trebuchet MS" panose="020B0603020202020204" pitchFamily="34" charset="0"/>
              </a:rPr>
              <a:t>continued…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13427" y="228600"/>
            <a:ext cx="1084502" cy="1271758"/>
            <a:chOff x="3106502" y="479809"/>
            <a:chExt cx="1389302" cy="1653488"/>
          </a:xfrm>
        </p:grpSpPr>
        <p:sp>
          <p:nvSpPr>
            <p:cNvPr id="7" name="Freeform 6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07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62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400" b="1" dirty="0"/>
              <a:t>4. Share DPR with parent (optional)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Talk with parents about intervention and invite them to participate</a:t>
            </a:r>
          </a:p>
          <a:p>
            <a:pPr marL="609600" indent="-609600" eaLnBrk="1" hangingPunct="1">
              <a:defRPr/>
            </a:pPr>
            <a:r>
              <a:rPr lang="en-US" sz="2400" dirty="0" smtClean="0"/>
              <a:t>Students may receive </a:t>
            </a:r>
            <a:r>
              <a:rPr lang="en-US" sz="2400" dirty="0" err="1" smtClean="0"/>
              <a:t>reinforcer</a:t>
            </a:r>
            <a:r>
              <a:rPr lang="en-US" sz="2400" dirty="0" smtClean="0"/>
              <a:t> </a:t>
            </a:r>
            <a:r>
              <a:rPr lang="en-US" sz="2400" dirty="0"/>
              <a:t>from parent</a:t>
            </a:r>
          </a:p>
          <a:p>
            <a:pPr marL="609600" indent="-609600" eaLnBrk="1" hangingPunct="1">
              <a:defRPr/>
            </a:pPr>
            <a:r>
              <a:rPr lang="en-US" sz="2400" dirty="0"/>
              <a:t>Invite parents to sign card</a:t>
            </a:r>
          </a:p>
          <a:p>
            <a:pPr marL="609600" indent="-609600" eaLnBrk="1" hangingPunct="1">
              <a:defRPr/>
            </a:pPr>
            <a:r>
              <a:rPr lang="en-US" sz="2400" dirty="0"/>
              <a:t>No consequence to students if not signed by parent</a:t>
            </a:r>
            <a:endParaRPr lang="en-US" altLang="ja-JP" sz="2400" dirty="0">
              <a:ea typeface="ＭＳ 明朝" charset="0"/>
              <a:cs typeface="ＭＳ 明朝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400" b="1" dirty="0">
                <a:cs typeface="+mn-cs"/>
              </a:rPr>
              <a:t>5. Return signed card next day </a:t>
            </a:r>
          </a:p>
          <a:p>
            <a:pPr marL="609600" indent="-609600" eaLnBrk="1" hangingPunct="1">
              <a:defRPr/>
            </a:pPr>
            <a:r>
              <a:rPr lang="en-US" sz="2400" u="sng" dirty="0">
                <a:solidFill>
                  <a:schemeClr val="accent2"/>
                </a:solidFill>
                <a:cs typeface="+mn-cs"/>
              </a:rPr>
              <a:t>Celebrate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and prepare for the next day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85800" y="647700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000000"/>
                </a:solidFill>
                <a:cs typeface="ＭＳ Ｐゴシック" charset="0"/>
              </a:rPr>
              <a:t>Adapted from Illinois PBIS Network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6951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ebuchet MS" panose="020B0603020202020204" pitchFamily="34" charset="0"/>
              </a:rPr>
              <a:t>CICO </a:t>
            </a:r>
            <a:r>
              <a:rPr lang="en-US" i="1" dirty="0" smtClean="0">
                <a:latin typeface="Trebuchet MS" panose="020B0603020202020204" pitchFamily="34" charset="0"/>
              </a:rPr>
              <a:t>Daily Cycle </a:t>
            </a:r>
            <a:r>
              <a:rPr lang="en-US" dirty="0" smtClean="0">
                <a:latin typeface="Trebuchet MS" panose="020B0603020202020204" pitchFamily="34" charset="0"/>
              </a:rPr>
              <a:t>continued…</a:t>
            </a:r>
            <a:endParaRPr lang="en-US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72400" y="5257800"/>
            <a:ext cx="1084502" cy="1271758"/>
            <a:chOff x="3106502" y="479809"/>
            <a:chExt cx="1389302" cy="1653488"/>
          </a:xfrm>
        </p:grpSpPr>
        <p:sp>
          <p:nvSpPr>
            <p:cNvPr id="7" name="Freeform 6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47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6324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anose="020B0603020202020204" pitchFamily="34" charset="0"/>
              </a:rPr>
              <a:t>Which students could benefit from CICO?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1628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New students entering building mid-year (like orientation to the building</a:t>
            </a:r>
            <a:r>
              <a:rPr lang="en-US" sz="2400" dirty="0" smtClean="0">
                <a:ea typeface="+mn-ea"/>
                <a:cs typeface="+mn-cs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Students with </a:t>
            </a:r>
            <a:r>
              <a:rPr lang="en-US" sz="2400" dirty="0">
                <a:ea typeface="+mn-ea"/>
                <a:cs typeface="+mn-cs"/>
              </a:rPr>
              <a:t>low-level problem behavior (identified by # of ODRs, teacher referral based on classroom management charts, etc</a:t>
            </a:r>
            <a:r>
              <a:rPr lang="en-US" sz="2400" dirty="0" smtClean="0">
                <a:ea typeface="+mn-ea"/>
                <a:cs typeface="+mn-cs"/>
              </a:rPr>
              <a:t>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Children who are </a:t>
            </a:r>
            <a:r>
              <a:rPr lang="en-US" sz="2400" dirty="0" err="1">
                <a:ea typeface="+mn-ea"/>
                <a:cs typeface="+mn-cs"/>
              </a:rPr>
              <a:t>internalizers</a:t>
            </a:r>
            <a:r>
              <a:rPr lang="en-US" sz="2400" dirty="0">
                <a:ea typeface="+mn-ea"/>
                <a:cs typeface="+mn-cs"/>
              </a:rPr>
              <a:t> (identified by visits to nurses office, sits alone at lunch, etc</a:t>
            </a:r>
            <a:r>
              <a:rPr lang="en-US" sz="2400" dirty="0" smtClean="0">
                <a:ea typeface="+mn-ea"/>
                <a:cs typeface="+mn-cs"/>
              </a:rPr>
              <a:t>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As </a:t>
            </a:r>
            <a:r>
              <a:rPr lang="en-US" sz="2400" dirty="0" smtClean="0">
                <a:ea typeface="+mn-ea"/>
                <a:cs typeface="+mn-cs"/>
              </a:rPr>
              <a:t>one part </a:t>
            </a:r>
            <a:r>
              <a:rPr lang="en-US" sz="2400" dirty="0">
                <a:ea typeface="+mn-ea"/>
                <a:cs typeface="+mn-cs"/>
              </a:rPr>
              <a:t>of </a:t>
            </a:r>
            <a:r>
              <a:rPr lang="en-US" sz="2400" dirty="0" smtClean="0">
                <a:ea typeface="+mn-ea"/>
                <a:cs typeface="+mn-cs"/>
              </a:rPr>
              <a:t>an individual support </a:t>
            </a:r>
            <a:r>
              <a:rPr lang="en-US" sz="2400" dirty="0">
                <a:ea typeface="+mn-ea"/>
                <a:cs typeface="+mn-cs"/>
              </a:rPr>
              <a:t>plan for a </a:t>
            </a:r>
            <a:r>
              <a:rPr lang="en-US" sz="2400" dirty="0" smtClean="0">
                <a:ea typeface="+mn-ea"/>
                <a:cs typeface="+mn-cs"/>
              </a:rPr>
              <a:t>student  (another </a:t>
            </a:r>
            <a:r>
              <a:rPr lang="en-US" sz="2400" dirty="0">
                <a:ea typeface="+mn-ea"/>
                <a:cs typeface="+mn-cs"/>
              </a:rPr>
              <a:t>layer of intervention)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85800" y="6477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1084502" cy="1271758"/>
            <a:chOff x="3106502" y="479809"/>
            <a:chExt cx="1389302" cy="1653488"/>
          </a:xfrm>
        </p:grpSpPr>
        <p:sp>
          <p:nvSpPr>
            <p:cNvPr id="6" name="Freeform 5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72400" y="5257800"/>
            <a:ext cx="1084502" cy="1271758"/>
            <a:chOff x="3106502" y="479809"/>
            <a:chExt cx="1389302" cy="1653488"/>
          </a:xfrm>
        </p:grpSpPr>
        <p:sp>
          <p:nvSpPr>
            <p:cNvPr id="9" name="Freeform 8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rebuchet MS" panose="020B0603020202020204" pitchFamily="34" charset="0"/>
              </a:rPr>
              <a:t>Data-Based Decision-Rules: </a:t>
            </a:r>
            <a:endParaRPr lang="en-US" sz="4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4557"/>
            <a:ext cx="7620000" cy="5029200"/>
          </a:xfrm>
        </p:spPr>
        <p:txBody>
          <a:bodyPr rtlCol="0">
            <a:normAutofit fontScale="92500" lnSpcReduction="10000"/>
          </a:bodyPr>
          <a:lstStyle/>
          <a:p>
            <a:pPr marL="6286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u="sng" dirty="0" smtClean="0">
                <a:ea typeface="+mn-ea"/>
                <a:cs typeface="+mn-cs"/>
              </a:rPr>
              <a:t>How will </a:t>
            </a:r>
            <a:r>
              <a:rPr lang="en-US" sz="2800" u="sng" dirty="0" smtClean="0"/>
              <a:t>we identify students for CICO</a:t>
            </a:r>
            <a:r>
              <a:rPr lang="en-US" sz="2800" dirty="0" smtClean="0">
                <a:ea typeface="+mn-ea"/>
                <a:cs typeface="+mn-cs"/>
              </a:rPr>
              <a:t>?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Student is identified by </a:t>
            </a:r>
            <a:r>
              <a:rPr lang="en-US" sz="2400" dirty="0"/>
              <a:t>3</a:t>
            </a:r>
            <a:r>
              <a:rPr lang="en-US" sz="2400" dirty="0" smtClean="0">
                <a:ea typeface="+mn-ea"/>
              </a:rPr>
              <a:t> or more ODRs in a month.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Request for assistance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Parent Request</a:t>
            </a:r>
            <a:endParaRPr lang="en-US" sz="2400" dirty="0" smtClean="0">
              <a:ea typeface="+mn-ea"/>
            </a:endParaRPr>
          </a:p>
          <a:p>
            <a:pPr marL="75438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endParaRPr lang="en-US" sz="1300" dirty="0" smtClean="0">
              <a:solidFill>
                <a:srgbClr val="FF0000"/>
              </a:solidFill>
              <a:ea typeface="+mn-ea"/>
            </a:endParaRPr>
          </a:p>
          <a:p>
            <a:pPr marL="6286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u="sng" dirty="0" smtClean="0">
                <a:ea typeface="+mn-ea"/>
                <a:cs typeface="+mn-cs"/>
              </a:rPr>
              <a:t>What will we use to monitor progress</a:t>
            </a:r>
            <a:r>
              <a:rPr lang="en-US" sz="2800" dirty="0" smtClean="0">
                <a:ea typeface="+mn-ea"/>
                <a:cs typeface="+mn-cs"/>
              </a:rPr>
              <a:t>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DPR data are collected daily &amp; reviewed every other week. Data are collected for 4-6 weeks </a:t>
            </a:r>
          </a:p>
          <a:p>
            <a:pPr marL="228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endParaRPr lang="en-US" sz="1200" dirty="0" smtClean="0">
              <a:ea typeface="+mn-ea"/>
            </a:endParaRPr>
          </a:p>
          <a:p>
            <a:pPr marL="628650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u="sng" dirty="0" smtClean="0">
                <a:ea typeface="+mn-ea"/>
                <a:cs typeface="+mn-cs"/>
              </a:rPr>
              <a:t>What are our exiting/transitioning rules?</a:t>
            </a:r>
            <a:endParaRPr lang="en-US" sz="2800" dirty="0" smtClean="0"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Student received a total of 80% of DPR points averaged per day/week for 4 weeks and has had no new ODRs. Student may be transitioned to self-monitoring for additional cycle or graduated.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“Interventions Change”: If student is not making progress, what to do </a:t>
            </a:r>
            <a:r>
              <a:rPr lang="en-US" sz="2000" dirty="0" smtClean="0"/>
              <a:t>next</a:t>
            </a:r>
            <a:endParaRPr lang="en-US" sz="20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1174" y="5534705"/>
            <a:ext cx="1058863" cy="1203325"/>
            <a:chOff x="1621756" y="3315064"/>
            <a:chExt cx="1058747" cy="1202631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1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3" y="30480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anose="020B0603020202020204" pitchFamily="34" charset="0"/>
              </a:rPr>
              <a:t>Can we staff CICO?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1438275"/>
            <a:ext cx="7467600" cy="4800600"/>
          </a:xfrm>
        </p:spPr>
        <p:txBody>
          <a:bodyPr>
            <a:normAutofit/>
          </a:bodyPr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cs typeface="+mn-cs"/>
              </a:rPr>
              <a:t>Who will be your coordinator?</a:t>
            </a:r>
          </a:p>
          <a:p>
            <a:pPr marL="411480" lvl="1" indent="0">
              <a:buFont typeface="Arial" charset="0"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en-US" sz="2400" b="1" dirty="0" smtClean="0"/>
              <a:t>Think about</a:t>
            </a:r>
            <a:r>
              <a:rPr lang="en-US" sz="2400" b="1" dirty="0"/>
              <a:t> </a:t>
            </a:r>
            <a:r>
              <a:rPr lang="en-US" sz="2400" b="1" dirty="0" smtClean="0"/>
              <a:t>your facilitators:</a:t>
            </a:r>
          </a:p>
          <a:p>
            <a:pPr lvl="1">
              <a:defRPr/>
            </a:pPr>
            <a:r>
              <a:rPr lang="en-US" b="1" dirty="0" smtClean="0">
                <a:cs typeface="+mn-cs"/>
              </a:rPr>
              <a:t>Who would make good facilitators?</a:t>
            </a:r>
          </a:p>
          <a:p>
            <a:pPr lvl="2">
              <a:defRPr/>
            </a:pPr>
            <a:r>
              <a:rPr lang="en-US" sz="2200" dirty="0" smtClean="0"/>
              <a:t>Flexibility to meet with students</a:t>
            </a:r>
          </a:p>
          <a:p>
            <a:pPr lvl="2">
              <a:defRPr/>
            </a:pPr>
            <a:r>
              <a:rPr lang="en-US" sz="2200" dirty="0" smtClean="0"/>
              <a:t>Students would enjoy meeting with</a:t>
            </a:r>
          </a:p>
          <a:p>
            <a:pPr lvl="2">
              <a:defRPr/>
            </a:pPr>
            <a:r>
              <a:rPr lang="en-US" sz="2200" dirty="0" smtClean="0"/>
              <a:t>Positive orientation </a:t>
            </a:r>
          </a:p>
          <a:p>
            <a:pPr lvl="1">
              <a:defRPr/>
            </a:pPr>
            <a:r>
              <a:rPr lang="en-US" b="1" dirty="0" smtClean="0">
                <a:cs typeface="+mn-cs"/>
              </a:rPr>
              <a:t>How will they </a:t>
            </a:r>
            <a:r>
              <a:rPr lang="en-US" b="1" dirty="0">
                <a:cs typeface="+mn-cs"/>
              </a:rPr>
              <a:t>would be prepared to participate</a:t>
            </a:r>
            <a:r>
              <a:rPr lang="en-US" b="1" dirty="0" smtClean="0">
                <a:cs typeface="+mn-cs"/>
              </a:rPr>
              <a:t>?</a:t>
            </a:r>
          </a:p>
          <a:p>
            <a:pPr lvl="2">
              <a:defRPr/>
            </a:pPr>
            <a:r>
              <a:rPr lang="en-US" sz="2200" dirty="0" smtClean="0"/>
              <a:t>Training</a:t>
            </a:r>
          </a:p>
          <a:p>
            <a:pPr lvl="2">
              <a:defRPr/>
            </a:pPr>
            <a:r>
              <a:rPr lang="en-US" sz="2200" dirty="0" smtClean="0"/>
              <a:t>Materials</a:t>
            </a:r>
          </a:p>
          <a:p>
            <a:pPr lvl="2">
              <a:defRPr/>
            </a:pPr>
            <a:r>
              <a:rPr lang="en-US" sz="2200" dirty="0" smtClean="0"/>
              <a:t>Preserving time</a:t>
            </a:r>
          </a:p>
          <a:p>
            <a:pPr lvl="2">
              <a:defRPr/>
            </a:pPr>
            <a:r>
              <a:rPr lang="en-US" sz="2200" dirty="0" smtClean="0"/>
              <a:t>Back up plan when not available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52400"/>
            <a:ext cx="1084502" cy="1271758"/>
            <a:chOff x="3106502" y="479809"/>
            <a:chExt cx="1389302" cy="1653488"/>
          </a:xfrm>
        </p:grpSpPr>
        <p:sp>
          <p:nvSpPr>
            <p:cNvPr id="5" name="Freeform 4"/>
            <p:cNvSpPr/>
            <p:nvPr/>
          </p:nvSpPr>
          <p:spPr>
            <a:xfrm rot="1686142">
              <a:off x="3106502" y="479809"/>
              <a:ext cx="1389302" cy="1653488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49032">
              <a:off x="3407607" y="1166496"/>
              <a:ext cx="787094" cy="28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1576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00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rebuchet MS" panose="020B0603020202020204" pitchFamily="34" charset="0"/>
              </a:rPr>
              <a:t>Systems for </a:t>
            </a:r>
            <a:r>
              <a:rPr lang="en-US" sz="4000" dirty="0" smtClean="0">
                <a:latin typeface="Trebuchet MS" panose="020B0603020202020204" pitchFamily="34" charset="0"/>
              </a:rPr>
              <a:t>Reinforcing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6488" y="990600"/>
            <a:ext cx="3352800" cy="639762"/>
          </a:xfrm>
        </p:spPr>
        <p:txBody>
          <a:bodyPr/>
          <a:lstStyle/>
          <a:p>
            <a:r>
              <a:rPr lang="en-US" sz="3200" dirty="0" smtClean="0"/>
              <a:t>Students 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60281" y="1371600"/>
            <a:ext cx="4038600" cy="6096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76"/>
              </a:spcBef>
            </a:pPr>
            <a:r>
              <a:rPr lang="en-US" sz="3500" dirty="0" smtClean="0">
                <a:latin typeface="Calibri" charset="0"/>
              </a:rPr>
              <a:t>Will students receive “ticket” or </a:t>
            </a:r>
            <a:r>
              <a:rPr lang="en-US" sz="3500" dirty="0">
                <a:latin typeface="Calibri" charset="0"/>
              </a:rPr>
              <a:t>other type of reinforcement for checking in/out? Daily? Weekly? </a:t>
            </a:r>
          </a:p>
          <a:p>
            <a:pPr eaLnBrk="1" hangingPunct="1">
              <a:lnSpc>
                <a:spcPct val="120000"/>
              </a:lnSpc>
              <a:spcBef>
                <a:spcPts val="576"/>
              </a:spcBef>
            </a:pPr>
            <a:r>
              <a:rPr lang="en-US" sz="3500" dirty="0">
                <a:latin typeface="Calibri" charset="0"/>
              </a:rPr>
              <a:t>Unexpected or Intermittent reinforcement for </a:t>
            </a:r>
            <a:r>
              <a:rPr lang="en-US" sz="3500" dirty="0" smtClean="0">
                <a:latin typeface="Calibri" charset="0"/>
              </a:rPr>
              <a:t>“being brave” and </a:t>
            </a:r>
            <a:r>
              <a:rPr lang="en-US" sz="3500" dirty="0">
                <a:latin typeface="Calibri" charset="0"/>
              </a:rPr>
              <a:t>handing in a DPR with low scores  </a:t>
            </a:r>
          </a:p>
          <a:p>
            <a:pPr eaLnBrk="1" hangingPunct="1">
              <a:lnSpc>
                <a:spcPct val="120000"/>
              </a:lnSpc>
              <a:spcBef>
                <a:spcPts val="576"/>
              </a:spcBef>
            </a:pPr>
            <a:r>
              <a:rPr lang="en-US" sz="3500" dirty="0">
                <a:latin typeface="Calibri" charset="0"/>
              </a:rPr>
              <a:t>I</a:t>
            </a:r>
            <a:r>
              <a:rPr lang="en-US" sz="3500" dirty="0" smtClean="0">
                <a:latin typeface="Calibri" charset="0"/>
              </a:rPr>
              <a:t>ntermittent </a:t>
            </a:r>
            <a:r>
              <a:rPr lang="en-US" sz="3500" dirty="0">
                <a:latin typeface="Calibri" charset="0"/>
              </a:rPr>
              <a:t>reinforcement for checking out with DPR ('catch kids' doing the right thing, look for other opportunities to provide intermittent reinforcement)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3657600" cy="639762"/>
          </a:xfrm>
        </p:spPr>
        <p:txBody>
          <a:bodyPr/>
          <a:lstStyle/>
          <a:p>
            <a:r>
              <a:rPr lang="en-US" sz="3200" dirty="0" smtClean="0"/>
              <a:t>Staff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1600200"/>
            <a:ext cx="3657600" cy="3951288"/>
          </a:xfrm>
        </p:spPr>
        <p:txBody>
          <a:bodyPr/>
          <a:lstStyle/>
          <a:p>
            <a:r>
              <a:rPr lang="en-US" sz="2200" dirty="0">
                <a:latin typeface="Calibri" charset="0"/>
              </a:rPr>
              <a:t>How will you acknowledge staff for participating in CICO?</a:t>
            </a:r>
          </a:p>
          <a:p>
            <a:r>
              <a:rPr lang="en-US" sz="2200" dirty="0">
                <a:latin typeface="Calibri" charset="0"/>
              </a:rPr>
              <a:t>What intermittent unexpected reinforcement will be offered to staff?</a:t>
            </a:r>
          </a:p>
          <a:p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553200" y="63246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 dirty="0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1254" y="5412014"/>
            <a:ext cx="1058863" cy="1203325"/>
            <a:chOff x="1621756" y="3315064"/>
            <a:chExt cx="1058747" cy="1202631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7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8"/>
          <p:cNvSpPr txBox="1">
            <a:spLocks noChangeArrowheads="1"/>
          </p:cNvSpPr>
          <p:nvPr/>
        </p:nvSpPr>
        <p:spPr bwMode="auto">
          <a:xfrm>
            <a:off x="6653213" y="6418263"/>
            <a:ext cx="2490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charset="0"/>
                <a:cs typeface="ＭＳ Ｐゴシック" charset="0"/>
              </a:rPr>
              <a:t>Everett et al. (2011)</a:t>
            </a:r>
          </a:p>
        </p:txBody>
      </p:sp>
      <p:grpSp>
        <p:nvGrpSpPr>
          <p:cNvPr id="54275" name="Group 11"/>
          <p:cNvGrpSpPr>
            <a:grpSpLocks/>
          </p:cNvGrpSpPr>
          <p:nvPr/>
        </p:nvGrpSpPr>
        <p:grpSpPr bwMode="auto">
          <a:xfrm rot="3438908">
            <a:off x="165100" y="5218113"/>
            <a:ext cx="1787525" cy="1597025"/>
            <a:chOff x="1621756" y="2920390"/>
            <a:chExt cx="1788662" cy="159730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18126" y="3316776"/>
              <a:ext cx="1059536" cy="1201949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279" name="TextBox 13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348406" y="2922990"/>
              <a:ext cx="1059537" cy="1201948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CD5B5"/>
            </a:soli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281" name="TextBox 15"/>
            <p:cNvSpPr txBox="1">
              <a:spLocks noChangeArrowheads="1"/>
            </p:cNvSpPr>
            <p:nvPr/>
          </p:nvSpPr>
          <p:spPr bwMode="auto">
            <a:xfrm rot="-1550901">
              <a:off x="2584348" y="3386467"/>
              <a:ext cx="593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Problem-Solving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9" y="417513"/>
            <a:ext cx="8005762" cy="15716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rebuchet MS" charset="0"/>
              </a:rPr>
              <a:t>Communicating about CICO Intervention With School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4775"/>
            <a:ext cx="7620000" cy="328670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Share </a:t>
            </a:r>
            <a:r>
              <a:rPr lang="en-US" sz="2800" dirty="0" smtClean="0">
                <a:cs typeface="+mn-cs"/>
              </a:rPr>
              <a:t>information </a:t>
            </a:r>
            <a:r>
              <a:rPr lang="en-US" sz="2800" dirty="0">
                <a:cs typeface="+mn-cs"/>
              </a:rPr>
              <a:t>about both the procedures and </a:t>
            </a:r>
            <a:r>
              <a:rPr lang="en-US" sz="2800" dirty="0" smtClean="0">
                <a:cs typeface="+mn-cs"/>
              </a:rPr>
              <a:t>the outcomes (data) of </a:t>
            </a:r>
            <a:r>
              <a:rPr lang="en-US" sz="2800" dirty="0">
                <a:cs typeface="+mn-cs"/>
              </a:rPr>
              <a:t>CICO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Provide explicit teaching of CICO procedures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1002257" y="1777739"/>
            <a:ext cx="5677" cy="471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21863" name="Line 31"/>
          <p:cNvSpPr>
            <a:spLocks noChangeShapeType="1"/>
          </p:cNvSpPr>
          <p:nvPr/>
        </p:nvSpPr>
        <p:spPr bwMode="auto">
          <a:xfrm flipH="1">
            <a:off x="1015906" y="2802300"/>
            <a:ext cx="0" cy="1783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2022447" y="1495425"/>
            <a:ext cx="126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Line 65"/>
          <p:cNvSpPr>
            <a:spLocks noChangeShapeType="1"/>
          </p:cNvSpPr>
          <p:nvPr/>
        </p:nvSpPr>
        <p:spPr bwMode="auto">
          <a:xfrm>
            <a:off x="5320433" y="14954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307947" y="2249500"/>
            <a:ext cx="1600200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Plans SW &amp; Class-wide supports</a:t>
            </a:r>
          </a:p>
        </p:txBody>
      </p:sp>
      <p:sp>
        <p:nvSpPr>
          <p:cNvPr id="121883" name="Text Box 82"/>
          <p:cNvSpPr txBox="1">
            <a:spLocks noChangeArrowheads="1"/>
          </p:cNvSpPr>
          <p:nvPr/>
        </p:nvSpPr>
        <p:spPr bwMode="auto">
          <a:xfrm>
            <a:off x="6959505" y="2089005"/>
            <a:ext cx="1749492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determines overall intervention effectiveness</a:t>
            </a:r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269847" y="1190625"/>
            <a:ext cx="16764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School-wide</a:t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21893" name="Text Box 39"/>
          <p:cNvSpPr txBox="1">
            <a:spLocks noChangeArrowheads="1"/>
          </p:cNvSpPr>
          <p:nvPr/>
        </p:nvSpPr>
        <p:spPr bwMode="auto">
          <a:xfrm>
            <a:off x="332199" y="4668790"/>
            <a:ext cx="1600200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Universal Support through SW </a:t>
            </a:r>
            <a:r>
              <a:rPr lang="en-US" sz="1600" b="1" dirty="0" smtClean="0">
                <a:latin typeface="Trebuchet MS" panose="020B0603020202020204" pitchFamily="34" charset="0"/>
              </a:rPr>
              <a:t>Program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870523" y="1574029"/>
            <a:ext cx="1" cy="48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67606" y="3043090"/>
            <a:ext cx="2357344" cy="2441307"/>
            <a:chOff x="6666100" y="3257924"/>
            <a:chExt cx="2357344" cy="2441307"/>
          </a:xfrm>
        </p:grpSpPr>
        <p:sp>
          <p:nvSpPr>
            <p:cNvPr id="121862" name="Text Box 18"/>
            <p:cNvSpPr txBox="1">
              <a:spLocks noChangeArrowheads="1"/>
            </p:cNvSpPr>
            <p:nvPr/>
          </p:nvSpPr>
          <p:spPr bwMode="auto">
            <a:xfrm>
              <a:off x="6666100" y="4883624"/>
              <a:ext cx="1133921" cy="8002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FBA/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BSP</a:t>
              </a:r>
            </a:p>
            <a:p>
              <a:pPr algn="ctr">
                <a:spcBef>
                  <a:spcPct val="25000"/>
                </a:spcBef>
              </a:pPr>
              <a:r>
                <a:rPr lang="en-US" sz="1600" b="1" dirty="0" smtClean="0">
                  <a:latin typeface="Trebuchet MS" panose="020B0603020202020204" pitchFamily="34" charset="0"/>
                </a:rPr>
                <a:t>PTR</a:t>
              </a:r>
            </a:p>
            <a:p>
              <a:pPr algn="ctr">
                <a:spcBef>
                  <a:spcPct val="25000"/>
                </a:spcBef>
              </a:pPr>
              <a:endParaRPr lang="en-US" sz="800" b="1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21870" name="Line 28"/>
            <p:cNvSpPr>
              <a:spLocks noChangeShapeType="1"/>
            </p:cNvSpPr>
            <p:nvPr/>
          </p:nvSpPr>
          <p:spPr bwMode="auto">
            <a:xfrm flipH="1">
              <a:off x="7373094" y="3257924"/>
              <a:ext cx="395925" cy="1610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1" name="Text Box 18"/>
            <p:cNvSpPr txBox="1">
              <a:spLocks noChangeArrowheads="1"/>
            </p:cNvSpPr>
            <p:nvPr/>
          </p:nvSpPr>
          <p:spPr bwMode="auto">
            <a:xfrm>
              <a:off x="7896385" y="4868234"/>
              <a:ext cx="1127059" cy="8309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Person Centered Planning</a:t>
              </a: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769018" y="3257927"/>
              <a:ext cx="426927" cy="1625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41899" y="4493215"/>
            <a:ext cx="4216207" cy="2149951"/>
            <a:chOff x="2099072" y="4537862"/>
            <a:chExt cx="4216207" cy="2149951"/>
          </a:xfrm>
        </p:grpSpPr>
        <p:sp>
          <p:nvSpPr>
            <p:cNvPr id="19" name="Left Brace 18"/>
            <p:cNvSpPr/>
            <p:nvPr/>
          </p:nvSpPr>
          <p:spPr>
            <a:xfrm>
              <a:off x="2378142" y="4800600"/>
              <a:ext cx="423514" cy="1887213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endCxn id="20" idx="1"/>
            </p:cNvCxnSpPr>
            <p:nvPr/>
          </p:nvCxnSpPr>
          <p:spPr>
            <a:xfrm flipH="1">
              <a:off x="6035416" y="4537862"/>
              <a:ext cx="279863" cy="1199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860" name="Text Box 15"/>
            <p:cNvSpPr txBox="1">
              <a:spLocks noChangeArrowheads="1"/>
            </p:cNvSpPr>
            <p:nvPr/>
          </p:nvSpPr>
          <p:spPr bwMode="auto">
            <a:xfrm>
              <a:off x="2705564" y="5358576"/>
              <a:ext cx="3050803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Group </a:t>
              </a:r>
              <a:r>
                <a:rPr lang="en-US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interventions</a:t>
              </a:r>
            </a:p>
          </p:txBody>
        </p:sp>
        <p:sp>
          <p:nvSpPr>
            <p:cNvPr id="121861" name="Text Box 16"/>
            <p:cNvSpPr txBox="1">
              <a:spLocks noChangeArrowheads="1"/>
            </p:cNvSpPr>
            <p:nvPr/>
          </p:nvSpPr>
          <p:spPr bwMode="auto">
            <a:xfrm>
              <a:off x="2714493" y="5791565"/>
              <a:ext cx="3041874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Group w. </a:t>
              </a:r>
              <a:r>
                <a:rPr lang="en-US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individual features</a:t>
              </a:r>
              <a:endParaRPr lang="en-US" sz="1600" b="1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1867" name="Text Box 42"/>
            <p:cNvSpPr txBox="1">
              <a:spLocks noChangeArrowheads="1"/>
            </p:cNvSpPr>
            <p:nvPr/>
          </p:nvSpPr>
          <p:spPr bwMode="auto">
            <a:xfrm>
              <a:off x="2725130" y="6214708"/>
              <a:ext cx="3072115" cy="338554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sz="1600" b="1" dirty="0">
                  <a:latin typeface="Trebuchet MS" panose="020B0603020202020204" pitchFamily="34" charset="0"/>
                </a:rPr>
                <a:t>Brief </a:t>
              </a:r>
              <a:r>
                <a:rPr lang="en-US" sz="1600" b="1" dirty="0" smtClean="0">
                  <a:latin typeface="Trebuchet MS" panose="020B0603020202020204" pitchFamily="34" charset="0"/>
                </a:rPr>
                <a:t>FBA/BSP</a:t>
              </a:r>
              <a:endParaRPr lang="en-US" sz="1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5739116" y="4800600"/>
              <a:ext cx="296300" cy="1873278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19" idx="1"/>
            </p:cNvCxnSpPr>
            <p:nvPr/>
          </p:nvCxnSpPr>
          <p:spPr>
            <a:xfrm>
              <a:off x="2099072" y="4563342"/>
              <a:ext cx="279070" cy="11808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725130" y="4922814"/>
              <a:ext cx="3031237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charset="0"/>
                </a:rPr>
                <a:t>CICO</a:t>
              </a:r>
            </a:p>
          </p:txBody>
        </p:sp>
      </p:grp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6959506" y="1232071"/>
            <a:ext cx="1749491" cy="430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3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400" b="1" dirty="0">
              <a:latin typeface="Trebuchet MS" panose="020B0603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60783" y="1955872"/>
            <a:ext cx="4495800" cy="2745268"/>
            <a:chOff x="2057400" y="2380958"/>
            <a:chExt cx="4495800" cy="2745268"/>
          </a:xfrm>
        </p:grpSpPr>
        <p:sp>
          <p:nvSpPr>
            <p:cNvPr id="39" name="Text Box 81"/>
            <p:cNvSpPr txBox="1">
              <a:spLocks noChangeArrowheads="1"/>
            </p:cNvSpPr>
            <p:nvPr/>
          </p:nvSpPr>
          <p:spPr bwMode="auto">
            <a:xfrm>
              <a:off x="4427603" y="3467991"/>
              <a:ext cx="2125597" cy="1632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r>
                <a:rPr lang="en-US" sz="1400" b="1" u="sng" dirty="0" smtClean="0"/>
                <a:t>Problem Solving Conversations</a:t>
              </a:r>
              <a:endParaRPr lang="en-US" sz="1400" dirty="0" smtClean="0"/>
            </a:p>
            <a:p>
              <a:pPr algn="ctr" eaLnBrk="1" hangingPunct="1">
                <a:spcBef>
                  <a:spcPct val="15000"/>
                </a:spcBef>
              </a:pPr>
              <a:r>
                <a:rPr lang="en-US" sz="1400" dirty="0"/>
                <a:t>M</a:t>
              </a:r>
              <a:r>
                <a:rPr lang="en-US" sz="1400" dirty="0" smtClean="0"/>
                <a:t>atches students to interventions and monitors progress, making adjustments as needed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51547" y="2380958"/>
              <a:ext cx="720979" cy="1027430"/>
              <a:chOff x="3810001" y="2486921"/>
              <a:chExt cx="720979" cy="133418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3810001" y="2486921"/>
                <a:ext cx="454615" cy="13235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320231" y="3209209"/>
                <a:ext cx="210749" cy="6118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 Box 80"/>
            <p:cNvSpPr txBox="1">
              <a:spLocks noChangeArrowheads="1"/>
            </p:cNvSpPr>
            <p:nvPr/>
          </p:nvSpPr>
          <p:spPr bwMode="auto">
            <a:xfrm>
              <a:off x="2057400" y="3461155"/>
              <a:ext cx="2301942" cy="16650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r>
                <a:rPr lang="en-US" sz="1400" b="1" u="sng" dirty="0" smtClean="0"/>
                <a:t>System 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US" sz="1400" b="1" u="sng" dirty="0" smtClean="0"/>
                <a:t>Conversations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US" sz="1400" dirty="0" smtClean="0"/>
                <a:t>Uses </a:t>
              </a:r>
              <a:r>
                <a:rPr lang="en-US" sz="1400" dirty="0"/>
                <a:t>p</a:t>
              </a:r>
              <a:r>
                <a:rPr lang="en-US" sz="1400" dirty="0" smtClean="0"/>
                <a:t>rocess </a:t>
              </a:r>
              <a:r>
                <a:rPr lang="en-US" sz="1400" dirty="0"/>
                <a:t>data; </a:t>
              </a:r>
              <a:r>
                <a:rPr lang="en-US" sz="1400" dirty="0" smtClean="0"/>
                <a:t>evaluates overall effectiveness; does NOT involve discussion of individual students</a:t>
              </a:r>
              <a:endParaRPr lang="en-US" sz="1400" dirty="0"/>
            </a:p>
          </p:txBody>
        </p:sp>
      </p:grp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2786325" y="1750936"/>
            <a:ext cx="3184458" cy="10187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Identifies targeted student needs,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Selects and supports implementation of relevant interventions, and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Evaluates interventions’ use</a:t>
            </a: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4361931" y="1562720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394046" y="1190625"/>
            <a:ext cx="1811313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T</a:t>
            </a:r>
            <a:r>
              <a:rPr lang="en-US" sz="1600" b="1" dirty="0" smtClean="0">
                <a:latin typeface="Trebuchet MS" panose="020B0603020202020204" pitchFamily="34" charset="0"/>
              </a:rPr>
              <a:t>eam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5302269" y="6568855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i="1" dirty="0">
                <a:latin typeface="Candara" charset="0"/>
              </a:rPr>
              <a:t>Adapted from the Illinois PBIS Network </a:t>
            </a:r>
          </a:p>
        </p:txBody>
      </p:sp>
    </p:spTree>
    <p:extLst>
      <p:ext uri="{BB962C8B-B14F-4D97-AF65-F5344CB8AC3E}">
        <p14:creationId xmlns:p14="http://schemas.microsoft.com/office/powerpoint/2010/main" val="2338632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  <p:bldP spid="12189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924800" cy="1295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dirty="0">
                <a:latin typeface="Trebuchet MS" charset="0"/>
              </a:rPr>
              <a:t>Share information </a:t>
            </a:r>
            <a:r>
              <a:rPr lang="en-US" sz="3600" dirty="0" smtClean="0">
                <a:latin typeface="Trebuchet MS" charset="0"/>
              </a:rPr>
              <a:t>regarding </a:t>
            </a:r>
            <a:r>
              <a:rPr lang="en-US" sz="3600" dirty="0">
                <a:latin typeface="Trebuchet MS" charset="0"/>
              </a:rPr>
              <a:t>program and procedures </a:t>
            </a:r>
            <a:r>
              <a:rPr lang="en-US" sz="3600" i="1" dirty="0" smtClean="0">
                <a:solidFill>
                  <a:srgbClr val="558ED5"/>
                </a:solidFill>
                <a:latin typeface="Trebuchet MS" charset="0"/>
              </a:rPr>
              <a:t>with </a:t>
            </a:r>
            <a:r>
              <a:rPr lang="en-US" sz="3600" i="1" dirty="0">
                <a:solidFill>
                  <a:srgbClr val="558ED5"/>
                </a:solidFill>
                <a:latin typeface="Trebuchet MS" charset="0"/>
              </a:rPr>
              <a:t>all staff and families </a:t>
            </a:r>
            <a:r>
              <a:rPr lang="en-US" sz="2900" b="1" dirty="0">
                <a:latin typeface="Trebuchet MS" charset="0"/>
              </a:rPr>
              <a:t/>
            </a:r>
            <a:br>
              <a:rPr lang="en-US" sz="2900" b="1" dirty="0">
                <a:latin typeface="Trebuchet MS" charset="0"/>
              </a:rPr>
            </a:br>
            <a:endParaRPr lang="en-US" sz="2900" b="1" dirty="0">
              <a:latin typeface="Trebuchet MS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488" y="1640739"/>
            <a:ext cx="7696200" cy="452596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2700" b="1" dirty="0">
                <a:latin typeface="Calibri" charset="0"/>
              </a:rPr>
              <a:t>Provide an overview of CICO </a:t>
            </a:r>
          </a:p>
          <a:p>
            <a:pPr lvl="1" eaLnBrk="1" hangingPunct="1"/>
            <a:r>
              <a:rPr lang="en-US" sz="2700" dirty="0">
                <a:latin typeface="Calibri" charset="0"/>
              </a:rPr>
              <a:t>Post on school website</a:t>
            </a:r>
          </a:p>
          <a:p>
            <a:pPr lvl="1" eaLnBrk="1" hangingPunct="1"/>
            <a:r>
              <a:rPr lang="en-US" sz="2700" dirty="0">
                <a:latin typeface="Calibri" charset="0"/>
              </a:rPr>
              <a:t>Through school newsletter</a:t>
            </a:r>
          </a:p>
          <a:p>
            <a:pPr lvl="1" eaLnBrk="1" hangingPunct="1"/>
            <a:r>
              <a:rPr lang="en-US" sz="2700" dirty="0">
                <a:latin typeface="Calibri" charset="0"/>
              </a:rPr>
              <a:t>At staff meeting</a:t>
            </a:r>
          </a:p>
          <a:p>
            <a:pPr lvl="1" eaLnBrk="1" hangingPunct="1"/>
            <a:r>
              <a:rPr lang="en-US" sz="2700" dirty="0">
                <a:latin typeface="Calibri" charset="0"/>
              </a:rPr>
              <a:t>During open house</a:t>
            </a:r>
          </a:p>
          <a:p>
            <a:pPr lvl="1" eaLnBrk="1" hangingPunct="1">
              <a:buFont typeface="Arial" charset="0"/>
              <a:buNone/>
            </a:pPr>
            <a:endParaRPr lang="en-US" sz="1000" dirty="0">
              <a:latin typeface="Calibri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sz="2700" b="1" dirty="0" smtClean="0">
                <a:latin typeface="Calibri" charset="0"/>
              </a:rPr>
              <a:t>Share</a:t>
            </a:r>
            <a:r>
              <a:rPr lang="en-US" sz="2700" b="1" dirty="0">
                <a:latin typeface="Calibri" charset="0"/>
              </a:rPr>
              <a:t> </a:t>
            </a:r>
            <a:r>
              <a:rPr lang="en-US" sz="2700" b="1" dirty="0" smtClean="0">
                <a:latin typeface="Calibri" charset="0"/>
              </a:rPr>
              <a:t>“Request </a:t>
            </a:r>
            <a:r>
              <a:rPr lang="en-US" sz="2700" b="1" dirty="0">
                <a:latin typeface="Calibri" charset="0"/>
              </a:rPr>
              <a:t>for </a:t>
            </a:r>
            <a:r>
              <a:rPr lang="en-US" sz="2700" b="1" dirty="0" smtClean="0">
                <a:latin typeface="Calibri" charset="0"/>
              </a:rPr>
              <a:t>Assistance” </a:t>
            </a:r>
            <a:endParaRPr lang="en-US" sz="2700" b="1" dirty="0">
              <a:latin typeface="Calibri" charset="0"/>
            </a:endParaRPr>
          </a:p>
          <a:p>
            <a:pPr lvl="1" eaLnBrk="1" hangingPunct="1"/>
            <a:r>
              <a:rPr lang="en-US" sz="2700" dirty="0">
                <a:latin typeface="Calibri" charset="0"/>
              </a:rPr>
              <a:t>For staff</a:t>
            </a:r>
          </a:p>
          <a:p>
            <a:pPr lvl="1" eaLnBrk="1" hangingPunct="1"/>
            <a:r>
              <a:rPr lang="en-US" sz="2700" dirty="0">
                <a:latin typeface="Calibri" charset="0"/>
              </a:rPr>
              <a:t>For families</a:t>
            </a:r>
          </a:p>
          <a:p>
            <a:pPr lvl="1" eaLnBrk="1" hangingPunct="1">
              <a:buFont typeface="Arial" charset="0"/>
              <a:buNone/>
            </a:pPr>
            <a:endParaRPr lang="en-US" sz="2700" dirty="0">
              <a:latin typeface="Calibri" charset="0"/>
            </a:endParaRPr>
          </a:p>
        </p:txBody>
      </p:sp>
      <p:grpSp>
        <p:nvGrpSpPr>
          <p:cNvPr id="55300" name="Group 10"/>
          <p:cNvGrpSpPr>
            <a:grpSpLocks/>
          </p:cNvGrpSpPr>
          <p:nvPr/>
        </p:nvGrpSpPr>
        <p:grpSpPr bwMode="auto">
          <a:xfrm>
            <a:off x="47625" y="5594350"/>
            <a:ext cx="1058863" cy="1203325"/>
            <a:chOff x="1621756" y="3315064"/>
            <a:chExt cx="1058747" cy="120263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302" name="TextBox 12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23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Trebuchet MS" charset="0"/>
                <a:cs typeface="+mj-cs"/>
              </a:rPr>
              <a:t>Staff Training and Overview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77056" y="1019175"/>
            <a:ext cx="7804944" cy="5638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latin typeface="Calibri" charset="0"/>
              </a:rPr>
              <a:t>Tier 2 Systems and CICO Training for ALL staff = comprehensive understanding for all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sz="800" dirty="0">
              <a:latin typeface="Calibri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latin typeface="Calibri" charset="0"/>
              </a:rPr>
              <a:t>Can use video as part of training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sz="800" dirty="0">
              <a:latin typeface="Calibri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latin typeface="Calibri" charset="0"/>
              </a:rPr>
              <a:t>Schools must share their own description of how the Tier 2 system will operate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Data used to identify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Referral/Request for Assistance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 charset="0"/>
              </a:rPr>
              <a:t>Interventions Change Form</a:t>
            </a:r>
            <a:endParaRPr lang="en-US" sz="24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latin typeface="Calibri" charset="0"/>
              </a:rPr>
              <a:t>Must also introduce your CICO DPR and detailed explanation of how the intervention will work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latin typeface="Calibri" charset="0"/>
              </a:rPr>
              <a:t>Provide </a:t>
            </a:r>
            <a:r>
              <a:rPr lang="en-US" sz="2400" dirty="0" err="1">
                <a:latin typeface="Calibri" charset="0"/>
              </a:rPr>
              <a:t>Precorrection</a:t>
            </a:r>
            <a:endParaRPr lang="en-US" sz="20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Corrective vs. negative feedback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Other prompts for teachers, based on common student reactions (e.g., </a:t>
            </a:r>
            <a:r>
              <a:rPr lang="en-US" sz="2400" dirty="0" smtClean="0">
                <a:latin typeface="Calibri" charset="0"/>
              </a:rPr>
              <a:t>“What </a:t>
            </a:r>
            <a:r>
              <a:rPr lang="en-US" sz="2400" dirty="0">
                <a:latin typeface="Calibri" charset="0"/>
              </a:rPr>
              <a:t>to do when a student is unhappy with their </a:t>
            </a:r>
            <a:r>
              <a:rPr lang="en-US" sz="2400" dirty="0" smtClean="0">
                <a:latin typeface="Calibri" charset="0"/>
              </a:rPr>
              <a:t>score”)</a:t>
            </a:r>
            <a:endParaRPr lang="en-US" sz="2400" dirty="0">
              <a:latin typeface="Calibri" charset="0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6934200" y="6510338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charset="0"/>
                <a:cs typeface="ＭＳ Ｐゴシック" charset="0"/>
              </a:rPr>
              <a:t>Illinois PBIS Network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47625" y="5594350"/>
            <a:ext cx="1058863" cy="1203325"/>
            <a:chOff x="1621756" y="3315064"/>
            <a:chExt cx="1058747" cy="1202631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327" name="TextBox 9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5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8779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rebuchet MS" charset="0"/>
                <a:cs typeface="+mj-cs"/>
              </a:rPr>
              <a:t>Student Orientation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69342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700" b="1" dirty="0">
                <a:latin typeface="Calibri" charset="0"/>
              </a:rPr>
              <a:t>For all students, </a:t>
            </a:r>
            <a:r>
              <a:rPr lang="en-US" sz="2700" dirty="0">
                <a:latin typeface="Calibri" charset="0"/>
              </a:rPr>
              <a:t>provide information about the intervention.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300" i="1" dirty="0">
                <a:latin typeface="Calibri" charset="0"/>
              </a:rPr>
              <a:t>Regarding CICO: </a:t>
            </a:r>
            <a:r>
              <a:rPr lang="ja-JP" altLang="en-US" sz="2300" i="1" dirty="0">
                <a:latin typeface="Calibri" charset="0"/>
              </a:rPr>
              <a:t>“</a:t>
            </a:r>
            <a:r>
              <a:rPr lang="en-US" sz="2300" i="1" dirty="0">
                <a:latin typeface="Calibri" charset="0"/>
              </a:rPr>
              <a:t>Some kids may have a card sometimes</a:t>
            </a:r>
            <a:r>
              <a:rPr lang="ja-JP" altLang="en-US" sz="2300" i="1" dirty="0">
                <a:latin typeface="Calibri" charset="0"/>
              </a:rPr>
              <a:t>”</a:t>
            </a:r>
            <a:endParaRPr lang="en-US" sz="2300" i="1" dirty="0">
              <a:latin typeface="Calibri" charset="0"/>
            </a:endParaRPr>
          </a:p>
          <a:p>
            <a:pPr eaLnBrk="1" hangingPunct="1"/>
            <a:endParaRPr lang="en-US" sz="1400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700" b="1" dirty="0">
                <a:latin typeface="Calibri" charset="0"/>
              </a:rPr>
              <a:t>For students participating </a:t>
            </a:r>
            <a:r>
              <a:rPr lang="en-US" sz="2700" dirty="0">
                <a:latin typeface="Calibri" charset="0"/>
              </a:rPr>
              <a:t>in intervention, explain the who, what, when, &amp; where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300" i="1" dirty="0">
                <a:latin typeface="Calibri" charset="0"/>
              </a:rPr>
              <a:t>Regarding CICO: </a:t>
            </a:r>
            <a:r>
              <a:rPr lang="en-US" sz="2300" i="1" dirty="0" err="1">
                <a:latin typeface="Calibri" charset="0"/>
              </a:rPr>
              <a:t>Precorrect</a:t>
            </a:r>
            <a:r>
              <a:rPr lang="en-US" sz="2300" i="1" dirty="0">
                <a:latin typeface="Calibri" charset="0"/>
              </a:rPr>
              <a:t>: Teach students what to do when they disagree with a score</a:t>
            </a:r>
          </a:p>
          <a:p>
            <a:pPr lvl="1" eaLnBrk="1" hangingPunct="1"/>
            <a:endParaRPr lang="en-US" sz="1400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700" b="1" dirty="0">
                <a:latin typeface="Calibri" charset="0"/>
              </a:rPr>
              <a:t>Take the student perspective: </a:t>
            </a:r>
            <a:r>
              <a:rPr lang="ja-JP" altLang="en-US" sz="2700" dirty="0">
                <a:latin typeface="Calibri" charset="0"/>
              </a:rPr>
              <a:t>“</a:t>
            </a:r>
            <a:r>
              <a:rPr lang="en-US" sz="2700" dirty="0">
                <a:latin typeface="Calibri" charset="0"/>
              </a:rPr>
              <a:t>Is this intervention a punishment or a support?</a:t>
            </a:r>
            <a:r>
              <a:rPr lang="ja-JP" altLang="en-US" sz="2700" dirty="0">
                <a:latin typeface="Calibri" charset="0"/>
              </a:rPr>
              <a:t>”</a:t>
            </a:r>
            <a:endParaRPr lang="en-US" sz="2700" dirty="0">
              <a:latin typeface="Calibri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6653213" y="6500813"/>
            <a:ext cx="2490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charset="0"/>
                <a:cs typeface="ＭＳ Ｐゴシック" charset="0"/>
              </a:rPr>
              <a:t>Adapted from Illinois PBIS Network</a:t>
            </a:r>
          </a:p>
        </p:txBody>
      </p:sp>
      <p:grpSp>
        <p:nvGrpSpPr>
          <p:cNvPr id="57349" name="Group 4"/>
          <p:cNvGrpSpPr>
            <a:grpSpLocks/>
          </p:cNvGrpSpPr>
          <p:nvPr/>
        </p:nvGrpSpPr>
        <p:grpSpPr bwMode="auto">
          <a:xfrm>
            <a:off x="47625" y="5594350"/>
            <a:ext cx="1058863" cy="1203325"/>
            <a:chOff x="1621756" y="3315064"/>
            <a:chExt cx="1058747" cy="12026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351" name="TextBox 6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1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rebuchet MS" charset="0"/>
                <a:cs typeface="+mj-cs"/>
              </a:rPr>
              <a:t>Family Orientation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idx="1"/>
          </p:nvPr>
        </p:nvSpPr>
        <p:spPr>
          <a:xfrm>
            <a:off x="896567" y="1104899"/>
            <a:ext cx="7333034" cy="5395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700" b="1" dirty="0">
                <a:latin typeface="Calibri" charset="0"/>
              </a:rPr>
              <a:t>For all families, </a:t>
            </a:r>
            <a:r>
              <a:rPr lang="en-US" sz="2700" dirty="0">
                <a:latin typeface="Calibri" charset="0"/>
              </a:rPr>
              <a:t>provide information </a:t>
            </a:r>
            <a:r>
              <a:rPr lang="en-US" sz="2700" dirty="0" smtClean="0">
                <a:latin typeface="Calibri" charset="0"/>
              </a:rPr>
              <a:t>about </a:t>
            </a:r>
            <a:r>
              <a:rPr lang="en-US" sz="2700" dirty="0">
                <a:latin typeface="Calibri" charset="0"/>
              </a:rPr>
              <a:t>the intervention.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Calibri" charset="0"/>
              </a:rPr>
              <a:t>Inform during registration process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Calibri" charset="0"/>
              </a:rPr>
              <a:t>Address at open house, through newsletters, newspaper and other…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300" i="1" dirty="0">
                <a:latin typeface="Calibri" charset="0"/>
              </a:rPr>
              <a:t>Regarding CICO: </a:t>
            </a:r>
            <a:r>
              <a:rPr lang="ja-JP" altLang="en-US" sz="2300" i="1" dirty="0">
                <a:latin typeface="Calibri" charset="0"/>
              </a:rPr>
              <a:t>“</a:t>
            </a:r>
            <a:r>
              <a:rPr lang="en-US" sz="2300" i="1" dirty="0">
                <a:latin typeface="Calibri" charset="0"/>
              </a:rPr>
              <a:t>What CICO Is</a:t>
            </a:r>
            <a:r>
              <a:rPr lang="ja-JP" altLang="en-US" sz="2300" i="1" dirty="0" smtClean="0">
                <a:latin typeface="Calibri" charset="0"/>
              </a:rPr>
              <a:t>”</a:t>
            </a:r>
            <a:endParaRPr lang="en-US" altLang="ja-JP" sz="2300" i="1" dirty="0" smtClean="0">
              <a:latin typeface="Calibri" charset="0"/>
            </a:endParaRPr>
          </a:p>
          <a:p>
            <a:pPr lvl="2" eaLnBrk="1" hangingPunct="1">
              <a:lnSpc>
                <a:spcPct val="70000"/>
              </a:lnSpc>
            </a:pPr>
            <a:endParaRPr lang="en-US" sz="2300" i="1" dirty="0">
              <a:latin typeface="Calibri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dirty="0" smtClean="0">
                <a:latin typeface="Calibri" charset="0"/>
              </a:rPr>
              <a:t>For </a:t>
            </a:r>
            <a:r>
              <a:rPr lang="en-US" sz="2700" b="1" dirty="0">
                <a:latin typeface="Calibri" charset="0"/>
              </a:rPr>
              <a:t>families of kids participating in intervention</a:t>
            </a:r>
            <a:r>
              <a:rPr lang="en-US" sz="2700" dirty="0">
                <a:latin typeface="Calibri" charset="0"/>
              </a:rPr>
              <a:t>, communicate often.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Calibri" charset="0"/>
              </a:rPr>
              <a:t>Best if phone call is made directly to family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Calibri" charset="0"/>
              </a:rPr>
              <a:t>Followed by letter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Calibri" charset="0"/>
              </a:rPr>
              <a:t>Consent: check with your district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sz="2400" dirty="0">
                <a:latin typeface="Calibri" charset="0"/>
              </a:rPr>
              <a:t>s decision makers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300" i="1" dirty="0">
                <a:latin typeface="Calibri" charset="0"/>
              </a:rPr>
              <a:t>Regarding CICO: </a:t>
            </a:r>
            <a:r>
              <a:rPr lang="ja-JP" altLang="en-US" sz="2300" i="1" dirty="0">
                <a:latin typeface="Calibri" charset="0"/>
              </a:rPr>
              <a:t>“</a:t>
            </a:r>
            <a:r>
              <a:rPr lang="en-US" sz="2300" i="1" dirty="0">
                <a:latin typeface="Calibri" charset="0"/>
              </a:rPr>
              <a:t>Here is the process for enrolling in this intervention and consenting to your </a:t>
            </a:r>
            <a:r>
              <a:rPr lang="en-US" sz="2300" i="1" dirty="0" smtClean="0">
                <a:latin typeface="Calibri" charset="0"/>
              </a:rPr>
              <a:t>child’s </a:t>
            </a:r>
            <a:r>
              <a:rPr lang="en-US" sz="2300" i="1" dirty="0">
                <a:latin typeface="Calibri" charset="0"/>
              </a:rPr>
              <a:t>participation…</a:t>
            </a:r>
            <a:r>
              <a:rPr lang="ja-JP" altLang="en-US" sz="2300" i="1" dirty="0">
                <a:latin typeface="Calibri" charset="0"/>
              </a:rPr>
              <a:t>”</a:t>
            </a:r>
            <a:endParaRPr lang="en-US" altLang="ja-JP" sz="2300" i="1" dirty="0">
              <a:latin typeface="Calibri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500" dirty="0">
                <a:latin typeface="Calibri" charset="0"/>
              </a:rPr>
              <a:t>Provide updates about progress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47625" y="5594350"/>
            <a:ext cx="1058863" cy="1203325"/>
            <a:chOff x="1621756" y="3315064"/>
            <a:chExt cx="1058747" cy="12026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375" name="TextBox 6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6653213" y="6500813"/>
            <a:ext cx="2490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>
                <a:latin typeface="Calibri" charset="0"/>
                <a:cs typeface="ＭＳ Ｐゴシック" charset="0"/>
              </a:rPr>
              <a:t>Adapted from Illinois PBIS Network</a:t>
            </a:r>
          </a:p>
        </p:txBody>
      </p:sp>
    </p:spTree>
    <p:extLst>
      <p:ext uri="{BB962C8B-B14F-4D97-AF65-F5344CB8AC3E}">
        <p14:creationId xmlns:p14="http://schemas.microsoft.com/office/powerpoint/2010/main" val="18738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10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rebuchet MS" charset="0"/>
              </a:rPr>
              <a:t>Staff Intervention Updates </a:t>
            </a:r>
            <a:br>
              <a:rPr lang="en-US" sz="3600" dirty="0">
                <a:latin typeface="Trebuchet MS" charset="0"/>
              </a:rPr>
            </a:br>
            <a:endParaRPr lang="en-US" sz="3600" dirty="0">
              <a:latin typeface="Trebuchet MS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040" y="1178534"/>
            <a:ext cx="7896290" cy="5029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2700" dirty="0">
                <a:latin typeface="Calibri" charset="0"/>
              </a:rPr>
              <a:t>Provide information about enrollment, graduation, staff participation, and resources.</a:t>
            </a:r>
          </a:p>
          <a:p>
            <a:pPr marL="342900" lvl="1" indent="-342900" eaLnBrk="1" hangingPunct="1">
              <a:buClr>
                <a:schemeClr val="tx2"/>
              </a:buClr>
            </a:pPr>
            <a:r>
              <a:rPr lang="en-US" sz="2700" dirty="0">
                <a:latin typeface="Calibri" charset="0"/>
              </a:rPr>
              <a:t>Give opportunity for questions or discussion.</a:t>
            </a:r>
          </a:p>
          <a:p>
            <a:pPr eaLnBrk="1" hangingPunct="1"/>
            <a:endParaRPr lang="en-US" sz="27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336" y="3570042"/>
            <a:ext cx="6858000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1" hangingPunct="1"/>
            <a:r>
              <a:rPr lang="en-US" sz="2400" b="1" dirty="0">
                <a:latin typeface="Trebuchet MS" charset="0"/>
                <a:ea typeface="ＭＳ Ｐゴシック" charset="0"/>
                <a:cs typeface="ＭＳ Ｐゴシック" charset="0"/>
              </a:rPr>
              <a:t>CICO Outcomes for February 2014</a:t>
            </a:r>
            <a:endParaRPr lang="en-US" sz="23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charset="0"/>
              <a:buChar char="v"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Current enrollment in CICO Interventions = 32</a:t>
            </a:r>
          </a:p>
          <a:p>
            <a:pPr lvl="1" eaLnBrk="1" hangingPunct="1">
              <a:buFont typeface="Wingdings" charset="0"/>
              <a:buChar char="v"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Number of students that graduated this month =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!</a:t>
            </a:r>
          </a:p>
          <a:p>
            <a:pPr lvl="1" eaLnBrk="1" hangingPunct="1">
              <a:buFont typeface="Wingdings" charset="0"/>
              <a:buChar char="v"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Thanks to the following staff who have been active with the CICO </a:t>
            </a: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program so far this year. (list names)  To join us see Ms. Siegel.  We’d love to have you!</a:t>
            </a:r>
          </a:p>
          <a:p>
            <a:pPr lvl="1" eaLnBrk="1" hangingPunct="1">
              <a:buFont typeface="Wingdings" charset="0"/>
              <a:buChar char="v"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Check out our current data (show chart).  If you have data questions please see Mr. Lewis.  </a:t>
            </a:r>
          </a:p>
        </p:txBody>
      </p:sp>
      <p:sp>
        <p:nvSpPr>
          <p:cNvPr id="59397" name="TextBox 2"/>
          <p:cNvSpPr txBox="1">
            <a:spLocks noChangeArrowheads="1"/>
          </p:cNvSpPr>
          <p:nvPr/>
        </p:nvSpPr>
        <p:spPr bwMode="auto">
          <a:xfrm rot="-874930">
            <a:off x="532769" y="2916129"/>
            <a:ext cx="1809750" cy="8318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Calibri" charset="0"/>
                <a:cs typeface="ＭＳ Ｐゴシック" charset="0"/>
              </a:rPr>
              <a:t>CICO Example:</a:t>
            </a:r>
          </a:p>
        </p:txBody>
      </p:sp>
      <p:grpSp>
        <p:nvGrpSpPr>
          <p:cNvPr id="59398" name="Group 5"/>
          <p:cNvGrpSpPr>
            <a:grpSpLocks/>
          </p:cNvGrpSpPr>
          <p:nvPr/>
        </p:nvGrpSpPr>
        <p:grpSpPr bwMode="auto">
          <a:xfrm>
            <a:off x="47625" y="5699125"/>
            <a:ext cx="1058863" cy="993775"/>
            <a:chOff x="1621756" y="3315064"/>
            <a:chExt cx="1058747" cy="120263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400" name="TextBox 7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795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39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latin typeface="Trebuchet MS"/>
                <a:cs typeface="Trebuchet MS"/>
              </a:rPr>
              <a:t>CICO </a:t>
            </a:r>
            <a:r>
              <a:rPr lang="en-US" sz="3600" b="1" u="sng" dirty="0" smtClean="0">
                <a:latin typeface="Trebuchet MS"/>
                <a:cs typeface="Trebuchet MS"/>
              </a:rPr>
              <a:t>Systems </a:t>
            </a:r>
            <a:r>
              <a:rPr lang="en-US" sz="3600" dirty="0">
                <a:latin typeface="Trebuchet MS"/>
                <a:cs typeface="Trebuchet MS"/>
              </a:rPr>
              <a:t>C</a:t>
            </a:r>
            <a:r>
              <a:rPr lang="en-US" sz="3600" dirty="0" smtClean="0">
                <a:latin typeface="Trebuchet MS"/>
                <a:cs typeface="Trebuchet MS"/>
              </a:rPr>
              <a:t>onversation </a:t>
            </a:r>
            <a:r>
              <a:rPr lang="en-US" sz="3600" dirty="0">
                <a:latin typeface="Trebuchet MS"/>
                <a:cs typeface="Trebuchet MS"/>
              </a:rPr>
              <a:t>Q</a:t>
            </a:r>
            <a:r>
              <a:rPr lang="en-US" sz="3600" dirty="0" smtClean="0">
                <a:latin typeface="Trebuchet MS"/>
                <a:cs typeface="Trebuchet MS"/>
              </a:rPr>
              <a:t>uestions: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172200" cy="48006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</a:pPr>
            <a:r>
              <a:rPr lang="en-US" dirty="0">
                <a:cs typeface="Trebuchet MS"/>
              </a:rPr>
              <a:t>Is it </a:t>
            </a:r>
            <a:r>
              <a:rPr lang="en-US" dirty="0" smtClean="0">
                <a:cs typeface="Trebuchet MS"/>
              </a:rPr>
              <a:t>routine?</a:t>
            </a:r>
            <a:endParaRPr lang="en-US" dirty="0">
              <a:cs typeface="Trebuchet MS"/>
            </a:endParaRPr>
          </a:p>
          <a:p>
            <a:endParaRPr lang="en-US" dirty="0">
              <a:cs typeface="Trebuchet MS"/>
            </a:endParaRPr>
          </a:p>
          <a:p>
            <a:pPr lvl="1"/>
            <a:r>
              <a:rPr lang="en-US" i="1" dirty="0" smtClean="0">
                <a:cs typeface="Trebuchet MS"/>
              </a:rPr>
              <a:t>If you currently use CICO</a:t>
            </a:r>
            <a:r>
              <a:rPr lang="en-US" dirty="0" smtClean="0">
                <a:cs typeface="Trebuchet MS"/>
              </a:rPr>
              <a:t>, please complete the </a:t>
            </a:r>
            <a:r>
              <a:rPr lang="en-US" b="1" dirty="0" smtClean="0">
                <a:cs typeface="Trebuchet MS"/>
              </a:rPr>
              <a:t>Check-in/Check-out Intervention Initial Training Checklists </a:t>
            </a:r>
            <a:r>
              <a:rPr lang="en-US" dirty="0" smtClean="0">
                <a:cs typeface="Trebuchet MS"/>
              </a:rPr>
              <a:t>in your packet to find out how routine your CICO system currently is.</a:t>
            </a:r>
          </a:p>
          <a:p>
            <a:pPr lvl="1"/>
            <a:endParaRPr lang="en-US" dirty="0">
              <a:cs typeface="Trebuchet MS"/>
            </a:endParaRPr>
          </a:p>
          <a:p>
            <a:pPr lvl="1"/>
            <a:r>
              <a:rPr lang="en-US" i="1" dirty="0" smtClean="0">
                <a:cs typeface="Trebuchet MS"/>
              </a:rPr>
              <a:t>If you currently don’t use CICO</a:t>
            </a:r>
            <a:r>
              <a:rPr lang="en-US" dirty="0" smtClean="0">
                <a:cs typeface="Trebuchet MS"/>
              </a:rPr>
              <a:t>, please think about another Tier 2 intervention at your school and complete the blank </a:t>
            </a:r>
            <a:r>
              <a:rPr lang="en-US" b="1" dirty="0" smtClean="0">
                <a:cs typeface="Trebuchet MS"/>
              </a:rPr>
              <a:t>Tier 2 </a:t>
            </a:r>
            <a:r>
              <a:rPr lang="en-US" b="1" dirty="0">
                <a:cs typeface="Trebuchet MS"/>
              </a:rPr>
              <a:t>Intervention Initial Training Checklists </a:t>
            </a:r>
            <a:r>
              <a:rPr lang="en-US" dirty="0" smtClean="0">
                <a:cs typeface="Trebuchet MS"/>
              </a:rPr>
              <a:t>in your packet to start your systems conversation about this intervention.</a:t>
            </a:r>
            <a:endParaRPr lang="en-US" dirty="0">
              <a:cs typeface="Trebuchet MS"/>
            </a:endParaRPr>
          </a:p>
          <a:p>
            <a:endParaRPr lang="en-US" dirty="0">
              <a:latin typeface="Trebuchet MS"/>
              <a:cs typeface="Trebuchet MS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25" y="5699125"/>
            <a:ext cx="1058863" cy="993775"/>
            <a:chOff x="1621756" y="3315064"/>
            <a:chExt cx="1058747" cy="12026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21756" y="3315064"/>
              <a:ext cx="1058747" cy="1202631"/>
            </a:xfrm>
            <a:custGeom>
              <a:avLst/>
              <a:gdLst>
                <a:gd name="T0" fmla="*/ 2358189 w 3164305"/>
                <a:gd name="T1" fmla="*/ 529389 h 3260558"/>
                <a:gd name="T2" fmla="*/ 2201779 w 3164305"/>
                <a:gd name="T3" fmla="*/ 649705 h 3260558"/>
                <a:gd name="T4" fmla="*/ 2177716 w 3164305"/>
                <a:gd name="T5" fmla="*/ 938463 h 3260558"/>
                <a:gd name="T6" fmla="*/ 2322095 w 3164305"/>
                <a:gd name="T7" fmla="*/ 1191126 h 3260558"/>
                <a:gd name="T8" fmla="*/ 2646947 w 3164305"/>
                <a:gd name="T9" fmla="*/ 1227221 h 3260558"/>
                <a:gd name="T10" fmla="*/ 2803358 w 3164305"/>
                <a:gd name="T11" fmla="*/ 1010652 h 3260558"/>
                <a:gd name="T12" fmla="*/ 3092116 w 3164305"/>
                <a:gd name="T13" fmla="*/ 1203158 h 3260558"/>
                <a:gd name="T14" fmla="*/ 3031958 w 3164305"/>
                <a:gd name="T15" fmla="*/ 1479884 h 3260558"/>
                <a:gd name="T16" fmla="*/ 2875547 w 3164305"/>
                <a:gd name="T17" fmla="*/ 1600200 h 3260558"/>
                <a:gd name="T18" fmla="*/ 3164305 w 3164305"/>
                <a:gd name="T19" fmla="*/ 2201779 h 3260558"/>
                <a:gd name="T20" fmla="*/ 2586789 w 3164305"/>
                <a:gd name="T21" fmla="*/ 2298031 h 3260558"/>
                <a:gd name="T22" fmla="*/ 2273968 w 3164305"/>
                <a:gd name="T23" fmla="*/ 2261937 h 3260558"/>
                <a:gd name="T24" fmla="*/ 2069431 w 3164305"/>
                <a:gd name="T25" fmla="*/ 2418347 h 3260558"/>
                <a:gd name="T26" fmla="*/ 1985210 w 3164305"/>
                <a:gd name="T27" fmla="*/ 2671010 h 3260558"/>
                <a:gd name="T28" fmla="*/ 2213810 w 3164305"/>
                <a:gd name="T29" fmla="*/ 2899610 h 3260558"/>
                <a:gd name="T30" fmla="*/ 1985210 w 3164305"/>
                <a:gd name="T31" fmla="*/ 3200400 h 3260558"/>
                <a:gd name="T32" fmla="*/ 1720516 w 3164305"/>
                <a:gd name="T33" fmla="*/ 3043989 h 3260558"/>
                <a:gd name="T34" fmla="*/ 1058779 w 3164305"/>
                <a:gd name="T35" fmla="*/ 3260558 h 3260558"/>
                <a:gd name="T36" fmla="*/ 878305 w 3164305"/>
                <a:gd name="T37" fmla="*/ 2695073 h 3260558"/>
                <a:gd name="T38" fmla="*/ 974558 w 3164305"/>
                <a:gd name="T39" fmla="*/ 2286000 h 3260558"/>
                <a:gd name="T40" fmla="*/ 649705 w 3164305"/>
                <a:gd name="T41" fmla="*/ 2033337 h 3260558"/>
                <a:gd name="T42" fmla="*/ 397042 w 3164305"/>
                <a:gd name="T43" fmla="*/ 2249905 h 3260558"/>
                <a:gd name="T44" fmla="*/ 156410 w 3164305"/>
                <a:gd name="T45" fmla="*/ 2177715 h 3260558"/>
                <a:gd name="T46" fmla="*/ 84221 w 3164305"/>
                <a:gd name="T47" fmla="*/ 1876926 h 3260558"/>
                <a:gd name="T48" fmla="*/ 264695 w 3164305"/>
                <a:gd name="T49" fmla="*/ 1624263 h 3260558"/>
                <a:gd name="T50" fmla="*/ 541421 w 3164305"/>
                <a:gd name="T51" fmla="*/ 806115 h 3260558"/>
                <a:gd name="T52" fmla="*/ 914400 w 3164305"/>
                <a:gd name="T53" fmla="*/ 1022684 h 3260558"/>
                <a:gd name="T54" fmla="*/ 1191126 w 3164305"/>
                <a:gd name="T55" fmla="*/ 757989 h 3260558"/>
                <a:gd name="T56" fmla="*/ 1022684 w 3164305"/>
                <a:gd name="T57" fmla="*/ 360947 h 3260558"/>
                <a:gd name="T58" fmla="*/ 1094874 w 3164305"/>
                <a:gd name="T59" fmla="*/ 108284 h 3260558"/>
                <a:gd name="T60" fmla="*/ 1383631 w 3164305"/>
                <a:gd name="T61" fmla="*/ 96252 h 3260558"/>
                <a:gd name="T62" fmla="*/ 1636295 w 3164305"/>
                <a:gd name="T63" fmla="*/ 252663 h 3260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57150" cap="flat" cmpd="sng">
              <a:solidFill>
                <a:srgbClr val="26262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 rot="-1637110">
              <a:off x="1851218" y="3800962"/>
              <a:ext cx="59982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00" b="1">
                  <a:latin typeface="Calibri" charset="0"/>
                  <a:cs typeface="ＭＳ Ｐゴシック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6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rebuchet MS" panose="020B0603020202020204" pitchFamily="34" charset="0"/>
              </a:rPr>
              <a:t>Example 1: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Daily </a:t>
            </a:r>
            <a:r>
              <a:rPr lang="en-US" dirty="0">
                <a:latin typeface="Trebuchet MS" panose="020B0603020202020204" pitchFamily="34" charset="0"/>
              </a:rPr>
              <a:t>Progress </a:t>
            </a:r>
            <a:r>
              <a:rPr lang="en-US" dirty="0" smtClean="0">
                <a:latin typeface="Trebuchet MS" panose="020B0603020202020204" pitchFamily="34" charset="0"/>
              </a:rPr>
              <a:t>Report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32578281"/>
              </p:ext>
            </p:extLst>
          </p:nvPr>
        </p:nvGraphicFramePr>
        <p:xfrm>
          <a:off x="304800" y="1676400"/>
          <a:ext cx="859472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35961905" imgH="15847619" progId="Word.Document.8">
                  <p:embed/>
                </p:oleObj>
              </mc:Choice>
              <mc:Fallback>
                <p:oleObj name="Document" r:id="rId4" imgW="35961905" imgH="15847619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594725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74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86800" cy="51816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14" name="Group 1"/>
          <p:cNvGrpSpPr>
            <a:grpSpLocks/>
          </p:cNvGrpSpPr>
          <p:nvPr/>
        </p:nvGrpSpPr>
        <p:grpSpPr bwMode="auto">
          <a:xfrm>
            <a:off x="1219200" y="2514600"/>
            <a:ext cx="400050" cy="1314450"/>
            <a:chOff x="838200" y="381000"/>
            <a:chExt cx="400050" cy="1314450"/>
          </a:xfrm>
          <a:solidFill>
            <a:schemeClr val="bg1"/>
          </a:solidFill>
        </p:grpSpPr>
        <p:pic>
          <p:nvPicPr>
            <p:cNvPr id="3896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40005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1000"/>
              <a:ext cx="40005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838200"/>
              <a:ext cx="40005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-962025" y="-133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-962025" y="-93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1219200" y="5814"/>
            <a:ext cx="7397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srgbClr val="3A54A5"/>
                </a:solidFill>
                <a:latin typeface="Trebuchet MS" panose="020B0603020202020204" pitchFamily="34" charset="0"/>
                <a:cs typeface="Times New Roman" charset="0"/>
              </a:rPr>
              <a:t>Example 2: </a:t>
            </a:r>
          </a:p>
          <a:p>
            <a:pPr algn="ctr" defTabSz="914400"/>
            <a:r>
              <a:rPr lang="en-US" sz="3600" dirty="0" smtClean="0">
                <a:solidFill>
                  <a:srgbClr val="3A54A5"/>
                </a:solidFill>
                <a:latin typeface="Trebuchet MS" panose="020B0603020202020204" pitchFamily="34" charset="0"/>
                <a:cs typeface="Times New Roman" charset="0"/>
              </a:rPr>
              <a:t>Grant </a:t>
            </a:r>
            <a:r>
              <a:rPr lang="en-US" sz="3600" dirty="0">
                <a:solidFill>
                  <a:srgbClr val="3A54A5"/>
                </a:solidFill>
                <a:latin typeface="Trebuchet MS" panose="020B0603020202020204" pitchFamily="34" charset="0"/>
                <a:cs typeface="Times New Roman" charset="0"/>
              </a:rPr>
              <a:t>Middle School STAR CLUB</a:t>
            </a:r>
          </a:p>
          <a:p>
            <a:pPr algn="ctr" defTabSz="914400" eaLnBrk="0" hangingPunct="0"/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algn="ctr" defTabSz="914400" eaLnBrk="0" hangingPunct="0"/>
            <a:r>
              <a:rPr lang="en-US" sz="1400" dirty="0">
                <a:solidFill>
                  <a:srgbClr val="000000"/>
                </a:solidFill>
                <a:cs typeface="Times New Roman" charset="0"/>
              </a:rPr>
              <a:t>(Students tracking Awesome Results)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algn="ctr" defTabSz="914400" eaLnBrk="0" hangingPunct="0"/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Daily Progress Report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algn="ctr" defTabSz="914400" eaLnBrk="0" hangingPunct="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NAME:______________________  DATE:__________________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algn="ctr" defTabSz="914400" eaLnBrk="0" hangingPunct="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Teachers please indicate YES (2), SO-SO (1), or NO (0) regarding the student</a:t>
            </a:r>
            <a:r>
              <a:rPr lang="ja-JP" alt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’</a:t>
            </a:r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s achievement to the following goals.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4101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12642"/>
              </p:ext>
            </p:extLst>
          </p:nvPr>
        </p:nvGraphicFramePr>
        <p:xfrm>
          <a:off x="1752600" y="2133600"/>
          <a:ext cx="5957888" cy="2730501"/>
        </p:xfrm>
        <a:graphic>
          <a:graphicData uri="http://schemas.openxmlformats.org/drawingml/2006/table">
            <a:tbl>
              <a:tblPr/>
              <a:tblGrid>
                <a:gridCol w="1352550"/>
                <a:gridCol w="1150938"/>
                <a:gridCol w="1150937"/>
                <a:gridCol w="1150938"/>
                <a:gridCol w="1152525"/>
              </a:tblGrid>
              <a:tr h="36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EXPECTATIONS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1st block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2nd block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3rd block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4th block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4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Safe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Respectful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Responsible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2        1        0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Total Points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Teacher Initials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2" name="Rectangle 207"/>
          <p:cNvSpPr>
            <a:spLocks noChangeArrowheads="1"/>
          </p:cNvSpPr>
          <p:nvPr/>
        </p:nvSpPr>
        <p:spPr bwMode="auto">
          <a:xfrm>
            <a:off x="381000" y="4953000"/>
            <a:ext cx="8424862" cy="12144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indent="457200" defTabSz="91440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BEP Daily Goal  _32___/_40___		BEP daily score _____/______		Percentage_________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indent="457200" defTabSz="914400" eaLnBrk="0" hangingPunct="0">
              <a:spcAft>
                <a:spcPts val="600"/>
              </a:spcAft>
            </a:pPr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In training  _____		BEP Member _____                            Student Signature______________________________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indent="457200" defTabSz="914400" eaLnBrk="0" hangingPunct="0"/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									           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indent="457200" defTabSz="914400" eaLnBrk="0" hangingPunct="0"/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Teacher comments: Please state briefly any specific behaviors or achievements that demonstrate the students progress</a:t>
            </a:r>
          </a:p>
          <a:p>
            <a:pPr indent="457200" defTabSz="914400" eaLnBrk="0" hangingPunct="0"/>
            <a:r>
              <a:rPr lang="en-US" sz="9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 (if additional space is required, please staple a note and indicate so below)</a:t>
            </a:r>
            <a:endParaRPr lang="en-US" sz="900" dirty="0">
              <a:solidFill>
                <a:srgbClr val="000000"/>
              </a:solidFill>
              <a:cs typeface="Times New Roman" charset="0"/>
            </a:endParaRPr>
          </a:p>
          <a:p>
            <a:pPr indent="457200" defTabSz="914400" eaLnBrk="0" hangingPunct="0"/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38963" name="Rectangle 242"/>
          <p:cNvSpPr>
            <a:spLocks noChangeArrowheads="1"/>
          </p:cNvSpPr>
          <p:nvPr/>
        </p:nvSpPr>
        <p:spPr bwMode="auto">
          <a:xfrm>
            <a:off x="-962025" y="7969250"/>
            <a:ext cx="6496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r>
              <a:rPr lang="en-US" sz="900">
                <a:solidFill>
                  <a:srgbClr val="000000"/>
                </a:solidFill>
                <a:cs typeface="Times New Roman" charset="0"/>
              </a:rPr>
              <a:t>Adapted from </a:t>
            </a:r>
            <a:r>
              <a:rPr lang="en-US" sz="900" i="1">
                <a:solidFill>
                  <a:srgbClr val="000000"/>
                </a:solidFill>
                <a:cs typeface="Times New Roman" charset="0"/>
              </a:rPr>
              <a:t>Responding to Problem Behavior in Schools: The Behavior Education Program</a:t>
            </a:r>
            <a:r>
              <a:rPr lang="en-US" sz="900">
                <a:solidFill>
                  <a:srgbClr val="000000"/>
                </a:solidFill>
                <a:cs typeface="Times New Roman" charset="0"/>
              </a:rPr>
              <a:t> by Crone, Horner, and Hawken</a:t>
            </a:r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38964" name="TextBox 11"/>
          <p:cNvSpPr txBox="1">
            <a:spLocks noChangeArrowheads="1"/>
          </p:cNvSpPr>
          <p:nvPr/>
        </p:nvSpPr>
        <p:spPr bwMode="auto">
          <a:xfrm>
            <a:off x="685800" y="6477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</p:spTree>
    <p:extLst>
      <p:ext uri="{BB962C8B-B14F-4D97-AF65-F5344CB8AC3E}">
        <p14:creationId xmlns:p14="http://schemas.microsoft.com/office/powerpoint/2010/main" val="130867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42" y="1283679"/>
            <a:ext cx="8929165" cy="514191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17610" y="1447800"/>
            <a:ext cx="8839200" cy="4343400"/>
            <a:chOff x="-3" y="-3"/>
            <a:chExt cx="4359" cy="269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0" y="0"/>
              <a:ext cx="4353" cy="2687"/>
              <a:chOff x="0" y="0"/>
              <a:chExt cx="4353" cy="2687"/>
            </a:xfrm>
          </p:grpSpPr>
          <p:grpSp>
            <p:nvGrpSpPr>
              <p:cNvPr id="3994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19" cy="480"/>
                <a:chOff x="0" y="0"/>
                <a:chExt cx="519" cy="480"/>
              </a:xfrm>
            </p:grpSpPr>
            <p:sp>
              <p:nvSpPr>
                <p:cNvPr id="40067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3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400" b="1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Goals</a:t>
                  </a:r>
                </a:p>
                <a:p>
                  <a:pPr defTabSz="914400" eaLnBrk="0" hangingPunct="0"/>
                  <a:endParaRPr lang="en-US" sz="1400" b="1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6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4" name="Group 7"/>
              <p:cNvGrpSpPr>
                <a:grpSpLocks/>
              </p:cNvGrpSpPr>
              <p:nvPr/>
            </p:nvGrpSpPr>
            <p:grpSpPr bwMode="auto">
              <a:xfrm>
                <a:off x="519" y="0"/>
                <a:ext cx="639" cy="480"/>
                <a:chOff x="519" y="0"/>
                <a:chExt cx="639" cy="480"/>
              </a:xfrm>
            </p:grpSpPr>
            <p:sp>
              <p:nvSpPr>
                <p:cNvPr id="40065" name="Rectangle 8"/>
                <p:cNvSpPr>
                  <a:spLocks noChangeArrowheads="1"/>
                </p:cNvSpPr>
                <p:nvPr/>
              </p:nvSpPr>
              <p:spPr bwMode="auto">
                <a:xfrm>
                  <a:off x="562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Am to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Midmorning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66" name="Rectangle 9"/>
                <p:cNvSpPr>
                  <a:spLocks noChangeArrowheads="1"/>
                </p:cNvSpPr>
                <p:nvPr/>
              </p:nvSpPr>
              <p:spPr bwMode="auto">
                <a:xfrm>
                  <a:off x="519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5" name="Group 10"/>
              <p:cNvGrpSpPr>
                <a:grpSpLocks/>
              </p:cNvGrpSpPr>
              <p:nvPr/>
            </p:nvGrpSpPr>
            <p:grpSpPr bwMode="auto">
              <a:xfrm>
                <a:off x="1158" y="0"/>
                <a:ext cx="639" cy="480"/>
                <a:chOff x="1158" y="0"/>
                <a:chExt cx="639" cy="480"/>
              </a:xfrm>
            </p:grpSpPr>
            <p:sp>
              <p:nvSpPr>
                <p:cNvPr id="4006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01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Midmorning to Lunch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64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8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6" name="Group 13"/>
              <p:cNvGrpSpPr>
                <a:grpSpLocks/>
              </p:cNvGrpSpPr>
              <p:nvPr/>
            </p:nvGrpSpPr>
            <p:grpSpPr bwMode="auto">
              <a:xfrm>
                <a:off x="1797" y="0"/>
                <a:ext cx="639" cy="480"/>
                <a:chOff x="1797" y="0"/>
                <a:chExt cx="639" cy="480"/>
              </a:xfrm>
            </p:grpSpPr>
            <p:sp>
              <p:nvSpPr>
                <p:cNvPr id="40061" name="Rectangle 14"/>
                <p:cNvSpPr>
                  <a:spLocks noChangeArrowheads="1"/>
                </p:cNvSpPr>
                <p:nvPr/>
              </p:nvSpPr>
              <p:spPr bwMode="auto">
                <a:xfrm>
                  <a:off x="1840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Lunch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62" name="Rectangle 15"/>
                <p:cNvSpPr>
                  <a:spLocks noChangeArrowheads="1"/>
                </p:cNvSpPr>
                <p:nvPr/>
              </p:nvSpPr>
              <p:spPr bwMode="auto">
                <a:xfrm>
                  <a:off x="1797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7" name="Group 16"/>
              <p:cNvGrpSpPr>
                <a:grpSpLocks/>
              </p:cNvGrpSpPr>
              <p:nvPr/>
            </p:nvGrpSpPr>
            <p:grpSpPr bwMode="auto">
              <a:xfrm>
                <a:off x="2436" y="0"/>
                <a:ext cx="639" cy="480"/>
                <a:chOff x="2436" y="0"/>
                <a:chExt cx="639" cy="480"/>
              </a:xfrm>
            </p:grpSpPr>
            <p:sp>
              <p:nvSpPr>
                <p:cNvPr id="40059" name="Rectangle 17"/>
                <p:cNvSpPr>
                  <a:spLocks noChangeArrowheads="1"/>
                </p:cNvSpPr>
                <p:nvPr/>
              </p:nvSpPr>
              <p:spPr bwMode="auto">
                <a:xfrm>
                  <a:off x="2479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PM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6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36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8" name="Group 19"/>
              <p:cNvGrpSpPr>
                <a:grpSpLocks/>
              </p:cNvGrpSpPr>
              <p:nvPr/>
            </p:nvGrpSpPr>
            <p:grpSpPr bwMode="auto">
              <a:xfrm>
                <a:off x="3075" y="0"/>
                <a:ext cx="639" cy="480"/>
                <a:chOff x="3075" y="0"/>
                <a:chExt cx="639" cy="480"/>
              </a:xfrm>
            </p:grpSpPr>
            <p:sp>
              <p:nvSpPr>
                <p:cNvPr id="40057" name="Rectangle 20"/>
                <p:cNvSpPr>
                  <a:spLocks noChangeArrowheads="1"/>
                </p:cNvSpPr>
                <p:nvPr/>
              </p:nvSpPr>
              <p:spPr bwMode="auto">
                <a:xfrm>
                  <a:off x="3118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58" name="Rectangle 21"/>
                <p:cNvSpPr>
                  <a:spLocks noChangeArrowheads="1"/>
                </p:cNvSpPr>
                <p:nvPr/>
              </p:nvSpPr>
              <p:spPr bwMode="auto">
                <a:xfrm>
                  <a:off x="3075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49" name="Group 22"/>
              <p:cNvGrpSpPr>
                <a:grpSpLocks/>
              </p:cNvGrpSpPr>
              <p:nvPr/>
            </p:nvGrpSpPr>
            <p:grpSpPr bwMode="auto">
              <a:xfrm>
                <a:off x="3714" y="0"/>
                <a:ext cx="639" cy="480"/>
                <a:chOff x="3714" y="0"/>
                <a:chExt cx="639" cy="480"/>
              </a:xfrm>
            </p:grpSpPr>
            <p:sp>
              <p:nvSpPr>
                <p:cNvPr id="40055" name="Rectangle 23"/>
                <p:cNvSpPr>
                  <a:spLocks noChangeArrowheads="1"/>
                </p:cNvSpPr>
                <p:nvPr/>
              </p:nvSpPr>
              <p:spPr bwMode="auto">
                <a:xfrm>
                  <a:off x="3757" y="0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56" name="Rectangle 24"/>
                <p:cNvSpPr>
                  <a:spLocks noChangeArrowheads="1"/>
                </p:cNvSpPr>
                <p:nvPr/>
              </p:nvSpPr>
              <p:spPr bwMode="auto">
                <a:xfrm>
                  <a:off x="3714" y="0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0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519" cy="518"/>
                <a:chOff x="0" y="480"/>
                <a:chExt cx="519" cy="518"/>
              </a:xfrm>
            </p:grpSpPr>
            <p:sp>
              <p:nvSpPr>
                <p:cNvPr id="40053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43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Be Safe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54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51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1" name="Group 28"/>
              <p:cNvGrpSpPr>
                <a:grpSpLocks/>
              </p:cNvGrpSpPr>
              <p:nvPr/>
            </p:nvGrpSpPr>
            <p:grpSpPr bwMode="auto">
              <a:xfrm>
                <a:off x="519" y="480"/>
                <a:ext cx="639" cy="518"/>
                <a:chOff x="519" y="480"/>
                <a:chExt cx="639" cy="518"/>
              </a:xfrm>
            </p:grpSpPr>
            <p:sp>
              <p:nvSpPr>
                <p:cNvPr id="40051" name="Rectangle 29"/>
                <p:cNvSpPr>
                  <a:spLocks noChangeArrowheads="1"/>
                </p:cNvSpPr>
                <p:nvPr/>
              </p:nvSpPr>
              <p:spPr bwMode="auto">
                <a:xfrm>
                  <a:off x="562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52" name="Rectangle 30"/>
                <p:cNvSpPr>
                  <a:spLocks noChangeArrowheads="1"/>
                </p:cNvSpPr>
                <p:nvPr/>
              </p:nvSpPr>
              <p:spPr bwMode="auto">
                <a:xfrm>
                  <a:off x="519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2" name="Group 31"/>
              <p:cNvGrpSpPr>
                <a:grpSpLocks/>
              </p:cNvGrpSpPr>
              <p:nvPr/>
            </p:nvGrpSpPr>
            <p:grpSpPr bwMode="auto">
              <a:xfrm>
                <a:off x="1158" y="480"/>
                <a:ext cx="639" cy="518"/>
                <a:chOff x="1158" y="480"/>
                <a:chExt cx="639" cy="518"/>
              </a:xfrm>
            </p:grpSpPr>
            <p:sp>
              <p:nvSpPr>
                <p:cNvPr id="40049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1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50" name="Rectangle 33"/>
                <p:cNvSpPr>
                  <a:spLocks noChangeArrowheads="1"/>
                </p:cNvSpPr>
                <p:nvPr/>
              </p:nvSpPr>
              <p:spPr bwMode="auto">
                <a:xfrm>
                  <a:off x="1158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3" name="Group 34"/>
              <p:cNvGrpSpPr>
                <a:grpSpLocks/>
              </p:cNvGrpSpPr>
              <p:nvPr/>
            </p:nvGrpSpPr>
            <p:grpSpPr bwMode="auto">
              <a:xfrm>
                <a:off x="1797" y="480"/>
                <a:ext cx="639" cy="518"/>
                <a:chOff x="1797" y="480"/>
                <a:chExt cx="639" cy="518"/>
              </a:xfrm>
            </p:grpSpPr>
            <p:sp>
              <p:nvSpPr>
                <p:cNvPr id="400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40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797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4" name="Group 37"/>
              <p:cNvGrpSpPr>
                <a:grpSpLocks/>
              </p:cNvGrpSpPr>
              <p:nvPr/>
            </p:nvGrpSpPr>
            <p:grpSpPr bwMode="auto">
              <a:xfrm>
                <a:off x="2436" y="480"/>
                <a:ext cx="639" cy="518"/>
                <a:chOff x="2436" y="480"/>
                <a:chExt cx="639" cy="518"/>
              </a:xfrm>
            </p:grpSpPr>
            <p:sp>
              <p:nvSpPr>
                <p:cNvPr id="40045" name="Rectangle 38"/>
                <p:cNvSpPr>
                  <a:spLocks noChangeArrowheads="1"/>
                </p:cNvSpPr>
                <p:nvPr/>
              </p:nvSpPr>
              <p:spPr bwMode="auto">
                <a:xfrm>
                  <a:off x="2479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46" name="Rectangle 39"/>
                <p:cNvSpPr>
                  <a:spLocks noChangeArrowheads="1"/>
                </p:cNvSpPr>
                <p:nvPr/>
              </p:nvSpPr>
              <p:spPr bwMode="auto">
                <a:xfrm>
                  <a:off x="2436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5" name="Group 40"/>
              <p:cNvGrpSpPr>
                <a:grpSpLocks/>
              </p:cNvGrpSpPr>
              <p:nvPr/>
            </p:nvGrpSpPr>
            <p:grpSpPr bwMode="auto">
              <a:xfrm>
                <a:off x="3075" y="480"/>
                <a:ext cx="639" cy="518"/>
                <a:chOff x="3075" y="480"/>
                <a:chExt cx="639" cy="518"/>
              </a:xfrm>
            </p:grpSpPr>
            <p:sp>
              <p:nvSpPr>
                <p:cNvPr id="40043" name="Rectangle 41"/>
                <p:cNvSpPr>
                  <a:spLocks noChangeArrowheads="1"/>
                </p:cNvSpPr>
                <p:nvPr/>
              </p:nvSpPr>
              <p:spPr bwMode="auto">
                <a:xfrm>
                  <a:off x="3118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44" name="Rectangle 42"/>
                <p:cNvSpPr>
                  <a:spLocks noChangeArrowheads="1"/>
                </p:cNvSpPr>
                <p:nvPr/>
              </p:nvSpPr>
              <p:spPr bwMode="auto">
                <a:xfrm>
                  <a:off x="3075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6" name="Group 43"/>
              <p:cNvGrpSpPr>
                <a:grpSpLocks/>
              </p:cNvGrpSpPr>
              <p:nvPr/>
            </p:nvGrpSpPr>
            <p:grpSpPr bwMode="auto">
              <a:xfrm>
                <a:off x="3714" y="480"/>
                <a:ext cx="639" cy="518"/>
                <a:chOff x="3714" y="480"/>
                <a:chExt cx="639" cy="518"/>
              </a:xfrm>
            </p:grpSpPr>
            <p:sp>
              <p:nvSpPr>
                <p:cNvPr id="40041" name="Rectangle 44"/>
                <p:cNvSpPr>
                  <a:spLocks noChangeArrowheads="1"/>
                </p:cNvSpPr>
                <p:nvPr/>
              </p:nvSpPr>
              <p:spPr bwMode="auto">
                <a:xfrm>
                  <a:off x="3757" y="480"/>
                  <a:ext cx="55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42" name="Rectangle 45"/>
                <p:cNvSpPr>
                  <a:spLocks noChangeArrowheads="1"/>
                </p:cNvSpPr>
                <p:nvPr/>
              </p:nvSpPr>
              <p:spPr bwMode="auto">
                <a:xfrm>
                  <a:off x="3714" y="480"/>
                  <a:ext cx="63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7" name="Group 46"/>
              <p:cNvGrpSpPr>
                <a:grpSpLocks/>
              </p:cNvGrpSpPr>
              <p:nvPr/>
            </p:nvGrpSpPr>
            <p:grpSpPr bwMode="auto">
              <a:xfrm>
                <a:off x="0" y="998"/>
                <a:ext cx="519" cy="403"/>
                <a:chOff x="0" y="998"/>
                <a:chExt cx="519" cy="403"/>
              </a:xfrm>
            </p:grpSpPr>
            <p:sp>
              <p:nvSpPr>
                <p:cNvPr id="4003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998"/>
                  <a:ext cx="43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Be Kind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40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998"/>
                  <a:ext cx="51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8" name="Group 49"/>
              <p:cNvGrpSpPr>
                <a:grpSpLocks/>
              </p:cNvGrpSpPr>
              <p:nvPr/>
            </p:nvGrpSpPr>
            <p:grpSpPr bwMode="auto">
              <a:xfrm>
                <a:off x="519" y="998"/>
                <a:ext cx="639" cy="403"/>
                <a:chOff x="519" y="998"/>
                <a:chExt cx="639" cy="403"/>
              </a:xfrm>
            </p:grpSpPr>
            <p:sp>
              <p:nvSpPr>
                <p:cNvPr id="40037" name="Rectangle 50"/>
                <p:cNvSpPr>
                  <a:spLocks noChangeArrowheads="1"/>
                </p:cNvSpPr>
                <p:nvPr/>
              </p:nvSpPr>
              <p:spPr bwMode="auto">
                <a:xfrm>
                  <a:off x="562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38" name="Rectangle 51"/>
                <p:cNvSpPr>
                  <a:spLocks noChangeArrowheads="1"/>
                </p:cNvSpPr>
                <p:nvPr/>
              </p:nvSpPr>
              <p:spPr bwMode="auto">
                <a:xfrm>
                  <a:off x="519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59" name="Group 52"/>
              <p:cNvGrpSpPr>
                <a:grpSpLocks/>
              </p:cNvGrpSpPr>
              <p:nvPr/>
            </p:nvGrpSpPr>
            <p:grpSpPr bwMode="auto">
              <a:xfrm>
                <a:off x="1158" y="998"/>
                <a:ext cx="639" cy="403"/>
                <a:chOff x="1158" y="998"/>
                <a:chExt cx="639" cy="403"/>
              </a:xfrm>
            </p:grpSpPr>
            <p:sp>
              <p:nvSpPr>
                <p:cNvPr id="40035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1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36" name="Rectangle 54"/>
                <p:cNvSpPr>
                  <a:spLocks noChangeArrowheads="1"/>
                </p:cNvSpPr>
                <p:nvPr/>
              </p:nvSpPr>
              <p:spPr bwMode="auto">
                <a:xfrm>
                  <a:off x="1158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0" name="Group 55"/>
              <p:cNvGrpSpPr>
                <a:grpSpLocks/>
              </p:cNvGrpSpPr>
              <p:nvPr/>
            </p:nvGrpSpPr>
            <p:grpSpPr bwMode="auto">
              <a:xfrm>
                <a:off x="1797" y="998"/>
                <a:ext cx="639" cy="403"/>
                <a:chOff x="1797" y="998"/>
                <a:chExt cx="639" cy="403"/>
              </a:xfrm>
            </p:grpSpPr>
            <p:sp>
              <p:nvSpPr>
                <p:cNvPr id="40033" name="Rectangle 56"/>
                <p:cNvSpPr>
                  <a:spLocks noChangeArrowheads="1"/>
                </p:cNvSpPr>
                <p:nvPr/>
              </p:nvSpPr>
              <p:spPr bwMode="auto">
                <a:xfrm>
                  <a:off x="1840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34" name="Rectangle 57"/>
                <p:cNvSpPr>
                  <a:spLocks noChangeArrowheads="1"/>
                </p:cNvSpPr>
                <p:nvPr/>
              </p:nvSpPr>
              <p:spPr bwMode="auto">
                <a:xfrm>
                  <a:off x="1797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1" name="Group 58"/>
              <p:cNvGrpSpPr>
                <a:grpSpLocks/>
              </p:cNvGrpSpPr>
              <p:nvPr/>
            </p:nvGrpSpPr>
            <p:grpSpPr bwMode="auto">
              <a:xfrm>
                <a:off x="2436" y="998"/>
                <a:ext cx="639" cy="403"/>
                <a:chOff x="2436" y="998"/>
                <a:chExt cx="639" cy="403"/>
              </a:xfrm>
            </p:grpSpPr>
            <p:sp>
              <p:nvSpPr>
                <p:cNvPr id="40031" name="Rectangle 59"/>
                <p:cNvSpPr>
                  <a:spLocks noChangeArrowheads="1"/>
                </p:cNvSpPr>
                <p:nvPr/>
              </p:nvSpPr>
              <p:spPr bwMode="auto">
                <a:xfrm>
                  <a:off x="2479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32" name="Rectangle 60"/>
                <p:cNvSpPr>
                  <a:spLocks noChangeArrowheads="1"/>
                </p:cNvSpPr>
                <p:nvPr/>
              </p:nvSpPr>
              <p:spPr bwMode="auto">
                <a:xfrm>
                  <a:off x="2436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2" name="Group 61"/>
              <p:cNvGrpSpPr>
                <a:grpSpLocks/>
              </p:cNvGrpSpPr>
              <p:nvPr/>
            </p:nvGrpSpPr>
            <p:grpSpPr bwMode="auto">
              <a:xfrm>
                <a:off x="3075" y="998"/>
                <a:ext cx="639" cy="403"/>
                <a:chOff x="3075" y="998"/>
                <a:chExt cx="639" cy="403"/>
              </a:xfrm>
            </p:grpSpPr>
            <p:sp>
              <p:nvSpPr>
                <p:cNvPr id="40029" name="Rectangle 62"/>
                <p:cNvSpPr>
                  <a:spLocks noChangeArrowheads="1"/>
                </p:cNvSpPr>
                <p:nvPr/>
              </p:nvSpPr>
              <p:spPr bwMode="auto">
                <a:xfrm>
                  <a:off x="3118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30" name="Rectangle 63"/>
                <p:cNvSpPr>
                  <a:spLocks noChangeArrowheads="1"/>
                </p:cNvSpPr>
                <p:nvPr/>
              </p:nvSpPr>
              <p:spPr bwMode="auto">
                <a:xfrm>
                  <a:off x="3075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3" name="Group 64"/>
              <p:cNvGrpSpPr>
                <a:grpSpLocks/>
              </p:cNvGrpSpPr>
              <p:nvPr/>
            </p:nvGrpSpPr>
            <p:grpSpPr bwMode="auto">
              <a:xfrm>
                <a:off x="3714" y="998"/>
                <a:ext cx="639" cy="403"/>
                <a:chOff x="3714" y="998"/>
                <a:chExt cx="639" cy="403"/>
              </a:xfrm>
            </p:grpSpPr>
            <p:sp>
              <p:nvSpPr>
                <p:cNvPr id="40027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7" y="998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28" name="Rectangle 66"/>
                <p:cNvSpPr>
                  <a:spLocks noChangeArrowheads="1"/>
                </p:cNvSpPr>
                <p:nvPr/>
              </p:nvSpPr>
              <p:spPr bwMode="auto">
                <a:xfrm>
                  <a:off x="3714" y="998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4" name="Group 67"/>
              <p:cNvGrpSpPr>
                <a:grpSpLocks/>
              </p:cNvGrpSpPr>
              <p:nvPr/>
            </p:nvGrpSpPr>
            <p:grpSpPr bwMode="auto">
              <a:xfrm>
                <a:off x="0" y="1401"/>
                <a:ext cx="519" cy="403"/>
                <a:chOff x="0" y="1401"/>
                <a:chExt cx="519" cy="403"/>
              </a:xfrm>
            </p:grpSpPr>
            <p:sp>
              <p:nvSpPr>
                <p:cNvPr id="40025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1401"/>
                  <a:ext cx="43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Be Responsible</a:t>
                  </a:r>
                </a:p>
              </p:txBody>
            </p:sp>
            <p:sp>
              <p:nvSpPr>
                <p:cNvPr id="40026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1401"/>
                  <a:ext cx="51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5" name="Group 70"/>
              <p:cNvGrpSpPr>
                <a:grpSpLocks/>
              </p:cNvGrpSpPr>
              <p:nvPr/>
            </p:nvGrpSpPr>
            <p:grpSpPr bwMode="auto">
              <a:xfrm>
                <a:off x="519" y="1401"/>
                <a:ext cx="639" cy="403"/>
                <a:chOff x="519" y="1401"/>
                <a:chExt cx="639" cy="403"/>
              </a:xfrm>
            </p:grpSpPr>
            <p:sp>
              <p:nvSpPr>
                <p:cNvPr id="40023" name="Rectangle 71"/>
                <p:cNvSpPr>
                  <a:spLocks noChangeArrowheads="1"/>
                </p:cNvSpPr>
                <p:nvPr/>
              </p:nvSpPr>
              <p:spPr bwMode="auto">
                <a:xfrm>
                  <a:off x="562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  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24" name="Rectangle 72"/>
                <p:cNvSpPr>
                  <a:spLocks noChangeArrowheads="1"/>
                </p:cNvSpPr>
                <p:nvPr/>
              </p:nvSpPr>
              <p:spPr bwMode="auto">
                <a:xfrm>
                  <a:off x="519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6" name="Group 73"/>
              <p:cNvGrpSpPr>
                <a:grpSpLocks/>
              </p:cNvGrpSpPr>
              <p:nvPr/>
            </p:nvGrpSpPr>
            <p:grpSpPr bwMode="auto">
              <a:xfrm>
                <a:off x="1158" y="1401"/>
                <a:ext cx="639" cy="403"/>
                <a:chOff x="1158" y="1401"/>
                <a:chExt cx="639" cy="403"/>
              </a:xfrm>
            </p:grpSpPr>
            <p:sp>
              <p:nvSpPr>
                <p:cNvPr id="40021" name="Rectangle 74"/>
                <p:cNvSpPr>
                  <a:spLocks noChangeArrowheads="1"/>
                </p:cNvSpPr>
                <p:nvPr/>
              </p:nvSpPr>
              <p:spPr bwMode="auto">
                <a:xfrm>
                  <a:off x="1201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22" name="Rectangle 75"/>
                <p:cNvSpPr>
                  <a:spLocks noChangeArrowheads="1"/>
                </p:cNvSpPr>
                <p:nvPr/>
              </p:nvSpPr>
              <p:spPr bwMode="auto">
                <a:xfrm>
                  <a:off x="1158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7" name="Group 76"/>
              <p:cNvGrpSpPr>
                <a:grpSpLocks/>
              </p:cNvGrpSpPr>
              <p:nvPr/>
            </p:nvGrpSpPr>
            <p:grpSpPr bwMode="auto">
              <a:xfrm>
                <a:off x="1797" y="1401"/>
                <a:ext cx="639" cy="403"/>
                <a:chOff x="1797" y="1401"/>
                <a:chExt cx="639" cy="403"/>
              </a:xfrm>
            </p:grpSpPr>
            <p:sp>
              <p:nvSpPr>
                <p:cNvPr id="4001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40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20" name="Rectangle 78"/>
                <p:cNvSpPr>
                  <a:spLocks noChangeArrowheads="1"/>
                </p:cNvSpPr>
                <p:nvPr/>
              </p:nvSpPr>
              <p:spPr bwMode="auto">
                <a:xfrm>
                  <a:off x="1797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8" name="Group 79"/>
              <p:cNvGrpSpPr>
                <a:grpSpLocks/>
              </p:cNvGrpSpPr>
              <p:nvPr/>
            </p:nvGrpSpPr>
            <p:grpSpPr bwMode="auto">
              <a:xfrm>
                <a:off x="2436" y="1401"/>
                <a:ext cx="639" cy="403"/>
                <a:chOff x="2436" y="1401"/>
                <a:chExt cx="639" cy="403"/>
              </a:xfrm>
            </p:grpSpPr>
            <p:sp>
              <p:nvSpPr>
                <p:cNvPr id="40017" name="Rectangle 80"/>
                <p:cNvSpPr>
                  <a:spLocks noChangeArrowheads="1"/>
                </p:cNvSpPr>
                <p:nvPr/>
              </p:nvSpPr>
              <p:spPr bwMode="auto">
                <a:xfrm>
                  <a:off x="2479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18" name="Rectangle 81"/>
                <p:cNvSpPr>
                  <a:spLocks noChangeArrowheads="1"/>
                </p:cNvSpPr>
                <p:nvPr/>
              </p:nvSpPr>
              <p:spPr bwMode="auto">
                <a:xfrm>
                  <a:off x="2436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69" name="Group 82"/>
              <p:cNvGrpSpPr>
                <a:grpSpLocks/>
              </p:cNvGrpSpPr>
              <p:nvPr/>
            </p:nvGrpSpPr>
            <p:grpSpPr bwMode="auto">
              <a:xfrm>
                <a:off x="3075" y="1401"/>
                <a:ext cx="639" cy="403"/>
                <a:chOff x="3075" y="1401"/>
                <a:chExt cx="639" cy="403"/>
              </a:xfrm>
            </p:grpSpPr>
            <p:sp>
              <p:nvSpPr>
                <p:cNvPr id="40015" name="Rectangle 83"/>
                <p:cNvSpPr>
                  <a:spLocks noChangeArrowheads="1"/>
                </p:cNvSpPr>
                <p:nvPr/>
              </p:nvSpPr>
              <p:spPr bwMode="auto">
                <a:xfrm>
                  <a:off x="3118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1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75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0" name="Group 85"/>
              <p:cNvGrpSpPr>
                <a:grpSpLocks/>
              </p:cNvGrpSpPr>
              <p:nvPr/>
            </p:nvGrpSpPr>
            <p:grpSpPr bwMode="auto">
              <a:xfrm>
                <a:off x="3714" y="1401"/>
                <a:ext cx="639" cy="403"/>
                <a:chOff x="3714" y="1401"/>
                <a:chExt cx="639" cy="403"/>
              </a:xfrm>
            </p:grpSpPr>
            <p:sp>
              <p:nvSpPr>
                <p:cNvPr id="40013" name="Rectangle 86"/>
                <p:cNvSpPr>
                  <a:spLocks noChangeArrowheads="1"/>
                </p:cNvSpPr>
                <p:nvPr/>
              </p:nvSpPr>
              <p:spPr bwMode="auto">
                <a:xfrm>
                  <a:off x="3757" y="1401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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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   </a:t>
                  </a:r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  <a:sym typeface="Wingdings" charset="0"/>
                    </a:rPr>
                    <a:t>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  <a:sym typeface="Wingdings" charset="0"/>
                  </a:endParaRPr>
                </a:p>
              </p:txBody>
            </p:sp>
            <p:sp>
              <p:nvSpPr>
                <p:cNvPr id="40014" name="Rectangle 87"/>
                <p:cNvSpPr>
                  <a:spLocks noChangeArrowheads="1"/>
                </p:cNvSpPr>
                <p:nvPr/>
              </p:nvSpPr>
              <p:spPr bwMode="auto">
                <a:xfrm>
                  <a:off x="3714" y="1401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1" name="Group 88"/>
              <p:cNvGrpSpPr>
                <a:grpSpLocks/>
              </p:cNvGrpSpPr>
              <p:nvPr/>
            </p:nvGrpSpPr>
            <p:grpSpPr bwMode="auto">
              <a:xfrm>
                <a:off x="0" y="1804"/>
                <a:ext cx="519" cy="403"/>
                <a:chOff x="0" y="1804"/>
                <a:chExt cx="519" cy="403"/>
              </a:xfrm>
            </p:grpSpPr>
            <p:sp>
              <p:nvSpPr>
                <p:cNvPr id="40011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1804"/>
                  <a:ext cx="43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Total Points</a:t>
                  </a:r>
                  <a:endParaRPr lang="en-US" sz="12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12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1804"/>
                  <a:ext cx="51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2" name="Group 91"/>
              <p:cNvGrpSpPr>
                <a:grpSpLocks/>
              </p:cNvGrpSpPr>
              <p:nvPr/>
            </p:nvGrpSpPr>
            <p:grpSpPr bwMode="auto">
              <a:xfrm>
                <a:off x="519" y="1804"/>
                <a:ext cx="639" cy="403"/>
                <a:chOff x="519" y="1804"/>
                <a:chExt cx="639" cy="403"/>
              </a:xfrm>
            </p:grpSpPr>
            <p:sp>
              <p:nvSpPr>
                <p:cNvPr id="40009" name="Rectangle 92"/>
                <p:cNvSpPr>
                  <a:spLocks noChangeArrowheads="1"/>
                </p:cNvSpPr>
                <p:nvPr/>
              </p:nvSpPr>
              <p:spPr bwMode="auto">
                <a:xfrm>
                  <a:off x="562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10" name="Rectangle 93"/>
                <p:cNvSpPr>
                  <a:spLocks noChangeArrowheads="1"/>
                </p:cNvSpPr>
                <p:nvPr/>
              </p:nvSpPr>
              <p:spPr bwMode="auto">
                <a:xfrm>
                  <a:off x="519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3" name="Group 94"/>
              <p:cNvGrpSpPr>
                <a:grpSpLocks/>
              </p:cNvGrpSpPr>
              <p:nvPr/>
            </p:nvGrpSpPr>
            <p:grpSpPr bwMode="auto">
              <a:xfrm>
                <a:off x="1158" y="1804"/>
                <a:ext cx="639" cy="403"/>
                <a:chOff x="1158" y="1804"/>
                <a:chExt cx="639" cy="403"/>
              </a:xfrm>
            </p:grpSpPr>
            <p:sp>
              <p:nvSpPr>
                <p:cNvPr id="40007" name="Rectangle 95"/>
                <p:cNvSpPr>
                  <a:spLocks noChangeArrowheads="1"/>
                </p:cNvSpPr>
                <p:nvPr/>
              </p:nvSpPr>
              <p:spPr bwMode="auto">
                <a:xfrm>
                  <a:off x="1201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08" name="Rectangle 96"/>
                <p:cNvSpPr>
                  <a:spLocks noChangeArrowheads="1"/>
                </p:cNvSpPr>
                <p:nvPr/>
              </p:nvSpPr>
              <p:spPr bwMode="auto">
                <a:xfrm>
                  <a:off x="1158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4" name="Group 97"/>
              <p:cNvGrpSpPr>
                <a:grpSpLocks/>
              </p:cNvGrpSpPr>
              <p:nvPr/>
            </p:nvGrpSpPr>
            <p:grpSpPr bwMode="auto">
              <a:xfrm>
                <a:off x="1797" y="1804"/>
                <a:ext cx="639" cy="403"/>
                <a:chOff x="1797" y="1804"/>
                <a:chExt cx="639" cy="403"/>
              </a:xfrm>
            </p:grpSpPr>
            <p:sp>
              <p:nvSpPr>
                <p:cNvPr id="4000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40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06" name="Rectangle 99"/>
                <p:cNvSpPr>
                  <a:spLocks noChangeArrowheads="1"/>
                </p:cNvSpPr>
                <p:nvPr/>
              </p:nvSpPr>
              <p:spPr bwMode="auto">
                <a:xfrm>
                  <a:off x="1797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5" name="Group 100"/>
              <p:cNvGrpSpPr>
                <a:grpSpLocks/>
              </p:cNvGrpSpPr>
              <p:nvPr/>
            </p:nvGrpSpPr>
            <p:grpSpPr bwMode="auto">
              <a:xfrm>
                <a:off x="2436" y="1804"/>
                <a:ext cx="639" cy="403"/>
                <a:chOff x="2436" y="1804"/>
                <a:chExt cx="639" cy="403"/>
              </a:xfrm>
            </p:grpSpPr>
            <p:sp>
              <p:nvSpPr>
                <p:cNvPr id="4000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79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0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36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6" name="Group 103"/>
              <p:cNvGrpSpPr>
                <a:grpSpLocks/>
              </p:cNvGrpSpPr>
              <p:nvPr/>
            </p:nvGrpSpPr>
            <p:grpSpPr bwMode="auto">
              <a:xfrm>
                <a:off x="3075" y="1804"/>
                <a:ext cx="639" cy="403"/>
                <a:chOff x="3075" y="1804"/>
                <a:chExt cx="639" cy="403"/>
              </a:xfrm>
            </p:grpSpPr>
            <p:sp>
              <p:nvSpPr>
                <p:cNvPr id="400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18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3075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7" name="Group 106"/>
              <p:cNvGrpSpPr>
                <a:grpSpLocks/>
              </p:cNvGrpSpPr>
              <p:nvPr/>
            </p:nvGrpSpPr>
            <p:grpSpPr bwMode="auto">
              <a:xfrm>
                <a:off x="3714" y="1804"/>
                <a:ext cx="639" cy="403"/>
                <a:chOff x="3714" y="1804"/>
                <a:chExt cx="639" cy="403"/>
              </a:xfrm>
            </p:grpSpPr>
            <p:sp>
              <p:nvSpPr>
                <p:cNvPr id="399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57" y="1804"/>
                  <a:ext cx="55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400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714" y="1804"/>
                  <a:ext cx="6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8" name="Group 109"/>
              <p:cNvGrpSpPr>
                <a:grpSpLocks/>
              </p:cNvGrpSpPr>
              <p:nvPr/>
            </p:nvGrpSpPr>
            <p:grpSpPr bwMode="auto">
              <a:xfrm>
                <a:off x="0" y="2207"/>
                <a:ext cx="519" cy="480"/>
                <a:chOff x="0" y="2207"/>
                <a:chExt cx="519" cy="480"/>
              </a:xfrm>
            </p:grpSpPr>
            <p:sp>
              <p:nvSpPr>
                <p:cNvPr id="39997" name="Rectangle 110"/>
                <p:cNvSpPr>
                  <a:spLocks noChangeArrowheads="1"/>
                </p:cNvSpPr>
                <p:nvPr/>
              </p:nvSpPr>
              <p:spPr bwMode="auto">
                <a:xfrm>
                  <a:off x="43" y="2207"/>
                  <a:ext cx="43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000" dirty="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Teacher Initials</a:t>
                  </a:r>
                  <a:endParaRPr lang="en-US" sz="12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  <a:p>
                  <a:pPr defTabSz="914400" eaLnBrk="0" hangingPunct="0"/>
                  <a:endParaRPr lang="en-US" sz="2400" dirty="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98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207"/>
                  <a:ext cx="51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79" name="Group 112"/>
              <p:cNvGrpSpPr>
                <a:grpSpLocks/>
              </p:cNvGrpSpPr>
              <p:nvPr/>
            </p:nvGrpSpPr>
            <p:grpSpPr bwMode="auto">
              <a:xfrm>
                <a:off x="519" y="2207"/>
                <a:ext cx="639" cy="480"/>
                <a:chOff x="519" y="2207"/>
                <a:chExt cx="639" cy="480"/>
              </a:xfrm>
            </p:grpSpPr>
            <p:sp>
              <p:nvSpPr>
                <p:cNvPr id="3999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62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96" name="Rectangle 114"/>
                <p:cNvSpPr>
                  <a:spLocks noChangeArrowheads="1"/>
                </p:cNvSpPr>
                <p:nvPr/>
              </p:nvSpPr>
              <p:spPr bwMode="auto">
                <a:xfrm>
                  <a:off x="519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80" name="Group 115"/>
              <p:cNvGrpSpPr>
                <a:grpSpLocks/>
              </p:cNvGrpSpPr>
              <p:nvPr/>
            </p:nvGrpSpPr>
            <p:grpSpPr bwMode="auto">
              <a:xfrm>
                <a:off x="1158" y="2207"/>
                <a:ext cx="639" cy="480"/>
                <a:chOff x="1158" y="2207"/>
                <a:chExt cx="639" cy="480"/>
              </a:xfrm>
            </p:grpSpPr>
            <p:sp>
              <p:nvSpPr>
                <p:cNvPr id="39993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01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94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58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81" name="Group 118"/>
              <p:cNvGrpSpPr>
                <a:grpSpLocks/>
              </p:cNvGrpSpPr>
              <p:nvPr/>
            </p:nvGrpSpPr>
            <p:grpSpPr bwMode="auto">
              <a:xfrm>
                <a:off x="1797" y="2207"/>
                <a:ext cx="639" cy="480"/>
                <a:chOff x="1797" y="2207"/>
                <a:chExt cx="639" cy="480"/>
              </a:xfrm>
            </p:grpSpPr>
            <p:sp>
              <p:nvSpPr>
                <p:cNvPr id="399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40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97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82" name="Group 121"/>
              <p:cNvGrpSpPr>
                <a:grpSpLocks/>
              </p:cNvGrpSpPr>
              <p:nvPr/>
            </p:nvGrpSpPr>
            <p:grpSpPr bwMode="auto">
              <a:xfrm>
                <a:off x="2436" y="2207"/>
                <a:ext cx="639" cy="480"/>
                <a:chOff x="2436" y="2207"/>
                <a:chExt cx="639" cy="480"/>
              </a:xfrm>
            </p:grpSpPr>
            <p:sp>
              <p:nvSpPr>
                <p:cNvPr id="3998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479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9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36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83" name="Group 124"/>
              <p:cNvGrpSpPr>
                <a:grpSpLocks/>
              </p:cNvGrpSpPr>
              <p:nvPr/>
            </p:nvGrpSpPr>
            <p:grpSpPr bwMode="auto">
              <a:xfrm>
                <a:off x="3075" y="2207"/>
                <a:ext cx="639" cy="480"/>
                <a:chOff x="3075" y="2207"/>
                <a:chExt cx="639" cy="480"/>
              </a:xfrm>
            </p:grpSpPr>
            <p:sp>
              <p:nvSpPr>
                <p:cNvPr id="3998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18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88" name="Rectangle 126"/>
                <p:cNvSpPr>
                  <a:spLocks noChangeArrowheads="1"/>
                </p:cNvSpPr>
                <p:nvPr/>
              </p:nvSpPr>
              <p:spPr bwMode="auto">
                <a:xfrm>
                  <a:off x="3075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39984" name="Group 127"/>
              <p:cNvGrpSpPr>
                <a:grpSpLocks/>
              </p:cNvGrpSpPr>
              <p:nvPr/>
            </p:nvGrpSpPr>
            <p:grpSpPr bwMode="auto">
              <a:xfrm>
                <a:off x="3714" y="2207"/>
                <a:ext cx="639" cy="480"/>
                <a:chOff x="3714" y="2207"/>
                <a:chExt cx="639" cy="480"/>
              </a:xfrm>
            </p:grpSpPr>
            <p:sp>
              <p:nvSpPr>
                <p:cNvPr id="39985" name="Rectangle 128"/>
                <p:cNvSpPr>
                  <a:spLocks noChangeArrowheads="1"/>
                </p:cNvSpPr>
                <p:nvPr/>
              </p:nvSpPr>
              <p:spPr bwMode="auto">
                <a:xfrm>
                  <a:off x="3757" y="2207"/>
                  <a:ext cx="553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r>
                    <a:rPr lang="en-US" sz="1200">
                      <a:solidFill>
                        <a:srgbClr val="000000"/>
                      </a:solidFill>
                      <a:latin typeface="Comic Sans MS" charset="0"/>
                      <a:cs typeface="Times New Roman" charset="0"/>
                    </a:rPr>
                    <a:t> </a:t>
                  </a:r>
                </a:p>
                <a:p>
                  <a:pPr defTabSz="914400" eaLnBrk="0" hangingPunct="0"/>
                  <a:endParaRPr lang="en-US" sz="2400">
                    <a:solidFill>
                      <a:srgbClr val="000000"/>
                    </a:solidFill>
                    <a:latin typeface="Comic Sans MS" charset="0"/>
                    <a:cs typeface="Times New Roman" charset="0"/>
                  </a:endParaRPr>
                </a:p>
              </p:txBody>
            </p:sp>
            <p:sp>
              <p:nvSpPr>
                <p:cNvPr id="39986" name="Rectangle 129"/>
                <p:cNvSpPr>
                  <a:spLocks noChangeArrowheads="1"/>
                </p:cNvSpPr>
                <p:nvPr/>
              </p:nvSpPr>
              <p:spPr bwMode="auto">
                <a:xfrm>
                  <a:off x="3714" y="2207"/>
                  <a:ext cx="63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39942" name="Rectangle 130"/>
            <p:cNvSpPr>
              <a:spLocks noChangeArrowheads="1"/>
            </p:cNvSpPr>
            <p:nvPr/>
          </p:nvSpPr>
          <p:spPr bwMode="auto">
            <a:xfrm>
              <a:off x="-3" y="-3"/>
              <a:ext cx="4359" cy="269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39939" name="Rectangle 131"/>
          <p:cNvSpPr>
            <a:spLocks noChangeArrowheads="1"/>
          </p:cNvSpPr>
          <p:nvPr/>
        </p:nvSpPr>
        <p:spPr bwMode="auto">
          <a:xfrm>
            <a:off x="714722" y="5638800"/>
            <a:ext cx="8461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2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 </a:t>
            </a:r>
          </a:p>
          <a:p>
            <a:pPr defTabSz="914400" eaLnBrk="0" hangingPunct="0"/>
            <a:r>
              <a:rPr lang="en-US" sz="12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Daily Goal _____/______			Daily Score _____/_____</a:t>
            </a:r>
          </a:p>
          <a:p>
            <a:pPr defTabSz="914400" eaLnBrk="0" hangingPunct="0"/>
            <a:r>
              <a:rPr lang="en-US" sz="1200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 </a:t>
            </a:r>
          </a:p>
        </p:txBody>
      </p:sp>
      <p:sp>
        <p:nvSpPr>
          <p:cNvPr id="39940" name="TextBox 131"/>
          <p:cNvSpPr txBox="1">
            <a:spLocks noChangeArrowheads="1"/>
          </p:cNvSpPr>
          <p:nvPr/>
        </p:nvSpPr>
        <p:spPr bwMode="auto">
          <a:xfrm>
            <a:off x="685800" y="6477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i="1" dirty="0">
                <a:solidFill>
                  <a:srgbClr val="000000"/>
                </a:solidFill>
                <a:cs typeface="ＭＳ Ｐゴシック" charset="0"/>
              </a:rPr>
              <a:t>Illinois PBIS Network</a:t>
            </a: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533400" y="105505"/>
            <a:ext cx="8083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srgbClr val="3A54A5"/>
                </a:solidFill>
                <a:latin typeface="Trebuchet MS" panose="020B0603020202020204" pitchFamily="34" charset="0"/>
                <a:cs typeface="Times New Roman" charset="0"/>
              </a:rPr>
              <a:t>Example 3:</a:t>
            </a:r>
          </a:p>
          <a:p>
            <a:pPr algn="ctr" defTabSz="914400"/>
            <a:r>
              <a:rPr lang="en-US" sz="3600" dirty="0" smtClean="0">
                <a:solidFill>
                  <a:srgbClr val="3A54A5"/>
                </a:solidFill>
                <a:latin typeface="Trebuchet MS" panose="020B0603020202020204" pitchFamily="34" charset="0"/>
                <a:cs typeface="Times New Roman" charset="0"/>
              </a:rPr>
              <a:t>An Elementary School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197683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rebuchet MS" panose="020B0603020202020204" pitchFamily="34" charset="0"/>
              </a:rPr>
              <a:t>CICO </a:t>
            </a:r>
            <a:r>
              <a:rPr lang="en-US" sz="3600" b="1" u="sng" dirty="0" smtClean="0">
                <a:latin typeface="Trebuchet MS" panose="020B0603020202020204" pitchFamily="34" charset="0"/>
              </a:rPr>
              <a:t>Problem-solving </a:t>
            </a:r>
            <a:r>
              <a:rPr lang="en-US" sz="3600" dirty="0">
                <a:latin typeface="Trebuchet MS" panose="020B0603020202020204" pitchFamily="34" charset="0"/>
              </a:rPr>
              <a:t>C</a:t>
            </a:r>
            <a:r>
              <a:rPr lang="en-US" sz="3600" dirty="0" smtClean="0">
                <a:latin typeface="Trebuchet MS" panose="020B0603020202020204" pitchFamily="34" charset="0"/>
              </a:rPr>
              <a:t>onversation Questions: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858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cs typeface="Trebuchet MS"/>
              </a:rPr>
              <a:t>If Johnny is not responding to CICO…</a:t>
            </a:r>
          </a:p>
          <a:p>
            <a:pPr lvl="1" eaLnBrk="1" hangingPunct="1"/>
            <a:r>
              <a:rPr lang="en-US" dirty="0">
                <a:cs typeface="Trebuchet MS"/>
              </a:rPr>
              <a:t>Does Johnny like his mentor?</a:t>
            </a:r>
          </a:p>
          <a:p>
            <a:pPr lvl="1" eaLnBrk="1" hangingPunct="1"/>
            <a:r>
              <a:rPr lang="en-US" dirty="0">
                <a:cs typeface="Trebuchet MS"/>
              </a:rPr>
              <a:t>Can we add an individual feature to support Johnny?</a:t>
            </a:r>
          </a:p>
          <a:p>
            <a:pPr lvl="1" eaLnBrk="1" hangingPunct="1"/>
            <a:r>
              <a:rPr lang="en-US" dirty="0">
                <a:cs typeface="Trebuchet MS"/>
              </a:rPr>
              <a:t>Could his behavior have an escape function</a:t>
            </a:r>
            <a:r>
              <a:rPr lang="en-US" dirty="0" smtClean="0">
                <a:cs typeface="Trebuchet MS"/>
              </a:rPr>
              <a:t>?</a:t>
            </a:r>
          </a:p>
          <a:p>
            <a:pPr lvl="1" eaLnBrk="1" hangingPunct="1"/>
            <a:r>
              <a:rPr lang="en-US" dirty="0" smtClean="0">
                <a:cs typeface="Trebuchet MS"/>
              </a:rPr>
              <a:t>Does he need more academic supports?</a:t>
            </a:r>
          </a:p>
          <a:p>
            <a:pPr lvl="1" eaLnBrk="1" hangingPunct="1"/>
            <a:r>
              <a:rPr lang="en-US" dirty="0" smtClean="0">
                <a:cs typeface="Trebuchet MS"/>
              </a:rPr>
              <a:t>Is our CICO tool meaningful to Johnny?</a:t>
            </a:r>
            <a:endParaRPr lang="en-US" dirty="0">
              <a:cs typeface="Trebuchet MS"/>
            </a:endParaRPr>
          </a:p>
          <a:p>
            <a:pPr eaLnBrk="1" hangingPunct="1"/>
            <a:endParaRPr lang="en-US" dirty="0">
              <a:cs typeface="Trebuchet MS"/>
            </a:endParaRPr>
          </a:p>
          <a:p>
            <a:pPr eaLnBrk="1" hangingPunct="1"/>
            <a:r>
              <a:rPr lang="en-US" sz="2800" b="1" dirty="0">
                <a:cs typeface="Trebuchet MS"/>
              </a:rPr>
              <a:t>If Johnny is responding to CICO…</a:t>
            </a:r>
          </a:p>
          <a:p>
            <a:pPr lvl="1" eaLnBrk="1" hangingPunct="1"/>
            <a:r>
              <a:rPr lang="en-US" dirty="0">
                <a:cs typeface="Trebuchet MS"/>
              </a:rPr>
              <a:t>What is the exit requirement?</a:t>
            </a:r>
          </a:p>
          <a:p>
            <a:pPr lvl="1" eaLnBrk="1" hangingPunct="1"/>
            <a:r>
              <a:rPr lang="en-US" dirty="0">
                <a:cs typeface="Trebuchet MS"/>
              </a:rPr>
              <a:t>Can we build in a self-monitoring piece?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91400" y="4953000"/>
            <a:ext cx="1457554" cy="1558120"/>
            <a:chOff x="4206995" y="452319"/>
            <a:chExt cx="1389302" cy="1653490"/>
          </a:xfrm>
        </p:grpSpPr>
        <p:sp>
          <p:nvSpPr>
            <p:cNvPr id="5" name="Freeform 4"/>
            <p:cNvSpPr/>
            <p:nvPr/>
          </p:nvSpPr>
          <p:spPr>
            <a:xfrm rot="1686142">
              <a:off x="4206995" y="452319"/>
              <a:ext cx="1389302" cy="1653490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35241">
              <a:off x="4504175" y="1035263"/>
              <a:ext cx="778657" cy="39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441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3248337" y="1320563"/>
            <a:ext cx="1676400" cy="4539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2 </a:t>
            </a:r>
            <a:r>
              <a:rPr lang="en-US" sz="1600" b="1" dirty="0" smtClean="0">
                <a:latin typeface="Trebuchet MS" panose="020B0603020202020204" pitchFamily="34" charset="0"/>
              </a:rPr>
              <a:t>Team</a:t>
            </a:r>
          </a:p>
          <a:p>
            <a:pPr algn="ctr" eaLnBrk="1" hangingPunct="1">
              <a:spcBef>
                <a:spcPct val="50000"/>
              </a:spcBef>
            </a:pPr>
            <a:endParaRPr lang="en-US" sz="500" b="1" dirty="0">
              <a:latin typeface="Trebuchet MS" panose="020B0603020202020204" pitchFamily="34" charset="0"/>
            </a:endParaRPr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549341" y="224365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1834284" y="3225243"/>
            <a:ext cx="2362201" cy="18897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Uses process data; evaluates overall effectiveness; does </a:t>
            </a:r>
            <a:r>
              <a:rPr lang="en-US" sz="1600" dirty="0" smtClean="0"/>
              <a:t>NOT </a:t>
            </a:r>
            <a:r>
              <a:rPr lang="en-US" sz="1600" dirty="0"/>
              <a:t>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4267200" y="3250984"/>
            <a:ext cx="2217738" cy="18528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b="1" u="sng" dirty="0"/>
              <a:t>Problem Solving Conversations</a:t>
            </a:r>
            <a:endParaRPr 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Matches students to interventions and monitors progress, making adjustments as needed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732745" y="1994073"/>
            <a:ext cx="0" cy="21268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41325" y="152400"/>
            <a:ext cx="816616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3-Tiered System of Support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Necessary Conversations (Teams)</a:t>
            </a:r>
            <a:endParaRPr lang="en-US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574412" y="2921813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11597" y="2921813"/>
            <a:ext cx="228600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1248321" y="2013117"/>
            <a:ext cx="6064733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600" dirty="0"/>
              <a:t>Identifies targeted student </a:t>
            </a:r>
            <a:r>
              <a:rPr lang="en-US" sz="1600" dirty="0" smtClean="0"/>
              <a:t>needs, Selects </a:t>
            </a:r>
            <a:r>
              <a:rPr lang="en-US" sz="1600" dirty="0"/>
              <a:t>and supports implementation of relevant </a:t>
            </a:r>
            <a:r>
              <a:rPr lang="en-US" sz="1600" dirty="0" smtClean="0"/>
              <a:t>interventions, and Evaluates </a:t>
            </a:r>
            <a:r>
              <a:rPr lang="en-US" sz="1600" dirty="0"/>
              <a:t>interventions’ use</a:t>
            </a: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086537" y="1777554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38744199"/>
              </p:ext>
            </p:extLst>
          </p:nvPr>
        </p:nvGraphicFramePr>
        <p:xfrm>
          <a:off x="0" y="1219200"/>
          <a:ext cx="8456612" cy="49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8600" y="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465E9C"/>
                </a:solidFill>
                <a:latin typeface="Trebuchet MS"/>
                <a:ea typeface="ＭＳ Ｐゴシック" charset="0"/>
                <a:cs typeface="Trebuchet MS"/>
              </a:rPr>
              <a:t>DPR data used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47704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rebuchet MS" charset="0"/>
                <a:cs typeface="+mj-cs"/>
              </a:rPr>
              <a:t>Example of update to families </a:t>
            </a:r>
            <a:br>
              <a:rPr lang="en-US" sz="3600" dirty="0">
                <a:latin typeface="Trebuchet MS" charset="0"/>
                <a:cs typeface="+mj-cs"/>
              </a:rPr>
            </a:br>
            <a:r>
              <a:rPr lang="en-US" sz="3600" dirty="0">
                <a:latin typeface="Trebuchet MS" charset="0"/>
                <a:cs typeface="+mj-cs"/>
              </a:rPr>
              <a:t>of </a:t>
            </a:r>
            <a:r>
              <a:rPr lang="en-US" sz="3600" dirty="0" smtClean="0">
                <a:latin typeface="Trebuchet MS" charset="0"/>
                <a:cs typeface="+mj-cs"/>
              </a:rPr>
              <a:t>kids participating</a:t>
            </a:r>
            <a:endParaRPr lang="en-US" sz="3600" dirty="0">
              <a:latin typeface="Trebuchet MS" charset="0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3206079"/>
            <a:ext cx="6823075" cy="3355975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b="1" i="1" dirty="0">
                <a:latin typeface="Calibri" charset="0"/>
              </a:rPr>
              <a:t>Monthly letter home: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19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dirty="0">
                <a:latin typeface="Calibri" charset="0"/>
              </a:rPr>
              <a:t>As you know, your child has been participating in the Check in Check Out (CICO) Program here at </a:t>
            </a:r>
            <a:r>
              <a:rPr lang="en-US" sz="1900" dirty="0" err="1">
                <a:latin typeface="Calibri" charset="0"/>
              </a:rPr>
              <a:t>Milwood</a:t>
            </a:r>
            <a:r>
              <a:rPr lang="en-US" sz="1900" dirty="0">
                <a:latin typeface="Calibri" charset="0"/>
              </a:rPr>
              <a:t> School. Although your child is bringing home a copy of the Daily Report Card for you to sign, we thought that you might like to see the enclosed graph showing your </a:t>
            </a:r>
            <a:r>
              <a:rPr lang="en-US" sz="1900" dirty="0" err="1" smtClean="0">
                <a:latin typeface="Calibri" charset="0"/>
              </a:rPr>
              <a:t>childs</a:t>
            </a:r>
            <a:r>
              <a:rPr lang="en-US" sz="1900" dirty="0" smtClean="0">
                <a:latin typeface="Calibri" charset="0"/>
              </a:rPr>
              <a:t> </a:t>
            </a:r>
            <a:r>
              <a:rPr lang="en-US" sz="1900" dirty="0">
                <a:latin typeface="Calibri" charset="0"/>
              </a:rPr>
              <a:t>progress for the last month. Overall, it looks as if your child is making good progress and is benefiting by participating in the program.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19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dirty="0">
                <a:latin typeface="Calibri" charset="0"/>
              </a:rPr>
              <a:t>If you have any questions about this graph or about the Program, please feel free to give me a call at (302) 777-7777.  </a:t>
            </a:r>
          </a:p>
        </p:txBody>
      </p:sp>
      <p:sp>
        <p:nvSpPr>
          <p:cNvPr id="60420" name="Rectangle 1"/>
          <p:cNvSpPr>
            <a:spLocks noChangeArrowheads="1"/>
          </p:cNvSpPr>
          <p:nvPr/>
        </p:nvSpPr>
        <p:spPr bwMode="auto">
          <a:xfrm>
            <a:off x="565150" y="1565275"/>
            <a:ext cx="7977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700">
                <a:latin typeface="Calibri" charset="0"/>
                <a:cs typeface="ＭＳ Ｐゴシック" charset="0"/>
              </a:rPr>
              <a:t>Provide information on a regular basis.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sz="2700">
                <a:latin typeface="Calibri" charset="0"/>
                <a:cs typeface="ＭＳ Ｐゴシック" charset="0"/>
              </a:rPr>
              <a:t>Give opportunity for questions or discussion.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 rot="-874930">
            <a:off x="623142" y="2790948"/>
            <a:ext cx="1808163" cy="83026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  <a:cs typeface="ＭＳ Ｐゴシック" charset="0"/>
              </a:rPr>
              <a:t>CICO Example:</a:t>
            </a:r>
          </a:p>
        </p:txBody>
      </p:sp>
    </p:spTree>
    <p:extLst>
      <p:ext uri="{BB962C8B-B14F-4D97-AF65-F5344CB8AC3E}">
        <p14:creationId xmlns:p14="http://schemas.microsoft.com/office/powerpoint/2010/main" val="34660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42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panose="020B0603020202020204" pitchFamily="34" charset="0"/>
                <a:cs typeface="Arial" pitchFamily="34" charset="0"/>
              </a:rPr>
              <a:t>Check-in-Check-out</a:t>
            </a:r>
            <a:r>
              <a:rPr lang="en-US" dirty="0" smtClean="0"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608512"/>
          </a:xfrm>
        </p:spPr>
        <p:txBody>
          <a:bodyPr>
            <a:normAutofit lnSpcReduction="10000"/>
          </a:bodyPr>
          <a:lstStyle/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latin typeface="Calibri" charset="0"/>
                <a:cs typeface="Arial" charset="0"/>
              </a:rPr>
              <a:t>More Resources – General Information and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Fidelity Checking Resources :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1600" b="1" dirty="0" smtClean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 charset="0"/>
                <a:hlinkClick r:id="rId3"/>
              </a:rPr>
              <a:t>https://</a:t>
            </a:r>
            <a:r>
              <a:rPr lang="en-US" sz="2400" b="1" dirty="0">
                <a:solidFill>
                  <a:srgbClr val="000000"/>
                </a:solidFill>
                <a:cs typeface="Arial" charset="0"/>
                <a:hlinkClick r:id="rId3"/>
              </a:rPr>
              <a:t>www.pbisapps.org</a:t>
            </a:r>
            <a:r>
              <a:rPr lang="en-US" sz="2400" dirty="0">
                <a:solidFill>
                  <a:srgbClr val="000000"/>
                </a:solidFill>
                <a:cs typeface="Arial" charset="0"/>
                <a:hlinkClick r:id="rId3"/>
              </a:rPr>
              <a:t>/Resources/Pages/CICO-SWIS-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  <a:hlinkClick r:id="rId3"/>
              </a:rPr>
              <a:t>Publications.aspx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  <a:hlinkClick r:id="rId4"/>
              </a:rPr>
              <a:t>http</a:t>
            </a:r>
            <a:r>
              <a:rPr lang="en-US" sz="2400" dirty="0">
                <a:solidFill>
                  <a:srgbClr val="000000"/>
                </a:solidFill>
                <a:cs typeface="Arial" charset="0"/>
                <a:hlinkClick r:id="rId4"/>
              </a:rPr>
              <a:t>://</a:t>
            </a:r>
            <a:r>
              <a:rPr lang="en-US" sz="2400" b="1" dirty="0">
                <a:solidFill>
                  <a:srgbClr val="000000"/>
                </a:solidFill>
                <a:cs typeface="Arial" charset="0"/>
                <a:hlinkClick r:id="rId4"/>
              </a:rPr>
              <a:t>miblsi.cenmi.org</a:t>
            </a:r>
            <a:r>
              <a:rPr lang="en-US" sz="2400" dirty="0">
                <a:solidFill>
                  <a:srgbClr val="000000"/>
                </a:solidFill>
                <a:cs typeface="Arial" charset="0"/>
                <a:hlinkClick r:id="rId4"/>
              </a:rPr>
              <a:t>/MiBLSiModel/Implementation/ElementarySchools/TierIISupports/Behavior/TargetBehaviorInterventions/CheckInCheckOut/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  <a:hlinkClick r:id="rId4"/>
              </a:rPr>
              <a:t>AdditionalCICOResources.aspx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  <a:hlinkClick r:id="rId5"/>
              </a:rPr>
              <a:t>http</a:t>
            </a:r>
            <a:r>
              <a:rPr lang="en-US" sz="2400" dirty="0">
                <a:solidFill>
                  <a:srgbClr val="000000"/>
                </a:solidFill>
                <a:cs typeface="Arial" charset="0"/>
                <a:hlinkClick r:id="rId5"/>
              </a:rPr>
              <a:t>://www.</a:t>
            </a:r>
            <a:r>
              <a:rPr lang="en-US" sz="2400" b="1" dirty="0">
                <a:solidFill>
                  <a:srgbClr val="000000"/>
                </a:solidFill>
                <a:cs typeface="Arial" charset="0"/>
                <a:hlinkClick r:id="rId5"/>
              </a:rPr>
              <a:t>pbisworld.com</a:t>
            </a:r>
            <a:r>
              <a:rPr lang="en-US" sz="2400" dirty="0">
                <a:solidFill>
                  <a:srgbClr val="000000"/>
                </a:solidFill>
                <a:cs typeface="Arial" charset="0"/>
                <a:hlinkClick r:id="rId5"/>
              </a:rPr>
              <a:t>/tier-2/check-in-check-out-cico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5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Content Placeholder 2"/>
          <p:cNvSpPr>
            <a:spLocks noGrp="1"/>
          </p:cNvSpPr>
          <p:nvPr>
            <p:ph idx="1"/>
          </p:nvPr>
        </p:nvSpPr>
        <p:spPr>
          <a:xfrm>
            <a:off x="152399" y="1828800"/>
            <a:ext cx="5127625" cy="4648200"/>
          </a:xfrm>
        </p:spPr>
        <p:txBody>
          <a:bodyPr>
            <a:noAutofit/>
          </a:bodyPr>
          <a:lstStyle/>
          <a:p>
            <a:r>
              <a:rPr lang="en-US" sz="2400" dirty="0">
                <a:ea typeface="Verdana" panose="020B0604030504040204" pitchFamily="34" charset="0"/>
                <a:cs typeface="Trebuchet MS"/>
              </a:rPr>
              <a:t>List all </a:t>
            </a:r>
            <a:r>
              <a:rPr lang="en-US" sz="2400" dirty="0" smtClean="0">
                <a:ea typeface="Verdana" panose="020B0604030504040204" pitchFamily="34" charset="0"/>
                <a:cs typeface="Trebuchet MS"/>
              </a:rPr>
              <a:t>interventions currently available </a:t>
            </a:r>
            <a:r>
              <a:rPr lang="en-US" sz="2400" dirty="0">
                <a:ea typeface="Verdana" panose="020B0604030504040204" pitchFamily="34" charset="0"/>
                <a:cs typeface="Trebuchet MS"/>
              </a:rPr>
              <a:t>in your </a:t>
            </a:r>
            <a:r>
              <a:rPr lang="en-US" sz="2400" dirty="0" smtClean="0">
                <a:ea typeface="Verdana" panose="020B0604030504040204" pitchFamily="34" charset="0"/>
                <a:cs typeface="Trebuchet MS"/>
              </a:rPr>
              <a:t>school (refer back to triangle activity)</a:t>
            </a:r>
          </a:p>
          <a:p>
            <a:r>
              <a:rPr lang="en-US" sz="2400" dirty="0" smtClean="0">
                <a:ea typeface="Verdana" panose="020B0604030504040204" pitchFamily="34" charset="0"/>
                <a:cs typeface="Trebuchet MS"/>
              </a:rPr>
              <a:t>Indicate what function they address</a:t>
            </a:r>
          </a:p>
          <a:p>
            <a:r>
              <a:rPr lang="en-US" sz="2400" dirty="0" smtClean="0">
                <a:ea typeface="Verdana" panose="020B0604030504040204" pitchFamily="34" charset="0"/>
                <a:cs typeface="Trebuchet MS"/>
              </a:rPr>
              <a:t>Are there any empty cells – functions with no interventions available?</a:t>
            </a:r>
          </a:p>
          <a:p>
            <a:r>
              <a:rPr lang="en-US" sz="2400" dirty="0" smtClean="0">
                <a:ea typeface="Verdana" panose="020B0604030504040204" pitchFamily="34" charset="0"/>
                <a:cs typeface="Trebuchet MS"/>
              </a:rPr>
              <a:t>Based on what you know from your data, do you have groups of students whose problem behavior is not being addressed with these functions?   </a:t>
            </a:r>
          </a:p>
        </p:txBody>
      </p:sp>
      <p:pic>
        <p:nvPicPr>
          <p:cNvPr id="217091" name="Picture 4" descr="C:\Documents and Settings\lsmith\Local Settings\Temporary Internet Files\Content.IE5\CFOUV4Q5\MP90043313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514600"/>
            <a:ext cx="31019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709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1181100"/>
          </a:xfrm>
          <a:prstGeom prst="rect">
            <a:avLst/>
          </a:prstGeom>
          <a:solidFill>
            <a:srgbClr val="FFC000"/>
          </a:solidFill>
          <a:ln>
            <a:solidFill>
              <a:srgbClr val="3333CC"/>
            </a:solidFill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pc="-100" dirty="0">
                <a:solidFill>
                  <a:srgbClr val="465E9C"/>
                </a:solidFill>
                <a:latin typeface="Trebuchet MS" panose="020B0603020202020204" pitchFamily="34" charset="0"/>
              </a:rPr>
              <a:t>Activity  - </a:t>
            </a:r>
            <a:r>
              <a:rPr lang="en-US" sz="3200" b="1" spc="-100" dirty="0" smtClean="0">
                <a:solidFill>
                  <a:srgbClr val="465E9C"/>
                </a:solidFill>
                <a:latin typeface="Trebuchet MS" panose="020B0603020202020204" pitchFamily="34" charset="0"/>
              </a:rPr>
              <a:t>Maximize Internal Resources – Asset Mapping </a:t>
            </a:r>
            <a:r>
              <a:rPr lang="en-US" sz="3200" b="1" i="1" spc="-100" dirty="0" smtClean="0">
                <a:solidFill>
                  <a:srgbClr val="465E9C"/>
                </a:solidFill>
                <a:latin typeface="Trebuchet MS" panose="020B0603020202020204" pitchFamily="34" charset="0"/>
              </a:rPr>
              <a:t>by Intervention</a:t>
            </a:r>
            <a:endParaRPr lang="en-US" sz="2800" i="1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7239000" y="1219200"/>
            <a:ext cx="1295400" cy="533400"/>
          </a:xfrm>
          <a:prstGeom prst="foldedCorner">
            <a:avLst>
              <a:gd name="adj" fmla="val 41917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mapping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Take your current </a:t>
            </a:r>
            <a:r>
              <a:rPr lang="en-US" sz="2800" dirty="0">
                <a:ea typeface="Verdana" panose="020B0604030504040204" pitchFamily="34" charset="0"/>
                <a:cs typeface="Trebuchet MS"/>
              </a:rPr>
              <a:t>interventions </a:t>
            </a:r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from previous activity and list them at the top of the worksheet.</a:t>
            </a:r>
          </a:p>
          <a:p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Indicate which school personnel are actively involved in each intervention.</a:t>
            </a:r>
          </a:p>
          <a:p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Are </a:t>
            </a:r>
            <a:r>
              <a:rPr lang="en-US" sz="2800" dirty="0">
                <a:ea typeface="Verdana" panose="020B0604030504040204" pitchFamily="34" charset="0"/>
                <a:cs typeface="Trebuchet MS"/>
              </a:rPr>
              <a:t>there any empty </a:t>
            </a:r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rows  </a:t>
            </a:r>
            <a:r>
              <a:rPr lang="en-US" sz="2800" dirty="0">
                <a:ea typeface="Verdana" panose="020B0604030504040204" pitchFamily="34" charset="0"/>
                <a:cs typeface="Trebuchet MS"/>
              </a:rPr>
              <a:t>– </a:t>
            </a:r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school personnel not included in your interventions work? Can you match these personnel with group needs identified in previous activity? </a:t>
            </a:r>
          </a:p>
          <a:p>
            <a:r>
              <a:rPr lang="en-US" sz="2800" dirty="0" smtClean="0">
                <a:ea typeface="Verdana" panose="020B0604030504040204" pitchFamily="34" charset="0"/>
                <a:cs typeface="Trebuchet MS"/>
              </a:rPr>
              <a:t>Are there school personnel who you might want to acknowledge for the intervention support they do provide?</a:t>
            </a:r>
            <a:endParaRPr lang="en-US" sz="2800" dirty="0"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1181100"/>
          </a:xfrm>
          <a:prstGeom prst="rect">
            <a:avLst/>
          </a:prstGeom>
          <a:solidFill>
            <a:srgbClr val="FFC000"/>
          </a:solidFill>
          <a:ln>
            <a:solidFill>
              <a:srgbClr val="3333CC"/>
            </a:solidFill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pc="-100" dirty="0">
                <a:solidFill>
                  <a:srgbClr val="465E9C"/>
                </a:solidFill>
                <a:latin typeface="Trebuchet MS" panose="020B0603020202020204" pitchFamily="34" charset="0"/>
              </a:rPr>
              <a:t>Activity  - </a:t>
            </a:r>
            <a:r>
              <a:rPr lang="en-US" sz="3200" b="1" spc="-100" dirty="0" smtClean="0">
                <a:solidFill>
                  <a:srgbClr val="465E9C"/>
                </a:solidFill>
                <a:latin typeface="Trebuchet MS" panose="020B0603020202020204" pitchFamily="34" charset="0"/>
              </a:rPr>
              <a:t>Maximize Internal Resources – Asset Mapping </a:t>
            </a:r>
            <a:r>
              <a:rPr lang="en-US" sz="3200" b="1" i="1" spc="-100" dirty="0" smtClean="0">
                <a:solidFill>
                  <a:srgbClr val="465E9C"/>
                </a:solidFill>
                <a:latin typeface="Trebuchet MS" panose="020B0603020202020204" pitchFamily="34" charset="0"/>
              </a:rPr>
              <a:t>by People</a:t>
            </a:r>
            <a:endParaRPr lang="en-US" sz="2800" i="1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" name="Picture 4" descr="C:\Documents and Settings\lsmith\Local Settings\Temporary Internet Files\Content.IE5\CFOUV4Q5\MP90043313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514600"/>
            <a:ext cx="31019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Folded Corner 5"/>
          <p:cNvSpPr/>
          <p:nvPr/>
        </p:nvSpPr>
        <p:spPr>
          <a:xfrm>
            <a:off x="7239000" y="1066800"/>
            <a:ext cx="1295400" cy="533400"/>
          </a:xfrm>
          <a:prstGeom prst="foldedCorner">
            <a:avLst>
              <a:gd name="adj" fmla="val 383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intervention…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4000" b="1" i="1" dirty="0" smtClean="0">
                <a:latin typeface="Trebuchet MS" panose="020B0603020202020204" pitchFamily="34" charset="0"/>
              </a:rPr>
              <a:t>Now what? Now who? Now how</a:t>
            </a:r>
            <a:r>
              <a:rPr lang="en-US" sz="4000" b="1" i="1" dirty="0" smtClean="0"/>
              <a:t>?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477000" cy="480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Match students to intervention based on data</a:t>
            </a:r>
          </a:p>
          <a:p>
            <a:endParaRPr lang="en-US" sz="500" b="1" dirty="0" smtClean="0"/>
          </a:p>
          <a:p>
            <a:r>
              <a:rPr lang="en-US" sz="2400" b="1" dirty="0" smtClean="0"/>
              <a:t>Determine what progress means for the new intervention</a:t>
            </a:r>
          </a:p>
          <a:p>
            <a:endParaRPr lang="en-US" sz="500" b="1" dirty="0" smtClean="0"/>
          </a:p>
          <a:p>
            <a:r>
              <a:rPr lang="en-US" sz="2400" b="1" dirty="0" smtClean="0"/>
              <a:t>Communicate </a:t>
            </a:r>
          </a:p>
          <a:p>
            <a:pPr lvl="1"/>
            <a:r>
              <a:rPr lang="en-US" sz="2400" dirty="0" smtClean="0"/>
              <a:t>Overview to all staff, training as needed</a:t>
            </a:r>
          </a:p>
          <a:p>
            <a:pPr lvl="1"/>
            <a:r>
              <a:rPr lang="en-US" sz="2400" dirty="0" smtClean="0"/>
              <a:t>Share with families</a:t>
            </a:r>
          </a:p>
          <a:p>
            <a:pPr lvl="1"/>
            <a:r>
              <a:rPr lang="en-US" sz="2400" dirty="0" smtClean="0"/>
              <a:t>Introduce to student</a:t>
            </a:r>
          </a:p>
          <a:p>
            <a:pPr lvl="1"/>
            <a:endParaRPr lang="en-US" sz="500" dirty="0" smtClean="0"/>
          </a:p>
          <a:p>
            <a:r>
              <a:rPr lang="en-US" sz="2400" b="1" dirty="0" smtClean="0"/>
              <a:t>Imbed in system monitoring</a:t>
            </a:r>
          </a:p>
          <a:p>
            <a:pPr lvl="1"/>
            <a:r>
              <a:rPr lang="en-US" sz="2400" dirty="0" smtClean="0"/>
              <a:t>Share data for system conversation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5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r>
              <a:rPr lang="en-US" sz="4000" b="1" dirty="0" smtClean="0">
                <a:latin typeface="Trebuchet MS"/>
                <a:cs typeface="Trebuchet MS"/>
              </a:rPr>
              <a:t>Extensions to Today’s Discussions</a:t>
            </a:r>
            <a:endParaRPr lang="en-US" sz="4000" b="1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238999" cy="48006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Your District Coach and </a:t>
            </a:r>
            <a:r>
              <a:rPr lang="en-US" sz="3200" dirty="0" err="1" smtClean="0"/>
              <a:t>delawarepbs.org</a:t>
            </a:r>
            <a:endParaRPr lang="en-US" sz="3200" dirty="0" smtClean="0"/>
          </a:p>
          <a:p>
            <a:pPr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r>
              <a:rPr lang="en-US" sz="3200" dirty="0" smtClean="0"/>
              <a:t>Spring Recognition Process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Phase 3 and 4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Spring = guidelines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June = deadline</a:t>
            </a:r>
            <a:endParaRPr lang="en-US" sz="3000" dirty="0"/>
          </a:p>
          <a:p>
            <a:pPr lvl="1">
              <a:buFont typeface="Arial"/>
              <a:buChar char="•"/>
            </a:pP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3200" dirty="0"/>
              <a:t>½ Day Networking Session</a:t>
            </a:r>
          </a:p>
          <a:p>
            <a:pPr lvl="1">
              <a:buFont typeface="Arial"/>
              <a:buChar char="•"/>
            </a:pPr>
            <a:r>
              <a:rPr lang="en-US" sz="3000" dirty="0"/>
              <a:t>Particular focus on evaluation</a:t>
            </a:r>
          </a:p>
          <a:p>
            <a:pPr lvl="1">
              <a:buFont typeface="Arial"/>
              <a:buChar char="•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9058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21810</TotalTime>
  <Words>7297</Words>
  <Application>Microsoft Office PowerPoint</Application>
  <PresentationFormat>On-screen Show (4:3)</PresentationFormat>
  <Paragraphs>1533</Paragraphs>
  <Slides>96</Slides>
  <Notes>96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Adjacency</vt:lpstr>
      <vt:lpstr>2_Adjacency</vt:lpstr>
      <vt:lpstr>3_Adjacency</vt:lpstr>
      <vt:lpstr>1_Adjacency</vt:lpstr>
      <vt:lpstr>Document</vt:lpstr>
      <vt:lpstr> </vt:lpstr>
      <vt:lpstr>School-Wide Systems for Student Success: A Response to Intervention (RtI) Model</vt:lpstr>
      <vt:lpstr>Reflecting on your school tiers</vt:lpstr>
      <vt:lpstr>System Development is Key!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Willingness Are you willing?</vt:lpstr>
      <vt:lpstr>PowerPoint Presentation</vt:lpstr>
      <vt:lpstr>Percentage Activity</vt:lpstr>
      <vt:lpstr>Percentage Activity</vt:lpstr>
      <vt:lpstr>Readiness Reflection  Activity</vt:lpstr>
      <vt:lpstr>PowerPoint Presentation</vt:lpstr>
      <vt:lpstr>PowerPoint Presentation</vt:lpstr>
      <vt:lpstr>PowerPoint Presentation</vt:lpstr>
      <vt:lpstr>Positive Behavior Support as Your Multi-Tiered System of Support</vt:lpstr>
      <vt:lpstr>Tier 2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Critical Features of Tier 2 Interventions</vt:lpstr>
      <vt:lpstr>10 Critical Features of Tier 2 Interventions - Continued</vt:lpstr>
      <vt:lpstr>Research shows function matters </vt:lpstr>
      <vt:lpstr>Effective Tier 2 Practices:  Relationship-Building Interventions</vt:lpstr>
      <vt:lpstr>Effective Tier 2 Practices:  Relationship-Building Interventions</vt:lpstr>
      <vt:lpstr>Effective Tier 2 Practices:  Relationship-Building Interventions</vt:lpstr>
      <vt:lpstr>Effective Tier 2 Practices:  Relationship-Building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(On-Going)      Intervention Tracking Tool &amp; Effectiveness Monitoring </vt:lpstr>
      <vt:lpstr>Monitoring      Overall Intervention Effectiveness</vt:lpstr>
      <vt:lpstr>Monitoring      Intervention Tracking Tool &amp; Effectiveness Monitoring</vt:lpstr>
      <vt:lpstr>6. Monitoring      Intervention Tracking Tool &amp; Effectiveness Monitoring</vt:lpstr>
      <vt:lpstr>Monitoring      Intervention Tracking Tool &amp; Effectiveness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Check-in-Check-out </vt:lpstr>
      <vt:lpstr>What does it look like? CICO Example of Daily Cycle (March &amp; Horner, 1998)</vt:lpstr>
      <vt:lpstr>CICO Daily Cycle continued…</vt:lpstr>
      <vt:lpstr>PowerPoint Presentation</vt:lpstr>
      <vt:lpstr>Which students could benefit from CICO?</vt:lpstr>
      <vt:lpstr>Data-Based Decision-Rules: </vt:lpstr>
      <vt:lpstr>Can we staff CICO?</vt:lpstr>
      <vt:lpstr>Systems for Reinforcing</vt:lpstr>
      <vt:lpstr>Communicating about CICO Intervention With School Community</vt:lpstr>
      <vt:lpstr>Share information regarding program and procedures with all staff and families  </vt:lpstr>
      <vt:lpstr>Staff Training and Overview</vt:lpstr>
      <vt:lpstr>Student Orientation</vt:lpstr>
      <vt:lpstr>Family Orientation</vt:lpstr>
      <vt:lpstr>Staff Intervention Updates  </vt:lpstr>
      <vt:lpstr>CICO Systems Conversation Questions:</vt:lpstr>
      <vt:lpstr>Example 1:  Daily Progress Report</vt:lpstr>
      <vt:lpstr>PowerPoint Presentation</vt:lpstr>
      <vt:lpstr>PowerPoint Presentation</vt:lpstr>
      <vt:lpstr>CICO Problem-solving Conversation Questions:</vt:lpstr>
      <vt:lpstr>PowerPoint Presentation</vt:lpstr>
      <vt:lpstr>Example of update to families  of kids participating</vt:lpstr>
      <vt:lpstr>Check-in-Check-out </vt:lpstr>
      <vt:lpstr>PowerPoint Presentation</vt:lpstr>
      <vt:lpstr>People mapping activity</vt:lpstr>
      <vt:lpstr>New intervention… Now what? Now who? Now how?</vt:lpstr>
      <vt:lpstr>Extensions to Today’s Discussions</vt:lpstr>
    </vt:vector>
  </TitlesOfParts>
  <Company>PBIS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Marla Dewhirst</dc:creator>
  <cp:lastModifiedBy>Angela Harris</cp:lastModifiedBy>
  <cp:revision>974</cp:revision>
  <cp:lastPrinted>2016-11-15T18:49:19Z</cp:lastPrinted>
  <dcterms:created xsi:type="dcterms:W3CDTF">2006-09-11T03:04:37Z</dcterms:created>
  <dcterms:modified xsi:type="dcterms:W3CDTF">2016-11-22T16:32:35Z</dcterms:modified>
</cp:coreProperties>
</file>