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Default Extension="xls" ContentType="application/vnd.ms-exce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36"/>
  </p:notesMasterIdLst>
  <p:sldIdLst>
    <p:sldId id="256" r:id="rId2"/>
    <p:sldId id="272" r:id="rId3"/>
    <p:sldId id="297" r:id="rId4"/>
    <p:sldId id="294" r:id="rId5"/>
    <p:sldId id="301" r:id="rId6"/>
    <p:sldId id="298" r:id="rId7"/>
    <p:sldId id="265" r:id="rId8"/>
    <p:sldId id="266" r:id="rId9"/>
    <p:sldId id="299" r:id="rId10"/>
    <p:sldId id="270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5" r:id="rId29"/>
    <p:sldId id="303" r:id="rId30"/>
    <p:sldId id="304" r:id="rId31"/>
    <p:sldId id="291" r:id="rId32"/>
    <p:sldId id="302" r:id="rId33"/>
    <p:sldId id="306" r:id="rId34"/>
    <p:sldId id="30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269" autoAdjust="0"/>
    <p:restoredTop sz="83543" autoAdjust="0"/>
  </p:normalViewPr>
  <p:slideViewPr>
    <p:cSldViewPr>
      <p:cViewPr varScale="1">
        <p:scale>
          <a:sx n="118" d="100"/>
          <a:sy n="118" d="100"/>
        </p:scale>
        <p:origin x="-2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35644-C094-4CA6-84E6-C22F7CEA84A8}" type="datetimeFigureOut">
              <a:rPr lang="en-US" smtClean="0"/>
              <a:pPr/>
              <a:t>11/30/11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E032C-EE64-47DC-9B4B-8DFB42314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 new surveys – highlight the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E032C-EE64-47DC-9B4B-8DFB423148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4E1AD-DFD3-4E4E-B091-7CD03E328F03}" type="slidenum">
              <a:rPr lang="en-US"/>
              <a:pPr/>
              <a:t>5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We are not going to go over the DDRT again, but if anyone needs more help with it, let us know</a:t>
            </a:r>
          </a:p>
          <a:p>
            <a:pPr eaLnBrk="1" hangingPunct="1"/>
            <a:endParaRPr lang="en-US" baseline="0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baseline="0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Focus on items in teal blue</a:t>
            </a:r>
          </a:p>
          <a:p>
            <a:pPr eaLnBrk="1" hangingPunct="1"/>
            <a:endParaRPr lang="en-US" baseline="0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endParaRPr lang="en-US" baseline="0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ahoma" pitchFamily="29" charset="0"/>
              </a:rPr>
              <a:t>Big 5 Generator </a:t>
            </a:r>
            <a:r>
              <a:rPr lang="en-US" i="1" dirty="0" smtClean="0">
                <a:solidFill>
                  <a:schemeClr val="accent3"/>
                </a:solidFill>
                <a:latin typeface="Tahoma" pitchFamily="29" charset="0"/>
              </a:rPr>
              <a:t>(Prompt to assign have data person on team that knows how and will pull this info)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>
                <a:solidFill>
                  <a:schemeClr val="accent3"/>
                </a:solidFill>
                <a:latin typeface="Tahoma" pitchFamily="29" charset="0"/>
              </a:rPr>
              <a:t>	</a:t>
            </a:r>
            <a:r>
              <a:rPr lang="en-US" i="0" dirty="0" smtClean="0">
                <a:solidFill>
                  <a:schemeClr val="accent3"/>
                </a:solidFill>
                <a:latin typeface="Tahoma" pitchFamily="29" charset="0"/>
              </a:rPr>
              <a:t>Looking at tool to make improvements to</a:t>
            </a:r>
            <a:r>
              <a:rPr lang="en-US" i="0" baseline="0" dirty="0" smtClean="0">
                <a:solidFill>
                  <a:schemeClr val="accent3"/>
                </a:solidFill>
                <a:latin typeface="Tahoma" pitchFamily="29" charset="0"/>
              </a:rPr>
              <a:t> our DDRT</a:t>
            </a:r>
            <a:endParaRPr lang="en-US" i="0" dirty="0" smtClean="0">
              <a:solidFill>
                <a:schemeClr val="accent3"/>
              </a:solidFill>
              <a:latin typeface="Tahoma" pitchFamily="29" charset="0"/>
            </a:endParaRP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draft on website</a:t>
            </a:r>
          </a:p>
          <a:p>
            <a:r>
              <a:rPr lang="en-US" dirty="0" smtClean="0"/>
              <a:t>Break into groups</a:t>
            </a:r>
            <a:r>
              <a:rPr lang="en-US" baseline="0" dirty="0" smtClean="0"/>
              <a:t> of three and review outline and site.  Record on group form any recommended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E032C-EE64-47DC-9B4B-8DFB423148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AAB55F-9FF4-4039-9C79-8A44242FD04B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Linda</a:t>
            </a:r>
          </a:p>
          <a:p>
            <a:pPr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Our next activity is designed to identify committees in your school.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Is there overlap or duplication of effort?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Are many of the same people serving on different committees?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Working smarter not harder; how can we make this happen?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During the activity we’ll outline the committees on campus and identify the purpose of those committees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Who do they address?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Can some  of these committees be collapsed, so that we have fewer committees but the same needs are addressed? </a:t>
            </a:r>
          </a:p>
          <a:p>
            <a:pPr lvl="2"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Are there committees that deserve added support?</a:t>
            </a:r>
          </a:p>
          <a:p>
            <a:pPr lvl="2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6A2458-E475-4A02-8EB0-A2CCCE5D55E0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05475" name="Rectangle 7"/>
          <p:cNvSpPr txBox="1">
            <a:spLocks noGrp="1" noChangeArrowheads="1"/>
          </p:cNvSpPr>
          <p:nvPr/>
        </p:nvSpPr>
        <p:spPr bwMode="auto">
          <a:xfrm>
            <a:off x="3885892" y="8686955"/>
            <a:ext cx="2972108" cy="45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3" rIns="91426" bIns="45713" anchor="b"/>
          <a:lstStyle/>
          <a:p>
            <a:pPr algn="r"/>
            <a:fld id="{1FB335BA-2954-4D80-9905-A8653CAC9590}" type="slidenum">
              <a:rPr lang="en-US" sz="1200"/>
              <a:pPr algn="r"/>
              <a:t>8</a:t>
            </a:fld>
            <a:endParaRPr lang="en-US" sz="1200" dirty="0"/>
          </a:p>
        </p:txBody>
      </p:sp>
      <p:sp>
        <p:nvSpPr>
          <p:cNvPr id="1054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785" y="4342704"/>
            <a:ext cx="5030431" cy="411495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dirty="0" smtClean="0"/>
              <a:t>W</a:t>
            </a:r>
            <a:r>
              <a:rPr lang="en-US" baseline="0" dirty="0" smtClean="0"/>
              <a:t>e will have blank of this on the website under forms and tools in case you have any schools that can benefit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70C975-8479-2041-8E83-EC2704789318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charset="-128"/>
            </a:endParaRPr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A4758-F580-054D-989B-893A12587FF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DE7D2-24B7-5141-AD6A-1BC08DF3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60B5CC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60B5CC"/>
                </a:solidFill>
              </a:rPr>
              <a:pPr/>
              <a:t>11/30/11</a:t>
            </a:fld>
            <a:endParaRPr lang="en-US">
              <a:solidFill>
                <a:srgbClr val="60B5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>
              <a:solidFill>
                <a:srgbClr val="60B5CC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1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oleObject" Target="../embeddings/Microsoft_Excel_97_-_2004_Worksheet3.xls"/><Relationship Id="rId5" Type="http://schemas.openxmlformats.org/officeDocument/2006/relationships/oleObject" Target="../embeddings/Microsoft_Excel_97_-_2004_Worksheet4.xls"/><Relationship Id="rId6" Type="http://schemas.openxmlformats.org/officeDocument/2006/relationships/oleObject" Target="../embeddings/Microsoft_Excel_97_-_2004_Worksheet5.xls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cds:Projects:Positive%20Behavioral%20Supports:School%20Climate:_2011-2012%20School%20Climate:Final%20Surveys%20:Recommendations:School%20Climate%20Recommended%20Changes%20for%20DOE%20FINAL.docx!OLE_LINK1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DE-PBS Cadre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1,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b="1" dirty="0" smtClean="0"/>
              <a:t>Facilitate Effective Meetings:</a:t>
            </a:r>
            <a:br>
              <a:rPr lang="en-US" sz="3200" b="1" dirty="0" smtClean="0"/>
            </a:br>
            <a:r>
              <a:rPr lang="en-US" sz="3200" b="1" dirty="0" smtClean="0"/>
              <a:t>Use Team Initiated Problem Solving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259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Need to conduct Team Training </a:t>
            </a:r>
          </a:p>
          <a:p>
            <a:pPr lvl="1"/>
            <a:r>
              <a:rPr lang="en-US" dirty="0" smtClean="0"/>
              <a:t>Team includes all members and a coach</a:t>
            </a:r>
          </a:p>
          <a:p>
            <a:pPr lvl="1"/>
            <a:r>
              <a:rPr lang="en-US" dirty="0" smtClean="0"/>
              <a:t>Define Roles and Responsibilities is critical</a:t>
            </a:r>
          </a:p>
          <a:p>
            <a:pPr lvl="2"/>
            <a:r>
              <a:rPr lang="en-US" dirty="0" smtClean="0">
                <a:ea typeface="ＭＳ Ｐゴシック" pitchFamily="29" charset="-128"/>
              </a:rPr>
              <a:t>Plan for absences (have back up people)</a:t>
            </a:r>
          </a:p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Coaching is critical</a:t>
            </a:r>
          </a:p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Training critical skills to facilitator, minute taker, and data analyst</a:t>
            </a:r>
          </a:p>
          <a:p>
            <a:pPr lvl="1"/>
            <a:r>
              <a:rPr lang="en-US" dirty="0" smtClean="0"/>
              <a:t>Keep people on track, </a:t>
            </a:r>
          </a:p>
          <a:p>
            <a:pPr lvl="1"/>
            <a:r>
              <a:rPr lang="en-US" dirty="0" smtClean="0"/>
              <a:t>document relevant information for progress monitoring and evaluation</a:t>
            </a:r>
          </a:p>
          <a:p>
            <a:pPr lvl="1"/>
            <a:r>
              <a:rPr lang="en-US" dirty="0" smtClean="0"/>
              <a:t>Launch the meeting with a data summary</a:t>
            </a:r>
          </a:p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Documenting decisions, actions, timelines, evaluation plan is critical for sustainability</a:t>
            </a:r>
          </a:p>
          <a:p>
            <a:pPr marL="609600" indent="-609600" eaLnBrk="1" hangingPunct="1">
              <a:buNone/>
            </a:pP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3B42A7-71DA-6C4D-83B4-B36938559A4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4582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>TIPS: Team Initiated Problem Solving</a:t>
            </a:r>
            <a:br>
              <a:rPr lang="en-US" dirty="0" smtClean="0">
                <a:cs typeface="+mj-cs"/>
              </a:rPr>
            </a:br>
            <a:r>
              <a:rPr lang="en-US" sz="2700" dirty="0" smtClean="0">
                <a:cs typeface="+mj-cs"/>
              </a:rPr>
              <a:t>using office discipline referral data</a:t>
            </a:r>
            <a:endParaRPr lang="en-US" sz="2700" dirty="0">
              <a:cs typeface="+mj-cs"/>
            </a:endParaRPr>
          </a:p>
        </p:txBody>
      </p:sp>
      <p:sp>
        <p:nvSpPr>
          <p:cNvPr id="171011" name="Subtitle 2"/>
          <p:cNvSpPr>
            <a:spLocks noGrp="1"/>
          </p:cNvSpPr>
          <p:nvPr>
            <p:ph type="subTitle" idx="1"/>
          </p:nvPr>
        </p:nvSpPr>
        <p:spPr>
          <a:xfrm>
            <a:off x="609600" y="4114800"/>
            <a:ext cx="7772400" cy="12001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US" sz="1900" dirty="0" smtClean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 dirty="0" smtClean="0">
                <a:cs typeface="ＭＳ Ｐゴシック" charset="-128"/>
              </a:rPr>
              <a:t>National Leadership Forum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>
                <a:cs typeface="ＭＳ Ｐゴシック" charset="-128"/>
              </a:rPr>
              <a:t>Chicago, Illinois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>
                <a:cs typeface="ＭＳ Ｐゴシック" charset="-128"/>
              </a:rPr>
              <a:t>October 2010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>
                <a:cs typeface="ＭＳ Ｐゴシック" charset="-128"/>
              </a:rPr>
              <a:t>presented by Anne Todd &amp; Katie Conley, UO</a:t>
            </a:r>
          </a:p>
        </p:txBody>
      </p:sp>
      <p:sp>
        <p:nvSpPr>
          <p:cNvPr id="171012" name="TextBox 3"/>
          <p:cNvSpPr txBox="1">
            <a:spLocks noChangeArrowheads="1"/>
          </p:cNvSpPr>
          <p:nvPr/>
        </p:nvSpPr>
        <p:spPr bwMode="auto">
          <a:xfrm>
            <a:off x="152400" y="5715000"/>
            <a:ext cx="7543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Developed by </a:t>
            </a:r>
          </a:p>
          <a:p>
            <a:r>
              <a:rPr lang="en-US"/>
              <a:t>Steve Newton, Anne Todd, Rob Horner, UO </a:t>
            </a:r>
          </a:p>
          <a:p>
            <a:r>
              <a:rPr lang="en-US"/>
              <a:t>Bob Algozzine, &amp; Kate Algozzine, University of NC at Charlotte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295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Achieving a Precise Problem Statement</a:t>
            </a:r>
            <a:br>
              <a:rPr lang="en-US" sz="3600" dirty="0" smtClean="0">
                <a:cs typeface="+mj-cs"/>
              </a:rPr>
            </a:br>
            <a:r>
              <a:rPr lang="en-US" sz="3600" dirty="0" smtClean="0">
                <a:cs typeface="+mj-cs"/>
              </a:rPr>
              <a:t>for Fictional Trevor Test School</a:t>
            </a:r>
          </a:p>
        </p:txBody>
      </p:sp>
      <p:sp>
        <p:nvSpPr>
          <p:cNvPr id="17305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cs typeface="ＭＳ Ｐゴシック" charset="-128"/>
              </a:rPr>
              <a:t>Middle School – Grades 6, 7, &amp; 8</a:t>
            </a:r>
          </a:p>
          <a:p>
            <a:pPr eaLnBrk="1" hangingPunct="1"/>
            <a:r>
              <a:rPr lang="en-US">
                <a:cs typeface="ＭＳ Ｐゴシック" charset="-128"/>
              </a:rPr>
              <a:t>565 students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+mj-cs"/>
              </a:rPr>
              <a:t>Trevor Test Middle School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Is there a problem? If so, what is it?</a:t>
            </a:r>
          </a:p>
        </p:txBody>
      </p:sp>
      <p:graphicFrame>
        <p:nvGraphicFramePr>
          <p:cNvPr id="174082" name="Object 6"/>
          <p:cNvGraphicFramePr>
            <a:graphicFrameLocks noChangeAspect="1"/>
          </p:cNvGraphicFramePr>
          <p:nvPr>
            <p:ph idx="1"/>
          </p:nvPr>
        </p:nvGraphicFramePr>
        <p:xfrm>
          <a:off x="1643063" y="2259013"/>
          <a:ext cx="5857875" cy="3743325"/>
        </p:xfrm>
        <a:graphic>
          <a:graphicData uri="http://schemas.openxmlformats.org/presentationml/2006/ole">
            <p:oleObj spid="_x0000_s47106" name="Worksheet" r:id="rId3" imgW="6477000" imgH="41402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>
                <a:cs typeface="+mj-cs"/>
              </a:rPr>
              <a:t>Trevor Test Middle School</a:t>
            </a:r>
            <a:br>
              <a:rPr lang="en-US" sz="3600" smtClean="0">
                <a:cs typeface="+mj-cs"/>
              </a:rPr>
            </a:br>
            <a:r>
              <a:rPr lang="en-US" sz="3600" smtClean="0">
                <a:cs typeface="+mj-cs"/>
              </a:rPr>
              <a:t>Identified Problem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cs typeface="ＭＳ Ｐゴシック" charset="-128"/>
              </a:rPr>
              <a:t>Identified problem</a:t>
            </a:r>
          </a:p>
          <a:p>
            <a:pPr lvl="1" eaLnBrk="1" hangingPunct="1"/>
            <a:r>
              <a:rPr lang="en-US"/>
              <a:t>for last 4 mos., Major ODRs per day higher than national avg.</a:t>
            </a:r>
          </a:p>
          <a:p>
            <a:pPr lvl="1" eaLnBrk="1" hangingPunct="1"/>
            <a:r>
              <a:rPr lang="en-US"/>
              <a:t>increasing trend across all 5 mos. </a:t>
            </a:r>
          </a:p>
          <a:p>
            <a:pPr eaLnBrk="1" hangingPunct="1"/>
            <a:endParaRPr lang="en-US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Trevor Test Middle School     11/01/2007 through 01/31/2008 (last 3 mos.)</a:t>
            </a:r>
          </a:p>
        </p:txBody>
      </p:sp>
      <p:graphicFrame>
        <p:nvGraphicFramePr>
          <p:cNvPr id="176130" name="Object 10"/>
          <p:cNvGraphicFramePr>
            <a:graphicFrameLocks noChangeAspect="1"/>
          </p:cNvGraphicFramePr>
          <p:nvPr/>
        </p:nvGraphicFramePr>
        <p:xfrm>
          <a:off x="0" y="381000"/>
          <a:ext cx="4572000" cy="3200400"/>
        </p:xfrm>
        <a:graphic>
          <a:graphicData uri="http://schemas.openxmlformats.org/presentationml/2006/ole">
            <p:oleObj spid="_x0000_s49154" name="Chart" r:id="rId3" imgW="5422900" imgH="4114800" progId="Excel.Sheet.8">
              <p:embed/>
            </p:oleObj>
          </a:graphicData>
        </a:graphic>
      </p:graphicFrame>
      <p:graphicFrame>
        <p:nvGraphicFramePr>
          <p:cNvPr id="176131" name="Object 11"/>
          <p:cNvGraphicFramePr>
            <a:graphicFrameLocks noChangeAspect="1"/>
          </p:cNvGraphicFramePr>
          <p:nvPr/>
        </p:nvGraphicFramePr>
        <p:xfrm>
          <a:off x="4648200" y="381000"/>
          <a:ext cx="4495800" cy="3200400"/>
        </p:xfrm>
        <a:graphic>
          <a:graphicData uri="http://schemas.openxmlformats.org/presentationml/2006/ole">
            <p:oleObj spid="_x0000_s49155" name="Chart" r:id="rId4" imgW="6477000" imgH="3987800" progId="Excel.Sheet.8">
              <p:embed/>
            </p:oleObj>
          </a:graphicData>
        </a:graphic>
      </p:graphicFrame>
      <p:graphicFrame>
        <p:nvGraphicFramePr>
          <p:cNvPr id="176132" name="Object 12"/>
          <p:cNvGraphicFramePr>
            <a:graphicFrameLocks noChangeAspect="1"/>
          </p:cNvGraphicFramePr>
          <p:nvPr/>
        </p:nvGraphicFramePr>
        <p:xfrm>
          <a:off x="0" y="3657600"/>
          <a:ext cx="4572000" cy="3200400"/>
        </p:xfrm>
        <a:graphic>
          <a:graphicData uri="http://schemas.openxmlformats.org/presentationml/2006/ole">
            <p:oleObj spid="_x0000_s49156" name="Chart" r:id="rId5" imgW="6477000" imgH="4178300" progId="Excel.Sheet.8">
              <p:embed/>
            </p:oleObj>
          </a:graphicData>
        </a:graphic>
      </p:graphicFrame>
      <p:graphicFrame>
        <p:nvGraphicFramePr>
          <p:cNvPr id="176133" name="Object 13"/>
          <p:cNvGraphicFramePr>
            <a:graphicFrameLocks noChangeAspect="1"/>
          </p:cNvGraphicFramePr>
          <p:nvPr/>
        </p:nvGraphicFramePr>
        <p:xfrm>
          <a:off x="4648200" y="3657600"/>
          <a:ext cx="4495800" cy="3200400"/>
        </p:xfrm>
        <a:graphic>
          <a:graphicData uri="http://schemas.openxmlformats.org/presentationml/2006/ole">
            <p:oleObj spid="_x0000_s49157" name="Worksheet" r:id="rId6" imgW="6477000" imgH="39878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+mj-cs"/>
              </a:rPr>
              <a:t>Trevor Test 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Logical Inferences Based on Big 4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charset="2"/>
              <a:buAutoNum type="arabicPeriod"/>
            </a:pPr>
            <a:r>
              <a:rPr lang="en-US" sz="2800">
                <a:cs typeface="ＭＳ Ｐゴシック" charset="-128"/>
              </a:rPr>
              <a:t>Most Disruptions occur in Cafeteria</a:t>
            </a:r>
          </a:p>
          <a:p>
            <a:pPr marL="609600" indent="-609600" eaLnBrk="1" hangingPunct="1">
              <a:buFont typeface="Wingdings" charset="2"/>
              <a:buAutoNum type="arabicPeriod"/>
            </a:pPr>
            <a:r>
              <a:rPr lang="en-US" sz="2800">
                <a:cs typeface="ＭＳ Ｐゴシック" charset="-128"/>
              </a:rPr>
              <a:t>Most Disruptions occur in Cafeteria between 11:30 AM and 12:00 PM</a:t>
            </a:r>
          </a:p>
          <a:p>
            <a:pPr marL="609600" indent="-609600" eaLnBrk="1" hangingPunct="1">
              <a:buFont typeface="Wingdings" charset="2"/>
              <a:buAutoNum type="arabicPeriod"/>
            </a:pPr>
            <a:r>
              <a:rPr lang="en-US" sz="2800">
                <a:cs typeface="ＭＳ Ｐゴシック" charset="-128"/>
              </a:rPr>
              <a:t>Most instances Inappropriate Language occur in Cafeteria between 11:30 AM and 12:00 AM</a:t>
            </a:r>
            <a:br>
              <a:rPr lang="en-US" sz="2800">
                <a:cs typeface="ＭＳ Ｐゴシック" charset="-128"/>
              </a:rPr>
            </a:br>
            <a:r>
              <a:rPr lang="en-US" sz="2800">
                <a:cs typeface="ＭＳ Ｐゴシック" charset="-128"/>
              </a:rPr>
              <a:t/>
            </a:r>
            <a:br>
              <a:rPr lang="en-US" sz="2800">
                <a:cs typeface="ＭＳ Ｐゴシック" charset="-128"/>
              </a:rPr>
            </a:br>
            <a:r>
              <a:rPr lang="en-US" sz="2800">
                <a:cs typeface="ＭＳ Ｐゴシック" charset="-128"/>
              </a:rPr>
              <a:t>Now…use a Custom Graph to confirm (or disconfirm) your inferences, starting with Disruptions, by grade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+mj-cs"/>
              </a:rPr>
              <a:t>Trevor Test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Precise Problem Statement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ü"/>
            </a:pPr>
            <a:r>
              <a:rPr lang="en-US" dirty="0">
                <a:cs typeface="ＭＳ Ｐゴシック" charset="-128"/>
              </a:rPr>
              <a:t>Many instances of </a:t>
            </a:r>
            <a:r>
              <a:rPr lang="en-US" u="sng" dirty="0">
                <a:cs typeface="ＭＳ Ｐゴシック" charset="-128"/>
              </a:rPr>
              <a:t>disruption</a:t>
            </a:r>
            <a:r>
              <a:rPr lang="en-US" dirty="0">
                <a:cs typeface="ＭＳ Ｐゴシック" charset="-128"/>
              </a:rPr>
              <a:t> (what)…</a:t>
            </a:r>
          </a:p>
          <a:p>
            <a:pPr eaLnBrk="1" hangingPunct="1">
              <a:buFont typeface="Wingdings" charset="2"/>
              <a:buChar char="ü"/>
            </a:pPr>
            <a:r>
              <a:rPr lang="en-US" dirty="0">
                <a:cs typeface="ＭＳ Ｐゴシック" charset="-128"/>
              </a:rPr>
              <a:t>occurring in </a:t>
            </a:r>
            <a:r>
              <a:rPr lang="en-US" u="sng" dirty="0">
                <a:cs typeface="ＭＳ Ｐゴシック" charset="-128"/>
              </a:rPr>
              <a:t>cafeteria</a:t>
            </a:r>
            <a:r>
              <a:rPr lang="en-US" dirty="0">
                <a:cs typeface="ＭＳ Ｐゴシック" charset="-128"/>
              </a:rPr>
              <a:t> (where)…</a:t>
            </a:r>
          </a:p>
          <a:p>
            <a:pPr eaLnBrk="1" hangingPunct="1">
              <a:buFont typeface="Wingdings" charset="2"/>
              <a:buChar char="ü"/>
            </a:pPr>
            <a:r>
              <a:rPr lang="en-US" u="sng" dirty="0">
                <a:cs typeface="ＭＳ Ｐゴシック" charset="-128"/>
              </a:rPr>
              <a:t>between 11:30 AM and 12:00 PM</a:t>
            </a:r>
            <a:r>
              <a:rPr lang="en-US" dirty="0">
                <a:cs typeface="ＭＳ Ｐゴシック" charset="-128"/>
              </a:rPr>
              <a:t> (when)…</a:t>
            </a:r>
          </a:p>
          <a:p>
            <a:pPr eaLnBrk="1" hangingPunct="1">
              <a:buFont typeface="Wingdings" charset="2"/>
              <a:buChar char="ü"/>
            </a:pPr>
            <a:r>
              <a:rPr lang="en-US" dirty="0">
                <a:cs typeface="ＭＳ Ｐゴシック" charset="-128"/>
              </a:rPr>
              <a:t>with large majority involving </a:t>
            </a:r>
            <a:r>
              <a:rPr lang="en-US" u="sng" dirty="0">
                <a:cs typeface="ＭＳ Ｐゴシック" charset="-128"/>
              </a:rPr>
              <a:t>6th graders</a:t>
            </a:r>
            <a:r>
              <a:rPr lang="en-US" dirty="0">
                <a:cs typeface="ＭＳ Ｐゴシック" charset="-128"/>
              </a:rPr>
              <a:t> (who)…</a:t>
            </a:r>
          </a:p>
          <a:p>
            <a:pPr eaLnBrk="1" hangingPunct="1">
              <a:buFont typeface="Wingdings" charset="2"/>
              <a:buChar char="ü"/>
            </a:pPr>
            <a:r>
              <a:rPr lang="en-US" dirty="0">
                <a:cs typeface="ＭＳ Ｐゴシック" charset="-128"/>
              </a:rPr>
              <a:t>particularly </a:t>
            </a:r>
            <a:r>
              <a:rPr lang="en-US" u="sng" dirty="0">
                <a:cs typeface="ＭＳ Ｐゴシック" charset="-128"/>
              </a:rPr>
              <a:t>Student #10</a:t>
            </a:r>
            <a:r>
              <a:rPr lang="en-US" dirty="0">
                <a:cs typeface="ＭＳ Ｐゴシック" charset="-128"/>
              </a:rPr>
              <a:t> (who)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+mj-cs"/>
              </a:rPr>
              <a:t>Beginning to Develop 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a Problem-Solving Action Plan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cs typeface="ＭＳ Ｐゴシック" charset="-128"/>
              </a:rPr>
              <a:t>Write your </a:t>
            </a:r>
            <a:r>
              <a:rPr lang="en-US" sz="2800" u="sng" dirty="0">
                <a:cs typeface="ＭＳ Ｐゴシック" charset="-128"/>
              </a:rPr>
              <a:t>precise Problem Statement</a:t>
            </a:r>
            <a:r>
              <a:rPr lang="en-US" sz="2800" dirty="0">
                <a:cs typeface="ＭＳ Ｐゴシック" charset="-128"/>
              </a:rPr>
              <a:t> as one element of your </a:t>
            </a:r>
            <a:r>
              <a:rPr lang="en-US" sz="2800" dirty="0" smtClean="0">
                <a:cs typeface="ＭＳ Ｐゴシック" charset="-128"/>
              </a:rPr>
              <a:t>“</a:t>
            </a:r>
            <a:r>
              <a:rPr lang="en-US" dirty="0" smtClean="0">
                <a:cs typeface="ＭＳ Ｐゴシック" charset="-128"/>
              </a:rPr>
              <a:t>Minutes and </a:t>
            </a:r>
            <a:r>
              <a:rPr lang="en-US" sz="2800" dirty="0" smtClean="0">
                <a:cs typeface="ＭＳ Ｐゴシック" charset="-128"/>
              </a:rPr>
              <a:t>Problem</a:t>
            </a:r>
            <a:r>
              <a:rPr lang="en-US" sz="2800" dirty="0">
                <a:cs typeface="ＭＳ Ｐゴシック" charset="-128"/>
              </a:rPr>
              <a:t>-Solving</a:t>
            </a:r>
            <a:r>
              <a:rPr lang="en-US" sz="2800" dirty="0" smtClean="0">
                <a:cs typeface="ＭＳ Ｐゴシック" charset="-128"/>
              </a:rPr>
              <a:t> Action Plan Form”</a:t>
            </a:r>
            <a:endParaRPr lang="en-US" sz="28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 3" charset="2"/>
              <a:buNone/>
            </a:pPr>
            <a:endParaRPr lang="en-US" sz="28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cs typeface="ＭＳ Ｐゴシック" charset="-128"/>
              </a:rPr>
              <a:t> The P-S Action Plan is simply a record of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team decisions 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actions needed to implement the decisions</a:t>
            </a:r>
          </a:p>
          <a:p>
            <a:pPr lvl="1" eaLnBrk="1" hangingPunct="1">
              <a:lnSpc>
                <a:spcPct val="80000"/>
              </a:lnSpc>
              <a:buFont typeface="Verdana" charset="0"/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cs typeface="ＭＳ Ｐゴシック" charset="-128"/>
              </a:rPr>
              <a:t>Here’s Problem Statement section of P-S Action Plan for Trevor Test Middle School</a:t>
            </a:r>
          </a:p>
          <a:p>
            <a:pPr eaLnBrk="1" hangingPunct="1">
              <a:lnSpc>
                <a:spcPct val="80000"/>
              </a:lnSpc>
              <a:buFont typeface="Wingdings 3" charset="2"/>
              <a:buNone/>
            </a:pPr>
            <a:endParaRPr lang="en-US" sz="2800" dirty="0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F52DD-343B-BC42-BF5F-7D5F2A3CD99A}" type="slidenum">
              <a:rPr lang="en-US"/>
              <a:pPr/>
              <a:t>19</a:t>
            </a:fld>
            <a:endParaRPr lang="en-US"/>
          </a:p>
        </p:txBody>
      </p:sp>
      <p:pic>
        <p:nvPicPr>
          <p:cNvPr id="1802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25050" cy="709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Overview of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 </a:t>
            </a:r>
            <a:r>
              <a:rPr lang="en-US" dirty="0" smtClean="0"/>
              <a:t>School Climate Survey Updates</a:t>
            </a:r>
          </a:p>
          <a:p>
            <a:r>
              <a:rPr lang="en-US" dirty="0" smtClean="0"/>
              <a:t>Organizational Tools</a:t>
            </a:r>
          </a:p>
          <a:p>
            <a:pPr lvl="1"/>
            <a:r>
              <a:rPr lang="en-US" dirty="0" smtClean="0"/>
              <a:t>Review PBS Notebook tool</a:t>
            </a:r>
          </a:p>
          <a:p>
            <a:pPr lvl="1"/>
            <a:r>
              <a:rPr lang="en-US" dirty="0" smtClean="0"/>
              <a:t>Working Smarter</a:t>
            </a:r>
          </a:p>
          <a:p>
            <a:pPr lvl="1"/>
            <a:r>
              <a:rPr lang="en-US" dirty="0" smtClean="0"/>
              <a:t>Team Problem Solving</a:t>
            </a:r>
          </a:p>
          <a:p>
            <a:r>
              <a:rPr lang="en-US" dirty="0" smtClean="0"/>
              <a:t>Key Features Evaluation</a:t>
            </a:r>
          </a:p>
          <a:p>
            <a:r>
              <a:rPr lang="en-US" dirty="0" smtClean="0"/>
              <a:t>Updates on Indicator 4 of the APR– Rates of Suspension and Expulsion</a:t>
            </a:r>
          </a:p>
          <a:p>
            <a:r>
              <a:rPr lang="en-US" dirty="0" smtClean="0"/>
              <a:t>Memorandum of Understanding</a:t>
            </a:r>
          </a:p>
          <a:p>
            <a:r>
              <a:rPr lang="en-US" dirty="0" smtClean="0"/>
              <a:t>Targeted Survey </a:t>
            </a:r>
          </a:p>
          <a:p>
            <a:r>
              <a:rPr lang="en-US" dirty="0" smtClean="0"/>
              <a:t>Prevent Teach </a:t>
            </a:r>
            <a:r>
              <a:rPr lang="en-US" dirty="0" smtClean="0"/>
              <a:t>Reinforce and </a:t>
            </a:r>
            <a:r>
              <a:rPr lang="en-US" dirty="0" smtClean="0"/>
              <a:t>Self-Discipline</a:t>
            </a:r>
            <a:r>
              <a:rPr lang="en-US" dirty="0" smtClean="0"/>
              <a:t> </a:t>
            </a:r>
            <a:r>
              <a:rPr lang="en-US" dirty="0" smtClean="0"/>
              <a:t>follow up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575" y="971550"/>
            <a:ext cx="75628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+mj-cs"/>
              </a:rPr>
              <a:t>Trevor Test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Hypothesis Statement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cs typeface="ＭＳ Ｐゴシック" charset="-128"/>
              </a:rPr>
              <a:t>Many instances of disruption occurring in cafeteria between 11:30 AM and 12:00 PM; large majority involving 6</a:t>
            </a:r>
            <a:r>
              <a:rPr lang="en-US" sz="2800" baseline="30000">
                <a:cs typeface="ＭＳ Ｐゴシック" charset="-128"/>
              </a:rPr>
              <a:t>th</a:t>
            </a:r>
            <a:r>
              <a:rPr lang="en-US" sz="2800">
                <a:cs typeface="ＭＳ Ｐゴシック" charset="-128"/>
              </a:rPr>
              <a:t> graders,  particularly Student #10…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>
                <a:solidFill>
                  <a:srgbClr val="FF0000"/>
                </a:solidFill>
                <a:cs typeface="ＭＳ Ｐゴシック" charset="-128"/>
              </a:rPr>
              <a:t>because</a:t>
            </a:r>
            <a:r>
              <a:rPr lang="en-US" sz="2800">
                <a:solidFill>
                  <a:srgbClr val="FF0000"/>
                </a:solidFill>
                <a:cs typeface="ＭＳ Ｐゴシック" charset="-128"/>
              </a:rPr>
              <a:t> (a) cafeteria overcrowded at that time, (b) 6</a:t>
            </a:r>
            <a:r>
              <a:rPr lang="en-US" sz="2800" baseline="30000">
                <a:solidFill>
                  <a:srgbClr val="FF0000"/>
                </a:solidFill>
                <a:cs typeface="ＭＳ Ｐゴシック" charset="-128"/>
              </a:rPr>
              <a:t>th</a:t>
            </a:r>
            <a:r>
              <a:rPr lang="en-US" sz="2800">
                <a:solidFill>
                  <a:srgbClr val="FF0000"/>
                </a:solidFill>
                <a:cs typeface="ＭＳ Ｐゴシック" charset="-128"/>
              </a:rPr>
              <a:t> graders have received insufficient instruction in cafeteria expectations, and (c) disruption results in attention from adults and peers</a:t>
            </a:r>
            <a:br>
              <a:rPr lang="en-US" sz="2800">
                <a:solidFill>
                  <a:srgbClr val="FF0000"/>
                </a:solidFill>
                <a:cs typeface="ＭＳ Ｐゴシック" charset="-128"/>
              </a:rPr>
            </a:br>
            <a:r>
              <a:rPr lang="en-US" sz="2800">
                <a:solidFill>
                  <a:srgbClr val="FF0000"/>
                </a:solidFill>
                <a:cs typeface="ＭＳ Ｐゴシック" charset="-128"/>
              </a:rPr>
              <a:t/>
            </a:r>
            <a:br>
              <a:rPr lang="en-US" sz="2800">
                <a:solidFill>
                  <a:srgbClr val="FF0000"/>
                </a:solidFill>
                <a:cs typeface="ＭＳ Ｐゴシック" charset="-128"/>
              </a:rPr>
            </a:br>
            <a:r>
              <a:rPr lang="en-US" sz="2800">
                <a:cs typeface="ＭＳ Ｐゴシック" charset="-128"/>
              </a:rPr>
              <a:t>Here’s hypothesis statement incorporated into P-S Action Plan</a:t>
            </a:r>
            <a:endParaRPr lang="en-US" sz="2800">
              <a:solidFill>
                <a:srgbClr val="FF0000"/>
              </a:solidFill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E5E6BB-54D8-8B45-BB91-D6477840B24A}" type="slidenum">
              <a:rPr lang="en-US"/>
              <a:pPr/>
              <a:t>22</a:t>
            </a:fld>
            <a:endParaRPr lang="en-US"/>
          </a:p>
        </p:txBody>
      </p:sp>
      <p:pic>
        <p:nvPicPr>
          <p:cNvPr id="1832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1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3300" name="Straight Arrow Connector 4"/>
          <p:cNvCxnSpPr>
            <a:cxnSpLocks noChangeShapeType="1"/>
          </p:cNvCxnSpPr>
          <p:nvPr/>
        </p:nvCxnSpPr>
        <p:spPr bwMode="auto">
          <a:xfrm rot="10800000" flipV="1">
            <a:off x="2438400" y="2743200"/>
            <a:ext cx="3733800" cy="22098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pic>
        <p:nvPicPr>
          <p:cNvPr id="18330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886950" cy="711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Hypothesis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q"/>
            </a:pPr>
            <a:r>
              <a:rPr lang="en-US">
                <a:cs typeface="ＭＳ Ｐゴシック" charset="-128"/>
              </a:rPr>
              <a:t>Is best explanation for what the data and your experience tell you</a:t>
            </a:r>
          </a:p>
          <a:p>
            <a:pPr eaLnBrk="1" hangingPunct="1">
              <a:buFont typeface="Wingdings" charset="2"/>
              <a:buChar char="q"/>
            </a:pPr>
            <a:r>
              <a:rPr lang="en-US">
                <a:cs typeface="ＭＳ Ｐゴシック" charset="-128"/>
              </a:rPr>
              <a:t>Provides a possible “why” for other Ws you discovered</a:t>
            </a:r>
          </a:p>
          <a:p>
            <a:pPr eaLnBrk="1" hangingPunct="1">
              <a:buFont typeface="Wingdings" charset="2"/>
              <a:buChar char="q"/>
            </a:pPr>
            <a:r>
              <a:rPr lang="en-US">
                <a:cs typeface="ＭＳ Ｐゴシック" charset="-128"/>
              </a:rPr>
              <a:t>AND guides you toward </a:t>
            </a:r>
            <a:r>
              <a:rPr lang="en-US" u="sng">
                <a:cs typeface="ＭＳ Ｐゴシック" charset="-128"/>
              </a:rPr>
              <a:t>possible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Solutions – Generic Strategies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cs typeface="ＭＳ Ｐゴシック" charset="-128"/>
              </a:rPr>
              <a:t>Prevent</a:t>
            </a:r>
            <a:r>
              <a:rPr lang="en-US" sz="2000" dirty="0">
                <a:cs typeface="ＭＳ Ｐゴシック" charset="-128"/>
              </a:rPr>
              <a:t> – Remove or alter “trigger” for problem behavior</a:t>
            </a:r>
          </a:p>
          <a:p>
            <a:pPr eaLnBrk="1" hangingPunct="1">
              <a:lnSpc>
                <a:spcPct val="80000"/>
              </a:lnSpc>
              <a:buFont typeface="Wingdings 3" charset="2"/>
              <a:buNone/>
            </a:pPr>
            <a:endParaRPr lang="en-US" sz="20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cs typeface="ＭＳ Ｐゴシック" charset="-128"/>
              </a:rPr>
              <a:t>Define &amp; Teach </a:t>
            </a:r>
            <a:r>
              <a:rPr lang="en-US" sz="2000" dirty="0">
                <a:cs typeface="ＭＳ Ｐゴシック" charset="-128"/>
              </a:rPr>
              <a:t>– Define behavioral expectations; provide demonstration/instruction in expected behavior (alternative to problem behavior</a:t>
            </a:r>
          </a:p>
          <a:p>
            <a:pPr eaLnBrk="1" hangingPunct="1">
              <a:lnSpc>
                <a:spcPct val="80000"/>
              </a:lnSpc>
              <a:buFont typeface="Wingdings 3" charset="2"/>
              <a:buNone/>
            </a:pPr>
            <a:endParaRPr lang="en-US" sz="20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cs typeface="ＭＳ Ｐゴシック" charset="-128"/>
              </a:rPr>
              <a:t>Reward/reinforce </a:t>
            </a:r>
            <a:r>
              <a:rPr lang="en-US" sz="2000" dirty="0">
                <a:cs typeface="ＭＳ Ｐゴシック" charset="-128"/>
              </a:rPr>
              <a:t>– The expected/alternative behavior when it occurs; prompt for it, as necessary</a:t>
            </a:r>
          </a:p>
          <a:p>
            <a:pPr eaLnBrk="1" hangingPunct="1">
              <a:lnSpc>
                <a:spcPct val="80000"/>
              </a:lnSpc>
              <a:buFont typeface="Wingdings 3" charset="2"/>
              <a:buNone/>
            </a:pPr>
            <a:endParaRPr lang="en-US" sz="20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cs typeface="ＭＳ Ｐゴシック" charset="-128"/>
              </a:rPr>
              <a:t>Withhold reward/reinforcement </a:t>
            </a:r>
            <a:r>
              <a:rPr lang="en-US" sz="2000" dirty="0">
                <a:cs typeface="ＭＳ Ｐゴシック" charset="-128"/>
              </a:rPr>
              <a:t>– For the problem behavior, if possible (“Extinction”)</a:t>
            </a:r>
          </a:p>
          <a:p>
            <a:pPr eaLnBrk="1" hangingPunct="1">
              <a:lnSpc>
                <a:spcPct val="80000"/>
              </a:lnSpc>
              <a:buFont typeface="Wingdings 3" charset="2"/>
              <a:buNone/>
            </a:pPr>
            <a:endParaRPr lang="en-US" sz="20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cs typeface="ＭＳ Ｐゴシック" charset="-128"/>
              </a:rPr>
              <a:t>Use non-rewarding/non-reinforcing corrective consequences </a:t>
            </a:r>
            <a:r>
              <a:rPr lang="en-US" sz="2000" dirty="0">
                <a:cs typeface="ＭＳ Ｐゴシック" charset="-128"/>
              </a:rPr>
              <a:t>– When problem behavior occurs</a:t>
            </a:r>
            <a:br>
              <a:rPr lang="en-US" sz="2000" dirty="0">
                <a:cs typeface="ＭＳ Ｐゴシック" charset="-128"/>
              </a:rPr>
            </a:br>
            <a:endParaRPr lang="en-US" sz="2000" dirty="0">
              <a:cs typeface="ＭＳ Ｐゴシック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u="sng" dirty="0">
                <a:cs typeface="ＭＳ Ｐゴシック" charset="-128"/>
              </a:rPr>
              <a:t>Consider Safety</a:t>
            </a:r>
            <a:r>
              <a:rPr lang="en-US" sz="2000" dirty="0">
                <a:cs typeface="ＭＳ Ｐゴシック" charset="-128"/>
              </a:rPr>
              <a:t> issues </a:t>
            </a:r>
            <a:br>
              <a:rPr lang="en-US" sz="2000" dirty="0">
                <a:cs typeface="ＭＳ Ｐゴシック" charset="-128"/>
              </a:rPr>
            </a:br>
            <a:endParaRPr lang="en-US" sz="2000" dirty="0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56" name="Group 36"/>
          <p:cNvGraphicFramePr>
            <a:graphicFrameLocks noGrp="1"/>
          </p:cNvGraphicFramePr>
          <p:nvPr>
            <p:ph type="tbl" idx="1"/>
          </p:nvPr>
        </p:nvGraphicFramePr>
        <p:xfrm>
          <a:off x="228600" y="1066800"/>
          <a:ext cx="8686800" cy="5562601"/>
        </p:xfrm>
        <a:graphic>
          <a:graphicData uri="http://schemas.openxmlformats.org/drawingml/2006/table">
            <a:tbl>
              <a:tblPr/>
              <a:tblGrid>
                <a:gridCol w="2533650"/>
                <a:gridCol w="6153150"/>
              </a:tblGrid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Prevent “Trigger”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Define &amp; Teach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Reward/Reinforce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Withhold Reward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Corrective consequence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Safety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397" name="Text Box 25"/>
          <p:cNvSpPr txBox="1">
            <a:spLocks noChangeArrowheads="1"/>
          </p:cNvSpPr>
          <p:nvPr/>
        </p:nvSpPr>
        <p:spPr bwMode="auto">
          <a:xfrm>
            <a:off x="381000" y="0"/>
            <a:ext cx="853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/>
              <a:t>Trevor Test Middle School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/>
              <a:t>Hypothesis - cafeteria overcrowded; 6th graders with insufficient instruction in cafeteria expectations; attention from adults and peers rewarding disruption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931" name="Group 75"/>
          <p:cNvGraphicFramePr>
            <a:graphicFrameLocks noGrp="1"/>
          </p:cNvGraphicFramePr>
          <p:nvPr>
            <p:ph type="tbl" idx="1"/>
          </p:nvPr>
        </p:nvGraphicFramePr>
        <p:xfrm>
          <a:off x="228600" y="1066800"/>
          <a:ext cx="8686800" cy="5606734"/>
        </p:xfrm>
        <a:graphic>
          <a:graphicData uri="http://schemas.openxmlformats.org/drawingml/2006/table">
            <a:tbl>
              <a:tblPr/>
              <a:tblGrid>
                <a:gridCol w="2533650"/>
                <a:gridCol w="6153150"/>
              </a:tblGrid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Prevent “Trigger”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Change lunch schedule so fewer students are eating between 11:30 AM &amp; 12:00 PM?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Define &amp; Teach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Focus on 6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th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graders; define cafeteria expectations; develop and post expectation signage in cafeteria; demonstrate/teach expectations in class periods occurring just prior to lunch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Reward/Reinforce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Set up “Friday 5” (extra 5 mins. of lunch time on Friday, if no ODRs occur in cafeteria during lunch time)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Withhold Reward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Ensure staff don’t argue back and forth with student if instance of disruption occurs (may be an inadvertent reward); remind students that paying attention to a disruptive student can mess up Friday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Corrective consequence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Ensure active supervision during lunch (add one supervisor between 11:30 AM and 12:00 PM?); ensure quick corrective consequence, per our handbook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Determine whether Behavior Support Program has been initiated for Student #10; if it has, make sure it includes focus on disruption in cafeteria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Safety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7421" name="Text Box 38"/>
          <p:cNvSpPr txBox="1">
            <a:spLocks noChangeArrowheads="1"/>
          </p:cNvSpPr>
          <p:nvPr/>
        </p:nvSpPr>
        <p:spPr bwMode="auto">
          <a:xfrm>
            <a:off x="152400" y="0"/>
            <a:ext cx="87630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Trevor Test Middle School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Hypothesis - cafeteria overcrowded; 6th graders with insufficient instruction in cafeteria expectations; attention from adults and peers rewarding disruption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Monitoring and Evaluation</a:t>
            </a:r>
            <a:endParaRPr lang="en-US" dirty="0">
              <a:cs typeface="+mj-cs"/>
            </a:endParaRPr>
          </a:p>
        </p:txBody>
      </p:sp>
      <p:sp>
        <p:nvSpPr>
          <p:cNvPr id="18841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r>
              <a:rPr lang="en-US">
                <a:cs typeface="ＭＳ Ｐゴシック" charset="-128"/>
              </a:rPr>
              <a:t>Fidelity</a:t>
            </a:r>
          </a:p>
          <a:p>
            <a:pPr lvl="1"/>
            <a:r>
              <a:rPr lang="en-US"/>
              <a:t>Did we do what we said we would do?</a:t>
            </a:r>
          </a:p>
          <a:p>
            <a:pPr lvl="2"/>
            <a:r>
              <a:rPr lang="en-US"/>
              <a:t>Make it simple</a:t>
            </a:r>
          </a:p>
          <a:p>
            <a:r>
              <a:rPr lang="en-US">
                <a:cs typeface="ＭＳ Ｐゴシック" charset="-128"/>
              </a:rPr>
              <a:t>Student Outcomes</a:t>
            </a:r>
          </a:p>
          <a:p>
            <a:pPr lvl="1"/>
            <a:r>
              <a:rPr lang="en-US"/>
              <a:t>Did our intervention produce the outcomes we were expecting</a:t>
            </a:r>
          </a:p>
          <a:p>
            <a:pPr lvl="2"/>
            <a:r>
              <a:rPr lang="en-US"/>
              <a:t>Use the right data to answer the questions you are asking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DE-PBS Key </a:t>
            </a:r>
            <a:r>
              <a:rPr lang="en-US" dirty="0" smtClean="0"/>
              <a:t>Features Evaluation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05800" cy="5029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School-wide Tier 1 - Program Development and Evaluation </a:t>
            </a:r>
          </a:p>
          <a:p>
            <a:pPr lvl="1"/>
            <a:r>
              <a:rPr lang="en-US" dirty="0" smtClean="0"/>
              <a:t>Data/problem solving</a:t>
            </a:r>
          </a:p>
          <a:p>
            <a:pPr lvl="1"/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Resources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Implementing </a:t>
            </a:r>
            <a:r>
              <a:rPr lang="en-US" dirty="0" err="1" smtClean="0"/>
              <a:t>Schoolwide</a:t>
            </a:r>
            <a:r>
              <a:rPr lang="en-US" dirty="0" smtClean="0"/>
              <a:t> &amp; Classroom Systems </a:t>
            </a:r>
          </a:p>
          <a:p>
            <a:pPr lvl="1"/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Expectations </a:t>
            </a:r>
          </a:p>
          <a:p>
            <a:pPr lvl="1"/>
            <a:r>
              <a:rPr lang="en-US" dirty="0" smtClean="0"/>
              <a:t>Acknowledgment</a:t>
            </a:r>
          </a:p>
          <a:p>
            <a:pPr lvl="1"/>
            <a:r>
              <a:rPr lang="en-US" dirty="0" smtClean="0"/>
              <a:t>SC &amp; Safety</a:t>
            </a:r>
          </a:p>
          <a:p>
            <a:pPr lvl="1"/>
            <a:r>
              <a:rPr lang="en-US" dirty="0" smtClean="0"/>
              <a:t>Home School Collaboration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Developing Self-Discipline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Correcting Problem Behavior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Indicator 4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2011-12 School Climate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251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Total of 164 </a:t>
            </a:r>
            <a:r>
              <a:rPr lang="en-US" dirty="0" smtClean="0"/>
              <a:t>Schools Participating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From 18 School Districts and 4 Charter Schools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Student Survey: 151 Schools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Staff Survey: 161 Schools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Home Survey: 144 Schools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Memorandum of Understanding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clear set of expectations</a:t>
            </a:r>
          </a:p>
          <a:p>
            <a:r>
              <a:rPr lang="en-US" dirty="0" smtClean="0"/>
              <a:t>Ensures commitment before time and resources are committed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Targeted Survey and TA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Survey </a:t>
            </a:r>
            <a:r>
              <a:rPr lang="en-US" dirty="0" smtClean="0"/>
              <a:t>to Cohort 1 schools (remove previous TA attendees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hose </a:t>
            </a:r>
            <a:r>
              <a:rPr lang="en-US" dirty="0" smtClean="0"/>
              <a:t>who meet basic implementation criteria will receive invitation for January TA session. </a:t>
            </a:r>
          </a:p>
          <a:p>
            <a:pPr lvl="1"/>
            <a:r>
              <a:rPr lang="en-US" i="1" dirty="0" smtClean="0"/>
              <a:t>January – </a:t>
            </a:r>
            <a:r>
              <a:rPr lang="en-US" dirty="0" smtClean="0"/>
              <a:t>1/26/12 – ½ day AM in Dover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 Teach Reinforce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from workshop</a:t>
            </a:r>
          </a:p>
          <a:p>
            <a:r>
              <a:rPr lang="en-US" dirty="0" smtClean="0"/>
              <a:t>Plans for 6 facilitators</a:t>
            </a:r>
          </a:p>
          <a:p>
            <a:r>
              <a:rPr lang="en-US" dirty="0" smtClean="0"/>
              <a:t>Idea for half day workshop on April 18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Self-Discipline 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Action plans</a:t>
            </a:r>
          </a:p>
          <a:p>
            <a:r>
              <a:rPr lang="en-US" dirty="0" smtClean="0"/>
              <a:t>Creation of online sharing platform</a:t>
            </a:r>
          </a:p>
          <a:p>
            <a:r>
              <a:rPr lang="en-US" dirty="0" smtClean="0"/>
              <a:t>Part 2 - March 21 , 2012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Cadre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9</a:t>
            </a:r>
            <a:r>
              <a:rPr lang="en-US" baseline="30000" dirty="0" smtClean="0"/>
              <a:t>th</a:t>
            </a:r>
            <a:r>
              <a:rPr lang="en-US" dirty="0" smtClean="0"/>
              <a:t>, 2012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752600" y="76200"/>
          <a:ext cx="5357068" cy="6706160"/>
        </p:xfrm>
        <a:graphic>
          <a:graphicData uri="http://schemas.openxmlformats.org/presentationml/2006/ole">
            <p:oleObj spid="_x0000_s31746" name="Document" r:id="rId4" imgW="6553200" imgH="82042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 smtClean="0"/>
              <a:t>Theme for the Day:</a:t>
            </a:r>
            <a:br>
              <a:rPr lang="en-US" b="1" dirty="0" smtClean="0"/>
            </a:br>
            <a:r>
              <a:rPr lang="en-US" sz="4000" b="1" dirty="0" smtClean="0"/>
              <a:t>Help your teams become </a:t>
            </a:r>
            <a:br>
              <a:rPr lang="en-US" sz="4000" b="1" dirty="0" smtClean="0"/>
            </a:br>
            <a:r>
              <a:rPr lang="en-US" sz="4000" b="1" dirty="0" smtClean="0"/>
              <a:t>organized and efficient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895600"/>
            <a:ext cx="8229600" cy="452596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en-US" sz="3600" i="1" dirty="0" smtClean="0">
                <a:latin typeface="Tahoma" pitchFamily="29" charset="0"/>
              </a:rPr>
              <a:t>The Planning Tools</a:t>
            </a:r>
          </a:p>
          <a:p>
            <a:pPr algn="ctr">
              <a:spcBef>
                <a:spcPts val="0"/>
              </a:spcBef>
              <a:buNone/>
              <a:defRPr/>
            </a:pPr>
            <a:endParaRPr lang="en-US" sz="1400" dirty="0" smtClean="0"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solidFill>
                  <a:srgbClr val="3792AA"/>
                </a:solidFill>
                <a:latin typeface="Tahoma" pitchFamily="29" charset="0"/>
              </a:rPr>
              <a:t>Notebook Outline</a:t>
            </a:r>
            <a:endParaRPr lang="en-US" i="1" dirty="0" smtClean="0">
              <a:solidFill>
                <a:srgbClr val="3792AA"/>
              </a:solidFill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ahoma" pitchFamily="29" charset="0"/>
              </a:rPr>
              <a:t>Working Smarter</a:t>
            </a: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latin typeface="Tahoma" pitchFamily="29" charset="0"/>
              </a:rPr>
              <a:t>Monthly Calendar</a:t>
            </a: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latin typeface="Tahoma" pitchFamily="29" charset="0"/>
              </a:rPr>
              <a:t>DDRT Template</a:t>
            </a: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latin typeface="Tahoma" pitchFamily="29" charset="0"/>
              </a:rPr>
              <a:t>Meeting Minutes/</a:t>
            </a:r>
            <a:r>
              <a:rPr lang="en-US" b="1" dirty="0" smtClean="0">
                <a:solidFill>
                  <a:srgbClr val="3792AA"/>
                </a:solidFill>
                <a:latin typeface="Tahoma" pitchFamily="29" charset="0"/>
              </a:rPr>
              <a:t>Action Plan Form</a:t>
            </a:r>
          </a:p>
          <a:p>
            <a:pPr marL="609600" indent="-609600" eaLnBrk="1" hangingPunct="1"/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 PBS Team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Permanent Products Notebook</a:t>
            </a:r>
          </a:p>
          <a:p>
            <a:r>
              <a:rPr lang="en-US" dirty="0" smtClean="0"/>
              <a:t>Working Notebook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534400" cy="106727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ＭＳ Ｐゴシック" pitchFamily="-112" charset="-128"/>
                <a:cs typeface="ＭＳ Ｐゴシック" pitchFamily="-112" charset="-128"/>
              </a:rPr>
              <a:t>Prepare </a:t>
            </a:r>
            <a:r>
              <a:rPr lang="en-US" dirty="0">
                <a:ea typeface="ＭＳ Ｐゴシック" pitchFamily="-112" charset="-128"/>
                <a:cs typeface="ＭＳ Ｐゴシック" pitchFamily="-112" charset="-128"/>
              </a:rPr>
              <a:t>for Working Smarter </a:t>
            </a:r>
            <a:br>
              <a:rPr lang="en-US" dirty="0"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sz="2800" dirty="0"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en-US" sz="2800" u="sng" dirty="0">
                <a:ea typeface="ＭＳ Ｐゴシック" pitchFamily="-112" charset="-128"/>
                <a:cs typeface="ＭＳ Ｐゴシック" pitchFamily="-112" charset="-128"/>
              </a:rPr>
              <a:t>Not</a:t>
            </a:r>
            <a:r>
              <a:rPr lang="en-US" sz="2800" dirty="0">
                <a:ea typeface="ＭＳ Ｐゴシック" pitchFamily="-112" charset="-128"/>
                <a:cs typeface="ＭＳ Ｐゴシック" pitchFamily="-112" charset="-128"/>
              </a:rPr>
              <a:t> Harder)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876"/>
            <a:ext cx="8305324" cy="4800124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Allows schools to identify the multiple committees within their school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Helps in identifying purposes, outcomes, target groups, and staff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Assists schools in addressing, evaluating, and restructuring committees and initiatives to address school improvement plan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Important for schools to identify that school-wide PBS is integrated into existing committees and initiatives</a:t>
            </a:r>
          </a:p>
          <a:p>
            <a:pPr lvl="1">
              <a:lnSpc>
                <a:spcPct val="90000"/>
              </a:lnSpc>
              <a:buClr>
                <a:srgbClr val="003082"/>
              </a:buClr>
              <a:buFontTx/>
              <a:buChar char="•"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02" name="Group 2"/>
          <p:cNvGraphicFramePr>
            <a:graphicFrameLocks noGrp="1"/>
          </p:cNvGraphicFramePr>
          <p:nvPr/>
        </p:nvGraphicFramePr>
        <p:xfrm>
          <a:off x="1" y="68580"/>
          <a:ext cx="9144000" cy="6526986"/>
        </p:xfrm>
        <a:graphic>
          <a:graphicData uri="http://schemas.openxmlformats.org/drawingml/2006/table">
            <a:tbl>
              <a:tblPr/>
              <a:tblGrid>
                <a:gridCol w="1554480"/>
                <a:gridCol w="1136333"/>
                <a:gridCol w="1090612"/>
                <a:gridCol w="927735"/>
                <a:gridCol w="1234440"/>
                <a:gridCol w="1757363"/>
                <a:gridCol w="1443037"/>
              </a:tblGrid>
              <a:tr h="1234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Workgroup/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Committee/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Outcome/Link to 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Who do we serve?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What is the ticket in?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Names of 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Non-negotiable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District Mandate?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How do we measure impact?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Overlap?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Modify?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Attendance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Junebug, Leo,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Attendance records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7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SW PBS 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Ben, Tom, Lou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Office Referrals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Attend, MIR,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Nursing log ,climate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 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7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Safety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Toni, Barb,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Office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Referrals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BIG 5, climate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into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School Spirit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into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Discipline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Tom, Lou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Office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Referrals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into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 Support Team/Problem Solving 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Steve,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Sue,Jon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Discipline,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DIBELS, FACTS…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No- 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School Improvement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1,2,3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Bill, Jon, Lou,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 of the above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 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611779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an Efficient PBS Team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1721</Words>
  <Application>Microsoft Macintosh PowerPoint</Application>
  <PresentationFormat>On-screen Show (4:3)</PresentationFormat>
  <Paragraphs>271</Paragraphs>
  <Slides>34</Slides>
  <Notes>7</Notes>
  <HiddenSlides>0</HiddenSlides>
  <MMClips>0</MMClips>
  <ScaleCrop>false</ScaleCrop>
  <HeadingPairs>
    <vt:vector size="8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Urban</vt:lpstr>
      <vt:lpstr>cds:Projects:Positive%20Behavioral%20Supports:School%20Climate:_2011-2012%20School%20Climate:Final%20Surveys%20:Recommendations:School%20Climate%20Recommended%20Changes%20for%20DOE%20FINAL.docx!OLE_LINK1</vt:lpstr>
      <vt:lpstr>Worksheet</vt:lpstr>
      <vt:lpstr>Chart</vt:lpstr>
      <vt:lpstr>DE-PBS Cadre Meeting</vt:lpstr>
      <vt:lpstr>Overview of Meeting</vt:lpstr>
      <vt:lpstr>2011-12 School Climate Participation</vt:lpstr>
      <vt:lpstr>Slide 4</vt:lpstr>
      <vt:lpstr>Theme for the Day: Help your teams become  organized and efficient </vt:lpstr>
      <vt:lpstr>SW PBS Team Notebook</vt:lpstr>
      <vt:lpstr>Prepare for Working Smarter  (Not Harder)</vt:lpstr>
      <vt:lpstr>Slide 8</vt:lpstr>
      <vt:lpstr>Being an Efficient PBS Team</vt:lpstr>
      <vt:lpstr>Facilitate Effective Meetings: Use Team Initiated Problem Solving </vt:lpstr>
      <vt:lpstr>TIPS: Team Initiated Problem Solving using office discipline referral data</vt:lpstr>
      <vt:lpstr>Achieving a Precise Problem Statement for Fictional Trevor Test School</vt:lpstr>
      <vt:lpstr>Trevor Test Middle School Is there a problem? If so, what is it?</vt:lpstr>
      <vt:lpstr>Trevor Test Middle School Identified Problem</vt:lpstr>
      <vt:lpstr>Slide 15</vt:lpstr>
      <vt:lpstr>Trevor Test  Logical Inferences Based on Big 4</vt:lpstr>
      <vt:lpstr>Trevor Test Precise Problem Statement</vt:lpstr>
      <vt:lpstr>Beginning to Develop  a Problem-Solving Action Plan</vt:lpstr>
      <vt:lpstr>Slide 19</vt:lpstr>
      <vt:lpstr>Slide 20</vt:lpstr>
      <vt:lpstr>Trevor Test Hypothesis Statement</vt:lpstr>
      <vt:lpstr>Slide 22</vt:lpstr>
      <vt:lpstr>Hypothesis</vt:lpstr>
      <vt:lpstr>Solutions – Generic Strategies</vt:lpstr>
      <vt:lpstr>Slide 25</vt:lpstr>
      <vt:lpstr>Slide 26</vt:lpstr>
      <vt:lpstr>Monitoring and Evaluation</vt:lpstr>
      <vt:lpstr>DE-PBS Key Features Evaluation </vt:lpstr>
      <vt:lpstr>Indicator 4</vt:lpstr>
      <vt:lpstr>Memorandum of Understanding </vt:lpstr>
      <vt:lpstr>Targeted Survey and TA Session</vt:lpstr>
      <vt:lpstr>Prevent Teach Reinforce</vt:lpstr>
      <vt:lpstr>Developing Self-Discipline Follow Up</vt:lpstr>
      <vt:lpstr>Next Cadre Meeting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DE-PBS Cadre Meeting</dc:title>
  <dc:creator>hearn</dc:creator>
  <cp:lastModifiedBy>Debby Boyer</cp:lastModifiedBy>
  <cp:revision>23</cp:revision>
  <dcterms:created xsi:type="dcterms:W3CDTF">2011-12-01T00:34:46Z</dcterms:created>
  <dcterms:modified xsi:type="dcterms:W3CDTF">2011-12-01T00:44:47Z</dcterms:modified>
</cp:coreProperties>
</file>