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7" r:id="rId3"/>
    <p:sldId id="308" r:id="rId4"/>
    <p:sldId id="338" r:id="rId5"/>
    <p:sldId id="343" r:id="rId6"/>
    <p:sldId id="346" r:id="rId7"/>
    <p:sldId id="347" r:id="rId8"/>
    <p:sldId id="348" r:id="rId9"/>
    <p:sldId id="349" r:id="rId10"/>
    <p:sldId id="354" r:id="rId11"/>
    <p:sldId id="360" r:id="rId12"/>
    <p:sldId id="359" r:id="rId13"/>
    <p:sldId id="362" r:id="rId14"/>
    <p:sldId id="363" r:id="rId15"/>
  </p:sldIdLst>
  <p:sldSz cx="9144000" cy="6858000" type="screen4x3"/>
  <p:notesSz cx="7019925" cy="9305925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clrMode="bw" frameSlides="1"/>
  <p:showPr showNarration="1">
    <p:present/>
    <p:sldAll/>
    <p:penClr>
      <a:schemeClr val="tx1"/>
    </p:penClr>
  </p:showPr>
  <p:clrMru>
    <a:srgbClr val="3333FF"/>
    <a:srgbClr val="006699"/>
    <a:srgbClr val="3366CC"/>
    <a:srgbClr val="0099CC"/>
    <a:srgbClr val="66FF33"/>
    <a:srgbClr val="99FF33"/>
    <a:srgbClr val="FFFF00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368" autoAdjust="0"/>
    <p:restoredTop sz="93369" autoAdjust="0"/>
  </p:normalViewPr>
  <p:slideViewPr>
    <p:cSldViewPr>
      <p:cViewPr varScale="1">
        <p:scale>
          <a:sx n="148" d="100"/>
          <a:sy n="148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54" d="100"/>
          <a:sy n="54" d="100"/>
        </p:scale>
        <p:origin x="-2838" y="-108"/>
      </p:cViewPr>
      <p:guideLst>
        <p:guide orient="horz" pos="2931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85DBEF3-773D-49BC-83EC-7112745A7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00150" y="695325"/>
            <a:ext cx="4627563" cy="3470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397375"/>
            <a:ext cx="5146675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3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4125"/>
            <a:ext cx="3043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29" tIns="46815" rIns="93629" bIns="46815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74125"/>
            <a:ext cx="3043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29" tIns="46815" rIns="93629" bIns="46815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kumimoji="0" sz="1200">
                <a:cs typeface="+mn-cs"/>
              </a:defRPr>
            </a:lvl1pPr>
          </a:lstStyle>
          <a:p>
            <a:pPr>
              <a:defRPr/>
            </a:pPr>
            <a:fld id="{44D3D7FC-D2FF-46D5-B309-5AA050F2F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CF5109-F3BE-4E2C-A5BB-1DB81B77B34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6228-671B-45C7-A9F8-09E6B2A4509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 smtClean="0">
                <a:solidFill>
                  <a:srgbClr val="3333FF"/>
                </a:solidFill>
              </a:rPr>
              <a:t>American Indian/Alaskan Native; Asian; Black or African American; Hispanic/Latino; Native Hawaiian/Pacific Islander; White; Two or More Races</a:t>
            </a: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18DEE-508A-4BCD-9765-3161808624D2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 you can see from slide 5, for 4A, our target this year</a:t>
            </a:r>
            <a:r>
              <a:rPr lang="en-US" baseline="0" dirty="0" smtClean="0"/>
              <a:t> is 0 LEAs to be identified</a:t>
            </a:r>
          </a:p>
          <a:p>
            <a:r>
              <a:rPr lang="en-US" baseline="0" dirty="0" smtClean="0"/>
              <a:t>The targets have decreased over the past 6 years</a:t>
            </a:r>
          </a:p>
          <a:p>
            <a:r>
              <a:rPr lang="en-US" baseline="0" dirty="0" smtClean="0"/>
              <a:t>For 4a – targets related to identification of SD</a:t>
            </a:r>
          </a:p>
          <a:p>
            <a:r>
              <a:rPr lang="en-US" baseline="0" dirty="0" smtClean="0"/>
              <a:t>For 4B target  is 0 – compliance</a:t>
            </a:r>
            <a:r>
              <a:rPr lang="en-US" dirty="0" smtClean="0"/>
              <a:t> indicator because it relates to both the number of</a:t>
            </a:r>
          </a:p>
          <a:p>
            <a:r>
              <a:rPr lang="en-US" dirty="0" smtClean="0"/>
              <a:t>LEAs w SD AND inappropriate P,P,P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9FE3A-2872-4CBB-A4CB-3F3FA417A3BC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D7FC-D2FF-46D5-B309-5AA050F2FE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035E6C-7EF5-43A2-9391-46C2906D05A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397375"/>
            <a:ext cx="5146675" cy="284638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BAB0B-C199-421C-A1B5-A588A90D59C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4A Targets</a:t>
            </a:r>
          </a:p>
          <a:p>
            <a:r>
              <a:rPr lang="en-US" dirty="0" smtClean="0"/>
              <a:t>4B Target is mandatory 0 –</a:t>
            </a:r>
            <a:r>
              <a:rPr lang="en-US" baseline="0" dirty="0" smtClean="0"/>
              <a:t> related to LEAs w SD and inappropriate </a:t>
            </a:r>
            <a:r>
              <a:rPr lang="en-US" baseline="0" dirty="0" err="1" smtClean="0"/>
              <a:t>p,p,p</a:t>
            </a: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61066-1942-4A73-ADD1-88C151E2BBA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51552-6722-4EE6-8D52-4CB9E5EF14C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33E6C-59D9-4802-A770-02000D5F42B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OSEP required change to calculation</a:t>
            </a:r>
            <a:r>
              <a:rPr lang="en-US" baseline="0" dirty="0" smtClean="0"/>
              <a:t> used for Feb 1 2011 APR due to “inappropriate” calculation – we used different bars for race/ ethnicity groups</a:t>
            </a:r>
          </a:p>
          <a:p>
            <a:r>
              <a:rPr lang="en-US" baseline="0" dirty="0" smtClean="0"/>
              <a:t>In doing so, decided to also c</a:t>
            </a:r>
            <a:r>
              <a:rPr lang="en-US" dirty="0" smtClean="0"/>
              <a:t>hange</a:t>
            </a:r>
            <a:r>
              <a:rPr lang="en-US" baseline="0" dirty="0" smtClean="0"/>
              <a:t> f</a:t>
            </a:r>
            <a:r>
              <a:rPr lang="en-US" dirty="0" smtClean="0"/>
              <a:t>rom relative difference calculation to a method</a:t>
            </a:r>
            <a:r>
              <a:rPr lang="en-US" baseline="0" dirty="0" smtClean="0"/>
              <a:t> that was more easily understood</a:t>
            </a:r>
          </a:p>
          <a:p>
            <a:r>
              <a:rPr lang="en-US" baseline="0" dirty="0" smtClean="0"/>
              <a:t>Rate ratio will help LEAs understand that “special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students are suspended at rate that is e.g. 3.2 times greater than general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students”</a:t>
            </a:r>
          </a:p>
          <a:p>
            <a:r>
              <a:rPr lang="en-US" dirty="0" smtClean="0"/>
              <a:t>Or black special </a:t>
            </a:r>
            <a:r>
              <a:rPr lang="en-US" dirty="0" err="1" smtClean="0"/>
              <a:t>ed</a:t>
            </a:r>
            <a:r>
              <a:rPr lang="en-US" dirty="0" smtClean="0"/>
              <a:t> students are suspended at a rate that is 2.5 times greater than general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students in district</a:t>
            </a: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0C8A1-C9EA-4D98-B14F-79CA04B7E62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2B005C-FF05-4E6C-9BC3-C7FE3FDFF5A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3438E-2968-466E-97A1-D737428BB77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54DDB-F982-4FB3-AD80-1BBD71C51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99ED-54A4-4D3E-A0CE-442E9BFE5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950" y="152400"/>
            <a:ext cx="176212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152400"/>
            <a:ext cx="51371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6F97-1E8A-41A6-B355-E3D19008C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769100" cy="835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76400" y="1600200"/>
            <a:ext cx="7051675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E9D93-6316-4AE0-B842-AB538047B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769100" cy="835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600200"/>
            <a:ext cx="34496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8438" y="1600200"/>
            <a:ext cx="34496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4FAD-56B8-413F-9084-88079F143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FE855-3E0B-4ED5-AE39-66E304106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BD3D8-F372-4A2D-8A29-93D326797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496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8438" y="1600200"/>
            <a:ext cx="34496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5DFE5-DFAB-48F6-B04F-3ED51835A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F917-ED42-4AFC-9F5A-CD4C0FA2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B67C-3A1D-4EAF-B9FC-9312ADCE9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C57CE-2B76-47B0-8746-4110D11C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E7404-1349-4CE3-AE8F-CCD327089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FBAD0-E4A6-4BFC-A7A6-E8ACCCB18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516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52400"/>
            <a:ext cx="67691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038" tIns="46038" rIns="46038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 rot="16200000">
            <a:off x="-510381" y="5518944"/>
            <a:ext cx="2360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0" rIns="92075" bIns="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>
                <a:cs typeface="+mn-cs"/>
              </a:defRPr>
            </a:lvl1pPr>
          </a:lstStyle>
          <a:p>
            <a:pPr>
              <a:defRPr/>
            </a:pPr>
            <a:fld id="{352E103F-9290-46B5-80AC-54066C58A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DOE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5486400"/>
            <a:ext cx="1092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8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2400">
          <a:solidFill>
            <a:srgbClr val="006699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99FF33"/>
        </a:buClr>
        <a:buChar char="•"/>
        <a:defRPr kumimoji="1" sz="2000">
          <a:solidFill>
            <a:srgbClr val="006699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1400">
          <a:solidFill>
            <a:srgbClr val="006699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066800"/>
            <a:ext cx="7696200" cy="3124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Indicator 4A &amp; 4B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Rates of Suspension &amp; Expulsion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Revised Methodology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Identification of Significant Discrepancy</a:t>
            </a:r>
            <a:endParaRPr 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648200"/>
            <a:ext cx="54864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DE-PBS Cadre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December 1, 2011</a:t>
            </a:r>
          </a:p>
          <a:p>
            <a:pPr>
              <a:lnSpc>
                <a:spcPct val="90000"/>
              </a:lnSpc>
            </a:pPr>
            <a:endParaRPr lang="en-US" sz="2400" u="sng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u="sng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District example 4A Rate Ratio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71628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 smtClean="0">
                <a:solidFill>
                  <a:srgbClr val="3333FF"/>
                </a:solidFill>
              </a:rPr>
              <a:t>Step 1:Calculate LEA % of Students with Disabilities (SWD)</a:t>
            </a:r>
          </a:p>
          <a:p>
            <a:pPr>
              <a:buFontTx/>
              <a:buNone/>
            </a:pPr>
            <a:r>
              <a:rPr lang="en-US" sz="1800" u="sng" smtClean="0">
                <a:solidFill>
                  <a:srgbClr val="3333FF"/>
                </a:solidFill>
              </a:rPr>
              <a:t>47  Special Ed Students Suspended &gt; 10 days </a:t>
            </a:r>
            <a:r>
              <a:rPr lang="en-US" sz="1800" smtClean="0">
                <a:solidFill>
                  <a:srgbClr val="3333FF"/>
                </a:solidFill>
              </a:rPr>
              <a:t>    =   3.7%</a:t>
            </a:r>
            <a:endParaRPr lang="en-US" sz="1800" u="sng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smtClean="0">
                <a:solidFill>
                  <a:srgbClr val="3333FF"/>
                </a:solidFill>
              </a:rPr>
              <a:t>1287 Special Ed Students in LEA</a:t>
            </a:r>
          </a:p>
          <a:p>
            <a:pPr>
              <a:buFontTx/>
              <a:buNone/>
            </a:pPr>
            <a:endParaRPr lang="en-US" sz="180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smtClean="0">
                <a:solidFill>
                  <a:srgbClr val="3333FF"/>
                </a:solidFill>
              </a:rPr>
              <a:t>Step 2: Calculate LEA % of Students without Disabilities (SWOD)</a:t>
            </a:r>
          </a:p>
          <a:p>
            <a:pPr>
              <a:buFontTx/>
              <a:buNone/>
            </a:pPr>
            <a:r>
              <a:rPr lang="en-US" sz="1800" u="sng" smtClean="0">
                <a:solidFill>
                  <a:srgbClr val="3333FF"/>
                </a:solidFill>
              </a:rPr>
              <a:t>46  General Ed Students Suspended &gt; 10 days</a:t>
            </a:r>
            <a:r>
              <a:rPr lang="en-US" sz="1800" smtClean="0">
                <a:solidFill>
                  <a:srgbClr val="3333FF"/>
                </a:solidFill>
              </a:rPr>
              <a:t>    =   0.9%</a:t>
            </a:r>
            <a:endParaRPr lang="en-US" sz="1800" u="sng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smtClean="0">
                <a:solidFill>
                  <a:srgbClr val="3333FF"/>
                </a:solidFill>
              </a:rPr>
              <a:t>5322  General Ed Students in LEA</a:t>
            </a:r>
          </a:p>
          <a:p>
            <a:pPr>
              <a:buFontTx/>
              <a:buNone/>
            </a:pPr>
            <a:endParaRPr lang="en-US" sz="180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smtClean="0">
                <a:solidFill>
                  <a:srgbClr val="3333FF"/>
                </a:solidFill>
              </a:rPr>
              <a:t>Step 3: Calculate Rate Ratio</a:t>
            </a:r>
          </a:p>
          <a:p>
            <a:pPr>
              <a:buFontTx/>
              <a:buNone/>
            </a:pPr>
            <a:r>
              <a:rPr lang="en-US" sz="1800" u="sng" smtClean="0">
                <a:solidFill>
                  <a:srgbClr val="3333FF"/>
                </a:solidFill>
              </a:rPr>
              <a:t>3.7  LEA % of SWD Suspended &gt; 10 days</a:t>
            </a:r>
            <a:r>
              <a:rPr lang="en-US" sz="1800" smtClean="0">
                <a:solidFill>
                  <a:srgbClr val="3333FF"/>
                </a:solidFill>
              </a:rPr>
              <a:t>    =    4.1</a:t>
            </a:r>
            <a:endParaRPr lang="en-US" sz="1800" u="sng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smtClean="0">
                <a:solidFill>
                  <a:srgbClr val="3333FF"/>
                </a:solidFill>
              </a:rPr>
              <a:t>0.9  LEA % of SWOD Suspended &gt; 10 days</a:t>
            </a:r>
          </a:p>
          <a:p>
            <a:pPr>
              <a:buFontTx/>
              <a:buNone/>
            </a:pPr>
            <a:endParaRPr lang="en-US" sz="180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smtClean="0">
                <a:solidFill>
                  <a:srgbClr val="3333FF"/>
                </a:solidFill>
              </a:rPr>
              <a:t>Step 4: Compare LEA Rate Ratio to “Bar”</a:t>
            </a:r>
          </a:p>
          <a:p>
            <a:pPr>
              <a:buFontTx/>
              <a:buNone/>
            </a:pPr>
            <a:r>
              <a:rPr lang="en-US" sz="1800" smtClean="0">
                <a:solidFill>
                  <a:srgbClr val="3333FF"/>
                </a:solidFill>
              </a:rPr>
              <a:t>4.1 (LEA Rate Ratio) compared </a:t>
            </a:r>
            <a:r>
              <a:rPr lang="en-US" sz="1800" smtClean="0">
                <a:solidFill>
                  <a:schemeClr val="accent2"/>
                </a:solidFill>
              </a:rPr>
              <a:t>to State “Bar”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District example 4B Rate Ratio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7315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 dirty="0" smtClean="0">
                <a:solidFill>
                  <a:srgbClr val="3333FF"/>
                </a:solidFill>
              </a:rPr>
              <a:t>Step 1:  Calculate LEA % of Students with Disabilities (SWD) - </a:t>
            </a:r>
            <a:r>
              <a:rPr lang="en-US" sz="1800" b="1" i="1" dirty="0" smtClean="0">
                <a:solidFill>
                  <a:srgbClr val="3333FF"/>
                </a:solidFill>
              </a:rPr>
              <a:t>Each Racial Category</a:t>
            </a:r>
          </a:p>
          <a:p>
            <a:pPr>
              <a:buFontTx/>
              <a:buNone/>
            </a:pPr>
            <a:r>
              <a:rPr lang="en-US" sz="1800" u="sng" dirty="0" smtClean="0">
                <a:solidFill>
                  <a:srgbClr val="3333FF"/>
                </a:solidFill>
              </a:rPr>
              <a:t>28  Black SWD Suspended &gt; 10 days</a:t>
            </a:r>
            <a:r>
              <a:rPr lang="en-US" sz="1800" dirty="0" smtClean="0">
                <a:solidFill>
                  <a:srgbClr val="3333FF"/>
                </a:solidFill>
              </a:rPr>
              <a:t>		=   3.9%</a:t>
            </a:r>
            <a:endParaRPr lang="en-US" sz="1800" u="sng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dirty="0" smtClean="0">
                <a:solidFill>
                  <a:srgbClr val="3333FF"/>
                </a:solidFill>
              </a:rPr>
              <a:t>710  Black SWD in LEA</a:t>
            </a:r>
          </a:p>
          <a:p>
            <a:pPr>
              <a:buFontTx/>
              <a:buNone/>
            </a:pPr>
            <a:endParaRPr lang="en-US" sz="1800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dirty="0" smtClean="0">
                <a:solidFill>
                  <a:srgbClr val="3333FF"/>
                </a:solidFill>
              </a:rPr>
              <a:t>Step 2: Calculate LEA % of Students without Disabilities (SWOD)</a:t>
            </a:r>
          </a:p>
          <a:p>
            <a:pPr>
              <a:buFontTx/>
              <a:buNone/>
            </a:pPr>
            <a:r>
              <a:rPr lang="en-US" sz="1800" u="sng" dirty="0" smtClean="0">
                <a:solidFill>
                  <a:srgbClr val="3333FF"/>
                </a:solidFill>
              </a:rPr>
              <a:t>46  General Ed Students Suspended &gt; 10 days</a:t>
            </a:r>
            <a:r>
              <a:rPr lang="en-US" sz="1800" dirty="0" smtClean="0">
                <a:solidFill>
                  <a:srgbClr val="3333FF"/>
                </a:solidFill>
              </a:rPr>
              <a:t>   	=   0.9%</a:t>
            </a:r>
            <a:endParaRPr lang="en-US" sz="1800" u="sng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dirty="0" smtClean="0">
                <a:solidFill>
                  <a:srgbClr val="3333FF"/>
                </a:solidFill>
              </a:rPr>
              <a:t>5322  General Ed Students in LEA</a:t>
            </a:r>
          </a:p>
          <a:p>
            <a:pPr>
              <a:buFontTx/>
              <a:buNone/>
            </a:pPr>
            <a:endParaRPr lang="en-US" sz="1800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dirty="0" smtClean="0">
                <a:solidFill>
                  <a:srgbClr val="3333FF"/>
                </a:solidFill>
              </a:rPr>
              <a:t>Step 3: Calculate Rate Ratio</a:t>
            </a:r>
          </a:p>
          <a:p>
            <a:pPr>
              <a:buFontTx/>
              <a:buNone/>
            </a:pPr>
            <a:r>
              <a:rPr lang="en-US" sz="1800" u="sng" dirty="0" smtClean="0">
                <a:solidFill>
                  <a:srgbClr val="3333FF"/>
                </a:solidFill>
              </a:rPr>
              <a:t>3.9  LEA % of Black SWD Suspended &gt; 10 days</a:t>
            </a:r>
            <a:r>
              <a:rPr lang="en-US" sz="1800" dirty="0" smtClean="0">
                <a:solidFill>
                  <a:srgbClr val="3333FF"/>
                </a:solidFill>
              </a:rPr>
              <a:t> 	=   4.3</a:t>
            </a:r>
            <a:endParaRPr lang="en-US" sz="1800" u="sng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dirty="0" smtClean="0">
                <a:solidFill>
                  <a:srgbClr val="3333FF"/>
                </a:solidFill>
              </a:rPr>
              <a:t>0.9  LEA % of SWOD Suspended &gt; 10 days</a:t>
            </a:r>
          </a:p>
          <a:p>
            <a:pPr>
              <a:buFontTx/>
              <a:buNone/>
            </a:pPr>
            <a:endParaRPr lang="en-US" sz="1800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sz="1800" b="1" dirty="0" smtClean="0">
                <a:solidFill>
                  <a:srgbClr val="3333FF"/>
                </a:solidFill>
              </a:rPr>
              <a:t>Step 4: Compare LEA Rate Ratio to “Bar”</a:t>
            </a:r>
          </a:p>
          <a:p>
            <a:pPr>
              <a:buFontTx/>
              <a:buNone/>
            </a:pPr>
            <a:r>
              <a:rPr lang="en-US" sz="1800" dirty="0" smtClean="0">
                <a:solidFill>
                  <a:srgbClr val="3333FF"/>
                </a:solidFill>
              </a:rPr>
              <a:t>4.3 (LEA Rate Ratio) &gt; </a:t>
            </a:r>
            <a:r>
              <a:rPr lang="en-US" sz="1800" dirty="0" smtClean="0">
                <a:solidFill>
                  <a:schemeClr val="accent2"/>
                </a:solidFill>
              </a:rPr>
              <a:t>State “Bar”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3333FF"/>
                </a:solidFill>
              </a:rPr>
              <a:t>Next Steps – Indicators 4A &amp; 4B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524000" y="1219200"/>
            <a:ext cx="7467600" cy="4800600"/>
          </a:xfrm>
        </p:spPr>
        <p:txBody>
          <a:bodyPr/>
          <a:lstStyle/>
          <a:p>
            <a:r>
              <a:rPr lang="en-US" sz="2400" dirty="0" smtClean="0">
                <a:solidFill>
                  <a:srgbClr val="3333FF"/>
                </a:solidFill>
              </a:rPr>
              <a:t>Consider input of Stakeholder Groups</a:t>
            </a:r>
          </a:p>
          <a:p>
            <a:pPr lvl="1"/>
            <a:r>
              <a:rPr lang="en-US" dirty="0" smtClean="0">
                <a:solidFill>
                  <a:srgbClr val="3333FF"/>
                </a:solidFill>
              </a:rPr>
              <a:t>Special Ed Leadership, DE-PBS Core, GACEC, DE-PBS Cadre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Confirm data &amp; set “State Bar”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Identify LEAs with Significant Discrepancies</a:t>
            </a:r>
          </a:p>
          <a:p>
            <a:pPr lvl="1"/>
            <a:r>
              <a:rPr lang="en-US" dirty="0" smtClean="0">
                <a:solidFill>
                  <a:srgbClr val="3333FF"/>
                </a:solidFill>
              </a:rPr>
              <a:t>Indicator 4B - 2009-2010</a:t>
            </a:r>
          </a:p>
          <a:p>
            <a:pPr lvl="1"/>
            <a:r>
              <a:rPr lang="en-US" dirty="0" smtClean="0">
                <a:solidFill>
                  <a:srgbClr val="3333FF"/>
                </a:solidFill>
              </a:rPr>
              <a:t>Indicators 4A &amp; 4B – 2010-2011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Distribute notification letters mid-December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Conduct reviews of identified </a:t>
            </a:r>
            <a:r>
              <a:rPr lang="en-US" sz="2400" dirty="0" err="1" smtClean="0">
                <a:solidFill>
                  <a:srgbClr val="3333FF"/>
                </a:solidFill>
              </a:rPr>
              <a:t>LEAs’</a:t>
            </a:r>
            <a:r>
              <a:rPr lang="en-US" sz="2400" dirty="0" smtClean="0">
                <a:solidFill>
                  <a:srgbClr val="3333FF"/>
                </a:solidFill>
              </a:rPr>
              <a:t> policies, procedures, practices</a:t>
            </a:r>
          </a:p>
          <a:p>
            <a:pPr lvl="1"/>
            <a:r>
              <a:rPr lang="en-US" dirty="0" smtClean="0">
                <a:solidFill>
                  <a:srgbClr val="3333FF"/>
                </a:solidFill>
              </a:rPr>
              <a:t>Reviews due April 15, 2011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Monitor for non-compliance &amp; verify corrections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LEA Review Process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772400" cy="4572000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6"/>
                </a:solidFill>
              </a:rPr>
              <a:t>Notification</a:t>
            </a:r>
            <a:r>
              <a:rPr lang="en-US" sz="2400" baseline="0" dirty="0" smtClean="0">
                <a:solidFill>
                  <a:schemeClr val="accent6"/>
                </a:solidFill>
              </a:rPr>
              <a:t> letters to be accompanied by review “template” with guiding questions/prompts</a:t>
            </a:r>
          </a:p>
          <a:p>
            <a:r>
              <a:rPr lang="en-US" sz="2400" baseline="0" dirty="0" smtClean="0">
                <a:solidFill>
                  <a:schemeClr val="accent6"/>
                </a:solidFill>
              </a:rPr>
              <a:t>Important note:  LEAs may be identified for up to 3 areas across 2 years</a:t>
            </a:r>
          </a:p>
          <a:p>
            <a:r>
              <a:rPr lang="en-US" sz="2400" baseline="0" dirty="0" smtClean="0">
                <a:solidFill>
                  <a:schemeClr val="accent6"/>
                </a:solidFill>
              </a:rPr>
              <a:t>Reviews can be conducted simultaneously, but must separately consider policies, procedures, and practices </a:t>
            </a:r>
            <a:r>
              <a:rPr lang="en-US" sz="2400" dirty="0" smtClean="0">
                <a:solidFill>
                  <a:schemeClr val="accent6"/>
                </a:solidFill>
              </a:rPr>
              <a:t>from </a:t>
            </a:r>
            <a:r>
              <a:rPr lang="en-US" sz="2400" baseline="0" dirty="0" smtClean="0">
                <a:solidFill>
                  <a:schemeClr val="accent6"/>
                </a:solidFill>
              </a:rPr>
              <a:t>09-10 and 10-11 as applicable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Reviews policies, procedures, and practices to ensure  compliance with IDEA relating to: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development and implementation  of IEPs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use of positive behavioral interventions and supports, 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procedural safeguards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APR Improvement Activities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76200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Centered around compliance monitoring &amp; technical assistance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Focus of DE-PBS Project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Increase fidelity of implementation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Build capacity for Tiered PBS supports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Provide PD, Technical Assistance, and Progress Monitoring Tools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Guide use of data for planning &amp; evaluation</a:t>
            </a:r>
          </a:p>
          <a:p>
            <a:pPr lvl="2"/>
            <a:r>
              <a:rPr lang="en-US" i="1" dirty="0" smtClean="0">
                <a:solidFill>
                  <a:schemeClr val="accent2"/>
                </a:solidFill>
              </a:rPr>
              <a:t>DE Assessment of Strengths and Needs for PBS</a:t>
            </a:r>
          </a:p>
          <a:p>
            <a:pPr lvl="2"/>
            <a:r>
              <a:rPr lang="en-US" i="1" dirty="0" smtClean="0">
                <a:solidFill>
                  <a:schemeClr val="accent2"/>
                </a:solidFill>
              </a:rPr>
              <a:t>DE  PBS Key Feature Evaluation</a:t>
            </a:r>
          </a:p>
          <a:p>
            <a:pPr lvl="2"/>
            <a:r>
              <a:rPr lang="en-US" i="1" dirty="0" smtClean="0">
                <a:solidFill>
                  <a:schemeClr val="accent2"/>
                </a:solidFill>
              </a:rPr>
              <a:t>DE School Climate Survey </a:t>
            </a:r>
            <a:r>
              <a:rPr lang="en-US" dirty="0" smtClean="0">
                <a:solidFill>
                  <a:schemeClr val="accent2"/>
                </a:solidFill>
              </a:rPr>
              <a:t>– Staff, Students, Home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Office Referral and Suspension Data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Collaboration with LEA-based Coaches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696200" cy="835025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Overview of Presentation</a:t>
            </a:r>
            <a:r>
              <a:rPr lang="en-US" b="1" smtClean="0"/>
              <a:t>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620000" cy="41148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Purpose </a:t>
            </a:r>
          </a:p>
          <a:p>
            <a:pPr lvl="1"/>
            <a:r>
              <a:rPr lang="en-US" sz="3600" dirty="0" smtClean="0">
                <a:solidFill>
                  <a:schemeClr val="accent2"/>
                </a:solidFill>
              </a:rPr>
              <a:t>Present Revised Methodology </a:t>
            </a:r>
          </a:p>
          <a:p>
            <a:pPr lvl="1"/>
            <a:r>
              <a:rPr lang="en-US" sz="3600" dirty="0" smtClean="0">
                <a:solidFill>
                  <a:schemeClr val="accent2"/>
                </a:solidFill>
              </a:rPr>
              <a:t>Gather Input </a:t>
            </a:r>
          </a:p>
          <a:p>
            <a:pPr lvl="1"/>
            <a:r>
              <a:rPr lang="en-US" sz="3600" dirty="0" smtClean="0">
                <a:solidFill>
                  <a:schemeClr val="accent2"/>
                </a:solidFill>
              </a:rPr>
              <a:t>Outline Review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696200" cy="835025"/>
          </a:xfrm>
        </p:spPr>
        <p:txBody>
          <a:bodyPr/>
          <a:lstStyle/>
          <a:p>
            <a:r>
              <a:rPr lang="en-US" b="1" smtClean="0">
                <a:solidFill>
                  <a:srgbClr val="3333FF"/>
                </a:solidFill>
              </a:rPr>
              <a:t>Rates of Suspension and Expulsion</a:t>
            </a:r>
            <a:r>
              <a:rPr lang="en-US" sz="2800" b="1" smtClean="0">
                <a:solidFill>
                  <a:schemeClr val="accent2"/>
                </a:solidFill>
              </a:rPr>
              <a:t/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685800"/>
            <a:ext cx="7162800" cy="57912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solidFill>
                  <a:schemeClr val="tx1"/>
                </a:solidFill>
              </a:rPr>
              <a:t>A</a:t>
            </a:r>
            <a:r>
              <a:rPr lang="en-US" smtClean="0">
                <a:solidFill>
                  <a:schemeClr val="tx1"/>
                </a:solidFill>
              </a:rPr>
              <a:t>.  Percent of Local Education Agencies (LEAs) identified by the State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as having a significant discrepancy in the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rates of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3333FF"/>
                </a:solidFill>
              </a:rPr>
              <a:t>suspensions and expulsions of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rgbClr val="3333FF"/>
                </a:solidFill>
              </a:rPr>
              <a:t>children with disabilities </a:t>
            </a:r>
            <a:r>
              <a:rPr lang="en-US" sz="2800" smtClean="0">
                <a:solidFill>
                  <a:schemeClr val="tx1"/>
                </a:solidFill>
              </a:rPr>
              <a:t>for greater than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10 days in the school year.</a:t>
            </a:r>
          </a:p>
          <a:p>
            <a:pPr>
              <a:buFontTx/>
              <a:buNone/>
            </a:pPr>
            <a:r>
              <a:rPr lang="en-US" smtClean="0">
                <a:solidFill>
                  <a:schemeClr val="tx1"/>
                </a:solidFill>
              </a:rPr>
              <a:t>B.  Percent of LEAs identified by the State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as having a significant discrepancy in the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rates of</a:t>
            </a:r>
            <a:r>
              <a:rPr lang="en-US" sz="2800" smtClean="0">
                <a:solidFill>
                  <a:schemeClr val="tx2"/>
                </a:solidFill>
              </a:rPr>
              <a:t> </a:t>
            </a:r>
            <a:r>
              <a:rPr lang="en-US" sz="2800" smtClean="0">
                <a:solidFill>
                  <a:srgbClr val="3333FF"/>
                </a:solidFill>
              </a:rPr>
              <a:t>suspensions and expulsions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800" smtClean="0">
                <a:solidFill>
                  <a:schemeClr val="tx1"/>
                </a:solidFill>
              </a:rPr>
              <a:t>for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greater than 10 days in a school year of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rgbClr val="3333FF"/>
                </a:solidFill>
              </a:rPr>
              <a:t>children with disabilities by race and</a:t>
            </a:r>
          </a:p>
          <a:p>
            <a:pPr lvl="1">
              <a:buFontTx/>
              <a:buNone/>
            </a:pPr>
            <a:r>
              <a:rPr lang="en-US" sz="2800" smtClean="0">
                <a:solidFill>
                  <a:srgbClr val="3333FF"/>
                </a:solidFill>
              </a:rPr>
              <a:t>ethnicity</a:t>
            </a:r>
            <a:r>
              <a:rPr lang="en-US" sz="2800" smtClean="0">
                <a:solidFill>
                  <a:schemeClr val="accent2"/>
                </a:solidFill>
              </a:rPr>
              <a:t>.</a:t>
            </a:r>
          </a:p>
          <a:p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8"/>
          <p:cNvGraphicFramePr>
            <a:graphicFrameLocks/>
          </p:cNvGraphicFramePr>
          <p:nvPr/>
        </p:nvGraphicFramePr>
        <p:xfrm>
          <a:off x="1524000" y="301625"/>
          <a:ext cx="7391400" cy="62484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7391400"/>
              </a:tblGrid>
              <a:tr h="1186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2006-2007: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36.8% of districts </a:t>
                      </a:r>
                      <a:r>
                        <a:rPr kumimoji="1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(7 districts)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are identified by the state as having a significant discrepancy in the rates of suspensions and expulsions of children with disabilities for greater than 10 days in a school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2007-2008: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36.8% of districts </a:t>
                      </a:r>
                      <a:r>
                        <a:rPr kumimoji="1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(7 districts)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are identified by the state as having a significant discrepancy in the rates of suspensions and expulsions of children with disabilities for greater than 10 days in a school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2008-2009: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26.3% of districts </a:t>
                      </a:r>
                      <a:r>
                        <a:rPr kumimoji="1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(5 districts)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are identified by the state as having a significant discrepancy in the rates of suspensions and expulsions of children with disabilities for greater than 10 days in a school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2009-2010: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15.7% of districts </a:t>
                      </a:r>
                      <a:r>
                        <a:rPr kumimoji="1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(3 districts)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are identified by the state as having a significant discrepancy in the rates of suspensions and expulsions of children with disabilities for greater than 10 days in a school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2010-2011: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0% of districts </a:t>
                      </a:r>
                      <a:r>
                        <a:rPr kumimoji="1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(0 districts)</a:t>
                      </a:r>
                      <a:r>
                        <a:rPr kumimoji="1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are identified by the state as having a significant discrepancy in the rates of suspensions and expulsions of children with disabilities for greater than 10 days in a school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219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Significant Discrepancy Definition</a:t>
            </a:r>
            <a:br>
              <a:rPr lang="en-US" b="1" smtClean="0">
                <a:solidFill>
                  <a:srgbClr val="3333FF"/>
                </a:solidFill>
              </a:rPr>
            </a:br>
            <a:r>
              <a:rPr lang="en-US" b="1" smtClean="0">
                <a:solidFill>
                  <a:srgbClr val="3333FF"/>
                </a:solidFill>
              </a:rPr>
              <a:t>Rate Ratio Method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162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3333FF"/>
                </a:solidFill>
              </a:rPr>
              <a:t>An LEA has a significant discrepancy when the rate of long term suspension/ expulsions for students with disabilities compared to the rate for students without disabilities is greater than the “state bar.”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219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Significant Discrepancy Definition</a:t>
            </a:r>
            <a:br>
              <a:rPr lang="en-US" b="1" smtClean="0">
                <a:solidFill>
                  <a:srgbClr val="3333FF"/>
                </a:solidFill>
              </a:rPr>
            </a:br>
            <a:r>
              <a:rPr lang="en-US" b="1" smtClean="0">
                <a:solidFill>
                  <a:srgbClr val="3333FF"/>
                </a:solidFill>
              </a:rPr>
              <a:t>Rate Ratio Method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3333FF"/>
                </a:solidFill>
              </a:rPr>
              <a:t>Setting the Bar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Calculated for State suspension rates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Informs decision to set “bar”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Compared to LEA rates to identify significant discrepancy 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Propose that “bar” will be reduced each year from initial bar</a:t>
            </a:r>
          </a:p>
          <a:p>
            <a:r>
              <a:rPr lang="en-US" dirty="0" smtClean="0">
                <a:solidFill>
                  <a:srgbClr val="3333FF"/>
                </a:solidFill>
              </a:rPr>
              <a:t>Please note – not a floating bar – one that changes yearly based on LEA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219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Significant Discrepancy Definition</a:t>
            </a:r>
            <a:br>
              <a:rPr lang="en-US" b="1" smtClean="0">
                <a:solidFill>
                  <a:srgbClr val="3333FF"/>
                </a:solidFill>
              </a:rPr>
            </a:br>
            <a:r>
              <a:rPr lang="en-US" b="1" smtClean="0">
                <a:solidFill>
                  <a:srgbClr val="3333FF"/>
                </a:solidFill>
              </a:rPr>
              <a:t>Rate Ratio Method – State Bar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6962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rgbClr val="3333FF"/>
                </a:solidFill>
              </a:rPr>
              <a:t>Step 1:Calculate State % of Students with Disabilities (SWD)</a:t>
            </a:r>
          </a:p>
          <a:p>
            <a:pPr>
              <a:buFontTx/>
              <a:buNone/>
            </a:pPr>
            <a:r>
              <a:rPr lang="en-US" u="sng" smtClean="0">
                <a:solidFill>
                  <a:srgbClr val="3333FF"/>
                </a:solidFill>
              </a:rPr>
              <a:t>Special Ed Students Suspended &gt; 10 days 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Special Ed Students in State</a:t>
            </a:r>
          </a:p>
          <a:p>
            <a:pPr>
              <a:buFontTx/>
              <a:buNone/>
            </a:pPr>
            <a:endParaRPr lang="en-US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b="1" smtClean="0">
                <a:solidFill>
                  <a:srgbClr val="3333FF"/>
                </a:solidFill>
              </a:rPr>
              <a:t>Step 2: Calculate State % of Students without Disabilities (SWOD)</a:t>
            </a:r>
          </a:p>
          <a:p>
            <a:pPr>
              <a:buFontTx/>
              <a:buNone/>
            </a:pPr>
            <a:r>
              <a:rPr lang="en-US" u="sng" smtClean="0">
                <a:solidFill>
                  <a:srgbClr val="3333FF"/>
                </a:solidFill>
              </a:rPr>
              <a:t>General Ed Students Suspended &gt; 10 days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General Ed Students in State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219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Significant Discrepancy Definition</a:t>
            </a:r>
            <a:br>
              <a:rPr lang="en-US" b="1" smtClean="0">
                <a:solidFill>
                  <a:srgbClr val="3333FF"/>
                </a:solidFill>
              </a:rPr>
            </a:br>
            <a:r>
              <a:rPr lang="en-US" b="1" smtClean="0">
                <a:solidFill>
                  <a:srgbClr val="3333FF"/>
                </a:solidFill>
              </a:rPr>
              <a:t>Rate Ratio Method – State Bar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80010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3333FF"/>
                </a:solidFill>
              </a:rPr>
              <a:t>Step 3: Calculate Rate Ratio</a:t>
            </a:r>
          </a:p>
          <a:p>
            <a:pPr>
              <a:buFontTx/>
              <a:buNone/>
            </a:pPr>
            <a:r>
              <a:rPr lang="en-US" u="sng" dirty="0" smtClean="0">
                <a:solidFill>
                  <a:srgbClr val="3333FF"/>
                </a:solidFill>
              </a:rPr>
              <a:t>State % of SWD Suspended &gt; 10 days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3333FF"/>
                </a:solidFill>
              </a:rPr>
              <a:t>State % of SWOD Suspended &gt; 10 days</a:t>
            </a:r>
          </a:p>
          <a:p>
            <a:pPr>
              <a:buFontTx/>
              <a:buNone/>
            </a:pPr>
            <a:endParaRPr lang="en-US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b="1" dirty="0" smtClean="0">
                <a:solidFill>
                  <a:srgbClr val="3333FF"/>
                </a:solidFill>
              </a:rPr>
              <a:t>Step 4: Use State Rate Ratio to Inform “Bar”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3333FF"/>
                </a:solidFill>
              </a:rPr>
              <a:t>TBD – Final calculations in process</a:t>
            </a:r>
          </a:p>
          <a:p>
            <a:pPr>
              <a:buFontTx/>
              <a:buNone/>
            </a:pPr>
            <a:endParaRPr lang="en-US" dirty="0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b="1" dirty="0" smtClean="0">
                <a:solidFill>
                  <a:srgbClr val="3333FF"/>
                </a:solidFill>
              </a:rPr>
              <a:t>Step 5: Determine Cell Size for 4A &amp; 4B: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3333FF"/>
                </a:solidFill>
              </a:rPr>
              <a:t>4A - </a:t>
            </a:r>
            <a:r>
              <a:rPr lang="en-US" u="sng" dirty="0" smtClean="0">
                <a:solidFill>
                  <a:srgbClr val="3333FF"/>
                </a:solidFill>
              </a:rPr>
              <a:t>&gt;</a:t>
            </a:r>
            <a:r>
              <a:rPr lang="en-US" dirty="0" smtClean="0">
                <a:solidFill>
                  <a:srgbClr val="3333FF"/>
                </a:solidFill>
              </a:rPr>
              <a:t> 15 SWD Suspended/ Expelled &gt; 10 days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3333FF"/>
                </a:solidFill>
              </a:rPr>
              <a:t>4B - </a:t>
            </a:r>
            <a:r>
              <a:rPr lang="en-US" u="sng" dirty="0" smtClean="0">
                <a:solidFill>
                  <a:srgbClr val="3333FF"/>
                </a:solidFill>
              </a:rPr>
              <a:t>&gt;</a:t>
            </a:r>
            <a:r>
              <a:rPr lang="en-US" dirty="0" smtClean="0">
                <a:solidFill>
                  <a:srgbClr val="3333FF"/>
                </a:solidFill>
              </a:rPr>
              <a:t> 10 SWD Suspended/ Expelled &gt; 10 days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696200" cy="12192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3333FF"/>
                </a:solidFill>
              </a:rPr>
              <a:t>Significant Discrepancy Definition</a:t>
            </a:r>
            <a:br>
              <a:rPr lang="en-US" b="1" smtClean="0">
                <a:solidFill>
                  <a:srgbClr val="3333FF"/>
                </a:solidFill>
              </a:rPr>
            </a:br>
            <a:r>
              <a:rPr lang="en-US" b="1" smtClean="0">
                <a:solidFill>
                  <a:srgbClr val="3333FF"/>
                </a:solidFill>
              </a:rPr>
              <a:t>Rate Ratio Method – State Bar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8001000" cy="4572000"/>
          </a:xfrm>
        </p:spPr>
        <p:txBody>
          <a:bodyPr/>
          <a:lstStyle/>
          <a:p>
            <a:pPr>
              <a:buFontTx/>
              <a:buNone/>
            </a:pPr>
            <a:endParaRPr lang="en-US" smtClean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b="1" smtClean="0">
                <a:solidFill>
                  <a:srgbClr val="3333FF"/>
                </a:solidFill>
              </a:rPr>
              <a:t>Step 6: Define Significant Discrepancy: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4A - LEAs with Rate Ratio above “Bar” </a:t>
            </a:r>
            <a:r>
              <a:rPr lang="en-US" u="sng" smtClean="0">
                <a:solidFill>
                  <a:srgbClr val="3333FF"/>
                </a:solidFill>
              </a:rPr>
              <a:t>and</a:t>
            </a:r>
            <a:r>
              <a:rPr lang="en-US" smtClean="0">
                <a:solidFill>
                  <a:srgbClr val="3333FF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15 or more students in cell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4B - LEAs with Rate Ratio above “Bar” </a:t>
            </a:r>
            <a:r>
              <a:rPr lang="en-US" u="sng" smtClean="0">
                <a:solidFill>
                  <a:srgbClr val="3333FF"/>
                </a:solidFill>
              </a:rPr>
              <a:t>and</a:t>
            </a:r>
            <a:r>
              <a:rPr lang="en-US" smtClean="0">
                <a:solidFill>
                  <a:srgbClr val="3333FF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FF"/>
                </a:solidFill>
              </a:rPr>
              <a:t>10 or more students in cell</a:t>
            </a:r>
          </a:p>
          <a:p>
            <a:pPr>
              <a:buFontTx/>
              <a:buNone/>
            </a:pPr>
            <a:endParaRPr lang="en-US" smtClean="0">
              <a:solidFill>
                <a:srgbClr val="3333FF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BRANCHTO" val="279"/>
  <p:tag name="HOTSPOTTYPE" val="DefinedInNavigator"/>
  <p:tag name="DEFINEDINNAVIGATOR" val="True"/>
</p:tagLst>
</file>

<file path=ppt/theme/theme1.xml><?xml version="1.0" encoding="utf-8"?>
<a:theme xmlns:a="http://schemas.openxmlformats.org/drawingml/2006/main" name="DOEBottomLogo">
  <a:themeElements>
    <a:clrScheme name="DOEBottomLog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OEBottom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EBottomLog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ottomLog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Bottom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ottomLogo 4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ottomLogo 5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ottomLogo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ottomLogo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1354</Words>
  <Application>Microsoft Macintosh PowerPoint</Application>
  <PresentationFormat>On-screen Show (4:3)</PresentationFormat>
  <Paragraphs>151</Paragraphs>
  <Slides>14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DOEBottomLogo</vt:lpstr>
      <vt:lpstr>Indicator 4A &amp; 4B Rates of Suspension &amp; Expulsion  Revised Methodology Identification of Significant Discrepancy</vt:lpstr>
      <vt:lpstr>Overview of Presentation </vt:lpstr>
      <vt:lpstr>Rates of Suspension and Expulsion </vt:lpstr>
      <vt:lpstr>Slide 4</vt:lpstr>
      <vt:lpstr>Significant Discrepancy Definition Rate Ratio Method</vt:lpstr>
      <vt:lpstr>Significant Discrepancy Definition Rate Ratio Method</vt:lpstr>
      <vt:lpstr>Significant Discrepancy Definition Rate Ratio Method – State Bar</vt:lpstr>
      <vt:lpstr>Significant Discrepancy Definition Rate Ratio Method – State Bar</vt:lpstr>
      <vt:lpstr>Significant Discrepancy Definition Rate Ratio Method – State Bar</vt:lpstr>
      <vt:lpstr>District example 4A Rate Ratio</vt:lpstr>
      <vt:lpstr>District example 4B Rate Ratio</vt:lpstr>
      <vt:lpstr>Next Steps – Indicators 4A &amp; 4B</vt:lpstr>
      <vt:lpstr>LEA Review Process</vt:lpstr>
      <vt:lpstr>APR Improvement Activities</vt:lpstr>
    </vt:vector>
  </TitlesOfParts>
  <Company>Delaware Department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jones</dc:creator>
  <cp:lastModifiedBy>Debby Boyer</cp:lastModifiedBy>
  <cp:revision>178</cp:revision>
  <cp:lastPrinted>2011-11-28T18:30:43Z</cp:lastPrinted>
  <dcterms:created xsi:type="dcterms:W3CDTF">2011-11-28T18:30:19Z</dcterms:created>
  <dcterms:modified xsi:type="dcterms:W3CDTF">2011-11-28T18:31:02Z</dcterms:modified>
</cp:coreProperties>
</file>