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xls" ContentType="application/vnd.ms-exce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5" r:id="rId2"/>
    <p:sldMasterId id="2147483680" r:id="rId3"/>
    <p:sldMasterId id="2147483695" r:id="rId4"/>
  </p:sldMasterIdLst>
  <p:notesMasterIdLst>
    <p:notesMasterId r:id="rId25"/>
  </p:notesMasterIdLst>
  <p:handoutMasterIdLst>
    <p:handoutMasterId r:id="rId26"/>
  </p:handoutMasterIdLst>
  <p:sldIdLst>
    <p:sldId id="288" r:id="rId5"/>
    <p:sldId id="290" r:id="rId6"/>
    <p:sldId id="292" r:id="rId7"/>
    <p:sldId id="296" r:id="rId8"/>
    <p:sldId id="298" r:id="rId9"/>
    <p:sldId id="300" r:id="rId10"/>
    <p:sldId id="302" r:id="rId11"/>
    <p:sldId id="304" r:id="rId12"/>
    <p:sldId id="306" r:id="rId13"/>
    <p:sldId id="310" r:id="rId14"/>
    <p:sldId id="312" r:id="rId15"/>
    <p:sldId id="314" r:id="rId16"/>
    <p:sldId id="316" r:id="rId17"/>
    <p:sldId id="318" r:id="rId18"/>
    <p:sldId id="320" r:id="rId19"/>
    <p:sldId id="322" r:id="rId20"/>
    <p:sldId id="324" r:id="rId21"/>
    <p:sldId id="326" r:id="rId22"/>
    <p:sldId id="328" r:id="rId23"/>
    <p:sldId id="33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779CC93D-E52E-4D84-901B-11D7331DD495}">
          <p14:sldIdLst>
            <p14:sldId id="288"/>
            <p14:sldId id="290"/>
            <p14:sldId id="292"/>
            <p14:sldId id="296"/>
            <p14:sldId id="298"/>
            <p14:sldId id="300"/>
            <p14:sldId id="302"/>
            <p14:sldId id="304"/>
            <p14:sldId id="306"/>
            <p14:sldId id="310"/>
            <p14:sldId id="312"/>
            <p14:sldId id="314"/>
            <p14:sldId id="316"/>
            <p14:sldId id="318"/>
            <p14:sldId id="320"/>
            <p14:sldId id="322"/>
            <p14:sldId id="324"/>
            <p14:sldId id="326"/>
            <p14:sldId id="328"/>
            <p14:sldId id="330"/>
          </p14:sldIdLst>
        </p14:section>
        <p14:section name="Overview and Objectives" id="{ABA716BF-3A5C-4ADB-94C9-CFEF84EBA240}">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9ED6"/>
    <a:srgbClr val="003300"/>
  </p:clrMru>
  <p:extLst>
    <p:ext uri="{E76CE94A-603C-4142-B9EB-6D1370010A27}">
      <p14:discardImageEditData xmlns:p14="http://schemas.microsoft.com/office/powerpoint/2010/main" xmlns="" val="1"/>
    </p:ext>
    <p:ext uri="{D31A062A-798A-4329-ABDD-BBA856620510}">
      <p14:defaultImageDpi xmlns:p14="http://schemas.microsoft.com/office/powerpoint/2010/main" xmlns=""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83977" autoAdjust="0"/>
  </p:normalViewPr>
  <p:slideViewPr>
    <p:cSldViewPr>
      <p:cViewPr varScale="1">
        <p:scale>
          <a:sx n="111" d="100"/>
          <a:sy n="111" d="100"/>
        </p:scale>
        <p:origin x="-894" y="-84"/>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2/2/2012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xmlns="" val="3028088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2/2/2012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xmlns="" val="3939851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6486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807338A7-12DF-4AE9-AB2A-521E0BCA9E63}" type="slidenum">
              <a:rPr lang="en-US" smtClean="0">
                <a:latin typeface="Arial" charset="0"/>
              </a:rPr>
              <a:pPr eaLnBrk="1" hangingPunct="1"/>
              <a:t>1</a:t>
            </a:fld>
            <a:endParaRPr lang="en-US" smtClean="0">
              <a:latin typeface="Arial" charset="0"/>
            </a:endParaRPr>
          </a:p>
        </p:txBody>
      </p:sp>
      <p:sp>
        <p:nvSpPr>
          <p:cNvPr id="164868" name="Rectangle 2"/>
          <p:cNvSpPr>
            <a:spLocks noGrp="1" noRot="1" noChangeAspect="1" noChangeArrowheads="1" noTextEdit="1"/>
          </p:cNvSpPr>
          <p:nvPr>
            <p:ph type="sldImg"/>
          </p:nvPr>
        </p:nvSpPr>
        <p:spPr>
          <a:ln/>
        </p:spPr>
      </p:sp>
      <p:sp>
        <p:nvSpPr>
          <p:cNvPr id="16486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7510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F4240C3F-DCF7-4B9C-840A-0A741C2337DD}" type="slidenum">
              <a:rPr lang="en-US" smtClean="0">
                <a:latin typeface="Arial" charset="0"/>
              </a:rPr>
              <a:pPr eaLnBrk="1" hangingPunct="1"/>
              <a:t>16</a:t>
            </a:fld>
            <a:endParaRPr lang="en-US" smtClean="0">
              <a:latin typeface="Arial" charset="0"/>
            </a:endParaRPr>
          </a:p>
        </p:txBody>
      </p:sp>
      <p:sp>
        <p:nvSpPr>
          <p:cNvPr id="175108" name="Rectangle 2"/>
          <p:cNvSpPr>
            <a:spLocks noGrp="1" noRot="1" noChangeAspect="1" noChangeArrowheads="1" noTextEdit="1"/>
          </p:cNvSpPr>
          <p:nvPr>
            <p:ph type="sldImg"/>
          </p:nvPr>
        </p:nvSpPr>
        <p:spPr>
          <a:ln/>
        </p:spPr>
      </p:sp>
      <p:sp>
        <p:nvSpPr>
          <p:cNvPr id="175109"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This is another illustration on how you can choose to look at data.  </a:t>
            </a:r>
          </a:p>
          <a:p>
            <a:pPr eaLnBrk="1" hangingPunct="1"/>
            <a:endParaRPr lang="en-US" smtClean="0"/>
          </a:p>
          <a:p>
            <a:pPr eaLnBrk="1" hangingPunct="1"/>
            <a:r>
              <a:rPr lang="en-US" smtClean="0"/>
              <a:t>This suspension data illustrates the number of events that resulted in out of school suspension and in school suspension, as well as the number of students that contributed to these events.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761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0D5A14A5-1EE3-4DF7-9D50-9A4C8407BF9A}" type="slidenum">
              <a:rPr lang="en-US" smtClean="0">
                <a:latin typeface="Arial" charset="0"/>
              </a:rPr>
              <a:pPr eaLnBrk="1" hangingPunct="1"/>
              <a:t>17</a:t>
            </a:fld>
            <a:endParaRPr lang="en-US" smtClean="0">
              <a:latin typeface="Arial" charset="0"/>
            </a:endParaRPr>
          </a:p>
        </p:txBody>
      </p:sp>
      <p:sp>
        <p:nvSpPr>
          <p:cNvPr id="176132" name="Rectangle 2"/>
          <p:cNvSpPr>
            <a:spLocks noGrp="1" noRot="1" noChangeAspect="1" noChangeArrowheads="1" noTextEdit="1"/>
          </p:cNvSpPr>
          <p:nvPr>
            <p:ph type="sldImg"/>
          </p:nvPr>
        </p:nvSpPr>
        <p:spPr>
          <a:ln/>
        </p:spPr>
      </p:sp>
      <p:sp>
        <p:nvSpPr>
          <p:cNvPr id="176133"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Comparison of number of Acknowledgements given to number of level one’s</a:t>
            </a:r>
          </a:p>
          <a:p>
            <a:pPr eaLnBrk="1" hangingPunct="1"/>
            <a:r>
              <a:rPr lang="en-US" smtClean="0">
                <a:cs typeface="Times New Roman" pitchFamily="18" charset="0"/>
              </a:rPr>
              <a:t>- Always look at 3 data points before making assumptions and decisions</a:t>
            </a:r>
            <a:r>
              <a:rPr lang="en-US" smtClean="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6589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DCF6CA3E-E776-45AF-9B61-11CE338CEB89}" type="slidenum">
              <a:rPr lang="en-US" smtClean="0">
                <a:latin typeface="Arial" charset="0"/>
              </a:rPr>
              <a:pPr eaLnBrk="1" hangingPunct="1"/>
              <a:t>2</a:t>
            </a:fld>
            <a:endParaRPr lang="en-US" smtClean="0">
              <a:latin typeface="Arial" charset="0"/>
            </a:endParaRPr>
          </a:p>
        </p:txBody>
      </p:sp>
      <p:sp>
        <p:nvSpPr>
          <p:cNvPr id="165892" name="Rectangle 2"/>
          <p:cNvSpPr>
            <a:spLocks noGrp="1" noRot="1" noChangeAspect="1" noChangeArrowheads="1" noTextEdit="1"/>
          </p:cNvSpPr>
          <p:nvPr>
            <p:ph type="sldImg"/>
          </p:nvPr>
        </p:nvSpPr>
        <p:spPr>
          <a:xfrm>
            <a:off x="1115315" y="685488"/>
            <a:ext cx="4632116" cy="3429000"/>
          </a:xfrm>
          <a:ln/>
        </p:spPr>
      </p:sp>
      <p:sp>
        <p:nvSpPr>
          <p:cNvPr id="165893" name="Rectangle 3"/>
          <p:cNvSpPr>
            <a:spLocks noGrp="1" noChangeArrowheads="1"/>
          </p:cNvSpPr>
          <p:nvPr>
            <p:ph type="body" idx="1"/>
          </p:nvPr>
        </p:nvSpPr>
        <p:spPr>
          <a:xfrm>
            <a:off x="915983" y="4344025"/>
            <a:ext cx="5026035"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489" tIns="43245" rIns="86489" bIns="43245"/>
          <a:lstStyle/>
          <a:p>
            <a:pPr eaLnBrk="1" hangingPunct="1">
              <a:lnSpc>
                <a:spcPct val="80000"/>
              </a:lnSpc>
            </a:pPr>
            <a:r>
              <a:rPr lang="en-US" sz="800" dirty="0"/>
              <a:t>Data isn’t a 4 letter word, though that may be our initial response.</a:t>
            </a:r>
          </a:p>
          <a:p>
            <a:pPr eaLnBrk="1" hangingPunct="1">
              <a:lnSpc>
                <a:spcPct val="80000"/>
              </a:lnSpc>
              <a:buFontTx/>
              <a:buChar char="•"/>
            </a:pPr>
            <a:r>
              <a:rPr lang="en-US" sz="800" dirty="0"/>
              <a:t>Be careful of Need </a:t>
            </a:r>
            <a:r>
              <a:rPr lang="en-US" sz="800" dirty="0" err="1"/>
              <a:t>vs</a:t>
            </a:r>
            <a:r>
              <a:rPr lang="en-US" sz="800" dirty="0"/>
              <a:t> Want, though if you have too much you can always dissect it, but you cannot with too little………..</a:t>
            </a:r>
          </a:p>
          <a:p>
            <a:pPr eaLnBrk="1" hangingPunct="1">
              <a:lnSpc>
                <a:spcPct val="80000"/>
              </a:lnSpc>
            </a:pPr>
            <a:endParaRPr lang="en-US" sz="800" dirty="0"/>
          </a:p>
          <a:p>
            <a:pPr eaLnBrk="1" hangingPunct="1">
              <a:lnSpc>
                <a:spcPct val="80000"/>
              </a:lnSpc>
            </a:pPr>
            <a:r>
              <a:rPr lang="en-US" sz="800" dirty="0"/>
              <a:t>4 guiding principles:</a:t>
            </a:r>
          </a:p>
          <a:p>
            <a:pPr eaLnBrk="1" hangingPunct="1">
              <a:lnSpc>
                <a:spcPct val="80000"/>
              </a:lnSpc>
            </a:pPr>
            <a:r>
              <a:rPr lang="en-US" sz="800" dirty="0"/>
              <a:t>-Use it for decision making</a:t>
            </a:r>
          </a:p>
          <a:p>
            <a:pPr eaLnBrk="1" hangingPunct="1">
              <a:lnSpc>
                <a:spcPct val="80000"/>
              </a:lnSpc>
            </a:pPr>
            <a:r>
              <a:rPr lang="en-US" sz="800" dirty="0"/>
              <a:t>-Emphasize simplicity and efficiency</a:t>
            </a:r>
          </a:p>
          <a:p>
            <a:pPr eaLnBrk="1" hangingPunct="1">
              <a:lnSpc>
                <a:spcPct val="80000"/>
              </a:lnSpc>
            </a:pPr>
            <a:r>
              <a:rPr lang="en-US" sz="800" dirty="0"/>
              <a:t>-Use it locally (the people who gather it in schools should use it, or see it used, on a regular basis)</a:t>
            </a:r>
          </a:p>
          <a:p>
            <a:pPr eaLnBrk="1" hangingPunct="1">
              <a:lnSpc>
                <a:spcPct val="80000"/>
              </a:lnSpc>
            </a:pPr>
            <a:r>
              <a:rPr lang="en-US" sz="800" dirty="0"/>
              <a:t>-Design repeating cycles of data use (Ex: Teacher support team meets weekly, so should be weekly).  Quarterly?  Then at least quarterly.</a:t>
            </a:r>
          </a:p>
          <a:p>
            <a:pPr eaLnBrk="1" hangingPunct="1">
              <a:lnSpc>
                <a:spcPct val="80000"/>
              </a:lnSpc>
            </a:pPr>
            <a:endParaRPr lang="en-US" sz="800" dirty="0"/>
          </a:p>
          <a:p>
            <a:pPr eaLnBrk="1" hangingPunct="1">
              <a:lnSpc>
                <a:spcPct val="80000"/>
              </a:lnSpc>
            </a:pPr>
            <a:r>
              <a:rPr lang="en-US" sz="800" dirty="0"/>
              <a:t>Focus on a few key outcomes.  Keep it simple.</a:t>
            </a:r>
          </a:p>
          <a:p>
            <a:pPr eaLnBrk="1" hangingPunct="1">
              <a:lnSpc>
                <a:spcPct val="80000"/>
              </a:lnSpc>
            </a:pPr>
            <a:r>
              <a:rPr lang="en-US" sz="800" dirty="0"/>
              <a:t>Summarize it for decision makers, don’t let them summarize it for you, or at least not ALL of it.</a:t>
            </a:r>
            <a:endParaRPr lang="en-US" sz="800" u="sng" dirty="0"/>
          </a:p>
          <a:p>
            <a:pPr eaLnBrk="1" hangingPunct="1">
              <a:lnSpc>
                <a:spcPct val="80000"/>
              </a:lnSpc>
            </a:pPr>
            <a:r>
              <a:rPr lang="en-US" sz="800" dirty="0"/>
              <a:t>-In general, data should generate questions. Large number of kids getting referrals in setting or with behavior – look at system.</a:t>
            </a:r>
          </a:p>
          <a:p>
            <a:pPr eaLnBrk="1" hangingPunct="1">
              <a:lnSpc>
                <a:spcPct val="80000"/>
              </a:lnSpc>
            </a:pPr>
            <a:r>
              <a:rPr lang="en-US" sz="800" dirty="0"/>
              <a:t>-Few kids with a lot of referrals, look at kids.</a:t>
            </a:r>
          </a:p>
          <a:p>
            <a:pPr eaLnBrk="1" hangingPunct="1">
              <a:lnSpc>
                <a:spcPct val="80000"/>
              </a:lnSpc>
            </a:pPr>
            <a:r>
              <a:rPr lang="en-US" sz="800" dirty="0"/>
              <a:t>Ask the crowd to ask questions about each slide to emphasize asking questions and seeking additional data</a:t>
            </a:r>
          </a:p>
          <a:p>
            <a:pPr eaLnBrk="1" hangingPunct="1">
              <a:lnSpc>
                <a:spcPct val="80000"/>
              </a:lnSpc>
            </a:pPr>
            <a:endParaRPr lang="en-US" sz="800" dirty="0"/>
          </a:p>
          <a:p>
            <a:pPr eaLnBrk="1" hangingPunct="1">
              <a:lnSpc>
                <a:spcPct val="80000"/>
              </a:lnSpc>
            </a:pPr>
            <a:r>
              <a:rPr lang="en-US" sz="800" dirty="0"/>
              <a:t>3 –</a:t>
            </a:r>
          </a:p>
          <a:p>
            <a:pPr eaLnBrk="1" hangingPunct="1">
              <a:lnSpc>
                <a:spcPct val="80000"/>
              </a:lnSpc>
            </a:pPr>
            <a:r>
              <a:rPr lang="en-US" sz="800" dirty="0"/>
              <a:t>Identify areas of strength and progress</a:t>
            </a:r>
          </a:p>
          <a:p>
            <a:pPr eaLnBrk="1" hangingPunct="1">
              <a:lnSpc>
                <a:spcPct val="80000"/>
              </a:lnSpc>
            </a:pPr>
            <a:r>
              <a:rPr lang="en-US" sz="800" dirty="0"/>
              <a:t>Identify areas for problem-solving and planning</a:t>
            </a:r>
          </a:p>
          <a:p>
            <a:pPr eaLnBrk="1" hangingPunct="1">
              <a:lnSpc>
                <a:spcPct val="80000"/>
              </a:lnSpc>
            </a:pPr>
            <a:endParaRPr lang="en-US" sz="800" dirty="0"/>
          </a:p>
          <a:p>
            <a:pPr eaLnBrk="1" hangingPunct="1">
              <a:lnSpc>
                <a:spcPct val="80000"/>
              </a:lnSpc>
            </a:pPr>
            <a:r>
              <a:rPr lang="en-US" sz="800" dirty="0"/>
              <a:t>4 –</a:t>
            </a:r>
          </a:p>
          <a:p>
            <a:pPr eaLnBrk="1" hangingPunct="1">
              <a:lnSpc>
                <a:spcPct val="80000"/>
              </a:lnSpc>
            </a:pPr>
            <a:r>
              <a:rPr lang="en-US" sz="800" dirty="0"/>
              <a:t>Teaching issues?  Need boosters, </a:t>
            </a:r>
            <a:r>
              <a:rPr lang="en-US" sz="800" dirty="0" err="1"/>
              <a:t>reteaching</a:t>
            </a:r>
            <a:r>
              <a:rPr lang="en-US" sz="800" dirty="0"/>
              <a:t>, cool – tools??</a:t>
            </a:r>
          </a:p>
          <a:p>
            <a:pPr eaLnBrk="1" hangingPunct="1">
              <a:lnSpc>
                <a:spcPct val="80000"/>
              </a:lnSpc>
            </a:pPr>
            <a:endParaRPr lang="en-US" sz="800" dirty="0"/>
          </a:p>
          <a:p>
            <a:pPr eaLnBrk="1" hangingPunct="1">
              <a:lnSpc>
                <a:spcPct val="80000"/>
              </a:lnSpc>
            </a:pPr>
            <a:r>
              <a:rPr lang="en-US" sz="800" dirty="0"/>
              <a:t>Reinforcement schedule?  Check frequency, intensity, applicability</a:t>
            </a:r>
          </a:p>
          <a:p>
            <a:pPr eaLnBrk="1" hangingPunct="1">
              <a:lnSpc>
                <a:spcPct val="80000"/>
              </a:lnSpc>
            </a:pPr>
            <a:endParaRPr lang="en-US" sz="800" dirty="0"/>
          </a:p>
          <a:p>
            <a:pPr eaLnBrk="1" hangingPunct="1">
              <a:lnSpc>
                <a:spcPct val="80000"/>
              </a:lnSpc>
            </a:pPr>
            <a:r>
              <a:rPr lang="en-US" sz="800" dirty="0"/>
              <a:t>Type of Acknowledgements?  </a:t>
            </a:r>
            <a:r>
              <a:rPr lang="en-US" sz="800" dirty="0" err="1"/>
              <a:t>Tangilble</a:t>
            </a:r>
            <a:r>
              <a:rPr lang="en-US" sz="800" dirty="0"/>
              <a:t>, verbal, internal, external</a:t>
            </a:r>
          </a:p>
          <a:p>
            <a:pPr eaLnBrk="1" hangingPunct="1">
              <a:lnSpc>
                <a:spcPct val="80000"/>
              </a:lnSpc>
            </a:pPr>
            <a:r>
              <a:rPr lang="en-US" sz="800" i="1" dirty="0"/>
              <a:t>(</a:t>
            </a:r>
            <a:r>
              <a:rPr lang="en-US" sz="800" i="1" dirty="0" err="1"/>
              <a:t>elem</a:t>
            </a:r>
            <a:r>
              <a:rPr lang="en-US" sz="800" i="1" dirty="0"/>
              <a:t> </a:t>
            </a:r>
            <a:r>
              <a:rPr lang="en-US" sz="800" i="1" dirty="0" err="1"/>
              <a:t>prin</a:t>
            </a:r>
            <a:r>
              <a:rPr lang="en-US" sz="800" i="1" dirty="0"/>
              <a:t> lunch </a:t>
            </a:r>
            <a:r>
              <a:rPr lang="en-US" sz="800" i="1" dirty="0" err="1"/>
              <a:t>vs</a:t>
            </a:r>
            <a:r>
              <a:rPr lang="en-US" sz="800" i="1" dirty="0"/>
              <a:t> HS </a:t>
            </a:r>
            <a:r>
              <a:rPr lang="en-US" sz="800" i="1" dirty="0" err="1"/>
              <a:t>prin</a:t>
            </a:r>
            <a:r>
              <a:rPr lang="en-US" sz="800" i="1" dirty="0"/>
              <a:t> &amp; lunch as reward)</a:t>
            </a:r>
          </a:p>
          <a:p>
            <a:pPr eaLnBrk="1" hangingPunct="1">
              <a:lnSpc>
                <a:spcPct val="80000"/>
              </a:lnSpc>
            </a:pPr>
            <a:endParaRPr lang="en-US" sz="800" dirty="0"/>
          </a:p>
          <a:p>
            <a:pPr eaLnBrk="1" hangingPunct="1">
              <a:lnSpc>
                <a:spcPct val="80000"/>
              </a:lnSpc>
            </a:pPr>
            <a:r>
              <a:rPr lang="en-US" sz="800" dirty="0"/>
              <a:t>Real root/function of the problem identified???</a:t>
            </a:r>
          </a:p>
          <a:p>
            <a:pPr eaLnBrk="1" hangingPunct="1">
              <a:lnSpc>
                <a:spcPct val="80000"/>
              </a:lnSpc>
            </a:pPr>
            <a:endParaRPr lang="en-US" sz="8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6793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CB210061-903E-4A40-9E7E-B3ABDA295800}" type="slidenum">
              <a:rPr lang="en-US" smtClean="0">
                <a:latin typeface="Arial" charset="0"/>
              </a:rPr>
              <a:pPr eaLnBrk="1" hangingPunct="1"/>
              <a:t>5</a:t>
            </a:fld>
            <a:endParaRPr lang="en-US" smtClean="0">
              <a:latin typeface="Arial" charset="0"/>
            </a:endParaRPr>
          </a:p>
        </p:txBody>
      </p:sp>
      <p:sp>
        <p:nvSpPr>
          <p:cNvPr id="167940" name="Rectangle 2"/>
          <p:cNvSpPr>
            <a:spLocks noGrp="1" noRot="1" noChangeAspect="1" noChangeArrowheads="1" noTextEdit="1"/>
          </p:cNvSpPr>
          <p:nvPr>
            <p:ph type="sldImg"/>
          </p:nvPr>
        </p:nvSpPr>
        <p:spPr>
          <a:ln/>
        </p:spPr>
      </p:sp>
      <p:sp>
        <p:nvSpPr>
          <p:cNvPr id="167941"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 Change can be sustainable</a:t>
            </a:r>
          </a:p>
          <a:p>
            <a:pPr eaLnBrk="1" hangingPunct="1"/>
            <a:r>
              <a:rPr lang="en-US" smtClean="0"/>
              <a:t>- Harlan Elementary</a:t>
            </a:r>
          </a:p>
          <a:p>
            <a:pPr eaLnBrk="1" hangingPunct="1"/>
            <a:r>
              <a:rPr lang="en-US" smtClean="0"/>
              <a:t>- Shows sustainability over time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6896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9D74DC43-6F5B-4488-99E9-73F16EBD25D9}" type="slidenum">
              <a:rPr lang="en-US" smtClean="0">
                <a:latin typeface="Arial" charset="0"/>
              </a:rPr>
              <a:pPr eaLnBrk="1" hangingPunct="1"/>
              <a:t>7</a:t>
            </a:fld>
            <a:endParaRPr lang="en-US" smtClean="0">
              <a:latin typeface="Arial" charset="0"/>
            </a:endParaRPr>
          </a:p>
        </p:txBody>
      </p:sp>
      <p:sp>
        <p:nvSpPr>
          <p:cNvPr id="168964" name="Rectangle 2"/>
          <p:cNvSpPr>
            <a:spLocks noGrp="1" noRot="1" noChangeAspect="1" noChangeArrowheads="1" noTextEdit="1"/>
          </p:cNvSpPr>
          <p:nvPr>
            <p:ph type="sldImg"/>
          </p:nvPr>
        </p:nvSpPr>
        <p:spPr>
          <a:ln/>
        </p:spPr>
      </p:sp>
      <p:sp>
        <p:nvSpPr>
          <p:cNvPr id="168965"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Of course class is highest location – someone wanted to look at it as compared to amount of time students spend in each setting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a:solidFill>
                  <a:prstClr val="black"/>
                </a:solidFill>
                <a:latin typeface="Arial" charset="0"/>
              </a:rPr>
              <a:t>Delaware Positive Behavior Support Project</a:t>
            </a:r>
          </a:p>
        </p:txBody>
      </p:sp>
      <p:sp>
        <p:nvSpPr>
          <p:cNvPr id="1699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F771A5C0-2539-4CC4-A3D8-8DC396259BF0}" type="slidenum">
              <a:rPr lang="en-US">
                <a:solidFill>
                  <a:prstClr val="black"/>
                </a:solidFill>
                <a:latin typeface="Arial" charset="0"/>
              </a:rPr>
              <a:pPr eaLnBrk="1" hangingPunct="1"/>
              <a:t>8</a:t>
            </a:fld>
            <a:endParaRPr lang="en-US">
              <a:solidFill>
                <a:prstClr val="black"/>
              </a:solidFill>
              <a:latin typeface="Arial" charset="0"/>
            </a:endParaRPr>
          </a:p>
        </p:txBody>
      </p:sp>
      <p:sp>
        <p:nvSpPr>
          <p:cNvPr id="169988" name="Rectangle 2"/>
          <p:cNvSpPr>
            <a:spLocks noGrp="1" noRot="1" noChangeAspect="1" noChangeArrowheads="1" noTextEdit="1"/>
          </p:cNvSpPr>
          <p:nvPr>
            <p:ph type="sldImg"/>
          </p:nvPr>
        </p:nvSpPr>
        <p:spPr>
          <a:ln/>
        </p:spPr>
      </p:sp>
      <p:sp>
        <p:nvSpPr>
          <p:cNvPr id="169989"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Look at the y-axis – can see what location they are having the most success in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a:solidFill>
                  <a:prstClr val="black"/>
                </a:solidFill>
                <a:latin typeface="Arial" charset="0"/>
              </a:rPr>
              <a:t>Delaware Positive Behavior Support Project</a:t>
            </a:r>
          </a:p>
        </p:txBody>
      </p:sp>
      <p:sp>
        <p:nvSpPr>
          <p:cNvPr id="17101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9F28659D-A6D9-4A29-A75D-647F1E4694C0}" type="slidenum">
              <a:rPr lang="en-US">
                <a:solidFill>
                  <a:prstClr val="black"/>
                </a:solidFill>
                <a:latin typeface="Arial" charset="0"/>
              </a:rPr>
              <a:pPr eaLnBrk="1" hangingPunct="1"/>
              <a:t>9</a:t>
            </a:fld>
            <a:endParaRPr lang="en-US">
              <a:solidFill>
                <a:prstClr val="black"/>
              </a:solidFill>
              <a:latin typeface="Arial" charset="0"/>
            </a:endParaRPr>
          </a:p>
        </p:txBody>
      </p:sp>
      <p:sp>
        <p:nvSpPr>
          <p:cNvPr id="171012" name="Rectangle 2"/>
          <p:cNvSpPr>
            <a:spLocks noGrp="1" noRot="1" noChangeAspect="1" noChangeArrowheads="1" noTextEdit="1"/>
          </p:cNvSpPr>
          <p:nvPr>
            <p:ph type="sldImg"/>
          </p:nvPr>
        </p:nvSpPr>
        <p:spPr>
          <a:ln/>
        </p:spPr>
      </p:sp>
      <p:sp>
        <p:nvSpPr>
          <p:cNvPr id="171013"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Why so many “other behaviors”?</a:t>
            </a:r>
          </a:p>
          <a:p>
            <a:pPr eaLnBrk="1" hangingPunct="1"/>
            <a:r>
              <a:rPr lang="en-US" smtClean="0"/>
              <a:t>Do we need to re-teach definitions and come to agreement as staff?</a:t>
            </a:r>
          </a:p>
          <a:p>
            <a:pPr eaLnBrk="1" hangingPunct="1"/>
            <a:r>
              <a:rPr lang="en-US" smtClean="0"/>
              <a:t>Is “other behavior” being used for a special category?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7203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D7AC3132-0A4B-4B80-9FE2-8848F51A3A81}" type="slidenum">
              <a:rPr lang="en-US" smtClean="0">
                <a:latin typeface="Arial" charset="0"/>
              </a:rPr>
              <a:pPr eaLnBrk="1" hangingPunct="1"/>
              <a:t>11</a:t>
            </a:fld>
            <a:endParaRPr lang="en-US" smtClean="0">
              <a:latin typeface="Arial" charset="0"/>
            </a:endParaRPr>
          </a:p>
        </p:txBody>
      </p:sp>
      <p:sp>
        <p:nvSpPr>
          <p:cNvPr id="172036" name="Rectangle 2"/>
          <p:cNvSpPr>
            <a:spLocks noGrp="1" noRot="1" noChangeAspect="1" noChangeArrowheads="1" noTextEdit="1"/>
          </p:cNvSpPr>
          <p:nvPr>
            <p:ph type="sldImg"/>
          </p:nvPr>
        </p:nvSpPr>
        <p:spPr>
          <a:ln/>
        </p:spPr>
      </p:sp>
      <p:sp>
        <p:nvSpPr>
          <p:cNvPr id="172037"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7305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954A97B6-94EE-4FC2-BED2-AA67A36F0269}" type="slidenum">
              <a:rPr lang="en-US" smtClean="0">
                <a:latin typeface="Arial" charset="0"/>
              </a:rPr>
              <a:pPr eaLnBrk="1" hangingPunct="1"/>
              <a:t>14</a:t>
            </a:fld>
            <a:endParaRPr lang="en-US" smtClean="0">
              <a:latin typeface="Arial" charset="0"/>
            </a:endParaRPr>
          </a:p>
        </p:txBody>
      </p:sp>
      <p:sp>
        <p:nvSpPr>
          <p:cNvPr id="173060" name="Rectangle 2"/>
          <p:cNvSpPr>
            <a:spLocks noGrp="1" noRot="1" noChangeAspect="1" noChangeArrowheads="1" noTextEdit="1"/>
          </p:cNvSpPr>
          <p:nvPr>
            <p:ph type="sldImg"/>
          </p:nvPr>
        </p:nvSpPr>
        <p:spPr>
          <a:ln/>
        </p:spPr>
      </p:sp>
      <p:sp>
        <p:nvSpPr>
          <p:cNvPr id="173061"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Extra graphs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mtClean="0">
                <a:latin typeface="Arial" charset="0"/>
              </a:rPr>
              <a:t>Delaware Positive Behavior Support Project</a:t>
            </a:r>
          </a:p>
        </p:txBody>
      </p:sp>
      <p:sp>
        <p:nvSpPr>
          <p:cNvPr id="17408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3854" eaLnBrk="0" hangingPunct="0">
              <a:defRPr>
                <a:solidFill>
                  <a:schemeClr val="tx1"/>
                </a:solidFill>
                <a:latin typeface="Helvetica" pitchFamily="34" charset="0"/>
                <a:ea typeface="ＭＳ Ｐゴシック" pitchFamily="64" charset="-128"/>
              </a:defRPr>
            </a:lvl1pPr>
            <a:lvl2pPr marL="734852" indent="-282635" defTabSz="913854" eaLnBrk="0" hangingPunct="0">
              <a:defRPr>
                <a:solidFill>
                  <a:schemeClr val="tx1"/>
                </a:solidFill>
                <a:latin typeface="Helvetica" pitchFamily="34" charset="0"/>
                <a:ea typeface="ＭＳ Ｐゴシック" pitchFamily="64" charset="-128"/>
              </a:defRPr>
            </a:lvl2pPr>
            <a:lvl3pPr marL="1130541" indent="-226108" defTabSz="913854" eaLnBrk="0" hangingPunct="0">
              <a:defRPr>
                <a:solidFill>
                  <a:schemeClr val="tx1"/>
                </a:solidFill>
                <a:latin typeface="Helvetica" pitchFamily="34" charset="0"/>
                <a:ea typeface="ＭＳ Ｐゴシック" pitchFamily="64" charset="-128"/>
              </a:defRPr>
            </a:lvl3pPr>
            <a:lvl4pPr marL="1582758" indent="-226108" defTabSz="913854" eaLnBrk="0" hangingPunct="0">
              <a:defRPr>
                <a:solidFill>
                  <a:schemeClr val="tx1"/>
                </a:solidFill>
                <a:latin typeface="Helvetica" pitchFamily="34" charset="0"/>
                <a:ea typeface="ＭＳ Ｐゴシック" pitchFamily="64" charset="-128"/>
              </a:defRPr>
            </a:lvl4pPr>
            <a:lvl5pPr marL="2034974" indent="-226108" defTabSz="913854" eaLnBrk="0" hangingPunct="0">
              <a:defRPr>
                <a:solidFill>
                  <a:schemeClr val="tx1"/>
                </a:solidFill>
                <a:latin typeface="Helvetica" pitchFamily="34" charset="0"/>
                <a:ea typeface="ＭＳ Ｐゴシック" pitchFamily="64" charset="-128"/>
              </a:defRPr>
            </a:lvl5pPr>
            <a:lvl6pPr marL="2487191"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39407"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391624"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43840" indent="-226108" defTabSz="913854"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fld id="{0F6507BD-45E3-4192-9F9C-E93F3B076824}" type="slidenum">
              <a:rPr lang="en-US" smtClean="0">
                <a:latin typeface="Arial" charset="0"/>
              </a:rPr>
              <a:pPr eaLnBrk="1" hangingPunct="1"/>
              <a:t>15</a:t>
            </a:fld>
            <a:endParaRPr lang="en-US" smtClean="0">
              <a:latin typeface="Arial" charset="0"/>
            </a:endParaRPr>
          </a:p>
        </p:txBody>
      </p:sp>
      <p:sp>
        <p:nvSpPr>
          <p:cNvPr id="174084" name="Rectangle 2"/>
          <p:cNvSpPr>
            <a:spLocks noGrp="1" noRot="1" noChangeAspect="1" noChangeArrowheads="1" noTextEdit="1"/>
          </p:cNvSpPr>
          <p:nvPr>
            <p:ph type="sldImg"/>
          </p:nvPr>
        </p:nvSpPr>
        <p:spPr>
          <a:ln/>
        </p:spPr>
      </p:sp>
      <p:sp>
        <p:nvSpPr>
          <p:cNvPr id="174085" name="Rectangle 3"/>
          <p:cNvSpPr>
            <a:spLocks noGrp="1" noChangeArrowheads="1"/>
          </p:cNvSpPr>
          <p:nvPr>
            <p:ph type="body" idx="1"/>
          </p:nvPr>
        </p:nvSpPr>
        <p:spPr>
          <a:xfrm>
            <a:off x="914400" y="4344025"/>
            <a:ext cx="5029200" cy="411448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t>Just as we look at the number of referrals per student, we can look at the number of referrals submitted per staff member.  </a:t>
            </a:r>
          </a:p>
          <a:p>
            <a:pPr eaLnBrk="1" hangingPunct="1"/>
            <a:endParaRPr lang="en-US" smtClean="0"/>
          </a:p>
          <a:p>
            <a:pPr eaLnBrk="1" hangingPunct="1"/>
            <a:r>
              <a:rPr lang="en-US" smtClean="0"/>
              <a:t>What questions might you ask of the staff persons at the high end?  </a:t>
            </a:r>
          </a:p>
          <a:p>
            <a:pPr eaLnBrk="1" hangingPunct="1"/>
            <a:r>
              <a:rPr lang="en-US" smtClean="0"/>
              <a:t>What role do they have in the school?  </a:t>
            </a:r>
          </a:p>
          <a:p>
            <a:pPr eaLnBrk="1" hangingPunct="1"/>
            <a:r>
              <a:rPr lang="en-US" smtClean="0"/>
              <a:t>Who’s in their class? Do they have the red level students?  </a:t>
            </a:r>
          </a:p>
          <a:p>
            <a:pPr eaLnBrk="1" hangingPunct="1"/>
            <a:endParaRPr lang="en-US" smtClean="0"/>
          </a:p>
          <a:p>
            <a:pPr eaLnBrk="1" hangingPunct="1"/>
            <a:r>
              <a:rPr lang="en-US" smtClean="0"/>
              <a:t>Data may indicate a staff member may need some assistance, professional development, mentoring, etc.  </a:t>
            </a:r>
          </a:p>
          <a:p>
            <a:pPr eaLnBrk="1" hangingPunct="1"/>
            <a:endParaRPr lang="en-US" smtClean="0"/>
          </a:p>
          <a:p>
            <a:pPr eaLnBrk="1" hangingPunct="1"/>
            <a:r>
              <a:rPr lang="en-US" smtClean="0"/>
              <a:t>Careful with this one when sharing.  Staff can be very sensitive, but there is valuable information here and can lead to good questions and discussions.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2/2/2012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19" name="Rectangle 3"/>
          <p:cNvSpPr>
            <a:spLocks noGrp="1" noChangeArrowheads="1"/>
          </p:cNvSpPr>
          <p:nvPr>
            <p:ph type="ctrTitle"/>
          </p:nvPr>
        </p:nvSpPr>
        <p:spPr>
          <a:xfrm>
            <a:off x="914400" y="1600200"/>
            <a:ext cx="7315200" cy="1143000"/>
          </a:xfrm>
        </p:spPr>
        <p:txBody>
          <a:bodyPr anchor="ctr"/>
          <a:lstStyle>
            <a:lvl1pPr>
              <a:defRPr/>
            </a:lvl1pPr>
          </a:lstStyle>
          <a:p>
            <a:r>
              <a:rPr lang="en-US"/>
              <a:t>Click to edit Master title style</a:t>
            </a:r>
          </a:p>
        </p:txBody>
      </p:sp>
      <p:sp>
        <p:nvSpPr>
          <p:cNvPr id="9220" name="Rectangle 4"/>
          <p:cNvSpPr>
            <a:spLocks noGrp="1" noChangeArrowheads="1"/>
          </p:cNvSpPr>
          <p:nvPr>
            <p:ph type="subTitle" idx="1"/>
          </p:nvPr>
        </p:nvSpPr>
        <p:spPr>
          <a:xfrm>
            <a:off x="914400" y="2895600"/>
            <a:ext cx="73152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dt" sz="half" idx="10"/>
          </p:nvPr>
        </p:nvSpPr>
        <p:spPr>
          <a:xfrm>
            <a:off x="914400" y="6096000"/>
            <a:ext cx="1676400" cy="457200"/>
          </a:xfrm>
        </p:spPr>
        <p:txBody>
          <a:bodyPr/>
          <a:lstStyle>
            <a:lvl1pPr>
              <a:defRPr/>
            </a:lvl1pPr>
          </a:lstStyle>
          <a:p>
            <a:pPr>
              <a:defRPr/>
            </a:pPr>
            <a:endParaRPr lang="en-US"/>
          </a:p>
        </p:txBody>
      </p:sp>
      <p:sp>
        <p:nvSpPr>
          <p:cNvPr id="6" name="Rectangle 6"/>
          <p:cNvSpPr>
            <a:spLocks noGrp="1" noChangeArrowheads="1"/>
          </p:cNvSpPr>
          <p:nvPr>
            <p:ph type="ftr" sz="quarter" idx="11"/>
          </p:nvPr>
        </p:nvSpPr>
        <p:spPr>
          <a:xfrm>
            <a:off x="3124200" y="6096000"/>
            <a:ext cx="2895600" cy="457200"/>
          </a:xfrm>
        </p:spPr>
        <p:txBody>
          <a:bodyPr/>
          <a:lstStyle>
            <a:lvl1pPr>
              <a:defRPr/>
            </a:lvl1pPr>
          </a:lstStyle>
          <a:p>
            <a:pPr>
              <a:defRPr/>
            </a:pPr>
            <a:endParaRPr lang="en-US"/>
          </a:p>
        </p:txBody>
      </p:sp>
      <p:sp>
        <p:nvSpPr>
          <p:cNvPr id="7" name="Rectangle 7"/>
          <p:cNvSpPr>
            <a:spLocks noGrp="1" noChangeArrowheads="1"/>
          </p:cNvSpPr>
          <p:nvPr>
            <p:ph type="sldNum" sz="quarter" idx="12"/>
          </p:nvPr>
        </p:nvSpPr>
        <p:spPr>
          <a:xfrm>
            <a:off x="6553200" y="6096000"/>
            <a:ext cx="1676400" cy="457200"/>
          </a:xfrm>
        </p:spPr>
        <p:txBody>
          <a:bodyPr/>
          <a:lstStyle>
            <a:lvl1pPr>
              <a:defRPr/>
            </a:lvl1pPr>
          </a:lstStyle>
          <a:p>
            <a:pPr>
              <a:defRPr/>
            </a:pPr>
            <a:fld id="{4C45E27D-4851-45BC-BDD2-CD69A2EC9847}" type="slidenum">
              <a:rPr lang="en-US"/>
              <a:pPr>
                <a:defRPr/>
              </a:pPr>
              <a:t>‹#›</a:t>
            </a:fld>
            <a:endParaRPr lang="en-US"/>
          </a:p>
        </p:txBody>
      </p:sp>
    </p:spTree>
    <p:extLst>
      <p:ext uri="{BB962C8B-B14F-4D97-AF65-F5344CB8AC3E}">
        <p14:creationId xmlns:p14="http://schemas.microsoft.com/office/powerpoint/2010/main" xmlns="" val="1532990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19" name="Rectangle 3"/>
          <p:cNvSpPr>
            <a:spLocks noGrp="1" noChangeArrowheads="1"/>
          </p:cNvSpPr>
          <p:nvPr>
            <p:ph type="ctrTitle"/>
          </p:nvPr>
        </p:nvSpPr>
        <p:spPr>
          <a:xfrm>
            <a:off x="914400" y="1600200"/>
            <a:ext cx="7315200" cy="1143000"/>
          </a:xfrm>
        </p:spPr>
        <p:txBody>
          <a:bodyPr anchor="ctr"/>
          <a:lstStyle>
            <a:lvl1pPr>
              <a:defRPr/>
            </a:lvl1pPr>
          </a:lstStyle>
          <a:p>
            <a:r>
              <a:rPr lang="en-US"/>
              <a:t>Click to edit Master title style</a:t>
            </a:r>
          </a:p>
        </p:txBody>
      </p:sp>
      <p:sp>
        <p:nvSpPr>
          <p:cNvPr id="9220" name="Rectangle 4"/>
          <p:cNvSpPr>
            <a:spLocks noGrp="1" noChangeArrowheads="1"/>
          </p:cNvSpPr>
          <p:nvPr>
            <p:ph type="subTitle" idx="1"/>
          </p:nvPr>
        </p:nvSpPr>
        <p:spPr>
          <a:xfrm>
            <a:off x="914400" y="2895600"/>
            <a:ext cx="73152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dt" sz="half" idx="10"/>
          </p:nvPr>
        </p:nvSpPr>
        <p:spPr>
          <a:xfrm>
            <a:off x="914400" y="6096000"/>
            <a:ext cx="1676400" cy="457200"/>
          </a:xfrm>
        </p:spPr>
        <p:txBody>
          <a:bodyPr/>
          <a:lstStyle>
            <a:lvl1pPr>
              <a:defRPr/>
            </a:lvl1pPr>
          </a:lstStyle>
          <a:p>
            <a:pPr>
              <a:defRPr/>
            </a:pPr>
            <a:endParaRPr lang="en-US">
              <a:solidFill>
                <a:srgbClr val="272776"/>
              </a:solidFill>
            </a:endParaRPr>
          </a:p>
        </p:txBody>
      </p:sp>
      <p:sp>
        <p:nvSpPr>
          <p:cNvPr id="6" name="Rectangle 6"/>
          <p:cNvSpPr>
            <a:spLocks noGrp="1" noChangeArrowheads="1"/>
          </p:cNvSpPr>
          <p:nvPr>
            <p:ph type="ftr" sz="quarter" idx="11"/>
          </p:nvPr>
        </p:nvSpPr>
        <p:spPr>
          <a:xfrm>
            <a:off x="3124200" y="6096000"/>
            <a:ext cx="2895600" cy="457200"/>
          </a:xfrm>
        </p:spPr>
        <p:txBody>
          <a:bodyPr/>
          <a:lstStyle>
            <a:lvl1pPr>
              <a:defRPr/>
            </a:lvl1pPr>
          </a:lstStyle>
          <a:p>
            <a:pPr>
              <a:defRPr/>
            </a:pPr>
            <a:endParaRPr lang="en-US">
              <a:solidFill>
                <a:srgbClr val="272776"/>
              </a:solidFill>
            </a:endParaRPr>
          </a:p>
        </p:txBody>
      </p:sp>
      <p:sp>
        <p:nvSpPr>
          <p:cNvPr id="7" name="Rectangle 7"/>
          <p:cNvSpPr>
            <a:spLocks noGrp="1" noChangeArrowheads="1"/>
          </p:cNvSpPr>
          <p:nvPr>
            <p:ph type="sldNum" sz="quarter" idx="12"/>
          </p:nvPr>
        </p:nvSpPr>
        <p:spPr>
          <a:xfrm>
            <a:off x="6553200" y="6096000"/>
            <a:ext cx="1676400" cy="457200"/>
          </a:xfrm>
        </p:spPr>
        <p:txBody>
          <a:bodyPr/>
          <a:lstStyle>
            <a:lvl1pPr>
              <a:defRPr/>
            </a:lvl1pPr>
          </a:lstStyle>
          <a:p>
            <a:pPr>
              <a:defRPr/>
            </a:pPr>
            <a:fld id="{4C45E27D-4851-45BC-BDD2-CD69A2EC984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756251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3B11F94-FB0F-4E8F-B5CF-C7D89EAA74A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987330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9405BAE9-0F66-4985-B9C9-EB356A5D7CC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3007695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366887C-6D56-4023-9EBA-D780A513798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708819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79C7109C-58E9-4DFA-B925-F1CB8EFD6AA0}"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4042765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8078DA94-097D-4207-A036-8A394F553E7A}"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83680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0F47272D-334A-4448-8A37-846BE5C5114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1046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47EBEBBA-ABA4-4721-BF0D-F85C54BCB4E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73690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B5683B3-6D06-4803-8B72-F38BFE0D2288}"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8724214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DC0B500-A911-47AA-97F4-83399800786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8731107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F49490A7-8881-4787-941C-A1E6B7480EA9}"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2975610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038600"/>
          </a:xfrm>
        </p:spPr>
        <p:txBody>
          <a:bodyPr/>
          <a:lstStyle/>
          <a:p>
            <a:pPr lvl="0"/>
            <a:endParaRPr 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EB357D92-B7E7-4A76-A461-71C55863F57C}"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5028113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038600"/>
          </a:xfrm>
        </p:spPr>
        <p:txBody>
          <a:bodyPr/>
          <a:lstStyle/>
          <a:p>
            <a:pPr lvl="0"/>
            <a:endParaRPr lang="en-US" noProof="0" smtClean="0"/>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FC400EC-8E75-44DD-A54E-DD56F59E1A99}"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1357685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038600"/>
          </a:xfrm>
        </p:spPr>
        <p:txBody>
          <a:bodyPr/>
          <a:lstStyle/>
          <a:p>
            <a:pPr lvl="0"/>
            <a:endParaRPr lang="en-US" noProof="0"/>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C28245AB-BA46-4041-9A7A-C7C6A82F4B7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8028677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19" name="Rectangle 3"/>
          <p:cNvSpPr>
            <a:spLocks noGrp="1" noChangeArrowheads="1"/>
          </p:cNvSpPr>
          <p:nvPr>
            <p:ph type="ctrTitle"/>
          </p:nvPr>
        </p:nvSpPr>
        <p:spPr>
          <a:xfrm>
            <a:off x="914400" y="1600200"/>
            <a:ext cx="7315200" cy="1143000"/>
          </a:xfrm>
        </p:spPr>
        <p:txBody>
          <a:bodyPr anchor="ctr"/>
          <a:lstStyle>
            <a:lvl1pPr>
              <a:defRPr/>
            </a:lvl1pPr>
          </a:lstStyle>
          <a:p>
            <a:r>
              <a:rPr lang="en-US"/>
              <a:t>Click to edit Master title style</a:t>
            </a:r>
          </a:p>
        </p:txBody>
      </p:sp>
      <p:sp>
        <p:nvSpPr>
          <p:cNvPr id="9220" name="Rectangle 4"/>
          <p:cNvSpPr>
            <a:spLocks noGrp="1" noChangeArrowheads="1"/>
          </p:cNvSpPr>
          <p:nvPr>
            <p:ph type="subTitle" idx="1"/>
          </p:nvPr>
        </p:nvSpPr>
        <p:spPr>
          <a:xfrm>
            <a:off x="914400" y="2895600"/>
            <a:ext cx="73152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dt" sz="half" idx="10"/>
          </p:nvPr>
        </p:nvSpPr>
        <p:spPr>
          <a:xfrm>
            <a:off x="914400" y="6096000"/>
            <a:ext cx="1676400" cy="457200"/>
          </a:xfrm>
        </p:spPr>
        <p:txBody>
          <a:bodyPr/>
          <a:lstStyle>
            <a:lvl1pPr>
              <a:defRPr/>
            </a:lvl1pPr>
          </a:lstStyle>
          <a:p>
            <a:pPr>
              <a:defRPr/>
            </a:pPr>
            <a:endParaRPr lang="en-US">
              <a:solidFill>
                <a:srgbClr val="272776"/>
              </a:solidFill>
            </a:endParaRPr>
          </a:p>
        </p:txBody>
      </p:sp>
      <p:sp>
        <p:nvSpPr>
          <p:cNvPr id="6" name="Rectangle 6"/>
          <p:cNvSpPr>
            <a:spLocks noGrp="1" noChangeArrowheads="1"/>
          </p:cNvSpPr>
          <p:nvPr>
            <p:ph type="ftr" sz="quarter" idx="11"/>
          </p:nvPr>
        </p:nvSpPr>
        <p:spPr>
          <a:xfrm>
            <a:off x="3124200" y="6096000"/>
            <a:ext cx="2895600" cy="457200"/>
          </a:xfrm>
        </p:spPr>
        <p:txBody>
          <a:bodyPr/>
          <a:lstStyle>
            <a:lvl1pPr>
              <a:defRPr/>
            </a:lvl1pPr>
          </a:lstStyle>
          <a:p>
            <a:pPr>
              <a:defRPr/>
            </a:pPr>
            <a:endParaRPr lang="en-US">
              <a:solidFill>
                <a:srgbClr val="272776"/>
              </a:solidFill>
            </a:endParaRPr>
          </a:p>
        </p:txBody>
      </p:sp>
      <p:sp>
        <p:nvSpPr>
          <p:cNvPr id="7" name="Rectangle 7"/>
          <p:cNvSpPr>
            <a:spLocks noGrp="1" noChangeArrowheads="1"/>
          </p:cNvSpPr>
          <p:nvPr>
            <p:ph type="sldNum" sz="quarter" idx="12"/>
          </p:nvPr>
        </p:nvSpPr>
        <p:spPr>
          <a:xfrm>
            <a:off x="6553200" y="6096000"/>
            <a:ext cx="1676400" cy="457200"/>
          </a:xfrm>
        </p:spPr>
        <p:txBody>
          <a:bodyPr/>
          <a:lstStyle>
            <a:lvl1pPr>
              <a:defRPr/>
            </a:lvl1pPr>
          </a:lstStyle>
          <a:p>
            <a:pPr>
              <a:defRPr/>
            </a:pPr>
            <a:fld id="{4C45E27D-4851-45BC-BDD2-CD69A2EC984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778692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3B11F94-FB0F-4E8F-B5CF-C7D89EAA74A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576992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9405BAE9-0F66-4985-B9C9-EB356A5D7CC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6169305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366887C-6D56-4023-9EBA-D780A513798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036135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79C7109C-58E9-4DFA-B925-F1CB8EFD6AA0}"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0151939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8078DA94-097D-4207-A036-8A394F553E7A}"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9160931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0F47272D-334A-4448-8A37-846BE5C5114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3784753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47EBEBBA-ABA4-4721-BF0D-F85C54BCB4E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5847448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B5683B3-6D06-4803-8B72-F38BFE0D2288}"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81968957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DC0B500-A911-47AA-97F4-83399800786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5409710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F49490A7-8881-4787-941C-A1E6B7480EA9}"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5273833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038600"/>
          </a:xfrm>
        </p:spPr>
        <p:txBody>
          <a:bodyPr/>
          <a:lstStyle/>
          <a:p>
            <a:pPr lvl="0"/>
            <a:endParaRPr 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EB357D92-B7E7-4A76-A461-71C55863F57C}"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13208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038600"/>
          </a:xfrm>
        </p:spPr>
        <p:txBody>
          <a:bodyPr/>
          <a:lstStyle/>
          <a:p>
            <a:pPr lvl="0"/>
            <a:endParaRPr lang="en-US" noProof="0" smtClean="0"/>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FC400EC-8E75-44DD-A54E-DD56F59E1A99}"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6837242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038600"/>
          </a:xfrm>
        </p:spPr>
        <p:txBody>
          <a:bodyPr/>
          <a:lstStyle/>
          <a:p>
            <a:pPr lvl="0"/>
            <a:endParaRPr lang="en-US" noProof="0"/>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C28245AB-BA46-4041-9A7A-C7C6A82F4B7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8930442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19" name="Rectangle 3"/>
          <p:cNvSpPr>
            <a:spLocks noGrp="1" noChangeArrowheads="1"/>
          </p:cNvSpPr>
          <p:nvPr>
            <p:ph type="ctrTitle"/>
          </p:nvPr>
        </p:nvSpPr>
        <p:spPr>
          <a:xfrm>
            <a:off x="914400" y="1600200"/>
            <a:ext cx="7315200" cy="1143000"/>
          </a:xfrm>
        </p:spPr>
        <p:txBody>
          <a:bodyPr anchor="ctr"/>
          <a:lstStyle>
            <a:lvl1pPr>
              <a:defRPr/>
            </a:lvl1pPr>
          </a:lstStyle>
          <a:p>
            <a:r>
              <a:rPr lang="en-US"/>
              <a:t>Click to edit Master title style</a:t>
            </a:r>
          </a:p>
        </p:txBody>
      </p:sp>
      <p:sp>
        <p:nvSpPr>
          <p:cNvPr id="9220" name="Rectangle 4"/>
          <p:cNvSpPr>
            <a:spLocks noGrp="1" noChangeArrowheads="1"/>
          </p:cNvSpPr>
          <p:nvPr>
            <p:ph type="subTitle" idx="1"/>
          </p:nvPr>
        </p:nvSpPr>
        <p:spPr>
          <a:xfrm>
            <a:off x="914400" y="2895600"/>
            <a:ext cx="73152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dt" sz="half" idx="10"/>
          </p:nvPr>
        </p:nvSpPr>
        <p:spPr>
          <a:xfrm>
            <a:off x="914400" y="6096000"/>
            <a:ext cx="1676400" cy="457200"/>
          </a:xfrm>
        </p:spPr>
        <p:txBody>
          <a:bodyPr/>
          <a:lstStyle>
            <a:lvl1pPr>
              <a:defRPr/>
            </a:lvl1pPr>
          </a:lstStyle>
          <a:p>
            <a:pPr>
              <a:defRPr/>
            </a:pPr>
            <a:endParaRPr lang="en-US">
              <a:solidFill>
                <a:srgbClr val="272776"/>
              </a:solidFill>
            </a:endParaRPr>
          </a:p>
        </p:txBody>
      </p:sp>
      <p:sp>
        <p:nvSpPr>
          <p:cNvPr id="6" name="Rectangle 6"/>
          <p:cNvSpPr>
            <a:spLocks noGrp="1" noChangeArrowheads="1"/>
          </p:cNvSpPr>
          <p:nvPr>
            <p:ph type="ftr" sz="quarter" idx="11"/>
          </p:nvPr>
        </p:nvSpPr>
        <p:spPr>
          <a:xfrm>
            <a:off x="3124200" y="6096000"/>
            <a:ext cx="2895600" cy="457200"/>
          </a:xfrm>
        </p:spPr>
        <p:txBody>
          <a:bodyPr/>
          <a:lstStyle>
            <a:lvl1pPr>
              <a:defRPr/>
            </a:lvl1pPr>
          </a:lstStyle>
          <a:p>
            <a:pPr>
              <a:defRPr/>
            </a:pPr>
            <a:endParaRPr lang="en-US">
              <a:solidFill>
                <a:srgbClr val="272776"/>
              </a:solidFill>
            </a:endParaRPr>
          </a:p>
        </p:txBody>
      </p:sp>
      <p:sp>
        <p:nvSpPr>
          <p:cNvPr id="7" name="Rectangle 7"/>
          <p:cNvSpPr>
            <a:spLocks noGrp="1" noChangeArrowheads="1"/>
          </p:cNvSpPr>
          <p:nvPr>
            <p:ph type="sldNum" sz="quarter" idx="12"/>
          </p:nvPr>
        </p:nvSpPr>
        <p:spPr>
          <a:xfrm>
            <a:off x="6553200" y="6096000"/>
            <a:ext cx="1676400" cy="457200"/>
          </a:xfrm>
        </p:spPr>
        <p:txBody>
          <a:bodyPr/>
          <a:lstStyle>
            <a:lvl1pPr>
              <a:defRPr/>
            </a:lvl1pPr>
          </a:lstStyle>
          <a:p>
            <a:pPr>
              <a:defRPr/>
            </a:pPr>
            <a:fld id="{4C45E27D-4851-45BC-BDD2-CD69A2EC984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6669796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3B11F94-FB0F-4E8F-B5CF-C7D89EAA74A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9218313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9405BAE9-0F66-4985-B9C9-EB356A5D7CC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9868610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366887C-6D56-4023-9EBA-D780A513798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4672170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79C7109C-58E9-4DFA-B925-F1CB8EFD6AA0}"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0110112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8078DA94-097D-4207-A036-8A394F553E7A}"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5744186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0F47272D-334A-4448-8A37-846BE5C5114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4785974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47EBEBBA-ABA4-4721-BF0D-F85C54BCB4E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48944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B5683B3-6D06-4803-8B72-F38BFE0D2288}"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61645589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DC0B500-A911-47AA-97F4-83399800786F}"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775077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F49490A7-8881-4787-941C-A1E6B7480EA9}"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625084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038600"/>
          </a:xfrm>
        </p:spPr>
        <p:txBody>
          <a:bodyPr/>
          <a:lstStyle/>
          <a:p>
            <a:pPr lvl="0"/>
            <a:endParaRPr 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EB357D92-B7E7-4A76-A461-71C55863F57C}"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13674581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038600"/>
          </a:xfrm>
        </p:spPr>
        <p:txBody>
          <a:bodyPr/>
          <a:lstStyle/>
          <a:p>
            <a:pPr lvl="0"/>
            <a:endParaRPr lang="en-US" noProof="0" smtClean="0"/>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CFC400EC-8E75-44DD-A54E-DD56F59E1A99}"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33579974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295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038600"/>
          </a:xfrm>
        </p:spPr>
        <p:txBody>
          <a:bodyPr/>
          <a:lstStyle/>
          <a:p>
            <a:pPr lvl="0"/>
            <a:endParaRPr lang="en-US" noProof="0"/>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272776"/>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272776"/>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C28245AB-BA46-4041-9A7A-C7C6A82F4B77}" type="slidenum">
              <a:rPr lang="en-US">
                <a:solidFill>
                  <a:srgbClr val="272776"/>
                </a:solidFill>
              </a:rPr>
              <a:pPr>
                <a:defRPr/>
              </a:pPr>
              <a:t>‹#›</a:t>
            </a:fld>
            <a:endParaRPr lang="en-US">
              <a:solidFill>
                <a:srgbClr val="272776"/>
              </a:solidFill>
            </a:endParaRPr>
          </a:p>
        </p:txBody>
      </p:sp>
    </p:spTree>
    <p:extLst>
      <p:ext uri="{BB962C8B-B14F-4D97-AF65-F5344CB8AC3E}">
        <p14:creationId xmlns:p14="http://schemas.microsoft.com/office/powerpoint/2010/main" xmlns="" val="2706417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2/2/2012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8.jpeg"/><Relationship Id="rId2" Type="http://schemas.openxmlformats.org/officeDocument/2006/relationships/slideLayout" Target="../slideLayouts/slideLayout15.xml"/><Relationship Id="rId16" Type="http://schemas.openxmlformats.org/officeDocument/2006/relationships/image" Target="../media/image7.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image" Target="../media/image8.jpeg"/><Relationship Id="rId2" Type="http://schemas.openxmlformats.org/officeDocument/2006/relationships/slideLayout" Target="../slideLayouts/slideLayout29.xml"/><Relationship Id="rId16" Type="http://schemas.openxmlformats.org/officeDocument/2006/relationships/image" Target="../media/image7.jpeg"/><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3.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17" Type="http://schemas.openxmlformats.org/officeDocument/2006/relationships/image" Target="../media/image8.jpeg"/><Relationship Id="rId2" Type="http://schemas.openxmlformats.org/officeDocument/2006/relationships/slideLayout" Target="../slideLayouts/slideLayout43.xml"/><Relationship Id="rId16" Type="http://schemas.openxmlformats.org/officeDocument/2006/relationships/image" Target="../media/image7.jpeg"/><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theme" Target="../theme/theme4.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2/2/2012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xmlns=""/>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Picture 3"/>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1219200" y="1600200"/>
            <a:ext cx="5926138" cy="95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8" name="Rectangle 4"/>
          <p:cNvSpPr>
            <a:spLocks noGrp="1" noChangeArrowheads="1"/>
          </p:cNvSpPr>
          <p:nvPr>
            <p:ph type="title"/>
          </p:nvPr>
        </p:nvSpPr>
        <p:spPr bwMode="auto">
          <a:xfrm>
            <a:off x="685800" y="457200"/>
            <a:ext cx="77724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685800" y="1981200"/>
            <a:ext cx="77724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dt" sz="half" idx="2"/>
          </p:nvPr>
        </p:nvSpPr>
        <p:spPr bwMode="auto">
          <a:xfrm>
            <a:off x="685800" y="61722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mn-ea"/>
              </a:defRPr>
            </a:lvl1pPr>
          </a:lstStyle>
          <a:p>
            <a:pPr fontAlgn="base">
              <a:spcBef>
                <a:spcPct val="0"/>
              </a:spcBef>
              <a:spcAft>
                <a:spcPct val="0"/>
              </a:spcAft>
              <a:defRPr/>
            </a:pPr>
            <a:endParaRPr lang="en-US">
              <a:solidFill>
                <a:srgbClr val="272776"/>
              </a:solidFill>
            </a:endParaRPr>
          </a:p>
        </p:txBody>
      </p:sp>
      <p:sp>
        <p:nvSpPr>
          <p:cNvPr id="8199" name="Rectangle 7"/>
          <p:cNvSpPr>
            <a:spLocks noGrp="1" noChangeArrowheads="1"/>
          </p:cNvSpPr>
          <p:nvPr>
            <p:ph type="ftr" sz="quarter" idx="3"/>
          </p:nvPr>
        </p:nvSpPr>
        <p:spPr bwMode="auto">
          <a:xfrm>
            <a:off x="3124200" y="61722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mn-ea"/>
              </a:defRPr>
            </a:lvl1pPr>
          </a:lstStyle>
          <a:p>
            <a:pPr fontAlgn="base">
              <a:spcBef>
                <a:spcPct val="0"/>
              </a:spcBef>
              <a:spcAft>
                <a:spcPct val="0"/>
              </a:spcAft>
              <a:defRPr/>
            </a:pPr>
            <a:endParaRPr lang="en-US">
              <a:solidFill>
                <a:srgbClr val="272776"/>
              </a:solidFill>
            </a:endParaRPr>
          </a:p>
        </p:txBody>
      </p:sp>
      <p:sp>
        <p:nvSpPr>
          <p:cNvPr id="8200" name="Rectangle 8"/>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ea typeface="+mn-ea"/>
              </a:defRPr>
            </a:lvl1pPr>
          </a:lstStyle>
          <a:p>
            <a:pPr fontAlgn="base">
              <a:spcBef>
                <a:spcPct val="0"/>
              </a:spcBef>
              <a:spcAft>
                <a:spcPct val="0"/>
              </a:spcAft>
              <a:defRPr/>
            </a:pPr>
            <a:fld id="{39578D83-A62F-4A84-B348-653D179AD29E}" type="slidenum">
              <a:rPr lang="en-US">
                <a:solidFill>
                  <a:srgbClr val="272776"/>
                </a:solidFill>
              </a:rPr>
              <a:pPr fontAlgn="base">
                <a:spcBef>
                  <a:spcPct val="0"/>
                </a:spcBef>
                <a:spcAft>
                  <a:spcPct val="0"/>
                </a:spcAft>
                <a:defRPr/>
              </a:pPr>
              <a:t>‹#›</a:t>
            </a:fld>
            <a:endParaRPr lang="en-US">
              <a:solidFill>
                <a:srgbClr val="272776"/>
              </a:solidFill>
            </a:endParaRPr>
          </a:p>
        </p:txBody>
      </p:sp>
    </p:spTree>
    <p:extLst>
      <p:ext uri="{BB962C8B-B14F-4D97-AF65-F5344CB8AC3E}">
        <p14:creationId xmlns:p14="http://schemas.microsoft.com/office/powerpoint/2010/main" xmlns="" val="33884419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Lst>
  <p:timing>
    <p:tnLst>
      <p:par>
        <p:cTn id="1" dur="indefinite" restart="never" nodeType="tmRoot"/>
      </p:par>
    </p:tnLst>
  </p:timing>
  <p:txStyles>
    <p:titleStyle>
      <a:lvl1pPr algn="ctr" rtl="0" eaLnBrk="0" fontAlgn="base" hangingPunct="0">
        <a:spcBef>
          <a:spcPct val="0"/>
        </a:spcBef>
        <a:spcAft>
          <a:spcPct val="0"/>
        </a:spcAft>
        <a:defRPr kumimoji="1" sz="4400" b="1">
          <a:solidFill>
            <a:schemeClr val="tx2"/>
          </a:solidFill>
          <a:latin typeface="+mj-lt"/>
          <a:ea typeface="+mj-ea"/>
          <a:cs typeface="+mj-cs"/>
        </a:defRPr>
      </a:lvl1pPr>
      <a:lvl2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2pPr>
      <a:lvl3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3pPr>
      <a:lvl4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4pPr>
      <a:lvl5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5pPr>
      <a:lvl6pPr marL="457200" algn="ctr" rtl="0" fontAlgn="base">
        <a:spcBef>
          <a:spcPct val="0"/>
        </a:spcBef>
        <a:spcAft>
          <a:spcPct val="0"/>
        </a:spcAft>
        <a:defRPr kumimoji="1" sz="4400" b="1">
          <a:solidFill>
            <a:schemeClr val="tx2"/>
          </a:solidFill>
          <a:latin typeface="Helvetica" pitchFamily="34" charset="0"/>
          <a:ea typeface="ＭＳ Ｐゴシック" pitchFamily="64" charset="-128"/>
        </a:defRPr>
      </a:lvl6pPr>
      <a:lvl7pPr marL="914400" algn="ctr" rtl="0" fontAlgn="base">
        <a:spcBef>
          <a:spcPct val="0"/>
        </a:spcBef>
        <a:spcAft>
          <a:spcPct val="0"/>
        </a:spcAft>
        <a:defRPr kumimoji="1" sz="4400" b="1">
          <a:solidFill>
            <a:schemeClr val="tx2"/>
          </a:solidFill>
          <a:latin typeface="Helvetica" pitchFamily="34" charset="0"/>
          <a:ea typeface="ＭＳ Ｐゴシック" pitchFamily="64" charset="-128"/>
        </a:defRPr>
      </a:lvl7pPr>
      <a:lvl8pPr marL="1371600" algn="ctr" rtl="0" fontAlgn="base">
        <a:spcBef>
          <a:spcPct val="0"/>
        </a:spcBef>
        <a:spcAft>
          <a:spcPct val="0"/>
        </a:spcAft>
        <a:defRPr kumimoji="1" sz="4400" b="1">
          <a:solidFill>
            <a:schemeClr val="tx2"/>
          </a:solidFill>
          <a:latin typeface="Helvetica" pitchFamily="34" charset="0"/>
          <a:ea typeface="ＭＳ Ｐゴシック" pitchFamily="64" charset="-128"/>
        </a:defRPr>
      </a:lvl8pPr>
      <a:lvl9pPr marL="1828800" algn="ctr" rtl="0" fontAlgn="base">
        <a:spcBef>
          <a:spcPct val="0"/>
        </a:spcBef>
        <a:spcAft>
          <a:spcPct val="0"/>
        </a:spcAft>
        <a:defRPr kumimoji="1" sz="4400" b="1">
          <a:solidFill>
            <a:schemeClr val="tx2"/>
          </a:solidFill>
          <a:latin typeface="Helvetica" pitchFamily="34" charset="0"/>
          <a:ea typeface="ＭＳ Ｐゴシック" pitchFamily="64"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Picture 3"/>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1219200" y="1600200"/>
            <a:ext cx="5926138" cy="95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8" name="Rectangle 4"/>
          <p:cNvSpPr>
            <a:spLocks noGrp="1" noChangeArrowheads="1"/>
          </p:cNvSpPr>
          <p:nvPr>
            <p:ph type="title"/>
          </p:nvPr>
        </p:nvSpPr>
        <p:spPr bwMode="auto">
          <a:xfrm>
            <a:off x="685800" y="457200"/>
            <a:ext cx="77724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685800" y="1981200"/>
            <a:ext cx="77724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dt" sz="half" idx="2"/>
          </p:nvPr>
        </p:nvSpPr>
        <p:spPr bwMode="auto">
          <a:xfrm>
            <a:off x="685800" y="61722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mn-ea"/>
              </a:defRPr>
            </a:lvl1pPr>
          </a:lstStyle>
          <a:p>
            <a:pPr fontAlgn="base">
              <a:spcBef>
                <a:spcPct val="0"/>
              </a:spcBef>
              <a:spcAft>
                <a:spcPct val="0"/>
              </a:spcAft>
              <a:defRPr/>
            </a:pPr>
            <a:endParaRPr lang="en-US">
              <a:solidFill>
                <a:srgbClr val="272776"/>
              </a:solidFill>
            </a:endParaRPr>
          </a:p>
        </p:txBody>
      </p:sp>
      <p:sp>
        <p:nvSpPr>
          <p:cNvPr id="8199" name="Rectangle 7"/>
          <p:cNvSpPr>
            <a:spLocks noGrp="1" noChangeArrowheads="1"/>
          </p:cNvSpPr>
          <p:nvPr>
            <p:ph type="ftr" sz="quarter" idx="3"/>
          </p:nvPr>
        </p:nvSpPr>
        <p:spPr bwMode="auto">
          <a:xfrm>
            <a:off x="3124200" y="61722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mn-ea"/>
              </a:defRPr>
            </a:lvl1pPr>
          </a:lstStyle>
          <a:p>
            <a:pPr fontAlgn="base">
              <a:spcBef>
                <a:spcPct val="0"/>
              </a:spcBef>
              <a:spcAft>
                <a:spcPct val="0"/>
              </a:spcAft>
              <a:defRPr/>
            </a:pPr>
            <a:endParaRPr lang="en-US">
              <a:solidFill>
                <a:srgbClr val="272776"/>
              </a:solidFill>
            </a:endParaRPr>
          </a:p>
        </p:txBody>
      </p:sp>
      <p:sp>
        <p:nvSpPr>
          <p:cNvPr id="8200" name="Rectangle 8"/>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ea typeface="+mn-ea"/>
              </a:defRPr>
            </a:lvl1pPr>
          </a:lstStyle>
          <a:p>
            <a:pPr fontAlgn="base">
              <a:spcBef>
                <a:spcPct val="0"/>
              </a:spcBef>
              <a:spcAft>
                <a:spcPct val="0"/>
              </a:spcAft>
              <a:defRPr/>
            </a:pPr>
            <a:fld id="{39578D83-A62F-4A84-B348-653D179AD29E}" type="slidenum">
              <a:rPr lang="en-US">
                <a:solidFill>
                  <a:srgbClr val="272776"/>
                </a:solidFill>
              </a:rPr>
              <a:pPr fontAlgn="base">
                <a:spcBef>
                  <a:spcPct val="0"/>
                </a:spcBef>
                <a:spcAft>
                  <a:spcPct val="0"/>
                </a:spcAft>
                <a:defRPr/>
              </a:pPr>
              <a:t>‹#›</a:t>
            </a:fld>
            <a:endParaRPr lang="en-US">
              <a:solidFill>
                <a:srgbClr val="272776"/>
              </a:solidFill>
            </a:endParaRPr>
          </a:p>
        </p:txBody>
      </p:sp>
    </p:spTree>
    <p:extLst>
      <p:ext uri="{BB962C8B-B14F-4D97-AF65-F5344CB8AC3E}">
        <p14:creationId xmlns:p14="http://schemas.microsoft.com/office/powerpoint/2010/main" xmlns="" val="206289800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Lst>
  <p:timing>
    <p:tnLst>
      <p:par>
        <p:cTn id="1" dur="indefinite" restart="never" nodeType="tmRoot"/>
      </p:par>
    </p:tnLst>
  </p:timing>
  <p:txStyles>
    <p:titleStyle>
      <a:lvl1pPr algn="ctr" rtl="0" eaLnBrk="0" fontAlgn="base" hangingPunct="0">
        <a:spcBef>
          <a:spcPct val="0"/>
        </a:spcBef>
        <a:spcAft>
          <a:spcPct val="0"/>
        </a:spcAft>
        <a:defRPr kumimoji="1" sz="4400" b="1">
          <a:solidFill>
            <a:schemeClr val="tx2"/>
          </a:solidFill>
          <a:latin typeface="+mj-lt"/>
          <a:ea typeface="+mj-ea"/>
          <a:cs typeface="+mj-cs"/>
        </a:defRPr>
      </a:lvl1pPr>
      <a:lvl2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2pPr>
      <a:lvl3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3pPr>
      <a:lvl4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4pPr>
      <a:lvl5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5pPr>
      <a:lvl6pPr marL="457200" algn="ctr" rtl="0" fontAlgn="base">
        <a:spcBef>
          <a:spcPct val="0"/>
        </a:spcBef>
        <a:spcAft>
          <a:spcPct val="0"/>
        </a:spcAft>
        <a:defRPr kumimoji="1" sz="4400" b="1">
          <a:solidFill>
            <a:schemeClr val="tx2"/>
          </a:solidFill>
          <a:latin typeface="Helvetica" pitchFamily="34" charset="0"/>
          <a:ea typeface="ＭＳ Ｐゴシック" pitchFamily="64" charset="-128"/>
        </a:defRPr>
      </a:lvl6pPr>
      <a:lvl7pPr marL="914400" algn="ctr" rtl="0" fontAlgn="base">
        <a:spcBef>
          <a:spcPct val="0"/>
        </a:spcBef>
        <a:spcAft>
          <a:spcPct val="0"/>
        </a:spcAft>
        <a:defRPr kumimoji="1" sz="4400" b="1">
          <a:solidFill>
            <a:schemeClr val="tx2"/>
          </a:solidFill>
          <a:latin typeface="Helvetica" pitchFamily="34" charset="0"/>
          <a:ea typeface="ＭＳ Ｐゴシック" pitchFamily="64" charset="-128"/>
        </a:defRPr>
      </a:lvl7pPr>
      <a:lvl8pPr marL="1371600" algn="ctr" rtl="0" fontAlgn="base">
        <a:spcBef>
          <a:spcPct val="0"/>
        </a:spcBef>
        <a:spcAft>
          <a:spcPct val="0"/>
        </a:spcAft>
        <a:defRPr kumimoji="1" sz="4400" b="1">
          <a:solidFill>
            <a:schemeClr val="tx2"/>
          </a:solidFill>
          <a:latin typeface="Helvetica" pitchFamily="34" charset="0"/>
          <a:ea typeface="ＭＳ Ｐゴシック" pitchFamily="64" charset="-128"/>
        </a:defRPr>
      </a:lvl8pPr>
      <a:lvl9pPr marL="1828800" algn="ctr" rtl="0" fontAlgn="base">
        <a:spcBef>
          <a:spcPct val="0"/>
        </a:spcBef>
        <a:spcAft>
          <a:spcPct val="0"/>
        </a:spcAft>
        <a:defRPr kumimoji="1" sz="4400" b="1">
          <a:solidFill>
            <a:schemeClr val="tx2"/>
          </a:solidFill>
          <a:latin typeface="Helvetica" pitchFamily="34" charset="0"/>
          <a:ea typeface="ＭＳ Ｐゴシック" pitchFamily="64"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1588" y="-1588"/>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7" name="Picture 3"/>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1219200" y="1600200"/>
            <a:ext cx="5926138" cy="95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8" name="Rectangle 4"/>
          <p:cNvSpPr>
            <a:spLocks noGrp="1" noChangeArrowheads="1"/>
          </p:cNvSpPr>
          <p:nvPr>
            <p:ph type="title"/>
          </p:nvPr>
        </p:nvSpPr>
        <p:spPr bwMode="auto">
          <a:xfrm>
            <a:off x="685800" y="457200"/>
            <a:ext cx="77724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685800" y="1981200"/>
            <a:ext cx="77724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dt" sz="half" idx="2"/>
          </p:nvPr>
        </p:nvSpPr>
        <p:spPr bwMode="auto">
          <a:xfrm>
            <a:off x="685800" y="61722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mn-ea"/>
              </a:defRPr>
            </a:lvl1pPr>
          </a:lstStyle>
          <a:p>
            <a:pPr fontAlgn="base">
              <a:spcBef>
                <a:spcPct val="0"/>
              </a:spcBef>
              <a:spcAft>
                <a:spcPct val="0"/>
              </a:spcAft>
              <a:defRPr/>
            </a:pPr>
            <a:endParaRPr lang="en-US">
              <a:solidFill>
                <a:srgbClr val="272776"/>
              </a:solidFill>
            </a:endParaRPr>
          </a:p>
        </p:txBody>
      </p:sp>
      <p:sp>
        <p:nvSpPr>
          <p:cNvPr id="8199" name="Rectangle 7"/>
          <p:cNvSpPr>
            <a:spLocks noGrp="1" noChangeArrowheads="1"/>
          </p:cNvSpPr>
          <p:nvPr>
            <p:ph type="ftr" sz="quarter" idx="3"/>
          </p:nvPr>
        </p:nvSpPr>
        <p:spPr bwMode="auto">
          <a:xfrm>
            <a:off x="3124200" y="61722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mn-ea"/>
              </a:defRPr>
            </a:lvl1pPr>
          </a:lstStyle>
          <a:p>
            <a:pPr fontAlgn="base">
              <a:spcBef>
                <a:spcPct val="0"/>
              </a:spcBef>
              <a:spcAft>
                <a:spcPct val="0"/>
              </a:spcAft>
              <a:defRPr/>
            </a:pPr>
            <a:endParaRPr lang="en-US">
              <a:solidFill>
                <a:srgbClr val="272776"/>
              </a:solidFill>
            </a:endParaRPr>
          </a:p>
        </p:txBody>
      </p:sp>
      <p:sp>
        <p:nvSpPr>
          <p:cNvPr id="8200" name="Rectangle 8"/>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ea typeface="+mn-ea"/>
              </a:defRPr>
            </a:lvl1pPr>
          </a:lstStyle>
          <a:p>
            <a:pPr fontAlgn="base">
              <a:spcBef>
                <a:spcPct val="0"/>
              </a:spcBef>
              <a:spcAft>
                <a:spcPct val="0"/>
              </a:spcAft>
              <a:defRPr/>
            </a:pPr>
            <a:fld id="{39578D83-A62F-4A84-B348-653D179AD29E}" type="slidenum">
              <a:rPr lang="en-US">
                <a:solidFill>
                  <a:srgbClr val="272776"/>
                </a:solidFill>
              </a:rPr>
              <a:pPr fontAlgn="base">
                <a:spcBef>
                  <a:spcPct val="0"/>
                </a:spcBef>
                <a:spcAft>
                  <a:spcPct val="0"/>
                </a:spcAft>
                <a:defRPr/>
              </a:pPr>
              <a:t>‹#›</a:t>
            </a:fld>
            <a:endParaRPr lang="en-US">
              <a:solidFill>
                <a:srgbClr val="272776"/>
              </a:solidFill>
            </a:endParaRPr>
          </a:p>
        </p:txBody>
      </p:sp>
    </p:spTree>
    <p:extLst>
      <p:ext uri="{BB962C8B-B14F-4D97-AF65-F5344CB8AC3E}">
        <p14:creationId xmlns:p14="http://schemas.microsoft.com/office/powerpoint/2010/main" xmlns="" val="2173655666"/>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Lst>
  <p:timing>
    <p:tnLst>
      <p:par>
        <p:cTn id="1" dur="indefinite" restart="never" nodeType="tmRoot"/>
      </p:par>
    </p:tnLst>
  </p:timing>
  <p:txStyles>
    <p:titleStyle>
      <a:lvl1pPr algn="ctr" rtl="0" eaLnBrk="0" fontAlgn="base" hangingPunct="0">
        <a:spcBef>
          <a:spcPct val="0"/>
        </a:spcBef>
        <a:spcAft>
          <a:spcPct val="0"/>
        </a:spcAft>
        <a:defRPr kumimoji="1" sz="4400" b="1">
          <a:solidFill>
            <a:schemeClr val="tx2"/>
          </a:solidFill>
          <a:latin typeface="+mj-lt"/>
          <a:ea typeface="+mj-ea"/>
          <a:cs typeface="+mj-cs"/>
        </a:defRPr>
      </a:lvl1pPr>
      <a:lvl2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2pPr>
      <a:lvl3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3pPr>
      <a:lvl4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4pPr>
      <a:lvl5pPr algn="ctr" rtl="0" eaLnBrk="0" fontAlgn="base" hangingPunct="0">
        <a:spcBef>
          <a:spcPct val="0"/>
        </a:spcBef>
        <a:spcAft>
          <a:spcPct val="0"/>
        </a:spcAft>
        <a:defRPr kumimoji="1" sz="4400" b="1">
          <a:solidFill>
            <a:schemeClr val="tx2"/>
          </a:solidFill>
          <a:latin typeface="Helvetica" pitchFamily="34" charset="0"/>
          <a:ea typeface="ＭＳ Ｐゴシック" pitchFamily="64" charset="-128"/>
        </a:defRPr>
      </a:lvl5pPr>
      <a:lvl6pPr marL="457200" algn="ctr" rtl="0" fontAlgn="base">
        <a:spcBef>
          <a:spcPct val="0"/>
        </a:spcBef>
        <a:spcAft>
          <a:spcPct val="0"/>
        </a:spcAft>
        <a:defRPr kumimoji="1" sz="4400" b="1">
          <a:solidFill>
            <a:schemeClr val="tx2"/>
          </a:solidFill>
          <a:latin typeface="Helvetica" pitchFamily="34" charset="0"/>
          <a:ea typeface="ＭＳ Ｐゴシック" pitchFamily="64" charset="-128"/>
        </a:defRPr>
      </a:lvl6pPr>
      <a:lvl7pPr marL="914400" algn="ctr" rtl="0" fontAlgn="base">
        <a:spcBef>
          <a:spcPct val="0"/>
        </a:spcBef>
        <a:spcAft>
          <a:spcPct val="0"/>
        </a:spcAft>
        <a:defRPr kumimoji="1" sz="4400" b="1">
          <a:solidFill>
            <a:schemeClr val="tx2"/>
          </a:solidFill>
          <a:latin typeface="Helvetica" pitchFamily="34" charset="0"/>
          <a:ea typeface="ＭＳ Ｐゴシック" pitchFamily="64" charset="-128"/>
        </a:defRPr>
      </a:lvl7pPr>
      <a:lvl8pPr marL="1371600" algn="ctr" rtl="0" fontAlgn="base">
        <a:spcBef>
          <a:spcPct val="0"/>
        </a:spcBef>
        <a:spcAft>
          <a:spcPct val="0"/>
        </a:spcAft>
        <a:defRPr kumimoji="1" sz="4400" b="1">
          <a:solidFill>
            <a:schemeClr val="tx2"/>
          </a:solidFill>
          <a:latin typeface="Helvetica" pitchFamily="34" charset="0"/>
          <a:ea typeface="ＭＳ Ｐゴシック" pitchFamily="64" charset="-128"/>
        </a:defRPr>
      </a:lvl8pPr>
      <a:lvl9pPr marL="1828800" algn="ctr" rtl="0" fontAlgn="base">
        <a:spcBef>
          <a:spcPct val="0"/>
        </a:spcBef>
        <a:spcAft>
          <a:spcPct val="0"/>
        </a:spcAft>
        <a:defRPr kumimoji="1" sz="4400" b="1">
          <a:solidFill>
            <a:schemeClr val="tx2"/>
          </a:solidFill>
          <a:latin typeface="Helvetica" pitchFamily="34" charset="0"/>
          <a:ea typeface="ＭＳ Ｐゴシック" pitchFamily="64"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Chart3.xls"/><Relationship Id="rId2" Type="http://schemas.openxmlformats.org/officeDocument/2006/relationships/slideLayout" Target="../slideLayouts/slideLayout45.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8.xml"/><Relationship Id="rId1" Type="http://schemas.openxmlformats.org/officeDocument/2006/relationships/vmlDrawing" Target="../drawings/vmlDrawing4.vml"/><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8.xml"/><Relationship Id="rId1" Type="http://schemas.openxmlformats.org/officeDocument/2006/relationships/vmlDrawing" Target="../drawings/vmlDrawing5.vml"/><Relationship Id="rId4" Type="http://schemas.openxmlformats.org/officeDocument/2006/relationships/oleObject" Target="../embeddings/Microsoft_Office_Excel_Chart4.xls"/></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8.xml"/><Relationship Id="rId1" Type="http://schemas.openxmlformats.org/officeDocument/2006/relationships/vmlDrawing" Target="../drawings/vmlDrawing6.vml"/><Relationship Id="rId4" Type="http://schemas.openxmlformats.org/officeDocument/2006/relationships/oleObject" Target="../embeddings/Microsoft_Office_Excel_Chart5.xls"/></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vmlDrawing" Target="../drawings/vmlDrawing1.vml"/><Relationship Id="rId4" Type="http://schemas.openxmlformats.org/officeDocument/2006/relationships/oleObject" Target="../embeddings/Microsoft_Office_Excel_Chart1.xls"/></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9.xml"/><Relationship Id="rId1" Type="http://schemas.openxmlformats.org/officeDocument/2006/relationships/vmlDrawing" Target="../drawings/vmlDrawing2.vml"/><Relationship Id="rId4" Type="http://schemas.openxmlformats.org/officeDocument/2006/relationships/oleObject" Target="../embeddings/Microsoft_Office_Excel_Chart2.xls"/></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p:txBody>
          <a:bodyPr>
            <a:normAutofit fontScale="90000"/>
          </a:bodyPr>
          <a:lstStyle/>
          <a:p>
            <a:pPr eaLnBrk="1" hangingPunct="1"/>
            <a:r>
              <a:rPr lang="en-US" smtClean="0"/>
              <a:t>Understanding Office Discipline Referral Data</a:t>
            </a:r>
          </a:p>
        </p:txBody>
      </p:sp>
      <p:sp>
        <p:nvSpPr>
          <p:cNvPr id="63491" name="Rectangle 3"/>
          <p:cNvSpPr>
            <a:spLocks noGrp="1" noChangeArrowheads="1"/>
          </p:cNvSpPr>
          <p:nvPr>
            <p:ph type="subTitle" idx="1"/>
          </p:nvPr>
        </p:nvSpPr>
        <p:spPr/>
        <p:txBody>
          <a:bodyPr/>
          <a:lstStyle/>
          <a:p>
            <a:pPr eaLnBrk="1" hangingPunct="1"/>
            <a:endParaRPr lang="en-US" smtClean="0"/>
          </a:p>
        </p:txBody>
      </p:sp>
    </p:spTree>
    <p:extLst>
      <p:ext uri="{BB962C8B-B14F-4D97-AF65-F5344CB8AC3E}">
        <p14:creationId xmlns:p14="http://schemas.microsoft.com/office/powerpoint/2010/main" xmlns="" val="225841283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2" descr="a2e4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3731" name="Text Box 3"/>
          <p:cNvSpPr txBox="1">
            <a:spLocks noChangeArrowheads="1"/>
          </p:cNvSpPr>
          <p:nvPr/>
        </p:nvSpPr>
        <p:spPr bwMode="auto">
          <a:xfrm>
            <a:off x="3756025" y="944563"/>
            <a:ext cx="563563"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Incident </a:t>
            </a:r>
          </a:p>
        </p:txBody>
      </p:sp>
      <p:sp>
        <p:nvSpPr>
          <p:cNvPr id="73732" name="Text Box 4"/>
          <p:cNvSpPr txBox="1">
            <a:spLocks noChangeArrowheads="1"/>
          </p:cNvSpPr>
          <p:nvPr/>
        </p:nvSpPr>
        <p:spPr bwMode="auto">
          <a:xfrm>
            <a:off x="4689475" y="944563"/>
            <a:ext cx="636588"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Count for </a:t>
            </a:r>
          </a:p>
        </p:txBody>
      </p:sp>
      <p:sp>
        <p:nvSpPr>
          <p:cNvPr id="73733" name="Text Box 5"/>
          <p:cNvSpPr txBox="1">
            <a:spLocks noChangeArrowheads="1"/>
          </p:cNvSpPr>
          <p:nvPr/>
        </p:nvSpPr>
        <p:spPr bwMode="auto">
          <a:xfrm>
            <a:off x="3673475" y="1014413"/>
            <a:ext cx="728663"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Time Code </a:t>
            </a:r>
          </a:p>
        </p:txBody>
      </p:sp>
      <p:sp>
        <p:nvSpPr>
          <p:cNvPr id="73734" name="Text Box 6"/>
          <p:cNvSpPr txBox="1">
            <a:spLocks noChangeArrowheads="1"/>
          </p:cNvSpPr>
          <p:nvPr/>
        </p:nvSpPr>
        <p:spPr bwMode="auto">
          <a:xfrm>
            <a:off x="4421188" y="1014413"/>
            <a:ext cx="1184275"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Incident Code Time </a:t>
            </a:r>
          </a:p>
        </p:txBody>
      </p:sp>
      <p:sp>
        <p:nvSpPr>
          <p:cNvPr id="73735" name="Text Box 7"/>
          <p:cNvSpPr txBox="1">
            <a:spLocks noChangeArrowheads="1"/>
          </p:cNvSpPr>
          <p:nvPr/>
        </p:nvSpPr>
        <p:spPr bwMode="auto">
          <a:xfrm>
            <a:off x="3930650" y="1158875"/>
            <a:ext cx="2095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 </a:t>
            </a:r>
          </a:p>
        </p:txBody>
      </p:sp>
      <p:sp>
        <p:nvSpPr>
          <p:cNvPr id="73736" name="Text Box 8"/>
          <p:cNvSpPr txBox="1">
            <a:spLocks noChangeArrowheads="1"/>
          </p:cNvSpPr>
          <p:nvPr/>
        </p:nvSpPr>
        <p:spPr bwMode="auto">
          <a:xfrm>
            <a:off x="5389563" y="1158875"/>
            <a:ext cx="276225"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23 </a:t>
            </a:r>
          </a:p>
        </p:txBody>
      </p:sp>
      <p:sp>
        <p:nvSpPr>
          <p:cNvPr id="73737" name="Text Box 9"/>
          <p:cNvSpPr txBox="1">
            <a:spLocks noChangeArrowheads="1"/>
          </p:cNvSpPr>
          <p:nvPr/>
        </p:nvSpPr>
        <p:spPr bwMode="auto">
          <a:xfrm>
            <a:off x="3930650" y="1268413"/>
            <a:ext cx="209550"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2 </a:t>
            </a:r>
          </a:p>
        </p:txBody>
      </p:sp>
      <p:sp>
        <p:nvSpPr>
          <p:cNvPr id="73738" name="Text Box 10"/>
          <p:cNvSpPr txBox="1">
            <a:spLocks noChangeArrowheads="1"/>
          </p:cNvSpPr>
          <p:nvPr/>
        </p:nvSpPr>
        <p:spPr bwMode="auto">
          <a:xfrm>
            <a:off x="5389563" y="1268413"/>
            <a:ext cx="276225"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16 </a:t>
            </a:r>
          </a:p>
        </p:txBody>
      </p:sp>
      <p:sp>
        <p:nvSpPr>
          <p:cNvPr id="73739" name="Text Box 11"/>
          <p:cNvSpPr txBox="1">
            <a:spLocks noChangeArrowheads="1"/>
          </p:cNvSpPr>
          <p:nvPr/>
        </p:nvSpPr>
        <p:spPr bwMode="auto">
          <a:xfrm>
            <a:off x="3930650" y="1379538"/>
            <a:ext cx="2095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3 </a:t>
            </a:r>
          </a:p>
        </p:txBody>
      </p:sp>
      <p:sp>
        <p:nvSpPr>
          <p:cNvPr id="73740" name="Text Box 12"/>
          <p:cNvSpPr txBox="1">
            <a:spLocks noChangeArrowheads="1"/>
          </p:cNvSpPr>
          <p:nvPr/>
        </p:nvSpPr>
        <p:spPr bwMode="auto">
          <a:xfrm>
            <a:off x="5389563" y="1379538"/>
            <a:ext cx="276225"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14 </a:t>
            </a:r>
          </a:p>
        </p:txBody>
      </p:sp>
      <p:sp>
        <p:nvSpPr>
          <p:cNvPr id="73741" name="Text Box 13"/>
          <p:cNvSpPr txBox="1">
            <a:spLocks noChangeArrowheads="1"/>
          </p:cNvSpPr>
          <p:nvPr/>
        </p:nvSpPr>
        <p:spPr bwMode="auto">
          <a:xfrm>
            <a:off x="3930650" y="1490663"/>
            <a:ext cx="2095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4 </a:t>
            </a:r>
          </a:p>
        </p:txBody>
      </p:sp>
      <p:sp>
        <p:nvSpPr>
          <p:cNvPr id="73742" name="Text Box 14"/>
          <p:cNvSpPr txBox="1">
            <a:spLocks noChangeArrowheads="1"/>
          </p:cNvSpPr>
          <p:nvPr/>
        </p:nvSpPr>
        <p:spPr bwMode="auto">
          <a:xfrm>
            <a:off x="5389563" y="1490663"/>
            <a:ext cx="276225"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11 </a:t>
            </a:r>
          </a:p>
        </p:txBody>
      </p:sp>
      <p:sp>
        <p:nvSpPr>
          <p:cNvPr id="73743" name="Text Box 15"/>
          <p:cNvSpPr txBox="1">
            <a:spLocks noChangeArrowheads="1"/>
          </p:cNvSpPr>
          <p:nvPr/>
        </p:nvSpPr>
        <p:spPr bwMode="auto">
          <a:xfrm>
            <a:off x="3930650" y="1600200"/>
            <a:ext cx="209550"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5 </a:t>
            </a:r>
          </a:p>
        </p:txBody>
      </p:sp>
      <p:sp>
        <p:nvSpPr>
          <p:cNvPr id="73744" name="Text Box 16"/>
          <p:cNvSpPr txBox="1">
            <a:spLocks noChangeArrowheads="1"/>
          </p:cNvSpPr>
          <p:nvPr/>
        </p:nvSpPr>
        <p:spPr bwMode="auto">
          <a:xfrm>
            <a:off x="5389563" y="1600200"/>
            <a:ext cx="276225"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16 </a:t>
            </a:r>
          </a:p>
        </p:txBody>
      </p:sp>
      <p:sp>
        <p:nvSpPr>
          <p:cNvPr id="73745" name="Text Box 17"/>
          <p:cNvSpPr txBox="1">
            <a:spLocks noChangeArrowheads="1"/>
          </p:cNvSpPr>
          <p:nvPr/>
        </p:nvSpPr>
        <p:spPr bwMode="auto">
          <a:xfrm>
            <a:off x="3930650" y="1711325"/>
            <a:ext cx="2095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6 </a:t>
            </a:r>
          </a:p>
        </p:txBody>
      </p:sp>
      <p:sp>
        <p:nvSpPr>
          <p:cNvPr id="73746" name="Text Box 18"/>
          <p:cNvSpPr txBox="1">
            <a:spLocks noChangeArrowheads="1"/>
          </p:cNvSpPr>
          <p:nvPr/>
        </p:nvSpPr>
        <p:spPr bwMode="auto">
          <a:xfrm>
            <a:off x="5389563" y="1711325"/>
            <a:ext cx="276225"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17 </a:t>
            </a:r>
          </a:p>
        </p:txBody>
      </p:sp>
      <p:sp>
        <p:nvSpPr>
          <p:cNvPr id="73747" name="Text Box 19"/>
          <p:cNvSpPr txBox="1">
            <a:spLocks noChangeArrowheads="1"/>
          </p:cNvSpPr>
          <p:nvPr/>
        </p:nvSpPr>
        <p:spPr bwMode="auto">
          <a:xfrm>
            <a:off x="3930650" y="1822450"/>
            <a:ext cx="2095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7 </a:t>
            </a:r>
          </a:p>
        </p:txBody>
      </p:sp>
      <p:sp>
        <p:nvSpPr>
          <p:cNvPr id="73748" name="Text Box 20"/>
          <p:cNvSpPr txBox="1">
            <a:spLocks noChangeArrowheads="1"/>
          </p:cNvSpPr>
          <p:nvPr/>
        </p:nvSpPr>
        <p:spPr bwMode="auto">
          <a:xfrm>
            <a:off x="5389563" y="1822450"/>
            <a:ext cx="276225"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21 </a:t>
            </a:r>
          </a:p>
        </p:txBody>
      </p:sp>
      <p:sp>
        <p:nvSpPr>
          <p:cNvPr id="73749" name="Text Box 21"/>
          <p:cNvSpPr txBox="1">
            <a:spLocks noChangeArrowheads="1"/>
          </p:cNvSpPr>
          <p:nvPr/>
        </p:nvSpPr>
        <p:spPr bwMode="auto">
          <a:xfrm>
            <a:off x="3930650" y="1931988"/>
            <a:ext cx="209550"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8 </a:t>
            </a:r>
          </a:p>
        </p:txBody>
      </p:sp>
      <p:sp>
        <p:nvSpPr>
          <p:cNvPr id="73750" name="Text Box 22"/>
          <p:cNvSpPr txBox="1">
            <a:spLocks noChangeArrowheads="1"/>
          </p:cNvSpPr>
          <p:nvPr/>
        </p:nvSpPr>
        <p:spPr bwMode="auto">
          <a:xfrm>
            <a:off x="5389563" y="1931988"/>
            <a:ext cx="276225"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49 </a:t>
            </a:r>
          </a:p>
        </p:txBody>
      </p:sp>
      <p:sp>
        <p:nvSpPr>
          <p:cNvPr id="73751" name="Text Box 23"/>
          <p:cNvSpPr txBox="1">
            <a:spLocks noChangeArrowheads="1"/>
          </p:cNvSpPr>
          <p:nvPr/>
        </p:nvSpPr>
        <p:spPr bwMode="auto">
          <a:xfrm>
            <a:off x="4276725" y="2111375"/>
            <a:ext cx="677863"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Bold"/>
              </a:rPr>
              <a:t>Total: 167 </a:t>
            </a:r>
          </a:p>
        </p:txBody>
      </p:sp>
      <p:sp>
        <p:nvSpPr>
          <p:cNvPr id="73752" name="Text Box 24"/>
          <p:cNvSpPr txBox="1">
            <a:spLocks noChangeArrowheads="1"/>
          </p:cNvSpPr>
          <p:nvPr/>
        </p:nvSpPr>
        <p:spPr bwMode="auto">
          <a:xfrm>
            <a:off x="965200" y="4978400"/>
            <a:ext cx="928688"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Time Intervals: </a:t>
            </a:r>
          </a:p>
        </p:txBody>
      </p:sp>
      <p:sp>
        <p:nvSpPr>
          <p:cNvPr id="73753" name="Text Box 25"/>
          <p:cNvSpPr txBox="1">
            <a:spLocks noChangeArrowheads="1"/>
          </p:cNvSpPr>
          <p:nvPr/>
        </p:nvSpPr>
        <p:spPr bwMode="auto">
          <a:xfrm>
            <a:off x="1111250" y="5114925"/>
            <a:ext cx="1217613"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0 = Time missing	 </a:t>
            </a:r>
          </a:p>
        </p:txBody>
      </p:sp>
      <p:sp>
        <p:nvSpPr>
          <p:cNvPr id="73754" name="Text Box 26"/>
          <p:cNvSpPr txBox="1">
            <a:spLocks noChangeArrowheads="1"/>
          </p:cNvSpPr>
          <p:nvPr/>
        </p:nvSpPr>
        <p:spPr bwMode="auto">
          <a:xfrm>
            <a:off x="2155825" y="5114925"/>
            <a:ext cx="1217613"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 = 07:00 - 07:59	 </a:t>
            </a:r>
          </a:p>
        </p:txBody>
      </p:sp>
      <p:sp>
        <p:nvSpPr>
          <p:cNvPr id="73755" name="Text Box 27"/>
          <p:cNvSpPr txBox="1">
            <a:spLocks noChangeArrowheads="1"/>
          </p:cNvSpPr>
          <p:nvPr/>
        </p:nvSpPr>
        <p:spPr bwMode="auto">
          <a:xfrm>
            <a:off x="3198813" y="5114925"/>
            <a:ext cx="1217612"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2 = 08:00 - 08:59	 </a:t>
            </a:r>
          </a:p>
        </p:txBody>
      </p:sp>
      <p:sp>
        <p:nvSpPr>
          <p:cNvPr id="73756" name="Text Box 28"/>
          <p:cNvSpPr txBox="1">
            <a:spLocks noChangeArrowheads="1"/>
          </p:cNvSpPr>
          <p:nvPr/>
        </p:nvSpPr>
        <p:spPr bwMode="auto">
          <a:xfrm>
            <a:off x="4244975" y="5114925"/>
            <a:ext cx="1217613"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3 = 09:00 - 09:59	 </a:t>
            </a:r>
          </a:p>
        </p:txBody>
      </p:sp>
      <p:sp>
        <p:nvSpPr>
          <p:cNvPr id="73757" name="Text Box 29"/>
          <p:cNvSpPr txBox="1">
            <a:spLocks noChangeArrowheads="1"/>
          </p:cNvSpPr>
          <p:nvPr/>
        </p:nvSpPr>
        <p:spPr bwMode="auto">
          <a:xfrm>
            <a:off x="5291138" y="5114925"/>
            <a:ext cx="1057275" cy="131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4 = 10:00 - 10:59 </a:t>
            </a:r>
          </a:p>
        </p:txBody>
      </p:sp>
      <p:sp>
        <p:nvSpPr>
          <p:cNvPr id="73758" name="Text Box 30"/>
          <p:cNvSpPr txBox="1">
            <a:spLocks noChangeArrowheads="1"/>
          </p:cNvSpPr>
          <p:nvPr/>
        </p:nvSpPr>
        <p:spPr bwMode="auto">
          <a:xfrm>
            <a:off x="1111250" y="5183188"/>
            <a:ext cx="1217613"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5 = 11:00 - 11:59	 </a:t>
            </a:r>
          </a:p>
        </p:txBody>
      </p:sp>
      <p:sp>
        <p:nvSpPr>
          <p:cNvPr id="73759" name="Text Box 31"/>
          <p:cNvSpPr txBox="1">
            <a:spLocks noChangeArrowheads="1"/>
          </p:cNvSpPr>
          <p:nvPr/>
        </p:nvSpPr>
        <p:spPr bwMode="auto">
          <a:xfrm>
            <a:off x="2155825" y="5183188"/>
            <a:ext cx="1217613"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6 = 12:00 - 12:59	 </a:t>
            </a:r>
          </a:p>
        </p:txBody>
      </p:sp>
      <p:sp>
        <p:nvSpPr>
          <p:cNvPr id="73760" name="Text Box 32"/>
          <p:cNvSpPr txBox="1">
            <a:spLocks noChangeArrowheads="1"/>
          </p:cNvSpPr>
          <p:nvPr/>
        </p:nvSpPr>
        <p:spPr bwMode="auto">
          <a:xfrm>
            <a:off x="3200400" y="5183188"/>
            <a:ext cx="1219200"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7 = 13:00 - 13:59	 </a:t>
            </a:r>
          </a:p>
        </p:txBody>
      </p:sp>
      <p:sp>
        <p:nvSpPr>
          <p:cNvPr id="73761" name="Text Box 33"/>
          <p:cNvSpPr txBox="1">
            <a:spLocks noChangeArrowheads="1"/>
          </p:cNvSpPr>
          <p:nvPr/>
        </p:nvSpPr>
        <p:spPr bwMode="auto">
          <a:xfrm>
            <a:off x="4244975" y="5183188"/>
            <a:ext cx="1217613"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8 = 14:00 - 14:59	 </a:t>
            </a:r>
          </a:p>
        </p:txBody>
      </p:sp>
      <p:sp>
        <p:nvSpPr>
          <p:cNvPr id="73762" name="Text Box 34"/>
          <p:cNvSpPr txBox="1">
            <a:spLocks noChangeArrowheads="1"/>
          </p:cNvSpPr>
          <p:nvPr/>
        </p:nvSpPr>
        <p:spPr bwMode="auto">
          <a:xfrm>
            <a:off x="5291138" y="5183188"/>
            <a:ext cx="1057275" cy="131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9 = 15:00 - 15:59 </a:t>
            </a:r>
          </a:p>
        </p:txBody>
      </p:sp>
      <p:sp>
        <p:nvSpPr>
          <p:cNvPr id="73763" name="Text Box 35"/>
          <p:cNvSpPr txBox="1">
            <a:spLocks noChangeArrowheads="1"/>
          </p:cNvSpPr>
          <p:nvPr/>
        </p:nvSpPr>
        <p:spPr bwMode="auto">
          <a:xfrm>
            <a:off x="1044575" y="5253038"/>
            <a:ext cx="1217613"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10 = 16:00 - 16:59	 </a:t>
            </a:r>
          </a:p>
        </p:txBody>
      </p:sp>
      <p:sp>
        <p:nvSpPr>
          <p:cNvPr id="73764" name="Text Box 36"/>
          <p:cNvSpPr txBox="1">
            <a:spLocks noChangeArrowheads="1"/>
          </p:cNvSpPr>
          <p:nvPr/>
        </p:nvSpPr>
        <p:spPr bwMode="auto">
          <a:xfrm>
            <a:off x="2089150" y="5253038"/>
            <a:ext cx="121920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11 = 17:00 - 17:59	 </a:t>
            </a:r>
          </a:p>
        </p:txBody>
      </p:sp>
      <p:sp>
        <p:nvSpPr>
          <p:cNvPr id="73765" name="Text Box 37"/>
          <p:cNvSpPr txBox="1">
            <a:spLocks noChangeArrowheads="1"/>
          </p:cNvSpPr>
          <p:nvPr/>
        </p:nvSpPr>
        <p:spPr bwMode="auto">
          <a:xfrm>
            <a:off x="3133725" y="5253038"/>
            <a:ext cx="1217613"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12 = 18:00 - 18:59	 </a:t>
            </a:r>
          </a:p>
        </p:txBody>
      </p:sp>
      <p:sp>
        <p:nvSpPr>
          <p:cNvPr id="73766" name="Text Box 38"/>
          <p:cNvSpPr txBox="1">
            <a:spLocks noChangeArrowheads="1"/>
          </p:cNvSpPr>
          <p:nvPr/>
        </p:nvSpPr>
        <p:spPr bwMode="auto">
          <a:xfrm>
            <a:off x="4179888" y="5253038"/>
            <a:ext cx="1217612"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13 = 19:00 - 19:59	 </a:t>
            </a:r>
          </a:p>
        </p:txBody>
      </p:sp>
      <p:sp>
        <p:nvSpPr>
          <p:cNvPr id="73767" name="Text Box 39"/>
          <p:cNvSpPr txBox="1">
            <a:spLocks noChangeArrowheads="1"/>
          </p:cNvSpPr>
          <p:nvPr/>
        </p:nvSpPr>
        <p:spPr bwMode="auto">
          <a:xfrm>
            <a:off x="5224463" y="5253038"/>
            <a:ext cx="11239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14 = 20:00 - 20:59 </a:t>
            </a:r>
          </a:p>
        </p:txBody>
      </p:sp>
      <p:sp>
        <p:nvSpPr>
          <p:cNvPr id="73768" name="Text Box 40"/>
          <p:cNvSpPr txBox="1">
            <a:spLocks noChangeArrowheads="1"/>
          </p:cNvSpPr>
          <p:nvPr/>
        </p:nvSpPr>
        <p:spPr bwMode="auto">
          <a:xfrm>
            <a:off x="1044575" y="5321300"/>
            <a:ext cx="1217613"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15 = 21:00 - 21:59	 </a:t>
            </a:r>
          </a:p>
        </p:txBody>
      </p:sp>
      <p:sp>
        <p:nvSpPr>
          <p:cNvPr id="73769" name="Text Box 41"/>
          <p:cNvSpPr txBox="1">
            <a:spLocks noChangeArrowheads="1"/>
          </p:cNvSpPr>
          <p:nvPr/>
        </p:nvSpPr>
        <p:spPr bwMode="auto">
          <a:xfrm>
            <a:off x="2089150" y="5321300"/>
            <a:ext cx="121920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16 = 22:00 - 22:59	 </a:t>
            </a:r>
          </a:p>
        </p:txBody>
      </p:sp>
      <p:sp>
        <p:nvSpPr>
          <p:cNvPr id="73770" name="Text Box 42"/>
          <p:cNvSpPr txBox="1">
            <a:spLocks noChangeArrowheads="1"/>
          </p:cNvSpPr>
          <p:nvPr/>
        </p:nvSpPr>
        <p:spPr bwMode="auto">
          <a:xfrm>
            <a:off x="3133725" y="5321300"/>
            <a:ext cx="1123950" cy="130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just" eaLnBrk="1" hangingPunct="1">
              <a:lnSpc>
                <a:spcPts val="788"/>
              </a:lnSpc>
              <a:spcBef>
                <a:spcPts val="13"/>
              </a:spcBef>
              <a:spcAft>
                <a:spcPts val="13"/>
              </a:spcAft>
            </a:pPr>
            <a:r>
              <a:rPr lang="en-US" sz="800">
                <a:solidFill>
                  <a:srgbClr val="000000"/>
                </a:solidFill>
                <a:latin typeface="Arial" charset="0"/>
              </a:rPr>
              <a:t>17 = 23:00 - 23:59 </a:t>
            </a:r>
          </a:p>
        </p:txBody>
      </p:sp>
      <p:sp>
        <p:nvSpPr>
          <p:cNvPr id="129067" name="AutoShape 4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3772" name="Text Box 4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40817247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df08192c6616e1716d875ab1898246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0051"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4756"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198996521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title"/>
          </p:nvPr>
        </p:nvSpPr>
        <p:spPr/>
        <p:txBody>
          <a:bodyPr/>
          <a:lstStyle/>
          <a:p>
            <a:pPr eaLnBrk="1" hangingPunct="1"/>
            <a:r>
              <a:rPr lang="en-US" smtClean="0"/>
              <a:t>Referrals by Student</a:t>
            </a:r>
          </a:p>
        </p:txBody>
      </p:sp>
      <p:graphicFrame>
        <p:nvGraphicFramePr>
          <p:cNvPr id="75779" name="Object 3"/>
          <p:cNvGraphicFramePr>
            <a:graphicFrameLocks noChangeAspect="1"/>
          </p:cNvGraphicFramePr>
          <p:nvPr>
            <p:ph sz="half" idx="1"/>
          </p:nvPr>
        </p:nvGraphicFramePr>
        <p:xfrm>
          <a:off x="0" y="2057400"/>
          <a:ext cx="5715000" cy="4144963"/>
        </p:xfrm>
        <a:graphic>
          <a:graphicData uri="http://schemas.openxmlformats.org/presentationml/2006/ole">
            <p:oleObj spid="_x0000_s3076" name="Chart" r:id="rId3" imgW="6934200" imgH="4934016" progId="Excel.Chart.8">
              <p:embed/>
            </p:oleObj>
          </a:graphicData>
        </a:graphic>
      </p:graphicFrame>
      <p:sp>
        <p:nvSpPr>
          <p:cNvPr id="242694" name="AutoShape 6"/>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5781" name="Text Box 7"/>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graphicFrame>
        <p:nvGraphicFramePr>
          <p:cNvPr id="242768" name="Group 80"/>
          <p:cNvGraphicFramePr>
            <a:graphicFrameLocks noGrp="1"/>
          </p:cNvGraphicFramePr>
          <p:nvPr>
            <p:ph sz="half" idx="2"/>
          </p:nvPr>
        </p:nvGraphicFramePr>
        <p:xfrm>
          <a:off x="4876800" y="3505200"/>
          <a:ext cx="3810000" cy="2438400"/>
        </p:xfrm>
        <a:graphic>
          <a:graphicData uri="http://schemas.openxmlformats.org/drawingml/2006/table">
            <a:tbl>
              <a:tblPr/>
              <a:tblGrid>
                <a:gridCol w="1728788"/>
                <a:gridCol w="1111250"/>
                <a:gridCol w="969962"/>
              </a:tblGrid>
              <a:tr h="609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Total Enrollment</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cap="flat">
                      <a:noFill/>
                    </a:lnL>
                    <a:lnR>
                      <a:noFill/>
                    </a:lnR>
                    <a:lnT cap="fla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327</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a:noFill/>
                    </a:lnR>
                    <a:lnT cap="flat">
                      <a:noFill/>
                    </a:lnT>
                    <a:lnB>
                      <a:noFill/>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 </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cap="flat">
                      <a:noFill/>
                    </a:lnR>
                    <a:lnT cap="flat">
                      <a:noFill/>
                    </a:lnT>
                    <a:lnB>
                      <a:noFill/>
                    </a:lnB>
                    <a:lnTlToBr>
                      <a:noFill/>
                    </a:lnTlToBr>
                    <a:lnBlToTr>
                      <a:noFill/>
                    </a:lnBlToTr>
                    <a:solidFill>
                      <a:srgbClr val="FFFF00"/>
                    </a:solidFill>
                  </a:tcPr>
                </a:tc>
              </a:tr>
              <a:tr h="609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 of Students with 0-1</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cap="flat">
                      <a:noFill/>
                    </a:lnL>
                    <a:lnR>
                      <a:noFill/>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247</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76%</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cap="flat">
                      <a:noFill/>
                    </a:lnR>
                    <a:lnT>
                      <a:noFill/>
                    </a:lnT>
                    <a:lnB>
                      <a:noFill/>
                    </a:lnB>
                    <a:lnTlToBr>
                      <a:noFill/>
                    </a:lnTlToBr>
                    <a:lnBlToTr>
                      <a:noFill/>
                    </a:lnBlToTr>
                    <a:solidFill>
                      <a:srgbClr val="FFFF00"/>
                    </a:solidFill>
                  </a:tcPr>
                </a:tc>
              </a:tr>
              <a:tr h="609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 of Students with 2-4</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cap="flat">
                      <a:noFill/>
                    </a:lnL>
                    <a:lnR>
                      <a:noFill/>
                    </a:lnR>
                    <a:lnT>
                      <a:noFill/>
                    </a:lnT>
                    <a:lnB>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68</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a:noFill/>
                    </a:lnR>
                    <a:lnT>
                      <a:noFill/>
                    </a:lnT>
                    <a:lnB>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21%</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cap="flat">
                      <a:noFill/>
                    </a:lnR>
                    <a:lnT>
                      <a:noFill/>
                    </a:lnT>
                    <a:lnB>
                      <a:noFill/>
                    </a:lnB>
                    <a:lnTlToBr>
                      <a:noFill/>
                    </a:lnTlToBr>
                    <a:lnBlToTr>
                      <a:noFill/>
                    </a:lnBlToTr>
                    <a:solidFill>
                      <a:srgbClr val="FFFF00"/>
                    </a:solidFill>
                  </a:tcPr>
                </a:tc>
              </a:tr>
              <a:tr h="6096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 of Students with 6+</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cap="flat">
                      <a:noFill/>
                    </a:lnL>
                    <a:lnR>
                      <a:noFill/>
                    </a:lnR>
                    <a:lnT>
                      <a:noFill/>
                    </a:lnT>
                    <a:lnB cap="flat">
                      <a:noFill/>
                    </a:lnB>
                    <a:lnTlToBr>
                      <a:noFill/>
                    </a:lnTlToBr>
                    <a:lnBlToTr>
                      <a:noFill/>
                    </a:lnBlToTr>
                    <a:solidFill>
                      <a:srgbClr val="FFFF99"/>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12</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a:noFill/>
                    </a:lnR>
                    <a:lnT>
                      <a:noFill/>
                    </a:lnT>
                    <a:lnB cap="flat">
                      <a:noFill/>
                    </a:lnB>
                    <a:lnTlToBr>
                      <a:noFill/>
                    </a:lnTlToBr>
                    <a:lnBlToTr>
                      <a:noFill/>
                    </a:lnBlToTr>
                    <a:solidFill>
                      <a:srgbClr val="FFFF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ea typeface="ＭＳ Ｐゴシック" pitchFamily="64" charset="-128"/>
                          <a:cs typeface="Arial" charset="0"/>
                        </a:rPr>
                        <a:t>4%</a:t>
                      </a:r>
                      <a:endParaRPr kumimoji="0" lang="en-US" sz="1800" b="0" i="0" u="none" strike="noStrike" cap="none" normalizeH="0" baseline="0" smtClean="0">
                        <a:ln>
                          <a:noFill/>
                        </a:ln>
                        <a:solidFill>
                          <a:schemeClr val="tx1"/>
                        </a:solidFill>
                        <a:effectLst/>
                        <a:latin typeface="Arial" charset="0"/>
                        <a:ea typeface="ＭＳ Ｐゴシック" pitchFamily="64" charset="-128"/>
                      </a:endParaRPr>
                    </a:p>
                  </a:txBody>
                  <a:tcPr anchor="b" horzOverflow="overflow">
                    <a:lnL>
                      <a:noFill/>
                    </a:lnL>
                    <a:lnR cap="flat">
                      <a:noFill/>
                    </a:lnR>
                    <a:lnT>
                      <a:noFill/>
                    </a:lnT>
                    <a:lnB cap="flat">
                      <a:noFill/>
                    </a:lnB>
                    <a:lnTlToBr>
                      <a:noFill/>
                    </a:lnTlToBr>
                    <a:lnBlToTr>
                      <a:noFill/>
                    </a:lnBlToTr>
                    <a:solidFill>
                      <a:srgbClr val="FFFF00"/>
                    </a:solidFill>
                  </a:tcPr>
                </a:tc>
              </a:tr>
            </a:tbl>
          </a:graphicData>
        </a:graphic>
      </p:graphicFrame>
    </p:spTree>
    <p:extLst>
      <p:ext uri="{BB962C8B-B14F-4D97-AF65-F5344CB8AC3E}">
        <p14:creationId xmlns:p14="http://schemas.microsoft.com/office/powerpoint/2010/main" xmlns="" val="2157550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33400" y="838200"/>
            <a:ext cx="7772400" cy="838200"/>
          </a:xfrm>
        </p:spPr>
        <p:txBody>
          <a:bodyPr/>
          <a:lstStyle/>
          <a:p>
            <a:pPr eaLnBrk="1" hangingPunct="1"/>
            <a:r>
              <a:rPr lang="en-US" sz="4000" smtClean="0"/>
              <a:t>Other Referral Information</a:t>
            </a:r>
          </a:p>
        </p:txBody>
      </p:sp>
      <p:sp>
        <p:nvSpPr>
          <p:cNvPr id="76803" name="Rectangle 3"/>
          <p:cNvSpPr>
            <a:spLocks noGrp="1" noChangeArrowheads="1"/>
          </p:cNvSpPr>
          <p:nvPr>
            <p:ph type="body" idx="1"/>
          </p:nvPr>
        </p:nvSpPr>
        <p:spPr>
          <a:xfrm>
            <a:off x="914400" y="1905000"/>
            <a:ext cx="7772400" cy="3159125"/>
          </a:xfrm>
        </p:spPr>
        <p:txBody>
          <a:bodyPr/>
          <a:lstStyle/>
          <a:p>
            <a:pPr eaLnBrk="1" hangingPunct="1">
              <a:lnSpc>
                <a:spcPct val="90000"/>
              </a:lnSpc>
            </a:pPr>
            <a:r>
              <a:rPr lang="en-US" sz="2600" smtClean="0"/>
              <a:t># of referrals per Day of the Week</a:t>
            </a:r>
          </a:p>
          <a:p>
            <a:pPr eaLnBrk="1" hangingPunct="1">
              <a:lnSpc>
                <a:spcPct val="90000"/>
              </a:lnSpc>
            </a:pPr>
            <a:r>
              <a:rPr lang="en-US" sz="2600" smtClean="0"/>
              <a:t># of Suspensions (In-School and Out-of-School)</a:t>
            </a:r>
          </a:p>
          <a:p>
            <a:pPr eaLnBrk="1" hangingPunct="1">
              <a:lnSpc>
                <a:spcPct val="90000"/>
              </a:lnSpc>
            </a:pPr>
            <a:r>
              <a:rPr lang="en-US" sz="2600" smtClean="0"/>
              <a:t># of Referrals by Classroom</a:t>
            </a:r>
          </a:p>
          <a:p>
            <a:pPr eaLnBrk="1" hangingPunct="1">
              <a:lnSpc>
                <a:spcPct val="90000"/>
              </a:lnSpc>
            </a:pPr>
            <a:r>
              <a:rPr lang="en-US" sz="2600" smtClean="0"/>
              <a:t># of Referrals by Staff </a:t>
            </a:r>
          </a:p>
          <a:p>
            <a:pPr eaLnBrk="1" hangingPunct="1">
              <a:lnSpc>
                <a:spcPct val="90000"/>
              </a:lnSpc>
            </a:pPr>
            <a:r>
              <a:rPr lang="en-US" sz="2600" smtClean="0"/>
              <a:t># of Referrals compared to # of acknowledgments</a:t>
            </a:r>
          </a:p>
          <a:p>
            <a:pPr eaLnBrk="1" hangingPunct="1">
              <a:lnSpc>
                <a:spcPct val="90000"/>
              </a:lnSpc>
            </a:pPr>
            <a:r>
              <a:rPr lang="en-US" sz="2600" smtClean="0"/>
              <a:t>Others?</a:t>
            </a:r>
          </a:p>
        </p:txBody>
      </p:sp>
      <p:sp>
        <p:nvSpPr>
          <p:cNvPr id="134148" name="AutoShape 4"/>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6805" name="Text Box 5"/>
          <p:cNvSpPr txBox="1">
            <a:spLocks noChangeArrowheads="1"/>
          </p:cNvSpPr>
          <p:nvPr/>
        </p:nvSpPr>
        <p:spPr bwMode="auto">
          <a:xfrm>
            <a:off x="7696200" y="609600"/>
            <a:ext cx="1066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Sources</a:t>
            </a:r>
          </a:p>
        </p:txBody>
      </p:sp>
    </p:spTree>
    <p:extLst>
      <p:ext uri="{BB962C8B-B14F-4D97-AF65-F5344CB8AC3E}">
        <p14:creationId xmlns:p14="http://schemas.microsoft.com/office/powerpoint/2010/main" xmlns="" val="149457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26" name="Object 2"/>
          <p:cNvGraphicFramePr>
            <a:graphicFrameLocks noChangeAspect="1"/>
          </p:cNvGraphicFramePr>
          <p:nvPr/>
        </p:nvGraphicFramePr>
        <p:xfrm>
          <a:off x="381000" y="533400"/>
          <a:ext cx="7800975" cy="5876925"/>
        </p:xfrm>
        <a:graphic>
          <a:graphicData uri="http://schemas.openxmlformats.org/presentationml/2006/ole">
            <p:oleObj spid="_x0000_s4100" name="Drawing" r:id="rId4" imgW="7800840" imgH="5877000" progId="">
              <p:embed/>
            </p:oleObj>
          </a:graphicData>
        </a:graphic>
      </p:graphicFrame>
      <p:sp>
        <p:nvSpPr>
          <p:cNvPr id="135171"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7828"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301575322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endParaRPr lang="en-US" smtClean="0"/>
          </a:p>
        </p:txBody>
      </p:sp>
      <p:sp>
        <p:nvSpPr>
          <p:cNvPr id="78851" name="Rectangle 3"/>
          <p:cNvSpPr>
            <a:spLocks noGrp="1" noChangeArrowheads="1"/>
          </p:cNvSpPr>
          <p:nvPr>
            <p:ph type="body" idx="1"/>
          </p:nvPr>
        </p:nvSpPr>
        <p:spPr/>
        <p:txBody>
          <a:bodyPr/>
          <a:lstStyle/>
          <a:p>
            <a:pPr eaLnBrk="1" hangingPunct="1"/>
            <a:endParaRPr lang="en-US" smtClean="0"/>
          </a:p>
        </p:txBody>
      </p:sp>
      <p:pic>
        <p:nvPicPr>
          <p:cNvPr id="78852" name="Picture 4" descr="a16aa9c4e39c1d6747b4dd417d32bc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7221" name="AutoShape 5"/>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8854" name="Text Box 6"/>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276973974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874" name="Object 2"/>
          <p:cNvGraphicFramePr>
            <a:graphicFrameLocks noChangeAspect="1"/>
          </p:cNvGraphicFramePr>
          <p:nvPr/>
        </p:nvGraphicFramePr>
        <p:xfrm>
          <a:off x="533400" y="600075"/>
          <a:ext cx="8229600" cy="5648325"/>
        </p:xfrm>
        <a:graphic>
          <a:graphicData uri="http://schemas.openxmlformats.org/presentationml/2006/ole">
            <p:oleObj spid="_x0000_s5124" name="Chart" r:id="rId4" imgW="5514975" imgH="3305175" progId="Excel.Chart.8">
              <p:embed/>
            </p:oleObj>
          </a:graphicData>
        </a:graphic>
      </p:graphicFrame>
      <p:sp>
        <p:nvSpPr>
          <p:cNvPr id="139267"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79876"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275503224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898" name="Object 2"/>
          <p:cNvGraphicFramePr>
            <a:graphicFrameLocks noChangeAspect="1"/>
          </p:cNvGraphicFramePr>
          <p:nvPr/>
        </p:nvGraphicFramePr>
        <p:xfrm>
          <a:off x="304800" y="533400"/>
          <a:ext cx="8839200" cy="4792663"/>
        </p:xfrm>
        <a:graphic>
          <a:graphicData uri="http://schemas.openxmlformats.org/presentationml/2006/ole">
            <p:oleObj spid="_x0000_s6148" name="Chart" r:id="rId4" imgW="5353202" imgH="2724302" progId="Excel.Chart.8">
              <p:embed/>
            </p:oleObj>
          </a:graphicData>
        </a:graphic>
      </p:graphicFrame>
      <p:sp>
        <p:nvSpPr>
          <p:cNvPr id="141315"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80900"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126758114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914400" y="838200"/>
            <a:ext cx="7162800" cy="685800"/>
          </a:xfrm>
        </p:spPr>
        <p:txBody>
          <a:bodyPr/>
          <a:lstStyle/>
          <a:p>
            <a:pPr eaLnBrk="1" hangingPunct="1"/>
            <a:r>
              <a:rPr lang="en-US" sz="4000" smtClean="0"/>
              <a:t>Why Collect Data</a:t>
            </a:r>
          </a:p>
        </p:txBody>
      </p:sp>
      <p:sp>
        <p:nvSpPr>
          <p:cNvPr id="81923" name="Rectangle 3"/>
          <p:cNvSpPr>
            <a:spLocks noGrp="1" noChangeArrowheads="1"/>
          </p:cNvSpPr>
          <p:nvPr>
            <p:ph type="body" idx="1"/>
          </p:nvPr>
        </p:nvSpPr>
        <p:spPr>
          <a:xfrm>
            <a:off x="838200" y="1752600"/>
            <a:ext cx="7696200" cy="3921125"/>
          </a:xfrm>
        </p:spPr>
        <p:txBody>
          <a:bodyPr/>
          <a:lstStyle/>
          <a:p>
            <a:pPr eaLnBrk="1" hangingPunct="1"/>
            <a:r>
              <a:rPr lang="en-US" sz="2600" smtClean="0"/>
              <a:t>Decision making</a:t>
            </a:r>
          </a:p>
          <a:p>
            <a:pPr eaLnBrk="1" hangingPunct="1"/>
            <a:r>
              <a:rPr lang="en-US" sz="2600" smtClean="0"/>
              <a:t>Professional accountability</a:t>
            </a:r>
          </a:p>
          <a:p>
            <a:pPr eaLnBrk="1" hangingPunct="1"/>
            <a:r>
              <a:rPr lang="en-US" sz="2600" smtClean="0"/>
              <a:t>Decisions made with data (information) are more likely to be (a) implemented, and (b) be effective</a:t>
            </a:r>
          </a:p>
          <a:p>
            <a:pPr eaLnBrk="1" hangingPunct="1"/>
            <a:r>
              <a:rPr lang="en-US" sz="2600" smtClean="0"/>
              <a:t>You won’t just be relying on a “hunch” to know if you are effective</a:t>
            </a:r>
          </a:p>
        </p:txBody>
      </p:sp>
      <p:sp>
        <p:nvSpPr>
          <p:cNvPr id="81924" name="Text Box 4"/>
          <p:cNvSpPr txBox="1">
            <a:spLocks noChangeArrowheads="1"/>
          </p:cNvSpPr>
          <p:nvPr/>
        </p:nvSpPr>
        <p:spPr bwMode="auto">
          <a:xfrm>
            <a:off x="762000" y="5867400"/>
            <a:ext cx="7239000"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z="1600">
                <a:solidFill>
                  <a:srgbClr val="993300"/>
                </a:solidFill>
              </a:rPr>
              <a:t>Adapted from “Using Data for Decision-making” </a:t>
            </a:r>
          </a:p>
          <a:p>
            <a:pPr eaLnBrk="1" hangingPunct="1"/>
            <a:r>
              <a:rPr lang="en-US" sz="1600">
                <a:solidFill>
                  <a:srgbClr val="993300"/>
                </a:solidFill>
              </a:rPr>
              <a:t>Rob H. Horner, George Sugai, Teri Lewis-Palmer, &amp; Anne W. Todd</a:t>
            </a:r>
          </a:p>
        </p:txBody>
      </p:sp>
    </p:spTree>
    <p:extLst>
      <p:ext uri="{BB962C8B-B14F-4D97-AF65-F5344CB8AC3E}">
        <p14:creationId xmlns:p14="http://schemas.microsoft.com/office/powerpoint/2010/main" xmlns="" val="152517109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z="4000" smtClean="0"/>
              <a:t>Key Features of Data Systems That Work</a:t>
            </a:r>
          </a:p>
        </p:txBody>
      </p:sp>
      <p:sp>
        <p:nvSpPr>
          <p:cNvPr id="82947" name="Rectangle 3"/>
          <p:cNvSpPr>
            <a:spLocks noGrp="1" noChangeArrowheads="1"/>
          </p:cNvSpPr>
          <p:nvPr>
            <p:ph type="body" idx="1"/>
          </p:nvPr>
        </p:nvSpPr>
        <p:spPr>
          <a:xfrm>
            <a:off x="685800" y="1828800"/>
            <a:ext cx="7772400" cy="3629025"/>
          </a:xfrm>
        </p:spPr>
        <p:txBody>
          <a:bodyPr/>
          <a:lstStyle/>
          <a:p>
            <a:pPr eaLnBrk="1" hangingPunct="1"/>
            <a:r>
              <a:rPr lang="en-US" sz="2600" smtClean="0"/>
              <a:t>The data are accurate</a:t>
            </a:r>
          </a:p>
          <a:p>
            <a:pPr eaLnBrk="1" hangingPunct="1"/>
            <a:r>
              <a:rPr lang="en-US" sz="2600" smtClean="0"/>
              <a:t>The data are easy to collect</a:t>
            </a:r>
          </a:p>
          <a:p>
            <a:pPr eaLnBrk="1" hangingPunct="1"/>
            <a:r>
              <a:rPr lang="en-US" sz="2600" smtClean="0"/>
              <a:t>Data are used for decision-making</a:t>
            </a:r>
          </a:p>
          <a:p>
            <a:pPr eaLnBrk="1" hangingPunct="1"/>
            <a:r>
              <a:rPr lang="en-US" sz="2600" smtClean="0"/>
              <a:t>The data must be available when decisions need to be made</a:t>
            </a:r>
          </a:p>
          <a:p>
            <a:pPr eaLnBrk="1" hangingPunct="1"/>
            <a:r>
              <a:rPr lang="en-US" sz="2600" smtClean="0"/>
              <a:t>The people who collect the data must see the information used for decision-making</a:t>
            </a:r>
          </a:p>
        </p:txBody>
      </p:sp>
      <p:sp>
        <p:nvSpPr>
          <p:cNvPr id="82948" name="Text Box 4"/>
          <p:cNvSpPr txBox="1">
            <a:spLocks noChangeArrowheads="1"/>
          </p:cNvSpPr>
          <p:nvPr/>
        </p:nvSpPr>
        <p:spPr bwMode="auto">
          <a:xfrm>
            <a:off x="762000" y="5791200"/>
            <a:ext cx="7467600"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z="1600">
                <a:solidFill>
                  <a:srgbClr val="993300"/>
                </a:solidFill>
              </a:rPr>
              <a:t>Adapted from “Using Data for Decision-making” </a:t>
            </a:r>
          </a:p>
          <a:p>
            <a:pPr eaLnBrk="1" hangingPunct="1"/>
            <a:r>
              <a:rPr lang="en-US" sz="1600">
                <a:solidFill>
                  <a:srgbClr val="993300"/>
                </a:solidFill>
              </a:rPr>
              <a:t>Rob H. Horner, George Sugai, Teri Lewis-Palmer, &amp; Anne W. Todd</a:t>
            </a:r>
          </a:p>
        </p:txBody>
      </p:sp>
    </p:spTree>
    <p:extLst>
      <p:ext uri="{BB962C8B-B14F-4D97-AF65-F5344CB8AC3E}">
        <p14:creationId xmlns:p14="http://schemas.microsoft.com/office/powerpoint/2010/main" xmlns="" val="338126706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38200" y="533400"/>
            <a:ext cx="7620000" cy="1143000"/>
          </a:xfrm>
        </p:spPr>
        <p:txBody>
          <a:bodyPr>
            <a:normAutofit fontScale="90000"/>
          </a:bodyPr>
          <a:lstStyle/>
          <a:p>
            <a:pPr eaLnBrk="1" hangingPunct="1"/>
            <a:r>
              <a:rPr lang="en-US" altLang="en-US" sz="4000" smtClean="0">
                <a:solidFill>
                  <a:schemeClr val="tx1"/>
                </a:solidFill>
              </a:rPr>
              <a:t>Steps of Data Collection, Analysis, and Use</a:t>
            </a:r>
          </a:p>
        </p:txBody>
      </p:sp>
      <p:sp>
        <p:nvSpPr>
          <p:cNvPr id="64515" name="Rectangle 3"/>
          <p:cNvSpPr>
            <a:spLocks noGrp="1" noChangeArrowheads="1"/>
          </p:cNvSpPr>
          <p:nvPr>
            <p:ph type="body" idx="1"/>
          </p:nvPr>
        </p:nvSpPr>
        <p:spPr>
          <a:xfrm>
            <a:off x="914400" y="1828800"/>
            <a:ext cx="7086600" cy="2281238"/>
          </a:xfrm>
        </p:spPr>
        <p:txBody>
          <a:bodyPr/>
          <a:lstStyle/>
          <a:p>
            <a:pPr marL="609600" indent="-609600" eaLnBrk="1" hangingPunct="1">
              <a:buFontTx/>
              <a:buAutoNum type="arabicPeriod"/>
            </a:pPr>
            <a:r>
              <a:rPr lang="en-US" altLang="en-US" sz="2600" smtClean="0"/>
              <a:t>Identify </a:t>
            </a:r>
            <a:r>
              <a:rPr lang="en-US" altLang="en-US" sz="2600" b="1" smtClean="0"/>
              <a:t>sources</a:t>
            </a:r>
            <a:r>
              <a:rPr lang="en-US" altLang="en-US" sz="2600" smtClean="0"/>
              <a:t> of information and data</a:t>
            </a:r>
          </a:p>
          <a:p>
            <a:pPr marL="609600" indent="-609600" eaLnBrk="1" hangingPunct="1">
              <a:buFontTx/>
              <a:buAutoNum type="arabicPeriod"/>
            </a:pPr>
            <a:r>
              <a:rPr lang="en-US" altLang="en-US" sz="2600" smtClean="0"/>
              <a:t>Summarize/</a:t>
            </a:r>
            <a:r>
              <a:rPr lang="en-US" altLang="en-US" sz="2600" b="1" smtClean="0"/>
              <a:t>Organize</a:t>
            </a:r>
            <a:r>
              <a:rPr lang="en-US" altLang="en-US" sz="2600" smtClean="0"/>
              <a:t> Data</a:t>
            </a:r>
          </a:p>
          <a:p>
            <a:pPr marL="609600" indent="-609600" eaLnBrk="1" hangingPunct="1">
              <a:buFontTx/>
              <a:buAutoNum type="arabicPeriod" startAt="3"/>
            </a:pPr>
            <a:r>
              <a:rPr lang="en-US" altLang="en-US" sz="2600" smtClean="0"/>
              <a:t>Continual Data </a:t>
            </a:r>
            <a:r>
              <a:rPr lang="en-US" altLang="en-US" sz="2600" b="1" smtClean="0"/>
              <a:t>Analysis</a:t>
            </a:r>
          </a:p>
          <a:p>
            <a:pPr marL="609600" indent="-609600" eaLnBrk="1" hangingPunct="1">
              <a:buFontTx/>
              <a:buAutoNum type="arabicPeriod" startAt="4"/>
            </a:pPr>
            <a:r>
              <a:rPr lang="en-US" altLang="en-US" sz="2600" smtClean="0"/>
              <a:t>Build </a:t>
            </a:r>
            <a:r>
              <a:rPr lang="en-US" altLang="en-US" sz="2600" b="1" smtClean="0"/>
              <a:t>action</a:t>
            </a:r>
            <a:r>
              <a:rPr lang="en-US" altLang="en-US" sz="2600" smtClean="0"/>
              <a:t> </a:t>
            </a:r>
            <a:r>
              <a:rPr lang="en-US" altLang="en-US" sz="2600" b="1" smtClean="0"/>
              <a:t>plan</a:t>
            </a:r>
            <a:r>
              <a:rPr lang="en-US" altLang="en-US" sz="2600" smtClean="0"/>
              <a:t> based on data trends</a:t>
            </a:r>
          </a:p>
          <a:p>
            <a:pPr marL="609600" indent="-609600" eaLnBrk="1" hangingPunct="1">
              <a:buFontTx/>
              <a:buNone/>
            </a:pPr>
            <a:endParaRPr lang="en-US" altLang="en-US" smtClean="0"/>
          </a:p>
        </p:txBody>
      </p:sp>
      <p:sp>
        <p:nvSpPr>
          <p:cNvPr id="113668" name="AutoShape 4"/>
          <p:cNvSpPr>
            <a:spLocks noChangeArrowheads="1"/>
          </p:cNvSpPr>
          <p:nvPr/>
        </p:nvSpPr>
        <p:spPr bwMode="auto">
          <a:xfrm>
            <a:off x="533400" y="464820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4517" name="Text Box 5"/>
          <p:cNvSpPr txBox="1">
            <a:spLocks noChangeArrowheads="1"/>
          </p:cNvSpPr>
          <p:nvPr/>
        </p:nvSpPr>
        <p:spPr bwMode="auto">
          <a:xfrm>
            <a:off x="914400" y="5181600"/>
            <a:ext cx="1066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Sources</a:t>
            </a:r>
          </a:p>
        </p:txBody>
      </p:sp>
      <p:sp>
        <p:nvSpPr>
          <p:cNvPr id="113670" name="AutoShape 6"/>
          <p:cNvSpPr>
            <a:spLocks noChangeArrowheads="1"/>
          </p:cNvSpPr>
          <p:nvPr/>
        </p:nvSpPr>
        <p:spPr bwMode="auto">
          <a:xfrm>
            <a:off x="2667000" y="464820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4519" name="Text Box 7"/>
          <p:cNvSpPr txBox="1">
            <a:spLocks noChangeArrowheads="1"/>
          </p:cNvSpPr>
          <p:nvPr/>
        </p:nvSpPr>
        <p:spPr bwMode="auto">
          <a:xfrm>
            <a:off x="3124200" y="5181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
        <p:nvSpPr>
          <p:cNvPr id="113672" name="AutoShape 8"/>
          <p:cNvSpPr>
            <a:spLocks noChangeArrowheads="1"/>
          </p:cNvSpPr>
          <p:nvPr/>
        </p:nvSpPr>
        <p:spPr bwMode="auto">
          <a:xfrm>
            <a:off x="4800600" y="464820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4521" name="Text Box 9"/>
          <p:cNvSpPr txBox="1">
            <a:spLocks noChangeArrowheads="1"/>
          </p:cNvSpPr>
          <p:nvPr/>
        </p:nvSpPr>
        <p:spPr bwMode="auto">
          <a:xfrm>
            <a:off x="5257800" y="5181600"/>
            <a:ext cx="1066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Analysis</a:t>
            </a:r>
          </a:p>
        </p:txBody>
      </p:sp>
      <p:sp>
        <p:nvSpPr>
          <p:cNvPr id="113674" name="AutoShape 10"/>
          <p:cNvSpPr>
            <a:spLocks noChangeArrowheads="1"/>
          </p:cNvSpPr>
          <p:nvPr/>
        </p:nvSpPr>
        <p:spPr bwMode="auto">
          <a:xfrm>
            <a:off x="6934200" y="464820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4523" name="Text Box 11"/>
          <p:cNvSpPr txBox="1">
            <a:spLocks noChangeArrowheads="1"/>
          </p:cNvSpPr>
          <p:nvPr/>
        </p:nvSpPr>
        <p:spPr bwMode="auto">
          <a:xfrm>
            <a:off x="7315200" y="5181600"/>
            <a:ext cx="10668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algn="ctr" eaLnBrk="1" hangingPunct="1">
              <a:spcBef>
                <a:spcPct val="50000"/>
              </a:spcBef>
            </a:pPr>
            <a:r>
              <a:rPr lang="en-US">
                <a:solidFill>
                  <a:srgbClr val="993300"/>
                </a:solidFill>
                <a:latin typeface="Arial" charset="0"/>
              </a:rPr>
              <a:t>Action Plan</a:t>
            </a:r>
          </a:p>
        </p:txBody>
      </p:sp>
    </p:spTree>
    <p:extLst>
      <p:ext uri="{BB962C8B-B14F-4D97-AF65-F5344CB8AC3E}">
        <p14:creationId xmlns:p14="http://schemas.microsoft.com/office/powerpoint/2010/main" xmlns="" val="162699548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z="4000" smtClean="0"/>
              <a:t>What Data to Collect for Decision-Making</a:t>
            </a:r>
          </a:p>
        </p:txBody>
      </p:sp>
      <p:sp>
        <p:nvSpPr>
          <p:cNvPr id="83971" name="Rectangle 3"/>
          <p:cNvSpPr>
            <a:spLocks noGrp="1" noChangeArrowheads="1"/>
          </p:cNvSpPr>
          <p:nvPr>
            <p:ph type="body" idx="1"/>
          </p:nvPr>
        </p:nvSpPr>
        <p:spPr>
          <a:xfrm>
            <a:off x="685800" y="1524000"/>
            <a:ext cx="7772400" cy="4038600"/>
          </a:xfrm>
        </p:spPr>
        <p:txBody>
          <a:bodyPr/>
          <a:lstStyle/>
          <a:p>
            <a:pPr eaLnBrk="1" hangingPunct="1">
              <a:lnSpc>
                <a:spcPct val="80000"/>
              </a:lnSpc>
              <a:buFontTx/>
              <a:buNone/>
            </a:pPr>
            <a:endParaRPr lang="en-US" sz="2600" b="1" smtClean="0"/>
          </a:p>
          <a:p>
            <a:pPr eaLnBrk="1" hangingPunct="1">
              <a:lnSpc>
                <a:spcPct val="80000"/>
              </a:lnSpc>
            </a:pPr>
            <a:r>
              <a:rPr lang="en-US" sz="2600" b="1" smtClean="0"/>
              <a:t>USE WHAT YOU HAVE</a:t>
            </a:r>
            <a:endParaRPr lang="en-US" sz="2600" smtClean="0"/>
          </a:p>
          <a:p>
            <a:pPr eaLnBrk="1" hangingPunct="1">
              <a:lnSpc>
                <a:spcPct val="80000"/>
              </a:lnSpc>
            </a:pPr>
            <a:r>
              <a:rPr lang="en-US" sz="2600" smtClean="0"/>
              <a:t>Office Discipline Referrals/Detentions - Measure of overall environment</a:t>
            </a:r>
          </a:p>
          <a:p>
            <a:pPr eaLnBrk="1" hangingPunct="1">
              <a:lnSpc>
                <a:spcPct val="80000"/>
              </a:lnSpc>
            </a:pPr>
            <a:r>
              <a:rPr lang="en-US" sz="2600" smtClean="0"/>
              <a:t>Referrals are affected by: </a:t>
            </a:r>
          </a:p>
          <a:p>
            <a:pPr lvl="1" eaLnBrk="1" hangingPunct="1">
              <a:lnSpc>
                <a:spcPct val="80000"/>
              </a:lnSpc>
            </a:pPr>
            <a:r>
              <a:rPr lang="en-US" sz="2200" smtClean="0"/>
              <a:t>(a) student behavior </a:t>
            </a:r>
          </a:p>
          <a:p>
            <a:pPr lvl="1" eaLnBrk="1" hangingPunct="1">
              <a:lnSpc>
                <a:spcPct val="80000"/>
              </a:lnSpc>
            </a:pPr>
            <a:r>
              <a:rPr lang="en-US" sz="2200" smtClean="0"/>
              <a:t>(b) staff behavior </a:t>
            </a:r>
          </a:p>
          <a:p>
            <a:pPr lvl="1" eaLnBrk="1" hangingPunct="1">
              <a:lnSpc>
                <a:spcPct val="80000"/>
              </a:lnSpc>
            </a:pPr>
            <a:r>
              <a:rPr lang="en-US" sz="2200" smtClean="0"/>
              <a:t>(c) administrative context</a:t>
            </a:r>
          </a:p>
          <a:p>
            <a:pPr eaLnBrk="1" hangingPunct="1">
              <a:lnSpc>
                <a:spcPct val="80000"/>
              </a:lnSpc>
            </a:pPr>
            <a:r>
              <a:rPr lang="en-US" sz="2600" smtClean="0"/>
              <a:t>Suspensions/Expulsions</a:t>
            </a:r>
          </a:p>
          <a:p>
            <a:pPr eaLnBrk="1" hangingPunct="1">
              <a:lnSpc>
                <a:spcPct val="80000"/>
              </a:lnSpc>
            </a:pPr>
            <a:r>
              <a:rPr lang="en-US" sz="2600" smtClean="0"/>
              <a:t>Other Sources</a:t>
            </a:r>
          </a:p>
        </p:txBody>
      </p:sp>
      <p:sp>
        <p:nvSpPr>
          <p:cNvPr id="83972" name="Text Box 4"/>
          <p:cNvSpPr txBox="1">
            <a:spLocks noChangeArrowheads="1"/>
          </p:cNvSpPr>
          <p:nvPr/>
        </p:nvSpPr>
        <p:spPr bwMode="auto">
          <a:xfrm>
            <a:off x="838200" y="5791200"/>
            <a:ext cx="7620000"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r>
              <a:rPr lang="en-US" sz="1600">
                <a:solidFill>
                  <a:srgbClr val="993300"/>
                </a:solidFill>
              </a:rPr>
              <a:t>Adapted from “Using Data for Decision-making” </a:t>
            </a:r>
          </a:p>
          <a:p>
            <a:pPr eaLnBrk="1" hangingPunct="1"/>
            <a:r>
              <a:rPr lang="en-US" sz="1600">
                <a:solidFill>
                  <a:srgbClr val="993300"/>
                </a:solidFill>
              </a:rPr>
              <a:t>Rob H. Horner, George Sugai, Teri Lewis-Palmer, &amp; Anne W. Todd</a:t>
            </a:r>
          </a:p>
        </p:txBody>
      </p:sp>
    </p:spTree>
    <p:extLst>
      <p:ext uri="{BB962C8B-B14F-4D97-AF65-F5344CB8AC3E}">
        <p14:creationId xmlns:p14="http://schemas.microsoft.com/office/powerpoint/2010/main" xmlns="" val="256433751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1066800"/>
            <a:ext cx="7772400" cy="609600"/>
          </a:xfrm>
        </p:spPr>
        <p:txBody>
          <a:bodyPr>
            <a:normAutofit fontScale="90000"/>
          </a:bodyPr>
          <a:lstStyle/>
          <a:p>
            <a:pPr eaLnBrk="1" hangingPunct="1"/>
            <a:r>
              <a:rPr lang="en-US" sz="4000" smtClean="0"/>
              <a:t>The Big Five</a:t>
            </a:r>
          </a:p>
        </p:txBody>
      </p:sp>
      <p:sp>
        <p:nvSpPr>
          <p:cNvPr id="65539" name="Rectangle 3"/>
          <p:cNvSpPr>
            <a:spLocks noGrp="1" noChangeArrowheads="1"/>
          </p:cNvSpPr>
          <p:nvPr>
            <p:ph type="body" idx="1"/>
          </p:nvPr>
        </p:nvSpPr>
        <p:spPr>
          <a:xfrm>
            <a:off x="1371600" y="1828800"/>
            <a:ext cx="5334000" cy="3159125"/>
          </a:xfrm>
        </p:spPr>
        <p:txBody>
          <a:bodyPr/>
          <a:lstStyle/>
          <a:p>
            <a:pPr eaLnBrk="1" hangingPunct="1"/>
            <a:r>
              <a:rPr lang="en-US" sz="2600" smtClean="0"/>
              <a:t>Average Referral/Day/Month</a:t>
            </a:r>
          </a:p>
          <a:p>
            <a:pPr eaLnBrk="1" hangingPunct="1"/>
            <a:r>
              <a:rPr lang="en-US" sz="2600" smtClean="0"/>
              <a:t># of Referrals by Behavior</a:t>
            </a:r>
          </a:p>
          <a:p>
            <a:pPr eaLnBrk="1" hangingPunct="1"/>
            <a:r>
              <a:rPr lang="en-US" sz="2600" smtClean="0"/>
              <a:t># of Referrals by Location</a:t>
            </a:r>
          </a:p>
          <a:p>
            <a:pPr eaLnBrk="1" hangingPunct="1"/>
            <a:r>
              <a:rPr lang="en-US" sz="2600" smtClean="0"/>
              <a:t># of Referrals by Time of Day</a:t>
            </a:r>
          </a:p>
          <a:p>
            <a:pPr eaLnBrk="1" hangingPunct="1"/>
            <a:r>
              <a:rPr lang="en-US" sz="2600" smtClean="0"/>
              <a:t># of Referrals by Student</a:t>
            </a:r>
          </a:p>
        </p:txBody>
      </p:sp>
      <p:sp>
        <p:nvSpPr>
          <p:cNvPr id="65540" name="Text Box 4"/>
          <p:cNvSpPr txBox="1">
            <a:spLocks noChangeArrowheads="1"/>
          </p:cNvSpPr>
          <p:nvPr/>
        </p:nvSpPr>
        <p:spPr bwMode="auto">
          <a:xfrm>
            <a:off x="7391400" y="0"/>
            <a:ext cx="1752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endParaRPr lang="en-US">
              <a:latin typeface="Arial" charset="0"/>
            </a:endParaRPr>
          </a:p>
        </p:txBody>
      </p:sp>
      <p:sp>
        <p:nvSpPr>
          <p:cNvPr id="115717" name="AutoShape 5"/>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115718" name="AutoShape 6"/>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5543" name="Text Box 7"/>
          <p:cNvSpPr txBox="1">
            <a:spLocks noChangeArrowheads="1"/>
          </p:cNvSpPr>
          <p:nvPr/>
        </p:nvSpPr>
        <p:spPr bwMode="auto">
          <a:xfrm>
            <a:off x="7696200" y="609600"/>
            <a:ext cx="1066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Sources</a:t>
            </a:r>
          </a:p>
        </p:txBody>
      </p:sp>
    </p:spTree>
    <p:extLst>
      <p:ext uri="{BB962C8B-B14F-4D97-AF65-F5344CB8AC3E}">
        <p14:creationId xmlns:p14="http://schemas.microsoft.com/office/powerpoint/2010/main" xmlns="" val="104384362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1066800"/>
            <a:ext cx="7772400" cy="609600"/>
          </a:xfrm>
        </p:spPr>
        <p:txBody>
          <a:bodyPr/>
          <a:lstStyle/>
          <a:p>
            <a:pPr eaLnBrk="1" hangingPunct="1"/>
            <a:r>
              <a:rPr lang="en-US" sz="4000" smtClean="0"/>
              <a:t>The Big Five</a:t>
            </a:r>
          </a:p>
        </p:txBody>
      </p:sp>
      <p:sp>
        <p:nvSpPr>
          <p:cNvPr id="65539" name="Rectangle 3"/>
          <p:cNvSpPr>
            <a:spLocks noGrp="1" noChangeArrowheads="1"/>
          </p:cNvSpPr>
          <p:nvPr>
            <p:ph type="body" idx="1"/>
          </p:nvPr>
        </p:nvSpPr>
        <p:spPr>
          <a:xfrm>
            <a:off x="1371600" y="1828800"/>
            <a:ext cx="5334000" cy="3159125"/>
          </a:xfrm>
        </p:spPr>
        <p:txBody>
          <a:bodyPr/>
          <a:lstStyle/>
          <a:p>
            <a:pPr eaLnBrk="1" hangingPunct="1"/>
            <a:r>
              <a:rPr lang="en-US" sz="2600" smtClean="0"/>
              <a:t>Average Referral/Day/Month</a:t>
            </a:r>
          </a:p>
          <a:p>
            <a:pPr eaLnBrk="1" hangingPunct="1"/>
            <a:r>
              <a:rPr lang="en-US" sz="2600" smtClean="0"/>
              <a:t># of Referrals by Behavior</a:t>
            </a:r>
          </a:p>
          <a:p>
            <a:pPr eaLnBrk="1" hangingPunct="1"/>
            <a:r>
              <a:rPr lang="en-US" sz="2600" smtClean="0"/>
              <a:t># of Referrals by Location</a:t>
            </a:r>
          </a:p>
          <a:p>
            <a:pPr eaLnBrk="1" hangingPunct="1"/>
            <a:r>
              <a:rPr lang="en-US" sz="2600" smtClean="0"/>
              <a:t># of Referrals by Time of Day</a:t>
            </a:r>
          </a:p>
          <a:p>
            <a:pPr eaLnBrk="1" hangingPunct="1"/>
            <a:r>
              <a:rPr lang="en-US" sz="2600" smtClean="0"/>
              <a:t># of Referrals by Student</a:t>
            </a:r>
          </a:p>
        </p:txBody>
      </p:sp>
      <p:sp>
        <p:nvSpPr>
          <p:cNvPr id="65540" name="Text Box 4"/>
          <p:cNvSpPr txBox="1">
            <a:spLocks noChangeArrowheads="1"/>
          </p:cNvSpPr>
          <p:nvPr/>
        </p:nvSpPr>
        <p:spPr bwMode="auto">
          <a:xfrm>
            <a:off x="7391400" y="0"/>
            <a:ext cx="1752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endParaRPr lang="en-US">
              <a:latin typeface="Arial" charset="0"/>
            </a:endParaRPr>
          </a:p>
        </p:txBody>
      </p:sp>
      <p:sp>
        <p:nvSpPr>
          <p:cNvPr id="115717" name="AutoShape 5"/>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115718" name="AutoShape 6"/>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5543" name="Text Box 7"/>
          <p:cNvSpPr txBox="1">
            <a:spLocks noChangeArrowheads="1"/>
          </p:cNvSpPr>
          <p:nvPr/>
        </p:nvSpPr>
        <p:spPr bwMode="auto">
          <a:xfrm>
            <a:off x="7696200" y="609600"/>
            <a:ext cx="1066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Sources</a:t>
            </a:r>
          </a:p>
        </p:txBody>
      </p:sp>
    </p:spTree>
    <p:extLst>
      <p:ext uri="{BB962C8B-B14F-4D97-AF65-F5344CB8AC3E}">
        <p14:creationId xmlns:p14="http://schemas.microsoft.com/office/powerpoint/2010/main" xmlns="" val="104384362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z="4000" smtClean="0"/>
              <a:t>Average Referral Rate </a:t>
            </a:r>
            <a:br>
              <a:rPr lang="en-US" sz="4000" smtClean="0"/>
            </a:br>
            <a:r>
              <a:rPr lang="en-US" sz="4000" smtClean="0"/>
              <a:t>per Month</a:t>
            </a:r>
          </a:p>
        </p:txBody>
      </p:sp>
      <p:sp>
        <p:nvSpPr>
          <p:cNvPr id="118787"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7588"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
        <p:nvSpPr>
          <p:cNvPr id="67589" name="Text Box 5"/>
          <p:cNvSpPr txBox="1">
            <a:spLocks noChangeArrowheads="1"/>
          </p:cNvSpPr>
          <p:nvPr/>
        </p:nvSpPr>
        <p:spPr bwMode="auto">
          <a:xfrm>
            <a:off x="7391400" y="0"/>
            <a:ext cx="1752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endParaRPr lang="en-US">
              <a:latin typeface="Arial" charset="0"/>
            </a:endParaRPr>
          </a:p>
        </p:txBody>
      </p:sp>
      <p:graphicFrame>
        <p:nvGraphicFramePr>
          <p:cNvPr id="67590" name="Object 6"/>
          <p:cNvGraphicFramePr>
            <a:graphicFrameLocks noChangeAspect="1"/>
          </p:cNvGraphicFramePr>
          <p:nvPr>
            <p:ph idx="1"/>
          </p:nvPr>
        </p:nvGraphicFramePr>
        <p:xfrm>
          <a:off x="914400" y="1600200"/>
          <a:ext cx="7848600" cy="5257800"/>
        </p:xfrm>
        <a:graphic>
          <a:graphicData uri="http://schemas.openxmlformats.org/presentationml/2006/ole">
            <p:oleObj spid="_x0000_s1029" name="Chart" r:id="rId4" imgW="6543751" imgH="5277002" progId="Excel.Chart.8">
              <p:embed/>
            </p:oleObj>
          </a:graphicData>
        </a:graphic>
      </p:graphicFrame>
    </p:spTree>
    <p:extLst>
      <p:ext uri="{BB962C8B-B14F-4D97-AF65-F5344CB8AC3E}">
        <p14:creationId xmlns:p14="http://schemas.microsoft.com/office/powerpoint/2010/main" xmlns="" val="201802240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a2e4A"/>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pic>
      <p:sp>
        <p:nvSpPr>
          <p:cNvPr id="120835"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8612"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88615881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f5d8307056996489c329bf37b918253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1859"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a:defRPr/>
            </a:pPr>
            <a:endParaRPr lang="en-US">
              <a:ea typeface="+mn-ea"/>
            </a:endParaRPr>
          </a:p>
        </p:txBody>
      </p:sp>
      <p:sp>
        <p:nvSpPr>
          <p:cNvPr id="69636"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hangingPunct="1">
              <a:spcBef>
                <a:spcPct val="50000"/>
              </a:spcBef>
            </a:pPr>
            <a:r>
              <a:rPr lang="en-US">
                <a:solidFill>
                  <a:srgbClr val="993300"/>
                </a:solidFill>
                <a:latin typeface="Arial" charset="0"/>
              </a:rPr>
              <a:t>Organize</a:t>
            </a:r>
          </a:p>
        </p:txBody>
      </p:sp>
    </p:spTree>
    <p:extLst>
      <p:ext uri="{BB962C8B-B14F-4D97-AF65-F5344CB8AC3E}">
        <p14:creationId xmlns:p14="http://schemas.microsoft.com/office/powerpoint/2010/main" xmlns="" val="262990281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81000" y="762000"/>
            <a:ext cx="7162800" cy="685800"/>
          </a:xfrm>
        </p:spPr>
        <p:txBody>
          <a:bodyPr/>
          <a:lstStyle/>
          <a:p>
            <a:pPr eaLnBrk="1" hangingPunct="1"/>
            <a:r>
              <a:rPr lang="en-US" sz="4000" smtClean="0"/>
              <a:t>Comparison by Location</a:t>
            </a:r>
          </a:p>
        </p:txBody>
      </p:sp>
      <p:graphicFrame>
        <p:nvGraphicFramePr>
          <p:cNvPr id="70659" name="Object 3"/>
          <p:cNvGraphicFramePr>
            <a:graphicFrameLocks noChangeAspect="1"/>
          </p:cNvGraphicFramePr>
          <p:nvPr>
            <p:ph idx="1"/>
          </p:nvPr>
        </p:nvGraphicFramePr>
        <p:xfrm>
          <a:off x="0" y="1524000"/>
          <a:ext cx="8763000" cy="4760913"/>
        </p:xfrm>
        <a:graphic>
          <a:graphicData uri="http://schemas.openxmlformats.org/presentationml/2006/ole">
            <p:oleObj spid="_x0000_s2053" name="Chart" r:id="rId4" imgW="3143250" imgH="1704975" progId="Excel.Chart.8">
              <p:embed/>
            </p:oleObj>
          </a:graphicData>
        </a:graphic>
      </p:graphicFrame>
      <p:sp>
        <p:nvSpPr>
          <p:cNvPr id="123908" name="AutoShape 4"/>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fontAlgn="base">
              <a:spcBef>
                <a:spcPct val="0"/>
              </a:spcBef>
              <a:spcAft>
                <a:spcPct val="0"/>
              </a:spcAft>
              <a:defRPr/>
            </a:pPr>
            <a:endParaRPr lang="en-US">
              <a:solidFill>
                <a:srgbClr val="272776"/>
              </a:solidFill>
            </a:endParaRPr>
          </a:p>
        </p:txBody>
      </p:sp>
      <p:sp>
        <p:nvSpPr>
          <p:cNvPr id="70661" name="Text Box 5"/>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fontAlgn="base" hangingPunct="1">
              <a:spcBef>
                <a:spcPct val="50000"/>
              </a:spcBef>
              <a:spcAft>
                <a:spcPct val="0"/>
              </a:spcAft>
            </a:pPr>
            <a:r>
              <a:rPr lang="en-US" smtClean="0">
                <a:solidFill>
                  <a:srgbClr val="993300"/>
                </a:solidFill>
                <a:latin typeface="Arial" charset="0"/>
              </a:rPr>
              <a:t>Organize</a:t>
            </a:r>
          </a:p>
        </p:txBody>
      </p:sp>
    </p:spTree>
    <p:extLst>
      <p:ext uri="{BB962C8B-B14F-4D97-AF65-F5344CB8AC3E}">
        <p14:creationId xmlns:p14="http://schemas.microsoft.com/office/powerpoint/2010/main" xmlns="" val="9738716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7c0e57864539e73239e1f4588176624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6979" name="AutoShape 3"/>
          <p:cNvSpPr>
            <a:spLocks noChangeArrowheads="1"/>
          </p:cNvSpPr>
          <p:nvPr/>
        </p:nvSpPr>
        <p:spPr bwMode="auto">
          <a:xfrm>
            <a:off x="7315200" y="0"/>
            <a:ext cx="1828800" cy="1524000"/>
          </a:xfrm>
          <a:prstGeom prst="star5">
            <a:avLst/>
          </a:prstGeom>
          <a:solidFill>
            <a:schemeClr val="accent1"/>
          </a:solidFill>
          <a:ln w="9525">
            <a:solidFill>
              <a:schemeClr val="tx1"/>
            </a:solidFill>
            <a:miter lim="800000"/>
            <a:headEnd/>
            <a:tailEnd/>
          </a:ln>
          <a:effectLst/>
        </p:spPr>
        <p:txBody>
          <a:bodyPr wrap="none" anchor="ctr"/>
          <a:lstStyle/>
          <a:p>
            <a:pPr fontAlgn="base">
              <a:spcBef>
                <a:spcPct val="0"/>
              </a:spcBef>
              <a:spcAft>
                <a:spcPct val="0"/>
              </a:spcAft>
              <a:defRPr/>
            </a:pPr>
            <a:endParaRPr lang="en-US">
              <a:solidFill>
                <a:srgbClr val="272776"/>
              </a:solidFill>
            </a:endParaRPr>
          </a:p>
        </p:txBody>
      </p:sp>
      <p:sp>
        <p:nvSpPr>
          <p:cNvPr id="72708" name="Text Box 4"/>
          <p:cNvSpPr txBox="1">
            <a:spLocks noChangeArrowheads="1"/>
          </p:cNvSpPr>
          <p:nvPr/>
        </p:nvSpPr>
        <p:spPr bwMode="auto">
          <a:xfrm>
            <a:off x="7696200" y="609600"/>
            <a:ext cx="121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18" tIns="45709" rIns="91418" bIns="45709">
            <a:spAutoFit/>
          </a:bodyPr>
          <a:lstStyle>
            <a:lvl1pPr eaLnBrk="0" hangingPunct="0">
              <a:defRPr>
                <a:solidFill>
                  <a:schemeClr val="tx1"/>
                </a:solidFill>
                <a:latin typeface="Helvetica" pitchFamily="34" charset="0"/>
                <a:ea typeface="ＭＳ Ｐゴシック" pitchFamily="64" charset="-128"/>
              </a:defRPr>
            </a:lvl1pPr>
            <a:lvl2pPr marL="742950" indent="-285750" eaLnBrk="0" hangingPunct="0">
              <a:defRPr>
                <a:solidFill>
                  <a:schemeClr val="tx1"/>
                </a:solidFill>
                <a:latin typeface="Helvetica" pitchFamily="34" charset="0"/>
                <a:ea typeface="ＭＳ Ｐゴシック" pitchFamily="64" charset="-128"/>
              </a:defRPr>
            </a:lvl2pPr>
            <a:lvl3pPr marL="1143000" indent="-228600" eaLnBrk="0" hangingPunct="0">
              <a:defRPr>
                <a:solidFill>
                  <a:schemeClr val="tx1"/>
                </a:solidFill>
                <a:latin typeface="Helvetica" pitchFamily="34" charset="0"/>
                <a:ea typeface="ＭＳ Ｐゴシック" pitchFamily="64" charset="-128"/>
              </a:defRPr>
            </a:lvl3pPr>
            <a:lvl4pPr marL="1600200" indent="-228600" eaLnBrk="0" hangingPunct="0">
              <a:defRPr>
                <a:solidFill>
                  <a:schemeClr val="tx1"/>
                </a:solidFill>
                <a:latin typeface="Helvetica" pitchFamily="34" charset="0"/>
                <a:ea typeface="ＭＳ Ｐゴシック" pitchFamily="64" charset="-128"/>
              </a:defRPr>
            </a:lvl4pPr>
            <a:lvl5pPr marL="2057400" indent="-228600" eaLnBrk="0" hangingPunct="0">
              <a:defRPr>
                <a:solidFill>
                  <a:schemeClr val="tx1"/>
                </a:solidFill>
                <a:latin typeface="Helvetica" pitchFamily="34" charset="0"/>
                <a:ea typeface="ＭＳ Ｐゴシック" pitchFamily="64" charset="-128"/>
              </a:defRPr>
            </a:lvl5pPr>
            <a:lvl6pPr marL="2514600" indent="-228600" eaLnBrk="0" fontAlgn="base" hangingPunct="0">
              <a:spcBef>
                <a:spcPct val="0"/>
              </a:spcBef>
              <a:spcAft>
                <a:spcPct val="0"/>
              </a:spcAft>
              <a:defRPr>
                <a:solidFill>
                  <a:schemeClr val="tx1"/>
                </a:solidFill>
                <a:latin typeface="Helvetica" pitchFamily="34" charset="0"/>
                <a:ea typeface="ＭＳ Ｐゴシック" pitchFamily="64" charset="-128"/>
              </a:defRPr>
            </a:lvl6pPr>
            <a:lvl7pPr marL="2971800" indent="-228600" eaLnBrk="0" fontAlgn="base" hangingPunct="0">
              <a:spcBef>
                <a:spcPct val="0"/>
              </a:spcBef>
              <a:spcAft>
                <a:spcPct val="0"/>
              </a:spcAft>
              <a:defRPr>
                <a:solidFill>
                  <a:schemeClr val="tx1"/>
                </a:solidFill>
                <a:latin typeface="Helvetica" pitchFamily="34" charset="0"/>
                <a:ea typeface="ＭＳ Ｐゴシック" pitchFamily="64" charset="-128"/>
              </a:defRPr>
            </a:lvl7pPr>
            <a:lvl8pPr marL="3429000" indent="-228600" eaLnBrk="0" fontAlgn="base" hangingPunct="0">
              <a:spcBef>
                <a:spcPct val="0"/>
              </a:spcBef>
              <a:spcAft>
                <a:spcPct val="0"/>
              </a:spcAft>
              <a:defRPr>
                <a:solidFill>
                  <a:schemeClr val="tx1"/>
                </a:solidFill>
                <a:latin typeface="Helvetica" pitchFamily="34" charset="0"/>
                <a:ea typeface="ＭＳ Ｐゴシック" pitchFamily="64" charset="-128"/>
              </a:defRPr>
            </a:lvl8pPr>
            <a:lvl9pPr marL="3886200" indent="-228600" eaLnBrk="0" fontAlgn="base" hangingPunct="0">
              <a:spcBef>
                <a:spcPct val="0"/>
              </a:spcBef>
              <a:spcAft>
                <a:spcPct val="0"/>
              </a:spcAft>
              <a:defRPr>
                <a:solidFill>
                  <a:schemeClr val="tx1"/>
                </a:solidFill>
                <a:latin typeface="Helvetica" pitchFamily="34" charset="0"/>
                <a:ea typeface="ＭＳ Ｐゴシック" pitchFamily="64" charset="-128"/>
              </a:defRPr>
            </a:lvl9pPr>
          </a:lstStyle>
          <a:p>
            <a:pPr eaLnBrk="1" fontAlgn="base" hangingPunct="1">
              <a:spcBef>
                <a:spcPct val="50000"/>
              </a:spcBef>
              <a:spcAft>
                <a:spcPct val="0"/>
              </a:spcAft>
            </a:pPr>
            <a:r>
              <a:rPr lang="en-US" smtClean="0">
                <a:solidFill>
                  <a:srgbClr val="993300"/>
                </a:solidFill>
                <a:latin typeface="Arial" charset="0"/>
              </a:rPr>
              <a:t>Organize</a:t>
            </a:r>
          </a:p>
        </p:txBody>
      </p:sp>
    </p:spTree>
    <p:extLst>
      <p:ext uri="{BB962C8B-B14F-4D97-AF65-F5344CB8AC3E}">
        <p14:creationId xmlns:p14="http://schemas.microsoft.com/office/powerpoint/2010/main" xmlns="" val="46914511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i">
  <a:themeElements>
    <a:clrScheme name="Koi 1">
      <a:dk1>
        <a:srgbClr val="272776"/>
      </a:dk1>
      <a:lt1>
        <a:srgbClr val="F3F1E4"/>
      </a:lt1>
      <a:dk2>
        <a:srgbClr val="272776"/>
      </a:dk2>
      <a:lt2>
        <a:srgbClr val="808080"/>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fontScheme name="Koi">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oi 1">
        <a:dk1>
          <a:srgbClr val="272776"/>
        </a:dk1>
        <a:lt1>
          <a:srgbClr val="F3F1E4"/>
        </a:lt1>
        <a:dk2>
          <a:srgbClr val="272776"/>
        </a:dk2>
        <a:lt2>
          <a:srgbClr val="808080"/>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clrMap bg1="lt1" tx1="dk1" bg2="lt2" tx2="dk2" accent1="accent1" accent2="accent2" accent3="accent3" accent4="accent4" accent5="accent5" accent6="accent6" hlink="hlink" folHlink="folHlink"/>
    </a:extraClrScheme>
    <a:extraClrScheme>
      <a:clrScheme name="Koi 2">
        <a:dk1>
          <a:srgbClr val="272776"/>
        </a:dk1>
        <a:lt1>
          <a:srgbClr val="F3F1E4"/>
        </a:lt1>
        <a:dk2>
          <a:srgbClr val="272776"/>
        </a:dk2>
        <a:lt2>
          <a:srgbClr val="808080"/>
        </a:lt2>
        <a:accent1>
          <a:srgbClr val="99CCFF"/>
        </a:accent1>
        <a:accent2>
          <a:srgbClr val="CCCCFF"/>
        </a:accent2>
        <a:accent3>
          <a:srgbClr val="F8F7EF"/>
        </a:accent3>
        <a:accent4>
          <a:srgbClr val="202064"/>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Koi">
  <a:themeElements>
    <a:clrScheme name="Koi 1">
      <a:dk1>
        <a:srgbClr val="272776"/>
      </a:dk1>
      <a:lt1>
        <a:srgbClr val="F3F1E4"/>
      </a:lt1>
      <a:dk2>
        <a:srgbClr val="272776"/>
      </a:dk2>
      <a:lt2>
        <a:srgbClr val="808080"/>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fontScheme name="Koi">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oi 1">
        <a:dk1>
          <a:srgbClr val="272776"/>
        </a:dk1>
        <a:lt1>
          <a:srgbClr val="F3F1E4"/>
        </a:lt1>
        <a:dk2>
          <a:srgbClr val="272776"/>
        </a:dk2>
        <a:lt2>
          <a:srgbClr val="808080"/>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clrMap bg1="lt1" tx1="dk1" bg2="lt2" tx2="dk2" accent1="accent1" accent2="accent2" accent3="accent3" accent4="accent4" accent5="accent5" accent6="accent6" hlink="hlink" folHlink="folHlink"/>
    </a:extraClrScheme>
    <a:extraClrScheme>
      <a:clrScheme name="Koi 2">
        <a:dk1>
          <a:srgbClr val="272776"/>
        </a:dk1>
        <a:lt1>
          <a:srgbClr val="F3F1E4"/>
        </a:lt1>
        <a:dk2>
          <a:srgbClr val="272776"/>
        </a:dk2>
        <a:lt2>
          <a:srgbClr val="808080"/>
        </a:lt2>
        <a:accent1>
          <a:srgbClr val="99CCFF"/>
        </a:accent1>
        <a:accent2>
          <a:srgbClr val="CCCCFF"/>
        </a:accent2>
        <a:accent3>
          <a:srgbClr val="F8F7EF"/>
        </a:accent3>
        <a:accent4>
          <a:srgbClr val="202064"/>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Koi">
  <a:themeElements>
    <a:clrScheme name="Koi 1">
      <a:dk1>
        <a:srgbClr val="272776"/>
      </a:dk1>
      <a:lt1>
        <a:srgbClr val="F3F1E4"/>
      </a:lt1>
      <a:dk2>
        <a:srgbClr val="272776"/>
      </a:dk2>
      <a:lt2>
        <a:srgbClr val="808080"/>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fontScheme name="Koi">
      <a:majorFont>
        <a:latin typeface="Helvetica"/>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oi 1">
        <a:dk1>
          <a:srgbClr val="272776"/>
        </a:dk1>
        <a:lt1>
          <a:srgbClr val="F3F1E4"/>
        </a:lt1>
        <a:dk2>
          <a:srgbClr val="272776"/>
        </a:dk2>
        <a:lt2>
          <a:srgbClr val="808080"/>
        </a:lt2>
        <a:accent1>
          <a:srgbClr val="B8CFFB"/>
        </a:accent1>
        <a:accent2>
          <a:srgbClr val="DF8F74"/>
        </a:accent2>
        <a:accent3>
          <a:srgbClr val="F8F7EF"/>
        </a:accent3>
        <a:accent4>
          <a:srgbClr val="202064"/>
        </a:accent4>
        <a:accent5>
          <a:srgbClr val="D8E4FD"/>
        </a:accent5>
        <a:accent6>
          <a:srgbClr val="CA8168"/>
        </a:accent6>
        <a:hlink>
          <a:srgbClr val="7F97C2"/>
        </a:hlink>
        <a:folHlink>
          <a:srgbClr val="8BBE82"/>
        </a:folHlink>
      </a:clrScheme>
      <a:clrMap bg1="lt1" tx1="dk1" bg2="lt2" tx2="dk2" accent1="accent1" accent2="accent2" accent3="accent3" accent4="accent4" accent5="accent5" accent6="accent6" hlink="hlink" folHlink="folHlink"/>
    </a:extraClrScheme>
    <a:extraClrScheme>
      <a:clrScheme name="Koi 2">
        <a:dk1>
          <a:srgbClr val="272776"/>
        </a:dk1>
        <a:lt1>
          <a:srgbClr val="F3F1E4"/>
        </a:lt1>
        <a:dk2>
          <a:srgbClr val="272776"/>
        </a:dk2>
        <a:lt2>
          <a:srgbClr val="808080"/>
        </a:lt2>
        <a:accent1>
          <a:srgbClr val="99CCFF"/>
        </a:accent1>
        <a:accent2>
          <a:srgbClr val="CCCCFF"/>
        </a:accent2>
        <a:accent3>
          <a:srgbClr val="F8F7EF"/>
        </a:accent3>
        <a:accent4>
          <a:srgbClr val="202064"/>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1101</Words>
  <Application>Microsoft Office PowerPoint</Application>
  <PresentationFormat>On-screen Show (4:3)</PresentationFormat>
  <Paragraphs>199</Paragraphs>
  <Slides>20</Slides>
  <Notes>11</Notes>
  <HiddenSlides>0</HiddenSlides>
  <MMClips>0</MMClips>
  <ScaleCrop>false</ScaleCrop>
  <HeadingPairs>
    <vt:vector size="6" baseType="variant">
      <vt:variant>
        <vt:lpstr>Theme</vt:lpstr>
      </vt:variant>
      <vt:variant>
        <vt:i4>4</vt:i4>
      </vt:variant>
      <vt:variant>
        <vt:lpstr>Embedded OLE Servers</vt:lpstr>
      </vt:variant>
      <vt:variant>
        <vt:i4>2</vt:i4>
      </vt:variant>
      <vt:variant>
        <vt:lpstr>Slide Titles</vt:lpstr>
      </vt:variant>
      <vt:variant>
        <vt:i4>20</vt:i4>
      </vt:variant>
    </vt:vector>
  </HeadingPairs>
  <TitlesOfParts>
    <vt:vector size="26" baseType="lpstr">
      <vt:lpstr>Training</vt:lpstr>
      <vt:lpstr>Koi</vt:lpstr>
      <vt:lpstr>1_Koi</vt:lpstr>
      <vt:lpstr>2_Koi</vt:lpstr>
      <vt:lpstr>Chart</vt:lpstr>
      <vt:lpstr>Drawing</vt:lpstr>
      <vt:lpstr>Understanding Office Discipline Referral Data</vt:lpstr>
      <vt:lpstr>Steps of Data Collection, Analysis, and Use</vt:lpstr>
      <vt:lpstr>The Big Five</vt:lpstr>
      <vt:lpstr>The Big Five</vt:lpstr>
      <vt:lpstr>Average Referral Rate  per Month</vt:lpstr>
      <vt:lpstr>Slide 6</vt:lpstr>
      <vt:lpstr>Slide 7</vt:lpstr>
      <vt:lpstr>Comparison by Location</vt:lpstr>
      <vt:lpstr>Slide 9</vt:lpstr>
      <vt:lpstr>Slide 10</vt:lpstr>
      <vt:lpstr>Slide 11</vt:lpstr>
      <vt:lpstr>Referrals by Student</vt:lpstr>
      <vt:lpstr>Other Referral Information</vt:lpstr>
      <vt:lpstr>Slide 14</vt:lpstr>
      <vt:lpstr>Slide 15</vt:lpstr>
      <vt:lpstr>Slide 16</vt:lpstr>
      <vt:lpstr>Slide 17</vt:lpstr>
      <vt:lpstr>Why Collect Data</vt:lpstr>
      <vt:lpstr>Key Features of Data Systems That Work</vt:lpstr>
      <vt:lpstr>What Data to Collect for Decision-Making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2011-10-11T16:38:32Z</dcterms:created>
  <dcterms:modified xsi:type="dcterms:W3CDTF">2012-02-02T19:20:53Z</dcterms:modified>
</cp:coreProperties>
</file>