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6" r:id="rId2"/>
  </p:sldMasterIdLst>
  <p:notesMasterIdLst>
    <p:notesMasterId r:id="rId72"/>
  </p:notesMasterIdLst>
  <p:sldIdLst>
    <p:sldId id="259" r:id="rId3"/>
    <p:sldId id="309" r:id="rId4"/>
    <p:sldId id="307" r:id="rId5"/>
    <p:sldId id="257" r:id="rId6"/>
    <p:sldId id="332" r:id="rId7"/>
    <p:sldId id="263" r:id="rId8"/>
    <p:sldId id="269" r:id="rId9"/>
    <p:sldId id="270" r:id="rId10"/>
    <p:sldId id="271" r:id="rId11"/>
    <p:sldId id="272" r:id="rId12"/>
    <p:sldId id="262" r:id="rId13"/>
    <p:sldId id="264" r:id="rId14"/>
    <p:sldId id="277" r:id="rId15"/>
    <p:sldId id="273" r:id="rId16"/>
    <p:sldId id="275" r:id="rId17"/>
    <p:sldId id="276" r:id="rId18"/>
    <p:sldId id="310" r:id="rId19"/>
    <p:sldId id="305" r:id="rId20"/>
    <p:sldId id="312" r:id="rId21"/>
    <p:sldId id="316" r:id="rId22"/>
    <p:sldId id="314" r:id="rId23"/>
    <p:sldId id="304" r:id="rId24"/>
    <p:sldId id="315" r:id="rId25"/>
    <p:sldId id="340" r:id="rId26"/>
    <p:sldId id="280" r:id="rId27"/>
    <p:sldId id="281" r:id="rId28"/>
    <p:sldId id="283" r:id="rId29"/>
    <p:sldId id="266" r:id="rId30"/>
    <p:sldId id="265" r:id="rId31"/>
    <p:sldId id="267" r:id="rId32"/>
    <p:sldId id="345" r:id="rId33"/>
    <p:sldId id="353" r:id="rId34"/>
    <p:sldId id="348" r:id="rId35"/>
    <p:sldId id="347" r:id="rId36"/>
    <p:sldId id="349" r:id="rId37"/>
    <p:sldId id="350" r:id="rId38"/>
    <p:sldId id="351" r:id="rId39"/>
    <p:sldId id="352" r:id="rId40"/>
    <p:sldId id="328" r:id="rId41"/>
    <p:sldId id="329" r:id="rId42"/>
    <p:sldId id="288" r:id="rId43"/>
    <p:sldId id="290" r:id="rId44"/>
    <p:sldId id="294" r:id="rId45"/>
    <p:sldId id="299" r:id="rId46"/>
    <p:sldId id="295" r:id="rId47"/>
    <p:sldId id="296" r:id="rId48"/>
    <p:sldId id="297" r:id="rId49"/>
    <p:sldId id="298" r:id="rId50"/>
    <p:sldId id="319" r:id="rId51"/>
    <p:sldId id="320" r:id="rId52"/>
    <p:sldId id="321" r:id="rId53"/>
    <p:sldId id="292" r:id="rId54"/>
    <p:sldId id="300" r:id="rId55"/>
    <p:sldId id="306" r:id="rId56"/>
    <p:sldId id="333" r:id="rId57"/>
    <p:sldId id="337" r:id="rId58"/>
    <p:sldId id="334" r:id="rId59"/>
    <p:sldId id="339" r:id="rId60"/>
    <p:sldId id="341" r:id="rId61"/>
    <p:sldId id="343" r:id="rId62"/>
    <p:sldId id="342" r:id="rId63"/>
    <p:sldId id="344" r:id="rId64"/>
    <p:sldId id="335" r:id="rId65"/>
    <p:sldId id="322" r:id="rId66"/>
    <p:sldId id="324" r:id="rId67"/>
    <p:sldId id="325" r:id="rId68"/>
    <p:sldId id="326" r:id="rId69"/>
    <p:sldId id="327" r:id="rId70"/>
    <p:sldId id="35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43"/>
    <a:srgbClr val="7BFC24"/>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0" autoAdjust="0"/>
    <p:restoredTop sz="77230" autoAdjust="0"/>
  </p:normalViewPr>
  <p:slideViewPr>
    <p:cSldViewPr snapToGrid="0">
      <p:cViewPr varScale="1">
        <p:scale>
          <a:sx n="101" d="100"/>
          <a:sy n="101"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5_2" csCatId="accent5" phldr="1"/>
      <dgm:spPr/>
      <dgm:t>
        <a:bodyPr/>
        <a:lstStyle/>
        <a:p>
          <a:endParaRPr lang="en-US"/>
        </a:p>
      </dgm:t>
    </dgm:pt>
    <dgm:pt modelId="{668417D7-A87A-E04F-AB1A-A89AE54DF674}">
      <dgm:prSet phldrT="[Text]" custT="1"/>
      <dgm:spPr/>
      <dgm:t>
        <a:bodyPr/>
        <a:lstStyle/>
        <a:p>
          <a:pPr algn="ctr" rtl="0"/>
          <a:r>
            <a:rPr lang="en-US" sz="2000" b="0" i="0" u="none" dirty="0" smtClean="0"/>
            <a:t>Support for Procedure/Routine</a:t>
          </a:r>
          <a:endParaRPr lang="en-US" sz="2000" dirty="0"/>
        </a:p>
      </dgm:t>
    </dgm:pt>
    <dgm:pt modelId="{55DDBC0A-EA51-C14F-AFC9-F8DD79A1CBA5}" type="parTrans" cxnId="{7E5AAED4-8C7F-CE4E-B7E8-0ADBC26E265E}">
      <dgm:prSet/>
      <dgm:spPr/>
      <dgm:t>
        <a:bodyPr/>
        <a:lstStyle/>
        <a:p>
          <a:pPr algn="ctr"/>
          <a:endParaRPr lang="en-US"/>
        </a:p>
      </dgm:t>
    </dgm:pt>
    <dgm:pt modelId="{73A85D10-282E-9345-B370-D4215CC960F4}" type="sibTrans" cxnId="{7E5AAED4-8C7F-CE4E-B7E8-0ADBC26E265E}">
      <dgm:prSet/>
      <dgm:spPr/>
      <dgm:t>
        <a:bodyPr/>
        <a:lstStyle/>
        <a:p>
          <a:pPr algn="ctr"/>
          <a:endParaRPr lang="en-US"/>
        </a:p>
      </dgm:t>
    </dgm:pt>
    <dgm:pt modelId="{E7A6FE14-9848-3743-A5F8-F58EA2A293C4}">
      <dgm:prSet custT="1"/>
      <dgm:spPr/>
      <dgm:t>
        <a:bodyPr/>
        <a:lstStyle/>
        <a:p>
          <a:pPr algn="ctr" rtl="0"/>
          <a:r>
            <a:rPr lang="en-US" sz="2000" b="0" i="0" u="none" dirty="0" smtClean="0"/>
            <a:t>Re-teach</a:t>
          </a:r>
          <a:endParaRPr lang="en-US" sz="2000" b="0" i="0" u="none" dirty="0"/>
        </a:p>
      </dgm:t>
    </dgm:pt>
    <dgm:pt modelId="{70DA81EA-EED4-3849-A6BC-848A951440F7}" type="parTrans" cxnId="{B7F56E6C-7E34-4847-8118-610F29870E73}">
      <dgm:prSet/>
      <dgm:spPr/>
      <dgm:t>
        <a:bodyPr/>
        <a:lstStyle/>
        <a:p>
          <a:pPr algn="ctr"/>
          <a:endParaRPr lang="en-US"/>
        </a:p>
      </dgm:t>
    </dgm:pt>
    <dgm:pt modelId="{BD84B2AF-0F28-1647-A864-699A39083421}" type="sibTrans" cxnId="{B7F56E6C-7E34-4847-8118-610F29870E73}">
      <dgm:prSet/>
      <dgm:spPr/>
      <dgm:t>
        <a:bodyPr/>
        <a:lstStyle/>
        <a:p>
          <a:pPr algn="ctr"/>
          <a:endParaRPr lang="en-US"/>
        </a:p>
      </dgm:t>
    </dgm:pt>
    <dgm:pt modelId="{E612EAF8-1D2C-6C4A-B17B-50722448B823}">
      <dgm:prSet custT="1"/>
      <dgm:spPr/>
      <dgm:t>
        <a:bodyPr/>
        <a:lstStyle/>
        <a:p>
          <a:pPr algn="ctr" rtl="0"/>
          <a:r>
            <a:rPr lang="en-US" sz="2000" b="0" i="0" u="none" dirty="0" smtClean="0"/>
            <a:t>Differential Reinforcement</a:t>
          </a:r>
          <a:endParaRPr lang="en-US" sz="2000" b="0" i="0" u="none" dirty="0"/>
        </a:p>
      </dgm:t>
    </dgm:pt>
    <dgm:pt modelId="{353D761F-17F6-CC4D-9A7D-7DE5AB13CF48}" type="parTrans" cxnId="{EF896FC2-3E97-AB4D-99F0-4CD76F63B824}">
      <dgm:prSet/>
      <dgm:spPr/>
      <dgm:t>
        <a:bodyPr/>
        <a:lstStyle/>
        <a:p>
          <a:pPr algn="ctr"/>
          <a:endParaRPr lang="en-US"/>
        </a:p>
      </dgm:t>
    </dgm:pt>
    <dgm:pt modelId="{24E958DC-AA8C-6C4B-8023-8FCE90A84E24}" type="sibTrans" cxnId="{EF896FC2-3E97-AB4D-99F0-4CD76F63B824}">
      <dgm:prSet/>
      <dgm:spPr/>
      <dgm:t>
        <a:bodyPr/>
        <a:lstStyle/>
        <a:p>
          <a:pPr algn="ctr"/>
          <a:endParaRPr lang="en-US"/>
        </a:p>
      </dgm:t>
    </dgm:pt>
    <dgm:pt modelId="{CEDB3382-6DE2-774E-90F0-A0D02E6D578F}">
      <dgm:prSet custT="1"/>
      <dgm:spPr/>
      <dgm:t>
        <a:bodyPr/>
        <a:lstStyle/>
        <a:p>
          <a:pPr algn="ctr" rtl="0"/>
          <a:r>
            <a:rPr lang="en-US" sz="2000" b="1" i="0" u="none" dirty="0" smtClean="0">
              <a:solidFill>
                <a:schemeClr val="bg1"/>
              </a:solidFill>
            </a:rPr>
            <a:t>Specific and Contingent Error </a:t>
          </a:r>
          <a:br>
            <a:rPr lang="en-US" sz="2000" b="1" i="0" u="none" dirty="0" smtClean="0">
              <a:solidFill>
                <a:schemeClr val="bg1"/>
              </a:solidFill>
            </a:rPr>
          </a:br>
          <a:r>
            <a:rPr lang="en-US" sz="2000" b="1" i="0" u="none" dirty="0" smtClean="0">
              <a:solidFill>
                <a:schemeClr val="bg1"/>
              </a:solidFill>
            </a:rPr>
            <a:t>Correction</a:t>
          </a:r>
          <a:endParaRPr lang="en-US" sz="2000" b="1" i="0" u="none" dirty="0">
            <a:solidFill>
              <a:schemeClr val="bg1"/>
            </a:solidFill>
          </a:endParaRPr>
        </a:p>
      </dgm:t>
    </dgm:pt>
    <dgm:pt modelId="{B9198A73-4658-B142-BBB0-E33A84142BDC}" type="parTrans" cxnId="{562B1E8E-849C-A644-972F-0425DCB0C562}">
      <dgm:prSet/>
      <dgm:spPr/>
      <dgm:t>
        <a:bodyPr/>
        <a:lstStyle/>
        <a:p>
          <a:pPr algn="ctr"/>
          <a:endParaRPr lang="en-US"/>
        </a:p>
      </dgm:t>
    </dgm:pt>
    <dgm:pt modelId="{88945455-DE1E-7541-8E34-2B60381A2FCD}" type="sibTrans" cxnId="{562B1E8E-849C-A644-972F-0425DCB0C562}">
      <dgm:prSet/>
      <dgm:spPr/>
      <dgm:t>
        <a:bodyPr/>
        <a:lstStyle/>
        <a:p>
          <a:pPr algn="ctr"/>
          <a:endParaRPr lang="en-US"/>
        </a:p>
      </dgm:t>
    </dgm:pt>
    <dgm:pt modelId="{A2F609FE-B405-C84B-8940-2675E4ED55DB}">
      <dgm:prSet custT="1"/>
      <dgm:spPr/>
      <dgm:t>
        <a:bodyPr/>
        <a:lstStyle/>
        <a:p>
          <a:pPr algn="ctr" rtl="0"/>
          <a:r>
            <a:rPr lang="en-US" sz="2000" b="0" i="0" u="none" dirty="0" smtClean="0"/>
            <a:t>Provide Choice</a:t>
          </a:r>
          <a:endParaRPr lang="en-US" sz="2000" b="0" i="0" u="none" dirty="0"/>
        </a:p>
      </dgm:t>
    </dgm:pt>
    <dgm:pt modelId="{43D28FBC-0F31-414E-B67F-36F81F4A61B2}" type="parTrans" cxnId="{C57BF226-FC6A-8C49-90CF-1A5EBEA78A3B}">
      <dgm:prSet/>
      <dgm:spPr/>
      <dgm:t>
        <a:bodyPr/>
        <a:lstStyle/>
        <a:p>
          <a:pPr algn="ctr"/>
          <a:endParaRPr lang="en-US"/>
        </a:p>
      </dgm:t>
    </dgm:pt>
    <dgm:pt modelId="{2D6DB368-0E89-7146-BDBF-39BC31CA0059}" type="sibTrans" cxnId="{C57BF226-FC6A-8C49-90CF-1A5EBEA78A3B}">
      <dgm:prSet/>
      <dgm:spPr/>
      <dgm:t>
        <a:bodyPr/>
        <a:lstStyle/>
        <a:p>
          <a:pPr algn="ctr"/>
          <a:endParaRPr lang="en-US"/>
        </a:p>
      </dgm:t>
    </dgm:pt>
    <dgm:pt modelId="{6CDD3488-45E8-344A-9960-D24FF0AFB653}">
      <dgm:prSet custT="1"/>
      <dgm:spPr/>
      <dgm:t>
        <a:bodyPr/>
        <a:lstStyle/>
        <a:p>
          <a:pPr algn="ctr" rtl="0"/>
          <a:r>
            <a:rPr lang="en-US" sz="2000" b="0" i="0" u="none" dirty="0" smtClean="0"/>
            <a:t>Conference with Studen</a:t>
          </a:r>
          <a:r>
            <a:rPr lang="en-US" sz="1800" b="0" i="0" u="none" dirty="0" smtClean="0"/>
            <a:t>t</a:t>
          </a:r>
          <a:endParaRPr lang="en-US" sz="1800" b="0" i="0" u="none" dirty="0"/>
        </a:p>
      </dgm:t>
    </dgm:pt>
    <dgm:pt modelId="{D69D452C-7969-A747-9410-A2C44B1DF986}" type="parTrans" cxnId="{07115761-388E-D14E-8880-A282FA2C35DC}">
      <dgm:prSet/>
      <dgm:spPr/>
      <dgm:t>
        <a:bodyPr/>
        <a:lstStyle/>
        <a:p>
          <a:pPr algn="ctr"/>
          <a:endParaRPr lang="en-US"/>
        </a:p>
      </dgm:t>
    </dgm:pt>
    <dgm:pt modelId="{5CEFFEFE-C973-0B4A-901C-F4826E899F8D}" type="sibTrans" cxnId="{07115761-388E-D14E-8880-A282FA2C35DC}">
      <dgm:prSet/>
      <dgm:spPr/>
      <dgm:t>
        <a:bodyPr/>
        <a:lstStyle/>
        <a:p>
          <a:pPr algn="ctr"/>
          <a:endParaRPr lang="en-US"/>
        </a:p>
      </dgm:t>
    </dgm:pt>
    <dgm:pt modelId="{A235C65D-77B2-D54B-8839-98DB6E6BA09D}" type="pres">
      <dgm:prSet presAssocID="{73DB1F64-65E5-7341-926E-3564CEE1F34F}" presName="linear" presStyleCnt="0">
        <dgm:presLayoutVars>
          <dgm:animLvl val="lvl"/>
          <dgm:resizeHandles val="exact"/>
        </dgm:presLayoutVars>
      </dgm:prSet>
      <dgm:spPr/>
      <dgm:t>
        <a:bodyPr/>
        <a:lstStyle/>
        <a:p>
          <a:endParaRPr lang="en-US"/>
        </a:p>
      </dgm:t>
    </dgm:pt>
    <dgm:pt modelId="{B158BC6D-1DFF-E048-ADCA-53B19640906D}" type="pres">
      <dgm:prSet presAssocID="{668417D7-A87A-E04F-AB1A-A89AE54DF674}" presName="parentText" presStyleLbl="node1" presStyleIdx="0" presStyleCnt="6" custLinFactNeighborX="471">
        <dgm:presLayoutVars>
          <dgm:chMax val="0"/>
          <dgm:bulletEnabled val="1"/>
        </dgm:presLayoutVars>
      </dgm:prSet>
      <dgm:spPr/>
      <dgm:t>
        <a:bodyPr/>
        <a:lstStyle/>
        <a:p>
          <a:endParaRPr lang="en-US"/>
        </a:p>
      </dgm:t>
    </dgm:pt>
    <dgm:pt modelId="{690ACAE4-A99B-F844-87BA-B4095F99E86E}" type="pres">
      <dgm:prSet presAssocID="{73A85D10-282E-9345-B370-D4215CC960F4}" presName="spacer" presStyleCnt="0"/>
      <dgm:spPr/>
    </dgm:pt>
    <dgm:pt modelId="{CBD36FE0-4215-2A4F-A192-BFDE5707F40D}" type="pres">
      <dgm:prSet presAssocID="{E7A6FE14-9848-3743-A5F8-F58EA2A293C4}" presName="parentText" presStyleLbl="node1" presStyleIdx="1" presStyleCnt="6">
        <dgm:presLayoutVars>
          <dgm:chMax val="0"/>
          <dgm:bulletEnabled val="1"/>
        </dgm:presLayoutVars>
      </dgm:prSet>
      <dgm:spPr/>
      <dgm:t>
        <a:bodyPr/>
        <a:lstStyle/>
        <a:p>
          <a:endParaRPr lang="en-US"/>
        </a:p>
      </dgm:t>
    </dgm:pt>
    <dgm:pt modelId="{6F5CE7FB-841A-F046-9157-B4B66EB7E7CF}" type="pres">
      <dgm:prSet presAssocID="{BD84B2AF-0F28-1647-A864-699A39083421}" presName="spacer" presStyleCnt="0"/>
      <dgm:spPr/>
    </dgm:pt>
    <dgm:pt modelId="{18932539-9EE4-9243-9A6A-B85963817528}" type="pres">
      <dgm:prSet presAssocID="{E612EAF8-1D2C-6C4A-B17B-50722448B823}" presName="parentText" presStyleLbl="node1" presStyleIdx="2" presStyleCnt="6">
        <dgm:presLayoutVars>
          <dgm:chMax val="0"/>
          <dgm:bulletEnabled val="1"/>
        </dgm:presLayoutVars>
      </dgm:prSet>
      <dgm:spPr/>
      <dgm:t>
        <a:bodyPr/>
        <a:lstStyle/>
        <a:p>
          <a:endParaRPr lang="en-US"/>
        </a:p>
      </dgm:t>
    </dgm:pt>
    <dgm:pt modelId="{77AAC9CB-5869-5147-880D-E9B999240B60}" type="pres">
      <dgm:prSet presAssocID="{24E958DC-AA8C-6C4B-8023-8FCE90A84E24}" presName="spacer" presStyleCnt="0"/>
      <dgm:spPr/>
    </dgm:pt>
    <dgm:pt modelId="{D57F6225-10FA-A048-813D-FBD604A7B3AC}" type="pres">
      <dgm:prSet presAssocID="{CEDB3382-6DE2-774E-90F0-A0D02E6D578F}" presName="parentText" presStyleLbl="node1" presStyleIdx="3" presStyleCnt="6">
        <dgm:presLayoutVars>
          <dgm:chMax val="0"/>
          <dgm:bulletEnabled val="1"/>
        </dgm:presLayoutVars>
      </dgm:prSet>
      <dgm:spPr/>
      <dgm:t>
        <a:bodyPr/>
        <a:lstStyle/>
        <a:p>
          <a:endParaRPr lang="en-US"/>
        </a:p>
      </dgm:t>
    </dgm:pt>
    <dgm:pt modelId="{99E645E3-4466-CF4D-A2E1-E1B88E5902A9}" type="pres">
      <dgm:prSet presAssocID="{88945455-DE1E-7541-8E34-2B60381A2FCD}" presName="spacer" presStyleCnt="0"/>
      <dgm:spPr/>
    </dgm:pt>
    <dgm:pt modelId="{23375D48-E726-6F4B-BDCB-26BFF3E79F12}" type="pres">
      <dgm:prSet presAssocID="{A2F609FE-B405-C84B-8940-2675E4ED55DB}" presName="parentText" presStyleLbl="node1" presStyleIdx="4" presStyleCnt="6">
        <dgm:presLayoutVars>
          <dgm:chMax val="0"/>
          <dgm:bulletEnabled val="1"/>
        </dgm:presLayoutVars>
      </dgm:prSet>
      <dgm:spPr/>
      <dgm:t>
        <a:bodyPr/>
        <a:lstStyle/>
        <a:p>
          <a:endParaRPr lang="en-US"/>
        </a:p>
      </dgm:t>
    </dgm:pt>
    <dgm:pt modelId="{69FFDCF4-8CAA-DF4F-9F25-8DC701432C9B}" type="pres">
      <dgm:prSet presAssocID="{2D6DB368-0E89-7146-BDBF-39BC31CA0059}" presName="spacer" presStyleCnt="0"/>
      <dgm:spPr/>
    </dgm:pt>
    <dgm:pt modelId="{0C104BD3-91F3-EB4F-8449-41B9443AF64C}" type="pres">
      <dgm:prSet presAssocID="{6CDD3488-45E8-344A-9960-D24FF0AFB653}" presName="parentText" presStyleLbl="node1" presStyleIdx="5" presStyleCnt="6">
        <dgm:presLayoutVars>
          <dgm:chMax val="0"/>
          <dgm:bulletEnabled val="1"/>
        </dgm:presLayoutVars>
      </dgm:prSet>
      <dgm:spPr/>
      <dgm:t>
        <a:bodyPr/>
        <a:lstStyle/>
        <a:p>
          <a:endParaRPr lang="en-US"/>
        </a:p>
      </dgm:t>
    </dgm:pt>
  </dgm:ptLst>
  <dgm:cxnLst>
    <dgm:cxn modelId="{B7F56E6C-7E34-4847-8118-610F29870E73}" srcId="{73DB1F64-65E5-7341-926E-3564CEE1F34F}" destId="{E7A6FE14-9848-3743-A5F8-F58EA2A293C4}" srcOrd="1" destOrd="0" parTransId="{70DA81EA-EED4-3849-A6BC-848A951440F7}" sibTransId="{BD84B2AF-0F28-1647-A864-699A39083421}"/>
    <dgm:cxn modelId="{CEA2BE8B-5043-974B-8DB4-96E1118EBE7C}" type="presOf" srcId="{6CDD3488-45E8-344A-9960-D24FF0AFB653}" destId="{0C104BD3-91F3-EB4F-8449-41B9443AF64C}" srcOrd="0" destOrd="0" presId="urn:microsoft.com/office/officeart/2005/8/layout/vList2"/>
    <dgm:cxn modelId="{C9B35452-FAE0-DD4A-9158-BC505E4B7EDE}" type="presOf" srcId="{A2F609FE-B405-C84B-8940-2675E4ED55DB}" destId="{23375D48-E726-6F4B-BDCB-26BFF3E79F12}" srcOrd="0" destOrd="0" presId="urn:microsoft.com/office/officeart/2005/8/layout/vList2"/>
    <dgm:cxn modelId="{EF1BDCBF-47D3-8E44-BC0D-7890B757C3F9}" type="presOf" srcId="{668417D7-A87A-E04F-AB1A-A89AE54DF674}" destId="{B158BC6D-1DFF-E048-ADCA-53B19640906D}" srcOrd="0" destOrd="0" presId="urn:microsoft.com/office/officeart/2005/8/layout/vList2"/>
    <dgm:cxn modelId="{C57BF226-FC6A-8C49-90CF-1A5EBEA78A3B}" srcId="{73DB1F64-65E5-7341-926E-3564CEE1F34F}" destId="{A2F609FE-B405-C84B-8940-2675E4ED55DB}" srcOrd="4" destOrd="0" parTransId="{43D28FBC-0F31-414E-B67F-36F81F4A61B2}" sibTransId="{2D6DB368-0E89-7146-BDBF-39BC31CA0059}"/>
    <dgm:cxn modelId="{5E36C559-7134-4C47-BB21-5684CC6E1FAD}" type="presOf" srcId="{E7A6FE14-9848-3743-A5F8-F58EA2A293C4}" destId="{CBD36FE0-4215-2A4F-A192-BFDE5707F40D}" srcOrd="0" destOrd="0" presId="urn:microsoft.com/office/officeart/2005/8/layout/vList2"/>
    <dgm:cxn modelId="{07115761-388E-D14E-8880-A282FA2C35DC}" srcId="{73DB1F64-65E5-7341-926E-3564CEE1F34F}" destId="{6CDD3488-45E8-344A-9960-D24FF0AFB653}" srcOrd="5" destOrd="0" parTransId="{D69D452C-7969-A747-9410-A2C44B1DF986}" sibTransId="{5CEFFEFE-C973-0B4A-901C-F4826E899F8D}"/>
    <dgm:cxn modelId="{AA474FB8-A58C-5040-BEC0-9AA663888796}" type="presOf" srcId="{73DB1F64-65E5-7341-926E-3564CEE1F34F}" destId="{A235C65D-77B2-D54B-8839-98DB6E6BA09D}" srcOrd="0" destOrd="0" presId="urn:microsoft.com/office/officeart/2005/8/layout/vList2"/>
    <dgm:cxn modelId="{EF896FC2-3E97-AB4D-99F0-4CD76F63B824}" srcId="{73DB1F64-65E5-7341-926E-3564CEE1F34F}" destId="{E612EAF8-1D2C-6C4A-B17B-50722448B823}" srcOrd="2" destOrd="0" parTransId="{353D761F-17F6-CC4D-9A7D-7DE5AB13CF48}" sibTransId="{24E958DC-AA8C-6C4B-8023-8FCE90A84E24}"/>
    <dgm:cxn modelId="{7E5AAED4-8C7F-CE4E-B7E8-0ADBC26E265E}" srcId="{73DB1F64-65E5-7341-926E-3564CEE1F34F}" destId="{668417D7-A87A-E04F-AB1A-A89AE54DF674}" srcOrd="0" destOrd="0" parTransId="{55DDBC0A-EA51-C14F-AFC9-F8DD79A1CBA5}" sibTransId="{73A85D10-282E-9345-B370-D4215CC960F4}"/>
    <dgm:cxn modelId="{2CDF19E8-2DA1-2443-808A-02D93978F56E}" type="presOf" srcId="{CEDB3382-6DE2-774E-90F0-A0D02E6D578F}" destId="{D57F6225-10FA-A048-813D-FBD604A7B3AC}" srcOrd="0" destOrd="0" presId="urn:microsoft.com/office/officeart/2005/8/layout/vList2"/>
    <dgm:cxn modelId="{562B1E8E-849C-A644-972F-0425DCB0C562}" srcId="{73DB1F64-65E5-7341-926E-3564CEE1F34F}" destId="{CEDB3382-6DE2-774E-90F0-A0D02E6D578F}" srcOrd="3" destOrd="0" parTransId="{B9198A73-4658-B142-BBB0-E33A84142BDC}" sibTransId="{88945455-DE1E-7541-8E34-2B60381A2FCD}"/>
    <dgm:cxn modelId="{02B1C3D4-69E4-774A-8C46-BB762CE0FA26}" type="presOf" srcId="{E612EAF8-1D2C-6C4A-B17B-50722448B823}" destId="{18932539-9EE4-9243-9A6A-B85963817528}" srcOrd="0" destOrd="0" presId="urn:microsoft.com/office/officeart/2005/8/layout/vList2"/>
    <dgm:cxn modelId="{50F7E779-F751-D042-98B4-B2D5121280FA}" type="presParOf" srcId="{A235C65D-77B2-D54B-8839-98DB6E6BA09D}" destId="{B158BC6D-1DFF-E048-ADCA-53B19640906D}" srcOrd="0" destOrd="0" presId="urn:microsoft.com/office/officeart/2005/8/layout/vList2"/>
    <dgm:cxn modelId="{AC97E9AC-1940-6C4C-834A-E39E0AF2774D}" type="presParOf" srcId="{A235C65D-77B2-D54B-8839-98DB6E6BA09D}" destId="{690ACAE4-A99B-F844-87BA-B4095F99E86E}" srcOrd="1" destOrd="0" presId="urn:microsoft.com/office/officeart/2005/8/layout/vList2"/>
    <dgm:cxn modelId="{F3009899-6BCF-E646-954F-308BD9AEF292}" type="presParOf" srcId="{A235C65D-77B2-D54B-8839-98DB6E6BA09D}" destId="{CBD36FE0-4215-2A4F-A192-BFDE5707F40D}" srcOrd="2" destOrd="0" presId="urn:microsoft.com/office/officeart/2005/8/layout/vList2"/>
    <dgm:cxn modelId="{2BF77480-6AEA-5742-BE8A-3CAE70C717AC}" type="presParOf" srcId="{A235C65D-77B2-D54B-8839-98DB6E6BA09D}" destId="{6F5CE7FB-841A-F046-9157-B4B66EB7E7CF}" srcOrd="3" destOrd="0" presId="urn:microsoft.com/office/officeart/2005/8/layout/vList2"/>
    <dgm:cxn modelId="{F91D69C8-983D-F84B-AE2D-BB949F96DC23}" type="presParOf" srcId="{A235C65D-77B2-D54B-8839-98DB6E6BA09D}" destId="{18932539-9EE4-9243-9A6A-B85963817528}" srcOrd="4" destOrd="0" presId="urn:microsoft.com/office/officeart/2005/8/layout/vList2"/>
    <dgm:cxn modelId="{B02834E8-43B8-D841-B62C-611B505DDDBD}" type="presParOf" srcId="{A235C65D-77B2-D54B-8839-98DB6E6BA09D}" destId="{77AAC9CB-5869-5147-880D-E9B999240B60}" srcOrd="5" destOrd="0" presId="urn:microsoft.com/office/officeart/2005/8/layout/vList2"/>
    <dgm:cxn modelId="{6CCF014E-5DF2-C64B-B612-6E742A448AE4}" type="presParOf" srcId="{A235C65D-77B2-D54B-8839-98DB6E6BA09D}" destId="{D57F6225-10FA-A048-813D-FBD604A7B3AC}" srcOrd="6" destOrd="0" presId="urn:microsoft.com/office/officeart/2005/8/layout/vList2"/>
    <dgm:cxn modelId="{69E9C810-ED7C-D542-8537-B4942F32EC9F}" type="presParOf" srcId="{A235C65D-77B2-D54B-8839-98DB6E6BA09D}" destId="{99E645E3-4466-CF4D-A2E1-E1B88E5902A9}" srcOrd="7" destOrd="0" presId="urn:microsoft.com/office/officeart/2005/8/layout/vList2"/>
    <dgm:cxn modelId="{DC775618-DEC8-FF41-8B2C-F2DDA1DA3716}" type="presParOf" srcId="{A235C65D-77B2-D54B-8839-98DB6E6BA09D}" destId="{23375D48-E726-6F4B-BDCB-26BFF3E79F12}" srcOrd="8" destOrd="0" presId="urn:microsoft.com/office/officeart/2005/8/layout/vList2"/>
    <dgm:cxn modelId="{C727288F-393B-084B-841A-C17FC929CCF9}" type="presParOf" srcId="{A235C65D-77B2-D54B-8839-98DB6E6BA09D}" destId="{69FFDCF4-8CAA-DF4F-9F25-8DC701432C9B}" srcOrd="9" destOrd="0" presId="urn:microsoft.com/office/officeart/2005/8/layout/vList2"/>
    <dgm:cxn modelId="{C4670885-92C7-614A-8603-66179FB26288}" type="presParOf" srcId="{A235C65D-77B2-D54B-8839-98DB6E6BA09D}" destId="{0C104BD3-91F3-EB4F-8449-41B9443AF64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668417D7-A87A-E04F-AB1A-A89AE54DF674}">
      <dgm:prSet phldrT="[Text]" custT="1"/>
      <dgm:spPr/>
      <dgm:t>
        <a:bodyPr/>
        <a:lstStyle/>
        <a:p>
          <a:pPr algn="ctr" rtl="0"/>
          <a:r>
            <a:rPr lang="en-US" sz="2000" dirty="0" smtClean="0"/>
            <a:t>Planned Ignoring</a:t>
          </a:r>
          <a:endParaRPr lang="en-US" sz="2000" dirty="0"/>
        </a:p>
      </dgm:t>
    </dgm:pt>
    <dgm:pt modelId="{55DDBC0A-EA51-C14F-AFC9-F8DD79A1CBA5}" type="parTrans" cxnId="{7E5AAED4-8C7F-CE4E-B7E8-0ADBC26E265E}">
      <dgm:prSet/>
      <dgm:spPr/>
      <dgm:t>
        <a:bodyPr/>
        <a:lstStyle/>
        <a:p>
          <a:endParaRPr lang="en-US"/>
        </a:p>
      </dgm:t>
    </dgm:pt>
    <dgm:pt modelId="{73A85D10-282E-9345-B370-D4215CC960F4}" type="sibTrans" cxnId="{7E5AAED4-8C7F-CE4E-B7E8-0ADBC26E265E}">
      <dgm:prSet/>
      <dgm:spPr/>
      <dgm:t>
        <a:bodyPr/>
        <a:lstStyle/>
        <a:p>
          <a:endParaRPr lang="en-US"/>
        </a:p>
      </dgm:t>
    </dgm:pt>
    <dgm:pt modelId="{15B54680-9AC3-0446-83BC-D8BA2D94A3D5}">
      <dgm:prSet custT="1"/>
      <dgm:spPr/>
      <dgm:t>
        <a:bodyPr/>
        <a:lstStyle/>
        <a:p>
          <a:pPr algn="ctr" rtl="0"/>
          <a:r>
            <a:rPr lang="en-US" sz="2000" dirty="0" smtClean="0"/>
            <a:t>Physical Proximity</a:t>
          </a:r>
          <a:endParaRPr lang="en-US" sz="2000" dirty="0"/>
        </a:p>
      </dgm:t>
    </dgm:pt>
    <dgm:pt modelId="{9FC0BFD0-0078-FD42-B830-71F96C657EE8}" type="parTrans" cxnId="{E2222BB5-B398-3848-ACD8-368E1A775D01}">
      <dgm:prSet/>
      <dgm:spPr/>
      <dgm:t>
        <a:bodyPr/>
        <a:lstStyle/>
        <a:p>
          <a:endParaRPr lang="en-US"/>
        </a:p>
      </dgm:t>
    </dgm:pt>
    <dgm:pt modelId="{8DC7249A-9B9C-D846-8358-47486C3621C2}" type="sibTrans" cxnId="{E2222BB5-B398-3848-ACD8-368E1A775D01}">
      <dgm:prSet/>
      <dgm:spPr/>
      <dgm:t>
        <a:bodyPr/>
        <a:lstStyle/>
        <a:p>
          <a:endParaRPr lang="en-US"/>
        </a:p>
      </dgm:t>
    </dgm:pt>
    <dgm:pt modelId="{0B93C544-F0F1-C845-9A93-69C81561844F}">
      <dgm:prSet custT="1"/>
      <dgm:spPr/>
      <dgm:t>
        <a:bodyPr/>
        <a:lstStyle/>
        <a:p>
          <a:pPr algn="ctr" rtl="0"/>
          <a:r>
            <a:rPr lang="en-US" sz="2000" dirty="0" smtClean="0"/>
            <a:t>Signal/ Non-Verbal Cue</a:t>
          </a:r>
          <a:endParaRPr lang="en-US" sz="2000" dirty="0"/>
        </a:p>
      </dgm:t>
    </dgm:pt>
    <dgm:pt modelId="{C4145850-D81D-3746-BFA9-42F99341BF90}" type="parTrans" cxnId="{1EC23773-3154-4A4E-B3F5-535183AD572C}">
      <dgm:prSet/>
      <dgm:spPr/>
      <dgm:t>
        <a:bodyPr/>
        <a:lstStyle/>
        <a:p>
          <a:endParaRPr lang="en-US"/>
        </a:p>
      </dgm:t>
    </dgm:pt>
    <dgm:pt modelId="{5E9CE556-EDF3-9C49-B904-4E67D7785CAC}" type="sibTrans" cxnId="{1EC23773-3154-4A4E-B3F5-535183AD572C}">
      <dgm:prSet/>
      <dgm:spPr/>
      <dgm:t>
        <a:bodyPr/>
        <a:lstStyle/>
        <a:p>
          <a:endParaRPr lang="en-US"/>
        </a:p>
      </dgm:t>
    </dgm:pt>
    <dgm:pt modelId="{D9F25F77-432F-AB40-A381-6BC7A3EE7D2F}">
      <dgm:prSet custT="1"/>
      <dgm:spPr/>
      <dgm:t>
        <a:bodyPr/>
        <a:lstStyle/>
        <a:p>
          <a:pPr algn="ctr" rtl="0"/>
          <a:r>
            <a:rPr lang="en-US" sz="2000" dirty="0" smtClean="0"/>
            <a:t>Direct Eye Contact</a:t>
          </a:r>
          <a:endParaRPr lang="en-US" sz="2000" dirty="0"/>
        </a:p>
      </dgm:t>
    </dgm:pt>
    <dgm:pt modelId="{BA96BA72-5520-004B-9877-120782358F51}" type="parTrans" cxnId="{C6A1F0AC-F6E1-3845-96D0-C2DA50D566F5}">
      <dgm:prSet/>
      <dgm:spPr/>
      <dgm:t>
        <a:bodyPr/>
        <a:lstStyle/>
        <a:p>
          <a:endParaRPr lang="en-US"/>
        </a:p>
      </dgm:t>
    </dgm:pt>
    <dgm:pt modelId="{3DF21C28-1AB1-3D48-9723-83A25158B00E}" type="sibTrans" cxnId="{C6A1F0AC-F6E1-3845-96D0-C2DA50D566F5}">
      <dgm:prSet/>
      <dgm:spPr/>
      <dgm:t>
        <a:bodyPr/>
        <a:lstStyle/>
        <a:p>
          <a:endParaRPr lang="en-US"/>
        </a:p>
      </dgm:t>
    </dgm:pt>
    <dgm:pt modelId="{557693A5-35E5-6545-BEA3-1C001CD89A81}">
      <dgm:prSet custT="1"/>
      <dgm:spPr/>
      <dgm:t>
        <a:bodyPr/>
        <a:lstStyle/>
        <a:p>
          <a:pPr algn="ctr" rtl="0"/>
          <a:r>
            <a:rPr lang="en-US" sz="2000" dirty="0" smtClean="0"/>
            <a:t>Praise (BSPS) the Appropriate </a:t>
          </a:r>
          <a:br>
            <a:rPr lang="en-US" sz="2000" dirty="0" smtClean="0"/>
          </a:br>
          <a:r>
            <a:rPr lang="en-US" sz="2000" dirty="0" smtClean="0"/>
            <a:t>Behavior in Others</a:t>
          </a:r>
          <a:endParaRPr lang="en-US" sz="2000" dirty="0"/>
        </a:p>
      </dgm:t>
    </dgm:pt>
    <dgm:pt modelId="{822BB2F1-F027-9D47-B0AE-D055F0D77184}" type="parTrans" cxnId="{D0B949DD-FB3C-024E-AAFE-85F69A632C6D}">
      <dgm:prSet/>
      <dgm:spPr/>
      <dgm:t>
        <a:bodyPr/>
        <a:lstStyle/>
        <a:p>
          <a:endParaRPr lang="en-US"/>
        </a:p>
      </dgm:t>
    </dgm:pt>
    <dgm:pt modelId="{07D991F4-3838-B142-9363-E0DBF4428F8F}" type="sibTrans" cxnId="{D0B949DD-FB3C-024E-AAFE-85F69A632C6D}">
      <dgm:prSet/>
      <dgm:spPr/>
      <dgm:t>
        <a:bodyPr/>
        <a:lstStyle/>
        <a:p>
          <a:endParaRPr lang="en-US"/>
        </a:p>
      </dgm:t>
    </dgm:pt>
    <dgm:pt modelId="{2381F14F-DC56-2348-8FFB-7249AF3A3529}">
      <dgm:prSet custT="1"/>
      <dgm:spPr/>
      <dgm:t>
        <a:bodyPr/>
        <a:lstStyle/>
        <a:p>
          <a:pPr algn="ctr" rtl="0"/>
          <a:r>
            <a:rPr lang="en-US" sz="2000" dirty="0" smtClean="0"/>
            <a:t>Redirect</a:t>
          </a:r>
          <a:endParaRPr lang="en-US" sz="2000" dirty="0"/>
        </a:p>
      </dgm:t>
    </dgm:pt>
    <dgm:pt modelId="{0A809A66-3FFB-D34D-B5F8-DF47F1B0AD95}" type="parTrans" cxnId="{A2284C55-CEAC-0547-A9CA-A7859A2C2026}">
      <dgm:prSet/>
      <dgm:spPr/>
      <dgm:t>
        <a:bodyPr/>
        <a:lstStyle/>
        <a:p>
          <a:endParaRPr lang="en-US"/>
        </a:p>
      </dgm:t>
    </dgm:pt>
    <dgm:pt modelId="{11E365AE-D308-E84C-9720-FDBECE055A7A}" type="sibTrans" cxnId="{A2284C55-CEAC-0547-A9CA-A7859A2C2026}">
      <dgm:prSet/>
      <dgm:spPr/>
      <dgm:t>
        <a:bodyPr/>
        <a:lstStyle/>
        <a:p>
          <a:endParaRPr lang="en-US"/>
        </a:p>
      </dgm:t>
    </dgm:pt>
    <dgm:pt modelId="{A235C65D-77B2-D54B-8839-98DB6E6BA09D}" type="pres">
      <dgm:prSet presAssocID="{73DB1F64-65E5-7341-926E-3564CEE1F34F}" presName="linear" presStyleCnt="0">
        <dgm:presLayoutVars>
          <dgm:animLvl val="lvl"/>
          <dgm:resizeHandles val="exact"/>
        </dgm:presLayoutVars>
      </dgm:prSet>
      <dgm:spPr/>
      <dgm:t>
        <a:bodyPr/>
        <a:lstStyle/>
        <a:p>
          <a:endParaRPr lang="en-US"/>
        </a:p>
      </dgm:t>
    </dgm:pt>
    <dgm:pt modelId="{B158BC6D-1DFF-E048-ADCA-53B19640906D}" type="pres">
      <dgm:prSet presAssocID="{668417D7-A87A-E04F-AB1A-A89AE54DF674}" presName="parentText" presStyleLbl="node1" presStyleIdx="0" presStyleCnt="6" custLinFactNeighborX="4106">
        <dgm:presLayoutVars>
          <dgm:chMax val="0"/>
          <dgm:bulletEnabled val="1"/>
        </dgm:presLayoutVars>
      </dgm:prSet>
      <dgm:spPr/>
      <dgm:t>
        <a:bodyPr/>
        <a:lstStyle/>
        <a:p>
          <a:endParaRPr lang="en-US"/>
        </a:p>
      </dgm:t>
    </dgm:pt>
    <dgm:pt modelId="{690ACAE4-A99B-F844-87BA-B4095F99E86E}" type="pres">
      <dgm:prSet presAssocID="{73A85D10-282E-9345-B370-D4215CC960F4}" presName="spacer" presStyleCnt="0"/>
      <dgm:spPr/>
    </dgm:pt>
    <dgm:pt modelId="{B518A502-C272-EE4F-AF61-1781A0199D47}" type="pres">
      <dgm:prSet presAssocID="{15B54680-9AC3-0446-83BC-D8BA2D94A3D5}" presName="parentText" presStyleLbl="node1" presStyleIdx="1" presStyleCnt="6" custLinFactNeighborX="444">
        <dgm:presLayoutVars>
          <dgm:chMax val="0"/>
          <dgm:bulletEnabled val="1"/>
        </dgm:presLayoutVars>
      </dgm:prSet>
      <dgm:spPr/>
      <dgm:t>
        <a:bodyPr/>
        <a:lstStyle/>
        <a:p>
          <a:endParaRPr lang="en-US"/>
        </a:p>
      </dgm:t>
    </dgm:pt>
    <dgm:pt modelId="{91636F7B-8212-4348-8381-134DBA55292D}" type="pres">
      <dgm:prSet presAssocID="{8DC7249A-9B9C-D846-8358-47486C3621C2}" presName="spacer" presStyleCnt="0"/>
      <dgm:spPr/>
    </dgm:pt>
    <dgm:pt modelId="{FEF7EB1B-2290-554C-9B0C-87A83F04C49A}" type="pres">
      <dgm:prSet presAssocID="{0B93C544-F0F1-C845-9A93-69C81561844F}" presName="parentText" presStyleLbl="node1" presStyleIdx="2" presStyleCnt="6">
        <dgm:presLayoutVars>
          <dgm:chMax val="0"/>
          <dgm:bulletEnabled val="1"/>
        </dgm:presLayoutVars>
      </dgm:prSet>
      <dgm:spPr/>
      <dgm:t>
        <a:bodyPr/>
        <a:lstStyle/>
        <a:p>
          <a:endParaRPr lang="en-US"/>
        </a:p>
      </dgm:t>
    </dgm:pt>
    <dgm:pt modelId="{E6F25A13-99BF-3847-B653-51308B96276D}" type="pres">
      <dgm:prSet presAssocID="{5E9CE556-EDF3-9C49-B904-4E67D7785CAC}" presName="spacer" presStyleCnt="0"/>
      <dgm:spPr/>
    </dgm:pt>
    <dgm:pt modelId="{27F974F8-8DD7-1D43-B474-374664E49AA2}" type="pres">
      <dgm:prSet presAssocID="{D9F25F77-432F-AB40-A381-6BC7A3EE7D2F}" presName="parentText" presStyleLbl="node1" presStyleIdx="3" presStyleCnt="6">
        <dgm:presLayoutVars>
          <dgm:chMax val="0"/>
          <dgm:bulletEnabled val="1"/>
        </dgm:presLayoutVars>
      </dgm:prSet>
      <dgm:spPr/>
      <dgm:t>
        <a:bodyPr/>
        <a:lstStyle/>
        <a:p>
          <a:endParaRPr lang="en-US"/>
        </a:p>
      </dgm:t>
    </dgm:pt>
    <dgm:pt modelId="{A19ADF28-AF44-2849-ABA1-59E8D0DD71C7}" type="pres">
      <dgm:prSet presAssocID="{3DF21C28-1AB1-3D48-9723-83A25158B00E}" presName="spacer" presStyleCnt="0"/>
      <dgm:spPr/>
    </dgm:pt>
    <dgm:pt modelId="{81F44856-7B3C-A946-AF01-4266347A4939}" type="pres">
      <dgm:prSet presAssocID="{557693A5-35E5-6545-BEA3-1C001CD89A81}" presName="parentText" presStyleLbl="node1" presStyleIdx="4" presStyleCnt="6">
        <dgm:presLayoutVars>
          <dgm:chMax val="0"/>
          <dgm:bulletEnabled val="1"/>
        </dgm:presLayoutVars>
      </dgm:prSet>
      <dgm:spPr/>
      <dgm:t>
        <a:bodyPr/>
        <a:lstStyle/>
        <a:p>
          <a:endParaRPr lang="en-US"/>
        </a:p>
      </dgm:t>
    </dgm:pt>
    <dgm:pt modelId="{E33323EE-8DEE-D645-B6A5-12EF6AAE2C8F}" type="pres">
      <dgm:prSet presAssocID="{07D991F4-3838-B142-9363-E0DBF4428F8F}" presName="spacer" presStyleCnt="0"/>
      <dgm:spPr/>
    </dgm:pt>
    <dgm:pt modelId="{43EC054B-861F-B74E-9898-98EC65420B36}" type="pres">
      <dgm:prSet presAssocID="{2381F14F-DC56-2348-8FFB-7249AF3A3529}" presName="parentText" presStyleLbl="node1" presStyleIdx="5" presStyleCnt="6">
        <dgm:presLayoutVars>
          <dgm:chMax val="0"/>
          <dgm:bulletEnabled val="1"/>
        </dgm:presLayoutVars>
      </dgm:prSet>
      <dgm:spPr/>
      <dgm:t>
        <a:bodyPr/>
        <a:lstStyle/>
        <a:p>
          <a:endParaRPr lang="en-US"/>
        </a:p>
      </dgm:t>
    </dgm:pt>
  </dgm:ptLst>
  <dgm:cxnLst>
    <dgm:cxn modelId="{A2284C55-CEAC-0547-A9CA-A7859A2C2026}" srcId="{73DB1F64-65E5-7341-926E-3564CEE1F34F}" destId="{2381F14F-DC56-2348-8FFB-7249AF3A3529}" srcOrd="5" destOrd="0" parTransId="{0A809A66-3FFB-D34D-B5F8-DF47F1B0AD95}" sibTransId="{11E365AE-D308-E84C-9720-FDBECE055A7A}"/>
    <dgm:cxn modelId="{06F9AE35-C39E-224E-BA31-83F17A2068AB}" type="presOf" srcId="{15B54680-9AC3-0446-83BC-D8BA2D94A3D5}" destId="{B518A502-C272-EE4F-AF61-1781A0199D47}" srcOrd="0" destOrd="0" presId="urn:microsoft.com/office/officeart/2005/8/layout/vList2"/>
    <dgm:cxn modelId="{D0B949DD-FB3C-024E-AAFE-85F69A632C6D}" srcId="{73DB1F64-65E5-7341-926E-3564CEE1F34F}" destId="{557693A5-35E5-6545-BEA3-1C001CD89A81}" srcOrd="4" destOrd="0" parTransId="{822BB2F1-F027-9D47-B0AE-D055F0D77184}" sibTransId="{07D991F4-3838-B142-9363-E0DBF4428F8F}"/>
    <dgm:cxn modelId="{E2222BB5-B398-3848-ACD8-368E1A775D01}" srcId="{73DB1F64-65E5-7341-926E-3564CEE1F34F}" destId="{15B54680-9AC3-0446-83BC-D8BA2D94A3D5}" srcOrd="1" destOrd="0" parTransId="{9FC0BFD0-0078-FD42-B830-71F96C657EE8}" sibTransId="{8DC7249A-9B9C-D846-8358-47486C3621C2}"/>
    <dgm:cxn modelId="{33C36CA5-CE4A-434E-8A09-03229971C4C2}" type="presOf" srcId="{668417D7-A87A-E04F-AB1A-A89AE54DF674}" destId="{B158BC6D-1DFF-E048-ADCA-53B19640906D}" srcOrd="0" destOrd="0" presId="urn:microsoft.com/office/officeart/2005/8/layout/vList2"/>
    <dgm:cxn modelId="{96452A52-FEA8-D249-84CA-C60AA5E654E9}" type="presOf" srcId="{73DB1F64-65E5-7341-926E-3564CEE1F34F}" destId="{A235C65D-77B2-D54B-8839-98DB6E6BA09D}" srcOrd="0" destOrd="0" presId="urn:microsoft.com/office/officeart/2005/8/layout/vList2"/>
    <dgm:cxn modelId="{B16162D5-773A-2347-9893-DFDC492AC78C}" type="presOf" srcId="{D9F25F77-432F-AB40-A381-6BC7A3EE7D2F}" destId="{27F974F8-8DD7-1D43-B474-374664E49AA2}" srcOrd="0" destOrd="0" presId="urn:microsoft.com/office/officeart/2005/8/layout/vList2"/>
    <dgm:cxn modelId="{1EC23773-3154-4A4E-B3F5-535183AD572C}" srcId="{73DB1F64-65E5-7341-926E-3564CEE1F34F}" destId="{0B93C544-F0F1-C845-9A93-69C81561844F}" srcOrd="2" destOrd="0" parTransId="{C4145850-D81D-3746-BFA9-42F99341BF90}" sibTransId="{5E9CE556-EDF3-9C49-B904-4E67D7785CAC}"/>
    <dgm:cxn modelId="{2CAC10C4-68D7-8247-A8D2-095AE8E96D9C}" type="presOf" srcId="{557693A5-35E5-6545-BEA3-1C001CD89A81}" destId="{81F44856-7B3C-A946-AF01-4266347A4939}" srcOrd="0" destOrd="0" presId="urn:microsoft.com/office/officeart/2005/8/layout/vList2"/>
    <dgm:cxn modelId="{DF2453F3-1FC2-9A43-B1C0-FA067618BCF4}" type="presOf" srcId="{0B93C544-F0F1-C845-9A93-69C81561844F}" destId="{FEF7EB1B-2290-554C-9B0C-87A83F04C49A}" srcOrd="0" destOrd="0" presId="urn:microsoft.com/office/officeart/2005/8/layout/vList2"/>
    <dgm:cxn modelId="{7E5AAED4-8C7F-CE4E-B7E8-0ADBC26E265E}" srcId="{73DB1F64-65E5-7341-926E-3564CEE1F34F}" destId="{668417D7-A87A-E04F-AB1A-A89AE54DF674}" srcOrd="0" destOrd="0" parTransId="{55DDBC0A-EA51-C14F-AFC9-F8DD79A1CBA5}" sibTransId="{73A85D10-282E-9345-B370-D4215CC960F4}"/>
    <dgm:cxn modelId="{D6A5F8D3-D59E-E440-BD25-3A312E2710F7}" type="presOf" srcId="{2381F14F-DC56-2348-8FFB-7249AF3A3529}" destId="{43EC054B-861F-B74E-9898-98EC65420B36}" srcOrd="0" destOrd="0" presId="urn:microsoft.com/office/officeart/2005/8/layout/vList2"/>
    <dgm:cxn modelId="{C6A1F0AC-F6E1-3845-96D0-C2DA50D566F5}" srcId="{73DB1F64-65E5-7341-926E-3564CEE1F34F}" destId="{D9F25F77-432F-AB40-A381-6BC7A3EE7D2F}" srcOrd="3" destOrd="0" parTransId="{BA96BA72-5520-004B-9877-120782358F51}" sibTransId="{3DF21C28-1AB1-3D48-9723-83A25158B00E}"/>
    <dgm:cxn modelId="{D642DC14-42D0-D948-80B2-B2123D10FCA5}" type="presParOf" srcId="{A235C65D-77B2-D54B-8839-98DB6E6BA09D}" destId="{B158BC6D-1DFF-E048-ADCA-53B19640906D}" srcOrd="0" destOrd="0" presId="urn:microsoft.com/office/officeart/2005/8/layout/vList2"/>
    <dgm:cxn modelId="{F7563F6E-82C9-1B4A-8468-52FFBFB924FF}" type="presParOf" srcId="{A235C65D-77B2-D54B-8839-98DB6E6BA09D}" destId="{690ACAE4-A99B-F844-87BA-B4095F99E86E}" srcOrd="1" destOrd="0" presId="urn:microsoft.com/office/officeart/2005/8/layout/vList2"/>
    <dgm:cxn modelId="{B73554D0-1818-C441-8527-D33AD86B9444}" type="presParOf" srcId="{A235C65D-77B2-D54B-8839-98DB6E6BA09D}" destId="{B518A502-C272-EE4F-AF61-1781A0199D47}" srcOrd="2" destOrd="0" presId="urn:microsoft.com/office/officeart/2005/8/layout/vList2"/>
    <dgm:cxn modelId="{FB72AA5A-EC32-A748-8B9E-09587BF7BF26}" type="presParOf" srcId="{A235C65D-77B2-D54B-8839-98DB6E6BA09D}" destId="{91636F7B-8212-4348-8381-134DBA55292D}" srcOrd="3" destOrd="0" presId="urn:microsoft.com/office/officeart/2005/8/layout/vList2"/>
    <dgm:cxn modelId="{5FE5FB3D-5E0F-0D42-A1F6-E862B0F49911}" type="presParOf" srcId="{A235C65D-77B2-D54B-8839-98DB6E6BA09D}" destId="{FEF7EB1B-2290-554C-9B0C-87A83F04C49A}" srcOrd="4" destOrd="0" presId="urn:microsoft.com/office/officeart/2005/8/layout/vList2"/>
    <dgm:cxn modelId="{AC105C94-A0ED-654D-869A-E3F51A347E77}" type="presParOf" srcId="{A235C65D-77B2-D54B-8839-98DB6E6BA09D}" destId="{E6F25A13-99BF-3847-B653-51308B96276D}" srcOrd="5" destOrd="0" presId="urn:microsoft.com/office/officeart/2005/8/layout/vList2"/>
    <dgm:cxn modelId="{67F2A8EF-F6A5-7E41-BCFB-1D90ED5D0668}" type="presParOf" srcId="{A235C65D-77B2-D54B-8839-98DB6E6BA09D}" destId="{27F974F8-8DD7-1D43-B474-374664E49AA2}" srcOrd="6" destOrd="0" presId="urn:microsoft.com/office/officeart/2005/8/layout/vList2"/>
    <dgm:cxn modelId="{D275B8E9-BED8-7444-BC51-6BF92A910489}" type="presParOf" srcId="{A235C65D-77B2-D54B-8839-98DB6E6BA09D}" destId="{A19ADF28-AF44-2849-ABA1-59E8D0DD71C7}" srcOrd="7" destOrd="0" presId="urn:microsoft.com/office/officeart/2005/8/layout/vList2"/>
    <dgm:cxn modelId="{ECE84D52-56B2-AC4C-B581-85F0E5C562CF}" type="presParOf" srcId="{A235C65D-77B2-D54B-8839-98DB6E6BA09D}" destId="{81F44856-7B3C-A946-AF01-4266347A4939}" srcOrd="8" destOrd="0" presId="urn:microsoft.com/office/officeart/2005/8/layout/vList2"/>
    <dgm:cxn modelId="{26C42941-2AE1-EA44-8AB3-D123E93CFD9A}" type="presParOf" srcId="{A235C65D-77B2-D54B-8839-98DB6E6BA09D}" destId="{E33323EE-8DEE-D645-B6A5-12EF6AAE2C8F}" srcOrd="9" destOrd="0" presId="urn:microsoft.com/office/officeart/2005/8/layout/vList2"/>
    <dgm:cxn modelId="{7391825A-6FC1-4F4E-887E-46CDAC8F1681}" type="presParOf" srcId="{A235C65D-77B2-D54B-8839-98DB6E6BA09D}" destId="{43EC054B-861F-B74E-9898-98EC65420B36}"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449BD-2AFA-F844-9F91-B738F1A5AED7}" type="doc">
      <dgm:prSet loTypeId="urn:microsoft.com/office/officeart/2005/8/layout/vProcess5" loCatId="" qsTypeId="urn:microsoft.com/office/officeart/2005/8/quickstyle/simple4" qsCatId="simple" csTypeId="urn:microsoft.com/office/officeart/2005/8/colors/colorful3" csCatId="colorful" phldr="1"/>
      <dgm:spPr/>
      <dgm:t>
        <a:bodyPr/>
        <a:lstStyle/>
        <a:p>
          <a:endParaRPr lang="en-US"/>
        </a:p>
      </dgm:t>
    </dgm:pt>
    <dgm:pt modelId="{E60E4B96-B6B7-C04F-A306-D60B2E914237}">
      <dgm:prSet phldrT="[Text]"/>
      <dgm:spPr/>
      <dgm:t>
        <a:bodyPr/>
        <a:lstStyle/>
        <a:p>
          <a:r>
            <a:rPr lang="en-US" dirty="0" smtClean="0">
              <a:solidFill>
                <a:schemeClr val="tx1"/>
              </a:solidFill>
            </a:rPr>
            <a:t>Describe inappropriate behavior</a:t>
          </a:r>
          <a:endParaRPr lang="en-US" dirty="0">
            <a:solidFill>
              <a:schemeClr val="tx1"/>
            </a:solidFill>
          </a:endParaRPr>
        </a:p>
      </dgm:t>
    </dgm:pt>
    <dgm:pt modelId="{09D5FA72-55A4-264E-8311-84892F925A0D}" type="parTrans" cxnId="{FAF83EF0-83F8-7C41-8603-3E6017D9F66E}">
      <dgm:prSet/>
      <dgm:spPr/>
      <dgm:t>
        <a:bodyPr/>
        <a:lstStyle/>
        <a:p>
          <a:endParaRPr lang="en-US"/>
        </a:p>
      </dgm:t>
    </dgm:pt>
    <dgm:pt modelId="{550E6CD7-B506-494E-AB3F-9BA39CCA1A42}" type="sibTrans" cxnId="{FAF83EF0-83F8-7C41-8603-3E6017D9F66E}">
      <dgm:prSet/>
      <dgm:spPr/>
      <dgm:t>
        <a:bodyPr/>
        <a:lstStyle/>
        <a:p>
          <a:endParaRPr lang="en-US"/>
        </a:p>
      </dgm:t>
    </dgm:pt>
    <dgm:pt modelId="{166CC95B-9421-7940-BFBC-D26F6B2DF9DB}">
      <dgm:prSet phldrT="[Text]"/>
      <dgm:spPr/>
      <dgm:t>
        <a:bodyPr/>
        <a:lstStyle/>
        <a:p>
          <a:r>
            <a:rPr lang="en-US" dirty="0" smtClean="0">
              <a:solidFill>
                <a:schemeClr val="tx1"/>
              </a:solidFill>
            </a:rPr>
            <a:t>Respectfully address student</a:t>
          </a:r>
          <a:endParaRPr lang="en-US" dirty="0">
            <a:solidFill>
              <a:schemeClr val="tx1"/>
            </a:solidFill>
          </a:endParaRPr>
        </a:p>
      </dgm:t>
    </dgm:pt>
    <dgm:pt modelId="{9D4475B9-59CA-2644-B43E-2207B1B92458}" type="parTrans" cxnId="{58F6DCB4-3C69-7348-904B-D91C295A7CC9}">
      <dgm:prSet/>
      <dgm:spPr/>
      <dgm:t>
        <a:bodyPr/>
        <a:lstStyle/>
        <a:p>
          <a:endParaRPr lang="en-US"/>
        </a:p>
      </dgm:t>
    </dgm:pt>
    <dgm:pt modelId="{56B464C3-F268-2A4E-909B-4A440B43F317}" type="sibTrans" cxnId="{58F6DCB4-3C69-7348-904B-D91C295A7CC9}">
      <dgm:prSet/>
      <dgm:spPr/>
      <dgm:t>
        <a:bodyPr/>
        <a:lstStyle/>
        <a:p>
          <a:endParaRPr lang="en-US"/>
        </a:p>
      </dgm:t>
    </dgm:pt>
    <dgm:pt modelId="{70EF3634-1E5A-7448-9CF0-61ABB79F3339}">
      <dgm:prSet phldrT="[Text]"/>
      <dgm:spPr/>
      <dgm:t>
        <a:bodyPr/>
        <a:lstStyle/>
        <a:p>
          <a:r>
            <a:rPr lang="en-US" dirty="0" smtClean="0">
              <a:solidFill>
                <a:schemeClr val="tx1"/>
              </a:solidFill>
            </a:rPr>
            <a:t>Describe expected behavior/rule</a:t>
          </a:r>
          <a:endParaRPr lang="en-US" dirty="0">
            <a:solidFill>
              <a:schemeClr val="tx1"/>
            </a:solidFill>
          </a:endParaRPr>
        </a:p>
      </dgm:t>
    </dgm:pt>
    <dgm:pt modelId="{3D8A25C6-D0ED-6B4B-BB6E-33D71A4A2AF0}" type="parTrans" cxnId="{429BDAE9-A3BB-954F-ACD5-A96438197198}">
      <dgm:prSet/>
      <dgm:spPr/>
      <dgm:t>
        <a:bodyPr/>
        <a:lstStyle/>
        <a:p>
          <a:endParaRPr lang="en-US"/>
        </a:p>
      </dgm:t>
    </dgm:pt>
    <dgm:pt modelId="{EF9AE199-EC80-B449-975F-6A8616852507}" type="sibTrans" cxnId="{429BDAE9-A3BB-954F-ACD5-A96438197198}">
      <dgm:prSet/>
      <dgm:spPr/>
      <dgm:t>
        <a:bodyPr/>
        <a:lstStyle/>
        <a:p>
          <a:endParaRPr lang="en-US"/>
        </a:p>
      </dgm:t>
    </dgm:pt>
    <dgm:pt modelId="{F448154F-3B2D-5646-B95D-F61FCB6CC7E4}">
      <dgm:prSet/>
      <dgm:spPr/>
      <dgm:t>
        <a:bodyPr/>
        <a:lstStyle/>
        <a:p>
          <a:r>
            <a:rPr lang="en-US" dirty="0" smtClean="0">
              <a:solidFill>
                <a:schemeClr val="tx1"/>
              </a:solidFill>
            </a:rPr>
            <a:t>Link to expectation on Matrix</a:t>
          </a:r>
          <a:endParaRPr lang="en-US" dirty="0">
            <a:solidFill>
              <a:schemeClr val="tx1"/>
            </a:solidFill>
          </a:endParaRPr>
        </a:p>
      </dgm:t>
    </dgm:pt>
    <dgm:pt modelId="{A0AEB509-C58B-5641-AB48-F762CB4611A9}" type="parTrans" cxnId="{C2A8E6E0-1E88-174B-A218-F55EC03D27AE}">
      <dgm:prSet/>
      <dgm:spPr/>
      <dgm:t>
        <a:bodyPr/>
        <a:lstStyle/>
        <a:p>
          <a:endParaRPr lang="en-US"/>
        </a:p>
      </dgm:t>
    </dgm:pt>
    <dgm:pt modelId="{B2CB1D15-69D6-4B48-B7E1-12B70491F3E1}" type="sibTrans" cxnId="{C2A8E6E0-1E88-174B-A218-F55EC03D27AE}">
      <dgm:prSet/>
      <dgm:spPr/>
      <dgm:t>
        <a:bodyPr/>
        <a:lstStyle/>
        <a:p>
          <a:endParaRPr lang="en-US"/>
        </a:p>
      </dgm:t>
    </dgm:pt>
    <dgm:pt modelId="{D1221CB3-11EB-7A47-AD40-56760B82D8CA}">
      <dgm:prSet/>
      <dgm:spPr/>
      <dgm:t>
        <a:bodyPr/>
        <a:lstStyle/>
        <a:p>
          <a:r>
            <a:rPr lang="en-US" dirty="0" smtClean="0">
              <a:solidFill>
                <a:schemeClr val="tx1"/>
              </a:solidFill>
            </a:rPr>
            <a:t>Redirect back to appropriate behavior</a:t>
          </a:r>
          <a:endParaRPr lang="en-US" dirty="0">
            <a:solidFill>
              <a:schemeClr val="tx1"/>
            </a:solidFill>
          </a:endParaRPr>
        </a:p>
      </dgm:t>
    </dgm:pt>
    <dgm:pt modelId="{378E7C79-5AD6-7244-9C1E-9C31B90874DA}" type="parTrans" cxnId="{DFE95437-87FA-9D47-AB90-E55903881133}">
      <dgm:prSet/>
      <dgm:spPr/>
      <dgm:t>
        <a:bodyPr/>
        <a:lstStyle/>
        <a:p>
          <a:endParaRPr lang="en-US"/>
        </a:p>
      </dgm:t>
    </dgm:pt>
    <dgm:pt modelId="{02416D70-3257-C74C-B1C0-DEE8A9306704}" type="sibTrans" cxnId="{DFE95437-87FA-9D47-AB90-E55903881133}">
      <dgm:prSet/>
      <dgm:spPr/>
      <dgm:t>
        <a:bodyPr/>
        <a:lstStyle/>
        <a:p>
          <a:endParaRPr lang="en-US"/>
        </a:p>
      </dgm:t>
    </dgm:pt>
    <dgm:pt modelId="{CC74A4DA-5A50-E84E-BF30-203697F2164C}" type="pres">
      <dgm:prSet presAssocID="{755449BD-2AFA-F844-9F91-B738F1A5AED7}" presName="outerComposite" presStyleCnt="0">
        <dgm:presLayoutVars>
          <dgm:chMax val="5"/>
          <dgm:dir/>
          <dgm:resizeHandles val="exact"/>
        </dgm:presLayoutVars>
      </dgm:prSet>
      <dgm:spPr/>
      <dgm:t>
        <a:bodyPr/>
        <a:lstStyle/>
        <a:p>
          <a:endParaRPr lang="en-US"/>
        </a:p>
      </dgm:t>
    </dgm:pt>
    <dgm:pt modelId="{6A10A793-A404-0C46-BE87-AC4B4AB2CF95}" type="pres">
      <dgm:prSet presAssocID="{755449BD-2AFA-F844-9F91-B738F1A5AED7}" presName="dummyMaxCanvas" presStyleCnt="0">
        <dgm:presLayoutVars/>
      </dgm:prSet>
      <dgm:spPr/>
      <dgm:t>
        <a:bodyPr/>
        <a:lstStyle/>
        <a:p>
          <a:endParaRPr lang="en-US"/>
        </a:p>
      </dgm:t>
    </dgm:pt>
    <dgm:pt modelId="{8F328B90-21CC-6F48-950E-29743F85EB48}" type="pres">
      <dgm:prSet presAssocID="{755449BD-2AFA-F844-9F91-B738F1A5AED7}" presName="FiveNodes_1" presStyleLbl="node1" presStyleIdx="0" presStyleCnt="5" custLinFactNeighborX="-3231">
        <dgm:presLayoutVars>
          <dgm:bulletEnabled val="1"/>
        </dgm:presLayoutVars>
      </dgm:prSet>
      <dgm:spPr/>
      <dgm:t>
        <a:bodyPr/>
        <a:lstStyle/>
        <a:p>
          <a:endParaRPr lang="en-US"/>
        </a:p>
      </dgm:t>
    </dgm:pt>
    <dgm:pt modelId="{FF8D5C2F-108F-C241-A30D-D2BC66B42007}" type="pres">
      <dgm:prSet presAssocID="{755449BD-2AFA-F844-9F91-B738F1A5AED7}" presName="FiveNodes_2" presStyleLbl="node1" presStyleIdx="1" presStyleCnt="5">
        <dgm:presLayoutVars>
          <dgm:bulletEnabled val="1"/>
        </dgm:presLayoutVars>
      </dgm:prSet>
      <dgm:spPr/>
      <dgm:t>
        <a:bodyPr/>
        <a:lstStyle/>
        <a:p>
          <a:endParaRPr lang="en-US"/>
        </a:p>
      </dgm:t>
    </dgm:pt>
    <dgm:pt modelId="{4DB49857-387E-3741-A0AF-0A6A0479B8E7}" type="pres">
      <dgm:prSet presAssocID="{755449BD-2AFA-F844-9F91-B738F1A5AED7}" presName="FiveNodes_3" presStyleLbl="node1" presStyleIdx="2" presStyleCnt="5">
        <dgm:presLayoutVars>
          <dgm:bulletEnabled val="1"/>
        </dgm:presLayoutVars>
      </dgm:prSet>
      <dgm:spPr/>
      <dgm:t>
        <a:bodyPr/>
        <a:lstStyle/>
        <a:p>
          <a:endParaRPr lang="en-US"/>
        </a:p>
      </dgm:t>
    </dgm:pt>
    <dgm:pt modelId="{8287E62B-7853-8F4E-B53F-3D6F518211FA}" type="pres">
      <dgm:prSet presAssocID="{755449BD-2AFA-F844-9F91-B738F1A5AED7}" presName="FiveNodes_4" presStyleLbl="node1" presStyleIdx="3" presStyleCnt="5">
        <dgm:presLayoutVars>
          <dgm:bulletEnabled val="1"/>
        </dgm:presLayoutVars>
      </dgm:prSet>
      <dgm:spPr/>
      <dgm:t>
        <a:bodyPr/>
        <a:lstStyle/>
        <a:p>
          <a:endParaRPr lang="en-US"/>
        </a:p>
      </dgm:t>
    </dgm:pt>
    <dgm:pt modelId="{9F93C6F5-1739-1F4F-A2D9-E84DBF02B5DC}" type="pres">
      <dgm:prSet presAssocID="{755449BD-2AFA-F844-9F91-B738F1A5AED7}" presName="FiveNodes_5" presStyleLbl="node1" presStyleIdx="4" presStyleCnt="5">
        <dgm:presLayoutVars>
          <dgm:bulletEnabled val="1"/>
        </dgm:presLayoutVars>
      </dgm:prSet>
      <dgm:spPr/>
      <dgm:t>
        <a:bodyPr/>
        <a:lstStyle/>
        <a:p>
          <a:endParaRPr lang="en-US"/>
        </a:p>
      </dgm:t>
    </dgm:pt>
    <dgm:pt modelId="{1CC3BBA4-86F6-D540-A209-AE9F3CCC5618}" type="pres">
      <dgm:prSet presAssocID="{755449BD-2AFA-F844-9F91-B738F1A5AED7}" presName="FiveConn_1-2" presStyleLbl="fgAccFollowNode1" presStyleIdx="0" presStyleCnt="4">
        <dgm:presLayoutVars>
          <dgm:bulletEnabled val="1"/>
        </dgm:presLayoutVars>
      </dgm:prSet>
      <dgm:spPr/>
      <dgm:t>
        <a:bodyPr/>
        <a:lstStyle/>
        <a:p>
          <a:endParaRPr lang="en-US"/>
        </a:p>
      </dgm:t>
    </dgm:pt>
    <dgm:pt modelId="{5ED01FC3-DC8B-5F4A-A801-D51DDEF6DD43}" type="pres">
      <dgm:prSet presAssocID="{755449BD-2AFA-F844-9F91-B738F1A5AED7}" presName="FiveConn_2-3" presStyleLbl="fgAccFollowNode1" presStyleIdx="1" presStyleCnt="4">
        <dgm:presLayoutVars>
          <dgm:bulletEnabled val="1"/>
        </dgm:presLayoutVars>
      </dgm:prSet>
      <dgm:spPr/>
      <dgm:t>
        <a:bodyPr/>
        <a:lstStyle/>
        <a:p>
          <a:endParaRPr lang="en-US"/>
        </a:p>
      </dgm:t>
    </dgm:pt>
    <dgm:pt modelId="{B635C4D4-A058-EF47-B2D7-B70AC7F34036}" type="pres">
      <dgm:prSet presAssocID="{755449BD-2AFA-F844-9F91-B738F1A5AED7}" presName="FiveConn_3-4" presStyleLbl="fgAccFollowNode1" presStyleIdx="2" presStyleCnt="4">
        <dgm:presLayoutVars>
          <dgm:bulletEnabled val="1"/>
        </dgm:presLayoutVars>
      </dgm:prSet>
      <dgm:spPr/>
      <dgm:t>
        <a:bodyPr/>
        <a:lstStyle/>
        <a:p>
          <a:endParaRPr lang="en-US"/>
        </a:p>
      </dgm:t>
    </dgm:pt>
    <dgm:pt modelId="{E035AB78-27F1-9043-A311-AFAEA4F392F8}" type="pres">
      <dgm:prSet presAssocID="{755449BD-2AFA-F844-9F91-B738F1A5AED7}" presName="FiveConn_4-5" presStyleLbl="fgAccFollowNode1" presStyleIdx="3" presStyleCnt="4">
        <dgm:presLayoutVars>
          <dgm:bulletEnabled val="1"/>
        </dgm:presLayoutVars>
      </dgm:prSet>
      <dgm:spPr/>
      <dgm:t>
        <a:bodyPr/>
        <a:lstStyle/>
        <a:p>
          <a:endParaRPr lang="en-US"/>
        </a:p>
      </dgm:t>
    </dgm:pt>
    <dgm:pt modelId="{93417C07-1E53-864A-972D-A88CC4ED4D7B}" type="pres">
      <dgm:prSet presAssocID="{755449BD-2AFA-F844-9F91-B738F1A5AED7}" presName="FiveNodes_1_text" presStyleLbl="node1" presStyleIdx="4" presStyleCnt="5">
        <dgm:presLayoutVars>
          <dgm:bulletEnabled val="1"/>
        </dgm:presLayoutVars>
      </dgm:prSet>
      <dgm:spPr/>
      <dgm:t>
        <a:bodyPr/>
        <a:lstStyle/>
        <a:p>
          <a:endParaRPr lang="en-US"/>
        </a:p>
      </dgm:t>
    </dgm:pt>
    <dgm:pt modelId="{8F0026E2-B532-6948-86CE-A0C32B0E337E}" type="pres">
      <dgm:prSet presAssocID="{755449BD-2AFA-F844-9F91-B738F1A5AED7}" presName="FiveNodes_2_text" presStyleLbl="node1" presStyleIdx="4" presStyleCnt="5">
        <dgm:presLayoutVars>
          <dgm:bulletEnabled val="1"/>
        </dgm:presLayoutVars>
      </dgm:prSet>
      <dgm:spPr/>
      <dgm:t>
        <a:bodyPr/>
        <a:lstStyle/>
        <a:p>
          <a:endParaRPr lang="en-US"/>
        </a:p>
      </dgm:t>
    </dgm:pt>
    <dgm:pt modelId="{ACE3CED4-A042-3341-9E9B-589368ED8610}" type="pres">
      <dgm:prSet presAssocID="{755449BD-2AFA-F844-9F91-B738F1A5AED7}" presName="FiveNodes_3_text" presStyleLbl="node1" presStyleIdx="4" presStyleCnt="5">
        <dgm:presLayoutVars>
          <dgm:bulletEnabled val="1"/>
        </dgm:presLayoutVars>
      </dgm:prSet>
      <dgm:spPr/>
      <dgm:t>
        <a:bodyPr/>
        <a:lstStyle/>
        <a:p>
          <a:endParaRPr lang="en-US"/>
        </a:p>
      </dgm:t>
    </dgm:pt>
    <dgm:pt modelId="{43F71B7C-EA42-D04D-9574-E69B91815B58}" type="pres">
      <dgm:prSet presAssocID="{755449BD-2AFA-F844-9F91-B738F1A5AED7}" presName="FiveNodes_4_text" presStyleLbl="node1" presStyleIdx="4" presStyleCnt="5">
        <dgm:presLayoutVars>
          <dgm:bulletEnabled val="1"/>
        </dgm:presLayoutVars>
      </dgm:prSet>
      <dgm:spPr/>
      <dgm:t>
        <a:bodyPr/>
        <a:lstStyle/>
        <a:p>
          <a:endParaRPr lang="en-US"/>
        </a:p>
      </dgm:t>
    </dgm:pt>
    <dgm:pt modelId="{56BCE0E7-55FC-7A48-AD50-856E1FB3698D}" type="pres">
      <dgm:prSet presAssocID="{755449BD-2AFA-F844-9F91-B738F1A5AED7}" presName="FiveNodes_5_text" presStyleLbl="node1" presStyleIdx="4" presStyleCnt="5">
        <dgm:presLayoutVars>
          <dgm:bulletEnabled val="1"/>
        </dgm:presLayoutVars>
      </dgm:prSet>
      <dgm:spPr/>
      <dgm:t>
        <a:bodyPr/>
        <a:lstStyle/>
        <a:p>
          <a:endParaRPr lang="en-US"/>
        </a:p>
      </dgm:t>
    </dgm:pt>
  </dgm:ptLst>
  <dgm:cxnLst>
    <dgm:cxn modelId="{C2A8E6E0-1E88-174B-A218-F55EC03D27AE}" srcId="{755449BD-2AFA-F844-9F91-B738F1A5AED7}" destId="{F448154F-3B2D-5646-B95D-F61FCB6CC7E4}" srcOrd="3" destOrd="0" parTransId="{A0AEB509-C58B-5641-AB48-F762CB4611A9}" sibTransId="{B2CB1D15-69D6-4B48-B7E1-12B70491F3E1}"/>
    <dgm:cxn modelId="{96F8A140-9855-EE43-A39F-17D70BF2A3F7}" type="presOf" srcId="{F448154F-3B2D-5646-B95D-F61FCB6CC7E4}" destId="{43F71B7C-EA42-D04D-9574-E69B91815B58}" srcOrd="1" destOrd="0" presId="urn:microsoft.com/office/officeart/2005/8/layout/vProcess5"/>
    <dgm:cxn modelId="{FAF83EF0-83F8-7C41-8603-3E6017D9F66E}" srcId="{755449BD-2AFA-F844-9F91-B738F1A5AED7}" destId="{E60E4B96-B6B7-C04F-A306-D60B2E914237}" srcOrd="1" destOrd="0" parTransId="{09D5FA72-55A4-264E-8311-84892F925A0D}" sibTransId="{550E6CD7-B506-494E-AB3F-9BA39CCA1A42}"/>
    <dgm:cxn modelId="{2D62E100-D124-9A40-9D05-8FED6611F529}" type="presOf" srcId="{166CC95B-9421-7940-BFBC-D26F6B2DF9DB}" destId="{8F328B90-21CC-6F48-950E-29743F85EB48}" srcOrd="0" destOrd="0" presId="urn:microsoft.com/office/officeart/2005/8/layout/vProcess5"/>
    <dgm:cxn modelId="{53DDCA19-CAC1-884B-9962-38EBC2A7B6C9}" type="presOf" srcId="{70EF3634-1E5A-7448-9CF0-61ABB79F3339}" destId="{4DB49857-387E-3741-A0AF-0A6A0479B8E7}" srcOrd="0" destOrd="0" presId="urn:microsoft.com/office/officeart/2005/8/layout/vProcess5"/>
    <dgm:cxn modelId="{DD3C48B4-581B-2D4D-A1B0-E8E2E14CD8CB}" type="presOf" srcId="{70EF3634-1E5A-7448-9CF0-61ABB79F3339}" destId="{ACE3CED4-A042-3341-9E9B-589368ED8610}" srcOrd="1" destOrd="0" presId="urn:microsoft.com/office/officeart/2005/8/layout/vProcess5"/>
    <dgm:cxn modelId="{849F1586-166A-7E4A-BF9A-AC9558542C29}" type="presOf" srcId="{166CC95B-9421-7940-BFBC-D26F6B2DF9DB}" destId="{93417C07-1E53-864A-972D-A88CC4ED4D7B}" srcOrd="1" destOrd="0" presId="urn:microsoft.com/office/officeart/2005/8/layout/vProcess5"/>
    <dgm:cxn modelId="{43B0E75F-6C08-754A-A76A-15C26B775A02}" type="presOf" srcId="{D1221CB3-11EB-7A47-AD40-56760B82D8CA}" destId="{9F93C6F5-1739-1F4F-A2D9-E84DBF02B5DC}" srcOrd="0" destOrd="0" presId="urn:microsoft.com/office/officeart/2005/8/layout/vProcess5"/>
    <dgm:cxn modelId="{429BDAE9-A3BB-954F-ACD5-A96438197198}" srcId="{755449BD-2AFA-F844-9F91-B738F1A5AED7}" destId="{70EF3634-1E5A-7448-9CF0-61ABB79F3339}" srcOrd="2" destOrd="0" parTransId="{3D8A25C6-D0ED-6B4B-BB6E-33D71A4A2AF0}" sibTransId="{EF9AE199-EC80-B449-975F-6A8616852507}"/>
    <dgm:cxn modelId="{58F6DCB4-3C69-7348-904B-D91C295A7CC9}" srcId="{755449BD-2AFA-F844-9F91-B738F1A5AED7}" destId="{166CC95B-9421-7940-BFBC-D26F6B2DF9DB}" srcOrd="0" destOrd="0" parTransId="{9D4475B9-59CA-2644-B43E-2207B1B92458}" sibTransId="{56B464C3-F268-2A4E-909B-4A440B43F317}"/>
    <dgm:cxn modelId="{EABC1293-3C96-484E-BE31-F3C5DF05767F}" type="presOf" srcId="{E60E4B96-B6B7-C04F-A306-D60B2E914237}" destId="{FF8D5C2F-108F-C241-A30D-D2BC66B42007}" srcOrd="0" destOrd="0" presId="urn:microsoft.com/office/officeart/2005/8/layout/vProcess5"/>
    <dgm:cxn modelId="{DFE95437-87FA-9D47-AB90-E55903881133}" srcId="{755449BD-2AFA-F844-9F91-B738F1A5AED7}" destId="{D1221CB3-11EB-7A47-AD40-56760B82D8CA}" srcOrd="4" destOrd="0" parTransId="{378E7C79-5AD6-7244-9C1E-9C31B90874DA}" sibTransId="{02416D70-3257-C74C-B1C0-DEE8A9306704}"/>
    <dgm:cxn modelId="{30175841-652E-554C-AB83-85745AD466BB}" type="presOf" srcId="{F448154F-3B2D-5646-B95D-F61FCB6CC7E4}" destId="{8287E62B-7853-8F4E-B53F-3D6F518211FA}" srcOrd="0" destOrd="0" presId="urn:microsoft.com/office/officeart/2005/8/layout/vProcess5"/>
    <dgm:cxn modelId="{1D4B6E88-B69F-5140-83E7-11CFACD40C32}" type="presOf" srcId="{EF9AE199-EC80-B449-975F-6A8616852507}" destId="{B635C4D4-A058-EF47-B2D7-B70AC7F34036}" srcOrd="0" destOrd="0" presId="urn:microsoft.com/office/officeart/2005/8/layout/vProcess5"/>
    <dgm:cxn modelId="{5EC733DE-DD52-2C42-85FC-28ADD7E37C84}" type="presOf" srcId="{755449BD-2AFA-F844-9F91-B738F1A5AED7}" destId="{CC74A4DA-5A50-E84E-BF30-203697F2164C}" srcOrd="0" destOrd="0" presId="urn:microsoft.com/office/officeart/2005/8/layout/vProcess5"/>
    <dgm:cxn modelId="{526898C2-252A-7C4D-8902-4B2E4FD2ED18}" type="presOf" srcId="{56B464C3-F268-2A4E-909B-4A440B43F317}" destId="{1CC3BBA4-86F6-D540-A209-AE9F3CCC5618}" srcOrd="0" destOrd="0" presId="urn:microsoft.com/office/officeart/2005/8/layout/vProcess5"/>
    <dgm:cxn modelId="{BFB79D1D-F054-3348-8E19-E7AEA1F064F5}" type="presOf" srcId="{E60E4B96-B6B7-C04F-A306-D60B2E914237}" destId="{8F0026E2-B532-6948-86CE-A0C32B0E337E}" srcOrd="1" destOrd="0" presId="urn:microsoft.com/office/officeart/2005/8/layout/vProcess5"/>
    <dgm:cxn modelId="{5FB46ED4-6402-4945-8B1F-9CEFCD63C29D}" type="presOf" srcId="{D1221CB3-11EB-7A47-AD40-56760B82D8CA}" destId="{56BCE0E7-55FC-7A48-AD50-856E1FB3698D}" srcOrd="1" destOrd="0" presId="urn:microsoft.com/office/officeart/2005/8/layout/vProcess5"/>
    <dgm:cxn modelId="{441DF334-4C02-F24D-BBEB-1ADE849231BD}" type="presOf" srcId="{550E6CD7-B506-494E-AB3F-9BA39CCA1A42}" destId="{5ED01FC3-DC8B-5F4A-A801-D51DDEF6DD43}" srcOrd="0" destOrd="0" presId="urn:microsoft.com/office/officeart/2005/8/layout/vProcess5"/>
    <dgm:cxn modelId="{7A1C720F-E876-DA4D-88A3-3822430BA7E8}" type="presOf" srcId="{B2CB1D15-69D6-4B48-B7E1-12B70491F3E1}" destId="{E035AB78-27F1-9043-A311-AFAEA4F392F8}" srcOrd="0" destOrd="0" presId="urn:microsoft.com/office/officeart/2005/8/layout/vProcess5"/>
    <dgm:cxn modelId="{24C06C11-11EE-D748-8ED8-2861DBA5490A}" type="presParOf" srcId="{CC74A4DA-5A50-E84E-BF30-203697F2164C}" destId="{6A10A793-A404-0C46-BE87-AC4B4AB2CF95}" srcOrd="0" destOrd="0" presId="urn:microsoft.com/office/officeart/2005/8/layout/vProcess5"/>
    <dgm:cxn modelId="{41AB5550-F51B-8C45-A98D-96A6FC2CE959}" type="presParOf" srcId="{CC74A4DA-5A50-E84E-BF30-203697F2164C}" destId="{8F328B90-21CC-6F48-950E-29743F85EB48}" srcOrd="1" destOrd="0" presId="urn:microsoft.com/office/officeart/2005/8/layout/vProcess5"/>
    <dgm:cxn modelId="{8956288F-F29F-4C4C-9BC6-D328A520E053}" type="presParOf" srcId="{CC74A4DA-5A50-E84E-BF30-203697F2164C}" destId="{FF8D5C2F-108F-C241-A30D-D2BC66B42007}" srcOrd="2" destOrd="0" presId="urn:microsoft.com/office/officeart/2005/8/layout/vProcess5"/>
    <dgm:cxn modelId="{E73490F8-4433-5340-BBE3-A06B0F07733A}" type="presParOf" srcId="{CC74A4DA-5A50-E84E-BF30-203697F2164C}" destId="{4DB49857-387E-3741-A0AF-0A6A0479B8E7}" srcOrd="3" destOrd="0" presId="urn:microsoft.com/office/officeart/2005/8/layout/vProcess5"/>
    <dgm:cxn modelId="{43563E79-39A5-744A-8122-D7B7E25D89C4}" type="presParOf" srcId="{CC74A4DA-5A50-E84E-BF30-203697F2164C}" destId="{8287E62B-7853-8F4E-B53F-3D6F518211FA}" srcOrd="4" destOrd="0" presId="urn:microsoft.com/office/officeart/2005/8/layout/vProcess5"/>
    <dgm:cxn modelId="{FC3C7A55-F6C8-5840-8299-8940099A2B4A}" type="presParOf" srcId="{CC74A4DA-5A50-E84E-BF30-203697F2164C}" destId="{9F93C6F5-1739-1F4F-A2D9-E84DBF02B5DC}" srcOrd="5" destOrd="0" presId="urn:microsoft.com/office/officeart/2005/8/layout/vProcess5"/>
    <dgm:cxn modelId="{DDE4BE80-3B4E-9A4D-97A7-137A89527EEB}" type="presParOf" srcId="{CC74A4DA-5A50-E84E-BF30-203697F2164C}" destId="{1CC3BBA4-86F6-D540-A209-AE9F3CCC5618}" srcOrd="6" destOrd="0" presId="urn:microsoft.com/office/officeart/2005/8/layout/vProcess5"/>
    <dgm:cxn modelId="{7FF4A993-1E9D-8645-84D1-EDBD31D9D064}" type="presParOf" srcId="{CC74A4DA-5A50-E84E-BF30-203697F2164C}" destId="{5ED01FC3-DC8B-5F4A-A801-D51DDEF6DD43}" srcOrd="7" destOrd="0" presId="urn:microsoft.com/office/officeart/2005/8/layout/vProcess5"/>
    <dgm:cxn modelId="{2C4CDE2E-CB02-264B-9030-078251FAEF6A}" type="presParOf" srcId="{CC74A4DA-5A50-E84E-BF30-203697F2164C}" destId="{B635C4D4-A058-EF47-B2D7-B70AC7F34036}" srcOrd="8" destOrd="0" presId="urn:microsoft.com/office/officeart/2005/8/layout/vProcess5"/>
    <dgm:cxn modelId="{7BCF5521-5562-EA43-A5E8-E20EA06524F8}" type="presParOf" srcId="{CC74A4DA-5A50-E84E-BF30-203697F2164C}" destId="{E035AB78-27F1-9043-A311-AFAEA4F392F8}" srcOrd="9" destOrd="0" presId="urn:microsoft.com/office/officeart/2005/8/layout/vProcess5"/>
    <dgm:cxn modelId="{9A785F9D-0619-454F-B0C9-9F272DBB4DB1}" type="presParOf" srcId="{CC74A4DA-5A50-E84E-BF30-203697F2164C}" destId="{93417C07-1E53-864A-972D-A88CC4ED4D7B}" srcOrd="10" destOrd="0" presId="urn:microsoft.com/office/officeart/2005/8/layout/vProcess5"/>
    <dgm:cxn modelId="{0FA0195B-A5D0-D743-A5B8-07530870D453}" type="presParOf" srcId="{CC74A4DA-5A50-E84E-BF30-203697F2164C}" destId="{8F0026E2-B532-6948-86CE-A0C32B0E337E}" srcOrd="11" destOrd="0" presId="urn:microsoft.com/office/officeart/2005/8/layout/vProcess5"/>
    <dgm:cxn modelId="{C6049371-F96E-144F-9748-21C1BDA2FFA4}" type="presParOf" srcId="{CC74A4DA-5A50-E84E-BF30-203697F2164C}" destId="{ACE3CED4-A042-3341-9E9B-589368ED8610}" srcOrd="12" destOrd="0" presId="urn:microsoft.com/office/officeart/2005/8/layout/vProcess5"/>
    <dgm:cxn modelId="{FE1CB72E-7A30-D847-9F23-A16E1D147B82}" type="presParOf" srcId="{CC74A4DA-5A50-E84E-BF30-203697F2164C}" destId="{43F71B7C-EA42-D04D-9574-E69B91815B58}" srcOrd="13" destOrd="0" presId="urn:microsoft.com/office/officeart/2005/8/layout/vProcess5"/>
    <dgm:cxn modelId="{0A599001-BB77-B74E-9B8A-313D9A45DA6C}" type="presParOf" srcId="{CC74A4DA-5A50-E84E-BF30-203697F2164C}" destId="{56BCE0E7-55FC-7A48-AD50-856E1FB3698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493C7D-B274-F44D-A6C1-44227B205F54}" type="doc">
      <dgm:prSet loTypeId="urn:microsoft.com/office/officeart/2005/8/layout/hProcess4" loCatId="" qsTypeId="urn:microsoft.com/office/officeart/2005/8/quickstyle/simple4" qsCatId="simple" csTypeId="urn:microsoft.com/office/officeart/2005/8/colors/accent1_2#3" csCatId="accent1" phldr="1"/>
      <dgm:spPr/>
      <dgm:t>
        <a:bodyPr/>
        <a:lstStyle/>
        <a:p>
          <a:endParaRPr lang="en-US"/>
        </a:p>
      </dgm:t>
    </dgm:pt>
    <dgm:pt modelId="{F6B9CC23-2A87-7F4F-82C1-E53B4FBFDB0C}">
      <dgm:prSet phldrT="[Text]"/>
      <dgm:spPr/>
      <dgm:t>
        <a:bodyPr/>
        <a:lstStyle/>
        <a:p>
          <a:r>
            <a:rPr lang="en-US" dirty="0" smtClean="0">
              <a:solidFill>
                <a:schemeClr val="tx1"/>
              </a:solidFill>
              <a:latin typeface="+mj-lt"/>
              <a:ea typeface="Tahoma" panose="020B0604030504040204" pitchFamily="34" charset="0"/>
              <a:cs typeface="Tahoma" panose="020B0604030504040204" pitchFamily="34" charset="0"/>
            </a:rPr>
            <a:t>Functional Behavior Assessment</a:t>
          </a:r>
          <a:endParaRPr lang="en-US" dirty="0">
            <a:solidFill>
              <a:schemeClr val="tx1"/>
            </a:solidFill>
            <a:latin typeface="+mj-lt"/>
            <a:ea typeface="Tahoma" panose="020B0604030504040204" pitchFamily="34" charset="0"/>
            <a:cs typeface="Tahoma" panose="020B0604030504040204" pitchFamily="34" charset="0"/>
          </a:endParaRPr>
        </a:p>
      </dgm:t>
    </dgm:pt>
    <dgm:pt modelId="{1F37B78C-9749-F54E-ACB1-1227A034F902}" type="parTrans" cxnId="{1DB7CD1A-7F10-2E4F-BF7B-67CCBD9BB7AD}">
      <dgm:prSet/>
      <dgm:spPr/>
      <dgm:t>
        <a:bodyPr/>
        <a:lstStyle/>
        <a:p>
          <a:endParaRPr lang="en-US"/>
        </a:p>
      </dgm:t>
    </dgm:pt>
    <dgm:pt modelId="{FCC5FC0E-E667-A64B-B8E4-4964EF3138F8}" type="sibTrans" cxnId="{1DB7CD1A-7F10-2E4F-BF7B-67CCBD9BB7AD}">
      <dgm:prSet/>
      <dgm:spPr/>
      <dgm:t>
        <a:bodyPr/>
        <a:lstStyle/>
        <a:p>
          <a:endParaRPr lang="en-US"/>
        </a:p>
      </dgm:t>
    </dgm:pt>
    <dgm:pt modelId="{4C640C82-360D-4044-8AB3-3A0147489147}">
      <dgm:prSet phldrT="[Text]" custT="1"/>
      <dgm:spPr/>
      <dgm:t>
        <a:bodyPr/>
        <a:lstStyle/>
        <a:p>
          <a:r>
            <a:rPr lang="en-US" sz="2200" dirty="0" smtClean="0">
              <a:latin typeface="+mn-lt"/>
              <a:ea typeface="Tahoma" panose="020B0604030504040204" pitchFamily="34" charset="0"/>
              <a:cs typeface="Tahoma" panose="020B0604030504040204" pitchFamily="34" charset="0"/>
            </a:rPr>
            <a:t>Describe Observable Behavior, collect data.</a:t>
          </a:r>
          <a:endParaRPr lang="en-US" sz="2200" dirty="0">
            <a:latin typeface="+mn-lt"/>
            <a:ea typeface="Tahoma" panose="020B0604030504040204" pitchFamily="34" charset="0"/>
            <a:cs typeface="Tahoma" panose="020B0604030504040204" pitchFamily="34" charset="0"/>
          </a:endParaRPr>
        </a:p>
      </dgm:t>
    </dgm:pt>
    <dgm:pt modelId="{FE374D0D-A8D5-C040-B34A-692A9D2CE80D}" type="parTrans" cxnId="{BC57C32D-9E40-0F43-B060-8D285290AA12}">
      <dgm:prSet/>
      <dgm:spPr/>
      <dgm:t>
        <a:bodyPr/>
        <a:lstStyle/>
        <a:p>
          <a:endParaRPr lang="en-US"/>
        </a:p>
      </dgm:t>
    </dgm:pt>
    <dgm:pt modelId="{5F4DCEF4-696B-CB43-A4F6-24322357348D}" type="sibTrans" cxnId="{BC57C32D-9E40-0F43-B060-8D285290AA12}">
      <dgm:prSet/>
      <dgm:spPr/>
      <dgm:t>
        <a:bodyPr/>
        <a:lstStyle/>
        <a:p>
          <a:endParaRPr lang="en-US"/>
        </a:p>
      </dgm:t>
    </dgm:pt>
    <dgm:pt modelId="{CC509EE4-6DB9-C24F-8A60-3A85B941B77C}">
      <dgm:prSet phldrT="[Text]" custT="1"/>
      <dgm:spPr/>
      <dgm:t>
        <a:bodyPr/>
        <a:lstStyle/>
        <a:p>
          <a:r>
            <a:rPr lang="en-US" sz="2200" dirty="0" smtClean="0">
              <a:latin typeface="+mn-lt"/>
              <a:ea typeface="Tahoma" panose="020B0604030504040204" pitchFamily="34" charset="0"/>
              <a:cs typeface="Tahoma" panose="020B0604030504040204" pitchFamily="34" charset="0"/>
            </a:rPr>
            <a:t>Determine the conditions that trigger &amp; reinforce behavior.</a:t>
          </a:r>
          <a:endParaRPr lang="en-US" sz="2200" dirty="0">
            <a:latin typeface="+mn-lt"/>
            <a:ea typeface="Tahoma" panose="020B0604030504040204" pitchFamily="34" charset="0"/>
            <a:cs typeface="Tahoma" panose="020B0604030504040204" pitchFamily="34" charset="0"/>
          </a:endParaRPr>
        </a:p>
      </dgm:t>
    </dgm:pt>
    <dgm:pt modelId="{A7CB4467-DD1E-E54C-BAE5-638BA1F26005}" type="parTrans" cxnId="{CAF65501-67AF-DC43-A490-D0064ACC6D18}">
      <dgm:prSet/>
      <dgm:spPr/>
      <dgm:t>
        <a:bodyPr/>
        <a:lstStyle/>
        <a:p>
          <a:endParaRPr lang="en-US"/>
        </a:p>
      </dgm:t>
    </dgm:pt>
    <dgm:pt modelId="{D77CB3B7-85C3-AE4A-A003-51CAACF3A210}" type="sibTrans" cxnId="{CAF65501-67AF-DC43-A490-D0064ACC6D18}">
      <dgm:prSet/>
      <dgm:spPr/>
      <dgm:t>
        <a:bodyPr/>
        <a:lstStyle/>
        <a:p>
          <a:endParaRPr lang="en-US"/>
        </a:p>
      </dgm:t>
    </dgm:pt>
    <dgm:pt modelId="{849CEDF6-48A9-9744-A229-D1E6CEEEA9BA}">
      <dgm:prSet phldrT="[Text]" custT="1"/>
      <dgm:spPr/>
      <dgm:t>
        <a:bodyPr/>
        <a:lstStyle/>
        <a:p>
          <a:r>
            <a:rPr lang="en-US" sz="2800" dirty="0" smtClean="0">
              <a:solidFill>
                <a:schemeClr val="tx1"/>
              </a:solidFill>
              <a:latin typeface="+mj-lt"/>
              <a:ea typeface="Tahoma" panose="020B0604030504040204" pitchFamily="34" charset="0"/>
              <a:cs typeface="Tahoma" panose="020B0604030504040204" pitchFamily="34" charset="0"/>
            </a:rPr>
            <a:t>Behavior Support Plan</a:t>
          </a:r>
          <a:endParaRPr lang="en-US" sz="2800" dirty="0">
            <a:solidFill>
              <a:schemeClr val="tx1"/>
            </a:solidFill>
            <a:latin typeface="+mj-lt"/>
            <a:ea typeface="Tahoma" panose="020B0604030504040204" pitchFamily="34" charset="0"/>
            <a:cs typeface="Tahoma" panose="020B0604030504040204" pitchFamily="34" charset="0"/>
          </a:endParaRPr>
        </a:p>
      </dgm:t>
    </dgm:pt>
    <dgm:pt modelId="{581DEAE2-083F-8445-839C-230284DB4739}" type="parTrans" cxnId="{A67A1DE1-2D43-6B4D-BBFB-6048FAA5D05E}">
      <dgm:prSet/>
      <dgm:spPr/>
      <dgm:t>
        <a:bodyPr/>
        <a:lstStyle/>
        <a:p>
          <a:endParaRPr lang="en-US"/>
        </a:p>
      </dgm:t>
    </dgm:pt>
    <dgm:pt modelId="{9528C57E-4DAF-F547-9D37-74854457E9BF}" type="sibTrans" cxnId="{A67A1DE1-2D43-6B4D-BBFB-6048FAA5D05E}">
      <dgm:prSet/>
      <dgm:spPr>
        <a:gradFill rotWithShape="0">
          <a:gsLst>
            <a:gs pos="28000">
              <a:schemeClr val="accent1"/>
            </a:gs>
            <a:gs pos="100000">
              <a:scrgbClr r="0" g="0" b="0">
                <a:tint val="50000"/>
                <a:shade val="100000"/>
                <a:satMod val="350000"/>
              </a:scrgbClr>
            </a:gs>
          </a:gsLst>
          <a:lin ang="18000000" scaled="0"/>
        </a:gradFill>
      </dgm:spPr>
      <dgm:t>
        <a:bodyPr/>
        <a:lstStyle/>
        <a:p>
          <a:endParaRPr lang="en-US"/>
        </a:p>
      </dgm:t>
    </dgm:pt>
    <dgm:pt modelId="{E43C8A1A-E6D9-5641-9AF6-00BCA636137C}">
      <dgm:prSet phldrT="[Text]"/>
      <dgm:spPr/>
      <dgm:t>
        <a:bodyPr/>
        <a:lstStyle/>
        <a:p>
          <a:r>
            <a:rPr lang="en-US" dirty="0" smtClean="0">
              <a:solidFill>
                <a:schemeClr val="tx1"/>
              </a:solidFill>
              <a:latin typeface="+mj-lt"/>
              <a:ea typeface="Tahoma" panose="020B0604030504040204" pitchFamily="34" charset="0"/>
              <a:cs typeface="Tahoma" panose="020B0604030504040204" pitchFamily="34" charset="0"/>
            </a:rPr>
            <a:t>Individual Education Program </a:t>
          </a:r>
          <a:endParaRPr lang="en-US" dirty="0">
            <a:solidFill>
              <a:schemeClr val="tx1"/>
            </a:solidFill>
            <a:latin typeface="+mj-lt"/>
            <a:ea typeface="Tahoma" panose="020B0604030504040204" pitchFamily="34" charset="0"/>
            <a:cs typeface="Tahoma" panose="020B0604030504040204" pitchFamily="34" charset="0"/>
          </a:endParaRPr>
        </a:p>
      </dgm:t>
    </dgm:pt>
    <dgm:pt modelId="{EC7FBD5C-4B64-1644-AE3B-D0DB0B97B486}" type="parTrans" cxnId="{1E662DF2-8E63-F64E-B4F8-C37C90F29820}">
      <dgm:prSet/>
      <dgm:spPr/>
      <dgm:t>
        <a:bodyPr/>
        <a:lstStyle/>
        <a:p>
          <a:endParaRPr lang="en-US"/>
        </a:p>
      </dgm:t>
    </dgm:pt>
    <dgm:pt modelId="{788EF9E6-2908-874E-8546-3A34C7638645}" type="sibTrans" cxnId="{1E662DF2-8E63-F64E-B4F8-C37C90F29820}">
      <dgm:prSet/>
      <dgm:spPr/>
      <dgm:t>
        <a:bodyPr/>
        <a:lstStyle/>
        <a:p>
          <a:endParaRPr lang="en-US"/>
        </a:p>
      </dgm:t>
    </dgm:pt>
    <dgm:pt modelId="{B88F6EB4-FA27-F749-8D24-EDF7EE067450}">
      <dgm:prSet phldrT="[Text]" custT="1"/>
      <dgm:spPr/>
      <dgm:t>
        <a:bodyPr/>
        <a:lstStyle/>
        <a:p>
          <a:r>
            <a:rPr lang="en-US" sz="2200" dirty="0" smtClean="0">
              <a:latin typeface="+mn-lt"/>
              <a:ea typeface="Tahoma" panose="020B0604030504040204" pitchFamily="34" charset="0"/>
              <a:cs typeface="Tahoma" panose="020B0604030504040204" pitchFamily="34" charset="0"/>
            </a:rPr>
            <a:t>Describe behaviors in unique needs.</a:t>
          </a:r>
          <a:endParaRPr lang="en-US" sz="2200" dirty="0">
            <a:latin typeface="+mn-lt"/>
            <a:ea typeface="Tahoma" panose="020B0604030504040204" pitchFamily="34" charset="0"/>
            <a:cs typeface="Tahoma" panose="020B0604030504040204" pitchFamily="34" charset="0"/>
          </a:endParaRPr>
        </a:p>
      </dgm:t>
    </dgm:pt>
    <dgm:pt modelId="{35F3BA9E-EEF6-A945-842B-C4F9EAF4FD59}" type="parTrans" cxnId="{D92BE7F3-4376-764F-B276-69DD364D98A7}">
      <dgm:prSet/>
      <dgm:spPr/>
      <dgm:t>
        <a:bodyPr/>
        <a:lstStyle/>
        <a:p>
          <a:endParaRPr lang="en-US"/>
        </a:p>
      </dgm:t>
    </dgm:pt>
    <dgm:pt modelId="{0BC12A41-5413-EE43-91C0-CE5E5D35BF2E}" type="sibTrans" cxnId="{D92BE7F3-4376-764F-B276-69DD364D98A7}">
      <dgm:prSet/>
      <dgm:spPr/>
      <dgm:t>
        <a:bodyPr/>
        <a:lstStyle/>
        <a:p>
          <a:endParaRPr lang="en-US"/>
        </a:p>
      </dgm:t>
    </dgm:pt>
    <dgm:pt modelId="{9C03DE51-5CD2-7446-8177-445345B756C0}">
      <dgm:prSet phldrT="[Text]" custT="1"/>
      <dgm:spPr/>
      <dgm:t>
        <a:bodyPr/>
        <a:lstStyle/>
        <a:p>
          <a:r>
            <a:rPr lang="en-US" sz="2200" dirty="0" smtClean="0">
              <a:latin typeface="+mn-lt"/>
              <a:ea typeface="Tahoma" panose="020B0604030504040204" pitchFamily="34" charset="0"/>
              <a:cs typeface="Tahoma" panose="020B0604030504040204" pitchFamily="34" charset="0"/>
            </a:rPr>
            <a:t>Determine Services to meet those unique needs (conditions needed or goal for improved performance)</a:t>
          </a:r>
          <a:r>
            <a:rPr lang="en-US" sz="2200" dirty="0" smtClean="0">
              <a:latin typeface="+mn-lt"/>
            </a:rPr>
            <a:t>.</a:t>
          </a:r>
          <a:endParaRPr lang="en-US" sz="2200" dirty="0">
            <a:latin typeface="+mn-lt"/>
          </a:endParaRPr>
        </a:p>
      </dgm:t>
    </dgm:pt>
    <dgm:pt modelId="{DF41E818-16B3-A94B-9120-7FC77049C7D5}" type="parTrans" cxnId="{10C5CDF8-4B30-EB4D-B28F-E0F80E860C03}">
      <dgm:prSet/>
      <dgm:spPr/>
      <dgm:t>
        <a:bodyPr/>
        <a:lstStyle/>
        <a:p>
          <a:endParaRPr lang="en-US"/>
        </a:p>
      </dgm:t>
    </dgm:pt>
    <dgm:pt modelId="{A6DD9018-DF80-A348-8C17-D25F996A779A}" type="sibTrans" cxnId="{10C5CDF8-4B30-EB4D-B28F-E0F80E860C03}">
      <dgm:prSet/>
      <dgm:spPr/>
      <dgm:t>
        <a:bodyPr/>
        <a:lstStyle/>
        <a:p>
          <a:endParaRPr lang="en-US"/>
        </a:p>
      </dgm:t>
    </dgm:pt>
    <dgm:pt modelId="{D1D94AE1-A8D7-2549-8569-5D7193258568}">
      <dgm:prSet phldrT="[Text]" custT="1"/>
      <dgm:spPr/>
      <dgm:t>
        <a:bodyPr/>
        <a:lstStyle/>
        <a:p>
          <a:r>
            <a:rPr lang="en-US" sz="2200" dirty="0" smtClean="0">
              <a:latin typeface="+mn-lt"/>
              <a:ea typeface="Tahoma" panose="020B0604030504040204" pitchFamily="34" charset="0"/>
              <a:cs typeface="Tahoma" panose="020B0604030504040204" pitchFamily="34" charset="0"/>
            </a:rPr>
            <a:t>Specify the intervention strategies</a:t>
          </a:r>
          <a:r>
            <a:rPr lang="en-US" sz="2200" dirty="0" smtClean="0">
              <a:latin typeface="+mn-lt"/>
            </a:rPr>
            <a:t>.</a:t>
          </a:r>
          <a:endParaRPr lang="en-US" sz="2200" dirty="0">
            <a:latin typeface="+mn-lt"/>
          </a:endParaRPr>
        </a:p>
      </dgm:t>
    </dgm:pt>
    <dgm:pt modelId="{7EB8EB8C-53A5-594E-911E-EE9EBB79BBD9}" type="sibTrans" cxnId="{0DCC0CC8-9356-2446-AA5B-3A20BF49E0E7}">
      <dgm:prSet/>
      <dgm:spPr/>
      <dgm:t>
        <a:bodyPr/>
        <a:lstStyle/>
        <a:p>
          <a:endParaRPr lang="en-US"/>
        </a:p>
      </dgm:t>
    </dgm:pt>
    <dgm:pt modelId="{428FE727-FE6B-614F-9450-99DCEC9943F6}" type="parTrans" cxnId="{0DCC0CC8-9356-2446-AA5B-3A20BF49E0E7}">
      <dgm:prSet/>
      <dgm:spPr/>
      <dgm:t>
        <a:bodyPr/>
        <a:lstStyle/>
        <a:p>
          <a:endParaRPr lang="en-US"/>
        </a:p>
      </dgm:t>
    </dgm:pt>
    <dgm:pt modelId="{CB8248BD-6F24-4A99-95CD-F7EAF6EDAD0B}">
      <dgm:prSet phldrT="[Text]" custT="1"/>
      <dgm:spPr/>
      <dgm:t>
        <a:bodyPr/>
        <a:lstStyle/>
        <a:p>
          <a:r>
            <a:rPr lang="en-US" sz="2200" dirty="0" smtClean="0">
              <a:latin typeface="+mn-lt"/>
              <a:ea typeface="Tahoma" panose="020B0604030504040204" pitchFamily="34" charset="0"/>
              <a:cs typeface="Tahoma" panose="020B0604030504040204" pitchFamily="34" charset="0"/>
            </a:rPr>
            <a:t>Teach/Support appropriate, positive behaviors.</a:t>
          </a:r>
          <a:endParaRPr lang="en-US" sz="2200" dirty="0">
            <a:solidFill>
              <a:schemeClr val="tx2"/>
            </a:solidFill>
            <a:latin typeface="+mn-lt"/>
            <a:ea typeface="Tahoma" panose="020B0604030504040204" pitchFamily="34" charset="0"/>
            <a:cs typeface="Tahoma" panose="020B0604030504040204" pitchFamily="34" charset="0"/>
          </a:endParaRPr>
        </a:p>
      </dgm:t>
    </dgm:pt>
    <dgm:pt modelId="{F4201E74-95A2-40B5-BA0E-99C558364CAC}" type="parTrans" cxnId="{1C59198B-7049-4693-BE03-5763713FFA26}">
      <dgm:prSet/>
      <dgm:spPr/>
      <dgm:t>
        <a:bodyPr/>
        <a:lstStyle/>
        <a:p>
          <a:endParaRPr lang="en-US"/>
        </a:p>
      </dgm:t>
    </dgm:pt>
    <dgm:pt modelId="{B8315FDC-DB7E-464C-A6C6-6F0CCCDFB834}" type="sibTrans" cxnId="{1C59198B-7049-4693-BE03-5763713FFA26}">
      <dgm:prSet/>
      <dgm:spPr/>
      <dgm:t>
        <a:bodyPr/>
        <a:lstStyle/>
        <a:p>
          <a:endParaRPr lang="en-US"/>
        </a:p>
      </dgm:t>
    </dgm:pt>
    <dgm:pt modelId="{B8224FAF-B41C-F545-9C35-0BD680AD962B}" type="pres">
      <dgm:prSet presAssocID="{46493C7D-B274-F44D-A6C1-44227B205F54}" presName="Name0" presStyleCnt="0">
        <dgm:presLayoutVars>
          <dgm:dir/>
          <dgm:animLvl val="lvl"/>
          <dgm:resizeHandles val="exact"/>
        </dgm:presLayoutVars>
      </dgm:prSet>
      <dgm:spPr/>
      <dgm:t>
        <a:bodyPr/>
        <a:lstStyle/>
        <a:p>
          <a:endParaRPr lang="en-US"/>
        </a:p>
      </dgm:t>
    </dgm:pt>
    <dgm:pt modelId="{27E3CD93-D9C4-7442-8261-00424B6517F0}" type="pres">
      <dgm:prSet presAssocID="{46493C7D-B274-F44D-A6C1-44227B205F54}" presName="tSp" presStyleCnt="0"/>
      <dgm:spPr/>
    </dgm:pt>
    <dgm:pt modelId="{80FDC10A-49E4-FA4A-9C8A-9C7C43F9BC6C}" type="pres">
      <dgm:prSet presAssocID="{46493C7D-B274-F44D-A6C1-44227B205F54}" presName="bSp" presStyleCnt="0"/>
      <dgm:spPr/>
    </dgm:pt>
    <dgm:pt modelId="{63FB8703-437D-544E-9448-F9770D4A96E6}" type="pres">
      <dgm:prSet presAssocID="{46493C7D-B274-F44D-A6C1-44227B205F54}" presName="process" presStyleCnt="0"/>
      <dgm:spPr/>
    </dgm:pt>
    <dgm:pt modelId="{37051F99-F8F4-3F41-9A68-0A22A01FB17F}" type="pres">
      <dgm:prSet presAssocID="{F6B9CC23-2A87-7F4F-82C1-E53B4FBFDB0C}" presName="composite1" presStyleCnt="0"/>
      <dgm:spPr/>
    </dgm:pt>
    <dgm:pt modelId="{BDD08BDA-295F-964E-9C8D-FAFF444DC987}" type="pres">
      <dgm:prSet presAssocID="{F6B9CC23-2A87-7F4F-82C1-E53B4FBFDB0C}" presName="dummyNode1" presStyleLbl="node1" presStyleIdx="0" presStyleCnt="3"/>
      <dgm:spPr/>
    </dgm:pt>
    <dgm:pt modelId="{497B7D86-504A-5045-BC77-6FC844812312}" type="pres">
      <dgm:prSet presAssocID="{F6B9CC23-2A87-7F4F-82C1-E53B4FBFDB0C}" presName="childNode1" presStyleLbl="bgAcc1" presStyleIdx="0" presStyleCnt="3" custScaleX="135633" custScaleY="234242" custLinFactNeighborX="1420" custLinFactNeighborY="-35857">
        <dgm:presLayoutVars>
          <dgm:bulletEnabled val="1"/>
        </dgm:presLayoutVars>
      </dgm:prSet>
      <dgm:spPr/>
      <dgm:t>
        <a:bodyPr/>
        <a:lstStyle/>
        <a:p>
          <a:endParaRPr lang="en-US"/>
        </a:p>
      </dgm:t>
    </dgm:pt>
    <dgm:pt modelId="{EF29057F-7A60-EA40-92B3-6FD45F501D3E}" type="pres">
      <dgm:prSet presAssocID="{F6B9CC23-2A87-7F4F-82C1-E53B4FBFDB0C}" presName="childNode1tx" presStyleLbl="bgAcc1" presStyleIdx="0" presStyleCnt="3">
        <dgm:presLayoutVars>
          <dgm:bulletEnabled val="1"/>
        </dgm:presLayoutVars>
      </dgm:prSet>
      <dgm:spPr/>
      <dgm:t>
        <a:bodyPr/>
        <a:lstStyle/>
        <a:p>
          <a:endParaRPr lang="en-US"/>
        </a:p>
      </dgm:t>
    </dgm:pt>
    <dgm:pt modelId="{13D0619E-E3DF-9945-B679-85B401A456CD}" type="pres">
      <dgm:prSet presAssocID="{F6B9CC23-2A87-7F4F-82C1-E53B4FBFDB0C}" presName="parentNode1" presStyleLbl="node1" presStyleIdx="0" presStyleCnt="3" custScaleX="117471" custScaleY="188712" custLinFactY="38988" custLinFactNeighborX="-22128" custLinFactNeighborY="100000">
        <dgm:presLayoutVars>
          <dgm:chMax val="1"/>
          <dgm:bulletEnabled val="1"/>
        </dgm:presLayoutVars>
      </dgm:prSet>
      <dgm:spPr/>
      <dgm:t>
        <a:bodyPr/>
        <a:lstStyle/>
        <a:p>
          <a:endParaRPr lang="en-US"/>
        </a:p>
      </dgm:t>
    </dgm:pt>
    <dgm:pt modelId="{41FEF1ED-02C4-654B-A336-5BCA86A32443}" type="pres">
      <dgm:prSet presAssocID="{F6B9CC23-2A87-7F4F-82C1-E53B4FBFDB0C}" presName="connSite1" presStyleCnt="0"/>
      <dgm:spPr/>
    </dgm:pt>
    <dgm:pt modelId="{9713D643-AC43-AB44-A60A-B4173C151502}" type="pres">
      <dgm:prSet presAssocID="{FCC5FC0E-E667-A64B-B8E4-4964EF3138F8}" presName="Name9" presStyleLbl="sibTrans2D1" presStyleIdx="0" presStyleCnt="2" custScaleX="83301" custScaleY="25669" custLinFactNeighborX="16467" custLinFactNeighborY="47055"/>
      <dgm:spPr>
        <a:prstGeom prst="curvedUpArrow">
          <a:avLst/>
        </a:prstGeom>
      </dgm:spPr>
      <dgm:t>
        <a:bodyPr/>
        <a:lstStyle/>
        <a:p>
          <a:endParaRPr lang="en-US"/>
        </a:p>
      </dgm:t>
    </dgm:pt>
    <dgm:pt modelId="{1C3A88BC-4E41-2E45-9795-AB1B32D3766B}" type="pres">
      <dgm:prSet presAssocID="{849CEDF6-48A9-9744-A229-D1E6CEEEA9BA}" presName="composite2" presStyleCnt="0"/>
      <dgm:spPr/>
    </dgm:pt>
    <dgm:pt modelId="{58DE79D6-68F0-BC42-BC07-62914F134E40}" type="pres">
      <dgm:prSet presAssocID="{849CEDF6-48A9-9744-A229-D1E6CEEEA9BA}" presName="dummyNode2" presStyleLbl="node1" presStyleIdx="0" presStyleCnt="3"/>
      <dgm:spPr/>
    </dgm:pt>
    <dgm:pt modelId="{2F0A1F65-0233-FC42-88A9-9FBE713732ED}" type="pres">
      <dgm:prSet presAssocID="{849CEDF6-48A9-9744-A229-D1E6CEEEA9BA}" presName="childNode2" presStyleLbl="bgAcc1" presStyleIdx="1" presStyleCnt="3" custScaleX="149425" custScaleY="224084" custLinFactNeighborX="80" custLinFactNeighborY="-16533">
        <dgm:presLayoutVars>
          <dgm:bulletEnabled val="1"/>
        </dgm:presLayoutVars>
      </dgm:prSet>
      <dgm:spPr/>
      <dgm:t>
        <a:bodyPr/>
        <a:lstStyle/>
        <a:p>
          <a:endParaRPr lang="en-US"/>
        </a:p>
      </dgm:t>
    </dgm:pt>
    <dgm:pt modelId="{AA5C7035-2A7A-1549-95F0-076C6382D164}" type="pres">
      <dgm:prSet presAssocID="{849CEDF6-48A9-9744-A229-D1E6CEEEA9BA}" presName="childNode2tx" presStyleLbl="bgAcc1" presStyleIdx="1" presStyleCnt="3">
        <dgm:presLayoutVars>
          <dgm:bulletEnabled val="1"/>
        </dgm:presLayoutVars>
      </dgm:prSet>
      <dgm:spPr/>
      <dgm:t>
        <a:bodyPr/>
        <a:lstStyle/>
        <a:p>
          <a:endParaRPr lang="en-US"/>
        </a:p>
      </dgm:t>
    </dgm:pt>
    <dgm:pt modelId="{A0767181-36D7-7647-9639-3019CEC306E8}" type="pres">
      <dgm:prSet presAssocID="{849CEDF6-48A9-9744-A229-D1E6CEEEA9BA}" presName="parentNode2" presStyleLbl="node1" presStyleIdx="1" presStyleCnt="3" custScaleX="137482" custScaleY="230481" custLinFactY="-83341" custLinFactNeighborX="-20953" custLinFactNeighborY="-100000">
        <dgm:presLayoutVars>
          <dgm:chMax val="0"/>
          <dgm:bulletEnabled val="1"/>
        </dgm:presLayoutVars>
      </dgm:prSet>
      <dgm:spPr/>
      <dgm:t>
        <a:bodyPr/>
        <a:lstStyle/>
        <a:p>
          <a:endParaRPr lang="en-US"/>
        </a:p>
      </dgm:t>
    </dgm:pt>
    <dgm:pt modelId="{D1A1AB7C-4E70-E543-B15F-F0395E544B38}" type="pres">
      <dgm:prSet presAssocID="{849CEDF6-48A9-9744-A229-D1E6CEEEA9BA}" presName="connSite2" presStyleCnt="0"/>
      <dgm:spPr/>
    </dgm:pt>
    <dgm:pt modelId="{F44A5D90-9E8C-414A-86B8-6DE2E8649F94}" type="pres">
      <dgm:prSet presAssocID="{9528C57E-4DAF-F547-9D37-74854457E9BF}" presName="Name18" presStyleLbl="sibTrans2D1" presStyleIdx="1" presStyleCnt="2" custScaleY="26544" custLinFactNeighborX="7337" custLinFactNeighborY="-41001"/>
      <dgm:spPr>
        <a:prstGeom prst="curvedDownArrow">
          <a:avLst/>
        </a:prstGeom>
      </dgm:spPr>
      <dgm:t>
        <a:bodyPr/>
        <a:lstStyle/>
        <a:p>
          <a:endParaRPr lang="en-US"/>
        </a:p>
      </dgm:t>
    </dgm:pt>
    <dgm:pt modelId="{E5F77CB9-B3E0-B04A-8841-F2D5BECBCA79}" type="pres">
      <dgm:prSet presAssocID="{E43C8A1A-E6D9-5641-9AF6-00BCA636137C}" presName="composite1" presStyleCnt="0"/>
      <dgm:spPr/>
    </dgm:pt>
    <dgm:pt modelId="{8DEF1143-5731-4149-B5AF-062A1F460CC4}" type="pres">
      <dgm:prSet presAssocID="{E43C8A1A-E6D9-5641-9AF6-00BCA636137C}" presName="dummyNode1" presStyleLbl="node1" presStyleIdx="1" presStyleCnt="3"/>
      <dgm:spPr/>
    </dgm:pt>
    <dgm:pt modelId="{C4A5943A-31BD-6D48-A371-AAFE094E0E32}" type="pres">
      <dgm:prSet presAssocID="{E43C8A1A-E6D9-5641-9AF6-00BCA636137C}" presName="childNode1" presStyleLbl="bgAcc1" presStyleIdx="2" presStyleCnt="3" custScaleX="143564" custScaleY="266839" custLinFactNeighborX="-2259" custLinFactNeighborY="904">
        <dgm:presLayoutVars>
          <dgm:bulletEnabled val="1"/>
        </dgm:presLayoutVars>
      </dgm:prSet>
      <dgm:spPr/>
      <dgm:t>
        <a:bodyPr/>
        <a:lstStyle/>
        <a:p>
          <a:endParaRPr lang="en-US"/>
        </a:p>
      </dgm:t>
    </dgm:pt>
    <dgm:pt modelId="{747D0EE8-0569-2745-9BA3-8D451668AD76}" type="pres">
      <dgm:prSet presAssocID="{E43C8A1A-E6D9-5641-9AF6-00BCA636137C}" presName="childNode1tx" presStyleLbl="bgAcc1" presStyleIdx="2" presStyleCnt="3">
        <dgm:presLayoutVars>
          <dgm:bulletEnabled val="1"/>
        </dgm:presLayoutVars>
      </dgm:prSet>
      <dgm:spPr/>
      <dgm:t>
        <a:bodyPr/>
        <a:lstStyle/>
        <a:p>
          <a:endParaRPr lang="en-US"/>
        </a:p>
      </dgm:t>
    </dgm:pt>
    <dgm:pt modelId="{3B23FD33-D6CB-8948-833D-9F360047BAEF}" type="pres">
      <dgm:prSet presAssocID="{E43C8A1A-E6D9-5641-9AF6-00BCA636137C}" presName="parentNode1" presStyleLbl="node1" presStyleIdx="2" presStyleCnt="3" custScaleX="116158" custScaleY="175816" custLinFactY="100000" custLinFactNeighborX="-14636" custLinFactNeighborY="177455">
        <dgm:presLayoutVars>
          <dgm:chMax val="1"/>
          <dgm:bulletEnabled val="1"/>
        </dgm:presLayoutVars>
      </dgm:prSet>
      <dgm:spPr/>
      <dgm:t>
        <a:bodyPr/>
        <a:lstStyle/>
        <a:p>
          <a:endParaRPr lang="en-US"/>
        </a:p>
      </dgm:t>
    </dgm:pt>
    <dgm:pt modelId="{9C764BE0-8C6E-6740-9825-B8AC063BF864}" type="pres">
      <dgm:prSet presAssocID="{E43C8A1A-E6D9-5641-9AF6-00BCA636137C}" presName="connSite1" presStyleCnt="0"/>
      <dgm:spPr/>
    </dgm:pt>
  </dgm:ptLst>
  <dgm:cxnLst>
    <dgm:cxn modelId="{88E04E11-2AA1-6742-B9D3-4B27E4BF3E9F}" type="presOf" srcId="{9C03DE51-5CD2-7446-8177-445345B756C0}" destId="{747D0EE8-0569-2745-9BA3-8D451668AD76}" srcOrd="1" destOrd="1" presId="urn:microsoft.com/office/officeart/2005/8/layout/hProcess4"/>
    <dgm:cxn modelId="{10C5CDF8-4B30-EB4D-B28F-E0F80E860C03}" srcId="{E43C8A1A-E6D9-5641-9AF6-00BCA636137C}" destId="{9C03DE51-5CD2-7446-8177-445345B756C0}" srcOrd="1" destOrd="0" parTransId="{DF41E818-16B3-A94B-9120-7FC77049C7D5}" sibTransId="{A6DD9018-DF80-A348-8C17-D25F996A779A}"/>
    <dgm:cxn modelId="{1D4D3244-9F4D-9441-8779-E4925A7BAD6F}" type="presOf" srcId="{CC509EE4-6DB9-C24F-8A60-3A85B941B77C}" destId="{497B7D86-504A-5045-BC77-6FC844812312}" srcOrd="0" destOrd="1" presId="urn:microsoft.com/office/officeart/2005/8/layout/hProcess4"/>
    <dgm:cxn modelId="{96BA704E-D488-084F-8435-A91F89A61194}" type="presOf" srcId="{46493C7D-B274-F44D-A6C1-44227B205F54}" destId="{B8224FAF-B41C-F545-9C35-0BD680AD962B}" srcOrd="0" destOrd="0" presId="urn:microsoft.com/office/officeart/2005/8/layout/hProcess4"/>
    <dgm:cxn modelId="{0DCC0CC8-9356-2446-AA5B-3A20BF49E0E7}" srcId="{849CEDF6-48A9-9744-A229-D1E6CEEEA9BA}" destId="{D1D94AE1-A8D7-2549-8569-5D7193258568}" srcOrd="1" destOrd="0" parTransId="{428FE727-FE6B-614F-9450-99DCEC9943F6}" sibTransId="{7EB8EB8C-53A5-594E-911E-EE9EBB79BBD9}"/>
    <dgm:cxn modelId="{06EB4E13-FEB1-984F-86B0-059E13D50291}" type="presOf" srcId="{4C640C82-360D-4044-8AB3-3A0147489147}" destId="{EF29057F-7A60-EA40-92B3-6FD45F501D3E}" srcOrd="1" destOrd="0" presId="urn:microsoft.com/office/officeart/2005/8/layout/hProcess4"/>
    <dgm:cxn modelId="{D92BE7F3-4376-764F-B276-69DD364D98A7}" srcId="{E43C8A1A-E6D9-5641-9AF6-00BCA636137C}" destId="{B88F6EB4-FA27-F749-8D24-EDF7EE067450}" srcOrd="0" destOrd="0" parTransId="{35F3BA9E-EEF6-A945-842B-C4F9EAF4FD59}" sibTransId="{0BC12A41-5413-EE43-91C0-CE5E5D35BF2E}"/>
    <dgm:cxn modelId="{9332814E-CDA9-484B-BE55-123675508F98}" type="presOf" srcId="{CB8248BD-6F24-4A99-95CD-F7EAF6EDAD0B}" destId="{AA5C7035-2A7A-1549-95F0-076C6382D164}" srcOrd="1" destOrd="0" presId="urn:microsoft.com/office/officeart/2005/8/layout/hProcess4"/>
    <dgm:cxn modelId="{AC8F1744-560D-CB45-B597-1DE96F96F47A}" type="presOf" srcId="{4C640C82-360D-4044-8AB3-3A0147489147}" destId="{497B7D86-504A-5045-BC77-6FC844812312}" srcOrd="0" destOrd="0" presId="urn:microsoft.com/office/officeart/2005/8/layout/hProcess4"/>
    <dgm:cxn modelId="{1E662DF2-8E63-F64E-B4F8-C37C90F29820}" srcId="{46493C7D-B274-F44D-A6C1-44227B205F54}" destId="{E43C8A1A-E6D9-5641-9AF6-00BCA636137C}" srcOrd="2" destOrd="0" parTransId="{EC7FBD5C-4B64-1644-AE3B-D0DB0B97B486}" sibTransId="{788EF9E6-2908-874E-8546-3A34C7638645}"/>
    <dgm:cxn modelId="{A67A1DE1-2D43-6B4D-BBFB-6048FAA5D05E}" srcId="{46493C7D-B274-F44D-A6C1-44227B205F54}" destId="{849CEDF6-48A9-9744-A229-D1E6CEEEA9BA}" srcOrd="1" destOrd="0" parTransId="{581DEAE2-083F-8445-839C-230284DB4739}" sibTransId="{9528C57E-4DAF-F547-9D37-74854457E9BF}"/>
    <dgm:cxn modelId="{02322FA3-EA6C-8F4C-8667-68C0AF4A08DC}" type="presOf" srcId="{FCC5FC0E-E667-A64B-B8E4-4964EF3138F8}" destId="{9713D643-AC43-AB44-A60A-B4173C151502}" srcOrd="0" destOrd="0" presId="urn:microsoft.com/office/officeart/2005/8/layout/hProcess4"/>
    <dgm:cxn modelId="{1A510E62-3BB7-8E47-8F66-225328ECE6CC}" type="presOf" srcId="{D1D94AE1-A8D7-2549-8569-5D7193258568}" destId="{2F0A1F65-0233-FC42-88A9-9FBE713732ED}" srcOrd="0" destOrd="1" presId="urn:microsoft.com/office/officeart/2005/8/layout/hProcess4"/>
    <dgm:cxn modelId="{816E8A8C-04D7-1B49-8FDA-6B23D44EF36D}" type="presOf" srcId="{CC509EE4-6DB9-C24F-8A60-3A85B941B77C}" destId="{EF29057F-7A60-EA40-92B3-6FD45F501D3E}" srcOrd="1" destOrd="1" presId="urn:microsoft.com/office/officeart/2005/8/layout/hProcess4"/>
    <dgm:cxn modelId="{046B5A17-390E-274E-A4F3-2D0188DC9847}" type="presOf" srcId="{B88F6EB4-FA27-F749-8D24-EDF7EE067450}" destId="{747D0EE8-0569-2745-9BA3-8D451668AD76}" srcOrd="1" destOrd="0" presId="urn:microsoft.com/office/officeart/2005/8/layout/hProcess4"/>
    <dgm:cxn modelId="{B347F125-1DC2-D74C-8179-74943F9DB13D}" type="presOf" srcId="{D1D94AE1-A8D7-2549-8569-5D7193258568}" destId="{AA5C7035-2A7A-1549-95F0-076C6382D164}" srcOrd="1" destOrd="1" presId="urn:microsoft.com/office/officeart/2005/8/layout/hProcess4"/>
    <dgm:cxn modelId="{1C59198B-7049-4693-BE03-5763713FFA26}" srcId="{849CEDF6-48A9-9744-A229-D1E6CEEEA9BA}" destId="{CB8248BD-6F24-4A99-95CD-F7EAF6EDAD0B}" srcOrd="0" destOrd="0" parTransId="{F4201E74-95A2-40B5-BA0E-99C558364CAC}" sibTransId="{B8315FDC-DB7E-464C-A6C6-6F0CCCDFB834}"/>
    <dgm:cxn modelId="{AD254D13-7214-D248-BD99-96E2E7BA4B15}" type="presOf" srcId="{E43C8A1A-E6D9-5641-9AF6-00BCA636137C}" destId="{3B23FD33-D6CB-8948-833D-9F360047BAEF}" srcOrd="0" destOrd="0" presId="urn:microsoft.com/office/officeart/2005/8/layout/hProcess4"/>
    <dgm:cxn modelId="{50C2F65B-2334-A144-AF71-14F858CB4D21}" type="presOf" srcId="{CB8248BD-6F24-4A99-95CD-F7EAF6EDAD0B}" destId="{2F0A1F65-0233-FC42-88A9-9FBE713732ED}" srcOrd="0" destOrd="0" presId="urn:microsoft.com/office/officeart/2005/8/layout/hProcess4"/>
    <dgm:cxn modelId="{66A60569-866E-E341-A9DA-435C116D38AF}" type="presOf" srcId="{9528C57E-4DAF-F547-9D37-74854457E9BF}" destId="{F44A5D90-9E8C-414A-86B8-6DE2E8649F94}" srcOrd="0" destOrd="0" presId="urn:microsoft.com/office/officeart/2005/8/layout/hProcess4"/>
    <dgm:cxn modelId="{1A9A9921-A469-ED48-8857-AD5F9850E0FD}" type="presOf" srcId="{F6B9CC23-2A87-7F4F-82C1-E53B4FBFDB0C}" destId="{13D0619E-E3DF-9945-B679-85B401A456CD}" srcOrd="0" destOrd="0" presId="urn:microsoft.com/office/officeart/2005/8/layout/hProcess4"/>
    <dgm:cxn modelId="{26D52E8D-45F3-6C4F-AA8A-069D34427052}" type="presOf" srcId="{849CEDF6-48A9-9744-A229-D1E6CEEEA9BA}" destId="{A0767181-36D7-7647-9639-3019CEC306E8}" srcOrd="0" destOrd="0" presId="urn:microsoft.com/office/officeart/2005/8/layout/hProcess4"/>
    <dgm:cxn modelId="{C143305F-B935-EA44-9B94-94206D78FB13}" type="presOf" srcId="{B88F6EB4-FA27-F749-8D24-EDF7EE067450}" destId="{C4A5943A-31BD-6D48-A371-AAFE094E0E32}" srcOrd="0" destOrd="0" presId="urn:microsoft.com/office/officeart/2005/8/layout/hProcess4"/>
    <dgm:cxn modelId="{CAF65501-67AF-DC43-A490-D0064ACC6D18}" srcId="{F6B9CC23-2A87-7F4F-82C1-E53B4FBFDB0C}" destId="{CC509EE4-6DB9-C24F-8A60-3A85B941B77C}" srcOrd="1" destOrd="0" parTransId="{A7CB4467-DD1E-E54C-BAE5-638BA1F26005}" sibTransId="{D77CB3B7-85C3-AE4A-A003-51CAACF3A210}"/>
    <dgm:cxn modelId="{1DB7CD1A-7F10-2E4F-BF7B-67CCBD9BB7AD}" srcId="{46493C7D-B274-F44D-A6C1-44227B205F54}" destId="{F6B9CC23-2A87-7F4F-82C1-E53B4FBFDB0C}" srcOrd="0" destOrd="0" parTransId="{1F37B78C-9749-F54E-ACB1-1227A034F902}" sibTransId="{FCC5FC0E-E667-A64B-B8E4-4964EF3138F8}"/>
    <dgm:cxn modelId="{BC57C32D-9E40-0F43-B060-8D285290AA12}" srcId="{F6B9CC23-2A87-7F4F-82C1-E53B4FBFDB0C}" destId="{4C640C82-360D-4044-8AB3-3A0147489147}" srcOrd="0" destOrd="0" parTransId="{FE374D0D-A8D5-C040-B34A-692A9D2CE80D}" sibTransId="{5F4DCEF4-696B-CB43-A4F6-24322357348D}"/>
    <dgm:cxn modelId="{C34E7FF7-EE58-3D44-ADFE-DB22BC44E99C}" type="presOf" srcId="{9C03DE51-5CD2-7446-8177-445345B756C0}" destId="{C4A5943A-31BD-6D48-A371-AAFE094E0E32}" srcOrd="0" destOrd="1" presId="urn:microsoft.com/office/officeart/2005/8/layout/hProcess4"/>
    <dgm:cxn modelId="{BD8FF1B1-021B-BD4F-A878-CC5D8351F6A8}" type="presParOf" srcId="{B8224FAF-B41C-F545-9C35-0BD680AD962B}" destId="{27E3CD93-D9C4-7442-8261-00424B6517F0}" srcOrd="0" destOrd="0" presId="urn:microsoft.com/office/officeart/2005/8/layout/hProcess4"/>
    <dgm:cxn modelId="{4A42D481-B73C-C941-9086-B4DB95E29C95}" type="presParOf" srcId="{B8224FAF-B41C-F545-9C35-0BD680AD962B}" destId="{80FDC10A-49E4-FA4A-9C8A-9C7C43F9BC6C}" srcOrd="1" destOrd="0" presId="urn:microsoft.com/office/officeart/2005/8/layout/hProcess4"/>
    <dgm:cxn modelId="{81F6B76D-73E2-6A45-A44E-CBB060F0C28F}" type="presParOf" srcId="{B8224FAF-B41C-F545-9C35-0BD680AD962B}" destId="{63FB8703-437D-544E-9448-F9770D4A96E6}" srcOrd="2" destOrd="0" presId="urn:microsoft.com/office/officeart/2005/8/layout/hProcess4"/>
    <dgm:cxn modelId="{9F008708-1E8E-F144-9566-9233A4B1F1E6}" type="presParOf" srcId="{63FB8703-437D-544E-9448-F9770D4A96E6}" destId="{37051F99-F8F4-3F41-9A68-0A22A01FB17F}" srcOrd="0" destOrd="0" presId="urn:microsoft.com/office/officeart/2005/8/layout/hProcess4"/>
    <dgm:cxn modelId="{2D74A9C4-EABD-8840-9E39-E5EB0E005826}" type="presParOf" srcId="{37051F99-F8F4-3F41-9A68-0A22A01FB17F}" destId="{BDD08BDA-295F-964E-9C8D-FAFF444DC987}" srcOrd="0" destOrd="0" presId="urn:microsoft.com/office/officeart/2005/8/layout/hProcess4"/>
    <dgm:cxn modelId="{70609886-7A93-DA4A-8A76-1AB8B1A17A86}" type="presParOf" srcId="{37051F99-F8F4-3F41-9A68-0A22A01FB17F}" destId="{497B7D86-504A-5045-BC77-6FC844812312}" srcOrd="1" destOrd="0" presId="urn:microsoft.com/office/officeart/2005/8/layout/hProcess4"/>
    <dgm:cxn modelId="{F20559E4-F7E7-1B47-8597-DC657B8E8BBA}" type="presParOf" srcId="{37051F99-F8F4-3F41-9A68-0A22A01FB17F}" destId="{EF29057F-7A60-EA40-92B3-6FD45F501D3E}" srcOrd="2" destOrd="0" presId="urn:microsoft.com/office/officeart/2005/8/layout/hProcess4"/>
    <dgm:cxn modelId="{E1BC5DB4-9A64-8040-BBF2-D7DDB5D2B34A}" type="presParOf" srcId="{37051F99-F8F4-3F41-9A68-0A22A01FB17F}" destId="{13D0619E-E3DF-9945-B679-85B401A456CD}" srcOrd="3" destOrd="0" presId="urn:microsoft.com/office/officeart/2005/8/layout/hProcess4"/>
    <dgm:cxn modelId="{02CB7300-415B-C343-8D45-426918FC80B9}" type="presParOf" srcId="{37051F99-F8F4-3F41-9A68-0A22A01FB17F}" destId="{41FEF1ED-02C4-654B-A336-5BCA86A32443}" srcOrd="4" destOrd="0" presId="urn:microsoft.com/office/officeart/2005/8/layout/hProcess4"/>
    <dgm:cxn modelId="{C1A5E668-8E7D-7C45-8FC8-B29E6204D683}" type="presParOf" srcId="{63FB8703-437D-544E-9448-F9770D4A96E6}" destId="{9713D643-AC43-AB44-A60A-B4173C151502}" srcOrd="1" destOrd="0" presId="urn:microsoft.com/office/officeart/2005/8/layout/hProcess4"/>
    <dgm:cxn modelId="{AEC16AC8-5625-0840-A802-8F568FBDA1E0}" type="presParOf" srcId="{63FB8703-437D-544E-9448-F9770D4A96E6}" destId="{1C3A88BC-4E41-2E45-9795-AB1B32D3766B}" srcOrd="2" destOrd="0" presId="urn:microsoft.com/office/officeart/2005/8/layout/hProcess4"/>
    <dgm:cxn modelId="{5194FF19-31E2-F24C-81A7-25F35129C12C}" type="presParOf" srcId="{1C3A88BC-4E41-2E45-9795-AB1B32D3766B}" destId="{58DE79D6-68F0-BC42-BC07-62914F134E40}" srcOrd="0" destOrd="0" presId="urn:microsoft.com/office/officeart/2005/8/layout/hProcess4"/>
    <dgm:cxn modelId="{2CCDDFF8-EE12-0E45-8853-441C23967FD4}" type="presParOf" srcId="{1C3A88BC-4E41-2E45-9795-AB1B32D3766B}" destId="{2F0A1F65-0233-FC42-88A9-9FBE713732ED}" srcOrd="1" destOrd="0" presId="urn:microsoft.com/office/officeart/2005/8/layout/hProcess4"/>
    <dgm:cxn modelId="{E1B55F4C-9E43-B745-B296-0CEFAC0C5C6D}" type="presParOf" srcId="{1C3A88BC-4E41-2E45-9795-AB1B32D3766B}" destId="{AA5C7035-2A7A-1549-95F0-076C6382D164}" srcOrd="2" destOrd="0" presId="urn:microsoft.com/office/officeart/2005/8/layout/hProcess4"/>
    <dgm:cxn modelId="{336F579B-DAF2-1E4B-983F-D7D4C3B7A8B5}" type="presParOf" srcId="{1C3A88BC-4E41-2E45-9795-AB1B32D3766B}" destId="{A0767181-36D7-7647-9639-3019CEC306E8}" srcOrd="3" destOrd="0" presId="urn:microsoft.com/office/officeart/2005/8/layout/hProcess4"/>
    <dgm:cxn modelId="{D2D9700D-1135-D246-9CDD-522CC052BECC}" type="presParOf" srcId="{1C3A88BC-4E41-2E45-9795-AB1B32D3766B}" destId="{D1A1AB7C-4E70-E543-B15F-F0395E544B38}" srcOrd="4" destOrd="0" presId="urn:microsoft.com/office/officeart/2005/8/layout/hProcess4"/>
    <dgm:cxn modelId="{63C5E8B4-7424-F74D-93F6-78F6ED23E1BF}" type="presParOf" srcId="{63FB8703-437D-544E-9448-F9770D4A96E6}" destId="{F44A5D90-9E8C-414A-86B8-6DE2E8649F94}" srcOrd="3" destOrd="0" presId="urn:microsoft.com/office/officeart/2005/8/layout/hProcess4"/>
    <dgm:cxn modelId="{8242299E-30F7-514C-A0F5-50E135DF3520}" type="presParOf" srcId="{63FB8703-437D-544E-9448-F9770D4A96E6}" destId="{E5F77CB9-B3E0-B04A-8841-F2D5BECBCA79}" srcOrd="4" destOrd="0" presId="urn:microsoft.com/office/officeart/2005/8/layout/hProcess4"/>
    <dgm:cxn modelId="{D5E7A453-B936-E249-AA02-1A01F501F979}" type="presParOf" srcId="{E5F77CB9-B3E0-B04A-8841-F2D5BECBCA79}" destId="{8DEF1143-5731-4149-B5AF-062A1F460CC4}" srcOrd="0" destOrd="0" presId="urn:microsoft.com/office/officeart/2005/8/layout/hProcess4"/>
    <dgm:cxn modelId="{6DE1E254-ECA6-1647-9D87-6C30CAEB4E2A}" type="presParOf" srcId="{E5F77CB9-B3E0-B04A-8841-F2D5BECBCA79}" destId="{C4A5943A-31BD-6D48-A371-AAFE094E0E32}" srcOrd="1" destOrd="0" presId="urn:microsoft.com/office/officeart/2005/8/layout/hProcess4"/>
    <dgm:cxn modelId="{DB5A77FA-69D6-504E-9953-ABF300C26239}" type="presParOf" srcId="{E5F77CB9-B3E0-B04A-8841-F2D5BECBCA79}" destId="{747D0EE8-0569-2745-9BA3-8D451668AD76}" srcOrd="2" destOrd="0" presId="urn:microsoft.com/office/officeart/2005/8/layout/hProcess4"/>
    <dgm:cxn modelId="{E08151F6-6446-8B4A-887A-D9FDC54846B6}" type="presParOf" srcId="{E5F77CB9-B3E0-B04A-8841-F2D5BECBCA79}" destId="{3B23FD33-D6CB-8948-833D-9F360047BAEF}" srcOrd="3" destOrd="0" presId="urn:microsoft.com/office/officeart/2005/8/layout/hProcess4"/>
    <dgm:cxn modelId="{B8BD1A57-7151-4443-8916-9A7C421DB464}" type="presParOf" srcId="{E5F77CB9-B3E0-B04A-8841-F2D5BECBCA79}" destId="{9C764BE0-8C6E-6740-9825-B8AC063BF864}"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1391"/>
          <a:ext cx="3180204" cy="747337"/>
        </a:xfrm>
        <a:prstGeom prst="round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kern="1200" dirty="0" smtClean="0"/>
            <a:t>Support for Procedure/Routine</a:t>
          </a:r>
          <a:endParaRPr lang="en-US" sz="2000" kern="1200" dirty="0"/>
        </a:p>
      </dsp:txBody>
      <dsp:txXfrm>
        <a:off x="36482" y="37873"/>
        <a:ext cx="3107240" cy="674373"/>
      </dsp:txXfrm>
    </dsp:sp>
    <dsp:sp modelId="{CBD36FE0-4215-2A4F-A192-BFDE5707F40D}">
      <dsp:nvSpPr>
        <dsp:cNvPr id="0" name=""/>
        <dsp:cNvSpPr/>
      </dsp:nvSpPr>
      <dsp:spPr>
        <a:xfrm>
          <a:off x="0" y="763101"/>
          <a:ext cx="3180204" cy="747337"/>
        </a:xfrm>
        <a:prstGeom prst="round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kern="1200" dirty="0" smtClean="0"/>
            <a:t>Re-teach</a:t>
          </a:r>
          <a:endParaRPr lang="en-US" sz="2000" b="0" i="0" u="none" kern="1200" dirty="0"/>
        </a:p>
      </dsp:txBody>
      <dsp:txXfrm>
        <a:off x="36482" y="799583"/>
        <a:ext cx="3107240" cy="674373"/>
      </dsp:txXfrm>
    </dsp:sp>
    <dsp:sp modelId="{18932539-9EE4-9243-9A6A-B85963817528}">
      <dsp:nvSpPr>
        <dsp:cNvPr id="0" name=""/>
        <dsp:cNvSpPr/>
      </dsp:nvSpPr>
      <dsp:spPr>
        <a:xfrm>
          <a:off x="0" y="1524810"/>
          <a:ext cx="3180204" cy="747337"/>
        </a:xfrm>
        <a:prstGeom prst="round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kern="1200" dirty="0" smtClean="0"/>
            <a:t>Differential Reinforcement</a:t>
          </a:r>
          <a:endParaRPr lang="en-US" sz="2000" b="0" i="0" u="none" kern="1200" dirty="0"/>
        </a:p>
      </dsp:txBody>
      <dsp:txXfrm>
        <a:off x="36482" y="1561292"/>
        <a:ext cx="3107240" cy="674373"/>
      </dsp:txXfrm>
    </dsp:sp>
    <dsp:sp modelId="{D57F6225-10FA-A048-813D-FBD604A7B3AC}">
      <dsp:nvSpPr>
        <dsp:cNvPr id="0" name=""/>
        <dsp:cNvSpPr/>
      </dsp:nvSpPr>
      <dsp:spPr>
        <a:xfrm>
          <a:off x="0" y="2286519"/>
          <a:ext cx="3180204" cy="747337"/>
        </a:xfrm>
        <a:prstGeom prst="round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u="none" kern="1200" dirty="0" smtClean="0">
              <a:solidFill>
                <a:schemeClr val="bg1"/>
              </a:solidFill>
            </a:rPr>
            <a:t>Specific and Contingent Error </a:t>
          </a:r>
          <a:br>
            <a:rPr lang="en-US" sz="2000" b="1" i="0" u="none" kern="1200" dirty="0" smtClean="0">
              <a:solidFill>
                <a:schemeClr val="bg1"/>
              </a:solidFill>
            </a:rPr>
          </a:br>
          <a:r>
            <a:rPr lang="en-US" sz="2000" b="1" i="0" u="none" kern="1200" dirty="0" smtClean="0">
              <a:solidFill>
                <a:schemeClr val="bg1"/>
              </a:solidFill>
            </a:rPr>
            <a:t>Correction</a:t>
          </a:r>
          <a:endParaRPr lang="en-US" sz="2000" b="1" i="0" u="none" kern="1200" dirty="0">
            <a:solidFill>
              <a:schemeClr val="bg1"/>
            </a:solidFill>
          </a:endParaRPr>
        </a:p>
      </dsp:txBody>
      <dsp:txXfrm>
        <a:off x="36482" y="2323001"/>
        <a:ext cx="3107240" cy="674373"/>
      </dsp:txXfrm>
    </dsp:sp>
    <dsp:sp modelId="{23375D48-E726-6F4B-BDCB-26BFF3E79F12}">
      <dsp:nvSpPr>
        <dsp:cNvPr id="0" name=""/>
        <dsp:cNvSpPr/>
      </dsp:nvSpPr>
      <dsp:spPr>
        <a:xfrm>
          <a:off x="0" y="3048229"/>
          <a:ext cx="3180204" cy="747337"/>
        </a:xfrm>
        <a:prstGeom prst="round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kern="1200" dirty="0" smtClean="0"/>
            <a:t>Provide Choice</a:t>
          </a:r>
          <a:endParaRPr lang="en-US" sz="2000" b="0" i="0" u="none" kern="1200" dirty="0"/>
        </a:p>
      </dsp:txBody>
      <dsp:txXfrm>
        <a:off x="36482" y="3084711"/>
        <a:ext cx="3107240" cy="674373"/>
      </dsp:txXfrm>
    </dsp:sp>
    <dsp:sp modelId="{0C104BD3-91F3-EB4F-8449-41B9443AF64C}">
      <dsp:nvSpPr>
        <dsp:cNvPr id="0" name=""/>
        <dsp:cNvSpPr/>
      </dsp:nvSpPr>
      <dsp:spPr>
        <a:xfrm>
          <a:off x="0" y="3809938"/>
          <a:ext cx="3180204" cy="747337"/>
        </a:xfrm>
        <a:prstGeom prst="roundRect">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kern="1200" dirty="0" smtClean="0"/>
            <a:t>Conference with Studen</a:t>
          </a:r>
          <a:r>
            <a:rPr lang="en-US" sz="1800" b="0" i="0" u="none" kern="1200" dirty="0" smtClean="0"/>
            <a:t>t</a:t>
          </a:r>
          <a:endParaRPr lang="en-US" sz="1800" b="0" i="0" u="none" kern="1200" dirty="0"/>
        </a:p>
      </dsp:txBody>
      <dsp:txXfrm>
        <a:off x="36482" y="3846420"/>
        <a:ext cx="3107240" cy="674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308"/>
          <a:ext cx="3013021" cy="74787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Planned Ignoring</a:t>
          </a:r>
          <a:endParaRPr lang="en-US" sz="2000" kern="1200" dirty="0"/>
        </a:p>
      </dsp:txBody>
      <dsp:txXfrm>
        <a:off x="36508" y="36816"/>
        <a:ext cx="2940005" cy="674858"/>
      </dsp:txXfrm>
    </dsp:sp>
    <dsp:sp modelId="{B518A502-C272-EE4F-AF61-1781A0199D47}">
      <dsp:nvSpPr>
        <dsp:cNvPr id="0" name=""/>
        <dsp:cNvSpPr/>
      </dsp:nvSpPr>
      <dsp:spPr>
        <a:xfrm>
          <a:off x="0" y="762343"/>
          <a:ext cx="3013021" cy="74787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Physical Proximity</a:t>
          </a:r>
          <a:endParaRPr lang="en-US" sz="2000" kern="1200" dirty="0"/>
        </a:p>
      </dsp:txBody>
      <dsp:txXfrm>
        <a:off x="36508" y="798851"/>
        <a:ext cx="2940005" cy="674858"/>
      </dsp:txXfrm>
    </dsp:sp>
    <dsp:sp modelId="{FEF7EB1B-2290-554C-9B0C-87A83F04C49A}">
      <dsp:nvSpPr>
        <dsp:cNvPr id="0" name=""/>
        <dsp:cNvSpPr/>
      </dsp:nvSpPr>
      <dsp:spPr>
        <a:xfrm>
          <a:off x="0" y="1524379"/>
          <a:ext cx="3013021" cy="74787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Signal/ Non-Verbal Cue</a:t>
          </a:r>
          <a:endParaRPr lang="en-US" sz="2000" kern="1200" dirty="0"/>
        </a:p>
      </dsp:txBody>
      <dsp:txXfrm>
        <a:off x="36508" y="1560887"/>
        <a:ext cx="2940005" cy="674858"/>
      </dsp:txXfrm>
    </dsp:sp>
    <dsp:sp modelId="{27F974F8-8DD7-1D43-B474-374664E49AA2}">
      <dsp:nvSpPr>
        <dsp:cNvPr id="0" name=""/>
        <dsp:cNvSpPr/>
      </dsp:nvSpPr>
      <dsp:spPr>
        <a:xfrm>
          <a:off x="0" y="2286414"/>
          <a:ext cx="3013021" cy="74787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Direct Eye Contact</a:t>
          </a:r>
          <a:endParaRPr lang="en-US" sz="2000" kern="1200" dirty="0"/>
        </a:p>
      </dsp:txBody>
      <dsp:txXfrm>
        <a:off x="36508" y="2322922"/>
        <a:ext cx="2940005" cy="674858"/>
      </dsp:txXfrm>
    </dsp:sp>
    <dsp:sp modelId="{81F44856-7B3C-A946-AF01-4266347A4939}">
      <dsp:nvSpPr>
        <dsp:cNvPr id="0" name=""/>
        <dsp:cNvSpPr/>
      </dsp:nvSpPr>
      <dsp:spPr>
        <a:xfrm>
          <a:off x="0" y="3048449"/>
          <a:ext cx="3013021" cy="74787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Praise (BSPS) the Appropriate </a:t>
          </a:r>
          <a:br>
            <a:rPr lang="en-US" sz="2000" kern="1200" dirty="0" smtClean="0"/>
          </a:br>
          <a:r>
            <a:rPr lang="en-US" sz="2000" kern="1200" dirty="0" smtClean="0"/>
            <a:t>Behavior in Others</a:t>
          </a:r>
          <a:endParaRPr lang="en-US" sz="2000" kern="1200" dirty="0"/>
        </a:p>
      </dsp:txBody>
      <dsp:txXfrm>
        <a:off x="36508" y="3084957"/>
        <a:ext cx="2940005" cy="674858"/>
      </dsp:txXfrm>
    </dsp:sp>
    <dsp:sp modelId="{43EC054B-861F-B74E-9898-98EC65420B36}">
      <dsp:nvSpPr>
        <dsp:cNvPr id="0" name=""/>
        <dsp:cNvSpPr/>
      </dsp:nvSpPr>
      <dsp:spPr>
        <a:xfrm>
          <a:off x="0" y="3810485"/>
          <a:ext cx="3013021" cy="74787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Redirect</a:t>
          </a:r>
          <a:endParaRPr lang="en-US" sz="2000" kern="1200" dirty="0"/>
        </a:p>
      </dsp:txBody>
      <dsp:txXfrm>
        <a:off x="36508" y="3846993"/>
        <a:ext cx="2940005" cy="674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8B90-21CC-6F48-950E-29743F85EB48}">
      <dsp:nvSpPr>
        <dsp:cNvPr id="0" name=""/>
        <dsp:cNvSpPr/>
      </dsp:nvSpPr>
      <dsp:spPr>
        <a:xfrm>
          <a:off x="0" y="0"/>
          <a:ext cx="7972329" cy="73066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Respectfully address student</a:t>
          </a:r>
          <a:endParaRPr lang="en-US" sz="3200" kern="1200" dirty="0">
            <a:solidFill>
              <a:schemeClr val="tx1"/>
            </a:solidFill>
          </a:endParaRPr>
        </a:p>
      </dsp:txBody>
      <dsp:txXfrm>
        <a:off x="21400" y="21400"/>
        <a:ext cx="7098400" cy="687862"/>
      </dsp:txXfrm>
    </dsp:sp>
    <dsp:sp modelId="{FF8D5C2F-108F-C241-A30D-D2BC66B42007}">
      <dsp:nvSpPr>
        <dsp:cNvPr id="0" name=""/>
        <dsp:cNvSpPr/>
      </dsp:nvSpPr>
      <dsp:spPr>
        <a:xfrm>
          <a:off x="595336" y="832143"/>
          <a:ext cx="7972329" cy="730662"/>
        </a:xfrm>
        <a:prstGeom prst="roundRect">
          <a:avLst>
            <a:gd name="adj" fmla="val 10000"/>
          </a:avLst>
        </a:prstGeom>
        <a:gradFill rotWithShape="0">
          <a:gsLst>
            <a:gs pos="0">
              <a:schemeClr val="accent3">
                <a:hueOff val="-62199"/>
                <a:satOff val="-6058"/>
                <a:lumOff val="2010"/>
                <a:alphaOff val="0"/>
                <a:tint val="96000"/>
                <a:lumMod val="104000"/>
              </a:schemeClr>
            </a:gs>
            <a:gs pos="100000">
              <a:schemeClr val="accent3">
                <a:hueOff val="-62199"/>
                <a:satOff val="-6058"/>
                <a:lumOff val="201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Describe inappropriate behavior</a:t>
          </a:r>
          <a:endParaRPr lang="en-US" sz="3200" kern="1200" dirty="0">
            <a:solidFill>
              <a:schemeClr val="tx1"/>
            </a:solidFill>
          </a:endParaRPr>
        </a:p>
      </dsp:txBody>
      <dsp:txXfrm>
        <a:off x="616736" y="853543"/>
        <a:ext cx="6859262" cy="687862"/>
      </dsp:txXfrm>
    </dsp:sp>
    <dsp:sp modelId="{4DB49857-387E-3741-A0AF-0A6A0479B8E7}">
      <dsp:nvSpPr>
        <dsp:cNvPr id="0" name=""/>
        <dsp:cNvSpPr/>
      </dsp:nvSpPr>
      <dsp:spPr>
        <a:xfrm>
          <a:off x="1190672" y="1664287"/>
          <a:ext cx="7972329" cy="730662"/>
        </a:xfrm>
        <a:prstGeom prst="roundRect">
          <a:avLst>
            <a:gd name="adj" fmla="val 10000"/>
          </a:avLst>
        </a:prstGeom>
        <a:gradFill rotWithShape="0">
          <a:gsLst>
            <a:gs pos="0">
              <a:schemeClr val="accent3">
                <a:hueOff val="-124399"/>
                <a:satOff val="-12116"/>
                <a:lumOff val="4020"/>
                <a:alphaOff val="0"/>
                <a:tint val="96000"/>
                <a:lumMod val="104000"/>
              </a:schemeClr>
            </a:gs>
            <a:gs pos="100000">
              <a:schemeClr val="accent3">
                <a:hueOff val="-124399"/>
                <a:satOff val="-12116"/>
                <a:lumOff val="402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Describe expected behavior/rule</a:t>
          </a:r>
          <a:endParaRPr lang="en-US" sz="3200" kern="1200" dirty="0">
            <a:solidFill>
              <a:schemeClr val="tx1"/>
            </a:solidFill>
          </a:endParaRPr>
        </a:p>
      </dsp:txBody>
      <dsp:txXfrm>
        <a:off x="1212072" y="1685687"/>
        <a:ext cx="6859262" cy="687862"/>
      </dsp:txXfrm>
    </dsp:sp>
    <dsp:sp modelId="{8287E62B-7853-8F4E-B53F-3D6F518211FA}">
      <dsp:nvSpPr>
        <dsp:cNvPr id="0" name=""/>
        <dsp:cNvSpPr/>
      </dsp:nvSpPr>
      <dsp:spPr>
        <a:xfrm>
          <a:off x="1786008" y="2496430"/>
          <a:ext cx="7972329" cy="730662"/>
        </a:xfrm>
        <a:prstGeom prst="roundRect">
          <a:avLst>
            <a:gd name="adj" fmla="val 10000"/>
          </a:avLst>
        </a:prstGeom>
        <a:gradFill rotWithShape="0">
          <a:gsLst>
            <a:gs pos="0">
              <a:schemeClr val="accent3">
                <a:hueOff val="-186598"/>
                <a:satOff val="-18174"/>
                <a:lumOff val="6029"/>
                <a:alphaOff val="0"/>
                <a:tint val="96000"/>
                <a:lumMod val="104000"/>
              </a:schemeClr>
            </a:gs>
            <a:gs pos="100000">
              <a:schemeClr val="accent3">
                <a:hueOff val="-186598"/>
                <a:satOff val="-18174"/>
                <a:lumOff val="602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Link to expectation on Matrix</a:t>
          </a:r>
          <a:endParaRPr lang="en-US" sz="3200" kern="1200" dirty="0">
            <a:solidFill>
              <a:schemeClr val="tx1"/>
            </a:solidFill>
          </a:endParaRPr>
        </a:p>
      </dsp:txBody>
      <dsp:txXfrm>
        <a:off x="1807408" y="2517830"/>
        <a:ext cx="6859262" cy="687862"/>
      </dsp:txXfrm>
    </dsp:sp>
    <dsp:sp modelId="{9F93C6F5-1739-1F4F-A2D9-E84DBF02B5DC}">
      <dsp:nvSpPr>
        <dsp:cNvPr id="0" name=""/>
        <dsp:cNvSpPr/>
      </dsp:nvSpPr>
      <dsp:spPr>
        <a:xfrm>
          <a:off x="2381345" y="3328574"/>
          <a:ext cx="7972329" cy="730662"/>
        </a:xfrm>
        <a:prstGeom prst="roundRect">
          <a:avLst>
            <a:gd name="adj" fmla="val 10000"/>
          </a:avLst>
        </a:prstGeom>
        <a:gradFill rotWithShape="0">
          <a:gsLst>
            <a:gs pos="0">
              <a:schemeClr val="accent3">
                <a:hueOff val="-248797"/>
                <a:satOff val="-24232"/>
                <a:lumOff val="8039"/>
                <a:alphaOff val="0"/>
                <a:tint val="96000"/>
                <a:lumMod val="104000"/>
              </a:schemeClr>
            </a:gs>
            <a:gs pos="100000">
              <a:schemeClr val="accent3">
                <a:hueOff val="-248797"/>
                <a:satOff val="-24232"/>
                <a:lumOff val="803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Redirect back to appropriate behavior</a:t>
          </a:r>
          <a:endParaRPr lang="en-US" sz="3200" kern="1200" dirty="0">
            <a:solidFill>
              <a:schemeClr val="tx1"/>
            </a:solidFill>
          </a:endParaRPr>
        </a:p>
      </dsp:txBody>
      <dsp:txXfrm>
        <a:off x="2402745" y="3349974"/>
        <a:ext cx="6859262" cy="687862"/>
      </dsp:txXfrm>
    </dsp:sp>
    <dsp:sp modelId="{1CC3BBA4-86F6-D540-A209-AE9F3CCC5618}">
      <dsp:nvSpPr>
        <dsp:cNvPr id="0" name=""/>
        <dsp:cNvSpPr/>
      </dsp:nvSpPr>
      <dsp:spPr>
        <a:xfrm>
          <a:off x="7497399" y="533789"/>
          <a:ext cx="474930" cy="474930"/>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604258" y="533789"/>
        <a:ext cx="261212" cy="357385"/>
      </dsp:txXfrm>
    </dsp:sp>
    <dsp:sp modelId="{5ED01FC3-DC8B-5F4A-A801-D51DDEF6DD43}">
      <dsp:nvSpPr>
        <dsp:cNvPr id="0" name=""/>
        <dsp:cNvSpPr/>
      </dsp:nvSpPr>
      <dsp:spPr>
        <a:xfrm>
          <a:off x="8092735" y="1365933"/>
          <a:ext cx="474930" cy="474930"/>
        </a:xfrm>
        <a:prstGeom prst="downArrow">
          <a:avLst>
            <a:gd name="adj1" fmla="val 55000"/>
            <a:gd name="adj2" fmla="val 45000"/>
          </a:avLst>
        </a:prstGeom>
        <a:solidFill>
          <a:schemeClr val="accent3">
            <a:tint val="40000"/>
            <a:alpha val="90000"/>
            <a:hueOff val="15034"/>
            <a:satOff val="-5110"/>
            <a:lumOff val="236"/>
            <a:alphaOff val="0"/>
          </a:schemeClr>
        </a:solidFill>
        <a:ln w="9525" cap="rnd" cmpd="sng" algn="ctr">
          <a:solidFill>
            <a:schemeClr val="accent3">
              <a:tint val="40000"/>
              <a:alpha val="90000"/>
              <a:hueOff val="15034"/>
              <a:satOff val="-5110"/>
              <a:lumOff val="23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199594" y="1365933"/>
        <a:ext cx="261212" cy="357385"/>
      </dsp:txXfrm>
    </dsp:sp>
    <dsp:sp modelId="{B635C4D4-A058-EF47-B2D7-B70AC7F34036}">
      <dsp:nvSpPr>
        <dsp:cNvPr id="0" name=""/>
        <dsp:cNvSpPr/>
      </dsp:nvSpPr>
      <dsp:spPr>
        <a:xfrm>
          <a:off x="8688071" y="2185899"/>
          <a:ext cx="474930" cy="474930"/>
        </a:xfrm>
        <a:prstGeom prst="downArrow">
          <a:avLst>
            <a:gd name="adj1" fmla="val 55000"/>
            <a:gd name="adj2" fmla="val 45000"/>
          </a:avLst>
        </a:prstGeom>
        <a:solidFill>
          <a:schemeClr val="accent3">
            <a:tint val="40000"/>
            <a:alpha val="90000"/>
            <a:hueOff val="30068"/>
            <a:satOff val="-10221"/>
            <a:lumOff val="472"/>
            <a:alphaOff val="0"/>
          </a:schemeClr>
        </a:solidFill>
        <a:ln w="9525" cap="rnd" cmpd="sng" algn="ctr">
          <a:solidFill>
            <a:schemeClr val="accent3">
              <a:tint val="40000"/>
              <a:alpha val="90000"/>
              <a:hueOff val="30068"/>
              <a:satOff val="-10221"/>
              <a:lumOff val="4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794930" y="2185899"/>
        <a:ext cx="261212" cy="357385"/>
      </dsp:txXfrm>
    </dsp:sp>
    <dsp:sp modelId="{E035AB78-27F1-9043-A311-AFAEA4F392F8}">
      <dsp:nvSpPr>
        <dsp:cNvPr id="0" name=""/>
        <dsp:cNvSpPr/>
      </dsp:nvSpPr>
      <dsp:spPr>
        <a:xfrm>
          <a:off x="9283407" y="3026161"/>
          <a:ext cx="474930" cy="474930"/>
        </a:xfrm>
        <a:prstGeom prst="downArrow">
          <a:avLst>
            <a:gd name="adj1" fmla="val 55000"/>
            <a:gd name="adj2" fmla="val 45000"/>
          </a:avLst>
        </a:prstGeom>
        <a:solidFill>
          <a:schemeClr val="accent3">
            <a:tint val="40000"/>
            <a:alpha val="90000"/>
            <a:hueOff val="45102"/>
            <a:satOff val="-15331"/>
            <a:lumOff val="708"/>
            <a:alphaOff val="0"/>
          </a:schemeClr>
        </a:solidFill>
        <a:ln w="9525" cap="rnd" cmpd="sng" algn="ctr">
          <a:solidFill>
            <a:schemeClr val="accent3">
              <a:tint val="40000"/>
              <a:alpha val="90000"/>
              <a:hueOff val="45102"/>
              <a:satOff val="-15331"/>
              <a:lumOff val="7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9390266" y="3026161"/>
        <a:ext cx="261212" cy="357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B7D86-504A-5045-BC77-6FC844812312}">
      <dsp:nvSpPr>
        <dsp:cNvPr id="0" name=""/>
        <dsp:cNvSpPr/>
      </dsp:nvSpPr>
      <dsp:spPr>
        <a:xfrm>
          <a:off x="29562" y="797256"/>
          <a:ext cx="2449483" cy="348913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mn-lt"/>
              <a:ea typeface="Tahoma" panose="020B0604030504040204" pitchFamily="34" charset="0"/>
              <a:cs typeface="Tahoma" panose="020B0604030504040204" pitchFamily="34" charset="0"/>
            </a:rPr>
            <a:t>Describe Observable Behavior, collect data.</a:t>
          </a:r>
          <a:endParaRPr lang="en-US" sz="2200" kern="1200" dirty="0">
            <a:latin typeface="+mn-lt"/>
            <a:ea typeface="Tahoma" panose="020B0604030504040204" pitchFamily="34" charset="0"/>
            <a:cs typeface="Tahoma" panose="020B0604030504040204" pitchFamily="34" charset="0"/>
          </a:endParaRPr>
        </a:p>
        <a:p>
          <a:pPr marL="228600" lvl="1" indent="-228600" algn="l" defTabSz="977900">
            <a:lnSpc>
              <a:spcPct val="90000"/>
            </a:lnSpc>
            <a:spcBef>
              <a:spcPct val="0"/>
            </a:spcBef>
            <a:spcAft>
              <a:spcPct val="15000"/>
            </a:spcAft>
            <a:buChar char="••"/>
          </a:pPr>
          <a:r>
            <a:rPr lang="en-US" sz="2200" kern="1200" dirty="0" smtClean="0">
              <a:latin typeface="+mn-lt"/>
              <a:ea typeface="Tahoma" panose="020B0604030504040204" pitchFamily="34" charset="0"/>
              <a:cs typeface="Tahoma" panose="020B0604030504040204" pitchFamily="34" charset="0"/>
            </a:rPr>
            <a:t>Determine the conditions that trigger &amp; reinforce behavior.</a:t>
          </a:r>
          <a:endParaRPr lang="en-US" sz="2200" kern="1200" dirty="0">
            <a:latin typeface="+mn-lt"/>
            <a:ea typeface="Tahoma" panose="020B0604030504040204" pitchFamily="34" charset="0"/>
            <a:cs typeface="Tahoma" panose="020B0604030504040204" pitchFamily="34" charset="0"/>
          </a:endParaRPr>
        </a:p>
      </dsp:txBody>
      <dsp:txXfrm>
        <a:off x="101305" y="868999"/>
        <a:ext cx="2305997" cy="2597977"/>
      </dsp:txXfrm>
    </dsp:sp>
    <dsp:sp modelId="{9713D643-AC43-AB44-A60A-B4173C151502}">
      <dsp:nvSpPr>
        <dsp:cNvPr id="0" name=""/>
        <dsp:cNvSpPr/>
      </dsp:nvSpPr>
      <dsp:spPr>
        <a:xfrm>
          <a:off x="1162599" y="5056344"/>
          <a:ext cx="2790927" cy="860017"/>
        </a:xfrm>
        <a:prstGeom prst="curvedUpArrow">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3D0619E-E3DF-9945-B679-85B401A456CD}">
      <dsp:nvSpPr>
        <dsp:cNvPr id="0" name=""/>
        <dsp:cNvSpPr/>
      </dsp:nvSpPr>
      <dsp:spPr>
        <a:xfrm>
          <a:off x="231550" y="4105620"/>
          <a:ext cx="1885763" cy="120469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mj-lt"/>
              <a:ea typeface="Tahoma" panose="020B0604030504040204" pitchFamily="34" charset="0"/>
              <a:cs typeface="Tahoma" panose="020B0604030504040204" pitchFamily="34" charset="0"/>
            </a:rPr>
            <a:t>Functional Behavior Assessment</a:t>
          </a:r>
          <a:endParaRPr lang="en-US" sz="2400" kern="1200" dirty="0">
            <a:solidFill>
              <a:schemeClr val="tx1"/>
            </a:solidFill>
            <a:latin typeface="+mj-lt"/>
            <a:ea typeface="Tahoma" panose="020B0604030504040204" pitchFamily="34" charset="0"/>
            <a:cs typeface="Tahoma" panose="020B0604030504040204" pitchFamily="34" charset="0"/>
          </a:endParaRPr>
        </a:p>
      </dsp:txBody>
      <dsp:txXfrm>
        <a:off x="266834" y="4140904"/>
        <a:ext cx="1815195" cy="1134123"/>
      </dsp:txXfrm>
    </dsp:sp>
    <dsp:sp modelId="{2F0A1F65-0233-FC42-88A9-9FBE713732ED}">
      <dsp:nvSpPr>
        <dsp:cNvPr id="0" name=""/>
        <dsp:cNvSpPr/>
      </dsp:nvSpPr>
      <dsp:spPr>
        <a:xfrm>
          <a:off x="2677309" y="1160749"/>
          <a:ext cx="2698562" cy="333782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mn-lt"/>
              <a:ea typeface="Tahoma" panose="020B0604030504040204" pitchFamily="34" charset="0"/>
              <a:cs typeface="Tahoma" panose="020B0604030504040204" pitchFamily="34" charset="0"/>
            </a:rPr>
            <a:t>Teach/Support appropriate, positive behaviors.</a:t>
          </a:r>
          <a:endParaRPr lang="en-US" sz="2200" kern="1200" dirty="0">
            <a:solidFill>
              <a:schemeClr val="tx2"/>
            </a:solidFill>
            <a:latin typeface="+mn-lt"/>
            <a:ea typeface="Tahoma" panose="020B0604030504040204" pitchFamily="34" charset="0"/>
            <a:cs typeface="Tahoma" panose="020B0604030504040204" pitchFamily="34" charset="0"/>
          </a:endParaRPr>
        </a:p>
        <a:p>
          <a:pPr marL="228600" lvl="1" indent="-228600" algn="l" defTabSz="977900">
            <a:lnSpc>
              <a:spcPct val="90000"/>
            </a:lnSpc>
            <a:spcBef>
              <a:spcPct val="0"/>
            </a:spcBef>
            <a:spcAft>
              <a:spcPct val="15000"/>
            </a:spcAft>
            <a:buChar char="••"/>
          </a:pPr>
          <a:r>
            <a:rPr lang="en-US" sz="2200" kern="1200" dirty="0" smtClean="0">
              <a:latin typeface="+mn-lt"/>
              <a:ea typeface="Tahoma" panose="020B0604030504040204" pitchFamily="34" charset="0"/>
              <a:cs typeface="Tahoma" panose="020B0604030504040204" pitchFamily="34" charset="0"/>
            </a:rPr>
            <a:t>Specify the intervention strategies</a:t>
          </a:r>
          <a:r>
            <a:rPr lang="en-US" sz="2200" kern="1200" dirty="0" smtClean="0">
              <a:latin typeface="+mn-lt"/>
            </a:rPr>
            <a:t>.</a:t>
          </a:r>
          <a:endParaRPr lang="en-US" sz="2200" kern="1200" dirty="0">
            <a:latin typeface="+mn-lt"/>
          </a:endParaRPr>
        </a:p>
      </dsp:txBody>
      <dsp:txXfrm>
        <a:off x="2754122" y="1952811"/>
        <a:ext cx="2544936" cy="2468952"/>
      </dsp:txXfrm>
    </dsp:sp>
    <dsp:sp modelId="{F44A5D90-9E8C-414A-86B8-6DE2E8649F94}">
      <dsp:nvSpPr>
        <dsp:cNvPr id="0" name=""/>
        <dsp:cNvSpPr/>
      </dsp:nvSpPr>
      <dsp:spPr>
        <a:xfrm>
          <a:off x="3316085" y="-22569"/>
          <a:ext cx="3699653" cy="982036"/>
        </a:xfrm>
        <a:prstGeom prst="curvedDownArrow">
          <a:avLst/>
        </a:prstGeom>
        <a:gradFill rotWithShape="0">
          <a:gsLst>
            <a:gs pos="28000">
              <a:schemeClr val="accent1"/>
            </a:gs>
            <a:gs pos="100000">
              <a:scrgbClr r="0" g="0" b="0">
                <a:tint val="50000"/>
                <a:shade val="100000"/>
                <a:satMod val="350000"/>
              </a:scrgbClr>
            </a:gs>
          </a:gsLst>
          <a:lin ang="180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0767181-36D7-7647-9639-3019CEC306E8}">
      <dsp:nvSpPr>
        <dsp:cNvPr id="0" name=""/>
        <dsp:cNvSpPr/>
      </dsp:nvSpPr>
      <dsp:spPr>
        <a:xfrm>
          <a:off x="2886280" y="425086"/>
          <a:ext cx="2207000" cy="147133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Tahoma" panose="020B0604030504040204" pitchFamily="34" charset="0"/>
              <a:cs typeface="Tahoma" panose="020B0604030504040204" pitchFamily="34" charset="0"/>
            </a:rPr>
            <a:t>Behavior Support Plan</a:t>
          </a:r>
          <a:endParaRPr lang="en-US" sz="2800" kern="1200" dirty="0">
            <a:solidFill>
              <a:schemeClr val="tx1"/>
            </a:solidFill>
            <a:latin typeface="+mj-lt"/>
            <a:ea typeface="Tahoma" panose="020B0604030504040204" pitchFamily="34" charset="0"/>
            <a:cs typeface="Tahoma" panose="020B0604030504040204" pitchFamily="34" charset="0"/>
          </a:endParaRPr>
        </a:p>
      </dsp:txBody>
      <dsp:txXfrm>
        <a:off x="2929374" y="468180"/>
        <a:ext cx="2120812" cy="1385146"/>
      </dsp:txXfrm>
    </dsp:sp>
    <dsp:sp modelId="{C4A5943A-31BD-6D48-A371-AAFE094E0E32}">
      <dsp:nvSpPr>
        <dsp:cNvPr id="0" name=""/>
        <dsp:cNvSpPr/>
      </dsp:nvSpPr>
      <dsp:spPr>
        <a:xfrm>
          <a:off x="5592172" y="1102054"/>
          <a:ext cx="2592714" cy="397468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mn-lt"/>
              <a:ea typeface="Tahoma" panose="020B0604030504040204" pitchFamily="34" charset="0"/>
              <a:cs typeface="Tahoma" panose="020B0604030504040204" pitchFamily="34" charset="0"/>
            </a:rPr>
            <a:t>Describe behaviors in unique needs.</a:t>
          </a:r>
          <a:endParaRPr lang="en-US" sz="2200" kern="1200" dirty="0">
            <a:latin typeface="+mn-lt"/>
            <a:ea typeface="Tahoma" panose="020B0604030504040204" pitchFamily="34" charset="0"/>
            <a:cs typeface="Tahoma" panose="020B0604030504040204" pitchFamily="34" charset="0"/>
          </a:endParaRPr>
        </a:p>
        <a:p>
          <a:pPr marL="228600" lvl="1" indent="-228600" algn="l" defTabSz="977900">
            <a:lnSpc>
              <a:spcPct val="90000"/>
            </a:lnSpc>
            <a:spcBef>
              <a:spcPct val="0"/>
            </a:spcBef>
            <a:spcAft>
              <a:spcPct val="15000"/>
            </a:spcAft>
            <a:buChar char="••"/>
          </a:pPr>
          <a:r>
            <a:rPr lang="en-US" sz="2200" kern="1200" dirty="0" smtClean="0">
              <a:latin typeface="+mn-lt"/>
              <a:ea typeface="Tahoma" panose="020B0604030504040204" pitchFamily="34" charset="0"/>
              <a:cs typeface="Tahoma" panose="020B0604030504040204" pitchFamily="34" charset="0"/>
            </a:rPr>
            <a:t>Determine Services to meet those unique needs (conditions needed or goal for improved performance)</a:t>
          </a:r>
          <a:r>
            <a:rPr lang="en-US" sz="2200" kern="1200" dirty="0" smtClean="0">
              <a:latin typeface="+mn-lt"/>
            </a:rPr>
            <a:t>.</a:t>
          </a:r>
          <a:endParaRPr lang="en-US" sz="2200" kern="1200" dirty="0">
            <a:latin typeface="+mn-lt"/>
          </a:endParaRPr>
        </a:p>
      </dsp:txBody>
      <dsp:txXfrm>
        <a:off x="5668110" y="1177992"/>
        <a:ext cx="2440838" cy="2971087"/>
      </dsp:txXfrm>
    </dsp:sp>
    <dsp:sp modelId="{3B23FD33-D6CB-8948-833D-9F360047BAEF}">
      <dsp:nvSpPr>
        <dsp:cNvPr id="0" name=""/>
        <dsp:cNvSpPr/>
      </dsp:nvSpPr>
      <dsp:spPr>
        <a:xfrm>
          <a:off x="6063025" y="5029492"/>
          <a:ext cx="1864686" cy="1122366"/>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mj-lt"/>
              <a:ea typeface="Tahoma" panose="020B0604030504040204" pitchFamily="34" charset="0"/>
              <a:cs typeface="Tahoma" panose="020B0604030504040204" pitchFamily="34" charset="0"/>
            </a:rPr>
            <a:t>Individual Education Program </a:t>
          </a:r>
          <a:endParaRPr lang="en-US" sz="2400" kern="1200" dirty="0">
            <a:solidFill>
              <a:schemeClr val="tx1"/>
            </a:solidFill>
            <a:latin typeface="+mj-lt"/>
            <a:ea typeface="Tahoma" panose="020B0604030504040204" pitchFamily="34" charset="0"/>
            <a:cs typeface="Tahoma" panose="020B0604030504040204" pitchFamily="34" charset="0"/>
          </a:endParaRPr>
        </a:p>
      </dsp:txBody>
      <dsp:txXfrm>
        <a:off x="6095898" y="5062365"/>
        <a:ext cx="1798940" cy="10566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F9D4-E347-485D-B787-2B9101EDC133}"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2E96F-5F25-44E5-8F5B-F45FBDC7DBEA}" type="slidenum">
              <a:rPr lang="en-US" smtClean="0"/>
              <a:t>‹#›</a:t>
            </a:fld>
            <a:endParaRPr lang="en-US"/>
          </a:p>
        </p:txBody>
      </p:sp>
    </p:spTree>
    <p:extLst>
      <p:ext uri="{BB962C8B-B14F-4D97-AF65-F5344CB8AC3E}">
        <p14:creationId xmlns:p14="http://schemas.microsoft.com/office/powerpoint/2010/main" val="155307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3</a:t>
            </a:fld>
            <a:endParaRPr lang="en-US"/>
          </a:p>
        </p:txBody>
      </p:sp>
    </p:spTree>
    <p:extLst>
      <p:ext uri="{BB962C8B-B14F-4D97-AF65-F5344CB8AC3E}">
        <p14:creationId xmlns:p14="http://schemas.microsoft.com/office/powerpoint/2010/main" val="62910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13</a:t>
            </a:fld>
            <a:endParaRPr lang="en-US"/>
          </a:p>
        </p:txBody>
      </p:sp>
    </p:spTree>
    <p:extLst>
      <p:ext uri="{BB962C8B-B14F-4D97-AF65-F5344CB8AC3E}">
        <p14:creationId xmlns:p14="http://schemas.microsoft.com/office/powerpoint/2010/main" val="358615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information</a:t>
            </a:r>
            <a:r>
              <a:rPr lang="en-US" baseline="0" dirty="0" smtClean="0"/>
              <a:t> gathered during the data collection, evaluation, and interview processes points to a need… it MUST be included and addressed within the IEP.</a:t>
            </a:r>
          </a:p>
          <a:p>
            <a:endParaRPr lang="en-US" baseline="0" dirty="0" smtClean="0"/>
          </a:p>
          <a:p>
            <a:pPr marL="494100" indent="-457200">
              <a:buFont typeface="+mj-lt"/>
              <a:buAutoNum type="arabicPeriod"/>
            </a:pPr>
            <a:r>
              <a:rPr lang="en-US" sz="1200" dirty="0" smtClean="0"/>
              <a:t>Objective Descriptor of the unique need</a:t>
            </a:r>
          </a:p>
          <a:p>
            <a:pPr marL="494100" indent="-457200">
              <a:buFont typeface="+mj-lt"/>
              <a:buAutoNum type="arabicPeriod"/>
            </a:pPr>
            <a:r>
              <a:rPr lang="en-US" sz="1200" dirty="0" smtClean="0"/>
              <a:t>The starting point for specifying services to address the need, develop goals and evaluate the results</a:t>
            </a:r>
          </a:p>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14</a:t>
            </a:fld>
            <a:endParaRPr lang="en-US"/>
          </a:p>
        </p:txBody>
      </p:sp>
    </p:spTree>
    <p:extLst>
      <p:ext uri="{BB962C8B-B14F-4D97-AF65-F5344CB8AC3E}">
        <p14:creationId xmlns:p14="http://schemas.microsoft.com/office/powerpoint/2010/main" val="397223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parent/student input… use data to define the need</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15</a:t>
            </a:fld>
            <a:endParaRPr lang="en-US"/>
          </a:p>
        </p:txBody>
      </p:sp>
    </p:spTree>
    <p:extLst>
      <p:ext uri="{BB962C8B-B14F-4D97-AF65-F5344CB8AC3E}">
        <p14:creationId xmlns:p14="http://schemas.microsoft.com/office/powerpoint/2010/main" val="105004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16</a:t>
            </a:fld>
            <a:endParaRPr lang="en-US"/>
          </a:p>
        </p:txBody>
      </p:sp>
    </p:spTree>
    <p:extLst>
      <p:ext uri="{BB962C8B-B14F-4D97-AF65-F5344CB8AC3E}">
        <p14:creationId xmlns:p14="http://schemas.microsoft.com/office/powerpoint/2010/main" val="158155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18</a:t>
            </a:fld>
            <a:endParaRPr lang="en-US"/>
          </a:p>
        </p:txBody>
      </p:sp>
    </p:spTree>
    <p:extLst>
      <p:ext uri="{BB962C8B-B14F-4D97-AF65-F5344CB8AC3E}">
        <p14:creationId xmlns:p14="http://schemas.microsoft.com/office/powerpoint/2010/main" val="187244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19</a:t>
            </a:fld>
            <a:endParaRPr lang="en-US"/>
          </a:p>
        </p:txBody>
      </p:sp>
    </p:spTree>
    <p:extLst>
      <p:ext uri="{BB962C8B-B14F-4D97-AF65-F5344CB8AC3E}">
        <p14:creationId xmlns:p14="http://schemas.microsoft.com/office/powerpoint/2010/main" val="234652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20</a:t>
            </a:fld>
            <a:endParaRPr lang="en-US"/>
          </a:p>
        </p:txBody>
      </p:sp>
    </p:spTree>
    <p:extLst>
      <p:ext uri="{BB962C8B-B14F-4D97-AF65-F5344CB8AC3E}">
        <p14:creationId xmlns:p14="http://schemas.microsoft.com/office/powerpoint/2010/main" val="352362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  not measurable;</a:t>
            </a:r>
            <a:r>
              <a:rPr lang="en-US" baseline="0" dirty="0" smtClean="0"/>
              <a:t> how do we know whether or not she demonstrated anger management skills? </a:t>
            </a:r>
          </a:p>
          <a:p>
            <a:r>
              <a:rPr lang="en-US" baseline="0" dirty="0" smtClean="0"/>
              <a:t>Example 2:  misuse of percentages; is it okay for Angela to become verbally aggressive the other 20% of the time?</a:t>
            </a:r>
          </a:p>
          <a:p>
            <a:r>
              <a:rPr lang="en-US" baseline="0" dirty="0" smtClean="0"/>
              <a:t>Example 3:  the word choose </a:t>
            </a:r>
            <a:r>
              <a:rPr lang="en-US" baseline="0" dirty="0" smtClean="0">
                <a:sym typeface="Wingdings" panose="05000000000000000000" pitchFamily="2" charset="2"/>
              </a:rPr>
              <a:t> the goal is too vague and does not indicate that the school has responsibility for the behavior; the services needed for the student must be contained in the IEP and NOT required of the parent.  The use of PBS requires that schools have systems in place to address behavior outside of suspensions from school.</a:t>
            </a:r>
          </a:p>
          <a:p>
            <a:r>
              <a:rPr lang="en-US" baseline="0" dirty="0" smtClean="0">
                <a:sym typeface="Wingdings" panose="05000000000000000000" pitchFamily="2" charset="2"/>
              </a:rPr>
              <a:t>Example 4:  Not only is the goal not measurable, but it does not indicate any need for specialized instruction  there is not personalized about this goal.</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21</a:t>
            </a:fld>
            <a:endParaRPr lang="en-US"/>
          </a:p>
        </p:txBody>
      </p:sp>
    </p:spTree>
    <p:extLst>
      <p:ext uri="{BB962C8B-B14F-4D97-AF65-F5344CB8AC3E}">
        <p14:creationId xmlns:p14="http://schemas.microsoft.com/office/powerpoint/2010/main" val="46251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a:t>
            </a:r>
            <a:r>
              <a:rPr lang="en-US" baseline="0" dirty="0" smtClean="0"/>
              <a:t> asking, how do you know whether or not 50% has occurred?   AKA show </a:t>
            </a:r>
            <a:r>
              <a:rPr lang="en-US" baseline="0" smtClean="0"/>
              <a:t>me the data sheet.</a:t>
            </a:r>
            <a:endParaRPr lang="en-US"/>
          </a:p>
        </p:txBody>
      </p:sp>
      <p:sp>
        <p:nvSpPr>
          <p:cNvPr id="4" name="Slide Number Placeholder 3"/>
          <p:cNvSpPr>
            <a:spLocks noGrp="1"/>
          </p:cNvSpPr>
          <p:nvPr>
            <p:ph type="sldNum" sz="quarter" idx="10"/>
          </p:nvPr>
        </p:nvSpPr>
        <p:spPr/>
        <p:txBody>
          <a:bodyPr/>
          <a:lstStyle/>
          <a:p>
            <a:fld id="{C042E96F-5F25-44E5-8F5B-F45FBDC7DBEA}" type="slidenum">
              <a:rPr lang="en-US" smtClean="0"/>
              <a:t>22</a:t>
            </a:fld>
            <a:endParaRPr lang="en-US"/>
          </a:p>
        </p:txBody>
      </p:sp>
    </p:spTree>
    <p:extLst>
      <p:ext uri="{BB962C8B-B14F-4D97-AF65-F5344CB8AC3E}">
        <p14:creationId xmlns:p14="http://schemas.microsoft.com/office/powerpoint/2010/main" val="108658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across the marking period; with goal of 1 in specified number of classes.  Optional online data collection.  Can use with Angela or as data tracking tool.</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23</a:t>
            </a:fld>
            <a:endParaRPr lang="en-US"/>
          </a:p>
        </p:txBody>
      </p:sp>
    </p:spTree>
    <p:extLst>
      <p:ext uri="{BB962C8B-B14F-4D97-AF65-F5344CB8AC3E}">
        <p14:creationId xmlns:p14="http://schemas.microsoft.com/office/powerpoint/2010/main" val="15731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4</a:t>
            </a:fld>
            <a:endParaRPr lang="en-US"/>
          </a:p>
        </p:txBody>
      </p:sp>
    </p:spTree>
    <p:extLst>
      <p:ext uri="{BB962C8B-B14F-4D97-AF65-F5344CB8AC3E}">
        <p14:creationId xmlns:p14="http://schemas.microsoft.com/office/powerpoint/2010/main" val="3091611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25</a:t>
            </a:fld>
            <a:endParaRPr lang="en-US"/>
          </a:p>
        </p:txBody>
      </p:sp>
    </p:spTree>
    <p:extLst>
      <p:ext uri="{BB962C8B-B14F-4D97-AF65-F5344CB8AC3E}">
        <p14:creationId xmlns:p14="http://schemas.microsoft.com/office/powerpoint/2010/main" val="110945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all discussed components</a:t>
            </a:r>
            <a:r>
              <a:rPr lang="en-US" baseline="0" dirty="0" smtClean="0"/>
              <a:t> within the IEP thus far, IDEA also outlines special factors in several areas.  One of these is the use of positive behavior supports and interventions.</a:t>
            </a:r>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27</a:t>
            </a:fld>
            <a:endParaRPr lang="en-US"/>
          </a:p>
        </p:txBody>
      </p:sp>
    </p:spTree>
    <p:extLst>
      <p:ext uri="{BB962C8B-B14F-4D97-AF65-F5344CB8AC3E}">
        <p14:creationId xmlns:p14="http://schemas.microsoft.com/office/powerpoint/2010/main" val="312715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1827B-DD62-48BC-8117-CA3E5C58122E}" type="slidenum">
              <a:rPr lang="en-US" smtClean="0"/>
              <a:t>28</a:t>
            </a:fld>
            <a:endParaRPr lang="en-US"/>
          </a:p>
        </p:txBody>
      </p:sp>
    </p:spTree>
    <p:extLst>
      <p:ext uri="{BB962C8B-B14F-4D97-AF65-F5344CB8AC3E}">
        <p14:creationId xmlns:p14="http://schemas.microsoft.com/office/powerpoint/2010/main" val="203184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a:t>
            </a:r>
            <a:r>
              <a:rPr lang="en-US" baseline="0" dirty="0" smtClean="0"/>
              <a:t> total of 8 evidenced based interventions, 4 shared here.   Looking at these classroom practices, can we use any of these to support Angela</a:t>
            </a:r>
            <a:r>
              <a:rPr lang="en-US" baseline="0" dirty="0" smtClean="0"/>
              <a:t>?</a:t>
            </a:r>
          </a:p>
          <a:p>
            <a:pPr lvl="0">
              <a:spcBef>
                <a:spcPts val="0"/>
              </a:spcBef>
              <a:buNone/>
            </a:pPr>
            <a:endParaRPr lang="en-US" baseline="0" dirty="0" smtClean="0"/>
          </a:p>
          <a:p>
            <a:pPr lvl="0">
              <a:spcBef>
                <a:spcPts val="0"/>
              </a:spcBef>
              <a:buNone/>
            </a:pPr>
            <a:r>
              <a:rPr lang="en-US" baseline="0" dirty="0" smtClean="0"/>
              <a:t>Remember that IDEA requires that we develop positive behavior supports for students with challenging behavior.  Time out of the classroom, including discipline referrals and suspensions do not teach students new behaviors and may actually encourage the challenging behavior.  Let’s look at one PBS strategy for responding to student behavior:  error correction.</a:t>
            </a:r>
            <a:endParaRPr dirty="0"/>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2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67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33</a:t>
            </a:fld>
            <a:endParaRPr lang="en-US"/>
          </a:p>
        </p:txBody>
      </p:sp>
    </p:spTree>
    <p:extLst>
      <p:ext uri="{BB962C8B-B14F-4D97-AF65-F5344CB8AC3E}">
        <p14:creationId xmlns:p14="http://schemas.microsoft.com/office/powerpoint/2010/main" val="1748897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a:latin typeface="Calibri"/>
                <a:cs typeface="+mn-cs"/>
              </a:rPr>
              <a:t>When students passing in the hallways see that all educators consistently stop students to address even small violations of procedures, they will quickly bring their behavior in line.</a:t>
            </a:r>
          </a:p>
          <a:p>
            <a:pPr>
              <a:defRPr/>
            </a:pPr>
            <a:r>
              <a:rPr lang="en-US" dirty="0">
                <a:latin typeface="Calibri"/>
                <a:cs typeface="+mn-cs"/>
              </a:rPr>
              <a:t>Give teams time to think of a current problem or a previous problem where staff are not responding consistently or where staff did increase consistency with response and that contributed to a decrease in that behavior.</a:t>
            </a:r>
          </a:p>
        </p:txBody>
      </p:sp>
      <p:sp>
        <p:nvSpPr>
          <p:cNvPr id="9216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44FED0-3985-413F-926E-D36A38FC160C}" type="slidenum">
              <a:rPr lang="en-US" sz="1200" smtClean="0">
                <a:latin typeface="Calibri"/>
              </a:rPr>
              <a:pPr>
                <a:defRPr/>
              </a:pPr>
              <a:t>34</a:t>
            </a:fld>
            <a:endParaRPr lang="en-US" sz="1200" dirty="0" smtClean="0">
              <a:latin typeface="Calibri"/>
            </a:endParaRPr>
          </a:p>
        </p:txBody>
      </p:sp>
    </p:spTree>
    <p:extLst>
      <p:ext uri="{BB962C8B-B14F-4D97-AF65-F5344CB8AC3E}">
        <p14:creationId xmlns:p14="http://schemas.microsoft.com/office/powerpoint/2010/main" val="694966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smtClean="0">
                <a:latin typeface="Times New Roman" pitchFamily="18" charset="0"/>
                <a:ea typeface="ＭＳ Ｐゴシック" pitchFamily="34" charset="-128"/>
              </a:rPr>
              <a:t>How often have we heard or used these types of statements?  (</a:t>
            </a:r>
            <a:r>
              <a:rPr lang="en-US" i="1" smtClean="0">
                <a:latin typeface="Times New Roman" pitchFamily="18" charset="0"/>
                <a:ea typeface="ＭＳ Ｐゴシック" pitchFamily="34" charset="-128"/>
              </a:rPr>
              <a:t>Read Slide</a:t>
            </a:r>
            <a:r>
              <a:rPr lang="en-US" smtClean="0">
                <a:latin typeface="Times New Roman" pitchFamily="18" charset="0"/>
                <a:ea typeface="ＭＳ Ｐゴシック" pitchFamily="34" charset="-128"/>
              </a:rPr>
              <a:t>)</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Although meant to deter misbehavior these types of statements are often very reinforcing to students… why do you think? (</a:t>
            </a:r>
            <a:r>
              <a:rPr lang="en-US" i="1" smtClean="0">
                <a:latin typeface="Times New Roman" pitchFamily="18" charset="0"/>
                <a:ea typeface="ＭＳ Ｐゴシック" pitchFamily="34" charset="-128"/>
              </a:rPr>
              <a:t>gives adult attention)</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Questioning students about their behavior is ineffective.  You don</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t want an answer, you want compliance.  Questioning gives attention to the inappropriate behavior.</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Our goal instead is to increase the likelihood of appropriate behavior.  We do this by teaching and acknowledging what we want students to do instead…and on occasion by providing consistent, respectful responses to misbehavior.</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(Newcomer, 2008)</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36</a:t>
            </a:fld>
            <a:endParaRPr lang="en-US" sz="1200">
              <a:latin typeface="Times New Roman" pitchFamily="18" charset="0"/>
            </a:endParaRPr>
          </a:p>
        </p:txBody>
      </p:sp>
    </p:spTree>
    <p:extLst>
      <p:ext uri="{BB962C8B-B14F-4D97-AF65-F5344CB8AC3E}">
        <p14:creationId xmlns:p14="http://schemas.microsoft.com/office/powerpoint/2010/main" val="789994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smtClean="0">
                <a:latin typeface="Times New Roman" pitchFamily="18" charset="0"/>
                <a:ea typeface="ＭＳ Ｐゴシック" pitchFamily="34" charset="-128"/>
              </a:rPr>
              <a:t>Ask participants to make</a:t>
            </a:r>
            <a:r>
              <a:rPr lang="en-US" baseline="0" dirty="0" smtClean="0">
                <a:latin typeface="Times New Roman" pitchFamily="18" charset="0"/>
                <a:ea typeface="ＭＳ Ｐゴシック" pitchFamily="34" charset="-128"/>
              </a:rPr>
              <a:t> an error correction statement to share with the whole group. Are all components included? Is it brief? Is it linked to rule and expectation on the Matrix?</a:t>
            </a:r>
            <a:endParaRPr lang="en-US" dirty="0" smtClean="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37</a:t>
            </a:fld>
            <a:endParaRPr lang="en-US" sz="1200">
              <a:latin typeface="Times New Roman" pitchFamily="18" charset="0"/>
            </a:endParaRPr>
          </a:p>
        </p:txBody>
      </p:sp>
    </p:spTree>
    <p:extLst>
      <p:ext uri="{BB962C8B-B14F-4D97-AF65-F5344CB8AC3E}">
        <p14:creationId xmlns:p14="http://schemas.microsoft.com/office/powerpoint/2010/main" val="49916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smtClean="0">
                <a:latin typeface="Times New Roman" pitchFamily="18" charset="0"/>
                <a:ea typeface="ＭＳ Ｐゴシック" pitchFamily="34" charset="-128"/>
              </a:rPr>
              <a:t>How often have we heard or used these types of statements?  (</a:t>
            </a:r>
            <a:r>
              <a:rPr lang="en-US" i="1" smtClean="0">
                <a:latin typeface="Times New Roman" pitchFamily="18" charset="0"/>
                <a:ea typeface="ＭＳ Ｐゴシック" pitchFamily="34" charset="-128"/>
              </a:rPr>
              <a:t>Read Slide</a:t>
            </a:r>
            <a:r>
              <a:rPr lang="en-US" smtClean="0">
                <a:latin typeface="Times New Roman" pitchFamily="18" charset="0"/>
                <a:ea typeface="ＭＳ Ｐゴシック" pitchFamily="34" charset="-128"/>
              </a:rPr>
              <a:t>)</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Although meant to deter misbehavior these types of statements are often very reinforcing to students… why do you think? (</a:t>
            </a:r>
            <a:r>
              <a:rPr lang="en-US" i="1" smtClean="0">
                <a:latin typeface="Times New Roman" pitchFamily="18" charset="0"/>
                <a:ea typeface="ＭＳ Ｐゴシック" pitchFamily="34" charset="-128"/>
              </a:rPr>
              <a:t>gives adult attention)</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Questioning students about their behavior is ineffective.  You don</a:t>
            </a:r>
            <a:r>
              <a:rPr lang="ja-JP" altLang="en-US" smtClean="0">
                <a:latin typeface="Times New Roman" pitchFamily="18" charset="0"/>
                <a:ea typeface="ＭＳ Ｐゴシック" pitchFamily="34" charset="-128"/>
              </a:rPr>
              <a:t>’</a:t>
            </a:r>
            <a:r>
              <a:rPr lang="en-US" altLang="ja-JP" smtClean="0">
                <a:latin typeface="Times New Roman" pitchFamily="18" charset="0"/>
                <a:ea typeface="ＭＳ Ｐゴシック" pitchFamily="34" charset="-128"/>
              </a:rPr>
              <a:t>t want an answer, you want compliance.  Questioning gives attention to the inappropriate behavior.</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Our goal instead is to increase the likelihood of appropriate behavior.  We do this by teaching and acknowledging what we want students to do instead…and on occasion by providing consistent, respectful responses to misbehavior.</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(Newcomer, 2008)</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38</a:t>
            </a:fld>
            <a:endParaRPr lang="en-US" sz="1200">
              <a:latin typeface="Times New Roman" pitchFamily="18" charset="0"/>
            </a:endParaRPr>
          </a:p>
        </p:txBody>
      </p:sp>
    </p:spTree>
    <p:extLst>
      <p:ext uri="{BB962C8B-B14F-4D97-AF65-F5344CB8AC3E}">
        <p14:creationId xmlns:p14="http://schemas.microsoft.com/office/powerpoint/2010/main" val="15271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audience first to discuss</a:t>
            </a:r>
          </a:p>
          <a:p>
            <a:endParaRPr lang="en-US" b="1" dirty="0" smtClean="0"/>
          </a:p>
          <a:p>
            <a:r>
              <a:rPr lang="en-US" b="1" dirty="0" smtClean="0"/>
              <a:t>Communication</a:t>
            </a:r>
            <a:r>
              <a:rPr lang="en-US" dirty="0" smtClean="0"/>
              <a:t>: tells what to do, how much to do, helps parents know</a:t>
            </a:r>
          </a:p>
          <a:p>
            <a:r>
              <a:rPr lang="en-US" b="1" dirty="0" smtClean="0"/>
              <a:t>Management</a:t>
            </a:r>
            <a:r>
              <a:rPr lang="en-US" dirty="0" smtClean="0"/>
              <a:t>: how much support is needed, helps admin know</a:t>
            </a:r>
            <a:r>
              <a:rPr lang="en-US" baseline="0" dirty="0" smtClean="0"/>
              <a:t> how many teachers/paras they need to support their students</a:t>
            </a:r>
          </a:p>
          <a:p>
            <a:r>
              <a:rPr lang="en-US" b="1" baseline="0" dirty="0" smtClean="0"/>
              <a:t>Accountability</a:t>
            </a:r>
            <a:r>
              <a:rPr lang="en-US" baseline="0" dirty="0" smtClean="0"/>
              <a:t>: legally binding contact</a:t>
            </a:r>
          </a:p>
          <a:p>
            <a:r>
              <a:rPr lang="en-US" b="1" baseline="0" dirty="0" smtClean="0"/>
              <a:t>Compliance &amp; Monitoring</a:t>
            </a:r>
            <a:r>
              <a:rPr lang="en-US" baseline="0" dirty="0" smtClean="0"/>
              <a:t>: Are we doing what we said we will do? Are they making progress?</a:t>
            </a:r>
          </a:p>
          <a:p>
            <a:r>
              <a:rPr lang="en-US" b="1" baseline="0" dirty="0" smtClean="0"/>
              <a:t>Evaluation</a:t>
            </a:r>
            <a:r>
              <a:rPr lang="en-US" baseline="0" dirty="0" smtClean="0"/>
              <a:t>: Again, are they making progress? Do we need to make changes to help them make progress</a:t>
            </a:r>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6</a:t>
            </a:fld>
            <a:endParaRPr lang="en-US" dirty="0"/>
          </a:p>
        </p:txBody>
      </p:sp>
    </p:spTree>
    <p:extLst>
      <p:ext uri="{BB962C8B-B14F-4D97-AF65-F5344CB8AC3E}">
        <p14:creationId xmlns:p14="http://schemas.microsoft.com/office/powerpoint/2010/main" val="2641256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40</a:t>
            </a:fld>
            <a:endParaRPr lang="en-US"/>
          </a:p>
        </p:txBody>
      </p:sp>
    </p:spTree>
    <p:extLst>
      <p:ext uri="{BB962C8B-B14F-4D97-AF65-F5344CB8AC3E}">
        <p14:creationId xmlns:p14="http://schemas.microsoft.com/office/powerpoint/2010/main" val="1631083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Specialized Instruction  </a:t>
            </a:r>
            <a:endParaRPr lang="en-US" dirty="0" smtClean="0">
              <a:effectLst/>
            </a:endParaRPr>
          </a:p>
          <a:p>
            <a:r>
              <a:rPr lang="en-US" dirty="0">
                <a:latin typeface="Wingdings 2"/>
              </a:rPr>
              <a:t>  </a:t>
            </a:r>
            <a:r>
              <a:rPr lang="en-US" dirty="0"/>
              <a:t>Individual Instruction </a:t>
            </a:r>
            <a:endParaRPr lang="en-US" dirty="0" smtClean="0">
              <a:effectLst/>
            </a:endParaRPr>
          </a:p>
          <a:p>
            <a:r>
              <a:rPr lang="en-US" dirty="0">
                <a:latin typeface="Wingdings 2"/>
              </a:rPr>
              <a:t>  </a:t>
            </a:r>
            <a:r>
              <a:rPr lang="en-US" dirty="0"/>
              <a:t>Teach social skills </a:t>
            </a:r>
            <a:endParaRPr lang="en-US" dirty="0" smtClean="0">
              <a:effectLst/>
            </a:endParaRPr>
          </a:p>
          <a:p>
            <a:r>
              <a:rPr lang="en-US" dirty="0">
                <a:latin typeface="Wingdings 2"/>
              </a:rPr>
              <a:t>  </a:t>
            </a:r>
            <a:r>
              <a:rPr lang="en-US" dirty="0"/>
              <a:t>Teach self monitoring strategies (when to talk </a:t>
            </a:r>
            <a:r>
              <a:rPr lang="en-US"/>
              <a:t>a break)</a:t>
            </a:r>
            <a:endParaRPr lang="en-US" dirty="0" smtClean="0">
              <a:effectLst/>
            </a:endParaRPr>
          </a:p>
          <a:p>
            <a:r>
              <a:rPr lang="en-US" dirty="0">
                <a:latin typeface="Wingdings 2"/>
              </a:rPr>
              <a:t>  </a:t>
            </a:r>
            <a:r>
              <a:rPr lang="en-US" dirty="0"/>
              <a:t>Teach organizational strategies </a:t>
            </a:r>
            <a:endParaRPr lang="en-US" dirty="0" smtClean="0">
              <a:effectLst/>
            </a:endParaRPr>
          </a:p>
          <a:p>
            <a:r>
              <a:rPr lang="en-US" dirty="0">
                <a:latin typeface="Wingdings 2"/>
              </a:rPr>
              <a:t>  </a:t>
            </a:r>
            <a:r>
              <a:rPr lang="en-US" dirty="0"/>
              <a:t>Teach time management strategies </a:t>
            </a:r>
            <a:endParaRPr lang="en-US" dirty="0" smtClean="0">
              <a:effectLst/>
            </a:endParaRPr>
          </a:p>
          <a:p>
            <a:r>
              <a:rPr lang="en-US" dirty="0">
                <a:latin typeface="Wingdings 2"/>
              </a:rPr>
              <a:t>  </a:t>
            </a:r>
            <a:r>
              <a:rPr lang="en-US" dirty="0"/>
              <a:t>Use metacognitive modeling-strategies that enable students to know how they learn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41</a:t>
            </a:fld>
            <a:endParaRPr lang="en-US"/>
          </a:p>
        </p:txBody>
      </p:sp>
    </p:spTree>
    <p:extLst>
      <p:ext uri="{BB962C8B-B14F-4D97-AF65-F5344CB8AC3E}">
        <p14:creationId xmlns:p14="http://schemas.microsoft.com/office/powerpoint/2010/main" val="510254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eorgia" panose="02040502050405020303" pitchFamily="18" charset="0"/>
                <a:ea typeface="MS PGothic" panose="020B0600070205080204" pitchFamily="34" charset="-128"/>
              </a:defRPr>
            </a:lvl1pPr>
            <a:lvl2pPr marL="755650" indent="-290513">
              <a:spcBef>
                <a:spcPct val="30000"/>
              </a:spcBef>
              <a:defRPr sz="1200">
                <a:solidFill>
                  <a:schemeClr val="tx1"/>
                </a:solidFill>
                <a:latin typeface="Georgia" panose="02040502050405020303" pitchFamily="18" charset="0"/>
                <a:ea typeface="MS PGothic" panose="020B0600070205080204" pitchFamily="34" charset="-128"/>
              </a:defRPr>
            </a:lvl2pPr>
            <a:lvl3pPr marL="1163638" indent="-231775">
              <a:spcBef>
                <a:spcPct val="30000"/>
              </a:spcBef>
              <a:defRPr sz="1200">
                <a:solidFill>
                  <a:schemeClr val="tx1"/>
                </a:solidFill>
                <a:latin typeface="Georgia" panose="02040502050405020303" pitchFamily="18" charset="0"/>
                <a:ea typeface="MS PGothic" panose="020B0600070205080204" pitchFamily="34" charset="-128"/>
              </a:defRPr>
            </a:lvl3pPr>
            <a:lvl4pPr marL="1630363" indent="-231775">
              <a:spcBef>
                <a:spcPct val="30000"/>
              </a:spcBef>
              <a:defRPr sz="1200">
                <a:solidFill>
                  <a:schemeClr val="tx1"/>
                </a:solidFill>
                <a:latin typeface="Georgia" panose="02040502050405020303" pitchFamily="18" charset="0"/>
                <a:ea typeface="MS PGothic" panose="020B0600070205080204" pitchFamily="34" charset="-128"/>
              </a:defRPr>
            </a:lvl4pPr>
            <a:lvl5pPr marL="2095500" indent="-231775">
              <a:spcBef>
                <a:spcPct val="30000"/>
              </a:spcBef>
              <a:defRPr sz="1200">
                <a:solidFill>
                  <a:schemeClr val="tx1"/>
                </a:solidFill>
                <a:latin typeface="Georgia" panose="02040502050405020303" pitchFamily="18"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9pPr>
          </a:lstStyle>
          <a:p>
            <a:pPr>
              <a:spcBef>
                <a:spcPct val="0"/>
              </a:spcBef>
            </a:pPr>
            <a:endParaRPr lang="en-US" altLang="en-US" smtClean="0">
              <a:solidFill>
                <a:srgbClr val="000000"/>
              </a:solidFill>
            </a:endParaRPr>
          </a:p>
        </p:txBody>
      </p:sp>
      <p:sp>
        <p:nvSpPr>
          <p:cNvPr id="56323" name="Rectangle 2"/>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6625" y="4416425"/>
            <a:ext cx="51371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04159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remember why the behavior is occurring in the first place.</a:t>
            </a:r>
            <a:r>
              <a:rPr lang="en-US" baseline="0" dirty="0" smtClean="0"/>
              <a:t>  This is the purpose of the FBA.</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43</a:t>
            </a:fld>
            <a:endParaRPr lang="en-US"/>
          </a:p>
        </p:txBody>
      </p:sp>
    </p:spTree>
    <p:extLst>
      <p:ext uri="{BB962C8B-B14F-4D97-AF65-F5344CB8AC3E}">
        <p14:creationId xmlns:p14="http://schemas.microsoft.com/office/powerpoint/2010/main" val="1330250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44</a:t>
            </a:fld>
            <a:endParaRPr lang="en-US"/>
          </a:p>
        </p:txBody>
      </p:sp>
    </p:spTree>
    <p:extLst>
      <p:ext uri="{BB962C8B-B14F-4D97-AF65-F5344CB8AC3E}">
        <p14:creationId xmlns:p14="http://schemas.microsoft.com/office/powerpoint/2010/main" val="1088407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45</a:t>
            </a:fld>
            <a:endParaRPr lang="en-US"/>
          </a:p>
        </p:txBody>
      </p:sp>
    </p:spTree>
    <p:extLst>
      <p:ext uri="{BB962C8B-B14F-4D97-AF65-F5344CB8AC3E}">
        <p14:creationId xmlns:p14="http://schemas.microsoft.com/office/powerpoint/2010/main" val="713558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1827B-DD62-48BC-8117-CA3E5C58122E}" type="slidenum">
              <a:rPr lang="en-US" smtClean="0"/>
              <a:t>47</a:t>
            </a:fld>
            <a:endParaRPr lang="en-US"/>
          </a:p>
        </p:txBody>
      </p:sp>
    </p:spTree>
    <p:extLst>
      <p:ext uri="{BB962C8B-B14F-4D97-AF65-F5344CB8AC3E}">
        <p14:creationId xmlns:p14="http://schemas.microsoft.com/office/powerpoint/2010/main" val="825058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a:t>
            </a:r>
            <a:r>
              <a:rPr lang="en-US" baseline="0" dirty="0" smtClean="0"/>
              <a:t> to teach Clara turn taking skills and waiting. For that impulsivity, I may even get her a journal that she can write the answers down. “FUNCTION: Attention</a:t>
            </a:r>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49</a:t>
            </a:fld>
            <a:endParaRPr lang="en-US" dirty="0"/>
          </a:p>
        </p:txBody>
      </p:sp>
    </p:spTree>
    <p:extLst>
      <p:ext uri="{BB962C8B-B14F-4D97-AF65-F5344CB8AC3E}">
        <p14:creationId xmlns:p14="http://schemas.microsoft.com/office/powerpoint/2010/main" val="4293422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Chunk the work and build momentum. I’m going to help Dan identify</a:t>
            </a:r>
            <a:r>
              <a:rPr lang="en-US" baseline="0" dirty="0" smtClean="0"/>
              <a:t> his frustration level and give him coping strategies. I may even move him to the front of the room and pair him up with a peer buddy. FUNCTION: AVOIDANCE</a:t>
            </a:r>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50</a:t>
            </a:fld>
            <a:endParaRPr lang="en-US" dirty="0"/>
          </a:p>
        </p:txBody>
      </p:sp>
    </p:spTree>
    <p:extLst>
      <p:ext uri="{BB962C8B-B14F-4D97-AF65-F5344CB8AC3E}">
        <p14:creationId xmlns:p14="http://schemas.microsoft.com/office/powerpoint/2010/main" val="2430762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a:t>
            </a:r>
            <a:r>
              <a:rPr lang="en-US" baseline="0" dirty="0" smtClean="0"/>
              <a:t> attention, gaining something tangible or activity based</a:t>
            </a:r>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51</a:t>
            </a:fld>
            <a:endParaRPr lang="en-US" dirty="0"/>
          </a:p>
        </p:txBody>
      </p:sp>
    </p:spTree>
    <p:extLst>
      <p:ext uri="{BB962C8B-B14F-4D97-AF65-F5344CB8AC3E}">
        <p14:creationId xmlns:p14="http://schemas.microsoft.com/office/powerpoint/2010/main" val="248538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what this means for our students with challenging behavior….</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7</a:t>
            </a:fld>
            <a:endParaRPr lang="en-US"/>
          </a:p>
        </p:txBody>
      </p:sp>
    </p:spTree>
    <p:extLst>
      <p:ext uri="{BB962C8B-B14F-4D97-AF65-F5344CB8AC3E}">
        <p14:creationId xmlns:p14="http://schemas.microsoft.com/office/powerpoint/2010/main" val="250148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talk about the differences</a:t>
            </a:r>
            <a:r>
              <a:rPr lang="en-US" baseline="0" dirty="0" smtClean="0"/>
              <a:t> between the Functional Behavior Assessment or FBA, Behavior Support Plan and Individualized Education Program or IEP. </a:t>
            </a:r>
          </a:p>
          <a:p>
            <a:endParaRPr lang="en-US" baseline="0" dirty="0" smtClean="0"/>
          </a:p>
          <a:p>
            <a:pPr lvl="0"/>
            <a:r>
              <a:rPr lang="en-US" baseline="0" dirty="0" smtClean="0"/>
              <a:t>The FBA is where the team </a:t>
            </a:r>
            <a:r>
              <a:rPr lang="en-US" sz="1200" dirty="0" smtClean="0">
                <a:latin typeface="+mn-lt"/>
                <a:ea typeface="Tahoma" panose="020B0604030504040204" pitchFamily="34" charset="0"/>
                <a:cs typeface="Tahoma" panose="020B0604030504040204" pitchFamily="34" charset="0"/>
              </a:rPr>
              <a:t>Describes Observable Behavior</a:t>
            </a:r>
            <a:r>
              <a:rPr lang="en-US" sz="1200" baseline="0" dirty="0" smtClean="0">
                <a:latin typeface="+mn-lt"/>
                <a:ea typeface="Tahoma" panose="020B0604030504040204" pitchFamily="34" charset="0"/>
                <a:cs typeface="Tahoma" panose="020B0604030504040204" pitchFamily="34" charset="0"/>
              </a:rPr>
              <a:t> and</a:t>
            </a:r>
            <a:r>
              <a:rPr lang="en-US" sz="1200" dirty="0" smtClean="0">
                <a:latin typeface="+mn-lt"/>
                <a:ea typeface="Tahoma" panose="020B0604030504040204" pitchFamily="34" charset="0"/>
                <a:cs typeface="Tahoma" panose="020B0604030504040204" pitchFamily="34" charset="0"/>
              </a:rPr>
              <a:t> collects data.</a:t>
            </a:r>
            <a:r>
              <a:rPr lang="en-US" sz="1200" baseline="0" dirty="0" smtClean="0">
                <a:latin typeface="+mn-lt"/>
                <a:ea typeface="Tahoma" panose="020B0604030504040204" pitchFamily="34" charset="0"/>
                <a:cs typeface="Tahoma" panose="020B0604030504040204" pitchFamily="34" charset="0"/>
              </a:rPr>
              <a:t> Through the process they </a:t>
            </a:r>
            <a:r>
              <a:rPr lang="en-US" sz="1200" dirty="0" smtClean="0">
                <a:latin typeface="+mn-lt"/>
                <a:ea typeface="Tahoma" panose="020B0604030504040204" pitchFamily="34" charset="0"/>
                <a:cs typeface="Tahoma" panose="020B0604030504040204" pitchFamily="34" charset="0"/>
              </a:rPr>
              <a:t>Determine the conditions that trigger &amp; reinforce behavior.</a:t>
            </a:r>
            <a:r>
              <a:rPr lang="en-US" sz="1200" baseline="0" dirty="0">
                <a:latin typeface="+mn-lt"/>
                <a:ea typeface="+mn-ea"/>
                <a:cs typeface="+mn-cs"/>
              </a:rPr>
              <a:t> </a:t>
            </a:r>
            <a:r>
              <a:rPr lang="en-US" sz="1200" baseline="0" dirty="0" smtClean="0">
                <a:latin typeface="+mn-lt"/>
                <a:ea typeface="+mn-ea"/>
                <a:cs typeface="+mn-cs"/>
              </a:rPr>
              <a:t>The Behavior Support Plan is where the phycologist outlines how to </a:t>
            </a:r>
            <a:r>
              <a:rPr lang="en-US" sz="1200" dirty="0" smtClean="0">
                <a:latin typeface="+mn-lt"/>
                <a:ea typeface="Tahoma" panose="020B0604030504040204" pitchFamily="34" charset="0"/>
                <a:cs typeface="Tahoma" panose="020B0604030504040204" pitchFamily="34" charset="0"/>
              </a:rPr>
              <a:t>Teach</a:t>
            </a:r>
            <a:r>
              <a:rPr lang="en-US" sz="1200" baseline="0" dirty="0" smtClean="0">
                <a:latin typeface="+mn-lt"/>
                <a:ea typeface="Tahoma" panose="020B0604030504040204" pitchFamily="34" charset="0"/>
                <a:cs typeface="Tahoma" panose="020B0604030504040204" pitchFamily="34" charset="0"/>
              </a:rPr>
              <a:t> and </a:t>
            </a:r>
            <a:r>
              <a:rPr lang="en-US" sz="1200" dirty="0" smtClean="0">
                <a:latin typeface="+mn-lt"/>
                <a:ea typeface="Tahoma" panose="020B0604030504040204" pitchFamily="34" charset="0"/>
                <a:cs typeface="Tahoma" panose="020B0604030504040204" pitchFamily="34" charset="0"/>
              </a:rPr>
              <a:t>Support appropriate, positive behaviors.</a:t>
            </a:r>
            <a:endParaRPr lang="en-US" sz="1200" dirty="0" smtClean="0">
              <a:solidFill>
                <a:schemeClr val="tx2"/>
              </a:solidFill>
              <a:latin typeface="+mn-lt"/>
              <a:ea typeface="Tahoma" panose="020B0604030504040204" pitchFamily="34" charset="0"/>
              <a:cs typeface="Tahoma" panose="020B0604030504040204" pitchFamily="34" charset="0"/>
            </a:endParaRPr>
          </a:p>
          <a:p>
            <a:pPr lvl="0"/>
            <a:r>
              <a:rPr lang="en-US" sz="1200" dirty="0" smtClean="0">
                <a:latin typeface="+mn-lt"/>
                <a:ea typeface="Tahoma" panose="020B0604030504040204" pitchFamily="34" charset="0"/>
                <a:cs typeface="Tahoma" panose="020B0604030504040204" pitchFamily="34" charset="0"/>
              </a:rPr>
              <a:t>And Specify the intervention strategies</a:t>
            </a:r>
            <a:r>
              <a:rPr lang="en-US" sz="1200" dirty="0" smtClean="0">
                <a:latin typeface="+mn-lt"/>
              </a:rPr>
              <a:t>. The IEP is where we describe</a:t>
            </a:r>
            <a:r>
              <a:rPr lang="en-US" sz="1200" baseline="0" dirty="0" smtClean="0">
                <a:latin typeface="+mn-lt"/>
              </a:rPr>
              <a:t> behaviors with unique need and determine this services and supports need to meet those needs. </a:t>
            </a:r>
            <a:endParaRPr lang="en-US" sz="1200" dirty="0" smtClean="0">
              <a:latin typeface="+mn-lt"/>
            </a:endParaRPr>
          </a:p>
          <a:p>
            <a:endParaRPr lang="en-US" sz="1200" dirty="0" smtClean="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F6C2FD-CB00-F640-86DF-09C7C864F0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825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Edit</a:t>
            </a:r>
            <a:r>
              <a:rPr lang="en-US" baseline="0" smtClean="0"/>
              <a:t> labels</a:t>
            </a:r>
            <a:endParaRPr lang="en-US"/>
          </a:p>
        </p:txBody>
      </p:sp>
      <p:sp>
        <p:nvSpPr>
          <p:cNvPr id="4" name="Slide Number Placeholder 3"/>
          <p:cNvSpPr>
            <a:spLocks noGrp="1"/>
          </p:cNvSpPr>
          <p:nvPr>
            <p:ph type="sldNum" sz="quarter" idx="10"/>
          </p:nvPr>
        </p:nvSpPr>
        <p:spPr/>
        <p:txBody>
          <a:bodyPr/>
          <a:lstStyle/>
          <a:p>
            <a:fld id="{0D1A5FBF-2986-574E-A1E4-D223CFAC012F}" type="slidenum">
              <a:rPr lang="en-US" smtClean="0"/>
              <a:t>55</a:t>
            </a:fld>
            <a:endParaRPr lang="en-US"/>
          </a:p>
        </p:txBody>
      </p:sp>
    </p:spTree>
    <p:extLst>
      <p:ext uri="{BB962C8B-B14F-4D97-AF65-F5344CB8AC3E}">
        <p14:creationId xmlns:p14="http://schemas.microsoft.com/office/powerpoint/2010/main" val="3831651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t>
            </a:r>
            <a:endParaRPr lang="en-US"/>
          </a:p>
        </p:txBody>
      </p:sp>
      <p:sp>
        <p:nvSpPr>
          <p:cNvPr id="4" name="Slide Number Placeholder 3"/>
          <p:cNvSpPr>
            <a:spLocks noGrp="1"/>
          </p:cNvSpPr>
          <p:nvPr>
            <p:ph type="sldNum" sz="quarter" idx="10"/>
          </p:nvPr>
        </p:nvSpPr>
        <p:spPr/>
        <p:txBody>
          <a:bodyPr/>
          <a:lstStyle/>
          <a:p>
            <a:fld id="{6603D23F-F37C-324D-A9D0-9DD46B61ED9E}" type="slidenum">
              <a:rPr lang="en-US" smtClean="0"/>
              <a:t>57</a:t>
            </a:fld>
            <a:endParaRPr lang="en-US"/>
          </a:p>
        </p:txBody>
      </p:sp>
    </p:spTree>
    <p:extLst>
      <p:ext uri="{BB962C8B-B14F-4D97-AF65-F5344CB8AC3E}">
        <p14:creationId xmlns:p14="http://schemas.microsoft.com/office/powerpoint/2010/main" val="949560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58</a:t>
            </a:fld>
            <a:endParaRPr lang="en-US"/>
          </a:p>
        </p:txBody>
      </p:sp>
    </p:spTree>
    <p:extLst>
      <p:ext uri="{BB962C8B-B14F-4D97-AF65-F5344CB8AC3E}">
        <p14:creationId xmlns:p14="http://schemas.microsoft.com/office/powerpoint/2010/main" val="171087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3D23F-F37C-324D-A9D0-9DD46B61ED9E}" type="slidenum">
              <a:rPr lang="en-US" smtClean="0"/>
              <a:t>59</a:t>
            </a:fld>
            <a:endParaRPr lang="en-US"/>
          </a:p>
        </p:txBody>
      </p:sp>
    </p:spTree>
    <p:extLst>
      <p:ext uri="{BB962C8B-B14F-4D97-AF65-F5344CB8AC3E}">
        <p14:creationId xmlns:p14="http://schemas.microsoft.com/office/powerpoint/2010/main" val="22334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3D23F-F37C-324D-A9D0-9DD46B61ED9E}" type="slidenum">
              <a:rPr lang="en-US" smtClean="0"/>
              <a:t>61</a:t>
            </a:fld>
            <a:endParaRPr lang="en-US"/>
          </a:p>
        </p:txBody>
      </p:sp>
    </p:spTree>
    <p:extLst>
      <p:ext uri="{BB962C8B-B14F-4D97-AF65-F5344CB8AC3E}">
        <p14:creationId xmlns:p14="http://schemas.microsoft.com/office/powerpoint/2010/main" val="483588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62</a:t>
            </a:fld>
            <a:endParaRPr lang="en-US"/>
          </a:p>
        </p:txBody>
      </p:sp>
    </p:spTree>
    <p:extLst>
      <p:ext uri="{BB962C8B-B14F-4D97-AF65-F5344CB8AC3E}">
        <p14:creationId xmlns:p14="http://schemas.microsoft.com/office/powerpoint/2010/main" val="530559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63</a:t>
            </a:fld>
            <a:endParaRPr lang="en-US"/>
          </a:p>
        </p:txBody>
      </p:sp>
    </p:spTree>
    <p:extLst>
      <p:ext uri="{BB962C8B-B14F-4D97-AF65-F5344CB8AC3E}">
        <p14:creationId xmlns:p14="http://schemas.microsoft.com/office/powerpoint/2010/main" val="1345836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66</a:t>
            </a:fld>
            <a:endParaRPr lang="en-US"/>
          </a:p>
        </p:txBody>
      </p:sp>
    </p:spTree>
    <p:extLst>
      <p:ext uri="{BB962C8B-B14F-4D97-AF65-F5344CB8AC3E}">
        <p14:creationId xmlns:p14="http://schemas.microsoft.com/office/powerpoint/2010/main" val="1638834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68</a:t>
            </a:fld>
            <a:endParaRPr lang="en-US"/>
          </a:p>
        </p:txBody>
      </p:sp>
    </p:spTree>
    <p:extLst>
      <p:ext uri="{BB962C8B-B14F-4D97-AF65-F5344CB8AC3E}">
        <p14:creationId xmlns:p14="http://schemas.microsoft.com/office/powerpoint/2010/main" val="31720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IEP is at the heart of IDEA.  The evaluation</a:t>
            </a:r>
            <a:r>
              <a:rPr lang="en-US" baseline="0" dirty="0" smtClean="0"/>
              <a:t> process determine who is eligible to have an IEP and contribute to understanding the unique needs of the child, which forms the basis of the IEP.  The placement component calls for case by case placement decisions, based on a child’s completed IEP.  The funding requirements guarantee a FAPE, placing squarely upon the school districts (or states) the financial burden of determining eligibility and implementing IEPs for children with disabilities.  Procedural safeguards create a safety net for children and their parents (parents and educators on level playing fields).   (Bateman, 2015)</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8</a:t>
            </a:fld>
            <a:endParaRPr lang="en-US"/>
          </a:p>
        </p:txBody>
      </p:sp>
    </p:spTree>
    <p:extLst>
      <p:ext uri="{BB962C8B-B14F-4D97-AF65-F5344CB8AC3E}">
        <p14:creationId xmlns:p14="http://schemas.microsoft.com/office/powerpoint/2010/main" val="3960598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69</a:t>
            </a:fld>
            <a:endParaRPr lang="en-US"/>
          </a:p>
        </p:txBody>
      </p:sp>
    </p:spTree>
    <p:extLst>
      <p:ext uri="{BB962C8B-B14F-4D97-AF65-F5344CB8AC3E}">
        <p14:creationId xmlns:p14="http://schemas.microsoft.com/office/powerpoint/2010/main" val="35541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9</a:t>
            </a:fld>
            <a:endParaRPr lang="en-US"/>
          </a:p>
        </p:txBody>
      </p:sp>
    </p:spTree>
    <p:extLst>
      <p:ext uri="{BB962C8B-B14F-4D97-AF65-F5344CB8AC3E}">
        <p14:creationId xmlns:p14="http://schemas.microsoft.com/office/powerpoint/2010/main" val="181504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what information is </a:t>
            </a:r>
            <a:r>
              <a:rPr lang="en-US" b="1" baseline="0" dirty="0" smtClean="0"/>
              <a:t>required </a:t>
            </a:r>
            <a:r>
              <a:rPr lang="en-US" b="0" baseline="0" dirty="0" smtClean="0"/>
              <a:t>by IDEA to consider in the development of an IEP?</a:t>
            </a:r>
            <a:endParaRPr lang="en-US" b="1" baseline="0" dirty="0" smtClean="0"/>
          </a:p>
          <a:p>
            <a:endParaRPr lang="en-US" baseline="0" dirty="0" smtClean="0"/>
          </a:p>
          <a:p>
            <a:r>
              <a:rPr lang="en-US" baseline="0" dirty="0" smtClean="0"/>
              <a:t>The IEP team must also consider the strengths of the child and the parents’ concerns for enhancing their child’s education, in addition the results of the initial or most recent evaluation and the academic, development and functional needs of the child.  </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10</a:t>
            </a:fld>
            <a:endParaRPr lang="en-US"/>
          </a:p>
        </p:txBody>
      </p:sp>
    </p:spTree>
    <p:extLst>
      <p:ext uri="{BB962C8B-B14F-4D97-AF65-F5344CB8AC3E}">
        <p14:creationId xmlns:p14="http://schemas.microsoft.com/office/powerpoint/2010/main" val="371609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Parent/student participation is emphasized by IDEA;</a:t>
            </a:r>
            <a:r>
              <a:rPr lang="en-US" baseline="0" dirty="0" smtClean="0"/>
              <a:t> decision making member of the team.  IDEA provides a safety net for parents to participate as equal partners.</a:t>
            </a:r>
            <a:endParaRPr lang="en-US" dirty="0"/>
          </a:p>
        </p:txBody>
      </p:sp>
      <p:sp>
        <p:nvSpPr>
          <p:cNvPr id="4" name="Slide Number Placeholder 3"/>
          <p:cNvSpPr>
            <a:spLocks noGrp="1"/>
          </p:cNvSpPr>
          <p:nvPr>
            <p:ph type="sldNum" sz="quarter" idx="10"/>
          </p:nvPr>
        </p:nvSpPr>
        <p:spPr/>
        <p:txBody>
          <a:bodyPr/>
          <a:lstStyle/>
          <a:p>
            <a:fld id="{C042E96F-5F25-44E5-8F5B-F45FBDC7DBEA}" type="slidenum">
              <a:rPr lang="en-US" smtClean="0"/>
              <a:t>11</a:t>
            </a:fld>
            <a:endParaRPr lang="en-US"/>
          </a:p>
        </p:txBody>
      </p:sp>
    </p:spTree>
    <p:extLst>
      <p:ext uri="{BB962C8B-B14F-4D97-AF65-F5344CB8AC3E}">
        <p14:creationId xmlns:p14="http://schemas.microsoft.com/office/powerpoint/2010/main" val="260556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C7D746-7097-5747-81E6-4645AC45AA1A}" type="slidenum">
              <a:rPr lang="en-US" smtClean="0"/>
              <a:pPr/>
              <a:t>12</a:t>
            </a:fld>
            <a:endParaRPr lang="en-US" dirty="0"/>
          </a:p>
        </p:txBody>
      </p:sp>
    </p:spTree>
    <p:extLst>
      <p:ext uri="{BB962C8B-B14F-4D97-AF65-F5344CB8AC3E}">
        <p14:creationId xmlns:p14="http://schemas.microsoft.com/office/powerpoint/2010/main" val="57734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192887-2922-4711-8A74-461F3F15A40C}"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418531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33304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329417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901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302512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192887-2922-4711-8A74-461F3F15A40C}"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2227500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192887-2922-4711-8A74-461F3F15A40C}"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159427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92887-2922-4711-8A74-461F3F15A40C}"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232619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92887-2922-4711-8A74-461F3F15A40C}"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348566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130426"/>
            <a:ext cx="10363200" cy="1470025"/>
          </a:xfrm>
        </p:spPr>
        <p:txBody>
          <a:bodyPr/>
          <a:lstStyle>
            <a:lvl1pPr>
              <a:defRPr>
                <a:latin typeface="Tahoma" panose="020B0604030504040204" pitchFamily="34" charset="0"/>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smtClean="0"/>
              <a:t>Click to edit Master subtitle style</a:t>
            </a:r>
          </a:p>
        </p:txBody>
      </p:sp>
      <p:sp>
        <p:nvSpPr>
          <p:cNvPr id="5124" name="Rectangle 4"/>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F60465-7783-4DB8-BB80-23CEB09425EC}" type="slidenum">
              <a:rPr lang="en-US" altLang="en-US"/>
              <a:pPr/>
              <a:t>‹#›</a:t>
            </a:fld>
            <a:endParaRPr lang="en-US" altLang="en-US"/>
          </a:p>
        </p:txBody>
      </p:sp>
    </p:spTree>
    <p:extLst>
      <p:ext uri="{BB962C8B-B14F-4D97-AF65-F5344CB8AC3E}">
        <p14:creationId xmlns:p14="http://schemas.microsoft.com/office/powerpoint/2010/main" val="9786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2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192887-2922-4711-8A74-461F3F15A40C}"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28696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022827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93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5868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151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103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9765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2538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6208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63547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5391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01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981200"/>
            <a:ext cx="10972800" cy="4648200"/>
          </a:xfrm>
        </p:spPr>
        <p:txBody>
          <a:bodyPr/>
          <a:lstStyle/>
          <a:p>
            <a:endParaRPr lang="en-US"/>
          </a:p>
        </p:txBody>
      </p:sp>
    </p:spTree>
    <p:extLst>
      <p:ext uri="{BB962C8B-B14F-4D97-AF65-F5344CB8AC3E}">
        <p14:creationId xmlns:p14="http://schemas.microsoft.com/office/powerpoint/2010/main" val="41895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192887-2922-4711-8A74-461F3F15A40C}"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247426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419677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192887-2922-4711-8A74-461F3F15A40C}"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116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192887-2922-4711-8A74-461F3F15A40C}"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22152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92887-2922-4711-8A74-461F3F15A40C}"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93402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268675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192887-2922-4711-8A74-461F3F15A40C}"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F3BA6-6985-4489-97DF-3D8553222BB3}" type="slidenum">
              <a:rPr lang="en-US" smtClean="0"/>
              <a:t>‹#›</a:t>
            </a:fld>
            <a:endParaRPr lang="en-US"/>
          </a:p>
        </p:txBody>
      </p:sp>
    </p:spTree>
    <p:extLst>
      <p:ext uri="{BB962C8B-B14F-4D97-AF65-F5344CB8AC3E}">
        <p14:creationId xmlns:p14="http://schemas.microsoft.com/office/powerpoint/2010/main" val="353488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42490"/>
            </a:gs>
            <a:gs pos="100000">
              <a:srgbClr val="00003E"/>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192887-2922-4711-8A74-461F3F15A40C}" type="datetimeFigureOut">
              <a:rPr lang="en-US" smtClean="0"/>
              <a:t>11/3/2017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E8F3BA6-6985-4489-97DF-3D8553222BB3}" type="slidenum">
              <a:rPr lang="en-US" smtClean="0"/>
              <a:t>‹#›</a:t>
            </a:fld>
            <a:endParaRPr lang="en-US"/>
          </a:p>
        </p:txBody>
      </p:sp>
    </p:spTree>
    <p:extLst>
      <p:ext uri="{BB962C8B-B14F-4D97-AF65-F5344CB8AC3E}">
        <p14:creationId xmlns:p14="http://schemas.microsoft.com/office/powerpoint/2010/main" val="348887161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42490"/>
            </a:gs>
            <a:gs pos="100000">
              <a:srgbClr val="00003E"/>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981200"/>
            <a:ext cx="10972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2"/>
            <a:endParaRPr lang="en-US" altLang="en-US" smtClean="0"/>
          </a:p>
          <a:p>
            <a:pPr lvl="2"/>
            <a:endParaRPr lang="en-US" altLang="en-US" smtClean="0"/>
          </a:p>
        </p:txBody>
      </p:sp>
      <p:sp>
        <p:nvSpPr>
          <p:cNvPr id="1031" name="Line 7"/>
          <p:cNvSpPr>
            <a:spLocks noChangeShapeType="1"/>
          </p:cNvSpPr>
          <p:nvPr userDrawn="1"/>
        </p:nvSpPr>
        <p:spPr bwMode="auto">
          <a:xfrm>
            <a:off x="609600" y="1828800"/>
            <a:ext cx="10972800" cy="0"/>
          </a:xfrm>
          <a:prstGeom prst="line">
            <a:avLst/>
          </a:prstGeom>
          <a:noFill/>
          <a:ln w="76200" cmpd="tri">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10473622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fontAlgn="base">
        <a:spcBef>
          <a:spcPct val="0"/>
        </a:spcBef>
        <a:spcAft>
          <a:spcPct val="0"/>
        </a:spcAft>
        <a:defRPr sz="4400" b="1" kern="1200">
          <a:solidFill>
            <a:schemeClr val="bg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SzPct val="125000"/>
        <a:buChar char="•"/>
        <a:defRPr sz="3600" kern="1200">
          <a:solidFill>
            <a:schemeClr val="bg1"/>
          </a:solidFill>
          <a:latin typeface="+mn-lt"/>
          <a:ea typeface="+mn-ea"/>
          <a:cs typeface="+mn-cs"/>
        </a:defRPr>
      </a:lvl1pPr>
      <a:lvl2pPr marL="742950" indent="-285750" algn="l" rtl="0" fontAlgn="base">
        <a:spcBef>
          <a:spcPct val="20000"/>
        </a:spcBef>
        <a:spcAft>
          <a:spcPct val="0"/>
        </a:spcAft>
        <a:buSzPct val="125000"/>
        <a:buChar char="–"/>
        <a:defRPr sz="3600" kern="1200">
          <a:solidFill>
            <a:schemeClr val="bg1"/>
          </a:solidFill>
          <a:latin typeface="+mn-lt"/>
          <a:ea typeface="+mn-ea"/>
          <a:cs typeface="+mn-cs"/>
        </a:defRPr>
      </a:lvl2pPr>
      <a:lvl3pPr marL="1143000" indent="-228600" algn="l" rtl="0" fontAlgn="base">
        <a:spcBef>
          <a:spcPct val="20000"/>
        </a:spcBef>
        <a:spcAft>
          <a:spcPct val="0"/>
        </a:spcAft>
        <a:buSzPct val="125000"/>
        <a:defRPr sz="3600" kern="1200">
          <a:solidFill>
            <a:schemeClr val="bg1"/>
          </a:solidFill>
          <a:latin typeface="+mn-lt"/>
          <a:ea typeface="+mn-ea"/>
          <a:cs typeface="+mn-cs"/>
        </a:defRPr>
      </a:lvl3pPr>
      <a:lvl4pPr marL="1600200" indent="-228600" algn="l" rtl="0" fontAlgn="base">
        <a:spcBef>
          <a:spcPct val="20000"/>
        </a:spcBef>
        <a:spcAft>
          <a:spcPct val="0"/>
        </a:spcAft>
        <a:buChar char="–"/>
        <a:defRPr sz="24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delawarepbs.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behavioradvisor.com/FBA.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osepideasthatwork.org/evidencebasedclassroomstrategies/" TargetMode="External"/><Relationship Id="rId4" Type="http://schemas.openxmlformats.org/officeDocument/2006/relationships/hyperlink" Target="http://www.midatlanticpbis.org/materials-1/classro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1706908"/>
            <a:ext cx="10515600" cy="1325563"/>
          </a:xfrm>
        </p:spPr>
        <p:txBody>
          <a:bodyPr>
            <a:noAutofit/>
          </a:bodyPr>
          <a:lstStyle/>
          <a:p>
            <a:pPr algn="ctr"/>
            <a:r>
              <a:rPr lang="en-US" sz="4400" dirty="0" smtClean="0">
                <a:solidFill>
                  <a:schemeClr val="tx1"/>
                </a:solidFill>
              </a:rPr>
              <a:t>Addressing Behavior Concerns in the IEP</a:t>
            </a:r>
            <a:br>
              <a:rPr lang="en-US" sz="4400" dirty="0" smtClean="0">
                <a:solidFill>
                  <a:schemeClr val="tx1"/>
                </a:solidFill>
              </a:rPr>
            </a:br>
            <a:endParaRPr lang="en-US" sz="4400" dirty="0">
              <a:solidFill>
                <a:schemeClr val="tx1"/>
              </a:solidFill>
            </a:endParaRPr>
          </a:p>
        </p:txBody>
      </p:sp>
      <p:sp>
        <p:nvSpPr>
          <p:cNvPr id="3" name="TextBox 2"/>
          <p:cNvSpPr txBox="1"/>
          <p:nvPr/>
        </p:nvSpPr>
        <p:spPr>
          <a:xfrm>
            <a:off x="3598235" y="2709305"/>
            <a:ext cx="5218043"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The ABC’s of the IEP</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2543382" y="4480104"/>
            <a:ext cx="6886575" cy="1323439"/>
          </a:xfrm>
          <a:prstGeom prst="rect">
            <a:avLst/>
          </a:prstGeom>
          <a:noFill/>
        </p:spPr>
        <p:txBody>
          <a:bodyPr wrap="square" rtlCol="0">
            <a:spAutoFit/>
          </a:bodyPr>
          <a:lstStyle/>
          <a:p>
            <a:pPr algn="ctr"/>
            <a:r>
              <a:rPr lang="en-US" sz="3200" dirty="0" err="1" smtClean="0"/>
              <a:t>Niki</a:t>
            </a:r>
            <a:r>
              <a:rPr lang="en-US" sz="3200" dirty="0" smtClean="0"/>
              <a:t> Roberts and Debby Boyer</a:t>
            </a:r>
            <a:r>
              <a:rPr lang="en-US" dirty="0" smtClean="0"/>
              <a:t/>
            </a:r>
            <a:br>
              <a:rPr lang="en-US" dirty="0" smtClean="0"/>
            </a:br>
            <a:r>
              <a:rPr lang="en-US" sz="2400" dirty="0" smtClean="0"/>
              <a:t/>
            </a:r>
            <a:br>
              <a:rPr lang="en-US" sz="2400" dirty="0" smtClean="0"/>
            </a:br>
            <a:endParaRPr lang="en-US" sz="2400" dirty="0"/>
          </a:p>
        </p:txBody>
      </p:sp>
      <p:pic>
        <p:nvPicPr>
          <p:cNvPr id="5" name="Picture 4" descr="CDS-UD_logo_rgb.jpg.jpg"/>
          <p:cNvPicPr>
            <a:picLocks noChangeAspect="1"/>
          </p:cNvPicPr>
          <p:nvPr/>
        </p:nvPicPr>
        <p:blipFill>
          <a:blip r:embed="rId2"/>
          <a:stretch>
            <a:fillRect/>
          </a:stretch>
        </p:blipFill>
        <p:spPr>
          <a:xfrm>
            <a:off x="4054639" y="5141823"/>
            <a:ext cx="3429000" cy="935182"/>
          </a:xfrm>
          <a:prstGeom prst="rect">
            <a:avLst/>
          </a:prstGeom>
        </p:spPr>
      </p:pic>
    </p:spTree>
    <p:extLst>
      <p:ext uri="{BB962C8B-B14F-4D97-AF65-F5344CB8AC3E}">
        <p14:creationId xmlns:p14="http://schemas.microsoft.com/office/powerpoint/2010/main" val="64342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4405512" y="2234993"/>
            <a:ext cx="3076163" cy="19405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05512" y="2605108"/>
            <a:ext cx="3175553" cy="1200329"/>
          </a:xfrm>
          <a:prstGeom prst="rect">
            <a:avLst/>
          </a:prstGeom>
          <a:noFill/>
        </p:spPr>
        <p:txBody>
          <a:bodyPr wrap="square" rtlCol="0">
            <a:spAutoFit/>
          </a:bodyPr>
          <a:lstStyle/>
          <a:p>
            <a:pPr algn="ctr"/>
            <a:r>
              <a:rPr lang="en-US" sz="3600" dirty="0" smtClean="0"/>
              <a:t>IEP</a:t>
            </a:r>
            <a:br>
              <a:rPr lang="en-US" sz="3600" dirty="0" smtClean="0"/>
            </a:br>
            <a:r>
              <a:rPr lang="en-US" sz="3600" i="1" dirty="0" smtClean="0"/>
              <a:t>What Services?</a:t>
            </a:r>
            <a:endParaRPr lang="en-US" sz="3600" dirty="0"/>
          </a:p>
        </p:txBody>
      </p:sp>
      <p:sp>
        <p:nvSpPr>
          <p:cNvPr id="3" name="TextBox 2"/>
          <p:cNvSpPr txBox="1"/>
          <p:nvPr/>
        </p:nvSpPr>
        <p:spPr>
          <a:xfrm>
            <a:off x="2524539" y="358713"/>
            <a:ext cx="2623931" cy="1200329"/>
          </a:xfrm>
          <a:prstGeom prst="rect">
            <a:avLst/>
          </a:prstGeom>
          <a:noFill/>
        </p:spPr>
        <p:txBody>
          <a:bodyPr wrap="square" rtlCol="0">
            <a:spAutoFit/>
          </a:bodyPr>
          <a:lstStyle/>
          <a:p>
            <a:pPr algn="ctr"/>
            <a:r>
              <a:rPr lang="en-US" sz="3600" dirty="0" smtClean="0"/>
              <a:t>Evaluation Results</a:t>
            </a:r>
            <a:endParaRPr lang="en-US" sz="3600" dirty="0"/>
          </a:p>
        </p:txBody>
      </p:sp>
      <p:sp>
        <p:nvSpPr>
          <p:cNvPr id="13" name="TextBox 12"/>
          <p:cNvSpPr txBox="1"/>
          <p:nvPr/>
        </p:nvSpPr>
        <p:spPr>
          <a:xfrm>
            <a:off x="1056861" y="2215058"/>
            <a:ext cx="2623931" cy="1200329"/>
          </a:xfrm>
          <a:prstGeom prst="rect">
            <a:avLst/>
          </a:prstGeom>
          <a:noFill/>
        </p:spPr>
        <p:txBody>
          <a:bodyPr wrap="square" rtlCol="0">
            <a:spAutoFit/>
          </a:bodyPr>
          <a:lstStyle/>
          <a:p>
            <a:pPr algn="ctr"/>
            <a:r>
              <a:rPr lang="en-US" sz="3600" dirty="0" smtClean="0"/>
              <a:t>Parent Concerns</a:t>
            </a:r>
            <a:endParaRPr lang="en-US" sz="3600" dirty="0"/>
          </a:p>
        </p:txBody>
      </p:sp>
      <p:sp>
        <p:nvSpPr>
          <p:cNvPr id="14" name="TextBox 13"/>
          <p:cNvSpPr txBox="1"/>
          <p:nvPr/>
        </p:nvSpPr>
        <p:spPr>
          <a:xfrm>
            <a:off x="1570371" y="4166557"/>
            <a:ext cx="2623931" cy="1200329"/>
          </a:xfrm>
          <a:prstGeom prst="rect">
            <a:avLst/>
          </a:prstGeom>
          <a:noFill/>
        </p:spPr>
        <p:txBody>
          <a:bodyPr wrap="square" rtlCol="0">
            <a:spAutoFit/>
          </a:bodyPr>
          <a:lstStyle/>
          <a:p>
            <a:pPr algn="ctr"/>
            <a:r>
              <a:rPr lang="en-US" sz="3600" dirty="0" smtClean="0"/>
              <a:t>Student Strengths</a:t>
            </a:r>
            <a:endParaRPr lang="en-US" sz="3600" dirty="0"/>
          </a:p>
        </p:txBody>
      </p:sp>
      <p:sp>
        <p:nvSpPr>
          <p:cNvPr id="15" name="TextBox 14"/>
          <p:cNvSpPr txBox="1"/>
          <p:nvPr/>
        </p:nvSpPr>
        <p:spPr>
          <a:xfrm>
            <a:off x="4661444" y="5251173"/>
            <a:ext cx="2623931" cy="1200329"/>
          </a:xfrm>
          <a:prstGeom prst="rect">
            <a:avLst/>
          </a:prstGeom>
          <a:noFill/>
        </p:spPr>
        <p:txBody>
          <a:bodyPr wrap="square" rtlCol="0">
            <a:spAutoFit/>
          </a:bodyPr>
          <a:lstStyle/>
          <a:p>
            <a:pPr algn="ctr"/>
            <a:r>
              <a:rPr lang="en-US" sz="3600" dirty="0" smtClean="0"/>
              <a:t>Academic Needs</a:t>
            </a:r>
            <a:endParaRPr lang="en-US" sz="3600" dirty="0"/>
          </a:p>
        </p:txBody>
      </p:sp>
      <p:sp>
        <p:nvSpPr>
          <p:cNvPr id="16" name="TextBox 15"/>
          <p:cNvSpPr txBox="1"/>
          <p:nvPr/>
        </p:nvSpPr>
        <p:spPr>
          <a:xfrm>
            <a:off x="6361042" y="358713"/>
            <a:ext cx="3170582" cy="1200329"/>
          </a:xfrm>
          <a:prstGeom prst="rect">
            <a:avLst/>
          </a:prstGeom>
          <a:noFill/>
        </p:spPr>
        <p:txBody>
          <a:bodyPr wrap="square" rtlCol="0">
            <a:spAutoFit/>
          </a:bodyPr>
          <a:lstStyle/>
          <a:p>
            <a:pPr algn="ctr"/>
            <a:r>
              <a:rPr lang="en-US" sz="3600" dirty="0" smtClean="0"/>
              <a:t>Developmental Needs</a:t>
            </a:r>
            <a:endParaRPr lang="en-US" sz="3600" dirty="0"/>
          </a:p>
        </p:txBody>
      </p:sp>
      <p:sp>
        <p:nvSpPr>
          <p:cNvPr id="17" name="TextBox 16"/>
          <p:cNvSpPr txBox="1"/>
          <p:nvPr/>
        </p:nvSpPr>
        <p:spPr>
          <a:xfrm>
            <a:off x="8583075" y="2313445"/>
            <a:ext cx="2623931" cy="1200329"/>
          </a:xfrm>
          <a:prstGeom prst="rect">
            <a:avLst/>
          </a:prstGeom>
          <a:noFill/>
        </p:spPr>
        <p:txBody>
          <a:bodyPr wrap="square" rtlCol="0">
            <a:spAutoFit/>
          </a:bodyPr>
          <a:lstStyle/>
          <a:p>
            <a:pPr algn="ctr"/>
            <a:r>
              <a:rPr lang="en-US" sz="3600" dirty="0" smtClean="0"/>
              <a:t>Functional Needs</a:t>
            </a:r>
            <a:endParaRPr lang="en-US" sz="3600" dirty="0"/>
          </a:p>
        </p:txBody>
      </p:sp>
      <p:sp>
        <p:nvSpPr>
          <p:cNvPr id="18" name="TextBox 17"/>
          <p:cNvSpPr txBox="1"/>
          <p:nvPr/>
        </p:nvSpPr>
        <p:spPr>
          <a:xfrm>
            <a:off x="8219659" y="4268177"/>
            <a:ext cx="2623931" cy="1200329"/>
          </a:xfrm>
          <a:prstGeom prst="rect">
            <a:avLst/>
          </a:prstGeom>
          <a:noFill/>
        </p:spPr>
        <p:txBody>
          <a:bodyPr wrap="square" rtlCol="0">
            <a:spAutoFit/>
          </a:bodyPr>
          <a:lstStyle/>
          <a:p>
            <a:pPr algn="ctr"/>
            <a:r>
              <a:rPr lang="en-US" sz="3600" dirty="0" smtClean="0"/>
              <a:t>Student Concerns</a:t>
            </a:r>
            <a:endParaRPr lang="en-US" sz="3600" dirty="0"/>
          </a:p>
        </p:txBody>
      </p:sp>
    </p:spTree>
    <p:extLst>
      <p:ext uri="{BB962C8B-B14F-4D97-AF65-F5344CB8AC3E}">
        <p14:creationId xmlns:p14="http://schemas.microsoft.com/office/powerpoint/2010/main" val="55010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03" y="2507974"/>
            <a:ext cx="10353762" cy="970450"/>
          </a:xfrm>
        </p:spPr>
        <p:txBody>
          <a:bodyPr>
            <a:normAutofit/>
          </a:bodyPr>
          <a:lstStyle/>
          <a:p>
            <a:r>
              <a:rPr lang="en-US" sz="4400" dirty="0" smtClean="0"/>
              <a:t>Who is the student’s IEP team?</a:t>
            </a:r>
            <a:endParaRPr lang="en-US" sz="4400" dirty="0"/>
          </a:p>
        </p:txBody>
      </p:sp>
    </p:spTree>
    <p:extLst>
      <p:ext uri="{BB962C8B-B14F-4D97-AF65-F5344CB8AC3E}">
        <p14:creationId xmlns:p14="http://schemas.microsoft.com/office/powerpoint/2010/main" val="1709917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066" y="2571237"/>
            <a:ext cx="6463183" cy="695502"/>
          </a:xfrm>
        </p:spPr>
        <p:txBody>
          <a:bodyPr>
            <a:noAutofit/>
          </a:bodyPr>
          <a:lstStyle/>
          <a:p>
            <a:r>
              <a:rPr lang="en-US" sz="4400" b="1" dirty="0"/>
              <a:t>Developing an IEP</a:t>
            </a:r>
          </a:p>
        </p:txBody>
      </p:sp>
    </p:spTree>
    <p:extLst>
      <p:ext uri="{BB962C8B-B14F-4D97-AF65-F5344CB8AC3E}">
        <p14:creationId xmlns:p14="http://schemas.microsoft.com/office/powerpoint/2010/main" val="150056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77" y="-106017"/>
            <a:ext cx="10353762" cy="970450"/>
          </a:xfrm>
        </p:spPr>
        <p:txBody>
          <a:bodyPr>
            <a:normAutofit/>
          </a:bodyPr>
          <a:lstStyle/>
          <a:p>
            <a:r>
              <a:rPr lang="en-US" sz="4400" dirty="0" smtClean="0"/>
              <a:t>What must the IEP contain?</a:t>
            </a:r>
            <a:endParaRPr lang="en-US" sz="4400" dirty="0"/>
          </a:p>
        </p:txBody>
      </p:sp>
      <p:sp>
        <p:nvSpPr>
          <p:cNvPr id="4" name="Content Placeholder 3"/>
          <p:cNvSpPr>
            <a:spLocks noGrp="1"/>
          </p:cNvSpPr>
          <p:nvPr>
            <p:ph idx="1"/>
          </p:nvPr>
        </p:nvSpPr>
        <p:spPr>
          <a:xfrm>
            <a:off x="151742" y="705406"/>
            <a:ext cx="11430658" cy="4648473"/>
          </a:xfrm>
        </p:spPr>
        <p:txBody>
          <a:bodyPr>
            <a:noAutofit/>
          </a:bodyPr>
          <a:lstStyle/>
          <a:p>
            <a:r>
              <a:rPr lang="en-US" sz="3600" dirty="0" smtClean="0"/>
              <a:t>For ALL Students:</a:t>
            </a:r>
          </a:p>
          <a:p>
            <a:pPr lvl="1"/>
            <a:r>
              <a:rPr lang="en-US" sz="3600" dirty="0" smtClean="0">
                <a:solidFill>
                  <a:srgbClr val="FFFF00"/>
                </a:solidFill>
              </a:rPr>
              <a:t>Present levels of performance</a:t>
            </a:r>
          </a:p>
          <a:p>
            <a:pPr lvl="1">
              <a:spcAft>
                <a:spcPts val="0"/>
              </a:spcAft>
            </a:pPr>
            <a:r>
              <a:rPr lang="en-US" sz="3600" dirty="0" smtClean="0"/>
              <a:t>Measurable goals</a:t>
            </a:r>
          </a:p>
          <a:p>
            <a:pPr lvl="1">
              <a:spcAft>
                <a:spcPts val="0"/>
              </a:spcAft>
            </a:pPr>
            <a:r>
              <a:rPr lang="en-US" sz="3600" dirty="0" smtClean="0"/>
              <a:t>Assessment status</a:t>
            </a:r>
          </a:p>
          <a:p>
            <a:pPr lvl="1">
              <a:spcAft>
                <a:spcPts val="0"/>
              </a:spcAft>
            </a:pPr>
            <a:r>
              <a:rPr lang="en-US" sz="3600" dirty="0" smtClean="0"/>
              <a:t>Nonparticipation with nondisabled students</a:t>
            </a:r>
          </a:p>
          <a:p>
            <a:pPr lvl="1">
              <a:spcAft>
                <a:spcPts val="0"/>
              </a:spcAft>
            </a:pPr>
            <a:r>
              <a:rPr lang="en-US" sz="3600" dirty="0" smtClean="0"/>
              <a:t>All needed services fully described (amount, frequency, etc.)</a:t>
            </a:r>
          </a:p>
          <a:p>
            <a:pPr lvl="1">
              <a:spcAft>
                <a:spcPts val="0"/>
              </a:spcAft>
            </a:pPr>
            <a:r>
              <a:rPr lang="en-US" sz="3600" dirty="0" smtClean="0"/>
              <a:t>Progress measurement and reporting</a:t>
            </a:r>
          </a:p>
          <a:p>
            <a:pPr lvl="1">
              <a:spcAft>
                <a:spcPts val="0"/>
              </a:spcAft>
            </a:pPr>
            <a:r>
              <a:rPr lang="en-US" sz="3600" dirty="0" smtClean="0"/>
              <a:t>Transition goals and services (ages 16 and up)</a:t>
            </a:r>
            <a:endParaRPr lang="en-US" sz="3600" dirty="0"/>
          </a:p>
        </p:txBody>
      </p:sp>
    </p:spTree>
    <p:extLst>
      <p:ext uri="{BB962C8B-B14F-4D97-AF65-F5344CB8AC3E}">
        <p14:creationId xmlns:p14="http://schemas.microsoft.com/office/powerpoint/2010/main" val="317219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Present levels of </a:t>
            </a:r>
            <a:r>
              <a:rPr lang="en-US" sz="4400" dirty="0" smtClean="0"/>
              <a:t>Performance</a:t>
            </a:r>
            <a:r>
              <a:rPr lang="en-US" sz="4400" dirty="0"/>
              <a:t/>
            </a:r>
            <a:br>
              <a:rPr lang="en-US" sz="4400" dirty="0"/>
            </a:br>
            <a:endParaRPr lang="en-US" sz="4400" dirty="0"/>
          </a:p>
        </p:txBody>
      </p:sp>
      <p:sp>
        <p:nvSpPr>
          <p:cNvPr id="3" name="Content Placeholder 2"/>
          <p:cNvSpPr>
            <a:spLocks noGrp="1"/>
          </p:cNvSpPr>
          <p:nvPr>
            <p:ph idx="1"/>
          </p:nvPr>
        </p:nvSpPr>
        <p:spPr>
          <a:xfrm>
            <a:off x="339969" y="2881312"/>
            <a:ext cx="11218985" cy="4914533"/>
          </a:xfrm>
        </p:spPr>
        <p:txBody>
          <a:bodyPr>
            <a:normAutofit/>
          </a:bodyPr>
          <a:lstStyle/>
          <a:p>
            <a:pPr marL="36900" indent="0" algn="ctr">
              <a:buNone/>
            </a:pPr>
            <a:r>
              <a:rPr lang="en-US" sz="3600" dirty="0" smtClean="0"/>
              <a:t>“</a:t>
            </a:r>
            <a:r>
              <a:rPr lang="en-US" sz="3600" b="1" u="sng" dirty="0" smtClean="0"/>
              <a:t>All</a:t>
            </a:r>
            <a:r>
              <a:rPr lang="en-US" sz="3600" dirty="0" smtClean="0"/>
              <a:t> of the child’s </a:t>
            </a:r>
            <a:r>
              <a:rPr lang="en-US" sz="3600" b="1" u="sng" dirty="0" smtClean="0"/>
              <a:t>unique educational needs </a:t>
            </a:r>
            <a:r>
              <a:rPr lang="en-US" sz="3600" dirty="0" smtClean="0"/>
              <a:t>resulting from the disability must be spelled out.”</a:t>
            </a:r>
          </a:p>
          <a:p>
            <a:pPr marL="36900" indent="0">
              <a:buNone/>
            </a:pPr>
            <a:endParaRPr lang="en-US" dirty="0" smtClean="0"/>
          </a:p>
        </p:txBody>
      </p:sp>
    </p:spTree>
    <p:extLst>
      <p:ext uri="{BB962C8B-B14F-4D97-AF65-F5344CB8AC3E}">
        <p14:creationId xmlns:p14="http://schemas.microsoft.com/office/powerpoint/2010/main" val="1308065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2" cy="970450"/>
          </a:xfrm>
        </p:spPr>
        <p:txBody>
          <a:bodyPr>
            <a:normAutofit/>
          </a:bodyPr>
          <a:lstStyle/>
          <a:p>
            <a:r>
              <a:rPr lang="en-US" sz="4400" dirty="0" smtClean="0"/>
              <a:t>What is the Need?</a:t>
            </a:r>
            <a:endParaRPr lang="en-US" sz="4400" dirty="0"/>
          </a:p>
        </p:txBody>
      </p:sp>
      <p:sp>
        <p:nvSpPr>
          <p:cNvPr id="5" name="Content Placeholder 4"/>
          <p:cNvSpPr>
            <a:spLocks noGrp="1"/>
          </p:cNvSpPr>
          <p:nvPr>
            <p:ph idx="1"/>
          </p:nvPr>
        </p:nvSpPr>
        <p:spPr>
          <a:xfrm>
            <a:off x="913796" y="862267"/>
            <a:ext cx="10353762" cy="5776331"/>
          </a:xfrm>
        </p:spPr>
        <p:txBody>
          <a:bodyPr>
            <a:noAutofit/>
          </a:bodyPr>
          <a:lstStyle/>
          <a:p>
            <a:pPr hangingPunct="0">
              <a:buFont typeface="Wingdings" charset="2"/>
              <a:buChar char="§"/>
            </a:pPr>
            <a:r>
              <a:rPr lang="en-US" sz="3600" dirty="0">
                <a:solidFill>
                  <a:schemeClr val="tx1"/>
                </a:solidFill>
                <a:ea typeface="Tahoma" panose="020B0604030504040204" pitchFamily="34" charset="0"/>
                <a:cs typeface="Tahoma" panose="020B0604030504040204" pitchFamily="34" charset="0"/>
              </a:rPr>
              <a:t>Classroom behavioral data </a:t>
            </a:r>
            <a:r>
              <a:rPr lang="en-US" sz="3600" dirty="0" smtClean="0">
                <a:solidFill>
                  <a:schemeClr val="tx1"/>
                </a:solidFill>
                <a:ea typeface="Tahoma" panose="020B0604030504040204" pitchFamily="34" charset="0"/>
                <a:cs typeface="Tahoma" panose="020B0604030504040204" pitchFamily="34" charset="0"/>
              </a:rPr>
              <a:t>(</a:t>
            </a:r>
            <a:r>
              <a:rPr lang="en-US" sz="3600" dirty="0">
                <a:solidFill>
                  <a:schemeClr val="tx1"/>
                </a:solidFill>
                <a:ea typeface="Tahoma" panose="020B0604030504040204" pitchFamily="34" charset="0"/>
                <a:cs typeface="Tahoma" panose="020B0604030504040204" pitchFamily="34" charset="0"/>
              </a:rPr>
              <a:t>Point Card, goal data, etc.)</a:t>
            </a:r>
          </a:p>
          <a:p>
            <a:pPr hangingPunct="0">
              <a:buFont typeface="Wingdings" charset="2"/>
              <a:buChar char="§"/>
            </a:pPr>
            <a:r>
              <a:rPr lang="en-US" sz="3600" dirty="0">
                <a:solidFill>
                  <a:schemeClr val="tx1"/>
                </a:solidFill>
                <a:ea typeface="Tahoma" panose="020B0604030504040204" pitchFamily="34" charset="0"/>
                <a:cs typeface="Tahoma" panose="020B0604030504040204" pitchFamily="34" charset="0"/>
              </a:rPr>
              <a:t>Behavior Rating Scale </a:t>
            </a:r>
            <a:r>
              <a:rPr lang="en-US" sz="3600" dirty="0" smtClean="0">
                <a:solidFill>
                  <a:schemeClr val="tx1"/>
                </a:solidFill>
                <a:ea typeface="Tahoma" panose="020B0604030504040204" pitchFamily="34" charset="0"/>
                <a:cs typeface="Tahoma" panose="020B0604030504040204" pitchFamily="34" charset="0"/>
              </a:rPr>
              <a:t>(</a:t>
            </a:r>
            <a:r>
              <a:rPr lang="en-US" sz="3600" dirty="0">
                <a:solidFill>
                  <a:schemeClr val="tx1"/>
                </a:solidFill>
                <a:ea typeface="Tahoma" panose="020B0604030504040204" pitchFamily="34" charset="0"/>
                <a:cs typeface="Tahoma" panose="020B0604030504040204" pitchFamily="34" charset="0"/>
              </a:rPr>
              <a:t>BASC, Vanderbilt, etc.)</a:t>
            </a:r>
          </a:p>
          <a:p>
            <a:pPr hangingPunct="0">
              <a:buFont typeface="Wingdings" charset="2"/>
              <a:buChar char="§"/>
            </a:pPr>
            <a:r>
              <a:rPr lang="en-US" sz="3600" dirty="0">
                <a:solidFill>
                  <a:schemeClr val="tx1"/>
                </a:solidFill>
                <a:ea typeface="Tahoma" panose="020B0604030504040204" pitchFamily="34" charset="0"/>
                <a:cs typeface="Tahoma" panose="020B0604030504040204" pitchFamily="34" charset="0"/>
              </a:rPr>
              <a:t>Triennial Evaluations </a:t>
            </a:r>
            <a:r>
              <a:rPr lang="en-US" sz="3600" dirty="0" smtClean="0">
                <a:solidFill>
                  <a:schemeClr val="tx1"/>
                </a:solidFill>
                <a:ea typeface="Tahoma" panose="020B0604030504040204" pitchFamily="34" charset="0"/>
                <a:cs typeface="Tahoma" panose="020B0604030504040204" pitchFamily="34" charset="0"/>
              </a:rPr>
              <a:t>(</a:t>
            </a:r>
            <a:r>
              <a:rPr lang="en-US" sz="3600" dirty="0">
                <a:solidFill>
                  <a:schemeClr val="tx1"/>
                </a:solidFill>
                <a:ea typeface="Tahoma" panose="020B0604030504040204" pitchFamily="34" charset="0"/>
                <a:cs typeface="Tahoma" panose="020B0604030504040204" pitchFamily="34" charset="0"/>
              </a:rPr>
              <a:t>psycho-educational, fine motor, sensory integration, visual motor) </a:t>
            </a:r>
            <a:endParaRPr lang="en-US" sz="3600" dirty="0" smtClean="0">
              <a:solidFill>
                <a:schemeClr val="tx1"/>
              </a:solidFill>
              <a:ea typeface="Tahoma" panose="020B0604030504040204" pitchFamily="34" charset="0"/>
              <a:cs typeface="Tahoma" panose="020B0604030504040204" pitchFamily="34" charset="0"/>
            </a:endParaRP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Functional Behavior Assessment/Behavior Support Plan data</a:t>
            </a: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Attendance data (if necessary)</a:t>
            </a: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Discipline Referral data (if necessary) </a:t>
            </a:r>
          </a:p>
          <a:p>
            <a:pPr hangingPunct="0">
              <a:buFont typeface="Wingdings" charset="2"/>
              <a:buChar char="§"/>
            </a:pPr>
            <a:endParaRPr lang="en-US" sz="3600" dirty="0">
              <a:solidFill>
                <a:schemeClr val="tx1"/>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701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916" y="1116496"/>
            <a:ext cx="10353762" cy="970450"/>
          </a:xfrm>
        </p:spPr>
        <p:txBody>
          <a:bodyPr>
            <a:noAutofit/>
          </a:bodyPr>
          <a:lstStyle/>
          <a:p>
            <a:r>
              <a:rPr lang="en-US" sz="4400" u="sng" dirty="0">
                <a:solidFill>
                  <a:schemeClr val="tx1"/>
                </a:solidFill>
                <a:ea typeface="Tahoma" panose="020B0604030504040204" pitchFamily="34" charset="0"/>
                <a:cs typeface="Tahoma" panose="020B0604030504040204" pitchFamily="34" charset="0"/>
              </a:rPr>
              <a:t>What</a:t>
            </a:r>
            <a:r>
              <a:rPr lang="en-US" sz="4400" dirty="0">
                <a:solidFill>
                  <a:schemeClr val="tx1"/>
                </a:solidFill>
                <a:ea typeface="Tahoma" panose="020B0604030504040204" pitchFamily="34" charset="0"/>
                <a:cs typeface="Tahoma" panose="020B0604030504040204" pitchFamily="34" charset="0"/>
              </a:rPr>
              <a:t> areas are affected due to the disability (e.g. social skill, behavioral need)?</a:t>
            </a:r>
            <a:br>
              <a:rPr lang="en-US" sz="4400" dirty="0">
                <a:solidFill>
                  <a:schemeClr val="tx1"/>
                </a:solidFill>
                <a:ea typeface="Tahoma" panose="020B0604030504040204" pitchFamily="34" charset="0"/>
                <a:cs typeface="Tahoma" panose="020B0604030504040204" pitchFamily="34" charset="0"/>
              </a:rPr>
            </a:br>
            <a:endParaRPr lang="en-US" sz="4400" dirty="0"/>
          </a:p>
        </p:txBody>
      </p:sp>
      <p:sp>
        <p:nvSpPr>
          <p:cNvPr id="3" name="Content Placeholder 2"/>
          <p:cNvSpPr>
            <a:spLocks noGrp="1"/>
          </p:cNvSpPr>
          <p:nvPr>
            <p:ph idx="1"/>
          </p:nvPr>
        </p:nvSpPr>
        <p:spPr>
          <a:xfrm>
            <a:off x="814404" y="2636910"/>
            <a:ext cx="10353762" cy="3475655"/>
          </a:xfrm>
          <a:ln>
            <a:solidFill>
              <a:schemeClr val="tx1"/>
            </a:solidFill>
          </a:ln>
        </p:spPr>
        <p:txBody>
          <a:bodyPr>
            <a:noAutofit/>
          </a:bodyPr>
          <a:lstStyle/>
          <a:p>
            <a:pPr marL="36900" indent="0">
              <a:buNone/>
            </a:pPr>
            <a:r>
              <a:rPr lang="en-US" sz="3600" dirty="0" smtClean="0">
                <a:solidFill>
                  <a:schemeClr val="tx1"/>
                </a:solidFill>
              </a:rPr>
              <a:t>Angela demonstrates aggressive verbal behavior towards staff members including the use of profanity and threatening comments (e.g. “You better stop telling me what to do…”).  At times, she will walk out of the classroom or off school grounds without permission.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3833325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046922"/>
            <a:ext cx="10353762" cy="970450"/>
          </a:xfrm>
        </p:spPr>
        <p:txBody>
          <a:bodyPr>
            <a:noAutofit/>
          </a:bodyPr>
          <a:lstStyle/>
          <a:p>
            <a:r>
              <a:rPr lang="en-US" sz="4400" u="sng" dirty="0">
                <a:solidFill>
                  <a:schemeClr val="tx1"/>
                </a:solidFill>
                <a:ea typeface="Tahoma" panose="020B0604030504040204" pitchFamily="34" charset="0"/>
                <a:cs typeface="Tahoma" panose="020B0604030504040204" pitchFamily="34" charset="0"/>
              </a:rPr>
              <a:t>How</a:t>
            </a:r>
            <a:r>
              <a:rPr lang="en-US" sz="4400" dirty="0">
                <a:solidFill>
                  <a:schemeClr val="tx1"/>
                </a:solidFill>
                <a:ea typeface="Tahoma" panose="020B0604030504040204" pitchFamily="34" charset="0"/>
                <a:cs typeface="Tahoma" panose="020B0604030504040204" pitchFamily="34" charset="0"/>
              </a:rPr>
              <a:t> does the need impact the student’s involvement in the general education curriculum?</a:t>
            </a:r>
            <a:br>
              <a:rPr lang="en-US" sz="4400" dirty="0">
                <a:solidFill>
                  <a:schemeClr val="tx1"/>
                </a:solidFill>
                <a:ea typeface="Tahoma" panose="020B0604030504040204" pitchFamily="34" charset="0"/>
                <a:cs typeface="Tahoma" panose="020B0604030504040204" pitchFamily="34" charset="0"/>
              </a:rPr>
            </a:br>
            <a:endParaRPr lang="en-US" sz="4400" dirty="0"/>
          </a:p>
        </p:txBody>
      </p:sp>
      <p:sp>
        <p:nvSpPr>
          <p:cNvPr id="3" name="Content Placeholder 2"/>
          <p:cNvSpPr>
            <a:spLocks noGrp="1"/>
          </p:cNvSpPr>
          <p:nvPr>
            <p:ph idx="1"/>
          </p:nvPr>
        </p:nvSpPr>
        <p:spPr>
          <a:xfrm>
            <a:off x="913795" y="2815815"/>
            <a:ext cx="10353762" cy="2700404"/>
          </a:xfrm>
          <a:ln>
            <a:solidFill>
              <a:schemeClr val="tx1"/>
            </a:solidFill>
          </a:ln>
        </p:spPr>
        <p:txBody>
          <a:bodyPr/>
          <a:lstStyle/>
          <a:p>
            <a:pPr marL="36900" indent="0">
              <a:buNone/>
            </a:pPr>
            <a:r>
              <a:rPr lang="en-US" sz="3600" dirty="0">
                <a:solidFill>
                  <a:schemeClr val="tx1"/>
                </a:solidFill>
              </a:rPr>
              <a:t>These behaviors impact her ability to follow teacher directions, develop supportive relationships with adults, seek help (as needed), and complete assignments.  </a:t>
            </a:r>
          </a:p>
          <a:p>
            <a:endParaRPr lang="en-US" dirty="0"/>
          </a:p>
        </p:txBody>
      </p:sp>
    </p:spTree>
    <p:extLst>
      <p:ext uri="{BB962C8B-B14F-4D97-AF65-F5344CB8AC3E}">
        <p14:creationId xmlns:p14="http://schemas.microsoft.com/office/powerpoint/2010/main" val="378176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04" y="562330"/>
            <a:ext cx="10353762" cy="970450"/>
          </a:xfrm>
        </p:spPr>
        <p:txBody>
          <a:bodyPr>
            <a:noAutofit/>
          </a:bodyPr>
          <a:lstStyle/>
          <a:p>
            <a:pPr marL="36900" lvl="0">
              <a:spcBef>
                <a:spcPct val="20000"/>
              </a:spcBef>
              <a:spcAft>
                <a:spcPts val="600"/>
              </a:spcAft>
              <a:buClr>
                <a:srgbClr val="DADADA"/>
              </a:buClr>
              <a:buSzPct val="70000"/>
            </a:pPr>
            <a:r>
              <a:rPr lang="en-US" sz="4400" u="sng"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a typeface="Tahoma" panose="020B0604030504040204" pitchFamily="34" charset="0"/>
                <a:cs typeface="Tahoma" panose="020B0604030504040204" pitchFamily="34" charset="0"/>
              </a:rPr>
              <a:t>When</a:t>
            </a:r>
            <a:r>
              <a:rPr lang="en-US" sz="4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a typeface="Tahoma" panose="020B0604030504040204" pitchFamily="34" charset="0"/>
                <a:cs typeface="Tahoma" panose="020B0604030504040204" pitchFamily="34" charset="0"/>
              </a:rPr>
              <a:t> and </a:t>
            </a:r>
            <a:r>
              <a:rPr lang="en-US" sz="4400" u="sng"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a typeface="Tahoma" panose="020B0604030504040204" pitchFamily="34" charset="0"/>
                <a:cs typeface="Tahoma" panose="020B0604030504040204" pitchFamily="34" charset="0"/>
              </a:rPr>
              <a:t>Where</a:t>
            </a:r>
            <a:r>
              <a:rPr lang="en-US" sz="44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ea typeface="Tahoma" panose="020B0604030504040204" pitchFamily="34" charset="0"/>
                <a:cs typeface="Tahoma" panose="020B0604030504040204" pitchFamily="34" charset="0"/>
              </a:rPr>
              <a:t> is the need having an impact the student throughout the day?</a:t>
            </a:r>
          </a:p>
        </p:txBody>
      </p:sp>
      <p:sp>
        <p:nvSpPr>
          <p:cNvPr id="3" name="Content Placeholder 2"/>
          <p:cNvSpPr>
            <a:spLocks noGrp="1"/>
          </p:cNvSpPr>
          <p:nvPr>
            <p:ph idx="1"/>
          </p:nvPr>
        </p:nvSpPr>
        <p:spPr>
          <a:xfrm>
            <a:off x="814404" y="2212921"/>
            <a:ext cx="10353762" cy="4058751"/>
          </a:xfrm>
          <a:ln>
            <a:solidFill>
              <a:schemeClr val="tx1"/>
            </a:solidFill>
          </a:ln>
        </p:spPr>
        <p:txBody>
          <a:bodyPr/>
          <a:lstStyle/>
          <a:p>
            <a:pPr marL="36900" indent="0">
              <a:buNone/>
            </a:pPr>
            <a:r>
              <a:rPr lang="en-US" sz="3600" dirty="0">
                <a:solidFill>
                  <a:schemeClr val="tx1"/>
                </a:solidFill>
              </a:rPr>
              <a:t>Angela’s behavior occurs most often during academic instruction </a:t>
            </a:r>
            <a:r>
              <a:rPr lang="en-US" sz="3600" dirty="0" smtClean="0">
                <a:solidFill>
                  <a:schemeClr val="tx1"/>
                </a:solidFill>
              </a:rPr>
              <a:t>across the school day and </a:t>
            </a:r>
            <a:r>
              <a:rPr lang="en-US" sz="3600" dirty="0">
                <a:solidFill>
                  <a:schemeClr val="tx1"/>
                </a:solidFill>
              </a:rPr>
              <a:t>in particular when asked to complete tasks independently.  However, on occasion she has demonstrated these behaviors during non-academic times (e.g. lunchtime, related arts, transitions between classes) in response to teacher redirection.</a:t>
            </a:r>
          </a:p>
          <a:p>
            <a:endParaRPr lang="en-US" dirty="0"/>
          </a:p>
        </p:txBody>
      </p:sp>
    </p:spTree>
    <p:extLst>
      <p:ext uri="{BB962C8B-B14F-4D97-AF65-F5344CB8AC3E}">
        <p14:creationId xmlns:p14="http://schemas.microsoft.com/office/powerpoint/2010/main" val="335964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77" y="-106017"/>
            <a:ext cx="10353762" cy="970450"/>
          </a:xfrm>
        </p:spPr>
        <p:txBody>
          <a:bodyPr>
            <a:normAutofit/>
          </a:bodyPr>
          <a:lstStyle/>
          <a:p>
            <a:r>
              <a:rPr lang="en-US" sz="4400" dirty="0" smtClean="0"/>
              <a:t>What must the IEP contain?</a:t>
            </a:r>
            <a:endParaRPr lang="en-US" sz="4400" dirty="0"/>
          </a:p>
        </p:txBody>
      </p:sp>
      <p:sp>
        <p:nvSpPr>
          <p:cNvPr id="4" name="Content Placeholder 3"/>
          <p:cNvSpPr>
            <a:spLocks noGrp="1"/>
          </p:cNvSpPr>
          <p:nvPr>
            <p:ph idx="1"/>
          </p:nvPr>
        </p:nvSpPr>
        <p:spPr>
          <a:xfrm>
            <a:off x="151742" y="705406"/>
            <a:ext cx="11430658" cy="4648473"/>
          </a:xfrm>
        </p:spPr>
        <p:txBody>
          <a:bodyPr>
            <a:noAutofit/>
          </a:bodyPr>
          <a:lstStyle/>
          <a:p>
            <a:r>
              <a:rPr lang="en-US" sz="3600" dirty="0" smtClean="0"/>
              <a:t>For ALL Students:</a:t>
            </a:r>
          </a:p>
          <a:p>
            <a:pPr lvl="1"/>
            <a:r>
              <a:rPr lang="en-US" sz="3600" dirty="0" smtClean="0"/>
              <a:t>Present levels of performance</a:t>
            </a:r>
          </a:p>
          <a:p>
            <a:pPr lvl="1">
              <a:spcAft>
                <a:spcPts val="0"/>
              </a:spcAft>
            </a:pPr>
            <a:r>
              <a:rPr lang="en-US" sz="4000" b="1" dirty="0" smtClean="0">
                <a:solidFill>
                  <a:srgbClr val="FFFF43"/>
                </a:solidFill>
              </a:rPr>
              <a:t>Measurable goals</a:t>
            </a:r>
          </a:p>
          <a:p>
            <a:pPr lvl="1">
              <a:spcAft>
                <a:spcPts val="0"/>
              </a:spcAft>
            </a:pPr>
            <a:r>
              <a:rPr lang="en-US" sz="3600" dirty="0" smtClean="0"/>
              <a:t>Assessment status</a:t>
            </a:r>
          </a:p>
          <a:p>
            <a:pPr lvl="1">
              <a:spcAft>
                <a:spcPts val="0"/>
              </a:spcAft>
            </a:pPr>
            <a:r>
              <a:rPr lang="en-US" sz="3600" dirty="0" smtClean="0"/>
              <a:t>Nonparticipation with nondisabled students</a:t>
            </a:r>
          </a:p>
          <a:p>
            <a:pPr lvl="1">
              <a:spcAft>
                <a:spcPts val="0"/>
              </a:spcAft>
            </a:pPr>
            <a:r>
              <a:rPr lang="en-US" sz="3600" dirty="0" smtClean="0"/>
              <a:t>All needed services fully described (amount, frequency, etc.)</a:t>
            </a:r>
          </a:p>
          <a:p>
            <a:pPr lvl="1">
              <a:spcAft>
                <a:spcPts val="0"/>
              </a:spcAft>
            </a:pPr>
            <a:r>
              <a:rPr lang="en-US" sz="3600" dirty="0" smtClean="0"/>
              <a:t>Progress measurement and reporting</a:t>
            </a:r>
          </a:p>
          <a:p>
            <a:pPr lvl="1">
              <a:spcAft>
                <a:spcPts val="0"/>
              </a:spcAft>
            </a:pPr>
            <a:r>
              <a:rPr lang="en-US" sz="3600" dirty="0" smtClean="0"/>
              <a:t>Transition goals and services (ages 16 and up)</a:t>
            </a:r>
            <a:endParaRPr lang="en-US" sz="3600" dirty="0"/>
          </a:p>
        </p:txBody>
      </p:sp>
    </p:spTree>
    <p:extLst>
      <p:ext uri="{BB962C8B-B14F-4D97-AF65-F5344CB8AC3E}">
        <p14:creationId xmlns:p14="http://schemas.microsoft.com/office/powerpoint/2010/main" val="1527713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947333"/>
            <a:ext cx="10515600" cy="1114955"/>
          </a:xfrm>
        </p:spPr>
        <p:txBody>
          <a:bodyPr>
            <a:normAutofit fontScale="90000"/>
          </a:bodyPr>
          <a:lstStyle/>
          <a:p>
            <a:pPr algn="ctr"/>
            <a:r>
              <a:rPr lang="en-US" dirty="0" smtClean="0"/>
              <a:t>The Delaware Positive Behavior Support Project is a collaboration with the DE Department of Education, the UD Center for Disabilities Studies, and Delaware Public Schools.</a:t>
            </a:r>
            <a:endParaRPr lang="en-US" dirty="0"/>
          </a:p>
        </p:txBody>
      </p:sp>
      <p:pic>
        <p:nvPicPr>
          <p:cNvPr id="8" name="Picture 7" descr="H:\Projects\Positive Behavioral Supports\Logos\smallDoelogo.jpg"/>
          <p:cNvPicPr/>
          <p:nvPr/>
        </p:nvPicPr>
        <p:blipFill>
          <a:blip r:embed="rId2">
            <a:extLst>
              <a:ext uri="{28A0092B-C50C-407E-A947-70E740481C1C}">
                <a14:useLocalDpi xmlns:a14="http://schemas.microsoft.com/office/drawing/2010/main" val="0"/>
              </a:ext>
            </a:extLst>
          </a:blip>
          <a:srcRect/>
          <a:stretch>
            <a:fillRect/>
          </a:stretch>
        </p:blipFill>
        <p:spPr bwMode="auto">
          <a:xfrm>
            <a:off x="752707" y="4930233"/>
            <a:ext cx="1485900" cy="1498971"/>
          </a:xfrm>
          <a:prstGeom prst="rect">
            <a:avLst/>
          </a:prstGeom>
          <a:noFill/>
          <a:ln>
            <a:noFill/>
          </a:ln>
        </p:spPr>
      </p:pic>
      <p:pic>
        <p:nvPicPr>
          <p:cNvPr id="9" name="Picture 8" descr="CDS-UD_logo_rgb.jpg.jpg"/>
          <p:cNvPicPr>
            <a:picLocks noChangeAspect="1"/>
          </p:cNvPicPr>
          <p:nvPr/>
        </p:nvPicPr>
        <p:blipFill>
          <a:blip r:embed="rId3"/>
          <a:stretch>
            <a:fillRect/>
          </a:stretch>
        </p:blipFill>
        <p:spPr>
          <a:xfrm>
            <a:off x="4035589" y="5239836"/>
            <a:ext cx="3429000" cy="935182"/>
          </a:xfrm>
          <a:prstGeom prst="rect">
            <a:avLst/>
          </a:prstGeom>
        </p:spPr>
      </p:pic>
      <p:pic>
        <p:nvPicPr>
          <p:cNvPr id="10" name="Picture 9"/>
          <p:cNvPicPr>
            <a:picLocks noChangeAspect="1"/>
          </p:cNvPicPr>
          <p:nvPr/>
        </p:nvPicPr>
        <p:blipFill>
          <a:blip r:embed="rId4"/>
          <a:stretch>
            <a:fillRect/>
          </a:stretch>
        </p:blipFill>
        <p:spPr>
          <a:xfrm>
            <a:off x="9550400" y="5184418"/>
            <a:ext cx="1803400" cy="990600"/>
          </a:xfrm>
          <a:prstGeom prst="rect">
            <a:avLst/>
          </a:prstGeom>
        </p:spPr>
      </p:pic>
    </p:spTree>
    <p:extLst>
      <p:ext uri="{BB962C8B-B14F-4D97-AF65-F5344CB8AC3E}">
        <p14:creationId xmlns:p14="http://schemas.microsoft.com/office/powerpoint/2010/main" val="236777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4 at 10.38.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20" y="168966"/>
            <a:ext cx="10426148" cy="6480312"/>
          </a:xfrm>
          <a:prstGeom prst="rect">
            <a:avLst/>
          </a:prstGeom>
        </p:spPr>
      </p:pic>
      <p:sp>
        <p:nvSpPr>
          <p:cNvPr id="3" name="Rectangle 2"/>
          <p:cNvSpPr/>
          <p:nvPr/>
        </p:nvSpPr>
        <p:spPr>
          <a:xfrm>
            <a:off x="2787660" y="0"/>
            <a:ext cx="6716069" cy="769441"/>
          </a:xfrm>
          <a:prstGeom prst="rect">
            <a:avLst/>
          </a:prstGeom>
        </p:spPr>
        <p:txBody>
          <a:bodyPr wrap="none">
            <a:spAutoFit/>
          </a:bodyPr>
          <a:lstStyle/>
          <a:p>
            <a:r>
              <a:rPr lang="en-US" sz="4400" dirty="0">
                <a:solidFill>
                  <a:schemeClr val="bg1"/>
                </a:solidFill>
              </a:rPr>
              <a:t>Writing a Measurable Goal</a:t>
            </a:r>
          </a:p>
        </p:txBody>
      </p:sp>
    </p:spTree>
    <p:extLst>
      <p:ext uri="{BB962C8B-B14F-4D97-AF65-F5344CB8AC3E}">
        <p14:creationId xmlns:p14="http://schemas.microsoft.com/office/powerpoint/2010/main" val="2477174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109" y="153594"/>
            <a:ext cx="9424941" cy="1067595"/>
          </a:xfrm>
        </p:spPr>
        <p:txBody>
          <a:bodyPr>
            <a:noAutofit/>
          </a:bodyPr>
          <a:lstStyle/>
          <a:p>
            <a:r>
              <a:rPr lang="en-US" sz="4400" b="1" dirty="0" smtClean="0"/>
              <a:t>Is the goal measurable?</a:t>
            </a:r>
            <a:endParaRPr lang="en-US" sz="4400" b="1" dirty="0"/>
          </a:p>
        </p:txBody>
      </p:sp>
      <p:sp>
        <p:nvSpPr>
          <p:cNvPr id="4" name="Content Placeholder 3"/>
          <p:cNvSpPr>
            <a:spLocks noGrp="1"/>
          </p:cNvSpPr>
          <p:nvPr>
            <p:ph idx="1"/>
          </p:nvPr>
        </p:nvSpPr>
        <p:spPr>
          <a:xfrm>
            <a:off x="893917" y="1503849"/>
            <a:ext cx="10353762" cy="4936708"/>
          </a:xfrm>
        </p:spPr>
        <p:txBody>
          <a:bodyPr>
            <a:normAutofit fontScale="92500"/>
          </a:bodyPr>
          <a:lstStyle/>
          <a:p>
            <a:r>
              <a:rPr lang="en-US" sz="3600" dirty="0" smtClean="0"/>
              <a:t>… Angela will demonstrate anger management skills in 4 out of 5 opportunities</a:t>
            </a:r>
          </a:p>
          <a:p>
            <a:r>
              <a:rPr lang="en-US" sz="3600" dirty="0" smtClean="0"/>
              <a:t>… Angela will manage her frustration 80% of the time</a:t>
            </a:r>
          </a:p>
          <a:p>
            <a:r>
              <a:rPr lang="en-US" sz="3600" dirty="0" smtClean="0"/>
              <a:t>... Angela will choose to be responsible for her own behavior or her parents will be called to remove her from school.</a:t>
            </a:r>
          </a:p>
          <a:p>
            <a:r>
              <a:rPr lang="en-US" sz="3600" dirty="0" smtClean="0"/>
              <a:t>… Angela will develop a positive, hardworking attitude to understand grade level reading content.</a:t>
            </a:r>
          </a:p>
          <a:p>
            <a:pPr marL="36900" indent="0">
              <a:buNone/>
            </a:pPr>
            <a:endParaRPr lang="en-US" dirty="0" smtClean="0"/>
          </a:p>
        </p:txBody>
      </p:sp>
    </p:spTree>
    <p:extLst>
      <p:ext uri="{BB962C8B-B14F-4D97-AF65-F5344CB8AC3E}">
        <p14:creationId xmlns:p14="http://schemas.microsoft.com/office/powerpoint/2010/main" val="6860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Angela’s Present Level of Performance</a:t>
            </a:r>
            <a:endParaRPr lang="en-US" sz="4400" dirty="0"/>
          </a:p>
        </p:txBody>
      </p:sp>
      <p:sp>
        <p:nvSpPr>
          <p:cNvPr id="3" name="Content Placeholder 2"/>
          <p:cNvSpPr>
            <a:spLocks noGrp="1"/>
          </p:cNvSpPr>
          <p:nvPr>
            <p:ph idx="1"/>
          </p:nvPr>
        </p:nvSpPr>
        <p:spPr>
          <a:xfrm>
            <a:off x="1031026" y="1580050"/>
            <a:ext cx="10353762" cy="4079631"/>
          </a:xfrm>
        </p:spPr>
        <p:txBody>
          <a:bodyPr>
            <a:normAutofit/>
          </a:bodyPr>
          <a:lstStyle/>
          <a:p>
            <a:pPr marL="36900" indent="0" algn="ctr">
              <a:buNone/>
            </a:pPr>
            <a:endParaRPr lang="en-US" dirty="0"/>
          </a:p>
          <a:p>
            <a:pPr marL="36900" indent="0" algn="ctr">
              <a:buNone/>
            </a:pPr>
            <a:r>
              <a:rPr lang="en-US" sz="3600" dirty="0" smtClean="0"/>
              <a:t>“When presented with an independent academic task, Angela currently follows through with the direction or uses a coping strategy (ask for help, request a break) instead of demonstrating verbal aggression in </a:t>
            </a:r>
            <a:r>
              <a:rPr lang="en-US" sz="3600" b="1" dirty="0" smtClean="0"/>
              <a:t>0/6 academic subjects </a:t>
            </a:r>
            <a:r>
              <a:rPr lang="en-US" sz="3600" dirty="0" smtClean="0"/>
              <a:t>as reported by her teachers.”</a:t>
            </a:r>
            <a:endParaRPr lang="en-US" sz="3600" dirty="0"/>
          </a:p>
        </p:txBody>
      </p:sp>
      <p:sp>
        <p:nvSpPr>
          <p:cNvPr id="4" name="TextBox 3"/>
          <p:cNvSpPr txBox="1"/>
          <p:nvPr/>
        </p:nvSpPr>
        <p:spPr>
          <a:xfrm>
            <a:off x="4337538" y="5983800"/>
            <a:ext cx="8018585" cy="646331"/>
          </a:xfrm>
          <a:prstGeom prst="rect">
            <a:avLst/>
          </a:prstGeom>
          <a:noFill/>
        </p:spPr>
        <p:txBody>
          <a:bodyPr wrap="square" rtlCol="0">
            <a:spAutoFit/>
          </a:bodyPr>
          <a:lstStyle/>
          <a:p>
            <a:r>
              <a:rPr lang="en-US" sz="3600" dirty="0" smtClean="0">
                <a:solidFill>
                  <a:srgbClr val="FFFF43"/>
                </a:solidFill>
              </a:rPr>
              <a:t>Is it measurable?</a:t>
            </a:r>
            <a:endParaRPr lang="en-US" sz="3600" dirty="0">
              <a:solidFill>
                <a:srgbClr val="FFFF43"/>
              </a:solidFill>
            </a:endParaRPr>
          </a:p>
        </p:txBody>
      </p:sp>
    </p:spTree>
    <p:extLst>
      <p:ext uri="{BB962C8B-B14F-4D97-AF65-F5344CB8AC3E}">
        <p14:creationId xmlns:p14="http://schemas.microsoft.com/office/powerpoint/2010/main" val="924710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733" y="-125896"/>
            <a:ext cx="10353762" cy="970450"/>
          </a:xfrm>
        </p:spPr>
        <p:txBody>
          <a:bodyPr/>
          <a:lstStyle/>
          <a:p>
            <a:r>
              <a:rPr lang="en-US" dirty="0" smtClean="0"/>
              <a:t>Angela’s Daily Progress Report</a:t>
            </a:r>
            <a:endParaRPr lang="en-US" dirty="0"/>
          </a:p>
        </p:txBody>
      </p:sp>
      <p:pic>
        <p:nvPicPr>
          <p:cNvPr id="4" name="Content Placeholder 3"/>
          <p:cNvPicPr>
            <a:picLocks noGrp="1" noChangeAspect="1"/>
          </p:cNvPicPr>
          <p:nvPr>
            <p:ph idx="1"/>
          </p:nvPr>
        </p:nvPicPr>
        <p:blipFill>
          <a:blip r:embed="rId3"/>
          <a:stretch>
            <a:fillRect/>
          </a:stretch>
        </p:blipFill>
        <p:spPr>
          <a:xfrm>
            <a:off x="1349711" y="730762"/>
            <a:ext cx="9680713" cy="6032462"/>
          </a:xfrm>
          <a:prstGeom prst="rect">
            <a:avLst/>
          </a:prstGeom>
        </p:spPr>
      </p:pic>
    </p:spTree>
    <p:extLst>
      <p:ext uri="{BB962C8B-B14F-4D97-AF65-F5344CB8AC3E}">
        <p14:creationId xmlns:p14="http://schemas.microsoft.com/office/powerpoint/2010/main" val="3449620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Angela’s Data Chart</a:t>
            </a:r>
            <a:endParaRPr lang="en-US" sz="4400" dirty="0"/>
          </a:p>
        </p:txBody>
      </p:sp>
      <p:sp>
        <p:nvSpPr>
          <p:cNvPr id="3" name="Content Placeholder 2"/>
          <p:cNvSpPr>
            <a:spLocks noGrp="1"/>
          </p:cNvSpPr>
          <p:nvPr>
            <p:ph idx="1"/>
          </p:nvPr>
        </p:nvSpPr>
        <p:spPr>
          <a:xfrm>
            <a:off x="913795" y="1837224"/>
            <a:ext cx="10353762" cy="4058751"/>
          </a:xfrm>
        </p:spPr>
        <p:txBody>
          <a:bodyPr>
            <a:normAutofit/>
          </a:bodyPr>
          <a:lstStyle/>
          <a:p>
            <a:pPr marL="36900" indent="0">
              <a:buNone/>
            </a:pPr>
            <a:r>
              <a:rPr lang="en-US" sz="3600" dirty="0" smtClean="0"/>
              <a:t>Chart outlines the manner in which data will be collected for Angela’s IEP goal.   After each subject, the teacher will circle a 2, 1 or 0.  The goal for the IEP is an average of 1 across all subject areas for respectful, responsible and safe.</a:t>
            </a:r>
            <a:endParaRPr lang="en-US" sz="3600" dirty="0"/>
          </a:p>
        </p:txBody>
      </p:sp>
    </p:spTree>
    <p:extLst>
      <p:ext uri="{BB962C8B-B14F-4D97-AF65-F5344CB8AC3E}">
        <p14:creationId xmlns:p14="http://schemas.microsoft.com/office/powerpoint/2010/main" val="363253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77" y="-106017"/>
            <a:ext cx="10353762" cy="970450"/>
          </a:xfrm>
        </p:spPr>
        <p:txBody>
          <a:bodyPr>
            <a:normAutofit/>
          </a:bodyPr>
          <a:lstStyle/>
          <a:p>
            <a:r>
              <a:rPr lang="en-US" sz="4400" dirty="0" smtClean="0"/>
              <a:t>What must the IEP contain?</a:t>
            </a:r>
            <a:endParaRPr lang="en-US" sz="4400" dirty="0"/>
          </a:p>
        </p:txBody>
      </p:sp>
      <p:sp>
        <p:nvSpPr>
          <p:cNvPr id="4" name="Content Placeholder 3"/>
          <p:cNvSpPr>
            <a:spLocks noGrp="1"/>
          </p:cNvSpPr>
          <p:nvPr>
            <p:ph idx="1"/>
          </p:nvPr>
        </p:nvSpPr>
        <p:spPr>
          <a:xfrm>
            <a:off x="151742" y="611622"/>
            <a:ext cx="11085997" cy="4648473"/>
          </a:xfrm>
        </p:spPr>
        <p:txBody>
          <a:bodyPr>
            <a:noAutofit/>
          </a:bodyPr>
          <a:lstStyle/>
          <a:p>
            <a:r>
              <a:rPr lang="en-US" sz="3600" dirty="0" smtClean="0"/>
              <a:t>For ALL Students:</a:t>
            </a:r>
          </a:p>
          <a:p>
            <a:pPr lvl="1">
              <a:spcAft>
                <a:spcPts val="0"/>
              </a:spcAft>
            </a:pPr>
            <a:r>
              <a:rPr lang="en-US" sz="3600" dirty="0" smtClean="0"/>
              <a:t>Present levels of performance</a:t>
            </a:r>
          </a:p>
          <a:p>
            <a:pPr lvl="1">
              <a:spcAft>
                <a:spcPts val="0"/>
              </a:spcAft>
            </a:pPr>
            <a:r>
              <a:rPr lang="en-US" sz="3600" dirty="0" smtClean="0"/>
              <a:t>Measurable goals</a:t>
            </a:r>
          </a:p>
          <a:p>
            <a:pPr lvl="1">
              <a:spcAft>
                <a:spcPts val="0"/>
              </a:spcAft>
            </a:pPr>
            <a:r>
              <a:rPr lang="en-US" sz="3600" dirty="0" smtClean="0"/>
              <a:t>Assessment status</a:t>
            </a:r>
          </a:p>
          <a:p>
            <a:pPr lvl="1">
              <a:spcAft>
                <a:spcPts val="0"/>
              </a:spcAft>
            </a:pPr>
            <a:r>
              <a:rPr lang="en-US" sz="3600" dirty="0" smtClean="0"/>
              <a:t>Nonparticipation with nondisabled students</a:t>
            </a:r>
          </a:p>
          <a:p>
            <a:pPr lvl="1">
              <a:spcAft>
                <a:spcPts val="0"/>
              </a:spcAft>
            </a:pPr>
            <a:r>
              <a:rPr lang="en-US" sz="3600" b="1" dirty="0" smtClean="0">
                <a:solidFill>
                  <a:srgbClr val="FFFF00"/>
                </a:solidFill>
              </a:rPr>
              <a:t>All needed services fully described (amount, frequency, etc.)</a:t>
            </a:r>
          </a:p>
          <a:p>
            <a:pPr lvl="1">
              <a:spcAft>
                <a:spcPts val="0"/>
              </a:spcAft>
            </a:pPr>
            <a:r>
              <a:rPr lang="en-US" sz="3600" dirty="0" smtClean="0"/>
              <a:t>Progress measurement and reporting</a:t>
            </a:r>
          </a:p>
          <a:p>
            <a:pPr lvl="1">
              <a:spcAft>
                <a:spcPts val="0"/>
              </a:spcAft>
            </a:pPr>
            <a:r>
              <a:rPr lang="en-US" sz="3600" dirty="0" smtClean="0"/>
              <a:t>Transition goals and services (ages 16 and up)</a:t>
            </a:r>
            <a:endParaRPr lang="en-US" sz="3600" dirty="0"/>
          </a:p>
        </p:txBody>
      </p:sp>
    </p:spTree>
    <p:extLst>
      <p:ext uri="{BB962C8B-B14F-4D97-AF65-F5344CB8AC3E}">
        <p14:creationId xmlns:p14="http://schemas.microsoft.com/office/powerpoint/2010/main" val="3726846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9969"/>
            <a:ext cx="10353762" cy="970450"/>
          </a:xfrm>
        </p:spPr>
        <p:txBody>
          <a:bodyPr>
            <a:normAutofit/>
          </a:bodyPr>
          <a:lstStyle/>
          <a:p>
            <a:r>
              <a:rPr lang="en-US" sz="4400" dirty="0" smtClean="0"/>
              <a:t>Description of Services</a:t>
            </a:r>
            <a:endParaRPr lang="en-US" sz="4400" dirty="0"/>
          </a:p>
        </p:txBody>
      </p:sp>
      <p:sp>
        <p:nvSpPr>
          <p:cNvPr id="3" name="Content Placeholder 2"/>
          <p:cNvSpPr>
            <a:spLocks noGrp="1"/>
          </p:cNvSpPr>
          <p:nvPr>
            <p:ph idx="1"/>
          </p:nvPr>
        </p:nvSpPr>
        <p:spPr>
          <a:xfrm>
            <a:off x="913795" y="1568326"/>
            <a:ext cx="10353762" cy="4058751"/>
          </a:xfrm>
        </p:spPr>
        <p:txBody>
          <a:bodyPr>
            <a:noAutofit/>
          </a:bodyPr>
          <a:lstStyle/>
          <a:p>
            <a:pPr marL="36900" indent="0" algn="ctr">
              <a:buNone/>
            </a:pPr>
            <a:r>
              <a:rPr lang="en-US" sz="3600" dirty="0" smtClean="0"/>
              <a:t>What do we want student to do instead of using problem behavior?</a:t>
            </a:r>
            <a:br>
              <a:rPr lang="en-US" sz="3600" dirty="0" smtClean="0"/>
            </a:br>
            <a:endParaRPr lang="en-US" sz="3600" dirty="0" smtClean="0"/>
          </a:p>
          <a:p>
            <a:pPr marL="36900" indent="0" algn="ctr">
              <a:buNone/>
            </a:pPr>
            <a:r>
              <a:rPr lang="en-US" sz="3600" dirty="0"/>
              <a:t>How will we </a:t>
            </a:r>
            <a:r>
              <a:rPr lang="en-US" sz="3600" dirty="0" smtClean="0"/>
              <a:t>teach/acknowledge the new behavior?</a:t>
            </a:r>
            <a:endParaRPr lang="en-US" sz="3600" dirty="0"/>
          </a:p>
          <a:p>
            <a:pPr marL="36900" indent="0" algn="ctr">
              <a:buNone/>
            </a:pPr>
            <a:endParaRPr lang="en-US" sz="3600" dirty="0"/>
          </a:p>
          <a:p>
            <a:pPr marL="36900" indent="0" algn="ctr">
              <a:buNone/>
            </a:pPr>
            <a:r>
              <a:rPr lang="en-US" sz="3600" dirty="0" smtClean="0"/>
              <a:t>What accommodations/modifications can we provide to prevent the challenging behavior?</a:t>
            </a:r>
          </a:p>
          <a:p>
            <a:pPr marL="36900" indent="0" algn="ctr">
              <a:buNone/>
            </a:pPr>
            <a:endParaRPr lang="en-US" sz="3600" dirty="0"/>
          </a:p>
        </p:txBody>
      </p:sp>
    </p:spTree>
    <p:extLst>
      <p:ext uri="{BB962C8B-B14F-4D97-AF65-F5344CB8AC3E}">
        <p14:creationId xmlns:p14="http://schemas.microsoft.com/office/powerpoint/2010/main" val="448733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48" y="747503"/>
            <a:ext cx="11479695" cy="1212350"/>
          </a:xfrm>
        </p:spPr>
        <p:txBody>
          <a:bodyPr>
            <a:noAutofit/>
          </a:bodyPr>
          <a:lstStyle/>
          <a:p>
            <a:r>
              <a:rPr lang="en-US" sz="4400" b="1" dirty="0" smtClean="0"/>
              <a:t>Other Special Factors</a:t>
            </a:r>
            <a:endParaRPr lang="en-US" sz="4400" b="1" dirty="0"/>
          </a:p>
        </p:txBody>
      </p:sp>
      <p:sp>
        <p:nvSpPr>
          <p:cNvPr id="3" name="Content Placeholder 2"/>
          <p:cNvSpPr>
            <a:spLocks noGrp="1"/>
          </p:cNvSpPr>
          <p:nvPr>
            <p:ph idx="1"/>
          </p:nvPr>
        </p:nvSpPr>
        <p:spPr>
          <a:xfrm>
            <a:off x="625336" y="2553937"/>
            <a:ext cx="10964518" cy="2729263"/>
          </a:xfrm>
        </p:spPr>
        <p:txBody>
          <a:bodyPr>
            <a:normAutofit/>
          </a:bodyPr>
          <a:lstStyle/>
          <a:p>
            <a:pPr marL="36900" indent="0">
              <a:buNone/>
            </a:pPr>
            <a:r>
              <a:rPr lang="en-US" sz="3600" dirty="0" smtClean="0">
                <a:solidFill>
                  <a:schemeClr val="tx1"/>
                </a:solidFill>
                <a:ea typeface="Tahoma" panose="020B0604030504040204" pitchFamily="34" charset="0"/>
                <a:cs typeface="Tahoma" panose="020B0604030504040204" pitchFamily="34" charset="0"/>
              </a:rPr>
              <a:t>In </a:t>
            </a:r>
            <a:r>
              <a:rPr lang="en-US" sz="3600" dirty="0">
                <a:solidFill>
                  <a:schemeClr val="tx1"/>
                </a:solidFill>
                <a:ea typeface="Tahoma" panose="020B0604030504040204" pitchFamily="34" charset="0"/>
                <a:cs typeface="Tahoma" panose="020B0604030504040204" pitchFamily="34" charset="0"/>
              </a:rPr>
              <a:t>the case of a child whose </a:t>
            </a:r>
            <a:r>
              <a:rPr lang="en-US" sz="3600" b="1" dirty="0">
                <a:solidFill>
                  <a:schemeClr val="tx1"/>
                </a:solidFill>
                <a:ea typeface="Tahoma" panose="020B0604030504040204" pitchFamily="34" charset="0"/>
                <a:cs typeface="Tahoma" panose="020B0604030504040204" pitchFamily="34" charset="0"/>
              </a:rPr>
              <a:t>behavior</a:t>
            </a:r>
            <a:r>
              <a:rPr lang="en-US" sz="3600" dirty="0">
                <a:solidFill>
                  <a:schemeClr val="tx1"/>
                </a:solidFill>
                <a:ea typeface="Tahoma" panose="020B0604030504040204" pitchFamily="34" charset="0"/>
                <a:cs typeface="Tahoma" panose="020B0604030504040204" pitchFamily="34" charset="0"/>
              </a:rPr>
              <a:t> impedes the child’s learning or that of others, consider the use of positive behavioral interventions and supports, and other strategies, to address that </a:t>
            </a:r>
            <a:r>
              <a:rPr lang="en-US" sz="3600" dirty="0" smtClean="0">
                <a:solidFill>
                  <a:schemeClr val="tx1"/>
                </a:solidFill>
                <a:ea typeface="Tahoma" panose="020B0604030504040204" pitchFamily="34" charset="0"/>
                <a:cs typeface="Tahoma" panose="020B0604030504040204" pitchFamily="34" charset="0"/>
              </a:rPr>
              <a:t>behavior (IDEA, 2004)</a:t>
            </a:r>
            <a:endParaRPr lang="en-US" dirty="0">
              <a:solidFill>
                <a:srgbClr val="000000"/>
              </a:solidFill>
            </a:endParaRPr>
          </a:p>
        </p:txBody>
      </p:sp>
    </p:spTree>
    <p:extLst>
      <p:ext uri="{BB962C8B-B14F-4D97-AF65-F5344CB8AC3E}">
        <p14:creationId xmlns:p14="http://schemas.microsoft.com/office/powerpoint/2010/main" val="3720594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915" y="325120"/>
            <a:ext cx="10353762" cy="970450"/>
          </a:xfrm>
        </p:spPr>
        <p:txBody>
          <a:bodyPr>
            <a:normAutofit/>
          </a:bodyPr>
          <a:lstStyle/>
          <a:p>
            <a:r>
              <a:rPr lang="en-US" sz="4400" dirty="0" smtClean="0"/>
              <a:t>PBS for All </a:t>
            </a:r>
            <a:r>
              <a:rPr lang="en-US" sz="4400" dirty="0"/>
              <a:t>S</a:t>
            </a:r>
            <a:r>
              <a:rPr lang="en-US" sz="4400" dirty="0" smtClean="0"/>
              <a:t>tudents</a:t>
            </a:r>
            <a:endParaRPr lang="en-US" sz="4400" dirty="0"/>
          </a:p>
        </p:txBody>
      </p:sp>
      <p:sp>
        <p:nvSpPr>
          <p:cNvPr id="5" name="Content Placeholder 4"/>
          <p:cNvSpPr>
            <a:spLocks noGrp="1"/>
          </p:cNvSpPr>
          <p:nvPr>
            <p:ph idx="1"/>
          </p:nvPr>
        </p:nvSpPr>
        <p:spPr>
          <a:xfrm>
            <a:off x="899915" y="1813557"/>
            <a:ext cx="10178322" cy="3593591"/>
          </a:xfrm>
        </p:spPr>
        <p:txBody>
          <a:bodyPr>
            <a:noAutofit/>
          </a:bodyPr>
          <a:lstStyle/>
          <a:p>
            <a:pPr marL="571500" indent="-571500"/>
            <a:r>
              <a:rPr lang="en-US" sz="3600" dirty="0" smtClean="0"/>
              <a:t>PBS systems are about changing the environment and changing adult behavior</a:t>
            </a:r>
          </a:p>
          <a:p>
            <a:pPr marL="571500" indent="-571500"/>
            <a:r>
              <a:rPr lang="en-US" sz="3600" dirty="0" smtClean="0"/>
              <a:t>Positive Behavior Support practices are provided to ALL students </a:t>
            </a:r>
            <a:endParaRPr lang="en-US" sz="3600" dirty="0"/>
          </a:p>
          <a:p>
            <a:pPr marL="571500" indent="-571500"/>
            <a:r>
              <a:rPr lang="en-US" sz="3600" dirty="0" smtClean="0"/>
              <a:t>The goal at each tier is to TEACH skills, provide support and foster student self discipline</a:t>
            </a:r>
            <a:endParaRPr lang="en-US" sz="3600" dirty="0"/>
          </a:p>
        </p:txBody>
      </p:sp>
    </p:spTree>
    <p:extLst>
      <p:ext uri="{BB962C8B-B14F-4D97-AF65-F5344CB8AC3E}">
        <p14:creationId xmlns:p14="http://schemas.microsoft.com/office/powerpoint/2010/main" val="1622160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0999" y="1764797"/>
            <a:ext cx="2409403" cy="2949443"/>
          </a:xfrm>
          <a:prstGeom prst="rect">
            <a:avLst/>
          </a:prstGeom>
        </p:spPr>
      </p:pic>
      <p:sp>
        <p:nvSpPr>
          <p:cNvPr id="5" name="TextBox 4"/>
          <p:cNvSpPr txBox="1"/>
          <p:nvPr/>
        </p:nvSpPr>
        <p:spPr>
          <a:xfrm>
            <a:off x="4774743" y="1254359"/>
            <a:ext cx="6177738" cy="3970318"/>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All students benefit from PBS interventions and supports.  But, for a particular child, the same practice may be the difference between being able to participate in a routine/activity or not.</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619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737" y="520700"/>
            <a:ext cx="10353762" cy="970450"/>
          </a:xfrm>
        </p:spPr>
        <p:txBody>
          <a:bodyPr>
            <a:normAutofit/>
          </a:bodyPr>
          <a:lstStyle/>
          <a:p>
            <a:r>
              <a:rPr lang="en-US" sz="4400" dirty="0" smtClean="0"/>
              <a:t>Our Vision</a:t>
            </a:r>
            <a:endParaRPr lang="en-US" sz="4400" dirty="0"/>
          </a:p>
        </p:txBody>
      </p:sp>
      <p:sp>
        <p:nvSpPr>
          <p:cNvPr id="3" name="Content Placeholder 2"/>
          <p:cNvSpPr>
            <a:spLocks noGrp="1"/>
          </p:cNvSpPr>
          <p:nvPr>
            <p:ph idx="1"/>
          </p:nvPr>
        </p:nvSpPr>
        <p:spPr>
          <a:xfrm>
            <a:off x="913794" y="1788499"/>
            <a:ext cx="10325705" cy="5163651"/>
          </a:xfrm>
        </p:spPr>
        <p:txBody>
          <a:bodyPr>
            <a:noAutofit/>
          </a:bodyPr>
          <a:lstStyle/>
          <a:p>
            <a:pPr marL="36900" indent="0" algn="ctr">
              <a:buNone/>
            </a:pPr>
            <a:r>
              <a:rPr lang="en-US" altLang="en-US" sz="3600" dirty="0"/>
              <a:t> The system change goal of the Delaware Positive Behavior Support Initiative is to have every teacher and administrator in every school district in the state knowledgeable about and engaged in the use of Positive Behavior Supports as a means to enhance the learning of all students, including students with disabilities.  </a:t>
            </a:r>
            <a:endParaRPr lang="en-US" sz="3600" dirty="0"/>
          </a:p>
        </p:txBody>
      </p:sp>
    </p:spTree>
    <p:extLst>
      <p:ext uri="{BB962C8B-B14F-4D97-AF65-F5344CB8AC3E}">
        <p14:creationId xmlns:p14="http://schemas.microsoft.com/office/powerpoint/2010/main" val="248148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52371" y="20320"/>
            <a:ext cx="11458871" cy="970450"/>
          </a:xfrm>
        </p:spPr>
        <p:txBody>
          <a:bodyPr>
            <a:noAutofit/>
          </a:bodyPr>
          <a:lstStyle/>
          <a:p>
            <a:r>
              <a:rPr lang="en-US" sz="4400" b="1" dirty="0" smtClean="0">
                <a:solidFill>
                  <a:schemeClr val="tx1"/>
                </a:solidFill>
              </a:rPr>
              <a:t>Classroom </a:t>
            </a:r>
            <a:r>
              <a:rPr lang="en-US" sz="4400" b="1" dirty="0">
                <a:solidFill>
                  <a:schemeClr val="tx1"/>
                </a:solidFill>
              </a:rPr>
              <a:t>Behavioral Supports</a:t>
            </a:r>
          </a:p>
        </p:txBody>
      </p:sp>
      <p:sp>
        <p:nvSpPr>
          <p:cNvPr id="266" name="Shape 266"/>
          <p:cNvSpPr txBox="1">
            <a:spLocks noGrp="1"/>
          </p:cNvSpPr>
          <p:nvPr>
            <p:ph idx="1"/>
          </p:nvPr>
        </p:nvSpPr>
        <p:spPr>
          <a:xfrm>
            <a:off x="459294" y="1333866"/>
            <a:ext cx="11245023" cy="6411622"/>
          </a:xfrm>
        </p:spPr>
        <p:txBody>
          <a:bodyPr>
            <a:normAutofit/>
          </a:bodyPr>
          <a:lstStyle/>
          <a:p>
            <a:pPr marL="514350" indent="-514350">
              <a:buFont typeface="+mj-lt"/>
              <a:buAutoNum type="arabicPeriod"/>
            </a:pPr>
            <a:r>
              <a:rPr lang="en-US" sz="3900" dirty="0" smtClean="0">
                <a:solidFill>
                  <a:schemeClr val="tx1"/>
                </a:solidFill>
              </a:rPr>
              <a:t>Consider the </a:t>
            </a:r>
            <a:r>
              <a:rPr lang="en-US" sz="3900" dirty="0" smtClean="0">
                <a:solidFill>
                  <a:schemeClr val="tx1"/>
                </a:solidFill>
                <a:sym typeface="Calibri"/>
              </a:rPr>
              <a:t>physical </a:t>
            </a:r>
            <a:r>
              <a:rPr lang="en-US" sz="3900" dirty="0">
                <a:solidFill>
                  <a:schemeClr val="tx1"/>
                </a:solidFill>
                <a:sym typeface="Calibri"/>
              </a:rPr>
              <a:t>environment</a:t>
            </a:r>
          </a:p>
          <a:p>
            <a:pPr marL="514350" indent="-514350">
              <a:buFont typeface="+mj-lt"/>
              <a:buAutoNum type="arabicPeriod"/>
            </a:pPr>
            <a:r>
              <a:rPr lang="en-US" sz="3900" dirty="0">
                <a:solidFill>
                  <a:schemeClr val="tx1"/>
                </a:solidFill>
              </a:rPr>
              <a:t>Define, Teach, Acknowledge Rules </a:t>
            </a:r>
          </a:p>
          <a:p>
            <a:pPr marL="514350" indent="-514350">
              <a:buFont typeface="+mj-lt"/>
              <a:buAutoNum type="arabicPeriod"/>
            </a:pPr>
            <a:r>
              <a:rPr lang="en-US" sz="3900" dirty="0">
                <a:solidFill>
                  <a:schemeClr val="tx1"/>
                </a:solidFill>
              </a:rPr>
              <a:t>Define, </a:t>
            </a:r>
            <a:r>
              <a:rPr lang="en-US" sz="3900" dirty="0" smtClean="0">
                <a:solidFill>
                  <a:schemeClr val="tx1"/>
                </a:solidFill>
              </a:rPr>
              <a:t>Teach, Routines and Procedures</a:t>
            </a:r>
            <a:endParaRPr lang="en-US" sz="3900" dirty="0">
              <a:solidFill>
                <a:schemeClr val="tx1"/>
              </a:solidFill>
              <a:sym typeface="Calibri"/>
            </a:endParaRPr>
          </a:p>
          <a:p>
            <a:pPr marL="514350" indent="-514350">
              <a:buFont typeface="+mj-lt"/>
              <a:buAutoNum type="arabicPeriod"/>
            </a:pPr>
            <a:r>
              <a:rPr lang="en-US" sz="3900" dirty="0" smtClean="0">
                <a:solidFill>
                  <a:schemeClr val="tx1"/>
                </a:solidFill>
              </a:rPr>
              <a:t>Provide </a:t>
            </a:r>
            <a:r>
              <a:rPr lang="en-US" sz="3900" dirty="0">
                <a:solidFill>
                  <a:schemeClr val="tx1"/>
                </a:solidFill>
              </a:rPr>
              <a:t>S</a:t>
            </a:r>
            <a:r>
              <a:rPr lang="en-US" sz="3900" dirty="0">
                <a:solidFill>
                  <a:schemeClr val="tx1"/>
                </a:solidFill>
                <a:sym typeface="Calibri"/>
              </a:rPr>
              <a:t>pecific and Contingent Praise for Behavior</a:t>
            </a:r>
          </a:p>
          <a:p>
            <a:pPr marL="514350" indent="-514350">
              <a:buFont typeface="+mj-lt"/>
              <a:buAutoNum type="arabicPeriod"/>
            </a:pPr>
            <a:r>
              <a:rPr lang="en-US" sz="3900" dirty="0">
                <a:solidFill>
                  <a:srgbClr val="FFC000"/>
                </a:solidFill>
              </a:rPr>
              <a:t>Continuum of Response Strategies for Inappropriate Behaviors (</a:t>
            </a:r>
            <a:r>
              <a:rPr lang="en-US" sz="3900" i="1" dirty="0">
                <a:solidFill>
                  <a:srgbClr val="FFC000"/>
                </a:solidFill>
              </a:rPr>
              <a:t>including Error Correction</a:t>
            </a:r>
            <a:r>
              <a:rPr lang="en-US" sz="3900" dirty="0" smtClean="0">
                <a:solidFill>
                  <a:srgbClr val="FFC000"/>
                </a:solidFill>
              </a:rPr>
              <a:t>)</a:t>
            </a:r>
            <a:endParaRPr lang="en-US" sz="3900" dirty="0">
              <a:solidFill>
                <a:srgbClr val="FFC000"/>
              </a:solidFill>
              <a:sym typeface="Calibri"/>
            </a:endParaRPr>
          </a:p>
        </p:txBody>
      </p:sp>
      <p:sp>
        <p:nvSpPr>
          <p:cNvPr id="2"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1538377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81000" y="0"/>
            <a:ext cx="11210925" cy="1143000"/>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US" sz="4400" b="1" dirty="0">
                <a:solidFill>
                  <a:srgbClr val="FFC000"/>
                </a:solidFill>
              </a:rPr>
              <a:t>Reasons Students Commonly Misbehave</a:t>
            </a:r>
          </a:p>
        </p:txBody>
      </p:sp>
      <p:sp>
        <p:nvSpPr>
          <p:cNvPr id="440" name="Shape 440"/>
          <p:cNvSpPr txBox="1">
            <a:spLocks noGrp="1"/>
          </p:cNvSpPr>
          <p:nvPr>
            <p:ph type="body" idx="1"/>
          </p:nvPr>
        </p:nvSpPr>
        <p:spPr>
          <a:xfrm>
            <a:off x="723900" y="1228726"/>
            <a:ext cx="10953750" cy="4876799"/>
          </a:xfrm>
          <a:prstGeom prst="rect">
            <a:avLst/>
          </a:prstGeom>
          <a:noFill/>
          <a:ln>
            <a:noFill/>
          </a:ln>
        </p:spPr>
        <p:txBody>
          <a:bodyPr vert="horz" lIns="91425" tIns="45700" rIns="91425" bIns="45700" rtlCol="0" anchor="t" anchorCtr="0">
            <a:noAutofit/>
          </a:bodyPr>
          <a:lstStyle/>
          <a:p>
            <a:pPr indent="-342900">
              <a:lnSpc>
                <a:spcPct val="90000"/>
              </a:lnSpc>
              <a:spcBef>
                <a:spcPts val="0"/>
              </a:spcBef>
              <a:spcAft>
                <a:spcPts val="0"/>
              </a:spcAft>
              <a:buClr>
                <a:schemeClr val="dk1"/>
              </a:buClr>
              <a:buSzPct val="100000"/>
              <a:buFont typeface="Arial"/>
              <a:buChar char="•"/>
            </a:pPr>
            <a:r>
              <a:rPr lang="en-US" sz="4000" dirty="0">
                <a:solidFill>
                  <a:schemeClr val="tx1"/>
                </a:solidFill>
                <a:latin typeface="+mj-lt"/>
                <a:ea typeface="Calibri"/>
                <a:cs typeface="Calibri"/>
                <a:sym typeface="Calibri"/>
              </a:rPr>
              <a:t>Student(s) don’t know expectations</a:t>
            </a:r>
          </a:p>
          <a:p>
            <a:pPr indent="-342900">
              <a:lnSpc>
                <a:spcPct val="90000"/>
              </a:lnSpc>
              <a:spcBef>
                <a:spcPts val="560"/>
              </a:spcBef>
              <a:spcAft>
                <a:spcPts val="0"/>
              </a:spcAft>
              <a:buClr>
                <a:schemeClr val="dk1"/>
              </a:buClr>
              <a:buSzPct val="100000"/>
              <a:buFont typeface="Arial"/>
              <a:buChar char="•"/>
            </a:pPr>
            <a:r>
              <a:rPr lang="en-US" sz="4000" dirty="0">
                <a:solidFill>
                  <a:schemeClr val="tx1"/>
                </a:solidFill>
                <a:latin typeface="+mj-lt"/>
                <a:ea typeface="Calibri"/>
                <a:cs typeface="Calibri"/>
                <a:sym typeface="Calibri"/>
              </a:rPr>
              <a:t>Student(s) don’t know how to exhibit expected behavior</a:t>
            </a:r>
          </a:p>
          <a:p>
            <a:pPr indent="-342900">
              <a:lnSpc>
                <a:spcPct val="90000"/>
              </a:lnSpc>
              <a:spcBef>
                <a:spcPts val="560"/>
              </a:spcBef>
              <a:spcAft>
                <a:spcPts val="0"/>
              </a:spcAft>
              <a:buClr>
                <a:schemeClr val="dk1"/>
              </a:buClr>
              <a:buSzPct val="100000"/>
              <a:buFont typeface="Arial"/>
              <a:buChar char="•"/>
            </a:pPr>
            <a:r>
              <a:rPr lang="en-US" sz="4000" dirty="0">
                <a:solidFill>
                  <a:schemeClr val="tx1"/>
                </a:solidFill>
                <a:latin typeface="+mj-lt"/>
                <a:ea typeface="Calibri"/>
                <a:cs typeface="Calibri"/>
                <a:sym typeface="Calibri"/>
              </a:rPr>
              <a:t>Student is unaware he/she is engaged in the misbehavior</a:t>
            </a:r>
          </a:p>
          <a:p>
            <a:pPr indent="-342900">
              <a:lnSpc>
                <a:spcPct val="90000"/>
              </a:lnSpc>
              <a:spcBef>
                <a:spcPts val="560"/>
              </a:spcBef>
              <a:spcAft>
                <a:spcPts val="0"/>
              </a:spcAft>
              <a:buClr>
                <a:schemeClr val="dk1"/>
              </a:buClr>
              <a:buSzPct val="100000"/>
              <a:buFont typeface="Arial"/>
              <a:buChar char="•"/>
            </a:pPr>
            <a:r>
              <a:rPr lang="en-US" sz="4000" dirty="0">
                <a:solidFill>
                  <a:schemeClr val="tx1"/>
                </a:solidFill>
                <a:latin typeface="+mj-lt"/>
                <a:ea typeface="Calibri"/>
                <a:cs typeface="Calibri"/>
                <a:sym typeface="Calibri"/>
              </a:rPr>
              <a:t>Misbehavior is providing student with desired outcome:</a:t>
            </a:r>
          </a:p>
          <a:p>
            <a:pPr marL="742950" lvl="1" indent="-285750">
              <a:lnSpc>
                <a:spcPct val="90000"/>
              </a:lnSpc>
              <a:spcBef>
                <a:spcPts val="480"/>
              </a:spcBef>
              <a:spcAft>
                <a:spcPts val="0"/>
              </a:spcAft>
              <a:buClr>
                <a:schemeClr val="dk1"/>
              </a:buClr>
              <a:buSzPct val="100000"/>
              <a:buFont typeface="Arial"/>
              <a:buChar char="–"/>
            </a:pPr>
            <a:r>
              <a:rPr lang="en-US" sz="3600" dirty="0">
                <a:solidFill>
                  <a:schemeClr val="tx1"/>
                </a:solidFill>
                <a:latin typeface="+mj-lt"/>
                <a:ea typeface="Calibri"/>
                <a:cs typeface="Calibri"/>
                <a:sym typeface="Calibri"/>
              </a:rPr>
              <a:t>Obtaining attention from adults/peers</a:t>
            </a:r>
          </a:p>
          <a:p>
            <a:pPr marL="742950" lvl="1" indent="-285750">
              <a:lnSpc>
                <a:spcPct val="90000"/>
              </a:lnSpc>
              <a:spcBef>
                <a:spcPts val="480"/>
              </a:spcBef>
              <a:spcAft>
                <a:spcPts val="0"/>
              </a:spcAft>
              <a:buClr>
                <a:schemeClr val="dk1"/>
              </a:buClr>
              <a:buSzPct val="100000"/>
              <a:buFont typeface="Arial"/>
              <a:buChar char="–"/>
            </a:pPr>
            <a:r>
              <a:rPr lang="en-US" sz="3600" dirty="0">
                <a:solidFill>
                  <a:schemeClr val="tx1"/>
                </a:solidFill>
                <a:latin typeface="+mj-lt"/>
                <a:ea typeface="Calibri"/>
                <a:cs typeface="Calibri"/>
                <a:sym typeface="Calibri"/>
              </a:rPr>
              <a:t>Escape from difficult task or non-desired activity</a:t>
            </a:r>
          </a:p>
          <a:p>
            <a:pPr indent="-342900">
              <a:spcBef>
                <a:spcPts val="640"/>
              </a:spcBef>
              <a:buClr>
                <a:schemeClr val="dk1"/>
              </a:buClr>
              <a:buSzPct val="100000"/>
              <a:buNone/>
            </a:pPr>
            <a:endParaRPr sz="3200" dirty="0">
              <a:solidFill>
                <a:schemeClr val="dk1"/>
              </a:solidFill>
              <a:latin typeface="Calibri"/>
              <a:ea typeface="Calibri"/>
              <a:cs typeface="Calibri"/>
              <a:sym typeface="Calibri"/>
            </a:endParaRPr>
          </a:p>
        </p:txBody>
      </p:sp>
      <p:sp>
        <p:nvSpPr>
          <p:cNvPr id="4"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70374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1420" y="363816"/>
            <a:ext cx="10353762" cy="970450"/>
          </a:xfrm>
        </p:spPr>
        <p:txBody>
          <a:bodyPr>
            <a:noAutofit/>
          </a:bodyPr>
          <a:lstStyle/>
          <a:p>
            <a:r>
              <a:rPr lang="en-US" b="1" dirty="0">
                <a:solidFill>
                  <a:srgbClr val="FFC000"/>
                </a:solidFill>
              </a:rPr>
              <a:t>Develop a Continuum of Responses to Inappropriate Behavior</a:t>
            </a:r>
          </a:p>
        </p:txBody>
      </p:sp>
      <p:sp>
        <p:nvSpPr>
          <p:cNvPr id="22" name="U-Turn Arrow 21"/>
          <p:cNvSpPr/>
          <p:nvPr/>
        </p:nvSpPr>
        <p:spPr>
          <a:xfrm>
            <a:off x="5680200" y="2004153"/>
            <a:ext cx="4553193" cy="3603986"/>
          </a:xfrm>
          <a:prstGeom prst="uturnArrow">
            <a:avLst>
              <a:gd name="adj1" fmla="val 7405"/>
              <a:gd name="adj2" fmla="val 10506"/>
              <a:gd name="adj3" fmla="val 12838"/>
              <a:gd name="adj4" fmla="val 14385"/>
              <a:gd name="adj5" fmla="val 962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1" name="U-Turn Arrow 20"/>
          <p:cNvSpPr/>
          <p:nvPr/>
        </p:nvSpPr>
        <p:spPr>
          <a:xfrm flipV="1">
            <a:off x="2134801" y="1919639"/>
            <a:ext cx="4117060" cy="4162386"/>
          </a:xfrm>
          <a:prstGeom prst="uturnArrow">
            <a:avLst>
              <a:gd name="adj1" fmla="val 6741"/>
              <a:gd name="adj2" fmla="val 10506"/>
              <a:gd name="adj3" fmla="val 12838"/>
              <a:gd name="adj4" fmla="val 12864"/>
              <a:gd name="adj5" fmla="val 3278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 name="Down Arrow 1"/>
          <p:cNvSpPr/>
          <p:nvPr/>
        </p:nvSpPr>
        <p:spPr>
          <a:xfrm>
            <a:off x="1961688" y="1919639"/>
            <a:ext cx="636895" cy="2734054"/>
          </a:xfrm>
          <a:prstGeom prst="downArrow">
            <a:avLst>
              <a:gd name="adj1" fmla="val 50000"/>
              <a:gd name="adj2" fmla="val 5876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aphicFrame>
        <p:nvGraphicFramePr>
          <p:cNvPr id="14" name="Diagram 13"/>
          <p:cNvGraphicFramePr/>
          <p:nvPr>
            <p:extLst>
              <p:ext uri="{D42A27DB-BD31-4B8C-83A1-F6EECF244321}">
                <p14:modId xmlns:p14="http://schemas.microsoft.com/office/powerpoint/2010/main" val="12049048"/>
              </p:ext>
            </p:extLst>
          </p:nvPr>
        </p:nvGraphicFramePr>
        <p:xfrm>
          <a:off x="6344157" y="1719342"/>
          <a:ext cx="3180205" cy="455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877319282"/>
              </p:ext>
            </p:extLst>
          </p:nvPr>
        </p:nvGraphicFramePr>
        <p:xfrm>
          <a:off x="2515102" y="1719342"/>
          <a:ext cx="3013021" cy="45586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1316758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290" y="631339"/>
            <a:ext cx="10322859" cy="857810"/>
          </a:xfrm>
        </p:spPr>
        <p:txBody>
          <a:bodyPr>
            <a:noAutofit/>
          </a:bodyPr>
          <a:lstStyle/>
          <a:p>
            <a:r>
              <a:rPr lang="en-US" sz="4400" b="1" dirty="0">
                <a:solidFill>
                  <a:srgbClr val="FFC000"/>
                </a:solidFill>
              </a:rPr>
              <a:t>Specific and Contingent Error Correction Definition</a:t>
            </a:r>
          </a:p>
        </p:txBody>
      </p:sp>
      <p:sp>
        <p:nvSpPr>
          <p:cNvPr id="4" name="Subtitle 3"/>
          <p:cNvSpPr>
            <a:spLocks noGrp="1"/>
          </p:cNvSpPr>
          <p:nvPr>
            <p:ph type="subTitle" idx="1"/>
          </p:nvPr>
        </p:nvSpPr>
        <p:spPr>
          <a:xfrm>
            <a:off x="228600" y="1489149"/>
            <a:ext cx="11677650" cy="4705909"/>
          </a:xfrm>
        </p:spPr>
        <p:txBody>
          <a:bodyPr>
            <a:noAutofit/>
          </a:bodyPr>
          <a:lstStyle/>
          <a:p>
            <a:pPr algn="l"/>
            <a:r>
              <a:rPr lang="en-US" sz="3600" b="1" dirty="0">
                <a:solidFill>
                  <a:srgbClr val="FFC000"/>
                </a:solidFill>
              </a:rPr>
              <a:t>Error correction </a:t>
            </a:r>
            <a:r>
              <a:rPr lang="en-US" sz="3600" dirty="0">
                <a:solidFill>
                  <a:schemeClr val="tx1"/>
                </a:solidFill>
              </a:rPr>
              <a:t>is an informative statement provided by a teacher or other adult following the occurrence of an undesired behavior.  </a:t>
            </a:r>
            <a:r>
              <a:rPr lang="en-US" sz="3600" dirty="0"/>
              <a:t/>
            </a:r>
            <a:br>
              <a:rPr lang="en-US" sz="3600" dirty="0"/>
            </a:br>
            <a:endParaRPr lang="en-US" sz="3600" dirty="0">
              <a:solidFill>
                <a:schemeClr val="tx1"/>
              </a:solidFill>
            </a:endParaRPr>
          </a:p>
          <a:p>
            <a:pPr algn="l"/>
            <a:r>
              <a:rPr lang="en-US" sz="3600" dirty="0" smtClean="0">
                <a:solidFill>
                  <a:schemeClr val="tx1"/>
                </a:solidFill>
              </a:rPr>
              <a:t>It </a:t>
            </a:r>
            <a:r>
              <a:rPr lang="en-US" sz="3600" dirty="0">
                <a:solidFill>
                  <a:schemeClr val="tx1"/>
                </a:solidFill>
              </a:rPr>
              <a:t>is </a:t>
            </a:r>
            <a:r>
              <a:rPr lang="en-US" sz="3600" b="1" i="1" dirty="0">
                <a:solidFill>
                  <a:srgbClr val="FFC000"/>
                </a:solidFill>
              </a:rPr>
              <a:t>contingent</a:t>
            </a:r>
            <a:r>
              <a:rPr lang="en-US" sz="3600" dirty="0">
                <a:solidFill>
                  <a:schemeClr val="tx1"/>
                </a:solidFill>
              </a:rPr>
              <a:t> (occurs immediately after the undesired </a:t>
            </a:r>
            <a:r>
              <a:rPr lang="en-US" sz="3600" dirty="0" smtClean="0">
                <a:solidFill>
                  <a:schemeClr val="tx1"/>
                </a:solidFill>
              </a:rPr>
              <a:t>behavior); </a:t>
            </a:r>
            <a:r>
              <a:rPr lang="en-US" sz="3600" b="1" i="1" dirty="0">
                <a:solidFill>
                  <a:srgbClr val="FFC000"/>
                </a:solidFill>
              </a:rPr>
              <a:t>specific</a:t>
            </a:r>
            <a:r>
              <a:rPr lang="en-US" sz="3600" dirty="0">
                <a:solidFill>
                  <a:schemeClr val="tx1"/>
                </a:solidFill>
              </a:rPr>
              <a:t> (tells the learner exactly what they are doing incorrectly and what they should do differently in the future); and </a:t>
            </a:r>
            <a:r>
              <a:rPr lang="en-US" sz="3600" b="1" i="1" dirty="0">
                <a:solidFill>
                  <a:srgbClr val="FFC000"/>
                </a:solidFill>
              </a:rPr>
              <a:t>brief</a:t>
            </a:r>
            <a:r>
              <a:rPr lang="en-US" sz="3600" dirty="0">
                <a:solidFill>
                  <a:schemeClr val="tx1"/>
                </a:solidFill>
              </a:rPr>
              <a:t> (after redirecting back to appropriate behavior, move on). </a:t>
            </a:r>
          </a:p>
        </p:txBody>
      </p:sp>
      <p:sp>
        <p:nvSpPr>
          <p:cNvPr id="5" name="Footer Placeholder 1"/>
          <p:cNvSpPr>
            <a:spLocks noGrp="1"/>
          </p:cNvSpPr>
          <p:nvPr>
            <p:ph type="ftr" sz="quarter" idx="11"/>
          </p:nvPr>
        </p:nvSpPr>
        <p:spPr>
          <a:xfrm>
            <a:off x="5085745" y="6350000"/>
            <a:ext cx="6672865" cy="365125"/>
          </a:xfrm>
        </p:spPr>
        <p:txBody>
          <a:bodyPr/>
          <a:lstStyle/>
          <a:p>
            <a:pPr algn="r"/>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243139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170050"/>
            <a:ext cx="8229600" cy="1143000"/>
          </a:xfrm>
        </p:spPr>
        <p:txBody>
          <a:bodyPr>
            <a:noAutofit/>
          </a:bodyPr>
          <a:lstStyle/>
          <a:p>
            <a:pPr>
              <a:buSzPct val="25000"/>
              <a:defRPr/>
            </a:pPr>
            <a:r>
              <a:rPr lang="en-US" b="1" dirty="0">
                <a:solidFill>
                  <a:srgbClr val="FFC000"/>
                </a:solidFill>
              </a:rPr>
              <a:t>Consistency is key, not severity</a:t>
            </a:r>
          </a:p>
        </p:txBody>
      </p:sp>
      <p:sp>
        <p:nvSpPr>
          <p:cNvPr id="3" name="Content Placeholder 2"/>
          <p:cNvSpPr>
            <a:spLocks noGrp="1"/>
          </p:cNvSpPr>
          <p:nvPr>
            <p:ph idx="1"/>
          </p:nvPr>
        </p:nvSpPr>
        <p:spPr>
          <a:xfrm>
            <a:off x="800100" y="1466542"/>
            <a:ext cx="10668000" cy="4915207"/>
          </a:xfrm>
        </p:spPr>
        <p:txBody>
          <a:bodyPr>
            <a:normAutofit/>
          </a:bodyPr>
          <a:lstStyle/>
          <a:p>
            <a:pPr>
              <a:defRPr/>
            </a:pPr>
            <a:r>
              <a:rPr lang="en-US" sz="3600" dirty="0" smtClean="0">
                <a:solidFill>
                  <a:schemeClr val="tx1"/>
                </a:solidFill>
              </a:rPr>
              <a:t>It is less important what the consequence is, than that something is </a:t>
            </a:r>
            <a:r>
              <a:rPr lang="en-US" sz="3600" dirty="0">
                <a:solidFill>
                  <a:schemeClr val="tx1"/>
                </a:solidFill>
              </a:rPr>
              <a:t>r</a:t>
            </a:r>
            <a:r>
              <a:rPr lang="en-US" sz="3600" dirty="0" smtClean="0">
                <a:solidFill>
                  <a:schemeClr val="tx1"/>
                </a:solidFill>
              </a:rPr>
              <a:t>eliably done</a:t>
            </a:r>
            <a:r>
              <a:rPr lang="en-US" sz="3600" dirty="0" smtClean="0">
                <a:solidFill>
                  <a:schemeClr val="tx1"/>
                </a:solidFill>
              </a:rPr>
              <a:t>.</a:t>
            </a:r>
            <a:br>
              <a:rPr lang="en-US" sz="3600" dirty="0" smtClean="0">
                <a:solidFill>
                  <a:schemeClr val="tx1"/>
                </a:solidFill>
              </a:rPr>
            </a:br>
            <a:endParaRPr lang="en-US" sz="3600" dirty="0" smtClean="0">
              <a:solidFill>
                <a:schemeClr val="tx1"/>
              </a:solidFill>
            </a:endParaRPr>
          </a:p>
          <a:p>
            <a:pPr>
              <a:defRPr/>
            </a:pPr>
            <a:r>
              <a:rPr lang="en-US" sz="3600" dirty="0" smtClean="0">
                <a:solidFill>
                  <a:schemeClr val="tx1"/>
                </a:solidFill>
              </a:rPr>
              <a:t>How staff respond or what consequence is used is less important than the certainty that something will be done, even something relatively brief such as redirection or re-teaching.</a:t>
            </a:r>
          </a:p>
          <a:p>
            <a:pPr marL="0" indent="0">
              <a:buNone/>
              <a:defRPr/>
            </a:pPr>
            <a:endParaRPr lang="en-US" dirty="0">
              <a:ea typeface="+mn-ea"/>
              <a:cs typeface="+mn-cs"/>
            </a:endParaRPr>
          </a:p>
        </p:txBody>
      </p:sp>
      <p:sp>
        <p:nvSpPr>
          <p:cNvPr id="4"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1374146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rPr>
              <a:t>Goals of Error Correction</a:t>
            </a:r>
          </a:p>
        </p:txBody>
      </p:sp>
      <p:sp>
        <p:nvSpPr>
          <p:cNvPr id="3" name="Content Placeholder 2"/>
          <p:cNvSpPr>
            <a:spLocks noGrp="1"/>
          </p:cNvSpPr>
          <p:nvPr>
            <p:ph idx="1"/>
          </p:nvPr>
        </p:nvSpPr>
        <p:spPr/>
        <p:txBody>
          <a:bodyPr>
            <a:normAutofit/>
          </a:bodyPr>
          <a:lstStyle/>
          <a:p>
            <a:r>
              <a:rPr lang="en-US" sz="3600" dirty="0" smtClean="0"/>
              <a:t>Interrupt the problem behavior and engage the students in the expected behavior</a:t>
            </a:r>
          </a:p>
          <a:p>
            <a:r>
              <a:rPr lang="en-US" sz="3600" dirty="0" smtClean="0"/>
              <a:t>Ensure the students exhibit the expected behavior in future occurrences of similar situations</a:t>
            </a:r>
          </a:p>
          <a:p>
            <a:r>
              <a:rPr lang="en-US" sz="3600" dirty="0" smtClean="0"/>
              <a:t>Avoid escalation of the problem behavior</a:t>
            </a:r>
          </a:p>
          <a:p>
            <a:pPr marL="0" indent="0" algn="r">
              <a:buNone/>
            </a:pPr>
            <a:r>
              <a:rPr lang="en-US" sz="3600" dirty="0"/>
              <a:t>(Colvin, 2010)</a:t>
            </a:r>
            <a:endParaRPr lang="en-US" sz="3600" dirty="0"/>
          </a:p>
          <a:p>
            <a:pPr algn="r"/>
            <a:endParaRPr lang="en-US" dirty="0"/>
          </a:p>
        </p:txBody>
      </p:sp>
      <p:sp>
        <p:nvSpPr>
          <p:cNvPr id="4"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3687161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33500" y="0"/>
            <a:ext cx="9334500" cy="1143000"/>
          </a:xfrm>
        </p:spPr>
        <p:txBody>
          <a:bodyPr>
            <a:noAutofit/>
          </a:bodyPr>
          <a:lstStyle/>
          <a:p>
            <a:pPr eaLnBrk="1" hangingPunct="1"/>
            <a:r>
              <a:rPr lang="en-US" sz="4400" b="1" dirty="0">
                <a:solidFill>
                  <a:srgbClr val="FFC000"/>
                </a:solidFill>
              </a:rPr>
              <a:t>Error Correction: Non-Examples…</a:t>
            </a:r>
          </a:p>
        </p:txBody>
      </p:sp>
      <p:sp>
        <p:nvSpPr>
          <p:cNvPr id="37891" name="Content Placeholder 2"/>
          <p:cNvSpPr>
            <a:spLocks noGrp="1"/>
          </p:cNvSpPr>
          <p:nvPr>
            <p:ph idx="1"/>
          </p:nvPr>
        </p:nvSpPr>
        <p:spPr>
          <a:xfrm>
            <a:off x="800100" y="1143000"/>
            <a:ext cx="11039475" cy="5867400"/>
          </a:xfrm>
        </p:spPr>
        <p:txBody>
          <a:bodyPr>
            <a:noAutofit/>
          </a:bodyPr>
          <a:lstStyle/>
          <a:p>
            <a:pPr eaLnBrk="1" hangingPunct="1">
              <a:lnSpc>
                <a:spcPct val="130000"/>
              </a:lnSpc>
            </a:pPr>
            <a:r>
              <a:rPr lang="en-US" sz="2800" dirty="0">
                <a:ea typeface="ＭＳ Ｐゴシック" pitchFamily="34" charset="-128"/>
              </a:rPr>
              <a:t>How many times do I have to tell you to work quietly?</a:t>
            </a:r>
          </a:p>
          <a:p>
            <a:pPr eaLnBrk="1" hangingPunct="1">
              <a:lnSpc>
                <a:spcPct val="130000"/>
              </a:lnSpc>
            </a:pPr>
            <a:r>
              <a:rPr lang="en-US" sz="2800" dirty="0">
                <a:ea typeface="ＭＳ Ｐゴシック" pitchFamily="34" charset="-128"/>
              </a:rPr>
              <a:t>Didn’</a:t>
            </a:r>
            <a:r>
              <a:rPr lang="en-US" altLang="ja-JP" sz="2800" dirty="0">
                <a:ea typeface="ＭＳ Ｐゴシック" pitchFamily="34" charset="-128"/>
              </a:rPr>
              <a:t>t I just tell you to get your work done?</a:t>
            </a:r>
          </a:p>
          <a:p>
            <a:pPr eaLnBrk="1" hangingPunct="1">
              <a:lnSpc>
                <a:spcPct val="130000"/>
              </a:lnSpc>
            </a:pPr>
            <a:r>
              <a:rPr lang="en-US" sz="2800" dirty="0">
                <a:ea typeface="ＭＳ Ｐゴシック" pitchFamily="34" charset="-128"/>
              </a:rPr>
              <a:t>Why are you talking when I’</a:t>
            </a:r>
            <a:r>
              <a:rPr lang="en-US" altLang="ja-JP" sz="2800" dirty="0">
                <a:ea typeface="ＭＳ Ｐゴシック" pitchFamily="34" charset="-128"/>
              </a:rPr>
              <a:t>m talking?</a:t>
            </a:r>
          </a:p>
          <a:p>
            <a:pPr eaLnBrk="1" hangingPunct="1">
              <a:lnSpc>
                <a:spcPct val="130000"/>
              </a:lnSpc>
            </a:pPr>
            <a:r>
              <a:rPr lang="en-US" sz="2800" dirty="0">
                <a:ea typeface="ＭＳ Ｐゴシック" pitchFamily="34" charset="-128"/>
              </a:rPr>
              <a:t>Do you want me to send you to the office?</a:t>
            </a:r>
          </a:p>
          <a:p>
            <a:pPr eaLnBrk="1" hangingPunct="1">
              <a:lnSpc>
                <a:spcPct val="130000"/>
              </a:lnSpc>
            </a:pPr>
            <a:r>
              <a:rPr lang="en-US" sz="2800" dirty="0">
                <a:ea typeface="ＭＳ Ｐゴシック" pitchFamily="34" charset="-128"/>
              </a:rPr>
              <a:t>What’</a:t>
            </a:r>
            <a:r>
              <a:rPr lang="en-US" altLang="ja-JP" sz="2800" dirty="0">
                <a:ea typeface="ＭＳ Ｐゴシック" pitchFamily="34" charset="-128"/>
              </a:rPr>
              <a:t>s going to happen if I call your mother?</a:t>
            </a:r>
          </a:p>
          <a:p>
            <a:pPr eaLnBrk="1" hangingPunct="1">
              <a:lnSpc>
                <a:spcPct val="130000"/>
              </a:lnSpc>
            </a:pPr>
            <a:r>
              <a:rPr lang="en-US" sz="2800" dirty="0">
                <a:ea typeface="ＭＳ Ｐゴシック" pitchFamily="34" charset="-128"/>
              </a:rPr>
              <a:t>What do you think you’</a:t>
            </a:r>
            <a:r>
              <a:rPr lang="en-US" altLang="ja-JP" sz="2800" dirty="0">
                <a:ea typeface="ＭＳ Ｐゴシック" pitchFamily="34" charset="-128"/>
              </a:rPr>
              <a:t>re doing?</a:t>
            </a:r>
          </a:p>
          <a:p>
            <a:pPr eaLnBrk="1" hangingPunct="1">
              <a:lnSpc>
                <a:spcPct val="130000"/>
              </a:lnSpc>
            </a:pPr>
            <a:r>
              <a:rPr lang="en-US" sz="2800" dirty="0">
                <a:ea typeface="ＭＳ Ｐゴシック" pitchFamily="34" charset="-128"/>
              </a:rPr>
              <a:t>Don’</a:t>
            </a:r>
            <a:r>
              <a:rPr lang="en-US" altLang="ja-JP" sz="2800" dirty="0">
                <a:ea typeface="ＭＳ Ｐゴシック" pitchFamily="34" charset="-128"/>
              </a:rPr>
              <a:t>t you think you should be using your time better?</a:t>
            </a:r>
            <a:endParaRPr lang="en-US" sz="2800" dirty="0">
              <a:ea typeface="ＭＳ Ｐゴシック" pitchFamily="34" charset="-128"/>
            </a:endParaRPr>
          </a:p>
        </p:txBody>
      </p:sp>
      <p:sp>
        <p:nvSpPr>
          <p:cNvPr id="4"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291865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7891">
                                            <p:txEl>
                                              <p:pRg st="0" end="0"/>
                                            </p:txEl>
                                          </p:spTgt>
                                        </p:tgtEl>
                                      </p:cBhvr>
                                    </p:animEffect>
                                    <p:set>
                                      <p:cBhvr>
                                        <p:cTn id="7" dur="1" fill="hold">
                                          <p:stCondLst>
                                            <p:cond delay="499"/>
                                          </p:stCondLst>
                                        </p:cTn>
                                        <p:tgtEl>
                                          <p:spTgt spid="37891">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7891">
                                            <p:txEl>
                                              <p:pRg st="1" end="1"/>
                                            </p:txEl>
                                          </p:spTgt>
                                        </p:tgtEl>
                                      </p:cBhvr>
                                    </p:animEffect>
                                    <p:set>
                                      <p:cBhvr>
                                        <p:cTn id="10" dur="1" fill="hold">
                                          <p:stCondLst>
                                            <p:cond delay="499"/>
                                          </p:stCondLst>
                                        </p:cTn>
                                        <p:tgtEl>
                                          <p:spTgt spid="37891">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7891">
                                            <p:txEl>
                                              <p:pRg st="2" end="2"/>
                                            </p:txEl>
                                          </p:spTgt>
                                        </p:tgtEl>
                                      </p:cBhvr>
                                    </p:animEffect>
                                    <p:set>
                                      <p:cBhvr>
                                        <p:cTn id="13" dur="1" fill="hold">
                                          <p:stCondLst>
                                            <p:cond delay="499"/>
                                          </p:stCondLst>
                                        </p:cTn>
                                        <p:tgtEl>
                                          <p:spTgt spid="37891">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7891">
                                            <p:txEl>
                                              <p:pRg st="3" end="3"/>
                                            </p:txEl>
                                          </p:spTgt>
                                        </p:tgtEl>
                                      </p:cBhvr>
                                    </p:animEffect>
                                    <p:set>
                                      <p:cBhvr>
                                        <p:cTn id="16" dur="1" fill="hold">
                                          <p:stCondLst>
                                            <p:cond delay="499"/>
                                          </p:stCondLst>
                                        </p:cTn>
                                        <p:tgtEl>
                                          <p:spTgt spid="37891">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7891">
                                            <p:txEl>
                                              <p:pRg st="4" end="4"/>
                                            </p:txEl>
                                          </p:spTgt>
                                        </p:tgtEl>
                                      </p:cBhvr>
                                    </p:animEffect>
                                    <p:set>
                                      <p:cBhvr>
                                        <p:cTn id="19" dur="1" fill="hold">
                                          <p:stCondLst>
                                            <p:cond delay="499"/>
                                          </p:stCondLst>
                                        </p:cTn>
                                        <p:tgtEl>
                                          <p:spTgt spid="37891">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7891">
                                            <p:txEl>
                                              <p:pRg st="5" end="5"/>
                                            </p:txEl>
                                          </p:spTgt>
                                        </p:tgtEl>
                                      </p:cBhvr>
                                    </p:animEffect>
                                    <p:set>
                                      <p:cBhvr>
                                        <p:cTn id="22" dur="1" fill="hold">
                                          <p:stCondLst>
                                            <p:cond delay="499"/>
                                          </p:stCondLst>
                                        </p:cTn>
                                        <p:tgtEl>
                                          <p:spTgt spid="37891">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7891">
                                            <p:txEl>
                                              <p:pRg st="6" end="6"/>
                                            </p:txEl>
                                          </p:spTgt>
                                        </p:tgtEl>
                                      </p:cBhvr>
                                    </p:animEffect>
                                    <p:set>
                                      <p:cBhvr>
                                        <p:cTn id="25" dur="1" fill="hold">
                                          <p:stCondLst>
                                            <p:cond delay="499"/>
                                          </p:stCondLst>
                                        </p:cTn>
                                        <p:tgtEl>
                                          <p:spTgt spid="3789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80445" y="323850"/>
            <a:ext cx="10353762" cy="970450"/>
          </a:xfrm>
        </p:spPr>
        <p:txBody>
          <a:bodyPr>
            <a:noAutofit/>
          </a:bodyPr>
          <a:lstStyle/>
          <a:p>
            <a:r>
              <a:rPr lang="en-US" sz="4400" b="1" dirty="0">
                <a:solidFill>
                  <a:srgbClr val="FFC000"/>
                </a:solidFill>
              </a:rPr>
              <a:t>Steps to Specific and Contingent </a:t>
            </a:r>
            <a:br>
              <a:rPr lang="en-US" sz="4400" b="1" dirty="0">
                <a:solidFill>
                  <a:srgbClr val="FFC000"/>
                </a:solidFill>
              </a:rPr>
            </a:br>
            <a:r>
              <a:rPr lang="en-US" sz="4400" b="1" dirty="0">
                <a:solidFill>
                  <a:srgbClr val="FFC000"/>
                </a:solidFill>
              </a:rPr>
              <a:t>Error Correction: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74616240"/>
              </p:ext>
            </p:extLst>
          </p:nvPr>
        </p:nvGraphicFramePr>
        <p:xfrm>
          <a:off x="895350" y="21510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449473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33500" y="0"/>
            <a:ext cx="9334500" cy="1143000"/>
          </a:xfrm>
        </p:spPr>
        <p:txBody>
          <a:bodyPr>
            <a:noAutofit/>
          </a:bodyPr>
          <a:lstStyle/>
          <a:p>
            <a:pPr eaLnBrk="1" hangingPunct="1"/>
            <a:r>
              <a:rPr lang="en-US" sz="4400" b="1" dirty="0">
                <a:solidFill>
                  <a:srgbClr val="FFC000"/>
                </a:solidFill>
              </a:rPr>
              <a:t>Error Correction: </a:t>
            </a:r>
            <a:r>
              <a:rPr lang="en-US" sz="4400" b="1" dirty="0" smtClean="0">
                <a:solidFill>
                  <a:srgbClr val="FFC000"/>
                </a:solidFill>
              </a:rPr>
              <a:t>Example…</a:t>
            </a:r>
            <a:endParaRPr lang="en-US" sz="4400" b="1" dirty="0">
              <a:solidFill>
                <a:srgbClr val="FFC000"/>
              </a:solidFill>
            </a:endParaRPr>
          </a:p>
        </p:txBody>
      </p:sp>
      <p:sp>
        <p:nvSpPr>
          <p:cNvPr id="37891" name="Content Placeholder 2"/>
          <p:cNvSpPr>
            <a:spLocks noGrp="1"/>
          </p:cNvSpPr>
          <p:nvPr>
            <p:ph idx="1"/>
          </p:nvPr>
        </p:nvSpPr>
        <p:spPr>
          <a:xfrm>
            <a:off x="481012" y="1533525"/>
            <a:ext cx="11039475" cy="5867400"/>
          </a:xfrm>
        </p:spPr>
        <p:txBody>
          <a:bodyPr>
            <a:noAutofit/>
          </a:bodyPr>
          <a:lstStyle/>
          <a:p>
            <a:pPr eaLnBrk="1" hangingPunct="1">
              <a:lnSpc>
                <a:spcPct val="130000"/>
              </a:lnSpc>
            </a:pPr>
            <a:r>
              <a:rPr lang="en-US" sz="3600" dirty="0" smtClean="0">
                <a:ea typeface="ＭＳ Ｐゴシック" pitchFamily="34" charset="-128"/>
              </a:rPr>
              <a:t>Angela, you are talking during our quiet work time. Remember our classroom rule is to raise your hand to ask a question or remain quiet during our work time.  This is respectful behavior. Please raise your hand or remain quiet.  </a:t>
            </a:r>
            <a:endParaRPr lang="en-US" sz="3600" dirty="0">
              <a:ea typeface="ＭＳ Ｐゴシック" pitchFamily="34" charset="-128"/>
            </a:endParaRPr>
          </a:p>
        </p:txBody>
      </p:sp>
      <p:sp>
        <p:nvSpPr>
          <p:cNvPr id="4" name="Footer Placeholder 1"/>
          <p:cNvSpPr>
            <a:spLocks noGrp="1"/>
          </p:cNvSpPr>
          <p:nvPr>
            <p:ph type="ftr" sz="quarter" idx="11"/>
          </p:nvPr>
        </p:nvSpPr>
        <p:spPr>
          <a:xfrm>
            <a:off x="227995" y="6378575"/>
            <a:ext cx="6672865" cy="365125"/>
          </a:xfrm>
        </p:spPr>
        <p:txBody>
          <a:bodyPr/>
          <a:lstStyle/>
          <a:p>
            <a:r>
              <a:rPr lang="en-US" sz="2000" dirty="0" err="1" smtClean="0"/>
              <a:t>Yanek</a:t>
            </a:r>
            <a:r>
              <a:rPr lang="en-US" sz="2000" dirty="0" smtClean="0"/>
              <a:t>, 2017</a:t>
            </a:r>
            <a:endParaRPr lang="en-US" sz="2000" dirty="0"/>
          </a:p>
        </p:txBody>
      </p:sp>
    </p:spTree>
    <p:extLst>
      <p:ext uri="{BB962C8B-B14F-4D97-AF65-F5344CB8AC3E}">
        <p14:creationId xmlns:p14="http://schemas.microsoft.com/office/powerpoint/2010/main" val="3948398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7891">
                                            <p:txEl>
                                              <p:pRg st="0" end="0"/>
                                            </p:txEl>
                                          </p:spTgt>
                                        </p:tgtEl>
                                      </p:cBhvr>
                                    </p:animEffect>
                                    <p:set>
                                      <p:cBhvr>
                                        <p:cTn id="7" dur="1" fill="hold">
                                          <p:stCondLst>
                                            <p:cond delay="499"/>
                                          </p:stCondLst>
                                        </p:cTn>
                                        <p:tgtEl>
                                          <p:spTgt spid="3789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4244"/>
            <a:ext cx="10353762" cy="970450"/>
          </a:xfrm>
        </p:spPr>
        <p:txBody>
          <a:bodyPr>
            <a:normAutofit/>
          </a:bodyPr>
          <a:lstStyle/>
          <a:p>
            <a:r>
              <a:rPr lang="en-US" sz="4400" dirty="0" smtClean="0"/>
              <a:t>Practice</a:t>
            </a:r>
            <a:endParaRPr lang="en-US" sz="4400" dirty="0"/>
          </a:p>
        </p:txBody>
      </p:sp>
      <p:sp>
        <p:nvSpPr>
          <p:cNvPr id="3" name="Content Placeholder 2"/>
          <p:cNvSpPr>
            <a:spLocks noGrp="1"/>
          </p:cNvSpPr>
          <p:nvPr>
            <p:ph idx="1"/>
          </p:nvPr>
        </p:nvSpPr>
        <p:spPr>
          <a:xfrm>
            <a:off x="913795" y="1626942"/>
            <a:ext cx="10353762" cy="4058751"/>
          </a:xfrm>
        </p:spPr>
        <p:txBody>
          <a:bodyPr>
            <a:noAutofit/>
          </a:bodyPr>
          <a:lstStyle/>
          <a:p>
            <a:pPr marL="36900" indent="0" algn="ctr">
              <a:buNone/>
            </a:pPr>
            <a:r>
              <a:rPr lang="en-US" sz="3600" dirty="0" smtClean="0"/>
              <a:t>What do we want Angela to do instead of using verbal aggression?</a:t>
            </a:r>
            <a:br>
              <a:rPr lang="en-US" sz="3600" dirty="0" smtClean="0"/>
            </a:br>
            <a:endParaRPr lang="en-US" sz="3600" dirty="0" smtClean="0"/>
          </a:p>
          <a:p>
            <a:pPr marL="36900" indent="0" algn="ctr">
              <a:buNone/>
            </a:pPr>
            <a:r>
              <a:rPr lang="en-US" sz="3600" dirty="0"/>
              <a:t>How will </a:t>
            </a:r>
            <a:r>
              <a:rPr lang="en-US" sz="3600" dirty="0" smtClean="0"/>
              <a:t>we teach Angela </a:t>
            </a:r>
            <a:r>
              <a:rPr lang="en-US" sz="3600" dirty="0"/>
              <a:t>the new behavior?</a:t>
            </a:r>
          </a:p>
          <a:p>
            <a:pPr marL="36900" indent="0" algn="ctr">
              <a:buNone/>
            </a:pPr>
            <a:endParaRPr lang="en-US" sz="3600" dirty="0"/>
          </a:p>
          <a:p>
            <a:pPr marL="36900" indent="0" algn="ctr">
              <a:buNone/>
            </a:pPr>
            <a:r>
              <a:rPr lang="en-US" sz="3600" dirty="0" smtClean="0"/>
              <a:t>What accommodations/modifications can we provide to prevent Angela’s behavior?</a:t>
            </a:r>
          </a:p>
          <a:p>
            <a:pPr marL="36900" indent="0" algn="ctr">
              <a:buNone/>
            </a:pPr>
            <a:endParaRPr lang="en-US" sz="3600" dirty="0"/>
          </a:p>
        </p:txBody>
      </p:sp>
    </p:spTree>
    <p:extLst>
      <p:ext uri="{BB962C8B-B14F-4D97-AF65-F5344CB8AC3E}">
        <p14:creationId xmlns:p14="http://schemas.microsoft.com/office/powerpoint/2010/main" val="381007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353762" cy="970450"/>
          </a:xfrm>
        </p:spPr>
        <p:txBody>
          <a:bodyPr>
            <a:normAutofit/>
          </a:bodyPr>
          <a:lstStyle/>
          <a:p>
            <a:r>
              <a:rPr lang="en-US" sz="4400" dirty="0" smtClean="0"/>
              <a:t>Objectives</a:t>
            </a:r>
            <a:endParaRPr lang="en-US" sz="4400" dirty="0"/>
          </a:p>
        </p:txBody>
      </p:sp>
      <p:sp>
        <p:nvSpPr>
          <p:cNvPr id="3" name="Content Placeholder 2"/>
          <p:cNvSpPr>
            <a:spLocks noGrp="1"/>
          </p:cNvSpPr>
          <p:nvPr>
            <p:ph idx="1"/>
          </p:nvPr>
        </p:nvSpPr>
        <p:spPr>
          <a:xfrm>
            <a:off x="757280" y="970450"/>
            <a:ext cx="10932211" cy="5763982"/>
          </a:xfrm>
        </p:spPr>
        <p:txBody>
          <a:bodyPr>
            <a:normAutofit fontScale="92500" lnSpcReduction="20000"/>
          </a:bodyPr>
          <a:lstStyle/>
          <a:p>
            <a:r>
              <a:rPr lang="en-US" sz="3900" dirty="0" smtClean="0"/>
              <a:t>Describe the purpose of an Individualized Education Plan (IEP) as it applies to students with challenging behavior</a:t>
            </a:r>
            <a:br>
              <a:rPr lang="en-US" sz="3900" dirty="0" smtClean="0"/>
            </a:br>
            <a:endParaRPr lang="en-US" sz="3900" dirty="0" smtClean="0"/>
          </a:p>
          <a:p>
            <a:r>
              <a:rPr lang="en-US" sz="3900" dirty="0" smtClean="0"/>
              <a:t>Gain information about all aspects of the IEP as they relate to developing an effective plan for students with challenging behavior</a:t>
            </a:r>
            <a:br>
              <a:rPr lang="en-US" sz="3900" dirty="0" smtClean="0"/>
            </a:br>
            <a:endParaRPr lang="en-US" sz="3900" dirty="0" smtClean="0"/>
          </a:p>
          <a:p>
            <a:r>
              <a:rPr lang="en-US" sz="3900" dirty="0" smtClean="0"/>
              <a:t>Review the link between the Functional Behavioral Assessment and Behavior Intervention Plan to the IEP</a:t>
            </a:r>
          </a:p>
          <a:p>
            <a:endParaRPr lang="en-US" dirty="0" smtClean="0"/>
          </a:p>
          <a:p>
            <a:endParaRPr lang="en-US" dirty="0" smtClean="0"/>
          </a:p>
        </p:txBody>
      </p:sp>
    </p:spTree>
    <p:extLst>
      <p:ext uri="{BB962C8B-B14F-4D97-AF65-F5344CB8AC3E}">
        <p14:creationId xmlns:p14="http://schemas.microsoft.com/office/powerpoint/2010/main" val="2952287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3742448"/>
              </p:ext>
            </p:extLst>
          </p:nvPr>
        </p:nvGraphicFramePr>
        <p:xfrm>
          <a:off x="284161" y="314325"/>
          <a:ext cx="11593513" cy="6362679"/>
        </p:xfrm>
        <a:graphic>
          <a:graphicData uri="http://schemas.openxmlformats.org/drawingml/2006/table">
            <a:tbl>
              <a:tblPr firstRow="1" firstCol="1" bandRow="1"/>
              <a:tblGrid>
                <a:gridCol w="1306514">
                  <a:extLst>
                    <a:ext uri="{9D8B030D-6E8A-4147-A177-3AD203B41FA5}">
                      <a16:colId xmlns:a16="http://schemas.microsoft.com/office/drawing/2014/main" val="422412284"/>
                    </a:ext>
                  </a:extLst>
                </a:gridCol>
                <a:gridCol w="10286999">
                  <a:extLst>
                    <a:ext uri="{9D8B030D-6E8A-4147-A177-3AD203B41FA5}">
                      <a16:colId xmlns:a16="http://schemas.microsoft.com/office/drawing/2014/main" val="3697578548"/>
                    </a:ext>
                  </a:extLst>
                </a:gridCol>
              </a:tblGrid>
              <a:tr h="6362679">
                <a:tc>
                  <a:txBody>
                    <a:bodyPr/>
                    <a:lstStyle/>
                    <a:p>
                      <a:pPr marL="0" marR="15240" algn="ctr">
                        <a:lnSpc>
                          <a:spcPct val="107000"/>
                        </a:lnSpc>
                        <a:spcBef>
                          <a:spcPts val="0"/>
                        </a:spcBef>
                        <a:spcAft>
                          <a:spcPts val="0"/>
                        </a:spcAft>
                      </a:pPr>
                      <a:r>
                        <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Unique Educational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14605" algn="ctr">
                        <a:lnSpc>
                          <a:spcPct val="107000"/>
                        </a:lnSpc>
                        <a:spcBef>
                          <a:spcPts val="0"/>
                        </a:spcBef>
                        <a:spcAft>
                          <a:spcPts val="0"/>
                        </a:spcAft>
                      </a:pPr>
                      <a:r>
                        <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Needs and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13970" algn="ctr">
                        <a:lnSpc>
                          <a:spcPct val="107000"/>
                        </a:lnSpc>
                        <a:spcBef>
                          <a:spcPts val="0"/>
                        </a:spcBef>
                        <a:spcAft>
                          <a:spcPts val="0"/>
                        </a:spcAft>
                      </a:pPr>
                      <a:r>
                        <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Characteristics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15875" algn="ctr">
                        <a:lnSpc>
                          <a:spcPct val="107000"/>
                        </a:lnSpc>
                        <a:spcBef>
                          <a:spcPts val="0"/>
                        </a:spcBef>
                        <a:spcAft>
                          <a:spcPts val="0"/>
                        </a:spcAft>
                      </a:pPr>
                      <a:r>
                        <a:rPr lang="en-US"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1:</a:t>
                      </a:r>
                    </a:p>
                    <a:p>
                      <a:pPr marL="0" marR="15875" algn="ctr">
                        <a:lnSpc>
                          <a:spcPct val="107000"/>
                        </a:lnSpc>
                        <a:spcBef>
                          <a:spcPts val="0"/>
                        </a:spcBef>
                        <a:spcAft>
                          <a:spcPts val="0"/>
                        </a:spcAft>
                      </a:pPr>
                      <a:endParaRPr lang="en-US" sz="12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15875" algn="ctr">
                        <a:lnSpc>
                          <a:spcPct val="107000"/>
                        </a:lnSpc>
                        <a:spcBef>
                          <a:spcPts val="0"/>
                        </a:spcBef>
                        <a:spcAft>
                          <a:spcPts val="0"/>
                        </a:spcAft>
                      </a:pPr>
                      <a:r>
                        <a:rPr lang="en-US" sz="12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Behavior:  Coping</a:t>
                      </a:r>
                      <a:r>
                        <a:rPr lang="en-US" sz="1200" b="1"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Skills for Frustration (asking for help, requesting a break)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53975" marT="24765" marB="50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7000"/>
                        </a:lnSpc>
                        <a:spcBef>
                          <a:spcPts val="0"/>
                        </a:spcBef>
                        <a:spcAft>
                          <a:spcPts val="0"/>
                        </a:spcAft>
                      </a:pPr>
                      <a:r>
                        <a:rPr lang="en-US" sz="1800" b="1"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Angela </a:t>
                      </a:r>
                      <a:r>
                        <a:rPr lang="en-US" sz="1800" b="1" u="sng"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requires</a:t>
                      </a:r>
                      <a:r>
                        <a:rPr lang="en-US" sz="1800" b="1"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 the following:</a:t>
                      </a:r>
                    </a:p>
                    <a:p>
                      <a:pPr marL="457200" marR="0">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Angela</a:t>
                      </a:r>
                      <a:r>
                        <a:rPr lang="en-US" sz="14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will be taught coping skills to use in place of challenging behavior (verbal aggression toward adults).  In order to learn and generalize the replacement skills, she will require the following:</a:t>
                      </a:r>
                      <a:endParaRPr lang="en-US" sz="18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85850" marR="0" lvl="1" indent="-171450">
                        <a:lnSpc>
                          <a:spcPct val="107000"/>
                        </a:lnSpc>
                        <a:spcBef>
                          <a:spcPts val="0"/>
                        </a:spcBef>
                        <a:spcAft>
                          <a:spcPts val="0"/>
                        </a:spcAft>
                        <a:buFont typeface="Arial" panose="020B0604020202020204" pitchFamily="34" charset="0"/>
                        <a:buChar char="•"/>
                      </a:pPr>
                      <a:r>
                        <a:rPr lang="en-US" sz="1400" b="1" baseline="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 Prevent Challenging Behavior:</a:t>
                      </a:r>
                    </a:p>
                    <a:p>
                      <a:pPr marL="1600200" marR="0" lvl="2" indent="-228600">
                        <a:lnSpc>
                          <a:spcPct val="107000"/>
                        </a:lnSpc>
                        <a:spcBef>
                          <a:spcPts val="0"/>
                        </a:spcBef>
                        <a:spcAft>
                          <a:spcPts val="0"/>
                        </a:spcAft>
                        <a:buFont typeface="+mj-lt"/>
                        <a:buAutoNum type="arabicPeriod"/>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Modify assignments; target</a:t>
                      </a: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independent assignments that may trigger frustration (e.g. long writing assignments, repetitive drill/practice tasks).  Reduce the quantity as appropriate or provide Angela will opportunities to take breaks.</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frequent teacher checks during tasks that trigger challenging behaviors.</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Seat Angela near preferred peers and encourage her to ask them for clarification on assignments (as appropriate)</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Angela with 3 “green cards” per semester to turn in assignments one day late (including homework assignments).</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Prompt Angela to use her coping skills, prior to challenging tasks with a verbal prompt.  Use a visual thumbs up/down sign to check in with her throughout the task.</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Maintain a ratio of 6 positive praise statements to 1 error correction statement.</a:t>
                      </a:r>
                    </a:p>
                    <a:p>
                      <a:pPr marL="1143000" marR="0" lvl="1" indent="-228600">
                        <a:lnSpc>
                          <a:spcPct val="107000"/>
                        </a:lnSpc>
                        <a:spcBef>
                          <a:spcPts val="0"/>
                        </a:spcBef>
                        <a:spcAft>
                          <a:spcPts val="0"/>
                        </a:spcAft>
                        <a:buFont typeface="Arial" panose="020B0604020202020204" pitchFamily="34" charset="0"/>
                        <a:buChar char="•"/>
                      </a:pPr>
                      <a:r>
                        <a:rPr lang="en-US" sz="1400" b="1" baseline="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 Teach Replacement Behavior:</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Angela with individualized instruction in recognizing her level of frustration, identifying her level of frustration (1-5 scale) and choosing a coping skill.</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Angela with Specific instruction in using her coping skills in the classroom setting.</a:t>
                      </a:r>
                    </a:p>
                    <a:p>
                      <a:pPr marL="1143000" marR="0" lvl="1" indent="-228600">
                        <a:lnSpc>
                          <a:spcPct val="107000"/>
                        </a:lnSpc>
                        <a:spcBef>
                          <a:spcPts val="0"/>
                        </a:spcBef>
                        <a:spcAft>
                          <a:spcPts val="0"/>
                        </a:spcAft>
                        <a:buFont typeface="Arial" panose="020B0604020202020204" pitchFamily="34" charset="0"/>
                        <a:buChar char="•"/>
                      </a:pPr>
                      <a:r>
                        <a:rPr lang="en-US" sz="1400" b="1" baseline="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 Reinforce Replacement Behavior</a:t>
                      </a:r>
                      <a:r>
                        <a:rPr lang="en-US" sz="1400" baseline="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Angela raises her hand; staff should respond to her quickly either with assistance or a signal that help is coming.</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Angela follows her break procedure, allow her to break immediately.</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Angela with frequent specific praise when she completes independent tasks; either with or without the use of coping skills.</a:t>
                      </a:r>
                    </a:p>
                    <a:p>
                      <a:pPr marL="1143000" marR="0" lvl="1" indent="-228600">
                        <a:lnSpc>
                          <a:spcPct val="107000"/>
                        </a:lnSpc>
                        <a:spcBef>
                          <a:spcPts val="0"/>
                        </a:spcBef>
                        <a:spcAft>
                          <a:spcPts val="0"/>
                        </a:spcAft>
                        <a:buFont typeface="Arial" panose="020B0604020202020204" pitchFamily="34" charset="0"/>
                        <a:buChar char="•"/>
                      </a:pPr>
                      <a:r>
                        <a:rPr lang="en-US" sz="1400" b="1" baseline="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 Discontinue Reinforcement of Challenging Behavior:</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Angela demonstrates mild signs of frustration, prompt her with thumbs up/down to use coping skill.</a:t>
                      </a:r>
                    </a:p>
                    <a:p>
                      <a:pPr marL="1600200" marR="0" lvl="2" indent="-228600">
                        <a:lnSpc>
                          <a:spcPct val="107000"/>
                        </a:lnSpc>
                        <a:spcBef>
                          <a:spcPts val="0"/>
                        </a:spcBef>
                        <a:spcAft>
                          <a:spcPts val="0"/>
                        </a:spcAft>
                        <a:buFont typeface="+mj-lt"/>
                        <a:buAutoNum type="arabicPeriod"/>
                      </a:pPr>
                      <a:r>
                        <a:rPr lang="en-US" sz="14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her behavior escalates to verbal aggression, staff should remind her of the classroom expectation of being respectful and offer a choice:  break, help or switch tasks for a period of time.</a:t>
                      </a:r>
                    </a:p>
                  </a:txBody>
                  <a:tcPr marL="68580" marR="53975" marT="24765" marB="50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597402"/>
                  </a:ext>
                </a:extLst>
              </a:tr>
            </a:tbl>
          </a:graphicData>
        </a:graphic>
      </p:graphicFrame>
    </p:spTree>
    <p:extLst>
      <p:ext uri="{BB962C8B-B14F-4D97-AF65-F5344CB8AC3E}">
        <p14:creationId xmlns:p14="http://schemas.microsoft.com/office/powerpoint/2010/main" val="435314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1-10 at 2.32.1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528" y="4757392"/>
            <a:ext cx="8992048" cy="495490"/>
          </a:xfrm>
          <a:prstGeom prst="rect">
            <a:avLst/>
          </a:prstGeom>
        </p:spPr>
      </p:pic>
      <p:sp>
        <p:nvSpPr>
          <p:cNvPr id="3" name="Rounded Rectangular Callout 2"/>
          <p:cNvSpPr/>
          <p:nvPr/>
        </p:nvSpPr>
        <p:spPr>
          <a:xfrm>
            <a:off x="1704528" y="1728834"/>
            <a:ext cx="3082825" cy="2540327"/>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ea typeface="Tahoma" panose="020B0604030504040204" pitchFamily="34" charset="0"/>
                <a:cs typeface="Tahoma" panose="020B0604030504040204" pitchFamily="34" charset="0"/>
              </a:rPr>
              <a:t>All explicit</a:t>
            </a:r>
            <a:r>
              <a:rPr lang="en-US" sz="2400" dirty="0">
                <a:solidFill>
                  <a:schemeClr val="bg1"/>
                </a:solidFill>
                <a:ea typeface="Tahoma" panose="020B0604030504040204" pitchFamily="34" charset="0"/>
                <a:cs typeface="Tahoma" panose="020B0604030504040204" pitchFamily="34" charset="0"/>
              </a:rPr>
              <a:t>, specialized instructional services utilized for that behavior or social skill should be listed here</a:t>
            </a:r>
            <a:r>
              <a:rPr lang="en-US" sz="2400" dirty="0" smtClean="0">
                <a:solidFill>
                  <a:schemeClr val="bg1"/>
                </a:solidFill>
                <a:ea typeface="Tahoma" panose="020B0604030504040204" pitchFamily="34" charset="0"/>
                <a:cs typeface="Tahoma" panose="020B0604030504040204" pitchFamily="34" charset="0"/>
              </a:rPr>
              <a:t>!</a:t>
            </a:r>
            <a:endParaRPr lang="en-US" sz="2400" dirty="0">
              <a:solidFill>
                <a:schemeClr val="bg1"/>
              </a:solidFill>
              <a:ea typeface="Tahoma" panose="020B0604030504040204" pitchFamily="34" charset="0"/>
              <a:cs typeface="Tahoma" panose="020B0604030504040204" pitchFamily="34" charset="0"/>
            </a:endParaRPr>
          </a:p>
        </p:txBody>
      </p:sp>
      <p:sp>
        <p:nvSpPr>
          <p:cNvPr id="5" name="Line Callout 1 4"/>
          <p:cNvSpPr/>
          <p:nvPr/>
        </p:nvSpPr>
        <p:spPr>
          <a:xfrm>
            <a:off x="6674804" y="899699"/>
            <a:ext cx="3774904" cy="1658269"/>
          </a:xfrm>
          <a:prstGeom prst="borderCallout1">
            <a:avLst>
              <a:gd name="adj1" fmla="val 48537"/>
              <a:gd name="adj2" fmla="val -1597"/>
              <a:gd name="adj3" fmla="val 106117"/>
              <a:gd name="adj4" fmla="val -55431"/>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mj-lt"/>
                <a:ea typeface="Tahoma" panose="020B0604030504040204" pitchFamily="34" charset="0"/>
                <a:cs typeface="Tahoma" panose="020B0604030504040204" pitchFamily="34" charset="0"/>
              </a:rPr>
              <a:t>Small Group Specialized Instruction for Social Skills.</a:t>
            </a:r>
          </a:p>
        </p:txBody>
      </p:sp>
      <p:sp>
        <p:nvSpPr>
          <p:cNvPr id="6" name="Line Callout 1 5"/>
          <p:cNvSpPr/>
          <p:nvPr/>
        </p:nvSpPr>
        <p:spPr>
          <a:xfrm>
            <a:off x="6674804" y="3140127"/>
            <a:ext cx="3774904" cy="1129034"/>
          </a:xfrm>
          <a:prstGeom prst="borderCallout1">
            <a:avLst>
              <a:gd name="adj1" fmla="val 57813"/>
              <a:gd name="adj2" fmla="val -857"/>
              <a:gd name="adj3" fmla="val 25535"/>
              <a:gd name="adj4" fmla="val -50166"/>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0000"/>
                </a:solidFill>
                <a:latin typeface="+mj-lt"/>
                <a:ea typeface="Tahoma" panose="020B0604030504040204" pitchFamily="34" charset="0"/>
                <a:cs typeface="Tahoma" panose="020B0604030504040204" pitchFamily="34" charset="0"/>
              </a:rPr>
              <a:t>Specialized Instruction for following the classroom rules.</a:t>
            </a:r>
          </a:p>
        </p:txBody>
      </p:sp>
      <p:sp>
        <p:nvSpPr>
          <p:cNvPr id="7" name="Up Arrow 6"/>
          <p:cNvSpPr/>
          <p:nvPr/>
        </p:nvSpPr>
        <p:spPr>
          <a:xfrm>
            <a:off x="2333712" y="5252882"/>
            <a:ext cx="484632" cy="978408"/>
          </a:xfrm>
          <a:prstGeom prst="upArrow">
            <a:avLst>
              <a:gd name="adj1" fmla="val 4272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4132965" y="5252882"/>
            <a:ext cx="484632" cy="978408"/>
          </a:xfrm>
          <a:prstGeom prst="upArrow">
            <a:avLst>
              <a:gd name="adj1" fmla="val 4272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5791100" y="5253089"/>
            <a:ext cx="484632" cy="978408"/>
          </a:xfrm>
          <a:prstGeom prst="upArrow">
            <a:avLst>
              <a:gd name="adj1" fmla="val 4272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7625633" y="5252882"/>
            <a:ext cx="484632" cy="978408"/>
          </a:xfrm>
          <a:prstGeom prst="upArrow">
            <a:avLst>
              <a:gd name="adj1" fmla="val 4272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9460166" y="5290636"/>
            <a:ext cx="484632" cy="978408"/>
          </a:xfrm>
          <a:prstGeom prst="upArrow">
            <a:avLst>
              <a:gd name="adj1" fmla="val 4272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023671" y="25414"/>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When, Where and How Much?</a:t>
            </a:r>
            <a:endParaRPr lang="en-US" sz="4400" dirty="0"/>
          </a:p>
        </p:txBody>
      </p:sp>
    </p:spTree>
    <p:extLst>
      <p:ext uri="{BB962C8B-B14F-4D97-AF65-F5344CB8AC3E}">
        <p14:creationId xmlns:p14="http://schemas.microsoft.com/office/powerpoint/2010/main" val="38026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4706" y="1895302"/>
            <a:ext cx="4006734" cy="2800767"/>
          </a:xfrm>
          <a:prstGeom prst="rect">
            <a:avLst/>
          </a:prstGeom>
          <a:noFill/>
        </p:spPr>
        <p:txBody>
          <a:bodyPr wrap="square" rtlCol="0">
            <a:spAutoFit/>
          </a:bodyPr>
          <a:lstStyle/>
          <a:p>
            <a:r>
              <a:rPr lang="en-US" sz="4400" dirty="0" smtClean="0"/>
              <a:t>But, we have tried everything and nothing is working…..</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19" y="1289537"/>
            <a:ext cx="6102591" cy="4087229"/>
          </a:xfrm>
          <a:prstGeom prst="rect">
            <a:avLst/>
          </a:prstGeom>
        </p:spPr>
      </p:pic>
    </p:spTree>
    <p:extLst>
      <p:ext uri="{BB962C8B-B14F-4D97-AF65-F5344CB8AC3E}">
        <p14:creationId xmlns:p14="http://schemas.microsoft.com/office/powerpoint/2010/main" val="114671984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18" y="2672862"/>
            <a:ext cx="10353762" cy="970450"/>
          </a:xfrm>
        </p:spPr>
        <p:txBody>
          <a:bodyPr>
            <a:normAutofit fontScale="90000"/>
          </a:bodyPr>
          <a:lstStyle/>
          <a:p>
            <a:r>
              <a:rPr lang="en-US" dirty="0"/>
              <a:t>We can’t support a child with an intervention if we don’t know when, where, and why they need the support.</a:t>
            </a:r>
          </a:p>
        </p:txBody>
      </p:sp>
      <p:sp>
        <p:nvSpPr>
          <p:cNvPr id="4" name="TextBox 3"/>
          <p:cNvSpPr txBox="1"/>
          <p:nvPr/>
        </p:nvSpPr>
        <p:spPr>
          <a:xfrm>
            <a:off x="1781908" y="6342185"/>
            <a:ext cx="4958861" cy="382234"/>
          </a:xfrm>
          <a:prstGeom prst="rect">
            <a:avLst/>
          </a:prstGeom>
          <a:noFill/>
        </p:spPr>
        <p:txBody>
          <a:bodyPr wrap="square" rtlCol="0">
            <a:spAutoFit/>
          </a:bodyPr>
          <a:lstStyle/>
          <a:p>
            <a:r>
              <a:rPr lang="en-US" dirty="0" smtClean="0"/>
              <a:t>www.behaviordoctor.org</a:t>
            </a:r>
            <a:endParaRPr lang="en-US" dirty="0"/>
          </a:p>
        </p:txBody>
      </p:sp>
    </p:spTree>
    <p:extLst>
      <p:ext uri="{BB962C8B-B14F-4D97-AF65-F5344CB8AC3E}">
        <p14:creationId xmlns:p14="http://schemas.microsoft.com/office/powerpoint/2010/main" val="437065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11015"/>
            <a:ext cx="10353762" cy="970450"/>
          </a:xfrm>
        </p:spPr>
        <p:txBody>
          <a:bodyPr>
            <a:normAutofit/>
          </a:bodyPr>
          <a:lstStyle/>
          <a:p>
            <a:r>
              <a:rPr lang="en-US" sz="4400" dirty="0" smtClean="0"/>
              <a:t>Functional Behavior Assessment</a:t>
            </a:r>
            <a:endParaRPr lang="en-US" sz="4400" dirty="0"/>
          </a:p>
        </p:txBody>
      </p:sp>
      <p:sp>
        <p:nvSpPr>
          <p:cNvPr id="4" name="Content Placeholder 2"/>
          <p:cNvSpPr>
            <a:spLocks noGrp="1"/>
          </p:cNvSpPr>
          <p:nvPr>
            <p:ph idx="1"/>
          </p:nvPr>
        </p:nvSpPr>
        <p:spPr>
          <a:xfrm>
            <a:off x="304800" y="1181465"/>
            <a:ext cx="10962757" cy="4784437"/>
          </a:xfrm>
        </p:spPr>
        <p:txBody>
          <a:bodyPr>
            <a:noAutofit/>
          </a:bodyPr>
          <a:lstStyle/>
          <a:p>
            <a:pPr marL="36900" indent="0" algn="ctr">
              <a:buNone/>
            </a:pPr>
            <a:r>
              <a:rPr lang="en-US" sz="3600" dirty="0"/>
              <a:t>We need to develop a summary statement in order to provide support</a:t>
            </a:r>
            <a:r>
              <a:rPr lang="en-US" sz="3600" dirty="0" smtClean="0"/>
              <a:t>.</a:t>
            </a:r>
          </a:p>
          <a:p>
            <a:pPr marL="36900" indent="0" algn="ctr">
              <a:buNone/>
            </a:pPr>
            <a:r>
              <a:rPr lang="en-US" sz="3600" dirty="0" smtClean="0"/>
              <a:t>Our </a:t>
            </a:r>
            <a:r>
              <a:rPr lang="en-US" sz="3600" dirty="0"/>
              <a:t>summary statement should look like- sound like this:</a:t>
            </a:r>
          </a:p>
          <a:p>
            <a:pPr marL="457200" lvl="1" indent="0">
              <a:buNone/>
            </a:pPr>
            <a:r>
              <a:rPr lang="en-US" sz="3600" dirty="0">
                <a:solidFill>
                  <a:schemeClr val="tx1"/>
                </a:solidFill>
              </a:rPr>
              <a:t>When this happens ____________________________</a:t>
            </a:r>
          </a:p>
          <a:p>
            <a:pPr marL="457200" lvl="1" indent="0">
              <a:buNone/>
            </a:pPr>
            <a:r>
              <a:rPr lang="en-US" sz="3600" dirty="0">
                <a:solidFill>
                  <a:schemeClr val="tx1"/>
                </a:solidFill>
              </a:rPr>
              <a:t>The student does this </a:t>
            </a:r>
            <a:r>
              <a:rPr lang="en-US" sz="3600" dirty="0" smtClean="0">
                <a:solidFill>
                  <a:schemeClr val="tx1"/>
                </a:solidFill>
              </a:rPr>
              <a:t>__________________________</a:t>
            </a:r>
            <a:endParaRPr lang="en-US" sz="3600" dirty="0">
              <a:solidFill>
                <a:schemeClr val="tx1"/>
              </a:solidFill>
            </a:endParaRPr>
          </a:p>
          <a:p>
            <a:pPr marL="457200" lvl="1" indent="0">
              <a:buNone/>
            </a:pPr>
            <a:r>
              <a:rPr lang="en-US" sz="3600" dirty="0">
                <a:solidFill>
                  <a:schemeClr val="tx1"/>
                </a:solidFill>
              </a:rPr>
              <a:t>To get or get out of ____________________________</a:t>
            </a:r>
          </a:p>
        </p:txBody>
      </p:sp>
    </p:spTree>
    <p:extLst>
      <p:ext uri="{BB962C8B-B14F-4D97-AF65-F5344CB8AC3E}">
        <p14:creationId xmlns:p14="http://schemas.microsoft.com/office/powerpoint/2010/main" val="2289680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When this happens ________________</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0452253"/>
              </p:ext>
            </p:extLst>
          </p:nvPr>
        </p:nvGraphicFramePr>
        <p:xfrm>
          <a:off x="1128960" y="2218636"/>
          <a:ext cx="10301040" cy="3683132"/>
        </p:xfrm>
        <a:graphic>
          <a:graphicData uri="http://schemas.openxmlformats.org/drawingml/2006/table">
            <a:tbl>
              <a:tblPr firstRow="1" firstCol="1" bandRow="1">
                <a:tableStyleId>{35758FB7-9AC5-4552-8A53-C91805E547FA}</a:tableStyleId>
              </a:tblPr>
              <a:tblGrid>
                <a:gridCol w="2060208">
                  <a:extLst>
                    <a:ext uri="{9D8B030D-6E8A-4147-A177-3AD203B41FA5}">
                      <a16:colId xmlns:a16="http://schemas.microsoft.com/office/drawing/2014/main" val="831566210"/>
                    </a:ext>
                  </a:extLst>
                </a:gridCol>
                <a:gridCol w="2060208">
                  <a:extLst>
                    <a:ext uri="{9D8B030D-6E8A-4147-A177-3AD203B41FA5}">
                      <a16:colId xmlns:a16="http://schemas.microsoft.com/office/drawing/2014/main" val="4246583247"/>
                    </a:ext>
                  </a:extLst>
                </a:gridCol>
                <a:gridCol w="2060208">
                  <a:extLst>
                    <a:ext uri="{9D8B030D-6E8A-4147-A177-3AD203B41FA5}">
                      <a16:colId xmlns:a16="http://schemas.microsoft.com/office/drawing/2014/main" val="3935655439"/>
                    </a:ext>
                  </a:extLst>
                </a:gridCol>
                <a:gridCol w="2060208">
                  <a:extLst>
                    <a:ext uri="{9D8B030D-6E8A-4147-A177-3AD203B41FA5}">
                      <a16:colId xmlns:a16="http://schemas.microsoft.com/office/drawing/2014/main" val="1983497467"/>
                    </a:ext>
                  </a:extLst>
                </a:gridCol>
                <a:gridCol w="2060208">
                  <a:extLst>
                    <a:ext uri="{9D8B030D-6E8A-4147-A177-3AD203B41FA5}">
                      <a16:colId xmlns:a16="http://schemas.microsoft.com/office/drawing/2014/main" val="3008138767"/>
                    </a:ext>
                  </a:extLst>
                </a:gridCol>
              </a:tblGrid>
              <a:tr h="971824">
                <a:tc>
                  <a:txBody>
                    <a:bodyPr/>
                    <a:lstStyle/>
                    <a:p>
                      <a:pPr marL="0" marR="0" algn="l">
                        <a:lnSpc>
                          <a:spcPct val="107000"/>
                        </a:lnSpc>
                        <a:spcBef>
                          <a:spcPts val="0"/>
                        </a:spcBef>
                        <a:spcAft>
                          <a:spcPts val="0"/>
                        </a:spcAft>
                      </a:pPr>
                      <a:r>
                        <a:rPr lang="en-US" sz="2400" b="1" dirty="0">
                          <a:solidFill>
                            <a:schemeClr val="tx1"/>
                          </a:solidFill>
                          <a:effectLst/>
                        </a:rPr>
                        <a:t>Transition</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2400" b="1" dirty="0">
                          <a:solidFill>
                            <a:schemeClr val="tx1"/>
                          </a:solidFill>
                          <a:effectLst/>
                        </a:rPr>
                        <a:t>Illness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2400" b="1" dirty="0">
                          <a:solidFill>
                            <a:schemeClr val="tx1"/>
                          </a:solidFill>
                          <a:effectLst/>
                        </a:rPr>
                        <a:t>Weather condition</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2400" b="1" dirty="0">
                          <a:solidFill>
                            <a:schemeClr val="tx1"/>
                          </a:solidFill>
                          <a:effectLst/>
                        </a:rPr>
                        <a:t>Task demand</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l">
                        <a:lnSpc>
                          <a:spcPct val="107000"/>
                        </a:lnSpc>
                        <a:spcBef>
                          <a:spcPts val="0"/>
                        </a:spcBef>
                        <a:spcAft>
                          <a:spcPts val="0"/>
                        </a:spcAft>
                      </a:pPr>
                      <a:r>
                        <a:rPr lang="en-US" sz="2400" b="1" dirty="0">
                          <a:solidFill>
                            <a:schemeClr val="tx1"/>
                          </a:solidFill>
                          <a:effectLst/>
                        </a:rPr>
                        <a:t>Presence of a certain peer or adult</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836010536"/>
                  </a:ext>
                </a:extLst>
              </a:tr>
              <a:tr h="1016000">
                <a:tc>
                  <a:txBody>
                    <a:bodyPr/>
                    <a:lstStyle/>
                    <a:p>
                      <a:pPr marL="0" marR="0">
                        <a:lnSpc>
                          <a:spcPct val="107000"/>
                        </a:lnSpc>
                        <a:spcBef>
                          <a:spcPts val="0"/>
                        </a:spcBef>
                        <a:spcAft>
                          <a:spcPts val="0"/>
                        </a:spcAft>
                      </a:pPr>
                      <a:r>
                        <a:rPr lang="en-US" sz="2400" b="1" dirty="0">
                          <a:effectLst/>
                        </a:rPr>
                        <a:t>Time of day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Day of week</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Perceived attention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Proximity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Noises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4270626441"/>
                  </a:ext>
                </a:extLst>
              </a:tr>
              <a:tr h="1016000">
                <a:tc>
                  <a:txBody>
                    <a:bodyPr/>
                    <a:lstStyle/>
                    <a:p>
                      <a:pPr marL="0" marR="0">
                        <a:lnSpc>
                          <a:spcPct val="107000"/>
                        </a:lnSpc>
                        <a:spcBef>
                          <a:spcPts val="0"/>
                        </a:spcBef>
                        <a:spcAft>
                          <a:spcPts val="0"/>
                        </a:spcAft>
                      </a:pPr>
                      <a:r>
                        <a:rPr lang="en-US" sz="2400" b="1" dirty="0">
                          <a:effectLst/>
                        </a:rPr>
                        <a:t>Smells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Subjects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Activities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Changes in schedule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Emotional upset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508996727"/>
                  </a:ext>
                </a:extLst>
              </a:tr>
              <a:tr h="496130">
                <a:tc>
                  <a:txBody>
                    <a:bodyPr/>
                    <a:lstStyle/>
                    <a:p>
                      <a:pPr marL="0" marR="0">
                        <a:lnSpc>
                          <a:spcPct val="107000"/>
                        </a:lnSpc>
                        <a:spcBef>
                          <a:spcPts val="0"/>
                        </a:spcBef>
                        <a:spcAft>
                          <a:spcPts val="0"/>
                        </a:spcAft>
                      </a:pPr>
                      <a:r>
                        <a:rPr lang="en-US" sz="2400" b="1">
                          <a:effectLst/>
                        </a:rPr>
                        <a:t>Physical pain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a:effectLst/>
                        </a:rPr>
                        <a:t>Embarrassed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a:effectLst/>
                        </a:rPr>
                        <a:t>Tired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Frustration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07000"/>
                        </a:lnSpc>
                        <a:spcBef>
                          <a:spcPts val="0"/>
                        </a:spcBef>
                        <a:spcAft>
                          <a:spcPts val="0"/>
                        </a:spcAft>
                      </a:pPr>
                      <a:r>
                        <a:rPr lang="en-US" sz="2400" b="1" dirty="0">
                          <a:effectLst/>
                        </a:rPr>
                        <a:t>Hungry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72027193"/>
                  </a:ext>
                </a:extLst>
              </a:tr>
            </a:tbl>
          </a:graphicData>
        </a:graphic>
      </p:graphicFrame>
      <p:sp>
        <p:nvSpPr>
          <p:cNvPr id="5" name="TextBox 4"/>
          <p:cNvSpPr txBox="1"/>
          <p:nvPr/>
        </p:nvSpPr>
        <p:spPr>
          <a:xfrm>
            <a:off x="1781908" y="6342185"/>
            <a:ext cx="4958861" cy="382234"/>
          </a:xfrm>
          <a:prstGeom prst="rect">
            <a:avLst/>
          </a:prstGeom>
          <a:noFill/>
        </p:spPr>
        <p:txBody>
          <a:bodyPr wrap="square" rtlCol="0">
            <a:spAutoFit/>
          </a:bodyPr>
          <a:lstStyle/>
          <a:p>
            <a:r>
              <a:rPr lang="en-US" dirty="0" smtClean="0"/>
              <a:t>www.behaviordoctor.org</a:t>
            </a:r>
            <a:endParaRPr lang="en-US" dirty="0"/>
          </a:p>
        </p:txBody>
      </p:sp>
    </p:spTree>
    <p:extLst>
      <p:ext uri="{BB962C8B-B14F-4D97-AF65-F5344CB8AC3E}">
        <p14:creationId xmlns:p14="http://schemas.microsoft.com/office/powerpoint/2010/main" val="724508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41" y="219307"/>
            <a:ext cx="10353762" cy="970450"/>
          </a:xfrm>
        </p:spPr>
        <p:txBody>
          <a:bodyPr>
            <a:noAutofit/>
          </a:bodyPr>
          <a:lstStyle/>
          <a:p>
            <a:r>
              <a:rPr lang="en-US" sz="4400" dirty="0"/>
              <a:t>The student does this </a:t>
            </a:r>
            <a:r>
              <a:rPr lang="en-US" sz="4400" dirty="0" smtClean="0"/>
              <a:t>_______________</a:t>
            </a:r>
            <a:endParaRPr lang="en-US" sz="4400" dirty="0"/>
          </a:p>
        </p:txBody>
      </p:sp>
      <p:sp>
        <p:nvSpPr>
          <p:cNvPr id="3" name="Content Placeholder 2"/>
          <p:cNvSpPr>
            <a:spLocks noGrp="1"/>
          </p:cNvSpPr>
          <p:nvPr>
            <p:ph idx="1"/>
          </p:nvPr>
        </p:nvSpPr>
        <p:spPr>
          <a:xfrm>
            <a:off x="401443" y="1312419"/>
            <a:ext cx="5196469" cy="4397004"/>
          </a:xfrm>
        </p:spPr>
        <p:txBody>
          <a:bodyPr>
            <a:noAutofit/>
          </a:bodyPr>
          <a:lstStyle/>
          <a:p>
            <a:pPr>
              <a:spcAft>
                <a:spcPts val="0"/>
              </a:spcAft>
              <a:buFont typeface="Courier New" panose="02070309020205020404" pitchFamily="49" charset="0"/>
              <a:buChar char="o"/>
            </a:pPr>
            <a:r>
              <a:rPr lang="en-US" sz="3600" dirty="0"/>
              <a:t>Non-exemplars</a:t>
            </a:r>
          </a:p>
          <a:p>
            <a:pPr lvl="1">
              <a:spcAft>
                <a:spcPts val="0"/>
              </a:spcAft>
              <a:buFont typeface="Courier New" panose="02070309020205020404" pitchFamily="49" charset="0"/>
              <a:buChar char="o"/>
            </a:pPr>
            <a:r>
              <a:rPr lang="en-US" sz="3600" dirty="0">
                <a:solidFill>
                  <a:schemeClr val="tx1"/>
                </a:solidFill>
              </a:rPr>
              <a:t>Poor impulse control</a:t>
            </a:r>
          </a:p>
          <a:p>
            <a:pPr lvl="1">
              <a:spcAft>
                <a:spcPts val="0"/>
              </a:spcAft>
              <a:buFont typeface="Courier New" panose="02070309020205020404" pitchFamily="49" charset="0"/>
              <a:buChar char="o"/>
            </a:pPr>
            <a:r>
              <a:rPr lang="en-US" sz="3600" dirty="0">
                <a:solidFill>
                  <a:schemeClr val="tx1"/>
                </a:solidFill>
              </a:rPr>
              <a:t>Angry, hostile, resentful</a:t>
            </a:r>
          </a:p>
          <a:p>
            <a:pPr lvl="1">
              <a:spcAft>
                <a:spcPts val="0"/>
              </a:spcAft>
              <a:buFont typeface="Courier New" panose="02070309020205020404" pitchFamily="49" charset="0"/>
              <a:buChar char="o"/>
            </a:pPr>
            <a:r>
              <a:rPr lang="en-US" sz="3600" dirty="0">
                <a:solidFill>
                  <a:schemeClr val="tx1"/>
                </a:solidFill>
              </a:rPr>
              <a:t>Not paying attention</a:t>
            </a:r>
          </a:p>
          <a:p>
            <a:pPr lvl="1">
              <a:spcAft>
                <a:spcPts val="0"/>
              </a:spcAft>
              <a:buFont typeface="Courier New" panose="02070309020205020404" pitchFamily="49" charset="0"/>
              <a:buChar char="o"/>
            </a:pPr>
            <a:r>
              <a:rPr lang="en-US" sz="3600" dirty="0">
                <a:solidFill>
                  <a:schemeClr val="tx1"/>
                </a:solidFill>
              </a:rPr>
              <a:t>Stubborn </a:t>
            </a:r>
          </a:p>
        </p:txBody>
      </p:sp>
      <p:sp>
        <p:nvSpPr>
          <p:cNvPr id="4" name="Content Placeholder 2"/>
          <p:cNvSpPr txBox="1">
            <a:spLocks/>
          </p:cNvSpPr>
          <p:nvPr/>
        </p:nvSpPr>
        <p:spPr>
          <a:xfrm>
            <a:off x="5597912" y="1312419"/>
            <a:ext cx="6278137" cy="400603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Pct val="125000"/>
              <a:buFont typeface="Arial" panose="020B0604020202020204" pitchFamily="34" charset="0"/>
              <a:buChar char="•"/>
              <a:tabLst/>
              <a:defRPr/>
            </a:pPr>
            <a:r>
              <a:rPr kumimoji="0" lang="en-US" sz="36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Exemplars</a:t>
            </a:r>
          </a:p>
          <a:p>
            <a:pPr marL="685800" marR="0" lvl="1" indent="-228600" algn="l" defTabSz="914400" rtl="0" eaLnBrk="1" fontAlgn="auto" latinLnBrk="0" hangingPunct="1">
              <a:lnSpc>
                <a:spcPct val="100000"/>
              </a:lnSpc>
              <a:spcBef>
                <a:spcPts val="5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Lying on the floor refusing to move</a:t>
            </a:r>
          </a:p>
          <a:p>
            <a:pPr marL="685800" marR="0" lvl="1" indent="-228600" algn="l" defTabSz="914400" rtl="0" eaLnBrk="1" fontAlgn="auto" latinLnBrk="0" hangingPunct="1">
              <a:lnSpc>
                <a:spcPct val="100000"/>
              </a:lnSpc>
              <a:spcBef>
                <a:spcPts val="5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High pitched screams</a:t>
            </a:r>
          </a:p>
          <a:p>
            <a:pPr marL="685800" marR="0" lvl="1" indent="-228600" algn="l" defTabSz="914400" rtl="0" eaLnBrk="1" fontAlgn="auto" latinLnBrk="0" hangingPunct="1">
              <a:lnSpc>
                <a:spcPct val="100000"/>
              </a:lnSpc>
              <a:spcBef>
                <a:spcPts val="5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Hitting with fists</a:t>
            </a:r>
          </a:p>
          <a:p>
            <a:pPr marL="685800" marR="0" lvl="1" indent="-228600" algn="l" defTabSz="914400" rtl="0" eaLnBrk="1" fontAlgn="auto" latinLnBrk="0" hangingPunct="1">
              <a:lnSpc>
                <a:spcPct val="100000"/>
              </a:lnSpc>
              <a:spcBef>
                <a:spcPts val="5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Kicking over chairs</a:t>
            </a:r>
          </a:p>
          <a:p>
            <a:pPr marL="685800" marR="0" lvl="1" indent="-228600" algn="l" defTabSz="914400" rtl="0" eaLnBrk="1" fontAlgn="auto" latinLnBrk="0" hangingPunct="1">
              <a:lnSpc>
                <a:spcPct val="100000"/>
              </a:lnSpc>
              <a:spcBef>
                <a:spcPts val="5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Not beginning work within five minutes of assignment</a:t>
            </a:r>
          </a:p>
          <a:p>
            <a:pPr marL="685800" marR="0" lvl="1" indent="-228600" algn="l" defTabSz="914400" rtl="0" eaLnBrk="1" fontAlgn="auto" latinLnBrk="0" hangingPunct="1">
              <a:lnSpc>
                <a:spcPct val="100000"/>
              </a:lnSpc>
              <a:spcBef>
                <a:spcPts val="500"/>
              </a:spcBef>
              <a:spcAft>
                <a:spcPts val="0"/>
              </a:spcAft>
              <a:buClrTx/>
              <a:buSzPct val="125000"/>
              <a:buFont typeface="Arial" panose="020B0604020202020204" pitchFamily="34" charset="0"/>
              <a:buChar char="•"/>
              <a:tabLst/>
              <a:defRPr/>
            </a:pPr>
            <a:r>
              <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Crying with tears streaming</a:t>
            </a:r>
          </a:p>
        </p:txBody>
      </p:sp>
      <p:sp>
        <p:nvSpPr>
          <p:cNvPr id="5" name="TextBox 4"/>
          <p:cNvSpPr txBox="1"/>
          <p:nvPr/>
        </p:nvSpPr>
        <p:spPr>
          <a:xfrm>
            <a:off x="1781908" y="6342185"/>
            <a:ext cx="4958861" cy="382234"/>
          </a:xfrm>
          <a:prstGeom prst="rect">
            <a:avLst/>
          </a:prstGeom>
          <a:noFill/>
        </p:spPr>
        <p:txBody>
          <a:bodyPr wrap="square" rtlCol="0">
            <a:spAutoFit/>
          </a:bodyPr>
          <a:lstStyle/>
          <a:p>
            <a:r>
              <a:rPr lang="en-US" dirty="0" smtClean="0"/>
              <a:t>www.behaviordoctor.org</a:t>
            </a:r>
            <a:endParaRPr lang="en-US" dirty="0"/>
          </a:p>
        </p:txBody>
      </p:sp>
    </p:spTree>
    <p:extLst>
      <p:ext uri="{BB962C8B-B14F-4D97-AF65-F5344CB8AC3E}">
        <p14:creationId xmlns:p14="http://schemas.microsoft.com/office/powerpoint/2010/main" val="448367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797" y="319980"/>
            <a:ext cx="10353762" cy="970450"/>
          </a:xfrm>
        </p:spPr>
        <p:txBody>
          <a:bodyPr>
            <a:normAutofit/>
          </a:bodyPr>
          <a:lstStyle/>
          <a:p>
            <a:r>
              <a:rPr lang="en-US" sz="4400" dirty="0"/>
              <a:t>To get or get out of:</a:t>
            </a:r>
          </a:p>
        </p:txBody>
      </p:sp>
      <p:graphicFrame>
        <p:nvGraphicFramePr>
          <p:cNvPr id="4" name="Content Placeholder 3"/>
          <p:cNvGraphicFramePr>
            <a:graphicFrameLocks noGrp="1"/>
          </p:cNvGraphicFramePr>
          <p:nvPr>
            <p:ph idx="1"/>
            <p:extLst/>
          </p:nvPr>
        </p:nvGraphicFramePr>
        <p:xfrm>
          <a:off x="1251678" y="1480930"/>
          <a:ext cx="9906000" cy="493776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3261944823"/>
                    </a:ext>
                  </a:extLst>
                </a:gridCol>
                <a:gridCol w="4953000">
                  <a:extLst>
                    <a:ext uri="{9D8B030D-6E8A-4147-A177-3AD203B41FA5}">
                      <a16:colId xmlns:a16="http://schemas.microsoft.com/office/drawing/2014/main" val="45341031"/>
                    </a:ext>
                  </a:extLst>
                </a:gridCol>
              </a:tblGrid>
              <a:tr h="459902">
                <a:tc>
                  <a:txBody>
                    <a:bodyPr/>
                    <a:lstStyle/>
                    <a:p>
                      <a:r>
                        <a:rPr lang="en-US" sz="3600" dirty="0"/>
                        <a:t>To GAIN</a:t>
                      </a:r>
                    </a:p>
                  </a:txBody>
                  <a:tcPr/>
                </a:tc>
                <a:tc>
                  <a:txBody>
                    <a:bodyPr/>
                    <a:lstStyle/>
                    <a:p>
                      <a:r>
                        <a:rPr lang="en-US" sz="3600" dirty="0"/>
                        <a:t>To ESCAPE</a:t>
                      </a:r>
                    </a:p>
                  </a:txBody>
                  <a:tcPr/>
                </a:tc>
                <a:extLst>
                  <a:ext uri="{0D108BD9-81ED-4DB2-BD59-A6C34878D82A}">
                    <a16:rowId xmlns:a16="http://schemas.microsoft.com/office/drawing/2014/main" val="2936760459"/>
                  </a:ext>
                </a:extLst>
              </a:tr>
              <a:tr h="370840">
                <a:tc>
                  <a:txBody>
                    <a:bodyPr/>
                    <a:lstStyle/>
                    <a:p>
                      <a:r>
                        <a:rPr lang="en-US" sz="3600" dirty="0"/>
                        <a:t>Attention- peer or adult</a:t>
                      </a:r>
                    </a:p>
                  </a:txBody>
                  <a:tcPr/>
                </a:tc>
                <a:tc>
                  <a:txBody>
                    <a:bodyPr/>
                    <a:lstStyle/>
                    <a:p>
                      <a:r>
                        <a:rPr lang="en-US" sz="3600" dirty="0"/>
                        <a:t>Attention- peer or adult</a:t>
                      </a:r>
                    </a:p>
                  </a:txBody>
                  <a:tcPr/>
                </a:tc>
                <a:extLst>
                  <a:ext uri="{0D108BD9-81ED-4DB2-BD59-A6C34878D82A}">
                    <a16:rowId xmlns:a16="http://schemas.microsoft.com/office/drawing/2014/main" val="160083723"/>
                  </a:ext>
                </a:extLst>
              </a:tr>
              <a:tr h="370840">
                <a:tc>
                  <a:txBody>
                    <a:bodyPr/>
                    <a:lstStyle/>
                    <a:p>
                      <a:r>
                        <a:rPr lang="en-US" sz="3600" dirty="0"/>
                        <a:t>Access to preferred items</a:t>
                      </a:r>
                    </a:p>
                  </a:txBody>
                  <a:tcPr/>
                </a:tc>
                <a:tc>
                  <a:txBody>
                    <a:bodyPr/>
                    <a:lstStyle/>
                    <a:p>
                      <a:r>
                        <a:rPr lang="en-US" sz="3600" dirty="0"/>
                        <a:t>Work</a:t>
                      </a:r>
                    </a:p>
                  </a:txBody>
                  <a:tcPr/>
                </a:tc>
                <a:extLst>
                  <a:ext uri="{0D108BD9-81ED-4DB2-BD59-A6C34878D82A}">
                    <a16:rowId xmlns:a16="http://schemas.microsoft.com/office/drawing/2014/main" val="3860677207"/>
                  </a:ext>
                </a:extLst>
              </a:tr>
              <a:tr h="370840">
                <a:tc>
                  <a:txBody>
                    <a:bodyPr/>
                    <a:lstStyle/>
                    <a:p>
                      <a:r>
                        <a:rPr lang="en-US" sz="3600" dirty="0"/>
                        <a:t>Sensory Input</a:t>
                      </a:r>
                    </a:p>
                  </a:txBody>
                  <a:tcPr/>
                </a:tc>
                <a:tc>
                  <a:txBody>
                    <a:bodyPr/>
                    <a:lstStyle/>
                    <a:p>
                      <a:r>
                        <a:rPr lang="en-US" sz="3600" dirty="0"/>
                        <a:t>Pain- emotional or physical</a:t>
                      </a:r>
                    </a:p>
                  </a:txBody>
                  <a:tcPr/>
                </a:tc>
                <a:extLst>
                  <a:ext uri="{0D108BD9-81ED-4DB2-BD59-A6C34878D82A}">
                    <a16:rowId xmlns:a16="http://schemas.microsoft.com/office/drawing/2014/main" val="327422776"/>
                  </a:ext>
                </a:extLst>
              </a:tr>
              <a:tr h="370840">
                <a:tc>
                  <a:txBody>
                    <a:bodyPr/>
                    <a:lstStyle/>
                    <a:p>
                      <a:endParaRPr lang="en-US" sz="3600"/>
                    </a:p>
                  </a:txBody>
                  <a:tcPr/>
                </a:tc>
                <a:tc>
                  <a:txBody>
                    <a:bodyPr/>
                    <a:lstStyle/>
                    <a:p>
                      <a:r>
                        <a:rPr lang="en-US" sz="3600" dirty="0"/>
                        <a:t>Sensory</a:t>
                      </a:r>
                      <a:r>
                        <a:rPr lang="en-US" sz="3600" baseline="0" dirty="0"/>
                        <a:t> Overload</a:t>
                      </a:r>
                      <a:endParaRPr lang="en-US" sz="3600" dirty="0"/>
                    </a:p>
                  </a:txBody>
                  <a:tcPr/>
                </a:tc>
                <a:extLst>
                  <a:ext uri="{0D108BD9-81ED-4DB2-BD59-A6C34878D82A}">
                    <a16:rowId xmlns:a16="http://schemas.microsoft.com/office/drawing/2014/main" val="3124456922"/>
                  </a:ext>
                </a:extLst>
              </a:tr>
              <a:tr h="370840">
                <a:tc>
                  <a:txBody>
                    <a:bodyPr/>
                    <a:lstStyle/>
                    <a:p>
                      <a:endParaRPr lang="en-US" sz="3600" dirty="0"/>
                    </a:p>
                  </a:txBody>
                  <a:tcPr/>
                </a:tc>
                <a:tc>
                  <a:txBody>
                    <a:bodyPr/>
                    <a:lstStyle/>
                    <a:p>
                      <a:endParaRPr lang="en-US" sz="3600" dirty="0"/>
                    </a:p>
                  </a:txBody>
                  <a:tcPr/>
                </a:tc>
                <a:extLst>
                  <a:ext uri="{0D108BD9-81ED-4DB2-BD59-A6C34878D82A}">
                    <a16:rowId xmlns:a16="http://schemas.microsoft.com/office/drawing/2014/main" val="3092874206"/>
                  </a:ext>
                </a:extLst>
              </a:tr>
            </a:tbl>
          </a:graphicData>
        </a:graphic>
      </p:graphicFrame>
      <p:sp>
        <p:nvSpPr>
          <p:cNvPr id="5" name="TextBox 4"/>
          <p:cNvSpPr txBox="1"/>
          <p:nvPr/>
        </p:nvSpPr>
        <p:spPr>
          <a:xfrm>
            <a:off x="1781908" y="6342185"/>
            <a:ext cx="4958861" cy="382234"/>
          </a:xfrm>
          <a:prstGeom prst="rect">
            <a:avLst/>
          </a:prstGeom>
          <a:noFill/>
        </p:spPr>
        <p:txBody>
          <a:bodyPr wrap="square" rtlCol="0">
            <a:spAutoFit/>
          </a:bodyPr>
          <a:lstStyle/>
          <a:p>
            <a:r>
              <a:rPr lang="en-US" dirty="0" smtClean="0"/>
              <a:t>www.behaviordoctor.org</a:t>
            </a:r>
            <a:endParaRPr lang="en-US" dirty="0"/>
          </a:p>
        </p:txBody>
      </p:sp>
    </p:spTree>
    <p:extLst>
      <p:ext uri="{BB962C8B-B14F-4D97-AF65-F5344CB8AC3E}">
        <p14:creationId xmlns:p14="http://schemas.microsoft.com/office/powerpoint/2010/main" val="1203182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372" y="867727"/>
            <a:ext cx="9905999" cy="3541714"/>
          </a:xfrm>
        </p:spPr>
        <p:txBody>
          <a:bodyPr/>
          <a:lstStyle/>
          <a:p>
            <a:pPr marL="0" indent="0">
              <a:buNone/>
            </a:pPr>
            <a:r>
              <a:rPr lang="en-US" sz="4800" dirty="0" smtClean="0"/>
              <a:t>“If </a:t>
            </a:r>
            <a:r>
              <a:rPr lang="en-US" sz="4800" dirty="0"/>
              <a:t>we don’t know what’s feeding the behavior- we may be the ones doing the feeding</a:t>
            </a:r>
            <a:r>
              <a:rPr lang="en-US" sz="4800" dirty="0" smtClean="0"/>
              <a:t>.”</a:t>
            </a:r>
            <a:endParaRPr lang="en-US" sz="4800" dirty="0"/>
          </a:p>
          <a:p>
            <a:endParaRPr lang="en-US" dirty="0"/>
          </a:p>
        </p:txBody>
      </p:sp>
      <p:pic>
        <p:nvPicPr>
          <p:cNvPr id="4" name="Picture 3"/>
          <p:cNvPicPr>
            <a:picLocks noChangeAspect="1"/>
          </p:cNvPicPr>
          <p:nvPr/>
        </p:nvPicPr>
        <p:blipFill>
          <a:blip r:embed="rId2"/>
          <a:stretch>
            <a:fillRect/>
          </a:stretch>
        </p:blipFill>
        <p:spPr>
          <a:xfrm>
            <a:off x="5694637" y="3138589"/>
            <a:ext cx="3369629" cy="3369629"/>
          </a:xfrm>
          <a:prstGeom prst="rect">
            <a:avLst/>
          </a:prstGeom>
        </p:spPr>
      </p:pic>
      <p:pic>
        <p:nvPicPr>
          <p:cNvPr id="11" name="Picture 10"/>
          <p:cNvPicPr>
            <a:picLocks noChangeAspect="1"/>
          </p:cNvPicPr>
          <p:nvPr/>
        </p:nvPicPr>
        <p:blipFill>
          <a:blip r:embed="rId3"/>
          <a:stretch>
            <a:fillRect/>
          </a:stretch>
        </p:blipFill>
        <p:spPr>
          <a:xfrm>
            <a:off x="2896836" y="3985591"/>
            <a:ext cx="1948163" cy="2010604"/>
          </a:xfrm>
          <a:prstGeom prst="rect">
            <a:avLst/>
          </a:prstGeom>
        </p:spPr>
      </p:pic>
      <p:sp>
        <p:nvSpPr>
          <p:cNvPr id="5" name="TextBox 4"/>
          <p:cNvSpPr txBox="1"/>
          <p:nvPr/>
        </p:nvSpPr>
        <p:spPr>
          <a:xfrm>
            <a:off x="1781908" y="6342185"/>
            <a:ext cx="4958861" cy="382234"/>
          </a:xfrm>
          <a:prstGeom prst="rect">
            <a:avLst/>
          </a:prstGeom>
          <a:noFill/>
        </p:spPr>
        <p:txBody>
          <a:bodyPr wrap="square" rtlCol="0">
            <a:spAutoFit/>
          </a:bodyPr>
          <a:lstStyle/>
          <a:p>
            <a:r>
              <a:rPr lang="en-US" dirty="0" smtClean="0"/>
              <a:t>www.behaviordoctor.org</a:t>
            </a:r>
            <a:endParaRPr lang="en-US" dirty="0"/>
          </a:p>
        </p:txBody>
      </p:sp>
    </p:spTree>
    <p:extLst>
      <p:ext uri="{BB962C8B-B14F-4D97-AF65-F5344CB8AC3E}">
        <p14:creationId xmlns:p14="http://schemas.microsoft.com/office/powerpoint/2010/main" val="1221156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111" y="327092"/>
            <a:ext cx="11158245" cy="6322185"/>
          </a:xfrm>
        </p:spPr>
        <p:txBody>
          <a:bodyPr>
            <a:normAutofit/>
          </a:bodyPr>
          <a:lstStyle/>
          <a:p>
            <a:pPr marL="36900" indent="0">
              <a:buNone/>
            </a:pPr>
            <a:r>
              <a:rPr lang="en-US" sz="3600" dirty="0">
                <a:solidFill>
                  <a:schemeClr val="tx1"/>
                </a:solidFill>
                <a:ea typeface="Tahoma" panose="020B0604030504040204" pitchFamily="34" charset="0"/>
                <a:cs typeface="Tahoma" panose="020B0604030504040204" pitchFamily="34" charset="0"/>
              </a:rPr>
              <a:t>Clara loves school. Her teacher reports that she reads and comprehends on grade level and is eager to please and ready to learn. But Clara tends to disrupt the classroom by blurting out answers before she is called on and has difficulty waiting her turn. She interrupts others and intrudes on conversations with peers and adults. Students often laugh and roll their eyes in response to Clara. The teacher either praises or corrects her depending on the circumstance. </a:t>
            </a:r>
          </a:p>
          <a:p>
            <a:endParaRPr lang="en-US" sz="2200" dirty="0">
              <a:solidFill>
                <a:srgbClr val="800000"/>
              </a:solidFill>
              <a:ea typeface="Tahoma" panose="020B0604030504040204" pitchFamily="34" charset="0"/>
              <a:cs typeface="Tahoma" panose="020B0604030504040204" pitchFamily="34" charset="0"/>
            </a:endParaRPr>
          </a:p>
          <a:p>
            <a:pPr marL="0" indent="0" algn="ctr">
              <a:buNone/>
            </a:pPr>
            <a:r>
              <a:rPr lang="en-US" sz="3600" b="1" dirty="0">
                <a:solidFill>
                  <a:srgbClr val="FFFF43"/>
                </a:solidFill>
                <a:ea typeface="Tahoma" panose="020B0604030504040204" pitchFamily="34" charset="0"/>
                <a:cs typeface="Tahoma" panose="020B0604030504040204" pitchFamily="34" charset="0"/>
              </a:rPr>
              <a:t>Behavior, Function and Replacement Skill?</a:t>
            </a:r>
          </a:p>
        </p:txBody>
      </p:sp>
    </p:spTree>
    <p:extLst>
      <p:ext uri="{BB962C8B-B14F-4D97-AF65-F5344CB8AC3E}">
        <p14:creationId xmlns:p14="http://schemas.microsoft.com/office/powerpoint/2010/main" val="1180828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45" y="171450"/>
            <a:ext cx="10353762" cy="970450"/>
          </a:xfrm>
        </p:spPr>
        <p:txBody>
          <a:bodyPr>
            <a:noAutofit/>
          </a:bodyPr>
          <a:lstStyle/>
          <a:p>
            <a:r>
              <a:rPr lang="en-US" sz="4400" dirty="0" smtClean="0">
                <a:solidFill>
                  <a:srgbClr val="FFC000"/>
                </a:solidFill>
              </a:rPr>
              <a:t>Why </a:t>
            </a:r>
            <a:r>
              <a:rPr lang="en-US" sz="4400" dirty="0" smtClean="0">
                <a:solidFill>
                  <a:srgbClr val="FFC000"/>
                </a:solidFill>
              </a:rPr>
              <a:t>the ABCs </a:t>
            </a:r>
            <a:r>
              <a:rPr lang="en-US" sz="4400" dirty="0" smtClean="0">
                <a:solidFill>
                  <a:srgbClr val="FFC000"/>
                </a:solidFill>
              </a:rPr>
              <a:t>of the IEP?</a:t>
            </a:r>
            <a:endParaRPr lang="en-US" sz="4400" dirty="0">
              <a:solidFill>
                <a:srgbClr val="FFC000"/>
              </a:solidFill>
            </a:endParaRPr>
          </a:p>
        </p:txBody>
      </p:sp>
      <p:sp>
        <p:nvSpPr>
          <p:cNvPr id="3" name="Content Placeholder 2"/>
          <p:cNvSpPr>
            <a:spLocks noGrp="1"/>
          </p:cNvSpPr>
          <p:nvPr>
            <p:ph idx="1"/>
          </p:nvPr>
        </p:nvSpPr>
        <p:spPr>
          <a:xfrm>
            <a:off x="295275" y="1141900"/>
            <a:ext cx="11830050" cy="4058751"/>
          </a:xfrm>
        </p:spPr>
        <p:txBody>
          <a:bodyPr>
            <a:noAutofit/>
          </a:bodyPr>
          <a:lstStyle/>
          <a:p>
            <a:r>
              <a:rPr lang="en-US" sz="3400" dirty="0" smtClean="0"/>
              <a:t>Lack of behavior and social skill goals addressed in the IEP</a:t>
            </a:r>
          </a:p>
          <a:p>
            <a:r>
              <a:rPr lang="en-US" sz="3400" dirty="0" smtClean="0"/>
              <a:t>Decreasing challenging behaviors rather than teaching new behaviors</a:t>
            </a:r>
          </a:p>
          <a:p>
            <a:r>
              <a:rPr lang="en-US" sz="3400" dirty="0" smtClean="0"/>
              <a:t>Challenges with writing measurable goals and collecting data</a:t>
            </a:r>
          </a:p>
          <a:p>
            <a:r>
              <a:rPr lang="en-US" sz="3400" dirty="0" smtClean="0"/>
              <a:t>Lack of individualization in providing interventions for students with challenging behaviors</a:t>
            </a:r>
          </a:p>
          <a:p>
            <a:r>
              <a:rPr lang="en-US" sz="3400" dirty="0" smtClean="0"/>
              <a:t>FBA and BIP not embedded into the IEP or used as sole document to address behavior</a:t>
            </a:r>
            <a:endParaRPr lang="en-US" sz="3400" dirty="0"/>
          </a:p>
        </p:txBody>
      </p:sp>
    </p:spTree>
    <p:extLst>
      <p:ext uri="{BB962C8B-B14F-4D97-AF65-F5344CB8AC3E}">
        <p14:creationId xmlns:p14="http://schemas.microsoft.com/office/powerpoint/2010/main" val="1811440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82" y="170374"/>
            <a:ext cx="11825748" cy="6687625"/>
          </a:xfrm>
        </p:spPr>
        <p:txBody>
          <a:bodyPr>
            <a:normAutofit/>
          </a:bodyPr>
          <a:lstStyle/>
          <a:p>
            <a:pPr marL="36900" indent="0">
              <a:buNone/>
            </a:pPr>
            <a:r>
              <a:rPr lang="en-US" sz="3600" dirty="0">
                <a:solidFill>
                  <a:schemeClr val="tx1"/>
                </a:solidFill>
                <a:ea typeface="Tahoma" panose="020B0604030504040204" pitchFamily="34" charset="0"/>
                <a:cs typeface="Tahoma" panose="020B0604030504040204" pitchFamily="34" charset="0"/>
              </a:rPr>
              <a:t>Dan is new to the school this year and sits in the back of the classroom. He gets easily frustrated by schoolwork and uses profanity. He even kicks the chair in front of him when he is frustrated with the task at hand. The whole class stares and the teacher sometimes give him less work so he doesn’t get as frustrated.</a:t>
            </a:r>
          </a:p>
          <a:p>
            <a:endParaRPr lang="en-US" sz="2200" dirty="0">
              <a:ea typeface="Tahoma" panose="020B0604030504040204" pitchFamily="34" charset="0"/>
              <a:cs typeface="Tahoma" panose="020B0604030504040204" pitchFamily="34" charset="0"/>
            </a:endParaRPr>
          </a:p>
          <a:p>
            <a:pPr marL="0" indent="0" algn="ctr">
              <a:buNone/>
            </a:pPr>
            <a:r>
              <a:rPr lang="en-US" sz="3600" b="1" dirty="0">
                <a:solidFill>
                  <a:srgbClr val="FFFF43"/>
                </a:solidFill>
                <a:ea typeface="Tahoma" panose="020B0604030504040204" pitchFamily="34" charset="0"/>
                <a:cs typeface="Tahoma" panose="020B0604030504040204" pitchFamily="34" charset="0"/>
              </a:rPr>
              <a:t>Behavior, Function and Replacement Skill?</a:t>
            </a:r>
          </a:p>
          <a:p>
            <a:pPr marL="0" indent="0">
              <a:buNone/>
            </a:pPr>
            <a:endParaRPr lang="en-US" sz="2200" dirty="0">
              <a:solidFill>
                <a:srgbClr val="8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3665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01" y="864704"/>
            <a:ext cx="12017099" cy="6579704"/>
          </a:xfrm>
        </p:spPr>
        <p:txBody>
          <a:bodyPr>
            <a:normAutofit/>
          </a:bodyPr>
          <a:lstStyle/>
          <a:p>
            <a:pPr marL="36900" indent="0">
              <a:buNone/>
            </a:pPr>
            <a:r>
              <a:rPr lang="en-US" sz="3600" dirty="0">
                <a:solidFill>
                  <a:schemeClr val="tx1"/>
                </a:solidFill>
                <a:ea typeface="Tahoma" panose="020B0604030504040204" pitchFamily="34" charset="0"/>
                <a:cs typeface="Tahoma" panose="020B0604030504040204" pitchFamily="34" charset="0"/>
              </a:rPr>
              <a:t>Donna catches on to the subject at hand quickly. She answers questions by raising her hand and is usually correct. She does however have a hard time completing her work on time and has daily tantrums such as screaming or crying when things don’t go her way. </a:t>
            </a:r>
          </a:p>
          <a:p>
            <a:endParaRPr lang="en-US" sz="2200" dirty="0">
              <a:ea typeface="Tahoma" panose="020B0604030504040204" pitchFamily="34" charset="0"/>
              <a:cs typeface="Tahoma" panose="020B0604030504040204" pitchFamily="34" charset="0"/>
            </a:endParaRPr>
          </a:p>
          <a:p>
            <a:pPr marL="0" indent="0" algn="ctr">
              <a:buNone/>
            </a:pPr>
            <a:r>
              <a:rPr lang="en-US" sz="3600" b="1" dirty="0">
                <a:solidFill>
                  <a:srgbClr val="FFFF43"/>
                </a:solidFill>
                <a:ea typeface="Tahoma" panose="020B0604030504040204" pitchFamily="34" charset="0"/>
                <a:cs typeface="Tahoma" panose="020B0604030504040204" pitchFamily="34" charset="0"/>
              </a:rPr>
              <a:t>Behavior, Function and Replacement Skill?</a:t>
            </a:r>
          </a:p>
          <a:p>
            <a:pPr marL="0" indent="0">
              <a:buNone/>
            </a:pPr>
            <a:endParaRPr lang="en-US" sz="22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50886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4009652912"/>
              </p:ext>
            </p:extLst>
          </p:nvPr>
        </p:nvGraphicFramePr>
        <p:xfrm>
          <a:off x="2003684" y="401124"/>
          <a:ext cx="8229601" cy="6151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926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625" y="93784"/>
            <a:ext cx="10353762" cy="970450"/>
          </a:xfrm>
        </p:spPr>
        <p:txBody>
          <a:bodyPr>
            <a:normAutofit/>
          </a:bodyPr>
          <a:lstStyle/>
          <a:p>
            <a:r>
              <a:rPr lang="en-US" sz="4400" dirty="0" smtClean="0"/>
              <a:t>Quick IEP check for Behavior…</a:t>
            </a:r>
            <a:endParaRPr lang="en-US" sz="4400" dirty="0"/>
          </a:p>
        </p:txBody>
      </p:sp>
      <p:sp>
        <p:nvSpPr>
          <p:cNvPr id="3" name="Content Placeholder 2"/>
          <p:cNvSpPr>
            <a:spLocks noGrp="1"/>
          </p:cNvSpPr>
          <p:nvPr>
            <p:ph idx="1"/>
          </p:nvPr>
        </p:nvSpPr>
        <p:spPr>
          <a:xfrm>
            <a:off x="749673" y="1193188"/>
            <a:ext cx="10353762" cy="5386032"/>
          </a:xfrm>
        </p:spPr>
        <p:txBody>
          <a:bodyPr>
            <a:noAutofit/>
          </a:bodyPr>
          <a:lstStyle/>
          <a:p>
            <a:r>
              <a:rPr lang="en-US" sz="3600" dirty="0" smtClean="0"/>
              <a:t>What is the unique need that results from the disability and how does it impact student progress throughout the school day?</a:t>
            </a:r>
          </a:p>
          <a:p>
            <a:r>
              <a:rPr lang="en-US" sz="3600" dirty="0" smtClean="0"/>
              <a:t>What data source or sources were used to identify this need?  How often/when is the behavior occurring?</a:t>
            </a:r>
            <a:endParaRPr lang="en-US" sz="3600" dirty="0"/>
          </a:p>
          <a:p>
            <a:r>
              <a:rPr lang="en-US" sz="3600" dirty="0" smtClean="0"/>
              <a:t>Does the data indicate behavioral needs, not addressed in the IEP?</a:t>
            </a:r>
          </a:p>
        </p:txBody>
      </p:sp>
    </p:spTree>
    <p:extLst>
      <p:ext uri="{BB962C8B-B14F-4D97-AF65-F5344CB8AC3E}">
        <p14:creationId xmlns:p14="http://schemas.microsoft.com/office/powerpoint/2010/main" val="2697116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805" y="107796"/>
            <a:ext cx="10353762" cy="970450"/>
          </a:xfrm>
        </p:spPr>
        <p:txBody>
          <a:bodyPr>
            <a:normAutofit/>
          </a:bodyPr>
          <a:lstStyle/>
          <a:p>
            <a:r>
              <a:rPr lang="en-US" sz="4400" dirty="0"/>
              <a:t>Quick IEP check for Behavior…</a:t>
            </a:r>
          </a:p>
        </p:txBody>
      </p:sp>
      <p:sp>
        <p:nvSpPr>
          <p:cNvPr id="3" name="Content Placeholder 2"/>
          <p:cNvSpPr>
            <a:spLocks noGrp="1"/>
          </p:cNvSpPr>
          <p:nvPr>
            <p:ph idx="1"/>
          </p:nvPr>
        </p:nvSpPr>
        <p:spPr>
          <a:xfrm>
            <a:off x="535256" y="976646"/>
            <a:ext cx="10702311" cy="5467520"/>
          </a:xfrm>
        </p:spPr>
        <p:txBody>
          <a:bodyPr>
            <a:noAutofit/>
          </a:bodyPr>
          <a:lstStyle/>
          <a:p>
            <a:r>
              <a:rPr lang="en-US" sz="3600" dirty="0"/>
              <a:t>What skill is being taught to replace the challenging behavior?  </a:t>
            </a:r>
          </a:p>
          <a:p>
            <a:r>
              <a:rPr lang="en-US" sz="3600" dirty="0"/>
              <a:t>How often, when and where is the student receiving instruction or prompts to demonstrate the skill?</a:t>
            </a:r>
          </a:p>
          <a:p>
            <a:r>
              <a:rPr lang="en-US" sz="3600" dirty="0"/>
              <a:t>What accommodations are being provided to prevent and reinforce the use of the new skill?</a:t>
            </a:r>
          </a:p>
          <a:p>
            <a:r>
              <a:rPr lang="en-US" sz="3600" dirty="0"/>
              <a:t>How do I know if the student is making progress?  Can I measure whether or not the skill is being demonstrated?</a:t>
            </a:r>
          </a:p>
        </p:txBody>
      </p:sp>
    </p:spTree>
    <p:extLst>
      <p:ext uri="{BB962C8B-B14F-4D97-AF65-F5344CB8AC3E}">
        <p14:creationId xmlns:p14="http://schemas.microsoft.com/office/powerpoint/2010/main" val="3580563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0356" y="2758477"/>
            <a:ext cx="7772400" cy="1470025"/>
          </a:xfrm>
        </p:spPr>
        <p:txBody>
          <a:bodyPr>
            <a:noAutofit/>
          </a:bodyPr>
          <a:lstStyle/>
          <a:p>
            <a:r>
              <a:rPr lang="en-US" sz="3600" dirty="0">
                <a:solidFill>
                  <a:schemeClr val="tx1"/>
                </a:solidFill>
              </a:rPr>
              <a:t>Statewide model of building capacity and </a:t>
            </a:r>
            <a:r>
              <a:rPr lang="en-US" sz="3600" dirty="0" smtClean="0">
                <a:solidFill>
                  <a:schemeClr val="tx1"/>
                </a:solidFill>
              </a:rPr>
              <a:t>Leadership </a:t>
            </a:r>
            <a:r>
              <a:rPr lang="en-US" sz="3600" dirty="0">
                <a:solidFill>
                  <a:schemeClr val="tx1"/>
                </a:solidFill>
              </a:rPr>
              <a:t>teams for </a:t>
            </a:r>
            <a:r>
              <a:rPr lang="en-US" sz="3600" dirty="0" smtClean="0">
                <a:solidFill>
                  <a:schemeClr val="tx1"/>
                </a:solidFill>
              </a:rPr>
              <a:t>IEP </a:t>
            </a:r>
            <a:r>
              <a:rPr lang="en-US" sz="3600" dirty="0">
                <a:solidFill>
                  <a:schemeClr val="tx1"/>
                </a:solidFill>
              </a:rPr>
              <a:t>D</a:t>
            </a:r>
            <a:r>
              <a:rPr lang="en-US" sz="3600" dirty="0" smtClean="0">
                <a:solidFill>
                  <a:schemeClr val="tx1"/>
                </a:solidFill>
              </a:rPr>
              <a:t>evelopment</a:t>
            </a:r>
            <a:endParaRPr lang="en-US" sz="3600" dirty="0">
              <a:solidFill>
                <a:schemeClr val="tx1"/>
              </a:solidFill>
            </a:endParaRPr>
          </a:p>
        </p:txBody>
      </p:sp>
      <p:sp>
        <p:nvSpPr>
          <p:cNvPr id="8" name="Text Box 20"/>
          <p:cNvSpPr txBox="1"/>
          <p:nvPr/>
        </p:nvSpPr>
        <p:spPr>
          <a:xfrm>
            <a:off x="4656485" y="5263263"/>
            <a:ext cx="2719419" cy="139281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a:solidFill>
                <a:schemeClr val="tx1"/>
              </a:solidFill>
              <a:ea typeface="ＭＳ 明朝"/>
              <a:cs typeface="Times New Roman"/>
            </a:endParaRPr>
          </a:p>
        </p:txBody>
      </p:sp>
      <p:pic>
        <p:nvPicPr>
          <p:cNvPr id="9" name="Picture 8" descr="SPDG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519" y="5563012"/>
            <a:ext cx="1209675" cy="676275"/>
          </a:xfrm>
          <a:prstGeom prst="rect">
            <a:avLst/>
          </a:prstGeom>
        </p:spPr>
      </p:pic>
      <p:pic>
        <p:nvPicPr>
          <p:cNvPr id="10" name="Picture 9" descr="CDS-UD_logo_cmyk.jp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715" y="5563012"/>
            <a:ext cx="2515241" cy="66579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6806" y="5263263"/>
            <a:ext cx="1193800" cy="1206500"/>
          </a:xfrm>
          <a:prstGeom prst="rect">
            <a:avLst/>
          </a:prstGeom>
        </p:spPr>
      </p:pic>
      <p:sp>
        <p:nvSpPr>
          <p:cNvPr id="11" name="Title 1"/>
          <p:cNvSpPr txBox="1">
            <a:spLocks/>
          </p:cNvSpPr>
          <p:nvPr/>
        </p:nvSpPr>
        <p:spPr>
          <a:xfrm>
            <a:off x="2151330" y="834744"/>
            <a:ext cx="7729728" cy="1188720"/>
          </a:xfrm>
          <a:prstGeom prst="rect">
            <a:avLst/>
          </a:prstGeom>
          <a:effectLst>
            <a:outerShdw blurRad="25400" dir="17880000">
              <a:srgbClr val="000000">
                <a:alpha val="46000"/>
              </a:srgbClr>
            </a:outerShdw>
          </a:effectLst>
        </p:spPr>
        <p:txBody>
          <a:bodyPr vert="horz" lIns="91440" tIns="45720" rIns="91440" bIns="45720" rtlCol="0" anchor="b">
            <a:normAutofit fontScale="85000" lnSpcReduction="1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WRITES and ABC’s of IEPs</a:t>
            </a:r>
            <a:endParaRPr lang="en-US" dirty="0"/>
          </a:p>
        </p:txBody>
      </p:sp>
    </p:spTree>
    <p:extLst>
      <p:ext uri="{BB962C8B-B14F-4D97-AF65-F5344CB8AC3E}">
        <p14:creationId xmlns:p14="http://schemas.microsoft.com/office/powerpoint/2010/main" val="969896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780" y="335902"/>
            <a:ext cx="7729728" cy="1188720"/>
          </a:xfrm>
        </p:spPr>
        <p:txBody>
          <a:bodyPr>
            <a:normAutofit/>
          </a:bodyPr>
          <a:lstStyle/>
          <a:p>
            <a:r>
              <a:rPr lang="en-US" sz="4400" dirty="0" smtClean="0"/>
              <a:t>WRITES and ABC’s of IEPs</a:t>
            </a:r>
            <a:endParaRPr lang="en-US" sz="4400" dirty="0"/>
          </a:p>
        </p:txBody>
      </p:sp>
      <p:sp>
        <p:nvSpPr>
          <p:cNvPr id="3" name="Content Placeholder 2"/>
          <p:cNvSpPr>
            <a:spLocks noGrp="1"/>
          </p:cNvSpPr>
          <p:nvPr>
            <p:ph idx="1"/>
          </p:nvPr>
        </p:nvSpPr>
        <p:spPr>
          <a:xfrm>
            <a:off x="1674843" y="1729894"/>
            <a:ext cx="4203441" cy="4409649"/>
          </a:xfrm>
          <a:ln>
            <a:solidFill>
              <a:schemeClr val="tx1"/>
            </a:solidFill>
          </a:ln>
        </p:spPr>
        <p:txBody>
          <a:bodyPr>
            <a:noAutofit/>
          </a:bodyPr>
          <a:lstStyle/>
          <a:p>
            <a:r>
              <a:rPr lang="en-US" sz="3600" dirty="0">
                <a:solidFill>
                  <a:schemeClr val="tx1"/>
                </a:solidFill>
              </a:rPr>
              <a:t>WRITING </a:t>
            </a:r>
          </a:p>
          <a:p>
            <a:r>
              <a:rPr lang="en-US" sz="3600" dirty="0">
                <a:solidFill>
                  <a:schemeClr val="tx1"/>
                </a:solidFill>
              </a:rPr>
              <a:t>RIGOROUS</a:t>
            </a:r>
          </a:p>
          <a:p>
            <a:r>
              <a:rPr lang="en-US" sz="3600" dirty="0">
                <a:solidFill>
                  <a:schemeClr val="tx1"/>
                </a:solidFill>
              </a:rPr>
              <a:t>IEPs to</a:t>
            </a:r>
          </a:p>
          <a:p>
            <a:r>
              <a:rPr lang="en-US" sz="3600" dirty="0">
                <a:solidFill>
                  <a:schemeClr val="tx1"/>
                </a:solidFill>
              </a:rPr>
              <a:t>TEACH</a:t>
            </a:r>
          </a:p>
          <a:p>
            <a:r>
              <a:rPr lang="en-US" sz="3600" dirty="0">
                <a:solidFill>
                  <a:schemeClr val="tx1"/>
                </a:solidFill>
              </a:rPr>
              <a:t>EDUCATIONAL</a:t>
            </a:r>
          </a:p>
          <a:p>
            <a:r>
              <a:rPr lang="en-US" sz="3600" dirty="0">
                <a:solidFill>
                  <a:schemeClr val="tx1"/>
                </a:solidFill>
              </a:rPr>
              <a:t>STANDARDS</a:t>
            </a:r>
          </a:p>
        </p:txBody>
      </p:sp>
      <p:sp>
        <p:nvSpPr>
          <p:cNvPr id="4" name="Content Placeholder 2"/>
          <p:cNvSpPr txBox="1">
            <a:spLocks/>
          </p:cNvSpPr>
          <p:nvPr/>
        </p:nvSpPr>
        <p:spPr>
          <a:xfrm>
            <a:off x="6531428" y="1729894"/>
            <a:ext cx="3918857" cy="4409649"/>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ADDRESSING </a:t>
            </a:r>
          </a:p>
          <a:p>
            <a:r>
              <a:rPr lang="en-US" sz="3600" dirty="0"/>
              <a:t>BEHAVIORAL</a:t>
            </a:r>
          </a:p>
          <a:p>
            <a:r>
              <a:rPr lang="en-US" sz="3600" dirty="0"/>
              <a:t>CONCERNS</a:t>
            </a:r>
          </a:p>
        </p:txBody>
      </p:sp>
    </p:spTree>
    <p:extLst>
      <p:ext uri="{BB962C8B-B14F-4D97-AF65-F5344CB8AC3E}">
        <p14:creationId xmlns:p14="http://schemas.microsoft.com/office/powerpoint/2010/main" val="6830519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6375"/>
            <a:ext cx="10353762" cy="970450"/>
          </a:xfrm>
        </p:spPr>
        <p:txBody>
          <a:bodyPr>
            <a:normAutofit/>
          </a:bodyPr>
          <a:lstStyle/>
          <a:p>
            <a:r>
              <a:rPr lang="en-US" sz="4400" dirty="0" smtClean="0"/>
              <a:t>Delaware Context</a:t>
            </a:r>
            <a:endParaRPr lang="en-US" sz="4400" dirty="0"/>
          </a:p>
        </p:txBody>
      </p:sp>
      <p:sp>
        <p:nvSpPr>
          <p:cNvPr id="3" name="Content Placeholder 2"/>
          <p:cNvSpPr>
            <a:spLocks noGrp="1"/>
          </p:cNvSpPr>
          <p:nvPr>
            <p:ph idx="1"/>
          </p:nvPr>
        </p:nvSpPr>
        <p:spPr>
          <a:xfrm>
            <a:off x="913795" y="1484799"/>
            <a:ext cx="10353762" cy="4058751"/>
          </a:xfrm>
        </p:spPr>
        <p:txBody>
          <a:bodyPr>
            <a:noAutofit/>
          </a:bodyPr>
          <a:lstStyle/>
          <a:p>
            <a:r>
              <a:rPr lang="en-US" sz="3600" dirty="0" smtClean="0"/>
              <a:t>Small state with 19 districts and 24 charter schools that function as independent </a:t>
            </a:r>
            <a:r>
              <a:rPr lang="en-US" sz="3600" dirty="0" smtClean="0"/>
              <a:t>LEAs</a:t>
            </a:r>
            <a:endParaRPr lang="en-US" sz="3600" dirty="0" smtClean="0"/>
          </a:p>
          <a:p>
            <a:r>
              <a:rPr lang="en-US" sz="3600" dirty="0" smtClean="0"/>
              <a:t>Prior IEP training was focused on compliance and used a train-the-trainer </a:t>
            </a:r>
            <a:r>
              <a:rPr lang="en-US" sz="3600" dirty="0" smtClean="0"/>
              <a:t>model</a:t>
            </a:r>
            <a:endParaRPr lang="en-US" sz="3600" dirty="0" smtClean="0"/>
          </a:p>
          <a:p>
            <a:r>
              <a:rPr lang="en-US" sz="3600" dirty="0" smtClean="0"/>
              <a:t>Recent Office of Special Education Programs determination of “needs intervention” fueled urgency around SB-IEP initiative</a:t>
            </a:r>
            <a:endParaRPr lang="en-US" sz="3600" dirty="0"/>
          </a:p>
        </p:txBody>
      </p:sp>
    </p:spTree>
    <p:extLst>
      <p:ext uri="{BB962C8B-B14F-4D97-AF65-F5344CB8AC3E}">
        <p14:creationId xmlns:p14="http://schemas.microsoft.com/office/powerpoint/2010/main" val="1086878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45" y="0"/>
            <a:ext cx="10353762" cy="970450"/>
          </a:xfrm>
        </p:spPr>
        <p:txBody>
          <a:bodyPr>
            <a:normAutofit/>
          </a:bodyPr>
          <a:lstStyle/>
          <a:p>
            <a:r>
              <a:rPr lang="en-US" sz="4400" dirty="0" smtClean="0"/>
              <a:t>Goals of ABC’s</a:t>
            </a:r>
            <a:endParaRPr lang="en-US" sz="4400" dirty="0"/>
          </a:p>
        </p:txBody>
      </p:sp>
      <p:sp>
        <p:nvSpPr>
          <p:cNvPr id="3" name="Content Placeholder 2"/>
          <p:cNvSpPr>
            <a:spLocks noGrp="1"/>
          </p:cNvSpPr>
          <p:nvPr>
            <p:ph idx="1"/>
          </p:nvPr>
        </p:nvSpPr>
        <p:spPr>
          <a:xfrm>
            <a:off x="333375" y="1141900"/>
            <a:ext cx="11468100" cy="6315074"/>
          </a:xfrm>
        </p:spPr>
        <p:txBody>
          <a:bodyPr>
            <a:normAutofit fontScale="70000" lnSpcReduction="20000"/>
          </a:bodyPr>
          <a:lstStyle/>
          <a:p>
            <a:r>
              <a:rPr lang="en-US" sz="4600" dirty="0" smtClean="0"/>
              <a:t>Addressing behavior in the IEP</a:t>
            </a:r>
          </a:p>
          <a:p>
            <a:pPr lvl="1"/>
            <a:r>
              <a:rPr lang="en-US" sz="4600" dirty="0" smtClean="0"/>
              <a:t>Including behavioral and social skill goals, when needed</a:t>
            </a:r>
          </a:p>
          <a:p>
            <a:pPr lvl="1"/>
            <a:r>
              <a:rPr lang="en-US" sz="4600" dirty="0" smtClean="0"/>
              <a:t>Focus on targeting replacement skills instead of only decreasing problem behavior</a:t>
            </a:r>
          </a:p>
          <a:p>
            <a:pPr lvl="1"/>
            <a:r>
              <a:rPr lang="en-US" sz="4600" dirty="0" smtClean="0"/>
              <a:t>Writing clear, measurable goals that can be implemented with fidelity</a:t>
            </a:r>
          </a:p>
          <a:p>
            <a:r>
              <a:rPr lang="en-US" sz="4600" dirty="0" smtClean="0"/>
              <a:t>Creating data collection systems to support IEPs</a:t>
            </a:r>
          </a:p>
          <a:p>
            <a:r>
              <a:rPr lang="en-US" sz="4600" dirty="0" smtClean="0"/>
              <a:t>Improved </a:t>
            </a:r>
            <a:r>
              <a:rPr lang="en-US" sz="4600" dirty="0" smtClean="0"/>
              <a:t>social skills for students</a:t>
            </a:r>
          </a:p>
          <a:p>
            <a:r>
              <a:rPr lang="en-US" sz="4600" dirty="0" smtClean="0"/>
              <a:t>Understanding multi-tiered system of support for students and how the BSP and FBA are all inter-connected</a:t>
            </a:r>
          </a:p>
          <a:p>
            <a:pPr marL="457200" lvl="1" indent="0">
              <a:buNone/>
            </a:pPr>
            <a:endParaRPr lang="en-US" dirty="0"/>
          </a:p>
        </p:txBody>
      </p:sp>
    </p:spTree>
    <p:extLst>
      <p:ext uri="{BB962C8B-B14F-4D97-AF65-F5344CB8AC3E}">
        <p14:creationId xmlns:p14="http://schemas.microsoft.com/office/powerpoint/2010/main" val="2940104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normAutofit/>
          </a:bodyPr>
          <a:lstStyle/>
          <a:p>
            <a:r>
              <a:rPr lang="en-US" sz="4400" dirty="0" smtClean="0"/>
              <a:t>The How</a:t>
            </a:r>
            <a:endParaRPr lang="en-US" sz="4400" dirty="0"/>
          </a:p>
        </p:txBody>
      </p:sp>
      <p:sp>
        <p:nvSpPr>
          <p:cNvPr id="3" name="Content Placeholder 2"/>
          <p:cNvSpPr>
            <a:spLocks noGrp="1"/>
          </p:cNvSpPr>
          <p:nvPr>
            <p:ph idx="1"/>
          </p:nvPr>
        </p:nvSpPr>
        <p:spPr>
          <a:xfrm>
            <a:off x="500644" y="970450"/>
            <a:ext cx="11180064" cy="4743831"/>
          </a:xfrm>
        </p:spPr>
        <p:txBody>
          <a:bodyPr>
            <a:noAutofit/>
          </a:bodyPr>
          <a:lstStyle/>
          <a:p>
            <a:r>
              <a:rPr lang="en-US" sz="3600" dirty="0"/>
              <a:t>S</a:t>
            </a:r>
            <a:r>
              <a:rPr lang="en-US" sz="3600" dirty="0" smtClean="0"/>
              <a:t>tatewide roll-out scheduled over three (3) school years</a:t>
            </a:r>
            <a:r>
              <a:rPr lang="en-US" sz="3600" dirty="0"/>
              <a:t> </a:t>
            </a:r>
            <a:r>
              <a:rPr lang="en-US" sz="3600" dirty="0" smtClean="0"/>
              <a:t>beginning February 2014.</a:t>
            </a:r>
          </a:p>
          <a:p>
            <a:r>
              <a:rPr lang="en-US" sz="3600" dirty="0" smtClean="0"/>
              <a:t>Districts determined most suitable implementation schedule (</a:t>
            </a:r>
            <a:r>
              <a:rPr lang="en-US" sz="3600" dirty="0" err="1" smtClean="0"/>
              <a:t>scaffolded</a:t>
            </a:r>
            <a:r>
              <a:rPr lang="en-US" sz="3600" dirty="0" smtClean="0"/>
              <a:t> schools, full district, </a:t>
            </a:r>
            <a:r>
              <a:rPr lang="en-US" sz="3600" dirty="0" err="1" smtClean="0"/>
              <a:t>etc</a:t>
            </a:r>
            <a:r>
              <a:rPr lang="en-US" sz="3600" dirty="0" smtClean="0"/>
              <a:t>).</a:t>
            </a:r>
          </a:p>
          <a:p>
            <a:r>
              <a:rPr lang="en-US" sz="3600" dirty="0" smtClean="0"/>
              <a:t>Districts identified school- and district-wide leadership teams to foster collaboration.</a:t>
            </a:r>
          </a:p>
          <a:p>
            <a:r>
              <a:rPr lang="en-US" sz="3600" dirty="0" smtClean="0"/>
              <a:t>An IEP Review Rubric was used to assess the success of developing IEPs based on CCSS and behavioral needs of the IEP.</a:t>
            </a:r>
            <a:endParaRPr lang="en-US" sz="3600" dirty="0"/>
          </a:p>
        </p:txBody>
      </p:sp>
    </p:spTree>
    <p:extLst>
      <p:ext uri="{BB962C8B-B14F-4D97-AF65-F5344CB8AC3E}">
        <p14:creationId xmlns:p14="http://schemas.microsoft.com/office/powerpoint/2010/main" val="2813718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54" y="226541"/>
            <a:ext cx="10353762" cy="970450"/>
          </a:xfrm>
        </p:spPr>
        <p:txBody>
          <a:bodyPr>
            <a:normAutofit/>
          </a:bodyPr>
          <a:lstStyle/>
          <a:p>
            <a:r>
              <a:rPr lang="en-US" sz="4400" b="1" dirty="0"/>
              <a:t>Purpose of the IEP</a:t>
            </a:r>
          </a:p>
        </p:txBody>
      </p:sp>
      <p:sp>
        <p:nvSpPr>
          <p:cNvPr id="3" name="Content Placeholder 2"/>
          <p:cNvSpPr>
            <a:spLocks noGrp="1"/>
          </p:cNvSpPr>
          <p:nvPr>
            <p:ph idx="1"/>
          </p:nvPr>
        </p:nvSpPr>
        <p:spPr>
          <a:xfrm>
            <a:off x="1755677" y="1690688"/>
            <a:ext cx="7793214" cy="4512404"/>
          </a:xfrm>
        </p:spPr>
        <p:txBody>
          <a:bodyPr>
            <a:normAutofit/>
          </a:bodyPr>
          <a:lstStyle/>
          <a:p>
            <a:pPr>
              <a:buFont typeface="Wingdings" charset="2"/>
              <a:buChar char="§"/>
            </a:pPr>
            <a:r>
              <a:rPr lang="en-US" sz="3600" dirty="0">
                <a:solidFill>
                  <a:schemeClr val="tx1"/>
                </a:solidFill>
                <a:ea typeface="Tahoma" panose="020B0604030504040204" pitchFamily="34" charset="0"/>
                <a:cs typeface="Tahoma" panose="020B0604030504040204" pitchFamily="34" charset="0"/>
              </a:rPr>
              <a:t>Communication</a:t>
            </a: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Management</a:t>
            </a: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Accountability</a:t>
            </a: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Compliance &amp; Monitoring</a:t>
            </a:r>
          </a:p>
          <a:p>
            <a:pPr>
              <a:buFont typeface="Wingdings" charset="2"/>
              <a:buChar char="§"/>
            </a:pPr>
            <a:r>
              <a:rPr lang="en-US" sz="3600" dirty="0">
                <a:solidFill>
                  <a:schemeClr val="tx1"/>
                </a:solidFill>
                <a:ea typeface="Tahoma" panose="020B0604030504040204" pitchFamily="34" charset="0"/>
                <a:cs typeface="Tahoma" panose="020B0604030504040204" pitchFamily="34" charset="0"/>
              </a:rPr>
              <a:t>Evaluation</a:t>
            </a:r>
          </a:p>
          <a:p>
            <a:pPr marL="0" indent="0">
              <a:buNone/>
            </a:pPr>
            <a:r>
              <a:rPr lang="en-US" sz="3600" dirty="0">
                <a:solidFill>
                  <a:schemeClr val="tx1"/>
                </a:solidFill>
                <a:ea typeface="Tahoma" panose="020B0604030504040204" pitchFamily="34" charset="0"/>
                <a:cs typeface="Tahoma" panose="020B0604030504040204" pitchFamily="34" charset="0"/>
              </a:rPr>
              <a:t>					</a:t>
            </a:r>
            <a:r>
              <a:rPr lang="en-US" dirty="0">
                <a:solidFill>
                  <a:schemeClr val="tx1"/>
                </a:solidFill>
                <a:ea typeface="Tahoma" panose="020B0604030504040204" pitchFamily="34" charset="0"/>
                <a:cs typeface="Tahoma" panose="020B0604030504040204" pitchFamily="34" charset="0"/>
              </a:rPr>
              <a:t>-Bateman, 2015</a:t>
            </a:r>
          </a:p>
          <a:p>
            <a:pPr marL="0"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909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5750"/>
            <a:ext cx="10353762" cy="970450"/>
          </a:xfrm>
        </p:spPr>
        <p:txBody>
          <a:bodyPr>
            <a:normAutofit/>
          </a:bodyPr>
          <a:lstStyle/>
          <a:p>
            <a:r>
              <a:rPr lang="en-US" sz="4400" dirty="0" smtClean="0"/>
              <a:t>Introducing the ABC’s</a:t>
            </a:r>
            <a:endParaRPr lang="en-US" sz="4400" dirty="0"/>
          </a:p>
        </p:txBody>
      </p:sp>
      <p:sp>
        <p:nvSpPr>
          <p:cNvPr id="3" name="Content Placeholder 2"/>
          <p:cNvSpPr>
            <a:spLocks noGrp="1"/>
          </p:cNvSpPr>
          <p:nvPr>
            <p:ph idx="1"/>
          </p:nvPr>
        </p:nvSpPr>
        <p:spPr/>
        <p:txBody>
          <a:bodyPr>
            <a:noAutofit/>
          </a:bodyPr>
          <a:lstStyle/>
          <a:p>
            <a:r>
              <a:rPr lang="en-US" sz="3600" dirty="0" smtClean="0"/>
              <a:t>When “graduation" occurred from SB-IEP’s, implementation of ABC’s began</a:t>
            </a:r>
          </a:p>
          <a:p>
            <a:r>
              <a:rPr lang="en-US" sz="3600" dirty="0" smtClean="0"/>
              <a:t>Reviewed common elements in trainings with a behavioral focus</a:t>
            </a:r>
          </a:p>
          <a:p>
            <a:r>
              <a:rPr lang="en-US" sz="3600" dirty="0" smtClean="0"/>
              <a:t>Large group trainings are followed up with coaching around IEP goal development and data collection strategies</a:t>
            </a:r>
          </a:p>
        </p:txBody>
      </p:sp>
    </p:spTree>
    <p:extLst>
      <p:ext uri="{BB962C8B-B14F-4D97-AF65-F5344CB8AC3E}">
        <p14:creationId xmlns:p14="http://schemas.microsoft.com/office/powerpoint/2010/main" val="3342964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8125"/>
            <a:ext cx="10353762" cy="970450"/>
          </a:xfrm>
        </p:spPr>
        <p:txBody>
          <a:bodyPr>
            <a:normAutofit/>
          </a:bodyPr>
          <a:lstStyle/>
          <a:p>
            <a:r>
              <a:rPr lang="en-US" sz="4400" dirty="0" smtClean="0"/>
              <a:t>The Rubric</a:t>
            </a:r>
            <a:endParaRPr lang="en-US" sz="4400" dirty="0"/>
          </a:p>
        </p:txBody>
      </p:sp>
      <p:sp>
        <p:nvSpPr>
          <p:cNvPr id="3" name="Content Placeholder 2"/>
          <p:cNvSpPr>
            <a:spLocks noGrp="1"/>
          </p:cNvSpPr>
          <p:nvPr>
            <p:ph idx="1"/>
          </p:nvPr>
        </p:nvSpPr>
        <p:spPr/>
        <p:txBody>
          <a:bodyPr>
            <a:normAutofit/>
          </a:bodyPr>
          <a:lstStyle/>
          <a:p>
            <a:r>
              <a:rPr lang="en-US" sz="3600" dirty="0" smtClean="0"/>
              <a:t>Created in conjunction with Delaware DOE utilizing statewide online IEP format.</a:t>
            </a:r>
          </a:p>
          <a:p>
            <a:r>
              <a:rPr lang="en-US" sz="3600" dirty="0" smtClean="0"/>
              <a:t>Scores IEP components (0-3) based on content.</a:t>
            </a:r>
          </a:p>
          <a:p>
            <a:r>
              <a:rPr lang="en-US" sz="3600" dirty="0" smtClean="0"/>
              <a:t>“3” is reflective of what is considered best practice in the field by researchers and experts.</a:t>
            </a:r>
          </a:p>
          <a:p>
            <a:r>
              <a:rPr lang="en-US" sz="3600" dirty="0" smtClean="0"/>
              <a:t>Rubric is shared with School and District teams.</a:t>
            </a:r>
          </a:p>
        </p:txBody>
      </p:sp>
    </p:spTree>
    <p:extLst>
      <p:ext uri="{BB962C8B-B14F-4D97-AF65-F5344CB8AC3E}">
        <p14:creationId xmlns:p14="http://schemas.microsoft.com/office/powerpoint/2010/main" val="2866285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70" y="142875"/>
            <a:ext cx="10353762" cy="970450"/>
          </a:xfrm>
        </p:spPr>
        <p:txBody>
          <a:bodyPr/>
          <a:lstStyle/>
          <a:p>
            <a:r>
              <a:rPr lang="en-US" dirty="0" smtClean="0"/>
              <a:t>Layers of Learning</a:t>
            </a:r>
            <a:endParaRPr lang="en-US" dirty="0"/>
          </a:p>
        </p:txBody>
      </p:sp>
      <p:sp>
        <p:nvSpPr>
          <p:cNvPr id="3" name="Content Placeholder 2"/>
          <p:cNvSpPr>
            <a:spLocks noGrp="1"/>
          </p:cNvSpPr>
          <p:nvPr>
            <p:ph idx="1"/>
          </p:nvPr>
        </p:nvSpPr>
        <p:spPr>
          <a:xfrm>
            <a:off x="499501" y="1113325"/>
            <a:ext cx="11010900" cy="5514974"/>
          </a:xfrm>
        </p:spPr>
        <p:txBody>
          <a:bodyPr>
            <a:normAutofit fontScale="70000" lnSpcReduction="20000"/>
          </a:bodyPr>
          <a:lstStyle/>
          <a:p>
            <a:r>
              <a:rPr lang="en-US" sz="4000" dirty="0" smtClean="0"/>
              <a:t>Districts have taken a variety of ways to approach coaching and learning. </a:t>
            </a:r>
          </a:p>
          <a:p>
            <a:r>
              <a:rPr lang="en-US" sz="4000" dirty="0" smtClean="0"/>
              <a:t>District-level (trainings, multiple coaching </a:t>
            </a:r>
            <a:r>
              <a:rPr lang="en-US" sz="4000" dirty="0" smtClean="0"/>
              <a:t>visits)</a:t>
            </a:r>
          </a:p>
          <a:p>
            <a:r>
              <a:rPr lang="en-US" sz="4000" dirty="0" smtClean="0"/>
              <a:t>Di</a:t>
            </a:r>
            <a:r>
              <a:rPr lang="en-US" sz="4000" dirty="0" smtClean="0"/>
              <a:t>strict </a:t>
            </a:r>
            <a:r>
              <a:rPr lang="en-US" sz="4000" dirty="0" smtClean="0"/>
              <a:t>lead </a:t>
            </a:r>
            <a:r>
              <a:rPr lang="en-US" sz="4000" dirty="0" smtClean="0"/>
              <a:t>attends coaching </a:t>
            </a:r>
            <a:r>
              <a:rPr lang="en-US" sz="4000" dirty="0" smtClean="0"/>
              <a:t>to apply deeper knowledge for systematic implementation).</a:t>
            </a:r>
          </a:p>
          <a:p>
            <a:pPr lvl="1"/>
            <a:r>
              <a:rPr lang="en-US" sz="4000" dirty="0" smtClean="0"/>
              <a:t>Team learning (ED and multiple teachers) during group PLC or scheduled PD times.</a:t>
            </a:r>
          </a:p>
          <a:p>
            <a:pPr lvl="1"/>
            <a:r>
              <a:rPr lang="en-US" sz="4000" dirty="0" smtClean="0"/>
              <a:t>Special Education Coordinator-centered (shared visits, shared knowledge).</a:t>
            </a:r>
          </a:p>
          <a:p>
            <a:pPr lvl="1"/>
            <a:r>
              <a:rPr lang="en-US" sz="4000" dirty="0" smtClean="0"/>
              <a:t>Coaching during </a:t>
            </a:r>
            <a:r>
              <a:rPr lang="en-US" sz="4000" dirty="0"/>
              <a:t>p</a:t>
            </a:r>
            <a:r>
              <a:rPr lang="en-US" sz="4000" dirty="0" smtClean="0"/>
              <a:t>lanning times or with rotating substitutes. Substitute </a:t>
            </a:r>
            <a:r>
              <a:rPr lang="en-US" sz="4000" dirty="0" smtClean="0"/>
              <a:t>reimbursement </a:t>
            </a:r>
            <a:r>
              <a:rPr lang="en-US" sz="4000" dirty="0" smtClean="0"/>
              <a:t>provided by Delaware Department of Education as per State Personnel Development Grant</a:t>
            </a:r>
          </a:p>
          <a:p>
            <a:pPr marL="450000" lvl="1" indent="0">
              <a:buNone/>
            </a:pPr>
            <a:endParaRPr lang="en-US" dirty="0"/>
          </a:p>
        </p:txBody>
      </p:sp>
    </p:spTree>
    <p:extLst>
      <p:ext uri="{BB962C8B-B14F-4D97-AF65-F5344CB8AC3E}">
        <p14:creationId xmlns:p14="http://schemas.microsoft.com/office/powerpoint/2010/main" val="4131867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95" y="-180976"/>
            <a:ext cx="10353762" cy="970450"/>
          </a:xfrm>
        </p:spPr>
        <p:txBody>
          <a:bodyPr/>
          <a:lstStyle/>
          <a:p>
            <a:r>
              <a:rPr lang="en-US" dirty="0" smtClean="0"/>
              <a:t>Response…</a:t>
            </a:r>
            <a:endParaRPr lang="en-US" dirty="0"/>
          </a:p>
        </p:txBody>
      </p:sp>
      <p:sp>
        <p:nvSpPr>
          <p:cNvPr id="3" name="Content Placeholder 2"/>
          <p:cNvSpPr>
            <a:spLocks noGrp="1"/>
          </p:cNvSpPr>
          <p:nvPr>
            <p:ph idx="1"/>
          </p:nvPr>
        </p:nvSpPr>
        <p:spPr>
          <a:xfrm>
            <a:off x="847120" y="713274"/>
            <a:ext cx="10353762" cy="5954225"/>
          </a:xfrm>
        </p:spPr>
        <p:txBody>
          <a:bodyPr>
            <a:normAutofit fontScale="92500" lnSpcReduction="10000"/>
          </a:bodyPr>
          <a:lstStyle/>
          <a:p>
            <a:pPr marL="571500" indent="-571500">
              <a:buFont typeface="Courier New" panose="02070309020205020404" pitchFamily="49" charset="0"/>
              <a:buChar char="o"/>
            </a:pPr>
            <a:r>
              <a:rPr lang="en-US" sz="2600" dirty="0"/>
              <a:t>“We are looking at IEPs with a better perspective/approach and have a better understanding of what is needed.”</a:t>
            </a:r>
          </a:p>
          <a:p>
            <a:pPr marL="571500" indent="-571500">
              <a:buFont typeface="Courier New" panose="02070309020205020404" pitchFamily="49" charset="0"/>
              <a:buChar char="o"/>
            </a:pPr>
            <a:r>
              <a:rPr lang="en-US" sz="2600" dirty="0"/>
              <a:t>“The IEPs that I am writing have become </a:t>
            </a:r>
            <a:r>
              <a:rPr lang="en-US" sz="2600" i="1" dirty="0"/>
              <a:t>more individualized </a:t>
            </a:r>
            <a:r>
              <a:rPr lang="en-US" sz="2600" dirty="0"/>
              <a:t>to my students and their specific needs</a:t>
            </a:r>
            <a:r>
              <a:rPr lang="en-US" sz="2600" dirty="0" smtClean="0"/>
              <a:t>.”</a:t>
            </a:r>
          </a:p>
          <a:p>
            <a:pPr marL="571500" indent="-571500">
              <a:buFont typeface="Courier New" panose="02070309020205020404" pitchFamily="49" charset="0"/>
              <a:buChar char="o"/>
            </a:pPr>
            <a:r>
              <a:rPr lang="en-US" sz="2800" b="1" dirty="0" smtClean="0">
                <a:solidFill>
                  <a:srgbClr val="FFFF00"/>
                </a:solidFill>
              </a:rPr>
              <a:t>“</a:t>
            </a:r>
            <a:r>
              <a:rPr lang="en-US" sz="2800" b="1" dirty="0">
                <a:solidFill>
                  <a:srgbClr val="FFFF00"/>
                </a:solidFill>
              </a:rPr>
              <a:t>I am more careful when developing behavior-based IEP goals to make sure the target behavior is clearly defined and measurable.”</a:t>
            </a:r>
          </a:p>
          <a:p>
            <a:pPr marL="571500" indent="-571500">
              <a:buFont typeface="Courier New" panose="02070309020205020404" pitchFamily="49" charset="0"/>
              <a:buChar char="o"/>
            </a:pPr>
            <a:r>
              <a:rPr lang="en-US" sz="2600" dirty="0" smtClean="0"/>
              <a:t>“</a:t>
            </a:r>
            <a:r>
              <a:rPr lang="en-US" sz="2600" dirty="0"/>
              <a:t>I feel more equipped to support teachers in writing appropriate goals for their students.”</a:t>
            </a:r>
          </a:p>
          <a:p>
            <a:pPr marL="571500" indent="-571500">
              <a:buFont typeface="Courier New" panose="02070309020205020404" pitchFamily="49" charset="0"/>
              <a:buChar char="o"/>
            </a:pPr>
            <a:r>
              <a:rPr lang="en-US" sz="2600" dirty="0"/>
              <a:t>“I think that it has really helped the special education teachers in our building all be on the same page about how and why we are following a specific way to write out IEPs.”</a:t>
            </a:r>
          </a:p>
          <a:p>
            <a:pPr marL="571500" indent="-571500">
              <a:buFont typeface="Courier New" panose="02070309020205020404" pitchFamily="49" charset="0"/>
              <a:buChar char="o"/>
            </a:pPr>
            <a:r>
              <a:rPr lang="en-US" sz="2600" dirty="0" smtClean="0"/>
              <a:t>“</a:t>
            </a:r>
            <a:r>
              <a:rPr lang="en-US" sz="2600" dirty="0"/>
              <a:t>My IEPs are much more focused on what the students need, and they create a much more </a:t>
            </a:r>
            <a:r>
              <a:rPr lang="en-US" sz="2600" i="1" dirty="0"/>
              <a:t>accurate picture of the student </a:t>
            </a:r>
            <a:r>
              <a:rPr lang="en-US" sz="2600" dirty="0"/>
              <a:t>if they were to leave and go to another school.”</a:t>
            </a:r>
          </a:p>
          <a:p>
            <a:endParaRPr lang="en-US" dirty="0"/>
          </a:p>
        </p:txBody>
      </p:sp>
    </p:spTree>
    <p:extLst>
      <p:ext uri="{BB962C8B-B14F-4D97-AF65-F5344CB8AC3E}">
        <p14:creationId xmlns:p14="http://schemas.microsoft.com/office/powerpoint/2010/main" val="1978221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11" y="2215662"/>
            <a:ext cx="10353762" cy="970450"/>
          </a:xfrm>
        </p:spPr>
        <p:txBody>
          <a:bodyPr/>
          <a:lstStyle/>
          <a:p>
            <a:r>
              <a:rPr lang="en-US" dirty="0" smtClean="0"/>
              <a:t>Questions</a:t>
            </a:r>
            <a:endParaRPr lang="en-US" dirty="0"/>
          </a:p>
        </p:txBody>
      </p:sp>
    </p:spTree>
    <p:extLst>
      <p:ext uri="{BB962C8B-B14F-4D97-AF65-F5344CB8AC3E}">
        <p14:creationId xmlns:p14="http://schemas.microsoft.com/office/powerpoint/2010/main" val="1735855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Contact Information</a:t>
            </a:r>
          </a:p>
        </p:txBody>
      </p:sp>
      <p:sp>
        <p:nvSpPr>
          <p:cNvPr id="3" name="Content Placeholder 2"/>
          <p:cNvSpPr>
            <a:spLocks noGrp="1"/>
          </p:cNvSpPr>
          <p:nvPr>
            <p:ph idx="1"/>
          </p:nvPr>
        </p:nvSpPr>
        <p:spPr>
          <a:ln>
            <a:noFill/>
          </a:ln>
        </p:spPr>
        <p:txBody>
          <a:bodyPr>
            <a:normAutofit fontScale="85000" lnSpcReduction="20000"/>
          </a:bodyPr>
          <a:lstStyle/>
          <a:p>
            <a:pPr marL="0" indent="0" algn="ctr">
              <a:buNone/>
            </a:pPr>
            <a:endParaRPr lang="en-US" dirty="0" smtClean="0"/>
          </a:p>
          <a:p>
            <a:pPr marL="0" indent="0" algn="ctr">
              <a:spcBef>
                <a:spcPts val="0"/>
              </a:spcBef>
              <a:buClr>
                <a:srgbClr val="2C7C9F">
                  <a:lumMod val="60000"/>
                  <a:lumOff val="40000"/>
                </a:srgbClr>
              </a:buClr>
              <a:buNone/>
            </a:pPr>
            <a:r>
              <a:rPr lang="en-US" sz="2900" dirty="0" smtClean="0">
                <a:solidFill>
                  <a:schemeClr val="tx1"/>
                </a:solidFill>
                <a:ea typeface="Tahoma" panose="020B0604030504040204" pitchFamily="34" charset="0"/>
                <a:cs typeface="Tahoma" panose="020B0604030504040204" pitchFamily="34" charset="0"/>
              </a:rPr>
              <a:t>Debby Boyer</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None/>
            </a:pPr>
            <a:r>
              <a:rPr lang="en-US" sz="2900" dirty="0">
                <a:solidFill>
                  <a:schemeClr val="tx1"/>
                </a:solidFill>
                <a:ea typeface="Tahoma" panose="020B0604030504040204" pitchFamily="34" charset="0"/>
                <a:cs typeface="Tahoma" panose="020B0604030504040204" pitchFamily="34" charset="0"/>
              </a:rPr>
              <a:t>U of D/Center for Disabilities Studies</a:t>
            </a:r>
          </a:p>
          <a:p>
            <a:pPr marL="0" indent="0" algn="ctr">
              <a:spcBef>
                <a:spcPts val="0"/>
              </a:spcBef>
              <a:buNone/>
            </a:pPr>
            <a:r>
              <a:rPr lang="en-US" sz="2900" dirty="0" smtClean="0">
                <a:solidFill>
                  <a:schemeClr val="tx1"/>
                </a:solidFill>
                <a:ea typeface="Tahoma" panose="020B0604030504040204" pitchFamily="34" charset="0"/>
                <a:cs typeface="Tahoma" panose="020B0604030504040204" pitchFamily="34" charset="0"/>
              </a:rPr>
              <a:t>dboyer@udel.edu</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None/>
            </a:pPr>
            <a:r>
              <a:rPr lang="en-US" sz="2900" dirty="0" smtClean="0">
                <a:solidFill>
                  <a:schemeClr val="tx1"/>
                </a:solidFill>
                <a:ea typeface="Tahoma" panose="020B0604030504040204" pitchFamily="34" charset="0"/>
                <a:cs typeface="Tahoma" panose="020B0604030504040204" pitchFamily="34" charset="0"/>
                <a:hlinkClick r:id="rId2"/>
              </a:rPr>
              <a:t>www.delawarepbs.org</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Clr>
                <a:srgbClr val="2C7C9F">
                  <a:lumMod val="60000"/>
                  <a:lumOff val="40000"/>
                </a:srgbClr>
              </a:buClr>
              <a:buNone/>
            </a:pPr>
            <a:r>
              <a:rPr lang="en-US" sz="2900" dirty="0" smtClean="0">
                <a:solidFill>
                  <a:schemeClr val="tx1"/>
                </a:solidFill>
                <a:ea typeface="Tahoma" panose="020B0604030504040204" pitchFamily="34" charset="0"/>
                <a:cs typeface="Tahoma" panose="020B0604030504040204" pitchFamily="34" charset="0"/>
              </a:rPr>
              <a:t> </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None/>
            </a:pPr>
            <a:r>
              <a:rPr lang="en-US" sz="2900" dirty="0" err="1" smtClean="0">
                <a:solidFill>
                  <a:schemeClr val="tx1"/>
                </a:solidFill>
                <a:ea typeface="Tahoma" panose="020B0604030504040204" pitchFamily="34" charset="0"/>
                <a:cs typeface="Tahoma" panose="020B0604030504040204" pitchFamily="34" charset="0"/>
              </a:rPr>
              <a:t>Niki</a:t>
            </a:r>
            <a:r>
              <a:rPr lang="en-US" sz="2900" dirty="0" smtClean="0">
                <a:solidFill>
                  <a:schemeClr val="tx1"/>
                </a:solidFill>
                <a:ea typeface="Tahoma" panose="020B0604030504040204" pitchFamily="34" charset="0"/>
                <a:cs typeface="Tahoma" panose="020B0604030504040204" pitchFamily="34" charset="0"/>
              </a:rPr>
              <a:t> Roberts</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None/>
            </a:pPr>
            <a:r>
              <a:rPr lang="en-US" sz="2900" dirty="0">
                <a:solidFill>
                  <a:schemeClr val="tx1"/>
                </a:solidFill>
                <a:ea typeface="Tahoma" panose="020B0604030504040204" pitchFamily="34" charset="0"/>
                <a:cs typeface="Tahoma" panose="020B0604030504040204" pitchFamily="34" charset="0"/>
              </a:rPr>
              <a:t>U of D/Center for Disabilities Studies</a:t>
            </a:r>
          </a:p>
          <a:p>
            <a:pPr marL="0" indent="0" algn="ctr">
              <a:spcBef>
                <a:spcPts val="0"/>
              </a:spcBef>
              <a:buNone/>
            </a:pPr>
            <a:r>
              <a:rPr lang="en-US" sz="2900" dirty="0" smtClean="0">
                <a:solidFill>
                  <a:schemeClr val="tx1"/>
                </a:solidFill>
                <a:ea typeface="Tahoma" panose="020B0604030504040204" pitchFamily="34" charset="0"/>
                <a:cs typeface="Tahoma" panose="020B0604030504040204" pitchFamily="34" charset="0"/>
              </a:rPr>
              <a:t>robertsn@udel.edu</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None/>
            </a:pPr>
            <a:r>
              <a:rPr lang="en-US" sz="2900" dirty="0" smtClean="0">
                <a:solidFill>
                  <a:schemeClr val="tx1"/>
                </a:solidFill>
                <a:ea typeface="Tahoma" panose="020B0604030504040204" pitchFamily="34" charset="0"/>
                <a:cs typeface="Tahoma" panose="020B0604030504040204" pitchFamily="34" charset="0"/>
                <a:hlinkClick r:id="rId2"/>
              </a:rPr>
              <a:t>www.delawarepbs.org</a:t>
            </a:r>
            <a:endParaRPr lang="en-US" sz="2900" dirty="0">
              <a:solidFill>
                <a:schemeClr val="tx1"/>
              </a:solidFill>
              <a:ea typeface="Tahoma" panose="020B0604030504040204" pitchFamily="34" charset="0"/>
              <a:cs typeface="Tahoma" panose="020B0604030504040204" pitchFamily="34" charset="0"/>
            </a:endParaRPr>
          </a:p>
          <a:p>
            <a:pPr marL="0" indent="0" algn="ctr">
              <a:spcBef>
                <a:spcPts val="0"/>
              </a:spcBef>
              <a:buNone/>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05678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4123"/>
            <a:ext cx="10353762" cy="970450"/>
          </a:xfrm>
        </p:spPr>
        <p:txBody>
          <a:bodyPr/>
          <a:lstStyle/>
          <a:p>
            <a:r>
              <a:rPr lang="en-US" sz="4000" b="1" dirty="0"/>
              <a:t>Resources for </a:t>
            </a:r>
            <a:r>
              <a:rPr lang="en-US" sz="4000" b="1" dirty="0" smtClean="0"/>
              <a:t>FBA/BIPs</a:t>
            </a:r>
            <a:endParaRPr lang="en-US" sz="4000" b="1" dirty="0"/>
          </a:p>
        </p:txBody>
      </p:sp>
      <p:sp>
        <p:nvSpPr>
          <p:cNvPr id="3" name="Content Placeholder 2"/>
          <p:cNvSpPr>
            <a:spLocks noGrp="1"/>
          </p:cNvSpPr>
          <p:nvPr>
            <p:ph idx="1"/>
          </p:nvPr>
        </p:nvSpPr>
        <p:spPr>
          <a:xfrm>
            <a:off x="363416" y="806327"/>
            <a:ext cx="11652738" cy="5828935"/>
          </a:xfrm>
        </p:spPr>
        <p:txBody>
          <a:bodyPr>
            <a:normAutofit/>
          </a:bodyPr>
          <a:lstStyle/>
          <a:p>
            <a:pPr marL="114300" indent="0">
              <a:buNone/>
            </a:pPr>
            <a:endParaRPr lang="en-US" sz="1800" b="1" dirty="0"/>
          </a:p>
          <a:p>
            <a:r>
              <a:rPr lang="en-US" sz="2600" dirty="0">
                <a:ea typeface="Tahoma" panose="020B0604030504040204" pitchFamily="34" charset="0"/>
                <a:cs typeface="Tahoma" panose="020B0604030504040204" pitchFamily="34" charset="0"/>
              </a:rPr>
              <a:t>Conducting School-Based Functional Behavioral Assessments, Second Edition: A Practitioner’s Guide by Mark </a:t>
            </a:r>
            <a:r>
              <a:rPr lang="en-US" sz="2600" dirty="0" err="1">
                <a:ea typeface="Tahoma" panose="020B0604030504040204" pitchFamily="34" charset="0"/>
                <a:cs typeface="Tahoma" panose="020B0604030504040204" pitchFamily="34" charset="0"/>
              </a:rPr>
              <a:t>Steege</a:t>
            </a:r>
            <a:r>
              <a:rPr lang="en-US" sz="2600" dirty="0">
                <a:ea typeface="Tahoma" panose="020B0604030504040204" pitchFamily="34" charset="0"/>
                <a:cs typeface="Tahoma" panose="020B0604030504040204" pitchFamily="34" charset="0"/>
              </a:rPr>
              <a:t>, T. </a:t>
            </a:r>
            <a:r>
              <a:rPr lang="en-US" sz="2600" dirty="0" err="1">
                <a:ea typeface="Tahoma" panose="020B0604030504040204" pitchFamily="34" charset="0"/>
                <a:cs typeface="Tahoma" panose="020B0604030504040204" pitchFamily="34" charset="0"/>
              </a:rPr>
              <a:t>Steuart</a:t>
            </a:r>
            <a:r>
              <a:rPr lang="en-US" sz="2600" dirty="0">
                <a:ea typeface="Tahoma" panose="020B0604030504040204" pitchFamily="34" charset="0"/>
                <a:cs typeface="Tahoma" panose="020B0604030504040204" pitchFamily="34" charset="0"/>
              </a:rPr>
              <a:t> Watson and Frank M. Gresham</a:t>
            </a:r>
          </a:p>
          <a:p>
            <a:r>
              <a:rPr lang="en-US" sz="2600" dirty="0">
                <a:ea typeface="Tahoma" panose="020B0604030504040204" pitchFamily="34" charset="0"/>
                <a:cs typeface="Tahoma" panose="020B0604030504040204" pitchFamily="34" charset="0"/>
              </a:rPr>
              <a:t>Functional Behavioral Assessment, Diagnosis, and Treatment, Second Edition: A Complete System for Education and... by Ennio Cipani PhD and Keven M. Schock MA BCBA</a:t>
            </a:r>
          </a:p>
          <a:p>
            <a:r>
              <a:rPr lang="en-US" sz="2600" dirty="0">
                <a:ea typeface="Tahoma" panose="020B0604030504040204" pitchFamily="34" charset="0"/>
                <a:cs typeface="Tahoma" panose="020B0604030504040204" pitchFamily="34" charset="0"/>
              </a:rPr>
              <a:t>Prevent, Teach, Reinforce: The School Based Model of Individualized Positive Behavior Support by Dunlop, Iovannone, Kincaid, Wilson, Christiansen, Strain &amp; English</a:t>
            </a:r>
          </a:p>
          <a:p>
            <a:r>
              <a:rPr lang="en-US" sz="2600" dirty="0">
                <a:ea typeface="Tahoma" panose="020B0604030504040204" pitchFamily="34" charset="0"/>
                <a:cs typeface="Tahoma" panose="020B0604030504040204" pitchFamily="34" charset="0"/>
              </a:rPr>
              <a:t>Functional Assessment and Program Development for Problem Behavior: A Practical Handbook by Robert E. O'Neill, Richard W. Albin, Keith Storey and Robert H. Horner</a:t>
            </a:r>
          </a:p>
          <a:p>
            <a:pPr marL="114300" indent="0">
              <a:buNone/>
            </a:pPr>
            <a:endParaRPr lang="en-US" sz="1800" b="1" dirty="0"/>
          </a:p>
          <a:p>
            <a:pPr marL="114300" indent="0">
              <a:buNone/>
            </a:pPr>
            <a:endParaRPr lang="en-US" sz="1800" b="1" dirty="0"/>
          </a:p>
          <a:p>
            <a:pPr marL="114300" indent="0">
              <a:buNone/>
            </a:pPr>
            <a:endParaRPr lang="en-US" dirty="0"/>
          </a:p>
        </p:txBody>
      </p:sp>
    </p:spTree>
    <p:extLst>
      <p:ext uri="{BB962C8B-B14F-4D97-AF65-F5344CB8AC3E}">
        <p14:creationId xmlns:p14="http://schemas.microsoft.com/office/powerpoint/2010/main" val="3501860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41" y="0"/>
            <a:ext cx="10353762" cy="970450"/>
          </a:xfrm>
        </p:spPr>
        <p:txBody>
          <a:bodyPr/>
          <a:lstStyle/>
          <a:p>
            <a:r>
              <a:rPr lang="en-US" sz="4000" b="1" dirty="0"/>
              <a:t>Resources for </a:t>
            </a:r>
            <a:r>
              <a:rPr lang="en-US" sz="4000" b="1" dirty="0" smtClean="0"/>
              <a:t>the ABCs of IEPs</a:t>
            </a:r>
            <a:endParaRPr lang="en-US" sz="4000" b="1" dirty="0"/>
          </a:p>
        </p:txBody>
      </p:sp>
      <p:sp>
        <p:nvSpPr>
          <p:cNvPr id="3" name="Content Placeholder 2"/>
          <p:cNvSpPr>
            <a:spLocks noGrp="1"/>
          </p:cNvSpPr>
          <p:nvPr>
            <p:ph idx="1"/>
          </p:nvPr>
        </p:nvSpPr>
        <p:spPr>
          <a:xfrm>
            <a:off x="335280" y="800713"/>
            <a:ext cx="11481582" cy="5869718"/>
          </a:xfrm>
        </p:spPr>
        <p:txBody>
          <a:bodyPr>
            <a:normAutofit/>
          </a:bodyPr>
          <a:lstStyle/>
          <a:p>
            <a:endParaRPr lang="en-US" b="1" u="sng" dirty="0" smtClean="0">
              <a:hlinkClick r:id="rId2"/>
            </a:endParaRPr>
          </a:p>
          <a:p>
            <a:r>
              <a:rPr lang="en-US" sz="3600" dirty="0" smtClean="0">
                <a:ea typeface="Tahoma" panose="020B0604030504040204" pitchFamily="34" charset="0"/>
                <a:cs typeface="Tahoma" panose="020B0604030504040204" pitchFamily="34" charset="0"/>
              </a:rPr>
              <a:t>http</a:t>
            </a:r>
            <a:r>
              <a:rPr lang="en-US" sz="3600" dirty="0">
                <a:ea typeface="Tahoma" panose="020B0604030504040204" pitchFamily="34" charset="0"/>
                <a:cs typeface="Tahoma" panose="020B0604030504040204" pitchFamily="34" charset="0"/>
              </a:rPr>
              <a:t>://www.behavioradvisor.com/FBA.html</a:t>
            </a:r>
          </a:p>
          <a:p>
            <a:r>
              <a:rPr lang="en-US" sz="3600" dirty="0">
                <a:ea typeface="Tahoma" panose="020B0604030504040204" pitchFamily="34" charset="0"/>
                <a:cs typeface="Tahoma" panose="020B0604030504040204" pitchFamily="34" charset="0"/>
              </a:rPr>
              <a:t>http://cecp.air.org/fba/</a:t>
            </a:r>
          </a:p>
          <a:p>
            <a:r>
              <a:rPr lang="en-US" sz="3600" dirty="0" smtClean="0">
                <a:ea typeface="Tahoma" panose="020B0604030504040204" pitchFamily="34" charset="0"/>
                <a:cs typeface="Tahoma" panose="020B0604030504040204" pitchFamily="34" charset="0"/>
              </a:rPr>
              <a:t>www.behaviordoctor.org</a:t>
            </a:r>
          </a:p>
          <a:p>
            <a:r>
              <a:rPr lang="en-US" sz="3600" dirty="0" smtClean="0">
                <a:ea typeface="Tahoma" panose="020B0604030504040204" pitchFamily="34" charset="0"/>
                <a:cs typeface="Tahoma" panose="020B0604030504040204" pitchFamily="34" charset="0"/>
              </a:rPr>
              <a:t>www.educateautism.com</a:t>
            </a:r>
            <a:r>
              <a:rPr lang="en-US" sz="3600" dirty="0">
                <a:ea typeface="Tahoma" panose="020B0604030504040204" pitchFamily="34" charset="0"/>
                <a:cs typeface="Tahoma" panose="020B0604030504040204" pitchFamily="34" charset="0"/>
              </a:rPr>
              <a:t>/behavioural-principles/functions-of-</a:t>
            </a:r>
            <a:r>
              <a:rPr lang="en-US" sz="3600" dirty="0" smtClean="0">
                <a:ea typeface="Tahoma" panose="020B0604030504040204" pitchFamily="34" charset="0"/>
                <a:cs typeface="Tahoma" panose="020B0604030504040204" pitchFamily="34" charset="0"/>
              </a:rPr>
              <a:t>behaviour.html</a:t>
            </a:r>
          </a:p>
          <a:p>
            <a:r>
              <a:rPr lang="en-US" sz="3600" dirty="0">
                <a:ea typeface="Tahoma" panose="020B0604030504040204" pitchFamily="34" charset="0"/>
                <a:cs typeface="Tahoma" panose="020B0604030504040204" pitchFamily="34" charset="0"/>
              </a:rPr>
              <a:t>http://</a:t>
            </a:r>
            <a:r>
              <a:rPr lang="en-US" sz="3600" dirty="0" err="1">
                <a:ea typeface="Tahoma" panose="020B0604030504040204" pitchFamily="34" charset="0"/>
                <a:cs typeface="Tahoma" panose="020B0604030504040204" pitchFamily="34" charset="0"/>
              </a:rPr>
              <a:t>www.pbisworld.com</a:t>
            </a:r>
            <a:r>
              <a:rPr lang="en-US" sz="3600" dirty="0">
                <a:ea typeface="Tahoma" panose="020B0604030504040204" pitchFamily="34" charset="0"/>
                <a:cs typeface="Tahoma" panose="020B0604030504040204" pitchFamily="34" charset="0"/>
              </a:rPr>
              <a:t>/data-tracking/</a:t>
            </a:r>
          </a:p>
          <a:p>
            <a:endParaRPr lang="en-US" dirty="0"/>
          </a:p>
        </p:txBody>
      </p:sp>
    </p:spTree>
    <p:extLst>
      <p:ext uri="{BB962C8B-B14F-4D97-AF65-F5344CB8AC3E}">
        <p14:creationId xmlns:p14="http://schemas.microsoft.com/office/powerpoint/2010/main" val="1350408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5546" y="0"/>
            <a:ext cx="11638208" cy="5432425"/>
          </a:xfrm>
        </p:spPr>
        <p:txBody>
          <a:bodyPr>
            <a:noAutofit/>
          </a:bodyPr>
          <a:lstStyle/>
          <a:p>
            <a:pPr marL="457200" indent="-342900"/>
            <a:r>
              <a:rPr lang="en-US" sz="3600" u="sng" dirty="0" smtClean="0">
                <a:ea typeface="Tahoma" panose="020B0604030504040204" pitchFamily="34" charset="0"/>
                <a:cs typeface="Tahoma" panose="020B0604030504040204" pitchFamily="34" charset="0"/>
              </a:rPr>
              <a:t>Data Without </a:t>
            </a:r>
            <a:r>
              <a:rPr lang="en-US" sz="3600" u="sng" dirty="0">
                <a:ea typeface="Tahoma" panose="020B0604030504040204" pitchFamily="34" charset="0"/>
                <a:cs typeface="Tahoma" panose="020B0604030504040204" pitchFamily="34" charset="0"/>
              </a:rPr>
              <a:t>Tears: How to Write Measurable Educational Goals and Collect Meaningful Data</a:t>
            </a:r>
            <a:r>
              <a:rPr lang="en-US" sz="3600" dirty="0">
                <a:ea typeface="Tahoma" panose="020B0604030504040204" pitchFamily="34" charset="0"/>
                <a:cs typeface="Tahoma" panose="020B0604030504040204" pitchFamily="34" charset="0"/>
              </a:rPr>
              <a:t> by Terri Chiara Johnston</a:t>
            </a:r>
          </a:p>
          <a:p>
            <a:r>
              <a:rPr lang="en-US" sz="3600" dirty="0" smtClean="0">
                <a:ea typeface="Tahoma" panose="020B0604030504040204" pitchFamily="34" charset="0"/>
                <a:cs typeface="Tahoma" panose="020B0604030504040204" pitchFamily="34" charset="0"/>
              </a:rPr>
              <a:t> http://jillkuzma.wordpress.com</a:t>
            </a:r>
          </a:p>
          <a:p>
            <a:r>
              <a:rPr lang="en-US" sz="3600" dirty="0" smtClean="0">
                <a:ea typeface="Tahoma" panose="020B0604030504040204" pitchFamily="34" charset="0"/>
                <a:cs typeface="Tahoma" panose="020B0604030504040204" pitchFamily="34" charset="0"/>
              </a:rPr>
              <a:t>Writing Measurable and Meaningful Behavior Goals for the IEP by </a:t>
            </a:r>
            <a:r>
              <a:rPr lang="en-US" sz="3600" dirty="0">
                <a:ea typeface="Tahoma" panose="020B0604030504040204" pitchFamily="34" charset="0"/>
                <a:cs typeface="Tahoma" panose="020B0604030504040204" pitchFamily="34" charset="0"/>
              </a:rPr>
              <a:t>Joseph D. Otter </a:t>
            </a:r>
            <a:r>
              <a:rPr lang="en-US" sz="3600" dirty="0" smtClean="0">
                <a:ea typeface="Tahoma" panose="020B0604030504040204" pitchFamily="34" charset="0"/>
                <a:cs typeface="Tahoma" panose="020B0604030504040204" pitchFamily="34" charset="0"/>
              </a:rPr>
              <a:t>LMSW (power point)</a:t>
            </a:r>
          </a:p>
          <a:p>
            <a:r>
              <a:rPr lang="en-US" sz="3600" u="sng" dirty="0" smtClean="0">
                <a:ea typeface="Tahoma" panose="020B0604030504040204" pitchFamily="34" charset="0"/>
                <a:cs typeface="Tahoma" panose="020B0604030504040204" pitchFamily="34" charset="0"/>
              </a:rPr>
              <a:t>Better IEPs</a:t>
            </a:r>
            <a:r>
              <a:rPr lang="en-US" sz="3600" dirty="0" smtClean="0">
                <a:ea typeface="Tahoma" panose="020B0604030504040204" pitchFamily="34" charset="0"/>
                <a:cs typeface="Tahoma" panose="020B0604030504040204" pitchFamily="34" charset="0"/>
              </a:rPr>
              <a:t> by Barbara D. Bateman and Mary Anne Linden</a:t>
            </a:r>
          </a:p>
          <a:p>
            <a:r>
              <a:rPr lang="en-US" sz="3600" dirty="0" smtClean="0">
                <a:ea typeface="Tahoma" panose="020B0604030504040204" pitchFamily="34" charset="0"/>
                <a:cs typeface="Tahoma" panose="020B0604030504040204" pitchFamily="34" charset="0"/>
              </a:rPr>
              <a:t>Bateman, D (Director) (2015, March 11) What Principals need to know about IEPS. Lecture conducted form CEC,.</a:t>
            </a:r>
          </a:p>
        </p:txBody>
      </p:sp>
    </p:spTree>
    <p:extLst>
      <p:ext uri="{BB962C8B-B14F-4D97-AF65-F5344CB8AC3E}">
        <p14:creationId xmlns:p14="http://schemas.microsoft.com/office/powerpoint/2010/main" val="2202637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Positive Behavior Support</a:t>
            </a:r>
            <a:endParaRPr lang="en-US" dirty="0"/>
          </a:p>
        </p:txBody>
      </p:sp>
      <p:sp>
        <p:nvSpPr>
          <p:cNvPr id="3" name="Content Placeholder 2"/>
          <p:cNvSpPr>
            <a:spLocks noGrp="1"/>
          </p:cNvSpPr>
          <p:nvPr>
            <p:ph idx="1"/>
          </p:nvPr>
        </p:nvSpPr>
        <p:spPr>
          <a:xfrm>
            <a:off x="523874" y="1818174"/>
            <a:ext cx="11344275" cy="4058751"/>
          </a:xfrm>
        </p:spPr>
        <p:txBody>
          <a:bodyPr>
            <a:normAutofit/>
          </a:bodyPr>
          <a:lstStyle/>
          <a:p>
            <a:r>
              <a:rPr lang="en-US" sz="3600" dirty="0" smtClean="0">
                <a:hlinkClick r:id="rId3"/>
              </a:rPr>
              <a:t>www.delawarepbs.org</a:t>
            </a:r>
            <a:endParaRPr lang="en-US" sz="3600" dirty="0" smtClean="0"/>
          </a:p>
          <a:p>
            <a:r>
              <a:rPr lang="en-US" sz="3600" dirty="0">
                <a:hlinkClick r:id="rId4"/>
              </a:rPr>
              <a:t>http://</a:t>
            </a:r>
            <a:r>
              <a:rPr lang="en-US" sz="3600" dirty="0" smtClean="0">
                <a:hlinkClick r:id="rId4"/>
              </a:rPr>
              <a:t>www.midatlanticpbis.org/materials-1/classroom</a:t>
            </a:r>
            <a:endParaRPr lang="en-US" sz="3600" dirty="0" smtClean="0"/>
          </a:p>
          <a:p>
            <a:r>
              <a:rPr lang="en-US" sz="3600" dirty="0">
                <a:hlinkClick r:id="rId5"/>
              </a:rPr>
              <a:t>https://www.osepideasthatwork.org/evidencebasedclassroomstrategies</a:t>
            </a:r>
            <a:r>
              <a:rPr lang="en-US" sz="3600" dirty="0" smtClean="0">
                <a:hlinkClick r:id="rId5"/>
              </a:rPr>
              <a:t>/</a:t>
            </a:r>
            <a:endParaRPr lang="en-US" sz="3600" dirty="0" smtClean="0"/>
          </a:p>
          <a:p>
            <a:r>
              <a:rPr lang="en-US" sz="3600" dirty="0" smtClean="0"/>
              <a:t>www.pbis.org</a:t>
            </a:r>
            <a:endParaRPr lang="en-US" sz="3600" dirty="0"/>
          </a:p>
        </p:txBody>
      </p:sp>
    </p:spTree>
    <p:extLst>
      <p:ext uri="{BB962C8B-B14F-4D97-AF65-F5344CB8AC3E}">
        <p14:creationId xmlns:p14="http://schemas.microsoft.com/office/powerpoint/2010/main" val="130136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752769"/>
            <a:ext cx="10353762" cy="4058751"/>
          </a:xfrm>
        </p:spPr>
        <p:txBody>
          <a:bodyPr>
            <a:normAutofit/>
          </a:bodyPr>
          <a:lstStyle/>
          <a:p>
            <a:pPr marL="36900" indent="0" algn="ctr">
              <a:buNone/>
            </a:pPr>
            <a:r>
              <a:rPr lang="en-US" sz="3600" b="1" dirty="0">
                <a:solidFill>
                  <a:schemeClr val="tx1"/>
                </a:solidFill>
                <a:latin typeface="Times New Roman" panose="02020603050405020304" pitchFamily="18" charset="0"/>
              </a:rPr>
              <a:t>IDEA 2004 (Individuals with Disabilities Education Improvement Act) ensures all children with disabilities and their families access to a free and appropriate public education. </a:t>
            </a:r>
            <a:endParaRPr lang="en-US" sz="3600" dirty="0">
              <a:solidFill>
                <a:schemeClr val="tx1"/>
              </a:solidFill>
            </a:endParaRPr>
          </a:p>
        </p:txBody>
      </p:sp>
    </p:spTree>
    <p:extLst>
      <p:ext uri="{BB962C8B-B14F-4D97-AF65-F5344CB8AC3E}">
        <p14:creationId xmlns:p14="http://schemas.microsoft.com/office/powerpoint/2010/main" val="424275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4398062" y="1984068"/>
            <a:ext cx="3076163" cy="19405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98062" y="2446083"/>
            <a:ext cx="3175553" cy="1200329"/>
          </a:xfrm>
          <a:prstGeom prst="rect">
            <a:avLst/>
          </a:prstGeom>
          <a:noFill/>
        </p:spPr>
        <p:txBody>
          <a:bodyPr wrap="square" rtlCol="0">
            <a:spAutoFit/>
          </a:bodyPr>
          <a:lstStyle/>
          <a:p>
            <a:pPr algn="ctr"/>
            <a:r>
              <a:rPr lang="en-US" sz="3600" dirty="0" smtClean="0"/>
              <a:t>IEP</a:t>
            </a:r>
            <a:br>
              <a:rPr lang="en-US" sz="3600" dirty="0" smtClean="0"/>
            </a:br>
            <a:r>
              <a:rPr lang="en-US" sz="3600" i="1" dirty="0" smtClean="0"/>
              <a:t>What Services?</a:t>
            </a:r>
            <a:endParaRPr lang="en-US" sz="3600" dirty="0"/>
          </a:p>
        </p:txBody>
      </p:sp>
      <p:sp>
        <p:nvSpPr>
          <p:cNvPr id="6" name="Title 5"/>
          <p:cNvSpPr>
            <a:spLocks noGrp="1"/>
          </p:cNvSpPr>
          <p:nvPr>
            <p:ph type="title"/>
          </p:nvPr>
        </p:nvSpPr>
        <p:spPr/>
        <p:txBody>
          <a:bodyPr>
            <a:normAutofit/>
          </a:bodyPr>
          <a:lstStyle/>
          <a:p>
            <a:r>
              <a:rPr lang="en-US" sz="4400" dirty="0" smtClean="0"/>
              <a:t>At the Heart of IDEA…</a:t>
            </a:r>
            <a:endParaRPr lang="en-US" sz="4400" dirty="0"/>
          </a:p>
        </p:txBody>
      </p:sp>
      <p:sp>
        <p:nvSpPr>
          <p:cNvPr id="7" name="Right Arrow 6"/>
          <p:cNvSpPr/>
          <p:nvPr/>
        </p:nvSpPr>
        <p:spPr>
          <a:xfrm rot="5400000">
            <a:off x="4902473" y="5148625"/>
            <a:ext cx="2067339" cy="427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923138" y="2526966"/>
            <a:ext cx="2067339" cy="427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891748" y="2446083"/>
            <a:ext cx="2067339" cy="427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854" y="2936896"/>
            <a:ext cx="3175553" cy="1200329"/>
          </a:xfrm>
          <a:prstGeom prst="rect">
            <a:avLst/>
          </a:prstGeom>
          <a:noFill/>
        </p:spPr>
        <p:txBody>
          <a:bodyPr wrap="square" rtlCol="0">
            <a:spAutoFit/>
          </a:bodyPr>
          <a:lstStyle/>
          <a:p>
            <a:pPr algn="ctr"/>
            <a:r>
              <a:rPr lang="en-US" sz="3600" dirty="0" smtClean="0"/>
              <a:t>Evaluation</a:t>
            </a:r>
            <a:br>
              <a:rPr lang="en-US" sz="3600" dirty="0" smtClean="0"/>
            </a:br>
            <a:r>
              <a:rPr lang="en-US" sz="3600" i="1" dirty="0" smtClean="0"/>
              <a:t>Who Qualifies?</a:t>
            </a:r>
            <a:endParaRPr lang="en-US" sz="3600" dirty="0"/>
          </a:p>
        </p:txBody>
      </p:sp>
      <p:sp>
        <p:nvSpPr>
          <p:cNvPr id="11" name="TextBox 10"/>
          <p:cNvSpPr txBox="1"/>
          <p:nvPr/>
        </p:nvSpPr>
        <p:spPr>
          <a:xfrm>
            <a:off x="8618880" y="3023879"/>
            <a:ext cx="3483663" cy="1200329"/>
          </a:xfrm>
          <a:prstGeom prst="rect">
            <a:avLst/>
          </a:prstGeom>
          <a:noFill/>
        </p:spPr>
        <p:txBody>
          <a:bodyPr wrap="square" rtlCol="0">
            <a:spAutoFit/>
          </a:bodyPr>
          <a:lstStyle/>
          <a:p>
            <a:pPr algn="ctr"/>
            <a:r>
              <a:rPr lang="en-US" sz="3600" dirty="0" smtClean="0"/>
              <a:t>Placement</a:t>
            </a:r>
            <a:br>
              <a:rPr lang="en-US" sz="3600" dirty="0" smtClean="0"/>
            </a:br>
            <a:r>
              <a:rPr lang="en-US" sz="3600" i="1" dirty="0" smtClean="0"/>
              <a:t>Delivered Where?</a:t>
            </a:r>
            <a:endParaRPr lang="en-US" sz="3600" i="1" dirty="0"/>
          </a:p>
        </p:txBody>
      </p:sp>
      <p:sp>
        <p:nvSpPr>
          <p:cNvPr id="12" name="TextBox 11"/>
          <p:cNvSpPr txBox="1"/>
          <p:nvPr/>
        </p:nvSpPr>
        <p:spPr>
          <a:xfrm>
            <a:off x="6269104" y="5494069"/>
            <a:ext cx="5700920" cy="1200329"/>
          </a:xfrm>
          <a:prstGeom prst="rect">
            <a:avLst/>
          </a:prstGeom>
          <a:noFill/>
        </p:spPr>
        <p:txBody>
          <a:bodyPr wrap="square" rtlCol="0">
            <a:spAutoFit/>
          </a:bodyPr>
          <a:lstStyle/>
          <a:p>
            <a:pPr algn="ctr"/>
            <a:r>
              <a:rPr lang="en-US" sz="3600" dirty="0" smtClean="0"/>
              <a:t>FAPE</a:t>
            </a:r>
            <a:br>
              <a:rPr lang="en-US" sz="3600" dirty="0" smtClean="0"/>
            </a:br>
            <a:r>
              <a:rPr lang="en-US" sz="3600" i="1" dirty="0" smtClean="0"/>
              <a:t>School Districts/States Fund</a:t>
            </a:r>
            <a:endParaRPr lang="en-US" sz="3600" dirty="0"/>
          </a:p>
        </p:txBody>
      </p:sp>
    </p:spTree>
    <p:extLst>
      <p:ext uri="{BB962C8B-B14F-4D97-AF65-F5344CB8AC3E}">
        <p14:creationId xmlns:p14="http://schemas.microsoft.com/office/powerpoint/2010/main" val="451195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77" y="-106017"/>
            <a:ext cx="10353762" cy="970450"/>
          </a:xfrm>
        </p:spPr>
        <p:txBody>
          <a:bodyPr>
            <a:normAutofit/>
          </a:bodyPr>
          <a:lstStyle/>
          <a:p>
            <a:r>
              <a:rPr lang="en-US" sz="4400" dirty="0" smtClean="0"/>
              <a:t>What must the IEP contain?</a:t>
            </a:r>
            <a:endParaRPr lang="en-US" sz="4400" dirty="0"/>
          </a:p>
        </p:txBody>
      </p:sp>
      <p:sp>
        <p:nvSpPr>
          <p:cNvPr id="4" name="Content Placeholder 3"/>
          <p:cNvSpPr>
            <a:spLocks noGrp="1"/>
          </p:cNvSpPr>
          <p:nvPr>
            <p:ph idx="1"/>
          </p:nvPr>
        </p:nvSpPr>
        <p:spPr>
          <a:xfrm>
            <a:off x="151742" y="705407"/>
            <a:ext cx="11278258" cy="6029930"/>
          </a:xfrm>
        </p:spPr>
        <p:txBody>
          <a:bodyPr>
            <a:noAutofit/>
          </a:bodyPr>
          <a:lstStyle/>
          <a:p>
            <a:r>
              <a:rPr lang="en-US" sz="3600" dirty="0" smtClean="0"/>
              <a:t>For ALL Students:</a:t>
            </a:r>
          </a:p>
          <a:p>
            <a:pPr lvl="1">
              <a:spcAft>
                <a:spcPts val="0"/>
              </a:spcAft>
            </a:pPr>
            <a:r>
              <a:rPr lang="en-US" sz="3600" dirty="0" smtClean="0"/>
              <a:t>Present levels of performance</a:t>
            </a:r>
          </a:p>
          <a:p>
            <a:pPr lvl="1">
              <a:spcAft>
                <a:spcPts val="0"/>
              </a:spcAft>
            </a:pPr>
            <a:r>
              <a:rPr lang="en-US" sz="3600" dirty="0" smtClean="0"/>
              <a:t>Measurable goals</a:t>
            </a:r>
          </a:p>
          <a:p>
            <a:pPr lvl="1">
              <a:spcAft>
                <a:spcPts val="0"/>
              </a:spcAft>
            </a:pPr>
            <a:r>
              <a:rPr lang="en-US" sz="3600" dirty="0" smtClean="0"/>
              <a:t>Assessment status</a:t>
            </a:r>
          </a:p>
          <a:p>
            <a:pPr lvl="1">
              <a:spcAft>
                <a:spcPts val="0"/>
              </a:spcAft>
            </a:pPr>
            <a:r>
              <a:rPr lang="en-US" sz="3600" dirty="0" smtClean="0"/>
              <a:t>Nonparticipation with nondisabled students</a:t>
            </a:r>
          </a:p>
          <a:p>
            <a:pPr lvl="1">
              <a:spcAft>
                <a:spcPts val="0"/>
              </a:spcAft>
            </a:pPr>
            <a:r>
              <a:rPr lang="en-US" sz="3600" dirty="0" smtClean="0"/>
              <a:t>All needed services fully described (amount, frequency, etc.)</a:t>
            </a:r>
          </a:p>
          <a:p>
            <a:pPr lvl="1">
              <a:spcAft>
                <a:spcPts val="0"/>
              </a:spcAft>
            </a:pPr>
            <a:r>
              <a:rPr lang="en-US" sz="3600" dirty="0" smtClean="0"/>
              <a:t>Progress measurement and reporting</a:t>
            </a:r>
          </a:p>
          <a:p>
            <a:pPr lvl="1">
              <a:spcAft>
                <a:spcPts val="0"/>
              </a:spcAft>
            </a:pPr>
            <a:r>
              <a:rPr lang="en-US" sz="3600" dirty="0" smtClean="0"/>
              <a:t>Transition goals and services (ages 16 and up)</a:t>
            </a:r>
            <a:endParaRPr lang="en-US" sz="3600" dirty="0"/>
          </a:p>
        </p:txBody>
      </p:sp>
    </p:spTree>
    <p:extLst>
      <p:ext uri="{BB962C8B-B14F-4D97-AF65-F5344CB8AC3E}">
        <p14:creationId xmlns:p14="http://schemas.microsoft.com/office/powerpoint/2010/main" val="5702384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2047</TotalTime>
  <Words>4511</Words>
  <Application>Microsoft Office PowerPoint</Application>
  <PresentationFormat>Widescreen</PresentationFormat>
  <Paragraphs>505</Paragraphs>
  <Slides>69</Slides>
  <Notes>50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69</vt:i4>
      </vt:variant>
    </vt:vector>
  </HeadingPairs>
  <TitlesOfParts>
    <vt:vector size="84" baseType="lpstr">
      <vt:lpstr>MS PGothic</vt:lpstr>
      <vt:lpstr>MS PGothic</vt:lpstr>
      <vt:lpstr>Arial</vt:lpstr>
      <vt:lpstr>Calibri</vt:lpstr>
      <vt:lpstr>Calisto MT</vt:lpstr>
      <vt:lpstr>Courier New</vt:lpstr>
      <vt:lpstr>Georgia</vt:lpstr>
      <vt:lpstr>ＭＳ 明朝</vt:lpstr>
      <vt:lpstr>Tahoma</vt:lpstr>
      <vt:lpstr>Times New Roman</vt:lpstr>
      <vt:lpstr>Trebuchet MS</vt:lpstr>
      <vt:lpstr>Wingdings</vt:lpstr>
      <vt:lpstr>Wingdings 2</vt:lpstr>
      <vt:lpstr>Slate</vt:lpstr>
      <vt:lpstr>Default Design</vt:lpstr>
      <vt:lpstr>Addressing Behavior Concerns in the IEP </vt:lpstr>
      <vt:lpstr>The Delaware Positive Behavior Support Project is a collaboration with the DE Department of Education, the UD Center for Disabilities Studies, and Delaware Public Schools.</vt:lpstr>
      <vt:lpstr>Our Vision</vt:lpstr>
      <vt:lpstr>Objectives</vt:lpstr>
      <vt:lpstr>Why the ABCs of the IEP?</vt:lpstr>
      <vt:lpstr>Purpose of the IEP</vt:lpstr>
      <vt:lpstr>PowerPoint Presentation</vt:lpstr>
      <vt:lpstr>At the Heart of IDEA…</vt:lpstr>
      <vt:lpstr>What must the IEP contain?</vt:lpstr>
      <vt:lpstr>PowerPoint Presentation</vt:lpstr>
      <vt:lpstr>Who is the student’s IEP team?</vt:lpstr>
      <vt:lpstr>Developing an IEP</vt:lpstr>
      <vt:lpstr>What must the IEP contain?</vt:lpstr>
      <vt:lpstr>Present levels of Performance </vt:lpstr>
      <vt:lpstr>What is the Need?</vt:lpstr>
      <vt:lpstr>What areas are affected due to the disability (e.g. social skill, behavioral need)? </vt:lpstr>
      <vt:lpstr>How does the need impact the student’s involvement in the general education curriculum? </vt:lpstr>
      <vt:lpstr>When and Where is the need having an impact the student throughout the day?</vt:lpstr>
      <vt:lpstr>What must the IEP contain?</vt:lpstr>
      <vt:lpstr>PowerPoint Presentation</vt:lpstr>
      <vt:lpstr>Is the goal measurable?</vt:lpstr>
      <vt:lpstr>Angela’s Present Level of Performance</vt:lpstr>
      <vt:lpstr>Angela’s Daily Progress Report</vt:lpstr>
      <vt:lpstr>Angela’s Data Chart</vt:lpstr>
      <vt:lpstr>What must the IEP contain?</vt:lpstr>
      <vt:lpstr>Description of Services</vt:lpstr>
      <vt:lpstr>Other Special Factors</vt:lpstr>
      <vt:lpstr>PBS for All Students</vt:lpstr>
      <vt:lpstr>PowerPoint Presentation</vt:lpstr>
      <vt:lpstr>Classroom Behavioral Supports</vt:lpstr>
      <vt:lpstr>Reasons Students Commonly Misbehave</vt:lpstr>
      <vt:lpstr>Develop a Continuum of Responses to Inappropriate Behavior</vt:lpstr>
      <vt:lpstr>Specific and Contingent Error Correction Definition</vt:lpstr>
      <vt:lpstr>Consistency is key, not severity</vt:lpstr>
      <vt:lpstr>Goals of Error Correction</vt:lpstr>
      <vt:lpstr>Error Correction: Non-Examples…</vt:lpstr>
      <vt:lpstr>Steps to Specific and Contingent  Error Correction:</vt:lpstr>
      <vt:lpstr>Error Correction: Example…</vt:lpstr>
      <vt:lpstr>Practice</vt:lpstr>
      <vt:lpstr>PowerPoint Presentation</vt:lpstr>
      <vt:lpstr>PowerPoint Presentation</vt:lpstr>
      <vt:lpstr>PowerPoint Presentation</vt:lpstr>
      <vt:lpstr>We can’t support a child with an intervention if we don’t know when, where, and why they need the support.</vt:lpstr>
      <vt:lpstr>Functional Behavior Assessment</vt:lpstr>
      <vt:lpstr>When this happens ________________</vt:lpstr>
      <vt:lpstr>The student does this _______________</vt:lpstr>
      <vt:lpstr>To get or get out of:</vt:lpstr>
      <vt:lpstr>PowerPoint Presentation</vt:lpstr>
      <vt:lpstr>PowerPoint Presentation</vt:lpstr>
      <vt:lpstr>PowerPoint Presentation</vt:lpstr>
      <vt:lpstr>PowerPoint Presentation</vt:lpstr>
      <vt:lpstr>PowerPoint Presentation</vt:lpstr>
      <vt:lpstr>Quick IEP check for Behavior…</vt:lpstr>
      <vt:lpstr>Quick IEP check for Behavior…</vt:lpstr>
      <vt:lpstr>Statewide model of building capacity and Leadership teams for IEP Development</vt:lpstr>
      <vt:lpstr>WRITES and ABC’s of IEPs</vt:lpstr>
      <vt:lpstr>Delaware Context</vt:lpstr>
      <vt:lpstr>Goals of ABC’s</vt:lpstr>
      <vt:lpstr>The How</vt:lpstr>
      <vt:lpstr>Introducing the ABC’s</vt:lpstr>
      <vt:lpstr>The Rubric</vt:lpstr>
      <vt:lpstr>Layers of Learning</vt:lpstr>
      <vt:lpstr>Response…</vt:lpstr>
      <vt:lpstr>Questions</vt:lpstr>
      <vt:lpstr>Contact Information</vt:lpstr>
      <vt:lpstr>Resources for FBA/BIPs</vt:lpstr>
      <vt:lpstr>Resources for the ABCs of IEPs</vt:lpstr>
      <vt:lpstr>PowerPoint Presentation</vt:lpstr>
      <vt:lpstr>Resources for Positive Behavior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Roberts</dc:creator>
  <cp:lastModifiedBy>Nicole Roberts</cp:lastModifiedBy>
  <cp:revision>81</cp:revision>
  <dcterms:created xsi:type="dcterms:W3CDTF">2017-10-30T17:20:54Z</dcterms:created>
  <dcterms:modified xsi:type="dcterms:W3CDTF">2017-11-03T15:22:31Z</dcterms:modified>
</cp:coreProperties>
</file>