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 id="2147483828" r:id="rId3"/>
    <p:sldMasterId id="2147483843" r:id="rId4"/>
  </p:sldMasterIdLst>
  <p:notesMasterIdLst>
    <p:notesMasterId r:id="rId63"/>
  </p:notesMasterIdLst>
  <p:handoutMasterIdLst>
    <p:handoutMasterId r:id="rId64"/>
  </p:handoutMasterIdLst>
  <p:sldIdLst>
    <p:sldId id="589" r:id="rId5"/>
    <p:sldId id="598" r:id="rId6"/>
    <p:sldId id="597" r:id="rId7"/>
    <p:sldId id="563" r:id="rId8"/>
    <p:sldId id="564" r:id="rId9"/>
    <p:sldId id="555" r:id="rId10"/>
    <p:sldId id="556" r:id="rId11"/>
    <p:sldId id="557" r:id="rId12"/>
    <p:sldId id="558" r:id="rId13"/>
    <p:sldId id="559" r:id="rId14"/>
    <p:sldId id="560" r:id="rId15"/>
    <p:sldId id="562" r:id="rId16"/>
    <p:sldId id="561" r:id="rId17"/>
    <p:sldId id="470" r:id="rId18"/>
    <p:sldId id="471" r:id="rId19"/>
    <p:sldId id="400" r:id="rId20"/>
    <p:sldId id="673" r:id="rId21"/>
    <p:sldId id="401" r:id="rId22"/>
    <p:sldId id="520" r:id="rId23"/>
    <p:sldId id="435" r:id="rId24"/>
    <p:sldId id="436" r:id="rId25"/>
    <p:sldId id="674" r:id="rId26"/>
    <p:sldId id="438" r:id="rId27"/>
    <p:sldId id="441" r:id="rId28"/>
    <p:sldId id="442" r:id="rId29"/>
    <p:sldId id="481" r:id="rId30"/>
    <p:sldId id="615" r:id="rId31"/>
    <p:sldId id="616" r:id="rId32"/>
    <p:sldId id="573" r:id="rId33"/>
    <p:sldId id="574" r:id="rId34"/>
    <p:sldId id="712" r:id="rId35"/>
    <p:sldId id="709" r:id="rId36"/>
    <p:sldId id="710" r:id="rId37"/>
    <p:sldId id="578" r:id="rId38"/>
    <p:sldId id="730" r:id="rId39"/>
    <p:sldId id="714" r:id="rId40"/>
    <p:sldId id="495" r:id="rId41"/>
    <p:sldId id="494" r:id="rId42"/>
    <p:sldId id="726" r:id="rId43"/>
    <p:sldId id="718" r:id="rId44"/>
    <p:sldId id="722" r:id="rId45"/>
    <p:sldId id="723" r:id="rId46"/>
    <p:sldId id="713" r:id="rId47"/>
    <p:sldId id="692" r:id="rId48"/>
    <p:sldId id="691" r:id="rId49"/>
    <p:sldId id="695" r:id="rId50"/>
    <p:sldId id="694" r:id="rId51"/>
    <p:sldId id="727" r:id="rId52"/>
    <p:sldId id="728" r:id="rId53"/>
    <p:sldId id="689" r:id="rId54"/>
    <p:sldId id="698" r:id="rId55"/>
    <p:sldId id="700" r:id="rId56"/>
    <p:sldId id="699" r:id="rId57"/>
    <p:sldId id="711" r:id="rId58"/>
    <p:sldId id="701" r:id="rId59"/>
    <p:sldId id="724" r:id="rId60"/>
    <p:sldId id="725" r:id="rId61"/>
    <p:sldId id="705" r:id="rId6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ED6"/>
    <a:srgbClr val="2D75EB"/>
    <a:srgbClr val="4183ED"/>
    <a:srgbClr val="003FBC"/>
    <a:srgbClr val="0053FA"/>
    <a:srgbClr val="004FEE"/>
    <a:srgbClr val="003296"/>
    <a:srgbClr val="0099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76" autoAdjust="0"/>
    <p:restoredTop sz="87567" autoAdjust="0"/>
  </p:normalViewPr>
  <p:slideViewPr>
    <p:cSldViewPr>
      <p:cViewPr>
        <p:scale>
          <a:sx n="100" d="100"/>
          <a:sy n="100" d="100"/>
        </p:scale>
        <p:origin x="-984" y="-450"/>
      </p:cViewPr>
      <p:guideLst>
        <p:guide orient="horz" pos="2160"/>
        <p:guide pos="2880"/>
      </p:guideLst>
    </p:cSldViewPr>
  </p:slideViewPr>
  <p:outlineViewPr>
    <p:cViewPr>
      <p:scale>
        <a:sx n="33" d="100"/>
        <a:sy n="33" d="100"/>
      </p:scale>
      <p:origin x="48" y="16836"/>
    </p:cViewPr>
  </p:outlineViewPr>
  <p:notesTextViewPr>
    <p:cViewPr>
      <p:scale>
        <a:sx n="100" d="100"/>
        <a:sy n="100" d="100"/>
      </p:scale>
      <p:origin x="0" y="0"/>
    </p:cViewPr>
  </p:notesTextViewPr>
  <p:sorterViewPr>
    <p:cViewPr>
      <p:scale>
        <a:sx n="150" d="100"/>
        <a:sy n="150" d="100"/>
      </p:scale>
      <p:origin x="0" y="120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r>
              <a:rPr lang="en-US" smtClean="0"/>
              <a:t>2/19/2014</a:t>
            </a:r>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r>
              <a:rPr lang="en-US" smtClean="0"/>
              <a:t>NASP 2014</a:t>
            </a:r>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D7911427-16CA-0B41-9F38-4D089A23DD6B}" type="slidenum">
              <a:rPr lang="en-US" smtClean="0"/>
              <a:t>‹#›</a:t>
            </a:fld>
            <a:endParaRPr lang="en-US"/>
          </a:p>
        </p:txBody>
      </p:sp>
    </p:spTree>
    <p:extLst>
      <p:ext uri="{BB962C8B-B14F-4D97-AF65-F5344CB8AC3E}">
        <p14:creationId xmlns:p14="http://schemas.microsoft.com/office/powerpoint/2010/main" val="101430930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r>
              <a:rPr lang="en-US" smtClean="0"/>
              <a:t>2/19/2014</a:t>
            </a:r>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r>
              <a:rPr lang="en-US" smtClean="0"/>
              <a:t>NASP 2014</a:t>
            </a: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E1700697-8640-4943-9F8F-D9212D830804}" type="slidenum">
              <a:rPr lang="en-US" smtClean="0"/>
              <a:pPr/>
              <a:t>‹#›</a:t>
            </a:fld>
            <a:endParaRPr lang="en-US"/>
          </a:p>
        </p:txBody>
      </p:sp>
    </p:spTree>
    <p:extLst>
      <p:ext uri="{BB962C8B-B14F-4D97-AF65-F5344CB8AC3E}">
        <p14:creationId xmlns:p14="http://schemas.microsoft.com/office/powerpoint/2010/main" val="27624529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a:t>
            </a:r>
            <a:r>
              <a:rPr lang="en-US" baseline="0" dirty="0" smtClean="0"/>
              <a:t> have a log for the Center to insert here</a:t>
            </a:r>
            <a:r>
              <a:rPr lang="en-US" baseline="0" dirty="0" smtClean="0"/>
              <a:t>?</a:t>
            </a:r>
          </a:p>
          <a:p>
            <a:endParaRPr lang="en-US" baseline="0" dirty="0" smtClean="0"/>
          </a:p>
          <a:p>
            <a:r>
              <a:rPr lang="en-US" sz="1200" kern="1200" dirty="0" smtClean="0">
                <a:solidFill>
                  <a:schemeClr val="tx1"/>
                </a:solidFill>
                <a:effectLst/>
                <a:latin typeface="+mn-lt"/>
                <a:ea typeface="+mn-ea"/>
                <a:cs typeface="+mn-cs"/>
              </a:rPr>
              <a:t>Suggest time for 50 minute session: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GB -- intro and overview - 3-5</a:t>
            </a:r>
          </a:p>
          <a:p>
            <a:r>
              <a:rPr lang="en-US" sz="1200" kern="1200" dirty="0" smtClean="0">
                <a:solidFill>
                  <a:schemeClr val="tx1"/>
                </a:solidFill>
                <a:effectLst/>
                <a:latin typeface="+mn-lt"/>
                <a:ea typeface="+mn-ea"/>
                <a:cs typeface="+mn-cs"/>
              </a:rPr>
              <a:t>DB -- School climate importance and DE measures, 10</a:t>
            </a:r>
          </a:p>
          <a:p>
            <a:r>
              <a:rPr lang="en-US" sz="1200" kern="1200" dirty="0" smtClean="0">
                <a:solidFill>
                  <a:schemeClr val="tx1"/>
                </a:solidFill>
                <a:effectLst/>
                <a:latin typeface="+mn-lt"/>
                <a:ea typeface="+mn-ea"/>
                <a:cs typeface="+mn-cs"/>
              </a:rPr>
              <a:t>GB -- Results - 15</a:t>
            </a:r>
          </a:p>
          <a:p>
            <a:r>
              <a:rPr lang="en-US" sz="1200" kern="1200" dirty="0" smtClean="0">
                <a:solidFill>
                  <a:schemeClr val="tx1"/>
                </a:solidFill>
                <a:effectLst/>
                <a:latin typeface="+mn-lt"/>
                <a:ea typeface="+mn-ea"/>
                <a:cs typeface="+mn-cs"/>
              </a:rPr>
              <a:t>SH -- Implications/applications  10-15</a:t>
            </a:r>
          </a:p>
          <a:p>
            <a:r>
              <a:rPr lang="en-US" sz="1200" kern="1200" dirty="0" smtClean="0">
                <a:solidFill>
                  <a:schemeClr val="tx1"/>
                </a:solidFill>
                <a:effectLst/>
                <a:latin typeface="+mn-lt"/>
                <a:ea typeface="+mn-ea"/>
                <a:cs typeface="+mn-cs"/>
              </a:rPr>
              <a:t>Questions/Discussion  5-10</a:t>
            </a:r>
          </a:p>
          <a:p>
            <a:endParaRPr lang="en-US" dirty="0"/>
          </a:p>
        </p:txBody>
      </p:sp>
      <p:sp>
        <p:nvSpPr>
          <p:cNvPr id="4" name="Slide Number Placeholder 3"/>
          <p:cNvSpPr>
            <a:spLocks noGrp="1"/>
          </p:cNvSpPr>
          <p:nvPr>
            <p:ph type="sldNum" sz="quarter" idx="10"/>
          </p:nvPr>
        </p:nvSpPr>
        <p:spPr/>
        <p:txBody>
          <a:bodyPr/>
          <a:lstStyle/>
          <a:p>
            <a:fld id="{E1700697-8640-4943-9F8F-D9212D830804}" type="slidenum">
              <a:rPr lang="en-US" smtClean="0"/>
              <a:pPr/>
              <a:t>1</a:t>
            </a:fld>
            <a:endParaRPr lang="en-US"/>
          </a:p>
        </p:txBody>
      </p:sp>
      <p:sp>
        <p:nvSpPr>
          <p:cNvPr id="5" name="Date Placeholder 4"/>
          <p:cNvSpPr>
            <a:spLocks noGrp="1"/>
          </p:cNvSpPr>
          <p:nvPr>
            <p:ph type="dt" idx="11"/>
          </p:nvPr>
        </p:nvSpPr>
        <p:spPr/>
        <p:txBody>
          <a:bodyPr/>
          <a:lstStyle/>
          <a:p>
            <a:r>
              <a:rPr lang="en-US" smtClean="0"/>
              <a:t>2/19/2014</a:t>
            </a:r>
            <a:endParaRPr lang="en-US"/>
          </a:p>
        </p:txBody>
      </p:sp>
      <p:sp>
        <p:nvSpPr>
          <p:cNvPr id="6" name="Footer Placeholder 5"/>
          <p:cNvSpPr>
            <a:spLocks noGrp="1"/>
          </p:cNvSpPr>
          <p:nvPr>
            <p:ph type="ftr" sz="quarter" idx="12"/>
          </p:nvPr>
        </p:nvSpPr>
        <p:spPr/>
        <p:txBody>
          <a:bodyPr/>
          <a:lstStyle/>
          <a:p>
            <a:r>
              <a:rPr lang="en-US" smtClean="0"/>
              <a:t>NASP 2014</a:t>
            </a:r>
            <a:endParaRPr lang="en-US"/>
          </a:p>
        </p:txBody>
      </p:sp>
    </p:spTree>
    <p:extLst>
      <p:ext uri="{BB962C8B-B14F-4D97-AF65-F5344CB8AC3E}">
        <p14:creationId xmlns:p14="http://schemas.microsoft.com/office/powerpoint/2010/main" val="3466269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UPDATED 2013</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1122" indent="-288893" eaLnBrk="0" hangingPunct="0">
              <a:defRPr sz="2400">
                <a:solidFill>
                  <a:schemeClr val="tx1"/>
                </a:solidFill>
                <a:latin typeface="Arial" pitchFamily="34" charset="0"/>
                <a:ea typeface="ＭＳ Ｐゴシック" pitchFamily="34" charset="-128"/>
              </a:defRPr>
            </a:lvl2pPr>
            <a:lvl3pPr marL="1155573" indent="-231115" eaLnBrk="0" hangingPunct="0">
              <a:defRPr sz="2400">
                <a:solidFill>
                  <a:schemeClr val="tx1"/>
                </a:solidFill>
                <a:latin typeface="Arial" pitchFamily="34" charset="0"/>
                <a:ea typeface="ＭＳ Ｐゴシック" pitchFamily="34" charset="-128"/>
              </a:defRPr>
            </a:lvl3pPr>
            <a:lvl4pPr marL="1617802" indent="-231115" eaLnBrk="0" hangingPunct="0">
              <a:defRPr sz="2400">
                <a:solidFill>
                  <a:schemeClr val="tx1"/>
                </a:solidFill>
                <a:latin typeface="Arial" pitchFamily="34" charset="0"/>
                <a:ea typeface="ＭＳ Ｐゴシック" pitchFamily="34" charset="-128"/>
              </a:defRPr>
            </a:lvl4pPr>
            <a:lvl5pPr marL="2080031" indent="-231115" eaLnBrk="0" hangingPunct="0">
              <a:defRPr sz="2400">
                <a:solidFill>
                  <a:schemeClr val="tx1"/>
                </a:solidFill>
                <a:latin typeface="Arial" pitchFamily="34" charset="0"/>
                <a:ea typeface="ＭＳ Ｐゴシック" pitchFamily="34" charset="-128"/>
              </a:defRPr>
            </a:lvl5pPr>
            <a:lvl6pPr marL="2542261"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B375A38-156D-49C8-B4AE-C104DD52AE45}" type="slidenum">
              <a:rPr lang="en-US" sz="1200">
                <a:solidFill>
                  <a:srgbClr val="000000"/>
                </a:solidFill>
                <a:latin typeface="Calibri" pitchFamily="34" charset="0"/>
              </a:rPr>
              <a:pPr eaLnBrk="1" hangingPunct="1"/>
              <a:t>11</a:t>
            </a:fld>
            <a:endParaRPr lang="en-US" sz="1200">
              <a:solidFill>
                <a:srgbClr val="000000"/>
              </a:solidFill>
              <a:latin typeface="Calibri" pitchFamily="34" charset="0"/>
            </a:endParaRPr>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smtClean="0"/>
              <a:t>UPDATED 2013</a:t>
            </a:r>
          </a:p>
          <a:p>
            <a:endParaRPr lang="en-US" baseline="0" dirty="0" smtClean="0"/>
          </a:p>
          <a:p>
            <a:r>
              <a:rPr lang="en-US" baseline="0" dirty="0" smtClean="0"/>
              <a:t>We include the 4 areas of bullying typically seen in the literature. Our relational bullying sectional includes social exclusion.  </a:t>
            </a:r>
            <a:endParaRPr lang="en-US" dirty="0" smtClean="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1122" indent="-288893" eaLnBrk="0" hangingPunct="0">
              <a:defRPr sz="2400">
                <a:solidFill>
                  <a:schemeClr val="tx1"/>
                </a:solidFill>
                <a:latin typeface="Arial" pitchFamily="34" charset="0"/>
                <a:ea typeface="ＭＳ Ｐゴシック" pitchFamily="34" charset="-128"/>
              </a:defRPr>
            </a:lvl2pPr>
            <a:lvl3pPr marL="1155573" indent="-231115" eaLnBrk="0" hangingPunct="0">
              <a:defRPr sz="2400">
                <a:solidFill>
                  <a:schemeClr val="tx1"/>
                </a:solidFill>
                <a:latin typeface="Arial" pitchFamily="34" charset="0"/>
                <a:ea typeface="ＭＳ Ｐゴシック" pitchFamily="34" charset="-128"/>
              </a:defRPr>
            </a:lvl3pPr>
            <a:lvl4pPr marL="1617802" indent="-231115" eaLnBrk="0" hangingPunct="0">
              <a:defRPr sz="2400">
                <a:solidFill>
                  <a:schemeClr val="tx1"/>
                </a:solidFill>
                <a:latin typeface="Arial" pitchFamily="34" charset="0"/>
                <a:ea typeface="ＭＳ Ｐゴシック" pitchFamily="34" charset="-128"/>
              </a:defRPr>
            </a:lvl4pPr>
            <a:lvl5pPr marL="2080031" indent="-231115" eaLnBrk="0" hangingPunct="0">
              <a:defRPr sz="2400">
                <a:solidFill>
                  <a:schemeClr val="tx1"/>
                </a:solidFill>
                <a:latin typeface="Arial" pitchFamily="34" charset="0"/>
                <a:ea typeface="ＭＳ Ｐゴシック" pitchFamily="34" charset="-128"/>
              </a:defRPr>
            </a:lvl5pPr>
            <a:lvl6pPr marL="2542261"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F20FAD7-7E6E-406E-824C-A75E93FC4938}" type="slidenum">
              <a:rPr lang="en-US" sz="1200">
                <a:solidFill>
                  <a:prstClr val="black"/>
                </a:solidFill>
                <a:latin typeface="Calibri" pitchFamily="34" charset="0"/>
              </a:rPr>
              <a:pPr eaLnBrk="1" hangingPunct="1"/>
              <a:t>12</a:t>
            </a:fld>
            <a:endParaRPr lang="en-US" sz="1200">
              <a:solidFill>
                <a:prstClr val="black"/>
              </a:solidFill>
              <a:latin typeface="Calibri" pitchFamily="34" charset="0"/>
            </a:endParaRPr>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Updated 2013</a:t>
            </a:r>
          </a:p>
          <a:p>
            <a:r>
              <a:rPr lang="en-US" dirty="0" smtClean="0"/>
              <a:t>Engagement</a:t>
            </a:r>
            <a:r>
              <a:rPr lang="en-US" baseline="0" dirty="0" smtClean="0"/>
              <a:t> is not our main focus today, but this is another important area we measure</a:t>
            </a:r>
            <a:endParaRPr lang="en-US" dirty="0" smtClean="0"/>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1122" indent="-288893" eaLnBrk="0" hangingPunct="0">
              <a:defRPr sz="2400">
                <a:solidFill>
                  <a:schemeClr val="tx1"/>
                </a:solidFill>
                <a:latin typeface="Arial" pitchFamily="34" charset="0"/>
                <a:ea typeface="ＭＳ Ｐゴシック" pitchFamily="34" charset="-128"/>
              </a:defRPr>
            </a:lvl2pPr>
            <a:lvl3pPr marL="1155573" indent="-231115" eaLnBrk="0" hangingPunct="0">
              <a:defRPr sz="2400">
                <a:solidFill>
                  <a:schemeClr val="tx1"/>
                </a:solidFill>
                <a:latin typeface="Arial" pitchFamily="34" charset="0"/>
                <a:ea typeface="ＭＳ Ｐゴシック" pitchFamily="34" charset="-128"/>
              </a:defRPr>
            </a:lvl3pPr>
            <a:lvl4pPr marL="1617802" indent="-231115" eaLnBrk="0" hangingPunct="0">
              <a:defRPr sz="2400">
                <a:solidFill>
                  <a:schemeClr val="tx1"/>
                </a:solidFill>
                <a:latin typeface="Arial" pitchFamily="34" charset="0"/>
                <a:ea typeface="ＭＳ Ｐゴシック" pitchFamily="34" charset="-128"/>
              </a:defRPr>
            </a:lvl4pPr>
            <a:lvl5pPr marL="2080031" indent="-231115" eaLnBrk="0" hangingPunct="0">
              <a:defRPr sz="2400">
                <a:solidFill>
                  <a:schemeClr val="tx1"/>
                </a:solidFill>
                <a:latin typeface="Arial" pitchFamily="34" charset="0"/>
                <a:ea typeface="ＭＳ Ｐゴシック" pitchFamily="34" charset="-128"/>
              </a:defRPr>
            </a:lvl5pPr>
            <a:lvl6pPr marL="2542261"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EF1D0BC-F56A-4954-81FC-2FB715B23550}" type="slidenum">
              <a:rPr lang="en-US" sz="1200">
                <a:solidFill>
                  <a:prstClr val="black"/>
                </a:solidFill>
                <a:latin typeface="Calibri" pitchFamily="34" charset="0"/>
              </a:rPr>
              <a:pPr eaLnBrk="1" hangingPunct="1"/>
              <a:t>13</a:t>
            </a:fld>
            <a:endParaRPr lang="en-US" sz="1200">
              <a:solidFill>
                <a:prstClr val="black"/>
              </a:solidFill>
              <a:latin typeface="Calibri" pitchFamily="34" charset="0"/>
            </a:endParaRPr>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a:p>
            <a:endParaRPr lang="en-US" dirty="0" smtClean="0"/>
          </a:p>
          <a:p>
            <a:r>
              <a:rPr lang="en-US" dirty="0" smtClean="0"/>
              <a:t>DB</a:t>
            </a:r>
          </a:p>
          <a:p>
            <a:endParaRPr lang="en-US" dirty="0" smtClean="0"/>
          </a:p>
          <a:p>
            <a:r>
              <a:rPr lang="en-US" dirty="0" smtClean="0"/>
              <a:t>Be sure to note the TA opportunity w/ workshop</a:t>
            </a:r>
          </a:p>
          <a:p>
            <a:endParaRPr lang="en-US" dirty="0" smtClean="0"/>
          </a:p>
          <a:p>
            <a:r>
              <a:rPr lang="en-US" b="1" dirty="0" smtClean="0"/>
              <a:t>Student - </a:t>
            </a:r>
            <a:r>
              <a:rPr lang="en-US" dirty="0" smtClean="0"/>
              <a:t>has 58 (gr 3-5) or 75 (gr 6+) items total</a:t>
            </a:r>
          </a:p>
          <a:p>
            <a:r>
              <a:rPr lang="en-US" b="1" dirty="0" smtClean="0"/>
              <a:t>Home</a:t>
            </a:r>
            <a:r>
              <a:rPr lang="en-US" dirty="0" smtClean="0"/>
              <a:t> – has 43 items total</a:t>
            </a:r>
          </a:p>
          <a:p>
            <a:r>
              <a:rPr lang="en-US" b="1" dirty="0" smtClean="0"/>
              <a:t>Teacher</a:t>
            </a:r>
            <a:r>
              <a:rPr lang="en-US" dirty="0" smtClean="0"/>
              <a:t> staff – has 68 items total</a:t>
            </a:r>
          </a:p>
          <a:p>
            <a:endParaRPr lang="en-US" dirty="0" smtClean="0"/>
          </a:p>
          <a:p>
            <a:pPr>
              <a:lnSpc>
                <a:spcPts val="3134"/>
              </a:lnSpc>
            </a:pPr>
            <a:r>
              <a:rPr lang="en-US" sz="2200" dirty="0"/>
              <a:t>Ensure schools have a valid and reliable measure</a:t>
            </a:r>
            <a:endParaRPr lang="en-US" sz="2200" dirty="0">
              <a:solidFill>
                <a:srgbClr val="FF0000"/>
              </a:solidFill>
            </a:endParaRPr>
          </a:p>
          <a:p>
            <a:pPr>
              <a:lnSpc>
                <a:spcPts val="3134"/>
              </a:lnSpc>
            </a:pPr>
            <a:r>
              <a:rPr lang="en-US" sz="2200" dirty="0"/>
              <a:t>Developed with input from stakeholders and scale is specific to the project</a:t>
            </a:r>
          </a:p>
          <a:p>
            <a:pPr>
              <a:lnSpc>
                <a:spcPts val="3134"/>
              </a:lnSpc>
            </a:pPr>
            <a:r>
              <a:rPr lang="en-US" sz="2200" dirty="0"/>
              <a:t>Brevity User friendly</a:t>
            </a:r>
          </a:p>
          <a:p>
            <a:pPr>
              <a:lnSpc>
                <a:spcPts val="3134"/>
              </a:lnSpc>
            </a:pPr>
            <a:r>
              <a:rPr lang="en-US" sz="2200" dirty="0"/>
              <a:t>Free to schools</a:t>
            </a:r>
          </a:p>
          <a:p>
            <a:pPr>
              <a:lnSpc>
                <a:spcPts val="3134"/>
              </a:lnSpc>
            </a:pPr>
            <a:r>
              <a:rPr lang="en-US" sz="2200" dirty="0"/>
              <a:t>Same items 3-12 grades (readability level = 2.6) </a:t>
            </a:r>
          </a:p>
          <a:p>
            <a:pPr>
              <a:lnSpc>
                <a:spcPts val="3134"/>
              </a:lnSpc>
            </a:pPr>
            <a:r>
              <a:rPr lang="en-US" sz="2200" dirty="0"/>
              <a:t>Two formats available: online and paper</a:t>
            </a:r>
          </a:p>
          <a:p>
            <a:pPr>
              <a:lnSpc>
                <a:spcPts val="3134"/>
              </a:lnSpc>
            </a:pPr>
            <a:r>
              <a:rPr lang="en-US" sz="2200" dirty="0"/>
              <a:t>Spanish versions for students and home</a:t>
            </a:r>
            <a:endParaRPr lang="en-US" dirty="0" smtClean="0"/>
          </a:p>
        </p:txBody>
      </p:sp>
      <p:sp>
        <p:nvSpPr>
          <p:cNvPr id="33795"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1122" indent="-288893" eaLnBrk="0" hangingPunct="0">
              <a:defRPr sz="2400">
                <a:solidFill>
                  <a:schemeClr val="tx1"/>
                </a:solidFill>
                <a:latin typeface="Arial" pitchFamily="34" charset="0"/>
                <a:ea typeface="ＭＳ Ｐゴシック" pitchFamily="34" charset="-128"/>
              </a:defRPr>
            </a:lvl2pPr>
            <a:lvl3pPr marL="1155573" indent="-231115" eaLnBrk="0" hangingPunct="0">
              <a:defRPr sz="2400">
                <a:solidFill>
                  <a:schemeClr val="tx1"/>
                </a:solidFill>
                <a:latin typeface="Arial" pitchFamily="34" charset="0"/>
                <a:ea typeface="ＭＳ Ｐゴシック" pitchFamily="34" charset="-128"/>
              </a:defRPr>
            </a:lvl3pPr>
            <a:lvl4pPr marL="1617802" indent="-231115" eaLnBrk="0" hangingPunct="0">
              <a:defRPr sz="2400">
                <a:solidFill>
                  <a:schemeClr val="tx1"/>
                </a:solidFill>
                <a:latin typeface="Arial" pitchFamily="34" charset="0"/>
                <a:ea typeface="ＭＳ Ｐゴシック" pitchFamily="34" charset="-128"/>
              </a:defRPr>
            </a:lvl4pPr>
            <a:lvl5pPr marL="2080031" indent="-231115" eaLnBrk="0" hangingPunct="0">
              <a:defRPr sz="2400">
                <a:solidFill>
                  <a:schemeClr val="tx1"/>
                </a:solidFill>
                <a:latin typeface="Arial" pitchFamily="34" charset="0"/>
                <a:ea typeface="ＭＳ Ｐゴシック" pitchFamily="34" charset="-128"/>
              </a:defRPr>
            </a:lvl5pPr>
            <a:lvl6pPr marL="2542261"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9D76CFD-E40F-4F42-9D4B-C2107F584F0B}" type="slidenum">
              <a:rPr lang="en-US" sz="1200">
                <a:solidFill>
                  <a:prstClr val="black"/>
                </a:solidFill>
                <a:latin typeface="Calibri" pitchFamily="34" charset="0"/>
              </a:rPr>
              <a:pPr eaLnBrk="1" hangingPunct="1"/>
              <a:t>14</a:t>
            </a:fld>
            <a:endParaRPr lang="en-US" sz="1200">
              <a:solidFill>
                <a:prstClr val="black"/>
              </a:solidFill>
              <a:latin typeface="Calibri" pitchFamily="34" charset="0"/>
            </a:endParaRPr>
          </a:p>
        </p:txBody>
      </p:sp>
      <p:sp>
        <p:nvSpPr>
          <p:cNvPr id="33796" name="Date Placeholder 2"/>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1122" indent="-288893" eaLnBrk="0" hangingPunct="0">
              <a:defRPr sz="2400">
                <a:solidFill>
                  <a:schemeClr val="tx1"/>
                </a:solidFill>
                <a:latin typeface="Arial" pitchFamily="34" charset="0"/>
                <a:ea typeface="ＭＳ Ｐゴシック" pitchFamily="34" charset="-128"/>
              </a:defRPr>
            </a:lvl2pPr>
            <a:lvl3pPr marL="1155573" indent="-231115" eaLnBrk="0" hangingPunct="0">
              <a:defRPr sz="2400">
                <a:solidFill>
                  <a:schemeClr val="tx1"/>
                </a:solidFill>
                <a:latin typeface="Arial" pitchFamily="34" charset="0"/>
                <a:ea typeface="ＭＳ Ｐゴシック" pitchFamily="34" charset="-128"/>
              </a:defRPr>
            </a:lvl3pPr>
            <a:lvl4pPr marL="1617802" indent="-231115" eaLnBrk="0" hangingPunct="0">
              <a:defRPr sz="2400">
                <a:solidFill>
                  <a:schemeClr val="tx1"/>
                </a:solidFill>
                <a:latin typeface="Arial" pitchFamily="34" charset="0"/>
                <a:ea typeface="ＭＳ Ｐゴシック" pitchFamily="34" charset="-128"/>
              </a:defRPr>
            </a:lvl4pPr>
            <a:lvl5pPr marL="2080031" indent="-231115" eaLnBrk="0" hangingPunct="0">
              <a:defRPr sz="2400">
                <a:solidFill>
                  <a:schemeClr val="tx1"/>
                </a:solidFill>
                <a:latin typeface="Arial" pitchFamily="34" charset="0"/>
                <a:ea typeface="ＭＳ Ｐゴシック" pitchFamily="34" charset="-128"/>
              </a:defRPr>
            </a:lvl5pPr>
            <a:lvl6pPr marL="2542261"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solidFill>
                  <a:prstClr val="black"/>
                </a:solidFill>
                <a:latin typeface="Calibri" pitchFamily="34" charset="0"/>
              </a:rPr>
              <a:t>2/19/2014</a:t>
            </a:r>
          </a:p>
        </p:txBody>
      </p:sp>
      <p:sp>
        <p:nvSpPr>
          <p:cNvPr id="2" name="Footer Placeholder 1"/>
          <p:cNvSpPr>
            <a:spLocks noGrp="1"/>
          </p:cNvSpPr>
          <p:nvPr>
            <p:ph type="ftr" sz="quarter" idx="10"/>
          </p:nvPr>
        </p:nvSpPr>
        <p:spPr/>
        <p:txBody>
          <a:bodyPr/>
          <a:lstStyle/>
          <a:p>
            <a:r>
              <a:rPr lang="en-US" smtClean="0"/>
              <a:t>NASP 2014</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solidFill>
                  <a:srgbClr val="FF0000"/>
                </a:solidFill>
              </a:rPr>
              <a:t>DB</a:t>
            </a:r>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UPDATED 2013</a:t>
            </a:r>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UPDATED 2013</a:t>
            </a:r>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UPDATED 2013</a:t>
            </a:r>
          </a:p>
          <a:p>
            <a:pPr eaLnBrk="1" hangingPunct="1">
              <a:spcBef>
                <a:spcPct val="0"/>
              </a:spcBef>
            </a:pPr>
            <a:endParaRPr lang="en-US" dirty="0" smtClean="0"/>
          </a:p>
          <a:p>
            <a:pPr eaLnBrk="1" hangingPunct="1">
              <a:spcBef>
                <a:spcPct val="0"/>
              </a:spcBef>
            </a:pPr>
            <a:endParaRPr lang="en-US" dirty="0" smtClean="0"/>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DB – I don’t know what the lead in title for this slide should be but I just drafted something.</a:t>
            </a:r>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GB</a:t>
            </a:r>
          </a:p>
          <a:p>
            <a:endParaRPr lang="en-US" dirty="0" smtClean="0"/>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1122" indent="-288893" eaLnBrk="0" hangingPunct="0">
              <a:defRPr sz="2400">
                <a:solidFill>
                  <a:schemeClr val="tx1"/>
                </a:solidFill>
                <a:latin typeface="Arial" pitchFamily="34" charset="0"/>
                <a:ea typeface="ＭＳ Ｐゴシック" pitchFamily="34" charset="-128"/>
              </a:defRPr>
            </a:lvl2pPr>
            <a:lvl3pPr marL="1155573" indent="-231115" eaLnBrk="0" hangingPunct="0">
              <a:defRPr sz="2400">
                <a:solidFill>
                  <a:schemeClr val="tx1"/>
                </a:solidFill>
                <a:latin typeface="Arial" pitchFamily="34" charset="0"/>
                <a:ea typeface="ＭＳ Ｐゴシック" pitchFamily="34" charset="-128"/>
              </a:defRPr>
            </a:lvl3pPr>
            <a:lvl4pPr marL="1617802" indent="-231115" eaLnBrk="0" hangingPunct="0">
              <a:defRPr sz="2400">
                <a:solidFill>
                  <a:schemeClr val="tx1"/>
                </a:solidFill>
                <a:latin typeface="Arial" pitchFamily="34" charset="0"/>
                <a:ea typeface="ＭＳ Ｐゴシック" pitchFamily="34" charset="-128"/>
              </a:defRPr>
            </a:lvl4pPr>
            <a:lvl5pPr marL="2080031" indent="-231115" eaLnBrk="0" hangingPunct="0">
              <a:defRPr sz="2400">
                <a:solidFill>
                  <a:schemeClr val="tx1"/>
                </a:solidFill>
                <a:latin typeface="Arial" pitchFamily="34" charset="0"/>
                <a:ea typeface="ＭＳ Ｐゴシック" pitchFamily="34" charset="-128"/>
              </a:defRPr>
            </a:lvl5pPr>
            <a:lvl6pPr marL="2542261"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4485BFE-BE1D-4ABC-A2F3-63FE48A345ED}" type="slidenum">
              <a:rPr lang="en-US" sz="1200">
                <a:solidFill>
                  <a:prstClr val="black"/>
                </a:solidFill>
                <a:latin typeface="Calibri" pitchFamily="34" charset="0"/>
              </a:rPr>
              <a:pPr eaLnBrk="1" hangingPunct="1"/>
              <a:t>2</a:t>
            </a:fld>
            <a:endParaRPr lang="en-US" sz="1200">
              <a:solidFill>
                <a:prstClr val="black"/>
              </a:solidFill>
              <a:latin typeface="Calibri" pitchFamily="34" charset="0"/>
            </a:endParaRPr>
          </a:p>
        </p:txBody>
      </p:sp>
      <p:sp>
        <p:nvSpPr>
          <p:cNvPr id="13316"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1122" indent="-288893" eaLnBrk="0" hangingPunct="0">
              <a:defRPr sz="2400">
                <a:solidFill>
                  <a:schemeClr val="tx1"/>
                </a:solidFill>
                <a:latin typeface="Arial" pitchFamily="34" charset="0"/>
                <a:ea typeface="ＭＳ Ｐゴシック" pitchFamily="34" charset="-128"/>
              </a:defRPr>
            </a:lvl2pPr>
            <a:lvl3pPr marL="1155573" indent="-231115" eaLnBrk="0" hangingPunct="0">
              <a:defRPr sz="2400">
                <a:solidFill>
                  <a:schemeClr val="tx1"/>
                </a:solidFill>
                <a:latin typeface="Arial" pitchFamily="34" charset="0"/>
                <a:ea typeface="ＭＳ Ｐゴシック" pitchFamily="34" charset="-128"/>
              </a:defRPr>
            </a:lvl3pPr>
            <a:lvl4pPr marL="1617802" indent="-231115" eaLnBrk="0" hangingPunct="0">
              <a:defRPr sz="2400">
                <a:solidFill>
                  <a:schemeClr val="tx1"/>
                </a:solidFill>
                <a:latin typeface="Arial" pitchFamily="34" charset="0"/>
                <a:ea typeface="ＭＳ Ｐゴシック" pitchFamily="34" charset="-128"/>
              </a:defRPr>
            </a:lvl4pPr>
            <a:lvl5pPr marL="2080031" indent="-231115" eaLnBrk="0" hangingPunct="0">
              <a:defRPr sz="2400">
                <a:solidFill>
                  <a:schemeClr val="tx1"/>
                </a:solidFill>
                <a:latin typeface="Arial" pitchFamily="34" charset="0"/>
                <a:ea typeface="ＭＳ Ｐゴシック" pitchFamily="34" charset="-128"/>
              </a:defRPr>
            </a:lvl5pPr>
            <a:lvl6pPr marL="2542261"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200">
                <a:solidFill>
                  <a:prstClr val="black"/>
                </a:solidFill>
                <a:latin typeface="Calibri" pitchFamily="34" charset="0"/>
              </a:rPr>
              <a:t>2/19/2014</a:t>
            </a:r>
          </a:p>
        </p:txBody>
      </p:sp>
      <p:sp>
        <p:nvSpPr>
          <p:cNvPr id="2" name="Footer Placeholder 1"/>
          <p:cNvSpPr>
            <a:spLocks noGrp="1"/>
          </p:cNvSpPr>
          <p:nvPr>
            <p:ph type="ftr" sz="quarter" idx="10"/>
          </p:nvPr>
        </p:nvSpPr>
        <p:spPr/>
        <p:txBody>
          <a:bodyPr/>
          <a:lstStyle/>
          <a:p>
            <a:r>
              <a:rPr lang="en-US" smtClean="0"/>
              <a:t>NASP 2014</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UPDATED 5.3.13</a:t>
            </a:r>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UPDATED 5.3.13</a:t>
            </a:r>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UPDATED 5.3.13</a:t>
            </a:r>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5.3.13  School Level Results</a:t>
            </a:r>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solidFill>
                  <a:prstClr val="black"/>
                </a:solidFill>
              </a:rPr>
              <a:pPr>
                <a:defRPr/>
              </a:pPr>
              <a:t>24</a:t>
            </a:fld>
            <a:endParaRPr lang="en-US">
              <a:solidFill>
                <a:prstClr val="black"/>
              </a:solidFill>
            </a:endParaRPr>
          </a:p>
        </p:txBody>
      </p:sp>
      <p:sp>
        <p:nvSpPr>
          <p:cNvPr id="5" name="Date Placeholder 4"/>
          <p:cNvSpPr>
            <a:spLocks noGrp="1"/>
          </p:cNvSpPr>
          <p:nvPr>
            <p:ph type="dt" idx="11"/>
          </p:nvPr>
        </p:nvSpPr>
        <p:spPr/>
        <p:txBody>
          <a:bodyPr/>
          <a:lstStyle/>
          <a:p>
            <a:r>
              <a:rPr lang="en-US" smtClean="0"/>
              <a:t>2/19/2014</a:t>
            </a:r>
            <a:endParaRPr lang="en-US"/>
          </a:p>
        </p:txBody>
      </p:sp>
      <p:sp>
        <p:nvSpPr>
          <p:cNvPr id="6" name="Footer Placeholder 5"/>
          <p:cNvSpPr>
            <a:spLocks noGrp="1"/>
          </p:cNvSpPr>
          <p:nvPr>
            <p:ph type="ftr" sz="quarter" idx="12"/>
          </p:nvPr>
        </p:nvSpPr>
        <p:spPr/>
        <p:txBody>
          <a:bodyPr/>
          <a:lstStyle/>
          <a:p>
            <a:r>
              <a:rPr lang="en-US" smtClean="0"/>
              <a:t>NASP 2014</a:t>
            </a:r>
            <a:endParaRPr lang="en-US"/>
          </a:p>
        </p:txBody>
      </p:sp>
    </p:spTree>
    <p:extLst>
      <p:ext uri="{BB962C8B-B14F-4D97-AF65-F5344CB8AC3E}">
        <p14:creationId xmlns:p14="http://schemas.microsoft.com/office/powerpoint/2010/main" val="3127084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5.3.13  School Level</a:t>
            </a:r>
            <a:r>
              <a:rPr lang="en-US" baseline="0" dirty="0" smtClean="0"/>
              <a:t> Results</a:t>
            </a:r>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solidFill>
                  <a:prstClr val="black"/>
                </a:solidFill>
              </a:rPr>
              <a:pPr>
                <a:defRPr/>
              </a:pPr>
              <a:t>25</a:t>
            </a:fld>
            <a:endParaRPr lang="en-US">
              <a:solidFill>
                <a:prstClr val="black"/>
              </a:solidFill>
            </a:endParaRPr>
          </a:p>
        </p:txBody>
      </p:sp>
      <p:sp>
        <p:nvSpPr>
          <p:cNvPr id="5" name="Date Placeholder 4"/>
          <p:cNvSpPr>
            <a:spLocks noGrp="1"/>
          </p:cNvSpPr>
          <p:nvPr>
            <p:ph type="dt" idx="11"/>
          </p:nvPr>
        </p:nvSpPr>
        <p:spPr/>
        <p:txBody>
          <a:bodyPr/>
          <a:lstStyle/>
          <a:p>
            <a:r>
              <a:rPr lang="en-US" smtClean="0"/>
              <a:t>2/19/2014</a:t>
            </a:r>
            <a:endParaRPr lang="en-US"/>
          </a:p>
        </p:txBody>
      </p:sp>
      <p:sp>
        <p:nvSpPr>
          <p:cNvPr id="6" name="Footer Placeholder 5"/>
          <p:cNvSpPr>
            <a:spLocks noGrp="1"/>
          </p:cNvSpPr>
          <p:nvPr>
            <p:ph type="ftr" sz="quarter" idx="12"/>
          </p:nvPr>
        </p:nvSpPr>
        <p:spPr/>
        <p:txBody>
          <a:bodyPr/>
          <a:lstStyle/>
          <a:p>
            <a:r>
              <a:rPr lang="en-US" smtClean="0"/>
              <a:t>NASP 2014</a:t>
            </a:r>
            <a:endParaRPr lang="en-US"/>
          </a:p>
        </p:txBody>
      </p:sp>
    </p:spTree>
    <p:extLst>
      <p:ext uri="{BB962C8B-B14F-4D97-AF65-F5344CB8AC3E}">
        <p14:creationId xmlns:p14="http://schemas.microsoft.com/office/powerpoint/2010/main" val="506993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5.3.13  School Level</a:t>
            </a:r>
            <a:r>
              <a:rPr lang="en-US" baseline="0" dirty="0" smtClean="0"/>
              <a:t> Results</a:t>
            </a:r>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solidFill>
                  <a:prstClr val="black"/>
                </a:solidFill>
              </a:rPr>
              <a:pPr>
                <a:defRPr/>
              </a:pPr>
              <a:t>26</a:t>
            </a:fld>
            <a:endParaRPr lang="en-US">
              <a:solidFill>
                <a:prstClr val="black"/>
              </a:solidFill>
            </a:endParaRPr>
          </a:p>
        </p:txBody>
      </p:sp>
      <p:sp>
        <p:nvSpPr>
          <p:cNvPr id="5" name="Date Placeholder 4"/>
          <p:cNvSpPr>
            <a:spLocks noGrp="1"/>
          </p:cNvSpPr>
          <p:nvPr>
            <p:ph type="dt" idx="11"/>
          </p:nvPr>
        </p:nvSpPr>
        <p:spPr/>
        <p:txBody>
          <a:bodyPr/>
          <a:lstStyle/>
          <a:p>
            <a:r>
              <a:rPr lang="en-US" smtClean="0"/>
              <a:t>2/19/2014</a:t>
            </a:r>
            <a:endParaRPr lang="en-US"/>
          </a:p>
        </p:txBody>
      </p:sp>
      <p:sp>
        <p:nvSpPr>
          <p:cNvPr id="6" name="Footer Placeholder 5"/>
          <p:cNvSpPr>
            <a:spLocks noGrp="1"/>
          </p:cNvSpPr>
          <p:nvPr>
            <p:ph type="ftr" sz="quarter" idx="12"/>
          </p:nvPr>
        </p:nvSpPr>
        <p:spPr/>
        <p:txBody>
          <a:bodyPr/>
          <a:lstStyle/>
          <a:p>
            <a:r>
              <a:rPr lang="en-US" smtClean="0"/>
              <a:t>NASP 2014</a:t>
            </a:r>
            <a:endParaRPr lang="en-US"/>
          </a:p>
        </p:txBody>
      </p:sp>
    </p:spTree>
    <p:extLst>
      <p:ext uri="{BB962C8B-B14F-4D97-AF65-F5344CB8AC3E}">
        <p14:creationId xmlns:p14="http://schemas.microsoft.com/office/powerpoint/2010/main" val="506993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a:spcAft>
                <a:spcPts val="300"/>
              </a:spcAft>
            </a:pPr>
            <a:endParaRPr lang="en-US" sz="1400" b="1" u="sng" dirty="0"/>
          </a:p>
          <a:p>
            <a:pPr>
              <a:spcAft>
                <a:spcPts val="300"/>
              </a:spcAft>
              <a:buFont typeface="Wingdings" pitchFamily="2" charset="2"/>
              <a:buChar char="Ø"/>
            </a:pPr>
            <a:r>
              <a:rPr lang="en-US" b="1" dirty="0" smtClean="0"/>
              <a:t>Punitive Techniques (PUT) subscale</a:t>
            </a:r>
            <a:r>
              <a:rPr lang="en-US" dirty="0" smtClean="0"/>
              <a:t>: 4 items, e.g. “Someone was sent home for bad behavior”. </a:t>
            </a:r>
          </a:p>
          <a:p>
            <a:pPr>
              <a:spcAft>
                <a:spcPts val="300"/>
              </a:spcAft>
              <a:buFont typeface="Wingdings" pitchFamily="2" charset="2"/>
              <a:buChar char="Ø"/>
            </a:pPr>
            <a:r>
              <a:rPr lang="en-US" dirty="0" smtClean="0"/>
              <a:t> </a:t>
            </a:r>
            <a:r>
              <a:rPr lang="en-US" b="1" dirty="0" smtClean="0"/>
              <a:t>Positive Behavioral Techniques (POBT) subscale</a:t>
            </a:r>
            <a:r>
              <a:rPr lang="en-US" dirty="0" smtClean="0"/>
              <a:t>: 4 items, e.g. “I was praised or rewarded for good behavior”</a:t>
            </a:r>
          </a:p>
          <a:p>
            <a:pPr>
              <a:spcAft>
                <a:spcPts val="300"/>
              </a:spcAft>
              <a:buFont typeface="Wingdings" pitchFamily="2" charset="2"/>
              <a:buChar char="Ø"/>
            </a:pPr>
            <a:r>
              <a:rPr lang="en-US" dirty="0" smtClean="0"/>
              <a:t> </a:t>
            </a:r>
            <a:r>
              <a:rPr lang="en-US" b="1" dirty="0" smtClean="0"/>
              <a:t>Social-emotional Learning Techniques (SELT) subscale</a:t>
            </a:r>
            <a:r>
              <a:rPr lang="en-US" dirty="0" smtClean="0"/>
              <a:t>: 5 items, e.g. “Students are taught to feel responsible for how they act.”</a:t>
            </a:r>
          </a:p>
          <a:p>
            <a:endParaRPr lang="en-US" dirty="0" smtClean="0">
              <a:ea typeface="Geneva"/>
              <a:cs typeface="Geneva"/>
            </a:endParaRPr>
          </a:p>
        </p:txBody>
      </p:sp>
      <p:sp>
        <p:nvSpPr>
          <p:cNvPr id="107524" name="Slide Number Placeholder 3"/>
          <p:cNvSpPr>
            <a:spLocks noGrp="1"/>
          </p:cNvSpPr>
          <p:nvPr>
            <p:ph type="sldNum" sz="quarter" idx="5"/>
          </p:nvPr>
        </p:nvSpPr>
        <p:spPr>
          <a:noFill/>
        </p:spPr>
        <p:txBody>
          <a:bodyPr/>
          <a:lstStyle/>
          <a:p>
            <a:fld id="{2778BFE8-1871-4A12-B2D3-C1384B2F0156}" type="slidenum">
              <a:rPr lang="en-US" smtClean="0"/>
              <a:pPr/>
              <a:t>27</a:t>
            </a:fld>
            <a:endParaRPr lang="en-US" smtClean="0"/>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extLst>
      <p:ext uri="{BB962C8B-B14F-4D97-AF65-F5344CB8AC3E}">
        <p14:creationId xmlns:p14="http://schemas.microsoft.com/office/powerpoint/2010/main" val="12826341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quite diversity</a:t>
            </a:r>
            <a:r>
              <a:rPr lang="en-US" baseline="0" dirty="0" smtClean="0"/>
              <a:t> population</a:t>
            </a:r>
            <a:endParaRPr lang="en-US" dirty="0"/>
          </a:p>
        </p:txBody>
      </p:sp>
      <p:sp>
        <p:nvSpPr>
          <p:cNvPr id="4" name="Slide Number Placeholder 3"/>
          <p:cNvSpPr>
            <a:spLocks noGrp="1"/>
          </p:cNvSpPr>
          <p:nvPr>
            <p:ph type="sldNum" sz="quarter" idx="10"/>
          </p:nvPr>
        </p:nvSpPr>
        <p:spPr/>
        <p:txBody>
          <a:bodyPr/>
          <a:lstStyle/>
          <a:p>
            <a:pPr>
              <a:defRPr/>
            </a:pPr>
            <a:fld id="{86437D1E-5F4C-400F-9DBA-06BCF45CEF05}" type="slidenum">
              <a:rPr lang="en-US" smtClean="0"/>
              <a:pPr>
                <a:defRPr/>
              </a:pPr>
              <a:t>28</a:t>
            </a:fld>
            <a:endParaRPr lang="en-US"/>
          </a:p>
        </p:txBody>
      </p:sp>
      <p:sp>
        <p:nvSpPr>
          <p:cNvPr id="5" name="Date Placeholder 4"/>
          <p:cNvSpPr>
            <a:spLocks noGrp="1"/>
          </p:cNvSpPr>
          <p:nvPr>
            <p:ph type="dt" idx="11"/>
          </p:nvPr>
        </p:nvSpPr>
        <p:spPr/>
        <p:txBody>
          <a:bodyPr/>
          <a:lstStyle/>
          <a:p>
            <a:r>
              <a:rPr lang="en-US" smtClean="0"/>
              <a:t>2/19/2014</a:t>
            </a:r>
            <a:endParaRPr lang="en-US"/>
          </a:p>
        </p:txBody>
      </p:sp>
      <p:sp>
        <p:nvSpPr>
          <p:cNvPr id="6" name="Footer Placeholder 5"/>
          <p:cNvSpPr>
            <a:spLocks noGrp="1"/>
          </p:cNvSpPr>
          <p:nvPr>
            <p:ph type="ftr" sz="quarter" idx="12"/>
          </p:nvPr>
        </p:nvSpPr>
        <p:spPr/>
        <p:txBody>
          <a:bodyPr/>
          <a:lstStyle/>
          <a:p>
            <a:r>
              <a:rPr lang="en-US" smtClean="0"/>
              <a:t>NASP 2014</a:t>
            </a:r>
            <a:endParaRPr lang="en-US"/>
          </a:p>
        </p:txBody>
      </p:sp>
    </p:spTree>
    <p:extLst>
      <p:ext uri="{BB962C8B-B14F-4D97-AF65-F5344CB8AC3E}">
        <p14:creationId xmlns:p14="http://schemas.microsoft.com/office/powerpoint/2010/main" val="3426713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a:spcAft>
                <a:spcPts val="300"/>
              </a:spcAft>
            </a:pPr>
            <a:endParaRPr lang="en-US" sz="1400" b="1" u="sng" dirty="0"/>
          </a:p>
          <a:p>
            <a:pPr>
              <a:spcAft>
                <a:spcPts val="300"/>
              </a:spcAft>
              <a:buFont typeface="Wingdings" pitchFamily="2" charset="2"/>
              <a:buChar char="Ø"/>
            </a:pPr>
            <a:r>
              <a:rPr lang="en-US" b="1" dirty="0" smtClean="0"/>
              <a:t>Punitive Techniques (PUT) subscale</a:t>
            </a:r>
            <a:r>
              <a:rPr lang="en-US" dirty="0" smtClean="0"/>
              <a:t>: 4 items, e.g. “Someone was sent home for bad behavior”. </a:t>
            </a:r>
          </a:p>
          <a:p>
            <a:pPr>
              <a:spcAft>
                <a:spcPts val="300"/>
              </a:spcAft>
              <a:buFont typeface="Wingdings" pitchFamily="2" charset="2"/>
              <a:buChar char="Ø"/>
            </a:pPr>
            <a:r>
              <a:rPr lang="en-US" dirty="0" smtClean="0"/>
              <a:t> </a:t>
            </a:r>
            <a:r>
              <a:rPr lang="en-US" b="1" dirty="0" smtClean="0"/>
              <a:t>Positive Behavioral Techniques (POBT) subscale</a:t>
            </a:r>
            <a:r>
              <a:rPr lang="en-US" dirty="0" smtClean="0"/>
              <a:t>: 4 items, e.g. “I was praised or rewarded for good behavior”</a:t>
            </a:r>
          </a:p>
          <a:p>
            <a:pPr>
              <a:spcAft>
                <a:spcPts val="300"/>
              </a:spcAft>
              <a:buFont typeface="Wingdings" pitchFamily="2" charset="2"/>
              <a:buChar char="Ø"/>
            </a:pPr>
            <a:r>
              <a:rPr lang="en-US" dirty="0" smtClean="0"/>
              <a:t> </a:t>
            </a:r>
            <a:r>
              <a:rPr lang="en-US" b="1" dirty="0" smtClean="0"/>
              <a:t>Social-emotional Learning Techniques (SELT) subscale</a:t>
            </a:r>
            <a:r>
              <a:rPr lang="en-US" dirty="0" smtClean="0"/>
              <a:t>: 5 items, e.g. “Students are taught to feel responsible for how they act.”</a:t>
            </a:r>
          </a:p>
          <a:p>
            <a:endParaRPr lang="en-US" dirty="0" smtClean="0">
              <a:ea typeface="Geneva"/>
              <a:cs typeface="Geneva"/>
            </a:endParaRPr>
          </a:p>
        </p:txBody>
      </p:sp>
      <p:sp>
        <p:nvSpPr>
          <p:cNvPr id="107524" name="Slide Number Placeholder 3"/>
          <p:cNvSpPr>
            <a:spLocks noGrp="1"/>
          </p:cNvSpPr>
          <p:nvPr>
            <p:ph type="sldNum" sz="quarter" idx="5"/>
          </p:nvPr>
        </p:nvSpPr>
        <p:spPr>
          <a:noFill/>
        </p:spPr>
        <p:txBody>
          <a:bodyPr/>
          <a:lstStyle/>
          <a:p>
            <a:fld id="{2778BFE8-1871-4A12-B2D3-C1384B2F0156}" type="slidenum">
              <a:rPr lang="en-US" smtClean="0"/>
              <a:pPr/>
              <a:t>29</a:t>
            </a:fld>
            <a:endParaRPr lang="en-US" smtClean="0"/>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extLst>
      <p:ext uri="{BB962C8B-B14F-4D97-AF65-F5344CB8AC3E}">
        <p14:creationId xmlns:p14="http://schemas.microsoft.com/office/powerpoint/2010/main" val="12826341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a:spcAft>
                <a:spcPts val="300"/>
              </a:spcAft>
            </a:pPr>
            <a:endParaRPr lang="en-US" sz="1400" b="1" u="sng" dirty="0"/>
          </a:p>
          <a:p>
            <a:pPr>
              <a:spcAft>
                <a:spcPts val="300"/>
              </a:spcAft>
              <a:buFont typeface="Wingdings" pitchFamily="2" charset="2"/>
              <a:buChar char="Ø"/>
            </a:pPr>
            <a:r>
              <a:rPr lang="en-US" b="1" dirty="0" smtClean="0"/>
              <a:t>Punitive Techniques (PUT) subscale</a:t>
            </a:r>
            <a:r>
              <a:rPr lang="en-US" dirty="0" smtClean="0"/>
              <a:t>: 4 items, e.g. “Someone was sent home for bad behavior”. </a:t>
            </a:r>
          </a:p>
          <a:p>
            <a:pPr>
              <a:spcAft>
                <a:spcPts val="300"/>
              </a:spcAft>
              <a:buFont typeface="Wingdings" pitchFamily="2" charset="2"/>
              <a:buChar char="Ø"/>
            </a:pPr>
            <a:r>
              <a:rPr lang="en-US" dirty="0" smtClean="0"/>
              <a:t> </a:t>
            </a:r>
            <a:r>
              <a:rPr lang="en-US" b="1" dirty="0" smtClean="0"/>
              <a:t>Positive Behavioral Techniques (POBT) subscale</a:t>
            </a:r>
            <a:r>
              <a:rPr lang="en-US" dirty="0" smtClean="0"/>
              <a:t>: 4 items, e.g. “I was praised or rewarded for good behavior”</a:t>
            </a:r>
          </a:p>
          <a:p>
            <a:pPr>
              <a:spcAft>
                <a:spcPts val="300"/>
              </a:spcAft>
              <a:buFont typeface="Wingdings" pitchFamily="2" charset="2"/>
              <a:buChar char="Ø"/>
            </a:pPr>
            <a:r>
              <a:rPr lang="en-US" dirty="0" smtClean="0"/>
              <a:t> </a:t>
            </a:r>
            <a:r>
              <a:rPr lang="en-US" b="1" dirty="0" smtClean="0"/>
              <a:t>Social-emotional Learning Techniques (SELT) subscale</a:t>
            </a:r>
            <a:r>
              <a:rPr lang="en-US" dirty="0" smtClean="0"/>
              <a:t>: 5 items, e.g. “Students are taught to feel responsible for how they act.”</a:t>
            </a:r>
          </a:p>
          <a:p>
            <a:endParaRPr lang="en-US" dirty="0" smtClean="0">
              <a:ea typeface="Geneva"/>
              <a:cs typeface="Geneva"/>
            </a:endParaRPr>
          </a:p>
        </p:txBody>
      </p:sp>
      <p:sp>
        <p:nvSpPr>
          <p:cNvPr id="107524" name="Slide Number Placeholder 3"/>
          <p:cNvSpPr>
            <a:spLocks noGrp="1"/>
          </p:cNvSpPr>
          <p:nvPr>
            <p:ph type="sldNum" sz="quarter" idx="5"/>
          </p:nvPr>
        </p:nvSpPr>
        <p:spPr>
          <a:noFill/>
        </p:spPr>
        <p:txBody>
          <a:bodyPr/>
          <a:lstStyle/>
          <a:p>
            <a:fld id="{2778BFE8-1871-4A12-B2D3-C1384B2F0156}" type="slidenum">
              <a:rPr lang="en-US" smtClean="0"/>
              <a:pPr/>
              <a:t>30</a:t>
            </a:fld>
            <a:endParaRPr lang="en-US" smtClean="0"/>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extLst>
      <p:ext uri="{BB962C8B-B14F-4D97-AF65-F5344CB8AC3E}">
        <p14:creationId xmlns:p14="http://schemas.microsoft.com/office/powerpoint/2010/main" val="1282634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GB</a:t>
            </a:r>
            <a:endParaRPr lang="en-US" dirty="0"/>
          </a:p>
        </p:txBody>
      </p:sp>
      <p:sp>
        <p:nvSpPr>
          <p:cNvPr id="4" name="Slide Number Placeholder 3"/>
          <p:cNvSpPr>
            <a:spLocks noGrp="1"/>
          </p:cNvSpPr>
          <p:nvPr>
            <p:ph type="sldNum" sz="quarter" idx="10"/>
          </p:nvPr>
        </p:nvSpPr>
        <p:spPr/>
        <p:txBody>
          <a:bodyPr/>
          <a:lstStyle/>
          <a:p>
            <a:fld id="{E1700697-8640-4943-9F8F-D9212D830804}" type="slidenum">
              <a:rPr lang="en-US" smtClean="0"/>
              <a:pPr/>
              <a:t>3</a:t>
            </a:fld>
            <a:endParaRPr lang="en-US"/>
          </a:p>
        </p:txBody>
      </p:sp>
      <p:sp>
        <p:nvSpPr>
          <p:cNvPr id="5" name="Date Placeholder 4"/>
          <p:cNvSpPr>
            <a:spLocks noGrp="1"/>
          </p:cNvSpPr>
          <p:nvPr>
            <p:ph type="dt" idx="11"/>
          </p:nvPr>
        </p:nvSpPr>
        <p:spPr/>
        <p:txBody>
          <a:bodyPr/>
          <a:lstStyle/>
          <a:p>
            <a:r>
              <a:rPr lang="en-US" smtClean="0"/>
              <a:t>2/19/2014</a:t>
            </a:r>
            <a:endParaRPr lang="en-US"/>
          </a:p>
        </p:txBody>
      </p:sp>
      <p:sp>
        <p:nvSpPr>
          <p:cNvPr id="6" name="Footer Placeholder 5"/>
          <p:cNvSpPr>
            <a:spLocks noGrp="1"/>
          </p:cNvSpPr>
          <p:nvPr>
            <p:ph type="ftr" sz="quarter" idx="12"/>
          </p:nvPr>
        </p:nvSpPr>
        <p:spPr/>
        <p:txBody>
          <a:bodyPr/>
          <a:lstStyle/>
          <a:p>
            <a:r>
              <a:rPr lang="en-US" smtClean="0"/>
              <a:t>NASP 2014</a:t>
            </a:r>
            <a:endParaRPr lang="en-US"/>
          </a:p>
        </p:txBody>
      </p:sp>
    </p:spTree>
    <p:extLst>
      <p:ext uri="{BB962C8B-B14F-4D97-AF65-F5344CB8AC3E}">
        <p14:creationId xmlns:p14="http://schemas.microsoft.com/office/powerpoint/2010/main" val="118439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dirty="0" smtClean="0">
              <a:ea typeface="Geneva"/>
              <a:cs typeface="Geneva"/>
            </a:endParaRPr>
          </a:p>
        </p:txBody>
      </p:sp>
      <p:sp>
        <p:nvSpPr>
          <p:cNvPr id="75780" name="Slide Number Placeholder 3"/>
          <p:cNvSpPr>
            <a:spLocks noGrp="1"/>
          </p:cNvSpPr>
          <p:nvPr>
            <p:ph type="sldNum" sz="quarter" idx="5"/>
          </p:nvPr>
        </p:nvSpPr>
        <p:spPr>
          <a:noFill/>
        </p:spPr>
        <p:txBody>
          <a:bodyPr/>
          <a:lstStyle/>
          <a:p>
            <a:fld id="{65523582-5DC2-47B5-B846-BCD8C8908FA6}" type="slidenum">
              <a:rPr lang="en-US" smtClean="0">
                <a:solidFill>
                  <a:prstClr val="black"/>
                </a:solidFill>
              </a:rPr>
              <a:pPr/>
              <a:t>31</a:t>
            </a:fld>
            <a:endParaRPr lang="en-US" smtClean="0">
              <a:solidFill>
                <a:prstClr val="black"/>
              </a:solidFill>
            </a:endParaRPr>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extLst>
      <p:ext uri="{BB962C8B-B14F-4D97-AF65-F5344CB8AC3E}">
        <p14:creationId xmlns:p14="http://schemas.microsoft.com/office/powerpoint/2010/main" val="264470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r>
              <a:rPr lang="en-US" dirty="0" err="1" smtClean="0">
                <a:ea typeface="Geneva"/>
                <a:cs typeface="Geneva"/>
              </a:rPr>
              <a:t>Chunyan</a:t>
            </a:r>
            <a:r>
              <a:rPr lang="en-US" dirty="0" smtClean="0">
                <a:ea typeface="Geneva"/>
                <a:cs typeface="Geneva"/>
              </a:rPr>
              <a:t>: Please edit:</a:t>
            </a:r>
            <a:r>
              <a:rPr lang="en-US" baseline="0" dirty="0" smtClean="0">
                <a:ea typeface="Geneva"/>
                <a:cs typeface="Geneva"/>
              </a:rPr>
              <a:t>  Change “Fairness of </a:t>
            </a:r>
            <a:r>
              <a:rPr lang="en-US" baseline="0" dirty="0" err="1" smtClean="0">
                <a:ea typeface="Geneva"/>
                <a:cs typeface="Geneva"/>
              </a:rPr>
              <a:t>Expecation</a:t>
            </a:r>
            <a:r>
              <a:rPr lang="en-US" baseline="0" dirty="0" smtClean="0">
                <a:ea typeface="Geneva"/>
                <a:cs typeface="Geneva"/>
              </a:rPr>
              <a:t>” to “Fairness of Rules”  - Done</a:t>
            </a:r>
          </a:p>
          <a:p>
            <a:endParaRPr lang="en-US" baseline="0" dirty="0" smtClean="0">
              <a:ea typeface="Geneva"/>
              <a:cs typeface="Geneva"/>
            </a:endParaRPr>
          </a:p>
          <a:p>
            <a:r>
              <a:rPr lang="en-US" baseline="0" dirty="0" smtClean="0">
                <a:ea typeface="Geneva"/>
                <a:cs typeface="Geneva"/>
              </a:rPr>
              <a:t>Are the coefficients for School Climate Factors and Disciplinary Techniques AFTER controlling for covariates?  I don’t think so, but want to check.  </a:t>
            </a:r>
          </a:p>
          <a:p>
            <a:endParaRPr lang="en-US" baseline="0" dirty="0" smtClean="0">
              <a:ea typeface="Geneva"/>
              <a:cs typeface="Geneva"/>
            </a:endParaRPr>
          </a:p>
          <a:p>
            <a:r>
              <a:rPr lang="en-US" baseline="0" dirty="0" smtClean="0">
                <a:ea typeface="Geneva"/>
                <a:cs typeface="Geneva"/>
              </a:rPr>
              <a:t>CY: No. this is the results based on the model that all the factors are included. I didn’t </a:t>
            </a:r>
            <a:r>
              <a:rPr lang="en-US" baseline="0" dirty="0" err="1" smtClean="0">
                <a:ea typeface="Geneva"/>
                <a:cs typeface="Geneva"/>
              </a:rPr>
              <a:t>controll</a:t>
            </a:r>
            <a:r>
              <a:rPr lang="en-US" baseline="0" dirty="0" smtClean="0">
                <a:ea typeface="Geneva"/>
                <a:cs typeface="Geneva"/>
              </a:rPr>
              <a:t> any variables because we are interested in knowing the effects of all variables.</a:t>
            </a:r>
            <a:endParaRPr lang="en-US" dirty="0" smtClean="0">
              <a:ea typeface="Geneva"/>
              <a:cs typeface="Geneva"/>
            </a:endParaRPr>
          </a:p>
        </p:txBody>
      </p:sp>
      <p:sp>
        <p:nvSpPr>
          <p:cNvPr id="107524" name="Slide Number Placeholder 3"/>
          <p:cNvSpPr>
            <a:spLocks noGrp="1"/>
          </p:cNvSpPr>
          <p:nvPr>
            <p:ph type="sldNum" sz="quarter" idx="5"/>
          </p:nvPr>
        </p:nvSpPr>
        <p:spPr>
          <a:noFill/>
        </p:spPr>
        <p:txBody>
          <a:bodyPr/>
          <a:lstStyle/>
          <a:p>
            <a:fld id="{2778BFE8-1871-4A12-B2D3-C1384B2F0156}" type="slidenum">
              <a:rPr lang="en-US" smtClean="0"/>
              <a:pPr/>
              <a:t>32</a:t>
            </a:fld>
            <a:endParaRPr lang="en-US" smtClean="0"/>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extLst>
      <p:ext uri="{BB962C8B-B14F-4D97-AF65-F5344CB8AC3E}">
        <p14:creationId xmlns:p14="http://schemas.microsoft.com/office/powerpoint/2010/main" val="23827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r>
              <a:rPr lang="en-US" dirty="0" smtClean="0">
                <a:ea typeface="Geneva"/>
                <a:cs typeface="Geneva"/>
              </a:rPr>
              <a:t>Not sure if we want to include this.</a:t>
            </a:r>
          </a:p>
          <a:p>
            <a:endParaRPr lang="en-US" dirty="0" smtClean="0">
              <a:ea typeface="Geneva"/>
              <a:cs typeface="Geneva"/>
            </a:endParaRPr>
          </a:p>
          <a:p>
            <a:r>
              <a:rPr lang="en-US" dirty="0" err="1" smtClean="0">
                <a:ea typeface="Geneva"/>
                <a:cs typeface="Geneva"/>
              </a:rPr>
              <a:t>Chunyan</a:t>
            </a:r>
            <a:r>
              <a:rPr lang="en-US" dirty="0" smtClean="0">
                <a:ea typeface="Geneva"/>
                <a:cs typeface="Geneva"/>
              </a:rPr>
              <a:t>,</a:t>
            </a:r>
            <a:r>
              <a:rPr lang="en-US" baseline="0" dirty="0" smtClean="0">
                <a:ea typeface="Geneva"/>
                <a:cs typeface="Geneva"/>
              </a:rPr>
              <a:t> please help me explain these results with respect to moderation.  Also, why are some results in red and others in red and blue?</a:t>
            </a:r>
          </a:p>
          <a:p>
            <a:endParaRPr lang="en-US" baseline="0" dirty="0" smtClean="0">
              <a:ea typeface="Geneva"/>
              <a:cs typeface="Geneva"/>
            </a:endParaRPr>
          </a:p>
          <a:p>
            <a:r>
              <a:rPr lang="en-US" baseline="0" dirty="0" smtClean="0">
                <a:ea typeface="Geneva"/>
                <a:cs typeface="Geneva"/>
              </a:rPr>
              <a:t>CY: Blue are the ones that the similar moderation effects were found across all three types of </a:t>
            </a:r>
            <a:r>
              <a:rPr lang="en-US" baseline="0" dirty="0" err="1" smtClean="0">
                <a:ea typeface="Geneva"/>
                <a:cs typeface="Geneva"/>
              </a:rPr>
              <a:t>bullyings</a:t>
            </a:r>
            <a:r>
              <a:rPr lang="en-US" baseline="0" dirty="0" smtClean="0">
                <a:ea typeface="Geneva"/>
                <a:cs typeface="Geneva"/>
              </a:rPr>
              <a:t>. Red are the ones are found only in some types of </a:t>
            </a:r>
            <a:r>
              <a:rPr lang="en-US" baseline="0" dirty="0" err="1" smtClean="0">
                <a:ea typeface="Geneva"/>
                <a:cs typeface="Geneva"/>
              </a:rPr>
              <a:t>bullyings</a:t>
            </a:r>
            <a:r>
              <a:rPr lang="en-US" baseline="0" dirty="0" smtClean="0">
                <a:ea typeface="Geneva"/>
                <a:cs typeface="Geneva"/>
              </a:rPr>
              <a:t>. </a:t>
            </a:r>
          </a:p>
          <a:p>
            <a:endParaRPr lang="en-US" baseline="0" dirty="0" smtClean="0">
              <a:ea typeface="Geneva"/>
              <a:cs typeface="Geneva"/>
            </a:endParaRPr>
          </a:p>
          <a:p>
            <a:r>
              <a:rPr lang="en-US" baseline="0" dirty="0" smtClean="0">
                <a:ea typeface="Geneva"/>
                <a:cs typeface="Geneva"/>
              </a:rPr>
              <a:t>SS x Positive and SS X SEL : The protecting effects of positive peer relations to bullying victimization was weaker in schools with more frequent use of positive techniques and less frequent use of SEL techniques. </a:t>
            </a:r>
          </a:p>
          <a:p>
            <a:endParaRPr lang="en-US" baseline="0" dirty="0" smtClean="0">
              <a:ea typeface="Geneva"/>
              <a:cs typeface="Geneva"/>
            </a:endParaRPr>
          </a:p>
          <a:p>
            <a:r>
              <a:rPr lang="en-US" baseline="0" dirty="0" smtClean="0">
                <a:ea typeface="Geneva"/>
                <a:cs typeface="Geneva"/>
              </a:rPr>
              <a:t>The protecting effect of expectation clarity to bullying victimization was weaker in schools with more frequent use of punitive techniques, but was stronger in schools with more frequent use of punitive techniques. </a:t>
            </a:r>
          </a:p>
          <a:p>
            <a:endParaRPr lang="en-US" baseline="0" dirty="0" smtClean="0">
              <a:ea typeface="Geneva"/>
              <a:cs typeface="Geneva"/>
            </a:endParaRPr>
          </a:p>
          <a:p>
            <a:r>
              <a:rPr lang="en-US" baseline="0" dirty="0" smtClean="0">
                <a:ea typeface="Geneva"/>
                <a:cs typeface="Geneva"/>
              </a:rPr>
              <a:t>Please correct spelling of Expectations -- Done</a:t>
            </a:r>
            <a:endParaRPr lang="en-US" dirty="0" smtClean="0">
              <a:ea typeface="Geneva"/>
              <a:cs typeface="Geneva"/>
            </a:endParaRPr>
          </a:p>
        </p:txBody>
      </p:sp>
      <p:sp>
        <p:nvSpPr>
          <p:cNvPr id="107524" name="Slide Number Placeholder 3"/>
          <p:cNvSpPr>
            <a:spLocks noGrp="1"/>
          </p:cNvSpPr>
          <p:nvPr>
            <p:ph type="sldNum" sz="quarter" idx="5"/>
          </p:nvPr>
        </p:nvSpPr>
        <p:spPr>
          <a:noFill/>
        </p:spPr>
        <p:txBody>
          <a:bodyPr/>
          <a:lstStyle/>
          <a:p>
            <a:fld id="{2778BFE8-1871-4A12-B2D3-C1384B2F0156}" type="slidenum">
              <a:rPr lang="en-US" smtClean="0"/>
              <a:pPr/>
              <a:t>33</a:t>
            </a:fld>
            <a:endParaRPr lang="en-US" smtClean="0"/>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extLst>
      <p:ext uri="{BB962C8B-B14F-4D97-AF65-F5344CB8AC3E}">
        <p14:creationId xmlns:p14="http://schemas.microsoft.com/office/powerpoint/2010/main" val="23827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defTabSz="924458">
              <a:defRPr/>
            </a:pPr>
            <a:r>
              <a:rPr lang="en-US" dirty="0" err="1" smtClean="0">
                <a:ea typeface="Geneva"/>
                <a:cs typeface="Geneva"/>
              </a:rPr>
              <a:t>Chunyan</a:t>
            </a:r>
            <a:r>
              <a:rPr lang="en-US" dirty="0" smtClean="0">
                <a:ea typeface="Geneva"/>
                <a:cs typeface="Geneva"/>
              </a:rPr>
              <a:t>,</a:t>
            </a:r>
            <a:r>
              <a:rPr lang="en-US" baseline="0" dirty="0" smtClean="0">
                <a:ea typeface="Geneva"/>
                <a:cs typeface="Geneva"/>
              </a:rPr>
              <a:t> please help me explain these results with respect to moderation. ‘Is this is for the total bullying victimization score?</a:t>
            </a:r>
            <a:endParaRPr lang="en-US" dirty="0" smtClean="0">
              <a:ea typeface="Geneva"/>
              <a:cs typeface="Geneva"/>
            </a:endParaRPr>
          </a:p>
          <a:p>
            <a:endParaRPr lang="en-US" dirty="0" smtClean="0">
              <a:ea typeface="Geneva"/>
              <a:cs typeface="Geneva"/>
            </a:endParaRPr>
          </a:p>
        </p:txBody>
      </p:sp>
      <p:sp>
        <p:nvSpPr>
          <p:cNvPr id="107524" name="Slide Number Placeholder 3"/>
          <p:cNvSpPr>
            <a:spLocks noGrp="1"/>
          </p:cNvSpPr>
          <p:nvPr>
            <p:ph type="sldNum" sz="quarter" idx="5"/>
          </p:nvPr>
        </p:nvSpPr>
        <p:spPr>
          <a:noFill/>
        </p:spPr>
        <p:txBody>
          <a:bodyPr/>
          <a:lstStyle/>
          <a:p>
            <a:fld id="{2778BFE8-1871-4A12-B2D3-C1384B2F0156}" type="slidenum">
              <a:rPr lang="en-US" smtClean="0"/>
              <a:pPr/>
              <a:t>34</a:t>
            </a:fld>
            <a:endParaRPr lang="en-US" smtClean="0"/>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extLst>
      <p:ext uri="{BB962C8B-B14F-4D97-AF65-F5344CB8AC3E}">
        <p14:creationId xmlns:p14="http://schemas.microsoft.com/office/powerpoint/2010/main" val="23827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a:spcAft>
                <a:spcPts val="300"/>
              </a:spcAft>
            </a:pPr>
            <a:endParaRPr lang="en-US" sz="1400" b="1" u="sng" dirty="0"/>
          </a:p>
          <a:p>
            <a:pPr>
              <a:spcAft>
                <a:spcPts val="300"/>
              </a:spcAft>
              <a:buFont typeface="Wingdings" pitchFamily="2" charset="2"/>
              <a:buChar char="Ø"/>
            </a:pPr>
            <a:r>
              <a:rPr lang="en-US" b="1" dirty="0" smtClean="0"/>
              <a:t>Punitive Techniques (PUT) subscale</a:t>
            </a:r>
            <a:r>
              <a:rPr lang="en-US" dirty="0" smtClean="0"/>
              <a:t>: 4 items, e.g. “Someone was sent home for bad behavior”. </a:t>
            </a:r>
          </a:p>
          <a:p>
            <a:pPr>
              <a:spcAft>
                <a:spcPts val="300"/>
              </a:spcAft>
              <a:buFont typeface="Wingdings" pitchFamily="2" charset="2"/>
              <a:buChar char="Ø"/>
            </a:pPr>
            <a:r>
              <a:rPr lang="en-US" dirty="0" smtClean="0"/>
              <a:t> </a:t>
            </a:r>
            <a:r>
              <a:rPr lang="en-US" b="1" dirty="0" smtClean="0"/>
              <a:t>Positive Behavioral Techniques (POBT) subscale</a:t>
            </a:r>
            <a:r>
              <a:rPr lang="en-US" dirty="0" smtClean="0"/>
              <a:t>: 4 items, e.g. “I was praised or rewarded for good behavior”</a:t>
            </a:r>
          </a:p>
          <a:p>
            <a:pPr>
              <a:spcAft>
                <a:spcPts val="300"/>
              </a:spcAft>
              <a:buFont typeface="Wingdings" pitchFamily="2" charset="2"/>
              <a:buChar char="Ø"/>
            </a:pPr>
            <a:r>
              <a:rPr lang="en-US" dirty="0" smtClean="0"/>
              <a:t> </a:t>
            </a:r>
            <a:r>
              <a:rPr lang="en-US" b="1" dirty="0" smtClean="0"/>
              <a:t>Social-emotional Learning Techniques (SELT) subscale</a:t>
            </a:r>
            <a:r>
              <a:rPr lang="en-US" dirty="0" smtClean="0"/>
              <a:t>: 5 items, e.g. “Students are taught to feel responsible for how they act.”</a:t>
            </a:r>
          </a:p>
          <a:p>
            <a:endParaRPr lang="en-US" dirty="0" smtClean="0">
              <a:ea typeface="Geneva"/>
              <a:cs typeface="Geneva"/>
            </a:endParaRPr>
          </a:p>
        </p:txBody>
      </p:sp>
      <p:sp>
        <p:nvSpPr>
          <p:cNvPr id="107524" name="Slide Number Placeholder 3"/>
          <p:cNvSpPr>
            <a:spLocks noGrp="1"/>
          </p:cNvSpPr>
          <p:nvPr>
            <p:ph type="sldNum" sz="quarter" idx="5"/>
          </p:nvPr>
        </p:nvSpPr>
        <p:spPr>
          <a:noFill/>
        </p:spPr>
        <p:txBody>
          <a:bodyPr/>
          <a:lstStyle/>
          <a:p>
            <a:fld id="{2778BFE8-1871-4A12-B2D3-C1384B2F0156}" type="slidenum">
              <a:rPr lang="en-US" smtClean="0"/>
              <a:pPr/>
              <a:t>35</a:t>
            </a:fld>
            <a:endParaRPr lang="en-US" smtClean="0"/>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extLst>
      <p:ext uri="{BB962C8B-B14F-4D97-AF65-F5344CB8AC3E}">
        <p14:creationId xmlns:p14="http://schemas.microsoft.com/office/powerpoint/2010/main" val="12826341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Debby takes over</a:t>
            </a:r>
            <a:endParaRPr lang="en-US" dirty="0"/>
          </a:p>
        </p:txBody>
      </p:sp>
      <p:sp>
        <p:nvSpPr>
          <p:cNvPr id="4" name="Slide Number Placeholder 3"/>
          <p:cNvSpPr>
            <a:spLocks noGrp="1"/>
          </p:cNvSpPr>
          <p:nvPr>
            <p:ph type="sldNum" sz="quarter" idx="10"/>
          </p:nvPr>
        </p:nvSpPr>
        <p:spPr/>
        <p:txBody>
          <a:bodyPr/>
          <a:lstStyle/>
          <a:p>
            <a:fld id="{E1700697-8640-4943-9F8F-D9212D830804}" type="slidenum">
              <a:rPr lang="en-US" smtClean="0"/>
              <a:pPr/>
              <a:t>38</a:t>
            </a:fld>
            <a:endParaRPr lang="en-US"/>
          </a:p>
        </p:txBody>
      </p:sp>
      <p:sp>
        <p:nvSpPr>
          <p:cNvPr id="5" name="Date Placeholder 4"/>
          <p:cNvSpPr>
            <a:spLocks noGrp="1"/>
          </p:cNvSpPr>
          <p:nvPr>
            <p:ph type="dt" idx="11"/>
          </p:nvPr>
        </p:nvSpPr>
        <p:spPr/>
        <p:txBody>
          <a:bodyPr/>
          <a:lstStyle/>
          <a:p>
            <a:r>
              <a:rPr lang="en-US" smtClean="0"/>
              <a:t>2/19/2014</a:t>
            </a:r>
            <a:endParaRPr lang="en-US"/>
          </a:p>
        </p:txBody>
      </p:sp>
      <p:sp>
        <p:nvSpPr>
          <p:cNvPr id="6" name="Footer Placeholder 5"/>
          <p:cNvSpPr>
            <a:spLocks noGrp="1"/>
          </p:cNvSpPr>
          <p:nvPr>
            <p:ph type="ftr" sz="quarter" idx="12"/>
          </p:nvPr>
        </p:nvSpPr>
        <p:spPr/>
        <p:txBody>
          <a:bodyPr/>
          <a:lstStyle/>
          <a:p>
            <a:r>
              <a:rPr lang="en-US" smtClean="0"/>
              <a:t>NASP 2014</a:t>
            </a:r>
            <a:endParaRPr lang="en-US"/>
          </a:p>
        </p:txBody>
      </p:sp>
    </p:spTree>
    <p:extLst>
      <p:ext uri="{BB962C8B-B14F-4D97-AF65-F5344CB8AC3E}">
        <p14:creationId xmlns:p14="http://schemas.microsoft.com/office/powerpoint/2010/main" val="12418586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666" eaLnBrk="0" fontAlgn="base" hangingPunct="0">
              <a:spcBef>
                <a:spcPct val="30000"/>
              </a:spcBef>
              <a:spcAft>
                <a:spcPct val="0"/>
              </a:spcAft>
              <a:defRPr/>
            </a:pPr>
            <a:r>
              <a:rPr lang="en-US" dirty="0" smtClean="0"/>
              <a:t>“Character education” = “school climate” (with national standards)</a:t>
            </a:r>
          </a:p>
          <a:p>
            <a:endParaRPr lang="en-US" dirty="0"/>
          </a:p>
        </p:txBody>
      </p:sp>
      <p:sp>
        <p:nvSpPr>
          <p:cNvPr id="4" name="Slide Number Placeholder 3"/>
          <p:cNvSpPr>
            <a:spLocks noGrp="1"/>
          </p:cNvSpPr>
          <p:nvPr>
            <p:ph type="sldNum" sz="quarter" idx="10"/>
          </p:nvPr>
        </p:nvSpPr>
        <p:spPr/>
        <p:txBody>
          <a:bodyPr/>
          <a:lstStyle/>
          <a:p>
            <a:pPr>
              <a:defRPr/>
            </a:pPr>
            <a:fld id="{4DB97418-E879-47CD-BD05-39945515B092}" type="slidenum">
              <a:rPr lang="en-US" smtClean="0">
                <a:solidFill>
                  <a:prstClr val="black"/>
                </a:solidFill>
              </a:rPr>
              <a:pPr>
                <a:defRPr/>
              </a:pPr>
              <a:t>39</a:t>
            </a:fld>
            <a:endParaRPr lang="en-US">
              <a:solidFill>
                <a:prstClr val="black"/>
              </a:solidFill>
            </a:endParaRPr>
          </a:p>
        </p:txBody>
      </p:sp>
      <p:sp>
        <p:nvSpPr>
          <p:cNvPr id="5" name="Date Placeholder 4"/>
          <p:cNvSpPr>
            <a:spLocks noGrp="1"/>
          </p:cNvSpPr>
          <p:nvPr>
            <p:ph type="dt" idx="11"/>
          </p:nvPr>
        </p:nvSpPr>
        <p:spPr/>
        <p:txBody>
          <a:bodyPr/>
          <a:lstStyle/>
          <a:p>
            <a:r>
              <a:rPr lang="en-US" smtClean="0"/>
              <a:t>2/19/2014</a:t>
            </a:r>
            <a:endParaRPr lang="en-US"/>
          </a:p>
        </p:txBody>
      </p:sp>
      <p:sp>
        <p:nvSpPr>
          <p:cNvPr id="6" name="Footer Placeholder 5"/>
          <p:cNvSpPr>
            <a:spLocks noGrp="1"/>
          </p:cNvSpPr>
          <p:nvPr>
            <p:ph type="ftr" sz="quarter" idx="12"/>
          </p:nvPr>
        </p:nvSpPr>
        <p:spPr/>
        <p:txBody>
          <a:bodyPr/>
          <a:lstStyle/>
          <a:p>
            <a:r>
              <a:rPr lang="en-US" smtClean="0"/>
              <a:t>NASP 2014</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DB</a:t>
            </a:r>
            <a:r>
              <a:rPr lang="en-US" baseline="0" dirty="0" smtClean="0"/>
              <a:t> – next slide will look at 2 common approaches in existence already in many schools</a:t>
            </a:r>
          </a:p>
          <a:p>
            <a:endParaRPr lang="en-US" dirty="0" smtClean="0"/>
          </a:p>
          <a:p>
            <a:r>
              <a:rPr lang="en-US" dirty="0" smtClean="0"/>
              <a:t>SH: Frame</a:t>
            </a:r>
            <a:r>
              <a:rPr lang="en-US" baseline="0" dirty="0" smtClean="0"/>
              <a:t> as preventing bullying by supporting schools to utilize data about predictors &amp; moderators (around SC  &amp; Techniques) to plan interventions in order to prevent bullying victimization </a:t>
            </a:r>
            <a:endParaRPr lang="en-US" dirty="0"/>
          </a:p>
        </p:txBody>
      </p:sp>
      <p:sp>
        <p:nvSpPr>
          <p:cNvPr id="4" name="Slide Number Placeholder 3"/>
          <p:cNvSpPr>
            <a:spLocks noGrp="1"/>
          </p:cNvSpPr>
          <p:nvPr>
            <p:ph type="sldNum" sz="quarter" idx="10"/>
          </p:nvPr>
        </p:nvSpPr>
        <p:spPr/>
        <p:txBody>
          <a:bodyPr/>
          <a:lstStyle/>
          <a:p>
            <a:fld id="{E1700697-8640-4943-9F8F-D9212D830804}" type="slidenum">
              <a:rPr lang="en-US" smtClean="0">
                <a:solidFill>
                  <a:prstClr val="black"/>
                </a:solidFill>
              </a:rPr>
              <a:pPr/>
              <a:t>40</a:t>
            </a:fld>
            <a:endParaRPr lang="en-US">
              <a:solidFill>
                <a:prstClr val="black"/>
              </a:solidFill>
            </a:endParaRPr>
          </a:p>
        </p:txBody>
      </p:sp>
      <p:sp>
        <p:nvSpPr>
          <p:cNvPr id="5" name="Date Placeholder 4"/>
          <p:cNvSpPr>
            <a:spLocks noGrp="1"/>
          </p:cNvSpPr>
          <p:nvPr>
            <p:ph type="dt" idx="11"/>
          </p:nvPr>
        </p:nvSpPr>
        <p:spPr/>
        <p:txBody>
          <a:bodyPr/>
          <a:lstStyle/>
          <a:p>
            <a:r>
              <a:rPr lang="en-US" smtClean="0"/>
              <a:t>2/19/2014</a:t>
            </a:r>
            <a:endParaRPr lang="en-US"/>
          </a:p>
        </p:txBody>
      </p:sp>
      <p:sp>
        <p:nvSpPr>
          <p:cNvPr id="6" name="Footer Placeholder 5"/>
          <p:cNvSpPr>
            <a:spLocks noGrp="1"/>
          </p:cNvSpPr>
          <p:nvPr>
            <p:ph type="ftr" sz="quarter" idx="12"/>
          </p:nvPr>
        </p:nvSpPr>
        <p:spPr/>
        <p:txBody>
          <a:bodyPr/>
          <a:lstStyle/>
          <a:p>
            <a:r>
              <a:rPr lang="en-US" smtClean="0"/>
              <a:t>NASP 2014</a:t>
            </a:r>
            <a:endParaRPr lang="en-US"/>
          </a:p>
        </p:txBody>
      </p:sp>
    </p:spTree>
    <p:extLst>
      <p:ext uri="{BB962C8B-B14F-4D97-AF65-F5344CB8AC3E}">
        <p14:creationId xmlns:p14="http://schemas.microsoft.com/office/powerpoint/2010/main" val="1103057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DB -  I</a:t>
            </a:r>
            <a:r>
              <a:rPr lang="en-US" baseline="0" dirty="0" smtClean="0"/>
              <a:t> really liked this and the next slide, but not sure how to use</a:t>
            </a:r>
          </a:p>
          <a:p>
            <a:endParaRPr lang="en-US" dirty="0" smtClean="0"/>
          </a:p>
          <a:p>
            <a:endParaRPr lang="en-US" dirty="0" smtClean="0"/>
          </a:p>
          <a:p>
            <a:r>
              <a:rPr lang="en-US" dirty="0" smtClean="0"/>
              <a:t>Both aims are critically important. </a:t>
            </a:r>
          </a:p>
          <a:p>
            <a:endParaRPr lang="en-US" dirty="0" smtClean="0"/>
          </a:p>
          <a:p>
            <a:r>
              <a:rPr lang="en-US" dirty="0" smtClean="0"/>
              <a:t>Both approaches have strengths and weaknesses.</a:t>
            </a:r>
          </a:p>
          <a:p>
            <a:endParaRPr lang="en-US" dirty="0" smtClean="0"/>
          </a:p>
          <a:p>
            <a:r>
              <a:rPr lang="en-US" dirty="0" smtClean="0"/>
              <a:t>A blend of the two approaches would be consistent with best practices of the most effective teachers.</a:t>
            </a:r>
          </a:p>
          <a:p>
            <a:endParaRPr lang="en-US" dirty="0"/>
          </a:p>
        </p:txBody>
      </p:sp>
      <p:sp>
        <p:nvSpPr>
          <p:cNvPr id="4" name="Date Placeholder 3"/>
          <p:cNvSpPr>
            <a:spLocks noGrp="1"/>
          </p:cNvSpPr>
          <p:nvPr>
            <p:ph type="dt" idx="10"/>
          </p:nvPr>
        </p:nvSpPr>
        <p:spPr/>
        <p:txBody>
          <a:bodyPr/>
          <a:lstStyle/>
          <a:p>
            <a:r>
              <a:rPr lang="en-US" smtClean="0"/>
              <a:t>2/19/2014</a:t>
            </a:r>
            <a:endParaRPr lang="en-US"/>
          </a:p>
        </p:txBody>
      </p:sp>
      <p:sp>
        <p:nvSpPr>
          <p:cNvPr id="5" name="Footer Placeholder 4"/>
          <p:cNvSpPr>
            <a:spLocks noGrp="1"/>
          </p:cNvSpPr>
          <p:nvPr>
            <p:ph type="ftr" sz="quarter" idx="11"/>
          </p:nvPr>
        </p:nvSpPr>
        <p:spPr/>
        <p:txBody>
          <a:bodyPr/>
          <a:lstStyle/>
          <a:p>
            <a:r>
              <a:rPr lang="en-US" smtClean="0"/>
              <a:t>NASP 2014</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Very rough and only suggestive here.  Might want to say that the focus here is the surveys, but then say that it</a:t>
            </a:r>
            <a:r>
              <a:rPr lang="ja-JP" altLang="en-US" dirty="0" smtClean="0"/>
              <a:t>’</a:t>
            </a:r>
            <a:r>
              <a:rPr lang="en-US" altLang="ja-JP" dirty="0" smtClean="0"/>
              <a:t>s important to mention two other measures and then present a slide on each. Have to be very brief, however </a:t>
            </a:r>
            <a:r>
              <a:rPr lang="en-US" altLang="ja-JP" dirty="0" smtClean="0">
                <a:sym typeface="Wingdings" pitchFamily="2" charset="2"/>
              </a:rPr>
              <a:t></a:t>
            </a:r>
          </a:p>
          <a:p>
            <a:endParaRPr lang="en-US" dirty="0" smtClean="0">
              <a:sym typeface="Wingdings" pitchFamily="2" charset="2"/>
            </a:endParaRPr>
          </a:p>
          <a:p>
            <a:r>
              <a:rPr lang="en-US" dirty="0" smtClean="0">
                <a:sym typeface="Wingdings" pitchFamily="2" charset="2"/>
              </a:rPr>
              <a:t>Just</a:t>
            </a:r>
            <a:r>
              <a:rPr lang="en-US" baseline="0" dirty="0" smtClean="0">
                <a:sym typeface="Wingdings" pitchFamily="2" charset="2"/>
              </a:rPr>
              <a:t> reference needs assessment and that it covers same areas as KFE but is a self assessment</a:t>
            </a:r>
            <a:endParaRPr lang="en-US" dirty="0" smtClean="0">
              <a:sym typeface="Wingdings" pitchFamily="2" charset="2"/>
            </a:endParaRPr>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lgn="l">
              <a:lnSpc>
                <a:spcPct val="60000"/>
              </a:lnSpc>
            </a:pPr>
            <a:r>
              <a:rPr lang="en-US" sz="1300" i="1" dirty="0">
                <a:latin typeface="Times New Roman" pitchFamily="18" charset="0"/>
              </a:rPr>
              <a:t>DB</a:t>
            </a:r>
          </a:p>
          <a:p>
            <a:pPr lvl="0" algn="l">
              <a:lnSpc>
                <a:spcPct val="60000"/>
              </a:lnSpc>
            </a:pPr>
            <a:r>
              <a:rPr lang="en-US" sz="1300" dirty="0">
                <a:latin typeface="Times New Roman" pitchFamily="18" charset="0"/>
              </a:rPr>
              <a:t>There are many reasons why school climate is worth examining</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1122" indent="-288893" eaLnBrk="0" hangingPunct="0">
              <a:defRPr sz="2400">
                <a:solidFill>
                  <a:schemeClr val="tx1"/>
                </a:solidFill>
                <a:latin typeface="Arial" pitchFamily="34" charset="0"/>
                <a:ea typeface="ＭＳ Ｐゴシック" pitchFamily="34" charset="-128"/>
              </a:defRPr>
            </a:lvl2pPr>
            <a:lvl3pPr marL="1155573" indent="-231115" eaLnBrk="0" hangingPunct="0">
              <a:defRPr sz="2400">
                <a:solidFill>
                  <a:schemeClr val="tx1"/>
                </a:solidFill>
                <a:latin typeface="Arial" pitchFamily="34" charset="0"/>
                <a:ea typeface="ＭＳ Ｐゴシック" pitchFamily="34" charset="-128"/>
              </a:defRPr>
            </a:lvl3pPr>
            <a:lvl4pPr marL="1617802" indent="-231115" eaLnBrk="0" hangingPunct="0">
              <a:defRPr sz="2400">
                <a:solidFill>
                  <a:schemeClr val="tx1"/>
                </a:solidFill>
                <a:latin typeface="Arial" pitchFamily="34" charset="0"/>
                <a:ea typeface="ＭＳ Ｐゴシック" pitchFamily="34" charset="-128"/>
              </a:defRPr>
            </a:lvl4pPr>
            <a:lvl5pPr marL="2080031" indent="-231115" eaLnBrk="0" hangingPunct="0">
              <a:defRPr sz="2400">
                <a:solidFill>
                  <a:schemeClr val="tx1"/>
                </a:solidFill>
                <a:latin typeface="Arial" pitchFamily="34" charset="0"/>
                <a:ea typeface="ＭＳ Ｐゴシック" pitchFamily="34" charset="-128"/>
              </a:defRPr>
            </a:lvl5pPr>
            <a:lvl6pPr marL="2542261"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AC431CE-7C58-431A-AB20-656D97A77A42}" type="slidenum">
              <a:rPr lang="en-US" sz="1200">
                <a:solidFill>
                  <a:prstClr val="black"/>
                </a:solidFill>
                <a:latin typeface="Calibri" pitchFamily="34" charset="0"/>
              </a:rPr>
              <a:pPr eaLnBrk="1" hangingPunct="1"/>
              <a:t>4</a:t>
            </a:fld>
            <a:endParaRPr lang="en-US" sz="1200">
              <a:solidFill>
                <a:prstClr val="black"/>
              </a:solidFill>
              <a:latin typeface="Calibri" pitchFamily="34" charset="0"/>
            </a:endParaRPr>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ea typeface="Geneva" pitchFamily="29" charset="0"/>
                <a:cs typeface="Geneva" pitchFamily="29" charset="0"/>
              </a:rPr>
              <a:t>Initial development of a rubrics to flesh out each of the 10 DE-PBS Key Features</a:t>
            </a:r>
          </a:p>
          <a:p>
            <a:endParaRPr lang="en-US" dirty="0" smtClean="0">
              <a:ea typeface="Geneva" pitchFamily="29" charset="0"/>
              <a:cs typeface="Geneva" pitchFamily="29" charset="0"/>
            </a:endParaRPr>
          </a:p>
          <a:p>
            <a:r>
              <a:rPr lang="en-US" dirty="0" smtClean="0">
                <a:ea typeface="Geneva" pitchFamily="29" charset="0"/>
                <a:cs typeface="Geneva" pitchFamily="29" charset="0"/>
              </a:rPr>
              <a:t>To better align with existing materials, we rearranged items from 10 rubrics to fall under 4 main categories from Part A – DASNPBS.  </a:t>
            </a:r>
          </a:p>
          <a:p>
            <a:endParaRPr lang="en-US" dirty="0" smtClean="0">
              <a:ea typeface="Geneva" pitchFamily="29" charset="0"/>
              <a:cs typeface="Geneva" pitchFamily="29" charset="0"/>
            </a:endParaRPr>
          </a:p>
          <a:p>
            <a:r>
              <a:rPr lang="en-US" dirty="0" smtClean="0">
                <a:ea typeface="Geneva" pitchFamily="29" charset="0"/>
                <a:cs typeface="Geneva" pitchFamily="29" charset="0"/>
              </a:rPr>
              <a:t>2 sections are more multifaceted and therefore have sub-headings</a:t>
            </a:r>
            <a:endParaRPr lang="en-US" dirty="0"/>
          </a:p>
        </p:txBody>
      </p:sp>
      <p:sp>
        <p:nvSpPr>
          <p:cNvPr id="4" name="Slide Number Placeholder 3"/>
          <p:cNvSpPr>
            <a:spLocks noGrp="1"/>
          </p:cNvSpPr>
          <p:nvPr>
            <p:ph type="sldNum" sz="quarter" idx="10"/>
          </p:nvPr>
        </p:nvSpPr>
        <p:spPr/>
        <p:txBody>
          <a:bodyPr/>
          <a:lstStyle/>
          <a:p>
            <a:pPr>
              <a:defRPr/>
            </a:pPr>
            <a:fld id="{5928075D-EE8E-481D-8B4C-29188F201B3B}" type="slidenum">
              <a:rPr lang="en-US" smtClean="0"/>
              <a:pPr>
                <a:defRPr/>
              </a:pPr>
              <a:t>45</a:t>
            </a:fld>
            <a:endParaRPr lang="en-US"/>
          </a:p>
        </p:txBody>
      </p:sp>
      <p:sp>
        <p:nvSpPr>
          <p:cNvPr id="5" name="Date Placeholder 4"/>
          <p:cNvSpPr>
            <a:spLocks noGrp="1"/>
          </p:cNvSpPr>
          <p:nvPr>
            <p:ph type="dt" idx="11"/>
          </p:nvPr>
        </p:nvSpPr>
        <p:spPr/>
        <p:txBody>
          <a:bodyPr/>
          <a:lstStyle/>
          <a:p>
            <a:pPr>
              <a:defRPr/>
            </a:pPr>
            <a:r>
              <a:rPr lang="en-US" smtClean="0"/>
              <a:t>2/19/2014</a:t>
            </a:r>
            <a:endParaRPr lang="en-US"/>
          </a:p>
        </p:txBody>
      </p:sp>
      <p:sp>
        <p:nvSpPr>
          <p:cNvPr id="6" name="Footer Placeholder 5"/>
          <p:cNvSpPr>
            <a:spLocks noGrp="1"/>
          </p:cNvSpPr>
          <p:nvPr>
            <p:ph type="ftr" sz="quarter" idx="12"/>
          </p:nvPr>
        </p:nvSpPr>
        <p:spPr/>
        <p:txBody>
          <a:bodyPr/>
          <a:lstStyle/>
          <a:p>
            <a:r>
              <a:rPr lang="en-US" smtClean="0"/>
              <a:t>NASP 2014</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a:ln/>
        </p:spPr>
      </p:sp>
      <p:sp>
        <p:nvSpPr>
          <p:cNvPr id="146435" name="Rectangle 3"/>
          <p:cNvSpPr>
            <a:spLocks noGrp="1"/>
          </p:cNvSpPr>
          <p:nvPr>
            <p:ph type="body" idx="1"/>
          </p:nvPr>
        </p:nvSpPr>
        <p:spPr>
          <a:noFill/>
          <a:ln/>
        </p:spPr>
        <p:txBody>
          <a:bodyPr/>
          <a:lstStyle/>
          <a:p>
            <a:r>
              <a:rPr lang="en-US" dirty="0" smtClean="0">
                <a:ea typeface="Geneva" pitchFamily="29" charset="0"/>
                <a:cs typeface="Geneva" pitchFamily="29" charset="0"/>
              </a:rPr>
              <a:t>SARAH</a:t>
            </a:r>
          </a:p>
          <a:p>
            <a:endParaRPr lang="en-US" dirty="0" smtClean="0">
              <a:ea typeface="Geneva" pitchFamily="29" charset="0"/>
              <a:cs typeface="Geneva" pitchFamily="29" charset="0"/>
            </a:endParaRPr>
          </a:p>
          <a:p>
            <a:r>
              <a:rPr lang="en-US" dirty="0" smtClean="0">
                <a:ea typeface="Geneva" pitchFamily="29" charset="0"/>
                <a:cs typeface="Geneva" pitchFamily="29" charset="0"/>
              </a:rPr>
              <a:t>Approach &amp; some items similar to SET process</a:t>
            </a:r>
          </a:p>
          <a:p>
            <a:endParaRPr lang="en-US" dirty="0" smtClean="0">
              <a:ea typeface="Geneva" pitchFamily="29" charset="0"/>
              <a:cs typeface="Geneva" pitchFamily="29" charset="0"/>
            </a:endParaRPr>
          </a:p>
          <a:p>
            <a:r>
              <a:rPr lang="en-US" dirty="0" smtClean="0">
                <a:ea typeface="Geneva" pitchFamily="29" charset="0"/>
                <a:cs typeface="Geneva" pitchFamily="29" charset="0"/>
              </a:rPr>
              <a:t>Interviewing staff and students during lunch hours (non-instru</a:t>
            </a:r>
            <a:r>
              <a:rPr lang="en-US" baseline="0" dirty="0" smtClean="0">
                <a:ea typeface="Geneva" pitchFamily="29" charset="0"/>
                <a:cs typeface="Geneva" pitchFamily="29" charset="0"/>
              </a:rPr>
              <a:t>ctional time)</a:t>
            </a:r>
            <a:endParaRPr lang="en-US" dirty="0" smtClean="0">
              <a:ea typeface="Geneva" pitchFamily="29" charset="0"/>
              <a:cs typeface="Geneva" pitchFamily="29" charset="0"/>
            </a:endParaRPr>
          </a:p>
          <a:p>
            <a:endParaRPr lang="en-US" dirty="0" smtClean="0">
              <a:ea typeface="Geneva" pitchFamily="29" charset="0"/>
              <a:cs typeface="Geneva" pitchFamily="29" charset="0"/>
            </a:endParaRPr>
          </a:p>
          <a:p>
            <a:endParaRPr lang="en-US" dirty="0" smtClean="0">
              <a:ea typeface="Geneva" pitchFamily="29" charset="0"/>
              <a:cs typeface="Geneva" pitchFamily="29" charset="0"/>
            </a:endParaRPr>
          </a:p>
        </p:txBody>
      </p:sp>
      <p:sp>
        <p:nvSpPr>
          <p:cNvPr id="2" name="Slide Number Placeholder 1"/>
          <p:cNvSpPr>
            <a:spLocks noGrp="1"/>
          </p:cNvSpPr>
          <p:nvPr>
            <p:ph type="sldNum" sz="quarter" idx="10"/>
          </p:nvPr>
        </p:nvSpPr>
        <p:spPr/>
        <p:txBody>
          <a:bodyPr/>
          <a:lstStyle/>
          <a:p>
            <a:pPr>
              <a:defRPr/>
            </a:pPr>
            <a:fld id="{5928075D-EE8E-481D-8B4C-29188F201B3B}" type="slidenum">
              <a:rPr lang="en-US" smtClean="0"/>
              <a:pPr>
                <a:defRPr/>
              </a:pPr>
              <a:t>46</a:t>
            </a:fld>
            <a:endParaRPr lang="en-US"/>
          </a:p>
        </p:txBody>
      </p:sp>
      <p:sp>
        <p:nvSpPr>
          <p:cNvPr id="3" name="Date Placeholder 2"/>
          <p:cNvSpPr>
            <a:spLocks noGrp="1"/>
          </p:cNvSpPr>
          <p:nvPr>
            <p:ph type="dt" idx="11"/>
          </p:nvPr>
        </p:nvSpPr>
        <p:spPr/>
        <p:txBody>
          <a:bodyPr/>
          <a:lstStyle/>
          <a:p>
            <a:pPr>
              <a:defRPr/>
            </a:pPr>
            <a:r>
              <a:rPr lang="en-US" smtClean="0"/>
              <a:t>2/19/2014</a:t>
            </a:r>
            <a:endParaRPr lang="en-US"/>
          </a:p>
        </p:txBody>
      </p:sp>
      <p:sp>
        <p:nvSpPr>
          <p:cNvPr id="4" name="Footer Placeholder 3"/>
          <p:cNvSpPr>
            <a:spLocks noGrp="1"/>
          </p:cNvSpPr>
          <p:nvPr>
            <p:ph type="ftr" sz="quarter" idx="12"/>
          </p:nvPr>
        </p:nvSpPr>
        <p:spPr/>
        <p:txBody>
          <a:bodyPr/>
          <a:lstStyle/>
          <a:p>
            <a:r>
              <a:rPr lang="en-US" smtClean="0"/>
              <a:t>NASP 2014</a:t>
            </a: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a:ln/>
        </p:spPr>
      </p:sp>
      <p:sp>
        <p:nvSpPr>
          <p:cNvPr id="147459" name="Rectangle 3"/>
          <p:cNvSpPr>
            <a:spLocks noGrp="1"/>
          </p:cNvSpPr>
          <p:nvPr>
            <p:ph type="body" idx="1"/>
          </p:nvPr>
        </p:nvSpPr>
        <p:spPr>
          <a:noFill/>
          <a:ln/>
        </p:spPr>
        <p:txBody>
          <a:bodyPr/>
          <a:lstStyle/>
          <a:p>
            <a:r>
              <a:rPr lang="en-US" i="1" dirty="0" smtClean="0">
                <a:ea typeface="Geneva" pitchFamily="29" charset="0"/>
                <a:cs typeface="Geneva" pitchFamily="29" charset="0"/>
              </a:rPr>
              <a:t>Sarah</a:t>
            </a:r>
          </a:p>
          <a:p>
            <a:endParaRPr lang="en-US" i="1" dirty="0" smtClean="0">
              <a:ea typeface="Geneva" pitchFamily="29" charset="0"/>
              <a:cs typeface="Geneva" pitchFamily="29" charset="0"/>
            </a:endParaRPr>
          </a:p>
          <a:p>
            <a:r>
              <a:rPr lang="en-US" i="1" dirty="0" smtClean="0">
                <a:ea typeface="Geneva" pitchFamily="29" charset="0"/>
                <a:cs typeface="Geneva" pitchFamily="29" charset="0"/>
              </a:rPr>
              <a:t>This area also pull in DSCS</a:t>
            </a:r>
            <a:r>
              <a:rPr lang="en-US" i="1" baseline="0" dirty="0" smtClean="0">
                <a:ea typeface="Geneva" pitchFamily="29" charset="0"/>
                <a:cs typeface="Geneva" pitchFamily="29" charset="0"/>
              </a:rPr>
              <a:t> data about relationships so teams receive additional feedback and guidance.  </a:t>
            </a:r>
            <a:endParaRPr lang="en-US" i="1" dirty="0" smtClean="0">
              <a:ea typeface="Geneva" pitchFamily="29" charset="0"/>
              <a:cs typeface="Geneva" pitchFamily="29" charset="0"/>
            </a:endParaRPr>
          </a:p>
          <a:p>
            <a:endParaRPr lang="en-US" dirty="0" smtClean="0">
              <a:ea typeface="Geneva" pitchFamily="29" charset="0"/>
              <a:cs typeface="Geneva" pitchFamily="29" charset="0"/>
            </a:endParaRPr>
          </a:p>
          <a:p>
            <a:endParaRPr lang="en-US" dirty="0" smtClean="0">
              <a:ea typeface="Geneva" pitchFamily="29" charset="0"/>
              <a:cs typeface="Geneva" pitchFamily="29" charset="0"/>
            </a:endParaRPr>
          </a:p>
          <a:p>
            <a:endParaRPr lang="en-US" dirty="0" smtClean="0">
              <a:ea typeface="Geneva" pitchFamily="29" charset="0"/>
              <a:cs typeface="Geneva" pitchFamily="29" charset="0"/>
            </a:endParaRPr>
          </a:p>
          <a:p>
            <a:endParaRPr lang="en-US" dirty="0" smtClean="0">
              <a:ea typeface="Geneva" pitchFamily="29" charset="0"/>
              <a:cs typeface="Geneva" pitchFamily="29" charset="0"/>
            </a:endParaRPr>
          </a:p>
          <a:p>
            <a:endParaRPr lang="en-US" dirty="0" smtClean="0">
              <a:ea typeface="Geneva" pitchFamily="29" charset="0"/>
              <a:cs typeface="Geneva" pitchFamily="29" charset="0"/>
            </a:endParaRPr>
          </a:p>
        </p:txBody>
      </p:sp>
      <p:sp>
        <p:nvSpPr>
          <p:cNvPr id="2" name="Slide Number Placeholder 1"/>
          <p:cNvSpPr>
            <a:spLocks noGrp="1"/>
          </p:cNvSpPr>
          <p:nvPr>
            <p:ph type="sldNum" sz="quarter" idx="10"/>
          </p:nvPr>
        </p:nvSpPr>
        <p:spPr/>
        <p:txBody>
          <a:bodyPr/>
          <a:lstStyle/>
          <a:p>
            <a:pPr>
              <a:defRPr/>
            </a:pPr>
            <a:fld id="{5928075D-EE8E-481D-8B4C-29188F201B3B}" type="slidenum">
              <a:rPr lang="en-US" smtClean="0"/>
              <a:pPr>
                <a:defRPr/>
              </a:pPr>
              <a:t>47</a:t>
            </a:fld>
            <a:endParaRPr lang="en-US"/>
          </a:p>
        </p:txBody>
      </p:sp>
      <p:sp>
        <p:nvSpPr>
          <p:cNvPr id="3" name="Date Placeholder 2"/>
          <p:cNvSpPr>
            <a:spLocks noGrp="1"/>
          </p:cNvSpPr>
          <p:nvPr>
            <p:ph type="dt" idx="11"/>
          </p:nvPr>
        </p:nvSpPr>
        <p:spPr/>
        <p:txBody>
          <a:bodyPr/>
          <a:lstStyle/>
          <a:p>
            <a:pPr>
              <a:defRPr/>
            </a:pPr>
            <a:r>
              <a:rPr lang="en-US" smtClean="0"/>
              <a:t>2/19/2014</a:t>
            </a:r>
            <a:endParaRPr lang="en-US"/>
          </a:p>
        </p:txBody>
      </p:sp>
      <p:sp>
        <p:nvSpPr>
          <p:cNvPr id="4" name="Footer Placeholder 3"/>
          <p:cNvSpPr>
            <a:spLocks noGrp="1"/>
          </p:cNvSpPr>
          <p:nvPr>
            <p:ph type="ftr" sz="quarter" idx="12"/>
          </p:nvPr>
        </p:nvSpPr>
        <p:spPr/>
        <p:txBody>
          <a:bodyPr/>
          <a:lstStyle/>
          <a:p>
            <a:r>
              <a:rPr lang="en-US" smtClean="0"/>
              <a:t>NASP 2014</a:t>
            </a: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note that we have 40 other strategies</a:t>
            </a:r>
            <a:r>
              <a:rPr lang="en-US" baseline="0" dirty="0" smtClean="0"/>
              <a:t> for the other 4 components that align with our KF </a:t>
            </a:r>
            <a:r>
              <a:rPr lang="en-US" baseline="0" dirty="0" err="1" smtClean="0"/>
              <a:t>eval</a:t>
            </a:r>
            <a:endParaRPr lang="en-US" baseline="0" dirty="0" smtClean="0"/>
          </a:p>
          <a:p>
            <a:endParaRPr lang="en-US" baseline="0" dirty="0" smtClean="0"/>
          </a:p>
          <a:p>
            <a:r>
              <a:rPr lang="en-US" baseline="0" dirty="0" smtClean="0"/>
              <a:t>DB – I included the exact wording on first item because it is so important and seem so relevant to bullying</a:t>
            </a:r>
          </a:p>
        </p:txBody>
      </p:sp>
      <p:sp>
        <p:nvSpPr>
          <p:cNvPr id="4" name="Slide Number Placeholder 3"/>
          <p:cNvSpPr>
            <a:spLocks noGrp="1"/>
          </p:cNvSpPr>
          <p:nvPr>
            <p:ph type="sldNum" sz="quarter" idx="10"/>
          </p:nvPr>
        </p:nvSpPr>
        <p:spPr/>
        <p:txBody>
          <a:bodyPr/>
          <a:lstStyle/>
          <a:p>
            <a:fld id="{E1700697-8640-4943-9F8F-D9212D830804}" type="slidenum">
              <a:rPr lang="en-US" smtClean="0"/>
              <a:pPr/>
              <a:t>48</a:t>
            </a:fld>
            <a:endParaRPr lang="en-US"/>
          </a:p>
        </p:txBody>
      </p:sp>
      <p:sp>
        <p:nvSpPr>
          <p:cNvPr id="5" name="Date Placeholder 4"/>
          <p:cNvSpPr>
            <a:spLocks noGrp="1"/>
          </p:cNvSpPr>
          <p:nvPr>
            <p:ph type="dt" idx="11"/>
          </p:nvPr>
        </p:nvSpPr>
        <p:spPr/>
        <p:txBody>
          <a:bodyPr/>
          <a:lstStyle/>
          <a:p>
            <a:r>
              <a:rPr lang="en-US" smtClean="0"/>
              <a:t>2/19/2014</a:t>
            </a:r>
            <a:endParaRPr lang="en-US"/>
          </a:p>
        </p:txBody>
      </p:sp>
      <p:sp>
        <p:nvSpPr>
          <p:cNvPr id="6" name="Footer Placeholder 5"/>
          <p:cNvSpPr>
            <a:spLocks noGrp="1"/>
          </p:cNvSpPr>
          <p:nvPr>
            <p:ph type="ftr" sz="quarter" idx="12"/>
          </p:nvPr>
        </p:nvSpPr>
        <p:spPr/>
        <p:txBody>
          <a:bodyPr/>
          <a:lstStyle/>
          <a:p>
            <a:r>
              <a:rPr lang="en-US" smtClean="0"/>
              <a:t>NASP 2014</a:t>
            </a:r>
            <a:endParaRPr lang="en-US"/>
          </a:p>
        </p:txBody>
      </p:sp>
    </p:spTree>
    <p:extLst>
      <p:ext uri="{BB962C8B-B14F-4D97-AF65-F5344CB8AC3E}">
        <p14:creationId xmlns:p14="http://schemas.microsoft.com/office/powerpoint/2010/main" val="19463953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For</a:t>
            </a:r>
            <a:r>
              <a:rPr lang="en-US" baseline="0" dirty="0" smtClean="0"/>
              <a:t> climate survey, as you have seen we have items related to all three areas.  We do not ask about how often punitive techniques are used during our external evaluation.  We do look at ODR data however.</a:t>
            </a:r>
            <a:endParaRPr lang="en-US" dirty="0" smtClean="0"/>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a:ln/>
        </p:spPr>
      </p:sp>
      <p:sp>
        <p:nvSpPr>
          <p:cNvPr id="147459" name="Rectangle 3"/>
          <p:cNvSpPr>
            <a:spLocks noGrp="1"/>
          </p:cNvSpPr>
          <p:nvPr>
            <p:ph type="body" idx="1"/>
          </p:nvPr>
        </p:nvSpPr>
        <p:spPr>
          <a:noFill/>
          <a:ln/>
        </p:spPr>
        <p:txBody>
          <a:bodyPr/>
          <a:lstStyle/>
          <a:p>
            <a:r>
              <a:rPr lang="en-US" b="1" dirty="0" smtClean="0">
                <a:ea typeface="Geneva" pitchFamily="-65" charset="-128"/>
                <a:cs typeface="Geneva" pitchFamily="-65" charset="-128"/>
              </a:rPr>
              <a:t>Sarah</a:t>
            </a:r>
          </a:p>
          <a:p>
            <a:endParaRPr lang="en-US" b="1" dirty="0" smtClean="0">
              <a:ea typeface="Geneva" pitchFamily="-65" charset="-128"/>
              <a:cs typeface="Geneva" pitchFamily="-65" charset="-128"/>
            </a:endParaRPr>
          </a:p>
          <a:p>
            <a:r>
              <a:rPr lang="en-US" b="1" dirty="0" smtClean="0">
                <a:ea typeface="Geneva" pitchFamily="-65" charset="-128"/>
                <a:cs typeface="Geneva" pitchFamily="-65" charset="-128"/>
              </a:rPr>
              <a:t>Can cut if needed</a:t>
            </a:r>
            <a:endParaRPr lang="en-US" b="1" dirty="0">
              <a:ea typeface="Geneva" pitchFamily="-65" charset="-128"/>
              <a:cs typeface="Geneva" pitchFamily="-65" charset="-128"/>
            </a:endParaRPr>
          </a:p>
          <a:p>
            <a:endParaRPr lang="en-US" b="1" dirty="0">
              <a:ea typeface="Geneva" pitchFamily="-65" charset="-128"/>
              <a:cs typeface="Geneva" pitchFamily="-65" charset="-128"/>
            </a:endParaRPr>
          </a:p>
          <a:p>
            <a:r>
              <a:rPr lang="en-US" dirty="0">
                <a:ea typeface="Geneva" pitchFamily="-65" charset="-128"/>
                <a:cs typeface="Geneva" pitchFamily="-65" charset="-128"/>
              </a:rPr>
              <a:t>This question also stems from Key Feature 3.  Similar to SET, but includes the “WHY” component which we feel is very important that the students receive that message with their acknowledgement.  </a:t>
            </a:r>
            <a:endParaRPr lang="en-US" dirty="0" smtClean="0">
              <a:ea typeface="Geneva" pitchFamily="-65" charset="-128"/>
              <a:cs typeface="Geneva" pitchFamily="-65" charset="-128"/>
            </a:endParaRPr>
          </a:p>
          <a:p>
            <a:endParaRPr lang="en-US" dirty="0" smtClean="0">
              <a:ea typeface="Geneva" pitchFamily="-65" charset="-128"/>
              <a:cs typeface="Geneva" pitchFamily="-65" charset="-128"/>
            </a:endParaRPr>
          </a:p>
          <a:p>
            <a:r>
              <a:rPr lang="en-US" dirty="0"/>
              <a:t>S-2a- </a:t>
            </a:r>
            <a:r>
              <a:rPr lang="en-US" i="1" dirty="0"/>
              <a:t>Have you received any recognition from a teacher or other adult in school for good behavior during the past week?</a:t>
            </a:r>
            <a:r>
              <a:rPr lang="en-US" dirty="0"/>
              <a:t> B. </a:t>
            </a:r>
            <a:r>
              <a:rPr lang="en-US" i="1" dirty="0"/>
              <a:t>If yes, why did you receive this recognition?</a:t>
            </a:r>
            <a:endParaRPr lang="en-US" dirty="0">
              <a:ea typeface="Geneva" pitchFamily="-65" charset="-128"/>
              <a:cs typeface="Geneva" pitchFamily="-65" charset="-128"/>
            </a:endParaRPr>
          </a:p>
        </p:txBody>
      </p:sp>
      <p:sp>
        <p:nvSpPr>
          <p:cNvPr id="2" name="Slide Number Placeholder 1"/>
          <p:cNvSpPr>
            <a:spLocks noGrp="1"/>
          </p:cNvSpPr>
          <p:nvPr>
            <p:ph type="sldNum" sz="quarter" idx="10"/>
          </p:nvPr>
        </p:nvSpPr>
        <p:spPr/>
        <p:txBody>
          <a:bodyPr/>
          <a:lstStyle/>
          <a:p>
            <a:pPr>
              <a:defRPr/>
            </a:pPr>
            <a:fld id="{5928075D-EE8E-481D-8B4C-29188F201B3B}" type="slidenum">
              <a:rPr lang="en-US" smtClean="0"/>
              <a:pPr>
                <a:defRPr/>
              </a:pPr>
              <a:t>51</a:t>
            </a:fld>
            <a:endParaRPr lang="en-US"/>
          </a:p>
        </p:txBody>
      </p:sp>
      <p:sp>
        <p:nvSpPr>
          <p:cNvPr id="3" name="Date Placeholder 2"/>
          <p:cNvSpPr>
            <a:spLocks noGrp="1"/>
          </p:cNvSpPr>
          <p:nvPr>
            <p:ph type="dt" idx="11"/>
          </p:nvPr>
        </p:nvSpPr>
        <p:spPr/>
        <p:txBody>
          <a:bodyPr/>
          <a:lstStyle/>
          <a:p>
            <a:pPr>
              <a:defRPr/>
            </a:pPr>
            <a:r>
              <a:rPr lang="en-US" smtClean="0"/>
              <a:t>2/19/2014</a:t>
            </a:r>
            <a:endParaRPr lang="en-US"/>
          </a:p>
        </p:txBody>
      </p:sp>
      <p:sp>
        <p:nvSpPr>
          <p:cNvPr id="4" name="Footer Placeholder 3"/>
          <p:cNvSpPr>
            <a:spLocks noGrp="1"/>
          </p:cNvSpPr>
          <p:nvPr>
            <p:ph type="ftr" sz="quarter" idx="12"/>
          </p:nvPr>
        </p:nvSpPr>
        <p:spPr/>
        <p:txBody>
          <a:bodyPr/>
          <a:lstStyle/>
          <a:p>
            <a:r>
              <a:rPr lang="en-US" smtClean="0"/>
              <a:t>NASP 2014</a:t>
            </a: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a:ln/>
        </p:spPr>
      </p:sp>
      <p:sp>
        <p:nvSpPr>
          <p:cNvPr id="147459" name="Rectangle 3"/>
          <p:cNvSpPr>
            <a:spLocks noGrp="1"/>
          </p:cNvSpPr>
          <p:nvPr>
            <p:ph type="body" idx="1"/>
          </p:nvPr>
        </p:nvSpPr>
        <p:spPr>
          <a:noFill/>
          <a:ln/>
        </p:spPr>
        <p:txBody>
          <a:bodyPr/>
          <a:lstStyle/>
          <a:p>
            <a:r>
              <a:rPr lang="en-US" b="1" dirty="0">
                <a:ea typeface="Geneva" pitchFamily="-65" charset="-128"/>
                <a:cs typeface="Geneva" pitchFamily="-65" charset="-128"/>
              </a:rPr>
              <a:t>Sarah</a:t>
            </a:r>
          </a:p>
          <a:p>
            <a:endParaRPr lang="en-US" dirty="0"/>
          </a:p>
          <a:p>
            <a:r>
              <a:rPr lang="en-US" i="1" dirty="0"/>
              <a:t>T-5-</a:t>
            </a:r>
            <a:r>
              <a:rPr lang="en-US" dirty="0"/>
              <a:t> </a:t>
            </a:r>
            <a:r>
              <a:rPr lang="en-US" i="1" dirty="0"/>
              <a:t>A student stands up for or comforts a peer who is being bullied, what would you say or do to recognize that student?</a:t>
            </a:r>
          </a:p>
          <a:p>
            <a:endParaRPr lang="en-US" i="1" dirty="0"/>
          </a:p>
          <a:p>
            <a:r>
              <a:rPr lang="en-US" i="1" dirty="0"/>
              <a:t>Reference PD – Strategic use of praise and rewards</a:t>
            </a:r>
            <a:endParaRPr lang="en-US" dirty="0">
              <a:ea typeface="Geneva" pitchFamily="-65" charset="-128"/>
              <a:cs typeface="Geneva" pitchFamily="-65" charset="-128"/>
            </a:endParaRPr>
          </a:p>
          <a:p>
            <a:r>
              <a:rPr lang="en-US" dirty="0">
                <a:ea typeface="Geneva" pitchFamily="-65" charset="-128"/>
                <a:cs typeface="Geneva" pitchFamily="-65" charset="-128"/>
              </a:rPr>
              <a:t> </a:t>
            </a:r>
            <a:endParaRPr lang="en-US" dirty="0" smtClean="0">
              <a:ea typeface="Geneva" pitchFamily="-65" charset="-128"/>
              <a:cs typeface="Geneva" pitchFamily="-65" charset="-128"/>
            </a:endParaRPr>
          </a:p>
          <a:p>
            <a:endParaRPr lang="en-US" dirty="0">
              <a:ea typeface="Geneva" pitchFamily="-65" charset="-128"/>
              <a:cs typeface="Geneva" pitchFamily="-65" charset="-128"/>
            </a:endParaRPr>
          </a:p>
          <a:p>
            <a:r>
              <a:rPr lang="en-US" dirty="0">
                <a:ea typeface="Geneva" pitchFamily="-65" charset="-128"/>
                <a:cs typeface="Geneva" pitchFamily="-65" charset="-128"/>
              </a:rPr>
              <a:t> </a:t>
            </a:r>
          </a:p>
        </p:txBody>
      </p:sp>
      <p:sp>
        <p:nvSpPr>
          <p:cNvPr id="2" name="Slide Number Placeholder 1"/>
          <p:cNvSpPr>
            <a:spLocks noGrp="1"/>
          </p:cNvSpPr>
          <p:nvPr>
            <p:ph type="sldNum" sz="quarter" idx="10"/>
          </p:nvPr>
        </p:nvSpPr>
        <p:spPr/>
        <p:txBody>
          <a:bodyPr/>
          <a:lstStyle/>
          <a:p>
            <a:pPr>
              <a:defRPr/>
            </a:pPr>
            <a:fld id="{5928075D-EE8E-481D-8B4C-29188F201B3B}" type="slidenum">
              <a:rPr lang="en-US" smtClean="0"/>
              <a:pPr>
                <a:defRPr/>
              </a:pPr>
              <a:t>52</a:t>
            </a:fld>
            <a:endParaRPr lang="en-US"/>
          </a:p>
        </p:txBody>
      </p:sp>
      <p:sp>
        <p:nvSpPr>
          <p:cNvPr id="3" name="Date Placeholder 2"/>
          <p:cNvSpPr>
            <a:spLocks noGrp="1"/>
          </p:cNvSpPr>
          <p:nvPr>
            <p:ph type="dt" idx="11"/>
          </p:nvPr>
        </p:nvSpPr>
        <p:spPr/>
        <p:txBody>
          <a:bodyPr/>
          <a:lstStyle/>
          <a:p>
            <a:pPr>
              <a:defRPr/>
            </a:pPr>
            <a:r>
              <a:rPr lang="en-US" smtClean="0"/>
              <a:t>2/19/2014</a:t>
            </a:r>
            <a:endParaRPr lang="en-US"/>
          </a:p>
        </p:txBody>
      </p:sp>
      <p:sp>
        <p:nvSpPr>
          <p:cNvPr id="4" name="Footer Placeholder 3"/>
          <p:cNvSpPr>
            <a:spLocks noGrp="1"/>
          </p:cNvSpPr>
          <p:nvPr>
            <p:ph type="ftr" sz="quarter" idx="12"/>
          </p:nvPr>
        </p:nvSpPr>
        <p:spPr/>
        <p:txBody>
          <a:bodyPr/>
          <a:lstStyle/>
          <a:p>
            <a:r>
              <a:rPr lang="en-US" smtClean="0"/>
              <a:t>NASP 2014</a:t>
            </a: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a:ln/>
        </p:spPr>
      </p:sp>
      <p:sp>
        <p:nvSpPr>
          <p:cNvPr id="147459" name="Rectangle 3"/>
          <p:cNvSpPr>
            <a:spLocks noGrp="1"/>
          </p:cNvSpPr>
          <p:nvPr>
            <p:ph type="body" idx="1"/>
          </p:nvPr>
        </p:nvSpPr>
        <p:spPr>
          <a:noFill/>
          <a:ln/>
        </p:spPr>
        <p:txBody>
          <a:bodyPr/>
          <a:lstStyle/>
          <a:p>
            <a:r>
              <a:rPr lang="en-US" b="1" dirty="0">
                <a:ea typeface="Geneva" pitchFamily="-65" charset="-128"/>
                <a:cs typeface="Geneva" pitchFamily="-65" charset="-128"/>
              </a:rPr>
              <a:t>Sarah</a:t>
            </a:r>
          </a:p>
          <a:p>
            <a:endParaRPr lang="en-US" dirty="0"/>
          </a:p>
          <a:p>
            <a:r>
              <a:rPr lang="en-US" dirty="0"/>
              <a:t>9 -10  teachers/staff interviewed respond that when a student is corrected for a behavior problem, the intervention includes (in addition to any punitive consequence or reinforcement system) strategies or techniques designed specifically to develop social &amp; emotional problem solving/decision making skills (e.g., guided problem solving, reasoning with the student, a focus on the impact of the behavior on </a:t>
            </a:r>
            <a:r>
              <a:rPr lang="en-US" i="1" dirty="0"/>
              <a:t>others</a:t>
            </a:r>
            <a:r>
              <a:rPr lang="en-US" dirty="0"/>
              <a:t>)</a:t>
            </a:r>
          </a:p>
          <a:p>
            <a:endParaRPr lang="en-US" dirty="0"/>
          </a:p>
          <a:p>
            <a:r>
              <a:rPr lang="en-US" dirty="0"/>
              <a:t>T-7b- </a:t>
            </a:r>
            <a:r>
              <a:rPr lang="en-US" i="1" dirty="0"/>
              <a:t>Beyond those classroom management strategies, when correcting misbehavior, how do you help students develop problem solving &amp; decision making skills? </a:t>
            </a:r>
            <a:endParaRPr lang="en-US" dirty="0"/>
          </a:p>
          <a:p>
            <a:endParaRPr lang="en-US" dirty="0">
              <a:ea typeface="Geneva" pitchFamily="-65" charset="-128"/>
              <a:cs typeface="Geneva" pitchFamily="-65" charset="-128"/>
            </a:endParaRPr>
          </a:p>
          <a:p>
            <a:r>
              <a:rPr lang="en-US" dirty="0">
                <a:ea typeface="Geneva" pitchFamily="-65" charset="-128"/>
                <a:cs typeface="Geneva" pitchFamily="-65" charset="-128"/>
              </a:rPr>
              <a:t> </a:t>
            </a:r>
          </a:p>
          <a:p>
            <a:r>
              <a:rPr lang="en-US" dirty="0">
                <a:ea typeface="Geneva" pitchFamily="-65" charset="-128"/>
                <a:cs typeface="Geneva" pitchFamily="-65" charset="-128"/>
              </a:rPr>
              <a:t> </a:t>
            </a:r>
          </a:p>
        </p:txBody>
      </p:sp>
      <p:sp>
        <p:nvSpPr>
          <p:cNvPr id="2" name="Slide Number Placeholder 1"/>
          <p:cNvSpPr>
            <a:spLocks noGrp="1"/>
          </p:cNvSpPr>
          <p:nvPr>
            <p:ph type="sldNum" sz="quarter" idx="10"/>
          </p:nvPr>
        </p:nvSpPr>
        <p:spPr/>
        <p:txBody>
          <a:bodyPr/>
          <a:lstStyle/>
          <a:p>
            <a:pPr>
              <a:defRPr/>
            </a:pPr>
            <a:fld id="{5928075D-EE8E-481D-8B4C-29188F201B3B}" type="slidenum">
              <a:rPr lang="en-US" smtClean="0"/>
              <a:pPr>
                <a:defRPr/>
              </a:pPr>
              <a:t>53</a:t>
            </a:fld>
            <a:endParaRPr lang="en-US"/>
          </a:p>
        </p:txBody>
      </p:sp>
      <p:sp>
        <p:nvSpPr>
          <p:cNvPr id="3" name="Date Placeholder 2"/>
          <p:cNvSpPr>
            <a:spLocks noGrp="1"/>
          </p:cNvSpPr>
          <p:nvPr>
            <p:ph type="dt" idx="11"/>
          </p:nvPr>
        </p:nvSpPr>
        <p:spPr/>
        <p:txBody>
          <a:bodyPr/>
          <a:lstStyle/>
          <a:p>
            <a:pPr>
              <a:defRPr/>
            </a:pPr>
            <a:r>
              <a:rPr lang="en-US" smtClean="0"/>
              <a:t>2/19/2014</a:t>
            </a:r>
            <a:endParaRPr lang="en-US"/>
          </a:p>
        </p:txBody>
      </p:sp>
      <p:sp>
        <p:nvSpPr>
          <p:cNvPr id="4" name="Footer Placeholder 3"/>
          <p:cNvSpPr>
            <a:spLocks noGrp="1"/>
          </p:cNvSpPr>
          <p:nvPr>
            <p:ph type="ftr" sz="quarter" idx="12"/>
          </p:nvPr>
        </p:nvSpPr>
        <p:spPr/>
        <p:txBody>
          <a:bodyPr/>
          <a:lstStyle/>
          <a:p>
            <a:r>
              <a:rPr lang="en-US" smtClean="0"/>
              <a:t>NASP 2014</a:t>
            </a: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dirty="0"/>
          </a:p>
          <a:p>
            <a:r>
              <a:rPr lang="en-US" dirty="0"/>
              <a:t>T-4-</a:t>
            </a:r>
            <a:r>
              <a:rPr lang="en-US" i="1" dirty="0"/>
              <a:t> a. Do teachers or other staff teach lessons intended to help develop social/emotional competencies?  </a:t>
            </a:r>
            <a:endParaRPr lang="en-US" dirty="0"/>
          </a:p>
          <a:p>
            <a:r>
              <a:rPr lang="en-US" i="1" dirty="0"/>
              <a:t>b. If so, how is this done?  When and where in the curriculum?</a:t>
            </a:r>
            <a:br>
              <a:rPr lang="en-US" i="1" dirty="0"/>
            </a:br>
            <a:r>
              <a:rPr lang="en-US" i="1" dirty="0"/>
              <a:t>E.g. (empathy, perspective taking, social problem solving) </a:t>
            </a:r>
            <a:endParaRPr lang="en-US" dirty="0"/>
          </a:p>
        </p:txBody>
      </p:sp>
      <p:sp>
        <p:nvSpPr>
          <p:cNvPr id="148484" name="Slide Number Placeholder 3"/>
          <p:cNvSpPr>
            <a:spLocks noGrp="1"/>
          </p:cNvSpPr>
          <p:nvPr>
            <p:ph type="sldNum" sz="quarter" idx="5"/>
          </p:nvPr>
        </p:nvSpPr>
        <p:spPr>
          <a:noFill/>
        </p:spPr>
        <p:txBody>
          <a:bodyPr/>
          <a:lstStyle/>
          <a:p>
            <a:fld id="{CFE740A2-EB24-41CF-AD0B-9B2A187C9D31}" type="slidenum">
              <a:rPr lang="en-US" smtClean="0"/>
              <a:pPr/>
              <a:t>54</a:t>
            </a:fld>
            <a:endParaRPr lang="en-US" smtClean="0"/>
          </a:p>
        </p:txBody>
      </p:sp>
      <p:sp>
        <p:nvSpPr>
          <p:cNvPr id="2" name="Date Placeholder 1"/>
          <p:cNvSpPr>
            <a:spLocks noGrp="1"/>
          </p:cNvSpPr>
          <p:nvPr>
            <p:ph type="dt" idx="10"/>
          </p:nvPr>
        </p:nvSpPr>
        <p:spPr/>
        <p:txBody>
          <a:bodyPr/>
          <a:lstStyle/>
          <a:p>
            <a:pPr>
              <a:defRPr/>
            </a:pPr>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lgn="l">
              <a:lnSpc>
                <a:spcPct val="60000"/>
              </a:lnSpc>
            </a:pPr>
            <a:r>
              <a:rPr lang="en-US" sz="1300" i="1" dirty="0">
                <a:latin typeface="Times New Roman" pitchFamily="18" charset="0"/>
              </a:rPr>
              <a:t>DB</a:t>
            </a:r>
          </a:p>
          <a:p>
            <a:pPr lvl="0" algn="l">
              <a:lnSpc>
                <a:spcPct val="60000"/>
              </a:lnSpc>
            </a:pPr>
            <a:r>
              <a:rPr lang="en-US" sz="1300" dirty="0">
                <a:latin typeface="Times New Roman" pitchFamily="18" charset="0"/>
              </a:rPr>
              <a:t>Today we will be focusing on the relationship between school climate and bullying victimization</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1122" indent="-288893" eaLnBrk="0" hangingPunct="0">
              <a:defRPr sz="2400">
                <a:solidFill>
                  <a:schemeClr val="tx1"/>
                </a:solidFill>
                <a:latin typeface="Arial" pitchFamily="34" charset="0"/>
                <a:ea typeface="ＭＳ Ｐゴシック" pitchFamily="34" charset="-128"/>
              </a:defRPr>
            </a:lvl2pPr>
            <a:lvl3pPr marL="1155573" indent="-231115" eaLnBrk="0" hangingPunct="0">
              <a:defRPr sz="2400">
                <a:solidFill>
                  <a:schemeClr val="tx1"/>
                </a:solidFill>
                <a:latin typeface="Arial" pitchFamily="34" charset="0"/>
                <a:ea typeface="ＭＳ Ｐゴシック" pitchFamily="34" charset="-128"/>
              </a:defRPr>
            </a:lvl3pPr>
            <a:lvl4pPr marL="1617802" indent="-231115" eaLnBrk="0" hangingPunct="0">
              <a:defRPr sz="2400">
                <a:solidFill>
                  <a:schemeClr val="tx1"/>
                </a:solidFill>
                <a:latin typeface="Arial" pitchFamily="34" charset="0"/>
                <a:ea typeface="ＭＳ Ｐゴシック" pitchFamily="34" charset="-128"/>
              </a:defRPr>
            </a:lvl4pPr>
            <a:lvl5pPr marL="2080031" indent="-231115" eaLnBrk="0" hangingPunct="0">
              <a:defRPr sz="2400">
                <a:solidFill>
                  <a:schemeClr val="tx1"/>
                </a:solidFill>
                <a:latin typeface="Arial" pitchFamily="34" charset="0"/>
                <a:ea typeface="ＭＳ Ｐゴシック" pitchFamily="34" charset="-128"/>
              </a:defRPr>
            </a:lvl5pPr>
            <a:lvl6pPr marL="2542261"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D17CEA6-6258-4987-9394-B475489DBB91}" type="slidenum">
              <a:rPr lang="en-US" sz="1200">
                <a:solidFill>
                  <a:prstClr val="black"/>
                </a:solidFill>
                <a:latin typeface="Calibri" pitchFamily="34" charset="0"/>
              </a:rPr>
              <a:pPr eaLnBrk="1" hangingPunct="1"/>
              <a:t>5</a:t>
            </a:fld>
            <a:endParaRPr lang="en-US" sz="1200">
              <a:solidFill>
                <a:prstClr val="black"/>
              </a:solidFill>
              <a:latin typeface="Calibri" pitchFamily="34" charset="0"/>
            </a:endParaRPr>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DB –</a:t>
            </a:r>
            <a:r>
              <a:rPr lang="en-US" baseline="0" dirty="0" smtClean="0"/>
              <a:t> won’t really talk about them but include?  We still need </a:t>
            </a:r>
            <a:r>
              <a:rPr lang="en-US" baseline="0" smtClean="0"/>
              <a:t>a summary</a:t>
            </a:r>
            <a:endParaRPr lang="en-US" baseline="0" dirty="0" smtClean="0"/>
          </a:p>
        </p:txBody>
      </p:sp>
      <p:sp>
        <p:nvSpPr>
          <p:cNvPr id="4" name="Slide Number Placeholder 3"/>
          <p:cNvSpPr>
            <a:spLocks noGrp="1"/>
          </p:cNvSpPr>
          <p:nvPr>
            <p:ph type="sldNum" sz="quarter" idx="10"/>
          </p:nvPr>
        </p:nvSpPr>
        <p:spPr/>
        <p:txBody>
          <a:bodyPr/>
          <a:lstStyle/>
          <a:p>
            <a:fld id="{E1700697-8640-4943-9F8F-D9212D830804}" type="slidenum">
              <a:rPr lang="en-US" smtClean="0">
                <a:solidFill>
                  <a:prstClr val="black"/>
                </a:solidFill>
              </a:rPr>
              <a:pPr/>
              <a:t>56</a:t>
            </a:fld>
            <a:endParaRPr lang="en-US">
              <a:solidFill>
                <a:prstClr val="black"/>
              </a:solidFill>
            </a:endParaRPr>
          </a:p>
        </p:txBody>
      </p:sp>
      <p:sp>
        <p:nvSpPr>
          <p:cNvPr id="5" name="Date Placeholder 4"/>
          <p:cNvSpPr>
            <a:spLocks noGrp="1"/>
          </p:cNvSpPr>
          <p:nvPr>
            <p:ph type="dt" idx="11"/>
          </p:nvPr>
        </p:nvSpPr>
        <p:spPr/>
        <p:txBody>
          <a:bodyPr/>
          <a:lstStyle/>
          <a:p>
            <a:r>
              <a:rPr lang="en-US" smtClean="0"/>
              <a:t>2/19/2014</a:t>
            </a:r>
            <a:endParaRPr lang="en-US"/>
          </a:p>
        </p:txBody>
      </p:sp>
      <p:sp>
        <p:nvSpPr>
          <p:cNvPr id="6" name="Footer Placeholder 5"/>
          <p:cNvSpPr>
            <a:spLocks noGrp="1"/>
          </p:cNvSpPr>
          <p:nvPr>
            <p:ph type="ftr" sz="quarter" idx="12"/>
          </p:nvPr>
        </p:nvSpPr>
        <p:spPr/>
        <p:txBody>
          <a:bodyPr/>
          <a:lstStyle/>
          <a:p>
            <a:r>
              <a:rPr lang="en-US" smtClean="0"/>
              <a:t>NASP 2014</a:t>
            </a:r>
            <a:endParaRPr lang="en-US"/>
          </a:p>
        </p:txBody>
      </p:sp>
    </p:spTree>
    <p:extLst>
      <p:ext uri="{BB962C8B-B14F-4D97-AF65-F5344CB8AC3E}">
        <p14:creationId xmlns:p14="http://schemas.microsoft.com/office/powerpoint/2010/main" val="41829930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TextEdit="1"/>
          </p:cNvSpPr>
          <p:nvPr>
            <p:ph type="sldImg"/>
          </p:nvPr>
        </p:nvSpPr>
        <p:spPr>
          <a:ln/>
        </p:spPr>
      </p:sp>
      <p:sp>
        <p:nvSpPr>
          <p:cNvPr id="151555" name="Rectangle 3"/>
          <p:cNvSpPr>
            <a:spLocks noGrp="1"/>
          </p:cNvSpPr>
          <p:nvPr>
            <p:ph type="body" idx="1"/>
          </p:nvPr>
        </p:nvSpPr>
        <p:spPr>
          <a:noFill/>
          <a:ln/>
        </p:spPr>
        <p:txBody>
          <a:bodyPr/>
          <a:lstStyle/>
          <a:p>
            <a:r>
              <a:rPr lang="en-US" dirty="0" smtClean="0">
                <a:ea typeface="Geneva" pitchFamily="29" charset="0"/>
                <a:cs typeface="Geneva" pitchFamily="29" charset="0"/>
              </a:rPr>
              <a:t>Sarah</a:t>
            </a:r>
          </a:p>
          <a:p>
            <a:endParaRPr lang="en-US" dirty="0" smtClean="0">
              <a:ea typeface="Geneva" pitchFamily="29" charset="0"/>
              <a:cs typeface="Geneva" pitchFamily="29" charset="0"/>
            </a:endParaRPr>
          </a:p>
          <a:p>
            <a:r>
              <a:rPr lang="en-US" dirty="0" smtClean="0">
                <a:ea typeface="Geneva" pitchFamily="29" charset="0"/>
                <a:cs typeface="Geneva" pitchFamily="29" charset="0"/>
              </a:rPr>
              <a:t>Assessment</a:t>
            </a:r>
            <a:r>
              <a:rPr lang="en-US" baseline="0" dirty="0" smtClean="0">
                <a:ea typeface="Geneva" pitchFamily="29" charset="0"/>
                <a:cs typeface="Geneva" pitchFamily="29" charset="0"/>
              </a:rPr>
              <a:t> tools are posted and we recently posted the technical manual for the school climate survey</a:t>
            </a:r>
            <a:endParaRPr lang="en-US" dirty="0" smtClean="0">
              <a:ea typeface="Geneva" pitchFamily="29" charset="0"/>
              <a:cs typeface="Geneva" pitchFamily="29" charset="0"/>
            </a:endParaRPr>
          </a:p>
          <a:p>
            <a:r>
              <a:rPr lang="en-US" dirty="0" smtClean="0">
                <a:ea typeface="Geneva" pitchFamily="29" charset="0"/>
                <a:cs typeface="Geneva" pitchFamily="29" charset="0"/>
              </a:rPr>
              <a:t>Note resources on website. </a:t>
            </a:r>
          </a:p>
          <a:p>
            <a:r>
              <a:rPr lang="en-US" dirty="0" smtClean="0">
                <a:ea typeface="Geneva" pitchFamily="29" charset="0"/>
                <a:cs typeface="Geneva" pitchFamily="29" charset="0"/>
              </a:rPr>
              <a:t>Any questions?</a:t>
            </a:r>
          </a:p>
          <a:p>
            <a:endParaRPr lang="en-US" dirty="0" smtClean="0">
              <a:ea typeface="Geneva" pitchFamily="29" charset="0"/>
              <a:cs typeface="Geneva" pitchFamily="29" charset="0"/>
            </a:endParaRPr>
          </a:p>
        </p:txBody>
      </p:sp>
      <p:sp>
        <p:nvSpPr>
          <p:cNvPr id="2" name="Slide Number Placeholder 1"/>
          <p:cNvSpPr>
            <a:spLocks noGrp="1"/>
          </p:cNvSpPr>
          <p:nvPr>
            <p:ph type="sldNum" sz="quarter" idx="10"/>
          </p:nvPr>
        </p:nvSpPr>
        <p:spPr/>
        <p:txBody>
          <a:bodyPr/>
          <a:lstStyle/>
          <a:p>
            <a:pPr>
              <a:defRPr/>
            </a:pPr>
            <a:fld id="{5928075D-EE8E-481D-8B4C-29188F201B3B}" type="slidenum">
              <a:rPr lang="en-US" smtClean="0"/>
              <a:pPr>
                <a:defRPr/>
              </a:pPr>
              <a:t>58</a:t>
            </a:fld>
            <a:endParaRPr lang="en-US"/>
          </a:p>
        </p:txBody>
      </p:sp>
      <p:sp>
        <p:nvSpPr>
          <p:cNvPr id="3" name="Date Placeholder 2"/>
          <p:cNvSpPr>
            <a:spLocks noGrp="1"/>
          </p:cNvSpPr>
          <p:nvPr>
            <p:ph type="dt" idx="11"/>
          </p:nvPr>
        </p:nvSpPr>
        <p:spPr/>
        <p:txBody>
          <a:bodyPr/>
          <a:lstStyle/>
          <a:p>
            <a:pPr>
              <a:defRPr/>
            </a:pPr>
            <a:r>
              <a:rPr lang="en-US" smtClean="0"/>
              <a:t>2/19/2014</a:t>
            </a:r>
            <a:endParaRPr lang="en-US"/>
          </a:p>
        </p:txBody>
      </p:sp>
      <p:sp>
        <p:nvSpPr>
          <p:cNvPr id="4" name="Footer Placeholder 3"/>
          <p:cNvSpPr>
            <a:spLocks noGrp="1"/>
          </p:cNvSpPr>
          <p:nvPr>
            <p:ph type="ftr" sz="quarter" idx="12"/>
          </p:nvPr>
        </p:nvSpPr>
        <p:spPr/>
        <p:txBody>
          <a:bodyPr/>
          <a:lstStyle/>
          <a:p>
            <a:r>
              <a:rPr lang="en-US" smtClean="0"/>
              <a:t>NASP 2014</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UPDATED 2013</a:t>
            </a:r>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UPDATED 2013</a:t>
            </a:r>
            <a:endParaRPr lang="en-US" baseline="0" dirty="0" smtClean="0"/>
          </a:p>
          <a:p>
            <a:pPr eaLnBrk="1" hangingPunct="1">
              <a:spcBef>
                <a:spcPct val="0"/>
              </a:spcBef>
            </a:pPr>
            <a:endParaRPr lang="en-US" dirty="0" smtClean="0"/>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4458">
              <a:defRPr/>
            </a:pPr>
            <a:r>
              <a:rPr lang="en-US" dirty="0"/>
              <a:t>UPDATED 2013</a:t>
            </a:r>
          </a:p>
          <a:p>
            <a:endParaRPr lang="en-US" b="1" dirty="0" smtClean="0"/>
          </a:p>
          <a:p>
            <a:endParaRPr lang="en-US" b="1" dirty="0" smtClean="0"/>
          </a:p>
          <a:p>
            <a:r>
              <a:rPr lang="en-US" b="1" dirty="0" smtClean="0"/>
              <a:t>Add something about lie items?</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1122" indent="-288893" eaLnBrk="0" hangingPunct="0">
              <a:defRPr sz="2400">
                <a:solidFill>
                  <a:schemeClr val="tx1"/>
                </a:solidFill>
                <a:latin typeface="Arial" pitchFamily="34" charset="0"/>
                <a:ea typeface="ＭＳ Ｐゴシック" pitchFamily="34" charset="-128"/>
              </a:defRPr>
            </a:lvl2pPr>
            <a:lvl3pPr marL="1155573" indent="-231115" eaLnBrk="0" hangingPunct="0">
              <a:defRPr sz="2400">
                <a:solidFill>
                  <a:schemeClr val="tx1"/>
                </a:solidFill>
                <a:latin typeface="Arial" pitchFamily="34" charset="0"/>
                <a:ea typeface="ＭＳ Ｐゴシック" pitchFamily="34" charset="-128"/>
              </a:defRPr>
            </a:lvl3pPr>
            <a:lvl4pPr marL="1617802" indent="-231115" eaLnBrk="0" hangingPunct="0">
              <a:defRPr sz="2400">
                <a:solidFill>
                  <a:schemeClr val="tx1"/>
                </a:solidFill>
                <a:latin typeface="Arial" pitchFamily="34" charset="0"/>
                <a:ea typeface="ＭＳ Ｐゴシック" pitchFamily="34" charset="-128"/>
              </a:defRPr>
            </a:lvl4pPr>
            <a:lvl5pPr marL="2080031" indent="-231115" eaLnBrk="0" hangingPunct="0">
              <a:defRPr sz="2400">
                <a:solidFill>
                  <a:schemeClr val="tx1"/>
                </a:solidFill>
                <a:latin typeface="Arial" pitchFamily="34" charset="0"/>
                <a:ea typeface="ＭＳ Ｐゴシック" pitchFamily="34" charset="-128"/>
              </a:defRPr>
            </a:lvl5pPr>
            <a:lvl6pPr marL="2542261"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defTabSz="462229"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6E0FDF4-14D3-4D8D-88A6-272A1F68E1B3}" type="slidenum">
              <a:rPr lang="en-US" sz="1200">
                <a:solidFill>
                  <a:prstClr val="black"/>
                </a:solidFill>
                <a:latin typeface="Calibri" pitchFamily="34" charset="0"/>
              </a:rPr>
              <a:pPr eaLnBrk="1" hangingPunct="1"/>
              <a:t>8</a:t>
            </a:fld>
            <a:endParaRPr lang="en-US" sz="1200">
              <a:solidFill>
                <a:prstClr val="black"/>
              </a:solidFill>
              <a:latin typeface="Calibri" pitchFamily="34" charset="0"/>
            </a:endParaRPr>
          </a:p>
        </p:txBody>
      </p:sp>
      <p:sp>
        <p:nvSpPr>
          <p:cNvPr id="2" name="Date Placeholder 1"/>
          <p:cNvSpPr>
            <a:spLocks noGrp="1"/>
          </p:cNvSpPr>
          <p:nvPr>
            <p:ph type="dt" idx="10"/>
          </p:nvPr>
        </p:nvSpPr>
        <p:spPr/>
        <p:txBody>
          <a:bodyPr/>
          <a:lstStyle/>
          <a:p>
            <a:r>
              <a:rPr lang="en-US" smtClean="0"/>
              <a:t>2/19/2014</a:t>
            </a:r>
            <a:endParaRPr lang="en-US"/>
          </a:p>
        </p:txBody>
      </p:sp>
      <p:sp>
        <p:nvSpPr>
          <p:cNvPr id="3" name="Footer Placeholder 2"/>
          <p:cNvSpPr>
            <a:spLocks noGrp="1"/>
          </p:cNvSpPr>
          <p:nvPr>
            <p:ph type="ftr" sz="quarter" idx="11"/>
          </p:nvPr>
        </p:nvSpPr>
        <p:spPr/>
        <p:txBody>
          <a:bodyPr/>
          <a:lstStyle/>
          <a:p>
            <a:r>
              <a:rPr lang="en-US" smtClean="0"/>
              <a:t>NASP 2014</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r>
              <a:rPr lang="en-US" baseline="0" dirty="0" smtClean="0"/>
              <a:t> 2013</a:t>
            </a:r>
          </a:p>
          <a:p>
            <a:endParaRPr lang="en-US" baseline="0" dirty="0" smtClean="0"/>
          </a:p>
          <a:p>
            <a:r>
              <a:rPr lang="en-US" baseline="0" dirty="0" smtClean="0"/>
              <a:t>DB –These areas address the SW discipline techniques</a:t>
            </a:r>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9</a:t>
            </a:fld>
            <a:endParaRPr lang="en-US"/>
          </a:p>
        </p:txBody>
      </p:sp>
      <p:sp>
        <p:nvSpPr>
          <p:cNvPr id="5" name="Date Placeholder 4"/>
          <p:cNvSpPr>
            <a:spLocks noGrp="1"/>
          </p:cNvSpPr>
          <p:nvPr>
            <p:ph type="dt" idx="11"/>
          </p:nvPr>
        </p:nvSpPr>
        <p:spPr/>
        <p:txBody>
          <a:bodyPr/>
          <a:lstStyle/>
          <a:p>
            <a:r>
              <a:rPr lang="en-US" smtClean="0"/>
              <a:t>2/19/2014</a:t>
            </a:r>
            <a:endParaRPr lang="en-US"/>
          </a:p>
        </p:txBody>
      </p:sp>
      <p:sp>
        <p:nvSpPr>
          <p:cNvPr id="6" name="Footer Placeholder 5"/>
          <p:cNvSpPr>
            <a:spLocks noGrp="1"/>
          </p:cNvSpPr>
          <p:nvPr>
            <p:ph type="ftr" sz="quarter" idx="12"/>
          </p:nvPr>
        </p:nvSpPr>
        <p:spPr/>
        <p:txBody>
          <a:bodyPr/>
          <a:lstStyle/>
          <a:p>
            <a:r>
              <a:rPr lang="en-US" smtClean="0"/>
              <a:t>NASP 2014</a:t>
            </a:r>
            <a:endParaRPr lang="en-US"/>
          </a:p>
        </p:txBody>
      </p:sp>
    </p:spTree>
    <p:extLst>
      <p:ext uri="{BB962C8B-B14F-4D97-AF65-F5344CB8AC3E}">
        <p14:creationId xmlns:p14="http://schemas.microsoft.com/office/powerpoint/2010/main" val="395816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fontAlgn="auto">
              <a:spcBef>
                <a:spcPts val="0"/>
              </a:spcBef>
              <a:spcAft>
                <a:spcPts val="0"/>
              </a:spcAft>
              <a:defRPr/>
            </a:lvl1pPr>
          </a:lstStyle>
          <a:p>
            <a:pPr>
              <a:defRPr/>
            </a:pPr>
            <a:r>
              <a:rPr lang="en-US" smtClean="0"/>
              <a:t>NASP, 2/19/14</a:t>
            </a:r>
            <a:endParaRPr lang="en-US"/>
          </a:p>
        </p:txBody>
      </p:sp>
      <p:sp>
        <p:nvSpPr>
          <p:cNvPr id="5" name="Slide Number Placeholder 5"/>
          <p:cNvSpPr>
            <a:spLocks noGrp="1"/>
          </p:cNvSpPr>
          <p:nvPr>
            <p:ph type="sldNum" sz="quarter" idx="11"/>
          </p:nvPr>
        </p:nvSpPr>
        <p:spPr/>
        <p:txBody>
          <a:bodyPr/>
          <a:lstStyle>
            <a:lvl1pPr>
              <a:defRPr/>
            </a:lvl1pPr>
          </a:lstStyle>
          <a:p>
            <a:fld id="{43885865-90C2-45BF-97B4-765B1643C39F}" type="slidenum">
              <a:rPr lang="en-US"/>
              <a:pPr/>
              <a:t>‹#›</a:t>
            </a:fld>
            <a:endParaRPr lang="en-US"/>
          </a:p>
        </p:txBody>
      </p:sp>
    </p:spTree>
    <p:extLst>
      <p:ext uri="{BB962C8B-B14F-4D97-AF65-F5344CB8AC3E}">
        <p14:creationId xmlns:p14="http://schemas.microsoft.com/office/powerpoint/2010/main" val="555099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04060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0005915"/>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26981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856747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289365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857042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147638"/>
            <a:ext cx="2130425" cy="5857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4325" y="147638"/>
            <a:ext cx="6242050" cy="5857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2331313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defRPr baseline="0">
                <a:solidFill>
                  <a:srgbClr val="0156A3"/>
                </a:solidFill>
                <a:latin typeface="Arial" pitchFamily="34" charset="0"/>
                <a:cs typeface="Arial" pitchFamily="34" charset="0"/>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rgbClr val="0156A3"/>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subtitle, authors/presenters, etc.</a:t>
            </a:r>
            <a:endParaRPr lang="en-US" dirty="0"/>
          </a:p>
        </p:txBody>
      </p:sp>
      <p:sp>
        <p:nvSpPr>
          <p:cNvPr id="4" name="Date Placeholder 3"/>
          <p:cNvSpPr>
            <a:spLocks noGrp="1"/>
          </p:cNvSpPr>
          <p:nvPr>
            <p:ph type="dt" sz="half" idx="10"/>
          </p:nvPr>
        </p:nvSpPr>
        <p:spPr/>
        <p:txBody>
          <a:bodyPr/>
          <a:lstStyle/>
          <a:p>
            <a:fld id="{996307DE-5835-41F2-907E-7967E834F04A}" type="datetimeFigureOut">
              <a:rPr lang="en-US" smtClean="0">
                <a:solidFill>
                  <a:prstClr val="black">
                    <a:tint val="75000"/>
                  </a:prstClr>
                </a:solidFill>
                <a:latin typeface="Arial"/>
              </a:rPr>
              <a:pPr/>
              <a:t>2/18/2014</a:t>
            </a:fld>
            <a:endParaRPr lang="en-US">
              <a:solidFill>
                <a:prstClr val="black">
                  <a:tint val="75000"/>
                </a:prstClr>
              </a:solidFill>
              <a:latin typeface="Arial"/>
            </a:endParaRPr>
          </a:p>
        </p:txBody>
      </p:sp>
      <p:sp>
        <p:nvSpPr>
          <p:cNvPr id="5" name="Footer Placeholder 4"/>
          <p:cNvSpPr>
            <a:spLocks noGrp="1"/>
          </p:cNvSpPr>
          <p:nvPr>
            <p:ph type="ftr" sz="quarter" idx="11"/>
          </p:nvPr>
        </p:nvSpPr>
        <p:spPr>
          <a:xfrm>
            <a:off x="3124200" y="6292205"/>
            <a:ext cx="2895600" cy="461665"/>
          </a:xfrm>
        </p:spPr>
        <p:txBody>
          <a:bodyPr/>
          <a:lstStyle>
            <a:lvl1pPr algn="ctr">
              <a:defRPr sz="1000" spc="-70" baseline="0">
                <a:solidFill>
                  <a:srgbClr val="0156A3"/>
                </a:solidFill>
                <a:latin typeface="Arial" pitchFamily="34" charset="0"/>
                <a:cs typeface="Arial" pitchFamily="34" charset="0"/>
              </a:defRPr>
            </a:lvl1pPr>
          </a:lstStyle>
          <a:p>
            <a:r>
              <a:rPr lang="en-US" dirty="0" smtClean="0"/>
              <a:t>Center for Disabilities Studies  •   University of Delaware  </a:t>
            </a:r>
            <a:br>
              <a:rPr lang="en-US" dirty="0" smtClean="0"/>
            </a:br>
            <a:r>
              <a:rPr lang="en-US" dirty="0" smtClean="0"/>
              <a:t>461 Wyoming Road  •   Newark, DE 19716  •   USA</a:t>
            </a:r>
            <a:br>
              <a:rPr lang="en-US" dirty="0" smtClean="0"/>
            </a:br>
            <a:r>
              <a:rPr lang="en-US" dirty="0" smtClean="0"/>
              <a:t>Phone: 302-831-6974  •   TDD: 302-831-4689 </a:t>
            </a:r>
            <a:endParaRPr lang="en-US" dirty="0"/>
          </a:p>
        </p:txBody>
      </p:sp>
      <p:sp>
        <p:nvSpPr>
          <p:cNvPr id="6" name="Slide Number Placeholder 5"/>
          <p:cNvSpPr>
            <a:spLocks noGrp="1"/>
          </p:cNvSpPr>
          <p:nvPr>
            <p:ph type="sldNum" sz="quarter" idx="12"/>
          </p:nvPr>
        </p:nvSpPr>
        <p:spPr/>
        <p:txBody>
          <a:bodyPr/>
          <a:lstStyle/>
          <a:p>
            <a:fld id="{8457F346-BFF9-4E7F-87CD-0FD6838EE85C}"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2724205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66800"/>
            <a:ext cx="8229600" cy="1143000"/>
          </a:xfrm>
          <a:prstGeom prst="rect">
            <a:avLst/>
          </a:prstGeom>
        </p:spPr>
        <p:txBody>
          <a:bodyPr/>
          <a:lstStyle>
            <a:lvl1pPr>
              <a:defRPr>
                <a:solidFill>
                  <a:srgbClr val="0156A3"/>
                </a:solidFill>
                <a:latin typeface="Arial" pitchFamily="34" charset="0"/>
                <a:cs typeface="Arial" pitchFamily="34" charset="0"/>
              </a:defRPr>
            </a:lvl1pPr>
          </a:lstStyle>
          <a:p>
            <a:r>
              <a:rPr lang="en-US" dirty="0" smtClean="0"/>
              <a:t>Slide Title</a:t>
            </a:r>
            <a:endParaRPr lang="en-US" dirty="0"/>
          </a:p>
        </p:txBody>
      </p:sp>
      <p:sp>
        <p:nvSpPr>
          <p:cNvPr id="3" name="Content Placeholder 2"/>
          <p:cNvSpPr>
            <a:spLocks noGrp="1"/>
          </p:cNvSpPr>
          <p:nvPr>
            <p:ph idx="1" hasCustomPrompt="1"/>
          </p:nvPr>
        </p:nvSpPr>
        <p:spPr>
          <a:xfrm>
            <a:off x="457200" y="2332037"/>
            <a:ext cx="8229600" cy="4373563"/>
          </a:xfrm>
        </p:spPr>
        <p:txBody>
          <a:bodyPr/>
          <a:lstStyle>
            <a:lvl1pPr>
              <a:defRPr/>
            </a:lvl1pPr>
          </a:lstStyle>
          <a:p>
            <a:pPr lvl="0"/>
            <a:r>
              <a:rPr lang="en-US" dirty="0" smtClean="0"/>
              <a:t>General Information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96307DE-5835-41F2-907E-7967E834F04A}" type="datetimeFigureOut">
              <a:rPr lang="en-US" smtClean="0">
                <a:solidFill>
                  <a:prstClr val="black">
                    <a:tint val="75000"/>
                  </a:prstClr>
                </a:solidFill>
                <a:latin typeface="Arial"/>
              </a:rPr>
              <a:pPr/>
              <a:t>2/18/2014</a:t>
            </a:fld>
            <a:endParaRPr lang="en-US">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57F346-BFF9-4E7F-87CD-0FD6838EE85C}"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1527943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066800"/>
            <a:ext cx="8229600" cy="762000"/>
          </a:xfrm>
          <a:prstGeom prst="rect">
            <a:avLst/>
          </a:prstGeom>
        </p:spPr>
        <p:txBody>
          <a:bodyPr/>
          <a:lstStyle>
            <a:lvl1pPr>
              <a:defRPr>
                <a:solidFill>
                  <a:srgbClr val="0156A3"/>
                </a:solidFill>
              </a:defRPr>
            </a:lvl1pPr>
          </a:lstStyle>
          <a:p>
            <a:r>
              <a:rPr lang="en-US" dirty="0" smtClean="0"/>
              <a:t>Slide Title</a:t>
            </a:r>
            <a:endParaRPr lang="en-US" dirty="0"/>
          </a:p>
        </p:txBody>
      </p:sp>
      <p:sp>
        <p:nvSpPr>
          <p:cNvPr id="3" name="Text Placeholder 2"/>
          <p:cNvSpPr>
            <a:spLocks noGrp="1"/>
          </p:cNvSpPr>
          <p:nvPr>
            <p:ph type="body" idx="1" hasCustomPrompt="1"/>
          </p:nvPr>
        </p:nvSpPr>
        <p:spPr>
          <a:xfrm>
            <a:off x="457200" y="1905000"/>
            <a:ext cx="4040188" cy="7731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List A</a:t>
            </a:r>
          </a:p>
        </p:txBody>
      </p:sp>
      <p:sp>
        <p:nvSpPr>
          <p:cNvPr id="4" name="Content Placeholder 3"/>
          <p:cNvSpPr>
            <a:spLocks noGrp="1"/>
          </p:cNvSpPr>
          <p:nvPr>
            <p:ph sz="half" idx="2" hasCustomPrompt="1"/>
          </p:nvPr>
        </p:nvSpPr>
        <p:spPr>
          <a:xfrm>
            <a:off x="457200" y="2678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905000"/>
            <a:ext cx="4041775" cy="7731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List B</a:t>
            </a:r>
          </a:p>
        </p:txBody>
      </p:sp>
      <p:sp>
        <p:nvSpPr>
          <p:cNvPr id="6" name="Content Placeholder 5"/>
          <p:cNvSpPr>
            <a:spLocks noGrp="1"/>
          </p:cNvSpPr>
          <p:nvPr>
            <p:ph sz="quarter" idx="4" hasCustomPrompt="1"/>
          </p:nvPr>
        </p:nvSpPr>
        <p:spPr>
          <a:xfrm>
            <a:off x="4645025" y="2678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22036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z="1800">
                <a:latin typeface="Arial" pitchFamily="34" charset="0"/>
                <a:ea typeface="Geneva" pitchFamily="-64" charset="0"/>
                <a:cs typeface="Geneva" pitchFamily="-64" charset="0"/>
              </a:defRPr>
            </a:lvl1pPr>
          </a:lstStyle>
          <a:p>
            <a:pPr defTabSz="457200" fontAlgn="base">
              <a:spcBef>
                <a:spcPct val="0"/>
              </a:spcBef>
              <a:spcAft>
                <a:spcPct val="0"/>
              </a:spcAft>
              <a:defRPr/>
            </a:pPr>
            <a:endParaRPr lang="en-US">
              <a:solidFill>
                <a:prstClr val="black"/>
              </a:solidFill>
            </a:endParaRPr>
          </a:p>
        </p:txBody>
      </p:sp>
      <p:sp>
        <p:nvSpPr>
          <p:cNvPr id="4" name="Rectangle 5"/>
          <p:cNvSpPr>
            <a:spLocks noGrp="1" noChangeArrowheads="1"/>
          </p:cNvSpPr>
          <p:nvPr>
            <p:ph type="ftr" sz="quarter" idx="11"/>
          </p:nvPr>
        </p:nvSpPr>
        <p:spPr/>
        <p:txBody>
          <a:bodyPr/>
          <a:lstStyle>
            <a:lvl1pPr>
              <a:defRPr>
                <a:solidFill>
                  <a:srgbClr val="2A00FF"/>
                </a:solidFill>
              </a:defRPr>
            </a:lvl1pPr>
          </a:lstStyle>
          <a:p>
            <a:pPr>
              <a:defRPr/>
            </a:pPr>
            <a:r>
              <a:rPr lang="en-US" smtClean="0"/>
              <a:t>NASP, 2/19/14</a:t>
            </a:r>
            <a:endParaRPr lang="en-US" dirty="0"/>
          </a:p>
        </p:txBody>
      </p:sp>
      <p:sp>
        <p:nvSpPr>
          <p:cNvPr id="5" name="Rectangle 6"/>
          <p:cNvSpPr>
            <a:spLocks noGrp="1" noChangeArrowheads="1"/>
          </p:cNvSpPr>
          <p:nvPr>
            <p:ph type="sldNum" sz="quarter" idx="12"/>
          </p:nvPr>
        </p:nvSpPr>
        <p:spPr/>
        <p:txBody>
          <a:bodyPr/>
          <a:lstStyle>
            <a:lvl1pPr>
              <a:defRPr/>
            </a:lvl1pPr>
          </a:lstStyle>
          <a:p>
            <a:fld id="{EB5CAF53-59BE-4B43-9913-99966D78FB5F}" type="slidenum">
              <a:rPr lang="en-US"/>
              <a:pPr/>
              <a:t>‹#›</a:t>
            </a:fld>
            <a:endParaRPr lang="en-US"/>
          </a:p>
        </p:txBody>
      </p:sp>
    </p:spTree>
    <p:extLst>
      <p:ext uri="{BB962C8B-B14F-4D97-AF65-F5344CB8AC3E}">
        <p14:creationId xmlns:p14="http://schemas.microsoft.com/office/powerpoint/2010/main" val="103927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231900"/>
            <a:ext cx="3008313" cy="825500"/>
          </a:xfrm>
          <a:prstGeom prst="rect">
            <a:avLst/>
          </a:prstGeom>
        </p:spPr>
        <p:txBody>
          <a:bodyPr anchor="b"/>
          <a:lstStyle>
            <a:lvl1pPr algn="l">
              <a:defRPr sz="2000" b="1" baseline="0">
                <a:solidFill>
                  <a:srgbClr val="0156A3"/>
                </a:solidFill>
              </a:defRPr>
            </a:lvl1pPr>
          </a:lstStyle>
          <a:p>
            <a:r>
              <a:rPr lang="en-US" dirty="0" smtClean="0"/>
              <a:t>Title </a:t>
            </a:r>
            <a:endParaRPr lang="en-US" dirty="0"/>
          </a:p>
        </p:txBody>
      </p:sp>
      <p:sp>
        <p:nvSpPr>
          <p:cNvPr id="3" name="Content Placeholder 2"/>
          <p:cNvSpPr>
            <a:spLocks noGrp="1"/>
          </p:cNvSpPr>
          <p:nvPr>
            <p:ph idx="1" hasCustomPrompt="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Content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2209800"/>
            <a:ext cx="3008313" cy="3916363"/>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Text goes here.</a:t>
            </a:r>
          </a:p>
        </p:txBody>
      </p:sp>
      <p:sp>
        <p:nvSpPr>
          <p:cNvPr id="5" name="Date Placeholder 4"/>
          <p:cNvSpPr>
            <a:spLocks noGrp="1"/>
          </p:cNvSpPr>
          <p:nvPr>
            <p:ph type="dt" sz="half" idx="10"/>
          </p:nvPr>
        </p:nvSpPr>
        <p:spPr/>
        <p:txBody>
          <a:bodyPr/>
          <a:lstStyle/>
          <a:p>
            <a:fld id="{996307DE-5835-41F2-907E-7967E834F04A}" type="datetimeFigureOut">
              <a:rPr lang="en-US" smtClean="0">
                <a:solidFill>
                  <a:prstClr val="black">
                    <a:tint val="75000"/>
                  </a:prstClr>
                </a:solidFill>
                <a:latin typeface="Arial"/>
              </a:rPr>
              <a:pPr/>
              <a:t>2/18/2014</a:t>
            </a:fld>
            <a:endParaRPr lang="en-US">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57F346-BFF9-4E7F-87CD-0FD6838EE85C}"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2503284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5376862"/>
            <a:ext cx="5486400" cy="566738"/>
          </a:xfrm>
          <a:prstGeom prst="rect">
            <a:avLst/>
          </a:prstGeom>
        </p:spPr>
        <p:txBody>
          <a:bodyPr anchor="b"/>
          <a:lstStyle>
            <a:lvl1pPr algn="l">
              <a:defRPr sz="2000" b="1">
                <a:solidFill>
                  <a:srgbClr val="0156A3"/>
                </a:solidFill>
              </a:defRPr>
            </a:lvl1pPr>
          </a:lstStyle>
          <a:p>
            <a:r>
              <a:rPr lang="en-US" dirty="0" smtClean="0"/>
              <a:t>Photo Caption</a:t>
            </a:r>
            <a:endParaRPr lang="en-US" dirty="0"/>
          </a:p>
        </p:txBody>
      </p:sp>
      <p:sp>
        <p:nvSpPr>
          <p:cNvPr id="3" name="Picture Placeholder 2"/>
          <p:cNvSpPr>
            <a:spLocks noGrp="1"/>
          </p:cNvSpPr>
          <p:nvPr>
            <p:ph type="pic" idx="1"/>
          </p:nvPr>
        </p:nvSpPr>
        <p:spPr>
          <a:xfrm>
            <a:off x="1792288" y="1143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1792288" y="60531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Additional information</a:t>
            </a:r>
          </a:p>
        </p:txBody>
      </p:sp>
    </p:spTree>
    <p:extLst>
      <p:ext uri="{BB962C8B-B14F-4D97-AF65-F5344CB8AC3E}">
        <p14:creationId xmlns:p14="http://schemas.microsoft.com/office/powerpoint/2010/main" val="1402193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6307DE-5835-41F2-907E-7967E834F04A}" type="datetimeFigureOut">
              <a:rPr lang="en-US" smtClean="0">
                <a:solidFill>
                  <a:prstClr val="black">
                    <a:tint val="75000"/>
                  </a:prstClr>
                </a:solidFill>
                <a:latin typeface="Arial"/>
              </a:rPr>
              <a:pPr/>
              <a:t>2/18/2014</a:t>
            </a:fld>
            <a:endParaRPr lang="en-US">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57F346-BFF9-4E7F-87CD-0FD6838EE85C}" type="slidenum">
              <a:rPr lang="en-US" smtClean="0">
                <a:solidFill>
                  <a:prstClr val="black">
                    <a:tint val="75000"/>
                  </a:prstClr>
                </a:solidFill>
                <a:latin typeface="Arial"/>
              </a:rPr>
              <a:pPr/>
              <a:t>‹#›</a:t>
            </a:fld>
            <a:endParaRPr lang="en-US">
              <a:solidFill>
                <a:prstClr val="black">
                  <a:tint val="75000"/>
                </a:prstClr>
              </a:solidFill>
              <a:latin typeface="Arial"/>
            </a:endParaRPr>
          </a:p>
        </p:txBody>
      </p:sp>
    </p:spTree>
    <p:extLst>
      <p:ext uri="{BB962C8B-B14F-4D97-AF65-F5344CB8AC3E}">
        <p14:creationId xmlns:p14="http://schemas.microsoft.com/office/powerpoint/2010/main" val="47993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fontAlgn="auto">
              <a:spcBef>
                <a:spcPts val="0"/>
              </a:spcBef>
              <a:spcAft>
                <a:spcPts val="0"/>
              </a:spcAft>
              <a:defRPr/>
            </a:lvl1pPr>
          </a:lstStyle>
          <a:p>
            <a:pPr>
              <a:defRPr/>
            </a:pPr>
            <a:r>
              <a:rPr lang="en-US" smtClean="0"/>
              <a:t>NASP, 2/19/14</a:t>
            </a:r>
            <a:endParaRPr lang="en-US"/>
          </a:p>
        </p:txBody>
      </p:sp>
      <p:sp>
        <p:nvSpPr>
          <p:cNvPr id="5" name="Slide Number Placeholder 5"/>
          <p:cNvSpPr>
            <a:spLocks noGrp="1"/>
          </p:cNvSpPr>
          <p:nvPr>
            <p:ph type="sldNum" sz="quarter" idx="11"/>
          </p:nvPr>
        </p:nvSpPr>
        <p:spPr/>
        <p:txBody>
          <a:bodyPr/>
          <a:lstStyle>
            <a:lvl1pPr>
              <a:defRPr/>
            </a:lvl1pPr>
          </a:lstStyle>
          <a:p>
            <a:fld id="{80D4F89C-6A92-4AC3-86B8-E115194A22E0}" type="slidenum">
              <a:rPr lang="en-US"/>
              <a:pPr/>
              <a:t>‹#›</a:t>
            </a:fld>
            <a:endParaRPr lang="en-US"/>
          </a:p>
        </p:txBody>
      </p:sp>
    </p:spTree>
    <p:extLst>
      <p:ext uri="{BB962C8B-B14F-4D97-AF65-F5344CB8AC3E}">
        <p14:creationId xmlns:p14="http://schemas.microsoft.com/office/powerpoint/2010/main" val="35729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fontAlgn="auto">
              <a:spcBef>
                <a:spcPts val="0"/>
              </a:spcBef>
              <a:spcAft>
                <a:spcPts val="0"/>
              </a:spcAft>
              <a:defRPr/>
            </a:lvl1pPr>
          </a:lstStyle>
          <a:p>
            <a:pPr>
              <a:defRPr/>
            </a:pPr>
            <a:r>
              <a:rPr lang="en-US" smtClean="0"/>
              <a:t>NASP, 2/19/14</a:t>
            </a:r>
            <a:endParaRPr lang="en-US"/>
          </a:p>
        </p:txBody>
      </p:sp>
    </p:spTree>
    <p:extLst>
      <p:ext uri="{BB962C8B-B14F-4D97-AF65-F5344CB8AC3E}">
        <p14:creationId xmlns:p14="http://schemas.microsoft.com/office/powerpoint/2010/main" val="2270659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1625"/>
            <a:ext cx="7772400"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normAutofit/>
          </a:bodyPr>
          <a:lstStyle/>
          <a:p>
            <a:pPr lvl="0"/>
            <a:endParaRPr lang="en-US" noProof="0"/>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endParaRPr lang="en-GB"/>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r>
              <a:rPr lang="en-GB" smtClean="0"/>
              <a:t>NASP, 2/19/14</a:t>
            </a:r>
            <a:endParaRPr lang="en-GB"/>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1F4A0668-F343-4548-BAF0-78A06ED5E05B}" type="slidenum">
              <a:rPr lang="en-GB"/>
              <a:pPr>
                <a:defRPr/>
              </a:pPr>
              <a:t>‹#›</a:t>
            </a:fld>
            <a:endParaRPr lang="en-GB"/>
          </a:p>
        </p:txBody>
      </p:sp>
    </p:spTree>
    <p:extLst>
      <p:ext uri="{BB962C8B-B14F-4D97-AF65-F5344CB8AC3E}">
        <p14:creationId xmlns:p14="http://schemas.microsoft.com/office/powerpoint/2010/main" val="2102905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SSSTA-logo.png"/>
          <p:cNvPicPr>
            <a:picLocks noChangeAspect="1"/>
          </p:cNvPicPr>
          <p:nvPr userDrawn="1"/>
        </p:nvPicPr>
        <p:blipFill>
          <a:blip r:embed="rId3"/>
          <a:srcRect/>
          <a:stretch>
            <a:fillRect/>
          </a:stretch>
        </p:blipFill>
        <p:spPr bwMode="auto">
          <a:xfrm>
            <a:off x="6700838" y="6173788"/>
            <a:ext cx="2138362" cy="581025"/>
          </a:xfrm>
          <a:prstGeom prst="rect">
            <a:avLst/>
          </a:prstGeom>
          <a:noFill/>
          <a:ln w="9525">
            <a:noFill/>
            <a:miter lim="800000"/>
            <a:headEnd/>
            <a:tailEnd/>
          </a:ln>
        </p:spPr>
      </p:pic>
      <p:sp>
        <p:nvSpPr>
          <p:cNvPr id="12292" name="Rectangle 7"/>
          <p:cNvSpPr>
            <a:spLocks noGrp="1" noChangeArrowheads="1"/>
          </p:cNvSpPr>
          <p:nvPr>
            <p:ph type="ctrTitle"/>
          </p:nvPr>
        </p:nvSpPr>
        <p:spPr>
          <a:xfrm>
            <a:off x="863600" y="566116"/>
            <a:ext cx="7485063" cy="960438"/>
          </a:xfrm>
        </p:spPr>
        <p:txBody>
          <a:bodyPr anchor="t"/>
          <a:lstStyle>
            <a:lvl1pPr>
              <a:defRPr sz="3200">
                <a:solidFill>
                  <a:schemeClr val="bg1"/>
                </a:solidFill>
              </a:defRPr>
            </a:lvl1pPr>
          </a:lstStyle>
          <a:p>
            <a:pPr lvl="0"/>
            <a:r>
              <a:rPr lang="de-DE" noProof="0" dirty="0" smtClean="0"/>
              <a:t>Titelmasterformat durch Klicken bearbeiten</a:t>
            </a:r>
          </a:p>
        </p:txBody>
      </p:sp>
      <p:sp>
        <p:nvSpPr>
          <p:cNvPr id="12293" name="Rectangle 12"/>
          <p:cNvSpPr>
            <a:spLocks noGrp="1" noChangeArrowheads="1"/>
          </p:cNvSpPr>
          <p:nvPr>
            <p:ph type="subTitle" idx="1"/>
          </p:nvPr>
        </p:nvSpPr>
        <p:spPr>
          <a:xfrm>
            <a:off x="863600" y="1610691"/>
            <a:ext cx="7510463" cy="565150"/>
          </a:xfrm>
        </p:spPr>
        <p:txBody>
          <a:bodyPr/>
          <a:lstStyle>
            <a:lvl1pPr marL="0" indent="0">
              <a:buFont typeface="Wingdings" charset="0"/>
              <a:buNone/>
              <a:defRPr sz="2200" b="0">
                <a:solidFill>
                  <a:schemeClr val="bg1"/>
                </a:solidFill>
              </a:defRPr>
            </a:lvl1pPr>
          </a:lstStyle>
          <a:p>
            <a:pPr lvl="0"/>
            <a:r>
              <a:rPr lang="de-DE" noProof="0" smtClean="0"/>
              <a:t>Formatvorlage des Untertitelmasters durch Klicken bearbeiten</a:t>
            </a:r>
          </a:p>
        </p:txBody>
      </p:sp>
    </p:spTree>
    <p:extLst>
      <p:ext uri="{BB962C8B-B14F-4D97-AF65-F5344CB8AC3E}">
        <p14:creationId xmlns:p14="http://schemas.microsoft.com/office/powerpoint/2010/main" val="390881651"/>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0837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6939354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14325" y="1614488"/>
            <a:ext cx="4186238"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2963" y="1614488"/>
            <a:ext cx="418623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980874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tiff"/><Relationship Id="rId3" Type="http://schemas.openxmlformats.org/officeDocument/2006/relationships/slideLayout" Target="../slideLayouts/slideLayout19.xml"/><Relationship Id="rId7"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143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2590800"/>
            <a:ext cx="82296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ea typeface="+mn-ea"/>
                <a:cs typeface="+mn-cs"/>
              </a:defRPr>
            </a:lvl1pPr>
          </a:lstStyle>
          <a:p>
            <a:pPr defTabSz="457200" fontAlgn="base">
              <a:spcBef>
                <a:spcPct val="0"/>
              </a:spcBef>
              <a:spcAft>
                <a:spcPct val="0"/>
              </a:spcAft>
              <a:defRPr/>
            </a:pPr>
            <a:r>
              <a:rPr lang="en-US" smtClean="0"/>
              <a:t>NASP, 2/19/14</a:t>
            </a:r>
            <a:endParaRPr lang="en-US"/>
          </a:p>
        </p:txBody>
      </p:sp>
      <p:sp>
        <p:nvSpPr>
          <p:cNvPr id="8" name="Slide Number Placeholder 5"/>
          <p:cNvSpPr>
            <a:spLocks noGrp="1"/>
          </p:cNvSpPr>
          <p:nvPr>
            <p:ph type="sldNum" sz="quarter" idx="4"/>
          </p:nvPr>
        </p:nvSpPr>
        <p:spPr>
          <a:xfrm>
            <a:off x="7924800" y="6416675"/>
            <a:ext cx="838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48A54"/>
                </a:solidFill>
                <a:latin typeface="Helvetica Neue" charset="0"/>
              </a:defRPr>
            </a:lvl1pPr>
          </a:lstStyle>
          <a:p>
            <a:pPr defTabSz="457200" fontAlgn="base">
              <a:spcBef>
                <a:spcPct val="0"/>
              </a:spcBef>
              <a:spcAft>
                <a:spcPct val="0"/>
              </a:spcAft>
            </a:pPr>
            <a:fld id="{53AD2AAB-07E2-45CB-A68B-84FB9CA68FD7}" type="slidenum">
              <a:rPr lang="en-US">
                <a:ea typeface="ＭＳ Ｐゴシック" pitchFamily="34" charset="-128"/>
              </a:rPr>
              <a:pPr defTabSz="457200" fontAlgn="base">
                <a:spcBef>
                  <a:spcPct val="0"/>
                </a:spcBef>
                <a:spcAft>
                  <a:spcPct val="0"/>
                </a:spcAft>
              </a:pPr>
              <a:t>‹#›</a:t>
            </a:fld>
            <a:endParaRPr lang="en-US">
              <a:ea typeface="ＭＳ Ｐゴシック" pitchFamily="34" charset="-128"/>
            </a:endParaRPr>
          </a:p>
        </p:txBody>
      </p:sp>
    </p:spTree>
    <p:extLst>
      <p:ext uri="{BB962C8B-B14F-4D97-AF65-F5344CB8AC3E}">
        <p14:creationId xmlns:p14="http://schemas.microsoft.com/office/powerpoint/2010/main" val="2929900143"/>
      </p:ext>
    </p:extLst>
  </p:cSld>
  <p:clrMap bg1="lt1" tx1="dk1" bg2="lt2" tx2="dk2" accent1="accent1" accent2="accent2" accent3="accent3" accent4="accent4" accent5="accent5" accent6="accent6" hlink="hlink" folHlink="folHlink"/>
  <p:sldLayoutIdLst>
    <p:sldLayoutId id="2147483661" r:id="rId1"/>
    <p:sldLayoutId id="2147483663" r:id="rId2"/>
  </p:sldLayoutIdLst>
  <p:hf hdr="0" dt="0"/>
  <p:txStyles>
    <p:titleStyle>
      <a:lvl1pPr algn="ctr" defTabSz="457200" rtl="0" eaLnBrk="0" fontAlgn="base" hangingPunct="0">
        <a:spcBef>
          <a:spcPct val="0"/>
        </a:spcBef>
        <a:spcAft>
          <a:spcPct val="0"/>
        </a:spcAft>
        <a:defRPr sz="3200" kern="1200">
          <a:solidFill>
            <a:schemeClr val="tx1"/>
          </a:solidFill>
          <a:latin typeface="+mj-lt"/>
          <a:ea typeface="ＭＳ Ｐゴシック" charset="0"/>
          <a:cs typeface="+mj-cs"/>
        </a:defRPr>
      </a:lvl1pPr>
      <a:lvl2pPr algn="ctr" defTabSz="457200" rtl="0" eaLnBrk="0" fontAlgn="base" hangingPunct="0">
        <a:spcBef>
          <a:spcPct val="0"/>
        </a:spcBef>
        <a:spcAft>
          <a:spcPct val="0"/>
        </a:spcAft>
        <a:defRPr sz="3200">
          <a:solidFill>
            <a:schemeClr val="tx1"/>
          </a:solidFill>
          <a:latin typeface="Helvetica Neue" pitchFamily="-65" charset="0"/>
          <a:ea typeface="ＭＳ Ｐゴシック" charset="0"/>
          <a:cs typeface="Geneva" pitchFamily="-65" charset="-128"/>
        </a:defRPr>
      </a:lvl2pPr>
      <a:lvl3pPr algn="ctr" defTabSz="457200" rtl="0" eaLnBrk="0" fontAlgn="base" hangingPunct="0">
        <a:spcBef>
          <a:spcPct val="0"/>
        </a:spcBef>
        <a:spcAft>
          <a:spcPct val="0"/>
        </a:spcAft>
        <a:defRPr sz="3200">
          <a:solidFill>
            <a:schemeClr val="tx1"/>
          </a:solidFill>
          <a:latin typeface="Helvetica Neue" pitchFamily="-65" charset="0"/>
          <a:ea typeface="ＭＳ Ｐゴシック" charset="0"/>
          <a:cs typeface="Geneva" pitchFamily="-65" charset="-128"/>
        </a:defRPr>
      </a:lvl3pPr>
      <a:lvl4pPr algn="ctr" defTabSz="457200" rtl="0" eaLnBrk="0" fontAlgn="base" hangingPunct="0">
        <a:spcBef>
          <a:spcPct val="0"/>
        </a:spcBef>
        <a:spcAft>
          <a:spcPct val="0"/>
        </a:spcAft>
        <a:defRPr sz="3200">
          <a:solidFill>
            <a:schemeClr val="tx1"/>
          </a:solidFill>
          <a:latin typeface="Helvetica Neue" pitchFamily="-65" charset="0"/>
          <a:ea typeface="ＭＳ Ｐゴシック" charset="0"/>
          <a:cs typeface="Geneva" pitchFamily="-65" charset="-128"/>
        </a:defRPr>
      </a:lvl4pPr>
      <a:lvl5pPr algn="ctr" defTabSz="457200" rtl="0" eaLnBrk="0" fontAlgn="base" hangingPunct="0">
        <a:spcBef>
          <a:spcPct val="0"/>
        </a:spcBef>
        <a:spcAft>
          <a:spcPct val="0"/>
        </a:spcAft>
        <a:defRPr sz="3200">
          <a:solidFill>
            <a:schemeClr val="tx1"/>
          </a:solidFill>
          <a:latin typeface="Helvetica Neue" pitchFamily="-65" charset="0"/>
          <a:ea typeface="ＭＳ Ｐゴシック" charset="0"/>
          <a:cs typeface="Geneva" pitchFamily="-65" charset="-128"/>
        </a:defRPr>
      </a:lvl5pPr>
      <a:lvl6pPr marL="4572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6pPr>
      <a:lvl7pPr marL="9144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7pPr>
      <a:lvl8pPr marL="13716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8pPr>
      <a:lvl9pPr marL="18288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5"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143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2590800"/>
            <a:ext cx="82296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ea typeface="+mn-ea"/>
                <a:cs typeface="+mn-cs"/>
              </a:defRPr>
            </a:lvl1pPr>
          </a:lstStyle>
          <a:p>
            <a:pPr defTabSz="457200" fontAlgn="base">
              <a:spcBef>
                <a:spcPct val="0"/>
              </a:spcBef>
              <a:spcAft>
                <a:spcPct val="0"/>
              </a:spcAft>
              <a:defRPr/>
            </a:pPr>
            <a:r>
              <a:rPr lang="en-US" smtClean="0"/>
              <a:t>NASP, 2/19/14</a:t>
            </a:r>
            <a:endParaRPr lang="en-US"/>
          </a:p>
        </p:txBody>
      </p:sp>
      <p:sp>
        <p:nvSpPr>
          <p:cNvPr id="8" name="Slide Number Placeholder 5"/>
          <p:cNvSpPr>
            <a:spLocks noGrp="1"/>
          </p:cNvSpPr>
          <p:nvPr>
            <p:ph type="sldNum" sz="quarter" idx="4"/>
          </p:nvPr>
        </p:nvSpPr>
        <p:spPr>
          <a:xfrm>
            <a:off x="7924800" y="6416675"/>
            <a:ext cx="838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948A54"/>
                </a:solidFill>
                <a:latin typeface="Helvetica Neue" charset="0"/>
              </a:defRPr>
            </a:lvl1pPr>
          </a:lstStyle>
          <a:p>
            <a:pPr defTabSz="457200" fontAlgn="base">
              <a:spcBef>
                <a:spcPct val="0"/>
              </a:spcBef>
              <a:spcAft>
                <a:spcPct val="0"/>
              </a:spcAft>
            </a:pPr>
            <a:fld id="{B2F9A701-E895-46C7-A58F-1117C12964CE}"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spTree>
    <p:extLst>
      <p:ext uri="{BB962C8B-B14F-4D97-AF65-F5344CB8AC3E}">
        <p14:creationId xmlns:p14="http://schemas.microsoft.com/office/powerpoint/2010/main" val="460212721"/>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840" r:id="rId3"/>
  </p:sldLayoutIdLst>
  <p:hf hdr="0" dt="0"/>
  <p:txStyles>
    <p:titleStyle>
      <a:lvl1pPr algn="ctr" defTabSz="457200" rtl="0" eaLnBrk="0" fontAlgn="base" hangingPunct="0">
        <a:spcBef>
          <a:spcPct val="0"/>
        </a:spcBef>
        <a:spcAft>
          <a:spcPct val="0"/>
        </a:spcAft>
        <a:defRPr sz="3200" kern="1200">
          <a:solidFill>
            <a:schemeClr val="tx1"/>
          </a:solidFill>
          <a:latin typeface="+mj-lt"/>
          <a:ea typeface="ＭＳ Ｐゴシック" charset="0"/>
          <a:cs typeface="+mj-cs"/>
        </a:defRPr>
      </a:lvl1pPr>
      <a:lvl2pPr algn="ctr" defTabSz="457200" rtl="0" eaLnBrk="0" fontAlgn="base" hangingPunct="0">
        <a:spcBef>
          <a:spcPct val="0"/>
        </a:spcBef>
        <a:spcAft>
          <a:spcPct val="0"/>
        </a:spcAft>
        <a:defRPr sz="3200">
          <a:solidFill>
            <a:schemeClr val="tx1"/>
          </a:solidFill>
          <a:latin typeface="Helvetica Neue" pitchFamily="-65" charset="0"/>
          <a:ea typeface="ＭＳ Ｐゴシック" charset="0"/>
          <a:cs typeface="Geneva" pitchFamily="-65" charset="-128"/>
        </a:defRPr>
      </a:lvl2pPr>
      <a:lvl3pPr algn="ctr" defTabSz="457200" rtl="0" eaLnBrk="0" fontAlgn="base" hangingPunct="0">
        <a:spcBef>
          <a:spcPct val="0"/>
        </a:spcBef>
        <a:spcAft>
          <a:spcPct val="0"/>
        </a:spcAft>
        <a:defRPr sz="3200">
          <a:solidFill>
            <a:schemeClr val="tx1"/>
          </a:solidFill>
          <a:latin typeface="Helvetica Neue" pitchFamily="-65" charset="0"/>
          <a:ea typeface="ＭＳ Ｐゴシック" charset="0"/>
          <a:cs typeface="Geneva" pitchFamily="-65" charset="-128"/>
        </a:defRPr>
      </a:lvl3pPr>
      <a:lvl4pPr algn="ctr" defTabSz="457200" rtl="0" eaLnBrk="0" fontAlgn="base" hangingPunct="0">
        <a:spcBef>
          <a:spcPct val="0"/>
        </a:spcBef>
        <a:spcAft>
          <a:spcPct val="0"/>
        </a:spcAft>
        <a:defRPr sz="3200">
          <a:solidFill>
            <a:schemeClr val="tx1"/>
          </a:solidFill>
          <a:latin typeface="Helvetica Neue" pitchFamily="-65" charset="0"/>
          <a:ea typeface="ＭＳ Ｐゴシック" charset="0"/>
          <a:cs typeface="Geneva" pitchFamily="-65" charset="-128"/>
        </a:defRPr>
      </a:lvl4pPr>
      <a:lvl5pPr algn="ctr" defTabSz="457200" rtl="0" eaLnBrk="0" fontAlgn="base" hangingPunct="0">
        <a:spcBef>
          <a:spcPct val="0"/>
        </a:spcBef>
        <a:spcAft>
          <a:spcPct val="0"/>
        </a:spcAft>
        <a:defRPr sz="3200">
          <a:solidFill>
            <a:schemeClr val="tx1"/>
          </a:solidFill>
          <a:latin typeface="Helvetica Neue" pitchFamily="-65" charset="0"/>
          <a:ea typeface="ＭＳ Ｐゴシック" charset="0"/>
          <a:cs typeface="Geneva" pitchFamily="-65" charset="-128"/>
        </a:defRPr>
      </a:lvl5pPr>
      <a:lvl6pPr marL="4572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6pPr>
      <a:lvl7pPr marL="9144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7pPr>
      <a:lvl8pPr marL="13716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8pPr>
      <a:lvl9pPr marL="1828800" algn="ctr" defTabSz="457200" rtl="0" fontAlgn="base">
        <a:spcBef>
          <a:spcPct val="0"/>
        </a:spcBef>
        <a:spcAft>
          <a:spcPct val="0"/>
        </a:spcAft>
        <a:defRPr sz="3200">
          <a:solidFill>
            <a:schemeClr val="tx1"/>
          </a:solidFill>
          <a:latin typeface="Helvetica Neue" pitchFamily="-65" charset="0"/>
          <a:ea typeface="Geneva" pitchFamily="-65" charset="-128"/>
          <a:cs typeface="Geneva" pitchFamily="-65"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5"/>
          <p:cNvSpPr>
            <a:spLocks noChangeArrowheads="1"/>
          </p:cNvSpPr>
          <p:nvPr/>
        </p:nvSpPr>
        <p:spPr bwMode="gray">
          <a:xfrm>
            <a:off x="2162175" y="6408738"/>
            <a:ext cx="4784725" cy="247650"/>
          </a:xfrm>
          <a:prstGeom prst="rect">
            <a:avLst/>
          </a:prstGeom>
          <a:noFill/>
          <a:ln w="9525">
            <a:noFill/>
            <a:miter lim="800000"/>
            <a:headEnd/>
            <a:tailEnd/>
          </a:ln>
        </p:spPr>
        <p:txBody>
          <a:bodyPr/>
          <a:lstStyle/>
          <a:p>
            <a:pPr algn="ctr" fontAlgn="base">
              <a:spcBef>
                <a:spcPct val="0"/>
              </a:spcBef>
              <a:spcAft>
                <a:spcPct val="0"/>
              </a:spcAft>
              <a:defRPr/>
            </a:pPr>
            <a:endParaRPr lang="en-US" sz="1000" dirty="0">
              <a:solidFill>
                <a:srgbClr val="000000"/>
              </a:solidFill>
              <a:latin typeface="Arial" charset="0"/>
              <a:ea typeface="ＭＳ Ｐゴシック" charset="-128"/>
            </a:endParaRPr>
          </a:p>
        </p:txBody>
      </p:sp>
      <p:sp>
        <p:nvSpPr>
          <p:cNvPr id="1027" name="Rectangle 7"/>
          <p:cNvSpPr>
            <a:spLocks noGrp="1" noChangeArrowheads="1"/>
          </p:cNvSpPr>
          <p:nvPr>
            <p:ph type="title"/>
          </p:nvPr>
        </p:nvSpPr>
        <p:spPr bwMode="gray">
          <a:xfrm>
            <a:off x="314325" y="147638"/>
            <a:ext cx="5535613" cy="600075"/>
          </a:xfrm>
          <a:prstGeom prst="rect">
            <a:avLst/>
          </a:prstGeom>
          <a:noFill/>
          <a:ln w="9525">
            <a:noFill/>
            <a:miter lim="800000"/>
            <a:headEnd/>
            <a:tailEnd/>
          </a:ln>
        </p:spPr>
        <p:txBody>
          <a:bodyPr vert="horz" wrap="square" lIns="0" tIns="45720" rIns="0" bIns="45720" numCol="1" anchor="ctr" anchorCtr="0" compatLnSpc="1">
            <a:prstTxWarp prst="textNoShape">
              <a:avLst/>
            </a:prstTxWarp>
          </a:bodyPr>
          <a:lstStyle/>
          <a:p>
            <a:pPr lvl="0"/>
            <a:r>
              <a:rPr lang="de-DE" smtClean="0"/>
              <a:t>Klicken Sie, um das Titelformat zu bearbeiten</a:t>
            </a:r>
          </a:p>
        </p:txBody>
      </p:sp>
      <p:sp>
        <p:nvSpPr>
          <p:cNvPr id="1029" name="Rectangle 12"/>
          <p:cNvSpPr>
            <a:spLocks noGrp="1" noChangeArrowheads="1"/>
          </p:cNvSpPr>
          <p:nvPr>
            <p:ph type="body" idx="1"/>
          </p:nvPr>
        </p:nvSpPr>
        <p:spPr bwMode="gray">
          <a:xfrm>
            <a:off x="314325" y="1614488"/>
            <a:ext cx="8524875" cy="4391025"/>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die Formate des Vorlagentextes zu bearbeiten</a:t>
            </a:r>
          </a:p>
          <a:p>
            <a:pPr lvl="1"/>
            <a:r>
              <a:rPr lang="de-DE" smtClean="0"/>
              <a:t>Zweite Ebene</a:t>
            </a:r>
          </a:p>
          <a:p>
            <a:pPr lvl="2"/>
            <a:r>
              <a:rPr lang="de-DE" smtClean="0"/>
              <a:t>Dritte Ebene</a:t>
            </a:r>
          </a:p>
          <a:p>
            <a:pPr lvl="3"/>
            <a:r>
              <a:rPr lang="de-DE" smtClean="0"/>
              <a:t>Vierte Ebene</a:t>
            </a:r>
          </a:p>
        </p:txBody>
      </p:sp>
      <p:pic>
        <p:nvPicPr>
          <p:cNvPr id="1030" name="Picture 6" descr="SSSTA-logo.png"/>
          <p:cNvPicPr>
            <a:picLocks noChangeAspect="1"/>
          </p:cNvPicPr>
          <p:nvPr userDrawn="1"/>
        </p:nvPicPr>
        <p:blipFill>
          <a:blip r:embed="rId14"/>
          <a:srcRect/>
          <a:stretch>
            <a:fillRect/>
          </a:stretch>
        </p:blipFill>
        <p:spPr bwMode="auto">
          <a:xfrm>
            <a:off x="6700838" y="6173788"/>
            <a:ext cx="2138362" cy="581025"/>
          </a:xfrm>
          <a:prstGeom prst="rect">
            <a:avLst/>
          </a:prstGeom>
          <a:noFill/>
          <a:ln w="9525">
            <a:noFill/>
            <a:miter lim="800000"/>
            <a:headEnd/>
            <a:tailEnd/>
          </a:ln>
        </p:spPr>
      </p:pic>
      <p:sp>
        <p:nvSpPr>
          <p:cNvPr id="8" name="Slide Number Placeholder 2"/>
          <p:cNvSpPr txBox="1">
            <a:spLocks/>
          </p:cNvSpPr>
          <p:nvPr userDrawn="1"/>
        </p:nvSpPr>
        <p:spPr>
          <a:xfrm>
            <a:off x="219075" y="6352737"/>
            <a:ext cx="2133600"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tx1">
                    <a:tint val="75000"/>
                  </a:schemeClr>
                </a:solidFill>
                <a:latin typeface="Arial" charset="0"/>
                <a:ea typeface="ＭＳ Ｐゴシック" charset="-128"/>
                <a:cs typeface="+mn-cs"/>
              </a:defRPr>
            </a:lvl1pPr>
            <a:lvl2pPr marL="457200" algn="l" rtl="0" fontAlgn="base">
              <a:spcBef>
                <a:spcPct val="0"/>
              </a:spcBef>
              <a:spcAft>
                <a:spcPct val="0"/>
              </a:spcAft>
              <a:defRPr sz="2000" kern="1200">
                <a:solidFill>
                  <a:schemeClr val="tx1"/>
                </a:solidFill>
                <a:latin typeface="Arial" charset="0"/>
                <a:ea typeface="ＭＳ Ｐゴシック" charset="-128"/>
                <a:cs typeface="+mn-cs"/>
              </a:defRPr>
            </a:lvl2pPr>
            <a:lvl3pPr marL="914400" algn="l" rtl="0" fontAlgn="base">
              <a:spcBef>
                <a:spcPct val="0"/>
              </a:spcBef>
              <a:spcAft>
                <a:spcPct val="0"/>
              </a:spcAft>
              <a:defRPr sz="2000" kern="1200">
                <a:solidFill>
                  <a:schemeClr val="tx1"/>
                </a:solidFill>
                <a:latin typeface="Arial" charset="0"/>
                <a:ea typeface="ＭＳ Ｐゴシック" charset="-128"/>
                <a:cs typeface="+mn-cs"/>
              </a:defRPr>
            </a:lvl3pPr>
            <a:lvl4pPr marL="1371600" algn="l" rtl="0" fontAlgn="base">
              <a:spcBef>
                <a:spcPct val="0"/>
              </a:spcBef>
              <a:spcAft>
                <a:spcPct val="0"/>
              </a:spcAft>
              <a:defRPr sz="2000" kern="1200">
                <a:solidFill>
                  <a:schemeClr val="tx1"/>
                </a:solidFill>
                <a:latin typeface="Arial" charset="0"/>
                <a:ea typeface="ＭＳ Ｐゴシック" charset="-128"/>
                <a:cs typeface="+mn-cs"/>
              </a:defRPr>
            </a:lvl4pPr>
            <a:lvl5pPr marL="1828800" algn="l" rtl="0" fontAlgn="base">
              <a:spcBef>
                <a:spcPct val="0"/>
              </a:spcBef>
              <a:spcAft>
                <a:spcPct val="0"/>
              </a:spcAft>
              <a:defRPr sz="2000" kern="1200">
                <a:solidFill>
                  <a:schemeClr val="tx1"/>
                </a:solidFill>
                <a:latin typeface="Arial" charset="0"/>
                <a:ea typeface="ＭＳ Ｐゴシック" charset="-128"/>
                <a:cs typeface="+mn-cs"/>
              </a:defRPr>
            </a:lvl5pPr>
            <a:lvl6pPr marL="2286000" algn="l" defTabSz="914400" rtl="0" eaLnBrk="1" latinLnBrk="0" hangingPunct="1">
              <a:defRPr sz="2000" kern="1200">
                <a:solidFill>
                  <a:schemeClr val="tx1"/>
                </a:solidFill>
                <a:latin typeface="Arial" charset="0"/>
                <a:ea typeface="ＭＳ Ｐゴシック" charset="-128"/>
                <a:cs typeface="+mn-cs"/>
              </a:defRPr>
            </a:lvl6pPr>
            <a:lvl7pPr marL="2743200" algn="l" defTabSz="914400" rtl="0" eaLnBrk="1" latinLnBrk="0" hangingPunct="1">
              <a:defRPr sz="2000" kern="1200">
                <a:solidFill>
                  <a:schemeClr val="tx1"/>
                </a:solidFill>
                <a:latin typeface="Arial" charset="0"/>
                <a:ea typeface="ＭＳ Ｐゴシック" charset="-128"/>
                <a:cs typeface="+mn-cs"/>
              </a:defRPr>
            </a:lvl7pPr>
            <a:lvl8pPr marL="3200400" algn="l" defTabSz="914400" rtl="0" eaLnBrk="1" latinLnBrk="0" hangingPunct="1">
              <a:defRPr sz="2000" kern="1200">
                <a:solidFill>
                  <a:schemeClr val="tx1"/>
                </a:solidFill>
                <a:latin typeface="Arial" charset="0"/>
                <a:ea typeface="ＭＳ Ｐゴシック" charset="-128"/>
                <a:cs typeface="+mn-cs"/>
              </a:defRPr>
            </a:lvl8pPr>
            <a:lvl9pPr marL="3657600" algn="l" defTabSz="914400" rtl="0" eaLnBrk="1" latinLnBrk="0" hangingPunct="1">
              <a:defRPr sz="2000" kern="1200">
                <a:solidFill>
                  <a:schemeClr val="tx1"/>
                </a:solidFill>
                <a:latin typeface="Arial" charset="0"/>
                <a:ea typeface="ＭＳ Ｐゴシック" charset="-128"/>
                <a:cs typeface="+mn-cs"/>
              </a:defRPr>
            </a:lvl9pPr>
          </a:lstStyle>
          <a:p>
            <a:fld id="{F2B4F29A-599F-8247-858E-9A81801DC448}"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50816243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spd="med">
    <p:fade/>
  </p:transition>
  <p:hf hdr="0" dt="0"/>
  <p:txStyles>
    <p:titleStyle>
      <a:lvl1pPr algn="l" rtl="0" eaLnBrk="0" fontAlgn="base" hangingPunct="0">
        <a:lnSpc>
          <a:spcPct val="95000"/>
        </a:lnSpc>
        <a:spcBef>
          <a:spcPct val="0"/>
        </a:spcBef>
        <a:spcAft>
          <a:spcPct val="0"/>
        </a:spcAft>
        <a:defRPr sz="2400" b="1">
          <a:solidFill>
            <a:srgbClr val="FFFFFF"/>
          </a:solidFill>
          <a:latin typeface="+mj-lt"/>
          <a:ea typeface="+mj-ea"/>
          <a:cs typeface="ＭＳ Ｐゴシック" charset="-128"/>
        </a:defRPr>
      </a:lvl1pPr>
      <a:lvl2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2pPr>
      <a:lvl3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3pPr>
      <a:lvl4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4pPr>
      <a:lvl5pPr algn="l" rtl="0" eaLnBrk="0" fontAlgn="base" hangingPunct="0">
        <a:lnSpc>
          <a:spcPct val="95000"/>
        </a:lnSpc>
        <a:spcBef>
          <a:spcPct val="0"/>
        </a:spcBef>
        <a:spcAft>
          <a:spcPct val="0"/>
        </a:spcAft>
        <a:defRPr sz="2400" b="1">
          <a:solidFill>
            <a:srgbClr val="FFFFFF"/>
          </a:solidFill>
          <a:latin typeface="Arial" charset="0"/>
          <a:ea typeface="ＭＳ Ｐゴシック" charset="0"/>
          <a:cs typeface="ＭＳ Ｐゴシック" charset="-128"/>
        </a:defRPr>
      </a:lvl5pPr>
      <a:lvl6pPr marL="4572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6pPr>
      <a:lvl7pPr marL="9144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7pPr>
      <a:lvl8pPr marL="13716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8pPr>
      <a:lvl9pPr marL="1828800" algn="l" rtl="0" eaLnBrk="0" fontAlgn="base" hangingPunct="0">
        <a:lnSpc>
          <a:spcPct val="95000"/>
        </a:lnSpc>
        <a:spcBef>
          <a:spcPct val="0"/>
        </a:spcBef>
        <a:spcAft>
          <a:spcPct val="0"/>
        </a:spcAft>
        <a:defRPr sz="2400" b="1">
          <a:solidFill>
            <a:srgbClr val="FFFFFF"/>
          </a:solidFill>
          <a:latin typeface="Arial" charset="0"/>
          <a:ea typeface="ＭＳ Ｐゴシック" charset="0"/>
        </a:defRPr>
      </a:lvl9pPr>
    </p:titleStyle>
    <p:bodyStyle>
      <a:lvl1pPr marL="190500" indent="-190500" algn="l" rtl="0" eaLnBrk="0" fontAlgn="base" hangingPunct="0">
        <a:spcBef>
          <a:spcPct val="60000"/>
        </a:spcBef>
        <a:spcAft>
          <a:spcPct val="0"/>
        </a:spcAft>
        <a:buClr>
          <a:schemeClr val="accent1"/>
        </a:buClr>
        <a:buFont typeface="Wingdings" charset="2"/>
        <a:buChar char="§"/>
        <a:defRPr sz="2000" b="1">
          <a:solidFill>
            <a:schemeClr val="tx1"/>
          </a:solidFill>
          <a:latin typeface="+mn-lt"/>
          <a:ea typeface="+mn-ea"/>
          <a:cs typeface="ＭＳ Ｐゴシック" charset="-128"/>
        </a:defRPr>
      </a:lvl1pPr>
      <a:lvl2pPr marL="381000" indent="-188913" algn="l" rtl="0" eaLnBrk="0" fontAlgn="base" hangingPunct="0">
        <a:spcBef>
          <a:spcPct val="30000"/>
        </a:spcBef>
        <a:spcAft>
          <a:spcPct val="0"/>
        </a:spcAft>
        <a:buClr>
          <a:schemeClr val="accent1"/>
        </a:buClr>
        <a:buChar char="-"/>
        <a:defRPr>
          <a:solidFill>
            <a:schemeClr val="tx1"/>
          </a:solidFill>
          <a:latin typeface="+mn-lt"/>
          <a:ea typeface="+mn-ea"/>
        </a:defRPr>
      </a:lvl2pPr>
      <a:lvl3pPr marL="561975" indent="-179388" algn="l" rtl="0" eaLnBrk="0" fontAlgn="base" hangingPunct="0">
        <a:spcBef>
          <a:spcPct val="30000"/>
        </a:spcBef>
        <a:spcAft>
          <a:spcPct val="0"/>
        </a:spcAft>
        <a:buClr>
          <a:schemeClr val="accent1"/>
        </a:buClr>
        <a:buChar char="-"/>
        <a:defRPr sz="1600">
          <a:solidFill>
            <a:schemeClr val="tx1"/>
          </a:solidFill>
          <a:latin typeface="+mn-lt"/>
          <a:ea typeface="+mn-ea"/>
        </a:defRPr>
      </a:lvl3pPr>
      <a:lvl4pPr marL="768350" indent="-204788" algn="l" rtl="0" eaLnBrk="0" fontAlgn="base" hangingPunct="0">
        <a:spcBef>
          <a:spcPct val="30000"/>
        </a:spcBef>
        <a:spcAft>
          <a:spcPct val="0"/>
        </a:spcAft>
        <a:buClr>
          <a:schemeClr val="accent1"/>
        </a:buClr>
        <a:buChar char="-"/>
        <a:defRPr sz="1600">
          <a:solidFill>
            <a:schemeClr val="tx1"/>
          </a:solidFill>
          <a:latin typeface="+mn-lt"/>
          <a:ea typeface="+mn-ea"/>
        </a:defRPr>
      </a:lvl4pPr>
      <a:lvl5pPr marL="1050925" indent="-168275" algn="l" rtl="0" eaLnBrk="0" fontAlgn="base" hangingPunct="0">
        <a:spcBef>
          <a:spcPct val="40000"/>
        </a:spcBef>
        <a:spcAft>
          <a:spcPct val="0"/>
        </a:spcAft>
        <a:buClr>
          <a:schemeClr val="accent1"/>
        </a:buClr>
        <a:buFont typeface="Wingdings" charset="2"/>
        <a:buChar char="»"/>
        <a:defRPr sz="2000">
          <a:solidFill>
            <a:schemeClr val="tx1"/>
          </a:solidFill>
          <a:latin typeface="+mn-lt"/>
          <a:ea typeface="+mn-ea"/>
        </a:defRPr>
      </a:lvl5pPr>
      <a:lvl6pPr marL="15081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6pPr>
      <a:lvl7pPr marL="19653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7pPr>
      <a:lvl8pPr marL="24225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8pPr>
      <a:lvl9pPr marL="2879725" indent="-168275" algn="l" rtl="0" eaLnBrk="0" fontAlgn="base" hangingPunct="0">
        <a:spcBef>
          <a:spcPct val="40000"/>
        </a:spcBef>
        <a:spcAft>
          <a:spcPct val="0"/>
        </a:spcAft>
        <a:buClr>
          <a:schemeClr val="accent1"/>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General slide layout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307DE-5835-41F2-907E-7967E834F04A}" type="datetimeFigureOut">
              <a:rPr lang="en-US" smtClean="0">
                <a:solidFill>
                  <a:prstClr val="black">
                    <a:tint val="75000"/>
                  </a:prstClr>
                </a:solidFill>
                <a:latin typeface="Arial"/>
              </a:rPr>
              <a:pPr/>
              <a:t>2/18/2014</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2971800" y="6320135"/>
            <a:ext cx="3246081" cy="461665"/>
          </a:xfrm>
          <a:prstGeom prst="rect">
            <a:avLst/>
          </a:prstGeom>
        </p:spPr>
        <p:txBody>
          <a:bodyPr vert="horz" wrap="square" lIns="0" tIns="0" rIns="0" bIns="0" rtlCol="0" anchor="ctr" anchorCtr="1">
            <a:spAutoFit/>
          </a:bodyPr>
          <a:lstStyle>
            <a:lvl1pPr algn="ctr">
              <a:defRPr sz="1000" kern="1000" spc="0" baseline="0">
                <a:solidFill>
                  <a:srgbClr val="0156A3"/>
                </a:solidFill>
                <a:latin typeface="Arial" pitchFamily="34" charset="0"/>
              </a:defRPr>
            </a:lvl1pPr>
          </a:lstStyle>
          <a:p>
            <a:r>
              <a:rPr lang="en-US" dirty="0" smtClean="0"/>
              <a:t>Center for Disabilities Studies  •   University of Delaware  </a:t>
            </a:r>
            <a:br>
              <a:rPr lang="en-US" dirty="0" smtClean="0"/>
            </a:br>
            <a:r>
              <a:rPr lang="en-US" dirty="0" smtClean="0"/>
              <a:t>461 Wyoming Road  •   Newark, DE 19716  •   USA</a:t>
            </a:r>
            <a:br>
              <a:rPr lang="en-US" dirty="0" smtClean="0"/>
            </a:br>
            <a:r>
              <a:rPr lang="en-US" dirty="0" smtClean="0"/>
              <a:t>Phone: 302-831-6974  •   TDD: 302-831-4689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7F346-BFF9-4E7F-87CD-0FD6838EE85C}" type="slidenum">
              <a:rPr lang="en-US" smtClean="0">
                <a:solidFill>
                  <a:prstClr val="black">
                    <a:tint val="75000"/>
                  </a:prstClr>
                </a:solidFill>
                <a:latin typeface="Arial"/>
              </a:rPr>
              <a:pPr/>
              <a:t>‹#›</a:t>
            </a:fld>
            <a:endParaRPr lang="en-US">
              <a:solidFill>
                <a:prstClr val="black">
                  <a:tint val="75000"/>
                </a:prstClr>
              </a:solidFill>
              <a:latin typeface="Arial"/>
            </a:endParaRPr>
          </a:p>
        </p:txBody>
      </p:sp>
      <p:pic>
        <p:nvPicPr>
          <p:cNvPr id="8" name="Picture 7" descr="CDS-UD_logo_cmyk_300dpi_v2.tif"/>
          <p:cNvPicPr>
            <a:picLocks noChangeAspect="1"/>
          </p:cNvPicPr>
          <p:nvPr userDrawn="1"/>
        </p:nvPicPr>
        <p:blipFill>
          <a:blip r:embed="rId8" cstate="print"/>
          <a:stretch>
            <a:fillRect/>
          </a:stretch>
        </p:blipFill>
        <p:spPr>
          <a:xfrm>
            <a:off x="2712720" y="60960"/>
            <a:ext cx="3688080" cy="1005840"/>
          </a:xfrm>
          <a:prstGeom prst="rect">
            <a:avLst/>
          </a:prstGeom>
        </p:spPr>
      </p:pic>
    </p:spTree>
    <p:extLst>
      <p:ext uri="{BB962C8B-B14F-4D97-AF65-F5344CB8AC3E}">
        <p14:creationId xmlns:p14="http://schemas.microsoft.com/office/powerpoint/2010/main" val="1961849394"/>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156A3"/>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0156A3"/>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156A3"/>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156A3"/>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156A3"/>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mailto:gbear@udel.edu" TargetMode="External"/><Relationship Id="rId7" Type="http://schemas.openxmlformats.org/officeDocument/2006/relationships/image" Target="../media/image16.jpe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hyperlink" Target="http://www.delawarepbs.org/" TargetMode="External"/><Relationship Id="rId5" Type="http://schemas.openxmlformats.org/officeDocument/2006/relationships/hyperlink" Target="mailto:skhearn@udel.edu" TargetMode="External"/><Relationship Id="rId4" Type="http://schemas.openxmlformats.org/officeDocument/2006/relationships/hyperlink" Target="mailto:dboyer@udel.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a:lstStyle/>
          <a:p>
            <a:pPr>
              <a:spcAft>
                <a:spcPts val="600"/>
              </a:spcAft>
            </a:pPr>
            <a:r>
              <a:rPr lang="en-US" sz="3600" b="1" dirty="0" smtClean="0">
                <a:latin typeface="Perpetua"/>
                <a:cs typeface="Perpetua"/>
              </a:rPr>
              <a:t>Bullying </a:t>
            </a:r>
            <a:r>
              <a:rPr lang="en-US" sz="3600" b="1" dirty="0">
                <a:latin typeface="Perpetua"/>
                <a:cs typeface="Perpetua"/>
              </a:rPr>
              <a:t>Victimization and </a:t>
            </a:r>
            <a:r>
              <a:rPr lang="en-US" sz="3600" b="1" dirty="0" smtClean="0">
                <a:latin typeface="Perpetua"/>
                <a:cs typeface="Perpetua"/>
              </a:rPr>
              <a:t/>
            </a:r>
            <a:br>
              <a:rPr lang="en-US" sz="3600" b="1" dirty="0" smtClean="0">
                <a:latin typeface="Perpetua"/>
                <a:cs typeface="Perpetua"/>
              </a:rPr>
            </a:br>
            <a:r>
              <a:rPr lang="en-US" sz="3600" b="1" dirty="0" smtClean="0">
                <a:latin typeface="Perpetua"/>
                <a:cs typeface="Perpetua"/>
              </a:rPr>
              <a:t>School-wide </a:t>
            </a:r>
            <a:r>
              <a:rPr lang="en-US" sz="3600" b="1" dirty="0">
                <a:latin typeface="Perpetua"/>
                <a:cs typeface="Perpetua"/>
              </a:rPr>
              <a:t>Discipline: Their Relations to </a:t>
            </a:r>
            <a:r>
              <a:rPr lang="en-US" sz="3600" b="1" dirty="0" smtClean="0">
                <a:latin typeface="Perpetua"/>
                <a:cs typeface="Perpetua"/>
              </a:rPr>
              <a:t>School Climate</a:t>
            </a:r>
            <a:br>
              <a:rPr lang="en-US" sz="3600" b="1" dirty="0" smtClean="0">
                <a:latin typeface="Perpetua"/>
                <a:cs typeface="Perpetua"/>
              </a:rPr>
            </a:br>
            <a:r>
              <a:rPr lang="en-US" sz="3600" dirty="0" smtClean="0">
                <a:latin typeface="Perpetua"/>
                <a:cs typeface="Perpetua"/>
              </a:rPr>
              <a:t/>
            </a:r>
            <a:br>
              <a:rPr lang="en-US" sz="3600" dirty="0" smtClean="0">
                <a:latin typeface="Perpetua"/>
                <a:cs typeface="Perpetua"/>
              </a:rPr>
            </a:br>
            <a:endParaRPr lang="en-US" sz="2400" dirty="0" smtClean="0">
              <a:latin typeface="Perpetua"/>
              <a:cs typeface="Perpetua"/>
            </a:endParaRPr>
          </a:p>
        </p:txBody>
      </p:sp>
      <p:sp>
        <p:nvSpPr>
          <p:cNvPr id="5" name="Subtitle 4"/>
          <p:cNvSpPr>
            <a:spLocks noGrp="1"/>
          </p:cNvSpPr>
          <p:nvPr>
            <p:ph type="subTitle" idx="1"/>
          </p:nvPr>
        </p:nvSpPr>
        <p:spPr>
          <a:xfrm>
            <a:off x="1371600" y="4038600"/>
            <a:ext cx="6400800" cy="1752600"/>
          </a:xfrm>
        </p:spPr>
        <p:txBody>
          <a:bodyPr/>
          <a:lstStyle/>
          <a:p>
            <a:r>
              <a:rPr lang="en-US" sz="2400" dirty="0" err="1">
                <a:latin typeface="Perpetua"/>
                <a:cs typeface="Perpetua"/>
              </a:rPr>
              <a:t>Chunyan</a:t>
            </a:r>
            <a:r>
              <a:rPr lang="en-US" sz="2400" dirty="0">
                <a:latin typeface="Perpetua"/>
                <a:cs typeface="Perpetua"/>
              </a:rPr>
              <a:t> Yang</a:t>
            </a:r>
            <a:br>
              <a:rPr lang="en-US" sz="2400" dirty="0">
                <a:latin typeface="Perpetua"/>
                <a:cs typeface="Perpetua"/>
              </a:rPr>
            </a:br>
            <a:r>
              <a:rPr lang="en-US" sz="2400" dirty="0">
                <a:latin typeface="Perpetua"/>
                <a:cs typeface="Perpetua"/>
              </a:rPr>
              <a:t>George Bear </a:t>
            </a:r>
            <a:br>
              <a:rPr lang="en-US" sz="2400" dirty="0">
                <a:latin typeface="Perpetua"/>
                <a:cs typeface="Perpetua"/>
              </a:rPr>
            </a:br>
            <a:r>
              <a:rPr lang="en-US" sz="2400" dirty="0">
                <a:latin typeface="Perpetua"/>
                <a:cs typeface="Perpetua"/>
              </a:rPr>
              <a:t>Debby Boyer </a:t>
            </a:r>
            <a:br>
              <a:rPr lang="en-US" sz="2400" dirty="0">
                <a:latin typeface="Perpetua"/>
                <a:cs typeface="Perpetua"/>
              </a:rPr>
            </a:br>
            <a:r>
              <a:rPr lang="en-US" sz="2400" dirty="0">
                <a:latin typeface="Perpetua"/>
                <a:cs typeface="Perpetua"/>
              </a:rPr>
              <a:t>Sarah Hearn </a:t>
            </a:r>
            <a:r>
              <a:rPr lang="en-US" dirty="0">
                <a:latin typeface="Perpetua"/>
                <a:cs typeface="Perpetua"/>
              </a:rPr>
              <a:t/>
            </a:r>
            <a:br>
              <a:rPr lang="en-US" dirty="0">
                <a:latin typeface="Perpetua"/>
                <a:cs typeface="Perpetua"/>
              </a:rPr>
            </a:br>
            <a:r>
              <a:rPr lang="en-US" dirty="0">
                <a:latin typeface="Perpetua"/>
                <a:cs typeface="Perpetua"/>
              </a:rPr>
              <a:t/>
            </a:r>
            <a:br>
              <a:rPr lang="en-US" dirty="0">
                <a:latin typeface="Perpetua"/>
                <a:cs typeface="Perpetua"/>
              </a:rPr>
            </a:br>
            <a:endParaRPr lang="en-US" dirty="0"/>
          </a:p>
        </p:txBody>
      </p:sp>
      <p:sp>
        <p:nvSpPr>
          <p:cNvPr id="3" name="Footer Placeholder 2"/>
          <p:cNvSpPr>
            <a:spLocks noGrp="1"/>
          </p:cNvSpPr>
          <p:nvPr>
            <p:ph type="ftr" sz="quarter" idx="10"/>
          </p:nvPr>
        </p:nvSpPr>
        <p:spPr/>
        <p:txBody>
          <a:bodyPr/>
          <a:lstStyle/>
          <a:p>
            <a:pPr>
              <a:defRPr/>
            </a:pPr>
            <a:r>
              <a:rPr lang="en-US" dirty="0" smtClean="0">
                <a:solidFill>
                  <a:schemeClr val="bg1">
                    <a:lumMod val="50000"/>
                  </a:schemeClr>
                </a:solidFill>
              </a:rPr>
              <a:t>NASP, 2/19/14</a:t>
            </a:r>
            <a:endParaRPr lang="en-US" dirty="0">
              <a:solidFill>
                <a:schemeClr val="bg1">
                  <a:lumMod val="50000"/>
                </a:schemeClr>
              </a:solidFill>
            </a:endParaRPr>
          </a:p>
        </p:txBody>
      </p:sp>
      <p:pic>
        <p:nvPicPr>
          <p:cNvPr id="9" name="Picture 8" descr="StruttinYouDe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7634" y="4495800"/>
            <a:ext cx="1921565" cy="1524000"/>
          </a:xfrm>
          <a:prstGeom prst="rect">
            <a:avLst/>
          </a:prstGeom>
        </p:spPr>
      </p:pic>
    </p:spTree>
    <p:extLst>
      <p:ext uri="{BB962C8B-B14F-4D97-AF65-F5344CB8AC3E}">
        <p14:creationId xmlns:p14="http://schemas.microsoft.com/office/powerpoint/2010/main" val="5119391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609600" y="914400"/>
            <a:ext cx="8153400" cy="838200"/>
          </a:xfrm>
        </p:spPr>
        <p:txBody>
          <a:bodyPr/>
          <a:lstStyle/>
          <a:p>
            <a:r>
              <a:rPr lang="en-US" b="1" dirty="0" smtClean="0">
                <a:latin typeface="Perpetua" pitchFamily="18" charset="0"/>
                <a:ea typeface="ＭＳ Ｐゴシック" pitchFamily="34" charset="-128"/>
              </a:rPr>
              <a:t>Part II: Techniques Item Examples</a:t>
            </a:r>
          </a:p>
        </p:txBody>
      </p:sp>
      <p:sp>
        <p:nvSpPr>
          <p:cNvPr id="3" name="Content Placeholder 2"/>
          <p:cNvSpPr>
            <a:spLocks noGrp="1"/>
          </p:cNvSpPr>
          <p:nvPr>
            <p:ph idx="1"/>
          </p:nvPr>
        </p:nvSpPr>
        <p:spPr>
          <a:xfrm>
            <a:off x="187325" y="1722438"/>
            <a:ext cx="8956675" cy="4754562"/>
          </a:xfrm>
        </p:spPr>
        <p:txBody>
          <a:bodyPr>
            <a:normAutofit/>
          </a:bodyPr>
          <a:lstStyle/>
          <a:p>
            <a:pPr>
              <a:buFont typeface="Wingdings" pitchFamily="2" charset="2"/>
              <a:buNone/>
            </a:pPr>
            <a:r>
              <a:rPr lang="en-US" sz="2400" i="1" dirty="0" smtClean="0">
                <a:latin typeface="Perpetua" pitchFamily="18" charset="0"/>
                <a:cs typeface="Times New Roman" pitchFamily="18" charset="0"/>
              </a:rPr>
              <a:t>Use of Positive Techniques</a:t>
            </a:r>
            <a:endParaRPr lang="en-US" sz="2400" dirty="0" smtClean="0">
              <a:latin typeface="Perpetua" pitchFamily="18" charset="0"/>
              <a:cs typeface="Times New Roman" pitchFamily="18" charset="0"/>
            </a:endParaRPr>
          </a:p>
          <a:p>
            <a:pPr lvl="1">
              <a:buFont typeface="Arial" pitchFamily="34" charset="0"/>
              <a:buChar char="•"/>
            </a:pPr>
            <a:r>
              <a:rPr lang="ja-JP" altLang="en-US" sz="2400" dirty="0" smtClean="0">
                <a:latin typeface="Perpetua" pitchFamily="18" charset="0"/>
                <a:cs typeface="Times New Roman" pitchFamily="18" charset="0"/>
              </a:rPr>
              <a:t>“</a:t>
            </a:r>
            <a:r>
              <a:rPr lang="en-US" altLang="ja-JP" sz="2400" dirty="0" smtClean="0">
                <a:latin typeface="Perpetua" pitchFamily="18" charset="0"/>
                <a:cs typeface="Times New Roman" pitchFamily="18" charset="0"/>
              </a:rPr>
              <a:t>Students are praised often.</a:t>
            </a:r>
            <a:r>
              <a:rPr lang="ja-JP" altLang="en-US" sz="2400" dirty="0" smtClean="0">
                <a:latin typeface="Perpetua" pitchFamily="18" charset="0"/>
                <a:cs typeface="Times New Roman" pitchFamily="18" charset="0"/>
              </a:rPr>
              <a:t>”</a:t>
            </a:r>
            <a:endParaRPr lang="en-US" altLang="ja-JP" sz="2400" dirty="0" smtClean="0">
              <a:latin typeface="Perpetua" pitchFamily="18" charset="0"/>
              <a:cs typeface="Times New Roman" pitchFamily="18" charset="0"/>
            </a:endParaRPr>
          </a:p>
          <a:p>
            <a:pPr lvl="1">
              <a:buFont typeface="Arial" pitchFamily="34" charset="0"/>
              <a:buChar char="•"/>
            </a:pPr>
            <a:r>
              <a:rPr lang="ja-JP" altLang="en-US" sz="2400" dirty="0" smtClean="0">
                <a:latin typeface="Perpetua" pitchFamily="18" charset="0"/>
                <a:cs typeface="Times New Roman" pitchFamily="18" charset="0"/>
              </a:rPr>
              <a:t>“</a:t>
            </a:r>
            <a:r>
              <a:rPr lang="en-US" altLang="ja-JP" sz="2400" dirty="0" smtClean="0">
                <a:latin typeface="Perpetua" pitchFamily="18" charset="0"/>
                <a:cs typeface="Times New Roman" pitchFamily="18" charset="0"/>
              </a:rPr>
              <a:t>Classes get rewards for good behavior.</a:t>
            </a:r>
            <a:r>
              <a:rPr lang="ja-JP" altLang="en-US" sz="2400" dirty="0" smtClean="0">
                <a:latin typeface="Perpetua" pitchFamily="18" charset="0"/>
                <a:cs typeface="Times New Roman" pitchFamily="18" charset="0"/>
              </a:rPr>
              <a:t>”</a:t>
            </a:r>
            <a:endParaRPr lang="en-US" altLang="ja-JP" sz="2400" dirty="0" smtClean="0">
              <a:latin typeface="Perpetua" pitchFamily="18" charset="0"/>
              <a:cs typeface="Times New Roman" pitchFamily="18" charset="0"/>
            </a:endParaRPr>
          </a:p>
          <a:p>
            <a:pPr>
              <a:buFont typeface="Wingdings" pitchFamily="2" charset="2"/>
              <a:buNone/>
            </a:pPr>
            <a:r>
              <a:rPr lang="en-US" sz="2400" i="1" dirty="0" smtClean="0">
                <a:latin typeface="Perpetua" pitchFamily="18" charset="0"/>
                <a:cs typeface="Times New Roman" pitchFamily="18" charset="0"/>
              </a:rPr>
              <a:t>Use of Punitive Techniques</a:t>
            </a:r>
            <a:endParaRPr lang="en-US" sz="2400" dirty="0" smtClean="0">
              <a:solidFill>
                <a:srgbClr val="FF0000"/>
              </a:solidFill>
              <a:latin typeface="Perpetua" pitchFamily="18" charset="0"/>
              <a:cs typeface="Times New Roman" pitchFamily="18" charset="0"/>
            </a:endParaRPr>
          </a:p>
          <a:p>
            <a:pPr lvl="1">
              <a:buFont typeface="Arial" pitchFamily="34" charset="0"/>
              <a:buChar char="•"/>
            </a:pPr>
            <a:r>
              <a:rPr lang="ja-JP" altLang="en-US" sz="2400" dirty="0" smtClean="0">
                <a:latin typeface="Perpetua" pitchFamily="18" charset="0"/>
                <a:cs typeface="Times New Roman" pitchFamily="18" charset="0"/>
              </a:rPr>
              <a:t>“</a:t>
            </a:r>
            <a:r>
              <a:rPr lang="en-US" altLang="ja-JP" sz="2400" dirty="0" smtClean="0">
                <a:latin typeface="Perpetua" pitchFamily="18" charset="0"/>
                <a:cs typeface="Times New Roman" pitchFamily="18" charset="0"/>
              </a:rPr>
              <a:t>Students are punished a lot.</a:t>
            </a:r>
            <a:r>
              <a:rPr lang="ja-JP" altLang="en-US" sz="2400" dirty="0" smtClean="0">
                <a:latin typeface="Perpetua" pitchFamily="18" charset="0"/>
                <a:cs typeface="Times New Roman" pitchFamily="18" charset="0"/>
              </a:rPr>
              <a:t>”</a:t>
            </a:r>
            <a:endParaRPr lang="en-US" altLang="ja-JP" sz="2400" dirty="0" smtClean="0">
              <a:latin typeface="Perpetua" pitchFamily="18" charset="0"/>
              <a:cs typeface="Times New Roman" pitchFamily="18" charset="0"/>
            </a:endParaRPr>
          </a:p>
          <a:p>
            <a:pPr lvl="1">
              <a:buFont typeface="Arial" pitchFamily="34" charset="0"/>
              <a:buChar char="•"/>
            </a:pPr>
            <a:r>
              <a:rPr lang="ja-JP" altLang="en-US" sz="2400" dirty="0" smtClean="0">
                <a:latin typeface="Perpetua" pitchFamily="18" charset="0"/>
                <a:cs typeface="Times New Roman" pitchFamily="18" charset="0"/>
              </a:rPr>
              <a:t>“</a:t>
            </a:r>
            <a:r>
              <a:rPr lang="en-US" altLang="ja-JP" sz="2400" dirty="0">
                <a:latin typeface="Perpetua" pitchFamily="18" charset="0"/>
                <a:cs typeface="Times New Roman" pitchFamily="18" charset="0"/>
              </a:rPr>
              <a:t>Students are often sent out of class for breaking </a:t>
            </a:r>
            <a:r>
              <a:rPr lang="en-US" altLang="ja-JP" sz="2400" dirty="0" smtClean="0">
                <a:latin typeface="Perpetua" pitchFamily="18" charset="0"/>
                <a:cs typeface="Times New Roman" pitchFamily="18" charset="0"/>
              </a:rPr>
              <a:t>rules.</a:t>
            </a:r>
            <a:r>
              <a:rPr lang="ja-JP" altLang="en-US" sz="2400" dirty="0" smtClean="0">
                <a:latin typeface="Perpetua" pitchFamily="18" charset="0"/>
                <a:cs typeface="Times New Roman" pitchFamily="18" charset="0"/>
              </a:rPr>
              <a:t>”</a:t>
            </a:r>
            <a:endParaRPr lang="en-US" altLang="ja-JP" sz="2400" dirty="0" smtClean="0">
              <a:latin typeface="Perpetua" pitchFamily="18" charset="0"/>
              <a:cs typeface="Times New Roman" pitchFamily="18" charset="0"/>
            </a:endParaRPr>
          </a:p>
          <a:p>
            <a:pPr>
              <a:buFont typeface="Wingdings" pitchFamily="2" charset="2"/>
              <a:buNone/>
            </a:pPr>
            <a:r>
              <a:rPr lang="en-US" sz="2400" i="1" dirty="0" smtClean="0">
                <a:latin typeface="Perpetua" pitchFamily="18" charset="0"/>
                <a:cs typeface="Times New Roman" pitchFamily="18" charset="0"/>
              </a:rPr>
              <a:t>Use of Social Emotional Learning (SEL) Techniques</a:t>
            </a:r>
            <a:endParaRPr lang="en-US" sz="2400" dirty="0" smtClean="0">
              <a:latin typeface="Perpetua" pitchFamily="18" charset="0"/>
              <a:cs typeface="Times New Roman" pitchFamily="18" charset="0"/>
            </a:endParaRPr>
          </a:p>
          <a:p>
            <a:pPr lvl="1">
              <a:buFont typeface="Arial" pitchFamily="34" charset="0"/>
              <a:buChar char="•"/>
            </a:pPr>
            <a:r>
              <a:rPr lang="ja-JP" altLang="en-US" sz="2400" dirty="0" smtClean="0">
                <a:latin typeface="Perpetua" pitchFamily="18" charset="0"/>
                <a:cs typeface="Times New Roman" pitchFamily="18" charset="0"/>
              </a:rPr>
              <a:t>“</a:t>
            </a:r>
            <a:r>
              <a:rPr lang="en-US" altLang="ja-JP" sz="2400" dirty="0" smtClean="0">
                <a:latin typeface="Perpetua" pitchFamily="18" charset="0"/>
                <a:cs typeface="Times New Roman" pitchFamily="18" charset="0"/>
              </a:rPr>
              <a:t>Students are taught to feel responsible for how they act.</a:t>
            </a:r>
            <a:r>
              <a:rPr lang="ja-JP" altLang="en-US" sz="2400" dirty="0" smtClean="0">
                <a:latin typeface="Perpetua" pitchFamily="18" charset="0"/>
                <a:cs typeface="Times New Roman" pitchFamily="18" charset="0"/>
              </a:rPr>
              <a:t>”</a:t>
            </a:r>
            <a:endParaRPr lang="en-US" altLang="ja-JP" sz="2400" dirty="0" smtClean="0">
              <a:latin typeface="Perpetua" pitchFamily="18" charset="0"/>
              <a:cs typeface="Times New Roman" pitchFamily="18" charset="0"/>
            </a:endParaRPr>
          </a:p>
          <a:p>
            <a:pPr lvl="1">
              <a:buFont typeface="Arial" pitchFamily="34" charset="0"/>
              <a:buChar char="•"/>
            </a:pPr>
            <a:r>
              <a:rPr lang="ja-JP" altLang="en-US" sz="2400" dirty="0" smtClean="0">
                <a:latin typeface="Perpetua" pitchFamily="18" charset="0"/>
                <a:cs typeface="Times New Roman" pitchFamily="18" charset="0"/>
              </a:rPr>
              <a:t>“</a:t>
            </a:r>
            <a:r>
              <a:rPr lang="en-US" altLang="ja-JP" sz="2400" dirty="0" smtClean="0">
                <a:latin typeface="Perpetua" pitchFamily="18" charset="0"/>
                <a:cs typeface="Times New Roman" pitchFamily="18" charset="0"/>
              </a:rPr>
              <a:t>Students are taught to understand how others think and feel.</a:t>
            </a:r>
            <a:r>
              <a:rPr lang="ja-JP" altLang="en-US" sz="2400" dirty="0" smtClean="0">
                <a:latin typeface="Perpetua" pitchFamily="18" charset="0"/>
                <a:cs typeface="Times New Roman" pitchFamily="18" charset="0"/>
              </a:rPr>
              <a:t>”</a:t>
            </a:r>
            <a:endParaRPr lang="en-US" altLang="ja-JP" sz="2400" dirty="0" smtClean="0">
              <a:latin typeface="Perpetua" pitchFamily="18" charset="0"/>
              <a:cs typeface="Times New Roman" pitchFamily="18" charset="0"/>
            </a:endParaRPr>
          </a:p>
          <a:p>
            <a:endParaRPr lang="en-US" sz="2800" dirty="0" smtClean="0">
              <a:effectLst>
                <a:outerShdw blurRad="38100" dist="38100" dir="2700000" algn="tl">
                  <a:srgbClr val="C0C0C0"/>
                </a:outerShdw>
              </a:effectLst>
            </a:endParaRPr>
          </a:p>
        </p:txBody>
      </p:sp>
      <p:sp>
        <p:nvSpPr>
          <p:cNvPr id="2" name="Footer Placeholder 1"/>
          <p:cNvSpPr>
            <a:spLocks noGrp="1"/>
          </p:cNvSpPr>
          <p:nvPr>
            <p:ph type="ftr" sz="quarter" idx="10"/>
          </p:nvPr>
        </p:nvSpPr>
        <p:spPr/>
        <p:txBody>
          <a:bodyPr/>
          <a:lstStyle/>
          <a:p>
            <a:pPr>
              <a:defRPr/>
            </a:pPr>
            <a:r>
              <a:rPr lang="en-US" smtClean="0"/>
              <a:t>NASP, 2/19/14</a:t>
            </a:r>
            <a:endParaRPr lang="en-US"/>
          </a:p>
        </p:txBody>
      </p:sp>
    </p:spTree>
    <p:extLst>
      <p:ext uri="{BB962C8B-B14F-4D97-AF65-F5344CB8AC3E}">
        <p14:creationId xmlns:p14="http://schemas.microsoft.com/office/powerpoint/2010/main" val="3255329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145ED6"/>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65333765"/>
              </p:ext>
            </p:extLst>
          </p:nvPr>
        </p:nvGraphicFramePr>
        <p:xfrm>
          <a:off x="220579" y="104000"/>
          <a:ext cx="8686800" cy="6677800"/>
        </p:xfrm>
        <a:graphic>
          <a:graphicData uri="http://schemas.openxmlformats.org/drawingml/2006/table">
            <a:tbl>
              <a:tblPr/>
              <a:tblGrid>
                <a:gridCol w="1836821"/>
                <a:gridCol w="2286000"/>
                <a:gridCol w="2125579"/>
                <a:gridCol w="2438400"/>
              </a:tblGrid>
              <a:tr h="842333">
                <a:tc gridSpan="4">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rPr>
                        <a:t>Part III: Bullying &amp; IV: Engagement  (Individual Level)</a:t>
                      </a:r>
                      <a:endParaRPr kumimoji="0" lang="en-US" sz="2400" b="0" i="0"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endParaRPr>
                    </a:p>
                  </a:txBody>
                  <a:tcPr marL="29597" marR="29597" marT="66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24720">
                <a:tc gridSpan="2">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rPr>
                        <a:t>Student Survey</a:t>
                      </a:r>
                      <a:r>
                        <a:rPr kumimoji="0" lang="en-US" sz="2400" b="0" i="0"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rPr>
                        <a:t> </a:t>
                      </a:r>
                    </a:p>
                  </a:txBody>
                  <a:tcPr marL="29597" marR="29597" marT="66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smtClean="0">
                          <a:ln>
                            <a:noFill/>
                          </a:ln>
                          <a:solidFill>
                            <a:schemeClr val="tx1"/>
                          </a:solidFill>
                          <a:effectLst/>
                          <a:latin typeface="Perpetua" panose="02020502060401020303" pitchFamily="18" charset="0"/>
                          <a:ea typeface="ＭＳ Ｐゴシック" pitchFamily="34" charset="-128"/>
                          <a:cs typeface="Arial" pitchFamily="34" charset="0"/>
                        </a:rPr>
                        <a:t>Teacher/Staff Survey</a:t>
                      </a:r>
                      <a:r>
                        <a:rPr kumimoji="0" lang="en-US" sz="2400" b="0" i="0" u="none" strike="noStrike" cap="none" normalizeH="0" baseline="0" smtClean="0">
                          <a:ln>
                            <a:noFill/>
                          </a:ln>
                          <a:solidFill>
                            <a:schemeClr val="tx1"/>
                          </a:solidFill>
                          <a:effectLst/>
                          <a:latin typeface="Perpetua" panose="02020502060401020303" pitchFamily="18" charset="0"/>
                          <a:ea typeface="ＭＳ Ｐゴシック" pitchFamily="34" charset="-128"/>
                          <a:cs typeface="Arial" pitchFamily="34" charset="0"/>
                        </a:rPr>
                        <a:t> </a:t>
                      </a:r>
                    </a:p>
                  </a:txBody>
                  <a:tcPr marL="29597" marR="29597" marT="66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15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rPr>
                        <a:t>Home Survey</a:t>
                      </a:r>
                      <a:r>
                        <a:rPr kumimoji="0" lang="en-US" sz="2400" b="0" i="0"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rPr>
                        <a:t> </a:t>
                      </a:r>
                    </a:p>
                  </a:txBody>
                  <a:tcPr marL="29597" marR="29597" marT="6626"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46566">
                <a:tc rowSpan="4">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rPr>
                        <a:t>Bullying Victimization</a:t>
                      </a:r>
                      <a:r>
                        <a:rPr kumimoji="0" lang="en-US" sz="2400" b="0" i="0" u="none" strike="noStrike" cap="none" normalizeH="0" baseline="30000" dirty="0" smtClean="0">
                          <a:ln>
                            <a:noFill/>
                          </a:ln>
                          <a:solidFill>
                            <a:schemeClr val="tx1"/>
                          </a:solidFill>
                          <a:effectLst/>
                          <a:latin typeface="Perpetua" panose="02020502060401020303" pitchFamily="18" charset="0"/>
                          <a:ea typeface="ＭＳ Ｐゴシック" pitchFamily="34" charset="-128"/>
                          <a:cs typeface="Arial" pitchFamily="34" charset="0"/>
                        </a:rPr>
                        <a:t>1</a:t>
                      </a:r>
                      <a:endParaRPr kumimoji="0" lang="en-US" sz="2400" b="0" i="0"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rPr>
                        <a:t>Physical Bullying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Perpetua" panose="02020502060401020303" pitchFamily="18" charset="0"/>
                          <a:ea typeface="ＭＳ Ｐゴシック" pitchFamily="34" charset="-128"/>
                          <a:cs typeface="Arial" pitchFamily="34"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rPr>
                        <a:t>Physical Bullying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46566">
                <a:tc vMerge="1">
                  <a:txBody>
                    <a:bodyPr/>
                    <a:lstStyle/>
                    <a:p>
                      <a:endParaRPr lang="en-US"/>
                    </a:p>
                  </a:txBody>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rPr>
                        <a:t>Verbal Bullying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Perpetua" panose="02020502060401020303" pitchFamily="18" charset="0"/>
                          <a:ea typeface="ＭＳ Ｐゴシック" pitchFamily="34" charset="-128"/>
                          <a:cs typeface="Arial" pitchFamily="34" charset="0"/>
                        </a:rPr>
                        <a:t>Verbal Bullying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818169">
                <a:tc vMerge="1">
                  <a:txBody>
                    <a:bodyPr/>
                    <a:lstStyle/>
                    <a:p>
                      <a:endParaRPr lang="en-US"/>
                    </a:p>
                  </a:txBody>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rPr>
                        <a:t>Social/Relational Bullying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Perpetua" panose="02020502060401020303" pitchFamily="18" charset="0"/>
                          <a:ea typeface="ＭＳ Ｐゴシック" pitchFamily="34" charset="-128"/>
                          <a:cs typeface="Arial" pitchFamily="34" charset="0"/>
                        </a:rPr>
                        <a:t>Social/Relational Bullying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546566">
                <a:tc vMerge="1">
                  <a:txBody>
                    <a:bodyPr/>
                    <a:lstStyle/>
                    <a:p>
                      <a:endParaRPr lang="en-US"/>
                    </a:p>
                  </a:txBody>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Perpetua" panose="02020502060401020303" pitchFamily="18" charset="0"/>
                          <a:ea typeface="ＭＳ Ｐゴシック" pitchFamily="34" charset="-128"/>
                          <a:cs typeface="Arial" pitchFamily="34" charset="0"/>
                        </a:rPr>
                        <a:t>Cyberbullying</a:t>
                      </a:r>
                      <a:r>
                        <a:rPr kumimoji="0" lang="en-US" sz="2800" b="0" i="0" u="none" strike="noStrike" cap="none" normalizeH="0" baseline="30000" smtClean="0">
                          <a:ln>
                            <a:noFill/>
                          </a:ln>
                          <a:solidFill>
                            <a:schemeClr val="tx1"/>
                          </a:solidFill>
                          <a:effectLst/>
                          <a:latin typeface="Perpetua" panose="02020502060401020303" pitchFamily="18" charset="0"/>
                          <a:ea typeface="ＭＳ Ｐゴシック" pitchFamily="34" charset="-128"/>
                          <a:cs typeface="Arial" pitchFamily="34" charset="0"/>
                        </a:rPr>
                        <a:t>2</a:t>
                      </a:r>
                      <a:endParaRPr kumimoji="0" lang="en-US" sz="2400" b="0" i="0" u="none" strike="noStrike" cap="none" normalizeH="0" baseline="30000" smtClean="0">
                        <a:ln>
                          <a:noFill/>
                        </a:ln>
                        <a:solidFill>
                          <a:schemeClr val="tx1"/>
                        </a:solidFill>
                        <a:effectLst/>
                        <a:latin typeface="Perpetua" panose="02020502060401020303" pitchFamily="18" charset="0"/>
                        <a:ea typeface="ＭＳ Ｐゴシック" pitchFamily="34" charset="-128"/>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bg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bg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TlToBr>
                      <a:noFill/>
                    </a:lnTlToBr>
                    <a:lnBlToTr>
                      <a:noFill/>
                    </a:lnBlToTr>
                    <a:solidFill>
                      <a:schemeClr val="bg1"/>
                    </a:solidFill>
                  </a:tcPr>
                </a:tc>
              </a:tr>
              <a:tr h="844693">
                <a:tc rowSpan="2">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rPr>
                        <a:t>Student Engagement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rPr>
                        <a:t>Cognitive &amp; Behavioral</a:t>
                      </a:r>
                    </a:p>
                  </a:txBody>
                  <a:tcPr marL="68580" marR="68580" marT="0" marB="0" horzOverflow="overflow">
                    <a:lnL w="12700" cap="flat" cmpd="sng" algn="ctr">
                      <a:solidFill>
                        <a:srgbClr val="000000"/>
                      </a:solidFill>
                      <a:prstDash val="solid"/>
                      <a:round/>
                      <a:headEnd type="none" w="med" len="med"/>
                      <a:tailEnd type="none" w="med" len="med"/>
                    </a:lnL>
                    <a:solidFill>
                      <a:schemeClr val="bg1"/>
                    </a:solidFill>
                  </a:tcPr>
                </a:tc>
                <a:tc rowSpan="2">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30000" dirty="0" smtClean="0">
                          <a:ln>
                            <a:noFill/>
                          </a:ln>
                          <a:solidFill>
                            <a:schemeClr val="tx1"/>
                          </a:solidFill>
                          <a:effectLst/>
                          <a:latin typeface="Perpetua" panose="02020502060401020303" pitchFamily="18" charset="0"/>
                          <a:ea typeface="ＭＳ Ｐゴシック" pitchFamily="34" charset="-128"/>
                          <a:cs typeface="Arial" pitchFamily="34" charset="0"/>
                        </a:rPr>
                        <a:t> </a:t>
                      </a:r>
                      <a:endParaRPr kumimoji="0" lang="en-US" sz="2400" b="0" i="0"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endParaRPr>
                    </a:p>
                  </a:txBody>
                  <a:tcPr marL="68580" marR="68580" marT="0" marB="0" horzOverflow="overflow">
                    <a:solidFill>
                      <a:schemeClr val="bg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rPr>
                        <a:t>Cognitive &amp; Behavioral</a:t>
                      </a:r>
                    </a:p>
                  </a:txBody>
                  <a:tcPr marL="68580" marR="68580" marT="0" marB="0" horzOverflow="overflow">
                    <a:solidFill>
                      <a:schemeClr val="bg1"/>
                    </a:solidFill>
                  </a:tcPr>
                </a:tc>
              </a:tr>
              <a:tr h="844693">
                <a:tc vMerge="1">
                  <a:txBody>
                    <a:bodyPr/>
                    <a:lstStyle/>
                    <a:p>
                      <a:endParaRPr lang="en-US"/>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rPr>
                        <a:t>Emotional</a:t>
                      </a:r>
                    </a:p>
                  </a:txBody>
                  <a:tcPr marL="68580" marR="68580" marT="0" marB="0" horzOverflow="overflow">
                    <a:solidFill>
                      <a:schemeClr val="bg1"/>
                    </a:solidFill>
                  </a:tcPr>
                </a:tc>
                <a:tc vMerge="1">
                  <a:txBody>
                    <a:bodyPr/>
                    <a:lstStyle/>
                    <a:p>
                      <a:endParaRPr lang="en-US"/>
                    </a:p>
                  </a:txBody>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rPr>
                        <a:t>Emotional</a:t>
                      </a:r>
                    </a:p>
                  </a:txBody>
                  <a:tcPr marL="68580" marR="68580" marT="0" marB="0" horzOverflow="overflow">
                    <a:solidFill>
                      <a:schemeClr val="bg1"/>
                    </a:solidFill>
                  </a:tcPr>
                </a:tc>
              </a:tr>
              <a:tr h="844693">
                <a:tc gridSpan="4">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1" u="none" strike="noStrike" cap="none" normalizeH="0" baseline="30000" dirty="0" smtClean="0">
                          <a:ln>
                            <a:noFill/>
                          </a:ln>
                          <a:solidFill>
                            <a:schemeClr val="tx1"/>
                          </a:solidFill>
                          <a:effectLst/>
                          <a:latin typeface="Perpetua" panose="02020502060401020303" pitchFamily="18" charset="0"/>
                          <a:ea typeface="ＭＳ Ｐゴシック" pitchFamily="34" charset="-128"/>
                          <a:cs typeface="Arial" pitchFamily="34" charset="0"/>
                        </a:rPr>
                        <a:t>1 </a:t>
                      </a:r>
                      <a:r>
                        <a:rPr kumimoji="0" lang="en-US" sz="2000" b="0" i="1"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rPr>
                        <a:t>Grades 6-12 only for the printed version. Optional for grades 4-5 with computer version.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30000" dirty="0" smtClean="0">
                          <a:ln>
                            <a:noFill/>
                          </a:ln>
                          <a:solidFill>
                            <a:schemeClr val="tx1"/>
                          </a:solidFill>
                          <a:effectLst/>
                          <a:latin typeface="Perpetua" panose="02020502060401020303" pitchFamily="18" charset="0"/>
                          <a:ea typeface="ＭＳ Ｐゴシック" pitchFamily="34" charset="-128"/>
                          <a:cs typeface="Arial" pitchFamily="34" charset="0"/>
                        </a:rPr>
                        <a:t>2</a:t>
                      </a:r>
                      <a:r>
                        <a:rPr kumimoji="0" lang="en-US" sz="2000" b="0" i="1" u="none" strike="noStrike" cap="none" normalizeH="0" baseline="0" dirty="0" smtClean="0">
                          <a:ln>
                            <a:noFill/>
                          </a:ln>
                          <a:solidFill>
                            <a:schemeClr val="tx1"/>
                          </a:solidFill>
                          <a:effectLst/>
                          <a:latin typeface="Perpetua" panose="02020502060401020303" pitchFamily="18" charset="0"/>
                          <a:ea typeface="ＭＳ Ｐゴシック" pitchFamily="34" charset="-128"/>
                          <a:cs typeface="Arial" pitchFamily="34" charset="0"/>
                        </a:rPr>
                        <a:t> Grades 6-12 only.</a:t>
                      </a:r>
                      <a:endParaRPr kumimoji="0" lang="en-US" sz="1800" b="0" i="0" u="none" strike="noStrike" cap="none" normalizeH="0" baseline="30000" dirty="0" smtClean="0">
                        <a:ln>
                          <a:noFill/>
                        </a:ln>
                        <a:solidFill>
                          <a:schemeClr val="tx1"/>
                        </a:solidFill>
                        <a:effectLst/>
                        <a:latin typeface="Perpetua" panose="02020502060401020303" pitchFamily="18" charset="0"/>
                        <a:ea typeface="ＭＳ Ｐゴシック" pitchFamily="34" charset="-128"/>
                        <a:cs typeface="Arial" pitchFamily="3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r>
            </a:tbl>
          </a:graphicData>
        </a:graphic>
      </p:graphicFrame>
    </p:spTree>
    <p:extLst>
      <p:ext uri="{BB962C8B-B14F-4D97-AF65-F5344CB8AC3E}">
        <p14:creationId xmlns:p14="http://schemas.microsoft.com/office/powerpoint/2010/main" val="3986883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txBox="1">
            <a:spLocks/>
          </p:cNvSpPr>
          <p:nvPr/>
        </p:nvSpPr>
        <p:spPr bwMode="auto">
          <a:xfrm>
            <a:off x="187325" y="731838"/>
            <a:ext cx="88042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3200" b="1" dirty="0" smtClean="0">
                <a:solidFill>
                  <a:prstClr val="black"/>
                </a:solidFill>
                <a:latin typeface="Perpetua" pitchFamily="18" charset="0"/>
              </a:rPr>
              <a:t>Part </a:t>
            </a:r>
            <a:r>
              <a:rPr lang="en-US" sz="3200" b="1" dirty="0" smtClean="0">
                <a:solidFill>
                  <a:prstClr val="black"/>
                </a:solidFill>
                <a:latin typeface="Perpetua" pitchFamily="18" charset="0"/>
              </a:rPr>
              <a:t>III: </a:t>
            </a:r>
            <a:r>
              <a:rPr lang="en-US" sz="3200" b="1" dirty="0">
                <a:solidFill>
                  <a:prstClr val="black"/>
                </a:solidFill>
                <a:latin typeface="Perpetua" pitchFamily="18" charset="0"/>
              </a:rPr>
              <a:t>Bullying Item </a:t>
            </a:r>
            <a:r>
              <a:rPr lang="en-US" sz="3200" b="1" dirty="0" smtClean="0">
                <a:solidFill>
                  <a:prstClr val="black"/>
                </a:solidFill>
                <a:latin typeface="Perpetua" pitchFamily="18" charset="0"/>
              </a:rPr>
              <a:t>Examples</a:t>
            </a:r>
          </a:p>
        </p:txBody>
      </p:sp>
      <p:sp>
        <p:nvSpPr>
          <p:cNvPr id="53250" name="Content Placeholder 2"/>
          <p:cNvSpPr txBox="1">
            <a:spLocks/>
          </p:cNvSpPr>
          <p:nvPr/>
        </p:nvSpPr>
        <p:spPr bwMode="auto">
          <a:xfrm>
            <a:off x="263525" y="1584325"/>
            <a:ext cx="8651875"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0" indent="-349250" eaLnBrk="0" hangingPunct="0">
              <a:defRPr sz="2400">
                <a:solidFill>
                  <a:schemeClr val="tx1"/>
                </a:solidFill>
                <a:latin typeface="Arial" pitchFamily="34" charset="0"/>
                <a:ea typeface="ＭＳ Ｐゴシック" pitchFamily="34" charset="-128"/>
              </a:defRPr>
            </a:lvl1pPr>
            <a:lvl2pPr marL="685800" indent="-336550" eaLnBrk="0" hangingPunct="0">
              <a:defRPr sz="2400">
                <a:solidFill>
                  <a:schemeClr val="tx1"/>
                </a:solidFill>
                <a:latin typeface="Arial" pitchFamily="34" charset="0"/>
                <a:ea typeface="ＭＳ Ｐゴシック" pitchFamily="34" charset="-128"/>
              </a:defRPr>
            </a:lvl2pPr>
            <a:lvl3pPr marL="968375" indent="-282575"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ts val="2000"/>
              </a:spcBef>
              <a:spcAft>
                <a:spcPct val="0"/>
              </a:spcAft>
              <a:buClr>
                <a:srgbClr val="95B3D7"/>
              </a:buClr>
              <a:buSzPct val="110000"/>
              <a:buFont typeface="Wingdings" pitchFamily="2" charset="2"/>
              <a:buNone/>
            </a:pPr>
            <a:r>
              <a:rPr lang="en-US" i="1" dirty="0" smtClean="0">
                <a:latin typeface="Perpetua" pitchFamily="18" charset="0"/>
                <a:cs typeface="Times New Roman" pitchFamily="18" charset="0"/>
              </a:rPr>
              <a:t>Bully Victimization</a:t>
            </a:r>
            <a:endParaRPr lang="en-US" dirty="0" smtClean="0">
              <a:latin typeface="Perpetua" pitchFamily="18" charset="0"/>
              <a:cs typeface="Times New Roman" pitchFamily="18" charset="0"/>
            </a:endParaRPr>
          </a:p>
          <a:p>
            <a:pPr lvl="1" eaLnBrk="1" fontAlgn="base" hangingPunct="1">
              <a:spcBef>
                <a:spcPts val="600"/>
              </a:spcBef>
              <a:spcAft>
                <a:spcPct val="0"/>
              </a:spcAft>
              <a:buClr>
                <a:srgbClr val="376092"/>
              </a:buClr>
              <a:buSzPct val="110000"/>
              <a:buFont typeface="Arial" pitchFamily="34" charset="0"/>
              <a:buChar char="•"/>
            </a:pPr>
            <a:r>
              <a:rPr lang="en-US" b="1" i="1" dirty="0" smtClean="0">
                <a:latin typeface="Perpetua" pitchFamily="18" charset="0"/>
                <a:cs typeface="Times New Roman" pitchFamily="18" charset="0"/>
              </a:rPr>
              <a:t>Verbal Bullying</a:t>
            </a:r>
          </a:p>
          <a:p>
            <a:pPr lvl="2" eaLnBrk="1" fontAlgn="base" hangingPunct="1">
              <a:spcBef>
                <a:spcPts val="600"/>
              </a:spcBef>
              <a:spcAft>
                <a:spcPct val="0"/>
              </a:spcAft>
              <a:buClr>
                <a:srgbClr val="95B3D7"/>
              </a:buClr>
              <a:buSzPct val="110000"/>
              <a:buFont typeface="Arial" pitchFamily="34" charset="0"/>
              <a:buChar char="•"/>
            </a:pPr>
            <a:r>
              <a:rPr lang="ja-JP" altLang="en-US" dirty="0" smtClean="0">
                <a:latin typeface="Perpetua" pitchFamily="18" charset="0"/>
                <a:cs typeface="Times New Roman" pitchFamily="18" charset="0"/>
              </a:rPr>
              <a:t>“</a:t>
            </a:r>
            <a:r>
              <a:rPr lang="en-US" altLang="ja-JP" dirty="0" smtClean="0">
                <a:latin typeface="Perpetua" pitchFamily="18" charset="0"/>
                <a:cs typeface="Times New Roman" pitchFamily="18" charset="0"/>
              </a:rPr>
              <a:t>A student said mean things to me.</a:t>
            </a:r>
            <a:r>
              <a:rPr lang="ja-JP" altLang="en-US" dirty="0" smtClean="0">
                <a:latin typeface="Perpetua" pitchFamily="18" charset="0"/>
                <a:cs typeface="Times New Roman" pitchFamily="18" charset="0"/>
              </a:rPr>
              <a:t>”</a:t>
            </a:r>
            <a:endParaRPr lang="en-US" altLang="ja-JP" dirty="0" smtClean="0">
              <a:latin typeface="Perpetua" pitchFamily="18" charset="0"/>
              <a:cs typeface="Times New Roman" pitchFamily="18" charset="0"/>
            </a:endParaRPr>
          </a:p>
          <a:p>
            <a:pPr lvl="1" eaLnBrk="1" fontAlgn="base" hangingPunct="1">
              <a:spcBef>
                <a:spcPts val="600"/>
              </a:spcBef>
              <a:spcAft>
                <a:spcPct val="0"/>
              </a:spcAft>
              <a:buClr>
                <a:srgbClr val="376092"/>
              </a:buClr>
              <a:buSzPct val="110000"/>
              <a:buFont typeface="Arial" pitchFamily="34" charset="0"/>
              <a:buChar char="•"/>
            </a:pPr>
            <a:r>
              <a:rPr lang="en-US" b="1" i="1" dirty="0" smtClean="0">
                <a:latin typeface="Perpetua" pitchFamily="18" charset="0"/>
                <a:cs typeface="Times New Roman" pitchFamily="18" charset="0"/>
              </a:rPr>
              <a:t>Physical Bullying</a:t>
            </a:r>
          </a:p>
          <a:p>
            <a:pPr lvl="2" eaLnBrk="1" fontAlgn="base" hangingPunct="1">
              <a:spcBef>
                <a:spcPts val="600"/>
              </a:spcBef>
              <a:spcAft>
                <a:spcPct val="0"/>
              </a:spcAft>
              <a:buClr>
                <a:srgbClr val="95B3D7"/>
              </a:buClr>
              <a:buSzPct val="110000"/>
              <a:buFont typeface="Arial" pitchFamily="34" charset="0"/>
              <a:buChar char="•"/>
            </a:pPr>
            <a:r>
              <a:rPr lang="ja-JP" altLang="en-US" dirty="0" smtClean="0">
                <a:latin typeface="Perpetua" pitchFamily="18" charset="0"/>
                <a:cs typeface="Times New Roman" pitchFamily="18" charset="0"/>
              </a:rPr>
              <a:t>“</a:t>
            </a:r>
            <a:r>
              <a:rPr lang="en-US" altLang="ja-JP" dirty="0" smtClean="0">
                <a:latin typeface="Perpetua" pitchFamily="18" charset="0"/>
                <a:cs typeface="Times New Roman" pitchFamily="18" charset="0"/>
              </a:rPr>
              <a:t>I was pushed or shoved on purpose.</a:t>
            </a:r>
            <a:r>
              <a:rPr lang="ja-JP" altLang="en-US" dirty="0" smtClean="0">
                <a:latin typeface="Perpetua" pitchFamily="18" charset="0"/>
                <a:cs typeface="Times New Roman" pitchFamily="18" charset="0"/>
              </a:rPr>
              <a:t>”</a:t>
            </a:r>
            <a:endParaRPr lang="en-US" altLang="ja-JP" dirty="0" smtClean="0">
              <a:latin typeface="Perpetua" pitchFamily="18" charset="0"/>
              <a:cs typeface="Times New Roman" pitchFamily="18" charset="0"/>
            </a:endParaRPr>
          </a:p>
          <a:p>
            <a:pPr lvl="1" eaLnBrk="1" fontAlgn="base" hangingPunct="1">
              <a:spcBef>
                <a:spcPts val="600"/>
              </a:spcBef>
              <a:spcAft>
                <a:spcPct val="0"/>
              </a:spcAft>
              <a:buClr>
                <a:srgbClr val="376092"/>
              </a:buClr>
              <a:buSzPct val="110000"/>
              <a:buFont typeface="Arial" pitchFamily="34" charset="0"/>
              <a:buChar char="•"/>
            </a:pPr>
            <a:r>
              <a:rPr lang="en-US" b="1" i="1" dirty="0" smtClean="0">
                <a:latin typeface="Perpetua" pitchFamily="18" charset="0"/>
                <a:cs typeface="Times New Roman" pitchFamily="18" charset="0"/>
              </a:rPr>
              <a:t>Social/Relational Bullying</a:t>
            </a:r>
          </a:p>
          <a:p>
            <a:pPr lvl="2" eaLnBrk="1" fontAlgn="base" hangingPunct="1">
              <a:spcBef>
                <a:spcPts val="600"/>
              </a:spcBef>
              <a:spcAft>
                <a:spcPct val="0"/>
              </a:spcAft>
              <a:buClr>
                <a:srgbClr val="95B3D7"/>
              </a:buClr>
              <a:buSzPct val="110000"/>
              <a:buFont typeface="Arial" pitchFamily="34" charset="0"/>
              <a:buChar char="•"/>
            </a:pPr>
            <a:r>
              <a:rPr lang="ja-JP" altLang="en-US" dirty="0" smtClean="0">
                <a:latin typeface="Perpetua" pitchFamily="18" charset="0"/>
                <a:cs typeface="Times New Roman" pitchFamily="18" charset="0"/>
              </a:rPr>
              <a:t>“</a:t>
            </a:r>
            <a:r>
              <a:rPr lang="en-US" altLang="ja-JP" dirty="0" smtClean="0">
                <a:latin typeface="Perpetua" pitchFamily="18" charset="0"/>
                <a:cs typeface="Times New Roman" pitchFamily="18" charset="0"/>
              </a:rPr>
              <a:t>A student told/got others to not like me.</a:t>
            </a:r>
            <a:r>
              <a:rPr lang="ja-JP" altLang="en-US" dirty="0" smtClean="0">
                <a:latin typeface="Perpetua" pitchFamily="18" charset="0"/>
                <a:cs typeface="Times New Roman" pitchFamily="18" charset="0"/>
              </a:rPr>
              <a:t>”</a:t>
            </a:r>
            <a:endParaRPr lang="en-US" altLang="ja-JP" dirty="0" smtClean="0">
              <a:latin typeface="Perpetua" pitchFamily="18" charset="0"/>
              <a:cs typeface="Times New Roman" pitchFamily="18" charset="0"/>
            </a:endParaRPr>
          </a:p>
          <a:p>
            <a:pPr lvl="1" eaLnBrk="1" fontAlgn="base" hangingPunct="1">
              <a:spcBef>
                <a:spcPts val="600"/>
              </a:spcBef>
              <a:spcAft>
                <a:spcPct val="0"/>
              </a:spcAft>
              <a:buClr>
                <a:srgbClr val="376092"/>
              </a:buClr>
              <a:buSzPct val="110000"/>
              <a:buFont typeface="Arial" pitchFamily="34" charset="0"/>
              <a:buChar char="•"/>
            </a:pPr>
            <a:r>
              <a:rPr lang="en-US" b="1" i="1" dirty="0" err="1" smtClean="0">
                <a:latin typeface="Perpetua" pitchFamily="18" charset="0"/>
                <a:cs typeface="Times New Roman" pitchFamily="18" charset="0"/>
              </a:rPr>
              <a:t>Cyberbullying</a:t>
            </a:r>
            <a:r>
              <a:rPr lang="en-US" b="1" i="1" dirty="0" smtClean="0">
                <a:latin typeface="Perpetua" pitchFamily="18" charset="0"/>
                <a:cs typeface="Times New Roman" pitchFamily="18" charset="0"/>
              </a:rPr>
              <a:t> (grades 6-12)</a:t>
            </a:r>
          </a:p>
          <a:p>
            <a:pPr lvl="2" eaLnBrk="1" fontAlgn="base" hangingPunct="1">
              <a:spcBef>
                <a:spcPts val="600"/>
              </a:spcBef>
              <a:spcAft>
                <a:spcPct val="0"/>
              </a:spcAft>
              <a:buClr>
                <a:srgbClr val="95B3D7"/>
              </a:buClr>
              <a:buSzPct val="110000"/>
              <a:buFont typeface="Arial" pitchFamily="34" charset="0"/>
              <a:buChar char="•"/>
            </a:pPr>
            <a:r>
              <a:rPr lang="ja-JP" altLang="en-US" dirty="0" smtClean="0">
                <a:latin typeface="Perpetua" pitchFamily="18" charset="0"/>
                <a:cs typeface="Times New Roman" pitchFamily="18" charset="0"/>
              </a:rPr>
              <a:t>“</a:t>
            </a:r>
            <a:r>
              <a:rPr lang="en-US" altLang="ja-JP" dirty="0" smtClean="0">
                <a:latin typeface="Perpetua" pitchFamily="18" charset="0"/>
                <a:cs typeface="Times New Roman" pitchFamily="18" charset="0"/>
              </a:rPr>
              <a:t>A student </a:t>
            </a:r>
            <a:r>
              <a:rPr lang="en-US" altLang="ja-JP" i="1" dirty="0" smtClean="0">
                <a:latin typeface="Perpetua" pitchFamily="18" charset="0"/>
                <a:cs typeface="Times New Roman" pitchFamily="18" charset="0"/>
              </a:rPr>
              <a:t>sent</a:t>
            </a:r>
            <a:r>
              <a:rPr lang="en-US" altLang="ja-JP" dirty="0" smtClean="0">
                <a:latin typeface="Perpetua" pitchFamily="18" charset="0"/>
                <a:cs typeface="Times New Roman" pitchFamily="18" charset="0"/>
              </a:rPr>
              <a:t> </a:t>
            </a:r>
            <a:r>
              <a:rPr lang="en-US" altLang="ja-JP" i="1" dirty="0" smtClean="0">
                <a:latin typeface="Perpetua" pitchFamily="18" charset="0"/>
                <a:cs typeface="Times New Roman" pitchFamily="18" charset="0"/>
              </a:rPr>
              <a:t>me</a:t>
            </a:r>
            <a:r>
              <a:rPr lang="en-US" altLang="ja-JP" dirty="0" smtClean="0">
                <a:latin typeface="Perpetua" pitchFamily="18" charset="0"/>
                <a:cs typeface="Times New Roman" pitchFamily="18" charset="0"/>
              </a:rPr>
              <a:t> a mean or hurtful message about me using email, text messaging, instant messaging, or similar electronic messaging.</a:t>
            </a:r>
            <a:r>
              <a:rPr lang="ja-JP" altLang="en-US" dirty="0" smtClean="0">
                <a:latin typeface="Perpetua" pitchFamily="18" charset="0"/>
                <a:cs typeface="Times New Roman" pitchFamily="18" charset="0"/>
              </a:rPr>
              <a:t>”</a:t>
            </a:r>
            <a:endParaRPr lang="en-US" dirty="0" smtClean="0">
              <a:latin typeface="Perpetua" pitchFamily="18" charset="0"/>
              <a:cs typeface="Times New Roman" pitchFamily="18" charset="0"/>
            </a:endParaRPr>
          </a:p>
        </p:txBody>
      </p:sp>
      <p:sp>
        <p:nvSpPr>
          <p:cNvPr id="2" name="Footer Placeholder 1"/>
          <p:cNvSpPr>
            <a:spLocks noGrp="1"/>
          </p:cNvSpPr>
          <p:nvPr>
            <p:ph type="ftr" sz="quarter" idx="10"/>
          </p:nvPr>
        </p:nvSpPr>
        <p:spPr/>
        <p:txBody>
          <a:bodyPr/>
          <a:lstStyle/>
          <a:p>
            <a:pPr>
              <a:defRPr/>
            </a:pPr>
            <a:r>
              <a:rPr lang="en-US" smtClean="0"/>
              <a:t>NASP, 2/19/14</a:t>
            </a:r>
            <a:endParaRPr lang="en-US"/>
          </a:p>
        </p:txBody>
      </p:sp>
    </p:spTree>
    <p:extLst>
      <p:ext uri="{BB962C8B-B14F-4D97-AF65-F5344CB8AC3E}">
        <p14:creationId xmlns:p14="http://schemas.microsoft.com/office/powerpoint/2010/main" val="34082769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txBox="1">
            <a:spLocks/>
          </p:cNvSpPr>
          <p:nvPr/>
        </p:nvSpPr>
        <p:spPr bwMode="auto">
          <a:xfrm>
            <a:off x="533400" y="838200"/>
            <a:ext cx="8153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pPr>
            <a:r>
              <a:rPr lang="en-US" sz="3200" b="1" dirty="0" smtClean="0">
                <a:solidFill>
                  <a:prstClr val="black"/>
                </a:solidFill>
                <a:latin typeface="Perpetua" pitchFamily="18" charset="0"/>
              </a:rPr>
              <a:t>Part </a:t>
            </a:r>
            <a:r>
              <a:rPr lang="en-US" sz="3200" b="1" dirty="0" smtClean="0">
                <a:solidFill>
                  <a:prstClr val="black"/>
                </a:solidFill>
                <a:latin typeface="Perpetua" pitchFamily="18" charset="0"/>
              </a:rPr>
              <a:t>IV: </a:t>
            </a:r>
            <a:r>
              <a:rPr lang="en-US" sz="3200" b="1" dirty="0">
                <a:solidFill>
                  <a:prstClr val="black"/>
                </a:solidFill>
                <a:latin typeface="Perpetua" pitchFamily="18" charset="0"/>
              </a:rPr>
              <a:t>Engagement Item </a:t>
            </a:r>
            <a:r>
              <a:rPr lang="en-US" sz="3200" b="1" dirty="0" smtClean="0">
                <a:solidFill>
                  <a:prstClr val="black"/>
                </a:solidFill>
                <a:latin typeface="Perpetua" pitchFamily="18" charset="0"/>
              </a:rPr>
              <a:t>Examples</a:t>
            </a:r>
          </a:p>
        </p:txBody>
      </p:sp>
      <p:sp>
        <p:nvSpPr>
          <p:cNvPr id="51202" name="Content Placeholder 2"/>
          <p:cNvSpPr txBox="1">
            <a:spLocks/>
          </p:cNvSpPr>
          <p:nvPr/>
        </p:nvSpPr>
        <p:spPr bwMode="auto">
          <a:xfrm>
            <a:off x="492125" y="1874838"/>
            <a:ext cx="8956675"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9250" indent="-349250" eaLnBrk="0" hangingPunct="0">
              <a:defRPr sz="2400">
                <a:solidFill>
                  <a:schemeClr val="tx1"/>
                </a:solidFill>
                <a:latin typeface="Arial" pitchFamily="34" charset="0"/>
                <a:ea typeface="ＭＳ Ｐゴシック" pitchFamily="34" charset="-128"/>
              </a:defRPr>
            </a:lvl1pPr>
            <a:lvl2pPr marL="685800" indent="-336550" eaLnBrk="0" hangingPunct="0">
              <a:defRPr sz="2400">
                <a:solidFill>
                  <a:schemeClr val="tx1"/>
                </a:solidFill>
                <a:latin typeface="Arial" pitchFamily="34" charset="0"/>
                <a:ea typeface="ＭＳ Ｐゴシック" pitchFamily="34" charset="-128"/>
              </a:defRPr>
            </a:lvl2pPr>
            <a:lvl3pPr marL="968375" indent="-282575"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ts val="2000"/>
              </a:spcBef>
              <a:spcAft>
                <a:spcPct val="0"/>
              </a:spcAft>
              <a:buClr>
                <a:srgbClr val="95B3D7"/>
              </a:buClr>
              <a:buSzPct val="110000"/>
              <a:buFont typeface="Wingdings" pitchFamily="2" charset="2"/>
              <a:buNone/>
            </a:pPr>
            <a:r>
              <a:rPr lang="en-US" sz="2800" i="1" dirty="0" smtClean="0">
                <a:latin typeface="Perpetua" pitchFamily="18" charset="0"/>
                <a:cs typeface="Times New Roman" pitchFamily="18" charset="0"/>
              </a:rPr>
              <a:t>Student Engagement</a:t>
            </a:r>
            <a:endParaRPr lang="en-US" sz="2800" dirty="0" smtClean="0">
              <a:latin typeface="Perpetua" pitchFamily="18" charset="0"/>
              <a:cs typeface="Times New Roman" pitchFamily="18" charset="0"/>
            </a:endParaRPr>
          </a:p>
          <a:p>
            <a:pPr lvl="1" eaLnBrk="1" fontAlgn="base" hangingPunct="1">
              <a:spcBef>
                <a:spcPts val="600"/>
              </a:spcBef>
              <a:spcAft>
                <a:spcPct val="0"/>
              </a:spcAft>
              <a:buClr>
                <a:srgbClr val="376092"/>
              </a:buClr>
              <a:buSzPct val="110000"/>
              <a:buFont typeface="Arial" pitchFamily="34" charset="0"/>
              <a:buChar char="•"/>
            </a:pPr>
            <a:r>
              <a:rPr lang="en-US" sz="2800" i="1" dirty="0" smtClean="0">
                <a:latin typeface="Perpetua" pitchFamily="18" charset="0"/>
                <a:cs typeface="Times New Roman" pitchFamily="18" charset="0"/>
              </a:rPr>
              <a:t>Cognitive and Behavioral Engagement</a:t>
            </a:r>
          </a:p>
          <a:p>
            <a:pPr lvl="2" eaLnBrk="1" fontAlgn="base" hangingPunct="1">
              <a:spcBef>
                <a:spcPts val="600"/>
              </a:spcBef>
              <a:spcAft>
                <a:spcPct val="0"/>
              </a:spcAft>
              <a:buClr>
                <a:srgbClr val="95B3D7"/>
              </a:buClr>
              <a:buSzPct val="110000"/>
              <a:buFont typeface="Arial" pitchFamily="34" charset="0"/>
              <a:buChar char="•"/>
            </a:pPr>
            <a:r>
              <a:rPr lang="ja-JP" altLang="en-US" sz="2800" dirty="0" smtClean="0">
                <a:latin typeface="Perpetua" pitchFamily="18" charset="0"/>
                <a:cs typeface="Times New Roman" pitchFamily="18" charset="0"/>
              </a:rPr>
              <a:t>“</a:t>
            </a:r>
            <a:r>
              <a:rPr lang="en-US" altLang="ja-JP" sz="2800" dirty="0" smtClean="0">
                <a:latin typeface="Perpetua" pitchFamily="18" charset="0"/>
                <a:cs typeface="Times New Roman" pitchFamily="18" charset="0"/>
              </a:rPr>
              <a:t>I pay attention in class.</a:t>
            </a:r>
            <a:r>
              <a:rPr lang="ja-JP" altLang="en-US" sz="2800" dirty="0" smtClean="0">
                <a:latin typeface="Perpetua" pitchFamily="18" charset="0"/>
                <a:cs typeface="Times New Roman" pitchFamily="18" charset="0"/>
              </a:rPr>
              <a:t>”</a:t>
            </a:r>
            <a:endParaRPr lang="en-US" altLang="ja-JP" sz="2800" dirty="0" smtClean="0">
              <a:latin typeface="Perpetua" pitchFamily="18" charset="0"/>
              <a:cs typeface="Times New Roman" pitchFamily="18" charset="0"/>
            </a:endParaRPr>
          </a:p>
          <a:p>
            <a:pPr lvl="2" eaLnBrk="1" fontAlgn="base" hangingPunct="1">
              <a:spcBef>
                <a:spcPts val="600"/>
              </a:spcBef>
              <a:spcAft>
                <a:spcPct val="0"/>
              </a:spcAft>
              <a:buClr>
                <a:srgbClr val="95B3D7"/>
              </a:buClr>
              <a:buSzPct val="110000"/>
              <a:buFont typeface="Arial" pitchFamily="34" charset="0"/>
              <a:buChar char="•"/>
            </a:pPr>
            <a:r>
              <a:rPr lang="ja-JP" altLang="en-US" sz="2800" dirty="0" smtClean="0">
                <a:latin typeface="Perpetua" pitchFamily="18" charset="0"/>
                <a:cs typeface="Times New Roman" pitchFamily="18" charset="0"/>
              </a:rPr>
              <a:t>“</a:t>
            </a:r>
            <a:r>
              <a:rPr lang="en-US" altLang="ja-JP" sz="2800" dirty="0" smtClean="0">
                <a:latin typeface="Perpetua" pitchFamily="18" charset="0"/>
                <a:cs typeface="Times New Roman" pitchFamily="18" charset="0"/>
              </a:rPr>
              <a:t>I try my best in school.</a:t>
            </a:r>
            <a:r>
              <a:rPr lang="ja-JP" altLang="en-US" sz="2800" dirty="0" smtClean="0">
                <a:latin typeface="Perpetua" pitchFamily="18" charset="0"/>
                <a:cs typeface="Times New Roman" pitchFamily="18" charset="0"/>
              </a:rPr>
              <a:t>”</a:t>
            </a:r>
            <a:endParaRPr lang="en-US" altLang="ja-JP" sz="2800" dirty="0" smtClean="0">
              <a:latin typeface="Perpetua" pitchFamily="18" charset="0"/>
              <a:cs typeface="Times New Roman" pitchFamily="18" charset="0"/>
            </a:endParaRPr>
          </a:p>
          <a:p>
            <a:pPr lvl="1" eaLnBrk="1" fontAlgn="base" hangingPunct="1">
              <a:spcBef>
                <a:spcPts val="600"/>
              </a:spcBef>
              <a:spcAft>
                <a:spcPct val="0"/>
              </a:spcAft>
              <a:buClr>
                <a:srgbClr val="376092"/>
              </a:buClr>
              <a:buSzPct val="110000"/>
              <a:buFont typeface="Arial" pitchFamily="34" charset="0"/>
              <a:buChar char="•"/>
            </a:pPr>
            <a:r>
              <a:rPr lang="en-US" sz="2800" i="1" dirty="0" smtClean="0">
                <a:latin typeface="Perpetua" pitchFamily="18" charset="0"/>
                <a:cs typeface="Times New Roman" pitchFamily="18" charset="0"/>
              </a:rPr>
              <a:t>Emotional Engagement</a:t>
            </a:r>
          </a:p>
          <a:p>
            <a:pPr lvl="2" eaLnBrk="1" fontAlgn="base" hangingPunct="1">
              <a:spcBef>
                <a:spcPts val="600"/>
              </a:spcBef>
              <a:spcAft>
                <a:spcPct val="0"/>
              </a:spcAft>
              <a:buClr>
                <a:srgbClr val="95B3D7"/>
              </a:buClr>
              <a:buSzPct val="110000"/>
              <a:buFont typeface="Arial" pitchFamily="34" charset="0"/>
              <a:buChar char="•"/>
            </a:pPr>
            <a:r>
              <a:rPr lang="ja-JP" altLang="en-US" sz="2800" dirty="0" smtClean="0">
                <a:latin typeface="Perpetua" pitchFamily="18" charset="0"/>
                <a:cs typeface="Times New Roman" pitchFamily="18" charset="0"/>
              </a:rPr>
              <a:t>“</a:t>
            </a:r>
            <a:r>
              <a:rPr lang="en-US" altLang="ja-JP" sz="2800" dirty="0" smtClean="0">
                <a:latin typeface="Perpetua" pitchFamily="18" charset="0"/>
                <a:cs typeface="Times New Roman" pitchFamily="18" charset="0"/>
              </a:rPr>
              <a:t>I feel happy in school.</a:t>
            </a:r>
            <a:r>
              <a:rPr lang="ja-JP" altLang="en-US" sz="2800" dirty="0" smtClean="0">
                <a:latin typeface="Perpetua" pitchFamily="18" charset="0"/>
                <a:cs typeface="Times New Roman" pitchFamily="18" charset="0"/>
              </a:rPr>
              <a:t>”</a:t>
            </a:r>
            <a:endParaRPr lang="en-US" altLang="ja-JP" sz="2800" dirty="0" smtClean="0">
              <a:latin typeface="Perpetua" pitchFamily="18" charset="0"/>
              <a:cs typeface="Times New Roman" pitchFamily="18" charset="0"/>
            </a:endParaRPr>
          </a:p>
          <a:p>
            <a:pPr lvl="2" eaLnBrk="1" fontAlgn="base" hangingPunct="1">
              <a:spcBef>
                <a:spcPts val="600"/>
              </a:spcBef>
              <a:spcAft>
                <a:spcPct val="0"/>
              </a:spcAft>
              <a:buClr>
                <a:srgbClr val="95B3D7"/>
              </a:buClr>
              <a:buSzPct val="110000"/>
              <a:buFont typeface="Arial" pitchFamily="34" charset="0"/>
              <a:buChar char="•"/>
            </a:pPr>
            <a:r>
              <a:rPr lang="ja-JP" altLang="en-US" sz="2800" dirty="0" smtClean="0">
                <a:latin typeface="Perpetua" pitchFamily="18" charset="0"/>
                <a:cs typeface="Times New Roman" pitchFamily="18" charset="0"/>
              </a:rPr>
              <a:t>“</a:t>
            </a:r>
            <a:r>
              <a:rPr lang="en-US" altLang="ja-JP" sz="2800" dirty="0" smtClean="0">
                <a:latin typeface="Perpetua" pitchFamily="18" charset="0"/>
                <a:cs typeface="Times New Roman" pitchFamily="18" charset="0"/>
              </a:rPr>
              <a:t>My school is a fun place to be.</a:t>
            </a:r>
            <a:r>
              <a:rPr lang="ja-JP" altLang="en-US" sz="2800" dirty="0" smtClean="0">
                <a:latin typeface="Perpetua" pitchFamily="18" charset="0"/>
                <a:cs typeface="Times New Roman" pitchFamily="18" charset="0"/>
              </a:rPr>
              <a:t>”</a:t>
            </a:r>
            <a:endParaRPr lang="en-US" sz="2800" dirty="0" smtClean="0">
              <a:latin typeface="Perpetua" pitchFamily="18" charset="0"/>
              <a:cs typeface="Times New Roman" pitchFamily="18" charset="0"/>
            </a:endParaRPr>
          </a:p>
        </p:txBody>
      </p:sp>
      <p:sp>
        <p:nvSpPr>
          <p:cNvPr id="2" name="Footer Placeholder 1"/>
          <p:cNvSpPr>
            <a:spLocks noGrp="1"/>
          </p:cNvSpPr>
          <p:nvPr>
            <p:ph type="ftr" sz="quarter" idx="10"/>
          </p:nvPr>
        </p:nvSpPr>
        <p:spPr/>
        <p:txBody>
          <a:bodyPr/>
          <a:lstStyle/>
          <a:p>
            <a:pPr>
              <a:defRPr/>
            </a:pPr>
            <a:r>
              <a:rPr lang="en-US" smtClean="0"/>
              <a:t>NASP, 2/19/14</a:t>
            </a:r>
            <a:endParaRPr lang="en-US"/>
          </a:p>
        </p:txBody>
      </p:sp>
    </p:spTree>
    <p:extLst>
      <p:ext uri="{BB962C8B-B14F-4D97-AF65-F5344CB8AC3E}">
        <p14:creationId xmlns:p14="http://schemas.microsoft.com/office/powerpoint/2010/main" val="4080500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a:xfrm>
            <a:off x="457200" y="744538"/>
            <a:ext cx="8229600" cy="704850"/>
          </a:xfrm>
        </p:spPr>
        <p:txBody>
          <a:bodyPr/>
          <a:lstStyle/>
          <a:p>
            <a:r>
              <a:rPr lang="en-US" sz="3600" b="1" dirty="0" smtClean="0">
                <a:solidFill>
                  <a:srgbClr val="000000"/>
                </a:solidFill>
                <a:latin typeface="Perpetua" pitchFamily="18" charset="0"/>
                <a:ea typeface="ＭＳ Ｐゴシック" pitchFamily="34" charset="-128"/>
                <a:cs typeface="Arial" pitchFamily="34" charset="0"/>
              </a:rPr>
              <a:t>School Climate Surveys Process</a:t>
            </a:r>
          </a:p>
        </p:txBody>
      </p:sp>
      <p:sp>
        <p:nvSpPr>
          <p:cNvPr id="32770" name="Rectangle 3"/>
          <p:cNvSpPr>
            <a:spLocks noGrp="1"/>
          </p:cNvSpPr>
          <p:nvPr>
            <p:ph idx="1"/>
          </p:nvPr>
        </p:nvSpPr>
        <p:spPr>
          <a:xfrm>
            <a:off x="381000" y="1647825"/>
            <a:ext cx="8610600" cy="5667375"/>
          </a:xfrm>
        </p:spPr>
        <p:txBody>
          <a:bodyPr/>
          <a:lstStyle/>
          <a:p>
            <a:r>
              <a:rPr lang="en-US" sz="2400" dirty="0" smtClean="0">
                <a:latin typeface="Perpetua" pitchFamily="18" charset="0"/>
              </a:rPr>
              <a:t>Supported by Delaware DOE and managed by the Delaware Positive Behavior Support (DE-PBS) Project staff</a:t>
            </a:r>
          </a:p>
          <a:p>
            <a:r>
              <a:rPr lang="en-US" sz="2400" dirty="0">
                <a:latin typeface="Perpetua" pitchFamily="18" charset="0"/>
              </a:rPr>
              <a:t>F</a:t>
            </a:r>
            <a:r>
              <a:rPr lang="en-US" sz="2400" dirty="0" smtClean="0">
                <a:latin typeface="Perpetua" pitchFamily="18" charset="0"/>
              </a:rPr>
              <a:t>ree to all public schools – not just DE-PBS schools</a:t>
            </a:r>
          </a:p>
          <a:p>
            <a:r>
              <a:rPr lang="en-US" sz="2400" dirty="0" smtClean="0">
                <a:latin typeface="Perpetua" pitchFamily="18" charset="0"/>
              </a:rPr>
              <a:t>Optional but required by some districts</a:t>
            </a:r>
          </a:p>
          <a:p>
            <a:r>
              <a:rPr lang="en-US" sz="2400" dirty="0" smtClean="0">
                <a:latin typeface="Perpetua" pitchFamily="18" charset="0"/>
              </a:rPr>
              <a:t>Completed by students, teachers, and parents</a:t>
            </a:r>
          </a:p>
          <a:p>
            <a:pPr lvl="1"/>
            <a:r>
              <a:rPr lang="en-US" sz="2400" dirty="0" smtClean="0">
                <a:latin typeface="Perpetua" pitchFamily="18" charset="0"/>
              </a:rPr>
              <a:t>Students in grades 3-12</a:t>
            </a:r>
          </a:p>
          <a:p>
            <a:pPr lvl="1"/>
            <a:r>
              <a:rPr lang="en-US" sz="2400" dirty="0" smtClean="0">
                <a:latin typeface="Perpetua" pitchFamily="18" charset="0"/>
              </a:rPr>
              <a:t>Via either computer or </a:t>
            </a:r>
            <a:r>
              <a:rPr lang="en-US" sz="2400" dirty="0" err="1">
                <a:latin typeface="Perpetua" pitchFamily="18" charset="0"/>
              </a:rPr>
              <a:t>S</a:t>
            </a:r>
            <a:r>
              <a:rPr lang="en-US" sz="2400" dirty="0" err="1" smtClean="0">
                <a:latin typeface="Perpetua" pitchFamily="18" charset="0"/>
              </a:rPr>
              <a:t>cantron</a:t>
            </a:r>
            <a:r>
              <a:rPr lang="en-US" sz="2400" dirty="0" smtClean="0">
                <a:latin typeface="Perpetua" pitchFamily="18" charset="0"/>
              </a:rPr>
              <a:t> paper form</a:t>
            </a:r>
          </a:p>
          <a:p>
            <a:r>
              <a:rPr lang="en-US" sz="2400" dirty="0" smtClean="0">
                <a:latin typeface="Perpetua" pitchFamily="18" charset="0"/>
              </a:rPr>
              <a:t>Individual School Reports developed</a:t>
            </a:r>
          </a:p>
          <a:p>
            <a:r>
              <a:rPr lang="en-US" sz="2400" dirty="0" smtClean="0">
                <a:latin typeface="Perpetua" pitchFamily="18" charset="0"/>
              </a:rPr>
              <a:t>Score interpretation workshops provided</a:t>
            </a:r>
          </a:p>
          <a:p>
            <a:pPr lvl="1"/>
            <a:r>
              <a:rPr lang="en-US" sz="2400" dirty="0" smtClean="0">
                <a:latin typeface="Perpetua" pitchFamily="18" charset="0"/>
              </a:rPr>
              <a:t>Including Guidelines and Worksheets</a:t>
            </a:r>
          </a:p>
        </p:txBody>
      </p:sp>
      <p:sp>
        <p:nvSpPr>
          <p:cNvPr id="32771" name="Footer Placeholder 3"/>
          <p:cNvSpPr txBox="1">
            <a:spLocks noGrp="1"/>
          </p:cNvSpPr>
          <p:nvPr/>
        </p:nvSpPr>
        <p:spPr bwMode="auto">
          <a:xfrm>
            <a:off x="0" y="6400800"/>
            <a:ext cx="2362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457200" eaLnBrk="1" fontAlgn="base" hangingPunct="1">
              <a:spcBef>
                <a:spcPct val="0"/>
              </a:spcBef>
              <a:spcAft>
                <a:spcPct val="0"/>
              </a:spcAft>
            </a:pPr>
            <a:endParaRPr lang="en-US" sz="1400">
              <a:solidFill>
                <a:srgbClr val="0E19F2"/>
              </a:solidFill>
              <a:latin typeface="Helvetica Neue" charset="0"/>
            </a:endParaRPr>
          </a:p>
        </p:txBody>
      </p:sp>
      <p:sp>
        <p:nvSpPr>
          <p:cNvPr id="2" name="Footer Placeholder 1"/>
          <p:cNvSpPr>
            <a:spLocks noGrp="1"/>
          </p:cNvSpPr>
          <p:nvPr>
            <p:ph type="ftr" sz="quarter" idx="10"/>
          </p:nvPr>
        </p:nvSpPr>
        <p:spPr/>
        <p:txBody>
          <a:bodyPr/>
          <a:lstStyle/>
          <a:p>
            <a:pPr>
              <a:defRPr/>
            </a:pPr>
            <a:r>
              <a:rPr lang="en-US" smtClean="0"/>
              <a:t>NASP, 2/19/14</a:t>
            </a:r>
            <a:endParaRPr lang="en-US"/>
          </a:p>
        </p:txBody>
      </p:sp>
    </p:spTree>
    <p:extLst>
      <p:ext uri="{BB962C8B-B14F-4D97-AF65-F5344CB8AC3E}">
        <p14:creationId xmlns:p14="http://schemas.microsoft.com/office/powerpoint/2010/main" val="2566482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0"/>
          <p:cNvSpPr>
            <a:spLocks noGrp="1"/>
          </p:cNvSpPr>
          <p:nvPr>
            <p:ph type="title"/>
          </p:nvPr>
        </p:nvSpPr>
        <p:spPr/>
        <p:txBody>
          <a:bodyPr/>
          <a:lstStyle/>
          <a:p>
            <a:endParaRPr lang="en-US" smtClean="0"/>
          </a:p>
        </p:txBody>
      </p:sp>
      <p:sp>
        <p:nvSpPr>
          <p:cNvPr id="5" name="Footer Placeholder 4"/>
          <p:cNvSpPr>
            <a:spLocks noGrp="1"/>
          </p:cNvSpPr>
          <p:nvPr>
            <p:ph type="ftr" sz="quarter" idx="10"/>
          </p:nvPr>
        </p:nvSpPr>
        <p:spPr/>
        <p:txBody>
          <a:bodyPr/>
          <a:lstStyle/>
          <a:p>
            <a:pPr>
              <a:defRPr/>
            </a:pPr>
            <a:r>
              <a:rPr lang="en-US" smtClean="0">
                <a:solidFill>
                  <a:prstClr val="white"/>
                </a:solidFill>
              </a:rPr>
              <a:t>NASP, 2/19/14</a:t>
            </a:r>
            <a:endParaRPr lang="en-US" dirty="0">
              <a:solidFill>
                <a:prstClr val="white"/>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533521126"/>
              </p:ext>
            </p:extLst>
          </p:nvPr>
        </p:nvGraphicFramePr>
        <p:xfrm>
          <a:off x="0" y="0"/>
          <a:ext cx="9143999" cy="6858004"/>
        </p:xfrm>
        <a:graphic>
          <a:graphicData uri="http://schemas.openxmlformats.org/drawingml/2006/table">
            <a:tbl>
              <a:tblPr/>
              <a:tblGrid>
                <a:gridCol w="1600200"/>
                <a:gridCol w="1752600"/>
                <a:gridCol w="1828800"/>
                <a:gridCol w="1905000"/>
                <a:gridCol w="2057399"/>
              </a:tblGrid>
              <a:tr h="673561">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1F1F2E"/>
                          </a:solidFill>
                          <a:effectLst/>
                          <a:latin typeface="Perpetua" pitchFamily="18" charset="0"/>
                          <a:ea typeface="ＭＳ Ｐゴシック" pitchFamily="34" charset="-128"/>
                        </a:rPr>
                        <a:t>2013 DSC Survey Sample</a:t>
                      </a:r>
                      <a:endParaRPr kumimoji="0" lang="en-US" sz="1800" b="1" i="0" u="none" strike="noStrike" cap="none" normalizeH="0" baseline="0" dirty="0" smtClean="0">
                        <a:ln>
                          <a:noFill/>
                        </a:ln>
                        <a:solidFill>
                          <a:srgbClr val="FFFFFF"/>
                        </a:solidFill>
                        <a:effectLst/>
                        <a:latin typeface="Perpetua" pitchFamily="18" charset="0"/>
                        <a:ea typeface="ＭＳ Ｐゴシック"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5068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3E3E5C"/>
                        </a:solidFill>
                        <a:effectLst/>
                        <a:latin typeface="Perpetua" pitchFamily="18" charset="0"/>
                        <a:ea typeface="ＭＳ Ｐゴシック"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rgbClr val="3E3E5C"/>
                        </a:solidFill>
                        <a:effectLst/>
                        <a:latin typeface="Perpetua" pitchFamily="18" charset="0"/>
                        <a:ea typeface="ＭＳ Ｐゴシック" pitchFamily="34" charset="-128"/>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Perpetua" pitchFamily="18" charset="0"/>
                          <a:ea typeface="ＭＳ Ｐゴシック" pitchFamily="34" charset="-128"/>
                        </a:rPr>
                        <a:t>Student Survey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Perpetua" pitchFamily="18" charset="0"/>
                          <a:ea typeface="ＭＳ Ｐゴシック" pitchFamily="34" charset="-128"/>
                        </a:rPr>
                        <a:t>Teacher Survey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Perpetua" pitchFamily="18" charset="0"/>
                          <a:ea typeface="ＭＳ Ｐゴシック" pitchFamily="34" charset="-128"/>
                        </a:rPr>
                        <a:t>Home Survey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9927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Perpetua" pitchFamily="18" charset="0"/>
                          <a:ea typeface="ＭＳ Ｐゴシック" pitchFamily="34" charset="-128"/>
                        </a:rPr>
                        <a:t>Elementary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Schools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89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89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83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r>
              <a:tr h="399274">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3E3E5C"/>
                        </a:solidFill>
                        <a:effectLst/>
                        <a:latin typeface="Perpetua"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Respondents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18498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3391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15795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r>
              <a:tr h="39927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Perpetua" pitchFamily="18" charset="0"/>
                          <a:ea typeface="ＭＳ Ｐゴシック" pitchFamily="34" charset="-128"/>
                        </a:rPr>
                        <a:t>Middle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Schools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28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29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26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99274">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3E3E5C"/>
                        </a:solidFill>
                        <a:effectLst/>
                        <a:latin typeface="Perpetua"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Respondents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10971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1334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3522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9927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normalizeH="0" baseline="0" dirty="0" smtClean="0">
                          <a:ln>
                            <a:noFill/>
                          </a:ln>
                          <a:solidFill>
                            <a:schemeClr val="tx1"/>
                          </a:solidFill>
                          <a:effectLst/>
                          <a:latin typeface="Perpetua" pitchFamily="18" charset="0"/>
                          <a:ea typeface="ＭＳ Ｐゴシック" pitchFamily="34" charset="-128"/>
                          <a:cs typeface="+mn-cs"/>
                        </a:rPr>
                        <a:t>High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Schools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18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r>
              <a:tr h="443192">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3E3E5C"/>
                        </a:solidFill>
                        <a:effectLst/>
                        <a:latin typeface="Perpetua"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Respondents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7245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1084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1177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r>
              <a:tr h="39927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Perpetua" pitchFamily="18" charset="0"/>
                          <a:ea typeface="ＭＳ Ｐゴシック" pitchFamily="34" charset="-128"/>
                        </a:rPr>
                        <a:t>Alternative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Schools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9927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Perpetua"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Respondents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189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65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59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9927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normalizeH="0" baseline="0" dirty="0" smtClean="0">
                          <a:ln>
                            <a:noFill/>
                          </a:ln>
                          <a:solidFill>
                            <a:schemeClr val="tx1"/>
                          </a:solidFill>
                          <a:effectLst/>
                          <a:latin typeface="Perpetua" pitchFamily="18" charset="0"/>
                          <a:ea typeface="ＭＳ Ｐゴシック" pitchFamily="34" charset="-128"/>
                          <a:cs typeface="+mn-cs"/>
                        </a:rPr>
                        <a:t>Special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Schools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r>
              <a:tr h="399274">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3E3E5C"/>
                        </a:solidFill>
                        <a:effectLst/>
                        <a:latin typeface="Perpetua"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Respondents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244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340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298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r>
              <a:tr h="39927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Perpetua" pitchFamily="18" charset="0"/>
                          <a:ea typeface="ＭＳ Ｐゴシック" pitchFamily="34" charset="-128"/>
                        </a:rPr>
                        <a:t>Early            Childhood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Schools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99274">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3E3E5C"/>
                        </a:solidFill>
                        <a:effectLst/>
                        <a:latin typeface="Perpetua" pitchFamily="18"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Respondents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116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Perpetua" pitchFamily="18" charset="0"/>
                          <a:ea typeface="ＭＳ Ｐゴシック" pitchFamily="34" charset="-128"/>
                        </a:rPr>
                        <a:t>361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9927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normalizeH="0" baseline="0" dirty="0" smtClean="0">
                          <a:ln>
                            <a:noFill/>
                          </a:ln>
                          <a:solidFill>
                            <a:schemeClr val="tx1"/>
                          </a:solidFill>
                          <a:effectLst/>
                          <a:latin typeface="Perpetua" pitchFamily="18" charset="0"/>
                          <a:ea typeface="ＭＳ Ｐゴシック" pitchFamily="34" charset="-128"/>
                          <a:cs typeface="+mn-cs"/>
                        </a:rPr>
                        <a:t>Other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Schools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r>
              <a:tr h="399274">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normalizeH="0" baseline="0" dirty="0" smtClean="0">
                        <a:ln>
                          <a:noFill/>
                        </a:ln>
                        <a:solidFill>
                          <a:schemeClr val="tx1"/>
                        </a:solidFill>
                        <a:effectLst/>
                        <a:latin typeface="Perpetua" pitchFamily="18" charset="0"/>
                        <a:ea typeface="ＭＳ Ｐゴシック" pitchFamily="34" charset="-128"/>
                        <a:cs typeface="+mn-cs"/>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Respondents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3116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301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normalizeH="0" baseline="0" dirty="0" smtClean="0">
                          <a:ln>
                            <a:noFill/>
                          </a:ln>
                          <a:solidFill>
                            <a:schemeClr val="tx1"/>
                          </a:solidFill>
                          <a:effectLst/>
                          <a:latin typeface="Perpetua" pitchFamily="18" charset="0"/>
                          <a:ea typeface="ＭＳ Ｐゴシック" pitchFamily="34" charset="-128"/>
                          <a:cs typeface="+mn-cs"/>
                        </a:rPr>
                        <a:t>1061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gradFill flip="none" rotWithShape="1">
                      <a:gsLst>
                        <a:gs pos="0">
                          <a:schemeClr val="bg2">
                            <a:lumMod val="90000"/>
                          </a:schemeClr>
                        </a:gs>
                        <a:gs pos="50000">
                          <a:schemeClr val="bg2"/>
                        </a:gs>
                        <a:gs pos="100000">
                          <a:schemeClr val="accent1">
                            <a:tint val="23500"/>
                            <a:satMod val="160000"/>
                          </a:schemeClr>
                        </a:gs>
                      </a:gsLst>
                      <a:lin ang="16200000" scaled="1"/>
                      <a:tileRect/>
                    </a:gradFill>
                  </a:tcPr>
                </a:tc>
              </a:tr>
            </a:tbl>
          </a:graphicData>
        </a:graphic>
      </p:graphicFrame>
    </p:spTree>
    <p:extLst>
      <p:ext uri="{BB962C8B-B14F-4D97-AF65-F5344CB8AC3E}">
        <p14:creationId xmlns:p14="http://schemas.microsoft.com/office/powerpoint/2010/main" val="328713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145ED6"/>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152400" y="0"/>
            <a:ext cx="8763000" cy="1143000"/>
          </a:xfrm>
        </p:spPr>
        <p:txBody>
          <a:bodyPr/>
          <a:lstStyle/>
          <a:p>
            <a:r>
              <a:rPr lang="en-US" b="1" dirty="0" smtClean="0">
                <a:latin typeface="Perpetua" pitchFamily="18" charset="0"/>
                <a:cs typeface="Times New Roman" pitchFamily="29" charset="0"/>
              </a:rPr>
              <a:t>Climate Surveys: School Climate Reliability (alpha coefficients)</a:t>
            </a:r>
          </a:p>
        </p:txBody>
      </p:sp>
      <p:graphicFrame>
        <p:nvGraphicFramePr>
          <p:cNvPr id="7" name="Group 64"/>
          <p:cNvGraphicFramePr>
            <a:graphicFrameLocks noGrp="1"/>
          </p:cNvGraphicFramePr>
          <p:nvPr>
            <p:ph idx="1"/>
            <p:extLst>
              <p:ext uri="{D42A27DB-BD31-4B8C-83A1-F6EECF244321}">
                <p14:modId xmlns:p14="http://schemas.microsoft.com/office/powerpoint/2010/main" val="3275891967"/>
              </p:ext>
            </p:extLst>
          </p:nvPr>
        </p:nvGraphicFramePr>
        <p:xfrm>
          <a:off x="381000" y="1066797"/>
          <a:ext cx="8381999" cy="5489388"/>
        </p:xfrm>
        <a:graphic>
          <a:graphicData uri="http://schemas.openxmlformats.org/drawingml/2006/table">
            <a:tbl>
              <a:tblPr/>
              <a:tblGrid>
                <a:gridCol w="4038599"/>
                <a:gridCol w="1371600"/>
                <a:gridCol w="1577083"/>
                <a:gridCol w="1394717"/>
              </a:tblGrid>
              <a:tr h="6523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Perpetua" pitchFamily="18" charset="0"/>
                        <a:ea typeface="MS PGothic"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Perpetua" pitchFamily="18" charset="0"/>
                          <a:ea typeface="MS PGothic" pitchFamily="34" charset="-128"/>
                        </a:rPr>
                        <a:t>Student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Perpetua" pitchFamily="18" charset="0"/>
                          <a:ea typeface="MS PGothic" pitchFamily="34" charset="-128"/>
                        </a:rPr>
                        <a:t>Teacher/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Perpetua" pitchFamily="18" charset="0"/>
                          <a:ea typeface="MS PGothic" pitchFamily="34" charset="-128"/>
                        </a:rPr>
                        <a:t>Staff</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Perpetua" pitchFamily="18" charset="0"/>
                          <a:ea typeface="MS PGothic" pitchFamily="34" charset="-128"/>
                        </a:rPr>
                        <a:t>Home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4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Teacher-Student Relations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.88</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.87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.91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3964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Student-Student Relations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.86</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.90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.93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964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School Safety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.85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.90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.92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3964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Clarity of Expectations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.76</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.91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.92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964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Fairness of Rules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.79</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.85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.89</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3964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Respect for Diversity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.83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.87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.91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964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Student Engagement School-wide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.81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.87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N/A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3964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Bullying School-wide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.77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.89</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N/A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964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Teacher-Home Communications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N/A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.90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.90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396489">
                <a:tc>
                  <a:txBody>
                    <a:bodyPr/>
                    <a:lstStyle/>
                    <a:p>
                      <a:r>
                        <a:rPr lang="en-US" sz="2400" dirty="0" smtClean="0">
                          <a:latin typeface="Perpetua" pitchFamily="18" charset="0"/>
                        </a:rPr>
                        <a:t>Staff Relations</a:t>
                      </a:r>
                      <a:endParaRPr lang="en-US" sz="2400" dirty="0">
                        <a:latin typeface="Perpetua"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2400" dirty="0" smtClean="0">
                          <a:solidFill>
                            <a:schemeClr val="tx1"/>
                          </a:solidFill>
                          <a:latin typeface="Perpetua" pitchFamily="18" charset="0"/>
                        </a:rPr>
                        <a:t>N/A</a:t>
                      </a:r>
                      <a:endParaRPr lang="en-US" sz="2400" dirty="0">
                        <a:solidFill>
                          <a:schemeClr val="tx1"/>
                        </a:solidFill>
                        <a:latin typeface="Perpetua"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2400" dirty="0" smtClean="0">
                          <a:solidFill>
                            <a:schemeClr val="tx1"/>
                          </a:solidFill>
                          <a:latin typeface="Perpetua" pitchFamily="18" charset="0"/>
                        </a:rPr>
                        <a:t>.93</a:t>
                      </a:r>
                      <a:endParaRPr lang="en-US" sz="2400" dirty="0">
                        <a:solidFill>
                          <a:schemeClr val="tx1"/>
                        </a:solidFill>
                        <a:latin typeface="Perpetua"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2400" dirty="0" smtClean="0">
                          <a:solidFill>
                            <a:schemeClr val="tx1"/>
                          </a:solidFill>
                          <a:latin typeface="Perpetua" pitchFamily="18" charset="0"/>
                        </a:rPr>
                        <a:t>N/A</a:t>
                      </a:r>
                      <a:endParaRPr lang="en-US" sz="2400" dirty="0">
                        <a:solidFill>
                          <a:schemeClr val="tx1"/>
                        </a:solidFill>
                        <a:latin typeface="Perpetua"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4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Total Climate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.93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.95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.98</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3964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Parent Satisfaction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N/A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N/A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.88</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679042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145ED6"/>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152400" y="762000"/>
            <a:ext cx="8763000" cy="1143000"/>
          </a:xfrm>
        </p:spPr>
        <p:txBody>
          <a:bodyPr/>
          <a:lstStyle/>
          <a:p>
            <a:r>
              <a:rPr lang="en-US" b="1" dirty="0" smtClean="0">
                <a:latin typeface="Perpetua" pitchFamily="18" charset="0"/>
                <a:cs typeface="Times New Roman" pitchFamily="29" charset="0"/>
              </a:rPr>
              <a:t>Climate Surveys: Techniques Reliability 			(alpha coefficients)</a:t>
            </a:r>
          </a:p>
        </p:txBody>
      </p:sp>
      <p:graphicFrame>
        <p:nvGraphicFramePr>
          <p:cNvPr id="7" name="Group 64"/>
          <p:cNvGraphicFramePr>
            <a:graphicFrameLocks noGrp="1"/>
          </p:cNvGraphicFramePr>
          <p:nvPr>
            <p:ph idx="1"/>
            <p:extLst>
              <p:ext uri="{D42A27DB-BD31-4B8C-83A1-F6EECF244321}">
                <p14:modId xmlns:p14="http://schemas.microsoft.com/office/powerpoint/2010/main" val="1453692197"/>
              </p:ext>
            </p:extLst>
          </p:nvPr>
        </p:nvGraphicFramePr>
        <p:xfrm>
          <a:off x="381000" y="2120960"/>
          <a:ext cx="8305798" cy="2560320"/>
        </p:xfrm>
        <a:graphic>
          <a:graphicData uri="http://schemas.openxmlformats.org/drawingml/2006/table">
            <a:tbl>
              <a:tblPr/>
              <a:tblGrid>
                <a:gridCol w="4044563"/>
                <a:gridCol w="1343460"/>
                <a:gridCol w="1662044"/>
                <a:gridCol w="1255731"/>
              </a:tblGrid>
              <a:tr h="3623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Perpetua" pitchFamily="18" charset="0"/>
                        <a:ea typeface="MS PGothic" pitchFamily="34" charset="-128"/>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Perpetua" pitchFamily="18" charset="0"/>
                          <a:ea typeface="MS PGothic" pitchFamily="34" charset="-128"/>
                        </a:rPr>
                        <a:t>Student</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Perpetua" pitchFamily="18" charset="0"/>
                          <a:ea typeface="MS PGothic" pitchFamily="34" charset="-128"/>
                        </a:rPr>
                        <a:t>Teacher/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Perpetua" pitchFamily="18" charset="0"/>
                          <a:ea typeface="MS PGothic" pitchFamily="34" charset="-128"/>
                        </a:rPr>
                        <a:t>Staff</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Perpetua" pitchFamily="18" charset="0"/>
                          <a:ea typeface="MS PGothic" pitchFamily="34" charset="-128"/>
                        </a:rPr>
                        <a:t>Home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6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Use of Positive Behavioral Techniques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.82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.85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N/A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356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Perpetua" pitchFamily="18" charset="0"/>
                          <a:ea typeface="MS PGothic" pitchFamily="34" charset="-128"/>
                        </a:rPr>
                        <a:t>Use of Punitive Techniques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.72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.78</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N/A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6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Perpetua" pitchFamily="18" charset="0"/>
                          <a:ea typeface="MS PGothic" pitchFamily="34" charset="-128"/>
                        </a:rPr>
                        <a:t>Use of Social Emotional Learning Techniques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.85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.91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N/A</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
        <p:nvSpPr>
          <p:cNvPr id="5" name="Footer Placeholder 4"/>
          <p:cNvSpPr>
            <a:spLocks noGrp="1"/>
          </p:cNvSpPr>
          <p:nvPr>
            <p:ph type="ftr" sz="quarter" idx="10"/>
          </p:nvPr>
        </p:nvSpPr>
        <p:spPr/>
        <p:txBody>
          <a:bodyPr/>
          <a:lstStyle/>
          <a:p>
            <a:pPr>
              <a:defRPr/>
            </a:pPr>
            <a:r>
              <a:rPr lang="en-US" dirty="0" smtClean="0">
                <a:solidFill>
                  <a:schemeClr val="bg1">
                    <a:lumMod val="50000"/>
                  </a:schemeClr>
                </a:solidFill>
              </a:rPr>
              <a:t>NASP, 2/19/14</a:t>
            </a:r>
            <a:endParaRPr lang="en-US" dirty="0">
              <a:solidFill>
                <a:schemeClr val="bg1">
                  <a:lumMod val="50000"/>
                </a:schemeClr>
              </a:solidFill>
            </a:endParaRPr>
          </a:p>
        </p:txBody>
      </p:sp>
    </p:spTree>
    <p:extLst>
      <p:ext uri="{BB962C8B-B14F-4D97-AF65-F5344CB8AC3E}">
        <p14:creationId xmlns:p14="http://schemas.microsoft.com/office/powerpoint/2010/main" val="4218658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145ED6"/>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152400" y="685800"/>
            <a:ext cx="8763000" cy="1143000"/>
          </a:xfrm>
        </p:spPr>
        <p:txBody>
          <a:bodyPr/>
          <a:lstStyle/>
          <a:p>
            <a:r>
              <a:rPr lang="en-US" sz="3200" b="1" dirty="0" smtClean="0">
                <a:latin typeface="Perpetua" pitchFamily="18" charset="0"/>
                <a:cs typeface="Times New Roman" pitchFamily="29" charset="0"/>
              </a:rPr>
              <a:t>Climate Surveys: Engagement &amp; Bullying Reliability (alpha coefficients)</a:t>
            </a:r>
          </a:p>
        </p:txBody>
      </p:sp>
      <p:graphicFrame>
        <p:nvGraphicFramePr>
          <p:cNvPr id="7" name="Group 64"/>
          <p:cNvGraphicFramePr>
            <a:graphicFrameLocks noGrp="1"/>
          </p:cNvGraphicFramePr>
          <p:nvPr>
            <p:ph idx="1"/>
            <p:extLst>
              <p:ext uri="{D42A27DB-BD31-4B8C-83A1-F6EECF244321}">
                <p14:modId xmlns:p14="http://schemas.microsoft.com/office/powerpoint/2010/main" val="1016116328"/>
              </p:ext>
            </p:extLst>
          </p:nvPr>
        </p:nvGraphicFramePr>
        <p:xfrm>
          <a:off x="1219200" y="2133600"/>
          <a:ext cx="6650175" cy="3612280"/>
        </p:xfrm>
        <a:graphic>
          <a:graphicData uri="http://schemas.openxmlformats.org/drawingml/2006/table">
            <a:tbl>
              <a:tblPr/>
              <a:tblGrid>
                <a:gridCol w="4862684"/>
                <a:gridCol w="1787491"/>
              </a:tblGrid>
              <a:tr h="4010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Perpetua" pitchFamily="18" charset="0"/>
                        <a:ea typeface="MS PGothic" pitchFamily="3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Perpetua" pitchFamily="18" charset="0"/>
                          <a:ea typeface="MS PGothic" pitchFamily="34" charset="-128"/>
                        </a:rPr>
                        <a:t>Student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507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Cognitive and Behavioral Engagement</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Perpetua" pitchFamily="18" charset="0"/>
                          <a:ea typeface="MS PGothic" pitchFamily="34" charset="-128"/>
                        </a:rPr>
                        <a:t>.85</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403857">
                <a:tc>
                  <a:txBody>
                    <a:bodyPr/>
                    <a:lstStyle/>
                    <a:p>
                      <a:r>
                        <a:rPr lang="en-US" sz="2400" dirty="0" smtClean="0">
                          <a:latin typeface="Perpetua" pitchFamily="18" charset="0"/>
                        </a:rPr>
                        <a:t>Emotional Engagement</a:t>
                      </a:r>
                      <a:endParaRPr lang="en-US" sz="2400" dirty="0">
                        <a:latin typeface="Perpetua"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a:r>
                        <a:rPr lang="en-US" sz="2400" dirty="0" smtClean="0">
                          <a:solidFill>
                            <a:schemeClr val="tx1"/>
                          </a:solidFill>
                          <a:latin typeface="Perpetua" pitchFamily="18" charset="0"/>
                        </a:rPr>
                        <a:t>.88</a:t>
                      </a:r>
                      <a:endParaRPr lang="en-US" sz="2400" dirty="0">
                        <a:solidFill>
                          <a:schemeClr val="tx1"/>
                        </a:solidFill>
                        <a:latin typeface="Perpetua"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03857">
                <a:tc>
                  <a:txBody>
                    <a:bodyPr/>
                    <a:lstStyle/>
                    <a:p>
                      <a:endParaRPr lang="en-US" sz="2400" dirty="0">
                        <a:latin typeface="Perpetua"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algn="ctr"/>
                      <a:endParaRPr lang="en-US" sz="2400" dirty="0">
                        <a:solidFill>
                          <a:schemeClr val="tx1"/>
                        </a:solidFill>
                        <a:latin typeface="Perpetua"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403857">
                <a:tc>
                  <a:txBody>
                    <a:bodyPr/>
                    <a:lstStyle/>
                    <a:p>
                      <a:r>
                        <a:rPr lang="en-US" sz="2400" dirty="0" smtClean="0">
                          <a:latin typeface="Perpetua" pitchFamily="18" charset="0"/>
                        </a:rPr>
                        <a:t>Verbal Bullying</a:t>
                      </a:r>
                      <a:endParaRPr lang="en-US" sz="2400" dirty="0">
                        <a:latin typeface="Perpetua"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algn="ctr"/>
                      <a:r>
                        <a:rPr lang="en-US" sz="2400" dirty="0" smtClean="0">
                          <a:solidFill>
                            <a:schemeClr val="tx1"/>
                          </a:solidFill>
                          <a:latin typeface="Perpetua" pitchFamily="18" charset="0"/>
                        </a:rPr>
                        <a:t>.91</a:t>
                      </a:r>
                      <a:endParaRPr lang="en-US" sz="2400" dirty="0">
                        <a:solidFill>
                          <a:schemeClr val="tx1"/>
                        </a:solidFill>
                        <a:latin typeface="Perpetua"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375812">
                <a:tc>
                  <a:txBody>
                    <a:bodyPr/>
                    <a:lstStyle/>
                    <a:p>
                      <a:r>
                        <a:rPr lang="en-US" sz="2400" dirty="0" smtClean="0">
                          <a:latin typeface="Perpetua" pitchFamily="18" charset="0"/>
                        </a:rPr>
                        <a:t>Physical Bullying</a:t>
                      </a:r>
                      <a:endParaRPr lang="en-US" sz="2400" dirty="0">
                        <a:latin typeface="Perpetua"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a:r>
                        <a:rPr lang="en-US" sz="2400" dirty="0" smtClean="0">
                          <a:solidFill>
                            <a:schemeClr val="tx1"/>
                          </a:solidFill>
                          <a:latin typeface="Perpetua" pitchFamily="18" charset="0"/>
                        </a:rPr>
                        <a:t>.86</a:t>
                      </a:r>
                      <a:endParaRPr lang="en-US" sz="2400" dirty="0">
                        <a:solidFill>
                          <a:schemeClr val="tx1"/>
                        </a:solidFill>
                        <a:latin typeface="Perpetua"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31903">
                <a:tc>
                  <a:txBody>
                    <a:bodyPr/>
                    <a:lstStyle/>
                    <a:p>
                      <a:r>
                        <a:rPr lang="en-US" sz="2400" dirty="0" smtClean="0">
                          <a:latin typeface="Perpetua" pitchFamily="18" charset="0"/>
                        </a:rPr>
                        <a:t>Social/Relational Bullying</a:t>
                      </a:r>
                      <a:endParaRPr lang="en-US" sz="2400" dirty="0">
                        <a:latin typeface="Perpetua"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algn="ctr"/>
                      <a:r>
                        <a:rPr lang="en-US" sz="2400" dirty="0" smtClean="0">
                          <a:solidFill>
                            <a:schemeClr val="tx1"/>
                          </a:solidFill>
                          <a:latin typeface="Perpetua" pitchFamily="18" charset="0"/>
                        </a:rPr>
                        <a:t>.90</a:t>
                      </a:r>
                      <a:endParaRPr lang="en-US" sz="2400" dirty="0">
                        <a:solidFill>
                          <a:schemeClr val="tx1"/>
                        </a:solidFill>
                        <a:latin typeface="Perpetua"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388433">
                <a:tc>
                  <a:txBody>
                    <a:bodyPr/>
                    <a:lstStyle/>
                    <a:p>
                      <a:r>
                        <a:rPr lang="en-US" sz="2400" dirty="0" smtClean="0">
                          <a:latin typeface="Perpetua" pitchFamily="18" charset="0"/>
                        </a:rPr>
                        <a:t>Total Bullying</a:t>
                      </a:r>
                      <a:endParaRPr lang="en-US" sz="2400" dirty="0">
                        <a:latin typeface="Perpetua"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ctr"/>
                      <a:r>
                        <a:rPr lang="en-US" sz="2400" dirty="0" smtClean="0">
                          <a:solidFill>
                            <a:schemeClr val="tx1"/>
                          </a:solidFill>
                          <a:latin typeface="Perpetua" pitchFamily="18" charset="0"/>
                        </a:rPr>
                        <a:t>.95</a:t>
                      </a:r>
                      <a:endParaRPr lang="en-US" sz="2400" dirty="0">
                        <a:solidFill>
                          <a:schemeClr val="tx1"/>
                        </a:solidFill>
                        <a:latin typeface="Perpetua"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88433">
                <a:tc>
                  <a:txBody>
                    <a:bodyPr/>
                    <a:lstStyle/>
                    <a:p>
                      <a:r>
                        <a:rPr lang="en-US" sz="2400" dirty="0" err="1" smtClean="0">
                          <a:latin typeface="Perpetua" pitchFamily="18" charset="0"/>
                        </a:rPr>
                        <a:t>Cyberbullying</a:t>
                      </a:r>
                      <a:endParaRPr lang="en-US" sz="2400" dirty="0">
                        <a:latin typeface="Perpetua"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algn="ctr"/>
                      <a:r>
                        <a:rPr lang="en-US" sz="2400" dirty="0" smtClean="0">
                          <a:solidFill>
                            <a:schemeClr val="tx1"/>
                          </a:solidFill>
                          <a:latin typeface="Perpetua" pitchFamily="18" charset="0"/>
                        </a:rPr>
                        <a:t>.92</a:t>
                      </a:r>
                      <a:endParaRPr lang="en-US" sz="2400" dirty="0">
                        <a:solidFill>
                          <a:schemeClr val="tx1"/>
                        </a:solidFill>
                        <a:latin typeface="Perpetua"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bl>
          </a:graphicData>
        </a:graphic>
      </p:graphicFrame>
      <p:sp>
        <p:nvSpPr>
          <p:cNvPr id="6" name="Footer Placeholder 4"/>
          <p:cNvSpPr>
            <a:spLocks noGrp="1"/>
          </p:cNvSpPr>
          <p:nvPr>
            <p:ph type="ftr" sz="quarter" idx="10"/>
          </p:nvPr>
        </p:nvSpPr>
        <p:spPr/>
        <p:txBody>
          <a:bodyPr/>
          <a:lstStyle/>
          <a:p>
            <a:pPr>
              <a:defRPr/>
            </a:pPr>
            <a:r>
              <a:rPr lang="en-US" dirty="0" smtClean="0">
                <a:solidFill>
                  <a:schemeClr val="bg1">
                    <a:lumMod val="50000"/>
                  </a:schemeClr>
                </a:solidFill>
              </a:rPr>
              <a:t>NASP, 2/19/14</a:t>
            </a:r>
            <a:endParaRPr lang="en-US" dirty="0">
              <a:solidFill>
                <a:schemeClr val="bg1">
                  <a:lumMod val="50000"/>
                </a:schemeClr>
              </a:solidFill>
            </a:endParaRPr>
          </a:p>
        </p:txBody>
      </p:sp>
    </p:spTree>
    <p:extLst>
      <p:ext uri="{BB962C8B-B14F-4D97-AF65-F5344CB8AC3E}">
        <p14:creationId xmlns:p14="http://schemas.microsoft.com/office/powerpoint/2010/main" val="2739397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717175"/>
            <a:ext cx="8042276" cy="730624"/>
          </a:xfrm>
        </p:spPr>
        <p:txBody>
          <a:bodyPr/>
          <a:lstStyle/>
          <a:p>
            <a:r>
              <a:rPr lang="en-US" sz="3200" b="1" dirty="0" smtClean="0">
                <a:latin typeface="Perpetua" pitchFamily="18" charset="0"/>
              </a:rPr>
              <a:t>New This Year: Two Lie Items</a:t>
            </a:r>
            <a:endParaRPr lang="en-US" sz="3200" b="1" dirty="0">
              <a:latin typeface="Perpetua" pitchFamily="18" charset="0"/>
            </a:endParaRPr>
          </a:p>
        </p:txBody>
      </p:sp>
      <p:sp>
        <p:nvSpPr>
          <p:cNvPr id="3" name="Content Placeholder 2"/>
          <p:cNvSpPr>
            <a:spLocks noGrp="1"/>
          </p:cNvSpPr>
          <p:nvPr>
            <p:ph idx="1"/>
          </p:nvPr>
        </p:nvSpPr>
        <p:spPr>
          <a:xfrm>
            <a:off x="549274" y="1371600"/>
            <a:ext cx="8289926" cy="4953001"/>
          </a:xfrm>
        </p:spPr>
        <p:txBody>
          <a:bodyPr>
            <a:normAutofit/>
          </a:bodyPr>
          <a:lstStyle/>
          <a:p>
            <a:pPr marL="0" indent="0">
              <a:buNone/>
            </a:pPr>
            <a:r>
              <a:rPr lang="en-US" sz="2800" b="1" dirty="0" smtClean="0">
                <a:latin typeface="Perpetua" pitchFamily="18" charset="0"/>
              </a:rPr>
              <a:t>Lie Items:</a:t>
            </a:r>
          </a:p>
          <a:p>
            <a:r>
              <a:rPr lang="en-US" sz="2800" dirty="0" smtClean="0">
                <a:latin typeface="Perpetua" pitchFamily="18" charset="0"/>
              </a:rPr>
              <a:t>“I </a:t>
            </a:r>
            <a:r>
              <a:rPr lang="en-US" sz="2800" dirty="0">
                <a:latin typeface="Perpetua" pitchFamily="18" charset="0"/>
              </a:rPr>
              <a:t>am telling the truth in this survey</a:t>
            </a:r>
            <a:r>
              <a:rPr lang="en-US" sz="2800" dirty="0" smtClean="0">
                <a:latin typeface="Perpetua" pitchFamily="18" charset="0"/>
              </a:rPr>
              <a:t>.”</a:t>
            </a:r>
            <a:endParaRPr lang="en-US" sz="2800" dirty="0">
              <a:latin typeface="Perpetua" pitchFamily="18" charset="0"/>
            </a:endParaRPr>
          </a:p>
          <a:p>
            <a:r>
              <a:rPr lang="en-US" sz="2800" dirty="0" smtClean="0">
                <a:latin typeface="Perpetua" pitchFamily="18" charset="0"/>
              </a:rPr>
              <a:t>“I </a:t>
            </a:r>
            <a:r>
              <a:rPr lang="en-US" sz="2800" dirty="0">
                <a:latin typeface="Perpetua" pitchFamily="18" charset="0"/>
              </a:rPr>
              <a:t>answered all items truthfully on this survey</a:t>
            </a:r>
            <a:r>
              <a:rPr lang="en-US" sz="2800" dirty="0" smtClean="0">
                <a:latin typeface="Perpetua" pitchFamily="18" charset="0"/>
              </a:rPr>
              <a:t>.”</a:t>
            </a:r>
          </a:p>
          <a:p>
            <a:pPr marL="0" indent="0">
              <a:buNone/>
            </a:pPr>
            <a:endParaRPr lang="en-US" sz="1800" b="1" dirty="0" smtClean="0">
              <a:latin typeface="Perpetua" pitchFamily="18" charset="0"/>
            </a:endParaRPr>
          </a:p>
          <a:p>
            <a:pPr marL="0" indent="0">
              <a:buNone/>
            </a:pPr>
            <a:r>
              <a:rPr lang="en-US" sz="2800" b="1" dirty="0" smtClean="0">
                <a:latin typeface="Perpetua" pitchFamily="18" charset="0"/>
              </a:rPr>
              <a:t>Results:</a:t>
            </a:r>
          </a:p>
          <a:p>
            <a:r>
              <a:rPr lang="en-US" sz="2800" dirty="0" smtClean="0">
                <a:latin typeface="Perpetua" pitchFamily="18" charset="0"/>
              </a:rPr>
              <a:t>7.5% (2,637) disagreed to 1 of 2 items and thus were deleted.</a:t>
            </a:r>
          </a:p>
          <a:p>
            <a:r>
              <a:rPr lang="en-US" sz="2800" dirty="0" smtClean="0">
                <a:latin typeface="Perpetua" pitchFamily="18" charset="0"/>
              </a:rPr>
              <a:t>(Additional 1% dropped due to incomplete responses.)</a:t>
            </a:r>
          </a:p>
          <a:p>
            <a:r>
              <a:rPr lang="en-US" sz="2800" dirty="0" smtClean="0">
                <a:latin typeface="Perpetua" pitchFamily="18" charset="0"/>
              </a:rPr>
              <a:t>“Liars” scored significantly lower, BUT their removal had very little impact on overall scores (about 1 tenth of a point)</a:t>
            </a:r>
            <a:endParaRPr lang="en-US" sz="2800" dirty="0">
              <a:latin typeface="Perpetua" pitchFamily="18" charset="0"/>
            </a:endParaRPr>
          </a:p>
        </p:txBody>
      </p:sp>
      <p:sp>
        <p:nvSpPr>
          <p:cNvPr id="4" name="Footer Placeholder 3"/>
          <p:cNvSpPr>
            <a:spLocks noGrp="1"/>
          </p:cNvSpPr>
          <p:nvPr>
            <p:ph type="ftr" sz="quarter" idx="10"/>
          </p:nvPr>
        </p:nvSpPr>
        <p:spPr/>
        <p:txBody>
          <a:bodyPr/>
          <a:lstStyle/>
          <a:p>
            <a:pPr>
              <a:defRPr/>
            </a:pPr>
            <a:r>
              <a:rPr lang="en-US" dirty="0" smtClean="0">
                <a:solidFill>
                  <a:schemeClr val="bg1">
                    <a:lumMod val="50000"/>
                  </a:schemeClr>
                </a:solidFill>
              </a:rPr>
              <a:t>NASP, 2/19/14</a:t>
            </a:r>
            <a:endParaRPr lang="en-US" dirty="0">
              <a:solidFill>
                <a:schemeClr val="bg1">
                  <a:lumMod val="50000"/>
                </a:schemeClr>
              </a:solidFill>
            </a:endParaRPr>
          </a:p>
        </p:txBody>
      </p:sp>
    </p:spTree>
    <p:extLst>
      <p:ext uri="{BB962C8B-B14F-4D97-AF65-F5344CB8AC3E}">
        <p14:creationId xmlns:p14="http://schemas.microsoft.com/office/powerpoint/2010/main" val="1562506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457200" y="1654175"/>
            <a:ext cx="8229600" cy="2232025"/>
          </a:xfrm>
        </p:spPr>
        <p:txBody>
          <a:bodyPr/>
          <a:lstStyle/>
          <a:p>
            <a:r>
              <a:rPr lang="en-US" dirty="0" smtClean="0">
                <a:latin typeface="Perpetua" pitchFamily="18" charset="0"/>
                <a:ea typeface="ＭＳ Ｐゴシック" pitchFamily="34" charset="-128"/>
              </a:rPr>
              <a:t>The Delaware Positive Behavior Support </a:t>
            </a:r>
            <a:br>
              <a:rPr lang="en-US" dirty="0" smtClean="0">
                <a:latin typeface="Perpetua" pitchFamily="18" charset="0"/>
                <a:ea typeface="ＭＳ Ｐゴシック" pitchFamily="34" charset="-128"/>
              </a:rPr>
            </a:br>
            <a:r>
              <a:rPr lang="en-US" dirty="0" smtClean="0">
                <a:latin typeface="Perpetua" pitchFamily="18" charset="0"/>
                <a:ea typeface="ＭＳ Ｐゴシック" pitchFamily="34" charset="-128"/>
              </a:rPr>
              <a:t>Project (DE-PBS) is a collaboration between </a:t>
            </a:r>
            <a:br>
              <a:rPr lang="en-US" dirty="0" smtClean="0">
                <a:latin typeface="Perpetua" pitchFamily="18" charset="0"/>
                <a:ea typeface="ＭＳ Ｐゴシック" pitchFamily="34" charset="-128"/>
              </a:rPr>
            </a:br>
            <a:r>
              <a:rPr lang="en-US" dirty="0" smtClean="0">
                <a:latin typeface="Perpetua" pitchFamily="18" charset="0"/>
                <a:ea typeface="ＭＳ Ｐゴシック" pitchFamily="34" charset="-128"/>
              </a:rPr>
              <a:t>the DE Department of Education, </a:t>
            </a:r>
            <a:br>
              <a:rPr lang="en-US" dirty="0" smtClean="0">
                <a:latin typeface="Perpetua" pitchFamily="18" charset="0"/>
                <a:ea typeface="ＭＳ Ｐゴシック" pitchFamily="34" charset="-128"/>
              </a:rPr>
            </a:br>
            <a:r>
              <a:rPr lang="en-US" dirty="0" smtClean="0">
                <a:latin typeface="Perpetua" pitchFamily="18" charset="0"/>
                <a:ea typeface="ＭＳ Ｐゴシック" pitchFamily="34" charset="-128"/>
              </a:rPr>
              <a:t>the University of Delaware</a:t>
            </a:r>
            <a:r>
              <a:rPr lang="en-US" altLang="en-US" dirty="0" smtClean="0">
                <a:latin typeface="Perpetua" pitchFamily="18" charset="0"/>
                <a:ea typeface="ＭＳ Ｐゴシック" pitchFamily="34" charset="-128"/>
              </a:rPr>
              <a:t>’</a:t>
            </a:r>
            <a:r>
              <a:rPr lang="en-US" dirty="0" smtClean="0">
                <a:latin typeface="Perpetua" pitchFamily="18" charset="0"/>
                <a:ea typeface="ＭＳ Ｐゴシック" pitchFamily="34" charset="-128"/>
              </a:rPr>
              <a:t>s </a:t>
            </a:r>
            <a:br>
              <a:rPr lang="en-US" dirty="0" smtClean="0">
                <a:latin typeface="Perpetua" pitchFamily="18" charset="0"/>
                <a:ea typeface="ＭＳ Ｐゴシック" pitchFamily="34" charset="-128"/>
              </a:rPr>
            </a:br>
            <a:r>
              <a:rPr lang="en-US" dirty="0" smtClean="0">
                <a:latin typeface="Perpetua" pitchFamily="18" charset="0"/>
                <a:ea typeface="ＭＳ Ｐゴシック" pitchFamily="34" charset="-128"/>
              </a:rPr>
              <a:t>Center for Disabilities Studies, and </a:t>
            </a:r>
            <a:br>
              <a:rPr lang="en-US" dirty="0" smtClean="0">
                <a:latin typeface="Perpetua" pitchFamily="18" charset="0"/>
                <a:ea typeface="ＭＳ Ｐゴシック" pitchFamily="34" charset="-128"/>
              </a:rPr>
            </a:br>
            <a:r>
              <a:rPr lang="en-US" dirty="0" smtClean="0">
                <a:latin typeface="Perpetua" pitchFamily="18" charset="0"/>
                <a:ea typeface="ＭＳ Ｐゴシック" pitchFamily="34" charset="-128"/>
              </a:rPr>
              <a:t>Delaware Public Schools. </a:t>
            </a:r>
            <a:r>
              <a:rPr lang="en-US" dirty="0" smtClean="0">
                <a:ea typeface="ＭＳ Ｐゴシック" pitchFamily="34" charset="-128"/>
              </a:rPr>
              <a:t/>
            </a:r>
            <a:br>
              <a:rPr lang="en-US" dirty="0" smtClean="0">
                <a:ea typeface="ＭＳ Ｐゴシック" pitchFamily="34" charset="-128"/>
              </a:rPr>
            </a:br>
            <a:endParaRPr lang="en-US" dirty="0" smtClean="0">
              <a:ea typeface="ＭＳ Ｐゴシック" pitchFamily="34" charset="-128"/>
            </a:endParaRPr>
          </a:p>
        </p:txBody>
      </p:sp>
      <p:pic>
        <p:nvPicPr>
          <p:cNvPr id="12290" name="Picture 5" descr="H:\Projects\Positive Behavioral Supports\Logos\smallDo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2088" y="4149725"/>
            <a:ext cx="17383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6" descr="CDS-UD_logo_rgb.jpg.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4316413"/>
            <a:ext cx="45720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dirty="0">
                <a:solidFill>
                  <a:schemeClr val="bg1">
                    <a:lumMod val="50000"/>
                  </a:schemeClr>
                </a:solidFill>
              </a:rPr>
              <a:t>NASP, 2/19/14</a:t>
            </a:r>
          </a:p>
        </p:txBody>
      </p:sp>
    </p:spTree>
    <p:extLst>
      <p:ext uri="{BB962C8B-B14F-4D97-AF65-F5344CB8AC3E}">
        <p14:creationId xmlns:p14="http://schemas.microsoft.com/office/powerpoint/2010/main" val="416316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Title 4"/>
          <p:cNvSpPr>
            <a:spLocks noGrp="1"/>
          </p:cNvSpPr>
          <p:nvPr>
            <p:ph type="title"/>
          </p:nvPr>
        </p:nvSpPr>
        <p:spPr>
          <a:xfrm>
            <a:off x="457200" y="927100"/>
            <a:ext cx="8229600" cy="1143000"/>
          </a:xfrm>
        </p:spPr>
        <p:txBody>
          <a:bodyPr/>
          <a:lstStyle/>
          <a:p>
            <a:r>
              <a:rPr lang="en-US" b="1" dirty="0" smtClean="0">
                <a:latin typeface="Perpetua" pitchFamily="18" charset="0"/>
              </a:rPr>
              <a:t>How do school climate scores </a:t>
            </a:r>
            <a:br>
              <a:rPr lang="en-US" b="1" dirty="0" smtClean="0">
                <a:latin typeface="Perpetua" pitchFamily="18" charset="0"/>
              </a:rPr>
            </a:br>
            <a:r>
              <a:rPr lang="en-US" b="1" dirty="0" smtClean="0">
                <a:latin typeface="Perpetua" pitchFamily="18" charset="0"/>
              </a:rPr>
              <a:t>relate to other measures?</a:t>
            </a:r>
          </a:p>
        </p:txBody>
      </p:sp>
      <p:sp>
        <p:nvSpPr>
          <p:cNvPr id="109570" name="Content Placeholder 2"/>
          <p:cNvSpPr>
            <a:spLocks noGrp="1"/>
          </p:cNvSpPr>
          <p:nvPr>
            <p:ph idx="1"/>
          </p:nvPr>
        </p:nvSpPr>
        <p:spPr>
          <a:xfrm>
            <a:off x="457200" y="2286000"/>
            <a:ext cx="8229600" cy="3840163"/>
          </a:xfrm>
        </p:spPr>
        <p:txBody>
          <a:bodyPr>
            <a:noAutofit/>
          </a:bodyPr>
          <a:lstStyle/>
          <a:p>
            <a:r>
              <a:rPr lang="en-US" sz="2800" dirty="0" smtClean="0">
                <a:latin typeface="Perpetua" pitchFamily="18" charset="0"/>
              </a:rPr>
              <a:t>Caution: Correlation does not mean causation. </a:t>
            </a:r>
            <a:r>
              <a:rPr lang="en-US" sz="2800" dirty="0" smtClean="0">
                <a:latin typeface="Perpetua" pitchFamily="18" charset="0"/>
                <a:sym typeface="Wingdings" pitchFamily="2" charset="2"/>
              </a:rPr>
              <a:t>  Direction of influence is likely to be bidirectional.</a:t>
            </a:r>
            <a:endParaRPr lang="en-US" sz="2800" dirty="0" smtClean="0">
              <a:latin typeface="Perpetua" pitchFamily="18" charset="0"/>
            </a:endParaRPr>
          </a:p>
          <a:p>
            <a:pPr>
              <a:buFont typeface="Wingdings" pitchFamily="2" charset="2"/>
              <a:buNone/>
            </a:pPr>
            <a:endParaRPr lang="en-US" sz="2800" dirty="0" smtClean="0"/>
          </a:p>
          <a:p>
            <a:endParaRPr lang="en-US" sz="2800" dirty="0" smtClean="0"/>
          </a:p>
          <a:p>
            <a:endParaRPr lang="en-US" sz="2800" dirty="0" smtClean="0"/>
          </a:p>
        </p:txBody>
      </p:sp>
      <p:sp>
        <p:nvSpPr>
          <p:cNvPr id="6" name="Footer Placeholder 4"/>
          <p:cNvSpPr>
            <a:spLocks noGrp="1"/>
          </p:cNvSpPr>
          <p:nvPr>
            <p:ph type="ftr" sz="quarter" idx="10"/>
          </p:nvPr>
        </p:nvSpPr>
        <p:spPr/>
        <p:txBody>
          <a:bodyPr/>
          <a:lstStyle/>
          <a:p>
            <a:pPr>
              <a:defRPr/>
            </a:pPr>
            <a:r>
              <a:rPr lang="en-US" dirty="0" smtClean="0">
                <a:solidFill>
                  <a:schemeClr val="bg1">
                    <a:lumMod val="50000"/>
                  </a:schemeClr>
                </a:solidFill>
              </a:rPr>
              <a:t>NASP, 2/19/14</a:t>
            </a:r>
            <a:endParaRPr lang="en-US" dirty="0">
              <a:solidFill>
                <a:schemeClr val="bg1">
                  <a:lumMod val="50000"/>
                </a:schemeClr>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2650" y="3733800"/>
            <a:ext cx="229870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760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145ED6"/>
        </a:solidFill>
        <a:effectLst/>
      </p:bgPr>
    </p:bg>
    <p:spTree>
      <p:nvGrpSpPr>
        <p:cNvPr id="1" name=""/>
        <p:cNvGrpSpPr/>
        <p:nvPr/>
      </p:nvGrpSpPr>
      <p:grpSpPr>
        <a:xfrm>
          <a:off x="0" y="0"/>
          <a:ext cx="0" cy="0"/>
          <a:chOff x="0" y="0"/>
          <a:chExt cx="0" cy="0"/>
        </a:xfrm>
      </p:grpSpPr>
      <p:graphicFrame>
        <p:nvGraphicFramePr>
          <p:cNvPr id="3" name="Group 55"/>
          <p:cNvGraphicFramePr>
            <a:graphicFrameLocks noGrp="1"/>
          </p:cNvGraphicFramePr>
          <p:nvPr>
            <p:extLst>
              <p:ext uri="{D42A27DB-BD31-4B8C-83A1-F6EECF244321}">
                <p14:modId xmlns:p14="http://schemas.microsoft.com/office/powerpoint/2010/main" val="2689358406"/>
              </p:ext>
            </p:extLst>
          </p:nvPr>
        </p:nvGraphicFramePr>
        <p:xfrm>
          <a:off x="76200" y="1219200"/>
          <a:ext cx="8991600" cy="5297983"/>
        </p:xfrm>
        <a:graphic>
          <a:graphicData uri="http://schemas.openxmlformats.org/drawingml/2006/table">
            <a:tbl>
              <a:tblPr/>
              <a:tblGrid>
                <a:gridCol w="1991162"/>
                <a:gridCol w="1133038"/>
                <a:gridCol w="1219200"/>
                <a:gridCol w="1219200"/>
                <a:gridCol w="1143000"/>
                <a:gridCol w="1066800"/>
                <a:gridCol w="1219200"/>
              </a:tblGrid>
              <a:tr h="4451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29" charset="0"/>
                          <a:cs typeface="Times New Roman" pitchFamily="29" charset="0"/>
                        </a:rPr>
                        <a:t>Student Survey </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gridSpan="2">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29" charset="0"/>
                          <a:cs typeface="Times New Roman" pitchFamily="29" charset="0"/>
                        </a:rPr>
                        <a:t>% Students Suspended/Expelled</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29" charset="0"/>
                          <a:cs typeface="Times New Roman" pitchFamily="29" charset="0"/>
                        </a:rPr>
                        <a:t>% Passing ELA</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29" charset="0"/>
                          <a:cs typeface="Times New Roman" pitchFamily="29" charset="0"/>
                        </a:rPr>
                        <a:t>% Passing Math</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n-US"/>
                    </a:p>
                  </a:txBody>
                  <a:tcPr/>
                </a:tc>
              </a:tr>
              <a:tr h="366319">
                <a:tc>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29" charset="0"/>
                        <a:cs typeface="Times New Roman" pitchFamily="29" charset="0"/>
                      </a:endParaRP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algn="ctr"/>
                      <a:r>
                        <a:rPr lang="en-US" sz="1400" b="1" dirty="0" smtClean="0">
                          <a:latin typeface="Times New Roman" pitchFamily="18" charset="0"/>
                          <a:cs typeface="Times New Roman" pitchFamily="18" charset="0"/>
                        </a:rPr>
                        <a:t>Elementary</a:t>
                      </a:r>
                      <a:endParaRPr lang="en-US" sz="1400" b="1" dirty="0">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algn="ctr"/>
                      <a:r>
                        <a:rPr lang="en-US" sz="1400" b="1" dirty="0" smtClean="0">
                          <a:latin typeface="Times New Roman" pitchFamily="18" charset="0"/>
                          <a:cs typeface="Times New Roman" pitchFamily="18" charset="0"/>
                        </a:rPr>
                        <a:t>Middle/High</a:t>
                      </a:r>
                      <a:endParaRPr lang="en-US" sz="1400" b="1" dirty="0">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algn="ctr"/>
                      <a:r>
                        <a:rPr lang="en-US" sz="1400" b="1" dirty="0" smtClean="0">
                          <a:latin typeface="Times New Roman" pitchFamily="18" charset="0"/>
                          <a:cs typeface="Times New Roman" pitchFamily="18" charset="0"/>
                        </a:rPr>
                        <a:t>Elementary</a:t>
                      </a:r>
                      <a:endParaRPr lang="en-US" sz="1400" b="1" dirty="0">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algn="ctr"/>
                      <a:r>
                        <a:rPr lang="en-US" sz="1400" b="1" dirty="0" smtClean="0">
                          <a:latin typeface="Times New Roman" pitchFamily="18" charset="0"/>
                          <a:cs typeface="Times New Roman" pitchFamily="18" charset="0"/>
                        </a:rPr>
                        <a:t>Middle/High</a:t>
                      </a:r>
                      <a:endParaRPr lang="en-US" sz="1400" b="1" dirty="0">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algn="ctr"/>
                      <a:r>
                        <a:rPr lang="en-US" sz="1400" b="1" dirty="0" smtClean="0">
                          <a:latin typeface="Times New Roman" pitchFamily="18" charset="0"/>
                          <a:cs typeface="Times New Roman" pitchFamily="18" charset="0"/>
                        </a:rPr>
                        <a:t>Elementary</a:t>
                      </a:r>
                      <a:endParaRPr lang="en-US" sz="1400" b="1" dirty="0">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algn="ctr"/>
                      <a:r>
                        <a:rPr lang="en-US" sz="1400" b="1" dirty="0" smtClean="0">
                          <a:latin typeface="Times New Roman" pitchFamily="18" charset="0"/>
                          <a:cs typeface="Times New Roman" pitchFamily="18" charset="0"/>
                        </a:rPr>
                        <a:t>Middle/High</a:t>
                      </a:r>
                      <a:endParaRPr lang="en-US" sz="1400" b="1" dirty="0">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456165">
                <a:tc>
                  <a:txBody>
                    <a:bodyPr/>
                    <a:lstStyle/>
                    <a:p>
                      <a:pPr marL="0" marR="0" lvl="0" indent="0" algn="l" defTabSz="914400" rtl="0" eaLnBrk="1" fontAlgn="base" latinLnBrk="0" hangingPunct="1">
                        <a:lnSpc>
                          <a:spcPts val="16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Teacher-Student Relations</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a:ea typeface="Calibri"/>
                          <a:cs typeface="Times New Roman"/>
                        </a:rPr>
                        <a:t>-.62**</a:t>
                      </a:r>
                      <a:endParaRPr lang="en-US"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-.49**</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.46**</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.52**</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.39**</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.46**</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456165">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Student-Student Relations</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a:ea typeface="Calibri"/>
                          <a:cs typeface="Times New Roman"/>
                        </a:rPr>
                        <a:t>-.74**</a:t>
                      </a:r>
                      <a:endParaRPr lang="en-US"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-.52**</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.57**</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.58**</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a:solidFill>
                            <a:schemeClr val="tx1"/>
                          </a:solidFill>
                          <a:effectLst/>
                          <a:latin typeface="Times New Roman" pitchFamily="18" charset="0"/>
                          <a:ea typeface="Calibri"/>
                          <a:cs typeface="Times New Roman" pitchFamily="18" charset="0"/>
                        </a:rPr>
                        <a:t>.</a:t>
                      </a:r>
                      <a:r>
                        <a:rPr lang="en-US" sz="1400" dirty="0" smtClean="0">
                          <a:solidFill>
                            <a:schemeClr val="tx1"/>
                          </a:solidFill>
                          <a:effectLst/>
                          <a:latin typeface="Times New Roman" pitchFamily="18" charset="0"/>
                          <a:ea typeface="Calibri"/>
                          <a:cs typeface="Times New Roman" pitchFamily="18" charset="0"/>
                        </a:rPr>
                        <a:t>53**</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.61**</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6165">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Respect for Diversity</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a:ea typeface="Calibri"/>
                          <a:cs typeface="Times New Roman"/>
                        </a:rPr>
                        <a:t>-.72**</a:t>
                      </a:r>
                      <a:endParaRPr lang="en-US"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-.43**</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.60**</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.50**</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.53**</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.43**</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456165">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School Safety</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a:ea typeface="Calibri"/>
                          <a:cs typeface="Times New Roman"/>
                        </a:rPr>
                        <a:t>-.65**</a:t>
                      </a:r>
                      <a:endParaRPr lang="en-US"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-.52**</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.50**</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.63**</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.47**</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.60**</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6165">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Clarity of Expectations</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a:ea typeface="Calibri"/>
                          <a:cs typeface="Times New Roman"/>
                        </a:rPr>
                        <a:t>-.55**</a:t>
                      </a:r>
                      <a:endParaRPr lang="en-US"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-.49**</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.47**</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.50**</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a:solidFill>
                            <a:schemeClr val="tx1"/>
                          </a:solidFill>
                          <a:effectLst/>
                          <a:latin typeface="Times New Roman" pitchFamily="18" charset="0"/>
                          <a:ea typeface="Calibri"/>
                          <a:cs typeface="Times New Roman" pitchFamily="18" charset="0"/>
                        </a:rPr>
                        <a:t>.</a:t>
                      </a:r>
                      <a:r>
                        <a:rPr lang="en-US" sz="1400" dirty="0" smtClean="0">
                          <a:solidFill>
                            <a:schemeClr val="tx1"/>
                          </a:solidFill>
                          <a:effectLst/>
                          <a:latin typeface="Times New Roman" pitchFamily="18" charset="0"/>
                          <a:ea typeface="Calibri"/>
                          <a:cs typeface="Times New Roman" pitchFamily="18" charset="0"/>
                        </a:rPr>
                        <a:t>44**</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.51**</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456165">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Fairness of Rules</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a:ea typeface="Calibri"/>
                          <a:cs typeface="Times New Roman"/>
                        </a:rPr>
                        <a:t>-.54**</a:t>
                      </a:r>
                      <a:endParaRPr lang="en-US"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-.58**</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.43**</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.53**</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.39**</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.49**</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6165">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Engagement</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Calibri"/>
                          <a:ea typeface="Calibri"/>
                          <a:cs typeface="Times New Roman"/>
                        </a:rPr>
                        <a:t>-.51**</a:t>
                      </a:r>
                      <a:endParaRPr lang="en-US"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Calibri"/>
                          <a:cs typeface="Times New Roman" pitchFamily="18" charset="0"/>
                        </a:rPr>
                        <a:t>-.43**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.40**</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.49**</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.42**</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.49**</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456165">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School-wide Bullying</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Calibri"/>
                          <a:ea typeface="Calibri"/>
                          <a:cs typeface="Times New Roman"/>
                        </a:rPr>
                        <a:t>.70**</a:t>
                      </a:r>
                      <a:endParaRPr lang="en-US"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.38*</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-.67**</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-.40**</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-.54**</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-.47**</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6165">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Total Climate</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a:solidFill>
                            <a:srgbClr val="FF0000"/>
                          </a:solidFill>
                          <a:effectLst/>
                          <a:latin typeface="Times New Roman"/>
                          <a:ea typeface="Calibri"/>
                          <a:cs typeface="Times New Roman"/>
                        </a:rPr>
                        <a:t>-.</a:t>
                      </a:r>
                      <a:r>
                        <a:rPr lang="en-US" sz="1400" dirty="0" smtClean="0">
                          <a:solidFill>
                            <a:srgbClr val="FF0000"/>
                          </a:solidFill>
                          <a:effectLst/>
                          <a:latin typeface="Times New Roman"/>
                          <a:ea typeface="Calibri"/>
                          <a:cs typeface="Times New Roman"/>
                        </a:rPr>
                        <a:t>58**</a:t>
                      </a:r>
                      <a:endParaRPr lang="en-US" sz="14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rgbClr val="FF0000"/>
                          </a:solidFill>
                          <a:effectLst/>
                          <a:latin typeface="Times New Roman" pitchFamily="18" charset="0"/>
                          <a:ea typeface="Calibri"/>
                          <a:cs typeface="Times New Roman" pitchFamily="18" charset="0"/>
                        </a:rPr>
                        <a:t>-.49**</a:t>
                      </a:r>
                      <a:endParaRPr lang="en-US" sz="1400" dirty="0">
                        <a:solidFill>
                          <a:srgbClr val="FF0000"/>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rgbClr val="FF0000"/>
                          </a:solidFill>
                          <a:effectLst/>
                          <a:latin typeface="Times New Roman" pitchFamily="18" charset="0"/>
                          <a:ea typeface="Calibri"/>
                          <a:cs typeface="Times New Roman" pitchFamily="18" charset="0"/>
                        </a:rPr>
                        <a:t>.41**</a:t>
                      </a:r>
                      <a:endParaRPr lang="en-US" sz="1400" dirty="0">
                        <a:solidFill>
                          <a:srgbClr val="FF0000"/>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rgbClr val="FF0000"/>
                          </a:solidFill>
                          <a:effectLst/>
                          <a:latin typeface="Times New Roman" pitchFamily="18" charset="0"/>
                          <a:ea typeface="Calibri"/>
                          <a:cs typeface="Times New Roman" pitchFamily="18" charset="0"/>
                        </a:rPr>
                        <a:t>.51**</a:t>
                      </a:r>
                      <a:endParaRPr lang="en-US" sz="1400" dirty="0">
                        <a:solidFill>
                          <a:srgbClr val="FF0000"/>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rgbClr val="FF0000"/>
                          </a:solidFill>
                          <a:effectLst/>
                          <a:latin typeface="Times New Roman" pitchFamily="18" charset="0"/>
                          <a:ea typeface="Calibri"/>
                          <a:cs typeface="Times New Roman" pitchFamily="18" charset="0"/>
                        </a:rPr>
                        <a:t>.41**</a:t>
                      </a:r>
                      <a:endParaRPr lang="en-US" sz="1400" dirty="0">
                        <a:solidFill>
                          <a:srgbClr val="FF0000"/>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rgbClr val="FF0000"/>
                          </a:solidFill>
                          <a:effectLst/>
                          <a:latin typeface="Times New Roman" pitchFamily="18" charset="0"/>
                          <a:ea typeface="Calibri"/>
                          <a:cs typeface="Times New Roman" pitchFamily="18" charset="0"/>
                        </a:rPr>
                        <a:t>.47**</a:t>
                      </a:r>
                      <a:endParaRPr lang="en-US" sz="1400" dirty="0">
                        <a:solidFill>
                          <a:srgbClr val="FF0000"/>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381000">
                <a:tc gridSpan="7">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N=  89 Elementary schools; 46 Middle and High Schools. *</a:t>
                      </a:r>
                      <a:r>
                        <a:rPr kumimoji="0" lang="en-US" sz="1600" b="0" i="1" u="none" strike="noStrike" cap="none" normalizeH="0" baseline="0" dirty="0" smtClean="0">
                          <a:ln>
                            <a:noFill/>
                          </a:ln>
                          <a:solidFill>
                            <a:schemeClr val="tx1"/>
                          </a:solidFill>
                          <a:effectLst/>
                          <a:latin typeface="Times New Roman" pitchFamily="29" charset="0"/>
                          <a:cs typeface="Times New Roman" pitchFamily="29" charset="0"/>
                        </a:rPr>
                        <a:t>p </a:t>
                      </a: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&lt;.05, **</a:t>
                      </a:r>
                      <a:r>
                        <a:rPr kumimoji="0" lang="en-US" sz="1600" b="0" i="1" u="none" strike="noStrike" cap="none" normalizeH="0" baseline="0" dirty="0" smtClean="0">
                          <a:ln>
                            <a:noFill/>
                          </a:ln>
                          <a:solidFill>
                            <a:schemeClr val="tx1"/>
                          </a:solidFill>
                          <a:effectLst/>
                          <a:latin typeface="Times New Roman" pitchFamily="29" charset="0"/>
                          <a:cs typeface="Times New Roman" pitchFamily="29" charset="0"/>
                        </a:rPr>
                        <a:t>p</a:t>
                      </a: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 &lt; .01         </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Title 4"/>
          <p:cNvSpPr>
            <a:spLocks noGrp="1"/>
          </p:cNvSpPr>
          <p:nvPr>
            <p:ph type="title"/>
          </p:nvPr>
        </p:nvSpPr>
        <p:spPr>
          <a:xfrm>
            <a:off x="-76200" y="304800"/>
            <a:ext cx="9448800" cy="762000"/>
          </a:xfrm>
        </p:spPr>
        <p:txBody>
          <a:bodyPr/>
          <a:lstStyle/>
          <a:p>
            <a:r>
              <a:rPr lang="en-US" sz="3200" b="1" dirty="0" smtClean="0">
                <a:latin typeface="Perpetua" pitchFamily="18" charset="0"/>
                <a:cs typeface="Times New Roman" pitchFamily="29" charset="0"/>
              </a:rPr>
              <a:t>Evidence of Concurrent Validity </a:t>
            </a:r>
            <a:br>
              <a:rPr lang="en-US" sz="3200" b="1" dirty="0" smtClean="0">
                <a:latin typeface="Perpetua" pitchFamily="18" charset="0"/>
                <a:cs typeface="Times New Roman" pitchFamily="29" charset="0"/>
              </a:rPr>
            </a:br>
            <a:r>
              <a:rPr lang="en-US" sz="3200" b="1" u="sng" dirty="0" smtClean="0">
                <a:latin typeface="Perpetua" pitchFamily="18" charset="0"/>
                <a:cs typeface="Times New Roman" pitchFamily="29" charset="0"/>
              </a:rPr>
              <a:t>Student Survey </a:t>
            </a:r>
            <a:r>
              <a:rPr lang="en-US" sz="3200" b="1" dirty="0" smtClean="0">
                <a:latin typeface="Perpetua" pitchFamily="18" charset="0"/>
                <a:cs typeface="Times New Roman" pitchFamily="29" charset="0"/>
              </a:rPr>
              <a:t>and School-level Data </a:t>
            </a:r>
          </a:p>
        </p:txBody>
      </p:sp>
    </p:spTree>
    <p:extLst>
      <p:ext uri="{BB962C8B-B14F-4D97-AF65-F5344CB8AC3E}">
        <p14:creationId xmlns:p14="http://schemas.microsoft.com/office/powerpoint/2010/main" val="587994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145ED6"/>
        </a:solidFill>
        <a:effectLst/>
      </p:bgPr>
    </p:bg>
    <p:spTree>
      <p:nvGrpSpPr>
        <p:cNvPr id="1" name=""/>
        <p:cNvGrpSpPr/>
        <p:nvPr/>
      </p:nvGrpSpPr>
      <p:grpSpPr>
        <a:xfrm>
          <a:off x="0" y="0"/>
          <a:ext cx="0" cy="0"/>
          <a:chOff x="0" y="0"/>
          <a:chExt cx="0" cy="0"/>
        </a:xfrm>
      </p:grpSpPr>
      <p:graphicFrame>
        <p:nvGraphicFramePr>
          <p:cNvPr id="3" name="Group 55"/>
          <p:cNvGraphicFramePr>
            <a:graphicFrameLocks noGrp="1"/>
          </p:cNvGraphicFramePr>
          <p:nvPr>
            <p:extLst>
              <p:ext uri="{D42A27DB-BD31-4B8C-83A1-F6EECF244321}">
                <p14:modId xmlns:p14="http://schemas.microsoft.com/office/powerpoint/2010/main" val="4011946982"/>
              </p:ext>
            </p:extLst>
          </p:nvPr>
        </p:nvGraphicFramePr>
        <p:xfrm>
          <a:off x="76200" y="1219200"/>
          <a:ext cx="8991600" cy="5297983"/>
        </p:xfrm>
        <a:graphic>
          <a:graphicData uri="http://schemas.openxmlformats.org/drawingml/2006/table">
            <a:tbl>
              <a:tblPr/>
              <a:tblGrid>
                <a:gridCol w="1991162"/>
                <a:gridCol w="1133038"/>
                <a:gridCol w="1219200"/>
                <a:gridCol w="1219200"/>
                <a:gridCol w="1143000"/>
                <a:gridCol w="1066800"/>
                <a:gridCol w="1219200"/>
              </a:tblGrid>
              <a:tr h="4451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29" charset="0"/>
                          <a:cs typeface="Times New Roman" pitchFamily="29" charset="0"/>
                        </a:rPr>
                        <a:t>Student Survey </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gridSpan="2">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29" charset="0"/>
                          <a:cs typeface="Times New Roman" pitchFamily="29" charset="0"/>
                        </a:rPr>
                        <a:t>% Students Suspended/Expelled</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29" charset="0"/>
                          <a:cs typeface="Times New Roman" pitchFamily="29" charset="0"/>
                        </a:rPr>
                        <a:t>% Passing ELA</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29" charset="0"/>
                          <a:cs typeface="Times New Roman" pitchFamily="29" charset="0"/>
                        </a:rPr>
                        <a:t>% Passing Math</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n-US"/>
                    </a:p>
                  </a:txBody>
                  <a:tcPr/>
                </a:tc>
              </a:tr>
              <a:tr h="366319">
                <a:tc>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29" charset="0"/>
                        <a:cs typeface="Times New Roman" pitchFamily="29" charset="0"/>
                      </a:endParaRP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algn="ctr"/>
                      <a:r>
                        <a:rPr lang="en-US" sz="1400" b="1" dirty="0" smtClean="0">
                          <a:latin typeface="Times New Roman" pitchFamily="18" charset="0"/>
                          <a:cs typeface="Times New Roman" pitchFamily="18" charset="0"/>
                        </a:rPr>
                        <a:t>Elementary</a:t>
                      </a:r>
                      <a:endParaRPr lang="en-US" sz="1400" b="1" dirty="0">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algn="ctr"/>
                      <a:r>
                        <a:rPr lang="en-US" sz="1400" b="1" dirty="0" smtClean="0">
                          <a:latin typeface="Times New Roman" pitchFamily="18" charset="0"/>
                          <a:cs typeface="Times New Roman" pitchFamily="18" charset="0"/>
                        </a:rPr>
                        <a:t>Middle/High</a:t>
                      </a:r>
                      <a:endParaRPr lang="en-US" sz="1400" b="1" dirty="0">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algn="ctr"/>
                      <a:r>
                        <a:rPr lang="en-US" sz="1400" b="1" dirty="0" smtClean="0">
                          <a:latin typeface="Times New Roman" pitchFamily="18" charset="0"/>
                          <a:cs typeface="Times New Roman" pitchFamily="18" charset="0"/>
                        </a:rPr>
                        <a:t>Elementary</a:t>
                      </a:r>
                      <a:endParaRPr lang="en-US" sz="1400" b="1" dirty="0">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algn="ctr"/>
                      <a:r>
                        <a:rPr lang="en-US" sz="1400" b="1" dirty="0" smtClean="0">
                          <a:latin typeface="Times New Roman" pitchFamily="18" charset="0"/>
                          <a:cs typeface="Times New Roman" pitchFamily="18" charset="0"/>
                        </a:rPr>
                        <a:t>Middle/High</a:t>
                      </a:r>
                      <a:endParaRPr lang="en-US" sz="1400" b="1" dirty="0">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algn="ctr"/>
                      <a:r>
                        <a:rPr lang="en-US" sz="1400" b="1" dirty="0" smtClean="0">
                          <a:latin typeface="Times New Roman" pitchFamily="18" charset="0"/>
                          <a:cs typeface="Times New Roman" pitchFamily="18" charset="0"/>
                        </a:rPr>
                        <a:t>Elementary</a:t>
                      </a:r>
                      <a:endParaRPr lang="en-US" sz="1400" b="1" dirty="0">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algn="ctr"/>
                      <a:r>
                        <a:rPr lang="en-US" sz="1400" b="1" dirty="0" smtClean="0">
                          <a:latin typeface="Times New Roman" pitchFamily="18" charset="0"/>
                          <a:cs typeface="Times New Roman" pitchFamily="18" charset="0"/>
                        </a:rPr>
                        <a:t>Middle/High</a:t>
                      </a:r>
                      <a:endParaRPr lang="en-US" sz="1400" b="1" dirty="0">
                        <a:latin typeface="Times New Roman" pitchFamily="18" charset="0"/>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456165">
                <a:tc>
                  <a:txBody>
                    <a:bodyPr/>
                    <a:lstStyle/>
                    <a:p>
                      <a:pPr marL="0" marR="0" lvl="0" indent="0" algn="l" defTabSz="914400" rtl="0" eaLnBrk="1" fontAlgn="base" latinLnBrk="0" hangingPunct="1">
                        <a:lnSpc>
                          <a:spcPts val="1600"/>
                        </a:lnSpc>
                        <a:spcBef>
                          <a:spcPct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Teacher-Student Relations</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a:ea typeface="Calibri"/>
                          <a:cs typeface="Times New Roman"/>
                        </a:rPr>
                        <a:t>-.62**</a:t>
                      </a:r>
                      <a:endParaRPr lang="en-US"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-.49**</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.46**</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.52**</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.39**</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.46**</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456165">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Student-Student Relations</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a:ea typeface="Calibri"/>
                          <a:cs typeface="Times New Roman"/>
                        </a:rPr>
                        <a:t>-.74**</a:t>
                      </a:r>
                      <a:endParaRPr lang="en-US"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-.52**</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.57**</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.58**</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a:solidFill>
                            <a:schemeClr val="tx1"/>
                          </a:solidFill>
                          <a:effectLst/>
                          <a:latin typeface="Times New Roman" pitchFamily="18" charset="0"/>
                          <a:ea typeface="Calibri"/>
                          <a:cs typeface="Times New Roman" pitchFamily="18" charset="0"/>
                        </a:rPr>
                        <a:t>.</a:t>
                      </a:r>
                      <a:r>
                        <a:rPr lang="en-US" sz="1400" dirty="0" smtClean="0">
                          <a:solidFill>
                            <a:schemeClr val="tx1"/>
                          </a:solidFill>
                          <a:effectLst/>
                          <a:latin typeface="Times New Roman" pitchFamily="18" charset="0"/>
                          <a:ea typeface="Calibri"/>
                          <a:cs typeface="Times New Roman" pitchFamily="18" charset="0"/>
                        </a:rPr>
                        <a:t>53**</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.61**</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6165">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Respect for Diversity</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a:ea typeface="Calibri"/>
                          <a:cs typeface="Times New Roman"/>
                        </a:rPr>
                        <a:t>-.72**</a:t>
                      </a:r>
                      <a:endParaRPr lang="en-US"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-.43**</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.60**</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.50**</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.53**</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.43**</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456165">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School Safety</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a:ea typeface="Calibri"/>
                          <a:cs typeface="Times New Roman"/>
                        </a:rPr>
                        <a:t>-.65**</a:t>
                      </a:r>
                      <a:endParaRPr lang="en-US"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-.52**</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.50**</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.63**</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.47**</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.60**</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6165">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Clarity of Expectations</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a:ea typeface="Calibri"/>
                          <a:cs typeface="Times New Roman"/>
                        </a:rPr>
                        <a:t>-.55**</a:t>
                      </a:r>
                      <a:endParaRPr lang="en-US"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-.49**</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.47**</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.50**</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a:solidFill>
                            <a:schemeClr val="tx1"/>
                          </a:solidFill>
                          <a:effectLst/>
                          <a:latin typeface="Times New Roman" pitchFamily="18" charset="0"/>
                          <a:ea typeface="Calibri"/>
                          <a:cs typeface="Times New Roman" pitchFamily="18" charset="0"/>
                        </a:rPr>
                        <a:t>.</a:t>
                      </a:r>
                      <a:r>
                        <a:rPr lang="en-US" sz="1400" dirty="0" smtClean="0">
                          <a:solidFill>
                            <a:schemeClr val="tx1"/>
                          </a:solidFill>
                          <a:effectLst/>
                          <a:latin typeface="Times New Roman" pitchFamily="18" charset="0"/>
                          <a:ea typeface="Calibri"/>
                          <a:cs typeface="Times New Roman" pitchFamily="18" charset="0"/>
                        </a:rPr>
                        <a:t>44**</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.51**</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456165">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Fairness of Rules</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a:ea typeface="Calibri"/>
                          <a:cs typeface="Times New Roman"/>
                        </a:rPr>
                        <a:t>-.54**</a:t>
                      </a:r>
                      <a:endParaRPr lang="en-US"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-.58**</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.43**</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.53**</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.39**</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.49**</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6165">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Engagement</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Calibri"/>
                          <a:ea typeface="Calibri"/>
                          <a:cs typeface="Times New Roman"/>
                        </a:rPr>
                        <a:t>-.51**</a:t>
                      </a:r>
                      <a:endParaRPr lang="en-US"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Calibri"/>
                          <a:cs typeface="Times New Roman" pitchFamily="18" charset="0"/>
                        </a:rPr>
                        <a:t>-.43**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.40**</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.49**</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.42**</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.49**</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456165">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School-wide Bullying</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Calibri"/>
                          <a:ea typeface="Calibri"/>
                          <a:cs typeface="Times New Roman"/>
                        </a:rPr>
                        <a:t>.70**</a:t>
                      </a:r>
                      <a:endParaRPr lang="en-US" sz="1400"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.38*</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-.67**</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-.40**</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-.54**</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0"/>
                        </a:spcBef>
                        <a:spcAft>
                          <a:spcPts val="0"/>
                        </a:spcAft>
                      </a:pPr>
                      <a:r>
                        <a:rPr lang="en-US" sz="1400" dirty="0" smtClean="0">
                          <a:solidFill>
                            <a:schemeClr val="tx1"/>
                          </a:solidFill>
                          <a:effectLst/>
                          <a:latin typeface="Times New Roman" pitchFamily="18" charset="0"/>
                          <a:ea typeface="Calibri"/>
                          <a:cs typeface="Times New Roman" pitchFamily="18" charset="0"/>
                        </a:rPr>
                        <a:t>-.47**</a:t>
                      </a:r>
                      <a:endParaRPr lang="en-US" sz="1400" dirty="0">
                        <a:solidFill>
                          <a:schemeClr val="tx1"/>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6165">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Total Climate</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a:solidFill>
                            <a:srgbClr val="FF0000"/>
                          </a:solidFill>
                          <a:effectLst/>
                          <a:latin typeface="Times New Roman"/>
                          <a:ea typeface="Calibri"/>
                          <a:cs typeface="Times New Roman"/>
                        </a:rPr>
                        <a:t>-.</a:t>
                      </a:r>
                      <a:r>
                        <a:rPr lang="en-US" sz="1400" dirty="0" smtClean="0">
                          <a:solidFill>
                            <a:srgbClr val="FF0000"/>
                          </a:solidFill>
                          <a:effectLst/>
                          <a:latin typeface="Times New Roman"/>
                          <a:ea typeface="Calibri"/>
                          <a:cs typeface="Times New Roman"/>
                        </a:rPr>
                        <a:t>58**</a:t>
                      </a:r>
                      <a:endParaRPr lang="en-US" sz="1400" dirty="0">
                        <a:solidFill>
                          <a:srgbClr val="FF0000"/>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rgbClr val="FF0000"/>
                          </a:solidFill>
                          <a:effectLst/>
                          <a:latin typeface="Times New Roman" pitchFamily="18" charset="0"/>
                          <a:ea typeface="Calibri"/>
                          <a:cs typeface="Times New Roman" pitchFamily="18" charset="0"/>
                        </a:rPr>
                        <a:t>-.49**</a:t>
                      </a:r>
                      <a:endParaRPr lang="en-US" sz="1400" dirty="0">
                        <a:solidFill>
                          <a:srgbClr val="FF0000"/>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rgbClr val="FF0000"/>
                          </a:solidFill>
                          <a:effectLst/>
                          <a:latin typeface="Times New Roman" pitchFamily="18" charset="0"/>
                          <a:ea typeface="Calibri"/>
                          <a:cs typeface="Times New Roman" pitchFamily="18" charset="0"/>
                        </a:rPr>
                        <a:t>.41**</a:t>
                      </a:r>
                      <a:endParaRPr lang="en-US" sz="1400" dirty="0">
                        <a:solidFill>
                          <a:srgbClr val="FF0000"/>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rgbClr val="FF0000"/>
                          </a:solidFill>
                          <a:effectLst/>
                          <a:latin typeface="Times New Roman" pitchFamily="18" charset="0"/>
                          <a:ea typeface="Calibri"/>
                          <a:cs typeface="Times New Roman" pitchFamily="18" charset="0"/>
                        </a:rPr>
                        <a:t>.51**</a:t>
                      </a:r>
                      <a:endParaRPr lang="en-US" sz="1400" dirty="0">
                        <a:solidFill>
                          <a:srgbClr val="FF0000"/>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rgbClr val="FF0000"/>
                          </a:solidFill>
                          <a:effectLst/>
                          <a:latin typeface="Times New Roman" pitchFamily="18" charset="0"/>
                          <a:ea typeface="Calibri"/>
                          <a:cs typeface="Times New Roman" pitchFamily="18" charset="0"/>
                        </a:rPr>
                        <a:t>.41**</a:t>
                      </a:r>
                      <a:endParaRPr lang="en-US" sz="1400" dirty="0">
                        <a:solidFill>
                          <a:srgbClr val="FF0000"/>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algn="ctr">
                        <a:lnSpc>
                          <a:spcPct val="115000"/>
                        </a:lnSpc>
                        <a:spcBef>
                          <a:spcPts val="0"/>
                        </a:spcBef>
                        <a:spcAft>
                          <a:spcPts val="0"/>
                        </a:spcAft>
                      </a:pPr>
                      <a:r>
                        <a:rPr lang="en-US" sz="1400" dirty="0" smtClean="0">
                          <a:solidFill>
                            <a:srgbClr val="FF0000"/>
                          </a:solidFill>
                          <a:effectLst/>
                          <a:latin typeface="Times New Roman" pitchFamily="18" charset="0"/>
                          <a:ea typeface="Calibri"/>
                          <a:cs typeface="Times New Roman" pitchFamily="18" charset="0"/>
                        </a:rPr>
                        <a:t>.47**</a:t>
                      </a:r>
                      <a:endParaRPr lang="en-US" sz="1400" dirty="0">
                        <a:solidFill>
                          <a:srgbClr val="FF0000"/>
                        </a:solidFill>
                        <a:effectLst/>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381000">
                <a:tc gridSpan="7">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N=  89 Elementary schools; 46 Middle and High Schools. *</a:t>
                      </a:r>
                      <a:r>
                        <a:rPr kumimoji="0" lang="en-US" sz="1600" b="0" i="1" u="none" strike="noStrike" cap="none" normalizeH="0" baseline="0" dirty="0" smtClean="0">
                          <a:ln>
                            <a:noFill/>
                          </a:ln>
                          <a:solidFill>
                            <a:schemeClr val="tx1"/>
                          </a:solidFill>
                          <a:effectLst/>
                          <a:latin typeface="Times New Roman" pitchFamily="29" charset="0"/>
                          <a:cs typeface="Times New Roman" pitchFamily="29" charset="0"/>
                        </a:rPr>
                        <a:t>p </a:t>
                      </a: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&lt;.05, **</a:t>
                      </a:r>
                      <a:r>
                        <a:rPr kumimoji="0" lang="en-US" sz="1600" b="0" i="1" u="none" strike="noStrike" cap="none" normalizeH="0" baseline="0" dirty="0" smtClean="0">
                          <a:ln>
                            <a:noFill/>
                          </a:ln>
                          <a:solidFill>
                            <a:schemeClr val="tx1"/>
                          </a:solidFill>
                          <a:effectLst/>
                          <a:latin typeface="Times New Roman" pitchFamily="29" charset="0"/>
                          <a:cs typeface="Times New Roman" pitchFamily="29" charset="0"/>
                        </a:rPr>
                        <a:t>p</a:t>
                      </a:r>
                      <a:r>
                        <a:rPr kumimoji="0" lang="en-US" sz="1600" b="0" i="0" u="none" strike="noStrike" cap="none" normalizeH="0" baseline="0" dirty="0" smtClean="0">
                          <a:ln>
                            <a:noFill/>
                          </a:ln>
                          <a:solidFill>
                            <a:schemeClr val="tx1"/>
                          </a:solidFill>
                          <a:effectLst/>
                          <a:latin typeface="Times New Roman" pitchFamily="29" charset="0"/>
                          <a:cs typeface="Times New Roman" pitchFamily="29" charset="0"/>
                        </a:rPr>
                        <a:t> &lt; .01         </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Title 4"/>
          <p:cNvSpPr>
            <a:spLocks noGrp="1"/>
          </p:cNvSpPr>
          <p:nvPr>
            <p:ph type="title"/>
          </p:nvPr>
        </p:nvSpPr>
        <p:spPr>
          <a:xfrm>
            <a:off x="-76200" y="304800"/>
            <a:ext cx="9448800" cy="762000"/>
          </a:xfrm>
        </p:spPr>
        <p:txBody>
          <a:bodyPr/>
          <a:lstStyle/>
          <a:p>
            <a:r>
              <a:rPr lang="en-US" sz="3200" b="1" dirty="0" smtClean="0">
                <a:latin typeface="Perpetua" pitchFamily="18" charset="0"/>
                <a:cs typeface="Times New Roman" pitchFamily="29" charset="0"/>
              </a:rPr>
              <a:t>Evidence of Concurrent Validity </a:t>
            </a:r>
            <a:br>
              <a:rPr lang="en-US" sz="3200" b="1" dirty="0" smtClean="0">
                <a:latin typeface="Perpetua" pitchFamily="18" charset="0"/>
                <a:cs typeface="Times New Roman" pitchFamily="29" charset="0"/>
              </a:rPr>
            </a:br>
            <a:r>
              <a:rPr lang="en-US" sz="3200" b="1" u="sng" dirty="0" smtClean="0">
                <a:latin typeface="Perpetua" pitchFamily="18" charset="0"/>
                <a:cs typeface="Times New Roman" pitchFamily="29" charset="0"/>
              </a:rPr>
              <a:t>Student Survey </a:t>
            </a:r>
            <a:r>
              <a:rPr lang="en-US" sz="3200" b="1" dirty="0" smtClean="0">
                <a:latin typeface="Perpetua" pitchFamily="18" charset="0"/>
                <a:cs typeface="Times New Roman" pitchFamily="29" charset="0"/>
              </a:rPr>
              <a:t>and School-level Data </a:t>
            </a:r>
          </a:p>
        </p:txBody>
      </p:sp>
    </p:spTree>
    <p:extLst>
      <p:ext uri="{BB962C8B-B14F-4D97-AF65-F5344CB8AC3E}">
        <p14:creationId xmlns:p14="http://schemas.microsoft.com/office/powerpoint/2010/main" val="100189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145ED6"/>
        </a:solidFill>
        <a:effectLst/>
      </p:bgPr>
    </p:bg>
    <p:spTree>
      <p:nvGrpSpPr>
        <p:cNvPr id="1" name=""/>
        <p:cNvGrpSpPr/>
        <p:nvPr/>
      </p:nvGrpSpPr>
      <p:grpSpPr>
        <a:xfrm>
          <a:off x="0" y="0"/>
          <a:ext cx="0" cy="0"/>
          <a:chOff x="0" y="0"/>
          <a:chExt cx="0" cy="0"/>
        </a:xfrm>
      </p:grpSpPr>
      <p:sp>
        <p:nvSpPr>
          <p:cNvPr id="6" name="Title 4"/>
          <p:cNvSpPr>
            <a:spLocks noGrp="1"/>
          </p:cNvSpPr>
          <p:nvPr>
            <p:ph type="title"/>
          </p:nvPr>
        </p:nvSpPr>
        <p:spPr>
          <a:xfrm>
            <a:off x="0" y="-76200"/>
            <a:ext cx="9144000" cy="1143000"/>
          </a:xfrm>
        </p:spPr>
        <p:txBody>
          <a:bodyPr/>
          <a:lstStyle/>
          <a:p>
            <a:r>
              <a:rPr lang="en-US" b="1" dirty="0" smtClean="0">
                <a:latin typeface="Perpetua" pitchFamily="18" charset="0"/>
                <a:cs typeface="Times New Roman" pitchFamily="29" charset="0"/>
              </a:rPr>
              <a:t>Evidence of Concurrent Validity </a:t>
            </a:r>
            <a:br>
              <a:rPr lang="en-US" b="1" dirty="0" smtClean="0">
                <a:latin typeface="Perpetua" pitchFamily="18" charset="0"/>
                <a:cs typeface="Times New Roman" pitchFamily="29" charset="0"/>
              </a:rPr>
            </a:br>
            <a:r>
              <a:rPr lang="en-US" b="1" dirty="0" smtClean="0">
                <a:latin typeface="Perpetua" pitchFamily="18" charset="0"/>
                <a:cs typeface="Times New Roman" pitchFamily="29" charset="0"/>
              </a:rPr>
              <a:t>   </a:t>
            </a:r>
            <a:r>
              <a:rPr lang="en-US" b="1" u="sng" dirty="0" smtClean="0">
                <a:latin typeface="Perpetua" pitchFamily="18" charset="0"/>
                <a:cs typeface="Times New Roman" pitchFamily="29" charset="0"/>
              </a:rPr>
              <a:t>Student Survey</a:t>
            </a:r>
            <a:r>
              <a:rPr lang="en-US" b="1" dirty="0" smtClean="0">
                <a:latin typeface="Perpetua" pitchFamily="18" charset="0"/>
                <a:cs typeface="Times New Roman" pitchFamily="29" charset="0"/>
              </a:rPr>
              <a:t>: Positive, Punitive, SEL Techniques</a:t>
            </a:r>
          </a:p>
        </p:txBody>
      </p:sp>
      <p:sp>
        <p:nvSpPr>
          <p:cNvPr id="4" name="Footer Placeholder 3"/>
          <p:cNvSpPr>
            <a:spLocks noGrp="1"/>
          </p:cNvSpPr>
          <p:nvPr>
            <p:ph type="ftr" sz="quarter" idx="10"/>
          </p:nvPr>
        </p:nvSpPr>
        <p:spPr/>
        <p:txBody>
          <a:bodyPr/>
          <a:lstStyle/>
          <a:p>
            <a:pPr>
              <a:defRPr/>
            </a:pPr>
            <a:r>
              <a:rPr lang="en-US" smtClean="0">
                <a:solidFill>
                  <a:prstClr val="white"/>
                </a:solidFill>
              </a:rPr>
              <a:t>NASP, 2/19/14</a:t>
            </a:r>
            <a:endParaRPr lang="en-US" dirty="0">
              <a:solidFill>
                <a:prstClr val="white"/>
              </a:solidFill>
            </a:endParaRPr>
          </a:p>
        </p:txBody>
      </p:sp>
      <p:graphicFrame>
        <p:nvGraphicFramePr>
          <p:cNvPr id="7" name="Group 55"/>
          <p:cNvGraphicFramePr>
            <a:graphicFrameLocks noGrp="1"/>
          </p:cNvGraphicFramePr>
          <p:nvPr>
            <p:extLst>
              <p:ext uri="{D42A27DB-BD31-4B8C-83A1-F6EECF244321}">
                <p14:modId xmlns:p14="http://schemas.microsoft.com/office/powerpoint/2010/main" val="1235671276"/>
              </p:ext>
            </p:extLst>
          </p:nvPr>
        </p:nvGraphicFramePr>
        <p:xfrm>
          <a:off x="76200" y="1028012"/>
          <a:ext cx="8991599" cy="5601388"/>
        </p:xfrm>
        <a:graphic>
          <a:graphicData uri="http://schemas.openxmlformats.org/drawingml/2006/table">
            <a:tbl>
              <a:tblPr/>
              <a:tblGrid>
                <a:gridCol w="2116369"/>
                <a:gridCol w="1007153"/>
                <a:gridCol w="1142067"/>
                <a:gridCol w="1197079"/>
                <a:gridCol w="1365965"/>
                <a:gridCol w="1028872"/>
                <a:gridCol w="1134094"/>
              </a:tblGrid>
              <a:tr h="40039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Times New Roman" pitchFamily="29" charset="0"/>
                        <a:ea typeface="MS PGothic" pitchFamily="34" charset="-128"/>
                      </a:endParaRP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gridSpan="2">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imes New Roman" pitchFamily="29" charset="0"/>
                          <a:ea typeface="MS PGothic" pitchFamily="34" charset="-128"/>
                        </a:rPr>
                        <a:t>Positive</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imes New Roman" pitchFamily="29" charset="0"/>
                          <a:ea typeface="MS PGothic" pitchFamily="34" charset="-128"/>
                        </a:rPr>
                        <a:t>Punitive</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imes New Roman" pitchFamily="29" charset="0"/>
                          <a:ea typeface="MS PGothic" pitchFamily="34" charset="-128"/>
                        </a:rPr>
                        <a:t>SEL</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hMerge="1">
                  <a:txBody>
                    <a:bodyPr/>
                    <a:lstStyle/>
                    <a:p>
                      <a:pPr marL="0" marR="0" lvl="0" indent="0" algn="ctr" defTabSz="914400" rtl="0" eaLnBrk="1" fontAlgn="base" latinLnBrk="0" hangingPunct="1">
                        <a:lnSpc>
                          <a:spcPts val="1600"/>
                        </a:lnSpc>
                        <a:spcBef>
                          <a:spcPct val="0"/>
                        </a:spcBef>
                        <a:spcAft>
                          <a:spcPct val="0"/>
                        </a:spcAft>
                        <a:buClrTx/>
                        <a:buSzTx/>
                        <a:buFontTx/>
                        <a:buNone/>
                        <a:tabLst/>
                      </a:pPr>
                      <a:endParaRPr kumimoji="0" lang="en-US" sz="2000" b="1" i="0" u="none" strike="noStrike" cap="none" normalizeH="0" baseline="0" dirty="0" smtClean="0">
                        <a:ln>
                          <a:noFill/>
                        </a:ln>
                        <a:solidFill>
                          <a:srgbClr val="000000"/>
                        </a:solidFill>
                        <a:effectLst/>
                        <a:latin typeface="Times New Roman" pitchFamily="29" charset="0"/>
                        <a:ea typeface="MS PGothic" pitchFamily="34" charset="-128"/>
                      </a:endParaRP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85D"/>
                    </a:solidFill>
                  </a:tcPr>
                </a:tc>
              </a:tr>
              <a:tr h="432009">
                <a:tc>
                  <a:txBody>
                    <a:bodyPr/>
                    <a:lstStyle/>
                    <a:p>
                      <a:pPr marL="0" marR="0" lvl="0" indent="0" algn="l" defTabSz="914400" rtl="0" eaLnBrk="1" fontAlgn="base" latinLnBrk="0" hangingPunct="1">
                        <a:lnSpc>
                          <a:spcPts val="16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Times New Roman" pitchFamily="29" charset="0"/>
                        <a:ea typeface="MS PGothic" pitchFamily="34" charset="-128"/>
                      </a:endParaRP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29" charset="0"/>
                          <a:ea typeface="MS PGothic" pitchFamily="34" charset="-128"/>
                        </a:rPr>
                        <a:t>Elementary</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29" charset="0"/>
                          <a:ea typeface="MS PGothic" pitchFamily="34" charset="-128"/>
                        </a:rPr>
                        <a:t>Middle/High</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29" charset="0"/>
                          <a:ea typeface="MS PGothic" pitchFamily="34" charset="-128"/>
                        </a:rPr>
                        <a:t>Elementary</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29" charset="0"/>
                          <a:ea typeface="MS PGothic" pitchFamily="34" charset="-128"/>
                        </a:rPr>
                        <a:t>Middle/High</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29" charset="0"/>
                          <a:ea typeface="MS PGothic" pitchFamily="34" charset="-128"/>
                        </a:rPr>
                        <a:t>Elementary</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Times New Roman" pitchFamily="29" charset="0"/>
                          <a:ea typeface="MS PGothic" pitchFamily="34" charset="-128"/>
                        </a:rPr>
                        <a:t>Middle/High</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r>
              <a:tr h="432009">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29" charset="0"/>
                          <a:ea typeface="MS PGothic" pitchFamily="34" charset="-128"/>
                        </a:rPr>
                        <a:t>Teacher-Student Relations</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.69**</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.74**</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-.70**</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-.47**</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.87**</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.92**</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432009">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ea typeface="MS PGothic" pitchFamily="34" charset="-128"/>
                        </a:rPr>
                        <a:t>Student-Student Relations</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.52**</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.33*</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-.83**</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-.66**</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.83**</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.63**</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5997">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ea typeface="Geneva" pitchFamily="29" charset="0"/>
                          <a:cs typeface="Geneva" pitchFamily="29" charset="0"/>
                        </a:rPr>
                        <a:t>Respect for Diversity</a:t>
                      </a:r>
                      <a:endParaRPr kumimoji="0" lang="en-US" sz="1600" b="0" i="0" u="none" strike="noStrike" cap="none" normalizeH="0" baseline="0" dirty="0" smtClean="0">
                        <a:ln>
                          <a:noFill/>
                        </a:ln>
                        <a:solidFill>
                          <a:schemeClr val="tx1"/>
                        </a:solidFill>
                        <a:effectLst/>
                        <a:latin typeface="Times New Roman" pitchFamily="29" charset="0"/>
                        <a:ea typeface="MS PGothic" pitchFamily="34" charset="-128"/>
                      </a:endParaRP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.50**</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.69**</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-.84**</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-.40**</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.79**</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.88**</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304800">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ea typeface="MS PGothic" pitchFamily="34" charset="-128"/>
                        </a:rPr>
                        <a:t>School Safety</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.58**</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.53**</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-.74**</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-.63**</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.84**</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.78**</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4800">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ea typeface="Geneva" pitchFamily="29" charset="0"/>
                          <a:cs typeface="Geneva" pitchFamily="29" charset="0"/>
                        </a:rPr>
                        <a:t>Clarity of Expectations</a:t>
                      </a:r>
                      <a:endParaRPr kumimoji="0" lang="en-US" sz="1600" b="0" i="0" u="none" strike="noStrike" cap="none" normalizeH="0" baseline="0" dirty="0" smtClean="0">
                        <a:ln>
                          <a:noFill/>
                        </a:ln>
                        <a:solidFill>
                          <a:schemeClr val="tx1"/>
                        </a:solidFill>
                        <a:effectLst/>
                        <a:latin typeface="Times New Roman" pitchFamily="29" charset="0"/>
                        <a:ea typeface="MS PGothic" pitchFamily="34" charset="-128"/>
                      </a:endParaRP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.74**</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.64**</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-.75**</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-.37*</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.87**</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.91**</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355600">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ea typeface="MS PGothic" pitchFamily="34" charset="-128"/>
                        </a:rPr>
                        <a:t>Fairness of Rules</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.64**</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.67**</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-.75**</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-.50**</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.85**</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.82**</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1000">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ea typeface="MS PGothic" pitchFamily="34" charset="-128"/>
                        </a:rPr>
                        <a:t>Engagement</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.66**</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.73**</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-.75**</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-.41**</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.88**</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.90**</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330200">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ea typeface="MS PGothic" pitchFamily="34" charset="-128"/>
                        </a:rPr>
                        <a:t>Bullying School-wide</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-.31**</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.01</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.94**</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.70**</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-.67**</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-.20</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1000">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ea typeface="MS PGothic" pitchFamily="34" charset="-128"/>
                        </a:rPr>
                        <a:t>Total Climate</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.71**</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.74**</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-.68**</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-.44**</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.92**</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.95**</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29" charset="0"/>
                          <a:ea typeface="MS PGothic" pitchFamily="34" charset="-128"/>
                        </a:rPr>
                        <a:t>% Suspensions</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29" charset="0"/>
                          <a:ea typeface="MS PGothic" pitchFamily="34" charset="-128"/>
                        </a:rPr>
                        <a:t>-.22**</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29" charset="0"/>
                          <a:ea typeface="MS PGothic" pitchFamily="34" charset="-128"/>
                        </a:rPr>
                        <a:t>-.13</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.71**</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.58**</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defRPr/>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-.47**</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-.37*</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00394">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29" charset="0"/>
                          <a:ea typeface="MS PGothic" pitchFamily="34" charset="-128"/>
                        </a:rPr>
                        <a:t>% Passing ELA</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29" charset="0"/>
                          <a:ea typeface="MS PGothic" pitchFamily="34" charset="-128"/>
                        </a:rPr>
                        <a:t>.16</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29" charset="0"/>
                          <a:ea typeface="MS PGothic" pitchFamily="34" charset="-128"/>
                        </a:rPr>
                        <a:t>.06</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-.68**</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-.66**</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.42**</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.41**</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r>
              <a:tr h="400394">
                <a:tc>
                  <a:txBody>
                    <a:bodyPr/>
                    <a:lstStyle/>
                    <a:p>
                      <a:pPr marL="0" marR="0" lvl="0" indent="0" algn="l" defTabSz="914400" rtl="0" eaLnBrk="1" fontAlgn="base" latinLnBrk="0" hangingPunct="1">
                        <a:lnSpc>
                          <a:spcPts val="16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29" charset="0"/>
                          <a:ea typeface="MS PGothic" pitchFamily="34" charset="-128"/>
                        </a:rPr>
                        <a:t>% Passing Math</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29" charset="0"/>
                          <a:ea typeface="MS PGothic" pitchFamily="34" charset="-128"/>
                        </a:rPr>
                        <a:t>.12</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Times New Roman" pitchFamily="29" charset="0"/>
                          <a:ea typeface="MS PGothic" pitchFamily="34" charset="-128"/>
                        </a:rPr>
                        <a:t>.04</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-.59**</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-.63**</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.37**</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ts val="16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29" charset="0"/>
                          <a:ea typeface="MS PGothic" pitchFamily="34" charset="-128"/>
                        </a:rPr>
                        <a:t>.38**</a:t>
                      </a:r>
                    </a:p>
                  </a:txBody>
                  <a:tcPr marL="19050" marR="19050" marT="19050" marB="1905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1300">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N= 89 Elementary schools; 46 Middle and High Schools. *</a:t>
                      </a:r>
                      <a:r>
                        <a:rPr kumimoji="0" lang="en-US" sz="1400" b="0" i="1"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p </a:t>
                      </a:r>
                      <a:r>
                        <a:rPr kumimoji="0" lang="en-US" sz="1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&lt;.05, **</a:t>
                      </a:r>
                      <a:r>
                        <a:rPr kumimoji="0" lang="en-US" sz="1400" b="0" i="1"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p</a:t>
                      </a:r>
                      <a:r>
                        <a:rPr kumimoji="0" lang="en-US" sz="1400" b="0" i="0" u="none" strike="noStrike" cap="none" normalizeH="0" baseline="0" dirty="0" smtClean="0">
                          <a:ln>
                            <a:noFill/>
                          </a:ln>
                          <a:solidFill>
                            <a:schemeClr val="tx1"/>
                          </a:solidFill>
                          <a:effectLst/>
                          <a:latin typeface="Times New Roman" pitchFamily="18" charset="0"/>
                          <a:ea typeface="MS PGothic" pitchFamily="34" charset="-128"/>
                          <a:cs typeface="Times New Roman" pitchFamily="18" charset="0"/>
                        </a:rPr>
                        <a:t> &lt; .01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smtClean="0">
                        <a:ln>
                          <a:noFill/>
                        </a:ln>
                        <a:solidFill>
                          <a:schemeClr val="tx1"/>
                        </a:solidFill>
                        <a:effectLst/>
                        <a:latin typeface="Times New Roman" pitchFamily="29"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smtClean="0">
                        <a:ln>
                          <a:noFill/>
                        </a:ln>
                        <a:solidFill>
                          <a:schemeClr val="tx1"/>
                        </a:solidFill>
                        <a:effectLst/>
                        <a:latin typeface="Times New Roman" pitchFamily="29"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1540421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145ED6"/>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17946172"/>
              </p:ext>
            </p:extLst>
          </p:nvPr>
        </p:nvGraphicFramePr>
        <p:xfrm>
          <a:off x="762000" y="304800"/>
          <a:ext cx="7600950" cy="6248404"/>
        </p:xfrm>
        <a:graphic>
          <a:graphicData uri="http://schemas.openxmlformats.org/drawingml/2006/table">
            <a:tbl>
              <a:tblPr/>
              <a:tblGrid>
                <a:gridCol w="3257550"/>
                <a:gridCol w="1579418"/>
                <a:gridCol w="1283277"/>
                <a:gridCol w="1480705"/>
              </a:tblGrid>
              <a:tr h="736834">
                <a:tc gridSpan="4">
                  <a:txBody>
                    <a:bodyPr/>
                    <a:lstStyle/>
                    <a:p>
                      <a:pPr marL="38100" marR="38100" algn="ctr">
                        <a:lnSpc>
                          <a:spcPts val="1600"/>
                        </a:lnSpc>
                        <a:spcBef>
                          <a:spcPts val="0"/>
                        </a:spcBef>
                        <a:spcAft>
                          <a:spcPts val="0"/>
                        </a:spcAft>
                      </a:pPr>
                      <a:r>
                        <a:rPr lang="en-US" sz="2400" b="1" dirty="0">
                          <a:solidFill>
                            <a:srgbClr val="000000"/>
                          </a:solidFill>
                          <a:latin typeface="Times New Roman" pitchFamily="18" charset="0"/>
                          <a:ea typeface="Times New Roman"/>
                          <a:cs typeface="Times New Roman" pitchFamily="18" charset="0"/>
                        </a:rPr>
                        <a:t>Elementary </a:t>
                      </a:r>
                      <a:r>
                        <a:rPr lang="en-US" sz="2400" b="1" dirty="0" smtClean="0">
                          <a:solidFill>
                            <a:srgbClr val="000000"/>
                          </a:solidFill>
                          <a:latin typeface="Times New Roman" pitchFamily="18" charset="0"/>
                          <a:ea typeface="Times New Roman"/>
                          <a:cs typeface="Times New Roman" pitchFamily="18" charset="0"/>
                        </a:rPr>
                        <a:t>School (school level results)</a:t>
                      </a:r>
                      <a:endParaRPr lang="en-US" sz="2400" b="1"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36834">
                <a:tc>
                  <a:txBody>
                    <a:bodyPr/>
                    <a:lstStyle/>
                    <a:p>
                      <a:pPr marL="38100" marR="38100" algn="ctr">
                        <a:lnSpc>
                          <a:spcPts val="1600"/>
                        </a:lnSpc>
                        <a:spcBef>
                          <a:spcPts val="0"/>
                        </a:spcBef>
                        <a:spcAft>
                          <a:spcPts val="0"/>
                        </a:spcAft>
                      </a:pPr>
                      <a:r>
                        <a:rPr lang="en-US" sz="2000" dirty="0">
                          <a:solidFill>
                            <a:srgbClr val="000000"/>
                          </a:solidFill>
                          <a:latin typeface="Times New Roman" pitchFamily="18" charset="0"/>
                          <a:ea typeface="Times New Roman"/>
                          <a:cs typeface="Times New Roman"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38100" marR="38100" algn="ctr">
                        <a:lnSpc>
                          <a:spcPts val="1600"/>
                        </a:lnSpc>
                        <a:spcBef>
                          <a:spcPts val="0"/>
                        </a:spcBef>
                        <a:spcAft>
                          <a:spcPts val="0"/>
                        </a:spcAft>
                      </a:pPr>
                      <a:r>
                        <a:rPr lang="en-US" sz="2000" dirty="0">
                          <a:solidFill>
                            <a:srgbClr val="000000"/>
                          </a:solidFill>
                          <a:latin typeface="Times New Roman" pitchFamily="18" charset="0"/>
                          <a:ea typeface="Times New Roman"/>
                          <a:cs typeface="Times New Roman" pitchFamily="18" charset="0"/>
                        </a:rPr>
                        <a:t>Verbal Bullying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38100" marR="38100" algn="ctr">
                        <a:lnSpc>
                          <a:spcPts val="1600"/>
                        </a:lnSpc>
                        <a:spcBef>
                          <a:spcPts val="0"/>
                        </a:spcBef>
                        <a:spcAft>
                          <a:spcPts val="0"/>
                        </a:spcAft>
                      </a:pPr>
                      <a:r>
                        <a:rPr lang="en-US" sz="2000" dirty="0">
                          <a:solidFill>
                            <a:srgbClr val="000000"/>
                          </a:solidFill>
                          <a:latin typeface="Times New Roman" pitchFamily="18" charset="0"/>
                          <a:ea typeface="Times New Roman"/>
                          <a:cs typeface="Times New Roman" pitchFamily="18" charset="0"/>
                        </a:rPr>
                        <a:t>Physical Bullying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38100" marR="38100" algn="ctr">
                        <a:lnSpc>
                          <a:spcPts val="1600"/>
                        </a:lnSpc>
                        <a:spcBef>
                          <a:spcPts val="0"/>
                        </a:spcBef>
                        <a:spcAft>
                          <a:spcPts val="0"/>
                        </a:spcAft>
                      </a:pPr>
                      <a:r>
                        <a:rPr lang="en-US" sz="2000" dirty="0">
                          <a:solidFill>
                            <a:srgbClr val="000000"/>
                          </a:solidFill>
                          <a:latin typeface="Times New Roman" pitchFamily="18" charset="0"/>
                          <a:ea typeface="Times New Roman"/>
                          <a:cs typeface="Times New Roman" pitchFamily="18" charset="0"/>
                        </a:rPr>
                        <a:t>Social Bullying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736834">
                <a:tc>
                  <a:txBody>
                    <a:bodyPr/>
                    <a:lstStyle/>
                    <a:p>
                      <a:pPr marL="38100" marR="38100">
                        <a:lnSpc>
                          <a:spcPts val="1600"/>
                        </a:lnSpc>
                        <a:spcBef>
                          <a:spcPts val="0"/>
                        </a:spcBef>
                        <a:spcAft>
                          <a:spcPts val="0"/>
                        </a:spcAft>
                      </a:pPr>
                      <a:endParaRPr lang="en-US" sz="2000" dirty="0" smtClean="0">
                        <a:solidFill>
                          <a:srgbClr val="000000"/>
                        </a:solidFill>
                        <a:latin typeface="Times New Roman" pitchFamily="18" charset="0"/>
                        <a:ea typeface="Times New Roman"/>
                        <a:cs typeface="Times New Roman" pitchFamily="18" charset="0"/>
                      </a:endParaRPr>
                    </a:p>
                    <a:p>
                      <a:pPr marL="38100" marR="38100">
                        <a:lnSpc>
                          <a:spcPts val="1600"/>
                        </a:lnSpc>
                        <a:spcBef>
                          <a:spcPts val="0"/>
                        </a:spcBef>
                        <a:spcAft>
                          <a:spcPts val="0"/>
                        </a:spcAft>
                      </a:pPr>
                      <a:r>
                        <a:rPr lang="en-US" sz="2000" dirty="0" smtClean="0">
                          <a:solidFill>
                            <a:srgbClr val="000000"/>
                          </a:solidFill>
                          <a:latin typeface="Times New Roman" pitchFamily="18" charset="0"/>
                          <a:ea typeface="Times New Roman"/>
                          <a:cs typeface="Times New Roman" pitchFamily="18" charset="0"/>
                        </a:rPr>
                        <a:t>Total </a:t>
                      </a:r>
                      <a:r>
                        <a:rPr lang="en-US" sz="2000" dirty="0">
                          <a:solidFill>
                            <a:srgbClr val="000000"/>
                          </a:solidFill>
                          <a:latin typeface="Times New Roman" pitchFamily="18" charset="0"/>
                          <a:ea typeface="Times New Roman"/>
                          <a:cs typeface="Times New Roman" pitchFamily="18" charset="0"/>
                        </a:rPr>
                        <a:t>School Climate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-.50**</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-.42**</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-.43**</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736834">
                <a:tc>
                  <a:txBody>
                    <a:bodyPr/>
                    <a:lstStyle/>
                    <a:p>
                      <a:pPr marL="38100" marR="38100">
                        <a:lnSpc>
                          <a:spcPts val="1600"/>
                        </a:lnSpc>
                        <a:spcBef>
                          <a:spcPts val="0"/>
                        </a:spcBef>
                        <a:spcAft>
                          <a:spcPts val="0"/>
                        </a:spcAft>
                      </a:pPr>
                      <a:r>
                        <a:rPr lang="en-US" sz="2000" dirty="0" smtClean="0">
                          <a:solidFill>
                            <a:srgbClr val="000000"/>
                          </a:solidFill>
                          <a:latin typeface="Times New Roman" pitchFamily="18" charset="0"/>
                          <a:ea typeface="Times New Roman"/>
                          <a:cs typeface="Times New Roman" pitchFamily="18" charset="0"/>
                        </a:rPr>
                        <a:t>Engagement</a:t>
                      </a:r>
                      <a:r>
                        <a:rPr lang="en-US" sz="2000" dirty="0">
                          <a:solidFill>
                            <a:srgbClr val="000000"/>
                          </a:solidFill>
                          <a:latin typeface="Times New Roman" pitchFamily="18" charset="0"/>
                          <a:ea typeface="Times New Roman"/>
                          <a:cs typeface="Times New Roman" pitchFamily="18" charset="0"/>
                        </a:rPr>
                        <a:t>: Cog. &amp; </a:t>
                      </a:r>
                      <a:r>
                        <a:rPr lang="en-US" sz="2000" dirty="0" err="1">
                          <a:solidFill>
                            <a:srgbClr val="000000"/>
                          </a:solidFill>
                          <a:latin typeface="Times New Roman" pitchFamily="18" charset="0"/>
                          <a:ea typeface="Times New Roman"/>
                          <a:cs typeface="Times New Roman" pitchFamily="18" charset="0"/>
                        </a:rPr>
                        <a:t>Behav</a:t>
                      </a:r>
                      <a:endParaRPr lang="en-US" sz="20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-.33**</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-.33**</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-.30**</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36834">
                <a:tc>
                  <a:txBody>
                    <a:bodyPr/>
                    <a:lstStyle/>
                    <a:p>
                      <a:pPr marL="38100" marR="38100">
                        <a:lnSpc>
                          <a:spcPts val="1600"/>
                        </a:lnSpc>
                        <a:spcBef>
                          <a:spcPts val="0"/>
                        </a:spcBef>
                        <a:spcAft>
                          <a:spcPts val="0"/>
                        </a:spcAft>
                      </a:pPr>
                      <a:r>
                        <a:rPr lang="en-US" sz="2000" dirty="0" smtClean="0">
                          <a:solidFill>
                            <a:srgbClr val="000000"/>
                          </a:solidFill>
                          <a:latin typeface="Times New Roman" pitchFamily="18" charset="0"/>
                          <a:ea typeface="Times New Roman"/>
                          <a:cs typeface="Times New Roman" pitchFamily="18" charset="0"/>
                        </a:rPr>
                        <a:t>Engagement</a:t>
                      </a:r>
                      <a:r>
                        <a:rPr lang="en-US" sz="2000" dirty="0">
                          <a:solidFill>
                            <a:srgbClr val="000000"/>
                          </a:solidFill>
                          <a:latin typeface="Times New Roman" pitchFamily="18" charset="0"/>
                          <a:ea typeface="Times New Roman"/>
                          <a:cs typeface="Times New Roman" pitchFamily="18" charset="0"/>
                        </a:rPr>
                        <a:t>: Emotional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-.52**</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-.43**</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-.45**</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736834">
                <a:tc>
                  <a:txBody>
                    <a:bodyPr/>
                    <a:lstStyle/>
                    <a:p>
                      <a:pPr marL="38100" marR="38100">
                        <a:lnSpc>
                          <a:spcPts val="1600"/>
                        </a:lnSpc>
                        <a:spcBef>
                          <a:spcPts val="0"/>
                        </a:spcBef>
                        <a:spcAft>
                          <a:spcPts val="0"/>
                        </a:spcAft>
                      </a:pPr>
                      <a:r>
                        <a:rPr lang="en-US" sz="2000" dirty="0" smtClean="0">
                          <a:solidFill>
                            <a:srgbClr val="000000"/>
                          </a:solidFill>
                          <a:latin typeface="Times New Roman" pitchFamily="18" charset="0"/>
                          <a:ea typeface="Times New Roman"/>
                          <a:cs typeface="Times New Roman" pitchFamily="18" charset="0"/>
                        </a:rPr>
                        <a:t>Punitive Techniques</a:t>
                      </a:r>
                      <a:endParaRPr lang="en-US" sz="20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endParaRPr lang="en-US" sz="2000" kern="1200" dirty="0" smtClean="0">
                        <a:solidFill>
                          <a:srgbClr val="000000"/>
                        </a:solidFill>
                        <a:latin typeface="Times New Roman" pitchFamily="18" charset="0"/>
                        <a:ea typeface="Times New Roman"/>
                        <a:cs typeface="Times New Roman" pitchFamily="18" charset="0"/>
                      </a:endParaRPr>
                    </a:p>
                    <a:p>
                      <a:pPr marL="38100" marR="38100" algn="ctr">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.62**</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endParaRPr lang="en-US" sz="2000" kern="1200" dirty="0" smtClean="0">
                        <a:solidFill>
                          <a:srgbClr val="000000"/>
                        </a:solidFill>
                        <a:latin typeface="Times New Roman" pitchFamily="18" charset="0"/>
                        <a:ea typeface="Times New Roman"/>
                        <a:cs typeface="Times New Roman" pitchFamily="18" charset="0"/>
                      </a:endParaRPr>
                    </a:p>
                    <a:p>
                      <a:pPr marL="38100" marR="38100" algn="ctr">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.55**</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endParaRPr lang="en-US" sz="2000" kern="1200" dirty="0" smtClean="0">
                        <a:solidFill>
                          <a:srgbClr val="000000"/>
                        </a:solidFill>
                        <a:latin typeface="Times New Roman" pitchFamily="18" charset="0"/>
                        <a:ea typeface="Times New Roman"/>
                        <a:cs typeface="Times New Roman" pitchFamily="18" charset="0"/>
                      </a:endParaRPr>
                    </a:p>
                    <a:p>
                      <a:pPr marL="38100" marR="38100" algn="ctr">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.56**</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36834">
                <a:tc>
                  <a:txBody>
                    <a:bodyPr/>
                    <a:lstStyle/>
                    <a:p>
                      <a:pPr marL="38100" marR="38100">
                        <a:lnSpc>
                          <a:spcPts val="1600"/>
                        </a:lnSpc>
                        <a:spcBef>
                          <a:spcPts val="0"/>
                        </a:spcBef>
                        <a:spcAft>
                          <a:spcPts val="0"/>
                        </a:spcAft>
                      </a:pPr>
                      <a:r>
                        <a:rPr lang="en-US" sz="2000" dirty="0" smtClean="0">
                          <a:solidFill>
                            <a:srgbClr val="000000"/>
                          </a:solidFill>
                          <a:latin typeface="Times New Roman" pitchFamily="18" charset="0"/>
                          <a:ea typeface="Times New Roman"/>
                          <a:cs typeface="Times New Roman" pitchFamily="18" charset="0"/>
                        </a:rPr>
                        <a:t>Positive Techniques</a:t>
                      </a:r>
                      <a:endParaRPr lang="en-US" sz="20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a:lnSpc>
                          <a:spcPts val="1600"/>
                        </a:lnSpc>
                        <a:spcBef>
                          <a:spcPts val="0"/>
                        </a:spcBef>
                        <a:spcAft>
                          <a:spcPts val="0"/>
                        </a:spcAft>
                      </a:pPr>
                      <a:r>
                        <a:rPr lang="en-US" sz="2000" kern="1200" dirty="0" smtClean="0">
                          <a:solidFill>
                            <a:srgbClr val="FF0000"/>
                          </a:solidFill>
                          <a:latin typeface="Times New Roman" pitchFamily="18" charset="0"/>
                          <a:ea typeface="Times New Roman"/>
                          <a:cs typeface="Times New Roman" pitchFamily="18" charset="0"/>
                        </a:rPr>
                        <a:t>-.20</a:t>
                      </a:r>
                      <a:endParaRPr lang="en-US" sz="2000" kern="1200" dirty="0">
                        <a:solidFill>
                          <a:srgbClr val="FF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a:lnSpc>
                          <a:spcPts val="1600"/>
                        </a:lnSpc>
                        <a:spcBef>
                          <a:spcPts val="0"/>
                        </a:spcBef>
                        <a:spcAft>
                          <a:spcPts val="0"/>
                        </a:spcAft>
                      </a:pPr>
                      <a:r>
                        <a:rPr lang="en-US" sz="2000" kern="1200" dirty="0" smtClean="0">
                          <a:solidFill>
                            <a:srgbClr val="FF0000"/>
                          </a:solidFill>
                          <a:latin typeface="Times New Roman" pitchFamily="18" charset="0"/>
                          <a:ea typeface="Times New Roman"/>
                          <a:cs typeface="Times New Roman" pitchFamily="18" charset="0"/>
                        </a:rPr>
                        <a:t>-.11</a:t>
                      </a:r>
                      <a:endParaRPr lang="en-US" sz="2000" kern="1200" dirty="0">
                        <a:solidFill>
                          <a:srgbClr val="FF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a:lnSpc>
                          <a:spcPts val="1600"/>
                        </a:lnSpc>
                        <a:spcBef>
                          <a:spcPts val="0"/>
                        </a:spcBef>
                        <a:spcAft>
                          <a:spcPts val="0"/>
                        </a:spcAft>
                      </a:pPr>
                      <a:r>
                        <a:rPr lang="en-US" sz="2000" kern="1200" dirty="0" smtClean="0">
                          <a:solidFill>
                            <a:srgbClr val="FF0000"/>
                          </a:solidFill>
                          <a:latin typeface="Times New Roman" pitchFamily="18" charset="0"/>
                          <a:ea typeface="Times New Roman"/>
                          <a:cs typeface="Times New Roman" pitchFamily="18" charset="0"/>
                        </a:rPr>
                        <a:t>-.12</a:t>
                      </a:r>
                      <a:endParaRPr lang="en-US" sz="2000" kern="1200" dirty="0">
                        <a:solidFill>
                          <a:srgbClr val="FF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736834">
                <a:tc>
                  <a:txBody>
                    <a:bodyPr/>
                    <a:lstStyle/>
                    <a:p>
                      <a:pPr marL="38100" marR="38100">
                        <a:lnSpc>
                          <a:spcPts val="1600"/>
                        </a:lnSpc>
                        <a:spcBef>
                          <a:spcPts val="0"/>
                        </a:spcBef>
                        <a:spcAft>
                          <a:spcPts val="0"/>
                        </a:spcAft>
                      </a:pPr>
                      <a:r>
                        <a:rPr lang="en-US" sz="2000" dirty="0" smtClean="0">
                          <a:solidFill>
                            <a:srgbClr val="000000"/>
                          </a:solidFill>
                          <a:latin typeface="Times New Roman" pitchFamily="18" charset="0"/>
                          <a:ea typeface="Times New Roman"/>
                          <a:cs typeface="Times New Roman" pitchFamily="18" charset="0"/>
                        </a:rPr>
                        <a:t>SEL Techniques</a:t>
                      </a:r>
                      <a:endParaRPr lang="en-US" sz="20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-.39**</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-.31*</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-.31*</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53732">
                <a:tc gridSpan="4">
                  <a:txBody>
                    <a:bodyPr/>
                    <a:lstStyle/>
                    <a:p>
                      <a:pPr marL="38100" marR="38100">
                        <a:lnSpc>
                          <a:spcPts val="1600"/>
                        </a:lnSpc>
                        <a:spcBef>
                          <a:spcPts val="0"/>
                        </a:spcBef>
                        <a:spcAft>
                          <a:spcPts val="0"/>
                        </a:spcAft>
                      </a:pPr>
                      <a:r>
                        <a:rPr lang="en-US" sz="2000" dirty="0" smtClean="0">
                          <a:solidFill>
                            <a:srgbClr val="000000"/>
                          </a:solidFill>
                          <a:latin typeface="Times New Roman" pitchFamily="18" charset="0"/>
                          <a:ea typeface="Times New Roman"/>
                          <a:cs typeface="Times New Roman" pitchFamily="18" charset="0"/>
                        </a:rPr>
                        <a:t>N = 70, ** p ≤ .001; p ≤ .05</a:t>
                      </a:r>
                      <a:endParaRPr lang="en-US" sz="20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38100" marR="38100" algn="ctr">
                        <a:lnSpc>
                          <a:spcPts val="1600"/>
                        </a:lnSpc>
                        <a:spcBef>
                          <a:spcPts val="0"/>
                        </a:spcBef>
                        <a:spcAft>
                          <a:spcPts val="0"/>
                        </a:spcAft>
                      </a:pP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38100" marR="38100" algn="ctr">
                        <a:lnSpc>
                          <a:spcPts val="1600"/>
                        </a:lnSpc>
                        <a:spcBef>
                          <a:spcPts val="0"/>
                        </a:spcBef>
                        <a:spcAft>
                          <a:spcPts val="0"/>
                        </a:spcAft>
                      </a:pP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38100" marR="38100" algn="ctr">
                        <a:lnSpc>
                          <a:spcPts val="1600"/>
                        </a:lnSpc>
                        <a:spcBef>
                          <a:spcPts val="0"/>
                        </a:spcBef>
                        <a:spcAft>
                          <a:spcPts val="0"/>
                        </a:spcAft>
                      </a:pP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001939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145ED6"/>
        </a:soli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828285248"/>
              </p:ext>
            </p:extLst>
          </p:nvPr>
        </p:nvGraphicFramePr>
        <p:xfrm>
          <a:off x="1066800" y="609600"/>
          <a:ext cx="7162800" cy="5638804"/>
        </p:xfrm>
        <a:graphic>
          <a:graphicData uri="http://schemas.openxmlformats.org/drawingml/2006/table">
            <a:tbl>
              <a:tblPr/>
              <a:tblGrid>
                <a:gridCol w="3069771"/>
                <a:gridCol w="1488374"/>
                <a:gridCol w="1209305"/>
                <a:gridCol w="1395350"/>
              </a:tblGrid>
              <a:tr h="668867">
                <a:tc gridSpan="4">
                  <a:txBody>
                    <a:bodyPr/>
                    <a:lstStyle/>
                    <a:p>
                      <a:pPr marL="38100" marR="38100" algn="ctr">
                        <a:lnSpc>
                          <a:spcPts val="1600"/>
                        </a:lnSpc>
                        <a:spcBef>
                          <a:spcPts val="0"/>
                        </a:spcBef>
                        <a:spcAft>
                          <a:spcPts val="0"/>
                        </a:spcAft>
                      </a:pPr>
                      <a:r>
                        <a:rPr lang="en-US" sz="2400" b="1" dirty="0">
                          <a:solidFill>
                            <a:srgbClr val="000000"/>
                          </a:solidFill>
                          <a:latin typeface="Times New Roman" pitchFamily="18" charset="0"/>
                          <a:ea typeface="Times New Roman"/>
                          <a:cs typeface="Times New Roman" pitchFamily="18" charset="0"/>
                        </a:rPr>
                        <a:t>Middle </a:t>
                      </a:r>
                      <a:r>
                        <a:rPr lang="en-US" sz="2400" b="1" dirty="0" smtClean="0">
                          <a:solidFill>
                            <a:srgbClr val="000000"/>
                          </a:solidFill>
                          <a:latin typeface="Times New Roman" pitchFamily="18" charset="0"/>
                          <a:ea typeface="Times New Roman"/>
                          <a:cs typeface="Times New Roman" pitchFamily="18" charset="0"/>
                        </a:rPr>
                        <a:t>School and High School (School Level)</a:t>
                      </a:r>
                      <a:endParaRPr lang="en-US" sz="2400" b="1"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68867">
                <a:tc>
                  <a:txBody>
                    <a:bodyPr/>
                    <a:lstStyle/>
                    <a:p>
                      <a:pPr marL="38100" marR="38100" algn="ctr">
                        <a:lnSpc>
                          <a:spcPts val="1600"/>
                        </a:lnSpc>
                        <a:spcBef>
                          <a:spcPts val="0"/>
                        </a:spcBef>
                        <a:spcAft>
                          <a:spcPts val="0"/>
                        </a:spcAft>
                      </a:pPr>
                      <a:r>
                        <a:rPr lang="en-US" sz="2000" dirty="0">
                          <a:solidFill>
                            <a:srgbClr val="000000"/>
                          </a:solidFill>
                          <a:latin typeface="Times New Roman" pitchFamily="18" charset="0"/>
                          <a:ea typeface="Times New Roman"/>
                          <a:cs typeface="Times New Roman"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38100" marR="38100" algn="ctr">
                        <a:lnSpc>
                          <a:spcPts val="1600"/>
                        </a:lnSpc>
                        <a:spcBef>
                          <a:spcPts val="0"/>
                        </a:spcBef>
                        <a:spcAft>
                          <a:spcPts val="0"/>
                        </a:spcAft>
                      </a:pPr>
                      <a:r>
                        <a:rPr lang="en-US" sz="2000" dirty="0">
                          <a:solidFill>
                            <a:srgbClr val="000000"/>
                          </a:solidFill>
                          <a:latin typeface="Times New Roman" pitchFamily="18" charset="0"/>
                          <a:ea typeface="Times New Roman"/>
                          <a:cs typeface="Times New Roman" pitchFamily="18" charset="0"/>
                        </a:rPr>
                        <a:t>Verbal Bullying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38100" marR="38100" algn="ctr">
                        <a:lnSpc>
                          <a:spcPts val="1600"/>
                        </a:lnSpc>
                        <a:spcBef>
                          <a:spcPts val="0"/>
                        </a:spcBef>
                        <a:spcAft>
                          <a:spcPts val="0"/>
                        </a:spcAft>
                      </a:pPr>
                      <a:r>
                        <a:rPr lang="en-US" sz="2000" dirty="0">
                          <a:solidFill>
                            <a:srgbClr val="000000"/>
                          </a:solidFill>
                          <a:latin typeface="Times New Roman" pitchFamily="18" charset="0"/>
                          <a:ea typeface="Times New Roman"/>
                          <a:cs typeface="Times New Roman" pitchFamily="18" charset="0"/>
                        </a:rPr>
                        <a:t>Physical Bullying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38100" marR="38100" algn="ctr">
                        <a:lnSpc>
                          <a:spcPts val="1600"/>
                        </a:lnSpc>
                        <a:spcBef>
                          <a:spcPts val="0"/>
                        </a:spcBef>
                        <a:spcAft>
                          <a:spcPts val="0"/>
                        </a:spcAft>
                      </a:pPr>
                      <a:r>
                        <a:rPr lang="en-US" sz="2000" dirty="0">
                          <a:solidFill>
                            <a:srgbClr val="000000"/>
                          </a:solidFill>
                          <a:latin typeface="Times New Roman" pitchFamily="18" charset="0"/>
                          <a:ea typeface="Times New Roman"/>
                          <a:cs typeface="Times New Roman" pitchFamily="18" charset="0"/>
                        </a:rPr>
                        <a:t>Social Bullying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668867">
                <a:tc>
                  <a:txBody>
                    <a:bodyPr/>
                    <a:lstStyle/>
                    <a:p>
                      <a:pPr marL="38100" marR="38100">
                        <a:lnSpc>
                          <a:spcPts val="1600"/>
                        </a:lnSpc>
                        <a:spcBef>
                          <a:spcPts val="0"/>
                        </a:spcBef>
                        <a:spcAft>
                          <a:spcPts val="0"/>
                        </a:spcAft>
                      </a:pPr>
                      <a:r>
                        <a:rPr lang="en-US" sz="2000" dirty="0" smtClean="0">
                          <a:solidFill>
                            <a:srgbClr val="000000"/>
                          </a:solidFill>
                          <a:latin typeface="Times New Roman" pitchFamily="18" charset="0"/>
                          <a:ea typeface="Times New Roman"/>
                          <a:cs typeface="Times New Roman" pitchFamily="18" charset="0"/>
                        </a:rPr>
                        <a:t>Total </a:t>
                      </a:r>
                      <a:r>
                        <a:rPr lang="en-US" sz="2000" dirty="0">
                          <a:solidFill>
                            <a:srgbClr val="000000"/>
                          </a:solidFill>
                          <a:latin typeface="Times New Roman" pitchFamily="18" charset="0"/>
                          <a:ea typeface="Times New Roman"/>
                          <a:cs typeface="Times New Roman" pitchFamily="18" charset="0"/>
                        </a:rPr>
                        <a:t>School Climate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.16</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-.11</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-.16</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68867">
                <a:tc>
                  <a:txBody>
                    <a:bodyPr/>
                    <a:lstStyle/>
                    <a:p>
                      <a:pPr marL="38100" marR="38100">
                        <a:lnSpc>
                          <a:spcPts val="1600"/>
                        </a:lnSpc>
                        <a:spcBef>
                          <a:spcPts val="0"/>
                        </a:spcBef>
                        <a:spcAft>
                          <a:spcPts val="0"/>
                        </a:spcAft>
                      </a:pPr>
                      <a:r>
                        <a:rPr lang="en-US" sz="2000" dirty="0" smtClean="0">
                          <a:solidFill>
                            <a:srgbClr val="000000"/>
                          </a:solidFill>
                          <a:latin typeface="Times New Roman" pitchFamily="18" charset="0"/>
                          <a:ea typeface="Times New Roman"/>
                          <a:cs typeface="Times New Roman" pitchFamily="18" charset="0"/>
                        </a:rPr>
                        <a:t>Engagement</a:t>
                      </a:r>
                      <a:r>
                        <a:rPr lang="en-US" sz="2000" dirty="0">
                          <a:solidFill>
                            <a:srgbClr val="000000"/>
                          </a:solidFill>
                          <a:latin typeface="Times New Roman" pitchFamily="18" charset="0"/>
                          <a:ea typeface="Times New Roman"/>
                          <a:cs typeface="Times New Roman" pitchFamily="18" charset="0"/>
                        </a:rPr>
                        <a:t>: Cog. &amp; </a:t>
                      </a:r>
                      <a:r>
                        <a:rPr lang="en-US" sz="2000" dirty="0" err="1">
                          <a:solidFill>
                            <a:srgbClr val="000000"/>
                          </a:solidFill>
                          <a:latin typeface="Times New Roman" pitchFamily="18" charset="0"/>
                          <a:ea typeface="Times New Roman"/>
                          <a:cs typeface="Times New Roman" pitchFamily="18" charset="0"/>
                        </a:rPr>
                        <a:t>Behav</a:t>
                      </a:r>
                      <a:endParaRPr lang="en-US" sz="20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.10</a:t>
                      </a:r>
                      <a:r>
                        <a:rPr lang="en-US" sz="2000" kern="1200" dirty="0">
                          <a:solidFill>
                            <a:srgbClr val="000000"/>
                          </a:solidFill>
                          <a:latin typeface="Times New Roman" pitchFamily="18" charset="0"/>
                          <a:ea typeface="Times New Roman"/>
                          <a:cs typeface="Times New Roman" pitchFamily="18"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-.01</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68867">
                <a:tc>
                  <a:txBody>
                    <a:bodyPr/>
                    <a:lstStyle/>
                    <a:p>
                      <a:pPr marL="38100" marR="38100">
                        <a:lnSpc>
                          <a:spcPts val="1600"/>
                        </a:lnSpc>
                        <a:spcBef>
                          <a:spcPts val="0"/>
                        </a:spcBef>
                        <a:spcAft>
                          <a:spcPts val="0"/>
                        </a:spcAft>
                      </a:pPr>
                      <a:r>
                        <a:rPr lang="en-US" sz="2000" dirty="0" smtClean="0">
                          <a:solidFill>
                            <a:srgbClr val="000000"/>
                          </a:solidFill>
                          <a:latin typeface="Times New Roman" pitchFamily="18" charset="0"/>
                          <a:ea typeface="Times New Roman"/>
                          <a:cs typeface="Times New Roman" pitchFamily="18" charset="0"/>
                        </a:rPr>
                        <a:t>Engagement</a:t>
                      </a:r>
                      <a:r>
                        <a:rPr lang="en-US" sz="2000" dirty="0">
                          <a:solidFill>
                            <a:srgbClr val="000000"/>
                          </a:solidFill>
                          <a:latin typeface="Times New Roman" pitchFamily="18" charset="0"/>
                          <a:ea typeface="Times New Roman"/>
                          <a:cs typeface="Times New Roman" pitchFamily="18" charset="0"/>
                        </a:rPr>
                        <a:t>: Emotional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.12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-.09</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-.13</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68867">
                <a:tc>
                  <a:txBody>
                    <a:bodyPr/>
                    <a:lstStyle/>
                    <a:p>
                      <a:pPr marL="38100" marR="38100">
                        <a:lnSpc>
                          <a:spcPts val="1600"/>
                        </a:lnSpc>
                        <a:spcBef>
                          <a:spcPts val="0"/>
                        </a:spcBef>
                        <a:spcAft>
                          <a:spcPts val="0"/>
                        </a:spcAft>
                      </a:pPr>
                      <a:r>
                        <a:rPr lang="en-US" sz="2000" dirty="0" smtClean="0">
                          <a:solidFill>
                            <a:srgbClr val="000000"/>
                          </a:solidFill>
                          <a:latin typeface="Times New Roman" pitchFamily="18" charset="0"/>
                          <a:ea typeface="Times New Roman"/>
                          <a:cs typeface="Times New Roman" pitchFamily="18" charset="0"/>
                        </a:rPr>
                        <a:t>Punitive Techniques</a:t>
                      </a:r>
                      <a:endParaRPr lang="en-US" sz="20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.37*</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.21</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68867">
                <a:tc>
                  <a:txBody>
                    <a:bodyPr/>
                    <a:lstStyle/>
                    <a:p>
                      <a:pPr marL="38100" marR="38100">
                        <a:lnSpc>
                          <a:spcPts val="1600"/>
                        </a:lnSpc>
                        <a:spcBef>
                          <a:spcPts val="0"/>
                        </a:spcBef>
                        <a:spcAft>
                          <a:spcPts val="0"/>
                        </a:spcAft>
                      </a:pPr>
                      <a:r>
                        <a:rPr lang="en-US" sz="2000" dirty="0" smtClean="0">
                          <a:solidFill>
                            <a:srgbClr val="000000"/>
                          </a:solidFill>
                          <a:latin typeface="Times New Roman" pitchFamily="18" charset="0"/>
                          <a:ea typeface="Times New Roman"/>
                          <a:cs typeface="Times New Roman" pitchFamily="18" charset="0"/>
                        </a:rPr>
                        <a:t>Positive Techniques</a:t>
                      </a:r>
                      <a:endParaRPr lang="en-US" sz="20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.32*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.24</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.094</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68867">
                <a:tc>
                  <a:txBody>
                    <a:bodyPr/>
                    <a:lstStyle/>
                    <a:p>
                      <a:pPr marL="38100" marR="38100">
                        <a:lnSpc>
                          <a:spcPts val="1600"/>
                        </a:lnSpc>
                        <a:spcBef>
                          <a:spcPts val="0"/>
                        </a:spcBef>
                        <a:spcAft>
                          <a:spcPts val="0"/>
                        </a:spcAft>
                      </a:pPr>
                      <a:r>
                        <a:rPr lang="en-US" sz="2000" dirty="0" smtClean="0">
                          <a:solidFill>
                            <a:srgbClr val="000000"/>
                          </a:solidFill>
                          <a:latin typeface="Times New Roman" pitchFamily="18" charset="0"/>
                          <a:ea typeface="Times New Roman"/>
                          <a:cs typeface="Times New Roman" pitchFamily="18" charset="0"/>
                        </a:rPr>
                        <a:t>SEL Techniques</a:t>
                      </a:r>
                      <a:endParaRPr lang="en-US" sz="20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.242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.00</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-.10</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7868">
                <a:tc gridSpan="4">
                  <a:txBody>
                    <a:bodyPr/>
                    <a:lstStyle/>
                    <a:p>
                      <a:pPr marL="38100" marR="38100">
                        <a:lnSpc>
                          <a:spcPts val="1600"/>
                        </a:lnSpc>
                        <a:spcBef>
                          <a:spcPts val="0"/>
                        </a:spcBef>
                        <a:spcAft>
                          <a:spcPts val="0"/>
                        </a:spcAft>
                      </a:pPr>
                      <a:r>
                        <a:rPr lang="en-US" sz="2000" dirty="0" smtClean="0">
                          <a:solidFill>
                            <a:srgbClr val="000000"/>
                          </a:solidFill>
                          <a:latin typeface="Times New Roman" pitchFamily="18" charset="0"/>
                          <a:ea typeface="Times New Roman"/>
                          <a:cs typeface="Times New Roman" pitchFamily="18" charset="0"/>
                        </a:rPr>
                        <a:t>N = 41;</a:t>
                      </a:r>
                      <a:r>
                        <a:rPr lang="en-US" sz="2000" baseline="0" dirty="0" smtClean="0">
                          <a:solidFill>
                            <a:srgbClr val="000000"/>
                          </a:solidFill>
                          <a:latin typeface="Times New Roman" pitchFamily="18" charset="0"/>
                          <a:ea typeface="Times New Roman"/>
                          <a:cs typeface="Times New Roman" pitchFamily="18" charset="0"/>
                        </a:rPr>
                        <a:t> p ≤ .05</a:t>
                      </a:r>
                      <a:endParaRPr lang="en-US" sz="20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38100" marR="38100" algn="ctr" defTabSz="914400" rtl="0" eaLnBrk="1" latinLnBrk="0" hangingPunct="1">
                        <a:lnSpc>
                          <a:spcPts val="1600"/>
                        </a:lnSpc>
                        <a:spcBef>
                          <a:spcPts val="0"/>
                        </a:spcBef>
                        <a:spcAft>
                          <a:spcPts val="0"/>
                        </a:spcAft>
                      </a:pPr>
                      <a:endParaRPr lang="en-US" sz="2000" kern="1200" dirty="0" smtClean="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38100" marR="38100" algn="ctr" defTabSz="914400" rtl="0" eaLnBrk="1" latinLnBrk="0" hangingPunct="1">
                        <a:lnSpc>
                          <a:spcPts val="1600"/>
                        </a:lnSpc>
                        <a:spcBef>
                          <a:spcPts val="0"/>
                        </a:spcBef>
                        <a:spcAft>
                          <a:spcPts val="0"/>
                        </a:spcAft>
                      </a:pP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38100" marR="38100" algn="ctr" defTabSz="914400" rtl="0" eaLnBrk="1" latinLnBrk="0" hangingPunct="1">
                        <a:lnSpc>
                          <a:spcPts val="1600"/>
                        </a:lnSpc>
                        <a:spcBef>
                          <a:spcPts val="0"/>
                        </a:spcBef>
                        <a:spcAft>
                          <a:spcPts val="0"/>
                        </a:spcAft>
                      </a:pP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 name="Footer Placeholder 1"/>
          <p:cNvSpPr>
            <a:spLocks noGrp="1"/>
          </p:cNvSpPr>
          <p:nvPr>
            <p:ph type="ftr" sz="quarter" idx="10"/>
          </p:nvPr>
        </p:nvSpPr>
        <p:spPr/>
        <p:txBody>
          <a:bodyPr/>
          <a:lstStyle/>
          <a:p>
            <a:pPr>
              <a:defRPr/>
            </a:pPr>
            <a:r>
              <a:rPr lang="en-US" dirty="0" smtClean="0"/>
              <a:t>NASP, 2/19/14</a:t>
            </a:r>
            <a:endParaRPr lang="en-US" dirty="0"/>
          </a:p>
        </p:txBody>
      </p:sp>
    </p:spTree>
    <p:extLst>
      <p:ext uri="{BB962C8B-B14F-4D97-AF65-F5344CB8AC3E}">
        <p14:creationId xmlns:p14="http://schemas.microsoft.com/office/powerpoint/2010/main" val="2096917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145ED6"/>
        </a:solid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34944609"/>
              </p:ext>
            </p:extLst>
          </p:nvPr>
        </p:nvGraphicFramePr>
        <p:xfrm>
          <a:off x="1066800" y="685800"/>
          <a:ext cx="7162800" cy="5469472"/>
        </p:xfrm>
        <a:graphic>
          <a:graphicData uri="http://schemas.openxmlformats.org/drawingml/2006/table">
            <a:tbl>
              <a:tblPr/>
              <a:tblGrid>
                <a:gridCol w="3069771"/>
                <a:gridCol w="1488374"/>
                <a:gridCol w="1209305"/>
                <a:gridCol w="1395350"/>
              </a:tblGrid>
              <a:tr h="668867">
                <a:tc gridSpan="4">
                  <a:txBody>
                    <a:bodyPr/>
                    <a:lstStyle/>
                    <a:p>
                      <a:pPr marL="38100" marR="38100" algn="ctr">
                        <a:lnSpc>
                          <a:spcPts val="1600"/>
                        </a:lnSpc>
                        <a:spcBef>
                          <a:spcPts val="0"/>
                        </a:spcBef>
                        <a:spcAft>
                          <a:spcPts val="0"/>
                        </a:spcAft>
                      </a:pPr>
                      <a:r>
                        <a:rPr lang="en-US" sz="2400" b="1" dirty="0" smtClean="0">
                          <a:solidFill>
                            <a:srgbClr val="000000"/>
                          </a:solidFill>
                          <a:latin typeface="Times New Roman" pitchFamily="18" charset="0"/>
                          <a:ea typeface="Times New Roman"/>
                          <a:cs typeface="Times New Roman" pitchFamily="18" charset="0"/>
                        </a:rPr>
                        <a:t>Gain Scores (2012-2013) Controlling for Grade</a:t>
                      </a:r>
                      <a:r>
                        <a:rPr lang="en-US" sz="2400" b="1" baseline="0" dirty="0" smtClean="0">
                          <a:solidFill>
                            <a:srgbClr val="000000"/>
                          </a:solidFill>
                          <a:latin typeface="Times New Roman" pitchFamily="18" charset="0"/>
                          <a:ea typeface="Times New Roman"/>
                          <a:cs typeface="Times New Roman" pitchFamily="18" charset="0"/>
                        </a:rPr>
                        <a:t> Level </a:t>
                      </a:r>
                      <a:endParaRPr lang="en-US" sz="2400" b="1"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68867">
                <a:tc>
                  <a:txBody>
                    <a:bodyPr/>
                    <a:lstStyle/>
                    <a:p>
                      <a:pPr marL="38100" marR="38100" algn="ctr">
                        <a:lnSpc>
                          <a:spcPts val="1600"/>
                        </a:lnSpc>
                        <a:spcBef>
                          <a:spcPts val="0"/>
                        </a:spcBef>
                        <a:spcAft>
                          <a:spcPts val="0"/>
                        </a:spcAft>
                      </a:pPr>
                      <a:r>
                        <a:rPr lang="en-US" sz="2000" dirty="0">
                          <a:solidFill>
                            <a:srgbClr val="000000"/>
                          </a:solidFill>
                          <a:latin typeface="Times New Roman" pitchFamily="18" charset="0"/>
                          <a:ea typeface="Times New Roman"/>
                          <a:cs typeface="Times New Roman" pitchFamily="18"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38100" marR="38100" algn="ctr">
                        <a:lnSpc>
                          <a:spcPts val="1600"/>
                        </a:lnSpc>
                        <a:spcBef>
                          <a:spcPts val="0"/>
                        </a:spcBef>
                        <a:spcAft>
                          <a:spcPts val="0"/>
                        </a:spcAft>
                      </a:pPr>
                      <a:r>
                        <a:rPr lang="en-US" sz="2000" dirty="0">
                          <a:solidFill>
                            <a:srgbClr val="000000"/>
                          </a:solidFill>
                          <a:latin typeface="Times New Roman" pitchFamily="18" charset="0"/>
                          <a:ea typeface="Times New Roman"/>
                          <a:cs typeface="Times New Roman" pitchFamily="18" charset="0"/>
                        </a:rPr>
                        <a:t>Verbal Bullying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38100" marR="38100" algn="ctr">
                        <a:lnSpc>
                          <a:spcPts val="1600"/>
                        </a:lnSpc>
                        <a:spcBef>
                          <a:spcPts val="0"/>
                        </a:spcBef>
                        <a:spcAft>
                          <a:spcPts val="0"/>
                        </a:spcAft>
                      </a:pPr>
                      <a:r>
                        <a:rPr lang="en-US" sz="2000" dirty="0">
                          <a:solidFill>
                            <a:srgbClr val="000000"/>
                          </a:solidFill>
                          <a:latin typeface="Times New Roman" pitchFamily="18" charset="0"/>
                          <a:ea typeface="Times New Roman"/>
                          <a:cs typeface="Times New Roman" pitchFamily="18" charset="0"/>
                        </a:rPr>
                        <a:t>Physical Bullying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marL="38100" marR="38100" algn="ctr">
                        <a:lnSpc>
                          <a:spcPts val="1600"/>
                        </a:lnSpc>
                        <a:spcBef>
                          <a:spcPts val="0"/>
                        </a:spcBef>
                        <a:spcAft>
                          <a:spcPts val="0"/>
                        </a:spcAft>
                      </a:pPr>
                      <a:r>
                        <a:rPr lang="en-US" sz="2000" dirty="0">
                          <a:solidFill>
                            <a:srgbClr val="000000"/>
                          </a:solidFill>
                          <a:latin typeface="Times New Roman" pitchFamily="18" charset="0"/>
                          <a:ea typeface="Times New Roman"/>
                          <a:cs typeface="Times New Roman" pitchFamily="18" charset="0"/>
                        </a:rPr>
                        <a:t>Social Bullying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r>
              <a:tr h="567270">
                <a:tc>
                  <a:txBody>
                    <a:bodyPr/>
                    <a:lstStyle/>
                    <a:p>
                      <a:pPr marL="38100" marR="38100">
                        <a:lnSpc>
                          <a:spcPts val="1600"/>
                        </a:lnSpc>
                        <a:spcBef>
                          <a:spcPts val="0"/>
                        </a:spcBef>
                        <a:spcAft>
                          <a:spcPts val="0"/>
                        </a:spcAft>
                      </a:pPr>
                      <a:r>
                        <a:rPr lang="en-US" sz="2000" dirty="0" smtClean="0">
                          <a:solidFill>
                            <a:srgbClr val="000000"/>
                          </a:solidFill>
                          <a:latin typeface="Times New Roman" pitchFamily="18" charset="0"/>
                          <a:ea typeface="Times New Roman"/>
                          <a:cs typeface="Times New Roman" pitchFamily="18" charset="0"/>
                        </a:rPr>
                        <a:t>Teacher-Student</a:t>
                      </a:r>
                      <a:r>
                        <a:rPr lang="en-US" sz="2000" baseline="0" dirty="0" smtClean="0">
                          <a:solidFill>
                            <a:srgbClr val="000000"/>
                          </a:solidFill>
                          <a:latin typeface="Times New Roman" pitchFamily="18" charset="0"/>
                          <a:ea typeface="Times New Roman"/>
                          <a:cs typeface="Times New Roman" pitchFamily="18" charset="0"/>
                        </a:rPr>
                        <a:t> Relations</a:t>
                      </a:r>
                      <a:endParaRPr lang="en-US" sz="20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-23*</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-.38**</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-.36**</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609600">
                <a:tc>
                  <a:txBody>
                    <a:bodyPr/>
                    <a:lstStyle/>
                    <a:p>
                      <a:pPr marL="38100" marR="38100">
                        <a:lnSpc>
                          <a:spcPts val="1600"/>
                        </a:lnSpc>
                        <a:spcBef>
                          <a:spcPts val="0"/>
                        </a:spcBef>
                        <a:spcAft>
                          <a:spcPts val="0"/>
                        </a:spcAft>
                      </a:pPr>
                      <a:r>
                        <a:rPr lang="en-US" sz="2000" dirty="0" smtClean="0">
                          <a:solidFill>
                            <a:srgbClr val="000000"/>
                          </a:solidFill>
                          <a:latin typeface="Times New Roman" pitchFamily="18" charset="0"/>
                          <a:ea typeface="Times New Roman"/>
                          <a:cs typeface="Times New Roman" pitchFamily="18" charset="0"/>
                        </a:rPr>
                        <a:t>Student-Student</a:t>
                      </a:r>
                      <a:r>
                        <a:rPr lang="en-US" sz="2000" baseline="0" dirty="0" smtClean="0">
                          <a:solidFill>
                            <a:srgbClr val="000000"/>
                          </a:solidFill>
                          <a:latin typeface="Times New Roman" pitchFamily="18" charset="0"/>
                          <a:ea typeface="Times New Roman"/>
                          <a:cs typeface="Times New Roman" pitchFamily="18" charset="0"/>
                        </a:rPr>
                        <a:t> Relations</a:t>
                      </a:r>
                      <a:endParaRPr lang="en-US" sz="20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-.29**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-.24*</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-.28**</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3400">
                <a:tc>
                  <a:txBody>
                    <a:bodyPr/>
                    <a:lstStyle/>
                    <a:p>
                      <a:pPr marL="38100" marR="38100">
                        <a:lnSpc>
                          <a:spcPts val="1600"/>
                        </a:lnSpc>
                        <a:spcBef>
                          <a:spcPts val="0"/>
                        </a:spcBef>
                        <a:spcAft>
                          <a:spcPts val="0"/>
                        </a:spcAft>
                      </a:pPr>
                      <a:r>
                        <a:rPr lang="en-US" sz="2000" dirty="0" smtClean="0">
                          <a:solidFill>
                            <a:srgbClr val="000000"/>
                          </a:solidFill>
                          <a:latin typeface="Times New Roman" pitchFamily="18" charset="0"/>
                          <a:ea typeface="Times New Roman"/>
                          <a:cs typeface="Times New Roman" pitchFamily="18" charset="0"/>
                        </a:rPr>
                        <a:t>Respect for Diversity</a:t>
                      </a:r>
                      <a:endParaRPr lang="en-US" sz="20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-.39**</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-.41**</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33400">
                <a:tc>
                  <a:txBody>
                    <a:bodyPr/>
                    <a:lstStyle/>
                    <a:p>
                      <a:pPr marL="38100" marR="38100">
                        <a:lnSpc>
                          <a:spcPts val="1600"/>
                        </a:lnSpc>
                        <a:spcBef>
                          <a:spcPts val="0"/>
                        </a:spcBef>
                        <a:spcAft>
                          <a:spcPts val="0"/>
                        </a:spcAft>
                      </a:pPr>
                      <a:r>
                        <a:rPr lang="en-US" sz="2000" dirty="0" smtClean="0">
                          <a:solidFill>
                            <a:srgbClr val="000000"/>
                          </a:solidFill>
                          <a:latin typeface="Times New Roman" pitchFamily="18" charset="0"/>
                          <a:ea typeface="Times New Roman"/>
                          <a:cs typeface="Times New Roman" pitchFamily="18" charset="0"/>
                        </a:rPr>
                        <a:t>Engagement</a:t>
                      </a:r>
                      <a:endParaRPr lang="en-US" sz="20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-.15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-.26**</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-.25*</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3400">
                <a:tc>
                  <a:txBody>
                    <a:bodyPr/>
                    <a:lstStyle/>
                    <a:p>
                      <a:pPr marL="38100" marR="38100">
                        <a:lnSpc>
                          <a:spcPts val="1600"/>
                        </a:lnSpc>
                        <a:spcBef>
                          <a:spcPts val="0"/>
                        </a:spcBef>
                        <a:spcAft>
                          <a:spcPts val="0"/>
                        </a:spcAft>
                      </a:pPr>
                      <a:r>
                        <a:rPr lang="en-US" sz="2000" dirty="0" smtClean="0">
                          <a:solidFill>
                            <a:srgbClr val="000000"/>
                          </a:solidFill>
                          <a:latin typeface="Times New Roman" pitchFamily="18" charset="0"/>
                          <a:ea typeface="Times New Roman"/>
                          <a:cs typeface="Times New Roman" pitchFamily="18" charset="0"/>
                        </a:rPr>
                        <a:t>Clarity of Expectations</a:t>
                      </a:r>
                      <a:endParaRPr lang="en-US" sz="20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-.01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-.16</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-.15</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33400">
                <a:tc>
                  <a:txBody>
                    <a:bodyPr/>
                    <a:lstStyle/>
                    <a:p>
                      <a:pPr marL="38100" marR="38100">
                        <a:lnSpc>
                          <a:spcPts val="1600"/>
                        </a:lnSpc>
                        <a:spcBef>
                          <a:spcPts val="0"/>
                        </a:spcBef>
                        <a:spcAft>
                          <a:spcPts val="0"/>
                        </a:spcAft>
                      </a:pPr>
                      <a:r>
                        <a:rPr lang="en-US" sz="2000" dirty="0" smtClean="0">
                          <a:solidFill>
                            <a:srgbClr val="000000"/>
                          </a:solidFill>
                          <a:latin typeface="Times New Roman" pitchFamily="18" charset="0"/>
                          <a:ea typeface="Times New Roman"/>
                          <a:cs typeface="Times New Roman" pitchFamily="18" charset="0"/>
                        </a:rPr>
                        <a:t>Fairness</a:t>
                      </a:r>
                      <a:r>
                        <a:rPr lang="en-US" sz="2000" baseline="0" dirty="0" smtClean="0">
                          <a:solidFill>
                            <a:srgbClr val="000000"/>
                          </a:solidFill>
                          <a:latin typeface="Times New Roman" pitchFamily="18" charset="0"/>
                          <a:ea typeface="Times New Roman"/>
                          <a:cs typeface="Times New Roman" pitchFamily="18" charset="0"/>
                        </a:rPr>
                        <a:t> of Rules</a:t>
                      </a:r>
                      <a:endParaRPr lang="en-US" sz="20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.03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-.15</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-.10</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33400">
                <a:tc>
                  <a:txBody>
                    <a:bodyPr/>
                    <a:lstStyle/>
                    <a:p>
                      <a:pPr marL="38100" marR="38100">
                        <a:lnSpc>
                          <a:spcPts val="1600"/>
                        </a:lnSpc>
                        <a:spcBef>
                          <a:spcPts val="0"/>
                        </a:spcBef>
                        <a:spcAft>
                          <a:spcPts val="0"/>
                        </a:spcAft>
                      </a:pPr>
                      <a:r>
                        <a:rPr lang="en-US" sz="2000" dirty="0" smtClean="0">
                          <a:solidFill>
                            <a:srgbClr val="000000"/>
                          </a:solidFill>
                          <a:latin typeface="Times New Roman" pitchFamily="18" charset="0"/>
                          <a:ea typeface="Times New Roman"/>
                          <a:cs typeface="Times New Roman" pitchFamily="18" charset="0"/>
                        </a:rPr>
                        <a:t>Safety</a:t>
                      </a:r>
                      <a:endParaRPr lang="en-US" sz="20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-.04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-.17</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8100" marR="38100" algn="ctr" defTabSz="914400" rtl="0" eaLnBrk="1" latinLnBrk="0" hangingPunct="1">
                        <a:lnSpc>
                          <a:spcPts val="1600"/>
                        </a:lnSpc>
                        <a:spcBef>
                          <a:spcPts val="0"/>
                        </a:spcBef>
                        <a:spcAft>
                          <a:spcPts val="0"/>
                        </a:spcAft>
                      </a:pPr>
                      <a:r>
                        <a:rPr lang="en-US" sz="2000" kern="1200" dirty="0" smtClean="0">
                          <a:solidFill>
                            <a:srgbClr val="000000"/>
                          </a:solidFill>
                          <a:latin typeface="Times New Roman" pitchFamily="18" charset="0"/>
                          <a:ea typeface="Times New Roman"/>
                          <a:cs typeface="Times New Roman" pitchFamily="18" charset="0"/>
                        </a:rPr>
                        <a:t>-.18</a:t>
                      </a: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7868">
                <a:tc gridSpan="4">
                  <a:txBody>
                    <a:bodyPr/>
                    <a:lstStyle/>
                    <a:p>
                      <a:pPr marL="38100" marR="38100">
                        <a:lnSpc>
                          <a:spcPts val="1600"/>
                        </a:lnSpc>
                        <a:spcBef>
                          <a:spcPts val="0"/>
                        </a:spcBef>
                        <a:spcAft>
                          <a:spcPts val="0"/>
                        </a:spcAft>
                      </a:pPr>
                      <a:r>
                        <a:rPr lang="en-US" sz="2000" dirty="0" smtClean="0">
                          <a:solidFill>
                            <a:srgbClr val="000000"/>
                          </a:solidFill>
                          <a:latin typeface="Times New Roman" pitchFamily="18" charset="0"/>
                          <a:ea typeface="Times New Roman"/>
                          <a:cs typeface="Times New Roman" pitchFamily="18" charset="0"/>
                        </a:rPr>
                        <a:t>N = 41;</a:t>
                      </a:r>
                      <a:r>
                        <a:rPr lang="en-US" sz="2000" baseline="0" dirty="0" smtClean="0">
                          <a:solidFill>
                            <a:srgbClr val="000000"/>
                          </a:solidFill>
                          <a:latin typeface="Times New Roman" pitchFamily="18" charset="0"/>
                          <a:ea typeface="Times New Roman"/>
                          <a:cs typeface="Times New Roman" pitchFamily="18" charset="0"/>
                        </a:rPr>
                        <a:t> *p ≤ .05, </a:t>
                      </a:r>
                      <a:r>
                        <a:rPr kumimoji="0" lang="en-US" sz="2000" b="0" i="0" u="none" strike="noStrike" kern="1200" cap="none" spc="0" normalizeH="0" baseline="0" noProof="0" dirty="0" smtClean="0">
                          <a:ln>
                            <a:noFill/>
                          </a:ln>
                          <a:solidFill>
                            <a:srgbClr val="000000"/>
                          </a:solidFill>
                          <a:effectLst/>
                          <a:uLnTx/>
                          <a:uFillTx/>
                          <a:latin typeface="Times New Roman" pitchFamily="18" charset="0"/>
                          <a:ea typeface="Times New Roman"/>
                          <a:cs typeface="Times New Roman" pitchFamily="18" charset="0"/>
                        </a:rPr>
                        <a:t>**p ≤ .01</a:t>
                      </a:r>
                      <a:endParaRPr lang="en-US" sz="20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38100" marR="38100" algn="ctr" defTabSz="914400" rtl="0" eaLnBrk="1" latinLnBrk="0" hangingPunct="1">
                        <a:lnSpc>
                          <a:spcPts val="1600"/>
                        </a:lnSpc>
                        <a:spcBef>
                          <a:spcPts val="0"/>
                        </a:spcBef>
                        <a:spcAft>
                          <a:spcPts val="0"/>
                        </a:spcAft>
                      </a:pPr>
                      <a:endParaRPr lang="en-US" sz="2000" kern="1200" dirty="0" smtClean="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38100" marR="38100" algn="ctr" defTabSz="914400" rtl="0" eaLnBrk="1" latinLnBrk="0" hangingPunct="1">
                        <a:lnSpc>
                          <a:spcPts val="1600"/>
                        </a:lnSpc>
                        <a:spcBef>
                          <a:spcPts val="0"/>
                        </a:spcBef>
                        <a:spcAft>
                          <a:spcPts val="0"/>
                        </a:spcAft>
                      </a:pP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marL="38100" marR="38100" algn="ctr" defTabSz="914400" rtl="0" eaLnBrk="1" latinLnBrk="0" hangingPunct="1">
                        <a:lnSpc>
                          <a:spcPts val="1600"/>
                        </a:lnSpc>
                        <a:spcBef>
                          <a:spcPts val="0"/>
                        </a:spcBef>
                        <a:spcAft>
                          <a:spcPts val="0"/>
                        </a:spcAft>
                      </a:pPr>
                      <a:endParaRPr lang="en-US" sz="2000" kern="1200" dirty="0">
                        <a:solidFill>
                          <a:srgbClr val="000000"/>
                        </a:solidFill>
                        <a:latin typeface="Times New Roman" pitchFamily="18" charset="0"/>
                        <a:ea typeface="Times New Roman"/>
                        <a:cs typeface="Times New Roman"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2" name="Footer Placeholder 1"/>
          <p:cNvSpPr>
            <a:spLocks noGrp="1"/>
          </p:cNvSpPr>
          <p:nvPr>
            <p:ph type="ftr" sz="quarter" idx="10"/>
          </p:nvPr>
        </p:nvSpPr>
        <p:spPr/>
        <p:txBody>
          <a:bodyPr/>
          <a:lstStyle/>
          <a:p>
            <a:pPr>
              <a:defRPr/>
            </a:pPr>
            <a:r>
              <a:rPr lang="en-US" smtClean="0"/>
              <a:t>NASP, 2/19/14</a:t>
            </a:r>
            <a:endParaRPr lang="en-US"/>
          </a:p>
        </p:txBody>
      </p:sp>
    </p:spTree>
    <p:extLst>
      <p:ext uri="{BB962C8B-B14F-4D97-AF65-F5344CB8AC3E}">
        <p14:creationId xmlns:p14="http://schemas.microsoft.com/office/powerpoint/2010/main" val="3182763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8229600" cy="1143000"/>
          </a:xfrm>
        </p:spPr>
        <p:txBody>
          <a:bodyPr/>
          <a:lstStyle/>
          <a:p>
            <a:r>
              <a:rPr lang="en-US" b="1" dirty="0">
                <a:latin typeface="Perpetua"/>
                <a:cs typeface="Perpetua"/>
              </a:rPr>
              <a:t>Recent Study, Using Multi-level </a:t>
            </a:r>
            <a:r>
              <a:rPr lang="en-US" b="1" dirty="0" smtClean="0">
                <a:latin typeface="Perpetua"/>
                <a:cs typeface="Perpetua"/>
              </a:rPr>
              <a:t>Analyses</a:t>
            </a:r>
            <a:endParaRPr lang="en-US" dirty="0"/>
          </a:p>
        </p:txBody>
      </p:sp>
      <p:sp>
        <p:nvSpPr>
          <p:cNvPr id="55298" name="Text Placeholder 4"/>
          <p:cNvSpPr>
            <a:spLocks noGrp="1"/>
          </p:cNvSpPr>
          <p:nvPr>
            <p:ph idx="1"/>
          </p:nvPr>
        </p:nvSpPr>
        <p:spPr>
          <a:xfrm>
            <a:off x="457200" y="1600200"/>
            <a:ext cx="8229600" cy="4419600"/>
          </a:xfrm>
        </p:spPr>
        <p:txBody>
          <a:bodyPr>
            <a:normAutofit fontScale="92500" lnSpcReduction="10000"/>
          </a:bodyPr>
          <a:lstStyle/>
          <a:p>
            <a:r>
              <a:rPr lang="en-US" sz="3000" dirty="0" smtClean="0">
                <a:latin typeface="Perpetua"/>
                <a:cs typeface="Perpetua"/>
              </a:rPr>
              <a:t>Q1</a:t>
            </a:r>
            <a:r>
              <a:rPr lang="en-US" sz="3000" dirty="0">
                <a:latin typeface="Perpetua"/>
                <a:cs typeface="Perpetua"/>
              </a:rPr>
              <a:t>: How do school climate factors and other individual demographic characteristics influence bullying victimization? </a:t>
            </a:r>
            <a:endParaRPr lang="en-US" sz="3000" dirty="0" smtClean="0">
              <a:latin typeface="Perpetua"/>
              <a:cs typeface="Perpetua"/>
            </a:endParaRPr>
          </a:p>
          <a:p>
            <a:endParaRPr lang="en-US" sz="3000" dirty="0">
              <a:latin typeface="Perpetua"/>
              <a:cs typeface="Perpetua"/>
            </a:endParaRPr>
          </a:p>
          <a:p>
            <a:r>
              <a:rPr lang="en-US" sz="3000" dirty="0">
                <a:latin typeface="Perpetua"/>
                <a:cs typeface="Perpetua"/>
              </a:rPr>
              <a:t>Q2: How do school </a:t>
            </a:r>
            <a:r>
              <a:rPr lang="en-US" sz="3000" dirty="0" smtClean="0">
                <a:latin typeface="Perpetua"/>
                <a:cs typeface="Perpetua"/>
              </a:rPr>
              <a:t>disciplinary </a:t>
            </a:r>
            <a:r>
              <a:rPr lang="en-US" sz="3000" dirty="0">
                <a:latin typeface="Perpetua"/>
                <a:cs typeface="Perpetua"/>
              </a:rPr>
              <a:t>techniques influence bullying victimization </a:t>
            </a:r>
            <a:r>
              <a:rPr lang="en-US" sz="3000">
                <a:latin typeface="Perpetua"/>
                <a:cs typeface="Perpetua"/>
              </a:rPr>
              <a:t>at </a:t>
            </a:r>
            <a:r>
              <a:rPr lang="en-US" sz="3000" smtClean="0">
                <a:latin typeface="Perpetua"/>
                <a:cs typeface="Perpetua"/>
              </a:rPr>
              <a:t>the school </a:t>
            </a:r>
            <a:r>
              <a:rPr lang="en-US" sz="3000" dirty="0">
                <a:latin typeface="Perpetua"/>
                <a:cs typeface="Perpetua"/>
              </a:rPr>
              <a:t>level</a:t>
            </a:r>
            <a:r>
              <a:rPr lang="en-US" sz="3000" dirty="0" smtClean="0">
                <a:latin typeface="Perpetua"/>
                <a:cs typeface="Perpetua"/>
              </a:rPr>
              <a:t>?</a:t>
            </a:r>
          </a:p>
          <a:p>
            <a:endParaRPr lang="en-US" sz="3000" dirty="0">
              <a:latin typeface="Perpetua"/>
              <a:cs typeface="Perpetua"/>
            </a:endParaRPr>
          </a:p>
          <a:p>
            <a:r>
              <a:rPr lang="en-US" sz="3000" dirty="0">
                <a:latin typeface="Perpetua"/>
                <a:cs typeface="Perpetua"/>
              </a:rPr>
              <a:t>Q3: How does school-level </a:t>
            </a:r>
            <a:r>
              <a:rPr lang="en-US" sz="3000" dirty="0" smtClean="0">
                <a:latin typeface="Perpetua"/>
                <a:cs typeface="Perpetua"/>
              </a:rPr>
              <a:t>school </a:t>
            </a:r>
            <a:r>
              <a:rPr lang="en-US" sz="3000" dirty="0">
                <a:latin typeface="Perpetua"/>
                <a:cs typeface="Perpetua"/>
              </a:rPr>
              <a:t>disciplinary techniques moderate the association between school climate factors and bullying victimization? </a:t>
            </a:r>
          </a:p>
          <a:p>
            <a:pPr marL="0" indent="0">
              <a:buNone/>
            </a:pP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10"/>
          </p:nvPr>
        </p:nvSpPr>
        <p:spPr/>
        <p:txBody>
          <a:bodyPr/>
          <a:lstStyle/>
          <a:p>
            <a:pPr>
              <a:defRPr/>
            </a:pPr>
            <a:r>
              <a:rPr lang="en-GB" smtClean="0"/>
              <a:t>NASP, 2/19/14</a:t>
            </a:r>
            <a:endParaRPr lang="en-GB"/>
          </a:p>
        </p:txBody>
      </p:sp>
      <p:sp>
        <p:nvSpPr>
          <p:cNvPr id="7" name="Title 1"/>
          <p:cNvSpPr txBox="1">
            <a:spLocks/>
          </p:cNvSpPr>
          <p:nvPr/>
        </p:nvSpPr>
        <p:spPr bwMode="auto">
          <a:xfrm>
            <a:off x="1524000" y="457200"/>
            <a:ext cx="8090236" cy="776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Black" pitchFamily="34" charset="0"/>
                <a:ea typeface="Arial Unicode MS" pitchFamily="34" charset="-122"/>
                <a:cs typeface="Aharoni" pitchFamily="2" charset="-79"/>
              </a:rPr>
              <a:t/>
            </a:r>
            <a:br>
              <a:rPr kumimoji="0" lang="en-US" sz="1800" b="1" i="0" u="none" strike="noStrike" kern="1200" cap="none" spc="0" normalizeH="0" baseline="0" noProof="0" dirty="0" smtClean="0">
                <a:ln>
                  <a:noFill/>
                </a:ln>
                <a:solidFill>
                  <a:srgbClr val="FFFF00"/>
                </a:solidFill>
                <a:effectLst/>
                <a:uLnTx/>
                <a:uFillTx/>
                <a:latin typeface="Arial Black" pitchFamily="34" charset="0"/>
                <a:ea typeface="Arial Unicode MS" pitchFamily="34" charset="-122"/>
                <a:cs typeface="Aharoni" pitchFamily="2" charset="-79"/>
              </a:rPr>
            </a:br>
            <a:endParaRPr kumimoji="0" lang="en-US" sz="1800" b="1" i="0" u="none" strike="noStrike" kern="1200" cap="none" spc="0" normalizeH="0" baseline="0" noProof="0" dirty="0">
              <a:ln>
                <a:noFill/>
              </a:ln>
              <a:solidFill>
                <a:srgbClr val="FFFF00"/>
              </a:solidFill>
              <a:effectLst/>
              <a:uLnTx/>
              <a:uFillTx/>
              <a:latin typeface="Arial Black" pitchFamily="34" charset="0"/>
              <a:ea typeface="Arial Unicode MS" pitchFamily="34" charset="-122"/>
              <a:cs typeface="Aharoni" pitchFamily="2" charset="-79"/>
            </a:endParaRPr>
          </a:p>
        </p:txBody>
      </p:sp>
    </p:spTree>
    <p:extLst>
      <p:ext uri="{BB962C8B-B14F-4D97-AF65-F5344CB8AC3E}">
        <p14:creationId xmlns:p14="http://schemas.microsoft.com/office/powerpoint/2010/main" val="3823701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145ED6"/>
        </a:solid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325261771"/>
              </p:ext>
            </p:extLst>
          </p:nvPr>
        </p:nvGraphicFramePr>
        <p:xfrm>
          <a:off x="228600" y="304800"/>
          <a:ext cx="8763000" cy="5819770"/>
        </p:xfrm>
        <a:graphic>
          <a:graphicData uri="http://schemas.openxmlformats.org/drawingml/2006/table">
            <a:tbl>
              <a:tblPr/>
              <a:tblGrid>
                <a:gridCol w="1524000"/>
                <a:gridCol w="2063809"/>
                <a:gridCol w="1870105"/>
                <a:gridCol w="1768267"/>
                <a:gridCol w="1536819"/>
              </a:tblGrid>
              <a:tr h="1401698">
                <a:tc rowSpan="2">
                  <a:txBody>
                    <a:bodyPr/>
                    <a:lstStyle/>
                    <a:p>
                      <a:pPr marL="0" marR="0">
                        <a:lnSpc>
                          <a:spcPct val="100000"/>
                        </a:lnSpc>
                        <a:spcBef>
                          <a:spcPts val="0"/>
                        </a:spcBef>
                        <a:spcAft>
                          <a:spcPts val="0"/>
                        </a:spcAft>
                      </a:pPr>
                      <a:r>
                        <a:rPr lang="en-US" sz="2000" b="1" dirty="0">
                          <a:solidFill>
                            <a:srgbClr val="000000"/>
                          </a:solidFill>
                          <a:latin typeface="Perpetua" panose="02020502060401020303" pitchFamily="18" charset="0"/>
                          <a:ea typeface="Times New Roman"/>
                          <a:cs typeface="Calibri"/>
                        </a:rPr>
                        <a:t> </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a:solidFill>
                            <a:srgbClr val="000000"/>
                          </a:solidFill>
                          <a:latin typeface="Perpetua" panose="02020502060401020303" pitchFamily="18" charset="0"/>
                          <a:ea typeface="Times New Roman"/>
                          <a:cs typeface="Times New Roman"/>
                        </a:rPr>
                        <a:t>Elementary Schools</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0000"/>
                        </a:lnSpc>
                        <a:spcBef>
                          <a:spcPts val="0"/>
                        </a:spcBef>
                        <a:spcAft>
                          <a:spcPts val="0"/>
                        </a:spcAft>
                      </a:pPr>
                      <a:r>
                        <a:rPr lang="en-US" sz="2000" b="1" dirty="0">
                          <a:solidFill>
                            <a:srgbClr val="000000"/>
                          </a:solidFill>
                          <a:latin typeface="Perpetua" panose="02020502060401020303" pitchFamily="18" charset="0"/>
                          <a:ea typeface="Times New Roman"/>
                          <a:cs typeface="Times New Roman"/>
                        </a:rPr>
                        <a:t>Middle Schools</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0000"/>
                        </a:lnSpc>
                        <a:spcBef>
                          <a:spcPts val="0"/>
                        </a:spcBef>
                        <a:spcAft>
                          <a:spcPts val="0"/>
                        </a:spcAft>
                      </a:pPr>
                      <a:endParaRPr lang="en-US" sz="2000" b="1" dirty="0" smtClean="0">
                        <a:solidFill>
                          <a:srgbClr val="000000"/>
                        </a:solidFill>
                        <a:latin typeface="Perpetua" panose="02020502060401020303" pitchFamily="18" charset="0"/>
                        <a:ea typeface="Times New Roman"/>
                        <a:cs typeface="Times New Roman"/>
                      </a:endParaRPr>
                    </a:p>
                    <a:p>
                      <a:pPr marL="0" marR="0" algn="ctr">
                        <a:lnSpc>
                          <a:spcPct val="100000"/>
                        </a:lnSpc>
                        <a:spcBef>
                          <a:spcPts val="0"/>
                        </a:spcBef>
                        <a:spcAft>
                          <a:spcPts val="0"/>
                        </a:spcAft>
                      </a:pPr>
                      <a:endParaRPr lang="en-US" sz="2000" b="1" dirty="0" smtClean="0">
                        <a:solidFill>
                          <a:srgbClr val="000000"/>
                        </a:solidFill>
                        <a:latin typeface="Perpetua" panose="02020502060401020303" pitchFamily="18" charset="0"/>
                        <a:ea typeface="Times New Roman"/>
                        <a:cs typeface="Times New Roman"/>
                      </a:endParaRPr>
                    </a:p>
                    <a:p>
                      <a:pPr marL="0" marR="0" algn="ctr">
                        <a:lnSpc>
                          <a:spcPct val="100000"/>
                        </a:lnSpc>
                        <a:spcBef>
                          <a:spcPts val="0"/>
                        </a:spcBef>
                        <a:spcAft>
                          <a:spcPts val="0"/>
                        </a:spcAft>
                      </a:pPr>
                      <a:endParaRPr lang="en-US" sz="2000" b="1" dirty="0" smtClean="0">
                        <a:solidFill>
                          <a:srgbClr val="000000"/>
                        </a:solidFill>
                        <a:latin typeface="Perpetua" panose="02020502060401020303" pitchFamily="18" charset="0"/>
                        <a:ea typeface="Times New Roman"/>
                        <a:cs typeface="Times New Roman"/>
                      </a:endParaRPr>
                    </a:p>
                    <a:p>
                      <a:pPr marL="0" marR="0" algn="ctr">
                        <a:lnSpc>
                          <a:spcPct val="100000"/>
                        </a:lnSpc>
                        <a:spcBef>
                          <a:spcPts val="0"/>
                        </a:spcBef>
                        <a:spcAft>
                          <a:spcPts val="0"/>
                        </a:spcAft>
                      </a:pPr>
                      <a:endParaRPr lang="en-US" sz="2000" b="1" dirty="0" smtClean="0">
                        <a:solidFill>
                          <a:srgbClr val="000000"/>
                        </a:solidFill>
                        <a:latin typeface="Perpetua" panose="02020502060401020303" pitchFamily="18" charset="0"/>
                        <a:ea typeface="Times New Roman"/>
                        <a:cs typeface="Times New Roman"/>
                      </a:endParaRPr>
                    </a:p>
                    <a:p>
                      <a:pPr marL="0" marR="0" algn="ctr">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High </a:t>
                      </a:r>
                      <a:r>
                        <a:rPr lang="en-US" sz="2000" b="1" dirty="0">
                          <a:solidFill>
                            <a:srgbClr val="000000"/>
                          </a:solidFill>
                          <a:latin typeface="Perpetua" panose="02020502060401020303" pitchFamily="18" charset="0"/>
                          <a:ea typeface="Times New Roman"/>
                          <a:cs typeface="Times New Roman"/>
                        </a:rPr>
                        <a:t>Schools </a:t>
                      </a:r>
                      <a:endParaRPr lang="en-US" sz="2000" b="1" dirty="0">
                        <a:latin typeface="Perpetua" panose="02020502060401020303" pitchFamily="18" charset="0"/>
                        <a:ea typeface="SimSun"/>
                        <a:cs typeface="Times New Roman"/>
                      </a:endParaRPr>
                    </a:p>
                  </a:txBody>
                  <a:tcPr marL="54429" marR="544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ctr">
                        <a:lnSpc>
                          <a:spcPct val="100000"/>
                        </a:lnSpc>
                        <a:spcBef>
                          <a:spcPts val="0"/>
                        </a:spcBef>
                        <a:spcAft>
                          <a:spcPts val="0"/>
                        </a:spcAft>
                      </a:pPr>
                      <a:r>
                        <a:rPr lang="en-US" sz="2000" b="1">
                          <a:solidFill>
                            <a:srgbClr val="000000"/>
                          </a:solidFill>
                          <a:latin typeface="Perpetua" panose="02020502060401020303" pitchFamily="18" charset="0"/>
                          <a:ea typeface="Times New Roman"/>
                          <a:cs typeface="Times New Roman"/>
                        </a:rPr>
                        <a:t>Full Sample</a:t>
                      </a:r>
                      <a:endParaRPr lang="en-US" sz="2000" b="1">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398536">
                <a:tc vMerge="1">
                  <a:txBody>
                    <a:bodyPr/>
                    <a:lstStyle/>
                    <a:p>
                      <a:endParaRPr lang="en-US"/>
                    </a:p>
                  </a:txBody>
                  <a:tcPr/>
                </a:tc>
                <a:tc>
                  <a:txBody>
                    <a:bodyPr/>
                    <a:lstStyle/>
                    <a:p>
                      <a:pPr marL="0" marR="0" algn="ctr">
                        <a:lnSpc>
                          <a:spcPct val="100000"/>
                        </a:lnSpc>
                        <a:spcBef>
                          <a:spcPts val="0"/>
                        </a:spcBef>
                        <a:spcAft>
                          <a:spcPts val="0"/>
                        </a:spcAft>
                      </a:pPr>
                      <a:r>
                        <a:rPr lang="en-US" sz="2000" b="1" dirty="0">
                          <a:solidFill>
                            <a:srgbClr val="000000"/>
                          </a:solidFill>
                          <a:latin typeface="Perpetua" panose="02020502060401020303" pitchFamily="18" charset="0"/>
                          <a:ea typeface="Times New Roman"/>
                          <a:cs typeface="Times New Roman"/>
                        </a:rPr>
                        <a:t>(N=65)</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pPr>
                      <a:r>
                        <a:rPr lang="en-US" sz="2000" b="1">
                          <a:solidFill>
                            <a:srgbClr val="000000"/>
                          </a:solidFill>
                          <a:latin typeface="Perpetua" panose="02020502060401020303" pitchFamily="18" charset="0"/>
                          <a:ea typeface="Times New Roman"/>
                          <a:cs typeface="Times New Roman"/>
                        </a:rPr>
                        <a:t>(N=28)</a:t>
                      </a:r>
                      <a:endParaRPr lang="en-US" sz="2000" b="1">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pPr>
                      <a:endParaRPr lang="en-US" sz="2000" b="1" dirty="0" smtClean="0">
                        <a:solidFill>
                          <a:srgbClr val="000000"/>
                        </a:solidFill>
                        <a:latin typeface="Perpetua" panose="02020502060401020303" pitchFamily="18" charset="0"/>
                        <a:ea typeface="Times New Roman"/>
                        <a:cs typeface="Times New Roman"/>
                      </a:endParaRPr>
                    </a:p>
                    <a:p>
                      <a:pPr marL="0" marR="0" algn="ctr">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a:t>
                      </a:r>
                      <a:r>
                        <a:rPr lang="en-US" sz="2000" b="1" dirty="0">
                          <a:solidFill>
                            <a:srgbClr val="000000"/>
                          </a:solidFill>
                          <a:latin typeface="Perpetua" panose="02020502060401020303" pitchFamily="18" charset="0"/>
                          <a:ea typeface="Times New Roman"/>
                          <a:cs typeface="Times New Roman"/>
                        </a:rPr>
                        <a:t>N=21)</a:t>
                      </a:r>
                      <a:endParaRPr lang="en-US" sz="2000" b="1" dirty="0">
                        <a:latin typeface="Perpetua" panose="02020502060401020303" pitchFamily="18" charset="0"/>
                        <a:ea typeface="SimSun"/>
                        <a:cs typeface="Times New Roman"/>
                      </a:endParaRPr>
                    </a:p>
                  </a:txBody>
                  <a:tcPr marL="54429" marR="544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algn="ctr">
                        <a:lnSpc>
                          <a:spcPct val="100000"/>
                        </a:lnSpc>
                        <a:spcBef>
                          <a:spcPts val="0"/>
                        </a:spcBef>
                        <a:spcAft>
                          <a:spcPts val="0"/>
                        </a:spcAft>
                      </a:pPr>
                      <a:r>
                        <a:rPr lang="en-US" sz="2000" b="1" dirty="0">
                          <a:solidFill>
                            <a:srgbClr val="000000"/>
                          </a:solidFill>
                          <a:latin typeface="Perpetua" panose="02020502060401020303" pitchFamily="18" charset="0"/>
                          <a:ea typeface="Times New Roman"/>
                          <a:cs typeface="Times New Roman"/>
                        </a:rPr>
                        <a:t>(N=114)</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398536">
                <a:tc>
                  <a:txBody>
                    <a:bodyPr/>
                    <a:lstStyle/>
                    <a:p>
                      <a:pPr marL="0" marR="0">
                        <a:lnSpc>
                          <a:spcPct val="100000"/>
                        </a:lnSpc>
                        <a:spcBef>
                          <a:spcPts val="0"/>
                        </a:spcBef>
                        <a:spcAft>
                          <a:spcPts val="0"/>
                        </a:spcAft>
                      </a:pPr>
                      <a:r>
                        <a:rPr lang="en-US" sz="2000" b="1" dirty="0">
                          <a:solidFill>
                            <a:srgbClr val="000000"/>
                          </a:solidFill>
                          <a:latin typeface="Perpetua" panose="02020502060401020303" pitchFamily="18" charset="0"/>
                          <a:ea typeface="Times New Roman"/>
                          <a:cs typeface="Times New Roman"/>
                        </a:rPr>
                        <a:t>Gender</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pPr>
                      <a:endParaRPr lang="en-US" sz="2000" b="1" dirty="0">
                        <a:latin typeface="Perpetua" panose="02020502060401020303" pitchFamily="18" charset="0"/>
                        <a:ea typeface="宋体"/>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pPr>
                      <a:endParaRPr lang="en-US" sz="2000" b="1" dirty="0">
                        <a:latin typeface="Perpetua" panose="02020502060401020303" pitchFamily="18" charset="0"/>
                        <a:ea typeface="宋体"/>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pPr>
                      <a:endParaRPr lang="en-US" sz="2000" b="1" dirty="0">
                        <a:latin typeface="Perpetua" panose="02020502060401020303" pitchFamily="18" charset="0"/>
                        <a:ea typeface="宋体"/>
                        <a:cs typeface="Times New Roman"/>
                      </a:endParaRPr>
                    </a:p>
                  </a:txBody>
                  <a:tcPr marL="54429" marR="544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pPr>
                      <a:endParaRPr lang="en-US" sz="2000" b="1" dirty="0">
                        <a:latin typeface="Perpetua" panose="02020502060401020303" pitchFamily="18" charset="0"/>
                        <a:ea typeface="宋体"/>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98536">
                <a:tc>
                  <a:txBody>
                    <a:bodyPr/>
                    <a:lstStyle/>
                    <a:p>
                      <a:pPr marL="0" marR="0">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    Male</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3,815 (51.24</a:t>
                      </a:r>
                      <a:r>
                        <a:rPr lang="en-US" sz="2000" b="1" dirty="0">
                          <a:solidFill>
                            <a:srgbClr val="000000"/>
                          </a:solidFill>
                          <a:latin typeface="Perpetua" panose="02020502060401020303" pitchFamily="18" charset="0"/>
                          <a:ea typeface="Times New Roman"/>
                          <a:cs typeface="Times New Roman"/>
                        </a:rPr>
                        <a:t>%)</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4,291</a:t>
                      </a:r>
                      <a:r>
                        <a:rPr lang="en-US" sz="2000" b="1" dirty="0">
                          <a:solidFill>
                            <a:srgbClr val="000000"/>
                          </a:solidFill>
                          <a:latin typeface="Perpetua" panose="02020502060401020303" pitchFamily="18" charset="0"/>
                          <a:ea typeface="Times New Roman"/>
                          <a:cs typeface="Times New Roman"/>
                        </a:rPr>
                        <a:t>, 51.35%)</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3,736</a:t>
                      </a:r>
                      <a:r>
                        <a:rPr lang="en-US" sz="2000" b="1" baseline="0" dirty="0" smtClean="0">
                          <a:solidFill>
                            <a:srgbClr val="000000"/>
                          </a:solidFill>
                          <a:latin typeface="Perpetua" panose="02020502060401020303" pitchFamily="18" charset="0"/>
                          <a:ea typeface="Times New Roman"/>
                          <a:cs typeface="Times New Roman"/>
                        </a:rPr>
                        <a:t> (</a:t>
                      </a:r>
                      <a:r>
                        <a:rPr lang="en-US" sz="2000" b="1" dirty="0" smtClean="0">
                          <a:solidFill>
                            <a:srgbClr val="000000"/>
                          </a:solidFill>
                          <a:latin typeface="Perpetua" panose="02020502060401020303" pitchFamily="18" charset="0"/>
                          <a:ea typeface="Times New Roman"/>
                          <a:cs typeface="Times New Roman"/>
                        </a:rPr>
                        <a:t>48.6</a:t>
                      </a:r>
                      <a:r>
                        <a:rPr lang="en-US" sz="2000" b="1" dirty="0">
                          <a:solidFill>
                            <a:srgbClr val="000000"/>
                          </a:solidFill>
                          <a:latin typeface="Perpetua" panose="02020502060401020303" pitchFamily="18" charset="0"/>
                          <a:ea typeface="Times New Roman"/>
                          <a:cs typeface="Times New Roman"/>
                        </a:rPr>
                        <a:t>%)</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a:solidFill>
                            <a:srgbClr val="000000"/>
                          </a:solidFill>
                          <a:latin typeface="Perpetua" panose="02020502060401020303" pitchFamily="18" charset="0"/>
                          <a:ea typeface="Times New Roman"/>
                          <a:cs typeface="Times New Roman"/>
                        </a:rPr>
                        <a:t>11,842</a:t>
                      </a:r>
                      <a:endParaRPr lang="en-US" sz="2000" b="1">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98536">
                <a:tc>
                  <a:txBody>
                    <a:bodyPr/>
                    <a:lstStyle/>
                    <a:p>
                      <a:pPr marL="0" marR="0">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    Female</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3,631</a:t>
                      </a:r>
                      <a:r>
                        <a:rPr lang="en-US" sz="2000" b="1" baseline="0" dirty="0" smtClean="0">
                          <a:solidFill>
                            <a:srgbClr val="000000"/>
                          </a:solidFill>
                          <a:latin typeface="Perpetua" panose="02020502060401020303" pitchFamily="18" charset="0"/>
                          <a:ea typeface="Times New Roman"/>
                          <a:cs typeface="Times New Roman"/>
                        </a:rPr>
                        <a:t> (</a:t>
                      </a:r>
                      <a:r>
                        <a:rPr lang="en-US" sz="2000" b="1" dirty="0" smtClean="0">
                          <a:solidFill>
                            <a:srgbClr val="000000"/>
                          </a:solidFill>
                          <a:latin typeface="Perpetua" panose="02020502060401020303" pitchFamily="18" charset="0"/>
                          <a:ea typeface="Times New Roman"/>
                          <a:cs typeface="Times New Roman"/>
                        </a:rPr>
                        <a:t>48.76</a:t>
                      </a:r>
                      <a:r>
                        <a:rPr lang="en-US" sz="2000" b="1" dirty="0">
                          <a:solidFill>
                            <a:srgbClr val="000000"/>
                          </a:solidFill>
                          <a:latin typeface="Perpetua" panose="02020502060401020303" pitchFamily="18" charset="0"/>
                          <a:ea typeface="Times New Roman"/>
                          <a:cs typeface="Times New Roman"/>
                        </a:rPr>
                        <a:t>%)</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4,065 (48.65</a:t>
                      </a:r>
                      <a:r>
                        <a:rPr lang="en-US" sz="2000" b="1" dirty="0">
                          <a:solidFill>
                            <a:srgbClr val="000000"/>
                          </a:solidFill>
                          <a:latin typeface="Perpetua" panose="02020502060401020303" pitchFamily="18" charset="0"/>
                          <a:ea typeface="Times New Roman"/>
                          <a:cs typeface="Times New Roman"/>
                        </a:rPr>
                        <a:t>%)</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3,951</a:t>
                      </a:r>
                      <a:r>
                        <a:rPr lang="en-US" sz="2000" b="1" baseline="0" dirty="0" smtClean="0">
                          <a:solidFill>
                            <a:srgbClr val="000000"/>
                          </a:solidFill>
                          <a:latin typeface="Perpetua" panose="02020502060401020303" pitchFamily="18" charset="0"/>
                          <a:ea typeface="Times New Roman"/>
                          <a:cs typeface="Times New Roman"/>
                        </a:rPr>
                        <a:t> (</a:t>
                      </a:r>
                      <a:r>
                        <a:rPr lang="en-US" sz="2000" b="1" dirty="0" smtClean="0">
                          <a:solidFill>
                            <a:srgbClr val="000000"/>
                          </a:solidFill>
                          <a:latin typeface="Perpetua" panose="02020502060401020303" pitchFamily="18" charset="0"/>
                          <a:ea typeface="Times New Roman"/>
                          <a:cs typeface="Times New Roman"/>
                        </a:rPr>
                        <a:t>51.4</a:t>
                      </a:r>
                      <a:r>
                        <a:rPr lang="en-US" sz="2000" b="1" dirty="0">
                          <a:solidFill>
                            <a:srgbClr val="000000"/>
                          </a:solidFill>
                          <a:latin typeface="Perpetua" panose="02020502060401020303" pitchFamily="18" charset="0"/>
                          <a:ea typeface="Times New Roman"/>
                          <a:cs typeface="Times New Roman"/>
                        </a:rPr>
                        <a:t>%)</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a:solidFill>
                            <a:srgbClr val="000000"/>
                          </a:solidFill>
                          <a:latin typeface="Perpetua" panose="02020502060401020303" pitchFamily="18" charset="0"/>
                          <a:ea typeface="Times New Roman"/>
                          <a:cs typeface="Times New Roman"/>
                        </a:rPr>
                        <a:t>11,647</a:t>
                      </a:r>
                      <a:endParaRPr lang="en-US" sz="2000" b="1">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98536">
                <a:tc>
                  <a:txBody>
                    <a:bodyPr/>
                    <a:lstStyle/>
                    <a:p>
                      <a:pPr marL="0" marR="0">
                        <a:lnSpc>
                          <a:spcPct val="100000"/>
                        </a:lnSpc>
                        <a:spcBef>
                          <a:spcPts val="0"/>
                        </a:spcBef>
                        <a:spcAft>
                          <a:spcPts val="0"/>
                        </a:spcAft>
                      </a:pPr>
                      <a:r>
                        <a:rPr lang="en-US" sz="2000" b="1" dirty="0">
                          <a:solidFill>
                            <a:srgbClr val="000000"/>
                          </a:solidFill>
                          <a:latin typeface="Perpetua" panose="02020502060401020303" pitchFamily="18" charset="0"/>
                          <a:ea typeface="Times New Roman"/>
                          <a:cs typeface="Times New Roman"/>
                        </a:rPr>
                        <a:t>Race</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pPr>
                      <a:endParaRPr lang="en-US" sz="2000" b="1" dirty="0">
                        <a:latin typeface="Perpetua" panose="02020502060401020303" pitchFamily="18" charset="0"/>
                        <a:ea typeface="宋体"/>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pPr>
                      <a:endParaRPr lang="en-US" sz="2000" b="1">
                        <a:latin typeface="Perpetua" panose="02020502060401020303" pitchFamily="18" charset="0"/>
                        <a:ea typeface="宋体"/>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pPr>
                      <a:endParaRPr lang="en-US" sz="2000" b="1">
                        <a:latin typeface="Perpetua" panose="02020502060401020303" pitchFamily="18" charset="0"/>
                        <a:ea typeface="宋体"/>
                        <a:cs typeface="Times New Roman"/>
                      </a:endParaRPr>
                    </a:p>
                  </a:txBody>
                  <a:tcPr marL="54429" marR="5442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nSpc>
                          <a:spcPct val="100000"/>
                        </a:lnSpc>
                      </a:pPr>
                      <a:endParaRPr lang="en-US" sz="2000" b="1">
                        <a:latin typeface="Perpetua" panose="02020502060401020303" pitchFamily="18" charset="0"/>
                        <a:ea typeface="宋体"/>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27044">
                <a:tc>
                  <a:txBody>
                    <a:bodyPr/>
                    <a:lstStyle/>
                    <a:p>
                      <a:pPr marL="0" marR="0">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    Black</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1,484 (19.93</a:t>
                      </a:r>
                      <a:r>
                        <a:rPr lang="en-US" sz="2000" b="1" dirty="0">
                          <a:solidFill>
                            <a:srgbClr val="000000"/>
                          </a:solidFill>
                          <a:latin typeface="Perpetua" panose="02020502060401020303" pitchFamily="18" charset="0"/>
                          <a:ea typeface="Times New Roman"/>
                          <a:cs typeface="Times New Roman"/>
                        </a:rPr>
                        <a:t>%)</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1,950</a:t>
                      </a:r>
                      <a:r>
                        <a:rPr lang="en-US" sz="2000" b="1" baseline="0" dirty="0" smtClean="0">
                          <a:solidFill>
                            <a:srgbClr val="000000"/>
                          </a:solidFill>
                          <a:latin typeface="Perpetua" panose="02020502060401020303" pitchFamily="18" charset="0"/>
                          <a:ea typeface="Times New Roman"/>
                          <a:cs typeface="Times New Roman"/>
                        </a:rPr>
                        <a:t> (</a:t>
                      </a:r>
                      <a:r>
                        <a:rPr lang="en-US" sz="2000" b="1" dirty="0" smtClean="0">
                          <a:solidFill>
                            <a:srgbClr val="000000"/>
                          </a:solidFill>
                          <a:latin typeface="Perpetua" panose="02020502060401020303" pitchFamily="18" charset="0"/>
                          <a:ea typeface="Times New Roman"/>
                          <a:cs typeface="Times New Roman"/>
                        </a:rPr>
                        <a:t>23.34</a:t>
                      </a:r>
                      <a:r>
                        <a:rPr lang="en-US" sz="2000" b="1" dirty="0">
                          <a:solidFill>
                            <a:srgbClr val="000000"/>
                          </a:solidFill>
                          <a:latin typeface="Perpetua" panose="02020502060401020303" pitchFamily="18" charset="0"/>
                          <a:ea typeface="Times New Roman"/>
                          <a:cs typeface="Times New Roman"/>
                        </a:rPr>
                        <a:t>%)</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1,651</a:t>
                      </a:r>
                      <a:r>
                        <a:rPr lang="en-US" sz="2000" b="1" baseline="0" dirty="0" smtClean="0">
                          <a:solidFill>
                            <a:srgbClr val="000000"/>
                          </a:solidFill>
                          <a:latin typeface="Perpetua" panose="02020502060401020303" pitchFamily="18" charset="0"/>
                          <a:ea typeface="Times New Roman"/>
                          <a:cs typeface="Times New Roman"/>
                        </a:rPr>
                        <a:t> </a:t>
                      </a:r>
                      <a:r>
                        <a:rPr lang="en-US" sz="2000" b="1" dirty="0" smtClean="0">
                          <a:solidFill>
                            <a:srgbClr val="000000"/>
                          </a:solidFill>
                          <a:latin typeface="Perpetua" panose="02020502060401020303" pitchFamily="18" charset="0"/>
                          <a:ea typeface="Times New Roman"/>
                          <a:cs typeface="Times New Roman"/>
                        </a:rPr>
                        <a:t>(21.48</a:t>
                      </a:r>
                      <a:r>
                        <a:rPr lang="en-US" sz="2000" b="1" dirty="0">
                          <a:solidFill>
                            <a:srgbClr val="000000"/>
                          </a:solidFill>
                          <a:latin typeface="Perpetua" panose="02020502060401020303" pitchFamily="18" charset="0"/>
                          <a:ea typeface="Times New Roman"/>
                          <a:cs typeface="Times New Roman"/>
                        </a:rPr>
                        <a:t>%)</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a:solidFill>
                            <a:srgbClr val="000000"/>
                          </a:solidFill>
                          <a:latin typeface="Perpetua" panose="02020502060401020303" pitchFamily="18" charset="0"/>
                          <a:ea typeface="Times New Roman"/>
                          <a:cs typeface="Times New Roman"/>
                        </a:rPr>
                        <a:t>5, 085</a:t>
                      </a:r>
                      <a:endParaRPr lang="en-US" sz="2000" b="1">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469374">
                <a:tc>
                  <a:txBody>
                    <a:bodyPr/>
                    <a:lstStyle/>
                    <a:p>
                      <a:pPr marL="0" marR="0">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    White</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3,725 (50.03</a:t>
                      </a:r>
                      <a:r>
                        <a:rPr lang="en-US" sz="2000" b="1" dirty="0">
                          <a:solidFill>
                            <a:srgbClr val="000000"/>
                          </a:solidFill>
                          <a:latin typeface="Perpetua" panose="02020502060401020303" pitchFamily="18" charset="0"/>
                          <a:ea typeface="Times New Roman"/>
                          <a:cs typeface="Times New Roman"/>
                        </a:rPr>
                        <a:t>%)</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3,825</a:t>
                      </a:r>
                      <a:r>
                        <a:rPr lang="en-US" sz="2000" b="1" baseline="0" dirty="0" smtClean="0">
                          <a:solidFill>
                            <a:srgbClr val="000000"/>
                          </a:solidFill>
                          <a:latin typeface="Perpetua" panose="02020502060401020303" pitchFamily="18" charset="0"/>
                          <a:ea typeface="Times New Roman"/>
                          <a:cs typeface="Times New Roman"/>
                        </a:rPr>
                        <a:t> (</a:t>
                      </a:r>
                      <a:r>
                        <a:rPr lang="en-US" sz="2000" b="1" dirty="0" smtClean="0">
                          <a:solidFill>
                            <a:srgbClr val="000000"/>
                          </a:solidFill>
                          <a:latin typeface="Perpetua" panose="02020502060401020303" pitchFamily="18" charset="0"/>
                          <a:ea typeface="Times New Roman"/>
                          <a:cs typeface="Times New Roman"/>
                        </a:rPr>
                        <a:t>45.78</a:t>
                      </a:r>
                      <a:r>
                        <a:rPr lang="en-US" sz="2000" b="1" dirty="0">
                          <a:solidFill>
                            <a:srgbClr val="000000"/>
                          </a:solidFill>
                          <a:latin typeface="Perpetua" panose="02020502060401020303" pitchFamily="18" charset="0"/>
                          <a:ea typeface="Times New Roman"/>
                          <a:cs typeface="Times New Roman"/>
                        </a:rPr>
                        <a:t>%)</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4,066</a:t>
                      </a:r>
                      <a:r>
                        <a:rPr lang="en-US" sz="2000" b="1" baseline="0" dirty="0" smtClean="0">
                          <a:solidFill>
                            <a:srgbClr val="000000"/>
                          </a:solidFill>
                          <a:latin typeface="Perpetua" panose="02020502060401020303" pitchFamily="18" charset="0"/>
                          <a:ea typeface="Times New Roman"/>
                          <a:cs typeface="Times New Roman"/>
                        </a:rPr>
                        <a:t> (</a:t>
                      </a:r>
                      <a:r>
                        <a:rPr lang="en-US" sz="2000" b="1" dirty="0" smtClean="0">
                          <a:solidFill>
                            <a:srgbClr val="000000"/>
                          </a:solidFill>
                          <a:latin typeface="Perpetua" panose="02020502060401020303" pitchFamily="18" charset="0"/>
                          <a:ea typeface="Times New Roman"/>
                          <a:cs typeface="Times New Roman"/>
                        </a:rPr>
                        <a:t>52.89</a:t>
                      </a:r>
                      <a:r>
                        <a:rPr lang="en-US" sz="2000" b="1" dirty="0">
                          <a:solidFill>
                            <a:srgbClr val="000000"/>
                          </a:solidFill>
                          <a:latin typeface="Perpetua" panose="02020502060401020303" pitchFamily="18" charset="0"/>
                          <a:ea typeface="Times New Roman"/>
                          <a:cs typeface="Times New Roman"/>
                        </a:rPr>
                        <a:t>%)</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a:solidFill>
                            <a:srgbClr val="000000"/>
                          </a:solidFill>
                          <a:latin typeface="Perpetua" panose="02020502060401020303" pitchFamily="18" charset="0"/>
                          <a:ea typeface="Times New Roman"/>
                          <a:cs typeface="Times New Roman"/>
                        </a:rPr>
                        <a:t>11, 616</a:t>
                      </a:r>
                      <a:endParaRPr lang="en-US" sz="2000" b="1">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98536">
                <a:tc>
                  <a:txBody>
                    <a:bodyPr/>
                    <a:lstStyle/>
                    <a:p>
                      <a:pPr marL="0" marR="0">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    Hispanic</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977</a:t>
                      </a:r>
                      <a:r>
                        <a:rPr lang="en-US" sz="2000" b="1" baseline="0" dirty="0" smtClean="0">
                          <a:solidFill>
                            <a:srgbClr val="000000"/>
                          </a:solidFill>
                          <a:latin typeface="Perpetua" panose="02020502060401020303" pitchFamily="18" charset="0"/>
                          <a:ea typeface="Times New Roman"/>
                          <a:cs typeface="Times New Roman"/>
                        </a:rPr>
                        <a:t> (</a:t>
                      </a:r>
                      <a:r>
                        <a:rPr lang="en-US" sz="2000" b="1" dirty="0" smtClean="0">
                          <a:solidFill>
                            <a:srgbClr val="000000"/>
                          </a:solidFill>
                          <a:latin typeface="Perpetua" panose="02020502060401020303" pitchFamily="18" charset="0"/>
                          <a:ea typeface="Times New Roman"/>
                          <a:cs typeface="Times New Roman"/>
                        </a:rPr>
                        <a:t>13.12</a:t>
                      </a:r>
                      <a:r>
                        <a:rPr lang="en-US" sz="2000" b="1" dirty="0">
                          <a:solidFill>
                            <a:srgbClr val="000000"/>
                          </a:solidFill>
                          <a:latin typeface="Perpetua" panose="02020502060401020303" pitchFamily="18" charset="0"/>
                          <a:ea typeface="Times New Roman"/>
                          <a:cs typeface="Times New Roman"/>
                        </a:rPr>
                        <a:t>%)</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1,063</a:t>
                      </a:r>
                      <a:r>
                        <a:rPr lang="en-US" sz="2000" b="1" baseline="0" dirty="0" smtClean="0">
                          <a:solidFill>
                            <a:srgbClr val="000000"/>
                          </a:solidFill>
                          <a:latin typeface="Perpetua" panose="02020502060401020303" pitchFamily="18" charset="0"/>
                          <a:ea typeface="Times New Roman"/>
                          <a:cs typeface="Times New Roman"/>
                        </a:rPr>
                        <a:t> (</a:t>
                      </a:r>
                      <a:r>
                        <a:rPr lang="en-US" sz="2000" b="1" dirty="0" smtClean="0">
                          <a:solidFill>
                            <a:srgbClr val="000000"/>
                          </a:solidFill>
                          <a:latin typeface="Perpetua" panose="02020502060401020303" pitchFamily="18" charset="0"/>
                          <a:ea typeface="Times New Roman"/>
                          <a:cs typeface="Times New Roman"/>
                        </a:rPr>
                        <a:t>12.72</a:t>
                      </a:r>
                      <a:r>
                        <a:rPr lang="en-US" sz="2000" b="1" dirty="0">
                          <a:solidFill>
                            <a:srgbClr val="000000"/>
                          </a:solidFill>
                          <a:latin typeface="Perpetua" panose="02020502060401020303" pitchFamily="18" charset="0"/>
                          <a:ea typeface="Times New Roman"/>
                          <a:cs typeface="Times New Roman"/>
                        </a:rPr>
                        <a:t>%)</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820</a:t>
                      </a:r>
                      <a:r>
                        <a:rPr lang="en-US" sz="2000" b="1" baseline="0" dirty="0" smtClean="0">
                          <a:solidFill>
                            <a:srgbClr val="000000"/>
                          </a:solidFill>
                          <a:latin typeface="Perpetua" panose="02020502060401020303" pitchFamily="18" charset="0"/>
                          <a:ea typeface="Times New Roman"/>
                          <a:cs typeface="Times New Roman"/>
                        </a:rPr>
                        <a:t> (</a:t>
                      </a:r>
                      <a:r>
                        <a:rPr lang="en-US" sz="2000" b="1" dirty="0" smtClean="0">
                          <a:solidFill>
                            <a:srgbClr val="000000"/>
                          </a:solidFill>
                          <a:latin typeface="Perpetua" panose="02020502060401020303" pitchFamily="18" charset="0"/>
                          <a:ea typeface="Times New Roman"/>
                          <a:cs typeface="Times New Roman"/>
                        </a:rPr>
                        <a:t>10.67</a:t>
                      </a:r>
                      <a:r>
                        <a:rPr lang="en-US" sz="2000" b="1" dirty="0">
                          <a:solidFill>
                            <a:srgbClr val="000000"/>
                          </a:solidFill>
                          <a:latin typeface="Perpetua" panose="02020502060401020303" pitchFamily="18" charset="0"/>
                          <a:ea typeface="Times New Roman"/>
                          <a:cs typeface="Times New Roman"/>
                        </a:rPr>
                        <a:t>%)</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a:solidFill>
                            <a:srgbClr val="000000"/>
                          </a:solidFill>
                          <a:latin typeface="Perpetua" panose="02020502060401020303" pitchFamily="18" charset="0"/>
                          <a:ea typeface="Times New Roman"/>
                          <a:cs typeface="Times New Roman"/>
                        </a:rPr>
                        <a:t>2, 860</a:t>
                      </a:r>
                      <a:endParaRPr lang="en-US" sz="2000" b="1">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98536">
                <a:tc>
                  <a:txBody>
                    <a:bodyPr/>
                    <a:lstStyle/>
                    <a:p>
                      <a:pPr marL="0" marR="0">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    Asian</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281</a:t>
                      </a:r>
                      <a:r>
                        <a:rPr lang="en-US" sz="2000" b="1" baseline="0" dirty="0" smtClean="0">
                          <a:solidFill>
                            <a:srgbClr val="000000"/>
                          </a:solidFill>
                          <a:latin typeface="Perpetua" panose="02020502060401020303" pitchFamily="18" charset="0"/>
                          <a:ea typeface="Times New Roman"/>
                          <a:cs typeface="Times New Roman"/>
                        </a:rPr>
                        <a:t> </a:t>
                      </a:r>
                      <a:r>
                        <a:rPr lang="en-US" sz="2000" b="1" dirty="0" smtClean="0">
                          <a:solidFill>
                            <a:srgbClr val="000000"/>
                          </a:solidFill>
                          <a:latin typeface="Perpetua" panose="02020502060401020303" pitchFamily="18" charset="0"/>
                          <a:ea typeface="Times New Roman"/>
                          <a:cs typeface="Times New Roman"/>
                        </a:rPr>
                        <a:t>(3.77</a:t>
                      </a:r>
                      <a:r>
                        <a:rPr lang="en-US" sz="2000" b="1" dirty="0">
                          <a:solidFill>
                            <a:srgbClr val="000000"/>
                          </a:solidFill>
                          <a:latin typeface="Perpetua" panose="02020502060401020303" pitchFamily="18" charset="0"/>
                          <a:ea typeface="Times New Roman"/>
                          <a:cs typeface="Times New Roman"/>
                        </a:rPr>
                        <a:t>%)</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278</a:t>
                      </a:r>
                      <a:r>
                        <a:rPr lang="en-US" sz="2000" b="1" baseline="0" dirty="0" smtClean="0">
                          <a:solidFill>
                            <a:srgbClr val="000000"/>
                          </a:solidFill>
                          <a:latin typeface="Perpetua" panose="02020502060401020303" pitchFamily="18" charset="0"/>
                          <a:ea typeface="Times New Roman"/>
                          <a:cs typeface="Times New Roman"/>
                        </a:rPr>
                        <a:t> (</a:t>
                      </a:r>
                      <a:r>
                        <a:rPr lang="en-US" sz="2000" b="1" dirty="0" smtClean="0">
                          <a:solidFill>
                            <a:srgbClr val="000000"/>
                          </a:solidFill>
                          <a:latin typeface="Perpetua" panose="02020502060401020303" pitchFamily="18" charset="0"/>
                          <a:ea typeface="Times New Roman"/>
                          <a:cs typeface="Times New Roman"/>
                        </a:rPr>
                        <a:t>3.33</a:t>
                      </a:r>
                      <a:r>
                        <a:rPr lang="en-US" sz="2000" b="1" dirty="0">
                          <a:solidFill>
                            <a:srgbClr val="000000"/>
                          </a:solidFill>
                          <a:latin typeface="Perpetua" panose="02020502060401020303" pitchFamily="18" charset="0"/>
                          <a:ea typeface="Times New Roman"/>
                          <a:cs typeface="Times New Roman"/>
                        </a:rPr>
                        <a:t>%)</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273</a:t>
                      </a:r>
                      <a:r>
                        <a:rPr lang="en-US" sz="2000" b="1" baseline="0" dirty="0" smtClean="0">
                          <a:solidFill>
                            <a:srgbClr val="000000"/>
                          </a:solidFill>
                          <a:latin typeface="Perpetua" panose="02020502060401020303" pitchFamily="18" charset="0"/>
                          <a:ea typeface="Times New Roman"/>
                          <a:cs typeface="Times New Roman"/>
                        </a:rPr>
                        <a:t> (</a:t>
                      </a:r>
                      <a:r>
                        <a:rPr lang="en-US" sz="2000" b="1" dirty="0" smtClean="0">
                          <a:solidFill>
                            <a:srgbClr val="000000"/>
                          </a:solidFill>
                          <a:latin typeface="Perpetua" panose="02020502060401020303" pitchFamily="18" charset="0"/>
                          <a:ea typeface="Times New Roman"/>
                          <a:cs typeface="Times New Roman"/>
                        </a:rPr>
                        <a:t>3.55</a:t>
                      </a:r>
                      <a:r>
                        <a:rPr lang="en-US" sz="2000" b="1" dirty="0">
                          <a:solidFill>
                            <a:srgbClr val="000000"/>
                          </a:solidFill>
                          <a:latin typeface="Perpetua" panose="02020502060401020303" pitchFamily="18" charset="0"/>
                          <a:ea typeface="Times New Roman"/>
                          <a:cs typeface="Times New Roman"/>
                        </a:rPr>
                        <a:t>%)</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a:solidFill>
                            <a:srgbClr val="000000"/>
                          </a:solidFill>
                          <a:latin typeface="Perpetua" panose="02020502060401020303" pitchFamily="18" charset="0"/>
                          <a:ea typeface="Times New Roman"/>
                          <a:cs typeface="Times New Roman"/>
                        </a:rPr>
                        <a:t>832</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398536">
                <a:tc>
                  <a:txBody>
                    <a:bodyPr/>
                    <a:lstStyle/>
                    <a:p>
                      <a:pPr marL="0" marR="0">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   </a:t>
                      </a:r>
                      <a:r>
                        <a:rPr lang="en-US" sz="2000" b="1" baseline="0" dirty="0" smtClean="0">
                          <a:solidFill>
                            <a:srgbClr val="000000"/>
                          </a:solidFill>
                          <a:latin typeface="Perpetua" panose="02020502060401020303" pitchFamily="18" charset="0"/>
                          <a:ea typeface="Times New Roman"/>
                          <a:cs typeface="Times New Roman"/>
                        </a:rPr>
                        <a:t> </a:t>
                      </a:r>
                      <a:r>
                        <a:rPr lang="en-US" sz="2000" b="1" dirty="0" smtClean="0">
                          <a:solidFill>
                            <a:srgbClr val="000000"/>
                          </a:solidFill>
                          <a:latin typeface="Perpetua" panose="02020502060401020303" pitchFamily="18" charset="0"/>
                          <a:ea typeface="Times New Roman"/>
                          <a:cs typeface="Times New Roman"/>
                        </a:rPr>
                        <a:t>Other</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979</a:t>
                      </a:r>
                      <a:r>
                        <a:rPr lang="en-US" sz="2000" b="1" baseline="0" dirty="0" smtClean="0">
                          <a:solidFill>
                            <a:srgbClr val="000000"/>
                          </a:solidFill>
                          <a:latin typeface="Perpetua" panose="02020502060401020303" pitchFamily="18" charset="0"/>
                          <a:ea typeface="Times New Roman"/>
                          <a:cs typeface="Times New Roman"/>
                        </a:rPr>
                        <a:t> (</a:t>
                      </a:r>
                      <a:r>
                        <a:rPr lang="en-US" sz="2000" b="1" dirty="0" smtClean="0">
                          <a:solidFill>
                            <a:srgbClr val="000000"/>
                          </a:solidFill>
                          <a:latin typeface="Perpetua" panose="02020502060401020303" pitchFamily="18" charset="0"/>
                          <a:ea typeface="Times New Roman"/>
                          <a:cs typeface="Times New Roman"/>
                        </a:rPr>
                        <a:t>13.15</a:t>
                      </a:r>
                      <a:r>
                        <a:rPr lang="en-US" sz="2000" b="1" dirty="0">
                          <a:solidFill>
                            <a:srgbClr val="000000"/>
                          </a:solidFill>
                          <a:latin typeface="Perpetua" panose="02020502060401020303" pitchFamily="18" charset="0"/>
                          <a:ea typeface="Times New Roman"/>
                          <a:cs typeface="Times New Roman"/>
                        </a:rPr>
                        <a:t>%)</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1,240</a:t>
                      </a:r>
                      <a:r>
                        <a:rPr lang="en-US" sz="2000" b="1" baseline="0" dirty="0" smtClean="0">
                          <a:solidFill>
                            <a:srgbClr val="000000"/>
                          </a:solidFill>
                          <a:latin typeface="Perpetua" panose="02020502060401020303" pitchFamily="18" charset="0"/>
                          <a:ea typeface="Times New Roman"/>
                          <a:cs typeface="Times New Roman"/>
                        </a:rPr>
                        <a:t> (</a:t>
                      </a:r>
                      <a:r>
                        <a:rPr lang="en-US" sz="2000" b="1" dirty="0" smtClean="0">
                          <a:solidFill>
                            <a:srgbClr val="000000"/>
                          </a:solidFill>
                          <a:latin typeface="Perpetua" panose="02020502060401020303" pitchFamily="18" charset="0"/>
                          <a:ea typeface="Times New Roman"/>
                          <a:cs typeface="Times New Roman"/>
                        </a:rPr>
                        <a:t>14.84</a:t>
                      </a:r>
                      <a:r>
                        <a:rPr lang="en-US" sz="2000" b="1" dirty="0">
                          <a:solidFill>
                            <a:srgbClr val="000000"/>
                          </a:solidFill>
                          <a:latin typeface="Perpetua" panose="02020502060401020303" pitchFamily="18" charset="0"/>
                          <a:ea typeface="Times New Roman"/>
                          <a:cs typeface="Times New Roman"/>
                        </a:rPr>
                        <a:t>%)</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smtClean="0">
                          <a:solidFill>
                            <a:srgbClr val="000000"/>
                          </a:solidFill>
                          <a:latin typeface="Perpetua" panose="02020502060401020303" pitchFamily="18" charset="0"/>
                          <a:ea typeface="Times New Roman"/>
                          <a:cs typeface="Times New Roman"/>
                        </a:rPr>
                        <a:t>877</a:t>
                      </a:r>
                      <a:r>
                        <a:rPr lang="en-US" sz="2000" b="1" baseline="0" dirty="0" smtClean="0">
                          <a:solidFill>
                            <a:srgbClr val="000000"/>
                          </a:solidFill>
                          <a:latin typeface="Perpetua" panose="02020502060401020303" pitchFamily="18" charset="0"/>
                          <a:ea typeface="Times New Roman"/>
                          <a:cs typeface="Times New Roman"/>
                        </a:rPr>
                        <a:t> (</a:t>
                      </a:r>
                      <a:r>
                        <a:rPr lang="en-US" sz="2000" b="1" dirty="0" smtClean="0">
                          <a:solidFill>
                            <a:srgbClr val="000000"/>
                          </a:solidFill>
                          <a:latin typeface="Perpetua" panose="02020502060401020303" pitchFamily="18" charset="0"/>
                          <a:ea typeface="Times New Roman"/>
                          <a:cs typeface="Times New Roman"/>
                        </a:rPr>
                        <a:t>11.41</a:t>
                      </a:r>
                      <a:r>
                        <a:rPr lang="en-US" sz="2000" b="1" dirty="0">
                          <a:solidFill>
                            <a:srgbClr val="000000"/>
                          </a:solidFill>
                          <a:latin typeface="Perpetua" panose="02020502060401020303" pitchFamily="18" charset="0"/>
                          <a:ea typeface="Times New Roman"/>
                          <a:cs typeface="Times New Roman"/>
                        </a:rPr>
                        <a:t>%)</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2000" b="1" dirty="0">
                          <a:solidFill>
                            <a:srgbClr val="000000"/>
                          </a:solidFill>
                          <a:latin typeface="Perpetua" panose="02020502060401020303" pitchFamily="18" charset="0"/>
                          <a:ea typeface="Times New Roman"/>
                          <a:cs typeface="Times New Roman"/>
                        </a:rPr>
                        <a:t>3,096</a:t>
                      </a:r>
                      <a:endParaRPr lang="en-US" sz="2000" b="1" dirty="0">
                        <a:latin typeface="Perpetua" panose="02020502060401020303" pitchFamily="18" charset="0"/>
                        <a:ea typeface="SimSun"/>
                        <a:cs typeface="Times New Roman"/>
                      </a:endParaRPr>
                    </a:p>
                  </a:txBody>
                  <a:tcPr marL="54429" marR="54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2" name="Footer Placeholder 1"/>
          <p:cNvSpPr>
            <a:spLocks noGrp="1"/>
          </p:cNvSpPr>
          <p:nvPr>
            <p:ph type="ftr" sz="quarter" idx="11"/>
          </p:nvPr>
        </p:nvSpPr>
        <p:spPr/>
        <p:txBody>
          <a:bodyPr/>
          <a:lstStyle/>
          <a:p>
            <a:pPr>
              <a:defRPr/>
            </a:pPr>
            <a:r>
              <a:rPr lang="en-GB" smtClean="0"/>
              <a:t>NASP, 2/19/14</a:t>
            </a:r>
            <a:endParaRPr lang="en-GB"/>
          </a:p>
        </p:txBody>
      </p:sp>
    </p:spTree>
    <p:extLst>
      <p:ext uri="{BB962C8B-B14F-4D97-AF65-F5344CB8AC3E}">
        <p14:creationId xmlns:p14="http://schemas.microsoft.com/office/powerpoint/2010/main" val="2866317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1143000"/>
          </a:xfrm>
        </p:spPr>
        <p:txBody>
          <a:bodyPr/>
          <a:lstStyle/>
          <a:p>
            <a:r>
              <a:rPr lang="en-US" b="1" dirty="0" smtClean="0">
                <a:latin typeface="Perpetua" panose="02020502060401020303" pitchFamily="18" charset="0"/>
                <a:cs typeface="Aharoni" panose="02010803020104030203" pitchFamily="2" charset="-79"/>
              </a:rPr>
              <a:t>School Climate and School Discipline:</a:t>
            </a:r>
            <a:br>
              <a:rPr lang="en-US" b="1" dirty="0" smtClean="0">
                <a:latin typeface="Perpetua" panose="02020502060401020303" pitchFamily="18" charset="0"/>
                <a:cs typeface="Aharoni" panose="02010803020104030203" pitchFamily="2" charset="-79"/>
              </a:rPr>
            </a:br>
            <a:r>
              <a:rPr lang="en-US" b="1" dirty="0" smtClean="0">
                <a:latin typeface="Perpetua" panose="02020502060401020303" pitchFamily="18" charset="0"/>
                <a:cs typeface="Aharoni" panose="02010803020104030203" pitchFamily="2" charset="-79"/>
              </a:rPr>
              <a:t>Their Relations to Bullying Victimization</a:t>
            </a:r>
            <a:endParaRPr lang="en-US" b="1" dirty="0">
              <a:latin typeface="Perpetua" panose="02020502060401020303" pitchFamily="18" charset="0"/>
              <a:cs typeface="Aharoni" panose="02010803020104030203" pitchFamily="2" charset="-79"/>
            </a:endParaRPr>
          </a:p>
        </p:txBody>
      </p:sp>
      <p:sp>
        <p:nvSpPr>
          <p:cNvPr id="55298" name="Text Placeholder 4"/>
          <p:cNvSpPr>
            <a:spLocks noGrp="1"/>
          </p:cNvSpPr>
          <p:nvPr>
            <p:ph idx="1"/>
          </p:nvPr>
        </p:nvSpPr>
        <p:spPr>
          <a:xfrm>
            <a:off x="457200" y="2133600"/>
            <a:ext cx="8382000" cy="4495800"/>
          </a:xfrm>
        </p:spPr>
        <p:txBody>
          <a:bodyPr>
            <a:normAutofit lnSpcReduction="10000"/>
          </a:bodyPr>
          <a:lstStyle/>
          <a:p>
            <a:pPr>
              <a:spcAft>
                <a:spcPts val="300"/>
              </a:spcAft>
            </a:pPr>
            <a:r>
              <a:rPr lang="en-US" b="1" dirty="0" smtClean="0"/>
              <a:t> </a:t>
            </a:r>
            <a:r>
              <a:rPr lang="en-US" sz="3000" b="1" i="1" dirty="0" smtClean="0">
                <a:latin typeface="Perpetua"/>
                <a:cs typeface="Perpetua"/>
              </a:rPr>
              <a:t>Individual-level Predictors  </a:t>
            </a:r>
          </a:p>
          <a:p>
            <a:pPr lvl="1">
              <a:spcAft>
                <a:spcPts val="300"/>
              </a:spcAft>
              <a:buFont typeface="Arial"/>
              <a:buChar char="•"/>
            </a:pPr>
            <a:r>
              <a:rPr lang="en-US" sz="3000" dirty="0" smtClean="0">
                <a:latin typeface="Perpetua"/>
                <a:cs typeface="Perpetua"/>
              </a:rPr>
              <a:t>6 domains of student perception of school climate</a:t>
            </a:r>
          </a:p>
          <a:p>
            <a:pPr lvl="1">
              <a:spcAft>
                <a:spcPts val="300"/>
              </a:spcAft>
              <a:buFont typeface="Arial"/>
              <a:buChar char="•"/>
            </a:pPr>
            <a:r>
              <a:rPr lang="en-US" sz="3000" dirty="0" smtClean="0">
                <a:latin typeface="Perpetua"/>
                <a:cs typeface="Perpetua"/>
              </a:rPr>
              <a:t>Gender, Race and Grade Levels</a:t>
            </a:r>
          </a:p>
          <a:p>
            <a:pPr>
              <a:spcAft>
                <a:spcPts val="300"/>
              </a:spcAft>
            </a:pPr>
            <a:r>
              <a:rPr lang="en-US" sz="2800" dirty="0" smtClean="0">
                <a:latin typeface="Perpetua"/>
                <a:cs typeface="Perpetua"/>
              </a:rPr>
              <a:t> </a:t>
            </a:r>
            <a:r>
              <a:rPr lang="en-US" sz="3000" b="1" i="1" dirty="0" smtClean="0">
                <a:latin typeface="Perpetua"/>
                <a:cs typeface="Perpetua"/>
              </a:rPr>
              <a:t>School-level predictors and moderators (aggregated) </a:t>
            </a:r>
            <a:endParaRPr lang="en-US" sz="2800" b="1" i="1" dirty="0" smtClean="0">
              <a:latin typeface="Perpetua"/>
              <a:cs typeface="Perpetua"/>
            </a:endParaRPr>
          </a:p>
          <a:p>
            <a:pPr lvl="1">
              <a:spcAft>
                <a:spcPts val="300"/>
              </a:spcAft>
              <a:buFont typeface="Arial"/>
              <a:buChar char="•"/>
            </a:pPr>
            <a:r>
              <a:rPr lang="en-US" sz="3000" dirty="0" smtClean="0">
                <a:latin typeface="Perpetua"/>
                <a:cs typeface="Perpetua"/>
              </a:rPr>
              <a:t>Positive disciplinary techniques (rewards and praise)</a:t>
            </a:r>
          </a:p>
          <a:p>
            <a:pPr lvl="1">
              <a:spcAft>
                <a:spcPts val="300"/>
              </a:spcAft>
              <a:buFont typeface="Arial"/>
              <a:buChar char="•"/>
            </a:pPr>
            <a:r>
              <a:rPr lang="en-US" sz="3000" dirty="0" smtClean="0">
                <a:latin typeface="Perpetua"/>
                <a:cs typeface="Perpetua"/>
              </a:rPr>
              <a:t>Punitive disciplinary techniques </a:t>
            </a:r>
          </a:p>
          <a:p>
            <a:pPr lvl="1">
              <a:spcAft>
                <a:spcPts val="300"/>
              </a:spcAft>
              <a:buFont typeface="Arial"/>
              <a:buChar char="•"/>
            </a:pPr>
            <a:r>
              <a:rPr lang="en-US" sz="3000" dirty="0" smtClean="0">
                <a:latin typeface="Perpetua"/>
                <a:cs typeface="Perpetua"/>
              </a:rPr>
              <a:t>SEL disciplinary techniques</a:t>
            </a:r>
          </a:p>
          <a:p>
            <a:pPr lvl="1">
              <a:spcAft>
                <a:spcPts val="300"/>
              </a:spcAft>
              <a:buNone/>
            </a:pPr>
            <a:r>
              <a:rPr lang="en-US" sz="2800" dirty="0" smtClean="0">
                <a:latin typeface="Perpetua"/>
                <a:cs typeface="Perpetua"/>
              </a:rPr>
              <a:t>     </a:t>
            </a:r>
            <a:endParaRPr lang="en-US" sz="1600" dirty="0"/>
          </a:p>
          <a:p>
            <a:pPr marL="0" indent="0">
              <a:buNone/>
            </a:pP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10"/>
          </p:nvPr>
        </p:nvSpPr>
        <p:spPr/>
        <p:txBody>
          <a:bodyPr/>
          <a:lstStyle/>
          <a:p>
            <a:pPr>
              <a:defRPr/>
            </a:pPr>
            <a:r>
              <a:rPr lang="en-GB" smtClean="0"/>
              <a:t>NASP, 2/19/14</a:t>
            </a:r>
            <a:endParaRPr lang="en-GB"/>
          </a:p>
        </p:txBody>
      </p:sp>
    </p:spTree>
    <p:extLst>
      <p:ext uri="{BB962C8B-B14F-4D97-AF65-F5344CB8AC3E}">
        <p14:creationId xmlns:p14="http://schemas.microsoft.com/office/powerpoint/2010/main" val="3701846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sz="2800" b="1" dirty="0" smtClean="0">
                <a:latin typeface="Perpetua"/>
                <a:cs typeface="Perpetua"/>
              </a:rPr>
              <a:t>Overview</a:t>
            </a:r>
            <a:endParaRPr lang="en-US" sz="2800" b="1" dirty="0">
              <a:latin typeface="Perpetua"/>
              <a:cs typeface="Perpetua"/>
            </a:endParaRPr>
          </a:p>
        </p:txBody>
      </p:sp>
      <p:sp>
        <p:nvSpPr>
          <p:cNvPr id="3" name="Content Placeholder 2"/>
          <p:cNvSpPr>
            <a:spLocks noGrp="1"/>
          </p:cNvSpPr>
          <p:nvPr>
            <p:ph idx="1"/>
          </p:nvPr>
        </p:nvSpPr>
        <p:spPr>
          <a:xfrm>
            <a:off x="457200" y="1143001"/>
            <a:ext cx="8229600" cy="3733800"/>
          </a:xfrm>
        </p:spPr>
        <p:txBody>
          <a:bodyPr/>
          <a:lstStyle/>
          <a:p>
            <a:pPr>
              <a:spcBef>
                <a:spcPts val="0"/>
              </a:spcBef>
            </a:pPr>
            <a:r>
              <a:rPr lang="en-US" sz="2400" dirty="0" smtClean="0">
                <a:latin typeface="Perpetua"/>
                <a:cs typeface="Perpetua"/>
              </a:rPr>
              <a:t>Present the Delaware School Climate Survey (includes measure of bullying) and how it is used in over 70% of schools in DE to improve school climate and bullying prevention.</a:t>
            </a:r>
          </a:p>
          <a:p>
            <a:pPr>
              <a:spcBef>
                <a:spcPts val="0"/>
              </a:spcBef>
            </a:pPr>
            <a:endParaRPr lang="en-US" sz="2400" dirty="0" smtClean="0">
              <a:latin typeface="Perpetua"/>
              <a:cs typeface="Perpetua"/>
            </a:endParaRPr>
          </a:p>
          <a:p>
            <a:pPr>
              <a:spcBef>
                <a:spcPts val="0"/>
              </a:spcBef>
            </a:pPr>
            <a:r>
              <a:rPr lang="en-US" sz="2400" dirty="0">
                <a:latin typeface="Perpetua"/>
                <a:cs typeface="Perpetua"/>
              </a:rPr>
              <a:t>Report results of </a:t>
            </a:r>
            <a:r>
              <a:rPr lang="en-US" sz="2400" dirty="0" smtClean="0">
                <a:latin typeface="Perpetua"/>
                <a:cs typeface="Perpetua"/>
              </a:rPr>
              <a:t>recent study of the </a:t>
            </a:r>
            <a:r>
              <a:rPr lang="en-US" sz="2400" dirty="0">
                <a:latin typeface="Perpetua"/>
                <a:cs typeface="Perpetua"/>
              </a:rPr>
              <a:t>effects of </a:t>
            </a:r>
            <a:r>
              <a:rPr lang="en-US" sz="2400" dirty="0" smtClean="0">
                <a:latin typeface="Perpetua"/>
                <a:cs typeface="Perpetua"/>
              </a:rPr>
              <a:t>school climate and </a:t>
            </a:r>
            <a:r>
              <a:rPr lang="en-US" sz="2400" dirty="0">
                <a:latin typeface="Perpetua"/>
                <a:cs typeface="Perpetua"/>
              </a:rPr>
              <a:t>disciplinary techniques </a:t>
            </a:r>
            <a:r>
              <a:rPr lang="en-US" sz="2400" dirty="0" smtClean="0">
                <a:latin typeface="Perpetua"/>
                <a:cs typeface="Perpetua"/>
              </a:rPr>
              <a:t>on bullying victimization, </a:t>
            </a:r>
            <a:r>
              <a:rPr lang="en-US" sz="2400" dirty="0">
                <a:latin typeface="Perpetua"/>
                <a:cs typeface="Perpetua"/>
              </a:rPr>
              <a:t>and how effects </a:t>
            </a:r>
            <a:r>
              <a:rPr lang="en-US" sz="2400" dirty="0" smtClean="0">
                <a:latin typeface="Perpetua"/>
                <a:cs typeface="Perpetua"/>
              </a:rPr>
              <a:t>varied </a:t>
            </a:r>
            <a:r>
              <a:rPr lang="en-US" sz="2400" dirty="0">
                <a:latin typeface="Perpetua"/>
                <a:cs typeface="Perpetua"/>
              </a:rPr>
              <a:t>depending on </a:t>
            </a:r>
            <a:r>
              <a:rPr lang="en-US" sz="2400" dirty="0" smtClean="0">
                <a:latin typeface="Perpetua"/>
                <a:cs typeface="Perpetua"/>
              </a:rPr>
              <a:t>type the </a:t>
            </a:r>
            <a:r>
              <a:rPr lang="en-US" sz="2400" dirty="0">
                <a:latin typeface="Perpetua"/>
                <a:cs typeface="Perpetua"/>
              </a:rPr>
              <a:t>of bullying </a:t>
            </a:r>
            <a:r>
              <a:rPr lang="en-US" sz="2400" dirty="0" smtClean="0">
                <a:latin typeface="Perpetua"/>
                <a:cs typeface="Perpetua"/>
              </a:rPr>
              <a:t>victimization, the disciplinary technique emphasized in the school, and the dimension of school climate, as well as on individual </a:t>
            </a:r>
            <a:r>
              <a:rPr lang="en-US" sz="2400" dirty="0">
                <a:latin typeface="Perpetua"/>
                <a:cs typeface="Perpetua"/>
              </a:rPr>
              <a:t>student characteristics (i.e., race/ethnicity, gender, grade level)</a:t>
            </a:r>
            <a:r>
              <a:rPr lang="en-US" sz="2400" dirty="0" smtClean="0">
                <a:latin typeface="Perpetua"/>
                <a:cs typeface="Perpetua"/>
              </a:rPr>
              <a:t>.</a:t>
            </a:r>
          </a:p>
          <a:p>
            <a:pPr marL="0" indent="0">
              <a:spcBef>
                <a:spcPts val="0"/>
              </a:spcBef>
              <a:buNone/>
            </a:pPr>
            <a:endParaRPr lang="en-US" sz="2400" dirty="0" smtClean="0">
              <a:latin typeface="Perpetua"/>
              <a:cs typeface="Perpetua"/>
            </a:endParaRPr>
          </a:p>
          <a:p>
            <a:pPr>
              <a:spcBef>
                <a:spcPts val="0"/>
              </a:spcBef>
            </a:pPr>
            <a:r>
              <a:rPr lang="en-US" sz="2400" dirty="0" smtClean="0">
                <a:latin typeface="Perpetua"/>
                <a:cs typeface="Perpetua"/>
              </a:rPr>
              <a:t>Discuss practical implications of the our findings for improving school climate and preventing bullying, including what we’re doing in Delaware schools.</a:t>
            </a:r>
            <a:endParaRPr lang="en-US" sz="2400" dirty="0">
              <a:latin typeface="Perpetua"/>
              <a:cs typeface="Perpetua"/>
            </a:endParaRPr>
          </a:p>
        </p:txBody>
      </p:sp>
      <p:sp>
        <p:nvSpPr>
          <p:cNvPr id="4" name="Footer Placeholder 3"/>
          <p:cNvSpPr>
            <a:spLocks noGrp="1"/>
          </p:cNvSpPr>
          <p:nvPr>
            <p:ph type="ftr" sz="quarter" idx="10"/>
          </p:nvPr>
        </p:nvSpPr>
        <p:spPr/>
        <p:txBody>
          <a:bodyPr/>
          <a:lstStyle/>
          <a:p>
            <a:pPr>
              <a:defRPr/>
            </a:pPr>
            <a:r>
              <a:rPr lang="en-US" dirty="0" smtClean="0">
                <a:solidFill>
                  <a:schemeClr val="bg1">
                    <a:lumMod val="50000"/>
                  </a:schemeClr>
                </a:solidFill>
              </a:rPr>
              <a:t>NASP, 2/19/14</a:t>
            </a:r>
            <a:endParaRPr lang="en-US" dirty="0">
              <a:solidFill>
                <a:schemeClr val="bg1">
                  <a:lumMod val="50000"/>
                </a:schemeClr>
              </a:solidFill>
            </a:endParaRPr>
          </a:p>
        </p:txBody>
      </p:sp>
    </p:spTree>
    <p:extLst>
      <p:ext uri="{BB962C8B-B14F-4D97-AF65-F5344CB8AC3E}">
        <p14:creationId xmlns:p14="http://schemas.microsoft.com/office/powerpoint/2010/main" val="3245884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Perpetua" panose="02020502060401020303" pitchFamily="18" charset="0"/>
                <a:cs typeface="Aharoni" panose="02010803020104030203" pitchFamily="2" charset="-79"/>
              </a:rPr>
              <a:t>School Climate and School Discipline:</a:t>
            </a:r>
            <a:br>
              <a:rPr lang="en-US" b="1" dirty="0">
                <a:latin typeface="Perpetua" panose="02020502060401020303" pitchFamily="18" charset="0"/>
                <a:cs typeface="Aharoni" panose="02010803020104030203" pitchFamily="2" charset="-79"/>
              </a:rPr>
            </a:br>
            <a:r>
              <a:rPr lang="en-US" b="1" dirty="0">
                <a:latin typeface="Perpetua" panose="02020502060401020303" pitchFamily="18" charset="0"/>
                <a:cs typeface="Aharoni" panose="02010803020104030203" pitchFamily="2" charset="-79"/>
              </a:rPr>
              <a:t>Their Relations to Bullying Victimization</a:t>
            </a:r>
            <a:endParaRPr lang="en-US" dirty="0"/>
          </a:p>
        </p:txBody>
      </p:sp>
      <p:sp>
        <p:nvSpPr>
          <p:cNvPr id="55298" name="Text Placeholder 4"/>
          <p:cNvSpPr>
            <a:spLocks noGrp="1"/>
          </p:cNvSpPr>
          <p:nvPr>
            <p:ph idx="1"/>
          </p:nvPr>
        </p:nvSpPr>
        <p:spPr/>
        <p:txBody>
          <a:bodyPr>
            <a:normAutofit/>
          </a:bodyPr>
          <a:lstStyle/>
          <a:p>
            <a:pPr marL="0" indent="0">
              <a:spcAft>
                <a:spcPts val="300"/>
              </a:spcAft>
              <a:buNone/>
            </a:pPr>
            <a:r>
              <a:rPr lang="en-US" sz="3500" b="1" i="1" dirty="0" smtClean="0">
                <a:latin typeface="Perpetua"/>
                <a:cs typeface="Perpetua"/>
              </a:rPr>
              <a:t>Outcome Variables:</a:t>
            </a:r>
            <a:r>
              <a:rPr lang="en-US" sz="3500" i="1" dirty="0" smtClean="0">
                <a:latin typeface="Perpetua"/>
                <a:cs typeface="Perpetua"/>
              </a:rPr>
              <a:t> </a:t>
            </a:r>
            <a:endParaRPr lang="en-US" sz="3000" b="1" dirty="0" smtClean="0">
              <a:latin typeface="Perpetua"/>
              <a:cs typeface="Perpetua"/>
            </a:endParaRPr>
          </a:p>
          <a:p>
            <a:pPr>
              <a:spcAft>
                <a:spcPts val="300"/>
              </a:spcAft>
            </a:pPr>
            <a:r>
              <a:rPr lang="en-US" sz="2800" b="1" i="1" dirty="0" smtClean="0">
                <a:latin typeface="Perpetua"/>
                <a:cs typeface="Perpetua"/>
              </a:rPr>
              <a:t>Bullying  Victimization</a:t>
            </a:r>
          </a:p>
          <a:p>
            <a:pPr lvl="1">
              <a:spcAft>
                <a:spcPts val="300"/>
              </a:spcAft>
              <a:buFont typeface="Arial"/>
              <a:buChar char="•"/>
            </a:pPr>
            <a:r>
              <a:rPr lang="en-US" sz="2800" dirty="0" smtClean="0">
                <a:latin typeface="Perpetua"/>
                <a:cs typeface="Perpetua"/>
              </a:rPr>
              <a:t> Physical Bullying Victimization</a:t>
            </a:r>
          </a:p>
          <a:p>
            <a:pPr lvl="1">
              <a:spcAft>
                <a:spcPts val="300"/>
              </a:spcAft>
              <a:buFont typeface="Arial"/>
              <a:buChar char="•"/>
            </a:pPr>
            <a:r>
              <a:rPr lang="en-US" sz="2800" dirty="0" smtClean="0">
                <a:latin typeface="Perpetua"/>
                <a:cs typeface="Perpetua"/>
              </a:rPr>
              <a:t> Verbal Bullying Victimization</a:t>
            </a:r>
          </a:p>
          <a:p>
            <a:pPr lvl="1">
              <a:spcAft>
                <a:spcPts val="300"/>
              </a:spcAft>
              <a:buFont typeface="Arial"/>
              <a:buChar char="•"/>
            </a:pPr>
            <a:r>
              <a:rPr lang="en-US" sz="2800" dirty="0" smtClean="0">
                <a:latin typeface="Perpetua"/>
                <a:cs typeface="Perpetua"/>
              </a:rPr>
              <a:t>Social/Relational Bullying Victimization</a:t>
            </a:r>
          </a:p>
          <a:p>
            <a:pPr lvl="1">
              <a:spcAft>
                <a:spcPts val="300"/>
              </a:spcAft>
              <a:buNone/>
            </a:pPr>
            <a:r>
              <a:rPr lang="en-US" sz="3000" dirty="0" smtClean="0">
                <a:latin typeface="Perpetua"/>
                <a:cs typeface="Perpetua"/>
              </a:rPr>
              <a:t>    </a:t>
            </a: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10"/>
          </p:nvPr>
        </p:nvSpPr>
        <p:spPr/>
        <p:txBody>
          <a:bodyPr/>
          <a:lstStyle/>
          <a:p>
            <a:pPr>
              <a:defRPr/>
            </a:pPr>
            <a:r>
              <a:rPr lang="en-GB" smtClean="0"/>
              <a:t>NASP, 2/19/14</a:t>
            </a:r>
            <a:endParaRPr lang="en-GB"/>
          </a:p>
        </p:txBody>
      </p:sp>
    </p:spTree>
    <p:extLst>
      <p:ext uri="{BB962C8B-B14F-4D97-AF65-F5344CB8AC3E}">
        <p14:creationId xmlns:p14="http://schemas.microsoft.com/office/powerpoint/2010/main" val="35531582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45ED6"/>
        </a:solidFill>
        <a:effectLst/>
      </p:bgPr>
    </p:bg>
    <p:spTree>
      <p:nvGrpSpPr>
        <p:cNvPr id="1" name=""/>
        <p:cNvGrpSpPr/>
        <p:nvPr/>
      </p:nvGrpSpPr>
      <p:grpSpPr>
        <a:xfrm>
          <a:off x="0" y="0"/>
          <a:ext cx="0" cy="0"/>
          <a:chOff x="0" y="0"/>
          <a:chExt cx="0" cy="0"/>
        </a:xfrm>
      </p:grpSpPr>
      <p:sp>
        <p:nvSpPr>
          <p:cNvPr id="7" name="Freeform 6"/>
          <p:cNvSpPr/>
          <p:nvPr/>
        </p:nvSpPr>
        <p:spPr>
          <a:xfrm>
            <a:off x="457202" y="1143001"/>
            <a:ext cx="3581398" cy="2819400"/>
          </a:xfrm>
          <a:custGeom>
            <a:avLst/>
            <a:gdLst>
              <a:gd name="connsiteX0" fmla="*/ 0 w 1939141"/>
              <a:gd name="connsiteY0" fmla="*/ 193914 h 2764800"/>
              <a:gd name="connsiteX1" fmla="*/ 193914 w 1939141"/>
              <a:gd name="connsiteY1" fmla="*/ 0 h 2764800"/>
              <a:gd name="connsiteX2" fmla="*/ 1745227 w 1939141"/>
              <a:gd name="connsiteY2" fmla="*/ 0 h 2764800"/>
              <a:gd name="connsiteX3" fmla="*/ 1939141 w 1939141"/>
              <a:gd name="connsiteY3" fmla="*/ 193914 h 2764800"/>
              <a:gd name="connsiteX4" fmla="*/ 1939141 w 1939141"/>
              <a:gd name="connsiteY4" fmla="*/ 2570886 h 2764800"/>
              <a:gd name="connsiteX5" fmla="*/ 1745227 w 1939141"/>
              <a:gd name="connsiteY5" fmla="*/ 2764800 h 2764800"/>
              <a:gd name="connsiteX6" fmla="*/ 193914 w 1939141"/>
              <a:gd name="connsiteY6" fmla="*/ 2764800 h 2764800"/>
              <a:gd name="connsiteX7" fmla="*/ 0 w 1939141"/>
              <a:gd name="connsiteY7" fmla="*/ 2570886 h 2764800"/>
              <a:gd name="connsiteX8" fmla="*/ 0 w 1939141"/>
              <a:gd name="connsiteY8" fmla="*/ 193914 h 276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9141" h="2764800">
                <a:moveTo>
                  <a:pt x="0" y="193914"/>
                </a:moveTo>
                <a:cubicBezTo>
                  <a:pt x="0" y="86818"/>
                  <a:pt x="86818" y="0"/>
                  <a:pt x="193914" y="0"/>
                </a:cubicBezTo>
                <a:lnTo>
                  <a:pt x="1745227" y="0"/>
                </a:lnTo>
                <a:cubicBezTo>
                  <a:pt x="1852323" y="0"/>
                  <a:pt x="1939141" y="86818"/>
                  <a:pt x="1939141" y="193914"/>
                </a:cubicBezTo>
                <a:lnTo>
                  <a:pt x="1939141" y="2570886"/>
                </a:lnTo>
                <a:cubicBezTo>
                  <a:pt x="1939141" y="2677982"/>
                  <a:pt x="1852323" y="2764800"/>
                  <a:pt x="1745227" y="2764800"/>
                </a:cubicBezTo>
                <a:lnTo>
                  <a:pt x="193914" y="2764800"/>
                </a:lnTo>
                <a:cubicBezTo>
                  <a:pt x="86818" y="2764800"/>
                  <a:pt x="0" y="2677982"/>
                  <a:pt x="0" y="2570886"/>
                </a:cubicBezTo>
                <a:lnTo>
                  <a:pt x="0" y="193914"/>
                </a:lnTo>
                <a:close/>
              </a:path>
            </a:pathLst>
          </a:custGeom>
          <a:solidFill>
            <a:schemeClr val="accent2"/>
          </a:solidFill>
          <a:ln>
            <a:solidFill>
              <a:srgbClr val="0099FF"/>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568" tIns="99568" rIns="99568" bIns="2035076" numCol="1" spcCol="1270" anchor="t" anchorCtr="0">
            <a:noAutofit/>
          </a:bodyPr>
          <a:lstStyle/>
          <a:p>
            <a:pPr marL="0" lvl="1" defTabSz="622300">
              <a:lnSpc>
                <a:spcPct val="90000"/>
              </a:lnSpc>
              <a:spcBef>
                <a:spcPct val="0"/>
              </a:spcBef>
              <a:spcAft>
                <a:spcPct val="15000"/>
              </a:spcAft>
            </a:pPr>
            <a:r>
              <a:rPr lang="en-US" sz="2000" b="1" dirty="0" smtClean="0">
                <a:solidFill>
                  <a:prstClr val="black">
                    <a:hueOff val="0"/>
                    <a:satOff val="0"/>
                    <a:lumOff val="0"/>
                    <a:alphaOff val="0"/>
                  </a:prstClr>
                </a:solidFill>
                <a:latin typeface="Perpetua" panose="02020502060401020303" pitchFamily="18" charset="0"/>
              </a:rPr>
              <a:t>       </a:t>
            </a:r>
          </a:p>
          <a:p>
            <a:pPr marL="0" lvl="1" defTabSz="622300">
              <a:lnSpc>
                <a:spcPct val="90000"/>
              </a:lnSpc>
              <a:spcBef>
                <a:spcPct val="0"/>
              </a:spcBef>
              <a:spcAft>
                <a:spcPct val="15000"/>
              </a:spcAft>
            </a:pPr>
            <a:r>
              <a:rPr lang="en-US" sz="2000" b="1" dirty="0">
                <a:solidFill>
                  <a:prstClr val="black">
                    <a:hueOff val="0"/>
                    <a:satOff val="0"/>
                    <a:lumOff val="0"/>
                    <a:alphaOff val="0"/>
                  </a:prstClr>
                </a:solidFill>
                <a:latin typeface="Perpetua" panose="02020502060401020303" pitchFamily="18" charset="0"/>
              </a:rPr>
              <a:t> </a:t>
            </a:r>
            <a:r>
              <a:rPr lang="en-US" sz="2000" b="1" dirty="0" smtClean="0">
                <a:solidFill>
                  <a:prstClr val="black">
                    <a:hueOff val="0"/>
                    <a:satOff val="0"/>
                    <a:lumOff val="0"/>
                    <a:alphaOff val="0"/>
                  </a:prstClr>
                </a:solidFill>
                <a:latin typeface="Perpetua" panose="02020502060401020303" pitchFamily="18" charset="0"/>
              </a:rPr>
              <a:t> School Climate Domains</a:t>
            </a:r>
          </a:p>
          <a:p>
            <a:pPr marL="571500" lvl="2" indent="-114300" defTabSz="622300">
              <a:lnSpc>
                <a:spcPct val="90000"/>
              </a:lnSpc>
              <a:spcBef>
                <a:spcPct val="0"/>
              </a:spcBef>
              <a:spcAft>
                <a:spcPct val="15000"/>
              </a:spcAft>
              <a:buFontTx/>
              <a:buChar char="••"/>
            </a:pPr>
            <a:r>
              <a:rPr lang="en-US" sz="2000" b="1" dirty="0" smtClean="0">
                <a:solidFill>
                  <a:prstClr val="black">
                    <a:hueOff val="0"/>
                    <a:satOff val="0"/>
                    <a:lumOff val="0"/>
                    <a:alphaOff val="0"/>
                  </a:prstClr>
                </a:solidFill>
                <a:latin typeface="Perpetua" panose="02020502060401020303" pitchFamily="18" charset="0"/>
              </a:rPr>
              <a:t>T-S </a:t>
            </a:r>
            <a:r>
              <a:rPr lang="en-US" sz="2000" b="1" dirty="0">
                <a:solidFill>
                  <a:prstClr val="black">
                    <a:hueOff val="0"/>
                    <a:satOff val="0"/>
                    <a:lumOff val="0"/>
                    <a:alphaOff val="0"/>
                  </a:prstClr>
                </a:solidFill>
                <a:latin typeface="Perpetua" panose="02020502060401020303" pitchFamily="18" charset="0"/>
              </a:rPr>
              <a:t>Relations</a:t>
            </a:r>
          </a:p>
          <a:p>
            <a:pPr marL="571500" lvl="2" indent="-114300" defTabSz="622300">
              <a:lnSpc>
                <a:spcPct val="90000"/>
              </a:lnSpc>
              <a:spcBef>
                <a:spcPct val="0"/>
              </a:spcBef>
              <a:spcAft>
                <a:spcPct val="15000"/>
              </a:spcAft>
              <a:buFontTx/>
              <a:buChar char="••"/>
            </a:pPr>
            <a:r>
              <a:rPr lang="en-US" sz="2000" b="1" dirty="0">
                <a:solidFill>
                  <a:prstClr val="black">
                    <a:hueOff val="0"/>
                    <a:satOff val="0"/>
                    <a:lumOff val="0"/>
                    <a:alphaOff val="0"/>
                  </a:prstClr>
                </a:solidFill>
                <a:latin typeface="Perpetua" panose="02020502060401020303" pitchFamily="18" charset="0"/>
              </a:rPr>
              <a:t>S-S Relations</a:t>
            </a:r>
          </a:p>
          <a:p>
            <a:pPr marL="571500" lvl="2" indent="-114300" defTabSz="622300">
              <a:lnSpc>
                <a:spcPct val="90000"/>
              </a:lnSpc>
              <a:spcBef>
                <a:spcPct val="0"/>
              </a:spcBef>
              <a:spcAft>
                <a:spcPct val="15000"/>
              </a:spcAft>
              <a:buFontTx/>
              <a:buChar char="••"/>
            </a:pPr>
            <a:r>
              <a:rPr lang="en-US" sz="2000" b="1" dirty="0">
                <a:solidFill>
                  <a:prstClr val="black">
                    <a:hueOff val="0"/>
                    <a:satOff val="0"/>
                    <a:lumOff val="0"/>
                    <a:alphaOff val="0"/>
                  </a:prstClr>
                </a:solidFill>
                <a:latin typeface="Perpetua" panose="02020502060401020303" pitchFamily="18" charset="0"/>
              </a:rPr>
              <a:t>Fairness of School Rules</a:t>
            </a:r>
          </a:p>
          <a:p>
            <a:pPr marL="571500" lvl="2" indent="-114300" defTabSz="622300">
              <a:lnSpc>
                <a:spcPct val="90000"/>
              </a:lnSpc>
              <a:spcBef>
                <a:spcPct val="0"/>
              </a:spcBef>
              <a:spcAft>
                <a:spcPct val="15000"/>
              </a:spcAft>
              <a:buFontTx/>
              <a:buChar char="••"/>
            </a:pPr>
            <a:r>
              <a:rPr lang="en-US" sz="2000" b="1" dirty="0">
                <a:solidFill>
                  <a:prstClr val="black"/>
                </a:solidFill>
                <a:latin typeface="Perpetua" panose="02020502060401020303" pitchFamily="18" charset="0"/>
              </a:rPr>
              <a:t>Clarity of Expectation</a:t>
            </a:r>
          </a:p>
          <a:p>
            <a:pPr marL="571500" lvl="2" indent="-114300" defTabSz="622300">
              <a:lnSpc>
                <a:spcPct val="90000"/>
              </a:lnSpc>
              <a:spcBef>
                <a:spcPct val="0"/>
              </a:spcBef>
              <a:spcAft>
                <a:spcPct val="15000"/>
              </a:spcAft>
              <a:buFontTx/>
              <a:buChar char="••"/>
            </a:pPr>
            <a:r>
              <a:rPr lang="en-US" sz="2000" b="1" dirty="0">
                <a:solidFill>
                  <a:prstClr val="black"/>
                </a:solidFill>
                <a:latin typeface="Perpetua" panose="02020502060401020303" pitchFamily="18" charset="0"/>
              </a:rPr>
              <a:t>School Safety</a:t>
            </a:r>
          </a:p>
          <a:p>
            <a:pPr marL="571500" lvl="2" indent="-114300" defTabSz="622300">
              <a:lnSpc>
                <a:spcPct val="90000"/>
              </a:lnSpc>
              <a:spcBef>
                <a:spcPct val="0"/>
              </a:spcBef>
              <a:spcAft>
                <a:spcPct val="15000"/>
              </a:spcAft>
              <a:buFontTx/>
              <a:buChar char="••"/>
            </a:pPr>
            <a:r>
              <a:rPr lang="en-US" sz="2000" b="1" dirty="0">
                <a:solidFill>
                  <a:prstClr val="black"/>
                </a:solidFill>
                <a:latin typeface="Perpetua" panose="02020502060401020303" pitchFamily="18" charset="0"/>
              </a:rPr>
              <a:t>Respect for Diversity </a:t>
            </a:r>
          </a:p>
        </p:txBody>
      </p:sp>
      <p:grpSp>
        <p:nvGrpSpPr>
          <p:cNvPr id="3" name="Group 23"/>
          <p:cNvGrpSpPr/>
          <p:nvPr/>
        </p:nvGrpSpPr>
        <p:grpSpPr>
          <a:xfrm>
            <a:off x="381000" y="4038600"/>
            <a:ext cx="4114800" cy="1806561"/>
            <a:chOff x="533400" y="4853436"/>
            <a:chExt cx="2610320" cy="2767325"/>
          </a:xfrm>
        </p:grpSpPr>
        <p:sp>
          <p:nvSpPr>
            <p:cNvPr id="25" name="Rounded Rectangle 24"/>
            <p:cNvSpPr/>
            <p:nvPr/>
          </p:nvSpPr>
          <p:spPr>
            <a:xfrm>
              <a:off x="533400" y="4853436"/>
              <a:ext cx="2463456" cy="2601185"/>
            </a:xfrm>
            <a:prstGeom prst="roundRect">
              <a:avLst/>
            </a:prstGeom>
            <a:solidFill>
              <a:schemeClr val="accent6"/>
            </a:solid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latin typeface="Perpetua" panose="02020502060401020303" pitchFamily="18" charset="0"/>
              </a:endParaRPr>
            </a:p>
          </p:txBody>
        </p:sp>
        <p:sp>
          <p:nvSpPr>
            <p:cNvPr id="26" name="TextBox 25"/>
            <p:cNvSpPr txBox="1"/>
            <p:nvPr/>
          </p:nvSpPr>
          <p:spPr>
            <a:xfrm>
              <a:off x="680036" y="4997795"/>
              <a:ext cx="2463684" cy="2622966"/>
            </a:xfrm>
            <a:prstGeom prst="rect">
              <a:avLst/>
            </a:prstGeom>
            <a:noFill/>
          </p:spPr>
          <p:txBody>
            <a:bodyPr wrap="square" rtlCol="0">
              <a:spAutoFit/>
            </a:bodyPr>
            <a:lstStyle/>
            <a:p>
              <a:r>
                <a:rPr lang="en-US" sz="2000" b="1" dirty="0" smtClean="0">
                  <a:solidFill>
                    <a:prstClr val="black"/>
                  </a:solidFill>
                  <a:latin typeface="Perpetua" panose="02020502060401020303" pitchFamily="18" charset="0"/>
                </a:rPr>
                <a:t>Disciplinary </a:t>
              </a:r>
              <a:r>
                <a:rPr lang="en-US" sz="2000" b="1" dirty="0">
                  <a:solidFill>
                    <a:prstClr val="black"/>
                  </a:solidFill>
                  <a:latin typeface="Perpetua" panose="02020502060401020303" pitchFamily="18" charset="0"/>
                </a:rPr>
                <a:t>Techniques </a:t>
              </a:r>
              <a:endParaRPr lang="en-US" sz="2000" b="1" dirty="0" smtClean="0">
                <a:solidFill>
                  <a:prstClr val="black"/>
                </a:solidFill>
                <a:latin typeface="Perpetua" panose="02020502060401020303" pitchFamily="18" charset="0"/>
              </a:endParaRPr>
            </a:p>
            <a:p>
              <a:pPr marL="342900" indent="-342900">
                <a:buFont typeface="Arial" panose="020B0604020202020204" pitchFamily="34" charset="0"/>
                <a:buChar char="•"/>
              </a:pPr>
              <a:r>
                <a:rPr lang="en-US" sz="2400" dirty="0" smtClean="0">
                  <a:solidFill>
                    <a:prstClr val="black"/>
                  </a:solidFill>
                  <a:latin typeface="Perpetua" panose="02020502060401020303" pitchFamily="18" charset="0"/>
                </a:rPr>
                <a:t>Positive</a:t>
              </a:r>
              <a:endParaRPr lang="en-US" sz="2400" dirty="0">
                <a:solidFill>
                  <a:prstClr val="black"/>
                </a:solidFill>
                <a:latin typeface="Perpetua" panose="02020502060401020303" pitchFamily="18" charset="0"/>
              </a:endParaRPr>
            </a:p>
            <a:p>
              <a:pPr marL="342900" indent="-342900">
                <a:buFont typeface="Arial" panose="020B0604020202020204" pitchFamily="34" charset="0"/>
                <a:buChar char="•"/>
              </a:pPr>
              <a:r>
                <a:rPr lang="en-US" sz="2400" dirty="0" smtClean="0">
                  <a:solidFill>
                    <a:prstClr val="black"/>
                  </a:solidFill>
                  <a:latin typeface="Perpetua" panose="02020502060401020303" pitchFamily="18" charset="0"/>
                </a:rPr>
                <a:t>Punitive</a:t>
              </a:r>
              <a:endParaRPr lang="en-US" sz="2400" dirty="0">
                <a:solidFill>
                  <a:prstClr val="black"/>
                </a:solidFill>
                <a:latin typeface="Perpetua" panose="02020502060401020303" pitchFamily="18" charset="0"/>
              </a:endParaRPr>
            </a:p>
            <a:p>
              <a:pPr marL="342900" indent="-342900">
                <a:buFont typeface="Arial" panose="020B0604020202020204" pitchFamily="34" charset="0"/>
                <a:buChar char="•"/>
              </a:pPr>
              <a:r>
                <a:rPr lang="en-US" sz="2400" dirty="0" smtClean="0">
                  <a:solidFill>
                    <a:prstClr val="black"/>
                  </a:solidFill>
                  <a:latin typeface="Perpetua" panose="02020502060401020303" pitchFamily="18" charset="0"/>
                </a:rPr>
                <a:t>Social-emotional Learning</a:t>
              </a:r>
              <a:endParaRPr lang="en-US" sz="2400" b="1" dirty="0">
                <a:solidFill>
                  <a:prstClr val="black"/>
                </a:solidFill>
                <a:latin typeface="Perpetua" panose="02020502060401020303" pitchFamily="18" charset="0"/>
              </a:endParaRPr>
            </a:p>
          </p:txBody>
        </p:sp>
      </p:grpSp>
      <p:grpSp>
        <p:nvGrpSpPr>
          <p:cNvPr id="4" name="Group 26"/>
          <p:cNvGrpSpPr/>
          <p:nvPr/>
        </p:nvGrpSpPr>
        <p:grpSpPr>
          <a:xfrm>
            <a:off x="460393" y="5845161"/>
            <a:ext cx="3349607" cy="860439"/>
            <a:chOff x="533400" y="5420606"/>
            <a:chExt cx="2463456" cy="2601185"/>
          </a:xfrm>
          <a:solidFill>
            <a:schemeClr val="accent3"/>
          </a:solidFill>
        </p:grpSpPr>
        <p:sp>
          <p:nvSpPr>
            <p:cNvPr id="28" name="Rounded Rectangle 27"/>
            <p:cNvSpPr/>
            <p:nvPr/>
          </p:nvSpPr>
          <p:spPr>
            <a:xfrm>
              <a:off x="533400" y="5420606"/>
              <a:ext cx="2463456" cy="2601185"/>
            </a:xfrm>
            <a:prstGeom prst="roundRect">
              <a:avLst/>
            </a:prstGeom>
            <a:grp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latin typeface="Perpetua" panose="02020502060401020303" pitchFamily="18" charset="0"/>
              </a:endParaRPr>
            </a:p>
          </p:txBody>
        </p:sp>
        <p:sp>
          <p:nvSpPr>
            <p:cNvPr id="29" name="TextBox 28"/>
            <p:cNvSpPr txBox="1"/>
            <p:nvPr/>
          </p:nvSpPr>
          <p:spPr>
            <a:xfrm>
              <a:off x="589441" y="5987777"/>
              <a:ext cx="2378605" cy="1209569"/>
            </a:xfrm>
            <a:prstGeom prst="rect">
              <a:avLst/>
            </a:prstGeom>
            <a:grpFill/>
          </p:spPr>
          <p:txBody>
            <a:bodyPr wrap="square" rtlCol="0">
              <a:spAutoFit/>
            </a:bodyPr>
            <a:lstStyle/>
            <a:p>
              <a:pPr algn="ctr"/>
              <a:r>
                <a:rPr lang="en-US" sz="2000" b="1" dirty="0" smtClean="0">
                  <a:solidFill>
                    <a:prstClr val="black"/>
                  </a:solidFill>
                  <a:latin typeface="Perpetua" panose="02020502060401020303" pitchFamily="18" charset="0"/>
                </a:rPr>
                <a:t>Bullying Victimization</a:t>
              </a:r>
            </a:p>
          </p:txBody>
        </p:sp>
      </p:grpSp>
      <p:sp>
        <p:nvSpPr>
          <p:cNvPr id="36" name="Down Arrow 35"/>
          <p:cNvSpPr/>
          <p:nvPr/>
        </p:nvSpPr>
        <p:spPr>
          <a:xfrm rot="16200000" flipV="1">
            <a:off x="5029200" y="1295400"/>
            <a:ext cx="533400" cy="1752600"/>
          </a:xfrm>
          <a:prstGeom prst="downArrow">
            <a:avLst>
              <a:gd name="adj1" fmla="val 50000"/>
              <a:gd name="adj2" fmla="val 52121"/>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Down Arrow 36"/>
          <p:cNvSpPr/>
          <p:nvPr/>
        </p:nvSpPr>
        <p:spPr>
          <a:xfrm rot="16200000" flipV="1">
            <a:off x="5102779" y="5122270"/>
            <a:ext cx="476690" cy="1814551"/>
          </a:xfrm>
          <a:prstGeom prst="down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Down Arrow 37"/>
          <p:cNvSpPr/>
          <p:nvPr/>
        </p:nvSpPr>
        <p:spPr>
          <a:xfrm rot="16200000" flipV="1">
            <a:off x="5074425" y="3550425"/>
            <a:ext cx="533400" cy="1814550"/>
          </a:xfrm>
          <a:prstGeom prst="downArrow">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6400800" y="1905000"/>
            <a:ext cx="1828800" cy="461665"/>
          </a:xfrm>
          <a:prstGeom prst="rect">
            <a:avLst/>
          </a:prstGeom>
          <a:noFill/>
          <a:ln>
            <a:noFill/>
          </a:ln>
        </p:spPr>
        <p:txBody>
          <a:bodyPr wrap="square" rtlCol="0">
            <a:spAutoFit/>
          </a:bodyPr>
          <a:lstStyle/>
          <a:p>
            <a:r>
              <a:rPr lang="en-US" sz="2400" b="1" dirty="0" smtClean="0">
                <a:solidFill>
                  <a:prstClr val="black"/>
                </a:solidFill>
                <a:latin typeface="Perpetua" panose="02020502060401020303" pitchFamily="18" charset="0"/>
              </a:rPr>
              <a:t>Predictors</a:t>
            </a:r>
            <a:endParaRPr lang="en-US" sz="2400" b="1" dirty="0">
              <a:solidFill>
                <a:prstClr val="black"/>
              </a:solidFill>
              <a:latin typeface="Perpetua" panose="02020502060401020303" pitchFamily="18" charset="0"/>
            </a:endParaRPr>
          </a:p>
        </p:txBody>
      </p:sp>
      <p:sp>
        <p:nvSpPr>
          <p:cNvPr id="40" name="TextBox 39"/>
          <p:cNvSpPr txBox="1"/>
          <p:nvPr/>
        </p:nvSpPr>
        <p:spPr>
          <a:xfrm>
            <a:off x="6400800" y="4114800"/>
            <a:ext cx="2895600" cy="830997"/>
          </a:xfrm>
          <a:prstGeom prst="rect">
            <a:avLst/>
          </a:prstGeom>
          <a:noFill/>
          <a:ln>
            <a:noFill/>
          </a:ln>
        </p:spPr>
        <p:txBody>
          <a:bodyPr wrap="square" rtlCol="0">
            <a:spAutoFit/>
          </a:bodyPr>
          <a:lstStyle/>
          <a:p>
            <a:r>
              <a:rPr lang="en-US" sz="2400" b="1" dirty="0" smtClean="0">
                <a:solidFill>
                  <a:prstClr val="black"/>
                </a:solidFill>
                <a:latin typeface="Perpetua" panose="02020502060401020303" pitchFamily="18" charset="0"/>
              </a:rPr>
              <a:t>Predictors &amp; </a:t>
            </a:r>
          </a:p>
          <a:p>
            <a:r>
              <a:rPr lang="en-US" sz="2400" b="1" dirty="0" smtClean="0">
                <a:solidFill>
                  <a:prstClr val="black"/>
                </a:solidFill>
                <a:latin typeface="Perpetua" panose="02020502060401020303" pitchFamily="18" charset="0"/>
              </a:rPr>
              <a:t>Moderators</a:t>
            </a:r>
            <a:endParaRPr lang="en-US" sz="2400" b="1" dirty="0">
              <a:solidFill>
                <a:prstClr val="black"/>
              </a:solidFill>
              <a:latin typeface="Perpetua" panose="02020502060401020303" pitchFamily="18" charset="0"/>
            </a:endParaRPr>
          </a:p>
        </p:txBody>
      </p:sp>
      <p:sp>
        <p:nvSpPr>
          <p:cNvPr id="41" name="TextBox 40"/>
          <p:cNvSpPr txBox="1"/>
          <p:nvPr/>
        </p:nvSpPr>
        <p:spPr>
          <a:xfrm>
            <a:off x="6477000" y="5791200"/>
            <a:ext cx="1905000" cy="461665"/>
          </a:xfrm>
          <a:prstGeom prst="rect">
            <a:avLst/>
          </a:prstGeom>
          <a:noFill/>
          <a:ln>
            <a:noFill/>
          </a:ln>
        </p:spPr>
        <p:txBody>
          <a:bodyPr wrap="square" rtlCol="0">
            <a:spAutoFit/>
          </a:bodyPr>
          <a:lstStyle/>
          <a:p>
            <a:r>
              <a:rPr lang="en-US" sz="2400" b="1" dirty="0" smtClean="0">
                <a:solidFill>
                  <a:prstClr val="black"/>
                </a:solidFill>
                <a:latin typeface="Perpetua" panose="02020502060401020303" pitchFamily="18" charset="0"/>
              </a:rPr>
              <a:t>Outcome</a:t>
            </a:r>
            <a:endParaRPr lang="en-US" sz="2400" b="1" dirty="0">
              <a:solidFill>
                <a:prstClr val="black"/>
              </a:solidFill>
              <a:latin typeface="Perpetua" panose="02020502060401020303" pitchFamily="18" charset="0"/>
            </a:endParaRPr>
          </a:p>
        </p:txBody>
      </p:sp>
      <p:sp>
        <p:nvSpPr>
          <p:cNvPr id="5" name="Title 4"/>
          <p:cNvSpPr>
            <a:spLocks noGrp="1"/>
          </p:cNvSpPr>
          <p:nvPr>
            <p:ph type="title"/>
          </p:nvPr>
        </p:nvSpPr>
        <p:spPr>
          <a:xfrm>
            <a:off x="457200" y="0"/>
            <a:ext cx="8229600" cy="1143000"/>
          </a:xfrm>
        </p:spPr>
        <p:txBody>
          <a:bodyPr/>
          <a:lstStyle/>
          <a:p>
            <a:r>
              <a:rPr lang="en-US" b="1" dirty="0">
                <a:latin typeface="Perpetua" panose="02020502060401020303" pitchFamily="18" charset="0"/>
                <a:cs typeface="Aharoni" panose="02010803020104030203" pitchFamily="2" charset="-79"/>
              </a:rPr>
              <a:t>School Climate and School Discipline:</a:t>
            </a:r>
            <a:br>
              <a:rPr lang="en-US" b="1" dirty="0">
                <a:latin typeface="Perpetua" panose="02020502060401020303" pitchFamily="18" charset="0"/>
                <a:cs typeface="Aharoni" panose="02010803020104030203" pitchFamily="2" charset="-79"/>
              </a:rPr>
            </a:br>
            <a:r>
              <a:rPr lang="en-US" b="1" dirty="0">
                <a:latin typeface="Perpetua" panose="02020502060401020303" pitchFamily="18" charset="0"/>
                <a:cs typeface="Aharoni" panose="02010803020104030203" pitchFamily="2" charset="-79"/>
              </a:rPr>
              <a:t>Their Relations to Bullying Victimization</a:t>
            </a:r>
            <a:endParaRPr lang="en-US" dirty="0"/>
          </a:p>
        </p:txBody>
      </p:sp>
      <p:sp>
        <p:nvSpPr>
          <p:cNvPr id="8" name="Footer Placeholder 7"/>
          <p:cNvSpPr>
            <a:spLocks noGrp="1"/>
          </p:cNvSpPr>
          <p:nvPr>
            <p:ph type="ftr" sz="quarter" idx="10"/>
          </p:nvPr>
        </p:nvSpPr>
        <p:spPr/>
        <p:txBody>
          <a:bodyPr/>
          <a:lstStyle/>
          <a:p>
            <a:pPr>
              <a:defRPr/>
            </a:pPr>
            <a:r>
              <a:rPr lang="en-GB" smtClean="0"/>
              <a:t>NASP, 2/19/14</a:t>
            </a:r>
            <a:endParaRPr lang="en-GB"/>
          </a:p>
        </p:txBody>
      </p:sp>
    </p:spTree>
    <p:extLst>
      <p:ext uri="{BB962C8B-B14F-4D97-AF65-F5344CB8AC3E}">
        <p14:creationId xmlns:p14="http://schemas.microsoft.com/office/powerpoint/2010/main" val="210774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linds(horizontal)">
                                      <p:cBhvr>
                                        <p:cTn id="17" dur="500"/>
                                        <p:tgtEl>
                                          <p:spTgt spid="37"/>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animEffect transition="in" filter="fade">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blinds(horizontal)">
                                      <p:cBhvr>
                                        <p:cTn id="27" dur="500"/>
                                        <p:tgtEl>
                                          <p:spTgt spid="38"/>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down)">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nodeType="clickEffect">
                                  <p:stCondLst>
                                    <p:cond delay="0"/>
                                  </p:stCondLst>
                                  <p:childTnLst>
                                    <p:animScale>
                                      <p:cBhvr>
                                        <p:cTn id="34" dur="2000" fill="hold"/>
                                        <p:tgtEl>
                                          <p:spTgt spid="3"/>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1" nodeType="click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2" grpId="0"/>
      <p:bldP spid="40" grpId="0"/>
      <p:bldP spid="40" grpId="1"/>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685800" y="-1242675"/>
            <a:ext cx="7772400" cy="8674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endParaRPr lang="en-US" sz="1400" b="1" dirty="0">
              <a:solidFill>
                <a:srgbClr val="FFFF00"/>
              </a:solidFill>
              <a:latin typeface="Arial Black" pitchFamily="34" charset="0"/>
              <a:ea typeface="Arial Unicode MS" pitchFamily="34" charset="-122"/>
              <a:cs typeface="Aharoni" pitchFamily="2" charset="-79"/>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Black" pitchFamily="34" charset="0"/>
                <a:ea typeface="Arial Unicode MS" pitchFamily="34" charset="-122"/>
                <a:cs typeface="Aharoni" pitchFamily="2" charset="-79"/>
              </a:rPr>
              <a:t/>
            </a:r>
            <a:br>
              <a:rPr kumimoji="0" lang="en-US" sz="1800" b="1" i="0" u="none" strike="noStrike" kern="1200" cap="none" spc="0" normalizeH="0" baseline="0" noProof="0" dirty="0" smtClean="0">
                <a:ln>
                  <a:noFill/>
                </a:ln>
                <a:solidFill>
                  <a:srgbClr val="FFFF00"/>
                </a:solidFill>
                <a:effectLst/>
                <a:uLnTx/>
                <a:uFillTx/>
                <a:latin typeface="Arial Black" pitchFamily="34" charset="0"/>
                <a:ea typeface="Arial Unicode MS" pitchFamily="34" charset="-122"/>
                <a:cs typeface="Aharoni" pitchFamily="2" charset="-79"/>
              </a:rPr>
            </a:br>
            <a:endParaRPr kumimoji="0" lang="en-US" sz="1800" b="1" i="0" u="none" strike="noStrike" kern="1200" cap="none" spc="0" normalizeH="0" baseline="0" noProof="0" dirty="0">
              <a:ln>
                <a:noFill/>
              </a:ln>
              <a:solidFill>
                <a:srgbClr val="FFFF00"/>
              </a:solidFill>
              <a:effectLst/>
              <a:uLnTx/>
              <a:uFillTx/>
              <a:latin typeface="Arial Black" pitchFamily="34" charset="0"/>
              <a:ea typeface="Arial Unicode MS" pitchFamily="34" charset="-122"/>
              <a:cs typeface="Aharoni" pitchFamily="2" charset="-79"/>
            </a:endParaRPr>
          </a:p>
        </p:txBody>
      </p:sp>
      <p:sp>
        <p:nvSpPr>
          <p:cNvPr id="6" name="Title 1"/>
          <p:cNvSpPr txBox="1">
            <a:spLocks/>
          </p:cNvSpPr>
          <p:nvPr/>
        </p:nvSpPr>
        <p:spPr bwMode="auto">
          <a:xfrm>
            <a:off x="457200" y="50702"/>
            <a:ext cx="8763000" cy="334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endParaRPr lang="en-US" sz="1600" b="1" dirty="0" smtClean="0">
              <a:latin typeface="Arial Black" pitchFamily="34" charset="0"/>
              <a:ea typeface="Arial Unicode MS" pitchFamily="34" charset="-122"/>
              <a:cs typeface="Aharoni" pitchFamily="2" charset="-79"/>
            </a:endParaRPr>
          </a:p>
          <a:p>
            <a:pPr algn="ctr" eaLnBrk="0" hangingPunct="0">
              <a:defRPr/>
            </a:pPr>
            <a:endParaRPr lang="en-US" sz="1600" b="1" dirty="0" smtClean="0">
              <a:latin typeface="Arial Black" pitchFamily="34" charset="0"/>
              <a:ea typeface="Arial Unicode MS" pitchFamily="34" charset="-122"/>
              <a:cs typeface="Aharoni" pitchFamily="2" charset="-79"/>
            </a:endParaRPr>
          </a:p>
          <a:p>
            <a:pPr algn="ctr" eaLnBrk="0" hangingPunct="0">
              <a:defRPr/>
            </a:pPr>
            <a:endParaRPr lang="en-US" sz="1600" b="1" dirty="0" smtClean="0">
              <a:latin typeface="Arial Black" pitchFamily="34" charset="0"/>
              <a:ea typeface="Arial Unicode MS" pitchFamily="34" charset="-122"/>
              <a:cs typeface="Aharoni" pitchFamily="2" charset="-79"/>
            </a:endParaRPr>
          </a:p>
          <a:p>
            <a:pPr algn="ctr" eaLnBrk="0" hangingPunct="0">
              <a:defRPr/>
            </a:pPr>
            <a:r>
              <a:rPr lang="en-US" sz="2400" b="1" dirty="0" smtClean="0">
                <a:latin typeface="Perpetua" panose="02020502060401020303" pitchFamily="18" charset="0"/>
                <a:ea typeface="Arial Unicode MS" pitchFamily="34" charset="-122"/>
                <a:cs typeface="Aharoni" pitchFamily="2" charset="-79"/>
              </a:rPr>
              <a:t>Results: </a:t>
            </a:r>
            <a:r>
              <a:rPr lang="en-US" sz="2400" b="1" dirty="0">
                <a:latin typeface="Perpetua" panose="02020502060401020303" pitchFamily="18" charset="0"/>
              </a:rPr>
              <a:t>Multilevel regression analysis of </a:t>
            </a:r>
            <a:r>
              <a:rPr lang="en-US" sz="2400" b="1" dirty="0" smtClean="0">
                <a:latin typeface="Perpetua" panose="02020502060401020303" pitchFamily="18" charset="0"/>
              </a:rPr>
              <a:t>bullying victimization</a:t>
            </a:r>
            <a:endParaRPr lang="en-US" sz="2400" b="1" dirty="0">
              <a:latin typeface="Perpetua" panose="02020502060401020303" pitchFamily="18" charset="0"/>
            </a:endParaRPr>
          </a:p>
          <a:p>
            <a:pPr algn="ctr" eaLnBrk="0" hangingPunct="0">
              <a:defRPr/>
            </a:pPr>
            <a:endParaRPr lang="en-US" sz="1600" b="1" dirty="0">
              <a:solidFill>
                <a:srgbClr val="FFFF00"/>
              </a:solidFill>
              <a:latin typeface="Arial Black" pitchFamily="34" charset="0"/>
              <a:ea typeface="Arial Unicode MS" pitchFamily="34" charset="-122"/>
              <a:cs typeface="Aharoni" pitchFamily="2" charset="-79"/>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FF00"/>
                </a:solidFill>
                <a:effectLst/>
                <a:uLnTx/>
                <a:uFillTx/>
                <a:latin typeface="Arial Black" pitchFamily="34" charset="0"/>
                <a:ea typeface="Arial Unicode MS" pitchFamily="34" charset="-122"/>
                <a:cs typeface="Aharoni" pitchFamily="2" charset="-79"/>
              </a:rPr>
              <a:t/>
            </a:r>
            <a:br>
              <a:rPr kumimoji="0" lang="en-US" sz="1600" b="1" i="0" u="none" strike="noStrike" kern="1200" cap="none" spc="0" normalizeH="0" baseline="0" noProof="0" dirty="0" smtClean="0">
                <a:ln>
                  <a:noFill/>
                </a:ln>
                <a:solidFill>
                  <a:srgbClr val="FFFF00"/>
                </a:solidFill>
                <a:effectLst/>
                <a:uLnTx/>
                <a:uFillTx/>
                <a:latin typeface="Arial Black" pitchFamily="34" charset="0"/>
                <a:ea typeface="Arial Unicode MS" pitchFamily="34" charset="-122"/>
                <a:cs typeface="Aharoni" pitchFamily="2" charset="-79"/>
              </a:rPr>
            </a:br>
            <a:endParaRPr kumimoji="0" lang="en-US" sz="1600" b="1" i="0" u="none" strike="noStrike" kern="1200" cap="none" spc="0" normalizeH="0" baseline="0" noProof="0" dirty="0">
              <a:ln>
                <a:noFill/>
              </a:ln>
              <a:solidFill>
                <a:srgbClr val="FFFF00"/>
              </a:solidFill>
              <a:effectLst/>
              <a:uLnTx/>
              <a:uFillTx/>
              <a:latin typeface="Arial Black" pitchFamily="34" charset="0"/>
              <a:ea typeface="Arial Unicode MS" pitchFamily="34" charset="-122"/>
              <a:cs typeface="Aharoni" pitchFamily="2" charset="-79"/>
            </a:endParaRPr>
          </a:p>
        </p:txBody>
      </p:sp>
      <p:graphicFrame>
        <p:nvGraphicFramePr>
          <p:cNvPr id="8" name="Table 7"/>
          <p:cNvGraphicFramePr>
            <a:graphicFrameLocks noGrp="1"/>
          </p:cNvGraphicFramePr>
          <p:nvPr>
            <p:extLst>
              <p:ext uri="{D42A27DB-BD31-4B8C-83A1-F6EECF244321}">
                <p14:modId xmlns:p14="http://schemas.microsoft.com/office/powerpoint/2010/main" val="1945723994"/>
              </p:ext>
            </p:extLst>
          </p:nvPr>
        </p:nvGraphicFramePr>
        <p:xfrm>
          <a:off x="380999" y="566104"/>
          <a:ext cx="8534403" cy="6215696"/>
        </p:xfrm>
        <a:graphic>
          <a:graphicData uri="http://schemas.openxmlformats.org/drawingml/2006/table">
            <a:tbl>
              <a:tblPr/>
              <a:tblGrid>
                <a:gridCol w="3200401"/>
                <a:gridCol w="152400"/>
                <a:gridCol w="990600"/>
                <a:gridCol w="609600"/>
                <a:gridCol w="152400"/>
                <a:gridCol w="990600"/>
                <a:gridCol w="609600"/>
                <a:gridCol w="133297"/>
                <a:gridCol w="1013038"/>
                <a:gridCol w="682467"/>
              </a:tblGrid>
              <a:tr h="254992">
                <a:tc>
                  <a:txBody>
                    <a:bodyPr/>
                    <a:lstStyle/>
                    <a:p>
                      <a:pPr algn="l" fontAlgn="b"/>
                      <a:r>
                        <a:rPr lang="en-US" sz="1800" b="1" i="0" u="none" strike="noStrike" dirty="0">
                          <a:solidFill>
                            <a:srgbClr val="000000"/>
                          </a:solidFill>
                          <a:latin typeface="Arial Narrow"/>
                        </a:rPr>
                        <a:t> </a:t>
                      </a:r>
                    </a:p>
                  </a:txBody>
                  <a:tcPr marL="6272" marR="6272" marT="6272"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Arial Narrow"/>
                        </a:rPr>
                        <a:t> </a:t>
                      </a:r>
                    </a:p>
                  </a:txBody>
                  <a:tcPr marL="6272" marR="6272" marT="6272"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fontAlgn="b"/>
                      <a:r>
                        <a:rPr lang="en-US" sz="1800" b="1" i="0" u="none" strike="noStrike" dirty="0">
                          <a:solidFill>
                            <a:srgbClr val="000000"/>
                          </a:solidFill>
                          <a:latin typeface="Arial Narrow"/>
                        </a:rPr>
                        <a:t>Physical </a:t>
                      </a:r>
                      <a:endParaRPr lang="en-US" sz="1800" b="1" i="0" u="none" strike="noStrike" dirty="0" smtClean="0">
                        <a:solidFill>
                          <a:srgbClr val="000000"/>
                        </a:solidFill>
                        <a:latin typeface="Arial Narrow"/>
                      </a:endParaRPr>
                    </a:p>
                  </a:txBody>
                  <a:tcPr marL="6272" marR="6272" marT="6272"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en-US" sz="1800" b="1" i="0" u="none" strike="noStrike">
                        <a:solidFill>
                          <a:srgbClr val="000000"/>
                        </a:solidFill>
                        <a:latin typeface="Arial Narrow"/>
                      </a:endParaRPr>
                    </a:p>
                  </a:txBody>
                  <a:tcPr marL="6272" marR="6272" marT="6272"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Arial Narrow"/>
                        </a:rPr>
                        <a:t> </a:t>
                      </a:r>
                    </a:p>
                  </a:txBody>
                  <a:tcPr marL="6272" marR="6272" marT="6272"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fontAlgn="b"/>
                      <a:r>
                        <a:rPr lang="en-US" sz="1800" b="1" i="0" u="none" strike="noStrike" dirty="0">
                          <a:solidFill>
                            <a:srgbClr val="000000"/>
                          </a:solidFill>
                          <a:latin typeface="Arial Narrow"/>
                        </a:rPr>
                        <a:t>Verbal </a:t>
                      </a:r>
                    </a:p>
                  </a:txBody>
                  <a:tcPr marL="6272" marR="6272" marT="6272"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en-US" sz="1800" b="1" i="0" u="none" strike="noStrike">
                        <a:solidFill>
                          <a:srgbClr val="000000"/>
                        </a:solidFill>
                        <a:latin typeface="Arial Narrow"/>
                      </a:endParaRPr>
                    </a:p>
                  </a:txBody>
                  <a:tcPr marL="6272" marR="6272" marT="6272"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Arial Narrow"/>
                        </a:rPr>
                        <a:t> </a:t>
                      </a:r>
                    </a:p>
                  </a:txBody>
                  <a:tcPr marL="6272" marR="6272" marT="6272"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fontAlgn="b"/>
                      <a:r>
                        <a:rPr lang="en-US" sz="1800" b="1" i="0" u="none" strike="noStrike" dirty="0" smtClean="0">
                          <a:solidFill>
                            <a:srgbClr val="000000"/>
                          </a:solidFill>
                          <a:latin typeface="Arial Narrow"/>
                        </a:rPr>
                        <a:t>Social/Relational</a:t>
                      </a:r>
                      <a:endParaRPr lang="en-US" sz="1800" b="1" i="0" u="none" strike="noStrike" dirty="0">
                        <a:solidFill>
                          <a:srgbClr val="000000"/>
                        </a:solidFill>
                        <a:latin typeface="Arial Narrow"/>
                      </a:endParaRPr>
                    </a:p>
                  </a:txBody>
                  <a:tcPr marL="6272" marR="6272" marT="6272"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en-US" sz="1800" b="1" i="0" u="none" strike="noStrike" dirty="0">
                        <a:solidFill>
                          <a:srgbClr val="000000"/>
                        </a:solidFill>
                        <a:latin typeface="Arial Narrow"/>
                      </a:endParaRPr>
                    </a:p>
                  </a:txBody>
                  <a:tcPr marL="6272" marR="6272" marT="6272"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336">
                <a:tc>
                  <a:txBody>
                    <a:bodyPr/>
                    <a:lstStyle/>
                    <a:p>
                      <a:pPr algn="l" rtl="0" fontAlgn="b"/>
                      <a:r>
                        <a:rPr lang="en-US" sz="1800" b="1" i="0" u="none" strike="noStrike" dirty="0">
                          <a:solidFill>
                            <a:srgbClr val="000000"/>
                          </a:solidFill>
                          <a:latin typeface="Arial Narrow"/>
                        </a:rPr>
                        <a:t>Predicting Variables</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 </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b"/>
                      <a:r>
                        <a:rPr lang="en-US" sz="1800" b="1" i="0" u="none" strike="noStrike" dirty="0">
                          <a:solidFill>
                            <a:srgbClr val="000000"/>
                          </a:solidFill>
                          <a:latin typeface="Arial Narrow"/>
                        </a:rPr>
                        <a:t>Coefficient</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i="0" u="none" strike="noStrike" dirty="0">
                          <a:solidFill>
                            <a:srgbClr val="000000"/>
                          </a:solidFill>
                          <a:latin typeface="Arial Narrow"/>
                        </a:rPr>
                        <a:t>SE</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Arial Narrow"/>
                        </a:rPr>
                        <a:t> </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b"/>
                      <a:r>
                        <a:rPr lang="en-US" sz="1800" b="1" i="0" u="none" strike="noStrike" dirty="0">
                          <a:solidFill>
                            <a:srgbClr val="000000"/>
                          </a:solidFill>
                          <a:latin typeface="Arial Narrow"/>
                        </a:rPr>
                        <a:t>Coefficient</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i="0" u="none" strike="noStrike" dirty="0">
                          <a:solidFill>
                            <a:srgbClr val="000000"/>
                          </a:solidFill>
                          <a:latin typeface="Arial Narrow"/>
                        </a:rPr>
                        <a:t>SE</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Arial Narrow"/>
                        </a:rPr>
                        <a:t> </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b"/>
                      <a:r>
                        <a:rPr lang="en-US" sz="1800" b="1" i="0" u="none" strike="noStrike" dirty="0">
                          <a:solidFill>
                            <a:srgbClr val="000000"/>
                          </a:solidFill>
                          <a:latin typeface="Arial Narrow"/>
                        </a:rPr>
                        <a:t>Coefficient</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i="0" u="none" strike="noStrike" dirty="0">
                          <a:solidFill>
                            <a:srgbClr val="000000"/>
                          </a:solidFill>
                          <a:latin typeface="Arial Narrow"/>
                        </a:rPr>
                        <a:t>SE</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336">
                <a:tc>
                  <a:txBody>
                    <a:bodyPr/>
                    <a:lstStyle/>
                    <a:p>
                      <a:pPr algn="l" rtl="0" fontAlgn="b"/>
                      <a:r>
                        <a:rPr lang="en-US" sz="1600" b="1" i="0" u="none" strike="noStrike" dirty="0">
                          <a:solidFill>
                            <a:srgbClr val="000000"/>
                          </a:solidFill>
                          <a:latin typeface="Arial Narrow"/>
                        </a:rPr>
                        <a:t>Student-level Variables </a:t>
                      </a:r>
                    </a:p>
                  </a:txBody>
                  <a:tcPr marL="6272" marR="6272" marT="627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dirty="0">
                        <a:solidFill>
                          <a:srgbClr val="000000"/>
                        </a:solidFill>
                        <a:latin typeface="Calibri"/>
                      </a:endParaRPr>
                    </a:p>
                  </a:txBody>
                  <a:tcPr marL="6272" marR="6272" marT="6272" marB="0" anchor="b">
                    <a:lnL>
                      <a:noFill/>
                    </a:lnL>
                    <a:lnR>
                      <a:noFill/>
                    </a:lnR>
                    <a:lnT w="12700" cap="flat" cmpd="sng" algn="ctr">
                      <a:noFill/>
                      <a:prstDash val="solid"/>
                      <a:round/>
                      <a:headEnd type="none" w="med" len="med"/>
                      <a:tailEnd type="none" w="med" len="med"/>
                    </a:lnT>
                    <a:lnB>
                      <a:noFill/>
                    </a:lnB>
                  </a:tcPr>
                </a:tc>
                <a:tc>
                  <a:txBody>
                    <a:bodyPr/>
                    <a:lstStyle/>
                    <a:p>
                      <a:pPr algn="l" fontAlgn="b"/>
                      <a:r>
                        <a:rPr lang="en-US" sz="1200" b="0" i="0" u="none" strike="noStrike" dirty="0">
                          <a:solidFill>
                            <a:srgbClr val="000000"/>
                          </a:solidFill>
                          <a:latin typeface="Calibri"/>
                        </a:rPr>
                        <a:t> </a:t>
                      </a:r>
                    </a:p>
                  </a:txBody>
                  <a:tcPr marL="6272" marR="6272" marT="627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1200" b="0" i="0" u="none" strike="noStrike" dirty="0">
                          <a:solidFill>
                            <a:srgbClr val="000000"/>
                          </a:solidFill>
                          <a:latin typeface="Calibri"/>
                        </a:rPr>
                        <a:t> </a:t>
                      </a:r>
                    </a:p>
                  </a:txBody>
                  <a:tcPr marL="6272" marR="6272" marT="627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latin typeface="Calibri"/>
                      </a:endParaRPr>
                    </a:p>
                  </a:txBody>
                  <a:tcPr marL="6272" marR="6272" marT="6272" marB="0" anchor="b">
                    <a:lnL>
                      <a:noFill/>
                    </a:lnL>
                    <a:lnR>
                      <a:noFill/>
                    </a:lnR>
                    <a:lnT w="12700" cap="flat" cmpd="sng" algn="ctr">
                      <a:noFill/>
                      <a:prstDash val="solid"/>
                      <a:round/>
                      <a:headEnd type="none" w="med" len="med"/>
                      <a:tailEnd type="none" w="med" len="med"/>
                    </a:lnT>
                    <a:lnB>
                      <a:noFill/>
                    </a:lnB>
                  </a:tcPr>
                </a:tc>
                <a:tc>
                  <a:txBody>
                    <a:bodyPr/>
                    <a:lstStyle/>
                    <a:p>
                      <a:pPr algn="l" fontAlgn="b"/>
                      <a:r>
                        <a:rPr lang="en-US" sz="1200" b="0" i="0" u="none" strike="noStrike" dirty="0">
                          <a:solidFill>
                            <a:srgbClr val="000000"/>
                          </a:solidFill>
                          <a:latin typeface="Calibri"/>
                        </a:rPr>
                        <a:t> </a:t>
                      </a:r>
                    </a:p>
                  </a:txBody>
                  <a:tcPr marL="6272" marR="6272" marT="627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1200" b="0" i="0" u="none" strike="noStrike">
                          <a:solidFill>
                            <a:srgbClr val="000000"/>
                          </a:solidFill>
                          <a:latin typeface="Calibri"/>
                        </a:rPr>
                        <a:t> </a:t>
                      </a:r>
                    </a:p>
                  </a:txBody>
                  <a:tcPr marL="6272" marR="6272" marT="627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latin typeface="Calibri"/>
                      </a:endParaRPr>
                    </a:p>
                  </a:txBody>
                  <a:tcPr marL="6272" marR="6272" marT="6272" marB="0" anchor="b">
                    <a:lnL>
                      <a:noFill/>
                    </a:lnL>
                    <a:lnR>
                      <a:noFill/>
                    </a:lnR>
                    <a:lnT w="12700" cap="flat" cmpd="sng" algn="ctr">
                      <a:noFill/>
                      <a:prstDash val="solid"/>
                      <a:round/>
                      <a:headEnd type="none" w="med" len="med"/>
                      <a:tailEnd type="none" w="med" len="med"/>
                    </a:lnT>
                    <a:lnB>
                      <a:noFill/>
                    </a:lnB>
                  </a:tcPr>
                </a:tc>
                <a:tc>
                  <a:txBody>
                    <a:bodyPr/>
                    <a:lstStyle/>
                    <a:p>
                      <a:pPr algn="l" fontAlgn="b"/>
                      <a:r>
                        <a:rPr lang="en-US" sz="1200" b="0" i="0" u="none" strike="noStrike">
                          <a:solidFill>
                            <a:srgbClr val="000000"/>
                          </a:solidFill>
                          <a:latin typeface="Calibri"/>
                        </a:rPr>
                        <a:t> </a:t>
                      </a:r>
                    </a:p>
                  </a:txBody>
                  <a:tcPr marL="6272" marR="6272" marT="627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1200" b="0" i="0" u="none" strike="noStrike">
                          <a:solidFill>
                            <a:srgbClr val="000000"/>
                          </a:solidFill>
                          <a:latin typeface="Calibri"/>
                        </a:rPr>
                        <a:t> </a:t>
                      </a:r>
                    </a:p>
                  </a:txBody>
                  <a:tcPr marL="6272" marR="6272" marT="6272" marB="0" anchor="b">
                    <a:lnL>
                      <a:noFill/>
                    </a:lnL>
                    <a:lnR>
                      <a:noFill/>
                    </a:lnR>
                    <a:lnT w="12700" cap="flat" cmpd="sng" algn="ctr">
                      <a:solidFill>
                        <a:schemeClr val="tx1"/>
                      </a:solidFill>
                      <a:prstDash val="solid"/>
                      <a:round/>
                      <a:headEnd type="none" w="med" len="med"/>
                      <a:tailEnd type="none" w="med" len="med"/>
                    </a:lnT>
                    <a:lnB>
                      <a:noFill/>
                    </a:lnB>
                  </a:tcPr>
                </a:tc>
              </a:tr>
              <a:tr h="277336">
                <a:tc>
                  <a:txBody>
                    <a:bodyPr/>
                    <a:lstStyle/>
                    <a:p>
                      <a:pPr algn="l" rtl="0" fontAlgn="b"/>
                      <a:r>
                        <a:rPr lang="en-US" sz="1600" b="1" i="0" u="none" strike="noStrike" dirty="0" smtClean="0">
                          <a:solidFill>
                            <a:srgbClr val="000000"/>
                          </a:solidFill>
                          <a:latin typeface="Arial Narrow"/>
                        </a:rPr>
                        <a:t>Individual </a:t>
                      </a:r>
                      <a:r>
                        <a:rPr lang="en-US" sz="1600" b="1" i="0" u="none" strike="noStrike" dirty="0">
                          <a:solidFill>
                            <a:srgbClr val="000000"/>
                          </a:solidFill>
                          <a:latin typeface="Arial Narrow"/>
                        </a:rPr>
                        <a:t>Characteristics </a:t>
                      </a:r>
                    </a:p>
                  </a:txBody>
                  <a:tcPr marL="6272" marR="6272" marT="6272"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l" fontAlgn="b"/>
                      <a:endParaRPr lang="en-US" sz="12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l" fontAlgn="b"/>
                      <a:endParaRPr lang="en-US" sz="1200" b="0" i="0" u="none" strike="noStrike">
                        <a:solidFill>
                          <a:srgbClr val="000000"/>
                        </a:solidFill>
                        <a:latin typeface="Arial Narrow"/>
                      </a:endParaRPr>
                    </a:p>
                  </a:txBody>
                  <a:tcPr marL="6272" marR="6272" marT="6272" marB="0" anchor="b">
                    <a:lnL>
                      <a:noFill/>
                    </a:lnL>
                    <a:lnR>
                      <a:noFill/>
                    </a:lnR>
                    <a:lnT>
                      <a:noFill/>
                    </a:lnT>
                    <a:lnB>
                      <a:noFill/>
                    </a:lnB>
                  </a:tcPr>
                </a:tc>
                <a:tc>
                  <a:txBody>
                    <a:bodyPr/>
                    <a:lstStyle/>
                    <a:p>
                      <a:pPr algn="l" fontAlgn="b"/>
                      <a:endParaRPr lang="en-US" sz="1200" b="0" i="0" u="none" strike="noStrike">
                        <a:solidFill>
                          <a:srgbClr val="000000"/>
                        </a:solidFill>
                        <a:latin typeface="Arial Narrow"/>
                      </a:endParaRPr>
                    </a:p>
                  </a:txBody>
                  <a:tcPr marL="6272" marR="6272" marT="6272" marB="0" anchor="b">
                    <a:lnL>
                      <a:noFill/>
                    </a:lnL>
                    <a:lnR>
                      <a:noFill/>
                    </a:lnR>
                    <a:lnT>
                      <a:noFill/>
                    </a:lnT>
                    <a:lnB>
                      <a:noFill/>
                    </a:lnB>
                  </a:tcPr>
                </a:tc>
                <a:tc>
                  <a:txBody>
                    <a:bodyPr/>
                    <a:lstStyle/>
                    <a:p>
                      <a:pPr algn="l" fontAlgn="b"/>
                      <a:endParaRPr lang="en-US" sz="1200" b="0" i="0" u="none" strike="noStrike">
                        <a:solidFill>
                          <a:srgbClr val="000000"/>
                        </a:solidFill>
                        <a:latin typeface="Arial Narrow"/>
                      </a:endParaRPr>
                    </a:p>
                  </a:txBody>
                  <a:tcPr marL="6272" marR="6272" marT="6272" marB="0" anchor="b">
                    <a:lnL>
                      <a:noFill/>
                    </a:lnL>
                    <a:lnR>
                      <a:noFill/>
                    </a:lnR>
                    <a:lnT>
                      <a:noFill/>
                    </a:lnT>
                    <a:lnB>
                      <a:noFill/>
                    </a:lnB>
                  </a:tcPr>
                </a:tc>
                <a:tc>
                  <a:txBody>
                    <a:bodyPr/>
                    <a:lstStyle/>
                    <a:p>
                      <a:pPr algn="l" fontAlgn="b"/>
                      <a:endParaRPr lang="en-US" sz="1200" b="0" i="0" u="none" strike="noStrike">
                        <a:solidFill>
                          <a:srgbClr val="000000"/>
                        </a:solidFill>
                        <a:latin typeface="Arial Narrow"/>
                      </a:endParaRPr>
                    </a:p>
                  </a:txBody>
                  <a:tcPr marL="6272" marR="6272" marT="6272" marB="0" anchor="b">
                    <a:lnL>
                      <a:noFill/>
                    </a:lnL>
                    <a:lnR>
                      <a:noFill/>
                    </a:lnR>
                    <a:lnT>
                      <a:noFill/>
                    </a:lnT>
                    <a:lnB>
                      <a:noFill/>
                    </a:lnB>
                  </a:tcPr>
                </a:tc>
                <a:tc>
                  <a:txBody>
                    <a:bodyPr/>
                    <a:lstStyle/>
                    <a:p>
                      <a:pPr algn="l" fontAlgn="b"/>
                      <a:endParaRPr lang="en-US" sz="1200" b="0" i="0" u="none" strike="noStrike">
                        <a:solidFill>
                          <a:srgbClr val="000000"/>
                        </a:solidFill>
                        <a:latin typeface="Arial Narrow"/>
                      </a:endParaRPr>
                    </a:p>
                  </a:txBody>
                  <a:tcPr marL="6272" marR="6272" marT="6272" marB="0" anchor="b">
                    <a:lnL>
                      <a:noFill/>
                    </a:lnL>
                    <a:lnR>
                      <a:noFill/>
                    </a:lnR>
                    <a:lnT>
                      <a:noFill/>
                    </a:lnT>
                    <a:lnB>
                      <a:noFill/>
                    </a:lnB>
                  </a:tcPr>
                </a:tc>
                <a:tc>
                  <a:txBody>
                    <a:bodyPr/>
                    <a:lstStyle/>
                    <a:p>
                      <a:pPr algn="l" fontAlgn="b"/>
                      <a:endParaRPr lang="en-US" sz="1200" b="0" i="0" u="none" strike="noStrike">
                        <a:solidFill>
                          <a:srgbClr val="000000"/>
                        </a:solidFill>
                        <a:latin typeface="Arial Narrow"/>
                      </a:endParaRPr>
                    </a:p>
                  </a:txBody>
                  <a:tcPr marL="6272" marR="6272" marT="6272" marB="0" anchor="b">
                    <a:lnL>
                      <a:noFill/>
                    </a:lnL>
                    <a:lnR>
                      <a:noFill/>
                    </a:lnR>
                    <a:lnT>
                      <a:noFill/>
                    </a:lnT>
                    <a:lnB>
                      <a:noFill/>
                    </a:lnB>
                  </a:tcPr>
                </a:tc>
              </a:tr>
              <a:tr h="254992">
                <a:tc>
                  <a:txBody>
                    <a:bodyPr/>
                    <a:lstStyle/>
                    <a:p>
                      <a:pPr algn="l" rtl="0" fontAlgn="b"/>
                      <a:r>
                        <a:rPr lang="en-US" sz="1400" b="0" i="0" u="none" strike="noStrike" dirty="0" smtClean="0">
                          <a:solidFill>
                            <a:srgbClr val="000000"/>
                          </a:solidFill>
                          <a:latin typeface="Arial Narrow"/>
                        </a:rPr>
                        <a:t>   Grade </a:t>
                      </a:r>
                      <a:r>
                        <a:rPr lang="en-US" sz="1400" b="0" i="0" u="none" strike="noStrike" dirty="0">
                          <a:solidFill>
                            <a:srgbClr val="000000"/>
                          </a:solidFill>
                          <a:latin typeface="Arial Narrow"/>
                        </a:rPr>
                        <a:t>Level _D1 (Elementary </a:t>
                      </a:r>
                      <a:r>
                        <a:rPr lang="en-US" sz="1400" b="0" i="0" u="none" strike="noStrike" dirty="0" err="1">
                          <a:solidFill>
                            <a:srgbClr val="000000"/>
                          </a:solidFill>
                          <a:latin typeface="Arial Narrow"/>
                        </a:rPr>
                        <a:t>v.s</a:t>
                      </a:r>
                      <a:r>
                        <a:rPr lang="en-US" sz="1400" b="0" i="0" u="none" strike="noStrike" dirty="0">
                          <a:solidFill>
                            <a:srgbClr val="000000"/>
                          </a:solidFill>
                          <a:latin typeface="Arial Narrow"/>
                        </a:rPr>
                        <a:t>. Middle) </a:t>
                      </a:r>
                    </a:p>
                  </a:txBody>
                  <a:tcPr marL="56444" marR="6272" marT="6272"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-0.17** </a:t>
                      </a:r>
                    </a:p>
                  </a:txBody>
                  <a:tcPr marL="6272" marR="6272" marT="6272" marB="0" anchor="b">
                    <a:lnL>
                      <a:noFill/>
                    </a:lnL>
                    <a:lnR>
                      <a:noFill/>
                    </a:lnR>
                    <a:lnT>
                      <a:noFill/>
                    </a:lnT>
                    <a:lnB>
                      <a:noFill/>
                    </a:lnB>
                  </a:tcPr>
                </a:tc>
                <a:tc>
                  <a:txBody>
                    <a:bodyPr/>
                    <a:lstStyle/>
                    <a:p>
                      <a:pPr algn="ctr" rtl="0" fontAlgn="b"/>
                      <a:r>
                        <a:rPr lang="en-US" sz="1600" b="0" i="0" u="none" strike="noStrike">
                          <a:solidFill>
                            <a:srgbClr val="FF0000"/>
                          </a:solidFill>
                          <a:latin typeface="Calibri"/>
                        </a:rPr>
                        <a:t>0.06</a:t>
                      </a:r>
                    </a:p>
                  </a:txBody>
                  <a:tcPr marL="6272" marR="6272" marT="6272" marB="0" anchor="b">
                    <a:lnL>
                      <a:noFill/>
                    </a:lnL>
                    <a:lnR>
                      <a:noFill/>
                    </a:lnR>
                    <a:lnT>
                      <a:noFill/>
                    </a:lnT>
                    <a:lnB>
                      <a:noFill/>
                    </a:lnB>
                  </a:tcPr>
                </a:tc>
                <a:tc>
                  <a:txBody>
                    <a:bodyPr/>
                    <a:lstStyle/>
                    <a:p>
                      <a:pPr algn="ctr" fontAlgn="b"/>
                      <a:endParaRPr lang="en-US" sz="1600" b="0" i="0" u="none" strike="noStrike">
                        <a:solidFill>
                          <a:srgbClr val="FF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-0.20*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0.08</a:t>
                      </a:r>
                    </a:p>
                  </a:txBody>
                  <a:tcPr marL="6272" marR="6272" marT="6272" marB="0" anchor="b">
                    <a:lnL>
                      <a:noFill/>
                    </a:lnL>
                    <a:lnR>
                      <a:noFill/>
                    </a:lnR>
                    <a:lnT>
                      <a:noFill/>
                    </a:lnT>
                    <a:lnB>
                      <a:noFill/>
                    </a:lnB>
                  </a:tcPr>
                </a:tc>
                <a:tc>
                  <a:txBody>
                    <a:bodyPr/>
                    <a:lstStyle/>
                    <a:p>
                      <a:pPr algn="ctr" fontAlgn="b"/>
                      <a:endParaRPr lang="en-US" sz="1600" b="0" i="0" u="none" strike="noStrike" dirty="0">
                        <a:solidFill>
                          <a:srgbClr val="FF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-0.23*** </a:t>
                      </a:r>
                    </a:p>
                  </a:txBody>
                  <a:tcPr marL="6272" marR="6272" marT="6272" marB="0" anchor="b">
                    <a:lnL>
                      <a:noFill/>
                    </a:lnL>
                    <a:lnR>
                      <a:noFill/>
                    </a:lnR>
                    <a:lnT>
                      <a:noFill/>
                    </a:lnT>
                    <a:lnB>
                      <a:noFill/>
                    </a:lnB>
                  </a:tcPr>
                </a:tc>
                <a:tc>
                  <a:txBody>
                    <a:bodyPr/>
                    <a:lstStyle/>
                    <a:p>
                      <a:pPr algn="ctr" rtl="0" fontAlgn="b"/>
                      <a:r>
                        <a:rPr lang="en-US" sz="1600" b="0" i="0" u="none" strike="noStrike">
                          <a:solidFill>
                            <a:srgbClr val="FF0000"/>
                          </a:solidFill>
                          <a:latin typeface="Calibri"/>
                        </a:rPr>
                        <a:t>0.07</a:t>
                      </a:r>
                    </a:p>
                  </a:txBody>
                  <a:tcPr marL="6272" marR="6272" marT="6272" marB="0" anchor="b">
                    <a:lnL>
                      <a:noFill/>
                    </a:lnL>
                    <a:lnR>
                      <a:noFill/>
                    </a:lnR>
                    <a:lnT>
                      <a:noFill/>
                    </a:lnT>
                    <a:lnB>
                      <a:noFill/>
                    </a:lnB>
                  </a:tcPr>
                </a:tc>
              </a:tr>
              <a:tr h="254992">
                <a:tc>
                  <a:txBody>
                    <a:bodyPr/>
                    <a:lstStyle/>
                    <a:p>
                      <a:pPr algn="l" rtl="0" fontAlgn="b"/>
                      <a:r>
                        <a:rPr lang="en-US" sz="1400" b="0" i="0" u="none" strike="noStrike" dirty="0" smtClean="0">
                          <a:solidFill>
                            <a:srgbClr val="000000"/>
                          </a:solidFill>
                          <a:latin typeface="Arial Narrow"/>
                        </a:rPr>
                        <a:t>   Grade </a:t>
                      </a:r>
                      <a:r>
                        <a:rPr lang="en-US" sz="1400" b="0" i="0" u="none" strike="noStrike" dirty="0">
                          <a:solidFill>
                            <a:srgbClr val="000000"/>
                          </a:solidFill>
                          <a:latin typeface="Arial Narrow"/>
                        </a:rPr>
                        <a:t>Level _D2  (Elementary </a:t>
                      </a:r>
                      <a:r>
                        <a:rPr lang="en-US" sz="1400" b="0" i="0" u="none" strike="noStrike" dirty="0" err="1">
                          <a:solidFill>
                            <a:srgbClr val="000000"/>
                          </a:solidFill>
                          <a:latin typeface="Arial Narrow"/>
                        </a:rPr>
                        <a:t>v.s</a:t>
                      </a:r>
                      <a:r>
                        <a:rPr lang="en-US" sz="1400" b="0" i="0" u="none" strike="noStrike" dirty="0">
                          <a:solidFill>
                            <a:srgbClr val="000000"/>
                          </a:solidFill>
                          <a:latin typeface="Arial Narrow"/>
                        </a:rPr>
                        <a:t>. High)  </a:t>
                      </a:r>
                    </a:p>
                  </a:txBody>
                  <a:tcPr marL="56444" marR="6272" marT="6272"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-0.29***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0.09</a:t>
                      </a:r>
                    </a:p>
                  </a:txBody>
                  <a:tcPr marL="6272" marR="6272" marT="6272" marB="0" anchor="b">
                    <a:lnL>
                      <a:noFill/>
                    </a:lnL>
                    <a:lnR>
                      <a:noFill/>
                    </a:lnR>
                    <a:lnT>
                      <a:noFill/>
                    </a:lnT>
                    <a:lnB>
                      <a:noFill/>
                    </a:lnB>
                  </a:tcPr>
                </a:tc>
                <a:tc>
                  <a:txBody>
                    <a:bodyPr/>
                    <a:lstStyle/>
                    <a:p>
                      <a:pPr algn="ctr" fontAlgn="b"/>
                      <a:endParaRPr lang="en-US" sz="1600" b="0" i="0" u="none" strike="noStrike" dirty="0">
                        <a:solidFill>
                          <a:srgbClr val="FF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-0.34**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0.11</a:t>
                      </a:r>
                    </a:p>
                  </a:txBody>
                  <a:tcPr marL="6272" marR="6272" marT="6272" marB="0" anchor="b">
                    <a:lnL>
                      <a:noFill/>
                    </a:lnL>
                    <a:lnR>
                      <a:noFill/>
                    </a:lnR>
                    <a:lnT>
                      <a:noFill/>
                    </a:lnT>
                    <a:lnB>
                      <a:noFill/>
                    </a:lnB>
                  </a:tcPr>
                </a:tc>
                <a:tc>
                  <a:txBody>
                    <a:bodyPr/>
                    <a:lstStyle/>
                    <a:p>
                      <a:pPr algn="ctr" fontAlgn="b"/>
                      <a:endParaRPr lang="en-US" sz="1600" b="0" i="0" u="none" strike="noStrike" dirty="0">
                        <a:solidFill>
                          <a:srgbClr val="FF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-0.30***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0.09</a:t>
                      </a:r>
                    </a:p>
                  </a:txBody>
                  <a:tcPr marL="6272" marR="6272" marT="6272" marB="0" anchor="b">
                    <a:lnL>
                      <a:noFill/>
                    </a:lnL>
                    <a:lnR>
                      <a:noFill/>
                    </a:lnR>
                    <a:lnT>
                      <a:noFill/>
                    </a:lnT>
                    <a:lnB>
                      <a:noFill/>
                    </a:lnB>
                  </a:tcPr>
                </a:tc>
              </a:tr>
              <a:tr h="254992">
                <a:tc>
                  <a:txBody>
                    <a:bodyPr/>
                    <a:lstStyle/>
                    <a:p>
                      <a:pPr algn="l" rtl="0" fontAlgn="b"/>
                      <a:r>
                        <a:rPr lang="en-US" sz="1400" b="0" i="0" u="none" strike="noStrike" dirty="0" smtClean="0">
                          <a:solidFill>
                            <a:srgbClr val="000000"/>
                          </a:solidFill>
                          <a:latin typeface="Arial Narrow"/>
                        </a:rPr>
                        <a:t>   Gender </a:t>
                      </a:r>
                      <a:endParaRPr lang="en-US" sz="1400" b="0" i="0" u="none" strike="noStrike" dirty="0">
                        <a:solidFill>
                          <a:srgbClr val="000000"/>
                        </a:solidFill>
                        <a:latin typeface="Arial Narrow"/>
                      </a:endParaRPr>
                    </a:p>
                  </a:txBody>
                  <a:tcPr marL="56444" marR="6272" marT="6272"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-0.17***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0.01</a:t>
                      </a:r>
                    </a:p>
                  </a:txBody>
                  <a:tcPr marL="6272" marR="6272" marT="6272" marB="0" anchor="b">
                    <a:lnL>
                      <a:noFill/>
                    </a:lnL>
                    <a:lnR>
                      <a:noFill/>
                    </a:lnR>
                    <a:lnT>
                      <a:noFill/>
                    </a:lnT>
                    <a:lnB>
                      <a:noFill/>
                    </a:lnB>
                  </a:tcPr>
                </a:tc>
                <a:tc>
                  <a:txBody>
                    <a:bodyPr/>
                    <a:lstStyle/>
                    <a:p>
                      <a:pPr algn="ctr" fontAlgn="b"/>
                      <a:endParaRPr lang="en-US" sz="1600" b="0" i="0" u="none" strike="noStrike" dirty="0">
                        <a:solidFill>
                          <a:srgbClr val="FF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-0.05***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0.02</a:t>
                      </a:r>
                    </a:p>
                  </a:txBody>
                  <a:tcPr marL="6272" marR="6272" marT="6272"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000000"/>
                          </a:solidFill>
                          <a:latin typeface="Calibri"/>
                        </a:rPr>
                        <a:t>0.02</a:t>
                      </a:r>
                    </a:p>
                  </a:txBody>
                  <a:tcPr marL="6272" marR="6272" marT="6272" marB="0" anchor="b">
                    <a:lnL>
                      <a:noFill/>
                    </a:lnL>
                    <a:lnR>
                      <a:noFill/>
                    </a:lnR>
                    <a:lnT>
                      <a:noFill/>
                    </a:lnT>
                    <a:lnB>
                      <a:noFill/>
                    </a:lnB>
                  </a:tcPr>
                </a:tc>
                <a:tc>
                  <a:txBody>
                    <a:bodyPr/>
                    <a:lstStyle/>
                    <a:p>
                      <a:pPr algn="ctr" rtl="0" fontAlgn="b"/>
                      <a:r>
                        <a:rPr lang="en-US" sz="1600" b="0" i="0" u="none" strike="noStrike">
                          <a:solidFill>
                            <a:srgbClr val="000000"/>
                          </a:solidFill>
                          <a:latin typeface="Calibri"/>
                        </a:rPr>
                        <a:t>0.01</a:t>
                      </a:r>
                    </a:p>
                  </a:txBody>
                  <a:tcPr marL="6272" marR="6272" marT="6272" marB="0" anchor="b">
                    <a:lnL>
                      <a:noFill/>
                    </a:lnL>
                    <a:lnR>
                      <a:noFill/>
                    </a:lnR>
                    <a:lnT>
                      <a:noFill/>
                    </a:lnT>
                    <a:lnB>
                      <a:noFill/>
                    </a:lnB>
                  </a:tcPr>
                </a:tc>
              </a:tr>
              <a:tr h="254992">
                <a:tc>
                  <a:txBody>
                    <a:bodyPr/>
                    <a:lstStyle/>
                    <a:p>
                      <a:pPr algn="l" rtl="0" fontAlgn="b"/>
                      <a:r>
                        <a:rPr lang="en-US" sz="1400" b="0" i="0" u="none" strike="noStrike" dirty="0" smtClean="0">
                          <a:solidFill>
                            <a:srgbClr val="000000"/>
                          </a:solidFill>
                          <a:latin typeface="Arial Narrow"/>
                        </a:rPr>
                        <a:t>   Race/Ethnicity_D1 </a:t>
                      </a:r>
                      <a:r>
                        <a:rPr lang="en-US" sz="1400" b="0" i="0" u="none" strike="noStrike" dirty="0">
                          <a:solidFill>
                            <a:srgbClr val="000000"/>
                          </a:solidFill>
                          <a:latin typeface="Arial Narrow"/>
                        </a:rPr>
                        <a:t>(White </a:t>
                      </a:r>
                      <a:r>
                        <a:rPr lang="en-US" sz="1400" b="0" i="0" u="none" strike="noStrike" dirty="0" err="1">
                          <a:solidFill>
                            <a:srgbClr val="000000"/>
                          </a:solidFill>
                          <a:latin typeface="Arial Narrow"/>
                        </a:rPr>
                        <a:t>v.s</a:t>
                      </a:r>
                      <a:r>
                        <a:rPr lang="en-US" sz="1400" b="0" i="0" u="none" strike="noStrike" dirty="0">
                          <a:solidFill>
                            <a:srgbClr val="000000"/>
                          </a:solidFill>
                          <a:latin typeface="Arial Narrow"/>
                        </a:rPr>
                        <a:t>. Black) </a:t>
                      </a:r>
                    </a:p>
                  </a:txBody>
                  <a:tcPr marL="56444" marR="6272" marT="6272" marB="0" anchor="b">
                    <a:lnL>
                      <a:noFill/>
                    </a:lnL>
                    <a:lnR>
                      <a:noFill/>
                    </a:lnR>
                    <a:lnT>
                      <a:noFill/>
                    </a:lnT>
                    <a:lnB>
                      <a:noFill/>
                    </a:lnB>
                  </a:tcPr>
                </a:tc>
                <a:tc>
                  <a:txBody>
                    <a:bodyPr/>
                    <a:lstStyle/>
                    <a:p>
                      <a:pPr algn="ctr" fontAlgn="b"/>
                      <a:endParaRPr lang="en-US" sz="1100" b="0" i="0" u="none" strike="noStrike" dirty="0">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-0.13***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0.02</a:t>
                      </a:r>
                    </a:p>
                  </a:txBody>
                  <a:tcPr marL="6272" marR="6272" marT="6272" marB="0" anchor="b">
                    <a:lnL>
                      <a:noFill/>
                    </a:lnL>
                    <a:lnR>
                      <a:noFill/>
                    </a:lnR>
                    <a:lnT>
                      <a:noFill/>
                    </a:lnT>
                    <a:lnB>
                      <a:noFill/>
                    </a:lnB>
                  </a:tcPr>
                </a:tc>
                <a:tc>
                  <a:txBody>
                    <a:bodyPr/>
                    <a:lstStyle/>
                    <a:p>
                      <a:pPr algn="ctr" fontAlgn="b"/>
                      <a:endParaRPr lang="en-US" sz="1600" b="0" i="0" u="none" strike="noStrike" dirty="0">
                        <a:solidFill>
                          <a:srgbClr val="FF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-0.22***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0.02</a:t>
                      </a:r>
                    </a:p>
                  </a:txBody>
                  <a:tcPr marL="6272" marR="6272" marT="6272" marB="0" anchor="b">
                    <a:lnL>
                      <a:noFill/>
                    </a:lnL>
                    <a:lnR>
                      <a:noFill/>
                    </a:lnR>
                    <a:lnT>
                      <a:noFill/>
                    </a:lnT>
                    <a:lnB>
                      <a:noFill/>
                    </a:lnB>
                  </a:tcPr>
                </a:tc>
                <a:tc>
                  <a:txBody>
                    <a:bodyPr/>
                    <a:lstStyle/>
                    <a:p>
                      <a:pPr algn="ctr" fontAlgn="b"/>
                      <a:endParaRPr lang="en-US" sz="1600" b="0" i="0" u="none" strike="noStrike" dirty="0">
                        <a:solidFill>
                          <a:srgbClr val="FF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-0.13***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0.02</a:t>
                      </a:r>
                    </a:p>
                  </a:txBody>
                  <a:tcPr marL="6272" marR="6272" marT="6272" marB="0" anchor="b">
                    <a:lnL>
                      <a:noFill/>
                    </a:lnL>
                    <a:lnR>
                      <a:noFill/>
                    </a:lnR>
                    <a:lnT>
                      <a:noFill/>
                    </a:lnT>
                    <a:lnB>
                      <a:noFill/>
                    </a:lnB>
                  </a:tcPr>
                </a:tc>
              </a:tr>
              <a:tr h="254992">
                <a:tc>
                  <a:txBody>
                    <a:bodyPr/>
                    <a:lstStyle/>
                    <a:p>
                      <a:pPr algn="l" rtl="0" fontAlgn="b"/>
                      <a:r>
                        <a:rPr lang="en-US" sz="1400" b="0" i="0" u="none" strike="noStrike" dirty="0" smtClean="0">
                          <a:solidFill>
                            <a:srgbClr val="000000"/>
                          </a:solidFill>
                          <a:latin typeface="Arial Narrow"/>
                        </a:rPr>
                        <a:t>   Race/Ethnicity_D2 </a:t>
                      </a:r>
                      <a:r>
                        <a:rPr lang="en-US" sz="1400" b="0" i="0" u="none" strike="noStrike" dirty="0">
                          <a:solidFill>
                            <a:srgbClr val="000000"/>
                          </a:solidFill>
                          <a:latin typeface="Arial Narrow"/>
                        </a:rPr>
                        <a:t>(White </a:t>
                      </a:r>
                      <a:r>
                        <a:rPr lang="en-US" sz="1400" b="0" i="0" u="none" strike="noStrike" dirty="0" err="1">
                          <a:solidFill>
                            <a:srgbClr val="000000"/>
                          </a:solidFill>
                          <a:latin typeface="Arial Narrow"/>
                        </a:rPr>
                        <a:t>v.s</a:t>
                      </a:r>
                      <a:r>
                        <a:rPr lang="en-US" sz="1400" b="0" i="0" u="none" strike="noStrike" dirty="0">
                          <a:solidFill>
                            <a:srgbClr val="000000"/>
                          </a:solidFill>
                          <a:latin typeface="Arial Narrow"/>
                        </a:rPr>
                        <a:t>. Hispanic)  </a:t>
                      </a:r>
                    </a:p>
                  </a:txBody>
                  <a:tcPr marL="56444" marR="6272" marT="6272"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-0.13***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0.02</a:t>
                      </a:r>
                    </a:p>
                  </a:txBody>
                  <a:tcPr marL="6272" marR="6272" marT="6272" marB="0" anchor="b">
                    <a:lnL>
                      <a:noFill/>
                    </a:lnL>
                    <a:lnR>
                      <a:noFill/>
                    </a:lnR>
                    <a:lnT>
                      <a:noFill/>
                    </a:lnT>
                    <a:lnB>
                      <a:noFill/>
                    </a:lnB>
                  </a:tcPr>
                </a:tc>
                <a:tc>
                  <a:txBody>
                    <a:bodyPr/>
                    <a:lstStyle/>
                    <a:p>
                      <a:pPr algn="ctr" fontAlgn="b"/>
                      <a:endParaRPr lang="en-US" sz="1600" b="0" i="0" u="none" strike="noStrike">
                        <a:solidFill>
                          <a:srgbClr val="FF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-0.27***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0.03</a:t>
                      </a:r>
                    </a:p>
                  </a:txBody>
                  <a:tcPr marL="6272" marR="6272" marT="6272" marB="0" anchor="b">
                    <a:lnL>
                      <a:noFill/>
                    </a:lnL>
                    <a:lnR>
                      <a:noFill/>
                    </a:lnR>
                    <a:lnT>
                      <a:noFill/>
                    </a:lnT>
                    <a:lnB>
                      <a:noFill/>
                    </a:lnB>
                  </a:tcPr>
                </a:tc>
                <a:tc>
                  <a:txBody>
                    <a:bodyPr/>
                    <a:lstStyle/>
                    <a:p>
                      <a:pPr algn="ctr" fontAlgn="b"/>
                      <a:endParaRPr lang="en-US" sz="1600" b="0" i="0" u="none" strike="noStrike">
                        <a:solidFill>
                          <a:srgbClr val="FF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a:solidFill>
                            <a:srgbClr val="FF0000"/>
                          </a:solidFill>
                          <a:latin typeface="Calibri"/>
                        </a:rPr>
                        <a:t>-0.15***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0.02</a:t>
                      </a:r>
                    </a:p>
                  </a:txBody>
                  <a:tcPr marL="6272" marR="6272" marT="6272" marB="0" anchor="b">
                    <a:lnL>
                      <a:noFill/>
                    </a:lnL>
                    <a:lnR>
                      <a:noFill/>
                    </a:lnR>
                    <a:lnT>
                      <a:noFill/>
                    </a:lnT>
                    <a:lnB>
                      <a:noFill/>
                    </a:lnB>
                  </a:tcPr>
                </a:tc>
              </a:tr>
              <a:tr h="254992">
                <a:tc>
                  <a:txBody>
                    <a:bodyPr/>
                    <a:lstStyle/>
                    <a:p>
                      <a:pPr algn="l" rtl="0" fontAlgn="b"/>
                      <a:r>
                        <a:rPr lang="en-US" sz="1400" b="0" i="0" u="none" strike="noStrike" dirty="0" smtClean="0">
                          <a:solidFill>
                            <a:srgbClr val="000000"/>
                          </a:solidFill>
                          <a:latin typeface="Arial Narrow"/>
                        </a:rPr>
                        <a:t>   Race/Ethnicity_D3 </a:t>
                      </a:r>
                      <a:r>
                        <a:rPr lang="en-US" sz="1400" b="0" i="0" u="none" strike="noStrike" dirty="0">
                          <a:solidFill>
                            <a:srgbClr val="000000"/>
                          </a:solidFill>
                          <a:latin typeface="Arial Narrow"/>
                        </a:rPr>
                        <a:t>(White </a:t>
                      </a:r>
                      <a:r>
                        <a:rPr lang="en-US" sz="1400" b="0" i="0" u="none" strike="noStrike" dirty="0" err="1">
                          <a:solidFill>
                            <a:srgbClr val="000000"/>
                          </a:solidFill>
                          <a:latin typeface="Arial Narrow"/>
                        </a:rPr>
                        <a:t>v.s</a:t>
                      </a:r>
                      <a:r>
                        <a:rPr lang="en-US" sz="1400" b="0" i="0" u="none" strike="noStrike" dirty="0">
                          <a:solidFill>
                            <a:srgbClr val="000000"/>
                          </a:solidFill>
                          <a:latin typeface="Arial Narrow"/>
                        </a:rPr>
                        <a:t>. Asian)  </a:t>
                      </a:r>
                    </a:p>
                  </a:txBody>
                  <a:tcPr marL="56444" marR="6272" marT="6272"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000000"/>
                          </a:solidFill>
                          <a:latin typeface="Calibri"/>
                        </a:rPr>
                        <a:t>0.06</a:t>
                      </a:r>
                    </a:p>
                  </a:txBody>
                  <a:tcPr marL="6272" marR="6272" marT="6272" marB="0" anchor="b">
                    <a:lnL>
                      <a:noFill/>
                    </a:lnL>
                    <a:lnR>
                      <a:noFill/>
                    </a:lnR>
                    <a:lnT>
                      <a:noFill/>
                    </a:lnT>
                    <a:lnB>
                      <a:noFill/>
                    </a:lnB>
                  </a:tcPr>
                </a:tc>
                <a:tc>
                  <a:txBody>
                    <a:bodyPr/>
                    <a:lstStyle/>
                    <a:p>
                      <a:pPr algn="ctr" rtl="0" fontAlgn="b"/>
                      <a:r>
                        <a:rPr lang="en-US" sz="1600" b="0" i="0" u="none" strike="noStrike">
                          <a:solidFill>
                            <a:srgbClr val="000000"/>
                          </a:solidFill>
                          <a:latin typeface="Calibri"/>
                        </a:rPr>
                        <a:t>0.03</a:t>
                      </a: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000000"/>
                          </a:solidFill>
                          <a:latin typeface="Calibri"/>
                        </a:rPr>
                        <a:t>0.03</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000000"/>
                          </a:solidFill>
                          <a:latin typeface="Calibri"/>
                        </a:rPr>
                        <a:t>0.04</a:t>
                      </a: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000000"/>
                          </a:solidFill>
                          <a:latin typeface="Calibri"/>
                        </a:rPr>
                        <a:t>0.06</a:t>
                      </a:r>
                    </a:p>
                  </a:txBody>
                  <a:tcPr marL="6272" marR="6272" marT="6272" marB="0" anchor="b">
                    <a:lnL>
                      <a:noFill/>
                    </a:lnL>
                    <a:lnR>
                      <a:noFill/>
                    </a:lnR>
                    <a:lnT>
                      <a:noFill/>
                    </a:lnT>
                    <a:lnB>
                      <a:noFill/>
                    </a:lnB>
                  </a:tcPr>
                </a:tc>
                <a:tc>
                  <a:txBody>
                    <a:bodyPr/>
                    <a:lstStyle/>
                    <a:p>
                      <a:pPr algn="ctr" rtl="0" fontAlgn="b"/>
                      <a:r>
                        <a:rPr lang="en-US" sz="1600" b="0" i="0" u="none" strike="noStrike">
                          <a:solidFill>
                            <a:srgbClr val="000000"/>
                          </a:solidFill>
                          <a:latin typeface="Calibri"/>
                        </a:rPr>
                        <a:t>0.04</a:t>
                      </a:r>
                    </a:p>
                  </a:txBody>
                  <a:tcPr marL="6272" marR="6272" marT="6272" marB="0" anchor="b">
                    <a:lnL>
                      <a:noFill/>
                    </a:lnL>
                    <a:lnR>
                      <a:noFill/>
                    </a:lnR>
                    <a:lnT>
                      <a:noFill/>
                    </a:lnT>
                    <a:lnB>
                      <a:noFill/>
                    </a:lnB>
                  </a:tcPr>
                </a:tc>
              </a:tr>
              <a:tr h="254992">
                <a:tc>
                  <a:txBody>
                    <a:bodyPr/>
                    <a:lstStyle/>
                    <a:p>
                      <a:pPr algn="l" rtl="0" fontAlgn="b"/>
                      <a:r>
                        <a:rPr lang="en-US" sz="1400" b="0" i="0" u="none" strike="noStrike" dirty="0" smtClean="0">
                          <a:solidFill>
                            <a:srgbClr val="000000"/>
                          </a:solidFill>
                          <a:latin typeface="Arial Narrow"/>
                        </a:rPr>
                        <a:t>   </a:t>
                      </a:r>
                      <a:r>
                        <a:rPr lang="en-US" sz="1400" b="0" i="0" u="none" strike="noStrike" dirty="0">
                          <a:solidFill>
                            <a:srgbClr val="000000"/>
                          </a:solidFill>
                          <a:latin typeface="Arial Narrow"/>
                        </a:rPr>
                        <a:t>Race/Ethnicity_D4 (White  </a:t>
                      </a:r>
                      <a:r>
                        <a:rPr lang="en-US" sz="1400" b="0" i="0" u="none" strike="noStrike" dirty="0" err="1">
                          <a:solidFill>
                            <a:srgbClr val="000000"/>
                          </a:solidFill>
                          <a:latin typeface="Arial Narrow"/>
                        </a:rPr>
                        <a:t>v.s</a:t>
                      </a:r>
                      <a:r>
                        <a:rPr lang="en-US" sz="1400" b="0" i="0" u="none" strike="noStrike" dirty="0">
                          <a:solidFill>
                            <a:srgbClr val="000000"/>
                          </a:solidFill>
                          <a:latin typeface="Arial Narrow"/>
                        </a:rPr>
                        <a:t>. Others)  </a:t>
                      </a:r>
                    </a:p>
                  </a:txBody>
                  <a:tcPr marL="56444" marR="6272" marT="6272"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a:solidFill>
                            <a:srgbClr val="000000"/>
                          </a:solidFill>
                          <a:latin typeface="Calibri"/>
                        </a:rPr>
                        <a:t>-0.04</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000000"/>
                          </a:solidFill>
                          <a:latin typeface="Calibri"/>
                        </a:rPr>
                        <a:t>0.02</a:t>
                      </a:r>
                    </a:p>
                  </a:txBody>
                  <a:tcPr marL="6272" marR="6272" marT="6272"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smtClean="0">
                          <a:solidFill>
                            <a:srgbClr val="FF0000"/>
                          </a:solidFill>
                          <a:latin typeface="Calibri"/>
                        </a:rPr>
                        <a:t>- 0.09</a:t>
                      </a:r>
                      <a:r>
                        <a:rPr lang="en-US" sz="1600" b="0" i="0" u="none" strike="noStrike" dirty="0">
                          <a:solidFill>
                            <a:srgbClr val="FF0000"/>
                          </a:solidFill>
                          <a:latin typeface="Calibri"/>
                        </a:rPr>
                        <a:t>***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0.02</a:t>
                      </a:r>
                    </a:p>
                  </a:txBody>
                  <a:tcPr marL="6272" marR="6272" marT="6272" marB="0" anchor="b">
                    <a:lnL>
                      <a:noFill/>
                    </a:lnL>
                    <a:lnR>
                      <a:noFill/>
                    </a:lnR>
                    <a:lnT>
                      <a:noFill/>
                    </a:lnT>
                    <a:lnB>
                      <a:noFill/>
                    </a:lnB>
                  </a:tcPr>
                </a:tc>
                <a:tc>
                  <a:txBody>
                    <a:bodyPr/>
                    <a:lstStyle/>
                    <a:p>
                      <a:pPr algn="ctr" fontAlgn="b"/>
                      <a:endParaRPr lang="en-US" sz="1600" b="0" i="0" u="none" strike="noStrike" dirty="0">
                        <a:solidFill>
                          <a:srgbClr val="FF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-0.04**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000000"/>
                          </a:solidFill>
                          <a:latin typeface="Calibri"/>
                        </a:rPr>
                        <a:t>0.02</a:t>
                      </a:r>
                    </a:p>
                  </a:txBody>
                  <a:tcPr marL="6272" marR="6272" marT="6272" marB="0" anchor="b">
                    <a:lnL>
                      <a:noFill/>
                    </a:lnL>
                    <a:lnR>
                      <a:noFill/>
                    </a:lnR>
                    <a:lnT>
                      <a:noFill/>
                    </a:lnT>
                    <a:lnB>
                      <a:noFill/>
                    </a:lnB>
                  </a:tcPr>
                </a:tc>
              </a:tr>
              <a:tr h="254992">
                <a:tc>
                  <a:txBody>
                    <a:bodyPr/>
                    <a:lstStyle/>
                    <a:p>
                      <a:pPr algn="l" rtl="0" fontAlgn="b"/>
                      <a:r>
                        <a:rPr lang="en-US" sz="1600" b="0" i="0" u="none" strike="noStrike" dirty="0">
                          <a:solidFill>
                            <a:srgbClr val="000000"/>
                          </a:solidFill>
                          <a:latin typeface="Arial Narrow"/>
                        </a:rPr>
                        <a:t> </a:t>
                      </a:r>
                      <a:r>
                        <a:rPr lang="en-US" sz="1600" b="1" i="0" u="none" strike="noStrike" dirty="0" smtClean="0">
                          <a:solidFill>
                            <a:srgbClr val="000000"/>
                          </a:solidFill>
                          <a:latin typeface="Arial Narrow"/>
                        </a:rPr>
                        <a:t>School </a:t>
                      </a:r>
                      <a:r>
                        <a:rPr lang="en-US" sz="1600" b="1" i="0" u="none" strike="noStrike" dirty="0">
                          <a:solidFill>
                            <a:srgbClr val="000000"/>
                          </a:solidFill>
                          <a:latin typeface="Arial Narrow"/>
                        </a:rPr>
                        <a:t>Climate Factors </a:t>
                      </a:r>
                      <a:endParaRPr lang="en-US" sz="1600" b="0" i="0" u="none" strike="noStrike" dirty="0">
                        <a:solidFill>
                          <a:srgbClr val="000000"/>
                        </a:solidFill>
                        <a:latin typeface="Arial Narrow"/>
                      </a:endParaRPr>
                    </a:p>
                  </a:txBody>
                  <a:tcPr marL="6272" marR="6272" marT="6272"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r>
              <a:tr h="254992">
                <a:tc>
                  <a:txBody>
                    <a:bodyPr/>
                    <a:lstStyle/>
                    <a:p>
                      <a:pPr algn="l" rtl="0" fontAlgn="b"/>
                      <a:r>
                        <a:rPr lang="en-US" sz="1400" b="0" i="0" u="none" strike="noStrike" dirty="0" smtClean="0">
                          <a:solidFill>
                            <a:srgbClr val="000000"/>
                          </a:solidFill>
                          <a:latin typeface="Arial Narrow"/>
                        </a:rPr>
                        <a:t>  Teacher-Student </a:t>
                      </a:r>
                      <a:r>
                        <a:rPr lang="en-US" sz="1400" b="0" i="0" u="none" strike="noStrike" dirty="0">
                          <a:solidFill>
                            <a:srgbClr val="000000"/>
                          </a:solidFill>
                          <a:latin typeface="Arial Narrow"/>
                        </a:rPr>
                        <a:t>Relations</a:t>
                      </a:r>
                    </a:p>
                  </a:txBody>
                  <a:tcPr marL="56444" marR="6272" marT="6272"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0.06*** </a:t>
                      </a:r>
                    </a:p>
                  </a:txBody>
                  <a:tcPr marL="6272" marR="6272" marT="6272" marB="0" anchor="b">
                    <a:lnL>
                      <a:noFill/>
                    </a:lnL>
                    <a:lnR>
                      <a:noFill/>
                    </a:lnR>
                    <a:lnT>
                      <a:noFill/>
                    </a:lnT>
                    <a:lnB>
                      <a:noFill/>
                    </a:lnB>
                  </a:tcPr>
                </a:tc>
                <a:tc>
                  <a:txBody>
                    <a:bodyPr/>
                    <a:lstStyle/>
                    <a:p>
                      <a:pPr algn="ctr" rtl="0" fontAlgn="b"/>
                      <a:r>
                        <a:rPr lang="en-US" sz="1600" b="0" i="0" u="none" strike="noStrike">
                          <a:solidFill>
                            <a:srgbClr val="FF0000"/>
                          </a:solidFill>
                          <a:latin typeface="Calibri"/>
                        </a:rPr>
                        <a:t>0.02</a:t>
                      </a:r>
                    </a:p>
                  </a:txBody>
                  <a:tcPr marL="6272" marR="6272" marT="6272" marB="0" anchor="b">
                    <a:lnL>
                      <a:noFill/>
                    </a:lnL>
                    <a:lnR>
                      <a:noFill/>
                    </a:lnR>
                    <a:lnT>
                      <a:noFill/>
                    </a:lnT>
                    <a:lnB>
                      <a:noFill/>
                    </a:lnB>
                  </a:tcPr>
                </a:tc>
                <a:tc>
                  <a:txBody>
                    <a:bodyPr/>
                    <a:lstStyle/>
                    <a:p>
                      <a:pPr algn="ctr" fontAlgn="b"/>
                      <a:endParaRPr lang="en-US" sz="1600" b="0" i="0" u="none" strike="noStrike">
                        <a:solidFill>
                          <a:srgbClr val="FF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0.12***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0.02</a:t>
                      </a:r>
                    </a:p>
                  </a:txBody>
                  <a:tcPr marL="6272" marR="6272" marT="6272" marB="0" anchor="b">
                    <a:lnL>
                      <a:noFill/>
                    </a:lnL>
                    <a:lnR>
                      <a:noFill/>
                    </a:lnR>
                    <a:lnT>
                      <a:noFill/>
                    </a:lnT>
                    <a:lnB>
                      <a:noFill/>
                    </a:lnB>
                  </a:tcPr>
                </a:tc>
                <a:tc>
                  <a:txBody>
                    <a:bodyPr/>
                    <a:lstStyle/>
                    <a:p>
                      <a:pPr algn="ctr" fontAlgn="b"/>
                      <a:endParaRPr lang="en-US" sz="1600" b="0" i="0" u="none" strike="noStrike" dirty="0">
                        <a:solidFill>
                          <a:srgbClr val="FF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0.10*** </a:t>
                      </a:r>
                    </a:p>
                  </a:txBody>
                  <a:tcPr marL="6272" marR="6272" marT="6272" marB="0" anchor="b">
                    <a:lnL>
                      <a:noFill/>
                    </a:lnL>
                    <a:lnR>
                      <a:noFill/>
                    </a:lnR>
                    <a:lnT>
                      <a:noFill/>
                    </a:lnT>
                    <a:lnB>
                      <a:noFill/>
                    </a:lnB>
                  </a:tcPr>
                </a:tc>
                <a:tc>
                  <a:txBody>
                    <a:bodyPr/>
                    <a:lstStyle/>
                    <a:p>
                      <a:pPr algn="ctr" rtl="0" fontAlgn="b"/>
                      <a:r>
                        <a:rPr lang="en-US" sz="1600" b="0" i="0" u="none" strike="noStrike">
                          <a:solidFill>
                            <a:srgbClr val="FF0000"/>
                          </a:solidFill>
                          <a:latin typeface="Calibri"/>
                        </a:rPr>
                        <a:t>0.02</a:t>
                      </a:r>
                    </a:p>
                  </a:txBody>
                  <a:tcPr marL="6272" marR="6272" marT="6272" marB="0" anchor="b">
                    <a:lnL>
                      <a:noFill/>
                    </a:lnL>
                    <a:lnR>
                      <a:noFill/>
                    </a:lnR>
                    <a:lnT>
                      <a:noFill/>
                    </a:lnT>
                    <a:lnB>
                      <a:noFill/>
                    </a:lnB>
                  </a:tcPr>
                </a:tc>
              </a:tr>
              <a:tr h="254992">
                <a:tc>
                  <a:txBody>
                    <a:bodyPr/>
                    <a:lstStyle/>
                    <a:p>
                      <a:pPr algn="l" rtl="0" fontAlgn="b"/>
                      <a:r>
                        <a:rPr lang="en-US" sz="1400" b="0" i="0" u="none" strike="noStrike" dirty="0" smtClean="0">
                          <a:solidFill>
                            <a:srgbClr val="000000"/>
                          </a:solidFill>
                          <a:latin typeface="Arial Narrow"/>
                        </a:rPr>
                        <a:t>  Student-Student </a:t>
                      </a:r>
                      <a:r>
                        <a:rPr lang="en-US" sz="1400" b="0" i="0" u="none" strike="noStrike" dirty="0">
                          <a:solidFill>
                            <a:srgbClr val="000000"/>
                          </a:solidFill>
                          <a:latin typeface="Arial Narrow"/>
                        </a:rPr>
                        <a:t>Relations </a:t>
                      </a:r>
                    </a:p>
                  </a:txBody>
                  <a:tcPr marL="56444" marR="6272" marT="6272"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-0.25***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0.02</a:t>
                      </a:r>
                    </a:p>
                  </a:txBody>
                  <a:tcPr marL="6272" marR="6272" marT="6272" marB="0" anchor="b">
                    <a:lnL>
                      <a:noFill/>
                    </a:lnL>
                    <a:lnR>
                      <a:noFill/>
                    </a:lnR>
                    <a:lnT>
                      <a:noFill/>
                    </a:lnT>
                    <a:lnB>
                      <a:noFill/>
                    </a:lnB>
                  </a:tcPr>
                </a:tc>
                <a:tc>
                  <a:txBody>
                    <a:bodyPr/>
                    <a:lstStyle/>
                    <a:p>
                      <a:pPr algn="ctr" fontAlgn="b"/>
                      <a:endParaRPr lang="en-US" sz="1600" b="0" i="0" u="none" strike="noStrike" dirty="0">
                        <a:solidFill>
                          <a:srgbClr val="FF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smtClean="0">
                          <a:solidFill>
                            <a:srgbClr val="FF0000"/>
                          </a:solidFill>
                          <a:latin typeface="Calibri"/>
                        </a:rPr>
                        <a:t>- 0.59</a:t>
                      </a:r>
                      <a:r>
                        <a:rPr lang="en-US" sz="1600" b="0" i="0" u="none" strike="noStrike" dirty="0">
                          <a:solidFill>
                            <a:srgbClr val="FF0000"/>
                          </a:solidFill>
                          <a:latin typeface="Calibri"/>
                        </a:rPr>
                        <a:t>***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0.02</a:t>
                      </a:r>
                    </a:p>
                  </a:txBody>
                  <a:tcPr marL="6272" marR="6272" marT="6272" marB="0" anchor="b">
                    <a:lnL>
                      <a:noFill/>
                    </a:lnL>
                    <a:lnR>
                      <a:noFill/>
                    </a:lnR>
                    <a:lnT>
                      <a:noFill/>
                    </a:lnT>
                    <a:lnB>
                      <a:noFill/>
                    </a:lnB>
                  </a:tcPr>
                </a:tc>
                <a:tc>
                  <a:txBody>
                    <a:bodyPr/>
                    <a:lstStyle/>
                    <a:p>
                      <a:pPr algn="ctr" fontAlgn="b"/>
                      <a:endParaRPr lang="en-US" sz="1600" b="0" i="0" u="none" strike="noStrike" dirty="0">
                        <a:solidFill>
                          <a:srgbClr val="FF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-0.38*** </a:t>
                      </a:r>
                    </a:p>
                  </a:txBody>
                  <a:tcPr marL="6272" marR="6272" marT="6272" marB="0" anchor="b">
                    <a:lnL>
                      <a:noFill/>
                    </a:lnL>
                    <a:lnR>
                      <a:noFill/>
                    </a:lnR>
                    <a:lnT>
                      <a:noFill/>
                    </a:lnT>
                    <a:lnB>
                      <a:noFill/>
                    </a:lnB>
                  </a:tcPr>
                </a:tc>
                <a:tc>
                  <a:txBody>
                    <a:bodyPr/>
                    <a:lstStyle/>
                    <a:p>
                      <a:pPr algn="ctr" rtl="0" fontAlgn="b"/>
                      <a:r>
                        <a:rPr lang="en-US" sz="1600" b="0" i="0" u="none" strike="noStrike">
                          <a:solidFill>
                            <a:srgbClr val="FF0000"/>
                          </a:solidFill>
                          <a:latin typeface="Calibri"/>
                        </a:rPr>
                        <a:t>0.02</a:t>
                      </a:r>
                    </a:p>
                  </a:txBody>
                  <a:tcPr marL="6272" marR="6272" marT="6272" marB="0" anchor="b">
                    <a:lnL>
                      <a:noFill/>
                    </a:lnL>
                    <a:lnR>
                      <a:noFill/>
                    </a:lnR>
                    <a:lnT>
                      <a:noFill/>
                    </a:lnT>
                    <a:lnB>
                      <a:noFill/>
                    </a:lnB>
                  </a:tcPr>
                </a:tc>
              </a:tr>
              <a:tr h="254992">
                <a:tc>
                  <a:txBody>
                    <a:bodyPr/>
                    <a:lstStyle/>
                    <a:p>
                      <a:pPr algn="l" rtl="0" fontAlgn="b"/>
                      <a:r>
                        <a:rPr lang="en-US" sz="1400" b="0" i="0" u="none" strike="noStrike" dirty="0" smtClean="0">
                          <a:solidFill>
                            <a:srgbClr val="000000"/>
                          </a:solidFill>
                          <a:latin typeface="Arial Narrow"/>
                        </a:rPr>
                        <a:t>  Respect </a:t>
                      </a:r>
                      <a:r>
                        <a:rPr lang="en-US" sz="1400" b="0" i="0" u="none" strike="noStrike" dirty="0">
                          <a:solidFill>
                            <a:srgbClr val="000000"/>
                          </a:solidFill>
                          <a:latin typeface="Arial Narrow"/>
                        </a:rPr>
                        <a:t>for Diversity</a:t>
                      </a:r>
                    </a:p>
                  </a:txBody>
                  <a:tcPr marL="56444" marR="6272" marT="6272"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a:solidFill>
                            <a:srgbClr val="FF0000"/>
                          </a:solidFill>
                          <a:latin typeface="Calibri"/>
                        </a:rPr>
                        <a:t>-0.18*** </a:t>
                      </a:r>
                    </a:p>
                  </a:txBody>
                  <a:tcPr marL="6272" marR="6272" marT="6272" marB="0" anchor="b">
                    <a:lnL>
                      <a:noFill/>
                    </a:lnL>
                    <a:lnR>
                      <a:noFill/>
                    </a:lnR>
                    <a:lnT>
                      <a:noFill/>
                    </a:lnT>
                    <a:lnB>
                      <a:noFill/>
                    </a:lnB>
                  </a:tcPr>
                </a:tc>
                <a:tc>
                  <a:txBody>
                    <a:bodyPr/>
                    <a:lstStyle/>
                    <a:p>
                      <a:pPr algn="ctr" rtl="0" fontAlgn="b"/>
                      <a:r>
                        <a:rPr lang="en-US" sz="1600" b="0" i="0" u="none" strike="noStrike">
                          <a:solidFill>
                            <a:srgbClr val="FF0000"/>
                          </a:solidFill>
                          <a:latin typeface="Calibri"/>
                        </a:rPr>
                        <a:t>0.01</a:t>
                      </a:r>
                    </a:p>
                  </a:txBody>
                  <a:tcPr marL="6272" marR="6272" marT="6272" marB="0" anchor="b">
                    <a:lnL>
                      <a:noFill/>
                    </a:lnL>
                    <a:lnR>
                      <a:noFill/>
                    </a:lnR>
                    <a:lnT>
                      <a:noFill/>
                    </a:lnT>
                    <a:lnB>
                      <a:noFill/>
                    </a:lnB>
                  </a:tcPr>
                </a:tc>
                <a:tc>
                  <a:txBody>
                    <a:bodyPr/>
                    <a:lstStyle/>
                    <a:p>
                      <a:pPr algn="ctr" fontAlgn="b"/>
                      <a:endParaRPr lang="en-US" sz="1600" b="0" i="0" u="none" strike="noStrike">
                        <a:solidFill>
                          <a:srgbClr val="FF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smtClean="0">
                          <a:solidFill>
                            <a:srgbClr val="FF0000"/>
                          </a:solidFill>
                          <a:latin typeface="Calibri"/>
                        </a:rPr>
                        <a:t>- 0.15</a:t>
                      </a:r>
                      <a:r>
                        <a:rPr lang="en-US" sz="1600" b="0" i="0" u="none" strike="noStrike" dirty="0">
                          <a:solidFill>
                            <a:srgbClr val="FF0000"/>
                          </a:solidFill>
                          <a:latin typeface="Calibri"/>
                        </a:rPr>
                        <a:t>*** </a:t>
                      </a:r>
                    </a:p>
                  </a:txBody>
                  <a:tcPr marL="6272" marR="6272" marT="6272" marB="0" anchor="b">
                    <a:lnL>
                      <a:noFill/>
                    </a:lnL>
                    <a:lnR>
                      <a:noFill/>
                    </a:lnR>
                    <a:lnT>
                      <a:noFill/>
                    </a:lnT>
                    <a:lnB>
                      <a:noFill/>
                    </a:lnB>
                  </a:tcPr>
                </a:tc>
                <a:tc>
                  <a:txBody>
                    <a:bodyPr/>
                    <a:lstStyle/>
                    <a:p>
                      <a:pPr algn="ctr" rtl="0" fontAlgn="b"/>
                      <a:r>
                        <a:rPr lang="en-US" sz="1600" b="0" i="0" u="none" strike="noStrike">
                          <a:solidFill>
                            <a:srgbClr val="FF0000"/>
                          </a:solidFill>
                          <a:latin typeface="Calibri"/>
                        </a:rPr>
                        <a:t>0.02</a:t>
                      </a:r>
                    </a:p>
                  </a:txBody>
                  <a:tcPr marL="6272" marR="6272" marT="6272" marB="0" anchor="b">
                    <a:lnL>
                      <a:noFill/>
                    </a:lnL>
                    <a:lnR>
                      <a:noFill/>
                    </a:lnR>
                    <a:lnT>
                      <a:noFill/>
                    </a:lnT>
                    <a:lnB>
                      <a:noFill/>
                    </a:lnB>
                  </a:tcPr>
                </a:tc>
                <a:tc>
                  <a:txBody>
                    <a:bodyPr/>
                    <a:lstStyle/>
                    <a:p>
                      <a:pPr algn="ctr" fontAlgn="b"/>
                      <a:endParaRPr lang="en-US" sz="1600" b="0" i="0" u="none" strike="noStrike">
                        <a:solidFill>
                          <a:srgbClr val="FF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-0.19***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0.02</a:t>
                      </a:r>
                    </a:p>
                  </a:txBody>
                  <a:tcPr marL="6272" marR="6272" marT="6272" marB="0" anchor="b">
                    <a:lnL>
                      <a:noFill/>
                    </a:lnL>
                    <a:lnR>
                      <a:noFill/>
                    </a:lnR>
                    <a:lnT>
                      <a:noFill/>
                    </a:lnT>
                    <a:lnB>
                      <a:noFill/>
                    </a:lnB>
                  </a:tcPr>
                </a:tc>
              </a:tr>
              <a:tr h="254992">
                <a:tc>
                  <a:txBody>
                    <a:bodyPr/>
                    <a:lstStyle/>
                    <a:p>
                      <a:pPr algn="l" rtl="0" fontAlgn="b"/>
                      <a:r>
                        <a:rPr lang="en-US" sz="1400" b="0" i="0" u="none" strike="noStrike" dirty="0" smtClean="0">
                          <a:solidFill>
                            <a:srgbClr val="000000"/>
                          </a:solidFill>
                          <a:latin typeface="Arial Narrow"/>
                        </a:rPr>
                        <a:t>  Clarity </a:t>
                      </a:r>
                      <a:r>
                        <a:rPr lang="en-US" sz="1400" b="0" i="0" u="none" strike="noStrike" dirty="0">
                          <a:solidFill>
                            <a:srgbClr val="000000"/>
                          </a:solidFill>
                          <a:latin typeface="Arial Narrow"/>
                        </a:rPr>
                        <a:t>of </a:t>
                      </a:r>
                      <a:r>
                        <a:rPr lang="en-US" sz="1400" b="0" i="0" u="none" strike="noStrike" dirty="0" smtClean="0">
                          <a:solidFill>
                            <a:srgbClr val="000000"/>
                          </a:solidFill>
                          <a:latin typeface="Arial Narrow"/>
                        </a:rPr>
                        <a:t>Expectation</a:t>
                      </a:r>
                      <a:endParaRPr lang="en-US" sz="1400" b="0" i="0" u="none" strike="noStrike" dirty="0">
                        <a:solidFill>
                          <a:srgbClr val="000000"/>
                        </a:solidFill>
                        <a:latin typeface="Arial Narrow"/>
                      </a:endParaRPr>
                    </a:p>
                  </a:txBody>
                  <a:tcPr marL="56444" marR="6272" marT="6272"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a:solidFill>
                            <a:srgbClr val="000000"/>
                          </a:solidFill>
                          <a:latin typeface="Calibri"/>
                        </a:rPr>
                        <a:t>-0.01</a:t>
                      </a:r>
                    </a:p>
                  </a:txBody>
                  <a:tcPr marL="6272" marR="6272" marT="6272" marB="0" anchor="b">
                    <a:lnL>
                      <a:noFill/>
                    </a:lnL>
                    <a:lnR>
                      <a:noFill/>
                    </a:lnR>
                    <a:lnT>
                      <a:noFill/>
                    </a:lnT>
                    <a:lnB>
                      <a:noFill/>
                    </a:lnB>
                  </a:tcPr>
                </a:tc>
                <a:tc>
                  <a:txBody>
                    <a:bodyPr/>
                    <a:lstStyle/>
                    <a:p>
                      <a:pPr algn="ctr" rtl="0" fontAlgn="b"/>
                      <a:r>
                        <a:rPr lang="en-US" sz="1600" b="0" i="0" u="none" strike="noStrike">
                          <a:solidFill>
                            <a:srgbClr val="000000"/>
                          </a:solidFill>
                          <a:latin typeface="Calibri"/>
                        </a:rPr>
                        <a:t>0.01</a:t>
                      </a: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0.07*** </a:t>
                      </a:r>
                    </a:p>
                  </a:txBody>
                  <a:tcPr marL="6272" marR="6272" marT="6272" marB="0" anchor="b">
                    <a:lnL>
                      <a:noFill/>
                    </a:lnL>
                    <a:lnR>
                      <a:noFill/>
                    </a:lnR>
                    <a:lnT>
                      <a:noFill/>
                    </a:lnT>
                    <a:lnB>
                      <a:noFill/>
                    </a:lnB>
                  </a:tcPr>
                </a:tc>
                <a:tc>
                  <a:txBody>
                    <a:bodyPr/>
                    <a:lstStyle/>
                    <a:p>
                      <a:pPr algn="ctr" rtl="0" fontAlgn="b"/>
                      <a:r>
                        <a:rPr lang="en-US" sz="1600" b="0" i="0" u="none" strike="noStrike">
                          <a:solidFill>
                            <a:srgbClr val="FF0000"/>
                          </a:solidFill>
                          <a:latin typeface="Calibri"/>
                        </a:rPr>
                        <a:t>0.02</a:t>
                      </a: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0.03*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0.02</a:t>
                      </a:r>
                    </a:p>
                  </a:txBody>
                  <a:tcPr marL="6272" marR="6272" marT="6272" marB="0" anchor="b">
                    <a:lnL>
                      <a:noFill/>
                    </a:lnL>
                    <a:lnR>
                      <a:noFill/>
                    </a:lnR>
                    <a:lnT>
                      <a:noFill/>
                    </a:lnT>
                    <a:lnB>
                      <a:noFill/>
                    </a:lnB>
                  </a:tcPr>
                </a:tc>
              </a:tr>
              <a:tr h="254992">
                <a:tc>
                  <a:txBody>
                    <a:bodyPr/>
                    <a:lstStyle/>
                    <a:p>
                      <a:pPr algn="l" rtl="0" fontAlgn="b"/>
                      <a:r>
                        <a:rPr lang="en-US" sz="1400" b="0" i="0" u="none" strike="noStrike" dirty="0" smtClean="0">
                          <a:solidFill>
                            <a:srgbClr val="000000"/>
                          </a:solidFill>
                          <a:latin typeface="Arial Narrow"/>
                        </a:rPr>
                        <a:t>  Fairness </a:t>
                      </a:r>
                      <a:r>
                        <a:rPr lang="en-US" sz="1400" b="0" i="0" u="none" strike="noStrike" dirty="0">
                          <a:solidFill>
                            <a:srgbClr val="000000"/>
                          </a:solidFill>
                          <a:latin typeface="Arial Narrow"/>
                        </a:rPr>
                        <a:t>of </a:t>
                      </a:r>
                      <a:r>
                        <a:rPr lang="en-US" sz="1400" b="0" i="0" u="none" strike="noStrike" dirty="0" smtClean="0">
                          <a:solidFill>
                            <a:srgbClr val="000000"/>
                          </a:solidFill>
                          <a:latin typeface="Arial Narrow"/>
                        </a:rPr>
                        <a:t>Rules</a:t>
                      </a:r>
                      <a:endParaRPr lang="en-US" sz="1400" b="0" i="0" u="none" strike="noStrike" dirty="0">
                        <a:solidFill>
                          <a:srgbClr val="000000"/>
                        </a:solidFill>
                        <a:latin typeface="Arial Narrow"/>
                      </a:endParaRPr>
                    </a:p>
                  </a:txBody>
                  <a:tcPr marL="56444" marR="6272" marT="6272"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smtClean="0">
                          <a:solidFill>
                            <a:srgbClr val="000000"/>
                          </a:solidFill>
                          <a:latin typeface="Calibri"/>
                        </a:rPr>
                        <a:t>0.00</a:t>
                      </a:r>
                      <a:endParaRPr lang="en-US" sz="1600" b="0" i="0" u="none" strike="noStrike" dirty="0">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a:solidFill>
                            <a:srgbClr val="000000"/>
                          </a:solidFill>
                          <a:latin typeface="Calibri"/>
                        </a:rPr>
                        <a:t>0.01</a:t>
                      </a: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0.06**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0.02</a:t>
                      </a: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000000"/>
                          </a:solidFill>
                          <a:latin typeface="Calibri"/>
                        </a:rPr>
                        <a:t>0.01</a:t>
                      </a:r>
                    </a:p>
                  </a:txBody>
                  <a:tcPr marL="6272" marR="6272" marT="6272" marB="0" anchor="b">
                    <a:lnL>
                      <a:noFill/>
                    </a:lnL>
                    <a:lnR>
                      <a:noFill/>
                    </a:lnR>
                    <a:lnT>
                      <a:noFill/>
                    </a:lnT>
                    <a:lnB>
                      <a:noFill/>
                    </a:lnB>
                  </a:tcPr>
                </a:tc>
                <a:tc>
                  <a:txBody>
                    <a:bodyPr/>
                    <a:lstStyle/>
                    <a:p>
                      <a:pPr algn="ctr" rtl="0" fontAlgn="b"/>
                      <a:r>
                        <a:rPr lang="en-US" sz="1600" b="0" i="0" u="none" strike="noStrike">
                          <a:solidFill>
                            <a:srgbClr val="000000"/>
                          </a:solidFill>
                          <a:latin typeface="Calibri"/>
                        </a:rPr>
                        <a:t>0.02</a:t>
                      </a:r>
                    </a:p>
                  </a:txBody>
                  <a:tcPr marL="6272" marR="6272" marT="6272" marB="0" anchor="b">
                    <a:lnL>
                      <a:noFill/>
                    </a:lnL>
                    <a:lnR>
                      <a:noFill/>
                    </a:lnR>
                    <a:lnT>
                      <a:noFill/>
                    </a:lnT>
                    <a:lnB>
                      <a:noFill/>
                    </a:lnB>
                  </a:tcPr>
                </a:tc>
              </a:tr>
              <a:tr h="254992">
                <a:tc>
                  <a:txBody>
                    <a:bodyPr/>
                    <a:lstStyle/>
                    <a:p>
                      <a:pPr algn="l" rtl="0" fontAlgn="b"/>
                      <a:r>
                        <a:rPr lang="en-US" sz="1400" b="0" i="0" u="none" strike="noStrike" dirty="0" smtClean="0">
                          <a:solidFill>
                            <a:srgbClr val="000000"/>
                          </a:solidFill>
                          <a:latin typeface="Arial Narrow"/>
                        </a:rPr>
                        <a:t>  School </a:t>
                      </a:r>
                      <a:r>
                        <a:rPr lang="en-US" sz="1400" b="0" i="0" u="none" strike="noStrike" dirty="0">
                          <a:solidFill>
                            <a:srgbClr val="000000"/>
                          </a:solidFill>
                          <a:latin typeface="Arial Narrow"/>
                        </a:rPr>
                        <a:t>Safety</a:t>
                      </a:r>
                    </a:p>
                  </a:txBody>
                  <a:tcPr marL="56444" marR="6272" marT="6272"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-0.25***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0.01</a:t>
                      </a:r>
                    </a:p>
                  </a:txBody>
                  <a:tcPr marL="6272" marR="6272" marT="6272" marB="0" anchor="b">
                    <a:lnL>
                      <a:noFill/>
                    </a:lnL>
                    <a:lnR>
                      <a:noFill/>
                    </a:lnR>
                    <a:lnT>
                      <a:noFill/>
                    </a:lnT>
                    <a:lnB>
                      <a:noFill/>
                    </a:lnB>
                  </a:tcPr>
                </a:tc>
                <a:tc>
                  <a:txBody>
                    <a:bodyPr/>
                    <a:lstStyle/>
                    <a:p>
                      <a:pPr algn="ctr" fontAlgn="b"/>
                      <a:endParaRPr lang="en-US" sz="1600" b="0" i="0" u="none" strike="noStrike">
                        <a:solidFill>
                          <a:srgbClr val="FF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-0.31***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0.02</a:t>
                      </a:r>
                    </a:p>
                  </a:txBody>
                  <a:tcPr marL="6272" marR="6272" marT="6272" marB="0" anchor="b">
                    <a:lnL>
                      <a:noFill/>
                    </a:lnL>
                    <a:lnR>
                      <a:noFill/>
                    </a:lnR>
                    <a:lnT>
                      <a:noFill/>
                    </a:lnT>
                    <a:lnB>
                      <a:noFill/>
                    </a:lnB>
                  </a:tcPr>
                </a:tc>
                <a:tc>
                  <a:txBody>
                    <a:bodyPr/>
                    <a:lstStyle/>
                    <a:p>
                      <a:pPr algn="ctr" fontAlgn="b"/>
                      <a:endParaRPr lang="en-US" sz="1600" b="0" i="0" u="none" strike="noStrike" dirty="0">
                        <a:solidFill>
                          <a:srgbClr val="FF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-0.27***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0.02</a:t>
                      </a:r>
                    </a:p>
                  </a:txBody>
                  <a:tcPr marL="6272" marR="6272" marT="6272" marB="0" anchor="b">
                    <a:lnL>
                      <a:noFill/>
                    </a:lnL>
                    <a:lnR>
                      <a:noFill/>
                    </a:lnR>
                    <a:lnT>
                      <a:noFill/>
                    </a:lnT>
                    <a:lnB>
                      <a:noFill/>
                    </a:lnB>
                  </a:tcPr>
                </a:tc>
              </a:tr>
              <a:tr h="254992">
                <a:tc>
                  <a:txBody>
                    <a:bodyPr/>
                    <a:lstStyle/>
                    <a:p>
                      <a:pPr algn="l" rtl="0" fontAlgn="b"/>
                      <a:r>
                        <a:rPr lang="en-US" sz="1600" b="1" i="0" u="none" strike="noStrike" dirty="0">
                          <a:solidFill>
                            <a:srgbClr val="000000"/>
                          </a:solidFill>
                          <a:latin typeface="Arial Narrow"/>
                        </a:rPr>
                        <a:t>School-level Disciplinary Techniques </a:t>
                      </a:r>
                    </a:p>
                  </a:txBody>
                  <a:tcPr marL="6272" marR="6272" marT="6272"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r>
              <a:tr h="254992">
                <a:tc>
                  <a:txBody>
                    <a:bodyPr/>
                    <a:lstStyle/>
                    <a:p>
                      <a:pPr algn="l" rtl="0" fontAlgn="b"/>
                      <a:r>
                        <a:rPr lang="en-US" sz="1400" b="0" i="0" u="none" strike="noStrike" dirty="0" smtClean="0">
                          <a:solidFill>
                            <a:srgbClr val="000000"/>
                          </a:solidFill>
                          <a:latin typeface="Arial Narrow"/>
                        </a:rPr>
                        <a:t>  Positive </a:t>
                      </a:r>
                      <a:r>
                        <a:rPr lang="en-US" sz="1400" b="0" i="0" u="none" strike="noStrike" dirty="0">
                          <a:solidFill>
                            <a:srgbClr val="000000"/>
                          </a:solidFill>
                          <a:latin typeface="Arial Narrow"/>
                        </a:rPr>
                        <a:t>Behavioral</a:t>
                      </a:r>
                    </a:p>
                  </a:txBody>
                  <a:tcPr marL="56444" marR="6272" marT="6272"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0.33*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0.13</a:t>
                      </a: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000000"/>
                          </a:solidFill>
                          <a:latin typeface="Calibri"/>
                        </a:rPr>
                        <a:t>0.32</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000000"/>
                          </a:solidFill>
                          <a:latin typeface="Calibri"/>
                        </a:rPr>
                        <a:t>0.17</a:t>
                      </a: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000000"/>
                          </a:solidFill>
                          <a:latin typeface="Calibri"/>
                        </a:rPr>
                        <a:t>0.23</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000000"/>
                          </a:solidFill>
                          <a:latin typeface="Calibri"/>
                        </a:rPr>
                        <a:t>0.15</a:t>
                      </a:r>
                    </a:p>
                  </a:txBody>
                  <a:tcPr marL="6272" marR="6272" marT="6272" marB="0" anchor="b">
                    <a:lnL>
                      <a:noFill/>
                    </a:lnL>
                    <a:lnR>
                      <a:noFill/>
                    </a:lnR>
                    <a:lnT>
                      <a:noFill/>
                    </a:lnT>
                    <a:lnB>
                      <a:noFill/>
                    </a:lnB>
                  </a:tcPr>
                </a:tc>
              </a:tr>
              <a:tr h="254992">
                <a:tc>
                  <a:txBody>
                    <a:bodyPr/>
                    <a:lstStyle/>
                    <a:p>
                      <a:pPr algn="l" rtl="0" fontAlgn="b"/>
                      <a:r>
                        <a:rPr lang="en-US" sz="1400" b="0" i="0" u="none" strike="noStrike" dirty="0" smtClean="0">
                          <a:solidFill>
                            <a:srgbClr val="000000"/>
                          </a:solidFill>
                          <a:latin typeface="Arial Narrow"/>
                        </a:rPr>
                        <a:t>  Punitive</a:t>
                      </a:r>
                      <a:endParaRPr lang="en-US" sz="1400" b="0" i="0" u="none" strike="noStrike" dirty="0">
                        <a:solidFill>
                          <a:srgbClr val="000000"/>
                        </a:solidFill>
                        <a:latin typeface="Arial Narrow"/>
                      </a:endParaRPr>
                    </a:p>
                  </a:txBody>
                  <a:tcPr marL="56444" marR="6272" marT="6272"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smtClean="0">
                          <a:solidFill>
                            <a:srgbClr val="FF0000"/>
                          </a:solidFill>
                          <a:latin typeface="Calibri"/>
                        </a:rPr>
                        <a:t>- 0.29</a:t>
                      </a:r>
                      <a:r>
                        <a:rPr lang="en-US" sz="1600" b="0" i="0" u="none" strike="noStrike" dirty="0">
                          <a:solidFill>
                            <a:srgbClr val="FF0000"/>
                          </a:solidFill>
                          <a:latin typeface="Calibri"/>
                        </a:rPr>
                        <a:t>***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0.08</a:t>
                      </a:r>
                    </a:p>
                  </a:txBody>
                  <a:tcPr marL="6272" marR="6272" marT="6272" marB="0" anchor="b">
                    <a:lnL>
                      <a:noFill/>
                    </a:lnL>
                    <a:lnR>
                      <a:noFill/>
                    </a:lnR>
                    <a:lnT>
                      <a:noFill/>
                    </a:lnT>
                    <a:lnB>
                      <a:noFill/>
                    </a:lnB>
                  </a:tcPr>
                </a:tc>
                <a:tc>
                  <a:txBody>
                    <a:bodyPr/>
                    <a:lstStyle/>
                    <a:p>
                      <a:pPr algn="ctr" fontAlgn="b"/>
                      <a:endParaRPr lang="en-US" sz="1600" b="0" i="0" u="none" strike="noStrike" dirty="0">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smtClean="0">
                          <a:solidFill>
                            <a:srgbClr val="FF0000"/>
                          </a:solidFill>
                          <a:latin typeface="Calibri"/>
                        </a:rPr>
                        <a:t>-0.39</a:t>
                      </a:r>
                      <a:r>
                        <a:rPr lang="en-US" sz="1600" b="0" i="0" u="none" strike="noStrike" dirty="0">
                          <a:solidFill>
                            <a:srgbClr val="FF0000"/>
                          </a:solidFill>
                          <a:latin typeface="Calibri"/>
                        </a:rPr>
                        <a:t>***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0.1</a:t>
                      </a: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smtClean="0">
                          <a:solidFill>
                            <a:srgbClr val="000000"/>
                          </a:solidFill>
                          <a:latin typeface="Calibri"/>
                        </a:rPr>
                        <a:t>-0.27</a:t>
                      </a:r>
                      <a:endParaRPr lang="en-US" sz="1600" b="0" i="0" u="none" strike="noStrike" dirty="0">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000000"/>
                          </a:solidFill>
                          <a:latin typeface="Calibri"/>
                        </a:rPr>
                        <a:t>0.09</a:t>
                      </a:r>
                    </a:p>
                  </a:txBody>
                  <a:tcPr marL="6272" marR="6272" marT="6272" marB="0" anchor="b">
                    <a:lnL>
                      <a:noFill/>
                    </a:lnL>
                    <a:lnR>
                      <a:noFill/>
                    </a:lnR>
                    <a:lnT>
                      <a:noFill/>
                    </a:lnT>
                    <a:lnB>
                      <a:noFill/>
                    </a:lnB>
                  </a:tcPr>
                </a:tc>
              </a:tr>
              <a:tr h="254992">
                <a:tc>
                  <a:txBody>
                    <a:bodyPr/>
                    <a:lstStyle/>
                    <a:p>
                      <a:pPr algn="l" rtl="0" fontAlgn="b"/>
                      <a:r>
                        <a:rPr lang="en-US" sz="1400" b="0" i="0" u="none" strike="noStrike" dirty="0" smtClean="0">
                          <a:solidFill>
                            <a:srgbClr val="000000"/>
                          </a:solidFill>
                          <a:latin typeface="Arial Narrow"/>
                        </a:rPr>
                        <a:t>  SEL</a:t>
                      </a:r>
                      <a:endParaRPr lang="en-US" sz="1400" b="0" i="0" u="none" strike="noStrike" dirty="0">
                        <a:solidFill>
                          <a:srgbClr val="000000"/>
                        </a:solidFill>
                        <a:latin typeface="Arial Narrow"/>
                      </a:endParaRPr>
                    </a:p>
                  </a:txBody>
                  <a:tcPr marL="56444" marR="6272" marT="6272"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-0.38** </a:t>
                      </a:r>
                    </a:p>
                  </a:txBody>
                  <a:tcPr marL="6272" marR="6272" marT="6272" marB="0" anchor="b">
                    <a:lnL>
                      <a:noFill/>
                    </a:lnL>
                    <a:lnR>
                      <a:noFill/>
                    </a:lnR>
                    <a:lnT>
                      <a:noFill/>
                    </a:lnT>
                    <a:lnB>
                      <a:noFill/>
                    </a:lnB>
                  </a:tcPr>
                </a:tc>
                <a:tc>
                  <a:txBody>
                    <a:bodyPr/>
                    <a:lstStyle/>
                    <a:p>
                      <a:pPr algn="ctr" rtl="0" fontAlgn="b"/>
                      <a:r>
                        <a:rPr lang="en-US" sz="1600" b="0" i="0" u="none" strike="noStrike">
                          <a:solidFill>
                            <a:srgbClr val="FF0000"/>
                          </a:solidFill>
                          <a:latin typeface="Calibri"/>
                        </a:rPr>
                        <a:t>0.16</a:t>
                      </a: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a:solidFill>
                            <a:srgbClr val="000000"/>
                          </a:solidFill>
                          <a:latin typeface="Calibri"/>
                        </a:rPr>
                        <a:t>-0.27</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000000"/>
                          </a:solidFill>
                          <a:latin typeface="Calibri"/>
                        </a:rPr>
                        <a:t>0.2</a:t>
                      </a: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000000"/>
                          </a:solidFill>
                          <a:latin typeface="Calibri"/>
                        </a:rPr>
                        <a:t>-0.28</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000000"/>
                          </a:solidFill>
                          <a:latin typeface="Calibri"/>
                        </a:rPr>
                        <a:t>0.18</a:t>
                      </a:r>
                    </a:p>
                  </a:txBody>
                  <a:tcPr marL="6272" marR="6272" marT="6272" marB="0" anchor="b">
                    <a:lnL>
                      <a:noFill/>
                    </a:lnL>
                    <a:lnR>
                      <a:noFill/>
                    </a:lnR>
                    <a:lnT>
                      <a:noFill/>
                    </a:lnT>
                    <a:lnB>
                      <a:noFill/>
                    </a:lnB>
                  </a:tcPr>
                </a:tc>
              </a:tr>
              <a:tr h="254992">
                <a:tc>
                  <a:txBody>
                    <a:bodyPr/>
                    <a:lstStyle/>
                    <a:p>
                      <a:pPr algn="l" rtl="0" fontAlgn="b"/>
                      <a:r>
                        <a:rPr lang="en-US" sz="1600" b="1" i="0" u="none" strike="noStrike" dirty="0">
                          <a:solidFill>
                            <a:srgbClr val="000000"/>
                          </a:solidFill>
                          <a:latin typeface="Arial Narrow"/>
                        </a:rPr>
                        <a:t>Constant</a:t>
                      </a:r>
                    </a:p>
                  </a:txBody>
                  <a:tcPr marL="6272" marR="6272" marT="6272"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1.82***</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0.03</a:t>
                      </a:r>
                    </a:p>
                  </a:txBody>
                  <a:tcPr marL="6272" marR="6272" marT="6272" marB="0" anchor="b">
                    <a:lnL>
                      <a:noFill/>
                    </a:lnL>
                    <a:lnR>
                      <a:noFill/>
                    </a:lnR>
                    <a:lnT>
                      <a:noFill/>
                    </a:lnT>
                    <a:lnB>
                      <a:noFill/>
                    </a:lnB>
                  </a:tcPr>
                </a:tc>
                <a:tc>
                  <a:txBody>
                    <a:bodyPr/>
                    <a:lstStyle/>
                    <a:p>
                      <a:pPr algn="ctr" fontAlgn="b"/>
                      <a:endParaRPr lang="en-US" sz="16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2.18***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0.04</a:t>
                      </a:r>
                    </a:p>
                  </a:txBody>
                  <a:tcPr marL="6272" marR="6272" marT="6272" marB="0" anchor="b">
                    <a:lnL>
                      <a:noFill/>
                    </a:lnL>
                    <a:lnR>
                      <a:noFill/>
                    </a:lnR>
                    <a:lnT>
                      <a:noFill/>
                    </a:lnT>
                    <a:lnB>
                      <a:noFill/>
                    </a:lnB>
                  </a:tcPr>
                </a:tc>
                <a:tc>
                  <a:txBody>
                    <a:bodyPr/>
                    <a:lstStyle/>
                    <a:p>
                      <a:pPr algn="ctr" fontAlgn="b"/>
                      <a:endParaRPr lang="en-US" sz="1600" b="0" i="0" u="none" strike="noStrike" dirty="0">
                        <a:solidFill>
                          <a:srgbClr val="FF0000"/>
                        </a:solidFill>
                        <a:latin typeface="Calibri"/>
                      </a:endParaRP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1.82*** </a:t>
                      </a:r>
                    </a:p>
                  </a:txBody>
                  <a:tcPr marL="6272" marR="6272" marT="6272" marB="0" anchor="b">
                    <a:lnL>
                      <a:noFill/>
                    </a:lnL>
                    <a:lnR>
                      <a:noFill/>
                    </a:lnR>
                    <a:lnT>
                      <a:noFill/>
                    </a:lnT>
                    <a:lnB>
                      <a:noFill/>
                    </a:lnB>
                  </a:tcPr>
                </a:tc>
                <a:tc>
                  <a:txBody>
                    <a:bodyPr/>
                    <a:lstStyle/>
                    <a:p>
                      <a:pPr algn="ctr" rtl="0" fontAlgn="b"/>
                      <a:r>
                        <a:rPr lang="en-US" sz="1600" b="0" i="0" u="none" strike="noStrike" dirty="0">
                          <a:solidFill>
                            <a:srgbClr val="FF0000"/>
                          </a:solidFill>
                          <a:latin typeface="Calibri"/>
                        </a:rPr>
                        <a:t>0.04</a:t>
                      </a:r>
                    </a:p>
                  </a:txBody>
                  <a:tcPr marL="6272" marR="6272" marT="6272" marB="0" anchor="b">
                    <a:lnL>
                      <a:noFill/>
                    </a:lnL>
                    <a:lnR>
                      <a:noFill/>
                    </a:lnR>
                    <a:lnT>
                      <a:noFill/>
                    </a:lnT>
                    <a:lnB>
                      <a:noFill/>
                    </a:lnB>
                  </a:tcPr>
                </a:tc>
              </a:tr>
              <a:tr h="254992">
                <a:tc>
                  <a:txBody>
                    <a:bodyPr/>
                    <a:lstStyle/>
                    <a:p>
                      <a:pPr algn="l" rtl="0" fontAlgn="b"/>
                      <a:endParaRPr lang="en-US" sz="1600" b="1" i="0" u="none" strike="noStrike" dirty="0">
                        <a:solidFill>
                          <a:srgbClr val="000000"/>
                        </a:solidFill>
                        <a:latin typeface="Arial Narrow"/>
                      </a:endParaRPr>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380999" y="1447800"/>
            <a:ext cx="8534402" cy="461665"/>
          </a:xfrm>
          <a:prstGeom prst="rect">
            <a:avLst/>
          </a:prstGeom>
          <a:solidFill>
            <a:srgbClr val="FFFF00">
              <a:alpha val="46000"/>
            </a:srgbClr>
          </a:solidFill>
        </p:spPr>
        <p:txBody>
          <a:bodyPr wrap="square" rtlCol="0">
            <a:spAutoFit/>
          </a:bodyPr>
          <a:lstStyle/>
          <a:p>
            <a:endParaRPr lang="en-US" dirty="0"/>
          </a:p>
        </p:txBody>
      </p:sp>
      <p:sp>
        <p:nvSpPr>
          <p:cNvPr id="10" name="TextBox 9"/>
          <p:cNvSpPr txBox="1"/>
          <p:nvPr/>
        </p:nvSpPr>
        <p:spPr>
          <a:xfrm>
            <a:off x="457200" y="2209800"/>
            <a:ext cx="8534402" cy="461665"/>
          </a:xfrm>
          <a:prstGeom prst="rect">
            <a:avLst/>
          </a:prstGeom>
          <a:solidFill>
            <a:srgbClr val="00CCFF">
              <a:alpha val="46000"/>
            </a:srgbClr>
          </a:solidFill>
        </p:spPr>
        <p:txBody>
          <a:bodyPr wrap="square" rtlCol="0">
            <a:spAutoFit/>
          </a:bodyPr>
          <a:lstStyle/>
          <a:p>
            <a:endParaRPr lang="en-US" dirty="0"/>
          </a:p>
        </p:txBody>
      </p:sp>
      <p:sp>
        <p:nvSpPr>
          <p:cNvPr id="11" name="TextBox 10"/>
          <p:cNvSpPr txBox="1"/>
          <p:nvPr/>
        </p:nvSpPr>
        <p:spPr>
          <a:xfrm>
            <a:off x="457200" y="3787914"/>
            <a:ext cx="8534402" cy="707886"/>
          </a:xfrm>
          <a:prstGeom prst="rect">
            <a:avLst/>
          </a:prstGeom>
          <a:solidFill>
            <a:schemeClr val="accent4">
              <a:lumMod val="60000"/>
              <a:lumOff val="40000"/>
              <a:alpha val="46000"/>
            </a:schemeClr>
          </a:solidFill>
        </p:spPr>
        <p:txBody>
          <a:bodyPr wrap="square" rtlCol="0">
            <a:spAutoFit/>
          </a:bodyPr>
          <a:lstStyle/>
          <a:p>
            <a:endParaRPr lang="en-US" sz="4000" dirty="0"/>
          </a:p>
        </p:txBody>
      </p:sp>
      <p:sp>
        <p:nvSpPr>
          <p:cNvPr id="12" name="TextBox 11"/>
          <p:cNvSpPr txBox="1"/>
          <p:nvPr/>
        </p:nvSpPr>
        <p:spPr>
          <a:xfrm>
            <a:off x="381000" y="4724400"/>
            <a:ext cx="8534402" cy="338554"/>
          </a:xfrm>
          <a:prstGeom prst="rect">
            <a:avLst/>
          </a:prstGeom>
          <a:solidFill>
            <a:schemeClr val="accent6">
              <a:lumMod val="60000"/>
              <a:lumOff val="40000"/>
              <a:alpha val="46000"/>
            </a:schemeClr>
          </a:solidFill>
        </p:spPr>
        <p:txBody>
          <a:bodyPr wrap="square" rtlCol="0">
            <a:spAutoFit/>
          </a:bodyPr>
          <a:lstStyle/>
          <a:p>
            <a:endParaRPr lang="en-US" sz="1600" dirty="0"/>
          </a:p>
        </p:txBody>
      </p:sp>
    </p:spTree>
    <p:extLst>
      <p:ext uri="{BB962C8B-B14F-4D97-AF65-F5344CB8AC3E}">
        <p14:creationId xmlns:p14="http://schemas.microsoft.com/office/powerpoint/2010/main" val="123020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685800" y="-1242675"/>
            <a:ext cx="7772400" cy="8674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endParaRPr lang="en-US" sz="1400" b="1" dirty="0">
              <a:solidFill>
                <a:srgbClr val="FFFF00"/>
              </a:solidFill>
              <a:latin typeface="Arial Black" pitchFamily="34" charset="0"/>
              <a:ea typeface="Arial Unicode MS" pitchFamily="34" charset="-122"/>
              <a:cs typeface="Aharoni" pitchFamily="2" charset="-79"/>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Black" pitchFamily="34" charset="0"/>
                <a:ea typeface="Arial Unicode MS" pitchFamily="34" charset="-122"/>
                <a:cs typeface="Aharoni" pitchFamily="2" charset="-79"/>
              </a:rPr>
              <a:t/>
            </a:r>
            <a:br>
              <a:rPr kumimoji="0" lang="en-US" sz="1800" b="1" i="0" u="none" strike="noStrike" kern="1200" cap="none" spc="0" normalizeH="0" baseline="0" noProof="0" dirty="0" smtClean="0">
                <a:ln>
                  <a:noFill/>
                </a:ln>
                <a:solidFill>
                  <a:srgbClr val="FFFF00"/>
                </a:solidFill>
                <a:effectLst/>
                <a:uLnTx/>
                <a:uFillTx/>
                <a:latin typeface="Arial Black" pitchFamily="34" charset="0"/>
                <a:ea typeface="Arial Unicode MS" pitchFamily="34" charset="-122"/>
                <a:cs typeface="Aharoni" pitchFamily="2" charset="-79"/>
              </a:rPr>
            </a:br>
            <a:endParaRPr kumimoji="0" lang="en-US" sz="1800" b="1" i="0" u="none" strike="noStrike" kern="1200" cap="none" spc="0" normalizeH="0" baseline="0" noProof="0" dirty="0">
              <a:ln>
                <a:noFill/>
              </a:ln>
              <a:solidFill>
                <a:srgbClr val="FFFF00"/>
              </a:solidFill>
              <a:effectLst/>
              <a:uLnTx/>
              <a:uFillTx/>
              <a:latin typeface="Arial Black" pitchFamily="34" charset="0"/>
              <a:ea typeface="Arial Unicode MS" pitchFamily="34" charset="-122"/>
              <a:cs typeface="Aharoni" pitchFamily="2" charset="-79"/>
            </a:endParaRPr>
          </a:p>
        </p:txBody>
      </p:sp>
      <p:sp>
        <p:nvSpPr>
          <p:cNvPr id="6" name="Title 1"/>
          <p:cNvSpPr txBox="1">
            <a:spLocks/>
          </p:cNvSpPr>
          <p:nvPr/>
        </p:nvSpPr>
        <p:spPr bwMode="auto">
          <a:xfrm>
            <a:off x="381000" y="32326"/>
            <a:ext cx="8763000" cy="334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endParaRPr lang="en-US" sz="1600" b="1" dirty="0" smtClean="0">
              <a:latin typeface="Arial Black" pitchFamily="34" charset="0"/>
              <a:ea typeface="Arial Unicode MS" pitchFamily="34" charset="-122"/>
              <a:cs typeface="Aharoni" pitchFamily="2" charset="-79"/>
            </a:endParaRPr>
          </a:p>
          <a:p>
            <a:pPr algn="ctr" eaLnBrk="0" hangingPunct="0">
              <a:defRPr/>
            </a:pPr>
            <a:endParaRPr lang="en-US" sz="1600" b="1" dirty="0" smtClean="0">
              <a:latin typeface="Arial Black" pitchFamily="34" charset="0"/>
              <a:ea typeface="Arial Unicode MS" pitchFamily="34" charset="-122"/>
              <a:cs typeface="Aharoni" pitchFamily="2" charset="-79"/>
            </a:endParaRPr>
          </a:p>
          <a:p>
            <a:pPr algn="ctr" eaLnBrk="0" hangingPunct="0">
              <a:defRPr/>
            </a:pPr>
            <a:endParaRPr lang="en-US" sz="1600" b="1" dirty="0" smtClean="0">
              <a:latin typeface="Arial Black" pitchFamily="34" charset="0"/>
              <a:ea typeface="Arial Unicode MS" pitchFamily="34" charset="-122"/>
              <a:cs typeface="Aharoni" pitchFamily="2" charset="-79"/>
            </a:endParaRPr>
          </a:p>
          <a:p>
            <a:pPr algn="ctr" eaLnBrk="0" hangingPunct="0">
              <a:defRPr/>
            </a:pPr>
            <a:r>
              <a:rPr lang="en-US" sz="2400" b="1" dirty="0" smtClean="0">
                <a:latin typeface="Perpetua" panose="02020502060401020303" pitchFamily="18" charset="0"/>
                <a:ea typeface="Arial Unicode MS" pitchFamily="34" charset="-122"/>
                <a:cs typeface="Aharoni" pitchFamily="2" charset="-79"/>
              </a:rPr>
              <a:t>Results: </a:t>
            </a:r>
            <a:r>
              <a:rPr lang="en-US" sz="2400" b="1" dirty="0" smtClean="0">
                <a:latin typeface="Perpetua" panose="02020502060401020303" pitchFamily="18" charset="0"/>
              </a:rPr>
              <a:t>Moderation analysis </a:t>
            </a:r>
            <a:r>
              <a:rPr lang="en-US" sz="2400" b="1" dirty="0">
                <a:latin typeface="Perpetua" panose="02020502060401020303" pitchFamily="18" charset="0"/>
              </a:rPr>
              <a:t>of </a:t>
            </a:r>
            <a:r>
              <a:rPr lang="en-US" sz="2400" b="1" dirty="0" smtClean="0">
                <a:latin typeface="Perpetua" panose="02020502060401020303" pitchFamily="18" charset="0"/>
              </a:rPr>
              <a:t>bullying victimization</a:t>
            </a:r>
            <a:endParaRPr lang="en-US" sz="2400" b="1" dirty="0">
              <a:latin typeface="Perpetua" panose="02020502060401020303" pitchFamily="18" charset="0"/>
            </a:endParaRPr>
          </a:p>
          <a:p>
            <a:pPr algn="ctr" eaLnBrk="0" hangingPunct="0">
              <a:defRPr/>
            </a:pPr>
            <a:endParaRPr lang="en-US" sz="1600" b="1" dirty="0">
              <a:solidFill>
                <a:srgbClr val="FFFF00"/>
              </a:solidFill>
              <a:latin typeface="Arial Black" pitchFamily="34" charset="0"/>
              <a:ea typeface="Arial Unicode MS" pitchFamily="34" charset="-122"/>
              <a:cs typeface="Aharoni" pitchFamily="2" charset="-79"/>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FFFF00"/>
                </a:solidFill>
                <a:effectLst/>
                <a:uLnTx/>
                <a:uFillTx/>
                <a:latin typeface="Arial Black" pitchFamily="34" charset="0"/>
                <a:ea typeface="Arial Unicode MS" pitchFamily="34" charset="-122"/>
                <a:cs typeface="Aharoni" pitchFamily="2" charset="-79"/>
              </a:rPr>
              <a:t/>
            </a:r>
            <a:br>
              <a:rPr kumimoji="0" lang="en-US" sz="1600" b="1" i="0" u="none" strike="noStrike" kern="1200" cap="none" spc="0" normalizeH="0" baseline="0" noProof="0" dirty="0" smtClean="0">
                <a:ln>
                  <a:noFill/>
                </a:ln>
                <a:solidFill>
                  <a:srgbClr val="FFFF00"/>
                </a:solidFill>
                <a:effectLst/>
                <a:uLnTx/>
                <a:uFillTx/>
                <a:latin typeface="Arial Black" pitchFamily="34" charset="0"/>
                <a:ea typeface="Arial Unicode MS" pitchFamily="34" charset="-122"/>
                <a:cs typeface="Aharoni" pitchFamily="2" charset="-79"/>
              </a:rPr>
            </a:br>
            <a:endParaRPr kumimoji="0" lang="en-US" sz="1600" b="1" i="0" u="none" strike="noStrike" kern="1200" cap="none" spc="0" normalizeH="0" baseline="0" noProof="0" dirty="0">
              <a:ln>
                <a:noFill/>
              </a:ln>
              <a:solidFill>
                <a:srgbClr val="FFFF00"/>
              </a:solidFill>
              <a:effectLst/>
              <a:uLnTx/>
              <a:uFillTx/>
              <a:latin typeface="Arial Black" pitchFamily="34" charset="0"/>
              <a:ea typeface="Arial Unicode MS" pitchFamily="34" charset="-122"/>
              <a:cs typeface="Aharoni" pitchFamily="2" charset="-79"/>
            </a:endParaRPr>
          </a:p>
        </p:txBody>
      </p:sp>
      <p:graphicFrame>
        <p:nvGraphicFramePr>
          <p:cNvPr id="8" name="Table 7"/>
          <p:cNvGraphicFramePr>
            <a:graphicFrameLocks noGrp="1"/>
          </p:cNvGraphicFramePr>
          <p:nvPr/>
        </p:nvGraphicFramePr>
        <p:xfrm>
          <a:off x="380999" y="537440"/>
          <a:ext cx="8341362" cy="6091960"/>
        </p:xfrm>
        <a:graphic>
          <a:graphicData uri="http://schemas.openxmlformats.org/drawingml/2006/table">
            <a:tbl>
              <a:tblPr/>
              <a:tblGrid>
                <a:gridCol w="3007360"/>
                <a:gridCol w="152400"/>
                <a:gridCol w="990600"/>
                <a:gridCol w="609600"/>
                <a:gridCol w="152400"/>
                <a:gridCol w="990600"/>
                <a:gridCol w="609600"/>
                <a:gridCol w="133297"/>
                <a:gridCol w="1013038"/>
                <a:gridCol w="682467"/>
              </a:tblGrid>
              <a:tr h="254992">
                <a:tc>
                  <a:txBody>
                    <a:bodyPr/>
                    <a:lstStyle/>
                    <a:p>
                      <a:pPr algn="l" fontAlgn="b"/>
                      <a:r>
                        <a:rPr lang="en-US" sz="1800" b="1" i="0" u="none" strike="noStrike" dirty="0">
                          <a:solidFill>
                            <a:srgbClr val="000000"/>
                          </a:solidFill>
                          <a:latin typeface="Arial Narrow"/>
                        </a:rPr>
                        <a:t> </a:t>
                      </a:r>
                    </a:p>
                  </a:txBody>
                  <a:tcPr marL="6272" marR="6272" marT="6272"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Arial Narrow"/>
                        </a:rPr>
                        <a:t> </a:t>
                      </a:r>
                    </a:p>
                  </a:txBody>
                  <a:tcPr marL="6272" marR="6272" marT="6272"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fontAlgn="b"/>
                      <a:r>
                        <a:rPr lang="en-US" sz="1800" b="1" i="0" u="none" strike="noStrike" dirty="0">
                          <a:solidFill>
                            <a:srgbClr val="000000"/>
                          </a:solidFill>
                          <a:latin typeface="Arial Narrow"/>
                        </a:rPr>
                        <a:t>Physical </a:t>
                      </a:r>
                      <a:endParaRPr lang="en-US" sz="1800" b="1" i="0" u="none" strike="noStrike" dirty="0" smtClean="0">
                        <a:solidFill>
                          <a:srgbClr val="000000"/>
                        </a:solidFill>
                        <a:latin typeface="Arial Narrow"/>
                      </a:endParaRPr>
                    </a:p>
                  </a:txBody>
                  <a:tcPr marL="6272" marR="6272" marT="6272"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en-US" sz="1800" b="1" i="0" u="none" strike="noStrike">
                        <a:solidFill>
                          <a:srgbClr val="000000"/>
                        </a:solidFill>
                        <a:latin typeface="Arial Narrow"/>
                      </a:endParaRPr>
                    </a:p>
                  </a:txBody>
                  <a:tcPr marL="6272" marR="6272" marT="6272"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Arial Narrow"/>
                        </a:rPr>
                        <a:t> </a:t>
                      </a:r>
                    </a:p>
                  </a:txBody>
                  <a:tcPr marL="6272" marR="6272" marT="6272"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fontAlgn="b"/>
                      <a:r>
                        <a:rPr lang="en-US" sz="1800" b="1" i="0" u="none" strike="noStrike" dirty="0">
                          <a:solidFill>
                            <a:srgbClr val="000000"/>
                          </a:solidFill>
                          <a:latin typeface="Arial Narrow"/>
                        </a:rPr>
                        <a:t>Verbal </a:t>
                      </a:r>
                    </a:p>
                  </a:txBody>
                  <a:tcPr marL="6272" marR="6272" marT="6272"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en-US" sz="1800" b="1" i="0" u="none" strike="noStrike">
                        <a:solidFill>
                          <a:srgbClr val="000000"/>
                        </a:solidFill>
                        <a:latin typeface="Arial Narrow"/>
                      </a:endParaRPr>
                    </a:p>
                  </a:txBody>
                  <a:tcPr marL="6272" marR="6272" marT="6272"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Arial Narrow"/>
                        </a:rPr>
                        <a:t> </a:t>
                      </a:r>
                    </a:p>
                  </a:txBody>
                  <a:tcPr marL="6272" marR="6272" marT="6272"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fontAlgn="b"/>
                      <a:r>
                        <a:rPr lang="en-US" sz="1800" b="1" i="0" u="none" strike="noStrike" dirty="0" smtClean="0">
                          <a:solidFill>
                            <a:srgbClr val="000000"/>
                          </a:solidFill>
                          <a:latin typeface="Arial Narrow"/>
                        </a:rPr>
                        <a:t>Social/Relational</a:t>
                      </a:r>
                      <a:endParaRPr lang="en-US" sz="1800" b="1" i="0" u="none" strike="noStrike" dirty="0">
                        <a:solidFill>
                          <a:srgbClr val="000000"/>
                        </a:solidFill>
                        <a:latin typeface="Arial Narrow"/>
                      </a:endParaRPr>
                    </a:p>
                  </a:txBody>
                  <a:tcPr marL="6272" marR="6272" marT="6272"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en-US" sz="1800" b="1" i="0" u="none" strike="noStrike" dirty="0">
                        <a:solidFill>
                          <a:srgbClr val="000000"/>
                        </a:solidFill>
                        <a:latin typeface="Arial Narrow"/>
                      </a:endParaRPr>
                    </a:p>
                  </a:txBody>
                  <a:tcPr marL="6272" marR="6272" marT="6272"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336">
                <a:tc>
                  <a:txBody>
                    <a:bodyPr/>
                    <a:lstStyle/>
                    <a:p>
                      <a:pPr algn="l" rtl="0" fontAlgn="b"/>
                      <a:r>
                        <a:rPr lang="en-US" sz="1800" b="1" i="0" u="none" strike="noStrike">
                          <a:solidFill>
                            <a:srgbClr val="000000"/>
                          </a:solidFill>
                          <a:latin typeface="Arial Narrow"/>
                        </a:rPr>
                        <a:t>Predicting Variables</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 </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b"/>
                      <a:r>
                        <a:rPr lang="en-US" sz="1800" b="1" i="0" u="none" strike="noStrike" dirty="0">
                          <a:solidFill>
                            <a:srgbClr val="000000"/>
                          </a:solidFill>
                          <a:latin typeface="Arial Narrow"/>
                        </a:rPr>
                        <a:t>Coefficient</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i="0" u="none" strike="noStrike" dirty="0">
                          <a:solidFill>
                            <a:srgbClr val="000000"/>
                          </a:solidFill>
                          <a:latin typeface="Arial Narrow"/>
                        </a:rPr>
                        <a:t>SE</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Arial Narrow"/>
                        </a:rPr>
                        <a:t> </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b"/>
                      <a:r>
                        <a:rPr lang="en-US" sz="1800" b="1" i="0" u="none" strike="noStrike" dirty="0">
                          <a:solidFill>
                            <a:srgbClr val="000000"/>
                          </a:solidFill>
                          <a:latin typeface="Arial Narrow"/>
                        </a:rPr>
                        <a:t>Coefficient</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i="0" u="none" strike="noStrike" dirty="0">
                          <a:solidFill>
                            <a:srgbClr val="000000"/>
                          </a:solidFill>
                          <a:latin typeface="Arial Narrow"/>
                        </a:rPr>
                        <a:t>SE</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Arial Narrow"/>
                        </a:rPr>
                        <a:t> </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b"/>
                      <a:r>
                        <a:rPr lang="en-US" sz="1800" b="1" i="0" u="none" strike="noStrike" dirty="0">
                          <a:solidFill>
                            <a:srgbClr val="000000"/>
                          </a:solidFill>
                          <a:latin typeface="Arial Narrow"/>
                        </a:rPr>
                        <a:t>Coefficient</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i="0" u="none" strike="noStrike" dirty="0">
                          <a:solidFill>
                            <a:srgbClr val="000000"/>
                          </a:solidFill>
                          <a:latin typeface="Arial Narrow"/>
                        </a:rPr>
                        <a:t>SE</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336">
                <a:tc>
                  <a:txBody>
                    <a:bodyPr/>
                    <a:lstStyle/>
                    <a:p>
                      <a:pPr marL="0" marR="0">
                        <a:lnSpc>
                          <a:spcPct val="100000"/>
                        </a:lnSpc>
                        <a:spcBef>
                          <a:spcPts val="0"/>
                        </a:spcBef>
                        <a:spcAft>
                          <a:spcPts val="0"/>
                        </a:spcAft>
                      </a:pPr>
                      <a:r>
                        <a:rPr lang="en-US" sz="1600" b="1" kern="1200" dirty="0" smtClean="0">
                          <a:solidFill>
                            <a:schemeClr val="tx1"/>
                          </a:solidFill>
                          <a:latin typeface="Arial Narrow" pitchFamily="34" charset="0"/>
                          <a:ea typeface="+mn-ea"/>
                          <a:cs typeface="Arial" pitchFamily="34" charset="0"/>
                        </a:rPr>
                        <a:t>Student-Student Relations (SS) </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l" fontAlgn="b"/>
                      <a:endParaRPr lang="en-US" sz="1200" b="0" i="0" u="none" strike="noStrike" dirty="0">
                        <a:solidFill>
                          <a:srgbClr val="000000"/>
                        </a:solidFill>
                        <a:latin typeface="Calibri"/>
                      </a:endParaRPr>
                    </a:p>
                  </a:txBody>
                  <a:tcPr marL="6272" marR="6272" marT="627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latin typeface="Calibri"/>
                      </a:endParaRPr>
                    </a:p>
                  </a:txBody>
                  <a:tcPr marL="6272" marR="6272" marT="627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latin typeface="Arial Narrow"/>
                      </a:endParaRPr>
                    </a:p>
                  </a:txBody>
                  <a:tcPr marL="6272" marR="6272" marT="6272" marB="0" anchor="b">
                    <a:lnL>
                      <a:noFill/>
                    </a:lnL>
                    <a:lnR>
                      <a:noFill/>
                    </a:lnR>
                    <a:lnT>
                      <a:noFill/>
                    </a:lnT>
                    <a:lnB>
                      <a:noFill/>
                    </a:lnB>
                  </a:tcPr>
                </a:tc>
                <a:tc>
                  <a:txBody>
                    <a:bodyPr/>
                    <a:lstStyle/>
                    <a:p>
                      <a:pPr algn="l" fontAlgn="b"/>
                      <a:endParaRPr lang="en-US" sz="1200" b="0" i="0" u="none" strike="noStrike">
                        <a:solidFill>
                          <a:srgbClr val="000000"/>
                        </a:solidFill>
                        <a:latin typeface="Arial Narrow"/>
                      </a:endParaRPr>
                    </a:p>
                  </a:txBody>
                  <a:tcPr marL="6272" marR="6272" marT="627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latin typeface="Arial Narrow"/>
                      </a:endParaRPr>
                    </a:p>
                  </a:txBody>
                  <a:tcPr marL="6272" marR="6272" marT="627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latin typeface="Arial Narrow"/>
                      </a:endParaRPr>
                    </a:p>
                  </a:txBody>
                  <a:tcPr marL="6272" marR="6272" marT="6272" marB="0" anchor="b">
                    <a:lnL>
                      <a:noFill/>
                    </a:lnL>
                    <a:lnR>
                      <a:noFill/>
                    </a:lnR>
                    <a:lnT>
                      <a:noFill/>
                    </a:lnT>
                    <a:lnB>
                      <a:noFill/>
                    </a:lnB>
                  </a:tcPr>
                </a:tc>
                <a:tc>
                  <a:txBody>
                    <a:bodyPr/>
                    <a:lstStyle/>
                    <a:p>
                      <a:pPr algn="l" fontAlgn="b"/>
                      <a:endParaRPr lang="en-US" sz="1200" b="0" i="0" u="none" strike="noStrike">
                        <a:solidFill>
                          <a:srgbClr val="000000"/>
                        </a:solidFill>
                        <a:latin typeface="Arial Narrow"/>
                      </a:endParaRPr>
                    </a:p>
                  </a:txBody>
                  <a:tcPr marL="6272" marR="6272" marT="627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latin typeface="Arial Narrow"/>
                      </a:endParaRPr>
                    </a:p>
                  </a:txBody>
                  <a:tcPr marL="6272" marR="6272" marT="6272" marB="0" anchor="b">
                    <a:lnL>
                      <a:noFill/>
                    </a:lnL>
                    <a:lnR>
                      <a:noFill/>
                    </a:lnR>
                    <a:lnT w="12700" cap="flat" cmpd="sng" algn="ctr">
                      <a:solidFill>
                        <a:schemeClr val="tx1"/>
                      </a:solidFill>
                      <a:prstDash val="solid"/>
                      <a:round/>
                      <a:headEnd type="none" w="med" len="med"/>
                      <a:tailEnd type="none" w="med" len="med"/>
                    </a:lnT>
                    <a:lnB>
                      <a:noFill/>
                    </a:lnB>
                  </a:tcPr>
                </a:tc>
              </a:tr>
              <a:tr h="254992">
                <a:tc>
                  <a:txBody>
                    <a:bodyPr/>
                    <a:lstStyle/>
                    <a:p>
                      <a:pPr marL="172720" marR="0">
                        <a:lnSpc>
                          <a:spcPct val="100000"/>
                        </a:lnSpc>
                        <a:spcBef>
                          <a:spcPts val="0"/>
                        </a:spcBef>
                        <a:spcAft>
                          <a:spcPts val="0"/>
                        </a:spcAft>
                      </a:pPr>
                      <a:r>
                        <a:rPr lang="en-US" sz="1600" kern="1200" dirty="0" smtClean="0">
                          <a:solidFill>
                            <a:schemeClr val="tx1"/>
                          </a:solidFill>
                          <a:latin typeface="Arial Narrow" pitchFamily="34" charset="0"/>
                          <a:ea typeface="+mn-ea"/>
                          <a:cs typeface="Arial" pitchFamily="34" charset="0"/>
                        </a:rPr>
                        <a:t>Intercept</a:t>
                      </a:r>
                    </a:p>
                  </a:txBody>
                  <a:tcPr marL="68580" marR="68580" marT="0"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a:t>
                      </a:r>
                      <a:r>
                        <a:rPr lang="en-US" sz="1600" b="0" i="0" u="none" strike="noStrike" dirty="0" smtClean="0">
                          <a:solidFill>
                            <a:srgbClr val="000000"/>
                          </a:solidFill>
                          <a:latin typeface="Calibri"/>
                        </a:rPr>
                        <a:t>0.26***</a:t>
                      </a:r>
                      <a:endParaRPr lang="en-US" sz="16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0.02</a:t>
                      </a:r>
                    </a:p>
                  </a:txBody>
                  <a:tcPr marL="9525" marR="9525" marT="9525"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fontAlgn="b"/>
                      <a:r>
                        <a:rPr lang="en-US" sz="1600" b="0" i="0" u="none" strike="noStrike">
                          <a:solidFill>
                            <a:srgbClr val="000000"/>
                          </a:solidFill>
                          <a:latin typeface="Calibri"/>
                        </a:rPr>
                        <a:t>-0.60</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latin typeface="Calibri"/>
                        </a:rPr>
                        <a:t>0.02</a:t>
                      </a:r>
                    </a:p>
                  </a:txBody>
                  <a:tcPr marL="9525" marR="9525" marT="9525"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a:t>
                      </a:r>
                      <a:r>
                        <a:rPr lang="en-US" sz="1600" b="0" i="0" u="none" strike="noStrike" dirty="0" smtClean="0">
                          <a:solidFill>
                            <a:srgbClr val="000000"/>
                          </a:solidFill>
                          <a:latin typeface="Calibri"/>
                        </a:rPr>
                        <a:t>0.38***</a:t>
                      </a:r>
                      <a:endParaRPr lang="en-US" sz="16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latin typeface="Calibri"/>
                        </a:rPr>
                        <a:t>0.02</a:t>
                      </a:r>
                    </a:p>
                  </a:txBody>
                  <a:tcPr marL="9525" marR="9525" marT="9525" marB="0" anchor="b">
                    <a:lnL>
                      <a:noFill/>
                    </a:lnL>
                    <a:lnR>
                      <a:noFill/>
                    </a:lnR>
                    <a:lnT>
                      <a:noFill/>
                    </a:lnT>
                    <a:lnB>
                      <a:noFill/>
                    </a:lnB>
                  </a:tcPr>
                </a:tc>
              </a:tr>
              <a:tr h="254992">
                <a:tc>
                  <a:txBody>
                    <a:bodyPr/>
                    <a:lstStyle/>
                    <a:p>
                      <a:pPr marL="172720" marR="0">
                        <a:lnSpc>
                          <a:spcPct val="100000"/>
                        </a:lnSpc>
                        <a:spcBef>
                          <a:spcPts val="0"/>
                        </a:spcBef>
                        <a:spcAft>
                          <a:spcPts val="0"/>
                        </a:spcAft>
                      </a:pPr>
                      <a:r>
                        <a:rPr lang="en-US" sz="1600" kern="1200" dirty="0" smtClean="0">
                          <a:solidFill>
                            <a:schemeClr val="tx1"/>
                          </a:solidFill>
                          <a:latin typeface="Arial Narrow" pitchFamily="34" charset="0"/>
                          <a:ea typeface="+mn-ea"/>
                          <a:cs typeface="Arial" pitchFamily="34" charset="0"/>
                        </a:rPr>
                        <a:t>SS X Positive</a:t>
                      </a:r>
                    </a:p>
                  </a:txBody>
                  <a:tcPr marL="68580" marR="68580" marT="0" marB="0" anchor="b">
                    <a:lnL>
                      <a:noFill/>
                    </a:lnL>
                    <a:lnR>
                      <a:noFill/>
                    </a:lnR>
                    <a:lnT>
                      <a:noFill/>
                    </a:lnT>
                    <a:lnB>
                      <a:noFill/>
                    </a:lnB>
                    <a:noFill/>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noFill/>
                  </a:tcPr>
                </a:tc>
                <a:tc>
                  <a:txBody>
                    <a:bodyPr/>
                    <a:lstStyle/>
                    <a:p>
                      <a:pPr algn="l" fontAlgn="b"/>
                      <a:r>
                        <a:rPr lang="en-US" sz="1600" b="0" i="0" u="none" strike="noStrike" dirty="0" smtClean="0">
                          <a:solidFill>
                            <a:srgbClr val="FF0000"/>
                          </a:solidFill>
                          <a:latin typeface="Calibri"/>
                        </a:rPr>
                        <a:t>0.36**</a:t>
                      </a:r>
                      <a:endParaRPr lang="en-US" sz="1600" b="0" i="0" u="none" strike="noStrike" dirty="0">
                        <a:solidFill>
                          <a:srgbClr val="FF0000"/>
                        </a:solidFill>
                        <a:latin typeface="Calibri"/>
                      </a:endParaRPr>
                    </a:p>
                  </a:txBody>
                  <a:tcPr marL="9525" marR="9525" marT="9525" marB="0" anchor="b">
                    <a:lnL>
                      <a:noFill/>
                    </a:lnL>
                    <a:lnR>
                      <a:noFill/>
                    </a:lnR>
                    <a:lnT>
                      <a:noFill/>
                    </a:lnT>
                    <a:lnB>
                      <a:noFill/>
                    </a:lnB>
                    <a:noFill/>
                  </a:tcPr>
                </a:tc>
                <a:tc>
                  <a:txBody>
                    <a:bodyPr/>
                    <a:lstStyle/>
                    <a:p>
                      <a:pPr algn="l" fontAlgn="b"/>
                      <a:r>
                        <a:rPr lang="en-US" sz="1600" b="0" i="0" u="none" strike="noStrike" dirty="0">
                          <a:solidFill>
                            <a:srgbClr val="FF0000"/>
                          </a:solidFill>
                          <a:latin typeface="Calibri"/>
                        </a:rPr>
                        <a:t>0.14</a:t>
                      </a:r>
                    </a:p>
                  </a:txBody>
                  <a:tcPr marL="9525" marR="9525" marT="9525" marB="0" anchor="b">
                    <a:lnL>
                      <a:noFill/>
                    </a:lnL>
                    <a:lnR>
                      <a:noFill/>
                    </a:lnR>
                    <a:lnT>
                      <a:noFill/>
                    </a:lnT>
                    <a:lnB>
                      <a:noFill/>
                    </a:lnB>
                    <a:noFill/>
                  </a:tcPr>
                </a:tc>
                <a:tc>
                  <a:txBody>
                    <a:bodyPr/>
                    <a:lstStyle/>
                    <a:p>
                      <a:pPr algn="l"/>
                      <a:endParaRPr lang="en-US" sz="1600" dirty="0">
                        <a:solidFill>
                          <a:srgbClr val="FF0000"/>
                        </a:solidFill>
                      </a:endParaRPr>
                    </a:p>
                  </a:txBody>
                  <a:tcPr marL="6272" marR="6272" marT="6272" marB="0" anchor="b">
                    <a:lnL>
                      <a:noFill/>
                    </a:lnL>
                    <a:lnR>
                      <a:noFill/>
                    </a:lnR>
                    <a:lnT>
                      <a:noFill/>
                    </a:lnT>
                    <a:lnB>
                      <a:noFill/>
                    </a:lnB>
                    <a:noFill/>
                  </a:tcPr>
                </a:tc>
                <a:tc>
                  <a:txBody>
                    <a:bodyPr/>
                    <a:lstStyle/>
                    <a:p>
                      <a:pPr algn="l" fontAlgn="b"/>
                      <a:r>
                        <a:rPr lang="en-US" sz="1600" b="0" i="0" u="none" strike="noStrike" dirty="0" smtClean="0">
                          <a:solidFill>
                            <a:srgbClr val="FF0000"/>
                          </a:solidFill>
                          <a:latin typeface="Calibri"/>
                        </a:rPr>
                        <a:t>0.60***</a:t>
                      </a:r>
                      <a:endParaRPr lang="en-US" sz="1600" b="0" i="0" u="none" strike="noStrike" dirty="0">
                        <a:solidFill>
                          <a:srgbClr val="FF0000"/>
                        </a:solidFill>
                        <a:latin typeface="Calibri"/>
                      </a:endParaRPr>
                    </a:p>
                  </a:txBody>
                  <a:tcPr marL="9525" marR="9525" marT="9525" marB="0" anchor="b">
                    <a:lnL>
                      <a:noFill/>
                    </a:lnL>
                    <a:lnR>
                      <a:noFill/>
                    </a:lnR>
                    <a:lnT>
                      <a:noFill/>
                    </a:lnT>
                    <a:lnB>
                      <a:noFill/>
                    </a:lnB>
                    <a:noFill/>
                  </a:tcPr>
                </a:tc>
                <a:tc>
                  <a:txBody>
                    <a:bodyPr/>
                    <a:lstStyle/>
                    <a:p>
                      <a:pPr algn="l" fontAlgn="b"/>
                      <a:r>
                        <a:rPr lang="en-US" sz="1600" b="0" i="0" u="none" strike="noStrike" dirty="0">
                          <a:solidFill>
                            <a:srgbClr val="FF0000"/>
                          </a:solidFill>
                          <a:latin typeface="Calibri"/>
                        </a:rPr>
                        <a:t>0.17</a:t>
                      </a:r>
                    </a:p>
                  </a:txBody>
                  <a:tcPr marL="9525" marR="9525" marT="9525" marB="0" anchor="b">
                    <a:lnL>
                      <a:noFill/>
                    </a:lnL>
                    <a:lnR>
                      <a:noFill/>
                    </a:lnR>
                    <a:lnT>
                      <a:noFill/>
                    </a:lnT>
                    <a:lnB>
                      <a:noFill/>
                    </a:lnB>
                    <a:noFill/>
                  </a:tcPr>
                </a:tc>
                <a:tc>
                  <a:txBody>
                    <a:bodyPr/>
                    <a:lstStyle/>
                    <a:p>
                      <a:pPr algn="l"/>
                      <a:endParaRPr lang="en-US" sz="1600" dirty="0">
                        <a:solidFill>
                          <a:srgbClr val="FF0000"/>
                        </a:solidFill>
                      </a:endParaRPr>
                    </a:p>
                  </a:txBody>
                  <a:tcPr marL="6272" marR="6272" marT="6272" marB="0" anchor="b">
                    <a:lnL>
                      <a:noFill/>
                    </a:lnL>
                    <a:lnR>
                      <a:noFill/>
                    </a:lnR>
                    <a:lnT>
                      <a:noFill/>
                    </a:lnT>
                    <a:lnB>
                      <a:noFill/>
                    </a:lnB>
                    <a:noFill/>
                  </a:tcPr>
                </a:tc>
                <a:tc>
                  <a:txBody>
                    <a:bodyPr/>
                    <a:lstStyle/>
                    <a:p>
                      <a:pPr algn="l" fontAlgn="b"/>
                      <a:r>
                        <a:rPr lang="en-US" sz="1600" b="0" i="0" u="none" strike="noStrike" dirty="0" smtClean="0">
                          <a:solidFill>
                            <a:srgbClr val="FF0000"/>
                          </a:solidFill>
                          <a:latin typeface="Calibri"/>
                        </a:rPr>
                        <a:t>0.51***</a:t>
                      </a:r>
                      <a:endParaRPr lang="en-US" sz="1600" b="0" i="0" u="none" strike="noStrike" dirty="0">
                        <a:solidFill>
                          <a:srgbClr val="FF0000"/>
                        </a:solidFill>
                        <a:latin typeface="Calibri"/>
                      </a:endParaRPr>
                    </a:p>
                  </a:txBody>
                  <a:tcPr marL="9525" marR="9525" marT="9525" marB="0" anchor="b">
                    <a:lnL>
                      <a:noFill/>
                    </a:lnL>
                    <a:lnR>
                      <a:noFill/>
                    </a:lnR>
                    <a:lnT>
                      <a:noFill/>
                    </a:lnT>
                    <a:lnB>
                      <a:noFill/>
                    </a:lnB>
                    <a:noFill/>
                  </a:tcPr>
                </a:tc>
                <a:tc>
                  <a:txBody>
                    <a:bodyPr/>
                    <a:lstStyle/>
                    <a:p>
                      <a:pPr algn="l" fontAlgn="b"/>
                      <a:r>
                        <a:rPr lang="en-US" sz="1600" b="0" i="0" u="none" strike="noStrike" dirty="0">
                          <a:solidFill>
                            <a:srgbClr val="FF0000"/>
                          </a:solidFill>
                          <a:latin typeface="Calibri"/>
                        </a:rPr>
                        <a:t>0.15</a:t>
                      </a:r>
                    </a:p>
                  </a:txBody>
                  <a:tcPr marL="9525" marR="9525" marT="9525" marB="0" anchor="b">
                    <a:lnL>
                      <a:noFill/>
                    </a:lnL>
                    <a:lnR>
                      <a:noFill/>
                    </a:lnR>
                    <a:lnT>
                      <a:noFill/>
                    </a:lnT>
                    <a:lnB>
                      <a:noFill/>
                    </a:lnB>
                    <a:noFill/>
                  </a:tcPr>
                </a:tc>
              </a:tr>
              <a:tr h="254992">
                <a:tc>
                  <a:txBody>
                    <a:bodyPr/>
                    <a:lstStyle/>
                    <a:p>
                      <a:pPr marL="172720" marR="0">
                        <a:lnSpc>
                          <a:spcPct val="100000"/>
                        </a:lnSpc>
                        <a:spcBef>
                          <a:spcPts val="0"/>
                        </a:spcBef>
                        <a:spcAft>
                          <a:spcPts val="0"/>
                        </a:spcAft>
                      </a:pPr>
                      <a:r>
                        <a:rPr lang="en-US" sz="1600" kern="1200" dirty="0" smtClean="0">
                          <a:solidFill>
                            <a:schemeClr val="tx1"/>
                          </a:solidFill>
                          <a:latin typeface="Arial Narrow" pitchFamily="34" charset="0"/>
                          <a:ea typeface="+mn-ea"/>
                          <a:cs typeface="Arial" pitchFamily="34" charset="0"/>
                        </a:rPr>
                        <a:t>SS X Punitive</a:t>
                      </a:r>
                    </a:p>
                  </a:txBody>
                  <a:tcPr marL="68580" marR="68580" marT="0"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l" fontAlgn="b"/>
                      <a:r>
                        <a:rPr lang="en-US" sz="1600" b="0" i="0" u="none" strike="noStrike">
                          <a:solidFill>
                            <a:srgbClr val="000000"/>
                          </a:solidFill>
                          <a:latin typeface="Calibri"/>
                        </a:rPr>
                        <a:t>0.00</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0.09</a:t>
                      </a:r>
                    </a:p>
                  </a:txBody>
                  <a:tcPr marL="9525" marR="9525" marT="9525"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fontAlgn="b"/>
                      <a:r>
                        <a:rPr lang="en-US" sz="1600" b="0" i="0" u="none" strike="noStrike">
                          <a:solidFill>
                            <a:srgbClr val="000000"/>
                          </a:solidFill>
                          <a:latin typeface="Calibri"/>
                        </a:rPr>
                        <a:t>0.06</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0.11</a:t>
                      </a:r>
                    </a:p>
                  </a:txBody>
                  <a:tcPr marL="9525" marR="9525" marT="9525" marB="0" anchor="b">
                    <a:lnL>
                      <a:noFill/>
                    </a:lnL>
                    <a:lnR>
                      <a:noFill/>
                    </a:lnR>
                    <a:lnT>
                      <a:noFill/>
                    </a:lnT>
                    <a:lnB>
                      <a:noFill/>
                    </a:lnB>
                  </a:tcPr>
                </a:tc>
                <a:tc>
                  <a:txBody>
                    <a:bodyPr/>
                    <a:lstStyle/>
                    <a:p>
                      <a:pPr algn="l"/>
                      <a:endParaRPr lang="en-US" sz="1600" dirty="0"/>
                    </a:p>
                  </a:txBody>
                  <a:tcPr marL="6272" marR="6272" marT="6272"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0.00</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0.10</a:t>
                      </a:r>
                    </a:p>
                  </a:txBody>
                  <a:tcPr marL="9525" marR="9525" marT="9525" marB="0" anchor="b">
                    <a:lnL>
                      <a:noFill/>
                    </a:lnL>
                    <a:lnR>
                      <a:noFill/>
                    </a:lnR>
                    <a:lnT>
                      <a:noFill/>
                    </a:lnT>
                    <a:lnB>
                      <a:noFill/>
                    </a:lnB>
                  </a:tcPr>
                </a:tc>
              </a:tr>
              <a:tr h="254992">
                <a:tc>
                  <a:txBody>
                    <a:bodyPr/>
                    <a:lstStyle/>
                    <a:p>
                      <a:pPr marL="172720" marR="0">
                        <a:lnSpc>
                          <a:spcPct val="100000"/>
                        </a:lnSpc>
                        <a:spcBef>
                          <a:spcPts val="0"/>
                        </a:spcBef>
                        <a:spcAft>
                          <a:spcPts val="0"/>
                        </a:spcAft>
                      </a:pPr>
                      <a:r>
                        <a:rPr lang="en-US" sz="1600" kern="1200" dirty="0" smtClean="0">
                          <a:solidFill>
                            <a:schemeClr val="tx1"/>
                          </a:solidFill>
                          <a:latin typeface="Arial Narrow" pitchFamily="34" charset="0"/>
                          <a:ea typeface="+mn-ea"/>
                          <a:cs typeface="Arial" pitchFamily="34" charset="0"/>
                        </a:rPr>
                        <a:t>SS X SEL</a:t>
                      </a:r>
                    </a:p>
                  </a:txBody>
                  <a:tcPr marL="68580" marR="68580" marT="0" marB="0" anchor="b">
                    <a:lnL>
                      <a:noFill/>
                    </a:lnL>
                    <a:lnR>
                      <a:noFill/>
                    </a:lnR>
                    <a:lnT>
                      <a:noFill/>
                    </a:lnT>
                    <a:lnB>
                      <a:noFill/>
                    </a:lnB>
                    <a:noFill/>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noFill/>
                  </a:tcPr>
                </a:tc>
                <a:tc>
                  <a:txBody>
                    <a:bodyPr/>
                    <a:lstStyle/>
                    <a:p>
                      <a:pPr algn="l" fontAlgn="b"/>
                      <a:r>
                        <a:rPr lang="en-US" sz="1600" b="0" i="0" u="none" strike="noStrike" dirty="0">
                          <a:solidFill>
                            <a:srgbClr val="FF0000"/>
                          </a:solidFill>
                          <a:latin typeface="Calibri"/>
                        </a:rPr>
                        <a:t>-</a:t>
                      </a:r>
                      <a:r>
                        <a:rPr lang="en-US" sz="1600" b="0" i="0" u="none" strike="noStrike" dirty="0" smtClean="0">
                          <a:solidFill>
                            <a:srgbClr val="FF0000"/>
                          </a:solidFill>
                          <a:latin typeface="Calibri"/>
                        </a:rPr>
                        <a:t>0.56**</a:t>
                      </a:r>
                      <a:endParaRPr lang="en-US" sz="1600" b="0" i="0" u="none" strike="noStrike" dirty="0">
                        <a:solidFill>
                          <a:srgbClr val="FF0000"/>
                        </a:solidFill>
                        <a:latin typeface="Calibri"/>
                      </a:endParaRPr>
                    </a:p>
                  </a:txBody>
                  <a:tcPr marL="9525" marR="9525" marT="9525" marB="0" anchor="b">
                    <a:lnL>
                      <a:noFill/>
                    </a:lnL>
                    <a:lnR>
                      <a:noFill/>
                    </a:lnR>
                    <a:lnT>
                      <a:noFill/>
                    </a:lnT>
                    <a:lnB>
                      <a:noFill/>
                    </a:lnB>
                    <a:noFill/>
                  </a:tcPr>
                </a:tc>
                <a:tc>
                  <a:txBody>
                    <a:bodyPr/>
                    <a:lstStyle/>
                    <a:p>
                      <a:pPr algn="l" fontAlgn="b"/>
                      <a:r>
                        <a:rPr lang="en-US" sz="1600" b="0" i="0" u="none" strike="noStrike" dirty="0">
                          <a:solidFill>
                            <a:srgbClr val="FF0000"/>
                          </a:solidFill>
                          <a:latin typeface="Calibri"/>
                        </a:rPr>
                        <a:t>0.18</a:t>
                      </a:r>
                    </a:p>
                  </a:txBody>
                  <a:tcPr marL="9525" marR="9525" marT="9525" marB="0" anchor="b">
                    <a:lnL>
                      <a:noFill/>
                    </a:lnL>
                    <a:lnR>
                      <a:noFill/>
                    </a:lnR>
                    <a:lnT>
                      <a:noFill/>
                    </a:lnT>
                    <a:lnB>
                      <a:noFill/>
                    </a:lnB>
                    <a:noFill/>
                  </a:tcPr>
                </a:tc>
                <a:tc>
                  <a:txBody>
                    <a:bodyPr/>
                    <a:lstStyle/>
                    <a:p>
                      <a:pPr algn="l"/>
                      <a:endParaRPr lang="en-US" sz="1600">
                        <a:solidFill>
                          <a:srgbClr val="FF0000"/>
                        </a:solidFill>
                      </a:endParaRPr>
                    </a:p>
                  </a:txBody>
                  <a:tcPr marL="6272" marR="6272" marT="6272" marB="0" anchor="b">
                    <a:lnL>
                      <a:noFill/>
                    </a:lnL>
                    <a:lnR>
                      <a:noFill/>
                    </a:lnR>
                    <a:lnT>
                      <a:noFill/>
                    </a:lnT>
                    <a:lnB>
                      <a:noFill/>
                    </a:lnB>
                    <a:noFill/>
                  </a:tcPr>
                </a:tc>
                <a:tc>
                  <a:txBody>
                    <a:bodyPr/>
                    <a:lstStyle/>
                    <a:p>
                      <a:pPr algn="l" fontAlgn="b"/>
                      <a:r>
                        <a:rPr lang="en-US" sz="1600" b="0" i="0" u="none" strike="noStrike" dirty="0">
                          <a:solidFill>
                            <a:srgbClr val="FF0000"/>
                          </a:solidFill>
                          <a:latin typeface="Calibri"/>
                        </a:rPr>
                        <a:t>-</a:t>
                      </a:r>
                      <a:r>
                        <a:rPr lang="en-US" sz="1600" b="0" i="0" u="none" strike="noStrike" dirty="0" smtClean="0">
                          <a:solidFill>
                            <a:srgbClr val="FF0000"/>
                          </a:solidFill>
                          <a:latin typeface="Calibri"/>
                        </a:rPr>
                        <a:t>0.90***</a:t>
                      </a:r>
                      <a:endParaRPr lang="en-US" sz="1600" b="0" i="0" u="none" strike="noStrike" dirty="0">
                        <a:solidFill>
                          <a:srgbClr val="FF0000"/>
                        </a:solidFill>
                        <a:latin typeface="Calibri"/>
                      </a:endParaRPr>
                    </a:p>
                  </a:txBody>
                  <a:tcPr marL="9525" marR="9525" marT="9525" marB="0" anchor="b">
                    <a:lnL>
                      <a:noFill/>
                    </a:lnL>
                    <a:lnR>
                      <a:noFill/>
                    </a:lnR>
                    <a:lnT>
                      <a:noFill/>
                    </a:lnT>
                    <a:lnB>
                      <a:noFill/>
                    </a:lnB>
                    <a:noFill/>
                  </a:tcPr>
                </a:tc>
                <a:tc>
                  <a:txBody>
                    <a:bodyPr/>
                    <a:lstStyle/>
                    <a:p>
                      <a:pPr algn="l" fontAlgn="b"/>
                      <a:r>
                        <a:rPr lang="en-US" sz="1600" b="0" i="0" u="none" strike="noStrike" dirty="0">
                          <a:solidFill>
                            <a:srgbClr val="FF0000"/>
                          </a:solidFill>
                          <a:latin typeface="Calibri"/>
                        </a:rPr>
                        <a:t>0.23</a:t>
                      </a:r>
                    </a:p>
                  </a:txBody>
                  <a:tcPr marL="9525" marR="9525" marT="9525" marB="0" anchor="b">
                    <a:lnL>
                      <a:noFill/>
                    </a:lnL>
                    <a:lnR>
                      <a:noFill/>
                    </a:lnR>
                    <a:lnT>
                      <a:noFill/>
                    </a:lnT>
                    <a:lnB>
                      <a:noFill/>
                    </a:lnB>
                    <a:noFill/>
                  </a:tcPr>
                </a:tc>
                <a:tc>
                  <a:txBody>
                    <a:bodyPr/>
                    <a:lstStyle/>
                    <a:p>
                      <a:pPr algn="l"/>
                      <a:endParaRPr lang="en-US" sz="1600" dirty="0">
                        <a:solidFill>
                          <a:srgbClr val="FF0000"/>
                        </a:solidFill>
                      </a:endParaRPr>
                    </a:p>
                  </a:txBody>
                  <a:tcPr marL="6272" marR="6272" marT="6272" marB="0" anchor="b">
                    <a:lnL>
                      <a:noFill/>
                    </a:lnL>
                    <a:lnR>
                      <a:noFill/>
                    </a:lnR>
                    <a:lnT>
                      <a:noFill/>
                    </a:lnT>
                    <a:lnB>
                      <a:noFill/>
                    </a:lnB>
                    <a:noFill/>
                  </a:tcPr>
                </a:tc>
                <a:tc>
                  <a:txBody>
                    <a:bodyPr/>
                    <a:lstStyle/>
                    <a:p>
                      <a:pPr algn="l" fontAlgn="b"/>
                      <a:r>
                        <a:rPr lang="en-US" sz="1600" b="0" i="0" u="none" strike="noStrike" dirty="0">
                          <a:solidFill>
                            <a:srgbClr val="FF0000"/>
                          </a:solidFill>
                          <a:latin typeface="Calibri"/>
                        </a:rPr>
                        <a:t>-</a:t>
                      </a:r>
                      <a:r>
                        <a:rPr lang="en-US" sz="1600" b="0" i="0" u="none" strike="noStrike" dirty="0" smtClean="0">
                          <a:solidFill>
                            <a:srgbClr val="FF0000"/>
                          </a:solidFill>
                          <a:latin typeface="Calibri"/>
                        </a:rPr>
                        <a:t>0.65**</a:t>
                      </a:r>
                      <a:endParaRPr lang="en-US" sz="1600" b="0" i="0" u="none" strike="noStrike" dirty="0">
                        <a:solidFill>
                          <a:srgbClr val="FF0000"/>
                        </a:solidFill>
                        <a:latin typeface="Calibri"/>
                      </a:endParaRPr>
                    </a:p>
                  </a:txBody>
                  <a:tcPr marL="9525" marR="9525" marT="9525" marB="0" anchor="b">
                    <a:lnL>
                      <a:noFill/>
                    </a:lnL>
                    <a:lnR>
                      <a:noFill/>
                    </a:lnR>
                    <a:lnT>
                      <a:noFill/>
                    </a:lnT>
                    <a:lnB>
                      <a:noFill/>
                    </a:lnB>
                    <a:noFill/>
                  </a:tcPr>
                </a:tc>
                <a:tc>
                  <a:txBody>
                    <a:bodyPr/>
                    <a:lstStyle/>
                    <a:p>
                      <a:pPr algn="l" fontAlgn="b"/>
                      <a:r>
                        <a:rPr lang="en-US" sz="1600" b="0" i="0" u="none" strike="noStrike" dirty="0">
                          <a:solidFill>
                            <a:srgbClr val="FF0000"/>
                          </a:solidFill>
                          <a:latin typeface="Calibri"/>
                        </a:rPr>
                        <a:t>0.21</a:t>
                      </a:r>
                    </a:p>
                  </a:txBody>
                  <a:tcPr marL="9525" marR="9525" marT="9525" marB="0" anchor="b">
                    <a:lnL>
                      <a:noFill/>
                    </a:lnL>
                    <a:lnR>
                      <a:noFill/>
                    </a:lnR>
                    <a:lnT>
                      <a:noFill/>
                    </a:lnT>
                    <a:lnB>
                      <a:noFill/>
                    </a:lnB>
                    <a:noFill/>
                  </a:tcPr>
                </a:tc>
              </a:tr>
              <a:tr h="254992">
                <a:tc>
                  <a:txBody>
                    <a:bodyPr/>
                    <a:lstStyle/>
                    <a:p>
                      <a:r>
                        <a:rPr lang="en-US" sz="1600" b="1" kern="1200" dirty="0" smtClean="0">
                          <a:solidFill>
                            <a:schemeClr val="tx1"/>
                          </a:solidFill>
                          <a:latin typeface="Arial Narrow" pitchFamily="34" charset="0"/>
                          <a:ea typeface="+mn-ea"/>
                          <a:cs typeface="Arial" pitchFamily="34" charset="0"/>
                        </a:rPr>
                        <a:t>Respect for Diversity (Diversity) </a:t>
                      </a:r>
                    </a:p>
                  </a:txBody>
                  <a:tcPr marL="56444" marR="6272" marT="6272" marB="0" anchor="b">
                    <a:lnL>
                      <a:noFill/>
                    </a:lnL>
                    <a:lnR>
                      <a:noFill/>
                    </a:lnR>
                    <a:lnT>
                      <a:noFill/>
                    </a:lnT>
                    <a:lnB>
                      <a:noFill/>
                    </a:lnB>
                  </a:tcPr>
                </a:tc>
                <a:tc>
                  <a:txBody>
                    <a:bodyPr/>
                    <a:lstStyle/>
                    <a:p>
                      <a:endParaRPr lang="en-US"/>
                    </a:p>
                  </a:txBody>
                  <a:tcPr marL="6272" marR="6272" marT="6272" marB="0" anchor="b">
                    <a:lnL>
                      <a:noFill/>
                    </a:lnL>
                    <a:lnR>
                      <a:noFill/>
                    </a:lnR>
                    <a:lnT>
                      <a:noFill/>
                    </a:lnT>
                    <a:lnB>
                      <a:noFill/>
                    </a:lnB>
                  </a:tcPr>
                </a:tc>
                <a:tc>
                  <a:txBody>
                    <a:bodyPr/>
                    <a:lstStyle/>
                    <a:p>
                      <a:pPr algn="l"/>
                      <a:endParaRPr lang="en-US" sz="1600" dirty="0"/>
                    </a:p>
                  </a:txBody>
                  <a:tcPr marL="6272" marR="6272" marT="6272" marB="0" anchor="b">
                    <a:lnL>
                      <a:noFill/>
                    </a:lnL>
                    <a:lnR>
                      <a:noFill/>
                    </a:lnR>
                    <a:lnT>
                      <a:noFill/>
                    </a:lnT>
                    <a:lnB>
                      <a:noFill/>
                    </a:lnB>
                  </a:tcPr>
                </a:tc>
                <a:tc>
                  <a:txBody>
                    <a:bodyPr/>
                    <a:lstStyle/>
                    <a:p>
                      <a:pPr algn="l"/>
                      <a:endParaRPr lang="en-US" sz="1600" dirty="0"/>
                    </a:p>
                  </a:txBody>
                  <a:tcPr marL="6272" marR="6272" marT="6272"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a:endParaRPr lang="en-US" sz="1600" dirty="0"/>
                    </a:p>
                  </a:txBody>
                  <a:tcPr marL="6272" marR="6272" marT="6272" marB="0" anchor="b">
                    <a:lnL>
                      <a:noFill/>
                    </a:lnL>
                    <a:lnR>
                      <a:noFill/>
                    </a:lnR>
                    <a:lnT>
                      <a:noFill/>
                    </a:lnT>
                    <a:lnB>
                      <a:noFill/>
                    </a:lnB>
                  </a:tcPr>
                </a:tc>
                <a:tc>
                  <a:txBody>
                    <a:bodyPr/>
                    <a:lstStyle/>
                    <a:p>
                      <a:pPr algn="l"/>
                      <a:endParaRPr lang="en-US" sz="1600" dirty="0"/>
                    </a:p>
                  </a:txBody>
                  <a:tcPr marL="6272" marR="6272" marT="6272" marB="0" anchor="b">
                    <a:lnL>
                      <a:noFill/>
                    </a:lnL>
                    <a:lnR>
                      <a:noFill/>
                    </a:lnR>
                    <a:lnT>
                      <a:noFill/>
                    </a:lnT>
                    <a:lnB>
                      <a:noFill/>
                    </a:lnB>
                  </a:tcPr>
                </a:tc>
                <a:tc>
                  <a:txBody>
                    <a:bodyPr/>
                    <a:lstStyle/>
                    <a:p>
                      <a:pPr algn="l"/>
                      <a:endParaRPr lang="en-US" sz="1600" dirty="0"/>
                    </a:p>
                  </a:txBody>
                  <a:tcPr marL="6272" marR="6272" marT="6272" marB="0" anchor="b">
                    <a:lnL>
                      <a:noFill/>
                    </a:lnL>
                    <a:lnR>
                      <a:noFill/>
                    </a:lnR>
                    <a:lnT>
                      <a:noFill/>
                    </a:lnT>
                    <a:lnB>
                      <a:noFill/>
                    </a:lnB>
                  </a:tcPr>
                </a:tc>
                <a:tc>
                  <a:txBody>
                    <a:bodyPr/>
                    <a:lstStyle/>
                    <a:p>
                      <a:pPr algn="l"/>
                      <a:endParaRPr lang="en-US" sz="1600" dirty="0"/>
                    </a:p>
                  </a:txBody>
                  <a:tcPr marL="6272" marR="6272" marT="6272" marB="0" anchor="b">
                    <a:lnL>
                      <a:noFill/>
                    </a:lnL>
                    <a:lnR>
                      <a:noFill/>
                    </a:lnR>
                    <a:lnT>
                      <a:noFill/>
                    </a:lnT>
                    <a:lnB>
                      <a:noFill/>
                    </a:lnB>
                  </a:tcPr>
                </a:tc>
                <a:tc>
                  <a:txBody>
                    <a:bodyPr/>
                    <a:lstStyle/>
                    <a:p>
                      <a:pPr algn="l"/>
                      <a:endParaRPr lang="en-US" sz="1600" dirty="0"/>
                    </a:p>
                  </a:txBody>
                  <a:tcPr marL="6272" marR="6272" marT="6272" marB="0" anchor="b">
                    <a:lnL>
                      <a:noFill/>
                    </a:lnL>
                    <a:lnR>
                      <a:noFill/>
                    </a:lnR>
                    <a:lnT>
                      <a:noFill/>
                    </a:lnT>
                    <a:lnB>
                      <a:noFill/>
                    </a:lnB>
                  </a:tcPr>
                </a:tc>
              </a:tr>
              <a:tr h="254992">
                <a:tc>
                  <a:txBody>
                    <a:bodyPr/>
                    <a:lstStyle/>
                    <a:p>
                      <a:pPr marL="172720" marR="0">
                        <a:lnSpc>
                          <a:spcPct val="100000"/>
                        </a:lnSpc>
                        <a:spcBef>
                          <a:spcPts val="0"/>
                        </a:spcBef>
                        <a:spcAft>
                          <a:spcPts val="0"/>
                        </a:spcAft>
                      </a:pPr>
                      <a:r>
                        <a:rPr lang="en-US" sz="1600" kern="1200" dirty="0" smtClean="0">
                          <a:solidFill>
                            <a:schemeClr val="tx1"/>
                          </a:solidFill>
                          <a:latin typeface="Arial Narrow" pitchFamily="34" charset="0"/>
                          <a:ea typeface="+mn-ea"/>
                          <a:cs typeface="Arial" pitchFamily="34" charset="0"/>
                        </a:rPr>
                        <a:t>Intercept</a:t>
                      </a:r>
                    </a:p>
                  </a:txBody>
                  <a:tcPr marL="68580" marR="68580" marT="0" marB="0" anchor="b">
                    <a:lnL>
                      <a:noFill/>
                    </a:lnL>
                    <a:lnR>
                      <a:noFill/>
                    </a:lnR>
                    <a:lnT>
                      <a:noFill/>
                    </a:lnT>
                    <a:lnB>
                      <a:noFill/>
                    </a:lnB>
                  </a:tcPr>
                </a:tc>
                <a:tc>
                  <a:txBody>
                    <a:bodyPr/>
                    <a:lstStyle/>
                    <a:p>
                      <a:endParaRPr lang="en-US"/>
                    </a:p>
                  </a:txBody>
                  <a:tcPr marL="6272" marR="6272" marT="6272"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-0.17</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0.02</a:t>
                      </a:r>
                    </a:p>
                  </a:txBody>
                  <a:tcPr marL="9525" marR="9525" marT="9525"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a:t>
                      </a:r>
                      <a:r>
                        <a:rPr lang="en-US" sz="1600" b="0" i="0" u="none" strike="noStrike" dirty="0" smtClean="0">
                          <a:solidFill>
                            <a:srgbClr val="000000"/>
                          </a:solidFill>
                          <a:latin typeface="Calibri"/>
                        </a:rPr>
                        <a:t>0.13***</a:t>
                      </a:r>
                      <a:endParaRPr lang="en-US" sz="16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0.02</a:t>
                      </a:r>
                    </a:p>
                  </a:txBody>
                  <a:tcPr marL="9525" marR="9525" marT="9525"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-0.17</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latin typeface="Calibri"/>
                        </a:rPr>
                        <a:t>0.02</a:t>
                      </a:r>
                    </a:p>
                  </a:txBody>
                  <a:tcPr marL="9525" marR="9525" marT="9525" marB="0" anchor="b">
                    <a:lnL>
                      <a:noFill/>
                    </a:lnL>
                    <a:lnR>
                      <a:noFill/>
                    </a:lnR>
                    <a:lnT>
                      <a:noFill/>
                    </a:lnT>
                    <a:lnB>
                      <a:noFill/>
                    </a:lnB>
                  </a:tcPr>
                </a:tc>
              </a:tr>
              <a:tr h="254992">
                <a:tc>
                  <a:txBody>
                    <a:bodyPr/>
                    <a:lstStyle/>
                    <a:p>
                      <a:pPr marL="172720" marR="0">
                        <a:lnSpc>
                          <a:spcPct val="100000"/>
                        </a:lnSpc>
                        <a:spcBef>
                          <a:spcPts val="0"/>
                        </a:spcBef>
                        <a:spcAft>
                          <a:spcPts val="0"/>
                        </a:spcAft>
                      </a:pPr>
                      <a:r>
                        <a:rPr lang="en-US" sz="1600" kern="1200" dirty="0" smtClean="0">
                          <a:solidFill>
                            <a:schemeClr val="tx1"/>
                          </a:solidFill>
                          <a:latin typeface="Arial Narrow" pitchFamily="34" charset="0"/>
                          <a:ea typeface="+mn-ea"/>
                          <a:cs typeface="Arial" pitchFamily="34" charset="0"/>
                        </a:rPr>
                        <a:t>Diversity X Positive</a:t>
                      </a:r>
                    </a:p>
                  </a:txBody>
                  <a:tcPr marL="68580" marR="68580" marT="0" marB="0" anchor="b">
                    <a:lnL>
                      <a:noFill/>
                    </a:lnL>
                    <a:lnR>
                      <a:noFill/>
                    </a:lnR>
                    <a:lnT>
                      <a:noFill/>
                    </a:lnT>
                    <a:lnB>
                      <a:noFill/>
                    </a:lnB>
                  </a:tcPr>
                </a:tc>
                <a:tc>
                  <a:txBody>
                    <a:bodyPr/>
                    <a:lstStyle/>
                    <a:p>
                      <a:endParaRPr lang="en-US"/>
                    </a:p>
                  </a:txBody>
                  <a:tcPr marL="6272" marR="6272" marT="6272" marB="0" anchor="b">
                    <a:lnL>
                      <a:noFill/>
                    </a:lnL>
                    <a:lnR>
                      <a:noFill/>
                    </a:lnR>
                    <a:lnT>
                      <a:noFill/>
                    </a:lnT>
                    <a:lnB>
                      <a:noFill/>
                    </a:lnB>
                  </a:tcPr>
                </a:tc>
                <a:tc>
                  <a:txBody>
                    <a:bodyPr/>
                    <a:lstStyle/>
                    <a:p>
                      <a:pPr algn="l" fontAlgn="b"/>
                      <a:r>
                        <a:rPr lang="en-US" sz="1600" b="0" i="0" u="none" strike="noStrike">
                          <a:solidFill>
                            <a:srgbClr val="000000"/>
                          </a:solidFill>
                          <a:latin typeface="Calibri"/>
                        </a:rPr>
                        <a:t>-0.03</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0.13</a:t>
                      </a:r>
                    </a:p>
                  </a:txBody>
                  <a:tcPr marL="9525" marR="9525" marT="9525"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-0.01</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latin typeface="Calibri"/>
                        </a:rPr>
                        <a:t>0.16</a:t>
                      </a:r>
                    </a:p>
                  </a:txBody>
                  <a:tcPr marL="9525" marR="9525" marT="9525"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fontAlgn="b"/>
                      <a:r>
                        <a:rPr lang="en-US" sz="1600" b="0" i="0" u="none" strike="noStrike">
                          <a:solidFill>
                            <a:srgbClr val="000000"/>
                          </a:solidFill>
                          <a:latin typeface="Calibri"/>
                        </a:rPr>
                        <a:t>-0.04</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latin typeface="Calibri"/>
                        </a:rPr>
                        <a:t>0.14</a:t>
                      </a:r>
                    </a:p>
                  </a:txBody>
                  <a:tcPr marL="9525" marR="9525" marT="9525" marB="0" anchor="b">
                    <a:lnL>
                      <a:noFill/>
                    </a:lnL>
                    <a:lnR>
                      <a:noFill/>
                    </a:lnR>
                    <a:lnT>
                      <a:noFill/>
                    </a:lnT>
                    <a:lnB>
                      <a:noFill/>
                    </a:lnB>
                  </a:tcPr>
                </a:tc>
              </a:tr>
              <a:tr h="254992">
                <a:tc>
                  <a:txBody>
                    <a:bodyPr/>
                    <a:lstStyle/>
                    <a:p>
                      <a:pPr marL="172720" marR="0">
                        <a:lnSpc>
                          <a:spcPct val="100000"/>
                        </a:lnSpc>
                        <a:spcBef>
                          <a:spcPts val="0"/>
                        </a:spcBef>
                        <a:spcAft>
                          <a:spcPts val="0"/>
                        </a:spcAft>
                      </a:pPr>
                      <a:r>
                        <a:rPr lang="en-US" sz="1600" kern="1200" dirty="0" smtClean="0">
                          <a:solidFill>
                            <a:schemeClr val="tx1"/>
                          </a:solidFill>
                          <a:latin typeface="Arial Narrow" pitchFamily="34" charset="0"/>
                          <a:ea typeface="+mn-ea"/>
                          <a:cs typeface="Arial" pitchFamily="34" charset="0"/>
                        </a:rPr>
                        <a:t>Diversity X Punitive</a:t>
                      </a:r>
                    </a:p>
                  </a:txBody>
                  <a:tcPr marL="68580" marR="68580" marT="0" marB="0" anchor="b">
                    <a:lnL>
                      <a:noFill/>
                    </a:lnL>
                    <a:lnR>
                      <a:noFill/>
                    </a:lnR>
                    <a:lnT>
                      <a:noFill/>
                    </a:lnT>
                    <a:lnB>
                      <a:noFill/>
                    </a:lnB>
                  </a:tcPr>
                </a:tc>
                <a:tc>
                  <a:txBody>
                    <a:bodyPr/>
                    <a:lstStyle/>
                    <a:p>
                      <a:endParaRPr lang="en-US"/>
                    </a:p>
                  </a:txBody>
                  <a:tcPr marL="6272" marR="6272" marT="6272" marB="0" anchor="b">
                    <a:lnL>
                      <a:noFill/>
                    </a:lnL>
                    <a:lnR>
                      <a:noFill/>
                    </a:lnR>
                    <a:lnT>
                      <a:noFill/>
                    </a:lnT>
                    <a:lnB>
                      <a:noFill/>
                    </a:lnB>
                  </a:tcPr>
                </a:tc>
                <a:tc>
                  <a:txBody>
                    <a:bodyPr/>
                    <a:lstStyle/>
                    <a:p>
                      <a:pPr algn="l" fontAlgn="b"/>
                      <a:r>
                        <a:rPr lang="en-US" sz="1600" b="0" i="0" u="none" strike="noStrike">
                          <a:solidFill>
                            <a:srgbClr val="000000"/>
                          </a:solidFill>
                          <a:latin typeface="Calibri"/>
                        </a:rPr>
                        <a:t>-0.08</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0.08</a:t>
                      </a:r>
                    </a:p>
                  </a:txBody>
                  <a:tcPr marL="9525" marR="9525" marT="9525"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fontAlgn="b"/>
                      <a:r>
                        <a:rPr lang="en-US" sz="1600" b="0" i="0" u="none" strike="noStrike" dirty="0">
                          <a:solidFill>
                            <a:srgbClr val="FF0000"/>
                          </a:solidFill>
                          <a:latin typeface="Calibri"/>
                        </a:rPr>
                        <a:t>-</a:t>
                      </a:r>
                      <a:r>
                        <a:rPr lang="en-US" sz="1600" b="0" i="0" u="none" strike="noStrike" dirty="0" smtClean="0">
                          <a:solidFill>
                            <a:srgbClr val="FF0000"/>
                          </a:solidFill>
                          <a:latin typeface="Calibri"/>
                        </a:rPr>
                        <a:t>0.25*</a:t>
                      </a:r>
                      <a:endParaRPr lang="en-US" sz="1600" b="0" i="0" u="none" strike="noStrike" dirty="0">
                        <a:solidFill>
                          <a:srgbClr val="FF0000"/>
                        </a:solidFill>
                        <a:latin typeface="Calibri"/>
                      </a:endParaRPr>
                    </a:p>
                  </a:txBody>
                  <a:tcPr marL="9525" marR="9525" marT="9525" marB="0" anchor="b">
                    <a:lnL>
                      <a:noFill/>
                    </a:lnL>
                    <a:lnR>
                      <a:noFill/>
                    </a:lnR>
                    <a:lnT>
                      <a:noFill/>
                    </a:lnT>
                    <a:lnB>
                      <a:noFill/>
                    </a:lnB>
                  </a:tcPr>
                </a:tc>
                <a:tc>
                  <a:txBody>
                    <a:bodyPr/>
                    <a:lstStyle/>
                    <a:p>
                      <a:pPr algn="l" fontAlgn="b"/>
                      <a:r>
                        <a:rPr lang="en-US" sz="1600" b="0" i="0" u="none" strike="noStrike" dirty="0">
                          <a:solidFill>
                            <a:srgbClr val="FF0000"/>
                          </a:solidFill>
                          <a:latin typeface="Calibri"/>
                        </a:rPr>
                        <a:t>0.10</a:t>
                      </a:r>
                    </a:p>
                  </a:txBody>
                  <a:tcPr marL="9525" marR="9525" marT="9525"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fontAlgn="b"/>
                      <a:r>
                        <a:rPr lang="en-US" sz="1600" b="0" i="0" u="none" strike="noStrike">
                          <a:solidFill>
                            <a:srgbClr val="000000"/>
                          </a:solidFill>
                          <a:latin typeface="Calibri"/>
                        </a:rPr>
                        <a:t>-0.18</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latin typeface="Calibri"/>
                        </a:rPr>
                        <a:t>0.09</a:t>
                      </a:r>
                    </a:p>
                  </a:txBody>
                  <a:tcPr marL="9525" marR="9525" marT="9525" marB="0" anchor="b">
                    <a:lnL>
                      <a:noFill/>
                    </a:lnL>
                    <a:lnR>
                      <a:noFill/>
                    </a:lnR>
                    <a:lnT>
                      <a:noFill/>
                    </a:lnT>
                    <a:lnB>
                      <a:noFill/>
                    </a:lnB>
                  </a:tcPr>
                </a:tc>
              </a:tr>
              <a:tr h="254992">
                <a:tc>
                  <a:txBody>
                    <a:bodyPr/>
                    <a:lstStyle/>
                    <a:p>
                      <a:pPr marL="172720" marR="0">
                        <a:lnSpc>
                          <a:spcPct val="100000"/>
                        </a:lnSpc>
                        <a:spcBef>
                          <a:spcPts val="0"/>
                        </a:spcBef>
                        <a:spcAft>
                          <a:spcPts val="0"/>
                        </a:spcAft>
                      </a:pPr>
                      <a:r>
                        <a:rPr lang="en-US" sz="1600" kern="1200" dirty="0" smtClean="0">
                          <a:solidFill>
                            <a:schemeClr val="tx1"/>
                          </a:solidFill>
                          <a:latin typeface="Arial Narrow" pitchFamily="34" charset="0"/>
                          <a:ea typeface="+mn-ea"/>
                          <a:cs typeface="Arial" pitchFamily="34" charset="0"/>
                        </a:rPr>
                        <a:t>Diversity X SEL</a:t>
                      </a:r>
                    </a:p>
                  </a:txBody>
                  <a:tcPr marL="68580" marR="68580" marT="0" marB="0" anchor="b">
                    <a:lnL>
                      <a:noFill/>
                    </a:lnL>
                    <a:lnR>
                      <a:noFill/>
                    </a:lnR>
                    <a:lnT>
                      <a:noFill/>
                    </a:lnT>
                    <a:lnB>
                      <a:noFill/>
                    </a:lnB>
                  </a:tcPr>
                </a:tc>
                <a:tc>
                  <a:txBody>
                    <a:bodyPr/>
                    <a:lstStyle/>
                    <a:p>
                      <a:endParaRPr lang="en-US"/>
                    </a:p>
                  </a:txBody>
                  <a:tcPr marL="6272" marR="6272" marT="6272" marB="0" anchor="b">
                    <a:lnL>
                      <a:noFill/>
                    </a:lnL>
                    <a:lnR>
                      <a:noFill/>
                    </a:lnR>
                    <a:lnT>
                      <a:noFill/>
                    </a:lnT>
                    <a:lnB>
                      <a:noFill/>
                    </a:lnB>
                  </a:tcPr>
                </a:tc>
                <a:tc>
                  <a:txBody>
                    <a:bodyPr/>
                    <a:lstStyle/>
                    <a:p>
                      <a:pPr algn="l" fontAlgn="b"/>
                      <a:r>
                        <a:rPr lang="en-US" sz="1600" b="0" i="0" u="none" strike="noStrike">
                          <a:solidFill>
                            <a:srgbClr val="000000"/>
                          </a:solidFill>
                          <a:latin typeface="Calibri"/>
                        </a:rPr>
                        <a:t>0.14</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0.17</a:t>
                      </a:r>
                    </a:p>
                  </a:txBody>
                  <a:tcPr marL="9525" marR="9525" marT="9525"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fontAlgn="b"/>
                      <a:r>
                        <a:rPr lang="en-US" sz="1600" b="0" i="0" u="none" strike="noStrike">
                          <a:solidFill>
                            <a:srgbClr val="000000"/>
                          </a:solidFill>
                          <a:latin typeface="Calibri"/>
                        </a:rPr>
                        <a:t>0.28</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0.21</a:t>
                      </a:r>
                    </a:p>
                  </a:txBody>
                  <a:tcPr marL="9525" marR="9525" marT="9525"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fontAlgn="b"/>
                      <a:r>
                        <a:rPr lang="en-US" sz="1600" b="0" i="0" u="none" strike="noStrike">
                          <a:solidFill>
                            <a:srgbClr val="000000"/>
                          </a:solidFill>
                          <a:latin typeface="Calibri"/>
                        </a:rPr>
                        <a:t>0.24</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0.19</a:t>
                      </a:r>
                    </a:p>
                  </a:txBody>
                  <a:tcPr marL="9525" marR="9525" marT="9525" marB="0" anchor="b">
                    <a:lnL>
                      <a:noFill/>
                    </a:lnL>
                    <a:lnR>
                      <a:noFill/>
                    </a:lnR>
                    <a:lnT>
                      <a:noFill/>
                    </a:lnT>
                    <a:lnB>
                      <a:noFill/>
                    </a:lnB>
                  </a:tcPr>
                </a:tc>
              </a:tr>
              <a:tr h="254992">
                <a:tc>
                  <a:txBody>
                    <a:bodyPr/>
                    <a:lstStyle/>
                    <a:p>
                      <a:r>
                        <a:rPr lang="en-US" sz="1600" b="1" kern="1200" dirty="0" smtClean="0">
                          <a:solidFill>
                            <a:schemeClr val="tx1"/>
                          </a:solidFill>
                          <a:latin typeface="Arial Narrow" pitchFamily="34" charset="0"/>
                          <a:ea typeface="+mn-ea"/>
                          <a:cs typeface="Arial" pitchFamily="34" charset="0"/>
                        </a:rPr>
                        <a:t>Clarity of Expectation(Clarity) </a:t>
                      </a:r>
                    </a:p>
                  </a:txBody>
                  <a:tcPr marL="56444" marR="6272" marT="6272"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a:endParaRPr lang="en-US" sz="1600" dirty="0"/>
                    </a:p>
                  </a:txBody>
                  <a:tcPr marL="6272" marR="6272" marT="6272"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a:endParaRPr lang="en-US" sz="1600" dirty="0"/>
                    </a:p>
                  </a:txBody>
                  <a:tcPr marL="6272" marR="6272" marT="6272"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r>
              <a:tr h="254992">
                <a:tc>
                  <a:txBody>
                    <a:bodyPr/>
                    <a:lstStyle/>
                    <a:p>
                      <a:pPr marL="172720" marR="0">
                        <a:lnSpc>
                          <a:spcPct val="100000"/>
                        </a:lnSpc>
                        <a:spcBef>
                          <a:spcPts val="0"/>
                        </a:spcBef>
                        <a:spcAft>
                          <a:spcPts val="0"/>
                        </a:spcAft>
                      </a:pPr>
                      <a:r>
                        <a:rPr lang="en-US" sz="1600" kern="1200" dirty="0" smtClean="0">
                          <a:solidFill>
                            <a:schemeClr val="tx1"/>
                          </a:solidFill>
                          <a:latin typeface="Arial Narrow" pitchFamily="34" charset="0"/>
                          <a:ea typeface="+mn-ea"/>
                          <a:cs typeface="Arial" pitchFamily="34" charset="0"/>
                        </a:rPr>
                        <a:t>Intercept</a:t>
                      </a:r>
                    </a:p>
                  </a:txBody>
                  <a:tcPr marL="68580" marR="68580" marT="0"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l" fontAlgn="b"/>
                      <a:r>
                        <a:rPr lang="en-US" sz="1600" b="0" i="0" u="none" strike="noStrike">
                          <a:solidFill>
                            <a:srgbClr val="000000"/>
                          </a:solidFill>
                          <a:latin typeface="Calibri"/>
                        </a:rPr>
                        <a:t>0.03</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0.02</a:t>
                      </a:r>
                    </a:p>
                  </a:txBody>
                  <a:tcPr marL="9525" marR="9525" marT="9525"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fontAlgn="b"/>
                      <a:r>
                        <a:rPr lang="en-US" sz="1600" b="0" i="0" u="none" strike="noStrike" dirty="0" smtClean="0">
                          <a:solidFill>
                            <a:srgbClr val="000000"/>
                          </a:solidFill>
                          <a:latin typeface="Calibri"/>
                        </a:rPr>
                        <a:t>0.10***</a:t>
                      </a:r>
                      <a:endParaRPr lang="en-US" sz="16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latin typeface="Calibri"/>
                        </a:rPr>
                        <a:t>0.02</a:t>
                      </a:r>
                    </a:p>
                  </a:txBody>
                  <a:tcPr marL="9525" marR="9525" marT="9525"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fontAlgn="b"/>
                      <a:r>
                        <a:rPr lang="en-US" sz="1600" b="0" i="0" u="none" strike="noStrike" dirty="0" smtClean="0">
                          <a:solidFill>
                            <a:srgbClr val="000000"/>
                          </a:solidFill>
                          <a:latin typeface="Calibri"/>
                        </a:rPr>
                        <a:t>0.07***</a:t>
                      </a:r>
                      <a:endParaRPr lang="en-US" sz="16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latin typeface="Calibri"/>
                        </a:rPr>
                        <a:t>0.02</a:t>
                      </a:r>
                    </a:p>
                  </a:txBody>
                  <a:tcPr marL="9525" marR="9525" marT="9525" marB="0" anchor="b">
                    <a:lnL>
                      <a:noFill/>
                    </a:lnL>
                    <a:lnR>
                      <a:noFill/>
                    </a:lnR>
                    <a:lnT>
                      <a:noFill/>
                    </a:lnT>
                    <a:lnB>
                      <a:noFill/>
                    </a:lnB>
                  </a:tcPr>
                </a:tc>
              </a:tr>
              <a:tr h="254992">
                <a:tc>
                  <a:txBody>
                    <a:bodyPr/>
                    <a:lstStyle/>
                    <a:p>
                      <a:pPr marL="172720" marR="0">
                        <a:lnSpc>
                          <a:spcPct val="100000"/>
                        </a:lnSpc>
                        <a:spcBef>
                          <a:spcPts val="0"/>
                        </a:spcBef>
                        <a:spcAft>
                          <a:spcPts val="0"/>
                        </a:spcAft>
                      </a:pPr>
                      <a:r>
                        <a:rPr lang="en-US" sz="1600" kern="1200" dirty="0" smtClean="0">
                          <a:solidFill>
                            <a:schemeClr val="tx1"/>
                          </a:solidFill>
                          <a:latin typeface="Arial Narrow" pitchFamily="34" charset="0"/>
                          <a:ea typeface="+mn-ea"/>
                          <a:cs typeface="Arial" pitchFamily="34" charset="0"/>
                        </a:rPr>
                        <a:t>Clarity X Positive</a:t>
                      </a:r>
                    </a:p>
                  </a:txBody>
                  <a:tcPr marL="68580" marR="68580" marT="0"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l" fontAlgn="b"/>
                      <a:r>
                        <a:rPr lang="en-US" sz="1600" b="0" i="0" u="none" strike="noStrike" dirty="0" smtClean="0">
                          <a:solidFill>
                            <a:srgbClr val="FF0000"/>
                          </a:solidFill>
                          <a:latin typeface="Calibri"/>
                        </a:rPr>
                        <a:t>0.25*</a:t>
                      </a:r>
                      <a:endParaRPr lang="en-US" sz="1600" b="0" i="0" u="none" strike="noStrike" dirty="0">
                        <a:solidFill>
                          <a:srgbClr val="FF0000"/>
                        </a:solidFill>
                        <a:latin typeface="Calibri"/>
                      </a:endParaRPr>
                    </a:p>
                  </a:txBody>
                  <a:tcPr marL="9525" marR="9525" marT="9525" marB="0" anchor="b">
                    <a:lnL>
                      <a:noFill/>
                    </a:lnL>
                    <a:lnR>
                      <a:noFill/>
                    </a:lnR>
                    <a:lnT>
                      <a:noFill/>
                    </a:lnT>
                    <a:lnB>
                      <a:noFill/>
                    </a:lnB>
                  </a:tcPr>
                </a:tc>
                <a:tc>
                  <a:txBody>
                    <a:bodyPr/>
                    <a:lstStyle/>
                    <a:p>
                      <a:pPr algn="l" fontAlgn="b"/>
                      <a:r>
                        <a:rPr lang="en-US" sz="1600" b="0" i="0" u="none" strike="noStrike" dirty="0">
                          <a:solidFill>
                            <a:srgbClr val="FF0000"/>
                          </a:solidFill>
                          <a:latin typeface="Calibri"/>
                        </a:rPr>
                        <a:t>0.12</a:t>
                      </a:r>
                    </a:p>
                  </a:txBody>
                  <a:tcPr marL="9525" marR="9525" marT="9525" marB="0" anchor="b">
                    <a:lnL>
                      <a:noFill/>
                    </a:lnL>
                    <a:lnR>
                      <a:noFill/>
                    </a:lnR>
                    <a:lnT>
                      <a:noFill/>
                    </a:lnT>
                    <a:lnB>
                      <a:noFill/>
                    </a:lnB>
                  </a:tcPr>
                </a:tc>
                <a:tc>
                  <a:txBody>
                    <a:bodyPr/>
                    <a:lstStyle/>
                    <a:p>
                      <a:pPr algn="l"/>
                      <a:endParaRPr lang="en-US" sz="1600">
                        <a:solidFill>
                          <a:srgbClr val="FF0000"/>
                        </a:solidFill>
                      </a:endParaRPr>
                    </a:p>
                  </a:txBody>
                  <a:tcPr marL="6272" marR="6272" marT="6272" marB="0" anchor="b">
                    <a:lnL>
                      <a:noFill/>
                    </a:lnL>
                    <a:lnR>
                      <a:noFill/>
                    </a:lnR>
                    <a:lnT>
                      <a:noFill/>
                    </a:lnT>
                    <a:lnB>
                      <a:noFill/>
                    </a:lnB>
                  </a:tcPr>
                </a:tc>
                <a:tc>
                  <a:txBody>
                    <a:bodyPr/>
                    <a:lstStyle/>
                    <a:p>
                      <a:pPr algn="l" fontAlgn="b"/>
                      <a:r>
                        <a:rPr lang="en-US" sz="1600" b="0" i="0" u="none" strike="noStrike" dirty="0">
                          <a:solidFill>
                            <a:srgbClr val="FF0000"/>
                          </a:solidFill>
                          <a:latin typeface="Calibri"/>
                        </a:rPr>
                        <a:t>0.20</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latin typeface="Calibri"/>
                        </a:rPr>
                        <a:t>0.16</a:t>
                      </a:r>
                    </a:p>
                  </a:txBody>
                  <a:tcPr marL="9525" marR="9525" marT="9525"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0.18</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latin typeface="Calibri"/>
                        </a:rPr>
                        <a:t>0.14</a:t>
                      </a:r>
                    </a:p>
                  </a:txBody>
                  <a:tcPr marL="9525" marR="9525" marT="9525" marB="0" anchor="b">
                    <a:lnL>
                      <a:noFill/>
                    </a:lnL>
                    <a:lnR>
                      <a:noFill/>
                    </a:lnR>
                    <a:lnT>
                      <a:noFill/>
                    </a:lnT>
                    <a:lnB>
                      <a:noFill/>
                    </a:lnB>
                  </a:tcPr>
                </a:tc>
              </a:tr>
              <a:tr h="254992">
                <a:tc>
                  <a:txBody>
                    <a:bodyPr/>
                    <a:lstStyle/>
                    <a:p>
                      <a:pPr marL="172720" marR="0">
                        <a:lnSpc>
                          <a:spcPct val="100000"/>
                        </a:lnSpc>
                        <a:spcBef>
                          <a:spcPts val="0"/>
                        </a:spcBef>
                        <a:spcAft>
                          <a:spcPts val="0"/>
                        </a:spcAft>
                      </a:pPr>
                      <a:r>
                        <a:rPr lang="en-US" sz="1600" kern="1200" dirty="0" smtClean="0">
                          <a:solidFill>
                            <a:schemeClr val="tx1"/>
                          </a:solidFill>
                          <a:latin typeface="Arial Narrow" pitchFamily="34" charset="0"/>
                          <a:ea typeface="+mn-ea"/>
                          <a:cs typeface="Arial" pitchFamily="34" charset="0"/>
                        </a:rPr>
                        <a:t>Clarity X Punitive</a:t>
                      </a:r>
                    </a:p>
                  </a:txBody>
                  <a:tcPr marL="68580" marR="68580" marT="0" marB="0" anchor="b">
                    <a:lnL>
                      <a:noFill/>
                    </a:lnL>
                    <a:lnR>
                      <a:noFill/>
                    </a:lnR>
                    <a:lnT>
                      <a:noFill/>
                    </a:lnT>
                    <a:lnB>
                      <a:noFill/>
                    </a:lnB>
                    <a:noFill/>
                  </a:tcPr>
                </a:tc>
                <a:tc>
                  <a:txBody>
                    <a:bodyPr/>
                    <a:lstStyle/>
                    <a:p>
                      <a:pPr algn="ctr" fontAlgn="b"/>
                      <a:endParaRPr lang="en-US" sz="1100" b="0" i="0" u="none" strike="noStrike" dirty="0">
                        <a:solidFill>
                          <a:srgbClr val="000000"/>
                        </a:solidFill>
                        <a:latin typeface="Calibri"/>
                      </a:endParaRPr>
                    </a:p>
                  </a:txBody>
                  <a:tcPr marL="6272" marR="6272" marT="6272" marB="0" anchor="b">
                    <a:lnL>
                      <a:noFill/>
                    </a:lnL>
                    <a:lnR>
                      <a:noFill/>
                    </a:lnR>
                    <a:lnT>
                      <a:noFill/>
                    </a:lnT>
                    <a:lnB>
                      <a:noFill/>
                    </a:lnB>
                    <a:noFill/>
                  </a:tcPr>
                </a:tc>
                <a:tc>
                  <a:txBody>
                    <a:bodyPr/>
                    <a:lstStyle/>
                    <a:p>
                      <a:pPr algn="l" fontAlgn="b"/>
                      <a:r>
                        <a:rPr lang="en-US" sz="1600" b="0" i="0" u="none" strike="noStrike" dirty="0" smtClean="0">
                          <a:solidFill>
                            <a:srgbClr val="FF0000"/>
                          </a:solidFill>
                          <a:latin typeface="Calibri"/>
                        </a:rPr>
                        <a:t>0.16*</a:t>
                      </a:r>
                      <a:endParaRPr lang="en-US" sz="1600" b="0" i="0" u="none" strike="noStrike" dirty="0">
                        <a:solidFill>
                          <a:srgbClr val="FF0000"/>
                        </a:solidFill>
                        <a:latin typeface="Calibri"/>
                      </a:endParaRPr>
                    </a:p>
                  </a:txBody>
                  <a:tcPr marL="9525" marR="9525" marT="9525" marB="0" anchor="b">
                    <a:lnL>
                      <a:noFill/>
                    </a:lnL>
                    <a:lnR>
                      <a:noFill/>
                    </a:lnR>
                    <a:lnT>
                      <a:noFill/>
                    </a:lnT>
                    <a:lnB>
                      <a:noFill/>
                    </a:lnB>
                    <a:noFill/>
                  </a:tcPr>
                </a:tc>
                <a:tc>
                  <a:txBody>
                    <a:bodyPr/>
                    <a:lstStyle/>
                    <a:p>
                      <a:pPr algn="l" fontAlgn="b"/>
                      <a:r>
                        <a:rPr lang="en-US" sz="1600" b="0" i="0" u="none" strike="noStrike" dirty="0">
                          <a:solidFill>
                            <a:srgbClr val="FF0000"/>
                          </a:solidFill>
                          <a:latin typeface="Calibri"/>
                        </a:rPr>
                        <a:t>0.08</a:t>
                      </a:r>
                    </a:p>
                  </a:txBody>
                  <a:tcPr marL="9525" marR="9525" marT="9525" marB="0" anchor="b">
                    <a:lnL>
                      <a:noFill/>
                    </a:lnL>
                    <a:lnR>
                      <a:noFill/>
                    </a:lnR>
                    <a:lnT>
                      <a:noFill/>
                    </a:lnT>
                    <a:lnB>
                      <a:noFill/>
                    </a:lnB>
                    <a:noFill/>
                  </a:tcPr>
                </a:tc>
                <a:tc>
                  <a:txBody>
                    <a:bodyPr/>
                    <a:lstStyle/>
                    <a:p>
                      <a:pPr algn="l"/>
                      <a:endParaRPr lang="en-US" sz="1600">
                        <a:solidFill>
                          <a:srgbClr val="FF0000"/>
                        </a:solidFill>
                      </a:endParaRPr>
                    </a:p>
                  </a:txBody>
                  <a:tcPr marL="6272" marR="6272" marT="6272" marB="0" anchor="b">
                    <a:lnL>
                      <a:noFill/>
                    </a:lnL>
                    <a:lnR>
                      <a:noFill/>
                    </a:lnR>
                    <a:lnT>
                      <a:noFill/>
                    </a:lnT>
                    <a:lnB>
                      <a:noFill/>
                    </a:lnB>
                    <a:noFill/>
                  </a:tcPr>
                </a:tc>
                <a:tc>
                  <a:txBody>
                    <a:bodyPr/>
                    <a:lstStyle/>
                    <a:p>
                      <a:pPr algn="l" fontAlgn="b"/>
                      <a:r>
                        <a:rPr lang="en-US" sz="1600" b="0" i="0" u="none" strike="noStrike" dirty="0" smtClean="0">
                          <a:solidFill>
                            <a:srgbClr val="FF0000"/>
                          </a:solidFill>
                          <a:latin typeface="Calibri"/>
                        </a:rPr>
                        <a:t>0.30**</a:t>
                      </a:r>
                      <a:endParaRPr lang="en-US" sz="1600" b="0" i="0" u="none" strike="noStrike" dirty="0">
                        <a:solidFill>
                          <a:srgbClr val="FF0000"/>
                        </a:solidFill>
                        <a:latin typeface="Calibri"/>
                      </a:endParaRPr>
                    </a:p>
                  </a:txBody>
                  <a:tcPr marL="9525" marR="9525" marT="9525" marB="0" anchor="b">
                    <a:lnL>
                      <a:noFill/>
                    </a:lnL>
                    <a:lnR>
                      <a:noFill/>
                    </a:lnR>
                    <a:lnT>
                      <a:noFill/>
                    </a:lnT>
                    <a:lnB>
                      <a:noFill/>
                    </a:lnB>
                    <a:noFill/>
                  </a:tcPr>
                </a:tc>
                <a:tc>
                  <a:txBody>
                    <a:bodyPr/>
                    <a:lstStyle/>
                    <a:p>
                      <a:pPr algn="l" fontAlgn="b"/>
                      <a:r>
                        <a:rPr lang="en-US" sz="1600" b="0" i="0" u="none" strike="noStrike" dirty="0">
                          <a:solidFill>
                            <a:srgbClr val="FF0000"/>
                          </a:solidFill>
                          <a:latin typeface="Calibri"/>
                        </a:rPr>
                        <a:t>0.10</a:t>
                      </a:r>
                    </a:p>
                  </a:txBody>
                  <a:tcPr marL="9525" marR="9525" marT="9525" marB="0" anchor="b">
                    <a:lnL>
                      <a:noFill/>
                    </a:lnL>
                    <a:lnR>
                      <a:noFill/>
                    </a:lnR>
                    <a:lnT>
                      <a:noFill/>
                    </a:lnT>
                    <a:lnB>
                      <a:noFill/>
                    </a:lnB>
                    <a:noFill/>
                  </a:tcPr>
                </a:tc>
                <a:tc>
                  <a:txBody>
                    <a:bodyPr/>
                    <a:lstStyle/>
                    <a:p>
                      <a:pPr algn="l"/>
                      <a:endParaRPr lang="en-US" sz="1600" dirty="0"/>
                    </a:p>
                  </a:txBody>
                  <a:tcPr marL="6272" marR="6272" marT="6272" marB="0" anchor="b">
                    <a:lnL>
                      <a:noFill/>
                    </a:lnL>
                    <a:lnR>
                      <a:noFill/>
                    </a:lnR>
                    <a:lnT>
                      <a:noFill/>
                    </a:lnT>
                    <a:lnB>
                      <a:noFill/>
                    </a:lnB>
                    <a:noFill/>
                  </a:tcPr>
                </a:tc>
                <a:tc>
                  <a:txBody>
                    <a:bodyPr/>
                    <a:lstStyle/>
                    <a:p>
                      <a:pPr algn="l" fontAlgn="b"/>
                      <a:r>
                        <a:rPr lang="en-US" sz="1600" b="0" i="0" u="none" strike="noStrike" dirty="0" smtClean="0">
                          <a:solidFill>
                            <a:srgbClr val="FF0000"/>
                          </a:solidFill>
                          <a:latin typeface="Calibri"/>
                        </a:rPr>
                        <a:t>0.35***</a:t>
                      </a:r>
                      <a:endParaRPr lang="en-US" sz="1600" b="0" i="0" u="none" strike="noStrike" dirty="0">
                        <a:solidFill>
                          <a:srgbClr val="FF0000"/>
                        </a:solidFill>
                        <a:latin typeface="Calibri"/>
                      </a:endParaRPr>
                    </a:p>
                  </a:txBody>
                  <a:tcPr marL="9525" marR="9525" marT="9525" marB="0" anchor="b">
                    <a:lnL>
                      <a:noFill/>
                    </a:lnL>
                    <a:lnR>
                      <a:noFill/>
                    </a:lnR>
                    <a:lnT>
                      <a:noFill/>
                    </a:lnT>
                    <a:lnB>
                      <a:noFill/>
                    </a:lnB>
                    <a:noFill/>
                  </a:tcPr>
                </a:tc>
                <a:tc>
                  <a:txBody>
                    <a:bodyPr/>
                    <a:lstStyle/>
                    <a:p>
                      <a:pPr algn="l" fontAlgn="b"/>
                      <a:r>
                        <a:rPr lang="en-US" sz="1600" b="0" i="0" u="none" strike="noStrike" dirty="0">
                          <a:solidFill>
                            <a:srgbClr val="FF0000"/>
                          </a:solidFill>
                          <a:latin typeface="Calibri"/>
                        </a:rPr>
                        <a:t>0.09</a:t>
                      </a:r>
                    </a:p>
                  </a:txBody>
                  <a:tcPr marL="9525" marR="9525" marT="9525" marB="0" anchor="b">
                    <a:lnL>
                      <a:noFill/>
                    </a:lnL>
                    <a:lnR>
                      <a:noFill/>
                    </a:lnR>
                    <a:lnT>
                      <a:noFill/>
                    </a:lnT>
                    <a:lnB>
                      <a:noFill/>
                    </a:lnB>
                    <a:noFill/>
                  </a:tcPr>
                </a:tc>
              </a:tr>
              <a:tr h="254992">
                <a:tc>
                  <a:txBody>
                    <a:bodyPr/>
                    <a:lstStyle/>
                    <a:p>
                      <a:pPr marL="172720" marR="0">
                        <a:lnSpc>
                          <a:spcPct val="100000"/>
                        </a:lnSpc>
                        <a:spcBef>
                          <a:spcPts val="0"/>
                        </a:spcBef>
                        <a:spcAft>
                          <a:spcPts val="0"/>
                        </a:spcAft>
                      </a:pPr>
                      <a:r>
                        <a:rPr lang="en-US" sz="1600" kern="1200" dirty="0" smtClean="0">
                          <a:solidFill>
                            <a:schemeClr val="tx1"/>
                          </a:solidFill>
                          <a:latin typeface="Arial Narrow" pitchFamily="34" charset="0"/>
                          <a:ea typeface="+mn-ea"/>
                          <a:cs typeface="Arial" pitchFamily="34" charset="0"/>
                        </a:rPr>
                        <a:t>Clarity X SEL</a:t>
                      </a:r>
                    </a:p>
                  </a:txBody>
                  <a:tcPr marL="68580" marR="68580" marT="0"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l" fontAlgn="b"/>
                      <a:r>
                        <a:rPr lang="en-US" sz="1600" b="0" i="0" u="none" strike="noStrike">
                          <a:solidFill>
                            <a:srgbClr val="000000"/>
                          </a:solidFill>
                          <a:latin typeface="Calibri"/>
                        </a:rPr>
                        <a:t>-0.19</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0.16</a:t>
                      </a:r>
                    </a:p>
                  </a:txBody>
                  <a:tcPr marL="9525" marR="9525" marT="9525" marB="0" anchor="b">
                    <a:lnL>
                      <a:noFill/>
                    </a:lnL>
                    <a:lnR>
                      <a:noFill/>
                    </a:lnR>
                    <a:lnT>
                      <a:noFill/>
                    </a:lnT>
                    <a:lnB>
                      <a:noFill/>
                    </a:lnB>
                  </a:tcPr>
                </a:tc>
                <a:tc>
                  <a:txBody>
                    <a:bodyPr/>
                    <a:lstStyle/>
                    <a:p>
                      <a:pPr algn="l"/>
                      <a:endParaRPr lang="en-US" sz="1600" dirty="0"/>
                    </a:p>
                  </a:txBody>
                  <a:tcPr marL="6272" marR="6272" marT="6272" marB="0" anchor="b">
                    <a:lnL>
                      <a:noFill/>
                    </a:lnL>
                    <a:lnR>
                      <a:noFill/>
                    </a:lnR>
                    <a:lnT>
                      <a:noFill/>
                    </a:lnT>
                    <a:lnB>
                      <a:noFill/>
                    </a:lnB>
                  </a:tcPr>
                </a:tc>
                <a:tc>
                  <a:txBody>
                    <a:bodyPr/>
                    <a:lstStyle/>
                    <a:p>
                      <a:pPr algn="l" fontAlgn="b"/>
                      <a:r>
                        <a:rPr lang="en-US" sz="1600" b="0" i="0" u="none" strike="noStrike">
                          <a:solidFill>
                            <a:srgbClr val="000000"/>
                          </a:solidFill>
                          <a:latin typeface="Calibri"/>
                        </a:rPr>
                        <a:t>-0.24</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0.21</a:t>
                      </a:r>
                    </a:p>
                  </a:txBody>
                  <a:tcPr marL="9525" marR="9525" marT="9525"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fontAlgn="b"/>
                      <a:r>
                        <a:rPr lang="en-US" sz="1600" b="0" i="0" u="none" strike="noStrike">
                          <a:solidFill>
                            <a:srgbClr val="000000"/>
                          </a:solidFill>
                          <a:latin typeface="Calibri"/>
                        </a:rPr>
                        <a:t>-0.22</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0.18</a:t>
                      </a:r>
                    </a:p>
                  </a:txBody>
                  <a:tcPr marL="9525" marR="9525" marT="9525" marB="0" anchor="b">
                    <a:lnL>
                      <a:noFill/>
                    </a:lnL>
                    <a:lnR>
                      <a:noFill/>
                    </a:lnR>
                    <a:lnT>
                      <a:noFill/>
                    </a:lnT>
                    <a:lnB>
                      <a:noFill/>
                    </a:lnB>
                  </a:tcPr>
                </a:tc>
              </a:tr>
              <a:tr h="254992">
                <a:tc>
                  <a:txBody>
                    <a:bodyPr/>
                    <a:lstStyle/>
                    <a:p>
                      <a:pPr marL="0" marR="0">
                        <a:lnSpc>
                          <a:spcPct val="100000"/>
                        </a:lnSpc>
                        <a:spcBef>
                          <a:spcPts val="0"/>
                        </a:spcBef>
                        <a:spcAft>
                          <a:spcPts val="0"/>
                        </a:spcAft>
                      </a:pPr>
                      <a:r>
                        <a:rPr lang="en-US" sz="1600" b="1" kern="1200" dirty="0" smtClean="0">
                          <a:solidFill>
                            <a:schemeClr val="tx1"/>
                          </a:solidFill>
                          <a:latin typeface="Arial Narrow" pitchFamily="34" charset="0"/>
                          <a:ea typeface="+mn-ea"/>
                          <a:cs typeface="Arial" pitchFamily="34" charset="0"/>
                        </a:rPr>
                        <a:t>Fairness of School Rules (Fairness)</a:t>
                      </a:r>
                    </a:p>
                  </a:txBody>
                  <a:tcPr marL="68580" marR="68580" marT="0"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a:endParaRPr lang="en-US" sz="1600" dirty="0"/>
                    </a:p>
                  </a:txBody>
                  <a:tcPr marL="6272" marR="6272" marT="6272" marB="0" anchor="b">
                    <a:lnL>
                      <a:noFill/>
                    </a:lnL>
                    <a:lnR>
                      <a:noFill/>
                    </a:lnR>
                    <a:lnT>
                      <a:noFill/>
                    </a:lnT>
                    <a:lnB>
                      <a:noFill/>
                    </a:lnB>
                  </a:tcPr>
                </a:tc>
                <a:tc>
                  <a:txBody>
                    <a:bodyPr/>
                    <a:lstStyle/>
                    <a:p>
                      <a:pPr algn="l"/>
                      <a:endParaRPr lang="en-US" sz="1600" dirty="0"/>
                    </a:p>
                  </a:txBody>
                  <a:tcPr marL="6272" marR="6272" marT="6272" marB="0" anchor="b">
                    <a:lnL>
                      <a:noFill/>
                    </a:lnL>
                    <a:lnR>
                      <a:noFill/>
                    </a:lnR>
                    <a:lnT>
                      <a:noFill/>
                    </a:lnT>
                    <a:lnB>
                      <a:noFill/>
                    </a:lnB>
                  </a:tcPr>
                </a:tc>
                <a:tc>
                  <a:txBody>
                    <a:bodyPr/>
                    <a:lstStyle/>
                    <a:p>
                      <a:pPr algn="l"/>
                      <a:endParaRPr lang="en-US" sz="1600" dirty="0"/>
                    </a:p>
                  </a:txBody>
                  <a:tcPr marL="6272" marR="6272" marT="6272"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a:endParaRPr lang="en-US" sz="1600" dirty="0"/>
                    </a:p>
                  </a:txBody>
                  <a:tcPr marL="6272" marR="6272" marT="6272" marB="0" anchor="b">
                    <a:lnL>
                      <a:noFill/>
                    </a:lnL>
                    <a:lnR>
                      <a:noFill/>
                    </a:lnR>
                    <a:lnT>
                      <a:noFill/>
                    </a:lnT>
                    <a:lnB>
                      <a:noFill/>
                    </a:lnB>
                  </a:tcPr>
                </a:tc>
              </a:tr>
              <a:tr h="254992">
                <a:tc>
                  <a:txBody>
                    <a:bodyPr/>
                    <a:lstStyle/>
                    <a:p>
                      <a:pPr marL="172720" marR="0">
                        <a:lnSpc>
                          <a:spcPct val="100000"/>
                        </a:lnSpc>
                        <a:spcBef>
                          <a:spcPts val="0"/>
                        </a:spcBef>
                        <a:spcAft>
                          <a:spcPts val="0"/>
                        </a:spcAft>
                      </a:pPr>
                      <a:r>
                        <a:rPr lang="en-US" sz="1600" kern="1200" dirty="0" smtClean="0">
                          <a:solidFill>
                            <a:schemeClr val="tx1"/>
                          </a:solidFill>
                          <a:latin typeface="Arial Narrow" pitchFamily="34" charset="0"/>
                          <a:ea typeface="+mn-ea"/>
                          <a:cs typeface="Arial" pitchFamily="34" charset="0"/>
                        </a:rPr>
                        <a:t>Intercept</a:t>
                      </a:r>
                    </a:p>
                  </a:txBody>
                  <a:tcPr marL="68580" marR="68580" marT="0"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-0.01</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0.02</a:t>
                      </a:r>
                    </a:p>
                  </a:txBody>
                  <a:tcPr marL="9525" marR="9525" marT="9525"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fontAlgn="b"/>
                      <a:r>
                        <a:rPr lang="en-US" sz="1600" b="0" i="0" u="none" strike="noStrike">
                          <a:solidFill>
                            <a:srgbClr val="000000"/>
                          </a:solidFill>
                          <a:latin typeface="Calibri"/>
                        </a:rPr>
                        <a:t>0.02</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latin typeface="Calibri"/>
                        </a:rPr>
                        <a:t>2.269</a:t>
                      </a:r>
                    </a:p>
                  </a:txBody>
                  <a:tcPr marL="9525" marR="9525" marT="9525"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0.01</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0.02</a:t>
                      </a:r>
                    </a:p>
                  </a:txBody>
                  <a:tcPr marL="9525" marR="9525" marT="9525" marB="0" anchor="b">
                    <a:lnL>
                      <a:noFill/>
                    </a:lnL>
                    <a:lnR>
                      <a:noFill/>
                    </a:lnR>
                    <a:lnT>
                      <a:noFill/>
                    </a:lnT>
                    <a:lnB>
                      <a:noFill/>
                    </a:lnB>
                  </a:tcPr>
                </a:tc>
              </a:tr>
              <a:tr h="254992">
                <a:tc>
                  <a:txBody>
                    <a:bodyPr/>
                    <a:lstStyle/>
                    <a:p>
                      <a:pPr marL="172720" marR="0">
                        <a:lnSpc>
                          <a:spcPct val="100000"/>
                        </a:lnSpc>
                        <a:spcBef>
                          <a:spcPts val="0"/>
                        </a:spcBef>
                        <a:spcAft>
                          <a:spcPts val="0"/>
                        </a:spcAft>
                      </a:pPr>
                      <a:r>
                        <a:rPr lang="en-US" sz="1600" kern="1200" dirty="0" smtClean="0">
                          <a:solidFill>
                            <a:schemeClr val="tx1"/>
                          </a:solidFill>
                          <a:latin typeface="Arial Narrow" pitchFamily="34" charset="0"/>
                          <a:ea typeface="+mn-ea"/>
                          <a:cs typeface="Arial" pitchFamily="34" charset="0"/>
                        </a:rPr>
                        <a:t>Fairness X Positive</a:t>
                      </a:r>
                    </a:p>
                  </a:txBody>
                  <a:tcPr marL="68580" marR="68580" marT="0"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-0.12</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0.12</a:t>
                      </a:r>
                    </a:p>
                  </a:txBody>
                  <a:tcPr marL="9525" marR="9525" marT="9525"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fontAlgn="b"/>
                      <a:r>
                        <a:rPr lang="en-US" sz="1600" b="0" i="0" u="none" strike="noStrike">
                          <a:solidFill>
                            <a:srgbClr val="000000"/>
                          </a:solidFill>
                          <a:latin typeface="Calibri"/>
                        </a:rPr>
                        <a:t>0.15</a:t>
                      </a:r>
                    </a:p>
                  </a:txBody>
                  <a:tcPr marL="9525" marR="9525" marT="9525" marB="0" anchor="b">
                    <a:lnL>
                      <a:noFill/>
                    </a:lnL>
                    <a:lnR>
                      <a:noFill/>
                    </a:lnR>
                    <a:lnT>
                      <a:noFill/>
                    </a:lnT>
                    <a:lnB>
                      <a:noFill/>
                    </a:lnB>
                  </a:tcPr>
                </a:tc>
                <a:tc>
                  <a:txBody>
                    <a:bodyPr/>
                    <a:lstStyle/>
                    <a:p>
                      <a:pPr algn="l" fontAlgn="b"/>
                      <a:r>
                        <a:rPr lang="en-US" sz="1600" b="0" i="0" u="none" strike="noStrike">
                          <a:solidFill>
                            <a:srgbClr val="000000"/>
                          </a:solidFill>
                          <a:latin typeface="Calibri"/>
                        </a:rPr>
                        <a:t>1.124</a:t>
                      </a:r>
                    </a:p>
                  </a:txBody>
                  <a:tcPr marL="9525" marR="9525" marT="9525"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-0.11</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0.13</a:t>
                      </a:r>
                    </a:p>
                  </a:txBody>
                  <a:tcPr marL="9525" marR="9525" marT="9525" marB="0" anchor="b">
                    <a:lnL>
                      <a:noFill/>
                    </a:lnL>
                    <a:lnR>
                      <a:noFill/>
                    </a:lnR>
                    <a:lnT>
                      <a:noFill/>
                    </a:lnT>
                    <a:lnB>
                      <a:noFill/>
                    </a:lnB>
                  </a:tcPr>
                </a:tc>
              </a:tr>
              <a:tr h="254992">
                <a:tc>
                  <a:txBody>
                    <a:bodyPr/>
                    <a:lstStyle/>
                    <a:p>
                      <a:pPr marL="172720" marR="0">
                        <a:lnSpc>
                          <a:spcPct val="100000"/>
                        </a:lnSpc>
                        <a:spcBef>
                          <a:spcPts val="0"/>
                        </a:spcBef>
                        <a:spcAft>
                          <a:spcPts val="0"/>
                        </a:spcAft>
                      </a:pPr>
                      <a:r>
                        <a:rPr lang="en-US" sz="1600" kern="1200" dirty="0" smtClean="0">
                          <a:solidFill>
                            <a:schemeClr val="tx1"/>
                          </a:solidFill>
                          <a:latin typeface="Arial Narrow" pitchFamily="34" charset="0"/>
                          <a:ea typeface="+mn-ea"/>
                          <a:cs typeface="Arial" pitchFamily="34" charset="0"/>
                        </a:rPr>
                        <a:t>Fairness X Punitive</a:t>
                      </a:r>
                    </a:p>
                  </a:txBody>
                  <a:tcPr marL="68580" marR="68580" marT="0" marB="0" anchor="b">
                    <a:lnL>
                      <a:noFill/>
                    </a:lnL>
                    <a:lnR>
                      <a:noFill/>
                    </a:lnR>
                    <a:lnT>
                      <a:noFill/>
                    </a:lnT>
                    <a:lnB>
                      <a:noFill/>
                    </a:lnB>
                    <a:noFill/>
                  </a:tcPr>
                </a:tc>
                <a:tc>
                  <a:txBody>
                    <a:bodyPr/>
                    <a:lstStyle/>
                    <a:p>
                      <a:pPr algn="ctr" fontAlgn="b"/>
                      <a:endParaRPr lang="en-US" sz="1100" b="0" i="0" u="none" strike="noStrike" dirty="0">
                        <a:solidFill>
                          <a:srgbClr val="000000"/>
                        </a:solidFill>
                        <a:latin typeface="Calibri"/>
                      </a:endParaRPr>
                    </a:p>
                  </a:txBody>
                  <a:tcPr marL="6272" marR="6272" marT="6272" marB="0" anchor="b">
                    <a:lnL>
                      <a:noFill/>
                    </a:lnL>
                    <a:lnR>
                      <a:noFill/>
                    </a:lnR>
                    <a:lnT>
                      <a:noFill/>
                    </a:lnT>
                    <a:lnB>
                      <a:noFill/>
                    </a:lnB>
                    <a:noFill/>
                  </a:tcPr>
                </a:tc>
                <a:tc>
                  <a:txBody>
                    <a:bodyPr/>
                    <a:lstStyle/>
                    <a:p>
                      <a:pPr algn="l" fontAlgn="b"/>
                      <a:r>
                        <a:rPr lang="en-US" sz="1600" b="0" i="0" u="none" strike="noStrike" dirty="0">
                          <a:solidFill>
                            <a:srgbClr val="FF0000"/>
                          </a:solidFill>
                          <a:latin typeface="Calibri"/>
                        </a:rPr>
                        <a:t>-</a:t>
                      </a:r>
                      <a:r>
                        <a:rPr lang="en-US" sz="1600" b="0" i="0" u="none" strike="noStrike" dirty="0" smtClean="0">
                          <a:solidFill>
                            <a:srgbClr val="FF0000"/>
                          </a:solidFill>
                          <a:latin typeface="Calibri"/>
                        </a:rPr>
                        <a:t>0.26**</a:t>
                      </a:r>
                      <a:endParaRPr lang="en-US" sz="1600" b="0" i="0" u="none" strike="noStrike" dirty="0">
                        <a:solidFill>
                          <a:srgbClr val="FF0000"/>
                        </a:solidFill>
                        <a:latin typeface="Calibri"/>
                      </a:endParaRPr>
                    </a:p>
                  </a:txBody>
                  <a:tcPr marL="9525" marR="9525" marT="9525" marB="0" anchor="b">
                    <a:lnL>
                      <a:noFill/>
                    </a:lnL>
                    <a:lnR>
                      <a:noFill/>
                    </a:lnR>
                    <a:lnT>
                      <a:noFill/>
                    </a:lnT>
                    <a:lnB>
                      <a:noFill/>
                    </a:lnB>
                    <a:noFill/>
                  </a:tcPr>
                </a:tc>
                <a:tc>
                  <a:txBody>
                    <a:bodyPr/>
                    <a:lstStyle/>
                    <a:p>
                      <a:pPr algn="l" fontAlgn="b"/>
                      <a:r>
                        <a:rPr lang="en-US" sz="1600" b="0" i="0" u="none" strike="noStrike" dirty="0">
                          <a:solidFill>
                            <a:srgbClr val="FF0000"/>
                          </a:solidFill>
                          <a:latin typeface="Calibri"/>
                        </a:rPr>
                        <a:t>0.08</a:t>
                      </a:r>
                    </a:p>
                  </a:txBody>
                  <a:tcPr marL="9525" marR="9525" marT="9525" marB="0" anchor="b">
                    <a:lnL>
                      <a:noFill/>
                    </a:lnL>
                    <a:lnR>
                      <a:noFill/>
                    </a:lnR>
                    <a:lnT>
                      <a:noFill/>
                    </a:lnT>
                    <a:lnB>
                      <a:noFill/>
                    </a:lnB>
                    <a:noFill/>
                  </a:tcPr>
                </a:tc>
                <a:tc>
                  <a:txBody>
                    <a:bodyPr/>
                    <a:lstStyle/>
                    <a:p>
                      <a:pPr algn="l"/>
                      <a:endParaRPr lang="en-US" sz="1600"/>
                    </a:p>
                  </a:txBody>
                  <a:tcPr marL="6272" marR="6272" marT="6272" marB="0" anchor="b">
                    <a:lnL>
                      <a:noFill/>
                    </a:lnL>
                    <a:lnR>
                      <a:noFill/>
                    </a:lnR>
                    <a:lnT>
                      <a:noFill/>
                    </a:lnT>
                    <a:lnB>
                      <a:noFill/>
                    </a:lnB>
                    <a:noFill/>
                  </a:tcPr>
                </a:tc>
                <a:tc>
                  <a:txBody>
                    <a:bodyPr/>
                    <a:lstStyle/>
                    <a:p>
                      <a:pPr algn="l" fontAlgn="b"/>
                      <a:r>
                        <a:rPr lang="en-US" sz="1600" b="0" i="0" u="none" strike="noStrike" dirty="0" smtClean="0">
                          <a:solidFill>
                            <a:srgbClr val="FF0000"/>
                          </a:solidFill>
                          <a:latin typeface="Calibri"/>
                        </a:rPr>
                        <a:t>0.10*</a:t>
                      </a:r>
                      <a:endParaRPr lang="en-US" sz="1600" b="0" i="0" u="none" strike="noStrike" dirty="0">
                        <a:solidFill>
                          <a:srgbClr val="FF0000"/>
                        </a:solidFill>
                        <a:latin typeface="Calibri"/>
                      </a:endParaRPr>
                    </a:p>
                  </a:txBody>
                  <a:tcPr marL="9525" marR="9525" marT="9525" marB="0" anchor="b">
                    <a:lnL>
                      <a:noFill/>
                    </a:lnL>
                    <a:lnR>
                      <a:noFill/>
                    </a:lnR>
                    <a:lnT>
                      <a:noFill/>
                    </a:lnT>
                    <a:lnB>
                      <a:noFill/>
                    </a:lnB>
                    <a:noFill/>
                  </a:tcPr>
                </a:tc>
                <a:tc>
                  <a:txBody>
                    <a:bodyPr/>
                    <a:lstStyle/>
                    <a:p>
                      <a:pPr algn="l" fontAlgn="b"/>
                      <a:r>
                        <a:rPr lang="en-US" sz="1600" b="0" i="0" u="none" strike="noStrike">
                          <a:solidFill>
                            <a:srgbClr val="FF0000"/>
                          </a:solidFill>
                          <a:latin typeface="Calibri"/>
                        </a:rPr>
                        <a:t>-2.578</a:t>
                      </a:r>
                    </a:p>
                  </a:txBody>
                  <a:tcPr marL="9525" marR="9525" marT="9525" marB="0" anchor="b">
                    <a:lnL>
                      <a:noFill/>
                    </a:lnL>
                    <a:lnR>
                      <a:noFill/>
                    </a:lnR>
                    <a:lnT>
                      <a:noFill/>
                    </a:lnT>
                    <a:lnB>
                      <a:noFill/>
                    </a:lnB>
                    <a:noFill/>
                  </a:tcPr>
                </a:tc>
                <a:tc>
                  <a:txBody>
                    <a:bodyPr/>
                    <a:lstStyle/>
                    <a:p>
                      <a:pPr algn="l"/>
                      <a:endParaRPr lang="en-US" sz="1600" dirty="0"/>
                    </a:p>
                  </a:txBody>
                  <a:tcPr marL="6272" marR="6272" marT="6272" marB="0" anchor="b">
                    <a:lnL>
                      <a:noFill/>
                    </a:lnL>
                    <a:lnR>
                      <a:noFill/>
                    </a:lnR>
                    <a:lnT>
                      <a:noFill/>
                    </a:lnT>
                    <a:lnB>
                      <a:noFill/>
                    </a:lnB>
                    <a:noFill/>
                  </a:tcPr>
                </a:tc>
                <a:tc>
                  <a:txBody>
                    <a:bodyPr/>
                    <a:lstStyle/>
                    <a:p>
                      <a:pPr algn="l" fontAlgn="b"/>
                      <a:r>
                        <a:rPr lang="en-US" sz="1600" b="0" i="0" u="none" strike="noStrike" dirty="0">
                          <a:solidFill>
                            <a:srgbClr val="FF0000"/>
                          </a:solidFill>
                          <a:latin typeface="Calibri"/>
                        </a:rPr>
                        <a:t>-</a:t>
                      </a:r>
                      <a:r>
                        <a:rPr lang="en-US" sz="1600" b="0" i="0" u="none" strike="noStrike" dirty="0" smtClean="0">
                          <a:solidFill>
                            <a:srgbClr val="FF0000"/>
                          </a:solidFill>
                          <a:latin typeface="Calibri"/>
                        </a:rPr>
                        <a:t>0.32***</a:t>
                      </a:r>
                      <a:endParaRPr lang="en-US" sz="1600" b="0" i="0" u="none" strike="noStrike" dirty="0">
                        <a:solidFill>
                          <a:srgbClr val="FF0000"/>
                        </a:solidFill>
                        <a:latin typeface="Calibri"/>
                      </a:endParaRPr>
                    </a:p>
                  </a:txBody>
                  <a:tcPr marL="9525" marR="9525" marT="9525" marB="0" anchor="b">
                    <a:lnL>
                      <a:noFill/>
                    </a:lnL>
                    <a:lnR>
                      <a:noFill/>
                    </a:lnR>
                    <a:lnT>
                      <a:noFill/>
                    </a:lnT>
                    <a:lnB>
                      <a:noFill/>
                    </a:lnB>
                    <a:noFill/>
                  </a:tcPr>
                </a:tc>
                <a:tc>
                  <a:txBody>
                    <a:bodyPr/>
                    <a:lstStyle/>
                    <a:p>
                      <a:pPr algn="l" fontAlgn="b"/>
                      <a:r>
                        <a:rPr lang="en-US" sz="1600" b="0" i="0" u="none" strike="noStrike" dirty="0">
                          <a:solidFill>
                            <a:srgbClr val="FF0000"/>
                          </a:solidFill>
                          <a:latin typeface="Calibri"/>
                        </a:rPr>
                        <a:t>0.09</a:t>
                      </a:r>
                    </a:p>
                  </a:txBody>
                  <a:tcPr marL="9525" marR="9525" marT="9525" marB="0" anchor="b">
                    <a:lnL>
                      <a:noFill/>
                    </a:lnL>
                    <a:lnR>
                      <a:noFill/>
                    </a:lnR>
                    <a:lnT>
                      <a:noFill/>
                    </a:lnT>
                    <a:lnB>
                      <a:noFill/>
                    </a:lnB>
                    <a:noFill/>
                  </a:tcPr>
                </a:tc>
              </a:tr>
              <a:tr h="254992">
                <a:tc>
                  <a:txBody>
                    <a:bodyPr/>
                    <a:lstStyle/>
                    <a:p>
                      <a:pPr marL="172720" marR="0">
                        <a:lnSpc>
                          <a:spcPct val="100000"/>
                        </a:lnSpc>
                        <a:spcBef>
                          <a:spcPts val="0"/>
                        </a:spcBef>
                        <a:spcAft>
                          <a:spcPts val="0"/>
                        </a:spcAft>
                      </a:pPr>
                      <a:r>
                        <a:rPr lang="en-US" sz="1600" kern="1200" dirty="0" smtClean="0">
                          <a:solidFill>
                            <a:schemeClr val="tx1"/>
                          </a:solidFill>
                          <a:latin typeface="Arial Narrow" pitchFamily="34" charset="0"/>
                          <a:ea typeface="+mn-ea"/>
                          <a:cs typeface="Arial" pitchFamily="34" charset="0"/>
                        </a:rPr>
                        <a:t>Fairness X SEL</a:t>
                      </a:r>
                    </a:p>
                  </a:txBody>
                  <a:tcPr marL="68580" marR="68580" marT="0" marB="0" anchor="b">
                    <a:lnL>
                      <a:noFill/>
                    </a:lnL>
                    <a:lnR>
                      <a:noFill/>
                    </a:lnR>
                    <a:lnT>
                      <a:noFill/>
                    </a:lnT>
                    <a:lnB>
                      <a:noFill/>
                    </a:lnB>
                  </a:tcPr>
                </a:tc>
                <a:tc>
                  <a:txBody>
                    <a:bodyPr/>
                    <a:lstStyle/>
                    <a:p>
                      <a:pPr algn="ctr" fontAlgn="b"/>
                      <a:endParaRPr lang="en-US" sz="11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l" fontAlgn="b"/>
                      <a:r>
                        <a:rPr lang="en-US" sz="1600" b="0" i="0" u="none" strike="noStrike">
                          <a:solidFill>
                            <a:srgbClr val="000000"/>
                          </a:solidFill>
                          <a:latin typeface="Calibri"/>
                        </a:rPr>
                        <a:t>0.28</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0.16</a:t>
                      </a:r>
                    </a:p>
                  </a:txBody>
                  <a:tcPr marL="9525" marR="9525" marT="9525" marB="0" anchor="b">
                    <a:lnL>
                      <a:noFill/>
                    </a:lnL>
                    <a:lnR>
                      <a:noFill/>
                    </a:lnR>
                    <a:lnT>
                      <a:noFill/>
                    </a:lnT>
                    <a:lnB>
                      <a:noFill/>
                    </a:lnB>
                  </a:tcPr>
                </a:tc>
                <a:tc>
                  <a:txBody>
                    <a:bodyPr/>
                    <a:lstStyle/>
                    <a:p>
                      <a:pPr algn="l"/>
                      <a:endParaRPr lang="en-US" sz="1600" dirty="0"/>
                    </a:p>
                  </a:txBody>
                  <a:tcPr marL="6272" marR="6272" marT="6272" marB="0" anchor="b">
                    <a:lnL>
                      <a:noFill/>
                    </a:lnL>
                    <a:lnR>
                      <a:noFill/>
                    </a:lnR>
                    <a:lnT>
                      <a:noFill/>
                    </a:lnT>
                    <a:lnB>
                      <a:noFill/>
                    </a:lnB>
                  </a:tcPr>
                </a:tc>
                <a:tc>
                  <a:txBody>
                    <a:bodyPr/>
                    <a:lstStyle/>
                    <a:p>
                      <a:pPr algn="l" fontAlgn="b"/>
                      <a:r>
                        <a:rPr lang="en-US" sz="1600" b="0" i="0" u="none" strike="noStrike">
                          <a:solidFill>
                            <a:srgbClr val="000000"/>
                          </a:solidFill>
                          <a:latin typeface="Calibri"/>
                        </a:rPr>
                        <a:t>0.20</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-0.827</a:t>
                      </a:r>
                    </a:p>
                  </a:txBody>
                  <a:tcPr marL="9525" marR="9525" marT="9525" marB="0" anchor="b">
                    <a:lnL>
                      <a:noFill/>
                    </a:lnL>
                    <a:lnR>
                      <a:noFill/>
                    </a:lnR>
                    <a:lnT>
                      <a:noFill/>
                    </a:lnT>
                    <a:lnB>
                      <a:noFill/>
                    </a:lnB>
                  </a:tcPr>
                </a:tc>
                <a:tc>
                  <a:txBody>
                    <a:bodyPr/>
                    <a:lstStyle/>
                    <a:p>
                      <a:pPr algn="l"/>
                      <a:endParaRPr lang="en-US" sz="1600"/>
                    </a:p>
                  </a:txBody>
                  <a:tcPr marL="6272" marR="6272" marT="6272"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0.29</a:t>
                      </a:r>
                    </a:p>
                  </a:txBody>
                  <a:tcPr marL="9525" marR="9525" marT="9525" marB="0" anchor="b">
                    <a:lnL>
                      <a:noFill/>
                    </a:lnL>
                    <a:lnR>
                      <a:noFill/>
                    </a:lnR>
                    <a:lnT>
                      <a:noFill/>
                    </a:lnT>
                    <a:lnB>
                      <a:noFill/>
                    </a:lnB>
                  </a:tcPr>
                </a:tc>
                <a:tc>
                  <a:txBody>
                    <a:bodyPr/>
                    <a:lstStyle/>
                    <a:p>
                      <a:pPr algn="l" fontAlgn="b"/>
                      <a:r>
                        <a:rPr lang="en-US" sz="1600" b="0" i="0" u="none" strike="noStrike" dirty="0">
                          <a:solidFill>
                            <a:srgbClr val="000000"/>
                          </a:solidFill>
                          <a:latin typeface="Calibri"/>
                        </a:rPr>
                        <a:t>0.18</a:t>
                      </a:r>
                    </a:p>
                  </a:txBody>
                  <a:tcPr marL="9525" marR="9525" marT="9525" marB="0" anchor="b">
                    <a:lnL>
                      <a:noFill/>
                    </a:lnL>
                    <a:lnR>
                      <a:noFill/>
                    </a:lnR>
                    <a:lnT>
                      <a:noFill/>
                    </a:lnT>
                    <a:lnB>
                      <a:noFill/>
                    </a:lnB>
                  </a:tcPr>
                </a:tc>
              </a:tr>
              <a:tr h="254992">
                <a:tc>
                  <a:txBody>
                    <a:bodyPr/>
                    <a:lstStyle/>
                    <a:p>
                      <a:endParaRPr lang="en-US" dirty="0"/>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latin typeface="Calibri"/>
                        </a:rPr>
                        <a:t> </a:t>
                      </a:r>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 </a:t>
                      </a:r>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457200" y="1628001"/>
            <a:ext cx="8534402" cy="276999"/>
          </a:xfrm>
          <a:prstGeom prst="rect">
            <a:avLst/>
          </a:prstGeom>
          <a:solidFill>
            <a:srgbClr val="00CCFF">
              <a:alpha val="46000"/>
            </a:srgbClr>
          </a:solidFill>
        </p:spPr>
        <p:txBody>
          <a:bodyPr wrap="square" rtlCol="0">
            <a:spAutoFit/>
          </a:bodyPr>
          <a:lstStyle/>
          <a:p>
            <a:endParaRPr lang="en-US" sz="1200" dirty="0"/>
          </a:p>
        </p:txBody>
      </p:sp>
      <p:sp>
        <p:nvSpPr>
          <p:cNvPr id="9" name="TextBox 8"/>
          <p:cNvSpPr txBox="1"/>
          <p:nvPr/>
        </p:nvSpPr>
        <p:spPr>
          <a:xfrm>
            <a:off x="457200" y="2161401"/>
            <a:ext cx="8534402" cy="276999"/>
          </a:xfrm>
          <a:prstGeom prst="rect">
            <a:avLst/>
          </a:prstGeom>
          <a:solidFill>
            <a:srgbClr val="00CCFF">
              <a:alpha val="46000"/>
            </a:srgbClr>
          </a:solidFill>
        </p:spPr>
        <p:txBody>
          <a:bodyPr wrap="square" rtlCol="0">
            <a:spAutoFit/>
          </a:bodyPr>
          <a:lstStyle/>
          <a:p>
            <a:endParaRPr lang="en-US" sz="1200" dirty="0"/>
          </a:p>
        </p:txBody>
      </p:sp>
      <p:sp>
        <p:nvSpPr>
          <p:cNvPr id="10" name="TextBox 9"/>
          <p:cNvSpPr txBox="1"/>
          <p:nvPr/>
        </p:nvSpPr>
        <p:spPr>
          <a:xfrm>
            <a:off x="457201" y="4572000"/>
            <a:ext cx="8458200" cy="276999"/>
          </a:xfrm>
          <a:prstGeom prst="rect">
            <a:avLst/>
          </a:prstGeom>
          <a:solidFill>
            <a:srgbClr val="00CCFF">
              <a:alpha val="46000"/>
            </a:srgbClr>
          </a:solidFill>
        </p:spPr>
        <p:txBody>
          <a:bodyPr wrap="square" rtlCol="0">
            <a:spAutoFit/>
          </a:bodyPr>
          <a:lstStyle/>
          <a:p>
            <a:endParaRPr lang="en-US" sz="1200" dirty="0"/>
          </a:p>
        </p:txBody>
      </p:sp>
      <p:sp>
        <p:nvSpPr>
          <p:cNvPr id="11" name="TextBox 10"/>
          <p:cNvSpPr txBox="1"/>
          <p:nvPr/>
        </p:nvSpPr>
        <p:spPr>
          <a:xfrm>
            <a:off x="457201" y="5819001"/>
            <a:ext cx="8265160" cy="276999"/>
          </a:xfrm>
          <a:prstGeom prst="rect">
            <a:avLst/>
          </a:prstGeom>
          <a:solidFill>
            <a:srgbClr val="00CCFF">
              <a:alpha val="46000"/>
            </a:srgbClr>
          </a:solidFill>
        </p:spPr>
        <p:txBody>
          <a:bodyPr wrap="square" rtlCol="0">
            <a:spAutoFit/>
          </a:bodyPr>
          <a:lstStyle/>
          <a:p>
            <a:endParaRPr lang="en-US" sz="1200" dirty="0"/>
          </a:p>
        </p:txBody>
      </p:sp>
    </p:spTree>
    <p:extLst>
      <p:ext uri="{BB962C8B-B14F-4D97-AF65-F5344CB8AC3E}">
        <p14:creationId xmlns:p14="http://schemas.microsoft.com/office/powerpoint/2010/main" val="103429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itle 1"/>
          <p:cNvSpPr txBox="1">
            <a:spLocks/>
          </p:cNvSpPr>
          <p:nvPr/>
        </p:nvSpPr>
        <p:spPr bwMode="auto">
          <a:xfrm>
            <a:off x="685800" y="-1242675"/>
            <a:ext cx="7772400" cy="8674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endParaRPr lang="en-US" sz="1400" b="1" dirty="0">
              <a:solidFill>
                <a:srgbClr val="FFFF00"/>
              </a:solidFill>
              <a:latin typeface="Arial Black" pitchFamily="34" charset="0"/>
              <a:ea typeface="Arial Unicode MS" pitchFamily="34" charset="-122"/>
              <a:cs typeface="Aharoni" pitchFamily="2" charset="-79"/>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FFFF00"/>
                </a:solidFill>
                <a:effectLst/>
                <a:uLnTx/>
                <a:uFillTx/>
                <a:latin typeface="Arial Black" pitchFamily="34" charset="0"/>
                <a:ea typeface="Arial Unicode MS" pitchFamily="34" charset="-122"/>
                <a:cs typeface="Aharoni" pitchFamily="2" charset="-79"/>
              </a:rPr>
              <a:t/>
            </a:r>
            <a:br>
              <a:rPr kumimoji="0" lang="en-US" sz="1800" b="1" i="0" u="none" strike="noStrike" kern="1200" cap="none" spc="0" normalizeH="0" baseline="0" noProof="0" dirty="0" smtClean="0">
                <a:ln>
                  <a:noFill/>
                </a:ln>
                <a:solidFill>
                  <a:srgbClr val="FFFF00"/>
                </a:solidFill>
                <a:effectLst/>
                <a:uLnTx/>
                <a:uFillTx/>
                <a:latin typeface="Arial Black" pitchFamily="34" charset="0"/>
                <a:ea typeface="Arial Unicode MS" pitchFamily="34" charset="-122"/>
                <a:cs typeface="Aharoni" pitchFamily="2" charset="-79"/>
              </a:rPr>
            </a:br>
            <a:endParaRPr kumimoji="0" lang="en-US" sz="1800" b="1" i="0" u="none" strike="noStrike" kern="1200" cap="none" spc="0" normalizeH="0" baseline="0" noProof="0" dirty="0">
              <a:ln>
                <a:noFill/>
              </a:ln>
              <a:solidFill>
                <a:srgbClr val="FFFF00"/>
              </a:solidFill>
              <a:effectLst/>
              <a:uLnTx/>
              <a:uFillTx/>
              <a:latin typeface="Arial Black" pitchFamily="34" charset="0"/>
              <a:ea typeface="Arial Unicode MS" pitchFamily="34" charset="-122"/>
              <a:cs typeface="Aharoni" pitchFamily="2" charset="-79"/>
            </a:endParaRPr>
          </a:p>
        </p:txBody>
      </p:sp>
      <p:sp>
        <p:nvSpPr>
          <p:cNvPr id="6" name="Title 1"/>
          <p:cNvSpPr txBox="1">
            <a:spLocks/>
          </p:cNvSpPr>
          <p:nvPr/>
        </p:nvSpPr>
        <p:spPr bwMode="auto">
          <a:xfrm>
            <a:off x="381000" y="381000"/>
            <a:ext cx="8763000" cy="3340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endParaRPr lang="en-US" sz="2000" b="1" dirty="0" smtClean="0">
              <a:latin typeface="Arial Black" pitchFamily="34" charset="0"/>
              <a:ea typeface="Arial Unicode MS" pitchFamily="34" charset="-122"/>
              <a:cs typeface="Aharoni" pitchFamily="2" charset="-79"/>
            </a:endParaRPr>
          </a:p>
          <a:p>
            <a:pPr algn="ctr" eaLnBrk="0" hangingPunct="0">
              <a:defRPr/>
            </a:pPr>
            <a:endParaRPr lang="en-US" sz="2000" b="1" dirty="0" smtClean="0">
              <a:latin typeface="Arial Black" pitchFamily="34" charset="0"/>
              <a:ea typeface="Arial Unicode MS" pitchFamily="34" charset="-122"/>
              <a:cs typeface="Aharoni" pitchFamily="2" charset="-79"/>
            </a:endParaRPr>
          </a:p>
          <a:p>
            <a:pPr algn="ctr" eaLnBrk="0" hangingPunct="0">
              <a:defRPr/>
            </a:pPr>
            <a:endParaRPr lang="en-US" sz="2000" b="1" dirty="0" smtClean="0">
              <a:latin typeface="Arial Black" pitchFamily="34" charset="0"/>
              <a:ea typeface="Arial Unicode MS" pitchFamily="34" charset="-122"/>
              <a:cs typeface="Aharoni" pitchFamily="2" charset="-79"/>
            </a:endParaRPr>
          </a:p>
          <a:p>
            <a:pPr algn="ctr" eaLnBrk="0" hangingPunct="0">
              <a:defRPr/>
            </a:pPr>
            <a:r>
              <a:rPr lang="en-US" sz="2400" b="1" dirty="0" smtClean="0">
                <a:latin typeface="Perpetua" panose="02020502060401020303" pitchFamily="18" charset="0"/>
                <a:ea typeface="Arial Unicode MS" pitchFamily="34" charset="-122"/>
                <a:cs typeface="Aharoni" pitchFamily="2" charset="-79"/>
              </a:rPr>
              <a:t>Results: </a:t>
            </a:r>
            <a:r>
              <a:rPr lang="en-US" sz="2400" b="1" dirty="0" smtClean="0">
                <a:latin typeface="Perpetua" panose="02020502060401020303" pitchFamily="18" charset="0"/>
              </a:rPr>
              <a:t>Moderation analysis </a:t>
            </a:r>
            <a:r>
              <a:rPr lang="en-US" sz="2400" b="1" dirty="0">
                <a:latin typeface="Perpetua" panose="02020502060401020303" pitchFamily="18" charset="0"/>
              </a:rPr>
              <a:t>of </a:t>
            </a:r>
            <a:r>
              <a:rPr lang="en-US" sz="2400" b="1" dirty="0" smtClean="0">
                <a:latin typeface="Perpetua" panose="02020502060401020303" pitchFamily="18" charset="0"/>
              </a:rPr>
              <a:t>bullying victimization</a:t>
            </a:r>
            <a:endParaRPr lang="en-US" sz="2400" b="1" dirty="0">
              <a:latin typeface="Perpetua" panose="02020502060401020303" pitchFamily="18" charset="0"/>
            </a:endParaRPr>
          </a:p>
          <a:p>
            <a:pPr algn="ctr" eaLnBrk="0" hangingPunct="0">
              <a:defRPr/>
            </a:pPr>
            <a:endParaRPr lang="en-US" sz="2000" b="1" dirty="0">
              <a:solidFill>
                <a:srgbClr val="FFFF00"/>
              </a:solidFill>
              <a:latin typeface="Arial Black" pitchFamily="34" charset="0"/>
              <a:ea typeface="Arial Unicode MS" pitchFamily="34" charset="-122"/>
              <a:cs typeface="Aharoni" pitchFamily="2" charset="-79"/>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rgbClr val="FFFF00"/>
                </a:solidFill>
                <a:effectLst/>
                <a:uLnTx/>
                <a:uFillTx/>
                <a:latin typeface="Arial Black" pitchFamily="34" charset="0"/>
                <a:ea typeface="Arial Unicode MS" pitchFamily="34" charset="-122"/>
                <a:cs typeface="Aharoni" pitchFamily="2" charset="-79"/>
              </a:rPr>
              <a:t/>
            </a:r>
            <a:br>
              <a:rPr kumimoji="0" lang="en-US" sz="2000" b="1" i="0" u="none" strike="noStrike" kern="1200" cap="none" spc="0" normalizeH="0" baseline="0" noProof="0" dirty="0" smtClean="0">
                <a:ln>
                  <a:noFill/>
                </a:ln>
                <a:solidFill>
                  <a:srgbClr val="FFFF00"/>
                </a:solidFill>
                <a:effectLst/>
                <a:uLnTx/>
                <a:uFillTx/>
                <a:latin typeface="Arial Black" pitchFamily="34" charset="0"/>
                <a:ea typeface="Arial Unicode MS" pitchFamily="34" charset="-122"/>
                <a:cs typeface="Aharoni" pitchFamily="2" charset="-79"/>
              </a:rPr>
            </a:br>
            <a:endParaRPr kumimoji="0" lang="en-US" sz="2000" b="1" i="0" u="none" strike="noStrike" kern="1200" cap="none" spc="0" normalizeH="0" baseline="0" noProof="0" dirty="0">
              <a:ln>
                <a:noFill/>
              </a:ln>
              <a:solidFill>
                <a:srgbClr val="FFFF00"/>
              </a:solidFill>
              <a:effectLst/>
              <a:uLnTx/>
              <a:uFillTx/>
              <a:latin typeface="Arial Black" pitchFamily="34" charset="0"/>
              <a:ea typeface="Arial Unicode MS" pitchFamily="34" charset="-122"/>
              <a:cs typeface="Aharoni" pitchFamily="2" charset="-79"/>
            </a:endParaRPr>
          </a:p>
        </p:txBody>
      </p:sp>
      <p:graphicFrame>
        <p:nvGraphicFramePr>
          <p:cNvPr id="8" name="Table 7"/>
          <p:cNvGraphicFramePr>
            <a:graphicFrameLocks noGrp="1"/>
          </p:cNvGraphicFramePr>
          <p:nvPr>
            <p:extLst>
              <p:ext uri="{D42A27DB-BD31-4B8C-83A1-F6EECF244321}">
                <p14:modId xmlns:p14="http://schemas.microsoft.com/office/powerpoint/2010/main" val="3829070975"/>
              </p:ext>
            </p:extLst>
          </p:nvPr>
        </p:nvGraphicFramePr>
        <p:xfrm>
          <a:off x="914400" y="852666"/>
          <a:ext cx="7315200" cy="5395740"/>
        </p:xfrm>
        <a:graphic>
          <a:graphicData uri="http://schemas.openxmlformats.org/drawingml/2006/table">
            <a:tbl>
              <a:tblPr/>
              <a:tblGrid>
                <a:gridCol w="4621769"/>
                <a:gridCol w="234212"/>
                <a:gridCol w="1522374"/>
                <a:gridCol w="936845"/>
              </a:tblGrid>
              <a:tr h="314820">
                <a:tc>
                  <a:txBody>
                    <a:bodyPr/>
                    <a:lstStyle/>
                    <a:p>
                      <a:pPr algn="l" rtl="0" fontAlgn="b"/>
                      <a:r>
                        <a:rPr lang="en-US" sz="1800" b="1" i="0" u="none" strike="noStrike" dirty="0">
                          <a:solidFill>
                            <a:srgbClr val="000000"/>
                          </a:solidFill>
                          <a:latin typeface="Arial Narrow"/>
                        </a:rPr>
                        <a:t>Predicting Variables</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 </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b"/>
                      <a:r>
                        <a:rPr lang="en-US" sz="1800" b="1" i="0" u="none" strike="noStrike" dirty="0">
                          <a:solidFill>
                            <a:srgbClr val="000000"/>
                          </a:solidFill>
                          <a:latin typeface="Arial Narrow"/>
                        </a:rPr>
                        <a:t>Coefficient</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800" b="1" i="0" u="none" strike="noStrike" dirty="0">
                          <a:solidFill>
                            <a:srgbClr val="000000"/>
                          </a:solidFill>
                          <a:latin typeface="Arial Narrow"/>
                        </a:rPr>
                        <a:t>SE</a:t>
                      </a:r>
                    </a:p>
                  </a:txBody>
                  <a:tcPr marL="6272" marR="6272" marT="6272"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820">
                <a:tc>
                  <a:txBody>
                    <a:bodyPr/>
                    <a:lstStyle/>
                    <a:p>
                      <a:pPr marL="0" marR="0">
                        <a:lnSpc>
                          <a:spcPct val="100000"/>
                        </a:lnSpc>
                        <a:spcBef>
                          <a:spcPts val="0"/>
                        </a:spcBef>
                        <a:spcAft>
                          <a:spcPts val="0"/>
                        </a:spcAft>
                      </a:pPr>
                      <a:r>
                        <a:rPr lang="en-US" sz="1800" b="1" kern="1200" dirty="0" smtClean="0">
                          <a:solidFill>
                            <a:schemeClr val="tx1"/>
                          </a:solidFill>
                          <a:latin typeface="Arial Narrow" pitchFamily="34" charset="0"/>
                          <a:ea typeface="+mn-ea"/>
                          <a:cs typeface="Arial" pitchFamily="34" charset="0"/>
                        </a:rPr>
                        <a:t>Student-Student Relations (SS) </a:t>
                      </a: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8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endParaRPr lang="en-US" sz="1800" b="0" i="0" u="none" strike="noStrike" dirty="0">
                        <a:solidFill>
                          <a:srgbClr val="000000"/>
                        </a:solidFill>
                        <a:latin typeface="Calibri"/>
                      </a:endParaRPr>
                    </a:p>
                  </a:txBody>
                  <a:tcPr marL="6272" marR="6272" marT="6272"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ctr" fontAlgn="b"/>
                      <a:endParaRPr lang="en-US" sz="1800" b="0" i="0" u="none" strike="noStrike">
                        <a:solidFill>
                          <a:srgbClr val="000000"/>
                        </a:solidFill>
                        <a:latin typeface="Calibri"/>
                      </a:endParaRPr>
                    </a:p>
                  </a:txBody>
                  <a:tcPr marL="6272" marR="6272" marT="6272" marB="0" anchor="b">
                    <a:lnL>
                      <a:noFill/>
                    </a:lnL>
                    <a:lnR>
                      <a:noFill/>
                    </a:lnR>
                    <a:lnT w="12700" cap="flat" cmpd="sng" algn="ctr">
                      <a:solidFill>
                        <a:schemeClr val="tx1"/>
                      </a:solidFill>
                      <a:prstDash val="solid"/>
                      <a:round/>
                      <a:headEnd type="none" w="med" len="med"/>
                      <a:tailEnd type="none" w="med" len="med"/>
                    </a:lnT>
                    <a:lnB>
                      <a:noFill/>
                    </a:lnB>
                  </a:tcPr>
                </a:tc>
              </a:tr>
              <a:tr h="318470">
                <a:tc>
                  <a:txBody>
                    <a:bodyPr/>
                    <a:lstStyle/>
                    <a:p>
                      <a:pPr marL="172720" marR="0">
                        <a:lnSpc>
                          <a:spcPct val="100000"/>
                        </a:lnSpc>
                        <a:spcBef>
                          <a:spcPts val="0"/>
                        </a:spcBef>
                        <a:spcAft>
                          <a:spcPts val="0"/>
                        </a:spcAft>
                      </a:pPr>
                      <a:r>
                        <a:rPr lang="en-US" sz="1800" kern="1200" dirty="0" smtClean="0">
                          <a:solidFill>
                            <a:schemeClr val="tx1"/>
                          </a:solidFill>
                          <a:latin typeface="Arial Narrow" pitchFamily="34" charset="0"/>
                          <a:ea typeface="+mn-ea"/>
                          <a:cs typeface="Arial" pitchFamily="34" charset="0"/>
                        </a:rPr>
                        <a:t>Intercept</a:t>
                      </a:r>
                    </a:p>
                  </a:txBody>
                  <a:tcPr marL="68580" marR="68580" marT="0"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a:t>
                      </a:r>
                      <a:r>
                        <a:rPr lang="en-US" sz="1800" b="0" i="0" u="none" strike="noStrike" dirty="0" smtClean="0">
                          <a:solidFill>
                            <a:srgbClr val="000000"/>
                          </a:solidFill>
                          <a:latin typeface="Calibri"/>
                        </a:rPr>
                        <a:t>0.41***</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0.02</a:t>
                      </a:r>
                    </a:p>
                  </a:txBody>
                  <a:tcPr marL="9525" marR="9525" marT="9525" marB="0" anchor="b">
                    <a:lnL>
                      <a:noFill/>
                    </a:lnL>
                    <a:lnR>
                      <a:noFill/>
                    </a:lnR>
                    <a:lnT>
                      <a:noFill/>
                    </a:lnT>
                    <a:lnB>
                      <a:noFill/>
                    </a:lnB>
                  </a:tcPr>
                </a:tc>
              </a:tr>
              <a:tr h="318470">
                <a:tc>
                  <a:txBody>
                    <a:bodyPr/>
                    <a:lstStyle/>
                    <a:p>
                      <a:pPr marL="172720" marR="0">
                        <a:lnSpc>
                          <a:spcPct val="100000"/>
                        </a:lnSpc>
                        <a:spcBef>
                          <a:spcPts val="0"/>
                        </a:spcBef>
                        <a:spcAft>
                          <a:spcPts val="0"/>
                        </a:spcAft>
                      </a:pPr>
                      <a:r>
                        <a:rPr lang="en-US" sz="1800" kern="1200" dirty="0" smtClean="0">
                          <a:solidFill>
                            <a:schemeClr val="tx1"/>
                          </a:solidFill>
                          <a:latin typeface="Arial Narrow" pitchFamily="34" charset="0"/>
                          <a:ea typeface="+mn-ea"/>
                          <a:cs typeface="Arial" pitchFamily="34" charset="0"/>
                        </a:rPr>
                        <a:t>SS X Positive</a:t>
                      </a:r>
                    </a:p>
                  </a:txBody>
                  <a:tcPr marL="68580" marR="68580" marT="0"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r>
                        <a:rPr lang="en-US" sz="1800" b="0" i="0" u="none" strike="noStrike" dirty="0" smtClean="0">
                          <a:solidFill>
                            <a:srgbClr val="FF0000"/>
                          </a:solidFill>
                          <a:latin typeface="Calibri"/>
                        </a:rPr>
                        <a:t>0.47**</a:t>
                      </a:r>
                      <a:endParaRPr lang="en-US" sz="1800" b="0" i="0" u="none" strike="noStrike" dirty="0">
                        <a:solidFill>
                          <a:srgbClr val="FF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a:solidFill>
                            <a:srgbClr val="FF0000"/>
                          </a:solidFill>
                          <a:latin typeface="Calibri"/>
                        </a:rPr>
                        <a:t>0.14</a:t>
                      </a:r>
                    </a:p>
                  </a:txBody>
                  <a:tcPr marL="9525" marR="9525" marT="9525" marB="0" anchor="b">
                    <a:lnL>
                      <a:noFill/>
                    </a:lnL>
                    <a:lnR>
                      <a:noFill/>
                    </a:lnR>
                    <a:lnT>
                      <a:noFill/>
                    </a:lnT>
                    <a:lnB>
                      <a:noFill/>
                    </a:lnB>
                  </a:tcPr>
                </a:tc>
              </a:tr>
              <a:tr h="318470">
                <a:tc>
                  <a:txBody>
                    <a:bodyPr/>
                    <a:lstStyle/>
                    <a:p>
                      <a:pPr marL="172720" marR="0">
                        <a:lnSpc>
                          <a:spcPct val="100000"/>
                        </a:lnSpc>
                        <a:spcBef>
                          <a:spcPts val="0"/>
                        </a:spcBef>
                        <a:spcAft>
                          <a:spcPts val="0"/>
                        </a:spcAft>
                      </a:pPr>
                      <a:r>
                        <a:rPr lang="en-US" sz="1800" kern="1200" dirty="0" smtClean="0">
                          <a:solidFill>
                            <a:schemeClr val="tx1"/>
                          </a:solidFill>
                          <a:latin typeface="Arial Narrow" pitchFamily="34" charset="0"/>
                          <a:ea typeface="+mn-ea"/>
                          <a:cs typeface="Arial" pitchFamily="34" charset="0"/>
                        </a:rPr>
                        <a:t>SS X Punitive</a:t>
                      </a:r>
                    </a:p>
                  </a:txBody>
                  <a:tcPr marL="68580" marR="68580" marT="0"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0.00</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0.09</a:t>
                      </a:r>
                    </a:p>
                  </a:txBody>
                  <a:tcPr marL="9525" marR="9525" marT="9525" marB="0" anchor="b">
                    <a:lnL>
                      <a:noFill/>
                    </a:lnL>
                    <a:lnR>
                      <a:noFill/>
                    </a:lnR>
                    <a:lnT>
                      <a:noFill/>
                    </a:lnT>
                    <a:lnB>
                      <a:noFill/>
                    </a:lnB>
                  </a:tcPr>
                </a:tc>
              </a:tr>
              <a:tr h="318470">
                <a:tc>
                  <a:txBody>
                    <a:bodyPr/>
                    <a:lstStyle/>
                    <a:p>
                      <a:pPr marL="172720" marR="0">
                        <a:lnSpc>
                          <a:spcPct val="100000"/>
                        </a:lnSpc>
                        <a:spcBef>
                          <a:spcPts val="0"/>
                        </a:spcBef>
                        <a:spcAft>
                          <a:spcPts val="0"/>
                        </a:spcAft>
                      </a:pPr>
                      <a:r>
                        <a:rPr lang="en-US" sz="1800" kern="1200" dirty="0" smtClean="0">
                          <a:solidFill>
                            <a:schemeClr val="tx1"/>
                          </a:solidFill>
                          <a:latin typeface="Arial Narrow" pitchFamily="34" charset="0"/>
                          <a:ea typeface="+mn-ea"/>
                          <a:cs typeface="Arial" pitchFamily="34" charset="0"/>
                        </a:rPr>
                        <a:t>SS X SEL</a:t>
                      </a:r>
                    </a:p>
                  </a:txBody>
                  <a:tcPr marL="68580" marR="68580" marT="0"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r>
                        <a:rPr lang="en-US" sz="1800" b="0" i="0" u="none" strike="noStrike" dirty="0">
                          <a:solidFill>
                            <a:srgbClr val="FF0000"/>
                          </a:solidFill>
                          <a:latin typeface="Calibri"/>
                        </a:rPr>
                        <a:t>-</a:t>
                      </a:r>
                      <a:r>
                        <a:rPr lang="en-US" sz="1800" b="0" i="0" u="none" strike="noStrike" dirty="0" smtClean="0">
                          <a:solidFill>
                            <a:srgbClr val="FF0000"/>
                          </a:solidFill>
                          <a:latin typeface="Calibri"/>
                        </a:rPr>
                        <a:t>0.70**</a:t>
                      </a:r>
                      <a:endParaRPr lang="en-US" sz="1800" b="0" i="0" u="none" strike="noStrike" dirty="0">
                        <a:solidFill>
                          <a:srgbClr val="FF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FF0000"/>
                          </a:solidFill>
                          <a:latin typeface="Calibri"/>
                        </a:rPr>
                        <a:t>0.19</a:t>
                      </a:r>
                      <a:endParaRPr lang="en-US" sz="1800" b="0" i="0" u="none" strike="noStrike" dirty="0">
                        <a:solidFill>
                          <a:srgbClr val="FF0000"/>
                        </a:solidFill>
                        <a:latin typeface="Calibri"/>
                      </a:endParaRPr>
                    </a:p>
                  </a:txBody>
                  <a:tcPr marL="9525" marR="9525" marT="9525" marB="0" anchor="b">
                    <a:lnL>
                      <a:noFill/>
                    </a:lnL>
                    <a:lnR>
                      <a:noFill/>
                    </a:lnR>
                    <a:lnT>
                      <a:noFill/>
                    </a:lnT>
                    <a:lnB>
                      <a:noFill/>
                    </a:lnB>
                  </a:tcPr>
                </a:tc>
              </a:tr>
              <a:tr h="314820">
                <a:tc>
                  <a:txBody>
                    <a:bodyPr/>
                    <a:lstStyle/>
                    <a:p>
                      <a:r>
                        <a:rPr lang="en-US" sz="1800" b="1" kern="1200" dirty="0" smtClean="0">
                          <a:solidFill>
                            <a:schemeClr val="tx1"/>
                          </a:solidFill>
                          <a:latin typeface="Arial Narrow" pitchFamily="34" charset="0"/>
                          <a:ea typeface="+mn-ea"/>
                          <a:cs typeface="Arial" pitchFamily="34" charset="0"/>
                        </a:rPr>
                        <a:t>Clarity of Expectation(Clarity) </a:t>
                      </a:r>
                    </a:p>
                  </a:txBody>
                  <a:tcPr marL="56444" marR="6272" marT="6272" marB="0" anchor="b">
                    <a:lnL>
                      <a:noFill/>
                    </a:lnL>
                    <a:lnR>
                      <a:noFill/>
                    </a:lnR>
                    <a:lnT>
                      <a:noFill/>
                    </a:lnT>
                    <a:lnB>
                      <a:noFill/>
                    </a:lnB>
                  </a:tcPr>
                </a:tc>
                <a:tc>
                  <a:txBody>
                    <a:bodyPr/>
                    <a:lstStyle/>
                    <a:p>
                      <a:pPr algn="ctr" fontAlgn="b"/>
                      <a:endParaRPr lang="en-US" sz="1800" b="0" i="0" u="none" strike="noStrike" dirty="0">
                        <a:solidFill>
                          <a:srgbClr val="000000"/>
                        </a:solidFill>
                        <a:latin typeface="Calibri"/>
                      </a:endParaRPr>
                    </a:p>
                  </a:txBody>
                  <a:tcPr marL="6272" marR="6272" marT="6272" marB="0" anchor="b">
                    <a:lnL>
                      <a:noFill/>
                    </a:lnL>
                    <a:lnR>
                      <a:noFill/>
                    </a:lnR>
                    <a:lnT>
                      <a:noFill/>
                    </a:lnT>
                    <a:lnB>
                      <a:noFill/>
                    </a:lnB>
                  </a:tcPr>
                </a:tc>
                <a:tc>
                  <a:txBody>
                    <a:bodyPr/>
                    <a:lstStyle/>
                    <a:p>
                      <a:pPr algn="ctr"/>
                      <a:endParaRPr lang="en-US" sz="1800" dirty="0"/>
                    </a:p>
                  </a:txBody>
                  <a:tcPr marL="6272" marR="6272" marT="6272" marB="0" anchor="b">
                    <a:lnL>
                      <a:noFill/>
                    </a:lnL>
                    <a:lnR>
                      <a:noFill/>
                    </a:lnR>
                    <a:lnT>
                      <a:noFill/>
                    </a:lnT>
                    <a:lnB>
                      <a:noFill/>
                    </a:lnB>
                  </a:tcPr>
                </a:tc>
                <a:tc>
                  <a:txBody>
                    <a:bodyPr/>
                    <a:lstStyle/>
                    <a:p>
                      <a:pPr algn="ctr"/>
                      <a:endParaRPr lang="en-US" sz="1800" dirty="0"/>
                    </a:p>
                  </a:txBody>
                  <a:tcPr marL="6272" marR="6272" marT="6272" marB="0" anchor="b">
                    <a:lnL>
                      <a:noFill/>
                    </a:lnL>
                    <a:lnR>
                      <a:noFill/>
                    </a:lnR>
                    <a:lnT>
                      <a:noFill/>
                    </a:lnT>
                    <a:lnB>
                      <a:noFill/>
                    </a:lnB>
                  </a:tcPr>
                </a:tc>
              </a:tr>
              <a:tr h="318470">
                <a:tc>
                  <a:txBody>
                    <a:bodyPr/>
                    <a:lstStyle/>
                    <a:p>
                      <a:pPr marL="172720" marR="0">
                        <a:lnSpc>
                          <a:spcPct val="100000"/>
                        </a:lnSpc>
                        <a:spcBef>
                          <a:spcPts val="0"/>
                        </a:spcBef>
                        <a:spcAft>
                          <a:spcPts val="0"/>
                        </a:spcAft>
                      </a:pPr>
                      <a:r>
                        <a:rPr lang="en-US" sz="1800" kern="1200" dirty="0" smtClean="0">
                          <a:solidFill>
                            <a:schemeClr val="tx1"/>
                          </a:solidFill>
                          <a:latin typeface="Arial Narrow" pitchFamily="34" charset="0"/>
                          <a:ea typeface="+mn-ea"/>
                          <a:cs typeface="Arial" pitchFamily="34" charset="0"/>
                        </a:rPr>
                        <a:t>Intercept</a:t>
                      </a:r>
                    </a:p>
                  </a:txBody>
                  <a:tcPr marL="68580" marR="68580" marT="0" marB="0" anchor="b">
                    <a:lnL>
                      <a:noFill/>
                    </a:lnL>
                    <a:lnR>
                      <a:noFill/>
                    </a:lnR>
                    <a:lnT>
                      <a:noFill/>
                    </a:lnT>
                    <a:lnB>
                      <a:noFill/>
                    </a:lnB>
                  </a:tcPr>
                </a:tc>
                <a:tc>
                  <a:txBody>
                    <a:bodyPr/>
                    <a:lstStyle/>
                    <a:p>
                      <a:pPr algn="ctr" fontAlgn="b"/>
                      <a:endParaRPr lang="en-US" sz="1800" b="0" i="0" u="none" strike="noStrike" dirty="0">
                        <a:solidFill>
                          <a:srgbClr val="000000"/>
                        </a:solidFill>
                        <a:latin typeface="Calibri"/>
                      </a:endParaRPr>
                    </a:p>
                  </a:txBody>
                  <a:tcPr marL="6272" marR="6272" marT="6272"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0.06***</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0.02</a:t>
                      </a:r>
                    </a:p>
                  </a:txBody>
                  <a:tcPr marL="9525" marR="9525" marT="9525" marB="0" anchor="b">
                    <a:lnL>
                      <a:noFill/>
                    </a:lnL>
                    <a:lnR>
                      <a:noFill/>
                    </a:lnR>
                    <a:lnT>
                      <a:noFill/>
                    </a:lnT>
                    <a:lnB>
                      <a:noFill/>
                    </a:lnB>
                  </a:tcPr>
                </a:tc>
              </a:tr>
              <a:tr h="318470">
                <a:tc>
                  <a:txBody>
                    <a:bodyPr/>
                    <a:lstStyle/>
                    <a:p>
                      <a:pPr marL="172720" marR="0">
                        <a:lnSpc>
                          <a:spcPct val="100000"/>
                        </a:lnSpc>
                        <a:spcBef>
                          <a:spcPts val="0"/>
                        </a:spcBef>
                        <a:spcAft>
                          <a:spcPts val="0"/>
                        </a:spcAft>
                      </a:pPr>
                      <a:r>
                        <a:rPr lang="en-US" sz="1800" kern="1200" dirty="0" smtClean="0">
                          <a:solidFill>
                            <a:schemeClr val="tx1"/>
                          </a:solidFill>
                          <a:latin typeface="Arial Narrow" pitchFamily="34" charset="0"/>
                          <a:ea typeface="+mn-ea"/>
                          <a:cs typeface="Arial" pitchFamily="34" charset="0"/>
                        </a:rPr>
                        <a:t>Clarity X Positive</a:t>
                      </a:r>
                    </a:p>
                  </a:txBody>
                  <a:tcPr marL="68580" marR="68580" marT="0" marB="0" anchor="b">
                    <a:lnL>
                      <a:noFill/>
                    </a:lnL>
                    <a:lnR>
                      <a:noFill/>
                    </a:lnR>
                    <a:lnT>
                      <a:noFill/>
                    </a:lnT>
                    <a:lnB>
                      <a:noFill/>
                    </a:lnB>
                  </a:tcPr>
                </a:tc>
                <a:tc>
                  <a:txBody>
                    <a:bodyPr/>
                    <a:lstStyle/>
                    <a:p>
                      <a:pPr algn="ctr" fontAlgn="b"/>
                      <a:endParaRPr lang="en-US" sz="1800" b="0" i="0" u="none" strike="noStrike" dirty="0">
                        <a:solidFill>
                          <a:srgbClr val="000000"/>
                        </a:solidFill>
                        <a:latin typeface="Calibri"/>
                      </a:endParaRPr>
                    </a:p>
                  </a:txBody>
                  <a:tcPr marL="6272" marR="6272" marT="6272" marB="0" anchor="b">
                    <a:lnL>
                      <a:noFill/>
                    </a:lnL>
                    <a:lnR>
                      <a:noFill/>
                    </a:lnR>
                    <a:lnT>
                      <a:noFill/>
                    </a:lnT>
                    <a:lnB>
                      <a:noFill/>
                    </a:lnB>
                  </a:tcPr>
                </a:tc>
                <a:tc>
                  <a:txBody>
                    <a:bodyPr/>
                    <a:lstStyle/>
                    <a:p>
                      <a:pPr algn="ctr" fontAlgn="b"/>
                      <a:r>
                        <a:rPr lang="en-US" sz="1800" b="0" i="0" u="none" strike="noStrike" dirty="0" smtClean="0">
                          <a:solidFill>
                            <a:srgbClr val="FF0000"/>
                          </a:solidFill>
                          <a:latin typeface="Calibri"/>
                        </a:rPr>
                        <a:t>0.20*</a:t>
                      </a:r>
                      <a:endParaRPr lang="en-US" sz="1800" b="0" i="0" u="none" strike="noStrike" dirty="0">
                        <a:solidFill>
                          <a:srgbClr val="FF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a:solidFill>
                            <a:srgbClr val="FF0000"/>
                          </a:solidFill>
                          <a:latin typeface="Calibri"/>
                        </a:rPr>
                        <a:t>0.12</a:t>
                      </a:r>
                    </a:p>
                  </a:txBody>
                  <a:tcPr marL="9525" marR="9525" marT="9525" marB="0" anchor="b">
                    <a:lnL>
                      <a:noFill/>
                    </a:lnL>
                    <a:lnR>
                      <a:noFill/>
                    </a:lnR>
                    <a:lnT>
                      <a:noFill/>
                    </a:lnT>
                    <a:lnB>
                      <a:noFill/>
                    </a:lnB>
                  </a:tcPr>
                </a:tc>
              </a:tr>
              <a:tr h="318470">
                <a:tc>
                  <a:txBody>
                    <a:bodyPr/>
                    <a:lstStyle/>
                    <a:p>
                      <a:pPr marL="172720" marR="0">
                        <a:lnSpc>
                          <a:spcPct val="100000"/>
                        </a:lnSpc>
                        <a:spcBef>
                          <a:spcPts val="0"/>
                        </a:spcBef>
                        <a:spcAft>
                          <a:spcPts val="0"/>
                        </a:spcAft>
                      </a:pPr>
                      <a:r>
                        <a:rPr lang="en-US" sz="1800" kern="1200" dirty="0" smtClean="0">
                          <a:solidFill>
                            <a:schemeClr val="tx1"/>
                          </a:solidFill>
                          <a:latin typeface="Arial Narrow" pitchFamily="34" charset="0"/>
                          <a:ea typeface="+mn-ea"/>
                          <a:cs typeface="Arial" pitchFamily="34" charset="0"/>
                        </a:rPr>
                        <a:t>Clarity X Punitive</a:t>
                      </a:r>
                    </a:p>
                  </a:txBody>
                  <a:tcPr marL="68580" marR="68580" marT="0" marB="0" anchor="b">
                    <a:lnL>
                      <a:noFill/>
                    </a:lnL>
                    <a:lnR>
                      <a:noFill/>
                    </a:lnR>
                    <a:lnT>
                      <a:noFill/>
                    </a:lnT>
                    <a:lnB>
                      <a:noFill/>
                    </a:lnB>
                  </a:tcPr>
                </a:tc>
                <a:tc>
                  <a:txBody>
                    <a:bodyPr/>
                    <a:lstStyle/>
                    <a:p>
                      <a:pPr algn="ctr" fontAlgn="b"/>
                      <a:endParaRPr lang="en-US" sz="1800" b="0" i="0" u="none" strike="noStrike" dirty="0">
                        <a:solidFill>
                          <a:srgbClr val="000000"/>
                        </a:solidFill>
                        <a:latin typeface="Calibri"/>
                      </a:endParaRPr>
                    </a:p>
                  </a:txBody>
                  <a:tcPr marL="6272" marR="6272" marT="6272" marB="0" anchor="b">
                    <a:lnL>
                      <a:noFill/>
                    </a:lnL>
                    <a:lnR>
                      <a:noFill/>
                    </a:lnR>
                    <a:lnT>
                      <a:noFill/>
                    </a:lnT>
                    <a:lnB>
                      <a:noFill/>
                    </a:lnB>
                  </a:tcPr>
                </a:tc>
                <a:tc>
                  <a:txBody>
                    <a:bodyPr/>
                    <a:lstStyle/>
                    <a:p>
                      <a:pPr algn="ctr" fontAlgn="b"/>
                      <a:r>
                        <a:rPr lang="en-US" sz="1800" b="0" i="0" u="none" strike="noStrike" dirty="0" smtClean="0">
                          <a:solidFill>
                            <a:srgbClr val="FF0000"/>
                          </a:solidFill>
                          <a:latin typeface="Calibri"/>
                        </a:rPr>
                        <a:t>0.27**</a:t>
                      </a:r>
                      <a:endParaRPr lang="en-US" sz="1800" b="0" i="0" u="none" strike="noStrike" dirty="0">
                        <a:solidFill>
                          <a:srgbClr val="FF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a:solidFill>
                            <a:srgbClr val="FF0000"/>
                          </a:solidFill>
                          <a:latin typeface="Calibri"/>
                        </a:rPr>
                        <a:t>0.08</a:t>
                      </a:r>
                    </a:p>
                  </a:txBody>
                  <a:tcPr marL="9525" marR="9525" marT="9525" marB="0" anchor="b">
                    <a:lnL>
                      <a:noFill/>
                    </a:lnL>
                    <a:lnR>
                      <a:noFill/>
                    </a:lnR>
                    <a:lnT>
                      <a:noFill/>
                    </a:lnT>
                    <a:lnB>
                      <a:noFill/>
                    </a:lnB>
                  </a:tcPr>
                </a:tc>
              </a:tr>
              <a:tr h="318470">
                <a:tc>
                  <a:txBody>
                    <a:bodyPr/>
                    <a:lstStyle/>
                    <a:p>
                      <a:pPr marL="172720" marR="0">
                        <a:lnSpc>
                          <a:spcPct val="100000"/>
                        </a:lnSpc>
                        <a:spcBef>
                          <a:spcPts val="0"/>
                        </a:spcBef>
                        <a:spcAft>
                          <a:spcPts val="0"/>
                        </a:spcAft>
                      </a:pPr>
                      <a:r>
                        <a:rPr lang="en-US" sz="1800" kern="1200" dirty="0" smtClean="0">
                          <a:solidFill>
                            <a:schemeClr val="tx1"/>
                          </a:solidFill>
                          <a:latin typeface="Arial Narrow" pitchFamily="34" charset="0"/>
                          <a:ea typeface="+mn-ea"/>
                          <a:cs typeface="Arial" pitchFamily="34" charset="0"/>
                        </a:rPr>
                        <a:t>Clarity X SEL</a:t>
                      </a:r>
                    </a:p>
                  </a:txBody>
                  <a:tcPr marL="68580" marR="68580" marT="0"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a:t>
                      </a:r>
                      <a:r>
                        <a:rPr lang="en-US" sz="1800" b="0" i="0" u="none" strike="noStrike" dirty="0" smtClean="0">
                          <a:solidFill>
                            <a:srgbClr val="000000"/>
                          </a:solidFill>
                          <a:latin typeface="Calibri"/>
                        </a:rPr>
                        <a:t>0.21</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0.17</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r>
              <a:tr h="314820">
                <a:tc>
                  <a:txBody>
                    <a:bodyPr/>
                    <a:lstStyle/>
                    <a:p>
                      <a:pPr marL="0" marR="0">
                        <a:lnSpc>
                          <a:spcPct val="100000"/>
                        </a:lnSpc>
                        <a:spcBef>
                          <a:spcPts val="0"/>
                        </a:spcBef>
                        <a:spcAft>
                          <a:spcPts val="0"/>
                        </a:spcAft>
                      </a:pPr>
                      <a:r>
                        <a:rPr lang="en-US" sz="1800" b="1" kern="1200" dirty="0" smtClean="0">
                          <a:solidFill>
                            <a:schemeClr val="tx1"/>
                          </a:solidFill>
                          <a:latin typeface="Arial Narrow" pitchFamily="34" charset="0"/>
                          <a:ea typeface="+mn-ea"/>
                          <a:cs typeface="Arial" pitchFamily="34" charset="0"/>
                        </a:rPr>
                        <a:t>Fairness of School Rules (Fairness)</a:t>
                      </a:r>
                    </a:p>
                  </a:txBody>
                  <a:tcPr marL="68580" marR="68580" marT="0"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a:endParaRPr lang="en-US" sz="1800" dirty="0"/>
                    </a:p>
                  </a:txBody>
                  <a:tcPr marL="6272" marR="6272" marT="6272" marB="0" anchor="b">
                    <a:lnL>
                      <a:noFill/>
                    </a:lnL>
                    <a:lnR>
                      <a:noFill/>
                    </a:lnR>
                    <a:lnT>
                      <a:noFill/>
                    </a:lnT>
                    <a:lnB>
                      <a:noFill/>
                    </a:lnB>
                  </a:tcPr>
                </a:tc>
                <a:tc>
                  <a:txBody>
                    <a:bodyPr/>
                    <a:lstStyle/>
                    <a:p>
                      <a:pPr algn="ctr"/>
                      <a:endParaRPr lang="en-US" sz="1800" dirty="0"/>
                    </a:p>
                  </a:txBody>
                  <a:tcPr marL="6272" marR="6272" marT="6272" marB="0" anchor="b">
                    <a:lnL>
                      <a:noFill/>
                    </a:lnL>
                    <a:lnR>
                      <a:noFill/>
                    </a:lnR>
                    <a:lnT>
                      <a:noFill/>
                    </a:lnT>
                    <a:lnB>
                      <a:noFill/>
                    </a:lnB>
                  </a:tcPr>
                </a:tc>
              </a:tr>
              <a:tr h="318470">
                <a:tc>
                  <a:txBody>
                    <a:bodyPr/>
                    <a:lstStyle/>
                    <a:p>
                      <a:pPr marL="172720" marR="0">
                        <a:lnSpc>
                          <a:spcPct val="100000"/>
                        </a:lnSpc>
                        <a:spcBef>
                          <a:spcPts val="0"/>
                        </a:spcBef>
                        <a:spcAft>
                          <a:spcPts val="0"/>
                        </a:spcAft>
                      </a:pPr>
                      <a:r>
                        <a:rPr lang="en-US" sz="1800" kern="1200" dirty="0" smtClean="0">
                          <a:solidFill>
                            <a:schemeClr val="tx1"/>
                          </a:solidFill>
                          <a:latin typeface="Arial Narrow" pitchFamily="34" charset="0"/>
                          <a:ea typeface="+mn-ea"/>
                          <a:cs typeface="Arial" pitchFamily="34" charset="0"/>
                        </a:rPr>
                        <a:t>Intercept</a:t>
                      </a:r>
                    </a:p>
                  </a:txBody>
                  <a:tcPr marL="68580" marR="68580" marT="0"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-0.01</a:t>
                      </a:r>
                    </a:p>
                  </a:txBody>
                  <a:tcPr marL="9525" marR="9525" marT="9525"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0.02</a:t>
                      </a:r>
                    </a:p>
                  </a:txBody>
                  <a:tcPr marL="9525" marR="9525" marT="9525" marB="0" anchor="b">
                    <a:lnL>
                      <a:noFill/>
                    </a:lnL>
                    <a:lnR>
                      <a:noFill/>
                    </a:lnR>
                    <a:lnT>
                      <a:noFill/>
                    </a:lnT>
                    <a:lnB>
                      <a:noFill/>
                    </a:lnB>
                  </a:tcPr>
                </a:tc>
              </a:tr>
              <a:tr h="318470">
                <a:tc>
                  <a:txBody>
                    <a:bodyPr/>
                    <a:lstStyle/>
                    <a:p>
                      <a:pPr marL="172720" marR="0">
                        <a:lnSpc>
                          <a:spcPct val="100000"/>
                        </a:lnSpc>
                        <a:spcBef>
                          <a:spcPts val="0"/>
                        </a:spcBef>
                        <a:spcAft>
                          <a:spcPts val="0"/>
                        </a:spcAft>
                      </a:pPr>
                      <a:r>
                        <a:rPr lang="en-US" sz="1800" kern="1200" dirty="0" smtClean="0">
                          <a:solidFill>
                            <a:schemeClr val="tx1"/>
                          </a:solidFill>
                          <a:latin typeface="Arial Narrow" pitchFamily="34" charset="0"/>
                          <a:ea typeface="+mn-ea"/>
                          <a:cs typeface="Arial" pitchFamily="34" charset="0"/>
                        </a:rPr>
                        <a:t>Fairness X Positive</a:t>
                      </a:r>
                    </a:p>
                  </a:txBody>
                  <a:tcPr marL="68580" marR="68580" marT="0"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r>
                        <a:rPr lang="en-US" sz="1800" b="0" i="0" u="none" strike="noStrike" dirty="0">
                          <a:solidFill>
                            <a:srgbClr val="000000"/>
                          </a:solidFill>
                          <a:latin typeface="Calibri"/>
                        </a:rPr>
                        <a:t>-</a:t>
                      </a:r>
                      <a:r>
                        <a:rPr lang="en-US" sz="1800" b="0" i="0" u="none" strike="noStrike" dirty="0" smtClean="0">
                          <a:solidFill>
                            <a:srgbClr val="000000"/>
                          </a:solidFill>
                          <a:latin typeface="Calibri"/>
                        </a:rPr>
                        <a:t>0.13</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0.13</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r>
              <a:tr h="318470">
                <a:tc>
                  <a:txBody>
                    <a:bodyPr/>
                    <a:lstStyle/>
                    <a:p>
                      <a:pPr marL="172720" marR="0">
                        <a:lnSpc>
                          <a:spcPct val="100000"/>
                        </a:lnSpc>
                        <a:spcBef>
                          <a:spcPts val="0"/>
                        </a:spcBef>
                        <a:spcAft>
                          <a:spcPts val="0"/>
                        </a:spcAft>
                      </a:pPr>
                      <a:r>
                        <a:rPr lang="en-US" sz="1800" kern="1200" dirty="0" smtClean="0">
                          <a:solidFill>
                            <a:schemeClr val="tx1"/>
                          </a:solidFill>
                          <a:latin typeface="Arial Narrow" pitchFamily="34" charset="0"/>
                          <a:ea typeface="+mn-ea"/>
                          <a:cs typeface="Arial" pitchFamily="34" charset="0"/>
                        </a:rPr>
                        <a:t>Fairness X Punitive</a:t>
                      </a:r>
                    </a:p>
                  </a:txBody>
                  <a:tcPr marL="68580" marR="68580" marT="0"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r>
                        <a:rPr lang="en-US" sz="1800" b="0" i="0" u="none" strike="noStrike" dirty="0">
                          <a:solidFill>
                            <a:srgbClr val="FF0000"/>
                          </a:solidFill>
                          <a:latin typeface="Calibri"/>
                        </a:rPr>
                        <a:t>-</a:t>
                      </a:r>
                      <a:r>
                        <a:rPr lang="en-US" sz="1800" b="0" i="0" u="none" strike="noStrike" dirty="0" smtClean="0">
                          <a:solidFill>
                            <a:srgbClr val="FF0000"/>
                          </a:solidFill>
                          <a:latin typeface="Calibri"/>
                        </a:rPr>
                        <a:t>0.28***</a:t>
                      </a:r>
                      <a:endParaRPr lang="en-US" sz="1800" b="0" i="0" u="none" strike="noStrike" dirty="0">
                        <a:solidFill>
                          <a:srgbClr val="FF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a:solidFill>
                            <a:srgbClr val="FF0000"/>
                          </a:solidFill>
                          <a:latin typeface="Calibri"/>
                        </a:rPr>
                        <a:t>0.08</a:t>
                      </a:r>
                    </a:p>
                  </a:txBody>
                  <a:tcPr marL="9525" marR="9525" marT="9525" marB="0" anchor="b">
                    <a:lnL>
                      <a:noFill/>
                    </a:lnL>
                    <a:lnR>
                      <a:noFill/>
                    </a:lnR>
                    <a:lnT>
                      <a:noFill/>
                    </a:lnT>
                    <a:lnB>
                      <a:noFill/>
                    </a:lnB>
                  </a:tcPr>
                </a:tc>
              </a:tr>
              <a:tr h="318470">
                <a:tc>
                  <a:txBody>
                    <a:bodyPr/>
                    <a:lstStyle/>
                    <a:p>
                      <a:pPr marL="172720" marR="0">
                        <a:lnSpc>
                          <a:spcPct val="100000"/>
                        </a:lnSpc>
                        <a:spcBef>
                          <a:spcPts val="0"/>
                        </a:spcBef>
                        <a:spcAft>
                          <a:spcPts val="0"/>
                        </a:spcAft>
                      </a:pPr>
                      <a:r>
                        <a:rPr lang="en-US" sz="1800" kern="1200" dirty="0" smtClean="0">
                          <a:solidFill>
                            <a:schemeClr val="tx1"/>
                          </a:solidFill>
                          <a:latin typeface="Arial Narrow" pitchFamily="34" charset="0"/>
                          <a:ea typeface="+mn-ea"/>
                          <a:cs typeface="Arial" pitchFamily="34" charset="0"/>
                        </a:rPr>
                        <a:t>Fairness X SEL</a:t>
                      </a:r>
                    </a:p>
                  </a:txBody>
                  <a:tcPr marL="68580" marR="68580" marT="0" marB="0" anchor="b">
                    <a:lnL>
                      <a:noFill/>
                    </a:lnL>
                    <a:lnR>
                      <a:noFill/>
                    </a:lnR>
                    <a:lnT>
                      <a:noFill/>
                    </a:lnT>
                    <a:lnB>
                      <a:noFill/>
                    </a:lnB>
                  </a:tcPr>
                </a:tc>
                <a:tc>
                  <a:txBody>
                    <a:bodyPr/>
                    <a:lstStyle/>
                    <a:p>
                      <a:pPr algn="ctr" fontAlgn="b"/>
                      <a:endParaRPr lang="en-US" sz="1800" b="0" i="0" u="none" strike="noStrike">
                        <a:solidFill>
                          <a:srgbClr val="000000"/>
                        </a:solidFill>
                        <a:latin typeface="Calibri"/>
                      </a:endParaRPr>
                    </a:p>
                  </a:txBody>
                  <a:tcPr marL="6272" marR="6272" marT="6272"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0.13</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smtClean="0">
                          <a:solidFill>
                            <a:srgbClr val="000000"/>
                          </a:solidFill>
                          <a:latin typeface="Calibri"/>
                        </a:rPr>
                        <a:t>0.17</a:t>
                      </a:r>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r>
              <a:tr h="314820">
                <a:tc>
                  <a:txBody>
                    <a:bodyPr/>
                    <a:lstStyle/>
                    <a:p>
                      <a:endParaRPr lang="en-US" sz="1800" dirty="0"/>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 </a:t>
                      </a:r>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 </a:t>
                      </a:r>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 </a:t>
                      </a:r>
                    </a:p>
                  </a:txBody>
                  <a:tcPr marL="6272" marR="6272" marT="6272" marB="0" anchor="b">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2" name="Footer Placeholder 1"/>
          <p:cNvSpPr>
            <a:spLocks noGrp="1"/>
          </p:cNvSpPr>
          <p:nvPr>
            <p:ph type="ftr" sz="quarter" idx="11"/>
          </p:nvPr>
        </p:nvSpPr>
        <p:spPr>
          <a:xfrm>
            <a:off x="3048000" y="6324600"/>
            <a:ext cx="2895600" cy="457200"/>
          </a:xfrm>
        </p:spPr>
        <p:txBody>
          <a:bodyPr/>
          <a:lstStyle/>
          <a:p>
            <a:pPr>
              <a:defRPr/>
            </a:pPr>
            <a:r>
              <a:rPr lang="en-GB" dirty="0" smtClean="0"/>
              <a:t>NASP, 2/19/14</a:t>
            </a:r>
            <a:endParaRPr lang="en-GB" dirty="0"/>
          </a:p>
        </p:txBody>
      </p:sp>
    </p:spTree>
    <p:extLst>
      <p:ext uri="{BB962C8B-B14F-4D97-AF65-F5344CB8AC3E}">
        <p14:creationId xmlns:p14="http://schemas.microsoft.com/office/powerpoint/2010/main" val="1805899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1143000"/>
          </a:xfrm>
        </p:spPr>
        <p:txBody>
          <a:bodyPr/>
          <a:lstStyle/>
          <a:p>
            <a:r>
              <a:rPr lang="en-US" dirty="0">
                <a:latin typeface="Perpetua" panose="02020502060401020303" pitchFamily="18" charset="0"/>
              </a:rPr>
              <a:t>Effects of </a:t>
            </a:r>
            <a:r>
              <a:rPr lang="en-US" dirty="0" smtClean="0">
                <a:latin typeface="Perpetua" panose="02020502060401020303" pitchFamily="18" charset="0"/>
              </a:rPr>
              <a:t>School-wide Disciplinary Techniques </a:t>
            </a:r>
            <a:r>
              <a:rPr lang="en-US" dirty="0">
                <a:latin typeface="Perpetua" panose="02020502060401020303" pitchFamily="18" charset="0"/>
              </a:rPr>
              <a:t>on </a:t>
            </a:r>
            <a:r>
              <a:rPr lang="en-US" dirty="0" smtClean="0">
                <a:latin typeface="Perpetua" panose="02020502060401020303" pitchFamily="18" charset="0"/>
              </a:rPr>
              <a:t>School Climate</a:t>
            </a:r>
            <a:endParaRPr lang="en-US" dirty="0">
              <a:latin typeface="Perpetua" panose="02020502060401020303" pitchFamily="18" charset="0"/>
            </a:endParaRPr>
          </a:p>
        </p:txBody>
      </p:sp>
      <p:sp>
        <p:nvSpPr>
          <p:cNvPr id="55298" name="Text Placeholder 4"/>
          <p:cNvSpPr>
            <a:spLocks noGrp="1"/>
          </p:cNvSpPr>
          <p:nvPr>
            <p:ph idx="1"/>
          </p:nvPr>
        </p:nvSpPr>
        <p:spPr>
          <a:xfrm>
            <a:off x="304800" y="2057400"/>
            <a:ext cx="8382000" cy="3763963"/>
          </a:xfrm>
        </p:spPr>
        <p:txBody>
          <a:bodyPr>
            <a:normAutofit fontScale="92500"/>
          </a:bodyPr>
          <a:lstStyle/>
          <a:p>
            <a:pPr lvl="1">
              <a:spcAft>
                <a:spcPts val="300"/>
              </a:spcAft>
              <a:buFont typeface="Arial" panose="020B0604020202020204" pitchFamily="34" charset="0"/>
              <a:buChar char="•"/>
            </a:pPr>
            <a:r>
              <a:rPr lang="en-US" sz="3300" dirty="0" smtClean="0">
                <a:latin typeface="Perpetua"/>
                <a:cs typeface="Perpetua"/>
              </a:rPr>
              <a:t>Varied </a:t>
            </a:r>
            <a:r>
              <a:rPr lang="en-US" sz="3300" dirty="0">
                <a:latin typeface="Perpetua"/>
                <a:cs typeface="Perpetua"/>
              </a:rPr>
              <a:t>depending on grade level and </a:t>
            </a:r>
            <a:r>
              <a:rPr lang="en-US" sz="3300" dirty="0" smtClean="0">
                <a:latin typeface="Perpetua"/>
                <a:cs typeface="Perpetua"/>
              </a:rPr>
              <a:t>technique type</a:t>
            </a:r>
          </a:p>
          <a:p>
            <a:pPr lvl="1">
              <a:spcAft>
                <a:spcPts val="300"/>
              </a:spcAft>
              <a:buFont typeface="Arial" panose="020B0604020202020204" pitchFamily="34" charset="0"/>
              <a:buChar char="•"/>
            </a:pPr>
            <a:r>
              <a:rPr lang="en-US" sz="3300" dirty="0" smtClean="0">
                <a:latin typeface="Perpetua"/>
                <a:cs typeface="Perpetua"/>
              </a:rPr>
              <a:t>After controlling for individual characteristics and school level effects:</a:t>
            </a:r>
          </a:p>
          <a:p>
            <a:pPr lvl="2">
              <a:spcAft>
                <a:spcPts val="300"/>
              </a:spcAft>
              <a:buFont typeface="Arial"/>
              <a:buChar char="•"/>
            </a:pPr>
            <a:r>
              <a:rPr lang="en-US" sz="2800" dirty="0" smtClean="0">
                <a:latin typeface="Perpetua"/>
                <a:cs typeface="Perpetua"/>
              </a:rPr>
              <a:t>School climate was positively predicted by SEL techniques in elementary, middle school, and high school.</a:t>
            </a:r>
          </a:p>
          <a:p>
            <a:pPr lvl="2">
              <a:spcAft>
                <a:spcPts val="300"/>
              </a:spcAft>
              <a:buFont typeface="Arial"/>
              <a:buChar char="•"/>
            </a:pPr>
            <a:r>
              <a:rPr lang="en-US" sz="2800" dirty="0" smtClean="0">
                <a:latin typeface="Perpetua"/>
                <a:cs typeface="Perpetua"/>
              </a:rPr>
              <a:t>Use of positive techniques (rewards/praise) did not predict school climate.</a:t>
            </a:r>
            <a:endParaRPr lang="en-US" sz="2800" dirty="0">
              <a:latin typeface="Perpetua"/>
              <a:cs typeface="Perpetua"/>
            </a:endParaRPr>
          </a:p>
          <a:p>
            <a:pPr marL="0" indent="0">
              <a:buNone/>
            </a:pPr>
            <a:endParaRPr lang="en-US" sz="2400" dirty="0" smtClean="0">
              <a:latin typeface="Times New Roman" pitchFamily="18" charset="0"/>
              <a:cs typeface="Times New Roman" pitchFamily="18" charset="0"/>
            </a:endParaRPr>
          </a:p>
        </p:txBody>
      </p:sp>
      <p:sp>
        <p:nvSpPr>
          <p:cNvPr id="2" name="Footer Placeholder 1"/>
          <p:cNvSpPr>
            <a:spLocks noGrp="1"/>
          </p:cNvSpPr>
          <p:nvPr>
            <p:ph type="ftr" sz="quarter" idx="10"/>
          </p:nvPr>
        </p:nvSpPr>
        <p:spPr/>
        <p:txBody>
          <a:bodyPr/>
          <a:lstStyle/>
          <a:p>
            <a:pPr>
              <a:defRPr/>
            </a:pPr>
            <a:r>
              <a:rPr lang="en-GB" smtClean="0"/>
              <a:t>NASP, 2/19/14</a:t>
            </a:r>
            <a:endParaRPr lang="en-GB"/>
          </a:p>
        </p:txBody>
      </p:sp>
    </p:spTree>
    <p:extLst>
      <p:ext uri="{BB962C8B-B14F-4D97-AF65-F5344CB8AC3E}">
        <p14:creationId xmlns:p14="http://schemas.microsoft.com/office/powerpoint/2010/main" val="28371507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8229600" cy="3200400"/>
          </a:xfrm>
        </p:spPr>
        <p:txBody>
          <a:bodyPr/>
          <a:lstStyle/>
          <a:p>
            <a:r>
              <a:rPr lang="en-US" sz="4000" dirty="0">
                <a:latin typeface="Perpetua"/>
                <a:cs typeface="Perpetua"/>
              </a:rPr>
              <a:t>I</a:t>
            </a:r>
            <a:r>
              <a:rPr lang="en-US" sz="4000" dirty="0" smtClean="0">
                <a:latin typeface="Perpetua"/>
                <a:cs typeface="Perpetua"/>
              </a:rPr>
              <a:t>mplications </a:t>
            </a:r>
            <a:r>
              <a:rPr lang="en-US" sz="4000" dirty="0">
                <a:latin typeface="Perpetua"/>
                <a:cs typeface="Perpetua"/>
              </a:rPr>
              <a:t>of </a:t>
            </a:r>
            <a:r>
              <a:rPr lang="en-US" sz="4000" dirty="0" smtClean="0">
                <a:latin typeface="Perpetua"/>
                <a:cs typeface="Perpetua"/>
              </a:rPr>
              <a:t>findings </a:t>
            </a:r>
            <a:r>
              <a:rPr lang="en-US" sz="4000" dirty="0">
                <a:latin typeface="Perpetua"/>
                <a:cs typeface="Perpetua"/>
              </a:rPr>
              <a:t>for improving school climate and preventing </a:t>
            </a:r>
            <a:r>
              <a:rPr lang="en-US" sz="4000" dirty="0" smtClean="0">
                <a:latin typeface="Perpetua"/>
                <a:cs typeface="Perpetua"/>
              </a:rPr>
              <a:t>bullying.</a:t>
            </a:r>
            <a:br>
              <a:rPr lang="en-US" sz="4000" dirty="0" smtClean="0">
                <a:latin typeface="Perpetua"/>
                <a:cs typeface="Perpetua"/>
              </a:rPr>
            </a:br>
            <a:r>
              <a:rPr lang="en-US" sz="1200" dirty="0" smtClean="0">
                <a:latin typeface="Perpetua"/>
                <a:cs typeface="Perpetua"/>
              </a:rPr>
              <a:t/>
            </a:r>
            <a:br>
              <a:rPr lang="en-US" sz="1200" dirty="0" smtClean="0">
                <a:latin typeface="Perpetua"/>
                <a:cs typeface="Perpetua"/>
              </a:rPr>
            </a:br>
            <a:r>
              <a:rPr lang="en-US" sz="4000" dirty="0" smtClean="0">
                <a:latin typeface="Perpetua"/>
                <a:cs typeface="Perpetua"/>
              </a:rPr>
              <a:t>What </a:t>
            </a:r>
            <a:r>
              <a:rPr lang="en-US" sz="4000" dirty="0">
                <a:latin typeface="Perpetua"/>
                <a:cs typeface="Perpetua"/>
              </a:rPr>
              <a:t>we’re doing in Delaware </a:t>
            </a:r>
            <a:r>
              <a:rPr lang="en-US" sz="4000" dirty="0" smtClean="0">
                <a:latin typeface="Perpetua"/>
                <a:cs typeface="Perpetua"/>
              </a:rPr>
              <a:t>schools</a:t>
            </a:r>
            <a:r>
              <a:rPr lang="en-US" sz="4000" dirty="0">
                <a:latin typeface="Perpetua"/>
                <a:cs typeface="Perpetua"/>
              </a:rPr>
              <a:t> </a:t>
            </a:r>
            <a:r>
              <a:rPr lang="en-US" sz="4000" dirty="0" smtClean="0">
                <a:latin typeface="Perpetua"/>
                <a:cs typeface="Perpetua"/>
              </a:rPr>
              <a:t/>
            </a:r>
            <a:br>
              <a:rPr lang="en-US" sz="4000" dirty="0" smtClean="0">
                <a:latin typeface="Perpetua"/>
                <a:cs typeface="Perpetua"/>
              </a:rPr>
            </a:br>
            <a:r>
              <a:rPr lang="en-US" sz="4000" dirty="0" smtClean="0">
                <a:latin typeface="Perpetua"/>
                <a:cs typeface="Perpetua"/>
              </a:rPr>
              <a:t>to </a:t>
            </a:r>
            <a:r>
              <a:rPr lang="en-US" sz="4000" dirty="0" smtClean="0">
                <a:latin typeface="Perpetua"/>
                <a:cs typeface="Perpetua"/>
              </a:rPr>
              <a:t>address critical </a:t>
            </a:r>
            <a:r>
              <a:rPr lang="en-US" sz="4000" dirty="0" smtClean="0">
                <a:latin typeface="Perpetua"/>
                <a:cs typeface="Perpetua"/>
              </a:rPr>
              <a:t>areas.</a:t>
            </a:r>
            <a:endParaRPr lang="en-US" sz="4000" dirty="0"/>
          </a:p>
        </p:txBody>
      </p:sp>
      <p:sp>
        <p:nvSpPr>
          <p:cNvPr id="3" name="Footer Placeholder 2"/>
          <p:cNvSpPr>
            <a:spLocks noGrp="1"/>
          </p:cNvSpPr>
          <p:nvPr>
            <p:ph type="ftr" sz="quarter" idx="11"/>
          </p:nvPr>
        </p:nvSpPr>
        <p:spPr/>
        <p:txBody>
          <a:bodyPr/>
          <a:lstStyle/>
          <a:p>
            <a:pPr>
              <a:defRPr/>
            </a:pPr>
            <a:r>
              <a:rPr lang="en-US" smtClean="0"/>
              <a:t>NASP, 2/19/14</a:t>
            </a:r>
            <a:endParaRPr lang="en-US" dirty="0"/>
          </a:p>
        </p:txBody>
      </p:sp>
      <p:pic>
        <p:nvPicPr>
          <p:cNvPr id="1026" name="Picture 2" descr="C:\Users\hearn\AppData\Local\Microsoft\Windows\Temporary Internet Files\Content.IE5\NZ6D2BMH\MC90043670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6461" y="4756538"/>
            <a:ext cx="2268539" cy="1237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166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
          <p:cNvGrpSpPr>
            <a:grpSpLocks/>
          </p:cNvGrpSpPr>
          <p:nvPr/>
        </p:nvGrpSpPr>
        <p:grpSpPr bwMode="auto">
          <a:xfrm>
            <a:off x="2286000" y="800550"/>
            <a:ext cx="4343400" cy="3390450"/>
            <a:chOff x="3216" y="1488"/>
            <a:chExt cx="1776" cy="1344"/>
          </a:xfrm>
        </p:grpSpPr>
        <p:sp>
          <p:nvSpPr>
            <p:cNvPr id="7" name="AutoShape 9"/>
            <p:cNvSpPr>
              <a:spLocks noChangeArrowheads="1"/>
            </p:cNvSpPr>
            <p:nvPr/>
          </p:nvSpPr>
          <p:spPr bwMode="auto">
            <a:xfrm>
              <a:off x="3216" y="1488"/>
              <a:ext cx="1776" cy="10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70 h 21600"/>
                <a:gd name="T20" fmla="*/ 18438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399" y="10227"/>
                  </a:moveTo>
                  <a:cubicBezTo>
                    <a:pt x="19098" y="5699"/>
                    <a:pt x="15337" y="2181"/>
                    <a:pt x="10800" y="2181"/>
                  </a:cubicBezTo>
                  <a:cubicBezTo>
                    <a:pt x="6039" y="2181"/>
                    <a:pt x="2181" y="6039"/>
                    <a:pt x="2181" y="10800"/>
                  </a:cubicBezTo>
                  <a:lnTo>
                    <a:pt x="0" y="10800"/>
                  </a:lnTo>
                  <a:cubicBezTo>
                    <a:pt x="0" y="4835"/>
                    <a:pt x="4835" y="0"/>
                    <a:pt x="10800" y="0"/>
                  </a:cubicBezTo>
                  <a:cubicBezTo>
                    <a:pt x="16485" y="0"/>
                    <a:pt x="21198" y="4408"/>
                    <a:pt x="21576" y="10082"/>
                  </a:cubicBezTo>
                  <a:lnTo>
                    <a:pt x="24270" y="9902"/>
                  </a:lnTo>
                  <a:lnTo>
                    <a:pt x="20740" y="13937"/>
                  </a:lnTo>
                  <a:lnTo>
                    <a:pt x="16705" y="10406"/>
                  </a:lnTo>
                  <a:lnTo>
                    <a:pt x="19399" y="10227"/>
                  </a:lnTo>
                  <a:close/>
                </a:path>
              </a:pathLst>
            </a:custGeom>
            <a:solidFill>
              <a:srgbClr val="FFFF66"/>
            </a:solidFill>
            <a:ln w="9525">
              <a:solidFill>
                <a:schemeClr val="tx1"/>
              </a:solidFill>
              <a:miter lim="800000"/>
              <a:headEnd/>
              <a:tailEnd/>
            </a:ln>
          </p:spPr>
          <p:txBody>
            <a:bodyPr wrap="none" anchor="ctr"/>
            <a:lstStyle/>
            <a:p>
              <a:endParaRPr lang="en-US">
                <a:solidFill>
                  <a:prstClr val="black"/>
                </a:solidFill>
              </a:endParaRPr>
            </a:p>
          </p:txBody>
        </p:sp>
        <p:sp>
          <p:nvSpPr>
            <p:cNvPr id="8" name="AutoShape 10"/>
            <p:cNvSpPr>
              <a:spLocks noChangeArrowheads="1"/>
            </p:cNvSpPr>
            <p:nvPr/>
          </p:nvSpPr>
          <p:spPr bwMode="auto">
            <a:xfrm rot="10800000">
              <a:off x="3216" y="1632"/>
              <a:ext cx="1776" cy="12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2 w 21600"/>
                <a:gd name="T19" fmla="*/ 3168 h 21600"/>
                <a:gd name="T20" fmla="*/ 18438 w 21600"/>
                <a:gd name="T21" fmla="*/ 1843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399" y="10227"/>
                  </a:moveTo>
                  <a:cubicBezTo>
                    <a:pt x="19098" y="5699"/>
                    <a:pt x="15337" y="2181"/>
                    <a:pt x="10800" y="2181"/>
                  </a:cubicBezTo>
                  <a:cubicBezTo>
                    <a:pt x="6039" y="2181"/>
                    <a:pt x="2181" y="6039"/>
                    <a:pt x="2181" y="10800"/>
                  </a:cubicBezTo>
                  <a:lnTo>
                    <a:pt x="0" y="10800"/>
                  </a:lnTo>
                  <a:cubicBezTo>
                    <a:pt x="0" y="4835"/>
                    <a:pt x="4835" y="0"/>
                    <a:pt x="10800" y="0"/>
                  </a:cubicBezTo>
                  <a:cubicBezTo>
                    <a:pt x="16485" y="0"/>
                    <a:pt x="21198" y="4408"/>
                    <a:pt x="21576" y="10082"/>
                  </a:cubicBezTo>
                  <a:lnTo>
                    <a:pt x="24270" y="9902"/>
                  </a:lnTo>
                  <a:lnTo>
                    <a:pt x="20740" y="13937"/>
                  </a:lnTo>
                  <a:lnTo>
                    <a:pt x="16705" y="10406"/>
                  </a:lnTo>
                  <a:lnTo>
                    <a:pt x="19399" y="10227"/>
                  </a:lnTo>
                  <a:close/>
                </a:path>
              </a:pathLst>
            </a:custGeom>
            <a:solidFill>
              <a:srgbClr val="FFFF66"/>
            </a:solidFill>
            <a:ln w="9525">
              <a:solidFill>
                <a:schemeClr val="tx1"/>
              </a:solidFill>
              <a:miter lim="800000"/>
              <a:headEnd/>
              <a:tailEnd/>
            </a:ln>
          </p:spPr>
          <p:txBody>
            <a:bodyPr wrap="none" anchor="ctr"/>
            <a:lstStyle/>
            <a:p>
              <a:endParaRPr lang="en-US">
                <a:solidFill>
                  <a:prstClr val="black"/>
                </a:solidFill>
              </a:endParaRPr>
            </a:p>
          </p:txBody>
        </p:sp>
        <p:sp>
          <p:nvSpPr>
            <p:cNvPr id="9" name="Text Box 11"/>
            <p:cNvSpPr txBox="1">
              <a:spLocks noChangeArrowheads="1"/>
            </p:cNvSpPr>
            <p:nvPr/>
          </p:nvSpPr>
          <p:spPr bwMode="auto">
            <a:xfrm>
              <a:off x="3652" y="1624"/>
              <a:ext cx="917" cy="848"/>
            </a:xfrm>
            <a:prstGeom prst="rect">
              <a:avLst/>
            </a:prstGeom>
            <a:noFill/>
            <a:ln w="9525">
              <a:noFill/>
              <a:miter lim="800000"/>
              <a:headEnd/>
              <a:tailEnd/>
            </a:ln>
          </p:spPr>
          <p:txBody>
            <a:bodyPr wrap="square">
              <a:spAutoFit/>
            </a:bodyPr>
            <a:lstStyle/>
            <a:p>
              <a:pPr algn="ctr">
                <a:spcBef>
                  <a:spcPct val="50000"/>
                </a:spcBef>
              </a:pPr>
              <a:r>
                <a:rPr lang="en-US" sz="2400" b="1" dirty="0">
                  <a:solidFill>
                    <a:prstClr val="black"/>
                  </a:solidFill>
                  <a:latin typeface="Perpetua" pitchFamily="18" charset="0"/>
                </a:rPr>
                <a:t>School Climate’s Relationship with </a:t>
              </a:r>
              <a:r>
                <a:rPr lang="en-US" sz="2400" b="1" dirty="0" smtClean="0">
                  <a:solidFill>
                    <a:prstClr val="black"/>
                  </a:solidFill>
                  <a:latin typeface="Perpetua" pitchFamily="18" charset="0"/>
                </a:rPr>
                <a:t>Bullying (and Self-Discipline) is RECIPROCAL</a:t>
              </a:r>
              <a:endParaRPr lang="en-US" sz="2400" b="1" dirty="0">
                <a:solidFill>
                  <a:prstClr val="black"/>
                </a:solidFill>
                <a:latin typeface="Perpetua" pitchFamily="18" charset="0"/>
              </a:endParaRPr>
            </a:p>
          </p:txBody>
        </p:sp>
      </p:grpSp>
      <p:sp>
        <p:nvSpPr>
          <p:cNvPr id="13" name="TextBox 12"/>
          <p:cNvSpPr txBox="1"/>
          <p:nvPr/>
        </p:nvSpPr>
        <p:spPr>
          <a:xfrm>
            <a:off x="381005" y="4297863"/>
            <a:ext cx="8305800" cy="1569537"/>
          </a:xfrm>
          <a:prstGeom prst="rect">
            <a:avLst/>
          </a:prstGeom>
          <a:noFill/>
        </p:spPr>
        <p:txBody>
          <a:bodyPr wrap="square" lIns="91323" tIns="45659" rIns="91323" bIns="45659" rtlCol="0">
            <a:spAutoFit/>
          </a:bodyPr>
          <a:lstStyle/>
          <a:p>
            <a:pPr algn="ctr"/>
            <a:r>
              <a:rPr lang="en-US" sz="3200" b="1" dirty="0">
                <a:solidFill>
                  <a:prstClr val="black"/>
                </a:solidFill>
                <a:latin typeface="Perpetua" pitchFamily="18" charset="0"/>
              </a:rPr>
              <a:t>Thus, </a:t>
            </a:r>
            <a:r>
              <a:rPr lang="en-US" sz="3200" b="1" dirty="0" smtClean="0">
                <a:solidFill>
                  <a:prstClr val="black"/>
                </a:solidFill>
                <a:latin typeface="Perpetua" pitchFamily="18" charset="0"/>
              </a:rPr>
              <a:t>improving </a:t>
            </a:r>
            <a:r>
              <a:rPr lang="en-US" sz="3200" b="1" dirty="0">
                <a:solidFill>
                  <a:prstClr val="black"/>
                </a:solidFill>
                <a:latin typeface="Perpetua" pitchFamily="18" charset="0"/>
              </a:rPr>
              <a:t>s</a:t>
            </a:r>
            <a:r>
              <a:rPr lang="en-US" sz="3200" b="1" dirty="0" smtClean="0">
                <a:solidFill>
                  <a:prstClr val="black"/>
                </a:solidFill>
                <a:latin typeface="Perpetua" pitchFamily="18" charset="0"/>
              </a:rPr>
              <a:t>chool climate is likely to reduce bullying and develop self-discipline, </a:t>
            </a:r>
            <a:r>
              <a:rPr lang="en-US" sz="3200" b="1" dirty="0">
                <a:solidFill>
                  <a:prstClr val="black"/>
                </a:solidFill>
                <a:latin typeface="Perpetua" pitchFamily="18" charset="0"/>
              </a:rPr>
              <a:t>and v</a:t>
            </a:r>
            <a:r>
              <a:rPr lang="en-US" sz="3200" b="1" dirty="0" smtClean="0">
                <a:solidFill>
                  <a:prstClr val="black"/>
                </a:solidFill>
                <a:latin typeface="Perpetua" pitchFamily="18" charset="0"/>
              </a:rPr>
              <a:t>ice versa.</a:t>
            </a:r>
            <a:endParaRPr lang="en-US" sz="3200" b="1" dirty="0">
              <a:solidFill>
                <a:prstClr val="black"/>
              </a:solidFill>
              <a:latin typeface="Perpetua" pitchFamily="18" charset="0"/>
            </a:endParaRPr>
          </a:p>
        </p:txBody>
      </p:sp>
      <p:sp>
        <p:nvSpPr>
          <p:cNvPr id="2" name="Footer Placeholder 1"/>
          <p:cNvSpPr>
            <a:spLocks noGrp="1"/>
          </p:cNvSpPr>
          <p:nvPr>
            <p:ph type="ftr" sz="quarter" idx="10"/>
          </p:nvPr>
        </p:nvSpPr>
        <p:spPr>
          <a:xfrm>
            <a:off x="3124200" y="6416675"/>
            <a:ext cx="2895600" cy="365125"/>
          </a:xfrm>
        </p:spPr>
        <p:txBody>
          <a:bodyPr/>
          <a:lstStyle/>
          <a:p>
            <a:pPr>
              <a:defRPr/>
            </a:pPr>
            <a:r>
              <a:rPr lang="en-US" dirty="0" smtClean="0"/>
              <a:t>NASP, 2/19/14</a:t>
            </a:r>
            <a:endParaRPr lang="en-US" dirty="0"/>
          </a:p>
        </p:txBody>
      </p:sp>
    </p:spTree>
    <p:extLst>
      <p:ext uri="{BB962C8B-B14F-4D97-AF65-F5344CB8AC3E}">
        <p14:creationId xmlns:p14="http://schemas.microsoft.com/office/powerpoint/2010/main" val="39375521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sz="3200" b="1" dirty="0" smtClean="0">
                <a:solidFill>
                  <a:schemeClr val="tx1"/>
                </a:solidFill>
                <a:latin typeface="Perpetua" pitchFamily="18" charset="0"/>
              </a:rPr>
              <a:t>Focus on </a:t>
            </a:r>
            <a:r>
              <a:rPr lang="en-US" b="1" dirty="0" smtClean="0">
                <a:latin typeface="Perpetua" pitchFamily="18" charset="0"/>
              </a:rPr>
              <a:t>S</a:t>
            </a:r>
            <a:r>
              <a:rPr lang="en-US" sz="3200" b="1" dirty="0" smtClean="0">
                <a:solidFill>
                  <a:schemeClr val="tx1"/>
                </a:solidFill>
                <a:latin typeface="Perpetua" pitchFamily="18" charset="0"/>
              </a:rPr>
              <a:t>chool Climate</a:t>
            </a:r>
            <a:endParaRPr lang="en-US" sz="3200" b="1" dirty="0">
              <a:solidFill>
                <a:schemeClr val="tx1"/>
              </a:solidFill>
              <a:latin typeface="Perpetua" pitchFamily="18" charset="0"/>
            </a:endParaRPr>
          </a:p>
        </p:txBody>
      </p:sp>
      <p:sp>
        <p:nvSpPr>
          <p:cNvPr id="3" name="Content Placeholder 2"/>
          <p:cNvSpPr>
            <a:spLocks noGrp="1"/>
          </p:cNvSpPr>
          <p:nvPr>
            <p:ph sz="quarter" idx="1"/>
          </p:nvPr>
        </p:nvSpPr>
        <p:spPr>
          <a:xfrm>
            <a:off x="381000" y="1905000"/>
            <a:ext cx="8229600" cy="3535363"/>
          </a:xfrm>
        </p:spPr>
        <p:txBody>
          <a:bodyPr/>
          <a:lstStyle/>
          <a:p>
            <a:pPr marL="0" indent="0">
              <a:buNone/>
            </a:pPr>
            <a:r>
              <a:rPr lang="en-US" sz="3200" dirty="0" smtClean="0">
                <a:latin typeface="Perpetua" pitchFamily="18" charset="0"/>
              </a:rPr>
              <a:t>“Given the overwhelming evidence that school climate is a critical factor for increased (or decreased) levels of bullying, all school personnel should be aware of elements that contribute to a positive school climate.”  </a:t>
            </a:r>
          </a:p>
          <a:p>
            <a:pPr marL="0" indent="0">
              <a:buNone/>
            </a:pPr>
            <a:r>
              <a:rPr lang="en-US" sz="2400" dirty="0" smtClean="0">
                <a:latin typeface="Perpetua" pitchFamily="18" charset="0"/>
              </a:rPr>
              <a:t>(Swearer, et al., 2012, p. 184)</a:t>
            </a:r>
            <a:endParaRPr lang="en-US" sz="2400" dirty="0">
              <a:latin typeface="Perpetua" pitchFamily="18" charset="0"/>
            </a:endParaRPr>
          </a:p>
        </p:txBody>
      </p:sp>
      <p:sp>
        <p:nvSpPr>
          <p:cNvPr id="4" name="Footer Placeholder 3"/>
          <p:cNvSpPr>
            <a:spLocks noGrp="1"/>
          </p:cNvSpPr>
          <p:nvPr>
            <p:ph type="ftr" sz="quarter" idx="10"/>
          </p:nvPr>
        </p:nvSpPr>
        <p:spPr/>
        <p:txBody>
          <a:bodyPr/>
          <a:lstStyle/>
          <a:p>
            <a:pPr>
              <a:defRPr/>
            </a:pPr>
            <a:r>
              <a:rPr lang="en-US" smtClean="0"/>
              <a:t>NASP, 2/19/14</a:t>
            </a:r>
            <a:endParaRPr lang="en-US"/>
          </a:p>
        </p:txBody>
      </p:sp>
    </p:spTree>
    <p:extLst>
      <p:ext uri="{BB962C8B-B14F-4D97-AF65-F5344CB8AC3E}">
        <p14:creationId xmlns:p14="http://schemas.microsoft.com/office/powerpoint/2010/main" val="18689959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838200"/>
            <a:ext cx="7772400" cy="5257800"/>
          </a:xfrm>
        </p:spPr>
        <p:txBody>
          <a:bodyPr>
            <a:normAutofit lnSpcReduction="10000"/>
          </a:bodyPr>
          <a:lstStyle/>
          <a:p>
            <a:pPr>
              <a:buNone/>
            </a:pPr>
            <a:r>
              <a:rPr lang="en-US" sz="3000" b="1" dirty="0" smtClean="0">
                <a:latin typeface="Perpetua" pitchFamily="18" charset="0"/>
              </a:rPr>
              <a:t>School Climate</a:t>
            </a:r>
          </a:p>
          <a:p>
            <a:r>
              <a:rPr lang="en-US" sz="3000" dirty="0" smtClean="0">
                <a:latin typeface="Perpetua" pitchFamily="18" charset="0"/>
              </a:rPr>
              <a:t>Very similar factors influence, and are influenced by, school discipline (including self-discipline) and school climate.</a:t>
            </a:r>
          </a:p>
          <a:p>
            <a:r>
              <a:rPr lang="en-US" sz="3000" dirty="0" smtClean="0">
                <a:latin typeface="Perpetua" pitchFamily="18" charset="0"/>
              </a:rPr>
              <a:t>Research shows many of the same strategies influence both school discipline and school climate, and they are reciprocally related.</a:t>
            </a:r>
          </a:p>
          <a:p>
            <a:pPr>
              <a:buNone/>
            </a:pPr>
            <a:r>
              <a:rPr lang="en-US" sz="3000" b="1" dirty="0" smtClean="0">
                <a:latin typeface="Perpetua" pitchFamily="18" charset="0"/>
              </a:rPr>
              <a:t>Bullying Prevention</a:t>
            </a:r>
          </a:p>
          <a:p>
            <a:r>
              <a:rPr lang="en-US" sz="3000" dirty="0" smtClean="0">
                <a:latin typeface="Perpetua" pitchFamily="18" charset="0"/>
              </a:rPr>
              <a:t>Same strategies for improving school discipline (including self-discipline) and school climate apply to preventing bullying.</a:t>
            </a:r>
            <a:endParaRPr lang="en-US" sz="3000" dirty="0">
              <a:latin typeface="Perpetua" pitchFamily="18" charset="0"/>
            </a:endParaRPr>
          </a:p>
        </p:txBody>
      </p:sp>
      <p:sp>
        <p:nvSpPr>
          <p:cNvPr id="2" name="Footer Placeholder 1"/>
          <p:cNvSpPr>
            <a:spLocks noGrp="1"/>
          </p:cNvSpPr>
          <p:nvPr>
            <p:ph type="ftr" sz="quarter" idx="10"/>
          </p:nvPr>
        </p:nvSpPr>
        <p:spPr/>
        <p:txBody>
          <a:bodyPr/>
          <a:lstStyle/>
          <a:p>
            <a:pPr>
              <a:defRPr/>
            </a:pPr>
            <a:r>
              <a:rPr lang="en-US" smtClean="0"/>
              <a:t>NASP, 2/19/14</a:t>
            </a:r>
            <a:endParaRPr lang="en-US"/>
          </a:p>
        </p:txBody>
      </p:sp>
    </p:spTree>
    <p:extLst>
      <p:ext uri="{BB962C8B-B14F-4D97-AF65-F5344CB8AC3E}">
        <p14:creationId xmlns:p14="http://schemas.microsoft.com/office/powerpoint/2010/main" val="32285361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1143000"/>
          </a:xfrm>
        </p:spPr>
        <p:txBody>
          <a:bodyPr/>
          <a:lstStyle/>
          <a:p>
            <a:r>
              <a:rPr lang="en-US" b="1" dirty="0">
                <a:latin typeface="Perpetua" pitchFamily="18" charset="0"/>
                <a:ea typeface="Calibri" pitchFamily="34" charset="0"/>
                <a:cs typeface="Arial"/>
              </a:rPr>
              <a:t>Why is school climate important </a:t>
            </a:r>
            <a:r>
              <a:rPr lang="en-US" b="1" dirty="0" smtClean="0">
                <a:latin typeface="Perpetua" pitchFamily="18" charset="0"/>
                <a:ea typeface="Calibri" pitchFamily="34" charset="0"/>
                <a:cs typeface="Arial"/>
              </a:rPr>
              <a:t>overall?</a:t>
            </a:r>
            <a:endParaRPr lang="en-US" dirty="0"/>
          </a:p>
        </p:txBody>
      </p:sp>
      <p:sp>
        <p:nvSpPr>
          <p:cNvPr id="3" name="Content Placeholder 2"/>
          <p:cNvSpPr>
            <a:spLocks noGrp="1"/>
          </p:cNvSpPr>
          <p:nvPr>
            <p:ph idx="1"/>
          </p:nvPr>
        </p:nvSpPr>
        <p:spPr>
          <a:xfrm>
            <a:off x="457200" y="1447800"/>
            <a:ext cx="8229600" cy="3535363"/>
          </a:xfrm>
          <a:extLst>
            <a:ext uri="{FAA26D3D-D897-4be2-8F04-BA451C77F1D7}">
              <ma14:placeholderFlag xmlns:ma14="http://schemas.microsoft.com/office/mac/drawingml/2011/main" xmlns="" val="1"/>
            </a:ext>
          </a:extLst>
        </p:spPr>
        <p:txBody>
          <a:bodyPr/>
          <a:lstStyle/>
          <a:p>
            <a:pPr>
              <a:buFont typeface="Arial" pitchFamily="34" charset="0"/>
              <a:buNone/>
              <a:tabLst>
                <a:tab pos="2286000" algn="l"/>
              </a:tabLst>
              <a:defRPr/>
            </a:pPr>
            <a:r>
              <a:rPr lang="en-US" sz="1200" b="1" dirty="0" smtClean="0">
                <a:latin typeface="+mj-lt"/>
                <a:ea typeface="Calibri" pitchFamily="34" charset="0"/>
                <a:cs typeface="Arial"/>
              </a:rPr>
              <a:t>	</a:t>
            </a:r>
            <a:r>
              <a:rPr lang="en-US" sz="2400" b="1" dirty="0" smtClean="0">
                <a:latin typeface="+mj-lt"/>
                <a:ea typeface="Calibri" pitchFamily="34" charset="0"/>
                <a:cs typeface="Arial"/>
              </a:rPr>
              <a:t/>
            </a:r>
            <a:br>
              <a:rPr lang="en-US" sz="2400" b="1" dirty="0" smtClean="0">
                <a:latin typeface="+mj-lt"/>
                <a:ea typeface="Calibri" pitchFamily="34" charset="0"/>
                <a:cs typeface="Arial"/>
              </a:rPr>
            </a:br>
            <a:r>
              <a:rPr lang="en-US" sz="2800" b="1" dirty="0" smtClean="0">
                <a:latin typeface="Perpetua" pitchFamily="18" charset="0"/>
                <a:ea typeface="Calibri" pitchFamily="34" charset="0"/>
                <a:cs typeface="Arial"/>
              </a:rPr>
              <a:t>School Climate is linked to a wide range of academic, behavioral, and socio-emotional outcomes for students:</a:t>
            </a:r>
          </a:p>
          <a:p>
            <a:pPr marL="865188" lvl="5" indent="-457200">
              <a:buFontTx/>
              <a:buChar char="•"/>
              <a:tabLst>
                <a:tab pos="2286000" algn="l"/>
              </a:tabLst>
              <a:defRPr/>
            </a:pPr>
            <a:r>
              <a:rPr lang="en-US" sz="2800" dirty="0" smtClean="0">
                <a:latin typeface="Perpetua" pitchFamily="18" charset="0"/>
                <a:ea typeface="Calibri" pitchFamily="34" charset="0"/>
                <a:cs typeface="Arial"/>
              </a:rPr>
              <a:t>Academic achievement </a:t>
            </a:r>
            <a:endParaRPr lang="en-US" sz="2800" dirty="0" smtClean="0">
              <a:latin typeface="Perpetua" pitchFamily="18" charset="0"/>
              <a:cs typeface="Arial"/>
            </a:endParaRPr>
          </a:p>
          <a:p>
            <a:pPr marL="865188" lvl="5" indent="-457200">
              <a:buFontTx/>
              <a:buChar char="•"/>
              <a:tabLst>
                <a:tab pos="2286000" algn="l"/>
              </a:tabLst>
              <a:defRPr/>
            </a:pPr>
            <a:r>
              <a:rPr lang="en-US" sz="2800" dirty="0" smtClean="0">
                <a:latin typeface="Perpetua" pitchFamily="18" charset="0"/>
                <a:cs typeface="Arial"/>
              </a:rPr>
              <a:t>Student academic, social, and personal attitudes and motives </a:t>
            </a:r>
          </a:p>
          <a:p>
            <a:pPr marL="865188" lvl="5" indent="-457200">
              <a:buFontTx/>
              <a:buChar char="•"/>
              <a:tabLst>
                <a:tab pos="2286000" algn="l"/>
              </a:tabLst>
              <a:defRPr/>
            </a:pPr>
            <a:r>
              <a:rPr lang="en-US" sz="2800" dirty="0" smtClean="0">
                <a:latin typeface="Perpetua" pitchFamily="18" charset="0"/>
                <a:cs typeface="Arial"/>
              </a:rPr>
              <a:t>Delinquency</a:t>
            </a:r>
          </a:p>
          <a:p>
            <a:pPr marL="865188" lvl="5" indent="-457200">
              <a:buFontTx/>
              <a:buChar char="•"/>
              <a:tabLst>
                <a:tab pos="2286000" algn="l"/>
              </a:tabLst>
              <a:defRPr/>
            </a:pPr>
            <a:r>
              <a:rPr lang="en-US" sz="2800" dirty="0" smtClean="0">
                <a:latin typeface="Perpetua" pitchFamily="18" charset="0"/>
                <a:cs typeface="Arial"/>
              </a:rPr>
              <a:t>Behavior problems</a:t>
            </a:r>
          </a:p>
          <a:p>
            <a:pPr>
              <a:lnSpc>
                <a:spcPct val="80000"/>
              </a:lnSpc>
              <a:buFontTx/>
              <a:buNone/>
              <a:defRPr/>
            </a:pPr>
            <a:endParaRPr lang="en-US" sz="2400" b="1" dirty="0" smtClean="0">
              <a:solidFill>
                <a:srgbClr val="0D0D0D"/>
              </a:solidFill>
              <a:latin typeface="Times New Roman" pitchFamily="18" charset="0"/>
            </a:endParaRPr>
          </a:p>
          <a:p>
            <a:pPr>
              <a:lnSpc>
                <a:spcPct val="80000"/>
              </a:lnSpc>
              <a:buFontTx/>
              <a:buNone/>
              <a:defRPr/>
            </a:pPr>
            <a:endParaRPr lang="en-US" sz="2400" b="1" dirty="0" smtClean="0">
              <a:solidFill>
                <a:srgbClr val="0D0D0D"/>
              </a:solidFill>
              <a:latin typeface="Times New Roman" pitchFamily="18" charset="0"/>
            </a:endParaRPr>
          </a:p>
          <a:p>
            <a:pPr>
              <a:lnSpc>
                <a:spcPct val="80000"/>
              </a:lnSpc>
              <a:buFontTx/>
              <a:buNone/>
              <a:defRPr/>
            </a:pPr>
            <a:endParaRPr lang="en-US" sz="2400" b="1" dirty="0" smtClean="0">
              <a:solidFill>
                <a:srgbClr val="0D0D0D"/>
              </a:solidFill>
              <a:latin typeface="Times New Roman" pitchFamily="18" charset="0"/>
            </a:endParaRPr>
          </a:p>
          <a:p>
            <a:pPr lvl="1">
              <a:lnSpc>
                <a:spcPct val="80000"/>
              </a:lnSpc>
              <a:buFont typeface="Arial" charset="0"/>
              <a:buChar char="–"/>
              <a:defRPr/>
            </a:pPr>
            <a:endParaRPr lang="en-US" sz="1400" i="1" dirty="0" smtClean="0">
              <a:latin typeface="Times New Roman" pitchFamily="18" charset="0"/>
              <a:ea typeface="MS PGothic" pitchFamily="34" charset="-128"/>
            </a:endParaRPr>
          </a:p>
          <a:p>
            <a:pPr>
              <a:buFont typeface="Arial" charset="0"/>
              <a:buChar char="•"/>
              <a:defRPr/>
            </a:pPr>
            <a:endParaRPr lang="en-US" dirty="0"/>
          </a:p>
        </p:txBody>
      </p:sp>
      <p:sp>
        <p:nvSpPr>
          <p:cNvPr id="2" name="Footer Placeholder 1"/>
          <p:cNvSpPr>
            <a:spLocks noGrp="1"/>
          </p:cNvSpPr>
          <p:nvPr>
            <p:ph type="ftr" sz="quarter" idx="10"/>
          </p:nvPr>
        </p:nvSpPr>
        <p:spPr/>
        <p:txBody>
          <a:bodyPr/>
          <a:lstStyle/>
          <a:p>
            <a:pPr>
              <a:defRPr/>
            </a:pPr>
            <a:r>
              <a:rPr lang="en-US" dirty="0" smtClean="0"/>
              <a:t>NASP, 2/19/14</a:t>
            </a:r>
            <a:endParaRPr lang="en-US" dirty="0"/>
          </a:p>
        </p:txBody>
      </p:sp>
      <p:pic>
        <p:nvPicPr>
          <p:cNvPr id="26626" name="Object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962400"/>
            <a:ext cx="2438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1615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lstStyle/>
          <a:p>
            <a:pPr algn="ctr"/>
            <a:r>
              <a:rPr lang="en-US" sz="3200" b="1" dirty="0" smtClean="0">
                <a:solidFill>
                  <a:schemeClr val="tx1"/>
                </a:solidFill>
                <a:latin typeface="Perpetua" pitchFamily="18" charset="0"/>
              </a:rPr>
              <a:t>Preventing Bullying</a:t>
            </a:r>
            <a:br>
              <a:rPr lang="en-US" sz="3200" b="1" dirty="0" smtClean="0">
                <a:solidFill>
                  <a:schemeClr val="tx1"/>
                </a:solidFill>
                <a:latin typeface="Perpetua" pitchFamily="18" charset="0"/>
              </a:rPr>
            </a:br>
            <a:r>
              <a:rPr lang="en-US" sz="3200" b="1" dirty="0" smtClean="0">
                <a:solidFill>
                  <a:schemeClr val="tx1"/>
                </a:solidFill>
                <a:latin typeface="Perpetua" pitchFamily="18" charset="0"/>
              </a:rPr>
              <a:t>Where to start?</a:t>
            </a:r>
            <a:endParaRPr lang="en-US" sz="3200" b="1" dirty="0">
              <a:solidFill>
                <a:schemeClr val="tx1"/>
              </a:solidFill>
              <a:latin typeface="Perpetua" pitchFamily="18" charset="0"/>
            </a:endParaRPr>
          </a:p>
        </p:txBody>
      </p:sp>
      <p:sp>
        <p:nvSpPr>
          <p:cNvPr id="3" name="Content Placeholder 2"/>
          <p:cNvSpPr>
            <a:spLocks noGrp="1"/>
          </p:cNvSpPr>
          <p:nvPr>
            <p:ph sz="quarter" idx="1"/>
          </p:nvPr>
        </p:nvSpPr>
        <p:spPr>
          <a:xfrm>
            <a:off x="533400" y="1752600"/>
            <a:ext cx="8153400" cy="4267200"/>
          </a:xfrm>
        </p:spPr>
        <p:txBody>
          <a:bodyPr/>
          <a:lstStyle/>
          <a:p>
            <a:pPr marL="0" indent="0" algn="ctr">
              <a:buNone/>
            </a:pPr>
            <a:r>
              <a:rPr lang="en-US" b="1" dirty="0" smtClean="0">
                <a:latin typeface="Perpetua" panose="02020502060401020303" pitchFamily="18" charset="0"/>
              </a:rPr>
              <a:t>1</a:t>
            </a:r>
            <a:r>
              <a:rPr lang="en-US" b="1" baseline="30000" dirty="0" smtClean="0">
                <a:latin typeface="Perpetua" panose="02020502060401020303" pitchFamily="18" charset="0"/>
              </a:rPr>
              <a:t>st</a:t>
            </a:r>
            <a:r>
              <a:rPr lang="en-US" b="1" dirty="0" smtClean="0">
                <a:latin typeface="Perpetua" panose="02020502060401020303" pitchFamily="18" charset="0"/>
              </a:rPr>
              <a:t> step</a:t>
            </a:r>
            <a:endParaRPr lang="en-US" b="1" dirty="0">
              <a:latin typeface="Perpetua" panose="02020502060401020303" pitchFamily="18" charset="0"/>
            </a:endParaRPr>
          </a:p>
          <a:p>
            <a:pPr marL="0" indent="0">
              <a:buNone/>
            </a:pPr>
            <a:r>
              <a:rPr lang="en-US" sz="2800" dirty="0" smtClean="0">
                <a:latin typeface="Perpetua" pitchFamily="18" charset="0"/>
              </a:rPr>
              <a:t>“Assess </a:t>
            </a:r>
            <a:r>
              <a:rPr lang="en-US" sz="2800" dirty="0">
                <a:latin typeface="Perpetua" pitchFamily="18" charset="0"/>
              </a:rPr>
              <a:t>school prevention and intervention efforts around student behavior, including substance use and violence. </a:t>
            </a:r>
            <a:r>
              <a:rPr lang="en-US" sz="2800" i="1" dirty="0">
                <a:latin typeface="Perpetua" pitchFamily="18" charset="0"/>
              </a:rPr>
              <a:t>You may be able to build upon them or integrate bullying prevention strategies. Many programs help address the same protective and risk factors that bullying programs do</a:t>
            </a:r>
            <a:r>
              <a:rPr lang="en-US" sz="2800" i="1" dirty="0" smtClean="0">
                <a:latin typeface="Perpetua" pitchFamily="18" charset="0"/>
              </a:rPr>
              <a:t>.</a:t>
            </a:r>
            <a:r>
              <a:rPr lang="en-US" sz="2800" dirty="0" smtClean="0">
                <a:latin typeface="Perpetua" pitchFamily="18" charset="0"/>
              </a:rPr>
              <a:t>”</a:t>
            </a:r>
            <a:endParaRPr lang="en-US" sz="2800" dirty="0">
              <a:latin typeface="Perpetua" pitchFamily="18" charset="0"/>
            </a:endParaRPr>
          </a:p>
          <a:p>
            <a:endParaRPr lang="en-US" sz="2800" dirty="0" smtClean="0">
              <a:latin typeface="Perpetua" pitchFamily="18" charset="0"/>
            </a:endParaRPr>
          </a:p>
          <a:p>
            <a:pPr marL="0" indent="0">
              <a:buNone/>
            </a:pPr>
            <a:r>
              <a:rPr lang="en-US" sz="2800" dirty="0">
                <a:latin typeface="Perpetua" pitchFamily="18" charset="0"/>
              </a:rPr>
              <a:t>From: </a:t>
            </a:r>
            <a:r>
              <a:rPr lang="en-US" sz="2800" dirty="0" smtClean="0">
                <a:latin typeface="Perpetua" pitchFamily="18" charset="0"/>
              </a:rPr>
              <a:t>www.stopbullying.gov</a:t>
            </a:r>
            <a:endParaRPr lang="en-US" sz="2800" dirty="0">
              <a:latin typeface="Perpetua" pitchFamily="18" charset="0"/>
            </a:endParaRPr>
          </a:p>
          <a:p>
            <a:pPr marL="0" indent="0">
              <a:buNone/>
            </a:pPr>
            <a:endParaRPr lang="en-US" dirty="0"/>
          </a:p>
        </p:txBody>
      </p:sp>
      <p:sp>
        <p:nvSpPr>
          <p:cNvPr id="4" name="Footer Placeholder 3"/>
          <p:cNvSpPr>
            <a:spLocks noGrp="1"/>
          </p:cNvSpPr>
          <p:nvPr>
            <p:ph type="ftr" sz="quarter" idx="10"/>
          </p:nvPr>
        </p:nvSpPr>
        <p:spPr>
          <a:xfrm>
            <a:off x="3124200" y="6416675"/>
            <a:ext cx="2895600" cy="365125"/>
          </a:xfrm>
        </p:spPr>
        <p:txBody>
          <a:bodyPr/>
          <a:lstStyle/>
          <a:p>
            <a:pPr>
              <a:defRPr/>
            </a:pPr>
            <a:r>
              <a:rPr lang="en-US" dirty="0" smtClean="0"/>
              <a:t>NASP, 2/19/14</a:t>
            </a:r>
            <a:endParaRPr lang="en-US" dirty="0"/>
          </a:p>
        </p:txBody>
      </p:sp>
    </p:spTree>
    <p:extLst>
      <p:ext uri="{BB962C8B-B14F-4D97-AF65-F5344CB8AC3E}">
        <p14:creationId xmlns:p14="http://schemas.microsoft.com/office/powerpoint/2010/main" val="41080041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45719"/>
          </a:xfrm>
        </p:spPr>
        <p:txBody>
          <a:bodyPr/>
          <a:lstStyle/>
          <a:p>
            <a:endParaRPr lang="en-US" dirty="0"/>
          </a:p>
        </p:txBody>
      </p:sp>
      <p:sp>
        <p:nvSpPr>
          <p:cNvPr id="3" name="Content Placeholder 2"/>
          <p:cNvSpPr>
            <a:spLocks noGrp="1"/>
          </p:cNvSpPr>
          <p:nvPr>
            <p:ph idx="1"/>
          </p:nvPr>
        </p:nvSpPr>
        <p:spPr>
          <a:xfrm>
            <a:off x="457200" y="1188720"/>
            <a:ext cx="8229600" cy="4937444"/>
          </a:xfrm>
        </p:spPr>
        <p:txBody>
          <a:bodyPr/>
          <a:lstStyle/>
          <a:p>
            <a:pPr>
              <a:buNone/>
            </a:pP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887099119"/>
              </p:ext>
            </p:extLst>
          </p:nvPr>
        </p:nvGraphicFramePr>
        <p:xfrm>
          <a:off x="228600" y="228601"/>
          <a:ext cx="8763000" cy="5943599"/>
        </p:xfrm>
        <a:graphic>
          <a:graphicData uri="http://schemas.openxmlformats.org/drawingml/2006/table">
            <a:tbl>
              <a:tblPr firstRow="1" bandRow="1">
                <a:tableStyleId>{5C22544A-7EE6-4342-B048-85BDC9FD1C3A}</a:tableStyleId>
              </a:tblPr>
              <a:tblGrid>
                <a:gridCol w="3827168"/>
                <a:gridCol w="3004591"/>
                <a:gridCol w="1931241"/>
              </a:tblGrid>
              <a:tr h="64101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gridSpan="2">
                  <a:txBody>
                    <a:bodyPr/>
                    <a:lstStyle/>
                    <a:p>
                      <a:pPr algn="l"/>
                      <a:r>
                        <a:rPr lang="en-US" sz="2600" dirty="0" smtClean="0">
                          <a:solidFill>
                            <a:schemeClr val="tx1"/>
                          </a:solidFill>
                          <a:latin typeface="Perpetua" panose="02020502060401020303" pitchFamily="18" charset="0"/>
                        </a:rPr>
                        <a:t>2 Common</a:t>
                      </a:r>
                      <a:r>
                        <a:rPr lang="en-US" sz="2600" baseline="0" dirty="0" smtClean="0">
                          <a:solidFill>
                            <a:schemeClr val="tx1"/>
                          </a:solidFill>
                          <a:latin typeface="Perpetua" panose="02020502060401020303" pitchFamily="18" charset="0"/>
                        </a:rPr>
                        <a:t> A</a:t>
                      </a:r>
                      <a:r>
                        <a:rPr lang="en-US" sz="2600" dirty="0" smtClean="0">
                          <a:solidFill>
                            <a:schemeClr val="tx1"/>
                          </a:solidFill>
                          <a:latin typeface="Perpetua" panose="02020502060401020303" pitchFamily="18" charset="0"/>
                        </a:rPr>
                        <a:t>pproaches in Schools </a:t>
                      </a:r>
                      <a:endParaRPr lang="en-US" sz="2600" dirty="0">
                        <a:solidFill>
                          <a:schemeClr val="tx1"/>
                        </a:solidFill>
                        <a:latin typeface="Perpetua" panose="02020502060401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lang="en-US" dirty="0"/>
                    </a:p>
                  </a:txBody>
                  <a:tcPr/>
                </a:tc>
              </a:tr>
              <a:tr h="1191381">
                <a:tc>
                  <a:txBody>
                    <a:bodyPr/>
                    <a:lstStyle/>
                    <a:p>
                      <a:pPr algn="ctr"/>
                      <a:r>
                        <a:rPr lang="en-US" sz="2400" b="1" dirty="0" smtClean="0">
                          <a:latin typeface="Perpetua" pitchFamily="18" charset="0"/>
                        </a:rPr>
                        <a:t>Components</a:t>
                      </a:r>
                      <a:r>
                        <a:rPr lang="en-US" sz="2400" b="1" baseline="0" dirty="0" smtClean="0">
                          <a:latin typeface="Perpetua" pitchFamily="18" charset="0"/>
                        </a:rPr>
                        <a:t> of Comprehensive School Discipline</a:t>
                      </a:r>
                      <a:endParaRPr lang="en-US" sz="2400" b="1" dirty="0">
                        <a:latin typeface="Perpet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latin typeface="Perpetua" pitchFamily="18" charset="0"/>
                        </a:rPr>
                        <a:t>Traditional</a:t>
                      </a:r>
                    </a:p>
                    <a:p>
                      <a:pPr algn="ctr"/>
                      <a:r>
                        <a:rPr lang="en-US" sz="2400" b="1" dirty="0" smtClean="0">
                          <a:latin typeface="Perpetua" pitchFamily="18" charset="0"/>
                        </a:rPr>
                        <a:t>SWPBS</a:t>
                      </a:r>
                      <a:endParaRPr lang="en-US" sz="2400" b="1" dirty="0">
                        <a:latin typeface="Perpet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smtClean="0">
                          <a:latin typeface="Perpetua" pitchFamily="18" charset="0"/>
                        </a:rPr>
                        <a:t>SEL</a:t>
                      </a:r>
                      <a:endParaRPr lang="en-US" sz="2400" b="1" dirty="0">
                        <a:latin typeface="Perpetua"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91381">
                <a:tc>
                  <a:txBody>
                    <a:bodyPr/>
                    <a:lstStyle/>
                    <a:p>
                      <a:pPr algn="ctr"/>
                      <a:r>
                        <a:rPr lang="en-US" sz="2400" dirty="0" smtClean="0">
                          <a:latin typeface="Perpetua" pitchFamily="18" charset="0"/>
                        </a:rPr>
                        <a:t>Developing the social and emotional competencies of self-discipline</a:t>
                      </a: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400" dirty="0" smtClean="0">
                          <a:latin typeface="Perpetua" pitchFamily="18" charset="0"/>
                        </a:rPr>
                        <a:t>Weakness</a:t>
                      </a: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400" dirty="0" smtClean="0">
                          <a:latin typeface="Perpetua" pitchFamily="18" charset="0"/>
                        </a:rPr>
                        <a:t>Strength</a:t>
                      </a: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987445">
                <a:tc>
                  <a:txBody>
                    <a:bodyPr/>
                    <a:lstStyle/>
                    <a:p>
                      <a:pPr algn="ctr"/>
                      <a:r>
                        <a:rPr lang="en-US" sz="2400" dirty="0" smtClean="0">
                          <a:latin typeface="Perpetua" pitchFamily="18" charset="0"/>
                        </a:rPr>
                        <a:t>Preventing behavior problems </a:t>
                      </a: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Perpetua" pitchFamily="18" charset="0"/>
                        </a:rPr>
                        <a:t>Strength (more so</a:t>
                      </a:r>
                      <a:r>
                        <a:rPr lang="en-US" sz="2400" baseline="0" dirty="0" smtClean="0">
                          <a:latin typeface="Perpetua" pitchFamily="18" charset="0"/>
                        </a:rPr>
                        <a:t> </a:t>
                      </a:r>
                      <a:r>
                        <a:rPr lang="en-US" sz="2400" dirty="0" smtClean="0">
                          <a:latin typeface="Perpetua" pitchFamily="18" charset="0"/>
                        </a:rPr>
                        <a:t>for</a:t>
                      </a:r>
                      <a:r>
                        <a:rPr lang="en-US" sz="2400" baseline="0" dirty="0" smtClean="0">
                          <a:latin typeface="Perpetua" pitchFamily="18" charset="0"/>
                        </a:rPr>
                        <a:t> immediate environment</a:t>
                      </a:r>
                      <a:r>
                        <a:rPr lang="en-US" sz="2400" dirty="0" smtClean="0">
                          <a:latin typeface="Perpetua" pitchFamily="18" charset="0"/>
                        </a:rPr>
                        <a:t>)</a:t>
                      </a: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Perpetua" pitchFamily="18" charset="0"/>
                        </a:rPr>
                        <a:t>Strength (more lasting effects)</a:t>
                      </a: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9138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dirty="0" smtClean="0">
                          <a:latin typeface="Perpetua" pitchFamily="18" charset="0"/>
                        </a:rPr>
                        <a:t>Correcting behavior problems (short-term goal)</a:t>
                      </a:r>
                    </a:p>
                    <a:p>
                      <a:pPr algn="ct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400" dirty="0" smtClean="0">
                          <a:latin typeface="Perpetua" pitchFamily="18" charset="0"/>
                        </a:rPr>
                        <a:t>Strength</a:t>
                      </a: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400" dirty="0" smtClean="0">
                          <a:latin typeface="Perpetua" pitchFamily="18" charset="0"/>
                        </a:rPr>
                        <a:t>Weakness</a:t>
                      </a: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740996">
                <a:tc>
                  <a:txBody>
                    <a:bodyPr/>
                    <a:lstStyle/>
                    <a:p>
                      <a:pPr algn="ctr"/>
                      <a:r>
                        <a:rPr lang="en-US" sz="2400" dirty="0" smtClean="0">
                          <a:latin typeface="Perpetua" pitchFamily="18" charset="0"/>
                        </a:rPr>
                        <a:t>Addressing</a:t>
                      </a:r>
                      <a:r>
                        <a:rPr lang="en-US" sz="2400" baseline="0" dirty="0" smtClean="0">
                          <a:latin typeface="Perpetua" pitchFamily="18" charset="0"/>
                        </a:rPr>
                        <a:t> Tier 2 and 3 Needs</a:t>
                      </a: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Perpetua" pitchFamily="18" charset="0"/>
                        </a:rPr>
                        <a:t>Strength</a:t>
                      </a: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latin typeface="Perpetua" pitchFamily="18" charset="0"/>
                        </a:rPr>
                        <a:t>Weakness</a:t>
                      </a:r>
                      <a:endParaRPr lang="en-US" sz="2400" dirty="0">
                        <a:latin typeface="Perpetua"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Footer Placeholder 3"/>
          <p:cNvSpPr>
            <a:spLocks noGrp="1"/>
          </p:cNvSpPr>
          <p:nvPr>
            <p:ph type="ftr" sz="quarter" idx="10"/>
          </p:nvPr>
        </p:nvSpPr>
        <p:spPr/>
        <p:txBody>
          <a:bodyPr/>
          <a:lstStyle/>
          <a:p>
            <a:pPr>
              <a:defRPr/>
            </a:pPr>
            <a:r>
              <a:rPr lang="en-US" smtClean="0"/>
              <a:t>NASP, 2/19/14</a:t>
            </a:r>
            <a:endParaRPr lang="en-US"/>
          </a:p>
        </p:txBody>
      </p:sp>
    </p:spTree>
    <p:extLst>
      <p:ext uri="{BB962C8B-B14F-4D97-AF65-F5344CB8AC3E}">
        <p14:creationId xmlns:p14="http://schemas.microsoft.com/office/powerpoint/2010/main" val="3429272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latin typeface="Perpetua" pitchFamily="18" charset="0"/>
              </a:rPr>
              <a:t>What does the research say regarding integrating the two approaches, providing a more comprehensive approach? </a:t>
            </a:r>
            <a:endParaRPr lang="en-US" dirty="0"/>
          </a:p>
        </p:txBody>
      </p:sp>
      <p:sp>
        <p:nvSpPr>
          <p:cNvPr id="65541" name="Rectangle 3"/>
          <p:cNvSpPr>
            <a:spLocks noGrp="1" noRot="1" noChangeArrowheads="1"/>
          </p:cNvSpPr>
          <p:nvPr>
            <p:ph idx="1"/>
          </p:nvPr>
        </p:nvSpPr>
        <p:spPr/>
        <p:txBody>
          <a:bodyPr/>
          <a:lstStyle/>
          <a:p>
            <a:pPr lvl="1" eaLnBrk="1" hangingPunct="1">
              <a:buFont typeface="Arial" panose="020B0604020202020204" pitchFamily="34" charset="0"/>
              <a:buChar char="•"/>
            </a:pPr>
            <a:r>
              <a:rPr lang="en-US" sz="2800" dirty="0" smtClean="0">
                <a:latin typeface="Perpetua" pitchFamily="18" charset="0"/>
              </a:rPr>
              <a:t>Best for achieving compliance </a:t>
            </a:r>
          </a:p>
          <a:p>
            <a:pPr lvl="1" eaLnBrk="1" hangingPunct="1">
              <a:buFont typeface="Arial" panose="020B0604020202020204" pitchFamily="34" charset="0"/>
              <a:buChar char="•"/>
            </a:pPr>
            <a:r>
              <a:rPr lang="en-US" sz="2800" dirty="0" smtClean="0">
                <a:latin typeface="Perpetua" pitchFamily="18" charset="0"/>
              </a:rPr>
              <a:t>Best for promoting self-discipline and resilience</a:t>
            </a:r>
          </a:p>
          <a:p>
            <a:pPr lvl="1" eaLnBrk="1" hangingPunct="1">
              <a:buFont typeface="Arial" panose="020B0604020202020204" pitchFamily="34" charset="0"/>
              <a:buChar char="•"/>
            </a:pPr>
            <a:r>
              <a:rPr lang="en-US" sz="2800" dirty="0">
                <a:latin typeface="Perpetua" pitchFamily="18" charset="0"/>
              </a:rPr>
              <a:t>B</a:t>
            </a:r>
            <a:r>
              <a:rPr lang="en-US" sz="2800" dirty="0" smtClean="0">
                <a:latin typeface="Perpetua" pitchFamily="18" charset="0"/>
              </a:rPr>
              <a:t>est for effective prevention and correction</a:t>
            </a:r>
          </a:p>
          <a:p>
            <a:pPr lvl="1">
              <a:buFont typeface="Arial" panose="020B0604020202020204" pitchFamily="34" charset="0"/>
              <a:buChar char="•"/>
            </a:pPr>
            <a:r>
              <a:rPr lang="en-US" sz="2800" b="1" dirty="0" smtClean="0">
                <a:latin typeface="Perpetua" pitchFamily="18" charset="0"/>
              </a:rPr>
              <a:t>Best </a:t>
            </a:r>
            <a:r>
              <a:rPr lang="en-US" sz="2800" b="1" dirty="0">
                <a:latin typeface="Perpetua" pitchFamily="18" charset="0"/>
              </a:rPr>
              <a:t>for school </a:t>
            </a:r>
            <a:r>
              <a:rPr lang="en-US" sz="2800" b="1" dirty="0" smtClean="0">
                <a:latin typeface="Perpetua" pitchFamily="18" charset="0"/>
              </a:rPr>
              <a:t>climate</a:t>
            </a:r>
          </a:p>
          <a:p>
            <a:pPr lvl="1">
              <a:buFont typeface="Arial" panose="020B0604020202020204" pitchFamily="34" charset="0"/>
              <a:buChar char="•"/>
            </a:pPr>
            <a:r>
              <a:rPr lang="en-US" sz="2800" b="1" dirty="0">
                <a:latin typeface="Perpetua" pitchFamily="18" charset="0"/>
              </a:rPr>
              <a:t>Best for preventing bullying</a:t>
            </a:r>
          </a:p>
          <a:p>
            <a:pPr lvl="1"/>
            <a:endParaRPr lang="en-US" sz="2800" dirty="0">
              <a:latin typeface="Perpetua" pitchFamily="18" charset="0"/>
            </a:endParaRPr>
          </a:p>
          <a:p>
            <a:pPr lvl="1" eaLnBrk="1" hangingPunct="1"/>
            <a:endParaRPr lang="en-US" sz="2800" dirty="0" smtClean="0">
              <a:latin typeface="Times New Roman" pitchFamily="18" charset="0"/>
            </a:endParaRPr>
          </a:p>
          <a:p>
            <a:pPr eaLnBrk="1" hangingPunct="1">
              <a:buFont typeface="Wingdings" pitchFamily="2" charset="2"/>
              <a:buNone/>
            </a:pPr>
            <a:endParaRPr lang="en-US" sz="2800" dirty="0" smtClean="0">
              <a:latin typeface="Times New Roman" pitchFamily="18" charset="0"/>
            </a:endParaRPr>
          </a:p>
          <a:p>
            <a:pPr eaLnBrk="1" hangingPunct="1">
              <a:buFont typeface="Wingdings" pitchFamily="2" charset="2"/>
              <a:buNone/>
            </a:pPr>
            <a:endParaRPr lang="en-US" sz="2800" dirty="0" smtClean="0">
              <a:latin typeface="Times New Roman" pitchFamily="18" charset="0"/>
            </a:endParaRPr>
          </a:p>
          <a:p>
            <a:pPr eaLnBrk="1" hangingPunct="1"/>
            <a:endParaRPr lang="en-US" dirty="0" smtClean="0"/>
          </a:p>
        </p:txBody>
      </p:sp>
      <p:sp>
        <p:nvSpPr>
          <p:cNvPr id="2" name="Footer Placeholder 1"/>
          <p:cNvSpPr>
            <a:spLocks noGrp="1"/>
          </p:cNvSpPr>
          <p:nvPr>
            <p:ph type="ftr" sz="quarter" idx="10"/>
          </p:nvPr>
        </p:nvSpPr>
        <p:spPr/>
        <p:txBody>
          <a:bodyPr/>
          <a:lstStyle/>
          <a:p>
            <a:pPr>
              <a:defRPr/>
            </a:pPr>
            <a:r>
              <a:rPr lang="en-US" smtClean="0"/>
              <a:t>NASP, 2/19/14</a:t>
            </a:r>
            <a:endParaRPr lang="en-US"/>
          </a:p>
        </p:txBody>
      </p:sp>
      <p:pic>
        <p:nvPicPr>
          <p:cNvPr id="6" name="Picture 2" descr="http://www.techinasia.com/techinasia/wp-content/uploads/2012/05/remember-blue-hi-res-logo-315x3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267200"/>
            <a:ext cx="2390775" cy="176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2156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914400"/>
            <a:ext cx="8229600" cy="1143000"/>
          </a:xfrm>
        </p:spPr>
        <p:txBody>
          <a:bodyPr/>
          <a:lstStyle/>
          <a:p>
            <a:r>
              <a:rPr lang="en-US" b="1" dirty="0" smtClean="0">
                <a:latin typeface="Perpetua" pitchFamily="18" charset="0"/>
                <a:ea typeface="ＭＳ Ｐゴシック" pitchFamily="34" charset="-128"/>
              </a:rPr>
              <a:t>How </a:t>
            </a:r>
            <a:r>
              <a:rPr lang="en-US" b="1" dirty="0">
                <a:latin typeface="Perpetua" pitchFamily="18" charset="0"/>
                <a:ea typeface="ＭＳ Ｐゴシック" pitchFamily="34" charset="-128"/>
              </a:rPr>
              <a:t>do we measure school </a:t>
            </a:r>
            <a:r>
              <a:rPr lang="en-US" b="1" dirty="0" smtClean="0">
                <a:latin typeface="Perpetua" pitchFamily="18" charset="0"/>
                <a:ea typeface="ＭＳ Ｐゴシック" pitchFamily="34" charset="-128"/>
              </a:rPr>
              <a:t>climate, </a:t>
            </a:r>
            <a:r>
              <a:rPr lang="en-US" b="1" dirty="0">
                <a:latin typeface="Perpetua" pitchFamily="18" charset="0"/>
                <a:ea typeface="ＭＳ Ｐゴシック" pitchFamily="34" charset="-128"/>
              </a:rPr>
              <a:t>and the research-supported practices for achieving a positive school </a:t>
            </a:r>
            <a:r>
              <a:rPr lang="en-US" b="1" dirty="0" smtClean="0">
                <a:latin typeface="Perpetua" pitchFamily="18" charset="0"/>
                <a:ea typeface="ＭＳ Ｐゴシック" pitchFamily="34" charset="-128"/>
              </a:rPr>
              <a:t>climate</a:t>
            </a:r>
            <a:r>
              <a:rPr lang="en-US" b="1" dirty="0">
                <a:latin typeface="Perpetua" pitchFamily="18" charset="0"/>
                <a:ea typeface="ＭＳ Ｐゴシック" pitchFamily="34" charset="-128"/>
              </a:rPr>
              <a:t> </a:t>
            </a:r>
            <a:r>
              <a:rPr lang="en-US" b="1" dirty="0" smtClean="0">
                <a:latin typeface="Perpetua" pitchFamily="18" charset="0"/>
                <a:ea typeface="ＭＳ Ｐゴシック" pitchFamily="34" charset="-128"/>
              </a:rPr>
              <a:t>in schools?</a:t>
            </a:r>
          </a:p>
        </p:txBody>
      </p:sp>
      <p:sp>
        <p:nvSpPr>
          <p:cNvPr id="15363" name="Content Placeholder 2"/>
          <p:cNvSpPr>
            <a:spLocks noGrp="1"/>
          </p:cNvSpPr>
          <p:nvPr>
            <p:ph idx="1"/>
          </p:nvPr>
        </p:nvSpPr>
        <p:spPr>
          <a:xfrm>
            <a:off x="457200" y="2667000"/>
            <a:ext cx="8229600" cy="3535363"/>
          </a:xfrm>
        </p:spPr>
        <p:txBody>
          <a:bodyPr/>
          <a:lstStyle/>
          <a:p>
            <a:pPr>
              <a:buFont typeface="Arial" charset="0"/>
              <a:buChar char="•"/>
              <a:defRPr/>
            </a:pPr>
            <a:r>
              <a:rPr lang="en-US" sz="2800" dirty="0" smtClean="0">
                <a:latin typeface="Perpetua" pitchFamily="18" charset="0"/>
              </a:rPr>
              <a:t>Multi</a:t>
            </a:r>
            <a:r>
              <a:rPr lang="en-US" sz="2800" dirty="0">
                <a:latin typeface="Perpetua" pitchFamily="18" charset="0"/>
              </a:rPr>
              <a:t>-component </a:t>
            </a:r>
            <a:r>
              <a:rPr lang="en-US" sz="2800" dirty="0" smtClean="0">
                <a:latin typeface="Perpetua" pitchFamily="18" charset="0"/>
              </a:rPr>
              <a:t>Evaluation Process</a:t>
            </a:r>
            <a:endParaRPr lang="en-US" sz="2800" dirty="0">
              <a:latin typeface="Perpetua" pitchFamily="18" charset="0"/>
            </a:endParaRPr>
          </a:p>
          <a:p>
            <a:pPr lvl="1">
              <a:buFont typeface="Arial" panose="020B0604020202020204" pitchFamily="34" charset="0"/>
              <a:buChar char="•"/>
              <a:defRPr/>
            </a:pPr>
            <a:r>
              <a:rPr lang="en-US" sz="2400" b="1" dirty="0">
                <a:latin typeface="Perpetua" pitchFamily="18" charset="0"/>
                <a:ea typeface="MS PGothic" charset="0"/>
              </a:rPr>
              <a:t>DE School Climate Survey: Student, Teacher/Staff, and Home</a:t>
            </a:r>
          </a:p>
          <a:p>
            <a:pPr lvl="1">
              <a:buFont typeface="Arial" panose="020B0604020202020204" pitchFamily="34" charset="0"/>
              <a:buChar char="•"/>
              <a:defRPr/>
            </a:pPr>
            <a:r>
              <a:rPr lang="en-US" sz="2400" b="1" dirty="0" smtClean="0">
                <a:latin typeface="Perpetua" pitchFamily="18" charset="0"/>
                <a:ea typeface="MS PGothic" charset="0"/>
              </a:rPr>
              <a:t>DE-PBS </a:t>
            </a:r>
            <a:r>
              <a:rPr lang="en-US" sz="2400" b="1" dirty="0">
                <a:latin typeface="Perpetua" pitchFamily="18" charset="0"/>
                <a:ea typeface="MS PGothic" charset="0"/>
              </a:rPr>
              <a:t>Key Features </a:t>
            </a:r>
            <a:r>
              <a:rPr lang="en-US" sz="2400" b="1" dirty="0" smtClean="0">
                <a:latin typeface="Perpetua" pitchFamily="18" charset="0"/>
                <a:ea typeface="MS PGothic" charset="0"/>
              </a:rPr>
              <a:t>Evaluation </a:t>
            </a:r>
          </a:p>
          <a:p>
            <a:pPr lvl="1">
              <a:buFont typeface="Arial" panose="020B0604020202020204" pitchFamily="34" charset="0"/>
              <a:buChar char="•"/>
              <a:defRPr/>
            </a:pPr>
            <a:r>
              <a:rPr lang="en-US" sz="2400" dirty="0" smtClean="0">
                <a:latin typeface="Perpetua" pitchFamily="18" charset="0"/>
                <a:ea typeface="MS PGothic" charset="0"/>
              </a:rPr>
              <a:t>DE </a:t>
            </a:r>
            <a:r>
              <a:rPr lang="en-US" sz="2400" dirty="0">
                <a:latin typeface="Perpetua" pitchFamily="18" charset="0"/>
                <a:ea typeface="MS PGothic" charset="0"/>
              </a:rPr>
              <a:t>Assessment of Strengths and Needs for Positive Behavior Support (DASNPBS</a:t>
            </a:r>
            <a:r>
              <a:rPr lang="en-US" sz="2400" dirty="0" smtClean="0">
                <a:latin typeface="Perpetua" pitchFamily="18" charset="0"/>
                <a:ea typeface="MS PGothic" charset="0"/>
              </a:rPr>
              <a:t>)</a:t>
            </a:r>
            <a:endParaRPr lang="en-US" sz="2400" dirty="0" smtClean="0">
              <a:solidFill>
                <a:srgbClr val="FF0000"/>
              </a:solidFill>
              <a:latin typeface="Perpetua" pitchFamily="18" charset="0"/>
              <a:ea typeface="MS PGothic" charset="0"/>
            </a:endParaRPr>
          </a:p>
          <a:p>
            <a:pPr lvl="1">
              <a:buFont typeface="Arial" panose="020B0604020202020204" pitchFamily="34" charset="0"/>
              <a:buChar char="•"/>
              <a:defRPr/>
            </a:pPr>
            <a:endParaRPr lang="en-US" sz="2400" dirty="0">
              <a:latin typeface="Perpetua" pitchFamily="18" charset="0"/>
              <a:ea typeface="MS PGothic" charset="0"/>
            </a:endParaRPr>
          </a:p>
          <a:p>
            <a:pPr marL="0" indent="0">
              <a:buFont typeface="Arial" charset="0"/>
              <a:buNone/>
              <a:defRPr/>
            </a:pPr>
            <a:endParaRPr lang="en-US" dirty="0"/>
          </a:p>
        </p:txBody>
      </p:sp>
      <p:sp>
        <p:nvSpPr>
          <p:cNvPr id="2" name="Footer Placeholder 1"/>
          <p:cNvSpPr>
            <a:spLocks noGrp="1"/>
          </p:cNvSpPr>
          <p:nvPr>
            <p:ph type="ftr" sz="quarter" idx="10"/>
          </p:nvPr>
        </p:nvSpPr>
        <p:spPr/>
        <p:txBody>
          <a:bodyPr/>
          <a:lstStyle/>
          <a:p>
            <a:pPr>
              <a:defRPr/>
            </a:pPr>
            <a:r>
              <a:rPr lang="en-US" smtClean="0"/>
              <a:t>NASP, 2/19/14</a:t>
            </a:r>
            <a:endParaRPr lang="en-US"/>
          </a:p>
        </p:txBody>
      </p:sp>
    </p:spTree>
    <p:extLst>
      <p:ext uri="{BB962C8B-B14F-4D97-AF65-F5344CB8AC3E}">
        <p14:creationId xmlns:p14="http://schemas.microsoft.com/office/powerpoint/2010/main" val="2065956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01625"/>
            <a:ext cx="7772400" cy="1222375"/>
          </a:xfrm>
        </p:spPr>
        <p:txBody>
          <a:bodyPr/>
          <a:lstStyle/>
          <a:p>
            <a:r>
              <a:rPr lang="en-US" b="1" dirty="0" smtClean="0">
                <a:latin typeface="Perpetua" panose="02020502060401020303" pitchFamily="18" charset="0"/>
              </a:rPr>
              <a:t>DSCS Interpretation &amp; Planning</a:t>
            </a:r>
            <a:endParaRPr lang="en-US" b="1" dirty="0">
              <a:latin typeface="Perpetua" panose="02020502060401020303" pitchFamily="18" charset="0"/>
            </a:endParaRPr>
          </a:p>
        </p:txBody>
      </p:sp>
      <p:sp>
        <p:nvSpPr>
          <p:cNvPr id="6" name="Content Placeholder 5"/>
          <p:cNvSpPr>
            <a:spLocks noGrp="1"/>
          </p:cNvSpPr>
          <p:nvPr>
            <p:ph type="body" sz="half" idx="1"/>
          </p:nvPr>
        </p:nvSpPr>
        <p:spPr>
          <a:xfrm>
            <a:off x="685800" y="1371600"/>
            <a:ext cx="4800600" cy="4114800"/>
          </a:xfrm>
        </p:spPr>
        <p:txBody>
          <a:bodyPr/>
          <a:lstStyle/>
          <a:p>
            <a:r>
              <a:rPr lang="en-US" sz="2400" dirty="0" smtClean="0">
                <a:latin typeface="Perpetua" panose="02020502060401020303" pitchFamily="18" charset="0"/>
              </a:rPr>
              <a:t>Identify overall strengths &amp; concerns by examining subscale scores</a:t>
            </a:r>
          </a:p>
          <a:p>
            <a:pPr lvl="1"/>
            <a:r>
              <a:rPr lang="en-US" sz="2400" dirty="0" smtClean="0">
                <a:latin typeface="Perpetua" panose="02020502060401020303" pitchFamily="18" charset="0"/>
              </a:rPr>
              <a:t>By Race</a:t>
            </a:r>
          </a:p>
          <a:p>
            <a:pPr lvl="1"/>
            <a:r>
              <a:rPr lang="en-US" sz="2400" dirty="0" smtClean="0">
                <a:latin typeface="Perpetua" panose="02020502060401020303" pitchFamily="18" charset="0"/>
              </a:rPr>
              <a:t>By Gender</a:t>
            </a:r>
          </a:p>
          <a:p>
            <a:pPr lvl="1"/>
            <a:r>
              <a:rPr lang="en-US" sz="2400" dirty="0" smtClean="0">
                <a:latin typeface="Perpetua" panose="02020502060401020303" pitchFamily="18" charset="0"/>
              </a:rPr>
              <a:t>By Grade</a:t>
            </a:r>
          </a:p>
          <a:p>
            <a:endParaRPr lang="en-US" sz="2400" dirty="0">
              <a:latin typeface="Perpetua" panose="02020502060401020303" pitchFamily="18" charset="0"/>
            </a:endParaRPr>
          </a:p>
          <a:p>
            <a:r>
              <a:rPr lang="en-US" sz="2400" dirty="0" smtClean="0">
                <a:latin typeface="Perpetua" panose="02020502060401020303" pitchFamily="18" charset="0"/>
              </a:rPr>
              <a:t>Identify specific items influencing high or low subscale scores</a:t>
            </a:r>
          </a:p>
          <a:p>
            <a:pPr lvl="1"/>
            <a:r>
              <a:rPr lang="en-US" sz="2400" dirty="0">
                <a:latin typeface="Perpetua" panose="02020502060401020303" pitchFamily="18" charset="0"/>
              </a:rPr>
              <a:t>By Race</a:t>
            </a:r>
          </a:p>
          <a:p>
            <a:pPr lvl="1"/>
            <a:r>
              <a:rPr lang="en-US" sz="2400" dirty="0">
                <a:latin typeface="Perpetua" panose="02020502060401020303" pitchFamily="18" charset="0"/>
              </a:rPr>
              <a:t>By Gender</a:t>
            </a:r>
          </a:p>
          <a:p>
            <a:pPr lvl="1"/>
            <a:r>
              <a:rPr lang="en-US" sz="2400" dirty="0">
                <a:latin typeface="Perpetua" panose="02020502060401020303" pitchFamily="18" charset="0"/>
              </a:rPr>
              <a:t>By Grade</a:t>
            </a:r>
          </a:p>
          <a:p>
            <a:endParaRPr lang="en-US" dirty="0" smtClean="0"/>
          </a:p>
          <a:p>
            <a:endParaRPr lang="en-US" dirty="0"/>
          </a:p>
          <a:p>
            <a:endParaRPr lang="en-US" dirty="0"/>
          </a:p>
        </p:txBody>
      </p:sp>
      <p:sp>
        <p:nvSpPr>
          <p:cNvPr id="4" name="Footer Placeholder 3"/>
          <p:cNvSpPr>
            <a:spLocks noGrp="1"/>
          </p:cNvSpPr>
          <p:nvPr>
            <p:ph type="ftr" sz="quarter" idx="11"/>
          </p:nvPr>
        </p:nvSpPr>
        <p:spPr>
          <a:xfrm>
            <a:off x="3124200" y="6324600"/>
            <a:ext cx="2895600" cy="457200"/>
          </a:xfrm>
        </p:spPr>
        <p:txBody>
          <a:bodyPr/>
          <a:lstStyle/>
          <a:p>
            <a:pPr>
              <a:defRPr/>
            </a:pPr>
            <a:r>
              <a:rPr lang="en-US" dirty="0" smtClean="0"/>
              <a:t>NASP, 2/19/14</a:t>
            </a:r>
            <a:endParaRPr lang="en-US" dirty="0"/>
          </a:p>
        </p:txBody>
      </p:sp>
      <p:pic>
        <p:nvPicPr>
          <p:cNvPr id="1026" name="Picture 2" descr="C:\Users\hearn\AppData\Local\Microsoft\Windows\Temporary Internet Files\Content.IE5\LKN8J2XE\MM900356651[1].gif"/>
          <p:cNvPicPr>
            <a:picLocks noGrp="1" noChangeAspect="1" noChangeArrowheads="1" noCrop="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bwMode="auto">
          <a:xfrm>
            <a:off x="5943600" y="2438400"/>
            <a:ext cx="1706915" cy="2333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437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98112081"/>
              </p:ext>
            </p:extLst>
          </p:nvPr>
        </p:nvGraphicFramePr>
        <p:xfrm>
          <a:off x="457200" y="1143000"/>
          <a:ext cx="8229600" cy="4353986"/>
        </p:xfrm>
        <a:graphic>
          <a:graphicData uri="http://schemas.openxmlformats.org/drawingml/2006/table">
            <a:tbl>
              <a:tblPr firstRow="1" bandRow="1">
                <a:effectLst>
                  <a:outerShdw blurRad="50800" dist="38100" dir="13500000" algn="br" rotWithShape="0">
                    <a:prstClr val="black">
                      <a:alpha val="40000"/>
                    </a:prstClr>
                  </a:outerShdw>
                </a:effectLst>
                <a:tableStyleId>{5C22544A-7EE6-4342-B048-85BDC9FD1C3A}</a:tableStyleId>
              </a:tblPr>
              <a:tblGrid>
                <a:gridCol w="4114800"/>
                <a:gridCol w="4114800"/>
              </a:tblGrid>
              <a:tr h="624199">
                <a:tc gridSpan="2">
                  <a:txBody>
                    <a:bodyPr/>
                    <a:lstStyle/>
                    <a:p>
                      <a:pPr algn="ctr"/>
                      <a:r>
                        <a:rPr lang="en-US" sz="2800" b="1" cap="none" spc="0" dirty="0" smtClean="0">
                          <a:ln>
                            <a:noFill/>
                          </a:ln>
                          <a:solidFill>
                            <a:schemeClr val="tx1"/>
                          </a:solidFill>
                          <a:effectLst/>
                          <a:latin typeface="Perpetua" panose="02020502060401020303" pitchFamily="18" charset="0"/>
                        </a:rPr>
                        <a:t>DE-PBS</a:t>
                      </a:r>
                      <a:r>
                        <a:rPr lang="en-US" sz="2800" b="1" cap="none" spc="0" baseline="0" dirty="0" smtClean="0">
                          <a:ln>
                            <a:noFill/>
                          </a:ln>
                          <a:solidFill>
                            <a:schemeClr val="tx1"/>
                          </a:solidFill>
                          <a:effectLst/>
                          <a:latin typeface="Perpetua" panose="02020502060401020303" pitchFamily="18" charset="0"/>
                        </a:rPr>
                        <a:t> Key Feature Evaluation Structure</a:t>
                      </a:r>
                      <a:endParaRPr lang="en-US" sz="2800" b="1" cap="all" spc="0"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Perpetua" panose="02020502060401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E85D"/>
                    </a:solidFill>
                  </a:tcPr>
                </a:tc>
                <a:tc hMerge="1">
                  <a:txBody>
                    <a:bodyPr/>
                    <a:lstStyle/>
                    <a:p>
                      <a:endParaRPr lang="en-US" dirty="0"/>
                    </a:p>
                  </a:txBody>
                  <a:tcPr/>
                </a:tc>
              </a:tr>
              <a:tr h="1042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dirty="0" smtClean="0">
                          <a:ln>
                            <a:noFill/>
                          </a:ln>
                          <a:solidFill>
                            <a:schemeClr val="tx1"/>
                          </a:solidFill>
                          <a:effectLst/>
                          <a:latin typeface="Perpetua" panose="02020502060401020303" pitchFamily="18" charset="0"/>
                          <a:ea typeface="Geneva" pitchFamily="29" charset="0"/>
                          <a:cs typeface="Geneva" pitchFamily="29" charset="0"/>
                        </a:rPr>
                        <a:t>SW PBS Tier 1: Program Development &amp; Evaluation</a:t>
                      </a:r>
                    </a:p>
                    <a:p>
                      <a:pPr algn="ctr"/>
                      <a:endParaRPr lang="en-US" dirty="0">
                        <a:solidFill>
                          <a:schemeClr val="tx1"/>
                        </a:solidFill>
                        <a:latin typeface="Perpetua" panose="02020502060401020303" pitchFamily="18" charset="0"/>
                      </a:endParaRPr>
                    </a:p>
                  </a:txBody>
                  <a:tcPr anchor="ctr" anchorCtr="1">
                    <a:lnL w="12700" cap="flat" cmpd="sng" algn="ctr">
                      <a:solidFill>
                        <a:schemeClr val="tx1"/>
                      </a:solidFill>
                      <a:prstDash val="solid"/>
                      <a:round/>
                      <a:headEnd type="none" w="med" len="med"/>
                      <a:tailEnd type="none" w="med" len="med"/>
                    </a:lnL>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dirty="0" smtClean="0">
                          <a:ln>
                            <a:noFill/>
                          </a:ln>
                          <a:solidFill>
                            <a:schemeClr val="tx1"/>
                          </a:solidFill>
                          <a:effectLst/>
                          <a:latin typeface="Perpetua" panose="02020502060401020303" pitchFamily="18" charset="0"/>
                          <a:ea typeface="Geneva" pitchFamily="29" charset="0"/>
                          <a:cs typeface="Geneva" pitchFamily="29" charset="0"/>
                        </a:rPr>
                        <a:t>Prevention: Implementing SW &amp; CR Systems</a:t>
                      </a:r>
                    </a:p>
                    <a:p>
                      <a:pPr algn="ctr"/>
                      <a:endParaRPr lang="en-US" dirty="0">
                        <a:solidFill>
                          <a:schemeClr val="tx1"/>
                        </a:solidFill>
                        <a:latin typeface="Perpetua" panose="02020502060401020303" pitchFamily="18" charset="0"/>
                      </a:endParaRPr>
                    </a:p>
                  </a:txBody>
                  <a:tcPr anchor="ctr" anchorCtr="1">
                    <a:lnR w="12700" cap="flat" cmpd="sng" algn="ctr">
                      <a:solidFill>
                        <a:schemeClr val="tx1"/>
                      </a:solidFill>
                      <a:prstDash val="solid"/>
                      <a:round/>
                      <a:headEnd type="none" w="med" len="med"/>
                      <a:tailEnd type="none" w="med" len="med"/>
                    </a:lnR>
                    <a:solidFill>
                      <a:schemeClr val="tx2">
                        <a:lumMod val="20000"/>
                        <a:lumOff val="80000"/>
                      </a:schemeClr>
                    </a:solidFill>
                  </a:tcPr>
                </a:tc>
              </a:tr>
              <a:tr h="1610051">
                <a:tc>
                  <a:txBody>
                    <a:bodyPr/>
                    <a:lstStyle/>
                    <a:p>
                      <a:pPr marL="457200" marR="0" lvl="1"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Perpetua" panose="02020502060401020303" pitchFamily="18" charset="0"/>
                          <a:ea typeface="Geneva" pitchFamily="29" charset="0"/>
                          <a:cs typeface="Geneva" pitchFamily="29" charset="0"/>
                        </a:rPr>
                        <a:t>Data</a:t>
                      </a:r>
                    </a:p>
                    <a:p>
                      <a:pPr marL="457200" marR="0" lvl="1"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Perpetua" panose="02020502060401020303" pitchFamily="18" charset="0"/>
                          <a:ea typeface="Geneva" pitchFamily="29" charset="0"/>
                          <a:cs typeface="Geneva" pitchFamily="29" charset="0"/>
                        </a:rPr>
                        <a:t>Problem-Solving Teams</a:t>
                      </a:r>
                    </a:p>
                    <a:p>
                      <a:pPr marL="457200" marR="0" lvl="1" indent="0" algn="l" defTabSz="914400" rtl="0" eaLnBrk="1" fontAlgn="base" latinLnBrk="0" hangingPunct="1">
                        <a:lnSpc>
                          <a:spcPct val="100000"/>
                        </a:lnSpc>
                        <a:spcBef>
                          <a:spcPct val="0"/>
                        </a:spcBef>
                        <a:spcAft>
                          <a:spcPct val="0"/>
                        </a:spcAft>
                        <a:buClrTx/>
                        <a:buSzTx/>
                        <a:buFont typeface="Arial" charset="0"/>
                        <a:buChar char="•"/>
                        <a:tabLst/>
                        <a:defRPr/>
                      </a:pPr>
                      <a:r>
                        <a:rPr kumimoji="0" lang="en-US" sz="1800" b="0" i="0" u="none" strike="noStrike" cap="none" normalizeH="0" baseline="0" dirty="0" smtClean="0">
                          <a:ln>
                            <a:noFill/>
                          </a:ln>
                          <a:solidFill>
                            <a:srgbClr val="000000"/>
                          </a:solidFill>
                          <a:effectLst/>
                          <a:latin typeface="Perpetua" panose="02020502060401020303" pitchFamily="18" charset="0"/>
                          <a:ea typeface="Geneva" pitchFamily="29" charset="0"/>
                          <a:cs typeface="Geneva" pitchFamily="29" charset="0"/>
                        </a:rPr>
                        <a:t>Professional Development &amp;                         </a:t>
                      </a:r>
                    </a:p>
                    <a:p>
                      <a:pPr marL="457200" marR="0" lvl="1" indent="0" algn="l" defTabSz="914400" rtl="0" eaLnBrk="1" fontAlgn="base" latinLnBrk="0" hangingPunct="1">
                        <a:lnSpc>
                          <a:spcPct val="100000"/>
                        </a:lnSpc>
                        <a:spcBef>
                          <a:spcPct val="0"/>
                        </a:spcBef>
                        <a:spcAft>
                          <a:spcPct val="0"/>
                        </a:spcAft>
                        <a:buClrTx/>
                        <a:buSzTx/>
                        <a:buFont typeface="Arial" charset="0"/>
                        <a:buNone/>
                        <a:tabLst/>
                        <a:defRPr/>
                      </a:pPr>
                      <a:r>
                        <a:rPr kumimoji="0" lang="en-US" sz="1800" b="0" i="0" u="none" strike="noStrike" cap="none" normalizeH="0" baseline="0" dirty="0" smtClean="0">
                          <a:ln>
                            <a:noFill/>
                          </a:ln>
                          <a:solidFill>
                            <a:srgbClr val="000000"/>
                          </a:solidFill>
                          <a:effectLst/>
                          <a:latin typeface="Perpetua" panose="02020502060401020303" pitchFamily="18" charset="0"/>
                          <a:ea typeface="Geneva" pitchFamily="29" charset="0"/>
                          <a:cs typeface="Geneva" pitchFamily="29" charset="0"/>
                        </a:rPr>
                        <a:t>      Resources</a:t>
                      </a:r>
                    </a:p>
                    <a:p>
                      <a:endParaRPr lang="en-US" dirty="0">
                        <a:latin typeface="Perpetua" panose="02020502060401020303" pitchFamily="18" charset="0"/>
                      </a:endParaRPr>
                    </a:p>
                  </a:txBody>
                  <a:tcPr>
                    <a:lnL w="12700" cap="flat" cmpd="sng" algn="ctr">
                      <a:solidFill>
                        <a:schemeClr val="tx1"/>
                      </a:solidFill>
                      <a:prstDash val="solid"/>
                      <a:round/>
                      <a:headEnd type="none" w="med" len="med"/>
                      <a:tailEnd type="none" w="med" len="med"/>
                    </a:lnL>
                  </a:tcPr>
                </a:tc>
                <a:tc>
                  <a:txBody>
                    <a:bodyPr/>
                    <a:lstStyle/>
                    <a:p>
                      <a:pPr marL="457200" marR="0" lvl="1"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Perpetua" panose="02020502060401020303" pitchFamily="18" charset="0"/>
                          <a:ea typeface="Geneva" pitchFamily="29" charset="0"/>
                          <a:cs typeface="Geneva" pitchFamily="29" charset="0"/>
                        </a:rPr>
                        <a:t>Positive Relations</a:t>
                      </a:r>
                    </a:p>
                    <a:p>
                      <a:pPr marL="457200" marR="0" lvl="1"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Perpetua" panose="02020502060401020303" pitchFamily="18" charset="0"/>
                          <a:ea typeface="Geneva" pitchFamily="29" charset="0"/>
                          <a:cs typeface="Geneva" pitchFamily="29" charset="0"/>
                        </a:rPr>
                        <a:t>Expectations &amp; Teaching</a:t>
                      </a:r>
                    </a:p>
                    <a:p>
                      <a:pPr marL="457200" marR="0" lvl="1"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Perpetua" panose="02020502060401020303" pitchFamily="18" charset="0"/>
                          <a:ea typeface="Geneva" pitchFamily="29" charset="0"/>
                          <a:cs typeface="Geneva" pitchFamily="29" charset="0"/>
                        </a:rPr>
                        <a:t>Acknowledgement</a:t>
                      </a:r>
                    </a:p>
                    <a:p>
                      <a:pPr marL="457200" marR="0" lvl="1" indent="0" algn="l" defTabSz="914400" rtl="0" eaLnBrk="1" fontAlgn="base" latinLnBrk="0" hangingPunct="1">
                        <a:lnSpc>
                          <a:spcPct val="100000"/>
                        </a:lnSpc>
                        <a:spcBef>
                          <a:spcPct val="0"/>
                        </a:spcBef>
                        <a:spcAft>
                          <a:spcPct val="0"/>
                        </a:spcAft>
                        <a:buClrTx/>
                        <a:buSzTx/>
                        <a:buFont typeface="Arial" charset="0"/>
                        <a:buChar char="•"/>
                        <a:tabLst/>
                      </a:pPr>
                      <a:r>
                        <a:rPr kumimoji="0" lang="en-US" sz="1800" b="0" i="0" u="none" strike="noStrike" cap="none" normalizeH="0" baseline="0" dirty="0" smtClean="0">
                          <a:ln>
                            <a:noFill/>
                          </a:ln>
                          <a:solidFill>
                            <a:srgbClr val="000000"/>
                          </a:solidFill>
                          <a:effectLst/>
                          <a:latin typeface="Perpetua" panose="02020502060401020303" pitchFamily="18" charset="0"/>
                          <a:ea typeface="Geneva" pitchFamily="29" charset="0"/>
                          <a:cs typeface="Geneva" pitchFamily="29" charset="0"/>
                        </a:rPr>
                        <a:t>Safety</a:t>
                      </a:r>
                      <a:endParaRPr lang="en-US" dirty="0">
                        <a:latin typeface="Perpetua" panose="02020502060401020303" pitchFamily="18" charset="0"/>
                      </a:endParaRPr>
                    </a:p>
                  </a:txBody>
                  <a:tcPr>
                    <a:lnR w="12700" cap="flat" cmpd="sng" algn="ctr">
                      <a:solidFill>
                        <a:schemeClr val="tx1"/>
                      </a:solidFill>
                      <a:prstDash val="solid"/>
                      <a:round/>
                      <a:headEnd type="none" w="med" len="med"/>
                      <a:tailEnd type="none" w="med" len="med"/>
                    </a:lnR>
                  </a:tcPr>
                </a:tc>
              </a:tr>
              <a:tr h="10773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dirty="0" smtClean="0">
                          <a:ln>
                            <a:noFill/>
                          </a:ln>
                          <a:solidFill>
                            <a:schemeClr val="tx1"/>
                          </a:solidFill>
                          <a:effectLst/>
                          <a:latin typeface="Perpetua" panose="02020502060401020303" pitchFamily="18" charset="0"/>
                          <a:ea typeface="Geneva" pitchFamily="29" charset="0"/>
                          <a:cs typeface="Geneva" pitchFamily="29" charset="0"/>
                        </a:rPr>
                        <a:t>Correcting Problem Behavior</a:t>
                      </a:r>
                    </a:p>
                    <a:p>
                      <a:pPr algn="ctr"/>
                      <a:endParaRPr lang="en-US" sz="2000" dirty="0">
                        <a:solidFill>
                          <a:schemeClr val="tx1"/>
                        </a:solidFill>
                        <a:latin typeface="Perpetua" panose="02020502060401020303" pitchFamily="18" charset="0"/>
                      </a:endParaRPr>
                    </a:p>
                  </a:txBody>
                  <a:tcPr anchor="ctr" anchorCtr="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cap="none" normalizeH="0" baseline="0" dirty="0" smtClean="0">
                          <a:ln>
                            <a:noFill/>
                          </a:ln>
                          <a:solidFill>
                            <a:schemeClr val="tx1"/>
                          </a:solidFill>
                          <a:effectLst/>
                          <a:latin typeface="Perpetua" panose="02020502060401020303" pitchFamily="18" charset="0"/>
                          <a:ea typeface="Geneva" pitchFamily="29" charset="0"/>
                          <a:cs typeface="Geneva" pitchFamily="29" charset="0"/>
                        </a:rPr>
                        <a:t>Developing Self Discipline</a:t>
                      </a:r>
                    </a:p>
                    <a:p>
                      <a:pPr algn="ctr"/>
                      <a:endParaRPr lang="en-US" dirty="0">
                        <a:solidFill>
                          <a:schemeClr val="tx1"/>
                        </a:solidFill>
                        <a:latin typeface="Perpetua" panose="02020502060401020303" pitchFamily="18" charset="0"/>
                      </a:endParaRPr>
                    </a:p>
                  </a:txBody>
                  <a:tcPr anchor="ctr" anchorCtr="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r>
            </a:tbl>
          </a:graphicData>
        </a:graphic>
      </p:graphicFrame>
      <p:sp>
        <p:nvSpPr>
          <p:cNvPr id="4" name="Footer Placeholder 3"/>
          <p:cNvSpPr>
            <a:spLocks noGrp="1"/>
          </p:cNvSpPr>
          <p:nvPr>
            <p:ph type="ftr" sz="quarter" idx="10"/>
          </p:nvPr>
        </p:nvSpPr>
        <p:spPr/>
        <p:txBody>
          <a:bodyPr/>
          <a:lstStyle/>
          <a:p>
            <a:pPr>
              <a:defRPr/>
            </a:pPr>
            <a:r>
              <a:rPr lang="en-US" dirty="0">
                <a:solidFill>
                  <a:schemeClr val="bg1">
                    <a:lumMod val="50000"/>
                  </a:schemeClr>
                </a:solidFill>
              </a:rPr>
              <a:t>NASP, 2/19/14</a:t>
            </a:r>
          </a:p>
        </p:txBody>
      </p:sp>
    </p:spTree>
    <p:extLst>
      <p:ext uri="{BB962C8B-B14F-4D97-AF65-F5344CB8AC3E}">
        <p14:creationId xmlns:p14="http://schemas.microsoft.com/office/powerpoint/2010/main" val="26490065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800100"/>
            <a:ext cx="8229600" cy="685800"/>
          </a:xfrm>
        </p:spPr>
        <p:txBody>
          <a:bodyPr/>
          <a:lstStyle/>
          <a:p>
            <a:r>
              <a:rPr lang="en-US" b="1" dirty="0" smtClean="0">
                <a:latin typeface="Perpetua" panose="02020502060401020303" pitchFamily="18" charset="0"/>
              </a:rPr>
              <a:t>Evaluation Process</a:t>
            </a:r>
          </a:p>
        </p:txBody>
      </p:sp>
      <p:sp>
        <p:nvSpPr>
          <p:cNvPr id="70659" name="Content Placeholder 2"/>
          <p:cNvSpPr>
            <a:spLocks noGrp="1"/>
          </p:cNvSpPr>
          <p:nvPr>
            <p:ph idx="1"/>
          </p:nvPr>
        </p:nvSpPr>
        <p:spPr>
          <a:xfrm>
            <a:off x="457200" y="1828800"/>
            <a:ext cx="8229600" cy="3954463"/>
          </a:xfrm>
        </p:spPr>
        <p:txBody>
          <a:bodyPr/>
          <a:lstStyle/>
          <a:p>
            <a:pPr lvl="0"/>
            <a:r>
              <a:rPr lang="en-US" sz="2800" dirty="0" smtClean="0">
                <a:latin typeface="Perpetua" panose="02020502060401020303" pitchFamily="18" charset="0"/>
              </a:rPr>
              <a:t>On-site Evaluation (approx. 3-4 hours)</a:t>
            </a:r>
          </a:p>
          <a:p>
            <a:pPr lvl="0"/>
            <a:r>
              <a:rPr lang="en-US" sz="2800" dirty="0" smtClean="0">
                <a:latin typeface="Perpetua" panose="02020502060401020303" pitchFamily="18" charset="0"/>
              </a:rPr>
              <a:t>Sources of Information:</a:t>
            </a:r>
          </a:p>
          <a:p>
            <a:pPr lvl="1"/>
            <a:r>
              <a:rPr lang="en-US" sz="2800" dirty="0" smtClean="0">
                <a:latin typeface="Perpetua" panose="02020502060401020303" pitchFamily="18" charset="0"/>
              </a:rPr>
              <a:t>Interviews with administrator, DE-PBS team leader, </a:t>
            </a:r>
            <a:r>
              <a:rPr lang="en-US" sz="2800" dirty="0">
                <a:latin typeface="Perpetua" panose="02020502060401020303" pitchFamily="18" charset="0"/>
              </a:rPr>
              <a:t>teachers/staff, </a:t>
            </a:r>
            <a:r>
              <a:rPr lang="en-US" sz="2800" dirty="0" smtClean="0">
                <a:latin typeface="Perpetua" panose="02020502060401020303" pitchFamily="18" charset="0"/>
              </a:rPr>
              <a:t>students</a:t>
            </a:r>
          </a:p>
          <a:p>
            <a:pPr lvl="1"/>
            <a:r>
              <a:rPr lang="en-US" sz="2800" dirty="0" smtClean="0">
                <a:latin typeface="Perpetua" panose="02020502060401020303" pitchFamily="18" charset="0"/>
              </a:rPr>
              <a:t>Review of documents</a:t>
            </a:r>
          </a:p>
          <a:p>
            <a:pPr lvl="1"/>
            <a:r>
              <a:rPr lang="en-US" sz="2800" dirty="0" smtClean="0">
                <a:latin typeface="Perpetua" panose="02020502060401020303" pitchFamily="18" charset="0"/>
              </a:rPr>
              <a:t>School-wide observations</a:t>
            </a:r>
          </a:p>
          <a:p>
            <a:pPr lvl="1"/>
            <a:r>
              <a:rPr lang="en-US" sz="2800" dirty="0" smtClean="0">
                <a:latin typeface="Perpetua" panose="02020502060401020303" pitchFamily="18" charset="0"/>
              </a:rPr>
              <a:t>Existing data: School Climate Surveys, DASNPBS, </a:t>
            </a:r>
            <a:r>
              <a:rPr lang="en-US" sz="2800" dirty="0" smtClean="0">
                <a:latin typeface="Perpetua" panose="02020502060401020303" pitchFamily="18" charset="0"/>
              </a:rPr>
              <a:t>Office Discipline Referrals (ODR)</a:t>
            </a:r>
            <a:endParaRPr lang="en-US" sz="2800" dirty="0" smtClean="0">
              <a:latin typeface="Perpetua" panose="02020502060401020303" pitchFamily="18" charset="0"/>
            </a:endParaRPr>
          </a:p>
          <a:p>
            <a:endParaRPr lang="en-US" sz="2400" dirty="0" smtClean="0"/>
          </a:p>
        </p:txBody>
      </p:sp>
      <p:sp>
        <p:nvSpPr>
          <p:cNvPr id="4" name="Footer Placeholder 3"/>
          <p:cNvSpPr>
            <a:spLocks noGrp="1"/>
          </p:cNvSpPr>
          <p:nvPr>
            <p:ph type="ftr" sz="quarter" idx="10"/>
          </p:nvPr>
        </p:nvSpPr>
        <p:spPr/>
        <p:txBody>
          <a:bodyPr/>
          <a:lstStyle/>
          <a:p>
            <a:pPr>
              <a:defRPr/>
            </a:pPr>
            <a:r>
              <a:rPr lang="en-US" dirty="0">
                <a:solidFill>
                  <a:schemeClr val="bg1">
                    <a:lumMod val="50000"/>
                  </a:schemeClr>
                </a:solidFill>
              </a:rPr>
              <a:t>NASP, 2/19/14</a:t>
            </a:r>
          </a:p>
        </p:txBody>
      </p:sp>
    </p:spTree>
    <p:extLst>
      <p:ext uri="{BB962C8B-B14F-4D97-AF65-F5344CB8AC3E}">
        <p14:creationId xmlns:p14="http://schemas.microsoft.com/office/powerpoint/2010/main" val="24937159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609600"/>
            <a:ext cx="8229600" cy="1143000"/>
          </a:xfrm>
        </p:spPr>
        <p:txBody>
          <a:bodyPr/>
          <a:lstStyle/>
          <a:p>
            <a:pPr lvl="0" defTabSz="914400" eaLnBrk="1" fontAlgn="auto" hangingPunct="1">
              <a:spcBef>
                <a:spcPts val="0"/>
              </a:spcBef>
              <a:spcAft>
                <a:spcPts val="0"/>
              </a:spcAft>
              <a:defRPr/>
            </a:pPr>
            <a:r>
              <a:rPr lang="en-US" b="1" dirty="0" smtClean="0">
                <a:latin typeface="Perpetua" panose="02020502060401020303" pitchFamily="18" charset="0"/>
              </a:rPr>
              <a:t>Rubric 2: </a:t>
            </a:r>
            <a:r>
              <a:rPr lang="en-US" b="1" dirty="0" smtClean="0">
                <a:latin typeface="Perpetua" panose="02020502060401020303" pitchFamily="18" charset="0"/>
                <a:ea typeface="Geneva" pitchFamily="29" charset="0"/>
                <a:cs typeface="Geneva" pitchFamily="29" charset="0"/>
              </a:rPr>
              <a:t>Prevention - Implementing </a:t>
            </a:r>
            <a:br>
              <a:rPr lang="en-US" b="1" dirty="0" smtClean="0">
                <a:latin typeface="Perpetua" panose="02020502060401020303" pitchFamily="18" charset="0"/>
                <a:ea typeface="Geneva" pitchFamily="29" charset="0"/>
                <a:cs typeface="Geneva" pitchFamily="29" charset="0"/>
              </a:rPr>
            </a:br>
            <a:r>
              <a:rPr lang="en-US" b="1" dirty="0" smtClean="0">
                <a:latin typeface="Perpetua" panose="02020502060401020303" pitchFamily="18" charset="0"/>
                <a:ea typeface="Geneva" pitchFamily="29" charset="0"/>
                <a:cs typeface="Geneva" pitchFamily="29" charset="0"/>
              </a:rPr>
              <a:t>School-wide </a:t>
            </a:r>
            <a:r>
              <a:rPr lang="en-US" b="1" dirty="0">
                <a:latin typeface="Perpetua" panose="02020502060401020303" pitchFamily="18" charset="0"/>
                <a:ea typeface="Geneva" pitchFamily="29" charset="0"/>
                <a:cs typeface="Geneva" pitchFamily="29" charset="0"/>
              </a:rPr>
              <a:t>&amp; </a:t>
            </a:r>
            <a:r>
              <a:rPr lang="en-US" b="1" dirty="0" smtClean="0">
                <a:latin typeface="Perpetua" panose="02020502060401020303" pitchFamily="18" charset="0"/>
                <a:ea typeface="Geneva" pitchFamily="29" charset="0"/>
                <a:cs typeface="Geneva" pitchFamily="29" charset="0"/>
              </a:rPr>
              <a:t>Classroom </a:t>
            </a:r>
            <a:r>
              <a:rPr lang="en-US" b="1" dirty="0">
                <a:latin typeface="Perpetua" panose="02020502060401020303" pitchFamily="18" charset="0"/>
                <a:ea typeface="Geneva" pitchFamily="29" charset="0"/>
                <a:cs typeface="Geneva" pitchFamily="29" charset="0"/>
              </a:rPr>
              <a:t>Systems</a:t>
            </a:r>
          </a:p>
        </p:txBody>
      </p:sp>
      <p:sp>
        <p:nvSpPr>
          <p:cNvPr id="71683" name="Content Placeholder 2"/>
          <p:cNvSpPr>
            <a:spLocks noGrp="1"/>
          </p:cNvSpPr>
          <p:nvPr>
            <p:ph idx="1"/>
          </p:nvPr>
        </p:nvSpPr>
        <p:spPr>
          <a:xfrm>
            <a:off x="457200" y="1714500"/>
            <a:ext cx="8229600" cy="3535363"/>
          </a:xfrm>
        </p:spPr>
        <p:txBody>
          <a:bodyPr/>
          <a:lstStyle/>
          <a:p>
            <a:r>
              <a:rPr lang="en-US" dirty="0">
                <a:latin typeface="Perpetua" panose="02020502060401020303" pitchFamily="18" charset="0"/>
              </a:rPr>
              <a:t>School expectations are taught and the school has a set of teaching materials to be used where needed (</a:t>
            </a:r>
            <a:r>
              <a:rPr lang="en-US" dirty="0" err="1">
                <a:latin typeface="Perpetua" panose="02020502060401020303" pitchFamily="18" charset="0"/>
              </a:rPr>
              <a:t>ie</a:t>
            </a:r>
            <a:r>
              <a:rPr lang="en-US" dirty="0">
                <a:latin typeface="Perpetua" panose="02020502060401020303" pitchFamily="18" charset="0"/>
              </a:rPr>
              <a:t>, where behavior problems are common, where expectations were not clearly </a:t>
            </a:r>
            <a:r>
              <a:rPr lang="en-US" dirty="0" smtClean="0">
                <a:latin typeface="Perpetua" panose="02020502060401020303" pitchFamily="18" charset="0"/>
              </a:rPr>
              <a:t>taught)</a:t>
            </a:r>
          </a:p>
          <a:p>
            <a:r>
              <a:rPr lang="en-US" dirty="0" smtClean="0">
                <a:latin typeface="Perpetua" panose="02020502060401020303" pitchFamily="18" charset="0"/>
              </a:rPr>
              <a:t>Source</a:t>
            </a:r>
            <a:r>
              <a:rPr lang="en-US" dirty="0">
                <a:latin typeface="Perpetua" panose="02020502060401020303" pitchFamily="18" charset="0"/>
              </a:rPr>
              <a:t>: </a:t>
            </a:r>
            <a:r>
              <a:rPr lang="en-US" dirty="0" smtClean="0">
                <a:latin typeface="Perpetua" panose="02020502060401020303" pitchFamily="18" charset="0"/>
              </a:rPr>
              <a:t>Documentation &amp; Team </a:t>
            </a:r>
            <a:r>
              <a:rPr lang="en-US" dirty="0">
                <a:latin typeface="Perpetua" panose="02020502060401020303" pitchFamily="18" charset="0"/>
              </a:rPr>
              <a:t>Leader Interview</a:t>
            </a:r>
          </a:p>
          <a:p>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dirty="0">
                <a:solidFill>
                  <a:schemeClr val="bg1">
                    <a:lumMod val="50000"/>
                  </a:schemeClr>
                </a:solidFill>
              </a:rPr>
              <a:t>NASP, 2/19/14</a:t>
            </a:r>
          </a:p>
        </p:txBody>
      </p:sp>
      <p:graphicFrame>
        <p:nvGraphicFramePr>
          <p:cNvPr id="6" name="Table 5"/>
          <p:cNvGraphicFramePr>
            <a:graphicFrameLocks noGrp="1"/>
          </p:cNvGraphicFramePr>
          <p:nvPr>
            <p:extLst>
              <p:ext uri="{D42A27DB-BD31-4B8C-83A1-F6EECF244321}">
                <p14:modId xmlns:p14="http://schemas.microsoft.com/office/powerpoint/2010/main" val="3145576170"/>
              </p:ext>
            </p:extLst>
          </p:nvPr>
        </p:nvGraphicFramePr>
        <p:xfrm>
          <a:off x="228600" y="3276600"/>
          <a:ext cx="8762999" cy="2819400"/>
        </p:xfrm>
        <a:graphic>
          <a:graphicData uri="http://schemas.openxmlformats.org/drawingml/2006/table">
            <a:tbl>
              <a:tblPr/>
              <a:tblGrid>
                <a:gridCol w="3920289"/>
                <a:gridCol w="1691105"/>
                <a:gridCol w="1691105"/>
                <a:gridCol w="1460500"/>
              </a:tblGrid>
              <a:tr h="3619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29" charset="0"/>
                          <a:cs typeface="Times New Roman" pitchFamily="29" charset="0"/>
                        </a:rPr>
                        <a:t>3</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29" charset="0"/>
                          <a:cs typeface="Times New Roman" pitchFamily="29" charset="0"/>
                        </a:rPr>
                        <a:t>2</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29" charset="0"/>
                          <a:cs typeface="Times New Roman" pitchFamily="29" charset="0"/>
                        </a:rPr>
                        <a:t>1</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29" charset="0"/>
                          <a:cs typeface="Times New Roman" pitchFamily="29" charset="0"/>
                        </a:rPr>
                        <a:t>0</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2457450">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Perpetua" panose="02020502060401020303" pitchFamily="18" charset="0"/>
                          <a:ea typeface="Geneva" pitchFamily="29" charset="0"/>
                          <a:cs typeface="Geneva" pitchFamily="29" charset="0"/>
                        </a:rPr>
                        <a:t>Team Leader reports s</a:t>
                      </a:r>
                      <a:r>
                        <a:rPr lang="en-US" sz="1600" kern="1200" dirty="0" smtClean="0">
                          <a:solidFill>
                            <a:schemeClr val="tx1"/>
                          </a:solidFill>
                          <a:effectLst/>
                          <a:latin typeface="Perpetua" panose="02020502060401020303" pitchFamily="18" charset="0"/>
                          <a:ea typeface="+mn-ea"/>
                          <a:cs typeface="+mn-cs"/>
                        </a:rPr>
                        <a:t>chool has age appropriate methods to teach SW expectations across focused areas of need.  These are used ongoing as needed based on data. </a:t>
                      </a:r>
                    </a:p>
                    <a:p>
                      <a:pPr marL="0" marR="0" lvl="0" indent="0" algn="l" defTabSz="914400" rtl="0" eaLnBrk="1" fontAlgn="base" latinLnBrk="0" hangingPunct="1">
                        <a:lnSpc>
                          <a:spcPct val="115000"/>
                        </a:lnSpc>
                        <a:spcBef>
                          <a:spcPct val="0"/>
                        </a:spcBef>
                        <a:spcAft>
                          <a:spcPts val="1000"/>
                        </a:spcAft>
                        <a:buClrTx/>
                        <a:buSzTx/>
                        <a:buFontTx/>
                        <a:buNone/>
                        <a:tabLst/>
                      </a:pPr>
                      <a:r>
                        <a:rPr kumimoji="0" lang="en-US" sz="1600" b="0" i="0" u="none" strike="noStrike" cap="none" normalizeH="0" baseline="0" dirty="0" smtClean="0">
                          <a:ln>
                            <a:noFill/>
                          </a:ln>
                          <a:solidFill>
                            <a:schemeClr val="tx1"/>
                          </a:solidFill>
                          <a:effectLst/>
                          <a:latin typeface="Perpetua" panose="02020502060401020303" pitchFamily="18" charset="0"/>
                          <a:ea typeface="Geneva" pitchFamily="29" charset="0"/>
                          <a:cs typeface="Geneva" pitchFamily="29" charset="0"/>
                        </a:rPr>
                        <a:t>1.Posting expectations           2. Assemblies                                3. Videos &amp; discussions          4.Lesson Plans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lang="en-US" sz="1400" kern="1200" dirty="0" smtClean="0">
                          <a:solidFill>
                            <a:schemeClr val="tx1"/>
                          </a:solidFill>
                          <a:effectLst/>
                          <a:latin typeface="Perpetua" panose="02020502060401020303" pitchFamily="18" charset="0"/>
                          <a:ea typeface="+mn-ea"/>
                          <a:cs typeface="+mn-cs"/>
                        </a:rPr>
                        <a:t>Teaching methods used include 3 of the 4 listed in Column 1. </a:t>
                      </a:r>
                      <a:endParaRPr kumimoji="0" lang="en-US" sz="1400" b="0" i="0" u="none" strike="noStrike" cap="none" normalizeH="0" baseline="0" dirty="0" smtClean="0">
                        <a:ln>
                          <a:noFill/>
                        </a:ln>
                        <a:solidFill>
                          <a:schemeClr val="tx1"/>
                        </a:solidFill>
                        <a:effectLst/>
                        <a:latin typeface="Perpetua" panose="02020502060401020303" pitchFamily="18" charset="0"/>
                        <a:ea typeface="Calibri" pitchFamily="29"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lang="en-US" sz="1400" kern="1200" dirty="0" smtClean="0">
                          <a:solidFill>
                            <a:schemeClr val="tx1"/>
                          </a:solidFill>
                          <a:effectLst/>
                          <a:latin typeface="Perpetua" panose="02020502060401020303" pitchFamily="18" charset="0"/>
                          <a:ea typeface="+mn-ea"/>
                          <a:cs typeface="+mn-cs"/>
                        </a:rPr>
                        <a:t>Teaching methods used include 2 of 4 listed in Column 1. </a:t>
                      </a:r>
                      <a:endParaRPr kumimoji="0" lang="en-US" sz="1400" b="0" i="0" u="none" strike="noStrike" cap="none" normalizeH="0" baseline="0" dirty="0" smtClean="0">
                        <a:ln>
                          <a:noFill/>
                        </a:ln>
                        <a:solidFill>
                          <a:schemeClr val="tx1"/>
                        </a:solidFill>
                        <a:effectLst/>
                        <a:latin typeface="Perpetua" panose="02020502060401020303" pitchFamily="18" charset="0"/>
                        <a:ea typeface="Calibri" pitchFamily="29"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lang="en-US" sz="1400" kern="1200" dirty="0" smtClean="0">
                          <a:solidFill>
                            <a:schemeClr val="tx1"/>
                          </a:solidFill>
                          <a:effectLst/>
                          <a:latin typeface="Perpetua" panose="02020502060401020303" pitchFamily="18" charset="0"/>
                          <a:ea typeface="+mn-ea"/>
                          <a:cs typeface="+mn-cs"/>
                        </a:rPr>
                        <a:t>School has 1 of 4 listed in Column 1 OR no methods for teaching expectations. </a:t>
                      </a:r>
                      <a:endParaRPr kumimoji="0" lang="en-US" sz="1400" b="0" i="0" u="none" strike="noStrike" cap="none" normalizeH="0" baseline="0" dirty="0" smtClean="0">
                        <a:ln>
                          <a:noFill/>
                        </a:ln>
                        <a:solidFill>
                          <a:schemeClr val="tx1"/>
                        </a:solidFill>
                        <a:effectLst/>
                        <a:latin typeface="Perpetua" panose="02020502060401020303" pitchFamily="18" charset="0"/>
                        <a:ea typeface="Calibri" pitchFamily="29"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75146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915400" cy="1828800"/>
          </a:xfrm>
        </p:spPr>
        <p:txBody>
          <a:bodyPr/>
          <a:lstStyle/>
          <a:p>
            <a:pPr lvl="0" algn="l">
              <a:spcBef>
                <a:spcPts val="0"/>
              </a:spcBef>
            </a:pPr>
            <a:r>
              <a:rPr lang="en-US" sz="2800" b="1" dirty="0" smtClean="0">
                <a:solidFill>
                  <a:prstClr val="black"/>
                </a:solidFill>
                <a:latin typeface="Perpetua" pitchFamily="18" charset="0"/>
                <a:cs typeface="Times New Roman" pitchFamily="18" charset="0"/>
              </a:rPr>
              <a:t>10 </a:t>
            </a:r>
            <a:r>
              <a:rPr lang="en-US" sz="2800" b="1" dirty="0">
                <a:solidFill>
                  <a:prstClr val="black"/>
                </a:solidFill>
                <a:latin typeface="Perpetua" pitchFamily="18" charset="0"/>
                <a:cs typeface="Times New Roman" pitchFamily="18" charset="0"/>
              </a:rPr>
              <a:t>Evidence-based Strategies for Preventing Behavior Problems (and promoting a positive school climate) as found on the </a:t>
            </a:r>
            <a:r>
              <a:rPr lang="en-US" sz="2800" b="1" dirty="0" smtClean="0">
                <a:solidFill>
                  <a:prstClr val="black"/>
                </a:solidFill>
                <a:latin typeface="Perpetua" pitchFamily="18" charset="0"/>
                <a:cs typeface="Times New Roman" pitchFamily="18" charset="0"/>
              </a:rPr>
              <a:t>Strengths and Needs Assessment</a:t>
            </a:r>
            <a:r>
              <a:rPr lang="en-US" sz="2800" b="1" dirty="0">
                <a:solidFill>
                  <a:prstClr val="black"/>
                </a:solidFill>
                <a:latin typeface="Perpetua" pitchFamily="18" charset="0"/>
                <a:cs typeface="Times New Roman" pitchFamily="18" charset="0"/>
              </a:rPr>
              <a:t> </a:t>
            </a:r>
            <a:r>
              <a:rPr lang="en-US" sz="2800" b="1" dirty="0" smtClean="0">
                <a:solidFill>
                  <a:prstClr val="black"/>
                </a:solidFill>
                <a:latin typeface="Perpetua" pitchFamily="18" charset="0"/>
                <a:cs typeface="Times New Roman" pitchFamily="18" charset="0"/>
              </a:rPr>
              <a:t>(</a:t>
            </a:r>
            <a:r>
              <a:rPr lang="en-US" sz="2800" b="1" dirty="0" smtClean="0">
                <a:latin typeface="Perpetua" pitchFamily="18" charset="0"/>
                <a:ea typeface="MS PGothic" charset="0"/>
              </a:rPr>
              <a:t>DASNPBS)</a:t>
            </a:r>
            <a:endParaRPr lang="en-US" sz="2800" b="1" dirty="0"/>
          </a:p>
        </p:txBody>
      </p:sp>
      <p:sp>
        <p:nvSpPr>
          <p:cNvPr id="3" name="Content Placeholder 2"/>
          <p:cNvSpPr>
            <a:spLocks noGrp="1"/>
          </p:cNvSpPr>
          <p:nvPr>
            <p:ph idx="1"/>
          </p:nvPr>
        </p:nvSpPr>
        <p:spPr>
          <a:xfrm>
            <a:off x="457200" y="2438400"/>
            <a:ext cx="8229600" cy="3535363"/>
          </a:xfrm>
        </p:spPr>
        <p:txBody>
          <a:bodyPr/>
          <a:lstStyle/>
          <a:p>
            <a:pPr marL="520700" lvl="0" indent="-520700">
              <a:buNone/>
            </a:pPr>
            <a:r>
              <a:rPr lang="en-US" sz="2800" dirty="0" smtClean="0">
                <a:latin typeface="Perpetua" pitchFamily="18" charset="0"/>
                <a:ea typeface="Times New Roman"/>
              </a:rPr>
              <a:t>1.1	</a:t>
            </a:r>
            <a:r>
              <a:rPr lang="en-US" sz="2800" i="1" dirty="0" smtClean="0">
                <a:latin typeface="Perpetua" pitchFamily="18" charset="0"/>
                <a:ea typeface="Times New Roman"/>
              </a:rPr>
              <a:t>Caring </a:t>
            </a:r>
            <a:r>
              <a:rPr lang="en-US" sz="2800" i="1" dirty="0">
                <a:latin typeface="Perpetua" pitchFamily="18" charset="0"/>
                <a:ea typeface="Times New Roman"/>
              </a:rPr>
              <a:t>and supportive adult-student </a:t>
            </a:r>
            <a:r>
              <a:rPr lang="en-US" sz="2800" i="1" dirty="0" smtClean="0">
                <a:latin typeface="Perpetua" pitchFamily="18" charset="0"/>
                <a:ea typeface="Times New Roman"/>
              </a:rPr>
              <a:t>relationships. </a:t>
            </a:r>
            <a:r>
              <a:rPr lang="en-US" dirty="0">
                <a:latin typeface="Perpetua"/>
                <a:ea typeface="Geneva" pitchFamily="29" charset="0"/>
                <a:cs typeface="Perpetua"/>
              </a:rPr>
              <a:t>Adults demonstrate warmth, respect, support, and caring toward all students (irrespective of gender, race, ethnicity, socioeconomic background, disabilities, previous history of behavior). Every student has a supportive relationship with at least one adult at school. </a:t>
            </a:r>
            <a:r>
              <a:rPr lang="en-US" dirty="0">
                <a:latin typeface="Helvetica Neue" pitchFamily="29" charset="0"/>
                <a:ea typeface="Geneva" pitchFamily="29" charset="0"/>
                <a:cs typeface="Geneva" pitchFamily="29" charset="0"/>
              </a:rPr>
              <a:t>	</a:t>
            </a:r>
            <a:endParaRPr lang="en-US" sz="2800" i="1" dirty="0" smtClean="0">
              <a:latin typeface="Perpetua" pitchFamily="18" charset="0"/>
              <a:ea typeface="Times New Roman"/>
            </a:endParaRPr>
          </a:p>
          <a:p>
            <a:pPr marL="520700" indent="-520700">
              <a:buNone/>
            </a:pPr>
            <a:r>
              <a:rPr lang="en-US" sz="2800" dirty="0" smtClean="0">
                <a:latin typeface="Perpetua" pitchFamily="18" charset="0"/>
                <a:ea typeface="Times New Roman"/>
              </a:rPr>
              <a:t>I.2 	Authoritative </a:t>
            </a:r>
            <a:r>
              <a:rPr lang="en-US" sz="2800" dirty="0">
                <a:latin typeface="Perpetua" pitchFamily="18" charset="0"/>
                <a:ea typeface="Times New Roman"/>
              </a:rPr>
              <a:t>approach to prevention and correction. </a:t>
            </a:r>
            <a:endParaRPr lang="en-US" sz="2800" dirty="0" smtClean="0">
              <a:latin typeface="Perpetua" pitchFamily="18" charset="0"/>
            </a:endParaRPr>
          </a:p>
          <a:p>
            <a:pPr marL="520700" indent="-520700">
              <a:buNone/>
            </a:pPr>
            <a:r>
              <a:rPr lang="en-US" sz="2800" dirty="0" smtClean="0">
                <a:latin typeface="Perpetua" pitchFamily="18" charset="0"/>
              </a:rPr>
              <a:t>I.3	</a:t>
            </a:r>
            <a:r>
              <a:rPr lang="en-US" sz="2800" dirty="0" smtClean="0">
                <a:latin typeface="Perpetua" pitchFamily="18" charset="0"/>
                <a:ea typeface="Times New Roman"/>
              </a:rPr>
              <a:t>High </a:t>
            </a:r>
            <a:r>
              <a:rPr lang="en-US" sz="2800" dirty="0">
                <a:latin typeface="Perpetua" pitchFamily="18" charset="0"/>
                <a:ea typeface="Times New Roman"/>
              </a:rPr>
              <a:t>expectations for all. </a:t>
            </a:r>
            <a:endParaRPr lang="en-US" sz="2800" dirty="0" smtClean="0">
              <a:latin typeface="Perpetua" pitchFamily="18" charset="0"/>
            </a:endParaRPr>
          </a:p>
          <a:p>
            <a:pPr marL="520700" indent="-520700">
              <a:buNone/>
            </a:pPr>
            <a:r>
              <a:rPr lang="en-US" sz="2800" dirty="0">
                <a:latin typeface="Perpetua" pitchFamily="18" charset="0"/>
              </a:rPr>
              <a:t>I</a:t>
            </a:r>
            <a:r>
              <a:rPr lang="en-US" sz="2800" dirty="0" smtClean="0">
                <a:latin typeface="Perpetua" pitchFamily="18" charset="0"/>
              </a:rPr>
              <a:t>.4	</a:t>
            </a:r>
            <a:r>
              <a:rPr lang="en-US" sz="2800" dirty="0">
                <a:latin typeface="Perpetua" pitchFamily="18" charset="0"/>
                <a:ea typeface="Times New Roman"/>
              </a:rPr>
              <a:t>Positive behavioral expectations and clear and fair rules pertaining to bullying. </a:t>
            </a:r>
            <a:endParaRPr lang="en-US" sz="2800" dirty="0" smtClean="0">
              <a:latin typeface="Perpetua" pitchFamily="18" charset="0"/>
            </a:endParaRPr>
          </a:p>
          <a:p>
            <a:pPr marL="571500" indent="-571500">
              <a:buAutoNum type="romanUcPeriod"/>
            </a:pP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NASP, 2/19/14</a:t>
            </a:r>
            <a:endParaRPr lang="en-US"/>
          </a:p>
        </p:txBody>
      </p:sp>
    </p:spTree>
    <p:extLst>
      <p:ext uri="{BB962C8B-B14F-4D97-AF65-F5344CB8AC3E}">
        <p14:creationId xmlns:p14="http://schemas.microsoft.com/office/powerpoint/2010/main" val="20874529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71500" y="762000"/>
            <a:ext cx="8610600" cy="5715000"/>
          </a:xfrm>
        </p:spPr>
        <p:txBody>
          <a:bodyPr/>
          <a:lstStyle/>
          <a:p>
            <a:pPr marL="520700" indent="-520700">
              <a:buNone/>
            </a:pPr>
            <a:endParaRPr lang="en-US" sz="2400" b="1" dirty="0" smtClean="0"/>
          </a:p>
          <a:p>
            <a:pPr marL="520700" lvl="0" indent="-520700">
              <a:buNone/>
            </a:pPr>
            <a:r>
              <a:rPr lang="en-US" sz="2800" dirty="0" smtClean="0">
                <a:solidFill>
                  <a:prstClr val="black"/>
                </a:solidFill>
                <a:latin typeface="Perpetua" pitchFamily="18" charset="0"/>
              </a:rPr>
              <a:t> I</a:t>
            </a:r>
            <a:r>
              <a:rPr lang="en-US" sz="2800" dirty="0">
                <a:solidFill>
                  <a:prstClr val="black"/>
                </a:solidFill>
                <a:latin typeface="Perpetua" pitchFamily="18" charset="0"/>
              </a:rPr>
              <a:t>.5 	Positive behavior expectations related to bullying are taught. </a:t>
            </a:r>
          </a:p>
          <a:p>
            <a:pPr marL="520700" indent="-520700">
              <a:buNone/>
            </a:pPr>
            <a:r>
              <a:rPr lang="en-US" sz="2800" i="1" dirty="0" smtClean="0">
                <a:latin typeface="Perpetua" pitchFamily="18" charset="0"/>
              </a:rPr>
              <a:t> </a:t>
            </a:r>
            <a:r>
              <a:rPr lang="en-US" sz="2800" dirty="0" smtClean="0">
                <a:latin typeface="Perpetua" pitchFamily="18" charset="0"/>
              </a:rPr>
              <a:t>I.6	 </a:t>
            </a:r>
            <a:r>
              <a:rPr lang="en-US" sz="2800" dirty="0" smtClean="0">
                <a:solidFill>
                  <a:srgbClr val="000000"/>
                </a:solidFill>
                <a:latin typeface="Perpetua" pitchFamily="18" charset="0"/>
                <a:ea typeface="Times New Roman"/>
              </a:rPr>
              <a:t>Recognition of desired behaviors. </a:t>
            </a:r>
            <a:endParaRPr lang="en-US" sz="2800" dirty="0" smtClean="0">
              <a:latin typeface="Perpetua" pitchFamily="18" charset="0"/>
            </a:endParaRPr>
          </a:p>
          <a:p>
            <a:pPr marL="520700" indent="-520700">
              <a:buNone/>
            </a:pPr>
            <a:r>
              <a:rPr lang="en-US" sz="2800" dirty="0" smtClean="0">
                <a:latin typeface="Perpetua" pitchFamily="18" charset="0"/>
              </a:rPr>
              <a:t>  I.7	  </a:t>
            </a:r>
            <a:r>
              <a:rPr lang="en-US" sz="2800" dirty="0" smtClean="0">
                <a:latin typeface="Perpetua" pitchFamily="18" charset="0"/>
                <a:ea typeface="Times New Roman"/>
              </a:rPr>
              <a:t>Procedures and routines</a:t>
            </a:r>
            <a:endParaRPr lang="en-US" sz="2800" dirty="0" smtClean="0">
              <a:latin typeface="Perpetua" pitchFamily="18" charset="0"/>
            </a:endParaRPr>
          </a:p>
          <a:p>
            <a:pPr marL="520700" indent="-520700">
              <a:buNone/>
            </a:pPr>
            <a:r>
              <a:rPr lang="en-US" sz="2800" dirty="0" smtClean="0">
                <a:latin typeface="Perpetua" pitchFamily="18" charset="0"/>
              </a:rPr>
              <a:t>  I.8	  </a:t>
            </a:r>
            <a:r>
              <a:rPr lang="en-US" sz="2800" dirty="0" smtClean="0">
                <a:solidFill>
                  <a:srgbClr val="000000"/>
                </a:solidFill>
                <a:latin typeface="Perpetua" pitchFamily="18" charset="0"/>
                <a:ea typeface="Times New Roman"/>
              </a:rPr>
              <a:t>Monitoring and supervision. </a:t>
            </a:r>
            <a:endParaRPr lang="en-US" sz="2800" dirty="0" smtClean="0">
              <a:latin typeface="Perpetua" pitchFamily="18" charset="0"/>
            </a:endParaRPr>
          </a:p>
          <a:p>
            <a:pPr marL="520700" indent="-520700">
              <a:buNone/>
            </a:pPr>
            <a:r>
              <a:rPr lang="en-US" sz="2800" dirty="0" smtClean="0">
                <a:latin typeface="Perpetua" pitchFamily="18" charset="0"/>
              </a:rPr>
              <a:t>  I.9	  </a:t>
            </a:r>
            <a:r>
              <a:rPr lang="en-US" sz="2800" dirty="0" smtClean="0">
                <a:latin typeface="Perpetua" pitchFamily="18" charset="0"/>
                <a:ea typeface="Times New Roman"/>
              </a:rPr>
              <a:t>Motivating instruction and curriculum. </a:t>
            </a:r>
            <a:endParaRPr lang="en-US" sz="2800" dirty="0" smtClean="0">
              <a:latin typeface="Perpetua" pitchFamily="18" charset="0"/>
            </a:endParaRPr>
          </a:p>
          <a:p>
            <a:pPr marL="520700" indent="-520700">
              <a:buNone/>
            </a:pPr>
            <a:r>
              <a:rPr lang="en-US" sz="2800" dirty="0" smtClean="0">
                <a:latin typeface="Perpetua" pitchFamily="18" charset="0"/>
              </a:rPr>
              <a:t>I.10</a:t>
            </a:r>
            <a:r>
              <a:rPr lang="en-US" sz="2800" dirty="0">
                <a:latin typeface="Perpetua" pitchFamily="18" charset="0"/>
              </a:rPr>
              <a:t> </a:t>
            </a:r>
            <a:r>
              <a:rPr lang="en-US" sz="2800" dirty="0" smtClean="0">
                <a:latin typeface="Perpetua" pitchFamily="18" charset="0"/>
              </a:rPr>
              <a:t> </a:t>
            </a:r>
            <a:r>
              <a:rPr lang="en-US" sz="2800" dirty="0" smtClean="0">
                <a:solidFill>
                  <a:prstClr val="black"/>
                </a:solidFill>
                <a:latin typeface="Perpetua"/>
              </a:rPr>
              <a:t>Home </a:t>
            </a:r>
            <a:r>
              <a:rPr lang="en-US" sz="2800" dirty="0">
                <a:solidFill>
                  <a:prstClr val="black"/>
                </a:solidFill>
                <a:latin typeface="Perpetua"/>
              </a:rPr>
              <a:t>communication and collaboration. </a:t>
            </a:r>
            <a:endParaRPr lang="en-US" sz="2800" dirty="0" smtClean="0">
              <a:solidFill>
                <a:prstClr val="black"/>
              </a:solidFill>
              <a:latin typeface="Perpetua"/>
            </a:endParaRPr>
          </a:p>
          <a:p>
            <a:pPr marL="520700" indent="-520700">
              <a:buNone/>
            </a:pPr>
            <a:endParaRPr lang="en-US" sz="2600" dirty="0" smtClean="0">
              <a:solidFill>
                <a:prstClr val="black"/>
              </a:solidFill>
              <a:latin typeface="Perpetua"/>
              <a:cs typeface="Times New Roman" pitchFamily="18" charset="0"/>
            </a:endParaRPr>
          </a:p>
          <a:p>
            <a:pPr marL="520700" indent="-520700">
              <a:buNone/>
            </a:pPr>
            <a:r>
              <a:rPr lang="en-US" sz="2600" dirty="0" smtClean="0">
                <a:solidFill>
                  <a:prstClr val="black"/>
                </a:solidFill>
                <a:latin typeface="Perpetua"/>
                <a:cs typeface="Times New Roman" pitchFamily="18" charset="0"/>
              </a:rPr>
              <a:t>E</a:t>
            </a:r>
            <a:r>
              <a:rPr lang="en-US" sz="2800" dirty="0" smtClean="0">
                <a:solidFill>
                  <a:prstClr val="black"/>
                </a:solidFill>
                <a:latin typeface="Perpetua" pitchFamily="18" charset="0"/>
                <a:cs typeface="Times New Roman" pitchFamily="18" charset="0"/>
              </a:rPr>
              <a:t>mphasis was on </a:t>
            </a:r>
            <a:r>
              <a:rPr lang="en-US" sz="2800" b="1" i="1" dirty="0" smtClean="0">
                <a:solidFill>
                  <a:prstClr val="black"/>
                </a:solidFill>
                <a:latin typeface="Perpetua" pitchFamily="18" charset="0"/>
              </a:rPr>
              <a:t>Supportive Relationships</a:t>
            </a:r>
            <a:endParaRPr lang="en-US" sz="2800" b="1" dirty="0" smtClean="0"/>
          </a:p>
          <a:p>
            <a:endParaRPr lang="en-US" sz="2800" dirty="0"/>
          </a:p>
        </p:txBody>
      </p:sp>
      <p:sp>
        <p:nvSpPr>
          <p:cNvPr id="6" name="Footer Placeholder 4"/>
          <p:cNvSpPr>
            <a:spLocks noGrp="1"/>
          </p:cNvSpPr>
          <p:nvPr>
            <p:ph type="ftr" sz="quarter" idx="10"/>
          </p:nvPr>
        </p:nvSpPr>
        <p:spPr>
          <a:xfrm>
            <a:off x="3124200" y="6356350"/>
            <a:ext cx="2895600" cy="365125"/>
          </a:xfrm>
        </p:spPr>
        <p:txBody>
          <a:bodyPr/>
          <a:lstStyle/>
          <a:p>
            <a:pPr>
              <a:defRPr/>
            </a:pPr>
            <a:r>
              <a:rPr lang="en-US" dirty="0">
                <a:solidFill>
                  <a:schemeClr val="bg1">
                    <a:lumMod val="50000"/>
                  </a:schemeClr>
                </a:solidFill>
              </a:rPr>
              <a:t>NASP, 2/19/14</a:t>
            </a:r>
          </a:p>
        </p:txBody>
      </p:sp>
    </p:spTree>
    <p:extLst>
      <p:ext uri="{BB962C8B-B14F-4D97-AF65-F5344CB8AC3E}">
        <p14:creationId xmlns:p14="http://schemas.microsoft.com/office/powerpoint/2010/main" val="1385616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990600"/>
            <a:ext cx="8686800" cy="1143000"/>
          </a:xfrm>
        </p:spPr>
        <p:txBody>
          <a:bodyPr/>
          <a:lstStyle/>
          <a:p>
            <a:r>
              <a:rPr lang="en-US" b="1" dirty="0">
                <a:latin typeface="Perpetua"/>
                <a:ea typeface="Calibri" pitchFamily="34" charset="0"/>
                <a:cs typeface="Perpetua"/>
              </a:rPr>
              <a:t>Why is School Climate important </a:t>
            </a:r>
            <a:r>
              <a:rPr lang="en-US" b="1" dirty="0" smtClean="0">
                <a:latin typeface="Perpetua"/>
                <a:ea typeface="Calibri" pitchFamily="34" charset="0"/>
                <a:cs typeface="Perpetua"/>
              </a:rPr>
              <a:t>to </a:t>
            </a:r>
            <a:br>
              <a:rPr lang="en-US" b="1" dirty="0" smtClean="0">
                <a:latin typeface="Perpetua"/>
                <a:ea typeface="Calibri" pitchFamily="34" charset="0"/>
                <a:cs typeface="Perpetua"/>
              </a:rPr>
            </a:br>
            <a:r>
              <a:rPr lang="en-US" b="1" dirty="0" smtClean="0">
                <a:latin typeface="Perpetua"/>
                <a:ea typeface="Calibri" pitchFamily="34" charset="0"/>
                <a:cs typeface="Perpetua"/>
              </a:rPr>
              <a:t>Bully Prevention?</a:t>
            </a:r>
            <a:r>
              <a:rPr lang="en-US" b="1" dirty="0">
                <a:latin typeface="Perpetua"/>
                <a:ea typeface="Calibri" pitchFamily="34" charset="0"/>
                <a:cs typeface="Perpetua"/>
              </a:rPr>
              <a:t/>
            </a:r>
            <a:br>
              <a:rPr lang="en-US" b="1" dirty="0">
                <a:latin typeface="Perpetua"/>
                <a:ea typeface="Calibri" pitchFamily="34" charset="0"/>
                <a:cs typeface="Perpetua"/>
              </a:rPr>
            </a:br>
            <a:endParaRPr lang="en-US" dirty="0">
              <a:latin typeface="Perpetua"/>
              <a:cs typeface="Perpetua"/>
            </a:endParaRPr>
          </a:p>
        </p:txBody>
      </p:sp>
      <p:sp>
        <p:nvSpPr>
          <p:cNvPr id="3" name="Content Placeholder 2"/>
          <p:cNvSpPr>
            <a:spLocks noGrp="1"/>
          </p:cNvSpPr>
          <p:nvPr>
            <p:ph idx="1"/>
          </p:nvPr>
        </p:nvSpPr>
        <p:spPr>
          <a:xfrm>
            <a:off x="304800" y="1905000"/>
            <a:ext cx="8229600" cy="3535363"/>
          </a:xfrm>
          <a:extLst>
            <a:ext uri="{FAA26D3D-D897-4be2-8F04-BA451C77F1D7}">
              <ma14:placeholderFlag xmlns:ma14="http://schemas.microsoft.com/office/mac/drawingml/2011/main" xmlns="" val="1"/>
            </a:ext>
          </a:extLst>
        </p:spPr>
        <p:txBody>
          <a:bodyPr>
            <a:normAutofit/>
          </a:bodyPr>
          <a:lstStyle/>
          <a:p>
            <a:pPr>
              <a:buNone/>
              <a:tabLst>
                <a:tab pos="2286000" algn="l"/>
              </a:tabLst>
              <a:defRPr/>
            </a:pPr>
            <a:r>
              <a:rPr lang="en-US" sz="1400" b="1" dirty="0" smtClean="0">
                <a:latin typeface="Arial"/>
                <a:ea typeface="Calibri" pitchFamily="34" charset="0"/>
                <a:cs typeface="Arial"/>
              </a:rPr>
              <a:t>	</a:t>
            </a:r>
            <a:r>
              <a:rPr lang="en-US" sz="2800" b="1" dirty="0" smtClean="0">
                <a:latin typeface="Arial"/>
                <a:ea typeface="Calibri" pitchFamily="34" charset="0"/>
                <a:cs typeface="Arial"/>
              </a:rPr>
              <a:t/>
            </a:r>
            <a:br>
              <a:rPr lang="en-US" sz="2800" b="1" dirty="0" smtClean="0">
                <a:latin typeface="Arial"/>
                <a:ea typeface="Calibri" pitchFamily="34" charset="0"/>
                <a:cs typeface="Arial"/>
              </a:rPr>
            </a:br>
            <a:r>
              <a:rPr lang="en-US" sz="3200" b="1" dirty="0" smtClean="0">
                <a:latin typeface="Perpetua" pitchFamily="18" charset="0"/>
                <a:ea typeface="Calibri" pitchFamily="34" charset="0"/>
                <a:cs typeface="Arial"/>
              </a:rPr>
              <a:t>Problematic school climate </a:t>
            </a:r>
            <a:r>
              <a:rPr lang="en-US" sz="3200" b="1" dirty="0">
                <a:latin typeface="Perpetua" pitchFamily="18" charset="0"/>
                <a:ea typeface="Calibri" pitchFamily="34" charset="0"/>
                <a:cs typeface="Arial"/>
              </a:rPr>
              <a:t>contributes to negative </a:t>
            </a:r>
            <a:r>
              <a:rPr lang="en-US" sz="3200" b="1" dirty="0" smtClean="0">
                <a:latin typeface="Perpetua" pitchFamily="18" charset="0"/>
                <a:ea typeface="Calibri" pitchFamily="34" charset="0"/>
                <a:cs typeface="Arial"/>
              </a:rPr>
              <a:t>outcomes including:</a:t>
            </a:r>
          </a:p>
          <a:p>
            <a:pPr>
              <a:buFont typeface="Arial" pitchFamily="34" charset="0"/>
              <a:buNone/>
              <a:tabLst>
                <a:tab pos="2286000" algn="l"/>
              </a:tabLst>
              <a:defRPr/>
            </a:pPr>
            <a:endParaRPr lang="en-US" sz="1400" b="1" dirty="0" smtClean="0">
              <a:solidFill>
                <a:srgbClr val="FF0000"/>
              </a:solidFill>
              <a:latin typeface="Arial"/>
              <a:ea typeface="Calibri" pitchFamily="34" charset="0"/>
              <a:cs typeface="Arial"/>
            </a:endParaRPr>
          </a:p>
          <a:p>
            <a:pPr marL="865188" lvl="5" indent="-457200">
              <a:buFontTx/>
              <a:buChar char="•"/>
              <a:tabLst>
                <a:tab pos="2286000" algn="l"/>
              </a:tabLst>
              <a:defRPr/>
            </a:pPr>
            <a:r>
              <a:rPr lang="en-US" sz="2800" b="1" dirty="0" smtClean="0">
                <a:latin typeface="Perpetua" pitchFamily="18" charset="0"/>
                <a:cs typeface="Arial"/>
              </a:rPr>
              <a:t>Bullying victimization</a:t>
            </a:r>
          </a:p>
          <a:p>
            <a:pPr marL="865188" lvl="5" indent="-457200">
              <a:buFontTx/>
              <a:buChar char="•"/>
              <a:tabLst>
                <a:tab pos="2286000" algn="l"/>
              </a:tabLst>
              <a:defRPr/>
            </a:pPr>
            <a:r>
              <a:rPr lang="en-US" sz="2800" dirty="0" smtClean="0">
                <a:latin typeface="Perpetua" pitchFamily="18" charset="0"/>
                <a:cs typeface="Arial"/>
              </a:rPr>
              <a:t>Attendance and school avoidance</a:t>
            </a:r>
          </a:p>
          <a:p>
            <a:pPr marL="865188" lvl="5" indent="-457200">
              <a:buFontTx/>
              <a:buChar char="•"/>
              <a:tabLst>
                <a:tab pos="2286000" algn="l"/>
              </a:tabLst>
              <a:defRPr/>
            </a:pPr>
            <a:r>
              <a:rPr lang="en-US" sz="2800" dirty="0" smtClean="0">
                <a:latin typeface="Perpetua" pitchFamily="18" charset="0"/>
                <a:cs typeface="Arial"/>
              </a:rPr>
              <a:t>Depression and self-esteem</a:t>
            </a:r>
          </a:p>
          <a:p>
            <a:pPr>
              <a:lnSpc>
                <a:spcPct val="80000"/>
              </a:lnSpc>
              <a:buFontTx/>
              <a:buNone/>
              <a:defRPr/>
            </a:pPr>
            <a:endParaRPr lang="en-US" sz="2800" b="1" dirty="0" smtClean="0">
              <a:solidFill>
                <a:srgbClr val="0D0D0D"/>
              </a:solidFill>
              <a:latin typeface="Times New Roman" pitchFamily="18" charset="0"/>
            </a:endParaRPr>
          </a:p>
          <a:p>
            <a:pPr>
              <a:lnSpc>
                <a:spcPct val="80000"/>
              </a:lnSpc>
              <a:buFontTx/>
              <a:buNone/>
              <a:defRPr/>
            </a:pPr>
            <a:endParaRPr lang="en-US" sz="2800" b="1" dirty="0" smtClean="0">
              <a:solidFill>
                <a:srgbClr val="0D0D0D"/>
              </a:solidFill>
              <a:latin typeface="Times New Roman" pitchFamily="18" charset="0"/>
            </a:endParaRPr>
          </a:p>
          <a:p>
            <a:pPr>
              <a:lnSpc>
                <a:spcPct val="80000"/>
              </a:lnSpc>
              <a:buFontTx/>
              <a:buNone/>
              <a:defRPr/>
            </a:pPr>
            <a:endParaRPr lang="en-US" sz="2800" b="1" dirty="0" smtClean="0">
              <a:solidFill>
                <a:srgbClr val="0D0D0D"/>
              </a:solidFill>
              <a:latin typeface="Times New Roman" pitchFamily="18" charset="0"/>
            </a:endParaRPr>
          </a:p>
          <a:p>
            <a:pPr lvl="1">
              <a:lnSpc>
                <a:spcPct val="80000"/>
              </a:lnSpc>
              <a:buFont typeface="Arial" charset="0"/>
              <a:buChar char="–"/>
              <a:defRPr/>
            </a:pPr>
            <a:endParaRPr lang="en-US" sz="1600" i="1" dirty="0" smtClean="0">
              <a:latin typeface="Times New Roman" pitchFamily="18" charset="0"/>
              <a:ea typeface="MS PGothic" pitchFamily="34" charset="-128"/>
            </a:endParaRPr>
          </a:p>
          <a:p>
            <a:pPr>
              <a:buFont typeface="Arial" charset="0"/>
              <a:buChar char="•"/>
              <a:defRPr/>
            </a:pPr>
            <a:endParaRPr lang="en-US" sz="3600" dirty="0"/>
          </a:p>
        </p:txBody>
      </p:sp>
      <p:sp>
        <p:nvSpPr>
          <p:cNvPr id="2" name="Footer Placeholder 1"/>
          <p:cNvSpPr>
            <a:spLocks noGrp="1"/>
          </p:cNvSpPr>
          <p:nvPr>
            <p:ph type="ftr" sz="quarter" idx="10"/>
          </p:nvPr>
        </p:nvSpPr>
        <p:spPr/>
        <p:txBody>
          <a:bodyPr/>
          <a:lstStyle/>
          <a:p>
            <a:pPr>
              <a:defRPr/>
            </a:pPr>
            <a:r>
              <a:rPr lang="en-US" dirty="0" smtClean="0"/>
              <a:t>NASP, 2/19/14</a:t>
            </a:r>
            <a:endParaRPr lang="en-US" dirty="0"/>
          </a:p>
        </p:txBody>
      </p:sp>
      <p:pic>
        <p:nvPicPr>
          <p:cNvPr id="2867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3200399"/>
            <a:ext cx="2286000" cy="286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6286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982663"/>
            <a:ext cx="8229600" cy="1143000"/>
          </a:xfrm>
        </p:spPr>
        <p:txBody>
          <a:bodyPr/>
          <a:lstStyle/>
          <a:p>
            <a:r>
              <a:rPr lang="en-US" b="1" dirty="0" smtClean="0">
                <a:latin typeface="Perpetua" pitchFamily="18" charset="0"/>
                <a:ea typeface="ＭＳ Ｐゴシック" pitchFamily="34" charset="-128"/>
              </a:rPr>
              <a:t>How do we measure use of disciplinary techniques, and use data to guide practices?</a:t>
            </a:r>
          </a:p>
        </p:txBody>
      </p:sp>
      <p:sp>
        <p:nvSpPr>
          <p:cNvPr id="15363" name="Content Placeholder 2"/>
          <p:cNvSpPr>
            <a:spLocks noGrp="1"/>
          </p:cNvSpPr>
          <p:nvPr>
            <p:ph idx="1"/>
          </p:nvPr>
        </p:nvSpPr>
        <p:spPr>
          <a:xfrm>
            <a:off x="457200" y="2438400"/>
            <a:ext cx="8229600" cy="3535363"/>
          </a:xfrm>
        </p:spPr>
        <p:txBody>
          <a:bodyPr/>
          <a:lstStyle/>
          <a:p>
            <a:pPr lvl="1">
              <a:buFont typeface="Arial" panose="020B0604020202020204" pitchFamily="34" charset="0"/>
              <a:buChar char="•"/>
              <a:defRPr/>
            </a:pPr>
            <a:r>
              <a:rPr lang="en-US" sz="2400" dirty="0" smtClean="0">
                <a:latin typeface="Perpetua" pitchFamily="18" charset="0"/>
                <a:ea typeface="MS PGothic" charset="0"/>
              </a:rPr>
              <a:t>DE </a:t>
            </a:r>
            <a:r>
              <a:rPr lang="en-US" sz="2400" dirty="0">
                <a:latin typeface="Perpetua" pitchFamily="18" charset="0"/>
                <a:ea typeface="MS PGothic" charset="0"/>
              </a:rPr>
              <a:t>School Climate Survey: </a:t>
            </a:r>
            <a:r>
              <a:rPr lang="en-US" sz="2400" dirty="0" smtClean="0">
                <a:latin typeface="Perpetua" pitchFamily="18" charset="0"/>
                <a:ea typeface="MS PGothic" charset="0"/>
              </a:rPr>
              <a:t>Student</a:t>
            </a:r>
            <a:r>
              <a:rPr lang="en-US" sz="2400" dirty="0">
                <a:latin typeface="Perpetua" pitchFamily="18" charset="0"/>
                <a:ea typeface="MS PGothic" charset="0"/>
              </a:rPr>
              <a:t> </a:t>
            </a:r>
            <a:r>
              <a:rPr lang="en-US" sz="2400" dirty="0" smtClean="0">
                <a:latin typeface="Perpetua" pitchFamily="18" charset="0"/>
                <a:ea typeface="MS PGothic" charset="0"/>
              </a:rPr>
              <a:t>and Teacher</a:t>
            </a:r>
            <a:r>
              <a:rPr lang="en-US" sz="2400" dirty="0">
                <a:latin typeface="Perpetua" pitchFamily="18" charset="0"/>
                <a:ea typeface="MS PGothic" charset="0"/>
              </a:rPr>
              <a:t>/</a:t>
            </a:r>
            <a:r>
              <a:rPr lang="en-US" sz="2400" dirty="0" smtClean="0">
                <a:latin typeface="Perpetua" pitchFamily="18" charset="0"/>
                <a:ea typeface="MS PGothic" charset="0"/>
              </a:rPr>
              <a:t>Staff</a:t>
            </a:r>
            <a:r>
              <a:rPr lang="en-US" sz="2400" dirty="0">
                <a:latin typeface="Perpetua" pitchFamily="18" charset="0"/>
                <a:ea typeface="MS PGothic" charset="0"/>
              </a:rPr>
              <a:t> </a:t>
            </a:r>
            <a:r>
              <a:rPr lang="en-US" sz="2400" dirty="0" smtClean="0">
                <a:latin typeface="Perpetua" pitchFamily="18" charset="0"/>
                <a:ea typeface="MS PGothic" charset="0"/>
              </a:rPr>
              <a:t>(not Home)</a:t>
            </a:r>
            <a:endParaRPr lang="en-US" sz="2400" dirty="0">
              <a:latin typeface="Perpetua" pitchFamily="18" charset="0"/>
              <a:ea typeface="MS PGothic" charset="0"/>
            </a:endParaRPr>
          </a:p>
          <a:p>
            <a:pPr lvl="1">
              <a:buFont typeface="Arial" panose="020B0604020202020204" pitchFamily="34" charset="0"/>
              <a:buChar char="•"/>
              <a:defRPr/>
            </a:pPr>
            <a:r>
              <a:rPr lang="en-US" sz="2400" dirty="0" smtClean="0">
                <a:latin typeface="Perpetua" pitchFamily="18" charset="0"/>
                <a:ea typeface="MS PGothic" charset="0"/>
              </a:rPr>
              <a:t>DE-PBS </a:t>
            </a:r>
            <a:r>
              <a:rPr lang="en-US" sz="2400" dirty="0">
                <a:latin typeface="Perpetua" pitchFamily="18" charset="0"/>
                <a:ea typeface="MS PGothic" charset="0"/>
              </a:rPr>
              <a:t>Key Features Evaluation </a:t>
            </a:r>
          </a:p>
          <a:p>
            <a:pPr marL="0" indent="0">
              <a:buFont typeface="Arial" charset="0"/>
              <a:buNone/>
              <a:defRPr/>
            </a:pPr>
            <a:endParaRPr lang="en-US" dirty="0"/>
          </a:p>
        </p:txBody>
      </p:sp>
      <p:sp>
        <p:nvSpPr>
          <p:cNvPr id="2" name="Footer Placeholder 1"/>
          <p:cNvSpPr>
            <a:spLocks noGrp="1"/>
          </p:cNvSpPr>
          <p:nvPr>
            <p:ph type="ftr" sz="quarter" idx="10"/>
          </p:nvPr>
        </p:nvSpPr>
        <p:spPr/>
        <p:txBody>
          <a:bodyPr/>
          <a:lstStyle/>
          <a:p>
            <a:pPr>
              <a:defRPr/>
            </a:pPr>
            <a:r>
              <a:rPr lang="en-US" dirty="0" smtClean="0">
                <a:solidFill>
                  <a:schemeClr val="bg1">
                    <a:lumMod val="50000"/>
                  </a:schemeClr>
                </a:solidFill>
              </a:rPr>
              <a:t>NASP, 2/19/14</a:t>
            </a:r>
            <a:endParaRPr lang="en-US" dirty="0">
              <a:solidFill>
                <a:schemeClr val="bg1">
                  <a:lumMod val="50000"/>
                </a:schemeClr>
              </a:solidFill>
            </a:endParaRPr>
          </a:p>
        </p:txBody>
      </p:sp>
      <p:grpSp>
        <p:nvGrpSpPr>
          <p:cNvPr id="9" name="Group 23"/>
          <p:cNvGrpSpPr/>
          <p:nvPr/>
        </p:nvGrpSpPr>
        <p:grpSpPr>
          <a:xfrm>
            <a:off x="2286000" y="4038601"/>
            <a:ext cx="4114800" cy="1698102"/>
            <a:chOff x="533400" y="4853436"/>
            <a:chExt cx="2610320" cy="2601185"/>
          </a:xfrm>
        </p:grpSpPr>
        <p:sp>
          <p:nvSpPr>
            <p:cNvPr id="10" name="Rounded Rectangle 9"/>
            <p:cNvSpPr/>
            <p:nvPr/>
          </p:nvSpPr>
          <p:spPr>
            <a:xfrm>
              <a:off x="533400" y="4853436"/>
              <a:ext cx="2463456" cy="2601185"/>
            </a:xfrm>
            <a:prstGeom prst="roundRect">
              <a:avLst/>
            </a:prstGeom>
            <a:solidFill>
              <a:schemeClr val="accent6"/>
            </a:solid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latin typeface="Perpetua" panose="02020502060401020303" pitchFamily="18" charset="0"/>
              </a:endParaRPr>
            </a:p>
          </p:txBody>
        </p:sp>
        <p:sp>
          <p:nvSpPr>
            <p:cNvPr id="11" name="TextBox 10"/>
            <p:cNvSpPr txBox="1"/>
            <p:nvPr/>
          </p:nvSpPr>
          <p:spPr>
            <a:xfrm>
              <a:off x="680036" y="4997795"/>
              <a:ext cx="2463684" cy="2310144"/>
            </a:xfrm>
            <a:prstGeom prst="rect">
              <a:avLst/>
            </a:prstGeom>
            <a:noFill/>
          </p:spPr>
          <p:txBody>
            <a:bodyPr wrap="square" rtlCol="0">
              <a:spAutoFit/>
            </a:bodyPr>
            <a:lstStyle/>
            <a:p>
              <a:r>
                <a:rPr lang="en-US" sz="2000" b="1" dirty="0" smtClean="0">
                  <a:solidFill>
                    <a:prstClr val="black"/>
                  </a:solidFill>
                  <a:latin typeface="Perpetua" panose="02020502060401020303" pitchFamily="18" charset="0"/>
                </a:rPr>
                <a:t>Disciplinary  Techniques </a:t>
              </a:r>
            </a:p>
            <a:p>
              <a:pPr marL="342900" indent="-342900">
                <a:buFont typeface="Arial" panose="020B0604020202020204" pitchFamily="34" charset="0"/>
                <a:buChar char="•"/>
              </a:pPr>
              <a:r>
                <a:rPr lang="en-US" sz="2400" dirty="0" smtClean="0">
                  <a:solidFill>
                    <a:prstClr val="black"/>
                  </a:solidFill>
                  <a:latin typeface="Perpetua" panose="02020502060401020303" pitchFamily="18" charset="0"/>
                </a:rPr>
                <a:t>Positive</a:t>
              </a:r>
              <a:endParaRPr lang="en-US" sz="2400" dirty="0">
                <a:solidFill>
                  <a:prstClr val="black"/>
                </a:solidFill>
                <a:latin typeface="Perpetua" panose="02020502060401020303" pitchFamily="18" charset="0"/>
              </a:endParaRPr>
            </a:p>
            <a:p>
              <a:pPr marL="342900" indent="-342900">
                <a:buFont typeface="Arial" panose="020B0604020202020204" pitchFamily="34" charset="0"/>
                <a:buChar char="•"/>
              </a:pPr>
              <a:r>
                <a:rPr lang="en-US" sz="2400" dirty="0" smtClean="0">
                  <a:solidFill>
                    <a:prstClr val="black"/>
                  </a:solidFill>
                  <a:latin typeface="Perpetua" panose="02020502060401020303" pitchFamily="18" charset="0"/>
                </a:rPr>
                <a:t>Punitive</a:t>
              </a:r>
              <a:endParaRPr lang="en-US" sz="2400" dirty="0">
                <a:solidFill>
                  <a:prstClr val="black"/>
                </a:solidFill>
                <a:latin typeface="Perpetua" panose="02020502060401020303" pitchFamily="18" charset="0"/>
              </a:endParaRPr>
            </a:p>
            <a:p>
              <a:pPr marL="342900" indent="-342900">
                <a:buFont typeface="Arial" panose="020B0604020202020204" pitchFamily="34" charset="0"/>
                <a:buChar char="•"/>
              </a:pPr>
              <a:r>
                <a:rPr lang="en-US" sz="2400" dirty="0" smtClean="0">
                  <a:solidFill>
                    <a:prstClr val="black"/>
                  </a:solidFill>
                  <a:latin typeface="Perpetua" panose="02020502060401020303" pitchFamily="18" charset="0"/>
                </a:rPr>
                <a:t>Social-emotional Learning</a:t>
              </a:r>
              <a:endParaRPr lang="en-US" sz="2400" b="1" dirty="0">
                <a:solidFill>
                  <a:prstClr val="black"/>
                </a:solidFill>
                <a:latin typeface="Perpetua" panose="02020502060401020303" pitchFamily="18" charset="0"/>
              </a:endParaRPr>
            </a:p>
          </p:txBody>
        </p:sp>
      </p:grpSp>
    </p:spTree>
    <p:extLst>
      <p:ext uri="{BB962C8B-B14F-4D97-AF65-F5344CB8AC3E}">
        <p14:creationId xmlns:p14="http://schemas.microsoft.com/office/powerpoint/2010/main" val="964255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571500"/>
            <a:ext cx="8229600" cy="1143000"/>
          </a:xfrm>
        </p:spPr>
        <p:txBody>
          <a:bodyPr/>
          <a:lstStyle/>
          <a:p>
            <a:r>
              <a:rPr lang="en-US" b="1" dirty="0">
                <a:latin typeface="Perpetua" panose="02020502060401020303" pitchFamily="18" charset="0"/>
              </a:rPr>
              <a:t>Rubric 2: </a:t>
            </a:r>
            <a:r>
              <a:rPr lang="en-US" b="1" dirty="0">
                <a:latin typeface="Perpetua" panose="02020502060401020303" pitchFamily="18" charset="0"/>
                <a:ea typeface="Geneva" pitchFamily="29" charset="0"/>
                <a:cs typeface="Geneva" pitchFamily="29" charset="0"/>
              </a:rPr>
              <a:t>Prevention - Implementing </a:t>
            </a:r>
            <a:br>
              <a:rPr lang="en-US" b="1" dirty="0">
                <a:latin typeface="Perpetua" panose="02020502060401020303" pitchFamily="18" charset="0"/>
                <a:ea typeface="Geneva" pitchFamily="29" charset="0"/>
                <a:cs typeface="Geneva" pitchFamily="29" charset="0"/>
              </a:rPr>
            </a:br>
            <a:r>
              <a:rPr lang="en-US" b="1" dirty="0" smtClean="0">
                <a:latin typeface="Perpetua" panose="02020502060401020303" pitchFamily="18" charset="0"/>
                <a:ea typeface="Geneva" pitchFamily="29" charset="0"/>
                <a:cs typeface="Geneva" pitchFamily="29" charset="0"/>
              </a:rPr>
              <a:t>School-wide </a:t>
            </a:r>
            <a:r>
              <a:rPr lang="en-US" b="1" dirty="0">
                <a:latin typeface="Perpetua" panose="02020502060401020303" pitchFamily="18" charset="0"/>
                <a:ea typeface="Geneva" pitchFamily="29" charset="0"/>
                <a:cs typeface="Geneva" pitchFamily="29" charset="0"/>
              </a:rPr>
              <a:t>&amp; Classroom Systems</a:t>
            </a:r>
            <a:endParaRPr lang="en-US" b="1" dirty="0" smtClean="0">
              <a:latin typeface="Perpetua" panose="02020502060401020303" pitchFamily="18" charset="0"/>
            </a:endParaRPr>
          </a:p>
        </p:txBody>
      </p:sp>
      <p:sp>
        <p:nvSpPr>
          <p:cNvPr id="71683" name="Content Placeholder 2"/>
          <p:cNvSpPr>
            <a:spLocks noGrp="1"/>
          </p:cNvSpPr>
          <p:nvPr>
            <p:ph idx="1"/>
          </p:nvPr>
        </p:nvSpPr>
        <p:spPr>
          <a:xfrm>
            <a:off x="457200" y="1714501"/>
            <a:ext cx="8229600" cy="1333500"/>
          </a:xfrm>
        </p:spPr>
        <p:txBody>
          <a:bodyPr/>
          <a:lstStyle/>
          <a:p>
            <a:r>
              <a:rPr lang="en-US" sz="2400" dirty="0">
                <a:latin typeface="Perpetua" panose="02020502060401020303" pitchFamily="18" charset="0"/>
              </a:rPr>
              <a:t>Students are recognized for their good behavior (E.g., verbal praise, </a:t>
            </a:r>
            <a:r>
              <a:rPr lang="en-US" sz="2400" dirty="0" smtClean="0">
                <a:latin typeface="Perpetua" panose="02020502060401020303" pitchFamily="18" charset="0"/>
              </a:rPr>
              <a:t>ticket, </a:t>
            </a:r>
            <a:r>
              <a:rPr lang="en-US" sz="2400" dirty="0">
                <a:latin typeface="Perpetua" panose="02020502060401020303" pitchFamily="18" charset="0"/>
              </a:rPr>
              <a:t>privilege), and can state the reason for recognition</a:t>
            </a:r>
            <a:r>
              <a:rPr lang="en-US" sz="2400" dirty="0" smtClean="0">
                <a:latin typeface="Perpetua" panose="02020502060401020303" pitchFamily="18" charset="0"/>
              </a:rPr>
              <a:t>.</a:t>
            </a:r>
          </a:p>
          <a:p>
            <a:r>
              <a:rPr lang="en-US" sz="2400" dirty="0" smtClean="0">
                <a:latin typeface="Perpetua" panose="02020502060401020303" pitchFamily="18" charset="0"/>
              </a:rPr>
              <a:t>Source: Student Interview</a:t>
            </a:r>
          </a:p>
          <a:p>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dirty="0">
                <a:solidFill>
                  <a:schemeClr val="bg1">
                    <a:lumMod val="50000"/>
                  </a:schemeClr>
                </a:solidFill>
              </a:rPr>
              <a:t>NASP, 2/19/14</a:t>
            </a:r>
          </a:p>
        </p:txBody>
      </p:sp>
      <p:graphicFrame>
        <p:nvGraphicFramePr>
          <p:cNvPr id="6" name="Table 5"/>
          <p:cNvGraphicFramePr>
            <a:graphicFrameLocks noGrp="1"/>
          </p:cNvGraphicFramePr>
          <p:nvPr>
            <p:extLst>
              <p:ext uri="{D42A27DB-BD31-4B8C-83A1-F6EECF244321}">
                <p14:modId xmlns:p14="http://schemas.microsoft.com/office/powerpoint/2010/main" val="1303753778"/>
              </p:ext>
            </p:extLst>
          </p:nvPr>
        </p:nvGraphicFramePr>
        <p:xfrm>
          <a:off x="228600" y="3429000"/>
          <a:ext cx="8686800" cy="2363745"/>
        </p:xfrm>
        <a:graphic>
          <a:graphicData uri="http://schemas.openxmlformats.org/drawingml/2006/table">
            <a:tbl>
              <a:tblPr/>
              <a:tblGrid>
                <a:gridCol w="3886200"/>
                <a:gridCol w="1676400"/>
                <a:gridCol w="1676400"/>
                <a:gridCol w="1447800"/>
              </a:tblGrid>
              <a:tr h="3032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Perpetua" panose="02020502060401020303" pitchFamily="18" charset="0"/>
                          <a:cs typeface="Times New Roman" pitchFamily="29" charset="0"/>
                        </a:rPr>
                        <a:t>3</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Perpetua" panose="02020502060401020303" pitchFamily="18" charset="0"/>
                          <a:cs typeface="Times New Roman" pitchFamily="29" charset="0"/>
                        </a:rPr>
                        <a:t>2</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Perpetua" panose="02020502060401020303" pitchFamily="18" charset="0"/>
                          <a:cs typeface="Times New Roman" pitchFamily="29" charset="0"/>
                        </a:rPr>
                        <a:t>1</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Perpetua" panose="02020502060401020303" pitchFamily="18" charset="0"/>
                          <a:cs typeface="Times New Roman" pitchFamily="29" charset="0"/>
                        </a:rPr>
                        <a:t>0</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2058945">
                <a:tc>
                  <a:txBody>
                    <a:bodyPr/>
                    <a:lstStyle/>
                    <a:p>
                      <a:r>
                        <a:rPr lang="en-US" sz="2000" kern="1200" dirty="0" smtClean="0">
                          <a:solidFill>
                            <a:schemeClr val="tx1"/>
                          </a:solidFill>
                          <a:effectLst/>
                          <a:latin typeface="Perpetua" panose="02020502060401020303" pitchFamily="18" charset="0"/>
                          <a:ea typeface="+mn-ea"/>
                          <a:cs typeface="+mn-cs"/>
                        </a:rPr>
                        <a:t>13-15 students interviewed stated they were recognized during the last week and why. </a:t>
                      </a:r>
                      <a:endParaRPr lang="en-US" sz="2000" kern="1200" dirty="0" smtClean="0">
                        <a:solidFill>
                          <a:schemeClr val="tx1"/>
                        </a:solidFill>
                        <a:latin typeface="Perpetua" panose="02020502060401020303" pitchFamily="18" charset="0"/>
                        <a:ea typeface="Geneva" pitchFamily="-65" charset="-128"/>
                        <a:cs typeface="Geneva" pitchFamily="-65"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2000" kern="1200" dirty="0" smtClean="0">
                          <a:solidFill>
                            <a:schemeClr val="tx1"/>
                          </a:solidFill>
                          <a:effectLst/>
                          <a:latin typeface="Perpetua" panose="02020502060401020303" pitchFamily="18" charset="0"/>
                          <a:ea typeface="+mn-ea"/>
                          <a:cs typeface="+mn-cs"/>
                        </a:rPr>
                        <a:t>11-12 students interviewed.</a:t>
                      </a:r>
                      <a:endParaRPr lang="en-US" sz="2000" kern="1200" dirty="0" smtClean="0">
                        <a:solidFill>
                          <a:schemeClr val="tx1"/>
                        </a:solidFill>
                        <a:latin typeface="Perpetua" panose="02020502060401020303" pitchFamily="18" charset="0"/>
                        <a:ea typeface="Geneva" pitchFamily="-65" charset="-128"/>
                        <a:cs typeface="Geneva" pitchFamily="-65"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Perpetua" panose="02020502060401020303" pitchFamily="18" charset="0"/>
                          <a:ea typeface="+mn-ea"/>
                          <a:cs typeface="+mn-cs"/>
                        </a:rPr>
                        <a:t>8-10 students </a:t>
                      </a:r>
                      <a:r>
                        <a:rPr lang="en-US" sz="2000" kern="1200" dirty="0" smtClean="0">
                          <a:solidFill>
                            <a:schemeClr val="tx1"/>
                          </a:solidFill>
                          <a:effectLst/>
                          <a:latin typeface="Perpetua" panose="02020502060401020303" pitchFamily="18" charset="0"/>
                          <a:ea typeface="+mn-ea"/>
                          <a:cs typeface="+mn-cs"/>
                        </a:rPr>
                        <a:t>interviewed. </a:t>
                      </a:r>
                      <a:endParaRPr lang="en-US" sz="2000" kern="1200" dirty="0" smtClean="0">
                        <a:solidFill>
                          <a:schemeClr val="tx1"/>
                        </a:solidFill>
                        <a:latin typeface="Perpetua" panose="02020502060401020303" pitchFamily="18" charset="0"/>
                        <a:ea typeface="Geneva" pitchFamily="-65" charset="-128"/>
                        <a:cs typeface="Geneva" pitchFamily="-65"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sz="2000" kern="1200" dirty="0" smtClean="0">
                          <a:solidFill>
                            <a:schemeClr val="tx1"/>
                          </a:solidFill>
                          <a:effectLst/>
                          <a:latin typeface="Perpetua" panose="02020502060401020303" pitchFamily="18" charset="0"/>
                          <a:ea typeface="+mn-ea"/>
                          <a:cs typeface="+mn-cs"/>
                        </a:rPr>
                        <a:t>0-7 students </a:t>
                      </a:r>
                      <a:r>
                        <a:rPr lang="en-US" sz="2000" kern="1200" dirty="0" smtClean="0">
                          <a:solidFill>
                            <a:schemeClr val="tx1"/>
                          </a:solidFill>
                          <a:effectLst/>
                          <a:latin typeface="Perpetua" panose="02020502060401020303" pitchFamily="18" charset="0"/>
                          <a:ea typeface="+mn-ea"/>
                          <a:cs typeface="+mn-cs"/>
                        </a:rPr>
                        <a:t>interviewed. </a:t>
                      </a:r>
                      <a:endParaRPr lang="en-US" sz="2000" kern="1200" dirty="0" smtClean="0">
                        <a:solidFill>
                          <a:schemeClr val="tx1"/>
                        </a:solidFill>
                        <a:latin typeface="Perpetua" panose="02020502060401020303" pitchFamily="18" charset="0"/>
                        <a:ea typeface="Geneva" pitchFamily="-65" charset="-128"/>
                        <a:cs typeface="Geneva" pitchFamily="-65"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532592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381000"/>
            <a:ext cx="8229600" cy="1143000"/>
          </a:xfrm>
        </p:spPr>
        <p:txBody>
          <a:bodyPr/>
          <a:lstStyle/>
          <a:p>
            <a:r>
              <a:rPr lang="en-US" b="1" dirty="0" smtClean="0">
                <a:latin typeface="Perpetua" panose="02020502060401020303" pitchFamily="18" charset="0"/>
              </a:rPr>
              <a:t>Rubric 4: Developing Self-Discipline</a:t>
            </a:r>
          </a:p>
        </p:txBody>
      </p:sp>
      <p:sp>
        <p:nvSpPr>
          <p:cNvPr id="71683" name="Content Placeholder 2"/>
          <p:cNvSpPr>
            <a:spLocks noGrp="1"/>
          </p:cNvSpPr>
          <p:nvPr>
            <p:ph idx="1"/>
          </p:nvPr>
        </p:nvSpPr>
        <p:spPr>
          <a:xfrm>
            <a:off x="381000" y="1295400"/>
            <a:ext cx="8382000" cy="1333500"/>
          </a:xfrm>
        </p:spPr>
        <p:txBody>
          <a:bodyPr/>
          <a:lstStyle/>
          <a:p>
            <a:r>
              <a:rPr lang="en-US" sz="2400" dirty="0">
                <a:latin typeface="Perpetua" panose="02020502060401020303" pitchFamily="18" charset="0"/>
              </a:rPr>
              <a:t>Teachers can give specific examples of recognizing students for desired behaviors that include reasons for the desired behavior other than extrinsic rewards/teacher recognition</a:t>
            </a:r>
            <a:r>
              <a:rPr lang="en-US" sz="2400" dirty="0" smtClean="0">
                <a:latin typeface="Perpetua" panose="02020502060401020303" pitchFamily="18" charset="0"/>
              </a:rPr>
              <a:t>.</a:t>
            </a:r>
          </a:p>
          <a:p>
            <a:r>
              <a:rPr lang="en-US" sz="2400" dirty="0" smtClean="0">
                <a:latin typeface="Perpetua" panose="02020502060401020303" pitchFamily="18" charset="0"/>
              </a:rPr>
              <a:t>Source: Staff Interviews</a:t>
            </a:r>
          </a:p>
          <a:p>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dirty="0">
                <a:solidFill>
                  <a:schemeClr val="bg1">
                    <a:lumMod val="50000"/>
                  </a:schemeClr>
                </a:solidFill>
              </a:rPr>
              <a:t>NASP, 2/19/14</a:t>
            </a:r>
          </a:p>
        </p:txBody>
      </p:sp>
      <p:graphicFrame>
        <p:nvGraphicFramePr>
          <p:cNvPr id="7" name="Table 6"/>
          <p:cNvGraphicFramePr>
            <a:graphicFrameLocks noGrp="1"/>
          </p:cNvGraphicFramePr>
          <p:nvPr>
            <p:extLst>
              <p:ext uri="{D42A27DB-BD31-4B8C-83A1-F6EECF244321}">
                <p14:modId xmlns:p14="http://schemas.microsoft.com/office/powerpoint/2010/main" val="391594332"/>
              </p:ext>
            </p:extLst>
          </p:nvPr>
        </p:nvGraphicFramePr>
        <p:xfrm>
          <a:off x="228600" y="3352800"/>
          <a:ext cx="8686800" cy="2550495"/>
        </p:xfrm>
        <a:graphic>
          <a:graphicData uri="http://schemas.openxmlformats.org/drawingml/2006/table">
            <a:tbl>
              <a:tblPr/>
              <a:tblGrid>
                <a:gridCol w="4038600"/>
                <a:gridCol w="1524000"/>
                <a:gridCol w="1676400"/>
                <a:gridCol w="1447800"/>
              </a:tblGrid>
              <a:tr h="320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Perpetua" panose="02020502060401020303" pitchFamily="18" charset="0"/>
                          <a:cs typeface="Times New Roman" pitchFamily="29" charset="0"/>
                        </a:rPr>
                        <a:t>3</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panose="02020502060401020303" pitchFamily="18" charset="0"/>
                          <a:cs typeface="Times New Roman" pitchFamily="29" charset="0"/>
                        </a:rPr>
                        <a:t>2</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panose="02020502060401020303" pitchFamily="18" charset="0"/>
                          <a:cs typeface="Times New Roman" pitchFamily="29" charset="0"/>
                        </a:rPr>
                        <a:t>1</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panose="02020502060401020303" pitchFamily="18" charset="0"/>
                          <a:cs typeface="Times New Roman" pitchFamily="29" charset="0"/>
                        </a:rPr>
                        <a:t>0</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2175175">
                <a:tc>
                  <a:txBody>
                    <a:bodyPr/>
                    <a:lstStyle/>
                    <a:p>
                      <a:pPr marL="0" marR="0" algn="l">
                        <a:lnSpc>
                          <a:spcPct val="115000"/>
                        </a:lnSpc>
                        <a:spcBef>
                          <a:spcPts val="0"/>
                        </a:spcBef>
                        <a:spcAft>
                          <a:spcPts val="1000"/>
                        </a:spcAft>
                      </a:pPr>
                      <a:r>
                        <a:rPr lang="en-US" sz="2400" dirty="0">
                          <a:effectLst/>
                          <a:latin typeface="Perpetua" panose="02020502060401020303" pitchFamily="18" charset="0"/>
                          <a:ea typeface="Calibri"/>
                          <a:cs typeface="Calibri"/>
                        </a:rPr>
                        <a:t>9-10 staff can give a specific example of recognizing students for not only the behavior, but reasons other than extrinsic rewards/teacher recognition.</a:t>
                      </a:r>
                      <a:endParaRPr lang="en-US" sz="2400" dirty="0">
                        <a:effectLst/>
                        <a:latin typeface="Perpetua" panose="02020502060401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l">
                        <a:lnSpc>
                          <a:spcPct val="115000"/>
                        </a:lnSpc>
                        <a:spcBef>
                          <a:spcPts val="0"/>
                        </a:spcBef>
                        <a:spcAft>
                          <a:spcPts val="1000"/>
                        </a:spcAft>
                      </a:pPr>
                      <a:r>
                        <a:rPr lang="en-US" sz="2400">
                          <a:effectLst/>
                          <a:latin typeface="Perpetua" panose="02020502060401020303" pitchFamily="18" charset="0"/>
                          <a:ea typeface="Calibri"/>
                          <a:cs typeface="Calibri"/>
                        </a:rPr>
                        <a:t>8 staff can give a specific example.</a:t>
                      </a:r>
                      <a:endParaRPr lang="en-US" sz="2400">
                        <a:effectLst/>
                        <a:latin typeface="Perpetua" panose="02020502060401020303" pitchFamily="18" charset="0"/>
                        <a:ea typeface="Calibri"/>
                        <a:cs typeface="Times New Roman"/>
                      </a:endParaRPr>
                    </a:p>
                    <a:p>
                      <a:pPr marL="0" marR="0" algn="l">
                        <a:lnSpc>
                          <a:spcPct val="115000"/>
                        </a:lnSpc>
                        <a:spcBef>
                          <a:spcPts val="0"/>
                        </a:spcBef>
                        <a:spcAft>
                          <a:spcPts val="1000"/>
                        </a:spcAft>
                      </a:pPr>
                      <a:r>
                        <a:rPr lang="en-US" sz="2400">
                          <a:effectLst/>
                          <a:latin typeface="Perpetua" panose="02020502060401020303" pitchFamily="18" charset="0"/>
                          <a:ea typeface="Calibri"/>
                          <a:cs typeface="Calibri"/>
                        </a:rPr>
                        <a:t> </a:t>
                      </a:r>
                      <a:endParaRPr lang="en-US" sz="2400">
                        <a:effectLst/>
                        <a:latin typeface="Perpetua" panose="02020502060401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l">
                        <a:lnSpc>
                          <a:spcPct val="115000"/>
                        </a:lnSpc>
                        <a:spcBef>
                          <a:spcPts val="0"/>
                        </a:spcBef>
                        <a:spcAft>
                          <a:spcPts val="1000"/>
                        </a:spcAft>
                      </a:pPr>
                      <a:r>
                        <a:rPr lang="en-US" sz="2400">
                          <a:effectLst/>
                          <a:latin typeface="Perpetua" panose="02020502060401020303" pitchFamily="18" charset="0"/>
                          <a:ea typeface="Calibri"/>
                          <a:cs typeface="Calibri"/>
                        </a:rPr>
                        <a:t>6-7 staff can give a specific example.</a:t>
                      </a:r>
                      <a:endParaRPr lang="en-US" sz="2400">
                        <a:effectLst/>
                        <a:latin typeface="Perpetua" panose="02020502060401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l">
                        <a:lnSpc>
                          <a:spcPct val="115000"/>
                        </a:lnSpc>
                        <a:spcBef>
                          <a:spcPts val="0"/>
                        </a:spcBef>
                        <a:spcAft>
                          <a:spcPts val="1000"/>
                        </a:spcAft>
                      </a:pPr>
                      <a:r>
                        <a:rPr lang="en-US" sz="2400" dirty="0">
                          <a:effectLst/>
                          <a:latin typeface="Perpetua" panose="02020502060401020303" pitchFamily="18" charset="0"/>
                          <a:ea typeface="Calibri"/>
                          <a:cs typeface="Calibri"/>
                        </a:rPr>
                        <a:t>0-5 staff can give a specific example.</a:t>
                      </a:r>
                      <a:endParaRPr lang="en-US" sz="2400" dirty="0">
                        <a:effectLst/>
                        <a:latin typeface="Perpetua" panose="02020502060401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930140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381000"/>
            <a:ext cx="8229600" cy="1143000"/>
          </a:xfrm>
        </p:spPr>
        <p:txBody>
          <a:bodyPr/>
          <a:lstStyle/>
          <a:p>
            <a:r>
              <a:rPr lang="en-US" b="1" dirty="0" smtClean="0">
                <a:latin typeface="Perpetua" panose="02020502060401020303" pitchFamily="18" charset="0"/>
              </a:rPr>
              <a:t>Rubric 3: Correcting Behavior Problems</a:t>
            </a:r>
          </a:p>
        </p:txBody>
      </p:sp>
      <p:sp>
        <p:nvSpPr>
          <p:cNvPr id="71683" name="Content Placeholder 2"/>
          <p:cNvSpPr>
            <a:spLocks noGrp="1"/>
          </p:cNvSpPr>
          <p:nvPr>
            <p:ph idx="1"/>
          </p:nvPr>
        </p:nvSpPr>
        <p:spPr>
          <a:xfrm>
            <a:off x="457200" y="1295400"/>
            <a:ext cx="8382000" cy="1333500"/>
          </a:xfrm>
        </p:spPr>
        <p:txBody>
          <a:bodyPr/>
          <a:lstStyle/>
          <a:p>
            <a:r>
              <a:rPr lang="en-US" sz="2400" dirty="0">
                <a:latin typeface="Perpetua" panose="02020502060401020303" pitchFamily="18" charset="0"/>
              </a:rPr>
              <a:t>School Staff view </a:t>
            </a:r>
            <a:r>
              <a:rPr lang="en-US" sz="2400" b="1" dirty="0">
                <a:latin typeface="Perpetua" panose="02020502060401020303" pitchFamily="18" charset="0"/>
              </a:rPr>
              <a:t>c</a:t>
            </a:r>
            <a:r>
              <a:rPr lang="en-US" sz="2400" dirty="0">
                <a:latin typeface="Perpetua" panose="02020502060401020303" pitchFamily="18" charset="0"/>
              </a:rPr>
              <a:t>orrection not just as use of punishment or consequences but also as opportunity to help develop social &amp; emotional problem solving/decision making skills of self-discipline and </a:t>
            </a:r>
            <a:r>
              <a:rPr lang="en-US" sz="2400" dirty="0" err="1">
                <a:latin typeface="Perpetua" panose="02020502060401020303" pitchFamily="18" charset="0"/>
              </a:rPr>
              <a:t>prosocial</a:t>
            </a:r>
            <a:r>
              <a:rPr lang="en-US" sz="2400" dirty="0">
                <a:latin typeface="Perpetua" panose="02020502060401020303" pitchFamily="18" charset="0"/>
              </a:rPr>
              <a:t> behavior</a:t>
            </a:r>
            <a:r>
              <a:rPr lang="en-US" sz="2400" dirty="0" smtClean="0">
                <a:latin typeface="Perpetua" panose="02020502060401020303" pitchFamily="18" charset="0"/>
              </a:rPr>
              <a:t>.</a:t>
            </a:r>
          </a:p>
          <a:p>
            <a:r>
              <a:rPr lang="en-US" sz="2400" dirty="0" smtClean="0">
                <a:latin typeface="Perpetua" panose="02020502060401020303" pitchFamily="18" charset="0"/>
              </a:rPr>
              <a:t>Source: Staff Interviews</a:t>
            </a:r>
          </a:p>
          <a:p>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dirty="0">
                <a:solidFill>
                  <a:schemeClr val="bg1">
                    <a:lumMod val="50000"/>
                  </a:schemeClr>
                </a:solidFill>
              </a:rPr>
              <a:t>NASP, 2/19/14</a:t>
            </a:r>
          </a:p>
        </p:txBody>
      </p:sp>
      <p:graphicFrame>
        <p:nvGraphicFramePr>
          <p:cNvPr id="7" name="Table 6"/>
          <p:cNvGraphicFramePr>
            <a:graphicFrameLocks noGrp="1"/>
          </p:cNvGraphicFramePr>
          <p:nvPr>
            <p:extLst>
              <p:ext uri="{D42A27DB-BD31-4B8C-83A1-F6EECF244321}">
                <p14:modId xmlns:p14="http://schemas.microsoft.com/office/powerpoint/2010/main" val="2614001353"/>
              </p:ext>
            </p:extLst>
          </p:nvPr>
        </p:nvGraphicFramePr>
        <p:xfrm>
          <a:off x="228600" y="3352800"/>
          <a:ext cx="8686800" cy="2758775"/>
        </p:xfrm>
        <a:graphic>
          <a:graphicData uri="http://schemas.openxmlformats.org/drawingml/2006/table">
            <a:tbl>
              <a:tblPr/>
              <a:tblGrid>
                <a:gridCol w="4038600"/>
                <a:gridCol w="1524000"/>
                <a:gridCol w="1676400"/>
                <a:gridCol w="1447800"/>
              </a:tblGrid>
              <a:tr h="320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Perpetua" panose="02020502060401020303" pitchFamily="18" charset="0"/>
                          <a:cs typeface="Times New Roman" pitchFamily="29" charset="0"/>
                        </a:rPr>
                        <a:t>3</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panose="02020502060401020303" pitchFamily="18" charset="0"/>
                          <a:cs typeface="Times New Roman" pitchFamily="29" charset="0"/>
                        </a:rPr>
                        <a:t>2</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panose="02020502060401020303" pitchFamily="18" charset="0"/>
                          <a:cs typeface="Times New Roman" pitchFamily="29" charset="0"/>
                        </a:rPr>
                        <a:t>1</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Perpetua" panose="02020502060401020303" pitchFamily="18" charset="0"/>
                          <a:cs typeface="Times New Roman" pitchFamily="29" charset="0"/>
                        </a:rPr>
                        <a:t>0</a:t>
                      </a:r>
                    </a:p>
                  </a:txBody>
                  <a:tcPr marL="45063" marR="4506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2175175">
                <a:tc>
                  <a:txBody>
                    <a:bodyPr/>
                    <a:lstStyle/>
                    <a:p>
                      <a:r>
                        <a:rPr lang="en-US" sz="2000" kern="1200" dirty="0" smtClean="0">
                          <a:solidFill>
                            <a:schemeClr val="tx1"/>
                          </a:solidFill>
                          <a:effectLst/>
                          <a:latin typeface="Perpetua" panose="02020502060401020303" pitchFamily="18" charset="0"/>
                          <a:ea typeface="+mn-ea"/>
                          <a:cs typeface="+mn-cs"/>
                        </a:rPr>
                        <a:t>9 -10  staff interviewed respond that when a student is corrected for a behavior problem, the intervention includes (in addition to any punitive consequence or reinforcement system) strategies or techniques designed specifically to develop social &amp; emotional problem solving/decision making skills</a:t>
                      </a:r>
                      <a:endParaRPr lang="en-US" sz="2000" kern="1200" dirty="0" smtClean="0">
                        <a:solidFill>
                          <a:schemeClr val="tx1"/>
                        </a:solidFill>
                        <a:latin typeface="Perpetua" panose="02020502060401020303" pitchFamily="18" charset="0"/>
                        <a:ea typeface="Geneva" pitchFamily="-65" charset="-128"/>
                        <a:cs typeface="Geneva" pitchFamily="-65"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l">
                        <a:lnSpc>
                          <a:spcPct val="115000"/>
                        </a:lnSpc>
                        <a:spcBef>
                          <a:spcPts val="0"/>
                        </a:spcBef>
                        <a:spcAft>
                          <a:spcPts val="1000"/>
                        </a:spcAft>
                      </a:pPr>
                      <a:r>
                        <a:rPr lang="en-US" sz="2000" dirty="0">
                          <a:effectLst/>
                          <a:latin typeface="Perpetua" panose="02020502060401020303" pitchFamily="18" charset="0"/>
                          <a:ea typeface="Calibri"/>
                          <a:cs typeface="Calibri"/>
                        </a:rPr>
                        <a:t>8 teachers/staff interviewed </a:t>
                      </a:r>
                      <a:endParaRPr lang="en-US" sz="2000" dirty="0">
                        <a:effectLst/>
                        <a:latin typeface="Perpetua" panose="02020502060401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l">
                        <a:lnSpc>
                          <a:spcPct val="115000"/>
                        </a:lnSpc>
                        <a:spcBef>
                          <a:spcPts val="0"/>
                        </a:spcBef>
                        <a:spcAft>
                          <a:spcPts val="1000"/>
                        </a:spcAft>
                      </a:pPr>
                      <a:r>
                        <a:rPr lang="en-US" sz="2000">
                          <a:effectLst/>
                          <a:latin typeface="Perpetua" panose="02020502060401020303" pitchFamily="18" charset="0"/>
                          <a:ea typeface="Calibri"/>
                          <a:cs typeface="Calibri"/>
                        </a:rPr>
                        <a:t>6-7 teachers/staff interviewed </a:t>
                      </a:r>
                      <a:endParaRPr lang="en-US" sz="2000">
                        <a:effectLst/>
                        <a:latin typeface="Perpetua" panose="02020502060401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gn="l">
                        <a:lnSpc>
                          <a:spcPct val="115000"/>
                        </a:lnSpc>
                        <a:spcBef>
                          <a:spcPts val="0"/>
                        </a:spcBef>
                        <a:spcAft>
                          <a:spcPts val="1000"/>
                        </a:spcAft>
                      </a:pPr>
                      <a:r>
                        <a:rPr lang="en-US" sz="2000" dirty="0">
                          <a:effectLst/>
                          <a:latin typeface="Perpetua" panose="02020502060401020303" pitchFamily="18" charset="0"/>
                          <a:ea typeface="Calibri"/>
                          <a:cs typeface="Calibri"/>
                        </a:rPr>
                        <a:t>0-5 teachers/staff interviewed </a:t>
                      </a:r>
                      <a:endParaRPr lang="en-US" sz="2000" dirty="0">
                        <a:effectLst/>
                        <a:latin typeface="Perpetua" panose="02020502060401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524787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609600" y="533400"/>
            <a:ext cx="8229600" cy="1143000"/>
          </a:xfrm>
        </p:spPr>
        <p:txBody>
          <a:bodyPr/>
          <a:lstStyle/>
          <a:p>
            <a:r>
              <a:rPr lang="en-US" b="1" dirty="0">
                <a:latin typeface="Perpetua" panose="02020502060401020303" pitchFamily="18" charset="0"/>
              </a:rPr>
              <a:t>Rubric 4: Developing Self-Discipline</a:t>
            </a:r>
            <a:endParaRPr lang="en-US" b="1" dirty="0" smtClean="0"/>
          </a:p>
        </p:txBody>
      </p:sp>
      <p:sp>
        <p:nvSpPr>
          <p:cNvPr id="73731" name="Content Placeholder 2"/>
          <p:cNvSpPr>
            <a:spLocks noGrp="1"/>
          </p:cNvSpPr>
          <p:nvPr>
            <p:ph idx="1"/>
          </p:nvPr>
        </p:nvSpPr>
        <p:spPr>
          <a:xfrm>
            <a:off x="457200" y="1600200"/>
            <a:ext cx="8229600" cy="1219200"/>
          </a:xfrm>
        </p:spPr>
        <p:txBody>
          <a:bodyPr/>
          <a:lstStyle/>
          <a:p>
            <a:r>
              <a:rPr lang="en-US" sz="2400" dirty="0">
                <a:latin typeface="Perpetua" panose="02020502060401020303" pitchFamily="18" charset="0"/>
              </a:rPr>
              <a:t>Social Emotional Lessons are infused throughout the school </a:t>
            </a:r>
            <a:r>
              <a:rPr lang="en-US" sz="2400" dirty="0" smtClean="0">
                <a:latin typeface="Perpetua" panose="02020502060401020303" pitchFamily="18" charset="0"/>
              </a:rPr>
              <a:t>curriculum. </a:t>
            </a:r>
          </a:p>
          <a:p>
            <a:r>
              <a:rPr lang="en-US" sz="2400" dirty="0" smtClean="0">
                <a:latin typeface="Perpetua" panose="02020502060401020303" pitchFamily="18" charset="0"/>
              </a:rPr>
              <a:t>Source: Staff Question</a:t>
            </a:r>
          </a:p>
          <a:p>
            <a:endParaRPr lang="en-US" dirty="0" smtClean="0"/>
          </a:p>
        </p:txBody>
      </p:sp>
      <p:sp>
        <p:nvSpPr>
          <p:cNvPr id="4" name="Footer Placeholder 3"/>
          <p:cNvSpPr>
            <a:spLocks noGrp="1"/>
          </p:cNvSpPr>
          <p:nvPr>
            <p:ph type="ftr" sz="quarter" idx="10"/>
          </p:nvPr>
        </p:nvSpPr>
        <p:spPr/>
        <p:txBody>
          <a:bodyPr/>
          <a:lstStyle/>
          <a:p>
            <a:pPr>
              <a:defRPr/>
            </a:pPr>
            <a:r>
              <a:rPr lang="en-US" dirty="0">
                <a:solidFill>
                  <a:schemeClr val="bg1">
                    <a:lumMod val="50000"/>
                  </a:schemeClr>
                </a:solidFill>
              </a:rPr>
              <a:t>NASP, 2/19/14</a:t>
            </a:r>
          </a:p>
        </p:txBody>
      </p:sp>
      <p:graphicFrame>
        <p:nvGraphicFramePr>
          <p:cNvPr id="5" name="Table 4"/>
          <p:cNvGraphicFramePr>
            <a:graphicFrameLocks noGrp="1"/>
          </p:cNvGraphicFramePr>
          <p:nvPr>
            <p:extLst>
              <p:ext uri="{D42A27DB-BD31-4B8C-83A1-F6EECF244321}">
                <p14:modId xmlns:p14="http://schemas.microsoft.com/office/powerpoint/2010/main" val="2276213542"/>
              </p:ext>
            </p:extLst>
          </p:nvPr>
        </p:nvGraphicFramePr>
        <p:xfrm>
          <a:off x="152400" y="2895600"/>
          <a:ext cx="8686800" cy="3232150"/>
        </p:xfrm>
        <a:graphic>
          <a:graphicData uri="http://schemas.openxmlformats.org/drawingml/2006/table">
            <a:tbl>
              <a:tblPr/>
              <a:tblGrid>
                <a:gridCol w="4267200"/>
                <a:gridCol w="1600200"/>
                <a:gridCol w="1524000"/>
                <a:gridCol w="1295400"/>
              </a:tblGrid>
              <a:tr h="3998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29" charset="0"/>
                          <a:cs typeface="Times New Roman" pitchFamily="29" charset="0"/>
                        </a:rPr>
                        <a:t>3</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29" charset="0"/>
                          <a:cs typeface="Times New Roman" pitchFamily="29" charset="0"/>
                        </a:rPr>
                        <a:t>2</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29" charset="0"/>
                          <a:cs typeface="Times New Roman" pitchFamily="29" charset="0"/>
                        </a:rPr>
                        <a:t>1</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29" charset="0"/>
                          <a:cs typeface="Times New Roman" pitchFamily="29" charset="0"/>
                        </a:rPr>
                        <a:t>0</a:t>
                      </a:r>
                    </a:p>
                  </a:txBody>
                  <a:tcPr marL="63500" marR="635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2832296">
                <a:tc>
                  <a:txBody>
                    <a:bodyPr/>
                    <a:lstStyle/>
                    <a:p>
                      <a:r>
                        <a:rPr lang="en-US" sz="2000" kern="1200" dirty="0" smtClean="0">
                          <a:solidFill>
                            <a:schemeClr val="tx1"/>
                          </a:solidFill>
                          <a:effectLst/>
                          <a:latin typeface="Perpetua" panose="02020502060401020303" pitchFamily="18" charset="0"/>
                          <a:ea typeface="+mn-ea"/>
                          <a:cs typeface="+mn-cs"/>
                        </a:rPr>
                        <a:t>9-10 staff state that self-discipline concepts are part of lessons/curriculum and provide good examples. </a:t>
                      </a:r>
                    </a:p>
                    <a:p>
                      <a:r>
                        <a:rPr lang="en-US" sz="2000" kern="1200" dirty="0" smtClean="0">
                          <a:solidFill>
                            <a:schemeClr val="tx1"/>
                          </a:solidFill>
                          <a:effectLst/>
                          <a:latin typeface="Perpetua" panose="02020502060401020303" pitchFamily="18" charset="0"/>
                          <a:ea typeface="+mn-ea"/>
                          <a:cs typeface="+mn-cs"/>
                        </a:rPr>
                        <a:t>-OR-</a:t>
                      </a:r>
                    </a:p>
                    <a:p>
                      <a:r>
                        <a:rPr lang="en-US" sz="2000" kern="1200" dirty="0" smtClean="0">
                          <a:solidFill>
                            <a:schemeClr val="tx1"/>
                          </a:solidFill>
                          <a:effectLst/>
                          <a:latin typeface="Perpetua" panose="02020502060401020303" pitchFamily="18" charset="0"/>
                          <a:ea typeface="+mn-ea"/>
                          <a:cs typeface="+mn-cs"/>
                        </a:rPr>
                        <a:t>9-10 staff cite a specific curriculum program (e.g. Second Step, </a:t>
                      </a:r>
                      <a:r>
                        <a:rPr lang="en-US" sz="2000" kern="1200" dirty="0" err="1" smtClean="0">
                          <a:solidFill>
                            <a:schemeClr val="tx1"/>
                          </a:solidFill>
                          <a:effectLst/>
                          <a:latin typeface="Perpetua" panose="02020502060401020303" pitchFamily="18" charset="0"/>
                          <a:ea typeface="+mn-ea"/>
                          <a:cs typeface="+mn-cs"/>
                        </a:rPr>
                        <a:t>Bullyproofing</a:t>
                      </a:r>
                      <a:r>
                        <a:rPr lang="en-US" sz="2000" kern="1200" dirty="0" smtClean="0">
                          <a:solidFill>
                            <a:schemeClr val="tx1"/>
                          </a:solidFill>
                          <a:effectLst/>
                          <a:latin typeface="Perpetua" panose="02020502060401020303" pitchFamily="18" charset="0"/>
                          <a:ea typeface="+mn-ea"/>
                          <a:cs typeface="+mn-cs"/>
                        </a:rPr>
                        <a:t>) that is used in the school in which self-discipline is developed and how/when teaching occurs.</a:t>
                      </a:r>
                      <a:endParaRPr kumimoji="0" lang="en-US" sz="2000" b="0" i="0" u="none" strike="noStrike" cap="none" normalizeH="0" baseline="0" dirty="0" smtClean="0">
                        <a:ln>
                          <a:noFill/>
                        </a:ln>
                        <a:solidFill>
                          <a:schemeClr val="tx1"/>
                        </a:solidFill>
                        <a:effectLst/>
                        <a:latin typeface="Perpetua" panose="02020502060401020303" pitchFamily="18" charset="0"/>
                        <a:ea typeface="Geneva" pitchFamily="29" charset="0"/>
                        <a:cs typeface="Geneva" pitchFamily="29"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1000"/>
                        </a:spcAft>
                      </a:pPr>
                      <a:r>
                        <a:rPr lang="en-US" sz="2000" dirty="0">
                          <a:effectLst/>
                          <a:latin typeface="Perpetua" panose="02020502060401020303" pitchFamily="18" charset="0"/>
                          <a:ea typeface="Calibri"/>
                          <a:cs typeface="Calibri"/>
                        </a:rPr>
                        <a:t>8 staff state.</a:t>
                      </a:r>
                      <a:endParaRPr lang="en-US" sz="2000" dirty="0">
                        <a:effectLst/>
                        <a:latin typeface="Perpetua" panose="02020502060401020303" pitchFamily="18" charset="0"/>
                        <a:ea typeface="Calibri"/>
                        <a:cs typeface="Times New Roman"/>
                      </a:endParaRPr>
                    </a:p>
                    <a:p>
                      <a:pPr marL="0" marR="0">
                        <a:lnSpc>
                          <a:spcPct val="115000"/>
                        </a:lnSpc>
                        <a:spcBef>
                          <a:spcPts val="0"/>
                        </a:spcBef>
                        <a:spcAft>
                          <a:spcPts val="1000"/>
                        </a:spcAft>
                      </a:pPr>
                      <a:r>
                        <a:rPr lang="en-US" sz="2000" dirty="0">
                          <a:effectLst/>
                          <a:latin typeface="Perpetua" panose="02020502060401020303" pitchFamily="18" charset="0"/>
                          <a:ea typeface="Calibri"/>
                          <a:cs typeface="Calibri"/>
                        </a:rPr>
                        <a:t> </a:t>
                      </a:r>
                      <a:endParaRPr lang="en-US" sz="2000" dirty="0">
                        <a:effectLst/>
                        <a:latin typeface="Perpetua" panose="02020502060401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1000"/>
                        </a:spcAft>
                      </a:pPr>
                      <a:r>
                        <a:rPr lang="en-US" sz="2000">
                          <a:effectLst/>
                          <a:latin typeface="Perpetua" panose="02020502060401020303" pitchFamily="18" charset="0"/>
                          <a:ea typeface="Calibri"/>
                          <a:cs typeface="Calibri"/>
                        </a:rPr>
                        <a:t>6-7 of staff state.</a:t>
                      </a:r>
                      <a:endParaRPr lang="en-US" sz="2000">
                        <a:effectLst/>
                        <a:latin typeface="Perpetua" panose="02020502060401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a:lnSpc>
                          <a:spcPct val="115000"/>
                        </a:lnSpc>
                        <a:spcBef>
                          <a:spcPts val="0"/>
                        </a:spcBef>
                        <a:spcAft>
                          <a:spcPts val="1000"/>
                        </a:spcAft>
                      </a:pPr>
                      <a:r>
                        <a:rPr lang="en-US" sz="2000" dirty="0">
                          <a:effectLst/>
                          <a:latin typeface="Perpetua" panose="02020502060401020303" pitchFamily="18" charset="0"/>
                          <a:ea typeface="Calibri"/>
                          <a:cs typeface="Calibri"/>
                        </a:rPr>
                        <a:t>0-5 staff state.</a:t>
                      </a:r>
                      <a:endParaRPr lang="en-US" sz="2000" dirty="0">
                        <a:effectLst/>
                        <a:latin typeface="Perpetua" panose="02020502060401020303" pitchFamily="18"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107719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982663"/>
            <a:ext cx="8229600" cy="1143000"/>
          </a:xfrm>
        </p:spPr>
        <p:txBody>
          <a:bodyPr/>
          <a:lstStyle/>
          <a:p>
            <a:r>
              <a:rPr lang="en-US" b="1" dirty="0" smtClean="0">
                <a:latin typeface="Perpetua" pitchFamily="18" charset="0"/>
                <a:ea typeface="ＭＳ Ｐゴシック" pitchFamily="34" charset="-128"/>
              </a:rPr>
              <a:t>How do we assess and monitor current perception of bullying?</a:t>
            </a:r>
            <a:br>
              <a:rPr lang="en-US" b="1" dirty="0" smtClean="0">
                <a:latin typeface="Perpetua" pitchFamily="18" charset="0"/>
                <a:ea typeface="ＭＳ Ｐゴシック" pitchFamily="34" charset="-128"/>
              </a:rPr>
            </a:br>
            <a:endParaRPr lang="en-US" b="1" dirty="0" smtClean="0">
              <a:latin typeface="Perpetua" pitchFamily="18" charset="0"/>
              <a:ea typeface="ＭＳ Ｐゴシック" pitchFamily="34" charset="-128"/>
            </a:endParaRPr>
          </a:p>
        </p:txBody>
      </p:sp>
      <p:sp>
        <p:nvSpPr>
          <p:cNvPr id="15363" name="Content Placeholder 2"/>
          <p:cNvSpPr>
            <a:spLocks noGrp="1"/>
          </p:cNvSpPr>
          <p:nvPr>
            <p:ph idx="1"/>
          </p:nvPr>
        </p:nvSpPr>
        <p:spPr>
          <a:xfrm>
            <a:off x="457200" y="2133600"/>
            <a:ext cx="8229600" cy="3535363"/>
          </a:xfrm>
        </p:spPr>
        <p:txBody>
          <a:bodyPr/>
          <a:lstStyle/>
          <a:p>
            <a:pPr lvl="1">
              <a:buFont typeface="Arial" panose="020B0604020202020204" pitchFamily="34" charset="0"/>
              <a:buChar char="•"/>
              <a:defRPr/>
            </a:pPr>
            <a:r>
              <a:rPr lang="en-US" sz="2400" dirty="0" smtClean="0">
                <a:latin typeface="Perpetua" pitchFamily="18" charset="0"/>
                <a:ea typeface="MS PGothic" charset="0"/>
              </a:rPr>
              <a:t>DE </a:t>
            </a:r>
            <a:r>
              <a:rPr lang="en-US" sz="2400" dirty="0">
                <a:latin typeface="Perpetua" pitchFamily="18" charset="0"/>
                <a:ea typeface="MS PGothic" charset="0"/>
              </a:rPr>
              <a:t>School Climate Survey: </a:t>
            </a:r>
            <a:r>
              <a:rPr lang="en-US" sz="2400" dirty="0" smtClean="0">
                <a:latin typeface="Perpetua" pitchFamily="18" charset="0"/>
                <a:ea typeface="MS PGothic" charset="0"/>
              </a:rPr>
              <a:t>Student</a:t>
            </a:r>
            <a:r>
              <a:rPr lang="en-US" sz="2400" dirty="0">
                <a:latin typeface="Perpetua" pitchFamily="18" charset="0"/>
                <a:ea typeface="MS PGothic" charset="0"/>
              </a:rPr>
              <a:t> </a:t>
            </a:r>
            <a:r>
              <a:rPr lang="en-US" sz="2400" dirty="0" smtClean="0">
                <a:latin typeface="Perpetua" pitchFamily="18" charset="0"/>
                <a:ea typeface="MS PGothic" charset="0"/>
              </a:rPr>
              <a:t>and Home (not teacher/staff)</a:t>
            </a:r>
          </a:p>
          <a:p>
            <a:pPr lvl="1">
              <a:buFont typeface="Arial" panose="020B0604020202020204" pitchFamily="34" charset="0"/>
              <a:buChar char="•"/>
              <a:defRPr/>
            </a:pPr>
            <a:endParaRPr lang="en-US" sz="2400" dirty="0">
              <a:latin typeface="Perpetua" pitchFamily="18" charset="0"/>
              <a:ea typeface="MS PGothic" charset="0"/>
            </a:endParaRPr>
          </a:p>
          <a:p>
            <a:pPr lvl="1">
              <a:buFont typeface="Arial" panose="020B0604020202020204" pitchFamily="34" charset="0"/>
              <a:buChar char="•"/>
              <a:defRPr/>
            </a:pPr>
            <a:endParaRPr lang="en-US" sz="2400" dirty="0" smtClean="0">
              <a:latin typeface="Perpetua" pitchFamily="18" charset="0"/>
              <a:ea typeface="MS PGothic" charset="0"/>
            </a:endParaRPr>
          </a:p>
          <a:p>
            <a:pPr lvl="1">
              <a:buFont typeface="Arial" panose="020B0604020202020204" pitchFamily="34" charset="0"/>
              <a:buChar char="•"/>
              <a:defRPr/>
            </a:pPr>
            <a:endParaRPr lang="en-US" sz="2400" dirty="0">
              <a:latin typeface="Perpetua" pitchFamily="18" charset="0"/>
              <a:ea typeface="MS PGothic" charset="0"/>
            </a:endParaRPr>
          </a:p>
          <a:p>
            <a:pPr lvl="3">
              <a:spcAft>
                <a:spcPts val="300"/>
              </a:spcAft>
              <a:buFont typeface="Arial"/>
              <a:buChar char="•"/>
            </a:pPr>
            <a:r>
              <a:rPr lang="en-US" sz="2400" dirty="0" smtClean="0">
                <a:latin typeface="Perpetua"/>
                <a:cs typeface="Perpetua"/>
              </a:rPr>
              <a:t>Verbal Bullying</a:t>
            </a:r>
          </a:p>
          <a:p>
            <a:pPr lvl="3">
              <a:spcAft>
                <a:spcPts val="300"/>
              </a:spcAft>
              <a:buFont typeface="Arial"/>
              <a:buChar char="•"/>
            </a:pPr>
            <a:r>
              <a:rPr lang="en-US" sz="2400" dirty="0" smtClean="0">
                <a:latin typeface="Perpetua"/>
                <a:cs typeface="Perpetua"/>
              </a:rPr>
              <a:t>Physical Bullying </a:t>
            </a:r>
          </a:p>
          <a:p>
            <a:pPr lvl="3">
              <a:spcAft>
                <a:spcPts val="300"/>
              </a:spcAft>
              <a:buFont typeface="Arial"/>
              <a:buChar char="•"/>
            </a:pPr>
            <a:r>
              <a:rPr lang="en-US" sz="2400" dirty="0" smtClean="0">
                <a:latin typeface="Perpetua"/>
                <a:cs typeface="Perpetua"/>
              </a:rPr>
              <a:t>Social</a:t>
            </a:r>
            <a:r>
              <a:rPr lang="en-US" sz="2400" dirty="0">
                <a:latin typeface="Perpetua"/>
                <a:cs typeface="Perpetua"/>
              </a:rPr>
              <a:t>/Relational </a:t>
            </a:r>
            <a:r>
              <a:rPr lang="en-US" sz="2400" dirty="0" smtClean="0">
                <a:latin typeface="Perpetua"/>
                <a:cs typeface="Perpetua"/>
              </a:rPr>
              <a:t>Bullying</a:t>
            </a:r>
          </a:p>
          <a:p>
            <a:pPr lvl="3">
              <a:spcAft>
                <a:spcPts val="300"/>
              </a:spcAft>
              <a:buFont typeface="Arial"/>
              <a:buChar char="•"/>
            </a:pPr>
            <a:r>
              <a:rPr lang="en-US" sz="2400" dirty="0" err="1" smtClean="0">
                <a:latin typeface="Perpetua"/>
                <a:cs typeface="Perpetua"/>
              </a:rPr>
              <a:t>Cyberbullying</a:t>
            </a:r>
            <a:endParaRPr lang="en-US" sz="2400" dirty="0">
              <a:latin typeface="Perpetua"/>
              <a:cs typeface="Perpetua"/>
            </a:endParaRPr>
          </a:p>
          <a:p>
            <a:pPr lvl="1">
              <a:buFont typeface="Arial" panose="020B0604020202020204" pitchFamily="34" charset="0"/>
              <a:buChar char="•"/>
              <a:defRPr/>
            </a:pPr>
            <a:endParaRPr lang="en-US" sz="2400" dirty="0" smtClean="0">
              <a:latin typeface="Perpetua" pitchFamily="18" charset="0"/>
              <a:ea typeface="MS PGothic" charset="0"/>
            </a:endParaRPr>
          </a:p>
          <a:p>
            <a:pPr lvl="1">
              <a:buFont typeface="Arial" panose="020B0604020202020204" pitchFamily="34" charset="0"/>
              <a:buChar char="•"/>
              <a:defRPr/>
            </a:pPr>
            <a:endParaRPr lang="en-US" sz="2400" dirty="0">
              <a:solidFill>
                <a:srgbClr val="FF0000"/>
              </a:solidFill>
              <a:latin typeface="Perpetua" pitchFamily="18" charset="0"/>
              <a:ea typeface="MS PGothic" charset="0"/>
            </a:endParaRPr>
          </a:p>
        </p:txBody>
      </p:sp>
      <p:sp>
        <p:nvSpPr>
          <p:cNvPr id="2" name="Footer Placeholder 1"/>
          <p:cNvSpPr>
            <a:spLocks noGrp="1"/>
          </p:cNvSpPr>
          <p:nvPr>
            <p:ph type="ftr" sz="quarter" idx="10"/>
          </p:nvPr>
        </p:nvSpPr>
        <p:spPr/>
        <p:txBody>
          <a:bodyPr/>
          <a:lstStyle/>
          <a:p>
            <a:pPr>
              <a:defRPr/>
            </a:pPr>
            <a:r>
              <a:rPr lang="en-US" smtClean="0"/>
              <a:t>NASP, 2/19/14</a:t>
            </a:r>
            <a:endParaRPr lang="en-US"/>
          </a:p>
        </p:txBody>
      </p:sp>
      <p:grpSp>
        <p:nvGrpSpPr>
          <p:cNvPr id="14" name="Group 26"/>
          <p:cNvGrpSpPr/>
          <p:nvPr/>
        </p:nvGrpSpPr>
        <p:grpSpPr>
          <a:xfrm>
            <a:off x="1676400" y="2819400"/>
            <a:ext cx="3349607" cy="860439"/>
            <a:chOff x="533400" y="5420606"/>
            <a:chExt cx="2463456" cy="2601185"/>
          </a:xfrm>
          <a:solidFill>
            <a:schemeClr val="accent3"/>
          </a:solidFill>
        </p:grpSpPr>
        <p:sp>
          <p:nvSpPr>
            <p:cNvPr id="15" name="Rounded Rectangle 14"/>
            <p:cNvSpPr/>
            <p:nvPr/>
          </p:nvSpPr>
          <p:spPr>
            <a:xfrm>
              <a:off x="533400" y="5420606"/>
              <a:ext cx="2463456" cy="2601185"/>
            </a:xfrm>
            <a:prstGeom prst="roundRect">
              <a:avLst/>
            </a:prstGeom>
            <a:grp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latin typeface="Perpetua" panose="02020502060401020303" pitchFamily="18" charset="0"/>
              </a:endParaRPr>
            </a:p>
          </p:txBody>
        </p:sp>
        <p:sp>
          <p:nvSpPr>
            <p:cNvPr id="16" name="TextBox 15"/>
            <p:cNvSpPr txBox="1"/>
            <p:nvPr/>
          </p:nvSpPr>
          <p:spPr>
            <a:xfrm>
              <a:off x="589441" y="6053913"/>
              <a:ext cx="2378605" cy="1209569"/>
            </a:xfrm>
            <a:prstGeom prst="rect">
              <a:avLst/>
            </a:prstGeom>
            <a:grpFill/>
          </p:spPr>
          <p:txBody>
            <a:bodyPr wrap="square" rtlCol="0">
              <a:spAutoFit/>
            </a:bodyPr>
            <a:lstStyle/>
            <a:p>
              <a:pPr algn="ctr"/>
              <a:r>
                <a:rPr lang="en-US" sz="2000" b="1" dirty="0" smtClean="0">
                  <a:solidFill>
                    <a:prstClr val="black"/>
                  </a:solidFill>
                  <a:latin typeface="Perpetua" panose="02020502060401020303" pitchFamily="18" charset="0"/>
                </a:rPr>
                <a:t>Bullying Victimization</a:t>
              </a:r>
            </a:p>
          </p:txBody>
        </p:sp>
      </p:grpSp>
    </p:spTree>
    <p:extLst>
      <p:ext uri="{BB962C8B-B14F-4D97-AF65-F5344CB8AC3E}">
        <p14:creationId xmlns:p14="http://schemas.microsoft.com/office/powerpoint/2010/main" val="38398390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b="1" dirty="0" smtClean="0">
                <a:latin typeface="Perpetua" pitchFamily="18" charset="0"/>
              </a:rPr>
              <a:t>10 Tips for Preventing and Reducing Bullying</a:t>
            </a:r>
            <a:endParaRPr lang="en-US" b="1" dirty="0">
              <a:latin typeface="Perpetua" pitchFamily="18" charset="0"/>
            </a:endParaRPr>
          </a:p>
        </p:txBody>
      </p:sp>
      <p:sp>
        <p:nvSpPr>
          <p:cNvPr id="3" name="Content Placeholder 2"/>
          <p:cNvSpPr>
            <a:spLocks noGrp="1"/>
          </p:cNvSpPr>
          <p:nvPr>
            <p:ph idx="1"/>
          </p:nvPr>
        </p:nvSpPr>
        <p:spPr>
          <a:xfrm>
            <a:off x="381000" y="1676400"/>
            <a:ext cx="8229600" cy="4221163"/>
          </a:xfrm>
        </p:spPr>
        <p:txBody>
          <a:bodyPr/>
          <a:lstStyle/>
          <a:p>
            <a:pPr marL="457200" indent="-457200">
              <a:buFont typeface="+mj-lt"/>
              <a:buAutoNum type="arabicPeriod"/>
            </a:pPr>
            <a:r>
              <a:rPr lang="en-US" sz="2400" dirty="0" smtClean="0">
                <a:latin typeface="Perpetua" pitchFamily="18" charset="0"/>
              </a:rPr>
              <a:t>Focus on </a:t>
            </a:r>
            <a:r>
              <a:rPr lang="en-US" sz="2400" dirty="0">
                <a:latin typeface="Perpetua" pitchFamily="18" charset="0"/>
              </a:rPr>
              <a:t>the two key aspects of effective classroom management: Structure/Demandingness and Support/Responsiveness. </a:t>
            </a:r>
            <a:endParaRPr lang="en-US" sz="2400" dirty="0" smtClean="0">
              <a:latin typeface="Perpetua" pitchFamily="18" charset="0"/>
            </a:endParaRPr>
          </a:p>
          <a:p>
            <a:pPr marL="457200" indent="-457200">
              <a:buFont typeface="+mj-lt"/>
              <a:buAutoNum type="arabicPeriod"/>
            </a:pPr>
            <a:r>
              <a:rPr lang="en-US" sz="2400" dirty="0" smtClean="0">
                <a:latin typeface="Perpetua" pitchFamily="18" charset="0"/>
              </a:rPr>
              <a:t>Respond </a:t>
            </a:r>
            <a:r>
              <a:rPr lang="en-US" sz="2400" dirty="0">
                <a:latin typeface="Perpetua" pitchFamily="18" charset="0"/>
              </a:rPr>
              <a:t>immediately to all acts of bullying (verbal, physical, social, and </a:t>
            </a:r>
            <a:r>
              <a:rPr lang="en-US" sz="2400" dirty="0" err="1">
                <a:latin typeface="Perpetua" pitchFamily="18" charset="0"/>
              </a:rPr>
              <a:t>cyberbullying</a:t>
            </a:r>
            <a:r>
              <a:rPr lang="en-US" sz="2400" dirty="0">
                <a:latin typeface="Perpetua" pitchFamily="18" charset="0"/>
              </a:rPr>
              <a:t>).  </a:t>
            </a:r>
          </a:p>
          <a:p>
            <a:pPr marL="457200" indent="-457200">
              <a:buFont typeface="+mj-lt"/>
              <a:buAutoNum type="arabicPeriod"/>
            </a:pPr>
            <a:r>
              <a:rPr lang="en-US" sz="2400" dirty="0" smtClean="0">
                <a:latin typeface="Perpetua" pitchFamily="18" charset="0"/>
              </a:rPr>
              <a:t>Build </a:t>
            </a:r>
            <a:r>
              <a:rPr lang="en-US" sz="2400" dirty="0">
                <a:latin typeface="Perpetua" pitchFamily="18" charset="0"/>
              </a:rPr>
              <a:t>and maintain positive and supportive relationships, including teacher-student, student-student, and family-school relationships.  </a:t>
            </a:r>
          </a:p>
          <a:p>
            <a:pPr marL="457200" indent="-457200">
              <a:buFont typeface="+mj-lt"/>
              <a:buAutoNum type="arabicPeriod"/>
            </a:pPr>
            <a:r>
              <a:rPr lang="en-US" sz="2400" dirty="0" smtClean="0">
                <a:latin typeface="Perpetua" pitchFamily="18" charset="0"/>
              </a:rPr>
              <a:t>Have </a:t>
            </a:r>
            <a:r>
              <a:rPr lang="en-US" sz="2400" dirty="0">
                <a:latin typeface="Perpetua" pitchFamily="18" charset="0"/>
              </a:rPr>
              <a:t>clear, consistent school-wide and classroom rules and policies against all forms of bullying.  </a:t>
            </a:r>
          </a:p>
          <a:p>
            <a:pPr marL="457200" indent="-457200">
              <a:buFont typeface="+mj-lt"/>
              <a:buAutoNum type="arabicPeriod"/>
            </a:pPr>
            <a:r>
              <a:rPr lang="en-US" sz="2400" dirty="0" smtClean="0">
                <a:latin typeface="Perpetua" pitchFamily="18" charset="0"/>
              </a:rPr>
              <a:t>Teach </a:t>
            </a:r>
            <a:r>
              <a:rPr lang="en-US" sz="2400" dirty="0">
                <a:latin typeface="Perpetua" pitchFamily="18" charset="0"/>
              </a:rPr>
              <a:t>“bystanders” important roles they can play in preventing bullying by not supporting it and actively stopping it (where appropriate and when it is safe to do so</a:t>
            </a:r>
            <a:r>
              <a:rPr lang="en-US" dirty="0"/>
              <a:t>).  </a:t>
            </a:r>
          </a:p>
        </p:txBody>
      </p:sp>
      <p:sp>
        <p:nvSpPr>
          <p:cNvPr id="4" name="Footer Placeholder 3"/>
          <p:cNvSpPr>
            <a:spLocks noGrp="1"/>
          </p:cNvSpPr>
          <p:nvPr>
            <p:ph type="ftr" sz="quarter" idx="10"/>
          </p:nvPr>
        </p:nvSpPr>
        <p:spPr/>
        <p:txBody>
          <a:bodyPr/>
          <a:lstStyle/>
          <a:p>
            <a:pPr>
              <a:defRPr/>
            </a:pPr>
            <a:r>
              <a:rPr lang="en-US" smtClean="0"/>
              <a:t>NASP, 2/19/14</a:t>
            </a:r>
            <a:endParaRPr lang="en-US"/>
          </a:p>
        </p:txBody>
      </p:sp>
    </p:spTree>
    <p:extLst>
      <p:ext uri="{BB962C8B-B14F-4D97-AF65-F5344CB8AC3E}">
        <p14:creationId xmlns:p14="http://schemas.microsoft.com/office/powerpoint/2010/main" val="19965111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lstStyle/>
          <a:p>
            <a:endParaRPr lang="en-US" dirty="0"/>
          </a:p>
        </p:txBody>
      </p:sp>
      <p:sp>
        <p:nvSpPr>
          <p:cNvPr id="4" name="Content Placeholder 3"/>
          <p:cNvSpPr>
            <a:spLocks noGrp="1"/>
          </p:cNvSpPr>
          <p:nvPr>
            <p:ph idx="1"/>
          </p:nvPr>
        </p:nvSpPr>
        <p:spPr>
          <a:xfrm>
            <a:off x="457200" y="1143000"/>
            <a:ext cx="8229600" cy="5181600"/>
          </a:xfrm>
        </p:spPr>
        <p:txBody>
          <a:bodyPr/>
          <a:lstStyle/>
          <a:p>
            <a:pPr marL="457200" indent="-457200">
              <a:buFont typeface="+mj-lt"/>
              <a:buAutoNum type="arabicPeriod" startAt="6"/>
            </a:pPr>
            <a:endParaRPr lang="en-US" dirty="0"/>
          </a:p>
          <a:p>
            <a:pPr marL="457200" indent="-457200">
              <a:buFont typeface="+mj-lt"/>
              <a:buAutoNum type="arabicPeriod" startAt="6"/>
            </a:pPr>
            <a:r>
              <a:rPr lang="en-US" sz="2400" dirty="0" smtClean="0">
                <a:latin typeface="Perpetua" pitchFamily="18" charset="0"/>
              </a:rPr>
              <a:t>Teach </a:t>
            </a:r>
            <a:r>
              <a:rPr lang="en-US" sz="2400" dirty="0">
                <a:latin typeface="Perpetua" pitchFamily="18" charset="0"/>
              </a:rPr>
              <a:t>students (including bystanders) how to respond when bullied.  </a:t>
            </a:r>
          </a:p>
          <a:p>
            <a:pPr marL="457200" indent="-457200">
              <a:buFont typeface="+mj-lt"/>
              <a:buAutoNum type="arabicPeriod" startAt="6"/>
            </a:pPr>
            <a:r>
              <a:rPr lang="en-US" sz="2400" dirty="0" smtClean="0">
                <a:latin typeface="Perpetua" pitchFamily="18" charset="0"/>
              </a:rPr>
              <a:t>Teach </a:t>
            </a:r>
            <a:r>
              <a:rPr lang="en-US" sz="2400" dirty="0">
                <a:latin typeface="Perpetua" pitchFamily="18" charset="0"/>
              </a:rPr>
              <a:t>specific lessons on bullying including its effects on victims, bullies, and the general school climate.  </a:t>
            </a:r>
          </a:p>
          <a:p>
            <a:pPr marL="457200" indent="-457200">
              <a:buFont typeface="+mj-lt"/>
              <a:buAutoNum type="arabicPeriod" startAt="6"/>
            </a:pPr>
            <a:r>
              <a:rPr lang="en-US" sz="2400" dirty="0" smtClean="0">
                <a:latin typeface="Perpetua" pitchFamily="18" charset="0"/>
              </a:rPr>
              <a:t>Increase </a:t>
            </a:r>
            <a:r>
              <a:rPr lang="en-US" sz="2400" dirty="0">
                <a:latin typeface="Perpetua" pitchFamily="18" charset="0"/>
              </a:rPr>
              <a:t>supervision and monitoring in places where bullying most often occurs, such as the playground, hallways, cafeteria, and bus.  </a:t>
            </a:r>
          </a:p>
          <a:p>
            <a:pPr marL="457200" indent="-457200">
              <a:buFont typeface="+mj-lt"/>
              <a:buAutoNum type="arabicPeriod" startAt="6"/>
            </a:pPr>
            <a:r>
              <a:rPr lang="en-US" sz="2400" dirty="0" smtClean="0">
                <a:latin typeface="Perpetua" pitchFamily="18" charset="0"/>
              </a:rPr>
              <a:t>Provide </a:t>
            </a:r>
            <a:r>
              <a:rPr lang="en-US" sz="2400" dirty="0">
                <a:latin typeface="Perpetua" pitchFamily="18" charset="0"/>
              </a:rPr>
              <a:t>individual and small-group services and supports to bullies and their victims.  </a:t>
            </a:r>
          </a:p>
          <a:p>
            <a:pPr marL="457200" indent="-457200">
              <a:buFont typeface="+mj-lt"/>
              <a:buAutoNum type="arabicPeriod" startAt="6"/>
            </a:pPr>
            <a:r>
              <a:rPr lang="en-US" sz="2400" dirty="0" smtClean="0">
                <a:latin typeface="Perpetua" pitchFamily="18" charset="0"/>
              </a:rPr>
              <a:t>Overall</a:t>
            </a:r>
            <a:r>
              <a:rPr lang="en-US" sz="2400" dirty="0">
                <a:latin typeface="Perpetua" pitchFamily="18" charset="0"/>
              </a:rPr>
              <a:t>, work toward establishing school-wide and classroom norms that prevent bullying. </a:t>
            </a:r>
          </a:p>
          <a:p>
            <a:pPr marL="457200" indent="-457200">
              <a:buFont typeface="+mj-lt"/>
              <a:buAutoNum type="arabicPeriod" startAt="6"/>
            </a:pPr>
            <a:endParaRPr lang="en-US" dirty="0"/>
          </a:p>
        </p:txBody>
      </p:sp>
      <p:sp>
        <p:nvSpPr>
          <p:cNvPr id="3" name="Footer Placeholder 2"/>
          <p:cNvSpPr>
            <a:spLocks noGrp="1"/>
          </p:cNvSpPr>
          <p:nvPr>
            <p:ph type="ftr" sz="quarter" idx="10"/>
          </p:nvPr>
        </p:nvSpPr>
        <p:spPr/>
        <p:txBody>
          <a:bodyPr/>
          <a:lstStyle/>
          <a:p>
            <a:pPr>
              <a:defRPr/>
            </a:pPr>
            <a:r>
              <a:rPr lang="en-US" smtClean="0"/>
              <a:t>NASP, 2/19/14</a:t>
            </a:r>
            <a:endParaRPr lang="en-US"/>
          </a:p>
        </p:txBody>
      </p:sp>
    </p:spTree>
    <p:extLst>
      <p:ext uri="{BB962C8B-B14F-4D97-AF65-F5344CB8AC3E}">
        <p14:creationId xmlns:p14="http://schemas.microsoft.com/office/powerpoint/2010/main" val="8185894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p:cNvSpPr>
          <p:nvPr>
            <p:ph type="title" idx="4294967295"/>
          </p:nvPr>
        </p:nvSpPr>
        <p:spPr>
          <a:xfrm>
            <a:off x="457200" y="679450"/>
            <a:ext cx="5702300" cy="1143000"/>
          </a:xfrm>
        </p:spPr>
        <p:txBody>
          <a:bodyPr/>
          <a:lstStyle/>
          <a:p>
            <a:r>
              <a:rPr lang="en-US" sz="6600" dirty="0" smtClean="0">
                <a:latin typeface="Perpetua" panose="02020502060401020303" pitchFamily="18" charset="0"/>
              </a:rPr>
              <a:t>Questions?</a:t>
            </a:r>
          </a:p>
        </p:txBody>
      </p:sp>
      <p:sp>
        <p:nvSpPr>
          <p:cNvPr id="77827" name="Rectangle 14"/>
          <p:cNvSpPr>
            <a:spLocks noGrp="1"/>
          </p:cNvSpPr>
          <p:nvPr>
            <p:ph type="body" idx="4294967295"/>
          </p:nvPr>
        </p:nvSpPr>
        <p:spPr>
          <a:xfrm>
            <a:off x="457200" y="1822450"/>
            <a:ext cx="8229600" cy="4594225"/>
          </a:xfrm>
        </p:spPr>
        <p:txBody>
          <a:bodyPr/>
          <a:lstStyle/>
          <a:p>
            <a:pPr eaLnBrk="1" hangingPunct="1">
              <a:lnSpc>
                <a:spcPct val="80000"/>
              </a:lnSpc>
            </a:pPr>
            <a:endParaRPr lang="en-US" sz="3200" dirty="0" smtClean="0"/>
          </a:p>
          <a:p>
            <a:pPr eaLnBrk="1" hangingPunct="1">
              <a:lnSpc>
                <a:spcPct val="80000"/>
              </a:lnSpc>
            </a:pPr>
            <a:r>
              <a:rPr lang="en-US" sz="3200" dirty="0" smtClean="0">
                <a:latin typeface="Perpetua" panose="02020502060401020303" pitchFamily="18" charset="0"/>
              </a:rPr>
              <a:t>George Bear: </a:t>
            </a:r>
            <a:r>
              <a:rPr lang="en-US" sz="3200" dirty="0" smtClean="0">
                <a:latin typeface="Perpetua" panose="02020502060401020303" pitchFamily="18" charset="0"/>
                <a:hlinkClick r:id="rId3"/>
              </a:rPr>
              <a:t>gbear@udel.edu</a:t>
            </a:r>
            <a:endParaRPr lang="en-US" sz="3200" dirty="0" smtClean="0">
              <a:latin typeface="Perpetua" panose="02020502060401020303" pitchFamily="18" charset="0"/>
            </a:endParaRPr>
          </a:p>
          <a:p>
            <a:pPr eaLnBrk="1" hangingPunct="1">
              <a:lnSpc>
                <a:spcPct val="80000"/>
              </a:lnSpc>
            </a:pPr>
            <a:r>
              <a:rPr lang="en-US" sz="3200" dirty="0" smtClean="0">
                <a:latin typeface="Perpetua" panose="02020502060401020303" pitchFamily="18" charset="0"/>
              </a:rPr>
              <a:t>Debby Boyer: </a:t>
            </a:r>
            <a:r>
              <a:rPr lang="en-US" sz="3200" dirty="0" smtClean="0">
                <a:latin typeface="Perpetua" panose="02020502060401020303" pitchFamily="18" charset="0"/>
                <a:hlinkClick r:id="rId4"/>
              </a:rPr>
              <a:t>dboyer@udel.edu</a:t>
            </a:r>
            <a:endParaRPr lang="en-US" sz="3200" dirty="0" smtClean="0">
              <a:latin typeface="Perpetua" panose="02020502060401020303" pitchFamily="18" charset="0"/>
            </a:endParaRPr>
          </a:p>
          <a:p>
            <a:pPr eaLnBrk="1" hangingPunct="1">
              <a:lnSpc>
                <a:spcPct val="80000"/>
              </a:lnSpc>
            </a:pPr>
            <a:r>
              <a:rPr lang="en-US" sz="3200" dirty="0" smtClean="0">
                <a:latin typeface="Perpetua" panose="02020502060401020303" pitchFamily="18" charset="0"/>
              </a:rPr>
              <a:t>Sarah Hearn: </a:t>
            </a:r>
            <a:r>
              <a:rPr lang="en-US" sz="3200" dirty="0" smtClean="0">
                <a:latin typeface="Perpetua" panose="02020502060401020303" pitchFamily="18" charset="0"/>
                <a:hlinkClick r:id="rId5"/>
              </a:rPr>
              <a:t>skhearn@udel.edu</a:t>
            </a:r>
            <a:endParaRPr lang="en-US" sz="3200" dirty="0" smtClean="0">
              <a:latin typeface="Perpetua" panose="02020502060401020303" pitchFamily="18" charset="0"/>
            </a:endParaRPr>
          </a:p>
          <a:p>
            <a:pPr lvl="1" eaLnBrk="1" hangingPunct="1">
              <a:lnSpc>
                <a:spcPct val="80000"/>
              </a:lnSpc>
              <a:buFont typeface="Arial" charset="0"/>
              <a:buNone/>
            </a:pPr>
            <a:endParaRPr lang="en-US" sz="2400" i="1" dirty="0" smtClean="0">
              <a:latin typeface="Perpetua" panose="02020502060401020303" pitchFamily="18" charset="0"/>
            </a:endParaRPr>
          </a:p>
          <a:p>
            <a:pPr eaLnBrk="1" hangingPunct="1">
              <a:lnSpc>
                <a:spcPct val="80000"/>
              </a:lnSpc>
              <a:buFont typeface="Arial" charset="0"/>
              <a:buNone/>
            </a:pPr>
            <a:r>
              <a:rPr lang="en-US" sz="4400" dirty="0" smtClean="0">
                <a:latin typeface="Perpetua" panose="02020502060401020303" pitchFamily="18" charset="0"/>
                <a:hlinkClick r:id="rId6"/>
              </a:rPr>
              <a:t>www.delawarepbs.org</a:t>
            </a:r>
            <a:r>
              <a:rPr lang="en-US" sz="4400" dirty="0" smtClean="0">
                <a:latin typeface="Perpetua" panose="02020502060401020303" pitchFamily="18" charset="0"/>
              </a:rPr>
              <a:t> </a:t>
            </a:r>
            <a:endParaRPr lang="en-US" sz="1600" dirty="0" smtClean="0">
              <a:latin typeface="Perpetua" panose="02020502060401020303" pitchFamily="18" charset="0"/>
            </a:endParaRPr>
          </a:p>
          <a:p>
            <a:pPr eaLnBrk="1" hangingPunct="1">
              <a:lnSpc>
                <a:spcPct val="80000"/>
              </a:lnSpc>
              <a:buFont typeface="Arial" charset="0"/>
              <a:buNone/>
            </a:pPr>
            <a:endParaRPr lang="en-US" sz="1800" dirty="0" smtClean="0">
              <a:latin typeface="Perpetua" panose="02020502060401020303" pitchFamily="18" charset="0"/>
            </a:endParaRPr>
          </a:p>
          <a:p>
            <a:pPr>
              <a:lnSpc>
                <a:spcPct val="80000"/>
              </a:lnSpc>
              <a:buFont typeface="Arial" charset="0"/>
              <a:buNone/>
            </a:pPr>
            <a:r>
              <a:rPr lang="en-US" sz="4400" dirty="0" smtClean="0">
                <a:latin typeface="Perpetua" panose="02020502060401020303" pitchFamily="18" charset="0"/>
              </a:rPr>
              <a:t>						Thank you!</a:t>
            </a:r>
          </a:p>
        </p:txBody>
      </p:sp>
      <p:sp>
        <p:nvSpPr>
          <p:cNvPr id="5" name="Footer Placeholder 4"/>
          <p:cNvSpPr>
            <a:spLocks noGrp="1"/>
          </p:cNvSpPr>
          <p:nvPr>
            <p:ph type="ftr" sz="quarter" idx="10"/>
          </p:nvPr>
        </p:nvSpPr>
        <p:spPr/>
        <p:txBody>
          <a:bodyPr/>
          <a:lstStyle/>
          <a:p>
            <a:pPr>
              <a:defRPr/>
            </a:pPr>
            <a:r>
              <a:rPr lang="en-US" dirty="0">
                <a:solidFill>
                  <a:schemeClr val="bg1">
                    <a:lumMod val="50000"/>
                  </a:schemeClr>
                </a:solidFill>
              </a:rPr>
              <a:t>NASP, 2/19/14</a:t>
            </a:r>
          </a:p>
        </p:txBody>
      </p:sp>
      <p:pic>
        <p:nvPicPr>
          <p:cNvPr id="77830" name="Picture 7" descr="MPj04395510000[1]"/>
          <p:cNvPicPr>
            <a:picLocks noChangeAspect="1" noChangeArrowheads="1"/>
          </p:cNvPicPr>
          <p:nvPr/>
        </p:nvPicPr>
        <p:blipFill>
          <a:blip r:embed="rId7"/>
          <a:srcRect/>
          <a:stretch>
            <a:fillRect/>
          </a:stretch>
        </p:blipFill>
        <p:spPr bwMode="auto">
          <a:xfrm>
            <a:off x="6172200" y="831850"/>
            <a:ext cx="2600325" cy="3892550"/>
          </a:xfrm>
          <a:prstGeom prst="rect">
            <a:avLst/>
          </a:prstGeom>
          <a:noFill/>
          <a:ln w="9525">
            <a:noFill/>
            <a:miter lim="800000"/>
            <a:headEnd/>
            <a:tailEnd/>
          </a:ln>
        </p:spPr>
      </p:pic>
    </p:spTree>
    <p:extLst>
      <p:ext uri="{BB962C8B-B14F-4D97-AF65-F5344CB8AC3E}">
        <p14:creationId xmlns:p14="http://schemas.microsoft.com/office/powerpoint/2010/main" val="3687409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58401790"/>
              </p:ext>
            </p:extLst>
          </p:nvPr>
        </p:nvGraphicFramePr>
        <p:xfrm>
          <a:off x="0" y="1"/>
          <a:ext cx="9144000" cy="6857999"/>
        </p:xfrm>
        <a:graphic>
          <a:graphicData uri="http://schemas.openxmlformats.org/drawingml/2006/table">
            <a:tbl>
              <a:tblPr/>
              <a:tblGrid>
                <a:gridCol w="2859879"/>
                <a:gridCol w="93614"/>
                <a:gridCol w="3055401"/>
                <a:gridCol w="3135106"/>
              </a:tblGrid>
              <a:tr h="483626">
                <a:tc gridSpan="4">
                  <a:txBody>
                    <a:bodyPr/>
                    <a:lstStyle/>
                    <a:p>
                      <a:pPr marL="0" marR="0" algn="ctr">
                        <a:lnSpc>
                          <a:spcPct val="115000"/>
                        </a:lnSpc>
                        <a:spcBef>
                          <a:spcPts val="0"/>
                        </a:spcBef>
                        <a:spcAft>
                          <a:spcPts val="1000"/>
                        </a:spcAft>
                      </a:pPr>
                      <a:r>
                        <a:rPr lang="en-US" sz="2000" b="1" dirty="0">
                          <a:solidFill>
                            <a:schemeClr val="tx1"/>
                          </a:solidFill>
                          <a:latin typeface="Garamond" pitchFamily="18" charset="0"/>
                          <a:ea typeface="Times New Roman"/>
                          <a:cs typeface="Times New Roman"/>
                        </a:rPr>
                        <a:t>Subscales of Delaware School Climate Surveys </a:t>
                      </a:r>
                      <a:r>
                        <a:rPr lang="en-US" sz="2000" b="1" dirty="0" smtClean="0">
                          <a:solidFill>
                            <a:schemeClr val="tx1"/>
                          </a:solidFill>
                          <a:latin typeface="Garamond" pitchFamily="18" charset="0"/>
                          <a:ea typeface="Times New Roman"/>
                          <a:cs typeface="Times New Roman"/>
                        </a:rPr>
                        <a:t>2013</a:t>
                      </a:r>
                      <a:endParaRPr lang="en-US" sz="2000" dirty="0">
                        <a:solidFill>
                          <a:schemeClr val="tx1"/>
                        </a:solidFill>
                        <a:latin typeface="Garamond" pitchFamily="18" charset="0"/>
                        <a:ea typeface="Times New Roman"/>
                        <a:cs typeface="Times New Roman"/>
                      </a:endParaRPr>
                    </a:p>
                  </a:txBody>
                  <a:tcPr marL="29599" marR="29599" marT="66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82859">
                <a:tc gridSpan="2">
                  <a:txBody>
                    <a:bodyPr/>
                    <a:lstStyle/>
                    <a:p>
                      <a:pPr marL="0" marR="0" algn="ctr">
                        <a:lnSpc>
                          <a:spcPct val="115000"/>
                        </a:lnSpc>
                        <a:spcBef>
                          <a:spcPts val="0"/>
                        </a:spcBef>
                        <a:spcAft>
                          <a:spcPts val="1000"/>
                        </a:spcAft>
                      </a:pPr>
                      <a:r>
                        <a:rPr lang="en-US" sz="2000" b="1" dirty="0">
                          <a:solidFill>
                            <a:schemeClr val="tx1"/>
                          </a:solidFill>
                          <a:latin typeface="Garamond" pitchFamily="18" charset="0"/>
                          <a:ea typeface="Times New Roman"/>
                          <a:cs typeface="Times New Roman"/>
                        </a:rPr>
                        <a:t>Student Survey</a:t>
                      </a:r>
                      <a:r>
                        <a:rPr lang="en-US" sz="2000" dirty="0">
                          <a:solidFill>
                            <a:schemeClr val="tx1"/>
                          </a:solidFill>
                          <a:latin typeface="Garamond" pitchFamily="18" charset="0"/>
                          <a:ea typeface="Times New Roman"/>
                          <a:cs typeface="Times New Roman"/>
                        </a:rPr>
                        <a:t> </a:t>
                      </a:r>
                    </a:p>
                  </a:txBody>
                  <a:tcPr marL="29599" marR="29599" marT="66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lnSpc>
                          <a:spcPct val="115000"/>
                        </a:lnSpc>
                        <a:spcBef>
                          <a:spcPts val="0"/>
                        </a:spcBef>
                        <a:spcAft>
                          <a:spcPts val="1000"/>
                        </a:spcAft>
                      </a:pPr>
                      <a:r>
                        <a:rPr lang="en-US" sz="2000" b="1" dirty="0">
                          <a:solidFill>
                            <a:schemeClr val="tx1"/>
                          </a:solidFill>
                          <a:latin typeface="Garamond" pitchFamily="18" charset="0"/>
                          <a:ea typeface="Times New Roman"/>
                          <a:cs typeface="Times New Roman"/>
                        </a:rPr>
                        <a:t>Teacher/Staff Survey</a:t>
                      </a:r>
                      <a:r>
                        <a:rPr lang="en-US" sz="2000" dirty="0">
                          <a:solidFill>
                            <a:schemeClr val="tx1"/>
                          </a:solidFill>
                          <a:latin typeface="Garamond" pitchFamily="18" charset="0"/>
                          <a:ea typeface="Times New Roman"/>
                          <a:cs typeface="Times New Roman"/>
                        </a:rPr>
                        <a:t> </a:t>
                      </a:r>
                    </a:p>
                  </a:txBody>
                  <a:tcPr marL="29599" marR="29599" marT="66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2000" b="1" dirty="0">
                          <a:solidFill>
                            <a:schemeClr val="tx1"/>
                          </a:solidFill>
                          <a:latin typeface="Garamond" pitchFamily="18" charset="0"/>
                          <a:ea typeface="Times New Roman"/>
                          <a:cs typeface="Times New Roman"/>
                        </a:rPr>
                        <a:t>Home Survey</a:t>
                      </a:r>
                      <a:r>
                        <a:rPr lang="en-US" sz="2000" dirty="0">
                          <a:solidFill>
                            <a:schemeClr val="tx1"/>
                          </a:solidFill>
                          <a:latin typeface="Garamond" pitchFamily="18" charset="0"/>
                          <a:ea typeface="Times New Roman"/>
                          <a:cs typeface="Times New Roman"/>
                        </a:rPr>
                        <a:t> </a:t>
                      </a:r>
                    </a:p>
                  </a:txBody>
                  <a:tcPr marL="29599" marR="29599" marT="66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20264">
                <a:tc gridSpan="4">
                  <a:txBody>
                    <a:bodyPr/>
                    <a:lstStyle/>
                    <a:p>
                      <a:pPr marL="0" marR="0">
                        <a:lnSpc>
                          <a:spcPct val="115000"/>
                        </a:lnSpc>
                        <a:spcBef>
                          <a:spcPts val="0"/>
                        </a:spcBef>
                        <a:spcAft>
                          <a:spcPts val="1000"/>
                        </a:spcAft>
                      </a:pPr>
                      <a:r>
                        <a:rPr lang="en-US" sz="1800" b="1" i="1" dirty="0">
                          <a:solidFill>
                            <a:schemeClr val="accent1"/>
                          </a:solidFill>
                          <a:latin typeface="Garamond" pitchFamily="18" charset="0"/>
                          <a:ea typeface="Times New Roman"/>
                          <a:cs typeface="Times New Roman"/>
                        </a:rPr>
                        <a:t>Part I</a:t>
                      </a:r>
                      <a:r>
                        <a:rPr lang="en-US" sz="1800" b="1" dirty="0">
                          <a:solidFill>
                            <a:schemeClr val="accent1"/>
                          </a:solidFill>
                          <a:latin typeface="Garamond" pitchFamily="18" charset="0"/>
                          <a:ea typeface="Times New Roman"/>
                          <a:cs typeface="Times New Roman"/>
                        </a:rPr>
                        <a:t> </a:t>
                      </a:r>
                      <a:r>
                        <a:rPr lang="en-US" sz="1800" b="1" dirty="0" smtClean="0">
                          <a:solidFill>
                            <a:schemeClr val="accent1"/>
                          </a:solidFill>
                          <a:latin typeface="Garamond" pitchFamily="18" charset="0"/>
                          <a:ea typeface="Times New Roman"/>
                          <a:cs typeface="Times New Roman"/>
                        </a:rPr>
                        <a:t>: School Climate</a:t>
                      </a:r>
                      <a:endParaRPr lang="en-US" sz="1800" b="1" dirty="0">
                        <a:solidFill>
                          <a:schemeClr val="accent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20264">
                <a:tc>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Teacher-Student Relations </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Teacher-Student Relations </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800">
                          <a:solidFill>
                            <a:schemeClr val="tx1"/>
                          </a:solidFill>
                          <a:latin typeface="Garamond" pitchFamily="18" charset="0"/>
                          <a:ea typeface="Times New Roman"/>
                          <a:cs typeface="Times New Roman"/>
                        </a:rPr>
                        <a:t>Teacher-Student Relations </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20264">
                <a:tc>
                  <a:txBody>
                    <a:bodyPr/>
                    <a:lstStyle/>
                    <a:p>
                      <a:pPr marL="0" marR="0">
                        <a:lnSpc>
                          <a:spcPct val="115000"/>
                        </a:lnSpc>
                        <a:spcBef>
                          <a:spcPts val="0"/>
                        </a:spcBef>
                        <a:spcAft>
                          <a:spcPts val="1000"/>
                        </a:spcAft>
                      </a:pPr>
                      <a:r>
                        <a:rPr lang="en-US" sz="1800" dirty="0" smtClean="0">
                          <a:solidFill>
                            <a:schemeClr val="tx1"/>
                          </a:solidFill>
                          <a:latin typeface="Garamond" pitchFamily="18" charset="0"/>
                          <a:ea typeface="Times New Roman"/>
                          <a:cs typeface="Times New Roman"/>
                        </a:rPr>
                        <a:t>Student-Student</a:t>
                      </a:r>
                      <a:r>
                        <a:rPr lang="en-US" sz="1800" baseline="0" dirty="0" smtClean="0">
                          <a:solidFill>
                            <a:schemeClr val="tx1"/>
                          </a:solidFill>
                          <a:latin typeface="Garamond" pitchFamily="18" charset="0"/>
                          <a:ea typeface="Times New Roman"/>
                          <a:cs typeface="Times New Roman"/>
                        </a:rPr>
                        <a:t> </a:t>
                      </a:r>
                      <a:r>
                        <a:rPr lang="en-US" sz="1800" dirty="0" smtClean="0">
                          <a:solidFill>
                            <a:schemeClr val="tx1"/>
                          </a:solidFill>
                          <a:latin typeface="Garamond" pitchFamily="18" charset="0"/>
                          <a:ea typeface="Times New Roman"/>
                          <a:cs typeface="Times New Roman"/>
                        </a:rPr>
                        <a:t>Relations</a:t>
                      </a: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1000"/>
                        </a:spcAft>
                      </a:pPr>
                      <a:r>
                        <a:rPr lang="en-US" sz="1800" dirty="0" smtClean="0">
                          <a:solidFill>
                            <a:schemeClr val="tx1"/>
                          </a:solidFill>
                          <a:latin typeface="Garamond" pitchFamily="18" charset="0"/>
                          <a:ea typeface="Times New Roman"/>
                          <a:cs typeface="Times New Roman"/>
                        </a:rPr>
                        <a:t>Student-Student </a:t>
                      </a:r>
                      <a:r>
                        <a:rPr lang="en-US" sz="1800" dirty="0">
                          <a:solidFill>
                            <a:schemeClr val="tx1"/>
                          </a:solidFill>
                          <a:latin typeface="Garamond" pitchFamily="18" charset="0"/>
                          <a:ea typeface="Times New Roman"/>
                          <a:cs typeface="Times New Roman"/>
                        </a:rPr>
                        <a:t>Relations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800" dirty="0" smtClean="0">
                          <a:solidFill>
                            <a:schemeClr val="tx1"/>
                          </a:solidFill>
                          <a:latin typeface="Garamond" pitchFamily="18" charset="0"/>
                          <a:ea typeface="Times New Roman"/>
                          <a:cs typeface="Times New Roman"/>
                        </a:rPr>
                        <a:t>Student-Student </a:t>
                      </a:r>
                      <a:r>
                        <a:rPr lang="en-US" sz="1800" dirty="0">
                          <a:solidFill>
                            <a:schemeClr val="tx1"/>
                          </a:solidFill>
                          <a:latin typeface="Garamond" pitchFamily="18" charset="0"/>
                          <a:ea typeface="Times New Roman"/>
                          <a:cs typeface="Times New Roman"/>
                        </a:rPr>
                        <a:t>Relations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20264">
                <a:tc>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Respect for Diversity</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1000"/>
                        </a:spcAft>
                      </a:pPr>
                      <a:r>
                        <a:rPr lang="en-US" sz="1800">
                          <a:solidFill>
                            <a:schemeClr val="tx1"/>
                          </a:solidFill>
                          <a:latin typeface="Garamond" pitchFamily="18" charset="0"/>
                          <a:ea typeface="Times New Roman"/>
                          <a:cs typeface="Times New Roman"/>
                        </a:rPr>
                        <a:t>Respect for Diversity</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180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Respect for Diversity</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20264">
                <a:tc>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Clarity of Expectations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Clarity of Expectations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Clarity of Expectations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20264">
                <a:tc>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Fairness of Rules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Fairness of Rules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Fairness of Rules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20264">
                <a:tc>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School Safety</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School Safety</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800" dirty="0">
                          <a:solidFill>
                            <a:schemeClr val="tx1"/>
                          </a:solidFill>
                          <a:latin typeface="Garamond" pitchFamily="18" charset="0"/>
                          <a:ea typeface="Times New Roman"/>
                          <a:cs typeface="Times New Roman"/>
                        </a:rPr>
                        <a:t>School Safety</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50647">
                <a:tc>
                  <a:txBody>
                    <a:bodyPr/>
                    <a:lstStyle/>
                    <a:p>
                      <a:pPr marL="0" marR="0">
                        <a:lnSpc>
                          <a:spcPct val="115000"/>
                        </a:lnSpc>
                        <a:spcBef>
                          <a:spcPts val="0"/>
                        </a:spcBef>
                        <a:spcAft>
                          <a:spcPts val="1000"/>
                        </a:spcAft>
                      </a:pPr>
                      <a:r>
                        <a:rPr lang="en-US" sz="1800" dirty="0" smtClean="0">
                          <a:solidFill>
                            <a:schemeClr val="tx1"/>
                          </a:solidFill>
                          <a:latin typeface="Garamond" pitchFamily="18" charset="0"/>
                          <a:ea typeface="Times New Roman"/>
                          <a:cs typeface="Times New Roman"/>
                        </a:rPr>
                        <a:t>Student Engagement School-wide</a:t>
                      </a: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1000"/>
                        </a:spcAft>
                      </a:pPr>
                      <a:r>
                        <a:rPr lang="en-US" sz="1800" dirty="0" smtClean="0">
                          <a:solidFill>
                            <a:schemeClr val="tx1"/>
                          </a:solidFill>
                          <a:latin typeface="Garamond" pitchFamily="18" charset="0"/>
                          <a:ea typeface="Times New Roman"/>
                          <a:cs typeface="Times New Roman"/>
                        </a:rPr>
                        <a:t>Student Engagement School-wide </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1800" dirty="0" smtClean="0">
                        <a:solidFill>
                          <a:schemeClr val="tx1"/>
                        </a:solidFill>
                        <a:latin typeface="Garamond" pitchFamily="18" charset="0"/>
                        <a:ea typeface="Times New Roman"/>
                        <a:cs typeface="Times New Roman"/>
                      </a:endParaRPr>
                    </a:p>
                  </a:txBody>
                  <a:tcPr marL="29599" marR="29599" marT="6626" marB="0"/>
                </a:tc>
                <a:tc>
                  <a:txBody>
                    <a:bodyPr/>
                    <a:lstStyle/>
                    <a:p>
                      <a:pPr marL="0" marR="0">
                        <a:lnSpc>
                          <a:spcPct val="115000"/>
                        </a:lnSpc>
                        <a:spcBef>
                          <a:spcPts val="0"/>
                        </a:spcBef>
                        <a:spcAft>
                          <a:spcPts val="1000"/>
                        </a:spcAft>
                      </a:pPr>
                      <a:endParaRPr lang="en-US" sz="1800" strike="sngStrike"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20264">
                <a:tc>
                  <a:txBody>
                    <a:bodyPr/>
                    <a:lstStyle/>
                    <a:p>
                      <a:pPr marL="0" marR="0">
                        <a:lnSpc>
                          <a:spcPct val="115000"/>
                        </a:lnSpc>
                        <a:spcBef>
                          <a:spcPts val="0"/>
                        </a:spcBef>
                        <a:spcAft>
                          <a:spcPts val="1000"/>
                        </a:spcAft>
                      </a:pPr>
                      <a:r>
                        <a:rPr lang="en-US" sz="1800" dirty="0" smtClean="0">
                          <a:solidFill>
                            <a:schemeClr val="tx1"/>
                          </a:solidFill>
                          <a:latin typeface="Garamond" pitchFamily="18" charset="0"/>
                          <a:ea typeface="Times New Roman"/>
                          <a:cs typeface="Times New Roman"/>
                        </a:rPr>
                        <a:t>Bullying School-wide</a:t>
                      </a: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1000"/>
                        </a:spcAft>
                      </a:pPr>
                      <a:r>
                        <a:rPr lang="en-US" sz="1800" dirty="0" smtClean="0">
                          <a:solidFill>
                            <a:schemeClr val="tx1"/>
                          </a:solidFill>
                          <a:latin typeface="Garamond" pitchFamily="18" charset="0"/>
                          <a:ea typeface="Times New Roman"/>
                          <a:cs typeface="Times New Roman"/>
                        </a:rPr>
                        <a:t>Bullying School-wide</a:t>
                      </a: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endParaRPr lang="en-US" sz="1800" strike="sngStrike"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00090">
                <a:tc>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800" dirty="0" smtClean="0">
                          <a:solidFill>
                            <a:schemeClr val="tx1"/>
                          </a:solidFill>
                          <a:latin typeface="Garamond" pitchFamily="18" charset="0"/>
                          <a:ea typeface="Times New Roman"/>
                          <a:cs typeface="Times New Roman"/>
                        </a:rPr>
                        <a:t>Teacher-Home Communications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indent="0" algn="l" defTabSz="914400" rtl="0" eaLnBrk="1" fontAlgn="auto" latinLnBrk="0" hangingPunct="1">
                        <a:lnSpc>
                          <a:spcPct val="115000"/>
                        </a:lnSpc>
                        <a:spcBef>
                          <a:spcPts val="0"/>
                        </a:spcBef>
                        <a:spcAft>
                          <a:spcPts val="1000"/>
                        </a:spcAft>
                        <a:buClrTx/>
                        <a:buSzTx/>
                        <a:buFontTx/>
                        <a:buNone/>
                        <a:tabLst/>
                        <a:defRPr/>
                      </a:pPr>
                      <a:endParaRPr lang="en-US" sz="1800" dirty="0" smtClean="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800" dirty="0" smtClean="0">
                          <a:solidFill>
                            <a:schemeClr val="tx1"/>
                          </a:solidFill>
                          <a:latin typeface="Garamond" pitchFamily="18" charset="0"/>
                          <a:ea typeface="Times New Roman"/>
                          <a:cs typeface="Times New Roman"/>
                        </a:rPr>
                        <a:t>Teacher-Home Communications</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38137">
                <a:tc>
                  <a:txBody>
                    <a:bodyPr/>
                    <a:lstStyle/>
                    <a:p>
                      <a:pPr>
                        <a:lnSpc>
                          <a:spcPct val="115000"/>
                        </a:lnSpc>
                      </a:pPr>
                      <a:endParaRPr lang="en-US" sz="1800" dirty="0">
                        <a:solidFill>
                          <a:schemeClr val="tx1"/>
                        </a:solidFill>
                        <a:latin typeface="Garamond" pitchFamily="18" charset="0"/>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1000"/>
                        </a:spcAft>
                      </a:pPr>
                      <a:r>
                        <a:rPr lang="en-US" sz="1800" dirty="0" smtClean="0">
                          <a:solidFill>
                            <a:schemeClr val="tx1"/>
                          </a:solidFill>
                          <a:latin typeface="Garamond" pitchFamily="18" charset="0"/>
                          <a:ea typeface="Times New Roman"/>
                          <a:cs typeface="Times New Roman"/>
                        </a:rPr>
                        <a:t>Staff Relations</a:t>
                      </a: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20264">
                <a:tc>
                  <a:txBody>
                    <a:bodyPr/>
                    <a:lstStyle/>
                    <a:p>
                      <a:pPr marL="0" marR="0">
                        <a:lnSpc>
                          <a:spcPct val="115000"/>
                        </a:lnSpc>
                        <a:spcBef>
                          <a:spcPts val="0"/>
                        </a:spcBef>
                        <a:spcAft>
                          <a:spcPts val="1000"/>
                        </a:spcAft>
                      </a:pPr>
                      <a:r>
                        <a:rPr lang="en-US" sz="1800" b="1" dirty="0">
                          <a:solidFill>
                            <a:schemeClr val="tx1"/>
                          </a:solidFill>
                          <a:latin typeface="Garamond" pitchFamily="18" charset="0"/>
                          <a:ea typeface="Times New Roman"/>
                          <a:cs typeface="Times New Roman"/>
                        </a:rPr>
                        <a:t>Total School Climate </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nSpc>
                          <a:spcPct val="115000"/>
                        </a:lnSpc>
                        <a:spcBef>
                          <a:spcPts val="0"/>
                        </a:spcBef>
                        <a:spcAft>
                          <a:spcPts val="1000"/>
                        </a:spcAft>
                      </a:pPr>
                      <a:r>
                        <a:rPr lang="en-US" sz="1800" b="1" dirty="0">
                          <a:solidFill>
                            <a:schemeClr val="tx1"/>
                          </a:solidFill>
                          <a:latin typeface="Garamond" pitchFamily="18" charset="0"/>
                          <a:ea typeface="Times New Roman"/>
                          <a:cs typeface="Times New Roman"/>
                        </a:rPr>
                        <a:t>Total School Climate </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800" b="1" dirty="0">
                          <a:solidFill>
                            <a:schemeClr val="tx1"/>
                          </a:solidFill>
                          <a:latin typeface="Garamond" pitchFamily="18" charset="0"/>
                          <a:ea typeface="Times New Roman"/>
                          <a:cs typeface="Times New Roman"/>
                        </a:rPr>
                        <a:t>Total School Climate </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420264">
                <a:tc>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endParaRPr lang="en-US"/>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1800" dirty="0">
                        <a:solidFill>
                          <a:schemeClr val="tx1"/>
                        </a:solidFill>
                        <a:latin typeface="Garamond" pitchFamily="18" charset="0"/>
                        <a:ea typeface="Times New Roman"/>
                        <a:cs typeface="Times New Roman"/>
                      </a:endParaRP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800" dirty="0" smtClean="0">
                          <a:solidFill>
                            <a:schemeClr val="tx1"/>
                          </a:solidFill>
                          <a:latin typeface="Garamond" pitchFamily="18" charset="0"/>
                          <a:ea typeface="Times New Roman"/>
                          <a:cs typeface="Times New Roman"/>
                        </a:rPr>
                        <a:t>Parent Satisfaction</a:t>
                      </a:r>
                    </a:p>
                  </a:txBody>
                  <a:tcPr marL="29599" marR="29599" marT="662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37216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525" y="762000"/>
            <a:ext cx="9144000" cy="800100"/>
          </a:xfrm>
        </p:spPr>
        <p:txBody>
          <a:bodyPr/>
          <a:lstStyle/>
          <a:p>
            <a:r>
              <a:rPr lang="en-US" b="1" dirty="0" smtClean="0">
                <a:latin typeface="Perpetua" pitchFamily="18" charset="0"/>
              </a:rPr>
              <a:t>Part I: School Climate</a:t>
            </a:r>
            <a:br>
              <a:rPr lang="en-US" b="1" dirty="0" smtClean="0">
                <a:latin typeface="Perpetua" pitchFamily="18" charset="0"/>
              </a:rPr>
            </a:br>
            <a:r>
              <a:rPr lang="en-US" b="1" dirty="0" smtClean="0">
                <a:latin typeface="Perpetua" pitchFamily="18" charset="0"/>
              </a:rPr>
              <a:t>Item Examples</a:t>
            </a:r>
            <a:endParaRPr lang="en-US" b="1" dirty="0" smtClean="0">
              <a:solidFill>
                <a:schemeClr val="accent6">
                  <a:lumMod val="60000"/>
                  <a:lumOff val="40000"/>
                </a:schemeClr>
              </a:solidFill>
              <a:latin typeface="Perpetua" pitchFamily="18" charset="0"/>
            </a:endParaRPr>
          </a:p>
        </p:txBody>
      </p:sp>
      <p:sp>
        <p:nvSpPr>
          <p:cNvPr id="25603" name="Rectangle 3"/>
          <p:cNvSpPr>
            <a:spLocks noGrp="1" noChangeArrowheads="1"/>
          </p:cNvSpPr>
          <p:nvPr>
            <p:ph idx="1"/>
          </p:nvPr>
        </p:nvSpPr>
        <p:spPr>
          <a:xfrm>
            <a:off x="76200" y="1676401"/>
            <a:ext cx="9144000" cy="4648200"/>
          </a:xfrm>
        </p:spPr>
        <p:txBody>
          <a:bodyPr>
            <a:normAutofit/>
          </a:bodyPr>
          <a:lstStyle/>
          <a:p>
            <a:pPr lvl="1">
              <a:spcBef>
                <a:spcPct val="0"/>
              </a:spcBef>
              <a:buFont typeface="Arial" charset="0"/>
              <a:buNone/>
            </a:pPr>
            <a:r>
              <a:rPr lang="en-US" sz="2800" i="1" dirty="0" smtClean="0">
                <a:latin typeface="Perpetua" pitchFamily="18" charset="0"/>
              </a:rPr>
              <a:t>Teacher-Student Relations </a:t>
            </a:r>
          </a:p>
          <a:p>
            <a:pPr lvl="2">
              <a:spcBef>
                <a:spcPct val="0"/>
              </a:spcBef>
            </a:pPr>
            <a:r>
              <a:rPr lang="en-US" sz="2800" dirty="0" smtClean="0">
                <a:latin typeface="Perpetua" pitchFamily="18" charset="0"/>
              </a:rPr>
              <a:t>“Teachers care about their students.”</a:t>
            </a:r>
          </a:p>
          <a:p>
            <a:pPr lvl="1">
              <a:spcBef>
                <a:spcPct val="0"/>
              </a:spcBef>
              <a:buFont typeface="Arial" charset="0"/>
              <a:buNone/>
            </a:pPr>
            <a:r>
              <a:rPr lang="en-US" sz="2800" i="1" dirty="0" smtClean="0">
                <a:latin typeface="Perpetua" pitchFamily="18" charset="0"/>
              </a:rPr>
              <a:t>Student-Student Relations </a:t>
            </a:r>
          </a:p>
          <a:p>
            <a:pPr lvl="2">
              <a:spcBef>
                <a:spcPct val="0"/>
              </a:spcBef>
            </a:pPr>
            <a:r>
              <a:rPr lang="en-US" sz="2800" dirty="0" smtClean="0">
                <a:latin typeface="Perpetua" pitchFamily="18" charset="0"/>
              </a:rPr>
              <a:t>“Students are friendly with each other.”</a:t>
            </a:r>
          </a:p>
          <a:p>
            <a:pPr lvl="1">
              <a:spcBef>
                <a:spcPct val="0"/>
              </a:spcBef>
              <a:buFont typeface="Arial" charset="0"/>
              <a:buNone/>
            </a:pPr>
            <a:r>
              <a:rPr lang="en-US" sz="2800" i="1" dirty="0" smtClean="0">
                <a:latin typeface="Perpetua" pitchFamily="18" charset="0"/>
              </a:rPr>
              <a:t>Respect for Diversity </a:t>
            </a:r>
            <a:endParaRPr lang="en-US" sz="2800" i="1" dirty="0">
              <a:latin typeface="Perpetua" pitchFamily="18" charset="0"/>
            </a:endParaRPr>
          </a:p>
          <a:p>
            <a:pPr lvl="2">
              <a:spcBef>
                <a:spcPct val="0"/>
              </a:spcBef>
            </a:pPr>
            <a:r>
              <a:rPr lang="en-US" sz="2800" dirty="0" smtClean="0">
                <a:latin typeface="Perpetua" pitchFamily="18" charset="0"/>
              </a:rPr>
              <a:t>“Students respect those of other races.”</a:t>
            </a:r>
            <a:endParaRPr lang="en-US" sz="2800" dirty="0">
              <a:latin typeface="Perpetua" pitchFamily="18" charset="0"/>
            </a:endParaRPr>
          </a:p>
          <a:p>
            <a:pPr lvl="1">
              <a:spcBef>
                <a:spcPct val="0"/>
              </a:spcBef>
              <a:buFont typeface="Arial" charset="0"/>
              <a:buNone/>
            </a:pPr>
            <a:r>
              <a:rPr lang="en-US" sz="2800" i="1" dirty="0" smtClean="0">
                <a:latin typeface="Perpetua" pitchFamily="18" charset="0"/>
              </a:rPr>
              <a:t>Student Engagement School-wide</a:t>
            </a:r>
            <a:endParaRPr lang="en-US" sz="2800" i="1" dirty="0">
              <a:latin typeface="Perpetua" pitchFamily="18" charset="0"/>
            </a:endParaRPr>
          </a:p>
          <a:p>
            <a:pPr lvl="2">
              <a:spcBef>
                <a:spcPct val="0"/>
              </a:spcBef>
            </a:pPr>
            <a:r>
              <a:rPr lang="en-US" sz="2800" dirty="0" smtClean="0">
                <a:latin typeface="Perpetua" pitchFamily="18" charset="0"/>
              </a:rPr>
              <a:t>“Most students try their best.”</a:t>
            </a:r>
            <a:endParaRPr lang="en-US" sz="2800" dirty="0">
              <a:latin typeface="Perpetua" pitchFamily="18" charset="0"/>
            </a:endParaRPr>
          </a:p>
          <a:p>
            <a:pPr lvl="1">
              <a:spcBef>
                <a:spcPct val="0"/>
              </a:spcBef>
              <a:buFont typeface="Arial" charset="0"/>
              <a:buNone/>
            </a:pPr>
            <a:r>
              <a:rPr lang="en-US" sz="2800" i="1" dirty="0">
                <a:latin typeface="Perpetua" pitchFamily="18" charset="0"/>
              </a:rPr>
              <a:t>Clarity of Expectations</a:t>
            </a:r>
          </a:p>
          <a:p>
            <a:pPr lvl="2">
              <a:spcBef>
                <a:spcPct val="0"/>
              </a:spcBef>
            </a:pPr>
            <a:r>
              <a:rPr lang="en-US" sz="2800" dirty="0">
                <a:latin typeface="Perpetua" pitchFamily="18" charset="0"/>
              </a:rPr>
              <a:t>“Students know what the rules are</a:t>
            </a:r>
            <a:r>
              <a:rPr lang="en-US" sz="2800" dirty="0" smtClean="0">
                <a:latin typeface="Perpetua" pitchFamily="18" charset="0"/>
              </a:rPr>
              <a:t>.”</a:t>
            </a:r>
          </a:p>
          <a:p>
            <a:pPr lvl="1">
              <a:spcBef>
                <a:spcPct val="0"/>
              </a:spcBef>
            </a:pPr>
            <a:endParaRPr lang="en-US" sz="2800" dirty="0" smtClean="0">
              <a:latin typeface="Perpetua" pitchFamily="18" charset="0"/>
            </a:endParaRPr>
          </a:p>
        </p:txBody>
      </p:sp>
      <p:sp>
        <p:nvSpPr>
          <p:cNvPr id="7" name="Footer Placeholder 4"/>
          <p:cNvSpPr>
            <a:spLocks noGrp="1"/>
          </p:cNvSpPr>
          <p:nvPr>
            <p:ph type="ftr" sz="quarter" idx="10"/>
          </p:nvPr>
        </p:nvSpPr>
        <p:spPr/>
        <p:txBody>
          <a:bodyPr/>
          <a:lstStyle/>
          <a:p>
            <a:pPr>
              <a:defRPr/>
            </a:pPr>
            <a:r>
              <a:rPr lang="en-US" dirty="0" smtClean="0">
                <a:solidFill>
                  <a:schemeClr val="bg1">
                    <a:lumMod val="50000"/>
                  </a:schemeClr>
                </a:solidFill>
              </a:rPr>
              <a:t>NASP, 2/19/14</a:t>
            </a:r>
            <a:endParaRPr lang="en-US" dirty="0">
              <a:solidFill>
                <a:schemeClr val="bg1">
                  <a:lumMod val="50000"/>
                </a:schemeClr>
              </a:solidFill>
            </a:endParaRPr>
          </a:p>
        </p:txBody>
      </p:sp>
    </p:spTree>
    <p:extLst>
      <p:ext uri="{BB962C8B-B14F-4D97-AF65-F5344CB8AC3E}">
        <p14:creationId xmlns:p14="http://schemas.microsoft.com/office/powerpoint/2010/main" val="3121230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0" y="762001"/>
            <a:ext cx="8839200" cy="838199"/>
          </a:xfrm>
        </p:spPr>
        <p:txBody>
          <a:bodyPr/>
          <a:lstStyle/>
          <a:p>
            <a:r>
              <a:rPr lang="en-US" b="1" dirty="0" smtClean="0">
                <a:latin typeface="Perpetua" pitchFamily="18" charset="0"/>
                <a:ea typeface="ＭＳ Ｐゴシック" pitchFamily="34" charset="-128"/>
              </a:rPr>
              <a:t>Part I: School Climate Item Examples </a:t>
            </a:r>
            <a:r>
              <a:rPr lang="en-US" b="1" i="1" dirty="0" smtClean="0">
                <a:latin typeface="Perpetua" pitchFamily="18" charset="0"/>
                <a:ea typeface="ＭＳ Ｐゴシック" pitchFamily="34" charset="-128"/>
              </a:rPr>
              <a:t>(continued)</a:t>
            </a:r>
          </a:p>
        </p:txBody>
      </p:sp>
      <p:sp>
        <p:nvSpPr>
          <p:cNvPr id="43010" name="Content Placeholder 2"/>
          <p:cNvSpPr>
            <a:spLocks noGrp="1"/>
          </p:cNvSpPr>
          <p:nvPr>
            <p:ph idx="1"/>
          </p:nvPr>
        </p:nvSpPr>
        <p:spPr>
          <a:xfrm>
            <a:off x="263525" y="1495425"/>
            <a:ext cx="8347075" cy="4981575"/>
          </a:xfrm>
        </p:spPr>
        <p:txBody>
          <a:bodyPr/>
          <a:lstStyle/>
          <a:p>
            <a:pPr lvl="1">
              <a:spcBef>
                <a:spcPct val="0"/>
              </a:spcBef>
              <a:buClr>
                <a:srgbClr val="215D77"/>
              </a:buClr>
              <a:buFont typeface="Arial" pitchFamily="34" charset="0"/>
              <a:buNone/>
            </a:pPr>
            <a:r>
              <a:rPr lang="en-US" sz="2400" i="1" dirty="0" smtClean="0">
                <a:latin typeface="Perpetua" pitchFamily="18" charset="0"/>
              </a:rPr>
              <a:t>Fairness of Rules </a:t>
            </a:r>
          </a:p>
          <a:p>
            <a:pPr lvl="2">
              <a:spcBef>
                <a:spcPct val="0"/>
              </a:spcBef>
              <a:buClr>
                <a:srgbClr val="6FB7D7"/>
              </a:buClr>
            </a:pPr>
            <a:r>
              <a:rPr lang="ja-JP" altLang="en-US" sz="2400" dirty="0" smtClean="0">
                <a:latin typeface="Perpetua" pitchFamily="18" charset="0"/>
              </a:rPr>
              <a:t>“</a:t>
            </a:r>
            <a:r>
              <a:rPr lang="en-US" altLang="ja-JP" sz="2400" dirty="0" smtClean="0">
                <a:latin typeface="Perpetua" pitchFamily="18" charset="0"/>
              </a:rPr>
              <a:t>The school rules are fair.</a:t>
            </a:r>
            <a:r>
              <a:rPr lang="ja-JP" altLang="en-US" sz="2400" dirty="0" smtClean="0">
                <a:latin typeface="Perpetua" pitchFamily="18" charset="0"/>
              </a:rPr>
              <a:t>”</a:t>
            </a:r>
            <a:endParaRPr lang="en-US" altLang="ja-JP" sz="2400" dirty="0" smtClean="0">
              <a:latin typeface="Perpetua" pitchFamily="18" charset="0"/>
            </a:endParaRPr>
          </a:p>
          <a:p>
            <a:pPr lvl="1">
              <a:spcBef>
                <a:spcPct val="0"/>
              </a:spcBef>
              <a:buClr>
                <a:srgbClr val="215D77"/>
              </a:buClr>
              <a:buFont typeface="Arial" pitchFamily="34" charset="0"/>
              <a:buNone/>
            </a:pPr>
            <a:r>
              <a:rPr lang="en-US" sz="2400" i="1" dirty="0" smtClean="0">
                <a:latin typeface="Perpetua" pitchFamily="18" charset="0"/>
              </a:rPr>
              <a:t>School Safety</a:t>
            </a:r>
          </a:p>
          <a:p>
            <a:pPr lvl="2">
              <a:spcBef>
                <a:spcPct val="0"/>
              </a:spcBef>
              <a:buClr>
                <a:srgbClr val="6FB7D7"/>
              </a:buClr>
            </a:pPr>
            <a:r>
              <a:rPr lang="ja-JP" altLang="en-US" sz="2400" dirty="0" smtClean="0">
                <a:latin typeface="Perpetua" pitchFamily="18" charset="0"/>
              </a:rPr>
              <a:t>“</a:t>
            </a:r>
            <a:r>
              <a:rPr lang="en-US" altLang="ja-JP" sz="2400" dirty="0" smtClean="0">
                <a:latin typeface="Perpetua" pitchFamily="18" charset="0"/>
              </a:rPr>
              <a:t>This school is safe.</a:t>
            </a:r>
            <a:r>
              <a:rPr lang="ja-JP" altLang="en-US" sz="2400" dirty="0" smtClean="0">
                <a:latin typeface="Perpetua" pitchFamily="18" charset="0"/>
              </a:rPr>
              <a:t>”</a:t>
            </a:r>
            <a:endParaRPr lang="en-US" altLang="ja-JP" sz="2400" dirty="0" smtClean="0">
              <a:latin typeface="Perpetua" pitchFamily="18" charset="0"/>
            </a:endParaRPr>
          </a:p>
          <a:p>
            <a:pPr lvl="1">
              <a:spcBef>
                <a:spcPct val="0"/>
              </a:spcBef>
              <a:buClr>
                <a:srgbClr val="215D77"/>
              </a:buClr>
              <a:buNone/>
            </a:pPr>
            <a:r>
              <a:rPr lang="en-US" sz="2400" i="1" dirty="0">
                <a:latin typeface="Perpetua" pitchFamily="18" charset="0"/>
              </a:rPr>
              <a:t>Bullying School-wide </a:t>
            </a:r>
            <a:endParaRPr lang="en-US" sz="2400" i="1" dirty="0" smtClean="0">
              <a:latin typeface="Perpetua" pitchFamily="18" charset="0"/>
            </a:endParaRPr>
          </a:p>
          <a:p>
            <a:pPr lvl="2">
              <a:spcBef>
                <a:spcPct val="0"/>
              </a:spcBef>
              <a:buClr>
                <a:srgbClr val="215D77"/>
              </a:buClr>
              <a:buFont typeface="Arial"/>
              <a:buChar char="•"/>
            </a:pPr>
            <a:r>
              <a:rPr lang="ja-JP" altLang="en-US" sz="2400" dirty="0" smtClean="0">
                <a:latin typeface="Perpetua" pitchFamily="18" charset="0"/>
              </a:rPr>
              <a:t>“</a:t>
            </a:r>
            <a:r>
              <a:rPr lang="en-US" altLang="ja-JP" sz="2400" dirty="0" smtClean="0">
                <a:latin typeface="Perpetua" pitchFamily="18" charset="0"/>
              </a:rPr>
              <a:t>Students threaten and bully others in this school</a:t>
            </a:r>
            <a:r>
              <a:rPr lang="ja-JP" altLang="en-US" sz="2400" dirty="0" smtClean="0">
                <a:latin typeface="Perpetua" pitchFamily="18" charset="0"/>
              </a:rPr>
              <a:t>”</a:t>
            </a:r>
            <a:endParaRPr lang="en-US" altLang="ja-JP" sz="2400" dirty="0" smtClean="0">
              <a:latin typeface="Perpetua" pitchFamily="18" charset="0"/>
            </a:endParaRPr>
          </a:p>
          <a:p>
            <a:pPr lvl="1">
              <a:spcBef>
                <a:spcPct val="0"/>
              </a:spcBef>
              <a:buClr>
                <a:srgbClr val="215D77"/>
              </a:buClr>
              <a:buFont typeface="Arial" pitchFamily="34" charset="0"/>
              <a:buNone/>
            </a:pPr>
            <a:r>
              <a:rPr lang="en-US" sz="2400" i="1" dirty="0" smtClean="0">
                <a:latin typeface="Perpetua" pitchFamily="18" charset="0"/>
              </a:rPr>
              <a:t>Teacher-Home Communications</a:t>
            </a:r>
          </a:p>
          <a:p>
            <a:pPr lvl="2">
              <a:spcBef>
                <a:spcPct val="0"/>
              </a:spcBef>
              <a:buClr>
                <a:srgbClr val="6FB7D7"/>
              </a:buClr>
            </a:pPr>
            <a:r>
              <a:rPr lang="ja-JP" altLang="en-US" sz="2400" dirty="0" smtClean="0">
                <a:latin typeface="Perpetua" pitchFamily="18" charset="0"/>
              </a:rPr>
              <a:t>“</a:t>
            </a:r>
            <a:r>
              <a:rPr lang="en-US" altLang="ja-JP" sz="2400" dirty="0" smtClean="0">
                <a:latin typeface="Perpetua" pitchFamily="18" charset="0"/>
              </a:rPr>
              <a:t>Teachers listen to the concerns of parents.</a:t>
            </a:r>
            <a:r>
              <a:rPr lang="ja-JP" altLang="en-US" sz="2400" dirty="0" smtClean="0">
                <a:latin typeface="Perpetua" pitchFamily="18" charset="0"/>
              </a:rPr>
              <a:t>”</a:t>
            </a:r>
            <a:endParaRPr lang="en-US" altLang="ja-JP" sz="2400" dirty="0" smtClean="0">
              <a:latin typeface="Perpetua" pitchFamily="18" charset="0"/>
            </a:endParaRPr>
          </a:p>
          <a:p>
            <a:pPr lvl="1">
              <a:spcBef>
                <a:spcPct val="0"/>
              </a:spcBef>
              <a:buClr>
                <a:srgbClr val="215D77"/>
              </a:buClr>
              <a:buFont typeface="Arial" pitchFamily="34" charset="0"/>
              <a:buNone/>
            </a:pPr>
            <a:r>
              <a:rPr lang="en-US" sz="2400" i="1" dirty="0" smtClean="0">
                <a:latin typeface="Perpetua" pitchFamily="18" charset="0"/>
              </a:rPr>
              <a:t>Teacher-Staff Relations </a:t>
            </a:r>
          </a:p>
          <a:p>
            <a:pPr lvl="2">
              <a:spcBef>
                <a:spcPct val="0"/>
              </a:spcBef>
              <a:buClr>
                <a:srgbClr val="6FB7D7"/>
              </a:buClr>
            </a:pPr>
            <a:r>
              <a:rPr lang="ja-JP" altLang="en-US" sz="2400" dirty="0" smtClean="0">
                <a:latin typeface="Perpetua" pitchFamily="18" charset="0"/>
              </a:rPr>
              <a:t>“</a:t>
            </a:r>
            <a:r>
              <a:rPr lang="en-US" altLang="ja-JP" sz="2400" dirty="0" smtClean="0">
                <a:latin typeface="Perpetua" pitchFamily="18" charset="0"/>
              </a:rPr>
              <a:t>Teachers work well together in this school.</a:t>
            </a:r>
            <a:r>
              <a:rPr lang="ja-JP" altLang="en-US" sz="2400" dirty="0" smtClean="0">
                <a:latin typeface="Perpetua" pitchFamily="18" charset="0"/>
              </a:rPr>
              <a:t>”</a:t>
            </a:r>
            <a:endParaRPr lang="en-US" altLang="ja-JP" sz="2400" dirty="0">
              <a:latin typeface="Perpetua" pitchFamily="18" charset="0"/>
            </a:endParaRPr>
          </a:p>
          <a:p>
            <a:pPr marL="514350" lvl="2" indent="0">
              <a:spcBef>
                <a:spcPct val="0"/>
              </a:spcBef>
              <a:buClr>
                <a:srgbClr val="6FB7D7"/>
              </a:buClr>
              <a:buNone/>
            </a:pPr>
            <a:r>
              <a:rPr lang="en-US" altLang="ja-JP" sz="2400" i="1" dirty="0">
                <a:latin typeface="Perpetua" pitchFamily="18" charset="0"/>
              </a:rPr>
              <a:t>Satisfaction with School</a:t>
            </a:r>
          </a:p>
          <a:p>
            <a:pPr lvl="2">
              <a:spcBef>
                <a:spcPct val="0"/>
              </a:spcBef>
              <a:buClr>
                <a:srgbClr val="6FB7D7"/>
              </a:buClr>
            </a:pPr>
            <a:r>
              <a:rPr lang="en-US" altLang="ja-JP" sz="2400" dirty="0">
                <a:latin typeface="Perpetua" pitchFamily="18" charset="0"/>
              </a:rPr>
              <a:t>“I like this school</a:t>
            </a:r>
            <a:r>
              <a:rPr lang="en-US" altLang="ja-JP" sz="2400" dirty="0" smtClean="0">
                <a:latin typeface="Perpetua" pitchFamily="18" charset="0"/>
              </a:rPr>
              <a:t>.”</a:t>
            </a:r>
            <a:endParaRPr lang="en-US" altLang="ja-JP" sz="2400" dirty="0">
              <a:latin typeface="Perpetua" pitchFamily="18" charset="0"/>
            </a:endParaRPr>
          </a:p>
        </p:txBody>
      </p:sp>
      <p:sp>
        <p:nvSpPr>
          <p:cNvPr id="2" name="Footer Placeholder 1"/>
          <p:cNvSpPr>
            <a:spLocks noGrp="1"/>
          </p:cNvSpPr>
          <p:nvPr>
            <p:ph type="ftr" sz="quarter" idx="10"/>
          </p:nvPr>
        </p:nvSpPr>
        <p:spPr/>
        <p:txBody>
          <a:bodyPr/>
          <a:lstStyle/>
          <a:p>
            <a:pPr>
              <a:defRPr/>
            </a:pPr>
            <a:r>
              <a:rPr lang="en-US" smtClean="0"/>
              <a:t>NASP, 2/19/14</a:t>
            </a:r>
            <a:endParaRPr lang="en-US"/>
          </a:p>
        </p:txBody>
      </p:sp>
    </p:spTree>
    <p:extLst>
      <p:ext uri="{BB962C8B-B14F-4D97-AF65-F5344CB8AC3E}">
        <p14:creationId xmlns:p14="http://schemas.microsoft.com/office/powerpoint/2010/main" val="2146109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89012451"/>
              </p:ext>
            </p:extLst>
          </p:nvPr>
        </p:nvGraphicFramePr>
        <p:xfrm>
          <a:off x="228600" y="914400"/>
          <a:ext cx="8763000" cy="4800600"/>
        </p:xfrm>
        <a:graphic>
          <a:graphicData uri="http://schemas.openxmlformats.org/drawingml/2006/table">
            <a:tbl>
              <a:tblPr/>
              <a:tblGrid>
                <a:gridCol w="2825501"/>
                <a:gridCol w="2930525"/>
                <a:gridCol w="3006974"/>
              </a:tblGrid>
              <a:tr h="887757">
                <a:tc gridSpan="3">
                  <a:txBody>
                    <a:bodyPr/>
                    <a:lstStyle/>
                    <a:p>
                      <a:pPr marL="0" marR="0" algn="ctr">
                        <a:lnSpc>
                          <a:spcPct val="115000"/>
                        </a:lnSpc>
                        <a:spcBef>
                          <a:spcPts val="0"/>
                        </a:spcBef>
                        <a:spcAft>
                          <a:spcPts val="1000"/>
                        </a:spcAft>
                      </a:pPr>
                      <a:r>
                        <a:rPr lang="en-US" sz="2800" b="1" dirty="0" smtClean="0">
                          <a:latin typeface="Perpetua" pitchFamily="18" charset="0"/>
                          <a:ea typeface="Times New Roman"/>
                          <a:cs typeface="Arial" pitchFamily="34" charset="0"/>
                        </a:rPr>
                        <a:t>PART II: Techniques</a:t>
                      </a:r>
                    </a:p>
                  </a:txBody>
                  <a:tcPr marL="29597" marR="29597" marT="66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r>
              <a:tr h="1024763">
                <a:tc>
                  <a:txBody>
                    <a:bodyPr/>
                    <a:lstStyle/>
                    <a:p>
                      <a:pPr marL="0" marR="0" algn="ctr">
                        <a:lnSpc>
                          <a:spcPct val="115000"/>
                        </a:lnSpc>
                        <a:spcBef>
                          <a:spcPts val="0"/>
                        </a:spcBef>
                        <a:spcAft>
                          <a:spcPts val="1000"/>
                        </a:spcAft>
                      </a:pPr>
                      <a:r>
                        <a:rPr lang="en-US" sz="2800" b="1" dirty="0">
                          <a:latin typeface="Perpetua" pitchFamily="18" charset="0"/>
                          <a:ea typeface="Times New Roman"/>
                          <a:cs typeface="Arial" pitchFamily="34" charset="0"/>
                        </a:rPr>
                        <a:t>Student Survey</a:t>
                      </a:r>
                      <a:r>
                        <a:rPr lang="en-US" sz="2800" dirty="0">
                          <a:latin typeface="Perpetua" pitchFamily="18" charset="0"/>
                          <a:ea typeface="Times New Roman"/>
                          <a:cs typeface="Arial" pitchFamily="34" charset="0"/>
                        </a:rPr>
                        <a:t> </a:t>
                      </a:r>
                    </a:p>
                  </a:txBody>
                  <a:tcPr marL="29597" marR="29597" marT="66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2800" b="1" dirty="0">
                          <a:latin typeface="Perpetua" pitchFamily="18" charset="0"/>
                          <a:ea typeface="Times New Roman"/>
                          <a:cs typeface="Arial" pitchFamily="34" charset="0"/>
                        </a:rPr>
                        <a:t>Teacher/Staff Survey</a:t>
                      </a:r>
                      <a:r>
                        <a:rPr lang="en-US" sz="2800" dirty="0">
                          <a:latin typeface="Perpetua" pitchFamily="18" charset="0"/>
                          <a:ea typeface="Times New Roman"/>
                          <a:cs typeface="Arial" pitchFamily="34" charset="0"/>
                        </a:rPr>
                        <a:t> </a:t>
                      </a:r>
                    </a:p>
                  </a:txBody>
                  <a:tcPr marL="29597" marR="29597" marT="66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2800" b="1" dirty="0">
                          <a:latin typeface="Perpetua" pitchFamily="18" charset="0"/>
                          <a:ea typeface="Times New Roman"/>
                          <a:cs typeface="Arial" pitchFamily="34" charset="0"/>
                        </a:rPr>
                        <a:t>Home Survey</a:t>
                      </a:r>
                      <a:r>
                        <a:rPr lang="en-US" sz="2800" dirty="0">
                          <a:latin typeface="Perpetua" pitchFamily="18" charset="0"/>
                          <a:ea typeface="Times New Roman"/>
                          <a:cs typeface="Arial" pitchFamily="34" charset="0"/>
                        </a:rPr>
                        <a:t> </a:t>
                      </a:r>
                    </a:p>
                  </a:txBody>
                  <a:tcPr marL="29597" marR="29597" marT="662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78175">
                <a:tc>
                  <a:txBody>
                    <a:bodyPr/>
                    <a:lstStyle/>
                    <a:p>
                      <a:pPr marL="0" marR="0" algn="l">
                        <a:lnSpc>
                          <a:spcPct val="115000"/>
                        </a:lnSpc>
                        <a:spcBef>
                          <a:spcPts val="0"/>
                        </a:spcBef>
                        <a:spcAft>
                          <a:spcPts val="0"/>
                        </a:spcAft>
                      </a:pPr>
                      <a:r>
                        <a:rPr lang="en-US" sz="2800" dirty="0">
                          <a:effectLst/>
                          <a:latin typeface="Perpetua" pitchFamily="18" charset="0"/>
                          <a:ea typeface="Times New Roman"/>
                          <a:cs typeface="Arial" pitchFamily="34" charset="0"/>
                        </a:rPr>
                        <a:t>Positive Behavior Techniques</a:t>
                      </a:r>
                      <a:endParaRPr lang="en-US" sz="2800" dirty="0">
                        <a:effectLst/>
                        <a:latin typeface="Perpetua" pitchFamily="18"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2800" dirty="0">
                          <a:effectLst/>
                          <a:latin typeface="Perpetua" pitchFamily="18" charset="0"/>
                          <a:ea typeface="Times New Roman"/>
                          <a:cs typeface="Arial" pitchFamily="34" charset="0"/>
                        </a:rPr>
                        <a:t>Positive Behavior Techniques</a:t>
                      </a:r>
                      <a:endParaRPr lang="en-US" sz="2800" dirty="0">
                        <a:effectLst/>
                        <a:latin typeface="Perpetua" pitchFamily="18"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2800" dirty="0">
                        <a:latin typeface="Perpetua" pitchFamily="18"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83492">
                <a:tc>
                  <a:txBody>
                    <a:bodyPr/>
                    <a:lstStyle/>
                    <a:p>
                      <a:pPr marL="0" marR="0" algn="l">
                        <a:lnSpc>
                          <a:spcPct val="115000"/>
                        </a:lnSpc>
                        <a:spcBef>
                          <a:spcPts val="0"/>
                        </a:spcBef>
                        <a:spcAft>
                          <a:spcPts val="0"/>
                        </a:spcAft>
                      </a:pPr>
                      <a:r>
                        <a:rPr lang="en-US" sz="2800" dirty="0">
                          <a:effectLst/>
                          <a:latin typeface="Perpetua" pitchFamily="18" charset="0"/>
                          <a:ea typeface="Times New Roman"/>
                          <a:cs typeface="Arial" pitchFamily="34" charset="0"/>
                        </a:rPr>
                        <a:t>Punitive Techniques</a:t>
                      </a:r>
                      <a:endParaRPr lang="en-US" sz="2800" dirty="0">
                        <a:effectLst/>
                        <a:latin typeface="Perpetua" pitchFamily="18"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2800" dirty="0">
                          <a:effectLst/>
                          <a:latin typeface="Perpetua" pitchFamily="18" charset="0"/>
                          <a:ea typeface="Times New Roman"/>
                          <a:cs typeface="Arial" pitchFamily="34" charset="0"/>
                        </a:rPr>
                        <a:t>Punitive Techniques</a:t>
                      </a:r>
                      <a:endParaRPr lang="en-US" sz="2800" dirty="0">
                        <a:effectLst/>
                        <a:latin typeface="Perpetua" pitchFamily="18"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2800" dirty="0">
                        <a:latin typeface="Perpetua" pitchFamily="18"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126413">
                <a:tc>
                  <a:txBody>
                    <a:bodyPr/>
                    <a:lstStyle/>
                    <a:p>
                      <a:pPr marL="0" marR="0" algn="l">
                        <a:lnSpc>
                          <a:spcPct val="115000"/>
                        </a:lnSpc>
                        <a:spcBef>
                          <a:spcPts val="0"/>
                        </a:spcBef>
                        <a:spcAft>
                          <a:spcPts val="0"/>
                        </a:spcAft>
                      </a:pPr>
                      <a:r>
                        <a:rPr lang="en-US" sz="2800" dirty="0">
                          <a:effectLst/>
                          <a:latin typeface="Perpetua" pitchFamily="18" charset="0"/>
                          <a:ea typeface="Times New Roman"/>
                          <a:cs typeface="Arial" pitchFamily="34" charset="0"/>
                        </a:rPr>
                        <a:t>Social Emotional Learning Techniques</a:t>
                      </a:r>
                      <a:endParaRPr lang="en-US" sz="2800" dirty="0">
                        <a:effectLst/>
                        <a:latin typeface="Perpetua" pitchFamily="18"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2800" dirty="0">
                          <a:effectLst/>
                          <a:latin typeface="Perpetua" pitchFamily="18" charset="0"/>
                          <a:ea typeface="Times New Roman"/>
                          <a:cs typeface="Arial" pitchFamily="34" charset="0"/>
                        </a:rPr>
                        <a:t>Social Emotional Learning Techniques</a:t>
                      </a:r>
                      <a:endParaRPr lang="en-US" sz="2800" dirty="0">
                        <a:effectLst/>
                        <a:latin typeface="Perpetua" pitchFamily="18"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2800" dirty="0">
                        <a:latin typeface="Perpetua" pitchFamily="18"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2" name="Footer Placeholder 1"/>
          <p:cNvSpPr>
            <a:spLocks noGrp="1"/>
          </p:cNvSpPr>
          <p:nvPr>
            <p:ph type="ftr" sz="quarter" idx="10"/>
          </p:nvPr>
        </p:nvSpPr>
        <p:spPr/>
        <p:txBody>
          <a:bodyPr/>
          <a:lstStyle/>
          <a:p>
            <a:pPr>
              <a:defRPr/>
            </a:pPr>
            <a:r>
              <a:rPr lang="en-US" dirty="0" smtClean="0"/>
              <a:t>NASP, 2/19/14</a:t>
            </a:r>
            <a:endParaRPr lang="en-US" dirty="0"/>
          </a:p>
        </p:txBody>
      </p:sp>
    </p:spTree>
    <p:extLst>
      <p:ext uri="{BB962C8B-B14F-4D97-AF65-F5344CB8AC3E}">
        <p14:creationId xmlns:p14="http://schemas.microsoft.com/office/powerpoint/2010/main" val="1680945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Office Theme">
      <a:majorFont>
        <a:latin typeface="Helvetica Neue"/>
        <a:ea typeface="Geneva"/>
        <a:cs typeface="Geneva"/>
      </a:majorFont>
      <a:minorFont>
        <a:latin typeface="Helvetica Neue"/>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Office Theme">
      <a:majorFont>
        <a:latin typeface="Helvetica Neue"/>
        <a:ea typeface="Geneva"/>
        <a:cs typeface="Geneva"/>
      </a:majorFont>
      <a:minorFont>
        <a:latin typeface="Helvetica Neue"/>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resentationLoad">
  <a:themeElements>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fontScheme name="PresentationLoa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PresentationLoad 1">
        <a:dk1>
          <a:srgbClr val="000000"/>
        </a:dk1>
        <a:lt1>
          <a:srgbClr val="FFFFFF"/>
        </a:lt1>
        <a:dk2>
          <a:srgbClr val="004074"/>
        </a:dk2>
        <a:lt2>
          <a:srgbClr val="FEA501"/>
        </a:lt2>
        <a:accent1>
          <a:srgbClr val="0061B2"/>
        </a:accent1>
        <a:accent2>
          <a:srgbClr val="2A79D0"/>
        </a:accent2>
        <a:accent3>
          <a:srgbClr val="FFFFFF"/>
        </a:accent3>
        <a:accent4>
          <a:srgbClr val="000000"/>
        </a:accent4>
        <a:accent5>
          <a:srgbClr val="AAB7D5"/>
        </a:accent5>
        <a:accent6>
          <a:srgbClr val="256DBC"/>
        </a:accent6>
        <a:hlink>
          <a:srgbClr val="69A2E1"/>
        </a:hlink>
        <a:folHlink>
          <a:srgbClr val="9DC2E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DS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5181</TotalTime>
  <Words>5927</Words>
  <Application>Microsoft Office PowerPoint</Application>
  <PresentationFormat>On-screen Show (4:3)</PresentationFormat>
  <Paragraphs>1664</Paragraphs>
  <Slides>58</Slides>
  <Notes>51</Notes>
  <HiddenSlides>0</HiddenSlides>
  <MMClips>0</MMClips>
  <ScaleCrop>false</ScaleCrop>
  <HeadingPairs>
    <vt:vector size="4" baseType="variant">
      <vt:variant>
        <vt:lpstr>Theme</vt:lpstr>
      </vt:variant>
      <vt:variant>
        <vt:i4>4</vt:i4>
      </vt:variant>
      <vt:variant>
        <vt:lpstr>Slide Titles</vt:lpstr>
      </vt:variant>
      <vt:variant>
        <vt:i4>58</vt:i4>
      </vt:variant>
    </vt:vector>
  </HeadingPairs>
  <TitlesOfParts>
    <vt:vector size="62" baseType="lpstr">
      <vt:lpstr>3_Office Theme</vt:lpstr>
      <vt:lpstr>4_Office Theme</vt:lpstr>
      <vt:lpstr>PresentationLoad</vt:lpstr>
      <vt:lpstr>CDS Theme</vt:lpstr>
      <vt:lpstr>Bullying Victimization and  School-wide Discipline: Their Relations to School Climate  </vt:lpstr>
      <vt:lpstr>The Delaware Positive Behavior Support  Project (DE-PBS) is a collaboration between  the DE Department of Education,  the University of Delaware’s  Center for Disabilities Studies, and  Delaware Public Schools.  </vt:lpstr>
      <vt:lpstr>Overview</vt:lpstr>
      <vt:lpstr>Why is school climate important overall?</vt:lpstr>
      <vt:lpstr>Why is School Climate important to  Bully Prevention? </vt:lpstr>
      <vt:lpstr>PowerPoint Presentation</vt:lpstr>
      <vt:lpstr>Part I: School Climate Item Examples</vt:lpstr>
      <vt:lpstr>Part I: School Climate Item Examples (continued)</vt:lpstr>
      <vt:lpstr>PowerPoint Presentation</vt:lpstr>
      <vt:lpstr>Part II: Techniques Item Examples</vt:lpstr>
      <vt:lpstr>PowerPoint Presentation</vt:lpstr>
      <vt:lpstr>PowerPoint Presentation</vt:lpstr>
      <vt:lpstr>PowerPoint Presentation</vt:lpstr>
      <vt:lpstr>School Climate Surveys Process</vt:lpstr>
      <vt:lpstr>PowerPoint Presentation</vt:lpstr>
      <vt:lpstr>Climate Surveys: School Climate Reliability (alpha coefficients)</vt:lpstr>
      <vt:lpstr>Climate Surveys: Techniques Reliability    (alpha coefficients)</vt:lpstr>
      <vt:lpstr>Climate Surveys: Engagement &amp; Bullying Reliability (alpha coefficients)</vt:lpstr>
      <vt:lpstr>New This Year: Two Lie Items</vt:lpstr>
      <vt:lpstr>How do school climate scores  relate to other measures?</vt:lpstr>
      <vt:lpstr>Evidence of Concurrent Validity  Student Survey and School-level Data </vt:lpstr>
      <vt:lpstr>Evidence of Concurrent Validity  Student Survey and School-level Data </vt:lpstr>
      <vt:lpstr>Evidence of Concurrent Validity     Student Survey: Positive, Punitive, SEL Techniques</vt:lpstr>
      <vt:lpstr>PowerPoint Presentation</vt:lpstr>
      <vt:lpstr>PowerPoint Presentation</vt:lpstr>
      <vt:lpstr>PowerPoint Presentation</vt:lpstr>
      <vt:lpstr>Recent Study, Using Multi-level Analyses</vt:lpstr>
      <vt:lpstr>PowerPoint Presentation</vt:lpstr>
      <vt:lpstr>School Climate and School Discipline: Their Relations to Bullying Victimization</vt:lpstr>
      <vt:lpstr>School Climate and School Discipline: Their Relations to Bullying Victimization</vt:lpstr>
      <vt:lpstr>School Climate and School Discipline: Their Relations to Bullying Victimization</vt:lpstr>
      <vt:lpstr>PowerPoint Presentation</vt:lpstr>
      <vt:lpstr>PowerPoint Presentation</vt:lpstr>
      <vt:lpstr>PowerPoint Presentation</vt:lpstr>
      <vt:lpstr>Effects of School-wide Disciplinary Techniques on School Climate</vt:lpstr>
      <vt:lpstr>Implications of findings for improving school climate and preventing bullying.  What we’re doing in Delaware schools  to address critical areas.</vt:lpstr>
      <vt:lpstr>PowerPoint Presentation</vt:lpstr>
      <vt:lpstr>Focus on School Climate</vt:lpstr>
      <vt:lpstr>PowerPoint Presentation</vt:lpstr>
      <vt:lpstr>Preventing Bullying Where to start?</vt:lpstr>
      <vt:lpstr>PowerPoint Presentation</vt:lpstr>
      <vt:lpstr>What does the research say regarding integrating the two approaches, providing a more comprehensive approach? </vt:lpstr>
      <vt:lpstr>How do we measure school climate, and the research-supported practices for achieving a positive school climate in schools?</vt:lpstr>
      <vt:lpstr>DSCS Interpretation &amp; Planning</vt:lpstr>
      <vt:lpstr>PowerPoint Presentation</vt:lpstr>
      <vt:lpstr>Evaluation Process</vt:lpstr>
      <vt:lpstr>Rubric 2: Prevention - Implementing  School-wide &amp; Classroom Systems</vt:lpstr>
      <vt:lpstr>10 Evidence-based Strategies for Preventing Behavior Problems (and promoting a positive school climate) as found on the Strengths and Needs Assessment (DASNPBS)</vt:lpstr>
      <vt:lpstr>PowerPoint Presentation</vt:lpstr>
      <vt:lpstr>How do we measure use of disciplinary techniques, and use data to guide practices?</vt:lpstr>
      <vt:lpstr>Rubric 2: Prevention - Implementing  School-wide &amp; Classroom Systems</vt:lpstr>
      <vt:lpstr>Rubric 4: Developing Self-Discipline</vt:lpstr>
      <vt:lpstr>Rubric 3: Correcting Behavior Problems</vt:lpstr>
      <vt:lpstr>Rubric 4: Developing Self-Discipline</vt:lpstr>
      <vt:lpstr>How do we assess and monitor current perception of bullying? </vt:lpstr>
      <vt:lpstr>10 Tips for Preventing and Reducing Bullying</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Climate and Bullying   Northeast PBIS Network Leadership Forum May 17, 2013  George Bear, Linda Smith, and Debby Boyer</dc:title>
  <dc:creator>Lindsey Mantz</dc:creator>
  <cp:lastModifiedBy>hearn</cp:lastModifiedBy>
  <cp:revision>193</cp:revision>
  <cp:lastPrinted>2014-02-18T14:33:06Z</cp:lastPrinted>
  <dcterms:created xsi:type="dcterms:W3CDTF">2006-08-16T00:00:00Z</dcterms:created>
  <dcterms:modified xsi:type="dcterms:W3CDTF">2014-02-18T15:04:34Z</dcterms:modified>
</cp:coreProperties>
</file>