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52"/>
  </p:notesMasterIdLst>
  <p:handoutMasterIdLst>
    <p:handoutMasterId r:id="rId53"/>
  </p:handoutMasterIdLst>
  <p:sldIdLst>
    <p:sldId id="300" r:id="rId4"/>
    <p:sldId id="256" r:id="rId5"/>
    <p:sldId id="294" r:id="rId6"/>
    <p:sldId id="283" r:id="rId7"/>
    <p:sldId id="284" r:id="rId8"/>
    <p:sldId id="313" r:id="rId9"/>
    <p:sldId id="289" r:id="rId10"/>
    <p:sldId id="290" r:id="rId11"/>
    <p:sldId id="291" r:id="rId12"/>
    <p:sldId id="292" r:id="rId13"/>
    <p:sldId id="285" r:id="rId14"/>
    <p:sldId id="293" r:id="rId15"/>
    <p:sldId id="286" r:id="rId16"/>
    <p:sldId id="295" r:id="rId17"/>
    <p:sldId id="257" r:id="rId18"/>
    <p:sldId id="266" r:id="rId19"/>
    <p:sldId id="320" r:id="rId20"/>
    <p:sldId id="321" r:id="rId21"/>
    <p:sldId id="322" r:id="rId22"/>
    <p:sldId id="323" r:id="rId23"/>
    <p:sldId id="324" r:id="rId24"/>
    <p:sldId id="319" r:id="rId25"/>
    <p:sldId id="268" r:id="rId26"/>
    <p:sldId id="267" r:id="rId27"/>
    <p:sldId id="269" r:id="rId28"/>
    <p:sldId id="264" r:id="rId29"/>
    <p:sldId id="259" r:id="rId30"/>
    <p:sldId id="275" r:id="rId31"/>
    <p:sldId id="296" r:id="rId32"/>
    <p:sldId id="297" r:id="rId33"/>
    <p:sldId id="260" r:id="rId34"/>
    <p:sldId id="298" r:id="rId35"/>
    <p:sldId id="299" r:id="rId36"/>
    <p:sldId id="265" r:id="rId37"/>
    <p:sldId id="278" r:id="rId38"/>
    <p:sldId id="271" r:id="rId39"/>
    <p:sldId id="302" r:id="rId40"/>
    <p:sldId id="303" r:id="rId41"/>
    <p:sldId id="304" r:id="rId42"/>
    <p:sldId id="306" r:id="rId43"/>
    <p:sldId id="309" r:id="rId44"/>
    <p:sldId id="305" r:id="rId45"/>
    <p:sldId id="308" r:id="rId46"/>
    <p:sldId id="311" r:id="rId47"/>
    <p:sldId id="273" r:id="rId48"/>
    <p:sldId id="274" r:id="rId49"/>
    <p:sldId id="276" r:id="rId50"/>
    <p:sldId id="301" r:id="rId5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333" autoAdjust="0"/>
  </p:normalViewPr>
  <p:slideViewPr>
    <p:cSldViewPr>
      <p:cViewPr varScale="1">
        <p:scale>
          <a:sx n="83" d="100"/>
          <a:sy n="83" d="100"/>
        </p:scale>
        <p:origin x="-15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uno.oet.udel.edu\CDS\Projects\Positive%20Behavioral%20Supports\PBS%20School%20Districts\Brandywine\Lombardy%20Elementary\DDRT\Lombardy_DDRT_11-12_Decembe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no.oet.udel.edu\CDS\Projects\Positive%20Behavioral%20Supports\PBS%20School%20Districts\Brandywine\Lombardy%20Elementary\DDRT\Lombardy_DDRT_11-12_December.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no.oet.udel.edu\CDS\Projects\Positive%20Behavioral%20Supports\PBS%20School%20Districts\Brandywine\Lombardy%20Elementary\DDRT\Lombardy_DDRT_11-12_Decembe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b="1" i="0" u="none" strike="noStrike" baseline="0">
                <a:solidFill>
                  <a:srgbClr val="000000"/>
                </a:solidFill>
                <a:latin typeface="Arial"/>
                <a:ea typeface="Arial"/>
                <a:cs typeface="Arial"/>
              </a:defRPr>
            </a:pPr>
            <a:r>
              <a:rPr lang="en-US"/>
              <a:t>Comparison of Average Referrals/Day/Month</a:t>
            </a:r>
          </a:p>
        </c:rich>
      </c:tx>
      <c:layout>
        <c:manualLayout>
          <c:xMode val="edge"/>
          <c:yMode val="edge"/>
          <c:x val="0.30854617225337322"/>
          <c:y val="1.9575745360987388E-2"/>
        </c:manualLayout>
      </c:layout>
      <c:spPr>
        <a:noFill/>
        <a:ln w="25400">
          <a:noFill/>
        </a:ln>
      </c:spPr>
    </c:title>
    <c:plotArea>
      <c:layout>
        <c:manualLayout>
          <c:layoutTarget val="inner"/>
          <c:xMode val="edge"/>
          <c:yMode val="edge"/>
          <c:x val="5.6601240116959065E-2"/>
          <c:y val="0.12234917840998102"/>
          <c:w val="0.8423973362930085"/>
          <c:h val="0.81076672104404557"/>
        </c:manualLayout>
      </c:layout>
      <c:barChart>
        <c:barDir val="col"/>
        <c:grouping val="clustered"/>
        <c:ser>
          <c:idx val="3"/>
          <c:order val="0"/>
          <c:tx>
            <c:strRef>
              <c:f>'Tab 1 Referral Data Entry'!$A$10</c:f>
              <c:strCache>
                <c:ptCount val="1"/>
                <c:pt idx="0">
                  <c:v>2008-2009</c:v>
                </c:pt>
              </c:strCache>
            </c:strRef>
          </c:tx>
          <c:val>
            <c:numRef>
              <c:f>'Tab 1 Referral Data Entry'!$B$10:$L$10</c:f>
              <c:numCache>
                <c:formatCode>General</c:formatCode>
                <c:ptCount val="11"/>
              </c:numCache>
            </c:numRef>
          </c:val>
        </c:ser>
        <c:ser>
          <c:idx val="2"/>
          <c:order val="1"/>
          <c:tx>
            <c:strRef>
              <c:f>'Tab 1 Referral Data Entry'!$A$11</c:f>
              <c:strCache>
                <c:ptCount val="1"/>
                <c:pt idx="0">
                  <c:v>2009-2010</c:v>
                </c:pt>
              </c:strCache>
            </c:strRef>
          </c:tx>
          <c:dLbls>
            <c:dLbl>
              <c:idx val="1"/>
              <c:layout>
                <c:manualLayout>
                  <c:x val="3.1152647975077907E-3"/>
                  <c:y val="1.4124293785310682E-2"/>
                </c:manualLayout>
              </c:layout>
              <c:dLblPos val="outEnd"/>
              <c:showVal val="1"/>
            </c:dLbl>
            <c:dLbl>
              <c:idx val="3"/>
              <c:layout>
                <c:manualLayout>
                  <c:x val="-9.3457943925233777E-3"/>
                  <c:y val="2.8248587570621491E-3"/>
                </c:manualLayout>
              </c:layout>
              <c:dLblPos val="outEnd"/>
              <c:showVal val="1"/>
            </c:dLbl>
            <c:dLblPos val="outEnd"/>
            <c:showVal val="1"/>
          </c:dLbls>
          <c:val>
            <c:numRef>
              <c:f>'Tab 1 Referral Data Entry'!$B$11:$L$11</c:f>
              <c:numCache>
                <c:formatCode>General</c:formatCode>
                <c:ptCount val="11"/>
                <c:pt idx="1">
                  <c:v>2.0499999999999998</c:v>
                </c:pt>
                <c:pt idx="2">
                  <c:v>2.2400000000000002</c:v>
                </c:pt>
                <c:pt idx="3">
                  <c:v>2</c:v>
                </c:pt>
                <c:pt idx="4">
                  <c:v>2.5</c:v>
                </c:pt>
                <c:pt idx="5">
                  <c:v>1.59</c:v>
                </c:pt>
                <c:pt idx="6">
                  <c:v>1</c:v>
                </c:pt>
                <c:pt idx="7">
                  <c:v>2.7</c:v>
                </c:pt>
                <c:pt idx="8">
                  <c:v>1.6900000000000006</c:v>
                </c:pt>
                <c:pt idx="9">
                  <c:v>2.65</c:v>
                </c:pt>
                <c:pt idx="10">
                  <c:v>1</c:v>
                </c:pt>
              </c:numCache>
            </c:numRef>
          </c:val>
        </c:ser>
        <c:ser>
          <c:idx val="0"/>
          <c:order val="2"/>
          <c:tx>
            <c:strRef>
              <c:f>'Tab 1 Referral Data Entry'!$A$12</c:f>
              <c:strCache>
                <c:ptCount val="1"/>
                <c:pt idx="0">
                  <c:v>2010-2011</c:v>
                </c:pt>
              </c:strCache>
            </c:strRef>
          </c:tx>
          <c:spPr>
            <a:solidFill>
              <a:srgbClr val="9999FF"/>
            </a:solidFill>
            <a:ln w="12700">
              <a:solidFill>
                <a:srgbClr val="000000"/>
              </a:solidFill>
              <a:prstDash val="solid"/>
            </a:ln>
          </c:spPr>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'Tab 1 Referral Data Entry'!$B$9:$L$9</c:f>
              <c:strCache>
                <c:ptCount val="11"/>
                <c:pt idx="0">
                  <c:v>August</c:v>
                </c:pt>
                <c:pt idx="1">
                  <c:v>September</c:v>
                </c:pt>
                <c:pt idx="2">
                  <c:v>October</c:v>
                </c:pt>
                <c:pt idx="3">
                  <c:v>November</c:v>
                </c:pt>
                <c:pt idx="4">
                  <c:v>December</c:v>
                </c:pt>
                <c:pt idx="5">
                  <c:v>January</c:v>
                </c:pt>
                <c:pt idx="6">
                  <c:v>February</c:v>
                </c:pt>
                <c:pt idx="7">
                  <c:v>March</c:v>
                </c:pt>
                <c:pt idx="8">
                  <c:v>April</c:v>
                </c:pt>
                <c:pt idx="9">
                  <c:v>May</c:v>
                </c:pt>
                <c:pt idx="10">
                  <c:v>June</c:v>
                </c:pt>
              </c:strCache>
            </c:strRef>
          </c:cat>
          <c:val>
            <c:numRef>
              <c:f>'Tab 1 Referral Data Entry'!$B$12:$L$12</c:f>
              <c:numCache>
                <c:formatCode>0.00</c:formatCode>
                <c:ptCount val="11"/>
                <c:pt idx="1">
                  <c:v>1.1399999999999992</c:v>
                </c:pt>
                <c:pt idx="2">
                  <c:v>1.8900000000000001</c:v>
                </c:pt>
                <c:pt idx="3">
                  <c:v>2.38</c:v>
                </c:pt>
                <c:pt idx="4">
                  <c:v>1.81</c:v>
                </c:pt>
                <c:pt idx="5">
                  <c:v>1.33</c:v>
                </c:pt>
                <c:pt idx="6">
                  <c:v>1.6300000000000001</c:v>
                </c:pt>
                <c:pt idx="7">
                  <c:v>2.59</c:v>
                </c:pt>
                <c:pt idx="8">
                  <c:v>2</c:v>
                </c:pt>
                <c:pt idx="9">
                  <c:v>2.4</c:v>
                </c:pt>
                <c:pt idx="10">
                  <c:v>0.75000000000000033</c:v>
                </c:pt>
              </c:numCache>
            </c:numRef>
          </c:val>
        </c:ser>
        <c:ser>
          <c:idx val="1"/>
          <c:order val="3"/>
          <c:tx>
            <c:strRef>
              <c:f>'Tab 1 Referral Data Entry'!$A$13</c:f>
              <c:strCache>
                <c:ptCount val="1"/>
                <c:pt idx="0">
                  <c:v>2011-2012</c:v>
                </c:pt>
              </c:strCache>
            </c:strRef>
          </c:tx>
          <c:spPr>
            <a:solidFill>
              <a:srgbClr val="993366"/>
            </a:solidFill>
            <a:ln w="12700">
              <a:solidFill>
                <a:srgbClr val="000000"/>
              </a:solidFill>
              <a:prstDash val="solid"/>
            </a:ln>
          </c:spPr>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dLbls>
          <c:cat>
            <c:strRef>
              <c:f>'Tab 1 Referral Data Entry'!$B$9:$L$9</c:f>
              <c:strCache>
                <c:ptCount val="11"/>
                <c:pt idx="0">
                  <c:v>August</c:v>
                </c:pt>
                <c:pt idx="1">
                  <c:v>September</c:v>
                </c:pt>
                <c:pt idx="2">
                  <c:v>October</c:v>
                </c:pt>
                <c:pt idx="3">
                  <c:v>November</c:v>
                </c:pt>
                <c:pt idx="4">
                  <c:v>December</c:v>
                </c:pt>
                <c:pt idx="5">
                  <c:v>January</c:v>
                </c:pt>
                <c:pt idx="6">
                  <c:v>February</c:v>
                </c:pt>
                <c:pt idx="7">
                  <c:v>March</c:v>
                </c:pt>
                <c:pt idx="8">
                  <c:v>April</c:v>
                </c:pt>
                <c:pt idx="9">
                  <c:v>May</c:v>
                </c:pt>
                <c:pt idx="10">
                  <c:v>June</c:v>
                </c:pt>
              </c:strCache>
            </c:strRef>
          </c:cat>
          <c:val>
            <c:numRef>
              <c:f>'Tab 1 Referral Data Entry'!$B$13:$L$13</c:f>
              <c:numCache>
                <c:formatCode>0.00</c:formatCode>
                <c:ptCount val="11"/>
                <c:pt idx="0">
                  <c:v>0</c:v>
                </c:pt>
                <c:pt idx="1">
                  <c:v>2.095238095238094</c:v>
                </c:pt>
                <c:pt idx="2">
                  <c:v>3.1111111111111112</c:v>
                </c:pt>
                <c:pt idx="3">
                  <c:v>2.9375</c:v>
                </c:pt>
                <c:pt idx="4">
                  <c:v>2.1875000000000013</c:v>
                </c:pt>
                <c:pt idx="5">
                  <c:v>0</c:v>
                </c:pt>
                <c:pt idx="6">
                  <c:v>0</c:v>
                </c:pt>
                <c:pt idx="7">
                  <c:v>0</c:v>
                </c:pt>
                <c:pt idx="8">
                  <c:v>0</c:v>
                </c:pt>
                <c:pt idx="9">
                  <c:v>0</c:v>
                </c:pt>
                <c:pt idx="10">
                  <c:v>0</c:v>
                </c:pt>
              </c:numCache>
            </c:numRef>
          </c:val>
        </c:ser>
        <c:axId val="36812288"/>
        <c:axId val="36813824"/>
      </c:barChart>
      <c:catAx>
        <c:axId val="36812288"/>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6813824"/>
        <c:crosses val="autoZero"/>
        <c:auto val="1"/>
        <c:lblAlgn val="ctr"/>
        <c:lblOffset val="100"/>
        <c:tickLblSkip val="1"/>
        <c:tickMarkSkip val="1"/>
      </c:catAx>
      <c:valAx>
        <c:axId val="36813824"/>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6812288"/>
        <c:crosses val="autoZero"/>
        <c:crossBetween val="between"/>
      </c:valAx>
      <c:spPr>
        <a:solidFill>
          <a:srgbClr val="C0C0C0"/>
        </a:solidFill>
        <a:ln w="12700">
          <a:solidFill>
            <a:srgbClr val="808080"/>
          </a:solidFill>
          <a:prstDash val="solid"/>
        </a:ln>
      </c:spPr>
    </c:plotArea>
    <c:legend>
      <c:legendPos val="r"/>
      <c:layout>
        <c:manualLayout>
          <c:xMode val="edge"/>
          <c:yMode val="edge"/>
          <c:x val="0.90878756230979862"/>
          <c:y val="0.51475409443400666"/>
          <c:w val="8.7611500824741492E-2"/>
          <c:h val="0.14060154466656838"/>
        </c:manualLayout>
      </c:layout>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75" b="1" i="0" u="none" strike="noStrike" baseline="0">
                <a:solidFill>
                  <a:srgbClr val="000000"/>
                </a:solidFill>
                <a:latin typeface="Arial"/>
                <a:ea typeface="Arial"/>
                <a:cs typeface="Arial"/>
              </a:defRPr>
            </a:pPr>
            <a:r>
              <a:rPr lang="en-US"/>
              <a:t>Behavior Reporting Triangle</a:t>
            </a:r>
          </a:p>
        </c:rich>
      </c:tx>
      <c:layout>
        <c:manualLayout>
          <c:xMode val="edge"/>
          <c:yMode val="edge"/>
          <c:x val="0.38734744823563738"/>
          <c:y val="1.9575892316443369E-2"/>
        </c:manualLayout>
      </c:layout>
      <c:spPr>
        <a:noFill/>
        <a:ln w="25400">
          <a:noFill/>
        </a:ln>
      </c:spPr>
    </c:title>
    <c:view3D>
      <c:rotX val="0"/>
      <c:hPercent val="71"/>
      <c:rotY val="5"/>
      <c:depthPercent val="100"/>
      <c:rAngAx val="1"/>
    </c:view3D>
    <c:floor>
      <c:spPr>
        <a:solidFill>
          <a:srgbClr val="C0C0C0"/>
        </a:solidFill>
        <a:ln w="3175">
          <a:solidFill>
            <a:srgbClr val="000000"/>
          </a:solidFill>
          <a:prstDash val="solid"/>
        </a:ln>
      </c:spPr>
    </c:floor>
    <c:sideWall>
      <c:spPr>
        <a:solidFill>
          <a:srgbClr val="C0C0C0"/>
        </a:solidFill>
        <a:ln w="25400">
          <a:noFill/>
        </a:ln>
      </c:spPr>
    </c:sideWall>
    <c:backWall>
      <c:spPr>
        <a:solidFill>
          <a:srgbClr val="C0C0C0"/>
        </a:solidFill>
        <a:ln w="25400">
          <a:noFill/>
        </a:ln>
      </c:spPr>
    </c:backWall>
    <c:plotArea>
      <c:layout>
        <c:manualLayout>
          <c:layoutTarget val="inner"/>
          <c:xMode val="edge"/>
          <c:yMode val="edge"/>
          <c:x val="4.55049944506105E-2"/>
          <c:y val="0.12724306688417633"/>
          <c:w val="0.81465038845726956"/>
          <c:h val="0.85481239804241438"/>
        </c:manualLayout>
      </c:layout>
      <c:bar3DChart>
        <c:barDir val="col"/>
        <c:grouping val="stacked"/>
        <c:ser>
          <c:idx val="0"/>
          <c:order val="0"/>
          <c:tx>
            <c:strRef>
              <c:f>'Tab 4 Triangle Data'!$A$1</c:f>
              <c:strCache>
                <c:ptCount val="1"/>
                <c:pt idx="0">
                  <c:v>0 - 1 Referrals</c:v>
                </c:pt>
              </c:strCache>
            </c:strRef>
          </c:tx>
          <c:spPr>
            <a:solidFill>
              <a:srgbClr val="006411"/>
            </a:solidFill>
            <a:ln w="12700">
              <a:solidFill>
                <a:srgbClr val="000000"/>
              </a:solidFill>
              <a:prstDash val="solid"/>
            </a:ln>
          </c:spPr>
          <c:dLbls>
            <c:spPr>
              <a:noFill/>
              <a:ln w="25400">
                <a:noFill/>
              </a:ln>
            </c:spPr>
            <c:txPr>
              <a:bodyPr/>
              <a:lstStyle/>
              <a:p>
                <a:pPr>
                  <a:defRPr sz="1400" b="1" i="0" u="none" strike="noStrike" baseline="0">
                    <a:solidFill>
                      <a:srgbClr val="000000"/>
                    </a:solidFill>
                    <a:latin typeface="Arial"/>
                    <a:ea typeface="Arial"/>
                    <a:cs typeface="Arial"/>
                  </a:defRPr>
                </a:pPr>
                <a:endParaRPr lang="en-US"/>
              </a:p>
            </c:txPr>
            <c:showVal val="1"/>
          </c:dLbls>
          <c:val>
            <c:numRef>
              <c:f>'Tab 4 Triangle Data'!$A$2</c:f>
              <c:numCache>
                <c:formatCode>0%</c:formatCode>
                <c:ptCount val="1"/>
                <c:pt idx="0">
                  <c:v>0.93761467889908301</c:v>
                </c:pt>
              </c:numCache>
            </c:numRef>
          </c:val>
        </c:ser>
        <c:ser>
          <c:idx val="1"/>
          <c:order val="1"/>
          <c:tx>
            <c:strRef>
              <c:f>'Tab 4 Triangle Data'!$B$1</c:f>
              <c:strCache>
                <c:ptCount val="1"/>
                <c:pt idx="0">
                  <c:v>2 - 5 Referrals</c:v>
                </c:pt>
              </c:strCache>
            </c:strRef>
          </c:tx>
          <c:spPr>
            <a:solidFill>
              <a:srgbClr val="FCF305"/>
            </a:solidFill>
            <a:ln w="12700">
              <a:solidFill>
                <a:srgbClr val="000000"/>
              </a:solidFill>
              <a:prstDash val="solid"/>
            </a:ln>
          </c:spPr>
          <c:dLbls>
            <c:dLbl>
              <c:idx val="0"/>
              <c:layout>
                <c:manualLayout>
                  <c:x val="0.13261264765678887"/>
                  <c:y val="3.4761555229325156E-2"/>
                </c:manualLayout>
              </c:layout>
              <c:showVal val="1"/>
            </c:dLbl>
            <c:spPr>
              <a:noFill/>
              <a:ln w="25400">
                <a:noFill/>
              </a:ln>
            </c:spPr>
            <c:txPr>
              <a:bodyPr/>
              <a:lstStyle/>
              <a:p>
                <a:pPr>
                  <a:defRPr sz="1425" b="1" i="0" u="none" strike="noStrike" baseline="0">
                    <a:solidFill>
                      <a:srgbClr val="000000"/>
                    </a:solidFill>
                    <a:latin typeface="Arial"/>
                    <a:ea typeface="Arial"/>
                    <a:cs typeface="Arial"/>
                  </a:defRPr>
                </a:pPr>
                <a:endParaRPr lang="en-US"/>
              </a:p>
            </c:txPr>
            <c:showVal val="1"/>
          </c:dLbls>
          <c:val>
            <c:numRef>
              <c:f>'Tab 4 Triangle Data'!$B$2</c:f>
              <c:numCache>
                <c:formatCode>0%</c:formatCode>
                <c:ptCount val="1"/>
                <c:pt idx="0">
                  <c:v>4.9541284403669728E-2</c:v>
                </c:pt>
              </c:numCache>
            </c:numRef>
          </c:val>
        </c:ser>
        <c:ser>
          <c:idx val="2"/>
          <c:order val="2"/>
          <c:tx>
            <c:strRef>
              <c:f>'Tab 4 Triangle Data'!$C$1</c:f>
              <c:strCache>
                <c:ptCount val="1"/>
                <c:pt idx="0">
                  <c:v>6+ Referrals</c:v>
                </c:pt>
              </c:strCache>
            </c:strRef>
          </c:tx>
          <c:spPr>
            <a:solidFill>
              <a:srgbClr val="DD0806"/>
            </a:solidFill>
            <a:ln w="12700">
              <a:solidFill>
                <a:srgbClr val="000000"/>
              </a:solidFill>
              <a:prstDash val="solid"/>
            </a:ln>
          </c:spPr>
          <c:dLbls>
            <c:dLbl>
              <c:idx val="0"/>
              <c:layout>
                <c:manualLayout>
                  <c:x val="-4.5143668118289508E-2"/>
                  <c:y val="1.7891365274255971E-2"/>
                </c:manualLayout>
              </c:layout>
              <c:showVal val="1"/>
            </c:dLbl>
            <c:spPr>
              <a:noFill/>
              <a:ln w="25400">
                <a:noFill/>
              </a:ln>
            </c:spPr>
            <c:txPr>
              <a:bodyPr/>
              <a:lstStyle/>
              <a:p>
                <a:pPr>
                  <a:defRPr sz="1075" b="1" i="0" u="none" strike="noStrike" baseline="0">
                    <a:solidFill>
                      <a:srgbClr val="000000"/>
                    </a:solidFill>
                    <a:latin typeface="Arial"/>
                    <a:ea typeface="Arial"/>
                    <a:cs typeface="Arial"/>
                  </a:defRPr>
                </a:pPr>
                <a:endParaRPr lang="en-US"/>
              </a:p>
            </c:txPr>
            <c:showVal val="1"/>
          </c:dLbls>
          <c:val>
            <c:numRef>
              <c:f>'Tab 4 Triangle Data'!$C$2</c:f>
              <c:numCache>
                <c:formatCode>0%</c:formatCode>
                <c:ptCount val="1"/>
                <c:pt idx="0">
                  <c:v>1.2844036697247712E-2</c:v>
                </c:pt>
              </c:numCache>
            </c:numRef>
          </c:val>
        </c:ser>
        <c:gapWidth val="90"/>
        <c:shape val="pyramid"/>
        <c:axId val="56543488"/>
        <c:axId val="57151488"/>
        <c:axId val="0"/>
      </c:bar3DChart>
      <c:catAx>
        <c:axId val="56543488"/>
        <c:scaling>
          <c:orientation val="minMax"/>
        </c:scaling>
        <c:delete val="1"/>
        <c:axPos val="b"/>
        <c:tickLblPos val="none"/>
        <c:crossAx val="57151488"/>
        <c:crossesAt val="0.86000000000000054"/>
        <c:auto val="1"/>
        <c:lblAlgn val="ctr"/>
        <c:lblOffset val="100"/>
      </c:catAx>
      <c:valAx>
        <c:axId val="57151488"/>
        <c:scaling>
          <c:orientation val="minMax"/>
          <c:min val="1.0000000000000011E-3"/>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56543488"/>
        <c:crosses val="autoZero"/>
        <c:crossBetween val="between"/>
        <c:majorUnit val="0.1"/>
        <c:minorUnit val="4.0000000000000044E-3"/>
      </c:valAx>
      <c:spPr>
        <a:noFill/>
        <a:ln w="25400">
          <a:noFill/>
        </a:ln>
      </c:spPr>
    </c:plotArea>
    <c:legend>
      <c:legendPos val="r"/>
      <c:layout>
        <c:manualLayout>
          <c:xMode val="edge"/>
          <c:yMode val="edge"/>
          <c:x val="0.8921023038786815"/>
          <c:y val="0.58524596050084243"/>
          <c:w val="0.10789769612131817"/>
          <c:h val="9.5081923841484506E-2"/>
        </c:manualLayout>
      </c:layout>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legend>
    <c:plotVisOnly val="1"/>
    <c:dispBlanksAs val="gap"/>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33"/>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a:solidFill>
                  <a:srgbClr val="000000"/>
                </a:solidFill>
                <a:latin typeface="Calibri"/>
                <a:cs typeface="Calibri"/>
              </a:rPr>
              <a:t>Average Daily Referrals Per Month Compared to State </a:t>
            </a:r>
            <a:r>
              <a:rPr lang="en-US" sz="1800" b="1" i="0" u="none" strike="noStrike" baseline="0">
                <a:solidFill>
                  <a:srgbClr val="DD0806"/>
                </a:solidFill>
                <a:latin typeface="Calibri"/>
                <a:cs typeface="Calibri"/>
              </a:rPr>
              <a:t>Elementary</a:t>
            </a:r>
            <a:r>
              <a:rPr lang="en-US" sz="1800" b="1" i="0" u="none" strike="noStrike" baseline="0">
                <a:solidFill>
                  <a:srgbClr val="000000"/>
                </a:solidFill>
                <a:latin typeface="Calibri"/>
                <a:cs typeface="Calibri"/>
              </a:rPr>
              <a:t> PBS Average </a:t>
            </a:r>
          </a:p>
          <a:p>
            <a:pPr>
              <a:defRPr sz="1000" b="0" i="0" u="none" strike="noStrike" baseline="0">
                <a:solidFill>
                  <a:srgbClr val="000000"/>
                </a:solidFill>
                <a:latin typeface="Calibri"/>
                <a:ea typeface="Calibri"/>
                <a:cs typeface="Calibri"/>
              </a:defRPr>
            </a:pPr>
            <a:r>
              <a:rPr lang="en-US" sz="1800" b="1" i="0" u="none" strike="noStrike" baseline="0">
                <a:solidFill>
                  <a:srgbClr val="000000"/>
                </a:solidFill>
                <a:latin typeface="Calibri"/>
                <a:cs typeface="Calibri"/>
              </a:rPr>
              <a:t>2010-2011</a:t>
            </a:r>
          </a:p>
        </c:rich>
      </c:tx>
      <c:layout>
        <c:manualLayout>
          <c:xMode val="edge"/>
          <c:yMode val="edge"/>
          <c:x val="5.3564033278128094E-2"/>
          <c:y val="2.8089767467591179E-2"/>
        </c:manualLayout>
      </c:layout>
      <c:spPr>
        <a:noFill/>
        <a:ln w="25400">
          <a:noFill/>
        </a:ln>
      </c:spPr>
    </c:title>
    <c:plotArea>
      <c:layout/>
      <c:barChart>
        <c:barDir val="col"/>
        <c:grouping val="clustered"/>
        <c:ser>
          <c:idx val="0"/>
          <c:order val="0"/>
          <c:tx>
            <c:v>Individual School</c:v>
          </c:tx>
          <c:spPr>
            <a:solidFill>
              <a:srgbClr val="616161"/>
            </a:solidFill>
            <a:ln w="3175">
              <a:solidFill>
                <a:srgbClr val="333333"/>
              </a:solidFill>
              <a:prstDash val="solid"/>
            </a:ln>
          </c:spPr>
          <c:cat>
            <c:strLit>
              <c:ptCount val="11"/>
              <c:pt idx="0">
                <c:v>August</c:v>
              </c:pt>
              <c:pt idx="1">
                <c:v>September</c:v>
              </c:pt>
              <c:pt idx="2">
                <c:v>October</c:v>
              </c:pt>
              <c:pt idx="3">
                <c:v>November</c:v>
              </c:pt>
              <c:pt idx="4">
                <c:v>December</c:v>
              </c:pt>
              <c:pt idx="5">
                <c:v>January</c:v>
              </c:pt>
              <c:pt idx="6">
                <c:v>February</c:v>
              </c:pt>
              <c:pt idx="7">
                <c:v>March</c:v>
              </c:pt>
              <c:pt idx="8">
                <c:v>April</c:v>
              </c:pt>
              <c:pt idx="9">
                <c:v>May</c:v>
              </c:pt>
              <c:pt idx="10">
                <c:v>June</c:v>
              </c:pt>
            </c:strLit>
          </c:cat>
          <c:val>
            <c:numRef>
              <c:f>'Tab 1 Referral Data Entry'!$B$12:$L$12</c:f>
              <c:numCache>
                <c:formatCode>0.00</c:formatCode>
                <c:ptCount val="11"/>
                <c:pt idx="1">
                  <c:v>1.1399999999999992</c:v>
                </c:pt>
                <c:pt idx="2">
                  <c:v>1.8900000000000001</c:v>
                </c:pt>
                <c:pt idx="3">
                  <c:v>2.38</c:v>
                </c:pt>
                <c:pt idx="4">
                  <c:v>1.81</c:v>
                </c:pt>
                <c:pt idx="5">
                  <c:v>1.33</c:v>
                </c:pt>
                <c:pt idx="6">
                  <c:v>1.6300000000000001</c:v>
                </c:pt>
                <c:pt idx="7">
                  <c:v>2.59</c:v>
                </c:pt>
                <c:pt idx="8">
                  <c:v>2</c:v>
                </c:pt>
                <c:pt idx="9">
                  <c:v>2.4</c:v>
                </c:pt>
                <c:pt idx="10">
                  <c:v>0.75000000000000033</c:v>
                </c:pt>
              </c:numCache>
            </c:numRef>
          </c:val>
        </c:ser>
        <c:axId val="57214464"/>
        <c:axId val="57216384"/>
      </c:barChart>
      <c:lineChart>
        <c:grouping val="standard"/>
        <c:ser>
          <c:idx val="1"/>
          <c:order val="1"/>
          <c:tx>
            <c:v>Elementary PBS Average</c:v>
          </c:tx>
          <c:spPr>
            <a:ln w="38100">
              <a:solidFill>
                <a:srgbClr val="C0C0C0"/>
              </a:solidFill>
              <a:prstDash val="solid"/>
            </a:ln>
          </c:spPr>
          <c:marker>
            <c:spPr>
              <a:solidFill>
                <a:srgbClr val="17375E"/>
              </a:solidFill>
              <a:ln>
                <a:solidFill>
                  <a:srgbClr val="C0C0C0"/>
                </a:solidFill>
                <a:prstDash val="solid"/>
              </a:ln>
            </c:spPr>
          </c:marker>
          <c:dLbls>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Val val="1"/>
          </c:dLbls>
          <c:cat>
            <c:strLit>
              <c:ptCount val="11"/>
              <c:pt idx="0">
                <c:v>August</c:v>
              </c:pt>
              <c:pt idx="1">
                <c:v>September</c:v>
              </c:pt>
              <c:pt idx="2">
                <c:v>October</c:v>
              </c:pt>
              <c:pt idx="3">
                <c:v>November</c:v>
              </c:pt>
              <c:pt idx="4">
                <c:v>December</c:v>
              </c:pt>
              <c:pt idx="5">
                <c:v>January</c:v>
              </c:pt>
              <c:pt idx="6">
                <c:v>February</c:v>
              </c:pt>
              <c:pt idx="7">
                <c:v>March</c:v>
              </c:pt>
              <c:pt idx="8">
                <c:v>April</c:v>
              </c:pt>
              <c:pt idx="9">
                <c:v>May</c:v>
              </c:pt>
              <c:pt idx="10">
                <c:v>June</c:v>
              </c:pt>
            </c:strLit>
          </c:cat>
          <c:val>
            <c:numRef>
              <c:f>'Tab 8 Ave Rate State Comparison'!$K$2:$U$2</c:f>
              <c:numCache>
                <c:formatCode>0.00</c:formatCode>
                <c:ptCount val="11"/>
                <c:pt idx="0">
                  <c:v>0.27360000000000001</c:v>
                </c:pt>
                <c:pt idx="1">
                  <c:v>1.1384000000000001</c:v>
                </c:pt>
                <c:pt idx="2">
                  <c:v>1.6607000000000001</c:v>
                </c:pt>
                <c:pt idx="3">
                  <c:v>1.8292999999999993</c:v>
                </c:pt>
                <c:pt idx="4">
                  <c:v>1.6601999999999999</c:v>
                </c:pt>
                <c:pt idx="5">
                  <c:v>1.5061</c:v>
                </c:pt>
                <c:pt idx="6">
                  <c:v>2.0204</c:v>
                </c:pt>
                <c:pt idx="7">
                  <c:v>2.3328999999999978</c:v>
                </c:pt>
                <c:pt idx="8">
                  <c:v>2.2378999999999998</c:v>
                </c:pt>
                <c:pt idx="9">
                  <c:v>1.853</c:v>
                </c:pt>
                <c:pt idx="10">
                  <c:v>1.2324999999999993</c:v>
                </c:pt>
              </c:numCache>
            </c:numRef>
          </c:val>
        </c:ser>
        <c:marker val="1"/>
        <c:axId val="57214464"/>
        <c:axId val="57216384"/>
      </c:lineChart>
      <c:catAx>
        <c:axId val="57214464"/>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US"/>
                  <a:t>Month</a:t>
                </a:r>
              </a:p>
            </c:rich>
          </c:tx>
          <c:spPr>
            <a:noFill/>
            <a:ln w="25400">
              <a:noFill/>
            </a:ln>
          </c:spPr>
        </c:title>
        <c:numFmt formatCode="General" sourceLinked="1"/>
        <c:tickLblPos val="nextTo"/>
        <c:spPr>
          <a:ln w="3175">
            <a:solidFill>
              <a:srgbClr val="808080"/>
            </a:solidFill>
            <a:prstDash val="solid"/>
          </a:ln>
        </c:spPr>
        <c:txPr>
          <a:bodyPr rot="-2700000" vert="horz"/>
          <a:lstStyle/>
          <a:p>
            <a:pPr>
              <a:defRPr sz="1000" b="0" i="0" u="none" strike="noStrike" baseline="0">
                <a:solidFill>
                  <a:srgbClr val="000000"/>
                </a:solidFill>
                <a:latin typeface="Calibri"/>
                <a:ea typeface="Calibri"/>
                <a:cs typeface="Calibri"/>
              </a:defRPr>
            </a:pPr>
            <a:endParaRPr lang="en-US"/>
          </a:p>
        </c:txPr>
        <c:crossAx val="57216384"/>
        <c:crosses val="autoZero"/>
        <c:auto val="1"/>
        <c:lblAlgn val="ctr"/>
        <c:lblOffset val="100"/>
      </c:catAx>
      <c:valAx>
        <c:axId val="57216384"/>
        <c:scaling>
          <c:orientation val="minMax"/>
        </c:scaling>
        <c:axPos val="l"/>
        <c:majorGridlines>
          <c:spPr>
            <a:ln w="3175">
              <a:solidFill>
                <a:srgbClr val="80808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en-US"/>
                  <a:t>Average Daily Referrals Per Month</a:t>
                </a:r>
              </a:p>
            </c:rich>
          </c:tx>
          <c:spPr>
            <a:noFill/>
            <a:ln w="25400">
              <a:noFill/>
            </a:ln>
          </c:spPr>
        </c:title>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57214464"/>
        <c:crosses val="autoZero"/>
        <c:crossBetween val="between"/>
      </c:valAx>
      <c:spPr>
        <a:solidFill>
          <a:srgbClr val="E7E7E7"/>
        </a:solidFill>
        <a:ln w="25400">
          <a:noFill/>
        </a:ln>
      </c:spPr>
    </c:plotArea>
    <c:legend>
      <c:legendPos val="r"/>
      <c:layout>
        <c:manualLayout>
          <c:xMode val="edge"/>
          <c:yMode val="edge"/>
          <c:x val="0.62361623616236161"/>
          <c:y val="0.74473141676962595"/>
          <c:w val="0.36900369003690037"/>
          <c:h val="0.1124124238568539"/>
        </c:manualLayout>
      </c:layout>
      <c:spPr>
        <a:noFill/>
        <a:ln w="25400">
          <a:noFill/>
        </a:ln>
      </c:spPr>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358FB335-74E6-46D3-AE54-A88FE4E7F1B6}" type="datetimeFigureOut">
              <a:rPr lang="en-US" smtClean="0"/>
              <a:t>5/8/2012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72DCFEB-9D85-49DF-904A-2B067FFC523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A2150C5-77F1-4BA7-89D7-35503762C91F}" type="datetimeFigureOut">
              <a:rPr lang="en-US" smtClean="0"/>
              <a:pPr/>
              <a:t>5/8/2012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F6A701E-1C7E-4391-BE2E-C5D6FEBE03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bdraper@doe.k12.de.u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Linda</a:t>
            </a:r>
            <a:r>
              <a:rPr lang="en-US" baseline="0" dirty="0" smtClean="0"/>
              <a:t> or Sarah</a:t>
            </a:r>
            <a:endParaRPr lang="en-US" dirty="0" smtClean="0"/>
          </a:p>
          <a:p>
            <a:endParaRPr lang="en-US" dirty="0" smtClean="0"/>
          </a:p>
          <a:p>
            <a:r>
              <a:rPr lang="en-US" dirty="0" smtClean="0"/>
              <a:t>Welcome</a:t>
            </a:r>
            <a:r>
              <a:rPr lang="en-US" baseline="0" dirty="0" smtClean="0"/>
              <a:t> </a:t>
            </a:r>
          </a:p>
          <a:p>
            <a:endParaRPr lang="en-US" dirty="0" smtClean="0"/>
          </a:p>
          <a:p>
            <a:r>
              <a:rPr lang="en-US" dirty="0" smtClean="0"/>
              <a:t>Solicit any updates from</a:t>
            </a:r>
            <a:r>
              <a:rPr lang="en-US" baseline="0" dirty="0" smtClean="0"/>
              <a:t> districts</a:t>
            </a:r>
          </a:p>
          <a:p>
            <a:endParaRPr lang="en-US" baseline="0" dirty="0" smtClean="0"/>
          </a:p>
          <a:p>
            <a:r>
              <a:rPr lang="en-US" baseline="0" dirty="0" smtClean="0"/>
              <a:t>Updates from project – </a:t>
            </a:r>
          </a:p>
          <a:p>
            <a:r>
              <a:rPr lang="en-US" baseline="0" dirty="0" smtClean="0"/>
              <a:t>Staff </a:t>
            </a:r>
          </a:p>
          <a:p>
            <a:r>
              <a:rPr lang="en-US" baseline="0" dirty="0" smtClean="0"/>
              <a:t>-welcome Melissa back to work – Congrats on the arrival of baby </a:t>
            </a:r>
            <a:r>
              <a:rPr lang="en-US" dirty="0" smtClean="0"/>
              <a:t>Elyse</a:t>
            </a:r>
          </a:p>
          <a:p>
            <a:r>
              <a:rPr lang="en-US" dirty="0" smtClean="0"/>
              <a:t>-Megan – finishing work as graduate student this spring</a:t>
            </a:r>
          </a:p>
          <a:p>
            <a:r>
              <a:rPr lang="en-US" dirty="0" smtClean="0"/>
              <a:t>-Kristin &amp; Lindsey returning next year</a:t>
            </a:r>
          </a:p>
          <a:p>
            <a:endParaRPr lang="en-US" dirty="0" smtClean="0"/>
          </a:p>
          <a:p>
            <a:r>
              <a:rPr lang="en-US" dirty="0" smtClean="0"/>
              <a:t>Presented</a:t>
            </a:r>
            <a:r>
              <a:rPr lang="en-US" baseline="0" dirty="0" smtClean="0"/>
              <a:t> at NASP Conference and will present at Northeast PBIS Network Leadership Forum  </a:t>
            </a:r>
          </a:p>
          <a:p>
            <a:endParaRPr lang="en-US" dirty="0" smtClean="0"/>
          </a:p>
        </p:txBody>
      </p:sp>
      <p:sp>
        <p:nvSpPr>
          <p:cNvPr id="4" name="Slide Number Placeholder 3"/>
          <p:cNvSpPr>
            <a:spLocks noGrp="1"/>
          </p:cNvSpPr>
          <p:nvPr>
            <p:ph type="sldNum" sz="quarter" idx="10"/>
          </p:nvPr>
        </p:nvSpPr>
        <p:spPr/>
        <p:txBody>
          <a:bodyPr/>
          <a:lstStyle/>
          <a:p>
            <a:fld id="{FF6A701E-1C7E-4391-BE2E-C5D6FEBE03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pPr defTabSz="924458">
              <a:defRPr/>
            </a:pPr>
            <a:r>
              <a:rPr lang="en-US" dirty="0" smtClean="0"/>
              <a:t>Sarah</a:t>
            </a:r>
          </a:p>
          <a:p>
            <a:endParaRPr lang="en-US" i="1" dirty="0" smtClean="0">
              <a:ea typeface="Geneva" pitchFamily="29" charset="0"/>
              <a:cs typeface="Geneva" pitchFamily="29" charset="0"/>
            </a:endParaRPr>
          </a:p>
          <a:p>
            <a:r>
              <a:rPr lang="en-US" i="0" dirty="0" smtClean="0">
                <a:ea typeface="Geneva" pitchFamily="29" charset="0"/>
                <a:cs typeface="Geneva" pitchFamily="29" charset="0"/>
              </a:rPr>
              <a:t>See</a:t>
            </a:r>
            <a:r>
              <a:rPr lang="en-US" i="0" baseline="0" dirty="0" smtClean="0">
                <a:ea typeface="Geneva" pitchFamily="29" charset="0"/>
                <a:cs typeface="Geneva" pitchFamily="29" charset="0"/>
              </a:rPr>
              <a:t> example, but rubric not shared</a:t>
            </a:r>
            <a:endParaRPr lang="en-US" i="0" dirty="0" smtClean="0">
              <a:ea typeface="Geneva" pitchFamily="29" charset="0"/>
              <a:cs typeface="Geneva" pitchFamily="29" charset="0"/>
            </a:endParaRPr>
          </a:p>
          <a:p>
            <a:endParaRPr lang="en-US" i="1" dirty="0" smtClean="0">
              <a:ea typeface="Geneva" pitchFamily="29" charset="0"/>
              <a:cs typeface="Geneva" pitchFamily="29" charset="0"/>
            </a:endParaRPr>
          </a:p>
          <a:p>
            <a:r>
              <a:rPr lang="en-US" i="0" dirty="0" smtClean="0">
                <a:ea typeface="Geneva" pitchFamily="29" charset="0"/>
                <a:cs typeface="Geneva" pitchFamily="29" charset="0"/>
              </a:rPr>
              <a:t>This area is not reflected on the SET,</a:t>
            </a:r>
            <a:r>
              <a:rPr lang="en-US" i="0" baseline="0" dirty="0" smtClean="0">
                <a:ea typeface="Geneva" pitchFamily="29" charset="0"/>
                <a:cs typeface="Geneva" pitchFamily="29" charset="0"/>
              </a:rPr>
              <a:t> but an are of focus for DE.  </a:t>
            </a:r>
            <a:endParaRPr lang="en-US" i="0" dirty="0" smtClean="0">
              <a:ea typeface="Geneva" pitchFamily="29" charset="0"/>
              <a:cs typeface="Geneva" pitchFamily="29" charset="0"/>
            </a:endParaRPr>
          </a:p>
          <a:p>
            <a:endParaRPr lang="en-US" i="1" dirty="0" smtClean="0">
              <a:ea typeface="Geneva" pitchFamily="29" charset="0"/>
              <a:cs typeface="Geneva" pitchFamily="29" charset="0"/>
            </a:endParaRPr>
          </a:p>
          <a:p>
            <a:r>
              <a:rPr lang="en-US" dirty="0" smtClean="0">
                <a:ea typeface="Geneva" pitchFamily="29" charset="0"/>
                <a:cs typeface="Geneva" pitchFamily="29" charset="0"/>
              </a:rPr>
              <a:t>Key Feature 4:</a:t>
            </a: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r>
              <a:rPr lang="en-US" dirty="0" smtClean="0">
                <a:ea typeface="Geneva" pitchFamily="29" charset="0"/>
                <a:cs typeface="Geneva" pitchFamily="29" charset="0"/>
              </a:rPr>
              <a:t>Staff Q:  Q6(R4-F4)  -  Do teachers or other staff teach lessons that are intended to help develop social and emotional competencies such as empathy, perspective taking, respecting others, and social problem solving?  If so, how is this done?  When and where in the curriculum?  </a:t>
            </a:r>
          </a:p>
          <a:p>
            <a:r>
              <a:rPr lang="en-US" dirty="0" smtClean="0">
                <a:ea typeface="Geneva" pitchFamily="29" charset="0"/>
                <a:cs typeface="Geneva" pitchFamily="29" charset="0"/>
              </a:rPr>
              <a:t> </a:t>
            </a: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p:txBody>
      </p:sp>
      <p:sp>
        <p:nvSpPr>
          <p:cNvPr id="148484" name="Slide Number Placeholder 3"/>
          <p:cNvSpPr>
            <a:spLocks noGrp="1"/>
          </p:cNvSpPr>
          <p:nvPr>
            <p:ph type="sldNum" sz="quarter" idx="5"/>
          </p:nvPr>
        </p:nvSpPr>
        <p:spPr>
          <a:noFill/>
        </p:spPr>
        <p:txBody>
          <a:bodyPr/>
          <a:lstStyle/>
          <a:p>
            <a:fld id="{CFE740A2-EB24-41CF-AD0B-9B2A187C9D31}" type="slidenum">
              <a:rPr lang="en-US" smtClean="0"/>
              <a:pPr/>
              <a:t>10</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pPr defTabSz="924458">
              <a:defRPr/>
            </a:pPr>
            <a:r>
              <a:rPr lang="en-US" dirty="0" smtClean="0"/>
              <a:t>Sarah</a:t>
            </a:r>
          </a:p>
          <a:p>
            <a:endParaRPr lang="en-US" i="0" dirty="0" smtClean="0">
              <a:ea typeface="Geneva" pitchFamily="29" charset="0"/>
              <a:cs typeface="Geneva" pitchFamily="29" charset="0"/>
            </a:endParaRPr>
          </a:p>
          <a:p>
            <a:r>
              <a:rPr lang="en-US" i="0" dirty="0" smtClean="0">
                <a:solidFill>
                  <a:srgbClr val="FF0000"/>
                </a:solidFill>
                <a:ea typeface="Geneva" pitchFamily="29" charset="0"/>
                <a:cs typeface="Geneva" pitchFamily="29" charset="0"/>
              </a:rPr>
              <a:t>Finalization</a:t>
            </a:r>
            <a:r>
              <a:rPr lang="en-US" i="0" baseline="0" dirty="0" smtClean="0">
                <a:solidFill>
                  <a:srgbClr val="FF0000"/>
                </a:solidFill>
                <a:ea typeface="Geneva" pitchFamily="29" charset="0"/>
                <a:cs typeface="Geneva" pitchFamily="29" charset="0"/>
              </a:rPr>
              <a:t> of scoring still in process</a:t>
            </a:r>
          </a:p>
          <a:p>
            <a:endParaRPr lang="en-US" i="0" baseline="0" dirty="0" smtClean="0">
              <a:solidFill>
                <a:srgbClr val="FF0000"/>
              </a:solidFill>
              <a:ea typeface="Geneva" pitchFamily="29" charset="0"/>
              <a:cs typeface="Geneva" pitchFamily="29" charset="0"/>
            </a:endParaRPr>
          </a:p>
          <a:p>
            <a:pPr defTabSz="457191" eaLnBrk="0" fontAlgn="base" hangingPunct="0">
              <a:spcBef>
                <a:spcPct val="30000"/>
              </a:spcBef>
              <a:spcAft>
                <a:spcPct val="0"/>
              </a:spcAft>
              <a:defRPr/>
            </a:pPr>
            <a:r>
              <a:rPr lang="en-US" i="0" baseline="0" dirty="0" smtClean="0">
                <a:solidFill>
                  <a:srgbClr val="FF0000"/>
                </a:solidFill>
                <a:ea typeface="Geneva" pitchFamily="29" charset="0"/>
                <a:cs typeface="Geneva" pitchFamily="29" charset="0"/>
              </a:rPr>
              <a:t>ADOS: Autism Diagnostic Observation Schedule</a:t>
            </a:r>
          </a:p>
          <a:p>
            <a:pPr defTabSz="457191" eaLnBrk="0" fontAlgn="base" hangingPunct="0">
              <a:spcBef>
                <a:spcPct val="30000"/>
              </a:spcBef>
              <a:spcAft>
                <a:spcPct val="0"/>
              </a:spcAft>
              <a:defRPr/>
            </a:pPr>
            <a:endParaRPr lang="en-US" i="0" baseline="0" dirty="0" smtClean="0">
              <a:solidFill>
                <a:srgbClr val="FF0000"/>
              </a:solidFill>
              <a:ea typeface="Geneva" pitchFamily="29" charset="0"/>
              <a:cs typeface="Geneva" pitchFamily="29" charset="0"/>
            </a:endParaRPr>
          </a:p>
          <a:p>
            <a:pPr defTabSz="457191" eaLnBrk="0" fontAlgn="base" hangingPunct="0">
              <a:spcBef>
                <a:spcPct val="30000"/>
              </a:spcBef>
              <a:spcAft>
                <a:spcPct val="0"/>
              </a:spcAft>
              <a:defRPr/>
            </a:pPr>
            <a:r>
              <a:rPr lang="en-US" i="0" baseline="0" dirty="0" smtClean="0">
                <a:solidFill>
                  <a:srgbClr val="FF0000"/>
                </a:solidFill>
                <a:ea typeface="Geneva" pitchFamily="29" charset="0"/>
                <a:cs typeface="Geneva" pitchFamily="29" charset="0"/>
              </a:rPr>
              <a:t>No % score – no 100% - overall want to illustrate need &amp; encourage room for program growth</a:t>
            </a:r>
          </a:p>
          <a:p>
            <a:pPr defTabSz="457191" eaLnBrk="0" fontAlgn="base" hangingPunct="0">
              <a:spcBef>
                <a:spcPct val="30000"/>
              </a:spcBef>
              <a:spcAft>
                <a:spcPct val="0"/>
              </a:spcAft>
              <a:defRPr/>
            </a:pPr>
            <a:endParaRPr lang="en-US" i="0" baseline="0" dirty="0" smtClean="0">
              <a:solidFill>
                <a:srgbClr val="FF0000"/>
              </a:solidFill>
              <a:ea typeface="Geneva" pitchFamily="29" charset="0"/>
              <a:cs typeface="Geneva" pitchFamily="29" charset="0"/>
            </a:endParaRPr>
          </a:p>
          <a:p>
            <a:pPr defTabSz="457191" eaLnBrk="0" fontAlgn="base" hangingPunct="0">
              <a:spcBef>
                <a:spcPct val="30000"/>
              </a:spcBef>
              <a:spcAft>
                <a:spcPct val="0"/>
              </a:spcAft>
              <a:defRPr/>
            </a:pPr>
            <a:r>
              <a:rPr lang="en-US" i="0" baseline="0" dirty="0" smtClean="0">
                <a:solidFill>
                  <a:srgbClr val="FF0000"/>
                </a:solidFill>
                <a:ea typeface="Geneva" pitchFamily="29" charset="0"/>
                <a:cs typeface="Geneva" pitchFamily="29" charset="0"/>
              </a:rPr>
              <a:t>Good to understand and emphasize that “Meeting criteria” is a good thing.  </a:t>
            </a:r>
          </a:p>
          <a:p>
            <a:pPr defTabSz="457191" eaLnBrk="0" fontAlgn="base" hangingPunct="0">
              <a:spcBef>
                <a:spcPct val="30000"/>
              </a:spcBef>
              <a:spcAft>
                <a:spcPct val="0"/>
              </a:spcAft>
              <a:defRPr/>
            </a:pPr>
            <a:endParaRPr lang="en-US" i="0" baseline="0" dirty="0" smtClean="0">
              <a:solidFill>
                <a:srgbClr val="FF0000"/>
              </a:solidFill>
              <a:ea typeface="Geneva" pitchFamily="29" charset="0"/>
              <a:cs typeface="Geneva" pitchFamily="29" charset="0"/>
            </a:endParaRPr>
          </a:p>
          <a:p>
            <a:pPr defTabSz="457191" eaLnBrk="0" fontAlgn="base" hangingPunct="0">
              <a:spcBef>
                <a:spcPct val="30000"/>
              </a:spcBef>
              <a:spcAft>
                <a:spcPct val="0"/>
              </a:spcAft>
              <a:defRPr/>
            </a:pPr>
            <a:endParaRPr lang="en-US" i="0" dirty="0" smtClean="0">
              <a:solidFill>
                <a:srgbClr val="FF0000"/>
              </a:solidFill>
              <a:ea typeface="Geneva" pitchFamily="29" charset="0"/>
              <a:cs typeface="Geneva" pitchFamily="29" charset="0"/>
            </a:endParaRPr>
          </a:p>
        </p:txBody>
      </p:sp>
      <p:sp>
        <p:nvSpPr>
          <p:cNvPr id="149508" name="Slide Number Placeholder 3"/>
          <p:cNvSpPr>
            <a:spLocks noGrp="1"/>
          </p:cNvSpPr>
          <p:nvPr>
            <p:ph type="sldNum" sz="quarter" idx="5"/>
          </p:nvPr>
        </p:nvSpPr>
        <p:spPr>
          <a:noFill/>
        </p:spPr>
        <p:txBody>
          <a:bodyPr/>
          <a:lstStyle/>
          <a:p>
            <a:fld id="{F20B7BEC-F266-4776-B99A-5A8EA4786316}" type="slidenum">
              <a:rPr lang="en-US" smtClean="0"/>
              <a:pPr/>
              <a:t>11</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a:t>
            </a:r>
          </a:p>
          <a:p>
            <a:endParaRPr lang="en-US" dirty="0" smtClean="0"/>
          </a:p>
          <a:p>
            <a:r>
              <a:rPr lang="en-US" dirty="0" smtClean="0"/>
              <a:t>Receive numerical scores on Essential Items, but feedback on all questions asked.  </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a:t>
            </a:r>
          </a:p>
          <a:p>
            <a:endParaRPr lang="en-US" dirty="0" smtClean="0"/>
          </a:p>
          <a:p>
            <a:r>
              <a:rPr lang="en-US" dirty="0" smtClean="0"/>
              <a:t>Areas scoring a 3 (EI and non-EI)</a:t>
            </a:r>
            <a:r>
              <a:rPr lang="en-US" baseline="0" dirty="0" smtClean="0"/>
              <a:t> receive comment under strengths</a:t>
            </a:r>
          </a:p>
          <a:p>
            <a:endParaRPr lang="en-US" baseline="0" dirty="0" smtClean="0"/>
          </a:p>
          <a:p>
            <a:r>
              <a:rPr lang="en-US" baseline="0" dirty="0" smtClean="0"/>
              <a:t>Areas scoring 2-1-0 (EI &amp; Non-EI) receive improvement notes</a:t>
            </a:r>
          </a:p>
          <a:p>
            <a:endParaRPr lang="en-US" baseline="0" dirty="0" smtClean="0"/>
          </a:p>
          <a:p>
            <a:r>
              <a:rPr lang="en-US" baseline="0" dirty="0" smtClean="0"/>
              <a:t>Playing with data component of report</a:t>
            </a:r>
            <a:endParaRPr lang="en-US" dirty="0"/>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13</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a:t>
            </a:r>
          </a:p>
          <a:p>
            <a:pPr defTabSz="924458">
              <a:defRPr/>
            </a:pPr>
            <a:r>
              <a:rPr lang="en-US" dirty="0" smtClean="0"/>
              <a:t>Debby &amp; Linda (help with 12-13 discussion)</a:t>
            </a:r>
          </a:p>
          <a:p>
            <a:endParaRPr lang="en-US" dirty="0" smtClean="0"/>
          </a:p>
          <a:p>
            <a:endParaRPr lang="en-US" dirty="0" smtClean="0"/>
          </a:p>
          <a:p>
            <a:r>
              <a:rPr lang="en-US" dirty="0" smtClean="0"/>
              <a:t>2. 	Spring 2012 Review</a:t>
            </a:r>
          </a:p>
          <a:p>
            <a:pPr lvl="0"/>
            <a:r>
              <a:rPr lang="en-US" dirty="0" smtClean="0"/>
              <a:t>Explain to group that we used their recommendations this spring</a:t>
            </a:r>
          </a:p>
          <a:p>
            <a:pPr lvl="0"/>
            <a:r>
              <a:rPr lang="en-US" dirty="0" smtClean="0"/>
              <a:t>The pass process – what if a school does not respond?</a:t>
            </a:r>
          </a:p>
          <a:p>
            <a:pPr lvl="0"/>
            <a:r>
              <a:rPr lang="en-US" dirty="0" smtClean="0"/>
              <a:t>This summer will explore number of evaluations possible and how to prioritize schools to visit</a:t>
            </a:r>
          </a:p>
          <a:p>
            <a:pPr lvl="0"/>
            <a:endParaRPr lang="en-US" dirty="0" smtClean="0"/>
          </a:p>
          <a:p>
            <a:pPr lvl="0"/>
            <a:endParaRPr lang="en-US" dirty="0" smtClean="0"/>
          </a:p>
          <a:p>
            <a:r>
              <a:rPr lang="en-US" dirty="0" smtClean="0"/>
              <a:t>3.	Discussion of coach role in process</a:t>
            </a:r>
          </a:p>
          <a:p>
            <a:pPr lvl="0"/>
            <a:r>
              <a:rPr lang="en-US" dirty="0" smtClean="0"/>
              <a:t>Coaches may participate in the evaluation process as observers. </a:t>
            </a:r>
          </a:p>
          <a:p>
            <a:pPr lvl="0"/>
            <a:r>
              <a:rPr lang="en-US" dirty="0" smtClean="0"/>
              <a:t>If the coach is present for the evaluation - appreciate support in connecting evaluators with education staff  </a:t>
            </a:r>
          </a:p>
          <a:p>
            <a:pPr lvl="0"/>
            <a:r>
              <a:rPr lang="en-US" dirty="0" smtClean="0"/>
              <a:t>Role in report review/support? Idea – plan to review at least 1 report with coach and team, then encourage coach to do the same for others; also willing to help for difficult cases</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Linda</a:t>
            </a:r>
          </a:p>
          <a:p>
            <a:endParaRPr lang="en-US" u="sng" dirty="0" smtClean="0"/>
          </a:p>
          <a:p>
            <a:r>
              <a:rPr lang="en-US" u="none" dirty="0" smtClean="0"/>
              <a:t>NOTE: This slide repeats after PTR section so you can talk about Celebration and CM</a:t>
            </a:r>
          </a:p>
          <a:p>
            <a:endParaRPr lang="en-US" u="sng" dirty="0" smtClean="0"/>
          </a:p>
          <a:p>
            <a:r>
              <a:rPr lang="en-US" u="sng" dirty="0" smtClean="0"/>
              <a:t>PTR – </a:t>
            </a:r>
          </a:p>
          <a:p>
            <a:r>
              <a:rPr lang="en-US" dirty="0" smtClean="0"/>
              <a:t>Refresh all on what</a:t>
            </a:r>
            <a:r>
              <a:rPr lang="en-US" baseline="0" dirty="0" smtClean="0"/>
              <a:t> this tier 3 training is, and how the coaching was done</a:t>
            </a:r>
          </a:p>
          <a:p>
            <a:r>
              <a:rPr lang="en-US" baseline="0" dirty="0" smtClean="0"/>
              <a:t>D</a:t>
            </a:r>
            <a:r>
              <a:rPr lang="en-US" dirty="0" smtClean="0"/>
              <a:t>iscuss</a:t>
            </a:r>
            <a:r>
              <a:rPr lang="en-US" baseline="0" dirty="0" smtClean="0"/>
              <a:t> plans for next year</a:t>
            </a:r>
          </a:p>
          <a:p>
            <a:endParaRPr lang="en-US" baseline="0" dirty="0" smtClean="0"/>
          </a:p>
          <a:p>
            <a:r>
              <a:rPr lang="en-US" u="sng" baseline="0" dirty="0" smtClean="0"/>
              <a:t>Celebration – </a:t>
            </a:r>
          </a:p>
          <a:p>
            <a:r>
              <a:rPr lang="en-US" baseline="0" dirty="0" smtClean="0"/>
              <a:t>Thanks to those schools presenting</a:t>
            </a:r>
          </a:p>
          <a:p>
            <a:r>
              <a:rPr lang="en-US" baseline="0" dirty="0" smtClean="0"/>
              <a:t>Great evaluations of the day</a:t>
            </a:r>
          </a:p>
          <a:p>
            <a:r>
              <a:rPr lang="en-US" baseline="0" dirty="0" smtClean="0"/>
              <a:t>Promote schools applying next year for oral and poster presentations</a:t>
            </a:r>
          </a:p>
          <a:p>
            <a:r>
              <a:rPr lang="en-US" baseline="0" dirty="0" smtClean="0"/>
              <a:t>Share bookmarks &amp; extra packets</a:t>
            </a:r>
          </a:p>
          <a:p>
            <a:endParaRPr lang="en-US" baseline="0" dirty="0" smtClean="0"/>
          </a:p>
          <a:p>
            <a:r>
              <a:rPr lang="en-US" baseline="0" dirty="0" smtClean="0"/>
              <a:t>Your thoughts for next year?</a:t>
            </a:r>
          </a:p>
          <a:p>
            <a:endParaRPr lang="en-US" baseline="0" dirty="0" smtClean="0"/>
          </a:p>
          <a:p>
            <a:endParaRPr lang="en-US" baseline="0" dirty="0" smtClean="0"/>
          </a:p>
          <a:p>
            <a:r>
              <a:rPr lang="en-US" u="sng" baseline="0" dirty="0" smtClean="0"/>
              <a:t>Classroom Management</a:t>
            </a:r>
          </a:p>
          <a:p>
            <a:r>
              <a:rPr lang="en-US" baseline="0" dirty="0" smtClean="0"/>
              <a:t>How many coaches able to attend?</a:t>
            </a:r>
          </a:p>
          <a:p>
            <a:r>
              <a:rPr lang="en-US" baseline="0" dirty="0" smtClean="0"/>
              <a:t>Thoughts about turn around of materials</a:t>
            </a:r>
          </a:p>
          <a:p>
            <a:r>
              <a:rPr lang="en-US" baseline="0" dirty="0" smtClean="0"/>
              <a:t>Thinking about highlighting resources and sharing (distribute few ideas at a time)</a:t>
            </a:r>
          </a:p>
          <a:p>
            <a:r>
              <a:rPr lang="en-US" baseline="0" dirty="0" smtClean="0"/>
              <a:t>Share extra booklets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Linda –</a:t>
            </a:r>
          </a:p>
          <a:p>
            <a:pPr>
              <a:defRPr/>
            </a:pPr>
            <a:endParaRPr lang="en-US" dirty="0" smtClean="0"/>
          </a:p>
          <a:p>
            <a:pPr>
              <a:defRPr/>
            </a:pPr>
            <a:r>
              <a:rPr lang="en-US" dirty="0" smtClean="0"/>
              <a:t>Research project funded by U.S. Department of Education, Institute of Education Sciences</a:t>
            </a:r>
          </a:p>
          <a:p>
            <a:pPr lvl="1">
              <a:defRPr/>
            </a:pPr>
            <a:r>
              <a:rPr lang="en-US" dirty="0" smtClean="0"/>
              <a:t>University of South Florida </a:t>
            </a:r>
          </a:p>
          <a:p>
            <a:pPr lvl="2">
              <a:defRPr/>
            </a:pPr>
            <a:r>
              <a:rPr lang="en-US" dirty="0" smtClean="0"/>
              <a:t>Three central Florida school districts</a:t>
            </a:r>
          </a:p>
          <a:p>
            <a:pPr lvl="1">
              <a:defRPr/>
            </a:pPr>
            <a:r>
              <a:rPr lang="en-US" dirty="0" smtClean="0"/>
              <a:t>University of Colorado, Denver</a:t>
            </a:r>
          </a:p>
          <a:p>
            <a:pPr lvl="2">
              <a:defRPr/>
            </a:pPr>
            <a:r>
              <a:rPr lang="en-US" dirty="0" smtClean="0"/>
              <a:t>Two Colorado school districts</a:t>
            </a:r>
          </a:p>
          <a:p>
            <a:endParaRPr lang="en-US" dirty="0"/>
          </a:p>
        </p:txBody>
      </p:sp>
      <p:sp>
        <p:nvSpPr>
          <p:cNvPr id="4" name="Slide Number Placeholder 3"/>
          <p:cNvSpPr>
            <a:spLocks noGrp="1"/>
          </p:cNvSpPr>
          <p:nvPr>
            <p:ph type="sldNum" sz="quarter" idx="10"/>
          </p:nvPr>
        </p:nvSpPr>
        <p:spPr/>
        <p:txBody>
          <a:bodyPr/>
          <a:lstStyle/>
          <a:p>
            <a:fld id="{CB1FC0F2-489E-4FAA-B264-0CDCB90A26E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B2A84121-924C-4E9B-9FE3-C65DCA087586}" type="slidenum">
              <a:rPr lang="en-US" smtClean="0">
                <a:latin typeface="Arial" charset="0"/>
              </a:rPr>
              <a:pPr/>
              <a:t>18</a:t>
            </a:fld>
            <a:endParaRPr lang="en-US" smtClean="0">
              <a:latin typeface="Arial"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17786" y="4416744"/>
            <a:ext cx="5046248" cy="4182112"/>
          </a:xfrm>
          <a:noFill/>
          <a:ln/>
        </p:spPr>
        <p:txBody>
          <a:bodyPr/>
          <a:lstStyle/>
          <a:p>
            <a:r>
              <a:rPr lang="en-US" dirty="0" smtClean="0"/>
              <a:t>Linda</a:t>
            </a:r>
          </a:p>
          <a:p>
            <a:r>
              <a:rPr lang="en-US" dirty="0" smtClean="0"/>
              <a:t>Components</a:t>
            </a:r>
            <a:r>
              <a:rPr lang="en-US" baseline="0" dirty="0" smtClean="0"/>
              <a:t> of behavior support missing – function basis, instruction of replacement skills, progress monitoring and evaluation data</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CB1FC0F2-489E-4FAA-B264-0CDCB90A26E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u="sng" dirty="0" smtClean="0"/>
          </a:p>
          <a:p>
            <a:r>
              <a:rPr lang="en-US" u="sng" dirty="0" smtClean="0"/>
              <a:t>DE-PBS Key Feature Evaluation update</a:t>
            </a:r>
            <a:endParaRPr lang="en-US" dirty="0" smtClean="0"/>
          </a:p>
          <a:p>
            <a:r>
              <a:rPr lang="en-US" dirty="0" smtClean="0"/>
              <a:t>1.	Instrument Review:</a:t>
            </a:r>
          </a:p>
          <a:p>
            <a:pPr lvl="0"/>
            <a:r>
              <a:rPr lang="en-US" dirty="0" smtClean="0"/>
              <a:t>Share Evaluation – Show rubrics 1 &amp; 3 (to illustrate structure and build understanding- 2&amp;4 still have some questions to be worked out)</a:t>
            </a:r>
          </a:p>
          <a:p>
            <a:pPr lvl="0"/>
            <a:r>
              <a:rPr lang="en-US" dirty="0" smtClean="0"/>
              <a:t>Share all of the interview questions</a:t>
            </a:r>
          </a:p>
          <a:p>
            <a:pPr lvl="0"/>
            <a:r>
              <a:rPr lang="en-US" dirty="0" smtClean="0"/>
              <a:t>Score sheet for 1 &amp; 3</a:t>
            </a:r>
          </a:p>
          <a:p>
            <a:pPr lvl="0"/>
            <a:r>
              <a:rPr lang="en-US" dirty="0" smtClean="0"/>
              <a:t>Goal is to increase their understanding of the rubrics, questions, and scoring process</a:t>
            </a:r>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p>
          <a:p>
            <a:r>
              <a:rPr lang="en-US" dirty="0" smtClean="0"/>
              <a:t>The videos</a:t>
            </a:r>
            <a:r>
              <a:rPr lang="en-US" baseline="0" dirty="0" smtClean="0"/>
              <a:t> will show steps of the process </a:t>
            </a:r>
            <a:r>
              <a:rPr lang="en-US" dirty="0" smtClean="0"/>
              <a:t>(e.g., setting up a behavior progress monitoring tool, coming to consensus on a hypothesis, developing an intervention strategy).  The videos will be used to determine use of collaborative skills as well as fidelity of implementation.</a:t>
            </a:r>
            <a:endParaRPr lang="en-US" dirty="0"/>
          </a:p>
        </p:txBody>
      </p:sp>
      <p:sp>
        <p:nvSpPr>
          <p:cNvPr id="4" name="Slide Number Placeholder 3"/>
          <p:cNvSpPr>
            <a:spLocks noGrp="1"/>
          </p:cNvSpPr>
          <p:nvPr>
            <p:ph type="sldNum" sz="quarter" idx="10"/>
          </p:nvPr>
        </p:nvSpPr>
        <p:spPr/>
        <p:txBody>
          <a:bodyPr/>
          <a:lstStyle/>
          <a:p>
            <a:fld id="{CB1FC0F2-489E-4FAA-B264-0CDCB90A26E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14</a:t>
            </a:r>
            <a:r>
              <a:rPr lang="en-US" baseline="0" dirty="0" smtClean="0"/>
              <a:t> Special Ed Leadership will solicit additional facilitators</a:t>
            </a:r>
            <a:r>
              <a:rPr lang="en-US" baseline="0" smtClean="0"/>
              <a:t>/ teams</a:t>
            </a:r>
            <a:endParaRPr lang="en-US"/>
          </a:p>
        </p:txBody>
      </p:sp>
      <p:sp>
        <p:nvSpPr>
          <p:cNvPr id="4" name="Slide Number Placeholder 3"/>
          <p:cNvSpPr>
            <a:spLocks noGrp="1"/>
          </p:cNvSpPr>
          <p:nvPr>
            <p:ph type="sldNum" sz="quarter" idx="10"/>
          </p:nvPr>
        </p:nvSpPr>
        <p:spPr/>
        <p:txBody>
          <a:bodyPr/>
          <a:lstStyle/>
          <a:p>
            <a:fld id="{EC6D6608-1AD6-401C-85B2-B13C8520AF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Linda</a:t>
            </a:r>
          </a:p>
          <a:p>
            <a:endParaRPr lang="en-US" u="sng" dirty="0" smtClean="0"/>
          </a:p>
          <a:p>
            <a:endParaRPr lang="en-US" u="sng" dirty="0" smtClean="0"/>
          </a:p>
          <a:p>
            <a:r>
              <a:rPr lang="en-US" u="sng" dirty="0" smtClean="0"/>
              <a:t>PTR – </a:t>
            </a:r>
          </a:p>
          <a:p>
            <a:r>
              <a:rPr lang="en-US" dirty="0" smtClean="0"/>
              <a:t>Refresh all on what</a:t>
            </a:r>
            <a:r>
              <a:rPr lang="en-US" baseline="0" dirty="0" smtClean="0"/>
              <a:t> this tier 3 training is, and how the coaching was done</a:t>
            </a:r>
          </a:p>
          <a:p>
            <a:r>
              <a:rPr lang="en-US" baseline="0" dirty="0" smtClean="0"/>
              <a:t>D</a:t>
            </a:r>
            <a:r>
              <a:rPr lang="en-US" dirty="0" smtClean="0"/>
              <a:t>iscuss</a:t>
            </a:r>
            <a:r>
              <a:rPr lang="en-US" baseline="0" dirty="0" smtClean="0"/>
              <a:t> plans for next year</a:t>
            </a:r>
          </a:p>
          <a:p>
            <a:endParaRPr lang="en-US" baseline="0" dirty="0" smtClean="0"/>
          </a:p>
          <a:p>
            <a:r>
              <a:rPr lang="en-US" u="sng" baseline="0" dirty="0" smtClean="0"/>
              <a:t>Celebration – </a:t>
            </a:r>
          </a:p>
          <a:p>
            <a:r>
              <a:rPr lang="en-US" baseline="0" dirty="0" smtClean="0"/>
              <a:t>Thanks to those schools presenting</a:t>
            </a:r>
          </a:p>
          <a:p>
            <a:r>
              <a:rPr lang="en-US" baseline="0" dirty="0" smtClean="0"/>
              <a:t>Great evaluations of the day</a:t>
            </a:r>
          </a:p>
          <a:p>
            <a:r>
              <a:rPr lang="en-US" baseline="0" dirty="0" smtClean="0"/>
              <a:t>Promote schools applying next year for oral and poster presentations</a:t>
            </a:r>
          </a:p>
          <a:p>
            <a:r>
              <a:rPr lang="en-US" baseline="0" dirty="0" smtClean="0"/>
              <a:t>Share bookmarks &amp; extra packets</a:t>
            </a:r>
          </a:p>
          <a:p>
            <a:endParaRPr lang="en-US" baseline="0" dirty="0" smtClean="0"/>
          </a:p>
          <a:p>
            <a:r>
              <a:rPr lang="en-US" baseline="0" dirty="0" smtClean="0"/>
              <a:t>Your thoughts for next year?</a:t>
            </a:r>
          </a:p>
          <a:p>
            <a:endParaRPr lang="en-US" baseline="0" dirty="0" smtClean="0"/>
          </a:p>
          <a:p>
            <a:endParaRPr lang="en-US" baseline="0" dirty="0" smtClean="0"/>
          </a:p>
          <a:p>
            <a:r>
              <a:rPr lang="en-US" u="sng" baseline="0" dirty="0" smtClean="0"/>
              <a:t>Classroom Management</a:t>
            </a:r>
          </a:p>
          <a:p>
            <a:r>
              <a:rPr lang="en-US" baseline="0" dirty="0" smtClean="0"/>
              <a:t>How many coaches able to attend?</a:t>
            </a:r>
          </a:p>
          <a:p>
            <a:r>
              <a:rPr lang="en-US" baseline="0" dirty="0" smtClean="0"/>
              <a:t>Thoughts about turn around of materials</a:t>
            </a:r>
          </a:p>
          <a:p>
            <a:r>
              <a:rPr lang="en-US" baseline="0" dirty="0" smtClean="0"/>
              <a:t>Thinking about highlighting resources and sharing (distribute few ideas at a time)</a:t>
            </a:r>
          </a:p>
          <a:p>
            <a:r>
              <a:rPr lang="en-US" baseline="0" dirty="0" smtClean="0"/>
              <a:t>Share extra booklets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Linda</a:t>
            </a:r>
          </a:p>
          <a:p>
            <a:endParaRPr lang="en-US" dirty="0" smtClean="0"/>
          </a:p>
          <a:p>
            <a:endParaRPr lang="en-US" baseline="0" dirty="0" smtClean="0"/>
          </a:p>
          <a:p>
            <a:r>
              <a:rPr lang="en-US" baseline="0" dirty="0" smtClean="0"/>
              <a:t>Surveys were updated this year, and reports are therefore different.  </a:t>
            </a:r>
          </a:p>
          <a:p>
            <a:endParaRPr lang="en-US" baseline="0" dirty="0" smtClean="0"/>
          </a:p>
          <a:p>
            <a:r>
              <a:rPr lang="en-US" dirty="0" smtClean="0"/>
              <a:t>If</a:t>
            </a:r>
            <a:r>
              <a:rPr lang="en-US" baseline="0" dirty="0" smtClean="0"/>
              <a:t> schools cannot make the workshop, we send data electronically and by mail.  </a:t>
            </a:r>
          </a:p>
          <a:p>
            <a:r>
              <a:rPr lang="en-US" baseline="0" dirty="0" smtClean="0"/>
              <a:t>Coaches – great for you to attend to support your schools that are present, and especially to help your schools that are unable to send representation.  </a:t>
            </a:r>
          </a:p>
          <a:p>
            <a:endParaRPr lang="en-US" baseline="0" dirty="0" smtClean="0"/>
          </a:p>
          <a:p>
            <a:r>
              <a:rPr lang="en-US" dirty="0" smtClean="0"/>
              <a:t>Have current attendance</a:t>
            </a:r>
            <a:r>
              <a:rPr lang="en-US" baseline="0" dirty="0" smtClean="0"/>
              <a:t> list on hand for review.  </a:t>
            </a:r>
            <a:endParaRPr lang="en-US" dirty="0"/>
          </a:p>
        </p:txBody>
      </p:sp>
      <p:sp>
        <p:nvSpPr>
          <p:cNvPr id="4" name="Slide Number Placeholder 3"/>
          <p:cNvSpPr>
            <a:spLocks noGrp="1"/>
          </p:cNvSpPr>
          <p:nvPr>
            <p:ph type="sldNum" sz="quarter" idx="10"/>
          </p:nvPr>
        </p:nvSpPr>
        <p:spPr/>
        <p:txBody>
          <a:bodyPr/>
          <a:lstStyle/>
          <a:p>
            <a:fld id="{F0A97028-F6AA-CB40-945B-88B4D477407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Linda</a:t>
            </a:r>
          </a:p>
          <a:p>
            <a:endParaRPr lang="en-US" dirty="0" smtClean="0"/>
          </a:p>
          <a:p>
            <a:endParaRPr lang="en-US" dirty="0" smtClean="0"/>
          </a:p>
          <a:p>
            <a:r>
              <a:rPr lang="en-US" dirty="0" smtClean="0"/>
              <a:t>Teams</a:t>
            </a:r>
            <a:r>
              <a:rPr lang="en-US" baseline="0" dirty="0" smtClean="0"/>
              <a:t> can be previously trained, but are looking to regroup and revamp as a TEAM.  Still plan to hold 1 day session in the fall.  </a:t>
            </a:r>
          </a:p>
          <a:p>
            <a:endParaRPr lang="en-US" baseline="0" dirty="0" smtClean="0"/>
          </a:p>
          <a:p>
            <a:r>
              <a:rPr lang="en-US" dirty="0" smtClean="0"/>
              <a:t>If admin retreat effects</a:t>
            </a:r>
            <a:r>
              <a:rPr lang="en-US" baseline="0" dirty="0" smtClean="0"/>
              <a:t> attendance, admin must attend at least 1 day.  </a:t>
            </a:r>
          </a:p>
          <a:p>
            <a:endParaRPr lang="en-US" baseline="0" dirty="0" smtClean="0"/>
          </a:p>
          <a:p>
            <a:r>
              <a:rPr lang="en-US" baseline="0" dirty="0" smtClean="0"/>
              <a:t>If you have not participating in 2 day training, or have teams attending, we encourage you to attend.  </a:t>
            </a:r>
          </a:p>
          <a:p>
            <a:endParaRPr lang="en-US" baseline="0" dirty="0" smtClean="0"/>
          </a:p>
          <a:p>
            <a:r>
              <a:rPr lang="en-US" baseline="0" dirty="0" smtClean="0"/>
              <a:t>Handout: Share admin/school commitment draft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F6A701E-1C7E-4391-BE2E-C5D6FEBE032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Linda</a:t>
            </a:r>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Sarah (or Debby)</a:t>
            </a:r>
          </a:p>
          <a:p>
            <a:pPr marL="277332" lvl="1">
              <a:spcBef>
                <a:spcPts val="607"/>
              </a:spcBef>
              <a:buSzPct val="70000"/>
            </a:pPr>
            <a:endParaRPr lang="en-US" dirty="0" smtClean="0"/>
          </a:p>
          <a:p>
            <a:pPr marL="277332" lvl="1">
              <a:spcBef>
                <a:spcPts val="607"/>
              </a:spcBef>
              <a:buSzPct val="70000"/>
            </a:pPr>
            <a:r>
              <a:rPr lang="en-US" dirty="0" smtClean="0"/>
              <a:t/>
            </a:r>
            <a:br>
              <a:rPr lang="en-US" dirty="0" smtClean="0"/>
            </a:br>
            <a:r>
              <a:rPr lang="en-US" sz="2400" dirty="0"/>
              <a:t>We hope that the DDRT provides a quick way to gather summary data for use at the team and school-wide levels.  </a:t>
            </a:r>
          </a:p>
          <a:p>
            <a:pPr marL="277332" lvl="1">
              <a:spcBef>
                <a:spcPts val="607"/>
              </a:spcBef>
              <a:buSzPct val="70000"/>
            </a:pPr>
            <a:endParaRPr lang="en-US" sz="2400" dirty="0"/>
          </a:p>
          <a:p>
            <a:pPr marL="277332" lvl="1">
              <a:spcBef>
                <a:spcPts val="607"/>
              </a:spcBef>
              <a:buSzPct val="70000"/>
            </a:pPr>
            <a:r>
              <a:rPr lang="en-US" sz="2400" dirty="0"/>
              <a:t>At the district and state levels, we would also like to use this information to guide professional development and technical assistance efforts.  </a:t>
            </a:r>
          </a:p>
          <a:p>
            <a:pPr marL="277332" lvl="1">
              <a:spcBef>
                <a:spcPts val="607"/>
              </a:spcBef>
              <a:buSzPct val="70000"/>
            </a:pPr>
            <a:endParaRPr lang="en-US" sz="2400" dirty="0"/>
          </a:p>
          <a:p>
            <a:pPr marL="277332" lvl="1">
              <a:spcBef>
                <a:spcPts val="607"/>
              </a:spcBef>
              <a:buSzPct val="70000"/>
            </a:pPr>
            <a:r>
              <a:rPr lang="en-US" sz="2400" dirty="0"/>
              <a:t>Looking at state-wide data to provide summaries of DE-PBS schools so that you will be able to compare how your school is doing compared to other similar schools in DE.  </a:t>
            </a:r>
          </a:p>
          <a:p>
            <a:pPr marL="277332" lvl="1">
              <a:spcBef>
                <a:spcPts val="607"/>
              </a:spcBef>
              <a:buSzPct val="70000"/>
            </a:pPr>
            <a:r>
              <a:rPr lang="en-US" sz="2400" dirty="0"/>
              <a:t>	Hope to answer the questions: </a:t>
            </a:r>
          </a:p>
          <a:p>
            <a:pPr lvl="1"/>
            <a:r>
              <a:rPr lang="en-US" dirty="0" smtClean="0"/>
              <a:t>		How does my school referral rate compare to other schools within the state?  (by grade level is applicable)</a:t>
            </a:r>
          </a:p>
          <a:p>
            <a:pPr lvl="1"/>
            <a:r>
              <a:rPr lang="en-US" dirty="0" smtClean="0"/>
              <a:t>		Do schools experience similar trends in disciplinary referrals throughout the year as my school?</a:t>
            </a:r>
          </a:p>
          <a:p>
            <a:pPr marL="277332" lvl="1">
              <a:spcBef>
                <a:spcPts val="607"/>
              </a:spcBef>
              <a:buSzPct val="70000"/>
            </a:pPr>
            <a:endParaRPr lang="en-US" dirty="0" smtClean="0"/>
          </a:p>
          <a:p>
            <a:r>
              <a:rPr lang="en-US" dirty="0" smtClean="0"/>
              <a:t/>
            </a:r>
            <a:br>
              <a:rPr lang="en-US" dirty="0" smtClean="0"/>
            </a:br>
            <a:r>
              <a:rPr lang="en-US" dirty="0" smtClean="0"/>
              <a:t>Please</a:t>
            </a:r>
            <a:r>
              <a:rPr lang="en-US" baseline="0" dirty="0" smtClean="0"/>
              <a:t> encourage schools to use and share.  We want to collect again so that we can develop the 11-12 DE comparison table again.  </a:t>
            </a:r>
            <a:endParaRPr lang="en-US" dirty="0" smtClean="0"/>
          </a:p>
          <a:p>
            <a:endParaRPr lang="en-US" dirty="0"/>
          </a:p>
        </p:txBody>
      </p:sp>
      <p:sp>
        <p:nvSpPr>
          <p:cNvPr id="4" name="Slide Number Placeholder 3"/>
          <p:cNvSpPr>
            <a:spLocks noGrp="1"/>
          </p:cNvSpPr>
          <p:nvPr>
            <p:ph type="sldNum" sz="quarter" idx="10"/>
          </p:nvPr>
        </p:nvSpPr>
        <p:spPr/>
        <p:txBody>
          <a:bodyPr/>
          <a:lstStyle/>
          <a:p>
            <a:fld id="{7A49A489-C36C-4956-99A5-A2690747682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p>
          <a:p>
            <a:endParaRPr lang="en-US" dirty="0" smtClean="0"/>
          </a:p>
          <a:p>
            <a:endParaRPr lang="en-US" dirty="0" smtClean="0"/>
          </a:p>
          <a:p>
            <a:r>
              <a:rPr lang="en-US" dirty="0" smtClean="0"/>
              <a:t>Screen shots incorporated to highlight</a:t>
            </a:r>
            <a:r>
              <a:rPr lang="en-US" baseline="0" dirty="0" smtClean="0"/>
              <a:t> what DDRT provides</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p>
          <a:p>
            <a:endParaRPr lang="en-US" dirty="0" smtClean="0"/>
          </a:p>
          <a:p>
            <a:r>
              <a:rPr lang="en-US" dirty="0" smtClean="0"/>
              <a:t>% of students with 0-1</a:t>
            </a:r>
            <a:r>
              <a:rPr lang="en-US" dirty="0" smtClean="0"/>
              <a:t> </a:t>
            </a:r>
          </a:p>
          <a:p>
            <a:r>
              <a:rPr lang="en-US" dirty="0" smtClean="0"/>
              <a:t>% of students with 2-5</a:t>
            </a:r>
            <a:r>
              <a:rPr lang="en-US" dirty="0" smtClean="0"/>
              <a:t> </a:t>
            </a:r>
          </a:p>
          <a:p>
            <a:r>
              <a:rPr lang="en-US" dirty="0" smtClean="0"/>
              <a:t>% of students with 6 +</a:t>
            </a:r>
            <a:r>
              <a:rPr lang="en-US" dirty="0" smtClean="0"/>
              <a:t> </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i="1" dirty="0" smtClean="0">
                <a:ea typeface="Geneva" pitchFamily="29" charset="0"/>
                <a:cs typeface="Geneva" pitchFamily="29" charset="0"/>
              </a:rPr>
              <a:t>Sarah</a:t>
            </a:r>
          </a:p>
          <a:p>
            <a:endParaRPr lang="en-US" i="1" dirty="0" smtClean="0">
              <a:ea typeface="Geneva" pitchFamily="29" charset="0"/>
              <a:cs typeface="Geneva" pitchFamily="29" charset="0"/>
            </a:endParaRPr>
          </a:p>
          <a:p>
            <a:r>
              <a:rPr lang="en-US" i="0" dirty="0" smtClean="0">
                <a:ea typeface="Geneva" pitchFamily="29" charset="0"/>
                <a:cs typeface="Geneva" pitchFamily="29" charset="0"/>
              </a:rPr>
              <a:t>In the summary, some highlights about our new</a:t>
            </a:r>
            <a:r>
              <a:rPr lang="en-US" i="0" baseline="0" dirty="0" smtClean="0">
                <a:ea typeface="Geneva" pitchFamily="29" charset="0"/>
                <a:cs typeface="Geneva" pitchFamily="29" charset="0"/>
              </a:rPr>
              <a:t> evaluation tool.  </a:t>
            </a:r>
            <a:endParaRPr lang="en-US" i="0" dirty="0" smtClean="0">
              <a:ea typeface="Geneva" pitchFamily="29" charset="0"/>
              <a:cs typeface="Geneva" pitchFamily="29" charset="0"/>
            </a:endParaRPr>
          </a:p>
          <a:p>
            <a:endParaRPr lang="en-US" i="1" dirty="0" smtClean="0">
              <a:ea typeface="Geneva" pitchFamily="29" charset="0"/>
              <a:cs typeface="Geneva" pitchFamily="29" charset="0"/>
            </a:endParaRPr>
          </a:p>
          <a:p>
            <a:pPr defTabSz="457191" eaLnBrk="0" fontAlgn="base" hangingPunct="0">
              <a:spcBef>
                <a:spcPct val="30000"/>
              </a:spcBef>
              <a:spcAft>
                <a:spcPct val="0"/>
              </a:spcAft>
              <a:defRPr/>
            </a:pPr>
            <a:r>
              <a:rPr lang="en-US" dirty="0" smtClean="0"/>
              <a:t>Questions go beyond Yes-No responses</a:t>
            </a:r>
          </a:p>
          <a:p>
            <a:pPr defTabSz="457191" eaLnBrk="0" fontAlgn="base" hangingPunct="0">
              <a:spcBef>
                <a:spcPct val="30000"/>
              </a:spcBef>
              <a:spcAft>
                <a:spcPct val="0"/>
              </a:spcAft>
              <a:defRPr/>
            </a:pPr>
            <a:endParaRPr lang="en-US" dirty="0" smtClean="0">
              <a:solidFill>
                <a:srgbClr val="008000"/>
              </a:solidFill>
            </a:endParaRPr>
          </a:p>
          <a:p>
            <a:pPr defTabSz="457191" eaLnBrk="0" fontAlgn="base" hangingPunct="0">
              <a:spcBef>
                <a:spcPct val="30000"/>
              </a:spcBef>
              <a:spcAft>
                <a:spcPct val="0"/>
              </a:spcAft>
              <a:defRPr/>
            </a:pPr>
            <a:endParaRPr lang="en-US" dirty="0" smtClean="0">
              <a:solidFill>
                <a:srgbClr val="008000"/>
              </a:solidFill>
            </a:endParaRPr>
          </a:p>
          <a:p>
            <a:pPr defTabSz="457191" eaLnBrk="0" fontAlgn="base" hangingPunct="0">
              <a:spcBef>
                <a:spcPct val="30000"/>
              </a:spcBef>
              <a:spcAft>
                <a:spcPct val="0"/>
              </a:spcAft>
              <a:defRPr/>
            </a:pPr>
            <a:r>
              <a:rPr lang="en-US" dirty="0" smtClean="0">
                <a:solidFill>
                  <a:srgbClr val="008000"/>
                </a:solidFill>
              </a:rPr>
              <a:t>With finalization of the tool, we are looking to explore the use of </a:t>
            </a:r>
            <a:r>
              <a:rPr lang="en-US" dirty="0" err="1" smtClean="0">
                <a:solidFill>
                  <a:srgbClr val="008000"/>
                </a:solidFill>
              </a:rPr>
              <a:t>Ipads</a:t>
            </a:r>
            <a:r>
              <a:rPr lang="en-US" dirty="0" smtClean="0">
                <a:solidFill>
                  <a:srgbClr val="008000"/>
                </a:solidFill>
              </a:rPr>
              <a:t> to gather the data on site</a:t>
            </a:r>
          </a:p>
        </p:txBody>
      </p:sp>
      <p:sp>
        <p:nvSpPr>
          <p:cNvPr id="150532" name="Slide Number Placeholder 3"/>
          <p:cNvSpPr>
            <a:spLocks noGrp="1"/>
          </p:cNvSpPr>
          <p:nvPr>
            <p:ph type="sldNum" sz="quarter" idx="5"/>
          </p:nvPr>
        </p:nvSpPr>
        <p:spPr>
          <a:noFill/>
        </p:spPr>
        <p:txBody>
          <a:bodyPr/>
          <a:lstStyle/>
          <a:p>
            <a:fld id="{6BE19E1C-BEF9-40E5-920D-119B469E925A}" type="slidenum">
              <a:rPr lang="en-US" smtClean="0"/>
              <a:pPr/>
              <a:t>3</a:t>
            </a:fld>
            <a:endParaRPr lang="en-US" smtClean="0"/>
          </a:p>
        </p:txBody>
      </p:sp>
      <p:sp>
        <p:nvSpPr>
          <p:cNvPr id="2" name="Date Placeholder 1"/>
          <p:cNvSpPr>
            <a:spLocks noGrp="1"/>
          </p:cNvSpPr>
          <p:nvPr>
            <p:ph type="dt" idx="10"/>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p>
          <a:p>
            <a:endParaRPr lang="en-US" dirty="0" smtClean="0"/>
          </a:p>
          <a:p>
            <a:endParaRPr lang="en-US" dirty="0" smtClean="0"/>
          </a:p>
          <a:p>
            <a:r>
              <a:rPr lang="en-US" dirty="0" smtClean="0"/>
              <a:t>Tab 9</a:t>
            </a:r>
          </a:p>
          <a:p>
            <a:r>
              <a:rPr lang="en-US" dirty="0" smtClean="0"/>
              <a:t>Check out your school's 2010-2011 Average Referral Rate per Month as compared to schools serving similar grades. </a:t>
            </a:r>
          </a:p>
          <a:p>
            <a:endParaRPr lang="en-US" dirty="0" smtClean="0"/>
          </a:p>
          <a:p>
            <a:r>
              <a:rPr lang="en-US" dirty="0" smtClean="0"/>
              <a:t>We can’t do this with out DDRT submissions</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p>
          <a:p>
            <a:endParaRPr lang="en-US" dirty="0" smtClean="0"/>
          </a:p>
          <a:p>
            <a:r>
              <a:rPr lang="en-US" dirty="0" smtClean="0"/>
              <a:t>Have list of schools participating</a:t>
            </a:r>
            <a:r>
              <a:rPr lang="en-US" baseline="0" dirty="0" smtClean="0"/>
              <a:t> this year to date</a:t>
            </a:r>
          </a:p>
          <a:p>
            <a:endParaRPr lang="en-US" baseline="0" dirty="0" smtClean="0"/>
          </a:p>
          <a:p>
            <a:r>
              <a:rPr lang="en-US" baseline="0" dirty="0" smtClean="0"/>
              <a:t>This is part of recognition </a:t>
            </a:r>
          </a:p>
          <a:p>
            <a:pPr>
              <a:buFontTx/>
              <a:buChar char="-"/>
            </a:pPr>
            <a:r>
              <a:rPr lang="en-US" baseline="0" dirty="0" smtClean="0"/>
              <a:t>Option at Phase 1 (DASNPBS Or School Climate Staff Survey)</a:t>
            </a:r>
          </a:p>
          <a:p>
            <a:pPr>
              <a:buFontTx/>
              <a:buChar char="-"/>
            </a:pPr>
            <a:r>
              <a:rPr lang="en-US" baseline="0" dirty="0" smtClean="0"/>
              <a:t>Required at Phase 2 (at least 1 section)</a:t>
            </a:r>
          </a:p>
          <a:p>
            <a:pPr>
              <a:buFontTx/>
              <a:buChar char="-"/>
            </a:pPr>
            <a:endParaRPr lang="en-US" baseline="0" dirty="0" smtClean="0"/>
          </a:p>
          <a:p>
            <a:pPr>
              <a:buFontTx/>
              <a:buChar char="-"/>
            </a:pPr>
            <a:endParaRPr lang="en-US" baseline="0" dirty="0" smtClean="0"/>
          </a:p>
          <a:p>
            <a:pPr>
              <a:buFontTx/>
              <a:buChar char="-"/>
            </a:pPr>
            <a:r>
              <a:rPr lang="en-US" baseline="0" dirty="0" smtClean="0"/>
              <a:t>Coaches are </a:t>
            </a:r>
            <a:r>
              <a:rPr lang="en-US" baseline="0" dirty="0" err="1" smtClean="0"/>
              <a:t>cc’d</a:t>
            </a:r>
            <a:r>
              <a:rPr lang="en-US" baseline="0" dirty="0" smtClean="0"/>
              <a:t> on results being sent back to school.  We recommend you follow up with a  school shortly after receiving results to see if they need support understanding and using the data.  </a:t>
            </a:r>
          </a:p>
          <a:p>
            <a:pPr>
              <a:buFontTx/>
              <a:buChar char="-"/>
            </a:pP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F0A97028-F6AA-CB40-945B-88B4D477407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 (or Debby)</a:t>
            </a:r>
          </a:p>
          <a:p>
            <a:endParaRPr lang="en-US" i="0" dirty="0" smtClean="0">
              <a:ea typeface="Geneva" pitchFamily="29" charset="0"/>
              <a:cs typeface="Geneva" pitchFamily="29" charset="0"/>
            </a:endParaRPr>
          </a:p>
          <a:p>
            <a:endParaRPr lang="en-US" i="0" dirty="0" smtClean="0">
              <a:ea typeface="Geneva" pitchFamily="29" charset="0"/>
              <a:cs typeface="Geneva" pitchFamily="29" charset="0"/>
            </a:endParaRPr>
          </a:p>
          <a:p>
            <a:pPr>
              <a:buFontTx/>
              <a:buChar char="-"/>
            </a:pPr>
            <a:r>
              <a:rPr lang="en-US" i="0" baseline="0" dirty="0" smtClean="0">
                <a:ea typeface="Geneva" pitchFamily="29" charset="0"/>
                <a:cs typeface="Geneva" pitchFamily="29" charset="0"/>
              </a:rPr>
              <a:t>Summarize data for each participating school participating online</a:t>
            </a:r>
          </a:p>
          <a:p>
            <a:pPr>
              <a:buFontTx/>
              <a:buChar char="-"/>
            </a:pPr>
            <a:r>
              <a:rPr lang="en-US" i="0" baseline="0" dirty="0" smtClean="0">
                <a:ea typeface="Geneva" pitchFamily="29" charset="0"/>
                <a:cs typeface="Geneva" pitchFamily="29" charset="0"/>
              </a:rPr>
              <a:t>Provide data summaries &amp; charts for each section completed</a:t>
            </a:r>
          </a:p>
          <a:p>
            <a:pPr>
              <a:buFontTx/>
              <a:buChar char="-"/>
            </a:pPr>
            <a:r>
              <a:rPr lang="en-US" i="0" baseline="0" dirty="0" smtClean="0">
                <a:ea typeface="Geneva" pitchFamily="29" charset="0"/>
                <a:cs typeface="Geneva" pitchFamily="29" charset="0"/>
              </a:rPr>
              <a:t>Compile summary of written comments</a:t>
            </a:r>
          </a:p>
          <a:p>
            <a:pPr>
              <a:buFontTx/>
              <a:buChar char="-"/>
            </a:pPr>
            <a:endParaRPr lang="en-US" i="0" baseline="0" dirty="0" smtClean="0">
              <a:ea typeface="Geneva" pitchFamily="29" charset="0"/>
              <a:cs typeface="Geneva" pitchFamily="29" charset="0"/>
            </a:endParaRPr>
          </a:p>
          <a:p>
            <a:pPr>
              <a:buFontTx/>
              <a:buChar char="-"/>
            </a:pPr>
            <a:r>
              <a:rPr lang="en-US" i="0" baseline="0" dirty="0" smtClean="0">
                <a:ea typeface="Geneva" pitchFamily="29" charset="0"/>
                <a:cs typeface="Geneva" pitchFamily="29" charset="0"/>
              </a:rPr>
              <a:t>Excel summary provided with documents to support excel understanding and data interpretation</a:t>
            </a:r>
          </a:p>
          <a:p>
            <a:pPr>
              <a:buFontTx/>
              <a:buChar char="-"/>
            </a:pPr>
            <a:endParaRPr lang="en-US" i="0" baseline="0" dirty="0" smtClean="0">
              <a:ea typeface="Geneva" pitchFamily="29" charset="0"/>
              <a:cs typeface="Geneva" pitchFamily="29" charset="0"/>
            </a:endParaRPr>
          </a:p>
          <a:p>
            <a:endParaRPr lang="en-US" dirty="0"/>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32</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Sarah (or Debby)</a:t>
            </a:r>
          </a:p>
          <a:p>
            <a:endParaRPr lang="en-US" dirty="0" smtClean="0"/>
          </a:p>
          <a:p>
            <a:endParaRPr lang="en-US" dirty="0" smtClean="0"/>
          </a:p>
          <a:p>
            <a:r>
              <a:rPr lang="en-US" dirty="0" smtClean="0"/>
              <a:t>Example of data analysis worksheet to walk</a:t>
            </a:r>
            <a:r>
              <a:rPr lang="en-US" baseline="0" dirty="0" smtClean="0"/>
              <a:t> teams through pulling out strengths and areas for improvement to help focus their conversations and planning. </a:t>
            </a:r>
            <a:endParaRPr lang="en-US" dirty="0"/>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33</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Sarah (or Debby)</a:t>
            </a:r>
          </a:p>
          <a:p>
            <a:pPr lvl="0"/>
            <a:endParaRPr lang="en-US" dirty="0" smtClean="0"/>
          </a:p>
          <a:p>
            <a:pPr lvl="0"/>
            <a:r>
              <a:rPr lang="en-US" dirty="0" smtClean="0"/>
              <a:t>We encourage your participation in the application process </a:t>
            </a:r>
          </a:p>
          <a:p>
            <a:pPr lvl="0"/>
            <a:endParaRPr lang="en-US" dirty="0" smtClean="0"/>
          </a:p>
          <a:p>
            <a:pPr lvl="0"/>
            <a:r>
              <a:rPr lang="en-US" dirty="0" smtClean="0"/>
              <a:t>Team process that should be started now, so it does not come down to 1 person completing the application on June 28</a:t>
            </a:r>
            <a:r>
              <a:rPr lang="en-US" baseline="30000" dirty="0" smtClean="0"/>
              <a:t>th</a:t>
            </a:r>
            <a:r>
              <a:rPr lang="en-US" dirty="0" smtClean="0"/>
              <a:t>.  </a:t>
            </a:r>
          </a:p>
          <a:p>
            <a:pPr lvl="0"/>
            <a:endParaRPr lang="en-US" dirty="0" smtClean="0"/>
          </a:p>
          <a:p>
            <a:pPr lvl="0"/>
            <a:r>
              <a:rPr lang="en-US" dirty="0" smtClean="0"/>
              <a:t>The reflection question guide is what our group uses when reviewing essays – encourage schools to use, and you can use if looking over a school’s responses</a:t>
            </a:r>
          </a:p>
          <a:p>
            <a:pPr lvl="0"/>
            <a:r>
              <a:rPr lang="en-US" dirty="0" smtClean="0"/>
              <a:t>VIEW guide sheet (phase 1 &amp; phase 2 – double sided purple sheet)</a:t>
            </a:r>
          </a:p>
          <a:p>
            <a:pPr lvl="0"/>
            <a:r>
              <a:rPr lang="en-US" dirty="0" smtClean="0"/>
              <a:t> </a:t>
            </a:r>
          </a:p>
          <a:p>
            <a:pPr defTabSz="924458">
              <a:defRPr/>
            </a:pPr>
            <a:r>
              <a:rPr lang="en-US" dirty="0" smtClean="0"/>
              <a:t>Great way</a:t>
            </a:r>
            <a:r>
              <a:rPr lang="en-US" baseline="0" dirty="0" smtClean="0"/>
              <a:t> to get information for the celebration </a:t>
            </a:r>
          </a:p>
          <a:p>
            <a:pPr lvl="0"/>
            <a:endParaRPr lang="en-US" dirty="0" smtClean="0"/>
          </a:p>
          <a:p>
            <a:pPr lvl="0"/>
            <a:endParaRPr lang="en-US" dirty="0" smtClean="0"/>
          </a:p>
          <a:p>
            <a:pPr lvl="0"/>
            <a:r>
              <a:rPr lang="en-US" dirty="0" smtClean="0"/>
              <a:t>Bring banner &amp; visuals for yearly additions</a:t>
            </a:r>
          </a:p>
          <a:p>
            <a:pPr lvl="0"/>
            <a:r>
              <a:rPr lang="en-US" dirty="0" smtClean="0"/>
              <a:t>Discuss and get feedback on ideas for adding years at bottom</a:t>
            </a:r>
          </a:p>
          <a:p>
            <a:endParaRPr lang="en-US" dirty="0" smtClean="0"/>
          </a:p>
          <a:p>
            <a:endParaRPr lang="en-US" dirty="0" smtClean="0"/>
          </a:p>
          <a:p>
            <a:pPr defTabSz="924458">
              <a:defRPr/>
            </a:pPr>
            <a:r>
              <a:rPr lang="en-US" dirty="0" smtClean="0"/>
              <a:t>Discuss hold on phase 3 this year, plan to roll out phase 3 next year</a:t>
            </a:r>
          </a:p>
          <a:p>
            <a:pPr defTabSz="924458">
              <a:defRPr/>
            </a:pPr>
            <a:r>
              <a:rPr lang="en-US" dirty="0" smtClean="0"/>
              <a:t>-NA for Tier 2 &amp; 3 not ready, and would be a part of moving into phase 3</a:t>
            </a:r>
          </a:p>
          <a:p>
            <a:pPr defTabSz="924458">
              <a:defRPr/>
            </a:pPr>
            <a:r>
              <a:rPr lang="en-US" dirty="0" smtClean="0"/>
              <a:t>-Wanted to see how PTR and Targeted cohort rolled out</a:t>
            </a:r>
          </a:p>
          <a:p>
            <a:pPr defTabSz="924458">
              <a:defRPr/>
            </a:pPr>
            <a:r>
              <a:rPr lang="en-US" dirty="0" smtClean="0"/>
              <a:t>-Overall didn’t want to rush to have phase 3 for this year, and then need to redo in future</a:t>
            </a:r>
          </a:p>
          <a:p>
            <a:pPr defTabSz="924458">
              <a:defRPr/>
            </a:pPr>
            <a:endParaRPr lang="en-US" dirty="0" smtClean="0"/>
          </a:p>
          <a:p>
            <a:r>
              <a:rPr lang="en-US" b="1" dirty="0" smtClean="0"/>
              <a:t>SWPBS 1:</a:t>
            </a:r>
            <a:endParaRPr lang="en-US" dirty="0" smtClean="0"/>
          </a:p>
          <a:p>
            <a:r>
              <a:rPr lang="en-US" b="1" dirty="0" smtClean="0"/>
              <a:t>Basic SW Tier 1</a:t>
            </a:r>
            <a:endParaRPr lang="en-US" dirty="0" smtClean="0"/>
          </a:p>
          <a:p>
            <a:r>
              <a:rPr lang="en-US" b="1" dirty="0" smtClean="0"/>
              <a:t> </a:t>
            </a:r>
            <a:endParaRPr lang="en-US" dirty="0" smtClean="0"/>
          </a:p>
          <a:p>
            <a:r>
              <a:rPr lang="en-US" b="1" dirty="0" smtClean="0"/>
              <a:t>SWPBS 2: </a:t>
            </a:r>
            <a:endParaRPr lang="en-US" dirty="0" smtClean="0"/>
          </a:p>
          <a:p>
            <a:r>
              <a:rPr lang="en-US" b="1" dirty="0" smtClean="0"/>
              <a:t>Advanced SW Tier 1</a:t>
            </a:r>
            <a:endParaRPr lang="en-US" dirty="0" smtClean="0"/>
          </a:p>
          <a:p>
            <a:r>
              <a:rPr lang="en-US" b="1" dirty="0" smtClean="0"/>
              <a:t> </a:t>
            </a:r>
            <a:endParaRPr lang="en-US" dirty="0" smtClean="0"/>
          </a:p>
          <a:p>
            <a:r>
              <a:rPr lang="en-US" b="1" dirty="0" smtClean="0"/>
              <a:t>SWPBS 3: </a:t>
            </a:r>
            <a:endParaRPr lang="en-US" dirty="0" smtClean="0"/>
          </a:p>
          <a:p>
            <a:r>
              <a:rPr lang="en-US" b="1" dirty="0" smtClean="0"/>
              <a:t>Basic Targeted Tier 2</a:t>
            </a:r>
            <a:endParaRPr lang="en-US" dirty="0" smtClean="0"/>
          </a:p>
          <a:p>
            <a:r>
              <a:rPr lang="en-US" b="1" dirty="0" smtClean="0"/>
              <a:t> </a:t>
            </a:r>
            <a:endParaRPr lang="en-US" dirty="0" smtClean="0"/>
          </a:p>
          <a:p>
            <a:r>
              <a:rPr lang="en-US" b="1" dirty="0" smtClean="0"/>
              <a:t>SWPBS 4: </a:t>
            </a:r>
            <a:endParaRPr lang="en-US" dirty="0" smtClean="0"/>
          </a:p>
          <a:p>
            <a:r>
              <a:rPr lang="en-US" b="1" dirty="0" smtClean="0"/>
              <a:t>Advanced Targeted Tier 2</a:t>
            </a:r>
            <a:endParaRPr lang="en-US" dirty="0" smtClean="0"/>
          </a:p>
          <a:p>
            <a:r>
              <a:rPr lang="en-US" b="1" dirty="0" smtClean="0"/>
              <a:t> </a:t>
            </a:r>
            <a:endParaRPr lang="en-US" dirty="0" smtClean="0"/>
          </a:p>
          <a:p>
            <a:r>
              <a:rPr lang="en-US" b="1" dirty="0" smtClean="0"/>
              <a:t>SWPBS 5: </a:t>
            </a:r>
            <a:endParaRPr lang="en-US" dirty="0" smtClean="0"/>
          </a:p>
          <a:p>
            <a:r>
              <a:rPr lang="en-US" b="1" dirty="0" smtClean="0"/>
              <a:t>Intensive Tier 3</a:t>
            </a:r>
            <a:endParaRPr lang="en-US" dirty="0" smtClean="0"/>
          </a:p>
          <a:p>
            <a:r>
              <a:rPr lang="en-US" b="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0A97028-F6AA-CB40-945B-88B4D477407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 (or Debby)</a:t>
            </a:r>
          </a:p>
          <a:p>
            <a:endParaRPr lang="en-US" dirty="0" smtClean="0"/>
          </a:p>
          <a:p>
            <a:r>
              <a:rPr lang="en-US" dirty="0" smtClean="0"/>
              <a:t>Feedback</a:t>
            </a:r>
          </a:p>
          <a:p>
            <a:endParaRPr lang="en-US" dirty="0" smtClean="0"/>
          </a:p>
          <a:p>
            <a:r>
              <a:rPr lang="en-US" b="1" dirty="0" smtClean="0"/>
              <a:t>SWPBS 1:</a:t>
            </a:r>
            <a:endParaRPr lang="en-US" dirty="0" smtClean="0"/>
          </a:p>
          <a:p>
            <a:r>
              <a:rPr lang="en-US" b="1" dirty="0" smtClean="0"/>
              <a:t>Basic SW Tier 1</a:t>
            </a:r>
            <a:endParaRPr lang="en-US" dirty="0" smtClean="0"/>
          </a:p>
          <a:p>
            <a:r>
              <a:rPr lang="en-US" b="1" dirty="0" smtClean="0"/>
              <a:t> </a:t>
            </a:r>
            <a:endParaRPr lang="en-US" dirty="0" smtClean="0"/>
          </a:p>
          <a:p>
            <a:r>
              <a:rPr lang="en-US" b="1" dirty="0" smtClean="0"/>
              <a:t>SWPBS 2: </a:t>
            </a:r>
            <a:endParaRPr lang="en-US" dirty="0" smtClean="0"/>
          </a:p>
          <a:p>
            <a:r>
              <a:rPr lang="en-US" b="1" dirty="0" smtClean="0"/>
              <a:t>Advanced SW Tier 1</a:t>
            </a:r>
            <a:endParaRPr lang="en-US" dirty="0" smtClean="0"/>
          </a:p>
          <a:p>
            <a:r>
              <a:rPr lang="en-US" b="1" dirty="0" smtClean="0"/>
              <a:t> </a:t>
            </a:r>
            <a:endParaRPr lang="en-US" dirty="0" smtClean="0"/>
          </a:p>
          <a:p>
            <a:r>
              <a:rPr lang="en-US" b="1" dirty="0" smtClean="0"/>
              <a:t>SWPBS 3: </a:t>
            </a:r>
            <a:endParaRPr lang="en-US" dirty="0" smtClean="0"/>
          </a:p>
          <a:p>
            <a:r>
              <a:rPr lang="en-US" b="1" dirty="0" smtClean="0"/>
              <a:t>Basic Targeted Tier 2</a:t>
            </a:r>
            <a:endParaRPr lang="en-US" dirty="0" smtClean="0"/>
          </a:p>
          <a:p>
            <a:r>
              <a:rPr lang="en-US" b="1" dirty="0" smtClean="0"/>
              <a:t> </a:t>
            </a:r>
            <a:endParaRPr lang="en-US" dirty="0" smtClean="0"/>
          </a:p>
          <a:p>
            <a:r>
              <a:rPr lang="en-US" b="1" dirty="0" smtClean="0"/>
              <a:t>SWPBS 4: </a:t>
            </a:r>
            <a:endParaRPr lang="en-US" dirty="0" smtClean="0"/>
          </a:p>
          <a:p>
            <a:r>
              <a:rPr lang="en-US" b="1" dirty="0" smtClean="0"/>
              <a:t>Advanced Targeted Tier 2</a:t>
            </a:r>
            <a:endParaRPr lang="en-US" dirty="0" smtClean="0"/>
          </a:p>
          <a:p>
            <a:r>
              <a:rPr lang="en-US" b="1" dirty="0" smtClean="0"/>
              <a:t> </a:t>
            </a:r>
            <a:endParaRPr lang="en-US" dirty="0" smtClean="0"/>
          </a:p>
          <a:p>
            <a:r>
              <a:rPr lang="en-US" b="1" dirty="0" smtClean="0"/>
              <a:t>SWPBS 5: </a:t>
            </a:r>
            <a:endParaRPr lang="en-US" dirty="0" smtClean="0"/>
          </a:p>
          <a:p>
            <a:r>
              <a:rPr lang="en-US" b="1" dirty="0" smtClean="0"/>
              <a:t>Intensive Tier 3</a:t>
            </a:r>
            <a:endParaRPr lang="en-US" dirty="0" smtClean="0"/>
          </a:p>
          <a:p>
            <a:r>
              <a:rPr lang="en-US" b="1"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B1FC0F2-489E-4FAA-B264-0CDCB90A26E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dirty="0" smtClean="0"/>
          </a:p>
          <a:p>
            <a:r>
              <a:rPr lang="en-US" dirty="0" smtClean="0"/>
              <a:t>District-wide efforts</a:t>
            </a:r>
            <a:r>
              <a:rPr lang="en-US" baseline="0" dirty="0" smtClean="0"/>
              <a:t> – </a:t>
            </a:r>
          </a:p>
          <a:p>
            <a:r>
              <a:rPr lang="en-US" dirty="0" smtClean="0"/>
              <a:t>Brandywine</a:t>
            </a:r>
          </a:p>
          <a:p>
            <a:r>
              <a:rPr lang="en-US" dirty="0" smtClean="0"/>
              <a:t>Christina</a:t>
            </a:r>
          </a:p>
          <a:p>
            <a:endParaRPr lang="en-US" dirty="0" smtClean="0"/>
          </a:p>
          <a:p>
            <a:r>
              <a:rPr lang="en-US" dirty="0" smtClean="0"/>
              <a:t>Share some materials (PBIS materials &amp; BSD specifics)</a:t>
            </a:r>
          </a:p>
          <a:p>
            <a:r>
              <a:rPr lang="en-US" dirty="0" smtClean="0"/>
              <a:t>Solicit info on what other districts are doing</a:t>
            </a:r>
          </a:p>
          <a:p>
            <a:r>
              <a:rPr lang="en-US" dirty="0" smtClean="0"/>
              <a:t>Share this is a focus for the summer</a:t>
            </a:r>
          </a:p>
          <a:p>
            <a:endParaRPr lang="en-US" dirty="0" smtClean="0"/>
          </a:p>
        </p:txBody>
      </p:sp>
      <p:sp>
        <p:nvSpPr>
          <p:cNvPr id="4" name="Slide Number Placeholder 3"/>
          <p:cNvSpPr>
            <a:spLocks noGrp="1"/>
          </p:cNvSpPr>
          <p:nvPr>
            <p:ph type="sldNum" sz="quarter" idx="10"/>
          </p:nvPr>
        </p:nvSpPr>
        <p:spPr/>
        <p:txBody>
          <a:bodyPr/>
          <a:lstStyle/>
          <a:p>
            <a:fld id="{FF6A701E-1C7E-4391-BE2E-C5D6FEBE03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dirty="0" smtClean="0"/>
          </a:p>
          <a:p>
            <a:r>
              <a:rPr lang="en-US" dirty="0" smtClean="0"/>
              <a:t>PBIS Resources</a:t>
            </a:r>
            <a:r>
              <a:rPr lang="en-US" baseline="0" dirty="0" smtClean="0"/>
              <a:t> (Elem and Middle) are currently posted:</a:t>
            </a:r>
          </a:p>
          <a:p>
            <a:r>
              <a:rPr lang="en-US" dirty="0" smtClean="0"/>
              <a:t>Forms &amp; Tools</a:t>
            </a:r>
          </a:p>
          <a:p>
            <a:r>
              <a:rPr lang="en-US" dirty="0" smtClean="0"/>
              <a:t>Tier 1</a:t>
            </a:r>
          </a:p>
          <a:p>
            <a:r>
              <a:rPr lang="en-US" dirty="0" smtClean="0"/>
              <a:t>Additional Resources</a:t>
            </a:r>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Brandywine School District's Anti-Bullying Committee has developed plans to be implemented at the elementary, middle and high schools to empower our students to take a stand against bullying.  </a:t>
            </a:r>
            <a:endParaRPr lang="en-US" dirty="0" smtClean="0"/>
          </a:p>
          <a:p>
            <a:endParaRPr lang="en-US" dirty="0" smtClean="0"/>
          </a:p>
          <a:p>
            <a:r>
              <a:rPr lang="en-US" dirty="0" smtClean="0"/>
              <a:t>Materials on district site</a:t>
            </a:r>
            <a:r>
              <a:rPr lang="en-US" baseline="0" dirty="0" smtClean="0"/>
              <a:t> (also linked from school sites) for Students, Parents, and Staff</a:t>
            </a:r>
          </a:p>
          <a:p>
            <a:endParaRPr lang="en-US" baseline="0" dirty="0" smtClean="0"/>
          </a:p>
          <a:p>
            <a:r>
              <a:rPr lang="en-US" baseline="0" dirty="0" smtClean="0"/>
              <a:t>This slide represents Staff resources including </a:t>
            </a:r>
            <a:r>
              <a:rPr lang="en-US" baseline="0" dirty="0" err="1" smtClean="0"/>
              <a:t>powerpoints</a:t>
            </a:r>
            <a:r>
              <a:rPr lang="en-US" baseline="0" dirty="0" smtClean="0"/>
              <a:t> &amp; policies &amp; teaching materials</a:t>
            </a:r>
            <a:endParaRPr lang="en-US" dirty="0"/>
          </a:p>
        </p:txBody>
      </p:sp>
      <p:sp>
        <p:nvSpPr>
          <p:cNvPr id="4" name="Slide Number Placeholder 3"/>
          <p:cNvSpPr>
            <a:spLocks noGrp="1"/>
          </p:cNvSpPr>
          <p:nvPr>
            <p:ph type="sldNum" sz="quarter" idx="10"/>
          </p:nvPr>
        </p:nvSpPr>
        <p:spPr/>
        <p:txBody>
          <a:bodyPr/>
          <a:lstStyle/>
          <a:p>
            <a:fld id="{D1B26E1E-91C0-4D0E-B16A-CACD62DC7E8E}"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26E1E-91C0-4D0E-B16A-CACD62DC7E8E}"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a:t>
            </a: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r>
              <a:rPr lang="en-US" dirty="0" smtClean="0">
                <a:ea typeface="Geneva" pitchFamily="29" charset="0"/>
                <a:cs typeface="Geneva" pitchFamily="29" charset="0"/>
              </a:rPr>
              <a:t>Initial development of a rubrics to flesh out each of the 10 DE-PBS Key Features</a:t>
            </a:r>
          </a:p>
          <a:p>
            <a:endParaRPr lang="en-US" dirty="0" smtClean="0">
              <a:ea typeface="Geneva" pitchFamily="29" charset="0"/>
              <a:cs typeface="Geneva" pitchFamily="29" charset="0"/>
            </a:endParaRPr>
          </a:p>
          <a:p>
            <a:r>
              <a:rPr lang="en-US" dirty="0" smtClean="0">
                <a:ea typeface="Geneva" pitchFamily="29" charset="0"/>
                <a:cs typeface="Geneva" pitchFamily="29" charset="0"/>
              </a:rPr>
              <a:t>To better align with existing materials, we rearranged items from 10 rubrics to fall under 4 rubrics with the main categories from Part A – DASNPBS.  </a:t>
            </a:r>
          </a:p>
          <a:p>
            <a:endParaRPr lang="en-US" dirty="0" smtClean="0">
              <a:ea typeface="Geneva" pitchFamily="29" charset="0"/>
              <a:cs typeface="Geneva" pitchFamily="29" charset="0"/>
            </a:endParaRPr>
          </a:p>
          <a:p>
            <a:r>
              <a:rPr lang="en-US" dirty="0" smtClean="0">
                <a:ea typeface="Geneva" pitchFamily="29" charset="0"/>
                <a:cs typeface="Geneva" pitchFamily="29" charset="0"/>
              </a:rPr>
              <a:t>2 sections are more multifaceted and therefore have sub-headings</a:t>
            </a:r>
            <a:endParaRPr lang="en-US" dirty="0"/>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4</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endParaRPr lang="en-US" dirty="0" smtClean="0"/>
          </a:p>
          <a:p>
            <a:pPr defTabSz="924458">
              <a:defRPr/>
            </a:pPr>
            <a:endParaRPr lang="en-US" dirty="0" smtClean="0"/>
          </a:p>
          <a:p>
            <a:pPr defTabSz="924458">
              <a:defRPr/>
            </a:pPr>
            <a:r>
              <a:rPr lang="en-US" dirty="0" smtClean="0"/>
              <a:t>Materials on district site</a:t>
            </a:r>
            <a:r>
              <a:rPr lang="en-US" baseline="0" dirty="0" smtClean="0"/>
              <a:t> for Students – including Bullying Anonymous Reporting Form</a:t>
            </a:r>
          </a:p>
          <a:p>
            <a:pPr defTabSz="924458">
              <a:defRPr/>
            </a:pPr>
            <a:endParaRPr lang="en-US" baseline="0" dirty="0" smtClean="0"/>
          </a:p>
          <a:p>
            <a:pPr defTabSz="924458">
              <a:defRPr/>
            </a:pPr>
            <a:r>
              <a:rPr lang="en-US" baseline="0" dirty="0" smtClean="0"/>
              <a:t>School we visited also had paper forms and drop box available to report bullying</a:t>
            </a:r>
          </a:p>
          <a:p>
            <a:pPr defTabSz="924458">
              <a:defRPr/>
            </a:pPr>
            <a:endParaRPr lang="en-US" baseline="0" dirty="0" smtClean="0"/>
          </a:p>
          <a:p>
            <a:pPr defTabSz="924458">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B26E1E-91C0-4D0E-B16A-CACD62DC7E8E}"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http://www.christina.k12.de.us/BullyFreeSchools/index.htm</a:t>
            </a:r>
          </a:p>
          <a:p>
            <a:endParaRPr lang="en-US" dirty="0" smtClean="0"/>
          </a:p>
          <a:p>
            <a:r>
              <a:rPr lang="en-US" dirty="0" smtClean="0"/>
              <a:t>At</a:t>
            </a:r>
            <a:r>
              <a:rPr lang="en-US" baseline="0" dirty="0" smtClean="0"/>
              <a:t> school level – book study/PLC work on bully prevention</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District wide efforts?</a:t>
            </a:r>
            <a:r>
              <a:rPr lang="en-US" baseline="0" dirty="0" smtClean="0"/>
              <a:t> </a:t>
            </a:r>
          </a:p>
          <a:p>
            <a:endParaRPr lang="en-US" baseline="0" dirty="0" smtClean="0"/>
          </a:p>
          <a:p>
            <a:r>
              <a:rPr lang="en-US" baseline="0" dirty="0" smtClean="0"/>
              <a:t>School level efforts?  </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dirty="0" smtClean="0"/>
          </a:p>
          <a:p>
            <a:r>
              <a:rPr lang="en-US" dirty="0" smtClean="0"/>
              <a:t>Reminder of 4 areas discussed in February (PD, TA, Data, Sustainability) – note some end of the year/summer activities that fall under these categories for coaches</a:t>
            </a:r>
          </a:p>
          <a:p>
            <a:endParaRPr lang="en-US" dirty="0" smtClean="0"/>
          </a:p>
          <a:p>
            <a:r>
              <a:rPr lang="en-US" dirty="0" smtClean="0"/>
              <a:t>Share table again</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dirty="0" smtClean="0"/>
          </a:p>
          <a:p>
            <a:r>
              <a:rPr lang="en-US" dirty="0" smtClean="0"/>
              <a:t>PD: </a:t>
            </a:r>
          </a:p>
          <a:p>
            <a:endParaRPr lang="en-US" dirty="0" smtClean="0"/>
          </a:p>
          <a:p>
            <a:r>
              <a:rPr lang="en-US" dirty="0" smtClean="0"/>
              <a:t>What PD are your schools looking for? </a:t>
            </a:r>
          </a:p>
          <a:p>
            <a:r>
              <a:rPr lang="en-US" dirty="0" smtClean="0"/>
              <a:t>Communicate about SW PBS</a:t>
            </a:r>
          </a:p>
          <a:p>
            <a:r>
              <a:rPr lang="en-US" dirty="0" smtClean="0"/>
              <a:t>Not all involved in substitute paperwork in district but if so: </a:t>
            </a:r>
          </a:p>
          <a:p>
            <a:r>
              <a:rPr lang="en-US" b="1" dirty="0" smtClean="0"/>
              <a:t/>
            </a:r>
            <a:br>
              <a:rPr lang="en-US" b="1" dirty="0" smtClean="0"/>
            </a:br>
            <a:r>
              <a:rPr lang="en-US" i="1" dirty="0" smtClean="0"/>
              <a:t>The Department of Education will provide substitute reimbursement. </a:t>
            </a:r>
            <a:br>
              <a:rPr lang="en-US" i="1" dirty="0" smtClean="0"/>
            </a:br>
            <a:r>
              <a:rPr lang="en-US" i="1" dirty="0" smtClean="0"/>
              <a:t>Please work closely with your Business Office, ask that they generate PFA and DPR007 forms, and forward them electronically to Beth Draper </a:t>
            </a:r>
            <a:r>
              <a:rPr lang="en-US" i="1" u="sng" dirty="0" smtClean="0">
                <a:hlinkClick r:id="rId3" action="ppaction://hlinkfile"/>
              </a:rPr>
              <a:t>bdraper@doe.k12.de.us</a:t>
            </a:r>
            <a:r>
              <a:rPr lang="en-US" i="1" dirty="0" smtClean="0"/>
              <a:t> prior to June 1, 2012.</a:t>
            </a:r>
          </a:p>
          <a:p>
            <a:endParaRPr lang="en-US" dirty="0" smtClean="0"/>
          </a:p>
          <a:p>
            <a:r>
              <a:rPr lang="en-US" dirty="0" smtClean="0"/>
              <a:t>TA</a:t>
            </a:r>
          </a:p>
          <a:p>
            <a:r>
              <a:rPr lang="en-US" dirty="0" smtClean="0"/>
              <a:t>Updates from today can be shared with your Team Leaders</a:t>
            </a:r>
          </a:p>
          <a:p>
            <a:r>
              <a:rPr lang="en-US" dirty="0" smtClean="0"/>
              <a:t>End of the year or summer is a recommended time to meet with teams to discuss successes from the year, and plan for next SY</a:t>
            </a:r>
          </a:p>
          <a:p>
            <a:endParaRPr lang="en-US" dirty="0" smtClean="0"/>
          </a:p>
          <a:p>
            <a:endParaRPr lang="en-US" dirty="0" smtClean="0"/>
          </a:p>
          <a:p>
            <a:pPr lvl="1"/>
            <a:r>
              <a:rPr lang="en-US" dirty="0" smtClean="0"/>
              <a:t>Ask if anyone would want to provide Feedback on project efforts on support tools – team implementation checklist? Calendar? Binder? Tier 2 &amp; 3 needs assessment</a:t>
            </a:r>
          </a:p>
          <a:p>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a:t>
            </a:r>
          </a:p>
          <a:p>
            <a:endParaRPr lang="en-US" dirty="0" smtClean="0"/>
          </a:p>
          <a:p>
            <a:r>
              <a:rPr lang="en-US" dirty="0" smtClean="0"/>
              <a:t>Data – </a:t>
            </a:r>
          </a:p>
          <a:p>
            <a:r>
              <a:rPr lang="en-US" dirty="0" smtClean="0"/>
              <a:t>Lots of year</a:t>
            </a:r>
            <a:r>
              <a:rPr lang="en-US" baseline="0" dirty="0" smtClean="0"/>
              <a:t> end data to process</a:t>
            </a:r>
          </a:p>
          <a:p>
            <a:r>
              <a:rPr lang="en-US" baseline="0" dirty="0" smtClean="0"/>
              <a:t>Support review, understanding and use of data</a:t>
            </a:r>
          </a:p>
          <a:p>
            <a:endParaRPr lang="en-US" baseline="0" dirty="0" smtClean="0"/>
          </a:p>
          <a:p>
            <a:r>
              <a:rPr lang="en-US" baseline="0" dirty="0" smtClean="0"/>
              <a:t>Sustainability – </a:t>
            </a:r>
          </a:p>
          <a:p>
            <a:r>
              <a:rPr lang="en-US" baseline="0" dirty="0" smtClean="0"/>
              <a:t>Though contact get a sense of how schools are functioning</a:t>
            </a:r>
          </a:p>
          <a:p>
            <a:pPr defTabSz="924458">
              <a:defRPr/>
            </a:pPr>
            <a:r>
              <a:rPr lang="en-US" dirty="0" smtClean="0"/>
              <a:t>Encourages and supports school participation in new PBS external evaluation</a:t>
            </a:r>
          </a:p>
          <a:p>
            <a:r>
              <a:rPr lang="en-US" baseline="0" dirty="0" smtClean="0"/>
              <a:t>Team leader turn over – help team talk about it</a:t>
            </a:r>
          </a:p>
          <a:p>
            <a:r>
              <a:rPr lang="en-US" baseline="0" dirty="0" smtClean="0"/>
              <a:t>Plans to meet over the summer</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F6A701E-1C7E-4391-BE2E-C5D6FEBE032D}"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p>
          <a:p>
            <a:endParaRPr lang="en-US" dirty="0" smtClean="0"/>
          </a:p>
          <a:p>
            <a:r>
              <a:rPr lang="en-US" dirty="0" smtClean="0"/>
              <a:t>End</a:t>
            </a:r>
            <a:r>
              <a:rPr lang="en-US" baseline="0" dirty="0" smtClean="0"/>
              <a:t> of the SY thoughts – Maybe have all share something that has gone well for them in their coach role this year?</a:t>
            </a:r>
            <a:endParaRPr lang="en-US" dirty="0" smtClean="0"/>
          </a:p>
          <a:p>
            <a:r>
              <a:rPr lang="en-US" dirty="0" smtClean="0"/>
              <a:t>Wrap</a:t>
            </a:r>
            <a:r>
              <a:rPr lang="en-US" baseline="0" dirty="0" smtClean="0"/>
              <a:t> up </a:t>
            </a:r>
            <a:endParaRPr lang="en-US" dirty="0" smtClean="0"/>
          </a:p>
          <a:p>
            <a:r>
              <a:rPr lang="en-US" dirty="0" err="1" smtClean="0"/>
              <a:t>evals</a:t>
            </a:r>
            <a:endParaRPr lang="en-US" dirty="0"/>
          </a:p>
        </p:txBody>
      </p:sp>
      <p:sp>
        <p:nvSpPr>
          <p:cNvPr id="4" name="Slide Number Placeholder 3"/>
          <p:cNvSpPr>
            <a:spLocks noGrp="1"/>
          </p:cNvSpPr>
          <p:nvPr>
            <p:ph type="sldNum" sz="quarter" idx="10"/>
          </p:nvPr>
        </p:nvSpPr>
        <p:spPr/>
        <p:txBody>
          <a:bodyPr/>
          <a:lstStyle/>
          <a:p>
            <a:fld id="{FF6A701E-1C7E-4391-BE2E-C5D6FEBE032D}"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p:spPr>
        <p:txBody>
          <a:bodyPr/>
          <a:lstStyle/>
          <a:p>
            <a:pPr defTabSz="924458">
              <a:defRPr/>
            </a:pPr>
            <a:r>
              <a:rPr lang="en-US" dirty="0" smtClean="0"/>
              <a:t>Sarah</a:t>
            </a:r>
          </a:p>
          <a:p>
            <a:endParaRPr lang="en-US" dirty="0" smtClean="0">
              <a:ea typeface="Geneva" pitchFamily="29" charset="0"/>
              <a:cs typeface="Geneva" pitchFamily="29" charset="0"/>
            </a:endParaRPr>
          </a:p>
          <a:p>
            <a:r>
              <a:rPr lang="en-US" dirty="0" smtClean="0">
                <a:ea typeface="Geneva" pitchFamily="29" charset="0"/>
                <a:cs typeface="Geneva" pitchFamily="29" charset="0"/>
              </a:rPr>
              <a:t>Discuss the sources of information &amp; then how the rubrics are used</a:t>
            </a:r>
          </a:p>
          <a:p>
            <a:endParaRPr lang="en-US" dirty="0" smtClean="0">
              <a:ea typeface="Geneva" pitchFamily="29" charset="0"/>
              <a:cs typeface="Geneva" pitchFamily="29" charset="0"/>
            </a:endParaRPr>
          </a:p>
          <a:p>
            <a:r>
              <a:rPr lang="en-US" dirty="0" smtClean="0">
                <a:ea typeface="Geneva" pitchFamily="29" charset="0"/>
                <a:cs typeface="Geneva" pitchFamily="29" charset="0"/>
              </a:rPr>
              <a:t>Approach &amp; some items similar to SET process – a little longer (process</a:t>
            </a:r>
            <a:r>
              <a:rPr lang="en-US" baseline="0" dirty="0" smtClean="0">
                <a:ea typeface="Geneva" pitchFamily="29" charset="0"/>
                <a:cs typeface="Geneva" pitchFamily="29" charset="0"/>
              </a:rPr>
              <a:t> is new + TL interview)</a:t>
            </a:r>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r>
              <a:rPr lang="en-US" dirty="0" smtClean="0">
                <a:ea typeface="Geneva" pitchFamily="29" charset="0"/>
                <a:cs typeface="Geneva" pitchFamily="29" charset="0"/>
              </a:rPr>
              <a:t>Interviewing staff and students during lunch hours (non-instru</a:t>
            </a:r>
            <a:r>
              <a:rPr lang="en-US" baseline="0" dirty="0" smtClean="0">
                <a:ea typeface="Geneva" pitchFamily="29" charset="0"/>
                <a:cs typeface="Geneva" pitchFamily="29" charset="0"/>
              </a:rPr>
              <a:t>ctional time)</a:t>
            </a:r>
          </a:p>
          <a:p>
            <a:endParaRPr lang="en-US" baseline="0" dirty="0" smtClean="0">
              <a:ea typeface="Geneva" pitchFamily="29" charset="0"/>
              <a:cs typeface="Geneva" pitchFamily="29" charset="0"/>
            </a:endParaRPr>
          </a:p>
          <a:p>
            <a:r>
              <a:rPr lang="en-US" baseline="0" dirty="0" smtClean="0">
                <a:ea typeface="Geneva" pitchFamily="29" charset="0"/>
                <a:cs typeface="Geneva" pitchFamily="29" charset="0"/>
              </a:rPr>
              <a:t>HANDOUT – interview questions</a:t>
            </a:r>
          </a:p>
          <a:p>
            <a:r>
              <a:rPr lang="en-US" baseline="0" dirty="0" smtClean="0">
                <a:ea typeface="Geneva" pitchFamily="29" charset="0"/>
                <a:cs typeface="Geneva" pitchFamily="29" charset="0"/>
              </a:rPr>
              <a:t>Review coding on questions</a:t>
            </a:r>
          </a:p>
          <a:p>
            <a:endParaRPr lang="en-US" baseline="0"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5</a:t>
            </a:fld>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Sarah</a:t>
            </a:r>
          </a:p>
          <a:p>
            <a:endParaRPr lang="en-US" dirty="0" smtClean="0">
              <a:ea typeface="Geneva" pitchFamily="29" charset="0"/>
              <a:cs typeface="Geneva" pitchFamily="29" charset="0"/>
            </a:endParaRPr>
          </a:p>
          <a:p>
            <a:pPr defTabSz="924458">
              <a:defRPr/>
            </a:pPr>
            <a:r>
              <a:rPr lang="en-US" baseline="0" dirty="0" smtClean="0">
                <a:ea typeface="Geneva" pitchFamily="29" charset="0"/>
                <a:cs typeface="Geneva" pitchFamily="29" charset="0"/>
              </a:rPr>
              <a:t>Product review – list of products we look at are shared ahead of time (encourage schools to have these ready) </a:t>
            </a:r>
          </a:p>
          <a:p>
            <a:endParaRPr lang="en-US" dirty="0" smtClean="0">
              <a:ea typeface="Geneva" pitchFamily="29" charset="0"/>
              <a:cs typeface="Geneva" pitchFamily="29" charset="0"/>
            </a:endParaRPr>
          </a:p>
          <a:p>
            <a:r>
              <a:rPr lang="en-US" dirty="0" smtClean="0">
                <a:ea typeface="Geneva" pitchFamily="29" charset="0"/>
                <a:cs typeface="Geneva" pitchFamily="29" charset="0"/>
              </a:rPr>
              <a:t>Other products reviewed</a:t>
            </a:r>
            <a:r>
              <a:rPr lang="en-US" baseline="0" dirty="0" smtClean="0">
                <a:ea typeface="Geneva" pitchFamily="29" charset="0"/>
                <a:cs typeface="Geneva" pitchFamily="29" charset="0"/>
              </a:rPr>
              <a:t> such as data, mission statement, expectations, etc.  </a:t>
            </a:r>
          </a:p>
          <a:p>
            <a:endParaRPr lang="en-US" baseline="0" dirty="0" smtClean="0">
              <a:ea typeface="Geneva" pitchFamily="29" charset="0"/>
              <a:cs typeface="Geneva" pitchFamily="29" charset="0"/>
            </a:endParaRPr>
          </a:p>
          <a:p>
            <a:endParaRPr lang="en-US" baseline="0" dirty="0" smtClean="0">
              <a:ea typeface="Geneva" pitchFamily="29" charset="0"/>
              <a:cs typeface="Geneva" pitchFamily="29" charset="0"/>
            </a:endParaRPr>
          </a:p>
          <a:p>
            <a:r>
              <a:rPr lang="en-US" dirty="0" smtClean="0">
                <a:ea typeface="Geneva" pitchFamily="29" charset="0"/>
                <a:cs typeface="Geneva" pitchFamily="29" charset="0"/>
              </a:rPr>
              <a:t>Existing data – taking a look at cross</a:t>
            </a:r>
            <a:r>
              <a:rPr lang="en-US" baseline="0" dirty="0" smtClean="0">
                <a:ea typeface="Geneva" pitchFamily="29" charset="0"/>
                <a:cs typeface="Geneva" pitchFamily="29" charset="0"/>
              </a:rPr>
              <a:t> comparing data sources for a school </a:t>
            </a:r>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6</a:t>
            </a:fld>
            <a:endParaRPr lang="en-US"/>
          </a:p>
        </p:txBody>
      </p:sp>
      <p:sp>
        <p:nvSpPr>
          <p:cNvPr id="5" name="Date Placeholder 4"/>
          <p:cNvSpPr>
            <a:spLocks noGrp="1"/>
          </p:cNvSpPr>
          <p:nvPr>
            <p:ph type="dt" idx="1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pPr defTabSz="924458">
              <a:defRPr/>
            </a:pPr>
            <a:r>
              <a:rPr lang="en-US" dirty="0" smtClean="0"/>
              <a:t>Sarah</a:t>
            </a:r>
          </a:p>
          <a:p>
            <a:endParaRPr lang="en-US" i="1" dirty="0" smtClean="0">
              <a:ea typeface="Geneva" pitchFamily="29" charset="0"/>
              <a:cs typeface="Geneva" pitchFamily="29" charset="0"/>
            </a:endParaRPr>
          </a:p>
          <a:p>
            <a:r>
              <a:rPr lang="en-US" i="0" dirty="0" smtClean="0">
                <a:ea typeface="Geneva" pitchFamily="29" charset="0"/>
                <a:cs typeface="Geneva" pitchFamily="29" charset="0"/>
              </a:rPr>
              <a:t>Gather</a:t>
            </a:r>
            <a:r>
              <a:rPr lang="en-US" i="0" baseline="0" dirty="0" smtClean="0">
                <a:ea typeface="Geneva" pitchFamily="29" charset="0"/>
                <a:cs typeface="Geneva" pitchFamily="29" charset="0"/>
              </a:rPr>
              <a:t> information through all these sources – get summarized across the rubrics</a:t>
            </a:r>
          </a:p>
          <a:p>
            <a:endParaRPr lang="en-US" i="0" baseline="0" dirty="0" smtClean="0">
              <a:ea typeface="Geneva" pitchFamily="29" charset="0"/>
              <a:cs typeface="Geneva" pitchFamily="29" charset="0"/>
            </a:endParaRPr>
          </a:p>
          <a:p>
            <a:r>
              <a:rPr lang="en-US" i="0" baseline="0" dirty="0" smtClean="0">
                <a:ea typeface="Geneva" pitchFamily="29" charset="0"/>
                <a:cs typeface="Geneva" pitchFamily="29" charset="0"/>
              </a:rPr>
              <a:t>Look at Rubric 1</a:t>
            </a:r>
            <a:endParaRPr lang="en-US" i="0" dirty="0" smtClean="0">
              <a:ea typeface="Geneva" pitchFamily="29" charset="0"/>
              <a:cs typeface="Geneva" pitchFamily="29" charset="0"/>
            </a:endParaRPr>
          </a:p>
          <a:p>
            <a:endParaRPr lang="en-US" i="1" dirty="0" smtClean="0">
              <a:ea typeface="Geneva" pitchFamily="29" charset="0"/>
              <a:cs typeface="Geneva" pitchFamily="29" charset="0"/>
            </a:endParaRPr>
          </a:p>
          <a:p>
            <a:r>
              <a:rPr lang="en-US" i="0" dirty="0" smtClean="0">
                <a:ea typeface="Geneva" pitchFamily="29" charset="0"/>
                <a:cs typeface="Geneva" pitchFamily="29" charset="0"/>
              </a:rPr>
              <a:t>See</a:t>
            </a:r>
            <a:r>
              <a:rPr lang="en-US" i="0" baseline="0" dirty="0" smtClean="0">
                <a:ea typeface="Geneva" pitchFamily="29" charset="0"/>
                <a:cs typeface="Geneva" pitchFamily="29" charset="0"/>
              </a:rPr>
              <a:t> Rubric 1 – </a:t>
            </a:r>
          </a:p>
          <a:p>
            <a:r>
              <a:rPr lang="en-US" i="0" baseline="0" dirty="0" smtClean="0">
                <a:ea typeface="Geneva" pitchFamily="29" charset="0"/>
                <a:cs typeface="Geneva" pitchFamily="29" charset="0"/>
              </a:rPr>
              <a:t>Orient to rubric structure – </a:t>
            </a:r>
          </a:p>
          <a:p>
            <a:r>
              <a:rPr lang="en-US" i="0" baseline="0" dirty="0" smtClean="0">
                <a:ea typeface="Geneva" pitchFamily="29" charset="0"/>
                <a:cs typeface="Geneva" pitchFamily="29" charset="0"/>
              </a:rPr>
              <a:t>ITEM summary </a:t>
            </a:r>
            <a:r>
              <a:rPr lang="en-US" i="0" baseline="0" dirty="0" smtClean="0">
                <a:ea typeface="Geneva" pitchFamily="29" charset="0"/>
                <a:cs typeface="Geneva" pitchFamily="29" charset="0"/>
                <a:sym typeface="Wingdings" pitchFamily="2" charset="2"/>
              </a:rPr>
              <a:t> 3-2-1-0  Source</a:t>
            </a:r>
            <a:endParaRPr lang="en-US" i="0" baseline="0" dirty="0" smtClean="0">
              <a:ea typeface="Geneva" pitchFamily="29" charset="0"/>
              <a:cs typeface="Geneva" pitchFamily="29" charset="0"/>
            </a:endParaRPr>
          </a:p>
          <a:p>
            <a:endParaRPr lang="en-US" i="0" dirty="0" smtClean="0">
              <a:ea typeface="Geneva" pitchFamily="29" charset="0"/>
              <a:cs typeface="Geneva" pitchFamily="29" charset="0"/>
            </a:endParaRPr>
          </a:p>
          <a:p>
            <a:r>
              <a:rPr lang="en-US" i="0" dirty="0" smtClean="0">
                <a:ea typeface="Geneva" pitchFamily="29" charset="0"/>
                <a:cs typeface="Geneva" pitchFamily="29" charset="0"/>
              </a:rPr>
              <a:t>This item is similar to the SET,</a:t>
            </a:r>
            <a:r>
              <a:rPr lang="en-US" i="0" baseline="0" dirty="0" smtClean="0">
                <a:ea typeface="Geneva" pitchFamily="29" charset="0"/>
                <a:cs typeface="Geneva" pitchFamily="29" charset="0"/>
              </a:rPr>
              <a:t> but combines areas and adds in designated data person. </a:t>
            </a:r>
            <a:endParaRPr lang="en-US" i="0"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7</a:t>
            </a:fld>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pPr defTabSz="924458">
              <a:defRPr/>
            </a:pPr>
            <a:r>
              <a:rPr lang="en-US" dirty="0" smtClean="0"/>
              <a:t>Sarah</a:t>
            </a:r>
          </a:p>
          <a:p>
            <a:endParaRPr lang="en-US" b="1" dirty="0" smtClean="0">
              <a:ea typeface="Geneva" pitchFamily="-65" charset="-128"/>
              <a:cs typeface="Geneva" pitchFamily="-65" charset="-128"/>
            </a:endParaRPr>
          </a:p>
          <a:p>
            <a:r>
              <a:rPr lang="en-US" b="0" dirty="0" smtClean="0">
                <a:ea typeface="Geneva" pitchFamily="-65" charset="-128"/>
                <a:cs typeface="Geneva" pitchFamily="-65" charset="-128"/>
              </a:rPr>
              <a:t>Example</a:t>
            </a:r>
            <a:r>
              <a:rPr lang="en-US" b="0" baseline="0" dirty="0" smtClean="0">
                <a:ea typeface="Geneva" pitchFamily="-65" charset="-128"/>
                <a:cs typeface="Geneva" pitchFamily="-65" charset="-128"/>
              </a:rPr>
              <a:t> for Rubric 2 – not sharing rubric 2 because still under revision</a:t>
            </a:r>
          </a:p>
          <a:p>
            <a:endParaRPr lang="en-US" b="0" dirty="0" smtClean="0">
              <a:ea typeface="Geneva" pitchFamily="-65" charset="-128"/>
              <a:cs typeface="Geneva" pitchFamily="-65" charset="-128"/>
            </a:endParaRPr>
          </a:p>
          <a:p>
            <a:r>
              <a:rPr lang="en-US" dirty="0" smtClean="0">
                <a:ea typeface="Geneva" pitchFamily="-65" charset="-128"/>
                <a:cs typeface="Geneva" pitchFamily="-65" charset="-128"/>
              </a:rPr>
              <a:t>This question also stems from Key Feature 3.  Similar to SET, but includes the “WHY” component which we feel is very important that the students receive that message with their acknowledgement.  </a:t>
            </a: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8</a:t>
            </a:fld>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pPr defTabSz="924458">
              <a:defRPr/>
            </a:pPr>
            <a:r>
              <a:rPr lang="en-US" dirty="0" smtClean="0"/>
              <a:t>Sarah</a:t>
            </a:r>
          </a:p>
          <a:p>
            <a:endParaRPr lang="en-US" b="1" dirty="0" smtClean="0">
              <a:ea typeface="Geneva" pitchFamily="-65" charset="-128"/>
              <a:cs typeface="Geneva" pitchFamily="-65" charset="-128"/>
            </a:endParaRPr>
          </a:p>
          <a:p>
            <a:r>
              <a:rPr lang="en-US" b="0" dirty="0" smtClean="0">
                <a:ea typeface="Geneva" pitchFamily="-65" charset="-128"/>
                <a:cs typeface="Geneva" pitchFamily="-65" charset="-128"/>
              </a:rPr>
              <a:t>See</a:t>
            </a:r>
            <a:r>
              <a:rPr lang="en-US" b="0" baseline="0" dirty="0" smtClean="0">
                <a:ea typeface="Geneva" pitchFamily="-65" charset="-128"/>
                <a:cs typeface="Geneva" pitchFamily="-65" charset="-128"/>
              </a:rPr>
              <a:t> rubric 3 handout</a:t>
            </a:r>
            <a:endParaRPr lang="en-US" b="0" dirty="0" smtClean="0">
              <a:ea typeface="Geneva" pitchFamily="-65" charset="-128"/>
              <a:cs typeface="Geneva" pitchFamily="-65" charset="-128"/>
            </a:endParaRPr>
          </a:p>
          <a:p>
            <a:endParaRPr lang="en-US" b="1" dirty="0" smtClean="0">
              <a:ea typeface="Geneva" pitchFamily="-65" charset="-128"/>
              <a:cs typeface="Geneva" pitchFamily="-65" charset="-128"/>
            </a:endParaRPr>
          </a:p>
          <a:p>
            <a:r>
              <a:rPr lang="en-US" b="1" dirty="0" smtClean="0">
                <a:ea typeface="Geneva" pitchFamily="-65" charset="-128"/>
                <a:cs typeface="Geneva" pitchFamily="-65" charset="-128"/>
              </a:rPr>
              <a:t>KF5. </a:t>
            </a:r>
            <a:r>
              <a:rPr lang="en-US" dirty="0" smtClean="0">
                <a:ea typeface="Geneva" pitchFamily="-65" charset="-128"/>
                <a:cs typeface="Geneva" pitchFamily="-65" charset="-128"/>
              </a:rPr>
              <a:t>Correction is viewed not just as use of punishment or consequences but also as opportunity to help develop social problem solving/decision making skills of self-discipline and </a:t>
            </a:r>
            <a:r>
              <a:rPr lang="en-US" dirty="0" err="1" smtClean="0">
                <a:ea typeface="Geneva" pitchFamily="-65" charset="-128"/>
                <a:cs typeface="Geneva" pitchFamily="-65" charset="-128"/>
              </a:rPr>
              <a:t>prosocial</a:t>
            </a:r>
            <a:r>
              <a:rPr lang="en-US" dirty="0" smtClean="0">
                <a:ea typeface="Geneva" pitchFamily="-65" charset="-128"/>
                <a:cs typeface="Geneva" pitchFamily="-65" charset="-128"/>
              </a:rPr>
              <a:t> behavior.</a:t>
            </a:r>
          </a:p>
          <a:p>
            <a:endParaRPr lang="en-US" dirty="0" smtClean="0">
              <a:ea typeface="Geneva" pitchFamily="-65" charset="-128"/>
              <a:cs typeface="Geneva" pitchFamily="-65" charset="-128"/>
            </a:endParaRPr>
          </a:p>
          <a:p>
            <a:r>
              <a:rPr lang="en-US" dirty="0" smtClean="0">
                <a:ea typeface="Geneva" pitchFamily="-65" charset="-128"/>
                <a:cs typeface="Geneva" pitchFamily="-65" charset="-128"/>
              </a:rPr>
              <a:t> </a:t>
            </a:r>
          </a:p>
          <a:p>
            <a:r>
              <a:rPr lang="en-US" dirty="0" smtClean="0">
                <a:ea typeface="Geneva" pitchFamily="-65" charset="-128"/>
                <a:cs typeface="Geneva" pitchFamily="-65" charset="-128"/>
              </a:rPr>
              <a:t>*May or not be an ODR</a:t>
            </a:r>
          </a:p>
          <a:p>
            <a:r>
              <a:rPr lang="en-US" dirty="0" smtClean="0">
                <a:ea typeface="Geneva" pitchFamily="-65" charset="-128"/>
                <a:cs typeface="Geneva" pitchFamily="-65" charset="-128"/>
              </a:rPr>
              <a:t> </a:t>
            </a:r>
          </a:p>
          <a:p>
            <a:r>
              <a:rPr lang="en-US" dirty="0" smtClean="0">
                <a:ea typeface="Geneva" pitchFamily="-65" charset="-128"/>
                <a:cs typeface="Geneva" pitchFamily="-65" charset="-128"/>
              </a:rPr>
              <a:t>When correcting misbehavior, what strategies or techniques do you use most often? </a:t>
            </a:r>
          </a:p>
          <a:p>
            <a:r>
              <a:rPr lang="en-US" dirty="0" smtClean="0">
                <a:ea typeface="Geneva" pitchFamily="-65" charset="-128"/>
                <a:cs typeface="Geneva" pitchFamily="-65" charset="-128"/>
              </a:rPr>
              <a:t>a. What are the most common strategies that you use to prevent the behavior from reoccurring? (</a:t>
            </a:r>
            <a:r>
              <a:rPr lang="en-US" i="1" dirty="0" smtClean="0">
                <a:ea typeface="Geneva" pitchFamily="-65" charset="-128"/>
                <a:cs typeface="Geneva" pitchFamily="-65" charset="-128"/>
              </a:rPr>
              <a:t>looking for 3-5</a:t>
            </a:r>
            <a:r>
              <a:rPr lang="en-US" dirty="0" smtClean="0">
                <a:ea typeface="Geneva" pitchFamily="-65" charset="-128"/>
                <a:cs typeface="Geneva" pitchFamily="-65" charset="-128"/>
              </a:rPr>
              <a:t>)</a:t>
            </a:r>
          </a:p>
          <a:p>
            <a:r>
              <a:rPr lang="en-US" dirty="0" smtClean="0">
                <a:ea typeface="Geneva" pitchFamily="-65" charset="-128"/>
                <a:cs typeface="Geneva" pitchFamily="-65" charset="-128"/>
              </a:rPr>
              <a:t> </a:t>
            </a:r>
            <a:endParaRPr lang="en-US" dirty="0">
              <a:ea typeface="Geneva" pitchFamily="-65" charset="-128"/>
              <a:cs typeface="Geneva" pitchFamily="-65" charset="-128"/>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9</a:t>
            </a:fld>
            <a:endParaRPr lang="en-US"/>
          </a:p>
        </p:txBody>
      </p:sp>
      <p:sp>
        <p:nvSpPr>
          <p:cNvPr id="3" name="Date Placeholder 2"/>
          <p:cNvSpPr>
            <a:spLocks noGrp="1"/>
          </p:cNvSpPr>
          <p:nvPr>
            <p:ph type="dt"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5/8/2012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5/8/2012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DEF5FA"/>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solidFill>
                  <a:srgbClr val="DEF5FA"/>
                </a:solidFill>
              </a:rPr>
              <a:pPr/>
              <a:t>‹#›</a:t>
            </a:fld>
            <a:endParaRPr lang="en-US">
              <a:solidFill>
                <a:srgbClr val="DEF5FA"/>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46"/>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solidFill>
                  <a:srgbClr val="464646"/>
                </a:solidFill>
              </a:rPr>
              <a:pPr/>
              <a:t>5/8/2012</a:t>
            </a:fld>
            <a:endParaRPr lang="en-US">
              <a:solidFill>
                <a:srgbClr val="464646"/>
              </a:solidFill>
            </a:endParaRPr>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46"/>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solidFill>
                  <a:srgbClr val="464646"/>
                </a:solidFill>
              </a:rPr>
              <a:pPr/>
              <a:t>5/8/2012</a:t>
            </a:fld>
            <a:endParaRPr lang="en-US">
              <a:solidFill>
                <a:srgbClr val="464646"/>
              </a:solidFill>
            </a:endParaRPr>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4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4" name="Footer Placeholder 3"/>
          <p:cNvSpPr>
            <a:spLocks noGrp="1"/>
          </p:cNvSpPr>
          <p:nvPr>
            <p:ph type="ftr" sz="quarter" idx="11"/>
          </p:nvPr>
        </p:nvSpPr>
        <p:spPr/>
        <p:txBody>
          <a:bodyPr/>
          <a:lstStyle/>
          <a:p>
            <a:endParaRPr lang="en-US">
              <a:solidFill>
                <a:srgbClr val="464646"/>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3" name="Footer Placeholder 2"/>
          <p:cNvSpPr>
            <a:spLocks noGrp="1"/>
          </p:cNvSpPr>
          <p:nvPr>
            <p:ph type="ftr" sz="quarter" idx="11"/>
          </p:nvPr>
        </p:nvSpPr>
        <p:spPr/>
        <p:txBody>
          <a:bodyPr/>
          <a:lstStyle/>
          <a:p>
            <a:endParaRPr lang="en-US">
              <a:solidFill>
                <a:srgbClr val="46464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solidFill>
                  <a:srgbClr val="464646"/>
                </a:solidFill>
              </a:rPr>
              <a:pPr/>
              <a:t>‹#›</a:t>
            </a:fld>
            <a:endParaRPr lang="en-US">
              <a:solidFill>
                <a:srgbClr val="464646"/>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5/8/2012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6" name="Footer Placeholder 5"/>
          <p:cNvSpPr>
            <a:spLocks noGrp="1"/>
          </p:cNvSpPr>
          <p:nvPr>
            <p:ph type="ftr" sz="quarter" idx="11"/>
          </p:nvPr>
        </p:nvSpPr>
        <p:spPr/>
        <p:txBody>
          <a:bodyPr/>
          <a:lstStyle/>
          <a:p>
            <a:endParaRPr lang="en-US">
              <a:solidFill>
                <a:srgbClr val="464646"/>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solidFill>
                  <a:srgbClr val="464646"/>
                </a:solidFill>
              </a:rPr>
              <a:pPr/>
              <a:t>5/8/2012</a:t>
            </a:fld>
            <a:endParaRPr lang="en-US">
              <a:solidFill>
                <a:srgbClr val="464646"/>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46464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5" name="Footer Placeholder 4"/>
          <p:cNvSpPr>
            <a:spLocks noGrp="1"/>
          </p:cNvSpPr>
          <p:nvPr>
            <p:ph type="ftr" sz="quarter" idx="11"/>
          </p:nvPr>
        </p:nvSpPr>
        <p:spPr/>
        <p:txBody>
          <a:bodyPr/>
          <a:lstStyle/>
          <a:p>
            <a:endParaRPr lang="en-US">
              <a:solidFill>
                <a:srgbClr val="464646"/>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solidFill>
                  <a:srgbClr val="464646"/>
                </a:solidFill>
              </a:rPr>
              <a:pPr/>
              <a:t>5/8/2012</a:t>
            </a:fld>
            <a:endParaRPr lang="en-US">
              <a:solidFill>
                <a:srgbClr val="46464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46464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5/8/2012</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5/8/2012</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5/8/2012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5/8/2012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8067C-A787-4116-AABE-E6B3AB4402C7}" type="datetimeFigureOut">
              <a:rPr lang="en-US" smtClean="0">
                <a:solidFill>
                  <a:prstClr val="black">
                    <a:tint val="75000"/>
                  </a:prstClr>
                </a:solidFill>
              </a:rPr>
              <a:pPr/>
              <a:t>5/8/2012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1F482-6E2D-41FC-AB65-4B912344D06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solidFill>
                  <a:srgbClr val="464646"/>
                </a:solidFill>
              </a:rPr>
              <a:pPr/>
              <a:t>5/8/2012</a:t>
            </a:fld>
            <a:endParaRPr lang="en-US">
              <a:solidFill>
                <a:srgbClr val="464646"/>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46"/>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elawarepbs.org/"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Cadre Meeting</a:t>
            </a:r>
            <a:endParaRPr lang="en-US" dirty="0"/>
          </a:p>
        </p:txBody>
      </p:sp>
      <p:sp>
        <p:nvSpPr>
          <p:cNvPr id="3" name="Subtitle 2"/>
          <p:cNvSpPr>
            <a:spLocks noGrp="1"/>
          </p:cNvSpPr>
          <p:nvPr>
            <p:ph type="subTitle" idx="1"/>
          </p:nvPr>
        </p:nvSpPr>
        <p:spPr/>
        <p:txBody>
          <a:bodyPr/>
          <a:lstStyle/>
          <a:p>
            <a:r>
              <a:rPr lang="en-US" dirty="0" smtClean="0"/>
              <a:t>Wednesday, May 9, 2012</a:t>
            </a:r>
            <a:endParaRPr lang="en-US" dirty="0"/>
          </a:p>
        </p:txBody>
      </p:sp>
      <p:pic>
        <p:nvPicPr>
          <p:cNvPr id="1028" name="Picture 4" descr="C:\Users\hearn\AppData\Local\Microsoft\Windows\Temporary Internet Files\Content.IE5\0J7I7RMX\MC900233020[1].wmf"/>
          <p:cNvPicPr>
            <a:picLocks noChangeAspect="1" noChangeArrowheads="1"/>
          </p:cNvPicPr>
          <p:nvPr/>
        </p:nvPicPr>
        <p:blipFill>
          <a:blip r:embed="rId3" cstate="print"/>
          <a:srcRect/>
          <a:stretch>
            <a:fillRect/>
          </a:stretch>
        </p:blipFill>
        <p:spPr bwMode="auto">
          <a:xfrm>
            <a:off x="3245667" y="2081542"/>
            <a:ext cx="2652665" cy="269491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09600" y="381000"/>
            <a:ext cx="8229600" cy="1143000"/>
          </a:xfrm>
        </p:spPr>
        <p:txBody>
          <a:bodyPr>
            <a:normAutofit fontScale="90000"/>
          </a:bodyPr>
          <a:lstStyle/>
          <a:p>
            <a:r>
              <a:rPr lang="en-US" b="1" dirty="0" smtClean="0"/>
              <a:t>Rubric 4: Developing Self-Discipline</a:t>
            </a:r>
          </a:p>
        </p:txBody>
      </p:sp>
      <p:sp>
        <p:nvSpPr>
          <p:cNvPr id="73731" name="Content Placeholder 2"/>
          <p:cNvSpPr>
            <a:spLocks noGrp="1"/>
          </p:cNvSpPr>
          <p:nvPr>
            <p:ph idx="1"/>
          </p:nvPr>
        </p:nvSpPr>
        <p:spPr>
          <a:xfrm>
            <a:off x="457200" y="1676400"/>
            <a:ext cx="8229600" cy="3535363"/>
          </a:xfrm>
        </p:spPr>
        <p:txBody>
          <a:bodyPr/>
          <a:lstStyle/>
          <a:p>
            <a:r>
              <a:rPr lang="en-US" dirty="0" smtClean="0"/>
              <a:t>Social Emotional Lessons are infused throughout the school curriculum.</a:t>
            </a:r>
          </a:p>
          <a:p>
            <a:r>
              <a:rPr lang="en-US" dirty="0" smtClean="0"/>
              <a:t>Source: Staff Question – Q - 6</a:t>
            </a:r>
          </a:p>
          <a:p>
            <a:endParaRPr lang="en-US" dirty="0" smtClean="0"/>
          </a:p>
        </p:txBody>
      </p:sp>
      <p:graphicFrame>
        <p:nvGraphicFramePr>
          <p:cNvPr id="5" name="Table 4"/>
          <p:cNvGraphicFramePr>
            <a:graphicFrameLocks noGrp="1"/>
          </p:cNvGraphicFramePr>
          <p:nvPr/>
        </p:nvGraphicFramePr>
        <p:xfrm>
          <a:off x="152400" y="3124200"/>
          <a:ext cx="8686800" cy="3079750"/>
        </p:xfrm>
        <a:graphic>
          <a:graphicData uri="http://schemas.openxmlformats.org/drawingml/2006/table">
            <a:tbl>
              <a:tblPr/>
              <a:tblGrid>
                <a:gridCol w="4267200"/>
                <a:gridCol w="1600200"/>
                <a:gridCol w="1524000"/>
                <a:gridCol w="1295400"/>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2</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1</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6987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90-100% of staff state that self-discipline concepts are part of lessons/curriculum and provide good examples. -OR-</a:t>
                      </a:r>
                      <a:endParaRPr kumimoji="0" lang="en-US" sz="1400" b="0" i="0" u="none" strike="noStrike" cap="none" normalizeH="0" baseline="0" dirty="0" smtClean="0">
                        <a:ln>
                          <a:noFill/>
                        </a:ln>
                        <a:solidFill>
                          <a:schemeClr val="tx1"/>
                        </a:solidFill>
                        <a:effectLst/>
                        <a:latin typeface="Helvetica Neue" pitchFamily="29" charset="0"/>
                        <a:ea typeface="Calibri" pitchFamily="29"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90-100% cite a specific curriculum program (e.g. Second Step, </a:t>
                      </a:r>
                      <a:r>
                        <a:rPr kumimoji="0" lang="en-US" sz="1400" b="0" i="0" u="none" strike="noStrike" cap="none" normalizeH="0" baseline="0" dirty="0" err="1" smtClean="0">
                          <a:ln>
                            <a:noFill/>
                          </a:ln>
                          <a:solidFill>
                            <a:schemeClr val="tx1"/>
                          </a:solidFill>
                          <a:effectLst/>
                          <a:latin typeface="Helvetica Neue" pitchFamily="29" charset="0"/>
                          <a:ea typeface="Geneva" pitchFamily="29" charset="0"/>
                          <a:cs typeface="Geneva" pitchFamily="29" charset="0"/>
                        </a:rPr>
                        <a:t>Bullyproofing</a:t>
                      </a: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 that is used in the school in which self-discipline is developed and how/when teaching occurs.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Helvetica Neue" pitchFamily="29" charset="0"/>
                          <a:ea typeface="Geneva" pitchFamily="29" charset="0"/>
                          <a:cs typeface="Geneva" pitchFamily="29" charset="0"/>
                        </a:rPr>
                        <a:t>80-89% of staff state.</a:t>
                      </a:r>
                      <a:endParaRPr kumimoji="0" lang="en-US" sz="1400" b="0" i="0" u="none" strike="noStrike" cap="none" normalizeH="0" baseline="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Helvetica Neue" pitchFamily="29" charset="0"/>
                          <a:ea typeface="Geneva" pitchFamily="29" charset="0"/>
                          <a:cs typeface="Geneva" pitchFamily="29" charset="0"/>
                        </a:rPr>
                        <a:t>60-79% of staff state.</a:t>
                      </a:r>
                      <a:endParaRPr kumimoji="0" lang="en-US" sz="1400" b="0" i="0" u="none" strike="noStrike" cap="none" normalizeH="0" baseline="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Helvetica Neue" pitchFamily="29" charset="0"/>
                          <a:ea typeface="Geneva" pitchFamily="29" charset="0"/>
                          <a:cs typeface="Geneva" pitchFamily="29" charset="0"/>
                        </a:rPr>
                        <a:t>Less than 60% of staff state.</a:t>
                      </a:r>
                      <a:endParaRPr kumimoji="0" lang="en-US" sz="1400" b="0" i="0" u="none" strike="noStrike" cap="none" normalizeH="0" baseline="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52400" y="3124200"/>
            <a:ext cx="685800" cy="369332"/>
          </a:xfrm>
          <a:prstGeom prst="rect">
            <a:avLst/>
          </a:prstGeom>
          <a:noFill/>
          <a:ln>
            <a:solidFill>
              <a:schemeClr val="tx1"/>
            </a:solidFill>
          </a:ln>
        </p:spPr>
        <p:txBody>
          <a:bodyPr wrap="square" rtlCol="0">
            <a:spAutoFit/>
          </a:bodyPr>
          <a:lstStyle/>
          <a:p>
            <a:r>
              <a:rPr lang="en-US" dirty="0" smtClean="0"/>
              <a:t>4.2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533400" y="228600"/>
            <a:ext cx="8229600" cy="1143000"/>
          </a:xfrm>
        </p:spPr>
        <p:txBody>
          <a:bodyPr/>
          <a:lstStyle/>
          <a:p>
            <a:r>
              <a:rPr lang="en-US" b="1" dirty="0" smtClean="0"/>
              <a:t>Scoring - Essential Items</a:t>
            </a:r>
          </a:p>
        </p:txBody>
      </p:sp>
      <p:sp>
        <p:nvSpPr>
          <p:cNvPr id="74755" name="Content Placeholder 2"/>
          <p:cNvSpPr>
            <a:spLocks noGrp="1"/>
          </p:cNvSpPr>
          <p:nvPr>
            <p:ph idx="1"/>
          </p:nvPr>
        </p:nvSpPr>
        <p:spPr>
          <a:xfrm>
            <a:off x="457200" y="1981200"/>
            <a:ext cx="8229600" cy="3840163"/>
          </a:xfrm>
        </p:spPr>
        <p:txBody>
          <a:bodyPr>
            <a:normAutofit fontScale="92500"/>
          </a:bodyPr>
          <a:lstStyle/>
          <a:p>
            <a:r>
              <a:rPr lang="en-US" dirty="0" smtClean="0"/>
              <a:t>The “Essential Item” scoring method was inspired by the ADOS scoring method</a:t>
            </a:r>
          </a:p>
          <a:p>
            <a:r>
              <a:rPr lang="en-US" dirty="0" smtClean="0"/>
              <a:t>Schools will receive an overall score that falls within 3 range categories: </a:t>
            </a:r>
          </a:p>
          <a:p>
            <a:pPr lvl="1"/>
            <a:r>
              <a:rPr lang="en-US" dirty="0" smtClean="0"/>
              <a:t>Not yet meeting criteria, Meeting criteria, Exceeding criteria </a:t>
            </a:r>
          </a:p>
          <a:p>
            <a:r>
              <a:rPr lang="en-US" dirty="0" smtClean="0"/>
              <a:t>Scores will also be reflected in the four heading areas, thus, helping teams target areas for improvement and action planning.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558800" y="-762000"/>
            <a:ext cx="10566400" cy="792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304800"/>
            <a:ext cx="8229600" cy="1143000"/>
          </a:xfrm>
        </p:spPr>
        <p:txBody>
          <a:bodyPr/>
          <a:lstStyle/>
          <a:p>
            <a:r>
              <a:rPr lang="en-US" b="1" dirty="0" smtClean="0"/>
              <a:t>Summary Report</a:t>
            </a:r>
          </a:p>
        </p:txBody>
      </p:sp>
      <p:sp>
        <p:nvSpPr>
          <p:cNvPr id="75779" name="Content Placeholder 2"/>
          <p:cNvSpPr>
            <a:spLocks noGrp="1"/>
          </p:cNvSpPr>
          <p:nvPr>
            <p:ph idx="1"/>
          </p:nvPr>
        </p:nvSpPr>
        <p:spPr>
          <a:xfrm>
            <a:off x="457200" y="1981200"/>
            <a:ext cx="8229600" cy="4419600"/>
          </a:xfrm>
        </p:spPr>
        <p:txBody>
          <a:bodyPr>
            <a:normAutofit/>
          </a:bodyPr>
          <a:lstStyle/>
          <a:p>
            <a:pPr lvl="0"/>
            <a:r>
              <a:rPr lang="en-US" sz="2400" dirty="0" smtClean="0"/>
              <a:t>School receives overall score, and score summary on essential items in 4 categories </a:t>
            </a:r>
          </a:p>
          <a:p>
            <a:pPr lvl="0"/>
            <a:r>
              <a:rPr lang="en-US" sz="2400" dirty="0" smtClean="0"/>
              <a:t>Graph (future will include multiple years)</a:t>
            </a:r>
          </a:p>
          <a:p>
            <a:pPr lvl="0"/>
            <a:r>
              <a:rPr lang="en-US" sz="2400" dirty="0" smtClean="0"/>
              <a:t>Narrative summary of evaluation information gathered</a:t>
            </a:r>
          </a:p>
          <a:p>
            <a:pPr lvl="1"/>
            <a:r>
              <a:rPr lang="en-US" sz="2400" dirty="0" smtClean="0"/>
              <a:t>Highlight strengths</a:t>
            </a:r>
          </a:p>
          <a:p>
            <a:pPr lvl="1"/>
            <a:r>
              <a:rPr lang="en-US" sz="2400" dirty="0" smtClean="0"/>
              <a:t>Note areas for improvement</a:t>
            </a:r>
          </a:p>
          <a:p>
            <a:pPr lvl="1"/>
            <a:r>
              <a:rPr lang="en-US" sz="2400" dirty="0" smtClean="0"/>
              <a:t>Include recommendations for program improvements, professional development opportunities, and resources</a:t>
            </a:r>
          </a:p>
          <a:p>
            <a:r>
              <a:rPr lang="en-US" sz="2400" dirty="0" smtClean="0"/>
              <a:t>Provided to school and district coach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Schedule</a:t>
            </a:r>
            <a:endParaRPr lang="en-US" dirty="0"/>
          </a:p>
        </p:txBody>
      </p:sp>
      <p:sp>
        <p:nvSpPr>
          <p:cNvPr id="3" name="Content Placeholder 2"/>
          <p:cNvSpPr>
            <a:spLocks noGrp="1"/>
          </p:cNvSpPr>
          <p:nvPr>
            <p:ph sz="quarter" idx="1"/>
          </p:nvPr>
        </p:nvSpPr>
        <p:spPr/>
        <p:txBody>
          <a:bodyPr/>
          <a:lstStyle/>
          <a:p>
            <a:r>
              <a:rPr lang="en-US" dirty="0" smtClean="0"/>
              <a:t>Spring 2012 -- Contact with 11 schools</a:t>
            </a:r>
          </a:p>
          <a:p>
            <a:pPr lvl="1"/>
            <a:r>
              <a:rPr lang="en-US" dirty="0" smtClean="0"/>
              <a:t>6 scheduled visits!</a:t>
            </a:r>
          </a:p>
          <a:p>
            <a:pPr lvl="1"/>
            <a:r>
              <a:rPr lang="en-US" dirty="0" smtClean="0"/>
              <a:t>3 Winter Reponses</a:t>
            </a:r>
          </a:p>
          <a:p>
            <a:pPr lvl="1"/>
            <a:r>
              <a:rPr lang="en-US" dirty="0" smtClean="0"/>
              <a:t>2 no response</a:t>
            </a:r>
          </a:p>
          <a:p>
            <a:r>
              <a:rPr lang="en-US" dirty="0" smtClean="0"/>
              <a:t>2012-2013 SY</a:t>
            </a:r>
          </a:p>
          <a:p>
            <a:pPr lvl="1"/>
            <a:r>
              <a:rPr lang="en-US" dirty="0" smtClean="0"/>
              <a:t>Late fall, winter, spring</a:t>
            </a:r>
          </a:p>
          <a:p>
            <a:pPr lvl="1"/>
            <a:r>
              <a:rPr lang="en-US" dirty="0" smtClean="0"/>
              <a:t>Coaches’ role in process</a:t>
            </a:r>
          </a:p>
          <a:p>
            <a:endParaRPr lang="en-US" dirty="0" smtClean="0"/>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Professional Development</a:t>
            </a:r>
            <a:endParaRPr lang="en-US" dirty="0"/>
          </a:p>
        </p:txBody>
      </p:sp>
      <p:sp>
        <p:nvSpPr>
          <p:cNvPr id="6" name="Subtitle 5"/>
          <p:cNvSpPr>
            <a:spLocks noGrp="1"/>
          </p:cNvSpPr>
          <p:nvPr>
            <p:ph type="subTitle" idx="1"/>
          </p:nvPr>
        </p:nvSpPr>
        <p:spPr/>
        <p:txBody>
          <a:bodyPr/>
          <a:lstStyle/>
          <a:p>
            <a:endParaRPr lang="en-US"/>
          </a:p>
        </p:txBody>
      </p:sp>
      <p:pic>
        <p:nvPicPr>
          <p:cNvPr id="2051" name="Picture 3" descr="C:\Users\hearn\AppData\Local\Microsoft\Windows\Temporary Internet Files\Content.IE5\L9CIPBVF\MC900056116[1].wmf"/>
          <p:cNvPicPr>
            <a:picLocks noChangeAspect="1" noChangeArrowheads="1"/>
          </p:cNvPicPr>
          <p:nvPr/>
        </p:nvPicPr>
        <p:blipFill>
          <a:blip r:embed="rId3" cstate="print"/>
          <a:srcRect/>
          <a:stretch>
            <a:fillRect/>
          </a:stretch>
        </p:blipFill>
        <p:spPr bwMode="auto">
          <a:xfrm>
            <a:off x="2667000" y="1447800"/>
            <a:ext cx="3200400" cy="255279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Event Debrief</a:t>
            </a:r>
            <a:endParaRPr lang="en-US" dirty="0"/>
          </a:p>
        </p:txBody>
      </p:sp>
      <p:sp>
        <p:nvSpPr>
          <p:cNvPr id="3" name="Content Placeholder 2"/>
          <p:cNvSpPr>
            <a:spLocks noGrp="1"/>
          </p:cNvSpPr>
          <p:nvPr>
            <p:ph sz="quarter" idx="1"/>
          </p:nvPr>
        </p:nvSpPr>
        <p:spPr/>
        <p:txBody>
          <a:bodyPr/>
          <a:lstStyle/>
          <a:p>
            <a:r>
              <a:rPr lang="en-US" dirty="0" smtClean="0"/>
              <a:t>Prevent Teach Reinforce – Part 2</a:t>
            </a:r>
          </a:p>
          <a:p>
            <a:r>
              <a:rPr lang="en-US" dirty="0" smtClean="0"/>
              <a:t>DE-PBS Celebration</a:t>
            </a:r>
          </a:p>
          <a:p>
            <a:pPr lvl="1"/>
            <a:r>
              <a:rPr lang="en-US" dirty="0" smtClean="0"/>
              <a:t>175 Attendees</a:t>
            </a:r>
          </a:p>
          <a:p>
            <a:pPr lvl="1"/>
            <a:r>
              <a:rPr lang="en-US" dirty="0" smtClean="0"/>
              <a:t>4 school presentations</a:t>
            </a:r>
          </a:p>
          <a:p>
            <a:pPr lvl="1"/>
            <a:r>
              <a:rPr lang="en-US" dirty="0" smtClean="0"/>
              <a:t>11 poster presentations</a:t>
            </a:r>
          </a:p>
          <a:p>
            <a:r>
              <a:rPr lang="en-US" dirty="0" smtClean="0"/>
              <a:t>Classroom Management</a:t>
            </a:r>
          </a:p>
          <a:p>
            <a:pPr lvl="1"/>
            <a:r>
              <a:rPr lang="en-US" dirty="0" smtClean="0"/>
              <a:t>130 Attendees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914400" y="304800"/>
            <a:ext cx="7772400" cy="811213"/>
          </a:xfrm>
        </p:spPr>
        <p:txBody>
          <a:bodyPr>
            <a:normAutofit fontScale="90000"/>
          </a:bodyPr>
          <a:lstStyle/>
          <a:p>
            <a:pPr eaLnBrk="1" hangingPunct="1"/>
            <a:r>
              <a:rPr lang="en-US" dirty="0" smtClean="0">
                <a:latin typeface="Arial" charset="0"/>
              </a:rPr>
              <a:t>Prevent-Teach-Reinforce: PTR</a:t>
            </a:r>
          </a:p>
        </p:txBody>
      </p:sp>
      <p:sp>
        <p:nvSpPr>
          <p:cNvPr id="120834" name="Rectangle 3"/>
          <p:cNvSpPr>
            <a:spLocks noGrp="1" noChangeArrowheads="1"/>
          </p:cNvSpPr>
          <p:nvPr>
            <p:ph idx="1"/>
          </p:nvPr>
        </p:nvSpPr>
        <p:spPr/>
        <p:txBody>
          <a:bodyPr>
            <a:normAutofit fontScale="92500" lnSpcReduction="20000"/>
          </a:bodyPr>
          <a:lstStyle/>
          <a:p>
            <a:pPr eaLnBrk="1" hangingPunct="1"/>
            <a:r>
              <a:rPr lang="en-US" sz="3100" dirty="0" smtClean="0"/>
              <a:t>Intervention teams given manual and assigned PTR consultant – Rose Iovannone, Ph D</a:t>
            </a:r>
          </a:p>
          <a:p>
            <a:pPr eaLnBrk="1" hangingPunct="1"/>
            <a:r>
              <a:rPr lang="en-US" sz="3100" dirty="0" smtClean="0"/>
              <a:t>Five step process (aligned with problem solving process):</a:t>
            </a:r>
          </a:p>
          <a:p>
            <a:pPr lvl="1" eaLnBrk="1" hangingPunct="1"/>
            <a:r>
              <a:rPr lang="en-US" dirty="0" smtClean="0"/>
              <a:t>Teaming</a:t>
            </a:r>
          </a:p>
          <a:p>
            <a:pPr lvl="1" eaLnBrk="1" hangingPunct="1"/>
            <a:r>
              <a:rPr lang="en-US" dirty="0" smtClean="0"/>
              <a:t>Goal Setting (</a:t>
            </a:r>
            <a:r>
              <a:rPr lang="en-US" i="1" dirty="0" smtClean="0"/>
              <a:t>Identification of Problem</a:t>
            </a:r>
            <a:r>
              <a:rPr lang="en-US" dirty="0" smtClean="0"/>
              <a:t>)</a:t>
            </a:r>
          </a:p>
          <a:p>
            <a:pPr lvl="1" eaLnBrk="1" hangingPunct="1"/>
            <a:r>
              <a:rPr lang="en-US" dirty="0" smtClean="0"/>
              <a:t>Functional Assessment (</a:t>
            </a:r>
            <a:r>
              <a:rPr lang="en-US" i="1" dirty="0" smtClean="0"/>
              <a:t>Problem Analys</a:t>
            </a:r>
            <a:r>
              <a:rPr lang="en-US" dirty="0" smtClean="0"/>
              <a:t>is)</a:t>
            </a:r>
          </a:p>
          <a:p>
            <a:pPr lvl="1" eaLnBrk="1" hangingPunct="1"/>
            <a:r>
              <a:rPr lang="en-US" dirty="0" smtClean="0"/>
              <a:t>Intervention (</a:t>
            </a:r>
            <a:r>
              <a:rPr lang="en-US" i="1" dirty="0" smtClean="0"/>
              <a:t>Intervention Implementation</a:t>
            </a:r>
            <a:r>
              <a:rPr lang="en-US" dirty="0" smtClean="0"/>
              <a:t>)</a:t>
            </a:r>
          </a:p>
          <a:p>
            <a:pPr lvl="2" eaLnBrk="1" hangingPunct="1"/>
            <a:r>
              <a:rPr lang="en-US" dirty="0" smtClean="0"/>
              <a:t>Coaching and fidelity</a:t>
            </a:r>
          </a:p>
          <a:p>
            <a:pPr lvl="1" eaLnBrk="1" hangingPunct="1"/>
            <a:r>
              <a:rPr lang="en-US" dirty="0" smtClean="0"/>
              <a:t>Evaluation (</a:t>
            </a:r>
            <a:r>
              <a:rPr lang="en-US" i="1" dirty="0" smtClean="0"/>
              <a:t>Monitoring and Evaluation of </a:t>
            </a:r>
            <a:r>
              <a:rPr lang="en-US" i="1" dirty="0" err="1" smtClean="0"/>
              <a:t>RtI</a:t>
            </a:r>
            <a:r>
              <a:rPr lang="en-US" dirty="0" smtClean="0"/>
              <a:t>)</a:t>
            </a:r>
          </a:p>
          <a:p>
            <a:pPr eaLnBrk="1" hangingPunct="1">
              <a:buNone/>
            </a:pPr>
            <a:r>
              <a:rPr lang="en-US" dirty="0" smtClean="0"/>
              <a:t>								</a:t>
            </a:r>
          </a:p>
        </p:txBody>
      </p:sp>
      <p:sp>
        <p:nvSpPr>
          <p:cNvPr id="120835" name="Slide Number Placeholder 5"/>
          <p:cNvSpPr>
            <a:spLocks noGrp="1"/>
          </p:cNvSpPr>
          <p:nvPr>
            <p:ph type="sldNum" sz="quarter" idx="4294967295"/>
          </p:nvPr>
        </p:nvSpPr>
        <p:spPr>
          <a:xfrm>
            <a:off x="8174736" y="2272"/>
            <a:ext cx="762000" cy="365760"/>
          </a:xfrm>
          <a:prstGeom prst="rect">
            <a:avLst/>
          </a:prstGeom>
          <a:noFill/>
        </p:spPr>
        <p:txBody>
          <a:bodyPr/>
          <a:lstStyle/>
          <a:p>
            <a:fld id="{BA51EB06-BC01-42FC-BDFD-7BB6FC10C290}" type="slidenum">
              <a:rPr lang="en-US" smtClean="0">
                <a:latin typeface="Arial" charset="0"/>
              </a:rPr>
              <a:pPr/>
              <a:t>17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12648" y="228600"/>
            <a:ext cx="8378952" cy="990600"/>
          </a:xfrm>
        </p:spPr>
        <p:txBody>
          <a:bodyPr>
            <a:normAutofit fontScale="90000"/>
          </a:bodyPr>
          <a:lstStyle/>
          <a:p>
            <a:pPr eaLnBrk="1" hangingPunct="1"/>
            <a:r>
              <a:rPr lang="en-US" dirty="0" smtClean="0">
                <a:latin typeface="Arial" charset="0"/>
              </a:rPr>
              <a:t>Tier 3 Function-Based Behavior Interventions in Schools</a:t>
            </a:r>
          </a:p>
        </p:txBody>
      </p:sp>
      <p:sp>
        <p:nvSpPr>
          <p:cNvPr id="112642" name="Rectangle 3"/>
          <p:cNvSpPr>
            <a:spLocks noGrp="1" noChangeArrowheads="1"/>
          </p:cNvSpPr>
          <p:nvPr>
            <p:ph idx="1"/>
          </p:nvPr>
        </p:nvSpPr>
        <p:spPr/>
        <p:txBody>
          <a:bodyPr>
            <a:normAutofit fontScale="92500"/>
          </a:bodyPr>
          <a:lstStyle/>
          <a:p>
            <a:pPr eaLnBrk="1" hangingPunct="1"/>
            <a:r>
              <a:rPr lang="en-US" dirty="0" smtClean="0"/>
              <a:t>Current Issues</a:t>
            </a:r>
          </a:p>
          <a:p>
            <a:pPr lvl="1" eaLnBrk="1" hangingPunct="1"/>
            <a:r>
              <a:rPr lang="en-US" dirty="0" smtClean="0"/>
              <a:t>Absence of uniform policies &amp; practices </a:t>
            </a:r>
          </a:p>
          <a:p>
            <a:pPr lvl="1" eaLnBrk="1" hangingPunct="1"/>
            <a:r>
              <a:rPr lang="en-US" dirty="0" smtClean="0"/>
              <a:t>Form versus a process </a:t>
            </a:r>
          </a:p>
          <a:p>
            <a:pPr lvl="1" eaLnBrk="1" hangingPunct="1"/>
            <a:r>
              <a:rPr lang="en-US" dirty="0" smtClean="0"/>
              <a:t>Expert driven versus collaborative effort</a:t>
            </a:r>
          </a:p>
          <a:p>
            <a:pPr lvl="1" eaLnBrk="1" hangingPunct="1"/>
            <a:r>
              <a:rPr lang="en-US" dirty="0" smtClean="0"/>
              <a:t>Occasionally contextual fit considered</a:t>
            </a:r>
          </a:p>
          <a:p>
            <a:pPr lvl="1" eaLnBrk="1" hangingPunct="1"/>
            <a:r>
              <a:rPr lang="en-US" dirty="0" smtClean="0"/>
              <a:t>Limited support/follow-up/training for teacher provided</a:t>
            </a:r>
          </a:p>
          <a:p>
            <a:pPr lvl="1" eaLnBrk="1" hangingPunct="1"/>
            <a:r>
              <a:rPr lang="en-US" dirty="0" smtClean="0"/>
              <a:t>Teachers may not be the personnel to facilitate FBAs in schools</a:t>
            </a:r>
          </a:p>
          <a:p>
            <a:pPr lvl="2"/>
            <a:r>
              <a:rPr lang="en-US" dirty="0" smtClean="0"/>
              <a:t>Increased focus on school psychologists (Scott &amp; </a:t>
            </a:r>
            <a:r>
              <a:rPr lang="en-US" dirty="0" err="1" smtClean="0"/>
              <a:t>Kamps</a:t>
            </a:r>
            <a:r>
              <a:rPr lang="en-US" dirty="0" smtClean="0"/>
              <a:t>, 2007) and other school-based behavioral consultants or “coaches”</a:t>
            </a:r>
          </a:p>
          <a:p>
            <a:pPr eaLnBrk="1" hangingPunct="1"/>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dirty="0" smtClean="0"/>
              <a:t>PTR Facilitator Coaching Process</a:t>
            </a:r>
            <a:endParaRPr lang="en-US" dirty="0"/>
          </a:p>
        </p:txBody>
      </p:sp>
      <p:sp>
        <p:nvSpPr>
          <p:cNvPr id="3" name="Content Placeholder 2"/>
          <p:cNvSpPr>
            <a:spLocks noGrp="1"/>
          </p:cNvSpPr>
          <p:nvPr>
            <p:ph sz="quarter" idx="1"/>
          </p:nvPr>
        </p:nvSpPr>
        <p:spPr>
          <a:xfrm>
            <a:off x="381000" y="1295400"/>
            <a:ext cx="8610600" cy="5257800"/>
          </a:xfrm>
        </p:spPr>
        <p:txBody>
          <a:bodyPr>
            <a:normAutofit fontScale="92500" lnSpcReduction="10000"/>
          </a:bodyPr>
          <a:lstStyle/>
          <a:p>
            <a:pPr>
              <a:buNone/>
            </a:pPr>
            <a:endParaRPr lang="en-US" dirty="0" smtClean="0"/>
          </a:p>
          <a:p>
            <a:pPr lvl="0"/>
            <a:r>
              <a:rPr lang="en-US" dirty="0" smtClean="0"/>
              <a:t>Six ”facilitators” nominated by Special Ed Directors</a:t>
            </a:r>
          </a:p>
          <a:p>
            <a:pPr lvl="0"/>
            <a:r>
              <a:rPr lang="en-US" dirty="0" smtClean="0"/>
              <a:t>Participated in PD sessions</a:t>
            </a:r>
          </a:p>
          <a:p>
            <a:pPr lvl="1"/>
            <a:r>
              <a:rPr lang="en-US" dirty="0" smtClean="0"/>
              <a:t>November – PTR full day</a:t>
            </a:r>
          </a:p>
          <a:p>
            <a:pPr lvl="1"/>
            <a:r>
              <a:rPr lang="en-US" dirty="0" smtClean="0"/>
              <a:t>April – ½ day interventions/ ½ day PTR Case Debrief</a:t>
            </a:r>
          </a:p>
          <a:p>
            <a:r>
              <a:rPr lang="en-US" dirty="0" smtClean="0"/>
              <a:t>Coached to facilitate the PTR process with fidelity with a minimum of one student-centered campus-based team</a:t>
            </a:r>
          </a:p>
          <a:p>
            <a:r>
              <a:rPr lang="en-US" dirty="0" smtClean="0"/>
              <a:t>Focus on collaborative consulting with school-based teams</a:t>
            </a:r>
          </a:p>
          <a:p>
            <a:pPr lvl="0"/>
            <a:r>
              <a:rPr lang="en-US" dirty="0" smtClean="0"/>
              <a:t>Facilitators  can increase the state’s capacity by becoming trainer-of-trainers and coaching  other professionals to implement PTR with school-based teams</a:t>
            </a:r>
          </a:p>
          <a:p>
            <a:pPr>
              <a:buNone/>
            </a:pPr>
            <a:r>
              <a:rPr lang="en-US" dirty="0" smtClean="0"/>
              <a:t>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Key Feature Evaluation</a:t>
            </a:r>
            <a:endParaRPr lang="en-US" dirty="0"/>
          </a:p>
        </p:txBody>
      </p:sp>
      <p:sp>
        <p:nvSpPr>
          <p:cNvPr id="3" name="Subtitle 2"/>
          <p:cNvSpPr>
            <a:spLocks noGrp="1"/>
          </p:cNvSpPr>
          <p:nvPr>
            <p:ph type="subTitle" idx="1"/>
          </p:nvPr>
        </p:nvSpPr>
        <p:spPr/>
        <p:txBody>
          <a:bodyPr/>
          <a:lstStyle/>
          <a:p>
            <a:endParaRPr lang="en-US"/>
          </a:p>
        </p:txBody>
      </p:sp>
      <p:pic>
        <p:nvPicPr>
          <p:cNvPr id="6146" name="Picture 2" descr="C:\Users\hearn\AppData\Local\Microsoft\Windows\Temporary Internet Files\Content.IE5\63737VSU\MC900433903[1].png"/>
          <p:cNvPicPr>
            <a:picLocks noChangeAspect="1" noChangeArrowheads="1"/>
          </p:cNvPicPr>
          <p:nvPr/>
        </p:nvPicPr>
        <p:blipFill>
          <a:blip r:embed="rId3" cstate="print"/>
          <a:srcRect/>
          <a:stretch>
            <a:fillRect/>
          </a:stretch>
        </p:blipFill>
        <p:spPr bwMode="auto">
          <a:xfrm>
            <a:off x="3429000" y="1828800"/>
            <a:ext cx="2533650" cy="25336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PTR Facilitator Coaching Process</a:t>
            </a:r>
            <a:endParaRPr lang="en-US" dirty="0"/>
          </a:p>
        </p:txBody>
      </p:sp>
      <p:sp>
        <p:nvSpPr>
          <p:cNvPr id="3" name="Content Placeholder 2"/>
          <p:cNvSpPr>
            <a:spLocks noGrp="1"/>
          </p:cNvSpPr>
          <p:nvPr>
            <p:ph sz="quarter" idx="1"/>
          </p:nvPr>
        </p:nvSpPr>
        <p:spPr>
          <a:xfrm>
            <a:off x="457200" y="1600200"/>
            <a:ext cx="8458200" cy="4953000"/>
          </a:xfrm>
        </p:spPr>
        <p:txBody>
          <a:bodyPr>
            <a:normAutofit fontScale="92500" lnSpcReduction="10000"/>
          </a:bodyPr>
          <a:lstStyle/>
          <a:p>
            <a:pPr lvl="0"/>
            <a:r>
              <a:rPr lang="en-US" dirty="0" smtClean="0"/>
              <a:t>Coaching conducted at a distance using technology</a:t>
            </a:r>
          </a:p>
          <a:p>
            <a:pPr lvl="0"/>
            <a:r>
              <a:rPr lang="en-US" dirty="0" smtClean="0"/>
              <a:t>Coaching activities:</a:t>
            </a:r>
            <a:endParaRPr lang="en-US" sz="2000" dirty="0" smtClean="0"/>
          </a:p>
          <a:p>
            <a:pPr lvl="1"/>
            <a:r>
              <a:rPr lang="en-US" sz="2400" dirty="0" smtClean="0"/>
              <a:t>Three to five individual coaching meetings:</a:t>
            </a:r>
          </a:p>
          <a:p>
            <a:pPr lvl="2"/>
            <a:r>
              <a:rPr lang="en-US" dirty="0" smtClean="0"/>
              <a:t>Review  process to be used prior to meeting with the team, </a:t>
            </a:r>
          </a:p>
          <a:p>
            <a:pPr lvl="2"/>
            <a:r>
              <a:rPr lang="en-US" dirty="0" smtClean="0"/>
              <a:t>Review products</a:t>
            </a:r>
          </a:p>
          <a:p>
            <a:pPr lvl="2"/>
            <a:r>
              <a:rPr lang="en-US" dirty="0" smtClean="0"/>
              <a:t>Debriefing meeting activities.</a:t>
            </a:r>
            <a:endParaRPr lang="en-US" sz="1700" dirty="0" smtClean="0"/>
          </a:p>
          <a:p>
            <a:pPr lvl="0"/>
            <a:r>
              <a:rPr lang="en-US" smtClean="0"/>
              <a:t>Bimonthly </a:t>
            </a:r>
            <a:r>
              <a:rPr lang="en-US" dirty="0" smtClean="0"/>
              <a:t>meetings (60-90 minutes each) to discuss implementation issues</a:t>
            </a:r>
            <a:endParaRPr lang="en-US" sz="2000" dirty="0" smtClean="0"/>
          </a:p>
          <a:p>
            <a:pPr lvl="0"/>
            <a:r>
              <a:rPr lang="en-US" dirty="0" smtClean="0"/>
              <a:t>Interactive presentation at the end of the year to debrief with facilitators, disseminate outcomes to other professionals, and provide advanced training in FBA processes related to multi-tiered supports</a:t>
            </a:r>
            <a:endParaRPr lang="en-US" sz="2000"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PTR Coaching Process Year 2</a:t>
            </a:r>
            <a:endParaRPr lang="en-US" dirty="0"/>
          </a:p>
        </p:txBody>
      </p:sp>
      <p:sp>
        <p:nvSpPr>
          <p:cNvPr id="3" name="Content Placeholder 2"/>
          <p:cNvSpPr>
            <a:spLocks noGrp="1"/>
          </p:cNvSpPr>
          <p:nvPr>
            <p:ph idx="1"/>
          </p:nvPr>
        </p:nvSpPr>
        <p:spPr/>
        <p:txBody>
          <a:bodyPr/>
          <a:lstStyle/>
          <a:p>
            <a:r>
              <a:rPr lang="en-US" dirty="0" smtClean="0"/>
              <a:t>Plan to support current facilitators through Brief PTR process &amp; Networking</a:t>
            </a:r>
          </a:p>
          <a:p>
            <a:r>
              <a:rPr lang="en-US" dirty="0" smtClean="0"/>
              <a:t>Solicit additional facilitators for PD &amp; Coaching</a:t>
            </a:r>
          </a:p>
          <a:p>
            <a:r>
              <a:rPr lang="en-US" dirty="0" smtClean="0"/>
              <a:t>Provide resources to facilitators and teams</a:t>
            </a:r>
          </a:p>
          <a:p>
            <a:pPr lvl="1"/>
            <a:r>
              <a:rPr lang="en-US" dirty="0" err="1" smtClean="0"/>
              <a:t>Boardmaker</a:t>
            </a:r>
            <a:endParaRPr lang="en-US" dirty="0" smtClean="0"/>
          </a:p>
          <a:p>
            <a:pPr lvl="1"/>
            <a:r>
              <a:rPr lang="en-US" dirty="0" smtClean="0"/>
              <a:t>Intervention supplies</a:t>
            </a:r>
          </a:p>
          <a:p>
            <a:r>
              <a:rPr lang="en-US" dirty="0" smtClean="0"/>
              <a:t>Provide PTR professional development to additional participants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Event Debrief</a:t>
            </a:r>
            <a:endParaRPr lang="en-US" dirty="0"/>
          </a:p>
        </p:txBody>
      </p:sp>
      <p:sp>
        <p:nvSpPr>
          <p:cNvPr id="3" name="Content Placeholder 2"/>
          <p:cNvSpPr>
            <a:spLocks noGrp="1"/>
          </p:cNvSpPr>
          <p:nvPr>
            <p:ph sz="quarter" idx="1"/>
          </p:nvPr>
        </p:nvSpPr>
        <p:spPr/>
        <p:txBody>
          <a:bodyPr/>
          <a:lstStyle/>
          <a:p>
            <a:r>
              <a:rPr lang="en-US" dirty="0" smtClean="0"/>
              <a:t>Prevent Teach Reinforce – Part 2</a:t>
            </a:r>
          </a:p>
          <a:p>
            <a:r>
              <a:rPr lang="en-US" dirty="0" smtClean="0"/>
              <a:t>DE-PBS Celebration</a:t>
            </a:r>
          </a:p>
          <a:p>
            <a:pPr lvl="1"/>
            <a:r>
              <a:rPr lang="en-US" dirty="0" smtClean="0"/>
              <a:t>175 Attendees</a:t>
            </a:r>
          </a:p>
          <a:p>
            <a:pPr lvl="1"/>
            <a:r>
              <a:rPr lang="en-US" dirty="0" smtClean="0"/>
              <a:t>4 school presentations</a:t>
            </a:r>
          </a:p>
          <a:p>
            <a:pPr lvl="1"/>
            <a:r>
              <a:rPr lang="en-US" dirty="0" smtClean="0"/>
              <a:t>11 poster presentations</a:t>
            </a:r>
          </a:p>
          <a:p>
            <a:r>
              <a:rPr lang="en-US" dirty="0" smtClean="0"/>
              <a:t>Classroom Management</a:t>
            </a:r>
          </a:p>
          <a:p>
            <a:pPr lvl="1"/>
            <a:r>
              <a:rPr lang="en-US" dirty="0" smtClean="0"/>
              <a:t>130 Attendees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School Climate Update</a:t>
            </a:r>
            <a:endParaRPr lang="en-US" sz="4400" dirty="0"/>
          </a:p>
        </p:txBody>
      </p:sp>
      <p:sp>
        <p:nvSpPr>
          <p:cNvPr id="3" name="Content Placeholder 2"/>
          <p:cNvSpPr>
            <a:spLocks noGrp="1"/>
          </p:cNvSpPr>
          <p:nvPr>
            <p:ph sz="quarter" idx="1"/>
          </p:nvPr>
        </p:nvSpPr>
        <p:spPr/>
        <p:txBody>
          <a:bodyPr>
            <a:normAutofit/>
          </a:bodyPr>
          <a:lstStyle/>
          <a:p>
            <a:r>
              <a:rPr lang="en-US" dirty="0" smtClean="0"/>
              <a:t>Participation for 2012</a:t>
            </a:r>
          </a:p>
          <a:p>
            <a:pPr lvl="1"/>
            <a:r>
              <a:rPr lang="en-US" dirty="0" smtClean="0"/>
              <a:t>165 Schools State-wide</a:t>
            </a:r>
          </a:p>
          <a:p>
            <a:pPr lvl="2"/>
            <a:r>
              <a:rPr lang="en-US" sz="2000" dirty="0" smtClean="0"/>
              <a:t>Teacher = 7225 respondents</a:t>
            </a:r>
          </a:p>
          <a:p>
            <a:pPr lvl="2"/>
            <a:r>
              <a:rPr lang="en-US" sz="2000" dirty="0" smtClean="0"/>
              <a:t>Home= 15896 respondents</a:t>
            </a:r>
          </a:p>
          <a:p>
            <a:pPr lvl="2"/>
            <a:r>
              <a:rPr lang="en-US" sz="2000" dirty="0" smtClean="0"/>
              <a:t>Student= 43520 respondents</a:t>
            </a:r>
          </a:p>
          <a:p>
            <a:pPr lvl="2"/>
            <a:endParaRPr lang="en-US" sz="2000" dirty="0" smtClean="0"/>
          </a:p>
          <a:p>
            <a:r>
              <a:rPr lang="en-US" dirty="0" smtClean="0"/>
              <a:t>Workshop on Understanding and Interpreting your School Climate data on May 23, 2012 in Dover</a:t>
            </a:r>
          </a:p>
          <a:p>
            <a:pPr lvl="1"/>
            <a:r>
              <a:rPr lang="en-US" dirty="0" smtClean="0"/>
              <a:t>Recommend 2 staff from a participating school</a:t>
            </a:r>
          </a:p>
          <a:p>
            <a:pPr lvl="0">
              <a:buNone/>
            </a:pPr>
            <a:endParaRPr lang="en-US" dirty="0" smtClean="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School-wide Team Training</a:t>
            </a:r>
            <a:endParaRPr lang="en-US" dirty="0"/>
          </a:p>
        </p:txBody>
      </p:sp>
      <p:sp>
        <p:nvSpPr>
          <p:cNvPr id="3" name="Content Placeholder 2"/>
          <p:cNvSpPr>
            <a:spLocks noGrp="1"/>
          </p:cNvSpPr>
          <p:nvPr>
            <p:ph sz="quarter" idx="1"/>
          </p:nvPr>
        </p:nvSpPr>
        <p:spPr/>
        <p:txBody>
          <a:bodyPr/>
          <a:lstStyle/>
          <a:p>
            <a:r>
              <a:rPr lang="en-US" dirty="0" smtClean="0"/>
              <a:t>June 18-19, 2012</a:t>
            </a:r>
          </a:p>
          <a:p>
            <a:r>
              <a:rPr lang="en-US" dirty="0" smtClean="0"/>
              <a:t>Del-tech – Dover, DE</a:t>
            </a:r>
          </a:p>
          <a:p>
            <a:r>
              <a:rPr lang="en-US" dirty="0" smtClean="0"/>
              <a:t>Required: representative team with administrator participation</a:t>
            </a:r>
          </a:p>
          <a:p>
            <a:r>
              <a:rPr lang="en-US" dirty="0" smtClean="0"/>
              <a:t>Administrative commitment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Professional Development</a:t>
            </a:r>
            <a:endParaRPr lang="en-US" dirty="0"/>
          </a:p>
        </p:txBody>
      </p:sp>
      <p:sp>
        <p:nvSpPr>
          <p:cNvPr id="3" name="Content Placeholder 2"/>
          <p:cNvSpPr>
            <a:spLocks noGrp="1"/>
          </p:cNvSpPr>
          <p:nvPr>
            <p:ph sz="quarter" idx="1"/>
          </p:nvPr>
        </p:nvSpPr>
        <p:spPr/>
        <p:txBody>
          <a:bodyPr/>
          <a:lstStyle/>
          <a:p>
            <a:r>
              <a:rPr lang="en-US" dirty="0" smtClean="0"/>
              <a:t>Looking at DASNPBS &amp; other data for planning</a:t>
            </a:r>
          </a:p>
          <a:p>
            <a:r>
              <a:rPr lang="en-US" dirty="0" smtClean="0"/>
              <a:t>Coaches continue to share feedback regarding school interest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Reminders</a:t>
            </a:r>
            <a:endParaRPr lang="en-US" dirty="0"/>
          </a:p>
        </p:txBody>
      </p:sp>
      <p:sp>
        <p:nvSpPr>
          <p:cNvPr id="4" name="Subtitle 3"/>
          <p:cNvSpPr>
            <a:spLocks noGrp="1"/>
          </p:cNvSpPr>
          <p:nvPr>
            <p:ph type="subTitle" idx="1"/>
          </p:nvPr>
        </p:nvSpPr>
        <p:spPr/>
        <p:txBody>
          <a:bodyPr/>
          <a:lstStyle/>
          <a:p>
            <a:endParaRPr lang="en-US"/>
          </a:p>
        </p:txBody>
      </p:sp>
      <p:pic>
        <p:nvPicPr>
          <p:cNvPr id="6" name="Picture 4" descr="H:\Projects\Positive Behavioral Supports\2011-2012 Training &amp; TA\Celebration\owl-cartoon_0.jpg"/>
          <p:cNvPicPr>
            <a:picLocks noChangeAspect="1" noChangeArrowheads="1"/>
          </p:cNvPicPr>
          <p:nvPr/>
        </p:nvPicPr>
        <p:blipFill>
          <a:blip r:embed="rId3" cstate="print"/>
          <a:stretch>
            <a:fillRect/>
          </a:stretch>
        </p:blipFill>
        <p:spPr bwMode="auto">
          <a:xfrm>
            <a:off x="3200400" y="914400"/>
            <a:ext cx="3021439" cy="4114800"/>
          </a:xfrm>
          <a:prstGeom prst="rect">
            <a:avLst/>
          </a:prstGeom>
          <a:noFill/>
        </p:spPr>
      </p:pic>
      <p:sp>
        <p:nvSpPr>
          <p:cNvPr id="7" name="Rectangle 6"/>
          <p:cNvSpPr/>
          <p:nvPr/>
        </p:nvSpPr>
        <p:spPr>
          <a:xfrm>
            <a:off x="5257800" y="47244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1150" y="381000"/>
            <a:ext cx="8832850" cy="1052513"/>
          </a:xfrm>
        </p:spPr>
        <p:txBody>
          <a:bodyPr>
            <a:normAutofit/>
          </a:bodyPr>
          <a:lstStyle/>
          <a:p>
            <a:r>
              <a:rPr lang="en-US" dirty="0" smtClean="0"/>
              <a:t>Discipline Data Reporting Tool - DDRT</a:t>
            </a:r>
            <a:endParaRPr lang="en-US" dirty="0"/>
          </a:p>
        </p:txBody>
      </p:sp>
      <p:sp>
        <p:nvSpPr>
          <p:cNvPr id="3" name="Content Placeholder 2"/>
          <p:cNvSpPr>
            <a:spLocks noGrp="1"/>
          </p:cNvSpPr>
          <p:nvPr>
            <p:ph sz="quarter" idx="4294967295"/>
          </p:nvPr>
        </p:nvSpPr>
        <p:spPr>
          <a:xfrm>
            <a:off x="646113" y="1295400"/>
            <a:ext cx="8497887" cy="5102225"/>
          </a:xfrm>
        </p:spPr>
        <p:txBody>
          <a:bodyPr>
            <a:normAutofit/>
          </a:bodyPr>
          <a:lstStyle/>
          <a:p>
            <a:r>
              <a:rPr lang="en-US" dirty="0" smtClean="0"/>
              <a:t>Excel Sheet: 2 or 4 year data tracking</a:t>
            </a:r>
          </a:p>
          <a:p>
            <a:r>
              <a:rPr lang="en-US" dirty="0" smtClean="0"/>
              <a:t>Includes: </a:t>
            </a:r>
          </a:p>
          <a:p>
            <a:pPr lvl="1"/>
            <a:r>
              <a:rPr lang="en-US" dirty="0" smtClean="0"/>
              <a:t>Average referral rate/month and per year</a:t>
            </a:r>
          </a:p>
          <a:p>
            <a:pPr lvl="1"/>
            <a:r>
              <a:rPr lang="en-US" dirty="0" smtClean="0"/>
              <a:t>Year to year comparison</a:t>
            </a:r>
          </a:p>
          <a:p>
            <a:pPr lvl="1"/>
            <a:r>
              <a:rPr lang="en-US" dirty="0" smtClean="0"/>
              <a:t>Referrals by Student – Triangle Graph</a:t>
            </a:r>
          </a:p>
          <a:p>
            <a:pPr lvl="1"/>
            <a:r>
              <a:rPr lang="en-US" dirty="0" smtClean="0"/>
              <a:t>2010-2011 National Average Comparison</a:t>
            </a:r>
          </a:p>
          <a:p>
            <a:pPr lvl="1"/>
            <a:r>
              <a:rPr lang="en-US" dirty="0" smtClean="0"/>
              <a:t>2010-2011 DELAWARE Average Comparison</a:t>
            </a:r>
          </a:p>
          <a:p>
            <a:pPr marL="320040" lvl="1" indent="-320040">
              <a:spcBef>
                <a:spcPts val="700"/>
              </a:spcBef>
              <a:buClr>
                <a:schemeClr val="accent2"/>
              </a:buClr>
              <a:buSzPct val="60000"/>
              <a:buFont typeface="Wingdings"/>
              <a:buChar char=""/>
            </a:pPr>
            <a:r>
              <a:rPr lang="en-US" sz="2800" dirty="0" smtClean="0"/>
              <a:t>DE-PBS Website-  “Forms &amp; Tools – Tier 1”</a:t>
            </a:r>
          </a:p>
          <a:p>
            <a:r>
              <a:rPr lang="en-US" dirty="0" smtClean="0"/>
              <a:t>Data Collection</a:t>
            </a:r>
          </a:p>
          <a:p>
            <a:pPr lvl="1"/>
            <a:r>
              <a:rPr lang="en-US" dirty="0" smtClean="0"/>
              <a:t>Year end data due June 29, 2012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a:t>
            </a:r>
            <a:endParaRPr lang="en-US"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a:t>
            </a:r>
            <a:endParaRPr lang="en-US" dirty="0"/>
          </a:p>
        </p:txBody>
      </p:sp>
      <p:graphicFrame>
        <p:nvGraphicFramePr>
          <p:cNvPr id="4" name="Content Placeholder 3"/>
          <p:cNvGraphicFramePr>
            <a:graphicFrameLocks noGrp="1"/>
          </p:cNvGraphicFramePr>
          <p:nvPr>
            <p:ph sz="quarter" idx="1"/>
          </p:nvPr>
        </p:nvGraphicFramePr>
        <p:xfrm>
          <a:off x="612774" y="1600200"/>
          <a:ext cx="8226425"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09600" y="228600"/>
            <a:ext cx="8153400" cy="990600"/>
          </a:xfrm>
        </p:spPr>
        <p:txBody>
          <a:bodyPr>
            <a:normAutofit fontScale="90000"/>
          </a:bodyPr>
          <a:lstStyle/>
          <a:p>
            <a:r>
              <a:rPr lang="en-US" b="1" dirty="0" smtClean="0"/>
              <a:t>DE-PBS Key Feature Evaluation Summary </a:t>
            </a:r>
          </a:p>
        </p:txBody>
      </p:sp>
      <p:sp>
        <p:nvSpPr>
          <p:cNvPr id="76803" name="Content Placeholder 2"/>
          <p:cNvSpPr>
            <a:spLocks noGrp="1"/>
          </p:cNvSpPr>
          <p:nvPr>
            <p:ph idx="1"/>
          </p:nvPr>
        </p:nvSpPr>
        <p:spPr>
          <a:xfrm>
            <a:off x="457200" y="2133600"/>
            <a:ext cx="8229600" cy="3535363"/>
          </a:xfrm>
        </p:spPr>
        <p:txBody>
          <a:bodyPr/>
          <a:lstStyle/>
          <a:p>
            <a:r>
              <a:rPr lang="en-US" sz="2400" dirty="0" smtClean="0"/>
              <a:t>Aligned with Delaware’s Key Features of PBS</a:t>
            </a:r>
          </a:p>
          <a:p>
            <a:r>
              <a:rPr lang="en-US" sz="2400" dirty="0" smtClean="0"/>
              <a:t>Goes beyond the basic SWPBS implementation</a:t>
            </a:r>
          </a:p>
          <a:p>
            <a:r>
              <a:rPr lang="en-US" sz="2400" dirty="0" smtClean="0"/>
              <a:t>Focus is on highlighting areas of strength and providing feedback on areas for improvement; not on getting a “high score”</a:t>
            </a:r>
          </a:p>
          <a:p>
            <a:r>
              <a:rPr lang="en-US" sz="2400" dirty="0" smtClean="0"/>
              <a:t>Provides qualitative information in combination with quantitative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DE Assessment of Strengths and Needs for PBS (DASNPBS)</a:t>
            </a:r>
            <a:endParaRPr lang="en-US" sz="4400" dirty="0"/>
          </a:p>
        </p:txBody>
      </p:sp>
      <p:sp>
        <p:nvSpPr>
          <p:cNvPr id="3" name="Content Placeholder 2"/>
          <p:cNvSpPr>
            <a:spLocks noGrp="1"/>
          </p:cNvSpPr>
          <p:nvPr>
            <p:ph sz="quarter" idx="1"/>
          </p:nvPr>
        </p:nvSpPr>
        <p:spPr/>
        <p:txBody>
          <a:bodyPr>
            <a:normAutofit/>
          </a:bodyPr>
          <a:lstStyle/>
          <a:p>
            <a:r>
              <a:rPr lang="en-US" dirty="0" smtClean="0"/>
              <a:t>Part A (Tier 1) has 4 sections:</a:t>
            </a:r>
          </a:p>
          <a:p>
            <a:pPr lvl="1"/>
            <a:r>
              <a:rPr lang="en-US" dirty="0" smtClean="0"/>
              <a:t>Program Development and Evaluation</a:t>
            </a:r>
          </a:p>
          <a:p>
            <a:pPr lvl="1"/>
            <a:r>
              <a:rPr lang="en-US" dirty="0" smtClean="0"/>
              <a:t>SW and Classroom-wide Systems</a:t>
            </a:r>
          </a:p>
          <a:p>
            <a:pPr lvl="1"/>
            <a:r>
              <a:rPr lang="en-US" dirty="0" smtClean="0"/>
              <a:t>Developing Self-Discipline</a:t>
            </a:r>
          </a:p>
          <a:p>
            <a:pPr lvl="1"/>
            <a:r>
              <a:rPr lang="en-US" dirty="0" smtClean="0"/>
              <a:t>Correcting Problem Behavior </a:t>
            </a:r>
          </a:p>
          <a:p>
            <a:r>
              <a:rPr lang="en-US" dirty="0" smtClean="0"/>
              <a:t>Available through end of school year</a:t>
            </a:r>
          </a:p>
          <a:p>
            <a:r>
              <a:rPr lang="en-US" dirty="0" smtClean="0"/>
              <a:t>DE-PBS Website: “Forms and Tools-Tier 1”</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Delaware PBS Project, 3/2010</a:t>
            </a:r>
            <a:endParaRPr lang="en-US"/>
          </a:p>
        </p:txBody>
      </p:sp>
      <p:pic>
        <p:nvPicPr>
          <p:cNvPr id="1027" name="Picture 3"/>
          <p:cNvPicPr>
            <a:picLocks noGrp="1" noChangeAspect="1" noChangeArrowheads="1"/>
          </p:cNvPicPr>
          <p:nvPr>
            <p:ph idx="1"/>
          </p:nvPr>
        </p:nvPicPr>
        <p:blipFill>
          <a:blip r:embed="rId3" cstate="print"/>
          <a:srcRect/>
          <a:stretch>
            <a:fillRect/>
          </a:stretch>
        </p:blipFill>
        <p:spPr bwMode="auto">
          <a:xfrm>
            <a:off x="-1066800" y="-1066800"/>
            <a:ext cx="11277600" cy="845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Delaware PBS Project, 3/2010</a:t>
            </a:r>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762000" y="-1219200"/>
            <a:ext cx="11323109" cy="8492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Phase 1 &amp; 2 Recognition </a:t>
            </a:r>
            <a:endParaRPr lang="en-US" sz="4400" dirty="0"/>
          </a:p>
        </p:txBody>
      </p:sp>
      <p:sp>
        <p:nvSpPr>
          <p:cNvPr id="3" name="Content Placeholder 2"/>
          <p:cNvSpPr>
            <a:spLocks noGrp="1"/>
          </p:cNvSpPr>
          <p:nvPr>
            <p:ph sz="quarter" idx="1"/>
          </p:nvPr>
        </p:nvSpPr>
        <p:spPr>
          <a:xfrm>
            <a:off x="304800" y="1589567"/>
            <a:ext cx="4876800" cy="4572000"/>
          </a:xfrm>
        </p:spPr>
        <p:txBody>
          <a:bodyPr>
            <a:normAutofit/>
          </a:bodyPr>
          <a:lstStyle/>
          <a:p>
            <a:r>
              <a:rPr lang="en-US" dirty="0" smtClean="0"/>
              <a:t>Team process</a:t>
            </a:r>
          </a:p>
          <a:p>
            <a:r>
              <a:rPr lang="en-US" dirty="0" smtClean="0"/>
              <a:t>Due June 29, 2012</a:t>
            </a:r>
          </a:p>
          <a:p>
            <a:r>
              <a:rPr lang="en-US" dirty="0" smtClean="0"/>
              <a:t>DE-PBS Website: Recognition</a:t>
            </a:r>
          </a:p>
          <a:p>
            <a:pPr lvl="1"/>
            <a:r>
              <a:rPr lang="en-US" dirty="0" smtClean="0"/>
              <a:t>Application</a:t>
            </a:r>
          </a:p>
          <a:p>
            <a:pPr lvl="1"/>
            <a:r>
              <a:rPr lang="en-US" dirty="0" smtClean="0"/>
              <a:t>FAQ document </a:t>
            </a:r>
          </a:p>
          <a:p>
            <a:pPr lvl="1"/>
            <a:r>
              <a:rPr lang="en-US" dirty="0" smtClean="0"/>
              <a:t>Reflection Question Guide</a:t>
            </a:r>
          </a:p>
          <a:p>
            <a:r>
              <a:rPr lang="en-US" dirty="0" smtClean="0"/>
              <a:t>Banner addition discussion</a:t>
            </a:r>
          </a:p>
          <a:p>
            <a:r>
              <a:rPr lang="en-US" dirty="0" smtClean="0"/>
              <a:t>Phase SWPBS 3: Basic Targeted Tier 2</a:t>
            </a:r>
          </a:p>
          <a:p>
            <a:endParaRPr lang="en-US" dirty="0" smtClean="0"/>
          </a:p>
          <a:p>
            <a:endParaRPr lang="en-US" dirty="0" smtClean="0"/>
          </a:p>
          <a:p>
            <a:pPr>
              <a:buNone/>
            </a:pPr>
            <a:endParaRPr lang="en-US" dirty="0"/>
          </a:p>
        </p:txBody>
      </p:sp>
      <p:pic>
        <p:nvPicPr>
          <p:cNvPr id="21506" name="Picture 2"/>
          <p:cNvPicPr>
            <a:picLocks noGrp="1" noChangeAspect="1" noChangeArrowheads="1"/>
          </p:cNvPicPr>
          <p:nvPr>
            <p:ph sz="quarter" idx="2"/>
          </p:nvPr>
        </p:nvPicPr>
        <p:blipFill>
          <a:blip r:embed="rId3" cstate="print"/>
          <a:stretch>
            <a:fillRect/>
          </a:stretch>
        </p:blipFill>
        <p:spPr bwMode="auto">
          <a:xfrm>
            <a:off x="5040315" y="1611839"/>
            <a:ext cx="3495670" cy="4526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rotWithShape="1">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l="30234" t="9668" r="27578" b="5663"/>
          <a:stretch/>
        </p:blipFill>
        <p:spPr bwMode="auto">
          <a:xfrm>
            <a:off x="2357982" y="65315"/>
            <a:ext cx="4278198" cy="6868885"/>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solidFill>
                  <a:schemeClr val="accent1"/>
                </a:solidFill>
              </a14:hiddenFill>
            </a:ext>
            <a:ext uri="{91240B29-F687-4F45-9708-019B960494DF}">
              <a14:hiddenLine xmlns=""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Bullying Prevention</a:t>
            </a:r>
            <a:endParaRPr lang="en-US" dirty="0"/>
          </a:p>
        </p:txBody>
      </p:sp>
      <p:sp>
        <p:nvSpPr>
          <p:cNvPr id="3" name="Subtitle 2"/>
          <p:cNvSpPr>
            <a:spLocks noGrp="1"/>
          </p:cNvSpPr>
          <p:nvPr>
            <p:ph type="subTitle" idx="1"/>
          </p:nvPr>
        </p:nvSpPr>
        <p:spPr/>
        <p:txBody>
          <a:bodyPr/>
          <a:lstStyle/>
          <a:p>
            <a:endParaRPr lang="en-US"/>
          </a:p>
        </p:txBody>
      </p:sp>
      <p:pic>
        <p:nvPicPr>
          <p:cNvPr id="4098" name="Picture 2" descr="C:\Users\hearn\AppData\Local\Microsoft\Windows\Temporary Internet Files\Content.IE5\BWWBFBM1\MC900232130[1].wmf"/>
          <p:cNvPicPr>
            <a:picLocks noChangeAspect="1" noChangeArrowheads="1"/>
          </p:cNvPicPr>
          <p:nvPr/>
        </p:nvPicPr>
        <p:blipFill>
          <a:blip r:embed="rId3" cstate="print"/>
          <a:srcRect/>
          <a:stretch>
            <a:fillRect/>
          </a:stretch>
        </p:blipFill>
        <p:spPr bwMode="auto">
          <a:xfrm>
            <a:off x="3276600" y="1676400"/>
            <a:ext cx="2756026" cy="27044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228600" y="-533400"/>
            <a:ext cx="96774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0" y="-228600"/>
            <a:ext cx="9617075"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solidFill>
            <a:srgbClr val="FFCC00"/>
          </a:solidFill>
          <a:ln>
            <a:solidFill>
              <a:schemeClr val="tx2">
                <a:lumMod val="75000"/>
              </a:schemeClr>
            </a:solidFill>
          </a:ln>
        </p:spPr>
        <p:txBody>
          <a:bodyPr>
            <a:noAutofit/>
          </a:bodyPr>
          <a:lstStyle/>
          <a:p>
            <a:r>
              <a:rPr lang="en-US" sz="3600" b="1" dirty="0" smtClean="0"/>
              <a:t/>
            </a:r>
            <a:br>
              <a:rPr lang="en-US" sz="3600" b="1" dirty="0" smtClean="0"/>
            </a:br>
            <a:r>
              <a:rPr lang="en-US" sz="3600" b="1" dirty="0" smtClean="0">
                <a:solidFill>
                  <a:schemeClr val="tx2">
                    <a:lumMod val="75000"/>
                  </a:schemeClr>
                </a:solidFill>
              </a:rPr>
              <a:t>Anti-Bullying </a:t>
            </a:r>
            <a:r>
              <a:rPr lang="en-US" sz="3600" b="1" dirty="0" err="1" smtClean="0">
                <a:solidFill>
                  <a:schemeClr val="tx2">
                    <a:lumMod val="75000"/>
                  </a:schemeClr>
                </a:solidFill>
              </a:rPr>
              <a:t>Powerpoints</a:t>
            </a:r>
            <a:endParaRPr lang="en-US" sz="3600" b="1" dirty="0">
              <a:solidFill>
                <a:schemeClr val="tx2">
                  <a:lumMod val="75000"/>
                </a:schemeClr>
              </a:solidFill>
            </a:endParaRPr>
          </a:p>
        </p:txBody>
      </p:sp>
      <p:sp>
        <p:nvSpPr>
          <p:cNvPr id="3" name="Content Placeholder 2"/>
          <p:cNvSpPr>
            <a:spLocks noGrp="1"/>
          </p:cNvSpPr>
          <p:nvPr>
            <p:ph idx="1"/>
          </p:nvPr>
        </p:nvSpPr>
        <p:spPr>
          <a:xfrm>
            <a:off x="457200" y="1676400"/>
            <a:ext cx="8229600" cy="4876800"/>
          </a:xfrm>
        </p:spPr>
        <p:txBody>
          <a:bodyPr>
            <a:normAutofit lnSpcReduction="10000"/>
          </a:bodyPr>
          <a:lstStyle/>
          <a:p>
            <a:pPr marL="514350" indent="-514350">
              <a:buFont typeface="+mj-lt"/>
              <a:buAutoNum type="arabicPeriod"/>
            </a:pPr>
            <a:endParaRPr lang="en-US" sz="2800" dirty="0" smtClean="0"/>
          </a:p>
          <a:p>
            <a:pPr marL="514350" indent="-514350">
              <a:buNone/>
            </a:pPr>
            <a:r>
              <a:rPr lang="en-US" sz="2800" dirty="0" smtClean="0"/>
              <a:t>Detailed Anti-Bullying Presentations: </a:t>
            </a:r>
          </a:p>
          <a:p>
            <a:pPr lvl="1"/>
            <a:endParaRPr lang="en-US" sz="1600" dirty="0" smtClean="0"/>
          </a:p>
          <a:p>
            <a:pPr lvl="1"/>
            <a:r>
              <a:rPr lang="en-US" sz="1800" dirty="0" smtClean="0"/>
              <a:t>Identify </a:t>
            </a:r>
            <a:r>
              <a:rPr lang="en-US" sz="1800" b="1" dirty="0" smtClean="0"/>
              <a:t>DE DOE policies</a:t>
            </a:r>
            <a:r>
              <a:rPr lang="en-US" sz="1800" dirty="0" smtClean="0"/>
              <a:t>, procedures, and resources related to bullying</a:t>
            </a:r>
          </a:p>
          <a:p>
            <a:pPr lvl="1"/>
            <a:endParaRPr lang="en-US" sz="1800" dirty="0" smtClean="0">
              <a:cs typeface="Arial" charset="0"/>
            </a:endParaRPr>
          </a:p>
          <a:p>
            <a:pPr lvl="1"/>
            <a:r>
              <a:rPr lang="en-US" sz="1800" dirty="0" smtClean="0">
                <a:cs typeface="Arial" charset="0"/>
              </a:rPr>
              <a:t>Provide a wealth of </a:t>
            </a:r>
            <a:r>
              <a:rPr lang="en-US" sz="1800" b="1" dirty="0" smtClean="0">
                <a:cs typeface="Arial" charset="0"/>
              </a:rPr>
              <a:t>practical information for school personnel, </a:t>
            </a:r>
            <a:r>
              <a:rPr lang="en-US" sz="1800" dirty="0" smtClean="0">
                <a:cs typeface="Arial" charset="0"/>
              </a:rPr>
              <a:t>including how to: </a:t>
            </a:r>
          </a:p>
          <a:p>
            <a:pPr lvl="1">
              <a:buNone/>
            </a:pPr>
            <a:r>
              <a:rPr lang="en-US" sz="1800" dirty="0">
                <a:cs typeface="Arial" charset="0"/>
              </a:rPr>
              <a:t>	</a:t>
            </a:r>
            <a:r>
              <a:rPr lang="en-US" sz="1800" dirty="0" smtClean="0">
                <a:cs typeface="Arial" charset="0"/>
              </a:rPr>
              <a:t>	1) measure &amp; identify bullying behaviors, </a:t>
            </a:r>
          </a:p>
          <a:p>
            <a:pPr lvl="1">
              <a:buNone/>
            </a:pPr>
            <a:r>
              <a:rPr lang="en-US" sz="1800" dirty="0">
                <a:cs typeface="Arial" charset="0"/>
              </a:rPr>
              <a:t>	</a:t>
            </a:r>
            <a:r>
              <a:rPr lang="en-US" sz="1800" dirty="0" smtClean="0">
                <a:cs typeface="Arial" charset="0"/>
              </a:rPr>
              <a:t>	2) select the most appropriate anti-bullying programs for your school, and </a:t>
            </a:r>
          </a:p>
          <a:p>
            <a:pPr lvl="1">
              <a:buNone/>
            </a:pPr>
            <a:r>
              <a:rPr lang="en-US" sz="1800" dirty="0">
                <a:cs typeface="Arial" charset="0"/>
              </a:rPr>
              <a:t>	</a:t>
            </a:r>
            <a:r>
              <a:rPr lang="en-US" sz="1800" dirty="0" smtClean="0">
                <a:cs typeface="Arial" charset="0"/>
              </a:rPr>
              <a:t>	3) coordinate anti-bullying efforts with students and parents</a:t>
            </a:r>
          </a:p>
          <a:p>
            <a:pPr lvl="1">
              <a:buNone/>
            </a:pPr>
            <a:endParaRPr lang="en-US" sz="1800" dirty="0" smtClean="0">
              <a:cs typeface="Arial" charset="0"/>
            </a:endParaRPr>
          </a:p>
          <a:p>
            <a:pPr lvl="1"/>
            <a:r>
              <a:rPr lang="en-US" sz="1800" b="1" dirty="0" smtClean="0">
                <a:cs typeface="Arial" charset="0"/>
              </a:rPr>
              <a:t>Educate students about bullying </a:t>
            </a:r>
            <a:r>
              <a:rPr lang="en-US" sz="1800" dirty="0" smtClean="0">
                <a:cs typeface="Arial" charset="0"/>
              </a:rPr>
              <a:t>, specifically how to:</a:t>
            </a:r>
          </a:p>
          <a:p>
            <a:pPr lvl="1">
              <a:buNone/>
            </a:pPr>
            <a:r>
              <a:rPr lang="en-US" sz="1800" dirty="0" smtClean="0">
                <a:cs typeface="Arial" charset="0"/>
              </a:rPr>
              <a:t>		1) define a range of bullying behaviors, and</a:t>
            </a:r>
          </a:p>
          <a:p>
            <a:pPr lvl="1">
              <a:buNone/>
            </a:pPr>
            <a:r>
              <a:rPr lang="en-US" sz="1800" dirty="0" smtClean="0">
                <a:cs typeface="Arial" charset="0"/>
              </a:rPr>
              <a:t>		2) notify the school about bullying incidents they have witnessed and/or    </a:t>
            </a:r>
          </a:p>
          <a:p>
            <a:pPr lvl="1">
              <a:buNone/>
            </a:pPr>
            <a:r>
              <a:rPr lang="en-US" sz="1800" dirty="0" smtClean="0">
                <a:cs typeface="Arial" charset="0"/>
              </a:rPr>
              <a:t>              experienced.</a:t>
            </a:r>
          </a:p>
          <a:p>
            <a:pPr marL="514350" indent="-514350">
              <a:buFont typeface="+mj-lt"/>
              <a:buAutoNum type="arabicPeriod"/>
            </a:pP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286000" y="609600"/>
            <a:ext cx="4400550" cy="762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rmAutofit fontScale="90000"/>
          </a:bodyPr>
          <a:lstStyle/>
          <a:p>
            <a:r>
              <a:rPr lang="en-US" b="1" dirty="0" smtClean="0">
                <a:solidFill>
                  <a:schemeClr val="tx1"/>
                </a:solidFill>
              </a:rPr>
              <a:t>DE-PBS Key Feature Evaluation Structure</a:t>
            </a:r>
            <a:r>
              <a:rPr lang="en-US"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br>
            <a:endParaRPr lang="en-US" dirty="0"/>
          </a:p>
        </p:txBody>
      </p:sp>
      <p:graphicFrame>
        <p:nvGraphicFramePr>
          <p:cNvPr id="5" name="Content Placeholder 4"/>
          <p:cNvGraphicFramePr>
            <a:graphicFrameLocks noGrp="1"/>
          </p:cNvGraphicFramePr>
          <p:nvPr>
            <p:ph idx="1"/>
          </p:nvPr>
        </p:nvGraphicFramePr>
        <p:xfrm>
          <a:off x="457200" y="2133600"/>
          <a:ext cx="8229600" cy="3729787"/>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038600"/>
                <a:gridCol w="4191000"/>
              </a:tblGrid>
              <a:tr h="1042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PBS Tier 1: Program Development &amp; Evaluation</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Prevention: Implementing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&amp; CR Systems</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610051">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Data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Problem-Solving Teams</a:t>
                      </a:r>
                    </a:p>
                    <a:p>
                      <a:pPr marL="0" marR="0" lvl="0"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Professional Development &amp;                         </a:t>
                      </a:r>
                    </a:p>
                    <a:p>
                      <a:pPr marL="0" marR="0" lvl="0"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      Resources</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Positive Relations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Inclusive Planning &amp; Implementation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Helvetica Neue" pitchFamily="29" charset="0"/>
                          <a:ea typeface="Geneva" pitchFamily="29" charset="0"/>
                          <a:cs typeface="Geneva" pitchFamily="29" charset="0"/>
                        </a:rPr>
                        <a:t>Expectations/Teaching</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77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Correcting Problem Behavior</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Developing Self Discipline</a:t>
                      </a:r>
                    </a:p>
                    <a:p>
                      <a:pPr algn="ctr"/>
                      <a:endParaRPr lang="en-US"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solidFill>
            <a:srgbClr val="FFCC00"/>
          </a:solidFill>
          <a:ln>
            <a:solidFill>
              <a:schemeClr val="tx2">
                <a:lumMod val="75000"/>
              </a:schemeClr>
            </a:solidFill>
          </a:ln>
        </p:spPr>
        <p:txBody>
          <a:bodyPr>
            <a:noAutofit/>
          </a:bodyPr>
          <a:lstStyle/>
          <a:p>
            <a:r>
              <a:rPr lang="en-US" sz="3600" b="1" dirty="0" smtClean="0"/>
              <a:t/>
            </a:r>
            <a:br>
              <a:rPr lang="en-US" sz="3600" b="1" dirty="0" smtClean="0"/>
            </a:br>
            <a:r>
              <a:rPr lang="en-US" sz="3600" b="1" dirty="0" smtClean="0">
                <a:solidFill>
                  <a:schemeClr val="tx2">
                    <a:lumMod val="75000"/>
                  </a:schemeClr>
                </a:solidFill>
              </a:rPr>
              <a:t>Anti-Bullying Documents</a:t>
            </a:r>
            <a:endParaRPr lang="en-US" sz="3600" b="1" dirty="0">
              <a:solidFill>
                <a:schemeClr val="tx2">
                  <a:lumMod val="75000"/>
                </a:schemeClr>
              </a:solidFill>
            </a:endParaRPr>
          </a:p>
        </p:txBody>
      </p:sp>
      <p:sp>
        <p:nvSpPr>
          <p:cNvPr id="3" name="Content Placeholder 2"/>
          <p:cNvSpPr>
            <a:spLocks noGrp="1"/>
          </p:cNvSpPr>
          <p:nvPr>
            <p:ph idx="1"/>
          </p:nvPr>
        </p:nvSpPr>
        <p:spPr>
          <a:xfrm>
            <a:off x="762000" y="1828800"/>
            <a:ext cx="7848600" cy="4800600"/>
          </a:xfrm>
        </p:spPr>
        <p:txBody>
          <a:bodyPr>
            <a:normAutofit fontScale="62500" lnSpcReduction="20000"/>
          </a:bodyPr>
          <a:lstStyle/>
          <a:p>
            <a:pPr marL="514350" indent="-514350">
              <a:buFont typeface="+mj-lt"/>
              <a:buAutoNum type="arabicPeriod"/>
            </a:pPr>
            <a:endParaRPr lang="en-US" sz="2800" dirty="0" smtClean="0"/>
          </a:p>
          <a:p>
            <a:pPr marL="514350" indent="-514350">
              <a:buFont typeface="+mj-lt"/>
              <a:buAutoNum type="arabicPeriod"/>
            </a:pPr>
            <a:r>
              <a:rPr lang="en-US" sz="2800" b="1" dirty="0" smtClean="0"/>
              <a:t>Age-appropriate posters for school hallways</a:t>
            </a:r>
          </a:p>
          <a:p>
            <a:pPr marL="514350" indent="-514350">
              <a:buFont typeface="+mj-lt"/>
              <a:buAutoNum type="arabicPeriod"/>
            </a:pPr>
            <a:endParaRPr lang="en-US" sz="2800" dirty="0" smtClean="0"/>
          </a:p>
          <a:p>
            <a:pPr marL="514350" indent="-514350">
              <a:buFont typeface="+mj-lt"/>
              <a:buAutoNum type="arabicPeriod"/>
            </a:pPr>
            <a:r>
              <a:rPr lang="en-US" sz="2800" b="1" dirty="0" smtClean="0"/>
              <a:t>Templates for staff and student reports of bullying</a:t>
            </a:r>
          </a:p>
          <a:p>
            <a:pPr marL="514350" indent="-514350">
              <a:buFont typeface="+mj-lt"/>
              <a:buAutoNum type="arabicPeriod"/>
            </a:pPr>
            <a:endParaRPr lang="en-US" sz="2800" dirty="0" smtClean="0"/>
          </a:p>
          <a:p>
            <a:pPr marL="514350" indent="-514350">
              <a:buFont typeface="+mj-lt"/>
              <a:buAutoNum type="arabicPeriod"/>
            </a:pPr>
            <a:r>
              <a:rPr lang="en-US" sz="2800" b="1" dirty="0" smtClean="0"/>
              <a:t>Anti-bullying contracts and pledges</a:t>
            </a:r>
          </a:p>
          <a:p>
            <a:pPr marL="514350" indent="-514350">
              <a:buFont typeface="+mj-lt"/>
              <a:buAutoNum type="arabicPeriod"/>
            </a:pPr>
            <a:endParaRPr lang="en-US" sz="2800" dirty="0" smtClean="0"/>
          </a:p>
          <a:p>
            <a:pPr marL="514350" indent="-514350">
              <a:buFont typeface="+mj-lt"/>
              <a:buAutoNum type="arabicPeriod"/>
            </a:pPr>
            <a:r>
              <a:rPr lang="en-US" sz="2800" b="1" dirty="0" smtClean="0"/>
              <a:t>Clear definitions of positive vs. negative behaviors</a:t>
            </a:r>
          </a:p>
          <a:p>
            <a:pPr marL="914400" lvl="1" indent="-514350"/>
            <a:r>
              <a:rPr lang="en-US" sz="2900" dirty="0" smtClean="0"/>
              <a:t>Tattling vs. telling</a:t>
            </a:r>
          </a:p>
          <a:p>
            <a:pPr marL="914400" lvl="1" indent="-514350"/>
            <a:r>
              <a:rPr lang="en-US" sz="2900" dirty="0" smtClean="0"/>
              <a:t>Sexual harassment vs.  Flirting</a:t>
            </a:r>
          </a:p>
          <a:p>
            <a:pPr marL="914400" lvl="1" indent="-514350"/>
            <a:r>
              <a:rPr lang="en-US" sz="2900" dirty="0" smtClean="0"/>
              <a:t>Straight thinking vs. crooked thinking</a:t>
            </a:r>
          </a:p>
          <a:p>
            <a:pPr marL="914400" lvl="1" indent="-514350"/>
            <a:endParaRPr lang="en-US" sz="2400" dirty="0" smtClean="0"/>
          </a:p>
          <a:p>
            <a:pPr marL="514350" indent="-514350">
              <a:buFont typeface="+mj-lt"/>
              <a:buAutoNum type="arabicPeriod"/>
            </a:pPr>
            <a:r>
              <a:rPr lang="en-US" sz="2900" b="1" dirty="0" smtClean="0"/>
              <a:t>Training documents for staff PD</a:t>
            </a:r>
          </a:p>
          <a:p>
            <a:pPr marL="914400" lvl="1" indent="-514350"/>
            <a:r>
              <a:rPr lang="en-US" dirty="0" smtClean="0"/>
              <a:t>Signs and symptoms of bullying to look for</a:t>
            </a:r>
          </a:p>
          <a:p>
            <a:pPr marL="914400" lvl="1" indent="-514350"/>
            <a:r>
              <a:rPr lang="en-US" dirty="0" smtClean="0"/>
              <a:t>Bully prevention matrices</a:t>
            </a:r>
          </a:p>
          <a:p>
            <a:pPr marL="914400" lvl="1" indent="-514350"/>
            <a:r>
              <a:rPr lang="en-US" i="1" dirty="0" smtClean="0"/>
              <a:t>Bully Prevention and Positive Behavior Support </a:t>
            </a:r>
            <a:r>
              <a:rPr lang="en-US" sz="2600" dirty="0" smtClean="0"/>
              <a:t>(Free ES and MS level text by Ross, Horner, and Stiller go to </a:t>
            </a:r>
            <a:r>
              <a:rPr lang="en-US" sz="2600" dirty="0" smtClean="0">
                <a:hlinkClick r:id="rId3"/>
              </a:rPr>
              <a:t>www.delawarepbs.org</a:t>
            </a:r>
            <a:r>
              <a:rPr lang="en-US" sz="2600" dirty="0" smtClean="0"/>
              <a:t> to download)</a:t>
            </a:r>
          </a:p>
          <a:p>
            <a:pPr marL="914400" lvl="1" indent="-514350"/>
            <a:endParaRPr lang="en-US" dirty="0" smtClean="0"/>
          </a:p>
          <a:p>
            <a:pPr marL="514350" indent="-514350">
              <a:buFont typeface="+mj-lt"/>
              <a:buAutoNum type="arabicPeriod"/>
            </a:pP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2286000" y="609600"/>
            <a:ext cx="4400550" cy="762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52400"/>
            <a:ext cx="9062509" cy="6949282"/>
          </a:xfrm>
          <a:prstGeom prst="rect">
            <a:avLst/>
          </a:prstGeom>
          <a:noFill/>
          <a:ln w="9525">
            <a:noFill/>
            <a:miter lim="800000"/>
            <a:headEnd/>
            <a:tailEnd/>
          </a:ln>
        </p:spPr>
      </p:pic>
      <p:sp>
        <p:nvSpPr>
          <p:cNvPr id="5" name="Up Arrow 4"/>
          <p:cNvSpPr/>
          <p:nvPr/>
        </p:nvSpPr>
        <p:spPr>
          <a:xfrm rot="18613379">
            <a:off x="6742482" y="1217305"/>
            <a:ext cx="604100" cy="21732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solidFill>
            <a:srgbClr val="FFCC00"/>
          </a:solidFill>
          <a:ln>
            <a:solidFill>
              <a:schemeClr val="tx2">
                <a:lumMod val="75000"/>
              </a:schemeClr>
            </a:solidFill>
          </a:ln>
        </p:spPr>
        <p:txBody>
          <a:bodyPr>
            <a:noAutofit/>
          </a:bodyPr>
          <a:lstStyle/>
          <a:p>
            <a:r>
              <a:rPr lang="en-US" sz="3600" b="1" dirty="0" smtClean="0"/>
              <a:t/>
            </a:r>
            <a:br>
              <a:rPr lang="en-US" sz="3600" b="1" dirty="0" smtClean="0"/>
            </a:br>
            <a:r>
              <a:rPr lang="en-US" sz="3600" b="1" dirty="0" smtClean="0">
                <a:solidFill>
                  <a:schemeClr val="tx2">
                    <a:lumMod val="75000"/>
                  </a:schemeClr>
                </a:solidFill>
              </a:rPr>
              <a:t>Links to Anti-Bullying Internet Resources</a:t>
            </a:r>
            <a:endParaRPr lang="en-US" sz="3600" b="1" dirty="0">
              <a:solidFill>
                <a:schemeClr val="tx2">
                  <a:lumMod val="75000"/>
                </a:schemeClr>
              </a:solidFill>
            </a:endParaRPr>
          </a:p>
        </p:txBody>
      </p:sp>
      <p:sp>
        <p:nvSpPr>
          <p:cNvPr id="3" name="Content Placeholder 2"/>
          <p:cNvSpPr>
            <a:spLocks noGrp="1"/>
          </p:cNvSpPr>
          <p:nvPr>
            <p:ph idx="1"/>
          </p:nvPr>
        </p:nvSpPr>
        <p:spPr>
          <a:xfrm>
            <a:off x="0" y="2057400"/>
            <a:ext cx="8229600" cy="4221163"/>
          </a:xfrm>
        </p:spPr>
        <p:txBody>
          <a:bodyPr>
            <a:normAutofit/>
          </a:bodyPr>
          <a:lstStyle/>
          <a:p>
            <a:pPr lvl="1">
              <a:buNone/>
            </a:pPr>
            <a:endParaRPr lang="en-US" sz="1100" dirty="0" smtClean="0">
              <a:cs typeface="Arial" charset="0"/>
            </a:endParaRPr>
          </a:p>
          <a:p>
            <a:pPr lvl="1"/>
            <a:r>
              <a:rPr lang="en-US" sz="2000" dirty="0" smtClean="0">
                <a:cs typeface="Arial" charset="0"/>
              </a:rPr>
              <a:t>National Anti-Bullying Campaigns</a:t>
            </a:r>
          </a:p>
          <a:p>
            <a:pPr marL="1314450" lvl="2" indent="-514350"/>
            <a:r>
              <a:rPr lang="en-US" sz="1800" i="1" dirty="0" smtClean="0"/>
              <a:t>Stop Bullying Now</a:t>
            </a:r>
          </a:p>
          <a:p>
            <a:pPr marL="1314450" lvl="2" indent="-514350"/>
            <a:r>
              <a:rPr lang="en-US" sz="1800" i="1" dirty="0" smtClean="0"/>
              <a:t>The Trevor Project (for LGBTQ)</a:t>
            </a:r>
          </a:p>
          <a:p>
            <a:pPr marL="1314450" lvl="2" indent="-514350"/>
            <a:r>
              <a:rPr lang="en-US" sz="1800" i="1" dirty="0" smtClean="0"/>
              <a:t>It Gets Better Project</a:t>
            </a:r>
            <a:endParaRPr lang="en-US" sz="1000" i="1" dirty="0" smtClean="0"/>
          </a:p>
          <a:p>
            <a:pPr marL="1314450" lvl="2" indent="-514350"/>
            <a:endParaRPr lang="en-US" sz="1000" i="1" dirty="0" smtClean="0"/>
          </a:p>
          <a:p>
            <a:pPr marL="914400" lvl="1" indent="-514350"/>
            <a:r>
              <a:rPr lang="en-US" sz="2200" dirty="0" smtClean="0"/>
              <a:t>Multi-Media Presentations</a:t>
            </a:r>
          </a:p>
          <a:p>
            <a:pPr marL="1314450" lvl="2" indent="-514350"/>
            <a:endParaRPr lang="en-US" sz="1800" i="1" dirty="0"/>
          </a:p>
        </p:txBody>
      </p:sp>
      <p:pic>
        <p:nvPicPr>
          <p:cNvPr id="2050" name="Picture 2"/>
          <p:cNvPicPr>
            <a:picLocks noChangeAspect="1" noChangeArrowheads="1"/>
          </p:cNvPicPr>
          <p:nvPr/>
        </p:nvPicPr>
        <p:blipFill>
          <a:blip r:embed="rId3" cstate="print"/>
          <a:srcRect/>
          <a:stretch>
            <a:fillRect/>
          </a:stretch>
        </p:blipFill>
        <p:spPr bwMode="auto">
          <a:xfrm>
            <a:off x="2286000" y="609600"/>
            <a:ext cx="4400550" cy="762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62000" y="5410200"/>
            <a:ext cx="4752975" cy="1097852"/>
          </a:xfrm>
          <a:prstGeom prst="rect">
            <a:avLst/>
          </a:prstGeom>
          <a:ln w="57150">
            <a:solidFill>
              <a:schemeClr val="tx2">
                <a:lumMod val="75000"/>
              </a:schemeClr>
            </a:solidFill>
            <a:headEnd/>
            <a:tailEnd/>
          </a:ln>
        </p:spPr>
        <p:style>
          <a:lnRef idx="2">
            <a:schemeClr val="accent1"/>
          </a:lnRef>
          <a:fillRef idx="1">
            <a:schemeClr val="lt1"/>
          </a:fillRef>
          <a:effectRef idx="0">
            <a:schemeClr val="accent1"/>
          </a:effectRef>
          <a:fontRef idx="minor">
            <a:schemeClr val="dk1"/>
          </a:fontRef>
        </p:style>
      </p:pic>
      <p:pic>
        <p:nvPicPr>
          <p:cNvPr id="3074" name="Picture 2"/>
          <p:cNvPicPr>
            <a:picLocks noChangeAspect="1" noChangeArrowheads="1"/>
          </p:cNvPicPr>
          <p:nvPr/>
        </p:nvPicPr>
        <p:blipFill>
          <a:blip r:embed="rId5" cstate="print"/>
          <a:srcRect/>
          <a:stretch>
            <a:fillRect/>
          </a:stretch>
        </p:blipFill>
        <p:spPr bwMode="auto">
          <a:xfrm>
            <a:off x="5943600" y="2286000"/>
            <a:ext cx="2875156" cy="2105025"/>
          </a:xfrm>
          <a:prstGeom prst="rect">
            <a:avLst/>
          </a:prstGeom>
          <a:ln w="57150" cap="sq" cmpd="sng">
            <a:solidFill>
              <a:schemeClr val="tx2">
                <a:lumMod val="75000"/>
              </a:schemeClr>
            </a:solidFill>
            <a:headEnd/>
            <a:tailEnd/>
          </a:ln>
          <a:scene3d>
            <a:camera prst="orthographicFront"/>
            <a:lightRig rig="threePt" dir="t"/>
          </a:scene3d>
          <a:sp3d extrusionH="19050" contourW="12700">
            <a:bevelT/>
          </a:sp3d>
        </p:spPr>
        <p:style>
          <a:lnRef idx="2">
            <a:schemeClr val="accent1"/>
          </a:lnRef>
          <a:fillRef idx="1">
            <a:schemeClr val="lt1"/>
          </a:fillRef>
          <a:effectRef idx="0">
            <a:schemeClr val="accent1"/>
          </a:effectRef>
          <a:fontRef idx="minor">
            <a:schemeClr val="dk1"/>
          </a:fontRef>
        </p:style>
      </p:pic>
      <p:pic>
        <p:nvPicPr>
          <p:cNvPr id="1026" name="Picture 2"/>
          <p:cNvPicPr>
            <a:picLocks noChangeAspect="1" noChangeArrowheads="1"/>
          </p:cNvPicPr>
          <p:nvPr/>
        </p:nvPicPr>
        <p:blipFill>
          <a:blip r:embed="rId6" cstate="print"/>
          <a:srcRect/>
          <a:stretch>
            <a:fillRect/>
          </a:stretch>
        </p:blipFill>
        <p:spPr bwMode="auto">
          <a:xfrm>
            <a:off x="4267200" y="4191000"/>
            <a:ext cx="3386364" cy="1643062"/>
          </a:xfrm>
          <a:prstGeom prst="rect">
            <a:avLst/>
          </a:prstGeom>
          <a:ln w="57150">
            <a:solidFill>
              <a:schemeClr val="tx2">
                <a:lumMod val="75000"/>
              </a:schemeClr>
            </a:solidFill>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228600" y="0"/>
            <a:ext cx="9265709" cy="694928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lstStyle/>
          <a:p>
            <a:r>
              <a:rPr lang="en-US" dirty="0" smtClean="0"/>
              <a:t>What’s going on in your district?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Coaching</a:t>
            </a:r>
            <a:endParaRPr lang="en-US" dirty="0"/>
          </a:p>
        </p:txBody>
      </p:sp>
      <p:sp>
        <p:nvSpPr>
          <p:cNvPr id="5" name="Subtitle 4"/>
          <p:cNvSpPr>
            <a:spLocks noGrp="1"/>
          </p:cNvSpPr>
          <p:nvPr>
            <p:ph type="subTitle" idx="1"/>
          </p:nvPr>
        </p:nvSpPr>
        <p:spPr/>
        <p:txBody>
          <a:bodyPr/>
          <a:lstStyle/>
          <a:p>
            <a:r>
              <a:rPr lang="en-US" dirty="0" smtClean="0"/>
              <a:t>End of the Year &amp; Summer</a:t>
            </a:r>
            <a:endParaRPr lang="en-US" dirty="0"/>
          </a:p>
        </p:txBody>
      </p:sp>
      <p:pic>
        <p:nvPicPr>
          <p:cNvPr id="5122" name="Picture 2" descr="C:\Users\hearn\AppData\Local\Microsoft\Windows\Temporary Internet Files\Content.IE5\63737VSU\MC900288976[1].wmf"/>
          <p:cNvPicPr>
            <a:picLocks noChangeAspect="1" noChangeArrowheads="1"/>
          </p:cNvPicPr>
          <p:nvPr/>
        </p:nvPicPr>
        <p:blipFill>
          <a:blip r:embed="rId3" cstate="print"/>
          <a:srcRect/>
          <a:stretch>
            <a:fillRect/>
          </a:stretch>
        </p:blipFill>
        <p:spPr bwMode="auto">
          <a:xfrm>
            <a:off x="2895600" y="1905000"/>
            <a:ext cx="3806185" cy="251235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quarter" idx="2"/>
          </p:nvPr>
        </p:nvSpPr>
        <p:spPr/>
        <p:txBody>
          <a:bodyPr>
            <a:normAutofit fontScale="92500" lnSpcReduction="10000"/>
          </a:bodyPr>
          <a:lstStyle/>
          <a:p>
            <a:pPr lvl="0"/>
            <a:r>
              <a:rPr lang="en-US" sz="3200" dirty="0" smtClean="0"/>
              <a:t>Communicates (by personal email) scheduled statewide PD to team leaders </a:t>
            </a:r>
          </a:p>
          <a:p>
            <a:pPr lvl="0"/>
            <a:r>
              <a:rPr lang="en-US" sz="3200" dirty="0" smtClean="0"/>
              <a:t>Coordinates substitutes for PD with DOE,</a:t>
            </a:r>
          </a:p>
          <a:p>
            <a:pPr lvl="0"/>
            <a:r>
              <a:rPr lang="en-US" sz="3200" dirty="0" smtClean="0"/>
              <a:t>Attends PD sessions</a:t>
            </a:r>
          </a:p>
          <a:p>
            <a:endParaRPr lang="en-US" dirty="0"/>
          </a:p>
        </p:txBody>
      </p:sp>
      <p:sp>
        <p:nvSpPr>
          <p:cNvPr id="8" name="Content Placeholder 7"/>
          <p:cNvSpPr>
            <a:spLocks noGrp="1"/>
          </p:cNvSpPr>
          <p:nvPr>
            <p:ph sz="quarter" idx="4"/>
          </p:nvPr>
        </p:nvSpPr>
        <p:spPr/>
        <p:txBody>
          <a:bodyPr>
            <a:normAutofit fontScale="92500" lnSpcReduction="10000"/>
          </a:bodyPr>
          <a:lstStyle/>
          <a:p>
            <a:pPr lvl="0"/>
            <a:r>
              <a:rPr lang="en-US" sz="3200" dirty="0" smtClean="0"/>
              <a:t>Attends cadre meetings, shares information with team leaders, and follows up with required tasks</a:t>
            </a:r>
          </a:p>
          <a:p>
            <a:pPr lvl="0"/>
            <a:r>
              <a:rPr lang="en-US" sz="3200" dirty="0" smtClean="0"/>
              <a:t>Meets with team leaders and/or building teams</a:t>
            </a:r>
          </a:p>
          <a:p>
            <a:endParaRPr lang="en-US" sz="3200" dirty="0" smtClean="0"/>
          </a:p>
          <a:p>
            <a:endParaRPr lang="en-US" dirty="0"/>
          </a:p>
        </p:txBody>
      </p:sp>
      <p:sp>
        <p:nvSpPr>
          <p:cNvPr id="5" name="Text Placeholder 4"/>
          <p:cNvSpPr>
            <a:spLocks noGrp="1"/>
          </p:cNvSpPr>
          <p:nvPr>
            <p:ph type="body" sz="quarter" idx="1"/>
          </p:nvPr>
        </p:nvSpPr>
        <p:spPr/>
        <p:txBody>
          <a:bodyPr/>
          <a:lstStyle/>
          <a:p>
            <a:r>
              <a:rPr lang="en-US" dirty="0" smtClean="0"/>
              <a:t>Professional Development</a:t>
            </a:r>
            <a:endParaRPr lang="en-US" dirty="0"/>
          </a:p>
        </p:txBody>
      </p:sp>
      <p:sp>
        <p:nvSpPr>
          <p:cNvPr id="7" name="Text Placeholder 6"/>
          <p:cNvSpPr>
            <a:spLocks noGrp="1"/>
          </p:cNvSpPr>
          <p:nvPr>
            <p:ph type="body" sz="quarter" idx="3"/>
          </p:nvPr>
        </p:nvSpPr>
        <p:spPr/>
        <p:txBody>
          <a:bodyPr/>
          <a:lstStyle/>
          <a:p>
            <a:r>
              <a:rPr lang="en-US" dirty="0" smtClean="0"/>
              <a:t>Technical Assistance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quarter" idx="2"/>
          </p:nvPr>
        </p:nvSpPr>
        <p:spPr/>
        <p:txBody>
          <a:bodyPr>
            <a:normAutofit fontScale="92500" lnSpcReduction="10000"/>
          </a:bodyPr>
          <a:lstStyle/>
          <a:p>
            <a:pPr lvl="0"/>
            <a:r>
              <a:rPr lang="en-US" sz="3000" dirty="0" smtClean="0"/>
              <a:t>Communicates with teams regarding data</a:t>
            </a:r>
          </a:p>
          <a:p>
            <a:pPr lvl="1"/>
            <a:r>
              <a:rPr lang="en-US" sz="3000" dirty="0" smtClean="0"/>
              <a:t>Needs Assessment</a:t>
            </a:r>
          </a:p>
          <a:p>
            <a:pPr lvl="1"/>
            <a:r>
              <a:rPr lang="en-US" sz="3000" dirty="0" smtClean="0"/>
              <a:t>DDRT</a:t>
            </a:r>
          </a:p>
          <a:p>
            <a:pPr lvl="1"/>
            <a:r>
              <a:rPr lang="en-US" sz="3000" dirty="0" smtClean="0"/>
              <a:t>School Climate</a:t>
            </a:r>
          </a:p>
          <a:p>
            <a:pPr lvl="0"/>
            <a:r>
              <a:rPr lang="en-US" sz="3000" dirty="0" smtClean="0"/>
              <a:t>Knows how access data</a:t>
            </a:r>
          </a:p>
          <a:p>
            <a:pPr lvl="0"/>
            <a:r>
              <a:rPr lang="en-US" sz="3000" dirty="0" smtClean="0"/>
              <a:t>Reviews monthly DDRT spreadsheets</a:t>
            </a:r>
          </a:p>
          <a:p>
            <a:endParaRPr lang="en-US" dirty="0"/>
          </a:p>
        </p:txBody>
      </p:sp>
      <p:sp>
        <p:nvSpPr>
          <p:cNvPr id="8" name="Content Placeholder 7"/>
          <p:cNvSpPr>
            <a:spLocks noGrp="1"/>
          </p:cNvSpPr>
          <p:nvPr>
            <p:ph sz="quarter" idx="4"/>
          </p:nvPr>
        </p:nvSpPr>
        <p:spPr>
          <a:xfrm>
            <a:off x="4800600" y="2438400"/>
            <a:ext cx="4343400" cy="4267200"/>
          </a:xfrm>
        </p:spPr>
        <p:txBody>
          <a:bodyPr>
            <a:normAutofit fontScale="85000" lnSpcReduction="10000"/>
          </a:bodyPr>
          <a:lstStyle/>
          <a:p>
            <a:pPr lvl="0"/>
            <a:r>
              <a:rPr lang="en-US" sz="3200" dirty="0" smtClean="0"/>
              <a:t>Determines which schools are fully functioning PBS schools</a:t>
            </a:r>
          </a:p>
          <a:p>
            <a:pPr lvl="0"/>
            <a:r>
              <a:rPr lang="en-US" sz="3200" dirty="0" smtClean="0"/>
              <a:t>Encourages PBS schools to continue to attend PD, to rotate roles within building teams </a:t>
            </a:r>
          </a:p>
          <a:p>
            <a:pPr lvl="0"/>
            <a:r>
              <a:rPr lang="en-US" sz="3200" dirty="0" smtClean="0"/>
              <a:t>Provides feedback to DE-PBS Project about concerns, successes, and ideas</a:t>
            </a:r>
            <a:endParaRPr lang="en-US" dirty="0" smtClean="0"/>
          </a:p>
          <a:p>
            <a:endParaRPr lang="en-US" dirty="0"/>
          </a:p>
        </p:txBody>
      </p:sp>
      <p:sp>
        <p:nvSpPr>
          <p:cNvPr id="5" name="Text Placeholder 4"/>
          <p:cNvSpPr>
            <a:spLocks noGrp="1"/>
          </p:cNvSpPr>
          <p:nvPr>
            <p:ph type="body" sz="quarter" idx="1"/>
          </p:nvPr>
        </p:nvSpPr>
        <p:spPr/>
        <p:txBody>
          <a:bodyPr/>
          <a:lstStyle/>
          <a:p>
            <a:r>
              <a:rPr lang="en-US" dirty="0" smtClean="0"/>
              <a:t>Data</a:t>
            </a:r>
            <a:endParaRPr lang="en-US" dirty="0"/>
          </a:p>
        </p:txBody>
      </p:sp>
      <p:sp>
        <p:nvSpPr>
          <p:cNvPr id="7" name="Text Placeholder 6"/>
          <p:cNvSpPr>
            <a:spLocks noGrp="1"/>
          </p:cNvSpPr>
          <p:nvPr>
            <p:ph type="body" sz="quarter" idx="3"/>
          </p:nvPr>
        </p:nvSpPr>
        <p:spPr/>
        <p:txBody>
          <a:bodyPr/>
          <a:lstStyle/>
          <a:p>
            <a:r>
              <a:rPr lang="en-US" dirty="0" smtClean="0"/>
              <a:t>Sustainability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7" name="Title 6"/>
          <p:cNvSpPr>
            <a:spLocks noGrp="1"/>
          </p:cNvSpPr>
          <p:nvPr>
            <p:ph type="title"/>
          </p:nvPr>
        </p:nvSpPr>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609600"/>
            <a:ext cx="8229600" cy="685800"/>
          </a:xfrm>
        </p:spPr>
        <p:txBody>
          <a:bodyPr>
            <a:normAutofit fontScale="90000"/>
          </a:bodyPr>
          <a:lstStyle/>
          <a:p>
            <a:r>
              <a:rPr lang="en-US" b="1" dirty="0" smtClean="0"/>
              <a:t>Evaluation Process</a:t>
            </a:r>
          </a:p>
        </p:txBody>
      </p:sp>
      <p:sp>
        <p:nvSpPr>
          <p:cNvPr id="70659" name="Content Placeholder 2"/>
          <p:cNvSpPr>
            <a:spLocks noGrp="1"/>
          </p:cNvSpPr>
          <p:nvPr>
            <p:ph idx="1"/>
          </p:nvPr>
        </p:nvSpPr>
        <p:spPr>
          <a:xfrm>
            <a:off x="457200" y="1828800"/>
            <a:ext cx="8229600" cy="3954463"/>
          </a:xfrm>
        </p:spPr>
        <p:txBody>
          <a:bodyPr/>
          <a:lstStyle/>
          <a:p>
            <a:pPr lvl="0"/>
            <a:r>
              <a:rPr lang="en-US" sz="2400" dirty="0" smtClean="0"/>
              <a:t>On-site Evaluation (approx. 3-4 hours)</a:t>
            </a:r>
          </a:p>
          <a:p>
            <a:pPr lvl="0"/>
            <a:r>
              <a:rPr lang="en-US" sz="2400" dirty="0" smtClean="0"/>
              <a:t>Sources of Information:</a:t>
            </a:r>
          </a:p>
          <a:p>
            <a:pPr lvl="1"/>
            <a:r>
              <a:rPr lang="en-US" sz="2400" dirty="0" smtClean="0"/>
              <a:t>Interviews with administrator, DE-PBS team leader, teachers/staff, and students</a:t>
            </a:r>
          </a:p>
          <a:p>
            <a:pPr lvl="1"/>
            <a:r>
              <a:rPr lang="en-US" sz="2400" dirty="0" smtClean="0"/>
              <a:t>Review of documents</a:t>
            </a:r>
          </a:p>
          <a:p>
            <a:pPr lvl="1"/>
            <a:r>
              <a:rPr lang="en-US" sz="2400" dirty="0" err="1" smtClean="0"/>
              <a:t>Schoolwide</a:t>
            </a:r>
            <a:r>
              <a:rPr lang="en-US" sz="2400" dirty="0" smtClean="0"/>
              <a:t> observations</a:t>
            </a:r>
          </a:p>
          <a:p>
            <a:pPr lvl="1"/>
            <a:r>
              <a:rPr lang="en-US" sz="2400" dirty="0" smtClean="0"/>
              <a:t>Existing data: School Climate Surveys, DASNPBS, ODR</a:t>
            </a:r>
          </a:p>
          <a:p>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457200"/>
          </a:xfrm>
        </p:spPr>
        <p:txBody>
          <a:bodyPr>
            <a:normAutofit fontScale="90000"/>
          </a:bodyPr>
          <a:lstStyle/>
          <a:p>
            <a:r>
              <a:rPr lang="en-US" b="1" dirty="0" smtClean="0">
                <a:solidFill>
                  <a:schemeClr val="tx1"/>
                </a:solidFill>
              </a:rPr>
              <a:t>Products</a:t>
            </a:r>
            <a:r>
              <a:rPr lang="en-US"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br>
            <a:endParaRPr lang="en-US" dirty="0"/>
          </a:p>
        </p:txBody>
      </p:sp>
      <p:graphicFrame>
        <p:nvGraphicFramePr>
          <p:cNvPr id="5" name="Content Placeholder 4"/>
          <p:cNvGraphicFramePr>
            <a:graphicFrameLocks noGrp="1"/>
          </p:cNvGraphicFramePr>
          <p:nvPr>
            <p:ph idx="1"/>
          </p:nvPr>
        </p:nvGraphicFramePr>
        <p:xfrm>
          <a:off x="152400" y="685801"/>
          <a:ext cx="8839200" cy="6019799"/>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3928534"/>
                <a:gridCol w="4910666"/>
              </a:tblGrid>
              <a:tr h="6630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PBS Tier 1: Program Development &amp; Evaluation</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Prevention: Implementing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SW &amp; CR Systems</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2204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List of PBS school team members and their roles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Any materials delivered to all staff that include an overview of School-wide DE-PBS, and specifics of your school’s PBS program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dirty="0" smtClean="0"/>
                    </a:p>
                    <a:p>
                      <a:pPr lvl="0">
                        <a:buFont typeface="Arial" pitchFamily="34" charset="0"/>
                        <a:buChar char="•"/>
                      </a:pPr>
                      <a:endParaRPr lang="en-US" sz="180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buFont typeface="Arial" pitchFamily="34" charset="0"/>
                        <a:buChar char="•"/>
                      </a:pPr>
                      <a:r>
                        <a:rPr lang="en-US" sz="1800" dirty="0" smtClean="0"/>
                        <a:t>School Improvement Plan –</a:t>
                      </a:r>
                      <a:r>
                        <a:rPr lang="en-US" sz="1800" i="1" dirty="0" smtClean="0"/>
                        <a:t> specifically goals related to PBS, reduced discipline referrals, suspension, improved school climate, etc.</a:t>
                      </a:r>
                      <a:endParaRPr lang="en-US" sz="1800" dirty="0" smtClean="0"/>
                    </a:p>
                    <a:p>
                      <a:pPr lvl="0">
                        <a:buFont typeface="Arial" pitchFamily="34" charset="0"/>
                        <a:buChar char="•"/>
                      </a:pPr>
                      <a:r>
                        <a:rPr lang="en-US" sz="1800" dirty="0" smtClean="0"/>
                        <a:t>School Crisis Plan – Lockdown procedure</a:t>
                      </a:r>
                    </a:p>
                    <a:p>
                      <a:pPr lvl="0">
                        <a:buFont typeface="Arial" pitchFamily="34" charset="0"/>
                        <a:buChar char="•"/>
                      </a:pPr>
                      <a:r>
                        <a:rPr lang="en-US" sz="1800" dirty="0" smtClean="0"/>
                        <a:t>Materials/plans used for teaching expectations to students</a:t>
                      </a:r>
                    </a:p>
                    <a:p>
                      <a:pPr lvl="0">
                        <a:buFont typeface="Arial" pitchFamily="34" charset="0"/>
                        <a:buChar char="•"/>
                      </a:pPr>
                      <a:r>
                        <a:rPr lang="en-US" sz="1800" dirty="0" smtClean="0"/>
                        <a:t>Written Description of Acknowledgement System (Acknowledgement matrix model)</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Information about the SW PBS Program distributed to parents/families</a:t>
                      </a:r>
                    </a:p>
                    <a:p>
                      <a:pPr lvl="0">
                        <a:buFont typeface="Arial" pitchFamily="34" charset="0"/>
                        <a:buNone/>
                      </a:pP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79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smtClean="0">
                          <a:ln>
                            <a:noFill/>
                          </a:ln>
                          <a:solidFill>
                            <a:schemeClr val="tx1"/>
                          </a:solidFill>
                          <a:effectLst/>
                          <a:latin typeface="Helvetica Neue" pitchFamily="29" charset="0"/>
                          <a:ea typeface="Geneva" pitchFamily="29" charset="0"/>
                          <a:cs typeface="Geneva" pitchFamily="29" charset="0"/>
                        </a:rPr>
                        <a:t>Correcting Problem Behavior</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Developing Self-Discipline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342846">
                <a:tc>
                  <a:txBody>
                    <a:bodyPr/>
                    <a:lstStyle/>
                    <a:p>
                      <a:pPr lvl="0">
                        <a:buFont typeface="Arial" pitchFamily="34" charset="0"/>
                        <a:buChar char="•"/>
                      </a:pPr>
                      <a:r>
                        <a:rPr lang="en-US" sz="1800" dirty="0" smtClean="0"/>
                        <a:t>Documentation of Major (office managed) vs. Minor (classroom managed) Behavior Infractions</a:t>
                      </a:r>
                    </a:p>
                    <a:p>
                      <a:pPr lvl="0">
                        <a:buFont typeface="Arial" pitchFamily="34" charset="0"/>
                        <a:buChar char="•"/>
                      </a:pPr>
                      <a:r>
                        <a:rPr lang="en-US" sz="1800" dirty="0" smtClean="0"/>
                        <a:t>Office Discipline Referral Form</a:t>
                      </a:r>
                      <a:endParaRPr lang="en-US" dirty="0" smtClean="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DFE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The school's mission statement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err="1" smtClean="0"/>
                        <a:t>Schoolwide</a:t>
                      </a:r>
                      <a:r>
                        <a:rPr lang="en-US" sz="1800" dirty="0" smtClean="0"/>
                        <a:t> Behavioral Expectations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800" dirty="0" smtClean="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DFE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52400"/>
            <a:ext cx="8229600" cy="1143000"/>
          </a:xfrm>
        </p:spPr>
        <p:txBody>
          <a:bodyPr>
            <a:normAutofit fontScale="90000"/>
          </a:bodyPr>
          <a:lstStyle/>
          <a:p>
            <a:r>
              <a:rPr lang="en-US" b="1" dirty="0" smtClean="0"/>
              <a:t>Rubric 1: SW Tier 1-Program Development &amp; Evaluation</a:t>
            </a:r>
          </a:p>
        </p:txBody>
      </p:sp>
      <p:sp>
        <p:nvSpPr>
          <p:cNvPr id="71683" name="Content Placeholder 2"/>
          <p:cNvSpPr>
            <a:spLocks noGrp="1"/>
          </p:cNvSpPr>
          <p:nvPr>
            <p:ph idx="1"/>
          </p:nvPr>
        </p:nvSpPr>
        <p:spPr>
          <a:xfrm>
            <a:off x="457200" y="1524000"/>
            <a:ext cx="8458200" cy="3535363"/>
          </a:xfrm>
        </p:spPr>
        <p:txBody>
          <a:bodyPr/>
          <a:lstStyle/>
          <a:p>
            <a:r>
              <a:rPr lang="en-US" dirty="0" smtClean="0"/>
              <a:t>Office Discipline Referral data are pulled by a designated person, reviewed monthly by the School-wide team, and shared with entire staff.</a:t>
            </a:r>
          </a:p>
          <a:p>
            <a:r>
              <a:rPr lang="en-US" dirty="0" smtClean="0"/>
              <a:t>Source: Team Leader Interview -  Q-3, 4, 5</a:t>
            </a:r>
          </a:p>
          <a:p>
            <a:endParaRPr lang="en-US" dirty="0" smtClean="0"/>
          </a:p>
          <a:p>
            <a:endParaRPr lang="en-US" dirty="0" smtClean="0"/>
          </a:p>
        </p:txBody>
      </p:sp>
      <p:graphicFrame>
        <p:nvGraphicFramePr>
          <p:cNvPr id="6" name="Table 5"/>
          <p:cNvGraphicFramePr>
            <a:graphicFrameLocks noGrp="1"/>
          </p:cNvGraphicFramePr>
          <p:nvPr/>
        </p:nvGraphicFramePr>
        <p:xfrm>
          <a:off x="228600" y="3429000"/>
          <a:ext cx="8686800" cy="2819400"/>
        </p:xfrm>
        <a:graphic>
          <a:graphicData uri="http://schemas.openxmlformats.org/drawingml/2006/table">
            <a:tbl>
              <a:tblPr/>
              <a:tblGrid>
                <a:gridCol w="3886200"/>
                <a:gridCol w="1676400"/>
                <a:gridCol w="1676400"/>
                <a:gridCol w="1447800"/>
              </a:tblGrid>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4574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Team Leader reports all of the following are done: </a:t>
                      </a:r>
                      <a:endParaRPr kumimoji="0" lang="en-US" sz="1400" b="0" i="0" u="none" strike="noStrike" cap="none" normalizeH="0" baseline="0" dirty="0" smtClean="0">
                        <a:ln>
                          <a:noFill/>
                        </a:ln>
                        <a:solidFill>
                          <a:schemeClr val="tx1"/>
                        </a:solidFill>
                        <a:effectLst/>
                        <a:latin typeface="Helvetica Neue" pitchFamily="29" charset="0"/>
                        <a:ea typeface="Calibri" pitchFamily="29" charset="0"/>
                      </a:endParaRPr>
                    </a:p>
                    <a:p>
                      <a:pPr marL="342900" marR="0" lvl="0" indent="-342900" algn="l" defTabSz="914400" rtl="0" eaLnBrk="1" fontAlgn="base" latinLnBrk="0" hangingPunct="1">
                        <a:lnSpc>
                          <a:spcPct val="115000"/>
                        </a:lnSpc>
                        <a:spcBef>
                          <a:spcPct val="0"/>
                        </a:spcBef>
                        <a:spcAft>
                          <a:spcPts val="1000"/>
                        </a:spcAft>
                        <a:buClrTx/>
                        <a:buSzTx/>
                        <a:buFontTx/>
                        <a:buAutoNum type="arabicPeriod"/>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Team has a designated data person to pull ODR data monthly. </a:t>
                      </a:r>
                    </a:p>
                    <a:p>
                      <a:pPr marL="342900" marR="0" lvl="0" indent="-342900" algn="l" defTabSz="914400" rtl="0" eaLnBrk="1" fontAlgn="base" latinLnBrk="0" hangingPunct="1">
                        <a:lnSpc>
                          <a:spcPct val="115000"/>
                        </a:lnSpc>
                        <a:spcBef>
                          <a:spcPct val="0"/>
                        </a:spcBef>
                        <a:spcAft>
                          <a:spcPts val="1000"/>
                        </a:spcAft>
                        <a:buClrTx/>
                        <a:buSzTx/>
                        <a:buFontTx/>
                        <a:buAutoNum type="arabicPeriod"/>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ODR data are reviewed monthly by team, and</a:t>
                      </a:r>
                    </a:p>
                    <a:p>
                      <a:pPr marL="342900" marR="0" lvl="0" indent="-342900" algn="l" defTabSz="914400" rtl="0" eaLnBrk="1" fontAlgn="base" latinLnBrk="0" hangingPunct="1">
                        <a:lnSpc>
                          <a:spcPct val="115000"/>
                        </a:lnSpc>
                        <a:spcBef>
                          <a:spcPct val="0"/>
                        </a:spcBef>
                        <a:spcAft>
                          <a:spcPts val="1000"/>
                        </a:spcAft>
                        <a:buClrTx/>
                        <a:buSzTx/>
                        <a:buFontTx/>
                        <a:buAutoNum type="arabicPeriod"/>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ODR data are shared at least 3 times with staff during the school year.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Team Leader reports 2 of 3 items listed in Column 1 are done. </a:t>
                      </a:r>
                      <a:endParaRPr kumimoji="0" lang="en-US" sz="1400" b="0" i="0" u="none" strike="noStrike" cap="none" normalizeH="0" baseline="0" dirty="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Helvetica Neue" pitchFamily="29" charset="0"/>
                          <a:ea typeface="Geneva" pitchFamily="29" charset="0"/>
                          <a:cs typeface="Geneva" pitchFamily="29" charset="0"/>
                        </a:rPr>
                        <a:t>Team Leader reports 1 of 3 items listed in Column 1 are done. </a:t>
                      </a:r>
                      <a:endParaRPr kumimoji="0" lang="en-US" sz="1400" b="0" i="0" u="none" strike="noStrike" cap="none" normalizeH="0" baseline="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Helvetica Neue" pitchFamily="29" charset="0"/>
                          <a:ea typeface="Geneva" pitchFamily="29" charset="0"/>
                          <a:cs typeface="Geneva" pitchFamily="29" charset="0"/>
                        </a:rPr>
                        <a:t>Team Leader reports none of the items listed in Column 1 are done.</a:t>
                      </a:r>
                      <a:endParaRPr kumimoji="0" lang="en-US" sz="1400" b="0" i="0" u="none" strike="noStrike" cap="none" normalizeH="0" baseline="0" dirty="0" smtClean="0">
                        <a:ln>
                          <a:noFill/>
                        </a:ln>
                        <a:solidFill>
                          <a:schemeClr val="tx1"/>
                        </a:solidFill>
                        <a:effectLst/>
                        <a:latin typeface="Helvetica Neue" pitchFamily="29"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28600" y="3429000"/>
            <a:ext cx="609600" cy="369332"/>
          </a:xfrm>
          <a:prstGeom prst="rect">
            <a:avLst/>
          </a:prstGeom>
          <a:noFill/>
          <a:ln>
            <a:solidFill>
              <a:schemeClr val="tx1"/>
            </a:solidFill>
          </a:ln>
        </p:spPr>
        <p:txBody>
          <a:bodyPr wrap="square" rtlCol="0">
            <a:spAutoFit/>
          </a:bodyPr>
          <a:lstStyle/>
          <a:p>
            <a:r>
              <a:rPr lang="en-US" dirty="0" smtClean="0"/>
              <a:t>1.4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52400"/>
            <a:ext cx="8229600" cy="1143000"/>
          </a:xfrm>
        </p:spPr>
        <p:txBody>
          <a:bodyPr>
            <a:normAutofit fontScale="90000"/>
          </a:bodyPr>
          <a:lstStyle/>
          <a:p>
            <a:r>
              <a:rPr lang="en-US" b="1" dirty="0" smtClean="0"/>
              <a:t>Rubric 2: Prevention: Implementing School-wide &amp; Classroom Systems</a:t>
            </a:r>
          </a:p>
        </p:txBody>
      </p:sp>
      <p:sp>
        <p:nvSpPr>
          <p:cNvPr id="71683" name="Content Placeholder 2"/>
          <p:cNvSpPr>
            <a:spLocks noGrp="1"/>
          </p:cNvSpPr>
          <p:nvPr>
            <p:ph idx="1"/>
          </p:nvPr>
        </p:nvSpPr>
        <p:spPr>
          <a:xfrm>
            <a:off x="457200" y="1714501"/>
            <a:ext cx="8229600" cy="1333500"/>
          </a:xfrm>
        </p:spPr>
        <p:txBody>
          <a:bodyPr>
            <a:normAutofit fontScale="62500" lnSpcReduction="20000"/>
          </a:bodyPr>
          <a:lstStyle/>
          <a:p>
            <a:r>
              <a:rPr lang="en-US" sz="3600" dirty="0" smtClean="0">
                <a:ea typeface="Geneva" pitchFamily="-65" charset="-128"/>
                <a:cs typeface="Geneva" pitchFamily="-65" charset="-128"/>
              </a:rPr>
              <a:t>Students are recognized for their good behavior (e.g., verbal praise, coupon, privilege), and can state the reason for the recognition.</a:t>
            </a:r>
          </a:p>
          <a:p>
            <a:r>
              <a:rPr lang="en-US" sz="3600" dirty="0" smtClean="0"/>
              <a:t>Source: Student Interview – Q-2</a:t>
            </a:r>
          </a:p>
          <a:p>
            <a:endParaRPr lang="en-US" dirty="0" smtClean="0"/>
          </a:p>
          <a:p>
            <a:endParaRPr lang="en-US" dirty="0" smtClean="0"/>
          </a:p>
        </p:txBody>
      </p:sp>
      <p:graphicFrame>
        <p:nvGraphicFramePr>
          <p:cNvPr id="6" name="Table 5"/>
          <p:cNvGraphicFramePr>
            <a:graphicFrameLocks noGrp="1"/>
          </p:cNvGraphicFramePr>
          <p:nvPr/>
        </p:nvGraphicFramePr>
        <p:xfrm>
          <a:off x="228600" y="3429000"/>
          <a:ext cx="8686800" cy="2819400"/>
        </p:xfrm>
        <a:graphic>
          <a:graphicData uri="http://schemas.openxmlformats.org/drawingml/2006/table">
            <a:tbl>
              <a:tblPr/>
              <a:tblGrid>
                <a:gridCol w="3886200"/>
                <a:gridCol w="1676400"/>
                <a:gridCol w="1676400"/>
                <a:gridCol w="1447800"/>
              </a:tblGrid>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457450">
                <a:tc>
                  <a:txBody>
                    <a:bodyPr/>
                    <a:lstStyle/>
                    <a:p>
                      <a:r>
                        <a:rPr lang="en-US" sz="1400" kern="1200" dirty="0" smtClean="0">
                          <a:solidFill>
                            <a:schemeClr val="tx1"/>
                          </a:solidFill>
                          <a:latin typeface="+mn-lt"/>
                          <a:ea typeface="Geneva" pitchFamily="-65" charset="-128"/>
                          <a:cs typeface="Geneva" pitchFamily="-65" charset="-128"/>
                        </a:rPr>
                        <a:t>90% or more of students interviewed stated they were recognized during the last week </a:t>
                      </a:r>
                      <a:r>
                        <a:rPr lang="en-US" sz="1400" b="1" kern="1200" dirty="0" smtClean="0">
                          <a:solidFill>
                            <a:schemeClr val="tx1"/>
                          </a:solidFill>
                          <a:latin typeface="+mn-lt"/>
                          <a:ea typeface="Geneva" pitchFamily="-65" charset="-128"/>
                          <a:cs typeface="Geneva" pitchFamily="-65" charset="-128"/>
                        </a:rPr>
                        <a:t>and why</a:t>
                      </a:r>
                      <a:r>
                        <a:rPr lang="en-US" sz="1400" kern="1200" dirty="0" smtClean="0">
                          <a:solidFill>
                            <a:schemeClr val="tx1"/>
                          </a:solidFill>
                          <a:latin typeface="+mn-lt"/>
                          <a:ea typeface="Geneva" pitchFamily="-65" charset="-128"/>
                          <a:cs typeface="Geneva" pitchFamily="-65" charset="-128"/>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Geneva" pitchFamily="-65" charset="-128"/>
                          <a:cs typeface="Geneva" pitchFamily="-65" charset="-128"/>
                        </a:rPr>
                        <a:t>80-89% of students interviewed.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Geneva" pitchFamily="-65" charset="-128"/>
                          <a:cs typeface="Geneva" pitchFamily="-65" charset="-128"/>
                        </a:rPr>
                        <a:t>50-79% of students interviewed </a:t>
                      </a:r>
                    </a:p>
                    <a:p>
                      <a:endParaRPr lang="en-US" sz="1400" kern="1200" dirty="0" smtClean="0">
                        <a:solidFill>
                          <a:schemeClr val="tx1"/>
                        </a:solidFill>
                        <a:latin typeface="+mn-lt"/>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Geneva" pitchFamily="-65" charset="-128"/>
                          <a:cs typeface="Geneva" pitchFamily="-65" charset="-128"/>
                        </a:rPr>
                        <a:t>Less than 50% of students interviewed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28600" y="3429000"/>
            <a:ext cx="685800" cy="369332"/>
          </a:xfrm>
          <a:prstGeom prst="rect">
            <a:avLst/>
          </a:prstGeom>
          <a:noFill/>
          <a:ln>
            <a:solidFill>
              <a:schemeClr val="tx1"/>
            </a:solidFill>
          </a:ln>
        </p:spPr>
        <p:txBody>
          <a:bodyPr wrap="square" rtlCol="0">
            <a:spAutoFit/>
          </a:bodyPr>
          <a:lstStyle/>
          <a:p>
            <a:r>
              <a:rPr lang="en-US" dirty="0" smtClean="0"/>
              <a:t>2.12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152400"/>
            <a:ext cx="8229600" cy="1143000"/>
          </a:xfrm>
        </p:spPr>
        <p:txBody>
          <a:bodyPr>
            <a:normAutofit fontScale="90000"/>
          </a:bodyPr>
          <a:lstStyle/>
          <a:p>
            <a:r>
              <a:rPr lang="en-US" b="1" dirty="0" smtClean="0"/>
              <a:t>Rubric 3: Correcting Behavior Problems</a:t>
            </a:r>
          </a:p>
        </p:txBody>
      </p:sp>
      <p:sp>
        <p:nvSpPr>
          <p:cNvPr id="71683" name="Content Placeholder 2"/>
          <p:cNvSpPr>
            <a:spLocks noGrp="1"/>
          </p:cNvSpPr>
          <p:nvPr>
            <p:ph idx="1"/>
          </p:nvPr>
        </p:nvSpPr>
        <p:spPr>
          <a:xfrm>
            <a:off x="457200" y="1524000"/>
            <a:ext cx="8229600" cy="1676400"/>
          </a:xfrm>
        </p:spPr>
        <p:txBody>
          <a:bodyPr>
            <a:normAutofit fontScale="55000" lnSpcReduction="20000"/>
          </a:bodyPr>
          <a:lstStyle/>
          <a:p>
            <a:r>
              <a:rPr lang="en-US" sz="4000" dirty="0" smtClean="0">
                <a:ea typeface="Geneva" pitchFamily="-65" charset="-128"/>
                <a:cs typeface="Geneva" pitchFamily="-65" charset="-128"/>
              </a:rPr>
              <a:t>Correction is viewed not just as use of punishment or consequences but also as opportunity to help develop social problem solving/decision making skills of self-discipline and </a:t>
            </a:r>
            <a:r>
              <a:rPr lang="en-US" sz="4000" dirty="0" err="1" smtClean="0">
                <a:ea typeface="Geneva" pitchFamily="-65" charset="-128"/>
                <a:cs typeface="Geneva" pitchFamily="-65" charset="-128"/>
              </a:rPr>
              <a:t>prosocial</a:t>
            </a:r>
            <a:r>
              <a:rPr lang="en-US" sz="4000" dirty="0" smtClean="0">
                <a:ea typeface="Geneva" pitchFamily="-65" charset="-128"/>
                <a:cs typeface="Geneva" pitchFamily="-65" charset="-128"/>
              </a:rPr>
              <a:t> behavior.  </a:t>
            </a:r>
          </a:p>
          <a:p>
            <a:r>
              <a:rPr lang="en-US" sz="4000" dirty="0" smtClean="0"/>
              <a:t>Source: Staff Interviews – Q – 8a</a:t>
            </a:r>
          </a:p>
          <a:p>
            <a:endParaRPr lang="en-US" dirty="0" smtClean="0"/>
          </a:p>
          <a:p>
            <a:endParaRPr lang="en-US" dirty="0" smtClean="0"/>
          </a:p>
        </p:txBody>
      </p:sp>
      <p:graphicFrame>
        <p:nvGraphicFramePr>
          <p:cNvPr id="6" name="Table 5"/>
          <p:cNvGraphicFramePr>
            <a:graphicFrameLocks noGrp="1"/>
          </p:cNvGraphicFramePr>
          <p:nvPr/>
        </p:nvGraphicFramePr>
        <p:xfrm>
          <a:off x="228600" y="3429000"/>
          <a:ext cx="8686800" cy="2819400"/>
        </p:xfrm>
        <a:graphic>
          <a:graphicData uri="http://schemas.openxmlformats.org/drawingml/2006/table">
            <a:tbl>
              <a:tblPr/>
              <a:tblGrid>
                <a:gridCol w="3886200"/>
                <a:gridCol w="1676400"/>
                <a:gridCol w="1676400"/>
                <a:gridCol w="1447800"/>
              </a:tblGrid>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457450">
                <a:tc>
                  <a:txBody>
                    <a:bodyPr/>
                    <a:lstStyle/>
                    <a:p>
                      <a:r>
                        <a:rPr lang="en-US" sz="1400" kern="1200" dirty="0" smtClean="0">
                          <a:solidFill>
                            <a:schemeClr val="tx1"/>
                          </a:solidFill>
                          <a:latin typeface="+mn-lt"/>
                          <a:ea typeface="Geneva" pitchFamily="-65" charset="-128"/>
                          <a:cs typeface="Geneva" pitchFamily="-65" charset="-128"/>
                        </a:rPr>
                        <a:t>90% or more of teachers/staff interviewed respond that when a student is corrected for a behavior problem, the intervention includes (in addition to any punitive consequence or reinforcement system) strategies/techniques designed specifically to develop social problem solving/decision making skills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Geneva" pitchFamily="-65" charset="-128"/>
                          <a:cs typeface="Geneva" pitchFamily="-65" charset="-128"/>
                        </a:rPr>
                        <a:t>80%-89% of teachers/staff interviewed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Geneva" pitchFamily="-65" charset="-128"/>
                          <a:cs typeface="Geneva" pitchFamily="-65" charset="-128"/>
                        </a:rPr>
                        <a:t>60%-79% of teachers/staff interviewed </a:t>
                      </a:r>
                    </a:p>
                    <a:p>
                      <a:endParaRPr lang="en-US" sz="1400" kern="1200" dirty="0" smtClean="0">
                        <a:solidFill>
                          <a:schemeClr val="tx1"/>
                        </a:solidFill>
                        <a:latin typeface="+mn-lt"/>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Geneva" pitchFamily="-65" charset="-128"/>
                          <a:cs typeface="Geneva" pitchFamily="-65" charset="-128"/>
                        </a:rPr>
                        <a:t>Less than 60% of teachers/staff interviewed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228600" y="3429000"/>
            <a:ext cx="685800" cy="369332"/>
          </a:xfrm>
          <a:prstGeom prst="rect">
            <a:avLst/>
          </a:prstGeom>
          <a:noFill/>
          <a:ln>
            <a:solidFill>
              <a:schemeClr val="tx1"/>
            </a:solidFill>
          </a:ln>
        </p:spPr>
        <p:txBody>
          <a:bodyPr wrap="square" rtlCol="0">
            <a:spAutoFit/>
          </a:bodyPr>
          <a:lstStyle/>
          <a:p>
            <a:r>
              <a:rPr lang="en-US" dirty="0" smtClean="0"/>
              <a:t>3.3</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818</TotalTime>
  <Words>3512</Words>
  <Application>Microsoft Office PowerPoint</Application>
  <PresentationFormat>On-screen Show (4:3)</PresentationFormat>
  <Paragraphs>745</Paragraphs>
  <Slides>48</Slides>
  <Notes>47</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Median</vt:lpstr>
      <vt:lpstr>Office Theme</vt:lpstr>
      <vt:lpstr>1_Median</vt:lpstr>
      <vt:lpstr>DE-PBS Cadre Meeting</vt:lpstr>
      <vt:lpstr>DE-PBS Key Feature Evaluation</vt:lpstr>
      <vt:lpstr>DE-PBS Key Feature Evaluation Summary </vt:lpstr>
      <vt:lpstr>DE-PBS Key Feature Evaluation Structure </vt:lpstr>
      <vt:lpstr>Evaluation Process</vt:lpstr>
      <vt:lpstr>Products </vt:lpstr>
      <vt:lpstr>Rubric 1: SW Tier 1-Program Development &amp; Evaluation</vt:lpstr>
      <vt:lpstr>Rubric 2: Prevention: Implementing School-wide &amp; Classroom Systems</vt:lpstr>
      <vt:lpstr>Rubric 3: Correcting Behavior Problems</vt:lpstr>
      <vt:lpstr>Rubric 4: Developing Self-Discipline</vt:lpstr>
      <vt:lpstr>Scoring - Essential Items</vt:lpstr>
      <vt:lpstr>Slide 12</vt:lpstr>
      <vt:lpstr>Summary Report</vt:lpstr>
      <vt:lpstr>Evaluation Schedule</vt:lpstr>
      <vt:lpstr>Professional Development</vt:lpstr>
      <vt:lpstr>April Event Debrief</vt:lpstr>
      <vt:lpstr>Prevent-Teach-Reinforce: PTR</vt:lpstr>
      <vt:lpstr>Tier 3 Function-Based Behavior Interventions in Schools</vt:lpstr>
      <vt:lpstr>PTR Facilitator Coaching Process</vt:lpstr>
      <vt:lpstr>PTR Facilitator Coaching Process</vt:lpstr>
      <vt:lpstr>PTR Coaching Process Year 2</vt:lpstr>
      <vt:lpstr>April Event Debrief</vt:lpstr>
      <vt:lpstr>School Climate Update</vt:lpstr>
      <vt:lpstr>School-wide Team Training</vt:lpstr>
      <vt:lpstr>Future Professional Development</vt:lpstr>
      <vt:lpstr>Reminders</vt:lpstr>
      <vt:lpstr>Discipline Data Reporting Tool - DDRT</vt:lpstr>
      <vt:lpstr>DDRT</vt:lpstr>
      <vt:lpstr>DDRT</vt:lpstr>
      <vt:lpstr>DDRT</vt:lpstr>
      <vt:lpstr>DE Assessment of Strengths and Needs for PBS (DASNPBS)</vt:lpstr>
      <vt:lpstr>Slide 32</vt:lpstr>
      <vt:lpstr>Slide 33</vt:lpstr>
      <vt:lpstr>Phase 1 &amp; 2 Recognition </vt:lpstr>
      <vt:lpstr>Slide 35</vt:lpstr>
      <vt:lpstr>Bullying Prevention</vt:lpstr>
      <vt:lpstr>Slide 37</vt:lpstr>
      <vt:lpstr>Slide 38</vt:lpstr>
      <vt:lpstr> Anti-Bullying Powerpoints</vt:lpstr>
      <vt:lpstr> Anti-Bullying Documents</vt:lpstr>
      <vt:lpstr>Slide 41</vt:lpstr>
      <vt:lpstr> Links to Anti-Bullying Internet Resources</vt:lpstr>
      <vt:lpstr>Slide 43</vt:lpstr>
      <vt:lpstr>What’s going on in your district?</vt:lpstr>
      <vt:lpstr>Coaching</vt:lpstr>
      <vt:lpstr>Slide 46</vt:lpstr>
      <vt:lpstr>Slide 47</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Hearn, Sarah</dc:creator>
  <cp:lastModifiedBy>hearn</cp:lastModifiedBy>
  <cp:revision>78</cp:revision>
  <dcterms:created xsi:type="dcterms:W3CDTF">2006-08-16T00:00:00Z</dcterms:created>
  <dcterms:modified xsi:type="dcterms:W3CDTF">2012-05-08T17:33:45Z</dcterms:modified>
</cp:coreProperties>
</file>