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theme/theme13.xml" ContentType="application/vnd.openxmlformats-officedocument.theme+xml"/>
  <Override PartName="/ppt/slideLayouts/slideLayout78.xml" ContentType="application/vnd.openxmlformats-officedocument.presentationml.slideLayout+xml"/>
  <Override PartName="/ppt/theme/theme14.xml" ContentType="application/vnd.openxmlformats-officedocument.theme+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theme/theme16.xml" ContentType="application/vnd.openxmlformats-officedocument.theme+xml"/>
  <Override PartName="/ppt/slideLayouts/slideLayout81.xml" ContentType="application/vnd.openxmlformats-officedocument.presentationml.slideLayout+xml"/>
  <Override PartName="/ppt/theme/theme17.xml" ContentType="application/vnd.openxmlformats-officedocument.theme+xml"/>
  <Override PartName="/ppt/slideLayouts/slideLayout82.xml" ContentType="application/vnd.openxmlformats-officedocument.presentationml.slideLayout+xml"/>
  <Override PartName="/ppt/theme/theme18.xml" ContentType="application/vnd.openxmlformats-officedocument.theme+xml"/>
  <Override PartName="/ppt/slideLayouts/slideLayout83.xml" ContentType="application/vnd.openxmlformats-officedocument.presentationml.slideLayout+xml"/>
  <Override PartName="/ppt/theme/theme19.xml" ContentType="application/vnd.openxmlformats-officedocument.theme+xml"/>
  <Override PartName="/ppt/slideLayouts/slideLayout84.xml" ContentType="application/vnd.openxmlformats-officedocument.presentationml.slideLayout+xml"/>
  <Override PartName="/ppt/theme/theme20.xml" ContentType="application/vnd.openxmlformats-officedocument.theme+xml"/>
  <Override PartName="/ppt/slideLayouts/slideLayout85.xml" ContentType="application/vnd.openxmlformats-officedocument.presentationml.slideLayout+xml"/>
  <Override PartName="/ppt/theme/theme21.xml" ContentType="application/vnd.openxmlformats-officedocument.theme+xml"/>
  <Override PartName="/ppt/slideLayouts/slideLayout86.xml" ContentType="application/vnd.openxmlformats-officedocument.presentationml.slideLayout+xml"/>
  <Override PartName="/ppt/theme/theme22.xml" ContentType="application/vnd.openxmlformats-officedocument.theme+xml"/>
  <Override PartName="/ppt/slideLayouts/slideLayout87.xml" ContentType="application/vnd.openxmlformats-officedocument.presentationml.slideLayout+xml"/>
  <Override PartName="/ppt/theme/theme23.xml" ContentType="application/vnd.openxmlformats-officedocument.theme+xml"/>
  <Override PartName="/ppt/slideLayouts/slideLayout88.xml" ContentType="application/vnd.openxmlformats-officedocument.presentationml.slideLayout+xml"/>
  <Override PartName="/ppt/theme/theme24.xml" ContentType="application/vnd.openxmlformats-officedocument.theme+xml"/>
  <Override PartName="/ppt/slideLayouts/slideLayout89.xml" ContentType="application/vnd.openxmlformats-officedocument.presentationml.slideLayout+xml"/>
  <Override PartName="/ppt/theme/theme25.xml" ContentType="application/vnd.openxmlformats-officedocument.theme+xml"/>
  <Override PartName="/ppt/slideLayouts/slideLayout90.xml" ContentType="application/vnd.openxmlformats-officedocument.presentationml.slideLayout+xml"/>
  <Override PartName="/ppt/theme/theme26.xml" ContentType="application/vnd.openxmlformats-officedocument.theme+xml"/>
  <Override PartName="/ppt/slideLayouts/slideLayout91.xml" ContentType="application/vnd.openxmlformats-officedocument.presentationml.slideLayout+xml"/>
  <Override PartName="/ppt/theme/theme27.xml" ContentType="application/vnd.openxmlformats-officedocument.theme+xml"/>
  <Override PartName="/ppt/slideLayouts/slideLayout92.xml" ContentType="application/vnd.openxmlformats-officedocument.presentationml.slideLayout+xml"/>
  <Override PartName="/ppt/theme/theme28.xml" ContentType="application/vnd.openxmlformats-officedocument.theme+xml"/>
  <Override PartName="/ppt/slideLayouts/slideLayout93.xml" ContentType="application/vnd.openxmlformats-officedocument.presentationml.slideLayout+xml"/>
  <Override PartName="/ppt/theme/theme29.xml" ContentType="application/vnd.openxmlformats-officedocument.theme+xml"/>
  <Override PartName="/ppt/slideLayouts/slideLayout94.xml" ContentType="application/vnd.openxmlformats-officedocument.presentationml.slideLayout+xml"/>
  <Override PartName="/ppt/theme/theme30.xml" ContentType="application/vnd.openxmlformats-officedocument.theme+xml"/>
  <Override PartName="/ppt/slideLayouts/slideLayout95.xml" ContentType="application/vnd.openxmlformats-officedocument.presentationml.slideLayout+xml"/>
  <Override PartName="/ppt/theme/theme31.xml" ContentType="application/vnd.openxmlformats-officedocument.theme+xml"/>
  <Override PartName="/ppt/slideLayouts/slideLayout96.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0" r:id="rId2"/>
    <p:sldMasterId id="2147483651" r:id="rId3"/>
    <p:sldMasterId id="2147483652" r:id="rId4"/>
    <p:sldMasterId id="2147491332" r:id="rId5"/>
    <p:sldMasterId id="2147491372" r:id="rId6"/>
    <p:sldMasterId id="2147491374" r:id="rId7"/>
    <p:sldMasterId id="2147491376" r:id="rId8"/>
    <p:sldMasterId id="2147491378" r:id="rId9"/>
    <p:sldMasterId id="2147491380" r:id="rId10"/>
    <p:sldMasterId id="2147491382" r:id="rId11"/>
    <p:sldMasterId id="2147491384" r:id="rId12"/>
    <p:sldMasterId id="2147491386" r:id="rId13"/>
    <p:sldMasterId id="2147491388" r:id="rId14"/>
    <p:sldMasterId id="2147491390" r:id="rId15"/>
    <p:sldMasterId id="2147491392" r:id="rId16"/>
    <p:sldMasterId id="2147491394" r:id="rId17"/>
    <p:sldMasterId id="2147491396" r:id="rId18"/>
    <p:sldMasterId id="2147491398" r:id="rId19"/>
    <p:sldMasterId id="2147491400" r:id="rId20"/>
    <p:sldMasterId id="2147491402" r:id="rId21"/>
    <p:sldMasterId id="2147491404" r:id="rId22"/>
    <p:sldMasterId id="2147491406" r:id="rId23"/>
    <p:sldMasterId id="2147491408" r:id="rId24"/>
    <p:sldMasterId id="2147491410" r:id="rId25"/>
    <p:sldMasterId id="2147491412" r:id="rId26"/>
    <p:sldMasterId id="2147491414" r:id="rId27"/>
    <p:sldMasterId id="2147491416" r:id="rId28"/>
    <p:sldMasterId id="2147491418" r:id="rId29"/>
    <p:sldMasterId id="2147491420" r:id="rId30"/>
    <p:sldMasterId id="2147491422" r:id="rId31"/>
    <p:sldMasterId id="2147491436" r:id="rId32"/>
  </p:sldMasterIdLst>
  <p:notesMasterIdLst>
    <p:notesMasterId r:id="rId116"/>
  </p:notesMasterIdLst>
  <p:handoutMasterIdLst>
    <p:handoutMasterId r:id="rId117"/>
  </p:handoutMasterIdLst>
  <p:sldIdLst>
    <p:sldId id="1402" r:id="rId33"/>
    <p:sldId id="2021" r:id="rId34"/>
    <p:sldId id="2022" r:id="rId35"/>
    <p:sldId id="2023" r:id="rId36"/>
    <p:sldId id="1811" r:id="rId37"/>
    <p:sldId id="1814" r:id="rId38"/>
    <p:sldId id="1816" r:id="rId39"/>
    <p:sldId id="1982" r:id="rId40"/>
    <p:sldId id="1983" r:id="rId41"/>
    <p:sldId id="1984" r:id="rId42"/>
    <p:sldId id="1823" r:id="rId43"/>
    <p:sldId id="1825" r:id="rId44"/>
    <p:sldId id="1828" r:id="rId45"/>
    <p:sldId id="1829" r:id="rId46"/>
    <p:sldId id="1830" r:id="rId47"/>
    <p:sldId id="1831" r:id="rId48"/>
    <p:sldId id="1832" r:id="rId49"/>
    <p:sldId id="1835" r:id="rId50"/>
    <p:sldId id="1838" r:id="rId51"/>
    <p:sldId id="1839" r:id="rId52"/>
    <p:sldId id="1842" r:id="rId53"/>
    <p:sldId id="1843" r:id="rId54"/>
    <p:sldId id="1845" r:id="rId55"/>
    <p:sldId id="1867" r:id="rId56"/>
    <p:sldId id="1871" r:id="rId57"/>
    <p:sldId id="1878" r:id="rId58"/>
    <p:sldId id="1879" r:id="rId59"/>
    <p:sldId id="1880" r:id="rId60"/>
    <p:sldId id="1881" r:id="rId61"/>
    <p:sldId id="1891" r:id="rId62"/>
    <p:sldId id="1892" r:id="rId63"/>
    <p:sldId id="1893" r:id="rId64"/>
    <p:sldId id="1894" r:id="rId65"/>
    <p:sldId id="1895" r:id="rId66"/>
    <p:sldId id="1902" r:id="rId67"/>
    <p:sldId id="1904" r:id="rId68"/>
    <p:sldId id="1905" r:id="rId69"/>
    <p:sldId id="1906" r:id="rId70"/>
    <p:sldId id="1907" r:id="rId71"/>
    <p:sldId id="1908" r:id="rId72"/>
    <p:sldId id="1948" r:id="rId73"/>
    <p:sldId id="1949" r:id="rId74"/>
    <p:sldId id="1954" r:id="rId75"/>
    <p:sldId id="1957" r:id="rId76"/>
    <p:sldId id="1964" r:id="rId77"/>
    <p:sldId id="1965" r:id="rId78"/>
    <p:sldId id="1971" r:id="rId79"/>
    <p:sldId id="1972" r:id="rId80"/>
    <p:sldId id="1973" r:id="rId81"/>
    <p:sldId id="1974" r:id="rId82"/>
    <p:sldId id="1975" r:id="rId83"/>
    <p:sldId id="1980" r:id="rId84"/>
    <p:sldId id="1985" r:id="rId85"/>
    <p:sldId id="1986" r:id="rId86"/>
    <p:sldId id="1987" r:id="rId87"/>
    <p:sldId id="1988" r:id="rId88"/>
    <p:sldId id="1989" r:id="rId89"/>
    <p:sldId id="1990" r:id="rId90"/>
    <p:sldId id="1991" r:id="rId91"/>
    <p:sldId id="1992" r:id="rId92"/>
    <p:sldId id="1993" r:id="rId93"/>
    <p:sldId id="1994" r:id="rId94"/>
    <p:sldId id="1995" r:id="rId95"/>
    <p:sldId id="1999" r:id="rId96"/>
    <p:sldId id="1996" r:id="rId97"/>
    <p:sldId id="1997" r:id="rId98"/>
    <p:sldId id="1998" r:id="rId99"/>
    <p:sldId id="2000" r:id="rId100"/>
    <p:sldId id="2001" r:id="rId101"/>
    <p:sldId id="2002" r:id="rId102"/>
    <p:sldId id="2003" r:id="rId103"/>
    <p:sldId id="2004" r:id="rId104"/>
    <p:sldId id="2005" r:id="rId105"/>
    <p:sldId id="2006" r:id="rId106"/>
    <p:sldId id="2007" r:id="rId107"/>
    <p:sldId id="2008" r:id="rId108"/>
    <p:sldId id="2009" r:id="rId109"/>
    <p:sldId id="2010" r:id="rId110"/>
    <p:sldId id="2024" r:id="rId111"/>
    <p:sldId id="2025" r:id="rId112"/>
    <p:sldId id="2018" r:id="rId113"/>
    <p:sldId id="2019" r:id="rId114"/>
    <p:sldId id="2020" r:id="rId115"/>
  </p:sldIdLst>
  <p:sldSz cx="9144000" cy="6858000" type="screen4x3"/>
  <p:notesSz cx="7023100" cy="9309100"/>
  <p:custDataLst>
    <p:tags r:id="rId11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DBD"/>
    <a:srgbClr val="3333CC"/>
    <a:srgbClr val="D9C6AB"/>
    <a:srgbClr val="FFFFCC"/>
    <a:srgbClr val="CCCCFF"/>
    <a:srgbClr val="C7D5A3"/>
    <a:srgbClr val="34548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03" autoAdjust="0"/>
    <p:restoredTop sz="80514" autoAdjust="0"/>
  </p:normalViewPr>
  <p:slideViewPr>
    <p:cSldViewPr>
      <p:cViewPr>
        <p:scale>
          <a:sx n="75" d="100"/>
          <a:sy n="75" d="100"/>
        </p:scale>
        <p:origin x="-342" y="-72"/>
      </p:cViewPr>
      <p:guideLst>
        <p:guide orient="horz" pos="2160"/>
        <p:guide pos="2880"/>
      </p:guideLst>
    </p:cSldViewPr>
  </p:slideViewPr>
  <p:outlineViewPr>
    <p:cViewPr>
      <p:scale>
        <a:sx n="33" d="100"/>
        <a:sy n="33" d="100"/>
      </p:scale>
      <p:origin x="0" y="-7938"/>
    </p:cViewPr>
  </p:outlineViewPr>
  <p:notesTextViewPr>
    <p:cViewPr>
      <p:scale>
        <a:sx n="100" d="100"/>
        <a:sy n="100" d="100"/>
      </p:scale>
      <p:origin x="0" y="0"/>
    </p:cViewPr>
  </p:notesTextViewPr>
  <p:sorterViewPr>
    <p:cViewPr varScale="1">
      <p:scale>
        <a:sx n="100" d="100"/>
        <a:sy n="100" d="100"/>
      </p:scale>
      <p:origin x="0" y="10968"/>
    </p:cViewPr>
  </p:sorterViewPr>
  <p:notesViewPr>
    <p:cSldViewPr>
      <p:cViewPr varScale="1">
        <p:scale>
          <a:sx n="84" d="100"/>
          <a:sy n="84" d="100"/>
        </p:scale>
        <p:origin x="2292"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handoutMaster" Target="handoutMasters/handoutMaster1.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slide" Target="slides/slide80.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29.xml"/><Relationship Id="rId82" Type="http://schemas.openxmlformats.org/officeDocument/2006/relationships/slide" Target="slides/slide50.xml"/><Relationship Id="rId90" Type="http://schemas.openxmlformats.org/officeDocument/2006/relationships/slide" Target="slides/slide58.xml"/><Relationship Id="rId95"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13" Type="http://schemas.openxmlformats.org/officeDocument/2006/relationships/slide" Target="slides/slide81.xml"/><Relationship Id="rId118"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103" Type="http://schemas.openxmlformats.org/officeDocument/2006/relationships/slide" Target="slides/slide71.xml"/><Relationship Id="rId108" Type="http://schemas.openxmlformats.org/officeDocument/2006/relationships/slide" Target="slides/slide76.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11"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slide" Target="slides/slide74.xml"/><Relationship Id="rId114" Type="http://schemas.openxmlformats.org/officeDocument/2006/relationships/slide" Target="slides/slide82.xml"/><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pPr/>
      <dgm:t>
        <a:bodyPr/>
        <a:lstStyle/>
        <a:p>
          <a:r>
            <a:rPr lang="en-US" sz="2600" b="0" dirty="0" smtClean="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pPr/>
      <dgm:t>
        <a:bodyPr/>
        <a:lstStyle/>
        <a:p>
          <a:r>
            <a:rPr lang="en-US" sz="2600" b="0" dirty="0" smtClean="0">
              <a:latin typeface="+mj-lt"/>
            </a:rPr>
            <a:t>Installation</a:t>
          </a:r>
          <a:endParaRPr lang="en-US" sz="2600" b="0" dirty="0">
            <a:latin typeface="+mj-lt"/>
          </a:endParaRP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pPr/>
      <dgm:t>
        <a:bodyPr/>
        <a:lstStyle/>
        <a:p>
          <a:r>
            <a:rPr lang="en-US" sz="2600" b="0" dirty="0" smtClean="0">
              <a:latin typeface="+mj-lt"/>
            </a:rPr>
            <a:t>Initial Implementation</a:t>
          </a:r>
          <a:endParaRPr lang="en-US" sz="2600" b="0" dirty="0">
            <a:latin typeface="+mj-lt"/>
          </a:endParaRP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700" spc="-40" baseline="0" dirty="0" smtClean="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700" spc="-40" baseline="0" dirty="0" smtClean="0"/>
            <a:t>Let’s make sure we’re ready to implement (capacity infrastructure)</a:t>
          </a:r>
          <a:endParaRPr lang="en-US" sz="1700" spc="-40" baseline="0" dirty="0"/>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700" spc="-40" baseline="0" dirty="0" smtClean="0"/>
            <a:t>Let’s give it a try &amp; evaluate (demonstration)</a:t>
          </a:r>
          <a:endParaRPr lang="en-US" sz="1700" spc="-40" baseline="0" dirty="0"/>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pPr/>
      <dgm:t>
        <a:bodyPr/>
        <a:lstStyle/>
        <a:p>
          <a:r>
            <a:rPr lang="en-US" sz="2600" b="0" dirty="0" smtClean="0">
              <a:latin typeface="+mj-lt"/>
            </a:rPr>
            <a:t>Full Implementation</a:t>
          </a:r>
          <a:endParaRPr lang="en-US" sz="2600" b="0" dirty="0">
            <a:latin typeface="+mj-lt"/>
          </a:endParaRP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E6CD695C-6935-4EB5-99FB-4EC53F4C3810}">
      <dgm:prSet phldrT="[Text]" custT="1"/>
      <dgm:spPr/>
      <dgm:t>
        <a:bodyPr/>
        <a:lstStyle/>
        <a:p>
          <a:pPr>
            <a:spcAft>
              <a:spcPts val="0"/>
            </a:spcAft>
          </a:pPr>
          <a:r>
            <a:rPr lang="en-US" sz="1700" spc="-40" baseline="0" dirty="0" smtClean="0"/>
            <a:t>That worked, let’s do it for real and implement all tiers across all schools (investment)</a:t>
          </a:r>
          <a:endParaRPr lang="en-US" sz="1700" spc="-40" baseline="0" dirty="0"/>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6DC1E86B-3651-4633-BD2A-A77A45D13CC3}">
      <dgm:prSet phldrT="[Text]" custT="1"/>
      <dgm:spPr/>
      <dgm:t>
        <a:bodyPr/>
        <a:lstStyle/>
        <a:p>
          <a:pPr>
            <a:spcAft>
              <a:spcPts val="0"/>
            </a:spcAft>
          </a:pPr>
          <a:r>
            <a:rPr lang="en-US" sz="1700" spc="-40" baseline="0" dirty="0" smtClean="0"/>
            <a:t>Let’s make it our way of doing business &amp; sustain implementation (institutionalized use)</a:t>
          </a:r>
          <a:endParaRPr lang="en-US" sz="1700" spc="-40" baseline="0" dirty="0"/>
        </a:p>
      </dgm:t>
    </dgm:pt>
    <dgm:pt modelId="{66A5CCF1-8F8F-4C1F-9B34-8858E68104EE}" type="parTrans" cxnId="{C8B3E949-1A60-44F3-89D1-1898D0654F1C}">
      <dgm:prSet/>
      <dgm:spPr/>
      <dgm:t>
        <a:bodyPr/>
        <a:lstStyle/>
        <a:p>
          <a:endParaRPr lang="en-US"/>
        </a:p>
      </dgm:t>
    </dgm:pt>
    <dgm:pt modelId="{CB343998-AA90-4932-92CC-DCEC3C6A30FB}" type="sibTrans" cxnId="{C8B3E949-1A60-44F3-89D1-1898D0654F1C}">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t>
        <a:bodyPr/>
        <a:lstStyle/>
        <a:p>
          <a:endParaRPr lang="en-US"/>
        </a:p>
      </dgm:t>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4"/>
      <dgm:spPr/>
      <dgm:t>
        <a:bodyPr/>
        <a:lstStyle/>
        <a:p>
          <a:endParaRPr lang="en-US"/>
        </a:p>
      </dgm:t>
    </dgm:pt>
    <dgm:pt modelId="{1C83B8A7-E55A-4A95-9C9B-A2BC7606356D}" type="pres">
      <dgm:prSet presAssocID="{A9B54138-0C0B-4B41-AE76-E45327B1386A}" presName="parentText" presStyleLbl="node1" presStyleIdx="0" presStyleCnt="4" custScaleX="85028">
        <dgm:presLayoutVars>
          <dgm:chMax val="0"/>
          <dgm:bulletEnabled val="1"/>
        </dgm:presLayoutVars>
      </dgm:prSet>
      <dgm:spPr/>
      <dgm:t>
        <a:bodyPr/>
        <a:lstStyle/>
        <a:p>
          <a:endParaRPr lang="en-US"/>
        </a:p>
      </dgm:t>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4">
        <dgm:presLayoutVars>
          <dgm:bulletEnabled val="1"/>
        </dgm:presLayoutVars>
      </dgm:prSet>
      <dgm:spPr/>
      <dgm:t>
        <a:bodyPr/>
        <a:lstStyle/>
        <a:p>
          <a:endParaRPr lang="en-US"/>
        </a:p>
      </dgm:t>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4"/>
      <dgm:spPr/>
      <dgm:t>
        <a:bodyPr/>
        <a:lstStyle/>
        <a:p>
          <a:endParaRPr lang="en-US"/>
        </a:p>
      </dgm:t>
    </dgm:pt>
    <dgm:pt modelId="{63DF7D70-FA28-4CB5-87C3-68C2218D59D9}" type="pres">
      <dgm:prSet presAssocID="{954AAE81-35C4-4C12-B62B-8709AEF99FD6}" presName="parentText" presStyleLbl="node1" presStyleIdx="1" presStyleCnt="4" custScaleX="85028">
        <dgm:presLayoutVars>
          <dgm:chMax val="0"/>
          <dgm:bulletEnabled val="1"/>
        </dgm:presLayoutVars>
      </dgm:prSet>
      <dgm:spPr/>
      <dgm:t>
        <a:bodyPr/>
        <a:lstStyle/>
        <a:p>
          <a:endParaRPr lang="en-US"/>
        </a:p>
      </dgm:t>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4">
        <dgm:presLayoutVars>
          <dgm:bulletEnabled val="1"/>
        </dgm:presLayoutVars>
      </dgm:prSet>
      <dgm:spPr/>
      <dgm:t>
        <a:bodyPr/>
        <a:lstStyle/>
        <a:p>
          <a:endParaRPr lang="en-US"/>
        </a:p>
      </dgm:t>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4"/>
      <dgm:spPr/>
      <dgm:t>
        <a:bodyPr/>
        <a:lstStyle/>
        <a:p>
          <a:endParaRPr lang="en-US"/>
        </a:p>
      </dgm:t>
    </dgm:pt>
    <dgm:pt modelId="{223DD7FC-BB63-4487-83F2-E54C0643849F}" type="pres">
      <dgm:prSet presAssocID="{BCDC602B-6184-4667-A139-DDACE59DF40A}" presName="parentText" presStyleLbl="node1" presStyleIdx="2" presStyleCnt="4" custScaleX="85028">
        <dgm:presLayoutVars>
          <dgm:chMax val="0"/>
          <dgm:bulletEnabled val="1"/>
        </dgm:presLayoutVars>
      </dgm:prSet>
      <dgm:spPr/>
      <dgm:t>
        <a:bodyPr/>
        <a:lstStyle/>
        <a:p>
          <a:endParaRPr lang="en-US"/>
        </a:p>
      </dgm:t>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4">
        <dgm:presLayoutVars>
          <dgm:bulletEnabled val="1"/>
        </dgm:presLayoutVars>
      </dgm:prSet>
      <dgm:spPr/>
      <dgm:t>
        <a:bodyPr/>
        <a:lstStyle/>
        <a:p>
          <a:endParaRPr lang="en-US"/>
        </a:p>
      </dgm:t>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4"/>
      <dgm:spPr/>
      <dgm:t>
        <a:bodyPr/>
        <a:lstStyle/>
        <a:p>
          <a:endParaRPr lang="en-US"/>
        </a:p>
      </dgm:t>
    </dgm:pt>
    <dgm:pt modelId="{6D914A54-B7F6-4A24-9F6E-4AB6A8A63DE4}" type="pres">
      <dgm:prSet presAssocID="{C7BD12FB-6A55-495A-9BC4-3682C5DC453B}" presName="parentText" presStyleLbl="node1" presStyleIdx="3" presStyleCnt="4" custScaleX="85028">
        <dgm:presLayoutVars>
          <dgm:chMax val="0"/>
          <dgm:bulletEnabled val="1"/>
        </dgm:presLayoutVars>
      </dgm:prSet>
      <dgm:spPr/>
      <dgm:t>
        <a:bodyPr/>
        <a:lstStyle/>
        <a:p>
          <a:endParaRPr lang="en-US"/>
        </a:p>
      </dgm:t>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4">
        <dgm:presLayoutVars>
          <dgm:bulletEnabled val="1"/>
        </dgm:presLayoutVars>
      </dgm:prSet>
      <dgm:spPr/>
      <dgm:t>
        <a:bodyPr/>
        <a:lstStyle/>
        <a:p>
          <a:endParaRPr lang="en-US"/>
        </a:p>
      </dgm:t>
    </dgm:pt>
  </dgm:ptLst>
  <dgm:cxnLst>
    <dgm:cxn modelId="{0D35226E-FC2F-4DBE-B37B-BB569093E316}" srcId="{A9B54138-0C0B-4B41-AE76-E45327B1386A}" destId="{CDB3692C-A880-496B-A6DA-BD3FD9CA1840}" srcOrd="0" destOrd="0" parTransId="{155E2A8C-3D98-4E2B-BB2F-6D706B74A491}" sibTransId="{F8C8E311-C50B-4F63-91A1-B5F91C05D3B6}"/>
    <dgm:cxn modelId="{E09E6F0B-8FCA-4A8C-9ECA-4151AF3E2FDE}" type="presOf" srcId="{2482C623-A19B-44AA-A093-96807E3CE98F}" destId="{C3D4A2DB-AD52-4904-A56F-39717FFF0012}" srcOrd="0" destOrd="0" presId="urn:microsoft.com/office/officeart/2005/8/layout/list1"/>
    <dgm:cxn modelId="{EB70F39A-1CEB-4B1E-B7B9-A5FB4767243D}" type="presOf" srcId="{BCDC602B-6184-4667-A139-DDACE59DF40A}" destId="{11E76175-F72D-4774-85B1-B5D11B736795}" srcOrd="0" destOrd="0" presId="urn:microsoft.com/office/officeart/2005/8/layout/list1"/>
    <dgm:cxn modelId="{1CAFDB98-E248-43EB-A213-7D2944907104}" type="presOf" srcId="{C7BD12FB-6A55-495A-9BC4-3682C5DC453B}" destId="{E6A0C18A-5207-4A3F-AE2E-C8986783B039}" srcOrd="0" destOrd="0" presId="urn:microsoft.com/office/officeart/2005/8/layout/list1"/>
    <dgm:cxn modelId="{C8B3E949-1A60-44F3-89D1-1898D0654F1C}" srcId="{C7BD12FB-6A55-495A-9BC4-3682C5DC453B}" destId="{6DC1E86B-3651-4633-BD2A-A77A45D13CC3}" srcOrd="1" destOrd="0" parTransId="{66A5CCF1-8F8F-4C1F-9B34-8858E68104EE}" sibTransId="{CB343998-AA90-4932-92CC-DCEC3C6A30FB}"/>
    <dgm:cxn modelId="{2654E34C-9B85-4E4A-A70A-F8D06B45CBF7}" srcId="{BCDC602B-6184-4667-A139-DDACE59DF40A}" destId="{F302D720-2B29-40DD-B835-FE6CC07497A7}" srcOrd="0" destOrd="0" parTransId="{2002DB54-4EB0-4BD7-8CE4-0DD6D6325C5A}" sibTransId="{D806E5EA-7F2B-47AA-9B85-8549408C67F9}"/>
    <dgm:cxn modelId="{6B750B97-D182-4750-B489-5BD422762C08}" srcId="{CA85910C-841A-4770-8850-B1893A9DF604}" destId="{954AAE81-35C4-4C12-B62B-8709AEF99FD6}" srcOrd="1" destOrd="0" parTransId="{A8C4E290-19C4-45DD-8B7F-7FF42A3CD0C3}" sibTransId="{1060B8FA-63BC-4FD0-A65B-8BDE3C2CC7A4}"/>
    <dgm:cxn modelId="{279F5D59-8177-44B8-94AC-C441836F243E}" type="presOf" srcId="{E6CD695C-6935-4EB5-99FB-4EC53F4C3810}" destId="{DDF6E055-97DD-47A5-B52B-4D4E9E2EADD0}" srcOrd="0" destOrd="0" presId="urn:microsoft.com/office/officeart/2005/8/layout/list1"/>
    <dgm:cxn modelId="{5BFEED2D-000C-418D-AF6D-F7858551F1DD}" type="presOf" srcId="{A9B54138-0C0B-4B41-AE76-E45327B1386A}" destId="{B2370C2D-CF9E-4FD6-A020-10EAE92B6680}" srcOrd="0" destOrd="0" presId="urn:microsoft.com/office/officeart/2005/8/layout/list1"/>
    <dgm:cxn modelId="{04566B28-36FD-4EB0-83CA-059DF2638A77}" type="presOf" srcId="{954AAE81-35C4-4C12-B62B-8709AEF99FD6}" destId="{63DF7D70-FA28-4CB5-87C3-68C2218D59D9}" srcOrd="1" destOrd="0" presId="urn:microsoft.com/office/officeart/2005/8/layout/list1"/>
    <dgm:cxn modelId="{E1D96CD3-9BE8-43C7-8240-CF42A4DE2A65}" type="presOf" srcId="{CA85910C-841A-4770-8850-B1893A9DF604}" destId="{F4206DCA-C717-4411-832B-33E2421E76FD}" srcOrd="0" destOrd="0" presId="urn:microsoft.com/office/officeart/2005/8/layout/list1"/>
    <dgm:cxn modelId="{9573FB36-0F06-4271-B473-9936E1120500}" type="presOf" srcId="{A9B54138-0C0B-4B41-AE76-E45327B1386A}" destId="{1C83B8A7-E55A-4A95-9C9B-A2BC7606356D}" srcOrd="1" destOrd="0" presId="urn:microsoft.com/office/officeart/2005/8/layout/list1"/>
    <dgm:cxn modelId="{83BEE99F-8D69-47C0-9149-88697FB169D7}" type="presOf" srcId="{6DC1E86B-3651-4633-BD2A-A77A45D13CC3}" destId="{DDF6E055-97DD-47A5-B52B-4D4E9E2EADD0}" srcOrd="0" destOrd="1"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D2510023-DBCC-48E2-B7C0-6A4D6DBDE468}" srcId="{CA85910C-841A-4770-8850-B1893A9DF604}" destId="{C7BD12FB-6A55-495A-9BC4-3682C5DC453B}" srcOrd="3" destOrd="0" parTransId="{CD9E1F7A-78EF-4234-9A41-E6B52954B843}" sibTransId="{01268581-07DB-4501-B1F6-A5BF0D9F37DC}"/>
    <dgm:cxn modelId="{4EBD8B83-A9BF-4167-B3C2-46DB14D47B31}" srcId="{954AAE81-35C4-4C12-B62B-8709AEF99FD6}" destId="{2482C623-A19B-44AA-A093-96807E3CE98F}" srcOrd="0" destOrd="0" parTransId="{34F7C83A-E5B5-4158-B744-A060F3FD4B62}" sibTransId="{BB4AFB68-B06A-4815-B5D0-724654CA2CEF}"/>
    <dgm:cxn modelId="{A6E452CA-BD6D-480B-A4A2-10D6CAE32123}" type="presOf" srcId="{954AAE81-35C4-4C12-B62B-8709AEF99FD6}" destId="{5DAF8B3C-7685-4E39-8586-80AAA06B771A}" srcOrd="0" destOrd="0" presId="urn:microsoft.com/office/officeart/2005/8/layout/list1"/>
    <dgm:cxn modelId="{8FAB7D04-D5EB-4E4A-AD40-42B6B183071A}" type="presOf" srcId="{F302D720-2B29-40DD-B835-FE6CC07497A7}" destId="{34868D5B-AE8B-4E00-8715-EF98D4DDE889}" srcOrd="0" destOrd="0" presId="urn:microsoft.com/office/officeart/2005/8/layout/list1"/>
    <dgm:cxn modelId="{0D8AFC35-0471-4C77-9B13-36777AD370EC}" type="presOf" srcId="{BCDC602B-6184-4667-A139-DDACE59DF40A}" destId="{223DD7FC-BB63-4487-83F2-E54C0643849F}"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55B048A8-A98C-42AB-B20B-533805C8DCCF}" type="presOf" srcId="{CDB3692C-A880-496B-A6DA-BD3FD9CA1840}" destId="{BD2F2B25-CDA2-492F-BAE1-6A1579CE9F2F}"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42620BE7-5B12-40EF-8C9B-725D575BC770}" type="presOf" srcId="{C7BD12FB-6A55-495A-9BC4-3682C5DC453B}" destId="{6D914A54-B7F6-4A24-9F6E-4AB6A8A63DE4}" srcOrd="1" destOrd="0" presId="urn:microsoft.com/office/officeart/2005/8/layout/list1"/>
    <dgm:cxn modelId="{F785A6DF-58B4-4298-841D-F564E1C0E9AC}" type="presParOf" srcId="{F4206DCA-C717-4411-832B-33E2421E76FD}" destId="{5BEF5673-4A6A-48A1-B05B-9E48441BF1B1}" srcOrd="0" destOrd="0" presId="urn:microsoft.com/office/officeart/2005/8/layout/list1"/>
    <dgm:cxn modelId="{FF49430B-C65A-4DA8-B0A8-D99C294AC776}" type="presParOf" srcId="{5BEF5673-4A6A-48A1-B05B-9E48441BF1B1}" destId="{B2370C2D-CF9E-4FD6-A020-10EAE92B6680}" srcOrd="0" destOrd="0" presId="urn:microsoft.com/office/officeart/2005/8/layout/list1"/>
    <dgm:cxn modelId="{2B31F3D1-12EF-4D46-8B46-228DBA9D78DF}" type="presParOf" srcId="{5BEF5673-4A6A-48A1-B05B-9E48441BF1B1}" destId="{1C83B8A7-E55A-4A95-9C9B-A2BC7606356D}" srcOrd="1" destOrd="0" presId="urn:microsoft.com/office/officeart/2005/8/layout/list1"/>
    <dgm:cxn modelId="{8A1E9F46-04F2-4EA3-9902-5A7067A56657}" type="presParOf" srcId="{F4206DCA-C717-4411-832B-33E2421E76FD}" destId="{011F2DE6-CB91-4614-8B49-62B6276AF64B}" srcOrd="1" destOrd="0" presId="urn:microsoft.com/office/officeart/2005/8/layout/list1"/>
    <dgm:cxn modelId="{FFCAAC0E-3349-4D12-9CB3-D9137D6FCE33}" type="presParOf" srcId="{F4206DCA-C717-4411-832B-33E2421E76FD}" destId="{BD2F2B25-CDA2-492F-BAE1-6A1579CE9F2F}" srcOrd="2" destOrd="0" presId="urn:microsoft.com/office/officeart/2005/8/layout/list1"/>
    <dgm:cxn modelId="{B2F32ABE-899F-4A18-8011-55FC6849C71D}" type="presParOf" srcId="{F4206DCA-C717-4411-832B-33E2421E76FD}" destId="{9F4CB8D5-F35D-48DD-B4AB-05F655E72361}" srcOrd="3" destOrd="0" presId="urn:microsoft.com/office/officeart/2005/8/layout/list1"/>
    <dgm:cxn modelId="{BBE4FCD0-1DD7-4108-8854-47EF56386C65}" type="presParOf" srcId="{F4206DCA-C717-4411-832B-33E2421E76FD}" destId="{DB145B6F-E7BA-43FD-B507-9D51683B4B18}" srcOrd="4" destOrd="0" presId="urn:microsoft.com/office/officeart/2005/8/layout/list1"/>
    <dgm:cxn modelId="{F044865A-55D7-4C77-AB8A-0E07546B6CB5}" type="presParOf" srcId="{DB145B6F-E7BA-43FD-B507-9D51683B4B18}" destId="{5DAF8B3C-7685-4E39-8586-80AAA06B771A}" srcOrd="0" destOrd="0" presId="urn:microsoft.com/office/officeart/2005/8/layout/list1"/>
    <dgm:cxn modelId="{CB267B27-7B89-40E4-BC38-4031A708D9BE}" type="presParOf" srcId="{DB145B6F-E7BA-43FD-B507-9D51683B4B18}" destId="{63DF7D70-FA28-4CB5-87C3-68C2218D59D9}" srcOrd="1" destOrd="0" presId="urn:microsoft.com/office/officeart/2005/8/layout/list1"/>
    <dgm:cxn modelId="{FA87A860-E620-4745-B2E6-DCD7F95CA429}" type="presParOf" srcId="{F4206DCA-C717-4411-832B-33E2421E76FD}" destId="{C45987DA-4E2A-4D59-B90D-2636DA7D787E}" srcOrd="5" destOrd="0" presId="urn:microsoft.com/office/officeart/2005/8/layout/list1"/>
    <dgm:cxn modelId="{F63C0299-4EC6-4F18-9174-418D7B085F18}" type="presParOf" srcId="{F4206DCA-C717-4411-832B-33E2421E76FD}" destId="{C3D4A2DB-AD52-4904-A56F-39717FFF0012}" srcOrd="6" destOrd="0" presId="urn:microsoft.com/office/officeart/2005/8/layout/list1"/>
    <dgm:cxn modelId="{9508326C-FB38-42E6-BD0D-63B99E80F8A3}" type="presParOf" srcId="{F4206DCA-C717-4411-832B-33E2421E76FD}" destId="{58E9F297-3D5E-4960-855C-FBC3D64A2B5C}" srcOrd="7" destOrd="0" presId="urn:microsoft.com/office/officeart/2005/8/layout/list1"/>
    <dgm:cxn modelId="{329C7721-BF87-4777-9DCC-0FEF5352B579}" type="presParOf" srcId="{F4206DCA-C717-4411-832B-33E2421E76FD}" destId="{9AC8DCEF-FFE7-4344-8840-88430EE3D49E}" srcOrd="8" destOrd="0" presId="urn:microsoft.com/office/officeart/2005/8/layout/list1"/>
    <dgm:cxn modelId="{B33D8FFD-165E-40BE-BE0F-1B25B5B7A717}" type="presParOf" srcId="{9AC8DCEF-FFE7-4344-8840-88430EE3D49E}" destId="{11E76175-F72D-4774-85B1-B5D11B736795}" srcOrd="0" destOrd="0" presId="urn:microsoft.com/office/officeart/2005/8/layout/list1"/>
    <dgm:cxn modelId="{E577E399-B2C3-4829-95B1-EA4C319B4F06}" type="presParOf" srcId="{9AC8DCEF-FFE7-4344-8840-88430EE3D49E}" destId="{223DD7FC-BB63-4487-83F2-E54C0643849F}" srcOrd="1" destOrd="0" presId="urn:microsoft.com/office/officeart/2005/8/layout/list1"/>
    <dgm:cxn modelId="{136348E8-8A41-491D-B245-4B8BA3B6BA48}" type="presParOf" srcId="{F4206DCA-C717-4411-832B-33E2421E76FD}" destId="{A0039179-0BA9-4A41-8CBF-57747A1A0551}" srcOrd="9" destOrd="0" presId="urn:microsoft.com/office/officeart/2005/8/layout/list1"/>
    <dgm:cxn modelId="{756E2642-1E9C-4806-977B-DD3D48FE07BD}" type="presParOf" srcId="{F4206DCA-C717-4411-832B-33E2421E76FD}" destId="{34868D5B-AE8B-4E00-8715-EF98D4DDE889}" srcOrd="10" destOrd="0" presId="urn:microsoft.com/office/officeart/2005/8/layout/list1"/>
    <dgm:cxn modelId="{034289E8-C560-4636-8241-05F4E440098C}" type="presParOf" srcId="{F4206DCA-C717-4411-832B-33E2421E76FD}" destId="{1772B141-9D13-43D3-8680-33EC6A2AC0C6}" srcOrd="11" destOrd="0" presId="urn:microsoft.com/office/officeart/2005/8/layout/list1"/>
    <dgm:cxn modelId="{337AB70B-7514-4856-A333-47D2A23425F8}" type="presParOf" srcId="{F4206DCA-C717-4411-832B-33E2421E76FD}" destId="{3010A21C-1F70-4535-8813-E113D843DD09}" srcOrd="12" destOrd="0" presId="urn:microsoft.com/office/officeart/2005/8/layout/list1"/>
    <dgm:cxn modelId="{CCA444A0-D17C-4E12-838F-B51246A8475C}" type="presParOf" srcId="{3010A21C-1F70-4535-8813-E113D843DD09}" destId="{E6A0C18A-5207-4A3F-AE2E-C8986783B039}" srcOrd="0" destOrd="0" presId="urn:microsoft.com/office/officeart/2005/8/layout/list1"/>
    <dgm:cxn modelId="{C09608E5-DBBF-4944-9630-3AEFA2662F09}" type="presParOf" srcId="{3010A21C-1F70-4535-8813-E113D843DD09}" destId="{6D914A54-B7F6-4A24-9F6E-4AB6A8A63DE4}" srcOrd="1" destOrd="0" presId="urn:microsoft.com/office/officeart/2005/8/layout/list1"/>
    <dgm:cxn modelId="{3C6F40AA-17EB-4FDC-A84F-ABE3BAE97101}" type="presParOf" srcId="{F4206DCA-C717-4411-832B-33E2421E76FD}" destId="{B2C41817-1C03-4D35-A88D-9CF0C1734B43}" srcOrd="13" destOrd="0" presId="urn:microsoft.com/office/officeart/2005/8/layout/list1"/>
    <dgm:cxn modelId="{BA54F4FE-397D-431E-9E7E-AA0441A54149}" type="presParOf" srcId="{F4206DCA-C717-4411-832B-33E2421E76FD}" destId="{DDF6E055-97DD-47A5-B52B-4D4E9E2EADD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pPr/>
      <dgm:t>
        <a:bodyPr/>
        <a:lstStyle/>
        <a:p>
          <a:r>
            <a:rPr lang="en-US" sz="2600" b="0" dirty="0" smtClean="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pPr/>
      <dgm:t>
        <a:bodyPr/>
        <a:lstStyle/>
        <a:p>
          <a:r>
            <a:rPr lang="en-US" sz="2600" b="0" dirty="0" smtClean="0">
              <a:latin typeface="+mj-lt"/>
            </a:rPr>
            <a:t>Installation</a:t>
          </a:r>
          <a:endParaRPr lang="en-US" sz="2600" b="0" dirty="0">
            <a:latin typeface="+mj-lt"/>
          </a:endParaRP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pPr/>
      <dgm:t>
        <a:bodyPr/>
        <a:lstStyle/>
        <a:p>
          <a:r>
            <a:rPr lang="en-US" sz="2600" b="0" dirty="0" smtClean="0">
              <a:latin typeface="+mj-lt"/>
            </a:rPr>
            <a:t>Initial Implementation</a:t>
          </a:r>
          <a:endParaRPr lang="en-US" sz="2600" b="0" dirty="0">
            <a:latin typeface="+mj-lt"/>
          </a:endParaRP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700" spc="-40" baseline="0" dirty="0" smtClean="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700" spc="-40" baseline="0" dirty="0" smtClean="0"/>
            <a:t>Let’s make sure we’re ready to implement (capacity infrastructure)</a:t>
          </a:r>
          <a:endParaRPr lang="en-US" sz="1700" spc="-40" baseline="0" dirty="0"/>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700" spc="-40" baseline="0" dirty="0" smtClean="0"/>
            <a:t>Let’s give it a try &amp; evaluate (demonstration)</a:t>
          </a:r>
          <a:endParaRPr lang="en-US" sz="1700" spc="-40" baseline="0" dirty="0"/>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pPr/>
      <dgm:t>
        <a:bodyPr/>
        <a:lstStyle/>
        <a:p>
          <a:r>
            <a:rPr lang="en-US" sz="2600" b="0" dirty="0" smtClean="0">
              <a:latin typeface="+mj-lt"/>
            </a:rPr>
            <a:t>Full Implementation</a:t>
          </a:r>
          <a:endParaRPr lang="en-US" sz="2600" b="0" dirty="0">
            <a:latin typeface="+mj-lt"/>
          </a:endParaRP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E6CD695C-6935-4EB5-99FB-4EC53F4C3810}">
      <dgm:prSet phldrT="[Text]" custT="1"/>
      <dgm:spPr/>
      <dgm:t>
        <a:bodyPr/>
        <a:lstStyle/>
        <a:p>
          <a:pPr>
            <a:spcAft>
              <a:spcPts val="0"/>
            </a:spcAft>
          </a:pPr>
          <a:r>
            <a:rPr lang="en-US" sz="1700" spc="-40" baseline="0" dirty="0" smtClean="0"/>
            <a:t>That worked, let’s do it for real and implement all tiers across all schools (investment)</a:t>
          </a:r>
          <a:endParaRPr lang="en-US" sz="1700" spc="-40" baseline="0" dirty="0"/>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6DC1E86B-3651-4633-BD2A-A77A45D13CC3}">
      <dgm:prSet phldrT="[Text]" custT="1"/>
      <dgm:spPr/>
      <dgm:t>
        <a:bodyPr/>
        <a:lstStyle/>
        <a:p>
          <a:pPr>
            <a:spcAft>
              <a:spcPts val="0"/>
            </a:spcAft>
          </a:pPr>
          <a:r>
            <a:rPr lang="en-US" sz="1700" spc="-40" baseline="0" dirty="0" smtClean="0"/>
            <a:t>Let’s make it our way of doing business &amp; sustain implementation (institutionalized use)</a:t>
          </a:r>
          <a:endParaRPr lang="en-US" sz="1700" spc="-40" baseline="0" dirty="0"/>
        </a:p>
      </dgm:t>
    </dgm:pt>
    <dgm:pt modelId="{66A5CCF1-8F8F-4C1F-9B34-8858E68104EE}" type="parTrans" cxnId="{C8B3E949-1A60-44F3-89D1-1898D0654F1C}">
      <dgm:prSet/>
      <dgm:spPr/>
      <dgm:t>
        <a:bodyPr/>
        <a:lstStyle/>
        <a:p>
          <a:endParaRPr lang="en-US"/>
        </a:p>
      </dgm:t>
    </dgm:pt>
    <dgm:pt modelId="{CB343998-AA90-4932-92CC-DCEC3C6A30FB}" type="sibTrans" cxnId="{C8B3E949-1A60-44F3-89D1-1898D0654F1C}">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t>
        <a:bodyPr/>
        <a:lstStyle/>
        <a:p>
          <a:endParaRPr lang="en-US"/>
        </a:p>
      </dgm:t>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4"/>
      <dgm:spPr/>
      <dgm:t>
        <a:bodyPr/>
        <a:lstStyle/>
        <a:p>
          <a:endParaRPr lang="en-US"/>
        </a:p>
      </dgm:t>
    </dgm:pt>
    <dgm:pt modelId="{1C83B8A7-E55A-4A95-9C9B-A2BC7606356D}" type="pres">
      <dgm:prSet presAssocID="{A9B54138-0C0B-4B41-AE76-E45327B1386A}" presName="parentText" presStyleLbl="node1" presStyleIdx="0" presStyleCnt="4" custScaleX="85028">
        <dgm:presLayoutVars>
          <dgm:chMax val="0"/>
          <dgm:bulletEnabled val="1"/>
        </dgm:presLayoutVars>
      </dgm:prSet>
      <dgm:spPr/>
      <dgm:t>
        <a:bodyPr/>
        <a:lstStyle/>
        <a:p>
          <a:endParaRPr lang="en-US"/>
        </a:p>
      </dgm:t>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4">
        <dgm:presLayoutVars>
          <dgm:bulletEnabled val="1"/>
        </dgm:presLayoutVars>
      </dgm:prSet>
      <dgm:spPr/>
      <dgm:t>
        <a:bodyPr/>
        <a:lstStyle/>
        <a:p>
          <a:endParaRPr lang="en-US"/>
        </a:p>
      </dgm:t>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4"/>
      <dgm:spPr/>
      <dgm:t>
        <a:bodyPr/>
        <a:lstStyle/>
        <a:p>
          <a:endParaRPr lang="en-US"/>
        </a:p>
      </dgm:t>
    </dgm:pt>
    <dgm:pt modelId="{63DF7D70-FA28-4CB5-87C3-68C2218D59D9}" type="pres">
      <dgm:prSet presAssocID="{954AAE81-35C4-4C12-B62B-8709AEF99FD6}" presName="parentText" presStyleLbl="node1" presStyleIdx="1" presStyleCnt="4" custScaleX="85028">
        <dgm:presLayoutVars>
          <dgm:chMax val="0"/>
          <dgm:bulletEnabled val="1"/>
        </dgm:presLayoutVars>
      </dgm:prSet>
      <dgm:spPr/>
      <dgm:t>
        <a:bodyPr/>
        <a:lstStyle/>
        <a:p>
          <a:endParaRPr lang="en-US"/>
        </a:p>
      </dgm:t>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4">
        <dgm:presLayoutVars>
          <dgm:bulletEnabled val="1"/>
        </dgm:presLayoutVars>
      </dgm:prSet>
      <dgm:spPr/>
      <dgm:t>
        <a:bodyPr/>
        <a:lstStyle/>
        <a:p>
          <a:endParaRPr lang="en-US"/>
        </a:p>
      </dgm:t>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4"/>
      <dgm:spPr/>
      <dgm:t>
        <a:bodyPr/>
        <a:lstStyle/>
        <a:p>
          <a:endParaRPr lang="en-US"/>
        </a:p>
      </dgm:t>
    </dgm:pt>
    <dgm:pt modelId="{223DD7FC-BB63-4487-83F2-E54C0643849F}" type="pres">
      <dgm:prSet presAssocID="{BCDC602B-6184-4667-A139-DDACE59DF40A}" presName="parentText" presStyleLbl="node1" presStyleIdx="2" presStyleCnt="4" custScaleX="85028">
        <dgm:presLayoutVars>
          <dgm:chMax val="0"/>
          <dgm:bulletEnabled val="1"/>
        </dgm:presLayoutVars>
      </dgm:prSet>
      <dgm:spPr/>
      <dgm:t>
        <a:bodyPr/>
        <a:lstStyle/>
        <a:p>
          <a:endParaRPr lang="en-US"/>
        </a:p>
      </dgm:t>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4">
        <dgm:presLayoutVars>
          <dgm:bulletEnabled val="1"/>
        </dgm:presLayoutVars>
      </dgm:prSet>
      <dgm:spPr/>
      <dgm:t>
        <a:bodyPr/>
        <a:lstStyle/>
        <a:p>
          <a:endParaRPr lang="en-US"/>
        </a:p>
      </dgm:t>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4"/>
      <dgm:spPr/>
      <dgm:t>
        <a:bodyPr/>
        <a:lstStyle/>
        <a:p>
          <a:endParaRPr lang="en-US"/>
        </a:p>
      </dgm:t>
    </dgm:pt>
    <dgm:pt modelId="{6D914A54-B7F6-4A24-9F6E-4AB6A8A63DE4}" type="pres">
      <dgm:prSet presAssocID="{C7BD12FB-6A55-495A-9BC4-3682C5DC453B}" presName="parentText" presStyleLbl="node1" presStyleIdx="3" presStyleCnt="4" custScaleX="85028">
        <dgm:presLayoutVars>
          <dgm:chMax val="0"/>
          <dgm:bulletEnabled val="1"/>
        </dgm:presLayoutVars>
      </dgm:prSet>
      <dgm:spPr/>
      <dgm:t>
        <a:bodyPr/>
        <a:lstStyle/>
        <a:p>
          <a:endParaRPr lang="en-US"/>
        </a:p>
      </dgm:t>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4">
        <dgm:presLayoutVars>
          <dgm:bulletEnabled val="1"/>
        </dgm:presLayoutVars>
      </dgm:prSet>
      <dgm:spPr/>
      <dgm:t>
        <a:bodyPr/>
        <a:lstStyle/>
        <a:p>
          <a:endParaRPr lang="en-US"/>
        </a:p>
      </dgm:t>
    </dgm:pt>
  </dgm:ptLst>
  <dgm:cxnLst>
    <dgm:cxn modelId="{6B750B97-D182-4750-B489-5BD422762C08}" srcId="{CA85910C-841A-4770-8850-B1893A9DF604}" destId="{954AAE81-35C4-4C12-B62B-8709AEF99FD6}" srcOrd="1" destOrd="0" parTransId="{A8C4E290-19C4-45DD-8B7F-7FF42A3CD0C3}" sibTransId="{1060B8FA-63BC-4FD0-A65B-8BDE3C2CC7A4}"/>
    <dgm:cxn modelId="{D8DCFC32-91D4-4D21-B4AF-1E41F32C2F89}" type="presOf" srcId="{A9B54138-0C0B-4B41-AE76-E45327B1386A}" destId="{1C83B8A7-E55A-4A95-9C9B-A2BC7606356D}" srcOrd="1" destOrd="0" presId="urn:microsoft.com/office/officeart/2005/8/layout/list1"/>
    <dgm:cxn modelId="{5786811B-B5CD-4C4D-BD90-2CD29BB78B7E}" type="presOf" srcId="{CDB3692C-A880-496B-A6DA-BD3FD9CA1840}" destId="{BD2F2B25-CDA2-492F-BAE1-6A1579CE9F2F}" srcOrd="0" destOrd="0" presId="urn:microsoft.com/office/officeart/2005/8/layout/list1"/>
    <dgm:cxn modelId="{13BCDCD3-C4D3-487A-9711-53FE2B2CE556}" type="presOf" srcId="{6DC1E86B-3651-4633-BD2A-A77A45D13CC3}" destId="{DDF6E055-97DD-47A5-B52B-4D4E9E2EADD0}" srcOrd="0" destOrd="1" presId="urn:microsoft.com/office/officeart/2005/8/layout/list1"/>
    <dgm:cxn modelId="{C4356D35-BECF-43F3-9BA9-2EC2020397EE}"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1B4ED304-E7A7-4195-AFC5-274915AC3BA9}" type="presOf" srcId="{BCDC602B-6184-4667-A139-DDACE59DF40A}" destId="{223DD7FC-BB63-4487-83F2-E54C0643849F}" srcOrd="1" destOrd="0" presId="urn:microsoft.com/office/officeart/2005/8/layout/list1"/>
    <dgm:cxn modelId="{99D03880-F70C-4E62-BB6C-D887807D0F1C}" type="presOf" srcId="{C7BD12FB-6A55-495A-9BC4-3682C5DC453B}" destId="{6D914A54-B7F6-4A24-9F6E-4AB6A8A63DE4}" srcOrd="1" destOrd="0" presId="urn:microsoft.com/office/officeart/2005/8/layout/list1"/>
    <dgm:cxn modelId="{0D35226E-FC2F-4DBE-B37B-BB569093E316}" srcId="{A9B54138-0C0B-4B41-AE76-E45327B1386A}" destId="{CDB3692C-A880-496B-A6DA-BD3FD9CA1840}" srcOrd="0" destOrd="0" parTransId="{155E2A8C-3D98-4E2B-BB2F-6D706B74A491}" sibTransId="{F8C8E311-C50B-4F63-91A1-B5F91C05D3B6}"/>
    <dgm:cxn modelId="{C8B3E949-1A60-44F3-89D1-1898D0654F1C}" srcId="{C7BD12FB-6A55-495A-9BC4-3682C5DC453B}" destId="{6DC1E86B-3651-4633-BD2A-A77A45D13CC3}" srcOrd="1" destOrd="0" parTransId="{66A5CCF1-8F8F-4C1F-9B34-8858E68104EE}" sibTransId="{CB343998-AA90-4932-92CC-DCEC3C6A30FB}"/>
    <dgm:cxn modelId="{B9858D7F-D363-4118-9E86-68285BB39877}" type="presOf" srcId="{C7BD12FB-6A55-495A-9BC4-3682C5DC453B}" destId="{E6A0C18A-5207-4A3F-AE2E-C8986783B039}" srcOrd="0"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3E7CF413-8F26-4959-B612-3403B92B6B82}" srcId="{C7BD12FB-6A55-495A-9BC4-3682C5DC453B}" destId="{E6CD695C-6935-4EB5-99FB-4EC53F4C3810}" srcOrd="0" destOrd="0" parTransId="{D2D6CA71-F6B8-4D88-95C9-CB59948B3F8F}" sibTransId="{3815502A-F6F8-483E-9F3D-78B8E202480F}"/>
    <dgm:cxn modelId="{4603B6C9-711D-4BAD-968C-22F274629736}" type="presOf" srcId="{954AAE81-35C4-4C12-B62B-8709AEF99FD6}" destId="{63DF7D70-FA28-4CB5-87C3-68C2218D59D9}"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76543323-0206-4E90-AD93-4306C02E481D}" type="presOf" srcId="{CA85910C-841A-4770-8850-B1893A9DF604}" destId="{F4206DCA-C717-4411-832B-33E2421E76FD}" srcOrd="0" destOrd="0" presId="urn:microsoft.com/office/officeart/2005/8/layout/list1"/>
    <dgm:cxn modelId="{5A7C8DA3-ED5D-422A-8BC1-D212764AA3F4}" type="presOf" srcId="{2482C623-A19B-44AA-A093-96807E3CE98F}" destId="{C3D4A2DB-AD52-4904-A56F-39717FFF0012}" srcOrd="0"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D28909D7-98F2-44CC-9A89-AE8ED2D3813D}" type="presOf" srcId="{F302D720-2B29-40DD-B835-FE6CC07497A7}" destId="{34868D5B-AE8B-4E00-8715-EF98D4DDE889}" srcOrd="0" destOrd="0" presId="urn:microsoft.com/office/officeart/2005/8/layout/list1"/>
    <dgm:cxn modelId="{ABB16057-499E-4E8C-AFD0-AC0525B9EB92}" type="presOf" srcId="{BCDC602B-6184-4667-A139-DDACE59DF40A}" destId="{11E76175-F72D-4774-85B1-B5D11B736795}" srcOrd="0" destOrd="0" presId="urn:microsoft.com/office/officeart/2005/8/layout/list1"/>
    <dgm:cxn modelId="{12793BEB-ACCC-40BA-9AD5-6697ED630842}" type="presOf" srcId="{954AAE81-35C4-4C12-B62B-8709AEF99FD6}" destId="{5DAF8B3C-7685-4E39-8586-80AAA06B771A}" srcOrd="0" destOrd="0" presId="urn:microsoft.com/office/officeart/2005/8/layout/list1"/>
    <dgm:cxn modelId="{4EBD8B83-A9BF-4167-B3C2-46DB14D47B31}" srcId="{954AAE81-35C4-4C12-B62B-8709AEF99FD6}" destId="{2482C623-A19B-44AA-A093-96807E3CE98F}" srcOrd="0" destOrd="0" parTransId="{34F7C83A-E5B5-4158-B744-A060F3FD4B62}" sibTransId="{BB4AFB68-B06A-4815-B5D0-724654CA2CEF}"/>
    <dgm:cxn modelId="{45EA3695-2D3B-4F61-A530-71CBD4CBB48A}" type="presOf" srcId="{E6CD695C-6935-4EB5-99FB-4EC53F4C3810}" destId="{DDF6E055-97DD-47A5-B52B-4D4E9E2EADD0}" srcOrd="0" destOrd="0" presId="urn:microsoft.com/office/officeart/2005/8/layout/list1"/>
    <dgm:cxn modelId="{8153BFC1-7A56-4C1C-AD06-1F4A372D9F2F}" type="presParOf" srcId="{F4206DCA-C717-4411-832B-33E2421E76FD}" destId="{5BEF5673-4A6A-48A1-B05B-9E48441BF1B1}" srcOrd="0" destOrd="0" presId="urn:microsoft.com/office/officeart/2005/8/layout/list1"/>
    <dgm:cxn modelId="{E419FBE4-14D9-4338-B4DD-FB1F96D60D5E}" type="presParOf" srcId="{5BEF5673-4A6A-48A1-B05B-9E48441BF1B1}" destId="{B2370C2D-CF9E-4FD6-A020-10EAE92B6680}" srcOrd="0" destOrd="0" presId="urn:microsoft.com/office/officeart/2005/8/layout/list1"/>
    <dgm:cxn modelId="{434157CD-BAFF-47EF-B119-FDC0E017E404}" type="presParOf" srcId="{5BEF5673-4A6A-48A1-B05B-9E48441BF1B1}" destId="{1C83B8A7-E55A-4A95-9C9B-A2BC7606356D}" srcOrd="1" destOrd="0" presId="urn:microsoft.com/office/officeart/2005/8/layout/list1"/>
    <dgm:cxn modelId="{9A703723-D192-4E8D-96EB-B52684F3FDFB}" type="presParOf" srcId="{F4206DCA-C717-4411-832B-33E2421E76FD}" destId="{011F2DE6-CB91-4614-8B49-62B6276AF64B}" srcOrd="1" destOrd="0" presId="urn:microsoft.com/office/officeart/2005/8/layout/list1"/>
    <dgm:cxn modelId="{D396F408-5EEF-4337-AA6A-3B2B0512EE53}" type="presParOf" srcId="{F4206DCA-C717-4411-832B-33E2421E76FD}" destId="{BD2F2B25-CDA2-492F-BAE1-6A1579CE9F2F}" srcOrd="2" destOrd="0" presId="urn:microsoft.com/office/officeart/2005/8/layout/list1"/>
    <dgm:cxn modelId="{25840F11-0327-4CFD-AAA0-4608A3413CBB}" type="presParOf" srcId="{F4206DCA-C717-4411-832B-33E2421E76FD}" destId="{9F4CB8D5-F35D-48DD-B4AB-05F655E72361}" srcOrd="3" destOrd="0" presId="urn:microsoft.com/office/officeart/2005/8/layout/list1"/>
    <dgm:cxn modelId="{27686D37-B717-42AB-8169-C6CCF3E0C4D8}" type="presParOf" srcId="{F4206DCA-C717-4411-832B-33E2421E76FD}" destId="{DB145B6F-E7BA-43FD-B507-9D51683B4B18}" srcOrd="4" destOrd="0" presId="urn:microsoft.com/office/officeart/2005/8/layout/list1"/>
    <dgm:cxn modelId="{B9870FF8-66DD-48A2-85E0-5F8D1A5B5108}" type="presParOf" srcId="{DB145B6F-E7BA-43FD-B507-9D51683B4B18}" destId="{5DAF8B3C-7685-4E39-8586-80AAA06B771A}" srcOrd="0" destOrd="0" presId="urn:microsoft.com/office/officeart/2005/8/layout/list1"/>
    <dgm:cxn modelId="{FE4D759A-50B4-4FF3-AEF5-8E8F523FC041}" type="presParOf" srcId="{DB145B6F-E7BA-43FD-B507-9D51683B4B18}" destId="{63DF7D70-FA28-4CB5-87C3-68C2218D59D9}" srcOrd="1" destOrd="0" presId="urn:microsoft.com/office/officeart/2005/8/layout/list1"/>
    <dgm:cxn modelId="{3C0E98E9-391A-4CFD-96C8-FA900A7C4316}" type="presParOf" srcId="{F4206DCA-C717-4411-832B-33E2421E76FD}" destId="{C45987DA-4E2A-4D59-B90D-2636DA7D787E}" srcOrd="5" destOrd="0" presId="urn:microsoft.com/office/officeart/2005/8/layout/list1"/>
    <dgm:cxn modelId="{2A70CEEA-2D62-4BAC-AB3B-20AE9B100001}" type="presParOf" srcId="{F4206DCA-C717-4411-832B-33E2421E76FD}" destId="{C3D4A2DB-AD52-4904-A56F-39717FFF0012}" srcOrd="6" destOrd="0" presId="urn:microsoft.com/office/officeart/2005/8/layout/list1"/>
    <dgm:cxn modelId="{3E5AFAFE-4D89-4DC7-A243-066A7824B4F1}" type="presParOf" srcId="{F4206DCA-C717-4411-832B-33E2421E76FD}" destId="{58E9F297-3D5E-4960-855C-FBC3D64A2B5C}" srcOrd="7" destOrd="0" presId="urn:microsoft.com/office/officeart/2005/8/layout/list1"/>
    <dgm:cxn modelId="{3D06E8F5-89B9-4A6F-B8B1-8EBBC6694793}" type="presParOf" srcId="{F4206DCA-C717-4411-832B-33E2421E76FD}" destId="{9AC8DCEF-FFE7-4344-8840-88430EE3D49E}" srcOrd="8" destOrd="0" presId="urn:microsoft.com/office/officeart/2005/8/layout/list1"/>
    <dgm:cxn modelId="{A4749017-3B5D-4BA7-8D83-A1B31466B44F}" type="presParOf" srcId="{9AC8DCEF-FFE7-4344-8840-88430EE3D49E}" destId="{11E76175-F72D-4774-85B1-B5D11B736795}" srcOrd="0" destOrd="0" presId="urn:microsoft.com/office/officeart/2005/8/layout/list1"/>
    <dgm:cxn modelId="{326A3A04-6A9F-4070-94A4-8FA5751BC7A2}" type="presParOf" srcId="{9AC8DCEF-FFE7-4344-8840-88430EE3D49E}" destId="{223DD7FC-BB63-4487-83F2-E54C0643849F}" srcOrd="1" destOrd="0" presId="urn:microsoft.com/office/officeart/2005/8/layout/list1"/>
    <dgm:cxn modelId="{429D2EE1-753B-4C0F-B3BE-0EB926A7AB29}" type="presParOf" srcId="{F4206DCA-C717-4411-832B-33E2421E76FD}" destId="{A0039179-0BA9-4A41-8CBF-57747A1A0551}" srcOrd="9" destOrd="0" presId="urn:microsoft.com/office/officeart/2005/8/layout/list1"/>
    <dgm:cxn modelId="{A6BD3F8D-7F12-4C48-B587-C4251DC9926A}" type="presParOf" srcId="{F4206DCA-C717-4411-832B-33E2421E76FD}" destId="{34868D5B-AE8B-4E00-8715-EF98D4DDE889}" srcOrd="10" destOrd="0" presId="urn:microsoft.com/office/officeart/2005/8/layout/list1"/>
    <dgm:cxn modelId="{6F5CBE5A-2CFE-41C5-B75A-9EB6D3303A7E}" type="presParOf" srcId="{F4206DCA-C717-4411-832B-33E2421E76FD}" destId="{1772B141-9D13-43D3-8680-33EC6A2AC0C6}" srcOrd="11" destOrd="0" presId="urn:microsoft.com/office/officeart/2005/8/layout/list1"/>
    <dgm:cxn modelId="{14162BFD-DEDF-4D2F-97C7-8DAE9DC7FF0C}" type="presParOf" srcId="{F4206DCA-C717-4411-832B-33E2421E76FD}" destId="{3010A21C-1F70-4535-8813-E113D843DD09}" srcOrd="12" destOrd="0" presId="urn:microsoft.com/office/officeart/2005/8/layout/list1"/>
    <dgm:cxn modelId="{ED077BE2-2DFD-4399-ADA3-4F19F24E9F6F}" type="presParOf" srcId="{3010A21C-1F70-4535-8813-E113D843DD09}" destId="{E6A0C18A-5207-4A3F-AE2E-C8986783B039}" srcOrd="0" destOrd="0" presId="urn:microsoft.com/office/officeart/2005/8/layout/list1"/>
    <dgm:cxn modelId="{12C92B5A-91FD-46A7-A904-4465C1115947}" type="presParOf" srcId="{3010A21C-1F70-4535-8813-E113D843DD09}" destId="{6D914A54-B7F6-4A24-9F6E-4AB6A8A63DE4}" srcOrd="1" destOrd="0" presId="urn:microsoft.com/office/officeart/2005/8/layout/list1"/>
    <dgm:cxn modelId="{897DC588-407A-4F09-BBE8-33951D920457}" type="presParOf" srcId="{F4206DCA-C717-4411-832B-33E2421E76FD}" destId="{B2C41817-1C03-4D35-A88D-9CF0C1734B43}" srcOrd="13" destOrd="0" presId="urn:microsoft.com/office/officeart/2005/8/layout/list1"/>
    <dgm:cxn modelId="{FBB04AB6-5FB1-4B8C-AB1F-4D28412ED8A6}" type="presParOf" srcId="{F4206DCA-C717-4411-832B-33E2421E76FD}" destId="{DDF6E055-97DD-47A5-B52B-4D4E9E2EADD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57866"/>
          <a:ext cx="8244916" cy="9639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We think we know what we need so we are planning to move forward (evidence-based)</a:t>
          </a:r>
        </a:p>
      </dsp:txBody>
      <dsp:txXfrm>
        <a:off x="0" y="257866"/>
        <a:ext cx="8244916" cy="963900"/>
      </dsp:txXfrm>
    </dsp:sp>
    <dsp:sp modelId="{1C83B8A7-E55A-4A95-9C9B-A2BC7606356D}">
      <dsp:nvSpPr>
        <dsp:cNvPr id="0" name=""/>
        <dsp:cNvSpPr/>
      </dsp:nvSpPr>
      <dsp:spPr>
        <a:xfrm>
          <a:off x="412245" y="6946"/>
          <a:ext cx="4907341" cy="50184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Exploration &amp; Adoption</a:t>
          </a:r>
        </a:p>
      </dsp:txBody>
      <dsp:txXfrm>
        <a:off x="436743" y="31444"/>
        <a:ext cx="4858345" cy="452844"/>
      </dsp:txXfrm>
    </dsp:sp>
    <dsp:sp modelId="{C3D4A2DB-AD52-4904-A56F-39717FFF0012}">
      <dsp:nvSpPr>
        <dsp:cNvPr id="0" name=""/>
        <dsp:cNvSpPr/>
      </dsp:nvSpPr>
      <dsp:spPr>
        <a:xfrm>
          <a:off x="0" y="1564486"/>
          <a:ext cx="8244916" cy="72292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Let’s make sure we’re ready to implement (capacity infrastructure)</a:t>
          </a:r>
          <a:endParaRPr lang="en-US" sz="1700" kern="1200" spc="-40" baseline="0" dirty="0"/>
        </a:p>
      </dsp:txBody>
      <dsp:txXfrm>
        <a:off x="0" y="1564486"/>
        <a:ext cx="8244916" cy="722925"/>
      </dsp:txXfrm>
    </dsp:sp>
    <dsp:sp modelId="{63DF7D70-FA28-4CB5-87C3-68C2218D59D9}">
      <dsp:nvSpPr>
        <dsp:cNvPr id="0" name=""/>
        <dsp:cNvSpPr/>
      </dsp:nvSpPr>
      <dsp:spPr>
        <a:xfrm>
          <a:off x="412245" y="1313566"/>
          <a:ext cx="4907341" cy="50184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Installation</a:t>
          </a:r>
          <a:endParaRPr lang="en-US" sz="2600" b="0" kern="1200" dirty="0">
            <a:latin typeface="+mj-lt"/>
          </a:endParaRPr>
        </a:p>
      </dsp:txBody>
      <dsp:txXfrm>
        <a:off x="436743" y="1338064"/>
        <a:ext cx="4858345" cy="452844"/>
      </dsp:txXfrm>
    </dsp:sp>
    <dsp:sp modelId="{34868D5B-AE8B-4E00-8715-EF98D4DDE889}">
      <dsp:nvSpPr>
        <dsp:cNvPr id="0" name=""/>
        <dsp:cNvSpPr/>
      </dsp:nvSpPr>
      <dsp:spPr>
        <a:xfrm>
          <a:off x="0" y="2630131"/>
          <a:ext cx="8244916" cy="72292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Let’s give it a try &amp; evaluate (demonstration)</a:t>
          </a:r>
          <a:endParaRPr lang="en-US" sz="1700" kern="1200" spc="-40" baseline="0" dirty="0"/>
        </a:p>
      </dsp:txBody>
      <dsp:txXfrm>
        <a:off x="0" y="2630131"/>
        <a:ext cx="8244916" cy="722925"/>
      </dsp:txXfrm>
    </dsp:sp>
    <dsp:sp modelId="{223DD7FC-BB63-4487-83F2-E54C0643849F}">
      <dsp:nvSpPr>
        <dsp:cNvPr id="0" name=""/>
        <dsp:cNvSpPr/>
      </dsp:nvSpPr>
      <dsp:spPr>
        <a:xfrm>
          <a:off x="412245" y="2379211"/>
          <a:ext cx="4907341" cy="50184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Initial Implementation</a:t>
          </a:r>
          <a:endParaRPr lang="en-US" sz="2600" b="0" kern="1200" dirty="0">
            <a:latin typeface="+mj-lt"/>
          </a:endParaRPr>
        </a:p>
      </dsp:txBody>
      <dsp:txXfrm>
        <a:off x="436743" y="2403709"/>
        <a:ext cx="4858345" cy="452844"/>
      </dsp:txXfrm>
    </dsp:sp>
    <dsp:sp modelId="{DDF6E055-97DD-47A5-B52B-4D4E9E2EADD0}">
      <dsp:nvSpPr>
        <dsp:cNvPr id="0" name=""/>
        <dsp:cNvSpPr/>
      </dsp:nvSpPr>
      <dsp:spPr>
        <a:xfrm>
          <a:off x="0" y="3695776"/>
          <a:ext cx="8244916" cy="144585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That worked, let’s do it for real and implement all tiers across all schools (investment)</a:t>
          </a:r>
          <a:endParaRPr lang="en-US" sz="1700" kern="1200" spc="-40" baseline="0" dirty="0"/>
        </a:p>
        <a:p>
          <a:pPr marL="171450" lvl="1" indent="-171450" algn="l" defTabSz="755650">
            <a:lnSpc>
              <a:spcPct val="90000"/>
            </a:lnSpc>
            <a:spcBef>
              <a:spcPct val="0"/>
            </a:spcBef>
            <a:spcAft>
              <a:spcPts val="0"/>
            </a:spcAft>
            <a:buChar char="••"/>
          </a:pPr>
          <a:r>
            <a:rPr lang="en-US" sz="1700" kern="1200" spc="-40" baseline="0" dirty="0" smtClean="0"/>
            <a:t>Let’s make it our way of doing business &amp; sustain implementation (institutionalized use)</a:t>
          </a:r>
          <a:endParaRPr lang="en-US" sz="1700" kern="1200" spc="-40" baseline="0" dirty="0"/>
        </a:p>
      </dsp:txBody>
      <dsp:txXfrm>
        <a:off x="0" y="3695776"/>
        <a:ext cx="8244916" cy="1445850"/>
      </dsp:txXfrm>
    </dsp:sp>
    <dsp:sp modelId="{6D914A54-B7F6-4A24-9F6E-4AB6A8A63DE4}">
      <dsp:nvSpPr>
        <dsp:cNvPr id="0" name=""/>
        <dsp:cNvSpPr/>
      </dsp:nvSpPr>
      <dsp:spPr>
        <a:xfrm>
          <a:off x="412245" y="3444856"/>
          <a:ext cx="4907341" cy="50184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Full Implementation</a:t>
          </a:r>
          <a:endParaRPr lang="en-US" sz="2600" b="0" kern="1200" dirty="0">
            <a:latin typeface="+mj-lt"/>
          </a:endParaRPr>
        </a:p>
      </dsp:txBody>
      <dsp:txXfrm>
        <a:off x="436743" y="3469354"/>
        <a:ext cx="4858345"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1416"/>
          <a:ext cx="8244916" cy="93712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We think we know what we need so we are planning to move forward (evidence-based)</a:t>
          </a:r>
        </a:p>
      </dsp:txBody>
      <dsp:txXfrm>
        <a:off x="0" y="311416"/>
        <a:ext cx="8244916" cy="937125"/>
      </dsp:txXfrm>
    </dsp:sp>
    <dsp:sp modelId="{1C83B8A7-E55A-4A95-9C9B-A2BC7606356D}">
      <dsp:nvSpPr>
        <dsp:cNvPr id="0" name=""/>
        <dsp:cNvSpPr/>
      </dsp:nvSpPr>
      <dsp:spPr>
        <a:xfrm>
          <a:off x="412245" y="60496"/>
          <a:ext cx="4907341" cy="50184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Exploration &amp; Adoption</a:t>
          </a:r>
        </a:p>
      </dsp:txBody>
      <dsp:txXfrm>
        <a:off x="436743" y="84994"/>
        <a:ext cx="4858345" cy="452844"/>
      </dsp:txXfrm>
    </dsp:sp>
    <dsp:sp modelId="{C3D4A2DB-AD52-4904-A56F-39717FFF0012}">
      <dsp:nvSpPr>
        <dsp:cNvPr id="0" name=""/>
        <dsp:cNvSpPr/>
      </dsp:nvSpPr>
      <dsp:spPr>
        <a:xfrm>
          <a:off x="0" y="1591261"/>
          <a:ext cx="8244916" cy="70953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Let’s make sure we’re ready to implement (capacity infrastructure)</a:t>
          </a:r>
          <a:endParaRPr lang="en-US" sz="1700" kern="1200" spc="-40" baseline="0" dirty="0"/>
        </a:p>
      </dsp:txBody>
      <dsp:txXfrm>
        <a:off x="0" y="1591261"/>
        <a:ext cx="8244916" cy="709537"/>
      </dsp:txXfrm>
    </dsp:sp>
    <dsp:sp modelId="{63DF7D70-FA28-4CB5-87C3-68C2218D59D9}">
      <dsp:nvSpPr>
        <dsp:cNvPr id="0" name=""/>
        <dsp:cNvSpPr/>
      </dsp:nvSpPr>
      <dsp:spPr>
        <a:xfrm>
          <a:off x="412245" y="1340341"/>
          <a:ext cx="4907341" cy="50184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Installation</a:t>
          </a:r>
          <a:endParaRPr lang="en-US" sz="2600" b="0" kern="1200" dirty="0">
            <a:latin typeface="+mj-lt"/>
          </a:endParaRPr>
        </a:p>
      </dsp:txBody>
      <dsp:txXfrm>
        <a:off x="436743" y="1364839"/>
        <a:ext cx="4858345" cy="452844"/>
      </dsp:txXfrm>
    </dsp:sp>
    <dsp:sp modelId="{34868D5B-AE8B-4E00-8715-EF98D4DDE889}">
      <dsp:nvSpPr>
        <dsp:cNvPr id="0" name=""/>
        <dsp:cNvSpPr/>
      </dsp:nvSpPr>
      <dsp:spPr>
        <a:xfrm>
          <a:off x="0" y="2643518"/>
          <a:ext cx="8244916" cy="70953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Let’s give it a try &amp; evaluate (demonstration)</a:t>
          </a:r>
          <a:endParaRPr lang="en-US" sz="1700" kern="1200" spc="-40" baseline="0" dirty="0"/>
        </a:p>
      </dsp:txBody>
      <dsp:txXfrm>
        <a:off x="0" y="2643518"/>
        <a:ext cx="8244916" cy="709537"/>
      </dsp:txXfrm>
    </dsp:sp>
    <dsp:sp modelId="{223DD7FC-BB63-4487-83F2-E54C0643849F}">
      <dsp:nvSpPr>
        <dsp:cNvPr id="0" name=""/>
        <dsp:cNvSpPr/>
      </dsp:nvSpPr>
      <dsp:spPr>
        <a:xfrm>
          <a:off x="412245" y="2392598"/>
          <a:ext cx="4907341" cy="50184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Initial Implementation</a:t>
          </a:r>
          <a:endParaRPr lang="en-US" sz="2600" b="0" kern="1200" dirty="0">
            <a:latin typeface="+mj-lt"/>
          </a:endParaRPr>
        </a:p>
      </dsp:txBody>
      <dsp:txXfrm>
        <a:off x="436743" y="2417096"/>
        <a:ext cx="4858345" cy="452844"/>
      </dsp:txXfrm>
    </dsp:sp>
    <dsp:sp modelId="{DDF6E055-97DD-47A5-B52B-4D4E9E2EADD0}">
      <dsp:nvSpPr>
        <dsp:cNvPr id="0" name=""/>
        <dsp:cNvSpPr/>
      </dsp:nvSpPr>
      <dsp:spPr>
        <a:xfrm>
          <a:off x="0" y="3695776"/>
          <a:ext cx="8244916" cy="13923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54076"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smtClean="0"/>
            <a:t>That worked, let’s do it for real and implement all tiers across all schools (investment)</a:t>
          </a:r>
          <a:endParaRPr lang="en-US" sz="1700" kern="1200" spc="-40" baseline="0" dirty="0"/>
        </a:p>
        <a:p>
          <a:pPr marL="171450" lvl="1" indent="-171450" algn="l" defTabSz="755650">
            <a:lnSpc>
              <a:spcPct val="90000"/>
            </a:lnSpc>
            <a:spcBef>
              <a:spcPct val="0"/>
            </a:spcBef>
            <a:spcAft>
              <a:spcPts val="0"/>
            </a:spcAft>
            <a:buChar char="••"/>
          </a:pPr>
          <a:r>
            <a:rPr lang="en-US" sz="1700" kern="1200" spc="-40" baseline="0" dirty="0" smtClean="0"/>
            <a:t>Let’s make it our way of doing business &amp; sustain implementation (institutionalized use)</a:t>
          </a:r>
          <a:endParaRPr lang="en-US" sz="1700" kern="1200" spc="-40" baseline="0" dirty="0"/>
        </a:p>
      </dsp:txBody>
      <dsp:txXfrm>
        <a:off x="0" y="3695776"/>
        <a:ext cx="8244916" cy="1392300"/>
      </dsp:txXfrm>
    </dsp:sp>
    <dsp:sp modelId="{6D914A54-B7F6-4A24-9F6E-4AB6A8A63DE4}">
      <dsp:nvSpPr>
        <dsp:cNvPr id="0" name=""/>
        <dsp:cNvSpPr/>
      </dsp:nvSpPr>
      <dsp:spPr>
        <a:xfrm>
          <a:off x="412245" y="3444856"/>
          <a:ext cx="4907341" cy="50184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smtClean="0">
              <a:latin typeface="+mj-lt"/>
            </a:rPr>
            <a:t>Full Implementation</a:t>
          </a:r>
          <a:endParaRPr lang="en-US" sz="2600" b="0" kern="1200" dirty="0">
            <a:latin typeface="+mj-lt"/>
          </a:endParaRPr>
        </a:p>
      </dsp:txBody>
      <dsp:txXfrm>
        <a:off x="436743" y="3469354"/>
        <a:ext cx="4858345"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a:off x="1530350" y="311150"/>
            <a:ext cx="4343400" cy="366713"/>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altLang="en-US" smtClean="0"/>
              <a:t>FBA Training</a:t>
            </a:r>
          </a:p>
        </p:txBody>
      </p:sp>
      <p:sp>
        <p:nvSpPr>
          <p:cNvPr id="67591" name="Text Box 7"/>
          <p:cNvSpPr txBox="1">
            <a:spLocks noChangeArrowheads="1"/>
          </p:cNvSpPr>
          <p:nvPr/>
        </p:nvSpPr>
        <p:spPr bwMode="auto">
          <a:xfrm>
            <a:off x="5568950" y="8845550"/>
            <a:ext cx="914400" cy="244475"/>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fld id="{97C6FB71-C69A-43C2-9FE3-019EDCC685D3}" type="slidenum">
              <a:rPr lang="en-US" altLang="en-US" sz="1000" smtClean="0">
                <a:cs typeface="Arial" panose="020B0604020202020204" pitchFamily="34" charset="0"/>
              </a:rPr>
              <a:pPr eaLnBrk="1" hangingPunct="1">
                <a:spcBef>
                  <a:spcPct val="50000"/>
                </a:spcBef>
                <a:defRPr/>
              </a:pPr>
              <a:t>‹#›</a:t>
            </a:fld>
            <a:endParaRPr lang="en-US" altLang="en-US" sz="1000" smtClean="0">
              <a:cs typeface="Arial" panose="020B0604020202020204" pitchFamily="34" charset="0"/>
            </a:endParaRPr>
          </a:p>
        </p:txBody>
      </p:sp>
    </p:spTree>
    <p:extLst>
      <p:ext uri="{BB962C8B-B14F-4D97-AF65-F5344CB8AC3E}">
        <p14:creationId xmlns:p14="http://schemas.microsoft.com/office/powerpoint/2010/main" val="18715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3238" cy="466725"/>
          </a:xfrm>
          <a:prstGeom prst="rect">
            <a:avLst/>
          </a:prstGeom>
          <a:noFill/>
          <a:ln w="9525">
            <a:noFill/>
            <a:miter lim="800000"/>
            <a:headEnd/>
            <a:tailEnd/>
          </a:ln>
        </p:spPr>
        <p:txBody>
          <a:bodyPr vert="horz" wrap="square" lIns="93316" tIns="46659" rIns="93316" bIns="46659" numCol="1" anchor="t" anchorCtr="0" compatLnSpc="1">
            <a:prstTxWarp prst="textNoShape">
              <a:avLst/>
            </a:prstTxWarp>
          </a:bodyPr>
          <a:lstStyle>
            <a:lvl1pPr defTabSz="933450" eaLnBrk="1" hangingPunct="1">
              <a:defRPr sz="1200">
                <a:latin typeface="Arial" pitchFamily="34"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3978275" y="0"/>
            <a:ext cx="3043238" cy="466725"/>
          </a:xfrm>
          <a:prstGeom prst="rect">
            <a:avLst/>
          </a:prstGeom>
          <a:noFill/>
          <a:ln w="9525">
            <a:noFill/>
            <a:miter lim="800000"/>
            <a:headEnd/>
            <a:tailEnd/>
          </a:ln>
        </p:spPr>
        <p:txBody>
          <a:bodyPr vert="horz" wrap="square" lIns="93316" tIns="46659" rIns="93316" bIns="46659" numCol="1" anchor="t" anchorCtr="0" compatLnSpc="1">
            <a:prstTxWarp prst="textNoShape">
              <a:avLst/>
            </a:prstTxWarp>
          </a:bodyPr>
          <a:lstStyle>
            <a:lvl1pPr algn="r" defTabSz="933450" eaLnBrk="1" hangingPunct="1">
              <a:defRPr sz="1200">
                <a:latin typeface="Arial" pitchFamily="34" charset="0"/>
                <a:ea typeface="+mn-ea"/>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84275" y="698500"/>
            <a:ext cx="4652963"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703263" y="4422775"/>
            <a:ext cx="5616575" cy="4187825"/>
          </a:xfrm>
          <a:prstGeom prst="rect">
            <a:avLst/>
          </a:prstGeom>
          <a:noFill/>
          <a:ln w="9525">
            <a:noFill/>
            <a:miter lim="800000"/>
            <a:headEnd/>
            <a:tailEnd/>
          </a:ln>
        </p:spPr>
        <p:txBody>
          <a:bodyPr vert="horz" wrap="square" lIns="93316" tIns="46659" rIns="93316" bIns="466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840788"/>
            <a:ext cx="3043238" cy="466725"/>
          </a:xfrm>
          <a:prstGeom prst="rect">
            <a:avLst/>
          </a:prstGeom>
          <a:noFill/>
          <a:ln w="9525">
            <a:noFill/>
            <a:miter lim="800000"/>
            <a:headEnd/>
            <a:tailEnd/>
          </a:ln>
        </p:spPr>
        <p:txBody>
          <a:bodyPr vert="horz" wrap="square" lIns="93316" tIns="46659" rIns="93316" bIns="46659" numCol="1" anchor="b" anchorCtr="0" compatLnSpc="1">
            <a:prstTxWarp prst="textNoShape">
              <a:avLst/>
            </a:prstTxWarp>
          </a:bodyPr>
          <a:lstStyle>
            <a:lvl1pPr defTabSz="933450" eaLnBrk="1" hangingPunct="1">
              <a:defRPr sz="1200">
                <a:latin typeface="Arial" pitchFamily="34"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78275" y="8840788"/>
            <a:ext cx="3043238" cy="466725"/>
          </a:xfrm>
          <a:prstGeom prst="rect">
            <a:avLst/>
          </a:prstGeom>
          <a:noFill/>
          <a:ln w="9525">
            <a:noFill/>
            <a:miter lim="800000"/>
            <a:headEnd/>
            <a:tailEnd/>
          </a:ln>
        </p:spPr>
        <p:txBody>
          <a:bodyPr vert="horz" wrap="square" lIns="93316" tIns="46659" rIns="93316" bIns="46659" numCol="1" anchor="b" anchorCtr="0" compatLnSpc="1">
            <a:prstTxWarp prst="textNoShape">
              <a:avLst/>
            </a:prstTxWarp>
          </a:bodyPr>
          <a:lstStyle>
            <a:lvl1pPr algn="r" defTabSz="933450" eaLnBrk="1" hangingPunct="1">
              <a:defRPr sz="1200">
                <a:cs typeface="Arial" panose="020B0604020202020204" pitchFamily="34" charset="0"/>
              </a:defRPr>
            </a:lvl1pPr>
          </a:lstStyle>
          <a:p>
            <a:pPr>
              <a:defRPr/>
            </a:pPr>
            <a:fld id="{6AA2EB34-BDAC-4BDB-A754-AC7E39FBE31A}" type="slidenum">
              <a:rPr lang="en-US" altLang="en-US"/>
              <a:pPr>
                <a:defRPr/>
              </a:pPr>
              <a:t>‹#›</a:t>
            </a:fld>
            <a:endParaRPr lang="en-US" altLang="en-US"/>
          </a:p>
        </p:txBody>
      </p:sp>
    </p:spTree>
    <p:extLst>
      <p:ext uri="{BB962C8B-B14F-4D97-AF65-F5344CB8AC3E}">
        <p14:creationId xmlns:p14="http://schemas.microsoft.com/office/powerpoint/2010/main" val="1222987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8791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57002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9453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69635" name="Rectangle 2"/>
          <p:cNvSpPr>
            <a:spLocks noGrp="1" noRot="1" noChangeAspect="1" noChangeArrowheads="1" noTextEdit="1"/>
          </p:cNvSpPr>
          <p:nvPr>
            <p:ph type="sldImg"/>
          </p:nvPr>
        </p:nvSpPr>
        <p:spPr>
          <a:xfrm>
            <a:off x="1185863" y="698500"/>
            <a:ext cx="4651375" cy="3487738"/>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87637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902425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76803" name="Rectangle 2"/>
          <p:cNvSpPr>
            <a:spLocks noGrp="1" noRot="1" noChangeAspect="1" noChangeArrowheads="1" noTextEdit="1"/>
          </p:cNvSpPr>
          <p:nvPr>
            <p:ph type="sldImg"/>
          </p:nvPr>
        </p:nvSpPr>
        <p:spPr>
          <a:xfrm>
            <a:off x="1185863" y="698500"/>
            <a:ext cx="4651375" cy="3487738"/>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1542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Tree>
    <p:extLst>
      <p:ext uri="{BB962C8B-B14F-4D97-AF65-F5344CB8AC3E}">
        <p14:creationId xmlns:p14="http://schemas.microsoft.com/office/powerpoint/2010/main" val="354996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551366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256641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28904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endParaRPr lang="en-US" altLang="en-US">
              <a:latin typeface="Arial" panose="020B0604020202020204"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2505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000393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958933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93187" name="Rectangle 2"/>
          <p:cNvSpPr>
            <a:spLocks noGrp="1" noRot="1" noChangeAspect="1" noChangeArrowheads="1" noTextEdit="1"/>
          </p:cNvSpPr>
          <p:nvPr>
            <p:ph type="sldImg"/>
          </p:nvPr>
        </p:nvSpPr>
        <p:spPr>
          <a:xfrm>
            <a:off x="1185863" y="698500"/>
            <a:ext cx="4651375" cy="3487738"/>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4329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561999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2093454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824080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endParaRPr lang="en-US" altLang="en-US" smtClean="0">
              <a:latin typeface="Bookman Old Style" panose="02050604050505020204" pitchFamily="18" charset="0"/>
            </a:endParaRPr>
          </a:p>
        </p:txBody>
      </p:sp>
      <p:sp>
        <p:nvSpPr>
          <p:cNvPr id="115715" name="Rectangle 7"/>
          <p:cNvSpPr txBox="1">
            <a:spLocks noGrp="1" noChangeArrowheads="1"/>
          </p:cNvSpPr>
          <p:nvPr/>
        </p:nvSpPr>
        <p:spPr bwMode="auto">
          <a:xfrm>
            <a:off x="3978275" y="8840788"/>
            <a:ext cx="30432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6" tIns="46659" rIns="93316" bIns="46659" anchor="b"/>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endParaRPr lang="en-US" altLang="en-US"/>
          </a:p>
        </p:txBody>
      </p:sp>
      <p:sp>
        <p:nvSpPr>
          <p:cNvPr id="115716" name="Rectangle 2"/>
          <p:cNvSpPr>
            <a:spLocks noGrp="1" noRot="1" noChangeAspect="1" noChangeArrowheads="1" noTextEdit="1"/>
          </p:cNvSpPr>
          <p:nvPr>
            <p:ph type="sldImg"/>
          </p:nvPr>
        </p:nvSpPr>
        <p:spPr>
          <a:xfrm>
            <a:off x="1185863" y="698500"/>
            <a:ext cx="4651375" cy="3487738"/>
          </a:xfrm>
          <a:ln/>
        </p:spPr>
      </p:sp>
      <p:sp>
        <p:nvSpPr>
          <p:cNvPr id="1157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3244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395665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endParaRPr lang="en-US" altLang="en-US">
              <a:latin typeface="Arial" panose="020B0604020202020204" pitchFamily="34" charset="0"/>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33384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1442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endParaRPr lang="en-US" altLang="en-US" smtClean="0">
              <a:latin typeface="Bookman Old Style" panose="02050604050505020204" pitchFamily="18" charset="0"/>
            </a:endParaRPr>
          </a:p>
        </p:txBody>
      </p:sp>
      <p:sp>
        <p:nvSpPr>
          <p:cNvPr id="132099" name="Rectangle 7"/>
          <p:cNvSpPr txBox="1">
            <a:spLocks noGrp="1" noChangeArrowheads="1"/>
          </p:cNvSpPr>
          <p:nvPr/>
        </p:nvSpPr>
        <p:spPr bwMode="auto">
          <a:xfrm>
            <a:off x="3978275" y="8840788"/>
            <a:ext cx="30432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6" tIns="46659" rIns="93316" bIns="46659" anchor="b"/>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endParaRPr lang="en-US" altLang="en-US"/>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8364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685668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40721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10515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237351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971593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147194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endParaRPr lang="en-US" altLang="en-US" smtClean="0">
              <a:latin typeface="Bookman Old Style" panose="02050604050505020204" pitchFamily="18" charset="0"/>
            </a:endParaRPr>
          </a:p>
        </p:txBody>
      </p:sp>
      <p:sp>
        <p:nvSpPr>
          <p:cNvPr id="151555" name="Rectangle 7"/>
          <p:cNvSpPr txBox="1">
            <a:spLocks noGrp="1" noChangeArrowheads="1"/>
          </p:cNvSpPr>
          <p:nvPr/>
        </p:nvSpPr>
        <p:spPr bwMode="auto">
          <a:xfrm>
            <a:off x="3978275" y="8840788"/>
            <a:ext cx="30432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6" tIns="46659" rIns="93316" bIns="46659" anchor="b"/>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endParaRPr lang="en-US" altLang="en-US"/>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10175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523674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783628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755322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786487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9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9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charset="0"/>
                <a:ea typeface="ＭＳ Ｐゴシック" charset="0"/>
                <a:cs typeface="ＭＳ Ｐゴシック" charset="0"/>
              </a:defRPr>
            </a:lvl1pPr>
            <a:lvl2pPr marL="742950" indent="-285750" defTabSz="925513" eaLnBrk="0" hangingPunct="0">
              <a:defRPr sz="2400">
                <a:solidFill>
                  <a:schemeClr val="tx1"/>
                </a:solidFill>
                <a:latin typeface="Arial" charset="0"/>
                <a:ea typeface="ＭＳ Ｐゴシック" charset="0"/>
              </a:defRPr>
            </a:lvl2pPr>
            <a:lvl3pPr marL="1143000" indent="-228600" defTabSz="925513" eaLnBrk="0" hangingPunct="0">
              <a:defRPr sz="2400">
                <a:solidFill>
                  <a:schemeClr val="tx1"/>
                </a:solidFill>
                <a:latin typeface="Arial" charset="0"/>
                <a:ea typeface="ＭＳ Ｐゴシック" charset="0"/>
              </a:defRPr>
            </a:lvl3pPr>
            <a:lvl4pPr marL="1600200" indent="-228600" defTabSz="925513" eaLnBrk="0" hangingPunct="0">
              <a:defRPr sz="2400">
                <a:solidFill>
                  <a:schemeClr val="tx1"/>
                </a:solidFill>
                <a:latin typeface="Arial" charset="0"/>
                <a:ea typeface="ＭＳ Ｐゴシック" charset="0"/>
              </a:defRPr>
            </a:lvl4pPr>
            <a:lvl5pPr marL="2057400" indent="-228600" defTabSz="925513" eaLnBrk="0" hangingPunct="0">
              <a:defRPr sz="2400">
                <a:solidFill>
                  <a:schemeClr val="tx1"/>
                </a:solidFill>
                <a:latin typeface="Arial" charset="0"/>
                <a:ea typeface="ＭＳ Ｐゴシック" charset="0"/>
              </a:defRPr>
            </a:lvl5pPr>
            <a:lvl6pPr marL="2514600" indent="-228600" defTabSz="9255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55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55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55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solidFill>
                <a:srgbClr val="000000"/>
              </a:solidFill>
            </a:endParaRPr>
          </a:p>
        </p:txBody>
      </p:sp>
    </p:spTree>
    <p:extLst>
      <p:ext uri="{BB962C8B-B14F-4D97-AF65-F5344CB8AC3E}">
        <p14:creationId xmlns:p14="http://schemas.microsoft.com/office/powerpoint/2010/main" val="1993679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endParaRPr lang="en-US" altLang="en-US" smtClean="0">
              <a:latin typeface="Bookman Old Style" panose="02050604050505020204" pitchFamily="18" charset="0"/>
            </a:endParaRPr>
          </a:p>
        </p:txBody>
      </p:sp>
      <p:sp>
        <p:nvSpPr>
          <p:cNvPr id="157699" name="Rectangle 7"/>
          <p:cNvSpPr txBox="1">
            <a:spLocks noGrp="1" noChangeArrowheads="1"/>
          </p:cNvSpPr>
          <p:nvPr/>
        </p:nvSpPr>
        <p:spPr bwMode="auto">
          <a:xfrm>
            <a:off x="3978275" y="8840788"/>
            <a:ext cx="30432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6" tIns="46659" rIns="93316" bIns="46659" anchor="b"/>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endParaRPr lang="en-US" altLang="en-US"/>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34497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951767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endParaRPr lang="en-US" altLang="en-US" smtClean="0">
              <a:latin typeface="Bookman Old Style" panose="02050604050505020204"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122378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2792030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en-US" alt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43191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483263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spcBef>
                <a:spcPct val="0"/>
              </a:spcBef>
            </a:pPr>
            <a:endParaRPr lang="en-US" altLang="en-US">
              <a:latin typeface="Bookman Old Style" panose="02050604050505020204" pitchFamily="18"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05889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Tree>
    <p:extLst>
      <p:ext uri="{BB962C8B-B14F-4D97-AF65-F5344CB8AC3E}">
        <p14:creationId xmlns:p14="http://schemas.microsoft.com/office/powerpoint/2010/main" val="207745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913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40036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52227" name="Rectangle 2"/>
          <p:cNvSpPr>
            <a:spLocks noGrp="1" noRot="1" noChangeAspect="1" noChangeArrowheads="1" noTextEdit="1"/>
          </p:cNvSpPr>
          <p:nvPr>
            <p:ph type="sldImg"/>
          </p:nvPr>
        </p:nvSpPr>
        <p:spPr>
          <a:xfrm>
            <a:off x="1185863" y="698500"/>
            <a:ext cx="4651375" cy="3487738"/>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82701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3428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58460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633255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914839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153450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257566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034919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420989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2343537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79510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975323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040810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solidFill>
                <a:prstClr val="black"/>
              </a:solidFill>
            </a:endParaRPr>
          </a:p>
        </p:txBody>
      </p:sp>
      <p:sp>
        <p:nvSpPr>
          <p:cNvPr id="22530" name="Rectangle 2"/>
          <p:cNvSpPr>
            <a:spLocks noGrp="1" noRot="1" noChangeAspect="1" noChangeArrowheads="1" noTextEdit="1"/>
          </p:cNvSpPr>
          <p:nvPr>
            <p:ph type="sldImg"/>
          </p:nvPr>
        </p:nvSpPr>
        <p:spPr>
          <a:xfrm>
            <a:off x="1108075" y="696913"/>
            <a:ext cx="4641850" cy="3482975"/>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229189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7285768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20807608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6325091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solidFill>
                <a:prstClr val="black"/>
              </a:solidFill>
              <a:latin typeface="Bookman Old Style"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354989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277803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4583297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1030756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22073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1312132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2577916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004730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5243968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5060511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877295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94408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27195175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8245619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0659791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5522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316243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15211478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29754881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40557533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9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9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charset="0"/>
                <a:ea typeface="ＭＳ Ｐゴシック" charset="0"/>
                <a:cs typeface="ＭＳ Ｐゴシック" charset="0"/>
              </a:defRPr>
            </a:lvl1pPr>
            <a:lvl2pPr marL="742950" indent="-285750" defTabSz="925513" eaLnBrk="0" hangingPunct="0">
              <a:defRPr sz="2400">
                <a:solidFill>
                  <a:schemeClr val="tx1"/>
                </a:solidFill>
                <a:latin typeface="Arial" charset="0"/>
                <a:ea typeface="ＭＳ Ｐゴシック" charset="0"/>
              </a:defRPr>
            </a:lvl2pPr>
            <a:lvl3pPr marL="1143000" indent="-228600" defTabSz="925513" eaLnBrk="0" hangingPunct="0">
              <a:defRPr sz="2400">
                <a:solidFill>
                  <a:schemeClr val="tx1"/>
                </a:solidFill>
                <a:latin typeface="Arial" charset="0"/>
                <a:ea typeface="ＭＳ Ｐゴシック" charset="0"/>
              </a:defRPr>
            </a:lvl3pPr>
            <a:lvl4pPr marL="1600200" indent="-228600" defTabSz="925513" eaLnBrk="0" hangingPunct="0">
              <a:defRPr sz="2400">
                <a:solidFill>
                  <a:schemeClr val="tx1"/>
                </a:solidFill>
                <a:latin typeface="Arial" charset="0"/>
                <a:ea typeface="ＭＳ Ｐゴシック" charset="0"/>
              </a:defRPr>
            </a:lvl4pPr>
            <a:lvl5pPr marL="2057400" indent="-228600" defTabSz="925513" eaLnBrk="0" hangingPunct="0">
              <a:defRPr sz="2400">
                <a:solidFill>
                  <a:schemeClr val="tx1"/>
                </a:solidFill>
                <a:latin typeface="Arial" charset="0"/>
                <a:ea typeface="ＭＳ Ｐゴシック" charset="0"/>
              </a:defRPr>
            </a:lvl5pPr>
            <a:lvl6pPr marL="2514600" indent="-228600" defTabSz="9255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55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55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55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solidFill>
                <a:srgbClr val="000000"/>
              </a:solidFill>
            </a:endParaRPr>
          </a:p>
        </p:txBody>
      </p:sp>
    </p:spTree>
    <p:extLst>
      <p:ext uri="{BB962C8B-B14F-4D97-AF65-F5344CB8AC3E}">
        <p14:creationId xmlns:p14="http://schemas.microsoft.com/office/powerpoint/2010/main" val="199367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ltLang="en-US"/>
          </a:p>
        </p:txBody>
      </p:sp>
    </p:spTree>
    <p:extLst>
      <p:ext uri="{BB962C8B-B14F-4D97-AF65-F5344CB8AC3E}">
        <p14:creationId xmlns:p14="http://schemas.microsoft.com/office/powerpoint/2010/main" val="3678208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Master" Target="../slideMasters/slideMaster2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Master" Target="../slideMasters/slideMaster2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1196679"/>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898947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0"/>
            <a:ext cx="2171700" cy="320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0"/>
            <a:ext cx="6362700" cy="320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784609"/>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827698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180561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509747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570038"/>
            <a:ext cx="4267200" cy="4221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70038"/>
            <a:ext cx="4267200" cy="4221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5473972"/>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17242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2630942"/>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2637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830675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450076"/>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650903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953237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90488"/>
            <a:ext cx="2171700" cy="57007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90488"/>
            <a:ext cx="6362700" cy="57007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557119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60314489"/>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431192"/>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55514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3886200"/>
            <a:ext cx="4038600" cy="144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4038600" cy="144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8309777"/>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76130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811144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81161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30850159"/>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251147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5953190"/>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527886"/>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667000"/>
            <a:ext cx="2076450" cy="266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67000"/>
            <a:ext cx="6076950" cy="266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0511943"/>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99318787"/>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362355"/>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673811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342038"/>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137195"/>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646414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4191000"/>
            <a:ext cx="42672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191000"/>
            <a:ext cx="42672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37265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494245"/>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485406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3430145"/>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7213962"/>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056542"/>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E845307B-373D-47AC-8193-A461CD226353}" type="datetimeFigureOut">
              <a:rPr lang="en-US" altLang="en-US" smtClean="0"/>
              <a:pPr>
                <a:defRPr/>
              </a:pPr>
              <a:t>11/17/2016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17DCDA-D98E-4041-B5CA-433E403060F2}"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2998"/>
      </p:ext>
    </p:extLst>
  </p:cSld>
  <p:clrMapOvr>
    <a:masterClrMapping/>
  </p:clrMapOvr>
  <p:transition spd="med">
    <p:fade thruBlk="1"/>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53D3A2A-F998-4F7C-9BCC-9DB9D38FB65A}" type="slidenum">
              <a:rPr lang="en-US" altLang="en-US" smtClean="0"/>
              <a:pPr>
                <a:defRPr/>
              </a:pPr>
              <a:t>‹#›</a:t>
            </a:fld>
            <a:endParaRPr lang="en-US" altLang="en-US"/>
          </a:p>
        </p:txBody>
      </p:sp>
    </p:spTree>
    <p:extLst>
      <p:ext uri="{BB962C8B-B14F-4D97-AF65-F5344CB8AC3E}">
        <p14:creationId xmlns:p14="http://schemas.microsoft.com/office/powerpoint/2010/main" val="1120634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4C02FC8-D02B-4B0B-96F7-058E4F568642}" type="datetimeFigureOut">
              <a:rPr lang="en-US" altLang="en-US" smtClean="0"/>
              <a:pPr>
                <a:defRPr/>
              </a:pPr>
              <a:t>11/17/2016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DC2E577-BB11-4B42-A69B-34C5442688E9}"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751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58139104-39F0-40B6-846B-224208E2046E}" type="datetime1">
              <a:rPr lang="en-US" altLang="en-US" smtClean="0"/>
              <a:pPr>
                <a:defRPr/>
              </a:pPr>
              <a:t>11/17/2016</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DD6396D-3767-40D1-94E9-9C59A5AAF1CE}" type="slidenum">
              <a:rPr lang="en-US" altLang="en-US" smtClean="0"/>
              <a:pPr>
                <a:defRPr/>
              </a:pPr>
              <a:t>‹#›</a:t>
            </a:fld>
            <a:endParaRPr lang="en-US" altLang="en-US"/>
          </a:p>
        </p:txBody>
      </p:sp>
    </p:spTree>
    <p:extLst>
      <p:ext uri="{BB962C8B-B14F-4D97-AF65-F5344CB8AC3E}">
        <p14:creationId xmlns:p14="http://schemas.microsoft.com/office/powerpoint/2010/main" val="1147450086"/>
      </p:ext>
    </p:extLst>
  </p:cSld>
  <p:clrMapOvr>
    <a:masterClrMapping/>
  </p:clrMapOvr>
  <p:transition spd="med">
    <p:fade thruBlk="1"/>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53B2E776-D53F-4064-8BEF-207C80DB5388}" type="datetimeFigureOut">
              <a:rPr lang="en-US" altLang="en-US" smtClean="0"/>
              <a:pPr>
                <a:defRPr/>
              </a:pPr>
              <a:t>11/17/2016</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18B2C82-2E59-4A27-BDF0-25A7804B1A0E}" type="slidenum">
              <a:rPr lang="en-US" altLang="en-US" smtClean="0"/>
              <a:pPr>
                <a:defRPr/>
              </a:pPr>
              <a:t>‹#›</a:t>
            </a:fld>
            <a:endParaRPr lang="en-US" altLang="en-US"/>
          </a:p>
        </p:txBody>
      </p:sp>
    </p:spTree>
    <p:extLst>
      <p:ext uri="{BB962C8B-B14F-4D97-AF65-F5344CB8AC3E}">
        <p14:creationId xmlns:p14="http://schemas.microsoft.com/office/powerpoint/2010/main" val="79044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142877"/>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ADC31DEE-C954-4FC5-8A90-1A5424E26BBF}" type="datetimeFigureOut">
              <a:rPr lang="en-US" altLang="en-US" smtClean="0"/>
              <a:pPr>
                <a:defRPr/>
              </a:pPr>
              <a:t>11/17/2016</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14D60A4-7CBB-4630-ABAA-0B8C6451DD24}" type="slidenum">
              <a:rPr lang="en-US" altLang="en-US" smtClean="0"/>
              <a:pPr>
                <a:defRPr/>
              </a:pPr>
              <a:t>‹#›</a:t>
            </a:fld>
            <a:endParaRPr lang="en-US" altLang="en-US"/>
          </a:p>
        </p:txBody>
      </p:sp>
    </p:spTree>
    <p:extLst>
      <p:ext uri="{BB962C8B-B14F-4D97-AF65-F5344CB8AC3E}">
        <p14:creationId xmlns:p14="http://schemas.microsoft.com/office/powerpoint/2010/main" val="681022652"/>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A3DB9F4B-556A-4E64-81FB-ABDD1E4A84AE}" type="datetimeFigureOut">
              <a:rPr lang="en-US" altLang="en-US" smtClean="0"/>
              <a:pPr>
                <a:defRPr/>
              </a:pPr>
              <a:t>11/17/2016</a:t>
            </a:fld>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B65FCD2E-506E-4A72-8648-6820E0913345}" type="slidenum">
              <a:rPr lang="en-US" altLang="en-US" smtClean="0"/>
              <a:pPr>
                <a:defRPr/>
              </a:pPr>
              <a:t>‹#›</a:t>
            </a:fld>
            <a:endParaRPr lang="en-US" altLang="en-US"/>
          </a:p>
        </p:txBody>
      </p:sp>
    </p:spTree>
    <p:extLst>
      <p:ext uri="{BB962C8B-B14F-4D97-AF65-F5344CB8AC3E}">
        <p14:creationId xmlns:p14="http://schemas.microsoft.com/office/powerpoint/2010/main" val="2007357301"/>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73D72819-BF0D-4571-ADC9-AF52624ED89C}" type="datetimeFigureOut">
              <a:rPr lang="en-US" altLang="en-US" smtClean="0"/>
              <a:pPr>
                <a:defRPr/>
              </a:pPr>
              <a:t>11/17/2016</a:t>
            </a:fld>
            <a:endParaRPr lang="en-US"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938D154F-062C-4BF2-A4AB-F3C9F5321A0D}" type="slidenum">
              <a:rPr lang="en-US" altLang="en-US" smtClean="0"/>
              <a:pPr>
                <a:defRPr/>
              </a:pPr>
              <a:t>‹#›</a:t>
            </a:fld>
            <a:endParaRPr lang="en-US" altLang="en-US"/>
          </a:p>
        </p:txBody>
      </p:sp>
    </p:spTree>
    <p:extLst>
      <p:ext uri="{BB962C8B-B14F-4D97-AF65-F5344CB8AC3E}">
        <p14:creationId xmlns:p14="http://schemas.microsoft.com/office/powerpoint/2010/main" val="68606353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E6022BB-0486-49D2-8FE8-9AD8BEE9B833}" type="datetimeFigureOut">
              <a:rPr lang="en-US" altLang="en-US" smtClean="0"/>
              <a:pPr>
                <a:defRPr/>
              </a:pPr>
              <a:t>11/17/2016</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8A238C2-D695-4AB5-AB74-160BB953CE8A}" type="slidenum">
              <a:rPr lang="en-US" altLang="en-US" smtClean="0"/>
              <a:pPr>
                <a:defRPr/>
              </a:pPr>
              <a:t>‹#›</a:t>
            </a:fld>
            <a:endParaRPr lang="en-US" altLang="en-US"/>
          </a:p>
        </p:txBody>
      </p:sp>
    </p:spTree>
    <p:extLst>
      <p:ext uri="{BB962C8B-B14F-4D97-AF65-F5344CB8AC3E}">
        <p14:creationId xmlns:p14="http://schemas.microsoft.com/office/powerpoint/2010/main" val="83016561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8C98934-056C-4AE4-AF75-A6FFEC8D242D}" type="datetimeFigureOut">
              <a:rPr lang="en-US" altLang="en-US" smtClean="0"/>
              <a:pPr>
                <a:defRPr/>
              </a:pPr>
              <a:t>11/17/2016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FBD17D-6FC1-490C-AA56-5006B4857732}" type="slidenum">
              <a:rPr lang="en-US" altLang="en-US" smtClean="0"/>
              <a:pPr>
                <a:defRPr/>
              </a:pPr>
              <a:t>‹#›</a:t>
            </a:fld>
            <a:endParaRPr lang="en-US" altLang="en-US"/>
          </a:p>
        </p:txBody>
      </p:sp>
    </p:spTree>
    <p:extLst>
      <p:ext uri="{BB962C8B-B14F-4D97-AF65-F5344CB8AC3E}">
        <p14:creationId xmlns:p14="http://schemas.microsoft.com/office/powerpoint/2010/main" val="392253553"/>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29E52F7-8B25-4BB0-91E4-4DC0DFEFA33A}" type="datetimeFigureOut">
              <a:rPr lang="en-US" altLang="en-US" smtClean="0"/>
              <a:pPr>
                <a:defRPr/>
              </a:pPr>
              <a:t>11/17/2016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360F1C-374A-4424-BE44-59E0D3B4A7A2}" type="slidenum">
              <a:rPr lang="en-US" altLang="en-US" smtClean="0"/>
              <a:pPr>
                <a:defRPr/>
              </a:pPr>
              <a:t>‹#›</a:t>
            </a:fld>
            <a:endParaRPr lang="en-US" altLang="en-US"/>
          </a:p>
        </p:txBody>
      </p:sp>
    </p:spTree>
    <p:extLst>
      <p:ext uri="{BB962C8B-B14F-4D97-AF65-F5344CB8AC3E}">
        <p14:creationId xmlns:p14="http://schemas.microsoft.com/office/powerpoint/2010/main" val="197815262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0013" y="1827213"/>
            <a:ext cx="7313612" cy="4114800"/>
          </a:xfrm>
        </p:spPr>
        <p:txBody>
          <a:bodyPr rtlCol="0">
            <a:normAutofit/>
          </a:bodyPr>
          <a:lstStyle/>
          <a:p>
            <a:pPr lvl="0"/>
            <a:endParaRPr lang="en-US" noProof="0"/>
          </a:p>
        </p:txBody>
      </p:sp>
      <p:sp>
        <p:nvSpPr>
          <p:cNvPr id="4" name="Rectangle 8"/>
          <p:cNvSpPr>
            <a:spLocks noGrp="1" noChangeArrowheads="1"/>
          </p:cNvSpPr>
          <p:nvPr>
            <p:ph type="dt" sz="half" idx="10"/>
          </p:nvPr>
        </p:nvSpPr>
        <p:spPr>
          <a:xfrm rot="16200000">
            <a:off x="-345281" y="6001544"/>
            <a:ext cx="1252537" cy="365125"/>
          </a:xfrm>
        </p:spPr>
        <p:txBody>
          <a:bodyPr/>
          <a:lstStyle>
            <a:lvl1pPr>
              <a:defRPr/>
            </a:lvl1pPr>
          </a:lstStyle>
          <a:p>
            <a:pPr>
              <a:defRPr/>
            </a:pPr>
            <a:fld id="{229D1FE0-DB85-4B8B-B2A9-8B067BF91035}" type="datetime1">
              <a:rPr lang="en-US" altLang="en-US"/>
              <a:pPr>
                <a:defRPr/>
              </a:pPr>
              <a:t>11/17/2016</a:t>
            </a:fld>
            <a:endParaRPr lang="en-US" altLang="en-US"/>
          </a:p>
        </p:txBody>
      </p:sp>
      <p:sp>
        <p:nvSpPr>
          <p:cNvPr id="5" name="Rectangle 9"/>
          <p:cNvSpPr>
            <a:spLocks noGrp="1" noChangeArrowheads="1"/>
          </p:cNvSpPr>
          <p:nvPr>
            <p:ph type="ftr" sz="quarter" idx="11"/>
          </p:nvPr>
        </p:nvSpPr>
        <p:spPr>
          <a:xfrm rot="16200000">
            <a:off x="-1166812" y="3411537"/>
            <a:ext cx="2895600" cy="365125"/>
          </a:xfrm>
        </p:spPr>
        <p:txBody>
          <a:bodyPr/>
          <a:lstStyle>
            <a:lvl1pPr>
              <a:defRPr/>
            </a:lvl1pPr>
          </a:lstStyle>
          <a:p>
            <a:pPr>
              <a:defRPr/>
            </a:pPr>
            <a:endParaRPr lang="en-US"/>
          </a:p>
        </p:txBody>
      </p:sp>
    </p:spTree>
    <p:extLst>
      <p:ext uri="{BB962C8B-B14F-4D97-AF65-F5344CB8AC3E}">
        <p14:creationId xmlns:p14="http://schemas.microsoft.com/office/powerpoint/2010/main" val="1784326353"/>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368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Subtitle &amp; Photos 2 Up">
    <p:spTree>
      <p:nvGrpSpPr>
        <p:cNvPr id="1" name=""/>
        <p:cNvGrpSpPr/>
        <p:nvPr/>
      </p:nvGrpSpPr>
      <p:grpSpPr>
        <a:xfrm>
          <a:off x="0" y="0"/>
          <a:ext cx="0" cy="0"/>
          <a:chOff x="0" y="0"/>
          <a:chExt cx="0" cy="0"/>
        </a:xfrm>
      </p:grpSpPr>
      <p:sp>
        <p:nvSpPr>
          <p:cNvPr id="7" name="Subtitle 2"/>
          <p:cNvSpPr>
            <a:spLocks noGrp="1"/>
          </p:cNvSpPr>
          <p:nvPr>
            <p:ph type="subTitle" idx="1"/>
          </p:nvPr>
        </p:nvSpPr>
        <p:spPr>
          <a:xfrm>
            <a:off x="4543261" y="2167817"/>
            <a:ext cx="3798829" cy="3788283"/>
          </a:xfrm>
        </p:spPr>
        <p:txBody>
          <a:bodyPr>
            <a:normAutofit/>
          </a:bodyPr>
          <a:lstStyle>
            <a:lvl1pPr marL="0" indent="0" algn="l">
              <a:spcBef>
                <a:spcPts val="672"/>
              </a:spcBef>
              <a:buFontTx/>
              <a:buNone/>
              <a:defRPr sz="2800">
                <a:solidFill>
                  <a:srgbClr val="E9C34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1"/>
          <p:cNvSpPr>
            <a:spLocks noGrp="1"/>
          </p:cNvSpPr>
          <p:nvPr>
            <p:ph type="ctrTitle"/>
          </p:nvPr>
        </p:nvSpPr>
        <p:spPr>
          <a:xfrm>
            <a:off x="4543258" y="805613"/>
            <a:ext cx="4521372" cy="1274636"/>
          </a:xfrm>
        </p:spPr>
        <p:txBody>
          <a:bodyPr>
            <a:noAutofit/>
          </a:bodyPr>
          <a:lstStyle>
            <a:lvl1pPr>
              <a:defRPr sz="7400"/>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10952" y="2"/>
            <a:ext cx="4456113" cy="2079625"/>
          </a:xfrm>
        </p:spPr>
        <p:txBody>
          <a:bodyPr rtlCol="0">
            <a:normAutofit/>
          </a:bodyPr>
          <a:lstStyle/>
          <a:p>
            <a:pPr lvl="0"/>
            <a:r>
              <a:rPr lang="en-US" noProof="0" smtClean="0"/>
              <a:t>Drag picture to placeholder or click icon to add</a:t>
            </a:r>
            <a:endParaRPr lang="en-US" noProof="0"/>
          </a:p>
        </p:txBody>
      </p:sp>
      <p:sp>
        <p:nvSpPr>
          <p:cNvPr id="11" name="Picture Placeholder 9"/>
          <p:cNvSpPr>
            <a:spLocks noGrp="1"/>
          </p:cNvSpPr>
          <p:nvPr>
            <p:ph type="pic" sz="quarter" idx="14"/>
          </p:nvPr>
        </p:nvSpPr>
        <p:spPr>
          <a:xfrm>
            <a:off x="4" y="2145920"/>
            <a:ext cx="4456113" cy="4712080"/>
          </a:xfrm>
        </p:spPr>
        <p:txBody>
          <a:bodyPr rtlCol="0">
            <a:normAutofit/>
          </a:body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16231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092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0017632"/>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656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2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75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3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45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3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760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397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5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126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5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93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5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75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60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1224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6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62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418314"/>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221127"/>
            <a:ext cx="9144000" cy="1647955"/>
          </a:xfrm>
        </p:spPr>
        <p:txBody>
          <a:bodyPr anchor="b"/>
          <a:lstStyle/>
          <a:p>
            <a:r>
              <a:rPr lang="en-US" dirty="0" smtClean="0"/>
              <a:t>Click to edit Master title style</a:t>
            </a:r>
            <a:endParaRPr lang="en-US" dirty="0"/>
          </a:p>
        </p:txBody>
      </p:sp>
      <p:sp>
        <p:nvSpPr>
          <p:cNvPr id="3" name="Subtitle 2"/>
          <p:cNvSpPr>
            <a:spLocks noGrp="1"/>
          </p:cNvSpPr>
          <p:nvPr>
            <p:ph type="subTitle" idx="1"/>
          </p:nvPr>
        </p:nvSpPr>
        <p:spPr>
          <a:xfrm>
            <a:off x="0" y="3869083"/>
            <a:ext cx="9144000" cy="1411152"/>
          </a:xfrm>
        </p:spPr>
        <p:txBody>
          <a:bodyPr anchor="t"/>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7" name="Group 6"/>
          <p:cNvGrpSpPr/>
          <p:nvPr userDrawn="1"/>
        </p:nvGrpSpPr>
        <p:grpSpPr>
          <a:xfrm>
            <a:off x="0" y="0"/>
            <a:ext cx="9144000" cy="534832"/>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12" name="Picture 11" descr="ddo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78448" y="5924871"/>
            <a:ext cx="2608191" cy="866840"/>
          </a:xfrm>
          <a:prstGeom prst="rect">
            <a:avLst/>
          </a:prstGeom>
        </p:spPr>
      </p:pic>
      <p:grpSp>
        <p:nvGrpSpPr>
          <p:cNvPr id="13" name="Group 12"/>
          <p:cNvGrpSpPr/>
          <p:nvPr userDrawn="1"/>
        </p:nvGrpSpPr>
        <p:grpSpPr>
          <a:xfrm>
            <a:off x="0" y="5280235"/>
            <a:ext cx="9144000" cy="534832"/>
            <a:chOff x="0" y="5981700"/>
            <a:chExt cx="9144000" cy="72739"/>
          </a:xfrm>
        </p:grpSpPr>
        <p:sp>
          <p:nvSpPr>
            <p:cNvPr id="14" name="Rectangle 13"/>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5" name="Rectangle 14"/>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Rectangle 15"/>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18" name="Picture 17" descr="early1.jpg"/>
          <p:cNvPicPr>
            <a:picLocks noChangeAspect="1"/>
          </p:cNvPicPr>
          <p:nvPr userDrawn="1"/>
        </p:nvPicPr>
        <p:blipFill>
          <a:blip r:embed="rId3"/>
          <a:srcRect l="5959" t="11585" b="5626"/>
          <a:stretch>
            <a:fillRect/>
          </a:stretch>
        </p:blipFill>
        <p:spPr>
          <a:xfrm>
            <a:off x="0" y="534833"/>
            <a:ext cx="2280309" cy="1686293"/>
          </a:xfrm>
          <a:prstGeom prst="rect">
            <a:avLst/>
          </a:prstGeom>
        </p:spPr>
      </p:pic>
      <p:pic>
        <p:nvPicPr>
          <p:cNvPr id="19" name="Picture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76735" y="534832"/>
            <a:ext cx="2288089" cy="1686295"/>
          </a:xfrm>
          <a:prstGeom prst="rect">
            <a:avLst/>
          </a:prstGeom>
        </p:spPr>
      </p:pic>
      <p:pic>
        <p:nvPicPr>
          <p:cNvPr id="20" name="Picture 19" descr="2013.34.jp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51807" y="534832"/>
            <a:ext cx="2296426" cy="1686295"/>
          </a:xfrm>
          <a:prstGeom prst="rect">
            <a:avLst/>
          </a:prstGeom>
        </p:spPr>
      </p:pic>
      <p:pic>
        <p:nvPicPr>
          <p:cNvPr id="21" name="Picture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0309" y="534833"/>
            <a:ext cx="2296426" cy="1686293"/>
          </a:xfrm>
          <a:prstGeom prst="rect">
            <a:avLst/>
          </a:prstGeom>
        </p:spPr>
      </p:pic>
    </p:spTree>
    <p:extLst>
      <p:ext uri="{BB962C8B-B14F-4D97-AF65-F5344CB8AC3E}">
        <p14:creationId xmlns:p14="http://schemas.microsoft.com/office/powerpoint/2010/main" val="2259854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559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909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 y="1762016"/>
            <a:ext cx="9143639" cy="2096269"/>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60" y="306643"/>
            <a:ext cx="9143639" cy="1455373"/>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grpSp>
        <p:nvGrpSpPr>
          <p:cNvPr id="12" name="Group 11"/>
          <p:cNvGrpSpPr/>
          <p:nvPr userDrawn="1"/>
        </p:nvGrpSpPr>
        <p:grpSpPr>
          <a:xfrm>
            <a:off x="0" y="5544579"/>
            <a:ext cx="9144000" cy="358602"/>
            <a:chOff x="0" y="5981700"/>
            <a:chExt cx="9144000" cy="72739"/>
          </a:xfrm>
        </p:grpSpPr>
        <p:sp>
          <p:nvSpPr>
            <p:cNvPr id="13" name="Rectangle 12"/>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4" name="Rectangle 13"/>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5" name="Rectangle 14"/>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Rectangle 15"/>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17" name="Picture 16" descr="ddo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41108" y="6132728"/>
            <a:ext cx="1861783" cy="618769"/>
          </a:xfrm>
          <a:prstGeom prst="rect">
            <a:avLst/>
          </a:prstGeom>
        </p:spPr>
      </p:pic>
      <p:grpSp>
        <p:nvGrpSpPr>
          <p:cNvPr id="18" name="Group 17"/>
          <p:cNvGrpSpPr/>
          <p:nvPr userDrawn="1"/>
        </p:nvGrpSpPr>
        <p:grpSpPr>
          <a:xfrm>
            <a:off x="0" y="0"/>
            <a:ext cx="9144000" cy="358602"/>
            <a:chOff x="0" y="5981700"/>
            <a:chExt cx="9144000" cy="72739"/>
          </a:xfrm>
        </p:grpSpPr>
        <p:sp>
          <p:nvSpPr>
            <p:cNvPr id="19" name="Rectangle 18"/>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2" name="Rectangle 21"/>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0" y="3858284"/>
            <a:ext cx="2279949" cy="1686295"/>
          </a:xfrm>
          <a:prstGeom prst="rect">
            <a:avLst/>
          </a:prstGeom>
        </p:spPr>
      </p:pic>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2735" y="3858284"/>
            <a:ext cx="2281265" cy="1697703"/>
          </a:xfrm>
          <a:prstGeom prst="rect">
            <a:avLst/>
          </a:prstGeom>
        </p:spPr>
      </p:pic>
      <p:pic>
        <p:nvPicPr>
          <p:cNvPr id="25" name="Picture 2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76736" y="3858285"/>
            <a:ext cx="2285999" cy="1686293"/>
          </a:xfrm>
          <a:prstGeom prst="rect">
            <a:avLst/>
          </a:prstGeom>
        </p:spPr>
      </p:pic>
      <p:pic>
        <p:nvPicPr>
          <p:cNvPr id="26" name="Picture 25"/>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0309" y="3858285"/>
            <a:ext cx="2296426" cy="1686294"/>
          </a:xfrm>
          <a:prstGeom prst="rect">
            <a:avLst/>
          </a:prstGeom>
        </p:spPr>
      </p:pic>
    </p:spTree>
    <p:extLst>
      <p:ext uri="{BB962C8B-B14F-4D97-AF65-F5344CB8AC3E}">
        <p14:creationId xmlns:p14="http://schemas.microsoft.com/office/powerpoint/2010/main" val="3420009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765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0675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904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7462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493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26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447147"/>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878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667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297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5901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7828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 y="1762016"/>
            <a:ext cx="9143639" cy="2096269"/>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60" y="306643"/>
            <a:ext cx="9143639" cy="1455373"/>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grpSp>
        <p:nvGrpSpPr>
          <p:cNvPr id="12" name="Group 11"/>
          <p:cNvGrpSpPr/>
          <p:nvPr userDrawn="1"/>
        </p:nvGrpSpPr>
        <p:grpSpPr>
          <a:xfrm>
            <a:off x="0" y="5544579"/>
            <a:ext cx="9144000" cy="358602"/>
            <a:chOff x="0" y="5981700"/>
            <a:chExt cx="9144000" cy="72739"/>
          </a:xfrm>
        </p:grpSpPr>
        <p:sp>
          <p:nvSpPr>
            <p:cNvPr id="13" name="Rectangle 12"/>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4" name="Rectangle 13"/>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5" name="Rectangle 14"/>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Rectangle 15"/>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17" name="Picture 16" descr="ddo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41108" y="6132728"/>
            <a:ext cx="1861783" cy="618769"/>
          </a:xfrm>
          <a:prstGeom prst="rect">
            <a:avLst/>
          </a:prstGeom>
        </p:spPr>
      </p:pic>
      <p:grpSp>
        <p:nvGrpSpPr>
          <p:cNvPr id="18" name="Group 17"/>
          <p:cNvGrpSpPr/>
          <p:nvPr userDrawn="1"/>
        </p:nvGrpSpPr>
        <p:grpSpPr>
          <a:xfrm>
            <a:off x="0" y="0"/>
            <a:ext cx="9144000" cy="358602"/>
            <a:chOff x="0" y="5981700"/>
            <a:chExt cx="9144000" cy="72739"/>
          </a:xfrm>
        </p:grpSpPr>
        <p:sp>
          <p:nvSpPr>
            <p:cNvPr id="19" name="Rectangle 18"/>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2" name="Rectangle 21"/>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0" y="3858284"/>
            <a:ext cx="2279949" cy="1686295"/>
          </a:xfrm>
          <a:prstGeom prst="rect">
            <a:avLst/>
          </a:prstGeom>
        </p:spPr>
      </p:pic>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2735" y="3858284"/>
            <a:ext cx="2281265" cy="1697703"/>
          </a:xfrm>
          <a:prstGeom prst="rect">
            <a:avLst/>
          </a:prstGeom>
        </p:spPr>
      </p:pic>
      <p:pic>
        <p:nvPicPr>
          <p:cNvPr id="25" name="Picture 2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76736" y="3858285"/>
            <a:ext cx="2285999" cy="1686293"/>
          </a:xfrm>
          <a:prstGeom prst="rect">
            <a:avLst/>
          </a:prstGeom>
        </p:spPr>
      </p:pic>
      <p:pic>
        <p:nvPicPr>
          <p:cNvPr id="26" name="Picture 25"/>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0309" y="3858285"/>
            <a:ext cx="2296426" cy="1686294"/>
          </a:xfrm>
          <a:prstGeom prst="rect">
            <a:avLst/>
          </a:prstGeom>
        </p:spPr>
      </p:pic>
    </p:spTree>
    <p:extLst>
      <p:ext uri="{BB962C8B-B14F-4D97-AF65-F5344CB8AC3E}">
        <p14:creationId xmlns:p14="http://schemas.microsoft.com/office/powerpoint/2010/main" val="2028438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9001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9769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5398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0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0979870"/>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14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465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7769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 y="1762016"/>
            <a:ext cx="9143639" cy="2096269"/>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60" y="306643"/>
            <a:ext cx="9143639" cy="1455373"/>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grpSp>
        <p:nvGrpSpPr>
          <p:cNvPr id="12" name="Group 11"/>
          <p:cNvGrpSpPr/>
          <p:nvPr userDrawn="1"/>
        </p:nvGrpSpPr>
        <p:grpSpPr>
          <a:xfrm>
            <a:off x="0" y="5544579"/>
            <a:ext cx="9144000" cy="358602"/>
            <a:chOff x="0" y="5981700"/>
            <a:chExt cx="9144000" cy="72739"/>
          </a:xfrm>
        </p:grpSpPr>
        <p:sp>
          <p:nvSpPr>
            <p:cNvPr id="13" name="Rectangle 12"/>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4" name="Rectangle 13"/>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5" name="Rectangle 14"/>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Rectangle 15"/>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17" name="Picture 16" descr="ddo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41108" y="6132728"/>
            <a:ext cx="1861783" cy="618769"/>
          </a:xfrm>
          <a:prstGeom prst="rect">
            <a:avLst/>
          </a:prstGeom>
        </p:spPr>
      </p:pic>
      <p:grpSp>
        <p:nvGrpSpPr>
          <p:cNvPr id="18" name="Group 17"/>
          <p:cNvGrpSpPr/>
          <p:nvPr userDrawn="1"/>
        </p:nvGrpSpPr>
        <p:grpSpPr>
          <a:xfrm>
            <a:off x="0" y="0"/>
            <a:ext cx="9144000" cy="358602"/>
            <a:chOff x="0" y="5981700"/>
            <a:chExt cx="9144000" cy="72739"/>
          </a:xfrm>
        </p:grpSpPr>
        <p:sp>
          <p:nvSpPr>
            <p:cNvPr id="19" name="Rectangle 18"/>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2" name="Rectangle 21"/>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0" y="3858284"/>
            <a:ext cx="2279949" cy="1686295"/>
          </a:xfrm>
          <a:prstGeom prst="rect">
            <a:avLst/>
          </a:prstGeom>
        </p:spPr>
      </p:pic>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2735" y="3858284"/>
            <a:ext cx="2281265" cy="1697703"/>
          </a:xfrm>
          <a:prstGeom prst="rect">
            <a:avLst/>
          </a:prstGeom>
        </p:spPr>
      </p:pic>
      <p:pic>
        <p:nvPicPr>
          <p:cNvPr id="25" name="Picture 2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76736" y="3858285"/>
            <a:ext cx="2285999" cy="1686293"/>
          </a:xfrm>
          <a:prstGeom prst="rect">
            <a:avLst/>
          </a:prstGeom>
        </p:spPr>
      </p:pic>
      <p:pic>
        <p:nvPicPr>
          <p:cNvPr id="26" name="Picture 25"/>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0309" y="3858285"/>
            <a:ext cx="2296426" cy="1686294"/>
          </a:xfrm>
          <a:prstGeom prst="rect">
            <a:avLst/>
          </a:prstGeom>
        </p:spPr>
      </p:pic>
    </p:spTree>
    <p:extLst>
      <p:ext uri="{BB962C8B-B14F-4D97-AF65-F5344CB8AC3E}">
        <p14:creationId xmlns:p14="http://schemas.microsoft.com/office/powerpoint/2010/main" val="34137654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152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AA309-8C80-B544-8D0C-6E2421A4D3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402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49989"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ECD3E-10D7-F04D-8D6C-149BD33F8D6F}" type="slidenum">
              <a:rPr lang="en-US"/>
              <a:pPr>
                <a:defRPr/>
              </a:pPr>
              <a:t>‹#›</a:t>
            </a:fld>
            <a:endParaRPr lang="en-US"/>
          </a:p>
        </p:txBody>
      </p:sp>
    </p:spTree>
    <p:extLst>
      <p:ext uri="{BB962C8B-B14F-4D97-AF65-F5344CB8AC3E}">
        <p14:creationId xmlns:p14="http://schemas.microsoft.com/office/powerpoint/2010/main" val="42709514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80.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8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8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8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85.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8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8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88.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8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0.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9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92.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94.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95.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heme" Target="../theme/theme5.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CFE1EB"/>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0"/>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Enter Title Here</a:t>
            </a:r>
          </a:p>
        </p:txBody>
      </p:sp>
      <p:sp>
        <p:nvSpPr>
          <p:cNvPr id="1027" name="Rectangle 3"/>
          <p:cNvSpPr>
            <a:spLocks noChangeArrowheads="1"/>
          </p:cNvSpPr>
          <p:nvPr/>
        </p:nvSpPr>
        <p:spPr bwMode="auto">
          <a:xfrm>
            <a:off x="3810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4200" b="1" smtClean="0">
              <a:solidFill>
                <a:schemeClr val="folHlink"/>
              </a:solidFill>
              <a:latin typeface="Century Gothic" panose="020B0502020202020204" pitchFamily="34" charset="0"/>
            </a:endParaRPr>
          </a:p>
        </p:txBody>
      </p:sp>
      <p:sp>
        <p:nvSpPr>
          <p:cNvPr id="1028" name="Rectangle 4"/>
          <p:cNvSpPr>
            <a:spLocks noGrp="1" noChangeArrowheads="1"/>
          </p:cNvSpPr>
          <p:nvPr>
            <p:ph type="body" idx="1"/>
          </p:nvPr>
        </p:nvSpPr>
        <p:spPr bwMode="auto">
          <a:xfrm>
            <a:off x="228600" y="4191000"/>
            <a:ext cx="868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subtitle style</a:t>
            </a:r>
          </a:p>
        </p:txBody>
      </p:sp>
      <p:sp>
        <p:nvSpPr>
          <p:cNvPr id="1029" name="Rectangle 5"/>
          <p:cNvSpPr>
            <a:spLocks noChangeArrowheads="1"/>
          </p:cNvSpPr>
          <p:nvPr/>
        </p:nvSpPr>
        <p:spPr bwMode="auto">
          <a:xfrm>
            <a:off x="0" y="5791200"/>
            <a:ext cx="9144000" cy="10668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ts val="350"/>
              </a:spcBef>
              <a:spcAft>
                <a:spcPts val="350"/>
              </a:spcAft>
              <a:defRPr/>
            </a:pPr>
            <a:endParaRPr lang="en-US" altLang="en-US" sz="1000" smtClean="0">
              <a:latin typeface="Century Gothic" panose="020B0502020202020204" pitchFamily="34" charset="0"/>
            </a:endParaRPr>
          </a:p>
        </p:txBody>
      </p:sp>
      <p:pic>
        <p:nvPicPr>
          <p:cNvPr id="1030" name="Picture 6" descr="DOE04LogoReverse"/>
          <p:cNvPicPr>
            <a:picLocks noChangeAspect="1" noChangeArrowheads="1"/>
          </p:cNvPicPr>
          <p:nvPr/>
        </p:nvPicPr>
        <p:blipFill>
          <a:blip r:embed="rId13">
            <a:clrChange>
              <a:clrFrom>
                <a:srgbClr val="135E7F"/>
              </a:clrFrom>
              <a:clrTo>
                <a:srgbClr val="135E7F">
                  <a:alpha val="0"/>
                </a:srgbClr>
              </a:clrTo>
            </a:clrChange>
            <a:extLst>
              <a:ext uri="{28A0092B-C50C-407E-A947-70E740481C1C}">
                <a14:useLocalDpi xmlns:a14="http://schemas.microsoft.com/office/drawing/2010/main" val="0"/>
              </a:ext>
            </a:extLst>
          </a:blip>
          <a:srcRect/>
          <a:stretch>
            <a:fillRect/>
          </a:stretch>
        </p:blipFill>
        <p:spPr bwMode="auto">
          <a:xfrm>
            <a:off x="228600" y="5930900"/>
            <a:ext cx="99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1" name="Group 7"/>
          <p:cNvGrpSpPr>
            <a:grpSpLocks noChangeAspect="1"/>
          </p:cNvGrpSpPr>
          <p:nvPr/>
        </p:nvGrpSpPr>
        <p:grpSpPr bwMode="auto">
          <a:xfrm>
            <a:off x="8001000" y="6038850"/>
            <a:ext cx="990600" cy="722313"/>
            <a:chOff x="4944" y="3734"/>
            <a:chExt cx="720" cy="525"/>
          </a:xfrm>
        </p:grpSpPr>
        <p:sp>
          <p:nvSpPr>
            <p:cNvPr id="1034" name="AutoShape 8"/>
            <p:cNvSpPr>
              <a:spLocks noChangeAspect="1" noChangeArrowheads="1" noTextEdit="1"/>
            </p:cNvSpPr>
            <p:nvPr userDrawn="1"/>
          </p:nvSpPr>
          <p:spPr bwMode="auto">
            <a:xfrm>
              <a:off x="4944" y="3734"/>
              <a:ext cx="720"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5" name="Rectangle 9"/>
            <p:cNvSpPr>
              <a:spLocks noChangeArrowheads="1"/>
            </p:cNvSpPr>
            <p:nvPr userDrawn="1"/>
          </p:nvSpPr>
          <p:spPr bwMode="auto">
            <a:xfrm>
              <a:off x="4944" y="3734"/>
              <a:ext cx="720"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smtClean="0"/>
            </a:p>
          </p:txBody>
        </p:sp>
        <p:sp>
          <p:nvSpPr>
            <p:cNvPr id="1036" name="Freeform 10"/>
            <p:cNvSpPr>
              <a:spLocks noEditPoints="1"/>
            </p:cNvSpPr>
            <p:nvPr userDrawn="1"/>
          </p:nvSpPr>
          <p:spPr bwMode="auto">
            <a:xfrm>
              <a:off x="4945" y="3734"/>
              <a:ext cx="715" cy="317"/>
            </a:xfrm>
            <a:custGeom>
              <a:avLst/>
              <a:gdLst>
                <a:gd name="T0" fmla="*/ 5 w 1429"/>
                <a:gd name="T1" fmla="*/ 2 h 635"/>
                <a:gd name="T2" fmla="*/ 4 w 1429"/>
                <a:gd name="T3" fmla="*/ 3 h 635"/>
                <a:gd name="T4" fmla="*/ 3 w 1429"/>
                <a:gd name="T5" fmla="*/ 4 h 635"/>
                <a:gd name="T6" fmla="*/ 2 w 1429"/>
                <a:gd name="T7" fmla="*/ 3 h 635"/>
                <a:gd name="T8" fmla="*/ 1 w 1429"/>
                <a:gd name="T9" fmla="*/ 0 h 635"/>
                <a:gd name="T10" fmla="*/ 1 w 1429"/>
                <a:gd name="T11" fmla="*/ 0 h 635"/>
                <a:gd name="T12" fmla="*/ 1 w 1429"/>
                <a:gd name="T13" fmla="*/ 0 h 635"/>
                <a:gd name="T14" fmla="*/ 2 w 1429"/>
                <a:gd name="T15" fmla="*/ 0 h 635"/>
                <a:gd name="T16" fmla="*/ 3 w 1429"/>
                <a:gd name="T17" fmla="*/ 0 h 635"/>
                <a:gd name="T18" fmla="*/ 2 w 1429"/>
                <a:gd name="T19" fmla="*/ 0 h 635"/>
                <a:gd name="T20" fmla="*/ 2 w 1429"/>
                <a:gd name="T21" fmla="*/ 2 h 635"/>
                <a:gd name="T22" fmla="*/ 3 w 1429"/>
                <a:gd name="T23" fmla="*/ 3 h 635"/>
                <a:gd name="T24" fmla="*/ 4 w 1429"/>
                <a:gd name="T25" fmla="*/ 3 h 635"/>
                <a:gd name="T26" fmla="*/ 4 w 1429"/>
                <a:gd name="T27" fmla="*/ 2 h 635"/>
                <a:gd name="T28" fmla="*/ 4 w 1429"/>
                <a:gd name="T29" fmla="*/ 0 h 635"/>
                <a:gd name="T30" fmla="*/ 4 w 1429"/>
                <a:gd name="T31" fmla="*/ 0 h 635"/>
                <a:gd name="T32" fmla="*/ 4 w 1429"/>
                <a:gd name="T33" fmla="*/ 0 h 635"/>
                <a:gd name="T34" fmla="*/ 5 w 1429"/>
                <a:gd name="T35" fmla="*/ 0 h 635"/>
                <a:gd name="T36" fmla="*/ 5 w 1429"/>
                <a:gd name="T37" fmla="*/ 0 h 635"/>
                <a:gd name="T38" fmla="*/ 5 w 1429"/>
                <a:gd name="T39" fmla="*/ 2 h 635"/>
                <a:gd name="T40" fmla="*/ 5 w 1429"/>
                <a:gd name="T41" fmla="*/ 3 h 635"/>
                <a:gd name="T42" fmla="*/ 5 w 1429"/>
                <a:gd name="T43" fmla="*/ 3 h 635"/>
                <a:gd name="T44" fmla="*/ 6 w 1429"/>
                <a:gd name="T45" fmla="*/ 4 h 635"/>
                <a:gd name="T46" fmla="*/ 7 w 1429"/>
                <a:gd name="T47" fmla="*/ 3 h 635"/>
                <a:gd name="T48" fmla="*/ 7 w 1429"/>
                <a:gd name="T49" fmla="*/ 2 h 635"/>
                <a:gd name="T50" fmla="*/ 5 w 1429"/>
                <a:gd name="T51" fmla="*/ 2 h 635"/>
                <a:gd name="T52" fmla="*/ 5 w 1429"/>
                <a:gd name="T53" fmla="*/ 1 h 635"/>
                <a:gd name="T54" fmla="*/ 7 w 1429"/>
                <a:gd name="T55" fmla="*/ 0 h 635"/>
                <a:gd name="T56" fmla="*/ 7 w 1429"/>
                <a:gd name="T57" fmla="*/ 0 h 635"/>
                <a:gd name="T58" fmla="*/ 8 w 1429"/>
                <a:gd name="T59" fmla="*/ 0 h 635"/>
                <a:gd name="T60" fmla="*/ 8 w 1429"/>
                <a:gd name="T61" fmla="*/ 1 h 635"/>
                <a:gd name="T62" fmla="*/ 8 w 1429"/>
                <a:gd name="T63" fmla="*/ 1 h 635"/>
                <a:gd name="T64" fmla="*/ 7 w 1429"/>
                <a:gd name="T65" fmla="*/ 1 h 635"/>
                <a:gd name="T66" fmla="*/ 6 w 1429"/>
                <a:gd name="T67" fmla="*/ 0 h 635"/>
                <a:gd name="T68" fmla="*/ 6 w 1429"/>
                <a:gd name="T69" fmla="*/ 1 h 635"/>
                <a:gd name="T70" fmla="*/ 7 w 1429"/>
                <a:gd name="T71" fmla="*/ 2 h 635"/>
                <a:gd name="T72" fmla="*/ 8 w 1429"/>
                <a:gd name="T73" fmla="*/ 3 h 635"/>
                <a:gd name="T74" fmla="*/ 6 w 1429"/>
                <a:gd name="T75" fmla="*/ 4 h 635"/>
                <a:gd name="T76" fmla="*/ 5 w 1429"/>
                <a:gd name="T77" fmla="*/ 4 h 635"/>
                <a:gd name="T78" fmla="*/ 5 w 1429"/>
                <a:gd name="T79" fmla="*/ 3 h 635"/>
                <a:gd name="T80" fmla="*/ 9 w 1429"/>
                <a:gd name="T81" fmla="*/ 2 h 635"/>
                <a:gd name="T82" fmla="*/ 10 w 1429"/>
                <a:gd name="T83" fmla="*/ 1 h 635"/>
                <a:gd name="T84" fmla="*/ 11 w 1429"/>
                <a:gd name="T85" fmla="*/ 1 h 635"/>
                <a:gd name="T86" fmla="*/ 11 w 1429"/>
                <a:gd name="T87" fmla="*/ 2 h 635"/>
                <a:gd name="T88" fmla="*/ 10 w 1429"/>
                <a:gd name="T89" fmla="*/ 2 h 635"/>
                <a:gd name="T90" fmla="*/ 10 w 1429"/>
                <a:gd name="T91" fmla="*/ 2 h 635"/>
                <a:gd name="T92" fmla="*/ 9 w 1429"/>
                <a:gd name="T93" fmla="*/ 2 h 635"/>
                <a:gd name="T94" fmla="*/ 9 w 1429"/>
                <a:gd name="T95" fmla="*/ 4 h 635"/>
                <a:gd name="T96" fmla="*/ 10 w 1429"/>
                <a:gd name="T97" fmla="*/ 4 h 635"/>
                <a:gd name="T98" fmla="*/ 9 w 1429"/>
                <a:gd name="T99" fmla="*/ 4 h 635"/>
                <a:gd name="T100" fmla="*/ 8 w 1429"/>
                <a:gd name="T101" fmla="*/ 4 h 635"/>
                <a:gd name="T102" fmla="*/ 8 w 1429"/>
                <a:gd name="T103" fmla="*/ 4 h 635"/>
                <a:gd name="T104" fmla="*/ 8 w 1429"/>
                <a:gd name="T105" fmla="*/ 0 h 635"/>
                <a:gd name="T106" fmla="*/ 8 w 1429"/>
                <a:gd name="T107" fmla="*/ 0 h 635"/>
                <a:gd name="T108" fmla="*/ 8 w 1429"/>
                <a:gd name="T109" fmla="*/ 0 h 635"/>
                <a:gd name="T110" fmla="*/ 10 w 1429"/>
                <a:gd name="T111" fmla="*/ 0 h 635"/>
                <a:gd name="T112" fmla="*/ 11 w 1429"/>
                <a:gd name="T113" fmla="*/ 0 h 635"/>
                <a:gd name="T114" fmla="*/ 11 w 1429"/>
                <a:gd name="T115" fmla="*/ 1 h 635"/>
                <a:gd name="T116" fmla="*/ 11 w 1429"/>
                <a:gd name="T117" fmla="*/ 1 h 635"/>
                <a:gd name="T118" fmla="*/ 10 w 1429"/>
                <a:gd name="T119" fmla="*/ 0 h 635"/>
                <a:gd name="T120" fmla="*/ 9 w 1429"/>
                <a:gd name="T121" fmla="*/ 0 h 6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29" h="635">
                  <a:moveTo>
                    <a:pt x="1429" y="635"/>
                  </a:moveTo>
                  <a:lnTo>
                    <a:pt x="0" y="635"/>
                  </a:lnTo>
                  <a:lnTo>
                    <a:pt x="0" y="0"/>
                  </a:lnTo>
                  <a:lnTo>
                    <a:pt x="1429" y="0"/>
                  </a:lnTo>
                  <a:lnTo>
                    <a:pt x="1429" y="635"/>
                  </a:lnTo>
                  <a:close/>
                  <a:moveTo>
                    <a:pt x="535" y="307"/>
                  </a:moveTo>
                  <a:lnTo>
                    <a:pt x="533" y="343"/>
                  </a:lnTo>
                  <a:lnTo>
                    <a:pt x="531" y="379"/>
                  </a:lnTo>
                  <a:lnTo>
                    <a:pt x="524" y="413"/>
                  </a:lnTo>
                  <a:lnTo>
                    <a:pt x="516" y="444"/>
                  </a:lnTo>
                  <a:lnTo>
                    <a:pt x="504" y="472"/>
                  </a:lnTo>
                  <a:lnTo>
                    <a:pt x="487" y="498"/>
                  </a:lnTo>
                  <a:lnTo>
                    <a:pt x="464" y="518"/>
                  </a:lnTo>
                  <a:lnTo>
                    <a:pt x="439" y="537"/>
                  </a:lnTo>
                  <a:lnTo>
                    <a:pt x="408" y="549"/>
                  </a:lnTo>
                  <a:lnTo>
                    <a:pt x="370" y="558"/>
                  </a:lnTo>
                  <a:lnTo>
                    <a:pt x="325" y="559"/>
                  </a:lnTo>
                  <a:lnTo>
                    <a:pt x="284" y="558"/>
                  </a:lnTo>
                  <a:lnTo>
                    <a:pt x="248" y="549"/>
                  </a:lnTo>
                  <a:lnTo>
                    <a:pt x="217" y="534"/>
                  </a:lnTo>
                  <a:lnTo>
                    <a:pt x="192" y="515"/>
                  </a:lnTo>
                  <a:lnTo>
                    <a:pt x="173" y="487"/>
                  </a:lnTo>
                  <a:lnTo>
                    <a:pt x="157" y="455"/>
                  </a:lnTo>
                  <a:lnTo>
                    <a:pt x="149" y="415"/>
                  </a:lnTo>
                  <a:lnTo>
                    <a:pt x="145" y="369"/>
                  </a:lnTo>
                  <a:lnTo>
                    <a:pt x="145" y="148"/>
                  </a:lnTo>
                  <a:lnTo>
                    <a:pt x="144" y="129"/>
                  </a:lnTo>
                  <a:lnTo>
                    <a:pt x="137" y="117"/>
                  </a:lnTo>
                  <a:lnTo>
                    <a:pt x="125" y="108"/>
                  </a:lnTo>
                  <a:lnTo>
                    <a:pt x="113" y="103"/>
                  </a:lnTo>
                  <a:lnTo>
                    <a:pt x="103" y="100"/>
                  </a:lnTo>
                  <a:lnTo>
                    <a:pt x="91" y="96"/>
                  </a:lnTo>
                  <a:lnTo>
                    <a:pt x="84" y="93"/>
                  </a:lnTo>
                  <a:lnTo>
                    <a:pt x="80" y="84"/>
                  </a:lnTo>
                  <a:lnTo>
                    <a:pt x="82" y="81"/>
                  </a:lnTo>
                  <a:lnTo>
                    <a:pt x="84" y="77"/>
                  </a:lnTo>
                  <a:lnTo>
                    <a:pt x="85" y="75"/>
                  </a:lnTo>
                  <a:lnTo>
                    <a:pt x="89" y="74"/>
                  </a:lnTo>
                  <a:lnTo>
                    <a:pt x="92" y="74"/>
                  </a:lnTo>
                  <a:lnTo>
                    <a:pt x="94" y="74"/>
                  </a:lnTo>
                  <a:lnTo>
                    <a:pt x="103" y="74"/>
                  </a:lnTo>
                  <a:lnTo>
                    <a:pt x="120" y="74"/>
                  </a:lnTo>
                  <a:lnTo>
                    <a:pt x="139" y="75"/>
                  </a:lnTo>
                  <a:lnTo>
                    <a:pt x="161" y="75"/>
                  </a:lnTo>
                  <a:lnTo>
                    <a:pt x="181" y="75"/>
                  </a:lnTo>
                  <a:lnTo>
                    <a:pt x="207" y="75"/>
                  </a:lnTo>
                  <a:lnTo>
                    <a:pt x="233" y="75"/>
                  </a:lnTo>
                  <a:lnTo>
                    <a:pt x="255" y="74"/>
                  </a:lnTo>
                  <a:lnTo>
                    <a:pt x="269" y="74"/>
                  </a:lnTo>
                  <a:lnTo>
                    <a:pt x="272" y="74"/>
                  </a:lnTo>
                  <a:lnTo>
                    <a:pt x="274" y="75"/>
                  </a:lnTo>
                  <a:lnTo>
                    <a:pt x="276" y="77"/>
                  </a:lnTo>
                  <a:lnTo>
                    <a:pt x="276" y="81"/>
                  </a:lnTo>
                  <a:lnTo>
                    <a:pt x="276" y="82"/>
                  </a:lnTo>
                  <a:lnTo>
                    <a:pt x="274" y="88"/>
                  </a:lnTo>
                  <a:lnTo>
                    <a:pt x="271" y="91"/>
                  </a:lnTo>
                  <a:lnTo>
                    <a:pt x="265" y="93"/>
                  </a:lnTo>
                  <a:lnTo>
                    <a:pt x="257" y="96"/>
                  </a:lnTo>
                  <a:lnTo>
                    <a:pt x="250" y="100"/>
                  </a:lnTo>
                  <a:lnTo>
                    <a:pt x="241" y="105"/>
                  </a:lnTo>
                  <a:lnTo>
                    <a:pt x="235" y="115"/>
                  </a:lnTo>
                  <a:lnTo>
                    <a:pt x="229" y="130"/>
                  </a:lnTo>
                  <a:lnTo>
                    <a:pt x="224" y="153"/>
                  </a:lnTo>
                  <a:lnTo>
                    <a:pt x="223" y="182"/>
                  </a:lnTo>
                  <a:lnTo>
                    <a:pt x="223" y="329"/>
                  </a:lnTo>
                  <a:lnTo>
                    <a:pt x="224" y="364"/>
                  </a:lnTo>
                  <a:lnTo>
                    <a:pt x="228" y="395"/>
                  </a:lnTo>
                  <a:lnTo>
                    <a:pt x="235" y="425"/>
                  </a:lnTo>
                  <a:lnTo>
                    <a:pt x="243" y="451"/>
                  </a:lnTo>
                  <a:lnTo>
                    <a:pt x="257" y="475"/>
                  </a:lnTo>
                  <a:lnTo>
                    <a:pt x="276" y="494"/>
                  </a:lnTo>
                  <a:lnTo>
                    <a:pt x="298" y="508"/>
                  </a:lnTo>
                  <a:lnTo>
                    <a:pt x="325" y="516"/>
                  </a:lnTo>
                  <a:lnTo>
                    <a:pt x="360" y="520"/>
                  </a:lnTo>
                  <a:lnTo>
                    <a:pt x="394" y="516"/>
                  </a:lnTo>
                  <a:lnTo>
                    <a:pt x="423" y="508"/>
                  </a:lnTo>
                  <a:lnTo>
                    <a:pt x="445" y="494"/>
                  </a:lnTo>
                  <a:lnTo>
                    <a:pt x="464" y="475"/>
                  </a:lnTo>
                  <a:lnTo>
                    <a:pt x="478" y="451"/>
                  </a:lnTo>
                  <a:lnTo>
                    <a:pt x="488" y="425"/>
                  </a:lnTo>
                  <a:lnTo>
                    <a:pt x="495" y="396"/>
                  </a:lnTo>
                  <a:lnTo>
                    <a:pt x="499" y="365"/>
                  </a:lnTo>
                  <a:lnTo>
                    <a:pt x="500" y="331"/>
                  </a:lnTo>
                  <a:lnTo>
                    <a:pt x="502" y="297"/>
                  </a:lnTo>
                  <a:lnTo>
                    <a:pt x="502" y="163"/>
                  </a:lnTo>
                  <a:lnTo>
                    <a:pt x="499" y="141"/>
                  </a:lnTo>
                  <a:lnTo>
                    <a:pt x="492" y="124"/>
                  </a:lnTo>
                  <a:lnTo>
                    <a:pt x="481" y="112"/>
                  </a:lnTo>
                  <a:lnTo>
                    <a:pt x="469" y="105"/>
                  </a:lnTo>
                  <a:lnTo>
                    <a:pt x="456" y="100"/>
                  </a:lnTo>
                  <a:lnTo>
                    <a:pt x="444" y="96"/>
                  </a:lnTo>
                  <a:lnTo>
                    <a:pt x="433" y="93"/>
                  </a:lnTo>
                  <a:lnTo>
                    <a:pt x="427" y="88"/>
                  </a:lnTo>
                  <a:lnTo>
                    <a:pt x="425" y="81"/>
                  </a:lnTo>
                  <a:lnTo>
                    <a:pt x="425" y="77"/>
                  </a:lnTo>
                  <a:lnTo>
                    <a:pt x="427" y="74"/>
                  </a:lnTo>
                  <a:lnTo>
                    <a:pt x="430" y="74"/>
                  </a:lnTo>
                  <a:lnTo>
                    <a:pt x="432" y="72"/>
                  </a:lnTo>
                  <a:lnTo>
                    <a:pt x="435" y="74"/>
                  </a:lnTo>
                  <a:lnTo>
                    <a:pt x="440" y="74"/>
                  </a:lnTo>
                  <a:lnTo>
                    <a:pt x="444" y="74"/>
                  </a:lnTo>
                  <a:lnTo>
                    <a:pt x="469" y="75"/>
                  </a:lnTo>
                  <a:lnTo>
                    <a:pt x="495" y="75"/>
                  </a:lnTo>
                  <a:lnTo>
                    <a:pt x="516" y="75"/>
                  </a:lnTo>
                  <a:lnTo>
                    <a:pt x="540" y="75"/>
                  </a:lnTo>
                  <a:lnTo>
                    <a:pt x="567" y="74"/>
                  </a:lnTo>
                  <a:lnTo>
                    <a:pt x="571" y="74"/>
                  </a:lnTo>
                  <a:lnTo>
                    <a:pt x="574" y="74"/>
                  </a:lnTo>
                  <a:lnTo>
                    <a:pt x="577" y="75"/>
                  </a:lnTo>
                  <a:lnTo>
                    <a:pt x="577" y="79"/>
                  </a:lnTo>
                  <a:lnTo>
                    <a:pt x="579" y="82"/>
                  </a:lnTo>
                  <a:lnTo>
                    <a:pt x="577" y="88"/>
                  </a:lnTo>
                  <a:lnTo>
                    <a:pt x="572" y="91"/>
                  </a:lnTo>
                  <a:lnTo>
                    <a:pt x="565" y="93"/>
                  </a:lnTo>
                  <a:lnTo>
                    <a:pt x="557" y="96"/>
                  </a:lnTo>
                  <a:lnTo>
                    <a:pt x="548" y="101"/>
                  </a:lnTo>
                  <a:lnTo>
                    <a:pt x="541" y="112"/>
                  </a:lnTo>
                  <a:lnTo>
                    <a:pt x="536" y="129"/>
                  </a:lnTo>
                  <a:lnTo>
                    <a:pt x="535" y="153"/>
                  </a:lnTo>
                  <a:lnTo>
                    <a:pt x="535" y="307"/>
                  </a:lnTo>
                  <a:close/>
                  <a:moveTo>
                    <a:pt x="577" y="415"/>
                  </a:moveTo>
                  <a:lnTo>
                    <a:pt x="576" y="408"/>
                  </a:lnTo>
                  <a:lnTo>
                    <a:pt x="574" y="401"/>
                  </a:lnTo>
                  <a:lnTo>
                    <a:pt x="576" y="395"/>
                  </a:lnTo>
                  <a:lnTo>
                    <a:pt x="579" y="388"/>
                  </a:lnTo>
                  <a:lnTo>
                    <a:pt x="588" y="386"/>
                  </a:lnTo>
                  <a:lnTo>
                    <a:pt x="593" y="386"/>
                  </a:lnTo>
                  <a:lnTo>
                    <a:pt x="596" y="388"/>
                  </a:lnTo>
                  <a:lnTo>
                    <a:pt x="600" y="391"/>
                  </a:lnTo>
                  <a:lnTo>
                    <a:pt x="601" y="393"/>
                  </a:lnTo>
                  <a:lnTo>
                    <a:pt x="603" y="396"/>
                  </a:lnTo>
                  <a:lnTo>
                    <a:pt x="605" y="401"/>
                  </a:lnTo>
                  <a:lnTo>
                    <a:pt x="617" y="429"/>
                  </a:lnTo>
                  <a:lnTo>
                    <a:pt x="632" y="455"/>
                  </a:lnTo>
                  <a:lnTo>
                    <a:pt x="651" y="479"/>
                  </a:lnTo>
                  <a:lnTo>
                    <a:pt x="673" y="499"/>
                  </a:lnTo>
                  <a:lnTo>
                    <a:pt x="701" y="515"/>
                  </a:lnTo>
                  <a:lnTo>
                    <a:pt x="732" y="525"/>
                  </a:lnTo>
                  <a:lnTo>
                    <a:pt x="766" y="528"/>
                  </a:lnTo>
                  <a:lnTo>
                    <a:pt x="795" y="525"/>
                  </a:lnTo>
                  <a:lnTo>
                    <a:pt x="823" y="518"/>
                  </a:lnTo>
                  <a:lnTo>
                    <a:pt x="843" y="506"/>
                  </a:lnTo>
                  <a:lnTo>
                    <a:pt x="860" y="489"/>
                  </a:lnTo>
                  <a:lnTo>
                    <a:pt x="871" y="467"/>
                  </a:lnTo>
                  <a:lnTo>
                    <a:pt x="876" y="441"/>
                  </a:lnTo>
                  <a:lnTo>
                    <a:pt x="872" y="422"/>
                  </a:lnTo>
                  <a:lnTo>
                    <a:pt x="865" y="405"/>
                  </a:lnTo>
                  <a:lnTo>
                    <a:pt x="853" y="393"/>
                  </a:lnTo>
                  <a:lnTo>
                    <a:pt x="835" y="381"/>
                  </a:lnTo>
                  <a:lnTo>
                    <a:pt x="811" y="369"/>
                  </a:lnTo>
                  <a:lnTo>
                    <a:pt x="780" y="357"/>
                  </a:lnTo>
                  <a:lnTo>
                    <a:pt x="742" y="343"/>
                  </a:lnTo>
                  <a:lnTo>
                    <a:pt x="699" y="326"/>
                  </a:lnTo>
                  <a:lnTo>
                    <a:pt x="672" y="316"/>
                  </a:lnTo>
                  <a:lnTo>
                    <a:pt x="646" y="304"/>
                  </a:lnTo>
                  <a:lnTo>
                    <a:pt x="625" y="290"/>
                  </a:lnTo>
                  <a:lnTo>
                    <a:pt x="608" y="273"/>
                  </a:lnTo>
                  <a:lnTo>
                    <a:pt x="595" y="254"/>
                  </a:lnTo>
                  <a:lnTo>
                    <a:pt x="588" y="230"/>
                  </a:lnTo>
                  <a:lnTo>
                    <a:pt x="584" y="202"/>
                  </a:lnTo>
                  <a:lnTo>
                    <a:pt x="588" y="170"/>
                  </a:lnTo>
                  <a:lnTo>
                    <a:pt x="600" y="141"/>
                  </a:lnTo>
                  <a:lnTo>
                    <a:pt x="617" y="117"/>
                  </a:lnTo>
                  <a:lnTo>
                    <a:pt x="639" y="96"/>
                  </a:lnTo>
                  <a:lnTo>
                    <a:pt x="668" y="81"/>
                  </a:lnTo>
                  <a:lnTo>
                    <a:pt x="703" y="70"/>
                  </a:lnTo>
                  <a:lnTo>
                    <a:pt x="740" y="67"/>
                  </a:lnTo>
                  <a:lnTo>
                    <a:pt x="769" y="69"/>
                  </a:lnTo>
                  <a:lnTo>
                    <a:pt x="795" y="74"/>
                  </a:lnTo>
                  <a:lnTo>
                    <a:pt x="816" y="81"/>
                  </a:lnTo>
                  <a:lnTo>
                    <a:pt x="833" y="88"/>
                  </a:lnTo>
                  <a:lnTo>
                    <a:pt x="848" y="91"/>
                  </a:lnTo>
                  <a:lnTo>
                    <a:pt x="860" y="94"/>
                  </a:lnTo>
                  <a:lnTo>
                    <a:pt x="874" y="91"/>
                  </a:lnTo>
                  <a:lnTo>
                    <a:pt x="888" y="86"/>
                  </a:lnTo>
                  <a:lnTo>
                    <a:pt x="901" y="82"/>
                  </a:lnTo>
                  <a:lnTo>
                    <a:pt x="905" y="84"/>
                  </a:lnTo>
                  <a:lnTo>
                    <a:pt x="908" y="86"/>
                  </a:lnTo>
                  <a:lnTo>
                    <a:pt x="910" y="88"/>
                  </a:lnTo>
                  <a:lnTo>
                    <a:pt x="912" y="93"/>
                  </a:lnTo>
                  <a:lnTo>
                    <a:pt x="912" y="96"/>
                  </a:lnTo>
                  <a:lnTo>
                    <a:pt x="912" y="103"/>
                  </a:lnTo>
                  <a:lnTo>
                    <a:pt x="912" y="108"/>
                  </a:lnTo>
                  <a:lnTo>
                    <a:pt x="920" y="199"/>
                  </a:lnTo>
                  <a:lnTo>
                    <a:pt x="922" y="206"/>
                  </a:lnTo>
                  <a:lnTo>
                    <a:pt x="920" y="211"/>
                  </a:lnTo>
                  <a:lnTo>
                    <a:pt x="920" y="214"/>
                  </a:lnTo>
                  <a:lnTo>
                    <a:pt x="919" y="218"/>
                  </a:lnTo>
                  <a:lnTo>
                    <a:pt x="913" y="221"/>
                  </a:lnTo>
                  <a:lnTo>
                    <a:pt x="910" y="223"/>
                  </a:lnTo>
                  <a:lnTo>
                    <a:pt x="903" y="223"/>
                  </a:lnTo>
                  <a:lnTo>
                    <a:pt x="898" y="220"/>
                  </a:lnTo>
                  <a:lnTo>
                    <a:pt x="893" y="211"/>
                  </a:lnTo>
                  <a:lnTo>
                    <a:pt x="886" y="199"/>
                  </a:lnTo>
                  <a:lnTo>
                    <a:pt x="879" y="185"/>
                  </a:lnTo>
                  <a:lnTo>
                    <a:pt x="871" y="168"/>
                  </a:lnTo>
                  <a:lnTo>
                    <a:pt x="857" y="151"/>
                  </a:lnTo>
                  <a:lnTo>
                    <a:pt x="843" y="134"/>
                  </a:lnTo>
                  <a:lnTo>
                    <a:pt x="823" y="120"/>
                  </a:lnTo>
                  <a:lnTo>
                    <a:pt x="800" y="108"/>
                  </a:lnTo>
                  <a:lnTo>
                    <a:pt x="771" y="100"/>
                  </a:lnTo>
                  <a:lnTo>
                    <a:pt x="737" y="96"/>
                  </a:lnTo>
                  <a:lnTo>
                    <a:pt x="708" y="100"/>
                  </a:lnTo>
                  <a:lnTo>
                    <a:pt x="684" y="108"/>
                  </a:lnTo>
                  <a:lnTo>
                    <a:pt x="665" y="124"/>
                  </a:lnTo>
                  <a:lnTo>
                    <a:pt x="655" y="142"/>
                  </a:lnTo>
                  <a:lnTo>
                    <a:pt x="649" y="168"/>
                  </a:lnTo>
                  <a:lnTo>
                    <a:pt x="653" y="185"/>
                  </a:lnTo>
                  <a:lnTo>
                    <a:pt x="661" y="199"/>
                  </a:lnTo>
                  <a:lnTo>
                    <a:pt x="675" y="211"/>
                  </a:lnTo>
                  <a:lnTo>
                    <a:pt x="696" y="223"/>
                  </a:lnTo>
                  <a:lnTo>
                    <a:pt x="723" y="233"/>
                  </a:lnTo>
                  <a:lnTo>
                    <a:pt x="757" y="247"/>
                  </a:lnTo>
                  <a:lnTo>
                    <a:pt x="799" y="263"/>
                  </a:lnTo>
                  <a:lnTo>
                    <a:pt x="833" y="276"/>
                  </a:lnTo>
                  <a:lnTo>
                    <a:pt x="862" y="290"/>
                  </a:lnTo>
                  <a:lnTo>
                    <a:pt x="888" y="307"/>
                  </a:lnTo>
                  <a:lnTo>
                    <a:pt x="908" y="326"/>
                  </a:lnTo>
                  <a:lnTo>
                    <a:pt x="922" y="348"/>
                  </a:lnTo>
                  <a:lnTo>
                    <a:pt x="932" y="376"/>
                  </a:lnTo>
                  <a:lnTo>
                    <a:pt x="936" y="410"/>
                  </a:lnTo>
                  <a:lnTo>
                    <a:pt x="931" y="446"/>
                  </a:lnTo>
                  <a:lnTo>
                    <a:pt x="919" y="479"/>
                  </a:lnTo>
                  <a:lnTo>
                    <a:pt x="898" y="506"/>
                  </a:lnTo>
                  <a:lnTo>
                    <a:pt x="872" y="528"/>
                  </a:lnTo>
                  <a:lnTo>
                    <a:pt x="840" y="546"/>
                  </a:lnTo>
                  <a:lnTo>
                    <a:pt x="802" y="556"/>
                  </a:lnTo>
                  <a:lnTo>
                    <a:pt x="759" y="559"/>
                  </a:lnTo>
                  <a:lnTo>
                    <a:pt x="725" y="558"/>
                  </a:lnTo>
                  <a:lnTo>
                    <a:pt x="692" y="551"/>
                  </a:lnTo>
                  <a:lnTo>
                    <a:pt x="658" y="542"/>
                  </a:lnTo>
                  <a:lnTo>
                    <a:pt x="625" y="535"/>
                  </a:lnTo>
                  <a:lnTo>
                    <a:pt x="619" y="532"/>
                  </a:lnTo>
                  <a:lnTo>
                    <a:pt x="613" y="530"/>
                  </a:lnTo>
                  <a:lnTo>
                    <a:pt x="610" y="528"/>
                  </a:lnTo>
                  <a:lnTo>
                    <a:pt x="607" y="525"/>
                  </a:lnTo>
                  <a:lnTo>
                    <a:pt x="605" y="520"/>
                  </a:lnTo>
                  <a:lnTo>
                    <a:pt x="603" y="515"/>
                  </a:lnTo>
                  <a:lnTo>
                    <a:pt x="603" y="508"/>
                  </a:lnTo>
                  <a:lnTo>
                    <a:pt x="577" y="415"/>
                  </a:lnTo>
                  <a:close/>
                  <a:moveTo>
                    <a:pt x="1116" y="247"/>
                  </a:moveTo>
                  <a:lnTo>
                    <a:pt x="1116" y="263"/>
                  </a:lnTo>
                  <a:lnTo>
                    <a:pt x="1117" y="273"/>
                  </a:lnTo>
                  <a:lnTo>
                    <a:pt x="1123" y="278"/>
                  </a:lnTo>
                  <a:lnTo>
                    <a:pt x="1131" y="281"/>
                  </a:lnTo>
                  <a:lnTo>
                    <a:pt x="1147" y="281"/>
                  </a:lnTo>
                  <a:lnTo>
                    <a:pt x="1195" y="281"/>
                  </a:lnTo>
                  <a:lnTo>
                    <a:pt x="1215" y="280"/>
                  </a:lnTo>
                  <a:lnTo>
                    <a:pt x="1232" y="271"/>
                  </a:lnTo>
                  <a:lnTo>
                    <a:pt x="1244" y="263"/>
                  </a:lnTo>
                  <a:lnTo>
                    <a:pt x="1253" y="250"/>
                  </a:lnTo>
                  <a:lnTo>
                    <a:pt x="1260" y="238"/>
                  </a:lnTo>
                  <a:lnTo>
                    <a:pt x="1265" y="228"/>
                  </a:lnTo>
                  <a:lnTo>
                    <a:pt x="1270" y="221"/>
                  </a:lnTo>
                  <a:lnTo>
                    <a:pt x="1275" y="218"/>
                  </a:lnTo>
                  <a:lnTo>
                    <a:pt x="1279" y="218"/>
                  </a:lnTo>
                  <a:lnTo>
                    <a:pt x="1280" y="218"/>
                  </a:lnTo>
                  <a:lnTo>
                    <a:pt x="1284" y="220"/>
                  </a:lnTo>
                  <a:lnTo>
                    <a:pt x="1285" y="221"/>
                  </a:lnTo>
                  <a:lnTo>
                    <a:pt x="1287" y="225"/>
                  </a:lnTo>
                  <a:lnTo>
                    <a:pt x="1289" y="228"/>
                  </a:lnTo>
                  <a:lnTo>
                    <a:pt x="1289" y="235"/>
                  </a:lnTo>
                  <a:lnTo>
                    <a:pt x="1296" y="359"/>
                  </a:lnTo>
                  <a:lnTo>
                    <a:pt x="1296" y="365"/>
                  </a:lnTo>
                  <a:lnTo>
                    <a:pt x="1296" y="374"/>
                  </a:lnTo>
                  <a:lnTo>
                    <a:pt x="1294" y="383"/>
                  </a:lnTo>
                  <a:lnTo>
                    <a:pt x="1291" y="389"/>
                  </a:lnTo>
                  <a:lnTo>
                    <a:pt x="1282" y="393"/>
                  </a:lnTo>
                  <a:lnTo>
                    <a:pt x="1275" y="389"/>
                  </a:lnTo>
                  <a:lnTo>
                    <a:pt x="1272" y="383"/>
                  </a:lnTo>
                  <a:lnTo>
                    <a:pt x="1268" y="374"/>
                  </a:lnTo>
                  <a:lnTo>
                    <a:pt x="1265" y="362"/>
                  </a:lnTo>
                  <a:lnTo>
                    <a:pt x="1260" y="350"/>
                  </a:lnTo>
                  <a:lnTo>
                    <a:pt x="1251" y="338"/>
                  </a:lnTo>
                  <a:lnTo>
                    <a:pt x="1241" y="328"/>
                  </a:lnTo>
                  <a:lnTo>
                    <a:pt x="1224" y="321"/>
                  </a:lnTo>
                  <a:lnTo>
                    <a:pt x="1201" y="319"/>
                  </a:lnTo>
                  <a:lnTo>
                    <a:pt x="1147" y="319"/>
                  </a:lnTo>
                  <a:lnTo>
                    <a:pt x="1129" y="321"/>
                  </a:lnTo>
                  <a:lnTo>
                    <a:pt x="1121" y="324"/>
                  </a:lnTo>
                  <a:lnTo>
                    <a:pt x="1116" y="333"/>
                  </a:lnTo>
                  <a:lnTo>
                    <a:pt x="1116" y="347"/>
                  </a:lnTo>
                  <a:lnTo>
                    <a:pt x="1116" y="367"/>
                  </a:lnTo>
                  <a:lnTo>
                    <a:pt x="1116" y="470"/>
                  </a:lnTo>
                  <a:lnTo>
                    <a:pt x="1117" y="492"/>
                  </a:lnTo>
                  <a:lnTo>
                    <a:pt x="1126" y="508"/>
                  </a:lnTo>
                  <a:lnTo>
                    <a:pt x="1136" y="520"/>
                  </a:lnTo>
                  <a:lnTo>
                    <a:pt x="1150" y="527"/>
                  </a:lnTo>
                  <a:lnTo>
                    <a:pt x="1164" y="532"/>
                  </a:lnTo>
                  <a:lnTo>
                    <a:pt x="1177" y="535"/>
                  </a:lnTo>
                  <a:lnTo>
                    <a:pt x="1189" y="539"/>
                  </a:lnTo>
                  <a:lnTo>
                    <a:pt x="1196" y="542"/>
                  </a:lnTo>
                  <a:lnTo>
                    <a:pt x="1200" y="547"/>
                  </a:lnTo>
                  <a:lnTo>
                    <a:pt x="1196" y="556"/>
                  </a:lnTo>
                  <a:lnTo>
                    <a:pt x="1189" y="558"/>
                  </a:lnTo>
                  <a:lnTo>
                    <a:pt x="1179" y="559"/>
                  </a:lnTo>
                  <a:lnTo>
                    <a:pt x="1165" y="559"/>
                  </a:lnTo>
                  <a:lnTo>
                    <a:pt x="1123" y="558"/>
                  </a:lnTo>
                  <a:lnTo>
                    <a:pt x="1076" y="556"/>
                  </a:lnTo>
                  <a:lnTo>
                    <a:pt x="1051" y="556"/>
                  </a:lnTo>
                  <a:lnTo>
                    <a:pt x="1020" y="558"/>
                  </a:lnTo>
                  <a:lnTo>
                    <a:pt x="980" y="559"/>
                  </a:lnTo>
                  <a:lnTo>
                    <a:pt x="975" y="558"/>
                  </a:lnTo>
                  <a:lnTo>
                    <a:pt x="970" y="556"/>
                  </a:lnTo>
                  <a:lnTo>
                    <a:pt x="968" y="554"/>
                  </a:lnTo>
                  <a:lnTo>
                    <a:pt x="967" y="551"/>
                  </a:lnTo>
                  <a:lnTo>
                    <a:pt x="968" y="542"/>
                  </a:lnTo>
                  <a:lnTo>
                    <a:pt x="973" y="539"/>
                  </a:lnTo>
                  <a:lnTo>
                    <a:pt x="982" y="535"/>
                  </a:lnTo>
                  <a:lnTo>
                    <a:pt x="991" y="534"/>
                  </a:lnTo>
                  <a:lnTo>
                    <a:pt x="999" y="530"/>
                  </a:lnTo>
                  <a:lnTo>
                    <a:pt x="1009" y="523"/>
                  </a:lnTo>
                  <a:lnTo>
                    <a:pt x="1016" y="513"/>
                  </a:lnTo>
                  <a:lnTo>
                    <a:pt x="1021" y="496"/>
                  </a:lnTo>
                  <a:lnTo>
                    <a:pt x="1023" y="472"/>
                  </a:lnTo>
                  <a:lnTo>
                    <a:pt x="1023" y="149"/>
                  </a:lnTo>
                  <a:lnTo>
                    <a:pt x="1021" y="132"/>
                  </a:lnTo>
                  <a:lnTo>
                    <a:pt x="1013" y="118"/>
                  </a:lnTo>
                  <a:lnTo>
                    <a:pt x="1001" y="110"/>
                  </a:lnTo>
                  <a:lnTo>
                    <a:pt x="989" y="105"/>
                  </a:lnTo>
                  <a:lnTo>
                    <a:pt x="975" y="101"/>
                  </a:lnTo>
                  <a:lnTo>
                    <a:pt x="961" y="98"/>
                  </a:lnTo>
                  <a:lnTo>
                    <a:pt x="949" y="94"/>
                  </a:lnTo>
                  <a:lnTo>
                    <a:pt x="943" y="89"/>
                  </a:lnTo>
                  <a:lnTo>
                    <a:pt x="939" y="82"/>
                  </a:lnTo>
                  <a:lnTo>
                    <a:pt x="939" y="79"/>
                  </a:lnTo>
                  <a:lnTo>
                    <a:pt x="943" y="75"/>
                  </a:lnTo>
                  <a:lnTo>
                    <a:pt x="946" y="72"/>
                  </a:lnTo>
                  <a:lnTo>
                    <a:pt x="949" y="70"/>
                  </a:lnTo>
                  <a:lnTo>
                    <a:pt x="956" y="70"/>
                  </a:lnTo>
                  <a:lnTo>
                    <a:pt x="973" y="70"/>
                  </a:lnTo>
                  <a:lnTo>
                    <a:pt x="996" y="70"/>
                  </a:lnTo>
                  <a:lnTo>
                    <a:pt x="1023" y="72"/>
                  </a:lnTo>
                  <a:lnTo>
                    <a:pt x="1059" y="72"/>
                  </a:lnTo>
                  <a:lnTo>
                    <a:pt x="1102" y="72"/>
                  </a:lnTo>
                  <a:lnTo>
                    <a:pt x="1153" y="72"/>
                  </a:lnTo>
                  <a:lnTo>
                    <a:pt x="1207" y="72"/>
                  </a:lnTo>
                  <a:lnTo>
                    <a:pt x="1263" y="70"/>
                  </a:lnTo>
                  <a:lnTo>
                    <a:pt x="1323" y="70"/>
                  </a:lnTo>
                  <a:lnTo>
                    <a:pt x="1330" y="70"/>
                  </a:lnTo>
                  <a:lnTo>
                    <a:pt x="1333" y="72"/>
                  </a:lnTo>
                  <a:lnTo>
                    <a:pt x="1337" y="75"/>
                  </a:lnTo>
                  <a:lnTo>
                    <a:pt x="1339" y="79"/>
                  </a:lnTo>
                  <a:lnTo>
                    <a:pt x="1339" y="82"/>
                  </a:lnTo>
                  <a:lnTo>
                    <a:pt x="1342" y="151"/>
                  </a:lnTo>
                  <a:lnTo>
                    <a:pt x="1342" y="158"/>
                  </a:lnTo>
                  <a:lnTo>
                    <a:pt x="1342" y="166"/>
                  </a:lnTo>
                  <a:lnTo>
                    <a:pt x="1342" y="175"/>
                  </a:lnTo>
                  <a:lnTo>
                    <a:pt x="1337" y="180"/>
                  </a:lnTo>
                  <a:lnTo>
                    <a:pt x="1330" y="184"/>
                  </a:lnTo>
                  <a:lnTo>
                    <a:pt x="1321" y="182"/>
                  </a:lnTo>
                  <a:lnTo>
                    <a:pt x="1318" y="177"/>
                  </a:lnTo>
                  <a:lnTo>
                    <a:pt x="1316" y="170"/>
                  </a:lnTo>
                  <a:lnTo>
                    <a:pt x="1315" y="163"/>
                  </a:lnTo>
                  <a:lnTo>
                    <a:pt x="1313" y="153"/>
                  </a:lnTo>
                  <a:lnTo>
                    <a:pt x="1309" y="142"/>
                  </a:lnTo>
                  <a:lnTo>
                    <a:pt x="1304" y="132"/>
                  </a:lnTo>
                  <a:lnTo>
                    <a:pt x="1296" y="124"/>
                  </a:lnTo>
                  <a:lnTo>
                    <a:pt x="1284" y="115"/>
                  </a:lnTo>
                  <a:lnTo>
                    <a:pt x="1265" y="108"/>
                  </a:lnTo>
                  <a:lnTo>
                    <a:pt x="1241" y="105"/>
                  </a:lnTo>
                  <a:lnTo>
                    <a:pt x="1208" y="103"/>
                  </a:lnTo>
                  <a:lnTo>
                    <a:pt x="1176" y="103"/>
                  </a:lnTo>
                  <a:lnTo>
                    <a:pt x="1150" y="103"/>
                  </a:lnTo>
                  <a:lnTo>
                    <a:pt x="1135" y="106"/>
                  </a:lnTo>
                  <a:lnTo>
                    <a:pt x="1124" y="112"/>
                  </a:lnTo>
                  <a:lnTo>
                    <a:pt x="1117" y="120"/>
                  </a:lnTo>
                  <a:lnTo>
                    <a:pt x="1116" y="134"/>
                  </a:lnTo>
                  <a:lnTo>
                    <a:pt x="1116" y="151"/>
                  </a:lnTo>
                  <a:lnTo>
                    <a:pt x="1116" y="247"/>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37" name="Freeform 11"/>
            <p:cNvSpPr>
              <a:spLocks/>
            </p:cNvSpPr>
            <p:nvPr userDrawn="1"/>
          </p:nvSpPr>
          <p:spPr bwMode="auto">
            <a:xfrm>
              <a:off x="4947" y="4086"/>
              <a:ext cx="66" cy="63"/>
            </a:xfrm>
            <a:custGeom>
              <a:avLst/>
              <a:gdLst>
                <a:gd name="T0" fmla="*/ 1 w 130"/>
                <a:gd name="T1" fmla="*/ 0 h 127"/>
                <a:gd name="T2" fmla="*/ 1 w 130"/>
                <a:gd name="T3" fmla="*/ 0 h 127"/>
                <a:gd name="T4" fmla="*/ 1 w 130"/>
                <a:gd name="T5" fmla="*/ 0 h 127"/>
                <a:gd name="T6" fmla="*/ 1 w 130"/>
                <a:gd name="T7" fmla="*/ 0 h 127"/>
                <a:gd name="T8" fmla="*/ 1 w 130"/>
                <a:gd name="T9" fmla="*/ 0 h 127"/>
                <a:gd name="T10" fmla="*/ 1 w 130"/>
                <a:gd name="T11" fmla="*/ 0 h 127"/>
                <a:gd name="T12" fmla="*/ 1 w 130"/>
                <a:gd name="T13" fmla="*/ 0 h 127"/>
                <a:gd name="T14" fmla="*/ 1 w 130"/>
                <a:gd name="T15" fmla="*/ 0 h 127"/>
                <a:gd name="T16" fmla="*/ 1 w 130"/>
                <a:gd name="T17" fmla="*/ 0 h 127"/>
                <a:gd name="T18" fmla="*/ 1 w 130"/>
                <a:gd name="T19" fmla="*/ 0 h 127"/>
                <a:gd name="T20" fmla="*/ 1 w 130"/>
                <a:gd name="T21" fmla="*/ 0 h 127"/>
                <a:gd name="T22" fmla="*/ 1 w 130"/>
                <a:gd name="T23" fmla="*/ 0 h 127"/>
                <a:gd name="T24" fmla="*/ 2 w 130"/>
                <a:gd name="T25" fmla="*/ 0 h 127"/>
                <a:gd name="T26" fmla="*/ 2 w 130"/>
                <a:gd name="T27" fmla="*/ 0 h 127"/>
                <a:gd name="T28" fmla="*/ 2 w 130"/>
                <a:gd name="T29" fmla="*/ 0 h 127"/>
                <a:gd name="T30" fmla="*/ 1 w 130"/>
                <a:gd name="T31" fmla="*/ 0 h 127"/>
                <a:gd name="T32" fmla="*/ 1 w 130"/>
                <a:gd name="T33" fmla="*/ 0 h 127"/>
                <a:gd name="T34" fmla="*/ 1 w 130"/>
                <a:gd name="T35" fmla="*/ 0 h 127"/>
                <a:gd name="T36" fmla="*/ 1 w 130"/>
                <a:gd name="T37" fmla="*/ 0 h 127"/>
                <a:gd name="T38" fmla="*/ 1 w 130"/>
                <a:gd name="T39" fmla="*/ 0 h 127"/>
                <a:gd name="T40" fmla="*/ 1 w 130"/>
                <a:gd name="T41" fmla="*/ 0 h 127"/>
                <a:gd name="T42" fmla="*/ 1 w 130"/>
                <a:gd name="T43" fmla="*/ 0 h 127"/>
                <a:gd name="T44" fmla="*/ 1 w 130"/>
                <a:gd name="T45" fmla="*/ 0 h 127"/>
                <a:gd name="T46" fmla="*/ 1 w 130"/>
                <a:gd name="T47" fmla="*/ 0 h 127"/>
                <a:gd name="T48" fmla="*/ 1 w 130"/>
                <a:gd name="T49" fmla="*/ 0 h 127"/>
                <a:gd name="T50" fmla="*/ 1 w 130"/>
                <a:gd name="T51" fmla="*/ 0 h 127"/>
                <a:gd name="T52" fmla="*/ 1 w 130"/>
                <a:gd name="T53" fmla="*/ 0 h 127"/>
                <a:gd name="T54" fmla="*/ 1 w 130"/>
                <a:gd name="T55" fmla="*/ 0 h 127"/>
                <a:gd name="T56" fmla="*/ 0 w 130"/>
                <a:gd name="T57" fmla="*/ 0 h 127"/>
                <a:gd name="T58" fmla="*/ 0 w 130"/>
                <a:gd name="T59" fmla="*/ 0 h 127"/>
                <a:gd name="T60" fmla="*/ 1 w 130"/>
                <a:gd name="T61" fmla="*/ 0 h 127"/>
                <a:gd name="T62" fmla="*/ 1 w 130"/>
                <a:gd name="T63" fmla="*/ 0 h 127"/>
                <a:gd name="T64" fmla="*/ 1 w 130"/>
                <a:gd name="T65" fmla="*/ 0 h 127"/>
                <a:gd name="T66" fmla="*/ 1 w 130"/>
                <a:gd name="T67" fmla="*/ 0 h 127"/>
                <a:gd name="T68" fmla="*/ 1 w 130"/>
                <a:gd name="T69" fmla="*/ 0 h 127"/>
                <a:gd name="T70" fmla="*/ 1 w 130"/>
                <a:gd name="T71" fmla="*/ 0 h 127"/>
                <a:gd name="T72" fmla="*/ 1 w 130"/>
                <a:gd name="T73" fmla="*/ 0 h 127"/>
                <a:gd name="T74" fmla="*/ 1 w 130"/>
                <a:gd name="T75" fmla="*/ 0 h 127"/>
                <a:gd name="T76" fmla="*/ 1 w 130"/>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0" h="127">
                  <a:moveTo>
                    <a:pt x="27" y="78"/>
                  </a:moveTo>
                  <a:lnTo>
                    <a:pt x="31" y="97"/>
                  </a:lnTo>
                  <a:lnTo>
                    <a:pt x="41" y="110"/>
                  </a:lnTo>
                  <a:lnTo>
                    <a:pt x="55" y="117"/>
                  </a:lnTo>
                  <a:lnTo>
                    <a:pt x="70" y="121"/>
                  </a:lnTo>
                  <a:lnTo>
                    <a:pt x="87" y="117"/>
                  </a:lnTo>
                  <a:lnTo>
                    <a:pt x="99" y="110"/>
                  </a:lnTo>
                  <a:lnTo>
                    <a:pt x="108" y="102"/>
                  </a:lnTo>
                  <a:lnTo>
                    <a:pt x="111" y="90"/>
                  </a:lnTo>
                  <a:lnTo>
                    <a:pt x="111" y="78"/>
                  </a:lnTo>
                  <a:lnTo>
                    <a:pt x="111" y="19"/>
                  </a:lnTo>
                  <a:lnTo>
                    <a:pt x="111" y="14"/>
                  </a:lnTo>
                  <a:lnTo>
                    <a:pt x="110" y="11"/>
                  </a:lnTo>
                  <a:lnTo>
                    <a:pt x="108" y="7"/>
                  </a:lnTo>
                  <a:lnTo>
                    <a:pt x="104" y="7"/>
                  </a:lnTo>
                  <a:lnTo>
                    <a:pt x="103" y="6"/>
                  </a:lnTo>
                  <a:lnTo>
                    <a:pt x="99" y="6"/>
                  </a:lnTo>
                  <a:lnTo>
                    <a:pt x="98" y="4"/>
                  </a:lnTo>
                  <a:lnTo>
                    <a:pt x="96" y="4"/>
                  </a:lnTo>
                  <a:lnTo>
                    <a:pt x="96" y="2"/>
                  </a:lnTo>
                  <a:lnTo>
                    <a:pt x="96" y="0"/>
                  </a:lnTo>
                  <a:lnTo>
                    <a:pt x="98" y="0"/>
                  </a:lnTo>
                  <a:lnTo>
                    <a:pt x="108" y="0"/>
                  </a:lnTo>
                  <a:lnTo>
                    <a:pt x="118" y="0"/>
                  </a:lnTo>
                  <a:lnTo>
                    <a:pt x="123" y="0"/>
                  </a:lnTo>
                  <a:lnTo>
                    <a:pt x="128" y="0"/>
                  </a:lnTo>
                  <a:lnTo>
                    <a:pt x="130" y="2"/>
                  </a:lnTo>
                  <a:lnTo>
                    <a:pt x="130" y="4"/>
                  </a:lnTo>
                  <a:lnTo>
                    <a:pt x="128" y="4"/>
                  </a:lnTo>
                  <a:lnTo>
                    <a:pt x="127" y="6"/>
                  </a:lnTo>
                  <a:lnTo>
                    <a:pt x="125" y="6"/>
                  </a:lnTo>
                  <a:lnTo>
                    <a:pt x="123" y="7"/>
                  </a:lnTo>
                  <a:lnTo>
                    <a:pt x="122" y="11"/>
                  </a:lnTo>
                  <a:lnTo>
                    <a:pt x="120" y="14"/>
                  </a:lnTo>
                  <a:lnTo>
                    <a:pt x="120" y="19"/>
                  </a:lnTo>
                  <a:lnTo>
                    <a:pt x="120" y="74"/>
                  </a:lnTo>
                  <a:lnTo>
                    <a:pt x="120" y="81"/>
                  </a:lnTo>
                  <a:lnTo>
                    <a:pt x="118" y="90"/>
                  </a:lnTo>
                  <a:lnTo>
                    <a:pt x="116" y="98"/>
                  </a:lnTo>
                  <a:lnTo>
                    <a:pt x="111" y="109"/>
                  </a:lnTo>
                  <a:lnTo>
                    <a:pt x="103" y="119"/>
                  </a:lnTo>
                  <a:lnTo>
                    <a:pt x="89" y="126"/>
                  </a:lnTo>
                  <a:lnTo>
                    <a:pt x="70" y="127"/>
                  </a:lnTo>
                  <a:lnTo>
                    <a:pt x="50" y="126"/>
                  </a:lnTo>
                  <a:lnTo>
                    <a:pt x="34" y="119"/>
                  </a:lnTo>
                  <a:lnTo>
                    <a:pt x="24" y="110"/>
                  </a:lnTo>
                  <a:lnTo>
                    <a:pt x="19" y="100"/>
                  </a:lnTo>
                  <a:lnTo>
                    <a:pt x="15" y="88"/>
                  </a:lnTo>
                  <a:lnTo>
                    <a:pt x="14" y="74"/>
                  </a:lnTo>
                  <a:lnTo>
                    <a:pt x="14" y="14"/>
                  </a:lnTo>
                  <a:lnTo>
                    <a:pt x="14" y="11"/>
                  </a:lnTo>
                  <a:lnTo>
                    <a:pt x="12" y="7"/>
                  </a:lnTo>
                  <a:lnTo>
                    <a:pt x="10" y="7"/>
                  </a:lnTo>
                  <a:lnTo>
                    <a:pt x="7" y="6"/>
                  </a:lnTo>
                  <a:lnTo>
                    <a:pt x="3" y="6"/>
                  </a:lnTo>
                  <a:lnTo>
                    <a:pt x="2" y="4"/>
                  </a:lnTo>
                  <a:lnTo>
                    <a:pt x="0" y="4"/>
                  </a:lnTo>
                  <a:lnTo>
                    <a:pt x="0" y="2"/>
                  </a:lnTo>
                  <a:lnTo>
                    <a:pt x="0" y="0"/>
                  </a:lnTo>
                  <a:lnTo>
                    <a:pt x="2" y="0"/>
                  </a:lnTo>
                  <a:lnTo>
                    <a:pt x="3" y="0"/>
                  </a:lnTo>
                  <a:lnTo>
                    <a:pt x="10" y="0"/>
                  </a:lnTo>
                  <a:lnTo>
                    <a:pt x="17" y="0"/>
                  </a:lnTo>
                  <a:lnTo>
                    <a:pt x="26" y="0"/>
                  </a:lnTo>
                  <a:lnTo>
                    <a:pt x="34" y="0"/>
                  </a:lnTo>
                  <a:lnTo>
                    <a:pt x="36" y="0"/>
                  </a:lnTo>
                  <a:lnTo>
                    <a:pt x="38" y="0"/>
                  </a:lnTo>
                  <a:lnTo>
                    <a:pt x="39" y="0"/>
                  </a:lnTo>
                  <a:lnTo>
                    <a:pt x="39" y="2"/>
                  </a:lnTo>
                  <a:lnTo>
                    <a:pt x="39" y="4"/>
                  </a:lnTo>
                  <a:lnTo>
                    <a:pt x="38" y="4"/>
                  </a:lnTo>
                  <a:lnTo>
                    <a:pt x="36" y="4"/>
                  </a:lnTo>
                  <a:lnTo>
                    <a:pt x="34" y="6"/>
                  </a:lnTo>
                  <a:lnTo>
                    <a:pt x="32" y="6"/>
                  </a:lnTo>
                  <a:lnTo>
                    <a:pt x="31" y="7"/>
                  </a:lnTo>
                  <a:lnTo>
                    <a:pt x="29" y="11"/>
                  </a:lnTo>
                  <a:lnTo>
                    <a:pt x="27" y="14"/>
                  </a:lnTo>
                  <a:lnTo>
                    <a:pt x="27" y="78"/>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38" name="Freeform 12"/>
            <p:cNvSpPr>
              <a:spLocks/>
            </p:cNvSpPr>
            <p:nvPr userDrawn="1"/>
          </p:nvSpPr>
          <p:spPr bwMode="auto">
            <a:xfrm>
              <a:off x="5019" y="4086"/>
              <a:ext cx="65" cy="63"/>
            </a:xfrm>
            <a:custGeom>
              <a:avLst/>
              <a:gdLst>
                <a:gd name="T0" fmla="*/ 1 w 130"/>
                <a:gd name="T1" fmla="*/ 0 h 127"/>
                <a:gd name="T2" fmla="*/ 1 w 130"/>
                <a:gd name="T3" fmla="*/ 0 h 127"/>
                <a:gd name="T4" fmla="*/ 1 w 130"/>
                <a:gd name="T5" fmla="*/ 0 h 127"/>
                <a:gd name="T6" fmla="*/ 1 w 130"/>
                <a:gd name="T7" fmla="*/ 0 h 127"/>
                <a:gd name="T8" fmla="*/ 1 w 130"/>
                <a:gd name="T9" fmla="*/ 0 h 127"/>
                <a:gd name="T10" fmla="*/ 1 w 130"/>
                <a:gd name="T11" fmla="*/ 0 h 127"/>
                <a:gd name="T12" fmla="*/ 1 w 130"/>
                <a:gd name="T13" fmla="*/ 0 h 127"/>
                <a:gd name="T14" fmla="*/ 1 w 130"/>
                <a:gd name="T15" fmla="*/ 0 h 127"/>
                <a:gd name="T16" fmla="*/ 1 w 130"/>
                <a:gd name="T17" fmla="*/ 0 h 127"/>
                <a:gd name="T18" fmla="*/ 1 w 130"/>
                <a:gd name="T19" fmla="*/ 0 h 127"/>
                <a:gd name="T20" fmla="*/ 1 w 130"/>
                <a:gd name="T21" fmla="*/ 0 h 127"/>
                <a:gd name="T22" fmla="*/ 1 w 130"/>
                <a:gd name="T23" fmla="*/ 0 h 127"/>
                <a:gd name="T24" fmla="*/ 1 w 130"/>
                <a:gd name="T25" fmla="*/ 0 h 127"/>
                <a:gd name="T26" fmla="*/ 1 w 130"/>
                <a:gd name="T27" fmla="*/ 0 h 127"/>
                <a:gd name="T28" fmla="*/ 1 w 130"/>
                <a:gd name="T29" fmla="*/ 0 h 127"/>
                <a:gd name="T30" fmla="*/ 1 w 130"/>
                <a:gd name="T31" fmla="*/ 0 h 127"/>
                <a:gd name="T32" fmla="*/ 1 w 130"/>
                <a:gd name="T33" fmla="*/ 0 h 127"/>
                <a:gd name="T34" fmla="*/ 1 w 130"/>
                <a:gd name="T35" fmla="*/ 0 h 127"/>
                <a:gd name="T36" fmla="*/ 1 w 130"/>
                <a:gd name="T37" fmla="*/ 0 h 127"/>
                <a:gd name="T38" fmla="*/ 2 w 130"/>
                <a:gd name="T39" fmla="*/ 0 h 127"/>
                <a:gd name="T40" fmla="*/ 2 w 130"/>
                <a:gd name="T41" fmla="*/ 0 h 127"/>
                <a:gd name="T42" fmla="*/ 1 w 130"/>
                <a:gd name="T43" fmla="*/ 0 h 127"/>
                <a:gd name="T44" fmla="*/ 1 w 130"/>
                <a:gd name="T45" fmla="*/ 0 h 127"/>
                <a:gd name="T46" fmla="*/ 1 w 130"/>
                <a:gd name="T47" fmla="*/ 0 h 127"/>
                <a:gd name="T48" fmla="*/ 1 w 130"/>
                <a:gd name="T49" fmla="*/ 0 h 127"/>
                <a:gd name="T50" fmla="*/ 1 w 130"/>
                <a:gd name="T51" fmla="*/ 0 h 127"/>
                <a:gd name="T52" fmla="*/ 1 w 130"/>
                <a:gd name="T53" fmla="*/ 0 h 127"/>
                <a:gd name="T54" fmla="*/ 1 w 130"/>
                <a:gd name="T55" fmla="*/ 0 h 127"/>
                <a:gd name="T56" fmla="*/ 1 w 130"/>
                <a:gd name="T57" fmla="*/ 0 h 127"/>
                <a:gd name="T58" fmla="*/ 1 w 130"/>
                <a:gd name="T59" fmla="*/ 0 h 127"/>
                <a:gd name="T60" fmla="*/ 1 w 130"/>
                <a:gd name="T61" fmla="*/ 0 h 127"/>
                <a:gd name="T62" fmla="*/ 1 w 130"/>
                <a:gd name="T63" fmla="*/ 0 h 127"/>
                <a:gd name="T64" fmla="*/ 1 w 130"/>
                <a:gd name="T65" fmla="*/ 0 h 127"/>
                <a:gd name="T66" fmla="*/ 1 w 130"/>
                <a:gd name="T67" fmla="*/ 0 h 127"/>
                <a:gd name="T68" fmla="*/ 1 w 130"/>
                <a:gd name="T69" fmla="*/ 0 h 127"/>
                <a:gd name="T70" fmla="*/ 1 w 130"/>
                <a:gd name="T71" fmla="*/ 0 h 127"/>
                <a:gd name="T72" fmla="*/ 1 w 130"/>
                <a:gd name="T73" fmla="*/ 0 h 127"/>
                <a:gd name="T74" fmla="*/ 1 w 130"/>
                <a:gd name="T75" fmla="*/ 0 h 127"/>
                <a:gd name="T76" fmla="*/ 1 w 130"/>
                <a:gd name="T77" fmla="*/ 0 h 127"/>
                <a:gd name="T78" fmla="*/ 1 w 130"/>
                <a:gd name="T79" fmla="*/ 0 h 127"/>
                <a:gd name="T80" fmla="*/ 1 w 130"/>
                <a:gd name="T81" fmla="*/ 0 h 127"/>
                <a:gd name="T82" fmla="*/ 1 w 130"/>
                <a:gd name="T83" fmla="*/ 0 h 127"/>
                <a:gd name="T84" fmla="*/ 1 w 130"/>
                <a:gd name="T85" fmla="*/ 0 h 127"/>
                <a:gd name="T86" fmla="*/ 1 w 130"/>
                <a:gd name="T87" fmla="*/ 0 h 127"/>
                <a:gd name="T88" fmla="*/ 1 w 130"/>
                <a:gd name="T89" fmla="*/ 0 h 127"/>
                <a:gd name="T90" fmla="*/ 1 w 130"/>
                <a:gd name="T91" fmla="*/ 0 h 127"/>
                <a:gd name="T92" fmla="*/ 1 w 130"/>
                <a:gd name="T93" fmla="*/ 0 h 127"/>
                <a:gd name="T94" fmla="*/ 1 w 130"/>
                <a:gd name="T95" fmla="*/ 0 h 1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0" h="127">
                  <a:moveTo>
                    <a:pt x="22" y="35"/>
                  </a:moveTo>
                  <a:lnTo>
                    <a:pt x="21" y="19"/>
                  </a:lnTo>
                  <a:lnTo>
                    <a:pt x="16" y="11"/>
                  </a:lnTo>
                  <a:lnTo>
                    <a:pt x="10" y="7"/>
                  </a:lnTo>
                  <a:lnTo>
                    <a:pt x="5" y="6"/>
                  </a:lnTo>
                  <a:lnTo>
                    <a:pt x="2" y="4"/>
                  </a:lnTo>
                  <a:lnTo>
                    <a:pt x="0" y="2"/>
                  </a:lnTo>
                  <a:lnTo>
                    <a:pt x="2" y="0"/>
                  </a:lnTo>
                  <a:lnTo>
                    <a:pt x="4" y="0"/>
                  </a:lnTo>
                  <a:lnTo>
                    <a:pt x="7" y="0"/>
                  </a:lnTo>
                  <a:lnTo>
                    <a:pt x="12" y="0"/>
                  </a:lnTo>
                  <a:lnTo>
                    <a:pt x="16" y="0"/>
                  </a:lnTo>
                  <a:lnTo>
                    <a:pt x="19" y="0"/>
                  </a:lnTo>
                  <a:lnTo>
                    <a:pt x="21" y="0"/>
                  </a:lnTo>
                  <a:lnTo>
                    <a:pt x="22" y="2"/>
                  </a:lnTo>
                  <a:lnTo>
                    <a:pt x="24" y="4"/>
                  </a:lnTo>
                  <a:lnTo>
                    <a:pt x="110" y="98"/>
                  </a:lnTo>
                  <a:lnTo>
                    <a:pt x="110" y="100"/>
                  </a:lnTo>
                  <a:lnTo>
                    <a:pt x="112" y="100"/>
                  </a:lnTo>
                  <a:lnTo>
                    <a:pt x="112" y="98"/>
                  </a:lnTo>
                  <a:lnTo>
                    <a:pt x="112" y="24"/>
                  </a:lnTo>
                  <a:lnTo>
                    <a:pt x="112" y="18"/>
                  </a:lnTo>
                  <a:lnTo>
                    <a:pt x="110" y="14"/>
                  </a:lnTo>
                  <a:lnTo>
                    <a:pt x="108" y="11"/>
                  </a:lnTo>
                  <a:lnTo>
                    <a:pt x="105" y="7"/>
                  </a:lnTo>
                  <a:lnTo>
                    <a:pt x="103" y="6"/>
                  </a:lnTo>
                  <a:lnTo>
                    <a:pt x="100" y="6"/>
                  </a:lnTo>
                  <a:lnTo>
                    <a:pt x="96" y="4"/>
                  </a:lnTo>
                  <a:lnTo>
                    <a:pt x="94" y="4"/>
                  </a:lnTo>
                  <a:lnTo>
                    <a:pt x="93" y="4"/>
                  </a:lnTo>
                  <a:lnTo>
                    <a:pt x="93" y="2"/>
                  </a:lnTo>
                  <a:lnTo>
                    <a:pt x="93" y="0"/>
                  </a:lnTo>
                  <a:lnTo>
                    <a:pt x="94" y="0"/>
                  </a:lnTo>
                  <a:lnTo>
                    <a:pt x="103" y="0"/>
                  </a:lnTo>
                  <a:lnTo>
                    <a:pt x="110" y="0"/>
                  </a:lnTo>
                  <a:lnTo>
                    <a:pt x="117" y="0"/>
                  </a:lnTo>
                  <a:lnTo>
                    <a:pt x="124" y="0"/>
                  </a:lnTo>
                  <a:lnTo>
                    <a:pt x="129" y="0"/>
                  </a:lnTo>
                  <a:lnTo>
                    <a:pt x="130" y="0"/>
                  </a:lnTo>
                  <a:lnTo>
                    <a:pt x="130" y="2"/>
                  </a:lnTo>
                  <a:lnTo>
                    <a:pt x="129" y="4"/>
                  </a:lnTo>
                  <a:lnTo>
                    <a:pt x="125" y="6"/>
                  </a:lnTo>
                  <a:lnTo>
                    <a:pt x="124" y="6"/>
                  </a:lnTo>
                  <a:lnTo>
                    <a:pt x="122" y="7"/>
                  </a:lnTo>
                  <a:lnTo>
                    <a:pt x="120" y="11"/>
                  </a:lnTo>
                  <a:lnTo>
                    <a:pt x="120" y="16"/>
                  </a:lnTo>
                  <a:lnTo>
                    <a:pt x="120" y="119"/>
                  </a:lnTo>
                  <a:lnTo>
                    <a:pt x="120" y="124"/>
                  </a:lnTo>
                  <a:lnTo>
                    <a:pt x="118" y="126"/>
                  </a:lnTo>
                  <a:lnTo>
                    <a:pt x="118" y="127"/>
                  </a:lnTo>
                  <a:lnTo>
                    <a:pt x="117" y="127"/>
                  </a:lnTo>
                  <a:lnTo>
                    <a:pt x="115" y="126"/>
                  </a:lnTo>
                  <a:lnTo>
                    <a:pt x="113" y="124"/>
                  </a:lnTo>
                  <a:lnTo>
                    <a:pt x="112" y="122"/>
                  </a:lnTo>
                  <a:lnTo>
                    <a:pt x="34" y="35"/>
                  </a:lnTo>
                  <a:lnTo>
                    <a:pt x="33" y="33"/>
                  </a:lnTo>
                  <a:lnTo>
                    <a:pt x="31" y="31"/>
                  </a:lnTo>
                  <a:lnTo>
                    <a:pt x="31" y="33"/>
                  </a:lnTo>
                  <a:lnTo>
                    <a:pt x="29" y="33"/>
                  </a:lnTo>
                  <a:lnTo>
                    <a:pt x="29" y="36"/>
                  </a:lnTo>
                  <a:lnTo>
                    <a:pt x="29" y="109"/>
                  </a:lnTo>
                  <a:lnTo>
                    <a:pt x="31" y="114"/>
                  </a:lnTo>
                  <a:lnTo>
                    <a:pt x="31" y="117"/>
                  </a:lnTo>
                  <a:lnTo>
                    <a:pt x="34" y="119"/>
                  </a:lnTo>
                  <a:lnTo>
                    <a:pt x="36" y="121"/>
                  </a:lnTo>
                  <a:lnTo>
                    <a:pt x="40" y="121"/>
                  </a:lnTo>
                  <a:lnTo>
                    <a:pt x="41" y="122"/>
                  </a:lnTo>
                  <a:lnTo>
                    <a:pt x="43" y="122"/>
                  </a:lnTo>
                  <a:lnTo>
                    <a:pt x="45" y="122"/>
                  </a:lnTo>
                  <a:lnTo>
                    <a:pt x="45" y="124"/>
                  </a:lnTo>
                  <a:lnTo>
                    <a:pt x="45" y="126"/>
                  </a:lnTo>
                  <a:lnTo>
                    <a:pt x="43" y="126"/>
                  </a:lnTo>
                  <a:lnTo>
                    <a:pt x="40" y="126"/>
                  </a:lnTo>
                  <a:lnTo>
                    <a:pt x="33" y="126"/>
                  </a:lnTo>
                  <a:lnTo>
                    <a:pt x="26" y="126"/>
                  </a:lnTo>
                  <a:lnTo>
                    <a:pt x="21" y="126"/>
                  </a:lnTo>
                  <a:lnTo>
                    <a:pt x="16" y="126"/>
                  </a:lnTo>
                  <a:lnTo>
                    <a:pt x="10" y="126"/>
                  </a:lnTo>
                  <a:lnTo>
                    <a:pt x="9" y="126"/>
                  </a:lnTo>
                  <a:lnTo>
                    <a:pt x="7" y="126"/>
                  </a:lnTo>
                  <a:lnTo>
                    <a:pt x="7" y="124"/>
                  </a:lnTo>
                  <a:lnTo>
                    <a:pt x="7" y="122"/>
                  </a:lnTo>
                  <a:lnTo>
                    <a:pt x="9" y="122"/>
                  </a:lnTo>
                  <a:lnTo>
                    <a:pt x="10" y="121"/>
                  </a:lnTo>
                  <a:lnTo>
                    <a:pt x="12" y="121"/>
                  </a:lnTo>
                  <a:lnTo>
                    <a:pt x="14" y="119"/>
                  </a:lnTo>
                  <a:lnTo>
                    <a:pt x="17" y="119"/>
                  </a:lnTo>
                  <a:lnTo>
                    <a:pt x="19" y="115"/>
                  </a:lnTo>
                  <a:lnTo>
                    <a:pt x="21" y="112"/>
                  </a:lnTo>
                  <a:lnTo>
                    <a:pt x="21" y="107"/>
                  </a:lnTo>
                  <a:lnTo>
                    <a:pt x="22" y="100"/>
                  </a:lnTo>
                  <a:lnTo>
                    <a:pt x="22" y="35"/>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39" name="Freeform 13"/>
            <p:cNvSpPr>
              <a:spLocks/>
            </p:cNvSpPr>
            <p:nvPr userDrawn="1"/>
          </p:nvSpPr>
          <p:spPr bwMode="auto">
            <a:xfrm>
              <a:off x="5092" y="4086"/>
              <a:ext cx="23" cy="62"/>
            </a:xfrm>
            <a:custGeom>
              <a:avLst/>
              <a:gdLst>
                <a:gd name="T0" fmla="*/ 1 w 44"/>
                <a:gd name="T1" fmla="*/ 0 h 126"/>
                <a:gd name="T2" fmla="*/ 1 w 44"/>
                <a:gd name="T3" fmla="*/ 0 h 126"/>
                <a:gd name="T4" fmla="*/ 1 w 44"/>
                <a:gd name="T5" fmla="*/ 0 h 126"/>
                <a:gd name="T6" fmla="*/ 1 w 44"/>
                <a:gd name="T7" fmla="*/ 0 h 126"/>
                <a:gd name="T8" fmla="*/ 1 w 44"/>
                <a:gd name="T9" fmla="*/ 0 h 126"/>
                <a:gd name="T10" fmla="*/ 1 w 44"/>
                <a:gd name="T11" fmla="*/ 0 h 126"/>
                <a:gd name="T12" fmla="*/ 1 w 44"/>
                <a:gd name="T13" fmla="*/ 0 h 126"/>
                <a:gd name="T14" fmla="*/ 0 w 44"/>
                <a:gd name="T15" fmla="*/ 0 h 126"/>
                <a:gd name="T16" fmla="*/ 0 w 44"/>
                <a:gd name="T17" fmla="*/ 0 h 126"/>
                <a:gd name="T18" fmla="*/ 0 w 44"/>
                <a:gd name="T19" fmla="*/ 0 h 126"/>
                <a:gd name="T20" fmla="*/ 1 w 44"/>
                <a:gd name="T21" fmla="*/ 0 h 126"/>
                <a:gd name="T22" fmla="*/ 1 w 44"/>
                <a:gd name="T23" fmla="*/ 0 h 126"/>
                <a:gd name="T24" fmla="*/ 1 w 44"/>
                <a:gd name="T25" fmla="*/ 0 h 126"/>
                <a:gd name="T26" fmla="*/ 1 w 44"/>
                <a:gd name="T27" fmla="*/ 0 h 126"/>
                <a:gd name="T28" fmla="*/ 1 w 44"/>
                <a:gd name="T29" fmla="*/ 0 h 126"/>
                <a:gd name="T30" fmla="*/ 1 w 44"/>
                <a:gd name="T31" fmla="*/ 0 h 126"/>
                <a:gd name="T32" fmla="*/ 1 w 44"/>
                <a:gd name="T33" fmla="*/ 0 h 126"/>
                <a:gd name="T34" fmla="*/ 1 w 44"/>
                <a:gd name="T35" fmla="*/ 0 h 126"/>
                <a:gd name="T36" fmla="*/ 1 w 44"/>
                <a:gd name="T37" fmla="*/ 0 h 126"/>
                <a:gd name="T38" fmla="*/ 1 w 44"/>
                <a:gd name="T39" fmla="*/ 0 h 126"/>
                <a:gd name="T40" fmla="*/ 1 w 44"/>
                <a:gd name="T41" fmla="*/ 0 h 126"/>
                <a:gd name="T42" fmla="*/ 1 w 44"/>
                <a:gd name="T43" fmla="*/ 0 h 126"/>
                <a:gd name="T44" fmla="*/ 1 w 44"/>
                <a:gd name="T45" fmla="*/ 0 h 126"/>
                <a:gd name="T46" fmla="*/ 1 w 44"/>
                <a:gd name="T47" fmla="*/ 0 h 126"/>
                <a:gd name="T48" fmla="*/ 1 w 44"/>
                <a:gd name="T49" fmla="*/ 0 h 126"/>
                <a:gd name="T50" fmla="*/ 1 w 44"/>
                <a:gd name="T51" fmla="*/ 0 h 126"/>
                <a:gd name="T52" fmla="*/ 1 w 44"/>
                <a:gd name="T53" fmla="*/ 0 h 126"/>
                <a:gd name="T54" fmla="*/ 1 w 44"/>
                <a:gd name="T55" fmla="*/ 0 h 126"/>
                <a:gd name="T56" fmla="*/ 1 w 44"/>
                <a:gd name="T57" fmla="*/ 0 h 126"/>
                <a:gd name="T58" fmla="*/ 1 w 44"/>
                <a:gd name="T59" fmla="*/ 0 h 126"/>
                <a:gd name="T60" fmla="*/ 1 w 44"/>
                <a:gd name="T61" fmla="*/ 0 h 126"/>
                <a:gd name="T62" fmla="*/ 1 w 44"/>
                <a:gd name="T63" fmla="*/ 0 h 126"/>
                <a:gd name="T64" fmla="*/ 1 w 44"/>
                <a:gd name="T65" fmla="*/ 0 h 126"/>
                <a:gd name="T66" fmla="*/ 1 w 44"/>
                <a:gd name="T67" fmla="*/ 0 h 126"/>
                <a:gd name="T68" fmla="*/ 1 w 44"/>
                <a:gd name="T69" fmla="*/ 0 h 126"/>
                <a:gd name="T70" fmla="*/ 1 w 44"/>
                <a:gd name="T71" fmla="*/ 0 h 126"/>
                <a:gd name="T72" fmla="*/ 1 w 44"/>
                <a:gd name="T73" fmla="*/ 0 h 126"/>
                <a:gd name="T74" fmla="*/ 1 w 44"/>
                <a:gd name="T75" fmla="*/ 0 h 126"/>
                <a:gd name="T76" fmla="*/ 1 w 44"/>
                <a:gd name="T77" fmla="*/ 0 h 126"/>
                <a:gd name="T78" fmla="*/ 1 w 44"/>
                <a:gd name="T79" fmla="*/ 0 h 126"/>
                <a:gd name="T80" fmla="*/ 1 w 44"/>
                <a:gd name="T81" fmla="*/ 0 h 126"/>
                <a:gd name="T82" fmla="*/ 1 w 44"/>
                <a:gd name="T83" fmla="*/ 0 h 126"/>
                <a:gd name="T84" fmla="*/ 1 w 44"/>
                <a:gd name="T85" fmla="*/ 0 h 126"/>
                <a:gd name="T86" fmla="*/ 1 w 44"/>
                <a:gd name="T87" fmla="*/ 0 h 126"/>
                <a:gd name="T88" fmla="*/ 1 w 44"/>
                <a:gd name="T89" fmla="*/ 0 h 126"/>
                <a:gd name="T90" fmla="*/ 1 w 44"/>
                <a:gd name="T91" fmla="*/ 0 h 126"/>
                <a:gd name="T92" fmla="*/ 1 w 44"/>
                <a:gd name="T93" fmla="*/ 0 h 126"/>
                <a:gd name="T94" fmla="*/ 0 w 44"/>
                <a:gd name="T95" fmla="*/ 0 h 126"/>
                <a:gd name="T96" fmla="*/ 1 w 44"/>
                <a:gd name="T97" fmla="*/ 0 h 126"/>
                <a:gd name="T98" fmla="*/ 1 w 44"/>
                <a:gd name="T99" fmla="*/ 0 h 126"/>
                <a:gd name="T100" fmla="*/ 1 w 44"/>
                <a:gd name="T101" fmla="*/ 0 h 126"/>
                <a:gd name="T102" fmla="*/ 1 w 44"/>
                <a:gd name="T103" fmla="*/ 0 h 126"/>
                <a:gd name="T104" fmla="*/ 1 w 44"/>
                <a:gd name="T105" fmla="*/ 0 h 126"/>
                <a:gd name="T106" fmla="*/ 1 w 44"/>
                <a:gd name="T107" fmla="*/ 0 h 126"/>
                <a:gd name="T108" fmla="*/ 1 w 44"/>
                <a:gd name="T109" fmla="*/ 0 h 126"/>
                <a:gd name="T110" fmla="*/ 1 w 44"/>
                <a:gd name="T111" fmla="*/ 0 h 126"/>
                <a:gd name="T112" fmla="*/ 1 w 44"/>
                <a:gd name="T113" fmla="*/ 0 h 126"/>
                <a:gd name="T114" fmla="*/ 1 w 44"/>
                <a:gd name="T115" fmla="*/ 0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4" h="126">
                  <a:moveTo>
                    <a:pt x="13" y="16"/>
                  </a:moveTo>
                  <a:lnTo>
                    <a:pt x="13" y="11"/>
                  </a:lnTo>
                  <a:lnTo>
                    <a:pt x="12" y="7"/>
                  </a:lnTo>
                  <a:lnTo>
                    <a:pt x="10" y="6"/>
                  </a:lnTo>
                  <a:lnTo>
                    <a:pt x="6" y="6"/>
                  </a:lnTo>
                  <a:lnTo>
                    <a:pt x="5" y="4"/>
                  </a:lnTo>
                  <a:lnTo>
                    <a:pt x="1" y="4"/>
                  </a:lnTo>
                  <a:lnTo>
                    <a:pt x="0" y="2"/>
                  </a:lnTo>
                  <a:lnTo>
                    <a:pt x="0" y="0"/>
                  </a:lnTo>
                  <a:lnTo>
                    <a:pt x="1" y="0"/>
                  </a:lnTo>
                  <a:lnTo>
                    <a:pt x="12" y="0"/>
                  </a:lnTo>
                  <a:lnTo>
                    <a:pt x="22" y="0"/>
                  </a:lnTo>
                  <a:lnTo>
                    <a:pt x="29" y="0"/>
                  </a:lnTo>
                  <a:lnTo>
                    <a:pt x="37" y="0"/>
                  </a:lnTo>
                  <a:lnTo>
                    <a:pt x="39" y="0"/>
                  </a:lnTo>
                  <a:lnTo>
                    <a:pt x="41" y="0"/>
                  </a:lnTo>
                  <a:lnTo>
                    <a:pt x="41" y="2"/>
                  </a:lnTo>
                  <a:lnTo>
                    <a:pt x="39" y="4"/>
                  </a:lnTo>
                  <a:lnTo>
                    <a:pt x="37" y="4"/>
                  </a:lnTo>
                  <a:lnTo>
                    <a:pt x="34" y="6"/>
                  </a:lnTo>
                  <a:lnTo>
                    <a:pt x="32" y="6"/>
                  </a:lnTo>
                  <a:lnTo>
                    <a:pt x="30" y="7"/>
                  </a:lnTo>
                  <a:lnTo>
                    <a:pt x="29" y="11"/>
                  </a:lnTo>
                  <a:lnTo>
                    <a:pt x="29" y="16"/>
                  </a:lnTo>
                  <a:lnTo>
                    <a:pt x="29" y="110"/>
                  </a:lnTo>
                  <a:lnTo>
                    <a:pt x="29" y="115"/>
                  </a:lnTo>
                  <a:lnTo>
                    <a:pt x="30" y="117"/>
                  </a:lnTo>
                  <a:lnTo>
                    <a:pt x="34" y="119"/>
                  </a:lnTo>
                  <a:lnTo>
                    <a:pt x="36" y="121"/>
                  </a:lnTo>
                  <a:lnTo>
                    <a:pt x="39" y="121"/>
                  </a:lnTo>
                  <a:lnTo>
                    <a:pt x="42" y="122"/>
                  </a:lnTo>
                  <a:lnTo>
                    <a:pt x="44" y="122"/>
                  </a:lnTo>
                  <a:lnTo>
                    <a:pt x="44" y="124"/>
                  </a:lnTo>
                  <a:lnTo>
                    <a:pt x="44" y="126"/>
                  </a:lnTo>
                  <a:lnTo>
                    <a:pt x="42" y="126"/>
                  </a:lnTo>
                  <a:lnTo>
                    <a:pt x="41" y="126"/>
                  </a:lnTo>
                  <a:lnTo>
                    <a:pt x="36" y="126"/>
                  </a:lnTo>
                  <a:lnTo>
                    <a:pt x="29" y="126"/>
                  </a:lnTo>
                  <a:lnTo>
                    <a:pt x="22" y="126"/>
                  </a:lnTo>
                  <a:lnTo>
                    <a:pt x="15" y="126"/>
                  </a:lnTo>
                  <a:lnTo>
                    <a:pt x="10" y="126"/>
                  </a:lnTo>
                  <a:lnTo>
                    <a:pt x="6" y="126"/>
                  </a:lnTo>
                  <a:lnTo>
                    <a:pt x="5" y="126"/>
                  </a:lnTo>
                  <a:lnTo>
                    <a:pt x="1" y="126"/>
                  </a:lnTo>
                  <a:lnTo>
                    <a:pt x="0" y="124"/>
                  </a:lnTo>
                  <a:lnTo>
                    <a:pt x="1" y="122"/>
                  </a:lnTo>
                  <a:lnTo>
                    <a:pt x="1" y="121"/>
                  </a:lnTo>
                  <a:lnTo>
                    <a:pt x="3" y="121"/>
                  </a:lnTo>
                  <a:lnTo>
                    <a:pt x="6" y="121"/>
                  </a:lnTo>
                  <a:lnTo>
                    <a:pt x="8" y="119"/>
                  </a:lnTo>
                  <a:lnTo>
                    <a:pt x="10" y="117"/>
                  </a:lnTo>
                  <a:lnTo>
                    <a:pt x="12" y="115"/>
                  </a:lnTo>
                  <a:lnTo>
                    <a:pt x="13" y="112"/>
                  </a:lnTo>
                  <a:lnTo>
                    <a:pt x="13" y="107"/>
                  </a:lnTo>
                  <a:lnTo>
                    <a:pt x="13" y="16"/>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0" name="Freeform 14"/>
            <p:cNvSpPr>
              <a:spLocks/>
            </p:cNvSpPr>
            <p:nvPr userDrawn="1"/>
          </p:nvSpPr>
          <p:spPr bwMode="auto">
            <a:xfrm>
              <a:off x="5122" y="4086"/>
              <a:ext cx="63" cy="65"/>
            </a:xfrm>
            <a:custGeom>
              <a:avLst/>
              <a:gdLst>
                <a:gd name="T0" fmla="*/ 1 w 125"/>
                <a:gd name="T1" fmla="*/ 1 h 129"/>
                <a:gd name="T2" fmla="*/ 1 w 125"/>
                <a:gd name="T3" fmla="*/ 1 h 129"/>
                <a:gd name="T4" fmla="*/ 1 w 125"/>
                <a:gd name="T5" fmla="*/ 1 h 129"/>
                <a:gd name="T6" fmla="*/ 1 w 125"/>
                <a:gd name="T7" fmla="*/ 0 h 129"/>
                <a:gd name="T8" fmla="*/ 1 w 125"/>
                <a:gd name="T9" fmla="*/ 0 h 129"/>
                <a:gd name="T10" fmla="*/ 1 w 125"/>
                <a:gd name="T11" fmla="*/ 0 h 129"/>
                <a:gd name="T12" fmla="*/ 1 w 125"/>
                <a:gd name="T13" fmla="*/ 0 h 129"/>
                <a:gd name="T14" fmla="*/ 1 w 125"/>
                <a:gd name="T15" fmla="*/ 1 h 129"/>
                <a:gd name="T16" fmla="*/ 1 w 125"/>
                <a:gd name="T17" fmla="*/ 1 h 129"/>
                <a:gd name="T18" fmla="*/ 1 w 125"/>
                <a:gd name="T19" fmla="*/ 1 h 129"/>
                <a:gd name="T20" fmla="*/ 1 w 125"/>
                <a:gd name="T21" fmla="*/ 1 h 129"/>
                <a:gd name="T22" fmla="*/ 1 w 125"/>
                <a:gd name="T23" fmla="*/ 1 h 129"/>
                <a:gd name="T24" fmla="*/ 1 w 125"/>
                <a:gd name="T25" fmla="*/ 1 h 129"/>
                <a:gd name="T26" fmla="*/ 1 w 125"/>
                <a:gd name="T27" fmla="*/ 1 h 129"/>
                <a:gd name="T28" fmla="*/ 1 w 125"/>
                <a:gd name="T29" fmla="*/ 1 h 129"/>
                <a:gd name="T30" fmla="*/ 1 w 125"/>
                <a:gd name="T31" fmla="*/ 1 h 129"/>
                <a:gd name="T32" fmla="*/ 1 w 125"/>
                <a:gd name="T33" fmla="*/ 1 h 129"/>
                <a:gd name="T34" fmla="*/ 1 w 125"/>
                <a:gd name="T35" fmla="*/ 1 h 129"/>
                <a:gd name="T36" fmla="*/ 1 w 125"/>
                <a:gd name="T37" fmla="*/ 1 h 129"/>
                <a:gd name="T38" fmla="*/ 1 w 125"/>
                <a:gd name="T39" fmla="*/ 1 h 129"/>
                <a:gd name="T40" fmla="*/ 1 w 125"/>
                <a:gd name="T41" fmla="*/ 1 h 129"/>
                <a:gd name="T42" fmla="*/ 1 w 125"/>
                <a:gd name="T43" fmla="*/ 0 h 129"/>
                <a:gd name="T44" fmla="*/ 1 w 125"/>
                <a:gd name="T45" fmla="*/ 0 h 129"/>
                <a:gd name="T46" fmla="*/ 1 w 125"/>
                <a:gd name="T47" fmla="*/ 0 h 129"/>
                <a:gd name="T48" fmla="*/ 1 w 125"/>
                <a:gd name="T49" fmla="*/ 0 h 129"/>
                <a:gd name="T50" fmla="*/ 1 w 125"/>
                <a:gd name="T51" fmla="*/ 1 h 129"/>
                <a:gd name="T52" fmla="*/ 1 w 125"/>
                <a:gd name="T53" fmla="*/ 1 h 129"/>
                <a:gd name="T54" fmla="*/ 1 w 125"/>
                <a:gd name="T55" fmla="*/ 1 h 129"/>
                <a:gd name="T56" fmla="*/ 1 w 125"/>
                <a:gd name="T57" fmla="*/ 1 h 129"/>
                <a:gd name="T58" fmla="*/ 1 w 125"/>
                <a:gd name="T59" fmla="*/ 1 h 129"/>
                <a:gd name="T60" fmla="*/ 1 w 125"/>
                <a:gd name="T61" fmla="*/ 1 h 129"/>
                <a:gd name="T62" fmla="*/ 1 w 125"/>
                <a:gd name="T63" fmla="*/ 1 h 129"/>
                <a:gd name="T64" fmla="*/ 1 w 125"/>
                <a:gd name="T65" fmla="*/ 1 h 129"/>
                <a:gd name="T66" fmla="*/ 1 w 125"/>
                <a:gd name="T67" fmla="*/ 1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129">
                  <a:moveTo>
                    <a:pt x="13" y="14"/>
                  </a:moveTo>
                  <a:lnTo>
                    <a:pt x="12" y="9"/>
                  </a:lnTo>
                  <a:lnTo>
                    <a:pt x="8" y="7"/>
                  </a:lnTo>
                  <a:lnTo>
                    <a:pt x="5" y="6"/>
                  </a:lnTo>
                  <a:lnTo>
                    <a:pt x="3" y="4"/>
                  </a:lnTo>
                  <a:lnTo>
                    <a:pt x="1" y="4"/>
                  </a:lnTo>
                  <a:lnTo>
                    <a:pt x="0" y="2"/>
                  </a:lnTo>
                  <a:lnTo>
                    <a:pt x="1" y="0"/>
                  </a:lnTo>
                  <a:lnTo>
                    <a:pt x="3" y="0"/>
                  </a:lnTo>
                  <a:lnTo>
                    <a:pt x="10" y="0"/>
                  </a:lnTo>
                  <a:lnTo>
                    <a:pt x="18" y="0"/>
                  </a:lnTo>
                  <a:lnTo>
                    <a:pt x="24" y="0"/>
                  </a:lnTo>
                  <a:lnTo>
                    <a:pt x="29" y="0"/>
                  </a:lnTo>
                  <a:lnTo>
                    <a:pt x="32" y="0"/>
                  </a:lnTo>
                  <a:lnTo>
                    <a:pt x="34" y="0"/>
                  </a:lnTo>
                  <a:lnTo>
                    <a:pt x="36" y="2"/>
                  </a:lnTo>
                  <a:lnTo>
                    <a:pt x="34" y="2"/>
                  </a:lnTo>
                  <a:lnTo>
                    <a:pt x="32" y="4"/>
                  </a:lnTo>
                  <a:lnTo>
                    <a:pt x="30" y="6"/>
                  </a:lnTo>
                  <a:lnTo>
                    <a:pt x="29" y="7"/>
                  </a:lnTo>
                  <a:lnTo>
                    <a:pt x="29" y="11"/>
                  </a:lnTo>
                  <a:lnTo>
                    <a:pt x="29" y="14"/>
                  </a:lnTo>
                  <a:lnTo>
                    <a:pt x="30" y="18"/>
                  </a:lnTo>
                  <a:lnTo>
                    <a:pt x="61" y="91"/>
                  </a:lnTo>
                  <a:lnTo>
                    <a:pt x="63" y="97"/>
                  </a:lnTo>
                  <a:lnTo>
                    <a:pt x="65" y="102"/>
                  </a:lnTo>
                  <a:lnTo>
                    <a:pt x="66" y="103"/>
                  </a:lnTo>
                  <a:lnTo>
                    <a:pt x="68" y="105"/>
                  </a:lnTo>
                  <a:lnTo>
                    <a:pt x="70" y="103"/>
                  </a:lnTo>
                  <a:lnTo>
                    <a:pt x="70" y="102"/>
                  </a:lnTo>
                  <a:lnTo>
                    <a:pt x="72" y="100"/>
                  </a:lnTo>
                  <a:lnTo>
                    <a:pt x="102" y="23"/>
                  </a:lnTo>
                  <a:lnTo>
                    <a:pt x="104" y="19"/>
                  </a:lnTo>
                  <a:lnTo>
                    <a:pt x="104" y="16"/>
                  </a:lnTo>
                  <a:lnTo>
                    <a:pt x="104" y="11"/>
                  </a:lnTo>
                  <a:lnTo>
                    <a:pt x="104" y="9"/>
                  </a:lnTo>
                  <a:lnTo>
                    <a:pt x="102" y="6"/>
                  </a:lnTo>
                  <a:lnTo>
                    <a:pt x="101" y="6"/>
                  </a:lnTo>
                  <a:lnTo>
                    <a:pt x="97" y="6"/>
                  </a:lnTo>
                  <a:lnTo>
                    <a:pt x="96" y="4"/>
                  </a:lnTo>
                  <a:lnTo>
                    <a:pt x="94" y="4"/>
                  </a:lnTo>
                  <a:lnTo>
                    <a:pt x="94" y="2"/>
                  </a:lnTo>
                  <a:lnTo>
                    <a:pt x="94" y="0"/>
                  </a:lnTo>
                  <a:lnTo>
                    <a:pt x="96" y="0"/>
                  </a:lnTo>
                  <a:lnTo>
                    <a:pt x="102" y="0"/>
                  </a:lnTo>
                  <a:lnTo>
                    <a:pt x="108" y="0"/>
                  </a:lnTo>
                  <a:lnTo>
                    <a:pt x="113" y="0"/>
                  </a:lnTo>
                  <a:lnTo>
                    <a:pt x="116" y="0"/>
                  </a:lnTo>
                  <a:lnTo>
                    <a:pt x="120" y="0"/>
                  </a:lnTo>
                  <a:lnTo>
                    <a:pt x="121" y="0"/>
                  </a:lnTo>
                  <a:lnTo>
                    <a:pt x="123" y="0"/>
                  </a:lnTo>
                  <a:lnTo>
                    <a:pt x="125" y="2"/>
                  </a:lnTo>
                  <a:lnTo>
                    <a:pt x="125" y="4"/>
                  </a:lnTo>
                  <a:lnTo>
                    <a:pt x="123" y="4"/>
                  </a:lnTo>
                  <a:lnTo>
                    <a:pt x="121" y="6"/>
                  </a:lnTo>
                  <a:lnTo>
                    <a:pt x="120" y="6"/>
                  </a:lnTo>
                  <a:lnTo>
                    <a:pt x="116" y="9"/>
                  </a:lnTo>
                  <a:lnTo>
                    <a:pt x="114" y="14"/>
                  </a:lnTo>
                  <a:lnTo>
                    <a:pt x="70" y="119"/>
                  </a:lnTo>
                  <a:lnTo>
                    <a:pt x="68" y="122"/>
                  </a:lnTo>
                  <a:lnTo>
                    <a:pt x="68" y="126"/>
                  </a:lnTo>
                  <a:lnTo>
                    <a:pt x="66" y="127"/>
                  </a:lnTo>
                  <a:lnTo>
                    <a:pt x="65" y="129"/>
                  </a:lnTo>
                  <a:lnTo>
                    <a:pt x="63" y="127"/>
                  </a:lnTo>
                  <a:lnTo>
                    <a:pt x="61" y="124"/>
                  </a:lnTo>
                  <a:lnTo>
                    <a:pt x="60" y="121"/>
                  </a:lnTo>
                  <a:lnTo>
                    <a:pt x="58" y="117"/>
                  </a:lnTo>
                  <a:lnTo>
                    <a:pt x="13" y="14"/>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1" name="Freeform 15"/>
            <p:cNvSpPr>
              <a:spLocks/>
            </p:cNvSpPr>
            <p:nvPr userDrawn="1"/>
          </p:nvSpPr>
          <p:spPr bwMode="auto">
            <a:xfrm>
              <a:off x="5196" y="4086"/>
              <a:ext cx="45" cy="62"/>
            </a:xfrm>
            <a:custGeom>
              <a:avLst/>
              <a:gdLst>
                <a:gd name="T0" fmla="*/ 0 w 93"/>
                <a:gd name="T1" fmla="*/ 0 h 126"/>
                <a:gd name="T2" fmla="*/ 0 w 93"/>
                <a:gd name="T3" fmla="*/ 0 h 126"/>
                <a:gd name="T4" fmla="*/ 0 w 93"/>
                <a:gd name="T5" fmla="*/ 0 h 126"/>
                <a:gd name="T6" fmla="*/ 0 w 93"/>
                <a:gd name="T7" fmla="*/ 0 h 126"/>
                <a:gd name="T8" fmla="*/ 0 w 93"/>
                <a:gd name="T9" fmla="*/ 0 h 126"/>
                <a:gd name="T10" fmla="*/ 0 w 93"/>
                <a:gd name="T11" fmla="*/ 0 h 126"/>
                <a:gd name="T12" fmla="*/ 0 w 93"/>
                <a:gd name="T13" fmla="*/ 0 h 126"/>
                <a:gd name="T14" fmla="*/ 0 w 93"/>
                <a:gd name="T15" fmla="*/ 0 h 126"/>
                <a:gd name="T16" fmla="*/ 0 w 93"/>
                <a:gd name="T17" fmla="*/ 0 h 126"/>
                <a:gd name="T18" fmla="*/ 0 w 93"/>
                <a:gd name="T19" fmla="*/ 0 h 126"/>
                <a:gd name="T20" fmla="*/ 0 w 93"/>
                <a:gd name="T21" fmla="*/ 0 h 126"/>
                <a:gd name="T22" fmla="*/ 0 w 93"/>
                <a:gd name="T23" fmla="*/ 0 h 126"/>
                <a:gd name="T24" fmla="*/ 0 w 93"/>
                <a:gd name="T25" fmla="*/ 0 h 126"/>
                <a:gd name="T26" fmla="*/ 0 w 93"/>
                <a:gd name="T27" fmla="*/ 0 h 126"/>
                <a:gd name="T28" fmla="*/ 0 w 93"/>
                <a:gd name="T29" fmla="*/ 0 h 126"/>
                <a:gd name="T30" fmla="*/ 0 w 93"/>
                <a:gd name="T31" fmla="*/ 0 h 126"/>
                <a:gd name="T32" fmla="*/ 0 w 93"/>
                <a:gd name="T33" fmla="*/ 0 h 126"/>
                <a:gd name="T34" fmla="*/ 0 w 93"/>
                <a:gd name="T35" fmla="*/ 0 h 126"/>
                <a:gd name="T36" fmla="*/ 0 w 93"/>
                <a:gd name="T37" fmla="*/ 0 h 126"/>
                <a:gd name="T38" fmla="*/ 0 w 93"/>
                <a:gd name="T39" fmla="*/ 0 h 126"/>
                <a:gd name="T40" fmla="*/ 0 w 93"/>
                <a:gd name="T41" fmla="*/ 0 h 126"/>
                <a:gd name="T42" fmla="*/ 0 w 93"/>
                <a:gd name="T43" fmla="*/ 0 h 126"/>
                <a:gd name="T44" fmla="*/ 0 w 93"/>
                <a:gd name="T45" fmla="*/ 0 h 126"/>
                <a:gd name="T46" fmla="*/ 0 w 93"/>
                <a:gd name="T47" fmla="*/ 0 h 126"/>
                <a:gd name="T48" fmla="*/ 0 w 93"/>
                <a:gd name="T49" fmla="*/ 0 h 126"/>
                <a:gd name="T50" fmla="*/ 0 w 93"/>
                <a:gd name="T51" fmla="*/ 0 h 126"/>
                <a:gd name="T52" fmla="*/ 0 w 93"/>
                <a:gd name="T53" fmla="*/ 0 h 126"/>
                <a:gd name="T54" fmla="*/ 0 w 93"/>
                <a:gd name="T55" fmla="*/ 0 h 126"/>
                <a:gd name="T56" fmla="*/ 0 w 93"/>
                <a:gd name="T57" fmla="*/ 0 h 126"/>
                <a:gd name="T58" fmla="*/ 0 w 93"/>
                <a:gd name="T59" fmla="*/ 0 h 126"/>
                <a:gd name="T60" fmla="*/ 0 w 93"/>
                <a:gd name="T61" fmla="*/ 0 h 126"/>
                <a:gd name="T62" fmla="*/ 0 w 93"/>
                <a:gd name="T63" fmla="*/ 0 h 126"/>
                <a:gd name="T64" fmla="*/ 0 w 93"/>
                <a:gd name="T65" fmla="*/ 0 h 126"/>
                <a:gd name="T66" fmla="*/ 0 w 93"/>
                <a:gd name="T67" fmla="*/ 0 h 126"/>
                <a:gd name="T68" fmla="*/ 0 w 93"/>
                <a:gd name="T69" fmla="*/ 0 h 126"/>
                <a:gd name="T70" fmla="*/ 0 w 93"/>
                <a:gd name="T71" fmla="*/ 0 h 126"/>
                <a:gd name="T72" fmla="*/ 0 w 93"/>
                <a:gd name="T73" fmla="*/ 0 h 126"/>
                <a:gd name="T74" fmla="*/ 0 w 93"/>
                <a:gd name="T75" fmla="*/ 0 h 126"/>
                <a:gd name="T76" fmla="*/ 0 w 93"/>
                <a:gd name="T77" fmla="*/ 0 h 126"/>
                <a:gd name="T78" fmla="*/ 0 w 93"/>
                <a:gd name="T79" fmla="*/ 0 h 126"/>
                <a:gd name="T80" fmla="*/ 0 w 93"/>
                <a:gd name="T81" fmla="*/ 0 h 126"/>
                <a:gd name="T82" fmla="*/ 0 w 93"/>
                <a:gd name="T83" fmla="*/ 0 h 126"/>
                <a:gd name="T84" fmla="*/ 0 w 93"/>
                <a:gd name="T85" fmla="*/ 0 h 126"/>
                <a:gd name="T86" fmla="*/ 0 w 93"/>
                <a:gd name="T87" fmla="*/ 0 h 126"/>
                <a:gd name="T88" fmla="*/ 0 w 93"/>
                <a:gd name="T89" fmla="*/ 0 h 126"/>
                <a:gd name="T90" fmla="*/ 0 w 93"/>
                <a:gd name="T91" fmla="*/ 0 h 126"/>
                <a:gd name="T92" fmla="*/ 0 w 93"/>
                <a:gd name="T93" fmla="*/ 0 h 126"/>
                <a:gd name="T94" fmla="*/ 0 w 93"/>
                <a:gd name="T95" fmla="*/ 0 h 126"/>
                <a:gd name="T96" fmla="*/ 0 w 93"/>
                <a:gd name="T97" fmla="*/ 0 h 126"/>
                <a:gd name="T98" fmla="*/ 0 w 93"/>
                <a:gd name="T99" fmla="*/ 0 h 126"/>
                <a:gd name="T100" fmla="*/ 0 w 93"/>
                <a:gd name="T101" fmla="*/ 0 h 126"/>
                <a:gd name="T102" fmla="*/ 0 w 93"/>
                <a:gd name="T103" fmla="*/ 0 h 126"/>
                <a:gd name="T104" fmla="*/ 0 w 93"/>
                <a:gd name="T105" fmla="*/ 0 h 126"/>
                <a:gd name="T106" fmla="*/ 0 w 93"/>
                <a:gd name="T107" fmla="*/ 0 h 126"/>
                <a:gd name="T108" fmla="*/ 0 w 93"/>
                <a:gd name="T109" fmla="*/ 0 h 126"/>
                <a:gd name="T110" fmla="*/ 0 w 93"/>
                <a:gd name="T111" fmla="*/ 0 h 126"/>
                <a:gd name="T112" fmla="*/ 0 w 93"/>
                <a:gd name="T113" fmla="*/ 0 h 126"/>
                <a:gd name="T114" fmla="*/ 0 w 93"/>
                <a:gd name="T115" fmla="*/ 0 h 126"/>
                <a:gd name="T116" fmla="*/ 0 w 93"/>
                <a:gd name="T117" fmla="*/ 0 h 126"/>
                <a:gd name="T118" fmla="*/ 0 w 93"/>
                <a:gd name="T119" fmla="*/ 0 h 126"/>
                <a:gd name="T120" fmla="*/ 0 w 93"/>
                <a:gd name="T121" fmla="*/ 0 h 126"/>
                <a:gd name="T122" fmla="*/ 0 w 93"/>
                <a:gd name="T123" fmla="*/ 0 h 1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3" h="126">
                  <a:moveTo>
                    <a:pt x="28" y="52"/>
                  </a:moveTo>
                  <a:lnTo>
                    <a:pt x="28" y="55"/>
                  </a:lnTo>
                  <a:lnTo>
                    <a:pt x="29" y="57"/>
                  </a:lnTo>
                  <a:lnTo>
                    <a:pt x="31" y="57"/>
                  </a:lnTo>
                  <a:lnTo>
                    <a:pt x="35" y="57"/>
                  </a:lnTo>
                  <a:lnTo>
                    <a:pt x="55" y="57"/>
                  </a:lnTo>
                  <a:lnTo>
                    <a:pt x="60" y="57"/>
                  </a:lnTo>
                  <a:lnTo>
                    <a:pt x="64" y="55"/>
                  </a:lnTo>
                  <a:lnTo>
                    <a:pt x="67" y="54"/>
                  </a:lnTo>
                  <a:lnTo>
                    <a:pt x="69" y="52"/>
                  </a:lnTo>
                  <a:lnTo>
                    <a:pt x="69" y="50"/>
                  </a:lnTo>
                  <a:lnTo>
                    <a:pt x="71" y="47"/>
                  </a:lnTo>
                  <a:lnTo>
                    <a:pt x="71" y="45"/>
                  </a:lnTo>
                  <a:lnTo>
                    <a:pt x="71" y="43"/>
                  </a:lnTo>
                  <a:lnTo>
                    <a:pt x="72" y="43"/>
                  </a:lnTo>
                  <a:lnTo>
                    <a:pt x="74" y="43"/>
                  </a:lnTo>
                  <a:lnTo>
                    <a:pt x="74" y="45"/>
                  </a:lnTo>
                  <a:lnTo>
                    <a:pt x="74" y="47"/>
                  </a:lnTo>
                  <a:lnTo>
                    <a:pt x="74" y="55"/>
                  </a:lnTo>
                  <a:lnTo>
                    <a:pt x="74" y="66"/>
                  </a:lnTo>
                  <a:lnTo>
                    <a:pt x="74" y="72"/>
                  </a:lnTo>
                  <a:lnTo>
                    <a:pt x="74" y="79"/>
                  </a:lnTo>
                  <a:lnTo>
                    <a:pt x="74" y="81"/>
                  </a:lnTo>
                  <a:lnTo>
                    <a:pt x="72" y="81"/>
                  </a:lnTo>
                  <a:lnTo>
                    <a:pt x="71" y="81"/>
                  </a:lnTo>
                  <a:lnTo>
                    <a:pt x="71" y="79"/>
                  </a:lnTo>
                  <a:lnTo>
                    <a:pt x="69" y="78"/>
                  </a:lnTo>
                  <a:lnTo>
                    <a:pt x="69" y="74"/>
                  </a:lnTo>
                  <a:lnTo>
                    <a:pt x="69" y="72"/>
                  </a:lnTo>
                  <a:lnTo>
                    <a:pt x="67" y="69"/>
                  </a:lnTo>
                  <a:lnTo>
                    <a:pt x="65" y="67"/>
                  </a:lnTo>
                  <a:lnTo>
                    <a:pt x="62" y="66"/>
                  </a:lnTo>
                  <a:lnTo>
                    <a:pt x="59" y="66"/>
                  </a:lnTo>
                  <a:lnTo>
                    <a:pt x="31" y="66"/>
                  </a:lnTo>
                  <a:lnTo>
                    <a:pt x="29" y="66"/>
                  </a:lnTo>
                  <a:lnTo>
                    <a:pt x="29" y="67"/>
                  </a:lnTo>
                  <a:lnTo>
                    <a:pt x="28" y="69"/>
                  </a:lnTo>
                  <a:lnTo>
                    <a:pt x="28" y="71"/>
                  </a:lnTo>
                  <a:lnTo>
                    <a:pt x="28" y="103"/>
                  </a:lnTo>
                  <a:lnTo>
                    <a:pt x="28" y="109"/>
                  </a:lnTo>
                  <a:lnTo>
                    <a:pt x="28" y="112"/>
                  </a:lnTo>
                  <a:lnTo>
                    <a:pt x="29" y="114"/>
                  </a:lnTo>
                  <a:lnTo>
                    <a:pt x="31" y="117"/>
                  </a:lnTo>
                  <a:lnTo>
                    <a:pt x="33" y="117"/>
                  </a:lnTo>
                  <a:lnTo>
                    <a:pt x="36" y="119"/>
                  </a:lnTo>
                  <a:lnTo>
                    <a:pt x="41" y="119"/>
                  </a:lnTo>
                  <a:lnTo>
                    <a:pt x="62" y="117"/>
                  </a:lnTo>
                  <a:lnTo>
                    <a:pt x="77" y="112"/>
                  </a:lnTo>
                  <a:lnTo>
                    <a:pt x="84" y="107"/>
                  </a:lnTo>
                  <a:lnTo>
                    <a:pt x="89" y="103"/>
                  </a:lnTo>
                  <a:lnTo>
                    <a:pt x="91" y="100"/>
                  </a:lnTo>
                  <a:lnTo>
                    <a:pt x="93" y="102"/>
                  </a:lnTo>
                  <a:lnTo>
                    <a:pt x="93" y="103"/>
                  </a:lnTo>
                  <a:lnTo>
                    <a:pt x="91" y="109"/>
                  </a:lnTo>
                  <a:lnTo>
                    <a:pt x="88" y="115"/>
                  </a:lnTo>
                  <a:lnTo>
                    <a:pt x="84" y="121"/>
                  </a:lnTo>
                  <a:lnTo>
                    <a:pt x="81" y="124"/>
                  </a:lnTo>
                  <a:lnTo>
                    <a:pt x="76" y="126"/>
                  </a:lnTo>
                  <a:lnTo>
                    <a:pt x="72" y="126"/>
                  </a:lnTo>
                  <a:lnTo>
                    <a:pt x="67" y="126"/>
                  </a:lnTo>
                  <a:lnTo>
                    <a:pt x="47" y="126"/>
                  </a:lnTo>
                  <a:lnTo>
                    <a:pt x="26" y="126"/>
                  </a:lnTo>
                  <a:lnTo>
                    <a:pt x="16" y="126"/>
                  </a:lnTo>
                  <a:lnTo>
                    <a:pt x="4" y="126"/>
                  </a:lnTo>
                  <a:lnTo>
                    <a:pt x="2" y="126"/>
                  </a:lnTo>
                  <a:lnTo>
                    <a:pt x="2" y="124"/>
                  </a:lnTo>
                  <a:lnTo>
                    <a:pt x="4" y="122"/>
                  </a:lnTo>
                  <a:lnTo>
                    <a:pt x="5" y="121"/>
                  </a:lnTo>
                  <a:lnTo>
                    <a:pt x="9" y="121"/>
                  </a:lnTo>
                  <a:lnTo>
                    <a:pt x="12" y="117"/>
                  </a:lnTo>
                  <a:lnTo>
                    <a:pt x="14" y="114"/>
                  </a:lnTo>
                  <a:lnTo>
                    <a:pt x="14" y="110"/>
                  </a:lnTo>
                  <a:lnTo>
                    <a:pt x="14" y="103"/>
                  </a:lnTo>
                  <a:lnTo>
                    <a:pt x="14" y="23"/>
                  </a:lnTo>
                  <a:lnTo>
                    <a:pt x="14" y="19"/>
                  </a:lnTo>
                  <a:lnTo>
                    <a:pt x="14" y="14"/>
                  </a:lnTo>
                  <a:lnTo>
                    <a:pt x="14" y="11"/>
                  </a:lnTo>
                  <a:lnTo>
                    <a:pt x="12" y="9"/>
                  </a:lnTo>
                  <a:lnTo>
                    <a:pt x="9" y="6"/>
                  </a:lnTo>
                  <a:lnTo>
                    <a:pt x="5" y="6"/>
                  </a:lnTo>
                  <a:lnTo>
                    <a:pt x="4" y="4"/>
                  </a:lnTo>
                  <a:lnTo>
                    <a:pt x="2" y="4"/>
                  </a:lnTo>
                  <a:lnTo>
                    <a:pt x="0" y="4"/>
                  </a:lnTo>
                  <a:lnTo>
                    <a:pt x="0" y="2"/>
                  </a:lnTo>
                  <a:lnTo>
                    <a:pt x="0" y="0"/>
                  </a:lnTo>
                  <a:lnTo>
                    <a:pt x="2" y="0"/>
                  </a:lnTo>
                  <a:lnTo>
                    <a:pt x="5" y="0"/>
                  </a:lnTo>
                  <a:lnTo>
                    <a:pt x="26" y="0"/>
                  </a:lnTo>
                  <a:lnTo>
                    <a:pt x="41" y="0"/>
                  </a:lnTo>
                  <a:lnTo>
                    <a:pt x="50" y="0"/>
                  </a:lnTo>
                  <a:lnTo>
                    <a:pt x="57" y="0"/>
                  </a:lnTo>
                  <a:lnTo>
                    <a:pt x="60" y="0"/>
                  </a:lnTo>
                  <a:lnTo>
                    <a:pt x="65" y="0"/>
                  </a:lnTo>
                  <a:lnTo>
                    <a:pt x="71" y="0"/>
                  </a:lnTo>
                  <a:lnTo>
                    <a:pt x="77" y="0"/>
                  </a:lnTo>
                  <a:lnTo>
                    <a:pt x="81" y="0"/>
                  </a:lnTo>
                  <a:lnTo>
                    <a:pt x="83" y="0"/>
                  </a:lnTo>
                  <a:lnTo>
                    <a:pt x="83" y="2"/>
                  </a:lnTo>
                  <a:lnTo>
                    <a:pt x="83" y="4"/>
                  </a:lnTo>
                  <a:lnTo>
                    <a:pt x="83" y="11"/>
                  </a:lnTo>
                  <a:lnTo>
                    <a:pt x="83" y="16"/>
                  </a:lnTo>
                  <a:lnTo>
                    <a:pt x="83" y="21"/>
                  </a:lnTo>
                  <a:lnTo>
                    <a:pt x="81" y="23"/>
                  </a:lnTo>
                  <a:lnTo>
                    <a:pt x="81" y="24"/>
                  </a:lnTo>
                  <a:lnTo>
                    <a:pt x="79" y="24"/>
                  </a:lnTo>
                  <a:lnTo>
                    <a:pt x="77" y="24"/>
                  </a:lnTo>
                  <a:lnTo>
                    <a:pt x="77" y="23"/>
                  </a:lnTo>
                  <a:lnTo>
                    <a:pt x="77" y="21"/>
                  </a:lnTo>
                  <a:lnTo>
                    <a:pt x="77" y="18"/>
                  </a:lnTo>
                  <a:lnTo>
                    <a:pt x="76" y="14"/>
                  </a:lnTo>
                  <a:lnTo>
                    <a:pt x="76" y="12"/>
                  </a:lnTo>
                  <a:lnTo>
                    <a:pt x="71" y="9"/>
                  </a:lnTo>
                  <a:lnTo>
                    <a:pt x="62" y="7"/>
                  </a:lnTo>
                  <a:lnTo>
                    <a:pt x="52" y="7"/>
                  </a:lnTo>
                  <a:lnTo>
                    <a:pt x="45" y="7"/>
                  </a:lnTo>
                  <a:lnTo>
                    <a:pt x="38" y="7"/>
                  </a:lnTo>
                  <a:lnTo>
                    <a:pt x="33" y="7"/>
                  </a:lnTo>
                  <a:lnTo>
                    <a:pt x="31" y="9"/>
                  </a:lnTo>
                  <a:lnTo>
                    <a:pt x="29" y="11"/>
                  </a:lnTo>
                  <a:lnTo>
                    <a:pt x="28" y="14"/>
                  </a:lnTo>
                  <a:lnTo>
                    <a:pt x="28" y="19"/>
                  </a:lnTo>
                  <a:lnTo>
                    <a:pt x="28" y="52"/>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2" name="Freeform 16"/>
            <p:cNvSpPr>
              <a:spLocks noEditPoints="1"/>
            </p:cNvSpPr>
            <p:nvPr userDrawn="1"/>
          </p:nvSpPr>
          <p:spPr bwMode="auto">
            <a:xfrm>
              <a:off x="5251" y="4086"/>
              <a:ext cx="57" cy="62"/>
            </a:xfrm>
            <a:custGeom>
              <a:avLst/>
              <a:gdLst>
                <a:gd name="T0" fmla="*/ 0 w 115"/>
                <a:gd name="T1" fmla="*/ 0 h 126"/>
                <a:gd name="T2" fmla="*/ 0 w 115"/>
                <a:gd name="T3" fmla="*/ 0 h 126"/>
                <a:gd name="T4" fmla="*/ 0 w 115"/>
                <a:gd name="T5" fmla="*/ 0 h 126"/>
                <a:gd name="T6" fmla="*/ 0 w 115"/>
                <a:gd name="T7" fmla="*/ 0 h 126"/>
                <a:gd name="T8" fmla="*/ 0 w 115"/>
                <a:gd name="T9" fmla="*/ 0 h 126"/>
                <a:gd name="T10" fmla="*/ 0 w 115"/>
                <a:gd name="T11" fmla="*/ 0 h 126"/>
                <a:gd name="T12" fmla="*/ 0 w 115"/>
                <a:gd name="T13" fmla="*/ 0 h 126"/>
                <a:gd name="T14" fmla="*/ 0 w 115"/>
                <a:gd name="T15" fmla="*/ 0 h 126"/>
                <a:gd name="T16" fmla="*/ 0 w 115"/>
                <a:gd name="T17" fmla="*/ 0 h 126"/>
                <a:gd name="T18" fmla="*/ 0 w 115"/>
                <a:gd name="T19" fmla="*/ 0 h 126"/>
                <a:gd name="T20" fmla="*/ 0 w 115"/>
                <a:gd name="T21" fmla="*/ 0 h 126"/>
                <a:gd name="T22" fmla="*/ 0 w 115"/>
                <a:gd name="T23" fmla="*/ 0 h 126"/>
                <a:gd name="T24" fmla="*/ 0 w 115"/>
                <a:gd name="T25" fmla="*/ 0 h 126"/>
                <a:gd name="T26" fmla="*/ 0 w 115"/>
                <a:gd name="T27" fmla="*/ 0 h 126"/>
                <a:gd name="T28" fmla="*/ 0 w 115"/>
                <a:gd name="T29" fmla="*/ 0 h 126"/>
                <a:gd name="T30" fmla="*/ 0 w 115"/>
                <a:gd name="T31" fmla="*/ 0 h 126"/>
                <a:gd name="T32" fmla="*/ 0 w 115"/>
                <a:gd name="T33" fmla="*/ 0 h 126"/>
                <a:gd name="T34" fmla="*/ 0 w 115"/>
                <a:gd name="T35" fmla="*/ 0 h 126"/>
                <a:gd name="T36" fmla="*/ 0 w 115"/>
                <a:gd name="T37" fmla="*/ 0 h 126"/>
                <a:gd name="T38" fmla="*/ 0 w 115"/>
                <a:gd name="T39" fmla="*/ 0 h 126"/>
                <a:gd name="T40" fmla="*/ 0 w 115"/>
                <a:gd name="T41" fmla="*/ 0 h 126"/>
                <a:gd name="T42" fmla="*/ 0 w 115"/>
                <a:gd name="T43" fmla="*/ 0 h 126"/>
                <a:gd name="T44" fmla="*/ 0 w 115"/>
                <a:gd name="T45" fmla="*/ 0 h 126"/>
                <a:gd name="T46" fmla="*/ 0 w 115"/>
                <a:gd name="T47" fmla="*/ 0 h 126"/>
                <a:gd name="T48" fmla="*/ 0 w 115"/>
                <a:gd name="T49" fmla="*/ 0 h 126"/>
                <a:gd name="T50" fmla="*/ 0 w 115"/>
                <a:gd name="T51" fmla="*/ 0 h 126"/>
                <a:gd name="T52" fmla="*/ 0 w 115"/>
                <a:gd name="T53" fmla="*/ 0 h 126"/>
                <a:gd name="T54" fmla="*/ 0 w 115"/>
                <a:gd name="T55" fmla="*/ 0 h 126"/>
                <a:gd name="T56" fmla="*/ 0 w 115"/>
                <a:gd name="T57" fmla="*/ 0 h 126"/>
                <a:gd name="T58" fmla="*/ 0 w 115"/>
                <a:gd name="T59" fmla="*/ 0 h 126"/>
                <a:gd name="T60" fmla="*/ 0 w 115"/>
                <a:gd name="T61" fmla="*/ 0 h 126"/>
                <a:gd name="T62" fmla="*/ 0 w 115"/>
                <a:gd name="T63" fmla="*/ 0 h 126"/>
                <a:gd name="T64" fmla="*/ 0 w 115"/>
                <a:gd name="T65" fmla="*/ 0 h 126"/>
                <a:gd name="T66" fmla="*/ 0 w 115"/>
                <a:gd name="T67" fmla="*/ 0 h 126"/>
                <a:gd name="T68" fmla="*/ 0 w 115"/>
                <a:gd name="T69" fmla="*/ 0 h 126"/>
                <a:gd name="T70" fmla="*/ 0 w 115"/>
                <a:gd name="T71" fmla="*/ 0 h 126"/>
                <a:gd name="T72" fmla="*/ 0 w 115"/>
                <a:gd name="T73" fmla="*/ 0 h 126"/>
                <a:gd name="T74" fmla="*/ 0 w 115"/>
                <a:gd name="T75" fmla="*/ 0 h 126"/>
                <a:gd name="T76" fmla="*/ 0 w 115"/>
                <a:gd name="T77" fmla="*/ 0 h 126"/>
                <a:gd name="T78" fmla="*/ 0 w 115"/>
                <a:gd name="T79" fmla="*/ 0 h 126"/>
                <a:gd name="T80" fmla="*/ 0 w 115"/>
                <a:gd name="T81" fmla="*/ 0 h 126"/>
                <a:gd name="T82" fmla="*/ 0 w 115"/>
                <a:gd name="T83" fmla="*/ 0 h 126"/>
                <a:gd name="T84" fmla="*/ 0 w 115"/>
                <a:gd name="T85" fmla="*/ 0 h 126"/>
                <a:gd name="T86" fmla="*/ 0 w 115"/>
                <a:gd name="T87" fmla="*/ 0 h 126"/>
                <a:gd name="T88" fmla="*/ 0 w 115"/>
                <a:gd name="T89" fmla="*/ 0 h 126"/>
                <a:gd name="T90" fmla="*/ 0 w 115"/>
                <a:gd name="T91" fmla="*/ 0 h 126"/>
                <a:gd name="T92" fmla="*/ 0 w 115"/>
                <a:gd name="T93" fmla="*/ 0 h 126"/>
                <a:gd name="T94" fmla="*/ 0 w 115"/>
                <a:gd name="T95" fmla="*/ 0 h 126"/>
                <a:gd name="T96" fmla="*/ 0 w 115"/>
                <a:gd name="T97" fmla="*/ 0 h 126"/>
                <a:gd name="T98" fmla="*/ 0 w 115"/>
                <a:gd name="T99" fmla="*/ 0 h 126"/>
                <a:gd name="T100" fmla="*/ 0 w 115"/>
                <a:gd name="T101" fmla="*/ 0 h 126"/>
                <a:gd name="T102" fmla="*/ 0 w 115"/>
                <a:gd name="T103" fmla="*/ 0 h 126"/>
                <a:gd name="T104" fmla="*/ 0 w 115"/>
                <a:gd name="T105" fmla="*/ 0 h 126"/>
                <a:gd name="T106" fmla="*/ 0 w 115"/>
                <a:gd name="T107" fmla="*/ 0 h 126"/>
                <a:gd name="T108" fmla="*/ 0 w 115"/>
                <a:gd name="T109" fmla="*/ 0 h 126"/>
                <a:gd name="T110" fmla="*/ 0 w 115"/>
                <a:gd name="T111" fmla="*/ 0 h 126"/>
                <a:gd name="T112" fmla="*/ 0 w 115"/>
                <a:gd name="T113" fmla="*/ 0 h 126"/>
                <a:gd name="T114" fmla="*/ 0 w 115"/>
                <a:gd name="T115" fmla="*/ 0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5" h="126">
                  <a:moveTo>
                    <a:pt x="29" y="12"/>
                  </a:moveTo>
                  <a:lnTo>
                    <a:pt x="29" y="9"/>
                  </a:lnTo>
                  <a:lnTo>
                    <a:pt x="31" y="7"/>
                  </a:lnTo>
                  <a:lnTo>
                    <a:pt x="32" y="6"/>
                  </a:lnTo>
                  <a:lnTo>
                    <a:pt x="36" y="6"/>
                  </a:lnTo>
                  <a:lnTo>
                    <a:pt x="39" y="6"/>
                  </a:lnTo>
                  <a:lnTo>
                    <a:pt x="51" y="7"/>
                  </a:lnTo>
                  <a:lnTo>
                    <a:pt x="61" y="12"/>
                  </a:lnTo>
                  <a:lnTo>
                    <a:pt x="70" y="21"/>
                  </a:lnTo>
                  <a:lnTo>
                    <a:pt x="73" y="35"/>
                  </a:lnTo>
                  <a:lnTo>
                    <a:pt x="72" y="42"/>
                  </a:lnTo>
                  <a:lnTo>
                    <a:pt x="70" y="48"/>
                  </a:lnTo>
                  <a:lnTo>
                    <a:pt x="67" y="52"/>
                  </a:lnTo>
                  <a:lnTo>
                    <a:pt x="63" y="55"/>
                  </a:lnTo>
                  <a:lnTo>
                    <a:pt x="60" y="59"/>
                  </a:lnTo>
                  <a:lnTo>
                    <a:pt x="55" y="59"/>
                  </a:lnTo>
                  <a:lnTo>
                    <a:pt x="51" y="60"/>
                  </a:lnTo>
                  <a:lnTo>
                    <a:pt x="48" y="60"/>
                  </a:lnTo>
                  <a:lnTo>
                    <a:pt x="44" y="60"/>
                  </a:lnTo>
                  <a:lnTo>
                    <a:pt x="39" y="60"/>
                  </a:lnTo>
                  <a:lnTo>
                    <a:pt x="36" y="60"/>
                  </a:lnTo>
                  <a:lnTo>
                    <a:pt x="32" y="60"/>
                  </a:lnTo>
                  <a:lnTo>
                    <a:pt x="29" y="59"/>
                  </a:lnTo>
                  <a:lnTo>
                    <a:pt x="29" y="57"/>
                  </a:lnTo>
                  <a:lnTo>
                    <a:pt x="29" y="12"/>
                  </a:lnTo>
                  <a:close/>
                  <a:moveTo>
                    <a:pt x="63" y="62"/>
                  </a:moveTo>
                  <a:lnTo>
                    <a:pt x="75" y="54"/>
                  </a:lnTo>
                  <a:lnTo>
                    <a:pt x="84" y="43"/>
                  </a:lnTo>
                  <a:lnTo>
                    <a:pt x="85" y="31"/>
                  </a:lnTo>
                  <a:lnTo>
                    <a:pt x="84" y="16"/>
                  </a:lnTo>
                  <a:lnTo>
                    <a:pt x="75" y="7"/>
                  </a:lnTo>
                  <a:lnTo>
                    <a:pt x="67" y="2"/>
                  </a:lnTo>
                  <a:lnTo>
                    <a:pt x="56" y="0"/>
                  </a:lnTo>
                  <a:lnTo>
                    <a:pt x="48" y="0"/>
                  </a:lnTo>
                  <a:lnTo>
                    <a:pt x="44" y="0"/>
                  </a:lnTo>
                  <a:lnTo>
                    <a:pt x="29" y="0"/>
                  </a:lnTo>
                  <a:lnTo>
                    <a:pt x="13" y="0"/>
                  </a:lnTo>
                  <a:lnTo>
                    <a:pt x="10" y="0"/>
                  </a:lnTo>
                  <a:lnTo>
                    <a:pt x="7" y="0"/>
                  </a:lnTo>
                  <a:lnTo>
                    <a:pt x="5" y="0"/>
                  </a:lnTo>
                  <a:lnTo>
                    <a:pt x="3" y="0"/>
                  </a:lnTo>
                  <a:lnTo>
                    <a:pt x="0" y="0"/>
                  </a:lnTo>
                  <a:lnTo>
                    <a:pt x="0" y="2"/>
                  </a:lnTo>
                  <a:lnTo>
                    <a:pt x="0" y="4"/>
                  </a:lnTo>
                  <a:lnTo>
                    <a:pt x="1" y="4"/>
                  </a:lnTo>
                  <a:lnTo>
                    <a:pt x="3" y="6"/>
                  </a:lnTo>
                  <a:lnTo>
                    <a:pt x="5" y="6"/>
                  </a:lnTo>
                  <a:lnTo>
                    <a:pt x="8" y="6"/>
                  </a:lnTo>
                  <a:lnTo>
                    <a:pt x="10" y="7"/>
                  </a:lnTo>
                  <a:lnTo>
                    <a:pt x="12" y="9"/>
                  </a:lnTo>
                  <a:lnTo>
                    <a:pt x="13" y="12"/>
                  </a:lnTo>
                  <a:lnTo>
                    <a:pt x="15" y="18"/>
                  </a:lnTo>
                  <a:lnTo>
                    <a:pt x="15" y="109"/>
                  </a:lnTo>
                  <a:lnTo>
                    <a:pt x="13" y="114"/>
                  </a:lnTo>
                  <a:lnTo>
                    <a:pt x="12" y="115"/>
                  </a:lnTo>
                  <a:lnTo>
                    <a:pt x="10" y="119"/>
                  </a:lnTo>
                  <a:lnTo>
                    <a:pt x="8" y="121"/>
                  </a:lnTo>
                  <a:lnTo>
                    <a:pt x="5" y="121"/>
                  </a:lnTo>
                  <a:lnTo>
                    <a:pt x="3" y="122"/>
                  </a:lnTo>
                  <a:lnTo>
                    <a:pt x="1" y="122"/>
                  </a:lnTo>
                  <a:lnTo>
                    <a:pt x="1" y="124"/>
                  </a:lnTo>
                  <a:lnTo>
                    <a:pt x="1" y="126"/>
                  </a:lnTo>
                  <a:lnTo>
                    <a:pt x="3" y="126"/>
                  </a:lnTo>
                  <a:lnTo>
                    <a:pt x="13" y="126"/>
                  </a:lnTo>
                  <a:lnTo>
                    <a:pt x="24" y="126"/>
                  </a:lnTo>
                  <a:lnTo>
                    <a:pt x="31" y="126"/>
                  </a:lnTo>
                  <a:lnTo>
                    <a:pt x="37" y="126"/>
                  </a:lnTo>
                  <a:lnTo>
                    <a:pt x="41" y="126"/>
                  </a:lnTo>
                  <a:lnTo>
                    <a:pt x="43" y="126"/>
                  </a:lnTo>
                  <a:lnTo>
                    <a:pt x="44" y="126"/>
                  </a:lnTo>
                  <a:lnTo>
                    <a:pt x="46" y="126"/>
                  </a:lnTo>
                  <a:lnTo>
                    <a:pt x="48" y="124"/>
                  </a:lnTo>
                  <a:lnTo>
                    <a:pt x="46" y="122"/>
                  </a:lnTo>
                  <a:lnTo>
                    <a:pt x="44" y="122"/>
                  </a:lnTo>
                  <a:lnTo>
                    <a:pt x="43" y="121"/>
                  </a:lnTo>
                  <a:lnTo>
                    <a:pt x="39" y="121"/>
                  </a:lnTo>
                  <a:lnTo>
                    <a:pt x="36" y="121"/>
                  </a:lnTo>
                  <a:lnTo>
                    <a:pt x="34" y="119"/>
                  </a:lnTo>
                  <a:lnTo>
                    <a:pt x="31" y="117"/>
                  </a:lnTo>
                  <a:lnTo>
                    <a:pt x="29" y="114"/>
                  </a:lnTo>
                  <a:lnTo>
                    <a:pt x="29" y="109"/>
                  </a:lnTo>
                  <a:lnTo>
                    <a:pt x="29" y="71"/>
                  </a:lnTo>
                  <a:lnTo>
                    <a:pt x="29" y="69"/>
                  </a:lnTo>
                  <a:lnTo>
                    <a:pt x="29" y="67"/>
                  </a:lnTo>
                  <a:lnTo>
                    <a:pt x="31" y="67"/>
                  </a:lnTo>
                  <a:lnTo>
                    <a:pt x="32" y="66"/>
                  </a:lnTo>
                  <a:lnTo>
                    <a:pt x="41" y="66"/>
                  </a:lnTo>
                  <a:lnTo>
                    <a:pt x="46" y="66"/>
                  </a:lnTo>
                  <a:lnTo>
                    <a:pt x="49" y="67"/>
                  </a:lnTo>
                  <a:lnTo>
                    <a:pt x="51" y="67"/>
                  </a:lnTo>
                  <a:lnTo>
                    <a:pt x="53" y="69"/>
                  </a:lnTo>
                  <a:lnTo>
                    <a:pt x="55" y="72"/>
                  </a:lnTo>
                  <a:lnTo>
                    <a:pt x="56" y="76"/>
                  </a:lnTo>
                  <a:lnTo>
                    <a:pt x="77" y="107"/>
                  </a:lnTo>
                  <a:lnTo>
                    <a:pt x="80" y="112"/>
                  </a:lnTo>
                  <a:lnTo>
                    <a:pt x="84" y="117"/>
                  </a:lnTo>
                  <a:lnTo>
                    <a:pt x="87" y="121"/>
                  </a:lnTo>
                  <a:lnTo>
                    <a:pt x="92" y="124"/>
                  </a:lnTo>
                  <a:lnTo>
                    <a:pt x="97" y="126"/>
                  </a:lnTo>
                  <a:lnTo>
                    <a:pt x="103" y="126"/>
                  </a:lnTo>
                  <a:lnTo>
                    <a:pt x="106" y="126"/>
                  </a:lnTo>
                  <a:lnTo>
                    <a:pt x="108" y="126"/>
                  </a:lnTo>
                  <a:lnTo>
                    <a:pt x="111" y="126"/>
                  </a:lnTo>
                  <a:lnTo>
                    <a:pt x="115" y="126"/>
                  </a:lnTo>
                  <a:lnTo>
                    <a:pt x="115" y="124"/>
                  </a:lnTo>
                  <a:lnTo>
                    <a:pt x="115" y="122"/>
                  </a:lnTo>
                  <a:lnTo>
                    <a:pt x="113" y="122"/>
                  </a:lnTo>
                  <a:lnTo>
                    <a:pt x="111" y="122"/>
                  </a:lnTo>
                  <a:lnTo>
                    <a:pt x="109" y="121"/>
                  </a:lnTo>
                  <a:lnTo>
                    <a:pt x="106" y="119"/>
                  </a:lnTo>
                  <a:lnTo>
                    <a:pt x="103" y="117"/>
                  </a:lnTo>
                  <a:lnTo>
                    <a:pt x="97" y="114"/>
                  </a:lnTo>
                  <a:lnTo>
                    <a:pt x="94" y="107"/>
                  </a:lnTo>
                  <a:lnTo>
                    <a:pt x="63" y="62"/>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3" name="Freeform 17"/>
            <p:cNvSpPr>
              <a:spLocks/>
            </p:cNvSpPr>
            <p:nvPr userDrawn="1"/>
          </p:nvSpPr>
          <p:spPr bwMode="auto">
            <a:xfrm>
              <a:off x="5314" y="4085"/>
              <a:ext cx="43" cy="66"/>
            </a:xfrm>
            <a:custGeom>
              <a:avLst/>
              <a:gdLst>
                <a:gd name="T0" fmla="*/ 0 w 85"/>
                <a:gd name="T1" fmla="*/ 1 h 128"/>
                <a:gd name="T2" fmla="*/ 1 w 85"/>
                <a:gd name="T3" fmla="*/ 1 h 128"/>
                <a:gd name="T4" fmla="*/ 1 w 85"/>
                <a:gd name="T5" fmla="*/ 1 h 128"/>
                <a:gd name="T6" fmla="*/ 1 w 85"/>
                <a:gd name="T7" fmla="*/ 1 h 128"/>
                <a:gd name="T8" fmla="*/ 1 w 85"/>
                <a:gd name="T9" fmla="*/ 2 h 128"/>
                <a:gd name="T10" fmla="*/ 1 w 85"/>
                <a:gd name="T11" fmla="*/ 2 h 128"/>
                <a:gd name="T12" fmla="*/ 1 w 85"/>
                <a:gd name="T13" fmla="*/ 1 h 128"/>
                <a:gd name="T14" fmla="*/ 1 w 85"/>
                <a:gd name="T15" fmla="*/ 1 h 128"/>
                <a:gd name="T16" fmla="*/ 1 w 85"/>
                <a:gd name="T17" fmla="*/ 1 h 128"/>
                <a:gd name="T18" fmla="*/ 1 w 85"/>
                <a:gd name="T19" fmla="*/ 1 h 128"/>
                <a:gd name="T20" fmla="*/ 1 w 85"/>
                <a:gd name="T21" fmla="*/ 1 h 128"/>
                <a:gd name="T22" fmla="*/ 1 w 85"/>
                <a:gd name="T23" fmla="*/ 1 h 128"/>
                <a:gd name="T24" fmla="*/ 1 w 85"/>
                <a:gd name="T25" fmla="*/ 1 h 128"/>
                <a:gd name="T26" fmla="*/ 1 w 85"/>
                <a:gd name="T27" fmla="*/ 0 h 128"/>
                <a:gd name="T28" fmla="*/ 1 w 85"/>
                <a:gd name="T29" fmla="*/ 1 h 128"/>
                <a:gd name="T30" fmla="*/ 1 w 85"/>
                <a:gd name="T31" fmla="*/ 1 h 128"/>
                <a:gd name="T32" fmla="*/ 1 w 85"/>
                <a:gd name="T33" fmla="*/ 1 h 128"/>
                <a:gd name="T34" fmla="*/ 1 w 85"/>
                <a:gd name="T35" fmla="*/ 1 h 128"/>
                <a:gd name="T36" fmla="*/ 1 w 85"/>
                <a:gd name="T37" fmla="*/ 1 h 128"/>
                <a:gd name="T38" fmla="*/ 1 w 85"/>
                <a:gd name="T39" fmla="*/ 1 h 128"/>
                <a:gd name="T40" fmla="*/ 1 w 85"/>
                <a:gd name="T41" fmla="*/ 1 h 128"/>
                <a:gd name="T42" fmla="*/ 1 w 85"/>
                <a:gd name="T43" fmla="*/ 1 h 128"/>
                <a:gd name="T44" fmla="*/ 1 w 85"/>
                <a:gd name="T45" fmla="*/ 1 h 128"/>
                <a:gd name="T46" fmla="*/ 1 w 85"/>
                <a:gd name="T47" fmla="*/ 1 h 128"/>
                <a:gd name="T48" fmla="*/ 1 w 85"/>
                <a:gd name="T49" fmla="*/ 1 h 128"/>
                <a:gd name="T50" fmla="*/ 1 w 85"/>
                <a:gd name="T51" fmla="*/ 1 h 128"/>
                <a:gd name="T52" fmla="*/ 1 w 85"/>
                <a:gd name="T53" fmla="*/ 1 h 128"/>
                <a:gd name="T54" fmla="*/ 1 w 85"/>
                <a:gd name="T55" fmla="*/ 1 h 128"/>
                <a:gd name="T56" fmla="*/ 1 w 85"/>
                <a:gd name="T57" fmla="*/ 1 h 128"/>
                <a:gd name="T58" fmla="*/ 1 w 85"/>
                <a:gd name="T59" fmla="*/ 1 h 128"/>
                <a:gd name="T60" fmla="*/ 1 w 85"/>
                <a:gd name="T61" fmla="*/ 2 h 128"/>
                <a:gd name="T62" fmla="*/ 1 w 85"/>
                <a:gd name="T63" fmla="*/ 2 h 128"/>
                <a:gd name="T64" fmla="*/ 1 w 85"/>
                <a:gd name="T65" fmla="*/ 1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5" h="128">
                  <a:moveTo>
                    <a:pt x="0" y="96"/>
                  </a:moveTo>
                  <a:lnTo>
                    <a:pt x="0" y="92"/>
                  </a:lnTo>
                  <a:lnTo>
                    <a:pt x="0" y="91"/>
                  </a:lnTo>
                  <a:lnTo>
                    <a:pt x="1" y="91"/>
                  </a:lnTo>
                  <a:lnTo>
                    <a:pt x="3" y="91"/>
                  </a:lnTo>
                  <a:lnTo>
                    <a:pt x="3" y="92"/>
                  </a:lnTo>
                  <a:lnTo>
                    <a:pt x="5" y="96"/>
                  </a:lnTo>
                  <a:lnTo>
                    <a:pt x="8" y="104"/>
                  </a:lnTo>
                  <a:lnTo>
                    <a:pt x="15" y="113"/>
                  </a:lnTo>
                  <a:lnTo>
                    <a:pt x="25" y="120"/>
                  </a:lnTo>
                  <a:lnTo>
                    <a:pt x="42" y="123"/>
                  </a:lnTo>
                  <a:lnTo>
                    <a:pt x="54" y="122"/>
                  </a:lnTo>
                  <a:lnTo>
                    <a:pt x="65" y="116"/>
                  </a:lnTo>
                  <a:lnTo>
                    <a:pt x="73" y="106"/>
                  </a:lnTo>
                  <a:lnTo>
                    <a:pt x="75" y="94"/>
                  </a:lnTo>
                  <a:lnTo>
                    <a:pt x="72" y="84"/>
                  </a:lnTo>
                  <a:lnTo>
                    <a:pt x="65" y="77"/>
                  </a:lnTo>
                  <a:lnTo>
                    <a:pt x="53" y="72"/>
                  </a:lnTo>
                  <a:lnTo>
                    <a:pt x="39" y="68"/>
                  </a:lnTo>
                  <a:lnTo>
                    <a:pt x="25" y="63"/>
                  </a:lnTo>
                  <a:lnTo>
                    <a:pt x="15" y="58"/>
                  </a:lnTo>
                  <a:lnTo>
                    <a:pt x="6" y="48"/>
                  </a:lnTo>
                  <a:lnTo>
                    <a:pt x="3" y="32"/>
                  </a:lnTo>
                  <a:lnTo>
                    <a:pt x="6" y="19"/>
                  </a:lnTo>
                  <a:lnTo>
                    <a:pt x="15" y="8"/>
                  </a:lnTo>
                  <a:lnTo>
                    <a:pt x="27" y="1"/>
                  </a:lnTo>
                  <a:lnTo>
                    <a:pt x="42" y="0"/>
                  </a:lnTo>
                  <a:lnTo>
                    <a:pt x="56" y="0"/>
                  </a:lnTo>
                  <a:lnTo>
                    <a:pt x="65" y="3"/>
                  </a:lnTo>
                  <a:lnTo>
                    <a:pt x="70" y="5"/>
                  </a:lnTo>
                  <a:lnTo>
                    <a:pt x="73" y="5"/>
                  </a:lnTo>
                  <a:lnTo>
                    <a:pt x="75" y="5"/>
                  </a:lnTo>
                  <a:lnTo>
                    <a:pt x="77" y="3"/>
                  </a:lnTo>
                  <a:lnTo>
                    <a:pt x="78" y="5"/>
                  </a:lnTo>
                  <a:lnTo>
                    <a:pt x="78" y="7"/>
                  </a:lnTo>
                  <a:lnTo>
                    <a:pt x="82" y="31"/>
                  </a:lnTo>
                  <a:lnTo>
                    <a:pt x="82" y="32"/>
                  </a:lnTo>
                  <a:lnTo>
                    <a:pt x="80" y="32"/>
                  </a:lnTo>
                  <a:lnTo>
                    <a:pt x="78" y="32"/>
                  </a:lnTo>
                  <a:lnTo>
                    <a:pt x="77" y="32"/>
                  </a:lnTo>
                  <a:lnTo>
                    <a:pt x="77" y="31"/>
                  </a:lnTo>
                  <a:lnTo>
                    <a:pt x="75" y="27"/>
                  </a:lnTo>
                  <a:lnTo>
                    <a:pt x="68" y="15"/>
                  </a:lnTo>
                  <a:lnTo>
                    <a:pt x="56" y="7"/>
                  </a:lnTo>
                  <a:lnTo>
                    <a:pt x="41" y="5"/>
                  </a:lnTo>
                  <a:lnTo>
                    <a:pt x="30" y="7"/>
                  </a:lnTo>
                  <a:lnTo>
                    <a:pt x="22" y="10"/>
                  </a:lnTo>
                  <a:lnTo>
                    <a:pt x="15" y="17"/>
                  </a:lnTo>
                  <a:lnTo>
                    <a:pt x="12" y="27"/>
                  </a:lnTo>
                  <a:lnTo>
                    <a:pt x="15" y="37"/>
                  </a:lnTo>
                  <a:lnTo>
                    <a:pt x="24" y="44"/>
                  </a:lnTo>
                  <a:lnTo>
                    <a:pt x="36" y="49"/>
                  </a:lnTo>
                  <a:lnTo>
                    <a:pt x="49" y="53"/>
                  </a:lnTo>
                  <a:lnTo>
                    <a:pt x="61" y="58"/>
                  </a:lnTo>
                  <a:lnTo>
                    <a:pt x="73" y="65"/>
                  </a:lnTo>
                  <a:lnTo>
                    <a:pt x="82" y="75"/>
                  </a:lnTo>
                  <a:lnTo>
                    <a:pt x="85" y="91"/>
                  </a:lnTo>
                  <a:lnTo>
                    <a:pt x="84" y="101"/>
                  </a:lnTo>
                  <a:lnTo>
                    <a:pt x="78" y="111"/>
                  </a:lnTo>
                  <a:lnTo>
                    <a:pt x="70" y="120"/>
                  </a:lnTo>
                  <a:lnTo>
                    <a:pt x="54" y="127"/>
                  </a:lnTo>
                  <a:lnTo>
                    <a:pt x="34" y="128"/>
                  </a:lnTo>
                  <a:lnTo>
                    <a:pt x="20" y="127"/>
                  </a:lnTo>
                  <a:lnTo>
                    <a:pt x="8" y="123"/>
                  </a:lnTo>
                  <a:lnTo>
                    <a:pt x="3" y="118"/>
                  </a:lnTo>
                  <a:lnTo>
                    <a:pt x="0" y="96"/>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4" name="Freeform 18"/>
            <p:cNvSpPr>
              <a:spLocks/>
            </p:cNvSpPr>
            <p:nvPr userDrawn="1"/>
          </p:nvSpPr>
          <p:spPr bwMode="auto">
            <a:xfrm>
              <a:off x="5366" y="4086"/>
              <a:ext cx="22" cy="62"/>
            </a:xfrm>
            <a:custGeom>
              <a:avLst/>
              <a:gdLst>
                <a:gd name="T0" fmla="*/ 0 w 45"/>
                <a:gd name="T1" fmla="*/ 0 h 126"/>
                <a:gd name="T2" fmla="*/ 0 w 45"/>
                <a:gd name="T3" fmla="*/ 0 h 126"/>
                <a:gd name="T4" fmla="*/ 0 w 45"/>
                <a:gd name="T5" fmla="*/ 0 h 126"/>
                <a:gd name="T6" fmla="*/ 0 w 45"/>
                <a:gd name="T7" fmla="*/ 0 h 126"/>
                <a:gd name="T8" fmla="*/ 0 w 45"/>
                <a:gd name="T9" fmla="*/ 0 h 126"/>
                <a:gd name="T10" fmla="*/ 0 w 45"/>
                <a:gd name="T11" fmla="*/ 0 h 126"/>
                <a:gd name="T12" fmla="*/ 0 w 45"/>
                <a:gd name="T13" fmla="*/ 0 h 126"/>
                <a:gd name="T14" fmla="*/ 0 w 45"/>
                <a:gd name="T15" fmla="*/ 0 h 126"/>
                <a:gd name="T16" fmla="*/ 0 w 45"/>
                <a:gd name="T17" fmla="*/ 0 h 126"/>
                <a:gd name="T18" fmla="*/ 0 w 45"/>
                <a:gd name="T19" fmla="*/ 0 h 126"/>
                <a:gd name="T20" fmla="*/ 0 w 45"/>
                <a:gd name="T21" fmla="*/ 0 h 126"/>
                <a:gd name="T22" fmla="*/ 0 w 45"/>
                <a:gd name="T23" fmla="*/ 0 h 126"/>
                <a:gd name="T24" fmla="*/ 0 w 45"/>
                <a:gd name="T25" fmla="*/ 0 h 126"/>
                <a:gd name="T26" fmla="*/ 0 w 45"/>
                <a:gd name="T27" fmla="*/ 0 h 126"/>
                <a:gd name="T28" fmla="*/ 0 w 45"/>
                <a:gd name="T29" fmla="*/ 0 h 126"/>
                <a:gd name="T30" fmla="*/ 0 w 45"/>
                <a:gd name="T31" fmla="*/ 0 h 126"/>
                <a:gd name="T32" fmla="*/ 0 w 45"/>
                <a:gd name="T33" fmla="*/ 0 h 126"/>
                <a:gd name="T34" fmla="*/ 0 w 45"/>
                <a:gd name="T35" fmla="*/ 0 h 126"/>
                <a:gd name="T36" fmla="*/ 0 w 45"/>
                <a:gd name="T37" fmla="*/ 0 h 126"/>
                <a:gd name="T38" fmla="*/ 0 w 45"/>
                <a:gd name="T39" fmla="*/ 0 h 126"/>
                <a:gd name="T40" fmla="*/ 0 w 45"/>
                <a:gd name="T41" fmla="*/ 0 h 126"/>
                <a:gd name="T42" fmla="*/ 0 w 45"/>
                <a:gd name="T43" fmla="*/ 0 h 126"/>
                <a:gd name="T44" fmla="*/ 0 w 45"/>
                <a:gd name="T45" fmla="*/ 0 h 126"/>
                <a:gd name="T46" fmla="*/ 0 w 45"/>
                <a:gd name="T47" fmla="*/ 0 h 126"/>
                <a:gd name="T48" fmla="*/ 0 w 45"/>
                <a:gd name="T49" fmla="*/ 0 h 126"/>
                <a:gd name="T50" fmla="*/ 0 w 45"/>
                <a:gd name="T51" fmla="*/ 0 h 126"/>
                <a:gd name="T52" fmla="*/ 0 w 45"/>
                <a:gd name="T53" fmla="*/ 0 h 126"/>
                <a:gd name="T54" fmla="*/ 0 w 45"/>
                <a:gd name="T55" fmla="*/ 0 h 126"/>
                <a:gd name="T56" fmla="*/ 0 w 45"/>
                <a:gd name="T57" fmla="*/ 0 h 126"/>
                <a:gd name="T58" fmla="*/ 0 w 45"/>
                <a:gd name="T59" fmla="*/ 0 h 126"/>
                <a:gd name="T60" fmla="*/ 0 w 45"/>
                <a:gd name="T61" fmla="*/ 0 h 126"/>
                <a:gd name="T62" fmla="*/ 0 w 45"/>
                <a:gd name="T63" fmla="*/ 0 h 126"/>
                <a:gd name="T64" fmla="*/ 0 w 45"/>
                <a:gd name="T65" fmla="*/ 0 h 126"/>
                <a:gd name="T66" fmla="*/ 0 w 45"/>
                <a:gd name="T67" fmla="*/ 0 h 126"/>
                <a:gd name="T68" fmla="*/ 0 w 45"/>
                <a:gd name="T69" fmla="*/ 0 h 126"/>
                <a:gd name="T70" fmla="*/ 0 w 45"/>
                <a:gd name="T71" fmla="*/ 0 h 126"/>
                <a:gd name="T72" fmla="*/ 0 w 45"/>
                <a:gd name="T73" fmla="*/ 0 h 126"/>
                <a:gd name="T74" fmla="*/ 0 w 45"/>
                <a:gd name="T75" fmla="*/ 0 h 126"/>
                <a:gd name="T76" fmla="*/ 0 w 45"/>
                <a:gd name="T77" fmla="*/ 0 h 126"/>
                <a:gd name="T78" fmla="*/ 0 w 45"/>
                <a:gd name="T79" fmla="*/ 0 h 126"/>
                <a:gd name="T80" fmla="*/ 0 w 45"/>
                <a:gd name="T81" fmla="*/ 0 h 126"/>
                <a:gd name="T82" fmla="*/ 0 w 45"/>
                <a:gd name="T83" fmla="*/ 0 h 126"/>
                <a:gd name="T84" fmla="*/ 0 w 45"/>
                <a:gd name="T85" fmla="*/ 0 h 126"/>
                <a:gd name="T86" fmla="*/ 0 w 45"/>
                <a:gd name="T87" fmla="*/ 0 h 126"/>
                <a:gd name="T88" fmla="*/ 0 w 45"/>
                <a:gd name="T89" fmla="*/ 0 h 126"/>
                <a:gd name="T90" fmla="*/ 0 w 45"/>
                <a:gd name="T91" fmla="*/ 0 h 126"/>
                <a:gd name="T92" fmla="*/ 0 w 45"/>
                <a:gd name="T93" fmla="*/ 0 h 126"/>
                <a:gd name="T94" fmla="*/ 0 w 45"/>
                <a:gd name="T95" fmla="*/ 0 h 126"/>
                <a:gd name="T96" fmla="*/ 0 w 45"/>
                <a:gd name="T97" fmla="*/ 0 h 126"/>
                <a:gd name="T98" fmla="*/ 0 w 45"/>
                <a:gd name="T99" fmla="*/ 0 h 126"/>
                <a:gd name="T100" fmla="*/ 0 w 45"/>
                <a:gd name="T101" fmla="*/ 0 h 126"/>
                <a:gd name="T102" fmla="*/ 0 w 45"/>
                <a:gd name="T103" fmla="*/ 0 h 126"/>
                <a:gd name="T104" fmla="*/ 0 w 45"/>
                <a:gd name="T105" fmla="*/ 0 h 126"/>
                <a:gd name="T106" fmla="*/ 0 w 45"/>
                <a:gd name="T107" fmla="*/ 0 h 126"/>
                <a:gd name="T108" fmla="*/ 0 w 45"/>
                <a:gd name="T109" fmla="*/ 0 h 126"/>
                <a:gd name="T110" fmla="*/ 0 w 45"/>
                <a:gd name="T111" fmla="*/ 0 h 126"/>
                <a:gd name="T112" fmla="*/ 0 w 45"/>
                <a:gd name="T113" fmla="*/ 0 h 126"/>
                <a:gd name="T114" fmla="*/ 0 w 45"/>
                <a:gd name="T115" fmla="*/ 0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 h="126">
                  <a:moveTo>
                    <a:pt x="14" y="16"/>
                  </a:moveTo>
                  <a:lnTo>
                    <a:pt x="14" y="11"/>
                  </a:lnTo>
                  <a:lnTo>
                    <a:pt x="12" y="7"/>
                  </a:lnTo>
                  <a:lnTo>
                    <a:pt x="11" y="6"/>
                  </a:lnTo>
                  <a:lnTo>
                    <a:pt x="7" y="6"/>
                  </a:lnTo>
                  <a:lnTo>
                    <a:pt x="4" y="4"/>
                  </a:lnTo>
                  <a:lnTo>
                    <a:pt x="2" y="4"/>
                  </a:lnTo>
                  <a:lnTo>
                    <a:pt x="0" y="2"/>
                  </a:lnTo>
                  <a:lnTo>
                    <a:pt x="0" y="0"/>
                  </a:lnTo>
                  <a:lnTo>
                    <a:pt x="2" y="0"/>
                  </a:lnTo>
                  <a:lnTo>
                    <a:pt x="12" y="0"/>
                  </a:lnTo>
                  <a:lnTo>
                    <a:pt x="21" y="0"/>
                  </a:lnTo>
                  <a:lnTo>
                    <a:pt x="30" y="0"/>
                  </a:lnTo>
                  <a:lnTo>
                    <a:pt x="38" y="0"/>
                  </a:lnTo>
                  <a:lnTo>
                    <a:pt x="40" y="0"/>
                  </a:lnTo>
                  <a:lnTo>
                    <a:pt x="42" y="0"/>
                  </a:lnTo>
                  <a:lnTo>
                    <a:pt x="42" y="2"/>
                  </a:lnTo>
                  <a:lnTo>
                    <a:pt x="40" y="4"/>
                  </a:lnTo>
                  <a:lnTo>
                    <a:pt x="38" y="4"/>
                  </a:lnTo>
                  <a:lnTo>
                    <a:pt x="35" y="6"/>
                  </a:lnTo>
                  <a:lnTo>
                    <a:pt x="33" y="6"/>
                  </a:lnTo>
                  <a:lnTo>
                    <a:pt x="31" y="7"/>
                  </a:lnTo>
                  <a:lnTo>
                    <a:pt x="30" y="11"/>
                  </a:lnTo>
                  <a:lnTo>
                    <a:pt x="28" y="16"/>
                  </a:lnTo>
                  <a:lnTo>
                    <a:pt x="28" y="110"/>
                  </a:lnTo>
                  <a:lnTo>
                    <a:pt x="30" y="115"/>
                  </a:lnTo>
                  <a:lnTo>
                    <a:pt x="31" y="117"/>
                  </a:lnTo>
                  <a:lnTo>
                    <a:pt x="33" y="119"/>
                  </a:lnTo>
                  <a:lnTo>
                    <a:pt x="36" y="121"/>
                  </a:lnTo>
                  <a:lnTo>
                    <a:pt x="40" y="121"/>
                  </a:lnTo>
                  <a:lnTo>
                    <a:pt x="42" y="122"/>
                  </a:lnTo>
                  <a:lnTo>
                    <a:pt x="43" y="122"/>
                  </a:lnTo>
                  <a:lnTo>
                    <a:pt x="45" y="124"/>
                  </a:lnTo>
                  <a:lnTo>
                    <a:pt x="45" y="126"/>
                  </a:lnTo>
                  <a:lnTo>
                    <a:pt x="43" y="126"/>
                  </a:lnTo>
                  <a:lnTo>
                    <a:pt x="42" y="126"/>
                  </a:lnTo>
                  <a:lnTo>
                    <a:pt x="36" y="126"/>
                  </a:lnTo>
                  <a:lnTo>
                    <a:pt x="30" y="126"/>
                  </a:lnTo>
                  <a:lnTo>
                    <a:pt x="21" y="126"/>
                  </a:lnTo>
                  <a:lnTo>
                    <a:pt x="14" y="126"/>
                  </a:lnTo>
                  <a:lnTo>
                    <a:pt x="9" y="126"/>
                  </a:lnTo>
                  <a:lnTo>
                    <a:pt x="7" y="126"/>
                  </a:lnTo>
                  <a:lnTo>
                    <a:pt x="4" y="126"/>
                  </a:lnTo>
                  <a:lnTo>
                    <a:pt x="2" y="126"/>
                  </a:lnTo>
                  <a:lnTo>
                    <a:pt x="0" y="126"/>
                  </a:lnTo>
                  <a:lnTo>
                    <a:pt x="0" y="124"/>
                  </a:lnTo>
                  <a:lnTo>
                    <a:pt x="0" y="122"/>
                  </a:lnTo>
                  <a:lnTo>
                    <a:pt x="2" y="121"/>
                  </a:lnTo>
                  <a:lnTo>
                    <a:pt x="4" y="121"/>
                  </a:lnTo>
                  <a:lnTo>
                    <a:pt x="6" y="121"/>
                  </a:lnTo>
                  <a:lnTo>
                    <a:pt x="9" y="119"/>
                  </a:lnTo>
                  <a:lnTo>
                    <a:pt x="11" y="117"/>
                  </a:lnTo>
                  <a:lnTo>
                    <a:pt x="12" y="115"/>
                  </a:lnTo>
                  <a:lnTo>
                    <a:pt x="14" y="112"/>
                  </a:lnTo>
                  <a:lnTo>
                    <a:pt x="14" y="107"/>
                  </a:lnTo>
                  <a:lnTo>
                    <a:pt x="14" y="16"/>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5" name="Freeform 19"/>
            <p:cNvSpPr>
              <a:spLocks/>
            </p:cNvSpPr>
            <p:nvPr userDrawn="1"/>
          </p:nvSpPr>
          <p:spPr bwMode="auto">
            <a:xfrm>
              <a:off x="5392" y="4086"/>
              <a:ext cx="59" cy="62"/>
            </a:xfrm>
            <a:custGeom>
              <a:avLst/>
              <a:gdLst>
                <a:gd name="T0" fmla="*/ 1 w 114"/>
                <a:gd name="T1" fmla="*/ 0 h 126"/>
                <a:gd name="T2" fmla="*/ 1 w 114"/>
                <a:gd name="T3" fmla="*/ 0 h 126"/>
                <a:gd name="T4" fmla="*/ 1 w 114"/>
                <a:gd name="T5" fmla="*/ 0 h 126"/>
                <a:gd name="T6" fmla="*/ 1 w 114"/>
                <a:gd name="T7" fmla="*/ 0 h 126"/>
                <a:gd name="T8" fmla="*/ 1 w 114"/>
                <a:gd name="T9" fmla="*/ 0 h 126"/>
                <a:gd name="T10" fmla="*/ 1 w 114"/>
                <a:gd name="T11" fmla="*/ 0 h 126"/>
                <a:gd name="T12" fmla="*/ 1 w 114"/>
                <a:gd name="T13" fmla="*/ 0 h 126"/>
                <a:gd name="T14" fmla="*/ 0 w 114"/>
                <a:gd name="T15" fmla="*/ 0 h 126"/>
                <a:gd name="T16" fmla="*/ 1 w 114"/>
                <a:gd name="T17" fmla="*/ 0 h 126"/>
                <a:gd name="T18" fmla="*/ 1 w 114"/>
                <a:gd name="T19" fmla="*/ 0 h 126"/>
                <a:gd name="T20" fmla="*/ 1 w 114"/>
                <a:gd name="T21" fmla="*/ 0 h 126"/>
                <a:gd name="T22" fmla="*/ 1 w 114"/>
                <a:gd name="T23" fmla="*/ 0 h 126"/>
                <a:gd name="T24" fmla="*/ 1 w 114"/>
                <a:gd name="T25" fmla="*/ 0 h 126"/>
                <a:gd name="T26" fmla="*/ 1 w 114"/>
                <a:gd name="T27" fmla="*/ 0 h 126"/>
                <a:gd name="T28" fmla="*/ 1 w 114"/>
                <a:gd name="T29" fmla="*/ 0 h 126"/>
                <a:gd name="T30" fmla="*/ 1 w 114"/>
                <a:gd name="T31" fmla="*/ 0 h 126"/>
                <a:gd name="T32" fmla="*/ 1 w 114"/>
                <a:gd name="T33" fmla="*/ 0 h 126"/>
                <a:gd name="T34" fmla="*/ 1 w 114"/>
                <a:gd name="T35" fmla="*/ 0 h 126"/>
                <a:gd name="T36" fmla="*/ 1 w 114"/>
                <a:gd name="T37" fmla="*/ 0 h 126"/>
                <a:gd name="T38" fmla="*/ 1 w 114"/>
                <a:gd name="T39" fmla="*/ 0 h 126"/>
                <a:gd name="T40" fmla="*/ 1 w 114"/>
                <a:gd name="T41" fmla="*/ 0 h 126"/>
                <a:gd name="T42" fmla="*/ 1 w 114"/>
                <a:gd name="T43" fmla="*/ 0 h 126"/>
                <a:gd name="T44" fmla="*/ 1 w 114"/>
                <a:gd name="T45" fmla="*/ 0 h 126"/>
                <a:gd name="T46" fmla="*/ 1 w 114"/>
                <a:gd name="T47" fmla="*/ 0 h 126"/>
                <a:gd name="T48" fmla="*/ 1 w 114"/>
                <a:gd name="T49" fmla="*/ 0 h 126"/>
                <a:gd name="T50" fmla="*/ 1 w 114"/>
                <a:gd name="T51" fmla="*/ 0 h 126"/>
                <a:gd name="T52" fmla="*/ 1 w 114"/>
                <a:gd name="T53" fmla="*/ 0 h 126"/>
                <a:gd name="T54" fmla="*/ 1 w 114"/>
                <a:gd name="T55" fmla="*/ 0 h 126"/>
                <a:gd name="T56" fmla="*/ 1 w 114"/>
                <a:gd name="T57" fmla="*/ 0 h 126"/>
                <a:gd name="T58" fmla="*/ 1 w 114"/>
                <a:gd name="T59" fmla="*/ 0 h 126"/>
                <a:gd name="T60" fmla="*/ 1 w 114"/>
                <a:gd name="T61" fmla="*/ 0 h 126"/>
                <a:gd name="T62" fmla="*/ 1 w 114"/>
                <a:gd name="T63" fmla="*/ 0 h 126"/>
                <a:gd name="T64" fmla="*/ 1 w 114"/>
                <a:gd name="T65" fmla="*/ 0 h 126"/>
                <a:gd name="T66" fmla="*/ 1 w 114"/>
                <a:gd name="T67" fmla="*/ 0 h 126"/>
                <a:gd name="T68" fmla="*/ 1 w 114"/>
                <a:gd name="T69" fmla="*/ 0 h 126"/>
                <a:gd name="T70" fmla="*/ 1 w 114"/>
                <a:gd name="T71" fmla="*/ 0 h 126"/>
                <a:gd name="T72" fmla="*/ 1 w 114"/>
                <a:gd name="T73" fmla="*/ 0 h 126"/>
                <a:gd name="T74" fmla="*/ 1 w 114"/>
                <a:gd name="T75" fmla="*/ 0 h 126"/>
                <a:gd name="T76" fmla="*/ 1 w 114"/>
                <a:gd name="T77" fmla="*/ 0 h 126"/>
                <a:gd name="T78" fmla="*/ 1 w 114"/>
                <a:gd name="T79" fmla="*/ 0 h 1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4" h="126">
                  <a:moveTo>
                    <a:pt x="49" y="18"/>
                  </a:moveTo>
                  <a:lnTo>
                    <a:pt x="49" y="16"/>
                  </a:lnTo>
                  <a:lnTo>
                    <a:pt x="49" y="14"/>
                  </a:lnTo>
                  <a:lnTo>
                    <a:pt x="49" y="12"/>
                  </a:lnTo>
                  <a:lnTo>
                    <a:pt x="49" y="11"/>
                  </a:lnTo>
                  <a:lnTo>
                    <a:pt x="48" y="9"/>
                  </a:lnTo>
                  <a:lnTo>
                    <a:pt x="18" y="9"/>
                  </a:lnTo>
                  <a:lnTo>
                    <a:pt x="13" y="11"/>
                  </a:lnTo>
                  <a:lnTo>
                    <a:pt x="10" y="11"/>
                  </a:lnTo>
                  <a:lnTo>
                    <a:pt x="8" y="14"/>
                  </a:lnTo>
                  <a:lnTo>
                    <a:pt x="6" y="18"/>
                  </a:lnTo>
                  <a:lnTo>
                    <a:pt x="5" y="23"/>
                  </a:lnTo>
                  <a:lnTo>
                    <a:pt x="5" y="24"/>
                  </a:lnTo>
                  <a:lnTo>
                    <a:pt x="3" y="26"/>
                  </a:lnTo>
                  <a:lnTo>
                    <a:pt x="1" y="26"/>
                  </a:lnTo>
                  <a:lnTo>
                    <a:pt x="0" y="26"/>
                  </a:lnTo>
                  <a:lnTo>
                    <a:pt x="0" y="24"/>
                  </a:lnTo>
                  <a:lnTo>
                    <a:pt x="1" y="7"/>
                  </a:lnTo>
                  <a:lnTo>
                    <a:pt x="1" y="6"/>
                  </a:lnTo>
                  <a:lnTo>
                    <a:pt x="3" y="2"/>
                  </a:lnTo>
                  <a:lnTo>
                    <a:pt x="3" y="0"/>
                  </a:lnTo>
                  <a:lnTo>
                    <a:pt x="5" y="0"/>
                  </a:lnTo>
                  <a:lnTo>
                    <a:pt x="18" y="0"/>
                  </a:lnTo>
                  <a:lnTo>
                    <a:pt x="36" y="0"/>
                  </a:lnTo>
                  <a:lnTo>
                    <a:pt x="56" y="0"/>
                  </a:lnTo>
                  <a:lnTo>
                    <a:pt x="82" y="0"/>
                  </a:lnTo>
                  <a:lnTo>
                    <a:pt x="99" y="0"/>
                  </a:lnTo>
                  <a:lnTo>
                    <a:pt x="108" y="0"/>
                  </a:lnTo>
                  <a:lnTo>
                    <a:pt x="111" y="0"/>
                  </a:lnTo>
                  <a:lnTo>
                    <a:pt x="113" y="2"/>
                  </a:lnTo>
                  <a:lnTo>
                    <a:pt x="113" y="6"/>
                  </a:lnTo>
                  <a:lnTo>
                    <a:pt x="114" y="19"/>
                  </a:lnTo>
                  <a:lnTo>
                    <a:pt x="114" y="21"/>
                  </a:lnTo>
                  <a:lnTo>
                    <a:pt x="113" y="23"/>
                  </a:lnTo>
                  <a:lnTo>
                    <a:pt x="111" y="23"/>
                  </a:lnTo>
                  <a:lnTo>
                    <a:pt x="109" y="21"/>
                  </a:lnTo>
                  <a:lnTo>
                    <a:pt x="109" y="19"/>
                  </a:lnTo>
                  <a:lnTo>
                    <a:pt x="109" y="18"/>
                  </a:lnTo>
                  <a:lnTo>
                    <a:pt x="108" y="16"/>
                  </a:lnTo>
                  <a:lnTo>
                    <a:pt x="108" y="12"/>
                  </a:lnTo>
                  <a:lnTo>
                    <a:pt x="106" y="11"/>
                  </a:lnTo>
                  <a:lnTo>
                    <a:pt x="102" y="11"/>
                  </a:lnTo>
                  <a:lnTo>
                    <a:pt x="97" y="9"/>
                  </a:lnTo>
                  <a:lnTo>
                    <a:pt x="72" y="9"/>
                  </a:lnTo>
                  <a:lnTo>
                    <a:pt x="68" y="9"/>
                  </a:lnTo>
                  <a:lnTo>
                    <a:pt x="65" y="11"/>
                  </a:lnTo>
                  <a:lnTo>
                    <a:pt x="65" y="14"/>
                  </a:lnTo>
                  <a:lnTo>
                    <a:pt x="65" y="18"/>
                  </a:lnTo>
                  <a:lnTo>
                    <a:pt x="65" y="109"/>
                  </a:lnTo>
                  <a:lnTo>
                    <a:pt x="65" y="114"/>
                  </a:lnTo>
                  <a:lnTo>
                    <a:pt x="66" y="117"/>
                  </a:lnTo>
                  <a:lnTo>
                    <a:pt x="68" y="119"/>
                  </a:lnTo>
                  <a:lnTo>
                    <a:pt x="72" y="121"/>
                  </a:lnTo>
                  <a:lnTo>
                    <a:pt x="73" y="121"/>
                  </a:lnTo>
                  <a:lnTo>
                    <a:pt x="77" y="122"/>
                  </a:lnTo>
                  <a:lnTo>
                    <a:pt x="78" y="122"/>
                  </a:lnTo>
                  <a:lnTo>
                    <a:pt x="78" y="124"/>
                  </a:lnTo>
                  <a:lnTo>
                    <a:pt x="78" y="126"/>
                  </a:lnTo>
                  <a:lnTo>
                    <a:pt x="77" y="126"/>
                  </a:lnTo>
                  <a:lnTo>
                    <a:pt x="70" y="126"/>
                  </a:lnTo>
                  <a:lnTo>
                    <a:pt x="63" y="126"/>
                  </a:lnTo>
                  <a:lnTo>
                    <a:pt x="54" y="126"/>
                  </a:lnTo>
                  <a:lnTo>
                    <a:pt x="48" y="126"/>
                  </a:lnTo>
                  <a:lnTo>
                    <a:pt x="42" y="126"/>
                  </a:lnTo>
                  <a:lnTo>
                    <a:pt x="41" y="126"/>
                  </a:lnTo>
                  <a:lnTo>
                    <a:pt x="39" y="126"/>
                  </a:lnTo>
                  <a:lnTo>
                    <a:pt x="37" y="126"/>
                  </a:lnTo>
                  <a:lnTo>
                    <a:pt x="36" y="126"/>
                  </a:lnTo>
                  <a:lnTo>
                    <a:pt x="36" y="124"/>
                  </a:lnTo>
                  <a:lnTo>
                    <a:pt x="37" y="122"/>
                  </a:lnTo>
                  <a:lnTo>
                    <a:pt x="39" y="121"/>
                  </a:lnTo>
                  <a:lnTo>
                    <a:pt x="41" y="121"/>
                  </a:lnTo>
                  <a:lnTo>
                    <a:pt x="44" y="119"/>
                  </a:lnTo>
                  <a:lnTo>
                    <a:pt x="48" y="117"/>
                  </a:lnTo>
                  <a:lnTo>
                    <a:pt x="49" y="114"/>
                  </a:lnTo>
                  <a:lnTo>
                    <a:pt x="49" y="110"/>
                  </a:lnTo>
                  <a:lnTo>
                    <a:pt x="49" y="18"/>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6" name="Freeform 20"/>
            <p:cNvSpPr>
              <a:spLocks/>
            </p:cNvSpPr>
            <p:nvPr userDrawn="1"/>
          </p:nvSpPr>
          <p:spPr bwMode="auto">
            <a:xfrm>
              <a:off x="5457" y="4086"/>
              <a:ext cx="53" cy="62"/>
            </a:xfrm>
            <a:custGeom>
              <a:avLst/>
              <a:gdLst>
                <a:gd name="T0" fmla="*/ 1 w 104"/>
                <a:gd name="T1" fmla="*/ 0 h 126"/>
                <a:gd name="T2" fmla="*/ 1 w 104"/>
                <a:gd name="T3" fmla="*/ 0 h 126"/>
                <a:gd name="T4" fmla="*/ 0 w 104"/>
                <a:gd name="T5" fmla="*/ 0 h 126"/>
                <a:gd name="T6" fmla="*/ 1 w 104"/>
                <a:gd name="T7" fmla="*/ 0 h 126"/>
                <a:gd name="T8" fmla="*/ 1 w 104"/>
                <a:gd name="T9" fmla="*/ 0 h 126"/>
                <a:gd name="T10" fmla="*/ 1 w 104"/>
                <a:gd name="T11" fmla="*/ 0 h 126"/>
                <a:gd name="T12" fmla="*/ 1 w 104"/>
                <a:gd name="T13" fmla="*/ 0 h 126"/>
                <a:gd name="T14" fmla="*/ 1 w 104"/>
                <a:gd name="T15" fmla="*/ 0 h 126"/>
                <a:gd name="T16" fmla="*/ 1 w 104"/>
                <a:gd name="T17" fmla="*/ 0 h 126"/>
                <a:gd name="T18" fmla="*/ 1 w 104"/>
                <a:gd name="T19" fmla="*/ 0 h 126"/>
                <a:gd name="T20" fmla="*/ 1 w 104"/>
                <a:gd name="T21" fmla="*/ 0 h 126"/>
                <a:gd name="T22" fmla="*/ 1 w 104"/>
                <a:gd name="T23" fmla="*/ 0 h 126"/>
                <a:gd name="T24" fmla="*/ 1 w 104"/>
                <a:gd name="T25" fmla="*/ 0 h 126"/>
                <a:gd name="T26" fmla="*/ 1 w 104"/>
                <a:gd name="T27" fmla="*/ 0 h 126"/>
                <a:gd name="T28" fmla="*/ 1 w 104"/>
                <a:gd name="T29" fmla="*/ 0 h 126"/>
                <a:gd name="T30" fmla="*/ 1 w 104"/>
                <a:gd name="T31" fmla="*/ 0 h 126"/>
                <a:gd name="T32" fmla="*/ 1 w 104"/>
                <a:gd name="T33" fmla="*/ 0 h 126"/>
                <a:gd name="T34" fmla="*/ 1 w 104"/>
                <a:gd name="T35" fmla="*/ 0 h 126"/>
                <a:gd name="T36" fmla="*/ 1 w 104"/>
                <a:gd name="T37" fmla="*/ 0 h 126"/>
                <a:gd name="T38" fmla="*/ 1 w 104"/>
                <a:gd name="T39" fmla="*/ 0 h 126"/>
                <a:gd name="T40" fmla="*/ 1 w 104"/>
                <a:gd name="T41" fmla="*/ 0 h 126"/>
                <a:gd name="T42" fmla="*/ 1 w 104"/>
                <a:gd name="T43" fmla="*/ 0 h 126"/>
                <a:gd name="T44" fmla="*/ 1 w 104"/>
                <a:gd name="T45" fmla="*/ 0 h 126"/>
                <a:gd name="T46" fmla="*/ 1 w 104"/>
                <a:gd name="T47" fmla="*/ 0 h 126"/>
                <a:gd name="T48" fmla="*/ 1 w 104"/>
                <a:gd name="T49" fmla="*/ 0 h 126"/>
                <a:gd name="T50" fmla="*/ 1 w 104"/>
                <a:gd name="T51" fmla="*/ 0 h 126"/>
                <a:gd name="T52" fmla="*/ 1 w 104"/>
                <a:gd name="T53" fmla="*/ 0 h 126"/>
                <a:gd name="T54" fmla="*/ 1 w 104"/>
                <a:gd name="T55" fmla="*/ 0 h 126"/>
                <a:gd name="T56" fmla="*/ 1 w 104"/>
                <a:gd name="T57" fmla="*/ 0 h 126"/>
                <a:gd name="T58" fmla="*/ 1 w 104"/>
                <a:gd name="T59" fmla="*/ 0 h 126"/>
                <a:gd name="T60" fmla="*/ 1 w 104"/>
                <a:gd name="T61" fmla="*/ 0 h 126"/>
                <a:gd name="T62" fmla="*/ 1 w 104"/>
                <a:gd name="T63" fmla="*/ 0 h 126"/>
                <a:gd name="T64" fmla="*/ 1 w 104"/>
                <a:gd name="T65" fmla="*/ 0 h 126"/>
                <a:gd name="T66" fmla="*/ 1 w 104"/>
                <a:gd name="T67" fmla="*/ 0 h 126"/>
                <a:gd name="T68" fmla="*/ 1 w 104"/>
                <a:gd name="T69" fmla="*/ 0 h 126"/>
                <a:gd name="T70" fmla="*/ 1 w 104"/>
                <a:gd name="T71" fmla="*/ 0 h 126"/>
                <a:gd name="T72" fmla="*/ 1 w 104"/>
                <a:gd name="T73" fmla="*/ 0 h 126"/>
                <a:gd name="T74" fmla="*/ 1 w 104"/>
                <a:gd name="T75" fmla="*/ 0 h 126"/>
                <a:gd name="T76" fmla="*/ 1 w 104"/>
                <a:gd name="T77" fmla="*/ 0 h 126"/>
                <a:gd name="T78" fmla="*/ 1 w 104"/>
                <a:gd name="T79" fmla="*/ 0 h 126"/>
                <a:gd name="T80" fmla="*/ 1 w 104"/>
                <a:gd name="T81" fmla="*/ 0 h 126"/>
                <a:gd name="T82" fmla="*/ 1 w 104"/>
                <a:gd name="T83" fmla="*/ 0 h 126"/>
                <a:gd name="T84" fmla="*/ 1 w 104"/>
                <a:gd name="T85" fmla="*/ 0 h 126"/>
                <a:gd name="T86" fmla="*/ 1 w 104"/>
                <a:gd name="T87" fmla="*/ 0 h 126"/>
                <a:gd name="T88" fmla="*/ 1 w 104"/>
                <a:gd name="T89" fmla="*/ 0 h 126"/>
                <a:gd name="T90" fmla="*/ 1 w 104"/>
                <a:gd name="T91" fmla="*/ 0 h 126"/>
                <a:gd name="T92" fmla="*/ 1 w 104"/>
                <a:gd name="T93" fmla="*/ 0 h 126"/>
                <a:gd name="T94" fmla="*/ 1 w 104"/>
                <a:gd name="T95" fmla="*/ 0 h 126"/>
                <a:gd name="T96" fmla="*/ 1 w 104"/>
                <a:gd name="T97" fmla="*/ 0 h 1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4" h="126">
                  <a:moveTo>
                    <a:pt x="14" y="11"/>
                  </a:moveTo>
                  <a:lnTo>
                    <a:pt x="10" y="7"/>
                  </a:lnTo>
                  <a:lnTo>
                    <a:pt x="7" y="6"/>
                  </a:lnTo>
                  <a:lnTo>
                    <a:pt x="3" y="4"/>
                  </a:lnTo>
                  <a:lnTo>
                    <a:pt x="0" y="4"/>
                  </a:lnTo>
                  <a:lnTo>
                    <a:pt x="0" y="2"/>
                  </a:lnTo>
                  <a:lnTo>
                    <a:pt x="0" y="0"/>
                  </a:lnTo>
                  <a:lnTo>
                    <a:pt x="2" y="0"/>
                  </a:lnTo>
                  <a:lnTo>
                    <a:pt x="5" y="0"/>
                  </a:lnTo>
                  <a:lnTo>
                    <a:pt x="8" y="0"/>
                  </a:lnTo>
                  <a:lnTo>
                    <a:pt x="12" y="0"/>
                  </a:lnTo>
                  <a:lnTo>
                    <a:pt x="15" y="0"/>
                  </a:lnTo>
                  <a:lnTo>
                    <a:pt x="22" y="0"/>
                  </a:lnTo>
                  <a:lnTo>
                    <a:pt x="27" y="0"/>
                  </a:lnTo>
                  <a:lnTo>
                    <a:pt x="32" y="0"/>
                  </a:lnTo>
                  <a:lnTo>
                    <a:pt x="34" y="0"/>
                  </a:lnTo>
                  <a:lnTo>
                    <a:pt x="36" y="0"/>
                  </a:lnTo>
                  <a:lnTo>
                    <a:pt x="38" y="0"/>
                  </a:lnTo>
                  <a:lnTo>
                    <a:pt x="38" y="2"/>
                  </a:lnTo>
                  <a:lnTo>
                    <a:pt x="38" y="4"/>
                  </a:lnTo>
                  <a:lnTo>
                    <a:pt x="36" y="4"/>
                  </a:lnTo>
                  <a:lnTo>
                    <a:pt x="32" y="6"/>
                  </a:lnTo>
                  <a:lnTo>
                    <a:pt x="31" y="7"/>
                  </a:lnTo>
                  <a:lnTo>
                    <a:pt x="29" y="11"/>
                  </a:lnTo>
                  <a:lnTo>
                    <a:pt x="31" y="12"/>
                  </a:lnTo>
                  <a:lnTo>
                    <a:pt x="32" y="16"/>
                  </a:lnTo>
                  <a:lnTo>
                    <a:pt x="32" y="18"/>
                  </a:lnTo>
                  <a:lnTo>
                    <a:pt x="55" y="52"/>
                  </a:lnTo>
                  <a:lnTo>
                    <a:pt x="56" y="54"/>
                  </a:lnTo>
                  <a:lnTo>
                    <a:pt x="58" y="55"/>
                  </a:lnTo>
                  <a:lnTo>
                    <a:pt x="60" y="54"/>
                  </a:lnTo>
                  <a:lnTo>
                    <a:pt x="62" y="52"/>
                  </a:lnTo>
                  <a:lnTo>
                    <a:pt x="80" y="21"/>
                  </a:lnTo>
                  <a:lnTo>
                    <a:pt x="82" y="19"/>
                  </a:lnTo>
                  <a:lnTo>
                    <a:pt x="82" y="16"/>
                  </a:lnTo>
                  <a:lnTo>
                    <a:pt x="84" y="12"/>
                  </a:lnTo>
                  <a:lnTo>
                    <a:pt x="82" y="9"/>
                  </a:lnTo>
                  <a:lnTo>
                    <a:pt x="80" y="7"/>
                  </a:lnTo>
                  <a:lnTo>
                    <a:pt x="79" y="6"/>
                  </a:lnTo>
                  <a:lnTo>
                    <a:pt x="75" y="6"/>
                  </a:lnTo>
                  <a:lnTo>
                    <a:pt x="74" y="4"/>
                  </a:lnTo>
                  <a:lnTo>
                    <a:pt x="70" y="4"/>
                  </a:lnTo>
                  <a:lnTo>
                    <a:pt x="70" y="2"/>
                  </a:lnTo>
                  <a:lnTo>
                    <a:pt x="70" y="0"/>
                  </a:lnTo>
                  <a:lnTo>
                    <a:pt x="72" y="0"/>
                  </a:lnTo>
                  <a:lnTo>
                    <a:pt x="74" y="0"/>
                  </a:lnTo>
                  <a:lnTo>
                    <a:pt x="80" y="0"/>
                  </a:lnTo>
                  <a:lnTo>
                    <a:pt x="87" y="0"/>
                  </a:lnTo>
                  <a:lnTo>
                    <a:pt x="94" y="0"/>
                  </a:lnTo>
                  <a:lnTo>
                    <a:pt x="103" y="0"/>
                  </a:lnTo>
                  <a:lnTo>
                    <a:pt x="104" y="0"/>
                  </a:lnTo>
                  <a:lnTo>
                    <a:pt x="104" y="2"/>
                  </a:lnTo>
                  <a:lnTo>
                    <a:pt x="104" y="4"/>
                  </a:lnTo>
                  <a:lnTo>
                    <a:pt x="101" y="4"/>
                  </a:lnTo>
                  <a:lnTo>
                    <a:pt x="101" y="6"/>
                  </a:lnTo>
                  <a:lnTo>
                    <a:pt x="96" y="9"/>
                  </a:lnTo>
                  <a:lnTo>
                    <a:pt x="92" y="12"/>
                  </a:lnTo>
                  <a:lnTo>
                    <a:pt x="91" y="18"/>
                  </a:lnTo>
                  <a:lnTo>
                    <a:pt x="65" y="57"/>
                  </a:lnTo>
                  <a:lnTo>
                    <a:pt x="63" y="60"/>
                  </a:lnTo>
                  <a:lnTo>
                    <a:pt x="62" y="62"/>
                  </a:lnTo>
                  <a:lnTo>
                    <a:pt x="62" y="64"/>
                  </a:lnTo>
                  <a:lnTo>
                    <a:pt x="62" y="109"/>
                  </a:lnTo>
                  <a:lnTo>
                    <a:pt x="62" y="114"/>
                  </a:lnTo>
                  <a:lnTo>
                    <a:pt x="63" y="117"/>
                  </a:lnTo>
                  <a:lnTo>
                    <a:pt x="65" y="119"/>
                  </a:lnTo>
                  <a:lnTo>
                    <a:pt x="68" y="121"/>
                  </a:lnTo>
                  <a:lnTo>
                    <a:pt x="70" y="121"/>
                  </a:lnTo>
                  <a:lnTo>
                    <a:pt x="74" y="122"/>
                  </a:lnTo>
                  <a:lnTo>
                    <a:pt x="75" y="122"/>
                  </a:lnTo>
                  <a:lnTo>
                    <a:pt x="75" y="124"/>
                  </a:lnTo>
                  <a:lnTo>
                    <a:pt x="75" y="126"/>
                  </a:lnTo>
                  <a:lnTo>
                    <a:pt x="74" y="126"/>
                  </a:lnTo>
                  <a:lnTo>
                    <a:pt x="72" y="126"/>
                  </a:lnTo>
                  <a:lnTo>
                    <a:pt x="68" y="126"/>
                  </a:lnTo>
                  <a:lnTo>
                    <a:pt x="63" y="126"/>
                  </a:lnTo>
                  <a:lnTo>
                    <a:pt x="58" y="126"/>
                  </a:lnTo>
                  <a:lnTo>
                    <a:pt x="51" y="126"/>
                  </a:lnTo>
                  <a:lnTo>
                    <a:pt x="46" y="126"/>
                  </a:lnTo>
                  <a:lnTo>
                    <a:pt x="41" y="126"/>
                  </a:lnTo>
                  <a:lnTo>
                    <a:pt x="38" y="126"/>
                  </a:lnTo>
                  <a:lnTo>
                    <a:pt x="36" y="126"/>
                  </a:lnTo>
                  <a:lnTo>
                    <a:pt x="34" y="126"/>
                  </a:lnTo>
                  <a:lnTo>
                    <a:pt x="32" y="124"/>
                  </a:lnTo>
                  <a:lnTo>
                    <a:pt x="34" y="122"/>
                  </a:lnTo>
                  <a:lnTo>
                    <a:pt x="36" y="122"/>
                  </a:lnTo>
                  <a:lnTo>
                    <a:pt x="38" y="121"/>
                  </a:lnTo>
                  <a:lnTo>
                    <a:pt x="39" y="121"/>
                  </a:lnTo>
                  <a:lnTo>
                    <a:pt x="43" y="119"/>
                  </a:lnTo>
                  <a:lnTo>
                    <a:pt x="44" y="117"/>
                  </a:lnTo>
                  <a:lnTo>
                    <a:pt x="46" y="115"/>
                  </a:lnTo>
                  <a:lnTo>
                    <a:pt x="46" y="110"/>
                  </a:lnTo>
                  <a:lnTo>
                    <a:pt x="46" y="67"/>
                  </a:lnTo>
                  <a:lnTo>
                    <a:pt x="46" y="64"/>
                  </a:lnTo>
                  <a:lnTo>
                    <a:pt x="44" y="60"/>
                  </a:lnTo>
                  <a:lnTo>
                    <a:pt x="43" y="59"/>
                  </a:lnTo>
                  <a:lnTo>
                    <a:pt x="14" y="11"/>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7" name="Freeform 21"/>
            <p:cNvSpPr>
              <a:spLocks noEditPoints="1"/>
            </p:cNvSpPr>
            <p:nvPr userDrawn="1"/>
          </p:nvSpPr>
          <p:spPr bwMode="auto">
            <a:xfrm>
              <a:off x="5549" y="4085"/>
              <a:ext cx="67" cy="66"/>
            </a:xfrm>
            <a:custGeom>
              <a:avLst/>
              <a:gdLst>
                <a:gd name="T0" fmla="*/ 1 w 131"/>
                <a:gd name="T1" fmla="*/ 1 h 128"/>
                <a:gd name="T2" fmla="*/ 1 w 131"/>
                <a:gd name="T3" fmla="*/ 1 h 128"/>
                <a:gd name="T4" fmla="*/ 1 w 131"/>
                <a:gd name="T5" fmla="*/ 1 h 128"/>
                <a:gd name="T6" fmla="*/ 1 w 131"/>
                <a:gd name="T7" fmla="*/ 1 h 128"/>
                <a:gd name="T8" fmla="*/ 1 w 131"/>
                <a:gd name="T9" fmla="*/ 1 h 128"/>
                <a:gd name="T10" fmla="*/ 1 w 131"/>
                <a:gd name="T11" fmla="*/ 1 h 128"/>
                <a:gd name="T12" fmla="*/ 1 w 131"/>
                <a:gd name="T13" fmla="*/ 1 h 128"/>
                <a:gd name="T14" fmla="*/ 1 w 131"/>
                <a:gd name="T15" fmla="*/ 1 h 128"/>
                <a:gd name="T16" fmla="*/ 1 w 131"/>
                <a:gd name="T17" fmla="*/ 2 h 128"/>
                <a:gd name="T18" fmla="*/ 1 w 131"/>
                <a:gd name="T19" fmla="*/ 2 h 128"/>
                <a:gd name="T20" fmla="*/ 1 w 131"/>
                <a:gd name="T21" fmla="*/ 2 h 128"/>
                <a:gd name="T22" fmla="*/ 1 w 131"/>
                <a:gd name="T23" fmla="*/ 1 h 128"/>
                <a:gd name="T24" fmla="*/ 1 w 131"/>
                <a:gd name="T25" fmla="*/ 1 h 128"/>
                <a:gd name="T26" fmla="*/ 1 w 131"/>
                <a:gd name="T27" fmla="*/ 1 h 128"/>
                <a:gd name="T28" fmla="*/ 1 w 131"/>
                <a:gd name="T29" fmla="*/ 1 h 128"/>
                <a:gd name="T30" fmla="*/ 1 w 131"/>
                <a:gd name="T31" fmla="*/ 1 h 128"/>
                <a:gd name="T32" fmla="*/ 1 w 131"/>
                <a:gd name="T33" fmla="*/ 1 h 128"/>
                <a:gd name="T34" fmla="*/ 1 w 131"/>
                <a:gd name="T35" fmla="*/ 1 h 128"/>
                <a:gd name="T36" fmla="*/ 1 w 131"/>
                <a:gd name="T37" fmla="*/ 1 h 128"/>
                <a:gd name="T38" fmla="*/ 1 w 131"/>
                <a:gd name="T39" fmla="*/ 1 h 128"/>
                <a:gd name="T40" fmla="*/ 1 w 131"/>
                <a:gd name="T41" fmla="*/ 2 h 128"/>
                <a:gd name="T42" fmla="*/ 1 w 131"/>
                <a:gd name="T43" fmla="*/ 2 h 128"/>
                <a:gd name="T44" fmla="*/ 1 w 131"/>
                <a:gd name="T45" fmla="*/ 1 h 128"/>
                <a:gd name="T46" fmla="*/ 1 w 131"/>
                <a:gd name="T47" fmla="*/ 1 h 128"/>
                <a:gd name="T48" fmla="*/ 2 w 131"/>
                <a:gd name="T49" fmla="*/ 1 h 128"/>
                <a:gd name="T50" fmla="*/ 2 w 131"/>
                <a:gd name="T51" fmla="*/ 1 h 128"/>
                <a:gd name="T52" fmla="*/ 2 w 131"/>
                <a:gd name="T53" fmla="*/ 1 h 128"/>
                <a:gd name="T54" fmla="*/ 1 w 131"/>
                <a:gd name="T55" fmla="*/ 1 h 128"/>
                <a:gd name="T56" fmla="*/ 1 w 131"/>
                <a:gd name="T57" fmla="*/ 1 h 128"/>
                <a:gd name="T58" fmla="*/ 1 w 131"/>
                <a:gd name="T59" fmla="*/ 1 h 128"/>
                <a:gd name="T60" fmla="*/ 1 w 131"/>
                <a:gd name="T61" fmla="*/ 0 h 128"/>
                <a:gd name="T62" fmla="*/ 1 w 131"/>
                <a:gd name="T63" fmla="*/ 1 h 128"/>
                <a:gd name="T64" fmla="*/ 1 w 131"/>
                <a:gd name="T65" fmla="*/ 1 h 128"/>
                <a:gd name="T66" fmla="*/ 1 w 131"/>
                <a:gd name="T67" fmla="*/ 1 h 128"/>
                <a:gd name="T68" fmla="*/ 1 w 131"/>
                <a:gd name="T69" fmla="*/ 1 h 128"/>
                <a:gd name="T70" fmla="*/ 0 w 131"/>
                <a:gd name="T71" fmla="*/ 1 h 128"/>
                <a:gd name="T72" fmla="*/ 1 w 131"/>
                <a:gd name="T73" fmla="*/ 1 h 128"/>
                <a:gd name="T74" fmla="*/ 1 w 131"/>
                <a:gd name="T75" fmla="*/ 1 h 128"/>
                <a:gd name="T76" fmla="*/ 1 w 131"/>
                <a:gd name="T77" fmla="*/ 1 h 128"/>
                <a:gd name="T78" fmla="*/ 1 w 131"/>
                <a:gd name="T79" fmla="*/ 2 h 128"/>
                <a:gd name="T80" fmla="*/ 1 w 131"/>
                <a:gd name="T81" fmla="*/ 2 h 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8">
                  <a:moveTo>
                    <a:pt x="60" y="5"/>
                  </a:moveTo>
                  <a:lnTo>
                    <a:pt x="79" y="8"/>
                  </a:lnTo>
                  <a:lnTo>
                    <a:pt x="96" y="19"/>
                  </a:lnTo>
                  <a:lnTo>
                    <a:pt x="107" y="32"/>
                  </a:lnTo>
                  <a:lnTo>
                    <a:pt x="115" y="49"/>
                  </a:lnTo>
                  <a:lnTo>
                    <a:pt x="117" y="68"/>
                  </a:lnTo>
                  <a:lnTo>
                    <a:pt x="113" y="91"/>
                  </a:lnTo>
                  <a:lnTo>
                    <a:pt x="103" y="108"/>
                  </a:lnTo>
                  <a:lnTo>
                    <a:pt x="89" y="120"/>
                  </a:lnTo>
                  <a:lnTo>
                    <a:pt x="71" y="123"/>
                  </a:lnTo>
                  <a:lnTo>
                    <a:pt x="52" y="120"/>
                  </a:lnTo>
                  <a:lnTo>
                    <a:pt x="35" y="110"/>
                  </a:lnTo>
                  <a:lnTo>
                    <a:pt x="24" y="96"/>
                  </a:lnTo>
                  <a:lnTo>
                    <a:pt x="16" y="77"/>
                  </a:lnTo>
                  <a:lnTo>
                    <a:pt x="14" y="58"/>
                  </a:lnTo>
                  <a:lnTo>
                    <a:pt x="16" y="41"/>
                  </a:lnTo>
                  <a:lnTo>
                    <a:pt x="21" y="27"/>
                  </a:lnTo>
                  <a:lnTo>
                    <a:pt x="31" y="15"/>
                  </a:lnTo>
                  <a:lnTo>
                    <a:pt x="45" y="8"/>
                  </a:lnTo>
                  <a:lnTo>
                    <a:pt x="60" y="5"/>
                  </a:lnTo>
                  <a:close/>
                  <a:moveTo>
                    <a:pt x="64" y="128"/>
                  </a:moveTo>
                  <a:lnTo>
                    <a:pt x="86" y="125"/>
                  </a:lnTo>
                  <a:lnTo>
                    <a:pt x="103" y="116"/>
                  </a:lnTo>
                  <a:lnTo>
                    <a:pt x="119" y="103"/>
                  </a:lnTo>
                  <a:lnTo>
                    <a:pt x="127" y="86"/>
                  </a:lnTo>
                  <a:lnTo>
                    <a:pt x="131" y="63"/>
                  </a:lnTo>
                  <a:lnTo>
                    <a:pt x="127" y="41"/>
                  </a:lnTo>
                  <a:lnTo>
                    <a:pt x="119" y="24"/>
                  </a:lnTo>
                  <a:lnTo>
                    <a:pt x="105" y="10"/>
                  </a:lnTo>
                  <a:lnTo>
                    <a:pt x="86" y="1"/>
                  </a:lnTo>
                  <a:lnTo>
                    <a:pt x="65" y="0"/>
                  </a:lnTo>
                  <a:lnTo>
                    <a:pt x="45" y="3"/>
                  </a:lnTo>
                  <a:lnTo>
                    <a:pt x="28" y="12"/>
                  </a:lnTo>
                  <a:lnTo>
                    <a:pt x="12" y="25"/>
                  </a:lnTo>
                  <a:lnTo>
                    <a:pt x="4" y="43"/>
                  </a:lnTo>
                  <a:lnTo>
                    <a:pt x="0" y="63"/>
                  </a:lnTo>
                  <a:lnTo>
                    <a:pt x="4" y="84"/>
                  </a:lnTo>
                  <a:lnTo>
                    <a:pt x="11" y="103"/>
                  </a:lnTo>
                  <a:lnTo>
                    <a:pt x="24" y="116"/>
                  </a:lnTo>
                  <a:lnTo>
                    <a:pt x="41" y="125"/>
                  </a:lnTo>
                  <a:lnTo>
                    <a:pt x="64" y="128"/>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8" name="Freeform 22"/>
            <p:cNvSpPr>
              <a:spLocks/>
            </p:cNvSpPr>
            <p:nvPr userDrawn="1"/>
          </p:nvSpPr>
          <p:spPr bwMode="auto">
            <a:xfrm>
              <a:off x="5619" y="4086"/>
              <a:ext cx="42" cy="62"/>
            </a:xfrm>
            <a:custGeom>
              <a:avLst/>
              <a:gdLst>
                <a:gd name="T0" fmla="*/ 1 w 84"/>
                <a:gd name="T1" fmla="*/ 0 h 126"/>
                <a:gd name="T2" fmla="*/ 1 w 84"/>
                <a:gd name="T3" fmla="*/ 0 h 126"/>
                <a:gd name="T4" fmla="*/ 1 w 84"/>
                <a:gd name="T5" fmla="*/ 0 h 126"/>
                <a:gd name="T6" fmla="*/ 1 w 84"/>
                <a:gd name="T7" fmla="*/ 0 h 126"/>
                <a:gd name="T8" fmla="*/ 1 w 84"/>
                <a:gd name="T9" fmla="*/ 0 h 126"/>
                <a:gd name="T10" fmla="*/ 1 w 84"/>
                <a:gd name="T11" fmla="*/ 0 h 126"/>
                <a:gd name="T12" fmla="*/ 1 w 84"/>
                <a:gd name="T13" fmla="*/ 0 h 126"/>
                <a:gd name="T14" fmla="*/ 1 w 84"/>
                <a:gd name="T15" fmla="*/ 0 h 126"/>
                <a:gd name="T16" fmla="*/ 1 w 84"/>
                <a:gd name="T17" fmla="*/ 0 h 126"/>
                <a:gd name="T18" fmla="*/ 1 w 84"/>
                <a:gd name="T19" fmla="*/ 0 h 126"/>
                <a:gd name="T20" fmla="*/ 1 w 84"/>
                <a:gd name="T21" fmla="*/ 0 h 126"/>
                <a:gd name="T22" fmla="*/ 1 w 84"/>
                <a:gd name="T23" fmla="*/ 0 h 126"/>
                <a:gd name="T24" fmla="*/ 1 w 84"/>
                <a:gd name="T25" fmla="*/ 0 h 126"/>
                <a:gd name="T26" fmla="*/ 1 w 84"/>
                <a:gd name="T27" fmla="*/ 0 h 126"/>
                <a:gd name="T28" fmla="*/ 1 w 84"/>
                <a:gd name="T29" fmla="*/ 0 h 126"/>
                <a:gd name="T30" fmla="*/ 1 w 84"/>
                <a:gd name="T31" fmla="*/ 0 h 126"/>
                <a:gd name="T32" fmla="*/ 1 w 84"/>
                <a:gd name="T33" fmla="*/ 0 h 126"/>
                <a:gd name="T34" fmla="*/ 1 w 84"/>
                <a:gd name="T35" fmla="*/ 0 h 126"/>
                <a:gd name="T36" fmla="*/ 1 w 84"/>
                <a:gd name="T37" fmla="*/ 0 h 126"/>
                <a:gd name="T38" fmla="*/ 1 w 84"/>
                <a:gd name="T39" fmla="*/ 0 h 126"/>
                <a:gd name="T40" fmla="*/ 1 w 84"/>
                <a:gd name="T41" fmla="*/ 0 h 126"/>
                <a:gd name="T42" fmla="*/ 1 w 84"/>
                <a:gd name="T43" fmla="*/ 0 h 126"/>
                <a:gd name="T44" fmla="*/ 1 w 84"/>
                <a:gd name="T45" fmla="*/ 0 h 126"/>
                <a:gd name="T46" fmla="*/ 1 w 84"/>
                <a:gd name="T47" fmla="*/ 0 h 126"/>
                <a:gd name="T48" fmla="*/ 1 w 84"/>
                <a:gd name="T49" fmla="*/ 0 h 126"/>
                <a:gd name="T50" fmla="*/ 1 w 84"/>
                <a:gd name="T51" fmla="*/ 0 h 126"/>
                <a:gd name="T52" fmla="*/ 1 w 84"/>
                <a:gd name="T53" fmla="*/ 0 h 126"/>
                <a:gd name="T54" fmla="*/ 1 w 84"/>
                <a:gd name="T55" fmla="*/ 0 h 126"/>
                <a:gd name="T56" fmla="*/ 1 w 84"/>
                <a:gd name="T57" fmla="*/ 0 h 126"/>
                <a:gd name="T58" fmla="*/ 1 w 84"/>
                <a:gd name="T59" fmla="*/ 0 h 126"/>
                <a:gd name="T60" fmla="*/ 1 w 84"/>
                <a:gd name="T61" fmla="*/ 0 h 126"/>
                <a:gd name="T62" fmla="*/ 1 w 84"/>
                <a:gd name="T63" fmla="*/ 0 h 126"/>
                <a:gd name="T64" fmla="*/ 1 w 84"/>
                <a:gd name="T65" fmla="*/ 0 h 126"/>
                <a:gd name="T66" fmla="*/ 1 w 84"/>
                <a:gd name="T67" fmla="*/ 0 h 126"/>
                <a:gd name="T68" fmla="*/ 1 w 84"/>
                <a:gd name="T69" fmla="*/ 0 h 126"/>
                <a:gd name="T70" fmla="*/ 1 w 84"/>
                <a:gd name="T71" fmla="*/ 0 h 126"/>
                <a:gd name="T72" fmla="*/ 1 w 84"/>
                <a:gd name="T73" fmla="*/ 0 h 126"/>
                <a:gd name="T74" fmla="*/ 1 w 84"/>
                <a:gd name="T75" fmla="*/ 0 h 126"/>
                <a:gd name="T76" fmla="*/ 1 w 84"/>
                <a:gd name="T77" fmla="*/ 0 h 126"/>
                <a:gd name="T78" fmla="*/ 1 w 84"/>
                <a:gd name="T79" fmla="*/ 0 h 126"/>
                <a:gd name="T80" fmla="*/ 1 w 84"/>
                <a:gd name="T81" fmla="*/ 0 h 126"/>
                <a:gd name="T82" fmla="*/ 0 w 84"/>
                <a:gd name="T83" fmla="*/ 0 h 126"/>
                <a:gd name="T84" fmla="*/ 1 w 84"/>
                <a:gd name="T85" fmla="*/ 0 h 126"/>
                <a:gd name="T86" fmla="*/ 1 w 84"/>
                <a:gd name="T87" fmla="*/ 0 h 126"/>
                <a:gd name="T88" fmla="*/ 1 w 84"/>
                <a:gd name="T89" fmla="*/ 0 h 126"/>
                <a:gd name="T90" fmla="*/ 1 w 84"/>
                <a:gd name="T91" fmla="*/ 0 h 126"/>
                <a:gd name="T92" fmla="*/ 1 w 84"/>
                <a:gd name="T93" fmla="*/ 0 h 126"/>
                <a:gd name="T94" fmla="*/ 1 w 84"/>
                <a:gd name="T95" fmla="*/ 0 h 126"/>
                <a:gd name="T96" fmla="*/ 1 w 84"/>
                <a:gd name="T97" fmla="*/ 0 h 126"/>
                <a:gd name="T98" fmla="*/ 1 w 84"/>
                <a:gd name="T99" fmla="*/ 0 h 126"/>
                <a:gd name="T100" fmla="*/ 1 w 84"/>
                <a:gd name="T101" fmla="*/ 0 h 126"/>
                <a:gd name="T102" fmla="*/ 1 w 84"/>
                <a:gd name="T103" fmla="*/ 0 h 126"/>
                <a:gd name="T104" fmla="*/ 1 w 84"/>
                <a:gd name="T105" fmla="*/ 0 h 126"/>
                <a:gd name="T106" fmla="*/ 1 w 84"/>
                <a:gd name="T107" fmla="*/ 0 h 126"/>
                <a:gd name="T108" fmla="*/ 1 w 84"/>
                <a:gd name="T109" fmla="*/ 0 h 126"/>
                <a:gd name="T110" fmla="*/ 1 w 84"/>
                <a:gd name="T111" fmla="*/ 0 h 126"/>
                <a:gd name="T112" fmla="*/ 1 w 84"/>
                <a:gd name="T113" fmla="*/ 0 h 126"/>
                <a:gd name="T114" fmla="*/ 1 w 84"/>
                <a:gd name="T115" fmla="*/ 0 h 126"/>
                <a:gd name="T116" fmla="*/ 1 w 84"/>
                <a:gd name="T117" fmla="*/ 0 h 126"/>
                <a:gd name="T118" fmla="*/ 1 w 84"/>
                <a:gd name="T119" fmla="*/ 0 h 126"/>
                <a:gd name="T120" fmla="*/ 1 w 84"/>
                <a:gd name="T121" fmla="*/ 0 h 1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4" h="126">
                  <a:moveTo>
                    <a:pt x="29" y="52"/>
                  </a:moveTo>
                  <a:lnTo>
                    <a:pt x="29" y="55"/>
                  </a:lnTo>
                  <a:lnTo>
                    <a:pt x="29" y="57"/>
                  </a:lnTo>
                  <a:lnTo>
                    <a:pt x="31" y="57"/>
                  </a:lnTo>
                  <a:lnTo>
                    <a:pt x="34" y="57"/>
                  </a:lnTo>
                  <a:lnTo>
                    <a:pt x="55" y="57"/>
                  </a:lnTo>
                  <a:lnTo>
                    <a:pt x="60" y="57"/>
                  </a:lnTo>
                  <a:lnTo>
                    <a:pt x="64" y="55"/>
                  </a:lnTo>
                  <a:lnTo>
                    <a:pt x="67" y="54"/>
                  </a:lnTo>
                  <a:lnTo>
                    <a:pt x="69" y="52"/>
                  </a:lnTo>
                  <a:lnTo>
                    <a:pt x="69" y="50"/>
                  </a:lnTo>
                  <a:lnTo>
                    <a:pt x="70" y="47"/>
                  </a:lnTo>
                  <a:lnTo>
                    <a:pt x="70" y="45"/>
                  </a:lnTo>
                  <a:lnTo>
                    <a:pt x="72" y="43"/>
                  </a:lnTo>
                  <a:lnTo>
                    <a:pt x="74" y="43"/>
                  </a:lnTo>
                  <a:lnTo>
                    <a:pt x="74" y="45"/>
                  </a:lnTo>
                  <a:lnTo>
                    <a:pt x="74" y="47"/>
                  </a:lnTo>
                  <a:lnTo>
                    <a:pt x="74" y="55"/>
                  </a:lnTo>
                  <a:lnTo>
                    <a:pt x="74" y="66"/>
                  </a:lnTo>
                  <a:lnTo>
                    <a:pt x="74" y="72"/>
                  </a:lnTo>
                  <a:lnTo>
                    <a:pt x="74" y="79"/>
                  </a:lnTo>
                  <a:lnTo>
                    <a:pt x="74" y="81"/>
                  </a:lnTo>
                  <a:lnTo>
                    <a:pt x="72" y="81"/>
                  </a:lnTo>
                  <a:lnTo>
                    <a:pt x="70" y="81"/>
                  </a:lnTo>
                  <a:lnTo>
                    <a:pt x="70" y="79"/>
                  </a:lnTo>
                  <a:lnTo>
                    <a:pt x="70" y="78"/>
                  </a:lnTo>
                  <a:lnTo>
                    <a:pt x="69" y="74"/>
                  </a:lnTo>
                  <a:lnTo>
                    <a:pt x="69" y="72"/>
                  </a:lnTo>
                  <a:lnTo>
                    <a:pt x="67" y="69"/>
                  </a:lnTo>
                  <a:lnTo>
                    <a:pt x="65" y="67"/>
                  </a:lnTo>
                  <a:lnTo>
                    <a:pt x="62" y="66"/>
                  </a:lnTo>
                  <a:lnTo>
                    <a:pt x="58" y="66"/>
                  </a:lnTo>
                  <a:lnTo>
                    <a:pt x="31" y="66"/>
                  </a:lnTo>
                  <a:lnTo>
                    <a:pt x="29" y="66"/>
                  </a:lnTo>
                  <a:lnTo>
                    <a:pt x="29" y="67"/>
                  </a:lnTo>
                  <a:lnTo>
                    <a:pt x="28" y="69"/>
                  </a:lnTo>
                  <a:lnTo>
                    <a:pt x="29" y="71"/>
                  </a:lnTo>
                  <a:lnTo>
                    <a:pt x="29" y="107"/>
                  </a:lnTo>
                  <a:lnTo>
                    <a:pt x="29" y="112"/>
                  </a:lnTo>
                  <a:lnTo>
                    <a:pt x="31" y="115"/>
                  </a:lnTo>
                  <a:lnTo>
                    <a:pt x="33" y="119"/>
                  </a:lnTo>
                  <a:lnTo>
                    <a:pt x="36" y="121"/>
                  </a:lnTo>
                  <a:lnTo>
                    <a:pt x="38" y="121"/>
                  </a:lnTo>
                  <a:lnTo>
                    <a:pt x="41" y="122"/>
                  </a:lnTo>
                  <a:lnTo>
                    <a:pt x="43" y="122"/>
                  </a:lnTo>
                  <a:lnTo>
                    <a:pt x="45" y="122"/>
                  </a:lnTo>
                  <a:lnTo>
                    <a:pt x="45" y="124"/>
                  </a:lnTo>
                  <a:lnTo>
                    <a:pt x="45" y="126"/>
                  </a:lnTo>
                  <a:lnTo>
                    <a:pt x="43" y="126"/>
                  </a:lnTo>
                  <a:lnTo>
                    <a:pt x="41" y="126"/>
                  </a:lnTo>
                  <a:lnTo>
                    <a:pt x="40" y="126"/>
                  </a:lnTo>
                  <a:lnTo>
                    <a:pt x="38" y="126"/>
                  </a:lnTo>
                  <a:lnTo>
                    <a:pt x="34" y="126"/>
                  </a:lnTo>
                  <a:lnTo>
                    <a:pt x="29" y="126"/>
                  </a:lnTo>
                  <a:lnTo>
                    <a:pt x="22" y="126"/>
                  </a:lnTo>
                  <a:lnTo>
                    <a:pt x="14" y="126"/>
                  </a:lnTo>
                  <a:lnTo>
                    <a:pt x="7" y="126"/>
                  </a:lnTo>
                  <a:lnTo>
                    <a:pt x="4" y="126"/>
                  </a:lnTo>
                  <a:lnTo>
                    <a:pt x="2" y="126"/>
                  </a:lnTo>
                  <a:lnTo>
                    <a:pt x="2" y="124"/>
                  </a:lnTo>
                  <a:lnTo>
                    <a:pt x="4" y="122"/>
                  </a:lnTo>
                  <a:lnTo>
                    <a:pt x="5" y="122"/>
                  </a:lnTo>
                  <a:lnTo>
                    <a:pt x="7" y="121"/>
                  </a:lnTo>
                  <a:lnTo>
                    <a:pt x="9" y="121"/>
                  </a:lnTo>
                  <a:lnTo>
                    <a:pt x="10" y="117"/>
                  </a:lnTo>
                  <a:lnTo>
                    <a:pt x="12" y="115"/>
                  </a:lnTo>
                  <a:lnTo>
                    <a:pt x="14" y="110"/>
                  </a:lnTo>
                  <a:lnTo>
                    <a:pt x="14" y="105"/>
                  </a:lnTo>
                  <a:lnTo>
                    <a:pt x="14" y="23"/>
                  </a:lnTo>
                  <a:lnTo>
                    <a:pt x="14" y="19"/>
                  </a:lnTo>
                  <a:lnTo>
                    <a:pt x="14" y="14"/>
                  </a:lnTo>
                  <a:lnTo>
                    <a:pt x="14" y="11"/>
                  </a:lnTo>
                  <a:lnTo>
                    <a:pt x="12" y="9"/>
                  </a:lnTo>
                  <a:lnTo>
                    <a:pt x="9" y="6"/>
                  </a:lnTo>
                  <a:lnTo>
                    <a:pt x="5" y="6"/>
                  </a:lnTo>
                  <a:lnTo>
                    <a:pt x="4" y="4"/>
                  </a:lnTo>
                  <a:lnTo>
                    <a:pt x="2" y="4"/>
                  </a:lnTo>
                  <a:lnTo>
                    <a:pt x="0" y="4"/>
                  </a:lnTo>
                  <a:lnTo>
                    <a:pt x="0" y="2"/>
                  </a:lnTo>
                  <a:lnTo>
                    <a:pt x="0" y="0"/>
                  </a:lnTo>
                  <a:lnTo>
                    <a:pt x="2" y="0"/>
                  </a:lnTo>
                  <a:lnTo>
                    <a:pt x="5" y="0"/>
                  </a:lnTo>
                  <a:lnTo>
                    <a:pt x="26" y="0"/>
                  </a:lnTo>
                  <a:lnTo>
                    <a:pt x="41" y="0"/>
                  </a:lnTo>
                  <a:lnTo>
                    <a:pt x="50" y="0"/>
                  </a:lnTo>
                  <a:lnTo>
                    <a:pt x="57" y="0"/>
                  </a:lnTo>
                  <a:lnTo>
                    <a:pt x="60" y="0"/>
                  </a:lnTo>
                  <a:lnTo>
                    <a:pt x="65" y="0"/>
                  </a:lnTo>
                  <a:lnTo>
                    <a:pt x="70" y="0"/>
                  </a:lnTo>
                  <a:lnTo>
                    <a:pt x="77" y="0"/>
                  </a:lnTo>
                  <a:lnTo>
                    <a:pt x="82" y="0"/>
                  </a:lnTo>
                  <a:lnTo>
                    <a:pt x="82" y="2"/>
                  </a:lnTo>
                  <a:lnTo>
                    <a:pt x="84" y="4"/>
                  </a:lnTo>
                  <a:lnTo>
                    <a:pt x="82" y="11"/>
                  </a:lnTo>
                  <a:lnTo>
                    <a:pt x="82" y="16"/>
                  </a:lnTo>
                  <a:lnTo>
                    <a:pt x="82" y="21"/>
                  </a:lnTo>
                  <a:lnTo>
                    <a:pt x="82" y="23"/>
                  </a:lnTo>
                  <a:lnTo>
                    <a:pt x="81" y="24"/>
                  </a:lnTo>
                  <a:lnTo>
                    <a:pt x="79" y="24"/>
                  </a:lnTo>
                  <a:lnTo>
                    <a:pt x="77" y="23"/>
                  </a:lnTo>
                  <a:lnTo>
                    <a:pt x="77" y="21"/>
                  </a:lnTo>
                  <a:lnTo>
                    <a:pt x="77" y="18"/>
                  </a:lnTo>
                  <a:lnTo>
                    <a:pt x="77" y="14"/>
                  </a:lnTo>
                  <a:lnTo>
                    <a:pt x="76" y="12"/>
                  </a:lnTo>
                  <a:lnTo>
                    <a:pt x="70" y="9"/>
                  </a:lnTo>
                  <a:lnTo>
                    <a:pt x="62" y="7"/>
                  </a:lnTo>
                  <a:lnTo>
                    <a:pt x="52" y="7"/>
                  </a:lnTo>
                  <a:lnTo>
                    <a:pt x="45" y="7"/>
                  </a:lnTo>
                  <a:lnTo>
                    <a:pt x="38" y="7"/>
                  </a:lnTo>
                  <a:lnTo>
                    <a:pt x="33" y="7"/>
                  </a:lnTo>
                  <a:lnTo>
                    <a:pt x="31" y="9"/>
                  </a:lnTo>
                  <a:lnTo>
                    <a:pt x="29" y="11"/>
                  </a:lnTo>
                  <a:lnTo>
                    <a:pt x="29" y="14"/>
                  </a:lnTo>
                  <a:lnTo>
                    <a:pt x="29" y="19"/>
                  </a:lnTo>
                  <a:lnTo>
                    <a:pt x="29" y="52"/>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49" name="Freeform 23"/>
            <p:cNvSpPr>
              <a:spLocks/>
            </p:cNvSpPr>
            <p:nvPr userDrawn="1"/>
          </p:nvSpPr>
          <p:spPr bwMode="auto">
            <a:xfrm>
              <a:off x="4946" y="4196"/>
              <a:ext cx="39" cy="63"/>
            </a:xfrm>
            <a:custGeom>
              <a:avLst/>
              <a:gdLst>
                <a:gd name="T0" fmla="*/ 0 w 83"/>
                <a:gd name="T1" fmla="*/ 0 h 129"/>
                <a:gd name="T2" fmla="*/ 0 w 83"/>
                <a:gd name="T3" fmla="*/ 0 h 129"/>
                <a:gd name="T4" fmla="*/ 0 w 83"/>
                <a:gd name="T5" fmla="*/ 0 h 129"/>
                <a:gd name="T6" fmla="*/ 0 w 83"/>
                <a:gd name="T7" fmla="*/ 0 h 129"/>
                <a:gd name="T8" fmla="*/ 0 w 83"/>
                <a:gd name="T9" fmla="*/ 0 h 129"/>
                <a:gd name="T10" fmla="*/ 0 w 83"/>
                <a:gd name="T11" fmla="*/ 0 h 129"/>
                <a:gd name="T12" fmla="*/ 0 w 83"/>
                <a:gd name="T13" fmla="*/ 0 h 129"/>
                <a:gd name="T14" fmla="*/ 0 w 83"/>
                <a:gd name="T15" fmla="*/ 0 h 129"/>
                <a:gd name="T16" fmla="*/ 0 w 83"/>
                <a:gd name="T17" fmla="*/ 0 h 129"/>
                <a:gd name="T18" fmla="*/ 0 w 83"/>
                <a:gd name="T19" fmla="*/ 0 h 129"/>
                <a:gd name="T20" fmla="*/ 0 w 83"/>
                <a:gd name="T21" fmla="*/ 0 h 129"/>
                <a:gd name="T22" fmla="*/ 0 w 83"/>
                <a:gd name="T23" fmla="*/ 0 h 129"/>
                <a:gd name="T24" fmla="*/ 0 w 83"/>
                <a:gd name="T25" fmla="*/ 0 h 129"/>
                <a:gd name="T26" fmla="*/ 0 w 83"/>
                <a:gd name="T27" fmla="*/ 0 h 129"/>
                <a:gd name="T28" fmla="*/ 0 w 83"/>
                <a:gd name="T29" fmla="*/ 0 h 129"/>
                <a:gd name="T30" fmla="*/ 0 w 83"/>
                <a:gd name="T31" fmla="*/ 0 h 129"/>
                <a:gd name="T32" fmla="*/ 0 w 83"/>
                <a:gd name="T33" fmla="*/ 0 h 129"/>
                <a:gd name="T34" fmla="*/ 0 w 83"/>
                <a:gd name="T35" fmla="*/ 0 h 129"/>
                <a:gd name="T36" fmla="*/ 0 w 83"/>
                <a:gd name="T37" fmla="*/ 0 h 129"/>
                <a:gd name="T38" fmla="*/ 0 w 83"/>
                <a:gd name="T39" fmla="*/ 0 h 129"/>
                <a:gd name="T40" fmla="*/ 0 w 83"/>
                <a:gd name="T41" fmla="*/ 0 h 129"/>
                <a:gd name="T42" fmla="*/ 0 w 83"/>
                <a:gd name="T43" fmla="*/ 0 h 129"/>
                <a:gd name="T44" fmla="*/ 0 w 83"/>
                <a:gd name="T45" fmla="*/ 0 h 129"/>
                <a:gd name="T46" fmla="*/ 0 w 83"/>
                <a:gd name="T47" fmla="*/ 0 h 129"/>
                <a:gd name="T48" fmla="*/ 0 w 83"/>
                <a:gd name="T49" fmla="*/ 0 h 129"/>
                <a:gd name="T50" fmla="*/ 0 w 83"/>
                <a:gd name="T51" fmla="*/ 0 h 129"/>
                <a:gd name="T52" fmla="*/ 0 w 83"/>
                <a:gd name="T53" fmla="*/ 0 h 129"/>
                <a:gd name="T54" fmla="*/ 0 w 83"/>
                <a:gd name="T55" fmla="*/ 0 h 129"/>
                <a:gd name="T56" fmla="*/ 0 w 83"/>
                <a:gd name="T57" fmla="*/ 0 h 129"/>
                <a:gd name="T58" fmla="*/ 0 w 83"/>
                <a:gd name="T59" fmla="*/ 0 h 129"/>
                <a:gd name="T60" fmla="*/ 0 w 83"/>
                <a:gd name="T61" fmla="*/ 0 h 129"/>
                <a:gd name="T62" fmla="*/ 0 w 83"/>
                <a:gd name="T63" fmla="*/ 0 h 129"/>
                <a:gd name="T64" fmla="*/ 0 w 83"/>
                <a:gd name="T65" fmla="*/ 0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 h="129">
                  <a:moveTo>
                    <a:pt x="0" y="96"/>
                  </a:moveTo>
                  <a:lnTo>
                    <a:pt x="0" y="93"/>
                  </a:lnTo>
                  <a:lnTo>
                    <a:pt x="2" y="91"/>
                  </a:lnTo>
                  <a:lnTo>
                    <a:pt x="4" y="91"/>
                  </a:lnTo>
                  <a:lnTo>
                    <a:pt x="6" y="93"/>
                  </a:lnTo>
                  <a:lnTo>
                    <a:pt x="6" y="96"/>
                  </a:lnTo>
                  <a:lnTo>
                    <a:pt x="9" y="105"/>
                  </a:lnTo>
                  <a:lnTo>
                    <a:pt x="16" y="114"/>
                  </a:lnTo>
                  <a:lnTo>
                    <a:pt x="26" y="120"/>
                  </a:lnTo>
                  <a:lnTo>
                    <a:pt x="42" y="124"/>
                  </a:lnTo>
                  <a:lnTo>
                    <a:pt x="54" y="122"/>
                  </a:lnTo>
                  <a:lnTo>
                    <a:pt x="64" y="117"/>
                  </a:lnTo>
                  <a:lnTo>
                    <a:pt x="72" y="107"/>
                  </a:lnTo>
                  <a:lnTo>
                    <a:pt x="74" y="95"/>
                  </a:lnTo>
                  <a:lnTo>
                    <a:pt x="71" y="84"/>
                  </a:lnTo>
                  <a:lnTo>
                    <a:pt x="64" y="78"/>
                  </a:lnTo>
                  <a:lnTo>
                    <a:pt x="52" y="72"/>
                  </a:lnTo>
                  <a:lnTo>
                    <a:pt x="40" y="69"/>
                  </a:lnTo>
                  <a:lnTo>
                    <a:pt x="26" y="64"/>
                  </a:lnTo>
                  <a:lnTo>
                    <a:pt x="16" y="59"/>
                  </a:lnTo>
                  <a:lnTo>
                    <a:pt x="7" y="48"/>
                  </a:lnTo>
                  <a:lnTo>
                    <a:pt x="6" y="33"/>
                  </a:lnTo>
                  <a:lnTo>
                    <a:pt x="7" y="19"/>
                  </a:lnTo>
                  <a:lnTo>
                    <a:pt x="16" y="9"/>
                  </a:lnTo>
                  <a:lnTo>
                    <a:pt x="28" y="2"/>
                  </a:lnTo>
                  <a:lnTo>
                    <a:pt x="43" y="0"/>
                  </a:lnTo>
                  <a:lnTo>
                    <a:pt x="55" y="0"/>
                  </a:lnTo>
                  <a:lnTo>
                    <a:pt x="64" y="4"/>
                  </a:lnTo>
                  <a:lnTo>
                    <a:pt x="69" y="5"/>
                  </a:lnTo>
                  <a:lnTo>
                    <a:pt x="72" y="5"/>
                  </a:lnTo>
                  <a:lnTo>
                    <a:pt x="74" y="5"/>
                  </a:lnTo>
                  <a:lnTo>
                    <a:pt x="76" y="4"/>
                  </a:lnTo>
                  <a:lnTo>
                    <a:pt x="76" y="5"/>
                  </a:lnTo>
                  <a:lnTo>
                    <a:pt x="78" y="7"/>
                  </a:lnTo>
                  <a:lnTo>
                    <a:pt x="79" y="31"/>
                  </a:lnTo>
                  <a:lnTo>
                    <a:pt x="79" y="33"/>
                  </a:lnTo>
                  <a:lnTo>
                    <a:pt x="78" y="33"/>
                  </a:lnTo>
                  <a:lnTo>
                    <a:pt x="76" y="33"/>
                  </a:lnTo>
                  <a:lnTo>
                    <a:pt x="76" y="31"/>
                  </a:lnTo>
                  <a:lnTo>
                    <a:pt x="74" y="28"/>
                  </a:lnTo>
                  <a:lnTo>
                    <a:pt x="67" y="16"/>
                  </a:lnTo>
                  <a:lnTo>
                    <a:pt x="55" y="7"/>
                  </a:lnTo>
                  <a:lnTo>
                    <a:pt x="42" y="5"/>
                  </a:lnTo>
                  <a:lnTo>
                    <a:pt x="31" y="7"/>
                  </a:lnTo>
                  <a:lnTo>
                    <a:pt x="23" y="11"/>
                  </a:lnTo>
                  <a:lnTo>
                    <a:pt x="16" y="17"/>
                  </a:lnTo>
                  <a:lnTo>
                    <a:pt x="14" y="28"/>
                  </a:lnTo>
                  <a:lnTo>
                    <a:pt x="18" y="38"/>
                  </a:lnTo>
                  <a:lnTo>
                    <a:pt x="24" y="45"/>
                  </a:lnTo>
                  <a:lnTo>
                    <a:pt x="36" y="50"/>
                  </a:lnTo>
                  <a:lnTo>
                    <a:pt x="48" y="54"/>
                  </a:lnTo>
                  <a:lnTo>
                    <a:pt x="60" y="59"/>
                  </a:lnTo>
                  <a:lnTo>
                    <a:pt x="72" y="66"/>
                  </a:lnTo>
                  <a:lnTo>
                    <a:pt x="81" y="76"/>
                  </a:lnTo>
                  <a:lnTo>
                    <a:pt x="83" y="91"/>
                  </a:lnTo>
                  <a:lnTo>
                    <a:pt x="83" y="102"/>
                  </a:lnTo>
                  <a:lnTo>
                    <a:pt x="78" y="112"/>
                  </a:lnTo>
                  <a:lnTo>
                    <a:pt x="69" y="120"/>
                  </a:lnTo>
                  <a:lnTo>
                    <a:pt x="54" y="127"/>
                  </a:lnTo>
                  <a:lnTo>
                    <a:pt x="35" y="129"/>
                  </a:lnTo>
                  <a:lnTo>
                    <a:pt x="21" y="127"/>
                  </a:lnTo>
                  <a:lnTo>
                    <a:pt x="11" y="124"/>
                  </a:lnTo>
                  <a:lnTo>
                    <a:pt x="6" y="119"/>
                  </a:lnTo>
                  <a:lnTo>
                    <a:pt x="0" y="96"/>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0" name="Freeform 24"/>
            <p:cNvSpPr>
              <a:spLocks noEditPoints="1"/>
            </p:cNvSpPr>
            <p:nvPr userDrawn="1"/>
          </p:nvSpPr>
          <p:spPr bwMode="auto">
            <a:xfrm>
              <a:off x="4992" y="4196"/>
              <a:ext cx="60" cy="63"/>
            </a:xfrm>
            <a:custGeom>
              <a:avLst/>
              <a:gdLst>
                <a:gd name="T0" fmla="*/ 0 w 125"/>
                <a:gd name="T1" fmla="*/ 0 h 129"/>
                <a:gd name="T2" fmla="*/ 0 w 125"/>
                <a:gd name="T3" fmla="*/ 0 h 129"/>
                <a:gd name="T4" fmla="*/ 0 w 125"/>
                <a:gd name="T5" fmla="*/ 0 h 129"/>
                <a:gd name="T6" fmla="*/ 0 w 125"/>
                <a:gd name="T7" fmla="*/ 0 h 129"/>
                <a:gd name="T8" fmla="*/ 0 w 125"/>
                <a:gd name="T9" fmla="*/ 0 h 129"/>
                <a:gd name="T10" fmla="*/ 0 w 125"/>
                <a:gd name="T11" fmla="*/ 0 h 129"/>
                <a:gd name="T12" fmla="*/ 0 w 125"/>
                <a:gd name="T13" fmla="*/ 0 h 129"/>
                <a:gd name="T14" fmla="*/ 0 w 125"/>
                <a:gd name="T15" fmla="*/ 0 h 129"/>
                <a:gd name="T16" fmla="*/ 0 w 125"/>
                <a:gd name="T17" fmla="*/ 0 h 129"/>
                <a:gd name="T18" fmla="*/ 0 w 125"/>
                <a:gd name="T19" fmla="*/ 0 h 129"/>
                <a:gd name="T20" fmla="*/ 0 w 125"/>
                <a:gd name="T21" fmla="*/ 0 h 129"/>
                <a:gd name="T22" fmla="*/ 0 w 125"/>
                <a:gd name="T23" fmla="*/ 0 h 129"/>
                <a:gd name="T24" fmla="*/ 0 w 125"/>
                <a:gd name="T25" fmla="*/ 0 h 129"/>
                <a:gd name="T26" fmla="*/ 0 w 125"/>
                <a:gd name="T27" fmla="*/ 0 h 129"/>
                <a:gd name="T28" fmla="*/ 0 w 125"/>
                <a:gd name="T29" fmla="*/ 0 h 129"/>
                <a:gd name="T30" fmla="*/ 0 w 125"/>
                <a:gd name="T31" fmla="*/ 0 h 129"/>
                <a:gd name="T32" fmla="*/ 0 w 125"/>
                <a:gd name="T33" fmla="*/ 0 h 129"/>
                <a:gd name="T34" fmla="*/ 0 w 125"/>
                <a:gd name="T35" fmla="*/ 0 h 129"/>
                <a:gd name="T36" fmla="*/ 0 w 125"/>
                <a:gd name="T37" fmla="*/ 0 h 129"/>
                <a:gd name="T38" fmla="*/ 0 w 125"/>
                <a:gd name="T39" fmla="*/ 0 h 129"/>
                <a:gd name="T40" fmla="*/ 0 w 125"/>
                <a:gd name="T41" fmla="*/ 0 h 129"/>
                <a:gd name="T42" fmla="*/ 0 w 125"/>
                <a:gd name="T43" fmla="*/ 0 h 129"/>
                <a:gd name="T44" fmla="*/ 0 w 125"/>
                <a:gd name="T45" fmla="*/ 0 h 129"/>
                <a:gd name="T46" fmla="*/ 0 w 125"/>
                <a:gd name="T47" fmla="*/ 0 h 129"/>
                <a:gd name="T48" fmla="*/ 0 w 125"/>
                <a:gd name="T49" fmla="*/ 0 h 129"/>
                <a:gd name="T50" fmla="*/ 0 w 125"/>
                <a:gd name="T51" fmla="*/ 0 h 129"/>
                <a:gd name="T52" fmla="*/ 0 w 125"/>
                <a:gd name="T53" fmla="*/ 0 h 129"/>
                <a:gd name="T54" fmla="*/ 0 w 125"/>
                <a:gd name="T55" fmla="*/ 0 h 129"/>
                <a:gd name="T56" fmla="*/ 0 w 125"/>
                <a:gd name="T57" fmla="*/ 0 h 129"/>
                <a:gd name="T58" fmla="*/ 0 w 125"/>
                <a:gd name="T59" fmla="*/ 0 h 129"/>
                <a:gd name="T60" fmla="*/ 0 w 125"/>
                <a:gd name="T61" fmla="*/ 0 h 129"/>
                <a:gd name="T62" fmla="*/ 0 w 125"/>
                <a:gd name="T63" fmla="*/ 0 h 129"/>
                <a:gd name="T64" fmla="*/ 0 w 125"/>
                <a:gd name="T65" fmla="*/ 0 h 129"/>
                <a:gd name="T66" fmla="*/ 0 w 125"/>
                <a:gd name="T67" fmla="*/ 0 h 129"/>
                <a:gd name="T68" fmla="*/ 0 w 125"/>
                <a:gd name="T69" fmla="*/ 0 h 129"/>
                <a:gd name="T70" fmla="*/ 0 w 125"/>
                <a:gd name="T71" fmla="*/ 0 h 129"/>
                <a:gd name="T72" fmla="*/ 0 w 125"/>
                <a:gd name="T73" fmla="*/ 0 h 129"/>
                <a:gd name="T74" fmla="*/ 0 w 125"/>
                <a:gd name="T75" fmla="*/ 0 h 129"/>
                <a:gd name="T76" fmla="*/ 0 w 125"/>
                <a:gd name="T77" fmla="*/ 0 h 129"/>
                <a:gd name="T78" fmla="*/ 0 w 125"/>
                <a:gd name="T79" fmla="*/ 0 h 129"/>
                <a:gd name="T80" fmla="*/ 0 w 125"/>
                <a:gd name="T81" fmla="*/ 0 h 1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5" h="129">
                  <a:moveTo>
                    <a:pt x="58" y="5"/>
                  </a:moveTo>
                  <a:lnTo>
                    <a:pt x="75" y="9"/>
                  </a:lnTo>
                  <a:lnTo>
                    <a:pt x="91" y="19"/>
                  </a:lnTo>
                  <a:lnTo>
                    <a:pt x="103" y="33"/>
                  </a:lnTo>
                  <a:lnTo>
                    <a:pt x="109" y="50"/>
                  </a:lnTo>
                  <a:lnTo>
                    <a:pt x="111" y="69"/>
                  </a:lnTo>
                  <a:lnTo>
                    <a:pt x="108" y="91"/>
                  </a:lnTo>
                  <a:lnTo>
                    <a:pt x="99" y="108"/>
                  </a:lnTo>
                  <a:lnTo>
                    <a:pt x="84" y="120"/>
                  </a:lnTo>
                  <a:lnTo>
                    <a:pt x="67" y="124"/>
                  </a:lnTo>
                  <a:lnTo>
                    <a:pt x="48" y="120"/>
                  </a:lnTo>
                  <a:lnTo>
                    <a:pt x="32" y="110"/>
                  </a:lnTo>
                  <a:lnTo>
                    <a:pt x="22" y="96"/>
                  </a:lnTo>
                  <a:lnTo>
                    <a:pt x="15" y="78"/>
                  </a:lnTo>
                  <a:lnTo>
                    <a:pt x="12" y="59"/>
                  </a:lnTo>
                  <a:lnTo>
                    <a:pt x="13" y="42"/>
                  </a:lnTo>
                  <a:lnTo>
                    <a:pt x="20" y="28"/>
                  </a:lnTo>
                  <a:lnTo>
                    <a:pt x="29" y="16"/>
                  </a:lnTo>
                  <a:lnTo>
                    <a:pt x="41" y="9"/>
                  </a:lnTo>
                  <a:lnTo>
                    <a:pt x="58" y="5"/>
                  </a:lnTo>
                  <a:close/>
                  <a:moveTo>
                    <a:pt x="60" y="129"/>
                  </a:moveTo>
                  <a:lnTo>
                    <a:pt x="80" y="126"/>
                  </a:lnTo>
                  <a:lnTo>
                    <a:pt x="99" y="117"/>
                  </a:lnTo>
                  <a:lnTo>
                    <a:pt x="113" y="103"/>
                  </a:lnTo>
                  <a:lnTo>
                    <a:pt x="121" y="86"/>
                  </a:lnTo>
                  <a:lnTo>
                    <a:pt x="125" y="64"/>
                  </a:lnTo>
                  <a:lnTo>
                    <a:pt x="121" y="42"/>
                  </a:lnTo>
                  <a:lnTo>
                    <a:pt x="113" y="24"/>
                  </a:lnTo>
                  <a:lnTo>
                    <a:pt x="99" y="11"/>
                  </a:lnTo>
                  <a:lnTo>
                    <a:pt x="82" y="2"/>
                  </a:lnTo>
                  <a:lnTo>
                    <a:pt x="63" y="0"/>
                  </a:lnTo>
                  <a:lnTo>
                    <a:pt x="43" y="4"/>
                  </a:lnTo>
                  <a:lnTo>
                    <a:pt x="25" y="12"/>
                  </a:lnTo>
                  <a:lnTo>
                    <a:pt x="12" y="26"/>
                  </a:lnTo>
                  <a:lnTo>
                    <a:pt x="3" y="43"/>
                  </a:lnTo>
                  <a:lnTo>
                    <a:pt x="0" y="64"/>
                  </a:lnTo>
                  <a:lnTo>
                    <a:pt x="3" y="84"/>
                  </a:lnTo>
                  <a:lnTo>
                    <a:pt x="10" y="103"/>
                  </a:lnTo>
                  <a:lnTo>
                    <a:pt x="22" y="117"/>
                  </a:lnTo>
                  <a:lnTo>
                    <a:pt x="39" y="126"/>
                  </a:lnTo>
                  <a:lnTo>
                    <a:pt x="60" y="12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1" name="Freeform 25"/>
            <p:cNvSpPr>
              <a:spLocks/>
            </p:cNvSpPr>
            <p:nvPr userDrawn="1"/>
          </p:nvSpPr>
          <p:spPr bwMode="auto">
            <a:xfrm>
              <a:off x="5058" y="4196"/>
              <a:ext cx="62" cy="63"/>
            </a:xfrm>
            <a:custGeom>
              <a:avLst/>
              <a:gdLst>
                <a:gd name="T0" fmla="*/ 0 w 125"/>
                <a:gd name="T1" fmla="*/ 0 h 127"/>
                <a:gd name="T2" fmla="*/ 0 w 125"/>
                <a:gd name="T3" fmla="*/ 0 h 127"/>
                <a:gd name="T4" fmla="*/ 0 w 125"/>
                <a:gd name="T5" fmla="*/ 0 h 127"/>
                <a:gd name="T6" fmla="*/ 0 w 125"/>
                <a:gd name="T7" fmla="*/ 0 h 127"/>
                <a:gd name="T8" fmla="*/ 0 w 125"/>
                <a:gd name="T9" fmla="*/ 0 h 127"/>
                <a:gd name="T10" fmla="*/ 0 w 125"/>
                <a:gd name="T11" fmla="*/ 0 h 127"/>
                <a:gd name="T12" fmla="*/ 0 w 125"/>
                <a:gd name="T13" fmla="*/ 0 h 127"/>
                <a:gd name="T14" fmla="*/ 0 w 125"/>
                <a:gd name="T15" fmla="*/ 0 h 127"/>
                <a:gd name="T16" fmla="*/ 0 w 125"/>
                <a:gd name="T17" fmla="*/ 0 h 127"/>
                <a:gd name="T18" fmla="*/ 0 w 125"/>
                <a:gd name="T19" fmla="*/ 0 h 127"/>
                <a:gd name="T20" fmla="*/ 0 w 125"/>
                <a:gd name="T21" fmla="*/ 0 h 127"/>
                <a:gd name="T22" fmla="*/ 0 w 125"/>
                <a:gd name="T23" fmla="*/ 0 h 127"/>
                <a:gd name="T24" fmla="*/ 0 w 125"/>
                <a:gd name="T25" fmla="*/ 0 h 127"/>
                <a:gd name="T26" fmla="*/ 0 w 125"/>
                <a:gd name="T27" fmla="*/ 0 h 127"/>
                <a:gd name="T28" fmla="*/ 0 w 125"/>
                <a:gd name="T29" fmla="*/ 0 h 127"/>
                <a:gd name="T30" fmla="*/ 0 w 125"/>
                <a:gd name="T31" fmla="*/ 0 h 127"/>
                <a:gd name="T32" fmla="*/ 0 w 125"/>
                <a:gd name="T33" fmla="*/ 0 h 127"/>
                <a:gd name="T34" fmla="*/ 0 w 125"/>
                <a:gd name="T35" fmla="*/ 0 h 127"/>
                <a:gd name="T36" fmla="*/ 0 w 125"/>
                <a:gd name="T37" fmla="*/ 0 h 127"/>
                <a:gd name="T38" fmla="*/ 0 w 125"/>
                <a:gd name="T39" fmla="*/ 0 h 127"/>
                <a:gd name="T40" fmla="*/ 0 w 125"/>
                <a:gd name="T41" fmla="*/ 0 h 127"/>
                <a:gd name="T42" fmla="*/ 0 w 125"/>
                <a:gd name="T43" fmla="*/ 0 h 127"/>
                <a:gd name="T44" fmla="*/ 0 w 125"/>
                <a:gd name="T45" fmla="*/ 0 h 127"/>
                <a:gd name="T46" fmla="*/ 0 w 125"/>
                <a:gd name="T47" fmla="*/ 0 h 127"/>
                <a:gd name="T48" fmla="*/ 0 w 125"/>
                <a:gd name="T49" fmla="*/ 0 h 127"/>
                <a:gd name="T50" fmla="*/ 0 w 125"/>
                <a:gd name="T51" fmla="*/ 0 h 127"/>
                <a:gd name="T52" fmla="*/ 0 w 125"/>
                <a:gd name="T53" fmla="*/ 0 h 127"/>
                <a:gd name="T54" fmla="*/ 0 w 125"/>
                <a:gd name="T55" fmla="*/ 0 h 127"/>
                <a:gd name="T56" fmla="*/ 0 w 125"/>
                <a:gd name="T57" fmla="*/ 0 h 127"/>
                <a:gd name="T58" fmla="*/ 0 w 125"/>
                <a:gd name="T59" fmla="*/ 0 h 127"/>
                <a:gd name="T60" fmla="*/ 0 w 125"/>
                <a:gd name="T61" fmla="*/ 0 h 127"/>
                <a:gd name="T62" fmla="*/ 0 w 125"/>
                <a:gd name="T63" fmla="*/ 0 h 127"/>
                <a:gd name="T64" fmla="*/ 0 w 125"/>
                <a:gd name="T65" fmla="*/ 0 h 127"/>
                <a:gd name="T66" fmla="*/ 0 w 125"/>
                <a:gd name="T67" fmla="*/ 0 h 127"/>
                <a:gd name="T68" fmla="*/ 0 w 125"/>
                <a:gd name="T69" fmla="*/ 0 h 127"/>
                <a:gd name="T70" fmla="*/ 0 w 125"/>
                <a:gd name="T71" fmla="*/ 0 h 127"/>
                <a:gd name="T72" fmla="*/ 0 w 125"/>
                <a:gd name="T73" fmla="*/ 0 h 127"/>
                <a:gd name="T74" fmla="*/ 0 w 125"/>
                <a:gd name="T75" fmla="*/ 0 h 127"/>
                <a:gd name="T76" fmla="*/ 0 w 125"/>
                <a:gd name="T77" fmla="*/ 0 h 1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5" h="127">
                  <a:moveTo>
                    <a:pt x="27" y="77"/>
                  </a:moveTo>
                  <a:lnTo>
                    <a:pt x="31" y="96"/>
                  </a:lnTo>
                  <a:lnTo>
                    <a:pt x="39" y="110"/>
                  </a:lnTo>
                  <a:lnTo>
                    <a:pt x="53" y="117"/>
                  </a:lnTo>
                  <a:lnTo>
                    <a:pt x="69" y="120"/>
                  </a:lnTo>
                  <a:lnTo>
                    <a:pt x="86" y="117"/>
                  </a:lnTo>
                  <a:lnTo>
                    <a:pt x="96" y="110"/>
                  </a:lnTo>
                  <a:lnTo>
                    <a:pt x="103" y="101"/>
                  </a:lnTo>
                  <a:lnTo>
                    <a:pt x="106" y="89"/>
                  </a:lnTo>
                  <a:lnTo>
                    <a:pt x="108" y="77"/>
                  </a:lnTo>
                  <a:lnTo>
                    <a:pt x="108" y="19"/>
                  </a:lnTo>
                  <a:lnTo>
                    <a:pt x="108" y="14"/>
                  </a:lnTo>
                  <a:lnTo>
                    <a:pt x="106" y="10"/>
                  </a:lnTo>
                  <a:lnTo>
                    <a:pt x="105" y="7"/>
                  </a:lnTo>
                  <a:lnTo>
                    <a:pt x="101" y="7"/>
                  </a:lnTo>
                  <a:lnTo>
                    <a:pt x="99" y="5"/>
                  </a:lnTo>
                  <a:lnTo>
                    <a:pt x="96" y="5"/>
                  </a:lnTo>
                  <a:lnTo>
                    <a:pt x="94" y="3"/>
                  </a:lnTo>
                  <a:lnTo>
                    <a:pt x="93" y="3"/>
                  </a:lnTo>
                  <a:lnTo>
                    <a:pt x="93" y="2"/>
                  </a:lnTo>
                  <a:lnTo>
                    <a:pt x="93" y="0"/>
                  </a:lnTo>
                  <a:lnTo>
                    <a:pt x="94" y="0"/>
                  </a:lnTo>
                  <a:lnTo>
                    <a:pt x="105" y="0"/>
                  </a:lnTo>
                  <a:lnTo>
                    <a:pt x="113" y="0"/>
                  </a:lnTo>
                  <a:lnTo>
                    <a:pt x="118" y="0"/>
                  </a:lnTo>
                  <a:lnTo>
                    <a:pt x="123" y="0"/>
                  </a:lnTo>
                  <a:lnTo>
                    <a:pt x="125" y="0"/>
                  </a:lnTo>
                  <a:lnTo>
                    <a:pt x="125" y="2"/>
                  </a:lnTo>
                  <a:lnTo>
                    <a:pt x="125" y="3"/>
                  </a:lnTo>
                  <a:lnTo>
                    <a:pt x="123" y="3"/>
                  </a:lnTo>
                  <a:lnTo>
                    <a:pt x="122" y="5"/>
                  </a:lnTo>
                  <a:lnTo>
                    <a:pt x="120" y="5"/>
                  </a:lnTo>
                  <a:lnTo>
                    <a:pt x="118" y="7"/>
                  </a:lnTo>
                  <a:lnTo>
                    <a:pt x="117" y="10"/>
                  </a:lnTo>
                  <a:lnTo>
                    <a:pt x="117" y="14"/>
                  </a:lnTo>
                  <a:lnTo>
                    <a:pt x="115" y="19"/>
                  </a:lnTo>
                  <a:lnTo>
                    <a:pt x="115" y="74"/>
                  </a:lnTo>
                  <a:lnTo>
                    <a:pt x="115" y="81"/>
                  </a:lnTo>
                  <a:lnTo>
                    <a:pt x="115" y="89"/>
                  </a:lnTo>
                  <a:lnTo>
                    <a:pt x="111" y="98"/>
                  </a:lnTo>
                  <a:lnTo>
                    <a:pt x="108" y="108"/>
                  </a:lnTo>
                  <a:lnTo>
                    <a:pt x="99" y="118"/>
                  </a:lnTo>
                  <a:lnTo>
                    <a:pt x="86" y="125"/>
                  </a:lnTo>
                  <a:lnTo>
                    <a:pt x="67" y="127"/>
                  </a:lnTo>
                  <a:lnTo>
                    <a:pt x="48" y="125"/>
                  </a:lnTo>
                  <a:lnTo>
                    <a:pt x="34" y="118"/>
                  </a:lnTo>
                  <a:lnTo>
                    <a:pt x="24" y="110"/>
                  </a:lnTo>
                  <a:lnTo>
                    <a:pt x="17" y="100"/>
                  </a:lnTo>
                  <a:lnTo>
                    <a:pt x="15" y="88"/>
                  </a:lnTo>
                  <a:lnTo>
                    <a:pt x="14" y="74"/>
                  </a:lnTo>
                  <a:lnTo>
                    <a:pt x="14" y="14"/>
                  </a:lnTo>
                  <a:lnTo>
                    <a:pt x="14" y="10"/>
                  </a:lnTo>
                  <a:lnTo>
                    <a:pt x="12" y="7"/>
                  </a:lnTo>
                  <a:lnTo>
                    <a:pt x="10" y="7"/>
                  </a:lnTo>
                  <a:lnTo>
                    <a:pt x="7" y="5"/>
                  </a:lnTo>
                  <a:lnTo>
                    <a:pt x="5" y="5"/>
                  </a:lnTo>
                  <a:lnTo>
                    <a:pt x="2" y="3"/>
                  </a:lnTo>
                  <a:lnTo>
                    <a:pt x="0" y="3"/>
                  </a:lnTo>
                  <a:lnTo>
                    <a:pt x="0" y="2"/>
                  </a:lnTo>
                  <a:lnTo>
                    <a:pt x="2" y="0"/>
                  </a:lnTo>
                  <a:lnTo>
                    <a:pt x="3" y="0"/>
                  </a:lnTo>
                  <a:lnTo>
                    <a:pt x="10" y="0"/>
                  </a:lnTo>
                  <a:lnTo>
                    <a:pt x="17" y="0"/>
                  </a:lnTo>
                  <a:lnTo>
                    <a:pt x="26" y="0"/>
                  </a:lnTo>
                  <a:lnTo>
                    <a:pt x="34" y="0"/>
                  </a:lnTo>
                  <a:lnTo>
                    <a:pt x="36" y="0"/>
                  </a:lnTo>
                  <a:lnTo>
                    <a:pt x="38" y="0"/>
                  </a:lnTo>
                  <a:lnTo>
                    <a:pt x="39" y="2"/>
                  </a:lnTo>
                  <a:lnTo>
                    <a:pt x="38" y="3"/>
                  </a:lnTo>
                  <a:lnTo>
                    <a:pt x="36" y="3"/>
                  </a:lnTo>
                  <a:lnTo>
                    <a:pt x="33" y="5"/>
                  </a:lnTo>
                  <a:lnTo>
                    <a:pt x="31" y="5"/>
                  </a:lnTo>
                  <a:lnTo>
                    <a:pt x="29" y="7"/>
                  </a:lnTo>
                  <a:lnTo>
                    <a:pt x="27" y="10"/>
                  </a:lnTo>
                  <a:lnTo>
                    <a:pt x="27" y="14"/>
                  </a:lnTo>
                  <a:lnTo>
                    <a:pt x="27" y="77"/>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2" name="Freeform 26"/>
            <p:cNvSpPr>
              <a:spLocks/>
            </p:cNvSpPr>
            <p:nvPr userDrawn="1"/>
          </p:nvSpPr>
          <p:spPr bwMode="auto">
            <a:xfrm>
              <a:off x="5125" y="4196"/>
              <a:ext cx="55" cy="62"/>
            </a:xfrm>
            <a:custGeom>
              <a:avLst/>
              <a:gdLst>
                <a:gd name="T0" fmla="*/ 1 w 109"/>
                <a:gd name="T1" fmla="*/ 0 h 125"/>
                <a:gd name="T2" fmla="*/ 1 w 109"/>
                <a:gd name="T3" fmla="*/ 0 h 125"/>
                <a:gd name="T4" fmla="*/ 1 w 109"/>
                <a:gd name="T5" fmla="*/ 0 h 125"/>
                <a:gd name="T6" fmla="*/ 1 w 109"/>
                <a:gd name="T7" fmla="*/ 0 h 125"/>
                <a:gd name="T8" fmla="*/ 1 w 109"/>
                <a:gd name="T9" fmla="*/ 0 h 125"/>
                <a:gd name="T10" fmla="*/ 1 w 109"/>
                <a:gd name="T11" fmla="*/ 0 h 125"/>
                <a:gd name="T12" fmla="*/ 1 w 109"/>
                <a:gd name="T13" fmla="*/ 0 h 125"/>
                <a:gd name="T14" fmla="*/ 0 w 109"/>
                <a:gd name="T15" fmla="*/ 0 h 125"/>
                <a:gd name="T16" fmla="*/ 1 w 109"/>
                <a:gd name="T17" fmla="*/ 0 h 125"/>
                <a:gd name="T18" fmla="*/ 1 w 109"/>
                <a:gd name="T19" fmla="*/ 0 h 125"/>
                <a:gd name="T20" fmla="*/ 1 w 109"/>
                <a:gd name="T21" fmla="*/ 0 h 125"/>
                <a:gd name="T22" fmla="*/ 1 w 109"/>
                <a:gd name="T23" fmla="*/ 0 h 125"/>
                <a:gd name="T24" fmla="*/ 1 w 109"/>
                <a:gd name="T25" fmla="*/ 0 h 125"/>
                <a:gd name="T26" fmla="*/ 1 w 109"/>
                <a:gd name="T27" fmla="*/ 0 h 125"/>
                <a:gd name="T28" fmla="*/ 1 w 109"/>
                <a:gd name="T29" fmla="*/ 0 h 125"/>
                <a:gd name="T30" fmla="*/ 1 w 109"/>
                <a:gd name="T31" fmla="*/ 0 h 125"/>
                <a:gd name="T32" fmla="*/ 1 w 109"/>
                <a:gd name="T33" fmla="*/ 0 h 125"/>
                <a:gd name="T34" fmla="*/ 1 w 109"/>
                <a:gd name="T35" fmla="*/ 0 h 125"/>
                <a:gd name="T36" fmla="*/ 1 w 109"/>
                <a:gd name="T37" fmla="*/ 0 h 125"/>
                <a:gd name="T38" fmla="*/ 1 w 109"/>
                <a:gd name="T39" fmla="*/ 0 h 125"/>
                <a:gd name="T40" fmla="*/ 1 w 109"/>
                <a:gd name="T41" fmla="*/ 0 h 125"/>
                <a:gd name="T42" fmla="*/ 1 w 109"/>
                <a:gd name="T43" fmla="*/ 0 h 125"/>
                <a:gd name="T44" fmla="*/ 1 w 109"/>
                <a:gd name="T45" fmla="*/ 0 h 125"/>
                <a:gd name="T46" fmla="*/ 1 w 109"/>
                <a:gd name="T47" fmla="*/ 0 h 125"/>
                <a:gd name="T48" fmla="*/ 1 w 109"/>
                <a:gd name="T49" fmla="*/ 0 h 125"/>
                <a:gd name="T50" fmla="*/ 1 w 109"/>
                <a:gd name="T51" fmla="*/ 0 h 125"/>
                <a:gd name="T52" fmla="*/ 1 w 109"/>
                <a:gd name="T53" fmla="*/ 0 h 125"/>
                <a:gd name="T54" fmla="*/ 1 w 109"/>
                <a:gd name="T55" fmla="*/ 0 h 125"/>
                <a:gd name="T56" fmla="*/ 1 w 109"/>
                <a:gd name="T57" fmla="*/ 0 h 125"/>
                <a:gd name="T58" fmla="*/ 1 w 109"/>
                <a:gd name="T59" fmla="*/ 0 h 125"/>
                <a:gd name="T60" fmla="*/ 1 w 109"/>
                <a:gd name="T61" fmla="*/ 0 h 125"/>
                <a:gd name="T62" fmla="*/ 1 w 109"/>
                <a:gd name="T63" fmla="*/ 0 h 125"/>
                <a:gd name="T64" fmla="*/ 1 w 109"/>
                <a:gd name="T65" fmla="*/ 0 h 125"/>
                <a:gd name="T66" fmla="*/ 1 w 109"/>
                <a:gd name="T67" fmla="*/ 0 h 125"/>
                <a:gd name="T68" fmla="*/ 1 w 109"/>
                <a:gd name="T69" fmla="*/ 0 h 125"/>
                <a:gd name="T70" fmla="*/ 1 w 109"/>
                <a:gd name="T71" fmla="*/ 0 h 125"/>
                <a:gd name="T72" fmla="*/ 1 w 109"/>
                <a:gd name="T73" fmla="*/ 0 h 125"/>
                <a:gd name="T74" fmla="*/ 1 w 109"/>
                <a:gd name="T75" fmla="*/ 0 h 125"/>
                <a:gd name="T76" fmla="*/ 1 w 109"/>
                <a:gd name="T77" fmla="*/ 0 h 125"/>
                <a:gd name="T78" fmla="*/ 1 w 109"/>
                <a:gd name="T79" fmla="*/ 0 h 1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9" h="125">
                  <a:moveTo>
                    <a:pt x="48" y="17"/>
                  </a:moveTo>
                  <a:lnTo>
                    <a:pt x="48" y="15"/>
                  </a:lnTo>
                  <a:lnTo>
                    <a:pt x="48" y="14"/>
                  </a:lnTo>
                  <a:lnTo>
                    <a:pt x="48" y="12"/>
                  </a:lnTo>
                  <a:lnTo>
                    <a:pt x="48" y="10"/>
                  </a:lnTo>
                  <a:lnTo>
                    <a:pt x="46" y="9"/>
                  </a:lnTo>
                  <a:lnTo>
                    <a:pt x="19" y="9"/>
                  </a:lnTo>
                  <a:lnTo>
                    <a:pt x="13" y="10"/>
                  </a:lnTo>
                  <a:lnTo>
                    <a:pt x="10" y="10"/>
                  </a:lnTo>
                  <a:lnTo>
                    <a:pt x="7" y="14"/>
                  </a:lnTo>
                  <a:lnTo>
                    <a:pt x="7" y="17"/>
                  </a:lnTo>
                  <a:lnTo>
                    <a:pt x="5" y="22"/>
                  </a:lnTo>
                  <a:lnTo>
                    <a:pt x="3" y="24"/>
                  </a:lnTo>
                  <a:lnTo>
                    <a:pt x="3" y="26"/>
                  </a:lnTo>
                  <a:lnTo>
                    <a:pt x="1" y="26"/>
                  </a:lnTo>
                  <a:lnTo>
                    <a:pt x="0" y="26"/>
                  </a:lnTo>
                  <a:lnTo>
                    <a:pt x="0" y="24"/>
                  </a:lnTo>
                  <a:lnTo>
                    <a:pt x="1" y="7"/>
                  </a:lnTo>
                  <a:lnTo>
                    <a:pt x="1" y="5"/>
                  </a:lnTo>
                  <a:lnTo>
                    <a:pt x="1" y="2"/>
                  </a:lnTo>
                  <a:lnTo>
                    <a:pt x="3" y="0"/>
                  </a:lnTo>
                  <a:lnTo>
                    <a:pt x="5" y="0"/>
                  </a:lnTo>
                  <a:lnTo>
                    <a:pt x="19" y="0"/>
                  </a:lnTo>
                  <a:lnTo>
                    <a:pt x="34" y="0"/>
                  </a:lnTo>
                  <a:lnTo>
                    <a:pt x="53" y="0"/>
                  </a:lnTo>
                  <a:lnTo>
                    <a:pt x="79" y="0"/>
                  </a:lnTo>
                  <a:lnTo>
                    <a:pt x="96" y="0"/>
                  </a:lnTo>
                  <a:lnTo>
                    <a:pt x="103" y="0"/>
                  </a:lnTo>
                  <a:lnTo>
                    <a:pt x="106" y="0"/>
                  </a:lnTo>
                  <a:lnTo>
                    <a:pt x="108" y="2"/>
                  </a:lnTo>
                  <a:lnTo>
                    <a:pt x="108" y="5"/>
                  </a:lnTo>
                  <a:lnTo>
                    <a:pt x="109" y="19"/>
                  </a:lnTo>
                  <a:lnTo>
                    <a:pt x="109" y="21"/>
                  </a:lnTo>
                  <a:lnTo>
                    <a:pt x="109" y="22"/>
                  </a:lnTo>
                  <a:lnTo>
                    <a:pt x="108" y="22"/>
                  </a:lnTo>
                  <a:lnTo>
                    <a:pt x="106" y="22"/>
                  </a:lnTo>
                  <a:lnTo>
                    <a:pt x="104" y="21"/>
                  </a:lnTo>
                  <a:lnTo>
                    <a:pt x="104" y="19"/>
                  </a:lnTo>
                  <a:lnTo>
                    <a:pt x="104" y="17"/>
                  </a:lnTo>
                  <a:lnTo>
                    <a:pt x="104" y="15"/>
                  </a:lnTo>
                  <a:lnTo>
                    <a:pt x="103" y="12"/>
                  </a:lnTo>
                  <a:lnTo>
                    <a:pt x="101" y="10"/>
                  </a:lnTo>
                  <a:lnTo>
                    <a:pt x="97" y="10"/>
                  </a:lnTo>
                  <a:lnTo>
                    <a:pt x="92" y="9"/>
                  </a:lnTo>
                  <a:lnTo>
                    <a:pt x="68" y="9"/>
                  </a:lnTo>
                  <a:lnTo>
                    <a:pt x="65" y="9"/>
                  </a:lnTo>
                  <a:lnTo>
                    <a:pt x="63" y="10"/>
                  </a:lnTo>
                  <a:lnTo>
                    <a:pt x="61" y="10"/>
                  </a:lnTo>
                  <a:lnTo>
                    <a:pt x="61" y="14"/>
                  </a:lnTo>
                  <a:lnTo>
                    <a:pt x="61" y="17"/>
                  </a:lnTo>
                  <a:lnTo>
                    <a:pt x="61" y="108"/>
                  </a:lnTo>
                  <a:lnTo>
                    <a:pt x="61" y="113"/>
                  </a:lnTo>
                  <a:lnTo>
                    <a:pt x="63" y="117"/>
                  </a:lnTo>
                  <a:lnTo>
                    <a:pt x="65" y="118"/>
                  </a:lnTo>
                  <a:lnTo>
                    <a:pt x="68" y="120"/>
                  </a:lnTo>
                  <a:lnTo>
                    <a:pt x="70" y="120"/>
                  </a:lnTo>
                  <a:lnTo>
                    <a:pt x="73" y="122"/>
                  </a:lnTo>
                  <a:lnTo>
                    <a:pt x="75" y="122"/>
                  </a:lnTo>
                  <a:lnTo>
                    <a:pt x="75" y="124"/>
                  </a:lnTo>
                  <a:lnTo>
                    <a:pt x="75" y="125"/>
                  </a:lnTo>
                  <a:lnTo>
                    <a:pt x="73" y="125"/>
                  </a:lnTo>
                  <a:lnTo>
                    <a:pt x="67" y="125"/>
                  </a:lnTo>
                  <a:lnTo>
                    <a:pt x="60" y="125"/>
                  </a:lnTo>
                  <a:lnTo>
                    <a:pt x="51" y="125"/>
                  </a:lnTo>
                  <a:lnTo>
                    <a:pt x="46" y="125"/>
                  </a:lnTo>
                  <a:lnTo>
                    <a:pt x="41" y="125"/>
                  </a:lnTo>
                  <a:lnTo>
                    <a:pt x="39" y="125"/>
                  </a:lnTo>
                  <a:lnTo>
                    <a:pt x="37" y="125"/>
                  </a:lnTo>
                  <a:lnTo>
                    <a:pt x="36" y="125"/>
                  </a:lnTo>
                  <a:lnTo>
                    <a:pt x="34" y="125"/>
                  </a:lnTo>
                  <a:lnTo>
                    <a:pt x="34" y="124"/>
                  </a:lnTo>
                  <a:lnTo>
                    <a:pt x="36" y="122"/>
                  </a:lnTo>
                  <a:lnTo>
                    <a:pt x="37" y="120"/>
                  </a:lnTo>
                  <a:lnTo>
                    <a:pt x="39" y="120"/>
                  </a:lnTo>
                  <a:lnTo>
                    <a:pt x="43" y="118"/>
                  </a:lnTo>
                  <a:lnTo>
                    <a:pt x="44" y="117"/>
                  </a:lnTo>
                  <a:lnTo>
                    <a:pt x="48" y="113"/>
                  </a:lnTo>
                  <a:lnTo>
                    <a:pt x="48" y="110"/>
                  </a:lnTo>
                  <a:lnTo>
                    <a:pt x="48" y="17"/>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3" name="Freeform 27"/>
            <p:cNvSpPr>
              <a:spLocks/>
            </p:cNvSpPr>
            <p:nvPr userDrawn="1"/>
          </p:nvSpPr>
          <p:spPr bwMode="auto">
            <a:xfrm>
              <a:off x="5183" y="4196"/>
              <a:ext cx="62" cy="62"/>
            </a:xfrm>
            <a:custGeom>
              <a:avLst/>
              <a:gdLst>
                <a:gd name="T0" fmla="*/ 1 w 124"/>
                <a:gd name="T1" fmla="*/ 0 h 125"/>
                <a:gd name="T2" fmla="*/ 1 w 124"/>
                <a:gd name="T3" fmla="*/ 0 h 125"/>
                <a:gd name="T4" fmla="*/ 0 w 124"/>
                <a:gd name="T5" fmla="*/ 0 h 125"/>
                <a:gd name="T6" fmla="*/ 1 w 124"/>
                <a:gd name="T7" fmla="*/ 0 h 125"/>
                <a:gd name="T8" fmla="*/ 1 w 124"/>
                <a:gd name="T9" fmla="*/ 0 h 125"/>
                <a:gd name="T10" fmla="*/ 1 w 124"/>
                <a:gd name="T11" fmla="*/ 0 h 125"/>
                <a:gd name="T12" fmla="*/ 1 w 124"/>
                <a:gd name="T13" fmla="*/ 0 h 125"/>
                <a:gd name="T14" fmla="*/ 1 w 124"/>
                <a:gd name="T15" fmla="*/ 0 h 125"/>
                <a:gd name="T16" fmla="*/ 1 w 124"/>
                <a:gd name="T17" fmla="*/ 0 h 125"/>
                <a:gd name="T18" fmla="*/ 1 w 124"/>
                <a:gd name="T19" fmla="*/ 0 h 125"/>
                <a:gd name="T20" fmla="*/ 1 w 124"/>
                <a:gd name="T21" fmla="*/ 0 h 125"/>
                <a:gd name="T22" fmla="*/ 1 w 124"/>
                <a:gd name="T23" fmla="*/ 0 h 125"/>
                <a:gd name="T24" fmla="*/ 1 w 124"/>
                <a:gd name="T25" fmla="*/ 0 h 125"/>
                <a:gd name="T26" fmla="*/ 1 w 124"/>
                <a:gd name="T27" fmla="*/ 0 h 125"/>
                <a:gd name="T28" fmla="*/ 1 w 124"/>
                <a:gd name="T29" fmla="*/ 0 h 125"/>
                <a:gd name="T30" fmla="*/ 1 w 124"/>
                <a:gd name="T31" fmla="*/ 0 h 125"/>
                <a:gd name="T32" fmla="*/ 1 w 124"/>
                <a:gd name="T33" fmla="*/ 0 h 125"/>
                <a:gd name="T34" fmla="*/ 1 w 124"/>
                <a:gd name="T35" fmla="*/ 0 h 125"/>
                <a:gd name="T36" fmla="*/ 1 w 124"/>
                <a:gd name="T37" fmla="*/ 0 h 125"/>
                <a:gd name="T38" fmla="*/ 1 w 124"/>
                <a:gd name="T39" fmla="*/ 0 h 125"/>
                <a:gd name="T40" fmla="*/ 1 w 124"/>
                <a:gd name="T41" fmla="*/ 0 h 125"/>
                <a:gd name="T42" fmla="*/ 1 w 124"/>
                <a:gd name="T43" fmla="*/ 0 h 125"/>
                <a:gd name="T44" fmla="*/ 1 w 124"/>
                <a:gd name="T45" fmla="*/ 0 h 125"/>
                <a:gd name="T46" fmla="*/ 1 w 124"/>
                <a:gd name="T47" fmla="*/ 0 h 125"/>
                <a:gd name="T48" fmla="*/ 1 w 124"/>
                <a:gd name="T49" fmla="*/ 0 h 125"/>
                <a:gd name="T50" fmla="*/ 1 w 124"/>
                <a:gd name="T51" fmla="*/ 0 h 125"/>
                <a:gd name="T52" fmla="*/ 1 w 124"/>
                <a:gd name="T53" fmla="*/ 0 h 125"/>
                <a:gd name="T54" fmla="*/ 1 w 124"/>
                <a:gd name="T55" fmla="*/ 0 h 125"/>
                <a:gd name="T56" fmla="*/ 1 w 124"/>
                <a:gd name="T57" fmla="*/ 0 h 125"/>
                <a:gd name="T58" fmla="*/ 1 w 124"/>
                <a:gd name="T59" fmla="*/ 0 h 125"/>
                <a:gd name="T60" fmla="*/ 1 w 124"/>
                <a:gd name="T61" fmla="*/ 0 h 125"/>
                <a:gd name="T62" fmla="*/ 1 w 124"/>
                <a:gd name="T63" fmla="*/ 0 h 125"/>
                <a:gd name="T64" fmla="*/ 1 w 124"/>
                <a:gd name="T65" fmla="*/ 0 h 125"/>
                <a:gd name="T66" fmla="*/ 1 w 124"/>
                <a:gd name="T67" fmla="*/ 0 h 125"/>
                <a:gd name="T68" fmla="*/ 1 w 124"/>
                <a:gd name="T69" fmla="*/ 0 h 125"/>
                <a:gd name="T70" fmla="*/ 1 w 124"/>
                <a:gd name="T71" fmla="*/ 0 h 125"/>
                <a:gd name="T72" fmla="*/ 1 w 124"/>
                <a:gd name="T73" fmla="*/ 0 h 125"/>
                <a:gd name="T74" fmla="*/ 1 w 124"/>
                <a:gd name="T75" fmla="*/ 0 h 125"/>
                <a:gd name="T76" fmla="*/ 1 w 124"/>
                <a:gd name="T77" fmla="*/ 0 h 125"/>
                <a:gd name="T78" fmla="*/ 1 w 124"/>
                <a:gd name="T79" fmla="*/ 0 h 125"/>
                <a:gd name="T80" fmla="*/ 1 w 124"/>
                <a:gd name="T81" fmla="*/ 0 h 125"/>
                <a:gd name="T82" fmla="*/ 1 w 124"/>
                <a:gd name="T83" fmla="*/ 0 h 125"/>
                <a:gd name="T84" fmla="*/ 1 w 124"/>
                <a:gd name="T85" fmla="*/ 0 h 125"/>
                <a:gd name="T86" fmla="*/ 1 w 124"/>
                <a:gd name="T87" fmla="*/ 0 h 125"/>
                <a:gd name="T88" fmla="*/ 1 w 124"/>
                <a:gd name="T89" fmla="*/ 0 h 1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4" h="125">
                  <a:moveTo>
                    <a:pt x="16" y="15"/>
                  </a:moveTo>
                  <a:lnTo>
                    <a:pt x="14" y="10"/>
                  </a:lnTo>
                  <a:lnTo>
                    <a:pt x="12" y="7"/>
                  </a:lnTo>
                  <a:lnTo>
                    <a:pt x="11" y="5"/>
                  </a:lnTo>
                  <a:lnTo>
                    <a:pt x="7" y="5"/>
                  </a:lnTo>
                  <a:lnTo>
                    <a:pt x="5" y="3"/>
                  </a:lnTo>
                  <a:lnTo>
                    <a:pt x="2" y="3"/>
                  </a:lnTo>
                  <a:lnTo>
                    <a:pt x="0" y="2"/>
                  </a:lnTo>
                  <a:lnTo>
                    <a:pt x="0" y="0"/>
                  </a:lnTo>
                  <a:lnTo>
                    <a:pt x="2" y="0"/>
                  </a:lnTo>
                  <a:lnTo>
                    <a:pt x="4" y="0"/>
                  </a:lnTo>
                  <a:lnTo>
                    <a:pt x="12" y="0"/>
                  </a:lnTo>
                  <a:lnTo>
                    <a:pt x="23" y="0"/>
                  </a:lnTo>
                  <a:lnTo>
                    <a:pt x="29" y="0"/>
                  </a:lnTo>
                  <a:lnTo>
                    <a:pt x="38" y="0"/>
                  </a:lnTo>
                  <a:lnTo>
                    <a:pt x="40" y="0"/>
                  </a:lnTo>
                  <a:lnTo>
                    <a:pt x="41" y="0"/>
                  </a:lnTo>
                  <a:lnTo>
                    <a:pt x="41" y="2"/>
                  </a:lnTo>
                  <a:lnTo>
                    <a:pt x="40" y="3"/>
                  </a:lnTo>
                  <a:lnTo>
                    <a:pt x="38" y="3"/>
                  </a:lnTo>
                  <a:lnTo>
                    <a:pt x="35" y="3"/>
                  </a:lnTo>
                  <a:lnTo>
                    <a:pt x="33" y="5"/>
                  </a:lnTo>
                  <a:lnTo>
                    <a:pt x="31" y="7"/>
                  </a:lnTo>
                  <a:lnTo>
                    <a:pt x="29" y="10"/>
                  </a:lnTo>
                  <a:lnTo>
                    <a:pt x="29" y="15"/>
                  </a:lnTo>
                  <a:lnTo>
                    <a:pt x="29" y="53"/>
                  </a:lnTo>
                  <a:lnTo>
                    <a:pt x="29" y="55"/>
                  </a:lnTo>
                  <a:lnTo>
                    <a:pt x="29" y="57"/>
                  </a:lnTo>
                  <a:lnTo>
                    <a:pt x="31" y="57"/>
                  </a:lnTo>
                  <a:lnTo>
                    <a:pt x="95" y="57"/>
                  </a:lnTo>
                  <a:lnTo>
                    <a:pt x="95" y="55"/>
                  </a:lnTo>
                  <a:lnTo>
                    <a:pt x="95" y="53"/>
                  </a:lnTo>
                  <a:lnTo>
                    <a:pt x="95" y="52"/>
                  </a:lnTo>
                  <a:lnTo>
                    <a:pt x="95" y="15"/>
                  </a:lnTo>
                  <a:lnTo>
                    <a:pt x="95" y="10"/>
                  </a:lnTo>
                  <a:lnTo>
                    <a:pt x="93" y="9"/>
                  </a:lnTo>
                  <a:lnTo>
                    <a:pt x="91" y="7"/>
                  </a:lnTo>
                  <a:lnTo>
                    <a:pt x="89" y="5"/>
                  </a:lnTo>
                  <a:lnTo>
                    <a:pt x="86" y="3"/>
                  </a:lnTo>
                  <a:lnTo>
                    <a:pt x="84" y="3"/>
                  </a:lnTo>
                  <a:lnTo>
                    <a:pt x="83" y="3"/>
                  </a:lnTo>
                  <a:lnTo>
                    <a:pt x="83" y="2"/>
                  </a:lnTo>
                  <a:lnTo>
                    <a:pt x="83" y="0"/>
                  </a:lnTo>
                  <a:lnTo>
                    <a:pt x="84" y="0"/>
                  </a:lnTo>
                  <a:lnTo>
                    <a:pt x="86" y="0"/>
                  </a:lnTo>
                  <a:lnTo>
                    <a:pt x="89" y="0"/>
                  </a:lnTo>
                  <a:lnTo>
                    <a:pt x="95" y="0"/>
                  </a:lnTo>
                  <a:lnTo>
                    <a:pt x="100" y="0"/>
                  </a:lnTo>
                  <a:lnTo>
                    <a:pt x="103" y="0"/>
                  </a:lnTo>
                  <a:lnTo>
                    <a:pt x="108" y="0"/>
                  </a:lnTo>
                  <a:lnTo>
                    <a:pt x="112" y="0"/>
                  </a:lnTo>
                  <a:lnTo>
                    <a:pt x="115" y="0"/>
                  </a:lnTo>
                  <a:lnTo>
                    <a:pt x="119" y="0"/>
                  </a:lnTo>
                  <a:lnTo>
                    <a:pt x="120" y="0"/>
                  </a:lnTo>
                  <a:lnTo>
                    <a:pt x="120" y="2"/>
                  </a:lnTo>
                  <a:lnTo>
                    <a:pt x="120" y="3"/>
                  </a:lnTo>
                  <a:lnTo>
                    <a:pt x="119" y="3"/>
                  </a:lnTo>
                  <a:lnTo>
                    <a:pt x="115" y="5"/>
                  </a:lnTo>
                  <a:lnTo>
                    <a:pt x="113" y="5"/>
                  </a:lnTo>
                  <a:lnTo>
                    <a:pt x="112" y="7"/>
                  </a:lnTo>
                  <a:lnTo>
                    <a:pt x="110" y="10"/>
                  </a:lnTo>
                  <a:lnTo>
                    <a:pt x="108" y="15"/>
                  </a:lnTo>
                  <a:lnTo>
                    <a:pt x="108" y="110"/>
                  </a:lnTo>
                  <a:lnTo>
                    <a:pt x="110" y="113"/>
                  </a:lnTo>
                  <a:lnTo>
                    <a:pt x="112" y="117"/>
                  </a:lnTo>
                  <a:lnTo>
                    <a:pt x="113" y="118"/>
                  </a:lnTo>
                  <a:lnTo>
                    <a:pt x="117" y="120"/>
                  </a:lnTo>
                  <a:lnTo>
                    <a:pt x="120" y="120"/>
                  </a:lnTo>
                  <a:lnTo>
                    <a:pt x="122" y="122"/>
                  </a:lnTo>
                  <a:lnTo>
                    <a:pt x="124" y="122"/>
                  </a:lnTo>
                  <a:lnTo>
                    <a:pt x="124" y="124"/>
                  </a:lnTo>
                  <a:lnTo>
                    <a:pt x="124" y="125"/>
                  </a:lnTo>
                  <a:lnTo>
                    <a:pt x="122" y="125"/>
                  </a:lnTo>
                  <a:lnTo>
                    <a:pt x="115" y="125"/>
                  </a:lnTo>
                  <a:lnTo>
                    <a:pt x="107" y="125"/>
                  </a:lnTo>
                  <a:lnTo>
                    <a:pt x="100" y="125"/>
                  </a:lnTo>
                  <a:lnTo>
                    <a:pt x="95" y="125"/>
                  </a:lnTo>
                  <a:lnTo>
                    <a:pt x="91" y="125"/>
                  </a:lnTo>
                  <a:lnTo>
                    <a:pt x="88" y="125"/>
                  </a:lnTo>
                  <a:lnTo>
                    <a:pt x="86" y="125"/>
                  </a:lnTo>
                  <a:lnTo>
                    <a:pt x="84" y="125"/>
                  </a:lnTo>
                  <a:lnTo>
                    <a:pt x="83" y="124"/>
                  </a:lnTo>
                  <a:lnTo>
                    <a:pt x="84" y="122"/>
                  </a:lnTo>
                  <a:lnTo>
                    <a:pt x="86" y="120"/>
                  </a:lnTo>
                  <a:lnTo>
                    <a:pt x="88" y="120"/>
                  </a:lnTo>
                  <a:lnTo>
                    <a:pt x="91" y="118"/>
                  </a:lnTo>
                  <a:lnTo>
                    <a:pt x="93" y="117"/>
                  </a:lnTo>
                  <a:lnTo>
                    <a:pt x="95" y="115"/>
                  </a:lnTo>
                  <a:lnTo>
                    <a:pt x="95" y="110"/>
                  </a:lnTo>
                  <a:lnTo>
                    <a:pt x="95" y="67"/>
                  </a:lnTo>
                  <a:lnTo>
                    <a:pt x="96" y="65"/>
                  </a:lnTo>
                  <a:lnTo>
                    <a:pt x="95" y="64"/>
                  </a:lnTo>
                  <a:lnTo>
                    <a:pt x="31" y="64"/>
                  </a:lnTo>
                  <a:lnTo>
                    <a:pt x="29" y="64"/>
                  </a:lnTo>
                  <a:lnTo>
                    <a:pt x="29" y="65"/>
                  </a:lnTo>
                  <a:lnTo>
                    <a:pt x="29" y="67"/>
                  </a:lnTo>
                  <a:lnTo>
                    <a:pt x="29" y="110"/>
                  </a:lnTo>
                  <a:lnTo>
                    <a:pt x="29" y="115"/>
                  </a:lnTo>
                  <a:lnTo>
                    <a:pt x="31" y="117"/>
                  </a:lnTo>
                  <a:lnTo>
                    <a:pt x="35" y="118"/>
                  </a:lnTo>
                  <a:lnTo>
                    <a:pt x="36" y="120"/>
                  </a:lnTo>
                  <a:lnTo>
                    <a:pt x="40" y="120"/>
                  </a:lnTo>
                  <a:lnTo>
                    <a:pt x="43" y="122"/>
                  </a:lnTo>
                  <a:lnTo>
                    <a:pt x="45" y="122"/>
                  </a:lnTo>
                  <a:lnTo>
                    <a:pt x="45" y="124"/>
                  </a:lnTo>
                  <a:lnTo>
                    <a:pt x="45" y="125"/>
                  </a:lnTo>
                  <a:lnTo>
                    <a:pt x="43" y="125"/>
                  </a:lnTo>
                  <a:lnTo>
                    <a:pt x="40" y="125"/>
                  </a:lnTo>
                  <a:lnTo>
                    <a:pt x="36" y="125"/>
                  </a:lnTo>
                  <a:lnTo>
                    <a:pt x="29" y="125"/>
                  </a:lnTo>
                  <a:lnTo>
                    <a:pt x="24" y="125"/>
                  </a:lnTo>
                  <a:lnTo>
                    <a:pt x="19" y="125"/>
                  </a:lnTo>
                  <a:lnTo>
                    <a:pt x="12" y="125"/>
                  </a:lnTo>
                  <a:lnTo>
                    <a:pt x="9" y="125"/>
                  </a:lnTo>
                  <a:lnTo>
                    <a:pt x="5" y="125"/>
                  </a:lnTo>
                  <a:lnTo>
                    <a:pt x="4" y="125"/>
                  </a:lnTo>
                  <a:lnTo>
                    <a:pt x="2" y="125"/>
                  </a:lnTo>
                  <a:lnTo>
                    <a:pt x="2" y="124"/>
                  </a:lnTo>
                  <a:lnTo>
                    <a:pt x="2" y="122"/>
                  </a:lnTo>
                  <a:lnTo>
                    <a:pt x="4" y="120"/>
                  </a:lnTo>
                  <a:lnTo>
                    <a:pt x="5" y="120"/>
                  </a:lnTo>
                  <a:lnTo>
                    <a:pt x="7" y="120"/>
                  </a:lnTo>
                  <a:lnTo>
                    <a:pt x="9" y="118"/>
                  </a:lnTo>
                  <a:lnTo>
                    <a:pt x="12" y="117"/>
                  </a:lnTo>
                  <a:lnTo>
                    <a:pt x="14" y="115"/>
                  </a:lnTo>
                  <a:lnTo>
                    <a:pt x="14" y="112"/>
                  </a:lnTo>
                  <a:lnTo>
                    <a:pt x="16" y="106"/>
                  </a:lnTo>
                  <a:lnTo>
                    <a:pt x="16" y="15"/>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4" name="Freeform 28"/>
            <p:cNvSpPr>
              <a:spLocks/>
            </p:cNvSpPr>
            <p:nvPr userDrawn="1"/>
          </p:nvSpPr>
          <p:spPr bwMode="auto">
            <a:xfrm>
              <a:off x="5291" y="4196"/>
              <a:ext cx="39" cy="62"/>
            </a:xfrm>
            <a:custGeom>
              <a:avLst/>
              <a:gdLst>
                <a:gd name="T0" fmla="*/ 0 w 81"/>
                <a:gd name="T1" fmla="*/ 0 h 125"/>
                <a:gd name="T2" fmla="*/ 0 w 81"/>
                <a:gd name="T3" fmla="*/ 0 h 125"/>
                <a:gd name="T4" fmla="*/ 0 w 81"/>
                <a:gd name="T5" fmla="*/ 0 h 125"/>
                <a:gd name="T6" fmla="*/ 0 w 81"/>
                <a:gd name="T7" fmla="*/ 0 h 125"/>
                <a:gd name="T8" fmla="*/ 0 w 81"/>
                <a:gd name="T9" fmla="*/ 0 h 125"/>
                <a:gd name="T10" fmla="*/ 0 w 81"/>
                <a:gd name="T11" fmla="*/ 0 h 125"/>
                <a:gd name="T12" fmla="*/ 0 w 81"/>
                <a:gd name="T13" fmla="*/ 0 h 125"/>
                <a:gd name="T14" fmla="*/ 0 w 81"/>
                <a:gd name="T15" fmla="*/ 0 h 125"/>
                <a:gd name="T16" fmla="*/ 0 w 81"/>
                <a:gd name="T17" fmla="*/ 0 h 125"/>
                <a:gd name="T18" fmla="*/ 0 w 81"/>
                <a:gd name="T19" fmla="*/ 0 h 125"/>
                <a:gd name="T20" fmla="*/ 0 w 81"/>
                <a:gd name="T21" fmla="*/ 0 h 125"/>
                <a:gd name="T22" fmla="*/ 0 w 81"/>
                <a:gd name="T23" fmla="*/ 0 h 125"/>
                <a:gd name="T24" fmla="*/ 0 w 81"/>
                <a:gd name="T25" fmla="*/ 0 h 125"/>
                <a:gd name="T26" fmla="*/ 0 w 81"/>
                <a:gd name="T27" fmla="*/ 0 h 125"/>
                <a:gd name="T28" fmla="*/ 0 w 81"/>
                <a:gd name="T29" fmla="*/ 0 h 125"/>
                <a:gd name="T30" fmla="*/ 0 w 81"/>
                <a:gd name="T31" fmla="*/ 0 h 125"/>
                <a:gd name="T32" fmla="*/ 0 w 81"/>
                <a:gd name="T33" fmla="*/ 0 h 125"/>
                <a:gd name="T34" fmla="*/ 0 w 81"/>
                <a:gd name="T35" fmla="*/ 0 h 125"/>
                <a:gd name="T36" fmla="*/ 0 w 81"/>
                <a:gd name="T37" fmla="*/ 0 h 125"/>
                <a:gd name="T38" fmla="*/ 0 w 81"/>
                <a:gd name="T39" fmla="*/ 0 h 125"/>
                <a:gd name="T40" fmla="*/ 0 w 81"/>
                <a:gd name="T41" fmla="*/ 0 h 125"/>
                <a:gd name="T42" fmla="*/ 0 w 81"/>
                <a:gd name="T43" fmla="*/ 0 h 125"/>
                <a:gd name="T44" fmla="*/ 0 w 81"/>
                <a:gd name="T45" fmla="*/ 0 h 125"/>
                <a:gd name="T46" fmla="*/ 0 w 81"/>
                <a:gd name="T47" fmla="*/ 0 h 125"/>
                <a:gd name="T48" fmla="*/ 0 w 81"/>
                <a:gd name="T49" fmla="*/ 0 h 125"/>
                <a:gd name="T50" fmla="*/ 0 w 81"/>
                <a:gd name="T51" fmla="*/ 0 h 125"/>
                <a:gd name="T52" fmla="*/ 0 w 81"/>
                <a:gd name="T53" fmla="*/ 0 h 125"/>
                <a:gd name="T54" fmla="*/ 0 w 81"/>
                <a:gd name="T55" fmla="*/ 0 h 125"/>
                <a:gd name="T56" fmla="*/ 0 w 81"/>
                <a:gd name="T57" fmla="*/ 0 h 125"/>
                <a:gd name="T58" fmla="*/ 0 w 81"/>
                <a:gd name="T59" fmla="*/ 0 h 125"/>
                <a:gd name="T60" fmla="*/ 0 w 81"/>
                <a:gd name="T61" fmla="*/ 0 h 125"/>
                <a:gd name="T62" fmla="*/ 0 w 81"/>
                <a:gd name="T63" fmla="*/ 0 h 125"/>
                <a:gd name="T64" fmla="*/ 0 w 81"/>
                <a:gd name="T65" fmla="*/ 0 h 125"/>
                <a:gd name="T66" fmla="*/ 0 w 81"/>
                <a:gd name="T67" fmla="*/ 0 h 125"/>
                <a:gd name="T68" fmla="*/ 0 w 81"/>
                <a:gd name="T69" fmla="*/ 0 h 125"/>
                <a:gd name="T70" fmla="*/ 0 w 81"/>
                <a:gd name="T71" fmla="*/ 0 h 125"/>
                <a:gd name="T72" fmla="*/ 0 w 81"/>
                <a:gd name="T73" fmla="*/ 0 h 125"/>
                <a:gd name="T74" fmla="*/ 0 w 81"/>
                <a:gd name="T75" fmla="*/ 0 h 125"/>
                <a:gd name="T76" fmla="*/ 0 w 81"/>
                <a:gd name="T77" fmla="*/ 0 h 125"/>
                <a:gd name="T78" fmla="*/ 0 w 81"/>
                <a:gd name="T79" fmla="*/ 0 h 125"/>
                <a:gd name="T80" fmla="*/ 0 w 81"/>
                <a:gd name="T81" fmla="*/ 0 h 125"/>
                <a:gd name="T82" fmla="*/ 0 w 81"/>
                <a:gd name="T83" fmla="*/ 0 h 125"/>
                <a:gd name="T84" fmla="*/ 0 w 81"/>
                <a:gd name="T85" fmla="*/ 0 h 125"/>
                <a:gd name="T86" fmla="*/ 0 w 81"/>
                <a:gd name="T87" fmla="*/ 0 h 125"/>
                <a:gd name="T88" fmla="*/ 0 w 81"/>
                <a:gd name="T89" fmla="*/ 0 h 125"/>
                <a:gd name="T90" fmla="*/ 0 w 81"/>
                <a:gd name="T91" fmla="*/ 0 h 125"/>
                <a:gd name="T92" fmla="*/ 0 w 81"/>
                <a:gd name="T93" fmla="*/ 0 h 125"/>
                <a:gd name="T94" fmla="*/ 0 w 81"/>
                <a:gd name="T95" fmla="*/ 0 h 125"/>
                <a:gd name="T96" fmla="*/ 0 w 81"/>
                <a:gd name="T97" fmla="*/ 0 h 125"/>
                <a:gd name="T98" fmla="*/ 0 w 81"/>
                <a:gd name="T99" fmla="*/ 0 h 125"/>
                <a:gd name="T100" fmla="*/ 0 w 81"/>
                <a:gd name="T101" fmla="*/ 0 h 125"/>
                <a:gd name="T102" fmla="*/ 0 w 81"/>
                <a:gd name="T103" fmla="*/ 0 h 125"/>
                <a:gd name="T104" fmla="*/ 0 w 81"/>
                <a:gd name="T105" fmla="*/ 0 h 125"/>
                <a:gd name="T106" fmla="*/ 0 w 81"/>
                <a:gd name="T107" fmla="*/ 0 h 125"/>
                <a:gd name="T108" fmla="*/ 0 w 81"/>
                <a:gd name="T109" fmla="*/ 0 h 125"/>
                <a:gd name="T110" fmla="*/ 0 w 81"/>
                <a:gd name="T111" fmla="*/ 0 h 125"/>
                <a:gd name="T112" fmla="*/ 0 w 81"/>
                <a:gd name="T113" fmla="*/ 0 h 125"/>
                <a:gd name="T114" fmla="*/ 0 w 81"/>
                <a:gd name="T115" fmla="*/ 0 h 125"/>
                <a:gd name="T116" fmla="*/ 0 w 81"/>
                <a:gd name="T117" fmla="*/ 0 h 1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1" h="125">
                  <a:moveTo>
                    <a:pt x="28" y="52"/>
                  </a:moveTo>
                  <a:lnTo>
                    <a:pt x="28" y="55"/>
                  </a:lnTo>
                  <a:lnTo>
                    <a:pt x="29" y="57"/>
                  </a:lnTo>
                  <a:lnTo>
                    <a:pt x="31" y="57"/>
                  </a:lnTo>
                  <a:lnTo>
                    <a:pt x="35" y="57"/>
                  </a:lnTo>
                  <a:lnTo>
                    <a:pt x="53" y="57"/>
                  </a:lnTo>
                  <a:lnTo>
                    <a:pt x="59" y="57"/>
                  </a:lnTo>
                  <a:lnTo>
                    <a:pt x="62" y="55"/>
                  </a:lnTo>
                  <a:lnTo>
                    <a:pt x="65" y="53"/>
                  </a:lnTo>
                  <a:lnTo>
                    <a:pt x="67" y="52"/>
                  </a:lnTo>
                  <a:lnTo>
                    <a:pt x="67" y="50"/>
                  </a:lnTo>
                  <a:lnTo>
                    <a:pt x="69" y="46"/>
                  </a:lnTo>
                  <a:lnTo>
                    <a:pt x="69" y="45"/>
                  </a:lnTo>
                  <a:lnTo>
                    <a:pt x="69" y="43"/>
                  </a:lnTo>
                  <a:lnTo>
                    <a:pt x="71" y="43"/>
                  </a:lnTo>
                  <a:lnTo>
                    <a:pt x="72" y="43"/>
                  </a:lnTo>
                  <a:lnTo>
                    <a:pt x="72" y="45"/>
                  </a:lnTo>
                  <a:lnTo>
                    <a:pt x="72" y="46"/>
                  </a:lnTo>
                  <a:lnTo>
                    <a:pt x="72" y="55"/>
                  </a:lnTo>
                  <a:lnTo>
                    <a:pt x="72" y="65"/>
                  </a:lnTo>
                  <a:lnTo>
                    <a:pt x="72" y="72"/>
                  </a:lnTo>
                  <a:lnTo>
                    <a:pt x="72" y="79"/>
                  </a:lnTo>
                  <a:lnTo>
                    <a:pt x="72" y="81"/>
                  </a:lnTo>
                  <a:lnTo>
                    <a:pt x="71" y="81"/>
                  </a:lnTo>
                  <a:lnTo>
                    <a:pt x="69" y="81"/>
                  </a:lnTo>
                  <a:lnTo>
                    <a:pt x="69" y="79"/>
                  </a:lnTo>
                  <a:lnTo>
                    <a:pt x="67" y="76"/>
                  </a:lnTo>
                  <a:lnTo>
                    <a:pt x="67" y="74"/>
                  </a:lnTo>
                  <a:lnTo>
                    <a:pt x="65" y="70"/>
                  </a:lnTo>
                  <a:lnTo>
                    <a:pt x="64" y="67"/>
                  </a:lnTo>
                  <a:lnTo>
                    <a:pt x="62" y="65"/>
                  </a:lnTo>
                  <a:lnTo>
                    <a:pt x="57" y="65"/>
                  </a:lnTo>
                  <a:lnTo>
                    <a:pt x="31" y="65"/>
                  </a:lnTo>
                  <a:lnTo>
                    <a:pt x="29" y="65"/>
                  </a:lnTo>
                  <a:lnTo>
                    <a:pt x="28" y="67"/>
                  </a:lnTo>
                  <a:lnTo>
                    <a:pt x="28" y="69"/>
                  </a:lnTo>
                  <a:lnTo>
                    <a:pt x="28" y="70"/>
                  </a:lnTo>
                  <a:lnTo>
                    <a:pt x="28" y="106"/>
                  </a:lnTo>
                  <a:lnTo>
                    <a:pt x="29" y="112"/>
                  </a:lnTo>
                  <a:lnTo>
                    <a:pt x="31" y="115"/>
                  </a:lnTo>
                  <a:lnTo>
                    <a:pt x="33" y="118"/>
                  </a:lnTo>
                  <a:lnTo>
                    <a:pt x="35" y="120"/>
                  </a:lnTo>
                  <a:lnTo>
                    <a:pt x="38" y="120"/>
                  </a:lnTo>
                  <a:lnTo>
                    <a:pt x="40" y="122"/>
                  </a:lnTo>
                  <a:lnTo>
                    <a:pt x="43" y="122"/>
                  </a:lnTo>
                  <a:lnTo>
                    <a:pt x="45" y="124"/>
                  </a:lnTo>
                  <a:lnTo>
                    <a:pt x="43" y="125"/>
                  </a:lnTo>
                  <a:lnTo>
                    <a:pt x="41" y="125"/>
                  </a:lnTo>
                  <a:lnTo>
                    <a:pt x="40" y="125"/>
                  </a:lnTo>
                  <a:lnTo>
                    <a:pt x="38" y="125"/>
                  </a:lnTo>
                  <a:lnTo>
                    <a:pt x="36" y="125"/>
                  </a:lnTo>
                  <a:lnTo>
                    <a:pt x="33" y="125"/>
                  </a:lnTo>
                  <a:lnTo>
                    <a:pt x="29" y="125"/>
                  </a:lnTo>
                  <a:lnTo>
                    <a:pt x="23" y="125"/>
                  </a:lnTo>
                  <a:lnTo>
                    <a:pt x="14" y="125"/>
                  </a:lnTo>
                  <a:lnTo>
                    <a:pt x="9" y="125"/>
                  </a:lnTo>
                  <a:lnTo>
                    <a:pt x="4" y="125"/>
                  </a:lnTo>
                  <a:lnTo>
                    <a:pt x="2" y="125"/>
                  </a:lnTo>
                  <a:lnTo>
                    <a:pt x="2" y="124"/>
                  </a:lnTo>
                  <a:lnTo>
                    <a:pt x="4" y="122"/>
                  </a:lnTo>
                  <a:lnTo>
                    <a:pt x="5" y="122"/>
                  </a:lnTo>
                  <a:lnTo>
                    <a:pt x="7" y="120"/>
                  </a:lnTo>
                  <a:lnTo>
                    <a:pt x="9" y="120"/>
                  </a:lnTo>
                  <a:lnTo>
                    <a:pt x="12" y="117"/>
                  </a:lnTo>
                  <a:lnTo>
                    <a:pt x="14" y="115"/>
                  </a:lnTo>
                  <a:lnTo>
                    <a:pt x="14" y="110"/>
                  </a:lnTo>
                  <a:lnTo>
                    <a:pt x="14" y="105"/>
                  </a:lnTo>
                  <a:lnTo>
                    <a:pt x="14" y="22"/>
                  </a:lnTo>
                  <a:lnTo>
                    <a:pt x="14" y="19"/>
                  </a:lnTo>
                  <a:lnTo>
                    <a:pt x="14" y="14"/>
                  </a:lnTo>
                  <a:lnTo>
                    <a:pt x="14" y="10"/>
                  </a:lnTo>
                  <a:lnTo>
                    <a:pt x="12" y="9"/>
                  </a:lnTo>
                  <a:lnTo>
                    <a:pt x="9" y="5"/>
                  </a:lnTo>
                  <a:lnTo>
                    <a:pt x="5" y="5"/>
                  </a:lnTo>
                  <a:lnTo>
                    <a:pt x="4" y="3"/>
                  </a:lnTo>
                  <a:lnTo>
                    <a:pt x="2" y="3"/>
                  </a:lnTo>
                  <a:lnTo>
                    <a:pt x="0" y="3"/>
                  </a:lnTo>
                  <a:lnTo>
                    <a:pt x="0" y="2"/>
                  </a:lnTo>
                  <a:lnTo>
                    <a:pt x="0" y="0"/>
                  </a:lnTo>
                  <a:lnTo>
                    <a:pt x="2" y="0"/>
                  </a:lnTo>
                  <a:lnTo>
                    <a:pt x="7" y="0"/>
                  </a:lnTo>
                  <a:lnTo>
                    <a:pt x="26" y="0"/>
                  </a:lnTo>
                  <a:lnTo>
                    <a:pt x="40" y="0"/>
                  </a:lnTo>
                  <a:lnTo>
                    <a:pt x="48" y="0"/>
                  </a:lnTo>
                  <a:lnTo>
                    <a:pt x="55" y="0"/>
                  </a:lnTo>
                  <a:lnTo>
                    <a:pt x="59" y="0"/>
                  </a:lnTo>
                  <a:lnTo>
                    <a:pt x="64" y="0"/>
                  </a:lnTo>
                  <a:lnTo>
                    <a:pt x="69" y="0"/>
                  </a:lnTo>
                  <a:lnTo>
                    <a:pt x="76" y="0"/>
                  </a:lnTo>
                  <a:lnTo>
                    <a:pt x="79" y="0"/>
                  </a:lnTo>
                  <a:lnTo>
                    <a:pt x="81" y="0"/>
                  </a:lnTo>
                  <a:lnTo>
                    <a:pt x="81" y="2"/>
                  </a:lnTo>
                  <a:lnTo>
                    <a:pt x="81" y="3"/>
                  </a:lnTo>
                  <a:lnTo>
                    <a:pt x="81" y="10"/>
                  </a:lnTo>
                  <a:lnTo>
                    <a:pt x="81" y="15"/>
                  </a:lnTo>
                  <a:lnTo>
                    <a:pt x="81" y="21"/>
                  </a:lnTo>
                  <a:lnTo>
                    <a:pt x="79" y="22"/>
                  </a:lnTo>
                  <a:lnTo>
                    <a:pt x="79" y="24"/>
                  </a:lnTo>
                  <a:lnTo>
                    <a:pt x="77" y="24"/>
                  </a:lnTo>
                  <a:lnTo>
                    <a:pt x="76" y="24"/>
                  </a:lnTo>
                  <a:lnTo>
                    <a:pt x="76" y="22"/>
                  </a:lnTo>
                  <a:lnTo>
                    <a:pt x="76" y="21"/>
                  </a:lnTo>
                  <a:lnTo>
                    <a:pt x="76" y="17"/>
                  </a:lnTo>
                  <a:lnTo>
                    <a:pt x="74" y="14"/>
                  </a:lnTo>
                  <a:lnTo>
                    <a:pt x="74" y="12"/>
                  </a:lnTo>
                  <a:lnTo>
                    <a:pt x="65" y="9"/>
                  </a:lnTo>
                  <a:lnTo>
                    <a:pt x="53" y="7"/>
                  </a:lnTo>
                  <a:lnTo>
                    <a:pt x="45" y="7"/>
                  </a:lnTo>
                  <a:lnTo>
                    <a:pt x="38" y="7"/>
                  </a:lnTo>
                  <a:lnTo>
                    <a:pt x="33" y="7"/>
                  </a:lnTo>
                  <a:lnTo>
                    <a:pt x="29" y="9"/>
                  </a:lnTo>
                  <a:lnTo>
                    <a:pt x="29" y="10"/>
                  </a:lnTo>
                  <a:lnTo>
                    <a:pt x="28" y="14"/>
                  </a:lnTo>
                  <a:lnTo>
                    <a:pt x="28" y="19"/>
                  </a:lnTo>
                  <a:lnTo>
                    <a:pt x="28" y="52"/>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5" name="Freeform 29"/>
            <p:cNvSpPr>
              <a:spLocks/>
            </p:cNvSpPr>
            <p:nvPr userDrawn="1"/>
          </p:nvSpPr>
          <p:spPr bwMode="auto">
            <a:xfrm>
              <a:off x="5337" y="4196"/>
              <a:ext cx="45" cy="62"/>
            </a:xfrm>
            <a:custGeom>
              <a:avLst/>
              <a:gdLst>
                <a:gd name="T0" fmla="*/ 1 w 89"/>
                <a:gd name="T1" fmla="*/ 0 h 125"/>
                <a:gd name="T2" fmla="*/ 1 w 89"/>
                <a:gd name="T3" fmla="*/ 0 h 125"/>
                <a:gd name="T4" fmla="*/ 1 w 89"/>
                <a:gd name="T5" fmla="*/ 0 h 125"/>
                <a:gd name="T6" fmla="*/ 1 w 89"/>
                <a:gd name="T7" fmla="*/ 0 h 125"/>
                <a:gd name="T8" fmla="*/ 1 w 89"/>
                <a:gd name="T9" fmla="*/ 0 h 125"/>
                <a:gd name="T10" fmla="*/ 1 w 89"/>
                <a:gd name="T11" fmla="*/ 0 h 125"/>
                <a:gd name="T12" fmla="*/ 1 w 89"/>
                <a:gd name="T13" fmla="*/ 0 h 125"/>
                <a:gd name="T14" fmla="*/ 1 w 89"/>
                <a:gd name="T15" fmla="*/ 0 h 125"/>
                <a:gd name="T16" fmla="*/ 1 w 89"/>
                <a:gd name="T17" fmla="*/ 0 h 125"/>
                <a:gd name="T18" fmla="*/ 1 w 89"/>
                <a:gd name="T19" fmla="*/ 0 h 125"/>
                <a:gd name="T20" fmla="*/ 1 w 89"/>
                <a:gd name="T21" fmla="*/ 0 h 125"/>
                <a:gd name="T22" fmla="*/ 1 w 89"/>
                <a:gd name="T23" fmla="*/ 0 h 125"/>
                <a:gd name="T24" fmla="*/ 1 w 89"/>
                <a:gd name="T25" fmla="*/ 0 h 125"/>
                <a:gd name="T26" fmla="*/ 1 w 89"/>
                <a:gd name="T27" fmla="*/ 0 h 125"/>
                <a:gd name="T28" fmla="*/ 1 w 89"/>
                <a:gd name="T29" fmla="*/ 0 h 125"/>
                <a:gd name="T30" fmla="*/ 1 w 89"/>
                <a:gd name="T31" fmla="*/ 0 h 125"/>
                <a:gd name="T32" fmla="*/ 1 w 89"/>
                <a:gd name="T33" fmla="*/ 0 h 125"/>
                <a:gd name="T34" fmla="*/ 1 w 89"/>
                <a:gd name="T35" fmla="*/ 0 h 125"/>
                <a:gd name="T36" fmla="*/ 1 w 89"/>
                <a:gd name="T37" fmla="*/ 0 h 125"/>
                <a:gd name="T38" fmla="*/ 1 w 89"/>
                <a:gd name="T39" fmla="*/ 0 h 125"/>
                <a:gd name="T40" fmla="*/ 1 w 89"/>
                <a:gd name="T41" fmla="*/ 0 h 125"/>
                <a:gd name="T42" fmla="*/ 0 w 89"/>
                <a:gd name="T43" fmla="*/ 0 h 125"/>
                <a:gd name="T44" fmla="*/ 1 w 89"/>
                <a:gd name="T45" fmla="*/ 0 h 125"/>
                <a:gd name="T46" fmla="*/ 1 w 89"/>
                <a:gd name="T47" fmla="*/ 0 h 125"/>
                <a:gd name="T48" fmla="*/ 1 w 89"/>
                <a:gd name="T49" fmla="*/ 0 h 125"/>
                <a:gd name="T50" fmla="*/ 1 w 89"/>
                <a:gd name="T51" fmla="*/ 0 h 125"/>
                <a:gd name="T52" fmla="*/ 1 w 89"/>
                <a:gd name="T53" fmla="*/ 0 h 125"/>
                <a:gd name="T54" fmla="*/ 1 w 89"/>
                <a:gd name="T55" fmla="*/ 0 h 125"/>
                <a:gd name="T56" fmla="*/ 1 w 89"/>
                <a:gd name="T57" fmla="*/ 0 h 125"/>
                <a:gd name="T58" fmla="*/ 1 w 89"/>
                <a:gd name="T59" fmla="*/ 0 h 125"/>
                <a:gd name="T60" fmla="*/ 1 w 89"/>
                <a:gd name="T61" fmla="*/ 0 h 125"/>
                <a:gd name="T62" fmla="*/ 1 w 89"/>
                <a:gd name="T63" fmla="*/ 0 h 125"/>
                <a:gd name="T64" fmla="*/ 1 w 89"/>
                <a:gd name="T65" fmla="*/ 0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9" h="125">
                  <a:moveTo>
                    <a:pt x="27" y="103"/>
                  </a:moveTo>
                  <a:lnTo>
                    <a:pt x="27" y="108"/>
                  </a:lnTo>
                  <a:lnTo>
                    <a:pt x="27" y="112"/>
                  </a:lnTo>
                  <a:lnTo>
                    <a:pt x="29" y="115"/>
                  </a:lnTo>
                  <a:lnTo>
                    <a:pt x="31" y="117"/>
                  </a:lnTo>
                  <a:lnTo>
                    <a:pt x="34" y="118"/>
                  </a:lnTo>
                  <a:lnTo>
                    <a:pt x="41" y="118"/>
                  </a:lnTo>
                  <a:lnTo>
                    <a:pt x="60" y="117"/>
                  </a:lnTo>
                  <a:lnTo>
                    <a:pt x="74" y="112"/>
                  </a:lnTo>
                  <a:lnTo>
                    <a:pt x="82" y="106"/>
                  </a:lnTo>
                  <a:lnTo>
                    <a:pt x="86" y="103"/>
                  </a:lnTo>
                  <a:lnTo>
                    <a:pt x="87" y="100"/>
                  </a:lnTo>
                  <a:lnTo>
                    <a:pt x="89" y="101"/>
                  </a:lnTo>
                  <a:lnTo>
                    <a:pt x="89" y="103"/>
                  </a:lnTo>
                  <a:lnTo>
                    <a:pt x="87" y="108"/>
                  </a:lnTo>
                  <a:lnTo>
                    <a:pt x="86" y="115"/>
                  </a:lnTo>
                  <a:lnTo>
                    <a:pt x="80" y="120"/>
                  </a:lnTo>
                  <a:lnTo>
                    <a:pt x="77" y="124"/>
                  </a:lnTo>
                  <a:lnTo>
                    <a:pt x="74" y="125"/>
                  </a:lnTo>
                  <a:lnTo>
                    <a:pt x="68" y="125"/>
                  </a:lnTo>
                  <a:lnTo>
                    <a:pt x="63" y="125"/>
                  </a:lnTo>
                  <a:lnTo>
                    <a:pt x="44" y="125"/>
                  </a:lnTo>
                  <a:lnTo>
                    <a:pt x="26" y="125"/>
                  </a:lnTo>
                  <a:lnTo>
                    <a:pt x="15" y="125"/>
                  </a:lnTo>
                  <a:lnTo>
                    <a:pt x="5" y="125"/>
                  </a:lnTo>
                  <a:lnTo>
                    <a:pt x="2" y="125"/>
                  </a:lnTo>
                  <a:lnTo>
                    <a:pt x="2" y="124"/>
                  </a:lnTo>
                  <a:lnTo>
                    <a:pt x="3" y="122"/>
                  </a:lnTo>
                  <a:lnTo>
                    <a:pt x="5" y="120"/>
                  </a:lnTo>
                  <a:lnTo>
                    <a:pt x="8" y="120"/>
                  </a:lnTo>
                  <a:lnTo>
                    <a:pt x="12" y="117"/>
                  </a:lnTo>
                  <a:lnTo>
                    <a:pt x="14" y="113"/>
                  </a:lnTo>
                  <a:lnTo>
                    <a:pt x="14" y="110"/>
                  </a:lnTo>
                  <a:lnTo>
                    <a:pt x="14" y="103"/>
                  </a:lnTo>
                  <a:lnTo>
                    <a:pt x="14" y="14"/>
                  </a:lnTo>
                  <a:lnTo>
                    <a:pt x="14" y="10"/>
                  </a:lnTo>
                  <a:lnTo>
                    <a:pt x="12" y="7"/>
                  </a:lnTo>
                  <a:lnTo>
                    <a:pt x="8" y="5"/>
                  </a:lnTo>
                  <a:lnTo>
                    <a:pt x="5" y="5"/>
                  </a:lnTo>
                  <a:lnTo>
                    <a:pt x="2" y="3"/>
                  </a:lnTo>
                  <a:lnTo>
                    <a:pt x="0" y="3"/>
                  </a:lnTo>
                  <a:lnTo>
                    <a:pt x="0" y="2"/>
                  </a:lnTo>
                  <a:lnTo>
                    <a:pt x="0" y="0"/>
                  </a:lnTo>
                  <a:lnTo>
                    <a:pt x="2" y="0"/>
                  </a:lnTo>
                  <a:lnTo>
                    <a:pt x="3" y="0"/>
                  </a:lnTo>
                  <a:lnTo>
                    <a:pt x="7" y="0"/>
                  </a:lnTo>
                  <a:lnTo>
                    <a:pt x="14" y="0"/>
                  </a:lnTo>
                  <a:lnTo>
                    <a:pt x="20" y="0"/>
                  </a:lnTo>
                  <a:lnTo>
                    <a:pt x="27" y="0"/>
                  </a:lnTo>
                  <a:lnTo>
                    <a:pt x="31" y="0"/>
                  </a:lnTo>
                  <a:lnTo>
                    <a:pt x="34" y="0"/>
                  </a:lnTo>
                  <a:lnTo>
                    <a:pt x="36" y="0"/>
                  </a:lnTo>
                  <a:lnTo>
                    <a:pt x="39" y="0"/>
                  </a:lnTo>
                  <a:lnTo>
                    <a:pt x="39" y="2"/>
                  </a:lnTo>
                  <a:lnTo>
                    <a:pt x="39" y="3"/>
                  </a:lnTo>
                  <a:lnTo>
                    <a:pt x="38" y="3"/>
                  </a:lnTo>
                  <a:lnTo>
                    <a:pt x="36" y="5"/>
                  </a:lnTo>
                  <a:lnTo>
                    <a:pt x="34" y="5"/>
                  </a:lnTo>
                  <a:lnTo>
                    <a:pt x="31" y="7"/>
                  </a:lnTo>
                  <a:lnTo>
                    <a:pt x="29" y="9"/>
                  </a:lnTo>
                  <a:lnTo>
                    <a:pt x="27" y="12"/>
                  </a:lnTo>
                  <a:lnTo>
                    <a:pt x="27" y="17"/>
                  </a:lnTo>
                  <a:lnTo>
                    <a:pt x="27" y="103"/>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6" name="Freeform 30"/>
            <p:cNvSpPr>
              <a:spLocks noEditPoints="1"/>
            </p:cNvSpPr>
            <p:nvPr userDrawn="1"/>
          </p:nvSpPr>
          <p:spPr bwMode="auto">
            <a:xfrm>
              <a:off x="5385" y="4196"/>
              <a:ext cx="63" cy="63"/>
            </a:xfrm>
            <a:custGeom>
              <a:avLst/>
              <a:gdLst>
                <a:gd name="T0" fmla="*/ 1 w 125"/>
                <a:gd name="T1" fmla="*/ 0 h 129"/>
                <a:gd name="T2" fmla="*/ 1 w 125"/>
                <a:gd name="T3" fmla="*/ 0 h 129"/>
                <a:gd name="T4" fmla="*/ 1 w 125"/>
                <a:gd name="T5" fmla="*/ 0 h 129"/>
                <a:gd name="T6" fmla="*/ 1 w 125"/>
                <a:gd name="T7" fmla="*/ 0 h 129"/>
                <a:gd name="T8" fmla="*/ 1 w 125"/>
                <a:gd name="T9" fmla="*/ 0 h 129"/>
                <a:gd name="T10" fmla="*/ 1 w 125"/>
                <a:gd name="T11" fmla="*/ 0 h 129"/>
                <a:gd name="T12" fmla="*/ 1 w 125"/>
                <a:gd name="T13" fmla="*/ 0 h 129"/>
                <a:gd name="T14" fmla="*/ 1 w 125"/>
                <a:gd name="T15" fmla="*/ 0 h 129"/>
                <a:gd name="T16" fmla="*/ 1 w 125"/>
                <a:gd name="T17" fmla="*/ 0 h 129"/>
                <a:gd name="T18" fmla="*/ 1 w 125"/>
                <a:gd name="T19" fmla="*/ 0 h 129"/>
                <a:gd name="T20" fmla="*/ 1 w 125"/>
                <a:gd name="T21" fmla="*/ 0 h 129"/>
                <a:gd name="T22" fmla="*/ 1 w 125"/>
                <a:gd name="T23" fmla="*/ 0 h 129"/>
                <a:gd name="T24" fmla="*/ 1 w 125"/>
                <a:gd name="T25" fmla="*/ 0 h 129"/>
                <a:gd name="T26" fmla="*/ 1 w 125"/>
                <a:gd name="T27" fmla="*/ 0 h 129"/>
                <a:gd name="T28" fmla="*/ 1 w 125"/>
                <a:gd name="T29" fmla="*/ 0 h 129"/>
                <a:gd name="T30" fmla="*/ 1 w 125"/>
                <a:gd name="T31" fmla="*/ 0 h 129"/>
                <a:gd name="T32" fmla="*/ 1 w 125"/>
                <a:gd name="T33" fmla="*/ 0 h 129"/>
                <a:gd name="T34" fmla="*/ 1 w 125"/>
                <a:gd name="T35" fmla="*/ 0 h 129"/>
                <a:gd name="T36" fmla="*/ 1 w 125"/>
                <a:gd name="T37" fmla="*/ 0 h 129"/>
                <a:gd name="T38" fmla="*/ 1 w 125"/>
                <a:gd name="T39" fmla="*/ 0 h 129"/>
                <a:gd name="T40" fmla="*/ 1 w 125"/>
                <a:gd name="T41" fmla="*/ 0 h 129"/>
                <a:gd name="T42" fmla="*/ 1 w 125"/>
                <a:gd name="T43" fmla="*/ 0 h 129"/>
                <a:gd name="T44" fmla="*/ 1 w 125"/>
                <a:gd name="T45" fmla="*/ 0 h 129"/>
                <a:gd name="T46" fmla="*/ 1 w 125"/>
                <a:gd name="T47" fmla="*/ 0 h 129"/>
                <a:gd name="T48" fmla="*/ 1 w 125"/>
                <a:gd name="T49" fmla="*/ 0 h 129"/>
                <a:gd name="T50" fmla="*/ 1 w 125"/>
                <a:gd name="T51" fmla="*/ 0 h 129"/>
                <a:gd name="T52" fmla="*/ 1 w 125"/>
                <a:gd name="T53" fmla="*/ 0 h 129"/>
                <a:gd name="T54" fmla="*/ 1 w 125"/>
                <a:gd name="T55" fmla="*/ 0 h 129"/>
                <a:gd name="T56" fmla="*/ 1 w 125"/>
                <a:gd name="T57" fmla="*/ 0 h 129"/>
                <a:gd name="T58" fmla="*/ 1 w 125"/>
                <a:gd name="T59" fmla="*/ 0 h 129"/>
                <a:gd name="T60" fmla="*/ 1 w 125"/>
                <a:gd name="T61" fmla="*/ 0 h 129"/>
                <a:gd name="T62" fmla="*/ 1 w 125"/>
                <a:gd name="T63" fmla="*/ 0 h 129"/>
                <a:gd name="T64" fmla="*/ 1 w 125"/>
                <a:gd name="T65" fmla="*/ 0 h 129"/>
                <a:gd name="T66" fmla="*/ 1 w 125"/>
                <a:gd name="T67" fmla="*/ 0 h 129"/>
                <a:gd name="T68" fmla="*/ 1 w 125"/>
                <a:gd name="T69" fmla="*/ 0 h 129"/>
                <a:gd name="T70" fmla="*/ 0 w 125"/>
                <a:gd name="T71" fmla="*/ 0 h 129"/>
                <a:gd name="T72" fmla="*/ 1 w 125"/>
                <a:gd name="T73" fmla="*/ 0 h 129"/>
                <a:gd name="T74" fmla="*/ 1 w 125"/>
                <a:gd name="T75" fmla="*/ 0 h 129"/>
                <a:gd name="T76" fmla="*/ 1 w 125"/>
                <a:gd name="T77" fmla="*/ 0 h 129"/>
                <a:gd name="T78" fmla="*/ 1 w 125"/>
                <a:gd name="T79" fmla="*/ 0 h 129"/>
                <a:gd name="T80" fmla="*/ 1 w 125"/>
                <a:gd name="T81" fmla="*/ 0 h 1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5" h="129">
                  <a:moveTo>
                    <a:pt x="58" y="5"/>
                  </a:moveTo>
                  <a:lnTo>
                    <a:pt x="75" y="9"/>
                  </a:lnTo>
                  <a:lnTo>
                    <a:pt x="91" y="19"/>
                  </a:lnTo>
                  <a:lnTo>
                    <a:pt x="103" y="33"/>
                  </a:lnTo>
                  <a:lnTo>
                    <a:pt x="110" y="50"/>
                  </a:lnTo>
                  <a:lnTo>
                    <a:pt x="111" y="69"/>
                  </a:lnTo>
                  <a:lnTo>
                    <a:pt x="108" y="91"/>
                  </a:lnTo>
                  <a:lnTo>
                    <a:pt x="99" y="108"/>
                  </a:lnTo>
                  <a:lnTo>
                    <a:pt x="84" y="120"/>
                  </a:lnTo>
                  <a:lnTo>
                    <a:pt x="67" y="124"/>
                  </a:lnTo>
                  <a:lnTo>
                    <a:pt x="48" y="120"/>
                  </a:lnTo>
                  <a:lnTo>
                    <a:pt x="32" y="110"/>
                  </a:lnTo>
                  <a:lnTo>
                    <a:pt x="22" y="96"/>
                  </a:lnTo>
                  <a:lnTo>
                    <a:pt x="15" y="78"/>
                  </a:lnTo>
                  <a:lnTo>
                    <a:pt x="12" y="59"/>
                  </a:lnTo>
                  <a:lnTo>
                    <a:pt x="14" y="42"/>
                  </a:lnTo>
                  <a:lnTo>
                    <a:pt x="20" y="28"/>
                  </a:lnTo>
                  <a:lnTo>
                    <a:pt x="29" y="16"/>
                  </a:lnTo>
                  <a:lnTo>
                    <a:pt x="41" y="9"/>
                  </a:lnTo>
                  <a:lnTo>
                    <a:pt x="58" y="5"/>
                  </a:lnTo>
                  <a:close/>
                  <a:moveTo>
                    <a:pt x="60" y="129"/>
                  </a:moveTo>
                  <a:lnTo>
                    <a:pt x="80" y="126"/>
                  </a:lnTo>
                  <a:lnTo>
                    <a:pt x="99" y="117"/>
                  </a:lnTo>
                  <a:lnTo>
                    <a:pt x="113" y="103"/>
                  </a:lnTo>
                  <a:lnTo>
                    <a:pt x="122" y="86"/>
                  </a:lnTo>
                  <a:lnTo>
                    <a:pt x="125" y="64"/>
                  </a:lnTo>
                  <a:lnTo>
                    <a:pt x="122" y="42"/>
                  </a:lnTo>
                  <a:lnTo>
                    <a:pt x="113" y="24"/>
                  </a:lnTo>
                  <a:lnTo>
                    <a:pt x="99" y="11"/>
                  </a:lnTo>
                  <a:lnTo>
                    <a:pt x="82" y="2"/>
                  </a:lnTo>
                  <a:lnTo>
                    <a:pt x="63" y="0"/>
                  </a:lnTo>
                  <a:lnTo>
                    <a:pt x="43" y="4"/>
                  </a:lnTo>
                  <a:lnTo>
                    <a:pt x="26" y="12"/>
                  </a:lnTo>
                  <a:lnTo>
                    <a:pt x="12" y="26"/>
                  </a:lnTo>
                  <a:lnTo>
                    <a:pt x="3" y="43"/>
                  </a:lnTo>
                  <a:lnTo>
                    <a:pt x="0" y="64"/>
                  </a:lnTo>
                  <a:lnTo>
                    <a:pt x="3" y="84"/>
                  </a:lnTo>
                  <a:lnTo>
                    <a:pt x="10" y="103"/>
                  </a:lnTo>
                  <a:lnTo>
                    <a:pt x="22" y="117"/>
                  </a:lnTo>
                  <a:lnTo>
                    <a:pt x="39" y="126"/>
                  </a:lnTo>
                  <a:lnTo>
                    <a:pt x="60" y="12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7" name="Freeform 31"/>
            <p:cNvSpPr>
              <a:spLocks noEditPoints="1"/>
            </p:cNvSpPr>
            <p:nvPr userDrawn="1"/>
          </p:nvSpPr>
          <p:spPr bwMode="auto">
            <a:xfrm>
              <a:off x="5449" y="4196"/>
              <a:ext cx="53" cy="62"/>
            </a:xfrm>
            <a:custGeom>
              <a:avLst/>
              <a:gdLst>
                <a:gd name="T0" fmla="*/ 0 w 111"/>
                <a:gd name="T1" fmla="*/ 0 h 125"/>
                <a:gd name="T2" fmla="*/ 0 w 111"/>
                <a:gd name="T3" fmla="*/ 0 h 125"/>
                <a:gd name="T4" fmla="*/ 0 w 111"/>
                <a:gd name="T5" fmla="*/ 0 h 125"/>
                <a:gd name="T6" fmla="*/ 0 w 111"/>
                <a:gd name="T7" fmla="*/ 0 h 125"/>
                <a:gd name="T8" fmla="*/ 0 w 111"/>
                <a:gd name="T9" fmla="*/ 0 h 125"/>
                <a:gd name="T10" fmla="*/ 0 w 111"/>
                <a:gd name="T11" fmla="*/ 0 h 125"/>
                <a:gd name="T12" fmla="*/ 0 w 111"/>
                <a:gd name="T13" fmla="*/ 0 h 125"/>
                <a:gd name="T14" fmla="*/ 0 w 111"/>
                <a:gd name="T15" fmla="*/ 0 h 125"/>
                <a:gd name="T16" fmla="*/ 0 w 111"/>
                <a:gd name="T17" fmla="*/ 0 h 125"/>
                <a:gd name="T18" fmla="*/ 0 w 111"/>
                <a:gd name="T19" fmla="*/ 0 h 125"/>
                <a:gd name="T20" fmla="*/ 0 w 111"/>
                <a:gd name="T21" fmla="*/ 0 h 125"/>
                <a:gd name="T22" fmla="*/ 0 w 111"/>
                <a:gd name="T23" fmla="*/ 0 h 125"/>
                <a:gd name="T24" fmla="*/ 0 w 111"/>
                <a:gd name="T25" fmla="*/ 0 h 125"/>
                <a:gd name="T26" fmla="*/ 0 w 111"/>
                <a:gd name="T27" fmla="*/ 0 h 125"/>
                <a:gd name="T28" fmla="*/ 0 w 111"/>
                <a:gd name="T29" fmla="*/ 0 h 125"/>
                <a:gd name="T30" fmla="*/ 0 w 111"/>
                <a:gd name="T31" fmla="*/ 0 h 125"/>
                <a:gd name="T32" fmla="*/ 0 w 111"/>
                <a:gd name="T33" fmla="*/ 0 h 125"/>
                <a:gd name="T34" fmla="*/ 0 w 111"/>
                <a:gd name="T35" fmla="*/ 0 h 125"/>
                <a:gd name="T36" fmla="*/ 0 w 111"/>
                <a:gd name="T37" fmla="*/ 0 h 125"/>
                <a:gd name="T38" fmla="*/ 0 w 111"/>
                <a:gd name="T39" fmla="*/ 0 h 125"/>
                <a:gd name="T40" fmla="*/ 0 w 111"/>
                <a:gd name="T41" fmla="*/ 0 h 125"/>
                <a:gd name="T42" fmla="*/ 0 w 111"/>
                <a:gd name="T43" fmla="*/ 0 h 125"/>
                <a:gd name="T44" fmla="*/ 0 w 111"/>
                <a:gd name="T45" fmla="*/ 0 h 125"/>
                <a:gd name="T46" fmla="*/ 0 w 111"/>
                <a:gd name="T47" fmla="*/ 0 h 125"/>
                <a:gd name="T48" fmla="*/ 0 w 111"/>
                <a:gd name="T49" fmla="*/ 0 h 125"/>
                <a:gd name="T50" fmla="*/ 0 w 111"/>
                <a:gd name="T51" fmla="*/ 0 h 125"/>
                <a:gd name="T52" fmla="*/ 0 w 111"/>
                <a:gd name="T53" fmla="*/ 0 h 125"/>
                <a:gd name="T54" fmla="*/ 0 w 111"/>
                <a:gd name="T55" fmla="*/ 0 h 125"/>
                <a:gd name="T56" fmla="*/ 0 w 111"/>
                <a:gd name="T57" fmla="*/ 0 h 125"/>
                <a:gd name="T58" fmla="*/ 0 w 111"/>
                <a:gd name="T59" fmla="*/ 0 h 125"/>
                <a:gd name="T60" fmla="*/ 0 w 111"/>
                <a:gd name="T61" fmla="*/ 0 h 125"/>
                <a:gd name="T62" fmla="*/ 0 w 111"/>
                <a:gd name="T63" fmla="*/ 0 h 125"/>
                <a:gd name="T64" fmla="*/ 0 w 111"/>
                <a:gd name="T65" fmla="*/ 0 h 125"/>
                <a:gd name="T66" fmla="*/ 0 w 111"/>
                <a:gd name="T67" fmla="*/ 0 h 125"/>
                <a:gd name="T68" fmla="*/ 0 w 111"/>
                <a:gd name="T69" fmla="*/ 0 h 125"/>
                <a:gd name="T70" fmla="*/ 0 w 111"/>
                <a:gd name="T71" fmla="*/ 0 h 125"/>
                <a:gd name="T72" fmla="*/ 0 w 111"/>
                <a:gd name="T73" fmla="*/ 0 h 125"/>
                <a:gd name="T74" fmla="*/ 0 w 111"/>
                <a:gd name="T75" fmla="*/ 0 h 125"/>
                <a:gd name="T76" fmla="*/ 0 w 111"/>
                <a:gd name="T77" fmla="*/ 0 h 125"/>
                <a:gd name="T78" fmla="*/ 0 w 111"/>
                <a:gd name="T79" fmla="*/ 0 h 125"/>
                <a:gd name="T80" fmla="*/ 0 w 111"/>
                <a:gd name="T81" fmla="*/ 0 h 125"/>
                <a:gd name="T82" fmla="*/ 0 w 111"/>
                <a:gd name="T83" fmla="*/ 0 h 125"/>
                <a:gd name="T84" fmla="*/ 0 w 111"/>
                <a:gd name="T85" fmla="*/ 0 h 125"/>
                <a:gd name="T86" fmla="*/ 0 w 111"/>
                <a:gd name="T87" fmla="*/ 0 h 125"/>
                <a:gd name="T88" fmla="*/ 0 w 111"/>
                <a:gd name="T89" fmla="*/ 0 h 125"/>
                <a:gd name="T90" fmla="*/ 0 w 111"/>
                <a:gd name="T91" fmla="*/ 0 h 125"/>
                <a:gd name="T92" fmla="*/ 0 w 111"/>
                <a:gd name="T93" fmla="*/ 0 h 125"/>
                <a:gd name="T94" fmla="*/ 0 w 111"/>
                <a:gd name="T95" fmla="*/ 0 h 125"/>
                <a:gd name="T96" fmla="*/ 0 w 111"/>
                <a:gd name="T97" fmla="*/ 0 h 125"/>
                <a:gd name="T98" fmla="*/ 0 w 111"/>
                <a:gd name="T99" fmla="*/ 0 h 125"/>
                <a:gd name="T100" fmla="*/ 0 w 111"/>
                <a:gd name="T101" fmla="*/ 0 h 125"/>
                <a:gd name="T102" fmla="*/ 0 w 111"/>
                <a:gd name="T103" fmla="*/ 0 h 125"/>
                <a:gd name="T104" fmla="*/ 0 w 111"/>
                <a:gd name="T105" fmla="*/ 0 h 125"/>
                <a:gd name="T106" fmla="*/ 0 w 111"/>
                <a:gd name="T107" fmla="*/ 0 h 125"/>
                <a:gd name="T108" fmla="*/ 0 w 111"/>
                <a:gd name="T109" fmla="*/ 0 h 125"/>
                <a:gd name="T110" fmla="*/ 0 w 111"/>
                <a:gd name="T111" fmla="*/ 0 h 125"/>
                <a:gd name="T112" fmla="*/ 0 w 111"/>
                <a:gd name="T113" fmla="*/ 0 h 125"/>
                <a:gd name="T114" fmla="*/ 0 w 111"/>
                <a:gd name="T115" fmla="*/ 0 h 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1" h="125">
                  <a:moveTo>
                    <a:pt x="29" y="12"/>
                  </a:moveTo>
                  <a:lnTo>
                    <a:pt x="29" y="9"/>
                  </a:lnTo>
                  <a:lnTo>
                    <a:pt x="31" y="7"/>
                  </a:lnTo>
                  <a:lnTo>
                    <a:pt x="32" y="5"/>
                  </a:lnTo>
                  <a:lnTo>
                    <a:pt x="36" y="5"/>
                  </a:lnTo>
                  <a:lnTo>
                    <a:pt x="39" y="5"/>
                  </a:lnTo>
                  <a:lnTo>
                    <a:pt x="51" y="7"/>
                  </a:lnTo>
                  <a:lnTo>
                    <a:pt x="61" y="12"/>
                  </a:lnTo>
                  <a:lnTo>
                    <a:pt x="68" y="21"/>
                  </a:lnTo>
                  <a:lnTo>
                    <a:pt x="72" y="34"/>
                  </a:lnTo>
                  <a:lnTo>
                    <a:pt x="70" y="41"/>
                  </a:lnTo>
                  <a:lnTo>
                    <a:pt x="68" y="48"/>
                  </a:lnTo>
                  <a:lnTo>
                    <a:pt x="65" y="52"/>
                  </a:lnTo>
                  <a:lnTo>
                    <a:pt x="61" y="55"/>
                  </a:lnTo>
                  <a:lnTo>
                    <a:pt x="58" y="58"/>
                  </a:lnTo>
                  <a:lnTo>
                    <a:pt x="55" y="58"/>
                  </a:lnTo>
                  <a:lnTo>
                    <a:pt x="51" y="60"/>
                  </a:lnTo>
                  <a:lnTo>
                    <a:pt x="48" y="60"/>
                  </a:lnTo>
                  <a:lnTo>
                    <a:pt x="43" y="60"/>
                  </a:lnTo>
                  <a:lnTo>
                    <a:pt x="39" y="60"/>
                  </a:lnTo>
                  <a:lnTo>
                    <a:pt x="36" y="60"/>
                  </a:lnTo>
                  <a:lnTo>
                    <a:pt x="32" y="60"/>
                  </a:lnTo>
                  <a:lnTo>
                    <a:pt x="29" y="58"/>
                  </a:lnTo>
                  <a:lnTo>
                    <a:pt x="29" y="57"/>
                  </a:lnTo>
                  <a:lnTo>
                    <a:pt x="29" y="12"/>
                  </a:lnTo>
                  <a:close/>
                  <a:moveTo>
                    <a:pt x="63" y="62"/>
                  </a:moveTo>
                  <a:lnTo>
                    <a:pt x="73" y="53"/>
                  </a:lnTo>
                  <a:lnTo>
                    <a:pt x="80" y="43"/>
                  </a:lnTo>
                  <a:lnTo>
                    <a:pt x="84" y="31"/>
                  </a:lnTo>
                  <a:lnTo>
                    <a:pt x="82" y="15"/>
                  </a:lnTo>
                  <a:lnTo>
                    <a:pt x="73" y="7"/>
                  </a:lnTo>
                  <a:lnTo>
                    <a:pt x="65" y="2"/>
                  </a:lnTo>
                  <a:lnTo>
                    <a:pt x="55" y="0"/>
                  </a:lnTo>
                  <a:lnTo>
                    <a:pt x="48" y="0"/>
                  </a:lnTo>
                  <a:lnTo>
                    <a:pt x="44" y="0"/>
                  </a:lnTo>
                  <a:lnTo>
                    <a:pt x="29" y="0"/>
                  </a:lnTo>
                  <a:lnTo>
                    <a:pt x="15" y="0"/>
                  </a:lnTo>
                  <a:lnTo>
                    <a:pt x="10" y="0"/>
                  </a:lnTo>
                  <a:lnTo>
                    <a:pt x="8" y="0"/>
                  </a:lnTo>
                  <a:lnTo>
                    <a:pt x="7" y="0"/>
                  </a:lnTo>
                  <a:lnTo>
                    <a:pt x="5" y="0"/>
                  </a:lnTo>
                  <a:lnTo>
                    <a:pt x="3" y="0"/>
                  </a:lnTo>
                  <a:lnTo>
                    <a:pt x="1" y="0"/>
                  </a:lnTo>
                  <a:lnTo>
                    <a:pt x="0" y="2"/>
                  </a:lnTo>
                  <a:lnTo>
                    <a:pt x="1" y="3"/>
                  </a:lnTo>
                  <a:lnTo>
                    <a:pt x="3" y="3"/>
                  </a:lnTo>
                  <a:lnTo>
                    <a:pt x="5" y="5"/>
                  </a:lnTo>
                  <a:lnTo>
                    <a:pt x="7" y="5"/>
                  </a:lnTo>
                  <a:lnTo>
                    <a:pt x="8" y="5"/>
                  </a:lnTo>
                  <a:lnTo>
                    <a:pt x="12" y="7"/>
                  </a:lnTo>
                  <a:lnTo>
                    <a:pt x="13" y="9"/>
                  </a:lnTo>
                  <a:lnTo>
                    <a:pt x="15" y="12"/>
                  </a:lnTo>
                  <a:lnTo>
                    <a:pt x="15" y="17"/>
                  </a:lnTo>
                  <a:lnTo>
                    <a:pt x="15" y="108"/>
                  </a:lnTo>
                  <a:lnTo>
                    <a:pt x="15" y="113"/>
                  </a:lnTo>
                  <a:lnTo>
                    <a:pt x="13" y="115"/>
                  </a:lnTo>
                  <a:lnTo>
                    <a:pt x="12" y="118"/>
                  </a:lnTo>
                  <a:lnTo>
                    <a:pt x="8" y="120"/>
                  </a:lnTo>
                  <a:lnTo>
                    <a:pt x="7" y="120"/>
                  </a:lnTo>
                  <a:lnTo>
                    <a:pt x="5" y="122"/>
                  </a:lnTo>
                  <a:lnTo>
                    <a:pt x="3" y="122"/>
                  </a:lnTo>
                  <a:lnTo>
                    <a:pt x="3" y="124"/>
                  </a:lnTo>
                  <a:lnTo>
                    <a:pt x="3" y="125"/>
                  </a:lnTo>
                  <a:lnTo>
                    <a:pt x="5" y="125"/>
                  </a:lnTo>
                  <a:lnTo>
                    <a:pt x="13" y="125"/>
                  </a:lnTo>
                  <a:lnTo>
                    <a:pt x="24" y="125"/>
                  </a:lnTo>
                  <a:lnTo>
                    <a:pt x="31" y="125"/>
                  </a:lnTo>
                  <a:lnTo>
                    <a:pt x="37" y="125"/>
                  </a:lnTo>
                  <a:lnTo>
                    <a:pt x="41" y="125"/>
                  </a:lnTo>
                  <a:lnTo>
                    <a:pt x="43" y="125"/>
                  </a:lnTo>
                  <a:lnTo>
                    <a:pt x="44" y="125"/>
                  </a:lnTo>
                  <a:lnTo>
                    <a:pt x="46" y="125"/>
                  </a:lnTo>
                  <a:lnTo>
                    <a:pt x="46" y="124"/>
                  </a:lnTo>
                  <a:lnTo>
                    <a:pt x="46" y="122"/>
                  </a:lnTo>
                  <a:lnTo>
                    <a:pt x="44" y="122"/>
                  </a:lnTo>
                  <a:lnTo>
                    <a:pt x="43" y="120"/>
                  </a:lnTo>
                  <a:lnTo>
                    <a:pt x="39" y="120"/>
                  </a:lnTo>
                  <a:lnTo>
                    <a:pt x="36" y="120"/>
                  </a:lnTo>
                  <a:lnTo>
                    <a:pt x="34" y="118"/>
                  </a:lnTo>
                  <a:lnTo>
                    <a:pt x="31" y="117"/>
                  </a:lnTo>
                  <a:lnTo>
                    <a:pt x="29" y="113"/>
                  </a:lnTo>
                  <a:lnTo>
                    <a:pt x="29" y="108"/>
                  </a:lnTo>
                  <a:lnTo>
                    <a:pt x="29" y="70"/>
                  </a:lnTo>
                  <a:lnTo>
                    <a:pt x="29" y="69"/>
                  </a:lnTo>
                  <a:lnTo>
                    <a:pt x="29" y="67"/>
                  </a:lnTo>
                  <a:lnTo>
                    <a:pt x="31" y="67"/>
                  </a:lnTo>
                  <a:lnTo>
                    <a:pt x="34" y="65"/>
                  </a:lnTo>
                  <a:lnTo>
                    <a:pt x="41" y="65"/>
                  </a:lnTo>
                  <a:lnTo>
                    <a:pt x="44" y="65"/>
                  </a:lnTo>
                  <a:lnTo>
                    <a:pt x="48" y="67"/>
                  </a:lnTo>
                  <a:lnTo>
                    <a:pt x="51" y="67"/>
                  </a:lnTo>
                  <a:lnTo>
                    <a:pt x="53" y="69"/>
                  </a:lnTo>
                  <a:lnTo>
                    <a:pt x="55" y="72"/>
                  </a:lnTo>
                  <a:lnTo>
                    <a:pt x="56" y="76"/>
                  </a:lnTo>
                  <a:lnTo>
                    <a:pt x="75" y="106"/>
                  </a:lnTo>
                  <a:lnTo>
                    <a:pt x="79" y="112"/>
                  </a:lnTo>
                  <a:lnTo>
                    <a:pt x="82" y="117"/>
                  </a:lnTo>
                  <a:lnTo>
                    <a:pt x="85" y="120"/>
                  </a:lnTo>
                  <a:lnTo>
                    <a:pt x="91" y="124"/>
                  </a:lnTo>
                  <a:lnTo>
                    <a:pt x="94" y="125"/>
                  </a:lnTo>
                  <a:lnTo>
                    <a:pt x="101" y="125"/>
                  </a:lnTo>
                  <a:lnTo>
                    <a:pt x="103" y="125"/>
                  </a:lnTo>
                  <a:lnTo>
                    <a:pt x="106" y="125"/>
                  </a:lnTo>
                  <a:lnTo>
                    <a:pt x="108" y="125"/>
                  </a:lnTo>
                  <a:lnTo>
                    <a:pt x="111" y="125"/>
                  </a:lnTo>
                  <a:lnTo>
                    <a:pt x="111" y="124"/>
                  </a:lnTo>
                  <a:lnTo>
                    <a:pt x="111" y="122"/>
                  </a:lnTo>
                  <a:lnTo>
                    <a:pt x="109" y="122"/>
                  </a:lnTo>
                  <a:lnTo>
                    <a:pt x="108" y="122"/>
                  </a:lnTo>
                  <a:lnTo>
                    <a:pt x="106" y="120"/>
                  </a:lnTo>
                  <a:lnTo>
                    <a:pt x="103" y="118"/>
                  </a:lnTo>
                  <a:lnTo>
                    <a:pt x="99" y="117"/>
                  </a:lnTo>
                  <a:lnTo>
                    <a:pt x="96" y="113"/>
                  </a:lnTo>
                  <a:lnTo>
                    <a:pt x="91" y="106"/>
                  </a:lnTo>
                  <a:lnTo>
                    <a:pt x="63" y="62"/>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8" name="Freeform 32"/>
            <p:cNvSpPr>
              <a:spLocks/>
            </p:cNvSpPr>
            <p:nvPr userDrawn="1"/>
          </p:nvSpPr>
          <p:spPr bwMode="auto">
            <a:xfrm>
              <a:off x="5512" y="4196"/>
              <a:ext cx="22" cy="62"/>
            </a:xfrm>
            <a:custGeom>
              <a:avLst/>
              <a:gdLst>
                <a:gd name="T0" fmla="*/ 1 w 42"/>
                <a:gd name="T1" fmla="*/ 0 h 125"/>
                <a:gd name="T2" fmla="*/ 1 w 42"/>
                <a:gd name="T3" fmla="*/ 0 h 125"/>
                <a:gd name="T4" fmla="*/ 1 w 42"/>
                <a:gd name="T5" fmla="*/ 0 h 125"/>
                <a:gd name="T6" fmla="*/ 1 w 42"/>
                <a:gd name="T7" fmla="*/ 0 h 125"/>
                <a:gd name="T8" fmla="*/ 1 w 42"/>
                <a:gd name="T9" fmla="*/ 0 h 125"/>
                <a:gd name="T10" fmla="*/ 1 w 42"/>
                <a:gd name="T11" fmla="*/ 0 h 125"/>
                <a:gd name="T12" fmla="*/ 1 w 42"/>
                <a:gd name="T13" fmla="*/ 0 h 125"/>
                <a:gd name="T14" fmla="*/ 0 w 42"/>
                <a:gd name="T15" fmla="*/ 0 h 125"/>
                <a:gd name="T16" fmla="*/ 0 w 42"/>
                <a:gd name="T17" fmla="*/ 0 h 125"/>
                <a:gd name="T18" fmla="*/ 0 w 42"/>
                <a:gd name="T19" fmla="*/ 0 h 125"/>
                <a:gd name="T20" fmla="*/ 1 w 42"/>
                <a:gd name="T21" fmla="*/ 0 h 125"/>
                <a:gd name="T22" fmla="*/ 1 w 42"/>
                <a:gd name="T23" fmla="*/ 0 h 125"/>
                <a:gd name="T24" fmla="*/ 1 w 42"/>
                <a:gd name="T25" fmla="*/ 0 h 125"/>
                <a:gd name="T26" fmla="*/ 1 w 42"/>
                <a:gd name="T27" fmla="*/ 0 h 125"/>
                <a:gd name="T28" fmla="*/ 1 w 42"/>
                <a:gd name="T29" fmla="*/ 0 h 125"/>
                <a:gd name="T30" fmla="*/ 1 w 42"/>
                <a:gd name="T31" fmla="*/ 0 h 125"/>
                <a:gd name="T32" fmla="*/ 1 w 42"/>
                <a:gd name="T33" fmla="*/ 0 h 125"/>
                <a:gd name="T34" fmla="*/ 1 w 42"/>
                <a:gd name="T35" fmla="*/ 0 h 125"/>
                <a:gd name="T36" fmla="*/ 1 w 42"/>
                <a:gd name="T37" fmla="*/ 0 h 125"/>
                <a:gd name="T38" fmla="*/ 1 w 42"/>
                <a:gd name="T39" fmla="*/ 0 h 125"/>
                <a:gd name="T40" fmla="*/ 1 w 42"/>
                <a:gd name="T41" fmla="*/ 0 h 125"/>
                <a:gd name="T42" fmla="*/ 1 w 42"/>
                <a:gd name="T43" fmla="*/ 0 h 125"/>
                <a:gd name="T44" fmla="*/ 1 w 42"/>
                <a:gd name="T45" fmla="*/ 0 h 125"/>
                <a:gd name="T46" fmla="*/ 1 w 42"/>
                <a:gd name="T47" fmla="*/ 0 h 125"/>
                <a:gd name="T48" fmla="*/ 1 w 42"/>
                <a:gd name="T49" fmla="*/ 0 h 125"/>
                <a:gd name="T50" fmla="*/ 1 w 42"/>
                <a:gd name="T51" fmla="*/ 0 h 125"/>
                <a:gd name="T52" fmla="*/ 1 w 42"/>
                <a:gd name="T53" fmla="*/ 0 h 125"/>
                <a:gd name="T54" fmla="*/ 1 w 42"/>
                <a:gd name="T55" fmla="*/ 0 h 125"/>
                <a:gd name="T56" fmla="*/ 1 w 42"/>
                <a:gd name="T57" fmla="*/ 0 h 125"/>
                <a:gd name="T58" fmla="*/ 1 w 42"/>
                <a:gd name="T59" fmla="*/ 0 h 125"/>
                <a:gd name="T60" fmla="*/ 1 w 42"/>
                <a:gd name="T61" fmla="*/ 0 h 125"/>
                <a:gd name="T62" fmla="*/ 1 w 42"/>
                <a:gd name="T63" fmla="*/ 0 h 125"/>
                <a:gd name="T64" fmla="*/ 1 w 42"/>
                <a:gd name="T65" fmla="*/ 0 h 125"/>
                <a:gd name="T66" fmla="*/ 1 w 42"/>
                <a:gd name="T67" fmla="*/ 0 h 125"/>
                <a:gd name="T68" fmla="*/ 1 w 42"/>
                <a:gd name="T69" fmla="*/ 0 h 125"/>
                <a:gd name="T70" fmla="*/ 1 w 42"/>
                <a:gd name="T71" fmla="*/ 0 h 125"/>
                <a:gd name="T72" fmla="*/ 1 w 42"/>
                <a:gd name="T73" fmla="*/ 0 h 125"/>
                <a:gd name="T74" fmla="*/ 1 w 42"/>
                <a:gd name="T75" fmla="*/ 0 h 125"/>
                <a:gd name="T76" fmla="*/ 1 w 42"/>
                <a:gd name="T77" fmla="*/ 0 h 125"/>
                <a:gd name="T78" fmla="*/ 1 w 42"/>
                <a:gd name="T79" fmla="*/ 0 h 125"/>
                <a:gd name="T80" fmla="*/ 1 w 42"/>
                <a:gd name="T81" fmla="*/ 0 h 125"/>
                <a:gd name="T82" fmla="*/ 1 w 42"/>
                <a:gd name="T83" fmla="*/ 0 h 125"/>
                <a:gd name="T84" fmla="*/ 1 w 42"/>
                <a:gd name="T85" fmla="*/ 0 h 125"/>
                <a:gd name="T86" fmla="*/ 1 w 42"/>
                <a:gd name="T87" fmla="*/ 0 h 125"/>
                <a:gd name="T88" fmla="*/ 1 w 42"/>
                <a:gd name="T89" fmla="*/ 0 h 125"/>
                <a:gd name="T90" fmla="*/ 1 w 42"/>
                <a:gd name="T91" fmla="*/ 0 h 125"/>
                <a:gd name="T92" fmla="*/ 0 w 42"/>
                <a:gd name="T93" fmla="*/ 0 h 125"/>
                <a:gd name="T94" fmla="*/ 0 w 42"/>
                <a:gd name="T95" fmla="*/ 0 h 125"/>
                <a:gd name="T96" fmla="*/ 1 w 42"/>
                <a:gd name="T97" fmla="*/ 0 h 125"/>
                <a:gd name="T98" fmla="*/ 1 w 42"/>
                <a:gd name="T99" fmla="*/ 0 h 125"/>
                <a:gd name="T100" fmla="*/ 1 w 42"/>
                <a:gd name="T101" fmla="*/ 0 h 125"/>
                <a:gd name="T102" fmla="*/ 1 w 42"/>
                <a:gd name="T103" fmla="*/ 0 h 125"/>
                <a:gd name="T104" fmla="*/ 1 w 42"/>
                <a:gd name="T105" fmla="*/ 0 h 125"/>
                <a:gd name="T106" fmla="*/ 1 w 42"/>
                <a:gd name="T107" fmla="*/ 0 h 125"/>
                <a:gd name="T108" fmla="*/ 1 w 42"/>
                <a:gd name="T109" fmla="*/ 0 h 125"/>
                <a:gd name="T110" fmla="*/ 1 w 42"/>
                <a:gd name="T111" fmla="*/ 0 h 125"/>
                <a:gd name="T112" fmla="*/ 1 w 42"/>
                <a:gd name="T113" fmla="*/ 0 h 125"/>
                <a:gd name="T114" fmla="*/ 1 w 42"/>
                <a:gd name="T115" fmla="*/ 0 h 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 h="125">
                  <a:moveTo>
                    <a:pt x="13" y="15"/>
                  </a:moveTo>
                  <a:lnTo>
                    <a:pt x="13" y="10"/>
                  </a:lnTo>
                  <a:lnTo>
                    <a:pt x="12" y="7"/>
                  </a:lnTo>
                  <a:lnTo>
                    <a:pt x="8" y="5"/>
                  </a:lnTo>
                  <a:lnTo>
                    <a:pt x="6" y="5"/>
                  </a:lnTo>
                  <a:lnTo>
                    <a:pt x="3" y="3"/>
                  </a:lnTo>
                  <a:lnTo>
                    <a:pt x="1" y="3"/>
                  </a:lnTo>
                  <a:lnTo>
                    <a:pt x="0" y="2"/>
                  </a:lnTo>
                  <a:lnTo>
                    <a:pt x="0" y="0"/>
                  </a:lnTo>
                  <a:lnTo>
                    <a:pt x="1" y="0"/>
                  </a:lnTo>
                  <a:lnTo>
                    <a:pt x="10" y="0"/>
                  </a:lnTo>
                  <a:lnTo>
                    <a:pt x="20" y="0"/>
                  </a:lnTo>
                  <a:lnTo>
                    <a:pt x="29" y="0"/>
                  </a:lnTo>
                  <a:lnTo>
                    <a:pt x="36" y="0"/>
                  </a:lnTo>
                  <a:lnTo>
                    <a:pt x="37" y="0"/>
                  </a:lnTo>
                  <a:lnTo>
                    <a:pt x="39" y="0"/>
                  </a:lnTo>
                  <a:lnTo>
                    <a:pt x="39" y="2"/>
                  </a:lnTo>
                  <a:lnTo>
                    <a:pt x="37" y="3"/>
                  </a:lnTo>
                  <a:lnTo>
                    <a:pt x="36" y="3"/>
                  </a:lnTo>
                  <a:lnTo>
                    <a:pt x="34" y="5"/>
                  </a:lnTo>
                  <a:lnTo>
                    <a:pt x="30" y="5"/>
                  </a:lnTo>
                  <a:lnTo>
                    <a:pt x="29" y="7"/>
                  </a:lnTo>
                  <a:lnTo>
                    <a:pt x="27" y="10"/>
                  </a:lnTo>
                  <a:lnTo>
                    <a:pt x="27" y="15"/>
                  </a:lnTo>
                  <a:lnTo>
                    <a:pt x="27" y="110"/>
                  </a:lnTo>
                  <a:lnTo>
                    <a:pt x="27" y="115"/>
                  </a:lnTo>
                  <a:lnTo>
                    <a:pt x="29" y="117"/>
                  </a:lnTo>
                  <a:lnTo>
                    <a:pt x="32" y="118"/>
                  </a:lnTo>
                  <a:lnTo>
                    <a:pt x="34" y="120"/>
                  </a:lnTo>
                  <a:lnTo>
                    <a:pt x="37" y="120"/>
                  </a:lnTo>
                  <a:lnTo>
                    <a:pt x="39" y="122"/>
                  </a:lnTo>
                  <a:lnTo>
                    <a:pt x="41" y="122"/>
                  </a:lnTo>
                  <a:lnTo>
                    <a:pt x="42" y="124"/>
                  </a:lnTo>
                  <a:lnTo>
                    <a:pt x="42" y="125"/>
                  </a:lnTo>
                  <a:lnTo>
                    <a:pt x="41" y="125"/>
                  </a:lnTo>
                  <a:lnTo>
                    <a:pt x="39" y="125"/>
                  </a:lnTo>
                  <a:lnTo>
                    <a:pt x="34" y="125"/>
                  </a:lnTo>
                  <a:lnTo>
                    <a:pt x="27" y="125"/>
                  </a:lnTo>
                  <a:lnTo>
                    <a:pt x="20" y="125"/>
                  </a:lnTo>
                  <a:lnTo>
                    <a:pt x="13" y="125"/>
                  </a:lnTo>
                  <a:lnTo>
                    <a:pt x="8" y="125"/>
                  </a:lnTo>
                  <a:lnTo>
                    <a:pt x="6" y="125"/>
                  </a:lnTo>
                  <a:lnTo>
                    <a:pt x="3" y="125"/>
                  </a:lnTo>
                  <a:lnTo>
                    <a:pt x="1" y="125"/>
                  </a:lnTo>
                  <a:lnTo>
                    <a:pt x="0" y="125"/>
                  </a:lnTo>
                  <a:lnTo>
                    <a:pt x="0" y="124"/>
                  </a:lnTo>
                  <a:lnTo>
                    <a:pt x="1" y="122"/>
                  </a:lnTo>
                  <a:lnTo>
                    <a:pt x="1" y="120"/>
                  </a:lnTo>
                  <a:lnTo>
                    <a:pt x="3" y="120"/>
                  </a:lnTo>
                  <a:lnTo>
                    <a:pt x="6" y="120"/>
                  </a:lnTo>
                  <a:lnTo>
                    <a:pt x="8" y="118"/>
                  </a:lnTo>
                  <a:lnTo>
                    <a:pt x="10" y="117"/>
                  </a:lnTo>
                  <a:lnTo>
                    <a:pt x="12" y="115"/>
                  </a:lnTo>
                  <a:lnTo>
                    <a:pt x="13" y="112"/>
                  </a:lnTo>
                  <a:lnTo>
                    <a:pt x="13" y="106"/>
                  </a:lnTo>
                  <a:lnTo>
                    <a:pt x="13" y="15"/>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59" name="Freeform 33"/>
            <p:cNvSpPr>
              <a:spLocks noEditPoints="1"/>
            </p:cNvSpPr>
            <p:nvPr userDrawn="1"/>
          </p:nvSpPr>
          <p:spPr bwMode="auto">
            <a:xfrm>
              <a:off x="5541" y="4196"/>
              <a:ext cx="60" cy="62"/>
            </a:xfrm>
            <a:custGeom>
              <a:avLst/>
              <a:gdLst>
                <a:gd name="T0" fmla="*/ 1 w 115"/>
                <a:gd name="T1" fmla="*/ 0 h 125"/>
                <a:gd name="T2" fmla="*/ 1 w 115"/>
                <a:gd name="T3" fmla="*/ 0 h 125"/>
                <a:gd name="T4" fmla="*/ 1 w 115"/>
                <a:gd name="T5" fmla="*/ 0 h 125"/>
                <a:gd name="T6" fmla="*/ 1 w 115"/>
                <a:gd name="T7" fmla="*/ 0 h 125"/>
                <a:gd name="T8" fmla="*/ 1 w 115"/>
                <a:gd name="T9" fmla="*/ 0 h 125"/>
                <a:gd name="T10" fmla="*/ 1 w 115"/>
                <a:gd name="T11" fmla="*/ 0 h 125"/>
                <a:gd name="T12" fmla="*/ 1 w 115"/>
                <a:gd name="T13" fmla="*/ 0 h 125"/>
                <a:gd name="T14" fmla="*/ 1 w 115"/>
                <a:gd name="T15" fmla="*/ 0 h 125"/>
                <a:gd name="T16" fmla="*/ 1 w 115"/>
                <a:gd name="T17" fmla="*/ 0 h 125"/>
                <a:gd name="T18" fmla="*/ 1 w 115"/>
                <a:gd name="T19" fmla="*/ 0 h 125"/>
                <a:gd name="T20" fmla="*/ 1 w 115"/>
                <a:gd name="T21" fmla="*/ 0 h 125"/>
                <a:gd name="T22" fmla="*/ 1 w 115"/>
                <a:gd name="T23" fmla="*/ 0 h 125"/>
                <a:gd name="T24" fmla="*/ 1 w 115"/>
                <a:gd name="T25" fmla="*/ 0 h 125"/>
                <a:gd name="T26" fmla="*/ 1 w 115"/>
                <a:gd name="T27" fmla="*/ 0 h 125"/>
                <a:gd name="T28" fmla="*/ 1 w 115"/>
                <a:gd name="T29" fmla="*/ 0 h 125"/>
                <a:gd name="T30" fmla="*/ 1 w 115"/>
                <a:gd name="T31" fmla="*/ 0 h 125"/>
                <a:gd name="T32" fmla="*/ 1 w 115"/>
                <a:gd name="T33" fmla="*/ 0 h 125"/>
                <a:gd name="T34" fmla="*/ 1 w 115"/>
                <a:gd name="T35" fmla="*/ 0 h 125"/>
                <a:gd name="T36" fmla="*/ 1 w 115"/>
                <a:gd name="T37" fmla="*/ 0 h 125"/>
                <a:gd name="T38" fmla="*/ 1 w 115"/>
                <a:gd name="T39" fmla="*/ 0 h 125"/>
                <a:gd name="T40" fmla="*/ 1 w 115"/>
                <a:gd name="T41" fmla="*/ 0 h 125"/>
                <a:gd name="T42" fmla="*/ 1 w 115"/>
                <a:gd name="T43" fmla="*/ 0 h 125"/>
                <a:gd name="T44" fmla="*/ 1 w 115"/>
                <a:gd name="T45" fmla="*/ 0 h 125"/>
                <a:gd name="T46" fmla="*/ 1 w 115"/>
                <a:gd name="T47" fmla="*/ 0 h 125"/>
                <a:gd name="T48" fmla="*/ 1 w 115"/>
                <a:gd name="T49" fmla="*/ 0 h 125"/>
                <a:gd name="T50" fmla="*/ 1 w 115"/>
                <a:gd name="T51" fmla="*/ 0 h 125"/>
                <a:gd name="T52" fmla="*/ 1 w 115"/>
                <a:gd name="T53" fmla="*/ 0 h 125"/>
                <a:gd name="T54" fmla="*/ 1 w 115"/>
                <a:gd name="T55" fmla="*/ 0 h 125"/>
                <a:gd name="T56" fmla="*/ 1 w 115"/>
                <a:gd name="T57" fmla="*/ 0 h 125"/>
                <a:gd name="T58" fmla="*/ 1 w 115"/>
                <a:gd name="T59" fmla="*/ 0 h 125"/>
                <a:gd name="T60" fmla="*/ 0 w 115"/>
                <a:gd name="T61" fmla="*/ 0 h 125"/>
                <a:gd name="T62" fmla="*/ 1 w 115"/>
                <a:gd name="T63" fmla="*/ 0 h 125"/>
                <a:gd name="T64" fmla="*/ 1 w 115"/>
                <a:gd name="T65" fmla="*/ 0 h 125"/>
                <a:gd name="T66" fmla="*/ 1 w 115"/>
                <a:gd name="T67" fmla="*/ 0 h 125"/>
                <a:gd name="T68" fmla="*/ 1 w 115"/>
                <a:gd name="T69" fmla="*/ 0 h 125"/>
                <a:gd name="T70" fmla="*/ 1 w 115"/>
                <a:gd name="T71" fmla="*/ 0 h 1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5" h="125">
                  <a:moveTo>
                    <a:pt x="28" y="15"/>
                  </a:moveTo>
                  <a:lnTo>
                    <a:pt x="28" y="12"/>
                  </a:lnTo>
                  <a:lnTo>
                    <a:pt x="30" y="9"/>
                  </a:lnTo>
                  <a:lnTo>
                    <a:pt x="31" y="7"/>
                  </a:lnTo>
                  <a:lnTo>
                    <a:pt x="33" y="5"/>
                  </a:lnTo>
                  <a:lnTo>
                    <a:pt x="38" y="3"/>
                  </a:lnTo>
                  <a:lnTo>
                    <a:pt x="45" y="3"/>
                  </a:lnTo>
                  <a:lnTo>
                    <a:pt x="64" y="7"/>
                  </a:lnTo>
                  <a:lnTo>
                    <a:pt x="79" y="14"/>
                  </a:lnTo>
                  <a:lnTo>
                    <a:pt x="93" y="27"/>
                  </a:lnTo>
                  <a:lnTo>
                    <a:pt x="100" y="45"/>
                  </a:lnTo>
                  <a:lnTo>
                    <a:pt x="103" y="67"/>
                  </a:lnTo>
                  <a:lnTo>
                    <a:pt x="100" y="88"/>
                  </a:lnTo>
                  <a:lnTo>
                    <a:pt x="93" y="103"/>
                  </a:lnTo>
                  <a:lnTo>
                    <a:pt x="83" y="113"/>
                  </a:lnTo>
                  <a:lnTo>
                    <a:pt x="71" y="118"/>
                  </a:lnTo>
                  <a:lnTo>
                    <a:pt x="55" y="120"/>
                  </a:lnTo>
                  <a:lnTo>
                    <a:pt x="50" y="120"/>
                  </a:lnTo>
                  <a:lnTo>
                    <a:pt x="45" y="120"/>
                  </a:lnTo>
                  <a:lnTo>
                    <a:pt x="40" y="118"/>
                  </a:lnTo>
                  <a:lnTo>
                    <a:pt x="33" y="117"/>
                  </a:lnTo>
                  <a:lnTo>
                    <a:pt x="30" y="113"/>
                  </a:lnTo>
                  <a:lnTo>
                    <a:pt x="30" y="110"/>
                  </a:lnTo>
                  <a:lnTo>
                    <a:pt x="28" y="106"/>
                  </a:lnTo>
                  <a:lnTo>
                    <a:pt x="28" y="103"/>
                  </a:lnTo>
                  <a:lnTo>
                    <a:pt x="28" y="100"/>
                  </a:lnTo>
                  <a:lnTo>
                    <a:pt x="28" y="15"/>
                  </a:lnTo>
                  <a:close/>
                  <a:moveTo>
                    <a:pt x="14" y="108"/>
                  </a:moveTo>
                  <a:lnTo>
                    <a:pt x="14" y="113"/>
                  </a:lnTo>
                  <a:lnTo>
                    <a:pt x="12" y="117"/>
                  </a:lnTo>
                  <a:lnTo>
                    <a:pt x="11" y="118"/>
                  </a:lnTo>
                  <a:lnTo>
                    <a:pt x="9" y="120"/>
                  </a:lnTo>
                  <a:lnTo>
                    <a:pt x="7" y="122"/>
                  </a:lnTo>
                  <a:lnTo>
                    <a:pt x="6" y="122"/>
                  </a:lnTo>
                  <a:lnTo>
                    <a:pt x="4" y="124"/>
                  </a:lnTo>
                  <a:lnTo>
                    <a:pt x="2" y="124"/>
                  </a:lnTo>
                  <a:lnTo>
                    <a:pt x="4" y="125"/>
                  </a:lnTo>
                  <a:lnTo>
                    <a:pt x="6" y="125"/>
                  </a:lnTo>
                  <a:lnTo>
                    <a:pt x="9" y="125"/>
                  </a:lnTo>
                  <a:lnTo>
                    <a:pt x="14" y="125"/>
                  </a:lnTo>
                  <a:lnTo>
                    <a:pt x="18" y="125"/>
                  </a:lnTo>
                  <a:lnTo>
                    <a:pt x="21" y="125"/>
                  </a:lnTo>
                  <a:lnTo>
                    <a:pt x="24" y="125"/>
                  </a:lnTo>
                  <a:lnTo>
                    <a:pt x="36" y="125"/>
                  </a:lnTo>
                  <a:lnTo>
                    <a:pt x="50" y="125"/>
                  </a:lnTo>
                  <a:lnTo>
                    <a:pt x="74" y="122"/>
                  </a:lnTo>
                  <a:lnTo>
                    <a:pt x="93" y="113"/>
                  </a:lnTo>
                  <a:lnTo>
                    <a:pt x="107" y="98"/>
                  </a:lnTo>
                  <a:lnTo>
                    <a:pt x="114" y="79"/>
                  </a:lnTo>
                  <a:lnTo>
                    <a:pt x="115" y="57"/>
                  </a:lnTo>
                  <a:lnTo>
                    <a:pt x="112" y="38"/>
                  </a:lnTo>
                  <a:lnTo>
                    <a:pt x="103" y="22"/>
                  </a:lnTo>
                  <a:lnTo>
                    <a:pt x="90" y="10"/>
                  </a:lnTo>
                  <a:lnTo>
                    <a:pt x="74" y="2"/>
                  </a:lnTo>
                  <a:lnTo>
                    <a:pt x="55" y="0"/>
                  </a:lnTo>
                  <a:lnTo>
                    <a:pt x="36" y="0"/>
                  </a:lnTo>
                  <a:lnTo>
                    <a:pt x="19" y="0"/>
                  </a:lnTo>
                  <a:lnTo>
                    <a:pt x="11" y="0"/>
                  </a:lnTo>
                  <a:lnTo>
                    <a:pt x="4" y="0"/>
                  </a:lnTo>
                  <a:lnTo>
                    <a:pt x="2" y="0"/>
                  </a:lnTo>
                  <a:lnTo>
                    <a:pt x="0" y="2"/>
                  </a:lnTo>
                  <a:lnTo>
                    <a:pt x="2" y="2"/>
                  </a:lnTo>
                  <a:lnTo>
                    <a:pt x="2" y="3"/>
                  </a:lnTo>
                  <a:lnTo>
                    <a:pt x="4" y="3"/>
                  </a:lnTo>
                  <a:lnTo>
                    <a:pt x="7" y="5"/>
                  </a:lnTo>
                  <a:lnTo>
                    <a:pt x="9" y="5"/>
                  </a:lnTo>
                  <a:lnTo>
                    <a:pt x="11" y="7"/>
                  </a:lnTo>
                  <a:lnTo>
                    <a:pt x="12" y="10"/>
                  </a:lnTo>
                  <a:lnTo>
                    <a:pt x="14" y="14"/>
                  </a:lnTo>
                  <a:lnTo>
                    <a:pt x="14" y="19"/>
                  </a:lnTo>
                  <a:lnTo>
                    <a:pt x="14" y="108"/>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60" name="Freeform 34"/>
            <p:cNvSpPr>
              <a:spLocks noEditPoints="1"/>
            </p:cNvSpPr>
            <p:nvPr userDrawn="1"/>
          </p:nvSpPr>
          <p:spPr bwMode="auto">
            <a:xfrm>
              <a:off x="5596" y="4194"/>
              <a:ext cx="65" cy="61"/>
            </a:xfrm>
            <a:custGeom>
              <a:avLst/>
              <a:gdLst>
                <a:gd name="T0" fmla="*/ 1 w 128"/>
                <a:gd name="T1" fmla="*/ 0 h 128"/>
                <a:gd name="T2" fmla="*/ 1 w 128"/>
                <a:gd name="T3" fmla="*/ 0 h 128"/>
                <a:gd name="T4" fmla="*/ 1 w 128"/>
                <a:gd name="T5" fmla="*/ 0 h 128"/>
                <a:gd name="T6" fmla="*/ 1 w 128"/>
                <a:gd name="T7" fmla="*/ 0 h 128"/>
                <a:gd name="T8" fmla="*/ 1 w 128"/>
                <a:gd name="T9" fmla="*/ 0 h 128"/>
                <a:gd name="T10" fmla="*/ 1 w 128"/>
                <a:gd name="T11" fmla="*/ 0 h 128"/>
                <a:gd name="T12" fmla="*/ 1 w 128"/>
                <a:gd name="T13" fmla="*/ 0 h 128"/>
                <a:gd name="T14" fmla="*/ 1 w 128"/>
                <a:gd name="T15" fmla="*/ 0 h 128"/>
                <a:gd name="T16" fmla="*/ 1 w 128"/>
                <a:gd name="T17" fmla="*/ 0 h 128"/>
                <a:gd name="T18" fmla="*/ 1 w 128"/>
                <a:gd name="T19" fmla="*/ 0 h 128"/>
                <a:gd name="T20" fmla="*/ 1 w 128"/>
                <a:gd name="T21" fmla="*/ 0 h 128"/>
                <a:gd name="T22" fmla="*/ 1 w 128"/>
                <a:gd name="T23" fmla="*/ 0 h 128"/>
                <a:gd name="T24" fmla="*/ 1 w 128"/>
                <a:gd name="T25" fmla="*/ 0 h 128"/>
                <a:gd name="T26" fmla="*/ 1 w 128"/>
                <a:gd name="T27" fmla="*/ 0 h 128"/>
                <a:gd name="T28" fmla="*/ 1 w 128"/>
                <a:gd name="T29" fmla="*/ 0 h 128"/>
                <a:gd name="T30" fmla="*/ 2 w 128"/>
                <a:gd name="T31" fmla="*/ 0 h 128"/>
                <a:gd name="T32" fmla="*/ 2 w 128"/>
                <a:gd name="T33" fmla="*/ 0 h 128"/>
                <a:gd name="T34" fmla="*/ 2 w 128"/>
                <a:gd name="T35" fmla="*/ 0 h 128"/>
                <a:gd name="T36" fmla="*/ 1 w 128"/>
                <a:gd name="T37" fmla="*/ 0 h 128"/>
                <a:gd name="T38" fmla="*/ 1 w 128"/>
                <a:gd name="T39" fmla="*/ 0 h 128"/>
                <a:gd name="T40" fmla="*/ 1 w 128"/>
                <a:gd name="T41" fmla="*/ 0 h 128"/>
                <a:gd name="T42" fmla="*/ 1 w 128"/>
                <a:gd name="T43" fmla="*/ 0 h 128"/>
                <a:gd name="T44" fmla="*/ 1 w 128"/>
                <a:gd name="T45" fmla="*/ 0 h 128"/>
                <a:gd name="T46" fmla="*/ 1 w 128"/>
                <a:gd name="T47" fmla="*/ 0 h 128"/>
                <a:gd name="T48" fmla="*/ 1 w 128"/>
                <a:gd name="T49" fmla="*/ 0 h 128"/>
                <a:gd name="T50" fmla="*/ 1 w 128"/>
                <a:gd name="T51" fmla="*/ 0 h 128"/>
                <a:gd name="T52" fmla="*/ 1 w 128"/>
                <a:gd name="T53" fmla="*/ 0 h 128"/>
                <a:gd name="T54" fmla="*/ 1 w 128"/>
                <a:gd name="T55" fmla="*/ 0 h 128"/>
                <a:gd name="T56" fmla="*/ 1 w 128"/>
                <a:gd name="T57" fmla="*/ 0 h 128"/>
                <a:gd name="T58" fmla="*/ 1 w 128"/>
                <a:gd name="T59" fmla="*/ 0 h 128"/>
                <a:gd name="T60" fmla="*/ 1 w 128"/>
                <a:gd name="T61" fmla="*/ 0 h 128"/>
                <a:gd name="T62" fmla="*/ 0 w 128"/>
                <a:gd name="T63" fmla="*/ 0 h 128"/>
                <a:gd name="T64" fmla="*/ 1 w 128"/>
                <a:gd name="T65" fmla="*/ 0 h 128"/>
                <a:gd name="T66" fmla="*/ 1 w 128"/>
                <a:gd name="T67" fmla="*/ 0 h 128"/>
                <a:gd name="T68" fmla="*/ 1 w 128"/>
                <a:gd name="T69" fmla="*/ 0 h 128"/>
                <a:gd name="T70" fmla="*/ 1 w 128"/>
                <a:gd name="T71" fmla="*/ 0 h 128"/>
                <a:gd name="T72" fmla="*/ 1 w 128"/>
                <a:gd name="T73" fmla="*/ 0 h 128"/>
                <a:gd name="T74" fmla="*/ 1 w 128"/>
                <a:gd name="T75" fmla="*/ 0 h 128"/>
                <a:gd name="T76" fmla="*/ 1 w 128"/>
                <a:gd name="T77" fmla="*/ 0 h 128"/>
                <a:gd name="T78" fmla="*/ 1 w 128"/>
                <a:gd name="T79" fmla="*/ 0 h 128"/>
                <a:gd name="T80" fmla="*/ 1 w 128"/>
                <a:gd name="T81" fmla="*/ 0 h 128"/>
                <a:gd name="T82" fmla="*/ 1 w 128"/>
                <a:gd name="T83" fmla="*/ 0 h 128"/>
                <a:gd name="T84" fmla="*/ 1 w 128"/>
                <a:gd name="T85" fmla="*/ 0 h 128"/>
                <a:gd name="T86" fmla="*/ 1 w 128"/>
                <a:gd name="T87" fmla="*/ 0 h 128"/>
                <a:gd name="T88" fmla="*/ 1 w 128"/>
                <a:gd name="T89" fmla="*/ 0 h 128"/>
                <a:gd name="T90" fmla="*/ 1 w 128"/>
                <a:gd name="T91" fmla="*/ 0 h 128"/>
                <a:gd name="T92" fmla="*/ 1 w 128"/>
                <a:gd name="T93" fmla="*/ 0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8" h="128">
                  <a:moveTo>
                    <a:pt x="60" y="25"/>
                  </a:moveTo>
                  <a:lnTo>
                    <a:pt x="61" y="24"/>
                  </a:lnTo>
                  <a:lnTo>
                    <a:pt x="63" y="24"/>
                  </a:lnTo>
                  <a:lnTo>
                    <a:pt x="63" y="25"/>
                  </a:lnTo>
                  <a:lnTo>
                    <a:pt x="80" y="68"/>
                  </a:lnTo>
                  <a:lnTo>
                    <a:pt x="80" y="70"/>
                  </a:lnTo>
                  <a:lnTo>
                    <a:pt x="78" y="72"/>
                  </a:lnTo>
                  <a:lnTo>
                    <a:pt x="77" y="72"/>
                  </a:lnTo>
                  <a:lnTo>
                    <a:pt x="42" y="72"/>
                  </a:lnTo>
                  <a:lnTo>
                    <a:pt x="41" y="72"/>
                  </a:lnTo>
                  <a:lnTo>
                    <a:pt x="41" y="70"/>
                  </a:lnTo>
                  <a:lnTo>
                    <a:pt x="41" y="68"/>
                  </a:lnTo>
                  <a:lnTo>
                    <a:pt x="60" y="25"/>
                  </a:lnTo>
                  <a:close/>
                  <a:moveTo>
                    <a:pt x="92" y="101"/>
                  </a:moveTo>
                  <a:lnTo>
                    <a:pt x="94" y="104"/>
                  </a:lnTo>
                  <a:lnTo>
                    <a:pt x="96" y="109"/>
                  </a:lnTo>
                  <a:lnTo>
                    <a:pt x="97" y="115"/>
                  </a:lnTo>
                  <a:lnTo>
                    <a:pt x="97" y="118"/>
                  </a:lnTo>
                  <a:lnTo>
                    <a:pt x="97" y="120"/>
                  </a:lnTo>
                  <a:lnTo>
                    <a:pt x="96" y="121"/>
                  </a:lnTo>
                  <a:lnTo>
                    <a:pt x="92" y="123"/>
                  </a:lnTo>
                  <a:lnTo>
                    <a:pt x="90" y="125"/>
                  </a:lnTo>
                  <a:lnTo>
                    <a:pt x="89" y="125"/>
                  </a:lnTo>
                  <a:lnTo>
                    <a:pt x="87" y="127"/>
                  </a:lnTo>
                  <a:lnTo>
                    <a:pt x="89" y="128"/>
                  </a:lnTo>
                  <a:lnTo>
                    <a:pt x="90" y="128"/>
                  </a:lnTo>
                  <a:lnTo>
                    <a:pt x="92" y="128"/>
                  </a:lnTo>
                  <a:lnTo>
                    <a:pt x="99" y="128"/>
                  </a:lnTo>
                  <a:lnTo>
                    <a:pt x="106" y="128"/>
                  </a:lnTo>
                  <a:lnTo>
                    <a:pt x="116" y="128"/>
                  </a:lnTo>
                  <a:lnTo>
                    <a:pt x="126" y="128"/>
                  </a:lnTo>
                  <a:lnTo>
                    <a:pt x="128" y="128"/>
                  </a:lnTo>
                  <a:lnTo>
                    <a:pt x="128" y="127"/>
                  </a:lnTo>
                  <a:lnTo>
                    <a:pt x="128" y="125"/>
                  </a:lnTo>
                  <a:lnTo>
                    <a:pt x="126" y="125"/>
                  </a:lnTo>
                  <a:lnTo>
                    <a:pt x="123" y="125"/>
                  </a:lnTo>
                  <a:lnTo>
                    <a:pt x="120" y="123"/>
                  </a:lnTo>
                  <a:lnTo>
                    <a:pt x="116" y="121"/>
                  </a:lnTo>
                  <a:lnTo>
                    <a:pt x="114" y="118"/>
                  </a:lnTo>
                  <a:lnTo>
                    <a:pt x="111" y="111"/>
                  </a:lnTo>
                  <a:lnTo>
                    <a:pt x="108" y="104"/>
                  </a:lnTo>
                  <a:lnTo>
                    <a:pt x="106" y="97"/>
                  </a:lnTo>
                  <a:lnTo>
                    <a:pt x="70" y="6"/>
                  </a:lnTo>
                  <a:lnTo>
                    <a:pt x="70" y="5"/>
                  </a:lnTo>
                  <a:lnTo>
                    <a:pt x="68" y="3"/>
                  </a:lnTo>
                  <a:lnTo>
                    <a:pt x="66" y="0"/>
                  </a:lnTo>
                  <a:lnTo>
                    <a:pt x="65" y="0"/>
                  </a:lnTo>
                  <a:lnTo>
                    <a:pt x="63" y="1"/>
                  </a:lnTo>
                  <a:lnTo>
                    <a:pt x="63" y="3"/>
                  </a:lnTo>
                  <a:lnTo>
                    <a:pt x="61" y="6"/>
                  </a:lnTo>
                  <a:lnTo>
                    <a:pt x="60" y="12"/>
                  </a:lnTo>
                  <a:lnTo>
                    <a:pt x="56" y="17"/>
                  </a:lnTo>
                  <a:lnTo>
                    <a:pt x="53" y="25"/>
                  </a:lnTo>
                  <a:lnTo>
                    <a:pt x="12" y="116"/>
                  </a:lnTo>
                  <a:lnTo>
                    <a:pt x="10" y="120"/>
                  </a:lnTo>
                  <a:lnTo>
                    <a:pt x="6" y="123"/>
                  </a:lnTo>
                  <a:lnTo>
                    <a:pt x="5" y="123"/>
                  </a:lnTo>
                  <a:lnTo>
                    <a:pt x="1" y="125"/>
                  </a:lnTo>
                  <a:lnTo>
                    <a:pt x="0" y="125"/>
                  </a:lnTo>
                  <a:lnTo>
                    <a:pt x="0" y="127"/>
                  </a:lnTo>
                  <a:lnTo>
                    <a:pt x="0" y="128"/>
                  </a:lnTo>
                  <a:lnTo>
                    <a:pt x="1" y="128"/>
                  </a:lnTo>
                  <a:lnTo>
                    <a:pt x="8" y="128"/>
                  </a:lnTo>
                  <a:lnTo>
                    <a:pt x="15" y="128"/>
                  </a:lnTo>
                  <a:lnTo>
                    <a:pt x="22" y="128"/>
                  </a:lnTo>
                  <a:lnTo>
                    <a:pt x="29" y="128"/>
                  </a:lnTo>
                  <a:lnTo>
                    <a:pt x="30" y="128"/>
                  </a:lnTo>
                  <a:lnTo>
                    <a:pt x="32" y="128"/>
                  </a:lnTo>
                  <a:lnTo>
                    <a:pt x="34" y="128"/>
                  </a:lnTo>
                  <a:lnTo>
                    <a:pt x="34" y="127"/>
                  </a:lnTo>
                  <a:lnTo>
                    <a:pt x="34" y="125"/>
                  </a:lnTo>
                  <a:lnTo>
                    <a:pt x="32" y="125"/>
                  </a:lnTo>
                  <a:lnTo>
                    <a:pt x="30" y="123"/>
                  </a:lnTo>
                  <a:lnTo>
                    <a:pt x="29" y="123"/>
                  </a:lnTo>
                  <a:lnTo>
                    <a:pt x="25" y="123"/>
                  </a:lnTo>
                  <a:lnTo>
                    <a:pt x="24" y="121"/>
                  </a:lnTo>
                  <a:lnTo>
                    <a:pt x="22" y="118"/>
                  </a:lnTo>
                  <a:lnTo>
                    <a:pt x="22" y="115"/>
                  </a:lnTo>
                  <a:lnTo>
                    <a:pt x="22" y="111"/>
                  </a:lnTo>
                  <a:lnTo>
                    <a:pt x="24" y="108"/>
                  </a:lnTo>
                  <a:lnTo>
                    <a:pt x="34" y="84"/>
                  </a:lnTo>
                  <a:lnTo>
                    <a:pt x="36" y="80"/>
                  </a:lnTo>
                  <a:lnTo>
                    <a:pt x="39" y="80"/>
                  </a:lnTo>
                  <a:lnTo>
                    <a:pt x="42" y="79"/>
                  </a:lnTo>
                  <a:lnTo>
                    <a:pt x="80" y="79"/>
                  </a:lnTo>
                  <a:lnTo>
                    <a:pt x="82" y="80"/>
                  </a:lnTo>
                  <a:lnTo>
                    <a:pt x="85" y="82"/>
                  </a:lnTo>
                  <a:lnTo>
                    <a:pt x="85" y="84"/>
                  </a:lnTo>
                  <a:lnTo>
                    <a:pt x="87" y="85"/>
                  </a:lnTo>
                  <a:lnTo>
                    <a:pt x="92" y="101"/>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61" name="Line 35"/>
            <p:cNvSpPr>
              <a:spLocks noChangeShapeType="1"/>
            </p:cNvSpPr>
            <p:nvPr userDrawn="1"/>
          </p:nvSpPr>
          <p:spPr bwMode="auto">
            <a:xfrm>
              <a:off x="4944" y="4172"/>
              <a:ext cx="71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4763">
                  <a:solidFill>
                    <a:srgbClr val="000000"/>
                  </a:solidFill>
                  <a:round/>
                  <a:headEnd/>
                  <a:tailEnd/>
                </a14:hiddenLine>
              </a:ext>
            </a:extLst>
          </p:spPr>
          <p:txBody>
            <a:bodyPr/>
            <a:lstStyle/>
            <a:p>
              <a:endParaRPr lang="en-US"/>
            </a:p>
          </p:txBody>
        </p:sp>
      </p:grpSp>
      <p:pic>
        <p:nvPicPr>
          <p:cNvPr id="1032" name="Picture 36" descr="PBSHead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37"/>
          <p:cNvSpPr>
            <a:spLocks noChangeArrowheads="1"/>
          </p:cNvSpPr>
          <p:nvPr/>
        </p:nvSpPr>
        <p:spPr bwMode="auto">
          <a:xfrm>
            <a:off x="1447800" y="6003925"/>
            <a:ext cx="632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000" smtClean="0">
                <a:solidFill>
                  <a:srgbClr val="FFFFFF"/>
                </a:solidFill>
                <a:latin typeface="Century Gothic" panose="020B0502020202020204" pitchFamily="34" charset="0"/>
              </a:rPr>
              <a:t>This product was developed by Florida</a:t>
            </a:r>
            <a:r>
              <a:rPr lang="ja-JP" altLang="en-US" sz="1000" smtClean="0">
                <a:solidFill>
                  <a:srgbClr val="FFFFFF"/>
                </a:solidFill>
                <a:latin typeface="Century Gothic" panose="020B0502020202020204" pitchFamily="34" charset="0"/>
              </a:rPr>
              <a:t>’</a:t>
            </a:r>
            <a:r>
              <a:rPr lang="en-US" altLang="ja-JP" sz="1000" smtClean="0">
                <a:solidFill>
                  <a:srgbClr val="FFFFFF"/>
                </a:solidFill>
                <a:latin typeface="Century Gothic" panose="020B0502020202020204" pitchFamily="34" charset="0"/>
              </a:rPr>
              <a:t>s Positive Behavior Support Project through University of South Florida, Louis de la Parte Florida Mental Health Institute funded by the State of Florida, Department of Education, Bureau of Exceptional Education and Student Services, through federal assistance under the Individuals with Disabilities Education Act (IDEA), Part B.</a:t>
            </a:r>
            <a:endParaRPr lang="en-US" altLang="en-US" sz="1000" smtClean="0">
              <a:solidFill>
                <a:srgbClr val="FFFFFF"/>
              </a:solidFill>
              <a:latin typeface="Century Gothic" panose="020B0502020202020204" pitchFamily="34" charset="0"/>
            </a:endParaRPr>
          </a:p>
        </p:txBody>
      </p:sp>
    </p:spTree>
  </p:cSld>
  <p:clrMap bg1="lt1" tx1="dk1" bg2="lt2" tx2="dk2" accent1="accent1" accent2="accent2" accent3="accent3" accent4="accent4" accent5="accent5" accent6="accent6" hlink="hlink" folHlink="folHlink"/>
  <p:sldLayoutIdLst>
    <p:sldLayoutId id="2147489532" r:id="rId1"/>
    <p:sldLayoutId id="2147489533" r:id="rId2"/>
    <p:sldLayoutId id="2147489534" r:id="rId3"/>
    <p:sldLayoutId id="2147489535" r:id="rId4"/>
    <p:sldLayoutId id="2147489536" r:id="rId5"/>
    <p:sldLayoutId id="2147489537" r:id="rId6"/>
    <p:sldLayoutId id="2147489538" r:id="rId7"/>
    <p:sldLayoutId id="2147489539" r:id="rId8"/>
    <p:sldLayoutId id="2147489540" r:id="rId9"/>
    <p:sldLayoutId id="2147489541" r:id="rId10"/>
    <p:sldLayoutId id="2147489542" r:id="rId11"/>
  </p:sldLayoutIdLst>
  <p:transition>
    <p:random/>
  </p:transition>
  <p:hf sldNum="0" hdr="0" ftr="0" dt="0"/>
  <p:txStyles>
    <p:titleStyle>
      <a:lvl1pPr algn="ctr" rtl="0" eaLnBrk="0" fontAlgn="base" hangingPunct="0">
        <a:spcBef>
          <a:spcPct val="0"/>
        </a:spcBef>
        <a:spcAft>
          <a:spcPct val="0"/>
        </a:spcAft>
        <a:defRPr sz="4200" b="1">
          <a:solidFill>
            <a:schemeClr val="folHlink"/>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200" b="1">
          <a:solidFill>
            <a:schemeClr val="folHlink"/>
          </a:solidFill>
          <a:latin typeface="Century Gothic"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200" b="1">
          <a:solidFill>
            <a:schemeClr val="folHlink"/>
          </a:solidFill>
          <a:latin typeface="Century Gothic"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200" b="1">
          <a:solidFill>
            <a:schemeClr val="folHlink"/>
          </a:solidFill>
          <a:latin typeface="Century Gothic"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200" b="1">
          <a:solidFill>
            <a:schemeClr val="folHlink"/>
          </a:solidFill>
          <a:latin typeface="Century Gothic" pitchFamily="34" charset="0"/>
          <a:ea typeface="MS PGothic" panose="020B0600070205080204" pitchFamily="34" charset="-128"/>
          <a:cs typeface="ＭＳ Ｐゴシック" charset="0"/>
        </a:defRPr>
      </a:lvl5pPr>
      <a:lvl6pPr marL="457200" algn="ctr" rtl="0" fontAlgn="base">
        <a:spcBef>
          <a:spcPct val="0"/>
        </a:spcBef>
        <a:spcAft>
          <a:spcPct val="0"/>
        </a:spcAft>
        <a:defRPr sz="4200" b="1">
          <a:solidFill>
            <a:schemeClr val="folHlink"/>
          </a:solidFill>
          <a:latin typeface="Century Gothic" pitchFamily="34" charset="0"/>
        </a:defRPr>
      </a:lvl6pPr>
      <a:lvl7pPr marL="914400" algn="ctr" rtl="0" fontAlgn="base">
        <a:spcBef>
          <a:spcPct val="0"/>
        </a:spcBef>
        <a:spcAft>
          <a:spcPct val="0"/>
        </a:spcAft>
        <a:defRPr sz="4200" b="1">
          <a:solidFill>
            <a:schemeClr val="folHlink"/>
          </a:solidFill>
          <a:latin typeface="Century Gothic" pitchFamily="34" charset="0"/>
        </a:defRPr>
      </a:lvl7pPr>
      <a:lvl8pPr marL="1371600" algn="ctr" rtl="0" fontAlgn="base">
        <a:spcBef>
          <a:spcPct val="0"/>
        </a:spcBef>
        <a:spcAft>
          <a:spcPct val="0"/>
        </a:spcAft>
        <a:defRPr sz="4200" b="1">
          <a:solidFill>
            <a:schemeClr val="folHlink"/>
          </a:solidFill>
          <a:latin typeface="Century Gothic" pitchFamily="34" charset="0"/>
        </a:defRPr>
      </a:lvl8pPr>
      <a:lvl9pPr marL="1828800" algn="ctr" rtl="0" fontAlgn="base">
        <a:spcBef>
          <a:spcPct val="0"/>
        </a:spcBef>
        <a:spcAft>
          <a:spcPct val="0"/>
        </a:spcAft>
        <a:defRPr sz="4200" b="1">
          <a:solidFill>
            <a:schemeClr val="folHlink"/>
          </a:solidFill>
          <a:latin typeface="Century Gothic" pitchFamily="34" charset="0"/>
        </a:defRPr>
      </a:lvl9pPr>
    </p:titleStyle>
    <p:bodyStyle>
      <a:lvl1pPr marL="342900" indent="-342900" algn="ctr" rtl="0" eaLnBrk="0" fontAlgn="base" hangingPunct="0">
        <a:spcBef>
          <a:spcPct val="20000"/>
        </a:spcBef>
        <a:spcAft>
          <a:spcPct val="0"/>
        </a:spcAft>
        <a:defRPr sz="3000">
          <a:solidFill>
            <a:srgbClr val="006666"/>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Arial" charset="0"/>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940884061"/>
      </p:ext>
    </p:extLst>
  </p:cSld>
  <p:clrMap bg1="lt1" tx1="dk1" bg2="lt2" tx2="dk2" accent1="accent1" accent2="accent2" accent3="accent3" accent4="accent4" accent5="accent5" accent6="accent6" hlink="hlink" folHlink="folHlink"/>
  <p:sldLayoutIdLst>
    <p:sldLayoutId id="2147491381"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337417282"/>
      </p:ext>
    </p:extLst>
  </p:cSld>
  <p:clrMap bg1="lt1" tx1="dk1" bg2="lt2" tx2="dk2" accent1="accent1" accent2="accent2" accent3="accent3" accent4="accent4" accent5="accent5" accent6="accent6" hlink="hlink" folHlink="folHlink"/>
  <p:sldLayoutIdLst>
    <p:sldLayoutId id="2147491383"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736149527"/>
      </p:ext>
    </p:extLst>
  </p:cSld>
  <p:clrMap bg1="lt1" tx1="dk1" bg2="lt2" tx2="dk2" accent1="accent1" accent2="accent2" accent3="accent3" accent4="accent4" accent5="accent5" accent6="accent6" hlink="hlink" folHlink="folHlink"/>
  <p:sldLayoutIdLst>
    <p:sldLayoutId id="2147491385"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794830839"/>
      </p:ext>
    </p:extLst>
  </p:cSld>
  <p:clrMap bg1="lt1" tx1="dk1" bg2="lt2" tx2="dk2" accent1="accent1" accent2="accent2" accent3="accent3" accent4="accent4" accent5="accent5" accent6="accent6" hlink="hlink" folHlink="folHlink"/>
  <p:sldLayoutIdLst>
    <p:sldLayoutId id="2147491387"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3142747217"/>
      </p:ext>
    </p:extLst>
  </p:cSld>
  <p:clrMap bg1="lt1" tx1="dk1" bg2="lt2" tx2="dk2" accent1="accent1" accent2="accent2" accent3="accent3" accent4="accent4" accent5="accent5" accent6="accent6" hlink="hlink" folHlink="folHlink"/>
  <p:sldLayoutIdLst>
    <p:sldLayoutId id="2147491389"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2812141379"/>
      </p:ext>
    </p:extLst>
  </p:cSld>
  <p:clrMap bg1="lt1" tx1="dk1" bg2="lt2" tx2="dk2" accent1="accent1" accent2="accent2" accent3="accent3" accent4="accent4" accent5="accent5" accent6="accent6" hlink="hlink" folHlink="folHlink"/>
  <p:sldLayoutIdLst>
    <p:sldLayoutId id="2147491391"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521601822"/>
      </p:ext>
    </p:extLst>
  </p:cSld>
  <p:clrMap bg1="lt1" tx1="dk1" bg2="lt2" tx2="dk2" accent1="accent1" accent2="accent2" accent3="accent3" accent4="accent4" accent5="accent5" accent6="accent6" hlink="hlink" folHlink="folHlink"/>
  <p:sldLayoutIdLst>
    <p:sldLayoutId id="2147491393"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397373894"/>
      </p:ext>
    </p:extLst>
  </p:cSld>
  <p:clrMap bg1="lt1" tx1="dk1" bg2="lt2" tx2="dk2" accent1="accent1" accent2="accent2" accent3="accent3" accent4="accent4" accent5="accent5" accent6="accent6" hlink="hlink" folHlink="folHlink"/>
  <p:sldLayoutIdLst>
    <p:sldLayoutId id="2147491395"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2774719636"/>
      </p:ext>
    </p:extLst>
  </p:cSld>
  <p:clrMap bg1="lt1" tx1="dk1" bg2="lt2" tx2="dk2" accent1="accent1" accent2="accent2" accent3="accent3" accent4="accent4" accent5="accent5" accent6="accent6" hlink="hlink" folHlink="folHlink"/>
  <p:sldLayoutIdLst>
    <p:sldLayoutId id="2147491397"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2943307314"/>
      </p:ext>
    </p:extLst>
  </p:cSld>
  <p:clrMap bg1="lt1" tx1="dk1" bg2="lt2" tx2="dk2" accent1="accent1" accent2="accent2" accent3="accent3" accent4="accent4" accent5="accent5" accent6="accent6" hlink="hlink" folHlink="folHlink"/>
  <p:sldLayoutIdLst>
    <p:sldLayoutId id="2147491399"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096000"/>
            <a:ext cx="9144000" cy="7620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smtClean="0"/>
          </a:p>
        </p:txBody>
      </p:sp>
      <p:sp>
        <p:nvSpPr>
          <p:cNvPr id="6147" name="Rectangle 3"/>
          <p:cNvSpPr>
            <a:spLocks noGrp="1" noChangeArrowheads="1"/>
          </p:cNvSpPr>
          <p:nvPr>
            <p:ph type="title"/>
          </p:nvPr>
        </p:nvSpPr>
        <p:spPr bwMode="auto">
          <a:xfrm>
            <a:off x="228600" y="90488"/>
            <a:ext cx="8686800" cy="1281112"/>
          </a:xfrm>
          <a:prstGeom prst="rect">
            <a:avLst/>
          </a:prstGeom>
          <a:gradFill rotWithShape="1">
            <a:gsLst>
              <a:gs pos="0">
                <a:srgbClr val="C8D9E3"/>
              </a:gs>
              <a:gs pos="50000">
                <a:schemeClr val="bg1"/>
              </a:gs>
              <a:gs pos="100000">
                <a:srgbClr val="C8D9E3"/>
              </a:gs>
            </a:gsLst>
            <a:lin ang="5400000" scaled="1"/>
          </a:gradFill>
          <a:ln>
            <a:noFill/>
          </a:ln>
          <a:effectLst>
            <a:prstShdw prst="shdw17" dist="17961" dir="2700000">
              <a:srgbClr val="879299"/>
            </a:prst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228600" y="1570038"/>
            <a:ext cx="86868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3" name="Picture 5" descr="PBSFoo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543" r:id="rId1"/>
    <p:sldLayoutId id="2147489544" r:id="rId2"/>
    <p:sldLayoutId id="2147489545" r:id="rId3"/>
    <p:sldLayoutId id="2147489546" r:id="rId4"/>
    <p:sldLayoutId id="2147489547" r:id="rId5"/>
    <p:sldLayoutId id="2147489548" r:id="rId6"/>
    <p:sldLayoutId id="2147489549" r:id="rId7"/>
    <p:sldLayoutId id="2147489550" r:id="rId8"/>
    <p:sldLayoutId id="2147489551" r:id="rId9"/>
    <p:sldLayoutId id="2147489552" r:id="rId10"/>
    <p:sldLayoutId id="2147489553" r:id="rId11"/>
  </p:sldLayoutIdLst>
  <p:transition>
    <p:random/>
  </p:transition>
  <p:hf sldNum="0" hdr="0" ftr="0" dt="0"/>
  <p:txStyles>
    <p:titleStyle>
      <a:lvl1pPr algn="ctr" rtl="0" eaLnBrk="0" fontAlgn="base" hangingPunct="0">
        <a:spcBef>
          <a:spcPct val="0"/>
        </a:spcBef>
        <a:spcAft>
          <a:spcPct val="0"/>
        </a:spcAft>
        <a:defRPr sz="3200" b="1">
          <a:solidFill>
            <a:schemeClr val="folHlink"/>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200" b="1">
          <a:solidFill>
            <a:schemeClr val="folHlink"/>
          </a:solidFill>
          <a:latin typeface="Century Gothic"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3200" b="1">
          <a:solidFill>
            <a:schemeClr val="folHlink"/>
          </a:solidFill>
          <a:latin typeface="Century Gothic"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3200" b="1">
          <a:solidFill>
            <a:schemeClr val="folHlink"/>
          </a:solidFill>
          <a:latin typeface="Century Gothic"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3200" b="1">
          <a:solidFill>
            <a:schemeClr val="folHlink"/>
          </a:solidFill>
          <a:latin typeface="Century Gothic" pitchFamily="34" charset="0"/>
          <a:ea typeface="MS PGothic" panose="020B0600070205080204" pitchFamily="34" charset="-128"/>
          <a:cs typeface="ＭＳ Ｐゴシック" charset="0"/>
        </a:defRPr>
      </a:lvl5pPr>
      <a:lvl6pPr marL="457200" algn="ctr" rtl="0" fontAlgn="base">
        <a:spcBef>
          <a:spcPct val="0"/>
        </a:spcBef>
        <a:spcAft>
          <a:spcPct val="0"/>
        </a:spcAft>
        <a:defRPr sz="3200" b="1">
          <a:solidFill>
            <a:schemeClr val="folHlink"/>
          </a:solidFill>
          <a:latin typeface="Century Gothic" pitchFamily="34" charset="0"/>
        </a:defRPr>
      </a:lvl6pPr>
      <a:lvl7pPr marL="914400" algn="ctr" rtl="0" fontAlgn="base">
        <a:spcBef>
          <a:spcPct val="0"/>
        </a:spcBef>
        <a:spcAft>
          <a:spcPct val="0"/>
        </a:spcAft>
        <a:defRPr sz="3200" b="1">
          <a:solidFill>
            <a:schemeClr val="folHlink"/>
          </a:solidFill>
          <a:latin typeface="Century Gothic" pitchFamily="34" charset="0"/>
        </a:defRPr>
      </a:lvl7pPr>
      <a:lvl8pPr marL="1371600" algn="ctr" rtl="0" fontAlgn="base">
        <a:spcBef>
          <a:spcPct val="0"/>
        </a:spcBef>
        <a:spcAft>
          <a:spcPct val="0"/>
        </a:spcAft>
        <a:defRPr sz="3200" b="1">
          <a:solidFill>
            <a:schemeClr val="folHlink"/>
          </a:solidFill>
          <a:latin typeface="Century Gothic" pitchFamily="34" charset="0"/>
        </a:defRPr>
      </a:lvl8pPr>
      <a:lvl9pPr marL="1828800" algn="ctr" rtl="0" fontAlgn="base">
        <a:spcBef>
          <a:spcPct val="0"/>
        </a:spcBef>
        <a:spcAft>
          <a:spcPct val="0"/>
        </a:spcAft>
        <a:defRPr sz="32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lr>
          <a:schemeClr val="folHlink"/>
        </a:buClr>
        <a:buChar char="•"/>
        <a:defRPr sz="28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folHlink"/>
        </a:buClr>
        <a:buFont typeface="Arial" panose="020B0604020202020204" pitchFamily="34" charset="0"/>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Font typeface="Arial" panose="020B0604020202020204" pitchFamily="34" charset="0"/>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folHlink"/>
        </a:buClr>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chemeClr val="folHlink"/>
        </a:buClr>
        <a:buChar char="»"/>
        <a:defRPr>
          <a:solidFill>
            <a:schemeClr val="tx1"/>
          </a:solidFill>
          <a:latin typeface="+mn-lt"/>
        </a:defRPr>
      </a:lvl6pPr>
      <a:lvl7pPr marL="2971800" indent="-228600" algn="l" rtl="0" fontAlgn="base">
        <a:spcBef>
          <a:spcPct val="20000"/>
        </a:spcBef>
        <a:spcAft>
          <a:spcPct val="0"/>
        </a:spcAft>
        <a:buClr>
          <a:schemeClr val="folHlink"/>
        </a:buClr>
        <a:buChar char="»"/>
        <a:defRPr>
          <a:solidFill>
            <a:schemeClr val="tx1"/>
          </a:solidFill>
          <a:latin typeface="+mn-lt"/>
        </a:defRPr>
      </a:lvl7pPr>
      <a:lvl8pPr marL="3429000" indent="-228600" algn="l" rtl="0" fontAlgn="base">
        <a:spcBef>
          <a:spcPct val="20000"/>
        </a:spcBef>
        <a:spcAft>
          <a:spcPct val="0"/>
        </a:spcAft>
        <a:buClr>
          <a:schemeClr val="folHlink"/>
        </a:buClr>
        <a:buChar char="»"/>
        <a:defRPr>
          <a:solidFill>
            <a:schemeClr val="tx1"/>
          </a:solidFill>
          <a:latin typeface="+mn-lt"/>
        </a:defRPr>
      </a:lvl8pPr>
      <a:lvl9pPr marL="3886200" indent="-228600" algn="l" rtl="0" fontAlgn="base">
        <a:spcBef>
          <a:spcPct val="20000"/>
        </a:spcBef>
        <a:spcAft>
          <a:spcPct val="0"/>
        </a:spcAft>
        <a:buClr>
          <a:schemeClr val="folHlink"/>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869742097"/>
      </p:ext>
    </p:extLst>
  </p:cSld>
  <p:clrMap bg1="lt1" tx1="dk1" bg2="lt2" tx2="dk2" accent1="accent1" accent2="accent2" accent3="accent3" accent4="accent4" accent5="accent5" accent6="accent6" hlink="hlink" folHlink="folHlink"/>
  <p:sldLayoutIdLst>
    <p:sldLayoutId id="2147491401"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2081944213"/>
      </p:ext>
    </p:extLst>
  </p:cSld>
  <p:clrMap bg1="lt1" tx1="dk1" bg2="lt2" tx2="dk2" accent1="accent1" accent2="accent2" accent3="accent3" accent4="accent4" accent5="accent5" accent6="accent6" hlink="hlink" folHlink="folHlink"/>
  <p:sldLayoutIdLst>
    <p:sldLayoutId id="2147491403"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2623258900"/>
      </p:ext>
    </p:extLst>
  </p:cSld>
  <p:clrMap bg1="lt1" tx1="dk1" bg2="lt2" tx2="dk2" accent1="accent1" accent2="accent2" accent3="accent3" accent4="accent4" accent5="accent5" accent6="accent6" hlink="hlink" folHlink="folHlink"/>
  <p:sldLayoutIdLst>
    <p:sldLayoutId id="2147491405"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204870640"/>
      </p:ext>
    </p:extLst>
  </p:cSld>
  <p:clrMap bg1="lt1" tx1="dk1" bg2="lt2" tx2="dk2" accent1="accent1" accent2="accent2" accent3="accent3" accent4="accent4" accent5="accent5" accent6="accent6" hlink="hlink" folHlink="folHlink"/>
  <p:sldLayoutIdLst>
    <p:sldLayoutId id="2147491407"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3892192789"/>
      </p:ext>
    </p:extLst>
  </p:cSld>
  <p:clrMap bg1="lt1" tx1="dk1" bg2="lt2" tx2="dk2" accent1="accent1" accent2="accent2" accent3="accent3" accent4="accent4" accent5="accent5" accent6="accent6" hlink="hlink" folHlink="folHlink"/>
  <p:sldLayoutIdLst>
    <p:sldLayoutId id="2147491409"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458827877"/>
      </p:ext>
    </p:extLst>
  </p:cSld>
  <p:clrMap bg1="lt1" tx1="dk1" bg2="lt2" tx2="dk2" accent1="accent1" accent2="accent2" accent3="accent3" accent4="accent4" accent5="accent5" accent6="accent6" hlink="hlink" folHlink="folHlink"/>
  <p:sldLayoutIdLst>
    <p:sldLayoutId id="2147491411"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2337460067"/>
      </p:ext>
    </p:extLst>
  </p:cSld>
  <p:clrMap bg1="lt1" tx1="dk1" bg2="lt2" tx2="dk2" accent1="accent1" accent2="accent2" accent3="accent3" accent4="accent4" accent5="accent5" accent6="accent6" hlink="hlink" folHlink="folHlink"/>
  <p:sldLayoutIdLst>
    <p:sldLayoutId id="2147491413"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309990450"/>
      </p:ext>
    </p:extLst>
  </p:cSld>
  <p:clrMap bg1="lt1" tx1="dk1" bg2="lt2" tx2="dk2" accent1="accent1" accent2="accent2" accent3="accent3" accent4="accent4" accent5="accent5" accent6="accent6" hlink="hlink" folHlink="folHlink"/>
  <p:sldLayoutIdLst>
    <p:sldLayoutId id="2147491415"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64749499"/>
      </p:ext>
    </p:extLst>
  </p:cSld>
  <p:clrMap bg1="lt1" tx1="dk1" bg2="lt2" tx2="dk2" accent1="accent1" accent2="accent2" accent3="accent3" accent4="accent4" accent5="accent5" accent6="accent6" hlink="hlink" folHlink="folHlink"/>
  <p:sldLayoutIdLst>
    <p:sldLayoutId id="2147491417"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650983719"/>
      </p:ext>
    </p:extLst>
  </p:cSld>
  <p:clrMap bg1="lt1" tx1="dk1" bg2="lt2" tx2="dk2" accent1="accent1" accent2="accent2" accent3="accent3" accent4="accent4" accent5="accent5" accent6="accent6" hlink="hlink" folHlink="folHlink"/>
  <p:sldLayoutIdLst>
    <p:sldLayoutId id="2147491419"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33400" y="2667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3075" name="Picture 3" descr="PBS_PwrPt_Head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body" idx="1"/>
          </p:nvPr>
        </p:nvSpPr>
        <p:spPr bwMode="auto">
          <a:xfrm>
            <a:off x="457200" y="3886200"/>
            <a:ext cx="822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subtitle style</a:t>
            </a:r>
          </a:p>
        </p:txBody>
      </p:sp>
      <p:pic>
        <p:nvPicPr>
          <p:cNvPr id="3077" name="Picture 5" descr="PBS_PwrPt_Foot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554" r:id="rId1"/>
    <p:sldLayoutId id="2147489555" r:id="rId2"/>
    <p:sldLayoutId id="2147489556" r:id="rId3"/>
    <p:sldLayoutId id="2147489557" r:id="rId4"/>
    <p:sldLayoutId id="2147489558" r:id="rId5"/>
    <p:sldLayoutId id="2147489559" r:id="rId6"/>
    <p:sldLayoutId id="2147489560" r:id="rId7"/>
    <p:sldLayoutId id="2147489561" r:id="rId8"/>
    <p:sldLayoutId id="2147489562" r:id="rId9"/>
    <p:sldLayoutId id="2147489563" r:id="rId10"/>
    <p:sldLayoutId id="2147489564" r:id="rId11"/>
  </p:sldLayoutIdLst>
  <p:transition>
    <p:random/>
  </p:transition>
  <p:hf sldNum="0" hdr="0" ftr="0" dt="0"/>
  <p:txStyles>
    <p:titleStyle>
      <a:lvl1pPr algn="ctr" rtl="0" eaLnBrk="0" fontAlgn="base" hangingPunct="0">
        <a:spcBef>
          <a:spcPct val="0"/>
        </a:spcBef>
        <a:spcAft>
          <a:spcPct val="0"/>
        </a:spcAft>
        <a:defRPr sz="4400" b="1">
          <a:solidFill>
            <a:srgbClr val="00308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b="1">
          <a:solidFill>
            <a:srgbClr val="003082"/>
          </a:solidFill>
          <a:latin typeface="Century Gothic"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b="1">
          <a:solidFill>
            <a:srgbClr val="003082"/>
          </a:solidFill>
          <a:latin typeface="Century Gothic"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b="1">
          <a:solidFill>
            <a:srgbClr val="003082"/>
          </a:solidFill>
          <a:latin typeface="Century Gothic"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b="1">
          <a:solidFill>
            <a:srgbClr val="003082"/>
          </a:solidFill>
          <a:latin typeface="Century Gothic" pitchFamily="34" charset="0"/>
          <a:ea typeface="MS PGothic" panose="020B0600070205080204" pitchFamily="34" charset="-128"/>
          <a:cs typeface="ＭＳ Ｐゴシック" charset="0"/>
        </a:defRPr>
      </a:lvl5pPr>
      <a:lvl6pPr marL="457200" algn="ctr" rtl="0" fontAlgn="base">
        <a:spcBef>
          <a:spcPct val="0"/>
        </a:spcBef>
        <a:spcAft>
          <a:spcPct val="0"/>
        </a:spcAft>
        <a:defRPr sz="4400" b="1">
          <a:solidFill>
            <a:srgbClr val="003082"/>
          </a:solidFill>
          <a:latin typeface="Century Gothic" pitchFamily="34" charset="0"/>
        </a:defRPr>
      </a:lvl6pPr>
      <a:lvl7pPr marL="914400" algn="ctr" rtl="0" fontAlgn="base">
        <a:spcBef>
          <a:spcPct val="0"/>
        </a:spcBef>
        <a:spcAft>
          <a:spcPct val="0"/>
        </a:spcAft>
        <a:defRPr sz="4400" b="1">
          <a:solidFill>
            <a:srgbClr val="003082"/>
          </a:solidFill>
          <a:latin typeface="Century Gothic" pitchFamily="34" charset="0"/>
        </a:defRPr>
      </a:lvl7pPr>
      <a:lvl8pPr marL="1371600" algn="ctr" rtl="0" fontAlgn="base">
        <a:spcBef>
          <a:spcPct val="0"/>
        </a:spcBef>
        <a:spcAft>
          <a:spcPct val="0"/>
        </a:spcAft>
        <a:defRPr sz="4400" b="1">
          <a:solidFill>
            <a:srgbClr val="003082"/>
          </a:solidFill>
          <a:latin typeface="Century Gothic" pitchFamily="34" charset="0"/>
        </a:defRPr>
      </a:lvl8pPr>
      <a:lvl9pPr marL="1828800" algn="ctr" rtl="0" fontAlgn="base">
        <a:spcBef>
          <a:spcPct val="0"/>
        </a:spcBef>
        <a:spcAft>
          <a:spcPct val="0"/>
        </a:spcAft>
        <a:defRPr sz="4400" b="1">
          <a:solidFill>
            <a:srgbClr val="003082"/>
          </a:solidFill>
          <a:latin typeface="Century Gothic" pitchFamily="34" charset="0"/>
        </a:defRPr>
      </a:lvl9pPr>
    </p:titleStyle>
    <p:bodyStyle>
      <a:lvl1pPr marL="342900" indent="-342900" algn="ctr" rtl="0" eaLnBrk="0" fontAlgn="base" hangingPunct="0">
        <a:spcBef>
          <a:spcPct val="20000"/>
        </a:spcBef>
        <a:spcAft>
          <a:spcPct val="0"/>
        </a:spcAft>
        <a:defRPr sz="2800" b="1">
          <a:solidFill>
            <a:schemeClr val="folHlink"/>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Arial" charset="0"/>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318116787"/>
      </p:ext>
    </p:extLst>
  </p:cSld>
  <p:clrMap bg1="lt1" tx1="dk1" bg2="lt2" tx2="dk2" accent1="accent1" accent2="accent2" accent3="accent3" accent4="accent4" accent5="accent5" accent6="accent6" hlink="hlink" folHlink="folHlink"/>
  <p:sldLayoutIdLst>
    <p:sldLayoutId id="2147491421"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3925178037"/>
      </p:ext>
    </p:extLst>
  </p:cSld>
  <p:clrMap bg1="lt1" tx1="dk1" bg2="lt2" tx2="dk2" accent1="accent1" accent2="accent2" accent3="accent3" accent4="accent4" accent5="accent5" accent6="accent6" hlink="hlink" folHlink="folHlink"/>
  <p:sldLayoutIdLst>
    <p:sldLayoutId id="2147491423"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946906380"/>
      </p:ext>
    </p:extLst>
  </p:cSld>
  <p:clrMap bg1="lt1" tx1="dk1" bg2="lt2" tx2="dk2" accent1="accent1" accent2="accent2" accent3="accent3" accent4="accent4" accent5="accent5" accent6="accent6" hlink="hlink" folHlink="folHlink"/>
  <p:sldLayoutIdLst>
    <p:sldLayoutId id="2147491438"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PBS_PwrPt_Foo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PBS_PwrPt_HeaderP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066800"/>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1" name="Rectangle 5"/>
          <p:cNvSpPr>
            <a:spLocks noGrp="1" noChangeArrowheads="1"/>
          </p:cNvSpPr>
          <p:nvPr>
            <p:ph type="body" idx="1"/>
          </p:nvPr>
        </p:nvSpPr>
        <p:spPr bwMode="auto">
          <a:xfrm>
            <a:off x="457200" y="15240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4102" name="Text Box 6"/>
          <p:cNvSpPr txBox="1">
            <a:spLocks noChangeArrowheads="1"/>
          </p:cNvSpPr>
          <p:nvPr/>
        </p:nvSpPr>
        <p:spPr bwMode="auto">
          <a:xfrm>
            <a:off x="7848600" y="5638800"/>
            <a:ext cx="914400" cy="290513"/>
          </a:xfrm>
          <a:prstGeom prst="rect">
            <a:avLst/>
          </a:prstGeom>
          <a:noFill/>
          <a:ln>
            <a:noFill/>
          </a:ln>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defRPr/>
            </a:pPr>
            <a:fld id="{06172621-7556-43D8-86FB-A8A782B8C562}" type="slidenum">
              <a:rPr lang="en-US" altLang="en-US" sz="1300" b="1" smtClean="0">
                <a:solidFill>
                  <a:srgbClr val="003082"/>
                </a:solidFill>
                <a:latin typeface="Century Gothic" panose="020B0502020202020204" pitchFamily="34" charset="0"/>
                <a:cs typeface="Arial" panose="020B0604020202020204" pitchFamily="34" charset="0"/>
              </a:rPr>
              <a:pPr algn="ctr" eaLnBrk="1" hangingPunct="1">
                <a:spcBef>
                  <a:spcPct val="50000"/>
                </a:spcBef>
                <a:defRPr/>
              </a:pPr>
              <a:t>‹#›</a:t>
            </a:fld>
            <a:endParaRPr lang="en-US" altLang="en-US" sz="1300" b="1" smtClean="0">
              <a:solidFill>
                <a:srgbClr val="003082"/>
              </a:solidFill>
              <a:latin typeface="Century Gothic" panose="020B0502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565" r:id="rId1"/>
    <p:sldLayoutId id="2147489566" r:id="rId2"/>
    <p:sldLayoutId id="2147489567" r:id="rId3"/>
    <p:sldLayoutId id="2147489568" r:id="rId4"/>
    <p:sldLayoutId id="2147489569" r:id="rId5"/>
    <p:sldLayoutId id="2147489570" r:id="rId6"/>
    <p:sldLayoutId id="2147489571" r:id="rId7"/>
    <p:sldLayoutId id="2147489572" r:id="rId8"/>
    <p:sldLayoutId id="2147489573" r:id="rId9"/>
    <p:sldLayoutId id="2147489574" r:id="rId10"/>
    <p:sldLayoutId id="2147489575" r:id="rId11"/>
  </p:sldLayoutIdLst>
  <p:transition>
    <p:random/>
  </p:transition>
  <p:hf sldNum="0" hdr="0" ftr="0" dt="0"/>
  <p:txStyles>
    <p:titleStyle>
      <a:lvl1pPr algn="ctr" rtl="0" eaLnBrk="0" fontAlgn="base" hangingPunct="0">
        <a:spcBef>
          <a:spcPct val="0"/>
        </a:spcBef>
        <a:spcAft>
          <a:spcPct val="0"/>
        </a:spcAft>
        <a:defRPr sz="4400" b="1">
          <a:solidFill>
            <a:schemeClr val="folHlink"/>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b="1">
          <a:solidFill>
            <a:schemeClr val="folHlink"/>
          </a:solidFill>
          <a:latin typeface="Century Gothic"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b="1">
          <a:solidFill>
            <a:schemeClr val="folHlink"/>
          </a:solidFill>
          <a:latin typeface="Century Gothic"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b="1">
          <a:solidFill>
            <a:schemeClr val="folHlink"/>
          </a:solidFill>
          <a:latin typeface="Century Gothic"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b="1">
          <a:solidFill>
            <a:schemeClr val="folHlink"/>
          </a:solidFill>
          <a:latin typeface="Century Gothic" pitchFamily="34" charset="0"/>
          <a:ea typeface="MS PGothic" panose="020B0600070205080204" pitchFamily="34" charset="-128"/>
          <a:cs typeface="ＭＳ Ｐゴシック" charset="0"/>
        </a:defRPr>
      </a:lvl5pPr>
      <a:lvl6pPr marL="457200" algn="ctr" rtl="0" fontAlgn="base">
        <a:spcBef>
          <a:spcPct val="0"/>
        </a:spcBef>
        <a:spcAft>
          <a:spcPct val="0"/>
        </a:spcAft>
        <a:defRPr sz="4400" b="1">
          <a:solidFill>
            <a:schemeClr val="folHlink"/>
          </a:solidFill>
          <a:latin typeface="Century Gothic" pitchFamily="34" charset="0"/>
        </a:defRPr>
      </a:lvl6pPr>
      <a:lvl7pPr marL="914400" algn="ctr" rtl="0" fontAlgn="base">
        <a:spcBef>
          <a:spcPct val="0"/>
        </a:spcBef>
        <a:spcAft>
          <a:spcPct val="0"/>
        </a:spcAft>
        <a:defRPr sz="4400" b="1">
          <a:solidFill>
            <a:schemeClr val="folHlink"/>
          </a:solidFill>
          <a:latin typeface="Century Gothic" pitchFamily="34" charset="0"/>
        </a:defRPr>
      </a:lvl7pPr>
      <a:lvl8pPr marL="1371600" algn="ctr" rtl="0" fontAlgn="base">
        <a:spcBef>
          <a:spcPct val="0"/>
        </a:spcBef>
        <a:spcAft>
          <a:spcPct val="0"/>
        </a:spcAft>
        <a:defRPr sz="4400" b="1">
          <a:solidFill>
            <a:schemeClr val="folHlink"/>
          </a:solidFill>
          <a:latin typeface="Century Gothic" pitchFamily="34" charset="0"/>
        </a:defRPr>
      </a:lvl8pPr>
      <a:lvl9pPr marL="1828800" algn="ctr" rtl="0" fontAlgn="base">
        <a:spcBef>
          <a:spcPct val="0"/>
        </a:spcBef>
        <a:spcAft>
          <a:spcPct val="0"/>
        </a:spcAft>
        <a:defRPr sz="44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defRPr sz="2800">
          <a:solidFill>
            <a:srgbClr val="003082"/>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Arial" charset="0"/>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11/17/2016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413436"/>
      </p:ext>
    </p:extLst>
  </p:cSld>
  <p:clrMap bg1="lt1" tx1="dk1" bg2="lt2" tx2="dk2" accent1="accent1" accent2="accent2" accent3="accent3" accent4="accent4" accent5="accent5" accent6="accent6" hlink="hlink" folHlink="folHlink"/>
  <p:sldLayoutIdLst>
    <p:sldLayoutId id="2147491333" r:id="rId1"/>
    <p:sldLayoutId id="2147491334" r:id="rId2"/>
    <p:sldLayoutId id="2147491335" r:id="rId3"/>
    <p:sldLayoutId id="2147491336" r:id="rId4"/>
    <p:sldLayoutId id="2147491337" r:id="rId5"/>
    <p:sldLayoutId id="2147491338" r:id="rId6"/>
    <p:sldLayoutId id="2147491339" r:id="rId7"/>
    <p:sldLayoutId id="2147491340" r:id="rId8"/>
    <p:sldLayoutId id="2147491341" r:id="rId9"/>
    <p:sldLayoutId id="2147491342" r:id="rId10"/>
    <p:sldLayoutId id="2147491343" r:id="rId11"/>
    <p:sldLayoutId id="2147491346" r:id="rId12"/>
    <p:sldLayoutId id="2147491347" r:id="rId13"/>
    <p:sldLayoutId id="2147491348" r:id="rId14"/>
    <p:sldLayoutId id="2147491349" r:id="rId15"/>
    <p:sldLayoutId id="2147491360" r:id="rId16"/>
    <p:sldLayoutId id="2147491361" r:id="rId17"/>
    <p:sldLayoutId id="2147491362" r:id="rId18"/>
    <p:sldLayoutId id="2147491363" r:id="rId19"/>
    <p:sldLayoutId id="2147491365" r:id="rId20"/>
    <p:sldLayoutId id="2147491366" r:id="rId21"/>
    <p:sldLayoutId id="2147491368" r:id="rId22"/>
    <p:sldLayoutId id="2147491369" r:id="rId23"/>
    <p:sldLayoutId id="2147491370" r:id="rId24"/>
    <p:sldLayoutId id="2147491371" r:id="rId25"/>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97869566"/>
      </p:ext>
    </p:extLst>
  </p:cSld>
  <p:clrMap bg1="lt1" tx1="dk1" bg2="lt2" tx2="dk2" accent1="accent1" accent2="accent2" accent3="accent3" accent4="accent4" accent5="accent5" accent6="accent6" hlink="hlink" folHlink="folHlink"/>
  <p:sldLayoutIdLst>
    <p:sldLayoutId id="2147491373"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3930702149"/>
      </p:ext>
    </p:extLst>
  </p:cSld>
  <p:clrMap bg1="lt1" tx1="dk1" bg2="lt2" tx2="dk2" accent1="accent1" accent2="accent2" accent3="accent3" accent4="accent4" accent5="accent5" accent6="accent6" hlink="hlink" folHlink="folHlink"/>
  <p:sldLayoutIdLst>
    <p:sldLayoutId id="2147491375"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3459984209"/>
      </p:ext>
    </p:extLst>
  </p:cSld>
  <p:clrMap bg1="lt1" tx1="dk1" bg2="lt2" tx2="dk2" accent1="accent1" accent2="accent2" accent3="accent3" accent4="accent4" accent5="accent5" accent6="accent6" hlink="hlink" folHlink="folHlink"/>
  <p:sldLayoutIdLst>
    <p:sldLayoutId id="2147491377"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News Gothic MT"/>
              <a:ea typeface="+mn-ea"/>
            </a:endParaRPr>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News Gothic MT"/>
              <a:ea typeface="+mn-ea"/>
            </a:endParaRPr>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078AA309-8C80-B544-8D0C-6E2421A4D394}" type="slidenum">
              <a:rPr lang="en-US" smtClean="0">
                <a:solidFill>
                  <a:prstClr val="black">
                    <a:tint val="75000"/>
                  </a:prstClr>
                </a:solidFill>
                <a:latin typeface="News Gothic MT"/>
                <a:ea typeface="+mn-ea"/>
              </a:rPr>
              <a:pPr defTabSz="457200" eaLnBrk="1" fontAlgn="auto" hangingPunct="1">
                <a:spcBef>
                  <a:spcPts val="0"/>
                </a:spcBef>
                <a:spcAft>
                  <a:spcPts val="0"/>
                </a:spcAft>
              </a:pPr>
              <a:t>‹#›</a:t>
            </a:fld>
            <a:endParaRPr lang="en-US" dirty="0">
              <a:solidFill>
                <a:prstClr val="black">
                  <a:tint val="75000"/>
                </a:prstClr>
              </a:solidFill>
              <a:latin typeface="News Gothic MT"/>
              <a:ea typeface="+mn-ea"/>
            </a:endParaRPr>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565480542"/>
      </p:ext>
    </p:extLst>
  </p:cSld>
  <p:clrMap bg1="lt1" tx1="dk1" bg2="lt2" tx2="dk2" accent1="accent1" accent2="accent2" accent3="accent3" accent4="accent4" accent5="accent5" accent6="accent6" hlink="hlink" folHlink="folHlink"/>
  <p:sldLayoutIdLst>
    <p:sldLayoutId id="2147491379" r:id="rId1"/>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5.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6.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7.xml"/><Relationship Id="rId1" Type="http://schemas.openxmlformats.org/officeDocument/2006/relationships/vmlDrawing" Target="../drawings/vmlDrawing3.vml"/><Relationship Id="rId6" Type="http://schemas.openxmlformats.org/officeDocument/2006/relationships/image" Target="../media/image32.emf"/><Relationship Id="rId5" Type="http://schemas.openxmlformats.org/officeDocument/2006/relationships/oleObject" Target="../embeddings/Microsoft_Excel_97-2003_Worksheet3.xls"/><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8.xml"/><Relationship Id="rId1" Type="http://schemas.openxmlformats.org/officeDocument/2006/relationships/vmlDrawing" Target="../drawings/vmlDrawing4.vml"/><Relationship Id="rId6" Type="http://schemas.openxmlformats.org/officeDocument/2006/relationships/image" Target="../media/image33.emf"/><Relationship Id="rId5" Type="http://schemas.openxmlformats.org/officeDocument/2006/relationships/oleObject" Target="../embeddings/Microsoft_Excel_97-2003_Worksheet4.xls"/><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9.xml"/><Relationship Id="rId1" Type="http://schemas.openxmlformats.org/officeDocument/2006/relationships/vmlDrawing" Target="../drawings/vmlDrawing5.vml"/><Relationship Id="rId6" Type="http://schemas.openxmlformats.org/officeDocument/2006/relationships/image" Target="../media/image34.emf"/><Relationship Id="rId5" Type="http://schemas.openxmlformats.org/officeDocument/2006/relationships/oleObject" Target="../embeddings/Microsoft_Excel_97-2003_Worksheet5.xls"/><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70.xml"/><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75.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76.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78.xml"/><Relationship Id="rId5" Type="http://schemas.openxmlformats.org/officeDocument/2006/relationships/image" Target="../media/image42.png"/><Relationship Id="rId4" Type="http://schemas.openxmlformats.org/officeDocument/2006/relationships/image" Target="../media/image41.jpg"/></Relationships>
</file>

<file path=ppt/slides/_rels/slide6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62.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8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47.png"/><Relationship Id="rId2" Type="http://schemas.openxmlformats.org/officeDocument/2006/relationships/slideLayout" Target="../slideLayouts/slideLayout90.xml"/><Relationship Id="rId1" Type="http://schemas.openxmlformats.org/officeDocument/2006/relationships/vmlDrawing" Target="../drawings/vmlDrawing6.vml"/><Relationship Id="rId6" Type="http://schemas.openxmlformats.org/officeDocument/2006/relationships/image" Target="../media/image48.png"/><Relationship Id="rId5" Type="http://schemas.openxmlformats.org/officeDocument/2006/relationships/package" Target="../embeddings/Microsoft_Word_Document1.docx"/><Relationship Id="rId4" Type="http://schemas.openxmlformats.org/officeDocument/2006/relationships/oleObject" Target="../embeddings/oleObject6.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9.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hyperlink" Target="mailto:Iovannone-iovannone@usf.edu" TargetMode="External"/><Relationship Id="rId2" Type="http://schemas.openxmlformats.org/officeDocument/2006/relationships/notesSlide" Target="../notesSlides/notesSlide80.xml"/><Relationship Id="rId1" Type="http://schemas.openxmlformats.org/officeDocument/2006/relationships/slideLayout" Target="../slideLayouts/slideLayout96.xml"/><Relationship Id="rId5" Type="http://schemas.openxmlformats.org/officeDocument/2006/relationships/hyperlink" Target="mailto:dboyer@udel.edu" TargetMode="External"/><Relationship Id="rId4" Type="http://schemas.openxmlformats.org/officeDocument/2006/relationships/hyperlink" Target="mailto:linda.smith@doe.k12.de.us"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6.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2.xml"/><Relationship Id="rId1" Type="http://schemas.openxmlformats.org/officeDocument/2006/relationships/slideLayout" Target="../slideLayouts/slideLayout9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0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itle 2"/>
          <p:cNvSpPr>
            <a:spLocks noGrp="1"/>
          </p:cNvSpPr>
          <p:nvPr>
            <p:ph type="ctrTitle"/>
          </p:nvPr>
        </p:nvSpPr>
        <p:spPr>
          <a:xfrm>
            <a:off x="533400" y="-376642"/>
            <a:ext cx="7543800" cy="3566160"/>
          </a:xfrm>
        </p:spPr>
        <p:txBody>
          <a:bodyPr>
            <a:noAutofit/>
          </a:bodyPr>
          <a:lstStyle/>
          <a:p>
            <a:pPr algn="ctr"/>
            <a:r>
              <a:rPr lang="en-US" sz="4000" dirty="0" smtClean="0"/>
              <a:t>Building State or District Capacity for Evidence-Based FBA/BIP Process: Prevent-Teach-Reinforce</a:t>
            </a:r>
          </a:p>
        </p:txBody>
      </p:sp>
      <p:sp>
        <p:nvSpPr>
          <p:cNvPr id="109571" name="Subtitle 3"/>
          <p:cNvSpPr>
            <a:spLocks noGrp="1"/>
          </p:cNvSpPr>
          <p:nvPr>
            <p:ph type="subTitle" idx="1"/>
          </p:nvPr>
        </p:nvSpPr>
        <p:spPr>
          <a:xfrm>
            <a:off x="762000" y="3098158"/>
            <a:ext cx="7543800" cy="2007241"/>
          </a:xfrm>
        </p:spPr>
        <p:txBody>
          <a:bodyPr>
            <a:normAutofit fontScale="77500" lnSpcReduction="20000"/>
          </a:bodyPr>
          <a:lstStyle/>
          <a:p>
            <a:r>
              <a:rPr lang="en-US" dirty="0" smtClean="0"/>
              <a:t>Rose Iovannone, USF</a:t>
            </a:r>
            <a:endParaRPr lang="en-US" dirty="0"/>
          </a:p>
          <a:p>
            <a:r>
              <a:rPr lang="en-US" dirty="0" smtClean="0"/>
              <a:t>Linda </a:t>
            </a:r>
            <a:r>
              <a:rPr lang="en-US" dirty="0" err="1" smtClean="0"/>
              <a:t>marie</a:t>
            </a:r>
            <a:r>
              <a:rPr lang="en-US" dirty="0" smtClean="0"/>
              <a:t> smith-Delaware department of education</a:t>
            </a:r>
          </a:p>
          <a:p>
            <a:r>
              <a:rPr lang="en-US" dirty="0" smtClean="0"/>
              <a:t>Tracy long </a:t>
            </a:r>
            <a:r>
              <a:rPr lang="en-US" dirty="0" err="1" smtClean="0"/>
              <a:t>neugebauer</a:t>
            </a:r>
            <a:r>
              <a:rPr lang="en-US" dirty="0" smtClean="0"/>
              <a:t>, Delaware department of education</a:t>
            </a:r>
          </a:p>
          <a:p>
            <a:r>
              <a:rPr lang="en-US" dirty="0" smtClean="0"/>
              <a:t>Deborah </a:t>
            </a:r>
            <a:r>
              <a:rPr lang="en-US" dirty="0" err="1" smtClean="0"/>
              <a:t>boyer</a:t>
            </a:r>
            <a:r>
              <a:rPr lang="en-US" dirty="0" smtClean="0"/>
              <a:t>, Delaware positive behavior support project</a:t>
            </a:r>
          </a:p>
        </p:txBody>
      </p:sp>
      <p:pic>
        <p:nvPicPr>
          <p:cNvPr id="44037" name="Picture 5" descr="head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762625"/>
            <a:ext cx="20859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0" y="647382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latin typeface="Arial" panose="020B0604020202020204" pitchFamily="34" charset="0"/>
              </a:rPr>
              <a:t>The contents of this training were developed under grant H324P04003 from the Department of Education</a:t>
            </a:r>
          </a:p>
        </p:txBody>
      </p:sp>
      <p:pic>
        <p:nvPicPr>
          <p:cNvPr id="44039"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5591175"/>
            <a:ext cx="24479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9082" t="12049" r="51068" b="6024"/>
          <a:stretch/>
        </p:blipFill>
        <p:spPr bwMode="auto">
          <a:xfrm>
            <a:off x="533400" y="533400"/>
            <a:ext cx="8305800" cy="5562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1939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rtlCol="0">
            <a:normAutofit/>
          </a:bodyPr>
          <a:lstStyle/>
          <a:p>
            <a:pPr eaLnBrk="1" fontAlgn="auto" hangingPunct="1">
              <a:spcAft>
                <a:spcPts val="0"/>
              </a:spcAft>
              <a:defRPr/>
            </a:pPr>
            <a:r>
              <a:rPr lang="en-US" dirty="0" smtClean="0">
                <a:latin typeface="+mn-lt"/>
                <a:ea typeface="+mj-ea"/>
                <a:cs typeface="+mj-cs"/>
              </a:rPr>
              <a:t>The PTR Process</a:t>
            </a:r>
            <a:endParaRPr lang="en-US" dirty="0">
              <a:latin typeface="+mn-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5"/>
          <p:cNvSpPr>
            <a:spLocks noGrp="1" noChangeArrowheads="1"/>
          </p:cNvSpPr>
          <p:nvPr>
            <p:ph type="title"/>
          </p:nvPr>
        </p:nvSpPr>
        <p:spPr/>
        <p:txBody>
          <a:bodyPr/>
          <a:lstStyle/>
          <a:p>
            <a:r>
              <a:rPr lang="en-US" smtClean="0"/>
              <a:t>Teaming (Before the Process is Started) </a:t>
            </a:r>
            <a:endParaRPr lang="en-US" dirty="0" smtClean="0"/>
          </a:p>
        </p:txBody>
      </p:sp>
      <p:sp>
        <p:nvSpPr>
          <p:cNvPr id="68611" name="Rectangle 6"/>
          <p:cNvSpPr>
            <a:spLocks noGrp="1" noChangeArrowheads="1"/>
          </p:cNvSpPr>
          <p:nvPr>
            <p:ph idx="1"/>
          </p:nvPr>
        </p:nvSpPr>
        <p:spPr/>
        <p:txBody>
          <a:bodyPr/>
          <a:lstStyle/>
          <a:p>
            <a:r>
              <a:rPr lang="en-US" altLang="en-US" sz="2400" dirty="0" smtClean="0"/>
              <a:t>Teaming:  A collaborative process</a:t>
            </a:r>
          </a:p>
          <a:p>
            <a:r>
              <a:rPr lang="en-US" altLang="en-US" sz="2400" dirty="0" smtClean="0"/>
              <a:t>Determine relevant team members</a:t>
            </a:r>
          </a:p>
          <a:p>
            <a:r>
              <a:rPr lang="en-US" altLang="en-US" sz="2400" dirty="0" smtClean="0"/>
              <a:t>Suggestions—3 levels of knowledge represented:</a:t>
            </a:r>
          </a:p>
          <a:p>
            <a:pPr lvl="1"/>
            <a:r>
              <a:rPr lang="en-US" altLang="en-US" sz="2000" dirty="0" smtClean="0"/>
              <a:t>Members </a:t>
            </a:r>
          </a:p>
          <a:p>
            <a:pPr lvl="2"/>
            <a:r>
              <a:rPr lang="en-US" altLang="en-US" sz="1600" dirty="0" smtClean="0"/>
              <a:t>Person with knowledge of student (e.g., Classroom teacher, instructional assistant, parent)</a:t>
            </a:r>
          </a:p>
          <a:p>
            <a:pPr lvl="2"/>
            <a:r>
              <a:rPr lang="en-US" altLang="en-US" sz="1600" dirty="0" smtClean="0"/>
              <a:t>Facilitator—Someone with knowledge of functional assessment, behavioral principles (PTR consultant, school-based consultant)</a:t>
            </a:r>
          </a:p>
          <a:p>
            <a:pPr lvl="2"/>
            <a:r>
              <a:rPr lang="en-US" altLang="en-US" sz="1600" dirty="0" smtClean="0"/>
              <a:t>Someone with knowledge of context (e.g., administrator or designee)</a:t>
            </a:r>
          </a:p>
          <a:p>
            <a:pPr lvl="1"/>
            <a:endParaRPr lang="en-US" altLang="en-US" dirty="0" smtClean="0"/>
          </a:p>
          <a:p>
            <a:pPr lvl="1"/>
            <a:endParaRPr lang="en-US" altLang="en-US" dirty="0" smtClean="0"/>
          </a:p>
          <a:p>
            <a:pPr lvl="1"/>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ctrTitle"/>
          </p:nvPr>
        </p:nvSpPr>
        <p:spPr/>
        <p:txBody>
          <a:bodyPr/>
          <a:lstStyle/>
          <a:p>
            <a:pPr eaLnBrk="1" hangingPunct="1"/>
            <a:r>
              <a:rPr lang="en-US" altLang="en-US" smtClean="0"/>
              <a:t>Step 1-Goal Setting</a:t>
            </a:r>
          </a:p>
        </p:txBody>
      </p:sp>
      <p:sp>
        <p:nvSpPr>
          <p:cNvPr id="5" name="Text Placeholder 4"/>
          <p:cNvSpPr>
            <a:spLocks noGrp="1"/>
          </p:cNvSpPr>
          <p:nvPr>
            <p:ph type="subTitle" idx="1"/>
          </p:nvPr>
        </p:nvSpPr>
        <p:spPr/>
        <p:txBody>
          <a:bodyPr rtlCol="0">
            <a:normAutofit/>
          </a:bodyPr>
          <a:lstStyle/>
          <a:p>
            <a:pPr eaLnBrk="1" fontAlgn="auto" hangingPunct="1">
              <a:spcAft>
                <a:spcPts val="0"/>
              </a:spcAft>
              <a:buFont typeface="Arial"/>
              <a:buNone/>
              <a:defRPr/>
            </a:pPr>
            <a:r>
              <a:rPr lang="en-US" dirty="0" smtClean="0">
                <a:ea typeface="+mn-ea"/>
                <a:cs typeface="+mn-cs"/>
              </a:rPr>
              <a:t>Identify the problem</a:t>
            </a:r>
            <a:endParaRPr lang="en-US" dirty="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title"/>
          </p:nvPr>
        </p:nvSpPr>
        <p:spPr/>
        <p:txBody>
          <a:bodyPr/>
          <a:lstStyle/>
          <a:p>
            <a:r>
              <a:rPr lang="en-US" altLang="en-US" dirty="0" smtClean="0"/>
              <a:t>Step 1: Goal Setting</a:t>
            </a:r>
          </a:p>
        </p:txBody>
      </p:sp>
      <p:sp>
        <p:nvSpPr>
          <p:cNvPr id="137218" name="Rectangle 6"/>
          <p:cNvSpPr>
            <a:spLocks noGrp="1" noChangeArrowheads="1"/>
          </p:cNvSpPr>
          <p:nvPr>
            <p:ph idx="1"/>
          </p:nvPr>
        </p:nvSpPr>
        <p:spPr/>
        <p:txBody>
          <a:bodyPr/>
          <a:lstStyle/>
          <a:p>
            <a:r>
              <a:rPr lang="en-US" dirty="0" smtClean="0"/>
              <a:t>Purpose:  </a:t>
            </a:r>
          </a:p>
          <a:p>
            <a:pPr lvl="1"/>
            <a:r>
              <a:rPr lang="en-US" dirty="0" smtClean="0"/>
              <a:t>Identify behaviors of greatest concern to the team and possible replacement behaviors (teach)</a:t>
            </a:r>
          </a:p>
          <a:p>
            <a:pPr lvl="1"/>
            <a:r>
              <a:rPr lang="en-US" dirty="0" smtClean="0"/>
              <a:t>Prioritize and operationalize behaviors targeted for intervention</a:t>
            </a:r>
          </a:p>
          <a:p>
            <a:pPr lvl="1"/>
            <a:r>
              <a:rPr lang="en-US" dirty="0" smtClean="0"/>
              <a:t>Develop teacher friendly baseline data collection system</a:t>
            </a:r>
          </a:p>
          <a:p>
            <a:r>
              <a:rPr lang="en-US" dirty="0" smtClean="0"/>
              <a:t>Areas that can be targeted:</a:t>
            </a:r>
          </a:p>
          <a:p>
            <a:pPr lvl="1"/>
            <a:r>
              <a:rPr lang="en-US" dirty="0" smtClean="0"/>
              <a:t>Problem behaviors</a:t>
            </a:r>
          </a:p>
          <a:p>
            <a:pPr lvl="1"/>
            <a:r>
              <a:rPr lang="en-US" dirty="0" smtClean="0"/>
              <a:t>Social skills</a:t>
            </a:r>
          </a:p>
          <a:p>
            <a:pPr lvl="1"/>
            <a:r>
              <a:rPr lang="en-US" dirty="0" smtClean="0"/>
              <a:t>Academic behaviors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l="7529" t="23215" r="74683" b="20255"/>
          <a:stretch>
            <a:fillRect/>
          </a:stretch>
        </p:blipFill>
        <p:spPr bwMode="auto">
          <a:xfrm>
            <a:off x="1295400" y="85725"/>
            <a:ext cx="6299200" cy="653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extLst>
              <a:ext uri="{28A0092B-C50C-407E-A947-70E740481C1C}">
                <a14:useLocalDpi xmlns:a14="http://schemas.microsoft.com/office/drawing/2010/main" val="0"/>
              </a:ext>
            </a:extLst>
          </a:blip>
          <a:srcRect l="66347" t="14006" r="8333" b="17772"/>
          <a:stretch>
            <a:fillRect/>
          </a:stretch>
        </p:blipFill>
        <p:spPr bwMode="auto">
          <a:xfrm>
            <a:off x="1295400" y="578057"/>
            <a:ext cx="6324600" cy="6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3"/>
          <a:srcRect l="15789" t="19242" r="58261" b="7934"/>
          <a:stretch/>
        </p:blipFill>
        <p:spPr bwMode="auto">
          <a:xfrm>
            <a:off x="1143000" y="914400"/>
            <a:ext cx="6248400" cy="5562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464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itle 3"/>
          <p:cNvSpPr>
            <a:spLocks noGrp="1"/>
          </p:cNvSpPr>
          <p:nvPr>
            <p:ph type="title"/>
          </p:nvPr>
        </p:nvSpPr>
        <p:spPr>
          <a:xfrm>
            <a:off x="152400" y="-76200"/>
            <a:ext cx="7543800" cy="1450757"/>
          </a:xfrm>
        </p:spPr>
        <p:txBody>
          <a:bodyPr/>
          <a:lstStyle/>
          <a:p>
            <a:pPr algn="ctr" eaLnBrk="1" hangingPunct="1"/>
            <a:r>
              <a:rPr lang="en-US" altLang="en-US" dirty="0" smtClean="0"/>
              <a:t>Mike’s Team-Goal Setting</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05775500"/>
              </p:ext>
            </p:extLst>
          </p:nvPr>
        </p:nvGraphicFramePr>
        <p:xfrm>
          <a:off x="381000" y="1314451"/>
          <a:ext cx="8001000" cy="5368022"/>
        </p:xfrm>
        <a:graphic>
          <a:graphicData uri="http://schemas.openxmlformats.org/drawingml/2006/table">
            <a:tbl>
              <a:tblPr firstRow="1" bandRow="1">
                <a:tableStyleId>{5940675A-B579-460E-94D1-54222C63F5DA}</a:tableStyleId>
              </a:tblPr>
              <a:tblGrid>
                <a:gridCol w="2592917"/>
                <a:gridCol w="5408083"/>
              </a:tblGrid>
              <a:tr h="326617">
                <a:tc gridSpan="2">
                  <a:txBody>
                    <a:bodyPr/>
                    <a:lstStyle/>
                    <a:p>
                      <a:r>
                        <a:rPr lang="en-US" sz="1800" dirty="0" smtClean="0"/>
                        <a:t>BEHAVIORS TO DECREASE</a:t>
                      </a:r>
                      <a:endParaRPr lang="en-US" sz="1800" dirty="0"/>
                    </a:p>
                  </a:txBody>
                  <a:tcPr marT="45726" marB="45726"/>
                </a:tc>
                <a:tc hMerge="1">
                  <a:txBody>
                    <a:bodyPr/>
                    <a:lstStyle/>
                    <a:p>
                      <a:endParaRPr lang="en-US" dirty="0"/>
                    </a:p>
                  </a:txBody>
                  <a:tcPr/>
                </a:tc>
              </a:tr>
              <a:tr h="1388175">
                <a:tc>
                  <a:txBody>
                    <a:bodyPr/>
                    <a:lstStyle/>
                    <a:p>
                      <a:r>
                        <a:rPr lang="en-US" sz="1600" dirty="0" smtClean="0"/>
                        <a:t>Target</a:t>
                      </a:r>
                      <a:r>
                        <a:rPr lang="en-US" sz="1600" baseline="0" dirty="0" smtClean="0"/>
                        <a:t> Behavior:</a:t>
                      </a:r>
                    </a:p>
                    <a:p>
                      <a:pPr marL="285750" indent="-285750">
                        <a:buFont typeface="Arial" panose="020B0604020202020204" pitchFamily="34" charset="0"/>
                        <a:buChar char="•"/>
                      </a:pPr>
                      <a:r>
                        <a:rPr lang="en-US" sz="1600" b="1" i="1" baseline="0" dirty="0" smtClean="0"/>
                        <a:t>Screaming</a:t>
                      </a:r>
                    </a:p>
                    <a:p>
                      <a:pPr marL="285750" indent="-285750">
                        <a:buFont typeface="Arial" panose="020B0604020202020204" pitchFamily="34" charset="0"/>
                        <a:buChar char="•"/>
                      </a:pPr>
                      <a:r>
                        <a:rPr lang="en-US" sz="1600" b="1" i="1" baseline="0" dirty="0" smtClean="0"/>
                        <a:t>Hitting</a:t>
                      </a:r>
                    </a:p>
                    <a:p>
                      <a:pPr marL="285750" indent="-285750">
                        <a:buFont typeface="Arial" panose="020B0604020202020204" pitchFamily="34" charset="0"/>
                        <a:buChar char="•"/>
                      </a:pPr>
                      <a:endParaRPr lang="en-US" sz="1600" i="1" baseline="0" dirty="0" smtClean="0"/>
                    </a:p>
                    <a:p>
                      <a:pPr marL="285750" indent="-285750">
                        <a:buFont typeface="Arial" panose="020B0604020202020204" pitchFamily="34" charset="0"/>
                        <a:buChar char="•"/>
                      </a:pPr>
                      <a:r>
                        <a:rPr lang="en-US" sz="1600" i="1" baseline="0" dirty="0" smtClean="0"/>
                        <a:t>Getting out of seat</a:t>
                      </a:r>
                    </a:p>
                    <a:p>
                      <a:pPr marL="285750" indent="-285750">
                        <a:buFont typeface="Arial" panose="020B0604020202020204" pitchFamily="34" charset="0"/>
                        <a:buChar char="•"/>
                      </a:pPr>
                      <a:r>
                        <a:rPr lang="en-US" sz="1600" i="1" baseline="0" dirty="0" smtClean="0"/>
                        <a:t>Bossing peers</a:t>
                      </a:r>
                      <a:endParaRPr lang="en-US" sz="1600" i="1" dirty="0"/>
                    </a:p>
                  </a:txBody>
                  <a:tcPr marT="45726" marB="45726"/>
                </a:tc>
                <a:tc>
                  <a:txBody>
                    <a:bodyPr/>
                    <a:lstStyle/>
                    <a:p>
                      <a:r>
                        <a:rPr lang="en-US" sz="1600" dirty="0" smtClean="0"/>
                        <a:t>Operational Definition:</a:t>
                      </a:r>
                    </a:p>
                    <a:p>
                      <a:pPr marL="285750" indent="-285750">
                        <a:buFont typeface="Arial" panose="020B0604020202020204" pitchFamily="34" charset="0"/>
                        <a:buChar char="•"/>
                      </a:pPr>
                      <a:r>
                        <a:rPr lang="en-US" sz="1600" dirty="0" smtClean="0"/>
                        <a:t>Loud,</a:t>
                      </a:r>
                      <a:r>
                        <a:rPr lang="en-US" sz="1600" baseline="0" dirty="0" smtClean="0"/>
                        <a:t> high pitched noise heard outside the classroom</a:t>
                      </a:r>
                    </a:p>
                    <a:p>
                      <a:pPr marL="285750" indent="-285750">
                        <a:buFont typeface="Arial" panose="020B0604020202020204" pitchFamily="34" charset="0"/>
                        <a:buChar char="•"/>
                      </a:pPr>
                      <a:r>
                        <a:rPr lang="en-US" sz="1600" baseline="0" dirty="0" smtClean="0"/>
                        <a:t>Touching peers or adults with open hand, fist, foot, or object while screaming</a:t>
                      </a:r>
                      <a:endParaRPr lang="en-US" sz="1600" dirty="0"/>
                    </a:p>
                  </a:txBody>
                  <a:tcPr marT="45726" marB="45726"/>
                </a:tc>
              </a:tr>
              <a:tr h="517164">
                <a:tc>
                  <a:txBody>
                    <a:bodyPr/>
                    <a:lstStyle/>
                    <a:p>
                      <a:r>
                        <a:rPr lang="en-US" sz="1600" dirty="0" smtClean="0"/>
                        <a:t>BEHAVIORS TO INCREASE</a:t>
                      </a:r>
                      <a:endParaRPr lang="en-US" sz="1600" dirty="0"/>
                    </a:p>
                  </a:txBody>
                  <a:tcPr marT="45726" marB="45726"/>
                </a:tc>
                <a:tc>
                  <a:txBody>
                    <a:bodyPr/>
                    <a:lstStyle/>
                    <a:p>
                      <a:endParaRPr lang="en-US" sz="1600"/>
                    </a:p>
                  </a:txBody>
                  <a:tcPr marT="45726" marB="45726"/>
                </a:tc>
              </a:tr>
              <a:tr h="2930594">
                <a:tc>
                  <a:txBody>
                    <a:bodyPr/>
                    <a:lstStyle/>
                    <a:p>
                      <a:r>
                        <a:rPr lang="en-US" sz="1600" dirty="0" smtClean="0"/>
                        <a:t>Target Behavior:</a:t>
                      </a:r>
                    </a:p>
                    <a:p>
                      <a:pPr marL="285750" indent="-285750">
                        <a:buFont typeface="Arial" panose="020B0604020202020204" pitchFamily="34" charset="0"/>
                        <a:buChar char="•"/>
                      </a:pPr>
                      <a:r>
                        <a:rPr lang="en-US" sz="1600" b="1" i="1" baseline="0" dirty="0" smtClean="0"/>
                        <a:t>Transition from preferred to non-preferred activities</a:t>
                      </a:r>
                    </a:p>
                    <a:p>
                      <a:pPr marL="285750" indent="-285750">
                        <a:buFont typeface="Arial" panose="020B0604020202020204" pitchFamily="34" charset="0"/>
                        <a:buChar char="•"/>
                      </a:pPr>
                      <a:r>
                        <a:rPr lang="en-US" sz="1600" b="1" i="1" baseline="0" dirty="0" smtClean="0"/>
                        <a:t>Express frustration using his communication</a:t>
                      </a:r>
                    </a:p>
                    <a:p>
                      <a:pPr marL="285750" indent="-285750">
                        <a:buFont typeface="Arial" panose="020B0604020202020204" pitchFamily="34" charset="0"/>
                        <a:buChar char="•"/>
                      </a:pPr>
                      <a:endParaRPr lang="en-US" sz="1600" i="1" dirty="0" smtClean="0"/>
                    </a:p>
                    <a:p>
                      <a:pPr marL="285750" indent="-285750">
                        <a:buFont typeface="Arial" panose="020B0604020202020204" pitchFamily="34" charset="0"/>
                        <a:buChar char="•"/>
                      </a:pPr>
                      <a:r>
                        <a:rPr lang="en-US" sz="1600" i="1" dirty="0" smtClean="0"/>
                        <a:t>Ask</a:t>
                      </a:r>
                      <a:r>
                        <a:rPr lang="en-US" sz="1600" i="1" baseline="0" dirty="0" smtClean="0"/>
                        <a:t> for a break or attention</a:t>
                      </a:r>
                    </a:p>
                    <a:p>
                      <a:pPr marL="285750" indent="-285750">
                        <a:buFont typeface="Arial" panose="020B0604020202020204" pitchFamily="34" charset="0"/>
                        <a:buChar char="•"/>
                      </a:pPr>
                      <a:r>
                        <a:rPr lang="en-US" sz="1600" i="1" baseline="0" dirty="0" smtClean="0"/>
                        <a:t>Initiate peer interactions using communication</a:t>
                      </a:r>
                    </a:p>
                  </a:txBody>
                  <a:tcPr marT="45726" marB="45726"/>
                </a:tc>
                <a:tc>
                  <a:txBody>
                    <a:bodyPr/>
                    <a:lstStyle/>
                    <a:p>
                      <a:r>
                        <a:rPr lang="en-US" sz="1600" dirty="0" smtClean="0"/>
                        <a:t>Operational Definition:</a:t>
                      </a:r>
                    </a:p>
                    <a:p>
                      <a:pPr marL="285750" indent="-285750">
                        <a:buFont typeface="Arial" panose="020B0604020202020204" pitchFamily="34" charset="0"/>
                        <a:buChar char="•"/>
                      </a:pPr>
                      <a:r>
                        <a:rPr lang="en-US" sz="1600" dirty="0" smtClean="0"/>
                        <a:t>Moving to</a:t>
                      </a:r>
                      <a:r>
                        <a:rPr lang="en-US" sz="1600" baseline="0" dirty="0" smtClean="0"/>
                        <a:t> non-preferred activity and engaging in communication at inside voice volume and pitch</a:t>
                      </a:r>
                    </a:p>
                    <a:p>
                      <a:pPr marL="285750" indent="-285750">
                        <a:buFont typeface="Arial" panose="020B0604020202020204" pitchFamily="34" charset="0"/>
                        <a:buChar char="•"/>
                      </a:pPr>
                      <a:endParaRPr lang="en-US" sz="1600" baseline="0" dirty="0" smtClean="0"/>
                    </a:p>
                    <a:p>
                      <a:pPr marL="285750" indent="-285750">
                        <a:buFont typeface="Arial" panose="020B0604020202020204" pitchFamily="34" charset="0"/>
                        <a:buChar char="•"/>
                      </a:pPr>
                      <a:r>
                        <a:rPr lang="en-US" sz="1600" baseline="0" dirty="0" smtClean="0"/>
                        <a:t>Use communication (voice output device, signs, pictures) to request a break or attention</a:t>
                      </a:r>
                      <a:endParaRPr lang="en-US" sz="1600" dirty="0"/>
                    </a:p>
                  </a:txBody>
                  <a:tcPr marT="45726" marB="45726"/>
                </a:tc>
              </a:tr>
            </a:tbl>
          </a:graphicData>
        </a:graphic>
      </p:graphicFrame>
    </p:spTree>
    <p:extLst>
      <p:ext uri="{BB962C8B-B14F-4D97-AF65-F5344CB8AC3E}">
        <p14:creationId xmlns:p14="http://schemas.microsoft.com/office/powerpoint/2010/main" val="2647048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r>
              <a:rPr lang="en-US" smtClean="0"/>
              <a:t>Step 1: Progress Monitoring System</a:t>
            </a:r>
            <a:endParaRPr lang="en-US" dirty="0" smtClean="0"/>
          </a:p>
        </p:txBody>
      </p:sp>
      <p:sp>
        <p:nvSpPr>
          <p:cNvPr id="94211" name="Rectangle 3"/>
          <p:cNvSpPr>
            <a:spLocks noGrp="1" noChangeArrowheads="1"/>
          </p:cNvSpPr>
          <p:nvPr>
            <p:ph idx="1"/>
          </p:nvPr>
        </p:nvSpPr>
        <p:spPr/>
        <p:txBody>
          <a:bodyPr/>
          <a:lstStyle/>
          <a:p>
            <a:r>
              <a:rPr lang="en-US" altLang="en-US" smtClean="0"/>
              <a:t>Individualized Behavior Rating Scale Tool – IBRST </a:t>
            </a:r>
          </a:p>
          <a:p>
            <a:pPr lvl="1"/>
            <a:r>
              <a:rPr lang="en-US" altLang="en-US" smtClean="0"/>
              <a:t>Direct Behavior Rating (DBR)—Hybrid assessment combining features of systematic direct observations and rating scales</a:t>
            </a:r>
          </a:p>
          <a:p>
            <a:pPr lvl="1"/>
            <a:r>
              <a:rPr lang="en-US" altLang="en-US" smtClean="0"/>
              <a:t>Efficient and feasible for teacher use</a:t>
            </a:r>
          </a:p>
          <a:p>
            <a:pPr lvl="1"/>
            <a:r>
              <a:rPr lang="en-US" altLang="en-US" smtClean="0"/>
              <a:t>Provides data for decisions</a:t>
            </a:r>
          </a:p>
          <a:p>
            <a:pPr lvl="1"/>
            <a:r>
              <a:rPr lang="en-US" altLang="en-US" smtClean="0"/>
              <a:t>Prioritized and defined behaviors measured</a:t>
            </a:r>
          </a:p>
          <a:p>
            <a:pPr lvl="1"/>
            <a:r>
              <a:rPr lang="en-US" altLang="en-US" smtClean="0"/>
              <a:t>Requires minimum of 1 appropriate and 1 inappropriate behavior</a:t>
            </a:r>
          </a:p>
          <a:p>
            <a:pPr lvl="2"/>
            <a:endParaRPr lang="en-US" altLang="en-US" dirty="0" smtClean="0"/>
          </a:p>
        </p:txBody>
      </p:sp>
    </p:spTree>
    <p:extLst>
      <p:ext uri="{BB962C8B-B14F-4D97-AF65-F5344CB8AC3E}">
        <p14:creationId xmlns:p14="http://schemas.microsoft.com/office/powerpoint/2010/main" val="362360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125760"/>
            <a:ext cx="9144001" cy="1143000"/>
          </a:xfrm>
        </p:spPr>
        <p:txBody>
          <a:bodyPr>
            <a:normAutofit/>
          </a:bodyPr>
          <a:lstStyle/>
          <a:p>
            <a:r>
              <a:rPr lang="en-US" dirty="0">
                <a:ea typeface="ＭＳ Ｐゴシック" charset="-128"/>
              </a:rPr>
              <a:t>Maximizing Your Session Participation</a:t>
            </a:r>
            <a:endParaRPr lang="en-US" dirty="0"/>
          </a:p>
        </p:txBody>
      </p:sp>
      <p:sp>
        <p:nvSpPr>
          <p:cNvPr id="6" name="Freeform 5"/>
          <p:cNvSpPr/>
          <p:nvPr/>
        </p:nvSpPr>
        <p:spPr>
          <a:xfrm>
            <a:off x="359532" y="1412776"/>
            <a:ext cx="8496943" cy="5256583"/>
          </a:xfrm>
          <a:custGeom>
            <a:avLst/>
            <a:gdLst>
              <a:gd name="connsiteX0" fmla="*/ 0 w 8352928"/>
              <a:gd name="connsiteY0" fmla="*/ 446810 h 5256583"/>
              <a:gd name="connsiteX1" fmla="*/ 446810 w 8352928"/>
              <a:gd name="connsiteY1" fmla="*/ 0 h 5256583"/>
              <a:gd name="connsiteX2" fmla="*/ 7906118 w 8352928"/>
              <a:gd name="connsiteY2" fmla="*/ 0 h 5256583"/>
              <a:gd name="connsiteX3" fmla="*/ 8352928 w 8352928"/>
              <a:gd name="connsiteY3" fmla="*/ 446810 h 5256583"/>
              <a:gd name="connsiteX4" fmla="*/ 8352928 w 8352928"/>
              <a:gd name="connsiteY4" fmla="*/ 4809773 h 5256583"/>
              <a:gd name="connsiteX5" fmla="*/ 7906118 w 8352928"/>
              <a:gd name="connsiteY5" fmla="*/ 5256583 h 5256583"/>
              <a:gd name="connsiteX6" fmla="*/ 446810 w 8352928"/>
              <a:gd name="connsiteY6" fmla="*/ 5256583 h 5256583"/>
              <a:gd name="connsiteX7" fmla="*/ 0 w 8352928"/>
              <a:gd name="connsiteY7" fmla="*/ 4809773 h 5256583"/>
              <a:gd name="connsiteX8" fmla="*/ 0 w 8352928"/>
              <a:gd name="connsiteY8" fmla="*/ 446810 h 52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2928" h="5256583">
                <a:moveTo>
                  <a:pt x="0" y="446810"/>
                </a:moveTo>
                <a:cubicBezTo>
                  <a:pt x="0" y="200044"/>
                  <a:pt x="200044" y="0"/>
                  <a:pt x="446810" y="0"/>
                </a:cubicBezTo>
                <a:lnTo>
                  <a:pt x="7906118" y="0"/>
                </a:lnTo>
                <a:cubicBezTo>
                  <a:pt x="8152884" y="0"/>
                  <a:pt x="8352928" y="200044"/>
                  <a:pt x="8352928" y="446810"/>
                </a:cubicBezTo>
                <a:lnTo>
                  <a:pt x="8352928" y="4809773"/>
                </a:lnTo>
                <a:cubicBezTo>
                  <a:pt x="8352928" y="5056539"/>
                  <a:pt x="8152884" y="5256583"/>
                  <a:pt x="7906118" y="5256583"/>
                </a:cubicBezTo>
                <a:lnTo>
                  <a:pt x="446810" y="5256583"/>
                </a:lnTo>
                <a:cubicBezTo>
                  <a:pt x="200044" y="5256583"/>
                  <a:pt x="0" y="5056539"/>
                  <a:pt x="0" y="4809773"/>
                </a:cubicBezTo>
                <a:lnTo>
                  <a:pt x="0" y="44681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txBody>
          <a:bodyPr spcFirstLastPara="0" vert="horz" wrap="square" lIns="283266" tIns="283266" rIns="283266" bIns="4210559" numCol="1" spcCol="1270" anchor="t" anchorCtr="0">
            <a:noAutofit/>
          </a:bodyPr>
          <a:lstStyle/>
          <a:p>
            <a:pPr lvl="0" algn="ctr" defTabSz="1778000">
              <a:lnSpc>
                <a:spcPct val="90000"/>
              </a:lnSpc>
              <a:spcBef>
                <a:spcPct val="0"/>
              </a:spcBef>
              <a:spcAft>
                <a:spcPct val="35000"/>
              </a:spcAft>
            </a:pPr>
            <a:r>
              <a:rPr lang="en-US" sz="4000" b="0" kern="1200" dirty="0" smtClean="0"/>
              <a:t>When Working In </a:t>
            </a:r>
            <a:r>
              <a:rPr lang="en-US" sz="4000" dirty="0"/>
              <a:t>Y</a:t>
            </a:r>
            <a:r>
              <a:rPr lang="en-US" sz="4000" b="0" kern="1200" dirty="0" smtClean="0"/>
              <a:t>our </a:t>
            </a:r>
            <a:r>
              <a:rPr lang="en-US" sz="4000" dirty="0"/>
              <a:t>T</a:t>
            </a:r>
            <a:r>
              <a:rPr lang="en-US" sz="4000" b="0" kern="1200" dirty="0" smtClean="0"/>
              <a:t>eam</a:t>
            </a:r>
            <a:endParaRPr lang="en-US" sz="4000" b="0" kern="1200" dirty="0"/>
          </a:p>
        </p:txBody>
      </p:sp>
      <p:sp>
        <p:nvSpPr>
          <p:cNvPr id="7" name="Freeform 6"/>
          <p:cNvSpPr/>
          <p:nvPr/>
        </p:nvSpPr>
        <p:spPr>
          <a:xfrm>
            <a:off x="652500" y="2492898"/>
            <a:ext cx="7959394" cy="4003708"/>
          </a:xfrm>
          <a:custGeom>
            <a:avLst/>
            <a:gdLst>
              <a:gd name="connsiteX0" fmla="*/ 0 w 7824490"/>
              <a:gd name="connsiteY0" fmla="*/ 420389 h 4003708"/>
              <a:gd name="connsiteX1" fmla="*/ 420389 w 7824490"/>
              <a:gd name="connsiteY1" fmla="*/ 0 h 4003708"/>
              <a:gd name="connsiteX2" fmla="*/ 7404101 w 7824490"/>
              <a:gd name="connsiteY2" fmla="*/ 0 h 4003708"/>
              <a:gd name="connsiteX3" fmla="*/ 7824490 w 7824490"/>
              <a:gd name="connsiteY3" fmla="*/ 420389 h 4003708"/>
              <a:gd name="connsiteX4" fmla="*/ 7824490 w 7824490"/>
              <a:gd name="connsiteY4" fmla="*/ 3583319 h 4003708"/>
              <a:gd name="connsiteX5" fmla="*/ 7404101 w 7824490"/>
              <a:gd name="connsiteY5" fmla="*/ 4003708 h 4003708"/>
              <a:gd name="connsiteX6" fmla="*/ 420389 w 7824490"/>
              <a:gd name="connsiteY6" fmla="*/ 4003708 h 4003708"/>
              <a:gd name="connsiteX7" fmla="*/ 0 w 7824490"/>
              <a:gd name="connsiteY7" fmla="*/ 3583319 h 4003708"/>
              <a:gd name="connsiteX8" fmla="*/ 0 w 7824490"/>
              <a:gd name="connsiteY8" fmla="*/ 420389 h 400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490" h="4003708">
                <a:moveTo>
                  <a:pt x="0" y="420389"/>
                </a:moveTo>
                <a:cubicBezTo>
                  <a:pt x="0" y="188215"/>
                  <a:pt x="188215" y="0"/>
                  <a:pt x="420389" y="0"/>
                </a:cubicBezTo>
                <a:lnTo>
                  <a:pt x="7404101" y="0"/>
                </a:lnTo>
                <a:cubicBezTo>
                  <a:pt x="7636275" y="0"/>
                  <a:pt x="7824490" y="188215"/>
                  <a:pt x="7824490" y="420389"/>
                </a:cubicBezTo>
                <a:lnTo>
                  <a:pt x="7824490" y="3583319"/>
                </a:lnTo>
                <a:cubicBezTo>
                  <a:pt x="7824490" y="3815493"/>
                  <a:pt x="7636275" y="4003708"/>
                  <a:pt x="7404101" y="4003708"/>
                </a:cubicBezTo>
                <a:lnTo>
                  <a:pt x="420389" y="4003708"/>
                </a:lnTo>
                <a:cubicBezTo>
                  <a:pt x="188215" y="4003708"/>
                  <a:pt x="0" y="3815493"/>
                  <a:pt x="0" y="3583319"/>
                </a:cubicBezTo>
                <a:lnTo>
                  <a:pt x="0" y="420389"/>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1">
            <a:schemeClr val="accent6"/>
          </a:lnRef>
          <a:fillRef idx="2">
            <a:schemeClr val="accent6"/>
          </a:fillRef>
          <a:effectRef idx="1">
            <a:schemeClr val="accent6"/>
          </a:effectRef>
          <a:fontRef idx="minor">
            <a:schemeClr val="dk1"/>
          </a:fontRef>
        </p:style>
        <p:txBody>
          <a:bodyPr spcFirstLastPara="0" vert="horz" wrap="square" lIns="182880" tIns="365760" rIns="182880" bIns="182880" numCol="1" spcCol="1270" anchor="t" anchorCtr="0">
            <a:noAutofit/>
          </a:bodyPr>
          <a:lstStyle/>
          <a:p>
            <a:pPr lvl="0" algn="ctr" defTabSz="1778000">
              <a:lnSpc>
                <a:spcPct val="90000"/>
              </a:lnSpc>
              <a:spcBef>
                <a:spcPct val="0"/>
              </a:spcBef>
              <a:spcAft>
                <a:spcPct val="35000"/>
              </a:spcAft>
            </a:pPr>
            <a:r>
              <a:rPr lang="en-US" sz="4000" kern="1200" dirty="0" smtClean="0">
                <a:solidFill>
                  <a:schemeClr val="accent2"/>
                </a:solidFill>
              </a:rPr>
              <a:t>Consider 4 questions:</a:t>
            </a:r>
            <a:endParaRPr lang="en-US" sz="1100" kern="1200" dirty="0" smtClean="0">
              <a:solidFill>
                <a:schemeClr val="accent2"/>
              </a:solidFill>
            </a:endParaRPr>
          </a:p>
          <a:p>
            <a:pPr marL="463550" lvl="0" indent="-354013" algn="ctr" defTabSz="1778000">
              <a:lnSpc>
                <a:spcPct val="90000"/>
              </a:lnSpc>
              <a:spcBef>
                <a:spcPct val="0"/>
              </a:spcBef>
              <a:spcAft>
                <a:spcPct val="35000"/>
              </a:spcAft>
            </a:pPr>
            <a:r>
              <a:rPr lang="en-US" sz="1100" kern="1200" dirty="0" smtClean="0"/>
              <a:t>  </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Where are we in our implementation?</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What do I hope to learn?</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What did I learn?</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What will I do with what I learned?</a:t>
            </a:r>
            <a:endParaRPr lang="en-US" sz="3000" kern="1200" dirty="0">
              <a:solidFill>
                <a:schemeClr val="accent2"/>
              </a:solidFill>
            </a:endParaRPr>
          </a:p>
        </p:txBody>
      </p:sp>
    </p:spTree>
    <p:extLst>
      <p:ext uri="{BB962C8B-B14F-4D97-AF65-F5344CB8AC3E}">
        <p14:creationId xmlns:p14="http://schemas.microsoft.com/office/powerpoint/2010/main" val="3739394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smtClean="0"/>
              <a:t>Components of IBRST</a:t>
            </a:r>
          </a:p>
        </p:txBody>
      </p:sp>
      <p:sp>
        <p:nvSpPr>
          <p:cNvPr id="88067" name="Content Placeholder 2"/>
          <p:cNvSpPr>
            <a:spLocks noGrp="1"/>
          </p:cNvSpPr>
          <p:nvPr>
            <p:ph idx="1"/>
          </p:nvPr>
        </p:nvSpPr>
        <p:spPr/>
        <p:txBody>
          <a:bodyPr/>
          <a:lstStyle/>
          <a:p>
            <a:r>
              <a:rPr lang="en-US" altLang="en-US" smtClean="0"/>
              <a:t>Scale—5 point foundation</a:t>
            </a:r>
          </a:p>
          <a:p>
            <a:pPr lvl="1"/>
            <a:r>
              <a:rPr lang="en-US" altLang="en-US" smtClean="0"/>
              <a:t>Can be flexible and add or subtract Likert scale points</a:t>
            </a:r>
          </a:p>
          <a:p>
            <a:pPr lvl="1"/>
            <a:r>
              <a:rPr lang="en-US" altLang="en-US" smtClean="0"/>
              <a:t>Can be creative and use columns/rows for different time periods/people, etc.</a:t>
            </a:r>
          </a:p>
          <a:p>
            <a:r>
              <a:rPr lang="en-US" altLang="en-US" smtClean="0"/>
              <a:t>Key—Vital for teacher </a:t>
            </a:r>
          </a:p>
          <a:p>
            <a:pPr lvl="1"/>
            <a:r>
              <a:rPr lang="en-US" altLang="en-US" smtClean="0"/>
              <a:t>Definition of behavior</a:t>
            </a:r>
          </a:p>
          <a:p>
            <a:pPr lvl="1"/>
            <a:r>
              <a:rPr lang="en-US" altLang="en-US" smtClean="0"/>
              <a:t>Directions—over what time period of day will they be rating the behavior?  What do each of the anchor points represent as perceptual estimates?</a:t>
            </a:r>
          </a:p>
          <a:p>
            <a:r>
              <a:rPr lang="en-US" altLang="en-US" smtClean="0"/>
              <a:t>Practice</a:t>
            </a:r>
          </a:p>
          <a:p>
            <a:pPr lvl="1"/>
            <a:r>
              <a:rPr lang="en-US" altLang="en-US" smtClean="0"/>
              <a:t>After setting up, ask teacher to rate student</a:t>
            </a:r>
            <a:r>
              <a:rPr lang="ja-JP" altLang="en-US" smtClean="0"/>
              <a:t>’</a:t>
            </a:r>
            <a:r>
              <a:rPr lang="en-US" altLang="ja-JP" smtClean="0"/>
              <a:t>s behavior from earlier in the day or previous day</a:t>
            </a:r>
          </a:p>
          <a:p>
            <a:pPr lvl="1"/>
            <a:r>
              <a:rPr lang="en-US" altLang="en-US" smtClean="0"/>
              <a:t>Adjust if necessary</a:t>
            </a:r>
          </a:p>
          <a:p>
            <a:pPr lvl="1"/>
            <a:endParaRPr lang="en-US" altLang="en-US" smtClean="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61420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92163" name="Text Box 3"/>
          <p:cNvSpPr txBox="1">
            <a:spLocks noChangeArrowheads="1"/>
          </p:cNvSpPr>
          <p:nvPr/>
        </p:nvSpPr>
        <p:spPr bwMode="auto">
          <a:xfrm>
            <a:off x="1736725" y="16367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p:txBody>
      </p:sp>
      <p:sp>
        <p:nvSpPr>
          <p:cNvPr id="92164" name="Rectangle 4"/>
          <p:cNvSpPr>
            <a:spLocks noChangeArrowheads="1"/>
          </p:cNvSpPr>
          <p:nvPr/>
        </p:nvSpPr>
        <p:spPr bwMode="auto">
          <a:xfrm>
            <a:off x="-92075" y="3055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92165" name="Rectangle 5"/>
          <p:cNvSpPr>
            <a:spLocks noChangeArrowheads="1"/>
          </p:cNvSpPr>
          <p:nvPr/>
        </p:nvSpPr>
        <p:spPr bwMode="auto">
          <a:xfrm>
            <a:off x="457200" y="223838"/>
            <a:ext cx="841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dirty="0">
                <a:latin typeface="Arial" panose="020B0604020202020204" pitchFamily="34" charset="0"/>
                <a:cs typeface="Times New Roman" panose="02020603050405020304" pitchFamily="18" charset="0"/>
              </a:rPr>
              <a:t>Case </a:t>
            </a:r>
            <a:r>
              <a:rPr lang="en-US" altLang="en-US" sz="2800" b="1" dirty="0" smtClean="0">
                <a:latin typeface="Arial" panose="020B0604020202020204" pitchFamily="34" charset="0"/>
                <a:cs typeface="Times New Roman" panose="02020603050405020304" pitchFamily="18" charset="0"/>
              </a:rPr>
              <a:t>Study 1- </a:t>
            </a:r>
            <a:r>
              <a:rPr lang="en-US" altLang="en-US" sz="2800" b="1" dirty="0">
                <a:latin typeface="Arial" panose="020B0604020202020204" pitchFamily="34" charset="0"/>
                <a:cs typeface="Times New Roman" panose="02020603050405020304" pitchFamily="18" charset="0"/>
              </a:rPr>
              <a:t>Mike: Behavior Rating Scale    </a:t>
            </a:r>
            <a:endParaRPr lang="en-US" altLang="en-US" sz="2800" dirty="0">
              <a:latin typeface="Arial" panose="020B0604020202020204" pitchFamily="34" charset="0"/>
              <a:cs typeface="Times New Roman" panose="02020603050405020304" pitchFamily="18" charset="0"/>
            </a:endParaRPr>
          </a:p>
          <a:p>
            <a:pPr algn="ctr">
              <a:spcBef>
                <a:spcPct val="0"/>
              </a:spcBef>
              <a:buFontTx/>
              <a:buNone/>
            </a:pPr>
            <a:r>
              <a:rPr lang="en-US" altLang="en-US" sz="1400" dirty="0">
                <a:latin typeface="Arial" panose="020B0604020202020204" pitchFamily="34" charset="0"/>
                <a:cs typeface="Times New Roman" panose="02020603050405020304" pitchFamily="18" charset="0"/>
              </a:rPr>
              <a:t>								</a:t>
            </a:r>
          </a:p>
        </p:txBody>
      </p:sp>
      <p:graphicFrame>
        <p:nvGraphicFramePr>
          <p:cNvPr id="44135" name="Group 103"/>
          <p:cNvGraphicFramePr>
            <a:graphicFrameLocks noGrp="1"/>
          </p:cNvGraphicFramePr>
          <p:nvPr>
            <p:ph idx="4294967295"/>
            <p:extLst>
              <p:ext uri="{D42A27DB-BD31-4B8C-83A1-F6EECF244321}">
                <p14:modId xmlns:p14="http://schemas.microsoft.com/office/powerpoint/2010/main" val="4029086197"/>
              </p:ext>
            </p:extLst>
          </p:nvPr>
        </p:nvGraphicFramePr>
        <p:xfrm>
          <a:off x="152400" y="838200"/>
          <a:ext cx="8610599" cy="5791200"/>
        </p:xfrm>
        <a:graphic>
          <a:graphicData uri="http://schemas.openxmlformats.org/drawingml/2006/table">
            <a:tbl>
              <a:tblPr/>
              <a:tblGrid>
                <a:gridCol w="1509846"/>
                <a:gridCol w="2411766"/>
                <a:gridCol w="387011"/>
                <a:gridCol w="391995"/>
                <a:gridCol w="391995"/>
                <a:gridCol w="390334"/>
                <a:gridCol w="391995"/>
                <a:gridCol w="391995"/>
                <a:gridCol w="390333"/>
                <a:gridCol w="390334"/>
                <a:gridCol w="390333"/>
                <a:gridCol w="390334"/>
                <a:gridCol w="391995"/>
                <a:gridCol w="390333"/>
              </a:tblGrid>
              <a:tr h="488179">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Behavior</a:t>
                      </a:r>
                      <a:endPar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endPar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1386080">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Screaming</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7-8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5-6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3-4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0-2 times</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1365159">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Hitting</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6-7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4-5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2-3 times</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0-1 times </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1279727">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Expressing Frustration</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40%+</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30-40%</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20-30%</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10-20%</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0-10%</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1272055">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Transition to Non-preferred</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Whimper or squeal</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Louder than indoor voice</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Outdoor play voice</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Louder than outdoor play</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Ear penetrating</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
        <p:nvSpPr>
          <p:cNvPr id="92258" name="TextBox 6"/>
          <p:cNvSpPr txBox="1">
            <a:spLocks noChangeArrowheads="1"/>
          </p:cNvSpPr>
          <p:nvPr/>
        </p:nvSpPr>
        <p:spPr bwMode="auto">
          <a:xfrm rot="-5400000">
            <a:off x="3470275" y="901008"/>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400" dirty="0">
                <a:latin typeface="Arial" panose="020B0604020202020204" pitchFamily="34" charset="0"/>
              </a:rPr>
              <a:t>    01/15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altLang="en-US" smtClean="0"/>
              <a:t>IBRST—Key for Mike</a:t>
            </a:r>
          </a:p>
        </p:txBody>
      </p:sp>
      <p:sp>
        <p:nvSpPr>
          <p:cNvPr id="98307" name="Content Placeholder 2"/>
          <p:cNvSpPr>
            <a:spLocks noGrp="1"/>
          </p:cNvSpPr>
          <p:nvPr>
            <p:ph idx="1"/>
          </p:nvPr>
        </p:nvSpPr>
        <p:spPr/>
        <p:txBody>
          <a:bodyPr>
            <a:normAutofit/>
          </a:bodyPr>
          <a:lstStyle/>
          <a:p>
            <a:pPr marL="0" indent="0" eaLnBrk="1" hangingPunct="1">
              <a:lnSpc>
                <a:spcPct val="80000"/>
              </a:lnSpc>
              <a:buFont typeface="Arial" panose="020B0604020202020204" pitchFamily="34" charset="0"/>
              <a:buNone/>
            </a:pPr>
            <a:r>
              <a:rPr lang="en-US" altLang="en-US" sz="1700" u="sng" dirty="0" smtClean="0"/>
              <a:t>Screaming</a:t>
            </a:r>
            <a:r>
              <a:rPr lang="en-US" altLang="en-US" sz="1700" dirty="0" smtClean="0"/>
              <a:t>: Loud, high-pitched noise heard outside the classroom.  </a:t>
            </a:r>
            <a:r>
              <a:rPr lang="en-US" altLang="en-US" sz="1700" i="1" dirty="0" smtClean="0"/>
              <a:t>Rate your perception of Mike’s screaming episodes over the entire day.  </a:t>
            </a:r>
            <a:r>
              <a:rPr lang="en-US" altLang="en-US" sz="1700" dirty="0" smtClean="0"/>
              <a:t>5 = Terrible day; 4 = Typical bad day; 3 = So-So day; 2 = Good day; 1 = Fantastic day.</a:t>
            </a:r>
          </a:p>
          <a:p>
            <a:pPr marL="0" indent="0" eaLnBrk="1" hangingPunct="1">
              <a:lnSpc>
                <a:spcPct val="80000"/>
              </a:lnSpc>
              <a:buFont typeface="Arial" panose="020B0604020202020204" pitchFamily="34" charset="0"/>
              <a:buNone/>
            </a:pPr>
            <a:r>
              <a:rPr lang="en-US" altLang="en-US" sz="1700" u="sng" dirty="0" smtClean="0"/>
              <a:t>Hitting:</a:t>
            </a:r>
            <a:r>
              <a:rPr lang="en-US" altLang="en-US" sz="1700" dirty="0" smtClean="0"/>
              <a:t> </a:t>
            </a:r>
            <a:r>
              <a:rPr lang="en-US" altLang="en-US" sz="1700" dirty="0"/>
              <a:t>T</a:t>
            </a:r>
            <a:r>
              <a:rPr lang="en-US" altLang="en-US" sz="1700" dirty="0" smtClean="0"/>
              <a:t>ouching peers or adults with open hand, fist, foot, or object while screaming.  </a:t>
            </a:r>
            <a:r>
              <a:rPr lang="en-US" altLang="en-US" sz="1700" i="1" dirty="0" smtClean="0"/>
              <a:t>Rate your perception of Mike’s hitting episodes over the entire day.</a:t>
            </a:r>
            <a:r>
              <a:rPr lang="en-US" altLang="en-US" sz="1700" dirty="0" smtClean="0"/>
              <a:t> 5 = Terrible day; 4 = Typical bad day; 3 = So-So day; 2 = Good day; 1 = Fantastic day.</a:t>
            </a:r>
          </a:p>
          <a:p>
            <a:pPr marL="0" indent="0" eaLnBrk="1" hangingPunct="1">
              <a:lnSpc>
                <a:spcPct val="80000"/>
              </a:lnSpc>
              <a:buFont typeface="Arial" panose="020B0604020202020204" pitchFamily="34" charset="0"/>
              <a:buNone/>
            </a:pPr>
            <a:r>
              <a:rPr lang="en-US" altLang="en-US" sz="1700" u="sng" dirty="0" smtClean="0"/>
              <a:t>Expressing frustration:</a:t>
            </a:r>
            <a:r>
              <a:rPr lang="en-US" altLang="en-US" sz="1700" dirty="0" smtClean="0"/>
              <a:t> Using communication (voice output device, signs, pictures) to request a break or attention. </a:t>
            </a:r>
            <a:r>
              <a:rPr lang="en-US" altLang="en-US" sz="1700" i="1" dirty="0" smtClean="0"/>
              <a:t>Rate your perception of the percentage of opportunities Mike used appropriate communication</a:t>
            </a:r>
            <a:r>
              <a:rPr lang="en-US" altLang="en-US" sz="1700" dirty="0" smtClean="0"/>
              <a:t> 5 = Fantastic day; 4 = Good day; 3 = So-so day; 2 = Typical bad day; 1 = Terrible day</a:t>
            </a:r>
          </a:p>
          <a:p>
            <a:pPr marL="0" indent="0" eaLnBrk="1" hangingPunct="1">
              <a:lnSpc>
                <a:spcPct val="80000"/>
              </a:lnSpc>
              <a:buFont typeface="Arial" panose="020B0604020202020204" pitchFamily="34" charset="0"/>
              <a:buNone/>
            </a:pPr>
            <a:r>
              <a:rPr lang="en-US" altLang="en-US" sz="1700" u="sng" dirty="0" smtClean="0"/>
              <a:t>Transition to non-preferred:</a:t>
            </a:r>
            <a:r>
              <a:rPr lang="en-US" altLang="en-US" sz="1700" dirty="0" smtClean="0"/>
              <a:t>  Moving to non-preferred activity and engaging in communication at inside voice volume and pitch.  </a:t>
            </a:r>
            <a:r>
              <a:rPr lang="en-US" altLang="en-US" sz="1700" i="1" dirty="0" smtClean="0"/>
              <a:t>Rate your perception of the overall intensity of Mike’s transitioning behaviors. </a:t>
            </a:r>
            <a:r>
              <a:rPr lang="en-US" altLang="en-US" sz="1700" dirty="0" smtClean="0"/>
              <a:t>5 = Fantastic day; 4 = Good day; 3 = So-so day; 2 = Typical bad day; 1 = Terrible day</a:t>
            </a:r>
          </a:p>
          <a:p>
            <a:pPr marL="0" indent="0" eaLnBrk="1" hangingPunct="1">
              <a:lnSpc>
                <a:spcPct val="80000"/>
              </a:lnSpc>
              <a:buFont typeface="Arial" panose="020B0604020202020204" pitchFamily="34" charset="0"/>
              <a:buNone/>
            </a:pPr>
            <a:r>
              <a:rPr lang="en-US" altLang="en-US" sz="1700" u="sng" dirty="0" smtClean="0"/>
              <a:t> </a:t>
            </a:r>
          </a:p>
          <a:p>
            <a:pPr marL="0" indent="0" eaLnBrk="1" hangingPunct="1">
              <a:lnSpc>
                <a:spcPct val="80000"/>
              </a:lnSpc>
              <a:buFont typeface="Arial" panose="020B0604020202020204" pitchFamily="34" charset="0"/>
              <a:buNone/>
            </a:pPr>
            <a:endParaRPr lang="en-US" altLang="en-US" sz="1700" u="sng" dirty="0" smtClean="0"/>
          </a:p>
        </p:txBody>
      </p:sp>
    </p:spTree>
    <p:extLst>
      <p:ext uri="{BB962C8B-B14F-4D97-AF65-F5344CB8AC3E}">
        <p14:creationId xmlns:p14="http://schemas.microsoft.com/office/powerpoint/2010/main" val="2966203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533400" y="228600"/>
            <a:ext cx="8042275" cy="1336675"/>
          </a:xfrm>
        </p:spPr>
        <p:txBody>
          <a:bodyPr>
            <a:normAutofit/>
          </a:bodyPr>
          <a:lstStyle/>
          <a:p>
            <a:pPr eaLnBrk="1" hangingPunct="1"/>
            <a:r>
              <a:rPr lang="en-US" altLang="en-US" sz="3200" dirty="0" smtClean="0"/>
              <a:t>IBRST Psychometrics</a:t>
            </a:r>
          </a:p>
        </p:txBody>
      </p:sp>
      <p:sp>
        <p:nvSpPr>
          <p:cNvPr id="94211" name="Content Placeholder 2"/>
          <p:cNvSpPr>
            <a:spLocks noGrp="1"/>
          </p:cNvSpPr>
          <p:nvPr>
            <p:ph idx="1"/>
          </p:nvPr>
        </p:nvSpPr>
        <p:spPr>
          <a:xfrm>
            <a:off x="533400" y="1752600"/>
            <a:ext cx="8042275" cy="3733800"/>
          </a:xfrm>
        </p:spPr>
        <p:txBody>
          <a:bodyPr>
            <a:normAutofit fontScale="92500" lnSpcReduction="10000"/>
          </a:bodyPr>
          <a:lstStyle/>
          <a:p>
            <a:pPr eaLnBrk="1" hangingPunct="1"/>
            <a:r>
              <a:rPr lang="en-US" altLang="en-US" dirty="0" smtClean="0">
                <a:latin typeface="Century Gothic" panose="020B0502020202020204" pitchFamily="34" charset="0"/>
              </a:rPr>
              <a:t>Kappa coefficients of:</a:t>
            </a:r>
          </a:p>
          <a:p>
            <a:pPr lvl="1" eaLnBrk="1" hangingPunct="1"/>
            <a:r>
              <a:rPr lang="en-US" altLang="en-US" dirty="0" smtClean="0">
                <a:latin typeface="Century Gothic" panose="020B0502020202020204" pitchFamily="34" charset="0"/>
              </a:rPr>
              <a:t>Problem Behavior 1 (n = 105):  .82</a:t>
            </a:r>
          </a:p>
          <a:p>
            <a:pPr lvl="1" eaLnBrk="1" hangingPunct="1"/>
            <a:r>
              <a:rPr lang="en-US" altLang="en-US" dirty="0" smtClean="0">
                <a:latin typeface="Century Gothic" panose="020B0502020202020204" pitchFamily="34" charset="0"/>
              </a:rPr>
              <a:t>Problem Behavior 2 (n = 90) :  .77</a:t>
            </a:r>
          </a:p>
          <a:p>
            <a:pPr lvl="1" eaLnBrk="1" hangingPunct="1"/>
            <a:r>
              <a:rPr lang="en-US" altLang="en-US" dirty="0" smtClean="0">
                <a:latin typeface="Century Gothic" panose="020B0502020202020204" pitchFamily="34" charset="0"/>
              </a:rPr>
              <a:t>Appropriate Behavior 1 (n = 103):  .65</a:t>
            </a:r>
          </a:p>
          <a:p>
            <a:pPr lvl="1"/>
            <a:r>
              <a:rPr lang="en-US" altLang="en-US" dirty="0" smtClean="0">
                <a:latin typeface="Century Gothic" panose="020B0502020202020204" pitchFamily="34" charset="0"/>
              </a:rPr>
              <a:t>Appropriate Behavior 2 (n = 56):  .76 </a:t>
            </a:r>
            <a:r>
              <a:rPr lang="en-US" altLang="en-US" dirty="0">
                <a:latin typeface="Century Gothic" panose="020B0502020202020204" pitchFamily="34" charset="0"/>
              </a:rPr>
              <a:t>(Iovannone, </a:t>
            </a:r>
            <a:r>
              <a:rPr lang="en-US" altLang="en-US" dirty="0" err="1">
                <a:latin typeface="Century Gothic" panose="020B0502020202020204" pitchFamily="34" charset="0"/>
              </a:rPr>
              <a:t>Greebaum</a:t>
            </a:r>
            <a:r>
              <a:rPr lang="en-US" altLang="en-US" dirty="0">
                <a:latin typeface="Century Gothic" panose="020B0502020202020204" pitchFamily="34" charset="0"/>
              </a:rPr>
              <a:t>, Wang, Kincaid, &amp; Dunlap, 2014)</a:t>
            </a:r>
            <a:endParaRPr lang="en-US" altLang="en-US" dirty="0" smtClean="0">
              <a:latin typeface="Century Gothic" panose="020B0502020202020204" pitchFamily="34" charset="0"/>
            </a:endParaRPr>
          </a:p>
          <a:p>
            <a:r>
              <a:rPr lang="en-US" altLang="en-US" dirty="0" smtClean="0">
                <a:latin typeface="Century Gothic" panose="020B0502020202020204" pitchFamily="34" charset="0"/>
              </a:rPr>
              <a:t>Convergent Validity</a:t>
            </a:r>
          </a:p>
          <a:p>
            <a:pPr lvl="1"/>
            <a:r>
              <a:rPr lang="en-US" dirty="0">
                <a:latin typeface="Century Gothic" panose="020B0502020202020204" pitchFamily="34" charset="0"/>
              </a:rPr>
              <a:t>In recent multiple baseline study, </a:t>
            </a:r>
          </a:p>
          <a:p>
            <a:pPr lvl="2"/>
            <a:r>
              <a:rPr lang="en-US" dirty="0">
                <a:latin typeface="Century Gothic" panose="020B0502020202020204" pitchFamily="34" charset="0"/>
              </a:rPr>
              <a:t>Problem Behavior-74% of ratings in exact agreement, 16% within one scaled score</a:t>
            </a:r>
          </a:p>
          <a:p>
            <a:pPr lvl="2"/>
            <a:r>
              <a:rPr lang="en-US" dirty="0">
                <a:latin typeface="Century Gothic" panose="020B0502020202020204" pitchFamily="34" charset="0"/>
              </a:rPr>
              <a:t>Appropriate Behavior-75% exact agreement, 14% within one scaled score.</a:t>
            </a:r>
          </a:p>
          <a:p>
            <a:pPr lvl="1"/>
            <a:r>
              <a:rPr lang="en-US" dirty="0" smtClean="0">
                <a:latin typeface="Century Gothic" panose="020B0502020202020204" pitchFamily="34" charset="0"/>
              </a:rPr>
              <a:t>Cohen’s </a:t>
            </a:r>
            <a:r>
              <a:rPr lang="en-US" dirty="0">
                <a:latin typeface="Century Gothic" panose="020B0502020202020204" pitchFamily="34" charset="0"/>
              </a:rPr>
              <a:t>Kappa = 0.70 (</a:t>
            </a:r>
            <a:r>
              <a:rPr lang="en-US" i="1" dirty="0">
                <a:latin typeface="Century Gothic" panose="020B0502020202020204" pitchFamily="34" charset="0"/>
              </a:rPr>
              <a:t>p</a:t>
            </a:r>
            <a:r>
              <a:rPr lang="en-US" dirty="0">
                <a:latin typeface="Century Gothic" panose="020B0502020202020204" pitchFamily="34" charset="0"/>
              </a:rPr>
              <a:t>&lt;0.001)</a:t>
            </a:r>
          </a:p>
          <a:p>
            <a:pPr lvl="1"/>
            <a:endParaRPr lang="en-US" dirty="0">
              <a:latin typeface="Century Gothic" panose="020B0502020202020204" pitchFamily="34" charset="0"/>
            </a:endParaRPr>
          </a:p>
          <a:p>
            <a:pPr marL="41148" lvl="1" indent="0">
              <a:buNone/>
            </a:pPr>
            <a:r>
              <a:rPr lang="en-US" sz="1400" dirty="0">
                <a:latin typeface="Century Gothic" panose="020B0502020202020204" pitchFamily="34" charset="0"/>
              </a:rPr>
              <a:t>Barnes, 2015</a:t>
            </a:r>
          </a:p>
          <a:p>
            <a:endParaRPr lang="en-US" altLang="en-US" dirty="0" smtClean="0">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mtClean="0"/>
              <a:t>Step 2: </a:t>
            </a:r>
            <a:br>
              <a:rPr lang="en-US" smtClean="0"/>
            </a:br>
            <a:r>
              <a:rPr lang="en-US" smtClean="0"/>
              <a:t>Functional behavior assessment</a:t>
            </a:r>
            <a:endParaRPr lang="en-US" dirty="0"/>
          </a:p>
        </p:txBody>
      </p:sp>
      <p:sp>
        <p:nvSpPr>
          <p:cNvPr id="3" name="Subtitle 2"/>
          <p:cNvSpPr>
            <a:spLocks noGrp="1"/>
          </p:cNvSpPr>
          <p:nvPr>
            <p:ph type="subTitle" idx="1"/>
          </p:nvPr>
        </p:nvSpPr>
        <p:spPr/>
        <p:txBody>
          <a:bodyPr/>
          <a:lstStyle/>
          <a:p>
            <a:r>
              <a:rPr lang="en-US" smtClean="0"/>
              <a:t>Analyze the Problem</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smtClean="0"/>
              <a:t>Step 2: PTR Assessment (FBA)</a:t>
            </a:r>
            <a:br>
              <a:rPr lang="en-US" smtClean="0"/>
            </a:br>
            <a:r>
              <a:rPr lang="en-US" smtClean="0"/>
              <a:t>               Problem Analysis</a:t>
            </a:r>
            <a:endParaRPr lang="en-US" dirty="0"/>
          </a:p>
        </p:txBody>
      </p:sp>
      <p:sp>
        <p:nvSpPr>
          <p:cNvPr id="54275" name="Rectangle 3"/>
          <p:cNvSpPr>
            <a:spLocks noGrp="1" noChangeArrowheads="1"/>
          </p:cNvSpPr>
          <p:nvPr>
            <p:ph idx="1"/>
          </p:nvPr>
        </p:nvSpPr>
        <p:spPr/>
        <p:txBody>
          <a:bodyPr>
            <a:normAutofit/>
          </a:bodyPr>
          <a:lstStyle/>
          <a:p>
            <a:r>
              <a:rPr lang="en-US" dirty="0" smtClean="0"/>
              <a:t>PTR Assessment (FBA) </a:t>
            </a:r>
          </a:p>
          <a:p>
            <a:pPr lvl="1"/>
            <a:r>
              <a:rPr lang="en-US" dirty="0" smtClean="0"/>
              <a:t>Prevent:  Antecedents/triggers of problem behavior</a:t>
            </a:r>
          </a:p>
          <a:p>
            <a:pPr lvl="1"/>
            <a:r>
              <a:rPr lang="en-US" dirty="0" smtClean="0"/>
              <a:t>Teach: Function(s) of problem behavior, possible replacement behaviors</a:t>
            </a:r>
          </a:p>
          <a:p>
            <a:pPr lvl="1"/>
            <a:r>
              <a:rPr lang="en-US" dirty="0" smtClean="0"/>
              <a:t>Reinforce: Consequences associated with problem behavior, possible </a:t>
            </a:r>
            <a:r>
              <a:rPr lang="en-US" dirty="0" err="1" smtClean="0"/>
              <a:t>reinforcers</a:t>
            </a:r>
            <a:endParaRPr lang="en-US" dirty="0" smtClean="0"/>
          </a:p>
          <a:p>
            <a:r>
              <a:rPr lang="en-US" dirty="0" smtClean="0"/>
              <a:t>Assessment form completed by each team member </a:t>
            </a:r>
          </a:p>
          <a:p>
            <a:r>
              <a:rPr lang="en-US" dirty="0" smtClean="0"/>
              <a:t>Facilitator summarizes input on Assessment Summary Table and develops draft  hypothesis</a:t>
            </a:r>
          </a:p>
          <a:p>
            <a:r>
              <a:rPr lang="en-US" dirty="0" smtClean="0"/>
              <a:t>Team reaches consensus</a:t>
            </a:r>
          </a:p>
          <a:p>
            <a:r>
              <a:rPr lang="en-US" dirty="0" smtClean="0"/>
              <a:t>Facilitator has conducted at least ONE direct observation of student and context prior to this step </a:t>
            </a:r>
          </a:p>
        </p:txBody>
      </p:sp>
      <p:sp>
        <p:nvSpPr>
          <p:cNvPr id="114692" name="Slide Number Placeholder 3"/>
          <p:cNvSpPr txBox="1">
            <a:spLocks noGrp="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6B959D28-A57A-4AEC-843F-17A43876FEF3}" type="slidenum">
              <a:rPr lang="en-US" altLang="en-US" sz="1000">
                <a:latin typeface="Arial" panose="020B0604020202020204" pitchFamily="34" charset="0"/>
              </a:rPr>
              <a:pPr algn="r" eaLnBrk="1" hangingPunct="1">
                <a:spcBef>
                  <a:spcPct val="0"/>
                </a:spcBef>
                <a:buFontTx/>
                <a:buNone/>
              </a:pPr>
              <a:t>25</a:t>
            </a:fld>
            <a:endParaRPr lang="en-US" altLang="en-US" sz="10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09" name="Title 1"/>
          <p:cNvSpPr>
            <a:spLocks noGrp="1"/>
          </p:cNvSpPr>
          <p:nvPr>
            <p:ph type="title"/>
          </p:nvPr>
        </p:nvSpPr>
        <p:spPr>
          <a:xfrm>
            <a:off x="1066800" y="381000"/>
            <a:ext cx="6965950" cy="1201738"/>
          </a:xfrm>
        </p:spPr>
        <p:txBody>
          <a:bodyPr rtlCol="0">
            <a:normAutofit fontScale="90000"/>
          </a:bodyPr>
          <a:lstStyle/>
          <a:p>
            <a:pPr eaLnBrk="1" fontAlgn="auto" hangingPunct="1">
              <a:spcAft>
                <a:spcPts val="0"/>
              </a:spcAft>
              <a:defRPr/>
            </a:pPr>
            <a:r>
              <a:rPr lang="en-US" sz="3600" dirty="0">
                <a:latin typeface="Century Gothic" charset="0"/>
                <a:ea typeface="+mj-ea"/>
                <a:cs typeface="+mj-cs"/>
              </a:rPr>
              <a:t>Completing the PTR Assessment Organization </a:t>
            </a:r>
            <a:r>
              <a:rPr lang="en-US" sz="3600" dirty="0" smtClean="0">
                <a:latin typeface="Century Gothic" charset="0"/>
                <a:ea typeface="+mj-ea"/>
                <a:cs typeface="+mj-cs"/>
              </a:rPr>
              <a:t>Table and Hypothesis</a:t>
            </a:r>
            <a:endParaRPr lang="en-US" sz="3600" dirty="0">
              <a:latin typeface="Century Gothic" charset="0"/>
              <a:ea typeface="+mj-ea"/>
              <a:cs typeface="+mj-cs"/>
            </a:endParaRPr>
          </a:p>
        </p:txBody>
      </p:sp>
      <p:pic>
        <p:nvPicPr>
          <p:cNvPr id="119811" name="Picture 2"/>
          <p:cNvPicPr>
            <a:picLocks noChangeAspect="1" noChangeArrowheads="1"/>
          </p:cNvPicPr>
          <p:nvPr/>
        </p:nvPicPr>
        <p:blipFill>
          <a:blip r:embed="rId3">
            <a:extLst>
              <a:ext uri="{28A0092B-C50C-407E-A947-70E740481C1C}">
                <a14:useLocalDpi xmlns:a14="http://schemas.microsoft.com/office/drawing/2010/main" val="0"/>
              </a:ext>
            </a:extLst>
          </a:blip>
          <a:srcRect l="20625" t="22000" r="21249" b="11000"/>
          <a:stretch>
            <a:fillRect/>
          </a:stretch>
        </p:blipFill>
        <p:spPr bwMode="auto">
          <a:xfrm>
            <a:off x="457200" y="1524000"/>
            <a:ext cx="830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81000" y="0"/>
            <a:ext cx="8763000" cy="1096963"/>
          </a:xfrm>
        </p:spPr>
        <p:txBody>
          <a:bodyPr anchor="b">
            <a:normAutofit/>
          </a:bodyPr>
          <a:lstStyle/>
          <a:p>
            <a:pPr eaLnBrk="1" hangingPunct="1">
              <a:defRPr/>
            </a:pPr>
            <a:r>
              <a:rPr lang="en-US" altLang="en-US" sz="1400" smtClean="0"/>
              <a:t/>
            </a:r>
            <a:br>
              <a:rPr lang="en-US" altLang="en-US" sz="1400" smtClean="0"/>
            </a:br>
            <a:r>
              <a:rPr lang="en-US" altLang="en-US" sz="1400" smtClean="0"/>
              <a:t/>
            </a:r>
            <a:br>
              <a:rPr lang="en-US" altLang="en-US" sz="1400" smtClean="0"/>
            </a:br>
            <a:r>
              <a:rPr lang="en-US" altLang="en-US" sz="2300" smtClean="0"/>
              <a:t>Step 2: Case Study – Mike</a:t>
            </a:r>
            <a:br>
              <a:rPr lang="en-US" altLang="en-US" sz="2300" smtClean="0"/>
            </a:br>
            <a:r>
              <a:rPr lang="en-US" altLang="en-US" sz="2300" smtClean="0"/>
              <a:t>Assessment Summary Table of Problem Behavior</a:t>
            </a:r>
          </a:p>
        </p:txBody>
      </p:sp>
      <p:graphicFrame>
        <p:nvGraphicFramePr>
          <p:cNvPr id="54295" name="Group 23"/>
          <p:cNvGraphicFramePr>
            <a:graphicFrameLocks noGrp="1"/>
          </p:cNvGraphicFramePr>
          <p:nvPr/>
        </p:nvGraphicFramePr>
        <p:xfrm>
          <a:off x="76200" y="1219200"/>
          <a:ext cx="8915400" cy="5265738"/>
        </p:xfrm>
        <a:graphic>
          <a:graphicData uri="http://schemas.openxmlformats.org/drawingml/2006/table">
            <a:tbl>
              <a:tblPr/>
              <a:tblGrid>
                <a:gridCol w="469900"/>
                <a:gridCol w="3675063"/>
                <a:gridCol w="2268537"/>
                <a:gridCol w="2501900"/>
              </a:tblGrid>
              <a:tr h="846138">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marL="742950" indent="-285750"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marL="742950" indent="-285750"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1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Antecedent/Prevention Data</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marL="742950" indent="-285750"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1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Teach/Function Data</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marL="742950" indent="-285750"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1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Consequences/ Reinforce Data</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9600">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marL="742950" indent="-285750"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03" marB="45703" vert="eaVert"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Non-preferred tasks</a:t>
                      </a:r>
                    </a:p>
                    <a:p>
                      <a:pPr marL="457200" marR="0" lvl="1" indent="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Reading, Math—when in a group</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Other students upset/mad</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Teacher attending to others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Transition</a:t>
                      </a:r>
                    </a:p>
                    <a:p>
                      <a:pPr marL="457200" marR="0" lvl="1" indent="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Preferred (one-one) to</a:t>
                      </a:r>
                    </a:p>
                    <a:p>
                      <a:pPr marL="457200" marR="0" lvl="1" indent="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non-preferred (group reading/math)</a:t>
                      </a:r>
                    </a:p>
                    <a:p>
                      <a:pPr marL="457200" marR="0" lvl="1" indent="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Change in schedule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Denied item, told no, or to</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fix something</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1"/>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Gain attention</a:t>
                      </a:r>
                    </a:p>
                    <a:p>
                      <a:pPr marL="457200" marR="0" lvl="1" indent="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n"/>
                        <a:tabLst/>
                      </a:pPr>
                      <a:r>
                        <a:rPr kumimoji="0" lang="en-US" altLang="en-US" sz="2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Peers, adults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Delay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Access to items</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2000"/>
                        </a:spcBef>
                        <a:buClr>
                          <a:srgbClr val="404040"/>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1pPr>
                      <a:lvl2pPr marL="742950" indent="-285750" eaLnBrk="0" hangingPunct="0">
                        <a:spcBef>
                          <a:spcPts val="600"/>
                        </a:spcBef>
                        <a:buClr>
                          <a:srgbClr val="B0BCC1"/>
                        </a:buClr>
                        <a:buFont typeface="Arial" panose="020B0604020202020204" pitchFamily="34" charset="0"/>
                        <a:defRPr sz="2000">
                          <a:solidFill>
                            <a:srgbClr val="404040"/>
                          </a:solidFill>
                          <a:latin typeface="Calisto MT" panose="02040603050505030304" pitchFamily="18" charset="0"/>
                          <a:ea typeface="MS PGothic" panose="020B0600070205080204" pitchFamily="34" charset="-128"/>
                        </a:defRPr>
                      </a:lvl2pPr>
                      <a:lvl3pPr marL="1143000" indent="-228600" eaLnBrk="0" hangingPunct="0">
                        <a:spcBef>
                          <a:spcPts val="600"/>
                        </a:spcBef>
                        <a:buClr>
                          <a:srgbClr val="404040"/>
                        </a:buClr>
                        <a:buFont typeface="Arial" panose="020B0604020202020204" pitchFamily="34" charset="0"/>
                        <a:defRPr>
                          <a:solidFill>
                            <a:srgbClr val="404040"/>
                          </a:solidFill>
                          <a:latin typeface="Calisto MT" panose="02040603050505030304" pitchFamily="18" charset="0"/>
                          <a:ea typeface="MS PGothic" panose="020B0600070205080204" pitchFamily="34" charset="-128"/>
                        </a:defRPr>
                      </a:lvl3pPr>
                      <a:lvl4pPr marL="1600200" indent="-228600" eaLnBrk="0" hangingPunct="0">
                        <a:spcBef>
                          <a:spcPts val="600"/>
                        </a:spcBef>
                        <a:buClr>
                          <a:srgbClr val="B0BCC1"/>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4pPr>
                      <a:lvl5pPr marL="2057400" indent="-228600" eaLnBrk="0" hangingPunct="0">
                        <a:spcBef>
                          <a:spcPts val="600"/>
                        </a:spcBef>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defRPr sz="1600">
                          <a:solidFill>
                            <a:srgbClr val="404040"/>
                          </a:solidFill>
                          <a:latin typeface="Calisto MT" panose="0204060305050503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Redirected</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Reprimanded</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Calm/soothe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Personal space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Later must</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complete task</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Char char="n"/>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Loss of or delay in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reinforcement</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4468" name="Text Box 20"/>
          <p:cNvSpPr txBox="1">
            <a:spLocks noChangeArrowheads="1"/>
          </p:cNvSpPr>
          <p:nvPr/>
        </p:nvSpPr>
        <p:spPr bwMode="auto">
          <a:xfrm rot="-5400000">
            <a:off x="-1714500" y="40005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rgbClr val="404040"/>
              </a:buClr>
              <a:buFont typeface="Arial" panose="020B0604020202020204" pitchFamily="34" charset="0"/>
              <a:buChar char="•"/>
              <a:defRPr sz="2400">
                <a:solidFill>
                  <a:srgbClr val="404040"/>
                </a:solidFill>
                <a:latin typeface="Calisto MT" panose="02040603050505030304" pitchFamily="18" charset="0"/>
                <a:ea typeface="MS PGothic" panose="020B0600070205080204" pitchFamily="34" charset="-128"/>
              </a:defRPr>
            </a:lvl1pPr>
            <a:lvl2pPr marL="742950" indent="-285750">
              <a:spcBef>
                <a:spcPts val="600"/>
              </a:spcBef>
              <a:buClr>
                <a:srgbClr val="B0BCC1"/>
              </a:buClr>
              <a:buFont typeface="Arial" panose="020B0604020202020204" pitchFamily="34" charset="0"/>
              <a:buChar char="•"/>
              <a:defRPr sz="2200">
                <a:solidFill>
                  <a:srgbClr val="404040"/>
                </a:solidFill>
                <a:latin typeface="Calisto MT" panose="02040603050505030304" pitchFamily="18" charset="0"/>
                <a:ea typeface="MS PGothic" panose="020B0600070205080204" pitchFamily="34" charset="-128"/>
              </a:defRPr>
            </a:lvl2pPr>
            <a:lvl3pPr marL="1143000" indent="-228600">
              <a:spcBef>
                <a:spcPts val="600"/>
              </a:spcBef>
              <a:buClr>
                <a:srgbClr val="404040"/>
              </a:buClr>
              <a:buFont typeface="Arial" panose="020B0604020202020204" pitchFamily="34" charset="0"/>
              <a:buChar char="•"/>
              <a:defRPr sz="2000">
                <a:solidFill>
                  <a:srgbClr val="404040"/>
                </a:solidFill>
                <a:latin typeface="Calisto MT" panose="02040603050505030304" pitchFamily="18" charset="0"/>
                <a:ea typeface="MS PGothic" panose="020B0600070205080204" pitchFamily="34" charset="-128"/>
              </a:defRPr>
            </a:lvl3pPr>
            <a:lvl4pPr marL="1600200" indent="-228600">
              <a:spcBef>
                <a:spcPts val="600"/>
              </a:spcBef>
              <a:buClr>
                <a:srgbClr val="B0BCC1"/>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4pPr>
            <a:lvl5pPr marL="2057400" indent="-228600">
              <a:spcBef>
                <a:spcPts val="600"/>
              </a:spcBef>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9pPr>
          </a:lstStyle>
          <a:p>
            <a:pPr algn="ctr" eaLnBrk="1" hangingPunct="1">
              <a:spcBef>
                <a:spcPct val="50000"/>
              </a:spcBef>
              <a:buClrTx/>
              <a:buFontTx/>
              <a:buNone/>
            </a:pPr>
            <a:r>
              <a:rPr lang="en-US" altLang="en-US">
                <a:solidFill>
                  <a:schemeClr val="tx1"/>
                </a:solidFill>
                <a:latin typeface="Arial" panose="020B0604020202020204" pitchFamily="34" charset="0"/>
              </a:rPr>
              <a:t>Screaming, Hitting</a:t>
            </a:r>
          </a:p>
        </p:txBody>
      </p:sp>
      <p:cxnSp>
        <p:nvCxnSpPr>
          <p:cNvPr id="3" name="Straight Connector 2"/>
          <p:cNvCxnSpPr/>
          <p:nvPr/>
        </p:nvCxnSpPr>
        <p:spPr>
          <a:xfrm>
            <a:off x="609600" y="3886200"/>
            <a:ext cx="8458200"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85800" y="5638800"/>
            <a:ext cx="8458200"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9302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762000" y="381000"/>
            <a:ext cx="8382000" cy="914400"/>
          </a:xfrm>
        </p:spPr>
        <p:txBody>
          <a:bodyPr anchor="b">
            <a:normAutofit fontScale="90000"/>
          </a:bodyPr>
          <a:lstStyle/>
          <a:p>
            <a:pPr eaLnBrk="1" hangingPunct="1"/>
            <a:r>
              <a:rPr lang="en-US" altLang="en-US" sz="2600" smtClean="0">
                <a:latin typeface="Arial" panose="020B0604020202020204" pitchFamily="34" charset="0"/>
              </a:rPr>
              <a:t>Step 2: Case Study – Mike</a:t>
            </a:r>
            <a:br>
              <a:rPr lang="en-US" altLang="en-US" sz="2600" smtClean="0">
                <a:latin typeface="Arial" panose="020B0604020202020204" pitchFamily="34" charset="0"/>
              </a:rPr>
            </a:br>
            <a:r>
              <a:rPr lang="en-US" altLang="en-US" sz="2600" smtClean="0">
                <a:latin typeface="Arial" panose="020B0604020202020204" pitchFamily="34" charset="0"/>
              </a:rPr>
              <a:t>Assessment Summary Table of Absence of Problem Behavior</a:t>
            </a:r>
          </a:p>
        </p:txBody>
      </p:sp>
      <p:graphicFrame>
        <p:nvGraphicFramePr>
          <p:cNvPr id="55320" name="Group 24"/>
          <p:cNvGraphicFramePr>
            <a:graphicFrameLocks noGrp="1"/>
          </p:cNvGraphicFramePr>
          <p:nvPr/>
        </p:nvGraphicFramePr>
        <p:xfrm>
          <a:off x="457200" y="1501775"/>
          <a:ext cx="8229600" cy="5041941"/>
        </p:xfrm>
        <a:graphic>
          <a:graphicData uri="http://schemas.openxmlformats.org/drawingml/2006/table">
            <a:tbl>
              <a:tblPr/>
              <a:tblGrid>
                <a:gridCol w="533400"/>
                <a:gridCol w="2438400"/>
                <a:gridCol w="2667000"/>
                <a:gridCol w="2590800"/>
              </a:tblGrid>
              <a:tr h="104908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Antecedent/ Prevention Data</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Teach Data</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Reinforce Data</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92817">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2000" b="0" i="0" u="none" strike="noStrike" cap="none" normalizeH="0" baseline="0" smtClean="0">
                        <a:ln>
                          <a:noFill/>
                        </a:ln>
                        <a:solidFill>
                          <a:schemeClr val="tx1"/>
                        </a:solidFill>
                        <a:effectLst/>
                        <a:latin typeface="Arial" pitchFamily="34" charset="0"/>
                      </a:endParaRPr>
                    </a:p>
                  </a:txBody>
                  <a:tcPr marT="45709" marB="45709" vert="eaVert"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Independent work</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One-on-one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   attention</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Specials</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Peer interaction</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Getting attention</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Raising hand</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Sharing attention</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Conversation skills</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Taking turns</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Waiting</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Self-management</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Asking for break</a:t>
                      </a:r>
                    </a:p>
                    <a:p>
                      <a:pPr marL="0" marR="0" lvl="0" indent="0" algn="l" defTabSz="914400" rtl="0" eaLnBrk="1" fontAlgn="base" latinLnBrk="0" hangingPunct="1">
                        <a:lnSpc>
                          <a:spcPct val="100000"/>
                        </a:lnSpc>
                        <a:spcBef>
                          <a:spcPct val="20000"/>
                        </a:spcBef>
                        <a:spcAft>
                          <a:spcPct val="0"/>
                        </a:spcAft>
                        <a:buClr>
                          <a:schemeClr val="tx1"/>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Expressing emotions</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Treasure box</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Movie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Attention</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Helping teacher</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Going to media</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b="0" i="0" u="none" strike="noStrike" cap="none" normalizeH="0" baseline="0" dirty="0" smtClean="0">
                          <a:ln>
                            <a:noFill/>
                          </a:ln>
                          <a:solidFill>
                            <a:schemeClr val="tx1"/>
                          </a:solidFill>
                          <a:effectLst/>
                          <a:latin typeface="Arial" pitchFamily="34" charset="0"/>
                        </a:rPr>
                        <a:t>   center</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Going outside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Walk</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000" b="0" i="0" u="none" strike="noStrike" cap="none" normalizeH="0" baseline="0" dirty="0" smtClean="0">
                          <a:ln>
                            <a:noFill/>
                          </a:ln>
                          <a:solidFill>
                            <a:schemeClr val="tx1"/>
                          </a:solidFill>
                          <a:effectLst/>
                          <a:latin typeface="Arial" pitchFamily="34" charset="0"/>
                        </a:rPr>
                        <a:t>Food</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2900" name="Text Box 83"/>
          <p:cNvSpPr txBox="1">
            <a:spLocks noChangeArrowheads="1"/>
          </p:cNvSpPr>
          <p:nvPr/>
        </p:nvSpPr>
        <p:spPr bwMode="auto">
          <a:xfrm rot="-5400000">
            <a:off x="-750887" y="3673475"/>
            <a:ext cx="3025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2000">
                <a:latin typeface="Arial" panose="020B0604020202020204" pitchFamily="34" charset="0"/>
              </a:rPr>
              <a:t>Absence of Screaming, HItting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0" y="152400"/>
            <a:ext cx="7543800" cy="762000"/>
          </a:xfrm>
        </p:spPr>
        <p:txBody>
          <a:bodyPr/>
          <a:lstStyle/>
          <a:p>
            <a:pPr eaLnBrk="1" hangingPunct="1"/>
            <a:r>
              <a:rPr lang="en-US" altLang="en-US" b="1" dirty="0" smtClean="0">
                <a:latin typeface="Century Gothic" panose="020B0502020202020204" pitchFamily="34" charset="0"/>
              </a:rPr>
              <a:t>Mike</a:t>
            </a:r>
            <a:r>
              <a:rPr lang="ja-JP" altLang="en-US" b="1" dirty="0" smtClean="0">
                <a:latin typeface="Century Gothic" panose="020B0502020202020204" pitchFamily="34" charset="0"/>
              </a:rPr>
              <a:t>’</a:t>
            </a:r>
            <a:r>
              <a:rPr lang="en-US" altLang="ja-JP" b="1" dirty="0" smtClean="0">
                <a:latin typeface="Century Gothic" panose="020B0502020202020204" pitchFamily="34" charset="0"/>
              </a:rPr>
              <a:t>s Hypotheses</a:t>
            </a:r>
            <a:endParaRPr lang="en-US" altLang="en-US" b="1" dirty="0" smtClean="0">
              <a:latin typeface="Century Gothic" panose="020B0502020202020204" pitchFamily="34" charset="0"/>
            </a:endParaRPr>
          </a:p>
        </p:txBody>
      </p:sp>
      <p:graphicFrame>
        <p:nvGraphicFramePr>
          <p:cNvPr id="562208" name="Group 32"/>
          <p:cNvGraphicFramePr>
            <a:graphicFrameLocks noGrp="1"/>
          </p:cNvGraphicFramePr>
          <p:nvPr>
            <p:ph idx="4294967295"/>
            <p:extLst>
              <p:ext uri="{D42A27DB-BD31-4B8C-83A1-F6EECF244321}">
                <p14:modId xmlns:p14="http://schemas.microsoft.com/office/powerpoint/2010/main" val="3939484956"/>
              </p:ext>
            </p:extLst>
          </p:nvPr>
        </p:nvGraphicFramePr>
        <p:xfrm>
          <a:off x="304800" y="982663"/>
          <a:ext cx="8229600" cy="5341937"/>
        </p:xfrm>
        <a:graphic>
          <a:graphicData uri="http://schemas.openxmlformats.org/drawingml/2006/table">
            <a:tbl>
              <a:tblPr/>
              <a:tblGrid>
                <a:gridCol w="791405"/>
                <a:gridCol w="3627976"/>
                <a:gridCol w="1753241"/>
                <a:gridCol w="2056978"/>
              </a:tblGrid>
              <a:tr h="51733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When….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he will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As a result…</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4617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 Mike is (a) asked to complete non-preferred tasks in small groups (Reading, Math), stop a preferred one-one activity or transition to a non-preferred group activity, or fix an error, or </a:t>
                      </a: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 When the teacher is attending to other students,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scream and hit.</a:t>
                      </a: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scream and hit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defRPr/>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 (a) delays the transition or non-preferred activity and (b) gets attention from teachers and peers</a:t>
                      </a: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 gets attention from teachers and peers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7842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20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60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 Mike is (a) asked to complete non-preferred tasks in small groups (Reading, Math), stop a preferred one-one activity or transition to a non-preferred group activity, or fix an error, or </a:t>
                      </a: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 When the teacher is attending to other students,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 express his frustration appropriately and (b) transition from preferred to non-preferred tasks</a:t>
                      </a: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Ask for attention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 (a) delays the transition or non-preferred activity and (b) gets attention from teachers and peers</a:t>
                      </a: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ts val="0"/>
                        </a:spcBef>
                        <a:spcAft>
                          <a:spcPct val="0"/>
                        </a:spcAft>
                        <a:buClr>
                          <a:schemeClr val="folHlink"/>
                        </a:buClr>
                        <a:buSzPct val="90000"/>
                        <a:buFont typeface="Wingdings" panose="05000000000000000000" pitchFamily="2" charset="2"/>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 gets attention from teachers and peers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31097" name="Text Box 59"/>
          <p:cNvSpPr txBox="1">
            <a:spLocks noChangeArrowheads="1"/>
          </p:cNvSpPr>
          <p:nvPr/>
        </p:nvSpPr>
        <p:spPr bwMode="auto">
          <a:xfrm rot="16200000" flipH="1">
            <a:off x="-554863" y="2323306"/>
            <a:ext cx="1998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en-US" sz="2000" b="1" dirty="0">
                <a:latin typeface="Arial" panose="020B0604020202020204" pitchFamily="34" charset="0"/>
              </a:rPr>
              <a:t>Inappropriate</a:t>
            </a:r>
          </a:p>
        </p:txBody>
      </p:sp>
      <p:sp>
        <p:nvSpPr>
          <p:cNvPr id="131098" name="Text Box 60"/>
          <p:cNvSpPr txBox="1">
            <a:spLocks noChangeArrowheads="1"/>
          </p:cNvSpPr>
          <p:nvPr/>
        </p:nvSpPr>
        <p:spPr bwMode="auto">
          <a:xfrm rot="16200000" flipH="1">
            <a:off x="-430244" y="4487862"/>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en-US" sz="2000" b="1" dirty="0">
                <a:latin typeface="Arial" panose="020B0604020202020204" pitchFamily="34" charset="0"/>
              </a:rPr>
              <a:t>Appropriate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636"/>
            <a:ext cx="9071992" cy="1171116"/>
          </a:xfrm>
        </p:spPr>
        <p:txBody>
          <a:bodyPr>
            <a:normAutofit fontScale="90000"/>
          </a:bodyPr>
          <a:lstStyle/>
          <a:p>
            <a:r>
              <a:rPr lang="en-US" sz="4400" dirty="0" smtClean="0"/>
              <a:t>Where are you </a:t>
            </a:r>
            <a:r>
              <a:rPr lang="en-US" sz="4400" smtClean="0"/>
              <a:t>in the implementation </a:t>
            </a:r>
            <a:r>
              <a:rPr lang="en-US" sz="4400" dirty="0" smtClean="0"/>
              <a:t>process?</a:t>
            </a:r>
            <a:br>
              <a:rPr lang="en-US" sz="4400" dirty="0" smtClean="0"/>
            </a:br>
            <a:r>
              <a:rPr lang="en-US" sz="2000" dirty="0" smtClean="0"/>
              <a:t> </a:t>
            </a:r>
            <a:r>
              <a:rPr lang="en-US" sz="1600" dirty="0" smtClean="0">
                <a:latin typeface="+mn-lt"/>
              </a:rPr>
              <a:t>Adapted from Fixsen &amp; </a:t>
            </a:r>
            <a:r>
              <a:rPr lang="en-US" sz="1600" dirty="0" err="1" smtClean="0">
                <a:latin typeface="+mn-lt"/>
              </a:rPr>
              <a:t>Blase</a:t>
            </a:r>
            <a:r>
              <a:rPr lang="en-US" sz="1600" dirty="0" smtClean="0">
                <a:latin typeface="+mn-lt"/>
              </a:rPr>
              <a:t>, 2005</a:t>
            </a:r>
            <a:endParaRPr lang="en-US" sz="16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5427946"/>
              </p:ext>
            </p:extLst>
          </p:nvPr>
        </p:nvGraphicFramePr>
        <p:xfrm>
          <a:off x="467544" y="1448780"/>
          <a:ext cx="8244916" cy="5148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8069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Step 3: PTR Intervention Plan</a:t>
            </a:r>
            <a:endParaRPr lang="en-US" dirty="0"/>
          </a:p>
        </p:txBody>
      </p:sp>
      <p:sp>
        <p:nvSpPr>
          <p:cNvPr id="5" name="Text Placeholder 4"/>
          <p:cNvSpPr>
            <a:spLocks noGrp="1"/>
          </p:cNvSpPr>
          <p:nvPr>
            <p:ph type="body" idx="1"/>
          </p:nvPr>
        </p:nvSpPr>
        <p:spPr/>
        <p:txBody>
          <a:bodyPr/>
          <a:lstStyle/>
          <a:p>
            <a:r>
              <a:rPr lang="en-US" smtClean="0"/>
              <a:t>Developing and implementing an intervention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mtClean="0"/>
              <a:t>Behavior Intervention Plan Development:   Essential Features</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Behavior interventions selected by team from PTR Menu</a:t>
            </a:r>
          </a:p>
          <a:p>
            <a:r>
              <a:rPr lang="en-US" dirty="0" smtClean="0"/>
              <a:t>Team/teacher provides description on how interventions will look in classroom setting</a:t>
            </a:r>
          </a:p>
          <a:p>
            <a:r>
              <a:rPr lang="en-US" dirty="0" smtClean="0"/>
              <a:t>Facilitator guides the team/teacher by using ABA principles to develop most effective intervention that matches the team/teacher context</a:t>
            </a:r>
          </a:p>
          <a:p>
            <a:r>
              <a:rPr lang="en-US" dirty="0" smtClean="0"/>
              <a:t>Each intervention selected is described in detail by task-analyzing steps, providing scripts, describing adult behaviors, NOT student behaviors</a:t>
            </a:r>
          </a:p>
          <a:p>
            <a:r>
              <a:rPr lang="en-US" dirty="0" smtClean="0"/>
              <a:t>After plan developed, time is scheduled to train the team/teacher the strategies prior to implementation</a:t>
            </a:r>
          </a:p>
          <a:p>
            <a:r>
              <a:rPr lang="en-US" dirty="0" smtClean="0"/>
              <a:t>Plans for training students and other relevant individuals</a:t>
            </a:r>
          </a:p>
          <a:p>
            <a:r>
              <a:rPr lang="en-US" dirty="0" smtClean="0"/>
              <a:t>Support provided once plan is implemented</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rcRect l="61218" t="19427" r="4488" b="12801"/>
          <a:stretch>
            <a:fillRect/>
          </a:stretch>
        </p:blipFill>
        <p:spPr bwMode="auto">
          <a:xfrm>
            <a:off x="761999" y="457200"/>
            <a:ext cx="809087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rcRect l="59937" t="18976" r="5289" b="12801"/>
          <a:stretch>
            <a:fillRect/>
          </a:stretch>
        </p:blipFill>
        <p:spPr bwMode="auto">
          <a:xfrm>
            <a:off x="457200" y="228600"/>
            <a:ext cx="830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1"/>
          <p:cNvPicPr>
            <a:picLocks noChangeAspect="1" noChangeArrowheads="1"/>
          </p:cNvPicPr>
          <p:nvPr/>
        </p:nvPicPr>
        <p:blipFill>
          <a:blip r:embed="rId3">
            <a:extLst>
              <a:ext uri="{28A0092B-C50C-407E-A947-70E740481C1C}">
                <a14:useLocalDpi xmlns:a14="http://schemas.microsoft.com/office/drawing/2010/main" val="0"/>
              </a:ext>
            </a:extLst>
          </a:blip>
          <a:srcRect l="58813" t="19427" r="4648" b="9639"/>
          <a:stretch>
            <a:fillRect/>
          </a:stretch>
        </p:blipFill>
        <p:spPr bwMode="auto">
          <a:xfrm>
            <a:off x="609600" y="533400"/>
            <a:ext cx="7924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smtClean="0"/>
              <a:t>Writing the Intervention Plan</a:t>
            </a:r>
          </a:p>
        </p:txBody>
      </p:sp>
      <p:sp>
        <p:nvSpPr>
          <p:cNvPr id="150531" name="Rectangle 3"/>
          <p:cNvSpPr>
            <a:spLocks noGrp="1" noChangeArrowheads="1"/>
          </p:cNvSpPr>
          <p:nvPr>
            <p:ph idx="1"/>
          </p:nvPr>
        </p:nvSpPr>
        <p:spPr/>
        <p:txBody>
          <a:bodyPr/>
          <a:lstStyle/>
          <a:p>
            <a:r>
              <a:rPr lang="en-US" altLang="en-US" smtClean="0"/>
              <a:t>Task analyze each step of the plan</a:t>
            </a:r>
          </a:p>
          <a:p>
            <a:pPr lvl="1"/>
            <a:r>
              <a:rPr lang="en-US" altLang="en-US" smtClean="0"/>
              <a:t>Non-Example: Give student choices</a:t>
            </a:r>
          </a:p>
          <a:p>
            <a:pPr lvl="1"/>
            <a:r>
              <a:rPr lang="en-US" altLang="en-US" smtClean="0"/>
              <a:t>Example: </a:t>
            </a:r>
          </a:p>
          <a:p>
            <a:pPr lvl="2"/>
            <a:r>
              <a:rPr lang="en-US" altLang="en-US" smtClean="0"/>
              <a:t>Prior to the start of independent reading, tell the student, </a:t>
            </a:r>
            <a:r>
              <a:rPr lang="ja-JP" altLang="en-US" smtClean="0"/>
              <a:t>“</a:t>
            </a:r>
            <a:r>
              <a:rPr lang="en-US" altLang="ja-JP" smtClean="0"/>
              <a:t>We have 2 worksheets today.</a:t>
            </a:r>
            <a:r>
              <a:rPr lang="ja-JP" altLang="en-US" smtClean="0"/>
              <a:t>”</a:t>
            </a:r>
            <a:r>
              <a:rPr lang="en-US" altLang="ja-JP" smtClean="0"/>
              <a:t> </a:t>
            </a:r>
          </a:p>
          <a:p>
            <a:pPr lvl="2"/>
            <a:r>
              <a:rPr lang="en-US" altLang="en-US" smtClean="0"/>
              <a:t>Show student both worksheets</a:t>
            </a:r>
          </a:p>
          <a:p>
            <a:pPr lvl="2"/>
            <a:r>
              <a:rPr lang="en-US" altLang="en-US" smtClean="0"/>
              <a:t>Say, </a:t>
            </a:r>
            <a:r>
              <a:rPr lang="ja-JP" altLang="en-US" smtClean="0"/>
              <a:t>“</a:t>
            </a:r>
            <a:r>
              <a:rPr lang="en-US" altLang="ja-JP" smtClean="0"/>
              <a:t>Which worksheet would you like to do first?</a:t>
            </a:r>
            <a:r>
              <a:rPr lang="ja-JP" altLang="en-US" smtClean="0"/>
              <a:t>”</a:t>
            </a:r>
            <a:endParaRPr lang="en-US" altLang="ja-JP" smtClean="0"/>
          </a:p>
          <a:p>
            <a:r>
              <a:rPr lang="en-US" altLang="en-US" smtClean="0"/>
              <a:t>Teachers need to know exactly what to do or the intervention may not be implemented as intended.</a:t>
            </a:r>
          </a:p>
          <a:p>
            <a:endParaRPr lang="en-US" altLang="en-US" smtClean="0"/>
          </a:p>
          <a:p>
            <a:pPr lvl="1"/>
            <a:endParaRPr lang="en-US" altLang="en-US" smtClean="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Title 3"/>
          <p:cNvSpPr>
            <a:spLocks noGrp="1"/>
          </p:cNvSpPr>
          <p:nvPr>
            <p:ph type="title"/>
          </p:nvPr>
        </p:nvSpPr>
        <p:spPr>
          <a:xfrm>
            <a:off x="623794" y="15089"/>
            <a:ext cx="7543800" cy="1450757"/>
          </a:xfrm>
        </p:spPr>
        <p:txBody>
          <a:bodyPr/>
          <a:lstStyle/>
          <a:p>
            <a:r>
              <a:rPr lang="en-US" altLang="en-US" dirty="0" smtClean="0"/>
              <a:t>Which One Will More Likely be Consistently Implemented?</a:t>
            </a:r>
          </a:p>
        </p:txBody>
      </p:sp>
      <p:sp>
        <p:nvSpPr>
          <p:cNvPr id="115715" name="Content Placeholder 5"/>
          <p:cNvSpPr>
            <a:spLocks noGrp="1"/>
          </p:cNvSpPr>
          <p:nvPr>
            <p:ph sz="half" idx="1"/>
          </p:nvPr>
        </p:nvSpPr>
        <p:spPr/>
        <p:txBody>
          <a:bodyPr>
            <a:normAutofit fontScale="77500" lnSpcReduction="20000"/>
          </a:bodyPr>
          <a:lstStyle/>
          <a:p>
            <a:r>
              <a:rPr lang="en-US" altLang="en-US" smtClean="0"/>
              <a:t>Provide choices of where to sit</a:t>
            </a:r>
            <a:endParaRPr lang="en-US" altLang="en-US" dirty="0" smtClean="0"/>
          </a:p>
        </p:txBody>
      </p:sp>
      <p:sp>
        <p:nvSpPr>
          <p:cNvPr id="115716" name="Content Placeholder 7"/>
          <p:cNvSpPr>
            <a:spLocks noGrp="1"/>
          </p:cNvSpPr>
          <p:nvPr>
            <p:ph sz="half" idx="2"/>
          </p:nvPr>
        </p:nvSpPr>
        <p:spPr/>
        <p:txBody>
          <a:bodyPr>
            <a:normAutofit fontScale="77500" lnSpcReduction="20000"/>
          </a:bodyPr>
          <a:lstStyle/>
          <a:p>
            <a:r>
              <a:rPr lang="en-US" altLang="en-US" dirty="0" smtClean="0"/>
              <a:t>Provide Choices:  The teacher will provide Don with a choice immediately after assigning him independent work in class.  Choice options are: (a) materials to use for assignment; choice of leadership activities; (b) where to sit; (c) who to do the assignment with</a:t>
            </a:r>
          </a:p>
          <a:p>
            <a:r>
              <a:rPr lang="en-US" altLang="en-US" dirty="0" smtClean="0"/>
              <a:t>Steps for Provide Choices:</a:t>
            </a:r>
          </a:p>
          <a:p>
            <a:pPr marL="457200" indent="-457200">
              <a:buFont typeface="+mj-lt"/>
              <a:buAutoNum type="arabicPeriod"/>
            </a:pPr>
            <a:r>
              <a:rPr lang="en-US" altLang="en-US" dirty="0" smtClean="0"/>
              <a:t>Immediately after giving the class the independent math assignment, go over to Don and present him with a choice option.</a:t>
            </a:r>
          </a:p>
          <a:p>
            <a:pPr marL="457200" indent="-457200">
              <a:buFont typeface="+mj-lt"/>
              <a:buAutoNum type="arabicPeriod"/>
            </a:pPr>
            <a:r>
              <a:rPr lang="en-US" altLang="en-US" dirty="0" smtClean="0"/>
              <a:t>When presenting him with a choice, say </a:t>
            </a:r>
            <a:r>
              <a:rPr lang="ja-JP" altLang="en-US" dirty="0" smtClean="0"/>
              <a:t>“</a:t>
            </a:r>
            <a:r>
              <a:rPr lang="en-US" altLang="ja-JP" dirty="0" smtClean="0"/>
              <a:t>Don, where do you want to sit?  X or X?</a:t>
            </a:r>
            <a:r>
              <a:rPr lang="ja-JP" altLang="en-US" dirty="0" smtClean="0"/>
              <a:t>”</a:t>
            </a:r>
            <a:endParaRPr lang="en-US" altLang="ja-JP" dirty="0" smtClean="0"/>
          </a:p>
          <a:p>
            <a:pPr marL="457200" indent="-457200">
              <a:buFont typeface="+mj-lt"/>
              <a:buAutoNum type="arabicPeriod"/>
            </a:pPr>
            <a:r>
              <a:rPr lang="en-US" altLang="en-US" dirty="0" smtClean="0"/>
              <a:t>After Don makes his choice, say, </a:t>
            </a:r>
            <a:r>
              <a:rPr lang="ja-JP" altLang="en-US" dirty="0" smtClean="0"/>
              <a:t>“</a:t>
            </a:r>
            <a:r>
              <a:rPr lang="en-US" altLang="ja-JP" dirty="0" smtClean="0"/>
              <a:t>Thanks for making a great choice</a:t>
            </a:r>
            <a:r>
              <a:rPr lang="ja-JP" altLang="en-US" dirty="0" smtClean="0"/>
              <a:t>”</a:t>
            </a:r>
            <a:r>
              <a:rPr lang="en-US" altLang="ja-JP" dirty="0" smtClean="0"/>
              <a:t> and release him to his choice.</a:t>
            </a:r>
            <a:endParaRPr lang="en-US" altLang="en-US" dirty="0" smtClean="0"/>
          </a:p>
        </p:txBody>
      </p:sp>
      <p:sp>
        <p:nvSpPr>
          <p:cNvPr id="5" name="Text Placeholder 4"/>
          <p:cNvSpPr>
            <a:spLocks noGrp="1"/>
          </p:cNvSpPr>
          <p:nvPr>
            <p:ph type="body" idx="4294967295"/>
          </p:nvPr>
        </p:nvSpPr>
        <p:spPr>
          <a:xfrm>
            <a:off x="213246" y="1442867"/>
            <a:ext cx="3657600" cy="639763"/>
          </a:xfrm>
        </p:spPr>
        <p:txBody>
          <a:bodyPr rtlCol="0">
            <a:normAutofit/>
          </a:bodyPr>
          <a:lstStyle/>
          <a:p>
            <a:pPr eaLnBrk="1" fontAlgn="auto" hangingPunct="1">
              <a:spcAft>
                <a:spcPts val="0"/>
              </a:spcAft>
              <a:buClr>
                <a:schemeClr val="tx1">
                  <a:lumMod val="75000"/>
                  <a:lumOff val="25000"/>
                </a:schemeClr>
              </a:buClr>
              <a:defRPr/>
            </a:pPr>
            <a:r>
              <a:rPr lang="en-US" dirty="0" smtClean="0">
                <a:solidFill>
                  <a:schemeClr val="tx1">
                    <a:lumMod val="75000"/>
                    <a:lumOff val="25000"/>
                  </a:schemeClr>
                </a:solidFill>
                <a:ea typeface="+mn-ea"/>
                <a:cs typeface="+mn-cs"/>
              </a:rPr>
              <a:t>BIP-Prevention Strategies</a:t>
            </a:r>
            <a:endParaRPr lang="en-US" dirty="0">
              <a:solidFill>
                <a:schemeClr val="tx1">
                  <a:lumMod val="75000"/>
                  <a:lumOff val="25000"/>
                </a:schemeClr>
              </a:solidFill>
              <a:ea typeface="+mn-ea"/>
              <a:cs typeface="+mn-cs"/>
            </a:endParaRPr>
          </a:p>
        </p:txBody>
      </p:sp>
      <p:sp>
        <p:nvSpPr>
          <p:cNvPr id="7" name="Text Placeholder 6"/>
          <p:cNvSpPr>
            <a:spLocks noGrp="1"/>
          </p:cNvSpPr>
          <p:nvPr>
            <p:ph type="body" sz="quarter" idx="4294967295"/>
          </p:nvPr>
        </p:nvSpPr>
        <p:spPr>
          <a:xfrm>
            <a:off x="5486400" y="1371600"/>
            <a:ext cx="3657600" cy="639763"/>
          </a:xfrm>
        </p:spPr>
        <p:txBody>
          <a:bodyPr rtlCol="0">
            <a:normAutofit/>
          </a:bodyPr>
          <a:lstStyle/>
          <a:p>
            <a:pPr eaLnBrk="1" fontAlgn="auto" hangingPunct="1">
              <a:spcAft>
                <a:spcPts val="0"/>
              </a:spcAft>
              <a:buClr>
                <a:schemeClr val="tx1">
                  <a:lumMod val="75000"/>
                  <a:lumOff val="25000"/>
                </a:schemeClr>
              </a:buClr>
              <a:defRPr/>
            </a:pPr>
            <a:r>
              <a:rPr lang="en-US" dirty="0" smtClean="0">
                <a:solidFill>
                  <a:schemeClr val="tx1">
                    <a:lumMod val="75000"/>
                    <a:lumOff val="25000"/>
                  </a:schemeClr>
                </a:solidFill>
                <a:ea typeface="+mn-ea"/>
                <a:cs typeface="+mn-cs"/>
              </a:rPr>
              <a:t>BIP-Prevention Strategies</a:t>
            </a:r>
            <a:endParaRPr lang="en-US" dirty="0">
              <a:solidFill>
                <a:schemeClr val="tx1">
                  <a:lumMod val="75000"/>
                  <a:lumOff val="25000"/>
                </a:schemeClr>
              </a:solidFill>
              <a:ea typeface="+mn-ea"/>
              <a:cs typeface="+mn-cs"/>
            </a:endParaRPr>
          </a:p>
        </p:txBody>
      </p:sp>
      <p:sp>
        <p:nvSpPr>
          <p:cNvPr id="115720" name="TextBox 8"/>
          <p:cNvSpPr txBox="1">
            <a:spLocks noChangeArrowheads="1"/>
          </p:cNvSpPr>
          <p:nvPr/>
        </p:nvSpPr>
        <p:spPr bwMode="auto">
          <a:xfrm>
            <a:off x="3962400" y="15240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rgbClr val="404040"/>
              </a:buClr>
              <a:buFont typeface="Arial" panose="020B0604020202020204" pitchFamily="34" charset="0"/>
              <a:buChar char="•"/>
              <a:defRPr sz="2400">
                <a:solidFill>
                  <a:srgbClr val="404040"/>
                </a:solidFill>
                <a:latin typeface="Calisto MT" panose="02040603050505030304" pitchFamily="18" charset="0"/>
                <a:ea typeface="MS PGothic" panose="020B0600070205080204" pitchFamily="34" charset="-128"/>
              </a:defRPr>
            </a:lvl1pPr>
            <a:lvl2pPr marL="742950" indent="-285750">
              <a:spcBef>
                <a:spcPts val="600"/>
              </a:spcBef>
              <a:buClr>
                <a:srgbClr val="B0BCC1"/>
              </a:buClr>
              <a:buFont typeface="Arial" panose="020B0604020202020204" pitchFamily="34" charset="0"/>
              <a:buChar char="•"/>
              <a:defRPr sz="2200">
                <a:solidFill>
                  <a:srgbClr val="404040"/>
                </a:solidFill>
                <a:latin typeface="Calisto MT" panose="02040603050505030304" pitchFamily="18" charset="0"/>
                <a:ea typeface="MS PGothic" panose="020B0600070205080204" pitchFamily="34" charset="-128"/>
              </a:defRPr>
            </a:lvl2pPr>
            <a:lvl3pPr marL="1143000" indent="-228600">
              <a:spcBef>
                <a:spcPts val="600"/>
              </a:spcBef>
              <a:buClr>
                <a:srgbClr val="404040"/>
              </a:buClr>
              <a:buFont typeface="Arial" panose="020B0604020202020204" pitchFamily="34" charset="0"/>
              <a:buChar char="•"/>
              <a:defRPr sz="2000">
                <a:solidFill>
                  <a:srgbClr val="404040"/>
                </a:solidFill>
                <a:latin typeface="Calisto MT" panose="02040603050505030304" pitchFamily="18" charset="0"/>
                <a:ea typeface="MS PGothic" panose="020B0600070205080204" pitchFamily="34" charset="-128"/>
              </a:defRPr>
            </a:lvl3pPr>
            <a:lvl4pPr marL="1600200" indent="-228600">
              <a:spcBef>
                <a:spcPts val="600"/>
              </a:spcBef>
              <a:buClr>
                <a:srgbClr val="B0BCC1"/>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4pPr>
            <a:lvl5pPr marL="2057400" indent="-228600">
              <a:spcBef>
                <a:spcPts val="600"/>
              </a:spcBef>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9pPr>
          </a:lstStyle>
          <a:p>
            <a:pPr algn="ctr" eaLnBrk="1" hangingPunct="1">
              <a:spcBef>
                <a:spcPct val="0"/>
              </a:spcBef>
              <a:buClrTx/>
              <a:buFontTx/>
              <a:buNone/>
            </a:pPr>
            <a:r>
              <a:rPr lang="en-US" altLang="en-US" sz="1800" b="1">
                <a:solidFill>
                  <a:schemeClr val="tx1"/>
                </a:solidFill>
              </a:rPr>
              <a:t>OR</a:t>
            </a:r>
          </a:p>
        </p:txBody>
      </p:sp>
      <p:sp>
        <p:nvSpPr>
          <p:cNvPr id="11" name="Rectangle 10"/>
          <p:cNvSpPr/>
          <p:nvPr/>
        </p:nvSpPr>
        <p:spPr>
          <a:xfrm>
            <a:off x="184150" y="1425575"/>
            <a:ext cx="4006850" cy="52022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4631753" y="1425575"/>
            <a:ext cx="4211638" cy="5246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47744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143000"/>
          <a:ext cx="8763000" cy="5334000"/>
        </p:xfrm>
        <a:graphic>
          <a:graphicData uri="http://schemas.openxmlformats.org/drawingml/2006/table">
            <a:tbl>
              <a:tblPr/>
              <a:tblGrid>
                <a:gridCol w="1752600"/>
                <a:gridCol w="7010400"/>
              </a:tblGrid>
              <a:tr h="66139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Prevent Strategies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Specific Strategy steps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7260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Environmental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tabLst>
                          <a:tab pos="182563" algn="l"/>
                        </a:tabLst>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tabLst>
                          <a:tab pos="182563"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tabLst>
                          <a:tab pos="182563" algn="l"/>
                        </a:tabLst>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a:t>
                      </a:r>
                      <a:r>
                        <a:rPr kumimoji="0" lang="ja-JP"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s visual schedule will be modified to detail the number of and type of activities he is to complete during non-preferred activities. For example, if math involves listening to a lesson, doing a hands-on activity, and completing a worksheet, his visual schedule will list each activity under math using either a picture of the type of activity or using numbers that correspond to a number on the worksheet.</a:t>
                      </a:r>
                    </a:p>
                    <a:p>
                      <a:pPr marL="0" marR="0" lvl="0" indent="0" algn="l" defTabSz="914400" rtl="0" eaLnBrk="1" fontAlgn="base" latinLnBrk="0" hangingPunct="1">
                        <a:lnSpc>
                          <a:spcPct val="100000"/>
                        </a:lnSpc>
                        <a:spcBef>
                          <a:spcPct val="0"/>
                        </a:spcBef>
                        <a:spcAft>
                          <a:spcPct val="0"/>
                        </a:spcAft>
                        <a:buClr>
                          <a:schemeClr val="folHlink"/>
                        </a:buClr>
                        <a:buSzPct val="90000"/>
                        <a:buFont typeface="Calibri" panose="020F0502020204030204" pitchFamily="34" charset="0"/>
                        <a:buNone/>
                        <a:tabLst>
                          <a:tab pos="182563" algn="l"/>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Environmental Support Steps:</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Each week, an adult will review Mike’s schedule and activities and ensure that the visual schedule matches the activities.</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Before a non-preferred activity, the teacher will review the visual schedule with Mike and the tasks he will do by reviewing the visual schedule and pointing to each task while describing it.</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After reviewing the schedule, the teacher will ask Mike some questions to make sure he knows the order of activities.</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The teacher will remind Mike that after he finishes each activity, he will put an X over it to show it is finished.</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After Mike completes each activity, the teacher (initially) will prompt Mike to place an X over the activity on his schedule.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3613" name="Title 2"/>
          <p:cNvSpPr>
            <a:spLocks noGrp="1"/>
          </p:cNvSpPr>
          <p:nvPr>
            <p:ph type="title"/>
          </p:nvPr>
        </p:nvSpPr>
        <p:spPr>
          <a:xfrm>
            <a:off x="609600" y="76200"/>
            <a:ext cx="8229600" cy="1066800"/>
          </a:xfrm>
        </p:spPr>
        <p:txBody>
          <a:bodyPr/>
          <a:lstStyle/>
          <a:p>
            <a:pPr eaLnBrk="1" hangingPunct="1"/>
            <a:r>
              <a:rPr lang="en-US" altLang="en-US" dirty="0" smtClean="0">
                <a:latin typeface="Century Gothic" panose="020B0502020202020204" pitchFamily="34" charset="0"/>
              </a:rPr>
              <a:t>Mike</a:t>
            </a:r>
            <a:r>
              <a:rPr lang="ja-JP" altLang="en-US" dirty="0" smtClean="0">
                <a:latin typeface="Century Gothic" panose="020B0502020202020204" pitchFamily="34" charset="0"/>
              </a:rPr>
              <a:t>’</a:t>
            </a:r>
            <a:r>
              <a:rPr lang="en-US" altLang="ja-JP" dirty="0" smtClean="0">
                <a:latin typeface="Century Gothic" panose="020B0502020202020204" pitchFamily="34" charset="0"/>
              </a:rPr>
              <a:t>s Intervention Plan</a:t>
            </a:r>
            <a:endParaRPr lang="en-US" altLang="en-US" dirty="0" smtClean="0">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a:xfrm>
            <a:off x="877888" y="0"/>
            <a:ext cx="7313612" cy="1143000"/>
          </a:xfrm>
        </p:spPr>
        <p:txBody>
          <a:bodyPr>
            <a:normAutofit/>
          </a:bodyPr>
          <a:lstStyle/>
          <a:p>
            <a:pPr eaLnBrk="1" hangingPunct="1"/>
            <a:r>
              <a:rPr lang="en-US" altLang="en-US" dirty="0" smtClean="0">
                <a:latin typeface="Arial" panose="020B0604020202020204" pitchFamily="34" charset="0"/>
              </a:rPr>
              <a:t>Mike</a:t>
            </a:r>
            <a:r>
              <a:rPr lang="ja-JP" altLang="en-US" dirty="0" smtClean="0">
                <a:latin typeface="Arial" panose="020B0604020202020204" pitchFamily="34" charset="0"/>
              </a:rPr>
              <a:t>’</a:t>
            </a:r>
            <a:r>
              <a:rPr lang="en-US" altLang="ja-JP" dirty="0" smtClean="0">
                <a:latin typeface="Arial" panose="020B0604020202020204" pitchFamily="34" charset="0"/>
              </a:rPr>
              <a:t>s Intervention Plan</a:t>
            </a:r>
            <a:endParaRPr lang="en-US" altLang="en-US" dirty="0" smtClean="0">
              <a:latin typeface="Arial" panose="020B0604020202020204" pitchFamily="34" charset="0"/>
            </a:endParaRPr>
          </a:p>
        </p:txBody>
      </p:sp>
      <p:graphicFrame>
        <p:nvGraphicFramePr>
          <p:cNvPr id="346152" name="Group 40"/>
          <p:cNvGraphicFramePr>
            <a:graphicFrameLocks noGrp="1"/>
          </p:cNvGraphicFramePr>
          <p:nvPr>
            <p:ph type="tbl" idx="1"/>
          </p:nvPr>
        </p:nvGraphicFramePr>
        <p:xfrm>
          <a:off x="152400" y="1143000"/>
          <a:ext cx="8382000" cy="5547264"/>
        </p:xfrm>
        <a:graphic>
          <a:graphicData uri="http://schemas.openxmlformats.org/drawingml/2006/table">
            <a:tbl>
              <a:tblPr/>
              <a:tblGrid>
                <a:gridCol w="1752600"/>
                <a:gridCol w="6629400"/>
              </a:tblGrid>
              <a:tr h="63997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Prevent Strategies</a:t>
                      </a: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Specific Strategy steps</a:t>
                      </a: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674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Curricular Modification</a:t>
                      </a: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tabLst>
                          <a:tab pos="182563" algn="l"/>
                        </a:tabLst>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tabLst>
                          <a:tab pos="182563"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tabLst>
                          <a:tab pos="182563" algn="l"/>
                        </a:tabLst>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 will be given an easy, independent activity, such as a worksheet, to complete upon transitioning to a non-preferred activity or an activity that requires him to wait, such as group activities.</a:t>
                      </a: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Curricular modification steps:</a:t>
                      </a:r>
                    </a:p>
                    <a:p>
                      <a:pPr marL="457200" marR="0" lvl="0" indent="-4572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the beginning of each week, the teacher will identify the transitions that would be appropriate for the curricular modification strategy.</a:t>
                      </a:r>
                    </a:p>
                    <a:p>
                      <a:pPr marL="457200" marR="0" lvl="0" indent="-4572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Immediately after the transition signal for the specified transitions, the teacher will say </a:t>
                      </a:r>
                      <a:r>
                        <a:rPr kumimoji="0" lang="ja-JP" altLang="en-US" sz="18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8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 how about doing this __ first before going to __?</a:t>
                      </a:r>
                      <a:r>
                        <a:rPr kumimoji="0" lang="ja-JP" altLang="en-US" sz="18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endParaRPr kumimoji="0" lang="en-US" altLang="ja-JP" sz="18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457200" marR="0" lvl="0" indent="-4572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Wait for Mike to complete the activity. During this time, provide minimum attention (e.g., limited talking, eye contact)</a:t>
                      </a:r>
                    </a:p>
                    <a:p>
                      <a:pPr marL="457200" marR="0" lvl="0" indent="-4572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the end of the activity, prompt Mike to transition (if he does not transition) or prompt him to use his replacement behavior (</a:t>
                      </a:r>
                      <a:r>
                        <a:rPr kumimoji="0"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 need to calm down).</a:t>
                      </a:r>
                      <a:endParaRPr kumimoji="0" lang="en-US" altLang="en-US"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4638" name="Slide Number Placeholder 5"/>
          <p:cNvSpPr>
            <a:spLocks noGrp="1"/>
          </p:cNvSpPr>
          <p:nvPr>
            <p:ph type="sldNum" sz="quarter" idx="4294967295"/>
          </p:nvPr>
        </p:nvSpPr>
        <p:spPr bwMode="auto">
          <a:xfrm>
            <a:off x="72390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DF99523-0643-415E-89F3-40EF73978405}" type="slidenum">
              <a:rPr lang="en-US" altLang="en-US" sz="1200" smtClean="0">
                <a:solidFill>
                  <a:srgbClr val="898989"/>
                </a:solidFill>
                <a:latin typeface="Arial" panose="020B0604020202020204" pitchFamily="34" charset="0"/>
              </a:rPr>
              <a:pPr>
                <a:spcBef>
                  <a:spcPct val="0"/>
                </a:spcBef>
                <a:buFontTx/>
                <a:buNone/>
              </a:pPr>
              <a:t>38</a:t>
            </a:fld>
            <a:endParaRPr lang="en-US" altLang="en-US" sz="1200" smtClean="0">
              <a:solidFill>
                <a:srgbClr val="898989"/>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3"/>
          <p:cNvSpPr>
            <a:spLocks noGrp="1" noChangeArrowheads="1"/>
          </p:cNvSpPr>
          <p:nvPr>
            <p:ph type="title" idx="4294967295"/>
          </p:nvPr>
        </p:nvSpPr>
        <p:spPr>
          <a:xfrm>
            <a:off x="1371600" y="228600"/>
            <a:ext cx="7772400" cy="685800"/>
          </a:xfrm>
        </p:spPr>
        <p:txBody>
          <a:bodyPr/>
          <a:lstStyle/>
          <a:p>
            <a:pPr eaLnBrk="1" hangingPunct="1"/>
            <a:r>
              <a:rPr lang="en-US" altLang="en-US" sz="3600" b="1" smtClean="0">
                <a:latin typeface="Century Gothic" panose="020B0502020202020204" pitchFamily="34" charset="0"/>
              </a:rPr>
              <a:t>Mike</a:t>
            </a:r>
            <a:r>
              <a:rPr lang="ja-JP" altLang="en-US" sz="3600" b="1" smtClean="0">
                <a:latin typeface="Century Gothic" panose="020B0502020202020204" pitchFamily="34" charset="0"/>
              </a:rPr>
              <a:t>’</a:t>
            </a:r>
            <a:r>
              <a:rPr lang="en-US" altLang="ja-JP" sz="3600" b="1" smtClean="0">
                <a:latin typeface="Century Gothic" panose="020B0502020202020204" pitchFamily="34" charset="0"/>
              </a:rPr>
              <a:t>s Intervention Plan</a:t>
            </a:r>
            <a:endParaRPr lang="en-US" altLang="en-US" sz="3600" b="1" smtClean="0">
              <a:latin typeface="Century Gothic" panose="020B0502020202020204" pitchFamily="34" charset="0"/>
            </a:endParaRPr>
          </a:p>
        </p:txBody>
      </p:sp>
      <p:graphicFrame>
        <p:nvGraphicFramePr>
          <p:cNvPr id="584724" name="Group 20"/>
          <p:cNvGraphicFramePr>
            <a:graphicFrameLocks noGrp="1"/>
          </p:cNvGraphicFramePr>
          <p:nvPr>
            <p:ph type="tbl" idx="4294967295"/>
          </p:nvPr>
        </p:nvGraphicFramePr>
        <p:xfrm>
          <a:off x="0" y="914400"/>
          <a:ext cx="8382000" cy="5913438"/>
        </p:xfrm>
        <a:graphic>
          <a:graphicData uri="http://schemas.openxmlformats.org/drawingml/2006/table">
            <a:tbl>
              <a:tblPr/>
              <a:tblGrid>
                <a:gridCol w="1807785"/>
                <a:gridCol w="6574215"/>
              </a:tblGrid>
              <a:tr h="6401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Teach Strategies </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Specific Steps</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r>
              <a:tr h="52733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6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Replacement Behavior:</a:t>
                      </a: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endParaRPr kumimoji="0" lang="en-US" altLang="en-US" sz="1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6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Appropriately express his need to calm down</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tabLst>
                          <a:tab pos="182563" algn="l"/>
                        </a:tabLst>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tabLst>
                          <a:tab pos="182563"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tabLst>
                          <a:tab pos="182563" algn="l"/>
                        </a:tabLst>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Mike will be taught to use his Dynamite to express his need to calm down.</a:t>
                      </a: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14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Replacement Behavior Steps:</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An adult will </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program Mike’s AAT device to say </a:t>
                      </a:r>
                      <a:r>
                        <a:rPr kumimoji="0" lang="ja-JP"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 need to calm </a:t>
                      </a: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down.</a:t>
                      </a:r>
                      <a:r>
                        <a:rPr kumimoji="0" lang="ja-JP"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endPar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 choice board will be built into the device by identifying 3-4 options from which Mike can select as his activity to calm down and identifying buttons to represent those choices.</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One minute before transitioning from a preferred to a non-preferred activity or at the end of a preferred activity (if the timer has not gone off), the teacher/adult will remind Mike to use his replacement behavior. </a:t>
                      </a:r>
                      <a:r>
                        <a:rPr kumimoji="0" lang="ja-JP"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Remember, If you start to get mad when you go to X, </a:t>
                      </a:r>
                      <a:r>
                        <a:rPr kumimoji="0" lang="en-US"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you can tell us you need to calm down.</a:t>
                      </a:r>
                      <a:r>
                        <a:rPr kumimoji="0" lang="ja-JP"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endParaRPr kumimoji="0" lang="en-US" altLang="ja-JP"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the first sign of Mike beginning his screaming behavior (initial squeal), redirect Mike to use his replacement behavior by prompting him (most-to-least hierarchy) while saying </a:t>
                      </a:r>
                      <a:r>
                        <a:rPr kumimoji="0" lang="en-US"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“What do you need?” </a:t>
                      </a: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For example, initially the teacher will use physical prompting (hand-over-hand) to guide Mike in telling the adults that he needs to calm down.</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Once Mike communicates </a:t>
                      </a:r>
                      <a:r>
                        <a:rPr kumimoji="0" lang="ja-JP"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 need to calm down</a:t>
                      </a:r>
                      <a:r>
                        <a:rPr kumimoji="0" lang="ja-JP"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a:t>
                      </a:r>
                      <a:r>
                        <a:rPr kumimoji="0" lang="en-US" altLang="ja-JP" sz="14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present </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him with the choice board of calming strategies and </a:t>
                      </a:r>
                      <a:r>
                        <a:rPr kumimoji="0" lang="en-US" altLang="ja-JP" sz="14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ask</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him, </a:t>
                      </a:r>
                      <a:r>
                        <a:rPr kumimoji="0" lang="ja-JP"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What do you want?</a:t>
                      </a:r>
                      <a:r>
                        <a:rPr kumimoji="0" lang="ja-JP"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endParaRPr kumimoji="0" lang="en-US" altLang="ja-JP"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As soon</a:t>
                      </a: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as he is calm, praise him by saying </a:t>
                      </a:r>
                      <a:r>
                        <a:rPr kumimoji="0" lang="ja-JP"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thank you for telling us what you need to calm down.</a:t>
                      </a:r>
                      <a:r>
                        <a:rPr kumimoji="0" lang="ja-JP"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Allow</a:t>
                      </a: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Mike to engage in his choice until he is calm for 1-min.</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If Mike does not return to his area, then start having a fun time in that area with those students present</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Title 2"/>
          <p:cNvSpPr>
            <a:spLocks noGrp="1"/>
          </p:cNvSpPr>
          <p:nvPr>
            <p:ph type="title"/>
          </p:nvPr>
        </p:nvSpPr>
        <p:spPr>
          <a:xfrm>
            <a:off x="0" y="377825"/>
            <a:ext cx="9144000" cy="1143000"/>
          </a:xfrm>
        </p:spPr>
        <p:txBody>
          <a:bodyPr>
            <a:normAutofit fontScale="90000"/>
          </a:bodyPr>
          <a:lstStyle/>
          <a:p>
            <a:pPr eaLnBrk="1" hangingPunct="1"/>
            <a:r>
              <a:rPr lang="en-US" dirty="0">
                <a:latin typeface="Gloucester MT Extra Condensed" charset="0"/>
                <a:ea typeface="ＭＳ Ｐゴシック" charset="0"/>
                <a:cs typeface="ＭＳ Ｐゴシック" charset="0"/>
              </a:rPr>
              <a:t>Leadership Team Action </a:t>
            </a:r>
            <a:r>
              <a:rPr lang="en-US" dirty="0" smtClean="0">
                <a:latin typeface="Gloucester MT Extra Condensed" charset="0"/>
                <a:ea typeface="ＭＳ Ｐゴシック" charset="0"/>
                <a:cs typeface="ＭＳ Ｐゴシック" charset="0"/>
              </a:rPr>
              <a:t>Planning </a:t>
            </a:r>
            <a:br>
              <a:rPr lang="en-US" dirty="0" smtClean="0">
                <a:latin typeface="Gloucester MT Extra Condensed" charset="0"/>
                <a:ea typeface="ＭＳ Ｐゴシック" charset="0"/>
                <a:cs typeface="ＭＳ Ｐゴシック" charset="0"/>
              </a:rPr>
            </a:br>
            <a:r>
              <a:rPr lang="en-US" dirty="0" smtClean="0">
                <a:latin typeface="Gloucester MT Extra Condensed" charset="0"/>
                <a:ea typeface="ＭＳ Ｐゴシック" charset="0"/>
                <a:cs typeface="ＭＳ Ｐゴシック" charset="0"/>
              </a:rPr>
              <a:t>Worksheets: </a:t>
            </a:r>
            <a:r>
              <a:rPr lang="en-US" dirty="0" smtClean="0">
                <a:solidFill>
                  <a:srgbClr val="FF0000"/>
                </a:solidFill>
                <a:latin typeface="Gloucester MT Extra Condensed" charset="0"/>
                <a:ea typeface="ＭＳ Ｐゴシック" charset="0"/>
                <a:cs typeface="ＭＳ Ｐゴシック" charset="0"/>
              </a:rPr>
              <a:t>Steps</a:t>
            </a:r>
            <a:endParaRPr lang="en-US" dirty="0">
              <a:solidFill>
                <a:srgbClr val="FF0000"/>
              </a:solidFill>
              <a:latin typeface="Gloucester MT Extra Condensed" charset="0"/>
              <a:ea typeface="ＭＳ Ｐゴシック" charset="0"/>
              <a:cs typeface="ＭＳ Ｐゴシック" charset="0"/>
            </a:endParaRPr>
          </a:p>
        </p:txBody>
      </p:sp>
      <p:grpSp>
        <p:nvGrpSpPr>
          <p:cNvPr id="5" name="Group 4"/>
          <p:cNvGrpSpPr/>
          <p:nvPr/>
        </p:nvGrpSpPr>
        <p:grpSpPr>
          <a:xfrm>
            <a:off x="251519" y="1916832"/>
            <a:ext cx="8667055" cy="4608512"/>
            <a:chOff x="251519" y="2553328"/>
            <a:chExt cx="8667055" cy="3736130"/>
          </a:xfrm>
        </p:grpSpPr>
        <p:sp>
          <p:nvSpPr>
            <p:cNvPr id="6" name="Freeform 5"/>
            <p:cNvSpPr/>
            <p:nvPr/>
          </p:nvSpPr>
          <p:spPr>
            <a:xfrm>
              <a:off x="251519" y="2553328"/>
              <a:ext cx="8667055" cy="821882"/>
            </a:xfrm>
            <a:custGeom>
              <a:avLst/>
              <a:gdLst>
                <a:gd name="connsiteX0" fmla="*/ 0 w 8667055"/>
                <a:gd name="connsiteY0" fmla="*/ 0 h 821882"/>
                <a:gd name="connsiteX1" fmla="*/ 8667055 w 8667055"/>
                <a:gd name="connsiteY1" fmla="*/ 0 h 821882"/>
                <a:gd name="connsiteX2" fmla="*/ 8667055 w 8667055"/>
                <a:gd name="connsiteY2" fmla="*/ 821882 h 821882"/>
                <a:gd name="connsiteX3" fmla="*/ 0 w 8667055"/>
                <a:gd name="connsiteY3" fmla="*/ 821882 h 821882"/>
                <a:gd name="connsiteX4" fmla="*/ 0 w 8667055"/>
                <a:gd name="connsiteY4" fmla="*/ 0 h 821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055" h="821882">
                  <a:moveTo>
                    <a:pt x="0" y="0"/>
                  </a:moveTo>
                  <a:lnTo>
                    <a:pt x="8667055" y="0"/>
                  </a:lnTo>
                  <a:lnTo>
                    <a:pt x="8667055" y="821882"/>
                  </a:lnTo>
                  <a:lnTo>
                    <a:pt x="0" y="821882"/>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182880" rIns="274320" bIns="170688" numCol="1" spcCol="1270" anchor="t" anchorCtr="0">
              <a:noAutofit/>
            </a:bodyPr>
            <a:lstStyle/>
            <a:p>
              <a:pPr marL="0" lvl="1" algn="l" defTabSz="1066800">
                <a:lnSpc>
                  <a:spcPct val="90000"/>
                </a:lnSpc>
                <a:spcBef>
                  <a:spcPct val="0"/>
                </a:spcBef>
                <a:spcAft>
                  <a:spcPts val="0"/>
                </a:spcAft>
              </a:pPr>
              <a:r>
                <a:rPr lang="en-US" sz="2600" kern="1200" dirty="0" smtClean="0">
                  <a:solidFill>
                    <a:srgbClr val="FF0000"/>
                  </a:solidFill>
                </a:rPr>
                <a:t>Self-Assessment: </a:t>
              </a:r>
              <a:r>
                <a:rPr lang="en-US" sz="2600" i="1" kern="1200" dirty="0" smtClean="0"/>
                <a:t>Accomplishments &amp; Priorities</a:t>
              </a:r>
              <a:endParaRPr lang="en-US" sz="2600" i="1" kern="1200" dirty="0"/>
            </a:p>
          </p:txBody>
        </p:sp>
        <p:sp>
          <p:nvSpPr>
            <p:cNvPr id="7" name="Freeform 6"/>
            <p:cNvSpPr/>
            <p:nvPr/>
          </p:nvSpPr>
          <p:spPr>
            <a:xfrm>
              <a:off x="2843808" y="3114106"/>
              <a:ext cx="5708721" cy="462837"/>
            </a:xfrm>
            <a:custGeom>
              <a:avLst/>
              <a:gdLst>
                <a:gd name="connsiteX0" fmla="*/ 0 w 5387016"/>
                <a:gd name="connsiteY0" fmla="*/ 93482 h 560880"/>
                <a:gd name="connsiteX1" fmla="*/ 93482 w 5387016"/>
                <a:gd name="connsiteY1" fmla="*/ 0 h 560880"/>
                <a:gd name="connsiteX2" fmla="*/ 5293534 w 5387016"/>
                <a:gd name="connsiteY2" fmla="*/ 0 h 560880"/>
                <a:gd name="connsiteX3" fmla="*/ 5387016 w 5387016"/>
                <a:gd name="connsiteY3" fmla="*/ 93482 h 560880"/>
                <a:gd name="connsiteX4" fmla="*/ 5387016 w 5387016"/>
                <a:gd name="connsiteY4" fmla="*/ 467398 h 560880"/>
                <a:gd name="connsiteX5" fmla="*/ 5293534 w 5387016"/>
                <a:gd name="connsiteY5" fmla="*/ 560880 h 560880"/>
                <a:gd name="connsiteX6" fmla="*/ 93482 w 5387016"/>
                <a:gd name="connsiteY6" fmla="*/ 560880 h 560880"/>
                <a:gd name="connsiteX7" fmla="*/ 0 w 5387016"/>
                <a:gd name="connsiteY7" fmla="*/ 467398 h 560880"/>
                <a:gd name="connsiteX8" fmla="*/ 0 w 53870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016" h="560880">
                  <a:moveTo>
                    <a:pt x="0" y="93482"/>
                  </a:moveTo>
                  <a:cubicBezTo>
                    <a:pt x="0" y="41853"/>
                    <a:pt x="41853" y="0"/>
                    <a:pt x="93482" y="0"/>
                  </a:cubicBezTo>
                  <a:lnTo>
                    <a:pt x="5293534" y="0"/>
                  </a:lnTo>
                  <a:cubicBezTo>
                    <a:pt x="5345163" y="0"/>
                    <a:pt x="5387016" y="41853"/>
                    <a:pt x="5387016" y="93482"/>
                  </a:cubicBezTo>
                  <a:lnTo>
                    <a:pt x="5387016" y="467398"/>
                  </a:lnTo>
                  <a:cubicBezTo>
                    <a:pt x="5387016" y="519027"/>
                    <a:pt x="5345163" y="560880"/>
                    <a:pt x="5293534" y="560880"/>
                  </a:cubicBezTo>
                  <a:lnTo>
                    <a:pt x="93482" y="560880"/>
                  </a:lnTo>
                  <a:cubicBezTo>
                    <a:pt x="41853" y="560880"/>
                    <a:pt x="0" y="519027"/>
                    <a:pt x="0" y="467398"/>
                  </a:cubicBezTo>
                  <a:lnTo>
                    <a:pt x="0" y="9348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696" tIns="27380" rIns="256696" bIns="27380" numCol="1" spcCol="1270" anchor="ctr" anchorCtr="0">
              <a:noAutofit/>
            </a:bodyPr>
            <a:lstStyle/>
            <a:p>
              <a:pPr lvl="0" algn="l" defTabSz="711200">
                <a:lnSpc>
                  <a:spcPct val="90000"/>
                </a:lnSpc>
                <a:spcBef>
                  <a:spcPct val="0"/>
                </a:spcBef>
                <a:spcAft>
                  <a:spcPct val="35000"/>
                </a:spcAft>
              </a:pPr>
              <a:r>
                <a:rPr lang="en-US" kern="1200" dirty="0" smtClean="0"/>
                <a:t>Leadership Team Action Planning Worksheet</a:t>
              </a:r>
              <a:endParaRPr lang="en-US" kern="1200" dirty="0"/>
            </a:p>
          </p:txBody>
        </p:sp>
        <p:sp>
          <p:nvSpPr>
            <p:cNvPr id="8" name="Freeform 7"/>
            <p:cNvSpPr/>
            <p:nvPr/>
          </p:nvSpPr>
          <p:spPr>
            <a:xfrm>
              <a:off x="251519" y="3765133"/>
              <a:ext cx="8667055" cy="906959"/>
            </a:xfrm>
            <a:custGeom>
              <a:avLst/>
              <a:gdLst>
                <a:gd name="connsiteX0" fmla="*/ 0 w 8667055"/>
                <a:gd name="connsiteY0" fmla="*/ 0 h 906959"/>
                <a:gd name="connsiteX1" fmla="*/ 8667055 w 8667055"/>
                <a:gd name="connsiteY1" fmla="*/ 0 h 906959"/>
                <a:gd name="connsiteX2" fmla="*/ 8667055 w 8667055"/>
                <a:gd name="connsiteY2" fmla="*/ 906959 h 906959"/>
                <a:gd name="connsiteX3" fmla="*/ 0 w 8667055"/>
                <a:gd name="connsiteY3" fmla="*/ 906959 h 906959"/>
                <a:gd name="connsiteX4" fmla="*/ 0 w 8667055"/>
                <a:gd name="connsiteY4" fmla="*/ 0 h 90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055" h="906959">
                  <a:moveTo>
                    <a:pt x="0" y="0"/>
                  </a:moveTo>
                  <a:lnTo>
                    <a:pt x="8667055" y="0"/>
                  </a:lnTo>
                  <a:lnTo>
                    <a:pt x="8667055" y="906959"/>
                  </a:lnTo>
                  <a:lnTo>
                    <a:pt x="0" y="906959"/>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228600" rIns="274320" bIns="170688" numCol="1" spcCol="1270" anchor="t" anchorCtr="0">
              <a:noAutofit/>
            </a:bodyPr>
            <a:lstStyle/>
            <a:p>
              <a:pPr marL="0" lvl="1" indent="0" algn="l" defTabSz="1066800">
                <a:lnSpc>
                  <a:spcPct val="90000"/>
                </a:lnSpc>
                <a:spcBef>
                  <a:spcPct val="0"/>
                </a:spcBef>
                <a:spcAft>
                  <a:spcPts val="0"/>
                </a:spcAft>
              </a:pPr>
              <a:r>
                <a:rPr lang="en-US" sz="2600" kern="1200" dirty="0" smtClean="0">
                  <a:solidFill>
                    <a:srgbClr val="FF0000"/>
                  </a:solidFill>
                </a:rPr>
                <a:t>Session Assignments &amp; Notes: </a:t>
              </a:r>
              <a:r>
                <a:rPr lang="en-US" sz="2600" i="1" kern="1200" dirty="0" smtClean="0"/>
                <a:t>High Priorities</a:t>
              </a:r>
              <a:endParaRPr lang="en-US" sz="2600" i="1" kern="1200" dirty="0"/>
            </a:p>
          </p:txBody>
        </p:sp>
        <p:sp>
          <p:nvSpPr>
            <p:cNvPr id="9" name="Freeform 8"/>
            <p:cNvSpPr/>
            <p:nvPr/>
          </p:nvSpPr>
          <p:spPr>
            <a:xfrm>
              <a:off x="2843808" y="4421342"/>
              <a:ext cx="5708721" cy="462837"/>
            </a:xfrm>
            <a:custGeom>
              <a:avLst/>
              <a:gdLst>
                <a:gd name="connsiteX0" fmla="*/ 0 w 5387016"/>
                <a:gd name="connsiteY0" fmla="*/ 93482 h 560880"/>
                <a:gd name="connsiteX1" fmla="*/ 93482 w 5387016"/>
                <a:gd name="connsiteY1" fmla="*/ 0 h 560880"/>
                <a:gd name="connsiteX2" fmla="*/ 5293534 w 5387016"/>
                <a:gd name="connsiteY2" fmla="*/ 0 h 560880"/>
                <a:gd name="connsiteX3" fmla="*/ 5387016 w 5387016"/>
                <a:gd name="connsiteY3" fmla="*/ 93482 h 560880"/>
                <a:gd name="connsiteX4" fmla="*/ 5387016 w 5387016"/>
                <a:gd name="connsiteY4" fmla="*/ 467398 h 560880"/>
                <a:gd name="connsiteX5" fmla="*/ 5293534 w 5387016"/>
                <a:gd name="connsiteY5" fmla="*/ 560880 h 560880"/>
                <a:gd name="connsiteX6" fmla="*/ 93482 w 5387016"/>
                <a:gd name="connsiteY6" fmla="*/ 560880 h 560880"/>
                <a:gd name="connsiteX7" fmla="*/ 0 w 5387016"/>
                <a:gd name="connsiteY7" fmla="*/ 467398 h 560880"/>
                <a:gd name="connsiteX8" fmla="*/ 0 w 53870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016" h="560880">
                  <a:moveTo>
                    <a:pt x="0" y="93482"/>
                  </a:moveTo>
                  <a:cubicBezTo>
                    <a:pt x="0" y="41853"/>
                    <a:pt x="41853" y="0"/>
                    <a:pt x="93482" y="0"/>
                  </a:cubicBezTo>
                  <a:lnTo>
                    <a:pt x="5293534" y="0"/>
                  </a:lnTo>
                  <a:cubicBezTo>
                    <a:pt x="5345163" y="0"/>
                    <a:pt x="5387016" y="41853"/>
                    <a:pt x="5387016" y="93482"/>
                  </a:cubicBezTo>
                  <a:lnTo>
                    <a:pt x="5387016" y="467398"/>
                  </a:lnTo>
                  <a:cubicBezTo>
                    <a:pt x="5387016" y="519027"/>
                    <a:pt x="5345163" y="560880"/>
                    <a:pt x="5293534" y="560880"/>
                  </a:cubicBezTo>
                  <a:lnTo>
                    <a:pt x="93482" y="560880"/>
                  </a:lnTo>
                  <a:cubicBezTo>
                    <a:pt x="41853" y="560880"/>
                    <a:pt x="0" y="519027"/>
                    <a:pt x="0" y="467398"/>
                  </a:cubicBezTo>
                  <a:lnTo>
                    <a:pt x="0" y="9348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696" tIns="27380" rIns="256696" bIns="27380" numCol="1" spcCol="1270" anchor="ctr" anchorCtr="0">
              <a:noAutofit/>
            </a:bodyPr>
            <a:lstStyle/>
            <a:p>
              <a:pPr lvl="0" algn="l" defTabSz="711200">
                <a:lnSpc>
                  <a:spcPct val="90000"/>
                </a:lnSpc>
                <a:spcBef>
                  <a:spcPct val="0"/>
                </a:spcBef>
                <a:spcAft>
                  <a:spcPct val="35000"/>
                </a:spcAft>
              </a:pPr>
              <a:r>
                <a:rPr lang="en-US" kern="1200" dirty="0" smtClean="0"/>
                <a:t>Team Member Note-Taking Worksheet</a:t>
              </a:r>
              <a:endParaRPr lang="en-US" kern="1200" dirty="0"/>
            </a:p>
          </p:txBody>
        </p:sp>
        <p:sp>
          <p:nvSpPr>
            <p:cNvPr id="10" name="Freeform 9"/>
            <p:cNvSpPr/>
            <p:nvPr/>
          </p:nvSpPr>
          <p:spPr>
            <a:xfrm>
              <a:off x="251519" y="5059370"/>
              <a:ext cx="8667055" cy="1020267"/>
            </a:xfrm>
            <a:custGeom>
              <a:avLst/>
              <a:gdLst>
                <a:gd name="connsiteX0" fmla="*/ 0 w 8667055"/>
                <a:gd name="connsiteY0" fmla="*/ 0 h 1020267"/>
                <a:gd name="connsiteX1" fmla="*/ 8667055 w 8667055"/>
                <a:gd name="connsiteY1" fmla="*/ 0 h 1020267"/>
                <a:gd name="connsiteX2" fmla="*/ 8667055 w 8667055"/>
                <a:gd name="connsiteY2" fmla="*/ 1020267 h 1020267"/>
                <a:gd name="connsiteX3" fmla="*/ 0 w 8667055"/>
                <a:gd name="connsiteY3" fmla="*/ 1020267 h 1020267"/>
                <a:gd name="connsiteX4" fmla="*/ 0 w 8667055"/>
                <a:gd name="connsiteY4" fmla="*/ 0 h 10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055" h="1020267">
                  <a:moveTo>
                    <a:pt x="0" y="0"/>
                  </a:moveTo>
                  <a:lnTo>
                    <a:pt x="8667055" y="0"/>
                  </a:lnTo>
                  <a:lnTo>
                    <a:pt x="8667055" y="1020267"/>
                  </a:lnTo>
                  <a:lnTo>
                    <a:pt x="0" y="1020267"/>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228600" rIns="274320" bIns="170688" numCol="1" spcCol="1270" anchor="t" anchorCtr="0">
              <a:noAutofit/>
            </a:bodyPr>
            <a:lstStyle/>
            <a:p>
              <a:pPr marL="0" lvl="1" algn="l" defTabSz="1066800">
                <a:lnSpc>
                  <a:spcPct val="90000"/>
                </a:lnSpc>
                <a:spcBef>
                  <a:spcPct val="0"/>
                </a:spcBef>
                <a:spcAft>
                  <a:spcPts val="0"/>
                </a:spcAft>
              </a:pPr>
              <a:r>
                <a:rPr lang="en-US" sz="2600" kern="1200" dirty="0" smtClean="0">
                  <a:solidFill>
                    <a:srgbClr val="FF0000"/>
                  </a:solidFill>
                </a:rPr>
                <a:t>Action Planning: </a:t>
              </a:r>
              <a:r>
                <a:rPr lang="en-US" sz="2600" i="1" kern="1200" dirty="0" smtClean="0"/>
                <a:t>Enhancements &amp; Improvements</a:t>
              </a:r>
              <a:endParaRPr lang="en-US" sz="2600" i="1" kern="1200" dirty="0"/>
            </a:p>
          </p:txBody>
        </p:sp>
        <p:sp>
          <p:nvSpPr>
            <p:cNvPr id="11" name="Freeform 10"/>
            <p:cNvSpPr/>
            <p:nvPr/>
          </p:nvSpPr>
          <p:spPr>
            <a:xfrm>
              <a:off x="2843808" y="5826621"/>
              <a:ext cx="5708721" cy="462837"/>
            </a:xfrm>
            <a:custGeom>
              <a:avLst/>
              <a:gdLst>
                <a:gd name="connsiteX0" fmla="*/ 0 w 5387016"/>
                <a:gd name="connsiteY0" fmla="*/ 93482 h 560880"/>
                <a:gd name="connsiteX1" fmla="*/ 93482 w 5387016"/>
                <a:gd name="connsiteY1" fmla="*/ 0 h 560880"/>
                <a:gd name="connsiteX2" fmla="*/ 5293534 w 5387016"/>
                <a:gd name="connsiteY2" fmla="*/ 0 h 560880"/>
                <a:gd name="connsiteX3" fmla="*/ 5387016 w 5387016"/>
                <a:gd name="connsiteY3" fmla="*/ 93482 h 560880"/>
                <a:gd name="connsiteX4" fmla="*/ 5387016 w 5387016"/>
                <a:gd name="connsiteY4" fmla="*/ 467398 h 560880"/>
                <a:gd name="connsiteX5" fmla="*/ 5293534 w 5387016"/>
                <a:gd name="connsiteY5" fmla="*/ 560880 h 560880"/>
                <a:gd name="connsiteX6" fmla="*/ 93482 w 5387016"/>
                <a:gd name="connsiteY6" fmla="*/ 560880 h 560880"/>
                <a:gd name="connsiteX7" fmla="*/ 0 w 5387016"/>
                <a:gd name="connsiteY7" fmla="*/ 467398 h 560880"/>
                <a:gd name="connsiteX8" fmla="*/ 0 w 53870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016" h="560880">
                  <a:moveTo>
                    <a:pt x="0" y="93482"/>
                  </a:moveTo>
                  <a:cubicBezTo>
                    <a:pt x="0" y="41853"/>
                    <a:pt x="41853" y="0"/>
                    <a:pt x="93482" y="0"/>
                  </a:cubicBezTo>
                  <a:lnTo>
                    <a:pt x="5293534" y="0"/>
                  </a:lnTo>
                  <a:cubicBezTo>
                    <a:pt x="5345163" y="0"/>
                    <a:pt x="5387016" y="41853"/>
                    <a:pt x="5387016" y="93482"/>
                  </a:cubicBezTo>
                  <a:lnTo>
                    <a:pt x="5387016" y="467398"/>
                  </a:lnTo>
                  <a:cubicBezTo>
                    <a:pt x="5387016" y="519027"/>
                    <a:pt x="5345163" y="560880"/>
                    <a:pt x="5293534" y="560880"/>
                  </a:cubicBezTo>
                  <a:lnTo>
                    <a:pt x="93482" y="560880"/>
                  </a:lnTo>
                  <a:cubicBezTo>
                    <a:pt x="41853" y="560880"/>
                    <a:pt x="0" y="519027"/>
                    <a:pt x="0" y="467398"/>
                  </a:cubicBezTo>
                  <a:lnTo>
                    <a:pt x="0" y="9348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696" tIns="27380" rIns="256696" bIns="27380" numCol="1" spcCol="1270" anchor="ctr" anchorCtr="0">
              <a:noAutofit/>
            </a:bodyPr>
            <a:lstStyle/>
            <a:p>
              <a:pPr lvl="0" algn="l" defTabSz="711200">
                <a:lnSpc>
                  <a:spcPct val="90000"/>
                </a:lnSpc>
                <a:spcBef>
                  <a:spcPct val="0"/>
                </a:spcBef>
                <a:spcAft>
                  <a:spcPct val="35000"/>
                </a:spcAft>
              </a:pPr>
              <a:r>
                <a:rPr lang="en-US" kern="1200" dirty="0" smtClean="0"/>
                <a:t>Leadership Team Action Planning Worksheet</a:t>
              </a:r>
              <a:endParaRPr lang="en-US" kern="1200" dirty="0"/>
            </a:p>
          </p:txBody>
        </p:sp>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98039" name="Group 23"/>
          <p:cNvGraphicFramePr>
            <a:graphicFrameLocks noGrp="1"/>
          </p:cNvGraphicFramePr>
          <p:nvPr/>
        </p:nvGraphicFramePr>
        <p:xfrm>
          <a:off x="152400" y="766763"/>
          <a:ext cx="8686800" cy="5872162"/>
        </p:xfrm>
        <a:graphic>
          <a:graphicData uri="http://schemas.openxmlformats.org/drawingml/2006/table">
            <a:tbl>
              <a:tblPr/>
              <a:tblGrid>
                <a:gridCol w="1676400"/>
                <a:gridCol w="7010400"/>
              </a:tblGrid>
              <a:tr h="59855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Reinforce Strategies</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Specific Steps</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r>
              <a:tr h="231673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6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Replacement Behavior:</a:t>
                      </a: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endParaRPr kumimoji="0" lang="en-US" altLang="en-US" sz="16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6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Appropriately express his need to calm down</a:t>
                      </a: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endParaRPr kumimoji="0" lang="en-US" altLang="en-US" sz="16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tabLst>
                          <a:tab pos="182563" algn="l"/>
                        </a:tabLst>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tabLst>
                          <a:tab pos="182563"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tabLst>
                          <a:tab pos="182563" algn="l"/>
                        </a:tabLst>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Whenever Mike </a:t>
                      </a:r>
                      <a:r>
                        <a:rPr kumimoji="0" lang="ja-JP"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says</a:t>
                      </a:r>
                      <a:r>
                        <a:rPr kumimoji="0" lang="ja-JP"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a:t>
                      </a:r>
                      <a:r>
                        <a:rPr kumimoji="0" lang="ja-JP"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 need to calm down</a:t>
                      </a:r>
                      <a:r>
                        <a:rPr kumimoji="0" lang="ja-JP"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give him the choice board, praise him for using his communication, and release him to his choice.</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Immediately after Mike indicates he needs to calm down, ask him </a:t>
                      </a:r>
                      <a:r>
                        <a:rPr kumimoji="0" lang="en-US"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“What do you want?”</a:t>
                      </a: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while showing the choices.</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Immediately after Mike makes his choice, say </a:t>
                      </a:r>
                      <a:r>
                        <a:rPr kumimoji="0" lang="ja-JP"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ja-JP"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Thank you for telling us what you</a:t>
                      </a:r>
                      <a:r>
                        <a:rPr kumimoji="0" lang="en-US"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need.</a:t>
                      </a:r>
                      <a:r>
                        <a:rPr kumimoji="0" lang="ja-JP"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endPar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AutoNum type="arabicPeriod"/>
                        <a:tabLst>
                          <a:tab pos="182563" algn="l"/>
                        </a:tabLst>
                      </a:pPr>
                      <a:r>
                        <a:rPr kumimoji="0" lang="en-US" altLang="ja-JP"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Depending upon his choice, release him or provide him with the selection.</a:t>
                      </a:r>
                      <a:endParaRPr kumimoji="0" lang="en-US" altLang="ja-JP"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When he makes his transition, praise him (with a warm tone) for returning to the group; “thank you for coming over.”</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5687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Discontinue reinforcing problem behavior</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tabLst>
                          <a:tab pos="182563" algn="l"/>
                        </a:tabLst>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tabLst>
                          <a:tab pos="182563"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tabLst>
                          <a:tab pos="182563" algn="l"/>
                        </a:tabLst>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182563" algn="l"/>
                        </a:tabLs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Minimal attention will be provided to Mike when he is calming down and when he is starting to scream.</a:t>
                      </a:r>
                    </a:p>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tab pos="182563" algn="l"/>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Steps:</a:t>
                      </a:r>
                      <a:endParaRPr kumimoji="0" lang="en-US" altLang="en-US" sz="16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As soon as Mike begins to show signs for screaming, the adult will immediately prompt Mike to say he needs to calm down by presenting the device and saying </a:t>
                      </a:r>
                      <a:r>
                        <a:rPr kumimoji="0" lang="en-US"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“What do you need?”.</a:t>
                      </a:r>
                      <a:endPar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If necessary, provide physical or partial physical prompting to have Mike say what he needs.</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Immediately after Mike says “I need to calm down”, present the choice board and ask him “What do you want?”.</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Provide positive praise for Mike saying what he needs, </a:t>
                      </a:r>
                      <a:r>
                        <a:rPr kumimoji="0" lang="en-US" altLang="en-US" sz="1400" b="0"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“thank you for telling us what you need.”</a:t>
                      </a:r>
                    </a:p>
                    <a:p>
                      <a:pPr marL="342900" marR="0" lvl="0" indent="-342900" algn="l" defTabSz="914400" rtl="0" eaLnBrk="1" fontAlgn="base" latinLnBrk="0" hangingPunct="1">
                        <a:lnSpc>
                          <a:spcPct val="100000"/>
                        </a:lnSpc>
                        <a:spcBef>
                          <a:spcPct val="0"/>
                        </a:spcBef>
                        <a:spcAft>
                          <a:spcPct val="0"/>
                        </a:spcAft>
                        <a:buClr>
                          <a:schemeClr val="folHlink"/>
                        </a:buClr>
                        <a:buSzPct val="90000"/>
                        <a:buFont typeface="+mj-lt"/>
                        <a:buAutoNum type="arabicPeriod"/>
                        <a:tabLst>
                          <a:tab pos="182563"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Allow him to engage in his choice for one minute.</a:t>
                      </a:r>
                      <a:endParaRPr kumimoji="0" lang="en-US" altLang="en-US" sz="1400" b="1" i="1"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56688" name="Rectangle 24"/>
          <p:cNvSpPr>
            <a:spLocks noGrp="1" noChangeArrowheads="1"/>
          </p:cNvSpPr>
          <p:nvPr>
            <p:ph type="title"/>
          </p:nvPr>
        </p:nvSpPr>
        <p:spPr>
          <a:xfrm>
            <a:off x="457200" y="23813"/>
            <a:ext cx="8305800" cy="742950"/>
          </a:xfrm>
        </p:spPr>
        <p:txBody>
          <a:bodyPr/>
          <a:lstStyle/>
          <a:p>
            <a:pPr eaLnBrk="1" hangingPunct="1"/>
            <a:r>
              <a:rPr lang="en-US" altLang="en-US" sz="4000" b="1" smtClean="0">
                <a:latin typeface="Century Gothic" panose="020B0502020202020204" pitchFamily="34" charset="0"/>
              </a:rPr>
              <a:t>Mike</a:t>
            </a:r>
            <a:r>
              <a:rPr lang="ja-JP" altLang="en-US" sz="4000" b="1" smtClean="0">
                <a:latin typeface="Century Gothic" panose="020B0502020202020204" pitchFamily="34" charset="0"/>
              </a:rPr>
              <a:t>’</a:t>
            </a:r>
            <a:r>
              <a:rPr lang="en-US" altLang="ja-JP" sz="4000" b="1" smtClean="0">
                <a:latin typeface="Century Gothic" panose="020B0502020202020204" pitchFamily="34" charset="0"/>
              </a:rPr>
              <a:t>s Intervention Plan</a:t>
            </a:r>
            <a:endParaRPr lang="en-US" altLang="en-US" sz="4000" b="1" smtClean="0">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Coaching/Fidelity</a:t>
            </a:r>
            <a:endParaRPr lang="en-US" dirty="0"/>
          </a:p>
        </p:txBody>
      </p:sp>
    </p:spTree>
    <p:extLst>
      <p:ext uri="{BB962C8B-B14F-4D97-AF65-F5344CB8AC3E}">
        <p14:creationId xmlns:p14="http://schemas.microsoft.com/office/powerpoint/2010/main" val="2267621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altLang="en-US" dirty="0" smtClean="0"/>
              <a:t>Teacher Coaching</a:t>
            </a:r>
          </a:p>
        </p:txBody>
      </p:sp>
      <p:sp>
        <p:nvSpPr>
          <p:cNvPr id="97283" name="Rectangle 3"/>
          <p:cNvSpPr>
            <a:spLocks noGrp="1" noChangeArrowheads="1"/>
          </p:cNvSpPr>
          <p:nvPr>
            <p:ph idx="1"/>
          </p:nvPr>
        </p:nvSpPr>
        <p:spPr/>
        <p:txBody>
          <a:bodyPr/>
          <a:lstStyle/>
          <a:p>
            <a:r>
              <a:rPr lang="en-US" dirty="0" smtClean="0"/>
              <a:t>Teacher and Staff Training</a:t>
            </a:r>
          </a:p>
          <a:p>
            <a:pPr lvl="1"/>
            <a:r>
              <a:rPr lang="en-US" dirty="0" smtClean="0"/>
              <a:t>Initial training with no students present </a:t>
            </a:r>
          </a:p>
          <a:p>
            <a:pPr lvl="2"/>
            <a:r>
              <a:rPr lang="en-US" dirty="0" smtClean="0"/>
              <a:t>30 -90 minutes</a:t>
            </a:r>
          </a:p>
          <a:p>
            <a:pPr lvl="1"/>
            <a:r>
              <a:rPr lang="en-US" dirty="0" smtClean="0"/>
              <a:t>Model, Role Play, </a:t>
            </a:r>
          </a:p>
          <a:p>
            <a:pPr lvl="1"/>
            <a:r>
              <a:rPr lang="en-US" dirty="0" smtClean="0"/>
              <a:t>Q &amp; A, Discussion</a:t>
            </a:r>
          </a:p>
          <a:p>
            <a:r>
              <a:rPr lang="en-US" dirty="0" smtClean="0"/>
              <a:t>Coaching/Fidelity Checklist</a:t>
            </a:r>
          </a:p>
          <a:p>
            <a:pPr lvl="1"/>
            <a:r>
              <a:rPr lang="en-US" dirty="0" smtClean="0"/>
              <a:t>Used by PTR Consultant for training evaluation </a:t>
            </a:r>
          </a:p>
          <a:p>
            <a:pPr lvl="1"/>
            <a:r>
              <a:rPr lang="en-US" dirty="0" smtClean="0"/>
              <a:t>Evaluate teacher accuracy on each step prior to implementation with student</a:t>
            </a:r>
          </a:p>
          <a:p>
            <a:pPr lvl="1"/>
            <a:r>
              <a:rPr lang="en-US" dirty="0" smtClean="0"/>
              <a:t>Comfort and competence measured</a:t>
            </a:r>
          </a:p>
          <a:p>
            <a:pPr lvl="1"/>
            <a:r>
              <a:rPr lang="en-US" dirty="0" smtClean="0"/>
              <a:t>Can also be used as fidelity measure after intervention is implemented</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1371600" y="277813"/>
            <a:ext cx="7772400" cy="1143000"/>
          </a:xfrm>
        </p:spPr>
        <p:txBody>
          <a:bodyPr anchor="b">
            <a:normAutofit/>
          </a:bodyPr>
          <a:lstStyle/>
          <a:p>
            <a:pPr eaLnBrk="1" hangingPunct="1"/>
            <a:r>
              <a:rPr lang="en-US" altLang="en-US" smtClean="0">
                <a:latin typeface="Arial" panose="020B0604020202020204" pitchFamily="34" charset="0"/>
              </a:rPr>
              <a:t>Mike: Coaching/Fidelity</a:t>
            </a:r>
          </a:p>
        </p:txBody>
      </p:sp>
      <p:graphicFrame>
        <p:nvGraphicFramePr>
          <p:cNvPr id="124931" name="Object 83"/>
          <p:cNvGraphicFramePr>
            <a:graphicFrameLocks noGrp="1" noChangeAspect="1"/>
          </p:cNvGraphicFramePr>
          <p:nvPr>
            <p:ph idx="4294967295"/>
          </p:nvPr>
        </p:nvGraphicFramePr>
        <p:xfrm>
          <a:off x="0" y="1447800"/>
          <a:ext cx="8655050" cy="5029200"/>
        </p:xfrm>
        <a:graphic>
          <a:graphicData uri="http://schemas.openxmlformats.org/presentationml/2006/ole">
            <mc:AlternateContent xmlns:mc="http://schemas.openxmlformats.org/markup-compatibility/2006">
              <mc:Choice xmlns:v="urn:schemas-microsoft-com:vml" Requires="v">
                <p:oleObj spid="_x0000_s216094" name="Document" r:id="rId5" imgW="8001000" imgH="4648200" progId="Word.Document.8">
                  <p:embed/>
                </p:oleObj>
              </mc:Choice>
              <mc:Fallback>
                <p:oleObj name="Document" r:id="rId5" imgW="8001000" imgH="4648200" progId="Word.Documen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86550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8896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en-US" smtClean="0"/>
              <a:t>Step 3:  In-Class Support </a:t>
            </a:r>
          </a:p>
        </p:txBody>
      </p:sp>
      <p:sp>
        <p:nvSpPr>
          <p:cNvPr id="186371" name="Rectangle 3"/>
          <p:cNvSpPr>
            <a:spLocks noGrp="1" noChangeArrowheads="1"/>
          </p:cNvSpPr>
          <p:nvPr>
            <p:ph idx="1"/>
          </p:nvPr>
        </p:nvSpPr>
        <p:spPr/>
        <p:txBody>
          <a:bodyPr/>
          <a:lstStyle/>
          <a:p>
            <a:r>
              <a:rPr lang="en-US" altLang="en-US" dirty="0" smtClean="0"/>
              <a:t>Provide support to teacher in implementation</a:t>
            </a:r>
          </a:p>
          <a:p>
            <a:pPr lvl="1"/>
            <a:r>
              <a:rPr lang="en-US" altLang="en-US" dirty="0" smtClean="0"/>
              <a:t>Be present on first day of implementation</a:t>
            </a:r>
          </a:p>
          <a:p>
            <a:pPr lvl="1"/>
            <a:r>
              <a:rPr lang="en-US" altLang="en-US" dirty="0" smtClean="0"/>
              <a:t>Determine when to debrief</a:t>
            </a:r>
          </a:p>
          <a:p>
            <a:pPr lvl="1"/>
            <a:r>
              <a:rPr lang="en-US" altLang="en-US" dirty="0" smtClean="0"/>
              <a:t>Measure fidelity</a:t>
            </a:r>
          </a:p>
          <a:p>
            <a:pPr lvl="1"/>
            <a:r>
              <a:rPr lang="en-US" altLang="en-US" dirty="0" smtClean="0"/>
              <a:t>Discuss and modify if necessary</a:t>
            </a:r>
          </a:p>
        </p:txBody>
      </p:sp>
    </p:spTree>
    <p:extLst>
      <p:ext uri="{BB962C8B-B14F-4D97-AF65-F5344CB8AC3E}">
        <p14:creationId xmlns:p14="http://schemas.microsoft.com/office/powerpoint/2010/main" val="12856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3"/>
          <p:cNvSpPr>
            <a:spLocks noGrp="1"/>
          </p:cNvSpPr>
          <p:nvPr>
            <p:ph type="title"/>
          </p:nvPr>
        </p:nvSpPr>
        <p:spPr/>
        <p:txBody>
          <a:bodyPr/>
          <a:lstStyle/>
          <a:p>
            <a:r>
              <a:rPr lang="en-US" altLang="en-US" smtClean="0"/>
              <a:t>Step 4: Progress Monitoring</a:t>
            </a:r>
          </a:p>
        </p:txBody>
      </p:sp>
    </p:spTree>
    <p:extLst>
      <p:ext uri="{BB962C8B-B14F-4D97-AF65-F5344CB8AC3E}">
        <p14:creationId xmlns:p14="http://schemas.microsoft.com/office/powerpoint/2010/main" val="256021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smtClean="0"/>
              <a:t>Step 4: Evaluation </a:t>
            </a:r>
            <a:br>
              <a:rPr lang="en-US" smtClean="0"/>
            </a:br>
            <a:r>
              <a:rPr lang="en-US" smtClean="0"/>
              <a:t>Progress Monitoring</a:t>
            </a:r>
            <a:endParaRPr lang="en-US" dirty="0" smtClean="0"/>
          </a:p>
        </p:txBody>
      </p:sp>
      <p:sp>
        <p:nvSpPr>
          <p:cNvPr id="129027" name="Rectangle 3"/>
          <p:cNvSpPr>
            <a:spLocks noGrp="1" noChangeArrowheads="1"/>
          </p:cNvSpPr>
          <p:nvPr>
            <p:ph idx="1"/>
          </p:nvPr>
        </p:nvSpPr>
        <p:spPr/>
        <p:txBody>
          <a:bodyPr>
            <a:normAutofit fontScale="92500" lnSpcReduction="20000"/>
          </a:bodyPr>
          <a:lstStyle/>
          <a:p>
            <a:r>
              <a:rPr lang="en-US" altLang="en-US" dirty="0" smtClean="0"/>
              <a:t>Data-Based Problem-Solving</a:t>
            </a:r>
          </a:p>
          <a:p>
            <a:pPr lvl="1"/>
            <a:r>
              <a:rPr lang="en-US" altLang="en-US" dirty="0" smtClean="0"/>
              <a:t>What is working?  What is not working?</a:t>
            </a:r>
          </a:p>
          <a:p>
            <a:pPr lvl="1"/>
            <a:r>
              <a:rPr lang="en-US" altLang="en-US" dirty="0" smtClean="0"/>
              <a:t>What changes need to be made?</a:t>
            </a:r>
          </a:p>
          <a:p>
            <a:pPr lvl="1"/>
            <a:r>
              <a:rPr lang="en-US" altLang="en-US" dirty="0" smtClean="0"/>
              <a:t>Is more data needed? (additional data collection measures)</a:t>
            </a:r>
          </a:p>
          <a:p>
            <a:r>
              <a:rPr lang="en-US" altLang="en-US" dirty="0" smtClean="0"/>
              <a:t>Implementation Fidelity Data</a:t>
            </a:r>
          </a:p>
          <a:p>
            <a:pPr lvl="1"/>
            <a:r>
              <a:rPr lang="en-US" altLang="en-US" dirty="0" smtClean="0"/>
              <a:t>Is the plan being implemented consistently and accurately?</a:t>
            </a:r>
          </a:p>
          <a:p>
            <a:r>
              <a:rPr lang="en-US" altLang="en-US" dirty="0" smtClean="0"/>
              <a:t>Student outcome data</a:t>
            </a:r>
          </a:p>
          <a:p>
            <a:pPr lvl="1"/>
            <a:r>
              <a:rPr lang="en-US" altLang="en-US" dirty="0" smtClean="0"/>
              <a:t>Is the problem behavior decreasing?  Is the replacement behavior increasing?</a:t>
            </a:r>
          </a:p>
          <a:p>
            <a:r>
              <a:rPr lang="en-US" altLang="en-US" dirty="0" smtClean="0"/>
              <a:t>Next step decisions based on data-Decisions may include:</a:t>
            </a:r>
          </a:p>
          <a:p>
            <a:pPr lvl="1"/>
            <a:r>
              <a:rPr lang="en-US" altLang="en-US" dirty="0" smtClean="0"/>
              <a:t>Expand the plan/generalize</a:t>
            </a:r>
          </a:p>
          <a:p>
            <a:pPr lvl="1"/>
            <a:r>
              <a:rPr lang="en-US" altLang="en-US" dirty="0" smtClean="0"/>
              <a:t>Intensify the plan</a:t>
            </a:r>
          </a:p>
          <a:p>
            <a:pPr lvl="1"/>
            <a:r>
              <a:rPr lang="en-US" altLang="en-US" dirty="0" smtClean="0"/>
              <a:t>Fade components of the plan</a:t>
            </a:r>
          </a:p>
          <a:p>
            <a:pPr lvl="1"/>
            <a:r>
              <a:rPr lang="en-US" altLang="en-US" dirty="0" smtClean="0"/>
              <a:t>Identify another behavior to address</a:t>
            </a:r>
          </a:p>
          <a:p>
            <a:pPr lvl="1"/>
            <a:r>
              <a:rPr lang="en-US" altLang="en-US" dirty="0" smtClean="0"/>
              <a:t>Gather more information to analyze the problem</a:t>
            </a:r>
          </a:p>
        </p:txBody>
      </p:sp>
    </p:spTree>
    <p:extLst>
      <p:ext uri="{BB962C8B-B14F-4D97-AF65-F5344CB8AC3E}">
        <p14:creationId xmlns:p14="http://schemas.microsoft.com/office/powerpoint/2010/main" val="372731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p:nvPr/>
        </p:nvPicPr>
        <p:blipFill rotWithShape="1">
          <a:blip r:embed="rId3"/>
          <a:srcRect l="15385" t="16007" r="58974" b="18674"/>
          <a:stretch/>
        </p:blipFill>
        <p:spPr bwMode="auto">
          <a:xfrm>
            <a:off x="76200" y="76200"/>
            <a:ext cx="8305800" cy="67818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03778" name="Object 4"/>
          <p:cNvGraphicFramePr>
            <a:graphicFrameLocks noChangeAspect="1"/>
          </p:cNvGraphicFramePr>
          <p:nvPr/>
        </p:nvGraphicFramePr>
        <p:xfrm>
          <a:off x="266700" y="763588"/>
          <a:ext cx="8877300" cy="4965700"/>
        </p:xfrm>
        <a:graphic>
          <a:graphicData uri="http://schemas.openxmlformats.org/presentationml/2006/ole">
            <mc:AlternateContent xmlns:mc="http://schemas.openxmlformats.org/markup-compatibility/2006">
              <mc:Choice xmlns:v="urn:schemas-microsoft-com:vml" Requires="v">
                <p:oleObj spid="_x0000_s217118" name="Chart" r:id="rId5" imgW="9105900" imgH="5095951" progId="Excel.Sheet.8">
                  <p:embed/>
                </p:oleObj>
              </mc:Choice>
              <mc:Fallback>
                <p:oleObj name="Chart" r:id="rId5" imgW="9105900" imgH="5095951"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763588"/>
                        <a:ext cx="88773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3779" name="Rectangle 5"/>
          <p:cNvSpPr>
            <a:spLocks noGrp="1" noChangeArrowheads="1"/>
          </p:cNvSpPr>
          <p:nvPr>
            <p:ph type="title" idx="4294967295"/>
          </p:nvPr>
        </p:nvSpPr>
        <p:spPr>
          <a:xfrm>
            <a:off x="0" y="0"/>
            <a:ext cx="8229600" cy="762000"/>
          </a:xfrm>
        </p:spPr>
        <p:txBody>
          <a:bodyPr anchor="b"/>
          <a:lstStyle/>
          <a:p>
            <a:pPr eaLnBrk="1" hangingPunct="1"/>
            <a:r>
              <a:rPr lang="en-US" altLang="en-US" smtClean="0">
                <a:latin typeface="Arial" panose="020B0604020202020204" pitchFamily="34" charset="0"/>
              </a:rPr>
              <a:t>Step 5:  Mike Evaluation</a:t>
            </a:r>
          </a:p>
        </p:txBody>
      </p:sp>
      <p:cxnSp>
        <p:nvCxnSpPr>
          <p:cNvPr id="3" name="Straight Connector 2"/>
          <p:cNvCxnSpPr>
            <a:cxnSpLocks noChangeShapeType="1"/>
          </p:cNvCxnSpPr>
          <p:nvPr/>
        </p:nvCxnSpPr>
        <p:spPr bwMode="auto">
          <a:xfrm>
            <a:off x="7620000" y="1143000"/>
            <a:ext cx="0" cy="3733800"/>
          </a:xfrm>
          <a:prstGeom prst="line">
            <a:avLst/>
          </a:prstGeom>
          <a:noFill/>
          <a:ln w="9525">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 name="Straight Connector 3"/>
          <p:cNvCxnSpPr/>
          <p:nvPr/>
        </p:nvCxnSpPr>
        <p:spPr>
          <a:xfrm>
            <a:off x="5257800" y="1066800"/>
            <a:ext cx="0" cy="381000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203782" name="TextBox 4"/>
          <p:cNvSpPr txBox="1">
            <a:spLocks noChangeArrowheads="1"/>
          </p:cNvSpPr>
          <p:nvPr/>
        </p:nvSpPr>
        <p:spPr bwMode="auto">
          <a:xfrm>
            <a:off x="5410200" y="1033463"/>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000">
                <a:latin typeface="Arial" panose="020B0604020202020204" pitchFamily="34" charset="0"/>
              </a:rPr>
              <a:t>Intervention changed</a:t>
            </a:r>
          </a:p>
        </p:txBody>
      </p:sp>
      <p:cxnSp>
        <p:nvCxnSpPr>
          <p:cNvPr id="7" name="Straight Arrow Connector 6"/>
          <p:cNvCxnSpPr/>
          <p:nvPr/>
        </p:nvCxnSpPr>
        <p:spPr>
          <a:xfrm flipH="1">
            <a:off x="5410200" y="1433513"/>
            <a:ext cx="228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05826" name="Object 4"/>
          <p:cNvGraphicFramePr>
            <a:graphicFrameLocks noChangeAspect="1"/>
          </p:cNvGraphicFramePr>
          <p:nvPr/>
        </p:nvGraphicFramePr>
        <p:xfrm>
          <a:off x="127000" y="815975"/>
          <a:ext cx="8678863" cy="5246688"/>
        </p:xfrm>
        <a:graphic>
          <a:graphicData uri="http://schemas.openxmlformats.org/presentationml/2006/ole">
            <mc:AlternateContent xmlns:mc="http://schemas.openxmlformats.org/markup-compatibility/2006">
              <mc:Choice xmlns:v="urn:schemas-microsoft-com:vml" Requires="v">
                <p:oleObj spid="_x0000_s218142" name="Chart" r:id="rId5" imgW="8515502" imgH="5152949" progId="Excel.Sheet.8">
                  <p:embed/>
                </p:oleObj>
              </mc:Choice>
              <mc:Fallback>
                <p:oleObj name="Chart" r:id="rId5" imgW="8515502" imgH="515294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815975"/>
                        <a:ext cx="8678863" cy="524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099" name="Rectangle 5"/>
          <p:cNvSpPr>
            <a:spLocks noGrp="1" noChangeArrowheads="1"/>
          </p:cNvSpPr>
          <p:nvPr>
            <p:ph type="title" idx="4294967295"/>
          </p:nvPr>
        </p:nvSpPr>
        <p:spPr>
          <a:xfrm>
            <a:off x="0" y="76200"/>
            <a:ext cx="8229600" cy="685800"/>
          </a:xfrm>
        </p:spPr>
        <p:txBody>
          <a:bodyPr rtlCol="0" anchor="b">
            <a:normAutofit fontScale="90000"/>
          </a:bodyPr>
          <a:lstStyle/>
          <a:p>
            <a:pPr eaLnBrk="1" fontAlgn="auto" hangingPunct="1">
              <a:spcAft>
                <a:spcPts val="0"/>
              </a:spcAft>
              <a:defRPr/>
            </a:pPr>
            <a:r>
              <a:rPr lang="en-US" smtClean="0">
                <a:latin typeface="Arial" charset="0"/>
                <a:ea typeface="+mj-ea"/>
                <a:cs typeface="+mj-cs"/>
              </a:rPr>
              <a:t>Step 5:  Evaluation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r>
              <a:rPr lang="en-US" smtClean="0"/>
              <a:t>What is Prevent-Teach-Reinforce (PTR)?</a:t>
            </a:r>
            <a:endParaRPr lang="en-US" dirty="0" smtClean="0"/>
          </a:p>
        </p:txBody>
      </p:sp>
      <p:sp>
        <p:nvSpPr>
          <p:cNvPr id="51203" name="Rectangle 3"/>
          <p:cNvSpPr>
            <a:spLocks noGrp="1" noChangeArrowheads="1"/>
          </p:cNvSpPr>
          <p:nvPr>
            <p:ph idx="1"/>
          </p:nvPr>
        </p:nvSpPr>
        <p:spPr/>
        <p:txBody>
          <a:bodyPr/>
          <a:lstStyle/>
          <a:p>
            <a:pPr lvl="1"/>
            <a:r>
              <a:rPr lang="en-US" altLang="en-US" dirty="0" smtClean="0"/>
              <a:t>A standardized FBA/BIP process</a:t>
            </a:r>
          </a:p>
          <a:p>
            <a:pPr lvl="1"/>
            <a:r>
              <a:rPr lang="en-US" altLang="en-US" dirty="0" smtClean="0"/>
              <a:t>Subjected to a randomized controlled trial 2005-2009</a:t>
            </a:r>
          </a:p>
          <a:p>
            <a:pPr lvl="1"/>
            <a:r>
              <a:rPr lang="en-US" altLang="en-US" dirty="0" smtClean="0"/>
              <a:t>Compared to students who received “services as usual”</a:t>
            </a:r>
          </a:p>
          <a:p>
            <a:pPr lvl="1"/>
            <a:r>
              <a:rPr lang="en-US" altLang="en-US" dirty="0" smtClean="0"/>
              <a:t>Outcomes showed that PTR was more effective (significant and moderate effect size) than services as usual in:</a:t>
            </a:r>
          </a:p>
          <a:p>
            <a:pPr lvl="2"/>
            <a:r>
              <a:rPr lang="en-US" altLang="en-US" dirty="0" smtClean="0"/>
              <a:t>Decreasing problem behavior</a:t>
            </a:r>
          </a:p>
          <a:p>
            <a:pPr lvl="2"/>
            <a:r>
              <a:rPr lang="en-US" altLang="en-US" dirty="0" smtClean="0"/>
              <a:t>Increasing appropriate/replacement behaviors</a:t>
            </a:r>
          </a:p>
          <a:p>
            <a:pPr lvl="2"/>
            <a:r>
              <a:rPr lang="en-US" altLang="en-US" dirty="0" smtClean="0"/>
              <a:t>Increasing academic engaged time (see Iovannone et al., 2009)</a:t>
            </a:r>
          </a:p>
          <a:p>
            <a:pPr lvl="1"/>
            <a:r>
              <a:rPr lang="en-US" altLang="en-US" dirty="0" smtClean="0"/>
              <a:t>Teachers implemented behavior plans with high fidelity (&gt;80%)</a:t>
            </a:r>
          </a:p>
          <a:p>
            <a:pPr lvl="1"/>
            <a:r>
              <a:rPr lang="en-US" altLang="en-US" dirty="0" smtClean="0"/>
              <a:t>Teachers rated PTR social validity as high (4.2 out of 5 point Likert Scale)</a:t>
            </a:r>
          </a:p>
          <a:p>
            <a:pPr lvl="1"/>
            <a:r>
              <a:rPr lang="en-US" altLang="en-US" dirty="0" smtClean="0"/>
              <a:t>Another RCT for PTR Young Children finishing up-same outcomes as PTR</a:t>
            </a:r>
          </a:p>
          <a:p>
            <a:pPr lvl="1"/>
            <a:r>
              <a:rPr lang="en-US" altLang="en-US" dirty="0" smtClean="0"/>
              <a:t>Two IES grants submitted—PTR Family and PTR Secondary </a:t>
            </a:r>
          </a:p>
          <a:p>
            <a:pPr lvl="1"/>
            <a:endParaRPr lang="en-US" altLang="en-US" dirty="0" smtClean="0"/>
          </a:p>
          <a:p>
            <a:pPr lvl="2"/>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3" name="Rectangle 7"/>
          <p:cNvSpPr>
            <a:spLocks noGrp="1" noChangeArrowheads="1"/>
          </p:cNvSpPr>
          <p:nvPr>
            <p:ph type="title" idx="4294967295"/>
          </p:nvPr>
        </p:nvSpPr>
        <p:spPr>
          <a:xfrm>
            <a:off x="1371600" y="277813"/>
            <a:ext cx="7772400" cy="565150"/>
          </a:xfrm>
        </p:spPr>
        <p:txBody>
          <a:bodyPr rtlCol="0" anchor="b">
            <a:normAutofit fontScale="90000"/>
          </a:bodyPr>
          <a:lstStyle/>
          <a:p>
            <a:pPr eaLnBrk="1" fontAlgn="auto" hangingPunct="1">
              <a:spcAft>
                <a:spcPts val="0"/>
              </a:spcAft>
              <a:defRPr/>
            </a:pPr>
            <a:r>
              <a:rPr lang="en-US" sz="3800" smtClean="0">
                <a:latin typeface="Arial" charset="0"/>
                <a:ea typeface="+mj-ea"/>
                <a:cs typeface="+mj-cs"/>
              </a:rPr>
              <a:t>Step 5:  Evaluation</a:t>
            </a:r>
          </a:p>
        </p:txBody>
      </p:sp>
      <p:graphicFrame>
        <p:nvGraphicFramePr>
          <p:cNvPr id="207875" name="Object 4"/>
          <p:cNvGraphicFramePr>
            <a:graphicFrameLocks noGrp="1" noChangeAspect="1"/>
          </p:cNvGraphicFramePr>
          <p:nvPr>
            <p:ph idx="4294967295"/>
          </p:nvPr>
        </p:nvGraphicFramePr>
        <p:xfrm>
          <a:off x="436563" y="1143000"/>
          <a:ext cx="8707437" cy="5311775"/>
        </p:xfrm>
        <a:graphic>
          <a:graphicData uri="http://schemas.openxmlformats.org/presentationml/2006/ole">
            <mc:AlternateContent xmlns:mc="http://schemas.openxmlformats.org/markup-compatibility/2006">
              <mc:Choice xmlns:v="urn:schemas-microsoft-com:vml" Requires="v">
                <p:oleObj spid="_x0000_s219166" name="Chart" r:id="rId5" imgW="9867945" imgH="5715000" progId="Excel.Sheet.8">
                  <p:embed/>
                </p:oleObj>
              </mc:Choice>
              <mc:Fallback>
                <p:oleObj name="Chart" r:id="rId5" imgW="9867945" imgH="5715000" progId="Excel.Shee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63" y="1143000"/>
                        <a:ext cx="8707437"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09922" name="Object 4"/>
          <p:cNvGraphicFramePr>
            <a:graphicFrameLocks noChangeAspect="1"/>
          </p:cNvGraphicFramePr>
          <p:nvPr/>
        </p:nvGraphicFramePr>
        <p:xfrm>
          <a:off x="228600" y="914400"/>
          <a:ext cx="8680450" cy="5697538"/>
        </p:xfrm>
        <a:graphic>
          <a:graphicData uri="http://schemas.openxmlformats.org/presentationml/2006/ole">
            <mc:AlternateContent xmlns:mc="http://schemas.openxmlformats.org/markup-compatibility/2006">
              <mc:Choice xmlns:v="urn:schemas-microsoft-com:vml" Requires="v">
                <p:oleObj spid="_x0000_s220190" name="Worksheet" r:id="rId5" imgW="8486657" imgH="5257800" progId="Excel.Sheet.8">
                  <p:embed/>
                </p:oleObj>
              </mc:Choice>
              <mc:Fallback>
                <p:oleObj name="Worksheet" r:id="rId5" imgW="8486657" imgH="52578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14400"/>
                        <a:ext cx="8680450" cy="569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147" name="Rectangle 5"/>
          <p:cNvSpPr>
            <a:spLocks noGrp="1" noChangeArrowheads="1"/>
          </p:cNvSpPr>
          <p:nvPr>
            <p:ph type="title" idx="4294967295"/>
          </p:nvPr>
        </p:nvSpPr>
        <p:spPr>
          <a:xfrm>
            <a:off x="1371600" y="277813"/>
            <a:ext cx="7772400" cy="496887"/>
          </a:xfrm>
        </p:spPr>
        <p:txBody>
          <a:bodyPr rtlCol="0" anchor="b">
            <a:normAutofit fontScale="90000"/>
          </a:bodyPr>
          <a:lstStyle/>
          <a:p>
            <a:pPr eaLnBrk="1" fontAlgn="auto" hangingPunct="1">
              <a:spcAft>
                <a:spcPts val="0"/>
              </a:spcAft>
              <a:defRPr/>
            </a:pPr>
            <a:r>
              <a:rPr lang="en-US" sz="3800" smtClean="0">
                <a:latin typeface="Arial" charset="0"/>
                <a:ea typeface="+mj-ea"/>
                <a:cs typeface="+mj-cs"/>
              </a:rPr>
              <a:t>Step 5:  Evaluation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altLang="en-US" smtClean="0"/>
              <a:t>PTR Publications</a:t>
            </a:r>
          </a:p>
        </p:txBody>
      </p:sp>
      <p:sp>
        <p:nvSpPr>
          <p:cNvPr id="216067" name="Rectangle 3"/>
          <p:cNvSpPr>
            <a:spLocks noGrp="1" noChangeArrowheads="1"/>
          </p:cNvSpPr>
          <p:nvPr>
            <p:ph idx="1"/>
          </p:nvPr>
        </p:nvSpPr>
        <p:spPr/>
        <p:txBody>
          <a:bodyPr>
            <a:normAutofit fontScale="70000" lnSpcReduction="20000"/>
          </a:bodyPr>
          <a:lstStyle/>
          <a:p>
            <a:r>
              <a:rPr lang="en-US" altLang="en-US" smtClean="0"/>
              <a:t>PTR Manual</a:t>
            </a:r>
          </a:p>
          <a:p>
            <a:pPr lvl="1"/>
            <a:r>
              <a:rPr lang="en-US" altLang="en-US" smtClean="0"/>
              <a:t>Dunlap, G., Iovannone, R., Kincaid, D., Wilson, K., Christiansen, K., Strain, P., &amp; English, C., 2010.  Prevent-Teach-Reinforce:  The School-Based Model of Individualized Positive Behavior Support.  Baltimore: Paul H. Brookes.</a:t>
            </a:r>
          </a:p>
          <a:p>
            <a:r>
              <a:rPr lang="en-US" altLang="en-US" smtClean="0"/>
              <a:t>Journal Articles</a:t>
            </a:r>
          </a:p>
          <a:p>
            <a:pPr lvl="1"/>
            <a:r>
              <a:rPr lang="en-US" altLang="en-US" smtClean="0"/>
              <a:t>Iovannone, R., Greenbaum, P., Wei, W., Kincaid, D., Dunlap, G., &amp; Strain, P. (2009).   Randomized controlled trial of a tertiary behavior intervention for students with problem behaviors:  Preliminary outcomes.  Journal of Emotional and Behavioral Disorders, 17, 213-225.</a:t>
            </a:r>
          </a:p>
          <a:p>
            <a:pPr lvl="1"/>
            <a:r>
              <a:rPr lang="en-US" altLang="en-US" smtClean="0"/>
              <a:t>Dunlap, G., Iovannone, R., Wilson, K., Strain, P., &amp; Kincaid, D. (2010).  Prevent-Teach-Reinforce:  A standardized model of school-based behavioral intervention.  Journal of Positive Behavior Interventions, 12, 9-22</a:t>
            </a:r>
          </a:p>
          <a:p>
            <a:pPr lvl="1"/>
            <a:r>
              <a:rPr lang="en-US" altLang="en-US" smtClean="0"/>
              <a:t>Strain, P. S., Wilson, K., &amp; Dunlap, G. (2011).  Prevent-Teach-Reinforce:  Addressing problem behaviors of students with autism in general education classroom.  Behavior Disorders, 36, 160-171.</a:t>
            </a:r>
          </a:p>
          <a:p>
            <a:pPr lvl="1"/>
            <a:r>
              <a:rPr lang="en-US" altLang="en-US" smtClean="0"/>
              <a:t>Iovannone, R., Greenbaum, P., Wang, W., Kincaid, D, &amp; Dunlap, G. (2014).  Inter-rater agreement of the Individualized Behavior Rating Scale Tool (IBRS-T).  Effective Assessment for Intervention, 39, 195-207.</a:t>
            </a:r>
          </a:p>
          <a:p>
            <a:pPr lvl="1"/>
            <a:r>
              <a:rPr lang="en-US" altLang="en-US" smtClean="0"/>
              <a:t>Sears, K. M., Blair, K. S. C., Iovannone, R. &amp; Crosland, K., (2013).  Using the Prevent-Teach-Reinforce model with families of young children with ASD.  Journal of Autism and Developmental Disabilities, 43, 1005-1016.</a:t>
            </a:r>
          </a:p>
          <a:p>
            <a:pPr lvl="1"/>
            <a:r>
              <a:rPr lang="en-US" altLang="en-US" smtClean="0"/>
              <a:t>Iovannone, R., Anderson, C., &amp; Scott, T. (2013).  Power and control: Useful functions or explanatory fictions?  Beyond Behavior, 22, 3-6.</a:t>
            </a:r>
          </a:p>
          <a:p>
            <a:pPr lvl="1"/>
            <a:endParaRPr lang="en-US" altLang="en-US" smtClean="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Building </a:t>
            </a:r>
            <a:r>
              <a:rPr lang="en-US" dirty="0" smtClean="0"/>
              <a:t>Delaware’s Capacity for</a:t>
            </a:r>
            <a:br>
              <a:rPr lang="en-US" dirty="0" smtClean="0"/>
            </a:br>
            <a:r>
              <a:rPr lang="en-US" dirty="0" smtClean="0"/>
              <a:t>Evidence-based </a:t>
            </a:r>
            <a:r>
              <a:rPr lang="en-US" dirty="0"/>
              <a:t>FBA/BIP Process: </a:t>
            </a:r>
            <a:r>
              <a:rPr lang="en-US" dirty="0" smtClean="0"/>
              <a:t>Prevent-Teach-Reinforce</a:t>
            </a:r>
            <a:endParaRPr lang="en-US" dirty="0"/>
          </a:p>
        </p:txBody>
      </p:sp>
      <p:sp>
        <p:nvSpPr>
          <p:cNvPr id="3" name="Subtitle 2"/>
          <p:cNvSpPr>
            <a:spLocks noGrp="1"/>
          </p:cNvSpPr>
          <p:nvPr>
            <p:ph type="subTitle" idx="1"/>
          </p:nvPr>
        </p:nvSpPr>
        <p:spPr/>
        <p:txBody>
          <a:bodyPr>
            <a:normAutofit fontScale="55000" lnSpcReduction="20000"/>
          </a:bodyPr>
          <a:lstStyle/>
          <a:p>
            <a:r>
              <a:rPr lang="en-US" dirty="0" smtClean="0"/>
              <a:t>Debby Boyer and Linda Marie Smith</a:t>
            </a:r>
          </a:p>
          <a:p>
            <a:r>
              <a:rPr lang="en-US" dirty="0" smtClean="0"/>
              <a:t>DE-PBS Project Co-Directors</a:t>
            </a:r>
          </a:p>
          <a:p>
            <a:r>
              <a:rPr lang="en-US" dirty="0" smtClean="0"/>
              <a:t>University of Delaware’s Center for Disabilities Studies</a:t>
            </a:r>
          </a:p>
          <a:p>
            <a:r>
              <a:rPr lang="en-US" dirty="0" smtClean="0"/>
              <a:t>DE Department of Education</a:t>
            </a:r>
          </a:p>
          <a:p>
            <a:r>
              <a:rPr lang="en-US" dirty="0" smtClean="0"/>
              <a:t>October 23, 2015</a:t>
            </a:r>
            <a:endParaRPr lang="en-US" dirty="0"/>
          </a:p>
        </p:txBody>
      </p:sp>
      <p:pic>
        <p:nvPicPr>
          <p:cNvPr id="4" name="Picture 3" descr="CDS-UD_logo_cmyk.jp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47" y="5906231"/>
            <a:ext cx="2472236" cy="828202"/>
          </a:xfrm>
          <a:prstGeom prst="rect">
            <a:avLst/>
          </a:prstGeom>
        </p:spPr>
      </p:pic>
      <p:pic>
        <p:nvPicPr>
          <p:cNvPr id="5" name="Picture 4" descr="spdg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425" y="5898494"/>
            <a:ext cx="1622411" cy="959506"/>
          </a:xfrm>
          <a:prstGeom prst="rect">
            <a:avLst/>
          </a:prstGeom>
        </p:spPr>
      </p:pic>
    </p:spTree>
    <p:extLst>
      <p:ext uri="{BB962C8B-B14F-4D97-AF65-F5344CB8AC3E}">
        <p14:creationId xmlns:p14="http://schemas.microsoft.com/office/powerpoint/2010/main" val="2034205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DE-PBS Recycles!</a:t>
            </a:r>
            <a:endParaRPr lang="en-US" dirty="0"/>
          </a:p>
        </p:txBody>
      </p:sp>
      <p:sp>
        <p:nvSpPr>
          <p:cNvPr id="3" name="Content Placeholder 2"/>
          <p:cNvSpPr>
            <a:spLocks noGrp="1"/>
          </p:cNvSpPr>
          <p:nvPr>
            <p:ph idx="1"/>
          </p:nvPr>
        </p:nvSpPr>
        <p:spPr>
          <a:xfrm>
            <a:off x="457200" y="2934268"/>
            <a:ext cx="8229600" cy="3250653"/>
          </a:xfrm>
        </p:spPr>
        <p:txBody>
          <a:bodyPr>
            <a:normAutofit/>
          </a:bodyPr>
          <a:lstStyle/>
          <a:p>
            <a:pPr marL="0" indent="0" algn="ctr">
              <a:buNone/>
            </a:pPr>
            <a:r>
              <a:rPr lang="en-US" dirty="0" smtClean="0"/>
              <a:t>PTR materials used with permission of</a:t>
            </a:r>
          </a:p>
          <a:p>
            <a:pPr marL="0" indent="0" algn="ctr">
              <a:buNone/>
            </a:pPr>
            <a:r>
              <a:rPr lang="en-US" dirty="0" smtClean="0"/>
              <a:t> Rose Iovannone, Ph.D.</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Slide Number Placeholder 3"/>
          <p:cNvSpPr>
            <a:spLocks noGrp="1"/>
          </p:cNvSpPr>
          <p:nvPr>
            <p:ph type="sldNum" sz="quarter" idx="12"/>
          </p:nvPr>
        </p:nvSpPr>
        <p:spPr/>
        <p:txBody>
          <a:bodyPr/>
          <a:lstStyle/>
          <a:p>
            <a:fld id="{078AA309-8C80-B544-8D0C-6E2421A4D394}" type="slidenum">
              <a:rPr lang="en-US" smtClean="0">
                <a:solidFill>
                  <a:prstClr val="black">
                    <a:tint val="75000"/>
                  </a:prstClr>
                </a:solidFill>
              </a:rPr>
              <a:pPr/>
              <a:t>54</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3681907" y="4451960"/>
            <a:ext cx="1780186" cy="1390008"/>
          </a:xfrm>
          <a:prstGeom prst="rect">
            <a:avLst/>
          </a:prstGeom>
        </p:spPr>
      </p:pic>
    </p:spTree>
    <p:extLst>
      <p:ext uri="{BB962C8B-B14F-4D97-AF65-F5344CB8AC3E}">
        <p14:creationId xmlns:p14="http://schemas.microsoft.com/office/powerpoint/2010/main" val="21850091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9342"/>
            <a:ext cx="8229600" cy="1143000"/>
          </a:xfrm>
        </p:spPr>
        <p:txBody>
          <a:bodyPr/>
          <a:lstStyle/>
          <a:p>
            <a:r>
              <a:rPr lang="en-US" dirty="0" smtClean="0"/>
              <a:t>DE-PBS Project </a:t>
            </a:r>
            <a:endParaRPr lang="en-US" dirty="0"/>
          </a:p>
        </p:txBody>
      </p:sp>
      <p:sp>
        <p:nvSpPr>
          <p:cNvPr id="14" name="Content Placeholder 13"/>
          <p:cNvSpPr>
            <a:spLocks noGrp="1"/>
          </p:cNvSpPr>
          <p:nvPr>
            <p:ph idx="1"/>
          </p:nvPr>
        </p:nvSpPr>
        <p:spPr>
          <a:xfrm>
            <a:off x="457200" y="1392613"/>
            <a:ext cx="8229600" cy="4525963"/>
          </a:xfrm>
        </p:spPr>
        <p:txBody>
          <a:bodyPr>
            <a:normAutofit/>
          </a:bodyPr>
          <a:lstStyle/>
          <a:p>
            <a:pPr marL="0" indent="0" algn="ctr">
              <a:buNone/>
            </a:pPr>
            <a:r>
              <a:rPr lang="en-US" dirty="0" smtClean="0"/>
              <a:t>DE-PBS Project is a collaborative partnership between the </a:t>
            </a:r>
          </a:p>
          <a:p>
            <a:pPr marL="0" indent="0" algn="ctr">
              <a:buNone/>
            </a:pPr>
            <a:r>
              <a:rPr lang="en-US" dirty="0" smtClean="0"/>
              <a:t>Delaware Department of Education, </a:t>
            </a:r>
          </a:p>
          <a:p>
            <a:pPr marL="0" indent="0" algn="ctr">
              <a:buNone/>
            </a:pPr>
            <a:r>
              <a:rPr lang="en-US" dirty="0" smtClean="0"/>
              <a:t>University of Delaware’s                        Center for Disabilities Studies, and </a:t>
            </a:r>
          </a:p>
          <a:p>
            <a:pPr marL="0" indent="0" algn="ctr">
              <a:buNone/>
            </a:pPr>
            <a:r>
              <a:rPr lang="en-US" dirty="0" smtClean="0"/>
              <a:t>Delaware Public Schools</a:t>
            </a:r>
          </a:p>
          <a:p>
            <a:pPr marL="0" indent="0">
              <a:buNone/>
            </a:pPr>
            <a:endParaRPr lang="en-US" dirty="0"/>
          </a:p>
        </p:txBody>
      </p:sp>
    </p:spTree>
    <p:extLst>
      <p:ext uri="{BB962C8B-B14F-4D97-AF65-F5344CB8AC3E}">
        <p14:creationId xmlns:p14="http://schemas.microsoft.com/office/powerpoint/2010/main" val="5830654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Delaware’s strategies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38582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67051"/>
            <a:ext cx="8229600" cy="1143000"/>
          </a:xfrm>
        </p:spPr>
        <p:txBody>
          <a:bodyPr/>
          <a:lstStyle/>
          <a:p>
            <a:r>
              <a:rPr lang="en-US" dirty="0"/>
              <a:t>PTR in Delaware</a:t>
            </a:r>
          </a:p>
        </p:txBody>
      </p:sp>
      <p:sp>
        <p:nvSpPr>
          <p:cNvPr id="14" name="Content Placeholder 13"/>
          <p:cNvSpPr>
            <a:spLocks noGrp="1"/>
          </p:cNvSpPr>
          <p:nvPr>
            <p:ph idx="1"/>
          </p:nvPr>
        </p:nvSpPr>
        <p:spPr>
          <a:xfrm>
            <a:off x="457200" y="1542473"/>
            <a:ext cx="8229600" cy="4376103"/>
          </a:xfrm>
        </p:spPr>
        <p:txBody>
          <a:bodyPr/>
          <a:lstStyle/>
          <a:p>
            <a:r>
              <a:rPr lang="en-US" dirty="0"/>
              <a:t>P</a:t>
            </a:r>
            <a:r>
              <a:rPr lang="en-US" dirty="0" smtClean="0"/>
              <a:t>iloted through DE-PBS Project</a:t>
            </a:r>
          </a:p>
          <a:p>
            <a:r>
              <a:rPr lang="en-US" dirty="0" smtClean="0"/>
              <a:t>Adopted by DE DOE as Tier 3 intervention for districts/ schools with noncompliance</a:t>
            </a:r>
          </a:p>
          <a:p>
            <a:r>
              <a:rPr lang="en-US" dirty="0" smtClean="0"/>
              <a:t>Expanded through DE DOE’s State Personnel Development Grant (SPDG)</a:t>
            </a:r>
          </a:p>
          <a:p>
            <a:r>
              <a:rPr lang="en-US" dirty="0" smtClean="0"/>
              <a:t>DE-PBS Project Coaches use PTR process with Delaware adaptations</a:t>
            </a:r>
            <a:endParaRPr lang="en-US" dirty="0"/>
          </a:p>
        </p:txBody>
      </p:sp>
    </p:spTree>
    <p:extLst>
      <p:ext uri="{BB962C8B-B14F-4D97-AF65-F5344CB8AC3E}">
        <p14:creationId xmlns:p14="http://schemas.microsoft.com/office/powerpoint/2010/main" val="42087269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Step 1: Identify the Problem</a:t>
            </a:r>
            <a:endParaRPr lang="en-US" sz="3200" dirty="0"/>
          </a:p>
        </p:txBody>
      </p:sp>
      <p:sp>
        <p:nvSpPr>
          <p:cNvPr id="3" name="Content Placeholder 2"/>
          <p:cNvSpPr>
            <a:spLocks noGrp="1"/>
          </p:cNvSpPr>
          <p:nvPr>
            <p:ph sz="half" idx="1"/>
          </p:nvPr>
        </p:nvSpPr>
        <p:spPr>
          <a:xfrm>
            <a:off x="161925" y="1476376"/>
            <a:ext cx="4333875" cy="4649787"/>
          </a:xfrm>
        </p:spPr>
        <p:txBody>
          <a:bodyPr>
            <a:normAutofit/>
          </a:bodyPr>
          <a:lstStyle/>
          <a:p>
            <a:r>
              <a:rPr lang="en-US" sz="2000" dirty="0" smtClean="0"/>
              <a:t>High rates of student suspension with significant discrepancy between general and special </a:t>
            </a:r>
            <a:r>
              <a:rPr lang="en-US" sz="2000" dirty="0" err="1" smtClean="0"/>
              <a:t>ed</a:t>
            </a:r>
            <a:endParaRPr lang="en-US" sz="2000" dirty="0" smtClean="0"/>
          </a:p>
          <a:p>
            <a:r>
              <a:rPr lang="en-US" sz="2000" dirty="0" smtClean="0"/>
              <a:t>Noncompliance issues with special education regulations</a:t>
            </a:r>
          </a:p>
          <a:p>
            <a:r>
              <a:rPr lang="en-US" sz="2000" dirty="0"/>
              <a:t>L</a:t>
            </a:r>
            <a:r>
              <a:rPr lang="en-US" sz="2000" dirty="0" smtClean="0"/>
              <a:t>ack of systemized, tiered behavior supports</a:t>
            </a:r>
          </a:p>
          <a:p>
            <a:r>
              <a:rPr lang="en-US" sz="2000" dirty="0" smtClean="0"/>
              <a:t>Ineffective practices across general and special education</a:t>
            </a:r>
          </a:p>
          <a:p>
            <a:r>
              <a:rPr lang="en-US" sz="2000" dirty="0" smtClean="0"/>
              <a:t>Difficulty with/ inadequate data collection and progress monitoring processes</a:t>
            </a:r>
          </a:p>
        </p:txBody>
      </p:sp>
      <p:sp>
        <p:nvSpPr>
          <p:cNvPr id="4" name="Content Placeholder 3"/>
          <p:cNvSpPr>
            <a:spLocks noGrp="1"/>
          </p:cNvSpPr>
          <p:nvPr>
            <p:ph sz="half" idx="2"/>
          </p:nvPr>
        </p:nvSpPr>
        <p:spPr>
          <a:xfrm>
            <a:off x="5143500" y="1476376"/>
            <a:ext cx="3543300" cy="4649788"/>
          </a:xfrm>
        </p:spPr>
        <p:txBody>
          <a:bodyPr>
            <a:normAutofit/>
          </a:bodyPr>
          <a:lstStyle/>
          <a:p>
            <a:pPr marL="0" indent="0">
              <a:buNone/>
            </a:pPr>
            <a:r>
              <a:rPr lang="en-US" i="1" dirty="0" smtClean="0"/>
              <a:t>Perspectives</a:t>
            </a:r>
            <a:endParaRPr lang="en-US" i="1" dirty="0"/>
          </a:p>
          <a:p>
            <a:pPr marL="0" indent="0">
              <a:buNone/>
            </a:pPr>
            <a:r>
              <a:rPr lang="en-US" dirty="0" smtClean="0"/>
              <a:t>DE DOE </a:t>
            </a:r>
          </a:p>
          <a:p>
            <a:pPr marL="0" indent="0">
              <a:buNone/>
            </a:pPr>
            <a:r>
              <a:rPr lang="en-US" dirty="0" smtClean="0"/>
              <a:t>DE-PBS Project</a:t>
            </a:r>
          </a:p>
          <a:p>
            <a:pPr marL="0" indent="0">
              <a:buNone/>
            </a:pPr>
            <a:r>
              <a:rPr lang="en-US" dirty="0" smtClean="0"/>
              <a:t>Districts</a:t>
            </a:r>
          </a:p>
          <a:p>
            <a:pPr marL="0" indent="0">
              <a:buNone/>
            </a:pPr>
            <a:r>
              <a:rPr lang="en-US" dirty="0" smtClean="0"/>
              <a:t>Schools</a:t>
            </a:r>
          </a:p>
          <a:p>
            <a:pPr marL="0" indent="0">
              <a:buNone/>
            </a:pPr>
            <a:r>
              <a:rPr lang="en-US" dirty="0" smtClean="0"/>
              <a:t>Families</a:t>
            </a:r>
          </a:p>
          <a:p>
            <a:pPr marL="0" indent="0">
              <a:buNone/>
            </a:pPr>
            <a:r>
              <a:rPr lang="en-US" dirty="0" smtClean="0"/>
              <a:t>Students</a:t>
            </a:r>
            <a:endParaRPr lang="en-US" dirty="0"/>
          </a:p>
        </p:txBody>
      </p:sp>
      <p:sp>
        <p:nvSpPr>
          <p:cNvPr id="5" name="Slide Number Placeholder 4"/>
          <p:cNvSpPr>
            <a:spLocks noGrp="1"/>
          </p:cNvSpPr>
          <p:nvPr>
            <p:ph type="sldNum" sz="quarter" idx="12"/>
          </p:nvPr>
        </p:nvSpPr>
        <p:spPr/>
        <p:txBody>
          <a:bodyPr/>
          <a:lstStyle/>
          <a:p>
            <a:fld id="{078AA309-8C80-B544-8D0C-6E2421A4D394}" type="slidenum">
              <a:rPr lang="en-US" smtClean="0">
                <a:solidFill>
                  <a:prstClr val="black">
                    <a:tint val="75000"/>
                  </a:prstClr>
                </a:solidFill>
              </a:rPr>
              <a:pPr/>
              <a:t>58</a:t>
            </a:fld>
            <a:endParaRPr lang="en-US">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112" y="4219416"/>
            <a:ext cx="1340391"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81175" cy="1126133"/>
          </a:xfrm>
          <a:prstGeom prst="rect">
            <a:avLst/>
          </a:prstGeom>
        </p:spPr>
      </p:pic>
    </p:spTree>
    <p:extLst>
      <p:ext uri="{BB962C8B-B14F-4D97-AF65-F5344CB8AC3E}">
        <p14:creationId xmlns:p14="http://schemas.microsoft.com/office/powerpoint/2010/main" val="27236066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smtClean="0"/>
              <a:t>Step 1: Identify the Problem</a:t>
            </a:r>
            <a:endParaRPr lang="en-US" sz="3200" dirty="0"/>
          </a:p>
        </p:txBody>
      </p:sp>
      <p:sp>
        <p:nvSpPr>
          <p:cNvPr id="3" name="Content Placeholder 2"/>
          <p:cNvSpPr>
            <a:spLocks noGrp="1"/>
          </p:cNvSpPr>
          <p:nvPr>
            <p:ph sz="half" idx="1"/>
          </p:nvPr>
        </p:nvSpPr>
        <p:spPr>
          <a:xfrm>
            <a:off x="161925" y="1647825"/>
            <a:ext cx="4333875" cy="4478338"/>
          </a:xfrm>
        </p:spPr>
        <p:txBody>
          <a:bodyPr>
            <a:normAutofit/>
          </a:bodyPr>
          <a:lstStyle/>
          <a:p>
            <a:r>
              <a:rPr lang="en-US" sz="2000" dirty="0" smtClean="0"/>
              <a:t>Expert model contributed to lack of teacher buy in or difficulty with implementation</a:t>
            </a:r>
          </a:p>
          <a:p>
            <a:r>
              <a:rPr lang="en-US" sz="2000" dirty="0" smtClean="0"/>
              <a:t>Interventions not meaningful or effective – lack of student buy in</a:t>
            </a:r>
          </a:p>
          <a:p>
            <a:r>
              <a:rPr lang="en-US" sz="2000" dirty="0" smtClean="0"/>
              <a:t>Inadequate resources and organizational </a:t>
            </a:r>
            <a:r>
              <a:rPr lang="en-US" sz="2000" dirty="0"/>
              <a:t>support </a:t>
            </a:r>
            <a:endParaRPr lang="en-US" sz="2000" dirty="0" smtClean="0"/>
          </a:p>
          <a:p>
            <a:r>
              <a:rPr lang="en-US" sz="2000" dirty="0" smtClean="0"/>
              <a:t>Struggles </a:t>
            </a:r>
            <a:r>
              <a:rPr lang="en-US" sz="2000" dirty="0"/>
              <a:t>with sustainability</a:t>
            </a:r>
          </a:p>
          <a:p>
            <a:endParaRPr lang="en-US" sz="2000" dirty="0" smtClean="0"/>
          </a:p>
          <a:p>
            <a:pPr marL="0" indent="0">
              <a:buNone/>
            </a:pPr>
            <a:endParaRPr lang="en-US" sz="2000" dirty="0" smtClean="0"/>
          </a:p>
          <a:p>
            <a:endParaRPr lang="en-US" sz="2000" dirty="0" smtClean="0"/>
          </a:p>
          <a:p>
            <a:endParaRPr lang="en-US" sz="2000" dirty="0"/>
          </a:p>
        </p:txBody>
      </p:sp>
      <p:sp>
        <p:nvSpPr>
          <p:cNvPr id="4" name="Content Placeholder 3"/>
          <p:cNvSpPr>
            <a:spLocks noGrp="1"/>
          </p:cNvSpPr>
          <p:nvPr>
            <p:ph sz="half" idx="2"/>
          </p:nvPr>
        </p:nvSpPr>
        <p:spPr>
          <a:xfrm>
            <a:off x="5143500" y="1476376"/>
            <a:ext cx="3543300" cy="4649788"/>
          </a:xfrm>
        </p:spPr>
        <p:txBody>
          <a:bodyPr>
            <a:normAutofit/>
          </a:bodyPr>
          <a:lstStyle/>
          <a:p>
            <a:pPr marL="0" indent="0">
              <a:buNone/>
            </a:pPr>
            <a:r>
              <a:rPr lang="en-US" i="1" dirty="0" smtClean="0"/>
              <a:t>Perspectives</a:t>
            </a:r>
            <a:endParaRPr lang="en-US" i="1" dirty="0"/>
          </a:p>
          <a:p>
            <a:pPr marL="0" indent="0">
              <a:buNone/>
            </a:pPr>
            <a:r>
              <a:rPr lang="en-US" dirty="0" smtClean="0"/>
              <a:t>DE DOE </a:t>
            </a:r>
          </a:p>
          <a:p>
            <a:pPr marL="0" indent="0">
              <a:buNone/>
            </a:pPr>
            <a:r>
              <a:rPr lang="en-US" dirty="0" smtClean="0"/>
              <a:t>DE-PBS Project</a:t>
            </a:r>
          </a:p>
          <a:p>
            <a:pPr marL="0" indent="0">
              <a:buNone/>
            </a:pPr>
            <a:r>
              <a:rPr lang="en-US" dirty="0" smtClean="0"/>
              <a:t>Districts</a:t>
            </a:r>
          </a:p>
          <a:p>
            <a:pPr marL="0" indent="0">
              <a:buNone/>
            </a:pPr>
            <a:r>
              <a:rPr lang="en-US" dirty="0" smtClean="0"/>
              <a:t>Schools</a:t>
            </a:r>
          </a:p>
          <a:p>
            <a:pPr marL="0" indent="0">
              <a:buNone/>
            </a:pPr>
            <a:r>
              <a:rPr lang="en-US" dirty="0" smtClean="0"/>
              <a:t>Families</a:t>
            </a:r>
          </a:p>
          <a:p>
            <a:pPr marL="0" indent="0">
              <a:buNone/>
            </a:pPr>
            <a:r>
              <a:rPr lang="en-US" dirty="0" smtClean="0"/>
              <a:t>Students</a:t>
            </a:r>
            <a:endParaRPr lang="en-US" dirty="0"/>
          </a:p>
        </p:txBody>
      </p:sp>
      <p:sp>
        <p:nvSpPr>
          <p:cNvPr id="5" name="Slide Number Placeholder 4"/>
          <p:cNvSpPr>
            <a:spLocks noGrp="1"/>
          </p:cNvSpPr>
          <p:nvPr>
            <p:ph type="sldNum" sz="quarter" idx="12"/>
          </p:nvPr>
        </p:nvSpPr>
        <p:spPr/>
        <p:txBody>
          <a:bodyPr/>
          <a:lstStyle/>
          <a:p>
            <a:fld id="{078AA309-8C80-B544-8D0C-6E2421A4D394}" type="slidenum">
              <a:rPr lang="en-US" smtClean="0">
                <a:solidFill>
                  <a:prstClr val="black">
                    <a:tint val="75000"/>
                  </a:prstClr>
                </a:solidFill>
              </a:rPr>
              <a:pPr/>
              <a:t>59</a:t>
            </a:fld>
            <a:endParaRPr lang="en-US">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112" y="3085941"/>
            <a:ext cx="1340391" cy="15544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67"/>
            <a:ext cx="1781175" cy="1126133"/>
          </a:xfrm>
          <a:prstGeom prst="rect">
            <a:avLst/>
          </a:prstGeom>
        </p:spPr>
      </p:pic>
    </p:spTree>
    <p:extLst>
      <p:ext uri="{BB962C8B-B14F-4D97-AF65-F5344CB8AC3E}">
        <p14:creationId xmlns:p14="http://schemas.microsoft.com/office/powerpoint/2010/main" val="3137323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533400" y="26988"/>
            <a:ext cx="8042275" cy="1338262"/>
          </a:xfrm>
        </p:spPr>
        <p:txBody>
          <a:bodyPr/>
          <a:lstStyle/>
          <a:p>
            <a:pPr eaLnBrk="1" hangingPunct="1"/>
            <a:r>
              <a:rPr lang="en-US" altLang="en-US" sz="2400" smtClean="0">
                <a:latin typeface="Century Gothic" panose="020B0502020202020204" pitchFamily="34" charset="0"/>
              </a:rPr>
              <a:t>Where is PTR in a Multi-tiered System of Supports (MTSS)?</a:t>
            </a:r>
          </a:p>
        </p:txBody>
      </p:sp>
      <p:pic>
        <p:nvPicPr>
          <p:cNvPr id="53251" name="Picture 4" descr="Screen Shot 2012-09-11 at 4.12.5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44069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a:spLocks noChangeArrowheads="1"/>
          </p:cNvSpPr>
          <p:nvPr/>
        </p:nvSpPr>
        <p:spPr bwMode="auto">
          <a:xfrm>
            <a:off x="5257800" y="1828800"/>
            <a:ext cx="1371600" cy="381000"/>
          </a:xfrm>
          <a:prstGeom prst="lef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prstClr val="white"/>
              </a:solidFill>
              <a:latin typeface="Calibri"/>
              <a:ea typeface="ＭＳ Ｐゴシック" charset="0"/>
              <a:cs typeface="ＭＳ Ｐゴシック" charset="0"/>
            </a:endParaRPr>
          </a:p>
        </p:txBody>
      </p:sp>
      <p:sp>
        <p:nvSpPr>
          <p:cNvPr id="4" name="Right Brace 3"/>
          <p:cNvSpPr>
            <a:spLocks/>
          </p:cNvSpPr>
          <p:nvPr/>
        </p:nvSpPr>
        <p:spPr bwMode="auto">
          <a:xfrm>
            <a:off x="4648200" y="1524000"/>
            <a:ext cx="304800" cy="762000"/>
          </a:xfrm>
          <a:prstGeom prst="rightBrace">
            <a:avLst>
              <a:gd name="adj1" fmla="val 8333"/>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prstClr val="black"/>
              </a:solidFill>
              <a:latin typeface="Calibri"/>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Goal Setting</a:t>
            </a:r>
            <a:endParaRPr lang="en-US" dirty="0"/>
          </a:p>
        </p:txBody>
      </p:sp>
      <p:sp>
        <p:nvSpPr>
          <p:cNvPr id="3" name="Content Placeholder 2"/>
          <p:cNvSpPr>
            <a:spLocks noGrp="1"/>
          </p:cNvSpPr>
          <p:nvPr>
            <p:ph idx="1"/>
          </p:nvPr>
        </p:nvSpPr>
        <p:spPr/>
        <p:txBody>
          <a:bodyPr/>
          <a:lstStyle/>
          <a:p>
            <a:pPr marL="0" indent="0">
              <a:buNone/>
            </a:pPr>
            <a:r>
              <a:rPr lang="en-US" dirty="0" smtClean="0"/>
              <a:t>Through professional development, coaching, and technical assistance, build DE educators’ knowledge and skills in a team-based problem solving process, leading to development of effective, function-based intervention plans, implemented with fidelity, within multi-tiered systems of support.</a:t>
            </a:r>
            <a:endParaRPr lang="en-US" dirty="0"/>
          </a:p>
        </p:txBody>
      </p:sp>
      <p:sp>
        <p:nvSpPr>
          <p:cNvPr id="4" name="Slide Number Placeholder 3"/>
          <p:cNvSpPr>
            <a:spLocks noGrp="1"/>
          </p:cNvSpPr>
          <p:nvPr>
            <p:ph type="sldNum" sz="quarter" idx="12"/>
          </p:nvPr>
        </p:nvSpPr>
        <p:spPr/>
        <p:txBody>
          <a:bodyPr/>
          <a:lstStyle/>
          <a:p>
            <a:fld id="{078AA309-8C80-B544-8D0C-6E2421A4D394}"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104336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normAutofit fontScale="90000"/>
          </a:bodyPr>
          <a:lstStyle/>
          <a:p>
            <a:pPr eaLnBrk="1" hangingPunct="1"/>
            <a:r>
              <a:rPr lang="en-US" dirty="0">
                <a:latin typeface="Arial" charset="0"/>
              </a:rPr>
              <a:t>Overview of PTR </a:t>
            </a:r>
            <a:r>
              <a:rPr lang="en-US" dirty="0" smtClean="0">
                <a:latin typeface="Arial" charset="0"/>
              </a:rPr>
              <a:t>Process</a:t>
            </a:r>
            <a:br>
              <a:rPr lang="en-US" dirty="0" smtClean="0">
                <a:latin typeface="Arial" charset="0"/>
              </a:rPr>
            </a:br>
            <a:r>
              <a:rPr lang="en-US" i="1" dirty="0" smtClean="0">
                <a:latin typeface="Arial" charset="0"/>
              </a:rPr>
              <a:t>What we like about it!</a:t>
            </a:r>
            <a:endParaRPr lang="en-US" i="1" dirty="0">
              <a:latin typeface="Arial" charset="0"/>
            </a:endParaRPr>
          </a:p>
        </p:txBody>
      </p:sp>
      <p:sp>
        <p:nvSpPr>
          <p:cNvPr id="254978" name="Rectangle 3"/>
          <p:cNvSpPr>
            <a:spLocks noGrp="1" noChangeArrowheads="1"/>
          </p:cNvSpPr>
          <p:nvPr>
            <p:ph idx="1"/>
          </p:nvPr>
        </p:nvSpPr>
        <p:spPr/>
        <p:txBody>
          <a:bodyPr rtlCol="0">
            <a:normAutofit fontScale="85000" lnSpcReduction="10000"/>
          </a:bodyPr>
          <a:lstStyle/>
          <a:p>
            <a:pPr eaLnBrk="1" fontAlgn="auto" hangingPunct="1">
              <a:spcAft>
                <a:spcPts val="0"/>
              </a:spcAft>
              <a:defRPr/>
            </a:pPr>
            <a:r>
              <a:rPr lang="en-US" dirty="0" smtClean="0">
                <a:ea typeface="+mn-ea"/>
                <a:cs typeface="+mn-cs"/>
              </a:rPr>
              <a:t>Teacher, parent and team driven </a:t>
            </a:r>
          </a:p>
          <a:p>
            <a:pPr eaLnBrk="1" fontAlgn="auto" hangingPunct="1">
              <a:spcAft>
                <a:spcPts val="0"/>
              </a:spcAft>
              <a:defRPr/>
            </a:pPr>
            <a:r>
              <a:rPr lang="en-US" dirty="0" smtClean="0">
                <a:ea typeface="+mn-ea"/>
                <a:cs typeface="+mn-cs"/>
              </a:rPr>
              <a:t>Prescriptive/</a:t>
            </a:r>
            <a:r>
              <a:rPr lang="en-US" dirty="0" err="1" smtClean="0">
                <a:ea typeface="+mn-ea"/>
                <a:cs typeface="+mn-cs"/>
              </a:rPr>
              <a:t>manualized</a:t>
            </a:r>
            <a:r>
              <a:rPr lang="en-US" dirty="0" smtClean="0">
                <a:ea typeface="+mn-ea"/>
                <a:cs typeface="+mn-cs"/>
              </a:rPr>
              <a:t> process</a:t>
            </a:r>
          </a:p>
          <a:p>
            <a:pPr eaLnBrk="1" fontAlgn="auto" hangingPunct="1">
              <a:spcAft>
                <a:spcPts val="0"/>
              </a:spcAft>
              <a:buFont typeface="Arial"/>
              <a:buChar char="•"/>
              <a:defRPr/>
            </a:pPr>
            <a:r>
              <a:rPr lang="en-US" dirty="0">
                <a:cs typeface="+mn-cs"/>
              </a:rPr>
              <a:t>Four-step team-based process </a:t>
            </a:r>
          </a:p>
          <a:p>
            <a:pPr lvl="1" eaLnBrk="1" fontAlgn="auto" hangingPunct="1">
              <a:spcAft>
                <a:spcPts val="0"/>
              </a:spcAft>
              <a:buFont typeface="Arial"/>
              <a:buChar char="•"/>
              <a:defRPr/>
            </a:pPr>
            <a:r>
              <a:rPr lang="en-US" dirty="0"/>
              <a:t>Optional pre-step regarding </a:t>
            </a:r>
            <a:r>
              <a:rPr lang="en-US" dirty="0" smtClean="0"/>
              <a:t>teaming</a:t>
            </a:r>
            <a:endParaRPr lang="en-US" dirty="0" smtClean="0">
              <a:ea typeface="+mn-ea"/>
            </a:endParaRPr>
          </a:p>
          <a:p>
            <a:pPr eaLnBrk="1" fontAlgn="auto" hangingPunct="1">
              <a:spcAft>
                <a:spcPts val="0"/>
              </a:spcAft>
              <a:buFont typeface="Arial"/>
              <a:buChar char="•"/>
              <a:defRPr/>
            </a:pPr>
            <a:r>
              <a:rPr lang="en-US" dirty="0" smtClean="0">
                <a:ea typeface="+mn-ea"/>
                <a:cs typeface="+mn-cs"/>
              </a:rPr>
              <a:t>Every intervention plan includes 3 components</a:t>
            </a:r>
          </a:p>
          <a:p>
            <a:pPr lvl="1" eaLnBrk="1" fontAlgn="auto" hangingPunct="1">
              <a:spcAft>
                <a:spcPts val="0"/>
              </a:spcAft>
              <a:buFont typeface="Arial"/>
              <a:buChar char="–"/>
              <a:defRPr/>
            </a:pPr>
            <a:r>
              <a:rPr lang="en-US" dirty="0" smtClean="0">
                <a:ea typeface="+mn-ea"/>
              </a:rPr>
              <a:t>Prevent</a:t>
            </a:r>
          </a:p>
          <a:p>
            <a:pPr lvl="1" eaLnBrk="1" fontAlgn="auto" hangingPunct="1">
              <a:spcAft>
                <a:spcPts val="0"/>
              </a:spcAft>
              <a:buFont typeface="Arial"/>
              <a:buChar char="–"/>
              <a:defRPr/>
            </a:pPr>
            <a:r>
              <a:rPr lang="en-US" dirty="0" smtClean="0">
                <a:ea typeface="+mn-ea"/>
              </a:rPr>
              <a:t>Teach</a:t>
            </a:r>
          </a:p>
          <a:p>
            <a:pPr lvl="1" eaLnBrk="1" fontAlgn="auto" hangingPunct="1">
              <a:spcAft>
                <a:spcPts val="0"/>
              </a:spcAft>
              <a:buFont typeface="Arial"/>
              <a:buChar char="–"/>
              <a:defRPr/>
            </a:pPr>
            <a:r>
              <a:rPr lang="en-US" dirty="0" smtClean="0">
                <a:ea typeface="+mn-ea"/>
              </a:rPr>
              <a:t>Reinforce</a:t>
            </a:r>
          </a:p>
          <a:p>
            <a:pPr eaLnBrk="1" fontAlgn="auto" hangingPunct="1">
              <a:spcAft>
                <a:spcPts val="0"/>
              </a:spcAft>
              <a:buFont typeface="Arial"/>
              <a:buChar char="•"/>
              <a:defRPr/>
            </a:pPr>
            <a:r>
              <a:rPr lang="en-US" dirty="0" smtClean="0">
                <a:ea typeface="+mn-ea"/>
                <a:cs typeface="+mn-cs"/>
              </a:rPr>
              <a:t>Plans are task analyzed</a:t>
            </a:r>
          </a:p>
          <a:p>
            <a:pPr eaLnBrk="1" fontAlgn="auto" hangingPunct="1">
              <a:spcAft>
                <a:spcPts val="0"/>
              </a:spcAft>
              <a:buFont typeface="Arial"/>
              <a:buChar char="•"/>
              <a:defRPr/>
            </a:pPr>
            <a:r>
              <a:rPr lang="en-US" dirty="0">
                <a:cs typeface="+mn-cs"/>
              </a:rPr>
              <a:t>Attention to supports for teacher/team to implement </a:t>
            </a:r>
            <a:r>
              <a:rPr lang="en-US" dirty="0" smtClean="0">
                <a:cs typeface="+mn-cs"/>
              </a:rPr>
              <a:t>interventions</a:t>
            </a:r>
          </a:p>
          <a:p>
            <a:pPr marL="0" indent="0" eaLnBrk="1" fontAlgn="auto" hangingPunct="1">
              <a:spcAft>
                <a:spcPts val="0"/>
              </a:spcAft>
              <a:buFont typeface="Arial" charset="0"/>
              <a:buNone/>
              <a:defRPr/>
            </a:pPr>
            <a:endParaRPr lang="en-US" dirty="0" smtClean="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618" y="3530600"/>
            <a:ext cx="1191491" cy="119149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891" y="3530600"/>
            <a:ext cx="1228582" cy="130925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255" y="3507758"/>
            <a:ext cx="1272886" cy="1214333"/>
          </a:xfrm>
          <a:prstGeom prst="rect">
            <a:avLst/>
          </a:prstGeom>
        </p:spPr>
      </p:pic>
    </p:spTree>
    <p:extLst>
      <p:ext uri="{BB962C8B-B14F-4D97-AF65-F5344CB8AC3E}">
        <p14:creationId xmlns:p14="http://schemas.microsoft.com/office/powerpoint/2010/main" val="1568860964"/>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Problem Analysis</a:t>
            </a:r>
            <a:endParaRPr lang="en-US" dirty="0"/>
          </a:p>
        </p:txBody>
      </p:sp>
      <p:sp>
        <p:nvSpPr>
          <p:cNvPr id="3" name="Content Placeholder 2"/>
          <p:cNvSpPr>
            <a:spLocks noGrp="1"/>
          </p:cNvSpPr>
          <p:nvPr>
            <p:ph idx="1"/>
          </p:nvPr>
        </p:nvSpPr>
        <p:spPr>
          <a:xfrm>
            <a:off x="169043" y="1180742"/>
            <a:ext cx="8916119" cy="5023026"/>
          </a:xfrm>
        </p:spPr>
        <p:txBody>
          <a:bodyPr>
            <a:normAutofit/>
          </a:bodyPr>
          <a:lstStyle/>
          <a:p>
            <a:pPr marL="0" indent="0">
              <a:buNone/>
            </a:pPr>
            <a:endParaRPr lang="en-US" sz="2400" dirty="0" smtClean="0">
              <a:solidFill>
                <a:schemeClr val="tx1">
                  <a:lumMod val="65000"/>
                  <a:lumOff val="35000"/>
                </a:schemeClr>
              </a:solidFill>
            </a:endParaRPr>
          </a:p>
          <a:p>
            <a:pPr marL="0" indent="0">
              <a:buNone/>
            </a:pPr>
            <a:r>
              <a:rPr lang="en-US" sz="2000" i="1" dirty="0" smtClean="0">
                <a:solidFill>
                  <a:schemeClr val="accent5"/>
                </a:solidFill>
              </a:rPr>
              <a:t>Getting to the root</a:t>
            </a:r>
          </a:p>
          <a:p>
            <a:pPr marL="0" indent="0">
              <a:buNone/>
            </a:pPr>
            <a:r>
              <a:rPr lang="en-US" sz="2000" i="1" dirty="0" smtClean="0">
                <a:solidFill>
                  <a:schemeClr val="accent5"/>
                </a:solidFill>
              </a:rPr>
              <a:t>of the problem…</a:t>
            </a:r>
          </a:p>
          <a:p>
            <a:pPr marL="0" indent="0">
              <a:buNone/>
            </a:pPr>
            <a:endParaRPr lang="en-US" sz="2000" i="1" dirty="0" smtClean="0">
              <a:solidFill>
                <a:schemeClr val="accent5"/>
              </a:solidFill>
            </a:endParaRPr>
          </a:p>
          <a:p>
            <a:pPr marL="0" indent="0">
              <a:buNone/>
            </a:pPr>
            <a:endParaRPr lang="en-US" sz="2000" i="1" dirty="0">
              <a:solidFill>
                <a:schemeClr val="accent5"/>
              </a:solidFill>
            </a:endParaRPr>
          </a:p>
          <a:p>
            <a:pPr marL="0" indent="0">
              <a:buNone/>
            </a:pPr>
            <a:endParaRPr lang="en-US" sz="2000" i="1" dirty="0" smtClean="0">
              <a:solidFill>
                <a:schemeClr val="accent5"/>
              </a:solidFill>
            </a:endParaRPr>
          </a:p>
          <a:p>
            <a:pPr marL="0" indent="0">
              <a:buNone/>
            </a:pPr>
            <a:r>
              <a:rPr lang="en-US" sz="2000" i="1" dirty="0" smtClean="0">
                <a:solidFill>
                  <a:schemeClr val="accent5"/>
                </a:solidFill>
              </a:rPr>
              <a:t>Need for….</a:t>
            </a:r>
            <a:endParaRPr lang="en-US" sz="2000" i="1" dirty="0">
              <a:solidFill>
                <a:schemeClr val="accent5"/>
              </a:solidFill>
            </a:endParaRPr>
          </a:p>
        </p:txBody>
      </p:sp>
      <p:sp>
        <p:nvSpPr>
          <p:cNvPr id="4" name="Slide Number Placeholder 3"/>
          <p:cNvSpPr>
            <a:spLocks noGrp="1"/>
          </p:cNvSpPr>
          <p:nvPr>
            <p:ph type="sldNum" sz="quarter" idx="12"/>
          </p:nvPr>
        </p:nvSpPr>
        <p:spPr/>
        <p:txBody>
          <a:bodyPr/>
          <a:lstStyle/>
          <a:p>
            <a:fld id="{078AA309-8C80-B544-8D0C-6E2421A4D394}" type="slidenum">
              <a:rPr lang="en-US" smtClean="0">
                <a:solidFill>
                  <a:prstClr val="black">
                    <a:tint val="75000"/>
                  </a:prstClr>
                </a:solidFill>
              </a:rPr>
              <a:pPr/>
              <a:t>62</a:t>
            </a:fld>
            <a:endParaRPr lang="en-US" dirty="0">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666" y="926224"/>
            <a:ext cx="2819400" cy="2857500"/>
          </a:xfrm>
          <a:prstGeom prst="rect">
            <a:avLst/>
          </a:prstGeom>
        </p:spPr>
      </p:pic>
      <p:sp>
        <p:nvSpPr>
          <p:cNvPr id="7" name="Rectangle 6"/>
          <p:cNvSpPr/>
          <p:nvPr/>
        </p:nvSpPr>
        <p:spPr>
          <a:xfrm>
            <a:off x="3121620" y="3753101"/>
            <a:ext cx="2993128" cy="400110"/>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2000" dirty="0" smtClean="0">
                <a:ln w="0"/>
                <a:gradFill>
                  <a:gsLst>
                    <a:gs pos="0">
                      <a:srgbClr val="617E48">
                        <a:lumMod val="50000"/>
                      </a:srgbClr>
                    </a:gs>
                    <a:gs pos="50000">
                      <a:srgbClr val="617E48"/>
                    </a:gs>
                    <a:gs pos="100000">
                      <a:srgbClr val="617E48">
                        <a:lumMod val="60000"/>
                        <a:lumOff val="40000"/>
                      </a:srgbClr>
                    </a:gs>
                  </a:gsLst>
                  <a:lin ang="5400000"/>
                </a:gradFill>
                <a:effectLst>
                  <a:reflection blurRad="6350" stA="53000" endA="300" endPos="35500" dir="5400000" sy="-90000" algn="bl" rotWithShape="0"/>
                </a:effectLst>
                <a:latin typeface="News Gothic MT"/>
                <a:ea typeface="+mn-ea"/>
              </a:rPr>
              <a:t>Problem-solving process</a:t>
            </a:r>
            <a:endParaRPr lang="en-US" sz="2000" dirty="0">
              <a:ln w="0"/>
              <a:gradFill>
                <a:gsLst>
                  <a:gs pos="0">
                    <a:srgbClr val="617E48">
                      <a:lumMod val="50000"/>
                    </a:srgbClr>
                  </a:gs>
                  <a:gs pos="50000">
                    <a:srgbClr val="617E48"/>
                  </a:gs>
                  <a:gs pos="100000">
                    <a:srgbClr val="617E48">
                      <a:lumMod val="60000"/>
                      <a:lumOff val="40000"/>
                    </a:srgbClr>
                  </a:gs>
                </a:gsLst>
                <a:lin ang="5400000"/>
              </a:gradFill>
              <a:effectLst>
                <a:reflection blurRad="6350" stA="53000" endA="300" endPos="35500" dir="5400000" sy="-90000" algn="bl" rotWithShape="0"/>
              </a:effectLst>
              <a:latin typeface="News Gothic MT"/>
              <a:ea typeface="+mn-ea"/>
            </a:endParaRPr>
          </a:p>
        </p:txBody>
      </p:sp>
      <p:sp>
        <p:nvSpPr>
          <p:cNvPr id="8" name="Rectangle 7"/>
          <p:cNvSpPr/>
          <p:nvPr/>
        </p:nvSpPr>
        <p:spPr>
          <a:xfrm rot="20478026">
            <a:off x="88964" y="3930596"/>
            <a:ext cx="2754280" cy="400110"/>
          </a:xfrm>
          <a:prstGeom prst="rect">
            <a:avLst/>
          </a:prstGeom>
          <a:noFill/>
        </p:spPr>
        <p:txBody>
          <a:bodyPr wrap="square" lIns="91440" tIns="45720" rIns="91440" bIns="45720">
            <a:spAutoFit/>
          </a:bodyPr>
          <a:lstStyle/>
          <a:p>
            <a:pPr algn="ctr" defTabSz="457200" eaLnBrk="1" fontAlgn="auto" hangingPunct="1">
              <a:spcBef>
                <a:spcPts val="0"/>
              </a:spcBef>
              <a:spcAft>
                <a:spcPts val="0"/>
              </a:spcAft>
            </a:pPr>
            <a:r>
              <a:rPr lang="en-US" sz="2000" dirty="0" smtClean="0">
                <a:ln w="0"/>
                <a:solidFill>
                  <a:srgbClr val="617E48">
                    <a:lumMod val="75000"/>
                  </a:srgbClr>
                </a:solidFill>
                <a:effectLst>
                  <a:outerShdw blurRad="38100" dist="25400" dir="5400000" algn="ctr" rotWithShape="0">
                    <a:srgbClr val="6E747A">
                      <a:alpha val="43000"/>
                    </a:srgbClr>
                  </a:outerShdw>
                </a:effectLst>
                <a:latin typeface="News Gothic MT"/>
                <a:ea typeface="+mn-ea"/>
              </a:rPr>
              <a:t>Collaborative teams</a:t>
            </a:r>
            <a:endParaRPr lang="en-US" sz="2000" dirty="0">
              <a:ln w="0"/>
              <a:solidFill>
                <a:srgbClr val="617E48">
                  <a:lumMod val="75000"/>
                </a:srgbClr>
              </a:solidFill>
              <a:effectLst>
                <a:outerShdw blurRad="38100" dist="25400" dir="5400000" algn="ctr" rotWithShape="0">
                  <a:srgbClr val="6E747A">
                    <a:alpha val="43000"/>
                  </a:srgbClr>
                </a:outerShdw>
              </a:effectLst>
              <a:latin typeface="News Gothic MT"/>
              <a:ea typeface="+mn-ea"/>
            </a:endParaRPr>
          </a:p>
        </p:txBody>
      </p:sp>
      <p:sp>
        <p:nvSpPr>
          <p:cNvPr id="9" name="Rectangle 8"/>
          <p:cNvSpPr/>
          <p:nvPr/>
        </p:nvSpPr>
        <p:spPr>
          <a:xfrm>
            <a:off x="514349" y="5523963"/>
            <a:ext cx="3514726" cy="400110"/>
          </a:xfrm>
          <a:prstGeom prst="rect">
            <a:avLst/>
          </a:prstGeom>
          <a:noFill/>
        </p:spPr>
        <p:txBody>
          <a:bodyPr wrap="square" lIns="91440" tIns="45720" rIns="91440" bIns="45720">
            <a:spAutoFit/>
          </a:bodyPr>
          <a:lstStyle/>
          <a:p>
            <a:pPr algn="ctr" defTabSz="457200" eaLnBrk="1" fontAlgn="auto" hangingPunct="1">
              <a:spcBef>
                <a:spcPts val="0"/>
              </a:spcBef>
              <a:spcAft>
                <a:spcPts val="0"/>
              </a:spcAft>
            </a:pPr>
            <a:r>
              <a:rPr lang="en-US" sz="2000" dirty="0" smtClean="0">
                <a:ln w="0"/>
                <a:solidFill>
                  <a:srgbClr val="617E48">
                    <a:lumMod val="75000"/>
                  </a:srgbClr>
                </a:solidFill>
                <a:effectLst>
                  <a:outerShdw blurRad="38100" dist="25400" dir="5400000" algn="ctr" rotWithShape="0">
                    <a:srgbClr val="6E747A">
                      <a:alpha val="43000"/>
                    </a:srgbClr>
                  </a:outerShdw>
                </a:effectLst>
                <a:latin typeface="News Gothic MT"/>
                <a:ea typeface="+mn-ea"/>
              </a:rPr>
              <a:t>Clearly defined behaviors</a:t>
            </a:r>
            <a:endParaRPr lang="en-US" sz="2000" dirty="0">
              <a:ln w="0"/>
              <a:solidFill>
                <a:srgbClr val="617E48">
                  <a:lumMod val="75000"/>
                </a:srgbClr>
              </a:solidFill>
              <a:effectLst>
                <a:outerShdw blurRad="38100" dist="25400" dir="5400000" algn="ctr" rotWithShape="0">
                  <a:srgbClr val="6E747A">
                    <a:alpha val="43000"/>
                  </a:srgbClr>
                </a:outerShdw>
              </a:effectLst>
              <a:latin typeface="News Gothic MT"/>
              <a:ea typeface="+mn-ea"/>
            </a:endParaRPr>
          </a:p>
        </p:txBody>
      </p:sp>
      <p:sp>
        <p:nvSpPr>
          <p:cNvPr id="10" name="Rectangle 9"/>
          <p:cNvSpPr/>
          <p:nvPr/>
        </p:nvSpPr>
        <p:spPr>
          <a:xfrm>
            <a:off x="4479636" y="2967335"/>
            <a:ext cx="184730" cy="461665"/>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endParaRPr lang="en-US" sz="2400" dirty="0">
              <a:ln w="0"/>
              <a:solidFill>
                <a:srgbClr val="316A9A"/>
              </a:solidFill>
              <a:effectLst>
                <a:outerShdw blurRad="38100" dist="25400" dir="5400000" algn="ctr" rotWithShape="0">
                  <a:srgbClr val="6E747A">
                    <a:alpha val="43000"/>
                  </a:srgbClr>
                </a:outerShdw>
              </a:effectLst>
              <a:latin typeface="News Gothic MT"/>
              <a:ea typeface="+mn-ea"/>
            </a:endParaRPr>
          </a:p>
        </p:txBody>
      </p:sp>
      <p:sp>
        <p:nvSpPr>
          <p:cNvPr id="11" name="Rectangle 10"/>
          <p:cNvSpPr/>
          <p:nvPr/>
        </p:nvSpPr>
        <p:spPr>
          <a:xfrm>
            <a:off x="2337766" y="2967335"/>
            <a:ext cx="184731" cy="461665"/>
          </a:xfrm>
          <a:prstGeom prst="rect">
            <a:avLst/>
          </a:prstGeom>
          <a:noFill/>
        </p:spPr>
        <p:txBody>
          <a:bodyPr wrap="none" lIns="91440" tIns="45720" rIns="91440" bIns="45720">
            <a:spAutoFit/>
          </a:bodyPr>
          <a:lstStyle/>
          <a:p>
            <a:pPr defTabSz="457200" eaLnBrk="1" fontAlgn="auto" hangingPunct="1">
              <a:spcBef>
                <a:spcPts val="0"/>
              </a:spcBef>
              <a:spcAft>
                <a:spcPts val="0"/>
              </a:spcAft>
            </a:pPr>
            <a:endParaRPr lang="en-US" sz="2400" dirty="0">
              <a:ln w="0"/>
              <a:solidFill>
                <a:srgbClr val="316A9A"/>
              </a:solidFill>
              <a:effectLst>
                <a:outerShdw blurRad="38100" dist="25400" dir="5400000" algn="ctr" rotWithShape="0">
                  <a:srgbClr val="6E747A">
                    <a:alpha val="43000"/>
                  </a:srgbClr>
                </a:outerShdw>
              </a:effectLst>
              <a:latin typeface="News Gothic MT"/>
              <a:ea typeface="+mn-ea"/>
            </a:endParaRPr>
          </a:p>
        </p:txBody>
      </p:sp>
      <p:sp>
        <p:nvSpPr>
          <p:cNvPr id="13" name="Rectangle 12"/>
          <p:cNvSpPr/>
          <p:nvPr/>
        </p:nvSpPr>
        <p:spPr>
          <a:xfrm rot="1571985">
            <a:off x="6365909" y="4127941"/>
            <a:ext cx="2762938" cy="400110"/>
          </a:xfrm>
          <a:prstGeom prst="rect">
            <a:avLst/>
          </a:prstGeom>
          <a:noFill/>
        </p:spPr>
        <p:txBody>
          <a:bodyPr wrap="square" lIns="91440" tIns="45720" rIns="91440" bIns="45720">
            <a:spAutoFit/>
          </a:bodyPr>
          <a:lstStyle/>
          <a:p>
            <a:pPr algn="ctr" defTabSz="457200" eaLnBrk="1" fontAlgn="auto" hangingPunct="1">
              <a:spcBef>
                <a:spcPts val="0"/>
              </a:spcBef>
              <a:spcAft>
                <a:spcPts val="0"/>
              </a:spcAft>
            </a:pPr>
            <a:r>
              <a:rPr lang="en-US" sz="2000" dirty="0" smtClean="0">
                <a:ln w="0"/>
                <a:solidFill>
                  <a:srgbClr val="C17E2A">
                    <a:lumMod val="50000"/>
                  </a:srgbClr>
                </a:solidFill>
                <a:effectLst>
                  <a:outerShdw blurRad="38100" dist="25400" dir="5400000" algn="ctr" rotWithShape="0">
                    <a:srgbClr val="6E747A">
                      <a:alpha val="43000"/>
                    </a:srgbClr>
                  </a:outerShdw>
                </a:effectLst>
                <a:latin typeface="News Gothic MT"/>
                <a:ea typeface="+mn-ea"/>
              </a:rPr>
              <a:t>Identified predictors </a:t>
            </a:r>
            <a:endParaRPr lang="en-US" sz="2000" dirty="0">
              <a:ln w="0"/>
              <a:solidFill>
                <a:srgbClr val="C17E2A">
                  <a:lumMod val="50000"/>
                </a:srgbClr>
              </a:solidFill>
              <a:effectLst>
                <a:outerShdw blurRad="38100" dist="25400" dir="5400000" algn="ctr" rotWithShape="0">
                  <a:srgbClr val="6E747A">
                    <a:alpha val="43000"/>
                  </a:srgbClr>
                </a:outerShdw>
              </a:effectLst>
              <a:latin typeface="News Gothic MT"/>
              <a:ea typeface="+mn-ea"/>
            </a:endParaRPr>
          </a:p>
        </p:txBody>
      </p:sp>
      <p:sp>
        <p:nvSpPr>
          <p:cNvPr id="14" name="Rectangle 13"/>
          <p:cNvSpPr/>
          <p:nvPr/>
        </p:nvSpPr>
        <p:spPr>
          <a:xfrm>
            <a:off x="2609461" y="6006274"/>
            <a:ext cx="4017446" cy="400110"/>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2000" dirty="0" smtClean="0">
                <a:ln w="0"/>
                <a:solidFill>
                  <a:srgbClr val="C17E2A">
                    <a:lumMod val="50000"/>
                  </a:srgbClr>
                </a:solidFill>
                <a:effectLst>
                  <a:outerShdw blurRad="38100" dist="25400" dir="5400000" algn="ctr" rotWithShape="0">
                    <a:srgbClr val="6E747A">
                      <a:alpha val="43000"/>
                    </a:srgbClr>
                  </a:outerShdw>
                </a:effectLst>
                <a:latin typeface="News Gothic MT"/>
                <a:ea typeface="+mn-ea"/>
              </a:rPr>
              <a:t>Changed responses to behaviors </a:t>
            </a:r>
            <a:endParaRPr lang="en-US" sz="2000" dirty="0">
              <a:ln w="0"/>
              <a:solidFill>
                <a:srgbClr val="C17E2A">
                  <a:lumMod val="50000"/>
                </a:srgbClr>
              </a:solidFill>
              <a:effectLst>
                <a:outerShdw blurRad="38100" dist="25400" dir="5400000" algn="ctr" rotWithShape="0">
                  <a:srgbClr val="6E747A">
                    <a:alpha val="43000"/>
                  </a:srgbClr>
                </a:outerShdw>
              </a:effectLst>
              <a:latin typeface="News Gothic MT"/>
              <a:ea typeface="+mn-ea"/>
            </a:endParaRPr>
          </a:p>
        </p:txBody>
      </p:sp>
      <p:sp>
        <p:nvSpPr>
          <p:cNvPr id="15" name="Rectangle 14"/>
          <p:cNvSpPr/>
          <p:nvPr/>
        </p:nvSpPr>
        <p:spPr>
          <a:xfrm>
            <a:off x="1167922" y="4490398"/>
            <a:ext cx="3038475" cy="400110"/>
          </a:xfrm>
          <a:prstGeom prst="rect">
            <a:avLst/>
          </a:prstGeom>
          <a:noFill/>
        </p:spPr>
        <p:txBody>
          <a:bodyPr wrap="square" lIns="91440" tIns="45720" rIns="91440" bIns="45720">
            <a:spAutoFit/>
          </a:bodyPr>
          <a:lstStyle/>
          <a:p>
            <a:pPr algn="ctr" defTabSz="457200" eaLnBrk="1" fontAlgn="auto" hangingPunct="1">
              <a:spcBef>
                <a:spcPts val="0"/>
              </a:spcBef>
              <a:spcAft>
                <a:spcPts val="0"/>
              </a:spcAft>
            </a:pPr>
            <a:r>
              <a:rPr lang="en-US" sz="2000" dirty="0" smtClean="0">
                <a:ln w="0"/>
                <a:solidFill>
                  <a:srgbClr val="C17E2A">
                    <a:lumMod val="50000"/>
                  </a:srgbClr>
                </a:solidFill>
                <a:effectLst>
                  <a:outerShdw blurRad="38100" dist="25400" dir="5400000" algn="ctr" rotWithShape="0">
                    <a:srgbClr val="6E747A">
                      <a:alpha val="43000"/>
                    </a:srgbClr>
                  </a:outerShdw>
                </a:effectLst>
                <a:latin typeface="News Gothic MT"/>
                <a:ea typeface="+mn-ea"/>
              </a:rPr>
              <a:t>Data-based decisions</a:t>
            </a:r>
            <a:endParaRPr lang="en-US" sz="2000" dirty="0">
              <a:ln w="0"/>
              <a:solidFill>
                <a:srgbClr val="C17E2A">
                  <a:lumMod val="50000"/>
                </a:srgbClr>
              </a:solidFill>
              <a:effectLst>
                <a:outerShdw blurRad="38100" dist="25400" dir="5400000" algn="ctr" rotWithShape="0">
                  <a:srgbClr val="6E747A">
                    <a:alpha val="43000"/>
                  </a:srgbClr>
                </a:outerShdw>
              </a:effectLst>
              <a:latin typeface="News Gothic MT"/>
              <a:ea typeface="+mn-ea"/>
            </a:endParaRPr>
          </a:p>
        </p:txBody>
      </p:sp>
      <p:sp>
        <p:nvSpPr>
          <p:cNvPr id="16" name="Rectangle 15"/>
          <p:cNvSpPr/>
          <p:nvPr/>
        </p:nvSpPr>
        <p:spPr>
          <a:xfrm>
            <a:off x="2522497" y="4962233"/>
            <a:ext cx="5488029" cy="400110"/>
          </a:xfrm>
          <a:prstGeom prst="rect">
            <a:avLst/>
          </a:prstGeom>
          <a:noFill/>
        </p:spPr>
        <p:txBody>
          <a:bodyPr wrap="square" lIns="91440" tIns="45720" rIns="91440" bIns="45720">
            <a:spAutoFit/>
          </a:bodyPr>
          <a:lstStyle/>
          <a:p>
            <a:pPr algn="ctr" defTabSz="457200" eaLnBrk="1" fontAlgn="auto" hangingPunct="1">
              <a:spcBef>
                <a:spcPts val="0"/>
              </a:spcBef>
              <a:spcAft>
                <a:spcPts val="0"/>
              </a:spcAft>
            </a:pPr>
            <a:r>
              <a:rPr lang="en-US" sz="2000" dirty="0" smtClean="0">
                <a:ln w="0"/>
                <a:solidFill>
                  <a:srgbClr val="617E48"/>
                </a:solidFill>
                <a:effectLst>
                  <a:outerShdw blurRad="38100" dist="25400" dir="5400000" algn="ctr" rotWithShape="0">
                    <a:srgbClr val="6E747A">
                      <a:alpha val="43000"/>
                    </a:srgbClr>
                  </a:outerShdw>
                </a:effectLst>
                <a:latin typeface="News Gothic MT"/>
                <a:ea typeface="+mn-ea"/>
              </a:rPr>
              <a:t>Intervention plan linked to hypothesis</a:t>
            </a:r>
            <a:endParaRPr lang="en-US" sz="2000" dirty="0">
              <a:ln w="0"/>
              <a:solidFill>
                <a:srgbClr val="617E48"/>
              </a:solidFill>
              <a:effectLst>
                <a:outerShdw blurRad="38100" dist="25400" dir="5400000" algn="ctr" rotWithShape="0">
                  <a:srgbClr val="6E747A">
                    <a:alpha val="43000"/>
                  </a:srgbClr>
                </a:outerShdw>
              </a:effectLst>
              <a:latin typeface="News Gothic MT"/>
              <a:ea typeface="+mn-ea"/>
            </a:endParaRPr>
          </a:p>
        </p:txBody>
      </p:sp>
      <p:sp>
        <p:nvSpPr>
          <p:cNvPr id="17" name="Rectangle 16"/>
          <p:cNvSpPr/>
          <p:nvPr/>
        </p:nvSpPr>
        <p:spPr>
          <a:xfrm rot="10800000" flipV="1">
            <a:off x="3584470" y="4352732"/>
            <a:ext cx="4034255" cy="400110"/>
          </a:xfrm>
          <a:prstGeom prst="rect">
            <a:avLst/>
          </a:prstGeom>
          <a:noFill/>
        </p:spPr>
        <p:txBody>
          <a:bodyPr wrap="square" lIns="91440" tIns="45720" rIns="91440" bIns="45720">
            <a:spAutoFit/>
          </a:bodyPr>
          <a:lstStyle/>
          <a:p>
            <a:pPr algn="ctr" defTabSz="457200" eaLnBrk="1" fontAlgn="auto" hangingPunct="1">
              <a:spcBef>
                <a:spcPts val="0"/>
              </a:spcBef>
              <a:spcAft>
                <a:spcPts val="0"/>
              </a:spcAft>
            </a:pPr>
            <a:r>
              <a:rPr lang="en-US" sz="2000" dirty="0" smtClean="0">
                <a:ln w="0"/>
                <a:solidFill>
                  <a:srgbClr val="4E8E94">
                    <a:lumMod val="50000"/>
                  </a:srgbClr>
                </a:solidFill>
                <a:effectLst>
                  <a:outerShdw blurRad="38100" dist="25400" dir="5400000" algn="ctr" rotWithShape="0">
                    <a:srgbClr val="6E747A">
                      <a:alpha val="43000"/>
                    </a:srgbClr>
                  </a:outerShdw>
                </a:effectLst>
                <a:latin typeface="News Gothic MT"/>
                <a:ea typeface="+mn-ea"/>
              </a:rPr>
              <a:t>Progress monitoring</a:t>
            </a:r>
            <a:endParaRPr lang="en-US" sz="2000" dirty="0">
              <a:ln w="0"/>
              <a:solidFill>
                <a:srgbClr val="4E8E94">
                  <a:lumMod val="50000"/>
                </a:srgbClr>
              </a:solidFill>
              <a:effectLst>
                <a:outerShdw blurRad="38100" dist="25400" dir="5400000" algn="ctr" rotWithShape="0">
                  <a:srgbClr val="6E747A">
                    <a:alpha val="43000"/>
                  </a:srgbClr>
                </a:outerShdw>
              </a:effectLst>
              <a:latin typeface="News Gothic MT"/>
              <a:ea typeface="+mn-ea"/>
            </a:endParaRPr>
          </a:p>
        </p:txBody>
      </p:sp>
      <p:sp>
        <p:nvSpPr>
          <p:cNvPr id="18" name="Rectangle 17"/>
          <p:cNvSpPr/>
          <p:nvPr/>
        </p:nvSpPr>
        <p:spPr>
          <a:xfrm flipH="1">
            <a:off x="5041610" y="5517131"/>
            <a:ext cx="3305841" cy="403569"/>
          </a:xfrm>
          <a:prstGeom prst="rect">
            <a:avLst/>
          </a:prstGeom>
          <a:noFill/>
        </p:spPr>
        <p:txBody>
          <a:bodyPr wrap="square" lIns="91440" tIns="45720" rIns="91440" bIns="45720">
            <a:spAutoFit/>
          </a:bodyPr>
          <a:lstStyle/>
          <a:p>
            <a:pPr algn="ctr" defTabSz="457200" eaLnBrk="1" fontAlgn="auto" hangingPunct="1">
              <a:spcBef>
                <a:spcPts val="0"/>
              </a:spcBef>
              <a:spcAft>
                <a:spcPts val="0"/>
              </a:spcAft>
            </a:pPr>
            <a:r>
              <a:rPr lang="en-US" sz="2000" dirty="0" smtClean="0">
                <a:ln w="0"/>
                <a:solidFill>
                  <a:srgbClr val="C17E2A">
                    <a:lumMod val="75000"/>
                  </a:srgbClr>
                </a:solidFill>
                <a:effectLst>
                  <a:outerShdw blurRad="38100" dist="25400" dir="5400000" algn="ctr" rotWithShape="0">
                    <a:srgbClr val="6E747A">
                      <a:alpha val="43000"/>
                    </a:srgbClr>
                  </a:outerShdw>
                </a:effectLst>
                <a:latin typeface="News Gothic MT"/>
                <a:ea typeface="+mn-ea"/>
              </a:rPr>
              <a:t>Fidelity measurement </a:t>
            </a:r>
            <a:endParaRPr lang="en-US" sz="2000" dirty="0">
              <a:ln w="0"/>
              <a:solidFill>
                <a:srgbClr val="C17E2A">
                  <a:lumMod val="75000"/>
                </a:srgbClr>
              </a:solidFill>
              <a:effectLst>
                <a:outerShdw blurRad="38100" dist="25400" dir="5400000" algn="ctr" rotWithShape="0">
                  <a:srgbClr val="6E747A">
                    <a:alpha val="43000"/>
                  </a:srgbClr>
                </a:outerShdw>
              </a:effectLst>
              <a:latin typeface="News Gothic MT"/>
              <a:ea typeface="+mn-ea"/>
            </a:endParaRPr>
          </a:p>
        </p:txBody>
      </p:sp>
    </p:spTree>
    <p:extLst>
      <p:ext uri="{BB962C8B-B14F-4D97-AF65-F5344CB8AC3E}">
        <p14:creationId xmlns:p14="http://schemas.microsoft.com/office/powerpoint/2010/main" val="2773723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13634" y="0"/>
            <a:ext cx="9157634" cy="1143000"/>
          </a:xfrm>
        </p:spPr>
        <p:txBody>
          <a:bodyPr>
            <a:noAutofit/>
          </a:bodyPr>
          <a:lstStyle/>
          <a:p>
            <a:r>
              <a:rPr lang="en-US" sz="3200" dirty="0" smtClean="0">
                <a:latin typeface="Calibri" charset="0"/>
              </a:rPr>
              <a:t>                  Step 3: PD and Coaching Plan                  </a:t>
            </a:r>
            <a:endParaRPr lang="en-US" sz="3200" dirty="0">
              <a:latin typeface="Calibri" charset="0"/>
            </a:endParaRPr>
          </a:p>
        </p:txBody>
      </p:sp>
      <p:sp>
        <p:nvSpPr>
          <p:cNvPr id="131074" name="Content Placeholder 2"/>
          <p:cNvSpPr>
            <a:spLocks noGrp="1"/>
          </p:cNvSpPr>
          <p:nvPr>
            <p:ph idx="1"/>
          </p:nvPr>
        </p:nvSpPr>
        <p:spPr>
          <a:xfrm>
            <a:off x="323273" y="1274618"/>
            <a:ext cx="8488218" cy="4811554"/>
          </a:xfrm>
        </p:spPr>
        <p:txBody>
          <a:bodyPr>
            <a:noAutofit/>
          </a:bodyPr>
          <a:lstStyle/>
          <a:p>
            <a:r>
              <a:rPr lang="en-US" sz="2400" dirty="0">
                <a:latin typeface="Calibri" charset="0"/>
              </a:rPr>
              <a:t>Facilitators </a:t>
            </a:r>
            <a:r>
              <a:rPr lang="en-US" sz="2400" dirty="0" smtClean="0">
                <a:latin typeface="Calibri" charset="0"/>
              </a:rPr>
              <a:t>(and their team) participate in full </a:t>
            </a:r>
            <a:r>
              <a:rPr lang="en-US" sz="2400" dirty="0">
                <a:latin typeface="Calibri" charset="0"/>
              </a:rPr>
              <a:t>day </a:t>
            </a:r>
            <a:r>
              <a:rPr lang="en-US" sz="2400" dirty="0" smtClean="0">
                <a:latin typeface="Calibri" charset="0"/>
              </a:rPr>
              <a:t>workshop on PTR process </a:t>
            </a:r>
            <a:r>
              <a:rPr lang="en-US" sz="2400" dirty="0">
                <a:latin typeface="Calibri" charset="0"/>
              </a:rPr>
              <a:t>in fall</a:t>
            </a:r>
          </a:p>
          <a:p>
            <a:r>
              <a:rPr lang="en-US" sz="2400" dirty="0">
                <a:latin typeface="Calibri" charset="0"/>
              </a:rPr>
              <a:t>Coaching </a:t>
            </a:r>
            <a:r>
              <a:rPr lang="en-US" sz="2400" dirty="0" smtClean="0">
                <a:latin typeface="Calibri" charset="0"/>
              </a:rPr>
              <a:t>for </a:t>
            </a:r>
            <a:r>
              <a:rPr lang="en-US" sz="2400" dirty="0">
                <a:latin typeface="Calibri" charset="0"/>
              </a:rPr>
              <a:t>at least one student case </a:t>
            </a:r>
            <a:r>
              <a:rPr lang="en-US" sz="2400" dirty="0" smtClean="0">
                <a:latin typeface="Calibri" charset="0"/>
              </a:rPr>
              <a:t>by </a:t>
            </a:r>
            <a:r>
              <a:rPr lang="en-US" sz="2400" dirty="0">
                <a:latin typeface="Calibri" charset="0"/>
              </a:rPr>
              <a:t>Dr. Rose </a:t>
            </a:r>
            <a:r>
              <a:rPr lang="en-US" sz="2400" dirty="0" err="1">
                <a:latin typeface="Calibri" charset="0"/>
              </a:rPr>
              <a:t>Iovannone</a:t>
            </a:r>
            <a:r>
              <a:rPr lang="en-US" sz="2400" dirty="0">
                <a:latin typeface="Calibri" charset="0"/>
              </a:rPr>
              <a:t> </a:t>
            </a:r>
          </a:p>
          <a:p>
            <a:r>
              <a:rPr lang="en-US" sz="2400" dirty="0">
                <a:latin typeface="Calibri" charset="0"/>
              </a:rPr>
              <a:t>Coaching support </a:t>
            </a:r>
            <a:r>
              <a:rPr lang="en-US" sz="2400" dirty="0" smtClean="0">
                <a:latin typeface="Calibri" charset="0"/>
              </a:rPr>
              <a:t>includes: </a:t>
            </a:r>
          </a:p>
          <a:p>
            <a:pPr lvl="1"/>
            <a:r>
              <a:rPr lang="en-US" sz="2400" dirty="0">
                <a:latin typeface="Calibri" charset="0"/>
              </a:rPr>
              <a:t>R</a:t>
            </a:r>
            <a:r>
              <a:rPr lang="en-US" sz="2400" dirty="0" smtClean="0">
                <a:latin typeface="Calibri" charset="0"/>
              </a:rPr>
              <a:t>eview </a:t>
            </a:r>
            <a:r>
              <a:rPr lang="en-US" sz="2400" dirty="0">
                <a:latin typeface="Calibri" charset="0"/>
              </a:rPr>
              <a:t>of documents completed in the process</a:t>
            </a:r>
          </a:p>
          <a:p>
            <a:pPr lvl="1"/>
            <a:r>
              <a:rPr lang="en-US" sz="2400" dirty="0">
                <a:latin typeface="Calibri" charset="0"/>
              </a:rPr>
              <a:t>Written feedback </a:t>
            </a:r>
            <a:endParaRPr lang="en-US" sz="2400" dirty="0" smtClean="0">
              <a:latin typeface="Calibri" charset="0"/>
            </a:endParaRPr>
          </a:p>
          <a:p>
            <a:pPr lvl="1"/>
            <a:r>
              <a:rPr lang="en-US" sz="2400" dirty="0" smtClean="0">
                <a:latin typeface="Calibri" charset="0"/>
              </a:rPr>
              <a:t>Individual coaching </a:t>
            </a:r>
            <a:r>
              <a:rPr lang="en-US" sz="2400" dirty="0">
                <a:latin typeface="Calibri" charset="0"/>
              </a:rPr>
              <a:t>calls </a:t>
            </a:r>
            <a:r>
              <a:rPr lang="en-US" sz="2400" dirty="0" smtClean="0">
                <a:latin typeface="Calibri" charset="0"/>
              </a:rPr>
              <a:t>to discuss </a:t>
            </a:r>
            <a:r>
              <a:rPr lang="en-US" sz="2400" dirty="0">
                <a:latin typeface="Calibri" charset="0"/>
              </a:rPr>
              <a:t>and plan for next steps </a:t>
            </a:r>
            <a:endParaRPr lang="en-US" sz="2400" dirty="0" smtClean="0">
              <a:latin typeface="Calibri" charset="0"/>
            </a:endParaRPr>
          </a:p>
          <a:p>
            <a:pPr lvl="1"/>
            <a:r>
              <a:rPr lang="en-US" sz="2400" dirty="0" smtClean="0">
                <a:latin typeface="Calibri" charset="0"/>
              </a:rPr>
              <a:t>Group </a:t>
            </a:r>
            <a:r>
              <a:rPr lang="en-US" sz="2400" dirty="0">
                <a:latin typeface="Calibri" charset="0"/>
              </a:rPr>
              <a:t>conference calls </a:t>
            </a:r>
            <a:r>
              <a:rPr lang="en-US" sz="2400" dirty="0" smtClean="0">
                <a:latin typeface="Calibri" charset="0"/>
              </a:rPr>
              <a:t>for sharing experiences </a:t>
            </a:r>
            <a:r>
              <a:rPr lang="en-US" sz="2400" dirty="0">
                <a:latin typeface="Calibri" charset="0"/>
              </a:rPr>
              <a:t>and </a:t>
            </a:r>
            <a:r>
              <a:rPr lang="en-US" sz="2400" dirty="0" smtClean="0">
                <a:latin typeface="Calibri" charset="0"/>
              </a:rPr>
              <a:t>problem-solve </a:t>
            </a:r>
            <a:r>
              <a:rPr lang="en-US" sz="2400" dirty="0">
                <a:latin typeface="Calibri" charset="0"/>
              </a:rPr>
              <a:t>any challenges in </a:t>
            </a:r>
            <a:r>
              <a:rPr lang="en-US" sz="2400" dirty="0" smtClean="0">
                <a:latin typeface="Calibri" charset="0"/>
              </a:rPr>
              <a:t>implementation</a:t>
            </a:r>
            <a:endParaRPr lang="en-US" sz="2400" dirty="0">
              <a:latin typeface="Calibri" charset="0"/>
            </a:endParaRPr>
          </a:p>
          <a:p>
            <a:r>
              <a:rPr lang="en-US" sz="2400" dirty="0" smtClean="0">
                <a:latin typeface="Calibri" charset="0"/>
              </a:rPr>
              <a:t>Second, half-day workshop in spring </a:t>
            </a:r>
            <a:r>
              <a:rPr lang="en-US" sz="2400" dirty="0">
                <a:latin typeface="Calibri" charset="0"/>
              </a:rPr>
              <a:t>focused on </a:t>
            </a:r>
            <a:r>
              <a:rPr lang="en-US" sz="2400" dirty="0" smtClean="0">
                <a:latin typeface="Calibri" charset="0"/>
              </a:rPr>
              <a:t>interventions</a:t>
            </a:r>
          </a:p>
          <a:p>
            <a:r>
              <a:rPr lang="en-US" sz="2400" dirty="0" smtClean="0">
                <a:latin typeface="Calibri" charset="0"/>
              </a:rPr>
              <a:t>Afternoon </a:t>
            </a:r>
            <a:r>
              <a:rPr lang="en-US" sz="2400" dirty="0">
                <a:latin typeface="Calibri" charset="0"/>
              </a:rPr>
              <a:t>networking </a:t>
            </a:r>
            <a:r>
              <a:rPr lang="en-US" sz="2400" dirty="0" smtClean="0">
                <a:latin typeface="Calibri" charset="0"/>
              </a:rPr>
              <a:t>session where </a:t>
            </a:r>
            <a:r>
              <a:rPr lang="en-US" sz="2400" dirty="0">
                <a:latin typeface="Calibri" charset="0"/>
              </a:rPr>
              <a:t>facilitators share </a:t>
            </a:r>
            <a:r>
              <a:rPr lang="en-US" sz="2400" dirty="0" smtClean="0">
                <a:latin typeface="Calibri" charset="0"/>
              </a:rPr>
              <a:t>cases</a:t>
            </a:r>
            <a:endParaRPr lang="en-US" sz="2400" dirty="0">
              <a:latin typeface="Calibri"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0" y="0"/>
            <a:ext cx="2373483" cy="1143000"/>
          </a:xfrm>
          <a:prstGeom prst="rect">
            <a:avLst/>
          </a:prstGeom>
          <a:ln>
            <a:solidFill>
              <a:schemeClr val="tx2"/>
            </a:solidFill>
          </a:ln>
        </p:spPr>
      </p:pic>
    </p:spTree>
    <p:extLst>
      <p:ext uri="{BB962C8B-B14F-4D97-AF65-F5344CB8AC3E}">
        <p14:creationId xmlns:p14="http://schemas.microsoft.com/office/powerpoint/2010/main" val="12788036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50"/>
            <a:ext cx="8229600" cy="1143000"/>
          </a:xfrm>
        </p:spPr>
        <p:txBody>
          <a:bodyPr>
            <a:normAutofit/>
          </a:bodyPr>
          <a:lstStyle/>
          <a:p>
            <a:r>
              <a:rPr lang="en-US" dirty="0" smtClean="0"/>
              <a:t>Why Practice-Based Coaching?</a:t>
            </a:r>
            <a:endParaRPr lang="en-US" dirty="0"/>
          </a:p>
        </p:txBody>
      </p:sp>
      <p:sp>
        <p:nvSpPr>
          <p:cNvPr id="3" name="Content Placeholder 2"/>
          <p:cNvSpPr>
            <a:spLocks noGrp="1"/>
          </p:cNvSpPr>
          <p:nvPr>
            <p:ph idx="1"/>
          </p:nvPr>
        </p:nvSpPr>
        <p:spPr>
          <a:xfrm>
            <a:off x="129309" y="1202398"/>
            <a:ext cx="8977746" cy="5190149"/>
          </a:xfrm>
        </p:spPr>
        <p:txBody>
          <a:bodyPr>
            <a:normAutofit fontScale="77500" lnSpcReduction="20000"/>
          </a:bodyPr>
          <a:lstStyle/>
          <a:p>
            <a:r>
              <a:rPr lang="en-US" dirty="0" smtClean="0"/>
              <a:t>Focuses on mentoring/teaching skills to other professionals</a:t>
            </a:r>
          </a:p>
          <a:p>
            <a:r>
              <a:rPr lang="en-US" dirty="0" smtClean="0"/>
              <a:t>Develops ongoing </a:t>
            </a:r>
            <a:r>
              <a:rPr lang="en-US" dirty="0" smtClean="0">
                <a:ea typeface="ＭＳ Ｐゴシック" pitchFamily="-1" charset="-128"/>
                <a:cs typeface="ＭＳ Ｐゴシック" pitchFamily="-1" charset="-128"/>
              </a:rPr>
              <a:t>coaching relationship to</a:t>
            </a:r>
            <a:r>
              <a:rPr lang="en-US" dirty="0">
                <a:ea typeface="ＭＳ Ｐゴシック" pitchFamily="-1" charset="-128"/>
                <a:cs typeface="ＭＳ Ｐゴシック" pitchFamily="-1" charset="-128"/>
              </a:rPr>
              <a:t>:</a:t>
            </a:r>
          </a:p>
          <a:p>
            <a:pPr lvl="1"/>
            <a:r>
              <a:rPr lang="en-US" dirty="0">
                <a:ea typeface="ＭＳ Ｐゴシック" pitchFamily="-1" charset="-128"/>
                <a:cs typeface="ＭＳ Ｐゴシック" pitchFamily="-1" charset="-128"/>
              </a:rPr>
              <a:t>Build and refine existing skills and/or acquire new skills (individual and group)</a:t>
            </a:r>
          </a:p>
          <a:p>
            <a:pPr lvl="1"/>
            <a:r>
              <a:rPr lang="en-US" dirty="0">
                <a:ea typeface="ＭＳ Ｐゴシック" pitchFamily="-1" charset="-128"/>
                <a:cs typeface="ＭＳ Ｐゴシック" pitchFamily="-1" charset="-128"/>
              </a:rPr>
              <a:t>Support person or group’s ability to apply new knowledge </a:t>
            </a:r>
          </a:p>
          <a:p>
            <a:r>
              <a:rPr lang="en-US" dirty="0" smtClean="0">
                <a:ea typeface="ＭＳ Ｐゴシック" pitchFamily="-1" charset="-128"/>
                <a:cs typeface="ＭＳ Ｐゴシック" pitchFamily="-1" charset="-128"/>
              </a:rPr>
              <a:t>Uses problem </a:t>
            </a:r>
            <a:r>
              <a:rPr lang="en-US" dirty="0">
                <a:ea typeface="ＭＳ Ｐゴシック" pitchFamily="-1" charset="-128"/>
                <a:cs typeface="ＭＳ Ｐゴシック" pitchFamily="-1" charset="-128"/>
              </a:rPr>
              <a:t>solving method with focus on data to inform practice (individual and group)</a:t>
            </a:r>
          </a:p>
          <a:p>
            <a:r>
              <a:rPr lang="en-US" dirty="0">
                <a:ea typeface="ＭＳ Ｐゴシック" pitchFamily="-1" charset="-128"/>
                <a:cs typeface="ＭＳ Ｐゴシック" pitchFamily="-1" charset="-128"/>
              </a:rPr>
              <a:t>Continuous </a:t>
            </a:r>
            <a:r>
              <a:rPr lang="en-US" dirty="0" smtClean="0">
                <a:ea typeface="ＭＳ Ｐゴシック" pitchFamily="-1" charset="-128"/>
                <a:cs typeface="ＭＳ Ｐゴシック" pitchFamily="-1" charset="-128"/>
              </a:rPr>
              <a:t>improvement: encourage</a:t>
            </a:r>
            <a:r>
              <a:rPr lang="en-US" dirty="0">
                <a:ea typeface="ＭＳ Ｐゴシック" pitchFamily="-1" charset="-128"/>
                <a:cs typeface="ＭＳ Ｐゴシック" pitchFamily="-1" charset="-128"/>
              </a:rPr>
              <a:t>, </a:t>
            </a:r>
            <a:r>
              <a:rPr lang="en-US" dirty="0" smtClean="0">
                <a:ea typeface="ＭＳ Ｐゴシック" pitchFamily="-1" charset="-128"/>
                <a:cs typeface="ＭＳ Ｐゴシック" pitchFamily="-1" charset="-128"/>
              </a:rPr>
              <a:t>recognize, shape</a:t>
            </a:r>
            <a:endParaRPr lang="en-US" dirty="0" smtClean="0"/>
          </a:p>
          <a:p>
            <a:r>
              <a:rPr lang="en-US" dirty="0"/>
              <a:t>G</a:t>
            </a:r>
            <a:r>
              <a:rPr lang="en-US" dirty="0" smtClean="0"/>
              <a:t>oal is to build capacity of other FBA/BIP facilitators to conduct an evidence-based </a:t>
            </a:r>
            <a:r>
              <a:rPr lang="en-US" dirty="0" smtClean="0">
                <a:solidFill>
                  <a:schemeClr val="accent2">
                    <a:lumMod val="75000"/>
                  </a:schemeClr>
                </a:solidFill>
              </a:rPr>
              <a:t>team-driven </a:t>
            </a:r>
            <a:r>
              <a:rPr lang="en-US" dirty="0" smtClean="0"/>
              <a:t>process</a:t>
            </a:r>
          </a:p>
          <a:p>
            <a:endParaRPr lang="en-US" dirty="0" smtClean="0"/>
          </a:p>
          <a:p>
            <a:r>
              <a:rPr lang="en-US" dirty="0" smtClean="0"/>
              <a:t>Note:  It is not a fix for professionals with performance issues</a:t>
            </a:r>
          </a:p>
        </p:txBody>
      </p:sp>
    </p:spTree>
    <p:extLst>
      <p:ext uri="{BB962C8B-B14F-4D97-AF65-F5344CB8AC3E}">
        <p14:creationId xmlns:p14="http://schemas.microsoft.com/office/powerpoint/2010/main" val="4305685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176316" y="115895"/>
            <a:ext cx="8229600" cy="1143000"/>
          </a:xfrm>
        </p:spPr>
        <p:txBody>
          <a:bodyPr>
            <a:normAutofit/>
          </a:bodyPr>
          <a:lstStyle/>
          <a:p>
            <a:pPr eaLnBrk="1" hangingPunct="1"/>
            <a:r>
              <a:rPr lang="en-US" sz="3200" dirty="0" smtClean="0"/>
              <a:t>Step 3 Teacher Coaching: </a:t>
            </a:r>
            <a:br>
              <a:rPr lang="en-US" sz="3200" dirty="0" smtClean="0"/>
            </a:br>
            <a:r>
              <a:rPr lang="en-US" sz="3200" dirty="0" smtClean="0"/>
              <a:t>Often a missing link</a:t>
            </a:r>
            <a:endParaRPr lang="en-US" sz="3200" dirty="0"/>
          </a:p>
        </p:txBody>
      </p:sp>
      <p:sp>
        <p:nvSpPr>
          <p:cNvPr id="97283" name="Rectangle 3"/>
          <p:cNvSpPr>
            <a:spLocks noGrp="1" noChangeArrowheads="1"/>
          </p:cNvSpPr>
          <p:nvPr>
            <p:ph idx="1"/>
          </p:nvPr>
        </p:nvSpPr>
        <p:spPr>
          <a:xfrm>
            <a:off x="363318" y="1538623"/>
            <a:ext cx="8042598" cy="4525963"/>
          </a:xfrm>
        </p:spPr>
        <p:txBody>
          <a:bodyPr rtlCol="0">
            <a:noAutofit/>
          </a:bodyPr>
          <a:lstStyle/>
          <a:p>
            <a:pPr marL="82296" indent="0" eaLnBrk="1" fontAlgn="auto" hangingPunct="1">
              <a:spcAft>
                <a:spcPts val="0"/>
              </a:spcAft>
              <a:buFont typeface="Wingdings 2"/>
              <a:buNone/>
              <a:defRPr/>
            </a:pPr>
            <a:r>
              <a:rPr lang="en-US" dirty="0" smtClean="0"/>
              <a:t>Teacher and Staff Training on plan</a:t>
            </a:r>
          </a:p>
          <a:p>
            <a:pPr marL="640080" lvl="1" indent="-237744" eaLnBrk="1" fontAlgn="auto" hangingPunct="1">
              <a:spcAft>
                <a:spcPts val="0"/>
              </a:spcAft>
              <a:buFontTx/>
              <a:buChar char="•"/>
              <a:defRPr/>
            </a:pPr>
            <a:r>
              <a:rPr lang="en-US" dirty="0" smtClean="0"/>
              <a:t>Initial training with no students present Model, Role Play, Q &amp; A, Discussion</a:t>
            </a:r>
          </a:p>
          <a:p>
            <a:pPr marL="2286" indent="0">
              <a:buNone/>
              <a:defRPr/>
            </a:pPr>
            <a:r>
              <a:rPr lang="en-US" dirty="0" smtClean="0"/>
              <a:t>Fidelity Checklist</a:t>
            </a:r>
          </a:p>
          <a:p>
            <a:pPr marL="365760" indent="-283464" eaLnBrk="1" fontAlgn="auto" hangingPunct="1">
              <a:spcAft>
                <a:spcPts val="0"/>
              </a:spcAft>
              <a:buFontTx/>
              <a:buChar char="•"/>
              <a:defRPr/>
            </a:pPr>
            <a:r>
              <a:rPr lang="en-US" sz="2800" dirty="0" smtClean="0"/>
              <a:t>Used by PTR Consultant for training evaluation </a:t>
            </a:r>
          </a:p>
          <a:p>
            <a:pPr marL="859536" lvl="1" indent="-457200">
              <a:buFont typeface="Wingdings" charset="2"/>
              <a:buChar char="ü"/>
              <a:defRPr/>
            </a:pPr>
            <a:r>
              <a:rPr lang="en-US" dirty="0" smtClean="0"/>
              <a:t>Evaluate teacher accuracy on each step prior to implementation with student</a:t>
            </a:r>
          </a:p>
          <a:p>
            <a:pPr marL="745236" lvl="1" indent="-342900" eaLnBrk="1" fontAlgn="auto" hangingPunct="1">
              <a:spcAft>
                <a:spcPts val="0"/>
              </a:spcAft>
              <a:buFont typeface="Wingdings" charset="2"/>
              <a:buChar char="ü"/>
              <a:defRPr/>
            </a:pPr>
            <a:r>
              <a:rPr lang="en-US" dirty="0" smtClean="0"/>
              <a:t>Comfort and competence measured</a:t>
            </a:r>
          </a:p>
        </p:txBody>
      </p:sp>
    </p:spTree>
    <p:extLst>
      <p:ext uri="{BB962C8B-B14F-4D97-AF65-F5344CB8AC3E}">
        <p14:creationId xmlns:p14="http://schemas.microsoft.com/office/powerpoint/2010/main" val="3202182401"/>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22864" y="0"/>
            <a:ext cx="8229600" cy="1143000"/>
          </a:xfrm>
        </p:spPr>
        <p:txBody>
          <a:bodyPr/>
          <a:lstStyle/>
          <a:p>
            <a:pPr eaLnBrk="1" hangingPunct="1"/>
            <a:r>
              <a:rPr lang="en-US" dirty="0" smtClean="0">
                <a:latin typeface="Calibri" charset="0"/>
              </a:rPr>
              <a:t>Teacher Coaching </a:t>
            </a:r>
            <a:r>
              <a:rPr lang="en-US" dirty="0">
                <a:latin typeface="Calibri" charset="0"/>
              </a:rPr>
              <a:t>Steps</a:t>
            </a:r>
          </a:p>
        </p:txBody>
      </p:sp>
      <p:sp>
        <p:nvSpPr>
          <p:cNvPr id="89090" name="Content Placeholder 2"/>
          <p:cNvSpPr>
            <a:spLocks noGrp="1"/>
          </p:cNvSpPr>
          <p:nvPr>
            <p:ph idx="1"/>
          </p:nvPr>
        </p:nvSpPr>
        <p:spPr>
          <a:xfrm>
            <a:off x="417865" y="983783"/>
            <a:ext cx="8229600" cy="5524677"/>
          </a:xfrm>
        </p:spPr>
        <p:txBody>
          <a:bodyPr>
            <a:normAutofit fontScale="85000" lnSpcReduction="20000"/>
          </a:bodyPr>
          <a:lstStyle/>
          <a:p>
            <a:pPr eaLnBrk="1" hangingPunct="1">
              <a:lnSpc>
                <a:spcPct val="80000"/>
              </a:lnSpc>
            </a:pPr>
            <a:endParaRPr lang="en-US" sz="2400" dirty="0" smtClean="0">
              <a:latin typeface="Calibri" charset="0"/>
            </a:endParaRPr>
          </a:p>
          <a:p>
            <a:pPr>
              <a:lnSpc>
                <a:spcPct val="120000"/>
              </a:lnSpc>
            </a:pPr>
            <a:r>
              <a:rPr lang="en-US" sz="2700" dirty="0">
                <a:latin typeface="Calibri" charset="0"/>
              </a:rPr>
              <a:t>Facilitator introduces coaching form, </a:t>
            </a:r>
          </a:p>
          <a:p>
            <a:pPr lvl="1">
              <a:lnSpc>
                <a:spcPct val="120000"/>
              </a:lnSpc>
            </a:pPr>
            <a:r>
              <a:rPr lang="en-US" sz="2400" dirty="0">
                <a:latin typeface="Calibri" charset="0"/>
              </a:rPr>
              <a:t>e.g., </a:t>
            </a:r>
            <a:r>
              <a:rPr lang="ja-JP" altLang="en-US" sz="2400" i="1" dirty="0">
                <a:latin typeface="Calibri" charset="0"/>
              </a:rPr>
              <a:t>“</a:t>
            </a:r>
            <a:r>
              <a:rPr lang="en-US" altLang="ja-JP" sz="2400" i="1" dirty="0">
                <a:latin typeface="Calibri" charset="0"/>
              </a:rPr>
              <a:t>We</a:t>
            </a:r>
            <a:r>
              <a:rPr lang="ja-JP" altLang="en-US" sz="2400" i="1" dirty="0">
                <a:latin typeface="Calibri" charset="0"/>
              </a:rPr>
              <a:t>’</a:t>
            </a:r>
            <a:r>
              <a:rPr lang="en-US" altLang="ja-JP" sz="2400" i="1" dirty="0">
                <a:latin typeface="Calibri" charset="0"/>
              </a:rPr>
              <a:t>re going to go over the steps of the behavior plan strategies to make sure they are still making sense to you and are things that can be done by you in your classroom.  If there is anything that you feel </a:t>
            </a:r>
            <a:r>
              <a:rPr lang="en-US" altLang="ja-JP" sz="2400" i="1" dirty="0" err="1">
                <a:latin typeface="Calibri" charset="0"/>
              </a:rPr>
              <a:t>isn</a:t>
            </a:r>
            <a:r>
              <a:rPr lang="ja-JP" altLang="en-US" sz="2400" i="1" dirty="0">
                <a:latin typeface="Calibri" charset="0"/>
              </a:rPr>
              <a:t>’</a:t>
            </a:r>
            <a:r>
              <a:rPr lang="en-US" altLang="ja-JP" sz="2400" i="1" dirty="0">
                <a:latin typeface="Calibri" charset="0"/>
              </a:rPr>
              <a:t>t going to work, we can make changes today.</a:t>
            </a:r>
            <a:r>
              <a:rPr lang="ja-JP" altLang="en-US" sz="2400" i="1" dirty="0" smtClean="0">
                <a:latin typeface="Calibri" charset="0"/>
              </a:rPr>
              <a:t>”</a:t>
            </a:r>
            <a:endParaRPr lang="en-US" sz="2400" dirty="0">
              <a:latin typeface="Calibri" charset="0"/>
            </a:endParaRPr>
          </a:p>
          <a:p>
            <a:pPr>
              <a:lnSpc>
                <a:spcPct val="120000"/>
              </a:lnSpc>
            </a:pPr>
            <a:r>
              <a:rPr lang="en-US" sz="2400" dirty="0" smtClean="0">
                <a:latin typeface="Calibri" charset="0"/>
              </a:rPr>
              <a:t>Several </a:t>
            </a:r>
            <a:r>
              <a:rPr lang="en-US" sz="2400" dirty="0">
                <a:latin typeface="Calibri" charset="0"/>
              </a:rPr>
              <a:t>methods for coaching the </a:t>
            </a:r>
            <a:r>
              <a:rPr lang="en-US" sz="2400" dirty="0" smtClean="0">
                <a:latin typeface="Calibri" charset="0"/>
              </a:rPr>
              <a:t>teacher.  Can </a:t>
            </a:r>
            <a:r>
              <a:rPr lang="en-US" sz="2400" dirty="0">
                <a:latin typeface="Calibri" charset="0"/>
              </a:rPr>
              <a:t>choose one method, combination of two, or all </a:t>
            </a:r>
            <a:r>
              <a:rPr lang="en-US" sz="2400" dirty="0" smtClean="0">
                <a:latin typeface="Calibri" charset="0"/>
              </a:rPr>
              <a:t>three:</a:t>
            </a:r>
            <a:endParaRPr lang="en-US" sz="2400" dirty="0">
              <a:latin typeface="Calibri" charset="0"/>
            </a:endParaRPr>
          </a:p>
          <a:p>
            <a:pPr lvl="1" eaLnBrk="1" hangingPunct="1">
              <a:lnSpc>
                <a:spcPct val="120000"/>
              </a:lnSpc>
            </a:pPr>
            <a:r>
              <a:rPr lang="en-US" sz="2400" u="sng" dirty="0">
                <a:latin typeface="Calibri" charset="0"/>
              </a:rPr>
              <a:t>Discussion</a:t>
            </a:r>
            <a:r>
              <a:rPr lang="en-US" sz="2400" dirty="0">
                <a:latin typeface="Calibri" charset="0"/>
              </a:rPr>
              <a:t>—facilitator asks teacher to verbally describe (in his or her own words) each of the interventions.  </a:t>
            </a:r>
          </a:p>
          <a:p>
            <a:pPr lvl="2" eaLnBrk="1" hangingPunct="1">
              <a:lnSpc>
                <a:spcPct val="120000"/>
              </a:lnSpc>
            </a:pPr>
            <a:r>
              <a:rPr lang="en-US" sz="1800" dirty="0">
                <a:latin typeface="Calibri" charset="0"/>
              </a:rPr>
              <a:t>Ensures teacher describes each step of the intervention</a:t>
            </a:r>
          </a:p>
          <a:p>
            <a:pPr lvl="2" eaLnBrk="1" hangingPunct="1">
              <a:lnSpc>
                <a:spcPct val="120000"/>
              </a:lnSpc>
            </a:pPr>
            <a:r>
              <a:rPr lang="en-US" sz="1800" dirty="0">
                <a:latin typeface="Calibri" charset="0"/>
              </a:rPr>
              <a:t>Teacher can refer to coaching form to cue core steps </a:t>
            </a:r>
          </a:p>
          <a:p>
            <a:pPr lvl="1" eaLnBrk="1" hangingPunct="1">
              <a:lnSpc>
                <a:spcPct val="120000"/>
              </a:lnSpc>
            </a:pPr>
            <a:r>
              <a:rPr lang="en-US" sz="2400" u="sng" dirty="0">
                <a:latin typeface="Calibri" charset="0"/>
              </a:rPr>
              <a:t>Q &amp; A</a:t>
            </a:r>
            <a:r>
              <a:rPr lang="en-US" sz="2400" dirty="0">
                <a:latin typeface="Calibri" charset="0"/>
              </a:rPr>
              <a:t>—facilitator asks teacher questions about strategies. </a:t>
            </a:r>
          </a:p>
          <a:p>
            <a:pPr lvl="2" eaLnBrk="1" hangingPunct="1">
              <a:lnSpc>
                <a:spcPct val="120000"/>
              </a:lnSpc>
            </a:pPr>
            <a:r>
              <a:rPr lang="en-US" sz="1800" dirty="0">
                <a:latin typeface="Calibri" charset="0"/>
              </a:rPr>
              <a:t>For example, choice-making</a:t>
            </a:r>
            <a:r>
              <a:rPr lang="en-US" sz="1800" i="1" dirty="0">
                <a:latin typeface="Calibri" charset="0"/>
              </a:rPr>
              <a:t> </a:t>
            </a:r>
            <a:r>
              <a:rPr lang="ja-JP" altLang="en-US" sz="1800" i="1" dirty="0">
                <a:latin typeface="Calibri" charset="0"/>
              </a:rPr>
              <a:t>“</a:t>
            </a:r>
            <a:r>
              <a:rPr lang="en-US" altLang="ja-JP" sz="1800" i="1" dirty="0">
                <a:latin typeface="Calibri" charset="0"/>
              </a:rPr>
              <a:t>When are you going to offer the choices to X?</a:t>
            </a:r>
            <a:r>
              <a:rPr lang="ja-JP" altLang="en-US" sz="1800" i="1" dirty="0">
                <a:latin typeface="Calibri" charset="0"/>
              </a:rPr>
              <a:t>”</a:t>
            </a:r>
            <a:r>
              <a:rPr lang="en-US" altLang="ja-JP" sz="1800" i="1" dirty="0">
                <a:latin typeface="Calibri" charset="0"/>
              </a:rPr>
              <a:t>; </a:t>
            </a:r>
            <a:r>
              <a:rPr lang="ja-JP" altLang="en-US" sz="1800" i="1" dirty="0">
                <a:latin typeface="Calibri" charset="0"/>
              </a:rPr>
              <a:t>“</a:t>
            </a:r>
            <a:r>
              <a:rPr lang="en-US" altLang="ja-JP" sz="1800" i="1" dirty="0">
                <a:latin typeface="Calibri" charset="0"/>
              </a:rPr>
              <a:t>What kind of choices will you offer X?</a:t>
            </a:r>
            <a:r>
              <a:rPr lang="ja-JP" altLang="en-US" sz="1800" i="1" dirty="0">
                <a:latin typeface="Calibri" charset="0"/>
              </a:rPr>
              <a:t>”</a:t>
            </a:r>
            <a:r>
              <a:rPr lang="en-US" altLang="ja-JP" sz="1800" i="1" dirty="0">
                <a:latin typeface="Calibri" charset="0"/>
              </a:rPr>
              <a:t>;</a:t>
            </a:r>
            <a:r>
              <a:rPr lang="en-US" altLang="ja-JP" sz="1800" dirty="0">
                <a:latin typeface="Calibri" charset="0"/>
              </a:rPr>
              <a:t> etc.</a:t>
            </a:r>
          </a:p>
          <a:p>
            <a:pPr lvl="1" eaLnBrk="1" hangingPunct="1">
              <a:lnSpc>
                <a:spcPct val="120000"/>
              </a:lnSpc>
            </a:pPr>
            <a:r>
              <a:rPr lang="en-US" sz="2400" u="sng" dirty="0">
                <a:latin typeface="Calibri" charset="0"/>
              </a:rPr>
              <a:t>Role Play </a:t>
            </a:r>
            <a:r>
              <a:rPr lang="en-US" sz="2400" dirty="0">
                <a:latin typeface="Calibri" charset="0"/>
              </a:rPr>
              <a:t>(preferred method)-facilitator plays role of student and asks teacher to perform plan steps as they would with student.</a:t>
            </a:r>
          </a:p>
          <a:p>
            <a:pPr eaLnBrk="1" hangingPunct="1">
              <a:lnSpc>
                <a:spcPct val="120000"/>
              </a:lnSpc>
            </a:pPr>
            <a:endParaRPr lang="en-US" sz="2400" dirty="0">
              <a:latin typeface="Calibri" charset="0"/>
            </a:endParaRPr>
          </a:p>
        </p:txBody>
      </p:sp>
    </p:spTree>
    <p:extLst>
      <p:ext uri="{BB962C8B-B14F-4D97-AF65-F5344CB8AC3E}">
        <p14:creationId xmlns:p14="http://schemas.microsoft.com/office/powerpoint/2010/main" val="259540808"/>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11 at 8.01.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34"/>
            <a:ext cx="9144000" cy="6294474"/>
          </a:xfrm>
          <a:prstGeom prst="rect">
            <a:avLst/>
          </a:prstGeom>
        </p:spPr>
      </p:pic>
    </p:spTree>
    <p:extLst>
      <p:ext uri="{BB962C8B-B14F-4D97-AF65-F5344CB8AC3E}">
        <p14:creationId xmlns:p14="http://schemas.microsoft.com/office/powerpoint/2010/main" val="9808395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Delaware’s Experiences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9567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4" y="2"/>
            <a:ext cx="9144000" cy="1143000"/>
          </a:xfrm>
        </p:spPr>
        <p:txBody>
          <a:bodyPr>
            <a:normAutofit/>
          </a:bodyPr>
          <a:lstStyle/>
          <a:p>
            <a:r>
              <a:rPr lang="en-US" sz="3200" dirty="0" smtClean="0"/>
              <a:t>              </a:t>
            </a:r>
            <a:r>
              <a:rPr lang="en-US" sz="3600" dirty="0" smtClean="0"/>
              <a:t>Expanding </a:t>
            </a:r>
            <a:r>
              <a:rPr lang="en-US" sz="3600" dirty="0"/>
              <a:t>PTR Capacity </a:t>
            </a:r>
          </a:p>
        </p:txBody>
      </p:sp>
      <p:sp>
        <p:nvSpPr>
          <p:cNvPr id="3" name="Content Placeholder 2"/>
          <p:cNvSpPr>
            <a:spLocks noGrp="1"/>
          </p:cNvSpPr>
          <p:nvPr>
            <p:ph idx="1"/>
          </p:nvPr>
        </p:nvSpPr>
        <p:spPr>
          <a:xfrm>
            <a:off x="457199" y="1356630"/>
            <a:ext cx="8446655" cy="4828292"/>
          </a:xfrm>
        </p:spPr>
        <p:txBody>
          <a:bodyPr>
            <a:normAutofit/>
          </a:bodyPr>
          <a:lstStyle/>
          <a:p>
            <a:r>
              <a:rPr lang="en-US" dirty="0" smtClean="0"/>
              <a:t>Established Memorandum of Understanding to ensure organizational support </a:t>
            </a:r>
          </a:p>
          <a:p>
            <a:r>
              <a:rPr lang="en-US" dirty="0"/>
              <a:t>2</a:t>
            </a:r>
            <a:r>
              <a:rPr lang="en-US" dirty="0" smtClean="0"/>
              <a:t> PBS Project Staff assigned to coach </a:t>
            </a:r>
          </a:p>
          <a:p>
            <a:r>
              <a:rPr lang="en-US" dirty="0" smtClean="0"/>
              <a:t>Adaptation of forms to fit district requirements as well as preferences of facilitators</a:t>
            </a:r>
          </a:p>
          <a:p>
            <a:r>
              <a:rPr lang="en-US" dirty="0" smtClean="0"/>
              <a:t>Select facilitators receive both external consultant coaching and internal project coaching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0" y="0"/>
            <a:ext cx="2274527" cy="1142999"/>
          </a:xfrm>
          <a:prstGeom prst="rect">
            <a:avLst/>
          </a:prstGeom>
          <a:ln>
            <a:solidFill>
              <a:schemeClr val="tx2"/>
            </a:solidFill>
          </a:ln>
        </p:spPr>
      </p:pic>
    </p:spTree>
    <p:extLst>
      <p:ext uri="{BB962C8B-B14F-4D97-AF65-F5344CB8AC3E}">
        <p14:creationId xmlns:p14="http://schemas.microsoft.com/office/powerpoint/2010/main" val="3340999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mtClean="0"/>
              <a:t>PTR Process</a:t>
            </a:r>
          </a:p>
        </p:txBody>
      </p:sp>
      <p:sp>
        <p:nvSpPr>
          <p:cNvPr id="120834" name="Rectangle 3"/>
          <p:cNvSpPr>
            <a:spLocks noGrp="1" noChangeArrowheads="1"/>
          </p:cNvSpPr>
          <p:nvPr>
            <p:ph idx="1"/>
          </p:nvPr>
        </p:nvSpPr>
        <p:spPr/>
        <p:txBody>
          <a:bodyPr/>
          <a:lstStyle/>
          <a:p>
            <a:r>
              <a:rPr lang="en-US" smtClean="0"/>
              <a:t>Intervention teams given manual and assigned PTR consultant</a:t>
            </a:r>
          </a:p>
          <a:p>
            <a:r>
              <a:rPr lang="en-US" smtClean="0"/>
              <a:t>Four step process (aligned with problem solving process):</a:t>
            </a:r>
          </a:p>
          <a:p>
            <a:pPr lvl="1"/>
            <a:r>
              <a:rPr lang="en-US" smtClean="0"/>
              <a:t>Goal Setting (Identification of Problem)</a:t>
            </a:r>
          </a:p>
          <a:p>
            <a:pPr lvl="1"/>
            <a:r>
              <a:rPr lang="en-US" smtClean="0"/>
              <a:t>Functional Assessment (Problem Analysis)</a:t>
            </a:r>
          </a:p>
          <a:p>
            <a:pPr lvl="1"/>
            <a:r>
              <a:rPr lang="en-US" smtClean="0"/>
              <a:t>Intervention (Intervention Implementation)</a:t>
            </a:r>
          </a:p>
          <a:p>
            <a:pPr lvl="2"/>
            <a:r>
              <a:rPr lang="en-US" smtClean="0"/>
              <a:t>Coaching and fidelity</a:t>
            </a:r>
          </a:p>
          <a:p>
            <a:pPr lvl="1"/>
            <a:r>
              <a:rPr lang="en-US" smtClean="0"/>
              <a:t>Evaluation (Monitoring and Evaluation of RtI)</a:t>
            </a:r>
          </a:p>
          <a:p>
            <a:pPr lvl="1"/>
            <a:endParaRPr lang="en-US" smtClean="0"/>
          </a:p>
          <a:p>
            <a:r>
              <a:rPr lang="en-US" smtClean="0"/>
              <a:t>								</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2" y="0"/>
            <a:ext cx="9144000" cy="1143000"/>
          </a:xfrm>
        </p:spPr>
        <p:txBody>
          <a:bodyPr>
            <a:normAutofit/>
          </a:bodyPr>
          <a:lstStyle/>
          <a:p>
            <a:r>
              <a:rPr lang="en-US" dirty="0" smtClean="0"/>
              <a:t>Expanding PTR Capacity </a:t>
            </a:r>
            <a:endParaRPr lang="en-US" dirty="0"/>
          </a:p>
        </p:txBody>
      </p:sp>
      <p:sp>
        <p:nvSpPr>
          <p:cNvPr id="3" name="Content Placeholder 2"/>
          <p:cNvSpPr>
            <a:spLocks noGrp="1"/>
          </p:cNvSpPr>
          <p:nvPr>
            <p:ph idx="1"/>
          </p:nvPr>
        </p:nvSpPr>
        <p:spPr>
          <a:xfrm>
            <a:off x="457200" y="1485901"/>
            <a:ext cx="8229600" cy="4846638"/>
          </a:xfrm>
        </p:spPr>
        <p:txBody>
          <a:bodyPr>
            <a:normAutofit/>
          </a:bodyPr>
          <a:lstStyle/>
          <a:p>
            <a:r>
              <a:rPr lang="en-US" dirty="0" smtClean="0"/>
              <a:t>Trained school psychologists invited to be “Master Facilitators” annually</a:t>
            </a:r>
          </a:p>
          <a:p>
            <a:r>
              <a:rPr lang="en-US" dirty="0" smtClean="0"/>
              <a:t>Master Facilitators (MFs) identify one professional who conducts FBA and BSP process in their district to provide coaching </a:t>
            </a:r>
          </a:p>
          <a:p>
            <a:r>
              <a:rPr lang="en-US" dirty="0" smtClean="0"/>
              <a:t>Master Facilitators receive coaching support in how to coach others</a:t>
            </a:r>
            <a:endParaRPr lang="en-US" dirty="0"/>
          </a:p>
        </p:txBody>
      </p:sp>
      <p:sp>
        <p:nvSpPr>
          <p:cNvPr id="4" name="TextBox 3"/>
          <p:cNvSpPr txBox="1"/>
          <p:nvPr/>
        </p:nvSpPr>
        <p:spPr>
          <a:xfrm>
            <a:off x="2" y="0"/>
            <a:ext cx="1409698" cy="1143000"/>
          </a:xfrm>
          <a:prstGeom prst="rect">
            <a:avLst/>
          </a:prstGeom>
          <a:solidFill>
            <a:schemeClr val="bg1"/>
          </a:solidFill>
          <a:ln>
            <a:solidFill>
              <a:schemeClr val="tx2"/>
            </a:solidFill>
          </a:ln>
        </p:spPr>
        <p:txBody>
          <a:bodyPr wrap="square" rtlCol="0">
            <a:spAutoFit/>
          </a:bodyPr>
          <a:lstStyle/>
          <a:p>
            <a:pPr defTabSz="457200" eaLnBrk="1" fontAlgn="auto" hangingPunct="1">
              <a:spcBef>
                <a:spcPts val="0"/>
              </a:spcBef>
              <a:spcAft>
                <a:spcPts val="0"/>
              </a:spcAft>
            </a:pPr>
            <a:r>
              <a:rPr lang="en-US" sz="5400" dirty="0" smtClean="0">
                <a:solidFill>
                  <a:prstClr val="black"/>
                </a:solidFill>
                <a:latin typeface="News Gothic MT"/>
                <a:ea typeface="+mn-ea"/>
              </a:rPr>
              <a:t>R+</a:t>
            </a:r>
            <a:endParaRPr lang="en-US" sz="5400" dirty="0">
              <a:solidFill>
                <a:prstClr val="black"/>
              </a:solidFill>
              <a:latin typeface="News Gothic MT"/>
              <a:ea typeface="+mn-ea"/>
            </a:endParaRPr>
          </a:p>
        </p:txBody>
      </p:sp>
    </p:spTree>
    <p:extLst>
      <p:ext uri="{BB962C8B-B14F-4D97-AF65-F5344CB8AC3E}">
        <p14:creationId xmlns:p14="http://schemas.microsoft.com/office/powerpoint/2010/main" val="37163624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0"/>
          </a:xfrm>
        </p:spPr>
        <p:txBody>
          <a:bodyPr/>
          <a:lstStyle/>
          <a:p>
            <a:r>
              <a:rPr lang="en-US" dirty="0" smtClean="0"/>
              <a:t>        Master Facilitator Coaching</a:t>
            </a:r>
            <a:endParaRPr lang="en-US" dirty="0"/>
          </a:p>
        </p:txBody>
      </p:sp>
      <p:sp>
        <p:nvSpPr>
          <p:cNvPr id="3" name="Content Placeholder 2"/>
          <p:cNvSpPr>
            <a:spLocks noGrp="1"/>
          </p:cNvSpPr>
          <p:nvPr>
            <p:ph idx="1"/>
          </p:nvPr>
        </p:nvSpPr>
        <p:spPr/>
        <p:txBody>
          <a:bodyPr/>
          <a:lstStyle/>
          <a:p>
            <a:r>
              <a:rPr lang="en-US" dirty="0" smtClean="0"/>
              <a:t>Master Facilitators receive technical assistance in evaluating their </a:t>
            </a:r>
            <a:r>
              <a:rPr lang="en-US" dirty="0" err="1" smtClean="0"/>
              <a:t>coachee’s</a:t>
            </a:r>
            <a:r>
              <a:rPr lang="en-US" dirty="0" smtClean="0"/>
              <a:t> behavior plans using forms created by the PTR process. </a:t>
            </a:r>
          </a:p>
          <a:p>
            <a:r>
              <a:rPr lang="en-US" dirty="0" smtClean="0"/>
              <a:t>Master Facilitators receive tools to provide feedback to their coachee.  </a:t>
            </a:r>
          </a:p>
        </p:txBody>
      </p:sp>
      <p:pic>
        <p:nvPicPr>
          <p:cNvPr id="4" name="Picture 3"/>
          <p:cNvPicPr>
            <a:picLocks noChangeAspect="1"/>
          </p:cNvPicPr>
          <p:nvPr/>
        </p:nvPicPr>
        <p:blipFill>
          <a:blip r:embed="rId3"/>
          <a:stretch>
            <a:fillRect/>
          </a:stretch>
        </p:blipFill>
        <p:spPr>
          <a:xfrm>
            <a:off x="0" y="-1"/>
            <a:ext cx="1363916" cy="1143001"/>
          </a:xfrm>
          <a:prstGeom prst="rect">
            <a:avLst/>
          </a:prstGeom>
          <a:solidFill>
            <a:schemeClr val="bg1"/>
          </a:solidFill>
          <a:ln>
            <a:solidFill>
              <a:schemeClr val="tx2"/>
            </a:solidFill>
          </a:ln>
        </p:spPr>
      </p:pic>
    </p:spTree>
    <p:extLst>
      <p:ext uri="{BB962C8B-B14F-4D97-AF65-F5344CB8AC3E}">
        <p14:creationId xmlns:p14="http://schemas.microsoft.com/office/powerpoint/2010/main" val="34516578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        Tools for Coaching Process</a:t>
            </a:r>
            <a:endParaRPr lang="en-US" dirty="0"/>
          </a:p>
        </p:txBody>
      </p:sp>
      <p:sp>
        <p:nvSpPr>
          <p:cNvPr id="5" name="Content Placeholder 4"/>
          <p:cNvSpPr>
            <a:spLocks noGrp="1"/>
          </p:cNvSpPr>
          <p:nvPr>
            <p:ph idx="1"/>
          </p:nvPr>
        </p:nvSpPr>
        <p:spPr/>
        <p:txBody>
          <a:bodyPr>
            <a:normAutofit/>
          </a:bodyPr>
          <a:lstStyle/>
          <a:p>
            <a:r>
              <a:rPr lang="en-US" dirty="0" smtClean="0"/>
              <a:t>FBA/BIP Technical Adequacy Tool for Evaluation (TATE)</a:t>
            </a:r>
          </a:p>
          <a:p>
            <a:r>
              <a:rPr lang="en-US" dirty="0" smtClean="0"/>
              <a:t>Fidelity of Coach implementing PTR Process Steps using Coach/</a:t>
            </a:r>
            <a:r>
              <a:rPr lang="en-US" dirty="0" err="1" smtClean="0"/>
              <a:t>Coachee</a:t>
            </a:r>
            <a:r>
              <a:rPr lang="en-US" dirty="0" smtClean="0"/>
              <a:t> Form and Checklist</a:t>
            </a:r>
          </a:p>
          <a:p>
            <a:r>
              <a:rPr lang="en-US" dirty="0" smtClean="0"/>
              <a:t>Coached Case Product Fidelity Review</a:t>
            </a:r>
          </a:p>
          <a:p>
            <a:r>
              <a:rPr lang="en-US" dirty="0"/>
              <a:t>FBA/BIP </a:t>
            </a:r>
            <a:r>
              <a:rPr lang="en-US" dirty="0" smtClean="0"/>
              <a:t>Innovative </a:t>
            </a:r>
            <a:r>
              <a:rPr lang="en-US" dirty="0"/>
              <a:t>Configuration </a:t>
            </a:r>
            <a:r>
              <a:rPr lang="en-US" dirty="0" smtClean="0"/>
              <a:t>Maps</a:t>
            </a:r>
          </a:p>
        </p:txBody>
      </p:sp>
      <p:pic>
        <p:nvPicPr>
          <p:cNvPr id="2" name="Picture 1"/>
          <p:cNvPicPr>
            <a:picLocks noChangeAspect="1"/>
          </p:cNvPicPr>
          <p:nvPr/>
        </p:nvPicPr>
        <p:blipFill>
          <a:blip r:embed="rId3"/>
          <a:stretch>
            <a:fillRect/>
          </a:stretch>
        </p:blipFill>
        <p:spPr>
          <a:xfrm>
            <a:off x="0" y="0"/>
            <a:ext cx="1357745" cy="1137829"/>
          </a:xfrm>
          <a:prstGeom prst="rect">
            <a:avLst/>
          </a:prstGeom>
          <a:solidFill>
            <a:schemeClr val="bg1"/>
          </a:solidFill>
          <a:ln>
            <a:solidFill>
              <a:schemeClr val="tx2"/>
            </a:solidFill>
          </a:ln>
        </p:spPr>
      </p:pic>
    </p:spTree>
    <p:extLst>
      <p:ext uri="{BB962C8B-B14F-4D97-AF65-F5344CB8AC3E}">
        <p14:creationId xmlns:p14="http://schemas.microsoft.com/office/powerpoint/2010/main" val="30993232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82" y="0"/>
            <a:ext cx="9030418" cy="1143000"/>
          </a:xfrm>
        </p:spPr>
        <p:txBody>
          <a:bodyPr>
            <a:noAutofit/>
          </a:bodyPr>
          <a:lstStyle/>
          <a:p>
            <a:r>
              <a:rPr lang="en-US" sz="3600" dirty="0" smtClean="0"/>
              <a:t>     Coach/</a:t>
            </a:r>
            <a:r>
              <a:rPr lang="en-US" sz="3600" dirty="0" err="1" smtClean="0"/>
              <a:t>Coachee</a:t>
            </a:r>
            <a:r>
              <a:rPr lang="en-US" sz="3600" dirty="0" smtClean="0"/>
              <a:t> Checklist</a:t>
            </a:r>
            <a:endParaRPr lang="en-US" sz="3600" dirty="0"/>
          </a:p>
        </p:txBody>
      </p:sp>
      <p:graphicFrame>
        <p:nvGraphicFramePr>
          <p:cNvPr id="5" name="Object 4"/>
          <p:cNvGraphicFramePr>
            <a:graphicFrameLocks noChangeAspect="1"/>
          </p:cNvGraphicFramePr>
          <p:nvPr>
            <p:extLst>
              <p:ext uri="{D42A27DB-BD31-4B8C-83A1-F6EECF244321}">
                <p14:modId xmlns:p14="http://schemas.microsoft.com/office/powerpoint/2010/main" val="998954243"/>
              </p:ext>
            </p:extLst>
          </p:nvPr>
        </p:nvGraphicFramePr>
        <p:xfrm>
          <a:off x="1908906" y="1305453"/>
          <a:ext cx="5597752" cy="5095347"/>
        </p:xfrm>
        <a:graphic>
          <a:graphicData uri="http://schemas.openxmlformats.org/presentationml/2006/ole">
            <mc:AlternateContent xmlns:mc="http://schemas.openxmlformats.org/markup-compatibility/2006">
              <mc:Choice xmlns:v="urn:schemas-microsoft-com:vml" Requires="v">
                <p:oleObj spid="_x0000_s221199" name="Document" r:id="rId5" imgW="6997700" imgH="6921500" progId="Word.Document.12">
                  <p:embed/>
                </p:oleObj>
              </mc:Choice>
              <mc:Fallback>
                <p:oleObj name="Document" r:id="rId5" imgW="6997700" imgH="6921500" progId="Word.Document.12">
                  <p:embed/>
                  <p:pic>
                    <p:nvPicPr>
                      <p:cNvPr id="0" name=""/>
                      <p:cNvPicPr/>
                      <p:nvPr/>
                    </p:nvPicPr>
                    <p:blipFill>
                      <a:blip r:embed="rId6"/>
                      <a:stretch>
                        <a:fillRect/>
                      </a:stretch>
                    </p:blipFill>
                    <p:spPr>
                      <a:xfrm>
                        <a:off x="1908906" y="1305453"/>
                        <a:ext cx="5597752" cy="5095347"/>
                      </a:xfrm>
                      <a:prstGeom prst="rect">
                        <a:avLst/>
                      </a:prstGeom>
                      <a:ln>
                        <a:solidFill>
                          <a:schemeClr val="tx1"/>
                        </a:solidFill>
                      </a:ln>
                    </p:spPr>
                  </p:pic>
                </p:oleObj>
              </mc:Fallback>
            </mc:AlternateContent>
          </a:graphicData>
        </a:graphic>
      </p:graphicFrame>
      <p:pic>
        <p:nvPicPr>
          <p:cNvPr id="3" name="Picture 2"/>
          <p:cNvPicPr>
            <a:picLocks noChangeAspect="1"/>
          </p:cNvPicPr>
          <p:nvPr/>
        </p:nvPicPr>
        <p:blipFill>
          <a:blip r:embed="rId7"/>
          <a:stretch>
            <a:fillRect/>
          </a:stretch>
        </p:blipFill>
        <p:spPr>
          <a:xfrm>
            <a:off x="0" y="-27710"/>
            <a:ext cx="1505527" cy="1159163"/>
          </a:xfrm>
          <a:prstGeom prst="rect">
            <a:avLst/>
          </a:prstGeom>
          <a:solidFill>
            <a:schemeClr val="bg1"/>
          </a:solidFill>
          <a:ln>
            <a:solidFill>
              <a:schemeClr val="tx1"/>
            </a:solidFill>
          </a:ln>
        </p:spPr>
      </p:pic>
    </p:spTree>
    <p:extLst>
      <p:ext uri="{BB962C8B-B14F-4D97-AF65-F5344CB8AC3E}">
        <p14:creationId xmlns:p14="http://schemas.microsoft.com/office/powerpoint/2010/main" val="4001170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4: Delaware Outcome Data to Date</a:t>
            </a:r>
            <a:endParaRPr lang="en-US" dirty="0"/>
          </a:p>
        </p:txBody>
      </p:sp>
      <p:sp>
        <p:nvSpPr>
          <p:cNvPr id="3" name="Content Placeholder 2"/>
          <p:cNvSpPr>
            <a:spLocks noGrp="1"/>
          </p:cNvSpPr>
          <p:nvPr>
            <p:ph idx="1"/>
          </p:nvPr>
        </p:nvSpPr>
        <p:spPr/>
        <p:txBody>
          <a:bodyPr/>
          <a:lstStyle/>
          <a:p>
            <a:pPr marL="0" indent="0">
              <a:buNone/>
            </a:pPr>
            <a:r>
              <a:rPr lang="en-US" dirty="0" smtClean="0"/>
              <a:t>Insert % of student goal attainment </a:t>
            </a:r>
          </a:p>
          <a:p>
            <a:r>
              <a:rPr lang="en-US" dirty="0" smtClean="0"/>
              <a:t>Bullet level 1</a:t>
            </a:r>
          </a:p>
          <a:p>
            <a:pPr lvl="1"/>
            <a:r>
              <a:rPr lang="en-US" dirty="0" smtClean="0"/>
              <a:t>Bullet level 2</a:t>
            </a:r>
            <a:endParaRPr lang="en-US" dirty="0"/>
          </a:p>
          <a:p>
            <a:pPr marL="0" indent="0">
              <a:buNone/>
            </a:pPr>
            <a:r>
              <a:rPr lang="en-US" dirty="0" smtClean="0"/>
              <a:t>Fidelity</a:t>
            </a:r>
            <a:endParaRPr lang="en-US" dirty="0"/>
          </a:p>
          <a:p>
            <a:r>
              <a:rPr lang="en-US" dirty="0"/>
              <a:t>Bullet level 1</a:t>
            </a:r>
          </a:p>
          <a:p>
            <a:pPr lvl="1"/>
            <a:r>
              <a:rPr lang="en-US" dirty="0"/>
              <a:t>Bullet level </a:t>
            </a:r>
            <a:r>
              <a:rPr lang="en-US" dirty="0" smtClean="0"/>
              <a:t>2</a:t>
            </a:r>
          </a:p>
          <a:p>
            <a:pPr marL="0" indent="0">
              <a:buNone/>
            </a:pPr>
            <a:r>
              <a:rPr lang="en-US" dirty="0" smtClean="0"/>
              <a:t>Social Validity</a:t>
            </a:r>
          </a:p>
          <a:p>
            <a:pPr marL="400050" lvl="1" indent="0">
              <a:buNone/>
            </a:pPr>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078AA309-8C80-B544-8D0C-6E2421A4D394}"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26653125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1897"/>
            <a:ext cx="8042276" cy="1336956"/>
          </a:xfrm>
        </p:spPr>
        <p:txBody>
          <a:bodyPr/>
          <a:lstStyle/>
          <a:p>
            <a:r>
              <a:rPr lang="en-US" dirty="0" smtClean="0"/>
              <a:t>Step 4: Systems Data Outcomes</a:t>
            </a:r>
            <a:endParaRPr lang="en-US" dirty="0"/>
          </a:p>
        </p:txBody>
      </p:sp>
      <p:sp>
        <p:nvSpPr>
          <p:cNvPr id="3" name="Content Placeholder 2"/>
          <p:cNvSpPr>
            <a:spLocks noGrp="1"/>
          </p:cNvSpPr>
          <p:nvPr>
            <p:ph idx="1"/>
          </p:nvPr>
        </p:nvSpPr>
        <p:spPr>
          <a:xfrm>
            <a:off x="457200" y="1195300"/>
            <a:ext cx="8229600" cy="4525963"/>
          </a:xfrm>
        </p:spPr>
        <p:txBody>
          <a:bodyPr>
            <a:normAutofit fontScale="92500" lnSpcReduction="20000"/>
          </a:bodyPr>
          <a:lstStyle/>
          <a:p>
            <a:pPr marL="0" indent="0">
              <a:buNone/>
            </a:pPr>
            <a:endParaRPr lang="en-US" dirty="0"/>
          </a:p>
          <a:p>
            <a:pPr lvl="0"/>
            <a:r>
              <a:rPr lang="en-US" dirty="0"/>
              <a:t>Increased technical adequacy of </a:t>
            </a:r>
            <a:r>
              <a:rPr lang="en-US" dirty="0" smtClean="0"/>
              <a:t>FBAs</a:t>
            </a:r>
            <a:r>
              <a:rPr lang="en-US" dirty="0"/>
              <a:t>/</a:t>
            </a:r>
            <a:r>
              <a:rPr lang="en-US" dirty="0" smtClean="0"/>
              <a:t>BSPs </a:t>
            </a:r>
            <a:r>
              <a:rPr lang="en-US" dirty="0"/>
              <a:t>completed </a:t>
            </a:r>
            <a:r>
              <a:rPr lang="en-US" dirty="0" smtClean="0"/>
              <a:t>school professionals</a:t>
            </a:r>
            <a:endParaRPr lang="en-US" dirty="0"/>
          </a:p>
          <a:p>
            <a:pPr lvl="0"/>
            <a:r>
              <a:rPr lang="en-US" dirty="0"/>
              <a:t>Teachers implementing technically adequate FBA/BIPs with high </a:t>
            </a:r>
            <a:r>
              <a:rPr lang="en-US" dirty="0" smtClean="0"/>
              <a:t>fidelity</a:t>
            </a:r>
            <a:endParaRPr lang="en-US" dirty="0"/>
          </a:p>
          <a:p>
            <a:pPr lvl="0"/>
            <a:r>
              <a:rPr lang="en-US" dirty="0"/>
              <a:t>Data-systems evaluating the effectiveness of plans on student behavior(s</a:t>
            </a:r>
            <a:r>
              <a:rPr lang="en-US" dirty="0" smtClean="0"/>
              <a:t>) used consistently</a:t>
            </a:r>
            <a:endParaRPr lang="en-US" dirty="0"/>
          </a:p>
          <a:p>
            <a:pPr lvl="0"/>
            <a:r>
              <a:rPr lang="en-US" dirty="0"/>
              <a:t>High teacher ratings of the social validity of the PTR </a:t>
            </a:r>
            <a:r>
              <a:rPr lang="en-US" dirty="0" smtClean="0"/>
              <a:t>process</a:t>
            </a:r>
          </a:p>
          <a:p>
            <a:pPr lvl="0"/>
            <a:endParaRPr lang="en-US" dirty="0"/>
          </a:p>
          <a:p>
            <a:endParaRPr lang="en-US" dirty="0"/>
          </a:p>
        </p:txBody>
      </p:sp>
    </p:spTree>
    <p:extLst>
      <p:ext uri="{BB962C8B-B14F-4D97-AF65-F5344CB8AC3E}">
        <p14:creationId xmlns:p14="http://schemas.microsoft.com/office/powerpoint/2010/main" val="18347827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Delaware perspectives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09567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Delaware Perspectives</a:t>
            </a:r>
            <a:endParaRPr lang="en-US" dirty="0"/>
          </a:p>
        </p:txBody>
      </p:sp>
      <p:sp>
        <p:nvSpPr>
          <p:cNvPr id="3" name="Content Placeholder 2"/>
          <p:cNvSpPr>
            <a:spLocks noGrp="1"/>
          </p:cNvSpPr>
          <p:nvPr>
            <p:ph idx="1"/>
          </p:nvPr>
        </p:nvSpPr>
        <p:spPr>
          <a:xfrm>
            <a:off x="457200" y="1099550"/>
            <a:ext cx="8229600" cy="4525963"/>
          </a:xfrm>
        </p:spPr>
        <p:txBody>
          <a:bodyPr>
            <a:normAutofit fontScale="85000" lnSpcReduction="20000"/>
          </a:bodyPr>
          <a:lstStyle/>
          <a:p>
            <a:pPr marL="0" indent="0">
              <a:buNone/>
            </a:pPr>
            <a:r>
              <a:rPr lang="en-US" dirty="0" smtClean="0"/>
              <a:t> </a:t>
            </a:r>
            <a:r>
              <a:rPr lang="en-US" b="1" dirty="0" smtClean="0"/>
              <a:t> </a:t>
            </a:r>
            <a:endParaRPr lang="en-US" dirty="0"/>
          </a:p>
          <a:p>
            <a:r>
              <a:rPr lang="en-US" i="1" dirty="0" smtClean="0"/>
              <a:t>“The </a:t>
            </a:r>
            <a:r>
              <a:rPr lang="en-US" i="1" dirty="0"/>
              <a:t>PTR process allowed me to develop a more effective Behavior Intervention Plan (BIP) which in turn improved the classroom environment. This led to an </a:t>
            </a:r>
            <a:r>
              <a:rPr lang="en-US" i="1" u="sng" dirty="0"/>
              <a:t>increase of effective academic time </a:t>
            </a:r>
            <a:r>
              <a:rPr lang="en-US" i="1" dirty="0"/>
              <a:t>in the classroom</a:t>
            </a:r>
            <a:r>
              <a:rPr lang="en-US" i="1" dirty="0" smtClean="0"/>
              <a:t>.” </a:t>
            </a:r>
          </a:p>
          <a:p>
            <a:pPr marL="0" indent="0">
              <a:buNone/>
            </a:pPr>
            <a:endParaRPr lang="en-US" dirty="0"/>
          </a:p>
          <a:p>
            <a:r>
              <a:rPr lang="en-US" i="1" dirty="0" smtClean="0"/>
              <a:t>“I </a:t>
            </a:r>
            <a:r>
              <a:rPr lang="en-US" i="1" dirty="0"/>
              <a:t>really enjoy the PTR process as opposed to the previous FBA/BIP format that we used. Our meetings are much more </a:t>
            </a:r>
            <a:r>
              <a:rPr lang="en-US" i="1" u="sng" dirty="0"/>
              <a:t>efficient and effective </a:t>
            </a:r>
            <a:r>
              <a:rPr lang="en-US" i="1" dirty="0"/>
              <a:t>now that we use this format. </a:t>
            </a:r>
            <a:r>
              <a:rPr lang="en-US" i="1" u="sng" dirty="0"/>
              <a:t>Our data collection also </a:t>
            </a:r>
            <a:r>
              <a:rPr lang="en-US" i="1" u="sng" dirty="0" smtClean="0"/>
              <a:t>improved</a:t>
            </a:r>
            <a:r>
              <a:rPr lang="en-US" i="1" dirty="0" smtClean="0"/>
              <a:t>.”</a:t>
            </a:r>
            <a:endParaRPr lang="en-US" u="sng" dirty="0"/>
          </a:p>
        </p:txBody>
      </p:sp>
    </p:spTree>
    <p:extLst>
      <p:ext uri="{BB962C8B-B14F-4D97-AF65-F5344CB8AC3E}">
        <p14:creationId xmlns:p14="http://schemas.microsoft.com/office/powerpoint/2010/main" val="14950331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Building Delaware’s Capacity</a:t>
            </a:r>
            <a:br>
              <a:rPr lang="en-US" sz="4000" dirty="0" smtClean="0"/>
            </a:br>
            <a:r>
              <a:rPr lang="en-US" dirty="0" smtClean="0"/>
              <a:t>Expanded Plans </a:t>
            </a:r>
            <a:endParaRPr lang="en-US" sz="4000" dirty="0"/>
          </a:p>
        </p:txBody>
      </p:sp>
      <p:sp>
        <p:nvSpPr>
          <p:cNvPr id="3" name="Content Placeholder 2"/>
          <p:cNvSpPr>
            <a:spLocks noGrp="1"/>
          </p:cNvSpPr>
          <p:nvPr>
            <p:ph idx="1"/>
          </p:nvPr>
        </p:nvSpPr>
        <p:spPr>
          <a:xfrm>
            <a:off x="323273" y="1362075"/>
            <a:ext cx="8534400" cy="4712884"/>
          </a:xfrm>
        </p:spPr>
        <p:txBody>
          <a:bodyPr>
            <a:normAutofit/>
          </a:bodyPr>
          <a:lstStyle/>
          <a:p>
            <a:r>
              <a:rPr lang="en-US" dirty="0"/>
              <a:t>A</a:t>
            </a:r>
            <a:r>
              <a:rPr lang="en-US" dirty="0" smtClean="0"/>
              <a:t>dd new cohort  of PTR facilitators annually</a:t>
            </a:r>
          </a:p>
          <a:p>
            <a:r>
              <a:rPr lang="en-US" dirty="0" smtClean="0"/>
              <a:t>Continue to support Master Facilitators to expand coaching within their district </a:t>
            </a:r>
          </a:p>
          <a:p>
            <a:r>
              <a:rPr lang="en-US" dirty="0" smtClean="0"/>
              <a:t>Model </a:t>
            </a:r>
            <a:r>
              <a:rPr lang="en-US" dirty="0"/>
              <a:t>PTR process for </a:t>
            </a:r>
            <a:r>
              <a:rPr lang="en-US" dirty="0" smtClean="0"/>
              <a:t>facilitators</a:t>
            </a:r>
            <a:endParaRPr lang="en-US" dirty="0"/>
          </a:p>
          <a:p>
            <a:r>
              <a:rPr lang="en-US" dirty="0" smtClean="0"/>
              <a:t>Add site visits by Project coaches to review data collection and provide additional assistance to facilitators with greater need</a:t>
            </a:r>
          </a:p>
        </p:txBody>
      </p:sp>
    </p:spTree>
    <p:extLst>
      <p:ext uri="{BB962C8B-B14F-4D97-AF65-F5344CB8AC3E}">
        <p14:creationId xmlns:p14="http://schemas.microsoft.com/office/powerpoint/2010/main" val="38742931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0750" y="2432844"/>
            <a:ext cx="4762500" cy="2676525"/>
          </a:xfrm>
        </p:spPr>
      </p:pic>
      <p:sp>
        <p:nvSpPr>
          <p:cNvPr id="4" name="Slide Number Placeholder 3"/>
          <p:cNvSpPr>
            <a:spLocks noGrp="1"/>
          </p:cNvSpPr>
          <p:nvPr>
            <p:ph type="sldNum" sz="quarter" idx="12"/>
          </p:nvPr>
        </p:nvSpPr>
        <p:spPr/>
        <p:txBody>
          <a:bodyPr/>
          <a:lstStyle/>
          <a:p>
            <a:pPr>
              <a:defRPr/>
            </a:pPr>
            <a:fld id="{E6BECD3E-10D7-F04D-8D6C-149BD33F8D6F}" type="slidenum">
              <a:rPr lang="en-US" smtClean="0"/>
              <a:pPr>
                <a:defRPr/>
              </a:pPr>
              <a:t>79</a:t>
            </a:fld>
            <a:endParaRPr lang="en-US"/>
          </a:p>
        </p:txBody>
      </p:sp>
    </p:spTree>
    <p:extLst>
      <p:ext uri="{BB962C8B-B14F-4D97-AF65-F5344CB8AC3E}">
        <p14:creationId xmlns:p14="http://schemas.microsoft.com/office/powerpoint/2010/main" val="227536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PTR Different?</a:t>
            </a:r>
            <a:endParaRPr lang="en-US" dirty="0"/>
          </a:p>
        </p:txBody>
      </p:sp>
      <p:sp>
        <p:nvSpPr>
          <p:cNvPr id="3" name="Content Placeholder 2"/>
          <p:cNvSpPr>
            <a:spLocks noGrp="1"/>
          </p:cNvSpPr>
          <p:nvPr>
            <p:ph idx="1"/>
          </p:nvPr>
        </p:nvSpPr>
        <p:spPr/>
        <p:txBody>
          <a:bodyPr/>
          <a:lstStyle/>
          <a:p>
            <a:r>
              <a:rPr lang="en-US" dirty="0" smtClean="0"/>
              <a:t>Collaborative approach</a:t>
            </a:r>
          </a:p>
          <a:p>
            <a:pPr lvl="1"/>
            <a:r>
              <a:rPr lang="en-US" dirty="0" smtClean="0"/>
              <a:t>Facilitated by person with expertise in ABA principles and FBA/BIPs</a:t>
            </a:r>
          </a:p>
          <a:p>
            <a:r>
              <a:rPr lang="en-US" dirty="0" smtClean="0"/>
              <a:t>Input systematically gathered from all team members</a:t>
            </a:r>
          </a:p>
          <a:p>
            <a:r>
              <a:rPr lang="en-US" dirty="0" smtClean="0"/>
              <a:t>Behavior interventions selected from menu with facilitator ensuring link to hypothesis</a:t>
            </a:r>
          </a:p>
          <a:p>
            <a:r>
              <a:rPr lang="en-US" dirty="0" smtClean="0"/>
              <a:t>Behavior interventions task analyzed and matched to teacher feasibility and skill</a:t>
            </a:r>
          </a:p>
          <a:p>
            <a:r>
              <a:rPr lang="en-US" dirty="0" smtClean="0"/>
              <a:t>Coaching teacher to implement support plan part of process</a:t>
            </a:r>
          </a:p>
          <a:p>
            <a:r>
              <a:rPr lang="en-US" dirty="0" smtClean="0"/>
              <a:t>Fidelity measures developed and collected</a:t>
            </a:r>
          </a:p>
          <a:p>
            <a:r>
              <a:rPr lang="en-US" dirty="0" smtClean="0"/>
              <a:t>Problem-solving/decision-making based on data guidelines </a:t>
            </a:r>
          </a:p>
          <a:p>
            <a:endParaRPr lang="en-US" dirty="0"/>
          </a:p>
        </p:txBody>
      </p:sp>
    </p:spTree>
    <p:extLst>
      <p:ext uri="{BB962C8B-B14F-4D97-AF65-F5344CB8AC3E}">
        <p14:creationId xmlns:p14="http://schemas.microsoft.com/office/powerpoint/2010/main" val="18647192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Content Placeholder 2"/>
          <p:cNvSpPr>
            <a:spLocks noGrp="1"/>
          </p:cNvSpPr>
          <p:nvPr>
            <p:ph idx="1"/>
          </p:nvPr>
        </p:nvSpPr>
        <p:spPr/>
        <p:txBody>
          <a:bodyPr/>
          <a:lstStyle/>
          <a:p>
            <a:r>
              <a:rPr lang="en-US" dirty="0" smtClean="0"/>
              <a:t>Rose Iovannone, </a:t>
            </a:r>
            <a:r>
              <a:rPr lang="en-US" dirty="0" smtClean="0">
                <a:hlinkClick r:id="rId3"/>
              </a:rPr>
              <a:t>iovannone@usf.edu</a:t>
            </a:r>
            <a:r>
              <a:rPr lang="en-US" dirty="0" smtClean="0"/>
              <a:t> </a:t>
            </a:r>
          </a:p>
          <a:p>
            <a:r>
              <a:rPr lang="en-US" dirty="0" smtClean="0"/>
              <a:t>Linda Marie Smith, </a:t>
            </a:r>
            <a:r>
              <a:rPr lang="en-US" dirty="0" smtClean="0">
                <a:hlinkClick r:id="rId4"/>
              </a:rPr>
              <a:t>linda.smith@doe.k12.de.us</a:t>
            </a:r>
            <a:r>
              <a:rPr lang="en-US" dirty="0" smtClean="0"/>
              <a:t> </a:t>
            </a:r>
          </a:p>
          <a:p>
            <a:r>
              <a:rPr lang="en-US" dirty="0" smtClean="0"/>
              <a:t>Deborah Boyer</a:t>
            </a:r>
            <a:r>
              <a:rPr lang="en-US" smtClean="0"/>
              <a:t>, </a:t>
            </a:r>
            <a:r>
              <a:rPr lang="en-US" smtClean="0">
                <a:hlinkClick r:id="rId5"/>
              </a:rPr>
              <a:t>dboyer@udel.edu</a:t>
            </a:r>
            <a:r>
              <a:rPr lang="en-US" smtClean="0"/>
              <a:t> </a:t>
            </a:r>
            <a:endParaRPr lang="en-US" dirty="0"/>
          </a:p>
        </p:txBody>
      </p:sp>
      <p:sp>
        <p:nvSpPr>
          <p:cNvPr id="4" name="Slide Number Placeholder 3"/>
          <p:cNvSpPr>
            <a:spLocks noGrp="1"/>
          </p:cNvSpPr>
          <p:nvPr>
            <p:ph type="sldNum" sz="quarter" idx="12"/>
          </p:nvPr>
        </p:nvSpPr>
        <p:spPr/>
        <p:txBody>
          <a:bodyPr/>
          <a:lstStyle/>
          <a:p>
            <a:pPr>
              <a:defRPr/>
            </a:pPr>
            <a:fld id="{E6BECD3E-10D7-F04D-8D6C-149BD33F8D6F}" type="slidenum">
              <a:rPr lang="en-US" smtClean="0"/>
              <a:pPr>
                <a:defRPr/>
              </a:pPr>
              <a:t>80</a:t>
            </a:fld>
            <a:endParaRPr lang="en-US"/>
          </a:p>
        </p:txBody>
      </p:sp>
    </p:spTree>
    <p:extLst>
      <p:ext uri="{BB962C8B-B14F-4D97-AF65-F5344CB8AC3E}">
        <p14:creationId xmlns:p14="http://schemas.microsoft.com/office/powerpoint/2010/main" val="7165351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125760"/>
            <a:ext cx="9144001" cy="1143000"/>
          </a:xfrm>
        </p:spPr>
        <p:txBody>
          <a:bodyPr>
            <a:normAutofit fontScale="90000"/>
          </a:bodyPr>
          <a:lstStyle/>
          <a:p>
            <a:r>
              <a:rPr lang="en-US" dirty="0">
                <a:ea typeface="ＭＳ Ｐゴシック" charset="-128"/>
              </a:rPr>
              <a:t>Maximizing Your Session Participation</a:t>
            </a:r>
            <a:endParaRPr lang="en-US" dirty="0"/>
          </a:p>
        </p:txBody>
      </p:sp>
      <p:sp>
        <p:nvSpPr>
          <p:cNvPr id="6" name="Freeform 5"/>
          <p:cNvSpPr/>
          <p:nvPr/>
        </p:nvSpPr>
        <p:spPr>
          <a:xfrm>
            <a:off x="359532" y="1412776"/>
            <a:ext cx="8496943" cy="5256583"/>
          </a:xfrm>
          <a:custGeom>
            <a:avLst/>
            <a:gdLst>
              <a:gd name="connsiteX0" fmla="*/ 0 w 8352928"/>
              <a:gd name="connsiteY0" fmla="*/ 446810 h 5256583"/>
              <a:gd name="connsiteX1" fmla="*/ 446810 w 8352928"/>
              <a:gd name="connsiteY1" fmla="*/ 0 h 5256583"/>
              <a:gd name="connsiteX2" fmla="*/ 7906118 w 8352928"/>
              <a:gd name="connsiteY2" fmla="*/ 0 h 5256583"/>
              <a:gd name="connsiteX3" fmla="*/ 8352928 w 8352928"/>
              <a:gd name="connsiteY3" fmla="*/ 446810 h 5256583"/>
              <a:gd name="connsiteX4" fmla="*/ 8352928 w 8352928"/>
              <a:gd name="connsiteY4" fmla="*/ 4809773 h 5256583"/>
              <a:gd name="connsiteX5" fmla="*/ 7906118 w 8352928"/>
              <a:gd name="connsiteY5" fmla="*/ 5256583 h 5256583"/>
              <a:gd name="connsiteX6" fmla="*/ 446810 w 8352928"/>
              <a:gd name="connsiteY6" fmla="*/ 5256583 h 5256583"/>
              <a:gd name="connsiteX7" fmla="*/ 0 w 8352928"/>
              <a:gd name="connsiteY7" fmla="*/ 4809773 h 5256583"/>
              <a:gd name="connsiteX8" fmla="*/ 0 w 8352928"/>
              <a:gd name="connsiteY8" fmla="*/ 446810 h 52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2928" h="5256583">
                <a:moveTo>
                  <a:pt x="0" y="446810"/>
                </a:moveTo>
                <a:cubicBezTo>
                  <a:pt x="0" y="200044"/>
                  <a:pt x="200044" y="0"/>
                  <a:pt x="446810" y="0"/>
                </a:cubicBezTo>
                <a:lnTo>
                  <a:pt x="7906118" y="0"/>
                </a:lnTo>
                <a:cubicBezTo>
                  <a:pt x="8152884" y="0"/>
                  <a:pt x="8352928" y="200044"/>
                  <a:pt x="8352928" y="446810"/>
                </a:cubicBezTo>
                <a:lnTo>
                  <a:pt x="8352928" y="4809773"/>
                </a:lnTo>
                <a:cubicBezTo>
                  <a:pt x="8352928" y="5056539"/>
                  <a:pt x="8152884" y="5256583"/>
                  <a:pt x="7906118" y="5256583"/>
                </a:cubicBezTo>
                <a:lnTo>
                  <a:pt x="446810" y="5256583"/>
                </a:lnTo>
                <a:cubicBezTo>
                  <a:pt x="200044" y="5256583"/>
                  <a:pt x="0" y="5056539"/>
                  <a:pt x="0" y="4809773"/>
                </a:cubicBezTo>
                <a:lnTo>
                  <a:pt x="0" y="44681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txBody>
          <a:bodyPr spcFirstLastPara="0" vert="horz" wrap="square" lIns="283266" tIns="283266" rIns="283266" bIns="4210559" numCol="1" spcCol="1270" anchor="t" anchorCtr="0">
            <a:noAutofit/>
          </a:bodyPr>
          <a:lstStyle/>
          <a:p>
            <a:pPr lvl="0" algn="ctr" defTabSz="1778000">
              <a:lnSpc>
                <a:spcPct val="90000"/>
              </a:lnSpc>
              <a:spcBef>
                <a:spcPct val="0"/>
              </a:spcBef>
              <a:spcAft>
                <a:spcPct val="35000"/>
              </a:spcAft>
            </a:pPr>
            <a:r>
              <a:rPr lang="en-US" sz="4000" b="0" kern="1200" dirty="0" smtClean="0"/>
              <a:t>When Working In </a:t>
            </a:r>
            <a:r>
              <a:rPr lang="en-US" sz="4000" dirty="0"/>
              <a:t>Y</a:t>
            </a:r>
            <a:r>
              <a:rPr lang="en-US" sz="4000" b="0" kern="1200" dirty="0" smtClean="0"/>
              <a:t>our </a:t>
            </a:r>
            <a:r>
              <a:rPr lang="en-US" sz="4000" dirty="0"/>
              <a:t>T</a:t>
            </a:r>
            <a:r>
              <a:rPr lang="en-US" sz="4000" b="0" kern="1200" dirty="0" smtClean="0"/>
              <a:t>eam</a:t>
            </a:r>
            <a:endParaRPr lang="en-US" sz="4000" b="0" kern="1200" dirty="0"/>
          </a:p>
        </p:txBody>
      </p:sp>
      <p:sp>
        <p:nvSpPr>
          <p:cNvPr id="7" name="Freeform 6"/>
          <p:cNvSpPr/>
          <p:nvPr/>
        </p:nvSpPr>
        <p:spPr>
          <a:xfrm>
            <a:off x="652500" y="2492898"/>
            <a:ext cx="7959394" cy="4003708"/>
          </a:xfrm>
          <a:custGeom>
            <a:avLst/>
            <a:gdLst>
              <a:gd name="connsiteX0" fmla="*/ 0 w 7824490"/>
              <a:gd name="connsiteY0" fmla="*/ 420389 h 4003708"/>
              <a:gd name="connsiteX1" fmla="*/ 420389 w 7824490"/>
              <a:gd name="connsiteY1" fmla="*/ 0 h 4003708"/>
              <a:gd name="connsiteX2" fmla="*/ 7404101 w 7824490"/>
              <a:gd name="connsiteY2" fmla="*/ 0 h 4003708"/>
              <a:gd name="connsiteX3" fmla="*/ 7824490 w 7824490"/>
              <a:gd name="connsiteY3" fmla="*/ 420389 h 4003708"/>
              <a:gd name="connsiteX4" fmla="*/ 7824490 w 7824490"/>
              <a:gd name="connsiteY4" fmla="*/ 3583319 h 4003708"/>
              <a:gd name="connsiteX5" fmla="*/ 7404101 w 7824490"/>
              <a:gd name="connsiteY5" fmla="*/ 4003708 h 4003708"/>
              <a:gd name="connsiteX6" fmla="*/ 420389 w 7824490"/>
              <a:gd name="connsiteY6" fmla="*/ 4003708 h 4003708"/>
              <a:gd name="connsiteX7" fmla="*/ 0 w 7824490"/>
              <a:gd name="connsiteY7" fmla="*/ 3583319 h 4003708"/>
              <a:gd name="connsiteX8" fmla="*/ 0 w 7824490"/>
              <a:gd name="connsiteY8" fmla="*/ 420389 h 400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4490" h="4003708">
                <a:moveTo>
                  <a:pt x="0" y="420389"/>
                </a:moveTo>
                <a:cubicBezTo>
                  <a:pt x="0" y="188215"/>
                  <a:pt x="188215" y="0"/>
                  <a:pt x="420389" y="0"/>
                </a:cubicBezTo>
                <a:lnTo>
                  <a:pt x="7404101" y="0"/>
                </a:lnTo>
                <a:cubicBezTo>
                  <a:pt x="7636275" y="0"/>
                  <a:pt x="7824490" y="188215"/>
                  <a:pt x="7824490" y="420389"/>
                </a:cubicBezTo>
                <a:lnTo>
                  <a:pt x="7824490" y="3583319"/>
                </a:lnTo>
                <a:cubicBezTo>
                  <a:pt x="7824490" y="3815493"/>
                  <a:pt x="7636275" y="4003708"/>
                  <a:pt x="7404101" y="4003708"/>
                </a:cubicBezTo>
                <a:lnTo>
                  <a:pt x="420389" y="4003708"/>
                </a:lnTo>
                <a:cubicBezTo>
                  <a:pt x="188215" y="4003708"/>
                  <a:pt x="0" y="3815493"/>
                  <a:pt x="0" y="3583319"/>
                </a:cubicBezTo>
                <a:lnTo>
                  <a:pt x="0" y="420389"/>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1">
            <a:schemeClr val="accent6"/>
          </a:lnRef>
          <a:fillRef idx="2">
            <a:schemeClr val="accent6"/>
          </a:fillRef>
          <a:effectRef idx="1">
            <a:schemeClr val="accent6"/>
          </a:effectRef>
          <a:fontRef idx="minor">
            <a:schemeClr val="dk1"/>
          </a:fontRef>
        </p:style>
        <p:txBody>
          <a:bodyPr spcFirstLastPara="0" vert="horz" wrap="square" lIns="182880" tIns="365760" rIns="182880" bIns="182880" numCol="1" spcCol="1270" anchor="t" anchorCtr="0">
            <a:noAutofit/>
          </a:bodyPr>
          <a:lstStyle/>
          <a:p>
            <a:pPr lvl="0" algn="ctr" defTabSz="1778000">
              <a:lnSpc>
                <a:spcPct val="90000"/>
              </a:lnSpc>
              <a:spcBef>
                <a:spcPct val="0"/>
              </a:spcBef>
              <a:spcAft>
                <a:spcPct val="35000"/>
              </a:spcAft>
            </a:pPr>
            <a:r>
              <a:rPr lang="en-US" sz="4000" kern="1200" dirty="0" smtClean="0">
                <a:solidFill>
                  <a:schemeClr val="accent2"/>
                </a:solidFill>
              </a:rPr>
              <a:t>Consider 4 questions:</a:t>
            </a:r>
            <a:endParaRPr lang="en-US" sz="1100" kern="1200" dirty="0" smtClean="0">
              <a:solidFill>
                <a:schemeClr val="accent2"/>
              </a:solidFill>
            </a:endParaRPr>
          </a:p>
          <a:p>
            <a:pPr marL="463550" lvl="0" indent="-354013" algn="ctr" defTabSz="1778000">
              <a:lnSpc>
                <a:spcPct val="90000"/>
              </a:lnSpc>
              <a:spcBef>
                <a:spcPct val="0"/>
              </a:spcBef>
              <a:spcAft>
                <a:spcPct val="35000"/>
              </a:spcAft>
            </a:pPr>
            <a:r>
              <a:rPr lang="en-US" sz="1100" kern="1200" dirty="0" smtClean="0"/>
              <a:t>  </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Where are we in our implementation?</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What do I hope to learn?</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What did I learn?</a:t>
            </a:r>
          </a:p>
          <a:p>
            <a:pPr marL="463550" lvl="0" indent="-354013" algn="l" defTabSz="1778000">
              <a:lnSpc>
                <a:spcPct val="90000"/>
              </a:lnSpc>
              <a:spcBef>
                <a:spcPct val="0"/>
              </a:spcBef>
              <a:spcAft>
                <a:spcPct val="35000"/>
              </a:spcAft>
              <a:buFont typeface="Century Gothic" pitchFamily="34" charset="0"/>
              <a:buChar char="–"/>
            </a:pPr>
            <a:r>
              <a:rPr lang="en-US" sz="3000" kern="1200" dirty="0" smtClean="0">
                <a:solidFill>
                  <a:schemeClr val="accent2"/>
                </a:solidFill>
              </a:rPr>
              <a:t>What will I do with what I learned?</a:t>
            </a:r>
            <a:endParaRPr lang="en-US" sz="3000" kern="1200" dirty="0">
              <a:solidFill>
                <a:schemeClr val="accent2"/>
              </a:solidFill>
            </a:endParaRPr>
          </a:p>
        </p:txBody>
      </p:sp>
    </p:spTree>
    <p:extLst>
      <p:ext uri="{BB962C8B-B14F-4D97-AF65-F5344CB8AC3E}">
        <p14:creationId xmlns:p14="http://schemas.microsoft.com/office/powerpoint/2010/main" val="37393940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636"/>
            <a:ext cx="9071992" cy="1171116"/>
          </a:xfrm>
        </p:spPr>
        <p:txBody>
          <a:bodyPr>
            <a:normAutofit fontScale="90000"/>
          </a:bodyPr>
          <a:lstStyle/>
          <a:p>
            <a:r>
              <a:rPr lang="en-US" sz="4400" dirty="0" smtClean="0"/>
              <a:t>Where are you </a:t>
            </a:r>
            <a:r>
              <a:rPr lang="en-US" sz="4400" smtClean="0"/>
              <a:t>in the implementation </a:t>
            </a:r>
            <a:r>
              <a:rPr lang="en-US" sz="4400" dirty="0" smtClean="0"/>
              <a:t>process?</a:t>
            </a:r>
            <a:br>
              <a:rPr lang="en-US" sz="4400" dirty="0" smtClean="0"/>
            </a:br>
            <a:r>
              <a:rPr lang="en-US" sz="2000" dirty="0" smtClean="0"/>
              <a:t> </a:t>
            </a:r>
            <a:r>
              <a:rPr lang="en-US" sz="1600" dirty="0" smtClean="0">
                <a:latin typeface="+mn-lt"/>
              </a:rPr>
              <a:t>Adapted from Fixsen &amp; </a:t>
            </a:r>
            <a:r>
              <a:rPr lang="en-US" sz="1600" dirty="0" err="1" smtClean="0">
                <a:latin typeface="+mn-lt"/>
              </a:rPr>
              <a:t>Blase</a:t>
            </a:r>
            <a:r>
              <a:rPr lang="en-US" sz="1600" dirty="0" smtClean="0">
                <a:latin typeface="+mn-lt"/>
              </a:rPr>
              <a:t>, 2005</a:t>
            </a:r>
            <a:endParaRPr lang="en-US" sz="16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5427946"/>
              </p:ext>
            </p:extLst>
          </p:nvPr>
        </p:nvGraphicFramePr>
        <p:xfrm>
          <a:off x="467544" y="1448780"/>
          <a:ext cx="8244916" cy="5148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80693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Title 2"/>
          <p:cNvSpPr>
            <a:spLocks noGrp="1"/>
          </p:cNvSpPr>
          <p:nvPr>
            <p:ph type="title"/>
          </p:nvPr>
        </p:nvSpPr>
        <p:spPr>
          <a:xfrm>
            <a:off x="0" y="377825"/>
            <a:ext cx="9144000" cy="1143000"/>
          </a:xfrm>
        </p:spPr>
        <p:txBody>
          <a:bodyPr>
            <a:normAutofit fontScale="90000"/>
          </a:bodyPr>
          <a:lstStyle/>
          <a:p>
            <a:pPr eaLnBrk="1" hangingPunct="1"/>
            <a:r>
              <a:rPr lang="en-US" dirty="0">
                <a:latin typeface="Gloucester MT Extra Condensed" charset="0"/>
                <a:ea typeface="ＭＳ Ｐゴシック" charset="0"/>
                <a:cs typeface="ＭＳ Ｐゴシック" charset="0"/>
              </a:rPr>
              <a:t>Leadership Team Action </a:t>
            </a:r>
            <a:r>
              <a:rPr lang="en-US" dirty="0" smtClean="0">
                <a:latin typeface="Gloucester MT Extra Condensed" charset="0"/>
                <a:ea typeface="ＭＳ Ｐゴシック" charset="0"/>
                <a:cs typeface="ＭＳ Ｐゴシック" charset="0"/>
              </a:rPr>
              <a:t>Planning </a:t>
            </a:r>
            <a:br>
              <a:rPr lang="en-US" dirty="0" smtClean="0">
                <a:latin typeface="Gloucester MT Extra Condensed" charset="0"/>
                <a:ea typeface="ＭＳ Ｐゴシック" charset="0"/>
                <a:cs typeface="ＭＳ Ｐゴシック" charset="0"/>
              </a:rPr>
            </a:br>
            <a:r>
              <a:rPr lang="en-US" dirty="0" smtClean="0">
                <a:latin typeface="Gloucester MT Extra Condensed" charset="0"/>
                <a:ea typeface="ＭＳ Ｐゴシック" charset="0"/>
                <a:cs typeface="ＭＳ Ｐゴシック" charset="0"/>
              </a:rPr>
              <a:t>Worksheets: </a:t>
            </a:r>
            <a:r>
              <a:rPr lang="en-US" dirty="0" smtClean="0">
                <a:solidFill>
                  <a:srgbClr val="FF0000"/>
                </a:solidFill>
                <a:latin typeface="Gloucester MT Extra Condensed" charset="0"/>
                <a:ea typeface="ＭＳ Ｐゴシック" charset="0"/>
                <a:cs typeface="ＭＳ Ｐゴシック" charset="0"/>
              </a:rPr>
              <a:t>Steps</a:t>
            </a:r>
            <a:endParaRPr lang="en-US" dirty="0">
              <a:solidFill>
                <a:srgbClr val="FF0000"/>
              </a:solidFill>
              <a:latin typeface="Gloucester MT Extra Condensed" charset="0"/>
              <a:ea typeface="ＭＳ Ｐゴシック" charset="0"/>
              <a:cs typeface="ＭＳ Ｐゴシック" charset="0"/>
            </a:endParaRPr>
          </a:p>
        </p:txBody>
      </p:sp>
      <p:grpSp>
        <p:nvGrpSpPr>
          <p:cNvPr id="5" name="Group 4"/>
          <p:cNvGrpSpPr/>
          <p:nvPr/>
        </p:nvGrpSpPr>
        <p:grpSpPr>
          <a:xfrm>
            <a:off x="251519" y="1916832"/>
            <a:ext cx="8667055" cy="4608512"/>
            <a:chOff x="251519" y="2553328"/>
            <a:chExt cx="8667055" cy="3736130"/>
          </a:xfrm>
        </p:grpSpPr>
        <p:sp>
          <p:nvSpPr>
            <p:cNvPr id="6" name="Freeform 5"/>
            <p:cNvSpPr/>
            <p:nvPr/>
          </p:nvSpPr>
          <p:spPr>
            <a:xfrm>
              <a:off x="251519" y="2553328"/>
              <a:ext cx="8667055" cy="821882"/>
            </a:xfrm>
            <a:custGeom>
              <a:avLst/>
              <a:gdLst>
                <a:gd name="connsiteX0" fmla="*/ 0 w 8667055"/>
                <a:gd name="connsiteY0" fmla="*/ 0 h 821882"/>
                <a:gd name="connsiteX1" fmla="*/ 8667055 w 8667055"/>
                <a:gd name="connsiteY1" fmla="*/ 0 h 821882"/>
                <a:gd name="connsiteX2" fmla="*/ 8667055 w 8667055"/>
                <a:gd name="connsiteY2" fmla="*/ 821882 h 821882"/>
                <a:gd name="connsiteX3" fmla="*/ 0 w 8667055"/>
                <a:gd name="connsiteY3" fmla="*/ 821882 h 821882"/>
                <a:gd name="connsiteX4" fmla="*/ 0 w 8667055"/>
                <a:gd name="connsiteY4" fmla="*/ 0 h 821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055" h="821882">
                  <a:moveTo>
                    <a:pt x="0" y="0"/>
                  </a:moveTo>
                  <a:lnTo>
                    <a:pt x="8667055" y="0"/>
                  </a:lnTo>
                  <a:lnTo>
                    <a:pt x="8667055" y="821882"/>
                  </a:lnTo>
                  <a:lnTo>
                    <a:pt x="0" y="821882"/>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182880" rIns="274320" bIns="170688" numCol="1" spcCol="1270" anchor="t" anchorCtr="0">
              <a:noAutofit/>
            </a:bodyPr>
            <a:lstStyle/>
            <a:p>
              <a:pPr marL="0" lvl="1" algn="l" defTabSz="1066800">
                <a:lnSpc>
                  <a:spcPct val="90000"/>
                </a:lnSpc>
                <a:spcBef>
                  <a:spcPct val="0"/>
                </a:spcBef>
                <a:spcAft>
                  <a:spcPts val="0"/>
                </a:spcAft>
              </a:pPr>
              <a:r>
                <a:rPr lang="en-US" sz="2600" kern="1200" dirty="0" smtClean="0">
                  <a:solidFill>
                    <a:srgbClr val="FF0000"/>
                  </a:solidFill>
                </a:rPr>
                <a:t>Self-Assessment: </a:t>
              </a:r>
              <a:r>
                <a:rPr lang="en-US" sz="2600" i="1" kern="1200" dirty="0" smtClean="0"/>
                <a:t>Accomplishments &amp; Priorities</a:t>
              </a:r>
              <a:endParaRPr lang="en-US" sz="2600" i="1" kern="1200" dirty="0"/>
            </a:p>
          </p:txBody>
        </p:sp>
        <p:sp>
          <p:nvSpPr>
            <p:cNvPr id="7" name="Freeform 6"/>
            <p:cNvSpPr/>
            <p:nvPr/>
          </p:nvSpPr>
          <p:spPr>
            <a:xfrm>
              <a:off x="2843808" y="3114106"/>
              <a:ext cx="5708721" cy="462837"/>
            </a:xfrm>
            <a:custGeom>
              <a:avLst/>
              <a:gdLst>
                <a:gd name="connsiteX0" fmla="*/ 0 w 5387016"/>
                <a:gd name="connsiteY0" fmla="*/ 93482 h 560880"/>
                <a:gd name="connsiteX1" fmla="*/ 93482 w 5387016"/>
                <a:gd name="connsiteY1" fmla="*/ 0 h 560880"/>
                <a:gd name="connsiteX2" fmla="*/ 5293534 w 5387016"/>
                <a:gd name="connsiteY2" fmla="*/ 0 h 560880"/>
                <a:gd name="connsiteX3" fmla="*/ 5387016 w 5387016"/>
                <a:gd name="connsiteY3" fmla="*/ 93482 h 560880"/>
                <a:gd name="connsiteX4" fmla="*/ 5387016 w 5387016"/>
                <a:gd name="connsiteY4" fmla="*/ 467398 h 560880"/>
                <a:gd name="connsiteX5" fmla="*/ 5293534 w 5387016"/>
                <a:gd name="connsiteY5" fmla="*/ 560880 h 560880"/>
                <a:gd name="connsiteX6" fmla="*/ 93482 w 5387016"/>
                <a:gd name="connsiteY6" fmla="*/ 560880 h 560880"/>
                <a:gd name="connsiteX7" fmla="*/ 0 w 5387016"/>
                <a:gd name="connsiteY7" fmla="*/ 467398 h 560880"/>
                <a:gd name="connsiteX8" fmla="*/ 0 w 53870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016" h="560880">
                  <a:moveTo>
                    <a:pt x="0" y="93482"/>
                  </a:moveTo>
                  <a:cubicBezTo>
                    <a:pt x="0" y="41853"/>
                    <a:pt x="41853" y="0"/>
                    <a:pt x="93482" y="0"/>
                  </a:cubicBezTo>
                  <a:lnTo>
                    <a:pt x="5293534" y="0"/>
                  </a:lnTo>
                  <a:cubicBezTo>
                    <a:pt x="5345163" y="0"/>
                    <a:pt x="5387016" y="41853"/>
                    <a:pt x="5387016" y="93482"/>
                  </a:cubicBezTo>
                  <a:lnTo>
                    <a:pt x="5387016" y="467398"/>
                  </a:lnTo>
                  <a:cubicBezTo>
                    <a:pt x="5387016" y="519027"/>
                    <a:pt x="5345163" y="560880"/>
                    <a:pt x="5293534" y="560880"/>
                  </a:cubicBezTo>
                  <a:lnTo>
                    <a:pt x="93482" y="560880"/>
                  </a:lnTo>
                  <a:cubicBezTo>
                    <a:pt x="41853" y="560880"/>
                    <a:pt x="0" y="519027"/>
                    <a:pt x="0" y="467398"/>
                  </a:cubicBezTo>
                  <a:lnTo>
                    <a:pt x="0" y="9348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696" tIns="27380" rIns="256696" bIns="27380" numCol="1" spcCol="1270" anchor="ctr" anchorCtr="0">
              <a:noAutofit/>
            </a:bodyPr>
            <a:lstStyle/>
            <a:p>
              <a:pPr lvl="0" algn="l" defTabSz="711200">
                <a:lnSpc>
                  <a:spcPct val="90000"/>
                </a:lnSpc>
                <a:spcBef>
                  <a:spcPct val="0"/>
                </a:spcBef>
                <a:spcAft>
                  <a:spcPct val="35000"/>
                </a:spcAft>
              </a:pPr>
              <a:r>
                <a:rPr lang="en-US" kern="1200" dirty="0" smtClean="0"/>
                <a:t>Leadership Team Action Planning Worksheet</a:t>
              </a:r>
              <a:endParaRPr lang="en-US" kern="1200" dirty="0"/>
            </a:p>
          </p:txBody>
        </p:sp>
        <p:sp>
          <p:nvSpPr>
            <p:cNvPr id="8" name="Freeform 7"/>
            <p:cNvSpPr/>
            <p:nvPr/>
          </p:nvSpPr>
          <p:spPr>
            <a:xfrm>
              <a:off x="251519" y="3765133"/>
              <a:ext cx="8667055" cy="906959"/>
            </a:xfrm>
            <a:custGeom>
              <a:avLst/>
              <a:gdLst>
                <a:gd name="connsiteX0" fmla="*/ 0 w 8667055"/>
                <a:gd name="connsiteY0" fmla="*/ 0 h 906959"/>
                <a:gd name="connsiteX1" fmla="*/ 8667055 w 8667055"/>
                <a:gd name="connsiteY1" fmla="*/ 0 h 906959"/>
                <a:gd name="connsiteX2" fmla="*/ 8667055 w 8667055"/>
                <a:gd name="connsiteY2" fmla="*/ 906959 h 906959"/>
                <a:gd name="connsiteX3" fmla="*/ 0 w 8667055"/>
                <a:gd name="connsiteY3" fmla="*/ 906959 h 906959"/>
                <a:gd name="connsiteX4" fmla="*/ 0 w 8667055"/>
                <a:gd name="connsiteY4" fmla="*/ 0 h 90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055" h="906959">
                  <a:moveTo>
                    <a:pt x="0" y="0"/>
                  </a:moveTo>
                  <a:lnTo>
                    <a:pt x="8667055" y="0"/>
                  </a:lnTo>
                  <a:lnTo>
                    <a:pt x="8667055" y="906959"/>
                  </a:lnTo>
                  <a:lnTo>
                    <a:pt x="0" y="906959"/>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228600" rIns="274320" bIns="170688" numCol="1" spcCol="1270" anchor="t" anchorCtr="0">
              <a:noAutofit/>
            </a:bodyPr>
            <a:lstStyle/>
            <a:p>
              <a:pPr marL="0" lvl="1" indent="0" algn="l" defTabSz="1066800">
                <a:lnSpc>
                  <a:spcPct val="90000"/>
                </a:lnSpc>
                <a:spcBef>
                  <a:spcPct val="0"/>
                </a:spcBef>
                <a:spcAft>
                  <a:spcPts val="0"/>
                </a:spcAft>
              </a:pPr>
              <a:r>
                <a:rPr lang="en-US" sz="2600" kern="1200" dirty="0" smtClean="0">
                  <a:solidFill>
                    <a:srgbClr val="FF0000"/>
                  </a:solidFill>
                </a:rPr>
                <a:t>Session Assignments &amp; Notes: </a:t>
              </a:r>
              <a:r>
                <a:rPr lang="en-US" sz="2600" i="1" kern="1200" dirty="0" smtClean="0"/>
                <a:t>High Priorities</a:t>
              </a:r>
              <a:endParaRPr lang="en-US" sz="2600" i="1" kern="1200" dirty="0"/>
            </a:p>
          </p:txBody>
        </p:sp>
        <p:sp>
          <p:nvSpPr>
            <p:cNvPr id="9" name="Freeform 8"/>
            <p:cNvSpPr/>
            <p:nvPr/>
          </p:nvSpPr>
          <p:spPr>
            <a:xfrm>
              <a:off x="2843808" y="4421342"/>
              <a:ext cx="5708721" cy="462837"/>
            </a:xfrm>
            <a:custGeom>
              <a:avLst/>
              <a:gdLst>
                <a:gd name="connsiteX0" fmla="*/ 0 w 5387016"/>
                <a:gd name="connsiteY0" fmla="*/ 93482 h 560880"/>
                <a:gd name="connsiteX1" fmla="*/ 93482 w 5387016"/>
                <a:gd name="connsiteY1" fmla="*/ 0 h 560880"/>
                <a:gd name="connsiteX2" fmla="*/ 5293534 w 5387016"/>
                <a:gd name="connsiteY2" fmla="*/ 0 h 560880"/>
                <a:gd name="connsiteX3" fmla="*/ 5387016 w 5387016"/>
                <a:gd name="connsiteY3" fmla="*/ 93482 h 560880"/>
                <a:gd name="connsiteX4" fmla="*/ 5387016 w 5387016"/>
                <a:gd name="connsiteY4" fmla="*/ 467398 h 560880"/>
                <a:gd name="connsiteX5" fmla="*/ 5293534 w 5387016"/>
                <a:gd name="connsiteY5" fmla="*/ 560880 h 560880"/>
                <a:gd name="connsiteX6" fmla="*/ 93482 w 5387016"/>
                <a:gd name="connsiteY6" fmla="*/ 560880 h 560880"/>
                <a:gd name="connsiteX7" fmla="*/ 0 w 5387016"/>
                <a:gd name="connsiteY7" fmla="*/ 467398 h 560880"/>
                <a:gd name="connsiteX8" fmla="*/ 0 w 53870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016" h="560880">
                  <a:moveTo>
                    <a:pt x="0" y="93482"/>
                  </a:moveTo>
                  <a:cubicBezTo>
                    <a:pt x="0" y="41853"/>
                    <a:pt x="41853" y="0"/>
                    <a:pt x="93482" y="0"/>
                  </a:cubicBezTo>
                  <a:lnTo>
                    <a:pt x="5293534" y="0"/>
                  </a:lnTo>
                  <a:cubicBezTo>
                    <a:pt x="5345163" y="0"/>
                    <a:pt x="5387016" y="41853"/>
                    <a:pt x="5387016" y="93482"/>
                  </a:cubicBezTo>
                  <a:lnTo>
                    <a:pt x="5387016" y="467398"/>
                  </a:lnTo>
                  <a:cubicBezTo>
                    <a:pt x="5387016" y="519027"/>
                    <a:pt x="5345163" y="560880"/>
                    <a:pt x="5293534" y="560880"/>
                  </a:cubicBezTo>
                  <a:lnTo>
                    <a:pt x="93482" y="560880"/>
                  </a:lnTo>
                  <a:cubicBezTo>
                    <a:pt x="41853" y="560880"/>
                    <a:pt x="0" y="519027"/>
                    <a:pt x="0" y="467398"/>
                  </a:cubicBezTo>
                  <a:lnTo>
                    <a:pt x="0" y="9348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696" tIns="27380" rIns="256696" bIns="27380" numCol="1" spcCol="1270" anchor="ctr" anchorCtr="0">
              <a:noAutofit/>
            </a:bodyPr>
            <a:lstStyle/>
            <a:p>
              <a:pPr lvl="0" algn="l" defTabSz="711200">
                <a:lnSpc>
                  <a:spcPct val="90000"/>
                </a:lnSpc>
                <a:spcBef>
                  <a:spcPct val="0"/>
                </a:spcBef>
                <a:spcAft>
                  <a:spcPct val="35000"/>
                </a:spcAft>
              </a:pPr>
              <a:r>
                <a:rPr lang="en-US" kern="1200" dirty="0" smtClean="0"/>
                <a:t>Team Member Note-Taking Worksheet</a:t>
              </a:r>
              <a:endParaRPr lang="en-US" kern="1200" dirty="0"/>
            </a:p>
          </p:txBody>
        </p:sp>
        <p:sp>
          <p:nvSpPr>
            <p:cNvPr id="10" name="Freeform 9"/>
            <p:cNvSpPr/>
            <p:nvPr/>
          </p:nvSpPr>
          <p:spPr>
            <a:xfrm>
              <a:off x="251519" y="5059370"/>
              <a:ext cx="8667055" cy="1020267"/>
            </a:xfrm>
            <a:custGeom>
              <a:avLst/>
              <a:gdLst>
                <a:gd name="connsiteX0" fmla="*/ 0 w 8667055"/>
                <a:gd name="connsiteY0" fmla="*/ 0 h 1020267"/>
                <a:gd name="connsiteX1" fmla="*/ 8667055 w 8667055"/>
                <a:gd name="connsiteY1" fmla="*/ 0 h 1020267"/>
                <a:gd name="connsiteX2" fmla="*/ 8667055 w 8667055"/>
                <a:gd name="connsiteY2" fmla="*/ 1020267 h 1020267"/>
                <a:gd name="connsiteX3" fmla="*/ 0 w 8667055"/>
                <a:gd name="connsiteY3" fmla="*/ 1020267 h 1020267"/>
                <a:gd name="connsiteX4" fmla="*/ 0 w 8667055"/>
                <a:gd name="connsiteY4" fmla="*/ 0 h 10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055" h="1020267">
                  <a:moveTo>
                    <a:pt x="0" y="0"/>
                  </a:moveTo>
                  <a:lnTo>
                    <a:pt x="8667055" y="0"/>
                  </a:lnTo>
                  <a:lnTo>
                    <a:pt x="8667055" y="1020267"/>
                  </a:lnTo>
                  <a:lnTo>
                    <a:pt x="0" y="1020267"/>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228600" rIns="274320" bIns="170688" numCol="1" spcCol="1270" anchor="t" anchorCtr="0">
              <a:noAutofit/>
            </a:bodyPr>
            <a:lstStyle/>
            <a:p>
              <a:pPr marL="0" lvl="1" algn="l" defTabSz="1066800">
                <a:lnSpc>
                  <a:spcPct val="90000"/>
                </a:lnSpc>
                <a:spcBef>
                  <a:spcPct val="0"/>
                </a:spcBef>
                <a:spcAft>
                  <a:spcPts val="0"/>
                </a:spcAft>
              </a:pPr>
              <a:r>
                <a:rPr lang="en-US" sz="2600" kern="1200" dirty="0" smtClean="0">
                  <a:solidFill>
                    <a:srgbClr val="FF0000"/>
                  </a:solidFill>
                </a:rPr>
                <a:t>Action Planning: </a:t>
              </a:r>
              <a:r>
                <a:rPr lang="en-US" sz="2600" i="1" kern="1200" dirty="0" smtClean="0"/>
                <a:t>Enhancements &amp; Improvements</a:t>
              </a:r>
              <a:endParaRPr lang="en-US" sz="2600" i="1" kern="1200" dirty="0"/>
            </a:p>
          </p:txBody>
        </p:sp>
        <p:sp>
          <p:nvSpPr>
            <p:cNvPr id="11" name="Freeform 10"/>
            <p:cNvSpPr/>
            <p:nvPr/>
          </p:nvSpPr>
          <p:spPr>
            <a:xfrm>
              <a:off x="2843808" y="5826621"/>
              <a:ext cx="5708721" cy="462837"/>
            </a:xfrm>
            <a:custGeom>
              <a:avLst/>
              <a:gdLst>
                <a:gd name="connsiteX0" fmla="*/ 0 w 5387016"/>
                <a:gd name="connsiteY0" fmla="*/ 93482 h 560880"/>
                <a:gd name="connsiteX1" fmla="*/ 93482 w 5387016"/>
                <a:gd name="connsiteY1" fmla="*/ 0 h 560880"/>
                <a:gd name="connsiteX2" fmla="*/ 5293534 w 5387016"/>
                <a:gd name="connsiteY2" fmla="*/ 0 h 560880"/>
                <a:gd name="connsiteX3" fmla="*/ 5387016 w 5387016"/>
                <a:gd name="connsiteY3" fmla="*/ 93482 h 560880"/>
                <a:gd name="connsiteX4" fmla="*/ 5387016 w 5387016"/>
                <a:gd name="connsiteY4" fmla="*/ 467398 h 560880"/>
                <a:gd name="connsiteX5" fmla="*/ 5293534 w 5387016"/>
                <a:gd name="connsiteY5" fmla="*/ 560880 h 560880"/>
                <a:gd name="connsiteX6" fmla="*/ 93482 w 5387016"/>
                <a:gd name="connsiteY6" fmla="*/ 560880 h 560880"/>
                <a:gd name="connsiteX7" fmla="*/ 0 w 5387016"/>
                <a:gd name="connsiteY7" fmla="*/ 467398 h 560880"/>
                <a:gd name="connsiteX8" fmla="*/ 0 w 53870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016" h="560880">
                  <a:moveTo>
                    <a:pt x="0" y="93482"/>
                  </a:moveTo>
                  <a:cubicBezTo>
                    <a:pt x="0" y="41853"/>
                    <a:pt x="41853" y="0"/>
                    <a:pt x="93482" y="0"/>
                  </a:cubicBezTo>
                  <a:lnTo>
                    <a:pt x="5293534" y="0"/>
                  </a:lnTo>
                  <a:cubicBezTo>
                    <a:pt x="5345163" y="0"/>
                    <a:pt x="5387016" y="41853"/>
                    <a:pt x="5387016" y="93482"/>
                  </a:cubicBezTo>
                  <a:lnTo>
                    <a:pt x="5387016" y="467398"/>
                  </a:lnTo>
                  <a:cubicBezTo>
                    <a:pt x="5387016" y="519027"/>
                    <a:pt x="5345163" y="560880"/>
                    <a:pt x="5293534" y="560880"/>
                  </a:cubicBezTo>
                  <a:lnTo>
                    <a:pt x="93482" y="560880"/>
                  </a:lnTo>
                  <a:cubicBezTo>
                    <a:pt x="41853" y="560880"/>
                    <a:pt x="0" y="519027"/>
                    <a:pt x="0" y="467398"/>
                  </a:cubicBezTo>
                  <a:lnTo>
                    <a:pt x="0" y="9348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696" tIns="27380" rIns="256696" bIns="27380" numCol="1" spcCol="1270" anchor="ctr" anchorCtr="0">
              <a:noAutofit/>
            </a:bodyPr>
            <a:lstStyle/>
            <a:p>
              <a:pPr lvl="0" algn="l" defTabSz="711200">
                <a:lnSpc>
                  <a:spcPct val="90000"/>
                </a:lnSpc>
                <a:spcBef>
                  <a:spcPct val="0"/>
                </a:spcBef>
                <a:spcAft>
                  <a:spcPct val="35000"/>
                </a:spcAft>
              </a:pPr>
              <a:r>
                <a:rPr lang="en-US" kern="1200" dirty="0" smtClean="0"/>
                <a:t>Leadership Team Action Planning Worksheet</a:t>
              </a:r>
              <a:endParaRPr lang="en-US" kern="1200" dirty="0"/>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Others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Facilitators/coaches</a:t>
            </a:r>
          </a:p>
          <a:p>
            <a:pPr lvl="1"/>
            <a:r>
              <a:rPr lang="en-US" dirty="0" smtClean="0"/>
              <a:t>Training is a job-embedded approach</a:t>
            </a:r>
          </a:p>
          <a:p>
            <a:pPr lvl="1"/>
            <a:r>
              <a:rPr lang="en-US" dirty="0" smtClean="0"/>
              <a:t>PTR overview provided to districts/states</a:t>
            </a:r>
          </a:p>
          <a:p>
            <a:pPr lvl="1"/>
            <a:r>
              <a:rPr lang="en-US" dirty="0" smtClean="0"/>
              <a:t>When possible, trainer provides an example of a PTR process with a real team in a district</a:t>
            </a:r>
          </a:p>
          <a:p>
            <a:pPr lvl="1"/>
            <a:r>
              <a:rPr lang="en-US" dirty="0" smtClean="0"/>
              <a:t>Districts/states select key people to be trained as facilitators/coaches</a:t>
            </a:r>
          </a:p>
          <a:p>
            <a:pPr lvl="1"/>
            <a:r>
              <a:rPr lang="en-US" dirty="0" smtClean="0"/>
              <a:t>Facilitators/coaches take a minimum of one team through the PTR process</a:t>
            </a:r>
          </a:p>
          <a:p>
            <a:pPr lvl="1"/>
            <a:r>
              <a:rPr lang="en-US" dirty="0" smtClean="0"/>
              <a:t>Facilitators/coaches receive TA from PTR researchers (e.g., Rose Iovannone, Don Kincaid, Glen Dunlap, Phil Strain)</a:t>
            </a:r>
          </a:p>
          <a:p>
            <a:r>
              <a:rPr lang="en-US" dirty="0" smtClean="0"/>
              <a:t>Master Facilitators/Master Coaches</a:t>
            </a:r>
          </a:p>
          <a:p>
            <a:pPr lvl="1"/>
            <a:r>
              <a:rPr lang="en-US" dirty="0" smtClean="0"/>
              <a:t>Subset of individuals trained as facilitators selected</a:t>
            </a:r>
          </a:p>
          <a:p>
            <a:pPr lvl="1"/>
            <a:r>
              <a:rPr lang="en-US" dirty="0" smtClean="0"/>
              <a:t>Master Facilitators/Master Coaches select a peer/professional in district to train as a facilitator by using a modified behavioral skill training approach (provide content, model, observe facilitator/coach practice, provide feedback)</a:t>
            </a:r>
          </a:p>
          <a:p>
            <a:pPr lvl="1"/>
            <a:r>
              <a:rPr lang="en-US" dirty="0" smtClean="0"/>
              <a:t>Master Facilitator/Master Coaches receive TA from PTR researchers</a:t>
            </a:r>
          </a:p>
          <a:p>
            <a:pPr lvl="1"/>
            <a:r>
              <a:rPr lang="en-US" dirty="0" smtClean="0"/>
              <a:t>For more information on the tools used for </a:t>
            </a:r>
            <a:r>
              <a:rPr lang="en-US" dirty="0" err="1" smtClean="0"/>
              <a:t>MaFs</a:t>
            </a:r>
            <a:r>
              <a:rPr lang="en-US" dirty="0" smtClean="0"/>
              <a:t> and MCs, go to SESSION </a:t>
            </a:r>
          </a:p>
          <a:p>
            <a:pPr lvl="1"/>
            <a:r>
              <a:rPr lang="en-US" dirty="0" smtClean="0"/>
              <a:t>Or contact us to provide you with more information, forms</a:t>
            </a:r>
          </a:p>
          <a:p>
            <a:pPr lvl="1"/>
            <a:r>
              <a:rPr lang="en-US" dirty="0" smtClean="0"/>
              <a:t>Intensive PBIS-website coming in future</a:t>
            </a:r>
          </a:p>
          <a:p>
            <a:endParaRPr lang="en-US" dirty="0"/>
          </a:p>
        </p:txBody>
      </p:sp>
    </p:spTree>
    <p:extLst>
      <p:ext uri="{BB962C8B-B14F-4D97-AF65-F5344CB8AC3E}">
        <p14:creationId xmlns:p14="http://schemas.microsoft.com/office/powerpoint/2010/main" val="2466120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2&quot;&gt;&lt;/object&gt;&lt;object type=&quot;2&quot; unique_id=&quot;10003&quot;&gt;&lt;object type=&quot;3&quot; unique_id=&quot;33211&quot;&gt;&lt;property id=&quot;20148&quot; value=&quot;5&quot;/&gt;&lt;property id=&quot;20300&quot; value=&quot;Slide 1 - &amp;quot;Building State or District Capacity for Evidence-Based FBA/BIP Process: Prevent-Teach-Reinforce&amp;quot;&quot;/&gt;&lt;property id=&quot;20307&quot; value=&quot;1402&quot;/&gt;&lt;/object&gt;&lt;object type=&quot;3&quot; unique_id=&quot;60177&quot;&gt;&lt;property id=&quot;20148&quot; value=&quot;5&quot;/&gt;&lt;property id=&quot;20300&quot; value=&quot;Slide 5 - &amp;quot;What is Prevent-Teach-Reinforce (PTR)?&amp;quot;&quot;/&gt;&lt;property id=&quot;20307&quot; value=&quot;1811&quot;/&gt;&lt;/object&gt;&lt;object type=&quot;3&quot; unique_id=&quot;60180&quot;&gt;&lt;property id=&quot;20148&quot; value=&quot;5&quot;/&gt;&lt;property id=&quot;20300&quot; value=&quot;Slide 6 - &amp;quot;Where is PTR in a Multi-tiered System of Supports (MTSS)?&amp;quot;&quot;/&gt;&lt;property id=&quot;20307&quot; value=&quot;1814&quot;/&gt;&lt;/object&gt;&lt;object type=&quot;3&quot; unique_id=&quot;60182&quot;&gt;&lt;property id=&quot;20148&quot; value=&quot;5&quot;/&gt;&lt;property id=&quot;20300&quot; value=&quot;Slide 7 - &amp;quot;PTR Process&amp;quot;&quot;/&gt;&lt;property id=&quot;20307&quot; value=&quot;1816&quot;/&gt;&lt;/object&gt;&lt;object type=&quot;3&quot; unique_id=&quot;60189&quot;&gt;&lt;property id=&quot;20148&quot; value=&quot;5&quot;/&gt;&lt;property id=&quot;20300&quot; value=&quot;Slide 11 - &amp;quot;The PTR Process&amp;quot;&quot;/&gt;&lt;property id=&quot;20307&quot; value=&quot;1823&quot;/&gt;&lt;/object&gt;&lt;object type=&quot;3&quot; unique_id=&quot;60191&quot;&gt;&lt;property id=&quot;20148&quot; value=&quot;5&quot;/&gt;&lt;property id=&quot;20300&quot; value=&quot;Slide 12 - &amp;quot;Teaming (Before the Process is Started) &amp;quot;&quot;/&gt;&lt;property id=&quot;20307&quot; value=&quot;1825&quot;/&gt;&lt;/object&gt;&lt;object type=&quot;3&quot; unique_id=&quot;60194&quot;&gt;&lt;property id=&quot;20148&quot; value=&quot;5&quot;/&gt;&lt;property id=&quot;20300&quot; value=&quot;Slide 13 - &amp;quot;Step 1-Goal Setting&amp;quot;&quot;/&gt;&lt;property id=&quot;20307&quot; value=&quot;1828&quot;/&gt;&lt;/object&gt;&lt;object type=&quot;3&quot; unique_id=&quot;60195&quot;&gt;&lt;property id=&quot;20148&quot; value=&quot;5&quot;/&gt;&lt;property id=&quot;20300&quot; value=&quot;Slide 14 - &amp;quot;Step 1: Goal Setting&amp;quot;&quot;/&gt;&lt;property id=&quot;20307&quot; value=&quot;1829&quot;/&gt;&lt;/object&gt;&lt;object type=&quot;3&quot; unique_id=&quot;60196&quot;&gt;&lt;property id=&quot;20148&quot; value=&quot;5&quot;/&gt;&lt;property id=&quot;20300&quot; value=&quot;Slide 15&quot;/&gt;&lt;property id=&quot;20307&quot; value=&quot;1830&quot;/&gt;&lt;/object&gt;&lt;object type=&quot;3&quot; unique_id=&quot;60197&quot;&gt;&lt;property id=&quot;20148&quot; value=&quot;5&quot;/&gt;&lt;property id=&quot;20300&quot; value=&quot;Slide 16&quot;/&gt;&lt;property id=&quot;20307&quot; value=&quot;1831&quot;/&gt;&lt;/object&gt;&lt;object type=&quot;3&quot; unique_id=&quot;60198&quot;&gt;&lt;property id=&quot;20148&quot; value=&quot;5&quot;/&gt;&lt;property id=&quot;20300&quot; value=&quot;Slide 17&quot;/&gt;&lt;property id=&quot;20307&quot; value=&quot;1832&quot;/&gt;&lt;/object&gt;&lt;object type=&quot;3&quot; unique_id=&quot;60201&quot;&gt;&lt;property id=&quot;20148&quot; value=&quot;5&quot;/&gt;&lt;property id=&quot;20300&quot; value=&quot;Slide 18 - &amp;quot;Mike’s Team-Goal Setting&amp;quot;&quot;/&gt;&lt;property id=&quot;20307&quot; value=&quot;1835&quot;/&gt;&lt;/object&gt;&lt;object type=&quot;3&quot; unique_id=&quot;60204&quot;&gt;&lt;property id=&quot;20148&quot; value=&quot;5&quot;/&gt;&lt;property id=&quot;20300&quot; value=&quot;Slide 19 - &amp;quot;Step 1: Progress Monitoring System&amp;quot;&quot;/&gt;&lt;property id=&quot;20307&quot; value=&quot;1838&quot;/&gt;&lt;/object&gt;&lt;object type=&quot;3&quot; unique_id=&quot;60205&quot;&gt;&lt;property id=&quot;20148&quot; value=&quot;5&quot;/&gt;&lt;property id=&quot;20300&quot; value=&quot;Slide 20 - &amp;quot;Components of IBRST&amp;quot;&quot;/&gt;&lt;property id=&quot;20307&quot; value=&quot;1839&quot;/&gt;&lt;/object&gt;&lt;object type=&quot;3&quot; unique_id=&quot;60208&quot;&gt;&lt;property id=&quot;20148&quot; value=&quot;5&quot;/&gt;&lt;property id=&quot;20300&quot; value=&quot;Slide 21&quot;/&gt;&lt;property id=&quot;20307&quot; value=&quot;1842&quot;/&gt;&lt;/object&gt;&lt;object type=&quot;3&quot; unique_id=&quot;60209&quot;&gt;&lt;property id=&quot;20148&quot; value=&quot;5&quot;/&gt;&lt;property id=&quot;20300&quot; value=&quot;Slide 22 - &amp;quot;IBRST—Key for Mike&amp;quot;&quot;/&gt;&lt;property id=&quot;20307&quot; value=&quot;1843&quot;/&gt;&lt;/object&gt;&lt;object type=&quot;3&quot; unique_id=&quot;60211&quot;&gt;&lt;property id=&quot;20148&quot; value=&quot;5&quot;/&gt;&lt;property id=&quot;20300&quot; value=&quot;Slide 23 - &amp;quot;IBRST Psychometrics&amp;quot;&quot;/&gt;&lt;property id=&quot;20307&quot; value=&quot;1845&quot;/&gt;&lt;/object&gt;&lt;object type=&quot;3&quot; unique_id=&quot;60232&quot;&gt;&lt;property id=&quot;20148&quot; value=&quot;5&quot;/&gt;&lt;property id=&quot;20300&quot; value=&quot;Slide 24 - &amp;quot;Step 2:  Functional behavior assessment&amp;quot;&quot;/&gt;&lt;property id=&quot;20307&quot; value=&quot;1867&quot;/&gt;&lt;/object&gt;&lt;object type=&quot;3&quot; unique_id=&quot;60236&quot;&gt;&lt;property id=&quot;20148&quot; value=&quot;5&quot;/&gt;&lt;property id=&quot;20300&quot; value=&quot;Slide 25 - &amp;quot;Step 2: PTR Assessment (FBA)                Problem Analysis&amp;quot;&quot;/&gt;&lt;property id=&quot;20307&quot; value=&quot;1871&quot;/&gt;&lt;/object&gt;&lt;object type=&quot;3&quot; unique_id=&quot;60243&quot;&gt;&lt;property id=&quot;20148&quot; value=&quot;5&quot;/&gt;&lt;property id=&quot;20300&quot; value=&quot;Slide 26 - &amp;quot;Completing the PTR Assessment Organization Table and Hypothesis&amp;quot;&quot;/&gt;&lt;property id=&quot;20307&quot; value=&quot;1878&quot;/&gt;&lt;/object&gt;&lt;object type=&quot;3&quot; unique_id=&quot;60244&quot;&gt;&lt;property id=&quot;20148&quot; value=&quot;5&quot;/&gt;&lt;property id=&quot;20300&quot; value=&quot;Slide 27 - &amp;quot;  Step 2: Case Study – Mike Assessment Summary Table of Problem Behavior&amp;quot;&quot;/&gt;&lt;property id=&quot;20307&quot; value=&quot;1879&quot;/&gt;&lt;/object&gt;&lt;object type=&quot;3&quot; unique_id=&quot;60245&quot;&gt;&lt;property id=&quot;20148&quot; value=&quot;5&quot;/&gt;&lt;property id=&quot;20300&quot; value=&quot;Slide 28 - &amp;quot;Step 2: Case Study – Mike Assessment Summary Table of Absence of Problem Behavior&amp;quot;&quot;/&gt;&lt;property id=&quot;20307&quot; value=&quot;1880&quot;/&gt;&lt;/object&gt;&lt;object type=&quot;3&quot; unique_id=&quot;60246&quot;&gt;&lt;property id=&quot;20148&quot; value=&quot;5&quot;/&gt;&lt;property id=&quot;20300&quot; value=&quot;Slide 29 - &amp;quot;Mike’s Hypotheses&amp;quot;&quot;/&gt;&lt;property id=&quot;20307&quot; value=&quot;1881&quot;/&gt;&lt;/object&gt;&lt;object type=&quot;3&quot; unique_id=&quot;60254&quot;&gt;&lt;property id=&quot;20148&quot; value=&quot;5&quot;/&gt;&lt;property id=&quot;20300&quot; value=&quot;Slide 30 - &amp;quot;Step 3: PTR Intervention Plan&amp;quot;&quot;/&gt;&lt;property id=&quot;20307&quot; value=&quot;1891&quot;/&gt;&lt;/object&gt;&lt;object type=&quot;3&quot; unique_id=&quot;60255&quot;&gt;&lt;property id=&quot;20148&quot; value=&quot;5&quot;/&gt;&lt;property id=&quot;20300&quot; value=&quot;Slide 31 - &amp;quot;Behavior Intervention Plan Development:   Essential Features&amp;quot;&quot;/&gt;&lt;property id=&quot;20307&quot; value=&quot;1892&quot;/&gt;&lt;/object&gt;&lt;object type=&quot;3&quot; unique_id=&quot;60256&quot;&gt;&lt;property id=&quot;20148&quot; value=&quot;5&quot;/&gt;&lt;property id=&quot;20300&quot; value=&quot;Slide 32&quot;/&gt;&lt;property id=&quot;20307&quot; value=&quot;1893&quot;/&gt;&lt;/object&gt;&lt;object type=&quot;3&quot; unique_id=&quot;60257&quot;&gt;&lt;property id=&quot;20148&quot; value=&quot;5&quot;/&gt;&lt;property id=&quot;20300&quot; value=&quot;Slide 33&quot;/&gt;&lt;property id=&quot;20307&quot; value=&quot;1894&quot;/&gt;&lt;/object&gt;&lt;object type=&quot;3&quot; unique_id=&quot;60258&quot;&gt;&lt;property id=&quot;20148&quot; value=&quot;5&quot;/&gt;&lt;property id=&quot;20300&quot; value=&quot;Slide 34&quot;/&gt;&lt;property id=&quot;20307&quot; value=&quot;1895&quot;/&gt;&lt;/object&gt;&lt;object type=&quot;3&quot; unique_id=&quot;60265&quot;&gt;&lt;property id=&quot;20148&quot; value=&quot;5&quot;/&gt;&lt;property id=&quot;20300&quot; value=&quot;Slide 35 - &amp;quot;Writing the Intervention Plan&amp;quot;&quot;/&gt;&lt;property id=&quot;20307&quot; value=&quot;1902&quot;/&gt;&lt;/object&gt;&lt;object type=&quot;3&quot; unique_id=&quot;60267&quot;&gt;&lt;property id=&quot;20148&quot; value=&quot;5&quot;/&gt;&lt;property id=&quot;20300&quot; value=&quot;Slide 36 - &amp;quot;Which One Will More Likely be Consistently Implemented?&amp;quot;&quot;/&gt;&lt;property id=&quot;20307&quot; value=&quot;1904&quot;/&gt;&lt;/object&gt;&lt;object type=&quot;3&quot; unique_id=&quot;60268&quot;&gt;&lt;property id=&quot;20148&quot; value=&quot;5&quot;/&gt;&lt;property id=&quot;20300&quot; value=&quot;Slide 37 - &amp;quot;Mike’s Intervention Plan&amp;quot;&quot;/&gt;&lt;property id=&quot;20307&quot; value=&quot;1905&quot;/&gt;&lt;/object&gt;&lt;object type=&quot;3&quot; unique_id=&quot;60269&quot;&gt;&lt;property id=&quot;20148&quot; value=&quot;5&quot;/&gt;&lt;property id=&quot;20300&quot; value=&quot;Slide 38 - &amp;quot;Mike’s Intervention Plan&amp;quot;&quot;/&gt;&lt;property id=&quot;20307&quot; value=&quot;1906&quot;/&gt;&lt;/object&gt;&lt;object type=&quot;3&quot; unique_id=&quot;60270&quot;&gt;&lt;property id=&quot;20148&quot; value=&quot;5&quot;/&gt;&lt;property id=&quot;20300&quot; value=&quot;Slide 39 - &amp;quot;Mike’s Intervention Plan&amp;quot;&quot;/&gt;&lt;property id=&quot;20307&quot; value=&quot;1907&quot;/&gt;&lt;/object&gt;&lt;object type=&quot;3&quot; unique_id=&quot;60271&quot;&gt;&lt;property id=&quot;20148&quot; value=&quot;5&quot;/&gt;&lt;property id=&quot;20300&quot; value=&quot;Slide 40 - &amp;quot;Mike’s Intervention Plan&amp;quot;&quot;/&gt;&lt;property id=&quot;20307&quot; value=&quot;1908&quot;/&gt;&lt;/object&gt;&lt;object type=&quot;3&quot; unique_id=&quot;60310&quot;&gt;&lt;property id=&quot;20148&quot; value=&quot;5&quot;/&gt;&lt;property id=&quot;20300&quot; value=&quot;Slide 41 - &amp;quot;Coaching/Fidelity&amp;quot;&quot;/&gt;&lt;property id=&quot;20307&quot; value=&quot;1948&quot;/&gt;&lt;/object&gt;&lt;object type=&quot;3&quot; unique_id=&quot;60311&quot;&gt;&lt;property id=&quot;20148&quot; value=&quot;5&quot;/&gt;&lt;property id=&quot;20300&quot; value=&quot;Slide 42 - &amp;quot;Teacher Coaching&amp;quot;&quot;/&gt;&lt;property id=&quot;20307&quot; value=&quot;1949&quot;/&gt;&lt;/object&gt;&lt;object type=&quot;3&quot; unique_id=&quot;60316&quot;&gt;&lt;property id=&quot;20148&quot; value=&quot;5&quot;/&gt;&lt;property id=&quot;20300&quot; value=&quot;Slide 43 - &amp;quot;Mike: Coaching/Fidelity&amp;quot;&quot;/&gt;&lt;property id=&quot;20307&quot; value=&quot;1954&quot;/&gt;&lt;/object&gt;&lt;object type=&quot;3&quot; unique_id=&quot;60319&quot;&gt;&lt;property id=&quot;20148&quot; value=&quot;5&quot;/&gt;&lt;property id=&quot;20300&quot; value=&quot;Slide 44 - &amp;quot;Step 3:  In-Class Support &amp;quot;&quot;/&gt;&lt;property id=&quot;20307&quot; value=&quot;1957&quot;/&gt;&lt;/object&gt;&lt;object type=&quot;3&quot; unique_id=&quot;60325&quot;&gt;&lt;property id=&quot;20148&quot; value=&quot;5&quot;/&gt;&lt;property id=&quot;20300&quot; value=&quot;Slide 45 - &amp;quot;Step 4: Progress Monitoring&amp;quot;&quot;/&gt;&lt;property id=&quot;20307&quot; value=&quot;1964&quot;/&gt;&lt;/object&gt;&lt;object type=&quot;3&quot; unique_id=&quot;60326&quot;&gt;&lt;property id=&quot;20148&quot; value=&quot;5&quot;/&gt;&lt;property id=&quot;20300&quot; value=&quot;Slide 46 - &amp;quot;Step 4: Evaluation  Progress Monitoring&amp;quot;&quot;/&gt;&lt;property id=&quot;20307&quot; value=&quot;1965&quot;/&gt;&lt;/object&gt;&lt;object type=&quot;3&quot; unique_id=&quot;60332&quot;&gt;&lt;property id=&quot;20148&quot; value=&quot;5&quot;/&gt;&lt;property id=&quot;20300&quot; value=&quot;Slide 47&quot;/&gt;&lt;property id=&quot;20307&quot; value=&quot;1971&quot;/&gt;&lt;/object&gt;&lt;object type=&quot;3&quot; unique_id=&quot;60333&quot;&gt;&lt;property id=&quot;20148&quot; value=&quot;5&quot;/&gt;&lt;property id=&quot;20300&quot; value=&quot;Slide 48 - &amp;quot;Step 5:  Mike Evaluation&amp;quot;&quot;/&gt;&lt;property id=&quot;20307&quot; value=&quot;1972&quot;/&gt;&lt;/object&gt;&lt;object type=&quot;3&quot; unique_id=&quot;60334&quot;&gt;&lt;property id=&quot;20148&quot; value=&quot;5&quot;/&gt;&lt;property id=&quot;20300&quot; value=&quot;Slide 49 - &amp;quot;Step 5:  Evaluation&amp;quot;&quot;/&gt;&lt;property id=&quot;20307&quot; value=&quot;1973&quot;/&gt;&lt;/object&gt;&lt;object type=&quot;3&quot; unique_id=&quot;60335&quot;&gt;&lt;property id=&quot;20148&quot; value=&quot;5&quot;/&gt;&lt;property id=&quot;20300&quot; value=&quot;Slide 50 - &amp;quot;Step 5:  Evaluation&amp;quot;&quot;/&gt;&lt;property id=&quot;20307&quot; value=&quot;1974&quot;/&gt;&lt;/object&gt;&lt;object type=&quot;3&quot; unique_id=&quot;60336&quot;&gt;&lt;property id=&quot;20148&quot; value=&quot;5&quot;/&gt;&lt;property id=&quot;20300&quot; value=&quot;Slide 51 - &amp;quot;Step 5:  Evaluation&amp;quot;&quot;/&gt;&lt;property id=&quot;20307&quot; value=&quot;1975&quot;/&gt;&lt;/object&gt;&lt;object type=&quot;3&quot; unique_id=&quot;60340&quot;&gt;&lt;property id=&quot;20148&quot; value=&quot;5&quot;/&gt;&lt;property id=&quot;20300&quot; value=&quot;Slide 52 - &amp;quot;PTR Publications&amp;quot;&quot;/&gt;&lt;property id=&quot;20307&quot; value=&quot;1980&quot;/&gt;&lt;/object&gt;&lt;object type=&quot;3&quot; unique_id=&quot;62184&quot;&gt;&lt;property id=&quot;20148&quot; value=&quot;5&quot;/&gt;&lt;property id=&quot;20300&quot; value=&quot;Slide 8 - &amp;quot;How is PTR Different?&amp;quot;&quot;/&gt;&lt;property id=&quot;20307&quot; value=&quot;1982&quot;/&gt;&lt;/object&gt;&lt;object type=&quot;3&quot; unique_id=&quot;62483&quot;&gt;&lt;property id=&quot;20148&quot; value=&quot;5&quot;/&gt;&lt;property id=&quot;20300&quot; value=&quot;Slide 9 - &amp;quot;Training Others&amp;quot;&quot;/&gt;&lt;property id=&quot;20307&quot; value=&quot;1983&quot;/&gt;&lt;/object&gt;&lt;object type=&quot;3&quot; unique_id=&quot;62676&quot;&gt;&lt;property id=&quot;20148&quot; value=&quot;5&quot;/&gt;&lt;property id=&quot;20300&quot; value=&quot;Slide 10&quot;/&gt;&lt;property id=&quot;20307&quot; value=&quot;1984&quot;/&gt;&lt;/object&gt;&lt;object type=&quot;3&quot; unique_id=&quot;64675&quot;&gt;&lt;property id=&quot;20148&quot; value=&quot;5&quot;/&gt;&lt;property id=&quot;20300&quot; value=&quot;Slide 53 - &amp;quot;Building Delaware’s Capacity for Evidence-based FBA/BIP Process: Prevent-Teach-Reinforce&amp;quot;&quot;/&gt;&lt;property id=&quot;20307&quot; value=&quot;1985&quot;/&gt;&lt;/object&gt;&lt;object type=&quot;3&quot; unique_id=&quot;64676&quot;&gt;&lt;property id=&quot;20148&quot; value=&quot;5&quot;/&gt;&lt;property id=&quot;20300&quot; value=&quot;Slide 54 - &amp;quot;DE-PBS Recycles!&amp;quot;&quot;/&gt;&lt;property id=&quot;20307&quot; value=&quot;1986&quot;/&gt;&lt;/object&gt;&lt;object type=&quot;3&quot; unique_id=&quot;64677&quot;&gt;&lt;property id=&quot;20148&quot; value=&quot;5&quot;/&gt;&lt;property id=&quot;20300&quot; value=&quot;Slide 55 - &amp;quot;DE-PBS Project &amp;quot;&quot;/&gt;&lt;property id=&quot;20307&quot; value=&quot;1987&quot;/&gt;&lt;/object&gt;&lt;object type=&quot;3&quot; unique_id=&quot;64678&quot;&gt;&lt;property id=&quot;20148&quot; value=&quot;5&quot;/&gt;&lt;property id=&quot;20300&quot; value=&quot;Slide 56 - &amp;quot; Delaware’s strategies&amp;quot;&quot;/&gt;&lt;property id=&quot;20307&quot; value=&quot;1988&quot;/&gt;&lt;/object&gt;&lt;object type=&quot;3&quot; unique_id=&quot;64679&quot;&gt;&lt;property id=&quot;20148&quot; value=&quot;5&quot;/&gt;&lt;property id=&quot;20300&quot; value=&quot;Slide 57 - &amp;quot;PTR in Delaware&amp;quot;&quot;/&gt;&lt;property id=&quot;20307&quot; value=&quot;1989&quot;/&gt;&lt;/object&gt;&lt;object type=&quot;3&quot; unique_id=&quot;64680&quot;&gt;&lt;property id=&quot;20148&quot; value=&quot;5&quot;/&gt;&lt;property id=&quot;20300&quot; value=&quot;Slide 58 - &amp;quot;Step 1: Identify the Problem&amp;quot;&quot;/&gt;&lt;property id=&quot;20307&quot; value=&quot;1990&quot;/&gt;&lt;/object&gt;&lt;object type=&quot;3&quot; unique_id=&quot;64681&quot;&gt;&lt;property id=&quot;20148&quot; value=&quot;5&quot;/&gt;&lt;property id=&quot;20300&quot; value=&quot;Slide 59 - &amp;quot;Step 1: Identify the Problem&amp;quot;&quot;/&gt;&lt;property id=&quot;20307&quot; value=&quot;1991&quot;/&gt;&lt;/object&gt;&lt;object type=&quot;3&quot; unique_id=&quot;64682&quot;&gt;&lt;property id=&quot;20148&quot; value=&quot;5&quot;/&gt;&lt;property id=&quot;20300&quot; value=&quot;Slide 60 - &amp;quot;Step 1: Goal Setting&amp;quot;&quot;/&gt;&lt;property id=&quot;20307&quot; value=&quot;1992&quot;/&gt;&lt;/object&gt;&lt;object type=&quot;3&quot; unique_id=&quot;64683&quot;&gt;&lt;property id=&quot;20148&quot; value=&quot;5&quot;/&gt;&lt;property id=&quot;20300&quot; value=&quot;Slide 61 - &amp;quot;Overview of PTR Process What we like about it!&amp;quot;&quot;/&gt;&lt;property id=&quot;20307&quot; value=&quot;1993&quot;/&gt;&lt;/object&gt;&lt;object type=&quot;3&quot; unique_id=&quot;64684&quot;&gt;&lt;property id=&quot;20148&quot; value=&quot;5&quot;/&gt;&lt;property id=&quot;20300&quot; value=&quot;Slide 62 - &amp;quot;Step 2: Problem Analysis&amp;quot;&quot;/&gt;&lt;property id=&quot;20307&quot; value=&quot;1994&quot;/&gt;&lt;/object&gt;&lt;object type=&quot;3&quot; unique_id=&quot;64685&quot;&gt;&lt;property id=&quot;20148&quot; value=&quot;5&quot;/&gt;&lt;property id=&quot;20300&quot; value=&quot;Slide 63 - &amp;quot;                  Step 3: PD and Coaching Plan                  &amp;quot;&quot;/&gt;&lt;property id=&quot;20307&quot; value=&quot;1995&quot;/&gt;&lt;/object&gt;&lt;object type=&quot;3&quot; unique_id=&quot;64686&quot;&gt;&lt;property id=&quot;20148&quot; value=&quot;5&quot;/&gt;&lt;property id=&quot;20300&quot; value=&quot;Slide 64 - &amp;quot;Step 3 Teacher Coaching:  Often a missing link&amp;quot;&quot;/&gt;&lt;property id=&quot;20307&quot; value=&quot;1996&quot;/&gt;&lt;/object&gt;&lt;object type=&quot;3&quot; unique_id=&quot;64687&quot;&gt;&lt;property id=&quot;20148&quot; value=&quot;5&quot;/&gt;&lt;property id=&quot;20300&quot; value=&quot;Slide 65 - &amp;quot;Teacher Coaching Steps&amp;quot;&quot;/&gt;&lt;property id=&quot;20307&quot; value=&quot;1997&quot;/&gt;&lt;/object&gt;&lt;object type=&quot;3&quot; unique_id=&quot;64688&quot;&gt;&lt;property id=&quot;20148&quot; value=&quot;5&quot;/&gt;&lt;property id=&quot;20300&quot; value=&quot;Slide 66&quot;/&gt;&lt;property id=&quot;20307&quot; value=&quot;1998&quot;/&gt;&lt;/object&gt;&lt;object type=&quot;3&quot; unique_id=&quot;64689&quot;&gt;&lt;property id=&quot;20148&quot; value=&quot;5&quot;/&gt;&lt;property id=&quot;20300&quot; value=&quot;Slide 67 - &amp;quot;What is Practice-Based Coaching?&amp;quot;&quot;/&gt;&lt;property id=&quot;20307&quot; value=&quot;1999&quot;/&gt;&lt;/object&gt;&lt;object type=&quot;3&quot; unique_id=&quot;64690&quot;&gt;&lt;property id=&quot;20148&quot; value=&quot;5&quot;/&gt;&lt;property id=&quot;20300&quot; value=&quot;Slide 68 - &amp;quot; Delaware’s Experiences &amp;quot;&quot;/&gt;&lt;property id=&quot;20307&quot; value=&quot;2000&quot;/&gt;&lt;/object&gt;&lt;object type=&quot;3&quot; unique_id=&quot;64691&quot;&gt;&lt;property id=&quot;20148&quot; value=&quot;5&quot;/&gt;&lt;property id=&quot;20300&quot; value=&quot;Slide 69 - &amp;quot;              Expanding PTR Capacity &amp;quot;&quot;/&gt;&lt;property id=&quot;20307&quot; value=&quot;2001&quot;/&gt;&lt;/object&gt;&lt;object type=&quot;3&quot; unique_id=&quot;64692&quot;&gt;&lt;property id=&quot;20148&quot; value=&quot;5&quot;/&gt;&lt;property id=&quot;20300&quot; value=&quot;Slide 70 - &amp;quot;Expanding PTR Capacity &amp;quot;&quot;/&gt;&lt;property id=&quot;20307&quot; value=&quot;2002&quot;/&gt;&lt;/object&gt;&lt;object type=&quot;3&quot; unique_id=&quot;64693&quot;&gt;&lt;property id=&quot;20148&quot; value=&quot;5&quot;/&gt;&lt;property id=&quot;20300&quot; value=&quot;Slide 71 - &amp;quot;        Master Facilitator Coaching&amp;quot;&quot;/&gt;&lt;property id=&quot;20307&quot; value=&quot;2003&quot;/&gt;&lt;/object&gt;&lt;object type=&quot;3&quot; unique_id=&quot;64694&quot;&gt;&lt;property id=&quot;20148&quot; value=&quot;5&quot;/&gt;&lt;property id=&quot;20300&quot; value=&quot;Slide 72 - &amp;quot;        Tools for Coaching Process&amp;quot;&quot;/&gt;&lt;property id=&quot;20307&quot; value=&quot;2004&quot;/&gt;&lt;/object&gt;&lt;object type=&quot;3&quot; unique_id=&quot;64695&quot;&gt;&lt;property id=&quot;20148&quot; value=&quot;5&quot;/&gt;&lt;property id=&quot;20300&quot; value=&quot;Slide 73 - &amp;quot;     Coach/Coachee Checklist&amp;quot;&quot;/&gt;&lt;property id=&quot;20307&quot; value=&quot;2005&quot;/&gt;&lt;/object&gt;&lt;object type=&quot;3&quot; unique_id=&quot;64696&quot;&gt;&lt;property id=&quot;20148&quot; value=&quot;5&quot;/&gt;&lt;property id=&quot;20300&quot; value=&quot;Slide 74 - &amp;quot;Step 4: Delaware Outcome Data to Date&amp;quot;&quot;/&gt;&lt;property id=&quot;20307&quot; value=&quot;2006&quot;/&gt;&lt;/object&gt;&lt;object type=&quot;3&quot; unique_id=&quot;64697&quot;&gt;&lt;property id=&quot;20148&quot; value=&quot;5&quot;/&gt;&lt;property id=&quot;20300&quot; value=&quot;Slide 75 - &amp;quot;Step 4: Systems Data Outcomes&amp;quot;&quot;/&gt;&lt;property id=&quot;20307&quot; value=&quot;2007&quot;/&gt;&lt;/object&gt;&lt;object type=&quot;3&quot; unique_id=&quot;64698&quot;&gt;&lt;property id=&quot;20148&quot; value=&quot;5&quot;/&gt;&lt;property id=&quot;20300&quot; value=&quot;Slide 76 - &amp;quot; Delaware perspectives  &amp;quot;&quot;/&gt;&lt;property id=&quot;20307&quot; value=&quot;2008&quot;/&gt;&lt;/object&gt;&lt;object type=&quot;3&quot; unique_id=&quot;64699&quot;&gt;&lt;property id=&quot;20148&quot; value=&quot;5&quot;/&gt;&lt;property id=&quot;20300&quot; value=&quot;Slide 77 - &amp;quot;Delaware Perspectives&amp;quot;&quot;/&gt;&lt;property id=&quot;20307&quot; value=&quot;2009&quot;/&gt;&lt;/object&gt;&lt;object type=&quot;3&quot; unique_id=&quot;64700&quot;&gt;&lt;property id=&quot;20148&quot; value=&quot;5&quot;/&gt;&lt;property id=&quot;20300&quot; value=&quot;Slide 78 - &amp;quot;Building Delaware’s Capacity Expanded Plans &amp;quot;&quot;/&gt;&lt;property id=&quot;20307&quot; value=&quot;2010&quot;/&gt;&lt;/object&gt;&lt;object type=&quot;3&quot; unique_id=&quot;64701&quot;&gt;&lt;property id=&quot;20148&quot; value=&quot;5&quot;/&gt;&lt;property id=&quot;20300&quot; value=&quot;Slide 79 - &amp;quot;Questions?&amp;quot;&quot;/&gt;&lt;property id=&quot;20307&quot; value=&quot;2011&quot;/&gt;&lt;/object&gt;&lt;object type=&quot;3&quot; unique_id=&quot;64702&quot;&gt;&lt;property id=&quot;20148&quot; value=&quot;5&quot;/&gt;&lt;property id=&quot;20300&quot; value=&quot;Slide 80 - &amp;quot;Questions?&amp;quot;&quot;/&gt;&lt;property id=&quot;20307&quot; value=&quot;2012&quot;/&gt;&lt;/object&gt;&lt;object type=&quot;3&quot; unique_id=&quot;64703&quot;&gt;&lt;property id=&quot;20148&quot; value=&quot;5&quot;/&gt;&lt;property id=&quot;20300&quot; value=&quot;Slide 81&quot;/&gt;&lt;property id=&quot;20307&quot; value=&quot;2013&quot;/&gt;&lt;/object&gt;&lt;object type=&quot;3&quot; unique_id=&quot;64704&quot;&gt;&lt;property id=&quot;20148&quot; value=&quot;5&quot;/&gt;&lt;property id=&quot;20300&quot; value=&quot;Slide 82 - &amp;quot;Data Collection:  Individualized Behavior Rating Scale Tool (IBRST)&amp;quot;&quot;/&gt;&lt;property id=&quot;20307&quot; value=&quot;2014&quot;/&gt;&lt;/object&gt;&lt;object type=&quot;3&quot; unique_id=&quot;64705&quot;&gt;&lt;property id=&quot;20148&quot; value=&quot;5&quot;/&gt;&lt;property id=&quot;20300&quot; value=&quot;Slide 83&quot;/&gt;&lt;property id=&quot;20307&quot; value=&quot;2015&quot;/&gt;&lt;/object&gt;&lt;object type=&quot;3&quot; unique_id=&quot;64706&quot;&gt;&lt;property id=&quot;20148&quot; value=&quot;5&quot;/&gt;&lt;property id=&quot;20300&quot; value=&quot;Slide 84&quot;/&gt;&lt;property id=&quot;20307&quot; value=&quot;2016&quot;/&gt;&lt;/object&gt;&lt;object type=&quot;3&quot; unique_id=&quot;64707&quot;&gt;&lt;property id=&quot;20148&quot; value=&quot;5&quot;/&gt;&lt;property id=&quot;20300&quot; value=&quot;Slide 85&quot;/&gt;&lt;property id=&quot;20307&quot; value=&quot;2017&quot;/&gt;&lt;/object&gt;&lt;object type=&quot;3&quot; unique_id=&quot;65800&quot;&gt;&lt;property id=&quot;20148&quot; value=&quot;5&quot;/&gt;&lt;property id=&quot;20300&quot; value=&quot;Slide 2 - &amp;quot;Maximizing Your Session Participation&amp;quot;&quot;/&gt;&lt;property id=&quot;20307&quot; value=&quot;2021&quot;/&gt;&lt;/object&gt;&lt;object type=&quot;3&quot; unique_id=&quot;65801&quot;&gt;&lt;property id=&quot;20148&quot; value=&quot;5&quot;/&gt;&lt;property id=&quot;20300&quot; value=&quot;Slide 3 - &amp;quot;Where are you in the implementation process?  Adapted from Fixsen &amp;amp; Blase, 2005&amp;quot;&quot;/&gt;&lt;property id=&quot;20307&quot; value=&quot;2022&quot;/&gt;&lt;/object&gt;&lt;object type=&quot;3&quot; unique_id=&quot;65802&quot;&gt;&lt;property id=&quot;20148&quot; value=&quot;5&quot;/&gt;&lt;property id=&quot;20300&quot; value=&quot;Slide 4 - &amp;quot;Leadership Team Action Planning  Worksheets: Steps&amp;quot;&quot;/&gt;&lt;property id=&quot;20307&quot; value=&quot;2023&quot;/&gt;&lt;/object&gt;&lt;object type=&quot;3&quot; unique_id=&quot;65803&quot;&gt;&lt;property id=&quot;20148&quot; value=&quot;5&quot;/&gt;&lt;property id=&quot;20300&quot; value=&quot;Slide 86 - &amp;quot;Questions?&amp;quot;&quot;/&gt;&lt;property id=&quot;20307&quot; value=&quot;2024&quot;/&gt;&lt;/object&gt;&lt;object type=&quot;3&quot; unique_id=&quot;65804&quot;&gt;&lt;property id=&quot;20148&quot; value=&quot;5&quot;/&gt;&lt;property id=&quot;20300&quot; value=&quot;Slide 87 - &amp;quot;Contact Us:&amp;quot;&quot;/&gt;&lt;property id=&quot;20307&quot; value=&quot;2025&quot;/&gt;&lt;/object&gt;&lt;object type=&quot;3&quot; unique_id=&quot;65805&quot;&gt;&lt;property id=&quot;20148&quot; value=&quot;5&quot;/&gt;&lt;property id=&quot;20300&quot; value=&quot;Slide 88 - &amp;quot;Maximizing Your Session Participation&amp;quot;&quot;/&gt;&lt;property id=&quot;20307&quot; value=&quot;2018&quot;/&gt;&lt;/object&gt;&lt;object type=&quot;3&quot; unique_id=&quot;65806&quot;&gt;&lt;property id=&quot;20148&quot; value=&quot;5&quot;/&gt;&lt;property id=&quot;20300&quot; value=&quot;Slide 89 - &amp;quot;Where are you in the implementation process?  Adapted from Fixsen &amp;amp; Blase, 2005&amp;quot;&quot;/&gt;&lt;property id=&quot;20307&quot; value=&quot;2019&quot;/&gt;&lt;/object&gt;&lt;object type=&quot;3&quot; unique_id=&quot;65807&quot;&gt;&lt;property id=&quot;20148&quot; value=&quot;5&quot;/&gt;&lt;property id=&quot;20300&quot; value=&quot;Slide 90 - &amp;quot;Leadership Team Action Planning  Worksheets: Steps&amp;quot;&quot;/&gt;&lt;property id=&quot;20307&quot; value=&quot;2020&quot;/&gt;&lt;/object&gt;&lt;/object&gt;&lt;/object&gt;&lt;/database&gt;"/>
  <p:tag name="SECTOMILLISECCONVERTED" val="1"/>
</p:tagLst>
</file>

<file path=ppt/theme/theme1.xml><?xml version="1.0" encoding="utf-8"?>
<a:theme xmlns:a="http://schemas.openxmlformats.org/drawingml/2006/main" name="PBS_Template">
  <a:themeElements>
    <a:clrScheme name="">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fontScheme name="PBS_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BS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BS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BS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BS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BS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BS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BS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BS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BS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BS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BS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BS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BS_Template 13">
        <a:dk1>
          <a:srgbClr val="000000"/>
        </a:dk1>
        <a:lt1>
          <a:srgbClr val="BBE0E3"/>
        </a:lt1>
        <a:dk2>
          <a:srgbClr val="000000"/>
        </a:dk2>
        <a:lt2>
          <a:srgbClr val="969696"/>
        </a:lt2>
        <a:accent1>
          <a:srgbClr val="FBDF53"/>
        </a:accent1>
        <a:accent2>
          <a:srgbClr val="FF9966"/>
        </a:accent2>
        <a:accent3>
          <a:srgbClr val="DAEDE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BS_Template 14">
        <a:dk1>
          <a:srgbClr val="000000"/>
        </a:dk1>
        <a:lt1>
          <a:srgbClr val="BBE0E3"/>
        </a:lt1>
        <a:dk2>
          <a:srgbClr val="CC3300"/>
        </a:dk2>
        <a:lt2>
          <a:srgbClr val="969696"/>
        </a:lt2>
        <a:accent1>
          <a:srgbClr val="FBDF53"/>
        </a:accent1>
        <a:accent2>
          <a:srgbClr val="FF9966"/>
        </a:accent2>
        <a:accent3>
          <a:srgbClr val="DAEDE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BS_Template 15">
        <a:dk1>
          <a:srgbClr val="006666"/>
        </a:dk1>
        <a:lt1>
          <a:srgbClr val="BBE0E3"/>
        </a:lt1>
        <a:dk2>
          <a:srgbClr val="CC3300"/>
        </a:dk2>
        <a:lt2>
          <a:srgbClr val="969696"/>
        </a:lt2>
        <a:accent1>
          <a:srgbClr val="FBDF53"/>
        </a:accent1>
        <a:accent2>
          <a:srgbClr val="FF9966"/>
        </a:accent2>
        <a:accent3>
          <a:srgbClr val="DAEDEF"/>
        </a:accent3>
        <a:accent4>
          <a:srgbClr val="005656"/>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1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3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BBE0E3"/>
        </a:lt1>
        <a:dk2>
          <a:srgbClr val="000000"/>
        </a:dk2>
        <a:lt2>
          <a:srgbClr val="969696"/>
        </a:lt2>
        <a:accent1>
          <a:srgbClr val="FBDF53"/>
        </a:accent1>
        <a:accent2>
          <a:srgbClr val="FF9966"/>
        </a:accent2>
        <a:accent3>
          <a:srgbClr val="DAEDE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BBE0E3"/>
        </a:lt1>
        <a:dk2>
          <a:srgbClr val="CC3300"/>
        </a:dk2>
        <a:lt2>
          <a:srgbClr val="969696"/>
        </a:lt2>
        <a:accent1>
          <a:srgbClr val="FBDF53"/>
        </a:accent1>
        <a:accent2>
          <a:srgbClr val="FF9966"/>
        </a:accent2>
        <a:accent3>
          <a:srgbClr val="DAEDE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15">
        <a:dk1>
          <a:srgbClr val="006666"/>
        </a:dk1>
        <a:lt1>
          <a:srgbClr val="BBE0E3"/>
        </a:lt1>
        <a:dk2>
          <a:srgbClr val="CC3300"/>
        </a:dk2>
        <a:lt2>
          <a:srgbClr val="969696"/>
        </a:lt2>
        <a:accent1>
          <a:srgbClr val="FBDF53"/>
        </a:accent1>
        <a:accent2>
          <a:srgbClr val="FF9966"/>
        </a:accent2>
        <a:accent3>
          <a:srgbClr val="DAEDEF"/>
        </a:accent3>
        <a:accent4>
          <a:srgbClr val="005656"/>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5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6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7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8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9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0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1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2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3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Master">
  <a:themeElements>
    <a:clrScheme name="">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fontScheme name="Title Master">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5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2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fontScheme name="1_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6.xml><?xml version="1.0" encoding="utf-8"?>
<a:theme xmlns:a="http://schemas.openxmlformats.org/drawingml/2006/main" name="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PBS PP template</Template>
  <TotalTime>14755</TotalTime>
  <Words>5173</Words>
  <Application>Microsoft Office PowerPoint</Application>
  <PresentationFormat>On-screen Show (4:3)</PresentationFormat>
  <Paragraphs>872</Paragraphs>
  <Slides>83</Slides>
  <Notes>83</Notes>
  <HiddenSlides>0</HiddenSlides>
  <MMClips>0</MMClips>
  <ScaleCrop>false</ScaleCrop>
  <HeadingPairs>
    <vt:vector size="6" baseType="variant">
      <vt:variant>
        <vt:lpstr>Theme</vt:lpstr>
      </vt:variant>
      <vt:variant>
        <vt:i4>32</vt:i4>
      </vt:variant>
      <vt:variant>
        <vt:lpstr>Embedded OLE Servers</vt:lpstr>
      </vt:variant>
      <vt:variant>
        <vt:i4>3</vt:i4>
      </vt:variant>
      <vt:variant>
        <vt:lpstr>Slide Titles</vt:lpstr>
      </vt:variant>
      <vt:variant>
        <vt:i4>83</vt:i4>
      </vt:variant>
    </vt:vector>
  </HeadingPairs>
  <TitlesOfParts>
    <vt:vector size="118" baseType="lpstr">
      <vt:lpstr>PBS_Template</vt:lpstr>
      <vt:lpstr>Custom Design</vt:lpstr>
      <vt:lpstr>Title Master</vt:lpstr>
      <vt:lpstr>1_Custom Design</vt:lpstr>
      <vt:lpstr>Retrospect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32_Office Theme</vt:lpstr>
      <vt:lpstr>Document</vt:lpstr>
      <vt:lpstr>Chart</vt:lpstr>
      <vt:lpstr>Worksheet</vt:lpstr>
      <vt:lpstr>Building State or District Capacity for Evidence-Based FBA/BIP Process: Prevent-Teach-Reinforce</vt:lpstr>
      <vt:lpstr>Maximizing Your Session Participation</vt:lpstr>
      <vt:lpstr>Where are you in the implementation process?  Adapted from Fixsen &amp; Blase, 2005</vt:lpstr>
      <vt:lpstr>Leadership Team Action Planning  Worksheets: Steps</vt:lpstr>
      <vt:lpstr>What is Prevent-Teach-Reinforce (PTR)?</vt:lpstr>
      <vt:lpstr>Where is PTR in a Multi-tiered System of Supports (MTSS)?</vt:lpstr>
      <vt:lpstr>PTR Process</vt:lpstr>
      <vt:lpstr>How is PTR Different?</vt:lpstr>
      <vt:lpstr>Training Others</vt:lpstr>
      <vt:lpstr>PowerPoint Presentation</vt:lpstr>
      <vt:lpstr>The PTR Process</vt:lpstr>
      <vt:lpstr>Teaming (Before the Process is Started) </vt:lpstr>
      <vt:lpstr>Step 1-Goal Setting</vt:lpstr>
      <vt:lpstr>Step 1: Goal Setting</vt:lpstr>
      <vt:lpstr>PowerPoint Presentation</vt:lpstr>
      <vt:lpstr>PowerPoint Presentation</vt:lpstr>
      <vt:lpstr>PowerPoint Presentation</vt:lpstr>
      <vt:lpstr>Mike’s Team-Goal Setting</vt:lpstr>
      <vt:lpstr>Step 1: Progress Monitoring System</vt:lpstr>
      <vt:lpstr>Components of IBRST</vt:lpstr>
      <vt:lpstr>PowerPoint Presentation</vt:lpstr>
      <vt:lpstr>IBRST—Key for Mike</vt:lpstr>
      <vt:lpstr>IBRST Psychometrics</vt:lpstr>
      <vt:lpstr>Step 2:  Functional behavior assessment</vt:lpstr>
      <vt:lpstr>Step 2: PTR Assessment (FBA)                Problem Analysis</vt:lpstr>
      <vt:lpstr>Completing the PTR Assessment Organization Table and Hypothesis</vt:lpstr>
      <vt:lpstr>  Step 2: Case Study – Mike Assessment Summary Table of Problem Behavior</vt:lpstr>
      <vt:lpstr>Step 2: Case Study – Mike Assessment Summary Table of Absence of Problem Behavior</vt:lpstr>
      <vt:lpstr>Mike’s Hypotheses</vt:lpstr>
      <vt:lpstr>Step 3: PTR Intervention Plan</vt:lpstr>
      <vt:lpstr>Behavior Intervention Plan Development:   Essential Features</vt:lpstr>
      <vt:lpstr>PowerPoint Presentation</vt:lpstr>
      <vt:lpstr>PowerPoint Presentation</vt:lpstr>
      <vt:lpstr>PowerPoint Presentation</vt:lpstr>
      <vt:lpstr>Writing the Intervention Plan</vt:lpstr>
      <vt:lpstr>Which One Will More Likely be Consistently Implemented?</vt:lpstr>
      <vt:lpstr>Mike’s Intervention Plan</vt:lpstr>
      <vt:lpstr>Mike’s Intervention Plan</vt:lpstr>
      <vt:lpstr>Mike’s Intervention Plan</vt:lpstr>
      <vt:lpstr>Mike’s Intervention Plan</vt:lpstr>
      <vt:lpstr>Coaching/Fidelity</vt:lpstr>
      <vt:lpstr>Teacher Coaching</vt:lpstr>
      <vt:lpstr>Mike: Coaching/Fidelity</vt:lpstr>
      <vt:lpstr>Step 3:  In-Class Support </vt:lpstr>
      <vt:lpstr>Step 4: Progress Monitoring</vt:lpstr>
      <vt:lpstr>Step 4: Evaluation  Progress Monitoring</vt:lpstr>
      <vt:lpstr>PowerPoint Presentation</vt:lpstr>
      <vt:lpstr>Step 5:  Mike Evaluation</vt:lpstr>
      <vt:lpstr>Step 5:  Evaluation</vt:lpstr>
      <vt:lpstr>Step 5:  Evaluation</vt:lpstr>
      <vt:lpstr>Step 5:  Evaluation</vt:lpstr>
      <vt:lpstr>PTR Publications</vt:lpstr>
      <vt:lpstr>Building Delaware’s Capacity for Evidence-based FBA/BIP Process: Prevent-Teach-Reinforce</vt:lpstr>
      <vt:lpstr>DE-PBS Recycles!</vt:lpstr>
      <vt:lpstr>DE-PBS Project </vt:lpstr>
      <vt:lpstr> Delaware’s strategies</vt:lpstr>
      <vt:lpstr>PTR in Delaware</vt:lpstr>
      <vt:lpstr>Step 1: Identify the Problem</vt:lpstr>
      <vt:lpstr>Step 1: Identify the Problem</vt:lpstr>
      <vt:lpstr>Step 1: Goal Setting</vt:lpstr>
      <vt:lpstr>Overview of PTR Process What we like about it!</vt:lpstr>
      <vt:lpstr>Step 2: Problem Analysis</vt:lpstr>
      <vt:lpstr>                  Step 3: PD and Coaching Plan                  </vt:lpstr>
      <vt:lpstr>Why Practice-Based Coaching?</vt:lpstr>
      <vt:lpstr>Step 3 Teacher Coaching:  Often a missing link</vt:lpstr>
      <vt:lpstr>Teacher Coaching Steps</vt:lpstr>
      <vt:lpstr>PowerPoint Presentation</vt:lpstr>
      <vt:lpstr> Delaware’s Experiences </vt:lpstr>
      <vt:lpstr>              Expanding PTR Capacity </vt:lpstr>
      <vt:lpstr>Expanding PTR Capacity </vt:lpstr>
      <vt:lpstr>        Master Facilitator Coaching</vt:lpstr>
      <vt:lpstr>        Tools for Coaching Process</vt:lpstr>
      <vt:lpstr>     Coach/Coachee Checklist</vt:lpstr>
      <vt:lpstr>Step 4: Delaware Outcome Data to Date</vt:lpstr>
      <vt:lpstr>Step 4: Systems Data Outcomes</vt:lpstr>
      <vt:lpstr> Delaware perspectives  </vt:lpstr>
      <vt:lpstr>Delaware Perspectives</vt:lpstr>
      <vt:lpstr>Building Delaware’s Capacity Expanded Plans </vt:lpstr>
      <vt:lpstr>Questions?</vt:lpstr>
      <vt:lpstr>Contact Us:</vt:lpstr>
      <vt:lpstr>Maximizing Your Session Participation</vt:lpstr>
      <vt:lpstr>Where are you in the implementation process?  Adapted from Fixsen &amp; Blase, 2005</vt:lpstr>
      <vt:lpstr>Leadership Team Action Planning  Worksheets: Steps</vt:lpstr>
    </vt:vector>
  </TitlesOfParts>
  <Company>Florida Mental Health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Individual Student Training</dc:title>
  <dc:creator>jpollard</dc:creator>
  <cp:lastModifiedBy>Laura Davidson</cp:lastModifiedBy>
  <cp:revision>758</cp:revision>
  <dcterms:created xsi:type="dcterms:W3CDTF">2005-12-06T17:29:23Z</dcterms:created>
  <dcterms:modified xsi:type="dcterms:W3CDTF">2016-11-17T19:16:55Z</dcterms:modified>
</cp:coreProperties>
</file>