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32918400"/>
  <p:notesSz cx="6858000" cy="9144000"/>
  <p:defaultText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eorge Bear" initials="" lastIdx="3" clrIdx="0"/>
  <p:cmAuthor id="1" name="Lindsey Mantz" initials="L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4331" autoAdjust="0"/>
    <p:restoredTop sz="98090" autoAdjust="0"/>
  </p:normalViewPr>
  <p:slideViewPr>
    <p:cSldViewPr snapToGrid="0" snapToObjects="1">
      <p:cViewPr>
        <p:scale>
          <a:sx n="26" d="100"/>
          <a:sy n="26" d="100"/>
        </p:scale>
        <p:origin x="-1098" y="-144"/>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E6F7FC-B9C7-014B-97B1-B6B50E86E178}" type="datetimeFigureOut">
              <a:rPr lang="en-US" smtClean="0"/>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8CFFD-F236-8C4E-9EAE-23F40A1A73C4}" type="slidenum">
              <a:rPr lang="en-US" smtClean="0"/>
              <a:t>‹#›</a:t>
            </a:fld>
            <a:endParaRPr lang="en-US"/>
          </a:p>
        </p:txBody>
      </p:sp>
    </p:spTree>
    <p:extLst>
      <p:ext uri="{BB962C8B-B14F-4D97-AF65-F5344CB8AC3E}">
        <p14:creationId xmlns:p14="http://schemas.microsoft.com/office/powerpoint/2010/main" val="3523483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E6F7FC-B9C7-014B-97B1-B6B50E86E178}" type="datetimeFigureOut">
              <a:rPr lang="en-US" smtClean="0"/>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8CFFD-F236-8C4E-9EAE-23F40A1A73C4}" type="slidenum">
              <a:rPr lang="en-US" smtClean="0"/>
              <a:t>‹#›</a:t>
            </a:fld>
            <a:endParaRPr lang="en-US"/>
          </a:p>
        </p:txBody>
      </p:sp>
    </p:spTree>
    <p:extLst>
      <p:ext uri="{BB962C8B-B14F-4D97-AF65-F5344CB8AC3E}">
        <p14:creationId xmlns:p14="http://schemas.microsoft.com/office/powerpoint/2010/main" val="399695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E6F7FC-B9C7-014B-97B1-B6B50E86E178}" type="datetimeFigureOut">
              <a:rPr lang="en-US" smtClean="0"/>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8CFFD-F236-8C4E-9EAE-23F40A1A73C4}" type="slidenum">
              <a:rPr lang="en-US" smtClean="0"/>
              <a:t>‹#›</a:t>
            </a:fld>
            <a:endParaRPr lang="en-US"/>
          </a:p>
        </p:txBody>
      </p:sp>
    </p:spTree>
    <p:extLst>
      <p:ext uri="{BB962C8B-B14F-4D97-AF65-F5344CB8AC3E}">
        <p14:creationId xmlns:p14="http://schemas.microsoft.com/office/powerpoint/2010/main" val="420999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E6F7FC-B9C7-014B-97B1-B6B50E86E178}" type="datetimeFigureOut">
              <a:rPr lang="en-US" smtClean="0"/>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8CFFD-F236-8C4E-9EAE-23F40A1A73C4}" type="slidenum">
              <a:rPr lang="en-US" smtClean="0"/>
              <a:t>‹#›</a:t>
            </a:fld>
            <a:endParaRPr lang="en-US"/>
          </a:p>
        </p:txBody>
      </p:sp>
    </p:spTree>
    <p:extLst>
      <p:ext uri="{BB962C8B-B14F-4D97-AF65-F5344CB8AC3E}">
        <p14:creationId xmlns:p14="http://schemas.microsoft.com/office/powerpoint/2010/main" val="259314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E6F7FC-B9C7-014B-97B1-B6B50E86E178}" type="datetimeFigureOut">
              <a:rPr lang="en-US" smtClean="0"/>
              <a:t>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8CFFD-F236-8C4E-9EAE-23F40A1A73C4}" type="slidenum">
              <a:rPr lang="en-US" smtClean="0"/>
              <a:t>‹#›</a:t>
            </a:fld>
            <a:endParaRPr lang="en-US"/>
          </a:p>
        </p:txBody>
      </p:sp>
    </p:spTree>
    <p:extLst>
      <p:ext uri="{BB962C8B-B14F-4D97-AF65-F5344CB8AC3E}">
        <p14:creationId xmlns:p14="http://schemas.microsoft.com/office/powerpoint/2010/main" val="1175834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E6F7FC-B9C7-014B-97B1-B6B50E86E178}" type="datetimeFigureOut">
              <a:rPr lang="en-US" smtClean="0"/>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8CFFD-F236-8C4E-9EAE-23F40A1A73C4}" type="slidenum">
              <a:rPr lang="en-US" smtClean="0"/>
              <a:t>‹#›</a:t>
            </a:fld>
            <a:endParaRPr lang="en-US"/>
          </a:p>
        </p:txBody>
      </p:sp>
    </p:spTree>
    <p:extLst>
      <p:ext uri="{BB962C8B-B14F-4D97-AF65-F5344CB8AC3E}">
        <p14:creationId xmlns:p14="http://schemas.microsoft.com/office/powerpoint/2010/main" val="909321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E6F7FC-B9C7-014B-97B1-B6B50E86E178}" type="datetimeFigureOut">
              <a:rPr lang="en-US" smtClean="0"/>
              <a:t>2/17/2014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E8CFFD-F236-8C4E-9EAE-23F40A1A73C4}" type="slidenum">
              <a:rPr lang="en-US" smtClean="0"/>
              <a:t>‹#›</a:t>
            </a:fld>
            <a:endParaRPr lang="en-US"/>
          </a:p>
        </p:txBody>
      </p:sp>
    </p:spTree>
    <p:extLst>
      <p:ext uri="{BB962C8B-B14F-4D97-AF65-F5344CB8AC3E}">
        <p14:creationId xmlns:p14="http://schemas.microsoft.com/office/powerpoint/2010/main" val="3707074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E6F7FC-B9C7-014B-97B1-B6B50E86E178}" type="datetimeFigureOut">
              <a:rPr lang="en-US" smtClean="0"/>
              <a:t>2/17/2014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E8CFFD-F236-8C4E-9EAE-23F40A1A73C4}" type="slidenum">
              <a:rPr lang="en-US" smtClean="0"/>
              <a:t>‹#›</a:t>
            </a:fld>
            <a:endParaRPr lang="en-US"/>
          </a:p>
        </p:txBody>
      </p:sp>
    </p:spTree>
    <p:extLst>
      <p:ext uri="{BB962C8B-B14F-4D97-AF65-F5344CB8AC3E}">
        <p14:creationId xmlns:p14="http://schemas.microsoft.com/office/powerpoint/2010/main" val="1725173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E6F7FC-B9C7-014B-97B1-B6B50E86E178}" type="datetimeFigureOut">
              <a:rPr lang="en-US" smtClean="0"/>
              <a:t>2/17/2014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E8CFFD-F236-8C4E-9EAE-23F40A1A73C4}" type="slidenum">
              <a:rPr lang="en-US" smtClean="0"/>
              <a:t>‹#›</a:t>
            </a:fld>
            <a:endParaRPr lang="en-US"/>
          </a:p>
        </p:txBody>
      </p:sp>
    </p:spTree>
    <p:extLst>
      <p:ext uri="{BB962C8B-B14F-4D97-AF65-F5344CB8AC3E}">
        <p14:creationId xmlns:p14="http://schemas.microsoft.com/office/powerpoint/2010/main" val="1127254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E6F7FC-B9C7-014B-97B1-B6B50E86E178}" type="datetimeFigureOut">
              <a:rPr lang="en-US" smtClean="0"/>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8CFFD-F236-8C4E-9EAE-23F40A1A73C4}" type="slidenum">
              <a:rPr lang="en-US" smtClean="0"/>
              <a:t>‹#›</a:t>
            </a:fld>
            <a:endParaRPr lang="en-US"/>
          </a:p>
        </p:txBody>
      </p:sp>
    </p:spTree>
    <p:extLst>
      <p:ext uri="{BB962C8B-B14F-4D97-AF65-F5344CB8AC3E}">
        <p14:creationId xmlns:p14="http://schemas.microsoft.com/office/powerpoint/2010/main" val="51689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E6F7FC-B9C7-014B-97B1-B6B50E86E178}" type="datetimeFigureOut">
              <a:rPr lang="en-US" smtClean="0"/>
              <a:t>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8CFFD-F236-8C4E-9EAE-23F40A1A73C4}" type="slidenum">
              <a:rPr lang="en-US" smtClean="0"/>
              <a:t>‹#›</a:t>
            </a:fld>
            <a:endParaRPr lang="en-US"/>
          </a:p>
        </p:txBody>
      </p:sp>
    </p:spTree>
    <p:extLst>
      <p:ext uri="{BB962C8B-B14F-4D97-AF65-F5344CB8AC3E}">
        <p14:creationId xmlns:p14="http://schemas.microsoft.com/office/powerpoint/2010/main" val="2450809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18E6F7FC-B9C7-014B-97B1-B6B50E86E178}" type="datetimeFigureOut">
              <a:rPr lang="en-US" smtClean="0"/>
              <a:t>2/17/2014</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F4E8CFFD-F236-8C4E-9EAE-23F40A1A73C4}" type="slidenum">
              <a:rPr lang="en-US" smtClean="0"/>
              <a:t>‹#›</a:t>
            </a:fld>
            <a:endParaRPr lang="en-US"/>
          </a:p>
        </p:txBody>
      </p:sp>
    </p:spTree>
    <p:extLst>
      <p:ext uri="{BB962C8B-B14F-4D97-AF65-F5344CB8AC3E}">
        <p14:creationId xmlns:p14="http://schemas.microsoft.com/office/powerpoint/2010/main" val="225818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0" name="Rectangle 39"/>
          <p:cNvSpPr/>
          <p:nvPr/>
        </p:nvSpPr>
        <p:spPr>
          <a:xfrm>
            <a:off x="32030459" y="5677170"/>
            <a:ext cx="11027303" cy="2596604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9267638" y="5705052"/>
            <a:ext cx="22083649" cy="2593816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 name="Rectangle 37"/>
          <p:cNvSpPr/>
          <p:nvPr/>
        </p:nvSpPr>
        <p:spPr>
          <a:xfrm>
            <a:off x="712789" y="5672964"/>
            <a:ext cx="7936738" cy="2597025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712787" y="563563"/>
            <a:ext cx="42344975" cy="46882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5"/>
          <p:cNvSpPr>
            <a:spLocks noChangeArrowheads="1"/>
          </p:cNvSpPr>
          <p:nvPr/>
        </p:nvSpPr>
        <p:spPr bwMode="auto">
          <a:xfrm>
            <a:off x="4628935" y="617898"/>
            <a:ext cx="34772600" cy="4247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1232" tIns="45609" rIns="91232" bIns="45609">
            <a:spAutoFit/>
          </a:bodyPr>
          <a:lstStyle/>
          <a:p>
            <a:pPr algn="ctr" defTabSz="913448">
              <a:defRPr/>
            </a:pPr>
            <a:r>
              <a:rPr lang="en-US" sz="9600" b="1" cap="small" dirty="0">
                <a:solidFill>
                  <a:schemeClr val="bg2">
                    <a:lumMod val="25000"/>
                  </a:schemeClr>
                </a:solidFill>
                <a:latin typeface="+mn-lt"/>
                <a:ea typeface="MS PGothic" pitchFamily="34" charset="-128"/>
                <a:cs typeface="+mn-cs"/>
              </a:rPr>
              <a:t>Differences in Bullying Victimization </a:t>
            </a:r>
          </a:p>
          <a:p>
            <a:pPr algn="ctr" defTabSz="913448">
              <a:defRPr/>
            </a:pPr>
            <a:r>
              <a:rPr lang="en-US" sz="9600" b="1" cap="small" dirty="0">
                <a:solidFill>
                  <a:schemeClr val="bg2">
                    <a:lumMod val="25000"/>
                  </a:schemeClr>
                </a:solidFill>
                <a:latin typeface="+mn-lt"/>
                <a:ea typeface="MS PGothic" pitchFamily="34" charset="-128"/>
                <a:cs typeface="+mn-cs"/>
              </a:rPr>
              <a:t>Between Students With and Without Disabilities</a:t>
            </a:r>
          </a:p>
          <a:p>
            <a:pPr algn="ctr" defTabSz="913448">
              <a:spcBef>
                <a:spcPts val="2880"/>
              </a:spcBef>
              <a:defRPr/>
            </a:pPr>
            <a:r>
              <a:rPr lang="en-US" sz="5400" dirty="0" smtClean="0">
                <a:solidFill>
                  <a:schemeClr val="bg2">
                    <a:lumMod val="25000"/>
                  </a:schemeClr>
                </a:solidFill>
                <a:latin typeface="Calibri"/>
                <a:ea typeface="ＭＳ Ｐゴシック" charset="0"/>
                <a:cs typeface="Calibri"/>
              </a:rPr>
              <a:t>George Bear, Lindsey Mantz, Deborah Boyer, &amp; Linda Smith</a:t>
            </a:r>
            <a:endParaRPr lang="en-US" sz="5400" dirty="0">
              <a:solidFill>
                <a:schemeClr val="bg2">
                  <a:lumMod val="25000"/>
                </a:schemeClr>
              </a:solidFill>
              <a:latin typeface="Calibri"/>
              <a:ea typeface="ＭＳ Ｐゴシック" charset="0"/>
              <a:cs typeface="Calibri"/>
            </a:endParaRPr>
          </a:p>
        </p:txBody>
      </p:sp>
      <p:sp>
        <p:nvSpPr>
          <p:cNvPr id="5" name="Text Box 34"/>
          <p:cNvSpPr txBox="1">
            <a:spLocks noChangeArrowheads="1"/>
          </p:cNvSpPr>
          <p:nvPr/>
        </p:nvSpPr>
        <p:spPr bwMode="auto">
          <a:xfrm>
            <a:off x="9234444" y="15881607"/>
            <a:ext cx="22122577" cy="923126"/>
          </a:xfrm>
          <a:prstGeom prst="rect">
            <a:avLst/>
          </a:prstGeom>
          <a:solidFill>
            <a:schemeClr val="bg2">
              <a:lumMod val="25000"/>
            </a:schemeClr>
          </a:solidFill>
          <a:ln>
            <a:noFill/>
          </a:ln>
          <a:effectLst/>
          <a:extLst/>
        </p:spPr>
        <p:txBody>
          <a:bodyPr wrap="square" lIns="91256" tIns="45619" rIns="91256" bIns="45619">
            <a:spAutoFit/>
          </a:bodyPr>
          <a:lstStyle>
            <a:lvl1pPr defTabSz="652463" eaLnBrk="0" hangingPunct="0">
              <a:defRPr sz="2100">
                <a:solidFill>
                  <a:schemeClr val="tx1"/>
                </a:solidFill>
                <a:latin typeface="Arial Narrow" charset="0"/>
                <a:ea typeface="ＭＳ Ｐゴシック" charset="0"/>
              </a:defRPr>
            </a:lvl1pPr>
            <a:lvl2pPr marL="742950" indent="-285750" defTabSz="652463" eaLnBrk="0" hangingPunct="0">
              <a:defRPr sz="2100">
                <a:solidFill>
                  <a:schemeClr val="tx1"/>
                </a:solidFill>
                <a:latin typeface="Arial Narrow" charset="0"/>
                <a:ea typeface="ＭＳ Ｐゴシック" charset="0"/>
              </a:defRPr>
            </a:lvl2pPr>
            <a:lvl3pPr marL="1143000" indent="-228600" defTabSz="652463" eaLnBrk="0" hangingPunct="0">
              <a:defRPr sz="2100">
                <a:solidFill>
                  <a:schemeClr val="tx1"/>
                </a:solidFill>
                <a:latin typeface="Arial Narrow" charset="0"/>
                <a:ea typeface="ＭＳ Ｐゴシック" charset="0"/>
              </a:defRPr>
            </a:lvl3pPr>
            <a:lvl4pPr marL="1600200" indent="-228600" defTabSz="652463" eaLnBrk="0" hangingPunct="0">
              <a:defRPr sz="2100">
                <a:solidFill>
                  <a:schemeClr val="tx1"/>
                </a:solidFill>
                <a:latin typeface="Arial Narrow" charset="0"/>
                <a:ea typeface="ＭＳ Ｐゴシック" charset="0"/>
              </a:defRPr>
            </a:lvl4pPr>
            <a:lvl5pPr marL="2057400" indent="-228600" defTabSz="652463" eaLnBrk="0" hangingPunct="0">
              <a:defRPr sz="2100">
                <a:solidFill>
                  <a:schemeClr val="tx1"/>
                </a:solidFill>
                <a:latin typeface="Arial Narrow" charset="0"/>
                <a:ea typeface="ＭＳ Ｐゴシック" charset="0"/>
              </a:defRPr>
            </a:lvl5pPr>
            <a:lvl6pPr marL="2514600" indent="-228600" defTabSz="652463" eaLnBrk="0" fontAlgn="base" hangingPunct="0">
              <a:spcBef>
                <a:spcPct val="0"/>
              </a:spcBef>
              <a:spcAft>
                <a:spcPct val="0"/>
              </a:spcAft>
              <a:defRPr sz="2100">
                <a:solidFill>
                  <a:schemeClr val="tx1"/>
                </a:solidFill>
                <a:latin typeface="Arial Narrow" charset="0"/>
                <a:ea typeface="ＭＳ Ｐゴシック" charset="0"/>
              </a:defRPr>
            </a:lvl6pPr>
            <a:lvl7pPr marL="2971800" indent="-228600" defTabSz="652463" eaLnBrk="0" fontAlgn="base" hangingPunct="0">
              <a:spcBef>
                <a:spcPct val="0"/>
              </a:spcBef>
              <a:spcAft>
                <a:spcPct val="0"/>
              </a:spcAft>
              <a:defRPr sz="2100">
                <a:solidFill>
                  <a:schemeClr val="tx1"/>
                </a:solidFill>
                <a:latin typeface="Arial Narrow" charset="0"/>
                <a:ea typeface="ＭＳ Ｐゴシック" charset="0"/>
              </a:defRPr>
            </a:lvl7pPr>
            <a:lvl8pPr marL="3429000" indent="-228600" defTabSz="652463" eaLnBrk="0" fontAlgn="base" hangingPunct="0">
              <a:spcBef>
                <a:spcPct val="0"/>
              </a:spcBef>
              <a:spcAft>
                <a:spcPct val="0"/>
              </a:spcAft>
              <a:defRPr sz="2100">
                <a:solidFill>
                  <a:schemeClr val="tx1"/>
                </a:solidFill>
                <a:latin typeface="Arial Narrow" charset="0"/>
                <a:ea typeface="ＭＳ Ｐゴシック" charset="0"/>
              </a:defRPr>
            </a:lvl8pPr>
            <a:lvl9pPr marL="3886200" indent="-228600" defTabSz="652463" eaLnBrk="0" fontAlgn="base" hangingPunct="0">
              <a:spcBef>
                <a:spcPct val="0"/>
              </a:spcBef>
              <a:spcAft>
                <a:spcPct val="0"/>
              </a:spcAft>
              <a:defRPr sz="2100">
                <a:solidFill>
                  <a:schemeClr val="tx1"/>
                </a:solidFill>
                <a:latin typeface="Arial Narrow" charset="0"/>
                <a:ea typeface="ＭＳ Ｐゴシック" charset="0"/>
              </a:defRPr>
            </a:lvl9pPr>
          </a:lstStyle>
          <a:p>
            <a:pPr algn="ctr">
              <a:spcBef>
                <a:spcPct val="50000"/>
              </a:spcBef>
              <a:defRPr/>
            </a:pPr>
            <a:r>
              <a:rPr lang="en-US" sz="5400" b="1" dirty="0" smtClean="0">
                <a:solidFill>
                  <a:srgbClr val="F8F8F8"/>
                </a:solidFill>
                <a:latin typeface="Calibri"/>
                <a:cs typeface="Calibri"/>
              </a:rPr>
              <a:t>Results</a:t>
            </a:r>
            <a:endParaRPr lang="en-US" sz="5400" b="1" dirty="0">
              <a:solidFill>
                <a:srgbClr val="F8F8F8"/>
              </a:solidFill>
              <a:latin typeface="Calibri"/>
              <a:cs typeface="Calibri"/>
            </a:endParaRPr>
          </a:p>
        </p:txBody>
      </p:sp>
      <p:sp>
        <p:nvSpPr>
          <p:cNvPr id="6" name="Text Box 39"/>
          <p:cNvSpPr txBox="1">
            <a:spLocks noChangeArrowheads="1"/>
          </p:cNvSpPr>
          <p:nvPr/>
        </p:nvSpPr>
        <p:spPr bwMode="auto">
          <a:xfrm>
            <a:off x="32030459" y="12300701"/>
            <a:ext cx="11027303" cy="923925"/>
          </a:xfrm>
          <a:prstGeom prst="rect">
            <a:avLst/>
          </a:prstGeom>
          <a:solidFill>
            <a:schemeClr val="bg2">
              <a:lumMod val="25000"/>
            </a:schemeClr>
          </a:solidFill>
          <a:ln>
            <a:noFill/>
          </a:ln>
          <a:effectLst/>
          <a:extLst/>
        </p:spPr>
        <p:txBody>
          <a:bodyPr wrap="square" lIns="91256" tIns="45619" rIns="91256" bIns="45619">
            <a:spAutoFit/>
          </a:bodyPr>
          <a:lstStyle>
            <a:lvl1pPr defTabSz="652463" eaLnBrk="0" hangingPunct="0">
              <a:defRPr sz="2100">
                <a:solidFill>
                  <a:schemeClr val="tx1"/>
                </a:solidFill>
                <a:latin typeface="Arial Narrow" charset="0"/>
                <a:ea typeface="ＭＳ Ｐゴシック" charset="0"/>
              </a:defRPr>
            </a:lvl1pPr>
            <a:lvl2pPr marL="742950" indent="-285750" defTabSz="652463" eaLnBrk="0" hangingPunct="0">
              <a:defRPr sz="2100">
                <a:solidFill>
                  <a:schemeClr val="tx1"/>
                </a:solidFill>
                <a:latin typeface="Arial Narrow" charset="0"/>
                <a:ea typeface="ＭＳ Ｐゴシック" charset="0"/>
              </a:defRPr>
            </a:lvl2pPr>
            <a:lvl3pPr marL="1143000" indent="-228600" defTabSz="652463" eaLnBrk="0" hangingPunct="0">
              <a:defRPr sz="2100">
                <a:solidFill>
                  <a:schemeClr val="tx1"/>
                </a:solidFill>
                <a:latin typeface="Arial Narrow" charset="0"/>
                <a:ea typeface="ＭＳ Ｐゴシック" charset="0"/>
              </a:defRPr>
            </a:lvl3pPr>
            <a:lvl4pPr marL="1600200" indent="-228600" defTabSz="652463" eaLnBrk="0" hangingPunct="0">
              <a:defRPr sz="2100">
                <a:solidFill>
                  <a:schemeClr val="tx1"/>
                </a:solidFill>
                <a:latin typeface="Arial Narrow" charset="0"/>
                <a:ea typeface="ＭＳ Ｐゴシック" charset="0"/>
              </a:defRPr>
            </a:lvl4pPr>
            <a:lvl5pPr marL="2057400" indent="-228600" defTabSz="652463" eaLnBrk="0" hangingPunct="0">
              <a:defRPr sz="2100">
                <a:solidFill>
                  <a:schemeClr val="tx1"/>
                </a:solidFill>
                <a:latin typeface="Arial Narrow" charset="0"/>
                <a:ea typeface="ＭＳ Ｐゴシック" charset="0"/>
              </a:defRPr>
            </a:lvl5pPr>
            <a:lvl6pPr marL="2514600" indent="-228600" defTabSz="652463" eaLnBrk="0" fontAlgn="base" hangingPunct="0">
              <a:spcBef>
                <a:spcPct val="0"/>
              </a:spcBef>
              <a:spcAft>
                <a:spcPct val="0"/>
              </a:spcAft>
              <a:defRPr sz="2100">
                <a:solidFill>
                  <a:schemeClr val="tx1"/>
                </a:solidFill>
                <a:latin typeface="Arial Narrow" charset="0"/>
                <a:ea typeface="ＭＳ Ｐゴシック" charset="0"/>
              </a:defRPr>
            </a:lvl6pPr>
            <a:lvl7pPr marL="2971800" indent="-228600" defTabSz="652463" eaLnBrk="0" fontAlgn="base" hangingPunct="0">
              <a:spcBef>
                <a:spcPct val="0"/>
              </a:spcBef>
              <a:spcAft>
                <a:spcPct val="0"/>
              </a:spcAft>
              <a:defRPr sz="2100">
                <a:solidFill>
                  <a:schemeClr val="tx1"/>
                </a:solidFill>
                <a:latin typeface="Arial Narrow" charset="0"/>
                <a:ea typeface="ＭＳ Ｐゴシック" charset="0"/>
              </a:defRPr>
            </a:lvl7pPr>
            <a:lvl8pPr marL="3429000" indent="-228600" defTabSz="652463" eaLnBrk="0" fontAlgn="base" hangingPunct="0">
              <a:spcBef>
                <a:spcPct val="0"/>
              </a:spcBef>
              <a:spcAft>
                <a:spcPct val="0"/>
              </a:spcAft>
              <a:defRPr sz="2100">
                <a:solidFill>
                  <a:schemeClr val="tx1"/>
                </a:solidFill>
                <a:latin typeface="Arial Narrow" charset="0"/>
                <a:ea typeface="ＭＳ Ｐゴシック" charset="0"/>
              </a:defRPr>
            </a:lvl8pPr>
            <a:lvl9pPr marL="3886200" indent="-228600" defTabSz="652463" eaLnBrk="0" fontAlgn="base" hangingPunct="0">
              <a:spcBef>
                <a:spcPct val="0"/>
              </a:spcBef>
              <a:spcAft>
                <a:spcPct val="0"/>
              </a:spcAft>
              <a:defRPr sz="2100">
                <a:solidFill>
                  <a:schemeClr val="tx1"/>
                </a:solidFill>
                <a:latin typeface="Arial Narrow" charset="0"/>
                <a:ea typeface="ＭＳ Ｐゴシック" charset="0"/>
              </a:defRPr>
            </a:lvl9pPr>
          </a:lstStyle>
          <a:p>
            <a:pPr algn="ctr">
              <a:spcBef>
                <a:spcPct val="50000"/>
              </a:spcBef>
              <a:defRPr/>
            </a:pPr>
            <a:r>
              <a:rPr lang="en-US" sz="5400" b="1" dirty="0" smtClean="0">
                <a:solidFill>
                  <a:srgbClr val="F8F8F8"/>
                </a:solidFill>
                <a:latin typeface="Calibri"/>
                <a:cs typeface="Calibri"/>
              </a:rPr>
              <a:t>Discussion &amp; Implications</a:t>
            </a:r>
            <a:endParaRPr lang="en-US" sz="5400" b="1" dirty="0">
              <a:solidFill>
                <a:srgbClr val="F8F8F8"/>
              </a:solidFill>
              <a:latin typeface="Calibri"/>
              <a:cs typeface="Calibri"/>
            </a:endParaRPr>
          </a:p>
        </p:txBody>
      </p:sp>
      <p:sp>
        <p:nvSpPr>
          <p:cNvPr id="7" name="Text Box 261"/>
          <p:cNvSpPr txBox="1">
            <a:spLocks noChangeArrowheads="1"/>
          </p:cNvSpPr>
          <p:nvPr/>
        </p:nvSpPr>
        <p:spPr bwMode="auto">
          <a:xfrm>
            <a:off x="712787" y="17533570"/>
            <a:ext cx="7936740" cy="923126"/>
          </a:xfrm>
          <a:prstGeom prst="rect">
            <a:avLst/>
          </a:prstGeom>
          <a:solidFill>
            <a:schemeClr val="bg2">
              <a:lumMod val="25000"/>
            </a:schemeClr>
          </a:solidFill>
          <a:ln>
            <a:noFill/>
          </a:ln>
          <a:effectLst/>
          <a:extLst/>
        </p:spPr>
        <p:txBody>
          <a:bodyPr wrap="square" lIns="91256" tIns="45619" rIns="91256" bIns="45619">
            <a:spAutoFit/>
          </a:bodyPr>
          <a:lstStyle>
            <a:lvl1pPr defTabSz="652463" eaLnBrk="0" hangingPunct="0">
              <a:defRPr sz="2100">
                <a:solidFill>
                  <a:schemeClr val="tx1"/>
                </a:solidFill>
                <a:latin typeface="Arial Narrow" charset="0"/>
                <a:ea typeface="ＭＳ Ｐゴシック" charset="0"/>
              </a:defRPr>
            </a:lvl1pPr>
            <a:lvl2pPr marL="742950" indent="-285750" defTabSz="652463" eaLnBrk="0" hangingPunct="0">
              <a:defRPr sz="2100">
                <a:solidFill>
                  <a:schemeClr val="tx1"/>
                </a:solidFill>
                <a:latin typeface="Arial Narrow" charset="0"/>
                <a:ea typeface="ＭＳ Ｐゴシック" charset="0"/>
              </a:defRPr>
            </a:lvl2pPr>
            <a:lvl3pPr marL="1143000" indent="-228600" defTabSz="652463" eaLnBrk="0" hangingPunct="0">
              <a:defRPr sz="2100">
                <a:solidFill>
                  <a:schemeClr val="tx1"/>
                </a:solidFill>
                <a:latin typeface="Arial Narrow" charset="0"/>
                <a:ea typeface="ＭＳ Ｐゴシック" charset="0"/>
              </a:defRPr>
            </a:lvl3pPr>
            <a:lvl4pPr marL="1600200" indent="-228600" defTabSz="652463" eaLnBrk="0" hangingPunct="0">
              <a:defRPr sz="2100">
                <a:solidFill>
                  <a:schemeClr val="tx1"/>
                </a:solidFill>
                <a:latin typeface="Arial Narrow" charset="0"/>
                <a:ea typeface="ＭＳ Ｐゴシック" charset="0"/>
              </a:defRPr>
            </a:lvl4pPr>
            <a:lvl5pPr marL="2057400" indent="-228600" defTabSz="652463" eaLnBrk="0" hangingPunct="0">
              <a:defRPr sz="2100">
                <a:solidFill>
                  <a:schemeClr val="tx1"/>
                </a:solidFill>
                <a:latin typeface="Arial Narrow" charset="0"/>
                <a:ea typeface="ＭＳ Ｐゴシック" charset="0"/>
              </a:defRPr>
            </a:lvl5pPr>
            <a:lvl6pPr marL="2514600" indent="-228600" defTabSz="652463" eaLnBrk="0" fontAlgn="base" hangingPunct="0">
              <a:spcBef>
                <a:spcPct val="0"/>
              </a:spcBef>
              <a:spcAft>
                <a:spcPct val="0"/>
              </a:spcAft>
              <a:defRPr sz="2100">
                <a:solidFill>
                  <a:schemeClr val="tx1"/>
                </a:solidFill>
                <a:latin typeface="Arial Narrow" charset="0"/>
                <a:ea typeface="ＭＳ Ｐゴシック" charset="0"/>
              </a:defRPr>
            </a:lvl6pPr>
            <a:lvl7pPr marL="2971800" indent="-228600" defTabSz="652463" eaLnBrk="0" fontAlgn="base" hangingPunct="0">
              <a:spcBef>
                <a:spcPct val="0"/>
              </a:spcBef>
              <a:spcAft>
                <a:spcPct val="0"/>
              </a:spcAft>
              <a:defRPr sz="2100">
                <a:solidFill>
                  <a:schemeClr val="tx1"/>
                </a:solidFill>
                <a:latin typeface="Arial Narrow" charset="0"/>
                <a:ea typeface="ＭＳ Ｐゴシック" charset="0"/>
              </a:defRPr>
            </a:lvl7pPr>
            <a:lvl8pPr marL="3429000" indent="-228600" defTabSz="652463" eaLnBrk="0" fontAlgn="base" hangingPunct="0">
              <a:spcBef>
                <a:spcPct val="0"/>
              </a:spcBef>
              <a:spcAft>
                <a:spcPct val="0"/>
              </a:spcAft>
              <a:defRPr sz="2100">
                <a:solidFill>
                  <a:schemeClr val="tx1"/>
                </a:solidFill>
                <a:latin typeface="Arial Narrow" charset="0"/>
                <a:ea typeface="ＭＳ Ｐゴシック" charset="0"/>
              </a:defRPr>
            </a:lvl8pPr>
            <a:lvl9pPr marL="3886200" indent="-228600" defTabSz="652463" eaLnBrk="0" fontAlgn="base" hangingPunct="0">
              <a:spcBef>
                <a:spcPct val="0"/>
              </a:spcBef>
              <a:spcAft>
                <a:spcPct val="0"/>
              </a:spcAft>
              <a:defRPr sz="2100">
                <a:solidFill>
                  <a:schemeClr val="tx1"/>
                </a:solidFill>
                <a:latin typeface="Arial Narrow" charset="0"/>
                <a:ea typeface="ＭＳ Ｐゴシック" charset="0"/>
              </a:defRPr>
            </a:lvl9pPr>
          </a:lstStyle>
          <a:p>
            <a:pPr algn="ctr">
              <a:spcBef>
                <a:spcPct val="50000"/>
              </a:spcBef>
              <a:defRPr/>
            </a:pPr>
            <a:r>
              <a:rPr lang="en-US" sz="5400" b="1" dirty="0" smtClean="0">
                <a:solidFill>
                  <a:srgbClr val="F8F8F8"/>
                </a:solidFill>
                <a:latin typeface="Calibri"/>
                <a:cs typeface="Calibri"/>
              </a:rPr>
              <a:t>Rationale</a:t>
            </a:r>
            <a:endParaRPr lang="en-US" sz="5400" b="1" dirty="0">
              <a:solidFill>
                <a:srgbClr val="F8F8F8"/>
              </a:solidFill>
              <a:latin typeface="Calibri"/>
              <a:cs typeface="Calibri"/>
            </a:endParaRPr>
          </a:p>
        </p:txBody>
      </p:sp>
      <p:sp>
        <p:nvSpPr>
          <p:cNvPr id="8" name="Text Box 388"/>
          <p:cNvSpPr txBox="1">
            <a:spLocks noChangeArrowheads="1"/>
          </p:cNvSpPr>
          <p:nvPr/>
        </p:nvSpPr>
        <p:spPr bwMode="auto">
          <a:xfrm>
            <a:off x="11491913" y="8275638"/>
            <a:ext cx="20751800" cy="1252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460858" tIns="460858" rIns="460858" bIns="460858">
            <a:spAutoFit/>
          </a:bodyPr>
          <a:lstStyle>
            <a:lvl1pPr defTabSz="3135313" eaLnBrk="0" hangingPunct="0">
              <a:defRPr sz="2100">
                <a:solidFill>
                  <a:schemeClr val="tx1"/>
                </a:solidFill>
                <a:latin typeface="Arial Narrow" charset="0"/>
                <a:ea typeface="ＭＳ Ｐゴシック" charset="0"/>
              </a:defRPr>
            </a:lvl1pPr>
            <a:lvl2pPr marL="742950" indent="-285750" defTabSz="3135313" eaLnBrk="0" hangingPunct="0">
              <a:defRPr sz="2100">
                <a:solidFill>
                  <a:schemeClr val="tx1"/>
                </a:solidFill>
                <a:latin typeface="Arial Narrow" charset="0"/>
                <a:ea typeface="ＭＳ Ｐゴシック" charset="0"/>
              </a:defRPr>
            </a:lvl2pPr>
            <a:lvl3pPr marL="1143000" indent="-228600" defTabSz="3135313" eaLnBrk="0" hangingPunct="0">
              <a:defRPr sz="2100">
                <a:solidFill>
                  <a:schemeClr val="tx1"/>
                </a:solidFill>
                <a:latin typeface="Arial Narrow" charset="0"/>
                <a:ea typeface="ＭＳ Ｐゴシック" charset="0"/>
              </a:defRPr>
            </a:lvl3pPr>
            <a:lvl4pPr marL="1600200" indent="-228600" defTabSz="3135313" eaLnBrk="0" hangingPunct="0">
              <a:defRPr sz="2100">
                <a:solidFill>
                  <a:schemeClr val="tx1"/>
                </a:solidFill>
                <a:latin typeface="Arial Narrow" charset="0"/>
                <a:ea typeface="ＭＳ Ｐゴシック" charset="0"/>
              </a:defRPr>
            </a:lvl4pPr>
            <a:lvl5pPr marL="2057400" indent="-228600" defTabSz="3135313" eaLnBrk="0" hangingPunct="0">
              <a:defRPr sz="2100">
                <a:solidFill>
                  <a:schemeClr val="tx1"/>
                </a:solidFill>
                <a:latin typeface="Arial Narrow" charset="0"/>
                <a:ea typeface="ＭＳ Ｐゴシック" charset="0"/>
              </a:defRPr>
            </a:lvl5pPr>
            <a:lvl6pPr marL="2514600" indent="-228600" defTabSz="3135313" eaLnBrk="0" fontAlgn="base" hangingPunct="0">
              <a:spcBef>
                <a:spcPct val="0"/>
              </a:spcBef>
              <a:spcAft>
                <a:spcPct val="0"/>
              </a:spcAft>
              <a:defRPr sz="2100">
                <a:solidFill>
                  <a:schemeClr val="tx1"/>
                </a:solidFill>
                <a:latin typeface="Arial Narrow" charset="0"/>
                <a:ea typeface="ＭＳ Ｐゴシック" charset="0"/>
              </a:defRPr>
            </a:lvl6pPr>
            <a:lvl7pPr marL="2971800" indent="-228600" defTabSz="3135313" eaLnBrk="0" fontAlgn="base" hangingPunct="0">
              <a:spcBef>
                <a:spcPct val="0"/>
              </a:spcBef>
              <a:spcAft>
                <a:spcPct val="0"/>
              </a:spcAft>
              <a:defRPr sz="2100">
                <a:solidFill>
                  <a:schemeClr val="tx1"/>
                </a:solidFill>
                <a:latin typeface="Arial Narrow" charset="0"/>
                <a:ea typeface="ＭＳ Ｐゴシック" charset="0"/>
              </a:defRPr>
            </a:lvl7pPr>
            <a:lvl8pPr marL="3429000" indent="-228600" defTabSz="3135313" eaLnBrk="0" fontAlgn="base" hangingPunct="0">
              <a:spcBef>
                <a:spcPct val="0"/>
              </a:spcBef>
              <a:spcAft>
                <a:spcPct val="0"/>
              </a:spcAft>
              <a:defRPr sz="2100">
                <a:solidFill>
                  <a:schemeClr val="tx1"/>
                </a:solidFill>
                <a:latin typeface="Arial Narrow" charset="0"/>
                <a:ea typeface="ＭＳ Ｐゴシック" charset="0"/>
              </a:defRPr>
            </a:lvl8pPr>
            <a:lvl9pPr marL="3886200" indent="-228600" defTabSz="3135313" eaLnBrk="0" fontAlgn="base" hangingPunct="0">
              <a:spcBef>
                <a:spcPct val="0"/>
              </a:spcBef>
              <a:spcAft>
                <a:spcPct val="0"/>
              </a:spcAft>
              <a:defRPr sz="2100">
                <a:solidFill>
                  <a:schemeClr val="tx1"/>
                </a:solidFill>
                <a:latin typeface="Arial Narrow" charset="0"/>
                <a:ea typeface="ＭＳ Ｐゴシック" charset="0"/>
              </a:defRPr>
            </a:lvl9pPr>
          </a:lstStyle>
          <a:p>
            <a:pPr eaLnBrk="1" hangingPunct="1">
              <a:spcBef>
                <a:spcPct val="50000"/>
              </a:spcBef>
              <a:defRPr/>
            </a:pPr>
            <a:endParaRPr lang="en-US" smtClean="0">
              <a:cs typeface="+mn-cs"/>
            </a:endParaRPr>
          </a:p>
        </p:txBody>
      </p:sp>
      <p:sp>
        <p:nvSpPr>
          <p:cNvPr id="9" name="Text Box 389"/>
          <p:cNvSpPr txBox="1">
            <a:spLocks noChangeArrowheads="1"/>
          </p:cNvSpPr>
          <p:nvPr/>
        </p:nvSpPr>
        <p:spPr bwMode="auto">
          <a:xfrm>
            <a:off x="712789" y="5668963"/>
            <a:ext cx="7936738" cy="923126"/>
          </a:xfrm>
          <a:prstGeom prst="rect">
            <a:avLst/>
          </a:prstGeom>
          <a:solidFill>
            <a:schemeClr val="bg2">
              <a:lumMod val="25000"/>
            </a:schemeClr>
          </a:solidFill>
          <a:ln>
            <a:noFill/>
          </a:ln>
          <a:effectLst/>
          <a:extLst/>
        </p:spPr>
        <p:txBody>
          <a:bodyPr wrap="square" lIns="91256" tIns="45619" rIns="91256" bIns="45619">
            <a:spAutoFit/>
          </a:bodyPr>
          <a:lstStyle>
            <a:lvl1pPr defTabSz="652463" eaLnBrk="0" hangingPunct="0">
              <a:defRPr sz="2100">
                <a:solidFill>
                  <a:schemeClr val="tx1"/>
                </a:solidFill>
                <a:latin typeface="Arial Narrow" charset="0"/>
                <a:ea typeface="ＭＳ Ｐゴシック" charset="0"/>
              </a:defRPr>
            </a:lvl1pPr>
            <a:lvl2pPr marL="742950" indent="-285750" defTabSz="652463" eaLnBrk="0" hangingPunct="0">
              <a:defRPr sz="2100">
                <a:solidFill>
                  <a:schemeClr val="tx1"/>
                </a:solidFill>
                <a:latin typeface="Arial Narrow" charset="0"/>
                <a:ea typeface="ＭＳ Ｐゴシック" charset="0"/>
              </a:defRPr>
            </a:lvl2pPr>
            <a:lvl3pPr marL="1143000" indent="-228600" defTabSz="652463" eaLnBrk="0" hangingPunct="0">
              <a:defRPr sz="2100">
                <a:solidFill>
                  <a:schemeClr val="tx1"/>
                </a:solidFill>
                <a:latin typeface="Arial Narrow" charset="0"/>
                <a:ea typeface="ＭＳ Ｐゴシック" charset="0"/>
              </a:defRPr>
            </a:lvl3pPr>
            <a:lvl4pPr marL="1600200" indent="-228600" defTabSz="652463" eaLnBrk="0" hangingPunct="0">
              <a:defRPr sz="2100">
                <a:solidFill>
                  <a:schemeClr val="tx1"/>
                </a:solidFill>
                <a:latin typeface="Arial Narrow" charset="0"/>
                <a:ea typeface="ＭＳ Ｐゴシック" charset="0"/>
              </a:defRPr>
            </a:lvl4pPr>
            <a:lvl5pPr marL="2057400" indent="-228600" defTabSz="652463" eaLnBrk="0" hangingPunct="0">
              <a:defRPr sz="2100">
                <a:solidFill>
                  <a:schemeClr val="tx1"/>
                </a:solidFill>
                <a:latin typeface="Arial Narrow" charset="0"/>
                <a:ea typeface="ＭＳ Ｐゴシック" charset="0"/>
              </a:defRPr>
            </a:lvl5pPr>
            <a:lvl6pPr marL="2514600" indent="-228600" defTabSz="652463" eaLnBrk="0" fontAlgn="base" hangingPunct="0">
              <a:spcBef>
                <a:spcPct val="0"/>
              </a:spcBef>
              <a:spcAft>
                <a:spcPct val="0"/>
              </a:spcAft>
              <a:defRPr sz="2100">
                <a:solidFill>
                  <a:schemeClr val="tx1"/>
                </a:solidFill>
                <a:latin typeface="Arial Narrow" charset="0"/>
                <a:ea typeface="ＭＳ Ｐゴシック" charset="0"/>
              </a:defRPr>
            </a:lvl6pPr>
            <a:lvl7pPr marL="2971800" indent="-228600" defTabSz="652463" eaLnBrk="0" fontAlgn="base" hangingPunct="0">
              <a:spcBef>
                <a:spcPct val="0"/>
              </a:spcBef>
              <a:spcAft>
                <a:spcPct val="0"/>
              </a:spcAft>
              <a:defRPr sz="2100">
                <a:solidFill>
                  <a:schemeClr val="tx1"/>
                </a:solidFill>
                <a:latin typeface="Arial Narrow" charset="0"/>
                <a:ea typeface="ＭＳ Ｐゴシック" charset="0"/>
              </a:defRPr>
            </a:lvl7pPr>
            <a:lvl8pPr marL="3429000" indent="-228600" defTabSz="652463" eaLnBrk="0" fontAlgn="base" hangingPunct="0">
              <a:spcBef>
                <a:spcPct val="0"/>
              </a:spcBef>
              <a:spcAft>
                <a:spcPct val="0"/>
              </a:spcAft>
              <a:defRPr sz="2100">
                <a:solidFill>
                  <a:schemeClr val="tx1"/>
                </a:solidFill>
                <a:latin typeface="Arial Narrow" charset="0"/>
                <a:ea typeface="ＭＳ Ｐゴシック" charset="0"/>
              </a:defRPr>
            </a:lvl8pPr>
            <a:lvl9pPr marL="3886200" indent="-228600" defTabSz="652463" eaLnBrk="0" fontAlgn="base" hangingPunct="0">
              <a:spcBef>
                <a:spcPct val="0"/>
              </a:spcBef>
              <a:spcAft>
                <a:spcPct val="0"/>
              </a:spcAft>
              <a:defRPr sz="2100">
                <a:solidFill>
                  <a:schemeClr val="tx1"/>
                </a:solidFill>
                <a:latin typeface="Arial Narrow" charset="0"/>
                <a:ea typeface="ＭＳ Ｐゴシック" charset="0"/>
              </a:defRPr>
            </a:lvl9pPr>
          </a:lstStyle>
          <a:p>
            <a:pPr algn="ctr">
              <a:spcBef>
                <a:spcPct val="50000"/>
              </a:spcBef>
              <a:defRPr/>
            </a:pPr>
            <a:r>
              <a:rPr lang="en-US" sz="5400" b="1" dirty="0" smtClean="0">
                <a:solidFill>
                  <a:srgbClr val="FFFFFF"/>
                </a:solidFill>
                <a:latin typeface="Calibri"/>
                <a:cs typeface="Calibri"/>
              </a:rPr>
              <a:t>Abstract</a:t>
            </a:r>
            <a:endParaRPr lang="en-US" sz="5400" b="1" dirty="0">
              <a:solidFill>
                <a:srgbClr val="FFFFFF"/>
              </a:solidFill>
              <a:latin typeface="Calibri"/>
              <a:cs typeface="Calibri"/>
            </a:endParaRPr>
          </a:p>
        </p:txBody>
      </p:sp>
      <p:sp>
        <p:nvSpPr>
          <p:cNvPr id="10" name="Text Box 395"/>
          <p:cNvSpPr txBox="1">
            <a:spLocks noChangeArrowheads="1"/>
          </p:cNvSpPr>
          <p:nvPr/>
        </p:nvSpPr>
        <p:spPr bwMode="auto">
          <a:xfrm>
            <a:off x="9273375" y="5705052"/>
            <a:ext cx="22083647" cy="922337"/>
          </a:xfrm>
          <a:prstGeom prst="rect">
            <a:avLst/>
          </a:prstGeom>
          <a:solidFill>
            <a:schemeClr val="bg2">
              <a:lumMod val="25000"/>
            </a:schemeClr>
          </a:solidFill>
          <a:ln>
            <a:noFill/>
          </a:ln>
          <a:effectLst/>
          <a:extLst/>
        </p:spPr>
        <p:txBody>
          <a:bodyPr wrap="square" lIns="91256" tIns="45619" rIns="91256" bIns="45619">
            <a:spAutoFit/>
          </a:bodyPr>
          <a:lstStyle>
            <a:lvl1pPr defTabSz="652463" eaLnBrk="0" hangingPunct="0">
              <a:defRPr sz="2100">
                <a:solidFill>
                  <a:schemeClr val="tx1"/>
                </a:solidFill>
                <a:latin typeface="Arial Narrow" charset="0"/>
                <a:ea typeface="ＭＳ Ｐゴシック" charset="0"/>
              </a:defRPr>
            </a:lvl1pPr>
            <a:lvl2pPr marL="742950" indent="-285750" defTabSz="652463" eaLnBrk="0" hangingPunct="0">
              <a:defRPr sz="2100">
                <a:solidFill>
                  <a:schemeClr val="tx1"/>
                </a:solidFill>
                <a:latin typeface="Arial Narrow" charset="0"/>
                <a:ea typeface="ＭＳ Ｐゴシック" charset="0"/>
              </a:defRPr>
            </a:lvl2pPr>
            <a:lvl3pPr marL="1143000" indent="-228600" defTabSz="652463" eaLnBrk="0" hangingPunct="0">
              <a:defRPr sz="2100">
                <a:solidFill>
                  <a:schemeClr val="tx1"/>
                </a:solidFill>
                <a:latin typeface="Arial Narrow" charset="0"/>
                <a:ea typeface="ＭＳ Ｐゴシック" charset="0"/>
              </a:defRPr>
            </a:lvl3pPr>
            <a:lvl4pPr marL="1600200" indent="-228600" defTabSz="652463" eaLnBrk="0" hangingPunct="0">
              <a:defRPr sz="2100">
                <a:solidFill>
                  <a:schemeClr val="tx1"/>
                </a:solidFill>
                <a:latin typeface="Arial Narrow" charset="0"/>
                <a:ea typeface="ＭＳ Ｐゴシック" charset="0"/>
              </a:defRPr>
            </a:lvl4pPr>
            <a:lvl5pPr marL="2057400" indent="-228600" defTabSz="652463" eaLnBrk="0" hangingPunct="0">
              <a:defRPr sz="2100">
                <a:solidFill>
                  <a:schemeClr val="tx1"/>
                </a:solidFill>
                <a:latin typeface="Arial Narrow" charset="0"/>
                <a:ea typeface="ＭＳ Ｐゴシック" charset="0"/>
              </a:defRPr>
            </a:lvl5pPr>
            <a:lvl6pPr marL="2514600" indent="-228600" defTabSz="652463" eaLnBrk="0" fontAlgn="base" hangingPunct="0">
              <a:spcBef>
                <a:spcPct val="0"/>
              </a:spcBef>
              <a:spcAft>
                <a:spcPct val="0"/>
              </a:spcAft>
              <a:defRPr sz="2100">
                <a:solidFill>
                  <a:schemeClr val="tx1"/>
                </a:solidFill>
                <a:latin typeface="Arial Narrow" charset="0"/>
                <a:ea typeface="ＭＳ Ｐゴシック" charset="0"/>
              </a:defRPr>
            </a:lvl6pPr>
            <a:lvl7pPr marL="2971800" indent="-228600" defTabSz="652463" eaLnBrk="0" fontAlgn="base" hangingPunct="0">
              <a:spcBef>
                <a:spcPct val="0"/>
              </a:spcBef>
              <a:spcAft>
                <a:spcPct val="0"/>
              </a:spcAft>
              <a:defRPr sz="2100">
                <a:solidFill>
                  <a:schemeClr val="tx1"/>
                </a:solidFill>
                <a:latin typeface="Arial Narrow" charset="0"/>
                <a:ea typeface="ＭＳ Ｐゴシック" charset="0"/>
              </a:defRPr>
            </a:lvl7pPr>
            <a:lvl8pPr marL="3429000" indent="-228600" defTabSz="652463" eaLnBrk="0" fontAlgn="base" hangingPunct="0">
              <a:spcBef>
                <a:spcPct val="0"/>
              </a:spcBef>
              <a:spcAft>
                <a:spcPct val="0"/>
              </a:spcAft>
              <a:defRPr sz="2100">
                <a:solidFill>
                  <a:schemeClr val="tx1"/>
                </a:solidFill>
                <a:latin typeface="Arial Narrow" charset="0"/>
                <a:ea typeface="ＭＳ Ｐゴシック" charset="0"/>
              </a:defRPr>
            </a:lvl8pPr>
            <a:lvl9pPr marL="3886200" indent="-228600" defTabSz="652463" eaLnBrk="0" fontAlgn="base" hangingPunct="0">
              <a:spcBef>
                <a:spcPct val="0"/>
              </a:spcBef>
              <a:spcAft>
                <a:spcPct val="0"/>
              </a:spcAft>
              <a:defRPr sz="2100">
                <a:solidFill>
                  <a:schemeClr val="tx1"/>
                </a:solidFill>
                <a:latin typeface="Arial Narrow" charset="0"/>
                <a:ea typeface="ＭＳ Ｐゴシック" charset="0"/>
              </a:defRPr>
            </a:lvl9pPr>
          </a:lstStyle>
          <a:p>
            <a:pPr algn="ctr">
              <a:spcBef>
                <a:spcPct val="50000"/>
              </a:spcBef>
              <a:defRPr/>
            </a:pPr>
            <a:r>
              <a:rPr lang="en-US" sz="5400" b="1" dirty="0" smtClean="0">
                <a:solidFill>
                  <a:srgbClr val="FFFFFF"/>
                </a:solidFill>
                <a:latin typeface="Calibri"/>
                <a:cs typeface="Calibri"/>
              </a:rPr>
              <a:t>Method</a:t>
            </a:r>
            <a:endParaRPr lang="en-US" sz="5400" b="1" dirty="0">
              <a:solidFill>
                <a:srgbClr val="FFFFFF"/>
              </a:solidFill>
              <a:latin typeface="Calibri"/>
              <a:cs typeface="Calibri"/>
            </a:endParaRPr>
          </a:p>
        </p:txBody>
      </p:sp>
      <p:pic>
        <p:nvPicPr>
          <p:cNvPr id="12" name="Picture 11" descr="CDS-UD_logo_rgb.jpg.jpg"/>
          <p:cNvPicPr>
            <a:picLocks noChangeAspect="1"/>
          </p:cNvPicPr>
          <p:nvPr/>
        </p:nvPicPr>
        <p:blipFill>
          <a:blip r:embed="rId2"/>
          <a:stretch>
            <a:fillRect/>
          </a:stretch>
        </p:blipFill>
        <p:spPr>
          <a:xfrm>
            <a:off x="1036879" y="1776121"/>
            <a:ext cx="8443305" cy="2262007"/>
          </a:xfrm>
          <a:prstGeom prst="rect">
            <a:avLst/>
          </a:prstGeom>
          <a:ln>
            <a:noFill/>
          </a:ln>
        </p:spPr>
      </p:pic>
      <p:pic>
        <p:nvPicPr>
          <p:cNvPr id="13" name="Picture 12" descr="H:\Projects\Positive Behavioral Supports\Logos\smallDoelogo.jpg"/>
          <p:cNvPicPr/>
          <p:nvPr/>
        </p:nvPicPr>
        <p:blipFill>
          <a:blip r:embed="rId3"/>
          <a:srcRect/>
          <a:stretch>
            <a:fillRect/>
          </a:stretch>
        </p:blipFill>
        <p:spPr bwMode="auto">
          <a:xfrm>
            <a:off x="36632473" y="1062501"/>
            <a:ext cx="3667125" cy="3749675"/>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pic>
      <p:sp>
        <p:nvSpPr>
          <p:cNvPr id="15" name="Rectangle 5"/>
          <p:cNvSpPr>
            <a:spLocks noChangeArrowheads="1"/>
          </p:cNvSpPr>
          <p:nvPr/>
        </p:nvSpPr>
        <p:spPr bwMode="auto">
          <a:xfrm>
            <a:off x="831853" y="18813527"/>
            <a:ext cx="7337146" cy="12741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indent="-457200">
              <a:spcAft>
                <a:spcPts val="1800"/>
              </a:spcAft>
              <a:buFontTx/>
              <a:buChar char="•"/>
            </a:pPr>
            <a:r>
              <a:rPr lang="en-US" sz="3600" dirty="0"/>
              <a:t>Students with disabilities </a:t>
            </a:r>
            <a:r>
              <a:rPr lang="en-US" sz="3600" dirty="0" smtClean="0"/>
              <a:t>are more </a:t>
            </a:r>
            <a:r>
              <a:rPr lang="en-US" sz="3600" dirty="0"/>
              <a:t>likely to be bullied than students without </a:t>
            </a:r>
            <a:r>
              <a:rPr lang="en-US" sz="3600" dirty="0" smtClean="0"/>
              <a:t>disabilities although victimization rates have varied greatly, </a:t>
            </a:r>
            <a:r>
              <a:rPr lang="en-US" sz="3600" smtClean="0"/>
              <a:t>ranging from </a:t>
            </a:r>
            <a:r>
              <a:rPr lang="en-US" sz="3600" dirty="0"/>
              <a:t>0</a:t>
            </a:r>
            <a:r>
              <a:rPr lang="en-US" sz="3600" smtClean="0"/>
              <a:t>% </a:t>
            </a:r>
            <a:r>
              <a:rPr lang="en-US" sz="3600" dirty="0" smtClean="0"/>
              <a:t>to 100% (Rose et al., 2010)</a:t>
            </a:r>
            <a:r>
              <a:rPr lang="en-US" sz="3600" dirty="0"/>
              <a:t>.</a:t>
            </a:r>
          </a:p>
          <a:p>
            <a:pPr marL="457200" indent="-457200">
              <a:spcAft>
                <a:spcPts val="1800"/>
              </a:spcAft>
              <a:buFontTx/>
              <a:buChar char="•"/>
            </a:pPr>
            <a:r>
              <a:rPr lang="en-US" sz="3600" dirty="0" smtClean="0"/>
              <a:t>In general, students with ED, </a:t>
            </a:r>
            <a:r>
              <a:rPr lang="en-US" sz="3600" dirty="0"/>
              <a:t>autism spectrum </a:t>
            </a:r>
            <a:r>
              <a:rPr lang="en-US" sz="3600" dirty="0" smtClean="0"/>
              <a:t>disorders (ASD), </a:t>
            </a:r>
            <a:r>
              <a:rPr lang="en-US" sz="3600" dirty="0"/>
              <a:t>and attention deficit hyperactivity </a:t>
            </a:r>
            <a:r>
              <a:rPr lang="en-US" sz="3600" dirty="0" smtClean="0"/>
              <a:t>disorder (ADHD) experience the highest rates </a:t>
            </a:r>
            <a:r>
              <a:rPr lang="en-US" sz="3600" dirty="0"/>
              <a:t>of victimization </a:t>
            </a:r>
            <a:r>
              <a:rPr lang="en-US" sz="3600" dirty="0" smtClean="0"/>
              <a:t>(</a:t>
            </a:r>
            <a:r>
              <a:rPr lang="en-US" sz="3600" dirty="0"/>
              <a:t>Swearer, Wang, </a:t>
            </a:r>
            <a:r>
              <a:rPr lang="en-US" sz="3600" dirty="0" err="1"/>
              <a:t>Maag</a:t>
            </a:r>
            <a:r>
              <a:rPr lang="en-US" sz="3600" dirty="0"/>
              <a:t>, </a:t>
            </a:r>
            <a:r>
              <a:rPr lang="en-US" sz="3600" dirty="0" err="1"/>
              <a:t>Siebecker</a:t>
            </a:r>
            <a:r>
              <a:rPr lang="en-US" sz="3600" dirty="0"/>
              <a:t>, &amp; </a:t>
            </a:r>
            <a:r>
              <a:rPr lang="en-US" sz="3600" dirty="0" err="1"/>
              <a:t>Frerichs</a:t>
            </a:r>
            <a:r>
              <a:rPr lang="en-US" sz="3600" dirty="0"/>
              <a:t>, </a:t>
            </a:r>
            <a:r>
              <a:rPr lang="en-US" sz="3600" dirty="0" smtClean="0"/>
              <a:t>2012).  This is likely because those are at higher </a:t>
            </a:r>
            <a:r>
              <a:rPr lang="en-US" sz="3600" dirty="0"/>
              <a:t>risk </a:t>
            </a:r>
            <a:r>
              <a:rPr lang="en-US" sz="3600" dirty="0" smtClean="0"/>
              <a:t>for internalizing </a:t>
            </a:r>
            <a:r>
              <a:rPr lang="en-US" sz="3600" dirty="0"/>
              <a:t>and externalizing behavior problems and social skills </a:t>
            </a:r>
            <a:r>
              <a:rPr lang="en-US" sz="3600" dirty="0" smtClean="0"/>
              <a:t>difficulties.</a:t>
            </a:r>
          </a:p>
          <a:p>
            <a:pPr marL="457200" indent="-457200">
              <a:spcAft>
                <a:spcPts val="1800"/>
              </a:spcAft>
              <a:buFontTx/>
              <a:buChar char="•"/>
            </a:pPr>
            <a:r>
              <a:rPr lang="en-US" sz="3600" dirty="0" smtClean="0"/>
              <a:t>Previous </a:t>
            </a:r>
            <a:r>
              <a:rPr lang="en-US" sz="3600" dirty="0"/>
              <a:t>studies have differed in </a:t>
            </a:r>
            <a:r>
              <a:rPr lang="en-US" sz="3600" dirty="0" smtClean="0"/>
              <a:t>measures </a:t>
            </a:r>
            <a:r>
              <a:rPr lang="en-US" sz="3600" dirty="0"/>
              <a:t>used to define and quantify bullying, which also may contribute to the wide range of victimization rates in past </a:t>
            </a:r>
            <a:r>
              <a:rPr lang="en-US" sz="3600" dirty="0" smtClean="0"/>
              <a:t>research.</a:t>
            </a:r>
            <a:endParaRPr lang="en-US" sz="3600" dirty="0"/>
          </a:p>
        </p:txBody>
      </p:sp>
      <p:sp>
        <p:nvSpPr>
          <p:cNvPr id="16" name="Rectangle 24"/>
          <p:cNvSpPr>
            <a:spLocks noChangeArrowheads="1"/>
          </p:cNvSpPr>
          <p:nvPr/>
        </p:nvSpPr>
        <p:spPr bwMode="auto">
          <a:xfrm>
            <a:off x="9442481" y="6815527"/>
            <a:ext cx="21697124" cy="9541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1200"/>
              </a:spcAft>
            </a:pPr>
            <a:r>
              <a:rPr lang="en-US" sz="3600" dirty="0"/>
              <a:t>12,402 participants (902 parents/guardians of students with disabilities and 11,500 parents/guardians of students without disabilities) from 74 elementary schools in </a:t>
            </a:r>
            <a:r>
              <a:rPr lang="en-US" sz="3600" dirty="0" smtClean="0"/>
              <a:t>Delaware.</a:t>
            </a:r>
          </a:p>
          <a:p>
            <a:pPr>
              <a:spcBef>
                <a:spcPts val="1200"/>
              </a:spcBef>
              <a:spcAft>
                <a:spcPts val="1200"/>
              </a:spcAft>
            </a:pPr>
            <a:r>
              <a:rPr lang="en-US" sz="3600" dirty="0" smtClean="0"/>
              <a:t>Bully </a:t>
            </a:r>
            <a:r>
              <a:rPr lang="en-US" sz="3600" dirty="0"/>
              <a:t>victimization was assessed </a:t>
            </a:r>
            <a:r>
              <a:rPr lang="en-US" sz="3600" dirty="0" smtClean="0"/>
              <a:t>using two methods.</a:t>
            </a:r>
          </a:p>
          <a:p>
            <a:pPr marL="1387475" indent="-514350">
              <a:spcAft>
                <a:spcPts val="1200"/>
              </a:spcAft>
              <a:buFont typeface="+mj-lt"/>
              <a:buAutoNum type="arabicPeriod"/>
            </a:pPr>
            <a:r>
              <a:rPr lang="en-US" sz="3600" dirty="0" smtClean="0"/>
              <a:t>A modified version of the Adolescent Peer Relations Instrument: Bully/Target Scale (B/TS; Marsh et al., 2011), which consisted of verbal, physical, and social/relational subscales (4 items for each subscale).</a:t>
            </a:r>
          </a:p>
          <a:p>
            <a:pPr marL="1387475" indent="-514350">
              <a:spcAft>
                <a:spcPts val="1200"/>
              </a:spcAft>
              <a:buFont typeface="+mj-lt"/>
              <a:buAutoNum type="arabicPeriod"/>
            </a:pPr>
            <a:r>
              <a:rPr lang="en-US" sz="3600" dirty="0" smtClean="0"/>
              <a:t>A global bullying victimization item: “My child was bullied in this school.”</a:t>
            </a:r>
          </a:p>
          <a:p>
            <a:pPr>
              <a:spcBef>
                <a:spcPts val="1200"/>
              </a:spcBef>
              <a:spcAft>
                <a:spcPts val="1200"/>
              </a:spcAft>
            </a:pPr>
            <a:r>
              <a:rPr lang="en-US" sz="3600" dirty="0" smtClean="0"/>
              <a:t>Response choices for all items were: “Never,” “Sometimes,” “Once or twice a month,” “Once a week,” “Several times a week,” and “Everyday.”</a:t>
            </a:r>
          </a:p>
          <a:p>
            <a:pPr>
              <a:spcBef>
                <a:spcPts val="1200"/>
              </a:spcBef>
              <a:spcAft>
                <a:spcPts val="1200"/>
              </a:spcAft>
            </a:pPr>
            <a:r>
              <a:rPr lang="en-US" sz="3600" dirty="0" smtClean="0"/>
              <a:t>Based on the global bullying item, victimization status </a:t>
            </a:r>
            <a:r>
              <a:rPr lang="en-US" sz="3600" dirty="0"/>
              <a:t>was determined </a:t>
            </a:r>
            <a:r>
              <a:rPr lang="en-US" sz="3600" dirty="0" smtClean="0"/>
              <a:t>using two methods: </a:t>
            </a:r>
          </a:p>
          <a:p>
            <a:pPr marL="1387475" indent="-514350">
              <a:spcAft>
                <a:spcPts val="1200"/>
              </a:spcAft>
              <a:buFont typeface="+mj-lt"/>
              <a:buAutoNum type="arabicPeriod"/>
            </a:pPr>
            <a:r>
              <a:rPr lang="en-US" sz="3600" dirty="0" smtClean="0">
                <a:ea typeface="ＭＳ Ｐゴシック" charset="0"/>
                <a:cs typeface="ＭＳ Ｐゴシック" charset="0"/>
              </a:rPr>
              <a:t>Responses </a:t>
            </a:r>
            <a:r>
              <a:rPr lang="en-US" sz="3600" dirty="0">
                <a:ea typeface="ＭＳ Ｐゴシック" charset="0"/>
                <a:cs typeface="ＭＳ Ｐゴシック" charset="0"/>
              </a:rPr>
              <a:t>of “never” </a:t>
            </a:r>
            <a:r>
              <a:rPr lang="en-US" sz="3600" dirty="0" smtClean="0">
                <a:ea typeface="ＭＳ Ｐゴシック" charset="0"/>
                <a:cs typeface="ＭＳ Ｐゴシック" charset="0"/>
              </a:rPr>
              <a:t>the global bullying item classified </a:t>
            </a:r>
            <a:r>
              <a:rPr lang="en-US" sz="3600" dirty="0">
                <a:ea typeface="ＭＳ Ｐゴシック" charset="0"/>
                <a:cs typeface="ＭＳ Ｐゴシック" charset="0"/>
              </a:rPr>
              <a:t>the student as a non-victim. Responses of “sometimes” or higher classified the student as a </a:t>
            </a:r>
            <a:r>
              <a:rPr lang="en-US" sz="3600" dirty="0" smtClean="0">
                <a:ea typeface="ＭＳ Ｐゴシック" charset="0"/>
                <a:cs typeface="ＭＳ Ｐゴシック" charset="0"/>
              </a:rPr>
              <a:t>victim.</a:t>
            </a:r>
          </a:p>
          <a:p>
            <a:pPr marL="1387475" indent="-514350">
              <a:spcAft>
                <a:spcPts val="1200"/>
              </a:spcAft>
              <a:buFont typeface="+mj-lt"/>
              <a:buAutoNum type="arabicPeriod"/>
            </a:pPr>
            <a:r>
              <a:rPr lang="en-US" sz="3600" dirty="0" smtClean="0">
                <a:ea typeface="ＭＳ Ｐゴシック" charset="0"/>
                <a:cs typeface="ＭＳ Ｐゴシック" charset="0"/>
              </a:rPr>
              <a:t>Responses </a:t>
            </a:r>
            <a:r>
              <a:rPr lang="en-US" sz="3600" dirty="0">
                <a:ea typeface="ＭＳ Ｐゴシック" charset="0"/>
                <a:cs typeface="ＭＳ Ｐゴシック" charset="0"/>
              </a:rPr>
              <a:t>of “never” or “</a:t>
            </a:r>
            <a:r>
              <a:rPr lang="en-US" sz="3600" dirty="0" smtClean="0">
                <a:ea typeface="ＭＳ Ｐゴシック" charset="0"/>
                <a:cs typeface="ＭＳ Ｐゴシック" charset="0"/>
              </a:rPr>
              <a:t>sometimes” classified </a:t>
            </a:r>
            <a:r>
              <a:rPr lang="en-US" sz="3600" dirty="0">
                <a:ea typeface="ＭＳ Ｐゴシック" charset="0"/>
                <a:cs typeface="ＭＳ Ｐゴシック" charset="0"/>
              </a:rPr>
              <a:t>the student as a non-victim. Responses of “once or twice a month” or higher classified the student as a victim.</a:t>
            </a:r>
          </a:p>
          <a:p>
            <a:pPr marL="457200" indent="-457200">
              <a:buFontTx/>
              <a:buChar char="•"/>
            </a:pPr>
            <a:endParaRPr lang="en-US" sz="3200" dirty="0"/>
          </a:p>
        </p:txBody>
      </p:sp>
      <p:graphicFrame>
        <p:nvGraphicFramePr>
          <p:cNvPr id="19" name="Table 18"/>
          <p:cNvGraphicFramePr>
            <a:graphicFrameLocks noGrp="1"/>
          </p:cNvGraphicFramePr>
          <p:nvPr>
            <p:extLst>
              <p:ext uri="{D42A27DB-BD31-4B8C-83A1-F6EECF244321}">
                <p14:modId xmlns:p14="http://schemas.microsoft.com/office/powerpoint/2010/main" val="1509193567"/>
              </p:ext>
            </p:extLst>
          </p:nvPr>
        </p:nvGraphicFramePr>
        <p:xfrm>
          <a:off x="9759569" y="19612054"/>
          <a:ext cx="8698552" cy="11177963"/>
        </p:xfrm>
        <a:graphic>
          <a:graphicData uri="http://schemas.openxmlformats.org/drawingml/2006/table">
            <a:tbl>
              <a:tblPr/>
              <a:tblGrid>
                <a:gridCol w="3245231"/>
                <a:gridCol w="1041400"/>
                <a:gridCol w="1881372"/>
                <a:gridCol w="2530549"/>
              </a:tblGrid>
              <a:tr h="595604">
                <a:tc rowSpan="2">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a:ea typeface="MS PGothic" charset="0"/>
                          <a:cs typeface="Calibri"/>
                        </a:rPr>
                        <a:t>Disability </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rowSpan="2">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a:ea typeface="MS PGothic" charset="0"/>
                          <a:cs typeface="Calibri"/>
                        </a:rPr>
                        <a:t>n</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gridSpan="2">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a:ea typeface="MS PGothic" charset="0"/>
                          <a:cs typeface="Calibri"/>
                        </a:rPr>
                        <a:t>Odds Ratio</a:t>
                      </a:r>
                    </a:p>
                  </a:txBody>
                  <a:tcPr marL="68580" marR="68580" marT="0" marB="0"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hMerge="1">
                  <a:txBody>
                    <a:bodyPr/>
                    <a:lstStyle/>
                    <a:p>
                      <a:endParaRPr lang="en-US"/>
                    </a:p>
                  </a:txBody>
                  <a:tcPr/>
                </a:tc>
              </a:tr>
              <a:tr h="1787460">
                <a:tc vMerge="1">
                  <a:txBody>
                    <a:bodyPr/>
                    <a:lstStyle/>
                    <a:p>
                      <a:endParaRPr lang="en-US"/>
                    </a:p>
                  </a:txBody>
                  <a:tcPr/>
                </a:tc>
                <a:tc vMerge="1">
                  <a:txBody>
                    <a:bodyPr/>
                    <a:lstStyle/>
                    <a:p>
                      <a:endParaRPr lang="en-US"/>
                    </a:p>
                  </a:txBody>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ja-JP" altLang="en-US" sz="3200" b="1" i="0" u="none" strike="noStrike" cap="none" normalizeH="0" baseline="0" dirty="0">
                          <a:ln>
                            <a:noFill/>
                          </a:ln>
                          <a:solidFill>
                            <a:srgbClr val="000000"/>
                          </a:solidFill>
                          <a:effectLst/>
                          <a:latin typeface="Calibri"/>
                          <a:ea typeface="MS PGothic" charset="0"/>
                          <a:cs typeface="Calibri"/>
                        </a:rPr>
                        <a:t>“</a:t>
                      </a:r>
                      <a:r>
                        <a:rPr kumimoji="0" lang="en-US" altLang="ja-JP" sz="3200" b="1" i="0" u="none" strike="noStrike" cap="none" normalizeH="0" baseline="0" dirty="0">
                          <a:ln>
                            <a:noFill/>
                          </a:ln>
                          <a:solidFill>
                            <a:srgbClr val="000000"/>
                          </a:solidFill>
                          <a:effectLst/>
                          <a:latin typeface="Calibri"/>
                          <a:ea typeface="MS PGothic" charset="0"/>
                          <a:cs typeface="Calibri"/>
                        </a:rPr>
                        <a:t>Never</a:t>
                      </a:r>
                      <a:r>
                        <a:rPr kumimoji="0" lang="ja-JP" altLang="en-US" sz="3200" b="1" i="0" u="none" strike="noStrike" cap="none" normalizeH="0" baseline="0" dirty="0">
                          <a:ln>
                            <a:noFill/>
                          </a:ln>
                          <a:solidFill>
                            <a:srgbClr val="000000"/>
                          </a:solidFill>
                          <a:effectLst/>
                          <a:latin typeface="Calibri"/>
                          <a:ea typeface="MS PGothic" charset="0"/>
                          <a:cs typeface="Calibri"/>
                        </a:rPr>
                        <a:t>”</a:t>
                      </a:r>
                      <a:r>
                        <a:rPr kumimoji="0" lang="en-US" altLang="ja-JP" sz="3200" b="1" i="0" u="none" strike="noStrike" cap="none" normalizeH="0" baseline="0" dirty="0">
                          <a:ln>
                            <a:noFill/>
                          </a:ln>
                          <a:solidFill>
                            <a:srgbClr val="000000"/>
                          </a:solidFill>
                          <a:effectLst/>
                          <a:latin typeface="Calibri"/>
                          <a:ea typeface="MS PGothic" charset="0"/>
                          <a:cs typeface="Calibri"/>
                        </a:rPr>
                        <a:t> as Non-victim</a:t>
                      </a:r>
                      <a:endParaRPr kumimoji="0" lang="en-US" sz="3200" b="1" i="0" u="none" strike="noStrike" cap="none" normalizeH="0" baseline="0" dirty="0">
                        <a:ln>
                          <a:noFill/>
                        </a:ln>
                        <a:solidFill>
                          <a:srgbClr val="000000"/>
                        </a:solidFill>
                        <a:effectLst/>
                        <a:latin typeface="Calibri"/>
                        <a:ea typeface="MS PGothic" charset="0"/>
                        <a:cs typeface="Calibri"/>
                      </a:endParaRP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ja-JP" altLang="en-US" sz="3200" b="1" i="0" u="none" strike="noStrike" cap="none" normalizeH="0" baseline="0" dirty="0">
                          <a:ln>
                            <a:noFill/>
                          </a:ln>
                          <a:solidFill>
                            <a:srgbClr val="000000"/>
                          </a:solidFill>
                          <a:effectLst/>
                          <a:latin typeface="Calibri"/>
                          <a:ea typeface="MS PGothic" charset="0"/>
                          <a:cs typeface="Calibri"/>
                        </a:rPr>
                        <a:t>“</a:t>
                      </a:r>
                      <a:r>
                        <a:rPr kumimoji="0" lang="en-US" altLang="ja-JP" sz="3200" b="1" i="0" u="none" strike="noStrike" cap="none" normalizeH="0" baseline="0" dirty="0">
                          <a:ln>
                            <a:noFill/>
                          </a:ln>
                          <a:solidFill>
                            <a:srgbClr val="000000"/>
                          </a:solidFill>
                          <a:effectLst/>
                          <a:latin typeface="Calibri"/>
                          <a:ea typeface="MS PGothic" charset="0"/>
                          <a:cs typeface="Calibri"/>
                        </a:rPr>
                        <a:t>Never</a:t>
                      </a:r>
                      <a:r>
                        <a:rPr kumimoji="0" lang="ja-JP" altLang="en-US" sz="3200" b="1" i="0" u="none" strike="noStrike" cap="none" normalizeH="0" baseline="0" dirty="0">
                          <a:ln>
                            <a:noFill/>
                          </a:ln>
                          <a:solidFill>
                            <a:srgbClr val="000000"/>
                          </a:solidFill>
                          <a:effectLst/>
                          <a:latin typeface="Calibri"/>
                          <a:ea typeface="MS PGothic" charset="0"/>
                          <a:cs typeface="Calibri"/>
                        </a:rPr>
                        <a:t>”</a:t>
                      </a:r>
                      <a:r>
                        <a:rPr kumimoji="0" lang="en-US" altLang="ja-JP" sz="3200" b="1" i="0" u="none" strike="noStrike" cap="none" normalizeH="0" baseline="0" dirty="0">
                          <a:ln>
                            <a:noFill/>
                          </a:ln>
                          <a:solidFill>
                            <a:srgbClr val="000000"/>
                          </a:solidFill>
                          <a:effectLst/>
                          <a:latin typeface="Calibri"/>
                          <a:ea typeface="MS PGothic" charset="0"/>
                          <a:cs typeface="Calibri"/>
                        </a:rPr>
                        <a:t> and </a:t>
                      </a:r>
                      <a:r>
                        <a:rPr kumimoji="0" lang="ja-JP" altLang="en-US" sz="3200" b="1" i="0" u="none" strike="noStrike" cap="none" normalizeH="0" baseline="0" dirty="0">
                          <a:ln>
                            <a:noFill/>
                          </a:ln>
                          <a:solidFill>
                            <a:srgbClr val="000000"/>
                          </a:solidFill>
                          <a:effectLst/>
                          <a:latin typeface="Calibri"/>
                          <a:ea typeface="MS PGothic" charset="0"/>
                          <a:cs typeface="Calibri"/>
                        </a:rPr>
                        <a:t>“</a:t>
                      </a:r>
                      <a:r>
                        <a:rPr kumimoji="0" lang="en-US" altLang="ja-JP" sz="3200" b="1" i="0" u="none" strike="noStrike" cap="none" normalizeH="0" baseline="0" dirty="0">
                          <a:ln>
                            <a:noFill/>
                          </a:ln>
                          <a:solidFill>
                            <a:srgbClr val="000000"/>
                          </a:solidFill>
                          <a:effectLst/>
                          <a:latin typeface="Calibri"/>
                          <a:ea typeface="MS PGothic" charset="0"/>
                          <a:cs typeface="Calibri"/>
                        </a:rPr>
                        <a:t>Sometimes</a:t>
                      </a:r>
                      <a:r>
                        <a:rPr kumimoji="0" lang="ja-JP" altLang="en-US" sz="3200" b="1" i="0" u="none" strike="noStrike" cap="none" normalizeH="0" baseline="0" dirty="0">
                          <a:ln>
                            <a:noFill/>
                          </a:ln>
                          <a:solidFill>
                            <a:srgbClr val="000000"/>
                          </a:solidFill>
                          <a:effectLst/>
                          <a:latin typeface="Calibri"/>
                          <a:ea typeface="MS PGothic" charset="0"/>
                          <a:cs typeface="Calibri"/>
                        </a:rPr>
                        <a:t>”</a:t>
                      </a:r>
                      <a:r>
                        <a:rPr kumimoji="0" lang="en-US" altLang="ja-JP" sz="3200" b="1" i="0" u="none" strike="noStrike" cap="none" normalizeH="0" baseline="0" dirty="0">
                          <a:ln>
                            <a:noFill/>
                          </a:ln>
                          <a:solidFill>
                            <a:srgbClr val="000000"/>
                          </a:solidFill>
                          <a:effectLst/>
                          <a:latin typeface="Calibri"/>
                          <a:ea typeface="MS PGothic" charset="0"/>
                          <a:cs typeface="Calibri"/>
                        </a:rPr>
                        <a:t> as Non-victim</a:t>
                      </a:r>
                      <a:endParaRPr kumimoji="0" lang="en-US" sz="3200" b="1" i="0" u="none" strike="noStrike" cap="none" normalizeH="0" baseline="0" dirty="0">
                        <a:ln>
                          <a:noFill/>
                        </a:ln>
                        <a:solidFill>
                          <a:srgbClr val="000000"/>
                        </a:solidFill>
                        <a:effectLst/>
                        <a:latin typeface="Calibri"/>
                        <a:ea typeface="MS PGothic" charset="0"/>
                        <a:cs typeface="Calibri"/>
                      </a:endParaRP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r>
              <a:tr h="1347381">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a:ea typeface="MS PGothic" charset="0"/>
                          <a:cs typeface="Calibri"/>
                        </a:rPr>
                        <a:t>Specific Learning Disability</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Calibri"/>
                          <a:ea typeface="MS PGothic" charset="0"/>
                          <a:cs typeface="Calibri"/>
                        </a:rPr>
                        <a:t>287</a:t>
                      </a:r>
                      <a:endParaRPr kumimoji="0" lang="en-US" sz="3200" b="0" i="0" u="none" strike="noStrike" cap="none" normalizeH="0" baseline="0" dirty="0">
                        <a:ln>
                          <a:noFill/>
                        </a:ln>
                        <a:solidFill>
                          <a:srgbClr val="000000"/>
                        </a:solidFill>
                        <a:effectLst/>
                        <a:latin typeface="Calibri"/>
                        <a:ea typeface="MS PGothic" charset="0"/>
                        <a:cs typeface="Calibri"/>
                      </a:endParaRP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a:ea typeface="MS PGothic" charset="0"/>
                          <a:cs typeface="Calibri"/>
                        </a:rPr>
                        <a:t>1.79**</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a:ea typeface="MS PGothic" charset="0"/>
                          <a:cs typeface="Calibri"/>
                        </a:rPr>
                        <a:t>1.19</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chemeClr val="accent1">
                        <a:lumMod val="20000"/>
                        <a:lumOff val="80000"/>
                      </a:schemeClr>
                    </a:solidFill>
                  </a:tcPr>
                </a:tc>
              </a:tr>
              <a:tr h="1191208">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a:ea typeface="MS PGothic" charset="0"/>
                          <a:cs typeface="Calibri"/>
                        </a:rPr>
                        <a:t>Other Health Impairment (e.g. ADHD)</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Calibri"/>
                          <a:ea typeface="MS PGothic" charset="0"/>
                          <a:cs typeface="Calibri"/>
                        </a:rPr>
                        <a:t>274</a:t>
                      </a:r>
                      <a:endParaRPr kumimoji="0" lang="en-US" sz="3200" b="0" i="0" u="none" strike="noStrike" cap="none" normalizeH="0" baseline="0" dirty="0">
                        <a:ln>
                          <a:noFill/>
                        </a:ln>
                        <a:solidFill>
                          <a:srgbClr val="000000"/>
                        </a:solidFill>
                        <a:effectLst/>
                        <a:latin typeface="Calibri"/>
                        <a:ea typeface="MS PGothic" charset="0"/>
                        <a:cs typeface="Calibri"/>
                      </a:endParaRP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rgbClr val="000000"/>
                          </a:solidFill>
                          <a:effectLst/>
                          <a:latin typeface="Calibri"/>
                          <a:ea typeface="MS PGothic" charset="0"/>
                          <a:cs typeface="Calibri"/>
                        </a:rPr>
                        <a:t>2.76**</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kern="1200" cap="none" normalizeH="0" baseline="0" dirty="0">
                          <a:ln>
                            <a:noFill/>
                          </a:ln>
                          <a:solidFill>
                            <a:srgbClr val="000000"/>
                          </a:solidFill>
                          <a:effectLst/>
                          <a:latin typeface="Calibri"/>
                          <a:ea typeface="MS PGothic" charset="0"/>
                          <a:cs typeface="Calibri"/>
                        </a:rPr>
                        <a:t>1.23</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r>
              <a:tr h="1225244">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a:ea typeface="MS PGothic" charset="0"/>
                          <a:cs typeface="Calibri"/>
                        </a:rPr>
                        <a:t>Speech/Language Impairment</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Calibri"/>
                          <a:ea typeface="MS PGothic" charset="0"/>
                          <a:cs typeface="Calibri"/>
                        </a:rPr>
                        <a:t>229</a:t>
                      </a:r>
                      <a:endParaRPr kumimoji="0" lang="en-US" sz="3200" b="0" i="0" u="none" strike="noStrike" cap="none" normalizeH="0" baseline="0" dirty="0">
                        <a:ln>
                          <a:noFill/>
                        </a:ln>
                        <a:solidFill>
                          <a:srgbClr val="000000"/>
                        </a:solidFill>
                        <a:effectLst/>
                        <a:latin typeface="Calibri"/>
                        <a:ea typeface="MS PGothic" charset="0"/>
                        <a:cs typeface="Calibri"/>
                      </a:endParaRP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a:ea typeface="MS PGothic" charset="0"/>
                          <a:cs typeface="Calibri"/>
                        </a:rPr>
                        <a:t>1.80*</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a:ea typeface="MS PGothic" charset="0"/>
                          <a:cs typeface="Calibri"/>
                        </a:rPr>
                        <a:t>1.7</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r>
              <a:tr h="1191208">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a:ln>
                            <a:noFill/>
                          </a:ln>
                          <a:solidFill>
                            <a:srgbClr val="000000"/>
                          </a:solidFill>
                          <a:effectLst/>
                          <a:latin typeface="Calibri"/>
                          <a:ea typeface="MS PGothic" charset="0"/>
                          <a:cs typeface="Calibri"/>
                        </a:rPr>
                        <a:t>Autism Spectrum Disorder</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Calibri"/>
                          <a:ea typeface="MS PGothic" charset="0"/>
                          <a:cs typeface="Calibri"/>
                        </a:rPr>
                        <a:t>55</a:t>
                      </a:r>
                      <a:endParaRPr kumimoji="0" lang="en-US" sz="3200" b="0" i="0" u="none" strike="noStrike" cap="none" normalizeH="0" baseline="0" dirty="0">
                        <a:ln>
                          <a:noFill/>
                        </a:ln>
                        <a:solidFill>
                          <a:srgbClr val="000000"/>
                        </a:solidFill>
                        <a:effectLst/>
                        <a:latin typeface="Calibri"/>
                        <a:ea typeface="MS PGothic" charset="0"/>
                        <a:cs typeface="Calibri"/>
                      </a:endParaRP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rgbClr val="000000"/>
                          </a:solidFill>
                          <a:effectLst/>
                          <a:latin typeface="Calibri"/>
                          <a:ea typeface="MS PGothic" charset="0"/>
                          <a:cs typeface="Calibri"/>
                        </a:rPr>
                        <a:t>2.38**</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rgbClr val="000000"/>
                          </a:solidFill>
                          <a:effectLst/>
                          <a:latin typeface="Calibri"/>
                          <a:ea typeface="MS PGothic" charset="0"/>
                          <a:cs typeface="Calibri"/>
                        </a:rPr>
                        <a:t>2.0</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r>
              <a:tr h="1191208">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a:ea typeface="MS PGothic" charset="0"/>
                          <a:cs typeface="Calibri"/>
                        </a:rPr>
                        <a:t>Mild Intellectual Disability</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Calibri"/>
                          <a:ea typeface="MS PGothic" charset="0"/>
                          <a:cs typeface="Calibri"/>
                        </a:rPr>
                        <a:t>18</a:t>
                      </a:r>
                      <a:endParaRPr kumimoji="0" lang="en-US" sz="3200" b="0" i="0" u="none" strike="noStrike" cap="none" normalizeH="0" baseline="0" dirty="0">
                        <a:ln>
                          <a:noFill/>
                        </a:ln>
                        <a:solidFill>
                          <a:srgbClr val="000000"/>
                        </a:solidFill>
                        <a:effectLst/>
                        <a:latin typeface="Calibri"/>
                        <a:ea typeface="MS PGothic" charset="0"/>
                        <a:cs typeface="Calibri"/>
                      </a:endParaRP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a:ea typeface="MS PGothic" charset="0"/>
                          <a:cs typeface="Calibri"/>
                        </a:rPr>
                        <a:t>2.98*</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a:ea typeface="MS PGothic" charset="0"/>
                          <a:cs typeface="Calibri"/>
                        </a:rPr>
                        <a:t>3.69 </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r>
              <a:tr h="1260140">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a:ln>
                            <a:noFill/>
                          </a:ln>
                          <a:solidFill>
                            <a:srgbClr val="000000"/>
                          </a:solidFill>
                          <a:effectLst/>
                          <a:latin typeface="Calibri"/>
                          <a:ea typeface="MS PGothic" charset="0"/>
                          <a:cs typeface="Calibri"/>
                        </a:rPr>
                        <a:t>Hearing Impairment</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Calibri"/>
                          <a:ea typeface="MS PGothic" charset="0"/>
                          <a:cs typeface="Calibri"/>
                        </a:rPr>
                        <a:t>16</a:t>
                      </a:r>
                      <a:endParaRPr kumimoji="0" lang="en-US" sz="3200" b="0" i="0" u="none" strike="noStrike" cap="none" normalizeH="0" baseline="0" dirty="0">
                        <a:ln>
                          <a:noFill/>
                        </a:ln>
                        <a:solidFill>
                          <a:srgbClr val="000000"/>
                        </a:solidFill>
                        <a:effectLst/>
                        <a:latin typeface="Calibri"/>
                        <a:ea typeface="MS PGothic" charset="0"/>
                        <a:cs typeface="Calibri"/>
                      </a:endParaRP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a:ea typeface="MS PGothic" charset="0"/>
                          <a:cs typeface="Calibri"/>
                        </a:rPr>
                        <a:t>3.94*</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a:ln>
                            <a:noFill/>
                          </a:ln>
                          <a:solidFill>
                            <a:srgbClr val="000000"/>
                          </a:solidFill>
                          <a:effectLst/>
                          <a:latin typeface="Calibri"/>
                          <a:ea typeface="MS PGothic" charset="0"/>
                          <a:cs typeface="Calibri"/>
                        </a:rPr>
                        <a:t>1.48</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A9CCEE"/>
                    </a:solidFill>
                  </a:tcPr>
                </a:tc>
              </a:tr>
              <a:tr h="1116678">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a:ea typeface="MS PGothic" charset="0"/>
                          <a:cs typeface="Calibri"/>
                        </a:rPr>
                        <a:t>Emotional Disturbance</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Calibri"/>
                          <a:ea typeface="MS PGothic" charset="0"/>
                          <a:cs typeface="Calibri"/>
                        </a:rPr>
                        <a:t>12</a:t>
                      </a:r>
                      <a:endParaRPr kumimoji="0" lang="en-US" sz="3200" b="0" i="0" u="none" strike="noStrike" cap="none" normalizeH="0" baseline="0" dirty="0">
                        <a:ln>
                          <a:noFill/>
                        </a:ln>
                        <a:solidFill>
                          <a:srgbClr val="000000"/>
                        </a:solidFill>
                        <a:effectLst/>
                        <a:latin typeface="Calibri"/>
                        <a:ea typeface="MS PGothic" charset="0"/>
                        <a:cs typeface="Calibri"/>
                      </a:endParaRP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a:ea typeface="MS PGothic" charset="0"/>
                          <a:cs typeface="Calibri"/>
                        </a:rPr>
                        <a:t>8.07**</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c>
                  <a:txBody>
                    <a:bodyPr/>
                    <a:lstStyle/>
                    <a:p>
                      <a:pPr marL="0" marR="0" lvl="0" indent="0" algn="ctr" defTabSz="1279525"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a:ea typeface="MS PGothic" charset="0"/>
                          <a:cs typeface="Calibri"/>
                        </a:rPr>
                        <a:t>10.09**</a:t>
                      </a:r>
                    </a:p>
                  </a:txBody>
                  <a:tcPr marL="68580" marR="68580" marT="0" marB="0" anchor="ctr" horzOverflow="overflow">
                    <a:lnL w="12700" cap="flat" cmpd="sng" algn="ctr">
                      <a:solidFill>
                        <a:srgbClr val="054982"/>
                      </a:solidFill>
                      <a:prstDash val="solid"/>
                      <a:round/>
                      <a:headEnd type="none" w="med" len="med"/>
                      <a:tailEnd type="none" w="med" len="med"/>
                    </a:lnL>
                    <a:lnR w="12700" cap="flat" cmpd="sng" algn="ctr">
                      <a:solidFill>
                        <a:srgbClr val="054982"/>
                      </a:solidFill>
                      <a:prstDash val="solid"/>
                      <a:round/>
                      <a:headEnd type="none" w="med" len="med"/>
                      <a:tailEnd type="none" w="med" len="med"/>
                    </a:lnR>
                    <a:lnT w="12700" cap="flat" cmpd="sng" algn="ctr">
                      <a:solidFill>
                        <a:srgbClr val="054982"/>
                      </a:solidFill>
                      <a:prstDash val="solid"/>
                      <a:round/>
                      <a:headEnd type="none" w="med" len="med"/>
                      <a:tailEnd type="none" w="med" len="med"/>
                    </a:lnT>
                    <a:lnB w="12700" cap="flat" cmpd="sng" algn="ctr">
                      <a:solidFill>
                        <a:srgbClr val="054982"/>
                      </a:solidFill>
                      <a:prstDash val="solid"/>
                      <a:round/>
                      <a:headEnd type="none" w="med" len="med"/>
                      <a:tailEnd type="none" w="med" len="med"/>
                    </a:lnB>
                    <a:lnTlToBr>
                      <a:noFill/>
                    </a:lnTlToBr>
                    <a:lnBlToTr>
                      <a:noFill/>
                    </a:lnBlToTr>
                    <a:solidFill>
                      <a:srgbClr val="E0EBF6"/>
                    </a:solidFill>
                  </a:tcPr>
                </a:tc>
              </a:tr>
            </a:tbl>
          </a:graphicData>
        </a:graphic>
      </p:graphicFrame>
      <p:sp>
        <p:nvSpPr>
          <p:cNvPr id="21" name="Rectangle 29"/>
          <p:cNvSpPr>
            <a:spLocks noChangeArrowheads="1"/>
          </p:cNvSpPr>
          <p:nvPr/>
        </p:nvSpPr>
        <p:spPr bwMode="auto">
          <a:xfrm>
            <a:off x="9501710" y="17884013"/>
            <a:ext cx="1418778"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Aft>
                <a:spcPts val="1200"/>
              </a:spcAft>
            </a:pPr>
            <a:r>
              <a:rPr lang="en-US" sz="3200" b="1" dirty="0"/>
              <a:t>Table </a:t>
            </a:r>
            <a:r>
              <a:rPr lang="en-US" sz="3200" b="1" dirty="0" smtClean="0"/>
              <a:t>1</a:t>
            </a:r>
            <a:endParaRPr lang="en-US" sz="3200" b="1" dirty="0"/>
          </a:p>
        </p:txBody>
      </p:sp>
      <p:sp>
        <p:nvSpPr>
          <p:cNvPr id="23" name="Rectangle 29"/>
          <p:cNvSpPr>
            <a:spLocks noChangeArrowheads="1"/>
          </p:cNvSpPr>
          <p:nvPr/>
        </p:nvSpPr>
        <p:spPr bwMode="auto">
          <a:xfrm>
            <a:off x="9480184" y="18406278"/>
            <a:ext cx="869000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1200"/>
              </a:spcAft>
            </a:pPr>
            <a:r>
              <a:rPr lang="en-US" sz="3200" i="1" dirty="0"/>
              <a:t>Odds Ratios for Bullying Victimization by Disability Type</a:t>
            </a:r>
          </a:p>
        </p:txBody>
      </p:sp>
      <p:sp>
        <p:nvSpPr>
          <p:cNvPr id="24" name="Rectangle 29"/>
          <p:cNvSpPr>
            <a:spLocks noChangeArrowheads="1"/>
          </p:cNvSpPr>
          <p:nvPr/>
        </p:nvSpPr>
        <p:spPr bwMode="auto">
          <a:xfrm>
            <a:off x="9562020" y="31119344"/>
            <a:ext cx="3371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Aft>
                <a:spcPts val="1200"/>
              </a:spcAft>
            </a:pPr>
            <a:r>
              <a:rPr lang="en-US" sz="2800" i="1" dirty="0"/>
              <a:t>Note. *p &lt; .05,  **p &lt; .01</a:t>
            </a:r>
          </a:p>
        </p:txBody>
      </p:sp>
      <p:sp>
        <p:nvSpPr>
          <p:cNvPr id="25" name="Rectangle 24"/>
          <p:cNvSpPr>
            <a:spLocks noChangeArrowheads="1"/>
          </p:cNvSpPr>
          <p:nvPr/>
        </p:nvSpPr>
        <p:spPr bwMode="auto">
          <a:xfrm>
            <a:off x="32435800" y="13464046"/>
            <a:ext cx="9934799" cy="1163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indent="-457200">
              <a:spcAft>
                <a:spcPts val="1200"/>
              </a:spcAft>
              <a:buFontTx/>
              <a:buChar char="•"/>
            </a:pPr>
            <a:r>
              <a:rPr lang="en-US" sz="3600" dirty="0" smtClean="0"/>
              <a:t>Students </a:t>
            </a:r>
            <a:r>
              <a:rPr lang="en-US" sz="3600" dirty="0"/>
              <a:t>with disabilities </a:t>
            </a:r>
            <a:r>
              <a:rPr lang="en-US" sz="3600" dirty="0" smtClean="0"/>
              <a:t>experience greater </a:t>
            </a:r>
            <a:r>
              <a:rPr lang="en-US" sz="3600" dirty="0"/>
              <a:t>risk of being bullied than students without </a:t>
            </a:r>
            <a:r>
              <a:rPr lang="en-US" sz="3600" dirty="0" smtClean="0"/>
              <a:t>disabilities, but only when “sometimes” is not included in the criteria for identifying students as victims.</a:t>
            </a:r>
          </a:p>
          <a:p>
            <a:pPr marL="457200" indent="-457200">
              <a:spcAft>
                <a:spcPts val="1200"/>
              </a:spcAft>
              <a:buFontTx/>
              <a:buChar char="•"/>
            </a:pPr>
            <a:r>
              <a:rPr lang="en-US" sz="3600" dirty="0"/>
              <a:t>Regardless of criteria used, students with emotional disturbance are at greatest risk of being </a:t>
            </a:r>
            <a:r>
              <a:rPr lang="en-US" sz="3600" dirty="0" smtClean="0"/>
              <a:t>bullied </a:t>
            </a:r>
            <a:r>
              <a:rPr lang="en-US" sz="3600" dirty="0"/>
              <a:t>and additional </a:t>
            </a:r>
            <a:r>
              <a:rPr lang="en-US" sz="3600" dirty="0" smtClean="0"/>
              <a:t>prevention efforts should therefore be </a:t>
            </a:r>
            <a:r>
              <a:rPr lang="en-US" sz="3600" dirty="0"/>
              <a:t>considered for this </a:t>
            </a:r>
            <a:r>
              <a:rPr lang="en-US" sz="3600" dirty="0" smtClean="0"/>
              <a:t>population. </a:t>
            </a:r>
          </a:p>
          <a:p>
            <a:pPr marL="457200" indent="-457200">
              <a:spcAft>
                <a:spcPts val="1200"/>
              </a:spcAft>
              <a:buFontTx/>
              <a:buChar char="•"/>
            </a:pPr>
            <a:r>
              <a:rPr lang="en-US" sz="3600" dirty="0" smtClean="0"/>
              <a:t>Including </a:t>
            </a:r>
            <a:r>
              <a:rPr lang="en-US" sz="3600" dirty="0"/>
              <a:t>“sometimes” in the identification criteria for bullying victimization is likely to greatly exhaust resources for interventions in most </a:t>
            </a:r>
            <a:r>
              <a:rPr lang="en-US" sz="3600" dirty="0" smtClean="0"/>
              <a:t>schools</a:t>
            </a:r>
            <a:r>
              <a:rPr lang="en-US" sz="3600" dirty="0"/>
              <a:t> </a:t>
            </a:r>
            <a:r>
              <a:rPr lang="en-US" sz="3600" dirty="0" smtClean="0"/>
              <a:t>(i.e., resources beyond Tier 1). This is especially true when the criteria includes responses to individual items tapping verbal bullying.</a:t>
            </a:r>
            <a:endParaRPr lang="en-US" sz="3600" dirty="0"/>
          </a:p>
          <a:p>
            <a:pPr marL="457200" indent="-457200">
              <a:spcAft>
                <a:spcPts val="1200"/>
              </a:spcAft>
              <a:buFontTx/>
              <a:buChar char="•"/>
            </a:pPr>
            <a:r>
              <a:rPr lang="en-US" sz="3600" dirty="0" smtClean="0"/>
              <a:t>Schools might want to consider students as “victims of bullying” only when the experienced bullying is repetitive and over time (i.e., not “sometimes”) (Stolberg &amp; </a:t>
            </a:r>
            <a:r>
              <a:rPr lang="en-US" sz="3600" dirty="0" err="1" smtClean="0"/>
              <a:t>Olweus</a:t>
            </a:r>
            <a:r>
              <a:rPr lang="en-US" sz="3600" dirty="0" smtClean="0"/>
              <a:t>, 2002).</a:t>
            </a:r>
          </a:p>
        </p:txBody>
      </p:sp>
      <p:sp>
        <p:nvSpPr>
          <p:cNvPr id="27" name="TextBox 4"/>
          <p:cNvSpPr txBox="1">
            <a:spLocks noChangeArrowheads="1"/>
          </p:cNvSpPr>
          <p:nvPr/>
        </p:nvSpPr>
        <p:spPr bwMode="auto">
          <a:xfrm>
            <a:off x="19342458" y="18786059"/>
            <a:ext cx="5435534" cy="1077218"/>
          </a:xfrm>
          <a:prstGeom prst="rect">
            <a:avLst/>
          </a:prstGeom>
          <a:solidFill>
            <a:schemeClr val="accent2">
              <a:lumMod val="40000"/>
              <a:lumOff val="60000"/>
            </a:schemeClr>
          </a:solidFill>
          <a:ln w="38100">
            <a:solidFill>
              <a:srgbClr val="56629C"/>
            </a:solidFill>
            <a:miter lim="800000"/>
            <a:headEnd/>
            <a:tailEnd/>
          </a:ln>
        </p:spPr>
        <p:txBody>
          <a:bodyPr wrap="square">
            <a:spAutoFit/>
          </a:bodyPr>
          <a:lstStyle>
            <a:lvl1pPr eaLnBrk="0" hangingPunct="0">
              <a:defRPr sz="2900">
                <a:solidFill>
                  <a:schemeClr val="tx1"/>
                </a:solidFill>
                <a:latin typeface="Arial Narrow" charset="0"/>
                <a:ea typeface="MS PGothic" charset="0"/>
                <a:cs typeface="MS PGothic" charset="0"/>
              </a:defRPr>
            </a:lvl1pPr>
            <a:lvl2pPr marL="742950" indent="-285750" eaLnBrk="0" hangingPunct="0">
              <a:defRPr sz="2900">
                <a:solidFill>
                  <a:schemeClr val="tx1"/>
                </a:solidFill>
                <a:latin typeface="Arial Narrow" charset="0"/>
                <a:ea typeface="MS PGothic" charset="0"/>
                <a:cs typeface="MS PGothic" charset="0"/>
              </a:defRPr>
            </a:lvl2pPr>
            <a:lvl3pPr marL="1143000" indent="-228600" eaLnBrk="0" hangingPunct="0">
              <a:defRPr sz="2900">
                <a:solidFill>
                  <a:schemeClr val="tx1"/>
                </a:solidFill>
                <a:latin typeface="Arial Narrow" charset="0"/>
                <a:ea typeface="MS PGothic" charset="0"/>
                <a:cs typeface="MS PGothic" charset="0"/>
              </a:defRPr>
            </a:lvl3pPr>
            <a:lvl4pPr marL="1600200" indent="-228600" eaLnBrk="0" hangingPunct="0">
              <a:defRPr sz="2900">
                <a:solidFill>
                  <a:schemeClr val="tx1"/>
                </a:solidFill>
                <a:latin typeface="Arial Narrow" charset="0"/>
                <a:ea typeface="MS PGothic" charset="0"/>
                <a:cs typeface="MS PGothic" charset="0"/>
              </a:defRPr>
            </a:lvl4pPr>
            <a:lvl5pPr marL="2057400" indent="-228600" eaLnBrk="0" hangingPunct="0">
              <a:defRPr sz="2900">
                <a:solidFill>
                  <a:schemeClr val="tx1"/>
                </a:solidFill>
                <a:latin typeface="Arial Narrow" charset="0"/>
                <a:ea typeface="MS PGothic" charset="0"/>
                <a:cs typeface="MS PGothic" charset="0"/>
              </a:defRPr>
            </a:lvl5pPr>
            <a:lvl6pPr marL="2514600" indent="-228600" eaLnBrk="0" fontAlgn="base" hangingPunct="0">
              <a:spcBef>
                <a:spcPct val="0"/>
              </a:spcBef>
              <a:spcAft>
                <a:spcPct val="0"/>
              </a:spcAft>
              <a:defRPr sz="2900">
                <a:solidFill>
                  <a:schemeClr val="tx1"/>
                </a:solidFill>
                <a:latin typeface="Arial Narrow" charset="0"/>
                <a:ea typeface="MS PGothic" charset="0"/>
                <a:cs typeface="MS PGothic" charset="0"/>
              </a:defRPr>
            </a:lvl6pPr>
            <a:lvl7pPr marL="2971800" indent="-228600" eaLnBrk="0" fontAlgn="base" hangingPunct="0">
              <a:spcBef>
                <a:spcPct val="0"/>
              </a:spcBef>
              <a:spcAft>
                <a:spcPct val="0"/>
              </a:spcAft>
              <a:defRPr sz="2900">
                <a:solidFill>
                  <a:schemeClr val="tx1"/>
                </a:solidFill>
                <a:latin typeface="Arial Narrow" charset="0"/>
                <a:ea typeface="MS PGothic" charset="0"/>
                <a:cs typeface="MS PGothic" charset="0"/>
              </a:defRPr>
            </a:lvl7pPr>
            <a:lvl8pPr marL="3429000" indent="-228600" eaLnBrk="0" fontAlgn="base" hangingPunct="0">
              <a:spcBef>
                <a:spcPct val="0"/>
              </a:spcBef>
              <a:spcAft>
                <a:spcPct val="0"/>
              </a:spcAft>
              <a:defRPr sz="2900">
                <a:solidFill>
                  <a:schemeClr val="tx1"/>
                </a:solidFill>
                <a:latin typeface="Arial Narrow" charset="0"/>
                <a:ea typeface="MS PGothic" charset="0"/>
                <a:cs typeface="MS PGothic" charset="0"/>
              </a:defRPr>
            </a:lvl8pPr>
            <a:lvl9pPr marL="3886200" indent="-228600" eaLnBrk="0" fontAlgn="base" hangingPunct="0">
              <a:spcBef>
                <a:spcPct val="0"/>
              </a:spcBef>
              <a:spcAft>
                <a:spcPct val="0"/>
              </a:spcAft>
              <a:defRPr sz="2900">
                <a:solidFill>
                  <a:schemeClr val="tx1"/>
                </a:solidFill>
                <a:latin typeface="Arial Narrow" charset="0"/>
                <a:ea typeface="MS PGothic" charset="0"/>
                <a:cs typeface="MS PGothic" charset="0"/>
              </a:defRPr>
            </a:lvl9pPr>
          </a:lstStyle>
          <a:p>
            <a:pPr algn="ctr" eaLnBrk="1" hangingPunct="1"/>
            <a:r>
              <a:rPr lang="ja-JP" altLang="en-US" sz="3200" dirty="0">
                <a:latin typeface="Calibri"/>
                <a:cs typeface="Calibri"/>
              </a:rPr>
              <a:t>“</a:t>
            </a:r>
            <a:r>
              <a:rPr lang="en-US" altLang="ja-JP" sz="3200" dirty="0">
                <a:latin typeface="Calibri"/>
                <a:cs typeface="Calibri"/>
              </a:rPr>
              <a:t>A student said mean things to my child.</a:t>
            </a:r>
            <a:r>
              <a:rPr lang="ja-JP" altLang="en-US" sz="3200" dirty="0">
                <a:latin typeface="Calibri"/>
                <a:cs typeface="Calibri"/>
              </a:rPr>
              <a:t>”</a:t>
            </a:r>
            <a:r>
              <a:rPr lang="en-US" altLang="ja-JP" sz="3200" dirty="0">
                <a:latin typeface="Calibri"/>
                <a:cs typeface="Calibri"/>
              </a:rPr>
              <a:t> (Verbal)</a:t>
            </a:r>
            <a:endParaRPr lang="en-US" sz="2800" dirty="0">
              <a:latin typeface="Calibri"/>
              <a:cs typeface="Calibri"/>
            </a:endParaRPr>
          </a:p>
        </p:txBody>
      </p:sp>
      <p:sp>
        <p:nvSpPr>
          <p:cNvPr id="28" name="TextBox 35"/>
          <p:cNvSpPr txBox="1">
            <a:spLocks noChangeArrowheads="1"/>
          </p:cNvSpPr>
          <p:nvPr/>
        </p:nvSpPr>
        <p:spPr bwMode="auto">
          <a:xfrm>
            <a:off x="19086691" y="17901574"/>
            <a:ext cx="11997162"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900">
                <a:solidFill>
                  <a:schemeClr val="tx1"/>
                </a:solidFill>
                <a:latin typeface="Arial Narrow" charset="0"/>
                <a:ea typeface="MS PGothic" charset="0"/>
                <a:cs typeface="MS PGothic" charset="0"/>
              </a:defRPr>
            </a:lvl1pPr>
            <a:lvl2pPr marL="3175" eaLnBrk="0" hangingPunct="0">
              <a:defRPr sz="2900">
                <a:solidFill>
                  <a:schemeClr val="tx1"/>
                </a:solidFill>
                <a:latin typeface="Arial Narrow" charset="0"/>
                <a:ea typeface="MS PGothic" charset="0"/>
                <a:cs typeface="MS PGothic" charset="0"/>
              </a:defRPr>
            </a:lvl2pPr>
            <a:lvl3pPr marL="1143000" indent="-228600" eaLnBrk="0" hangingPunct="0">
              <a:defRPr sz="2900">
                <a:solidFill>
                  <a:schemeClr val="tx1"/>
                </a:solidFill>
                <a:latin typeface="Arial Narrow" charset="0"/>
                <a:ea typeface="MS PGothic" charset="0"/>
                <a:cs typeface="MS PGothic" charset="0"/>
              </a:defRPr>
            </a:lvl3pPr>
            <a:lvl4pPr marL="1600200" indent="-228600" eaLnBrk="0" hangingPunct="0">
              <a:defRPr sz="2900">
                <a:solidFill>
                  <a:schemeClr val="tx1"/>
                </a:solidFill>
                <a:latin typeface="Arial Narrow" charset="0"/>
                <a:ea typeface="MS PGothic" charset="0"/>
                <a:cs typeface="MS PGothic" charset="0"/>
              </a:defRPr>
            </a:lvl4pPr>
            <a:lvl5pPr marL="2057400" indent="-228600" eaLnBrk="0" hangingPunct="0">
              <a:defRPr sz="2900">
                <a:solidFill>
                  <a:schemeClr val="tx1"/>
                </a:solidFill>
                <a:latin typeface="Arial Narrow" charset="0"/>
                <a:ea typeface="MS PGothic" charset="0"/>
                <a:cs typeface="MS PGothic" charset="0"/>
              </a:defRPr>
            </a:lvl5pPr>
            <a:lvl6pPr marL="2514600" indent="-228600" eaLnBrk="0" fontAlgn="base" hangingPunct="0">
              <a:spcBef>
                <a:spcPct val="0"/>
              </a:spcBef>
              <a:spcAft>
                <a:spcPct val="0"/>
              </a:spcAft>
              <a:defRPr sz="2900">
                <a:solidFill>
                  <a:schemeClr val="tx1"/>
                </a:solidFill>
                <a:latin typeface="Arial Narrow" charset="0"/>
                <a:ea typeface="MS PGothic" charset="0"/>
                <a:cs typeface="MS PGothic" charset="0"/>
              </a:defRPr>
            </a:lvl6pPr>
            <a:lvl7pPr marL="2971800" indent="-228600" eaLnBrk="0" fontAlgn="base" hangingPunct="0">
              <a:spcBef>
                <a:spcPct val="0"/>
              </a:spcBef>
              <a:spcAft>
                <a:spcPct val="0"/>
              </a:spcAft>
              <a:defRPr sz="2900">
                <a:solidFill>
                  <a:schemeClr val="tx1"/>
                </a:solidFill>
                <a:latin typeface="Arial Narrow" charset="0"/>
                <a:ea typeface="MS PGothic" charset="0"/>
                <a:cs typeface="MS PGothic" charset="0"/>
              </a:defRPr>
            </a:lvl7pPr>
            <a:lvl8pPr marL="3429000" indent="-228600" eaLnBrk="0" fontAlgn="base" hangingPunct="0">
              <a:spcBef>
                <a:spcPct val="0"/>
              </a:spcBef>
              <a:spcAft>
                <a:spcPct val="0"/>
              </a:spcAft>
              <a:defRPr sz="2900">
                <a:solidFill>
                  <a:schemeClr val="tx1"/>
                </a:solidFill>
                <a:latin typeface="Arial Narrow" charset="0"/>
                <a:ea typeface="MS PGothic" charset="0"/>
                <a:cs typeface="MS PGothic" charset="0"/>
              </a:defRPr>
            </a:lvl8pPr>
            <a:lvl9pPr marL="3886200" indent="-228600" eaLnBrk="0" fontAlgn="base" hangingPunct="0">
              <a:spcBef>
                <a:spcPct val="0"/>
              </a:spcBef>
              <a:spcAft>
                <a:spcPct val="0"/>
              </a:spcAft>
              <a:defRPr sz="2900">
                <a:solidFill>
                  <a:schemeClr val="tx1"/>
                </a:solidFill>
                <a:latin typeface="Arial Narrow" charset="0"/>
                <a:ea typeface="MS PGothic" charset="0"/>
                <a:cs typeface="MS PGothic" charset="0"/>
              </a:defRPr>
            </a:lvl9pPr>
          </a:lstStyle>
          <a:p>
            <a:pPr lvl="1" indent="0" algn="ctr" eaLnBrk="1" hangingPunct="1"/>
            <a:r>
              <a:rPr lang="en-US" sz="3200" b="1" i="1" dirty="0">
                <a:latin typeface="Calibri"/>
                <a:ea typeface="ＭＳ Ｐゴシック" charset="0"/>
                <a:cs typeface="Calibri"/>
              </a:rPr>
              <a:t>Percentage of parents responding </a:t>
            </a:r>
            <a:r>
              <a:rPr lang="ja-JP" altLang="en-US" sz="3200" b="1" i="1" dirty="0">
                <a:latin typeface="Calibri"/>
                <a:ea typeface="ＭＳ Ｐゴシック" charset="0"/>
                <a:cs typeface="Calibri"/>
              </a:rPr>
              <a:t>“</a:t>
            </a:r>
            <a:r>
              <a:rPr lang="en-US" altLang="ja-JP" sz="3200" b="1" i="1" dirty="0">
                <a:latin typeface="Calibri"/>
                <a:ea typeface="ＭＳ Ｐゴシック" charset="0"/>
                <a:cs typeface="Calibri"/>
              </a:rPr>
              <a:t>once or twice a </a:t>
            </a:r>
            <a:r>
              <a:rPr lang="en-US" altLang="ja-JP" sz="3200" b="1" i="1" dirty="0" smtClean="0">
                <a:latin typeface="Calibri"/>
                <a:ea typeface="ＭＳ Ｐゴシック" charset="0"/>
                <a:cs typeface="Calibri"/>
              </a:rPr>
              <a:t>month” </a:t>
            </a:r>
            <a:r>
              <a:rPr lang="en-US" altLang="ja-JP" sz="3200" b="1" i="1" dirty="0">
                <a:latin typeface="Calibri"/>
                <a:ea typeface="ＭＳ Ｐゴシック" charset="0"/>
                <a:cs typeface="Calibri"/>
              </a:rPr>
              <a:t>or more:</a:t>
            </a:r>
            <a:endParaRPr lang="en-US" sz="3200" b="1" i="1" dirty="0">
              <a:latin typeface="Calibri"/>
              <a:ea typeface="ＭＳ Ｐゴシック" charset="0"/>
              <a:cs typeface="Calibri"/>
            </a:endParaRPr>
          </a:p>
        </p:txBody>
      </p:sp>
      <p:sp>
        <p:nvSpPr>
          <p:cNvPr id="29" name="TextBox 38"/>
          <p:cNvSpPr txBox="1">
            <a:spLocks noChangeArrowheads="1"/>
          </p:cNvSpPr>
          <p:nvPr/>
        </p:nvSpPr>
        <p:spPr bwMode="auto">
          <a:xfrm>
            <a:off x="19342459" y="19839513"/>
            <a:ext cx="5435533" cy="3939540"/>
          </a:xfrm>
          <a:prstGeom prst="rect">
            <a:avLst/>
          </a:prstGeom>
          <a:solidFill>
            <a:schemeClr val="accent2">
              <a:lumMod val="20000"/>
              <a:lumOff val="80000"/>
            </a:schemeClr>
          </a:solidFill>
          <a:ln w="28575">
            <a:solidFill>
              <a:srgbClr val="56629C"/>
            </a:solidFill>
            <a:miter lim="800000"/>
            <a:headEnd/>
            <a:tailEnd/>
          </a:ln>
        </p:spPr>
        <p:txBody>
          <a:bodyPr wrap="square">
            <a:spAutoFit/>
          </a:bodyPr>
          <a:lstStyle>
            <a:lvl1pPr marL="342900" indent="-342900" eaLnBrk="0" hangingPunct="0">
              <a:defRPr sz="2900">
                <a:solidFill>
                  <a:schemeClr val="tx1"/>
                </a:solidFill>
                <a:latin typeface="Arial Narrow" charset="0"/>
                <a:ea typeface="MS PGothic" charset="0"/>
                <a:cs typeface="MS PGothic" charset="0"/>
              </a:defRPr>
            </a:lvl1pPr>
            <a:lvl2pPr marL="3175" eaLnBrk="0" hangingPunct="0">
              <a:defRPr sz="2900">
                <a:solidFill>
                  <a:schemeClr val="tx1"/>
                </a:solidFill>
                <a:latin typeface="Arial Narrow" charset="0"/>
                <a:ea typeface="MS PGothic" charset="0"/>
                <a:cs typeface="MS PGothic" charset="0"/>
              </a:defRPr>
            </a:lvl2pPr>
            <a:lvl3pPr marL="1143000" indent="-228600" eaLnBrk="0" hangingPunct="0">
              <a:defRPr sz="2900">
                <a:solidFill>
                  <a:schemeClr val="tx1"/>
                </a:solidFill>
                <a:latin typeface="Arial Narrow" charset="0"/>
                <a:ea typeface="MS PGothic" charset="0"/>
                <a:cs typeface="MS PGothic" charset="0"/>
              </a:defRPr>
            </a:lvl3pPr>
            <a:lvl4pPr marL="1600200" indent="-228600" eaLnBrk="0" hangingPunct="0">
              <a:defRPr sz="2900">
                <a:solidFill>
                  <a:schemeClr val="tx1"/>
                </a:solidFill>
                <a:latin typeface="Arial Narrow" charset="0"/>
                <a:ea typeface="MS PGothic" charset="0"/>
                <a:cs typeface="MS PGothic" charset="0"/>
              </a:defRPr>
            </a:lvl4pPr>
            <a:lvl5pPr marL="2057400" indent="-228600" eaLnBrk="0" hangingPunct="0">
              <a:defRPr sz="2900">
                <a:solidFill>
                  <a:schemeClr val="tx1"/>
                </a:solidFill>
                <a:latin typeface="Arial Narrow" charset="0"/>
                <a:ea typeface="MS PGothic" charset="0"/>
                <a:cs typeface="MS PGothic" charset="0"/>
              </a:defRPr>
            </a:lvl5pPr>
            <a:lvl6pPr marL="2514600" indent="-228600" eaLnBrk="0" fontAlgn="base" hangingPunct="0">
              <a:spcBef>
                <a:spcPct val="0"/>
              </a:spcBef>
              <a:spcAft>
                <a:spcPct val="0"/>
              </a:spcAft>
              <a:defRPr sz="2900">
                <a:solidFill>
                  <a:schemeClr val="tx1"/>
                </a:solidFill>
                <a:latin typeface="Arial Narrow" charset="0"/>
                <a:ea typeface="MS PGothic" charset="0"/>
                <a:cs typeface="MS PGothic" charset="0"/>
              </a:defRPr>
            </a:lvl6pPr>
            <a:lvl7pPr marL="2971800" indent="-228600" eaLnBrk="0" fontAlgn="base" hangingPunct="0">
              <a:spcBef>
                <a:spcPct val="0"/>
              </a:spcBef>
              <a:spcAft>
                <a:spcPct val="0"/>
              </a:spcAft>
              <a:defRPr sz="2900">
                <a:solidFill>
                  <a:schemeClr val="tx1"/>
                </a:solidFill>
                <a:latin typeface="Arial Narrow" charset="0"/>
                <a:ea typeface="MS PGothic" charset="0"/>
                <a:cs typeface="MS PGothic" charset="0"/>
              </a:defRPr>
            </a:lvl7pPr>
            <a:lvl8pPr marL="3429000" indent="-228600" eaLnBrk="0" fontAlgn="base" hangingPunct="0">
              <a:spcBef>
                <a:spcPct val="0"/>
              </a:spcBef>
              <a:spcAft>
                <a:spcPct val="0"/>
              </a:spcAft>
              <a:defRPr sz="2900">
                <a:solidFill>
                  <a:schemeClr val="tx1"/>
                </a:solidFill>
                <a:latin typeface="Arial Narrow" charset="0"/>
                <a:ea typeface="MS PGothic" charset="0"/>
                <a:cs typeface="MS PGothic" charset="0"/>
              </a:defRPr>
            </a:lvl8pPr>
            <a:lvl9pPr marL="3886200" indent="-228600" eaLnBrk="0" fontAlgn="base" hangingPunct="0">
              <a:spcBef>
                <a:spcPct val="0"/>
              </a:spcBef>
              <a:spcAft>
                <a:spcPct val="0"/>
              </a:spcAft>
              <a:defRPr sz="2900">
                <a:solidFill>
                  <a:schemeClr val="tx1"/>
                </a:solidFill>
                <a:latin typeface="Arial Narrow" charset="0"/>
                <a:ea typeface="MS PGothic" charset="0"/>
                <a:cs typeface="MS PGothic" charset="0"/>
              </a:defRPr>
            </a:lvl9pPr>
          </a:lstStyle>
          <a:p>
            <a:pPr lvl="1" indent="0" algn="ctr" eaLnBrk="1" hangingPunct="1">
              <a:spcAft>
                <a:spcPts val="1200"/>
              </a:spcAft>
            </a:pPr>
            <a:r>
              <a:rPr lang="en-US" sz="3200" b="1" dirty="0">
                <a:latin typeface="Calibri"/>
                <a:ea typeface="ＭＳ Ｐゴシック" charset="0"/>
                <a:cs typeface="Calibri"/>
              </a:rPr>
              <a:t>50.0%</a:t>
            </a:r>
            <a:r>
              <a:rPr lang="en-US" sz="3200" dirty="0">
                <a:latin typeface="Calibri"/>
                <a:ea typeface="ＭＳ Ｐゴシック" charset="0"/>
                <a:cs typeface="Calibri"/>
              </a:rPr>
              <a:t> of students with </a:t>
            </a:r>
            <a:r>
              <a:rPr lang="en-US" sz="3200" b="1" dirty="0">
                <a:latin typeface="Calibri"/>
                <a:ea typeface="ＭＳ Ｐゴシック" charset="0"/>
                <a:cs typeface="Calibri"/>
              </a:rPr>
              <a:t>emotional disturbance </a:t>
            </a:r>
          </a:p>
          <a:p>
            <a:pPr lvl="1" algn="ctr" eaLnBrk="1" hangingPunct="1">
              <a:spcAft>
                <a:spcPts val="1200"/>
              </a:spcAft>
            </a:pPr>
            <a:r>
              <a:rPr lang="en-US" sz="3200" b="1" dirty="0">
                <a:latin typeface="Calibri"/>
                <a:ea typeface="ＭＳ Ｐゴシック" charset="0"/>
                <a:cs typeface="Calibri"/>
              </a:rPr>
              <a:t>20.0%</a:t>
            </a:r>
            <a:r>
              <a:rPr lang="en-US" sz="3200" dirty="0">
                <a:latin typeface="Calibri"/>
                <a:ea typeface="ＭＳ Ｐゴシック" charset="0"/>
                <a:cs typeface="Calibri"/>
              </a:rPr>
              <a:t> of students with a </a:t>
            </a:r>
            <a:r>
              <a:rPr lang="en-US" sz="3200" b="1" dirty="0">
                <a:latin typeface="Calibri"/>
                <a:ea typeface="ＭＳ Ｐゴシック" charset="0"/>
                <a:cs typeface="Calibri"/>
              </a:rPr>
              <a:t>hearing impairment</a:t>
            </a:r>
          </a:p>
          <a:p>
            <a:pPr lvl="1" indent="0" algn="ctr" eaLnBrk="1" hangingPunct="1">
              <a:spcBef>
                <a:spcPts val="600"/>
              </a:spcBef>
              <a:spcAft>
                <a:spcPts val="600"/>
              </a:spcAft>
            </a:pPr>
            <a:r>
              <a:rPr lang="en-US" sz="2800" i="1" dirty="0">
                <a:latin typeface="Calibri"/>
                <a:ea typeface="ＭＳ Ｐゴシック" charset="0"/>
                <a:cs typeface="Calibri"/>
              </a:rPr>
              <a:t>COMPARED TO</a:t>
            </a:r>
          </a:p>
          <a:p>
            <a:pPr lvl="1" indent="0" algn="ctr" eaLnBrk="1" hangingPunct="1">
              <a:spcAft>
                <a:spcPts val="1200"/>
              </a:spcAft>
            </a:pPr>
            <a:r>
              <a:rPr lang="en-US" sz="3200" b="1" dirty="0">
                <a:latin typeface="Calibri"/>
                <a:ea typeface="ＭＳ Ｐゴシック" charset="0"/>
                <a:cs typeface="Calibri"/>
              </a:rPr>
              <a:t>10.2% </a:t>
            </a:r>
            <a:r>
              <a:rPr lang="en-US" sz="3200" dirty="0">
                <a:latin typeface="Calibri"/>
                <a:ea typeface="ＭＳ Ｐゴシック" charset="0"/>
                <a:cs typeface="Calibri"/>
              </a:rPr>
              <a:t>of students </a:t>
            </a:r>
            <a:r>
              <a:rPr lang="en-US" sz="3200" dirty="0" smtClean="0">
                <a:latin typeface="Calibri"/>
                <a:ea typeface="ＭＳ Ｐゴシック" charset="0"/>
                <a:cs typeface="Calibri"/>
              </a:rPr>
              <a:t/>
            </a:r>
            <a:br>
              <a:rPr lang="en-US" sz="3200" dirty="0" smtClean="0">
                <a:latin typeface="Calibri"/>
                <a:ea typeface="ＭＳ Ｐゴシック" charset="0"/>
                <a:cs typeface="Calibri"/>
              </a:rPr>
            </a:br>
            <a:r>
              <a:rPr lang="en-US" sz="3200" b="1" dirty="0" smtClean="0">
                <a:latin typeface="Calibri"/>
                <a:ea typeface="ＭＳ Ｐゴシック" charset="0"/>
                <a:cs typeface="Calibri"/>
              </a:rPr>
              <a:t>without disabilities</a:t>
            </a:r>
          </a:p>
        </p:txBody>
      </p:sp>
      <p:sp>
        <p:nvSpPr>
          <p:cNvPr id="30" name="TextBox 39"/>
          <p:cNvSpPr txBox="1">
            <a:spLocks noChangeArrowheads="1"/>
          </p:cNvSpPr>
          <p:nvPr/>
        </p:nvSpPr>
        <p:spPr bwMode="auto">
          <a:xfrm>
            <a:off x="25436512" y="18789601"/>
            <a:ext cx="5423538" cy="1077218"/>
          </a:xfrm>
          <a:prstGeom prst="rect">
            <a:avLst/>
          </a:prstGeom>
          <a:solidFill>
            <a:srgbClr val="A9CCEE"/>
          </a:solidFill>
          <a:ln w="38100">
            <a:solidFill>
              <a:srgbClr val="56629C"/>
            </a:solidFill>
            <a:miter lim="800000"/>
            <a:headEnd/>
            <a:tailEnd/>
          </a:ln>
        </p:spPr>
        <p:txBody>
          <a:bodyPr wrap="square">
            <a:spAutoFit/>
          </a:bodyPr>
          <a:lstStyle>
            <a:lvl1pPr eaLnBrk="0" hangingPunct="0">
              <a:defRPr sz="2900">
                <a:solidFill>
                  <a:schemeClr val="tx1"/>
                </a:solidFill>
                <a:latin typeface="Arial Narrow" charset="0"/>
                <a:ea typeface="MS PGothic" charset="0"/>
                <a:cs typeface="MS PGothic" charset="0"/>
              </a:defRPr>
            </a:lvl1pPr>
            <a:lvl2pPr marL="742950" indent="-285750" eaLnBrk="0" hangingPunct="0">
              <a:defRPr sz="2900">
                <a:solidFill>
                  <a:schemeClr val="tx1"/>
                </a:solidFill>
                <a:latin typeface="Arial Narrow" charset="0"/>
                <a:ea typeface="MS PGothic" charset="0"/>
                <a:cs typeface="MS PGothic" charset="0"/>
              </a:defRPr>
            </a:lvl2pPr>
            <a:lvl3pPr marL="1143000" indent="-228600" eaLnBrk="0" hangingPunct="0">
              <a:defRPr sz="2900">
                <a:solidFill>
                  <a:schemeClr val="tx1"/>
                </a:solidFill>
                <a:latin typeface="Arial Narrow" charset="0"/>
                <a:ea typeface="MS PGothic" charset="0"/>
                <a:cs typeface="MS PGothic" charset="0"/>
              </a:defRPr>
            </a:lvl3pPr>
            <a:lvl4pPr marL="1600200" indent="-228600" eaLnBrk="0" hangingPunct="0">
              <a:defRPr sz="2900">
                <a:solidFill>
                  <a:schemeClr val="tx1"/>
                </a:solidFill>
                <a:latin typeface="Arial Narrow" charset="0"/>
                <a:ea typeface="MS PGothic" charset="0"/>
                <a:cs typeface="MS PGothic" charset="0"/>
              </a:defRPr>
            </a:lvl4pPr>
            <a:lvl5pPr marL="2057400" indent="-228600" eaLnBrk="0" hangingPunct="0">
              <a:defRPr sz="2900">
                <a:solidFill>
                  <a:schemeClr val="tx1"/>
                </a:solidFill>
                <a:latin typeface="Arial Narrow" charset="0"/>
                <a:ea typeface="MS PGothic" charset="0"/>
                <a:cs typeface="MS PGothic" charset="0"/>
              </a:defRPr>
            </a:lvl5pPr>
            <a:lvl6pPr marL="2514600" indent="-228600" eaLnBrk="0" fontAlgn="base" hangingPunct="0">
              <a:spcBef>
                <a:spcPct val="0"/>
              </a:spcBef>
              <a:spcAft>
                <a:spcPct val="0"/>
              </a:spcAft>
              <a:defRPr sz="2900">
                <a:solidFill>
                  <a:schemeClr val="tx1"/>
                </a:solidFill>
                <a:latin typeface="Arial Narrow" charset="0"/>
                <a:ea typeface="MS PGothic" charset="0"/>
                <a:cs typeface="MS PGothic" charset="0"/>
              </a:defRPr>
            </a:lvl6pPr>
            <a:lvl7pPr marL="2971800" indent="-228600" eaLnBrk="0" fontAlgn="base" hangingPunct="0">
              <a:spcBef>
                <a:spcPct val="0"/>
              </a:spcBef>
              <a:spcAft>
                <a:spcPct val="0"/>
              </a:spcAft>
              <a:defRPr sz="2900">
                <a:solidFill>
                  <a:schemeClr val="tx1"/>
                </a:solidFill>
                <a:latin typeface="Arial Narrow" charset="0"/>
                <a:ea typeface="MS PGothic" charset="0"/>
                <a:cs typeface="MS PGothic" charset="0"/>
              </a:defRPr>
            </a:lvl7pPr>
            <a:lvl8pPr marL="3429000" indent="-228600" eaLnBrk="0" fontAlgn="base" hangingPunct="0">
              <a:spcBef>
                <a:spcPct val="0"/>
              </a:spcBef>
              <a:spcAft>
                <a:spcPct val="0"/>
              </a:spcAft>
              <a:defRPr sz="2900">
                <a:solidFill>
                  <a:schemeClr val="tx1"/>
                </a:solidFill>
                <a:latin typeface="Arial Narrow" charset="0"/>
                <a:ea typeface="MS PGothic" charset="0"/>
                <a:cs typeface="MS PGothic" charset="0"/>
              </a:defRPr>
            </a:lvl8pPr>
            <a:lvl9pPr marL="3886200" indent="-228600" eaLnBrk="0" fontAlgn="base" hangingPunct="0">
              <a:spcBef>
                <a:spcPct val="0"/>
              </a:spcBef>
              <a:spcAft>
                <a:spcPct val="0"/>
              </a:spcAft>
              <a:defRPr sz="2900">
                <a:solidFill>
                  <a:schemeClr val="tx1"/>
                </a:solidFill>
                <a:latin typeface="Arial Narrow" charset="0"/>
                <a:ea typeface="MS PGothic" charset="0"/>
                <a:cs typeface="MS PGothic" charset="0"/>
              </a:defRPr>
            </a:lvl9pPr>
          </a:lstStyle>
          <a:p>
            <a:pPr algn="ctr" eaLnBrk="1" hangingPunct="1"/>
            <a:r>
              <a:rPr lang="ja-JP" altLang="en-US" sz="3200" dirty="0">
                <a:latin typeface="Calibri"/>
                <a:cs typeface="Calibri"/>
              </a:rPr>
              <a:t>“</a:t>
            </a:r>
            <a:r>
              <a:rPr lang="en-US" altLang="ja-JP" sz="3200" dirty="0">
                <a:latin typeface="Calibri"/>
                <a:cs typeface="Calibri"/>
              </a:rPr>
              <a:t>My child was hit or kicked and it hurt.</a:t>
            </a:r>
            <a:r>
              <a:rPr lang="ja-JP" altLang="en-US" sz="3200" dirty="0">
                <a:latin typeface="Calibri"/>
                <a:cs typeface="Calibri"/>
              </a:rPr>
              <a:t>”</a:t>
            </a:r>
            <a:r>
              <a:rPr lang="en-US" altLang="ja-JP" sz="3200" dirty="0">
                <a:latin typeface="Calibri"/>
                <a:cs typeface="Calibri"/>
              </a:rPr>
              <a:t> (Physical)</a:t>
            </a:r>
            <a:endParaRPr lang="en-US" sz="2800" dirty="0">
              <a:latin typeface="Calibri"/>
              <a:cs typeface="Calibri"/>
            </a:endParaRPr>
          </a:p>
        </p:txBody>
      </p:sp>
      <p:sp>
        <p:nvSpPr>
          <p:cNvPr id="31" name="TextBox 43"/>
          <p:cNvSpPr txBox="1">
            <a:spLocks noChangeArrowheads="1"/>
          </p:cNvSpPr>
          <p:nvPr/>
        </p:nvSpPr>
        <p:spPr bwMode="auto">
          <a:xfrm>
            <a:off x="25436512" y="19863232"/>
            <a:ext cx="5423538" cy="4093428"/>
          </a:xfrm>
          <a:prstGeom prst="rect">
            <a:avLst/>
          </a:prstGeom>
          <a:solidFill>
            <a:srgbClr val="D4E5F7"/>
          </a:solidFill>
          <a:ln w="28575">
            <a:solidFill>
              <a:srgbClr val="56629C"/>
            </a:solidFill>
            <a:miter lim="800000"/>
            <a:headEnd/>
            <a:tailEnd/>
          </a:ln>
        </p:spPr>
        <p:txBody>
          <a:bodyPr wrap="square">
            <a:spAutoFit/>
          </a:bodyPr>
          <a:lstStyle>
            <a:lvl1pPr marL="342900" indent="-342900" eaLnBrk="0" hangingPunct="0">
              <a:defRPr sz="2900">
                <a:solidFill>
                  <a:schemeClr val="tx1"/>
                </a:solidFill>
                <a:latin typeface="Arial Narrow" charset="0"/>
                <a:ea typeface="MS PGothic" charset="0"/>
                <a:cs typeface="MS PGothic" charset="0"/>
              </a:defRPr>
            </a:lvl1pPr>
            <a:lvl2pPr marL="3175" eaLnBrk="0" hangingPunct="0">
              <a:defRPr sz="2900">
                <a:solidFill>
                  <a:schemeClr val="tx1"/>
                </a:solidFill>
                <a:latin typeface="Arial Narrow" charset="0"/>
                <a:ea typeface="MS PGothic" charset="0"/>
                <a:cs typeface="MS PGothic" charset="0"/>
              </a:defRPr>
            </a:lvl2pPr>
            <a:lvl3pPr marL="1143000" indent="-228600" eaLnBrk="0" hangingPunct="0">
              <a:defRPr sz="2900">
                <a:solidFill>
                  <a:schemeClr val="tx1"/>
                </a:solidFill>
                <a:latin typeface="Arial Narrow" charset="0"/>
                <a:ea typeface="MS PGothic" charset="0"/>
                <a:cs typeface="MS PGothic" charset="0"/>
              </a:defRPr>
            </a:lvl3pPr>
            <a:lvl4pPr marL="1600200" indent="-228600" eaLnBrk="0" hangingPunct="0">
              <a:defRPr sz="2900">
                <a:solidFill>
                  <a:schemeClr val="tx1"/>
                </a:solidFill>
                <a:latin typeface="Arial Narrow" charset="0"/>
                <a:ea typeface="MS PGothic" charset="0"/>
                <a:cs typeface="MS PGothic" charset="0"/>
              </a:defRPr>
            </a:lvl4pPr>
            <a:lvl5pPr marL="2057400" indent="-228600" eaLnBrk="0" hangingPunct="0">
              <a:defRPr sz="2900">
                <a:solidFill>
                  <a:schemeClr val="tx1"/>
                </a:solidFill>
                <a:latin typeface="Arial Narrow" charset="0"/>
                <a:ea typeface="MS PGothic" charset="0"/>
                <a:cs typeface="MS PGothic" charset="0"/>
              </a:defRPr>
            </a:lvl5pPr>
            <a:lvl6pPr marL="2514600" indent="-228600" eaLnBrk="0" fontAlgn="base" hangingPunct="0">
              <a:spcBef>
                <a:spcPct val="0"/>
              </a:spcBef>
              <a:spcAft>
                <a:spcPct val="0"/>
              </a:spcAft>
              <a:defRPr sz="2900">
                <a:solidFill>
                  <a:schemeClr val="tx1"/>
                </a:solidFill>
                <a:latin typeface="Arial Narrow" charset="0"/>
                <a:ea typeface="MS PGothic" charset="0"/>
                <a:cs typeface="MS PGothic" charset="0"/>
              </a:defRPr>
            </a:lvl6pPr>
            <a:lvl7pPr marL="2971800" indent="-228600" eaLnBrk="0" fontAlgn="base" hangingPunct="0">
              <a:spcBef>
                <a:spcPct val="0"/>
              </a:spcBef>
              <a:spcAft>
                <a:spcPct val="0"/>
              </a:spcAft>
              <a:defRPr sz="2900">
                <a:solidFill>
                  <a:schemeClr val="tx1"/>
                </a:solidFill>
                <a:latin typeface="Arial Narrow" charset="0"/>
                <a:ea typeface="MS PGothic" charset="0"/>
                <a:cs typeface="MS PGothic" charset="0"/>
              </a:defRPr>
            </a:lvl7pPr>
            <a:lvl8pPr marL="3429000" indent="-228600" eaLnBrk="0" fontAlgn="base" hangingPunct="0">
              <a:spcBef>
                <a:spcPct val="0"/>
              </a:spcBef>
              <a:spcAft>
                <a:spcPct val="0"/>
              </a:spcAft>
              <a:defRPr sz="2900">
                <a:solidFill>
                  <a:schemeClr val="tx1"/>
                </a:solidFill>
                <a:latin typeface="Arial Narrow" charset="0"/>
                <a:ea typeface="MS PGothic" charset="0"/>
                <a:cs typeface="MS PGothic" charset="0"/>
              </a:defRPr>
            </a:lvl8pPr>
            <a:lvl9pPr marL="3886200" indent="-228600" eaLnBrk="0" fontAlgn="base" hangingPunct="0">
              <a:spcBef>
                <a:spcPct val="0"/>
              </a:spcBef>
              <a:spcAft>
                <a:spcPct val="0"/>
              </a:spcAft>
              <a:defRPr sz="2900">
                <a:solidFill>
                  <a:schemeClr val="tx1"/>
                </a:solidFill>
                <a:latin typeface="Arial Narrow" charset="0"/>
                <a:ea typeface="MS PGothic" charset="0"/>
                <a:cs typeface="MS PGothic" charset="0"/>
              </a:defRPr>
            </a:lvl9pPr>
          </a:lstStyle>
          <a:p>
            <a:pPr lvl="1" indent="0" algn="ctr" eaLnBrk="1" hangingPunct="1">
              <a:spcAft>
                <a:spcPts val="1200"/>
              </a:spcAft>
            </a:pPr>
            <a:r>
              <a:rPr lang="en-US" sz="3200" b="1" dirty="0">
                <a:latin typeface="Calibri"/>
                <a:ea typeface="ＭＳ Ｐゴシック" charset="0"/>
                <a:cs typeface="Calibri"/>
              </a:rPr>
              <a:t>9.1%</a:t>
            </a:r>
            <a:r>
              <a:rPr lang="en-US" sz="3200" dirty="0">
                <a:latin typeface="Calibri"/>
                <a:ea typeface="ＭＳ Ｐゴシック" charset="0"/>
                <a:cs typeface="Calibri"/>
              </a:rPr>
              <a:t> of students with </a:t>
            </a:r>
            <a:br>
              <a:rPr lang="en-US" sz="3200" dirty="0">
                <a:latin typeface="Calibri"/>
                <a:ea typeface="ＭＳ Ｐゴシック" charset="0"/>
                <a:cs typeface="Calibri"/>
              </a:rPr>
            </a:br>
            <a:r>
              <a:rPr lang="en-US" sz="3200" b="1" dirty="0" smtClean="0">
                <a:latin typeface="Calibri"/>
                <a:ea typeface="ＭＳ Ｐゴシック" charset="0"/>
                <a:cs typeface="Calibri"/>
              </a:rPr>
              <a:t>emotional </a:t>
            </a:r>
            <a:r>
              <a:rPr lang="en-US" sz="3200" b="1" dirty="0">
                <a:latin typeface="Calibri"/>
                <a:ea typeface="ＭＳ Ｐゴシック" charset="0"/>
                <a:cs typeface="Calibri"/>
              </a:rPr>
              <a:t>disturbance </a:t>
            </a:r>
          </a:p>
          <a:p>
            <a:pPr lvl="1" indent="0" algn="ctr" eaLnBrk="1" hangingPunct="1">
              <a:spcAft>
                <a:spcPts val="1200"/>
              </a:spcAft>
            </a:pPr>
            <a:r>
              <a:rPr lang="en-US" sz="3200" b="1" dirty="0">
                <a:latin typeface="Calibri"/>
                <a:ea typeface="ＭＳ Ｐゴシック" charset="0"/>
                <a:cs typeface="Calibri"/>
              </a:rPr>
              <a:t>4.5%</a:t>
            </a:r>
            <a:r>
              <a:rPr lang="en-US" sz="3200" dirty="0">
                <a:latin typeface="Calibri"/>
                <a:ea typeface="ＭＳ Ｐゴシック" charset="0"/>
                <a:cs typeface="Calibri"/>
              </a:rPr>
              <a:t> of students with </a:t>
            </a:r>
            <a:r>
              <a:rPr lang="en-US" sz="3200" dirty="0" smtClean="0">
                <a:latin typeface="Calibri"/>
                <a:ea typeface="ＭＳ Ｐゴシック" charset="0"/>
                <a:cs typeface="Calibri"/>
              </a:rPr>
              <a:t/>
            </a:r>
            <a:br>
              <a:rPr lang="en-US" sz="3200" dirty="0" smtClean="0">
                <a:latin typeface="Calibri"/>
                <a:ea typeface="ＭＳ Ｐゴシック" charset="0"/>
                <a:cs typeface="Calibri"/>
              </a:rPr>
            </a:br>
            <a:r>
              <a:rPr lang="en-US" sz="3200" b="1" dirty="0" smtClean="0">
                <a:latin typeface="Calibri"/>
                <a:ea typeface="ＭＳ Ｐゴシック" charset="0"/>
                <a:cs typeface="Calibri"/>
              </a:rPr>
              <a:t>other </a:t>
            </a:r>
            <a:r>
              <a:rPr lang="en-US" sz="3200" b="1" dirty="0">
                <a:latin typeface="Calibri"/>
                <a:ea typeface="ＭＳ Ｐゴシック" charset="0"/>
                <a:cs typeface="Calibri"/>
              </a:rPr>
              <a:t>health impairment</a:t>
            </a:r>
          </a:p>
          <a:p>
            <a:pPr lvl="1" indent="0" algn="ctr" eaLnBrk="1" hangingPunct="1">
              <a:spcBef>
                <a:spcPts val="600"/>
              </a:spcBef>
              <a:spcAft>
                <a:spcPts val="600"/>
              </a:spcAft>
            </a:pPr>
            <a:r>
              <a:rPr lang="en-US" sz="2800" i="1" dirty="0">
                <a:latin typeface="Calibri"/>
                <a:ea typeface="ＭＳ Ｐゴシック" charset="0"/>
                <a:cs typeface="Calibri"/>
              </a:rPr>
              <a:t>COMPARED TO</a:t>
            </a:r>
          </a:p>
          <a:p>
            <a:pPr lvl="1" indent="0" algn="ctr" eaLnBrk="1" hangingPunct="1"/>
            <a:r>
              <a:rPr lang="en-US" sz="3200" b="1" dirty="0">
                <a:latin typeface="Calibri"/>
                <a:ea typeface="ＭＳ Ｐゴシック" charset="0"/>
                <a:cs typeface="Calibri"/>
              </a:rPr>
              <a:t>2.3% </a:t>
            </a:r>
            <a:r>
              <a:rPr lang="en-US" sz="3200" dirty="0">
                <a:latin typeface="Calibri"/>
                <a:ea typeface="ＭＳ Ｐゴシック" charset="0"/>
                <a:cs typeface="Calibri"/>
              </a:rPr>
              <a:t>of students </a:t>
            </a:r>
            <a:r>
              <a:rPr lang="en-US" sz="3200" dirty="0" smtClean="0">
                <a:latin typeface="Calibri"/>
                <a:ea typeface="ＭＳ Ｐゴシック" charset="0"/>
                <a:cs typeface="Calibri"/>
              </a:rPr>
              <a:t/>
            </a:r>
            <a:br>
              <a:rPr lang="en-US" sz="3200" dirty="0" smtClean="0">
                <a:latin typeface="Calibri"/>
                <a:ea typeface="ＭＳ Ｐゴシック" charset="0"/>
                <a:cs typeface="Calibri"/>
              </a:rPr>
            </a:br>
            <a:r>
              <a:rPr lang="en-US" sz="3200" b="1" dirty="0" smtClean="0">
                <a:latin typeface="Calibri"/>
                <a:ea typeface="ＭＳ Ｐゴシック" charset="0"/>
                <a:cs typeface="Calibri"/>
              </a:rPr>
              <a:t>without </a:t>
            </a:r>
            <a:r>
              <a:rPr lang="en-US" sz="3200" b="1" dirty="0">
                <a:latin typeface="Calibri"/>
                <a:ea typeface="ＭＳ Ｐゴシック" charset="0"/>
                <a:cs typeface="Calibri"/>
              </a:rPr>
              <a:t>disabilities</a:t>
            </a:r>
          </a:p>
        </p:txBody>
      </p:sp>
      <p:sp>
        <p:nvSpPr>
          <p:cNvPr id="32" name="TextBox 44"/>
          <p:cNvSpPr txBox="1">
            <a:spLocks noChangeArrowheads="1"/>
          </p:cNvSpPr>
          <p:nvPr/>
        </p:nvSpPr>
        <p:spPr bwMode="auto">
          <a:xfrm>
            <a:off x="19342458" y="24577753"/>
            <a:ext cx="5121756" cy="1569660"/>
          </a:xfrm>
          <a:prstGeom prst="rect">
            <a:avLst/>
          </a:prstGeom>
          <a:solidFill>
            <a:srgbClr val="A9CCEE"/>
          </a:solidFill>
          <a:ln w="38100">
            <a:solidFill>
              <a:srgbClr val="56629C"/>
            </a:solidFill>
            <a:miter lim="800000"/>
            <a:headEnd/>
            <a:tailEnd/>
          </a:ln>
        </p:spPr>
        <p:txBody>
          <a:bodyPr wrap="square">
            <a:spAutoFit/>
          </a:bodyPr>
          <a:lstStyle>
            <a:lvl1pPr eaLnBrk="0" hangingPunct="0">
              <a:defRPr sz="2900">
                <a:solidFill>
                  <a:schemeClr val="tx1"/>
                </a:solidFill>
                <a:latin typeface="Arial Narrow" charset="0"/>
                <a:ea typeface="MS PGothic" charset="0"/>
                <a:cs typeface="MS PGothic" charset="0"/>
              </a:defRPr>
            </a:lvl1pPr>
            <a:lvl2pPr marL="742950" indent="-285750" eaLnBrk="0" hangingPunct="0">
              <a:defRPr sz="2900">
                <a:solidFill>
                  <a:schemeClr val="tx1"/>
                </a:solidFill>
                <a:latin typeface="Arial Narrow" charset="0"/>
                <a:ea typeface="MS PGothic" charset="0"/>
                <a:cs typeface="MS PGothic" charset="0"/>
              </a:defRPr>
            </a:lvl2pPr>
            <a:lvl3pPr marL="1143000" indent="-228600" eaLnBrk="0" hangingPunct="0">
              <a:defRPr sz="2900">
                <a:solidFill>
                  <a:schemeClr val="tx1"/>
                </a:solidFill>
                <a:latin typeface="Arial Narrow" charset="0"/>
                <a:ea typeface="MS PGothic" charset="0"/>
                <a:cs typeface="MS PGothic" charset="0"/>
              </a:defRPr>
            </a:lvl3pPr>
            <a:lvl4pPr marL="1600200" indent="-228600" eaLnBrk="0" hangingPunct="0">
              <a:defRPr sz="2900">
                <a:solidFill>
                  <a:schemeClr val="tx1"/>
                </a:solidFill>
                <a:latin typeface="Arial Narrow" charset="0"/>
                <a:ea typeface="MS PGothic" charset="0"/>
                <a:cs typeface="MS PGothic" charset="0"/>
              </a:defRPr>
            </a:lvl4pPr>
            <a:lvl5pPr marL="2057400" indent="-228600" eaLnBrk="0" hangingPunct="0">
              <a:defRPr sz="2900">
                <a:solidFill>
                  <a:schemeClr val="tx1"/>
                </a:solidFill>
                <a:latin typeface="Arial Narrow" charset="0"/>
                <a:ea typeface="MS PGothic" charset="0"/>
                <a:cs typeface="MS PGothic" charset="0"/>
              </a:defRPr>
            </a:lvl5pPr>
            <a:lvl6pPr marL="2514600" indent="-228600" eaLnBrk="0" fontAlgn="base" hangingPunct="0">
              <a:spcBef>
                <a:spcPct val="0"/>
              </a:spcBef>
              <a:spcAft>
                <a:spcPct val="0"/>
              </a:spcAft>
              <a:defRPr sz="2900">
                <a:solidFill>
                  <a:schemeClr val="tx1"/>
                </a:solidFill>
                <a:latin typeface="Arial Narrow" charset="0"/>
                <a:ea typeface="MS PGothic" charset="0"/>
                <a:cs typeface="MS PGothic" charset="0"/>
              </a:defRPr>
            </a:lvl6pPr>
            <a:lvl7pPr marL="2971800" indent="-228600" eaLnBrk="0" fontAlgn="base" hangingPunct="0">
              <a:spcBef>
                <a:spcPct val="0"/>
              </a:spcBef>
              <a:spcAft>
                <a:spcPct val="0"/>
              </a:spcAft>
              <a:defRPr sz="2900">
                <a:solidFill>
                  <a:schemeClr val="tx1"/>
                </a:solidFill>
                <a:latin typeface="Arial Narrow" charset="0"/>
                <a:ea typeface="MS PGothic" charset="0"/>
                <a:cs typeface="MS PGothic" charset="0"/>
              </a:defRPr>
            </a:lvl7pPr>
            <a:lvl8pPr marL="3429000" indent="-228600" eaLnBrk="0" fontAlgn="base" hangingPunct="0">
              <a:spcBef>
                <a:spcPct val="0"/>
              </a:spcBef>
              <a:spcAft>
                <a:spcPct val="0"/>
              </a:spcAft>
              <a:defRPr sz="2900">
                <a:solidFill>
                  <a:schemeClr val="tx1"/>
                </a:solidFill>
                <a:latin typeface="Arial Narrow" charset="0"/>
                <a:ea typeface="MS PGothic" charset="0"/>
                <a:cs typeface="MS PGothic" charset="0"/>
              </a:defRPr>
            </a:lvl8pPr>
            <a:lvl9pPr marL="3886200" indent="-228600" eaLnBrk="0" fontAlgn="base" hangingPunct="0">
              <a:spcBef>
                <a:spcPct val="0"/>
              </a:spcBef>
              <a:spcAft>
                <a:spcPct val="0"/>
              </a:spcAft>
              <a:defRPr sz="2900">
                <a:solidFill>
                  <a:schemeClr val="tx1"/>
                </a:solidFill>
                <a:latin typeface="Arial Narrow" charset="0"/>
                <a:ea typeface="MS PGothic" charset="0"/>
                <a:cs typeface="MS PGothic" charset="0"/>
              </a:defRPr>
            </a:lvl9pPr>
          </a:lstStyle>
          <a:p>
            <a:pPr algn="ctr" eaLnBrk="1" hangingPunct="1"/>
            <a:r>
              <a:rPr lang="ja-JP" altLang="en-US" sz="3200" dirty="0">
                <a:latin typeface="Calibri"/>
                <a:cs typeface="Calibri"/>
              </a:rPr>
              <a:t>“</a:t>
            </a:r>
            <a:r>
              <a:rPr lang="en-US" altLang="ja-JP" sz="3200" dirty="0">
                <a:latin typeface="Calibri"/>
                <a:cs typeface="Calibri"/>
              </a:rPr>
              <a:t>Students left my child out of things to make him/her feel badly.</a:t>
            </a:r>
            <a:r>
              <a:rPr lang="ja-JP" altLang="en-US" sz="3200" dirty="0">
                <a:latin typeface="Calibri"/>
                <a:cs typeface="Calibri"/>
              </a:rPr>
              <a:t>”</a:t>
            </a:r>
            <a:r>
              <a:rPr lang="en-US" altLang="ja-JP" sz="3200" dirty="0">
                <a:latin typeface="Calibri"/>
                <a:cs typeface="Calibri"/>
              </a:rPr>
              <a:t> (Relational)</a:t>
            </a:r>
            <a:endParaRPr lang="en-US" sz="2800" dirty="0">
              <a:latin typeface="Calibri"/>
              <a:cs typeface="Calibri"/>
            </a:endParaRPr>
          </a:p>
        </p:txBody>
      </p:sp>
      <p:sp>
        <p:nvSpPr>
          <p:cNvPr id="33" name="TextBox 45"/>
          <p:cNvSpPr txBox="1">
            <a:spLocks noChangeArrowheads="1"/>
          </p:cNvSpPr>
          <p:nvPr/>
        </p:nvSpPr>
        <p:spPr bwMode="auto">
          <a:xfrm>
            <a:off x="19342459" y="26112760"/>
            <a:ext cx="5121758" cy="5078313"/>
          </a:xfrm>
          <a:prstGeom prst="rect">
            <a:avLst/>
          </a:prstGeom>
          <a:solidFill>
            <a:srgbClr val="D4E5F7"/>
          </a:solidFill>
          <a:ln w="28575">
            <a:solidFill>
              <a:srgbClr val="56629C"/>
            </a:solidFill>
            <a:miter lim="800000"/>
            <a:headEnd/>
            <a:tailEnd/>
          </a:ln>
        </p:spPr>
        <p:txBody>
          <a:bodyPr wrap="square">
            <a:spAutoFit/>
          </a:bodyPr>
          <a:lstStyle>
            <a:lvl1pPr marL="342900" indent="-342900" eaLnBrk="0" hangingPunct="0">
              <a:defRPr sz="2900">
                <a:solidFill>
                  <a:schemeClr val="tx1"/>
                </a:solidFill>
                <a:latin typeface="Arial Narrow" charset="0"/>
                <a:ea typeface="MS PGothic" charset="0"/>
                <a:cs typeface="MS PGothic" charset="0"/>
              </a:defRPr>
            </a:lvl1pPr>
            <a:lvl2pPr marL="3175" eaLnBrk="0" hangingPunct="0">
              <a:defRPr sz="2900">
                <a:solidFill>
                  <a:schemeClr val="tx1"/>
                </a:solidFill>
                <a:latin typeface="Arial Narrow" charset="0"/>
                <a:ea typeface="MS PGothic" charset="0"/>
                <a:cs typeface="MS PGothic" charset="0"/>
              </a:defRPr>
            </a:lvl2pPr>
            <a:lvl3pPr marL="1143000" indent="-228600" eaLnBrk="0" hangingPunct="0">
              <a:defRPr sz="2900">
                <a:solidFill>
                  <a:schemeClr val="tx1"/>
                </a:solidFill>
                <a:latin typeface="Arial Narrow" charset="0"/>
                <a:ea typeface="MS PGothic" charset="0"/>
                <a:cs typeface="MS PGothic" charset="0"/>
              </a:defRPr>
            </a:lvl3pPr>
            <a:lvl4pPr marL="1600200" indent="-228600" eaLnBrk="0" hangingPunct="0">
              <a:defRPr sz="2900">
                <a:solidFill>
                  <a:schemeClr val="tx1"/>
                </a:solidFill>
                <a:latin typeface="Arial Narrow" charset="0"/>
                <a:ea typeface="MS PGothic" charset="0"/>
                <a:cs typeface="MS PGothic" charset="0"/>
              </a:defRPr>
            </a:lvl4pPr>
            <a:lvl5pPr marL="2057400" indent="-228600" eaLnBrk="0" hangingPunct="0">
              <a:defRPr sz="2900">
                <a:solidFill>
                  <a:schemeClr val="tx1"/>
                </a:solidFill>
                <a:latin typeface="Arial Narrow" charset="0"/>
                <a:ea typeface="MS PGothic" charset="0"/>
                <a:cs typeface="MS PGothic" charset="0"/>
              </a:defRPr>
            </a:lvl5pPr>
            <a:lvl6pPr marL="2514600" indent="-228600" eaLnBrk="0" fontAlgn="base" hangingPunct="0">
              <a:spcBef>
                <a:spcPct val="0"/>
              </a:spcBef>
              <a:spcAft>
                <a:spcPct val="0"/>
              </a:spcAft>
              <a:defRPr sz="2900">
                <a:solidFill>
                  <a:schemeClr val="tx1"/>
                </a:solidFill>
                <a:latin typeface="Arial Narrow" charset="0"/>
                <a:ea typeface="MS PGothic" charset="0"/>
                <a:cs typeface="MS PGothic" charset="0"/>
              </a:defRPr>
            </a:lvl6pPr>
            <a:lvl7pPr marL="2971800" indent="-228600" eaLnBrk="0" fontAlgn="base" hangingPunct="0">
              <a:spcBef>
                <a:spcPct val="0"/>
              </a:spcBef>
              <a:spcAft>
                <a:spcPct val="0"/>
              </a:spcAft>
              <a:defRPr sz="2900">
                <a:solidFill>
                  <a:schemeClr val="tx1"/>
                </a:solidFill>
                <a:latin typeface="Arial Narrow" charset="0"/>
                <a:ea typeface="MS PGothic" charset="0"/>
                <a:cs typeface="MS PGothic" charset="0"/>
              </a:defRPr>
            </a:lvl7pPr>
            <a:lvl8pPr marL="3429000" indent="-228600" eaLnBrk="0" fontAlgn="base" hangingPunct="0">
              <a:spcBef>
                <a:spcPct val="0"/>
              </a:spcBef>
              <a:spcAft>
                <a:spcPct val="0"/>
              </a:spcAft>
              <a:defRPr sz="2900">
                <a:solidFill>
                  <a:schemeClr val="tx1"/>
                </a:solidFill>
                <a:latin typeface="Arial Narrow" charset="0"/>
                <a:ea typeface="MS PGothic" charset="0"/>
                <a:cs typeface="MS PGothic" charset="0"/>
              </a:defRPr>
            </a:lvl8pPr>
            <a:lvl9pPr marL="3886200" indent="-228600" eaLnBrk="0" fontAlgn="base" hangingPunct="0">
              <a:spcBef>
                <a:spcPct val="0"/>
              </a:spcBef>
              <a:spcAft>
                <a:spcPct val="0"/>
              </a:spcAft>
              <a:defRPr sz="2900">
                <a:solidFill>
                  <a:schemeClr val="tx1"/>
                </a:solidFill>
                <a:latin typeface="Arial Narrow" charset="0"/>
                <a:ea typeface="MS PGothic" charset="0"/>
                <a:cs typeface="MS PGothic" charset="0"/>
              </a:defRPr>
            </a:lvl9pPr>
          </a:lstStyle>
          <a:p>
            <a:pPr lvl="1" indent="0" algn="ctr" eaLnBrk="1" hangingPunct="1">
              <a:spcAft>
                <a:spcPts val="1200"/>
              </a:spcAft>
            </a:pPr>
            <a:r>
              <a:rPr lang="en-US" sz="3200" b="1" dirty="0">
                <a:latin typeface="Calibri"/>
                <a:ea typeface="ＭＳ Ｐゴシック" charset="0"/>
                <a:cs typeface="Calibri"/>
              </a:rPr>
              <a:t>17.6%</a:t>
            </a:r>
            <a:r>
              <a:rPr lang="en-US" sz="3200" dirty="0">
                <a:latin typeface="Calibri"/>
                <a:ea typeface="ＭＳ Ｐゴシック" charset="0"/>
                <a:cs typeface="Calibri"/>
              </a:rPr>
              <a:t> of students with a </a:t>
            </a:r>
            <a:r>
              <a:rPr lang="en-US" sz="3200" dirty="0" smtClean="0">
                <a:latin typeface="Calibri"/>
                <a:ea typeface="ＭＳ Ｐゴシック" charset="0"/>
                <a:cs typeface="Calibri"/>
              </a:rPr>
              <a:t/>
            </a:r>
            <a:br>
              <a:rPr lang="en-US" sz="3200" dirty="0" smtClean="0">
                <a:latin typeface="Calibri"/>
                <a:ea typeface="ＭＳ Ｐゴシック" charset="0"/>
                <a:cs typeface="Calibri"/>
              </a:rPr>
            </a:br>
            <a:r>
              <a:rPr lang="en-US" sz="3200" b="1" dirty="0" smtClean="0">
                <a:latin typeface="Calibri"/>
                <a:ea typeface="ＭＳ Ｐゴシック" charset="0"/>
                <a:cs typeface="Calibri"/>
              </a:rPr>
              <a:t>mild </a:t>
            </a:r>
            <a:r>
              <a:rPr lang="en-US" sz="3200" b="1" dirty="0">
                <a:latin typeface="Calibri"/>
                <a:ea typeface="ＭＳ Ｐゴシック" charset="0"/>
                <a:cs typeface="Calibri"/>
              </a:rPr>
              <a:t>intellectual disability</a:t>
            </a:r>
          </a:p>
          <a:p>
            <a:pPr lvl="1" indent="0" algn="ctr" eaLnBrk="1" hangingPunct="1">
              <a:spcAft>
                <a:spcPts val="1200"/>
              </a:spcAft>
            </a:pPr>
            <a:r>
              <a:rPr lang="en-US" sz="3200" b="1" dirty="0">
                <a:latin typeface="Calibri"/>
                <a:ea typeface="ＭＳ Ｐゴシック" charset="0"/>
                <a:cs typeface="Calibri"/>
              </a:rPr>
              <a:t>16.7% </a:t>
            </a:r>
            <a:r>
              <a:rPr lang="en-US" sz="3200" dirty="0">
                <a:latin typeface="Calibri"/>
                <a:ea typeface="ＭＳ Ｐゴシック" charset="0"/>
                <a:cs typeface="Calibri"/>
              </a:rPr>
              <a:t>of students with </a:t>
            </a:r>
            <a:r>
              <a:rPr lang="en-US" sz="3200" b="1" dirty="0">
                <a:latin typeface="Calibri"/>
                <a:ea typeface="ＭＳ Ｐゴシック" charset="0"/>
                <a:cs typeface="Calibri"/>
              </a:rPr>
              <a:t>emotional disturbance</a:t>
            </a:r>
          </a:p>
          <a:p>
            <a:pPr lvl="1" indent="0" algn="ctr" eaLnBrk="1" hangingPunct="1">
              <a:spcAft>
                <a:spcPts val="1200"/>
              </a:spcAft>
            </a:pPr>
            <a:r>
              <a:rPr lang="en-US" sz="3200" b="1" dirty="0">
                <a:latin typeface="Calibri"/>
                <a:ea typeface="ＭＳ Ｐゴシック" charset="0"/>
                <a:cs typeface="Calibri"/>
              </a:rPr>
              <a:t>14.5%</a:t>
            </a:r>
            <a:r>
              <a:rPr lang="en-US" sz="3200" dirty="0">
                <a:latin typeface="Calibri"/>
                <a:ea typeface="ＭＳ Ｐゴシック" charset="0"/>
                <a:cs typeface="Calibri"/>
              </a:rPr>
              <a:t> of students with </a:t>
            </a:r>
            <a:r>
              <a:rPr lang="en-US" sz="3200" b="1" dirty="0">
                <a:latin typeface="Calibri"/>
                <a:ea typeface="ＭＳ Ｐゴシック" charset="0"/>
                <a:cs typeface="Calibri"/>
              </a:rPr>
              <a:t>autism spectrum disorder</a:t>
            </a:r>
          </a:p>
          <a:p>
            <a:pPr lvl="1" indent="0" algn="ctr" eaLnBrk="1" hangingPunct="1">
              <a:spcBef>
                <a:spcPts val="600"/>
              </a:spcBef>
              <a:spcAft>
                <a:spcPts val="600"/>
              </a:spcAft>
            </a:pPr>
            <a:r>
              <a:rPr lang="en-US" sz="2800" i="1" dirty="0">
                <a:latin typeface="Calibri"/>
                <a:ea typeface="ＭＳ Ｐゴシック" charset="0"/>
                <a:cs typeface="Calibri"/>
              </a:rPr>
              <a:t>COMPARED TO</a:t>
            </a:r>
          </a:p>
          <a:p>
            <a:pPr lvl="1" indent="0" algn="ctr" eaLnBrk="1" hangingPunct="1"/>
            <a:r>
              <a:rPr lang="en-US" sz="3200" b="1" dirty="0">
                <a:latin typeface="Calibri"/>
                <a:ea typeface="ＭＳ Ｐゴシック" charset="0"/>
                <a:cs typeface="Calibri"/>
              </a:rPr>
              <a:t>4.6% </a:t>
            </a:r>
            <a:r>
              <a:rPr lang="en-US" sz="3200" dirty="0">
                <a:latin typeface="Calibri"/>
                <a:ea typeface="ＭＳ Ｐゴシック" charset="0"/>
                <a:cs typeface="Calibri"/>
              </a:rPr>
              <a:t>of students </a:t>
            </a:r>
            <a:r>
              <a:rPr lang="en-US" sz="3200" b="1" dirty="0">
                <a:latin typeface="Calibri"/>
                <a:ea typeface="ＭＳ Ｐゴシック" charset="0"/>
                <a:cs typeface="Calibri"/>
              </a:rPr>
              <a:t>without disabilities</a:t>
            </a:r>
          </a:p>
        </p:txBody>
      </p:sp>
      <p:sp>
        <p:nvSpPr>
          <p:cNvPr id="34" name="TextBox 46"/>
          <p:cNvSpPr txBox="1">
            <a:spLocks noChangeArrowheads="1"/>
          </p:cNvSpPr>
          <p:nvPr/>
        </p:nvSpPr>
        <p:spPr bwMode="auto">
          <a:xfrm>
            <a:off x="25436512" y="24577687"/>
            <a:ext cx="5423538" cy="1077218"/>
          </a:xfrm>
          <a:prstGeom prst="rect">
            <a:avLst/>
          </a:prstGeom>
          <a:solidFill>
            <a:srgbClr val="A9CCEE"/>
          </a:solidFill>
          <a:ln w="38100">
            <a:solidFill>
              <a:srgbClr val="56629C"/>
            </a:solidFill>
            <a:miter lim="800000"/>
            <a:headEnd/>
            <a:tailEnd/>
          </a:ln>
        </p:spPr>
        <p:txBody>
          <a:bodyPr wrap="square">
            <a:spAutoFit/>
          </a:bodyPr>
          <a:lstStyle>
            <a:lvl1pPr eaLnBrk="0" hangingPunct="0">
              <a:defRPr sz="2900">
                <a:solidFill>
                  <a:schemeClr val="tx1"/>
                </a:solidFill>
                <a:latin typeface="Arial Narrow" charset="0"/>
                <a:ea typeface="MS PGothic" charset="0"/>
                <a:cs typeface="MS PGothic" charset="0"/>
              </a:defRPr>
            </a:lvl1pPr>
            <a:lvl2pPr marL="742950" indent="-285750" eaLnBrk="0" hangingPunct="0">
              <a:defRPr sz="2900">
                <a:solidFill>
                  <a:schemeClr val="tx1"/>
                </a:solidFill>
                <a:latin typeface="Arial Narrow" charset="0"/>
                <a:ea typeface="MS PGothic" charset="0"/>
                <a:cs typeface="MS PGothic" charset="0"/>
              </a:defRPr>
            </a:lvl2pPr>
            <a:lvl3pPr marL="1143000" indent="-228600" eaLnBrk="0" hangingPunct="0">
              <a:defRPr sz="2900">
                <a:solidFill>
                  <a:schemeClr val="tx1"/>
                </a:solidFill>
                <a:latin typeface="Arial Narrow" charset="0"/>
                <a:ea typeface="MS PGothic" charset="0"/>
                <a:cs typeface="MS PGothic" charset="0"/>
              </a:defRPr>
            </a:lvl3pPr>
            <a:lvl4pPr marL="1600200" indent="-228600" eaLnBrk="0" hangingPunct="0">
              <a:defRPr sz="2900">
                <a:solidFill>
                  <a:schemeClr val="tx1"/>
                </a:solidFill>
                <a:latin typeface="Arial Narrow" charset="0"/>
                <a:ea typeface="MS PGothic" charset="0"/>
                <a:cs typeface="MS PGothic" charset="0"/>
              </a:defRPr>
            </a:lvl4pPr>
            <a:lvl5pPr marL="2057400" indent="-228600" eaLnBrk="0" hangingPunct="0">
              <a:defRPr sz="2900">
                <a:solidFill>
                  <a:schemeClr val="tx1"/>
                </a:solidFill>
                <a:latin typeface="Arial Narrow" charset="0"/>
                <a:ea typeface="MS PGothic" charset="0"/>
                <a:cs typeface="MS PGothic" charset="0"/>
              </a:defRPr>
            </a:lvl5pPr>
            <a:lvl6pPr marL="2514600" indent="-228600" eaLnBrk="0" fontAlgn="base" hangingPunct="0">
              <a:spcBef>
                <a:spcPct val="0"/>
              </a:spcBef>
              <a:spcAft>
                <a:spcPct val="0"/>
              </a:spcAft>
              <a:defRPr sz="2900">
                <a:solidFill>
                  <a:schemeClr val="tx1"/>
                </a:solidFill>
                <a:latin typeface="Arial Narrow" charset="0"/>
                <a:ea typeface="MS PGothic" charset="0"/>
                <a:cs typeface="MS PGothic" charset="0"/>
              </a:defRPr>
            </a:lvl6pPr>
            <a:lvl7pPr marL="2971800" indent="-228600" eaLnBrk="0" fontAlgn="base" hangingPunct="0">
              <a:spcBef>
                <a:spcPct val="0"/>
              </a:spcBef>
              <a:spcAft>
                <a:spcPct val="0"/>
              </a:spcAft>
              <a:defRPr sz="2900">
                <a:solidFill>
                  <a:schemeClr val="tx1"/>
                </a:solidFill>
                <a:latin typeface="Arial Narrow" charset="0"/>
                <a:ea typeface="MS PGothic" charset="0"/>
                <a:cs typeface="MS PGothic" charset="0"/>
              </a:defRPr>
            </a:lvl7pPr>
            <a:lvl8pPr marL="3429000" indent="-228600" eaLnBrk="0" fontAlgn="base" hangingPunct="0">
              <a:spcBef>
                <a:spcPct val="0"/>
              </a:spcBef>
              <a:spcAft>
                <a:spcPct val="0"/>
              </a:spcAft>
              <a:defRPr sz="2900">
                <a:solidFill>
                  <a:schemeClr val="tx1"/>
                </a:solidFill>
                <a:latin typeface="Arial Narrow" charset="0"/>
                <a:ea typeface="MS PGothic" charset="0"/>
                <a:cs typeface="MS PGothic" charset="0"/>
              </a:defRPr>
            </a:lvl8pPr>
            <a:lvl9pPr marL="3886200" indent="-228600" eaLnBrk="0" fontAlgn="base" hangingPunct="0">
              <a:spcBef>
                <a:spcPct val="0"/>
              </a:spcBef>
              <a:spcAft>
                <a:spcPct val="0"/>
              </a:spcAft>
              <a:defRPr sz="2900">
                <a:solidFill>
                  <a:schemeClr val="tx1"/>
                </a:solidFill>
                <a:latin typeface="Arial Narrow" charset="0"/>
                <a:ea typeface="MS PGothic" charset="0"/>
                <a:cs typeface="MS PGothic" charset="0"/>
              </a:defRPr>
            </a:lvl9pPr>
          </a:lstStyle>
          <a:p>
            <a:pPr algn="ctr" eaLnBrk="1" hangingPunct="1"/>
            <a:r>
              <a:rPr lang="ja-JP" altLang="en-US" sz="3200" dirty="0">
                <a:latin typeface="Calibri"/>
                <a:cs typeface="Calibri"/>
              </a:rPr>
              <a:t>“</a:t>
            </a:r>
            <a:r>
              <a:rPr lang="en-US" altLang="ja-JP" sz="3200" dirty="0">
                <a:latin typeface="Calibri"/>
                <a:cs typeface="Calibri"/>
              </a:rPr>
              <a:t>My child was bullied in this school.</a:t>
            </a:r>
            <a:r>
              <a:rPr lang="ja-JP" altLang="en-US" sz="3200" dirty="0">
                <a:latin typeface="Calibri"/>
                <a:cs typeface="Calibri"/>
              </a:rPr>
              <a:t>”</a:t>
            </a:r>
            <a:r>
              <a:rPr lang="en-US" altLang="ja-JP" sz="3200" dirty="0">
                <a:latin typeface="Calibri"/>
                <a:cs typeface="Calibri"/>
              </a:rPr>
              <a:t> (General)</a:t>
            </a:r>
            <a:endParaRPr lang="en-US" sz="2800" dirty="0">
              <a:latin typeface="Calibri"/>
              <a:cs typeface="Calibri"/>
            </a:endParaRPr>
          </a:p>
        </p:txBody>
      </p:sp>
      <p:sp>
        <p:nvSpPr>
          <p:cNvPr id="35" name="TextBox 47"/>
          <p:cNvSpPr txBox="1">
            <a:spLocks noChangeArrowheads="1"/>
          </p:cNvSpPr>
          <p:nvPr/>
        </p:nvSpPr>
        <p:spPr bwMode="auto">
          <a:xfrm>
            <a:off x="25436512" y="25643269"/>
            <a:ext cx="5423538" cy="3939540"/>
          </a:xfrm>
          <a:prstGeom prst="rect">
            <a:avLst/>
          </a:prstGeom>
          <a:solidFill>
            <a:srgbClr val="D4E5F7"/>
          </a:solidFill>
          <a:ln w="28575">
            <a:solidFill>
              <a:srgbClr val="56629C"/>
            </a:solidFill>
            <a:miter lim="800000"/>
            <a:headEnd/>
            <a:tailEnd/>
          </a:ln>
        </p:spPr>
        <p:txBody>
          <a:bodyPr wrap="square">
            <a:spAutoFit/>
          </a:bodyPr>
          <a:lstStyle>
            <a:lvl1pPr marL="342900" indent="-342900" eaLnBrk="0" hangingPunct="0">
              <a:defRPr sz="2900">
                <a:solidFill>
                  <a:schemeClr val="tx1"/>
                </a:solidFill>
                <a:latin typeface="Arial Narrow" charset="0"/>
                <a:ea typeface="MS PGothic" charset="0"/>
                <a:cs typeface="MS PGothic" charset="0"/>
              </a:defRPr>
            </a:lvl1pPr>
            <a:lvl2pPr marL="3175" eaLnBrk="0" hangingPunct="0">
              <a:defRPr sz="2900">
                <a:solidFill>
                  <a:schemeClr val="tx1"/>
                </a:solidFill>
                <a:latin typeface="Arial Narrow" charset="0"/>
                <a:ea typeface="MS PGothic" charset="0"/>
                <a:cs typeface="MS PGothic" charset="0"/>
              </a:defRPr>
            </a:lvl2pPr>
            <a:lvl3pPr marL="1143000" indent="-228600" eaLnBrk="0" hangingPunct="0">
              <a:defRPr sz="2900">
                <a:solidFill>
                  <a:schemeClr val="tx1"/>
                </a:solidFill>
                <a:latin typeface="Arial Narrow" charset="0"/>
                <a:ea typeface="MS PGothic" charset="0"/>
                <a:cs typeface="MS PGothic" charset="0"/>
              </a:defRPr>
            </a:lvl3pPr>
            <a:lvl4pPr marL="1600200" indent="-228600" eaLnBrk="0" hangingPunct="0">
              <a:defRPr sz="2900">
                <a:solidFill>
                  <a:schemeClr val="tx1"/>
                </a:solidFill>
                <a:latin typeface="Arial Narrow" charset="0"/>
                <a:ea typeface="MS PGothic" charset="0"/>
                <a:cs typeface="MS PGothic" charset="0"/>
              </a:defRPr>
            </a:lvl4pPr>
            <a:lvl5pPr marL="2057400" indent="-228600" eaLnBrk="0" hangingPunct="0">
              <a:defRPr sz="2900">
                <a:solidFill>
                  <a:schemeClr val="tx1"/>
                </a:solidFill>
                <a:latin typeface="Arial Narrow" charset="0"/>
                <a:ea typeface="MS PGothic" charset="0"/>
                <a:cs typeface="MS PGothic" charset="0"/>
              </a:defRPr>
            </a:lvl5pPr>
            <a:lvl6pPr marL="2514600" indent="-228600" eaLnBrk="0" fontAlgn="base" hangingPunct="0">
              <a:spcBef>
                <a:spcPct val="0"/>
              </a:spcBef>
              <a:spcAft>
                <a:spcPct val="0"/>
              </a:spcAft>
              <a:defRPr sz="2900">
                <a:solidFill>
                  <a:schemeClr val="tx1"/>
                </a:solidFill>
                <a:latin typeface="Arial Narrow" charset="0"/>
                <a:ea typeface="MS PGothic" charset="0"/>
                <a:cs typeface="MS PGothic" charset="0"/>
              </a:defRPr>
            </a:lvl6pPr>
            <a:lvl7pPr marL="2971800" indent="-228600" eaLnBrk="0" fontAlgn="base" hangingPunct="0">
              <a:spcBef>
                <a:spcPct val="0"/>
              </a:spcBef>
              <a:spcAft>
                <a:spcPct val="0"/>
              </a:spcAft>
              <a:defRPr sz="2900">
                <a:solidFill>
                  <a:schemeClr val="tx1"/>
                </a:solidFill>
                <a:latin typeface="Arial Narrow" charset="0"/>
                <a:ea typeface="MS PGothic" charset="0"/>
                <a:cs typeface="MS PGothic" charset="0"/>
              </a:defRPr>
            </a:lvl7pPr>
            <a:lvl8pPr marL="3429000" indent="-228600" eaLnBrk="0" fontAlgn="base" hangingPunct="0">
              <a:spcBef>
                <a:spcPct val="0"/>
              </a:spcBef>
              <a:spcAft>
                <a:spcPct val="0"/>
              </a:spcAft>
              <a:defRPr sz="2900">
                <a:solidFill>
                  <a:schemeClr val="tx1"/>
                </a:solidFill>
                <a:latin typeface="Arial Narrow" charset="0"/>
                <a:ea typeface="MS PGothic" charset="0"/>
                <a:cs typeface="MS PGothic" charset="0"/>
              </a:defRPr>
            </a:lvl8pPr>
            <a:lvl9pPr marL="3886200" indent="-228600" eaLnBrk="0" fontAlgn="base" hangingPunct="0">
              <a:spcBef>
                <a:spcPct val="0"/>
              </a:spcBef>
              <a:spcAft>
                <a:spcPct val="0"/>
              </a:spcAft>
              <a:defRPr sz="2900">
                <a:solidFill>
                  <a:schemeClr val="tx1"/>
                </a:solidFill>
                <a:latin typeface="Arial Narrow" charset="0"/>
                <a:ea typeface="MS PGothic" charset="0"/>
                <a:cs typeface="MS PGothic" charset="0"/>
              </a:defRPr>
            </a:lvl9pPr>
          </a:lstStyle>
          <a:p>
            <a:pPr lvl="1" indent="0" algn="ctr" eaLnBrk="1" hangingPunct="1">
              <a:spcAft>
                <a:spcPts val="1200"/>
              </a:spcAft>
            </a:pPr>
            <a:r>
              <a:rPr lang="en-US" sz="3200" b="1" dirty="0">
                <a:latin typeface="Calibri"/>
                <a:ea typeface="ＭＳ Ｐゴシック" charset="0"/>
                <a:cs typeface="Calibri"/>
              </a:rPr>
              <a:t>41.7%</a:t>
            </a:r>
            <a:r>
              <a:rPr lang="en-US" sz="3200" dirty="0">
                <a:latin typeface="Calibri"/>
                <a:ea typeface="ＭＳ Ｐゴシック" charset="0"/>
                <a:cs typeface="Calibri"/>
              </a:rPr>
              <a:t> of students with </a:t>
            </a:r>
            <a:r>
              <a:rPr lang="en-US" sz="3200" dirty="0" smtClean="0">
                <a:latin typeface="Calibri"/>
                <a:ea typeface="ＭＳ Ｐゴシック" charset="0"/>
                <a:cs typeface="Calibri"/>
              </a:rPr>
              <a:t/>
            </a:r>
            <a:br>
              <a:rPr lang="en-US" sz="3200" dirty="0" smtClean="0">
                <a:latin typeface="Calibri"/>
                <a:ea typeface="ＭＳ Ｐゴシック" charset="0"/>
                <a:cs typeface="Calibri"/>
              </a:rPr>
            </a:br>
            <a:r>
              <a:rPr lang="en-US" sz="3200" b="1" dirty="0" smtClean="0">
                <a:latin typeface="Calibri"/>
                <a:ea typeface="ＭＳ Ｐゴシック" charset="0"/>
                <a:cs typeface="Calibri"/>
              </a:rPr>
              <a:t>emotional </a:t>
            </a:r>
            <a:r>
              <a:rPr lang="en-US" sz="3200" b="1" dirty="0">
                <a:latin typeface="Calibri"/>
                <a:ea typeface="ＭＳ Ｐゴシック" charset="0"/>
                <a:cs typeface="Calibri"/>
              </a:rPr>
              <a:t>disturbance</a:t>
            </a:r>
          </a:p>
          <a:p>
            <a:pPr lvl="1" indent="0" algn="ctr" eaLnBrk="1" hangingPunct="1">
              <a:spcAft>
                <a:spcPts val="1200"/>
              </a:spcAft>
            </a:pPr>
            <a:r>
              <a:rPr lang="en-US" sz="3200" b="1" dirty="0">
                <a:latin typeface="Calibri"/>
                <a:ea typeface="ＭＳ Ｐゴシック" charset="0"/>
                <a:cs typeface="Calibri"/>
              </a:rPr>
              <a:t>16.7%</a:t>
            </a:r>
            <a:r>
              <a:rPr lang="en-US" sz="3200" dirty="0">
                <a:latin typeface="Calibri"/>
                <a:ea typeface="ＭＳ Ｐゴシック" charset="0"/>
                <a:cs typeface="Calibri"/>
              </a:rPr>
              <a:t> of students with a </a:t>
            </a:r>
            <a:r>
              <a:rPr lang="en-US" sz="3200" dirty="0" smtClean="0">
                <a:latin typeface="Calibri"/>
                <a:ea typeface="ＭＳ Ｐゴシック" charset="0"/>
                <a:cs typeface="Calibri"/>
              </a:rPr>
              <a:t/>
            </a:r>
            <a:br>
              <a:rPr lang="en-US" sz="3200" dirty="0" smtClean="0">
                <a:latin typeface="Calibri"/>
                <a:ea typeface="ＭＳ Ｐゴシック" charset="0"/>
                <a:cs typeface="Calibri"/>
              </a:rPr>
            </a:br>
            <a:r>
              <a:rPr lang="en-US" sz="3200" b="1" dirty="0" smtClean="0">
                <a:latin typeface="Calibri"/>
                <a:ea typeface="ＭＳ Ｐゴシック" charset="0"/>
                <a:cs typeface="Calibri"/>
              </a:rPr>
              <a:t>mild </a:t>
            </a:r>
            <a:r>
              <a:rPr lang="en-US" sz="3200" b="1" dirty="0">
                <a:latin typeface="Calibri"/>
                <a:ea typeface="ＭＳ Ｐゴシック" charset="0"/>
                <a:cs typeface="Calibri"/>
              </a:rPr>
              <a:t>intellectual disability</a:t>
            </a:r>
          </a:p>
          <a:p>
            <a:pPr lvl="1" indent="0" algn="ctr" eaLnBrk="1" hangingPunct="1">
              <a:spcBef>
                <a:spcPts val="600"/>
              </a:spcBef>
              <a:spcAft>
                <a:spcPts val="600"/>
              </a:spcAft>
            </a:pPr>
            <a:r>
              <a:rPr lang="en-US" sz="2800" i="1" dirty="0">
                <a:latin typeface="Calibri"/>
                <a:ea typeface="ＭＳ Ｐゴシック" charset="0"/>
                <a:cs typeface="Calibri"/>
              </a:rPr>
              <a:t>COMPARED TO</a:t>
            </a:r>
          </a:p>
          <a:p>
            <a:pPr lvl="1" indent="0" algn="ctr" eaLnBrk="1" hangingPunct="1"/>
            <a:r>
              <a:rPr lang="en-US" sz="3200" b="1" dirty="0">
                <a:latin typeface="Calibri"/>
                <a:ea typeface="ＭＳ Ｐゴシック" charset="0"/>
                <a:cs typeface="Calibri"/>
              </a:rPr>
              <a:t>5.2% </a:t>
            </a:r>
            <a:r>
              <a:rPr lang="en-US" sz="3200" dirty="0">
                <a:latin typeface="Calibri"/>
                <a:ea typeface="ＭＳ Ｐゴシック" charset="0"/>
                <a:cs typeface="Calibri"/>
              </a:rPr>
              <a:t>of students </a:t>
            </a:r>
            <a:r>
              <a:rPr lang="en-US" sz="3200" b="1" dirty="0">
                <a:latin typeface="Calibri"/>
                <a:ea typeface="ＭＳ Ｐゴシック" charset="0"/>
                <a:cs typeface="Calibri"/>
              </a:rPr>
              <a:t>without disabilities</a:t>
            </a:r>
          </a:p>
        </p:txBody>
      </p:sp>
      <p:sp>
        <p:nvSpPr>
          <p:cNvPr id="41" name="TextBox 40"/>
          <p:cNvSpPr txBox="1"/>
          <p:nvPr/>
        </p:nvSpPr>
        <p:spPr>
          <a:xfrm>
            <a:off x="1163869" y="6884179"/>
            <a:ext cx="7132120" cy="10064296"/>
          </a:xfrm>
          <a:prstGeom prst="rect">
            <a:avLst/>
          </a:prstGeom>
          <a:noFill/>
        </p:spPr>
        <p:txBody>
          <a:bodyPr wrap="square" rtlCol="0">
            <a:spAutoFit/>
          </a:bodyPr>
          <a:lstStyle/>
          <a:p>
            <a:r>
              <a:rPr lang="en-US" sz="3600" dirty="0" smtClean="0"/>
              <a:t>Previous research has shown great variability in bullying victimization prevalence rates for children with disabilities. This may partly be due to individual disabilities experiencing dissimilar levels of bullying and to differences in how bullying is measured. The current study examined both of these possible explanations. Results showed that prevalence rates and odds ratios greatly varied depending both on disability type and on the criteria used to define bullying. The most consistent finding, however, was that children with emotional disturbance (ED) experienced the greatest bullying.</a:t>
            </a:r>
          </a:p>
        </p:txBody>
      </p:sp>
      <p:sp>
        <p:nvSpPr>
          <p:cNvPr id="42" name="Text Box 34"/>
          <p:cNvSpPr txBox="1">
            <a:spLocks noChangeArrowheads="1"/>
          </p:cNvSpPr>
          <p:nvPr/>
        </p:nvSpPr>
        <p:spPr bwMode="auto">
          <a:xfrm>
            <a:off x="9234445" y="16787110"/>
            <a:ext cx="9787668" cy="769237"/>
          </a:xfrm>
          <a:prstGeom prst="rect">
            <a:avLst/>
          </a:prstGeom>
          <a:solidFill>
            <a:schemeClr val="bg2">
              <a:lumMod val="25000"/>
            </a:schemeClr>
          </a:solidFill>
          <a:ln>
            <a:noFill/>
          </a:ln>
          <a:effectLst/>
          <a:extLst/>
        </p:spPr>
        <p:txBody>
          <a:bodyPr wrap="square" lIns="91256" tIns="45619" rIns="91256" bIns="45619">
            <a:spAutoFit/>
          </a:bodyPr>
          <a:lstStyle>
            <a:lvl1pPr defTabSz="652463" eaLnBrk="0" hangingPunct="0">
              <a:defRPr sz="2100">
                <a:solidFill>
                  <a:schemeClr val="tx1"/>
                </a:solidFill>
                <a:latin typeface="Arial Narrow" charset="0"/>
                <a:ea typeface="ＭＳ Ｐゴシック" charset="0"/>
              </a:defRPr>
            </a:lvl1pPr>
            <a:lvl2pPr marL="742950" indent="-285750" defTabSz="652463" eaLnBrk="0" hangingPunct="0">
              <a:defRPr sz="2100">
                <a:solidFill>
                  <a:schemeClr val="tx1"/>
                </a:solidFill>
                <a:latin typeface="Arial Narrow" charset="0"/>
                <a:ea typeface="ＭＳ Ｐゴシック" charset="0"/>
              </a:defRPr>
            </a:lvl2pPr>
            <a:lvl3pPr marL="1143000" indent="-228600" defTabSz="652463" eaLnBrk="0" hangingPunct="0">
              <a:defRPr sz="2100">
                <a:solidFill>
                  <a:schemeClr val="tx1"/>
                </a:solidFill>
                <a:latin typeface="Arial Narrow" charset="0"/>
                <a:ea typeface="ＭＳ Ｐゴシック" charset="0"/>
              </a:defRPr>
            </a:lvl3pPr>
            <a:lvl4pPr marL="1600200" indent="-228600" defTabSz="652463" eaLnBrk="0" hangingPunct="0">
              <a:defRPr sz="2100">
                <a:solidFill>
                  <a:schemeClr val="tx1"/>
                </a:solidFill>
                <a:latin typeface="Arial Narrow" charset="0"/>
                <a:ea typeface="ＭＳ Ｐゴシック" charset="0"/>
              </a:defRPr>
            </a:lvl4pPr>
            <a:lvl5pPr marL="2057400" indent="-228600" defTabSz="652463" eaLnBrk="0" hangingPunct="0">
              <a:defRPr sz="2100">
                <a:solidFill>
                  <a:schemeClr val="tx1"/>
                </a:solidFill>
                <a:latin typeface="Arial Narrow" charset="0"/>
                <a:ea typeface="ＭＳ Ｐゴシック" charset="0"/>
              </a:defRPr>
            </a:lvl5pPr>
            <a:lvl6pPr marL="2514600" indent="-228600" defTabSz="652463" eaLnBrk="0" fontAlgn="base" hangingPunct="0">
              <a:spcBef>
                <a:spcPct val="0"/>
              </a:spcBef>
              <a:spcAft>
                <a:spcPct val="0"/>
              </a:spcAft>
              <a:defRPr sz="2100">
                <a:solidFill>
                  <a:schemeClr val="tx1"/>
                </a:solidFill>
                <a:latin typeface="Arial Narrow" charset="0"/>
                <a:ea typeface="ＭＳ Ｐゴシック" charset="0"/>
              </a:defRPr>
            </a:lvl6pPr>
            <a:lvl7pPr marL="2971800" indent="-228600" defTabSz="652463" eaLnBrk="0" fontAlgn="base" hangingPunct="0">
              <a:spcBef>
                <a:spcPct val="0"/>
              </a:spcBef>
              <a:spcAft>
                <a:spcPct val="0"/>
              </a:spcAft>
              <a:defRPr sz="2100">
                <a:solidFill>
                  <a:schemeClr val="tx1"/>
                </a:solidFill>
                <a:latin typeface="Arial Narrow" charset="0"/>
                <a:ea typeface="ＭＳ Ｐゴシック" charset="0"/>
              </a:defRPr>
            </a:lvl7pPr>
            <a:lvl8pPr marL="3429000" indent="-228600" defTabSz="652463" eaLnBrk="0" fontAlgn="base" hangingPunct="0">
              <a:spcBef>
                <a:spcPct val="0"/>
              </a:spcBef>
              <a:spcAft>
                <a:spcPct val="0"/>
              </a:spcAft>
              <a:defRPr sz="2100">
                <a:solidFill>
                  <a:schemeClr val="tx1"/>
                </a:solidFill>
                <a:latin typeface="Arial Narrow" charset="0"/>
                <a:ea typeface="ＭＳ Ｐゴシック" charset="0"/>
              </a:defRPr>
            </a:lvl8pPr>
            <a:lvl9pPr marL="3886200" indent="-228600" defTabSz="652463" eaLnBrk="0" fontAlgn="base" hangingPunct="0">
              <a:spcBef>
                <a:spcPct val="0"/>
              </a:spcBef>
              <a:spcAft>
                <a:spcPct val="0"/>
              </a:spcAft>
              <a:defRPr sz="2100">
                <a:solidFill>
                  <a:schemeClr val="tx1"/>
                </a:solidFill>
                <a:latin typeface="Arial Narrow" charset="0"/>
                <a:ea typeface="ＭＳ Ｐゴシック" charset="0"/>
              </a:defRPr>
            </a:lvl9pPr>
          </a:lstStyle>
          <a:p>
            <a:pPr algn="ctr">
              <a:spcBef>
                <a:spcPct val="50000"/>
              </a:spcBef>
              <a:defRPr/>
            </a:pPr>
            <a:r>
              <a:rPr lang="en-US" sz="4400" b="1" dirty="0" smtClean="0">
                <a:solidFill>
                  <a:srgbClr val="F8F8F8"/>
                </a:solidFill>
                <a:latin typeface="Calibri"/>
                <a:cs typeface="Calibri"/>
              </a:rPr>
              <a:t>ODDS RATIOS</a:t>
            </a:r>
            <a:endParaRPr lang="en-US" sz="4400" b="1" dirty="0">
              <a:solidFill>
                <a:srgbClr val="F8F8F8"/>
              </a:solidFill>
              <a:latin typeface="Calibri"/>
              <a:cs typeface="Calibri"/>
            </a:endParaRPr>
          </a:p>
        </p:txBody>
      </p:sp>
      <p:sp>
        <p:nvSpPr>
          <p:cNvPr id="43" name="Text Box 34"/>
          <p:cNvSpPr txBox="1">
            <a:spLocks noChangeArrowheads="1"/>
          </p:cNvSpPr>
          <p:nvPr/>
        </p:nvSpPr>
        <p:spPr bwMode="auto">
          <a:xfrm>
            <a:off x="18742037" y="16787110"/>
            <a:ext cx="12614985" cy="769237"/>
          </a:xfrm>
          <a:prstGeom prst="rect">
            <a:avLst/>
          </a:prstGeom>
          <a:solidFill>
            <a:srgbClr val="072C62"/>
          </a:solidFill>
          <a:ln>
            <a:noFill/>
          </a:ln>
          <a:effectLst/>
          <a:extLst/>
        </p:spPr>
        <p:txBody>
          <a:bodyPr wrap="square" lIns="91256" tIns="45619" rIns="91256" bIns="45619">
            <a:spAutoFit/>
          </a:bodyPr>
          <a:lstStyle>
            <a:lvl1pPr defTabSz="652463" eaLnBrk="0" hangingPunct="0">
              <a:defRPr sz="2100">
                <a:solidFill>
                  <a:schemeClr val="tx1"/>
                </a:solidFill>
                <a:latin typeface="Arial Narrow" charset="0"/>
                <a:ea typeface="ＭＳ Ｐゴシック" charset="0"/>
              </a:defRPr>
            </a:lvl1pPr>
            <a:lvl2pPr marL="742950" indent="-285750" defTabSz="652463" eaLnBrk="0" hangingPunct="0">
              <a:defRPr sz="2100">
                <a:solidFill>
                  <a:schemeClr val="tx1"/>
                </a:solidFill>
                <a:latin typeface="Arial Narrow" charset="0"/>
                <a:ea typeface="ＭＳ Ｐゴシック" charset="0"/>
              </a:defRPr>
            </a:lvl2pPr>
            <a:lvl3pPr marL="1143000" indent="-228600" defTabSz="652463" eaLnBrk="0" hangingPunct="0">
              <a:defRPr sz="2100">
                <a:solidFill>
                  <a:schemeClr val="tx1"/>
                </a:solidFill>
                <a:latin typeface="Arial Narrow" charset="0"/>
                <a:ea typeface="ＭＳ Ｐゴシック" charset="0"/>
              </a:defRPr>
            </a:lvl3pPr>
            <a:lvl4pPr marL="1600200" indent="-228600" defTabSz="652463" eaLnBrk="0" hangingPunct="0">
              <a:defRPr sz="2100">
                <a:solidFill>
                  <a:schemeClr val="tx1"/>
                </a:solidFill>
                <a:latin typeface="Arial Narrow" charset="0"/>
                <a:ea typeface="ＭＳ Ｐゴシック" charset="0"/>
              </a:defRPr>
            </a:lvl4pPr>
            <a:lvl5pPr marL="2057400" indent="-228600" defTabSz="652463" eaLnBrk="0" hangingPunct="0">
              <a:defRPr sz="2100">
                <a:solidFill>
                  <a:schemeClr val="tx1"/>
                </a:solidFill>
                <a:latin typeface="Arial Narrow" charset="0"/>
                <a:ea typeface="ＭＳ Ｐゴシック" charset="0"/>
              </a:defRPr>
            </a:lvl5pPr>
            <a:lvl6pPr marL="2514600" indent="-228600" defTabSz="652463" eaLnBrk="0" fontAlgn="base" hangingPunct="0">
              <a:spcBef>
                <a:spcPct val="0"/>
              </a:spcBef>
              <a:spcAft>
                <a:spcPct val="0"/>
              </a:spcAft>
              <a:defRPr sz="2100">
                <a:solidFill>
                  <a:schemeClr val="tx1"/>
                </a:solidFill>
                <a:latin typeface="Arial Narrow" charset="0"/>
                <a:ea typeface="ＭＳ Ｐゴシック" charset="0"/>
              </a:defRPr>
            </a:lvl6pPr>
            <a:lvl7pPr marL="2971800" indent="-228600" defTabSz="652463" eaLnBrk="0" fontAlgn="base" hangingPunct="0">
              <a:spcBef>
                <a:spcPct val="0"/>
              </a:spcBef>
              <a:spcAft>
                <a:spcPct val="0"/>
              </a:spcAft>
              <a:defRPr sz="2100">
                <a:solidFill>
                  <a:schemeClr val="tx1"/>
                </a:solidFill>
                <a:latin typeface="Arial Narrow" charset="0"/>
                <a:ea typeface="ＭＳ Ｐゴシック" charset="0"/>
              </a:defRPr>
            </a:lvl7pPr>
            <a:lvl8pPr marL="3429000" indent="-228600" defTabSz="652463" eaLnBrk="0" fontAlgn="base" hangingPunct="0">
              <a:spcBef>
                <a:spcPct val="0"/>
              </a:spcBef>
              <a:spcAft>
                <a:spcPct val="0"/>
              </a:spcAft>
              <a:defRPr sz="2100">
                <a:solidFill>
                  <a:schemeClr val="tx1"/>
                </a:solidFill>
                <a:latin typeface="Arial Narrow" charset="0"/>
                <a:ea typeface="ＭＳ Ｐゴシック" charset="0"/>
              </a:defRPr>
            </a:lvl8pPr>
            <a:lvl9pPr marL="3886200" indent="-228600" defTabSz="652463" eaLnBrk="0" fontAlgn="base" hangingPunct="0">
              <a:spcBef>
                <a:spcPct val="0"/>
              </a:spcBef>
              <a:spcAft>
                <a:spcPct val="0"/>
              </a:spcAft>
              <a:defRPr sz="2100">
                <a:solidFill>
                  <a:schemeClr val="tx1"/>
                </a:solidFill>
                <a:latin typeface="Arial Narrow" charset="0"/>
                <a:ea typeface="ＭＳ Ｐゴシック" charset="0"/>
              </a:defRPr>
            </a:lvl9pPr>
          </a:lstStyle>
          <a:p>
            <a:pPr algn="ctr">
              <a:spcBef>
                <a:spcPct val="50000"/>
              </a:spcBef>
              <a:defRPr/>
            </a:pPr>
            <a:r>
              <a:rPr lang="en-US" sz="4400" b="1" dirty="0" smtClean="0">
                <a:solidFill>
                  <a:srgbClr val="F8F8F8"/>
                </a:solidFill>
                <a:latin typeface="Calibri"/>
                <a:cs typeface="Calibri"/>
              </a:rPr>
              <a:t>PREVALENCE RATES </a:t>
            </a:r>
            <a:r>
              <a:rPr lang="en-US" sz="4400" dirty="0" smtClean="0">
                <a:solidFill>
                  <a:srgbClr val="F8F8F8"/>
                </a:solidFill>
                <a:latin typeface="Calibri"/>
                <a:cs typeface="Calibri"/>
              </a:rPr>
              <a:t>(SAMPLE ITEMS)</a:t>
            </a:r>
            <a:endParaRPr lang="en-US" sz="4400" dirty="0">
              <a:solidFill>
                <a:srgbClr val="F8F8F8"/>
              </a:solidFill>
              <a:latin typeface="Calibri"/>
              <a:cs typeface="Calibri"/>
            </a:endParaRPr>
          </a:p>
        </p:txBody>
      </p:sp>
      <p:cxnSp>
        <p:nvCxnSpPr>
          <p:cNvPr id="3" name="Straight Connector 2"/>
          <p:cNvCxnSpPr/>
          <p:nvPr/>
        </p:nvCxnSpPr>
        <p:spPr>
          <a:xfrm flipV="1">
            <a:off x="9204725" y="16768983"/>
            <a:ext cx="22152297" cy="18127"/>
          </a:xfrm>
          <a:prstGeom prst="line">
            <a:avLst/>
          </a:prstGeom>
          <a:ln w="76200" cmpd="sng">
            <a:solidFill>
              <a:schemeClr val="bg2">
                <a:lumMod val="5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18823736" y="16768983"/>
            <a:ext cx="0" cy="15283933"/>
          </a:xfrm>
          <a:prstGeom prst="line">
            <a:avLst/>
          </a:prstGeom>
          <a:ln w="76200" cmpd="sng">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45" name="Text Box 39"/>
          <p:cNvSpPr txBox="1">
            <a:spLocks noChangeArrowheads="1"/>
          </p:cNvSpPr>
          <p:nvPr/>
        </p:nvSpPr>
        <p:spPr bwMode="auto">
          <a:xfrm>
            <a:off x="32030459" y="5668164"/>
            <a:ext cx="11027303" cy="923925"/>
          </a:xfrm>
          <a:prstGeom prst="rect">
            <a:avLst/>
          </a:prstGeom>
          <a:solidFill>
            <a:schemeClr val="bg2">
              <a:lumMod val="25000"/>
            </a:schemeClr>
          </a:solidFill>
          <a:ln>
            <a:noFill/>
          </a:ln>
          <a:effectLst/>
          <a:extLst/>
        </p:spPr>
        <p:txBody>
          <a:bodyPr wrap="square" lIns="91256" tIns="45619" rIns="91256" bIns="45619">
            <a:spAutoFit/>
          </a:bodyPr>
          <a:lstStyle>
            <a:lvl1pPr defTabSz="652463" eaLnBrk="0" hangingPunct="0">
              <a:defRPr sz="2100">
                <a:solidFill>
                  <a:schemeClr val="tx1"/>
                </a:solidFill>
                <a:latin typeface="Arial Narrow" charset="0"/>
                <a:ea typeface="ＭＳ Ｐゴシック" charset="0"/>
              </a:defRPr>
            </a:lvl1pPr>
            <a:lvl2pPr marL="742950" indent="-285750" defTabSz="652463" eaLnBrk="0" hangingPunct="0">
              <a:defRPr sz="2100">
                <a:solidFill>
                  <a:schemeClr val="tx1"/>
                </a:solidFill>
                <a:latin typeface="Arial Narrow" charset="0"/>
                <a:ea typeface="ＭＳ Ｐゴシック" charset="0"/>
              </a:defRPr>
            </a:lvl2pPr>
            <a:lvl3pPr marL="1143000" indent="-228600" defTabSz="652463" eaLnBrk="0" hangingPunct="0">
              <a:defRPr sz="2100">
                <a:solidFill>
                  <a:schemeClr val="tx1"/>
                </a:solidFill>
                <a:latin typeface="Arial Narrow" charset="0"/>
                <a:ea typeface="ＭＳ Ｐゴシック" charset="0"/>
              </a:defRPr>
            </a:lvl3pPr>
            <a:lvl4pPr marL="1600200" indent="-228600" defTabSz="652463" eaLnBrk="0" hangingPunct="0">
              <a:defRPr sz="2100">
                <a:solidFill>
                  <a:schemeClr val="tx1"/>
                </a:solidFill>
                <a:latin typeface="Arial Narrow" charset="0"/>
                <a:ea typeface="ＭＳ Ｐゴシック" charset="0"/>
              </a:defRPr>
            </a:lvl4pPr>
            <a:lvl5pPr marL="2057400" indent="-228600" defTabSz="652463" eaLnBrk="0" hangingPunct="0">
              <a:defRPr sz="2100">
                <a:solidFill>
                  <a:schemeClr val="tx1"/>
                </a:solidFill>
                <a:latin typeface="Arial Narrow" charset="0"/>
                <a:ea typeface="ＭＳ Ｐゴシック" charset="0"/>
              </a:defRPr>
            </a:lvl5pPr>
            <a:lvl6pPr marL="2514600" indent="-228600" defTabSz="652463" eaLnBrk="0" fontAlgn="base" hangingPunct="0">
              <a:spcBef>
                <a:spcPct val="0"/>
              </a:spcBef>
              <a:spcAft>
                <a:spcPct val="0"/>
              </a:spcAft>
              <a:defRPr sz="2100">
                <a:solidFill>
                  <a:schemeClr val="tx1"/>
                </a:solidFill>
                <a:latin typeface="Arial Narrow" charset="0"/>
                <a:ea typeface="ＭＳ Ｐゴシック" charset="0"/>
              </a:defRPr>
            </a:lvl6pPr>
            <a:lvl7pPr marL="2971800" indent="-228600" defTabSz="652463" eaLnBrk="0" fontAlgn="base" hangingPunct="0">
              <a:spcBef>
                <a:spcPct val="0"/>
              </a:spcBef>
              <a:spcAft>
                <a:spcPct val="0"/>
              </a:spcAft>
              <a:defRPr sz="2100">
                <a:solidFill>
                  <a:schemeClr val="tx1"/>
                </a:solidFill>
                <a:latin typeface="Arial Narrow" charset="0"/>
                <a:ea typeface="ＭＳ Ｐゴシック" charset="0"/>
              </a:defRPr>
            </a:lvl7pPr>
            <a:lvl8pPr marL="3429000" indent="-228600" defTabSz="652463" eaLnBrk="0" fontAlgn="base" hangingPunct="0">
              <a:spcBef>
                <a:spcPct val="0"/>
              </a:spcBef>
              <a:spcAft>
                <a:spcPct val="0"/>
              </a:spcAft>
              <a:defRPr sz="2100">
                <a:solidFill>
                  <a:schemeClr val="tx1"/>
                </a:solidFill>
                <a:latin typeface="Arial Narrow" charset="0"/>
                <a:ea typeface="ＭＳ Ｐゴシック" charset="0"/>
              </a:defRPr>
            </a:lvl8pPr>
            <a:lvl9pPr marL="3886200" indent="-228600" defTabSz="652463" eaLnBrk="0" fontAlgn="base" hangingPunct="0">
              <a:spcBef>
                <a:spcPct val="0"/>
              </a:spcBef>
              <a:spcAft>
                <a:spcPct val="0"/>
              </a:spcAft>
              <a:defRPr sz="2100">
                <a:solidFill>
                  <a:schemeClr val="tx1"/>
                </a:solidFill>
                <a:latin typeface="Arial Narrow" charset="0"/>
                <a:ea typeface="ＭＳ Ｐゴシック" charset="0"/>
              </a:defRPr>
            </a:lvl9pPr>
          </a:lstStyle>
          <a:p>
            <a:pPr algn="ctr">
              <a:spcBef>
                <a:spcPct val="50000"/>
              </a:spcBef>
              <a:defRPr/>
            </a:pPr>
            <a:r>
              <a:rPr lang="en-US" sz="5400" b="1" dirty="0" smtClean="0">
                <a:solidFill>
                  <a:srgbClr val="F8F8F8"/>
                </a:solidFill>
                <a:latin typeface="Calibri"/>
                <a:cs typeface="Calibri"/>
              </a:rPr>
              <a:t>Additional Findings</a:t>
            </a:r>
            <a:endParaRPr lang="en-US" sz="5400" b="1" dirty="0">
              <a:solidFill>
                <a:srgbClr val="F8F8F8"/>
              </a:solidFill>
              <a:latin typeface="Calibri"/>
              <a:cs typeface="Calibri"/>
            </a:endParaRPr>
          </a:p>
        </p:txBody>
      </p:sp>
      <p:sp>
        <p:nvSpPr>
          <p:cNvPr id="46" name="Rectangle 45"/>
          <p:cNvSpPr>
            <a:spLocks noChangeArrowheads="1"/>
          </p:cNvSpPr>
          <p:nvPr/>
        </p:nvSpPr>
        <p:spPr bwMode="auto">
          <a:xfrm>
            <a:off x="32435800" y="6802096"/>
            <a:ext cx="10210800" cy="5232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indent="-457200">
              <a:spcAft>
                <a:spcPts val="1200"/>
              </a:spcAft>
              <a:buFontTx/>
              <a:buChar char="•"/>
            </a:pPr>
            <a:r>
              <a:rPr lang="en-US" sz="3600" dirty="0" smtClean="0">
                <a:solidFill>
                  <a:srgbClr val="000000"/>
                </a:solidFill>
              </a:rPr>
              <a:t>For all disabilities combined, the bullying victimization </a:t>
            </a:r>
            <a:r>
              <a:rPr lang="en-US" sz="3600" dirty="0">
                <a:solidFill>
                  <a:srgbClr val="000000"/>
                </a:solidFill>
              </a:rPr>
              <a:t>prevalence rate increases </a:t>
            </a:r>
            <a:r>
              <a:rPr lang="en-US" sz="3600" dirty="0" smtClean="0">
                <a:solidFill>
                  <a:srgbClr val="000000"/>
                </a:solidFill>
              </a:rPr>
              <a:t>approximately 400% (7.3 to 30.3% using the global item) when “sometimes” rather than “once or twice a month” is used as the lower-bound cutoff point in classifying bullying victims. </a:t>
            </a:r>
          </a:p>
          <a:p>
            <a:pPr marL="457200" indent="-457200">
              <a:spcAft>
                <a:spcPts val="1200"/>
              </a:spcAft>
              <a:buFontTx/>
              <a:buChar char="•"/>
            </a:pPr>
            <a:r>
              <a:rPr lang="en-US" sz="3600" dirty="0" smtClean="0">
                <a:solidFill>
                  <a:srgbClr val="000000"/>
                </a:solidFill>
              </a:rPr>
              <a:t>When a response of “sometimes” to any one of the bullying items is used to identify bullying victims, 93.7% of students with disabilities are identified.</a:t>
            </a:r>
          </a:p>
        </p:txBody>
      </p:sp>
      <p:sp>
        <p:nvSpPr>
          <p:cNvPr id="47" name="Text Box 39"/>
          <p:cNvSpPr txBox="1">
            <a:spLocks noChangeArrowheads="1"/>
          </p:cNvSpPr>
          <p:nvPr/>
        </p:nvSpPr>
        <p:spPr bwMode="auto">
          <a:xfrm>
            <a:off x="32030459" y="25409906"/>
            <a:ext cx="11027303" cy="923925"/>
          </a:xfrm>
          <a:prstGeom prst="rect">
            <a:avLst/>
          </a:prstGeom>
          <a:solidFill>
            <a:schemeClr val="bg2">
              <a:lumMod val="25000"/>
            </a:schemeClr>
          </a:solidFill>
          <a:ln>
            <a:noFill/>
          </a:ln>
          <a:effectLst/>
          <a:extLst/>
        </p:spPr>
        <p:txBody>
          <a:bodyPr wrap="square" lIns="91256" tIns="45619" rIns="91256" bIns="45619">
            <a:spAutoFit/>
          </a:bodyPr>
          <a:lstStyle>
            <a:lvl1pPr defTabSz="652463" eaLnBrk="0" hangingPunct="0">
              <a:defRPr sz="2100">
                <a:solidFill>
                  <a:schemeClr val="tx1"/>
                </a:solidFill>
                <a:latin typeface="Arial Narrow" charset="0"/>
                <a:ea typeface="ＭＳ Ｐゴシック" charset="0"/>
              </a:defRPr>
            </a:lvl1pPr>
            <a:lvl2pPr marL="742950" indent="-285750" defTabSz="652463" eaLnBrk="0" hangingPunct="0">
              <a:defRPr sz="2100">
                <a:solidFill>
                  <a:schemeClr val="tx1"/>
                </a:solidFill>
                <a:latin typeface="Arial Narrow" charset="0"/>
                <a:ea typeface="ＭＳ Ｐゴシック" charset="0"/>
              </a:defRPr>
            </a:lvl2pPr>
            <a:lvl3pPr marL="1143000" indent="-228600" defTabSz="652463" eaLnBrk="0" hangingPunct="0">
              <a:defRPr sz="2100">
                <a:solidFill>
                  <a:schemeClr val="tx1"/>
                </a:solidFill>
                <a:latin typeface="Arial Narrow" charset="0"/>
                <a:ea typeface="ＭＳ Ｐゴシック" charset="0"/>
              </a:defRPr>
            </a:lvl3pPr>
            <a:lvl4pPr marL="1600200" indent="-228600" defTabSz="652463" eaLnBrk="0" hangingPunct="0">
              <a:defRPr sz="2100">
                <a:solidFill>
                  <a:schemeClr val="tx1"/>
                </a:solidFill>
                <a:latin typeface="Arial Narrow" charset="0"/>
                <a:ea typeface="ＭＳ Ｐゴシック" charset="0"/>
              </a:defRPr>
            </a:lvl4pPr>
            <a:lvl5pPr marL="2057400" indent="-228600" defTabSz="652463" eaLnBrk="0" hangingPunct="0">
              <a:defRPr sz="2100">
                <a:solidFill>
                  <a:schemeClr val="tx1"/>
                </a:solidFill>
                <a:latin typeface="Arial Narrow" charset="0"/>
                <a:ea typeface="ＭＳ Ｐゴシック" charset="0"/>
              </a:defRPr>
            </a:lvl5pPr>
            <a:lvl6pPr marL="2514600" indent="-228600" defTabSz="652463" eaLnBrk="0" fontAlgn="base" hangingPunct="0">
              <a:spcBef>
                <a:spcPct val="0"/>
              </a:spcBef>
              <a:spcAft>
                <a:spcPct val="0"/>
              </a:spcAft>
              <a:defRPr sz="2100">
                <a:solidFill>
                  <a:schemeClr val="tx1"/>
                </a:solidFill>
                <a:latin typeface="Arial Narrow" charset="0"/>
                <a:ea typeface="ＭＳ Ｐゴシック" charset="0"/>
              </a:defRPr>
            </a:lvl6pPr>
            <a:lvl7pPr marL="2971800" indent="-228600" defTabSz="652463" eaLnBrk="0" fontAlgn="base" hangingPunct="0">
              <a:spcBef>
                <a:spcPct val="0"/>
              </a:spcBef>
              <a:spcAft>
                <a:spcPct val="0"/>
              </a:spcAft>
              <a:defRPr sz="2100">
                <a:solidFill>
                  <a:schemeClr val="tx1"/>
                </a:solidFill>
                <a:latin typeface="Arial Narrow" charset="0"/>
                <a:ea typeface="ＭＳ Ｐゴシック" charset="0"/>
              </a:defRPr>
            </a:lvl7pPr>
            <a:lvl8pPr marL="3429000" indent="-228600" defTabSz="652463" eaLnBrk="0" fontAlgn="base" hangingPunct="0">
              <a:spcBef>
                <a:spcPct val="0"/>
              </a:spcBef>
              <a:spcAft>
                <a:spcPct val="0"/>
              </a:spcAft>
              <a:defRPr sz="2100">
                <a:solidFill>
                  <a:schemeClr val="tx1"/>
                </a:solidFill>
                <a:latin typeface="Arial Narrow" charset="0"/>
                <a:ea typeface="ＭＳ Ｐゴシック" charset="0"/>
              </a:defRPr>
            </a:lvl8pPr>
            <a:lvl9pPr marL="3886200" indent="-228600" defTabSz="652463" eaLnBrk="0" fontAlgn="base" hangingPunct="0">
              <a:spcBef>
                <a:spcPct val="0"/>
              </a:spcBef>
              <a:spcAft>
                <a:spcPct val="0"/>
              </a:spcAft>
              <a:defRPr sz="2100">
                <a:solidFill>
                  <a:schemeClr val="tx1"/>
                </a:solidFill>
                <a:latin typeface="Arial Narrow" charset="0"/>
                <a:ea typeface="ＭＳ Ｐゴシック" charset="0"/>
              </a:defRPr>
            </a:lvl9pPr>
          </a:lstStyle>
          <a:p>
            <a:pPr algn="ctr">
              <a:spcBef>
                <a:spcPct val="50000"/>
              </a:spcBef>
              <a:defRPr/>
            </a:pPr>
            <a:r>
              <a:rPr lang="en-US" sz="5400" b="1" dirty="0" smtClean="0">
                <a:solidFill>
                  <a:srgbClr val="F8F8F8"/>
                </a:solidFill>
                <a:latin typeface="Calibri"/>
                <a:cs typeface="Calibri"/>
              </a:rPr>
              <a:t>References</a:t>
            </a:r>
            <a:endParaRPr lang="en-US" sz="5400" b="1" dirty="0">
              <a:solidFill>
                <a:srgbClr val="F8F8F8"/>
              </a:solidFill>
              <a:latin typeface="Calibri"/>
              <a:cs typeface="Calibri"/>
            </a:endParaRPr>
          </a:p>
        </p:txBody>
      </p:sp>
      <p:sp>
        <p:nvSpPr>
          <p:cNvPr id="48" name="TextBox 47"/>
          <p:cNvSpPr txBox="1"/>
          <p:nvPr/>
        </p:nvSpPr>
        <p:spPr>
          <a:xfrm>
            <a:off x="32472314" y="26658367"/>
            <a:ext cx="10126886" cy="4862870"/>
          </a:xfrm>
          <a:prstGeom prst="rect">
            <a:avLst/>
          </a:prstGeom>
          <a:noFill/>
        </p:spPr>
        <p:txBody>
          <a:bodyPr wrap="square" rtlCol="0">
            <a:spAutoFit/>
          </a:bodyPr>
          <a:lstStyle/>
          <a:p>
            <a:pPr marL="465138" indent="-465138">
              <a:spcAft>
                <a:spcPts val="1200"/>
              </a:spcAft>
            </a:pPr>
            <a:r>
              <a:rPr lang="en-US" sz="2900" dirty="0"/>
              <a:t>Rose, C. A., </a:t>
            </a:r>
            <a:r>
              <a:rPr lang="en-US" sz="2900" dirty="0" err="1"/>
              <a:t>Monda</a:t>
            </a:r>
            <a:r>
              <a:rPr lang="en-US" sz="2900" dirty="0"/>
              <a:t>-Amaya, L. E., &amp; </a:t>
            </a:r>
            <a:r>
              <a:rPr lang="en-US" sz="2900" dirty="0" err="1"/>
              <a:t>Espelage</a:t>
            </a:r>
            <a:r>
              <a:rPr lang="en-US" sz="2900" dirty="0"/>
              <a:t>, D.L. (2010). Bullying perpetration and victimization in special education: A review of the literature.  </a:t>
            </a:r>
            <a:r>
              <a:rPr lang="en-US" sz="2900" i="1" dirty="0"/>
              <a:t>Remedial and Special Education, 32</a:t>
            </a:r>
            <a:r>
              <a:rPr lang="en-US" sz="2900" dirty="0"/>
              <a:t>, 114-130. </a:t>
            </a:r>
            <a:endParaRPr lang="en-US" sz="2900" dirty="0" smtClean="0"/>
          </a:p>
          <a:p>
            <a:pPr marL="465138" indent="-465138">
              <a:spcAft>
                <a:spcPts val="1200"/>
              </a:spcAft>
            </a:pPr>
            <a:r>
              <a:rPr lang="en-US" sz="2900" dirty="0" smtClean="0"/>
              <a:t>Stolberg</a:t>
            </a:r>
            <a:r>
              <a:rPr lang="en-US" sz="2900" dirty="0"/>
              <a:t>, M. E. &amp; </a:t>
            </a:r>
            <a:r>
              <a:rPr lang="en-US" sz="2900" dirty="0" err="1"/>
              <a:t>Olweus</a:t>
            </a:r>
            <a:r>
              <a:rPr lang="en-US" sz="2900" dirty="0"/>
              <a:t>, D. (2003). Prevalence estimation of school bullying with the </a:t>
            </a:r>
            <a:r>
              <a:rPr lang="en-US" sz="2900" dirty="0" err="1"/>
              <a:t>Olweus</a:t>
            </a:r>
            <a:r>
              <a:rPr lang="en-US" sz="2900" dirty="0"/>
              <a:t> Bully/Victim Questionnaire. </a:t>
            </a:r>
            <a:r>
              <a:rPr lang="en-US" sz="2900" i="1" dirty="0"/>
              <a:t>Aggressive Behavior, 29,</a:t>
            </a:r>
            <a:r>
              <a:rPr lang="en-US" sz="2900" dirty="0"/>
              <a:t> 239–268. </a:t>
            </a:r>
            <a:endParaRPr lang="en-US" sz="2900" dirty="0" smtClean="0"/>
          </a:p>
          <a:p>
            <a:pPr marL="465138" indent="-465138">
              <a:spcAft>
                <a:spcPts val="1200"/>
              </a:spcAft>
            </a:pPr>
            <a:r>
              <a:rPr lang="en-US" sz="2900" dirty="0"/>
              <a:t>Swearer, S. M., Wang, C., </a:t>
            </a:r>
            <a:r>
              <a:rPr lang="en-US" sz="2900" dirty="0" err="1"/>
              <a:t>Maag</a:t>
            </a:r>
            <a:r>
              <a:rPr lang="en-US" sz="2900" dirty="0"/>
              <a:t>, J. W., </a:t>
            </a:r>
            <a:r>
              <a:rPr lang="en-US" sz="2900" dirty="0" err="1"/>
              <a:t>Siebecker</a:t>
            </a:r>
            <a:r>
              <a:rPr lang="en-US" sz="2900" dirty="0"/>
              <a:t>, A. B., &amp; </a:t>
            </a:r>
            <a:r>
              <a:rPr lang="en-US" sz="2900" dirty="0" err="1"/>
              <a:t>Frerichs</a:t>
            </a:r>
            <a:r>
              <a:rPr lang="en-US" sz="2900" dirty="0"/>
              <a:t>, L. J. (2012). Understanding the bullying dynamic among students in special and general education. </a:t>
            </a:r>
            <a:r>
              <a:rPr lang="en-US" sz="2900" i="1" dirty="0"/>
              <a:t>Journal of School Psychology, 50,</a:t>
            </a:r>
            <a:r>
              <a:rPr lang="en-US" sz="2900" dirty="0"/>
              <a:t> 503-520. </a:t>
            </a:r>
            <a:endParaRPr lang="en-US" sz="2900" dirty="0" smtClean="0"/>
          </a:p>
        </p:txBody>
      </p:sp>
      <p:sp>
        <p:nvSpPr>
          <p:cNvPr id="2" name="TextBox 1"/>
          <p:cNvSpPr txBox="1"/>
          <p:nvPr/>
        </p:nvSpPr>
        <p:spPr>
          <a:xfrm>
            <a:off x="9267639" y="31760308"/>
            <a:ext cx="22089384" cy="923330"/>
          </a:xfrm>
          <a:prstGeom prst="rect">
            <a:avLst/>
          </a:prstGeom>
          <a:noFill/>
        </p:spPr>
        <p:txBody>
          <a:bodyPr wrap="square" rtlCol="0">
            <a:spAutoFit/>
          </a:bodyPr>
          <a:lstStyle/>
          <a:p>
            <a:pPr algn="ctr"/>
            <a:r>
              <a:rPr lang="en-US" sz="5400" b="1" dirty="0" smtClean="0">
                <a:solidFill>
                  <a:schemeClr val="bg1"/>
                </a:solidFill>
              </a:rPr>
              <a:t>www.delawarepbs.org</a:t>
            </a:r>
            <a:endParaRPr lang="en-US" sz="5400" b="1" dirty="0">
              <a:solidFill>
                <a:schemeClr val="bg1"/>
              </a:solidFill>
            </a:endParaRPr>
          </a:p>
        </p:txBody>
      </p:sp>
    </p:spTree>
    <p:extLst>
      <p:ext uri="{BB962C8B-B14F-4D97-AF65-F5344CB8AC3E}">
        <p14:creationId xmlns:p14="http://schemas.microsoft.com/office/powerpoint/2010/main" val="1161767381"/>
      </p:ext>
    </p:extLst>
  </p:cSld>
  <p:clrMapOvr>
    <a:masterClrMapping/>
  </p:clrMapOvr>
</p:sld>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1819</TotalTime>
  <Words>1009</Words>
  <Application>Microsoft Office PowerPoint</Application>
  <PresentationFormat>Custom</PresentationFormat>
  <Paragraphs>92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Lindsey Mantz</dc:creator>
  <cp:lastModifiedBy>Lindsey Mantz</cp:lastModifiedBy>
  <cp:revision>47</cp:revision>
  <dcterms:created xsi:type="dcterms:W3CDTF">2014-01-29T23:33:30Z</dcterms:created>
  <dcterms:modified xsi:type="dcterms:W3CDTF">2014-02-17T13:53:05Z</dcterms:modified>
</cp:coreProperties>
</file>